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2" r:id="rId5"/>
    <p:sldMasterId id="214748367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</p:sldIdLst>
  <p:sldSz cy="6858000" cx="12192000"/>
  <p:notesSz cx="6858000" cy="9144000"/>
  <p:embeddedFontLst>
    <p:embeddedFont>
      <p:font typeface="Roboto"/>
      <p:regular r:id="rId53"/>
      <p:bold r:id="rId54"/>
      <p:italic r:id="rId55"/>
      <p:boldItalic r:id="rId56"/>
    </p:embeddedFont>
    <p:embeddedFont>
      <p:font typeface="Nunito"/>
      <p:regular r:id="rId57"/>
      <p:bold r:id="rId58"/>
      <p:italic r:id="rId59"/>
      <p:boldItalic r:id="rId60"/>
    </p:embeddedFont>
    <p:embeddedFont>
      <p:font typeface="Lato"/>
      <p:regular r:id="rId61"/>
      <p:bold r:id="rId62"/>
      <p:italic r:id="rId63"/>
      <p:boldItalic r:id="rId64"/>
    </p:embeddedFont>
    <p:embeddedFont>
      <p:font typeface="Cabin"/>
      <p:regular r:id="rId65"/>
      <p:bold r:id="rId66"/>
      <p:italic r:id="rId67"/>
      <p:boldItalic r:id="rId68"/>
    </p:embeddedFont>
    <p:embeddedFont>
      <p:font typeface="Nunito ExtraBold"/>
      <p:bold r:id="rId69"/>
      <p:boldItalic r:id="rId70"/>
    </p:embeddedFont>
    <p:embeddedFont>
      <p:font typeface="Lato Black"/>
      <p:bold r:id="rId71"/>
      <p:boldItalic r:id="rId72"/>
    </p:embeddedFont>
    <p:embeddedFont>
      <p:font typeface="Helvetica Neue"/>
      <p:regular r:id="rId73"/>
      <p:bold r:id="rId74"/>
      <p:italic r:id="rId75"/>
      <p:boldItalic r:id="rId7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77" roundtripDataSignature="AMtx7mjWsaTbJdEaO8+rbcpvsNnuH1Td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D295526-BBA8-4640-B38C-B227B7219923}">
  <a:tblStyle styleId="{3D295526-BBA8-4640-B38C-B227B7219923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HelveticaNeue-regular.fntdata"/><Relationship Id="rId72" Type="http://schemas.openxmlformats.org/officeDocument/2006/relationships/font" Target="fonts/LatoBlack-boldItalic.fntdata"/><Relationship Id="rId31" Type="http://schemas.openxmlformats.org/officeDocument/2006/relationships/slide" Target="slides/slide24.xml"/><Relationship Id="rId75" Type="http://schemas.openxmlformats.org/officeDocument/2006/relationships/font" Target="fonts/HelveticaNeue-italic.fntdata"/><Relationship Id="rId30" Type="http://schemas.openxmlformats.org/officeDocument/2006/relationships/slide" Target="slides/slide23.xml"/><Relationship Id="rId74" Type="http://schemas.openxmlformats.org/officeDocument/2006/relationships/font" Target="fonts/HelveticaNeue-bold.fntdata"/><Relationship Id="rId33" Type="http://schemas.openxmlformats.org/officeDocument/2006/relationships/slide" Target="slides/slide26.xml"/><Relationship Id="rId77" Type="http://customschemas.google.com/relationships/presentationmetadata" Target="metadata"/><Relationship Id="rId32" Type="http://schemas.openxmlformats.org/officeDocument/2006/relationships/slide" Target="slides/slide25.xml"/><Relationship Id="rId76" Type="http://schemas.openxmlformats.org/officeDocument/2006/relationships/font" Target="fonts/HelveticaNeue-boldItalic.fntdata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1" Type="http://schemas.openxmlformats.org/officeDocument/2006/relationships/font" Target="fonts/LatoBlack-bold.fntdata"/><Relationship Id="rId70" Type="http://schemas.openxmlformats.org/officeDocument/2006/relationships/font" Target="fonts/NunitoExtraBold-boldItalic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Lato-bold.fntdata"/><Relationship Id="rId61" Type="http://schemas.openxmlformats.org/officeDocument/2006/relationships/font" Target="fonts/Lato-regular.fntdata"/><Relationship Id="rId20" Type="http://schemas.openxmlformats.org/officeDocument/2006/relationships/slide" Target="slides/slide13.xml"/><Relationship Id="rId64" Type="http://schemas.openxmlformats.org/officeDocument/2006/relationships/font" Target="fonts/Lato-boldItalic.fntdata"/><Relationship Id="rId63" Type="http://schemas.openxmlformats.org/officeDocument/2006/relationships/font" Target="fonts/Lato-italic.fntdata"/><Relationship Id="rId22" Type="http://schemas.openxmlformats.org/officeDocument/2006/relationships/slide" Target="slides/slide15.xml"/><Relationship Id="rId66" Type="http://schemas.openxmlformats.org/officeDocument/2006/relationships/font" Target="fonts/Cabin-bold.fntdata"/><Relationship Id="rId21" Type="http://schemas.openxmlformats.org/officeDocument/2006/relationships/slide" Target="slides/slide14.xml"/><Relationship Id="rId65" Type="http://schemas.openxmlformats.org/officeDocument/2006/relationships/font" Target="fonts/Cabin-regular.fntdata"/><Relationship Id="rId24" Type="http://schemas.openxmlformats.org/officeDocument/2006/relationships/slide" Target="slides/slide17.xml"/><Relationship Id="rId68" Type="http://schemas.openxmlformats.org/officeDocument/2006/relationships/font" Target="fonts/Cabin-boldItalic.fntdata"/><Relationship Id="rId23" Type="http://schemas.openxmlformats.org/officeDocument/2006/relationships/slide" Target="slides/slide16.xml"/><Relationship Id="rId67" Type="http://schemas.openxmlformats.org/officeDocument/2006/relationships/font" Target="fonts/Cabin-italic.fntdata"/><Relationship Id="rId60" Type="http://schemas.openxmlformats.org/officeDocument/2006/relationships/font" Target="fonts/Nunito-boldItalic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NunitoExtraBold-bold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font" Target="fonts/Roboto-regular.fntdata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font" Target="fonts/Roboto-italic.fntdata"/><Relationship Id="rId10" Type="http://schemas.openxmlformats.org/officeDocument/2006/relationships/slide" Target="slides/slide3.xml"/><Relationship Id="rId54" Type="http://schemas.openxmlformats.org/officeDocument/2006/relationships/font" Target="fonts/Roboto-bold.fntdata"/><Relationship Id="rId13" Type="http://schemas.openxmlformats.org/officeDocument/2006/relationships/slide" Target="slides/slide6.xml"/><Relationship Id="rId57" Type="http://schemas.openxmlformats.org/officeDocument/2006/relationships/font" Target="fonts/Nunito-regular.fntdata"/><Relationship Id="rId12" Type="http://schemas.openxmlformats.org/officeDocument/2006/relationships/slide" Target="slides/slide5.xml"/><Relationship Id="rId56" Type="http://schemas.openxmlformats.org/officeDocument/2006/relationships/font" Target="fonts/Roboto-boldItalic.fntdata"/><Relationship Id="rId15" Type="http://schemas.openxmlformats.org/officeDocument/2006/relationships/slide" Target="slides/slide8.xml"/><Relationship Id="rId59" Type="http://schemas.openxmlformats.org/officeDocument/2006/relationships/font" Target="fonts/Nunito-italic.fntdata"/><Relationship Id="rId14" Type="http://schemas.openxmlformats.org/officeDocument/2006/relationships/slide" Target="slides/slide7.xml"/><Relationship Id="rId58" Type="http://schemas.openxmlformats.org/officeDocument/2006/relationships/font" Target="fonts/Nunito-bold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0e12649ef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Do I create an environment where people feel safe and confident to adapt and collaborate freely, as starlings do?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How do I react under pressure—do I enable my team to stay united and focused, or do I inadvertently cause fragmentation?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What can I learn from watching a murmuration about my own role in influencing collective behavior?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g30e12649efe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167289bd8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g3167289bd8a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171f4ba577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3171f4ba577_1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167289bd8a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g3167289bd8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55" name="Google Shape;355;g3167289bd8a_0_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14d889f333_2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4" name="Google Shape;364;g314d889f333_2_1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14d889f333_2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2" name="Google Shape;372;g314d889f333_2_1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14d889f333_2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0" name="Google Shape;380;g314d889f333_2_1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14d889f333_2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5" name="Google Shape;395;g314d889f333_2_1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14d889f333_2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5" name="Google Shape;405;g314d889f333_2_1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14d889f333_2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5" name="Google Shape;415;g314d889f333_2_1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14d889f333_2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5" name="Google Shape;425;g314d889f333_2_1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14d889f333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rPr>
              <a:t>Flow of Presentation:</a:t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rPr>
              <a:t>Success Criteria and Anticipation Guide</a:t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rPr>
              <a:t>Our Why</a:t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rPr>
              <a:t>About NLL</a:t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rPr>
              <a:t>Standards</a:t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rPr>
              <a:t>Learning Strands</a:t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rPr>
              <a:t>Six Components</a:t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rPr>
              <a:t>Who can be a part…</a:t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rPr>
              <a:t>How do I register/apply....I think we need an explicit slide just for this.</a:t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rPr>
              <a:t>Anticipation Guide</a:t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2" name="Google Shape;232;g314d889f333_2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14d889f333_2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5" name="Google Shape;435;g314d889f333_2_1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17183a0871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5" name="Google Shape;445;g317183a0871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14d889f333_2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6" name="Google Shape;456;g314d889f333_2_2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17183a08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5" name="Google Shape;465;g317183a0871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14d889f333_2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4" name="Google Shape;474;g314d889f333_2_2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14d889f333_2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4" name="Google Shape;484;g314d889f333_2_2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14d889f333_2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9" name="Google Shape;499;g314d889f333_2_2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14d889f333_2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9" name="Google Shape;509;g314d889f333_2_2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14d889f333_2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9" name="Google Shape;519;g314d889f333_2_2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14d889f333_2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9" name="Google Shape;529;g314d889f333_2_2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14d889f333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kim</a:t>
            </a:r>
            <a:endParaRPr/>
          </a:p>
        </p:txBody>
      </p:sp>
      <p:sp>
        <p:nvSpPr>
          <p:cNvPr id="238" name="Google Shape;238;g314d889f333_2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14d889f333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9" name="Google Shape;539;g314d889f333_3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14d889f333_2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9" name="Google Shape;549;g314d889f333_2_2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14d889f333_2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0" name="Google Shape;560;g314d889f333_2_2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001a6beb8f_0_156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15 minutes</a:t>
            </a:r>
            <a:endParaRPr/>
          </a:p>
        </p:txBody>
      </p:sp>
      <p:sp>
        <p:nvSpPr>
          <p:cNvPr id="572" name="Google Shape;572;g3001a6beb8f_0_156:notes"/>
          <p:cNvSpPr/>
          <p:nvPr>
            <p:ph idx="2" type="sldImg"/>
          </p:nvPr>
        </p:nvSpPr>
        <p:spPr>
          <a:xfrm>
            <a:off x="2286000" y="512763"/>
            <a:ext cx="4572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0dfd155ee9_0_4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15 minutes</a:t>
            </a:r>
            <a:endParaRPr/>
          </a:p>
        </p:txBody>
      </p:sp>
      <p:sp>
        <p:nvSpPr>
          <p:cNvPr id="581" name="Google Shape;581;g30dfd155ee9_0_4:notes"/>
          <p:cNvSpPr/>
          <p:nvPr>
            <p:ph idx="2" type="sldImg"/>
          </p:nvPr>
        </p:nvSpPr>
        <p:spPr>
          <a:xfrm>
            <a:off x="2286000" y="512763"/>
            <a:ext cx="4572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171f4ba577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kim</a:t>
            </a:r>
            <a:endParaRPr/>
          </a:p>
        </p:txBody>
      </p:sp>
      <p:sp>
        <p:nvSpPr>
          <p:cNvPr id="593" name="Google Shape;593;g3171f4ba577_4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171f4ba577_4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kim</a:t>
            </a:r>
            <a:endParaRPr/>
          </a:p>
        </p:txBody>
      </p:sp>
      <p:sp>
        <p:nvSpPr>
          <p:cNvPr id="602" name="Google Shape;602;g3171f4ba577_4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171f4ba577_5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3171f4ba577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8ad89710f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6" name="Google Shape;616;g28ad89710f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16d6406a81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3" name="Google Shape;623;g316d6406a8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14d889f333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46" name="Google Shape;246;g314d889f333_2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e7995d327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2" name="Google Shape;632;g2e7995d3279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2a454606330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g2a454606330_0_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01d9f0379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4" name="Google Shape;664;g301d9f0379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65" name="Google Shape;665;g301d9f03791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01d9f03791_0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3" name="Google Shape;673;g301d9f0379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01d9f03791_0_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0" name="Google Shape;680;g301d9f0379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rPr>
              <a:t>2:45 p.m.- 3:00 p.m.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01d9f03791_0_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9" name="Google Shape;689;g301d9f03791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14d889f333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g314d889f333_2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14d889f333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67" name="Google Shape;267;g314d889f333_2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14d889f333_2_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g314d889f333_2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167289bd8a_0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g3167289bd8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d5c1df5ca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2d5c1df5ca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4" name="Google Shape;64;p1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a454606330_0_93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93" name="Google Shape;93;g2a454606330_0_93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94" name="Google Shape;94;g2a454606330_0_9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a454606330_0_97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7" name="Google Shape;97;g2a454606330_0_9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a454606330_0_10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0" name="Google Shape;100;g2a454606330_0_10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01" name="Google Shape;101;g2a454606330_0_10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a454606330_0_10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4" name="Google Shape;104;g2a454606330_0_104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5" name="Google Shape;105;g2a454606330_0_104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6" name="Google Shape;106;g2a454606330_0_10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a454606330_0_10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9" name="Google Shape;109;g2a454606330_0_10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a454606330_0_112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12" name="Google Shape;112;g2a454606330_0_112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13" name="Google Shape;113;g2a454606330_0_1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a454606330_0_116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16" name="Google Shape;116;g2a454606330_0_11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a454606330_0_11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2a454606330_0_119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20" name="Google Shape;120;g2a454606330_0_119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1" name="Google Shape;121;g2a454606330_0_119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22" name="Google Shape;122;g2a454606330_0_11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a454606330_0_125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25" name="Google Shape;125;g2a454606330_0_12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a454606330_0_128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8" name="Google Shape;128;g2a454606330_0_128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29" name="Google Shape;129;g2a454606330_0_12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a454606330_0_13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a454606330_0_13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4" name="Google Shape;134;g2a454606330_0_134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35" name="Google Shape;135;g2a454606330_0_134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36" name="Google Shape;136;g2a454606330_0_13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137" name="Google Shape;137;g2a454606330_0_13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138" name="Google Shape;138;g2a454606330_0_13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Slide">
  <p:cSld name="Text Only Slide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a454606330_0_141"/>
          <p:cNvSpPr txBox="1"/>
          <p:nvPr>
            <p:ph idx="1" type="body"/>
          </p:nvPr>
        </p:nvSpPr>
        <p:spPr>
          <a:xfrm>
            <a:off x="381000" y="1380682"/>
            <a:ext cx="11203500" cy="44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9250" lvl="0" marL="457200" marR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23850" lvl="1" marL="914400" marR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Char char="•"/>
              <a:defRPr b="0" i="0" sz="17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11150" lvl="2" marL="1371600" marR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b="0" i="0" sz="15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23850" lvl="3" marL="1828800" marR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5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925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4925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4925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4925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41" name="Google Shape;141;g2a454606330_0_141"/>
          <p:cNvSpPr txBox="1"/>
          <p:nvPr>
            <p:ph type="title"/>
          </p:nvPr>
        </p:nvSpPr>
        <p:spPr>
          <a:xfrm>
            <a:off x="381000" y="381001"/>
            <a:ext cx="114300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Verdana"/>
              <a:buNone/>
              <a:defRPr b="1" i="0" sz="25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a454606330_0_14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4" name="Google Shape;144;g2a454606330_0_14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45" name="Google Shape;145;g2a454606330_0_14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146" name="Google Shape;146;g2a454606330_0_14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147" name="Google Shape;147;g2a454606330_0_14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14d889f333_2_53"/>
          <p:cNvSpPr/>
          <p:nvPr>
            <p:ph idx="2" type="pic"/>
          </p:nvPr>
        </p:nvSpPr>
        <p:spPr>
          <a:xfrm>
            <a:off x="1130030" y="1245141"/>
            <a:ext cx="6068438" cy="422018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14d889f333_2_55"/>
          <p:cNvSpPr/>
          <p:nvPr>
            <p:ph idx="2" type="pic"/>
          </p:nvPr>
        </p:nvSpPr>
        <p:spPr>
          <a:xfrm>
            <a:off x="1130030" y="1245141"/>
            <a:ext cx="6068438" cy="422018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14d889f333_2_57"/>
          <p:cNvSpPr/>
          <p:nvPr>
            <p:ph idx="2" type="pic"/>
          </p:nvPr>
        </p:nvSpPr>
        <p:spPr>
          <a:xfrm>
            <a:off x="2677492" y="-18093"/>
            <a:ext cx="6837016" cy="689418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14d889f333_2_59"/>
          <p:cNvSpPr/>
          <p:nvPr>
            <p:ph idx="2" type="pic"/>
          </p:nvPr>
        </p:nvSpPr>
        <p:spPr>
          <a:xfrm>
            <a:off x="4419163" y="1028700"/>
            <a:ext cx="7771249" cy="4800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Custom Layout">
  <p:cSld name="15_Custom Layou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14d889f333_2_62"/>
          <p:cNvSpPr/>
          <p:nvPr>
            <p:ph idx="2" type="pic"/>
          </p:nvPr>
        </p:nvSpPr>
        <p:spPr>
          <a:xfrm>
            <a:off x="1133611" y="1763487"/>
            <a:ext cx="3160285" cy="2041978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g314d889f333_2_62"/>
          <p:cNvSpPr/>
          <p:nvPr>
            <p:ph idx="3" type="pic"/>
          </p:nvPr>
        </p:nvSpPr>
        <p:spPr>
          <a:xfrm>
            <a:off x="4515848" y="1763487"/>
            <a:ext cx="3160285" cy="2041978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g314d889f333_2_62"/>
          <p:cNvSpPr/>
          <p:nvPr>
            <p:ph idx="4" type="pic"/>
          </p:nvPr>
        </p:nvSpPr>
        <p:spPr>
          <a:xfrm>
            <a:off x="7898090" y="1763487"/>
            <a:ext cx="3160285" cy="2041978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g314d889f333_2_62"/>
          <p:cNvSpPr/>
          <p:nvPr>
            <p:ph idx="5" type="pic"/>
          </p:nvPr>
        </p:nvSpPr>
        <p:spPr>
          <a:xfrm>
            <a:off x="1133611" y="4016547"/>
            <a:ext cx="3160285" cy="2041978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g314d889f333_2_62"/>
          <p:cNvSpPr/>
          <p:nvPr>
            <p:ph idx="6" type="pic"/>
          </p:nvPr>
        </p:nvSpPr>
        <p:spPr>
          <a:xfrm>
            <a:off x="4515848" y="4016547"/>
            <a:ext cx="3160285" cy="2041978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g314d889f333_2_62"/>
          <p:cNvSpPr/>
          <p:nvPr>
            <p:ph idx="7" type="pic"/>
          </p:nvPr>
        </p:nvSpPr>
        <p:spPr>
          <a:xfrm>
            <a:off x="7898090" y="4016547"/>
            <a:ext cx="3160285" cy="204197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14d889f333_2_69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7" name="Google Shape;167;g314d889f333_2_69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g314d889f333_2_6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g314d889f333_2_69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g314d889f333_2_69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-up of a flag&#10;&#10;Description automatically generated with low confidence" id="171" name="Google Shape;171;g314d889f333_2_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-3136735" y="3136735"/>
            <a:ext cx="6858000" cy="5845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flag&#10;&#10;Description automatically generated with low confidence" id="172" name="Google Shape;172;g314d889f333_2_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-3136735" y="3136735"/>
            <a:ext cx="6858000" cy="584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ustom Layout">
  <p:cSld name="16_Custom Layou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14d889f333_2_77"/>
          <p:cNvSpPr/>
          <p:nvPr/>
        </p:nvSpPr>
        <p:spPr>
          <a:xfrm>
            <a:off x="0" y="-14787"/>
            <a:ext cx="12192000" cy="5097779"/>
          </a:xfrm>
          <a:prstGeom prst="flowChartDocument">
            <a:avLst/>
          </a:prstGeom>
          <a:gradFill>
            <a:gsLst>
              <a:gs pos="0">
                <a:schemeClr val="accent1"/>
              </a:gs>
              <a:gs pos="94000">
                <a:srgbClr val="42BA97">
                  <a:alpha val="92549"/>
                </a:srgbClr>
              </a:gs>
              <a:gs pos="100000">
                <a:srgbClr val="42BA97">
                  <a:alpha val="92549"/>
                </a:srgbClr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5" name="Google Shape;175;g314d889f333_2_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-1404990" y="1037359"/>
            <a:ext cx="8486186" cy="5657457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314d889f333_2_77"/>
          <p:cNvSpPr/>
          <p:nvPr>
            <p:ph idx="2" type="pic"/>
          </p:nvPr>
        </p:nvSpPr>
        <p:spPr>
          <a:xfrm>
            <a:off x="975485" y="1681204"/>
            <a:ext cx="3954866" cy="344197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14d889f333_2_81"/>
          <p:cNvSpPr/>
          <p:nvPr>
            <p:ph idx="2" type="pic"/>
          </p:nvPr>
        </p:nvSpPr>
        <p:spPr>
          <a:xfrm>
            <a:off x="2951931" y="2031422"/>
            <a:ext cx="2743915" cy="2712028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g314d889f333_2_81"/>
          <p:cNvSpPr/>
          <p:nvPr>
            <p:ph idx="3" type="pic"/>
          </p:nvPr>
        </p:nvSpPr>
        <p:spPr>
          <a:xfrm>
            <a:off x="5701880" y="2031422"/>
            <a:ext cx="2743915" cy="2712028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g314d889f333_2_81"/>
          <p:cNvSpPr/>
          <p:nvPr>
            <p:ph idx="4" type="pic"/>
          </p:nvPr>
        </p:nvSpPr>
        <p:spPr>
          <a:xfrm>
            <a:off x="8450240" y="2031422"/>
            <a:ext cx="2743915" cy="271202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14d889f333_2_85"/>
          <p:cNvSpPr/>
          <p:nvPr>
            <p:ph idx="2" type="pic"/>
          </p:nvPr>
        </p:nvSpPr>
        <p:spPr>
          <a:xfrm>
            <a:off x="912813" y="-435835"/>
            <a:ext cx="4603567" cy="564515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14d889f333_2_87"/>
          <p:cNvSpPr/>
          <p:nvPr>
            <p:ph idx="2" type="pic"/>
          </p:nvPr>
        </p:nvSpPr>
        <p:spPr>
          <a:xfrm>
            <a:off x="1524000" y="666750"/>
            <a:ext cx="4572000" cy="619125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g314d889f333_2_87"/>
          <p:cNvSpPr/>
          <p:nvPr>
            <p:ph idx="3" type="pic"/>
          </p:nvPr>
        </p:nvSpPr>
        <p:spPr>
          <a:xfrm>
            <a:off x="6553200" y="666750"/>
            <a:ext cx="1866900" cy="1866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14d889f333_2_90"/>
          <p:cNvSpPr/>
          <p:nvPr>
            <p:ph idx="2" type="pic"/>
          </p:nvPr>
        </p:nvSpPr>
        <p:spPr>
          <a:xfrm>
            <a:off x="0" y="0"/>
            <a:ext cx="12192000" cy="3848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14d889f333_2_92"/>
          <p:cNvSpPr/>
          <p:nvPr>
            <p:ph idx="2" type="pic"/>
          </p:nvPr>
        </p:nvSpPr>
        <p:spPr>
          <a:xfrm>
            <a:off x="0" y="0"/>
            <a:ext cx="3009096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Custom Layout">
  <p:cSld name="13_Custom Layou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14d889f333_2_94"/>
          <p:cNvSpPr/>
          <p:nvPr>
            <p:ph idx="2" type="pic"/>
          </p:nvPr>
        </p:nvSpPr>
        <p:spPr>
          <a:xfrm>
            <a:off x="991204" y="1726664"/>
            <a:ext cx="2610354" cy="2610354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g314d889f333_2_94"/>
          <p:cNvSpPr/>
          <p:nvPr>
            <p:ph idx="3" type="pic"/>
          </p:nvPr>
        </p:nvSpPr>
        <p:spPr>
          <a:xfrm>
            <a:off x="2969442" y="3482005"/>
            <a:ext cx="2610354" cy="2610354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g314d889f333_2_94"/>
          <p:cNvSpPr/>
          <p:nvPr>
            <p:ph idx="4" type="pic"/>
          </p:nvPr>
        </p:nvSpPr>
        <p:spPr>
          <a:xfrm>
            <a:off x="4960123" y="1726664"/>
            <a:ext cx="2610354" cy="2610354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g314d889f333_2_94"/>
          <p:cNvSpPr/>
          <p:nvPr>
            <p:ph idx="5" type="pic"/>
          </p:nvPr>
        </p:nvSpPr>
        <p:spPr>
          <a:xfrm>
            <a:off x="6938361" y="3482005"/>
            <a:ext cx="2610354" cy="2610354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g314d889f333_2_94"/>
          <p:cNvSpPr/>
          <p:nvPr>
            <p:ph idx="6" type="pic"/>
          </p:nvPr>
        </p:nvSpPr>
        <p:spPr>
          <a:xfrm>
            <a:off x="8929041" y="1726663"/>
            <a:ext cx="2610354" cy="261035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ustom Layout">
  <p:cSld name="14_Custom Layout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14d889f333_2_100"/>
          <p:cNvSpPr/>
          <p:nvPr/>
        </p:nvSpPr>
        <p:spPr>
          <a:xfrm>
            <a:off x="0" y="-14787"/>
            <a:ext cx="12192000" cy="5097779"/>
          </a:xfrm>
          <a:prstGeom prst="flowChartDocument">
            <a:avLst/>
          </a:prstGeom>
          <a:gradFill>
            <a:gsLst>
              <a:gs pos="0">
                <a:schemeClr val="accent1"/>
              </a:gs>
              <a:gs pos="94000">
                <a:srgbClr val="42BA97">
                  <a:alpha val="92549"/>
                </a:srgbClr>
              </a:gs>
              <a:gs pos="100000">
                <a:srgbClr val="42BA97">
                  <a:alpha val="92549"/>
                </a:srgbClr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8" name="Google Shape;198;g314d889f333_2_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77524" y="1306594"/>
            <a:ext cx="9304936" cy="5234027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314d889f333_2_100"/>
          <p:cNvSpPr/>
          <p:nvPr>
            <p:ph idx="2" type="pic"/>
          </p:nvPr>
        </p:nvSpPr>
        <p:spPr>
          <a:xfrm>
            <a:off x="6359235" y="1842655"/>
            <a:ext cx="3394364" cy="300643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ustom Layout">
  <p:cSld name="17_Custom Layou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14d889f333_2_104"/>
          <p:cNvSpPr/>
          <p:nvPr>
            <p:ph idx="2" type="pic"/>
          </p:nvPr>
        </p:nvSpPr>
        <p:spPr>
          <a:xfrm>
            <a:off x="4400550" y="666750"/>
            <a:ext cx="3333750" cy="54673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Custom Layout">
  <p:cSld name="18_Custom Layou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14d889f333_2_106"/>
          <p:cNvSpPr/>
          <p:nvPr>
            <p:ph idx="2" type="pic"/>
          </p:nvPr>
        </p:nvSpPr>
        <p:spPr>
          <a:xfrm>
            <a:off x="4686300" y="571500"/>
            <a:ext cx="7048500" cy="396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Custom Layout">
  <p:cSld name="19_Custom Layou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14d889f333_2_108"/>
          <p:cNvSpPr/>
          <p:nvPr/>
        </p:nvSpPr>
        <p:spPr>
          <a:xfrm>
            <a:off x="0" y="-14787"/>
            <a:ext cx="12192000" cy="5097779"/>
          </a:xfrm>
          <a:prstGeom prst="flowChartDocument">
            <a:avLst/>
          </a:prstGeom>
          <a:gradFill>
            <a:gsLst>
              <a:gs pos="0">
                <a:schemeClr val="accent1"/>
              </a:gs>
              <a:gs pos="94000">
                <a:srgbClr val="42BA97">
                  <a:alpha val="92941"/>
                </a:srgbClr>
              </a:gs>
              <a:gs pos="100000">
                <a:srgbClr val="42BA97">
                  <a:alpha val="92941"/>
                </a:srgbClr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Custom Layout">
  <p:cSld name="20_Custom Layou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14d889f333_2_110"/>
          <p:cNvSpPr/>
          <p:nvPr>
            <p:ph idx="2" type="pic"/>
          </p:nvPr>
        </p:nvSpPr>
        <p:spPr>
          <a:xfrm>
            <a:off x="1133611" y="1763487"/>
            <a:ext cx="3160285" cy="2041978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g314d889f333_2_110"/>
          <p:cNvSpPr/>
          <p:nvPr>
            <p:ph idx="3" type="pic"/>
          </p:nvPr>
        </p:nvSpPr>
        <p:spPr>
          <a:xfrm>
            <a:off x="4515848" y="1763487"/>
            <a:ext cx="3160285" cy="2041978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g314d889f333_2_110"/>
          <p:cNvSpPr/>
          <p:nvPr>
            <p:ph idx="4" type="pic"/>
          </p:nvPr>
        </p:nvSpPr>
        <p:spPr>
          <a:xfrm>
            <a:off x="7898090" y="1763487"/>
            <a:ext cx="3160285" cy="2041978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g314d889f333_2_110"/>
          <p:cNvSpPr/>
          <p:nvPr>
            <p:ph idx="5" type="pic"/>
          </p:nvPr>
        </p:nvSpPr>
        <p:spPr>
          <a:xfrm>
            <a:off x="1133611" y="4016547"/>
            <a:ext cx="3160285" cy="2041978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g314d889f333_2_110"/>
          <p:cNvSpPr/>
          <p:nvPr>
            <p:ph idx="6" type="pic"/>
          </p:nvPr>
        </p:nvSpPr>
        <p:spPr>
          <a:xfrm>
            <a:off x="4515848" y="4016547"/>
            <a:ext cx="3160285" cy="2041978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Google Shape;212;g314d889f333_2_110"/>
          <p:cNvSpPr/>
          <p:nvPr>
            <p:ph idx="7" type="pic"/>
          </p:nvPr>
        </p:nvSpPr>
        <p:spPr>
          <a:xfrm>
            <a:off x="7898090" y="4016547"/>
            <a:ext cx="3160285" cy="204197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14d889f333_2_118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6" name="Google Shape;216;g314d889f333_2_1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14d889f333_2_121"/>
          <p:cNvSpPr/>
          <p:nvPr>
            <p:ph idx="2" type="pic"/>
          </p:nvPr>
        </p:nvSpPr>
        <p:spPr>
          <a:xfrm>
            <a:off x="273050" y="292100"/>
            <a:ext cx="4610100" cy="630713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Slide">
  <p:cSld name="Text Only Slid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301d9f03791_0_150"/>
          <p:cNvSpPr txBox="1"/>
          <p:nvPr>
            <p:ph idx="1" type="body"/>
          </p:nvPr>
        </p:nvSpPr>
        <p:spPr>
          <a:xfrm>
            <a:off x="381000" y="1380682"/>
            <a:ext cx="11203500" cy="44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9250" lvl="0" marL="457200" marR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23850" lvl="1" marL="914400" marR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Char char="•"/>
              <a:defRPr b="0" i="0" sz="17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11150" lvl="2" marL="1371600" marR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b="0" i="0" sz="15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23850" lvl="3" marL="1828800" marR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5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925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4925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4925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4925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6" name="Google Shape;36;g301d9f03791_0_150"/>
          <p:cNvSpPr txBox="1"/>
          <p:nvPr>
            <p:ph type="title"/>
          </p:nvPr>
        </p:nvSpPr>
        <p:spPr>
          <a:xfrm>
            <a:off x="381000" y="381001"/>
            <a:ext cx="114300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Verdana"/>
              <a:buNone/>
              <a:defRPr b="1" i="0" sz="25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14d889f333_2_123"/>
          <p:cNvSpPr/>
          <p:nvPr>
            <p:ph idx="2" type="pic"/>
          </p:nvPr>
        </p:nvSpPr>
        <p:spPr>
          <a:xfrm>
            <a:off x="2677492" y="-18093"/>
            <a:ext cx="6837016" cy="689418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301d9f03791_0_15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9" name="Google Shape;39;g301d9f03791_0_153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/>
        </p:txBody>
      </p:sp>
      <p:sp>
        <p:nvSpPr>
          <p:cNvPr id="40" name="Google Shape;40;g301d9f03791_0_15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0.xml"/><Relationship Id="rId24" Type="http://schemas.openxmlformats.org/officeDocument/2006/relationships/theme" Target="../theme/theme2.xml"/><Relationship Id="rId12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50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6.xml"/><Relationship Id="rId6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a454606330_0_8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" name="Google Shape;89;g2a454606330_0_8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0" name="Google Shape;90;g2a454606330_0_8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26.png"/><Relationship Id="rId6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Relationship Id="rId4" Type="http://schemas.openxmlformats.org/officeDocument/2006/relationships/image" Target="../media/image24.png"/><Relationship Id="rId5" Type="http://schemas.openxmlformats.org/officeDocument/2006/relationships/image" Target="../media/image36.png"/><Relationship Id="rId6" Type="http://schemas.openxmlformats.org/officeDocument/2006/relationships/image" Target="../media/image11.png"/><Relationship Id="rId7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19.png"/><Relationship Id="rId5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Relationship Id="rId4" Type="http://schemas.openxmlformats.org/officeDocument/2006/relationships/image" Target="../media/image15.png"/><Relationship Id="rId5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Relationship Id="rId5" Type="http://schemas.openxmlformats.org/officeDocument/2006/relationships/image" Target="../media/image5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Relationship Id="rId4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Relationship Id="rId4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Relationship Id="rId4" Type="http://schemas.openxmlformats.org/officeDocument/2006/relationships/image" Target="../media/image34.png"/><Relationship Id="rId5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Relationship Id="rId4" Type="http://schemas.openxmlformats.org/officeDocument/2006/relationships/image" Target="../media/image24.png"/><Relationship Id="rId5" Type="http://schemas.openxmlformats.org/officeDocument/2006/relationships/image" Target="../media/image36.png"/><Relationship Id="rId6" Type="http://schemas.openxmlformats.org/officeDocument/2006/relationships/image" Target="../media/image11.png"/><Relationship Id="rId7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png"/><Relationship Id="rId4" Type="http://schemas.openxmlformats.org/officeDocument/2006/relationships/image" Target="../media/image34.png"/><Relationship Id="rId5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png"/><Relationship Id="rId4" Type="http://schemas.openxmlformats.org/officeDocument/2006/relationships/image" Target="../media/image3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Relationship Id="rId4" Type="http://schemas.openxmlformats.org/officeDocument/2006/relationships/image" Target="../media/image55.png"/><Relationship Id="rId5" Type="http://schemas.openxmlformats.org/officeDocument/2006/relationships/image" Target="../media/image4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vimeo.com/manage/videos/1019825225" TargetMode="External"/><Relationship Id="rId4" Type="http://schemas.openxmlformats.org/officeDocument/2006/relationships/hyperlink" Target="mailto:bwilson@wasa-oly.org" TargetMode="External"/><Relationship Id="rId5" Type="http://schemas.openxmlformats.org/officeDocument/2006/relationships/hyperlink" Target="mailto:bwilson@wasa-oly.org" TargetMode="External"/><Relationship Id="rId6" Type="http://schemas.openxmlformats.org/officeDocument/2006/relationships/image" Target="../media/image55.png"/><Relationship Id="rId7" Type="http://schemas.openxmlformats.org/officeDocument/2006/relationships/image" Target="../media/image4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.png"/><Relationship Id="rId4" Type="http://schemas.openxmlformats.org/officeDocument/2006/relationships/image" Target="../media/image5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6.png"/><Relationship Id="rId4" Type="http://schemas.openxmlformats.org/officeDocument/2006/relationships/hyperlink" Target="https://bit.ly/4dVUqIP" TargetMode="External"/><Relationship Id="rId5" Type="http://schemas.openxmlformats.org/officeDocument/2006/relationships/image" Target="../media/image5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3.png"/><Relationship Id="rId4" Type="http://schemas.openxmlformats.org/officeDocument/2006/relationships/image" Target="../media/image54.png"/><Relationship Id="rId5" Type="http://schemas.openxmlformats.org/officeDocument/2006/relationships/image" Target="../media/image3.png"/></Relationships>
</file>

<file path=ppt/slides/_rels/slide41.xml.rels><?xml version="1.0" encoding="UTF-8" standalone="yes"?><Relationships xmlns="http://schemas.openxmlformats.org/package/2006/relationships"><Relationship Id="rId10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jpg"/><Relationship Id="rId4" Type="http://schemas.openxmlformats.org/officeDocument/2006/relationships/image" Target="../media/image11.png"/><Relationship Id="rId9" Type="http://schemas.openxmlformats.org/officeDocument/2006/relationships/image" Target="../media/image68.png"/><Relationship Id="rId5" Type="http://schemas.openxmlformats.org/officeDocument/2006/relationships/hyperlink" Target="https://nll.academy/" TargetMode="External"/><Relationship Id="rId6" Type="http://schemas.openxmlformats.org/officeDocument/2006/relationships/image" Target="../media/image70.png"/><Relationship Id="rId7" Type="http://schemas.openxmlformats.org/officeDocument/2006/relationships/image" Target="../media/image56.png"/><Relationship Id="rId8" Type="http://schemas.openxmlformats.org/officeDocument/2006/relationships/image" Target="../media/image6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hyperlink" Target="mailto:Alyssa.Gallagher@btsspark.org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62.png"/><Relationship Id="rId6" Type="http://schemas.openxmlformats.org/officeDocument/2006/relationships/image" Target="../media/image6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awsp.org/member-support/leaders-of-color-network" TargetMode="External"/><Relationship Id="rId4" Type="http://schemas.openxmlformats.org/officeDocument/2006/relationships/image" Target="../media/image64.png"/><Relationship Id="rId5" Type="http://schemas.openxmlformats.org/officeDocument/2006/relationships/image" Target="../media/image6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forms.gle/2QgMYttYv65LzKe39" TargetMode="External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20.png"/><Relationship Id="rId7" Type="http://schemas.openxmlformats.org/officeDocument/2006/relationships/image" Target="../media/image14.png"/><Relationship Id="rId8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26.png"/><Relationship Id="rId6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0e12649efe_0_12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30e12649efe_0_12"/>
          <p:cNvSpPr txBox="1"/>
          <p:nvPr/>
        </p:nvSpPr>
        <p:spPr>
          <a:xfrm>
            <a:off x="755200" y="6075188"/>
            <a:ext cx="8262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30e12649efe_0_12"/>
          <p:cNvSpPr txBox="1"/>
          <p:nvPr/>
        </p:nvSpPr>
        <p:spPr>
          <a:xfrm>
            <a:off x="947800" y="1583875"/>
            <a:ext cx="7721700" cy="3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5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highlight>
                <a:srgbClr val="FFFF00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5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highlight>
                <a:srgbClr val="FFFF00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5" marL="0" marR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400">
                <a:highlight>
                  <a:srgbClr val="FFFF00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Unlinked video to downsize the deck- see resources page</a:t>
            </a:r>
            <a:endParaRPr sz="2400">
              <a:highlight>
                <a:srgbClr val="FFFF00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8" name="Google Shape;228;g30e12649efe_0_12"/>
          <p:cNvPicPr preferRelativeResize="0"/>
          <p:nvPr/>
        </p:nvPicPr>
        <p:blipFill rotWithShape="1">
          <a:blip r:embed="rId3">
            <a:alphaModFix/>
          </a:blip>
          <a:srcRect b="79" l="0" r="0" t="79"/>
          <a:stretch/>
        </p:blipFill>
        <p:spPr>
          <a:xfrm>
            <a:off x="9467705" y="5893671"/>
            <a:ext cx="2589767" cy="92491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30e12649efe_0_12"/>
          <p:cNvSpPr txBox="1"/>
          <p:nvPr>
            <p:ph type="title"/>
          </p:nvPr>
        </p:nvSpPr>
        <p:spPr>
          <a:xfrm>
            <a:off x="838200" y="365125"/>
            <a:ext cx="105156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b="1" lang="en-US" sz="4000">
                <a:solidFill>
                  <a:srgbClr val="55A29A"/>
                </a:solidFill>
                <a:latin typeface="Arial"/>
                <a:ea typeface="Arial"/>
                <a:cs typeface="Arial"/>
                <a:sym typeface="Arial"/>
              </a:rPr>
              <a:t>Welcome/Opening Activity </a:t>
            </a:r>
            <a:r>
              <a:rPr b="1" lang="en-US" sz="4000">
                <a:solidFill>
                  <a:srgbClr val="55A29A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167289bd8a_0_22"/>
          <p:cNvSpPr/>
          <p:nvPr/>
        </p:nvSpPr>
        <p:spPr>
          <a:xfrm>
            <a:off x="236892" y="5936085"/>
            <a:ext cx="2094873" cy="832130"/>
          </a:xfrm>
          <a:custGeom>
            <a:rect b="b" l="l" r="r" t="t"/>
            <a:pathLst>
              <a:path extrusionOk="0" h="1246637" w="3138387">
                <a:moveTo>
                  <a:pt x="0" y="0"/>
                </a:moveTo>
                <a:lnTo>
                  <a:pt x="3138387" y="0"/>
                </a:lnTo>
                <a:lnTo>
                  <a:pt x="3138387" y="1246637"/>
                </a:lnTo>
                <a:lnTo>
                  <a:pt x="0" y="12466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0475" lIns="60975" spcFirstLastPara="1" rIns="60975" wrap="square" tIns="304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8" name="Google Shape;318;g3167289bd8a_0_22"/>
          <p:cNvCxnSpPr/>
          <p:nvPr/>
        </p:nvCxnSpPr>
        <p:spPr>
          <a:xfrm>
            <a:off x="0" y="3429000"/>
            <a:ext cx="12192000" cy="0"/>
          </a:xfrm>
          <a:prstGeom prst="straightConnector1">
            <a:avLst/>
          </a:prstGeom>
          <a:noFill/>
          <a:ln cap="flat" cmpd="sng" w="38100">
            <a:solidFill>
              <a:srgbClr val="004AA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9" name="Google Shape;319;g3167289bd8a_0_22"/>
          <p:cNvCxnSpPr/>
          <p:nvPr/>
        </p:nvCxnSpPr>
        <p:spPr>
          <a:xfrm>
            <a:off x="6244747" y="0"/>
            <a:ext cx="0" cy="6786900"/>
          </a:xfrm>
          <a:prstGeom prst="straightConnector1">
            <a:avLst/>
          </a:prstGeom>
          <a:noFill/>
          <a:ln cap="flat" cmpd="sng" w="38100">
            <a:solidFill>
              <a:srgbClr val="004AA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20" name="Google Shape;320;g3167289bd8a_0_22"/>
          <p:cNvGrpSpPr/>
          <p:nvPr/>
        </p:nvGrpSpPr>
        <p:grpSpPr>
          <a:xfrm>
            <a:off x="5014000" y="2101050"/>
            <a:ext cx="2324364" cy="2099625"/>
            <a:chOff x="0" y="0"/>
            <a:chExt cx="812800" cy="812800"/>
          </a:xfrm>
        </p:grpSpPr>
        <p:sp>
          <p:nvSpPr>
            <p:cNvPr id="321" name="Google Shape;321;g3167289bd8a_0_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596E8"/>
            </a:solidFill>
            <a:ln>
              <a:noFill/>
            </a:ln>
          </p:spPr>
          <p:txBody>
            <a:bodyPr anchorCtr="0" anchor="t" bIns="30475" lIns="60975" spcFirstLastPara="1" rIns="60975" wrap="square" tIns="304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g3167289bd8a_0_22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rgbClr val="FFFFFF"/>
                  </a:solidFill>
                </a:rPr>
                <a:t>Checking for Understanding</a:t>
              </a:r>
              <a:endParaRPr sz="900"/>
            </a:p>
          </p:txBody>
        </p:sp>
      </p:grpSp>
      <p:sp>
        <p:nvSpPr>
          <p:cNvPr id="323" name="Google Shape;323;g3167289bd8a_0_22"/>
          <p:cNvSpPr txBox="1"/>
          <p:nvPr/>
        </p:nvSpPr>
        <p:spPr>
          <a:xfrm>
            <a:off x="1727201" y="72314"/>
            <a:ext cx="18453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04AAD"/>
                </a:solidFill>
              </a:rPr>
              <a:t>Student Objective</a:t>
            </a:r>
            <a:endParaRPr sz="900"/>
          </a:p>
        </p:txBody>
      </p:sp>
      <p:sp>
        <p:nvSpPr>
          <p:cNvPr id="324" name="Google Shape;324;g3167289bd8a_0_22"/>
          <p:cNvSpPr txBox="1"/>
          <p:nvPr/>
        </p:nvSpPr>
        <p:spPr>
          <a:xfrm>
            <a:off x="7569200" y="72314"/>
            <a:ext cx="323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04AAD"/>
                </a:solidFill>
              </a:rPr>
              <a:t>Data</a:t>
            </a:r>
            <a:endParaRPr sz="900"/>
          </a:p>
        </p:txBody>
      </p:sp>
      <p:sp>
        <p:nvSpPr>
          <p:cNvPr id="325" name="Google Shape;325;g3167289bd8a_0_22"/>
          <p:cNvSpPr txBox="1"/>
          <p:nvPr/>
        </p:nvSpPr>
        <p:spPr>
          <a:xfrm>
            <a:off x="337273" y="3630100"/>
            <a:ext cx="4406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04AAD"/>
                </a:solidFill>
              </a:rPr>
              <a:t>Example</a:t>
            </a:r>
            <a:endParaRPr sz="900"/>
          </a:p>
        </p:txBody>
      </p:sp>
      <p:sp>
        <p:nvSpPr>
          <p:cNvPr id="326" name="Google Shape;326;g3167289bd8a_0_22"/>
          <p:cNvSpPr txBox="1"/>
          <p:nvPr/>
        </p:nvSpPr>
        <p:spPr>
          <a:xfrm>
            <a:off x="8568799" y="3557802"/>
            <a:ext cx="2076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04AAD"/>
                </a:solidFill>
              </a:rPr>
              <a:t>Non-Example</a:t>
            </a:r>
            <a:endParaRPr sz="2300">
              <a:solidFill>
                <a:srgbClr val="004AAD"/>
              </a:solidFill>
            </a:endParaRPr>
          </a:p>
        </p:txBody>
      </p:sp>
      <p:sp>
        <p:nvSpPr>
          <p:cNvPr id="327" name="Google Shape;327;g3167289bd8a_0_22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g3167289bd8a_0_22"/>
          <p:cNvPicPr preferRelativeResize="0"/>
          <p:nvPr/>
        </p:nvPicPr>
        <p:blipFill rotWithShape="1">
          <a:blip r:embed="rId4">
            <a:alphaModFix/>
          </a:blip>
          <a:srcRect b="79" l="0" r="0" t="79"/>
          <a:stretch/>
        </p:blipFill>
        <p:spPr>
          <a:xfrm>
            <a:off x="9893500" y="6045748"/>
            <a:ext cx="2163977" cy="77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3167289bd8a_0_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50" y="5822716"/>
            <a:ext cx="26856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3167289bd8a_0_22"/>
          <p:cNvSpPr txBox="1"/>
          <p:nvPr/>
        </p:nvSpPr>
        <p:spPr>
          <a:xfrm>
            <a:off x="603025" y="1144700"/>
            <a:ext cx="3669300" cy="13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4AAD"/>
                </a:solidFill>
                <a:latin typeface="Calibri"/>
                <a:ea typeface="Calibri"/>
                <a:cs typeface="Calibri"/>
                <a:sym typeface="Calibri"/>
              </a:rPr>
              <a:t>We want students to understand:</a:t>
            </a:r>
            <a:endParaRPr b="1" sz="1500">
              <a:solidFill>
                <a:srgbClr val="004AA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4AAD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004AAD"/>
                </a:solidFill>
                <a:latin typeface="Calibri"/>
                <a:ea typeface="Calibri"/>
                <a:cs typeface="Calibri"/>
                <a:sym typeface="Calibri"/>
              </a:rPr>
              <a:t>Where they are as a learner.</a:t>
            </a:r>
            <a:endParaRPr sz="1500">
              <a:solidFill>
                <a:srgbClr val="004AA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4AAD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004AAD"/>
                </a:solidFill>
                <a:latin typeface="Calibri"/>
                <a:ea typeface="Calibri"/>
                <a:cs typeface="Calibri"/>
                <a:sym typeface="Calibri"/>
              </a:rPr>
              <a:t>How they got </a:t>
            </a:r>
            <a:r>
              <a:rPr lang="en-US" sz="1500">
                <a:solidFill>
                  <a:srgbClr val="004AAD"/>
                </a:solidFill>
                <a:latin typeface="Calibri"/>
                <a:ea typeface="Calibri"/>
                <a:cs typeface="Calibri"/>
                <a:sym typeface="Calibri"/>
              </a:rPr>
              <a:t>there</a:t>
            </a:r>
            <a:r>
              <a:rPr lang="en-US" sz="1500">
                <a:solidFill>
                  <a:srgbClr val="004AAD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500">
              <a:solidFill>
                <a:srgbClr val="004AA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4AAD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004AAD"/>
                </a:solidFill>
                <a:latin typeface="Calibri"/>
                <a:ea typeface="Calibri"/>
                <a:cs typeface="Calibri"/>
                <a:sym typeface="Calibri"/>
              </a:rPr>
              <a:t>Where they are going to next (</a:t>
            </a:r>
            <a:r>
              <a:rPr lang="en-US" sz="15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Hattie</a:t>
            </a:r>
            <a:r>
              <a:rPr lang="en-US" sz="1500">
                <a:solidFill>
                  <a:srgbClr val="004AAD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endParaRPr sz="1500">
              <a:solidFill>
                <a:srgbClr val="004A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3167289bd8a_0_22"/>
          <p:cNvSpPr txBox="1"/>
          <p:nvPr/>
        </p:nvSpPr>
        <p:spPr>
          <a:xfrm>
            <a:off x="6653900" y="594238"/>
            <a:ext cx="5069400" cy="13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4AAD"/>
                </a:solidFill>
                <a:latin typeface="Calibri"/>
                <a:ea typeface="Calibri"/>
                <a:cs typeface="Calibri"/>
                <a:sym typeface="Calibri"/>
              </a:rPr>
              <a:t>We use common formative assessment, and use it for assessment as learning. </a:t>
            </a:r>
            <a:endParaRPr sz="1500">
              <a:solidFill>
                <a:srgbClr val="004AA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4AAD"/>
                </a:solidFill>
                <a:latin typeface="Calibri"/>
                <a:ea typeface="Calibri"/>
                <a:cs typeface="Calibri"/>
                <a:sym typeface="Calibri"/>
              </a:rPr>
              <a:t>Assessment AS learning </a:t>
            </a:r>
            <a:r>
              <a:rPr lang="en-US" sz="1500">
                <a:solidFill>
                  <a:srgbClr val="004AAD"/>
                </a:solidFill>
                <a:latin typeface="Calibri"/>
                <a:ea typeface="Calibri"/>
                <a:cs typeface="Calibri"/>
                <a:sym typeface="Calibri"/>
              </a:rPr>
              <a:t>– Students develop an awareness of how they learn and use that awareness to adjust and advance their learning, taking increased responsibility for their learning (</a:t>
            </a:r>
            <a:r>
              <a:rPr lang="en-US" sz="1500">
                <a:solidFill>
                  <a:srgbClr val="EC6428"/>
                </a:solidFill>
                <a:latin typeface="Calibri"/>
                <a:ea typeface="Calibri"/>
                <a:cs typeface="Calibri"/>
                <a:sym typeface="Calibri"/>
              </a:rPr>
              <a:t>Bernhardt</a:t>
            </a:r>
            <a:r>
              <a:rPr lang="en-US" sz="1500">
                <a:solidFill>
                  <a:srgbClr val="004AAD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endParaRPr sz="1500">
              <a:solidFill>
                <a:srgbClr val="004AA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4A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3167289bd8a_0_22"/>
          <p:cNvSpPr txBox="1"/>
          <p:nvPr/>
        </p:nvSpPr>
        <p:spPr>
          <a:xfrm>
            <a:off x="6762300" y="3939063"/>
            <a:ext cx="5429700" cy="18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4AAD"/>
                </a:solidFill>
                <a:latin typeface="Calibri"/>
                <a:ea typeface="Calibri"/>
                <a:cs typeface="Calibri"/>
                <a:sym typeface="Calibri"/>
              </a:rPr>
              <a:t>Teachers engage students in a turn and talk but only call on 1 or 2 students to explain their thinking. </a:t>
            </a:r>
            <a:endParaRPr sz="1200">
              <a:solidFill>
                <a:srgbClr val="004AA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4AA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4AAD"/>
                </a:solidFill>
                <a:latin typeface="Calibri"/>
                <a:ea typeface="Calibri"/>
                <a:cs typeface="Calibri"/>
                <a:sym typeface="Calibri"/>
              </a:rPr>
              <a:t>Evans et al (2019) found that when students struggled in the classroom, “</a:t>
            </a:r>
            <a:r>
              <a:rPr lang="en-US" sz="1200">
                <a:solidFill>
                  <a:srgbClr val="004AA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Teachers connected student performance data to their instruction approximately 15% of the time. Teachers more frequently connected student performance data to student characteristics. Notably, student behavior accounted for 32% of all teacher explanations for student performance.”</a:t>
            </a:r>
            <a:endParaRPr sz="1200">
              <a:solidFill>
                <a:srgbClr val="004AAD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g3167289bd8a_0_22"/>
          <p:cNvSpPr txBox="1"/>
          <p:nvPr/>
        </p:nvSpPr>
        <p:spPr>
          <a:xfrm>
            <a:off x="44500" y="4013100"/>
            <a:ext cx="5682600" cy="13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4AAD"/>
                </a:solidFill>
                <a:latin typeface="Calibri"/>
                <a:ea typeface="Calibri"/>
                <a:cs typeface="Calibri"/>
                <a:sym typeface="Calibri"/>
              </a:rPr>
              <a:t>Teachers engage in short assessment cycles, which might happen within and between lessons, often multiple times during a single session. For example, teachers might ask students to solve a quick problem on a mini whiteboard or engage in a quick "turn-and-talk" discussion with a partner. This immediate feedback allows teachers to adjust their instruction on the spot—whether that means reteaching a concept, providing targeted support to a small group, or accelerating the pace of the lesson.</a:t>
            </a:r>
            <a:endParaRPr>
              <a:solidFill>
                <a:srgbClr val="004A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171f4ba577_1_1"/>
          <p:cNvSpPr/>
          <p:nvPr/>
        </p:nvSpPr>
        <p:spPr>
          <a:xfrm>
            <a:off x="236892" y="5936085"/>
            <a:ext cx="2094873" cy="832130"/>
          </a:xfrm>
          <a:custGeom>
            <a:rect b="b" l="l" r="r" t="t"/>
            <a:pathLst>
              <a:path extrusionOk="0" h="1246637" w="3138387">
                <a:moveTo>
                  <a:pt x="0" y="0"/>
                </a:moveTo>
                <a:lnTo>
                  <a:pt x="3138387" y="0"/>
                </a:lnTo>
                <a:lnTo>
                  <a:pt x="3138387" y="1246637"/>
                </a:lnTo>
                <a:lnTo>
                  <a:pt x="0" y="12466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0475" lIns="60975" spcFirstLastPara="1" rIns="60975" wrap="square" tIns="304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9" name="Google Shape;339;g3171f4ba577_1_1"/>
          <p:cNvCxnSpPr/>
          <p:nvPr/>
        </p:nvCxnSpPr>
        <p:spPr>
          <a:xfrm>
            <a:off x="0" y="3429000"/>
            <a:ext cx="12192000" cy="0"/>
          </a:xfrm>
          <a:prstGeom prst="straightConnector1">
            <a:avLst/>
          </a:prstGeom>
          <a:noFill/>
          <a:ln cap="flat" cmpd="sng" w="38100">
            <a:solidFill>
              <a:srgbClr val="004AA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0" name="Google Shape;340;g3171f4ba577_1_1"/>
          <p:cNvCxnSpPr/>
          <p:nvPr/>
        </p:nvCxnSpPr>
        <p:spPr>
          <a:xfrm>
            <a:off x="6244747" y="0"/>
            <a:ext cx="0" cy="6786900"/>
          </a:xfrm>
          <a:prstGeom prst="straightConnector1">
            <a:avLst/>
          </a:prstGeom>
          <a:noFill/>
          <a:ln cap="flat" cmpd="sng" w="38100">
            <a:solidFill>
              <a:srgbClr val="004AA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41" name="Google Shape;341;g3171f4ba577_1_1"/>
          <p:cNvGrpSpPr/>
          <p:nvPr/>
        </p:nvGrpSpPr>
        <p:grpSpPr>
          <a:xfrm>
            <a:off x="4743267" y="1715584"/>
            <a:ext cx="3002890" cy="3002890"/>
            <a:chOff x="0" y="0"/>
            <a:chExt cx="812800" cy="812800"/>
          </a:xfrm>
        </p:grpSpPr>
        <p:sp>
          <p:nvSpPr>
            <p:cNvPr id="342" name="Google Shape;342;g3171f4ba577_1_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596E8"/>
            </a:solidFill>
            <a:ln>
              <a:noFill/>
            </a:ln>
          </p:spPr>
          <p:txBody>
            <a:bodyPr anchorCtr="0" anchor="t" bIns="30475" lIns="60975" spcFirstLastPara="1" rIns="60975" wrap="square" tIns="304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g3171f4ba577_1_1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rgbClr val="FFFFFF"/>
                  </a:solidFill>
                </a:rPr>
                <a:t>Problem of Practice</a:t>
              </a:r>
              <a:endParaRPr sz="900"/>
            </a:p>
          </p:txBody>
        </p:sp>
      </p:grpSp>
      <p:sp>
        <p:nvSpPr>
          <p:cNvPr id="344" name="Google Shape;344;g3171f4ba577_1_1"/>
          <p:cNvSpPr txBox="1"/>
          <p:nvPr/>
        </p:nvSpPr>
        <p:spPr>
          <a:xfrm>
            <a:off x="1727201" y="72314"/>
            <a:ext cx="18453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04AAD"/>
                </a:solidFill>
              </a:rPr>
              <a:t>Student Objective</a:t>
            </a:r>
            <a:endParaRPr sz="900"/>
          </a:p>
        </p:txBody>
      </p:sp>
      <p:sp>
        <p:nvSpPr>
          <p:cNvPr id="345" name="Google Shape;345;g3171f4ba577_1_1"/>
          <p:cNvSpPr txBox="1"/>
          <p:nvPr/>
        </p:nvSpPr>
        <p:spPr>
          <a:xfrm>
            <a:off x="7569200" y="72314"/>
            <a:ext cx="323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04AAD"/>
                </a:solidFill>
              </a:rPr>
              <a:t>Data</a:t>
            </a:r>
            <a:endParaRPr sz="900"/>
          </a:p>
        </p:txBody>
      </p:sp>
      <p:sp>
        <p:nvSpPr>
          <p:cNvPr id="346" name="Google Shape;346;g3171f4ba577_1_1"/>
          <p:cNvSpPr txBox="1"/>
          <p:nvPr/>
        </p:nvSpPr>
        <p:spPr>
          <a:xfrm>
            <a:off x="337273" y="3630100"/>
            <a:ext cx="4406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04AAD"/>
                </a:solidFill>
              </a:rPr>
              <a:t>Example</a:t>
            </a:r>
            <a:endParaRPr sz="900"/>
          </a:p>
        </p:txBody>
      </p:sp>
      <p:sp>
        <p:nvSpPr>
          <p:cNvPr id="347" name="Google Shape;347;g3171f4ba577_1_1"/>
          <p:cNvSpPr txBox="1"/>
          <p:nvPr/>
        </p:nvSpPr>
        <p:spPr>
          <a:xfrm>
            <a:off x="8568799" y="3557802"/>
            <a:ext cx="2076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04AAD"/>
                </a:solidFill>
              </a:rPr>
              <a:t>Non-Example</a:t>
            </a:r>
            <a:endParaRPr sz="2300">
              <a:solidFill>
                <a:srgbClr val="004AAD"/>
              </a:solidFill>
            </a:endParaRPr>
          </a:p>
        </p:txBody>
      </p:sp>
      <p:sp>
        <p:nvSpPr>
          <p:cNvPr id="348" name="Google Shape;348;g3171f4ba577_1_1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Google Shape;349;g3171f4ba577_1_1"/>
          <p:cNvPicPr preferRelativeResize="0"/>
          <p:nvPr/>
        </p:nvPicPr>
        <p:blipFill rotWithShape="1">
          <a:blip r:embed="rId4">
            <a:alphaModFix/>
          </a:blip>
          <a:srcRect b="79" l="0" r="0" t="79"/>
          <a:stretch/>
        </p:blipFill>
        <p:spPr>
          <a:xfrm>
            <a:off x="9893500" y="6045748"/>
            <a:ext cx="2163977" cy="77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3171f4ba577_1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50" y="5822716"/>
            <a:ext cx="268565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3171f4ba577_1_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46148" y="4807342"/>
            <a:ext cx="1845301" cy="1845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kids and a person looking at a computer&#10;&#10;Description automatically generated" id="357" name="Google Shape;357;g3167289bd8a_0_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8937" r="2047" t="0"/>
          <a:stretch/>
        </p:blipFill>
        <p:spPr>
          <a:xfrm>
            <a:off x="0" y="485792"/>
            <a:ext cx="7215271" cy="5405341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3167289bd8a_0_3"/>
          <p:cNvSpPr/>
          <p:nvPr/>
        </p:nvSpPr>
        <p:spPr>
          <a:xfrm rot="10800000">
            <a:off x="6853800" y="449732"/>
            <a:ext cx="5338200" cy="5441400"/>
          </a:xfrm>
          <a:prstGeom prst="teardrop">
            <a:avLst>
              <a:gd fmla="val 100000" name="adj"/>
            </a:avLst>
          </a:prstGeom>
          <a:solidFill>
            <a:srgbClr val="C8E1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1CADE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g3167289bd8a_0_3"/>
          <p:cNvSpPr txBox="1"/>
          <p:nvPr/>
        </p:nvSpPr>
        <p:spPr>
          <a:xfrm>
            <a:off x="7425126" y="1469993"/>
            <a:ext cx="4557000" cy="11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Collective teacher efficacy is the belief that “teachers in a given school make an educational difference to their students over and above the educational impact of their homes and communities”.</a:t>
            </a:r>
            <a:endParaRPr b="0" i="0" sz="2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g3167289bd8a_0_3"/>
          <p:cNvSpPr txBox="1"/>
          <p:nvPr/>
        </p:nvSpPr>
        <p:spPr>
          <a:xfrm>
            <a:off x="230624" y="6071559"/>
            <a:ext cx="10562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A5A5A5"/>
                </a:solidFill>
                <a:latin typeface="Lato"/>
                <a:ea typeface="Lato"/>
                <a:cs typeface="Lato"/>
                <a:sym typeface="Lato"/>
              </a:rPr>
              <a:t>Tschannen-Moran, M., &amp; Barr, M. (2004). Fostering student learning: The relationship of collective teacher efficacy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A5A5A5"/>
                </a:solidFill>
                <a:latin typeface="Lato"/>
                <a:ea typeface="Lato"/>
                <a:cs typeface="Lato"/>
                <a:sym typeface="Lato"/>
              </a:rPr>
              <a:t>and student achievement. Leadership and Policy in Schools, 3(3), 189-209.</a:t>
            </a:r>
            <a:endParaRPr/>
          </a:p>
        </p:txBody>
      </p:sp>
      <p:sp>
        <p:nvSpPr>
          <p:cNvPr id="361" name="Google Shape;361;g3167289bd8a_0_3"/>
          <p:cNvSpPr txBox="1"/>
          <p:nvPr/>
        </p:nvSpPr>
        <p:spPr>
          <a:xfrm>
            <a:off x="5402317" y="-306948"/>
            <a:ext cx="1278600" cy="4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9AA1"/>
              </a:buClr>
              <a:buSzPts val="30000"/>
              <a:buFont typeface="Arial"/>
              <a:buNone/>
            </a:pPr>
            <a:r>
              <a:rPr b="1" i="0" lang="en-US" sz="30000" u="none" cap="none" strike="noStrike">
                <a:solidFill>
                  <a:srgbClr val="1D9AA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14d889f333_2_134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g314d889f333_2_134"/>
          <p:cNvSpPr txBox="1"/>
          <p:nvPr>
            <p:ph type="title"/>
          </p:nvPr>
        </p:nvSpPr>
        <p:spPr>
          <a:xfrm>
            <a:off x="662111" y="21949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/>
              <a:t>Enemies of Efficacy</a:t>
            </a:r>
            <a:endParaRPr b="1"/>
          </a:p>
        </p:txBody>
      </p:sp>
      <p:sp>
        <p:nvSpPr>
          <p:cNvPr id="368" name="Google Shape;368;g314d889f333_2_134"/>
          <p:cNvSpPr txBox="1"/>
          <p:nvPr>
            <p:ph idx="1" type="body"/>
          </p:nvPr>
        </p:nvSpPr>
        <p:spPr>
          <a:xfrm>
            <a:off x="770230" y="1545192"/>
            <a:ext cx="10867775" cy="47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What are some things that might pose a direct threat to individual and collective efficacy?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>
              <a:solidFill>
                <a:srgbClr val="0B0C1D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3300">
                <a:solidFill>
                  <a:srgbClr val="0B0C1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What are things that ‘do damage’ or actively oppose the development of efficacy?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In other words, what might be some ‘enemies’ of efficacy? 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2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800"/>
          </a:p>
        </p:txBody>
      </p:sp>
      <p:pic>
        <p:nvPicPr>
          <p:cNvPr descr="A black and white sign&#10;&#10;Description automatically generated with low confidence" id="369" name="Google Shape;369;g314d889f333_2_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14d889f333_2_141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g314d889f333_2_141"/>
          <p:cNvSpPr txBox="1"/>
          <p:nvPr>
            <p:ph type="title"/>
          </p:nvPr>
        </p:nvSpPr>
        <p:spPr>
          <a:xfrm>
            <a:off x="350761" y="569328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/>
              <a:t>Anticipation Guide: Before </a:t>
            </a:r>
            <a:endParaRPr b="1"/>
          </a:p>
        </p:txBody>
      </p:sp>
      <p:graphicFrame>
        <p:nvGraphicFramePr>
          <p:cNvPr id="376" name="Google Shape;376;g314d889f333_2_141"/>
          <p:cNvGraphicFramePr/>
          <p:nvPr/>
        </p:nvGraphicFramePr>
        <p:xfrm>
          <a:off x="503144" y="74471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{3D295526-BBA8-4640-B38C-B227B7219923}</a:tableStyleId>
              </a:tblPr>
              <a:tblGrid>
                <a:gridCol w="7523625"/>
                <a:gridCol w="1809325"/>
                <a:gridCol w="18527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Statement 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Agree 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Disagree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AutoNum type="arabicPeriod"/>
                      </a:pPr>
                      <a:r>
                        <a:rPr b="0" i="0" lang="en-US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People’s perception of ‘magnitude’ comes into play when forming efficacy judgements. ‘How difficult is this task?’ 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AutoNum type="arabicPeriod" startAt="2"/>
                      </a:pPr>
                      <a:r>
                        <a:rPr lang="en-US" sz="2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school culture built on collaborative decision-making leads to deeper implementation of initiatives than one built on authority-driven compliance.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AutoNum type="arabicPeriod" startAt="3"/>
                      </a:pPr>
                      <a:r>
                        <a:rPr lang="en-US" sz="2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When educators focus on factors within their control rather than external circumstances, they are more likely to improve student outcomes.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AutoNum type="arabicPeriod" startAt="4"/>
                      </a:pPr>
                      <a:r>
                        <a:rPr lang="en-US" sz="2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Schools are most effective when they maintain sustained focus on core initiatives rather than continuously adding new programs.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</a:tr>
            </a:tbl>
          </a:graphicData>
        </a:graphic>
      </p:graphicFrame>
      <p:pic>
        <p:nvPicPr>
          <p:cNvPr descr="A black and white sign&#10;&#10;Description automatically generated with low confidence" id="377" name="Google Shape;377;g314d889f333_2_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14d889f333_2_148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g314d889f333_2_148"/>
          <p:cNvSpPr txBox="1"/>
          <p:nvPr>
            <p:ph idx="1" type="body"/>
          </p:nvPr>
        </p:nvSpPr>
        <p:spPr>
          <a:xfrm>
            <a:off x="-836149" y="5960081"/>
            <a:ext cx="10867775" cy="691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Which one resonates with you the most? 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2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800"/>
          </a:p>
        </p:txBody>
      </p:sp>
      <p:pic>
        <p:nvPicPr>
          <p:cNvPr descr="A mountain with text overlay&#10;&#10;Description automatically generated" id="384" name="Google Shape;384;g314d889f333_2_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5411" y="297343"/>
            <a:ext cx="4770542" cy="264627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collage of several images of a person standing on a block&#10;&#10;Description automatically generated" id="385" name="Google Shape;385;g314d889f333_2_1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5410" y="3080966"/>
            <a:ext cx="4770541" cy="263177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6" name="Google Shape;386;g314d889f333_2_148"/>
          <p:cNvSpPr txBox="1"/>
          <p:nvPr/>
        </p:nvSpPr>
        <p:spPr>
          <a:xfrm>
            <a:off x="437764" y="297343"/>
            <a:ext cx="40267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/>
          </a:p>
        </p:txBody>
      </p:sp>
      <p:sp>
        <p:nvSpPr>
          <p:cNvPr id="387" name="Google Shape;387;g314d889f333_2_148"/>
          <p:cNvSpPr txBox="1"/>
          <p:nvPr/>
        </p:nvSpPr>
        <p:spPr>
          <a:xfrm>
            <a:off x="5894663" y="237090"/>
            <a:ext cx="40267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endParaRPr/>
          </a:p>
        </p:txBody>
      </p:sp>
      <p:sp>
        <p:nvSpPr>
          <p:cNvPr id="388" name="Google Shape;388;g314d889f333_2_148"/>
          <p:cNvSpPr txBox="1"/>
          <p:nvPr/>
        </p:nvSpPr>
        <p:spPr>
          <a:xfrm>
            <a:off x="454506" y="3029911"/>
            <a:ext cx="40267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endParaRPr/>
          </a:p>
        </p:txBody>
      </p:sp>
      <p:sp>
        <p:nvSpPr>
          <p:cNvPr id="389" name="Google Shape;389;g314d889f333_2_148"/>
          <p:cNvSpPr txBox="1"/>
          <p:nvPr/>
        </p:nvSpPr>
        <p:spPr>
          <a:xfrm>
            <a:off x="5891643" y="2984783"/>
            <a:ext cx="40267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endParaRPr/>
          </a:p>
        </p:txBody>
      </p:sp>
      <p:pic>
        <p:nvPicPr>
          <p:cNvPr id="390" name="Google Shape;390;g314d889f333_2_1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0464" y="3109269"/>
            <a:ext cx="4774128" cy="263177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black and white sign&#10;&#10;Description automatically generated with low confidence" id="391" name="Google Shape;391;g314d889f333_2_1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314d889f333_2_1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2838" y="152400"/>
            <a:ext cx="4717504" cy="2679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14d889f333_2_162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g314d889f333_2_162"/>
          <p:cNvSpPr txBox="1"/>
          <p:nvPr>
            <p:ph idx="1" type="body"/>
          </p:nvPr>
        </p:nvSpPr>
        <p:spPr>
          <a:xfrm>
            <a:off x="134526" y="5946162"/>
            <a:ext cx="10867775" cy="691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Which one resonates with you the most? 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2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800"/>
          </a:p>
        </p:txBody>
      </p:sp>
      <p:sp>
        <p:nvSpPr>
          <p:cNvPr id="399" name="Google Shape;399;g314d889f333_2_162"/>
          <p:cNvSpPr txBox="1"/>
          <p:nvPr/>
        </p:nvSpPr>
        <p:spPr>
          <a:xfrm>
            <a:off x="839244" y="396368"/>
            <a:ext cx="40267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/>
          </a:p>
        </p:txBody>
      </p:sp>
      <p:pic>
        <p:nvPicPr>
          <p:cNvPr descr="A black and white sign&#10;&#10;Description automatically generated with low confidence" id="400" name="Google Shape;400;g314d889f333_2_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314d889f333_2_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9865" y="152400"/>
            <a:ext cx="9731160" cy="551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314d889f333_2_1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050" y="4652105"/>
            <a:ext cx="1875065" cy="1869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14d889f333_2_171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g314d889f333_2_171"/>
          <p:cNvSpPr txBox="1"/>
          <p:nvPr>
            <p:ph idx="1" type="body"/>
          </p:nvPr>
        </p:nvSpPr>
        <p:spPr>
          <a:xfrm>
            <a:off x="134526" y="5946162"/>
            <a:ext cx="10867775" cy="691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Which one resonates with you the most? 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2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800"/>
          </a:p>
        </p:txBody>
      </p:sp>
      <p:pic>
        <p:nvPicPr>
          <p:cNvPr descr="A mountain with text overlay&#10;&#10;Description automatically generated" id="409" name="Google Shape;409;g314d889f333_2_1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2371" y="160783"/>
            <a:ext cx="10008528" cy="555184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logo of a mountain with a white and black background&#10;&#10;Description automatically generated" id="410" name="Google Shape;410;g314d889f333_2_1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64090" y="5098094"/>
            <a:ext cx="2183356" cy="2183356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314d889f333_2_171"/>
          <p:cNvSpPr txBox="1"/>
          <p:nvPr/>
        </p:nvSpPr>
        <p:spPr>
          <a:xfrm>
            <a:off x="839244" y="396368"/>
            <a:ext cx="40267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endParaRPr/>
          </a:p>
        </p:txBody>
      </p:sp>
      <p:pic>
        <p:nvPicPr>
          <p:cNvPr descr="A black and white sign&#10;&#10;Description automatically generated with low confidence" id="412" name="Google Shape;412;g314d889f333_2_1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14d889f333_2_180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g314d889f333_2_180"/>
          <p:cNvSpPr txBox="1"/>
          <p:nvPr/>
        </p:nvSpPr>
        <p:spPr>
          <a:xfrm>
            <a:off x="134526" y="5946162"/>
            <a:ext cx="10867775" cy="691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one resonates with you the most? 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g314d889f333_2_180"/>
          <p:cNvSpPr txBox="1"/>
          <p:nvPr/>
        </p:nvSpPr>
        <p:spPr>
          <a:xfrm>
            <a:off x="839244" y="396368"/>
            <a:ext cx="40267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endParaRPr/>
          </a:p>
        </p:txBody>
      </p:sp>
      <p:pic>
        <p:nvPicPr>
          <p:cNvPr id="420" name="Google Shape;420;g314d889f333_2_1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5544" y="396368"/>
            <a:ext cx="9515187" cy="524531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grey shield with a white check mark&#10;&#10;Description automatically generated" id="421" name="Google Shape;421;g314d889f333_2_1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46588" y="4660330"/>
            <a:ext cx="2571663" cy="25716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&#10;&#10;Description automatically generated with low confidence" id="422" name="Google Shape;422;g314d889f333_2_1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14d889f333_2_189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ollage of several images of a person standing on a block&#10;&#10;Description automatically generated" id="428" name="Google Shape;428;g314d889f333_2_1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3362" y="263638"/>
            <a:ext cx="9645275" cy="532102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9" name="Google Shape;429;g314d889f333_2_189"/>
          <p:cNvSpPr txBox="1"/>
          <p:nvPr>
            <p:ph idx="1" type="body"/>
          </p:nvPr>
        </p:nvSpPr>
        <p:spPr>
          <a:xfrm>
            <a:off x="134526" y="5946162"/>
            <a:ext cx="10867775" cy="691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Which one resonates with you the most? 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2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800"/>
          </a:p>
        </p:txBody>
      </p:sp>
      <p:pic>
        <p:nvPicPr>
          <p:cNvPr descr="A puzzle pieces in a circle&#10;&#10;Description automatically generated" id="430" name="Google Shape;430;g314d889f333_2_1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39247" y="5148197"/>
            <a:ext cx="2007992" cy="2007992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g314d889f333_2_189"/>
          <p:cNvSpPr txBox="1"/>
          <p:nvPr/>
        </p:nvSpPr>
        <p:spPr>
          <a:xfrm>
            <a:off x="839244" y="396368"/>
            <a:ext cx="40267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endParaRPr/>
          </a:p>
        </p:txBody>
      </p:sp>
      <p:pic>
        <p:nvPicPr>
          <p:cNvPr descr="A black and white sign&#10;&#10;Description automatically generated with low confidence" id="432" name="Google Shape;432;g314d889f333_2_1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with curly hair&#10;&#10;Description automatically generated with low confidence" id="234" name="Google Shape;234;g314d889f333_2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"/>
            <a:ext cx="12192001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314d889f333_2_0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55A29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5A29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14d889f333_2_198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g314d889f333_2_198"/>
          <p:cNvSpPr txBox="1"/>
          <p:nvPr>
            <p:ph type="title"/>
          </p:nvPr>
        </p:nvSpPr>
        <p:spPr>
          <a:xfrm>
            <a:off x="134526" y="5736282"/>
            <a:ext cx="10867775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300"/>
              <a:t>Which one do you want to learn more about?</a:t>
            </a:r>
            <a:endParaRPr b="1" sz="3300"/>
          </a:p>
        </p:txBody>
      </p:sp>
      <p:sp>
        <p:nvSpPr>
          <p:cNvPr id="439" name="Google Shape;439;g314d889f333_2_198"/>
          <p:cNvSpPr txBox="1"/>
          <p:nvPr>
            <p:ph idx="1" type="body"/>
          </p:nvPr>
        </p:nvSpPr>
        <p:spPr>
          <a:xfrm>
            <a:off x="900988" y="615691"/>
            <a:ext cx="10867775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Select one of the enemies of efficacy.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Locate the passage that corresponds.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Read it and code the text: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I= Interesting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C= Connections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Q= Questions 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2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800"/>
          </a:p>
        </p:txBody>
      </p:sp>
      <p:pic>
        <p:nvPicPr>
          <p:cNvPr id="440" name="Google Shape;440;g314d889f333_2_1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35334" y="1170631"/>
            <a:ext cx="3155678" cy="3080093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g314d889f333_2_198"/>
          <p:cNvSpPr txBox="1"/>
          <p:nvPr/>
        </p:nvSpPr>
        <p:spPr>
          <a:xfrm>
            <a:off x="7787458" y="4390397"/>
            <a:ext cx="398130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https://tinyurl.com/32rwutyu</a:t>
            </a:r>
            <a:endParaRPr/>
          </a:p>
        </p:txBody>
      </p:sp>
      <p:pic>
        <p:nvPicPr>
          <p:cNvPr descr="A black and white sign&#10;&#10;Description automatically generated with low confidence" id="442" name="Google Shape;442;g314d889f333_2_1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17183a0871_0_9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g317183a0871_0_9"/>
          <p:cNvSpPr txBox="1"/>
          <p:nvPr>
            <p:ph type="title"/>
          </p:nvPr>
        </p:nvSpPr>
        <p:spPr>
          <a:xfrm>
            <a:off x="134526" y="5736282"/>
            <a:ext cx="10867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300"/>
              <a:t>Which one do you want to learn more about?</a:t>
            </a:r>
            <a:endParaRPr b="1" sz="3300"/>
          </a:p>
        </p:txBody>
      </p:sp>
      <p:pic>
        <p:nvPicPr>
          <p:cNvPr id="449" name="Google Shape;449;g317183a0871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8434" y="877556"/>
            <a:ext cx="3155678" cy="3080093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g317183a0871_0_9"/>
          <p:cNvSpPr txBox="1"/>
          <p:nvPr/>
        </p:nvSpPr>
        <p:spPr>
          <a:xfrm>
            <a:off x="8015621" y="4331797"/>
            <a:ext cx="3981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https://tinyurl.com/32rwutyu</a:t>
            </a:r>
            <a:endParaRPr/>
          </a:p>
        </p:txBody>
      </p:sp>
      <p:pic>
        <p:nvPicPr>
          <p:cNvPr descr="A black and white sign&#10;&#10;Description automatically generated with low confidence" id="451" name="Google Shape;451;g317183a0871_0_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g317183a0871_0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00" y="1317141"/>
            <a:ext cx="7482658" cy="24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g317183a0871_0_9"/>
          <p:cNvSpPr/>
          <p:nvPr/>
        </p:nvSpPr>
        <p:spPr>
          <a:xfrm>
            <a:off x="304800" y="2909325"/>
            <a:ext cx="3942000" cy="849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14d889f333_2_207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g314d889f333_2_207"/>
          <p:cNvSpPr txBox="1"/>
          <p:nvPr>
            <p:ph idx="1" type="body"/>
          </p:nvPr>
        </p:nvSpPr>
        <p:spPr>
          <a:xfrm>
            <a:off x="706243" y="327536"/>
            <a:ext cx="10867775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Select the breakout room that corresponds with the enemy of efficacy that you just read about.</a:t>
            </a:r>
            <a:endParaRPr sz="800"/>
          </a:p>
        </p:txBody>
      </p:sp>
      <p:sp>
        <p:nvSpPr>
          <p:cNvPr id="460" name="Google Shape;460;g314d889f333_2_207"/>
          <p:cNvSpPr txBox="1"/>
          <p:nvPr/>
        </p:nvSpPr>
        <p:spPr>
          <a:xfrm>
            <a:off x="134526" y="5736282"/>
            <a:ext cx="10867775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en-US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one do you want to learn more about?</a:t>
            </a:r>
            <a:endParaRPr b="1" i="0" sz="3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ollage of images of various types of objects&#10;&#10;Description automatically generated with medium confidence" id="461" name="Google Shape;461;g314d889f333_2_2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9800" y="1575246"/>
            <a:ext cx="7772400" cy="39885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&#10;&#10;Description automatically generated with low confidence" id="462" name="Google Shape;462;g314d889f333_2_2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17183a0871_0_0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g317183a0871_0_0"/>
          <p:cNvSpPr txBox="1"/>
          <p:nvPr>
            <p:ph type="title"/>
          </p:nvPr>
        </p:nvSpPr>
        <p:spPr>
          <a:xfrm>
            <a:off x="134526" y="5736282"/>
            <a:ext cx="10867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300"/>
              <a:t>Breakout Room Organization</a:t>
            </a:r>
            <a:endParaRPr b="1" sz="3300"/>
          </a:p>
        </p:txBody>
      </p:sp>
      <p:sp>
        <p:nvSpPr>
          <p:cNvPr id="469" name="Google Shape;469;g317183a0871_0_0"/>
          <p:cNvSpPr txBox="1"/>
          <p:nvPr>
            <p:ph idx="1" type="body"/>
          </p:nvPr>
        </p:nvSpPr>
        <p:spPr>
          <a:xfrm>
            <a:off x="842338" y="234666"/>
            <a:ext cx="10867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Select th</a:t>
            </a:r>
            <a:r>
              <a:rPr lang="en-US" sz="2300"/>
              <a:t>e breakout room that corresponds with the enemy you just read about.                               4-5 people per room</a:t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"/>
          </a:p>
        </p:txBody>
      </p:sp>
      <p:pic>
        <p:nvPicPr>
          <p:cNvPr descr="A black and white sign&#10;&#10;Description automatically generated with low confidence" id="470" name="Google Shape;470;g317183a0871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317183a0871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4136" y="1089525"/>
            <a:ext cx="4289274" cy="455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14d889f333_2_215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g314d889f333_2_215"/>
          <p:cNvSpPr txBox="1"/>
          <p:nvPr>
            <p:ph type="title"/>
          </p:nvPr>
        </p:nvSpPr>
        <p:spPr>
          <a:xfrm>
            <a:off x="5028204" y="275636"/>
            <a:ext cx="6369785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/>
              <a:t>In Your Breakout Room</a:t>
            </a:r>
            <a:endParaRPr b="1"/>
          </a:p>
        </p:txBody>
      </p:sp>
      <p:sp>
        <p:nvSpPr>
          <p:cNvPr id="478" name="Google Shape;478;g314d889f333_2_215"/>
          <p:cNvSpPr txBox="1"/>
          <p:nvPr>
            <p:ph idx="1" type="body"/>
          </p:nvPr>
        </p:nvSpPr>
        <p:spPr>
          <a:xfrm>
            <a:off x="662112" y="2766150"/>
            <a:ext cx="10867775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Share why you selected that ‘enemy of efficacy’.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Discuss your I, C, and Qs. 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Be prepared to share back in the MAIN room.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3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300"/>
              <a:t>Make Note of the Breakout Room You’re In! </a:t>
            </a:r>
            <a:endParaRPr b="1" sz="3300"/>
          </a:p>
          <a:p>
            <a:pPr indent="0" lvl="0" marL="0" rtl="0" algn="l">
              <a:lnSpc>
                <a:spcPct val="70000"/>
              </a:lnSpc>
              <a:spcBef>
                <a:spcPts val="2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800"/>
          </a:p>
        </p:txBody>
      </p:sp>
      <p:pic>
        <p:nvPicPr>
          <p:cNvPr descr="A collage of images of various types of objects&#10;&#10;Description automatically generated with medium confidence" id="479" name="Google Shape;479;g314d889f333_2_2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015" y="134655"/>
            <a:ext cx="4157597" cy="21335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omputer screen with a mouse pointer pointing at the screen&#10;&#10;Description automatically generated" id="480" name="Google Shape;480;g314d889f333_2_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6455" y="1601336"/>
            <a:ext cx="1561534" cy="16294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&#10;&#10;Description automatically generated with low confidence" id="481" name="Google Shape;481;g314d889f333_2_2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14d889f333_2_224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g314d889f333_2_224"/>
          <p:cNvSpPr txBox="1"/>
          <p:nvPr>
            <p:ph idx="1" type="body"/>
          </p:nvPr>
        </p:nvSpPr>
        <p:spPr>
          <a:xfrm>
            <a:off x="-836149" y="5960081"/>
            <a:ext cx="10867775" cy="691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900">
                <a:latin typeface="Calibri"/>
                <a:ea typeface="Calibri"/>
                <a:cs typeface="Calibri"/>
                <a:sym typeface="Calibri"/>
              </a:rPr>
              <a:t>What was some of the discussion in the breakout rooms?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2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900"/>
          </a:p>
        </p:txBody>
      </p:sp>
      <p:pic>
        <p:nvPicPr>
          <p:cNvPr descr="A mountain with text overlay&#10;&#10;Description automatically generated" id="488" name="Google Shape;488;g314d889f333_2_2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5411" y="297343"/>
            <a:ext cx="4770542" cy="264627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collage of several images of a person standing on a block&#10;&#10;Description automatically generated" id="489" name="Google Shape;489;g314d889f333_2_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5410" y="3080966"/>
            <a:ext cx="4770541" cy="263177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0" name="Google Shape;490;g314d889f333_2_224"/>
          <p:cNvSpPr txBox="1"/>
          <p:nvPr/>
        </p:nvSpPr>
        <p:spPr>
          <a:xfrm>
            <a:off x="437764" y="297343"/>
            <a:ext cx="40267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/>
          </a:p>
        </p:txBody>
      </p:sp>
      <p:sp>
        <p:nvSpPr>
          <p:cNvPr id="491" name="Google Shape;491;g314d889f333_2_224"/>
          <p:cNvSpPr txBox="1"/>
          <p:nvPr/>
        </p:nvSpPr>
        <p:spPr>
          <a:xfrm>
            <a:off x="5894663" y="237090"/>
            <a:ext cx="40267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endParaRPr/>
          </a:p>
        </p:txBody>
      </p:sp>
      <p:sp>
        <p:nvSpPr>
          <p:cNvPr id="492" name="Google Shape;492;g314d889f333_2_224"/>
          <p:cNvSpPr txBox="1"/>
          <p:nvPr/>
        </p:nvSpPr>
        <p:spPr>
          <a:xfrm>
            <a:off x="454506" y="3029911"/>
            <a:ext cx="40267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endParaRPr/>
          </a:p>
        </p:txBody>
      </p:sp>
      <p:sp>
        <p:nvSpPr>
          <p:cNvPr id="493" name="Google Shape;493;g314d889f333_2_224"/>
          <p:cNvSpPr txBox="1"/>
          <p:nvPr/>
        </p:nvSpPr>
        <p:spPr>
          <a:xfrm>
            <a:off x="5891643" y="2984783"/>
            <a:ext cx="40267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endParaRPr/>
          </a:p>
        </p:txBody>
      </p:sp>
      <p:pic>
        <p:nvPicPr>
          <p:cNvPr id="494" name="Google Shape;494;g314d889f333_2_2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0464" y="3109269"/>
            <a:ext cx="4774128" cy="263177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black and white sign&#10;&#10;Description automatically generated with low confidence" id="495" name="Google Shape;495;g314d889f333_2_2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g314d889f333_2_2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0438" y="304800"/>
            <a:ext cx="4717504" cy="2679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14d889f333_2_238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g314d889f333_2_238"/>
          <p:cNvSpPr txBox="1"/>
          <p:nvPr>
            <p:ph type="title"/>
          </p:nvPr>
        </p:nvSpPr>
        <p:spPr>
          <a:xfrm>
            <a:off x="2989081" y="53858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/>
              <a:t>Back In Your Breakout Room</a:t>
            </a:r>
            <a:endParaRPr b="1"/>
          </a:p>
        </p:txBody>
      </p:sp>
      <p:sp>
        <p:nvSpPr>
          <p:cNvPr id="503" name="Google Shape;503;g314d889f333_2_238"/>
          <p:cNvSpPr txBox="1"/>
          <p:nvPr>
            <p:ph idx="1" type="body"/>
          </p:nvPr>
        </p:nvSpPr>
        <p:spPr>
          <a:xfrm>
            <a:off x="662112" y="3130556"/>
            <a:ext cx="10867775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Read the </a:t>
            </a:r>
            <a:r>
              <a:rPr lang="en-US" sz="3300"/>
              <a:t>‘S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trategies for </a:t>
            </a:r>
            <a:r>
              <a:rPr lang="en-US" sz="3300"/>
              <a:t>O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vercoming </a:t>
            </a:r>
            <a:r>
              <a:rPr lang="en-US" sz="3300"/>
              <a:t>E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3300"/>
              <a:t>ies 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3300"/>
              <a:t>E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fficacy</a:t>
            </a:r>
            <a:r>
              <a:rPr lang="en-US" sz="3300"/>
              <a:t>’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Discuss how you might put these strategies into practice. 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Be prepared to share back in the MAIN room.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2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800"/>
          </a:p>
        </p:txBody>
      </p:sp>
      <p:pic>
        <p:nvPicPr>
          <p:cNvPr descr="A collage of images of various types of objects&#10;&#10;Description automatically generated with medium confidence" id="504" name="Google Shape;504;g314d889f333_2_2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015" y="134655"/>
            <a:ext cx="4157597" cy="21335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omputer screen with a mouse pointer pointing at the screen&#10;&#10;Description automatically generated" id="505" name="Google Shape;505;g314d889f333_2_2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6455" y="1601336"/>
            <a:ext cx="1561534" cy="16294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&#10;&#10;Description automatically generated with low confidence" id="506" name="Google Shape;506;g314d889f333_2_2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14d889f333_2_247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g314d889f333_2_247"/>
          <p:cNvSpPr txBox="1"/>
          <p:nvPr>
            <p:ph idx="1" type="body"/>
          </p:nvPr>
        </p:nvSpPr>
        <p:spPr>
          <a:xfrm>
            <a:off x="134526" y="5946162"/>
            <a:ext cx="10867775" cy="691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Blame: Overcoming the Enemies of Efficacy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2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800"/>
          </a:p>
        </p:txBody>
      </p:sp>
      <p:pic>
        <p:nvPicPr>
          <p:cNvPr descr="A logo of a person in a circle&#10;&#10;Description automatically generated" id="513" name="Google Shape;513;g314d889f333_2_2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68417" y="5022937"/>
            <a:ext cx="2195882" cy="2195882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g314d889f333_2_247"/>
          <p:cNvSpPr txBox="1"/>
          <p:nvPr/>
        </p:nvSpPr>
        <p:spPr>
          <a:xfrm>
            <a:off x="1733038" y="318711"/>
            <a:ext cx="9029551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Through </a:t>
            </a:r>
            <a:r>
              <a:rPr b="1" i="1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feedback,</a:t>
            </a:r>
            <a:r>
              <a:rPr b="1" i="0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school leaders can overcome </a:t>
            </a:r>
            <a:r>
              <a:rPr b="1" i="1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blame</a:t>
            </a:r>
            <a:r>
              <a:rPr b="1" i="0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as an enemy of efficacy.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g314d889f333_2_247"/>
          <p:cNvSpPr txBox="1"/>
          <p:nvPr/>
        </p:nvSpPr>
        <p:spPr>
          <a:xfrm>
            <a:off x="2027465" y="2239937"/>
            <a:ext cx="76194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Normalizing 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oaching 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eedback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Emphasizing the 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ole of 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ffort and 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trategy 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Providing </a:t>
            </a:r>
            <a:r>
              <a:rPr lang="en-US" sz="28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="0" i="0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requent </a:t>
            </a:r>
            <a:r>
              <a:rPr lang="en-US" sz="28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="0" i="0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pdating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sign&#10;&#10;Description automatically generated with low confidence" id="516" name="Google Shape;516;g314d889f333_2_2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14d889f333_2_256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logo of a mountain with a white and black background&#10;&#10;Description automatically generated" id="522" name="Google Shape;522;g314d889f333_2_2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4090" y="5098094"/>
            <a:ext cx="2183356" cy="2183356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314d889f333_2_256"/>
          <p:cNvSpPr txBox="1"/>
          <p:nvPr>
            <p:ph idx="1" type="body"/>
          </p:nvPr>
        </p:nvSpPr>
        <p:spPr>
          <a:xfrm>
            <a:off x="134526" y="5946162"/>
            <a:ext cx="10867775" cy="691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Magnitude: Overcoming the Enemies of Efficacy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2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800"/>
          </a:p>
        </p:txBody>
      </p:sp>
      <p:sp>
        <p:nvSpPr>
          <p:cNvPr id="524" name="Google Shape;524;g314d889f333_2_256"/>
          <p:cNvSpPr txBox="1"/>
          <p:nvPr/>
        </p:nvSpPr>
        <p:spPr>
          <a:xfrm>
            <a:off x="1712935" y="606130"/>
            <a:ext cx="9289366" cy="1054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By </a:t>
            </a:r>
            <a:r>
              <a:rPr b="1" i="1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framing challenges appropriately</a:t>
            </a:r>
            <a:r>
              <a:rPr b="1" i="0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school leaders can overcome </a:t>
            </a:r>
            <a:r>
              <a:rPr b="1" i="1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magnitude </a:t>
            </a:r>
            <a:r>
              <a:rPr b="1" i="0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as an enemy of efficacy.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g314d889f333_2_256"/>
          <p:cNvSpPr txBox="1"/>
          <p:nvPr/>
        </p:nvSpPr>
        <p:spPr>
          <a:xfrm>
            <a:off x="2027465" y="2239937"/>
            <a:ext cx="7983276" cy="2440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Framing Through Emphasizing and De-Emphasizing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Framing Different Futures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Framing Challenges into Smaller Pieces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sign&#10;&#10;Description automatically generated with low confidence" id="526" name="Google Shape;526;g314d889f333_2_2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14d889f333_2_265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g314d889f333_2_265"/>
          <p:cNvSpPr txBox="1"/>
          <p:nvPr>
            <p:ph idx="1" type="body"/>
          </p:nvPr>
        </p:nvSpPr>
        <p:spPr>
          <a:xfrm>
            <a:off x="134526" y="5946162"/>
            <a:ext cx="10867775" cy="691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Compliance: Overcoming the Enemies of Efficacy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2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/>
          </a:p>
        </p:txBody>
      </p:sp>
      <p:sp>
        <p:nvSpPr>
          <p:cNvPr id="533" name="Google Shape;533;g314d889f333_2_265"/>
          <p:cNvSpPr txBox="1"/>
          <p:nvPr/>
        </p:nvSpPr>
        <p:spPr>
          <a:xfrm>
            <a:off x="2081408" y="468345"/>
            <a:ext cx="8029183" cy="1054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By </a:t>
            </a:r>
            <a:r>
              <a:rPr b="1" i="1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garnering commitment</a:t>
            </a:r>
            <a:r>
              <a:rPr b="1" i="0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school leaders can overcome </a:t>
            </a:r>
            <a:r>
              <a:rPr b="1" i="1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compliance </a:t>
            </a:r>
            <a:r>
              <a:rPr b="1" i="0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as an enemy of efficacy.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g314d889f333_2_265"/>
          <p:cNvSpPr txBox="1"/>
          <p:nvPr/>
        </p:nvSpPr>
        <p:spPr>
          <a:xfrm>
            <a:off x="2440823" y="2172426"/>
            <a:ext cx="8168700" cy="3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Highlighting a 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</a:t>
            </a:r>
            <a:endParaRPr/>
          </a:p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from 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arker 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tudents </a:t>
            </a:r>
            <a:endParaRPr/>
          </a:p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Surfacing the 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ost of 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naction</a:t>
            </a:r>
            <a:endParaRPr/>
          </a:p>
          <a:p>
            <a:pPr indent="-279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ey shield with a white check mark&#10;&#10;Description automatically generated" id="535" name="Google Shape;535;g314d889f333_2_2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7010" y="4897677"/>
            <a:ext cx="2321142" cy="23211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&#10;&#10;Description automatically generated with low confidence" id="536" name="Google Shape;536;g314d889f333_2_2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14d889f333_2_6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sign&#10;&#10;Description automatically generated with low confidence" id="241" name="Google Shape;241;g314d889f333_2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314d889f333_2_6"/>
          <p:cNvSpPr txBox="1"/>
          <p:nvPr>
            <p:ph type="title"/>
          </p:nvPr>
        </p:nvSpPr>
        <p:spPr>
          <a:xfrm>
            <a:off x="662111" y="21949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Success Criteria</a:t>
            </a:r>
            <a:endParaRPr b="1"/>
          </a:p>
        </p:txBody>
      </p:sp>
      <p:sp>
        <p:nvSpPr>
          <p:cNvPr id="243" name="Google Shape;243;g314d889f333_2_6"/>
          <p:cNvSpPr txBox="1"/>
          <p:nvPr>
            <p:ph idx="1" type="body"/>
          </p:nvPr>
        </p:nvSpPr>
        <p:spPr>
          <a:xfrm>
            <a:off x="486024" y="1385575"/>
            <a:ext cx="10867775" cy="2773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350">
                <a:latin typeface="Arial"/>
                <a:ea typeface="Arial"/>
                <a:cs typeface="Arial"/>
                <a:sym typeface="Arial"/>
              </a:rPr>
              <a:t>By the end of this session, you will be able to:</a:t>
            </a:r>
            <a:endParaRPr sz="2350">
              <a:latin typeface="Arial"/>
              <a:ea typeface="Arial"/>
              <a:cs typeface="Arial"/>
              <a:sym typeface="Arial"/>
            </a:endParaRPr>
          </a:p>
          <a:p>
            <a:pPr indent="-377825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350"/>
              <a:buFont typeface="Arial"/>
              <a:buChar char="•"/>
            </a:pPr>
            <a:r>
              <a:rPr lang="en-US" sz="235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Articulate how your problem of practice aligns to a student objective, and provide examples and non-examples of what that looks like. </a:t>
            </a:r>
            <a:endParaRPr sz="235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50">
              <a:latin typeface="Arial"/>
              <a:ea typeface="Arial"/>
              <a:cs typeface="Arial"/>
              <a:sym typeface="Arial"/>
            </a:endParaRPr>
          </a:p>
          <a:p>
            <a:pPr indent="-377825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350"/>
              <a:buFont typeface="Arial"/>
              <a:buChar char="•"/>
            </a:pPr>
            <a:r>
              <a:rPr lang="en-US" sz="2350">
                <a:latin typeface="Arial"/>
                <a:ea typeface="Arial"/>
                <a:cs typeface="Arial"/>
                <a:sym typeface="Arial"/>
              </a:rPr>
              <a:t>Name</a:t>
            </a:r>
            <a:r>
              <a:rPr lang="en-US" sz="235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 and describe 1-2 enemies of efficacy.</a:t>
            </a:r>
            <a:endParaRPr sz="2350">
              <a:latin typeface="Arial"/>
              <a:ea typeface="Arial"/>
              <a:cs typeface="Arial"/>
              <a:sym typeface="Arial"/>
              <a:extLst>
                <a:ext uri="http://customooxmlschemas.google.com/">
                  <go:slidesCustomData xmlns:go="http://customooxmlschemas.google.com/" textRoundtripDataId="3"/>
                </a:ext>
              </a:extLst>
            </a:endParaRPr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50">
              <a:latin typeface="Arial"/>
              <a:ea typeface="Arial"/>
              <a:cs typeface="Arial"/>
              <a:sym typeface="Arial"/>
              <a:extLst>
                <a:ext uri="http://customooxmlschemas.google.com/">
                  <go:slidesCustomData xmlns:go="http://customooxmlschemas.google.com/" textRoundtripDataId="4"/>
                </a:ext>
              </a:extLst>
            </a:endParaRPr>
          </a:p>
          <a:p>
            <a:pPr indent="-377825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350"/>
              <a:buFont typeface="Arial"/>
              <a:buChar char="•"/>
            </a:pPr>
            <a:r>
              <a:rPr lang="en-US" sz="235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Identify specific leadership practices to overcome an enemy of efficacy.</a:t>
            </a:r>
            <a:r>
              <a:rPr lang="en-US" sz="2350">
                <a:latin typeface="Arial"/>
                <a:ea typeface="Arial"/>
                <a:cs typeface="Arial"/>
                <a:sym typeface="Arial"/>
              </a:rPr>
              <a:t> </a:t>
            </a:r>
            <a:endParaRPr sz="235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50">
              <a:latin typeface="Arial"/>
              <a:ea typeface="Arial"/>
              <a:cs typeface="Arial"/>
              <a:sym typeface="Arial"/>
            </a:endParaRPr>
          </a:p>
          <a:p>
            <a:pPr indent="-377825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350"/>
              <a:buFont typeface="Arial"/>
              <a:buChar char="•"/>
            </a:pPr>
            <a:r>
              <a:rPr lang="en-US" sz="2350">
                <a:latin typeface="Arial"/>
                <a:ea typeface="Arial"/>
                <a:cs typeface="Arial"/>
                <a:sym typeface="Arial"/>
              </a:rPr>
              <a:t>Identify how Ai can be used to overcome enemies of efficacy.</a:t>
            </a:r>
            <a:endParaRPr sz="235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350"/>
              <a:buFont typeface="Arial"/>
              <a:buNone/>
            </a:pPr>
            <a:r>
              <a:t/>
            </a:r>
            <a:endParaRPr sz="2350">
              <a:solidFill>
                <a:srgbClr val="51505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350"/>
              <a:buFont typeface="Arial"/>
              <a:buNone/>
            </a:pPr>
            <a:r>
              <a:t/>
            </a:r>
            <a:endParaRPr sz="1500">
              <a:solidFill>
                <a:srgbClr val="51505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70000"/>
              </a:lnSpc>
              <a:spcBef>
                <a:spcPts val="2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14d889f333_3_0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uzzle pieces in a circle&#10;&#10;Description automatically generated" id="542" name="Google Shape;542;g314d889f333_3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39247" y="5148197"/>
            <a:ext cx="2007993" cy="2007993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g314d889f333_3_0"/>
          <p:cNvSpPr txBox="1"/>
          <p:nvPr>
            <p:ph idx="1" type="body"/>
          </p:nvPr>
        </p:nvSpPr>
        <p:spPr>
          <a:xfrm>
            <a:off x="-105186" y="5942123"/>
            <a:ext cx="10867800" cy="6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Fragmentation: Overcoming the Enemies of Efficacy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2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800"/>
          </a:p>
        </p:txBody>
      </p:sp>
      <p:sp>
        <p:nvSpPr>
          <p:cNvPr id="544" name="Google Shape;544;g314d889f333_3_0"/>
          <p:cNvSpPr txBox="1"/>
          <p:nvPr/>
        </p:nvSpPr>
        <p:spPr>
          <a:xfrm>
            <a:off x="1951451" y="430766"/>
            <a:ext cx="8289000" cy="1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By </a:t>
            </a:r>
            <a:r>
              <a:rPr b="1" i="1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focusing on implementation</a:t>
            </a:r>
            <a:r>
              <a:rPr b="1" i="0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school leaders can overcome </a:t>
            </a:r>
            <a:r>
              <a:rPr b="1" i="1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fragmentation </a:t>
            </a:r>
            <a:r>
              <a:rPr b="1" i="0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as an enemy of efficacy.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g314d889f333_3_0"/>
          <p:cNvSpPr txBox="1"/>
          <p:nvPr/>
        </p:nvSpPr>
        <p:spPr>
          <a:xfrm>
            <a:off x="2227531" y="2185786"/>
            <a:ext cx="6202200" cy="29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Gatekeeping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Applying the 80-20 Principle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Prioritizing Evidence-Based Strategies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sign&#10;&#10;Description automatically generated with low confidence" id="546" name="Google Shape;546;g314d889f333_3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14d889f333_2_274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A black and white sign&#10;&#10;Description automatically generated with low confidence" id="552" name="Google Shape;552;g314d889f333_2_274"/>
          <p:cNvSpPr/>
          <p:nvPr/>
        </p:nvSpPr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sp>
      <p:pic>
        <p:nvPicPr>
          <p:cNvPr descr="A puzzle pieces in a circle&#10;&#10;Description automatically generated" id="553" name="Google Shape;553;g314d889f333_2_2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39247" y="5148197"/>
            <a:ext cx="2007992" cy="2007992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g314d889f333_2_274"/>
          <p:cNvSpPr txBox="1"/>
          <p:nvPr>
            <p:ph idx="1" type="body"/>
          </p:nvPr>
        </p:nvSpPr>
        <p:spPr>
          <a:xfrm>
            <a:off x="-105186" y="5942123"/>
            <a:ext cx="10867775" cy="691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Fragmentation: Overcoming the Enemies of Efficacy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2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800"/>
          </a:p>
        </p:txBody>
      </p:sp>
      <p:sp>
        <p:nvSpPr>
          <p:cNvPr id="555" name="Google Shape;555;g314d889f333_2_274"/>
          <p:cNvSpPr txBox="1"/>
          <p:nvPr/>
        </p:nvSpPr>
        <p:spPr>
          <a:xfrm>
            <a:off x="1951451" y="430766"/>
            <a:ext cx="8289098" cy="1054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By </a:t>
            </a:r>
            <a:r>
              <a:rPr b="1" i="1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focusing on implementation</a:t>
            </a:r>
            <a:r>
              <a:rPr b="1" i="0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school leaders can overcome </a:t>
            </a:r>
            <a:r>
              <a:rPr b="1" i="1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fragmentation </a:t>
            </a:r>
            <a:r>
              <a:rPr b="1" i="0" lang="en-US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as an enemy of efficacy.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g314d889f333_2_274"/>
          <p:cNvSpPr txBox="1"/>
          <p:nvPr/>
        </p:nvSpPr>
        <p:spPr>
          <a:xfrm>
            <a:off x="2227531" y="2185786"/>
            <a:ext cx="6202339" cy="2936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Gatekeeping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Applying the 80-20 Principle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Prioritizing Evidence-Based Strategies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7" name="Google Shape;557;g314d889f333_2_2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14d889f333_2_283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g314d889f333_2_283"/>
          <p:cNvSpPr txBox="1"/>
          <p:nvPr>
            <p:ph type="title"/>
          </p:nvPr>
        </p:nvSpPr>
        <p:spPr>
          <a:xfrm>
            <a:off x="350761" y="569328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/>
              <a:t>Anticipation Guide: After</a:t>
            </a:r>
            <a:endParaRPr b="1"/>
          </a:p>
        </p:txBody>
      </p:sp>
      <p:graphicFrame>
        <p:nvGraphicFramePr>
          <p:cNvPr id="564" name="Google Shape;564;g314d889f333_2_283"/>
          <p:cNvGraphicFramePr/>
          <p:nvPr/>
        </p:nvGraphicFramePr>
        <p:xfrm>
          <a:off x="503144" y="74471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{3D295526-BBA8-4640-B38C-B227B7219923}</a:tableStyleId>
              </a:tblPr>
              <a:tblGrid>
                <a:gridCol w="7523625"/>
                <a:gridCol w="1809325"/>
                <a:gridCol w="18527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Statement 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Agree 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Disagree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AutoNum type="arabicPeriod"/>
                      </a:pPr>
                      <a:r>
                        <a:rPr b="0" i="0" lang="en-US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People’s perception of ‘magnitude’ comes into play when forming efficacy judgements. ‘How difficult is this task?’ 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AutoNum type="arabicPeriod" startAt="2"/>
                      </a:pPr>
                      <a:r>
                        <a:rPr lang="en-US" sz="2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school culture built on collaborative decision-making leads to deeper implementation of initiatives than one built on authority-driven compliance.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AutoNum type="arabicPeriod" startAt="3"/>
                      </a:pPr>
                      <a:r>
                        <a:rPr lang="en-US" sz="2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When educators focus on factors within their control rather than external circumstances, they are more likely to improve student outcomes.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AutoNum type="arabicPeriod" startAt="4"/>
                      </a:pPr>
                      <a:r>
                        <a:rPr lang="en-US" sz="2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Schools are most effective when they maintain sustained focus on core initiatives rather than continuously adding new programs.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8E1E1"/>
                    </a:solidFill>
                  </a:tcPr>
                </a:tc>
              </a:tr>
            </a:tbl>
          </a:graphicData>
        </a:graphic>
      </p:graphicFrame>
      <p:sp>
        <p:nvSpPr>
          <p:cNvPr id="565" name="Google Shape;565;g314d889f333_2_283"/>
          <p:cNvSpPr/>
          <p:nvPr/>
        </p:nvSpPr>
        <p:spPr>
          <a:xfrm>
            <a:off x="8653512" y="1327504"/>
            <a:ext cx="427857" cy="488515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1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g314d889f333_2_283"/>
          <p:cNvSpPr/>
          <p:nvPr/>
        </p:nvSpPr>
        <p:spPr>
          <a:xfrm>
            <a:off x="8653511" y="2223061"/>
            <a:ext cx="427857" cy="488515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1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g314d889f333_2_283"/>
          <p:cNvSpPr/>
          <p:nvPr/>
        </p:nvSpPr>
        <p:spPr>
          <a:xfrm>
            <a:off x="8653511" y="3425587"/>
            <a:ext cx="427857" cy="488515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1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g314d889f333_2_283"/>
          <p:cNvSpPr/>
          <p:nvPr/>
        </p:nvSpPr>
        <p:spPr>
          <a:xfrm>
            <a:off x="8653509" y="4450595"/>
            <a:ext cx="427857" cy="488515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1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and white sign&#10;&#10;Description automatically generated with low confidence" id="569" name="Google Shape;569;g314d889f333_2_2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8EA2"/>
        </a:soli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4" name="Google Shape;574;g3001a6beb8f_0_156"/>
          <p:cNvCxnSpPr/>
          <p:nvPr/>
        </p:nvCxnSpPr>
        <p:spPr>
          <a:xfrm rot="10419">
            <a:off x="3203780" y="3428988"/>
            <a:ext cx="6334829" cy="0"/>
          </a:xfrm>
          <a:prstGeom prst="straightConnector1">
            <a:avLst/>
          </a:prstGeom>
          <a:noFill/>
          <a:ln cap="rnd" cmpd="sng" w="19050">
            <a:solidFill>
              <a:srgbClr val="FF841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5" name="Google Shape;575;g3001a6beb8f_0_156"/>
          <p:cNvSpPr/>
          <p:nvPr/>
        </p:nvSpPr>
        <p:spPr>
          <a:xfrm>
            <a:off x="77598" y="5614572"/>
            <a:ext cx="1687723" cy="1205036"/>
          </a:xfrm>
          <a:custGeom>
            <a:rect b="b" l="l" r="r" t="t"/>
            <a:pathLst>
              <a:path extrusionOk="0" h="2051125" w="2096550">
                <a:moveTo>
                  <a:pt x="0" y="0"/>
                </a:moveTo>
                <a:lnTo>
                  <a:pt x="2096550" y="0"/>
                </a:lnTo>
                <a:lnTo>
                  <a:pt x="2096550" y="2051125"/>
                </a:lnTo>
                <a:lnTo>
                  <a:pt x="0" y="20511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g3001a6beb8f_0_156"/>
          <p:cNvSpPr txBox="1"/>
          <p:nvPr/>
        </p:nvSpPr>
        <p:spPr>
          <a:xfrm>
            <a:off x="6028496" y="6432306"/>
            <a:ext cx="65730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45720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99"/>
              <a:buFont typeface="Arial"/>
              <a:buNone/>
            </a:pPr>
            <a:r>
              <a:rPr b="0" i="0" lang="en-US" sz="1899" u="none" cap="none" strike="noStrike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rPr>
              <a:t>Fry, K. Leading with Intelligence. WASA</a:t>
            </a:r>
            <a:r>
              <a:rPr b="0" i="0" lang="en-US" sz="21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7" name="Google Shape;577;g3001a6beb8f_0_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1850" y="3709575"/>
            <a:ext cx="46386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g3001a6beb8f_0_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7675" y="1196477"/>
            <a:ext cx="10136649" cy="201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8EA2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3" name="Google Shape;583;g30dfd155ee9_0_4"/>
          <p:cNvCxnSpPr/>
          <p:nvPr/>
        </p:nvCxnSpPr>
        <p:spPr>
          <a:xfrm rot="10419">
            <a:off x="2873980" y="1110663"/>
            <a:ext cx="6334829" cy="0"/>
          </a:xfrm>
          <a:prstGeom prst="straightConnector1">
            <a:avLst/>
          </a:prstGeom>
          <a:noFill/>
          <a:ln cap="rnd" cmpd="sng" w="19050">
            <a:solidFill>
              <a:srgbClr val="FF841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4" name="Google Shape;584;g30dfd155ee9_0_4"/>
          <p:cNvSpPr txBox="1"/>
          <p:nvPr/>
        </p:nvSpPr>
        <p:spPr>
          <a:xfrm>
            <a:off x="2809496" y="5225681"/>
            <a:ext cx="6573000" cy="14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45720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99"/>
              <a:buFont typeface="Arial"/>
              <a:buNone/>
            </a:pPr>
            <a:r>
              <a:rPr lang="en-US" sz="1899">
                <a:solidFill>
                  <a:srgbClr val="FDFDFD"/>
                </a:solidFill>
              </a:rPr>
              <a:t>Sign-up Support:</a:t>
            </a:r>
            <a:endParaRPr sz="1899">
              <a:solidFill>
                <a:srgbClr val="FDFDFD"/>
              </a:solidFill>
            </a:endParaRPr>
          </a:p>
          <a:p>
            <a:pPr indent="45720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99"/>
              <a:buFont typeface="Arial"/>
              <a:buNone/>
            </a:pPr>
            <a:r>
              <a:rPr lang="en-US" sz="1899" u="sng">
                <a:solidFill>
                  <a:schemeClr val="hlink"/>
                </a:solidFill>
                <a:hlinkClick r:id="rId3"/>
              </a:rPr>
              <a:t>Sign-up Instructions Video </a:t>
            </a:r>
            <a:endParaRPr sz="1899">
              <a:solidFill>
                <a:srgbClr val="FDFDFD"/>
              </a:solidFill>
            </a:endParaRPr>
          </a:p>
          <a:p>
            <a:pPr indent="45720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99"/>
              <a:buFont typeface="Arial"/>
              <a:buNone/>
            </a:pPr>
            <a:r>
              <a:rPr lang="en-US" sz="1899">
                <a:solidFill>
                  <a:srgbClr val="FDFDFD"/>
                </a:solidFill>
              </a:rPr>
              <a:t>Beau Wilson - </a:t>
            </a:r>
            <a:r>
              <a:rPr lang="en-US" sz="1899" u="sng">
                <a:solidFill>
                  <a:schemeClr val="hlink"/>
                </a:solidFill>
                <a:hlinkClick r:id="rId4"/>
              </a:rPr>
              <a:t>b</a:t>
            </a:r>
            <a:r>
              <a:rPr lang="en-US" sz="1899" u="sng">
                <a:solidFill>
                  <a:schemeClr val="hlink"/>
                </a:solidFill>
                <a:hlinkClick r:id="rId5"/>
              </a:rPr>
              <a:t>wilson@wasa-oly.org</a:t>
            </a:r>
            <a:r>
              <a:rPr lang="en-US" sz="1899">
                <a:solidFill>
                  <a:srgbClr val="FDFDFD"/>
                </a:solidFill>
              </a:rPr>
              <a:t> </a:t>
            </a:r>
            <a:endParaRPr sz="1899">
              <a:solidFill>
                <a:srgbClr val="FDFDFD"/>
              </a:solidFill>
            </a:endParaRPr>
          </a:p>
          <a:p>
            <a:pPr indent="45720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99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5" name="Google Shape;585;g30dfd155ee9_0_4"/>
          <p:cNvPicPr preferRelativeResize="0"/>
          <p:nvPr/>
        </p:nvPicPr>
        <p:blipFill rotWithShape="1">
          <a:blip r:embed="rId6">
            <a:alphaModFix/>
          </a:blip>
          <a:srcRect b="8552" l="0" r="0" t="41546"/>
          <a:stretch/>
        </p:blipFill>
        <p:spPr>
          <a:xfrm>
            <a:off x="1403725" y="3977049"/>
            <a:ext cx="4638675" cy="950625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g30dfd155ee9_0_4"/>
          <p:cNvSpPr txBox="1"/>
          <p:nvPr>
            <p:ph idx="4294967295" type="title"/>
          </p:nvPr>
        </p:nvSpPr>
        <p:spPr>
          <a:xfrm>
            <a:off x="838200" y="3365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101600" rtl="0" algn="ctr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b="1" lang="en-US" sz="5700">
                <a:solidFill>
                  <a:srgbClr val="094E72"/>
                </a:solidFill>
              </a:rPr>
              <a:t>Access Codes - 1 Yr. Free</a:t>
            </a:r>
            <a:endParaRPr b="1" sz="5700">
              <a:solidFill>
                <a:srgbClr val="094E72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t/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g30dfd155ee9_0_4"/>
          <p:cNvSpPr txBox="1"/>
          <p:nvPr>
            <p:ph idx="4294967295" type="title"/>
          </p:nvPr>
        </p:nvSpPr>
        <p:spPr>
          <a:xfrm>
            <a:off x="6342600" y="2371900"/>
            <a:ext cx="5849400" cy="12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1016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b="1" lang="en-US" sz="5700">
                <a:solidFill>
                  <a:srgbClr val="094E72"/>
                </a:solidFill>
              </a:rPr>
              <a:t>code:  NEXTLEVEL</a:t>
            </a:r>
            <a:endParaRPr b="1" sz="5700">
              <a:solidFill>
                <a:srgbClr val="094E72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t/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8" name="Google Shape;588;g30dfd155ee9_0_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5875" y="1971013"/>
            <a:ext cx="6060356" cy="120502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g30dfd155ee9_0_4"/>
          <p:cNvSpPr txBox="1"/>
          <p:nvPr>
            <p:ph idx="4294967295" type="title"/>
          </p:nvPr>
        </p:nvSpPr>
        <p:spPr>
          <a:xfrm>
            <a:off x="6273200" y="4101575"/>
            <a:ext cx="5849400" cy="12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1016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b="1" lang="en-US" sz="5700">
                <a:solidFill>
                  <a:srgbClr val="094E72"/>
                </a:solidFill>
              </a:rPr>
              <a:t>code:  NEXTLEVEL</a:t>
            </a:r>
            <a:endParaRPr b="1" sz="5700">
              <a:solidFill>
                <a:srgbClr val="094E72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t/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g30dfd155ee9_0_4"/>
          <p:cNvSpPr txBox="1"/>
          <p:nvPr/>
        </p:nvSpPr>
        <p:spPr>
          <a:xfrm>
            <a:off x="2754896" y="1174831"/>
            <a:ext cx="65730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45720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99"/>
              <a:buFont typeface="Arial"/>
              <a:buNone/>
            </a:pPr>
            <a:r>
              <a:rPr lang="en-US" sz="1899">
                <a:solidFill>
                  <a:srgbClr val="FDFDFD"/>
                </a:solidFill>
              </a:rPr>
              <a:t>One subscription to each section per NLL Member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171f4ba577_4_0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sign&#10;&#10;Description automatically generated with low confidence" id="596" name="Google Shape;596;g3171f4ba577_4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g3171f4ba577_4_0"/>
          <p:cNvSpPr txBox="1"/>
          <p:nvPr>
            <p:ph type="title"/>
          </p:nvPr>
        </p:nvSpPr>
        <p:spPr>
          <a:xfrm>
            <a:off x="662111" y="21949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/>
              <a:t>Reflection-</a:t>
            </a:r>
            <a:endParaRPr b="1"/>
          </a:p>
        </p:txBody>
      </p:sp>
      <p:sp>
        <p:nvSpPr>
          <p:cNvPr id="598" name="Google Shape;598;g3171f4ba577_4_0"/>
          <p:cNvSpPr txBox="1"/>
          <p:nvPr>
            <p:ph idx="1" type="body"/>
          </p:nvPr>
        </p:nvSpPr>
        <p:spPr>
          <a:xfrm>
            <a:off x="486025" y="1385575"/>
            <a:ext cx="5103000" cy="27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Do I create an environment where people feel safe and confident to adapt and collaborate freely, as starlings do?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How do I react under pressure—do I enable my team to stay united and focused, or do I inadvertently cause fragmentation?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What can I learn from watching a murmuration about my own role in influencing collective behavior?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99" name="Google Shape;599;g3171f4ba577_4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2825" y="1545200"/>
            <a:ext cx="5254874" cy="240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171f4ba577_4_7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sign&#10;&#10;Description automatically generated with low confidence" id="605" name="Google Shape;605;g3171f4ba577_4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g3171f4ba577_4_7"/>
          <p:cNvSpPr txBox="1"/>
          <p:nvPr>
            <p:ph type="title"/>
          </p:nvPr>
        </p:nvSpPr>
        <p:spPr>
          <a:xfrm>
            <a:off x="662111" y="21949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/>
              <a:t>Review- </a:t>
            </a:r>
            <a:r>
              <a:rPr b="1" lang="en-US"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Success Criteria</a:t>
            </a:r>
            <a:endParaRPr b="1"/>
          </a:p>
        </p:txBody>
      </p:sp>
      <p:sp>
        <p:nvSpPr>
          <p:cNvPr id="607" name="Google Shape;607;g3171f4ba577_4_7"/>
          <p:cNvSpPr txBox="1"/>
          <p:nvPr>
            <p:ph idx="1" type="body"/>
          </p:nvPr>
        </p:nvSpPr>
        <p:spPr>
          <a:xfrm>
            <a:off x="486024" y="1385575"/>
            <a:ext cx="10867800" cy="27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350">
                <a:latin typeface="Arial"/>
                <a:ea typeface="Arial"/>
                <a:cs typeface="Arial"/>
                <a:sym typeface="Arial"/>
              </a:rPr>
              <a:t>By the end of this session, you will be able to:</a:t>
            </a:r>
            <a:endParaRPr sz="2350">
              <a:latin typeface="Arial"/>
              <a:ea typeface="Arial"/>
              <a:cs typeface="Arial"/>
              <a:sym typeface="Arial"/>
            </a:endParaRPr>
          </a:p>
          <a:p>
            <a:pPr indent="-377825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350"/>
              <a:buFont typeface="Arial"/>
              <a:buChar char="•"/>
            </a:pPr>
            <a:r>
              <a:rPr lang="en-US" sz="235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Articulate how your problem of practice aligns to a student objective, and provide examples and non-examples of what that looks like. </a:t>
            </a:r>
            <a:endParaRPr sz="235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50">
              <a:latin typeface="Arial"/>
              <a:ea typeface="Arial"/>
              <a:cs typeface="Arial"/>
              <a:sym typeface="Arial"/>
            </a:endParaRPr>
          </a:p>
          <a:p>
            <a:pPr indent="-377825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350"/>
              <a:buFont typeface="Arial"/>
              <a:buChar char="•"/>
            </a:pPr>
            <a:r>
              <a:rPr lang="en-US" sz="2350">
                <a:latin typeface="Arial"/>
                <a:ea typeface="Arial"/>
                <a:cs typeface="Arial"/>
                <a:sym typeface="Arial"/>
              </a:rPr>
              <a:t>Name</a:t>
            </a:r>
            <a:r>
              <a:rPr lang="en-US" sz="235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 and describe 1-2 enemies of efficacy.</a:t>
            </a:r>
            <a:endParaRPr sz="2350">
              <a:latin typeface="Arial"/>
              <a:ea typeface="Arial"/>
              <a:cs typeface="Arial"/>
              <a:sym typeface="Arial"/>
              <a:extLst>
                <a:ext uri="http://customooxmlschemas.google.com/">
                  <go:slidesCustomData xmlns:go="http://customooxmlschemas.google.com/" textRoundtripDataId="9"/>
                </a:ext>
              </a:extLst>
            </a:endParaRPr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50">
              <a:latin typeface="Arial"/>
              <a:ea typeface="Arial"/>
              <a:cs typeface="Arial"/>
              <a:sym typeface="Arial"/>
              <a:extLst>
                <a:ext uri="http://customooxmlschemas.google.com/">
                  <go:slidesCustomData xmlns:go="http://customooxmlschemas.google.com/" textRoundtripDataId="10"/>
                </a:ext>
              </a:extLst>
            </a:endParaRPr>
          </a:p>
          <a:p>
            <a:pPr indent="-377825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350"/>
              <a:buFont typeface="Arial"/>
              <a:buChar char="•"/>
            </a:pPr>
            <a:r>
              <a:rPr lang="en-US" sz="235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11"/>
                  </a:ext>
                </a:extLst>
              </a:rPr>
              <a:t>Identify specific leadership practices to overcome an enemy of efficacy.</a:t>
            </a:r>
            <a:r>
              <a:rPr lang="en-US" sz="2350">
                <a:latin typeface="Arial"/>
                <a:ea typeface="Arial"/>
                <a:cs typeface="Arial"/>
                <a:sym typeface="Arial"/>
              </a:rPr>
              <a:t> </a:t>
            </a:r>
            <a:endParaRPr sz="235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50">
              <a:latin typeface="Arial"/>
              <a:ea typeface="Arial"/>
              <a:cs typeface="Arial"/>
              <a:sym typeface="Arial"/>
            </a:endParaRPr>
          </a:p>
          <a:p>
            <a:pPr indent="-377825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350"/>
              <a:buFont typeface="Arial"/>
              <a:buChar char="•"/>
            </a:pPr>
            <a:r>
              <a:rPr lang="en-US" sz="2350">
                <a:latin typeface="Arial"/>
                <a:ea typeface="Arial"/>
                <a:cs typeface="Arial"/>
                <a:sym typeface="Arial"/>
              </a:rPr>
              <a:t>Identify how Ai can be used to overcome enemies of efficacy.</a:t>
            </a:r>
            <a:endParaRPr sz="235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350"/>
              <a:buFont typeface="Arial"/>
              <a:buNone/>
            </a:pPr>
            <a:r>
              <a:t/>
            </a:r>
            <a:endParaRPr sz="2350">
              <a:solidFill>
                <a:srgbClr val="51505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350"/>
              <a:buFont typeface="Arial"/>
              <a:buNone/>
            </a:pPr>
            <a:r>
              <a:t/>
            </a:r>
            <a:endParaRPr sz="1500">
              <a:solidFill>
                <a:srgbClr val="51505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70000"/>
              </a:lnSpc>
              <a:spcBef>
                <a:spcPts val="2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171f4ba577_5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200">
                <a:solidFill>
                  <a:srgbClr val="004086"/>
                </a:solidFill>
              </a:rPr>
              <a:t>Exit Ticket!!!</a:t>
            </a:r>
            <a:endParaRPr b="1" sz="5200">
              <a:solidFill>
                <a:srgbClr val="004086"/>
              </a:solidFill>
            </a:endParaRPr>
          </a:p>
        </p:txBody>
      </p:sp>
      <p:pic>
        <p:nvPicPr>
          <p:cNvPr id="613" name="Google Shape;613;g3171f4ba577_5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2250" y="1587725"/>
            <a:ext cx="4796669" cy="4862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g28ad89710f8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50817"/>
            <a:ext cx="12192000" cy="855964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g28ad89710f8_0_0"/>
          <p:cNvSpPr txBox="1"/>
          <p:nvPr/>
        </p:nvSpPr>
        <p:spPr>
          <a:xfrm>
            <a:off x="61825" y="-194726"/>
            <a:ext cx="9105900" cy="2862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-US" sz="3700" u="none" cap="none" strike="noStrike">
                <a:solidFill>
                  <a:srgbClr val="AF7B55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NEXT LEVEL LEADERS </a:t>
            </a:r>
            <a:endParaRPr b="0" i="0" sz="3700" u="none" cap="none" strike="noStrike">
              <a:solidFill>
                <a:srgbClr val="AF7B55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-US" sz="3700" u="none" cap="none" strike="noStrike">
                <a:solidFill>
                  <a:srgbClr val="AF7B55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Term 2- In Person MEETING</a:t>
            </a:r>
            <a:endParaRPr b="0" i="0" sz="3700" u="none" cap="none" strike="noStrike">
              <a:solidFill>
                <a:srgbClr val="AF7B55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AF7B55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CEDARBROOK LODGE, SEATAC ~ March 2 (5PM)- March 3 (8-3:30PM), 2025</a:t>
            </a:r>
            <a:endParaRPr b="0" i="0" sz="2400" u="none" cap="none" strike="noStrike">
              <a:solidFill>
                <a:srgbClr val="AF7B55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sng" cap="none" strike="noStrike">
                <a:solidFill>
                  <a:schemeClr val="hlink"/>
                </a:solidFill>
                <a:latin typeface="Nunito ExtraBold"/>
                <a:ea typeface="Nunito ExtraBold"/>
                <a:cs typeface="Nunito ExtraBold"/>
                <a:sym typeface="Nunito ExtraBold"/>
                <a:hlinkClick r:id="rId4"/>
              </a:rPr>
              <a:t>https://bit.ly/4dVUqIP</a:t>
            </a:r>
            <a:r>
              <a:rPr b="0" i="0" lang="en-US" sz="2400" u="none" cap="none" strike="noStrike">
                <a:solidFill>
                  <a:srgbClr val="AF7B55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- </a:t>
            </a:r>
            <a:r>
              <a:rPr b="0" i="0" lang="en-US" sz="2400" u="none" cap="none" strike="noStrike">
                <a:solidFill>
                  <a:srgbClr val="980000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Register ASAP! Participants will stay</a:t>
            </a:r>
            <a:endParaRPr b="0" i="0" sz="2400" u="none" cap="none" strike="noStrike">
              <a:solidFill>
                <a:srgbClr val="980000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980000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at Cedarbrook until full and Crown Plaza!</a:t>
            </a:r>
            <a:endParaRPr b="0" i="0" sz="2400" u="none" cap="none" strike="noStrike">
              <a:solidFill>
                <a:srgbClr val="980000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pic>
        <p:nvPicPr>
          <p:cNvPr id="620" name="Google Shape;620;g28ad89710f8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37433" y="-194734"/>
            <a:ext cx="2873200" cy="287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g316d6406a81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9312" y="-1"/>
            <a:ext cx="3073376" cy="389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g316d6406a81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4274" y="370325"/>
            <a:ext cx="3073376" cy="38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g316d6406a81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150" y="0"/>
            <a:ext cx="4328500" cy="520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g316d6406a81_0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150" y="4743450"/>
            <a:ext cx="4791075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g316d6406a81_0_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81750" y="2120650"/>
            <a:ext cx="5510250" cy="473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14d889f333_2_13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diagram of a reflection in a circle&#10;&#10;Description automatically generated" id="249" name="Google Shape;249;g314d889f333_2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582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314d889f333_2_13"/>
          <p:cNvSpPr txBox="1"/>
          <p:nvPr/>
        </p:nvSpPr>
        <p:spPr>
          <a:xfrm>
            <a:off x="552524" y="5971400"/>
            <a:ext cx="7581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2422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School Leader Paradigm</a:t>
            </a:r>
            <a:r>
              <a:rPr b="0" i="0" lang="en-US" sz="2700" u="none" cap="none" strike="noStrike">
                <a:solidFill>
                  <a:srgbClr val="2422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©</a:t>
            </a:r>
            <a:endParaRPr b="0" i="0" sz="100" u="none" cap="none" strike="noStrike">
              <a:solidFill>
                <a:srgbClr val="2422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314d889f333_2_13"/>
          <p:cNvSpPr/>
          <p:nvPr/>
        </p:nvSpPr>
        <p:spPr>
          <a:xfrm>
            <a:off x="9467705" y="5893671"/>
            <a:ext cx="2589767" cy="92491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8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8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6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e7995d3279_0_7"/>
          <p:cNvSpPr txBox="1"/>
          <p:nvPr>
            <p:ph type="title"/>
          </p:nvPr>
        </p:nvSpPr>
        <p:spPr>
          <a:xfrm>
            <a:off x="8872567" y="1035700"/>
            <a:ext cx="3184800" cy="2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4400">
              <a:solidFill>
                <a:srgbClr val="365A8A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i="1" sz="4400">
              <a:solidFill>
                <a:srgbClr val="365A8A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US" sz="4400">
                <a:solidFill>
                  <a:srgbClr val="365A8A"/>
                </a:solidFill>
                <a:latin typeface="Nunito"/>
                <a:ea typeface="Nunito"/>
                <a:cs typeface="Nunito"/>
                <a:sym typeface="Nunito"/>
              </a:rPr>
              <a:t>Participants by ESD Region</a:t>
            </a:r>
            <a:endParaRPr i="1" sz="3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35" name="Google Shape;635;g2e7995d3279_0_7"/>
          <p:cNvSpPr/>
          <p:nvPr/>
        </p:nvSpPr>
        <p:spPr>
          <a:xfrm>
            <a:off x="5125200" y="2153633"/>
            <a:ext cx="1142100" cy="1066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g2e7995d3279_0_7"/>
          <p:cNvSpPr/>
          <p:nvPr/>
        </p:nvSpPr>
        <p:spPr>
          <a:xfrm>
            <a:off x="2798200" y="4582733"/>
            <a:ext cx="1375500" cy="1142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g2e7995d3279_0_7"/>
          <p:cNvSpPr/>
          <p:nvPr/>
        </p:nvSpPr>
        <p:spPr>
          <a:xfrm>
            <a:off x="2893767" y="2287000"/>
            <a:ext cx="1375500" cy="1142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g2e7995d3279_0_7"/>
          <p:cNvSpPr/>
          <p:nvPr/>
        </p:nvSpPr>
        <p:spPr>
          <a:xfrm>
            <a:off x="3261700" y="599600"/>
            <a:ext cx="1375500" cy="12057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g2e7995d3279_0_7"/>
          <p:cNvSpPr/>
          <p:nvPr/>
        </p:nvSpPr>
        <p:spPr>
          <a:xfrm>
            <a:off x="4464233" y="4284833"/>
            <a:ext cx="1375500" cy="1066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g2e7995d3279_0_7"/>
          <p:cNvSpPr/>
          <p:nvPr/>
        </p:nvSpPr>
        <p:spPr>
          <a:xfrm>
            <a:off x="6959600" y="2469767"/>
            <a:ext cx="1375500" cy="1142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g2e7995d3279_0_7"/>
          <p:cNvSpPr/>
          <p:nvPr/>
        </p:nvSpPr>
        <p:spPr>
          <a:xfrm>
            <a:off x="7040633" y="3929933"/>
            <a:ext cx="1442100" cy="1066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g2e7995d3279_0_7"/>
          <p:cNvSpPr/>
          <p:nvPr/>
        </p:nvSpPr>
        <p:spPr>
          <a:xfrm>
            <a:off x="591067" y="3792733"/>
            <a:ext cx="1375500" cy="1066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3" name="Google Shape;643;g2e7995d3279_0_7"/>
          <p:cNvPicPr preferRelativeResize="0"/>
          <p:nvPr/>
        </p:nvPicPr>
        <p:blipFill rotWithShape="1">
          <a:blip r:embed="rId3">
            <a:alphaModFix amt="38000"/>
          </a:blip>
          <a:srcRect b="0" l="0" r="0" t="0"/>
          <a:stretch/>
        </p:blipFill>
        <p:spPr>
          <a:xfrm>
            <a:off x="-17" y="0"/>
            <a:ext cx="887255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g2e7995d3279_0_7"/>
          <p:cNvSpPr/>
          <p:nvPr/>
        </p:nvSpPr>
        <p:spPr>
          <a:xfrm>
            <a:off x="257000" y="1501933"/>
            <a:ext cx="1375500" cy="1066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5" name="Google Shape;645;g2e7995d3279_0_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248000"/>
            <a:ext cx="12191995" cy="6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g2e7995d3279_0_7"/>
          <p:cNvPicPr preferRelativeResize="0"/>
          <p:nvPr/>
        </p:nvPicPr>
        <p:blipFill rotWithShape="1">
          <a:blip r:embed="rId5">
            <a:alphaModFix/>
          </a:blip>
          <a:srcRect b="79" l="0" r="0" t="79"/>
          <a:stretch/>
        </p:blipFill>
        <p:spPr>
          <a:xfrm>
            <a:off x="8976768" y="338100"/>
            <a:ext cx="2987059" cy="106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a454606330_0_75"/>
          <p:cNvSpPr/>
          <p:nvPr/>
        </p:nvSpPr>
        <p:spPr>
          <a:xfrm>
            <a:off x="0" y="5775533"/>
            <a:ext cx="12192000" cy="11139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sign&#10;&#10;Description automatically generated with low confidence" id="652" name="Google Shape;652;g2a454606330_0_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00638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g2a454606330_0_75"/>
          <p:cNvSpPr txBox="1"/>
          <p:nvPr>
            <p:ph type="title"/>
          </p:nvPr>
        </p:nvSpPr>
        <p:spPr>
          <a:xfrm>
            <a:off x="0" y="0"/>
            <a:ext cx="12192000" cy="14784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00"/>
              <a:buNone/>
            </a:pPr>
            <a:r>
              <a:rPr b="1" lang="en-US" sz="3200">
                <a:solidFill>
                  <a:srgbClr val="0B5394"/>
                </a:solidFill>
              </a:rPr>
              <a:t>Are you an experienced, innovative leader who wants to </a:t>
            </a:r>
            <a:endParaRPr b="1" sz="3200">
              <a:solidFill>
                <a:srgbClr val="0B539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ts val="1900"/>
              <a:buNone/>
            </a:pPr>
            <a:r>
              <a:rPr b="1" lang="en-US" sz="3200">
                <a:solidFill>
                  <a:srgbClr val="0B5394"/>
                </a:solidFill>
              </a:rPr>
              <a:t>keep learning and growing your leadership?</a:t>
            </a:r>
            <a:endParaRPr b="1" sz="320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g2a454606330_0_75"/>
          <p:cNvSpPr txBox="1"/>
          <p:nvPr>
            <p:ph idx="1" type="body"/>
          </p:nvPr>
        </p:nvSpPr>
        <p:spPr>
          <a:xfrm>
            <a:off x="3013600" y="3875933"/>
            <a:ext cx="9178800" cy="18996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900"/>
              <a:buNone/>
            </a:pPr>
            <a:r>
              <a:rPr b="1" lang="en-US">
                <a:solidFill>
                  <a:srgbClr val="003049"/>
                </a:solidFill>
                <a:highlight>
                  <a:schemeClr val="lt2"/>
                </a:highlight>
              </a:rPr>
              <a:t>Consider joining the Next Level Leaders 2025/26 Cohort!</a:t>
            </a:r>
            <a:endParaRPr i="1">
              <a:solidFill>
                <a:srgbClr val="333333"/>
              </a:solidFill>
              <a:highlight>
                <a:schemeClr val="lt2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</a:pPr>
            <a:r>
              <a:rPr i="1" lang="en-US">
                <a:solidFill>
                  <a:srgbClr val="333333"/>
                </a:solidFill>
                <a:highlight>
                  <a:schemeClr val="lt2"/>
                </a:highlight>
              </a:rPr>
              <a:t>Washington State’s Premier Leadership Development Program</a:t>
            </a:r>
            <a:endParaRPr i="1">
              <a:solidFill>
                <a:srgbClr val="333333"/>
              </a:solidFill>
              <a:highlight>
                <a:schemeClr val="lt2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rgbClr val="333333"/>
                </a:solidFill>
                <a:highlight>
                  <a:schemeClr val="lt2"/>
                </a:highlight>
              </a:rPr>
              <a:t>Please contact:</a:t>
            </a:r>
            <a:r>
              <a:rPr lang="en-US">
                <a:solidFill>
                  <a:srgbClr val="333333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 ashley@NLL.academy or </a:t>
            </a:r>
            <a:r>
              <a:rPr lang="en-US">
                <a:solidFill>
                  <a:srgbClr val="333333"/>
                </a:solidFill>
                <a:highlight>
                  <a:schemeClr val="lt2"/>
                </a:highlight>
              </a:rPr>
              <a:t>visit</a:t>
            </a:r>
            <a:r>
              <a:rPr lang="en-US">
                <a:solidFill>
                  <a:srgbClr val="333333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>
                <a:solidFill>
                  <a:schemeClr val="hlink"/>
                </a:solidFill>
                <a:highlight>
                  <a:schemeClr val="lt2"/>
                </a:highlight>
                <a:uFill>
                  <a:noFill/>
                </a:uFill>
                <a:hlinkClick r:id="rId5"/>
              </a:rPr>
              <a:t>https://nll.academy</a:t>
            </a:r>
            <a:endParaRPr b="1" sz="2400">
              <a:solidFill>
                <a:srgbClr val="333333"/>
              </a:solidFill>
              <a:highlight>
                <a:schemeClr val="lt2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1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1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1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1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1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" name="Google Shape;655;g2a454606330_0_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875933"/>
            <a:ext cx="3013602" cy="3013602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g2a454606330_0_75"/>
          <p:cNvSpPr txBox="1"/>
          <p:nvPr/>
        </p:nvSpPr>
        <p:spPr>
          <a:xfrm>
            <a:off x="3192867" y="5913500"/>
            <a:ext cx="57597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2"/>
                </a:solidFill>
              </a:rPr>
              <a:t>Now Accepting Applications for Cohort Two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2"/>
                </a:solidFill>
              </a:rPr>
              <a:t>Starting Summer 2025</a:t>
            </a:r>
            <a:endParaRPr sz="1700">
              <a:solidFill>
                <a:schemeClr val="dk2"/>
              </a:solidFill>
            </a:endParaRPr>
          </a:p>
        </p:txBody>
      </p:sp>
      <p:pic>
        <p:nvPicPr>
          <p:cNvPr id="657" name="Google Shape;657;g2a454606330_0_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59600" y="5893667"/>
            <a:ext cx="994634" cy="37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g2a454606330_0_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59601" y="6374400"/>
            <a:ext cx="1054331" cy="527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2a454606330_0_75"/>
          <p:cNvPicPr preferRelativeResize="0"/>
          <p:nvPr/>
        </p:nvPicPr>
        <p:blipFill rotWithShape="1">
          <a:blip r:embed="rId9">
            <a:alphaModFix/>
          </a:blip>
          <a:srcRect b="0" l="0" r="32318" t="0"/>
          <a:stretch/>
        </p:blipFill>
        <p:spPr>
          <a:xfrm>
            <a:off x="1960067" y="5775533"/>
            <a:ext cx="10232336" cy="11140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60" name="Google Shape;660;g2a454606330_0_7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0" y="3875933"/>
            <a:ext cx="3013601" cy="30136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61" name="Google Shape;661;g2a454606330_0_75"/>
          <p:cNvSpPr/>
          <p:nvPr/>
        </p:nvSpPr>
        <p:spPr>
          <a:xfrm>
            <a:off x="0" y="-15067"/>
            <a:ext cx="12192000" cy="68580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01d9f03791_0_0"/>
          <p:cNvSpPr txBox="1"/>
          <p:nvPr>
            <p:ph idx="1" type="body"/>
          </p:nvPr>
        </p:nvSpPr>
        <p:spPr>
          <a:xfrm>
            <a:off x="411174" y="2127500"/>
            <a:ext cx="5150700" cy="44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solidFill>
                  <a:schemeClr val="accent3"/>
                </a:solidFill>
              </a:rPr>
              <a:t>1:1 Leadership Coaching Offer</a:t>
            </a:r>
            <a:endParaRPr/>
          </a:p>
          <a:p>
            <a:pPr indent="-241300" lvl="0" marL="2413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Personalized Leadership Coach</a:t>
            </a:r>
            <a:endParaRPr/>
          </a:p>
          <a:p>
            <a:pPr indent="-241300" lvl="0" marL="2413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Six (3) x 60-minute sessions and a leadership assessment!</a:t>
            </a:r>
            <a:endParaRPr/>
          </a:p>
          <a:p>
            <a:pPr indent="-241300" lvl="0" marL="2413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Your schedule, your context</a:t>
            </a:r>
            <a:endParaRPr/>
          </a:p>
          <a:p>
            <a:pPr indent="-241300" lvl="0" marL="2413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No additional costs!</a:t>
            </a:r>
            <a:endParaRPr/>
          </a:p>
          <a:p>
            <a:pPr indent="-241300" lvl="0" marL="2413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To secure your spot sign up using the QR code or email </a:t>
            </a:r>
            <a:endParaRPr/>
          </a:p>
          <a:p>
            <a:pPr indent="0" lvl="2" marL="4064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</a:pPr>
            <a:r>
              <a:rPr lang="en-US" sz="2000" u="sng">
                <a:solidFill>
                  <a:schemeClr val="hlink"/>
                </a:solidFill>
                <a:hlinkClick r:id="rId3"/>
              </a:rPr>
              <a:t>Alyssa.Gallagher@btsspark.org</a:t>
            </a:r>
            <a:endParaRPr sz="2000">
              <a:solidFill>
                <a:schemeClr val="dk1"/>
              </a:solidFill>
            </a:endParaRPr>
          </a:p>
          <a:p>
            <a:pPr indent="0" lvl="2" marL="4064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2413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</a:pPr>
            <a:r>
              <a:t/>
            </a:r>
            <a:endParaRPr sz="3600"/>
          </a:p>
        </p:txBody>
      </p:sp>
      <p:pic>
        <p:nvPicPr>
          <p:cNvPr descr="A close-up of a logo&#10;&#10;Description automatically generated" id="668" name="Google Shape;668;g301d9f03791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77835" y="118201"/>
            <a:ext cx="5436344" cy="1945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g301d9f03791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28901" y="505765"/>
            <a:ext cx="2391685" cy="23916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text&#10;&#10;Description automatically generated" id="670" name="Google Shape;670;g301d9f03791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92975" y="2964875"/>
            <a:ext cx="7000874" cy="37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g301d9f03791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431800"/>
            <a:ext cx="12192005" cy="6828240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g301d9f03791_0_19"/>
          <p:cNvSpPr/>
          <p:nvPr/>
        </p:nvSpPr>
        <p:spPr>
          <a:xfrm>
            <a:off x="-10400" y="6004667"/>
            <a:ext cx="12192000" cy="85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g301d9f03791_0_19"/>
          <p:cNvSpPr txBox="1"/>
          <p:nvPr/>
        </p:nvSpPr>
        <p:spPr>
          <a:xfrm>
            <a:off x="939067" y="6038333"/>
            <a:ext cx="102924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Register today at www.awsp.org/LSL</a:t>
            </a:r>
            <a:endParaRPr b="0" i="0" sz="3200" u="none" cap="none" strike="noStrike">
              <a:solidFill>
                <a:schemeClr val="dk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301d9f03791_0_25"/>
          <p:cNvSpPr txBox="1"/>
          <p:nvPr/>
        </p:nvSpPr>
        <p:spPr>
          <a:xfrm>
            <a:off x="274667" y="4722633"/>
            <a:ext cx="118020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850" u="none" cap="none" strike="noStrike">
                <a:solidFill>
                  <a:srgbClr val="1AA495"/>
                </a:solidFill>
                <a:latin typeface="Arial"/>
                <a:ea typeface="Arial"/>
                <a:cs typeface="Arial"/>
                <a:sym typeface="Arial"/>
              </a:rPr>
              <a:t>For More Information </a:t>
            </a:r>
            <a:endParaRPr b="1" i="0" sz="2850" u="none" cap="none" strike="noStrike">
              <a:solidFill>
                <a:srgbClr val="1AA49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004086"/>
                </a:solidFill>
                <a:latin typeface="Arial"/>
                <a:ea typeface="Arial"/>
                <a:cs typeface="Arial"/>
                <a:sym typeface="Arial"/>
              </a:rPr>
              <a:t>Kamrica Ary-Turner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Beaver</a:t>
            </a:r>
            <a:r>
              <a:rPr b="0" i="0" lang="en-US" sz="1800" u="none" cap="none" strike="noStrike">
                <a:solidFill>
                  <a:srgbClr val="EC6428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Associate Director,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ESDs 189 &amp; 121 </a:t>
            </a:r>
            <a:r>
              <a:rPr b="0" i="0" lang="en-US" sz="1800" u="none" cap="none" strike="noStrike">
                <a:solidFill>
                  <a:srgbClr val="EC6428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(800) 562-6100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</a:pPr>
            <a:r>
              <a:t/>
            </a:r>
            <a:endParaRPr b="1" i="0" sz="6300" u="none" cap="none" strike="noStrike">
              <a:solidFill>
                <a:srgbClr val="DA76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g301d9f03791_0_25"/>
          <p:cNvSpPr/>
          <p:nvPr/>
        </p:nvSpPr>
        <p:spPr>
          <a:xfrm>
            <a:off x="-10400" y="6004667"/>
            <a:ext cx="12192000" cy="85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g301d9f03791_0_25"/>
          <p:cNvSpPr txBox="1"/>
          <p:nvPr/>
        </p:nvSpPr>
        <p:spPr>
          <a:xfrm>
            <a:off x="274675" y="6038325"/>
            <a:ext cx="109569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Leaders of Color Network (awsp.org)</a:t>
            </a:r>
            <a:endParaRPr b="0" i="0" sz="4200" u="none" cap="none" strike="noStrike">
              <a:solidFill>
                <a:schemeClr val="dk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685" name="Google Shape;685;g301d9f03791_0_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52400"/>
            <a:ext cx="11887201" cy="45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g301d9f03791_0_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600" y="152400"/>
            <a:ext cx="6673075" cy="381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01d9f03791_0_6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/>
          </a:p>
        </p:txBody>
      </p:sp>
      <p:pic>
        <p:nvPicPr>
          <p:cNvPr id="692" name="Google Shape;692;g301d9f03791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50" y="248993"/>
            <a:ext cx="12191999" cy="5581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14d889f333_2_20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g314d889f333_2_20"/>
          <p:cNvSpPr txBox="1"/>
          <p:nvPr>
            <p:ph type="title"/>
          </p:nvPr>
        </p:nvSpPr>
        <p:spPr>
          <a:xfrm>
            <a:off x="801300" y="3776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b="1" lang="en-US" sz="4000">
                <a:solidFill>
                  <a:srgbClr val="003049"/>
                </a:solidFill>
                <a:latin typeface="Cabin"/>
                <a:ea typeface="Cabin"/>
                <a:cs typeface="Cabin"/>
                <a:sym typeface="Cabin"/>
              </a:rPr>
              <a:t>About Us- Our Advisors</a:t>
            </a:r>
            <a:endParaRPr b="1" sz="4000">
              <a:solidFill>
                <a:srgbClr val="003049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SzPts val="1800"/>
              <a:buNone/>
            </a:pPr>
            <a:r>
              <a:t/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314d889f333_2_20"/>
          <p:cNvSpPr txBox="1"/>
          <p:nvPr/>
        </p:nvSpPr>
        <p:spPr>
          <a:xfrm>
            <a:off x="755200" y="6075188"/>
            <a:ext cx="8262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314d889f333_2_20"/>
          <p:cNvSpPr txBox="1"/>
          <p:nvPr/>
        </p:nvSpPr>
        <p:spPr>
          <a:xfrm>
            <a:off x="654800" y="3946100"/>
            <a:ext cx="25899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t/>
            </a:r>
            <a:endParaRPr b="1" i="1" sz="145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g314d889f333_2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0830" y="1291405"/>
            <a:ext cx="3598125" cy="3033204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314d889f333_2_20"/>
          <p:cNvSpPr txBox="1"/>
          <p:nvPr/>
        </p:nvSpPr>
        <p:spPr>
          <a:xfrm>
            <a:off x="1500813" y="4497350"/>
            <a:ext cx="32451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0" i="0" lang="en-US" sz="175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Peter DeWitt</a:t>
            </a:r>
            <a:endParaRPr b="0" i="0" sz="175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0" i="0" lang="en-US" sz="175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Next Level Leaders Advisor, Facilitator and Evaluator </a:t>
            </a:r>
            <a:endParaRPr b="0" i="0" sz="175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0" i="0" lang="en-US" sz="175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pmdewitt518@gmail.com</a:t>
            </a:r>
            <a:endParaRPr b="1" i="1" sz="175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t/>
            </a:r>
            <a:endParaRPr b="0" i="0" sz="145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g314d889f333_2_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4900" y="1276375"/>
            <a:ext cx="3912575" cy="306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314d889f333_2_20"/>
          <p:cNvSpPr txBox="1"/>
          <p:nvPr/>
        </p:nvSpPr>
        <p:spPr>
          <a:xfrm>
            <a:off x="6924888" y="4497350"/>
            <a:ext cx="3912600" cy="19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0" i="0" lang="en-US" sz="18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Jenni Donohoo</a:t>
            </a:r>
            <a:endParaRPr b="0" i="0" sz="18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0" i="0" lang="en-US" sz="18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Next Level Leaders Advisor, Facilitator and Evaluator </a:t>
            </a:r>
            <a:endParaRPr b="0" i="0" sz="18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0" i="0" lang="en-US" sz="18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jenni.donohoo@praxis-engage.com</a:t>
            </a:r>
            <a:endParaRPr b="1" i="1" sz="18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and white sign&#10;&#10;Description automatically generated with low confidence" id="264" name="Google Shape;264;g314d889f333_2_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14d889f333_2_32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g314d889f333_2_3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4000">
                <a:solidFill>
                  <a:srgbClr val="003049"/>
                </a:solidFill>
                <a:latin typeface="Cabin"/>
                <a:ea typeface="Cabin"/>
                <a:cs typeface="Cabin"/>
                <a:sym typeface="Cabin"/>
              </a:rPr>
              <a:t>Advocate Role- we are here to help!</a:t>
            </a:r>
            <a:endParaRPr b="1" sz="4000">
              <a:solidFill>
                <a:srgbClr val="003049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t/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314d889f333_2_32"/>
          <p:cNvSpPr txBox="1"/>
          <p:nvPr>
            <p:ph idx="1" type="body"/>
          </p:nvPr>
        </p:nvSpPr>
        <p:spPr>
          <a:xfrm>
            <a:off x="733550" y="1385575"/>
            <a:ext cx="10457100" cy="47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400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https://forms.gle/2QgMYttYv65LzKe39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NEW! Office Hours- TODAY at 3:30!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10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i="1" sz="1150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150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SzPts val="7200"/>
              <a:buNone/>
            </a:pPr>
            <a:r>
              <a:t/>
            </a:r>
            <a:endParaRPr sz="2400"/>
          </a:p>
        </p:txBody>
      </p:sp>
      <p:sp>
        <p:nvSpPr>
          <p:cNvPr id="272" name="Google Shape;272;g314d889f333_2_32"/>
          <p:cNvSpPr txBox="1"/>
          <p:nvPr/>
        </p:nvSpPr>
        <p:spPr>
          <a:xfrm>
            <a:off x="475438" y="1075600"/>
            <a:ext cx="2827200" cy="11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</a:pPr>
            <a:r>
              <a:rPr b="1" i="0" lang="en-US" sz="2000" u="none" cap="none" strike="noStrike">
                <a:solidFill>
                  <a:srgbClr val="4D4E6C"/>
                </a:solidFill>
                <a:latin typeface="Arial"/>
                <a:ea typeface="Arial"/>
                <a:cs typeface="Arial"/>
                <a:sym typeface="Arial"/>
              </a:rPr>
              <a:t>Ashley Barker</a:t>
            </a:r>
            <a:endParaRPr b="1" i="0" sz="2000" u="none" cap="none" strike="noStrike">
              <a:solidFill>
                <a:srgbClr val="4D4E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4D4E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</a:pPr>
            <a:r>
              <a:t/>
            </a:r>
            <a:endParaRPr b="1" i="0" sz="1350" u="none" cap="none" strike="noStrike">
              <a:solidFill>
                <a:srgbClr val="4D4E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314d889f333_2_32"/>
          <p:cNvSpPr txBox="1"/>
          <p:nvPr/>
        </p:nvSpPr>
        <p:spPr>
          <a:xfrm>
            <a:off x="3657638" y="1075600"/>
            <a:ext cx="36153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</a:pPr>
            <a:r>
              <a:rPr b="1" i="0" lang="en-US" sz="2000" u="none" cap="none" strike="noStrike">
                <a:solidFill>
                  <a:srgbClr val="4D4E6C"/>
                </a:solidFill>
                <a:latin typeface="Arial"/>
                <a:ea typeface="Arial"/>
                <a:cs typeface="Arial"/>
                <a:sym typeface="Arial"/>
              </a:rPr>
              <a:t>Monica Chandler</a:t>
            </a:r>
            <a:endParaRPr b="1" i="0" sz="2000" u="none" cap="none" strike="noStrike">
              <a:solidFill>
                <a:srgbClr val="4D4E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</a:pPr>
            <a:r>
              <a:rPr b="1" i="0" lang="en-US" sz="2000" u="none" cap="none" strike="noStrike">
                <a:solidFill>
                  <a:srgbClr val="4D4E6C"/>
                </a:solidFill>
                <a:latin typeface="Arial"/>
                <a:ea typeface="Arial"/>
                <a:cs typeface="Arial"/>
                <a:sym typeface="Arial"/>
              </a:rPr>
              <a:t>NLL Advocate</a:t>
            </a:r>
            <a:endParaRPr b="1" i="0" sz="2000" u="none" cap="none" strike="noStrike">
              <a:solidFill>
                <a:srgbClr val="4D4E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314d889f333_2_32"/>
          <p:cNvSpPr txBox="1"/>
          <p:nvPr/>
        </p:nvSpPr>
        <p:spPr>
          <a:xfrm>
            <a:off x="7754650" y="1075600"/>
            <a:ext cx="36861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</a:pPr>
            <a:r>
              <a:rPr b="1" i="0" lang="en-US" sz="2000" u="none" cap="none" strike="noStrike">
                <a:solidFill>
                  <a:srgbClr val="4D4E6C"/>
                </a:solidFill>
                <a:latin typeface="Arial"/>
                <a:ea typeface="Arial"/>
                <a:cs typeface="Arial"/>
                <a:sym typeface="Arial"/>
              </a:rPr>
              <a:t>Paul Harvey</a:t>
            </a:r>
            <a:endParaRPr b="1" i="0" sz="2000" u="none" cap="none" strike="noStrike">
              <a:solidFill>
                <a:srgbClr val="4D4E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</a:pPr>
            <a:r>
              <a:rPr b="1" i="0" lang="en-US" sz="2000" u="none" cap="none" strike="noStrike">
                <a:solidFill>
                  <a:srgbClr val="4D4E6C"/>
                </a:solidFill>
                <a:latin typeface="Arial"/>
                <a:ea typeface="Arial"/>
                <a:cs typeface="Arial"/>
                <a:sym typeface="Arial"/>
              </a:rPr>
              <a:t>NLL Advocate</a:t>
            </a:r>
            <a:endParaRPr b="1" i="0" sz="2000" u="none" cap="none" strike="noStrike">
              <a:solidFill>
                <a:srgbClr val="4D4E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g314d889f333_2_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7599" y="1561725"/>
            <a:ext cx="3615375" cy="240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314d889f333_2_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3100" y="1521288"/>
            <a:ext cx="2751874" cy="24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314d889f333_2_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90008" y="1445253"/>
            <a:ext cx="3615376" cy="2408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314d889f333_2_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68020" y="4508120"/>
            <a:ext cx="2310450" cy="2310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&#10;&#10;Description automatically generated with low confidence" id="279" name="Google Shape;279;g314d889f333_2_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314d889f333_2_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28885" y="-222950"/>
            <a:ext cx="1228635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314d889f333_2_46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g314d889f333_2_46"/>
          <p:cNvPicPr preferRelativeResize="0"/>
          <p:nvPr/>
        </p:nvPicPr>
        <p:blipFill rotWithShape="1">
          <a:blip r:embed="rId4">
            <a:alphaModFix/>
          </a:blip>
          <a:srcRect b="79" l="0" r="0" t="79"/>
          <a:stretch/>
        </p:blipFill>
        <p:spPr>
          <a:xfrm>
            <a:off x="9467705" y="5893671"/>
            <a:ext cx="2589767" cy="92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167289bd8a_0_13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g3167289bd8a_0_13"/>
          <p:cNvPicPr preferRelativeResize="0"/>
          <p:nvPr/>
        </p:nvPicPr>
        <p:blipFill rotWithShape="1">
          <a:blip r:embed="rId3">
            <a:alphaModFix/>
          </a:blip>
          <a:srcRect b="79" l="0" r="0" t="79"/>
          <a:stretch/>
        </p:blipFill>
        <p:spPr>
          <a:xfrm>
            <a:off x="9467705" y="5893671"/>
            <a:ext cx="2589767" cy="924917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3167289bd8a_0_13"/>
          <p:cNvSpPr txBox="1"/>
          <p:nvPr/>
        </p:nvSpPr>
        <p:spPr>
          <a:xfrm>
            <a:off x="0" y="0"/>
            <a:ext cx="12101100" cy="29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rgbClr val="1C4587"/>
                </a:solidFill>
              </a:rPr>
              <a:t>Collective leader efficacy is a school or district leadership team’s ability to develop a</a:t>
            </a:r>
            <a:r>
              <a:rPr i="1" lang="en-US" sz="3100">
                <a:solidFill>
                  <a:srgbClr val="004AAD"/>
                </a:solidFill>
              </a:rPr>
              <a:t> </a:t>
            </a:r>
            <a:r>
              <a:rPr i="1" lang="en-US" sz="3100">
                <a:solidFill>
                  <a:srgbClr val="F8921A"/>
                </a:solidFill>
              </a:rPr>
              <a:t>shared understanding</a:t>
            </a:r>
            <a:r>
              <a:rPr lang="en-US" sz="3100">
                <a:solidFill>
                  <a:srgbClr val="004AAD"/>
                </a:solidFill>
              </a:rPr>
              <a:t> </a:t>
            </a:r>
            <a:r>
              <a:rPr lang="en-US" sz="3100">
                <a:solidFill>
                  <a:srgbClr val="1C4587"/>
                </a:solidFill>
              </a:rPr>
              <a:t>and</a:t>
            </a:r>
            <a:r>
              <a:rPr lang="en-US" sz="3100">
                <a:solidFill>
                  <a:srgbClr val="004AAD"/>
                </a:solidFill>
              </a:rPr>
              <a:t> </a:t>
            </a:r>
            <a:r>
              <a:rPr i="1" lang="en-US" sz="3100">
                <a:solidFill>
                  <a:srgbClr val="BFBFBF"/>
                </a:solidFill>
              </a:rPr>
              <a:t>engage in joint work</a:t>
            </a:r>
            <a:r>
              <a:rPr lang="en-US" sz="3100">
                <a:solidFill>
                  <a:srgbClr val="004AAD"/>
                </a:solidFill>
              </a:rPr>
              <a:t> </a:t>
            </a:r>
            <a:r>
              <a:rPr lang="en-US" sz="3100">
                <a:solidFill>
                  <a:srgbClr val="1C4587"/>
                </a:solidFill>
              </a:rPr>
              <a:t>that includes </a:t>
            </a:r>
            <a:r>
              <a:rPr i="1" lang="en-US" sz="3100">
                <a:solidFill>
                  <a:srgbClr val="004AAD"/>
                </a:solidFill>
              </a:rPr>
              <a:t>evaluating the impact </a:t>
            </a:r>
            <a:r>
              <a:rPr lang="en-US" sz="3100">
                <a:solidFill>
                  <a:srgbClr val="1C4587"/>
                </a:solidFill>
              </a:rPr>
              <a:t>they have on the learning of adults and students in a school. </a:t>
            </a:r>
            <a:endParaRPr sz="31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2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rgbClr val="004AAD"/>
                </a:solidFill>
              </a:rPr>
              <a:t>pp.xix</a:t>
            </a:r>
            <a:r>
              <a:rPr lang="en-US" sz="3100">
                <a:solidFill>
                  <a:srgbClr val="1C4587"/>
                </a:solidFill>
              </a:rPr>
              <a:t> </a:t>
            </a:r>
            <a:endParaRPr sz="1200">
              <a:solidFill>
                <a:srgbClr val="1C4587"/>
              </a:solidFill>
            </a:endParaRPr>
          </a:p>
        </p:txBody>
      </p:sp>
      <p:sp>
        <p:nvSpPr>
          <p:cNvPr id="294" name="Google Shape;294;g3167289bd8a_0_13"/>
          <p:cNvSpPr txBox="1"/>
          <p:nvPr/>
        </p:nvSpPr>
        <p:spPr>
          <a:xfrm>
            <a:off x="970950" y="4343325"/>
            <a:ext cx="103635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6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2100" u="none" cap="none" strike="noStrike">
                <a:solidFill>
                  <a:srgbClr val="004AAD"/>
                </a:solidFill>
                <a:latin typeface="Times"/>
                <a:ea typeface="Times"/>
                <a:cs typeface="Times"/>
                <a:sym typeface="Times"/>
              </a:rPr>
              <a:t>DeWitt, Nelson (2024). </a:t>
            </a:r>
            <a:r>
              <a:rPr b="0" i="0" lang="en-US" sz="2100" u="none" cap="none" strike="noStrike">
                <a:solidFill>
                  <a:srgbClr val="004AA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Leading with Intention: How School Leaders Can Unlock Deeper Collaboration and Drive Results. Corwin Press. 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d5c1df5cad_0_0"/>
          <p:cNvSpPr/>
          <p:nvPr/>
        </p:nvSpPr>
        <p:spPr>
          <a:xfrm>
            <a:off x="236892" y="5936085"/>
            <a:ext cx="2094873" cy="832130"/>
          </a:xfrm>
          <a:custGeom>
            <a:rect b="b" l="l" r="r" t="t"/>
            <a:pathLst>
              <a:path extrusionOk="0" h="1246637" w="3138387">
                <a:moveTo>
                  <a:pt x="0" y="0"/>
                </a:moveTo>
                <a:lnTo>
                  <a:pt x="3138387" y="0"/>
                </a:lnTo>
                <a:lnTo>
                  <a:pt x="3138387" y="1246637"/>
                </a:lnTo>
                <a:lnTo>
                  <a:pt x="0" y="12466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0475" lIns="60975" spcFirstLastPara="1" rIns="60975" wrap="square" tIns="304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0" name="Google Shape;300;g2d5c1df5cad_0_0"/>
          <p:cNvCxnSpPr/>
          <p:nvPr/>
        </p:nvCxnSpPr>
        <p:spPr>
          <a:xfrm>
            <a:off x="0" y="3429000"/>
            <a:ext cx="12192000" cy="0"/>
          </a:xfrm>
          <a:prstGeom prst="straightConnector1">
            <a:avLst/>
          </a:prstGeom>
          <a:noFill/>
          <a:ln cap="flat" cmpd="sng" w="38100">
            <a:solidFill>
              <a:srgbClr val="004AA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1" name="Google Shape;301;g2d5c1df5cad_0_0"/>
          <p:cNvCxnSpPr/>
          <p:nvPr/>
        </p:nvCxnSpPr>
        <p:spPr>
          <a:xfrm>
            <a:off x="6244747" y="0"/>
            <a:ext cx="0" cy="6786900"/>
          </a:xfrm>
          <a:prstGeom prst="straightConnector1">
            <a:avLst/>
          </a:prstGeom>
          <a:noFill/>
          <a:ln cap="flat" cmpd="sng" w="38100">
            <a:solidFill>
              <a:srgbClr val="004AA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02" name="Google Shape;302;g2d5c1df5cad_0_0"/>
          <p:cNvGrpSpPr/>
          <p:nvPr/>
        </p:nvGrpSpPr>
        <p:grpSpPr>
          <a:xfrm>
            <a:off x="4743267" y="1715584"/>
            <a:ext cx="3002890" cy="3002890"/>
            <a:chOff x="0" y="0"/>
            <a:chExt cx="812800" cy="812800"/>
          </a:xfrm>
        </p:grpSpPr>
        <p:sp>
          <p:nvSpPr>
            <p:cNvPr id="303" name="Google Shape;303;g2d5c1df5cad_0_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596E8"/>
            </a:solidFill>
            <a:ln>
              <a:noFill/>
            </a:ln>
          </p:spPr>
          <p:txBody>
            <a:bodyPr anchorCtr="0" anchor="t" bIns="30475" lIns="60975" spcFirstLastPara="1" rIns="60975" wrap="square" tIns="304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g2d5c1df5cad_0_0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rgbClr val="FFFFFF"/>
                  </a:solidFill>
                </a:rPr>
                <a:t>Problem of Practice</a:t>
              </a:r>
              <a:endParaRPr sz="900"/>
            </a:p>
          </p:txBody>
        </p:sp>
      </p:grpSp>
      <p:sp>
        <p:nvSpPr>
          <p:cNvPr id="305" name="Google Shape;305;g2d5c1df5cad_0_0"/>
          <p:cNvSpPr txBox="1"/>
          <p:nvPr/>
        </p:nvSpPr>
        <p:spPr>
          <a:xfrm>
            <a:off x="1727201" y="72314"/>
            <a:ext cx="18453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04AAD"/>
                </a:solidFill>
              </a:rPr>
              <a:t>Student Objective</a:t>
            </a:r>
            <a:endParaRPr sz="900"/>
          </a:p>
        </p:txBody>
      </p:sp>
      <p:sp>
        <p:nvSpPr>
          <p:cNvPr id="306" name="Google Shape;306;g2d5c1df5cad_0_0"/>
          <p:cNvSpPr txBox="1"/>
          <p:nvPr/>
        </p:nvSpPr>
        <p:spPr>
          <a:xfrm>
            <a:off x="7569200" y="72314"/>
            <a:ext cx="323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04AAD"/>
                </a:solidFill>
              </a:rPr>
              <a:t>Data</a:t>
            </a:r>
            <a:endParaRPr sz="900"/>
          </a:p>
        </p:txBody>
      </p:sp>
      <p:sp>
        <p:nvSpPr>
          <p:cNvPr id="307" name="Google Shape;307;g2d5c1df5cad_0_0"/>
          <p:cNvSpPr txBox="1"/>
          <p:nvPr/>
        </p:nvSpPr>
        <p:spPr>
          <a:xfrm>
            <a:off x="337273" y="3630100"/>
            <a:ext cx="4406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04AAD"/>
                </a:solidFill>
              </a:rPr>
              <a:t>Example</a:t>
            </a:r>
            <a:endParaRPr sz="900"/>
          </a:p>
        </p:txBody>
      </p:sp>
      <p:sp>
        <p:nvSpPr>
          <p:cNvPr id="308" name="Google Shape;308;g2d5c1df5cad_0_0"/>
          <p:cNvSpPr txBox="1"/>
          <p:nvPr/>
        </p:nvSpPr>
        <p:spPr>
          <a:xfrm>
            <a:off x="8568799" y="3557802"/>
            <a:ext cx="2076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04AAD"/>
                </a:solidFill>
              </a:rPr>
              <a:t>Non-Example</a:t>
            </a:r>
            <a:endParaRPr sz="2300">
              <a:solidFill>
                <a:srgbClr val="004AAD"/>
              </a:solidFill>
            </a:endParaRPr>
          </a:p>
        </p:txBody>
      </p:sp>
      <p:sp>
        <p:nvSpPr>
          <p:cNvPr id="309" name="Google Shape;309;g2d5c1df5cad_0_0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g2d5c1df5cad_0_0"/>
          <p:cNvPicPr preferRelativeResize="0"/>
          <p:nvPr/>
        </p:nvPicPr>
        <p:blipFill rotWithShape="1">
          <a:blip r:embed="rId4">
            <a:alphaModFix/>
          </a:blip>
          <a:srcRect b="79" l="0" r="0" t="79"/>
          <a:stretch/>
        </p:blipFill>
        <p:spPr>
          <a:xfrm>
            <a:off x="9893500" y="6045748"/>
            <a:ext cx="2163977" cy="77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2d5c1df5cad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50" y="5822716"/>
            <a:ext cx="268565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2d5c1df5cad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46148" y="4807342"/>
            <a:ext cx="1845301" cy="1845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Blue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2023-03-28T20:38:00Z</dcterms:created>
  <dc:creator>Caroline Brumfield</dc:creator>
</cp:coreProperties>
</file>