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media/image20.jpg" ContentType="image/jpg"/>
  <Override PartName="/ppt/media/image21.jpg" ContentType="image/jpg"/>
  <Override PartName="/ppt/media/image22.jpg" ContentType="image/jpg"/>
  <Override PartName="/ppt/media/image30.jpg" ContentType="image/jpg"/>
  <Override PartName="/ppt/media/image33.jpg" ContentType="image/jpg"/>
  <Override PartName="/ppt/media/image36.jpg" ContentType="image/jpg"/>
  <Override PartName="/ppt/media/image37.jpg" ContentType="image/jpg"/>
  <Override PartName="/ppt/media/image38.jpg" ContentType="image/jpg"/>
  <Override PartName="/ppt/media/image39.jpg" ContentType="image/jpg"/>
  <Override PartName="/ppt/media/image42.jpg" ContentType="image/jpg"/>
  <Override PartName="/ppt/media/image43.jpg" ContentType="image/jpg"/>
  <Override PartName="/ppt/media/image47.jpg" ContentType="image/jpg"/>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6"/>
  </p:notesMasterIdLst>
  <p:sldIdLst>
    <p:sldId id="256" r:id="rId2"/>
    <p:sldId id="257" r:id="rId3"/>
    <p:sldId id="261" r:id="rId4"/>
    <p:sldId id="258" r:id="rId5"/>
    <p:sldId id="262" r:id="rId6"/>
    <p:sldId id="268" r:id="rId7"/>
    <p:sldId id="266" r:id="rId8"/>
    <p:sldId id="269" r:id="rId9"/>
    <p:sldId id="267" r:id="rId10"/>
    <p:sldId id="270" r:id="rId11"/>
    <p:sldId id="271" r:id="rId12"/>
    <p:sldId id="276" r:id="rId13"/>
    <p:sldId id="277" r:id="rId14"/>
    <p:sldId id="278" r:id="rId15"/>
    <p:sldId id="279" r:id="rId16"/>
    <p:sldId id="260" r:id="rId17"/>
    <p:sldId id="280" r:id="rId18"/>
    <p:sldId id="281" r:id="rId19"/>
    <p:sldId id="282" r:id="rId20"/>
    <p:sldId id="264" r:id="rId21"/>
    <p:sldId id="265" r:id="rId22"/>
    <p:sldId id="283" r:id="rId23"/>
    <p:sldId id="284" r:id="rId24"/>
    <p:sldId id="285" r:id="rId25"/>
    <p:sldId id="286" r:id="rId26"/>
    <p:sldId id="287" r:id="rId27"/>
    <p:sldId id="288" r:id="rId28"/>
    <p:sldId id="289" r:id="rId29"/>
    <p:sldId id="290" r:id="rId30"/>
    <p:sldId id="273" r:id="rId31"/>
    <p:sldId id="274" r:id="rId32"/>
    <p:sldId id="275" r:id="rId33"/>
    <p:sldId id="259" r:id="rId34"/>
    <p:sldId id="263"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0C8F4"/>
    <a:srgbClr val="76CDFA"/>
    <a:srgbClr val="7CD0FB"/>
    <a:srgbClr val="C6EAF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23092"/>
    <p:restoredTop sz="92937"/>
  </p:normalViewPr>
  <p:slideViewPr>
    <p:cSldViewPr snapToGrid="0">
      <p:cViewPr varScale="1">
        <p:scale>
          <a:sx n="115" d="100"/>
          <a:sy n="115" d="100"/>
        </p:scale>
        <p:origin x="264" y="200"/>
      </p:cViewPr>
      <p:guideLst/>
    </p:cSldViewPr>
  </p:slid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diagrams/_rels/data1.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8.jpeg"/><Relationship Id="rId7" Type="http://schemas.openxmlformats.org/officeDocument/2006/relationships/image" Target="../media/image12.png"/><Relationship Id="rId2" Type="http://schemas.openxmlformats.org/officeDocument/2006/relationships/image" Target="../media/image7.jpeg"/><Relationship Id="rId1" Type="http://schemas.openxmlformats.org/officeDocument/2006/relationships/image" Target="../media/image6.jpeg"/><Relationship Id="rId6" Type="http://schemas.openxmlformats.org/officeDocument/2006/relationships/image" Target="../media/image11.jpeg"/><Relationship Id="rId5" Type="http://schemas.openxmlformats.org/officeDocument/2006/relationships/image" Target="../media/image10.jpeg"/><Relationship Id="rId10" Type="http://schemas.openxmlformats.org/officeDocument/2006/relationships/image" Target="../media/image15.jpeg"/><Relationship Id="rId4" Type="http://schemas.openxmlformats.org/officeDocument/2006/relationships/image" Target="../media/image9.jpeg"/><Relationship Id="rId9" Type="http://schemas.openxmlformats.org/officeDocument/2006/relationships/image" Target="../media/image14.jpeg"/></Relationships>
</file>

<file path=ppt/diagrams/_rels/drawing1.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8.jpeg"/><Relationship Id="rId7" Type="http://schemas.openxmlformats.org/officeDocument/2006/relationships/image" Target="../media/image12.png"/><Relationship Id="rId2" Type="http://schemas.openxmlformats.org/officeDocument/2006/relationships/image" Target="../media/image7.jpeg"/><Relationship Id="rId1" Type="http://schemas.openxmlformats.org/officeDocument/2006/relationships/image" Target="../media/image6.jpeg"/><Relationship Id="rId6" Type="http://schemas.openxmlformats.org/officeDocument/2006/relationships/image" Target="../media/image11.jpeg"/><Relationship Id="rId5" Type="http://schemas.openxmlformats.org/officeDocument/2006/relationships/image" Target="../media/image10.jpeg"/><Relationship Id="rId10" Type="http://schemas.openxmlformats.org/officeDocument/2006/relationships/image" Target="../media/image15.jpeg"/><Relationship Id="rId4" Type="http://schemas.openxmlformats.org/officeDocument/2006/relationships/image" Target="../media/image9.jpeg"/><Relationship Id="rId9" Type="http://schemas.openxmlformats.org/officeDocument/2006/relationships/image" Target="../media/image14.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B538ABA-978C-2445-9813-A7456662F1F0}" type="doc">
      <dgm:prSet loTypeId="urn:microsoft.com/office/officeart/2008/layout/BendingPictureCaptionList" loCatId="" qsTypeId="urn:microsoft.com/office/officeart/2005/8/quickstyle/simple1" qsCatId="simple" csTypeId="urn:microsoft.com/office/officeart/2005/8/colors/accent1_2" csCatId="accent1" phldr="1"/>
      <dgm:spPr/>
      <dgm:t>
        <a:bodyPr/>
        <a:lstStyle/>
        <a:p>
          <a:endParaRPr lang="en-US"/>
        </a:p>
      </dgm:t>
    </dgm:pt>
    <dgm:pt modelId="{153742BA-2EA5-A44C-8406-4276CE9405AB}">
      <dgm:prSet phldrT="[Text]"/>
      <dgm:spPr/>
      <dgm:t>
        <a:bodyPr/>
        <a:lstStyle/>
        <a:p>
          <a:r>
            <a:rPr lang="en-US" dirty="0"/>
            <a:t>KEISHA BENTLEY-EDWARDS, CHAIR</a:t>
          </a:r>
        </a:p>
      </dgm:t>
    </dgm:pt>
    <dgm:pt modelId="{54BAF914-1ECA-184B-AFB3-542AEBF87EE7}" type="parTrans" cxnId="{A1C6BCC3-8329-6141-BC65-064BE0CF4101}">
      <dgm:prSet/>
      <dgm:spPr/>
      <dgm:t>
        <a:bodyPr/>
        <a:lstStyle/>
        <a:p>
          <a:endParaRPr lang="en-US"/>
        </a:p>
      </dgm:t>
    </dgm:pt>
    <dgm:pt modelId="{4538DE16-2027-6740-8831-E50EFE79F7E9}" type="sibTrans" cxnId="{A1C6BCC3-8329-6141-BC65-064BE0CF4101}">
      <dgm:prSet/>
      <dgm:spPr/>
      <dgm:t>
        <a:bodyPr/>
        <a:lstStyle/>
        <a:p>
          <a:endParaRPr lang="en-US"/>
        </a:p>
      </dgm:t>
    </dgm:pt>
    <dgm:pt modelId="{310CA27E-60BE-1944-9C0A-717003997F66}">
      <dgm:prSet phldrT="[Text]"/>
      <dgm:spPr/>
      <dgm:t>
        <a:bodyPr/>
        <a:lstStyle/>
        <a:p>
          <a:r>
            <a:rPr lang="en-US" dirty="0"/>
            <a:t>VALERIE ADAMS-BASS, CHAIR-ELECT</a:t>
          </a:r>
        </a:p>
      </dgm:t>
    </dgm:pt>
    <dgm:pt modelId="{C567745B-4A83-9A4B-A901-505209F9CF07}" type="parTrans" cxnId="{A55E193C-EB5E-A047-905A-378ED11C4848}">
      <dgm:prSet/>
      <dgm:spPr/>
      <dgm:t>
        <a:bodyPr/>
        <a:lstStyle/>
        <a:p>
          <a:endParaRPr lang="en-US"/>
        </a:p>
      </dgm:t>
    </dgm:pt>
    <dgm:pt modelId="{970004F5-E746-444B-AC6D-7CBD356A3294}" type="sibTrans" cxnId="{A55E193C-EB5E-A047-905A-378ED11C4848}">
      <dgm:prSet/>
      <dgm:spPr/>
      <dgm:t>
        <a:bodyPr/>
        <a:lstStyle/>
        <a:p>
          <a:endParaRPr lang="en-US"/>
        </a:p>
      </dgm:t>
    </dgm:pt>
    <dgm:pt modelId="{5F7E0350-D831-8E44-883D-CE2FDE2205ED}">
      <dgm:prSet phldrT="[Text]"/>
      <dgm:spPr/>
      <dgm:t>
        <a:bodyPr/>
        <a:lstStyle/>
        <a:p>
          <a:r>
            <a:rPr lang="en-US" dirty="0"/>
            <a:t>NAILA SMITH, SECRETARY</a:t>
          </a:r>
        </a:p>
      </dgm:t>
    </dgm:pt>
    <dgm:pt modelId="{D44E3426-816E-0D49-A1DE-BC6D0CC9413E}" type="parTrans" cxnId="{C4B95B82-49C5-4C4C-A870-1AB18B0BB867}">
      <dgm:prSet/>
      <dgm:spPr/>
      <dgm:t>
        <a:bodyPr/>
        <a:lstStyle/>
        <a:p>
          <a:endParaRPr lang="en-US"/>
        </a:p>
      </dgm:t>
    </dgm:pt>
    <dgm:pt modelId="{D9C914AA-63AA-1744-BC9F-9D1C2927EF6F}" type="sibTrans" cxnId="{C4B95B82-49C5-4C4C-A870-1AB18B0BB867}">
      <dgm:prSet/>
      <dgm:spPr/>
      <dgm:t>
        <a:bodyPr/>
        <a:lstStyle/>
        <a:p>
          <a:endParaRPr lang="en-US"/>
        </a:p>
      </dgm:t>
    </dgm:pt>
    <dgm:pt modelId="{957CF64A-387C-4842-B806-3251213FCCE5}">
      <dgm:prSet phldrT="[Text]"/>
      <dgm:spPr/>
      <dgm:t>
        <a:bodyPr/>
        <a:lstStyle/>
        <a:p>
          <a:r>
            <a:rPr lang="en-US" dirty="0"/>
            <a:t>JUDITH SCOTT, TREASURER</a:t>
          </a:r>
        </a:p>
      </dgm:t>
    </dgm:pt>
    <dgm:pt modelId="{1A180618-D701-1640-ACEB-D39F319ADB54}" type="parTrans" cxnId="{C19419A9-D405-D44D-BA91-F8FB5012C7AF}">
      <dgm:prSet/>
      <dgm:spPr/>
      <dgm:t>
        <a:bodyPr/>
        <a:lstStyle/>
        <a:p>
          <a:endParaRPr lang="en-US"/>
        </a:p>
      </dgm:t>
    </dgm:pt>
    <dgm:pt modelId="{5314808C-16E0-DE4B-AD01-D7CBCAFBCEBA}" type="sibTrans" cxnId="{C19419A9-D405-D44D-BA91-F8FB5012C7AF}">
      <dgm:prSet/>
      <dgm:spPr/>
      <dgm:t>
        <a:bodyPr/>
        <a:lstStyle/>
        <a:p>
          <a:endParaRPr lang="en-US"/>
        </a:p>
      </dgm:t>
    </dgm:pt>
    <dgm:pt modelId="{A1AC3EE0-9988-EF47-AF2C-76DE00F1172B}">
      <dgm:prSet phldrT="[Text]"/>
      <dgm:spPr/>
      <dgm:t>
        <a:bodyPr/>
        <a:lstStyle/>
        <a:p>
          <a:r>
            <a:rPr lang="en-US" dirty="0"/>
            <a:t>RIANA ANDERSON, MEMBER AT LARGE</a:t>
          </a:r>
        </a:p>
      </dgm:t>
    </dgm:pt>
    <dgm:pt modelId="{A9CE9ACE-E504-274B-9A26-4ACD23DC919D}" type="parTrans" cxnId="{23D1F8E9-12C9-7B4A-807E-12B93AA3B663}">
      <dgm:prSet/>
      <dgm:spPr/>
      <dgm:t>
        <a:bodyPr/>
        <a:lstStyle/>
        <a:p>
          <a:endParaRPr lang="en-US"/>
        </a:p>
      </dgm:t>
    </dgm:pt>
    <dgm:pt modelId="{689E8898-71DF-6F47-A946-EA789A043F7E}" type="sibTrans" cxnId="{23D1F8E9-12C9-7B4A-807E-12B93AA3B663}">
      <dgm:prSet/>
      <dgm:spPr/>
      <dgm:t>
        <a:bodyPr/>
        <a:lstStyle/>
        <a:p>
          <a:endParaRPr lang="en-US"/>
        </a:p>
      </dgm:t>
    </dgm:pt>
    <dgm:pt modelId="{84AE95BC-501F-C542-BE69-1D6A3B95B3F0}">
      <dgm:prSet phldrT="[Text]"/>
      <dgm:spPr/>
      <dgm:t>
        <a:bodyPr/>
        <a:lstStyle/>
        <a:p>
          <a:r>
            <a:rPr lang="en-US" dirty="0"/>
            <a:t>AMBER SANSBURY, MEMBER AT LARGE</a:t>
          </a:r>
        </a:p>
      </dgm:t>
    </dgm:pt>
    <dgm:pt modelId="{844CA6B6-5B68-5945-B806-4F8C6E7C77EB}" type="parTrans" cxnId="{370CC50A-A8BA-EF40-A8D0-7DAC6BA18E53}">
      <dgm:prSet/>
      <dgm:spPr/>
      <dgm:t>
        <a:bodyPr/>
        <a:lstStyle/>
        <a:p>
          <a:endParaRPr lang="en-US"/>
        </a:p>
      </dgm:t>
    </dgm:pt>
    <dgm:pt modelId="{3EE4111F-8B8F-D047-B2A1-CEED0D08B5A2}" type="sibTrans" cxnId="{370CC50A-A8BA-EF40-A8D0-7DAC6BA18E53}">
      <dgm:prSet/>
      <dgm:spPr/>
      <dgm:t>
        <a:bodyPr/>
        <a:lstStyle/>
        <a:p>
          <a:endParaRPr lang="en-US"/>
        </a:p>
      </dgm:t>
    </dgm:pt>
    <dgm:pt modelId="{C3638A08-A7D9-A14A-A310-6E9774F3EC21}">
      <dgm:prSet phldrT="[Text]"/>
      <dgm:spPr/>
      <dgm:t>
        <a:bodyPr/>
        <a:lstStyle/>
        <a:p>
          <a:r>
            <a:rPr lang="en-US" dirty="0"/>
            <a:t>ALEXANDRIA ONUOHA, EARLY CAREER REP.</a:t>
          </a:r>
        </a:p>
      </dgm:t>
    </dgm:pt>
    <dgm:pt modelId="{5179360D-733F-ED45-BB48-A81E66E14151}" type="parTrans" cxnId="{89976986-7C99-2042-9D3A-7AE1B0EDCF11}">
      <dgm:prSet/>
      <dgm:spPr/>
      <dgm:t>
        <a:bodyPr/>
        <a:lstStyle/>
        <a:p>
          <a:endParaRPr lang="en-US"/>
        </a:p>
      </dgm:t>
    </dgm:pt>
    <dgm:pt modelId="{DF98616F-1DAF-A540-BCAD-A0032CAFB221}" type="sibTrans" cxnId="{89976986-7C99-2042-9D3A-7AE1B0EDCF11}">
      <dgm:prSet/>
      <dgm:spPr/>
      <dgm:t>
        <a:bodyPr/>
        <a:lstStyle/>
        <a:p>
          <a:endParaRPr lang="en-US"/>
        </a:p>
      </dgm:t>
    </dgm:pt>
    <dgm:pt modelId="{B0FCE8E2-F998-C64C-B56B-3CB91ED57CBB}">
      <dgm:prSet phldrT="[Text]"/>
      <dgm:spPr/>
      <dgm:t>
        <a:bodyPr/>
        <a:lstStyle/>
        <a:p>
          <a:r>
            <a:rPr lang="en-US" dirty="0"/>
            <a:t>KEIANA MAYFIELD, EARLY CAREER REP.</a:t>
          </a:r>
        </a:p>
      </dgm:t>
    </dgm:pt>
    <dgm:pt modelId="{77E98637-D6A5-9E4F-AD7B-2122158FFCE7}" type="parTrans" cxnId="{64C02EDC-C6F5-5B40-AEE1-7CE32781EA21}">
      <dgm:prSet/>
      <dgm:spPr/>
      <dgm:t>
        <a:bodyPr/>
        <a:lstStyle/>
        <a:p>
          <a:endParaRPr lang="en-US"/>
        </a:p>
      </dgm:t>
    </dgm:pt>
    <dgm:pt modelId="{CF46E91D-E883-784F-9A83-EF0BAE67801D}" type="sibTrans" cxnId="{64C02EDC-C6F5-5B40-AEE1-7CE32781EA21}">
      <dgm:prSet/>
      <dgm:spPr/>
      <dgm:t>
        <a:bodyPr/>
        <a:lstStyle/>
        <a:p>
          <a:endParaRPr lang="en-US"/>
        </a:p>
      </dgm:t>
    </dgm:pt>
    <dgm:pt modelId="{C5C8DA9E-F9CF-524D-BC7F-F7E2EBDA1E50}">
      <dgm:prSet phldrT="[Text]"/>
      <dgm:spPr/>
      <dgm:t>
        <a:bodyPr/>
        <a:lstStyle/>
        <a:p>
          <a:r>
            <a:rPr lang="en-US" dirty="0"/>
            <a:t>RAVEN ROSS, STUDENT REP.</a:t>
          </a:r>
        </a:p>
      </dgm:t>
    </dgm:pt>
    <dgm:pt modelId="{6CEADEF5-DD43-0B48-B1D8-D407D0FDD548}" type="parTrans" cxnId="{D1EC0916-6F0B-5A4D-BE61-82BCB8799B30}">
      <dgm:prSet/>
      <dgm:spPr/>
      <dgm:t>
        <a:bodyPr/>
        <a:lstStyle/>
        <a:p>
          <a:endParaRPr lang="en-US"/>
        </a:p>
      </dgm:t>
    </dgm:pt>
    <dgm:pt modelId="{EEDA29E1-86B4-F842-B87E-DC442997BA3C}" type="sibTrans" cxnId="{D1EC0916-6F0B-5A4D-BE61-82BCB8799B30}">
      <dgm:prSet/>
      <dgm:spPr/>
      <dgm:t>
        <a:bodyPr/>
        <a:lstStyle/>
        <a:p>
          <a:endParaRPr lang="en-US"/>
        </a:p>
      </dgm:t>
    </dgm:pt>
    <dgm:pt modelId="{39DB6A42-6EF2-B842-9E35-83987EEBD36D}">
      <dgm:prSet phldrT="[Text]"/>
      <dgm:spPr/>
      <dgm:t>
        <a:bodyPr/>
        <a:lstStyle/>
        <a:p>
          <a:r>
            <a:rPr lang="en-US" dirty="0"/>
            <a:t>KELA ALLEN, STUDENT REP.</a:t>
          </a:r>
        </a:p>
      </dgm:t>
    </dgm:pt>
    <dgm:pt modelId="{6D35D355-6DE5-BE4A-AF2B-9DBF3DB4A0AE}" type="parTrans" cxnId="{A6C88FED-1AC9-764B-AEE7-CA32FB089E08}">
      <dgm:prSet/>
      <dgm:spPr/>
      <dgm:t>
        <a:bodyPr/>
        <a:lstStyle/>
        <a:p>
          <a:endParaRPr lang="en-US"/>
        </a:p>
      </dgm:t>
    </dgm:pt>
    <dgm:pt modelId="{2140F50D-D8D2-6D46-A130-BE9C428B399B}" type="sibTrans" cxnId="{A6C88FED-1AC9-764B-AEE7-CA32FB089E08}">
      <dgm:prSet/>
      <dgm:spPr/>
      <dgm:t>
        <a:bodyPr/>
        <a:lstStyle/>
        <a:p>
          <a:endParaRPr lang="en-US"/>
        </a:p>
      </dgm:t>
    </dgm:pt>
    <dgm:pt modelId="{6F21A6B0-CCB1-BC44-9DBF-BB4BB60F96F3}" type="pres">
      <dgm:prSet presAssocID="{3B538ABA-978C-2445-9813-A7456662F1F0}" presName="Name0" presStyleCnt="0">
        <dgm:presLayoutVars>
          <dgm:dir/>
          <dgm:resizeHandles val="exact"/>
        </dgm:presLayoutVars>
      </dgm:prSet>
      <dgm:spPr/>
    </dgm:pt>
    <dgm:pt modelId="{714DEFC6-CEA8-CA47-AA49-7BCCB992F2D6}" type="pres">
      <dgm:prSet presAssocID="{153742BA-2EA5-A44C-8406-4276CE9405AB}" presName="composite" presStyleCnt="0"/>
      <dgm:spPr/>
    </dgm:pt>
    <dgm:pt modelId="{2F49A0BD-A774-8040-97CE-634D7DBFA9D0}" type="pres">
      <dgm:prSet presAssocID="{153742BA-2EA5-A44C-8406-4276CE9405AB}" presName="rect1" presStyleLbl="bgImgPlace1" presStyleIdx="0" presStyleCnt="10"/>
      <dgm:spPr>
        <a:blipFill dpi="0" rotWithShape="1">
          <a:blip xmlns:r="http://schemas.openxmlformats.org/officeDocument/2006/relationships" r:embed="rId1"/>
          <a:srcRect/>
          <a:stretch>
            <a:fillRect l="-3409" t="-18714" r="-31099" b="-48076"/>
          </a:stretch>
        </a:blipFill>
        <a:ln w="57150">
          <a:solidFill>
            <a:srgbClr val="7CD0FB"/>
          </a:solidFill>
        </a:ln>
      </dgm:spPr>
    </dgm:pt>
    <dgm:pt modelId="{B2A84901-FA98-C04C-A95A-046E89072B8F}" type="pres">
      <dgm:prSet presAssocID="{153742BA-2EA5-A44C-8406-4276CE9405AB}" presName="wedgeRectCallout1" presStyleLbl="node1" presStyleIdx="0" presStyleCnt="10">
        <dgm:presLayoutVars>
          <dgm:bulletEnabled val="1"/>
        </dgm:presLayoutVars>
      </dgm:prSet>
      <dgm:spPr/>
    </dgm:pt>
    <dgm:pt modelId="{BFC3CEDF-2289-264E-974C-E230DD52DA8E}" type="pres">
      <dgm:prSet presAssocID="{4538DE16-2027-6740-8831-E50EFE79F7E9}" presName="sibTrans" presStyleCnt="0"/>
      <dgm:spPr/>
    </dgm:pt>
    <dgm:pt modelId="{614B20AD-587A-1A44-B872-9760903CE3C1}" type="pres">
      <dgm:prSet presAssocID="{310CA27E-60BE-1944-9C0A-717003997F66}" presName="composite" presStyleCnt="0"/>
      <dgm:spPr/>
    </dgm:pt>
    <dgm:pt modelId="{FE1DCD02-C74C-2149-992E-65A239F79016}" type="pres">
      <dgm:prSet presAssocID="{310CA27E-60BE-1944-9C0A-717003997F66}" presName="rect1" presStyleLbl="bgImgPlace1" presStyleIdx="1" presStyleCnt="10" custLinFactNeighborY="998"/>
      <dgm:spPr>
        <a:blipFill dpi="0" rotWithShape="1">
          <a:blip xmlns:r="http://schemas.openxmlformats.org/officeDocument/2006/relationships" r:embed="rId2"/>
          <a:srcRect/>
          <a:stretch>
            <a:fillRect t="-2017" b="-21983"/>
          </a:stretch>
        </a:blipFill>
        <a:ln w="57150">
          <a:solidFill>
            <a:srgbClr val="7CD0FB"/>
          </a:solidFill>
        </a:ln>
      </dgm:spPr>
    </dgm:pt>
    <dgm:pt modelId="{7E150BF8-B065-6140-A5B0-F5D2628CF0F7}" type="pres">
      <dgm:prSet presAssocID="{310CA27E-60BE-1944-9C0A-717003997F66}" presName="wedgeRectCallout1" presStyleLbl="node1" presStyleIdx="1" presStyleCnt="10">
        <dgm:presLayoutVars>
          <dgm:bulletEnabled val="1"/>
        </dgm:presLayoutVars>
      </dgm:prSet>
      <dgm:spPr/>
    </dgm:pt>
    <dgm:pt modelId="{78E9AA99-5D68-C146-A3AD-7BC71AFD39A2}" type="pres">
      <dgm:prSet presAssocID="{970004F5-E746-444B-AC6D-7CBD356A3294}" presName="sibTrans" presStyleCnt="0"/>
      <dgm:spPr/>
    </dgm:pt>
    <dgm:pt modelId="{48A10056-55A9-0747-90FC-9C47D843BD8D}" type="pres">
      <dgm:prSet presAssocID="{5F7E0350-D831-8E44-883D-CE2FDE2205ED}" presName="composite" presStyleCnt="0"/>
      <dgm:spPr/>
    </dgm:pt>
    <dgm:pt modelId="{B9902A0A-5208-674A-9016-49AC7C52354C}" type="pres">
      <dgm:prSet presAssocID="{5F7E0350-D831-8E44-883D-CE2FDE2205ED}" presName="rect1" presStyleLbl="bgImgPlace1" presStyleIdx="2" presStyleCnt="10" custLinFactNeighborY="-1126"/>
      <dgm:spPr>
        <a:blipFill dpi="0" rotWithShape="1">
          <a:blip xmlns:r="http://schemas.openxmlformats.org/officeDocument/2006/relationships" r:embed="rId3"/>
          <a:srcRect/>
          <a:stretch>
            <a:fillRect t="383" b="-24383"/>
          </a:stretch>
        </a:blipFill>
        <a:ln w="57150">
          <a:solidFill>
            <a:srgbClr val="7CD0FB"/>
          </a:solidFill>
        </a:ln>
      </dgm:spPr>
    </dgm:pt>
    <dgm:pt modelId="{7FF7DD63-3A10-A24F-88B3-C2B0DF00C720}" type="pres">
      <dgm:prSet presAssocID="{5F7E0350-D831-8E44-883D-CE2FDE2205ED}" presName="wedgeRectCallout1" presStyleLbl="node1" presStyleIdx="2" presStyleCnt="10">
        <dgm:presLayoutVars>
          <dgm:bulletEnabled val="1"/>
        </dgm:presLayoutVars>
      </dgm:prSet>
      <dgm:spPr/>
    </dgm:pt>
    <dgm:pt modelId="{4E9B88CB-FE8F-4749-AF64-DD21BF5BD253}" type="pres">
      <dgm:prSet presAssocID="{D9C914AA-63AA-1744-BC9F-9D1C2927EF6F}" presName="sibTrans" presStyleCnt="0"/>
      <dgm:spPr/>
    </dgm:pt>
    <dgm:pt modelId="{9F4584F0-4BF2-F24A-9AAE-0B70C3EEB17E}" type="pres">
      <dgm:prSet presAssocID="{957CF64A-387C-4842-B806-3251213FCCE5}" presName="composite" presStyleCnt="0"/>
      <dgm:spPr/>
    </dgm:pt>
    <dgm:pt modelId="{B682DB10-251A-F142-8AC5-FA4F659AE634}" type="pres">
      <dgm:prSet presAssocID="{957CF64A-387C-4842-B806-3251213FCCE5}" presName="rect1" presStyleLbl="bgImgPlace1" presStyleIdx="3" presStyleCnt="10"/>
      <dgm:spPr>
        <a:blipFill rotWithShape="1">
          <a:blip xmlns:r="http://schemas.openxmlformats.org/officeDocument/2006/relationships" r:embed="rId4"/>
          <a:srcRect/>
          <a:stretch>
            <a:fillRect t="-12000" b="-12000"/>
          </a:stretch>
        </a:blipFill>
        <a:ln w="57150">
          <a:solidFill>
            <a:srgbClr val="7CD0FB"/>
          </a:solidFill>
        </a:ln>
      </dgm:spPr>
    </dgm:pt>
    <dgm:pt modelId="{8877EEC0-B950-E245-8582-FFC58C9BDAB1}" type="pres">
      <dgm:prSet presAssocID="{957CF64A-387C-4842-B806-3251213FCCE5}" presName="wedgeRectCallout1" presStyleLbl="node1" presStyleIdx="3" presStyleCnt="10">
        <dgm:presLayoutVars>
          <dgm:bulletEnabled val="1"/>
        </dgm:presLayoutVars>
      </dgm:prSet>
      <dgm:spPr/>
    </dgm:pt>
    <dgm:pt modelId="{9883877D-7792-7642-B77A-3508AA9D37AE}" type="pres">
      <dgm:prSet presAssocID="{5314808C-16E0-DE4B-AD01-D7CBCAFBCEBA}" presName="sibTrans" presStyleCnt="0"/>
      <dgm:spPr/>
    </dgm:pt>
    <dgm:pt modelId="{4E76A045-E064-B04A-8D8B-BB025366F6BD}" type="pres">
      <dgm:prSet presAssocID="{84AE95BC-501F-C542-BE69-1D6A3B95B3F0}" presName="composite" presStyleCnt="0"/>
      <dgm:spPr/>
    </dgm:pt>
    <dgm:pt modelId="{15711D52-D840-CC49-AE05-FA3D4061C737}" type="pres">
      <dgm:prSet presAssocID="{84AE95BC-501F-C542-BE69-1D6A3B95B3F0}" presName="rect1" presStyleLbl="bgImgPlace1" presStyleIdx="4" presStyleCnt="10"/>
      <dgm:spPr>
        <a:blipFill rotWithShape="1">
          <a:blip xmlns:r="http://schemas.openxmlformats.org/officeDocument/2006/relationships" r:embed="rId5"/>
          <a:srcRect/>
          <a:stretch>
            <a:fillRect t="-13000" b="-13000"/>
          </a:stretch>
        </a:blipFill>
        <a:ln w="57150">
          <a:solidFill>
            <a:srgbClr val="7CD0FB"/>
          </a:solidFill>
        </a:ln>
      </dgm:spPr>
    </dgm:pt>
    <dgm:pt modelId="{C71CABA6-103D-8042-AF4E-7096B6DD9C72}" type="pres">
      <dgm:prSet presAssocID="{84AE95BC-501F-C542-BE69-1D6A3B95B3F0}" presName="wedgeRectCallout1" presStyleLbl="node1" presStyleIdx="4" presStyleCnt="10">
        <dgm:presLayoutVars>
          <dgm:bulletEnabled val="1"/>
        </dgm:presLayoutVars>
      </dgm:prSet>
      <dgm:spPr/>
    </dgm:pt>
    <dgm:pt modelId="{99E7B3D5-364D-1F4A-9124-8E0CEA8465B4}" type="pres">
      <dgm:prSet presAssocID="{3EE4111F-8B8F-D047-B2A1-CEED0D08B5A2}" presName="sibTrans" presStyleCnt="0"/>
      <dgm:spPr/>
    </dgm:pt>
    <dgm:pt modelId="{045E17B2-C5D9-7343-BCD7-BE0ACB07E4F1}" type="pres">
      <dgm:prSet presAssocID="{A1AC3EE0-9988-EF47-AF2C-76DE00F1172B}" presName="composite" presStyleCnt="0"/>
      <dgm:spPr/>
    </dgm:pt>
    <dgm:pt modelId="{EE7FFE68-DFCD-8A4E-B902-8B3182830A25}" type="pres">
      <dgm:prSet presAssocID="{A1AC3EE0-9988-EF47-AF2C-76DE00F1172B}" presName="rect1" presStyleLbl="bgImgPlace1" presStyleIdx="5" presStyleCnt="10"/>
      <dgm:spPr>
        <a:blipFill rotWithShape="1">
          <a:blip xmlns:r="http://schemas.openxmlformats.org/officeDocument/2006/relationships" r:embed="rId6"/>
          <a:srcRect/>
          <a:stretch>
            <a:fillRect t="-13000" b="-13000"/>
          </a:stretch>
        </a:blipFill>
        <a:ln w="57150">
          <a:solidFill>
            <a:srgbClr val="7CD0FB"/>
          </a:solidFill>
        </a:ln>
      </dgm:spPr>
    </dgm:pt>
    <dgm:pt modelId="{D26C9D84-4F5B-FA48-804A-B275C24B4FAB}" type="pres">
      <dgm:prSet presAssocID="{A1AC3EE0-9988-EF47-AF2C-76DE00F1172B}" presName="wedgeRectCallout1" presStyleLbl="node1" presStyleIdx="5" presStyleCnt="10">
        <dgm:presLayoutVars>
          <dgm:bulletEnabled val="1"/>
        </dgm:presLayoutVars>
      </dgm:prSet>
      <dgm:spPr/>
    </dgm:pt>
    <dgm:pt modelId="{60ACF61A-E876-134E-8469-72C61DE5AB17}" type="pres">
      <dgm:prSet presAssocID="{689E8898-71DF-6F47-A946-EA789A043F7E}" presName="sibTrans" presStyleCnt="0"/>
      <dgm:spPr/>
    </dgm:pt>
    <dgm:pt modelId="{76B22809-F37E-FA45-A11F-BD940A084EB0}" type="pres">
      <dgm:prSet presAssocID="{C3638A08-A7D9-A14A-A310-6E9774F3EC21}" presName="composite" presStyleCnt="0"/>
      <dgm:spPr/>
    </dgm:pt>
    <dgm:pt modelId="{7147AE01-98A8-994F-AC7F-07D9FE4E0D9E}" type="pres">
      <dgm:prSet presAssocID="{C3638A08-A7D9-A14A-A310-6E9774F3EC21}" presName="rect1" presStyleLbl="bgImgPlace1" presStyleIdx="6" presStyleCnt="10"/>
      <dgm:spPr>
        <a:blipFill rotWithShape="1">
          <a:blip xmlns:r="http://schemas.openxmlformats.org/officeDocument/2006/relationships" r:embed="rId7"/>
          <a:srcRect/>
          <a:stretch>
            <a:fillRect t="-13000" b="-13000"/>
          </a:stretch>
        </a:blipFill>
        <a:ln w="57150">
          <a:solidFill>
            <a:srgbClr val="7CD0FB"/>
          </a:solidFill>
        </a:ln>
      </dgm:spPr>
    </dgm:pt>
    <dgm:pt modelId="{D5422DDE-D2A9-0842-8163-155E63929EB3}" type="pres">
      <dgm:prSet presAssocID="{C3638A08-A7D9-A14A-A310-6E9774F3EC21}" presName="wedgeRectCallout1" presStyleLbl="node1" presStyleIdx="6" presStyleCnt="10">
        <dgm:presLayoutVars>
          <dgm:bulletEnabled val="1"/>
        </dgm:presLayoutVars>
      </dgm:prSet>
      <dgm:spPr/>
    </dgm:pt>
    <dgm:pt modelId="{583F49E3-C1CA-AD48-B7CF-FC9C7C1167AB}" type="pres">
      <dgm:prSet presAssocID="{DF98616F-1DAF-A540-BCAD-A0032CAFB221}" presName="sibTrans" presStyleCnt="0"/>
      <dgm:spPr/>
    </dgm:pt>
    <dgm:pt modelId="{D99EF1F0-8A75-4C47-AAE1-F41426D5835B}" type="pres">
      <dgm:prSet presAssocID="{B0FCE8E2-F998-C64C-B56B-3CB91ED57CBB}" presName="composite" presStyleCnt="0"/>
      <dgm:spPr/>
    </dgm:pt>
    <dgm:pt modelId="{EDFED614-3875-304B-B043-9A1AA89D9571}" type="pres">
      <dgm:prSet presAssocID="{B0FCE8E2-F998-C64C-B56B-3CB91ED57CBB}" presName="rect1" presStyleLbl="bgImgPlace1" presStyleIdx="7" presStyleCnt="10"/>
      <dgm:spPr>
        <a:blipFill dpi="0" rotWithShape="1">
          <a:blip xmlns:r="http://schemas.openxmlformats.org/officeDocument/2006/relationships" r:embed="rId8"/>
          <a:srcRect/>
          <a:stretch>
            <a:fillRect l="-8128" t="-39387" r="-72980" b="-88811"/>
          </a:stretch>
        </a:blipFill>
        <a:ln w="57150">
          <a:solidFill>
            <a:srgbClr val="7CD0FB"/>
          </a:solidFill>
        </a:ln>
      </dgm:spPr>
    </dgm:pt>
    <dgm:pt modelId="{BCD7CB68-4051-8544-8BBC-BD84655EB166}" type="pres">
      <dgm:prSet presAssocID="{B0FCE8E2-F998-C64C-B56B-3CB91ED57CBB}" presName="wedgeRectCallout1" presStyleLbl="node1" presStyleIdx="7" presStyleCnt="10">
        <dgm:presLayoutVars>
          <dgm:bulletEnabled val="1"/>
        </dgm:presLayoutVars>
      </dgm:prSet>
      <dgm:spPr/>
    </dgm:pt>
    <dgm:pt modelId="{37B34030-8E33-8040-AAAA-51017C030941}" type="pres">
      <dgm:prSet presAssocID="{CF46E91D-E883-784F-9A83-EF0BAE67801D}" presName="sibTrans" presStyleCnt="0"/>
      <dgm:spPr/>
    </dgm:pt>
    <dgm:pt modelId="{26F87C3B-BEA1-CA4F-9721-DB16E1583CE6}" type="pres">
      <dgm:prSet presAssocID="{C5C8DA9E-F9CF-524D-BC7F-F7E2EBDA1E50}" presName="composite" presStyleCnt="0"/>
      <dgm:spPr/>
    </dgm:pt>
    <dgm:pt modelId="{88DBD3F0-E14F-C947-8497-158A9D570F33}" type="pres">
      <dgm:prSet presAssocID="{C5C8DA9E-F9CF-524D-BC7F-F7E2EBDA1E50}" presName="rect1" presStyleLbl="bgImgPlace1" presStyleIdx="8" presStyleCnt="10"/>
      <dgm:spPr>
        <a:blipFill dpi="0" rotWithShape="1">
          <a:blip xmlns:r="http://schemas.openxmlformats.org/officeDocument/2006/relationships" r:embed="rId9"/>
          <a:srcRect/>
          <a:stretch>
            <a:fillRect t="-828" b="-25172"/>
          </a:stretch>
        </a:blipFill>
        <a:ln w="57150">
          <a:solidFill>
            <a:srgbClr val="7CD0FB"/>
          </a:solidFill>
        </a:ln>
      </dgm:spPr>
    </dgm:pt>
    <dgm:pt modelId="{6C2F95F9-DDB6-6446-A3E8-A80C94550E10}" type="pres">
      <dgm:prSet presAssocID="{C5C8DA9E-F9CF-524D-BC7F-F7E2EBDA1E50}" presName="wedgeRectCallout1" presStyleLbl="node1" presStyleIdx="8" presStyleCnt="10">
        <dgm:presLayoutVars>
          <dgm:bulletEnabled val="1"/>
        </dgm:presLayoutVars>
      </dgm:prSet>
      <dgm:spPr/>
    </dgm:pt>
    <dgm:pt modelId="{99B1CC77-3A57-D045-ACE1-01A32F491E7A}" type="pres">
      <dgm:prSet presAssocID="{EEDA29E1-86B4-F842-B87E-DC442997BA3C}" presName="sibTrans" presStyleCnt="0"/>
      <dgm:spPr/>
    </dgm:pt>
    <dgm:pt modelId="{174EE3B1-AC90-C945-9159-4D25E58471AA}" type="pres">
      <dgm:prSet presAssocID="{39DB6A42-6EF2-B842-9E35-83987EEBD36D}" presName="composite" presStyleCnt="0"/>
      <dgm:spPr/>
    </dgm:pt>
    <dgm:pt modelId="{55412863-4E36-1248-AE33-F69DCDEBE807}" type="pres">
      <dgm:prSet presAssocID="{39DB6A42-6EF2-B842-9E35-83987EEBD36D}" presName="rect1" presStyleLbl="bgImgPlace1" presStyleIdx="9" presStyleCnt="10" custLinFactNeighborX="2396" custLinFactNeighborY="-5990"/>
      <dgm:spPr>
        <a:blipFill dpi="0" rotWithShape="1">
          <a:blip xmlns:r="http://schemas.openxmlformats.org/officeDocument/2006/relationships" r:embed="rId10"/>
          <a:srcRect/>
          <a:stretch>
            <a:fillRect t="-8815" b="-17185"/>
          </a:stretch>
        </a:blipFill>
        <a:ln w="57150">
          <a:solidFill>
            <a:srgbClr val="7CD0FB"/>
          </a:solidFill>
        </a:ln>
      </dgm:spPr>
    </dgm:pt>
    <dgm:pt modelId="{88BB20BC-466A-424C-89AD-C9168CC549AB}" type="pres">
      <dgm:prSet presAssocID="{39DB6A42-6EF2-B842-9E35-83987EEBD36D}" presName="wedgeRectCallout1" presStyleLbl="node1" presStyleIdx="9" presStyleCnt="10">
        <dgm:presLayoutVars>
          <dgm:bulletEnabled val="1"/>
        </dgm:presLayoutVars>
      </dgm:prSet>
      <dgm:spPr/>
    </dgm:pt>
  </dgm:ptLst>
  <dgm:cxnLst>
    <dgm:cxn modelId="{B1FC8301-928E-6D4F-87AF-176D9A7F815B}" type="presOf" srcId="{B0FCE8E2-F998-C64C-B56B-3CB91ED57CBB}" destId="{BCD7CB68-4051-8544-8BBC-BD84655EB166}" srcOrd="0" destOrd="0" presId="urn:microsoft.com/office/officeart/2008/layout/BendingPictureCaptionList"/>
    <dgm:cxn modelId="{370CC50A-A8BA-EF40-A8D0-7DAC6BA18E53}" srcId="{3B538ABA-978C-2445-9813-A7456662F1F0}" destId="{84AE95BC-501F-C542-BE69-1D6A3B95B3F0}" srcOrd="4" destOrd="0" parTransId="{844CA6B6-5B68-5945-B806-4F8C6E7C77EB}" sibTransId="{3EE4111F-8B8F-D047-B2A1-CEED0D08B5A2}"/>
    <dgm:cxn modelId="{9524D40F-0321-B144-93AB-B973D9EE5E09}" type="presOf" srcId="{957CF64A-387C-4842-B806-3251213FCCE5}" destId="{8877EEC0-B950-E245-8582-FFC58C9BDAB1}" srcOrd="0" destOrd="0" presId="urn:microsoft.com/office/officeart/2008/layout/BendingPictureCaptionList"/>
    <dgm:cxn modelId="{D1EC0916-6F0B-5A4D-BE61-82BCB8799B30}" srcId="{3B538ABA-978C-2445-9813-A7456662F1F0}" destId="{C5C8DA9E-F9CF-524D-BC7F-F7E2EBDA1E50}" srcOrd="8" destOrd="0" parTransId="{6CEADEF5-DD43-0B48-B1D8-D407D0FDD548}" sibTransId="{EEDA29E1-86B4-F842-B87E-DC442997BA3C}"/>
    <dgm:cxn modelId="{9C49001D-9648-B74E-9780-214F357FDD6E}" type="presOf" srcId="{84AE95BC-501F-C542-BE69-1D6A3B95B3F0}" destId="{C71CABA6-103D-8042-AF4E-7096B6DD9C72}" srcOrd="0" destOrd="0" presId="urn:microsoft.com/office/officeart/2008/layout/BendingPictureCaptionList"/>
    <dgm:cxn modelId="{C32A1D2B-EF91-4B4E-A2EB-E01312AC9FF9}" type="presOf" srcId="{A1AC3EE0-9988-EF47-AF2C-76DE00F1172B}" destId="{D26C9D84-4F5B-FA48-804A-B275C24B4FAB}" srcOrd="0" destOrd="0" presId="urn:microsoft.com/office/officeart/2008/layout/BendingPictureCaptionList"/>
    <dgm:cxn modelId="{DA972C35-808F-0249-9FAB-F5411FD36A13}" type="presOf" srcId="{5F7E0350-D831-8E44-883D-CE2FDE2205ED}" destId="{7FF7DD63-3A10-A24F-88B3-C2B0DF00C720}" srcOrd="0" destOrd="0" presId="urn:microsoft.com/office/officeart/2008/layout/BendingPictureCaptionList"/>
    <dgm:cxn modelId="{A55E193C-EB5E-A047-905A-378ED11C4848}" srcId="{3B538ABA-978C-2445-9813-A7456662F1F0}" destId="{310CA27E-60BE-1944-9C0A-717003997F66}" srcOrd="1" destOrd="0" parTransId="{C567745B-4A83-9A4B-A901-505209F9CF07}" sibTransId="{970004F5-E746-444B-AC6D-7CBD356A3294}"/>
    <dgm:cxn modelId="{81DE265C-E8CF-FF47-9D34-75AC5AD27981}" type="presOf" srcId="{C3638A08-A7D9-A14A-A310-6E9774F3EC21}" destId="{D5422DDE-D2A9-0842-8163-155E63929EB3}" srcOrd="0" destOrd="0" presId="urn:microsoft.com/office/officeart/2008/layout/BendingPictureCaptionList"/>
    <dgm:cxn modelId="{C4B95B82-49C5-4C4C-A870-1AB18B0BB867}" srcId="{3B538ABA-978C-2445-9813-A7456662F1F0}" destId="{5F7E0350-D831-8E44-883D-CE2FDE2205ED}" srcOrd="2" destOrd="0" parTransId="{D44E3426-816E-0D49-A1DE-BC6D0CC9413E}" sibTransId="{D9C914AA-63AA-1744-BC9F-9D1C2927EF6F}"/>
    <dgm:cxn modelId="{89976986-7C99-2042-9D3A-7AE1B0EDCF11}" srcId="{3B538ABA-978C-2445-9813-A7456662F1F0}" destId="{C3638A08-A7D9-A14A-A310-6E9774F3EC21}" srcOrd="6" destOrd="0" parTransId="{5179360D-733F-ED45-BB48-A81E66E14151}" sibTransId="{DF98616F-1DAF-A540-BCAD-A0032CAFB221}"/>
    <dgm:cxn modelId="{D1C7DFA2-A96A-E246-9141-316F38C4B391}" type="presOf" srcId="{310CA27E-60BE-1944-9C0A-717003997F66}" destId="{7E150BF8-B065-6140-A5B0-F5D2628CF0F7}" srcOrd="0" destOrd="0" presId="urn:microsoft.com/office/officeart/2008/layout/BendingPictureCaptionList"/>
    <dgm:cxn modelId="{6C6A0AA9-B346-F941-8A49-CFB13B71EA3D}" type="presOf" srcId="{39DB6A42-6EF2-B842-9E35-83987EEBD36D}" destId="{88BB20BC-466A-424C-89AD-C9168CC549AB}" srcOrd="0" destOrd="0" presId="urn:microsoft.com/office/officeart/2008/layout/BendingPictureCaptionList"/>
    <dgm:cxn modelId="{C19419A9-D405-D44D-BA91-F8FB5012C7AF}" srcId="{3B538ABA-978C-2445-9813-A7456662F1F0}" destId="{957CF64A-387C-4842-B806-3251213FCCE5}" srcOrd="3" destOrd="0" parTransId="{1A180618-D701-1640-ACEB-D39F319ADB54}" sibTransId="{5314808C-16E0-DE4B-AD01-D7CBCAFBCEBA}"/>
    <dgm:cxn modelId="{84FA2BB3-1BEE-0844-916A-39C751207461}" type="presOf" srcId="{C5C8DA9E-F9CF-524D-BC7F-F7E2EBDA1E50}" destId="{6C2F95F9-DDB6-6446-A3E8-A80C94550E10}" srcOrd="0" destOrd="0" presId="urn:microsoft.com/office/officeart/2008/layout/BendingPictureCaptionList"/>
    <dgm:cxn modelId="{A1C6BCC3-8329-6141-BC65-064BE0CF4101}" srcId="{3B538ABA-978C-2445-9813-A7456662F1F0}" destId="{153742BA-2EA5-A44C-8406-4276CE9405AB}" srcOrd="0" destOrd="0" parTransId="{54BAF914-1ECA-184B-AFB3-542AEBF87EE7}" sibTransId="{4538DE16-2027-6740-8831-E50EFE79F7E9}"/>
    <dgm:cxn modelId="{37A4E0C5-E266-6D4C-ABDD-19AB6B312C21}" type="presOf" srcId="{3B538ABA-978C-2445-9813-A7456662F1F0}" destId="{6F21A6B0-CCB1-BC44-9DBF-BB4BB60F96F3}" srcOrd="0" destOrd="0" presId="urn:microsoft.com/office/officeart/2008/layout/BendingPictureCaptionList"/>
    <dgm:cxn modelId="{64C02EDC-C6F5-5B40-AEE1-7CE32781EA21}" srcId="{3B538ABA-978C-2445-9813-A7456662F1F0}" destId="{B0FCE8E2-F998-C64C-B56B-3CB91ED57CBB}" srcOrd="7" destOrd="0" parTransId="{77E98637-D6A5-9E4F-AD7B-2122158FFCE7}" sibTransId="{CF46E91D-E883-784F-9A83-EF0BAE67801D}"/>
    <dgm:cxn modelId="{C36E80E5-41EC-FE45-82B0-E0EBCCAFC7A8}" type="presOf" srcId="{153742BA-2EA5-A44C-8406-4276CE9405AB}" destId="{B2A84901-FA98-C04C-A95A-046E89072B8F}" srcOrd="0" destOrd="0" presId="urn:microsoft.com/office/officeart/2008/layout/BendingPictureCaptionList"/>
    <dgm:cxn modelId="{23D1F8E9-12C9-7B4A-807E-12B93AA3B663}" srcId="{3B538ABA-978C-2445-9813-A7456662F1F0}" destId="{A1AC3EE0-9988-EF47-AF2C-76DE00F1172B}" srcOrd="5" destOrd="0" parTransId="{A9CE9ACE-E504-274B-9A26-4ACD23DC919D}" sibTransId="{689E8898-71DF-6F47-A946-EA789A043F7E}"/>
    <dgm:cxn modelId="{A6C88FED-1AC9-764B-AEE7-CA32FB089E08}" srcId="{3B538ABA-978C-2445-9813-A7456662F1F0}" destId="{39DB6A42-6EF2-B842-9E35-83987EEBD36D}" srcOrd="9" destOrd="0" parTransId="{6D35D355-6DE5-BE4A-AF2B-9DBF3DB4A0AE}" sibTransId="{2140F50D-D8D2-6D46-A130-BE9C428B399B}"/>
    <dgm:cxn modelId="{FE993620-D37A-F64E-ABFB-5D71B1F956DC}" type="presParOf" srcId="{6F21A6B0-CCB1-BC44-9DBF-BB4BB60F96F3}" destId="{714DEFC6-CEA8-CA47-AA49-7BCCB992F2D6}" srcOrd="0" destOrd="0" presId="urn:microsoft.com/office/officeart/2008/layout/BendingPictureCaptionList"/>
    <dgm:cxn modelId="{B71C5687-CBBF-F840-80BC-A9BC4C9100A5}" type="presParOf" srcId="{714DEFC6-CEA8-CA47-AA49-7BCCB992F2D6}" destId="{2F49A0BD-A774-8040-97CE-634D7DBFA9D0}" srcOrd="0" destOrd="0" presId="urn:microsoft.com/office/officeart/2008/layout/BendingPictureCaptionList"/>
    <dgm:cxn modelId="{5248707F-E9B9-FC4F-831F-832AE40C94A2}" type="presParOf" srcId="{714DEFC6-CEA8-CA47-AA49-7BCCB992F2D6}" destId="{B2A84901-FA98-C04C-A95A-046E89072B8F}" srcOrd="1" destOrd="0" presId="urn:microsoft.com/office/officeart/2008/layout/BendingPictureCaptionList"/>
    <dgm:cxn modelId="{7A5920BB-FC67-604F-AC0B-2D11ED83D322}" type="presParOf" srcId="{6F21A6B0-CCB1-BC44-9DBF-BB4BB60F96F3}" destId="{BFC3CEDF-2289-264E-974C-E230DD52DA8E}" srcOrd="1" destOrd="0" presId="urn:microsoft.com/office/officeart/2008/layout/BendingPictureCaptionList"/>
    <dgm:cxn modelId="{7CEF1E8E-8D9C-A942-854C-30240FBBB709}" type="presParOf" srcId="{6F21A6B0-CCB1-BC44-9DBF-BB4BB60F96F3}" destId="{614B20AD-587A-1A44-B872-9760903CE3C1}" srcOrd="2" destOrd="0" presId="urn:microsoft.com/office/officeart/2008/layout/BendingPictureCaptionList"/>
    <dgm:cxn modelId="{8B4FA761-9DFC-764D-BC04-008CEE6207B9}" type="presParOf" srcId="{614B20AD-587A-1A44-B872-9760903CE3C1}" destId="{FE1DCD02-C74C-2149-992E-65A239F79016}" srcOrd="0" destOrd="0" presId="urn:microsoft.com/office/officeart/2008/layout/BendingPictureCaptionList"/>
    <dgm:cxn modelId="{867D4885-6171-FB44-98BA-555EA9FF121A}" type="presParOf" srcId="{614B20AD-587A-1A44-B872-9760903CE3C1}" destId="{7E150BF8-B065-6140-A5B0-F5D2628CF0F7}" srcOrd="1" destOrd="0" presId="urn:microsoft.com/office/officeart/2008/layout/BendingPictureCaptionList"/>
    <dgm:cxn modelId="{A0A37713-FC9D-0041-A5F3-45B93296E701}" type="presParOf" srcId="{6F21A6B0-CCB1-BC44-9DBF-BB4BB60F96F3}" destId="{78E9AA99-5D68-C146-A3AD-7BC71AFD39A2}" srcOrd="3" destOrd="0" presId="urn:microsoft.com/office/officeart/2008/layout/BendingPictureCaptionList"/>
    <dgm:cxn modelId="{314147C2-BDFC-6947-ACC0-70C92014EA82}" type="presParOf" srcId="{6F21A6B0-CCB1-BC44-9DBF-BB4BB60F96F3}" destId="{48A10056-55A9-0747-90FC-9C47D843BD8D}" srcOrd="4" destOrd="0" presId="urn:microsoft.com/office/officeart/2008/layout/BendingPictureCaptionList"/>
    <dgm:cxn modelId="{816EC46B-BAB0-1A4A-91F0-02CB7C206550}" type="presParOf" srcId="{48A10056-55A9-0747-90FC-9C47D843BD8D}" destId="{B9902A0A-5208-674A-9016-49AC7C52354C}" srcOrd="0" destOrd="0" presId="urn:microsoft.com/office/officeart/2008/layout/BendingPictureCaptionList"/>
    <dgm:cxn modelId="{A68E8A9C-8A37-914D-9236-08F726B1B061}" type="presParOf" srcId="{48A10056-55A9-0747-90FC-9C47D843BD8D}" destId="{7FF7DD63-3A10-A24F-88B3-C2B0DF00C720}" srcOrd="1" destOrd="0" presId="urn:microsoft.com/office/officeart/2008/layout/BendingPictureCaptionList"/>
    <dgm:cxn modelId="{42BFDEC9-3EF2-2F44-97A7-A7D36742825D}" type="presParOf" srcId="{6F21A6B0-CCB1-BC44-9DBF-BB4BB60F96F3}" destId="{4E9B88CB-FE8F-4749-AF64-DD21BF5BD253}" srcOrd="5" destOrd="0" presId="urn:microsoft.com/office/officeart/2008/layout/BendingPictureCaptionList"/>
    <dgm:cxn modelId="{AB748836-2A1B-5445-A93A-1FCC53FD1E68}" type="presParOf" srcId="{6F21A6B0-CCB1-BC44-9DBF-BB4BB60F96F3}" destId="{9F4584F0-4BF2-F24A-9AAE-0B70C3EEB17E}" srcOrd="6" destOrd="0" presId="urn:microsoft.com/office/officeart/2008/layout/BendingPictureCaptionList"/>
    <dgm:cxn modelId="{E7A090AE-E1AF-084F-8459-5C9CDA4DA7C1}" type="presParOf" srcId="{9F4584F0-4BF2-F24A-9AAE-0B70C3EEB17E}" destId="{B682DB10-251A-F142-8AC5-FA4F659AE634}" srcOrd="0" destOrd="0" presId="urn:microsoft.com/office/officeart/2008/layout/BendingPictureCaptionList"/>
    <dgm:cxn modelId="{7BC17467-894D-754E-BE45-B34962C5F6D6}" type="presParOf" srcId="{9F4584F0-4BF2-F24A-9AAE-0B70C3EEB17E}" destId="{8877EEC0-B950-E245-8582-FFC58C9BDAB1}" srcOrd="1" destOrd="0" presId="urn:microsoft.com/office/officeart/2008/layout/BendingPictureCaptionList"/>
    <dgm:cxn modelId="{249C14E3-7E67-8343-8879-ACB3800993B2}" type="presParOf" srcId="{6F21A6B0-CCB1-BC44-9DBF-BB4BB60F96F3}" destId="{9883877D-7792-7642-B77A-3508AA9D37AE}" srcOrd="7" destOrd="0" presId="urn:microsoft.com/office/officeart/2008/layout/BendingPictureCaptionList"/>
    <dgm:cxn modelId="{8CCD4C6B-383B-0D46-864E-9C86117BFC16}" type="presParOf" srcId="{6F21A6B0-CCB1-BC44-9DBF-BB4BB60F96F3}" destId="{4E76A045-E064-B04A-8D8B-BB025366F6BD}" srcOrd="8" destOrd="0" presId="urn:microsoft.com/office/officeart/2008/layout/BendingPictureCaptionList"/>
    <dgm:cxn modelId="{5E889B1E-F4FB-7E47-91A6-D00FB5721A67}" type="presParOf" srcId="{4E76A045-E064-B04A-8D8B-BB025366F6BD}" destId="{15711D52-D840-CC49-AE05-FA3D4061C737}" srcOrd="0" destOrd="0" presId="urn:microsoft.com/office/officeart/2008/layout/BendingPictureCaptionList"/>
    <dgm:cxn modelId="{CE8D17FF-E681-E44D-B0C7-E7C8B88FB879}" type="presParOf" srcId="{4E76A045-E064-B04A-8D8B-BB025366F6BD}" destId="{C71CABA6-103D-8042-AF4E-7096B6DD9C72}" srcOrd="1" destOrd="0" presId="urn:microsoft.com/office/officeart/2008/layout/BendingPictureCaptionList"/>
    <dgm:cxn modelId="{3566577A-40E6-704E-B77F-3E270331AD63}" type="presParOf" srcId="{6F21A6B0-CCB1-BC44-9DBF-BB4BB60F96F3}" destId="{99E7B3D5-364D-1F4A-9124-8E0CEA8465B4}" srcOrd="9" destOrd="0" presId="urn:microsoft.com/office/officeart/2008/layout/BendingPictureCaptionList"/>
    <dgm:cxn modelId="{282F4BF4-9D61-D74E-8216-FFDA3E7E1813}" type="presParOf" srcId="{6F21A6B0-CCB1-BC44-9DBF-BB4BB60F96F3}" destId="{045E17B2-C5D9-7343-BCD7-BE0ACB07E4F1}" srcOrd="10" destOrd="0" presId="urn:microsoft.com/office/officeart/2008/layout/BendingPictureCaptionList"/>
    <dgm:cxn modelId="{D883F5A3-860A-BA45-9AAF-463EC78D0BB5}" type="presParOf" srcId="{045E17B2-C5D9-7343-BCD7-BE0ACB07E4F1}" destId="{EE7FFE68-DFCD-8A4E-B902-8B3182830A25}" srcOrd="0" destOrd="0" presId="urn:microsoft.com/office/officeart/2008/layout/BendingPictureCaptionList"/>
    <dgm:cxn modelId="{A6A1B770-B3C3-7847-8E10-0EDBF732B58A}" type="presParOf" srcId="{045E17B2-C5D9-7343-BCD7-BE0ACB07E4F1}" destId="{D26C9D84-4F5B-FA48-804A-B275C24B4FAB}" srcOrd="1" destOrd="0" presId="urn:microsoft.com/office/officeart/2008/layout/BendingPictureCaptionList"/>
    <dgm:cxn modelId="{82996276-1BD4-D348-8F67-8EFA03CC3167}" type="presParOf" srcId="{6F21A6B0-CCB1-BC44-9DBF-BB4BB60F96F3}" destId="{60ACF61A-E876-134E-8469-72C61DE5AB17}" srcOrd="11" destOrd="0" presId="urn:microsoft.com/office/officeart/2008/layout/BendingPictureCaptionList"/>
    <dgm:cxn modelId="{78E53559-4373-5A49-9D3F-C107350014BF}" type="presParOf" srcId="{6F21A6B0-CCB1-BC44-9DBF-BB4BB60F96F3}" destId="{76B22809-F37E-FA45-A11F-BD940A084EB0}" srcOrd="12" destOrd="0" presId="urn:microsoft.com/office/officeart/2008/layout/BendingPictureCaptionList"/>
    <dgm:cxn modelId="{E02B4D85-4A5B-6749-A68A-B202C930E8E7}" type="presParOf" srcId="{76B22809-F37E-FA45-A11F-BD940A084EB0}" destId="{7147AE01-98A8-994F-AC7F-07D9FE4E0D9E}" srcOrd="0" destOrd="0" presId="urn:microsoft.com/office/officeart/2008/layout/BendingPictureCaptionList"/>
    <dgm:cxn modelId="{FC18F177-FBB5-2048-8968-6FA83836776B}" type="presParOf" srcId="{76B22809-F37E-FA45-A11F-BD940A084EB0}" destId="{D5422DDE-D2A9-0842-8163-155E63929EB3}" srcOrd="1" destOrd="0" presId="urn:microsoft.com/office/officeart/2008/layout/BendingPictureCaptionList"/>
    <dgm:cxn modelId="{57342DB8-1947-FA49-B487-4E430F8A9A2E}" type="presParOf" srcId="{6F21A6B0-CCB1-BC44-9DBF-BB4BB60F96F3}" destId="{583F49E3-C1CA-AD48-B7CF-FC9C7C1167AB}" srcOrd="13" destOrd="0" presId="urn:microsoft.com/office/officeart/2008/layout/BendingPictureCaptionList"/>
    <dgm:cxn modelId="{F0A75C25-C43B-FC49-867A-0B654943AB39}" type="presParOf" srcId="{6F21A6B0-CCB1-BC44-9DBF-BB4BB60F96F3}" destId="{D99EF1F0-8A75-4C47-AAE1-F41426D5835B}" srcOrd="14" destOrd="0" presId="urn:microsoft.com/office/officeart/2008/layout/BendingPictureCaptionList"/>
    <dgm:cxn modelId="{42686439-7147-204B-9D56-F6E162F26AC0}" type="presParOf" srcId="{D99EF1F0-8A75-4C47-AAE1-F41426D5835B}" destId="{EDFED614-3875-304B-B043-9A1AA89D9571}" srcOrd="0" destOrd="0" presId="urn:microsoft.com/office/officeart/2008/layout/BendingPictureCaptionList"/>
    <dgm:cxn modelId="{A88F6F6D-9CEA-454E-9EC7-2BEEAF9AB097}" type="presParOf" srcId="{D99EF1F0-8A75-4C47-AAE1-F41426D5835B}" destId="{BCD7CB68-4051-8544-8BBC-BD84655EB166}" srcOrd="1" destOrd="0" presId="urn:microsoft.com/office/officeart/2008/layout/BendingPictureCaptionList"/>
    <dgm:cxn modelId="{A1AC516D-99A2-E74E-B60F-D3B6279B9C34}" type="presParOf" srcId="{6F21A6B0-CCB1-BC44-9DBF-BB4BB60F96F3}" destId="{37B34030-8E33-8040-AAAA-51017C030941}" srcOrd="15" destOrd="0" presId="urn:microsoft.com/office/officeart/2008/layout/BendingPictureCaptionList"/>
    <dgm:cxn modelId="{BE5228DE-A14B-B74F-9F21-39A275D4DD49}" type="presParOf" srcId="{6F21A6B0-CCB1-BC44-9DBF-BB4BB60F96F3}" destId="{26F87C3B-BEA1-CA4F-9721-DB16E1583CE6}" srcOrd="16" destOrd="0" presId="urn:microsoft.com/office/officeart/2008/layout/BendingPictureCaptionList"/>
    <dgm:cxn modelId="{CA302890-5A56-B34E-A117-A59C72E7E32A}" type="presParOf" srcId="{26F87C3B-BEA1-CA4F-9721-DB16E1583CE6}" destId="{88DBD3F0-E14F-C947-8497-158A9D570F33}" srcOrd="0" destOrd="0" presId="urn:microsoft.com/office/officeart/2008/layout/BendingPictureCaptionList"/>
    <dgm:cxn modelId="{47D39D8E-AF5B-AA40-8D69-63820D537B84}" type="presParOf" srcId="{26F87C3B-BEA1-CA4F-9721-DB16E1583CE6}" destId="{6C2F95F9-DDB6-6446-A3E8-A80C94550E10}" srcOrd="1" destOrd="0" presId="urn:microsoft.com/office/officeart/2008/layout/BendingPictureCaptionList"/>
    <dgm:cxn modelId="{4852FB0A-0D6F-5A40-98C6-39345325308C}" type="presParOf" srcId="{6F21A6B0-CCB1-BC44-9DBF-BB4BB60F96F3}" destId="{99B1CC77-3A57-D045-ACE1-01A32F491E7A}" srcOrd="17" destOrd="0" presId="urn:microsoft.com/office/officeart/2008/layout/BendingPictureCaptionList"/>
    <dgm:cxn modelId="{28AD8BC3-A8D2-2548-AFDA-B11D19B0C693}" type="presParOf" srcId="{6F21A6B0-CCB1-BC44-9DBF-BB4BB60F96F3}" destId="{174EE3B1-AC90-C945-9159-4D25E58471AA}" srcOrd="18" destOrd="0" presId="urn:microsoft.com/office/officeart/2008/layout/BendingPictureCaptionList"/>
    <dgm:cxn modelId="{0498EBD0-CD7A-3749-BA9E-09CDAD0AC0C2}" type="presParOf" srcId="{174EE3B1-AC90-C945-9159-4D25E58471AA}" destId="{55412863-4E36-1248-AE33-F69DCDEBE807}" srcOrd="0" destOrd="0" presId="urn:microsoft.com/office/officeart/2008/layout/BendingPictureCaptionList"/>
    <dgm:cxn modelId="{972C09EB-B862-7144-941A-F346243FCF77}" type="presParOf" srcId="{174EE3B1-AC90-C945-9159-4D25E58471AA}" destId="{88BB20BC-466A-424C-89AD-C9168CC549AB}" srcOrd="1" destOrd="0" presId="urn:microsoft.com/office/officeart/2008/layout/BendingPictureCa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49A0BD-A774-8040-97CE-634D7DBFA9D0}">
      <dsp:nvSpPr>
        <dsp:cNvPr id="0" name=""/>
        <dsp:cNvSpPr/>
      </dsp:nvSpPr>
      <dsp:spPr>
        <a:xfrm>
          <a:off x="904279" y="2218"/>
          <a:ext cx="1922859" cy="1538287"/>
        </a:xfrm>
        <a:prstGeom prst="rect">
          <a:avLst/>
        </a:prstGeom>
        <a:blipFill dpi="0" rotWithShape="1">
          <a:blip xmlns:r="http://schemas.openxmlformats.org/officeDocument/2006/relationships" r:embed="rId1"/>
          <a:srcRect/>
          <a:stretch>
            <a:fillRect l="-3409" t="-18714" r="-31099" b="-48076"/>
          </a:stretch>
        </a:blipFill>
        <a:ln w="57150" cap="flat" cmpd="sng" algn="ctr">
          <a:solidFill>
            <a:srgbClr val="7CD0FB"/>
          </a:solidFill>
          <a:prstDash val="solid"/>
          <a:miter lim="800000"/>
        </a:ln>
        <a:effectLst/>
      </dsp:spPr>
      <dsp:style>
        <a:lnRef idx="2">
          <a:scrgbClr r="0" g="0" b="0"/>
        </a:lnRef>
        <a:fillRef idx="1">
          <a:scrgbClr r="0" g="0" b="0"/>
        </a:fillRef>
        <a:effectRef idx="0">
          <a:scrgbClr r="0" g="0" b="0"/>
        </a:effectRef>
        <a:fontRef idx="minor"/>
      </dsp:style>
    </dsp:sp>
    <dsp:sp modelId="{B2A84901-FA98-C04C-A95A-046E89072B8F}">
      <dsp:nvSpPr>
        <dsp:cNvPr id="0" name=""/>
        <dsp:cNvSpPr/>
      </dsp:nvSpPr>
      <dsp:spPr>
        <a:xfrm>
          <a:off x="1077337" y="1386677"/>
          <a:ext cx="1711344" cy="538400"/>
        </a:xfrm>
        <a:prstGeom prst="wedgeRectCallout">
          <a:avLst>
            <a:gd name="adj1" fmla="val 20250"/>
            <a:gd name="adj2" fmla="val -607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KEISHA BENTLEY-EDWARDS, CHAIR</a:t>
          </a:r>
        </a:p>
      </dsp:txBody>
      <dsp:txXfrm>
        <a:off x="1077337" y="1386677"/>
        <a:ext cx="1711344" cy="538400"/>
      </dsp:txXfrm>
    </dsp:sp>
    <dsp:sp modelId="{FE1DCD02-C74C-2149-992E-65A239F79016}">
      <dsp:nvSpPr>
        <dsp:cNvPr id="0" name=""/>
        <dsp:cNvSpPr/>
      </dsp:nvSpPr>
      <dsp:spPr>
        <a:xfrm>
          <a:off x="3019425" y="17570"/>
          <a:ext cx="1922859" cy="1538287"/>
        </a:xfrm>
        <a:prstGeom prst="rect">
          <a:avLst/>
        </a:prstGeom>
        <a:blipFill dpi="0" rotWithShape="1">
          <a:blip xmlns:r="http://schemas.openxmlformats.org/officeDocument/2006/relationships" r:embed="rId2"/>
          <a:srcRect/>
          <a:stretch>
            <a:fillRect t="-2017" b="-21983"/>
          </a:stretch>
        </a:blipFill>
        <a:ln w="57150" cap="flat" cmpd="sng" algn="ctr">
          <a:solidFill>
            <a:srgbClr val="7CD0FB"/>
          </a:solidFill>
          <a:prstDash val="solid"/>
          <a:miter lim="800000"/>
        </a:ln>
        <a:effectLst/>
      </dsp:spPr>
      <dsp:style>
        <a:lnRef idx="2">
          <a:scrgbClr r="0" g="0" b="0"/>
        </a:lnRef>
        <a:fillRef idx="1">
          <a:scrgbClr r="0" g="0" b="0"/>
        </a:fillRef>
        <a:effectRef idx="0">
          <a:scrgbClr r="0" g="0" b="0"/>
        </a:effectRef>
        <a:fontRef idx="minor"/>
      </dsp:style>
    </dsp:sp>
    <dsp:sp modelId="{7E150BF8-B065-6140-A5B0-F5D2628CF0F7}">
      <dsp:nvSpPr>
        <dsp:cNvPr id="0" name=""/>
        <dsp:cNvSpPr/>
      </dsp:nvSpPr>
      <dsp:spPr>
        <a:xfrm>
          <a:off x="3192482" y="1386677"/>
          <a:ext cx="1711344" cy="538400"/>
        </a:xfrm>
        <a:prstGeom prst="wedgeRectCallout">
          <a:avLst>
            <a:gd name="adj1" fmla="val 20250"/>
            <a:gd name="adj2" fmla="val -607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VALERIE ADAMS-BASS, CHAIR-ELECT</a:t>
          </a:r>
        </a:p>
      </dsp:txBody>
      <dsp:txXfrm>
        <a:off x="3192482" y="1386677"/>
        <a:ext cx="1711344" cy="538400"/>
      </dsp:txXfrm>
    </dsp:sp>
    <dsp:sp modelId="{B9902A0A-5208-674A-9016-49AC7C52354C}">
      <dsp:nvSpPr>
        <dsp:cNvPr id="0" name=""/>
        <dsp:cNvSpPr/>
      </dsp:nvSpPr>
      <dsp:spPr>
        <a:xfrm>
          <a:off x="5134570" y="0"/>
          <a:ext cx="1922859" cy="1538287"/>
        </a:xfrm>
        <a:prstGeom prst="rect">
          <a:avLst/>
        </a:prstGeom>
        <a:blipFill dpi="0" rotWithShape="1">
          <a:blip xmlns:r="http://schemas.openxmlformats.org/officeDocument/2006/relationships" r:embed="rId3"/>
          <a:srcRect/>
          <a:stretch>
            <a:fillRect t="383" b="-24383"/>
          </a:stretch>
        </a:blipFill>
        <a:ln w="57150" cap="flat" cmpd="sng" algn="ctr">
          <a:solidFill>
            <a:srgbClr val="7CD0FB"/>
          </a:solidFill>
          <a:prstDash val="solid"/>
          <a:miter lim="800000"/>
        </a:ln>
        <a:effectLst/>
      </dsp:spPr>
      <dsp:style>
        <a:lnRef idx="2">
          <a:scrgbClr r="0" g="0" b="0"/>
        </a:lnRef>
        <a:fillRef idx="1">
          <a:scrgbClr r="0" g="0" b="0"/>
        </a:fillRef>
        <a:effectRef idx="0">
          <a:scrgbClr r="0" g="0" b="0"/>
        </a:effectRef>
        <a:fontRef idx="minor"/>
      </dsp:style>
    </dsp:sp>
    <dsp:sp modelId="{7FF7DD63-3A10-A24F-88B3-C2B0DF00C720}">
      <dsp:nvSpPr>
        <dsp:cNvPr id="0" name=""/>
        <dsp:cNvSpPr/>
      </dsp:nvSpPr>
      <dsp:spPr>
        <a:xfrm>
          <a:off x="5307627" y="1386677"/>
          <a:ext cx="1711344" cy="538400"/>
        </a:xfrm>
        <a:prstGeom prst="wedgeRectCallout">
          <a:avLst>
            <a:gd name="adj1" fmla="val 20250"/>
            <a:gd name="adj2" fmla="val -607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NAILA SMITH, SECRETARY</a:t>
          </a:r>
        </a:p>
      </dsp:txBody>
      <dsp:txXfrm>
        <a:off x="5307627" y="1386677"/>
        <a:ext cx="1711344" cy="538400"/>
      </dsp:txXfrm>
    </dsp:sp>
    <dsp:sp modelId="{B682DB10-251A-F142-8AC5-FA4F659AE634}">
      <dsp:nvSpPr>
        <dsp:cNvPr id="0" name=""/>
        <dsp:cNvSpPr/>
      </dsp:nvSpPr>
      <dsp:spPr>
        <a:xfrm>
          <a:off x="7249715" y="2218"/>
          <a:ext cx="1922859" cy="1538287"/>
        </a:xfrm>
        <a:prstGeom prst="rect">
          <a:avLst/>
        </a:prstGeom>
        <a:blipFill rotWithShape="1">
          <a:blip xmlns:r="http://schemas.openxmlformats.org/officeDocument/2006/relationships" r:embed="rId4"/>
          <a:srcRect/>
          <a:stretch>
            <a:fillRect t="-12000" b="-12000"/>
          </a:stretch>
        </a:blipFill>
        <a:ln w="57150" cap="flat" cmpd="sng" algn="ctr">
          <a:solidFill>
            <a:srgbClr val="7CD0FB"/>
          </a:solidFill>
          <a:prstDash val="solid"/>
          <a:miter lim="800000"/>
        </a:ln>
        <a:effectLst/>
      </dsp:spPr>
      <dsp:style>
        <a:lnRef idx="2">
          <a:scrgbClr r="0" g="0" b="0"/>
        </a:lnRef>
        <a:fillRef idx="1">
          <a:scrgbClr r="0" g="0" b="0"/>
        </a:fillRef>
        <a:effectRef idx="0">
          <a:scrgbClr r="0" g="0" b="0"/>
        </a:effectRef>
        <a:fontRef idx="minor"/>
      </dsp:style>
    </dsp:sp>
    <dsp:sp modelId="{8877EEC0-B950-E245-8582-FFC58C9BDAB1}">
      <dsp:nvSpPr>
        <dsp:cNvPr id="0" name=""/>
        <dsp:cNvSpPr/>
      </dsp:nvSpPr>
      <dsp:spPr>
        <a:xfrm>
          <a:off x="7422772" y="1386677"/>
          <a:ext cx="1711344" cy="538400"/>
        </a:xfrm>
        <a:prstGeom prst="wedgeRectCallout">
          <a:avLst>
            <a:gd name="adj1" fmla="val 20250"/>
            <a:gd name="adj2" fmla="val -607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JUDITH SCOTT, TREASURER</a:t>
          </a:r>
        </a:p>
      </dsp:txBody>
      <dsp:txXfrm>
        <a:off x="7422772" y="1386677"/>
        <a:ext cx="1711344" cy="538400"/>
      </dsp:txXfrm>
    </dsp:sp>
    <dsp:sp modelId="{15711D52-D840-CC49-AE05-FA3D4061C737}">
      <dsp:nvSpPr>
        <dsp:cNvPr id="0" name=""/>
        <dsp:cNvSpPr/>
      </dsp:nvSpPr>
      <dsp:spPr>
        <a:xfrm>
          <a:off x="9364860" y="2218"/>
          <a:ext cx="1922859" cy="1538287"/>
        </a:xfrm>
        <a:prstGeom prst="rect">
          <a:avLst/>
        </a:prstGeom>
        <a:blipFill rotWithShape="1">
          <a:blip xmlns:r="http://schemas.openxmlformats.org/officeDocument/2006/relationships" r:embed="rId5"/>
          <a:srcRect/>
          <a:stretch>
            <a:fillRect t="-13000" b="-13000"/>
          </a:stretch>
        </a:blipFill>
        <a:ln w="57150" cap="flat" cmpd="sng" algn="ctr">
          <a:solidFill>
            <a:srgbClr val="7CD0FB"/>
          </a:solidFill>
          <a:prstDash val="solid"/>
          <a:miter lim="800000"/>
        </a:ln>
        <a:effectLst/>
      </dsp:spPr>
      <dsp:style>
        <a:lnRef idx="2">
          <a:scrgbClr r="0" g="0" b="0"/>
        </a:lnRef>
        <a:fillRef idx="1">
          <a:scrgbClr r="0" g="0" b="0"/>
        </a:fillRef>
        <a:effectRef idx="0">
          <a:scrgbClr r="0" g="0" b="0"/>
        </a:effectRef>
        <a:fontRef idx="minor"/>
      </dsp:style>
    </dsp:sp>
    <dsp:sp modelId="{C71CABA6-103D-8042-AF4E-7096B6DD9C72}">
      <dsp:nvSpPr>
        <dsp:cNvPr id="0" name=""/>
        <dsp:cNvSpPr/>
      </dsp:nvSpPr>
      <dsp:spPr>
        <a:xfrm>
          <a:off x="9537918" y="1386677"/>
          <a:ext cx="1711344" cy="538400"/>
        </a:xfrm>
        <a:prstGeom prst="wedgeRectCallout">
          <a:avLst>
            <a:gd name="adj1" fmla="val 20250"/>
            <a:gd name="adj2" fmla="val -607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AMBER SANSBURY, MEMBER AT LARGE</a:t>
          </a:r>
        </a:p>
      </dsp:txBody>
      <dsp:txXfrm>
        <a:off x="9537918" y="1386677"/>
        <a:ext cx="1711344" cy="538400"/>
      </dsp:txXfrm>
    </dsp:sp>
    <dsp:sp modelId="{EE7FFE68-DFCD-8A4E-B902-8B3182830A25}">
      <dsp:nvSpPr>
        <dsp:cNvPr id="0" name=""/>
        <dsp:cNvSpPr/>
      </dsp:nvSpPr>
      <dsp:spPr>
        <a:xfrm>
          <a:off x="904279" y="2117363"/>
          <a:ext cx="1922859" cy="1538287"/>
        </a:xfrm>
        <a:prstGeom prst="rect">
          <a:avLst/>
        </a:prstGeom>
        <a:blipFill rotWithShape="1">
          <a:blip xmlns:r="http://schemas.openxmlformats.org/officeDocument/2006/relationships" r:embed="rId6"/>
          <a:srcRect/>
          <a:stretch>
            <a:fillRect t="-13000" b="-13000"/>
          </a:stretch>
        </a:blipFill>
        <a:ln w="57150" cap="flat" cmpd="sng" algn="ctr">
          <a:solidFill>
            <a:srgbClr val="7CD0FB"/>
          </a:solidFill>
          <a:prstDash val="solid"/>
          <a:miter lim="800000"/>
        </a:ln>
        <a:effectLst/>
      </dsp:spPr>
      <dsp:style>
        <a:lnRef idx="2">
          <a:scrgbClr r="0" g="0" b="0"/>
        </a:lnRef>
        <a:fillRef idx="1">
          <a:scrgbClr r="0" g="0" b="0"/>
        </a:fillRef>
        <a:effectRef idx="0">
          <a:scrgbClr r="0" g="0" b="0"/>
        </a:effectRef>
        <a:fontRef idx="minor"/>
      </dsp:style>
    </dsp:sp>
    <dsp:sp modelId="{D26C9D84-4F5B-FA48-804A-B275C24B4FAB}">
      <dsp:nvSpPr>
        <dsp:cNvPr id="0" name=""/>
        <dsp:cNvSpPr/>
      </dsp:nvSpPr>
      <dsp:spPr>
        <a:xfrm>
          <a:off x="1077337" y="3501822"/>
          <a:ext cx="1711344" cy="538400"/>
        </a:xfrm>
        <a:prstGeom prst="wedgeRectCallout">
          <a:avLst>
            <a:gd name="adj1" fmla="val 20250"/>
            <a:gd name="adj2" fmla="val -607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RIANA ANDERSON, MEMBER AT LARGE</a:t>
          </a:r>
        </a:p>
      </dsp:txBody>
      <dsp:txXfrm>
        <a:off x="1077337" y="3501822"/>
        <a:ext cx="1711344" cy="538400"/>
      </dsp:txXfrm>
    </dsp:sp>
    <dsp:sp modelId="{7147AE01-98A8-994F-AC7F-07D9FE4E0D9E}">
      <dsp:nvSpPr>
        <dsp:cNvPr id="0" name=""/>
        <dsp:cNvSpPr/>
      </dsp:nvSpPr>
      <dsp:spPr>
        <a:xfrm>
          <a:off x="3019425" y="2117363"/>
          <a:ext cx="1922859" cy="1538287"/>
        </a:xfrm>
        <a:prstGeom prst="rect">
          <a:avLst/>
        </a:prstGeom>
        <a:blipFill rotWithShape="1">
          <a:blip xmlns:r="http://schemas.openxmlformats.org/officeDocument/2006/relationships" r:embed="rId7"/>
          <a:srcRect/>
          <a:stretch>
            <a:fillRect t="-13000" b="-13000"/>
          </a:stretch>
        </a:blipFill>
        <a:ln w="57150" cap="flat" cmpd="sng" algn="ctr">
          <a:solidFill>
            <a:srgbClr val="7CD0FB"/>
          </a:solidFill>
          <a:prstDash val="solid"/>
          <a:miter lim="800000"/>
        </a:ln>
        <a:effectLst/>
      </dsp:spPr>
      <dsp:style>
        <a:lnRef idx="2">
          <a:scrgbClr r="0" g="0" b="0"/>
        </a:lnRef>
        <a:fillRef idx="1">
          <a:scrgbClr r="0" g="0" b="0"/>
        </a:fillRef>
        <a:effectRef idx="0">
          <a:scrgbClr r="0" g="0" b="0"/>
        </a:effectRef>
        <a:fontRef idx="minor"/>
      </dsp:style>
    </dsp:sp>
    <dsp:sp modelId="{D5422DDE-D2A9-0842-8163-155E63929EB3}">
      <dsp:nvSpPr>
        <dsp:cNvPr id="0" name=""/>
        <dsp:cNvSpPr/>
      </dsp:nvSpPr>
      <dsp:spPr>
        <a:xfrm>
          <a:off x="3192482" y="3501822"/>
          <a:ext cx="1711344" cy="538400"/>
        </a:xfrm>
        <a:prstGeom prst="wedgeRectCallout">
          <a:avLst>
            <a:gd name="adj1" fmla="val 20250"/>
            <a:gd name="adj2" fmla="val -607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ALEXANDRIA ONUOHA, EARLY CAREER REP.</a:t>
          </a:r>
        </a:p>
      </dsp:txBody>
      <dsp:txXfrm>
        <a:off x="3192482" y="3501822"/>
        <a:ext cx="1711344" cy="538400"/>
      </dsp:txXfrm>
    </dsp:sp>
    <dsp:sp modelId="{EDFED614-3875-304B-B043-9A1AA89D9571}">
      <dsp:nvSpPr>
        <dsp:cNvPr id="0" name=""/>
        <dsp:cNvSpPr/>
      </dsp:nvSpPr>
      <dsp:spPr>
        <a:xfrm>
          <a:off x="5134570" y="2117363"/>
          <a:ext cx="1922859" cy="1538287"/>
        </a:xfrm>
        <a:prstGeom prst="rect">
          <a:avLst/>
        </a:prstGeom>
        <a:blipFill dpi="0" rotWithShape="1">
          <a:blip xmlns:r="http://schemas.openxmlformats.org/officeDocument/2006/relationships" r:embed="rId8"/>
          <a:srcRect/>
          <a:stretch>
            <a:fillRect l="-8128" t="-39387" r="-72980" b="-88811"/>
          </a:stretch>
        </a:blipFill>
        <a:ln w="57150" cap="flat" cmpd="sng" algn="ctr">
          <a:solidFill>
            <a:srgbClr val="7CD0FB"/>
          </a:solidFill>
          <a:prstDash val="solid"/>
          <a:miter lim="800000"/>
        </a:ln>
        <a:effectLst/>
      </dsp:spPr>
      <dsp:style>
        <a:lnRef idx="2">
          <a:scrgbClr r="0" g="0" b="0"/>
        </a:lnRef>
        <a:fillRef idx="1">
          <a:scrgbClr r="0" g="0" b="0"/>
        </a:fillRef>
        <a:effectRef idx="0">
          <a:scrgbClr r="0" g="0" b="0"/>
        </a:effectRef>
        <a:fontRef idx="minor"/>
      </dsp:style>
    </dsp:sp>
    <dsp:sp modelId="{BCD7CB68-4051-8544-8BBC-BD84655EB166}">
      <dsp:nvSpPr>
        <dsp:cNvPr id="0" name=""/>
        <dsp:cNvSpPr/>
      </dsp:nvSpPr>
      <dsp:spPr>
        <a:xfrm>
          <a:off x="5307627" y="3501822"/>
          <a:ext cx="1711344" cy="538400"/>
        </a:xfrm>
        <a:prstGeom prst="wedgeRectCallout">
          <a:avLst>
            <a:gd name="adj1" fmla="val 20250"/>
            <a:gd name="adj2" fmla="val -607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KEIANA MAYFIELD, EARLY CAREER REP.</a:t>
          </a:r>
        </a:p>
      </dsp:txBody>
      <dsp:txXfrm>
        <a:off x="5307627" y="3501822"/>
        <a:ext cx="1711344" cy="538400"/>
      </dsp:txXfrm>
    </dsp:sp>
    <dsp:sp modelId="{88DBD3F0-E14F-C947-8497-158A9D570F33}">
      <dsp:nvSpPr>
        <dsp:cNvPr id="0" name=""/>
        <dsp:cNvSpPr/>
      </dsp:nvSpPr>
      <dsp:spPr>
        <a:xfrm>
          <a:off x="7249715" y="2117363"/>
          <a:ext cx="1922859" cy="1538287"/>
        </a:xfrm>
        <a:prstGeom prst="rect">
          <a:avLst/>
        </a:prstGeom>
        <a:blipFill dpi="0" rotWithShape="1">
          <a:blip xmlns:r="http://schemas.openxmlformats.org/officeDocument/2006/relationships" r:embed="rId9"/>
          <a:srcRect/>
          <a:stretch>
            <a:fillRect t="-828" b="-25172"/>
          </a:stretch>
        </a:blipFill>
        <a:ln w="57150" cap="flat" cmpd="sng" algn="ctr">
          <a:solidFill>
            <a:srgbClr val="7CD0FB"/>
          </a:solidFill>
          <a:prstDash val="solid"/>
          <a:miter lim="800000"/>
        </a:ln>
        <a:effectLst/>
      </dsp:spPr>
      <dsp:style>
        <a:lnRef idx="2">
          <a:scrgbClr r="0" g="0" b="0"/>
        </a:lnRef>
        <a:fillRef idx="1">
          <a:scrgbClr r="0" g="0" b="0"/>
        </a:fillRef>
        <a:effectRef idx="0">
          <a:scrgbClr r="0" g="0" b="0"/>
        </a:effectRef>
        <a:fontRef idx="minor"/>
      </dsp:style>
    </dsp:sp>
    <dsp:sp modelId="{6C2F95F9-DDB6-6446-A3E8-A80C94550E10}">
      <dsp:nvSpPr>
        <dsp:cNvPr id="0" name=""/>
        <dsp:cNvSpPr/>
      </dsp:nvSpPr>
      <dsp:spPr>
        <a:xfrm>
          <a:off x="7422772" y="3501822"/>
          <a:ext cx="1711344" cy="538400"/>
        </a:xfrm>
        <a:prstGeom prst="wedgeRectCallout">
          <a:avLst>
            <a:gd name="adj1" fmla="val 20250"/>
            <a:gd name="adj2" fmla="val -607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RAVEN ROSS, STUDENT REP.</a:t>
          </a:r>
        </a:p>
      </dsp:txBody>
      <dsp:txXfrm>
        <a:off x="7422772" y="3501822"/>
        <a:ext cx="1711344" cy="538400"/>
      </dsp:txXfrm>
    </dsp:sp>
    <dsp:sp modelId="{55412863-4E36-1248-AE33-F69DCDEBE807}">
      <dsp:nvSpPr>
        <dsp:cNvPr id="0" name=""/>
        <dsp:cNvSpPr/>
      </dsp:nvSpPr>
      <dsp:spPr>
        <a:xfrm>
          <a:off x="9410932" y="2025220"/>
          <a:ext cx="1922859" cy="1538287"/>
        </a:xfrm>
        <a:prstGeom prst="rect">
          <a:avLst/>
        </a:prstGeom>
        <a:blipFill dpi="0" rotWithShape="1">
          <a:blip xmlns:r="http://schemas.openxmlformats.org/officeDocument/2006/relationships" r:embed="rId10"/>
          <a:srcRect/>
          <a:stretch>
            <a:fillRect t="-8815" b="-17185"/>
          </a:stretch>
        </a:blipFill>
        <a:ln w="57150" cap="flat" cmpd="sng" algn="ctr">
          <a:solidFill>
            <a:srgbClr val="7CD0FB"/>
          </a:solidFill>
          <a:prstDash val="solid"/>
          <a:miter lim="800000"/>
        </a:ln>
        <a:effectLst/>
      </dsp:spPr>
      <dsp:style>
        <a:lnRef idx="2">
          <a:scrgbClr r="0" g="0" b="0"/>
        </a:lnRef>
        <a:fillRef idx="1">
          <a:scrgbClr r="0" g="0" b="0"/>
        </a:fillRef>
        <a:effectRef idx="0">
          <a:scrgbClr r="0" g="0" b="0"/>
        </a:effectRef>
        <a:fontRef idx="minor"/>
      </dsp:style>
    </dsp:sp>
    <dsp:sp modelId="{88BB20BC-466A-424C-89AD-C9168CC549AB}">
      <dsp:nvSpPr>
        <dsp:cNvPr id="0" name=""/>
        <dsp:cNvSpPr/>
      </dsp:nvSpPr>
      <dsp:spPr>
        <a:xfrm>
          <a:off x="9537918" y="3501822"/>
          <a:ext cx="1711344" cy="538400"/>
        </a:xfrm>
        <a:prstGeom prst="wedgeRectCallout">
          <a:avLst>
            <a:gd name="adj1" fmla="val 20250"/>
            <a:gd name="adj2" fmla="val -607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KELA ALLEN, STUDENT REP.</a:t>
          </a:r>
        </a:p>
      </dsp:txBody>
      <dsp:txXfrm>
        <a:off x="9537918" y="3501822"/>
        <a:ext cx="1711344" cy="538400"/>
      </dsp:txXfrm>
    </dsp:sp>
  </dsp:spTree>
</dsp:drawing>
</file>

<file path=ppt/diagrams/layout1.xml><?xml version="1.0" encoding="utf-8"?>
<dgm:layoutDef xmlns:dgm="http://schemas.openxmlformats.org/drawingml/2006/diagram" xmlns:a="http://schemas.openxmlformats.org/drawingml/2006/main" uniqueId="urn:microsoft.com/office/officeart/2008/layout/BendingPictureCaptionList">
  <dgm:title val=""/>
  <dgm:desc val=""/>
  <dgm:catLst>
    <dgm:cat type="picture" pri="9000"/>
    <dgm:cat type="pictureconvert" pri="9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w" fact="1.11"/>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
        </dgm:alg>
        <dgm:shape xmlns:r="http://schemas.openxmlformats.org/officeDocument/2006/relationships" r:blip="">
          <dgm:adjLst/>
        </dgm:shape>
        <dgm:choose name="Name4">
          <dgm:if name="Name5" func="var" arg="dir" op="equ" val="norm">
            <dgm:constrLst>
              <dgm:constr type="l" for="ch" forName="rect1" refType="w" fact="0"/>
              <dgm:constr type="t" for="ch" forName="rect1" refType="h" fact="0"/>
              <dgm:constr type="w" for="ch" forName="rect1" refType="w"/>
              <dgm:constr type="h" for="ch" forName="rect1" refType="h" fact="0.8"/>
              <dgm:constr type="l" for="ch" forName="wedgeRectCallout1" refType="w" fact="0.09"/>
              <dgm:constr type="t" for="ch" forName="wedgeRectCallout1" refType="h" fact="0.72"/>
              <dgm:constr type="w" for="ch" forName="wedgeRectCallout1" refType="w" fact="0.89"/>
              <dgm:constr type="h" for="ch" forName="wedgeRectCallout1" refType="h" fact="0.28"/>
            </dgm:constrLst>
          </dgm:if>
          <dgm:else name="Name6">
            <dgm:constrLst>
              <dgm:constr type="l" for="ch" forName="rect1" refType="w" fact="0"/>
              <dgm:constr type="t" for="ch" forName="rect1" refType="h" fact="0"/>
              <dgm:constr type="w" for="ch" forName="rect1" refType="w"/>
              <dgm:constr type="h" for="ch" forName="rect1" refType="h" fact="0.8"/>
              <dgm:constr type="l" for="ch" forName="wedgeRectCallout1" refType="w" fact="0.02"/>
              <dgm:constr type="t" for="ch" forName="wedgeRectCallout1" refType="h" fact="0.72"/>
              <dgm:constr type="w" for="ch" forName="wedgeRectCallout1" refType="w" fact="0.89"/>
              <dgm:constr type="h" for="ch" forName="wedgeRectCallout1" refType="h" fact="0.28"/>
            </dgm:constrLst>
          </dgm:else>
        </dgm:choose>
        <dgm:layoutNode name="rect1" styleLbl="bgImgPlace1">
          <dgm:alg type="sp"/>
          <dgm:shape xmlns:r="http://schemas.openxmlformats.org/officeDocument/2006/relationships" type="rect" r:blip="" blipPhldr="1">
            <dgm:adjLst/>
          </dgm:shape>
          <dgm:presOf/>
        </dgm:layoutNode>
        <dgm:layoutNode name="wedgeRectCallout1" styleLbl="node1">
          <dgm:varLst>
            <dgm:bulletEnabled val="1"/>
          </dgm:varLst>
          <dgm:alg type="tx"/>
          <dgm:choose name="Name7">
            <dgm:if name="Name8" func="var" arg="dir" op="equ" val="norm">
              <dgm:shape xmlns:r="http://schemas.openxmlformats.org/officeDocument/2006/relationships" type="wedgeRectCallout" r:blip="">
                <dgm:adjLst>
                  <dgm:adj idx="1" val="0.2025"/>
                  <dgm:adj idx="2" val="-0.607"/>
                </dgm:adjLst>
              </dgm:shape>
            </dgm:if>
            <dgm:else name="Name9">
              <dgm:shape xmlns:r="http://schemas.openxmlformats.org/officeDocument/2006/relationships" type="wedgeRectCallout" r:blip="">
                <dgm:adjLst>
                  <dgm:adj idx="1" val="-0.2025"/>
                  <dgm:adj idx="2" val="-0.607"/>
                </dgm:adjLst>
              </dgm:shape>
            </dgm:else>
          </dgm:choos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4D38A7-3126-1B44-993F-5739A9D9DA26}" type="datetimeFigureOut">
              <a:rPr lang="en-US" smtClean="0"/>
              <a:t>6/22/26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1B388C8-42F7-4A42-B1E2-A9C93EB7C7B8}" type="slidenum">
              <a:rPr lang="en-US" smtClean="0"/>
              <a:t>‹#›</a:t>
            </a:fld>
            <a:endParaRPr lang="en-US"/>
          </a:p>
        </p:txBody>
      </p:sp>
    </p:spTree>
    <p:extLst>
      <p:ext uri="{BB962C8B-B14F-4D97-AF65-F5344CB8AC3E}">
        <p14:creationId xmlns:p14="http://schemas.microsoft.com/office/powerpoint/2010/main" val="24825925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Five objectives were outlined at the Philadelphia (1973) meeting:</a:t>
            </a:r>
          </a:p>
          <a:p>
            <a:r>
              <a:rPr lang="en-US" sz="1200" b="0" i="0" kern="1200" dirty="0">
                <a:solidFill>
                  <a:schemeClr val="tx1"/>
                </a:solidFill>
                <a:effectLst/>
                <a:latin typeface="+mn-lt"/>
                <a:ea typeface="+mn-ea"/>
                <a:cs typeface="+mn-cs"/>
              </a:rPr>
              <a:t>To provide opportunities for Black people who are interested in research in child development to meet and interact</a:t>
            </a:r>
          </a:p>
          <a:p>
            <a:r>
              <a:rPr lang="en-US" sz="1200" b="0" i="0" kern="1200" dirty="0">
                <a:solidFill>
                  <a:schemeClr val="tx1"/>
                </a:solidFill>
                <a:effectLst/>
                <a:latin typeface="+mn-lt"/>
                <a:ea typeface="+mn-ea"/>
                <a:cs typeface="+mn-cs"/>
              </a:rPr>
              <a:t>To establish inter-communication networks between Blacks in this area</a:t>
            </a:r>
          </a:p>
          <a:p>
            <a:r>
              <a:rPr lang="en-US" sz="1200" b="0" i="0" kern="1200" dirty="0">
                <a:solidFill>
                  <a:schemeClr val="tx1"/>
                </a:solidFill>
                <a:effectLst/>
                <a:latin typeface="+mn-lt"/>
                <a:ea typeface="+mn-ea"/>
                <a:cs typeface="+mn-cs"/>
              </a:rPr>
              <a:t>To become acquainted with other groups who have similar interests in Black children</a:t>
            </a:r>
          </a:p>
          <a:p>
            <a:r>
              <a:rPr lang="en-US" sz="1200" b="0" i="0" kern="1200" dirty="0">
                <a:solidFill>
                  <a:schemeClr val="tx1"/>
                </a:solidFill>
                <a:effectLst/>
                <a:latin typeface="+mn-lt"/>
                <a:ea typeface="+mn-ea"/>
                <a:cs typeface="+mn-cs"/>
              </a:rPr>
              <a:t>To adopt a position on the future relationship of Blacks to SRCD and these other groups</a:t>
            </a:r>
          </a:p>
          <a:p>
            <a:r>
              <a:rPr lang="en-US" sz="1200" b="0" i="0" kern="1200" dirty="0">
                <a:solidFill>
                  <a:schemeClr val="tx1"/>
                </a:solidFill>
                <a:effectLst/>
                <a:latin typeface="+mn-lt"/>
                <a:ea typeface="+mn-ea"/>
                <a:cs typeface="+mn-cs"/>
              </a:rPr>
              <a:t>To discuss issues of significance for Black researchers and Black children</a:t>
            </a:r>
          </a:p>
          <a:p>
            <a:endParaRPr lang="en-US" dirty="0"/>
          </a:p>
        </p:txBody>
      </p:sp>
      <p:sp>
        <p:nvSpPr>
          <p:cNvPr id="4" name="Slide Number Placeholder 3"/>
          <p:cNvSpPr>
            <a:spLocks noGrp="1"/>
          </p:cNvSpPr>
          <p:nvPr>
            <p:ph type="sldNum" sz="quarter" idx="5"/>
          </p:nvPr>
        </p:nvSpPr>
        <p:spPr/>
        <p:txBody>
          <a:bodyPr/>
          <a:lstStyle/>
          <a:p>
            <a:fld id="{B1B388C8-42F7-4A42-B1E2-A9C93EB7C7B8}" type="slidenum">
              <a:rPr lang="en-US" smtClean="0"/>
              <a:t>2</a:t>
            </a:fld>
            <a:endParaRPr lang="en-US"/>
          </a:p>
        </p:txBody>
      </p:sp>
    </p:spTree>
    <p:extLst>
      <p:ext uri="{BB962C8B-B14F-4D97-AF65-F5344CB8AC3E}">
        <p14:creationId xmlns:p14="http://schemas.microsoft.com/office/powerpoint/2010/main" val="11958115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 Alex -</a:t>
            </a:r>
            <a:r>
              <a:rPr lang="en-US" sz="1200" kern="0" dirty="0">
                <a:latin typeface="Calibri" panose="020F0502020204030204" pitchFamily="34" charset="0"/>
                <a:cs typeface="Calibri" panose="020F0502020204030204" pitchFamily="34" charset="0"/>
              </a:rPr>
              <a:t>She </a:t>
            </a:r>
            <a:r>
              <a:rPr lang="en-US" sz="1400" b="1" kern="0" dirty="0">
                <a:solidFill>
                  <a:schemeClr val="accent1"/>
                </a:solidFill>
                <a:latin typeface="Calibri" panose="020F0502020204030204" pitchFamily="34" charset="0"/>
                <a:cs typeface="Calibri" panose="020F0502020204030204" pitchFamily="34" charset="0"/>
              </a:rPr>
              <a:t>translated</a:t>
            </a:r>
            <a:r>
              <a:rPr lang="en-US" sz="1200" kern="0" dirty="0">
                <a:latin typeface="Calibri" panose="020F0502020204030204" pitchFamily="34" charset="0"/>
                <a:cs typeface="Calibri" panose="020F0502020204030204" pitchFamily="34" charset="0"/>
              </a:rPr>
              <a:t> </a:t>
            </a:r>
            <a:r>
              <a:rPr lang="en-US" sz="1400" b="1" kern="0" dirty="0">
                <a:solidFill>
                  <a:schemeClr val="accent1"/>
                </a:solidFill>
                <a:latin typeface="Calibri" panose="020F0502020204030204" pitchFamily="34" charset="0"/>
                <a:cs typeface="Calibri" panose="020F0502020204030204" pitchFamily="34" charset="0"/>
              </a:rPr>
              <a:t>collective insights </a:t>
            </a:r>
            <a:r>
              <a:rPr lang="en-US" sz="1200" kern="0" dirty="0">
                <a:latin typeface="Calibri" panose="020F0502020204030204" pitchFamily="34" charset="0"/>
                <a:cs typeface="Calibri" panose="020F0502020204030204" pitchFamily="34" charset="0"/>
              </a:rPr>
              <a:t>into a few workshops </a:t>
            </a:r>
            <a:r>
              <a:rPr lang="en-US" sz="1400" b="1" kern="0" dirty="0">
                <a:solidFill>
                  <a:schemeClr val="accent1"/>
                </a:solidFill>
                <a:latin typeface="Calibri" panose="020F0502020204030204" pitchFamily="34" charset="0"/>
                <a:cs typeface="Calibri" panose="020F0502020204030204" pitchFamily="34" charset="0"/>
              </a:rPr>
              <a:t>centered</a:t>
            </a:r>
            <a:r>
              <a:rPr lang="en-US" sz="1200" kern="0" dirty="0">
                <a:latin typeface="Calibri" panose="020F0502020204030204" pitchFamily="34" charset="0"/>
                <a:cs typeface="Calibri" panose="020F0502020204030204" pitchFamily="34" charset="0"/>
              </a:rPr>
              <a:t> on Black children’s emotional wellness in educational contexts, illustrating how community members can act as </a:t>
            </a:r>
            <a:r>
              <a:rPr lang="en-US" sz="1400" b="1" kern="0" dirty="0">
                <a:solidFill>
                  <a:schemeClr val="accent1"/>
                </a:solidFill>
                <a:latin typeface="Calibri" panose="020F0502020204030204" pitchFamily="34" charset="0"/>
                <a:cs typeface="Calibri" panose="020F0502020204030204" pitchFamily="34" charset="0"/>
              </a:rPr>
              <a:t>co-investigators </a:t>
            </a:r>
            <a:r>
              <a:rPr lang="en-US" sz="1200" kern="0" dirty="0">
                <a:latin typeface="Calibri" panose="020F0502020204030204" pitchFamily="34" charset="0"/>
                <a:cs typeface="Calibri" panose="020F0502020204030204" pitchFamily="34" charset="0"/>
              </a:rPr>
              <a:t>whose prioritizes and expertise shape the work from the start.</a:t>
            </a:r>
          </a:p>
          <a:p>
            <a:endParaRPr lang="en-US" dirty="0"/>
          </a:p>
        </p:txBody>
      </p:sp>
      <p:sp>
        <p:nvSpPr>
          <p:cNvPr id="4" name="Slide Number Placeholder 3"/>
          <p:cNvSpPr>
            <a:spLocks noGrp="1"/>
          </p:cNvSpPr>
          <p:nvPr>
            <p:ph type="sldNum" sz="quarter" idx="5"/>
          </p:nvPr>
        </p:nvSpPr>
        <p:spPr/>
        <p:txBody>
          <a:bodyPr/>
          <a:lstStyle/>
          <a:p>
            <a:fld id="{B1B388C8-42F7-4A42-B1E2-A9C93EB7C7B8}" type="slidenum">
              <a:rPr lang="en-US" smtClean="0"/>
              <a:t>6</a:t>
            </a:fld>
            <a:endParaRPr lang="en-US"/>
          </a:p>
        </p:txBody>
      </p:sp>
    </p:spTree>
    <p:extLst>
      <p:ext uri="{BB962C8B-B14F-4D97-AF65-F5344CB8AC3E}">
        <p14:creationId xmlns:p14="http://schemas.microsoft.com/office/powerpoint/2010/main" val="33976993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93A56A-768A-3C31-7EDF-132D515DA0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1A7054-51CC-25A3-CAA4-44CF60E5B63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87D7D19-EA2F-84B8-E244-D2873CCC6C5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7FF15B2-4A88-AD53-8BAE-DFAC13AA62C0}"/>
              </a:ext>
            </a:extLst>
          </p:cNvPr>
          <p:cNvSpPr>
            <a:spLocks noGrp="1"/>
          </p:cNvSpPr>
          <p:nvPr>
            <p:ph type="sldNum" sz="quarter" idx="5"/>
          </p:nvPr>
        </p:nvSpPr>
        <p:spPr/>
        <p:txBody>
          <a:bodyPr/>
          <a:lstStyle/>
          <a:p>
            <a:fld id="{B1B388C8-42F7-4A42-B1E2-A9C93EB7C7B8}" type="slidenum">
              <a:rPr lang="en-US" smtClean="0"/>
              <a:t>8</a:t>
            </a:fld>
            <a:endParaRPr lang="en-US"/>
          </a:p>
        </p:txBody>
      </p:sp>
    </p:spTree>
    <p:extLst>
      <p:ext uri="{BB962C8B-B14F-4D97-AF65-F5344CB8AC3E}">
        <p14:creationId xmlns:p14="http://schemas.microsoft.com/office/powerpoint/2010/main" val="42007649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BC526C-658E-E8BB-0E8B-22002AB909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FCBDEA-5F92-A0D4-445F-62BAFFF966F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E3439E-2DDF-5C94-B563-B12B73CCFF64}"/>
              </a:ext>
            </a:extLst>
          </p:cNvPr>
          <p:cNvSpPr>
            <a:spLocks noGrp="1"/>
          </p:cNvSpPr>
          <p:nvPr>
            <p:ph type="body" idx="1"/>
          </p:nvPr>
        </p:nvSpPr>
        <p:spPr/>
        <p:txBody>
          <a:bodyPr/>
          <a:lstStyle/>
          <a:p>
            <a:r>
              <a:rPr lang="en-US" sz="1200" dirty="0">
                <a:latin typeface="Calibri" pitchFamily="34" charset="0"/>
                <a:cs typeface="Calibri" pitchFamily="34" charset="-120"/>
              </a:rPr>
              <a:t>when CIRCLE measures were the go-to for capturing youth civic engagement</a:t>
            </a:r>
            <a:endParaRPr lang="en-US" dirty="0"/>
          </a:p>
        </p:txBody>
      </p:sp>
      <p:sp>
        <p:nvSpPr>
          <p:cNvPr id="4" name="Slide Number Placeholder 3">
            <a:extLst>
              <a:ext uri="{FF2B5EF4-FFF2-40B4-BE49-F238E27FC236}">
                <a16:creationId xmlns:a16="http://schemas.microsoft.com/office/drawing/2014/main" id="{4FFDDC7A-0394-560C-AF29-BFF1AE820B13}"/>
              </a:ext>
            </a:extLst>
          </p:cNvPr>
          <p:cNvSpPr>
            <a:spLocks noGrp="1"/>
          </p:cNvSpPr>
          <p:nvPr>
            <p:ph type="sldNum" sz="quarter" idx="5"/>
          </p:nvPr>
        </p:nvSpPr>
        <p:spPr/>
        <p:txBody>
          <a:bodyPr/>
          <a:lstStyle/>
          <a:p>
            <a:fld id="{B1B388C8-42F7-4A42-B1E2-A9C93EB7C7B8}" type="slidenum">
              <a:rPr lang="en-US" smtClean="0"/>
              <a:t>10</a:t>
            </a:fld>
            <a:endParaRPr lang="en-US"/>
          </a:p>
        </p:txBody>
      </p:sp>
    </p:spTree>
    <p:extLst>
      <p:ext uri="{BB962C8B-B14F-4D97-AF65-F5344CB8AC3E}">
        <p14:creationId xmlns:p14="http://schemas.microsoft.com/office/powerpoint/2010/main" val="37865948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2F54CE-2EED-77E2-CBC2-5ACE9D25FCF8}"/>
              </a:ext>
            </a:extLst>
          </p:cNvPr>
          <p:cNvSpPr>
            <a:spLocks noGrp="1"/>
          </p:cNvSpPr>
          <p:nvPr>
            <p:ph type="ctrTitle"/>
          </p:nvPr>
        </p:nvSpPr>
        <p:spPr>
          <a:xfrm>
            <a:off x="1332932" y="1968524"/>
            <a:ext cx="9144000" cy="2387600"/>
          </a:xfrm>
        </p:spPr>
        <p:txBody>
          <a:bodyPr anchor="b"/>
          <a:lstStyle>
            <a:lvl1pPr algn="ctr">
              <a:defRPr sz="6000"/>
            </a:lvl1pPr>
          </a:lstStyle>
          <a:p>
            <a:r>
              <a:rPr lang="en-US" dirty="0"/>
              <a:t>Click to edit Master title style</a:t>
            </a:r>
          </a:p>
        </p:txBody>
      </p:sp>
      <p:sp>
        <p:nvSpPr>
          <p:cNvPr id="3" name="Subtitle 2">
            <a:extLst>
              <a:ext uri="{FF2B5EF4-FFF2-40B4-BE49-F238E27FC236}">
                <a16:creationId xmlns:a16="http://schemas.microsoft.com/office/drawing/2014/main" id="{48441D28-F6EE-FDD9-7EBB-1A85E38E271E}"/>
              </a:ext>
            </a:extLst>
          </p:cNvPr>
          <p:cNvSpPr>
            <a:spLocks noGrp="1"/>
          </p:cNvSpPr>
          <p:nvPr>
            <p:ph type="subTitle" idx="1"/>
          </p:nvPr>
        </p:nvSpPr>
        <p:spPr>
          <a:xfrm>
            <a:off x="1428466" y="4543733"/>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41963515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1_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329" b="1" i="0">
                <a:solidFill>
                  <a:schemeClr val="tx1"/>
                </a:solidFill>
                <a:latin typeface="Arial"/>
                <a:cs typeface="Arial"/>
              </a:defRPr>
            </a:lvl1pPr>
          </a:lstStyle>
          <a:p>
            <a:endParaRPr/>
          </a:p>
        </p:txBody>
      </p:sp>
      <p:sp>
        <p:nvSpPr>
          <p:cNvPr id="3" name="Holder 3"/>
          <p:cNvSpPr>
            <a:spLocks noGrp="1"/>
          </p:cNvSpPr>
          <p:nvPr>
            <p:ph sz="half" idx="2"/>
          </p:nvPr>
        </p:nvSpPr>
        <p:spPr>
          <a:xfrm>
            <a:off x="609600" y="1577340"/>
            <a:ext cx="5303520" cy="387798"/>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387798"/>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6/22/26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0240671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D2A5A8-16CD-267C-0C5A-A08F206AED33}"/>
              </a:ext>
            </a:extLst>
          </p:cNvPr>
          <p:cNvSpPr>
            <a:spLocks noGrp="1"/>
          </p:cNvSpPr>
          <p:nvPr>
            <p:ph type="title"/>
          </p:nvPr>
        </p:nvSpPr>
        <p:spPr>
          <a:xfrm>
            <a:off x="259308" y="136525"/>
            <a:ext cx="9990162" cy="1325563"/>
          </a:xfr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E7DE35A1-5FBE-2C5E-31C3-99247A4B6318}"/>
              </a:ext>
            </a:extLst>
          </p:cNvPr>
          <p:cNvSpPr>
            <a:spLocks noGrp="1"/>
          </p:cNvSpPr>
          <p:nvPr>
            <p:ph idx="1"/>
          </p:nvPr>
        </p:nvSpPr>
        <p:spPr>
          <a:xfrm>
            <a:off x="259308" y="2306471"/>
            <a:ext cx="11737074" cy="387049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829773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82DC0F-FAC8-BA27-BBE1-BA51D7944993}"/>
              </a:ext>
            </a:extLst>
          </p:cNvPr>
          <p:cNvSpPr>
            <a:spLocks noGrp="1"/>
          </p:cNvSpPr>
          <p:nvPr>
            <p:ph type="title"/>
          </p:nvPr>
        </p:nvSpPr>
        <p:spPr>
          <a:xfrm>
            <a:off x="831850" y="1978925"/>
            <a:ext cx="10515600" cy="2583550"/>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1E060FF-4F20-EFEB-E630-EC8EC2BDECC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Tree>
    <p:extLst>
      <p:ext uri="{BB962C8B-B14F-4D97-AF65-F5344CB8AC3E}">
        <p14:creationId xmlns:p14="http://schemas.microsoft.com/office/powerpoint/2010/main" val="4472194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A9E12B-0819-F91C-4D9F-3B0D24FBE80B}"/>
              </a:ext>
            </a:extLst>
          </p:cNvPr>
          <p:cNvSpPr>
            <a:spLocks noGrp="1"/>
          </p:cNvSpPr>
          <p:nvPr>
            <p:ph type="title"/>
          </p:nvPr>
        </p:nvSpPr>
        <p:spPr>
          <a:xfrm>
            <a:off x="245660" y="136525"/>
            <a:ext cx="10058400" cy="1325563"/>
          </a:xfr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69BA50BF-95E0-3507-05BA-52E929B2DE38}"/>
              </a:ext>
            </a:extLst>
          </p:cNvPr>
          <p:cNvSpPr>
            <a:spLocks noGrp="1"/>
          </p:cNvSpPr>
          <p:nvPr>
            <p:ph sz="half" idx="1"/>
          </p:nvPr>
        </p:nvSpPr>
        <p:spPr>
          <a:xfrm>
            <a:off x="245660" y="2333766"/>
            <a:ext cx="5697940" cy="422533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80DF4E7-BD14-4912-2E24-82A44950A71E}"/>
              </a:ext>
            </a:extLst>
          </p:cNvPr>
          <p:cNvSpPr>
            <a:spLocks noGrp="1"/>
          </p:cNvSpPr>
          <p:nvPr>
            <p:ph sz="half" idx="2"/>
          </p:nvPr>
        </p:nvSpPr>
        <p:spPr>
          <a:xfrm>
            <a:off x="6096000" y="2333766"/>
            <a:ext cx="5850340" cy="422533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901085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2B75C2-2B79-4546-FE64-67CDC1304B8A}"/>
              </a:ext>
            </a:extLst>
          </p:cNvPr>
          <p:cNvSpPr>
            <a:spLocks noGrp="1"/>
          </p:cNvSpPr>
          <p:nvPr>
            <p:ph type="title"/>
          </p:nvPr>
        </p:nvSpPr>
        <p:spPr>
          <a:xfrm>
            <a:off x="525890" y="365125"/>
            <a:ext cx="9873704" cy="1325563"/>
          </a:xfrm>
        </p:spPr>
        <p:txBody>
          <a:bodyPr/>
          <a:lstStyle/>
          <a:p>
            <a:r>
              <a:rPr lang="en-US" dirty="0"/>
              <a:t>Click to edit Master title style</a:t>
            </a:r>
          </a:p>
        </p:txBody>
      </p:sp>
      <p:sp>
        <p:nvSpPr>
          <p:cNvPr id="3" name="Text Placeholder 2">
            <a:extLst>
              <a:ext uri="{FF2B5EF4-FFF2-40B4-BE49-F238E27FC236}">
                <a16:creationId xmlns:a16="http://schemas.microsoft.com/office/drawing/2014/main" id="{E41EF73E-3E42-3054-FD75-ECC4BA7BC8AF}"/>
              </a:ext>
            </a:extLst>
          </p:cNvPr>
          <p:cNvSpPr>
            <a:spLocks noGrp="1"/>
          </p:cNvSpPr>
          <p:nvPr>
            <p:ph type="body" idx="1"/>
          </p:nvPr>
        </p:nvSpPr>
        <p:spPr>
          <a:xfrm>
            <a:off x="525890" y="2199778"/>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B63148B5-9BFD-4D0A-F35E-BE8C43F2B4A9}"/>
              </a:ext>
            </a:extLst>
          </p:cNvPr>
          <p:cNvSpPr>
            <a:spLocks noGrp="1"/>
          </p:cNvSpPr>
          <p:nvPr>
            <p:ph sz="half" idx="2"/>
          </p:nvPr>
        </p:nvSpPr>
        <p:spPr>
          <a:xfrm>
            <a:off x="525890" y="3023690"/>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EBB8F1A-4B8F-BCF2-C17B-19BDD52C62F9}"/>
              </a:ext>
            </a:extLst>
          </p:cNvPr>
          <p:cNvSpPr>
            <a:spLocks noGrp="1"/>
          </p:cNvSpPr>
          <p:nvPr>
            <p:ph type="body" sz="quarter" idx="3"/>
          </p:nvPr>
        </p:nvSpPr>
        <p:spPr>
          <a:xfrm>
            <a:off x="5858302" y="2199778"/>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BD82827-4459-5817-FE61-A2A2862971E8}"/>
              </a:ext>
            </a:extLst>
          </p:cNvPr>
          <p:cNvSpPr>
            <a:spLocks noGrp="1"/>
          </p:cNvSpPr>
          <p:nvPr>
            <p:ph sz="quarter" idx="4"/>
          </p:nvPr>
        </p:nvSpPr>
        <p:spPr>
          <a:xfrm>
            <a:off x="5858302" y="3023690"/>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78675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260729-6107-910F-AC49-209A467CE63D}"/>
              </a:ext>
            </a:extLst>
          </p:cNvPr>
          <p:cNvSpPr>
            <a:spLocks noGrp="1"/>
          </p:cNvSpPr>
          <p:nvPr>
            <p:ph type="title"/>
          </p:nvPr>
        </p:nvSpPr>
        <p:spPr>
          <a:xfrm>
            <a:off x="838200" y="136525"/>
            <a:ext cx="9397621" cy="1325563"/>
          </a:xfrm>
        </p:spPr>
        <p:txBody>
          <a:bodyPr/>
          <a:lstStyle/>
          <a:p>
            <a:r>
              <a:rPr lang="en-US"/>
              <a:t>Click to edit Master title style</a:t>
            </a:r>
          </a:p>
        </p:txBody>
      </p:sp>
    </p:spTree>
    <p:extLst>
      <p:ext uri="{BB962C8B-B14F-4D97-AF65-F5344CB8AC3E}">
        <p14:creationId xmlns:p14="http://schemas.microsoft.com/office/powerpoint/2010/main" val="3486034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6112131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501412-9B43-23C1-F14B-CC18347C9E78}"/>
              </a:ext>
            </a:extLst>
          </p:cNvPr>
          <p:cNvSpPr>
            <a:spLocks noGrp="1"/>
          </p:cNvSpPr>
          <p:nvPr>
            <p:ph type="title"/>
          </p:nvPr>
        </p:nvSpPr>
        <p:spPr>
          <a:xfrm>
            <a:off x="839787" y="61415"/>
            <a:ext cx="7498995"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F8B245E-22B7-2A65-271B-E173B4FFB31E}"/>
              </a:ext>
            </a:extLst>
          </p:cNvPr>
          <p:cNvSpPr>
            <a:spLocks noGrp="1"/>
          </p:cNvSpPr>
          <p:nvPr>
            <p:ph idx="1"/>
          </p:nvPr>
        </p:nvSpPr>
        <p:spPr>
          <a:xfrm>
            <a:off x="5180011" y="2388358"/>
            <a:ext cx="6543415" cy="433250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CF01AB2-2F0C-6CD3-50E0-E43FFB464C96}"/>
              </a:ext>
            </a:extLst>
          </p:cNvPr>
          <p:cNvSpPr>
            <a:spLocks noGrp="1"/>
          </p:cNvSpPr>
          <p:nvPr>
            <p:ph type="body" sz="half" idx="2"/>
          </p:nvPr>
        </p:nvSpPr>
        <p:spPr>
          <a:xfrm>
            <a:off x="839788" y="2388809"/>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41064134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BF9F8B-B485-8131-3568-CC79AA36B7B7}"/>
              </a:ext>
            </a:extLst>
          </p:cNvPr>
          <p:cNvSpPr>
            <a:spLocks noGrp="1"/>
          </p:cNvSpPr>
          <p:nvPr>
            <p:ph type="title"/>
          </p:nvPr>
        </p:nvSpPr>
        <p:spPr>
          <a:xfrm>
            <a:off x="839788" y="273619"/>
            <a:ext cx="7990313" cy="1159396"/>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4B07B0E-CD33-FF2B-66C9-4D8CA9ABEB62}"/>
              </a:ext>
            </a:extLst>
          </p:cNvPr>
          <p:cNvSpPr>
            <a:spLocks noGrp="1"/>
          </p:cNvSpPr>
          <p:nvPr>
            <p:ph type="pic" idx="1"/>
          </p:nvPr>
        </p:nvSpPr>
        <p:spPr>
          <a:xfrm>
            <a:off x="5431808" y="2306472"/>
            <a:ext cx="5934051" cy="427790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85844A7-9E28-88F4-8DD1-BDB14CE72EE8}"/>
              </a:ext>
            </a:extLst>
          </p:cNvPr>
          <p:cNvSpPr>
            <a:spLocks noGrp="1"/>
          </p:cNvSpPr>
          <p:nvPr>
            <p:ph type="body" sz="half" idx="2"/>
          </p:nvPr>
        </p:nvSpPr>
        <p:spPr>
          <a:xfrm>
            <a:off x="716959" y="2772793"/>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6824507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Document 6">
            <a:extLst>
              <a:ext uri="{FF2B5EF4-FFF2-40B4-BE49-F238E27FC236}">
                <a16:creationId xmlns:a16="http://schemas.microsoft.com/office/drawing/2014/main" id="{280B374B-2B87-C052-1B51-6DDEE0BAF85D}"/>
              </a:ext>
            </a:extLst>
          </p:cNvPr>
          <p:cNvSpPr/>
          <p:nvPr userDrawn="1"/>
        </p:nvSpPr>
        <p:spPr>
          <a:xfrm>
            <a:off x="0" y="0"/>
            <a:ext cx="12192000" cy="1992573"/>
          </a:xfrm>
          <a:prstGeom prst="flowChartDocument">
            <a:avLst/>
          </a:prstGeom>
          <a:gradFill>
            <a:gsLst>
              <a:gs pos="0">
                <a:srgbClr val="7CD0FB">
                  <a:lumMod val="53000"/>
                </a:srgbClr>
              </a:gs>
              <a:gs pos="0">
                <a:srgbClr val="C6EAFE"/>
              </a:gs>
              <a:gs pos="100000">
                <a:srgbClr val="7CD0FB">
                  <a:shade val="100000"/>
                  <a:satMod val="115000"/>
                </a:srgbClr>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a:extLst>
              <a:ext uri="{FF2B5EF4-FFF2-40B4-BE49-F238E27FC236}">
                <a16:creationId xmlns:a16="http://schemas.microsoft.com/office/drawing/2014/main" id="{08213E0A-E741-C093-39CB-054AB8A2496E}"/>
              </a:ext>
            </a:extLst>
          </p:cNvPr>
          <p:cNvSpPr>
            <a:spLocks noGrp="1"/>
          </p:cNvSpPr>
          <p:nvPr>
            <p:ph type="title"/>
          </p:nvPr>
        </p:nvSpPr>
        <p:spPr>
          <a:xfrm>
            <a:off x="272955" y="136525"/>
            <a:ext cx="9935569"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390E45A7-AA7C-1009-8520-714BCFA0C9FA}"/>
              </a:ext>
            </a:extLst>
          </p:cNvPr>
          <p:cNvSpPr>
            <a:spLocks noGrp="1"/>
          </p:cNvSpPr>
          <p:nvPr>
            <p:ph type="body" idx="1"/>
          </p:nvPr>
        </p:nvSpPr>
        <p:spPr>
          <a:xfrm>
            <a:off x="272955" y="2257815"/>
            <a:ext cx="11764369" cy="391914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Oval 10">
            <a:extLst>
              <a:ext uri="{FF2B5EF4-FFF2-40B4-BE49-F238E27FC236}">
                <a16:creationId xmlns:a16="http://schemas.microsoft.com/office/drawing/2014/main" id="{934164B0-912B-4D9F-75FB-C92E71669CC1}"/>
              </a:ext>
            </a:extLst>
          </p:cNvPr>
          <p:cNvSpPr/>
          <p:nvPr userDrawn="1"/>
        </p:nvSpPr>
        <p:spPr>
          <a:xfrm>
            <a:off x="10234282" y="660838"/>
            <a:ext cx="1828800" cy="1828800"/>
          </a:xfrm>
          <a:prstGeom prst="ellipse">
            <a:avLst/>
          </a:prstGeom>
          <a:blipFill>
            <a:blip r:embed="rId12"/>
            <a:srcRect/>
            <a:stretch>
              <a:fillRect/>
            </a:stretch>
          </a:blipFill>
          <a:ln w="76200">
            <a:solidFill>
              <a:srgbClr val="76CDF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noFill/>
            </a:endParaRPr>
          </a:p>
        </p:txBody>
      </p:sp>
    </p:spTree>
    <p:extLst>
      <p:ext uri="{BB962C8B-B14F-4D97-AF65-F5344CB8AC3E}">
        <p14:creationId xmlns:p14="http://schemas.microsoft.com/office/powerpoint/2010/main" val="31015860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txStyles>
    <p:titleStyle>
      <a:lvl1pPr algn="l" defTabSz="914400" rtl="0" eaLnBrk="1" latinLnBrk="0" hangingPunct="1">
        <a:lnSpc>
          <a:spcPct val="90000"/>
        </a:lnSpc>
        <a:spcBef>
          <a:spcPct val="0"/>
        </a:spcBef>
        <a:buNone/>
        <a:defRPr sz="44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jp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22.jpg"/><Relationship Id="rId5" Type="http://schemas.openxmlformats.org/officeDocument/2006/relationships/image" Target="../media/image21.jpg"/><Relationship Id="rId4" Type="http://schemas.openxmlformats.org/officeDocument/2006/relationships/image" Target="../media/image20.jpg"/></Relationships>
</file>

<file path=ppt/slides/_rels/slide1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6.xml"/><Relationship Id="rId4" Type="http://schemas.openxmlformats.org/officeDocument/2006/relationships/image" Target="../media/image25.png"/></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image" Target="../media/image28.png"/></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 Id="rId4" Type="http://schemas.openxmlformats.org/officeDocument/2006/relationships/image" Target="../media/image30.jpg"/></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31.png"/><Relationship Id="rId1" Type="http://schemas.openxmlformats.org/officeDocument/2006/relationships/slideLayout" Target="../slideLayouts/slideLayout6.xml"/><Relationship Id="rId4" Type="http://schemas.openxmlformats.org/officeDocument/2006/relationships/image" Target="../media/image3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33.jpg"/></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37.jpg"/><Relationship Id="rId5" Type="http://schemas.openxmlformats.org/officeDocument/2006/relationships/image" Target="../media/image36.jpg"/><Relationship Id="rId4" Type="http://schemas.openxmlformats.org/officeDocument/2006/relationships/image" Target="../media/image35.png"/></Relationships>
</file>

<file path=ppt/slides/_rels/slide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5" Type="http://schemas.openxmlformats.org/officeDocument/2006/relationships/image" Target="../media/image39.jpg"/><Relationship Id="rId4" Type="http://schemas.openxmlformats.org/officeDocument/2006/relationships/image" Target="../media/image38.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7.xml"/><Relationship Id="rId5" Type="http://schemas.openxmlformats.org/officeDocument/2006/relationships/hyperlink" Target="http://www.naacfrc.org/" TargetMode="External"/><Relationship Id="rId4" Type="http://schemas.openxmlformats.org/officeDocument/2006/relationships/image" Target="../media/image42.jpg"/></Relationships>
</file>

<file path=ppt/slides/_rels/slide28.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hyperlink" Target="mailto:info@naacfrc.org" TargetMode="External"/><Relationship Id="rId7" Type="http://schemas.openxmlformats.org/officeDocument/2006/relationships/image" Target="../media/image47.jpg"/><Relationship Id="rId2" Type="http://schemas.openxmlformats.org/officeDocument/2006/relationships/image" Target="../media/image44.png"/><Relationship Id="rId1" Type="http://schemas.openxmlformats.org/officeDocument/2006/relationships/slideLayout" Target="../slideLayouts/slideLayout7.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hyperlink" Target="http://www.naacfrc.org/" TargetMode="Externa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B05278-D8BD-E087-4A2E-5FB4F2A70D00}"/>
              </a:ext>
            </a:extLst>
          </p:cNvPr>
          <p:cNvSpPr>
            <a:spLocks noGrp="1"/>
          </p:cNvSpPr>
          <p:nvPr>
            <p:ph type="ctrTitle"/>
          </p:nvPr>
        </p:nvSpPr>
        <p:spPr>
          <a:xfrm>
            <a:off x="4391696" y="2408071"/>
            <a:ext cx="7929092" cy="2041857"/>
          </a:xfrm>
        </p:spPr>
        <p:txBody>
          <a:bodyPr>
            <a:noAutofit/>
          </a:bodyPr>
          <a:lstStyle/>
          <a:p>
            <a:r>
              <a:rPr lang="en-US" sz="3400" dirty="0"/>
              <a:t>Culturally Responsive Community Engagement with Black Children, Teens, and Their Families</a:t>
            </a:r>
          </a:p>
        </p:txBody>
      </p:sp>
      <p:sp>
        <p:nvSpPr>
          <p:cNvPr id="3" name="Subtitle 2">
            <a:extLst>
              <a:ext uri="{FF2B5EF4-FFF2-40B4-BE49-F238E27FC236}">
                <a16:creationId xmlns:a16="http://schemas.microsoft.com/office/drawing/2014/main" id="{19AE1B67-D224-4E0C-F061-51ECE4C29612}"/>
              </a:ext>
            </a:extLst>
          </p:cNvPr>
          <p:cNvSpPr>
            <a:spLocks noGrp="1"/>
          </p:cNvSpPr>
          <p:nvPr>
            <p:ph type="subTitle" idx="1"/>
          </p:nvPr>
        </p:nvSpPr>
        <p:spPr>
          <a:xfrm>
            <a:off x="4082604" y="4908654"/>
            <a:ext cx="7804596" cy="1655762"/>
          </a:xfrm>
        </p:spPr>
        <p:txBody>
          <a:bodyPr/>
          <a:lstStyle/>
          <a:p>
            <a:r>
              <a:rPr lang="en-US" dirty="0"/>
              <a:t>SRCD Webinar</a:t>
            </a:r>
          </a:p>
          <a:p>
            <a:r>
              <a:rPr lang="en-US" dirty="0"/>
              <a:t>June 23, 2026</a:t>
            </a:r>
          </a:p>
          <a:p>
            <a:r>
              <a:rPr lang="en-US" dirty="0"/>
              <a:t>12:00-1:30pm</a:t>
            </a:r>
          </a:p>
        </p:txBody>
      </p:sp>
      <p:sp>
        <p:nvSpPr>
          <p:cNvPr id="4" name="Oval 3">
            <a:extLst>
              <a:ext uri="{FF2B5EF4-FFF2-40B4-BE49-F238E27FC236}">
                <a16:creationId xmlns:a16="http://schemas.microsoft.com/office/drawing/2014/main" id="{C23F388C-E093-2E1F-2811-95496A4AD244}"/>
              </a:ext>
            </a:extLst>
          </p:cNvPr>
          <p:cNvSpPr/>
          <p:nvPr/>
        </p:nvSpPr>
        <p:spPr>
          <a:xfrm>
            <a:off x="398708" y="1399866"/>
            <a:ext cx="1828800" cy="1828800"/>
          </a:xfrm>
          <a:prstGeom prst="ellipse">
            <a:avLst/>
          </a:prstGeom>
          <a:blipFill>
            <a:blip r:embed="rId2"/>
            <a:srcRect/>
            <a:stretch>
              <a:fillRect t="-6843" b="-18111"/>
            </a:stretch>
          </a:blipFill>
          <a:ln w="76200">
            <a:solidFill>
              <a:srgbClr val="76CDF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93A17052-A579-16B8-92E1-4F1CD747909E}"/>
              </a:ext>
            </a:extLst>
          </p:cNvPr>
          <p:cNvSpPr/>
          <p:nvPr/>
        </p:nvSpPr>
        <p:spPr>
          <a:xfrm>
            <a:off x="2833889" y="1399866"/>
            <a:ext cx="1828800" cy="1828800"/>
          </a:xfrm>
          <a:prstGeom prst="ellipse">
            <a:avLst/>
          </a:prstGeom>
          <a:blipFill>
            <a:blip r:embed="rId3"/>
            <a:srcRect/>
            <a:stretch>
              <a:fillRect l="-71444" t="-77035" r="-453524" b="-631750"/>
            </a:stretch>
          </a:blipFill>
          <a:ln w="76200">
            <a:solidFill>
              <a:srgbClr val="76CDF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893DDA13-C50A-67EF-294D-F09114DF1D30}"/>
              </a:ext>
            </a:extLst>
          </p:cNvPr>
          <p:cNvSpPr/>
          <p:nvPr/>
        </p:nvSpPr>
        <p:spPr>
          <a:xfrm>
            <a:off x="1571222" y="3302988"/>
            <a:ext cx="1828800" cy="1828800"/>
          </a:xfrm>
          <a:prstGeom prst="ellipse">
            <a:avLst/>
          </a:prstGeom>
          <a:blipFill>
            <a:blip r:embed="rId4"/>
            <a:srcRect/>
            <a:stretch>
              <a:fillRect l="-11502" t="-18077" r="-14877" b="-50431"/>
            </a:stretch>
          </a:blipFill>
          <a:ln w="76200">
            <a:solidFill>
              <a:srgbClr val="76CDF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890E2063-D400-F544-C4DB-6E6E51B3CDA6}"/>
              </a:ext>
            </a:extLst>
          </p:cNvPr>
          <p:cNvSpPr txBox="1"/>
          <p:nvPr/>
        </p:nvSpPr>
        <p:spPr>
          <a:xfrm>
            <a:off x="167425" y="414981"/>
            <a:ext cx="2318197" cy="984885"/>
          </a:xfrm>
          <a:prstGeom prst="rect">
            <a:avLst/>
          </a:prstGeom>
          <a:noFill/>
        </p:spPr>
        <p:txBody>
          <a:bodyPr wrap="square" rtlCol="0">
            <a:spAutoFit/>
          </a:bodyPr>
          <a:lstStyle/>
          <a:p>
            <a:r>
              <a:rPr lang="en-US" sz="1600" b="1" dirty="0">
                <a:latin typeface="Open Sans" panose="020B0606030504020204" pitchFamily="34" charset="0"/>
                <a:ea typeface="Open Sans" panose="020B0606030504020204" pitchFamily="34" charset="0"/>
                <a:cs typeface="Open Sans" panose="020B0606030504020204" pitchFamily="34" charset="0"/>
              </a:rPr>
              <a:t>Johnnetta Miller</a:t>
            </a:r>
          </a:p>
          <a:p>
            <a:r>
              <a:rPr lang="en-US" sz="1400" dirty="0">
                <a:latin typeface="Open Sans" panose="020B0606030504020204" pitchFamily="34" charset="0"/>
                <a:ea typeface="Open Sans" panose="020B0606030504020204" pitchFamily="34" charset="0"/>
                <a:cs typeface="Open Sans" panose="020B0606030504020204" pitchFamily="34" charset="0"/>
              </a:rPr>
              <a:t>Sheltering Arms Early Education and Family Centers</a:t>
            </a:r>
          </a:p>
        </p:txBody>
      </p:sp>
      <p:sp>
        <p:nvSpPr>
          <p:cNvPr id="8" name="TextBox 7">
            <a:extLst>
              <a:ext uri="{FF2B5EF4-FFF2-40B4-BE49-F238E27FC236}">
                <a16:creationId xmlns:a16="http://schemas.microsoft.com/office/drawing/2014/main" id="{9D2BD7FE-93B3-54B0-C973-8BD3FBE9789B}"/>
              </a:ext>
            </a:extLst>
          </p:cNvPr>
          <p:cNvSpPr txBox="1"/>
          <p:nvPr/>
        </p:nvSpPr>
        <p:spPr>
          <a:xfrm>
            <a:off x="2833889" y="348514"/>
            <a:ext cx="3554032" cy="984885"/>
          </a:xfrm>
          <a:prstGeom prst="rect">
            <a:avLst/>
          </a:prstGeom>
          <a:noFill/>
        </p:spPr>
        <p:txBody>
          <a:bodyPr wrap="square" rtlCol="0">
            <a:spAutoFit/>
          </a:bodyPr>
          <a:lstStyle/>
          <a:p>
            <a:r>
              <a:rPr lang="en-US" sz="1600" b="1" dirty="0">
                <a:latin typeface="Open Sans" panose="020B0606030504020204" pitchFamily="34" charset="0"/>
                <a:ea typeface="Open Sans" panose="020B0606030504020204" pitchFamily="34" charset="0"/>
                <a:cs typeface="Open Sans" panose="020B0606030504020204" pitchFamily="34" charset="0"/>
              </a:rPr>
              <a:t>Tandeca King Gordon, Ed.D., MEd</a:t>
            </a:r>
          </a:p>
          <a:p>
            <a:r>
              <a:rPr lang="en-US" sz="1400" dirty="0">
                <a:latin typeface="Open Sans" panose="020B0606030504020204" pitchFamily="34" charset="0"/>
                <a:ea typeface="Open Sans" panose="020B0606030504020204" pitchFamily="34" charset="0"/>
                <a:cs typeface="Open Sans" panose="020B0606030504020204" pitchFamily="34" charset="0"/>
              </a:rPr>
              <a:t>Morehouse School of Medicine</a:t>
            </a:r>
          </a:p>
          <a:p>
            <a:r>
              <a:rPr lang="en-US" sz="1400" dirty="0">
                <a:latin typeface="Open Sans" panose="020B0606030504020204" pitchFamily="34" charset="0"/>
                <a:ea typeface="Open Sans" panose="020B0606030504020204" pitchFamily="34" charset="0"/>
                <a:cs typeface="Open Sans" panose="020B0606030504020204" pitchFamily="34" charset="0"/>
              </a:rPr>
              <a:t>National African American Child and Family Research Center</a:t>
            </a:r>
          </a:p>
        </p:txBody>
      </p:sp>
      <p:sp>
        <p:nvSpPr>
          <p:cNvPr id="9" name="TextBox 8">
            <a:extLst>
              <a:ext uri="{FF2B5EF4-FFF2-40B4-BE49-F238E27FC236}">
                <a16:creationId xmlns:a16="http://schemas.microsoft.com/office/drawing/2014/main" id="{30D788E0-02B2-1897-0AD1-C3D5E3993CC1}"/>
              </a:ext>
            </a:extLst>
          </p:cNvPr>
          <p:cNvSpPr txBox="1"/>
          <p:nvPr/>
        </p:nvSpPr>
        <p:spPr>
          <a:xfrm>
            <a:off x="398707" y="5206110"/>
            <a:ext cx="3239305" cy="800219"/>
          </a:xfrm>
          <a:prstGeom prst="rect">
            <a:avLst/>
          </a:prstGeom>
          <a:noFill/>
        </p:spPr>
        <p:txBody>
          <a:bodyPr wrap="square" rtlCol="0">
            <a:spAutoFit/>
          </a:bodyPr>
          <a:lstStyle/>
          <a:p>
            <a:r>
              <a:rPr lang="en-US" sz="1600" b="1" dirty="0">
                <a:latin typeface="Open Sans" panose="020B0606030504020204" pitchFamily="34" charset="0"/>
                <a:ea typeface="Open Sans" panose="020B0606030504020204" pitchFamily="34" charset="0"/>
                <a:cs typeface="Open Sans" panose="020B0606030504020204" pitchFamily="34" charset="0"/>
              </a:rPr>
              <a:t>Moderator:</a:t>
            </a:r>
          </a:p>
          <a:p>
            <a:r>
              <a:rPr lang="en-US" sz="1600" b="1" dirty="0">
                <a:latin typeface="Open Sans" panose="020B0606030504020204" pitchFamily="34" charset="0"/>
                <a:ea typeface="Open Sans" panose="020B0606030504020204" pitchFamily="34" charset="0"/>
                <a:cs typeface="Open Sans" panose="020B0606030504020204" pitchFamily="34" charset="0"/>
              </a:rPr>
              <a:t>Keisha Bentley-Edwards, PhD</a:t>
            </a:r>
          </a:p>
          <a:p>
            <a:r>
              <a:rPr lang="en-US" sz="1400" dirty="0">
                <a:latin typeface="Open Sans" panose="020B0606030504020204" pitchFamily="34" charset="0"/>
                <a:ea typeface="Open Sans" panose="020B0606030504020204" pitchFamily="34" charset="0"/>
                <a:cs typeface="Open Sans" panose="020B0606030504020204" pitchFamily="34" charset="0"/>
              </a:rPr>
              <a:t>SRCD Black Caucus Chair</a:t>
            </a:r>
          </a:p>
        </p:txBody>
      </p:sp>
    </p:spTree>
    <p:extLst>
      <p:ext uri="{BB962C8B-B14F-4D97-AF65-F5344CB8AC3E}">
        <p14:creationId xmlns:p14="http://schemas.microsoft.com/office/powerpoint/2010/main" val="34068251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25E612-C3D3-9B3B-CC9E-8E7811833C91}"/>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E9F998A5-FEFF-1EAA-C1CF-C8A3469C6567}"/>
              </a:ext>
            </a:extLst>
          </p:cNvPr>
          <p:cNvSpPr>
            <a:spLocks noGrp="1"/>
          </p:cNvSpPr>
          <p:nvPr>
            <p:ph type="title"/>
          </p:nvPr>
        </p:nvSpPr>
        <p:spPr/>
        <p:txBody>
          <a:bodyPr>
            <a:normAutofit fontScale="90000"/>
          </a:bodyPr>
          <a:lstStyle/>
          <a:p>
            <a:r>
              <a:rPr lang="en-US" dirty="0"/>
              <a:t>Community Based Participatory Research (CBPR) - Applied Examples</a:t>
            </a:r>
          </a:p>
        </p:txBody>
      </p:sp>
      <p:sp>
        <p:nvSpPr>
          <p:cNvPr id="2" name="TextBox 1">
            <a:extLst>
              <a:ext uri="{FF2B5EF4-FFF2-40B4-BE49-F238E27FC236}">
                <a16:creationId xmlns:a16="http://schemas.microsoft.com/office/drawing/2014/main" id="{5C2CB8FC-602C-C37C-CC6C-0725E9F02C9B}"/>
              </a:ext>
            </a:extLst>
          </p:cNvPr>
          <p:cNvSpPr txBox="1"/>
          <p:nvPr/>
        </p:nvSpPr>
        <p:spPr>
          <a:xfrm>
            <a:off x="0" y="2466151"/>
            <a:ext cx="11385939" cy="461665"/>
          </a:xfrm>
          <a:prstGeom prst="rect">
            <a:avLst/>
          </a:prstGeom>
          <a:noFill/>
        </p:spPr>
        <p:txBody>
          <a:bodyPr wrap="square" rtlCol="0">
            <a:spAutoFit/>
          </a:bodyPr>
          <a:lstStyle/>
          <a:p>
            <a:pPr algn="ctr"/>
            <a:r>
              <a:rPr lang="en-US" sz="2400" b="1" dirty="0">
                <a:solidFill>
                  <a:schemeClr val="accent1"/>
                </a:solidFill>
                <a:latin typeface="Open Sans" panose="020B0606030504020204" pitchFamily="34" charset="0"/>
                <a:ea typeface="Open Sans" panose="020B0606030504020204" pitchFamily="34" charset="0"/>
                <a:cs typeface="Open Sans" panose="020B0606030504020204" pitchFamily="34" charset="0"/>
              </a:rPr>
              <a:t>Shared Decision-Making  </a:t>
            </a:r>
            <a:r>
              <a:rPr lang="en-US" sz="2400" b="1" dirty="0">
                <a:solidFill>
                  <a:schemeClr val="accent1"/>
                </a:solidFill>
                <a:latin typeface="Wingdings" pitchFamily="2" charset="2"/>
                <a:ea typeface="Open Sans" panose="020B0606030504020204" pitchFamily="34" charset="0"/>
                <a:cs typeface="Open Sans" panose="020B0606030504020204" pitchFamily="34" charset="0"/>
              </a:rPr>
              <a:t>l</a:t>
            </a:r>
            <a:r>
              <a:rPr lang="en-US" sz="2400" b="1" dirty="0">
                <a:solidFill>
                  <a:schemeClr val="accent1"/>
                </a:solidFill>
                <a:latin typeface="Open Sans" panose="020B0606030504020204" pitchFamily="34" charset="0"/>
                <a:ea typeface="Open Sans" panose="020B0606030504020204" pitchFamily="34" charset="0"/>
                <a:cs typeface="Open Sans" panose="020B0606030504020204" pitchFamily="34" charset="0"/>
              </a:rPr>
              <a:t>  Co-Learning &amp; Expertise </a:t>
            </a:r>
            <a:r>
              <a:rPr lang="en-US" sz="2400" b="1" dirty="0">
                <a:solidFill>
                  <a:schemeClr val="accent1"/>
                </a:solidFill>
                <a:latin typeface="Wingdings" pitchFamily="2" charset="2"/>
                <a:ea typeface="Open Sans" panose="020B0606030504020204" pitchFamily="34" charset="0"/>
                <a:cs typeface="Open Sans" panose="020B0606030504020204" pitchFamily="34" charset="0"/>
              </a:rPr>
              <a:t>l</a:t>
            </a:r>
            <a:r>
              <a:rPr lang="en-US" sz="2400" b="1" dirty="0">
                <a:solidFill>
                  <a:schemeClr val="accent1"/>
                </a:solidFill>
                <a:latin typeface="Open Sans" panose="020B0606030504020204" pitchFamily="34" charset="0"/>
                <a:ea typeface="Open Sans" panose="020B0606030504020204" pitchFamily="34" charset="0"/>
                <a:cs typeface="Open Sans" panose="020B0606030504020204" pitchFamily="34" charset="0"/>
              </a:rPr>
              <a:t>  Mutual Ownership</a:t>
            </a:r>
          </a:p>
        </p:txBody>
      </p:sp>
      <p:sp>
        <p:nvSpPr>
          <p:cNvPr id="3" name="TextBox 2">
            <a:extLst>
              <a:ext uri="{FF2B5EF4-FFF2-40B4-BE49-F238E27FC236}">
                <a16:creationId xmlns:a16="http://schemas.microsoft.com/office/drawing/2014/main" id="{5CD3CEA5-1B5E-0B74-BF35-D36EDD1F7B27}"/>
              </a:ext>
            </a:extLst>
          </p:cNvPr>
          <p:cNvSpPr txBox="1"/>
          <p:nvPr/>
        </p:nvSpPr>
        <p:spPr>
          <a:xfrm>
            <a:off x="196770" y="2858366"/>
            <a:ext cx="11995230" cy="3754874"/>
          </a:xfrm>
          <a:prstGeom prst="rect">
            <a:avLst/>
          </a:prstGeom>
          <a:noFill/>
        </p:spPr>
        <p:txBody>
          <a:bodyPr wrap="square" rtlCol="0">
            <a:spAutoFit/>
          </a:bodyPr>
          <a:lstStyle/>
          <a:p>
            <a:r>
              <a:rPr lang="en-US" sz="2400" b="1" i="1" dirty="0">
                <a:solidFill>
                  <a:schemeClr val="accent1"/>
                </a:solidFill>
                <a:latin typeface="Open Sans" panose="020B0606030504020204" pitchFamily="34" charset="0"/>
                <a:ea typeface="Open Sans" panose="020B0606030504020204" pitchFamily="34" charset="0"/>
                <a:cs typeface="Open Sans" panose="020B0606030504020204" pitchFamily="34" charset="0"/>
              </a:rPr>
              <a:t>Dr. Valerie Adams-Bass’  </a:t>
            </a:r>
            <a:r>
              <a:rPr lang="en-US" sz="2000" dirty="0">
                <a:latin typeface="Open Sans" panose="020B0606030504020204" pitchFamily="34" charset="0"/>
                <a:ea typeface="Open Sans" panose="020B0606030504020204" pitchFamily="34" charset="0"/>
                <a:cs typeface="Open Sans" panose="020B0606030504020204" pitchFamily="34" charset="0"/>
              </a:rPr>
              <a:t>work with </a:t>
            </a:r>
            <a:r>
              <a:rPr lang="en-US" sz="2000" b="1" i="1" dirty="0">
                <a:solidFill>
                  <a:schemeClr val="accent1"/>
                </a:solidFill>
                <a:latin typeface="Open Sans" panose="020B0606030504020204" pitchFamily="34" charset="0"/>
                <a:ea typeface="Open Sans" panose="020B0606030504020204" pitchFamily="34" charset="0"/>
                <a:cs typeface="Open Sans" panose="020B0606030504020204" pitchFamily="34" charset="0"/>
              </a:rPr>
              <a:t>Youth Voices </a:t>
            </a:r>
            <a:r>
              <a:rPr lang="en-US" sz="2000" dirty="0">
                <a:latin typeface="Open Sans" panose="020B0606030504020204" pitchFamily="34" charset="0"/>
                <a:ea typeface="Open Sans" panose="020B0606030504020204" pitchFamily="34" charset="0"/>
                <a:cs typeface="Open Sans" panose="020B0606030504020204" pitchFamily="34" charset="0"/>
              </a:rPr>
              <a:t>included </a:t>
            </a:r>
            <a:r>
              <a:rPr lang="en-US" sz="2000" b="1" i="1" dirty="0">
                <a:solidFill>
                  <a:schemeClr val="accent1"/>
                </a:solidFill>
                <a:latin typeface="Open Sans" panose="020B0606030504020204" pitchFamily="34" charset="0"/>
                <a:ea typeface="Open Sans" panose="020B0606030504020204" pitchFamily="34" charset="0"/>
                <a:cs typeface="Open Sans" panose="020B0606030504020204" pitchFamily="34" charset="0"/>
              </a:rPr>
              <a:t>relationship building exercises</a:t>
            </a:r>
            <a:r>
              <a:rPr lang="en-US" sz="2000" dirty="0">
                <a:latin typeface="Open Sans" panose="020B0606030504020204" pitchFamily="34" charset="0"/>
                <a:ea typeface="Open Sans" panose="020B0606030504020204" pitchFamily="34" charset="0"/>
                <a:cs typeface="Open Sans" panose="020B0606030504020204" pitchFamily="34" charset="0"/>
              </a:rPr>
              <a:t>, research skill building, </a:t>
            </a:r>
            <a:r>
              <a:rPr lang="en-US" sz="2000" b="1" i="1" dirty="0">
                <a:solidFill>
                  <a:schemeClr val="accent1"/>
                </a:solidFill>
                <a:latin typeface="Open Sans" panose="020B0606030504020204" pitchFamily="34" charset="0"/>
                <a:ea typeface="Open Sans" panose="020B0606030504020204" pitchFamily="34" charset="0"/>
                <a:cs typeface="Open Sans" panose="020B0606030504020204" pitchFamily="34" charset="0"/>
              </a:rPr>
              <a:t>youth driven topic identification and leadership</a:t>
            </a:r>
            <a:r>
              <a:rPr lang="en-US" sz="2000" dirty="0">
                <a:latin typeface="Open Sans" panose="020B0606030504020204" pitchFamily="34" charset="0"/>
                <a:ea typeface="Open Sans" panose="020B0606030504020204" pitchFamily="34" charset="0"/>
                <a:cs typeface="Open Sans" panose="020B0606030504020204" pitchFamily="34" charset="0"/>
              </a:rPr>
              <a:t>. Defining and capturing civic engagement based on </a:t>
            </a:r>
            <a:r>
              <a:rPr lang="en-US" sz="2000" b="1" i="1" dirty="0">
                <a:solidFill>
                  <a:schemeClr val="accent1"/>
                </a:solidFill>
                <a:latin typeface="Open Sans" panose="020B0606030504020204" pitchFamily="34" charset="0"/>
                <a:ea typeface="Open Sans" panose="020B0606030504020204" pitchFamily="34" charset="0"/>
                <a:cs typeface="Open Sans" panose="020B0606030504020204" pitchFamily="34" charset="0"/>
              </a:rPr>
              <a:t>how youth described their community participation and engagement</a:t>
            </a:r>
            <a:r>
              <a:rPr lang="en-US" sz="2000" dirty="0">
                <a:latin typeface="Open Sans" panose="020B0606030504020204" pitchFamily="34" charset="0"/>
                <a:ea typeface="Open Sans" panose="020B0606030504020204" pitchFamily="34" charset="0"/>
                <a:cs typeface="Open Sans" panose="020B0606030504020204" pitchFamily="34" charset="0"/>
              </a:rPr>
              <a:t>.* </a:t>
            </a:r>
          </a:p>
          <a:p>
            <a:r>
              <a:rPr lang="en-US" sz="2000" dirty="0">
                <a:latin typeface="Open Sans" panose="020B0606030504020204" pitchFamily="34" charset="0"/>
                <a:ea typeface="Open Sans" panose="020B0606030504020204" pitchFamily="34" charset="0"/>
                <a:cs typeface="Open Sans" panose="020B0606030504020204" pitchFamily="34" charset="0"/>
              </a:rPr>
              <a:t>*See new measurement created by </a:t>
            </a:r>
            <a:r>
              <a:rPr lang="en-US" sz="2000" b="1" i="1" dirty="0">
                <a:solidFill>
                  <a:schemeClr val="accent1"/>
                </a:solidFill>
                <a:latin typeface="Open Sans" panose="020B0606030504020204" pitchFamily="34" charset="0"/>
                <a:ea typeface="Open Sans" panose="020B0606030504020204" pitchFamily="34" charset="0"/>
                <a:cs typeface="Open Sans" panose="020B0606030504020204" pitchFamily="34" charset="0"/>
              </a:rPr>
              <a:t>Hope, et al</a:t>
            </a:r>
          </a:p>
          <a:p>
            <a:endParaRPr lang="en-US" sz="1000" dirty="0">
              <a:latin typeface="Open Sans" panose="020B0606030504020204" pitchFamily="34" charset="0"/>
              <a:ea typeface="Open Sans" panose="020B0606030504020204" pitchFamily="34" charset="0"/>
              <a:cs typeface="Open Sans" panose="020B0606030504020204" pitchFamily="34" charset="0"/>
            </a:endParaRPr>
          </a:p>
          <a:p>
            <a:r>
              <a:rPr lang="en-US" sz="2400" b="1" i="1" dirty="0">
                <a:solidFill>
                  <a:schemeClr val="accent1"/>
                </a:solidFill>
                <a:latin typeface="Open Sans" panose="020B0606030504020204" pitchFamily="34" charset="0"/>
                <a:ea typeface="Open Sans" panose="020B0606030504020204" pitchFamily="34" charset="0"/>
                <a:cs typeface="Open Sans" panose="020B0606030504020204" pitchFamily="34" charset="0"/>
              </a:rPr>
              <a:t>Dr. Adams-Bass </a:t>
            </a:r>
            <a:r>
              <a:rPr lang="en-US" sz="2000" dirty="0">
                <a:latin typeface="Open Sans" panose="020B0606030504020204" pitchFamily="34" charset="0"/>
                <a:ea typeface="Open Sans" panose="020B0606030504020204" pitchFamily="34" charset="0"/>
                <a:cs typeface="Open Sans" panose="020B0606030504020204" pitchFamily="34" charset="0"/>
              </a:rPr>
              <a:t>also collaborated with </a:t>
            </a:r>
            <a:r>
              <a:rPr lang="en-US" sz="2000" b="1" i="1" dirty="0">
                <a:solidFill>
                  <a:schemeClr val="accent1"/>
                </a:solidFill>
                <a:latin typeface="Open Sans" panose="020B0606030504020204" pitchFamily="34" charset="0"/>
                <a:ea typeface="Open Sans" panose="020B0606030504020204" pitchFamily="34" charset="0"/>
                <a:cs typeface="Open Sans" panose="020B0606030504020204" pitchFamily="34" charset="0"/>
              </a:rPr>
              <a:t>Food for the Ear, </a:t>
            </a:r>
            <a:r>
              <a:rPr lang="en-US" sz="2000" dirty="0">
                <a:latin typeface="Open Sans" panose="020B0606030504020204" pitchFamily="34" charset="0"/>
                <a:ea typeface="Open Sans" panose="020B0606030504020204" pitchFamily="34" charset="0"/>
                <a:cs typeface="Open Sans" panose="020B0606030504020204" pitchFamily="34" charset="0"/>
              </a:rPr>
              <a:t>a Social Psychology-based project with emerging adults in South Africa. Project evolved to </a:t>
            </a:r>
            <a:r>
              <a:rPr lang="en-US" sz="2000" b="1" i="1" dirty="0">
                <a:solidFill>
                  <a:schemeClr val="accent1"/>
                </a:solidFill>
                <a:latin typeface="Open Sans" panose="020B0606030504020204" pitchFamily="34" charset="0"/>
                <a:ea typeface="Open Sans" panose="020B0606030504020204" pitchFamily="34" charset="0"/>
                <a:cs typeface="Open Sans" panose="020B0606030504020204" pitchFamily="34" charset="0"/>
              </a:rPr>
              <a:t>integrate the voice </a:t>
            </a:r>
            <a:r>
              <a:rPr lang="en-US" sz="2000" dirty="0">
                <a:latin typeface="Open Sans" panose="020B0606030504020204" pitchFamily="34" charset="0"/>
                <a:ea typeface="Open Sans" panose="020B0606030504020204" pitchFamily="34" charset="0"/>
                <a:cs typeface="Open Sans" panose="020B0606030504020204" pitchFamily="34" charset="0"/>
              </a:rPr>
              <a:t>and some of the </a:t>
            </a:r>
            <a:r>
              <a:rPr lang="en-US" sz="2000" b="1" i="1" dirty="0">
                <a:solidFill>
                  <a:schemeClr val="accent1"/>
                </a:solidFill>
                <a:latin typeface="Open Sans" panose="020B0606030504020204" pitchFamily="34" charset="0"/>
                <a:ea typeface="Open Sans" panose="020B0606030504020204" pitchFamily="34" charset="0"/>
                <a:cs typeface="Open Sans" panose="020B0606030504020204" pitchFamily="34" charset="0"/>
              </a:rPr>
              <a:t>desires of the young people</a:t>
            </a:r>
            <a:r>
              <a:rPr lang="en-US" sz="2000" dirty="0">
                <a:latin typeface="Open Sans" panose="020B0606030504020204" pitchFamily="34" charset="0"/>
                <a:ea typeface="Open Sans" panose="020B0606030504020204" pitchFamily="34" charset="0"/>
                <a:cs typeface="Open Sans" panose="020B0606030504020204" pitchFamily="34" charset="0"/>
              </a:rPr>
              <a:t>. Consideration for the experiences and expectations for them at the community level.  As a result, </a:t>
            </a:r>
            <a:r>
              <a:rPr lang="en-US" sz="2000" b="1" i="1" dirty="0">
                <a:solidFill>
                  <a:schemeClr val="accent1"/>
                </a:solidFill>
                <a:latin typeface="Open Sans" panose="020B0606030504020204" pitchFamily="34" charset="0"/>
                <a:ea typeface="Open Sans" panose="020B0606030504020204" pitchFamily="34" charset="0"/>
                <a:cs typeface="Open Sans" panose="020B0606030504020204" pitchFamily="34" charset="0"/>
              </a:rPr>
              <a:t>the project included a book that was written and published in English and Zulu</a:t>
            </a:r>
            <a:r>
              <a:rPr lang="en-US" sz="2000" dirty="0">
                <a:latin typeface="Open Sans" panose="020B0606030504020204" pitchFamily="34" charset="0"/>
                <a:ea typeface="Open Sans" panose="020B0606030504020204" pitchFamily="34" charset="0"/>
                <a:cs typeface="Open Sans" panose="020B0606030504020204" pitchFamily="34" charset="0"/>
              </a:rPr>
              <a:t>. Research interviews and project facilitation included a community-based facilitators. Most of the </a:t>
            </a:r>
            <a:r>
              <a:rPr lang="en-US" sz="2000" b="1" i="1" dirty="0">
                <a:solidFill>
                  <a:schemeClr val="accent1"/>
                </a:solidFill>
                <a:latin typeface="Open Sans" panose="020B0606030504020204" pitchFamily="34" charset="0"/>
                <a:ea typeface="Open Sans" panose="020B0606030504020204" pitchFamily="34" charset="0"/>
                <a:cs typeface="Open Sans" panose="020B0606030504020204" pitchFamily="34" charset="0"/>
              </a:rPr>
              <a:t>interviews were conducted in isiZulu and translated to English. Time to establish relationships and build trust was built into the project timeline.</a:t>
            </a:r>
            <a:endParaRPr lang="en-US" sz="20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4610045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5F697E3-D783-101C-1B6F-9F696BB00C72}"/>
              </a:ext>
            </a:extLst>
          </p:cNvPr>
          <p:cNvSpPr>
            <a:spLocks noGrp="1"/>
          </p:cNvSpPr>
          <p:nvPr>
            <p:ph type="title"/>
          </p:nvPr>
        </p:nvSpPr>
        <p:spPr/>
        <p:txBody>
          <a:bodyPr>
            <a:normAutofit/>
          </a:bodyPr>
          <a:lstStyle/>
          <a:p>
            <a:r>
              <a:rPr lang="en-US" kern="0" dirty="0"/>
              <a:t>Why is Culturally Responsive Community Engagement </a:t>
            </a:r>
            <a:r>
              <a:rPr lang="en-US" i="1" kern="0" dirty="0"/>
              <a:t>Necessary</a:t>
            </a:r>
            <a:r>
              <a:rPr lang="en-US" kern="0" dirty="0"/>
              <a:t>?</a:t>
            </a:r>
            <a:endParaRPr lang="en-US" dirty="0"/>
          </a:p>
        </p:txBody>
      </p:sp>
      <p:sp>
        <p:nvSpPr>
          <p:cNvPr id="8" name="Text Placeholder 7">
            <a:extLst>
              <a:ext uri="{FF2B5EF4-FFF2-40B4-BE49-F238E27FC236}">
                <a16:creationId xmlns:a16="http://schemas.microsoft.com/office/drawing/2014/main" id="{9D1917B7-7B92-B0B9-6F90-A1B9A002F03B}"/>
              </a:ext>
            </a:extLst>
          </p:cNvPr>
          <p:cNvSpPr>
            <a:spLocks noGrp="1"/>
          </p:cNvSpPr>
          <p:nvPr>
            <p:ph type="body" idx="1"/>
          </p:nvPr>
        </p:nvSpPr>
        <p:spPr>
          <a:xfrm>
            <a:off x="831850" y="4832531"/>
            <a:ext cx="10515600" cy="1500187"/>
          </a:xfrm>
        </p:spPr>
        <p:txBody>
          <a:bodyPr/>
          <a:lstStyle/>
          <a:p>
            <a:r>
              <a:rPr lang="en-US" b="1" dirty="0">
                <a:solidFill>
                  <a:schemeClr val="accent1"/>
                </a:solidFill>
              </a:rPr>
              <a:t>Effective Implementation </a:t>
            </a:r>
            <a:r>
              <a:rPr lang="en-US" b="1" dirty="0">
                <a:solidFill>
                  <a:schemeClr val="accent1"/>
                </a:solidFill>
                <a:latin typeface="Wingdings" pitchFamily="2" charset="2"/>
              </a:rPr>
              <a:t>l</a:t>
            </a:r>
            <a:r>
              <a:rPr lang="en-US" b="1" dirty="0">
                <a:solidFill>
                  <a:schemeClr val="accent1"/>
                </a:solidFill>
              </a:rPr>
              <a:t>  Sustained, Trustworthy Relationships</a:t>
            </a:r>
          </a:p>
          <a:p>
            <a:r>
              <a:rPr lang="en-US" b="1" dirty="0">
                <a:solidFill>
                  <a:schemeClr val="accent1"/>
                </a:solidFill>
              </a:rPr>
              <a:t>Scholarly Rigor  </a:t>
            </a:r>
            <a:r>
              <a:rPr lang="en-US" b="1" dirty="0">
                <a:solidFill>
                  <a:schemeClr val="accent1"/>
                </a:solidFill>
                <a:latin typeface="Wingdings" pitchFamily="2" charset="2"/>
              </a:rPr>
              <a:t>l</a:t>
            </a:r>
            <a:r>
              <a:rPr lang="en-US" b="1" dirty="0">
                <a:solidFill>
                  <a:schemeClr val="accent1"/>
                </a:solidFill>
              </a:rPr>
              <a:t>  Innovation &amp; New Approaches</a:t>
            </a:r>
          </a:p>
          <a:p>
            <a:r>
              <a:rPr lang="en-US" b="1" dirty="0">
                <a:solidFill>
                  <a:schemeClr val="accent1"/>
                </a:solidFill>
                <a:latin typeface="Wingdings" pitchFamily="2" charset="2"/>
              </a:rPr>
              <a:t>l</a:t>
            </a:r>
            <a:r>
              <a:rPr lang="en-US" b="1" dirty="0">
                <a:solidFill>
                  <a:schemeClr val="accent1"/>
                </a:solidFill>
              </a:rPr>
              <a:t>  Ethical Research Practices</a:t>
            </a:r>
          </a:p>
          <a:p>
            <a:endParaRPr lang="en-US" dirty="0"/>
          </a:p>
        </p:txBody>
      </p:sp>
    </p:spTree>
    <p:extLst>
      <p:ext uri="{BB962C8B-B14F-4D97-AF65-F5344CB8AC3E}">
        <p14:creationId xmlns:p14="http://schemas.microsoft.com/office/powerpoint/2010/main" val="33049722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7517" y="0"/>
            <a:ext cx="12176967" cy="6856309"/>
          </a:xfrm>
          <a:custGeom>
            <a:avLst/>
            <a:gdLst/>
            <a:ahLst/>
            <a:cxnLst/>
            <a:rect l="l" t="t" r="r" b="b"/>
            <a:pathLst>
              <a:path w="9144000" h="5148580">
                <a:moveTo>
                  <a:pt x="9144000" y="0"/>
                </a:moveTo>
                <a:lnTo>
                  <a:pt x="0" y="0"/>
                </a:lnTo>
                <a:lnTo>
                  <a:pt x="0" y="5148071"/>
                </a:lnTo>
                <a:lnTo>
                  <a:pt x="9144000" y="5148071"/>
                </a:lnTo>
                <a:lnTo>
                  <a:pt x="9144000" y="0"/>
                </a:lnTo>
                <a:close/>
              </a:path>
            </a:pathLst>
          </a:custGeom>
          <a:solidFill>
            <a:srgbClr val="6A5AA7"/>
          </a:solidFill>
        </p:spPr>
        <p:txBody>
          <a:bodyPr wrap="square" lIns="0" tIns="0" rIns="0" bIns="0" rtlCol="0"/>
          <a:lstStyle/>
          <a:p>
            <a:endParaRPr sz="2397"/>
          </a:p>
        </p:txBody>
      </p:sp>
      <p:pic>
        <p:nvPicPr>
          <p:cNvPr id="3" name="object 3"/>
          <p:cNvPicPr/>
          <p:nvPr/>
        </p:nvPicPr>
        <p:blipFill>
          <a:blip r:embed="rId2" cstate="print"/>
          <a:stretch>
            <a:fillRect/>
          </a:stretch>
        </p:blipFill>
        <p:spPr>
          <a:xfrm>
            <a:off x="555480" y="6057330"/>
            <a:ext cx="1193343" cy="462725"/>
          </a:xfrm>
          <a:prstGeom prst="rect">
            <a:avLst/>
          </a:prstGeom>
        </p:spPr>
      </p:pic>
      <p:sp>
        <p:nvSpPr>
          <p:cNvPr id="4" name="object 4"/>
          <p:cNvSpPr/>
          <p:nvPr/>
        </p:nvSpPr>
        <p:spPr>
          <a:xfrm>
            <a:off x="354560" y="6063419"/>
            <a:ext cx="0" cy="467629"/>
          </a:xfrm>
          <a:custGeom>
            <a:avLst/>
            <a:gdLst/>
            <a:ahLst/>
            <a:cxnLst/>
            <a:rect l="l" t="t" r="r" b="b"/>
            <a:pathLst>
              <a:path h="351154">
                <a:moveTo>
                  <a:pt x="0" y="0"/>
                </a:moveTo>
                <a:lnTo>
                  <a:pt x="0" y="351015"/>
                </a:lnTo>
              </a:path>
            </a:pathLst>
          </a:custGeom>
          <a:ln w="9533">
            <a:solidFill>
              <a:srgbClr val="B7B7B7"/>
            </a:solidFill>
          </a:ln>
        </p:spPr>
        <p:txBody>
          <a:bodyPr wrap="square" lIns="0" tIns="0" rIns="0" bIns="0" rtlCol="0"/>
          <a:lstStyle/>
          <a:p>
            <a:endParaRPr sz="2397"/>
          </a:p>
        </p:txBody>
      </p:sp>
      <p:pic>
        <p:nvPicPr>
          <p:cNvPr id="5" name="object 5"/>
          <p:cNvPicPr/>
          <p:nvPr/>
        </p:nvPicPr>
        <p:blipFill>
          <a:blip r:embed="rId3" cstate="print"/>
          <a:stretch>
            <a:fillRect/>
          </a:stretch>
        </p:blipFill>
        <p:spPr>
          <a:xfrm>
            <a:off x="7517" y="-83"/>
            <a:ext cx="5832767" cy="5813656"/>
          </a:xfrm>
          <a:prstGeom prst="rect">
            <a:avLst/>
          </a:prstGeom>
        </p:spPr>
      </p:pic>
      <p:sp>
        <p:nvSpPr>
          <p:cNvPr id="6" name="object 6"/>
          <p:cNvSpPr txBox="1"/>
          <p:nvPr/>
        </p:nvSpPr>
        <p:spPr>
          <a:xfrm>
            <a:off x="8178091" y="5805351"/>
            <a:ext cx="3467053" cy="513149"/>
          </a:xfrm>
          <a:prstGeom prst="rect">
            <a:avLst/>
          </a:prstGeom>
        </p:spPr>
        <p:txBody>
          <a:bodyPr vert="horz" wrap="square" lIns="0" tIns="21141" rIns="0" bIns="0" rtlCol="0">
            <a:spAutoFit/>
          </a:bodyPr>
          <a:lstStyle/>
          <a:p>
            <a:pPr algn="ctr">
              <a:spcBef>
                <a:spcPts val="166"/>
              </a:spcBef>
            </a:pPr>
            <a:r>
              <a:rPr sz="1598" b="1" spc="87" dirty="0">
                <a:solidFill>
                  <a:srgbClr val="FFFFFF"/>
                </a:solidFill>
                <a:latin typeface="Arial"/>
                <a:cs typeface="Arial"/>
              </a:rPr>
              <a:t>Tandeca</a:t>
            </a:r>
            <a:r>
              <a:rPr sz="1598" b="1" spc="133" dirty="0">
                <a:solidFill>
                  <a:srgbClr val="FFFFFF"/>
                </a:solidFill>
                <a:latin typeface="Arial"/>
                <a:cs typeface="Arial"/>
              </a:rPr>
              <a:t> </a:t>
            </a:r>
            <a:r>
              <a:rPr sz="1598" b="1" spc="80" dirty="0">
                <a:solidFill>
                  <a:srgbClr val="FFFFFF"/>
                </a:solidFill>
                <a:latin typeface="Arial"/>
                <a:cs typeface="Arial"/>
              </a:rPr>
              <a:t>King </a:t>
            </a:r>
            <a:r>
              <a:rPr sz="1598" b="1" dirty="0">
                <a:solidFill>
                  <a:srgbClr val="FFFFFF"/>
                </a:solidFill>
                <a:latin typeface="Arial"/>
                <a:cs typeface="Arial"/>
              </a:rPr>
              <a:t>Gordon,</a:t>
            </a:r>
            <a:r>
              <a:rPr sz="1598" b="1" spc="140" dirty="0">
                <a:solidFill>
                  <a:srgbClr val="FFFFFF"/>
                </a:solidFill>
                <a:latin typeface="Arial"/>
                <a:cs typeface="Arial"/>
              </a:rPr>
              <a:t> </a:t>
            </a:r>
            <a:r>
              <a:rPr sz="1598" b="1" dirty="0">
                <a:solidFill>
                  <a:srgbClr val="FFFFFF"/>
                </a:solidFill>
                <a:latin typeface="Arial"/>
                <a:cs typeface="Arial"/>
              </a:rPr>
              <a:t>EdD,</a:t>
            </a:r>
            <a:r>
              <a:rPr sz="1598" b="1" spc="146" dirty="0">
                <a:solidFill>
                  <a:srgbClr val="FFFFFF"/>
                </a:solidFill>
                <a:latin typeface="Arial"/>
                <a:cs typeface="Arial"/>
              </a:rPr>
              <a:t> </a:t>
            </a:r>
            <a:r>
              <a:rPr sz="1598" b="1" spc="73" dirty="0">
                <a:solidFill>
                  <a:srgbClr val="FFFFFF"/>
                </a:solidFill>
                <a:latin typeface="Arial"/>
                <a:cs typeface="Arial"/>
              </a:rPr>
              <a:t>MEd</a:t>
            </a:r>
            <a:endParaRPr sz="1598">
              <a:latin typeface="Arial"/>
              <a:cs typeface="Arial"/>
            </a:endParaRPr>
          </a:p>
          <a:p>
            <a:pPr marL="2537" algn="ctr"/>
            <a:r>
              <a:rPr sz="1598" spc="67" dirty="0">
                <a:solidFill>
                  <a:srgbClr val="FFFFFF"/>
                </a:solidFill>
                <a:latin typeface="Arial"/>
                <a:cs typeface="Arial"/>
              </a:rPr>
              <a:t>Associate</a:t>
            </a:r>
            <a:r>
              <a:rPr sz="1598" spc="53" dirty="0">
                <a:solidFill>
                  <a:srgbClr val="FFFFFF"/>
                </a:solidFill>
                <a:latin typeface="Arial"/>
                <a:cs typeface="Arial"/>
              </a:rPr>
              <a:t> </a:t>
            </a:r>
            <a:r>
              <a:rPr sz="1598" spc="80" dirty="0">
                <a:solidFill>
                  <a:srgbClr val="FFFFFF"/>
                </a:solidFill>
                <a:latin typeface="Arial"/>
                <a:cs typeface="Arial"/>
              </a:rPr>
              <a:t>Director,</a:t>
            </a:r>
            <a:r>
              <a:rPr sz="1598" spc="13" dirty="0">
                <a:solidFill>
                  <a:srgbClr val="FFFFFF"/>
                </a:solidFill>
                <a:latin typeface="Arial"/>
                <a:cs typeface="Arial"/>
              </a:rPr>
              <a:t> </a:t>
            </a:r>
            <a:r>
              <a:rPr sz="1598" spc="-13" dirty="0">
                <a:solidFill>
                  <a:srgbClr val="FFFFFF"/>
                </a:solidFill>
                <a:latin typeface="Arial"/>
                <a:cs typeface="Arial"/>
              </a:rPr>
              <a:t>NAACFRC</a:t>
            </a:r>
            <a:endParaRPr sz="1598">
              <a:latin typeface="Arial"/>
              <a:cs typeface="Arial"/>
            </a:endParaRPr>
          </a:p>
        </p:txBody>
      </p:sp>
      <p:sp>
        <p:nvSpPr>
          <p:cNvPr id="7" name="object 7" descr="$PPTXTitle"/>
          <p:cNvSpPr txBox="1">
            <a:spLocks noGrp="1"/>
          </p:cNvSpPr>
          <p:nvPr>
            <p:ph type="title"/>
          </p:nvPr>
        </p:nvSpPr>
        <p:spPr>
          <a:xfrm>
            <a:off x="7477246" y="1389145"/>
            <a:ext cx="4435117" cy="2229522"/>
          </a:xfrm>
          <a:prstGeom prst="rect">
            <a:avLst/>
          </a:prstGeom>
        </p:spPr>
        <p:txBody>
          <a:bodyPr vert="horz" wrap="square" lIns="0" tIns="16067" rIns="0" bIns="0" rtlCol="0" anchor="ctr">
            <a:spAutoFit/>
          </a:bodyPr>
          <a:lstStyle/>
          <a:p>
            <a:pPr marL="16913" marR="6765" indent="1117077" algn="just">
              <a:lnSpc>
                <a:spcPct val="100299"/>
              </a:lnSpc>
              <a:spcBef>
                <a:spcPts val="127"/>
              </a:spcBef>
            </a:pPr>
            <a:r>
              <a:rPr sz="4794" spc="-13" dirty="0">
                <a:solidFill>
                  <a:srgbClr val="FFFFFF"/>
                </a:solidFill>
              </a:rPr>
              <a:t>Advancing </a:t>
            </a:r>
            <a:r>
              <a:rPr sz="4794" dirty="0">
                <a:solidFill>
                  <a:srgbClr val="FFFFFF"/>
                </a:solidFill>
              </a:rPr>
              <a:t>Research</a:t>
            </a:r>
            <a:r>
              <a:rPr lang="en-US" sz="4794" spc="-93" dirty="0">
                <a:solidFill>
                  <a:srgbClr val="FFFFFF"/>
                </a:solidFill>
              </a:rPr>
              <a:t> </a:t>
            </a:r>
            <a:r>
              <a:rPr sz="4794" spc="-27" dirty="0">
                <a:solidFill>
                  <a:srgbClr val="FFFFFF"/>
                </a:solidFill>
              </a:rPr>
              <a:t>with </a:t>
            </a:r>
            <a:r>
              <a:rPr sz="4794" dirty="0">
                <a:solidFill>
                  <a:srgbClr val="FFFFFF"/>
                </a:solidFill>
              </a:rPr>
              <a:t>Black</a:t>
            </a:r>
            <a:r>
              <a:rPr sz="4794" spc="-80" dirty="0">
                <a:solidFill>
                  <a:srgbClr val="FFFFFF"/>
                </a:solidFill>
              </a:rPr>
              <a:t> </a:t>
            </a:r>
            <a:r>
              <a:rPr sz="4794" spc="-13" dirty="0">
                <a:solidFill>
                  <a:srgbClr val="FFFFFF"/>
                </a:solidFill>
              </a:rPr>
              <a:t>Families</a:t>
            </a:r>
            <a:endParaRPr sz="4794" dirty="0"/>
          </a:p>
        </p:txBody>
      </p:sp>
    </p:spTree>
    <p:extLst>
      <p:ext uri="{BB962C8B-B14F-4D97-AF65-F5344CB8AC3E}">
        <p14:creationId xmlns:p14="http://schemas.microsoft.com/office/powerpoint/2010/main" val="40916014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10351851" y="6148741"/>
            <a:ext cx="12684" cy="476086"/>
          </a:xfrm>
          <a:custGeom>
            <a:avLst/>
            <a:gdLst/>
            <a:ahLst/>
            <a:cxnLst/>
            <a:rect l="l" t="t" r="r" b="b"/>
            <a:pathLst>
              <a:path w="9525" h="357504">
                <a:moveTo>
                  <a:pt x="0" y="0"/>
                </a:moveTo>
                <a:lnTo>
                  <a:pt x="9144" y="356933"/>
                </a:lnTo>
              </a:path>
            </a:pathLst>
          </a:custGeom>
          <a:ln w="9533">
            <a:solidFill>
              <a:srgbClr val="B7B7B7"/>
            </a:solidFill>
          </a:ln>
        </p:spPr>
        <p:txBody>
          <a:bodyPr wrap="square" lIns="0" tIns="0" rIns="0" bIns="0" rtlCol="0"/>
          <a:lstStyle/>
          <a:p>
            <a:endParaRPr sz="2397"/>
          </a:p>
        </p:txBody>
      </p:sp>
      <p:pic>
        <p:nvPicPr>
          <p:cNvPr id="3" name="object 3" descr="Google Shape;67;p14"/>
          <p:cNvPicPr/>
          <p:nvPr/>
        </p:nvPicPr>
        <p:blipFill>
          <a:blip r:embed="rId2" cstate="print"/>
          <a:stretch>
            <a:fillRect/>
          </a:stretch>
        </p:blipFill>
        <p:spPr>
          <a:xfrm>
            <a:off x="360647" y="463095"/>
            <a:ext cx="815857" cy="828002"/>
          </a:xfrm>
          <a:prstGeom prst="rect">
            <a:avLst/>
          </a:prstGeom>
        </p:spPr>
      </p:pic>
      <p:pic>
        <p:nvPicPr>
          <p:cNvPr id="4" name="object 4" descr="Google Shape;69;p14"/>
          <p:cNvPicPr/>
          <p:nvPr/>
        </p:nvPicPr>
        <p:blipFill>
          <a:blip r:embed="rId3" cstate="print"/>
          <a:stretch>
            <a:fillRect/>
          </a:stretch>
        </p:blipFill>
        <p:spPr>
          <a:xfrm>
            <a:off x="10638008" y="6215765"/>
            <a:ext cx="1156811" cy="389647"/>
          </a:xfrm>
          <a:prstGeom prst="rect">
            <a:avLst/>
          </a:prstGeom>
        </p:spPr>
      </p:pic>
      <p:pic>
        <p:nvPicPr>
          <p:cNvPr id="5" name="object 5"/>
          <p:cNvPicPr/>
          <p:nvPr/>
        </p:nvPicPr>
        <p:blipFill>
          <a:blip r:embed="rId4" cstate="print"/>
          <a:stretch>
            <a:fillRect/>
          </a:stretch>
        </p:blipFill>
        <p:spPr>
          <a:xfrm>
            <a:off x="3136996" y="450885"/>
            <a:ext cx="6161545" cy="2071945"/>
          </a:xfrm>
          <a:prstGeom prst="rect">
            <a:avLst/>
          </a:prstGeom>
        </p:spPr>
      </p:pic>
      <p:pic>
        <p:nvPicPr>
          <p:cNvPr id="6" name="object 6" descr="A group of people posing for a photo  Description automatically generated"/>
          <p:cNvPicPr/>
          <p:nvPr/>
        </p:nvPicPr>
        <p:blipFill>
          <a:blip r:embed="rId5" cstate="print"/>
          <a:stretch>
            <a:fillRect/>
          </a:stretch>
        </p:blipFill>
        <p:spPr>
          <a:xfrm>
            <a:off x="6850972" y="2705688"/>
            <a:ext cx="5138680" cy="3424772"/>
          </a:xfrm>
          <a:prstGeom prst="rect">
            <a:avLst/>
          </a:prstGeom>
        </p:spPr>
      </p:pic>
      <p:pic>
        <p:nvPicPr>
          <p:cNvPr id="7" name="object 7" descr="A group of people holding awards  Description automatically generated"/>
          <p:cNvPicPr/>
          <p:nvPr/>
        </p:nvPicPr>
        <p:blipFill>
          <a:blip r:embed="rId6" cstate="print"/>
          <a:stretch>
            <a:fillRect/>
          </a:stretch>
        </p:blipFill>
        <p:spPr>
          <a:xfrm>
            <a:off x="750310" y="2705653"/>
            <a:ext cx="5345688" cy="3571065"/>
          </a:xfrm>
          <a:prstGeom prst="rect">
            <a:avLst/>
          </a:prstGeom>
        </p:spPr>
      </p:pic>
    </p:spTree>
    <p:extLst>
      <p:ext uri="{BB962C8B-B14F-4D97-AF65-F5344CB8AC3E}">
        <p14:creationId xmlns:p14="http://schemas.microsoft.com/office/powerpoint/2010/main" val="1395969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352834" y="511292"/>
            <a:ext cx="13303792" cy="1106269"/>
          </a:xfrm>
          <a:prstGeom prst="rect">
            <a:avLst/>
          </a:prstGeom>
        </p:spPr>
        <p:txBody>
          <a:bodyPr vert="horz" wrap="square" lIns="0" tIns="425010" rIns="0" bIns="0" rtlCol="0" anchor="ctr">
            <a:spAutoFit/>
          </a:bodyPr>
          <a:lstStyle/>
          <a:p>
            <a:pPr marL="41436">
              <a:lnSpc>
                <a:spcPct val="100000"/>
              </a:lnSpc>
              <a:spcBef>
                <a:spcPts val="166"/>
              </a:spcBef>
            </a:pPr>
            <a:r>
              <a:rPr spc="140" dirty="0"/>
              <a:t>Priority</a:t>
            </a:r>
            <a:r>
              <a:rPr spc="67" dirty="0"/>
              <a:t> </a:t>
            </a:r>
            <a:r>
              <a:rPr spc="87" dirty="0"/>
              <a:t>Areas</a:t>
            </a:r>
          </a:p>
        </p:txBody>
      </p:sp>
      <p:sp>
        <p:nvSpPr>
          <p:cNvPr id="3" name="object 3"/>
          <p:cNvSpPr txBox="1"/>
          <p:nvPr/>
        </p:nvSpPr>
        <p:spPr>
          <a:xfrm>
            <a:off x="714084" y="1604349"/>
            <a:ext cx="10976346" cy="2847384"/>
          </a:xfrm>
          <a:prstGeom prst="rect">
            <a:avLst/>
          </a:prstGeom>
        </p:spPr>
        <p:txBody>
          <a:bodyPr vert="horz" wrap="square" lIns="0" tIns="16067" rIns="0" bIns="0" rtlCol="0">
            <a:spAutoFit/>
          </a:bodyPr>
          <a:lstStyle/>
          <a:p>
            <a:pPr marL="439727" marR="648598" indent="-423660">
              <a:lnSpc>
                <a:spcPct val="114300"/>
              </a:lnSpc>
              <a:spcBef>
                <a:spcPts val="127"/>
              </a:spcBef>
              <a:buSzPct val="67500"/>
              <a:buChar char="●"/>
              <a:tabLst>
                <a:tab pos="439727" algn="l"/>
              </a:tabLst>
            </a:pPr>
            <a:r>
              <a:rPr sz="2663" spc="213" dirty="0">
                <a:solidFill>
                  <a:srgbClr val="585858"/>
                </a:solidFill>
                <a:latin typeface="Arial"/>
                <a:cs typeface="Arial"/>
              </a:rPr>
              <a:t>Economic</a:t>
            </a:r>
            <a:r>
              <a:rPr sz="2663" spc="-27" dirty="0">
                <a:solidFill>
                  <a:srgbClr val="585858"/>
                </a:solidFill>
                <a:latin typeface="Arial"/>
                <a:cs typeface="Arial"/>
              </a:rPr>
              <a:t> </a:t>
            </a:r>
            <a:r>
              <a:rPr sz="2663" spc="193" dirty="0">
                <a:solidFill>
                  <a:srgbClr val="585858"/>
                </a:solidFill>
                <a:latin typeface="Arial"/>
                <a:cs typeface="Arial"/>
              </a:rPr>
              <a:t>Mobility</a:t>
            </a:r>
            <a:r>
              <a:rPr sz="2663" spc="-73" dirty="0">
                <a:solidFill>
                  <a:srgbClr val="585858"/>
                </a:solidFill>
                <a:latin typeface="Arial"/>
                <a:cs typeface="Arial"/>
              </a:rPr>
              <a:t> </a:t>
            </a:r>
            <a:r>
              <a:rPr sz="2663" spc="173" dirty="0">
                <a:solidFill>
                  <a:srgbClr val="585858"/>
                </a:solidFill>
                <a:latin typeface="Arial"/>
                <a:cs typeface="Arial"/>
              </a:rPr>
              <a:t>(Temporary</a:t>
            </a:r>
            <a:r>
              <a:rPr sz="2663" spc="-67" dirty="0">
                <a:solidFill>
                  <a:srgbClr val="585858"/>
                </a:solidFill>
                <a:latin typeface="Arial"/>
                <a:cs typeface="Arial"/>
              </a:rPr>
              <a:t> </a:t>
            </a:r>
            <a:r>
              <a:rPr sz="2663" spc="107" dirty="0">
                <a:solidFill>
                  <a:srgbClr val="585858"/>
                </a:solidFill>
                <a:latin typeface="Arial"/>
                <a:cs typeface="Arial"/>
              </a:rPr>
              <a:t>Assistance</a:t>
            </a:r>
            <a:r>
              <a:rPr sz="2663" spc="-47" dirty="0">
                <a:solidFill>
                  <a:srgbClr val="585858"/>
                </a:solidFill>
                <a:latin typeface="Arial"/>
                <a:cs typeface="Arial"/>
              </a:rPr>
              <a:t> </a:t>
            </a:r>
            <a:r>
              <a:rPr sz="2663" spc="180" dirty="0">
                <a:solidFill>
                  <a:srgbClr val="585858"/>
                </a:solidFill>
                <a:latin typeface="Arial"/>
                <a:cs typeface="Arial"/>
              </a:rPr>
              <a:t>for</a:t>
            </a:r>
            <a:r>
              <a:rPr sz="2663" spc="-73" dirty="0">
                <a:solidFill>
                  <a:srgbClr val="585858"/>
                </a:solidFill>
                <a:latin typeface="Arial"/>
                <a:cs typeface="Arial"/>
              </a:rPr>
              <a:t> </a:t>
            </a:r>
            <a:r>
              <a:rPr sz="2663" spc="160" dirty="0">
                <a:solidFill>
                  <a:srgbClr val="585858"/>
                </a:solidFill>
                <a:latin typeface="Arial"/>
                <a:cs typeface="Arial"/>
              </a:rPr>
              <a:t>Needy </a:t>
            </a:r>
            <a:r>
              <a:rPr sz="2663" spc="146" dirty="0">
                <a:solidFill>
                  <a:srgbClr val="585858"/>
                </a:solidFill>
                <a:latin typeface="Arial"/>
                <a:cs typeface="Arial"/>
              </a:rPr>
              <a:t>Families</a:t>
            </a:r>
            <a:r>
              <a:rPr sz="2663" spc="-133" dirty="0">
                <a:solidFill>
                  <a:srgbClr val="585858"/>
                </a:solidFill>
                <a:latin typeface="Arial"/>
                <a:cs typeface="Arial"/>
              </a:rPr>
              <a:t> </a:t>
            </a:r>
            <a:r>
              <a:rPr sz="2663" spc="-13" dirty="0">
                <a:solidFill>
                  <a:srgbClr val="585858"/>
                </a:solidFill>
                <a:latin typeface="Arial"/>
                <a:cs typeface="Arial"/>
              </a:rPr>
              <a:t>(TANF)</a:t>
            </a:r>
            <a:endParaRPr sz="2663" dirty="0">
              <a:latin typeface="Arial"/>
              <a:cs typeface="Arial"/>
            </a:endParaRPr>
          </a:p>
          <a:p>
            <a:pPr marL="439727" marR="6765" indent="-423660">
              <a:lnSpc>
                <a:spcPts val="3755"/>
              </a:lnSpc>
              <a:spcBef>
                <a:spcPts val="113"/>
              </a:spcBef>
              <a:buSzPct val="67500"/>
              <a:buChar char="●"/>
              <a:tabLst>
                <a:tab pos="439727" algn="l"/>
              </a:tabLst>
            </a:pPr>
            <a:r>
              <a:rPr sz="2663" spc="87" dirty="0">
                <a:solidFill>
                  <a:srgbClr val="585858"/>
                </a:solidFill>
                <a:latin typeface="Arial"/>
                <a:cs typeface="Arial"/>
              </a:rPr>
              <a:t>Early</a:t>
            </a:r>
            <a:r>
              <a:rPr sz="2663" spc="20" dirty="0">
                <a:solidFill>
                  <a:srgbClr val="585858"/>
                </a:solidFill>
                <a:latin typeface="Arial"/>
                <a:cs typeface="Arial"/>
              </a:rPr>
              <a:t> </a:t>
            </a:r>
            <a:r>
              <a:rPr sz="2663" spc="80" dirty="0">
                <a:solidFill>
                  <a:srgbClr val="585858"/>
                </a:solidFill>
                <a:latin typeface="Arial"/>
                <a:cs typeface="Arial"/>
              </a:rPr>
              <a:t>Care</a:t>
            </a:r>
            <a:r>
              <a:rPr sz="2663" spc="-40" dirty="0">
                <a:solidFill>
                  <a:srgbClr val="585858"/>
                </a:solidFill>
                <a:latin typeface="Arial"/>
                <a:cs typeface="Arial"/>
              </a:rPr>
              <a:t> </a:t>
            </a:r>
            <a:r>
              <a:rPr sz="2663" spc="233" dirty="0">
                <a:solidFill>
                  <a:srgbClr val="585858"/>
                </a:solidFill>
                <a:latin typeface="Arial"/>
                <a:cs typeface="Arial"/>
              </a:rPr>
              <a:t>and</a:t>
            </a:r>
            <a:r>
              <a:rPr sz="2663" spc="53" dirty="0">
                <a:solidFill>
                  <a:srgbClr val="585858"/>
                </a:solidFill>
                <a:latin typeface="Arial"/>
                <a:cs typeface="Arial"/>
              </a:rPr>
              <a:t> </a:t>
            </a:r>
            <a:r>
              <a:rPr sz="2663" spc="193" dirty="0">
                <a:solidFill>
                  <a:srgbClr val="585858"/>
                </a:solidFill>
                <a:latin typeface="Arial"/>
                <a:cs typeface="Arial"/>
              </a:rPr>
              <a:t>Education</a:t>
            </a:r>
            <a:r>
              <a:rPr sz="2663" spc="-47" dirty="0">
                <a:solidFill>
                  <a:srgbClr val="585858"/>
                </a:solidFill>
                <a:latin typeface="Arial"/>
                <a:cs typeface="Arial"/>
              </a:rPr>
              <a:t> </a:t>
            </a:r>
            <a:r>
              <a:rPr sz="2663" spc="152" dirty="0">
                <a:solidFill>
                  <a:srgbClr val="585858"/>
                </a:solidFill>
                <a:latin typeface="Arial"/>
                <a:cs typeface="Arial"/>
              </a:rPr>
              <a:t>(Head</a:t>
            </a:r>
            <a:r>
              <a:rPr sz="2663" spc="-47" dirty="0">
                <a:solidFill>
                  <a:srgbClr val="585858"/>
                </a:solidFill>
                <a:latin typeface="Arial"/>
                <a:cs typeface="Arial"/>
              </a:rPr>
              <a:t> </a:t>
            </a:r>
            <a:r>
              <a:rPr sz="2663" spc="127" dirty="0">
                <a:solidFill>
                  <a:srgbClr val="585858"/>
                </a:solidFill>
                <a:latin typeface="Arial"/>
                <a:cs typeface="Arial"/>
              </a:rPr>
              <a:t>Start/Early</a:t>
            </a:r>
            <a:r>
              <a:rPr sz="2663" spc="-67" dirty="0">
                <a:solidFill>
                  <a:srgbClr val="585858"/>
                </a:solidFill>
                <a:latin typeface="Arial"/>
                <a:cs typeface="Arial"/>
              </a:rPr>
              <a:t> </a:t>
            </a:r>
            <a:r>
              <a:rPr sz="2663" spc="193" dirty="0">
                <a:solidFill>
                  <a:srgbClr val="585858"/>
                </a:solidFill>
                <a:latin typeface="Arial"/>
                <a:cs typeface="Arial"/>
              </a:rPr>
              <a:t>Head</a:t>
            </a:r>
            <a:r>
              <a:rPr sz="2663" spc="-53" dirty="0">
                <a:solidFill>
                  <a:srgbClr val="585858"/>
                </a:solidFill>
                <a:latin typeface="Arial"/>
                <a:cs typeface="Arial"/>
              </a:rPr>
              <a:t> </a:t>
            </a:r>
            <a:r>
              <a:rPr sz="2663" spc="140" dirty="0">
                <a:solidFill>
                  <a:srgbClr val="585858"/>
                </a:solidFill>
                <a:latin typeface="Arial"/>
                <a:cs typeface="Arial"/>
              </a:rPr>
              <a:t>Start</a:t>
            </a:r>
            <a:r>
              <a:rPr sz="2663" spc="13" dirty="0">
                <a:solidFill>
                  <a:srgbClr val="585858"/>
                </a:solidFill>
                <a:latin typeface="Arial"/>
                <a:cs typeface="Arial"/>
              </a:rPr>
              <a:t> </a:t>
            </a:r>
            <a:r>
              <a:rPr sz="2663" spc="-67" dirty="0">
                <a:solidFill>
                  <a:srgbClr val="585858"/>
                </a:solidFill>
                <a:latin typeface="Arial"/>
                <a:cs typeface="Arial"/>
              </a:rPr>
              <a:t>&amp; </a:t>
            </a:r>
            <a:r>
              <a:rPr sz="2663" spc="140" dirty="0">
                <a:solidFill>
                  <a:srgbClr val="585858"/>
                </a:solidFill>
                <a:latin typeface="Arial"/>
                <a:cs typeface="Arial"/>
              </a:rPr>
              <a:t>(Childcare</a:t>
            </a:r>
            <a:r>
              <a:rPr sz="2663" spc="-47" dirty="0">
                <a:solidFill>
                  <a:srgbClr val="585858"/>
                </a:solidFill>
                <a:latin typeface="Arial"/>
                <a:cs typeface="Arial"/>
              </a:rPr>
              <a:t> </a:t>
            </a:r>
            <a:r>
              <a:rPr sz="2663" spc="100" dirty="0">
                <a:solidFill>
                  <a:srgbClr val="585858"/>
                </a:solidFill>
                <a:latin typeface="Arial"/>
                <a:cs typeface="Arial"/>
              </a:rPr>
              <a:t>assistance</a:t>
            </a:r>
            <a:r>
              <a:rPr sz="2663" spc="-47" dirty="0">
                <a:solidFill>
                  <a:srgbClr val="585858"/>
                </a:solidFill>
                <a:latin typeface="Arial"/>
                <a:cs typeface="Arial"/>
              </a:rPr>
              <a:t> </a:t>
            </a:r>
            <a:r>
              <a:rPr sz="2663" spc="186" dirty="0">
                <a:solidFill>
                  <a:srgbClr val="585858"/>
                </a:solidFill>
                <a:latin typeface="Arial"/>
                <a:cs typeface="Arial"/>
              </a:rPr>
              <a:t>programs)</a:t>
            </a:r>
            <a:endParaRPr sz="2663" dirty="0">
              <a:latin typeface="Arial"/>
              <a:cs typeface="Arial"/>
            </a:endParaRPr>
          </a:p>
          <a:p>
            <a:pPr marL="439727" indent="-422815">
              <a:spcBef>
                <a:spcPts val="233"/>
              </a:spcBef>
              <a:buSzPct val="67500"/>
              <a:buChar char="●"/>
              <a:tabLst>
                <a:tab pos="439727" algn="l"/>
              </a:tabLst>
            </a:pPr>
            <a:r>
              <a:rPr sz="2663" dirty="0">
                <a:solidFill>
                  <a:srgbClr val="585858"/>
                </a:solidFill>
                <a:latin typeface="Arial"/>
                <a:cs typeface="Arial"/>
              </a:rPr>
              <a:t>Cross-</a:t>
            </a:r>
            <a:r>
              <a:rPr sz="2663" spc="266" dirty="0">
                <a:solidFill>
                  <a:srgbClr val="585858"/>
                </a:solidFill>
                <a:latin typeface="Arial"/>
                <a:cs typeface="Arial"/>
              </a:rPr>
              <a:t>cutting</a:t>
            </a:r>
            <a:r>
              <a:rPr sz="2663" spc="100" dirty="0">
                <a:solidFill>
                  <a:srgbClr val="585858"/>
                </a:solidFill>
                <a:latin typeface="Arial"/>
                <a:cs typeface="Arial"/>
              </a:rPr>
              <a:t> </a:t>
            </a:r>
            <a:r>
              <a:rPr sz="2663" spc="87" dirty="0">
                <a:solidFill>
                  <a:srgbClr val="585858"/>
                </a:solidFill>
                <a:latin typeface="Arial"/>
                <a:cs typeface="Arial"/>
              </a:rPr>
              <a:t>Areas</a:t>
            </a:r>
            <a:r>
              <a:rPr sz="2663" spc="53" dirty="0">
                <a:solidFill>
                  <a:srgbClr val="585858"/>
                </a:solidFill>
                <a:latin typeface="Arial"/>
                <a:cs typeface="Arial"/>
              </a:rPr>
              <a:t> </a:t>
            </a:r>
            <a:r>
              <a:rPr sz="2663" spc="100" dirty="0">
                <a:solidFill>
                  <a:srgbClr val="585858"/>
                </a:solidFill>
                <a:latin typeface="Arial"/>
                <a:cs typeface="Arial"/>
              </a:rPr>
              <a:t>(Rural</a:t>
            </a:r>
            <a:r>
              <a:rPr sz="2663" spc="67" dirty="0">
                <a:solidFill>
                  <a:srgbClr val="585858"/>
                </a:solidFill>
                <a:latin typeface="Arial"/>
                <a:cs typeface="Arial"/>
              </a:rPr>
              <a:t> </a:t>
            </a:r>
            <a:r>
              <a:rPr sz="2663" spc="146" dirty="0">
                <a:solidFill>
                  <a:srgbClr val="585858"/>
                </a:solidFill>
                <a:latin typeface="Arial"/>
                <a:cs typeface="Arial"/>
              </a:rPr>
              <a:t>Populations,</a:t>
            </a:r>
            <a:r>
              <a:rPr sz="2663" spc="27" dirty="0">
                <a:solidFill>
                  <a:srgbClr val="585858"/>
                </a:solidFill>
                <a:latin typeface="Arial"/>
                <a:cs typeface="Arial"/>
              </a:rPr>
              <a:t> </a:t>
            </a:r>
            <a:r>
              <a:rPr sz="2663" spc="152" dirty="0">
                <a:solidFill>
                  <a:srgbClr val="585858"/>
                </a:solidFill>
                <a:latin typeface="Arial"/>
                <a:cs typeface="Arial"/>
              </a:rPr>
              <a:t>Legal</a:t>
            </a:r>
            <a:r>
              <a:rPr sz="2663" spc="-40" dirty="0">
                <a:solidFill>
                  <a:srgbClr val="585858"/>
                </a:solidFill>
                <a:latin typeface="Arial"/>
                <a:cs typeface="Arial"/>
              </a:rPr>
              <a:t> </a:t>
            </a:r>
            <a:r>
              <a:rPr sz="2663" spc="152" dirty="0">
                <a:solidFill>
                  <a:srgbClr val="585858"/>
                </a:solidFill>
                <a:latin typeface="Arial"/>
                <a:cs typeface="Arial"/>
              </a:rPr>
              <a:t>System</a:t>
            </a:r>
            <a:endParaRPr sz="2663" dirty="0">
              <a:latin typeface="Arial"/>
              <a:cs typeface="Arial"/>
            </a:endParaRPr>
          </a:p>
          <a:p>
            <a:pPr marL="439727">
              <a:spcBef>
                <a:spcPts val="459"/>
              </a:spcBef>
            </a:pPr>
            <a:r>
              <a:rPr sz="2663" spc="180" dirty="0">
                <a:solidFill>
                  <a:srgbClr val="585858"/>
                </a:solidFill>
                <a:latin typeface="Arial"/>
                <a:cs typeface="Arial"/>
              </a:rPr>
              <a:t>Involvement,</a:t>
            </a:r>
            <a:r>
              <a:rPr sz="2663" spc="73" dirty="0">
                <a:solidFill>
                  <a:srgbClr val="585858"/>
                </a:solidFill>
                <a:latin typeface="Arial"/>
                <a:cs typeface="Arial"/>
              </a:rPr>
              <a:t> </a:t>
            </a:r>
            <a:r>
              <a:rPr sz="2663" spc="166" dirty="0">
                <a:solidFill>
                  <a:srgbClr val="585858"/>
                </a:solidFill>
                <a:latin typeface="Arial"/>
                <a:cs typeface="Arial"/>
              </a:rPr>
              <a:t>Fatherhood,</a:t>
            </a:r>
            <a:r>
              <a:rPr sz="2663" spc="-27" dirty="0">
                <a:solidFill>
                  <a:srgbClr val="585858"/>
                </a:solidFill>
                <a:latin typeface="Arial"/>
                <a:cs typeface="Arial"/>
              </a:rPr>
              <a:t> </a:t>
            </a:r>
            <a:r>
              <a:rPr sz="2663" spc="146" dirty="0">
                <a:solidFill>
                  <a:srgbClr val="585858"/>
                </a:solidFill>
                <a:latin typeface="Arial"/>
                <a:cs typeface="Arial"/>
              </a:rPr>
              <a:t>Health)</a:t>
            </a:r>
            <a:endParaRPr sz="2663" dirty="0">
              <a:latin typeface="Arial"/>
              <a:cs typeface="Arial"/>
            </a:endParaRPr>
          </a:p>
        </p:txBody>
      </p:sp>
      <p:pic>
        <p:nvPicPr>
          <p:cNvPr id="4" name="object 4" descr="Google Shape;69;p14"/>
          <p:cNvPicPr/>
          <p:nvPr/>
        </p:nvPicPr>
        <p:blipFill>
          <a:blip r:embed="rId2" cstate="print"/>
          <a:stretch>
            <a:fillRect/>
          </a:stretch>
        </p:blipFill>
        <p:spPr>
          <a:xfrm>
            <a:off x="10638008" y="6215765"/>
            <a:ext cx="1156811" cy="389647"/>
          </a:xfrm>
          <a:prstGeom prst="rect">
            <a:avLst/>
          </a:prstGeom>
        </p:spPr>
      </p:pic>
    </p:spTree>
    <p:extLst>
      <p:ext uri="{BB962C8B-B14F-4D97-AF65-F5344CB8AC3E}">
        <p14:creationId xmlns:p14="http://schemas.microsoft.com/office/powerpoint/2010/main" val="32218691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10351851" y="6148741"/>
            <a:ext cx="12684" cy="476086"/>
          </a:xfrm>
          <a:custGeom>
            <a:avLst/>
            <a:gdLst/>
            <a:ahLst/>
            <a:cxnLst/>
            <a:rect l="l" t="t" r="r" b="b"/>
            <a:pathLst>
              <a:path w="9525" h="357504">
                <a:moveTo>
                  <a:pt x="0" y="0"/>
                </a:moveTo>
                <a:lnTo>
                  <a:pt x="9144" y="356933"/>
                </a:lnTo>
              </a:path>
            </a:pathLst>
          </a:custGeom>
          <a:ln w="9533">
            <a:solidFill>
              <a:srgbClr val="B7B7B7"/>
            </a:solidFill>
          </a:ln>
        </p:spPr>
        <p:txBody>
          <a:bodyPr wrap="square" lIns="0" tIns="0" rIns="0" bIns="0" rtlCol="0"/>
          <a:lstStyle/>
          <a:p>
            <a:endParaRPr sz="2397"/>
          </a:p>
        </p:txBody>
      </p:sp>
      <p:pic>
        <p:nvPicPr>
          <p:cNvPr id="3" name="object 3" descr="Google Shape;67;p14"/>
          <p:cNvPicPr/>
          <p:nvPr/>
        </p:nvPicPr>
        <p:blipFill>
          <a:blip r:embed="rId2" cstate="print"/>
          <a:stretch>
            <a:fillRect/>
          </a:stretch>
        </p:blipFill>
        <p:spPr>
          <a:xfrm>
            <a:off x="360647" y="463095"/>
            <a:ext cx="815857" cy="828002"/>
          </a:xfrm>
          <a:prstGeom prst="rect">
            <a:avLst/>
          </a:prstGeom>
        </p:spPr>
      </p:pic>
      <p:pic>
        <p:nvPicPr>
          <p:cNvPr id="4" name="object 4" descr="Google Shape;69;p14"/>
          <p:cNvPicPr/>
          <p:nvPr/>
        </p:nvPicPr>
        <p:blipFill>
          <a:blip r:embed="rId3" cstate="print"/>
          <a:stretch>
            <a:fillRect/>
          </a:stretch>
        </p:blipFill>
        <p:spPr>
          <a:xfrm>
            <a:off x="10638008" y="6215765"/>
            <a:ext cx="1156811" cy="389647"/>
          </a:xfrm>
          <a:prstGeom prst="rect">
            <a:avLst/>
          </a:prstGeom>
        </p:spPr>
      </p:pic>
      <p:sp>
        <p:nvSpPr>
          <p:cNvPr id="5" name="object 5" descr="$PPTXTitle"/>
          <p:cNvSpPr txBox="1">
            <a:spLocks noGrp="1"/>
          </p:cNvSpPr>
          <p:nvPr>
            <p:ph type="title"/>
          </p:nvPr>
        </p:nvSpPr>
        <p:spPr>
          <a:xfrm>
            <a:off x="1464440" y="174432"/>
            <a:ext cx="4208664" cy="1375564"/>
          </a:xfrm>
          <a:prstGeom prst="rect">
            <a:avLst/>
          </a:prstGeom>
        </p:spPr>
        <p:txBody>
          <a:bodyPr vert="horz" wrap="square" lIns="0" tIns="21141" rIns="0" bIns="0" rtlCol="0" anchor="ctr">
            <a:spAutoFit/>
          </a:bodyPr>
          <a:lstStyle/>
          <a:p>
            <a:pPr marL="16913">
              <a:lnSpc>
                <a:spcPct val="100000"/>
              </a:lnSpc>
              <a:spcBef>
                <a:spcPts val="166"/>
              </a:spcBef>
            </a:pPr>
            <a:r>
              <a:rPr spc="127" dirty="0"/>
              <a:t>Research</a:t>
            </a:r>
            <a:r>
              <a:rPr spc="53" dirty="0"/>
              <a:t> </a:t>
            </a:r>
            <a:r>
              <a:rPr spc="107" dirty="0"/>
              <a:t>Priorities</a:t>
            </a:r>
          </a:p>
        </p:txBody>
      </p:sp>
      <p:sp>
        <p:nvSpPr>
          <p:cNvPr id="6" name="object 6"/>
          <p:cNvSpPr txBox="1"/>
          <p:nvPr/>
        </p:nvSpPr>
        <p:spPr>
          <a:xfrm>
            <a:off x="1459822" y="1450919"/>
            <a:ext cx="8315854" cy="4071274"/>
          </a:xfrm>
          <a:prstGeom prst="rect">
            <a:avLst/>
          </a:prstGeom>
        </p:spPr>
        <p:txBody>
          <a:bodyPr vert="horz" wrap="square" lIns="0" tIns="164051" rIns="0" bIns="0" rtlCol="0">
            <a:spAutoFit/>
          </a:bodyPr>
          <a:lstStyle/>
          <a:p>
            <a:pPr marL="16913">
              <a:spcBef>
                <a:spcPts val="1292"/>
              </a:spcBef>
            </a:pPr>
            <a:r>
              <a:rPr sz="2397" i="1" spc="-13" dirty="0">
                <a:solidFill>
                  <a:srgbClr val="525252"/>
                </a:solidFill>
                <a:latin typeface="Arial"/>
                <a:cs typeface="Arial"/>
              </a:rPr>
              <a:t>Assess:</a:t>
            </a:r>
            <a:endParaRPr sz="2397">
              <a:latin typeface="Arial"/>
              <a:cs typeface="Arial"/>
            </a:endParaRPr>
          </a:p>
          <a:p>
            <a:pPr marL="473553" marR="6765" indent="-457486">
              <a:lnSpc>
                <a:spcPct val="130400"/>
              </a:lnSpc>
              <a:spcBef>
                <a:spcPts val="286"/>
              </a:spcBef>
              <a:buChar char="•"/>
              <a:tabLst>
                <a:tab pos="473553" algn="l"/>
              </a:tabLst>
            </a:pPr>
            <a:r>
              <a:rPr sz="2397" spc="160" dirty="0">
                <a:latin typeface="Arial"/>
                <a:cs typeface="Arial"/>
              </a:rPr>
              <a:t>Definitions</a:t>
            </a:r>
            <a:r>
              <a:rPr sz="2397" spc="33" dirty="0">
                <a:latin typeface="Arial"/>
                <a:cs typeface="Arial"/>
              </a:rPr>
              <a:t> </a:t>
            </a:r>
            <a:r>
              <a:rPr sz="2397" dirty="0">
                <a:latin typeface="Arial"/>
                <a:cs typeface="Arial"/>
              </a:rPr>
              <a:t>&amp;</a:t>
            </a:r>
            <a:r>
              <a:rPr sz="2397" spc="-13" dirty="0">
                <a:latin typeface="Arial"/>
                <a:cs typeface="Arial"/>
              </a:rPr>
              <a:t> </a:t>
            </a:r>
            <a:r>
              <a:rPr sz="2397" spc="193" dirty="0">
                <a:latin typeface="Arial"/>
                <a:cs typeface="Arial"/>
              </a:rPr>
              <a:t>measurements</a:t>
            </a:r>
            <a:r>
              <a:rPr sz="2397" spc="27" dirty="0">
                <a:latin typeface="Arial"/>
                <a:cs typeface="Arial"/>
              </a:rPr>
              <a:t> </a:t>
            </a:r>
            <a:r>
              <a:rPr sz="2397" spc="166" dirty="0">
                <a:latin typeface="Arial"/>
                <a:cs typeface="Arial"/>
              </a:rPr>
              <a:t>of</a:t>
            </a:r>
            <a:r>
              <a:rPr sz="2397" spc="13" dirty="0">
                <a:latin typeface="Arial"/>
                <a:cs typeface="Arial"/>
              </a:rPr>
              <a:t> </a:t>
            </a:r>
            <a:r>
              <a:rPr sz="2397" spc="226" dirty="0">
                <a:latin typeface="Arial"/>
                <a:cs typeface="Arial"/>
              </a:rPr>
              <a:t>the</a:t>
            </a:r>
            <a:r>
              <a:rPr sz="2397" spc="-53" dirty="0">
                <a:latin typeface="Arial"/>
                <a:cs typeface="Arial"/>
              </a:rPr>
              <a:t> </a:t>
            </a:r>
            <a:r>
              <a:rPr sz="2397" spc="87" dirty="0">
                <a:latin typeface="Arial"/>
                <a:cs typeface="Arial"/>
              </a:rPr>
              <a:t>needs,</a:t>
            </a:r>
            <a:r>
              <a:rPr sz="2397" spc="20" dirty="0">
                <a:latin typeface="Arial"/>
                <a:cs typeface="Arial"/>
              </a:rPr>
              <a:t> </a:t>
            </a:r>
            <a:r>
              <a:rPr sz="2397" dirty="0">
                <a:latin typeface="Arial"/>
                <a:cs typeface="Arial"/>
              </a:rPr>
              <a:t>assets,</a:t>
            </a:r>
            <a:r>
              <a:rPr sz="2397" spc="27" dirty="0">
                <a:latin typeface="Arial"/>
                <a:cs typeface="Arial"/>
              </a:rPr>
              <a:t> </a:t>
            </a:r>
            <a:r>
              <a:rPr sz="2397" spc="-67" dirty="0">
                <a:latin typeface="Arial"/>
                <a:cs typeface="Arial"/>
              </a:rPr>
              <a:t>&amp; </a:t>
            </a:r>
            <a:r>
              <a:rPr sz="2397" spc="133" dirty="0">
                <a:latin typeface="Arial"/>
                <a:cs typeface="Arial"/>
              </a:rPr>
              <a:t>experiences</a:t>
            </a:r>
            <a:r>
              <a:rPr sz="2397" spc="-107" dirty="0">
                <a:latin typeface="Arial"/>
                <a:cs typeface="Arial"/>
              </a:rPr>
              <a:t> </a:t>
            </a:r>
            <a:r>
              <a:rPr sz="2397" spc="166" dirty="0">
                <a:latin typeface="Arial"/>
                <a:cs typeface="Arial"/>
              </a:rPr>
              <a:t>of</a:t>
            </a:r>
            <a:r>
              <a:rPr sz="2397" spc="-20" dirty="0">
                <a:latin typeface="Arial"/>
                <a:cs typeface="Arial"/>
              </a:rPr>
              <a:t> </a:t>
            </a:r>
            <a:r>
              <a:rPr sz="2397" spc="140" dirty="0">
                <a:latin typeface="Arial"/>
                <a:cs typeface="Arial"/>
              </a:rPr>
              <a:t>African</a:t>
            </a:r>
            <a:r>
              <a:rPr sz="2397" spc="20" dirty="0">
                <a:latin typeface="Arial"/>
                <a:cs typeface="Arial"/>
              </a:rPr>
              <a:t> </a:t>
            </a:r>
            <a:r>
              <a:rPr sz="2397" spc="180" dirty="0">
                <a:latin typeface="Arial"/>
                <a:cs typeface="Arial"/>
              </a:rPr>
              <a:t>American</a:t>
            </a:r>
            <a:r>
              <a:rPr sz="2397" spc="-73" dirty="0">
                <a:latin typeface="Arial"/>
                <a:cs typeface="Arial"/>
              </a:rPr>
              <a:t> </a:t>
            </a:r>
            <a:r>
              <a:rPr sz="2397" spc="186" dirty="0">
                <a:latin typeface="Arial"/>
                <a:cs typeface="Arial"/>
              </a:rPr>
              <a:t>children</a:t>
            </a:r>
            <a:r>
              <a:rPr sz="2397" spc="-73" dirty="0">
                <a:latin typeface="Arial"/>
                <a:cs typeface="Arial"/>
              </a:rPr>
              <a:t> </a:t>
            </a:r>
            <a:r>
              <a:rPr sz="2397" dirty="0">
                <a:latin typeface="Arial"/>
                <a:cs typeface="Arial"/>
              </a:rPr>
              <a:t>&amp;</a:t>
            </a:r>
            <a:r>
              <a:rPr sz="2397" spc="-53" dirty="0">
                <a:latin typeface="Arial"/>
                <a:cs typeface="Arial"/>
              </a:rPr>
              <a:t> </a:t>
            </a:r>
            <a:r>
              <a:rPr sz="2397" spc="140" dirty="0">
                <a:latin typeface="Arial"/>
                <a:cs typeface="Arial"/>
              </a:rPr>
              <a:t>families</a:t>
            </a:r>
            <a:endParaRPr sz="2397">
              <a:latin typeface="Arial"/>
              <a:cs typeface="Arial"/>
            </a:endParaRPr>
          </a:p>
          <a:p>
            <a:pPr marL="473553" marR="482009" indent="-457486">
              <a:lnSpc>
                <a:spcPct val="113700"/>
              </a:lnSpc>
              <a:spcBef>
                <a:spcPts val="186"/>
              </a:spcBef>
              <a:buChar char="•"/>
              <a:tabLst>
                <a:tab pos="473553" algn="l"/>
              </a:tabLst>
            </a:pPr>
            <a:r>
              <a:rPr sz="2397" spc="120" dirty="0">
                <a:latin typeface="Arial"/>
                <a:cs typeface="Arial"/>
              </a:rPr>
              <a:t>Barriers</a:t>
            </a:r>
            <a:r>
              <a:rPr sz="2397" spc="-13" dirty="0">
                <a:latin typeface="Arial"/>
                <a:cs typeface="Arial"/>
              </a:rPr>
              <a:t> </a:t>
            </a:r>
            <a:r>
              <a:rPr sz="2397" dirty="0">
                <a:latin typeface="Arial"/>
                <a:cs typeface="Arial"/>
              </a:rPr>
              <a:t>&amp;</a:t>
            </a:r>
            <a:r>
              <a:rPr sz="2397" spc="-60" dirty="0">
                <a:latin typeface="Arial"/>
                <a:cs typeface="Arial"/>
              </a:rPr>
              <a:t> </a:t>
            </a:r>
            <a:r>
              <a:rPr sz="2397" spc="133" dirty="0">
                <a:latin typeface="Arial"/>
                <a:cs typeface="Arial"/>
              </a:rPr>
              <a:t>facilitators</a:t>
            </a:r>
            <a:r>
              <a:rPr sz="2397" spc="-7" dirty="0">
                <a:latin typeface="Arial"/>
                <a:cs typeface="Arial"/>
              </a:rPr>
              <a:t> </a:t>
            </a:r>
            <a:r>
              <a:rPr sz="2397" spc="220" dirty="0">
                <a:latin typeface="Arial"/>
                <a:cs typeface="Arial"/>
              </a:rPr>
              <a:t>that</a:t>
            </a:r>
            <a:r>
              <a:rPr sz="2397" spc="-7" dirty="0">
                <a:latin typeface="Arial"/>
                <a:cs typeface="Arial"/>
              </a:rPr>
              <a:t> </a:t>
            </a:r>
            <a:r>
              <a:rPr sz="2397" spc="233" dirty="0">
                <a:latin typeface="Arial"/>
                <a:cs typeface="Arial"/>
              </a:rPr>
              <a:t>impact</a:t>
            </a:r>
            <a:r>
              <a:rPr sz="2397" dirty="0">
                <a:latin typeface="Arial"/>
                <a:cs typeface="Arial"/>
              </a:rPr>
              <a:t> </a:t>
            </a:r>
            <a:r>
              <a:rPr sz="2397" spc="286" dirty="0">
                <a:latin typeface="Arial"/>
                <a:cs typeface="Arial"/>
              </a:rPr>
              <a:t>human</a:t>
            </a:r>
            <a:r>
              <a:rPr sz="2397" spc="-80" dirty="0">
                <a:latin typeface="Arial"/>
                <a:cs typeface="Arial"/>
              </a:rPr>
              <a:t> </a:t>
            </a:r>
            <a:r>
              <a:rPr sz="2397" spc="87" dirty="0">
                <a:latin typeface="Arial"/>
                <a:cs typeface="Arial"/>
              </a:rPr>
              <a:t>service </a:t>
            </a:r>
            <a:r>
              <a:rPr sz="2397" spc="146" dirty="0">
                <a:latin typeface="Arial"/>
                <a:cs typeface="Arial"/>
              </a:rPr>
              <a:t>provision</a:t>
            </a:r>
            <a:r>
              <a:rPr sz="2397" spc="-73" dirty="0">
                <a:latin typeface="Arial"/>
                <a:cs typeface="Arial"/>
              </a:rPr>
              <a:t> </a:t>
            </a:r>
            <a:r>
              <a:rPr sz="2397" spc="226" dirty="0">
                <a:latin typeface="Arial"/>
                <a:cs typeface="Arial"/>
              </a:rPr>
              <a:t>to</a:t>
            </a:r>
            <a:r>
              <a:rPr sz="2397" spc="-47" dirty="0">
                <a:latin typeface="Arial"/>
                <a:cs typeface="Arial"/>
              </a:rPr>
              <a:t> </a:t>
            </a:r>
            <a:r>
              <a:rPr sz="2397" dirty="0">
                <a:latin typeface="Arial"/>
                <a:cs typeface="Arial"/>
              </a:rPr>
              <a:t>&amp;</a:t>
            </a:r>
            <a:r>
              <a:rPr sz="2397" spc="53" dirty="0">
                <a:latin typeface="Arial"/>
                <a:cs typeface="Arial"/>
              </a:rPr>
              <a:t> </a:t>
            </a:r>
            <a:r>
              <a:rPr sz="2397" spc="160" dirty="0">
                <a:latin typeface="Arial"/>
                <a:cs typeface="Arial"/>
              </a:rPr>
              <a:t>utilization</a:t>
            </a:r>
            <a:r>
              <a:rPr sz="2397" spc="-67" dirty="0">
                <a:latin typeface="Arial"/>
                <a:cs typeface="Arial"/>
              </a:rPr>
              <a:t> </a:t>
            </a:r>
            <a:r>
              <a:rPr sz="2397" spc="186" dirty="0">
                <a:latin typeface="Arial"/>
                <a:cs typeface="Arial"/>
              </a:rPr>
              <a:t>by</a:t>
            </a:r>
            <a:r>
              <a:rPr sz="2397" spc="-27" dirty="0">
                <a:latin typeface="Arial"/>
                <a:cs typeface="Arial"/>
              </a:rPr>
              <a:t> </a:t>
            </a:r>
            <a:r>
              <a:rPr sz="2397" spc="140" dirty="0">
                <a:latin typeface="Arial"/>
                <a:cs typeface="Arial"/>
              </a:rPr>
              <a:t>African</a:t>
            </a:r>
            <a:r>
              <a:rPr sz="2397" spc="33" dirty="0">
                <a:latin typeface="Arial"/>
                <a:cs typeface="Arial"/>
              </a:rPr>
              <a:t> </a:t>
            </a:r>
            <a:r>
              <a:rPr sz="2397" spc="146" dirty="0">
                <a:latin typeface="Arial"/>
                <a:cs typeface="Arial"/>
              </a:rPr>
              <a:t>Americans</a:t>
            </a:r>
            <a:endParaRPr sz="2397">
              <a:latin typeface="Arial"/>
              <a:cs typeface="Arial"/>
            </a:endParaRPr>
          </a:p>
          <a:p>
            <a:pPr marL="473553" marR="244387" indent="-457486">
              <a:lnSpc>
                <a:spcPct val="113599"/>
              </a:lnSpc>
              <a:spcBef>
                <a:spcPts val="93"/>
              </a:spcBef>
              <a:buChar char="•"/>
              <a:tabLst>
                <a:tab pos="473553" algn="l"/>
              </a:tabLst>
            </a:pPr>
            <a:r>
              <a:rPr sz="2397" spc="127" dirty="0">
                <a:latin typeface="Arial"/>
                <a:cs typeface="Arial"/>
              </a:rPr>
              <a:t>Strategies</a:t>
            </a:r>
            <a:r>
              <a:rPr sz="2397" spc="-100" dirty="0">
                <a:latin typeface="Arial"/>
                <a:cs typeface="Arial"/>
              </a:rPr>
              <a:t> </a:t>
            </a:r>
            <a:r>
              <a:rPr sz="2397" spc="226" dirty="0">
                <a:latin typeface="Arial"/>
                <a:cs typeface="Arial"/>
              </a:rPr>
              <a:t>to</a:t>
            </a:r>
            <a:r>
              <a:rPr sz="2397" spc="40" dirty="0">
                <a:latin typeface="Arial"/>
                <a:cs typeface="Arial"/>
              </a:rPr>
              <a:t> </a:t>
            </a:r>
            <a:r>
              <a:rPr sz="2397" spc="240" dirty="0">
                <a:latin typeface="Arial"/>
                <a:cs typeface="Arial"/>
              </a:rPr>
              <a:t>promote</a:t>
            </a:r>
            <a:r>
              <a:rPr sz="2397" spc="-87" dirty="0">
                <a:latin typeface="Arial"/>
                <a:cs typeface="Arial"/>
              </a:rPr>
              <a:t> </a:t>
            </a:r>
            <a:r>
              <a:rPr sz="2397" spc="226" dirty="0">
                <a:latin typeface="Arial"/>
                <a:cs typeface="Arial"/>
              </a:rPr>
              <a:t>the</a:t>
            </a:r>
            <a:r>
              <a:rPr sz="2397" spc="7" dirty="0">
                <a:latin typeface="Arial"/>
                <a:cs typeface="Arial"/>
              </a:rPr>
              <a:t> </a:t>
            </a:r>
            <a:r>
              <a:rPr sz="2397" spc="80" dirty="0">
                <a:latin typeface="Arial"/>
                <a:cs typeface="Arial"/>
              </a:rPr>
              <a:t>social</a:t>
            </a:r>
            <a:r>
              <a:rPr sz="2397" spc="40" dirty="0">
                <a:latin typeface="Arial"/>
                <a:cs typeface="Arial"/>
              </a:rPr>
              <a:t> </a:t>
            </a:r>
            <a:r>
              <a:rPr sz="2397" dirty="0">
                <a:latin typeface="Arial"/>
                <a:cs typeface="Arial"/>
              </a:rPr>
              <a:t>&amp;</a:t>
            </a:r>
            <a:r>
              <a:rPr sz="2397" spc="-53" dirty="0">
                <a:latin typeface="Arial"/>
                <a:cs typeface="Arial"/>
              </a:rPr>
              <a:t> </a:t>
            </a:r>
            <a:r>
              <a:rPr sz="2397" spc="193" dirty="0">
                <a:latin typeface="Arial"/>
                <a:cs typeface="Arial"/>
              </a:rPr>
              <a:t>economic</a:t>
            </a:r>
            <a:r>
              <a:rPr sz="2397" spc="7" dirty="0">
                <a:latin typeface="Arial"/>
                <a:cs typeface="Arial"/>
              </a:rPr>
              <a:t> </a:t>
            </a:r>
            <a:r>
              <a:rPr sz="2397" spc="160" dirty="0">
                <a:latin typeface="Arial"/>
                <a:cs typeface="Arial"/>
              </a:rPr>
              <a:t>well-</a:t>
            </a:r>
            <a:r>
              <a:rPr sz="2397" spc="220" dirty="0">
                <a:latin typeface="Arial"/>
                <a:cs typeface="Arial"/>
              </a:rPr>
              <a:t>being</a:t>
            </a:r>
            <a:r>
              <a:rPr sz="2397" dirty="0">
                <a:latin typeface="Arial"/>
                <a:cs typeface="Arial"/>
              </a:rPr>
              <a:t> </a:t>
            </a:r>
            <a:r>
              <a:rPr sz="2397" spc="120" dirty="0">
                <a:latin typeface="Arial"/>
                <a:cs typeface="Arial"/>
              </a:rPr>
              <a:t>of</a:t>
            </a:r>
            <a:r>
              <a:rPr sz="2397" spc="-27" dirty="0">
                <a:latin typeface="Arial"/>
                <a:cs typeface="Arial"/>
              </a:rPr>
              <a:t> </a:t>
            </a:r>
            <a:r>
              <a:rPr sz="2397" spc="140" dirty="0">
                <a:latin typeface="Arial"/>
                <a:cs typeface="Arial"/>
              </a:rPr>
              <a:t>African</a:t>
            </a:r>
            <a:r>
              <a:rPr sz="2397" spc="20" dirty="0">
                <a:latin typeface="Arial"/>
                <a:cs typeface="Arial"/>
              </a:rPr>
              <a:t> </a:t>
            </a:r>
            <a:r>
              <a:rPr sz="2397" spc="180" dirty="0">
                <a:latin typeface="Arial"/>
                <a:cs typeface="Arial"/>
              </a:rPr>
              <a:t>American</a:t>
            </a:r>
            <a:r>
              <a:rPr sz="2397" spc="-73" dirty="0">
                <a:latin typeface="Arial"/>
                <a:cs typeface="Arial"/>
              </a:rPr>
              <a:t> </a:t>
            </a:r>
            <a:r>
              <a:rPr sz="2397" spc="186" dirty="0">
                <a:latin typeface="Arial"/>
                <a:cs typeface="Arial"/>
              </a:rPr>
              <a:t>children</a:t>
            </a:r>
            <a:r>
              <a:rPr sz="2397" spc="-73" dirty="0">
                <a:latin typeface="Arial"/>
                <a:cs typeface="Arial"/>
              </a:rPr>
              <a:t> </a:t>
            </a:r>
            <a:r>
              <a:rPr sz="2397" dirty="0">
                <a:latin typeface="Arial"/>
                <a:cs typeface="Arial"/>
              </a:rPr>
              <a:t>&amp;</a:t>
            </a:r>
            <a:r>
              <a:rPr sz="2397" spc="47" dirty="0">
                <a:latin typeface="Arial"/>
                <a:cs typeface="Arial"/>
              </a:rPr>
              <a:t> </a:t>
            </a:r>
            <a:r>
              <a:rPr sz="2397" spc="127" dirty="0">
                <a:latin typeface="Arial"/>
                <a:cs typeface="Arial"/>
              </a:rPr>
              <a:t>families</a:t>
            </a:r>
            <a:endParaRPr sz="2397">
              <a:latin typeface="Arial"/>
              <a:cs typeface="Arial"/>
            </a:endParaRPr>
          </a:p>
          <a:p>
            <a:pPr marL="473553" marR="876072" indent="-457486">
              <a:lnSpc>
                <a:spcPct val="113700"/>
              </a:lnSpc>
              <a:spcBef>
                <a:spcPts val="100"/>
              </a:spcBef>
              <a:buChar char="•"/>
              <a:tabLst>
                <a:tab pos="473553" algn="l"/>
              </a:tabLst>
            </a:pPr>
            <a:r>
              <a:rPr sz="2397" spc="193" dirty="0">
                <a:latin typeface="Arial"/>
                <a:cs typeface="Arial"/>
              </a:rPr>
              <a:t>Promising</a:t>
            </a:r>
            <a:r>
              <a:rPr sz="2397" spc="-100" dirty="0">
                <a:latin typeface="Arial"/>
                <a:cs typeface="Arial"/>
              </a:rPr>
              <a:t> </a:t>
            </a:r>
            <a:r>
              <a:rPr sz="2397" spc="160" dirty="0">
                <a:latin typeface="Arial"/>
                <a:cs typeface="Arial"/>
              </a:rPr>
              <a:t>approaches</a:t>
            </a:r>
            <a:r>
              <a:rPr sz="2397" spc="-113" dirty="0">
                <a:latin typeface="Arial"/>
                <a:cs typeface="Arial"/>
              </a:rPr>
              <a:t> </a:t>
            </a:r>
            <a:r>
              <a:rPr sz="2397" spc="180" dirty="0">
                <a:latin typeface="Arial"/>
                <a:cs typeface="Arial"/>
              </a:rPr>
              <a:t>for</a:t>
            </a:r>
            <a:r>
              <a:rPr sz="2397" spc="-80" dirty="0">
                <a:latin typeface="Arial"/>
                <a:cs typeface="Arial"/>
              </a:rPr>
              <a:t> </a:t>
            </a:r>
            <a:r>
              <a:rPr sz="2397" spc="100" dirty="0">
                <a:latin typeface="Arial"/>
                <a:cs typeface="Arial"/>
              </a:rPr>
              <a:t>service</a:t>
            </a:r>
            <a:r>
              <a:rPr sz="2397" dirty="0">
                <a:latin typeface="Arial"/>
                <a:cs typeface="Arial"/>
              </a:rPr>
              <a:t> </a:t>
            </a:r>
            <a:r>
              <a:rPr sz="2397" spc="140" dirty="0">
                <a:latin typeface="Arial"/>
                <a:cs typeface="Arial"/>
              </a:rPr>
              <a:t>provision</a:t>
            </a:r>
            <a:r>
              <a:rPr sz="2397" spc="13" dirty="0">
                <a:latin typeface="Arial"/>
                <a:cs typeface="Arial"/>
              </a:rPr>
              <a:t> </a:t>
            </a:r>
            <a:r>
              <a:rPr sz="2397" spc="193" dirty="0">
                <a:latin typeface="Arial"/>
                <a:cs typeface="Arial"/>
              </a:rPr>
              <a:t>to </a:t>
            </a:r>
            <a:r>
              <a:rPr sz="2397" spc="140" dirty="0">
                <a:latin typeface="Arial"/>
                <a:cs typeface="Arial"/>
              </a:rPr>
              <a:t>African</a:t>
            </a:r>
            <a:r>
              <a:rPr sz="2397" spc="-73" dirty="0">
                <a:latin typeface="Arial"/>
                <a:cs typeface="Arial"/>
              </a:rPr>
              <a:t> </a:t>
            </a:r>
            <a:r>
              <a:rPr sz="2397" spc="193" dirty="0">
                <a:latin typeface="Arial"/>
                <a:cs typeface="Arial"/>
              </a:rPr>
              <a:t>American</a:t>
            </a:r>
            <a:r>
              <a:rPr sz="2397" spc="-73" dirty="0">
                <a:latin typeface="Arial"/>
                <a:cs typeface="Arial"/>
              </a:rPr>
              <a:t> </a:t>
            </a:r>
            <a:r>
              <a:rPr sz="2397" spc="186" dirty="0">
                <a:latin typeface="Arial"/>
                <a:cs typeface="Arial"/>
              </a:rPr>
              <a:t>children</a:t>
            </a:r>
            <a:r>
              <a:rPr sz="2397" spc="-67" dirty="0">
                <a:latin typeface="Arial"/>
                <a:cs typeface="Arial"/>
              </a:rPr>
              <a:t> </a:t>
            </a:r>
            <a:r>
              <a:rPr sz="2397" dirty="0">
                <a:latin typeface="Arial"/>
                <a:cs typeface="Arial"/>
              </a:rPr>
              <a:t>&amp;</a:t>
            </a:r>
            <a:r>
              <a:rPr sz="2397" spc="-53" dirty="0">
                <a:latin typeface="Arial"/>
                <a:cs typeface="Arial"/>
              </a:rPr>
              <a:t> </a:t>
            </a:r>
            <a:r>
              <a:rPr sz="2397" spc="140" dirty="0">
                <a:latin typeface="Arial"/>
                <a:cs typeface="Arial"/>
              </a:rPr>
              <a:t>families</a:t>
            </a:r>
            <a:endParaRPr sz="2397">
              <a:latin typeface="Arial"/>
              <a:cs typeface="Arial"/>
            </a:endParaRPr>
          </a:p>
        </p:txBody>
      </p:sp>
    </p:spTree>
    <p:extLst>
      <p:ext uri="{BB962C8B-B14F-4D97-AF65-F5344CB8AC3E}">
        <p14:creationId xmlns:p14="http://schemas.microsoft.com/office/powerpoint/2010/main" val="23769864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7517" y="0"/>
            <a:ext cx="12176967" cy="6856309"/>
          </a:xfrm>
          <a:custGeom>
            <a:avLst/>
            <a:gdLst/>
            <a:ahLst/>
            <a:cxnLst/>
            <a:rect l="l" t="t" r="r" b="b"/>
            <a:pathLst>
              <a:path w="9144000" h="5148580">
                <a:moveTo>
                  <a:pt x="9144000" y="0"/>
                </a:moveTo>
                <a:lnTo>
                  <a:pt x="0" y="0"/>
                </a:lnTo>
                <a:lnTo>
                  <a:pt x="0" y="5148071"/>
                </a:lnTo>
                <a:lnTo>
                  <a:pt x="9144000" y="5148071"/>
                </a:lnTo>
                <a:lnTo>
                  <a:pt x="9144000" y="0"/>
                </a:lnTo>
                <a:close/>
              </a:path>
            </a:pathLst>
          </a:custGeom>
          <a:solidFill>
            <a:srgbClr val="12529A"/>
          </a:solidFill>
        </p:spPr>
        <p:txBody>
          <a:bodyPr wrap="square" lIns="0" tIns="0" rIns="0" bIns="0" rtlCol="0"/>
          <a:lstStyle/>
          <a:p>
            <a:endParaRPr sz="2397"/>
          </a:p>
        </p:txBody>
      </p:sp>
      <p:pic>
        <p:nvPicPr>
          <p:cNvPr id="3" name="object 3"/>
          <p:cNvPicPr/>
          <p:nvPr/>
        </p:nvPicPr>
        <p:blipFill>
          <a:blip r:embed="rId2" cstate="print"/>
          <a:stretch>
            <a:fillRect/>
          </a:stretch>
        </p:blipFill>
        <p:spPr>
          <a:xfrm>
            <a:off x="7517" y="1"/>
            <a:ext cx="5650111" cy="5898895"/>
          </a:xfrm>
          <a:prstGeom prst="rect">
            <a:avLst/>
          </a:prstGeom>
        </p:spPr>
      </p:pic>
      <p:pic>
        <p:nvPicPr>
          <p:cNvPr id="4" name="object 4"/>
          <p:cNvPicPr/>
          <p:nvPr/>
        </p:nvPicPr>
        <p:blipFill>
          <a:blip r:embed="rId3" cstate="print"/>
          <a:stretch>
            <a:fillRect/>
          </a:stretch>
        </p:blipFill>
        <p:spPr>
          <a:xfrm>
            <a:off x="579834" y="6045153"/>
            <a:ext cx="1716952" cy="402194"/>
          </a:xfrm>
          <a:prstGeom prst="rect">
            <a:avLst/>
          </a:prstGeom>
        </p:spPr>
      </p:pic>
      <p:pic>
        <p:nvPicPr>
          <p:cNvPr id="5" name="object 5"/>
          <p:cNvPicPr/>
          <p:nvPr/>
        </p:nvPicPr>
        <p:blipFill>
          <a:blip r:embed="rId4" cstate="print"/>
          <a:stretch>
            <a:fillRect/>
          </a:stretch>
        </p:blipFill>
        <p:spPr>
          <a:xfrm>
            <a:off x="2735156" y="6045135"/>
            <a:ext cx="1205520" cy="450953"/>
          </a:xfrm>
          <a:prstGeom prst="rect">
            <a:avLst/>
          </a:prstGeom>
        </p:spPr>
      </p:pic>
      <p:sp>
        <p:nvSpPr>
          <p:cNvPr id="6" name="object 6"/>
          <p:cNvSpPr/>
          <p:nvPr/>
        </p:nvSpPr>
        <p:spPr>
          <a:xfrm>
            <a:off x="2546414" y="6051242"/>
            <a:ext cx="12684" cy="476086"/>
          </a:xfrm>
          <a:custGeom>
            <a:avLst/>
            <a:gdLst/>
            <a:ahLst/>
            <a:cxnLst/>
            <a:rect l="l" t="t" r="r" b="b"/>
            <a:pathLst>
              <a:path w="9525" h="357504">
                <a:moveTo>
                  <a:pt x="0" y="0"/>
                </a:moveTo>
                <a:lnTo>
                  <a:pt x="9143" y="356933"/>
                </a:lnTo>
              </a:path>
            </a:pathLst>
          </a:custGeom>
          <a:ln w="9533">
            <a:solidFill>
              <a:srgbClr val="B7B7B7"/>
            </a:solidFill>
          </a:ln>
        </p:spPr>
        <p:txBody>
          <a:bodyPr wrap="square" lIns="0" tIns="0" rIns="0" bIns="0" rtlCol="0"/>
          <a:lstStyle/>
          <a:p>
            <a:endParaRPr sz="2397"/>
          </a:p>
        </p:txBody>
      </p:sp>
      <p:sp>
        <p:nvSpPr>
          <p:cNvPr id="7" name="object 7" descr="$PPTXTitle"/>
          <p:cNvSpPr txBox="1">
            <a:spLocks noGrp="1"/>
          </p:cNvSpPr>
          <p:nvPr>
            <p:ph type="title"/>
          </p:nvPr>
        </p:nvSpPr>
        <p:spPr>
          <a:xfrm>
            <a:off x="6589675" y="2404909"/>
            <a:ext cx="4082183" cy="1624726"/>
          </a:xfrm>
          <a:prstGeom prst="rect">
            <a:avLst/>
          </a:prstGeom>
        </p:spPr>
        <p:txBody>
          <a:bodyPr vert="horz" wrap="square" lIns="0" tIns="199567" rIns="0" bIns="0" rtlCol="0" anchor="ctr">
            <a:spAutoFit/>
          </a:bodyPr>
          <a:lstStyle/>
          <a:p>
            <a:pPr marL="16913" marR="6765">
              <a:lnSpc>
                <a:spcPct val="79700"/>
              </a:lnSpc>
              <a:spcBef>
                <a:spcPts val="1571"/>
              </a:spcBef>
            </a:pPr>
            <a:r>
              <a:rPr sz="5726" spc="107" dirty="0">
                <a:solidFill>
                  <a:srgbClr val="FFFFFF"/>
                </a:solidFill>
              </a:rPr>
              <a:t>Research </a:t>
            </a:r>
            <a:r>
              <a:rPr sz="5726" spc="173" dirty="0">
                <a:solidFill>
                  <a:srgbClr val="FFFFFF"/>
                </a:solidFill>
              </a:rPr>
              <a:t>Approach</a:t>
            </a:r>
            <a:endParaRPr sz="5726" dirty="0"/>
          </a:p>
        </p:txBody>
      </p:sp>
    </p:spTree>
    <p:extLst>
      <p:ext uri="{BB962C8B-B14F-4D97-AF65-F5344CB8AC3E}">
        <p14:creationId xmlns:p14="http://schemas.microsoft.com/office/powerpoint/2010/main" val="18824838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10303143" y="6063419"/>
            <a:ext cx="12684" cy="427039"/>
          </a:xfrm>
          <a:custGeom>
            <a:avLst/>
            <a:gdLst/>
            <a:ahLst/>
            <a:cxnLst/>
            <a:rect l="l" t="t" r="r" b="b"/>
            <a:pathLst>
              <a:path w="9525" h="320675">
                <a:moveTo>
                  <a:pt x="0" y="0"/>
                </a:moveTo>
                <a:lnTo>
                  <a:pt x="9144" y="320332"/>
                </a:lnTo>
              </a:path>
            </a:pathLst>
          </a:custGeom>
          <a:ln w="9533">
            <a:solidFill>
              <a:srgbClr val="B7B7B7"/>
            </a:solidFill>
          </a:ln>
        </p:spPr>
        <p:txBody>
          <a:bodyPr wrap="square" lIns="0" tIns="0" rIns="0" bIns="0" rtlCol="0"/>
          <a:lstStyle/>
          <a:p>
            <a:endParaRPr sz="2397"/>
          </a:p>
        </p:txBody>
      </p:sp>
      <p:pic>
        <p:nvPicPr>
          <p:cNvPr id="3" name="object 3"/>
          <p:cNvPicPr/>
          <p:nvPr/>
        </p:nvPicPr>
        <p:blipFill>
          <a:blip r:embed="rId2" cstate="print"/>
          <a:stretch>
            <a:fillRect/>
          </a:stretch>
        </p:blipFill>
        <p:spPr>
          <a:xfrm>
            <a:off x="8604455" y="6081701"/>
            <a:ext cx="1509944" cy="341259"/>
          </a:xfrm>
          <a:prstGeom prst="rect">
            <a:avLst/>
          </a:prstGeom>
        </p:spPr>
      </p:pic>
      <p:pic>
        <p:nvPicPr>
          <p:cNvPr id="4" name="object 4"/>
          <p:cNvPicPr/>
          <p:nvPr/>
        </p:nvPicPr>
        <p:blipFill>
          <a:blip r:embed="rId3" cstate="print"/>
          <a:stretch>
            <a:fillRect/>
          </a:stretch>
        </p:blipFill>
        <p:spPr>
          <a:xfrm>
            <a:off x="10491884" y="6093895"/>
            <a:ext cx="1059395" cy="365630"/>
          </a:xfrm>
          <a:prstGeom prst="rect">
            <a:avLst/>
          </a:prstGeom>
        </p:spPr>
      </p:pic>
      <p:pic>
        <p:nvPicPr>
          <p:cNvPr id="5" name="object 5"/>
          <p:cNvPicPr/>
          <p:nvPr/>
        </p:nvPicPr>
        <p:blipFill>
          <a:blip r:embed="rId4" cstate="print"/>
          <a:stretch>
            <a:fillRect/>
          </a:stretch>
        </p:blipFill>
        <p:spPr>
          <a:xfrm>
            <a:off x="165816" y="207194"/>
            <a:ext cx="742795" cy="743454"/>
          </a:xfrm>
          <a:prstGeom prst="rect">
            <a:avLst/>
          </a:prstGeom>
        </p:spPr>
      </p:pic>
      <p:sp>
        <p:nvSpPr>
          <p:cNvPr id="6" name="object 6" descr="$PPTXTitle"/>
          <p:cNvSpPr txBox="1">
            <a:spLocks noGrp="1"/>
          </p:cNvSpPr>
          <p:nvPr>
            <p:ph type="title"/>
          </p:nvPr>
        </p:nvSpPr>
        <p:spPr>
          <a:xfrm>
            <a:off x="1360716" y="615690"/>
            <a:ext cx="6446182" cy="755697"/>
          </a:xfrm>
          <a:prstGeom prst="rect">
            <a:avLst/>
          </a:prstGeom>
        </p:spPr>
        <p:txBody>
          <a:bodyPr vert="horz" wrap="square" lIns="0" tIns="17758" rIns="0" bIns="0" rtlCol="0" anchor="ctr">
            <a:spAutoFit/>
          </a:bodyPr>
          <a:lstStyle/>
          <a:p>
            <a:pPr marL="16913">
              <a:lnSpc>
                <a:spcPct val="100000"/>
              </a:lnSpc>
              <a:spcBef>
                <a:spcPts val="140"/>
              </a:spcBef>
            </a:pPr>
            <a:r>
              <a:rPr sz="4794" b="0" spc="233" dirty="0">
                <a:latin typeface="Arial"/>
                <a:cs typeface="Arial"/>
              </a:rPr>
              <a:t>Model</a:t>
            </a:r>
            <a:r>
              <a:rPr sz="4794" b="0" spc="380" dirty="0">
                <a:latin typeface="Arial"/>
                <a:cs typeface="Arial"/>
              </a:rPr>
              <a:t> </a:t>
            </a:r>
            <a:r>
              <a:rPr sz="4794" b="0" spc="127" dirty="0">
                <a:latin typeface="Arial"/>
                <a:cs typeface="Arial"/>
              </a:rPr>
              <a:t>for</a:t>
            </a:r>
            <a:r>
              <a:rPr sz="4794" b="0" spc="253" dirty="0">
                <a:latin typeface="Arial"/>
                <a:cs typeface="Arial"/>
              </a:rPr>
              <a:t> </a:t>
            </a:r>
            <a:r>
              <a:rPr sz="4794" b="0" spc="272" dirty="0">
                <a:latin typeface="Arial"/>
                <a:cs typeface="Arial"/>
              </a:rPr>
              <a:t>Community</a:t>
            </a:r>
            <a:endParaRPr sz="4794">
              <a:latin typeface="Arial"/>
              <a:cs typeface="Arial"/>
            </a:endParaRPr>
          </a:p>
        </p:txBody>
      </p:sp>
      <p:sp>
        <p:nvSpPr>
          <p:cNvPr id="7" name="object 7"/>
          <p:cNvSpPr txBox="1"/>
          <p:nvPr/>
        </p:nvSpPr>
        <p:spPr>
          <a:xfrm>
            <a:off x="1360716" y="1268789"/>
            <a:ext cx="3904240" cy="756552"/>
          </a:xfrm>
          <a:prstGeom prst="rect">
            <a:avLst/>
          </a:prstGeom>
        </p:spPr>
        <p:txBody>
          <a:bodyPr vert="horz" wrap="square" lIns="0" tIns="18604" rIns="0" bIns="0" rtlCol="0">
            <a:spAutoFit/>
          </a:bodyPr>
          <a:lstStyle/>
          <a:p>
            <a:pPr marL="16913">
              <a:spcBef>
                <a:spcPts val="146"/>
              </a:spcBef>
            </a:pPr>
            <a:r>
              <a:rPr sz="4794" spc="300" dirty="0">
                <a:latin typeface="Arial"/>
                <a:cs typeface="Arial"/>
              </a:rPr>
              <a:t>Engagement</a:t>
            </a:r>
            <a:endParaRPr sz="4794">
              <a:latin typeface="Arial"/>
              <a:cs typeface="Arial"/>
            </a:endParaRPr>
          </a:p>
        </p:txBody>
      </p:sp>
      <p:sp>
        <p:nvSpPr>
          <p:cNvPr id="8" name="object 8"/>
          <p:cNvSpPr txBox="1"/>
          <p:nvPr/>
        </p:nvSpPr>
        <p:spPr>
          <a:xfrm>
            <a:off x="3634053" y="6032523"/>
            <a:ext cx="4852182" cy="540052"/>
          </a:xfrm>
          <a:prstGeom prst="rect">
            <a:avLst/>
          </a:prstGeom>
        </p:spPr>
        <p:txBody>
          <a:bodyPr vert="horz" wrap="square" lIns="0" tIns="41434" rIns="0" bIns="0" rtlCol="0">
            <a:spAutoFit/>
          </a:bodyPr>
          <a:lstStyle/>
          <a:p>
            <a:pPr marL="16913" marR="6765">
              <a:lnSpc>
                <a:spcPct val="90200"/>
              </a:lnSpc>
              <a:spcBef>
                <a:spcPts val="325"/>
              </a:spcBef>
            </a:pPr>
            <a:r>
              <a:rPr sz="1199" dirty="0">
                <a:solidFill>
                  <a:srgbClr val="202020"/>
                </a:solidFill>
                <a:latin typeface="Arial"/>
                <a:cs typeface="Arial"/>
              </a:rPr>
              <a:t>Braithwaite,</a:t>
            </a:r>
            <a:r>
              <a:rPr sz="1199" spc="-20" dirty="0">
                <a:solidFill>
                  <a:srgbClr val="202020"/>
                </a:solidFill>
                <a:latin typeface="Arial"/>
                <a:cs typeface="Arial"/>
              </a:rPr>
              <a:t> </a:t>
            </a:r>
            <a:r>
              <a:rPr sz="1199" dirty="0">
                <a:solidFill>
                  <a:srgbClr val="202020"/>
                </a:solidFill>
                <a:latin typeface="Arial"/>
                <a:cs typeface="Arial"/>
              </a:rPr>
              <a:t>R.</a:t>
            </a:r>
            <a:r>
              <a:rPr sz="1199" spc="-80" dirty="0">
                <a:solidFill>
                  <a:srgbClr val="202020"/>
                </a:solidFill>
                <a:latin typeface="Arial"/>
                <a:cs typeface="Arial"/>
              </a:rPr>
              <a:t> </a:t>
            </a:r>
            <a:r>
              <a:rPr sz="1199" dirty="0">
                <a:solidFill>
                  <a:srgbClr val="202020"/>
                </a:solidFill>
                <a:latin typeface="Arial"/>
                <a:cs typeface="Arial"/>
              </a:rPr>
              <a:t>L.,</a:t>
            </a:r>
            <a:r>
              <a:rPr sz="1199" spc="67" dirty="0">
                <a:solidFill>
                  <a:srgbClr val="202020"/>
                </a:solidFill>
                <a:latin typeface="Arial"/>
                <a:cs typeface="Arial"/>
              </a:rPr>
              <a:t> </a:t>
            </a:r>
            <a:r>
              <a:rPr sz="1199" spc="-27" dirty="0">
                <a:solidFill>
                  <a:srgbClr val="202020"/>
                </a:solidFill>
                <a:latin typeface="Arial"/>
                <a:cs typeface="Arial"/>
              </a:rPr>
              <a:t>Akintobi,</a:t>
            </a:r>
            <a:r>
              <a:rPr sz="1199" spc="-53" dirty="0">
                <a:solidFill>
                  <a:srgbClr val="202020"/>
                </a:solidFill>
                <a:latin typeface="Arial"/>
                <a:cs typeface="Arial"/>
              </a:rPr>
              <a:t> </a:t>
            </a:r>
            <a:r>
              <a:rPr sz="1199" dirty="0">
                <a:solidFill>
                  <a:srgbClr val="202020"/>
                </a:solidFill>
                <a:latin typeface="Arial"/>
                <a:cs typeface="Arial"/>
              </a:rPr>
              <a:t>T.</a:t>
            </a:r>
            <a:r>
              <a:rPr sz="1199" spc="-120" dirty="0">
                <a:solidFill>
                  <a:srgbClr val="202020"/>
                </a:solidFill>
                <a:latin typeface="Arial"/>
                <a:cs typeface="Arial"/>
              </a:rPr>
              <a:t> </a:t>
            </a:r>
            <a:r>
              <a:rPr sz="1199" dirty="0">
                <a:solidFill>
                  <a:srgbClr val="202020"/>
                </a:solidFill>
                <a:latin typeface="Arial"/>
                <a:cs typeface="Arial"/>
              </a:rPr>
              <a:t>H.,</a:t>
            </a:r>
            <a:r>
              <a:rPr sz="1199" spc="-33" dirty="0">
                <a:solidFill>
                  <a:srgbClr val="202020"/>
                </a:solidFill>
                <a:latin typeface="Arial"/>
                <a:cs typeface="Arial"/>
              </a:rPr>
              <a:t> </a:t>
            </a:r>
            <a:r>
              <a:rPr sz="1199" dirty="0">
                <a:solidFill>
                  <a:srgbClr val="202020"/>
                </a:solidFill>
                <a:latin typeface="Arial"/>
                <a:cs typeface="Arial"/>
              </a:rPr>
              <a:t>Blumenthal,</a:t>
            </a:r>
            <a:r>
              <a:rPr sz="1199" spc="-27" dirty="0">
                <a:solidFill>
                  <a:srgbClr val="202020"/>
                </a:solidFill>
                <a:latin typeface="Arial"/>
                <a:cs typeface="Arial"/>
              </a:rPr>
              <a:t> </a:t>
            </a:r>
            <a:r>
              <a:rPr sz="1199" dirty="0">
                <a:solidFill>
                  <a:srgbClr val="202020"/>
                </a:solidFill>
                <a:latin typeface="Arial"/>
                <a:cs typeface="Arial"/>
              </a:rPr>
              <a:t>D.</a:t>
            </a:r>
            <a:r>
              <a:rPr sz="1199" spc="27" dirty="0">
                <a:solidFill>
                  <a:srgbClr val="202020"/>
                </a:solidFill>
                <a:latin typeface="Arial"/>
                <a:cs typeface="Arial"/>
              </a:rPr>
              <a:t> </a:t>
            </a:r>
            <a:r>
              <a:rPr sz="1199" dirty="0">
                <a:solidFill>
                  <a:srgbClr val="202020"/>
                </a:solidFill>
                <a:latin typeface="Arial"/>
                <a:cs typeface="Arial"/>
              </a:rPr>
              <a:t>S.,</a:t>
            </a:r>
            <a:r>
              <a:rPr sz="1199" spc="-13" dirty="0">
                <a:solidFill>
                  <a:srgbClr val="202020"/>
                </a:solidFill>
                <a:latin typeface="Arial"/>
                <a:cs typeface="Arial"/>
              </a:rPr>
              <a:t> </a:t>
            </a:r>
            <a:r>
              <a:rPr sz="1199" dirty="0">
                <a:solidFill>
                  <a:srgbClr val="202020"/>
                </a:solidFill>
                <a:latin typeface="Arial"/>
                <a:cs typeface="Arial"/>
              </a:rPr>
              <a:t>&amp;</a:t>
            </a:r>
            <a:r>
              <a:rPr sz="1199" spc="-67" dirty="0">
                <a:solidFill>
                  <a:srgbClr val="202020"/>
                </a:solidFill>
                <a:latin typeface="Arial"/>
                <a:cs typeface="Arial"/>
              </a:rPr>
              <a:t> </a:t>
            </a:r>
            <a:r>
              <a:rPr sz="1199" dirty="0">
                <a:solidFill>
                  <a:srgbClr val="202020"/>
                </a:solidFill>
                <a:latin typeface="Arial"/>
                <a:cs typeface="Arial"/>
              </a:rPr>
              <a:t>Langley,</a:t>
            </a:r>
            <a:r>
              <a:rPr sz="1199" spc="-27" dirty="0">
                <a:solidFill>
                  <a:srgbClr val="202020"/>
                </a:solidFill>
                <a:latin typeface="Arial"/>
                <a:cs typeface="Arial"/>
              </a:rPr>
              <a:t> </a:t>
            </a:r>
            <a:r>
              <a:rPr sz="1199" dirty="0">
                <a:solidFill>
                  <a:srgbClr val="202020"/>
                </a:solidFill>
                <a:latin typeface="Arial"/>
                <a:cs typeface="Arial"/>
              </a:rPr>
              <a:t>W.</a:t>
            </a:r>
            <a:r>
              <a:rPr sz="1199" spc="-7" dirty="0">
                <a:solidFill>
                  <a:srgbClr val="202020"/>
                </a:solidFill>
                <a:latin typeface="Arial"/>
                <a:cs typeface="Arial"/>
              </a:rPr>
              <a:t> </a:t>
            </a:r>
            <a:r>
              <a:rPr sz="1199" spc="-33" dirty="0">
                <a:solidFill>
                  <a:srgbClr val="202020"/>
                </a:solidFill>
                <a:latin typeface="Arial"/>
                <a:cs typeface="Arial"/>
              </a:rPr>
              <a:t>M. </a:t>
            </a:r>
            <a:r>
              <a:rPr sz="1199" dirty="0">
                <a:solidFill>
                  <a:srgbClr val="202020"/>
                </a:solidFill>
                <a:latin typeface="Arial"/>
                <a:cs typeface="Arial"/>
              </a:rPr>
              <a:t>(2020).</a:t>
            </a:r>
            <a:r>
              <a:rPr sz="1199" spc="-67" dirty="0">
                <a:solidFill>
                  <a:srgbClr val="202020"/>
                </a:solidFill>
                <a:latin typeface="Arial"/>
                <a:cs typeface="Arial"/>
              </a:rPr>
              <a:t> </a:t>
            </a:r>
            <a:r>
              <a:rPr sz="1199" i="1" dirty="0">
                <a:solidFill>
                  <a:srgbClr val="202020"/>
                </a:solidFill>
                <a:latin typeface="Arial"/>
                <a:cs typeface="Arial"/>
              </a:rPr>
              <a:t>The</a:t>
            </a:r>
            <a:r>
              <a:rPr sz="1199" i="1" spc="-87" dirty="0">
                <a:solidFill>
                  <a:srgbClr val="202020"/>
                </a:solidFill>
                <a:latin typeface="Arial"/>
                <a:cs typeface="Arial"/>
              </a:rPr>
              <a:t> </a:t>
            </a:r>
            <a:r>
              <a:rPr sz="1199" i="1" spc="-13" dirty="0">
                <a:solidFill>
                  <a:srgbClr val="202020"/>
                </a:solidFill>
                <a:latin typeface="Arial"/>
                <a:cs typeface="Arial"/>
              </a:rPr>
              <a:t>Morehouse</a:t>
            </a:r>
            <a:r>
              <a:rPr sz="1199" i="1" spc="-7" dirty="0">
                <a:solidFill>
                  <a:srgbClr val="202020"/>
                </a:solidFill>
                <a:latin typeface="Arial"/>
                <a:cs typeface="Arial"/>
              </a:rPr>
              <a:t> </a:t>
            </a:r>
            <a:r>
              <a:rPr sz="1199" i="1" dirty="0">
                <a:solidFill>
                  <a:srgbClr val="202020"/>
                </a:solidFill>
                <a:latin typeface="Arial"/>
                <a:cs typeface="Arial"/>
              </a:rPr>
              <a:t>Model:</a:t>
            </a:r>
            <a:r>
              <a:rPr sz="1199" i="1" spc="7" dirty="0">
                <a:solidFill>
                  <a:srgbClr val="202020"/>
                </a:solidFill>
                <a:latin typeface="Arial"/>
                <a:cs typeface="Arial"/>
              </a:rPr>
              <a:t> </a:t>
            </a:r>
            <a:r>
              <a:rPr sz="1199" i="1" dirty="0">
                <a:solidFill>
                  <a:srgbClr val="202020"/>
                </a:solidFill>
                <a:latin typeface="Arial"/>
                <a:cs typeface="Arial"/>
              </a:rPr>
              <a:t>How</a:t>
            </a:r>
            <a:r>
              <a:rPr sz="1199" i="1" spc="-53" dirty="0">
                <a:solidFill>
                  <a:srgbClr val="202020"/>
                </a:solidFill>
                <a:latin typeface="Arial"/>
                <a:cs typeface="Arial"/>
              </a:rPr>
              <a:t> </a:t>
            </a:r>
            <a:r>
              <a:rPr sz="1199" i="1" dirty="0">
                <a:solidFill>
                  <a:srgbClr val="202020"/>
                </a:solidFill>
                <a:latin typeface="Arial"/>
                <a:cs typeface="Arial"/>
              </a:rPr>
              <a:t>One</a:t>
            </a:r>
            <a:r>
              <a:rPr sz="1199" i="1" spc="-73" dirty="0">
                <a:solidFill>
                  <a:srgbClr val="202020"/>
                </a:solidFill>
                <a:latin typeface="Arial"/>
                <a:cs typeface="Arial"/>
              </a:rPr>
              <a:t> </a:t>
            </a:r>
            <a:r>
              <a:rPr sz="1199" i="1" dirty="0">
                <a:solidFill>
                  <a:srgbClr val="202020"/>
                </a:solidFill>
                <a:latin typeface="Arial"/>
                <a:cs typeface="Arial"/>
              </a:rPr>
              <a:t>School</a:t>
            </a:r>
            <a:r>
              <a:rPr sz="1199" i="1" spc="20" dirty="0">
                <a:solidFill>
                  <a:srgbClr val="202020"/>
                </a:solidFill>
                <a:latin typeface="Arial"/>
                <a:cs typeface="Arial"/>
              </a:rPr>
              <a:t> </a:t>
            </a:r>
            <a:r>
              <a:rPr sz="1199" i="1" dirty="0">
                <a:solidFill>
                  <a:srgbClr val="202020"/>
                </a:solidFill>
                <a:latin typeface="Arial"/>
                <a:cs typeface="Arial"/>
              </a:rPr>
              <a:t>of</a:t>
            </a:r>
            <a:r>
              <a:rPr sz="1199" i="1" spc="-93" dirty="0">
                <a:solidFill>
                  <a:srgbClr val="202020"/>
                </a:solidFill>
                <a:latin typeface="Arial"/>
                <a:cs typeface="Arial"/>
              </a:rPr>
              <a:t> </a:t>
            </a:r>
            <a:r>
              <a:rPr sz="1199" i="1" spc="-13" dirty="0">
                <a:solidFill>
                  <a:srgbClr val="202020"/>
                </a:solidFill>
                <a:latin typeface="Arial"/>
                <a:cs typeface="Arial"/>
              </a:rPr>
              <a:t>Medicine Revolutionized</a:t>
            </a:r>
            <a:r>
              <a:rPr sz="1199" i="1" spc="-20" dirty="0">
                <a:solidFill>
                  <a:srgbClr val="202020"/>
                </a:solidFill>
                <a:latin typeface="Arial"/>
                <a:cs typeface="Arial"/>
              </a:rPr>
              <a:t> </a:t>
            </a:r>
            <a:r>
              <a:rPr sz="1199" i="1" dirty="0">
                <a:solidFill>
                  <a:srgbClr val="202020"/>
                </a:solidFill>
                <a:latin typeface="Arial"/>
                <a:cs typeface="Arial"/>
              </a:rPr>
              <a:t>Community</a:t>
            </a:r>
            <a:r>
              <a:rPr sz="1199" i="1" spc="-40" dirty="0">
                <a:solidFill>
                  <a:srgbClr val="202020"/>
                </a:solidFill>
                <a:latin typeface="Arial"/>
                <a:cs typeface="Arial"/>
              </a:rPr>
              <a:t> </a:t>
            </a:r>
            <a:r>
              <a:rPr sz="1199" i="1" spc="-27" dirty="0">
                <a:solidFill>
                  <a:srgbClr val="202020"/>
                </a:solidFill>
                <a:latin typeface="Arial"/>
                <a:cs typeface="Arial"/>
              </a:rPr>
              <a:t>Engagement</a:t>
            </a:r>
            <a:r>
              <a:rPr sz="1199" i="1" spc="-67" dirty="0">
                <a:solidFill>
                  <a:srgbClr val="202020"/>
                </a:solidFill>
                <a:latin typeface="Arial"/>
                <a:cs typeface="Arial"/>
              </a:rPr>
              <a:t> </a:t>
            </a:r>
            <a:r>
              <a:rPr sz="1199" i="1" dirty="0">
                <a:solidFill>
                  <a:srgbClr val="202020"/>
                </a:solidFill>
                <a:latin typeface="Arial"/>
                <a:cs typeface="Arial"/>
              </a:rPr>
              <a:t>and</a:t>
            </a:r>
            <a:r>
              <a:rPr sz="1199" i="1" spc="-27" dirty="0">
                <a:solidFill>
                  <a:srgbClr val="202020"/>
                </a:solidFill>
                <a:latin typeface="Arial"/>
                <a:cs typeface="Arial"/>
              </a:rPr>
              <a:t> </a:t>
            </a:r>
            <a:r>
              <a:rPr sz="1199" i="1" dirty="0">
                <a:solidFill>
                  <a:srgbClr val="202020"/>
                </a:solidFill>
                <a:latin typeface="Arial"/>
                <a:cs typeface="Arial"/>
              </a:rPr>
              <a:t>Health</a:t>
            </a:r>
            <a:r>
              <a:rPr sz="1199" i="1" spc="7" dirty="0">
                <a:solidFill>
                  <a:srgbClr val="202020"/>
                </a:solidFill>
                <a:latin typeface="Arial"/>
                <a:cs typeface="Arial"/>
              </a:rPr>
              <a:t> </a:t>
            </a:r>
            <a:r>
              <a:rPr sz="1199" i="1" dirty="0">
                <a:solidFill>
                  <a:srgbClr val="202020"/>
                </a:solidFill>
                <a:latin typeface="Arial"/>
                <a:cs typeface="Arial"/>
              </a:rPr>
              <a:t>Equity</a:t>
            </a:r>
            <a:r>
              <a:rPr sz="1199" dirty="0">
                <a:solidFill>
                  <a:srgbClr val="202020"/>
                </a:solidFill>
                <a:latin typeface="Arial"/>
                <a:cs typeface="Arial"/>
              </a:rPr>
              <a:t>.</a:t>
            </a:r>
            <a:r>
              <a:rPr sz="1199" spc="47" dirty="0">
                <a:solidFill>
                  <a:srgbClr val="202020"/>
                </a:solidFill>
                <a:latin typeface="Arial"/>
                <a:cs typeface="Arial"/>
              </a:rPr>
              <a:t> </a:t>
            </a:r>
            <a:r>
              <a:rPr sz="1199" dirty="0">
                <a:solidFill>
                  <a:srgbClr val="202020"/>
                </a:solidFill>
                <a:latin typeface="Arial"/>
                <a:cs typeface="Arial"/>
              </a:rPr>
              <a:t>JHU</a:t>
            </a:r>
            <a:r>
              <a:rPr sz="1199" spc="13" dirty="0">
                <a:solidFill>
                  <a:srgbClr val="202020"/>
                </a:solidFill>
                <a:latin typeface="Arial"/>
                <a:cs typeface="Arial"/>
              </a:rPr>
              <a:t> </a:t>
            </a:r>
            <a:r>
              <a:rPr sz="1199" spc="-13" dirty="0">
                <a:solidFill>
                  <a:srgbClr val="202020"/>
                </a:solidFill>
                <a:latin typeface="Arial"/>
                <a:cs typeface="Arial"/>
              </a:rPr>
              <a:t>Press..</a:t>
            </a:r>
            <a:endParaRPr sz="1199">
              <a:latin typeface="Arial"/>
              <a:cs typeface="Arial"/>
            </a:endParaRPr>
          </a:p>
        </p:txBody>
      </p:sp>
      <p:grpSp>
        <p:nvGrpSpPr>
          <p:cNvPr id="9" name="object 9"/>
          <p:cNvGrpSpPr/>
          <p:nvPr/>
        </p:nvGrpSpPr>
        <p:grpSpPr>
          <a:xfrm>
            <a:off x="215863" y="4352404"/>
            <a:ext cx="1385976" cy="838858"/>
            <a:chOff x="156452" y="3268333"/>
            <a:chExt cx="1040765" cy="629920"/>
          </a:xfrm>
        </p:grpSpPr>
        <p:sp>
          <p:nvSpPr>
            <p:cNvPr id="10" name="object 10"/>
            <p:cNvSpPr/>
            <p:nvPr/>
          </p:nvSpPr>
          <p:spPr>
            <a:xfrm>
              <a:off x="164592" y="3276091"/>
              <a:ext cx="1015365" cy="604520"/>
            </a:xfrm>
            <a:custGeom>
              <a:avLst/>
              <a:gdLst/>
              <a:ahLst/>
              <a:cxnLst/>
              <a:rect l="l" t="t" r="r" b="b"/>
              <a:pathLst>
                <a:path w="1015365" h="604520">
                  <a:moveTo>
                    <a:pt x="1014984" y="0"/>
                  </a:moveTo>
                  <a:lnTo>
                    <a:pt x="0" y="0"/>
                  </a:lnTo>
                  <a:lnTo>
                    <a:pt x="0" y="99060"/>
                  </a:lnTo>
                  <a:lnTo>
                    <a:pt x="0" y="604520"/>
                  </a:lnTo>
                  <a:lnTo>
                    <a:pt x="98793" y="604520"/>
                  </a:lnTo>
                  <a:lnTo>
                    <a:pt x="98793" y="99060"/>
                  </a:lnTo>
                  <a:lnTo>
                    <a:pt x="1014984" y="99060"/>
                  </a:lnTo>
                  <a:lnTo>
                    <a:pt x="1014984" y="0"/>
                  </a:lnTo>
                  <a:close/>
                </a:path>
              </a:pathLst>
            </a:custGeom>
            <a:solidFill>
              <a:srgbClr val="00A0FF"/>
            </a:solidFill>
          </p:spPr>
          <p:txBody>
            <a:bodyPr wrap="square" lIns="0" tIns="0" rIns="0" bIns="0" rtlCol="0"/>
            <a:lstStyle/>
            <a:p>
              <a:endParaRPr sz="2397"/>
            </a:p>
          </p:txBody>
        </p:sp>
        <p:sp>
          <p:nvSpPr>
            <p:cNvPr id="11" name="object 11"/>
            <p:cNvSpPr/>
            <p:nvPr/>
          </p:nvSpPr>
          <p:spPr>
            <a:xfrm>
              <a:off x="169164" y="3281044"/>
              <a:ext cx="1015365" cy="604520"/>
            </a:xfrm>
            <a:custGeom>
              <a:avLst/>
              <a:gdLst/>
              <a:ahLst/>
              <a:cxnLst/>
              <a:rect l="l" t="t" r="r" b="b"/>
              <a:pathLst>
                <a:path w="1015365" h="604520">
                  <a:moveTo>
                    <a:pt x="1014983" y="0"/>
                  </a:moveTo>
                  <a:lnTo>
                    <a:pt x="1014983" y="97281"/>
                  </a:lnTo>
                  <a:lnTo>
                    <a:pt x="98793" y="97281"/>
                  </a:lnTo>
                  <a:lnTo>
                    <a:pt x="98793" y="603973"/>
                  </a:lnTo>
                  <a:lnTo>
                    <a:pt x="0" y="603973"/>
                  </a:lnTo>
                  <a:lnTo>
                    <a:pt x="0" y="0"/>
                  </a:lnTo>
                  <a:lnTo>
                    <a:pt x="1014983" y="0"/>
                  </a:lnTo>
                  <a:close/>
                </a:path>
              </a:pathLst>
            </a:custGeom>
            <a:ln w="25422">
              <a:solidFill>
                <a:srgbClr val="00A0FF"/>
              </a:solidFill>
            </a:ln>
          </p:spPr>
          <p:txBody>
            <a:bodyPr wrap="square" lIns="0" tIns="0" rIns="0" bIns="0" rtlCol="0"/>
            <a:lstStyle/>
            <a:p>
              <a:endParaRPr sz="2397"/>
            </a:p>
          </p:txBody>
        </p:sp>
      </p:grpSp>
      <p:sp>
        <p:nvSpPr>
          <p:cNvPr id="12" name="object 12"/>
          <p:cNvSpPr txBox="1"/>
          <p:nvPr/>
        </p:nvSpPr>
        <p:spPr>
          <a:xfrm>
            <a:off x="383633" y="4481885"/>
            <a:ext cx="1123833" cy="751463"/>
          </a:xfrm>
          <a:prstGeom prst="rect">
            <a:avLst/>
          </a:prstGeom>
        </p:spPr>
        <p:txBody>
          <a:bodyPr vert="horz" wrap="square" lIns="0" tIns="20295" rIns="0" bIns="0" rtlCol="0">
            <a:spAutoFit/>
          </a:bodyPr>
          <a:lstStyle/>
          <a:p>
            <a:pPr marL="16913">
              <a:lnSpc>
                <a:spcPts val="2084"/>
              </a:lnSpc>
              <a:spcBef>
                <a:spcPts val="160"/>
              </a:spcBef>
            </a:pPr>
            <a:r>
              <a:rPr sz="1199" spc="-13" dirty="0">
                <a:latin typeface="Helvetica"/>
                <a:cs typeface="Helvetica"/>
              </a:rPr>
              <a:t>“</a:t>
            </a:r>
            <a:r>
              <a:rPr sz="1798" spc="-13" dirty="0">
                <a:latin typeface="Arial"/>
                <a:cs typeface="Arial"/>
              </a:rPr>
              <a:t>Bonding”</a:t>
            </a:r>
            <a:endParaRPr sz="1798">
              <a:latin typeface="Arial"/>
              <a:cs typeface="Arial"/>
            </a:endParaRPr>
          </a:p>
          <a:p>
            <a:pPr marL="16913">
              <a:lnSpc>
                <a:spcPts val="2024"/>
              </a:lnSpc>
            </a:pPr>
            <a:r>
              <a:rPr sz="1798" dirty="0">
                <a:latin typeface="Arial"/>
                <a:cs typeface="Arial"/>
              </a:rPr>
              <a:t>&amp;</a:t>
            </a:r>
            <a:r>
              <a:rPr sz="1798" spc="-33" dirty="0">
                <a:latin typeface="Arial"/>
                <a:cs typeface="Arial"/>
              </a:rPr>
              <a:t> </a:t>
            </a:r>
            <a:r>
              <a:rPr sz="1798" spc="-13" dirty="0">
                <a:latin typeface="Arial"/>
                <a:cs typeface="Arial"/>
              </a:rPr>
              <a:t>Trust</a:t>
            </a:r>
            <a:endParaRPr sz="1798">
              <a:latin typeface="Arial"/>
              <a:cs typeface="Arial"/>
            </a:endParaRPr>
          </a:p>
          <a:p>
            <a:pPr marL="16913">
              <a:lnSpc>
                <a:spcPts val="1618"/>
              </a:lnSpc>
            </a:pPr>
            <a:r>
              <a:rPr sz="1398" spc="-13" dirty="0">
                <a:latin typeface="Arial"/>
                <a:cs typeface="Arial"/>
              </a:rPr>
              <a:t>Development</a:t>
            </a:r>
            <a:endParaRPr sz="1398">
              <a:latin typeface="Arial"/>
              <a:cs typeface="Arial"/>
            </a:endParaRPr>
          </a:p>
        </p:txBody>
      </p:sp>
      <p:pic>
        <p:nvPicPr>
          <p:cNvPr id="13" name="object 13"/>
          <p:cNvPicPr/>
          <p:nvPr/>
        </p:nvPicPr>
        <p:blipFill>
          <a:blip r:embed="rId5" cstate="print"/>
          <a:stretch>
            <a:fillRect/>
          </a:stretch>
        </p:blipFill>
        <p:spPr>
          <a:xfrm>
            <a:off x="1334806" y="3973174"/>
            <a:ext cx="255716" cy="268129"/>
          </a:xfrm>
          <a:prstGeom prst="rect">
            <a:avLst/>
          </a:prstGeom>
        </p:spPr>
      </p:pic>
      <p:grpSp>
        <p:nvGrpSpPr>
          <p:cNvPr id="14" name="object 14"/>
          <p:cNvGrpSpPr/>
          <p:nvPr/>
        </p:nvGrpSpPr>
        <p:grpSpPr>
          <a:xfrm>
            <a:off x="1762337" y="3986757"/>
            <a:ext cx="1385976" cy="838858"/>
            <a:chOff x="1317740" y="2993759"/>
            <a:chExt cx="1040765" cy="629920"/>
          </a:xfrm>
        </p:grpSpPr>
        <p:sp>
          <p:nvSpPr>
            <p:cNvPr id="15" name="object 15"/>
            <p:cNvSpPr/>
            <p:nvPr/>
          </p:nvSpPr>
          <p:spPr>
            <a:xfrm>
              <a:off x="1325880" y="3001771"/>
              <a:ext cx="1015365" cy="604520"/>
            </a:xfrm>
            <a:custGeom>
              <a:avLst/>
              <a:gdLst/>
              <a:ahLst/>
              <a:cxnLst/>
              <a:rect l="l" t="t" r="r" b="b"/>
              <a:pathLst>
                <a:path w="1015364" h="604520">
                  <a:moveTo>
                    <a:pt x="1014984" y="0"/>
                  </a:moveTo>
                  <a:lnTo>
                    <a:pt x="0" y="0"/>
                  </a:lnTo>
                  <a:lnTo>
                    <a:pt x="0" y="96520"/>
                  </a:lnTo>
                  <a:lnTo>
                    <a:pt x="0" y="604520"/>
                  </a:lnTo>
                  <a:lnTo>
                    <a:pt x="98679" y="604520"/>
                  </a:lnTo>
                  <a:lnTo>
                    <a:pt x="98679" y="96520"/>
                  </a:lnTo>
                  <a:lnTo>
                    <a:pt x="1014984" y="96520"/>
                  </a:lnTo>
                  <a:lnTo>
                    <a:pt x="1014984" y="0"/>
                  </a:lnTo>
                  <a:close/>
                </a:path>
              </a:pathLst>
            </a:custGeom>
            <a:solidFill>
              <a:srgbClr val="00A0FF"/>
            </a:solidFill>
          </p:spPr>
          <p:txBody>
            <a:bodyPr wrap="square" lIns="0" tIns="0" rIns="0" bIns="0" rtlCol="0"/>
            <a:lstStyle/>
            <a:p>
              <a:endParaRPr sz="2397"/>
            </a:p>
          </p:txBody>
        </p:sp>
        <p:sp>
          <p:nvSpPr>
            <p:cNvPr id="16" name="object 16"/>
            <p:cNvSpPr/>
            <p:nvPr/>
          </p:nvSpPr>
          <p:spPr>
            <a:xfrm>
              <a:off x="1330452" y="3006470"/>
              <a:ext cx="1015365" cy="604520"/>
            </a:xfrm>
            <a:custGeom>
              <a:avLst/>
              <a:gdLst/>
              <a:ahLst/>
              <a:cxnLst/>
              <a:rect l="l" t="t" r="r" b="b"/>
              <a:pathLst>
                <a:path w="1015364" h="604520">
                  <a:moveTo>
                    <a:pt x="1014984" y="0"/>
                  </a:moveTo>
                  <a:lnTo>
                    <a:pt x="1014984" y="97281"/>
                  </a:lnTo>
                  <a:lnTo>
                    <a:pt x="98678" y="97281"/>
                  </a:lnTo>
                  <a:lnTo>
                    <a:pt x="98678" y="604012"/>
                  </a:lnTo>
                  <a:lnTo>
                    <a:pt x="0" y="604012"/>
                  </a:lnTo>
                  <a:lnTo>
                    <a:pt x="0" y="0"/>
                  </a:lnTo>
                  <a:lnTo>
                    <a:pt x="1014984" y="0"/>
                  </a:lnTo>
                  <a:close/>
                </a:path>
              </a:pathLst>
            </a:custGeom>
            <a:ln w="25422">
              <a:solidFill>
                <a:srgbClr val="00A0FF"/>
              </a:solidFill>
            </a:ln>
          </p:spPr>
          <p:txBody>
            <a:bodyPr wrap="square" lIns="0" tIns="0" rIns="0" bIns="0" rtlCol="0"/>
            <a:lstStyle/>
            <a:p>
              <a:endParaRPr sz="2397"/>
            </a:p>
          </p:txBody>
        </p:sp>
      </p:grpSp>
      <p:sp>
        <p:nvSpPr>
          <p:cNvPr id="17" name="object 17"/>
          <p:cNvSpPr txBox="1"/>
          <p:nvPr/>
        </p:nvSpPr>
        <p:spPr>
          <a:xfrm>
            <a:off x="1985090" y="4308447"/>
            <a:ext cx="958936" cy="297172"/>
          </a:xfrm>
          <a:prstGeom prst="rect">
            <a:avLst/>
          </a:prstGeom>
        </p:spPr>
        <p:txBody>
          <a:bodyPr vert="horz" wrap="square" lIns="0" tIns="20295" rIns="0" bIns="0" rtlCol="0">
            <a:spAutoFit/>
          </a:bodyPr>
          <a:lstStyle/>
          <a:p>
            <a:pPr marL="16913">
              <a:spcBef>
                <a:spcPts val="160"/>
              </a:spcBef>
            </a:pPr>
            <a:r>
              <a:rPr sz="1798" dirty="0">
                <a:latin typeface="Arial"/>
                <a:cs typeface="Arial"/>
              </a:rPr>
              <a:t>Issue</a:t>
            </a:r>
            <a:r>
              <a:rPr sz="1798" spc="100" dirty="0">
                <a:latin typeface="Arial"/>
                <a:cs typeface="Arial"/>
              </a:rPr>
              <a:t> </a:t>
            </a:r>
            <a:r>
              <a:rPr sz="1798" spc="-33" dirty="0">
                <a:latin typeface="Arial"/>
                <a:cs typeface="Arial"/>
              </a:rPr>
              <a:t>ID,</a:t>
            </a:r>
            <a:endParaRPr sz="1798">
              <a:latin typeface="Arial"/>
              <a:cs typeface="Arial"/>
            </a:endParaRPr>
          </a:p>
        </p:txBody>
      </p:sp>
      <p:sp>
        <p:nvSpPr>
          <p:cNvPr id="18" name="object 18"/>
          <p:cNvSpPr txBox="1"/>
          <p:nvPr/>
        </p:nvSpPr>
        <p:spPr>
          <a:xfrm>
            <a:off x="1951265" y="4557906"/>
            <a:ext cx="2932619" cy="533454"/>
          </a:xfrm>
          <a:prstGeom prst="rect">
            <a:avLst/>
          </a:prstGeom>
        </p:spPr>
        <p:txBody>
          <a:bodyPr vert="horz" wrap="square" lIns="0" tIns="20295" rIns="0" bIns="0" rtlCol="0">
            <a:spAutoFit/>
          </a:bodyPr>
          <a:lstStyle/>
          <a:p>
            <a:pPr marL="50738">
              <a:lnSpc>
                <a:spcPts val="1991"/>
              </a:lnSpc>
              <a:spcBef>
                <a:spcPts val="160"/>
              </a:spcBef>
            </a:pPr>
            <a:r>
              <a:rPr sz="1798" dirty="0">
                <a:latin typeface="Arial"/>
                <a:cs typeface="Arial"/>
              </a:rPr>
              <a:t>Goal-setting,</a:t>
            </a:r>
            <a:r>
              <a:rPr sz="1798" spc="107" dirty="0">
                <a:latin typeface="Arial"/>
                <a:cs typeface="Arial"/>
              </a:rPr>
              <a:t>  </a:t>
            </a:r>
            <a:r>
              <a:rPr sz="2697" spc="-20" baseline="24691" dirty="0">
                <a:latin typeface="Arial"/>
                <a:cs typeface="Arial"/>
              </a:rPr>
              <a:t>Development</a:t>
            </a:r>
            <a:endParaRPr sz="2697" baseline="24691">
              <a:latin typeface="Arial"/>
              <a:cs typeface="Arial"/>
            </a:endParaRPr>
          </a:p>
          <a:p>
            <a:pPr marL="50738">
              <a:lnSpc>
                <a:spcPts val="1991"/>
              </a:lnSpc>
            </a:pPr>
            <a:r>
              <a:rPr sz="1798" spc="-13" dirty="0">
                <a:latin typeface="Arial"/>
                <a:cs typeface="Arial"/>
              </a:rPr>
              <a:t>Assessment</a:t>
            </a:r>
            <a:endParaRPr sz="1798">
              <a:latin typeface="Arial"/>
              <a:cs typeface="Arial"/>
            </a:endParaRPr>
          </a:p>
        </p:txBody>
      </p:sp>
      <p:pic>
        <p:nvPicPr>
          <p:cNvPr id="19" name="object 19"/>
          <p:cNvPicPr/>
          <p:nvPr/>
        </p:nvPicPr>
        <p:blipFill>
          <a:blip r:embed="rId5" cstate="print"/>
          <a:stretch>
            <a:fillRect/>
          </a:stretch>
        </p:blipFill>
        <p:spPr>
          <a:xfrm>
            <a:off x="2881280" y="3607528"/>
            <a:ext cx="255716" cy="268129"/>
          </a:xfrm>
          <a:prstGeom prst="rect">
            <a:avLst/>
          </a:prstGeom>
        </p:spPr>
      </p:pic>
      <p:grpSp>
        <p:nvGrpSpPr>
          <p:cNvPr id="20" name="object 20"/>
          <p:cNvGrpSpPr/>
          <p:nvPr/>
        </p:nvGrpSpPr>
        <p:grpSpPr>
          <a:xfrm>
            <a:off x="3235750" y="3608933"/>
            <a:ext cx="1385976" cy="850696"/>
            <a:chOff x="2424164" y="2710041"/>
            <a:chExt cx="1040765" cy="638810"/>
          </a:xfrm>
        </p:grpSpPr>
        <p:sp>
          <p:nvSpPr>
            <p:cNvPr id="21" name="object 21"/>
            <p:cNvSpPr/>
            <p:nvPr/>
          </p:nvSpPr>
          <p:spPr>
            <a:xfrm>
              <a:off x="2432304" y="2718561"/>
              <a:ext cx="1015365" cy="613410"/>
            </a:xfrm>
            <a:custGeom>
              <a:avLst/>
              <a:gdLst/>
              <a:ahLst/>
              <a:cxnLst/>
              <a:rect l="l" t="t" r="r" b="b"/>
              <a:pathLst>
                <a:path w="1015364" h="613410">
                  <a:moveTo>
                    <a:pt x="1014984" y="0"/>
                  </a:moveTo>
                  <a:lnTo>
                    <a:pt x="0" y="0"/>
                  </a:lnTo>
                  <a:lnTo>
                    <a:pt x="0" y="99060"/>
                  </a:lnTo>
                  <a:lnTo>
                    <a:pt x="0" y="613410"/>
                  </a:lnTo>
                  <a:lnTo>
                    <a:pt x="98679" y="613410"/>
                  </a:lnTo>
                  <a:lnTo>
                    <a:pt x="98679" y="99060"/>
                  </a:lnTo>
                  <a:lnTo>
                    <a:pt x="1014984" y="99060"/>
                  </a:lnTo>
                  <a:lnTo>
                    <a:pt x="1014984" y="0"/>
                  </a:lnTo>
                  <a:close/>
                </a:path>
              </a:pathLst>
            </a:custGeom>
            <a:solidFill>
              <a:srgbClr val="00A0FF"/>
            </a:solidFill>
          </p:spPr>
          <p:txBody>
            <a:bodyPr wrap="square" lIns="0" tIns="0" rIns="0" bIns="0" rtlCol="0"/>
            <a:lstStyle/>
            <a:p>
              <a:endParaRPr sz="2397"/>
            </a:p>
          </p:txBody>
        </p:sp>
        <p:sp>
          <p:nvSpPr>
            <p:cNvPr id="22" name="object 22"/>
            <p:cNvSpPr/>
            <p:nvPr/>
          </p:nvSpPr>
          <p:spPr>
            <a:xfrm>
              <a:off x="2436876" y="2722752"/>
              <a:ext cx="1015365" cy="613410"/>
            </a:xfrm>
            <a:custGeom>
              <a:avLst/>
              <a:gdLst/>
              <a:ahLst/>
              <a:cxnLst/>
              <a:rect l="l" t="t" r="r" b="b"/>
              <a:pathLst>
                <a:path w="1015364" h="613410">
                  <a:moveTo>
                    <a:pt x="1014984" y="0"/>
                  </a:moveTo>
                  <a:lnTo>
                    <a:pt x="1014984" y="98806"/>
                  </a:lnTo>
                  <a:lnTo>
                    <a:pt x="98679" y="98806"/>
                  </a:lnTo>
                  <a:lnTo>
                    <a:pt x="98679" y="613156"/>
                  </a:lnTo>
                  <a:lnTo>
                    <a:pt x="0" y="613156"/>
                  </a:lnTo>
                  <a:lnTo>
                    <a:pt x="0" y="0"/>
                  </a:lnTo>
                  <a:lnTo>
                    <a:pt x="1014984" y="0"/>
                  </a:lnTo>
                  <a:close/>
                </a:path>
              </a:pathLst>
            </a:custGeom>
            <a:ln w="25422">
              <a:solidFill>
                <a:srgbClr val="00A0FF"/>
              </a:solidFill>
            </a:ln>
          </p:spPr>
          <p:txBody>
            <a:bodyPr wrap="square" lIns="0" tIns="0" rIns="0" bIns="0" rtlCol="0"/>
            <a:lstStyle/>
            <a:p>
              <a:endParaRPr sz="2397"/>
            </a:p>
          </p:txBody>
        </p:sp>
      </p:grpSp>
      <p:sp>
        <p:nvSpPr>
          <p:cNvPr id="23" name="object 23"/>
          <p:cNvSpPr txBox="1"/>
          <p:nvPr/>
        </p:nvSpPr>
        <p:spPr>
          <a:xfrm>
            <a:off x="3460194" y="3777110"/>
            <a:ext cx="1225307" cy="716543"/>
          </a:xfrm>
          <a:prstGeom prst="rect">
            <a:avLst/>
          </a:prstGeom>
        </p:spPr>
        <p:txBody>
          <a:bodyPr vert="horz" wrap="square" lIns="0" tIns="85408" rIns="0" bIns="0" rtlCol="0">
            <a:spAutoFit/>
          </a:bodyPr>
          <a:lstStyle/>
          <a:p>
            <a:pPr marL="16913">
              <a:spcBef>
                <a:spcPts val="673"/>
              </a:spcBef>
            </a:pPr>
            <a:r>
              <a:rPr sz="1798" spc="-13" dirty="0">
                <a:latin typeface="Arial"/>
                <a:cs typeface="Arial"/>
              </a:rPr>
              <a:t>Coalition/</a:t>
            </a:r>
            <a:endParaRPr sz="1798">
              <a:latin typeface="Arial"/>
              <a:cs typeface="Arial"/>
            </a:endParaRPr>
          </a:p>
          <a:p>
            <a:pPr marL="16913">
              <a:spcBef>
                <a:spcPts val="559"/>
              </a:spcBef>
            </a:pPr>
            <a:r>
              <a:rPr sz="1798" spc="-13" dirty="0">
                <a:latin typeface="Arial"/>
                <a:cs typeface="Arial"/>
              </a:rPr>
              <a:t>Partnership</a:t>
            </a:r>
            <a:endParaRPr sz="1798">
              <a:latin typeface="Arial"/>
              <a:cs typeface="Arial"/>
            </a:endParaRPr>
          </a:p>
        </p:txBody>
      </p:sp>
      <p:pic>
        <p:nvPicPr>
          <p:cNvPr id="24" name="object 24"/>
          <p:cNvPicPr/>
          <p:nvPr/>
        </p:nvPicPr>
        <p:blipFill>
          <a:blip r:embed="rId5" cstate="print"/>
          <a:stretch>
            <a:fillRect/>
          </a:stretch>
        </p:blipFill>
        <p:spPr>
          <a:xfrm>
            <a:off x="4342517" y="3241897"/>
            <a:ext cx="267892" cy="255936"/>
          </a:xfrm>
          <a:prstGeom prst="rect">
            <a:avLst/>
          </a:prstGeom>
        </p:spPr>
      </p:pic>
      <p:grpSp>
        <p:nvGrpSpPr>
          <p:cNvPr id="25" name="object 25"/>
          <p:cNvGrpSpPr/>
          <p:nvPr/>
        </p:nvGrpSpPr>
        <p:grpSpPr>
          <a:xfrm>
            <a:off x="4830525" y="3242878"/>
            <a:ext cx="1386821" cy="851542"/>
            <a:chOff x="3621722" y="2435161"/>
            <a:chExt cx="1041400" cy="639445"/>
          </a:xfrm>
        </p:grpSpPr>
        <p:sp>
          <p:nvSpPr>
            <p:cNvPr id="26" name="object 26"/>
            <p:cNvSpPr/>
            <p:nvPr/>
          </p:nvSpPr>
          <p:spPr>
            <a:xfrm>
              <a:off x="3630168" y="2444241"/>
              <a:ext cx="1015365" cy="612140"/>
            </a:xfrm>
            <a:custGeom>
              <a:avLst/>
              <a:gdLst/>
              <a:ahLst/>
              <a:cxnLst/>
              <a:rect l="l" t="t" r="r" b="b"/>
              <a:pathLst>
                <a:path w="1015364" h="612139">
                  <a:moveTo>
                    <a:pt x="1014984" y="0"/>
                  </a:moveTo>
                  <a:lnTo>
                    <a:pt x="0" y="0"/>
                  </a:lnTo>
                  <a:lnTo>
                    <a:pt x="0" y="97790"/>
                  </a:lnTo>
                  <a:lnTo>
                    <a:pt x="0" y="612140"/>
                  </a:lnTo>
                  <a:lnTo>
                    <a:pt x="98679" y="612140"/>
                  </a:lnTo>
                  <a:lnTo>
                    <a:pt x="98679" y="97790"/>
                  </a:lnTo>
                  <a:lnTo>
                    <a:pt x="1014984" y="97790"/>
                  </a:lnTo>
                  <a:lnTo>
                    <a:pt x="1014984" y="0"/>
                  </a:lnTo>
                  <a:close/>
                </a:path>
              </a:pathLst>
            </a:custGeom>
            <a:solidFill>
              <a:srgbClr val="00A0FF"/>
            </a:solidFill>
          </p:spPr>
          <p:txBody>
            <a:bodyPr wrap="square" lIns="0" tIns="0" rIns="0" bIns="0" rtlCol="0"/>
            <a:lstStyle/>
            <a:p>
              <a:endParaRPr sz="2397"/>
            </a:p>
          </p:txBody>
        </p:sp>
        <p:sp>
          <p:nvSpPr>
            <p:cNvPr id="27" name="object 27"/>
            <p:cNvSpPr/>
            <p:nvPr/>
          </p:nvSpPr>
          <p:spPr>
            <a:xfrm>
              <a:off x="3634739" y="2448178"/>
              <a:ext cx="1015365" cy="613410"/>
            </a:xfrm>
            <a:custGeom>
              <a:avLst/>
              <a:gdLst/>
              <a:ahLst/>
              <a:cxnLst/>
              <a:rect l="l" t="t" r="r" b="b"/>
              <a:pathLst>
                <a:path w="1015364" h="613410">
                  <a:moveTo>
                    <a:pt x="1014984" y="0"/>
                  </a:moveTo>
                  <a:lnTo>
                    <a:pt x="1014984" y="98806"/>
                  </a:lnTo>
                  <a:lnTo>
                    <a:pt x="98679" y="98806"/>
                  </a:lnTo>
                  <a:lnTo>
                    <a:pt x="98679" y="613156"/>
                  </a:lnTo>
                  <a:lnTo>
                    <a:pt x="0" y="613156"/>
                  </a:lnTo>
                  <a:lnTo>
                    <a:pt x="0" y="0"/>
                  </a:lnTo>
                  <a:lnTo>
                    <a:pt x="1014984" y="0"/>
                  </a:lnTo>
                  <a:close/>
                </a:path>
              </a:pathLst>
            </a:custGeom>
            <a:ln w="25422">
              <a:solidFill>
                <a:srgbClr val="00A0FF"/>
              </a:solidFill>
            </a:ln>
          </p:spPr>
          <p:txBody>
            <a:bodyPr wrap="square" lIns="0" tIns="0" rIns="0" bIns="0" rtlCol="0"/>
            <a:lstStyle/>
            <a:p>
              <a:endParaRPr sz="2397"/>
            </a:p>
          </p:txBody>
        </p:sp>
      </p:grpSp>
      <p:sp>
        <p:nvSpPr>
          <p:cNvPr id="28" name="object 28"/>
          <p:cNvSpPr txBox="1"/>
          <p:nvPr/>
        </p:nvSpPr>
        <p:spPr>
          <a:xfrm>
            <a:off x="5025949" y="3594572"/>
            <a:ext cx="755987" cy="297172"/>
          </a:xfrm>
          <a:prstGeom prst="rect">
            <a:avLst/>
          </a:prstGeom>
        </p:spPr>
        <p:txBody>
          <a:bodyPr vert="horz" wrap="square" lIns="0" tIns="20295" rIns="0" bIns="0" rtlCol="0">
            <a:spAutoFit/>
          </a:bodyPr>
          <a:lstStyle/>
          <a:p>
            <a:pPr marL="16913">
              <a:spcBef>
                <a:spcPts val="160"/>
              </a:spcBef>
            </a:pPr>
            <a:r>
              <a:rPr sz="1798" spc="-13" dirty="0">
                <a:latin typeface="Arial"/>
                <a:cs typeface="Arial"/>
              </a:rPr>
              <a:t>Project</a:t>
            </a:r>
            <a:endParaRPr sz="1798">
              <a:latin typeface="Arial"/>
              <a:cs typeface="Arial"/>
            </a:endParaRPr>
          </a:p>
        </p:txBody>
      </p:sp>
      <p:sp>
        <p:nvSpPr>
          <p:cNvPr id="29" name="object 29"/>
          <p:cNvSpPr txBox="1"/>
          <p:nvPr/>
        </p:nvSpPr>
        <p:spPr>
          <a:xfrm>
            <a:off x="5025949" y="3844792"/>
            <a:ext cx="1640508" cy="297172"/>
          </a:xfrm>
          <a:prstGeom prst="rect">
            <a:avLst/>
          </a:prstGeom>
        </p:spPr>
        <p:txBody>
          <a:bodyPr vert="horz" wrap="square" lIns="0" tIns="20295" rIns="0" bIns="0" rtlCol="0">
            <a:spAutoFit/>
          </a:bodyPr>
          <a:lstStyle/>
          <a:p>
            <a:pPr marL="16913">
              <a:spcBef>
                <a:spcPts val="160"/>
              </a:spcBef>
            </a:pPr>
            <a:r>
              <a:rPr sz="1798" dirty="0">
                <a:latin typeface="Arial"/>
                <a:cs typeface="Arial"/>
              </a:rPr>
              <a:t>Development</a:t>
            </a:r>
            <a:r>
              <a:rPr sz="1798" spc="226" dirty="0">
                <a:latin typeface="Arial"/>
                <a:cs typeface="Arial"/>
              </a:rPr>
              <a:t> </a:t>
            </a:r>
            <a:r>
              <a:rPr sz="1798" spc="-67" dirty="0">
                <a:latin typeface="Arial"/>
                <a:cs typeface="Arial"/>
              </a:rPr>
              <a:t>&amp;</a:t>
            </a:r>
            <a:endParaRPr sz="1798">
              <a:latin typeface="Arial"/>
              <a:cs typeface="Arial"/>
            </a:endParaRPr>
          </a:p>
        </p:txBody>
      </p:sp>
      <p:sp>
        <p:nvSpPr>
          <p:cNvPr id="30" name="object 30"/>
          <p:cNvSpPr txBox="1"/>
          <p:nvPr/>
        </p:nvSpPr>
        <p:spPr>
          <a:xfrm>
            <a:off x="5025949" y="4076239"/>
            <a:ext cx="576715" cy="297172"/>
          </a:xfrm>
          <a:prstGeom prst="rect">
            <a:avLst/>
          </a:prstGeom>
        </p:spPr>
        <p:txBody>
          <a:bodyPr vert="horz" wrap="square" lIns="0" tIns="20295" rIns="0" bIns="0" rtlCol="0">
            <a:spAutoFit/>
          </a:bodyPr>
          <a:lstStyle/>
          <a:p>
            <a:pPr marL="16913">
              <a:spcBef>
                <a:spcPts val="160"/>
              </a:spcBef>
            </a:pPr>
            <a:r>
              <a:rPr sz="1798" spc="-27" dirty="0">
                <a:latin typeface="Arial"/>
                <a:cs typeface="Arial"/>
              </a:rPr>
              <a:t>Work</a:t>
            </a:r>
            <a:endParaRPr sz="1798">
              <a:latin typeface="Arial"/>
              <a:cs typeface="Arial"/>
            </a:endParaRPr>
          </a:p>
        </p:txBody>
      </p:sp>
      <p:grpSp>
        <p:nvGrpSpPr>
          <p:cNvPr id="31" name="object 31"/>
          <p:cNvGrpSpPr/>
          <p:nvPr/>
        </p:nvGrpSpPr>
        <p:grpSpPr>
          <a:xfrm>
            <a:off x="5949875" y="2876249"/>
            <a:ext cx="1618522" cy="852388"/>
            <a:chOff x="4462271" y="2159850"/>
            <a:chExt cx="1215390" cy="640080"/>
          </a:xfrm>
        </p:grpSpPr>
        <p:pic>
          <p:nvPicPr>
            <p:cNvPr id="32" name="object 32"/>
            <p:cNvPicPr/>
            <p:nvPr/>
          </p:nvPicPr>
          <p:blipFill>
            <a:blip r:embed="rId5" cstate="print"/>
            <a:stretch>
              <a:fillRect/>
            </a:stretch>
          </p:blipFill>
          <p:spPr>
            <a:xfrm>
              <a:off x="4462271" y="2159850"/>
              <a:ext cx="192024" cy="192189"/>
            </a:xfrm>
            <a:prstGeom prst="rect">
              <a:avLst/>
            </a:prstGeom>
          </p:spPr>
        </p:pic>
        <p:sp>
          <p:nvSpPr>
            <p:cNvPr id="33" name="object 33"/>
            <p:cNvSpPr/>
            <p:nvPr/>
          </p:nvSpPr>
          <p:spPr>
            <a:xfrm>
              <a:off x="4654296" y="2168651"/>
              <a:ext cx="1005840" cy="613410"/>
            </a:xfrm>
            <a:custGeom>
              <a:avLst/>
              <a:gdLst/>
              <a:ahLst/>
              <a:cxnLst/>
              <a:rect l="l" t="t" r="r" b="b"/>
              <a:pathLst>
                <a:path w="1005839" h="613410">
                  <a:moveTo>
                    <a:pt x="1005840" y="0"/>
                  </a:moveTo>
                  <a:lnTo>
                    <a:pt x="0" y="0"/>
                  </a:lnTo>
                  <a:lnTo>
                    <a:pt x="0" y="100330"/>
                  </a:lnTo>
                  <a:lnTo>
                    <a:pt x="0" y="613410"/>
                  </a:lnTo>
                  <a:lnTo>
                    <a:pt x="97790" y="613410"/>
                  </a:lnTo>
                  <a:lnTo>
                    <a:pt x="97790" y="100330"/>
                  </a:lnTo>
                  <a:lnTo>
                    <a:pt x="1005840" y="100330"/>
                  </a:lnTo>
                  <a:lnTo>
                    <a:pt x="1005840" y="0"/>
                  </a:lnTo>
                  <a:close/>
                </a:path>
              </a:pathLst>
            </a:custGeom>
            <a:solidFill>
              <a:srgbClr val="00A0FF"/>
            </a:solidFill>
          </p:spPr>
          <p:txBody>
            <a:bodyPr wrap="square" lIns="0" tIns="0" rIns="0" bIns="0" rtlCol="0"/>
            <a:lstStyle/>
            <a:p>
              <a:endParaRPr sz="2397"/>
            </a:p>
          </p:txBody>
        </p:sp>
        <p:sp>
          <p:nvSpPr>
            <p:cNvPr id="34" name="object 34"/>
            <p:cNvSpPr/>
            <p:nvPr/>
          </p:nvSpPr>
          <p:spPr>
            <a:xfrm>
              <a:off x="4658867" y="2173604"/>
              <a:ext cx="1005840" cy="613410"/>
            </a:xfrm>
            <a:custGeom>
              <a:avLst/>
              <a:gdLst/>
              <a:ahLst/>
              <a:cxnLst/>
              <a:rect l="l" t="t" r="r" b="b"/>
              <a:pathLst>
                <a:path w="1005839" h="613410">
                  <a:moveTo>
                    <a:pt x="1005840" y="0"/>
                  </a:moveTo>
                  <a:lnTo>
                    <a:pt x="1005840" y="98806"/>
                  </a:lnTo>
                  <a:lnTo>
                    <a:pt x="97790" y="98806"/>
                  </a:lnTo>
                  <a:lnTo>
                    <a:pt x="97790" y="613156"/>
                  </a:lnTo>
                  <a:lnTo>
                    <a:pt x="0" y="613156"/>
                  </a:lnTo>
                  <a:lnTo>
                    <a:pt x="0" y="0"/>
                  </a:lnTo>
                  <a:lnTo>
                    <a:pt x="1005840" y="0"/>
                  </a:lnTo>
                  <a:close/>
                </a:path>
              </a:pathLst>
            </a:custGeom>
            <a:ln w="25422">
              <a:solidFill>
                <a:srgbClr val="00A0FF"/>
              </a:solidFill>
            </a:ln>
          </p:spPr>
          <p:txBody>
            <a:bodyPr wrap="square" lIns="0" tIns="0" rIns="0" bIns="0" rtlCol="0"/>
            <a:lstStyle/>
            <a:p>
              <a:endParaRPr sz="2397"/>
            </a:p>
          </p:txBody>
        </p:sp>
      </p:grpSp>
      <p:sp>
        <p:nvSpPr>
          <p:cNvPr id="35" name="object 35"/>
          <p:cNvSpPr txBox="1"/>
          <p:nvPr/>
        </p:nvSpPr>
        <p:spPr>
          <a:xfrm>
            <a:off x="6379790" y="3037475"/>
            <a:ext cx="1163577" cy="789896"/>
          </a:xfrm>
          <a:prstGeom prst="rect">
            <a:avLst/>
          </a:prstGeom>
        </p:spPr>
        <p:txBody>
          <a:bodyPr vert="horz" wrap="square" lIns="0" tIns="50737" rIns="0" bIns="0" rtlCol="0">
            <a:spAutoFit/>
          </a:bodyPr>
          <a:lstStyle/>
          <a:p>
            <a:pPr marL="16913" marR="6765" algn="just">
              <a:lnSpc>
                <a:spcPct val="89100"/>
              </a:lnSpc>
              <a:spcBef>
                <a:spcPts val="400"/>
              </a:spcBef>
            </a:pPr>
            <a:r>
              <a:rPr sz="1798" dirty="0">
                <a:latin typeface="Arial"/>
                <a:cs typeface="Arial"/>
              </a:rPr>
              <a:t>Training</a:t>
            </a:r>
            <a:r>
              <a:rPr sz="1798" spc="67" dirty="0">
                <a:latin typeface="Arial"/>
                <a:cs typeface="Arial"/>
              </a:rPr>
              <a:t> </a:t>
            </a:r>
            <a:r>
              <a:rPr sz="1798" spc="-80" dirty="0">
                <a:latin typeface="Arial"/>
                <a:cs typeface="Arial"/>
              </a:rPr>
              <a:t>&amp; </a:t>
            </a:r>
            <a:r>
              <a:rPr sz="1798" spc="-13" dirty="0">
                <a:latin typeface="Arial"/>
                <a:cs typeface="Arial"/>
              </a:rPr>
              <a:t>Technical Assistance</a:t>
            </a:r>
            <a:endParaRPr sz="1798">
              <a:latin typeface="Arial"/>
              <a:cs typeface="Arial"/>
            </a:endParaRPr>
          </a:p>
        </p:txBody>
      </p:sp>
      <p:pic>
        <p:nvPicPr>
          <p:cNvPr id="36" name="object 36"/>
          <p:cNvPicPr/>
          <p:nvPr/>
        </p:nvPicPr>
        <p:blipFill>
          <a:blip r:embed="rId5" cstate="print"/>
          <a:stretch>
            <a:fillRect/>
          </a:stretch>
        </p:blipFill>
        <p:spPr>
          <a:xfrm>
            <a:off x="7313697" y="2498579"/>
            <a:ext cx="267892" cy="268129"/>
          </a:xfrm>
          <a:prstGeom prst="rect">
            <a:avLst/>
          </a:prstGeom>
        </p:spPr>
      </p:pic>
      <p:grpSp>
        <p:nvGrpSpPr>
          <p:cNvPr id="37" name="object 37"/>
          <p:cNvGrpSpPr/>
          <p:nvPr/>
        </p:nvGrpSpPr>
        <p:grpSpPr>
          <a:xfrm>
            <a:off x="7668166" y="2511991"/>
            <a:ext cx="1374137" cy="838858"/>
            <a:chOff x="5752580" y="1886319"/>
            <a:chExt cx="1031875" cy="629920"/>
          </a:xfrm>
        </p:grpSpPr>
        <p:sp>
          <p:nvSpPr>
            <p:cNvPr id="38" name="object 38"/>
            <p:cNvSpPr/>
            <p:nvPr/>
          </p:nvSpPr>
          <p:spPr>
            <a:xfrm>
              <a:off x="5760720" y="1894331"/>
              <a:ext cx="1005840" cy="604520"/>
            </a:xfrm>
            <a:custGeom>
              <a:avLst/>
              <a:gdLst/>
              <a:ahLst/>
              <a:cxnLst/>
              <a:rect l="l" t="t" r="r" b="b"/>
              <a:pathLst>
                <a:path w="1005840" h="604519">
                  <a:moveTo>
                    <a:pt x="1005840" y="0"/>
                  </a:moveTo>
                  <a:lnTo>
                    <a:pt x="0" y="0"/>
                  </a:lnTo>
                  <a:lnTo>
                    <a:pt x="0" y="96520"/>
                  </a:lnTo>
                  <a:lnTo>
                    <a:pt x="0" y="604520"/>
                  </a:lnTo>
                  <a:lnTo>
                    <a:pt x="97790" y="604520"/>
                  </a:lnTo>
                  <a:lnTo>
                    <a:pt x="97790" y="96520"/>
                  </a:lnTo>
                  <a:lnTo>
                    <a:pt x="1005840" y="96520"/>
                  </a:lnTo>
                  <a:lnTo>
                    <a:pt x="1005840" y="0"/>
                  </a:lnTo>
                  <a:close/>
                </a:path>
              </a:pathLst>
            </a:custGeom>
            <a:solidFill>
              <a:srgbClr val="00A0FF"/>
            </a:solidFill>
          </p:spPr>
          <p:txBody>
            <a:bodyPr wrap="square" lIns="0" tIns="0" rIns="0" bIns="0" rtlCol="0"/>
            <a:lstStyle/>
            <a:p>
              <a:endParaRPr sz="2397"/>
            </a:p>
          </p:txBody>
        </p:sp>
        <p:sp>
          <p:nvSpPr>
            <p:cNvPr id="39" name="object 39"/>
            <p:cNvSpPr/>
            <p:nvPr/>
          </p:nvSpPr>
          <p:spPr>
            <a:xfrm>
              <a:off x="5765292" y="1899030"/>
              <a:ext cx="1005840" cy="604520"/>
            </a:xfrm>
            <a:custGeom>
              <a:avLst/>
              <a:gdLst/>
              <a:ahLst/>
              <a:cxnLst/>
              <a:rect l="l" t="t" r="r" b="b"/>
              <a:pathLst>
                <a:path w="1005840" h="604519">
                  <a:moveTo>
                    <a:pt x="1005839" y="0"/>
                  </a:moveTo>
                  <a:lnTo>
                    <a:pt x="1005839" y="97282"/>
                  </a:lnTo>
                  <a:lnTo>
                    <a:pt x="97790" y="97282"/>
                  </a:lnTo>
                  <a:lnTo>
                    <a:pt x="97790" y="604139"/>
                  </a:lnTo>
                  <a:lnTo>
                    <a:pt x="0" y="604139"/>
                  </a:lnTo>
                  <a:lnTo>
                    <a:pt x="0" y="0"/>
                  </a:lnTo>
                  <a:lnTo>
                    <a:pt x="1005839" y="0"/>
                  </a:lnTo>
                  <a:close/>
                </a:path>
              </a:pathLst>
            </a:custGeom>
            <a:ln w="25422">
              <a:solidFill>
                <a:srgbClr val="00A0FF"/>
              </a:solidFill>
            </a:ln>
          </p:spPr>
          <p:txBody>
            <a:bodyPr wrap="square" lIns="0" tIns="0" rIns="0" bIns="0" rtlCol="0"/>
            <a:lstStyle/>
            <a:p>
              <a:endParaRPr sz="2397"/>
            </a:p>
          </p:txBody>
        </p:sp>
      </p:grpSp>
      <p:pic>
        <p:nvPicPr>
          <p:cNvPr id="40" name="object 40"/>
          <p:cNvPicPr/>
          <p:nvPr/>
        </p:nvPicPr>
        <p:blipFill>
          <a:blip r:embed="rId5" cstate="print"/>
          <a:stretch>
            <a:fillRect/>
          </a:stretch>
        </p:blipFill>
        <p:spPr>
          <a:xfrm>
            <a:off x="8774933" y="2132930"/>
            <a:ext cx="267893" cy="268129"/>
          </a:xfrm>
          <a:prstGeom prst="rect">
            <a:avLst/>
          </a:prstGeom>
        </p:spPr>
      </p:pic>
      <p:grpSp>
        <p:nvGrpSpPr>
          <p:cNvPr id="41" name="object 41"/>
          <p:cNvGrpSpPr/>
          <p:nvPr/>
        </p:nvGrpSpPr>
        <p:grpSpPr>
          <a:xfrm>
            <a:off x="9153756" y="2146343"/>
            <a:ext cx="1374137" cy="838858"/>
            <a:chOff x="6868148" y="1611745"/>
            <a:chExt cx="1031875" cy="629920"/>
          </a:xfrm>
        </p:grpSpPr>
        <p:sp>
          <p:nvSpPr>
            <p:cNvPr id="42" name="object 42"/>
            <p:cNvSpPr/>
            <p:nvPr/>
          </p:nvSpPr>
          <p:spPr>
            <a:xfrm>
              <a:off x="6876287" y="1620011"/>
              <a:ext cx="1005840" cy="604520"/>
            </a:xfrm>
            <a:custGeom>
              <a:avLst/>
              <a:gdLst/>
              <a:ahLst/>
              <a:cxnLst/>
              <a:rect l="l" t="t" r="r" b="b"/>
              <a:pathLst>
                <a:path w="1005840" h="604519">
                  <a:moveTo>
                    <a:pt x="1005840" y="0"/>
                  </a:moveTo>
                  <a:lnTo>
                    <a:pt x="0" y="0"/>
                  </a:lnTo>
                  <a:lnTo>
                    <a:pt x="0" y="97790"/>
                  </a:lnTo>
                  <a:lnTo>
                    <a:pt x="0" y="604520"/>
                  </a:lnTo>
                  <a:lnTo>
                    <a:pt x="97790" y="604520"/>
                  </a:lnTo>
                  <a:lnTo>
                    <a:pt x="97790" y="97790"/>
                  </a:lnTo>
                  <a:lnTo>
                    <a:pt x="1005840" y="97790"/>
                  </a:lnTo>
                  <a:lnTo>
                    <a:pt x="1005840" y="0"/>
                  </a:lnTo>
                  <a:close/>
                </a:path>
              </a:pathLst>
            </a:custGeom>
            <a:solidFill>
              <a:srgbClr val="00A0FF"/>
            </a:solidFill>
          </p:spPr>
          <p:txBody>
            <a:bodyPr wrap="square" lIns="0" tIns="0" rIns="0" bIns="0" rtlCol="0"/>
            <a:lstStyle/>
            <a:p>
              <a:endParaRPr sz="2397"/>
            </a:p>
          </p:txBody>
        </p:sp>
        <p:sp>
          <p:nvSpPr>
            <p:cNvPr id="43" name="object 43"/>
            <p:cNvSpPr/>
            <p:nvPr/>
          </p:nvSpPr>
          <p:spPr>
            <a:xfrm>
              <a:off x="6880859" y="1624456"/>
              <a:ext cx="1005840" cy="604520"/>
            </a:xfrm>
            <a:custGeom>
              <a:avLst/>
              <a:gdLst/>
              <a:ahLst/>
              <a:cxnLst/>
              <a:rect l="l" t="t" r="r" b="b"/>
              <a:pathLst>
                <a:path w="1005840" h="604519">
                  <a:moveTo>
                    <a:pt x="1005840" y="0"/>
                  </a:moveTo>
                  <a:lnTo>
                    <a:pt x="1005840" y="97281"/>
                  </a:lnTo>
                  <a:lnTo>
                    <a:pt x="97790" y="97281"/>
                  </a:lnTo>
                  <a:lnTo>
                    <a:pt x="97790" y="604138"/>
                  </a:lnTo>
                  <a:lnTo>
                    <a:pt x="0" y="604138"/>
                  </a:lnTo>
                  <a:lnTo>
                    <a:pt x="0" y="0"/>
                  </a:lnTo>
                  <a:lnTo>
                    <a:pt x="1005840" y="0"/>
                  </a:lnTo>
                  <a:close/>
                </a:path>
              </a:pathLst>
            </a:custGeom>
            <a:ln w="25422">
              <a:solidFill>
                <a:srgbClr val="00A0FF"/>
              </a:solidFill>
            </a:ln>
          </p:spPr>
          <p:txBody>
            <a:bodyPr wrap="square" lIns="0" tIns="0" rIns="0" bIns="0" rtlCol="0"/>
            <a:lstStyle/>
            <a:p>
              <a:endParaRPr sz="2397"/>
            </a:p>
          </p:txBody>
        </p:sp>
      </p:grpSp>
      <p:pic>
        <p:nvPicPr>
          <p:cNvPr id="44" name="object 44"/>
          <p:cNvPicPr/>
          <p:nvPr/>
        </p:nvPicPr>
        <p:blipFill>
          <a:blip r:embed="rId5" cstate="print"/>
          <a:stretch>
            <a:fillRect/>
          </a:stretch>
        </p:blipFill>
        <p:spPr>
          <a:xfrm>
            <a:off x="10260521" y="1767300"/>
            <a:ext cx="255716" cy="255936"/>
          </a:xfrm>
          <a:prstGeom prst="rect">
            <a:avLst/>
          </a:prstGeom>
        </p:spPr>
      </p:pic>
      <p:grpSp>
        <p:nvGrpSpPr>
          <p:cNvPr id="45" name="object 45"/>
          <p:cNvGrpSpPr/>
          <p:nvPr/>
        </p:nvGrpSpPr>
        <p:grpSpPr>
          <a:xfrm>
            <a:off x="10627169" y="1768520"/>
            <a:ext cx="1385976" cy="850696"/>
            <a:chOff x="7974572" y="1328027"/>
            <a:chExt cx="1040765" cy="638810"/>
          </a:xfrm>
        </p:grpSpPr>
        <p:sp>
          <p:nvSpPr>
            <p:cNvPr id="46" name="object 46"/>
            <p:cNvSpPr/>
            <p:nvPr/>
          </p:nvSpPr>
          <p:spPr>
            <a:xfrm>
              <a:off x="7982712" y="1336801"/>
              <a:ext cx="1015365" cy="612140"/>
            </a:xfrm>
            <a:custGeom>
              <a:avLst/>
              <a:gdLst/>
              <a:ahLst/>
              <a:cxnLst/>
              <a:rect l="l" t="t" r="r" b="b"/>
              <a:pathLst>
                <a:path w="1015365" h="612139">
                  <a:moveTo>
                    <a:pt x="1014984" y="0"/>
                  </a:moveTo>
                  <a:lnTo>
                    <a:pt x="0" y="0"/>
                  </a:lnTo>
                  <a:lnTo>
                    <a:pt x="0" y="97790"/>
                  </a:lnTo>
                  <a:lnTo>
                    <a:pt x="0" y="612140"/>
                  </a:lnTo>
                  <a:lnTo>
                    <a:pt x="98679" y="612140"/>
                  </a:lnTo>
                  <a:lnTo>
                    <a:pt x="98679" y="97790"/>
                  </a:lnTo>
                  <a:lnTo>
                    <a:pt x="1014984" y="97790"/>
                  </a:lnTo>
                  <a:lnTo>
                    <a:pt x="1014984" y="0"/>
                  </a:lnTo>
                  <a:close/>
                </a:path>
              </a:pathLst>
            </a:custGeom>
            <a:solidFill>
              <a:srgbClr val="00A0FF"/>
            </a:solidFill>
          </p:spPr>
          <p:txBody>
            <a:bodyPr wrap="square" lIns="0" tIns="0" rIns="0" bIns="0" rtlCol="0"/>
            <a:lstStyle/>
            <a:p>
              <a:endParaRPr sz="2397"/>
            </a:p>
          </p:txBody>
        </p:sp>
        <p:sp>
          <p:nvSpPr>
            <p:cNvPr id="47" name="object 47"/>
            <p:cNvSpPr/>
            <p:nvPr/>
          </p:nvSpPr>
          <p:spPr>
            <a:xfrm>
              <a:off x="7987284" y="1340738"/>
              <a:ext cx="1015365" cy="613410"/>
            </a:xfrm>
            <a:custGeom>
              <a:avLst/>
              <a:gdLst/>
              <a:ahLst/>
              <a:cxnLst/>
              <a:rect l="l" t="t" r="r" b="b"/>
              <a:pathLst>
                <a:path w="1015365" h="613410">
                  <a:moveTo>
                    <a:pt x="1014984" y="0"/>
                  </a:moveTo>
                  <a:lnTo>
                    <a:pt x="1014984" y="98806"/>
                  </a:lnTo>
                  <a:lnTo>
                    <a:pt x="98679" y="98806"/>
                  </a:lnTo>
                  <a:lnTo>
                    <a:pt x="98679" y="613283"/>
                  </a:lnTo>
                  <a:lnTo>
                    <a:pt x="0" y="613283"/>
                  </a:lnTo>
                  <a:lnTo>
                    <a:pt x="0" y="0"/>
                  </a:lnTo>
                  <a:lnTo>
                    <a:pt x="1014984" y="0"/>
                  </a:lnTo>
                  <a:close/>
                </a:path>
              </a:pathLst>
            </a:custGeom>
            <a:ln w="25422">
              <a:solidFill>
                <a:srgbClr val="00A0FF"/>
              </a:solidFill>
            </a:ln>
          </p:spPr>
          <p:txBody>
            <a:bodyPr wrap="square" lIns="0" tIns="0" rIns="0" bIns="0" rtlCol="0"/>
            <a:lstStyle/>
            <a:p>
              <a:endParaRPr sz="2397"/>
            </a:p>
          </p:txBody>
        </p:sp>
      </p:grpSp>
      <p:sp>
        <p:nvSpPr>
          <p:cNvPr id="48" name="object 48"/>
          <p:cNvSpPr txBox="1"/>
          <p:nvPr/>
        </p:nvSpPr>
        <p:spPr>
          <a:xfrm>
            <a:off x="10878504" y="1912883"/>
            <a:ext cx="1086625" cy="267249"/>
          </a:xfrm>
          <a:prstGeom prst="rect">
            <a:avLst/>
          </a:prstGeom>
        </p:spPr>
        <p:txBody>
          <a:bodyPr vert="horz" wrap="square" lIns="0" tIns="21141" rIns="0" bIns="0" rtlCol="0">
            <a:spAutoFit/>
          </a:bodyPr>
          <a:lstStyle/>
          <a:p>
            <a:pPr marL="16913">
              <a:spcBef>
                <a:spcPts val="166"/>
              </a:spcBef>
            </a:pPr>
            <a:r>
              <a:rPr sz="1598" spc="-13" dirty="0">
                <a:latin typeface="Helvetica"/>
                <a:cs typeface="Helvetica"/>
              </a:rPr>
              <a:t>Recognition</a:t>
            </a:r>
            <a:endParaRPr sz="1598">
              <a:latin typeface="Helvetica"/>
              <a:cs typeface="Helvetica"/>
            </a:endParaRPr>
          </a:p>
        </p:txBody>
      </p:sp>
      <p:sp>
        <p:nvSpPr>
          <p:cNvPr id="49" name="object 49"/>
          <p:cNvSpPr txBox="1"/>
          <p:nvPr/>
        </p:nvSpPr>
        <p:spPr>
          <a:xfrm>
            <a:off x="7827497" y="2159431"/>
            <a:ext cx="2504734" cy="718184"/>
          </a:xfrm>
          <a:prstGeom prst="rect">
            <a:avLst/>
          </a:prstGeom>
        </p:spPr>
        <p:txBody>
          <a:bodyPr vert="horz" wrap="square" lIns="0" tIns="140373" rIns="0" bIns="0" rtlCol="0">
            <a:spAutoFit/>
          </a:bodyPr>
          <a:lstStyle/>
          <a:p>
            <a:pPr marL="1554267">
              <a:spcBef>
                <a:spcPts val="1105"/>
              </a:spcBef>
            </a:pPr>
            <a:r>
              <a:rPr sz="1598" spc="-13" dirty="0">
                <a:latin typeface="Helvetica"/>
                <a:cs typeface="Helvetica"/>
              </a:rPr>
              <a:t>Evaluation</a:t>
            </a:r>
            <a:endParaRPr sz="1598">
              <a:latin typeface="Helvetica"/>
              <a:cs typeface="Helvetica"/>
            </a:endParaRPr>
          </a:p>
          <a:p>
            <a:pPr marL="16913">
              <a:spcBef>
                <a:spcPts val="879"/>
              </a:spcBef>
            </a:pPr>
            <a:r>
              <a:rPr sz="1398" spc="-13" dirty="0">
                <a:latin typeface="Arial"/>
                <a:cs typeface="Arial"/>
              </a:rPr>
              <a:t>Implementation</a:t>
            </a:r>
            <a:endParaRPr sz="1398">
              <a:latin typeface="Arial"/>
              <a:cs typeface="Arial"/>
            </a:endParaRPr>
          </a:p>
        </p:txBody>
      </p:sp>
    </p:spTree>
    <p:extLst>
      <p:ext uri="{BB962C8B-B14F-4D97-AF65-F5344CB8AC3E}">
        <p14:creationId xmlns:p14="http://schemas.microsoft.com/office/powerpoint/2010/main" val="17147939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10303143" y="6063419"/>
            <a:ext cx="12684" cy="427039"/>
          </a:xfrm>
          <a:custGeom>
            <a:avLst/>
            <a:gdLst/>
            <a:ahLst/>
            <a:cxnLst/>
            <a:rect l="l" t="t" r="r" b="b"/>
            <a:pathLst>
              <a:path w="9525" h="320675">
                <a:moveTo>
                  <a:pt x="0" y="0"/>
                </a:moveTo>
                <a:lnTo>
                  <a:pt x="9144" y="320332"/>
                </a:lnTo>
              </a:path>
            </a:pathLst>
          </a:custGeom>
          <a:ln w="9533">
            <a:solidFill>
              <a:srgbClr val="B7B7B7"/>
            </a:solidFill>
          </a:ln>
        </p:spPr>
        <p:txBody>
          <a:bodyPr wrap="square" lIns="0" tIns="0" rIns="0" bIns="0" rtlCol="0"/>
          <a:lstStyle/>
          <a:p>
            <a:endParaRPr sz="2397"/>
          </a:p>
        </p:txBody>
      </p:sp>
      <p:pic>
        <p:nvPicPr>
          <p:cNvPr id="3" name="object 3"/>
          <p:cNvPicPr/>
          <p:nvPr/>
        </p:nvPicPr>
        <p:blipFill>
          <a:blip r:embed="rId2" cstate="print"/>
          <a:stretch>
            <a:fillRect/>
          </a:stretch>
        </p:blipFill>
        <p:spPr>
          <a:xfrm>
            <a:off x="8604455" y="6081701"/>
            <a:ext cx="1509944" cy="341259"/>
          </a:xfrm>
          <a:prstGeom prst="rect">
            <a:avLst/>
          </a:prstGeom>
        </p:spPr>
      </p:pic>
      <p:pic>
        <p:nvPicPr>
          <p:cNvPr id="4" name="object 4"/>
          <p:cNvPicPr/>
          <p:nvPr/>
        </p:nvPicPr>
        <p:blipFill>
          <a:blip r:embed="rId3" cstate="print"/>
          <a:stretch>
            <a:fillRect/>
          </a:stretch>
        </p:blipFill>
        <p:spPr>
          <a:xfrm>
            <a:off x="10491884" y="6093895"/>
            <a:ext cx="1059395" cy="365630"/>
          </a:xfrm>
          <a:prstGeom prst="rect">
            <a:avLst/>
          </a:prstGeom>
        </p:spPr>
      </p:pic>
      <p:pic>
        <p:nvPicPr>
          <p:cNvPr id="5" name="object 5"/>
          <p:cNvPicPr/>
          <p:nvPr/>
        </p:nvPicPr>
        <p:blipFill>
          <a:blip r:embed="rId4" cstate="print"/>
          <a:stretch>
            <a:fillRect/>
          </a:stretch>
        </p:blipFill>
        <p:spPr>
          <a:xfrm>
            <a:off x="165816" y="207194"/>
            <a:ext cx="742795" cy="743454"/>
          </a:xfrm>
          <a:prstGeom prst="rect">
            <a:avLst/>
          </a:prstGeom>
        </p:spPr>
      </p:pic>
      <p:sp>
        <p:nvSpPr>
          <p:cNvPr id="6" name="object 6" descr="$PPTXTitle"/>
          <p:cNvSpPr txBox="1">
            <a:spLocks noGrp="1"/>
          </p:cNvSpPr>
          <p:nvPr>
            <p:ph type="title"/>
          </p:nvPr>
        </p:nvSpPr>
        <p:spPr>
          <a:xfrm>
            <a:off x="352834" y="452146"/>
            <a:ext cx="13303792" cy="1224563"/>
          </a:xfrm>
          <a:prstGeom prst="rect">
            <a:avLst/>
          </a:prstGeom>
        </p:spPr>
        <p:txBody>
          <a:bodyPr vert="horz" wrap="square" lIns="0" tIns="482089" rIns="0" bIns="0" rtlCol="0" anchor="ctr">
            <a:spAutoFit/>
          </a:bodyPr>
          <a:lstStyle/>
          <a:p>
            <a:pPr marL="584329">
              <a:lnSpc>
                <a:spcPct val="100000"/>
              </a:lnSpc>
              <a:spcBef>
                <a:spcPts val="146"/>
              </a:spcBef>
            </a:pPr>
            <a:r>
              <a:rPr sz="4794" b="0" spc="400" dirty="0">
                <a:latin typeface="Arial"/>
                <a:cs typeface="Arial"/>
              </a:rPr>
              <a:t>What</a:t>
            </a:r>
            <a:r>
              <a:rPr sz="4794" b="0" spc="545" dirty="0">
                <a:latin typeface="Arial"/>
                <a:cs typeface="Arial"/>
              </a:rPr>
              <a:t> </a:t>
            </a:r>
            <a:r>
              <a:rPr sz="4794" b="0" dirty="0">
                <a:latin typeface="Arial"/>
                <a:cs typeface="Arial"/>
              </a:rPr>
              <a:t>is</a:t>
            </a:r>
            <a:r>
              <a:rPr sz="4794" b="0" spc="27" dirty="0">
                <a:latin typeface="Arial"/>
                <a:cs typeface="Arial"/>
              </a:rPr>
              <a:t> </a:t>
            </a:r>
            <a:r>
              <a:rPr sz="4794" b="0" spc="-13" dirty="0">
                <a:latin typeface="Arial"/>
                <a:cs typeface="Arial"/>
              </a:rPr>
              <a:t>CBPR?</a:t>
            </a:r>
            <a:endParaRPr sz="4794">
              <a:latin typeface="Arial"/>
              <a:cs typeface="Arial"/>
            </a:endParaRPr>
          </a:p>
        </p:txBody>
      </p:sp>
      <p:sp>
        <p:nvSpPr>
          <p:cNvPr id="7" name="object 7"/>
          <p:cNvSpPr txBox="1"/>
          <p:nvPr/>
        </p:nvSpPr>
        <p:spPr>
          <a:xfrm>
            <a:off x="1652556" y="1862567"/>
            <a:ext cx="9649399" cy="3028439"/>
          </a:xfrm>
          <a:prstGeom prst="rect">
            <a:avLst/>
          </a:prstGeom>
        </p:spPr>
        <p:txBody>
          <a:bodyPr vert="horz" wrap="square" lIns="0" tIns="15221" rIns="0" bIns="0" rtlCol="0">
            <a:spAutoFit/>
          </a:bodyPr>
          <a:lstStyle/>
          <a:p>
            <a:pPr marL="16913" marR="745000">
              <a:spcBef>
                <a:spcPts val="120"/>
              </a:spcBef>
            </a:pPr>
            <a:r>
              <a:rPr sz="2797" i="1" dirty="0">
                <a:latin typeface="Arial"/>
                <a:cs typeface="Arial"/>
              </a:rPr>
              <a:t>CBPR</a:t>
            </a:r>
            <a:r>
              <a:rPr sz="2797" i="1" spc="73" dirty="0">
                <a:latin typeface="Arial"/>
                <a:cs typeface="Arial"/>
              </a:rPr>
              <a:t> </a:t>
            </a:r>
            <a:r>
              <a:rPr sz="2797" i="1" dirty="0">
                <a:latin typeface="Arial"/>
                <a:cs typeface="Arial"/>
              </a:rPr>
              <a:t>is</a:t>
            </a:r>
            <a:r>
              <a:rPr sz="2797" i="1" spc="100" dirty="0">
                <a:latin typeface="Arial"/>
                <a:cs typeface="Arial"/>
              </a:rPr>
              <a:t> </a:t>
            </a:r>
            <a:r>
              <a:rPr sz="2797" i="1" dirty="0">
                <a:latin typeface="Arial"/>
                <a:cs typeface="Arial"/>
              </a:rPr>
              <a:t>a</a:t>
            </a:r>
            <a:r>
              <a:rPr sz="2797" i="1" spc="346" dirty="0">
                <a:latin typeface="Arial"/>
                <a:cs typeface="Arial"/>
              </a:rPr>
              <a:t> </a:t>
            </a:r>
            <a:r>
              <a:rPr sz="2797" i="1" spc="180" dirty="0">
                <a:latin typeface="Arial"/>
                <a:cs typeface="Arial"/>
              </a:rPr>
              <a:t>collaborative</a:t>
            </a:r>
            <a:r>
              <a:rPr sz="2797" i="1" spc="213" dirty="0">
                <a:latin typeface="Arial"/>
                <a:cs typeface="Arial"/>
              </a:rPr>
              <a:t> </a:t>
            </a:r>
            <a:r>
              <a:rPr sz="2797" i="1" spc="140" dirty="0">
                <a:latin typeface="Arial"/>
                <a:cs typeface="Arial"/>
              </a:rPr>
              <a:t>research</a:t>
            </a:r>
            <a:r>
              <a:rPr sz="2797" i="1" spc="226" dirty="0">
                <a:latin typeface="Arial"/>
                <a:cs typeface="Arial"/>
              </a:rPr>
              <a:t> approach</a:t>
            </a:r>
            <a:r>
              <a:rPr sz="2797" i="1" spc="386" dirty="0">
                <a:latin typeface="Arial"/>
                <a:cs typeface="Arial"/>
              </a:rPr>
              <a:t> </a:t>
            </a:r>
            <a:r>
              <a:rPr sz="2797" i="1" spc="-27" dirty="0">
                <a:latin typeface="Arial"/>
                <a:cs typeface="Arial"/>
              </a:rPr>
              <a:t>t</a:t>
            </a:r>
            <a:r>
              <a:rPr sz="2797" i="1" spc="-386" dirty="0">
                <a:latin typeface="Arial"/>
                <a:cs typeface="Arial"/>
              </a:rPr>
              <a:t> </a:t>
            </a:r>
            <a:r>
              <a:rPr sz="2797" i="1" spc="200" dirty="0">
                <a:latin typeface="Arial"/>
                <a:cs typeface="Arial"/>
              </a:rPr>
              <a:t>hat</a:t>
            </a:r>
            <a:r>
              <a:rPr sz="2797" i="1" spc="446" dirty="0">
                <a:latin typeface="Arial"/>
                <a:cs typeface="Arial"/>
              </a:rPr>
              <a:t> </a:t>
            </a:r>
            <a:r>
              <a:rPr sz="2797" i="1" spc="-33" dirty="0">
                <a:latin typeface="Arial"/>
                <a:cs typeface="Arial"/>
              </a:rPr>
              <a:t>is </a:t>
            </a:r>
            <a:r>
              <a:rPr sz="2797" i="1" spc="173" dirty="0">
                <a:latin typeface="Arial"/>
                <a:cs typeface="Arial"/>
              </a:rPr>
              <a:t>designed</a:t>
            </a:r>
            <a:r>
              <a:rPr sz="2797" i="1" spc="206" dirty="0">
                <a:latin typeface="Arial"/>
                <a:cs typeface="Arial"/>
              </a:rPr>
              <a:t> </a:t>
            </a:r>
            <a:r>
              <a:rPr sz="2797" i="1" spc="120" dirty="0">
                <a:latin typeface="Arial"/>
                <a:cs typeface="Arial"/>
              </a:rPr>
              <a:t>to</a:t>
            </a:r>
            <a:r>
              <a:rPr sz="2797" i="1" spc="346" dirty="0">
                <a:latin typeface="Arial"/>
                <a:cs typeface="Arial"/>
              </a:rPr>
              <a:t> </a:t>
            </a:r>
            <a:r>
              <a:rPr sz="2797" i="1" spc="120" dirty="0">
                <a:latin typeface="Arial"/>
                <a:cs typeface="Arial"/>
              </a:rPr>
              <a:t>ensure</a:t>
            </a:r>
            <a:r>
              <a:rPr sz="2797" i="1" spc="166" dirty="0">
                <a:latin typeface="Arial"/>
                <a:cs typeface="Arial"/>
              </a:rPr>
              <a:t> </a:t>
            </a:r>
            <a:r>
              <a:rPr sz="2797" i="1" spc="206" dirty="0">
                <a:latin typeface="Arial"/>
                <a:cs typeface="Arial"/>
              </a:rPr>
              <a:t>and</a:t>
            </a:r>
            <a:r>
              <a:rPr sz="2797" i="1" spc="446" dirty="0">
                <a:latin typeface="Arial"/>
                <a:cs typeface="Arial"/>
              </a:rPr>
              <a:t> </a:t>
            </a:r>
            <a:r>
              <a:rPr sz="2797" i="1" spc="146" dirty="0">
                <a:latin typeface="Arial"/>
                <a:cs typeface="Arial"/>
              </a:rPr>
              <a:t>establish</a:t>
            </a:r>
            <a:r>
              <a:rPr sz="2797" i="1" spc="152" dirty="0">
                <a:latin typeface="Arial"/>
                <a:cs typeface="Arial"/>
              </a:rPr>
              <a:t> structures</a:t>
            </a:r>
            <a:r>
              <a:rPr sz="2797" i="1" spc="213" dirty="0">
                <a:latin typeface="Arial"/>
                <a:cs typeface="Arial"/>
              </a:rPr>
              <a:t> </a:t>
            </a:r>
            <a:r>
              <a:rPr sz="2797" i="1" spc="40" dirty="0">
                <a:latin typeface="Arial"/>
                <a:cs typeface="Arial"/>
              </a:rPr>
              <a:t>for</a:t>
            </a:r>
            <a:endParaRPr sz="2797">
              <a:latin typeface="Arial"/>
              <a:cs typeface="Arial"/>
            </a:endParaRPr>
          </a:p>
          <a:p>
            <a:pPr marL="16913" marR="383916">
              <a:spcBef>
                <a:spcPts val="20"/>
              </a:spcBef>
            </a:pPr>
            <a:r>
              <a:rPr sz="2797" i="1" spc="220" dirty="0">
                <a:latin typeface="Arial"/>
                <a:cs typeface="Arial"/>
              </a:rPr>
              <a:t>participation</a:t>
            </a:r>
            <a:r>
              <a:rPr sz="2797" i="1" spc="260" dirty="0">
                <a:latin typeface="Arial"/>
                <a:cs typeface="Arial"/>
              </a:rPr>
              <a:t> </a:t>
            </a:r>
            <a:r>
              <a:rPr sz="2797" i="1" spc="113" dirty="0">
                <a:latin typeface="Arial"/>
                <a:cs typeface="Arial"/>
              </a:rPr>
              <a:t>by</a:t>
            </a:r>
            <a:r>
              <a:rPr sz="2797" i="1" spc="260" dirty="0">
                <a:latin typeface="Arial"/>
                <a:cs typeface="Arial"/>
              </a:rPr>
              <a:t> </a:t>
            </a:r>
            <a:r>
              <a:rPr sz="2797" i="1" spc="213" dirty="0">
                <a:latin typeface="Arial"/>
                <a:cs typeface="Arial"/>
              </a:rPr>
              <a:t>communities</a:t>
            </a:r>
            <a:r>
              <a:rPr sz="2797" i="1" spc="313" dirty="0">
                <a:latin typeface="Arial"/>
                <a:cs typeface="Arial"/>
              </a:rPr>
              <a:t> </a:t>
            </a:r>
            <a:r>
              <a:rPr sz="2797" i="1" spc="186" dirty="0">
                <a:latin typeface="Arial"/>
                <a:cs typeface="Arial"/>
              </a:rPr>
              <a:t>affected</a:t>
            </a:r>
            <a:r>
              <a:rPr sz="2797" i="1" spc="226" dirty="0">
                <a:latin typeface="Arial"/>
                <a:cs typeface="Arial"/>
              </a:rPr>
              <a:t> </a:t>
            </a:r>
            <a:r>
              <a:rPr sz="2797" i="1" spc="113" dirty="0">
                <a:latin typeface="Arial"/>
                <a:cs typeface="Arial"/>
              </a:rPr>
              <a:t>by</a:t>
            </a:r>
            <a:r>
              <a:rPr sz="2797" i="1" spc="253" dirty="0">
                <a:latin typeface="Arial"/>
                <a:cs typeface="Arial"/>
              </a:rPr>
              <a:t> </a:t>
            </a:r>
            <a:r>
              <a:rPr sz="2797" i="1" spc="173" dirty="0">
                <a:latin typeface="Arial"/>
                <a:cs typeface="Arial"/>
              </a:rPr>
              <a:t>the</a:t>
            </a:r>
            <a:r>
              <a:rPr sz="2797" i="1" spc="200" dirty="0">
                <a:latin typeface="Arial"/>
                <a:cs typeface="Arial"/>
              </a:rPr>
              <a:t> </a:t>
            </a:r>
            <a:r>
              <a:rPr sz="2797" i="1" spc="53" dirty="0">
                <a:latin typeface="Arial"/>
                <a:cs typeface="Arial"/>
              </a:rPr>
              <a:t>issue </a:t>
            </a:r>
            <a:r>
              <a:rPr sz="2797" i="1" spc="186" dirty="0">
                <a:latin typeface="Arial"/>
                <a:cs typeface="Arial"/>
              </a:rPr>
              <a:t>being</a:t>
            </a:r>
            <a:r>
              <a:rPr sz="2797" i="1" spc="360" dirty="0">
                <a:latin typeface="Arial"/>
                <a:cs typeface="Arial"/>
              </a:rPr>
              <a:t> </a:t>
            </a:r>
            <a:r>
              <a:rPr sz="2797" i="1" spc="133" dirty="0">
                <a:latin typeface="Arial"/>
                <a:cs typeface="Arial"/>
              </a:rPr>
              <a:t>studied,</a:t>
            </a:r>
            <a:r>
              <a:rPr sz="2797" i="1" spc="180" dirty="0">
                <a:latin typeface="Arial"/>
                <a:cs typeface="Arial"/>
              </a:rPr>
              <a:t> </a:t>
            </a:r>
            <a:r>
              <a:rPr sz="2797" i="1" spc="152" dirty="0">
                <a:latin typeface="Arial"/>
                <a:cs typeface="Arial"/>
              </a:rPr>
              <a:t>representatives</a:t>
            </a:r>
            <a:r>
              <a:rPr sz="2797" i="1" spc="240" dirty="0">
                <a:latin typeface="Arial"/>
                <a:cs typeface="Arial"/>
              </a:rPr>
              <a:t> </a:t>
            </a:r>
            <a:r>
              <a:rPr sz="2797" i="1" spc="73" dirty="0">
                <a:latin typeface="Arial"/>
                <a:cs typeface="Arial"/>
              </a:rPr>
              <a:t>of</a:t>
            </a:r>
            <a:r>
              <a:rPr sz="2797" i="1" spc="152" dirty="0">
                <a:latin typeface="Arial"/>
                <a:cs typeface="Arial"/>
              </a:rPr>
              <a:t> </a:t>
            </a:r>
            <a:r>
              <a:rPr sz="2797" i="1" spc="160" dirty="0">
                <a:latin typeface="Arial"/>
                <a:cs typeface="Arial"/>
              </a:rPr>
              <a:t>organizations,</a:t>
            </a:r>
            <a:r>
              <a:rPr sz="2797" i="1" spc="240" dirty="0">
                <a:latin typeface="Arial"/>
                <a:cs typeface="Arial"/>
              </a:rPr>
              <a:t> </a:t>
            </a:r>
            <a:r>
              <a:rPr sz="2797" i="1" spc="173" dirty="0">
                <a:latin typeface="Arial"/>
                <a:cs typeface="Arial"/>
              </a:rPr>
              <a:t>and </a:t>
            </a:r>
            <a:r>
              <a:rPr sz="2797" i="1" spc="127" dirty="0">
                <a:latin typeface="Arial"/>
                <a:cs typeface="Arial"/>
              </a:rPr>
              <a:t>researchers </a:t>
            </a:r>
            <a:r>
              <a:rPr sz="2797" i="1" spc="120" dirty="0">
                <a:latin typeface="Arial"/>
                <a:cs typeface="Arial"/>
              </a:rPr>
              <a:t>in </a:t>
            </a:r>
            <a:r>
              <a:rPr sz="2797" i="1" spc="133" dirty="0">
                <a:latin typeface="Arial"/>
                <a:cs typeface="Arial"/>
              </a:rPr>
              <a:t>all</a:t>
            </a:r>
            <a:r>
              <a:rPr sz="2797" i="1" spc="213" dirty="0">
                <a:latin typeface="Arial"/>
                <a:cs typeface="Arial"/>
              </a:rPr>
              <a:t> </a:t>
            </a:r>
            <a:r>
              <a:rPr sz="2797" i="1" spc="140" dirty="0">
                <a:latin typeface="Arial"/>
                <a:cs typeface="Arial"/>
              </a:rPr>
              <a:t>aspects</a:t>
            </a:r>
            <a:r>
              <a:rPr sz="2797" i="1" spc="146" dirty="0">
                <a:latin typeface="Arial"/>
                <a:cs typeface="Arial"/>
              </a:rPr>
              <a:t> </a:t>
            </a:r>
            <a:r>
              <a:rPr sz="2797" i="1" spc="73" dirty="0">
                <a:latin typeface="Arial"/>
                <a:cs typeface="Arial"/>
              </a:rPr>
              <a:t>of</a:t>
            </a:r>
            <a:r>
              <a:rPr sz="2797" i="1" spc="240" dirty="0">
                <a:latin typeface="Arial"/>
                <a:cs typeface="Arial"/>
              </a:rPr>
              <a:t> </a:t>
            </a:r>
            <a:r>
              <a:rPr sz="2797" i="1" spc="173" dirty="0">
                <a:latin typeface="Arial"/>
                <a:cs typeface="Arial"/>
              </a:rPr>
              <a:t>the</a:t>
            </a:r>
            <a:r>
              <a:rPr sz="2797" i="1" spc="186" dirty="0">
                <a:latin typeface="Arial"/>
                <a:cs typeface="Arial"/>
              </a:rPr>
              <a:t> </a:t>
            </a:r>
            <a:r>
              <a:rPr sz="2797" i="1" spc="140" dirty="0">
                <a:latin typeface="Arial"/>
                <a:cs typeface="Arial"/>
              </a:rPr>
              <a:t>research</a:t>
            </a:r>
            <a:r>
              <a:rPr sz="2797" i="1" spc="186" dirty="0">
                <a:latin typeface="Arial"/>
                <a:cs typeface="Arial"/>
              </a:rPr>
              <a:t> </a:t>
            </a:r>
            <a:r>
              <a:rPr sz="2797" i="1" spc="100" dirty="0">
                <a:latin typeface="Arial"/>
                <a:cs typeface="Arial"/>
              </a:rPr>
              <a:t>process</a:t>
            </a:r>
            <a:r>
              <a:rPr sz="2797" i="1" spc="120" dirty="0">
                <a:latin typeface="Arial"/>
                <a:cs typeface="Arial"/>
              </a:rPr>
              <a:t> </a:t>
            </a:r>
            <a:r>
              <a:rPr sz="2797" i="1" spc="47" dirty="0">
                <a:latin typeface="Arial"/>
                <a:cs typeface="Arial"/>
              </a:rPr>
              <a:t>to</a:t>
            </a:r>
            <a:endParaRPr sz="2797">
              <a:latin typeface="Arial"/>
              <a:cs typeface="Arial"/>
            </a:endParaRPr>
          </a:p>
          <a:p>
            <a:pPr marL="16913">
              <a:spcBef>
                <a:spcPts val="27"/>
              </a:spcBef>
            </a:pPr>
            <a:r>
              <a:rPr sz="2797" i="1" spc="186" dirty="0">
                <a:latin typeface="Arial"/>
                <a:cs typeface="Arial"/>
              </a:rPr>
              <a:t>improve</a:t>
            </a:r>
            <a:r>
              <a:rPr sz="2797" i="1" spc="233" dirty="0">
                <a:latin typeface="Arial"/>
                <a:cs typeface="Arial"/>
              </a:rPr>
              <a:t> </a:t>
            </a:r>
            <a:r>
              <a:rPr sz="2797" i="1" spc="213" dirty="0">
                <a:latin typeface="Arial"/>
                <a:cs typeface="Arial"/>
              </a:rPr>
              <a:t>health</a:t>
            </a:r>
            <a:r>
              <a:rPr sz="2797" i="1" spc="280" dirty="0">
                <a:latin typeface="Arial"/>
                <a:cs typeface="Arial"/>
              </a:rPr>
              <a:t> </a:t>
            </a:r>
            <a:r>
              <a:rPr sz="2797" i="1" spc="206" dirty="0">
                <a:latin typeface="Arial"/>
                <a:cs typeface="Arial"/>
              </a:rPr>
              <a:t>and</a:t>
            </a:r>
            <a:r>
              <a:rPr sz="2797" i="1" spc="453" dirty="0">
                <a:latin typeface="Arial"/>
                <a:cs typeface="Arial"/>
              </a:rPr>
              <a:t> </a:t>
            </a:r>
            <a:r>
              <a:rPr sz="2797" i="1" spc="173" dirty="0">
                <a:latin typeface="Arial"/>
                <a:cs typeface="Arial"/>
              </a:rPr>
              <a:t>well-</a:t>
            </a:r>
            <a:r>
              <a:rPr sz="2797" i="1" spc="186" dirty="0">
                <a:latin typeface="Arial"/>
                <a:cs typeface="Arial"/>
              </a:rPr>
              <a:t>being</a:t>
            </a:r>
            <a:r>
              <a:rPr sz="2797" i="1" spc="346" dirty="0">
                <a:latin typeface="Arial"/>
                <a:cs typeface="Arial"/>
              </a:rPr>
              <a:t> </a:t>
            </a:r>
            <a:r>
              <a:rPr sz="2797" i="1" spc="246" dirty="0">
                <a:latin typeface="Arial"/>
                <a:cs typeface="Arial"/>
              </a:rPr>
              <a:t>through</a:t>
            </a:r>
            <a:r>
              <a:rPr sz="2797" i="1" spc="266" dirty="0">
                <a:latin typeface="Arial"/>
                <a:cs typeface="Arial"/>
              </a:rPr>
              <a:t> </a:t>
            </a:r>
            <a:r>
              <a:rPr sz="2797" i="1" spc="233" dirty="0">
                <a:latin typeface="Arial"/>
                <a:cs typeface="Arial"/>
              </a:rPr>
              <a:t>taking</a:t>
            </a:r>
            <a:r>
              <a:rPr sz="2797" i="1" spc="280" dirty="0">
                <a:latin typeface="Arial"/>
                <a:cs typeface="Arial"/>
              </a:rPr>
              <a:t> </a:t>
            </a:r>
            <a:r>
              <a:rPr sz="2797" i="1" spc="113" dirty="0">
                <a:latin typeface="Arial"/>
                <a:cs typeface="Arial"/>
              </a:rPr>
              <a:t>action,</a:t>
            </a:r>
            <a:endParaRPr sz="2797">
              <a:latin typeface="Arial"/>
              <a:cs typeface="Arial"/>
            </a:endParaRPr>
          </a:p>
          <a:p>
            <a:pPr marL="16913">
              <a:spcBef>
                <a:spcPts val="7"/>
              </a:spcBef>
            </a:pPr>
            <a:r>
              <a:rPr sz="2797" i="1" spc="206" dirty="0">
                <a:latin typeface="Arial"/>
                <a:cs typeface="Arial"/>
              </a:rPr>
              <a:t>including</a:t>
            </a:r>
            <a:r>
              <a:rPr sz="2797" i="1" spc="320" dirty="0">
                <a:latin typeface="Arial"/>
                <a:cs typeface="Arial"/>
              </a:rPr>
              <a:t> </a:t>
            </a:r>
            <a:r>
              <a:rPr sz="2797" i="1" spc="100" dirty="0">
                <a:latin typeface="Arial"/>
                <a:cs typeface="Arial"/>
              </a:rPr>
              <a:t>social</a:t>
            </a:r>
            <a:r>
              <a:rPr sz="2797" i="1" spc="213" dirty="0">
                <a:latin typeface="Arial"/>
                <a:cs typeface="Arial"/>
              </a:rPr>
              <a:t> </a:t>
            </a:r>
            <a:r>
              <a:rPr sz="2797" i="1" spc="146" dirty="0">
                <a:latin typeface="Arial"/>
                <a:cs typeface="Arial"/>
              </a:rPr>
              <a:t>change.</a:t>
            </a:r>
            <a:endParaRPr sz="2797">
              <a:latin typeface="Arial"/>
              <a:cs typeface="Arial"/>
            </a:endParaRPr>
          </a:p>
        </p:txBody>
      </p:sp>
      <p:sp>
        <p:nvSpPr>
          <p:cNvPr id="8" name="object 8"/>
          <p:cNvSpPr txBox="1"/>
          <p:nvPr/>
        </p:nvSpPr>
        <p:spPr>
          <a:xfrm>
            <a:off x="1228037" y="6016557"/>
            <a:ext cx="7033044" cy="539200"/>
          </a:xfrm>
          <a:prstGeom prst="rect">
            <a:avLst/>
          </a:prstGeom>
        </p:spPr>
        <p:txBody>
          <a:bodyPr vert="horz" wrap="square" lIns="0" tIns="40590" rIns="0" bIns="0" rtlCol="0">
            <a:spAutoFit/>
          </a:bodyPr>
          <a:lstStyle/>
          <a:p>
            <a:pPr marL="16913" marR="6765">
              <a:lnSpc>
                <a:spcPct val="90300"/>
              </a:lnSpc>
              <a:spcBef>
                <a:spcPts val="320"/>
              </a:spcBef>
            </a:pPr>
            <a:r>
              <a:rPr sz="1199" dirty="0">
                <a:latin typeface="Arial"/>
                <a:cs typeface="Arial"/>
              </a:rPr>
              <a:t>Blumenthal,</a:t>
            </a:r>
            <a:r>
              <a:rPr sz="1199" spc="-40" dirty="0">
                <a:latin typeface="Arial"/>
                <a:cs typeface="Arial"/>
              </a:rPr>
              <a:t> </a:t>
            </a:r>
            <a:r>
              <a:rPr sz="1199" spc="-13" dirty="0">
                <a:latin typeface="Arial"/>
                <a:cs typeface="Arial"/>
              </a:rPr>
              <a:t>D.,</a:t>
            </a:r>
            <a:r>
              <a:rPr sz="1199" spc="-60" dirty="0">
                <a:latin typeface="Arial"/>
                <a:cs typeface="Arial"/>
              </a:rPr>
              <a:t> </a:t>
            </a:r>
            <a:r>
              <a:rPr sz="1199" spc="-13" dirty="0">
                <a:latin typeface="Arial"/>
                <a:cs typeface="Arial"/>
              </a:rPr>
              <a:t>Hopkins,</a:t>
            </a:r>
            <a:r>
              <a:rPr sz="1199" spc="-40" dirty="0">
                <a:latin typeface="Arial"/>
                <a:cs typeface="Arial"/>
              </a:rPr>
              <a:t> </a:t>
            </a:r>
            <a:r>
              <a:rPr sz="1199" dirty="0">
                <a:latin typeface="Arial"/>
                <a:cs typeface="Arial"/>
              </a:rPr>
              <a:t>E.,</a:t>
            </a:r>
            <a:r>
              <a:rPr sz="1199" spc="-93" dirty="0">
                <a:latin typeface="Arial"/>
                <a:cs typeface="Arial"/>
              </a:rPr>
              <a:t> </a:t>
            </a:r>
            <a:r>
              <a:rPr sz="1199" dirty="0">
                <a:latin typeface="Arial"/>
                <a:cs typeface="Arial"/>
              </a:rPr>
              <a:t>&amp;</a:t>
            </a:r>
            <a:r>
              <a:rPr sz="1199" spc="60" dirty="0">
                <a:latin typeface="Arial"/>
                <a:cs typeface="Arial"/>
              </a:rPr>
              <a:t> </a:t>
            </a:r>
            <a:r>
              <a:rPr sz="1199" spc="-13" dirty="0">
                <a:latin typeface="Arial"/>
                <a:cs typeface="Arial"/>
              </a:rPr>
              <a:t>Yancey,</a:t>
            </a:r>
            <a:r>
              <a:rPr sz="1199" spc="-107" dirty="0">
                <a:latin typeface="Arial"/>
                <a:cs typeface="Arial"/>
              </a:rPr>
              <a:t> </a:t>
            </a:r>
            <a:r>
              <a:rPr sz="1199" dirty="0">
                <a:latin typeface="Arial"/>
                <a:cs typeface="Arial"/>
              </a:rPr>
              <a:t>E.</a:t>
            </a:r>
            <a:r>
              <a:rPr sz="1199" spc="400" dirty="0">
                <a:latin typeface="Arial"/>
                <a:cs typeface="Arial"/>
              </a:rPr>
              <a:t> </a:t>
            </a:r>
            <a:r>
              <a:rPr sz="1199" dirty="0">
                <a:latin typeface="Arial"/>
                <a:cs typeface="Arial"/>
              </a:rPr>
              <a:t>2013.</a:t>
            </a:r>
            <a:r>
              <a:rPr sz="1199" spc="20" dirty="0">
                <a:latin typeface="Arial"/>
                <a:cs typeface="Arial"/>
              </a:rPr>
              <a:t> </a:t>
            </a:r>
            <a:r>
              <a:rPr sz="1199" spc="-27" dirty="0">
                <a:latin typeface="Arial"/>
                <a:cs typeface="Arial"/>
              </a:rPr>
              <a:t>Community-</a:t>
            </a:r>
            <a:r>
              <a:rPr sz="1199" dirty="0">
                <a:latin typeface="Arial"/>
                <a:cs typeface="Arial"/>
              </a:rPr>
              <a:t>Based</a:t>
            </a:r>
            <a:r>
              <a:rPr sz="1199" spc="40" dirty="0">
                <a:latin typeface="Arial"/>
                <a:cs typeface="Arial"/>
              </a:rPr>
              <a:t> </a:t>
            </a:r>
            <a:r>
              <a:rPr sz="1199" dirty="0">
                <a:latin typeface="Arial"/>
                <a:cs typeface="Arial"/>
              </a:rPr>
              <a:t>Participatory</a:t>
            </a:r>
            <a:r>
              <a:rPr sz="1199" spc="-20" dirty="0">
                <a:latin typeface="Arial"/>
                <a:cs typeface="Arial"/>
              </a:rPr>
              <a:t> </a:t>
            </a:r>
            <a:r>
              <a:rPr sz="1199" spc="-13" dirty="0">
                <a:latin typeface="Arial"/>
                <a:cs typeface="Arial"/>
              </a:rPr>
              <a:t>Research:</a:t>
            </a:r>
            <a:r>
              <a:rPr sz="1199" spc="-7" dirty="0">
                <a:latin typeface="Arial"/>
                <a:cs typeface="Arial"/>
              </a:rPr>
              <a:t> </a:t>
            </a:r>
            <a:r>
              <a:rPr sz="1199" spc="-33" dirty="0">
                <a:latin typeface="Arial"/>
                <a:cs typeface="Arial"/>
              </a:rPr>
              <a:t>An </a:t>
            </a:r>
            <a:r>
              <a:rPr sz="1199" spc="-13" dirty="0">
                <a:latin typeface="Arial"/>
                <a:cs typeface="Arial"/>
              </a:rPr>
              <a:t>Introduction.</a:t>
            </a:r>
            <a:r>
              <a:rPr sz="1199" spc="-140" dirty="0">
                <a:latin typeface="Arial"/>
                <a:cs typeface="Arial"/>
              </a:rPr>
              <a:t> </a:t>
            </a:r>
            <a:r>
              <a:rPr sz="1199" dirty="0">
                <a:latin typeface="Arial"/>
                <a:cs typeface="Arial"/>
              </a:rPr>
              <a:t>Pp.</a:t>
            </a:r>
            <a:r>
              <a:rPr sz="1199" spc="80" dirty="0">
                <a:latin typeface="Arial"/>
                <a:cs typeface="Arial"/>
              </a:rPr>
              <a:t> </a:t>
            </a:r>
            <a:r>
              <a:rPr sz="1199" spc="-27" dirty="0">
                <a:latin typeface="Arial"/>
                <a:cs typeface="Arial"/>
              </a:rPr>
              <a:t>1-</a:t>
            </a:r>
            <a:r>
              <a:rPr sz="1199" dirty="0">
                <a:latin typeface="Arial"/>
                <a:cs typeface="Arial"/>
              </a:rPr>
              <a:t>17.</a:t>
            </a:r>
            <a:r>
              <a:rPr sz="1199" spc="47" dirty="0">
                <a:latin typeface="Arial"/>
                <a:cs typeface="Arial"/>
              </a:rPr>
              <a:t> </a:t>
            </a:r>
            <a:r>
              <a:rPr sz="1199" dirty="0">
                <a:latin typeface="Arial"/>
                <a:cs typeface="Arial"/>
              </a:rPr>
              <a:t>In</a:t>
            </a:r>
            <a:r>
              <a:rPr sz="1199" spc="47" dirty="0">
                <a:latin typeface="Arial"/>
                <a:cs typeface="Arial"/>
              </a:rPr>
              <a:t> </a:t>
            </a:r>
            <a:r>
              <a:rPr sz="1199" dirty="0">
                <a:latin typeface="Arial"/>
                <a:cs typeface="Arial"/>
              </a:rPr>
              <a:t>Blumenthal,</a:t>
            </a:r>
            <a:r>
              <a:rPr sz="1199" spc="20" dirty="0">
                <a:latin typeface="Arial"/>
                <a:cs typeface="Arial"/>
              </a:rPr>
              <a:t> </a:t>
            </a:r>
            <a:r>
              <a:rPr sz="1199" dirty="0">
                <a:latin typeface="Arial"/>
                <a:cs typeface="Arial"/>
              </a:rPr>
              <a:t>D., DiClemente,</a:t>
            </a:r>
            <a:r>
              <a:rPr sz="1199" spc="93" dirty="0">
                <a:latin typeface="Arial"/>
                <a:cs typeface="Arial"/>
              </a:rPr>
              <a:t> </a:t>
            </a:r>
            <a:r>
              <a:rPr sz="1199" dirty="0">
                <a:latin typeface="Arial"/>
                <a:cs typeface="Arial"/>
              </a:rPr>
              <a:t>R.,</a:t>
            </a:r>
            <a:r>
              <a:rPr sz="1199" spc="-120" dirty="0">
                <a:latin typeface="Arial"/>
                <a:cs typeface="Arial"/>
              </a:rPr>
              <a:t> </a:t>
            </a:r>
            <a:r>
              <a:rPr sz="1199" spc="-13" dirty="0">
                <a:latin typeface="Arial"/>
                <a:cs typeface="Arial"/>
              </a:rPr>
              <a:t>Braithwaite,</a:t>
            </a:r>
            <a:r>
              <a:rPr sz="1199" spc="-60" dirty="0">
                <a:latin typeface="Arial"/>
                <a:cs typeface="Arial"/>
              </a:rPr>
              <a:t> </a:t>
            </a:r>
            <a:r>
              <a:rPr sz="1199" dirty="0">
                <a:latin typeface="Arial"/>
                <a:cs typeface="Arial"/>
              </a:rPr>
              <a:t>R.,</a:t>
            </a:r>
            <a:r>
              <a:rPr sz="1199" spc="7" dirty="0">
                <a:latin typeface="Arial"/>
                <a:cs typeface="Arial"/>
              </a:rPr>
              <a:t> </a:t>
            </a:r>
            <a:r>
              <a:rPr sz="1199" dirty="0">
                <a:latin typeface="Arial"/>
                <a:cs typeface="Arial"/>
              </a:rPr>
              <a:t>&amp;</a:t>
            </a:r>
            <a:r>
              <a:rPr sz="1199" spc="-47" dirty="0">
                <a:latin typeface="Arial"/>
                <a:cs typeface="Arial"/>
              </a:rPr>
              <a:t> </a:t>
            </a:r>
            <a:r>
              <a:rPr sz="1199" dirty="0">
                <a:latin typeface="Arial"/>
                <a:cs typeface="Arial"/>
              </a:rPr>
              <a:t>Smith,</a:t>
            </a:r>
            <a:r>
              <a:rPr sz="1199" spc="47" dirty="0">
                <a:latin typeface="Arial"/>
                <a:cs typeface="Arial"/>
              </a:rPr>
              <a:t> </a:t>
            </a:r>
            <a:r>
              <a:rPr sz="1199" dirty="0">
                <a:latin typeface="Arial"/>
                <a:cs typeface="Arial"/>
              </a:rPr>
              <a:t>S.</a:t>
            </a:r>
            <a:r>
              <a:rPr sz="1199" spc="-20" dirty="0">
                <a:latin typeface="Arial"/>
                <a:cs typeface="Arial"/>
              </a:rPr>
              <a:t> </a:t>
            </a:r>
            <a:r>
              <a:rPr sz="1199" spc="-27" dirty="0">
                <a:latin typeface="Arial"/>
                <a:cs typeface="Arial"/>
              </a:rPr>
              <a:t>Community-</a:t>
            </a:r>
            <a:r>
              <a:rPr sz="1199" spc="-13" dirty="0">
                <a:latin typeface="Arial"/>
                <a:cs typeface="Arial"/>
              </a:rPr>
              <a:t>Based Participatory</a:t>
            </a:r>
            <a:r>
              <a:rPr sz="1199" spc="-73" dirty="0">
                <a:latin typeface="Arial"/>
                <a:cs typeface="Arial"/>
              </a:rPr>
              <a:t> </a:t>
            </a:r>
            <a:r>
              <a:rPr sz="1199" dirty="0">
                <a:latin typeface="Arial"/>
                <a:cs typeface="Arial"/>
              </a:rPr>
              <a:t>Health</a:t>
            </a:r>
            <a:r>
              <a:rPr sz="1199" spc="-7" dirty="0">
                <a:latin typeface="Arial"/>
                <a:cs typeface="Arial"/>
              </a:rPr>
              <a:t> </a:t>
            </a:r>
            <a:r>
              <a:rPr sz="1199" dirty="0">
                <a:latin typeface="Arial"/>
                <a:cs typeface="Arial"/>
              </a:rPr>
              <a:t>Research:</a:t>
            </a:r>
            <a:r>
              <a:rPr sz="1199" spc="67" dirty="0">
                <a:latin typeface="Arial"/>
                <a:cs typeface="Arial"/>
              </a:rPr>
              <a:t> </a:t>
            </a:r>
            <a:r>
              <a:rPr sz="1199" dirty="0">
                <a:latin typeface="Arial"/>
                <a:cs typeface="Arial"/>
              </a:rPr>
              <a:t>issues,</a:t>
            </a:r>
            <a:r>
              <a:rPr sz="1199" spc="67" dirty="0">
                <a:latin typeface="Arial"/>
                <a:cs typeface="Arial"/>
              </a:rPr>
              <a:t> </a:t>
            </a:r>
            <a:r>
              <a:rPr sz="1199" spc="-27" dirty="0">
                <a:latin typeface="Arial"/>
                <a:cs typeface="Arial"/>
              </a:rPr>
              <a:t>Methods,</a:t>
            </a:r>
            <a:r>
              <a:rPr sz="1199" spc="-100" dirty="0">
                <a:latin typeface="Arial"/>
                <a:cs typeface="Arial"/>
              </a:rPr>
              <a:t> </a:t>
            </a:r>
            <a:r>
              <a:rPr sz="1199" dirty="0">
                <a:latin typeface="Arial"/>
                <a:cs typeface="Arial"/>
              </a:rPr>
              <a:t>and</a:t>
            </a:r>
            <a:r>
              <a:rPr sz="1199" spc="-40" dirty="0">
                <a:latin typeface="Arial"/>
                <a:cs typeface="Arial"/>
              </a:rPr>
              <a:t> </a:t>
            </a:r>
            <a:r>
              <a:rPr sz="1199" spc="-13" dirty="0">
                <a:latin typeface="Arial"/>
                <a:cs typeface="Arial"/>
              </a:rPr>
              <a:t>Translation </a:t>
            </a:r>
            <a:r>
              <a:rPr sz="1199" dirty="0">
                <a:latin typeface="Arial"/>
                <a:cs typeface="Arial"/>
              </a:rPr>
              <a:t>to</a:t>
            </a:r>
            <a:r>
              <a:rPr sz="1199" spc="27" dirty="0">
                <a:latin typeface="Arial"/>
                <a:cs typeface="Arial"/>
              </a:rPr>
              <a:t> </a:t>
            </a:r>
            <a:r>
              <a:rPr sz="1199" spc="-13" dirty="0">
                <a:latin typeface="Arial"/>
                <a:cs typeface="Arial"/>
              </a:rPr>
              <a:t>Practice.</a:t>
            </a:r>
            <a:endParaRPr sz="1199">
              <a:latin typeface="Arial"/>
              <a:cs typeface="Arial"/>
            </a:endParaRPr>
          </a:p>
        </p:txBody>
      </p:sp>
    </p:spTree>
    <p:extLst>
      <p:ext uri="{BB962C8B-B14F-4D97-AF65-F5344CB8AC3E}">
        <p14:creationId xmlns:p14="http://schemas.microsoft.com/office/powerpoint/2010/main" val="621471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10303143" y="6063419"/>
            <a:ext cx="12684" cy="427039"/>
          </a:xfrm>
          <a:custGeom>
            <a:avLst/>
            <a:gdLst/>
            <a:ahLst/>
            <a:cxnLst/>
            <a:rect l="l" t="t" r="r" b="b"/>
            <a:pathLst>
              <a:path w="9525" h="320675">
                <a:moveTo>
                  <a:pt x="0" y="0"/>
                </a:moveTo>
                <a:lnTo>
                  <a:pt x="9144" y="320332"/>
                </a:lnTo>
              </a:path>
            </a:pathLst>
          </a:custGeom>
          <a:ln w="9533">
            <a:solidFill>
              <a:srgbClr val="B7B7B7"/>
            </a:solidFill>
          </a:ln>
        </p:spPr>
        <p:txBody>
          <a:bodyPr wrap="square" lIns="0" tIns="0" rIns="0" bIns="0" rtlCol="0"/>
          <a:lstStyle/>
          <a:p>
            <a:endParaRPr sz="2397"/>
          </a:p>
        </p:txBody>
      </p:sp>
      <p:pic>
        <p:nvPicPr>
          <p:cNvPr id="3" name="object 3"/>
          <p:cNvPicPr/>
          <p:nvPr/>
        </p:nvPicPr>
        <p:blipFill>
          <a:blip r:embed="rId2" cstate="print"/>
          <a:stretch>
            <a:fillRect/>
          </a:stretch>
        </p:blipFill>
        <p:spPr>
          <a:xfrm>
            <a:off x="8604455" y="6081701"/>
            <a:ext cx="1509944" cy="341259"/>
          </a:xfrm>
          <a:prstGeom prst="rect">
            <a:avLst/>
          </a:prstGeom>
        </p:spPr>
      </p:pic>
      <p:pic>
        <p:nvPicPr>
          <p:cNvPr id="4" name="object 4"/>
          <p:cNvPicPr/>
          <p:nvPr/>
        </p:nvPicPr>
        <p:blipFill>
          <a:blip r:embed="rId3" cstate="print"/>
          <a:stretch>
            <a:fillRect/>
          </a:stretch>
        </p:blipFill>
        <p:spPr>
          <a:xfrm>
            <a:off x="10491884" y="6093895"/>
            <a:ext cx="1059395" cy="365630"/>
          </a:xfrm>
          <a:prstGeom prst="rect">
            <a:avLst/>
          </a:prstGeom>
        </p:spPr>
      </p:pic>
      <p:pic>
        <p:nvPicPr>
          <p:cNvPr id="5" name="object 5"/>
          <p:cNvPicPr/>
          <p:nvPr/>
        </p:nvPicPr>
        <p:blipFill>
          <a:blip r:embed="rId4" cstate="print"/>
          <a:stretch>
            <a:fillRect/>
          </a:stretch>
        </p:blipFill>
        <p:spPr>
          <a:xfrm>
            <a:off x="165816" y="207194"/>
            <a:ext cx="742795" cy="743454"/>
          </a:xfrm>
          <a:prstGeom prst="rect">
            <a:avLst/>
          </a:prstGeom>
        </p:spPr>
      </p:pic>
      <p:sp>
        <p:nvSpPr>
          <p:cNvPr id="6" name="object 6" descr="$PPTXTitle"/>
          <p:cNvSpPr txBox="1">
            <a:spLocks noGrp="1"/>
          </p:cNvSpPr>
          <p:nvPr>
            <p:ph type="title"/>
          </p:nvPr>
        </p:nvSpPr>
        <p:spPr>
          <a:xfrm>
            <a:off x="352834" y="452146"/>
            <a:ext cx="13303792" cy="1224563"/>
          </a:xfrm>
          <a:prstGeom prst="rect">
            <a:avLst/>
          </a:prstGeom>
        </p:spPr>
        <p:txBody>
          <a:bodyPr vert="horz" wrap="square" lIns="0" tIns="482089" rIns="0" bIns="0" rtlCol="0" anchor="ctr">
            <a:spAutoFit/>
          </a:bodyPr>
          <a:lstStyle/>
          <a:p>
            <a:pPr marL="584329">
              <a:lnSpc>
                <a:spcPct val="100000"/>
              </a:lnSpc>
              <a:spcBef>
                <a:spcPts val="146"/>
              </a:spcBef>
            </a:pPr>
            <a:r>
              <a:rPr sz="4794" b="0" spc="338" dirty="0">
                <a:latin typeface="Arial"/>
                <a:cs typeface="Arial"/>
              </a:rPr>
              <a:t>Why</a:t>
            </a:r>
            <a:r>
              <a:rPr sz="4794" b="0" spc="545" dirty="0">
                <a:latin typeface="Arial"/>
                <a:cs typeface="Arial"/>
              </a:rPr>
              <a:t> </a:t>
            </a:r>
            <a:r>
              <a:rPr sz="4794" b="0" spc="-13" dirty="0">
                <a:latin typeface="Arial"/>
                <a:cs typeface="Arial"/>
              </a:rPr>
              <a:t>CBPR?</a:t>
            </a:r>
            <a:endParaRPr sz="4794">
              <a:latin typeface="Arial"/>
              <a:cs typeface="Arial"/>
            </a:endParaRPr>
          </a:p>
        </p:txBody>
      </p:sp>
      <p:sp>
        <p:nvSpPr>
          <p:cNvPr id="7" name="object 7"/>
          <p:cNvSpPr txBox="1"/>
          <p:nvPr/>
        </p:nvSpPr>
        <p:spPr>
          <a:xfrm>
            <a:off x="1651711" y="1798403"/>
            <a:ext cx="8369128" cy="2906552"/>
          </a:xfrm>
          <a:prstGeom prst="rect">
            <a:avLst/>
          </a:prstGeom>
        </p:spPr>
        <p:txBody>
          <a:bodyPr vert="horz" wrap="square" lIns="0" tIns="79489" rIns="0" bIns="0" rtlCol="0">
            <a:spAutoFit/>
          </a:bodyPr>
          <a:lstStyle/>
          <a:p>
            <a:pPr marL="474398" indent="-457486">
              <a:spcBef>
                <a:spcPts val="626"/>
              </a:spcBef>
              <a:buSzPct val="64285"/>
              <a:buChar char="•"/>
              <a:tabLst>
                <a:tab pos="474398" algn="l"/>
              </a:tabLst>
            </a:pPr>
            <a:r>
              <a:rPr sz="2797" spc="166" dirty="0">
                <a:latin typeface="Arial"/>
                <a:cs typeface="Arial"/>
              </a:rPr>
              <a:t>New</a:t>
            </a:r>
            <a:r>
              <a:rPr sz="2797" spc="280" dirty="0">
                <a:latin typeface="Arial"/>
                <a:cs typeface="Arial"/>
              </a:rPr>
              <a:t> </a:t>
            </a:r>
            <a:r>
              <a:rPr sz="2797" spc="53" dirty="0">
                <a:latin typeface="Arial"/>
                <a:cs typeface="Arial"/>
              </a:rPr>
              <a:t>views</a:t>
            </a:r>
            <a:endParaRPr sz="2797">
              <a:latin typeface="Arial"/>
              <a:cs typeface="Arial"/>
            </a:endParaRPr>
          </a:p>
          <a:p>
            <a:pPr marL="474398" indent="-457486">
              <a:spcBef>
                <a:spcPts val="486"/>
              </a:spcBef>
              <a:buSzPct val="64285"/>
              <a:buChar char="•"/>
              <a:tabLst>
                <a:tab pos="474398" algn="l"/>
              </a:tabLst>
            </a:pPr>
            <a:r>
              <a:rPr sz="2797" spc="60" dirty="0">
                <a:latin typeface="Arial"/>
                <a:cs typeface="Arial"/>
              </a:rPr>
              <a:t>Resources</a:t>
            </a:r>
            <a:endParaRPr sz="2797">
              <a:latin typeface="Arial"/>
              <a:cs typeface="Arial"/>
            </a:endParaRPr>
          </a:p>
          <a:p>
            <a:pPr marL="474398" indent="-457486">
              <a:spcBef>
                <a:spcPts val="586"/>
              </a:spcBef>
              <a:buSzPct val="64285"/>
              <a:buChar char="•"/>
              <a:tabLst>
                <a:tab pos="474398" algn="l"/>
              </a:tabLst>
            </a:pPr>
            <a:r>
              <a:rPr sz="2797" spc="120" dirty="0">
                <a:latin typeface="Arial"/>
                <a:cs typeface="Arial"/>
              </a:rPr>
              <a:t>Increased</a:t>
            </a:r>
            <a:r>
              <a:rPr sz="2797" spc="233" dirty="0">
                <a:latin typeface="Arial"/>
                <a:cs typeface="Arial"/>
              </a:rPr>
              <a:t> </a:t>
            </a:r>
            <a:r>
              <a:rPr sz="2797" spc="140" dirty="0">
                <a:latin typeface="Arial"/>
                <a:cs typeface="Arial"/>
              </a:rPr>
              <a:t>capacity</a:t>
            </a:r>
            <a:r>
              <a:rPr sz="2797" spc="220" dirty="0">
                <a:latin typeface="Arial"/>
                <a:cs typeface="Arial"/>
              </a:rPr>
              <a:t> </a:t>
            </a:r>
            <a:r>
              <a:rPr sz="2797" spc="107" dirty="0">
                <a:latin typeface="Arial"/>
                <a:cs typeface="Arial"/>
              </a:rPr>
              <a:t>for</a:t>
            </a:r>
            <a:r>
              <a:rPr sz="2797" spc="120" dirty="0">
                <a:latin typeface="Arial"/>
                <a:cs typeface="Arial"/>
              </a:rPr>
              <a:t> </a:t>
            </a:r>
            <a:r>
              <a:rPr sz="2797" spc="133" dirty="0">
                <a:latin typeface="Arial"/>
                <a:cs typeface="Arial"/>
              </a:rPr>
              <a:t>bo</a:t>
            </a:r>
            <a:r>
              <a:rPr sz="2797" spc="-406" dirty="0">
                <a:latin typeface="Arial"/>
                <a:cs typeface="Arial"/>
              </a:rPr>
              <a:t> </a:t>
            </a:r>
            <a:r>
              <a:rPr sz="2797" spc="127" dirty="0">
                <a:latin typeface="Arial"/>
                <a:cs typeface="Arial"/>
              </a:rPr>
              <a:t>th</a:t>
            </a:r>
            <a:r>
              <a:rPr sz="2797" spc="293" dirty="0">
                <a:latin typeface="Arial"/>
                <a:cs typeface="Arial"/>
              </a:rPr>
              <a:t> </a:t>
            </a:r>
            <a:r>
              <a:rPr sz="2797" spc="113" dirty="0">
                <a:latin typeface="Arial"/>
                <a:cs typeface="Arial"/>
              </a:rPr>
              <a:t>researcher</a:t>
            </a:r>
            <a:r>
              <a:rPr sz="2797" spc="246" dirty="0">
                <a:latin typeface="Arial"/>
                <a:cs typeface="Arial"/>
              </a:rPr>
              <a:t> </a:t>
            </a:r>
            <a:r>
              <a:rPr sz="2797" spc="113" dirty="0">
                <a:latin typeface="Arial"/>
                <a:cs typeface="Arial"/>
              </a:rPr>
              <a:t>and</a:t>
            </a:r>
            <a:endParaRPr sz="2797">
              <a:latin typeface="Arial"/>
              <a:cs typeface="Arial"/>
            </a:endParaRPr>
          </a:p>
          <a:p>
            <a:pPr marL="474398">
              <a:spcBef>
                <a:spcPts val="13"/>
              </a:spcBef>
            </a:pPr>
            <a:r>
              <a:rPr sz="2797" spc="180" dirty="0">
                <a:latin typeface="Arial"/>
                <a:cs typeface="Arial"/>
              </a:rPr>
              <a:t>com</a:t>
            </a:r>
            <a:r>
              <a:rPr sz="2797" spc="-419" dirty="0">
                <a:latin typeface="Arial"/>
                <a:cs typeface="Arial"/>
              </a:rPr>
              <a:t> </a:t>
            </a:r>
            <a:r>
              <a:rPr sz="2797" spc="120" dirty="0">
                <a:latin typeface="Arial"/>
                <a:cs typeface="Arial"/>
              </a:rPr>
              <a:t>mu</a:t>
            </a:r>
            <a:r>
              <a:rPr sz="2797" spc="-406" dirty="0">
                <a:latin typeface="Arial"/>
                <a:cs typeface="Arial"/>
              </a:rPr>
              <a:t> </a:t>
            </a:r>
            <a:r>
              <a:rPr sz="2797" spc="133" dirty="0">
                <a:latin typeface="Arial"/>
                <a:cs typeface="Arial"/>
              </a:rPr>
              <a:t>ni</a:t>
            </a:r>
            <a:r>
              <a:rPr sz="2797" spc="-446" dirty="0">
                <a:latin typeface="Arial"/>
                <a:cs typeface="Arial"/>
              </a:rPr>
              <a:t> </a:t>
            </a:r>
            <a:r>
              <a:rPr sz="2797" spc="120" dirty="0">
                <a:latin typeface="Arial"/>
                <a:cs typeface="Arial"/>
              </a:rPr>
              <a:t>ty</a:t>
            </a:r>
            <a:r>
              <a:rPr sz="2797" spc="400" dirty="0">
                <a:latin typeface="Arial"/>
                <a:cs typeface="Arial"/>
              </a:rPr>
              <a:t> </a:t>
            </a:r>
            <a:r>
              <a:rPr sz="2797" spc="127" dirty="0">
                <a:latin typeface="Arial"/>
                <a:cs typeface="Arial"/>
              </a:rPr>
              <a:t>partners</a:t>
            </a:r>
            <a:endParaRPr sz="2797">
              <a:latin typeface="Arial"/>
              <a:cs typeface="Arial"/>
            </a:endParaRPr>
          </a:p>
          <a:p>
            <a:pPr marL="474398" indent="-457486">
              <a:spcBef>
                <a:spcPts val="393"/>
              </a:spcBef>
              <a:buSzPct val="64285"/>
              <a:buChar char="•"/>
              <a:tabLst>
                <a:tab pos="474398" algn="l"/>
              </a:tabLst>
            </a:pPr>
            <a:r>
              <a:rPr sz="2797" spc="113" dirty="0">
                <a:latin typeface="Arial"/>
                <a:cs typeface="Arial"/>
              </a:rPr>
              <a:t>Visibility</a:t>
            </a:r>
            <a:r>
              <a:rPr sz="2797" spc="180" dirty="0">
                <a:latin typeface="Arial"/>
                <a:cs typeface="Arial"/>
              </a:rPr>
              <a:t> </a:t>
            </a:r>
            <a:r>
              <a:rPr sz="2797" spc="146" dirty="0">
                <a:latin typeface="Arial"/>
                <a:cs typeface="Arial"/>
              </a:rPr>
              <a:t>and</a:t>
            </a:r>
            <a:r>
              <a:rPr sz="2797" spc="246" dirty="0">
                <a:latin typeface="Arial"/>
                <a:cs typeface="Arial"/>
              </a:rPr>
              <a:t> </a:t>
            </a:r>
            <a:r>
              <a:rPr sz="2797" spc="107" dirty="0">
                <a:latin typeface="Arial"/>
                <a:cs typeface="Arial"/>
              </a:rPr>
              <a:t>voice</a:t>
            </a:r>
            <a:r>
              <a:rPr sz="2797" spc="220" dirty="0">
                <a:latin typeface="Arial"/>
                <a:cs typeface="Arial"/>
              </a:rPr>
              <a:t> </a:t>
            </a:r>
            <a:r>
              <a:rPr sz="2797" spc="107" dirty="0">
                <a:latin typeface="Arial"/>
                <a:cs typeface="Arial"/>
              </a:rPr>
              <a:t>for</a:t>
            </a:r>
            <a:r>
              <a:rPr sz="2797" spc="127" dirty="0">
                <a:latin typeface="Arial"/>
                <a:cs typeface="Arial"/>
              </a:rPr>
              <a:t> </a:t>
            </a:r>
            <a:r>
              <a:rPr sz="2797" spc="193" dirty="0">
                <a:latin typeface="Arial"/>
                <a:cs typeface="Arial"/>
              </a:rPr>
              <a:t>comm</a:t>
            </a:r>
            <a:r>
              <a:rPr sz="2797" spc="-413" dirty="0">
                <a:latin typeface="Arial"/>
                <a:cs typeface="Arial"/>
              </a:rPr>
              <a:t> </a:t>
            </a:r>
            <a:r>
              <a:rPr sz="2797" spc="193" dirty="0">
                <a:latin typeface="Arial"/>
                <a:cs typeface="Arial"/>
              </a:rPr>
              <a:t>unity</a:t>
            </a:r>
            <a:endParaRPr sz="2797">
              <a:latin typeface="Arial"/>
              <a:cs typeface="Arial"/>
            </a:endParaRPr>
          </a:p>
          <a:p>
            <a:pPr marL="474398" indent="-457486">
              <a:spcBef>
                <a:spcPts val="393"/>
              </a:spcBef>
              <a:buSzPct val="64285"/>
              <a:buChar char="•"/>
              <a:tabLst>
                <a:tab pos="474398" algn="l"/>
              </a:tabLst>
            </a:pPr>
            <a:r>
              <a:rPr sz="2797" spc="87" dirty="0">
                <a:latin typeface="Arial"/>
                <a:cs typeface="Arial"/>
              </a:rPr>
              <a:t>Results</a:t>
            </a:r>
            <a:r>
              <a:rPr sz="2797" spc="133" dirty="0">
                <a:latin typeface="Arial"/>
                <a:cs typeface="Arial"/>
              </a:rPr>
              <a:t> </a:t>
            </a:r>
            <a:r>
              <a:rPr sz="2797" spc="120" dirty="0">
                <a:latin typeface="Arial"/>
                <a:cs typeface="Arial"/>
              </a:rPr>
              <a:t>mo</a:t>
            </a:r>
            <a:r>
              <a:rPr sz="2797" spc="-380" dirty="0">
                <a:latin typeface="Arial"/>
                <a:cs typeface="Arial"/>
              </a:rPr>
              <a:t> </a:t>
            </a:r>
            <a:r>
              <a:rPr sz="2797" spc="100" dirty="0">
                <a:latin typeface="Arial"/>
                <a:cs typeface="Arial"/>
              </a:rPr>
              <a:t>re</a:t>
            </a:r>
            <a:r>
              <a:rPr sz="2797" spc="366" dirty="0">
                <a:latin typeface="Arial"/>
                <a:cs typeface="Arial"/>
              </a:rPr>
              <a:t> </a:t>
            </a:r>
            <a:r>
              <a:rPr sz="2797" dirty="0">
                <a:latin typeface="Arial"/>
                <a:cs typeface="Arial"/>
              </a:rPr>
              <a:t>easily</a:t>
            </a:r>
            <a:r>
              <a:rPr sz="2797" spc="127" dirty="0">
                <a:latin typeface="Arial"/>
                <a:cs typeface="Arial"/>
              </a:rPr>
              <a:t> </a:t>
            </a:r>
            <a:r>
              <a:rPr sz="2797" spc="152" dirty="0">
                <a:latin typeface="Arial"/>
                <a:cs typeface="Arial"/>
              </a:rPr>
              <a:t>translatable</a:t>
            </a:r>
            <a:r>
              <a:rPr sz="2797" spc="338" dirty="0">
                <a:latin typeface="Arial"/>
                <a:cs typeface="Arial"/>
              </a:rPr>
              <a:t> </a:t>
            </a:r>
            <a:r>
              <a:rPr sz="2797" spc="166" dirty="0">
                <a:latin typeface="Arial"/>
                <a:cs typeface="Arial"/>
              </a:rPr>
              <a:t>into</a:t>
            </a:r>
            <a:r>
              <a:rPr sz="2797" spc="305" dirty="0">
                <a:latin typeface="Arial"/>
                <a:cs typeface="Arial"/>
              </a:rPr>
              <a:t> </a:t>
            </a:r>
            <a:r>
              <a:rPr sz="2797" spc="120" dirty="0">
                <a:latin typeface="Arial"/>
                <a:cs typeface="Arial"/>
              </a:rPr>
              <a:t>practice</a:t>
            </a:r>
            <a:endParaRPr sz="2797">
              <a:latin typeface="Arial"/>
              <a:cs typeface="Arial"/>
            </a:endParaRPr>
          </a:p>
        </p:txBody>
      </p:sp>
      <p:sp>
        <p:nvSpPr>
          <p:cNvPr id="8" name="object 8"/>
          <p:cNvSpPr txBox="1"/>
          <p:nvPr/>
        </p:nvSpPr>
        <p:spPr>
          <a:xfrm>
            <a:off x="891698" y="6063592"/>
            <a:ext cx="7580162" cy="390799"/>
          </a:xfrm>
          <a:prstGeom prst="rect">
            <a:avLst/>
          </a:prstGeom>
        </p:spPr>
        <p:txBody>
          <a:bodyPr vert="horz" wrap="square" lIns="0" tIns="10147" rIns="0" bIns="0" rtlCol="0">
            <a:spAutoFit/>
          </a:bodyPr>
          <a:lstStyle/>
          <a:p>
            <a:pPr marL="16913" marR="6765">
              <a:lnSpc>
                <a:spcPct val="106900"/>
              </a:lnSpc>
              <a:spcBef>
                <a:spcPts val="80"/>
              </a:spcBef>
            </a:pPr>
            <a:r>
              <a:rPr sz="1199" spc="-27" dirty="0">
                <a:solidFill>
                  <a:srgbClr val="202020"/>
                </a:solidFill>
                <a:latin typeface="Arial"/>
                <a:cs typeface="Arial"/>
              </a:rPr>
              <a:t>Breland-</a:t>
            </a:r>
            <a:r>
              <a:rPr sz="1199" dirty="0">
                <a:solidFill>
                  <a:srgbClr val="202020"/>
                </a:solidFill>
                <a:latin typeface="Arial"/>
                <a:cs typeface="Arial"/>
              </a:rPr>
              <a:t>Noble,</a:t>
            </a:r>
            <a:r>
              <a:rPr sz="1199" spc="-67" dirty="0">
                <a:solidFill>
                  <a:srgbClr val="202020"/>
                </a:solidFill>
                <a:latin typeface="Arial"/>
                <a:cs typeface="Arial"/>
              </a:rPr>
              <a:t> </a:t>
            </a:r>
            <a:r>
              <a:rPr sz="1199" dirty="0">
                <a:solidFill>
                  <a:srgbClr val="202020"/>
                </a:solidFill>
                <a:latin typeface="Arial"/>
                <a:cs typeface="Arial"/>
              </a:rPr>
              <a:t>A.,</a:t>
            </a:r>
            <a:r>
              <a:rPr sz="1199" spc="7" dirty="0">
                <a:solidFill>
                  <a:srgbClr val="202020"/>
                </a:solidFill>
                <a:latin typeface="Arial"/>
                <a:cs typeface="Arial"/>
              </a:rPr>
              <a:t> </a:t>
            </a:r>
            <a:r>
              <a:rPr sz="1199" dirty="0">
                <a:solidFill>
                  <a:srgbClr val="202020"/>
                </a:solidFill>
                <a:latin typeface="Arial"/>
                <a:cs typeface="Arial"/>
              </a:rPr>
              <a:t>Streets,</a:t>
            </a:r>
            <a:r>
              <a:rPr sz="1199" spc="20" dirty="0">
                <a:solidFill>
                  <a:srgbClr val="202020"/>
                </a:solidFill>
                <a:latin typeface="Arial"/>
                <a:cs typeface="Arial"/>
              </a:rPr>
              <a:t> </a:t>
            </a:r>
            <a:r>
              <a:rPr sz="1199" dirty="0">
                <a:solidFill>
                  <a:srgbClr val="202020"/>
                </a:solidFill>
                <a:latin typeface="Arial"/>
                <a:cs typeface="Arial"/>
              </a:rPr>
              <a:t>F.</a:t>
            </a:r>
            <a:r>
              <a:rPr sz="1199" spc="47" dirty="0">
                <a:solidFill>
                  <a:srgbClr val="202020"/>
                </a:solidFill>
                <a:latin typeface="Arial"/>
                <a:cs typeface="Arial"/>
              </a:rPr>
              <a:t> </a:t>
            </a:r>
            <a:r>
              <a:rPr sz="1199" dirty="0">
                <a:solidFill>
                  <a:srgbClr val="202020"/>
                </a:solidFill>
                <a:latin typeface="Arial"/>
                <a:cs typeface="Arial"/>
              </a:rPr>
              <a:t>J.,</a:t>
            </a:r>
            <a:r>
              <a:rPr sz="1199" spc="-7" dirty="0">
                <a:solidFill>
                  <a:srgbClr val="202020"/>
                </a:solidFill>
                <a:latin typeface="Arial"/>
                <a:cs typeface="Arial"/>
              </a:rPr>
              <a:t> </a:t>
            </a:r>
            <a:r>
              <a:rPr sz="1199" dirty="0">
                <a:solidFill>
                  <a:srgbClr val="202020"/>
                </a:solidFill>
                <a:latin typeface="Arial"/>
                <a:cs typeface="Arial"/>
              </a:rPr>
              <a:t>&amp;</a:t>
            </a:r>
            <a:r>
              <a:rPr sz="1199" spc="-73" dirty="0">
                <a:solidFill>
                  <a:srgbClr val="202020"/>
                </a:solidFill>
                <a:latin typeface="Arial"/>
                <a:cs typeface="Arial"/>
              </a:rPr>
              <a:t> </a:t>
            </a:r>
            <a:r>
              <a:rPr sz="1199" spc="-13" dirty="0">
                <a:solidFill>
                  <a:srgbClr val="202020"/>
                </a:solidFill>
                <a:latin typeface="Arial"/>
                <a:cs typeface="Arial"/>
              </a:rPr>
              <a:t>Jordan,</a:t>
            </a:r>
            <a:r>
              <a:rPr sz="1199" spc="-73" dirty="0">
                <a:solidFill>
                  <a:srgbClr val="202020"/>
                </a:solidFill>
                <a:latin typeface="Arial"/>
                <a:cs typeface="Arial"/>
              </a:rPr>
              <a:t> </a:t>
            </a:r>
            <a:r>
              <a:rPr sz="1199" dirty="0">
                <a:solidFill>
                  <a:srgbClr val="202020"/>
                </a:solidFill>
                <a:latin typeface="Arial"/>
                <a:cs typeface="Arial"/>
              </a:rPr>
              <a:t>A.</a:t>
            </a:r>
            <a:r>
              <a:rPr sz="1199" spc="53" dirty="0">
                <a:solidFill>
                  <a:srgbClr val="202020"/>
                </a:solidFill>
                <a:latin typeface="Arial"/>
                <a:cs typeface="Arial"/>
              </a:rPr>
              <a:t> </a:t>
            </a:r>
            <a:r>
              <a:rPr sz="1199" spc="-13" dirty="0">
                <a:solidFill>
                  <a:srgbClr val="202020"/>
                </a:solidFill>
                <a:latin typeface="Arial"/>
                <a:cs typeface="Arial"/>
              </a:rPr>
              <a:t>(2024).</a:t>
            </a:r>
            <a:r>
              <a:rPr sz="1199" spc="-60" dirty="0">
                <a:solidFill>
                  <a:srgbClr val="202020"/>
                </a:solidFill>
                <a:latin typeface="Arial"/>
                <a:cs typeface="Arial"/>
              </a:rPr>
              <a:t> </a:t>
            </a:r>
            <a:r>
              <a:rPr sz="1199" spc="-13" dirty="0">
                <a:solidFill>
                  <a:srgbClr val="202020"/>
                </a:solidFill>
                <a:latin typeface="Arial"/>
                <a:cs typeface="Arial"/>
              </a:rPr>
              <a:t>Community-</a:t>
            </a:r>
            <a:r>
              <a:rPr sz="1199" dirty="0">
                <a:solidFill>
                  <a:srgbClr val="202020"/>
                </a:solidFill>
                <a:latin typeface="Arial"/>
                <a:cs typeface="Arial"/>
              </a:rPr>
              <a:t>based</a:t>
            </a:r>
            <a:r>
              <a:rPr sz="1199" spc="-20" dirty="0">
                <a:solidFill>
                  <a:srgbClr val="202020"/>
                </a:solidFill>
                <a:latin typeface="Arial"/>
                <a:cs typeface="Arial"/>
              </a:rPr>
              <a:t> </a:t>
            </a:r>
            <a:r>
              <a:rPr sz="1199" dirty="0">
                <a:solidFill>
                  <a:srgbClr val="202020"/>
                </a:solidFill>
                <a:latin typeface="Arial"/>
                <a:cs typeface="Arial"/>
              </a:rPr>
              <a:t>participatory</a:t>
            </a:r>
            <a:r>
              <a:rPr sz="1199" spc="27" dirty="0">
                <a:solidFill>
                  <a:srgbClr val="202020"/>
                </a:solidFill>
                <a:latin typeface="Arial"/>
                <a:cs typeface="Arial"/>
              </a:rPr>
              <a:t> </a:t>
            </a:r>
            <a:r>
              <a:rPr sz="1199" dirty="0">
                <a:solidFill>
                  <a:srgbClr val="202020"/>
                </a:solidFill>
                <a:latin typeface="Arial"/>
                <a:cs typeface="Arial"/>
              </a:rPr>
              <a:t>research</a:t>
            </a:r>
            <a:r>
              <a:rPr sz="1199" spc="-60" dirty="0">
                <a:solidFill>
                  <a:srgbClr val="202020"/>
                </a:solidFill>
                <a:latin typeface="Arial"/>
                <a:cs typeface="Arial"/>
              </a:rPr>
              <a:t> </a:t>
            </a:r>
            <a:r>
              <a:rPr sz="1199" spc="-13" dirty="0">
                <a:solidFill>
                  <a:srgbClr val="202020"/>
                </a:solidFill>
                <a:latin typeface="Arial"/>
                <a:cs typeface="Arial"/>
              </a:rPr>
              <a:t>with</a:t>
            </a:r>
            <a:r>
              <a:rPr sz="1199" spc="-60" dirty="0">
                <a:solidFill>
                  <a:srgbClr val="202020"/>
                </a:solidFill>
                <a:latin typeface="Arial"/>
                <a:cs typeface="Arial"/>
              </a:rPr>
              <a:t> </a:t>
            </a:r>
            <a:r>
              <a:rPr sz="1199" dirty="0">
                <a:solidFill>
                  <a:srgbClr val="202020"/>
                </a:solidFill>
                <a:latin typeface="Arial"/>
                <a:cs typeface="Arial"/>
              </a:rPr>
              <a:t>Black</a:t>
            </a:r>
            <a:r>
              <a:rPr sz="1199" spc="-20" dirty="0">
                <a:solidFill>
                  <a:srgbClr val="202020"/>
                </a:solidFill>
                <a:latin typeface="Arial"/>
                <a:cs typeface="Arial"/>
              </a:rPr>
              <a:t> </a:t>
            </a:r>
            <a:r>
              <a:rPr sz="1199" spc="-13" dirty="0">
                <a:solidFill>
                  <a:srgbClr val="202020"/>
                </a:solidFill>
                <a:latin typeface="Arial"/>
                <a:cs typeface="Arial"/>
              </a:rPr>
              <a:t>people </a:t>
            </a:r>
            <a:r>
              <a:rPr sz="1199" dirty="0">
                <a:solidFill>
                  <a:srgbClr val="202020"/>
                </a:solidFill>
                <a:latin typeface="Arial"/>
                <a:cs typeface="Arial"/>
              </a:rPr>
              <a:t>and</a:t>
            </a:r>
            <a:r>
              <a:rPr sz="1199" spc="-73" dirty="0">
                <a:solidFill>
                  <a:srgbClr val="202020"/>
                </a:solidFill>
                <a:latin typeface="Arial"/>
                <a:cs typeface="Arial"/>
              </a:rPr>
              <a:t> </a:t>
            </a:r>
            <a:r>
              <a:rPr sz="1199" dirty="0">
                <a:solidFill>
                  <a:srgbClr val="202020"/>
                </a:solidFill>
                <a:latin typeface="Arial"/>
                <a:cs typeface="Arial"/>
              </a:rPr>
              <a:t>Black</a:t>
            </a:r>
            <a:r>
              <a:rPr sz="1199" spc="-53" dirty="0">
                <a:solidFill>
                  <a:srgbClr val="202020"/>
                </a:solidFill>
                <a:latin typeface="Arial"/>
                <a:cs typeface="Arial"/>
              </a:rPr>
              <a:t> </a:t>
            </a:r>
            <a:r>
              <a:rPr sz="1199" dirty="0">
                <a:solidFill>
                  <a:srgbClr val="202020"/>
                </a:solidFill>
                <a:latin typeface="Arial"/>
                <a:cs typeface="Arial"/>
              </a:rPr>
              <a:t>scientists:</a:t>
            </a:r>
            <a:r>
              <a:rPr sz="1199" spc="53" dirty="0">
                <a:solidFill>
                  <a:srgbClr val="202020"/>
                </a:solidFill>
                <a:latin typeface="Arial"/>
                <a:cs typeface="Arial"/>
              </a:rPr>
              <a:t> </a:t>
            </a:r>
            <a:r>
              <a:rPr sz="1199" dirty="0">
                <a:solidFill>
                  <a:srgbClr val="202020"/>
                </a:solidFill>
                <a:latin typeface="Arial"/>
                <a:cs typeface="Arial"/>
              </a:rPr>
              <a:t>the</a:t>
            </a:r>
            <a:r>
              <a:rPr sz="1199" spc="-7" dirty="0">
                <a:solidFill>
                  <a:srgbClr val="202020"/>
                </a:solidFill>
                <a:latin typeface="Arial"/>
                <a:cs typeface="Arial"/>
              </a:rPr>
              <a:t> </a:t>
            </a:r>
            <a:r>
              <a:rPr sz="1199" dirty="0">
                <a:solidFill>
                  <a:srgbClr val="202020"/>
                </a:solidFill>
                <a:latin typeface="Arial"/>
                <a:cs typeface="Arial"/>
              </a:rPr>
              <a:t>power</a:t>
            </a:r>
            <a:r>
              <a:rPr sz="1199" spc="-87" dirty="0">
                <a:solidFill>
                  <a:srgbClr val="202020"/>
                </a:solidFill>
                <a:latin typeface="Arial"/>
                <a:cs typeface="Arial"/>
              </a:rPr>
              <a:t> </a:t>
            </a:r>
            <a:r>
              <a:rPr sz="1199" dirty="0">
                <a:solidFill>
                  <a:srgbClr val="202020"/>
                </a:solidFill>
                <a:latin typeface="Arial"/>
                <a:cs typeface="Arial"/>
              </a:rPr>
              <a:t>and</a:t>
            </a:r>
            <a:r>
              <a:rPr sz="1199" spc="-53" dirty="0">
                <a:solidFill>
                  <a:srgbClr val="202020"/>
                </a:solidFill>
                <a:latin typeface="Arial"/>
                <a:cs typeface="Arial"/>
              </a:rPr>
              <a:t> </a:t>
            </a:r>
            <a:r>
              <a:rPr sz="1199" dirty="0">
                <a:solidFill>
                  <a:srgbClr val="202020"/>
                </a:solidFill>
                <a:latin typeface="Arial"/>
                <a:cs typeface="Arial"/>
              </a:rPr>
              <a:t>the</a:t>
            </a:r>
            <a:r>
              <a:rPr sz="1199" spc="-7" dirty="0">
                <a:solidFill>
                  <a:srgbClr val="202020"/>
                </a:solidFill>
                <a:latin typeface="Arial"/>
                <a:cs typeface="Arial"/>
              </a:rPr>
              <a:t> </a:t>
            </a:r>
            <a:r>
              <a:rPr sz="1199" dirty="0">
                <a:solidFill>
                  <a:srgbClr val="202020"/>
                </a:solidFill>
                <a:latin typeface="Arial"/>
                <a:cs typeface="Arial"/>
              </a:rPr>
              <a:t>promise.</a:t>
            </a:r>
            <a:r>
              <a:rPr sz="1199" spc="60" dirty="0">
                <a:solidFill>
                  <a:srgbClr val="202020"/>
                </a:solidFill>
                <a:latin typeface="Arial"/>
                <a:cs typeface="Arial"/>
              </a:rPr>
              <a:t> </a:t>
            </a:r>
            <a:r>
              <a:rPr sz="1199" i="1" dirty="0">
                <a:solidFill>
                  <a:srgbClr val="202020"/>
                </a:solidFill>
                <a:latin typeface="Arial"/>
                <a:cs typeface="Arial"/>
              </a:rPr>
              <a:t>The</a:t>
            </a:r>
            <a:r>
              <a:rPr sz="1199" i="1" spc="-73" dirty="0">
                <a:solidFill>
                  <a:srgbClr val="202020"/>
                </a:solidFill>
                <a:latin typeface="Arial"/>
                <a:cs typeface="Arial"/>
              </a:rPr>
              <a:t> </a:t>
            </a:r>
            <a:r>
              <a:rPr sz="1199" i="1" spc="-13" dirty="0">
                <a:solidFill>
                  <a:srgbClr val="202020"/>
                </a:solidFill>
                <a:latin typeface="Arial"/>
                <a:cs typeface="Arial"/>
              </a:rPr>
              <a:t>Lancet</a:t>
            </a:r>
            <a:r>
              <a:rPr sz="1199" i="1" spc="-100" dirty="0">
                <a:solidFill>
                  <a:srgbClr val="202020"/>
                </a:solidFill>
                <a:latin typeface="Arial"/>
                <a:cs typeface="Arial"/>
              </a:rPr>
              <a:t> </a:t>
            </a:r>
            <a:r>
              <a:rPr sz="1199" i="1" dirty="0">
                <a:solidFill>
                  <a:srgbClr val="202020"/>
                </a:solidFill>
                <a:latin typeface="Arial"/>
                <a:cs typeface="Arial"/>
              </a:rPr>
              <a:t>Psychiatry</a:t>
            </a:r>
            <a:r>
              <a:rPr sz="1199" dirty="0">
                <a:solidFill>
                  <a:srgbClr val="202020"/>
                </a:solidFill>
                <a:latin typeface="Arial"/>
                <a:cs typeface="Arial"/>
              </a:rPr>
              <a:t>,</a:t>
            </a:r>
            <a:r>
              <a:rPr sz="1199" spc="-20" dirty="0">
                <a:solidFill>
                  <a:srgbClr val="202020"/>
                </a:solidFill>
                <a:latin typeface="Arial"/>
                <a:cs typeface="Arial"/>
              </a:rPr>
              <a:t> </a:t>
            </a:r>
            <a:r>
              <a:rPr sz="1199" i="1" spc="-13" dirty="0">
                <a:solidFill>
                  <a:srgbClr val="202020"/>
                </a:solidFill>
                <a:latin typeface="Arial"/>
                <a:cs typeface="Arial"/>
              </a:rPr>
              <a:t>11</a:t>
            </a:r>
            <a:r>
              <a:rPr sz="1199" spc="-13" dirty="0">
                <a:solidFill>
                  <a:srgbClr val="202020"/>
                </a:solidFill>
                <a:latin typeface="Arial"/>
                <a:cs typeface="Arial"/>
              </a:rPr>
              <a:t>(1),</a:t>
            </a:r>
            <a:r>
              <a:rPr sz="1199" spc="-67" dirty="0">
                <a:solidFill>
                  <a:srgbClr val="202020"/>
                </a:solidFill>
                <a:latin typeface="Arial"/>
                <a:cs typeface="Arial"/>
              </a:rPr>
              <a:t> </a:t>
            </a:r>
            <a:r>
              <a:rPr sz="1199" spc="-13" dirty="0">
                <a:solidFill>
                  <a:srgbClr val="202020"/>
                </a:solidFill>
                <a:latin typeface="Arial"/>
                <a:cs typeface="Arial"/>
              </a:rPr>
              <a:t>75-</a:t>
            </a:r>
            <a:r>
              <a:rPr sz="1199" spc="-33" dirty="0">
                <a:solidFill>
                  <a:srgbClr val="202020"/>
                </a:solidFill>
                <a:latin typeface="Arial"/>
                <a:cs typeface="Arial"/>
              </a:rPr>
              <a:t>80.</a:t>
            </a:r>
            <a:endParaRPr sz="1199">
              <a:latin typeface="Arial"/>
              <a:cs typeface="Arial"/>
            </a:endParaRPr>
          </a:p>
        </p:txBody>
      </p:sp>
    </p:spTree>
    <p:extLst>
      <p:ext uri="{BB962C8B-B14F-4D97-AF65-F5344CB8AC3E}">
        <p14:creationId xmlns:p14="http://schemas.microsoft.com/office/powerpoint/2010/main" val="4780753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ED33C7-7539-CE14-8A87-7939435267C0}"/>
              </a:ext>
            </a:extLst>
          </p:cNvPr>
          <p:cNvSpPr>
            <a:spLocks noGrp="1"/>
          </p:cNvSpPr>
          <p:nvPr>
            <p:ph type="title"/>
          </p:nvPr>
        </p:nvSpPr>
        <p:spPr>
          <a:xfrm>
            <a:off x="245660" y="696104"/>
            <a:ext cx="10058400" cy="1122947"/>
          </a:xfrm>
        </p:spPr>
        <p:txBody>
          <a:bodyPr anchor="ctr">
            <a:normAutofit/>
          </a:bodyPr>
          <a:lstStyle/>
          <a:p>
            <a:r>
              <a:rPr lang="en-US" dirty="0"/>
              <a:t>The Black Caucus of the SRCD</a:t>
            </a:r>
          </a:p>
        </p:txBody>
      </p:sp>
      <p:sp>
        <p:nvSpPr>
          <p:cNvPr id="3" name="Content Placeholder 2">
            <a:extLst>
              <a:ext uri="{FF2B5EF4-FFF2-40B4-BE49-F238E27FC236}">
                <a16:creationId xmlns:a16="http://schemas.microsoft.com/office/drawing/2014/main" id="{B4124509-E60E-1BA4-6484-2B3CB7D6B046}"/>
              </a:ext>
            </a:extLst>
          </p:cNvPr>
          <p:cNvSpPr>
            <a:spLocks noGrp="1"/>
          </p:cNvSpPr>
          <p:nvPr>
            <p:ph sz="half" idx="1"/>
          </p:nvPr>
        </p:nvSpPr>
        <p:spPr>
          <a:xfrm>
            <a:off x="245660" y="2333766"/>
            <a:ext cx="6933062" cy="4387709"/>
          </a:xfrm>
        </p:spPr>
        <p:txBody>
          <a:bodyPr>
            <a:normAutofit lnSpcReduction="10000"/>
          </a:bodyPr>
          <a:lstStyle/>
          <a:p>
            <a:r>
              <a:rPr lang="en-US" sz="2600" dirty="0"/>
              <a:t>Officially founded at the 1973 Biennial meeting of the  SRCD in Philadelphia, Pennsylvania.</a:t>
            </a:r>
          </a:p>
          <a:p>
            <a:r>
              <a:rPr lang="en-US" sz="2600" dirty="0"/>
              <a:t>The purpose of the SRCD Black Caucus is (1)</a:t>
            </a:r>
          </a:p>
          <a:p>
            <a:pPr lvl="1"/>
            <a:r>
              <a:rPr lang="en-US" sz="2200" dirty="0"/>
              <a:t>to promote rigorous, culturally grounded research on Black children around the globe and </a:t>
            </a:r>
          </a:p>
          <a:p>
            <a:pPr lvl="1"/>
            <a:r>
              <a:rPr lang="en-US" sz="2200" dirty="0"/>
              <a:t>to promote the development of scientists of African descent who study child development.</a:t>
            </a:r>
          </a:p>
          <a:p>
            <a:pPr lvl="2"/>
            <a:endParaRPr lang="en-US" sz="1800" dirty="0"/>
          </a:p>
          <a:p>
            <a:pPr marL="457200" lvl="1" indent="0">
              <a:buNone/>
            </a:pPr>
            <a:r>
              <a:rPr lang="en-US" sz="2200" dirty="0"/>
              <a:t>Learn more about the Black Caucus at https://</a:t>
            </a:r>
            <a:r>
              <a:rPr lang="en-US" sz="2200" dirty="0" err="1"/>
              <a:t>www.srcd.org</a:t>
            </a:r>
            <a:r>
              <a:rPr lang="en-US" sz="2200" dirty="0"/>
              <a:t>/</a:t>
            </a:r>
            <a:r>
              <a:rPr lang="en-US" sz="2200" dirty="0" err="1"/>
              <a:t>blackcaucus</a:t>
            </a:r>
            <a:r>
              <a:rPr lang="en-US" sz="2200" dirty="0"/>
              <a:t>/home</a:t>
            </a:r>
          </a:p>
        </p:txBody>
      </p:sp>
      <p:pic>
        <p:nvPicPr>
          <p:cNvPr id="5" name="Picture 4" descr="history image of african continent">
            <a:extLst>
              <a:ext uri="{FF2B5EF4-FFF2-40B4-BE49-F238E27FC236}">
                <a16:creationId xmlns:a16="http://schemas.microsoft.com/office/drawing/2014/main" id="{59AEB1AC-5613-9FC3-CC12-1F527757A049}"/>
              </a:ext>
            </a:extLst>
          </p:cNvPr>
          <p:cNvPicPr>
            <a:picLocks noChangeAspect="1"/>
          </p:cNvPicPr>
          <p:nvPr/>
        </p:nvPicPr>
        <p:blipFill>
          <a:blip r:embed="rId3"/>
          <a:stretch>
            <a:fillRect/>
          </a:stretch>
        </p:blipFill>
        <p:spPr>
          <a:xfrm>
            <a:off x="6908503" y="2333766"/>
            <a:ext cx="4225333" cy="4225333"/>
          </a:xfrm>
          <a:prstGeom prst="rect">
            <a:avLst/>
          </a:prstGeom>
          <a:noFill/>
        </p:spPr>
      </p:pic>
    </p:spTree>
    <p:extLst>
      <p:ext uri="{BB962C8B-B14F-4D97-AF65-F5344CB8AC3E}">
        <p14:creationId xmlns:p14="http://schemas.microsoft.com/office/powerpoint/2010/main" val="12869146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7517" y="0"/>
            <a:ext cx="12176967" cy="6856309"/>
          </a:xfrm>
          <a:custGeom>
            <a:avLst/>
            <a:gdLst/>
            <a:ahLst/>
            <a:cxnLst/>
            <a:rect l="l" t="t" r="r" b="b"/>
            <a:pathLst>
              <a:path w="9144000" h="5148580">
                <a:moveTo>
                  <a:pt x="9144000" y="0"/>
                </a:moveTo>
                <a:lnTo>
                  <a:pt x="0" y="0"/>
                </a:lnTo>
                <a:lnTo>
                  <a:pt x="0" y="5148071"/>
                </a:lnTo>
                <a:lnTo>
                  <a:pt x="9144000" y="5148071"/>
                </a:lnTo>
                <a:lnTo>
                  <a:pt x="9144000" y="0"/>
                </a:lnTo>
                <a:close/>
              </a:path>
            </a:pathLst>
          </a:custGeom>
          <a:solidFill>
            <a:srgbClr val="12529A"/>
          </a:solidFill>
        </p:spPr>
        <p:txBody>
          <a:bodyPr wrap="square" lIns="0" tIns="0" rIns="0" bIns="0" rtlCol="0"/>
          <a:lstStyle/>
          <a:p>
            <a:endParaRPr sz="2397"/>
          </a:p>
        </p:txBody>
      </p:sp>
      <p:pic>
        <p:nvPicPr>
          <p:cNvPr id="3" name="object 3"/>
          <p:cNvPicPr/>
          <p:nvPr/>
        </p:nvPicPr>
        <p:blipFill>
          <a:blip r:embed="rId2" cstate="print"/>
          <a:stretch>
            <a:fillRect/>
          </a:stretch>
        </p:blipFill>
        <p:spPr>
          <a:xfrm>
            <a:off x="579834" y="6045153"/>
            <a:ext cx="1716952" cy="402194"/>
          </a:xfrm>
          <a:prstGeom prst="rect">
            <a:avLst/>
          </a:prstGeom>
        </p:spPr>
      </p:pic>
      <p:pic>
        <p:nvPicPr>
          <p:cNvPr id="4" name="object 4"/>
          <p:cNvPicPr/>
          <p:nvPr/>
        </p:nvPicPr>
        <p:blipFill>
          <a:blip r:embed="rId3" cstate="print"/>
          <a:stretch>
            <a:fillRect/>
          </a:stretch>
        </p:blipFill>
        <p:spPr>
          <a:xfrm>
            <a:off x="2735156" y="6045135"/>
            <a:ext cx="1205520" cy="450953"/>
          </a:xfrm>
          <a:prstGeom prst="rect">
            <a:avLst/>
          </a:prstGeom>
        </p:spPr>
      </p:pic>
      <p:sp>
        <p:nvSpPr>
          <p:cNvPr id="5" name="object 5"/>
          <p:cNvSpPr/>
          <p:nvPr/>
        </p:nvSpPr>
        <p:spPr>
          <a:xfrm>
            <a:off x="2546414" y="6051242"/>
            <a:ext cx="12684" cy="476086"/>
          </a:xfrm>
          <a:custGeom>
            <a:avLst/>
            <a:gdLst/>
            <a:ahLst/>
            <a:cxnLst/>
            <a:rect l="l" t="t" r="r" b="b"/>
            <a:pathLst>
              <a:path w="9525" h="357504">
                <a:moveTo>
                  <a:pt x="0" y="0"/>
                </a:moveTo>
                <a:lnTo>
                  <a:pt x="9143" y="356933"/>
                </a:lnTo>
              </a:path>
            </a:pathLst>
          </a:custGeom>
          <a:ln w="9533">
            <a:solidFill>
              <a:srgbClr val="B7B7B7"/>
            </a:solidFill>
          </a:ln>
        </p:spPr>
        <p:txBody>
          <a:bodyPr wrap="square" lIns="0" tIns="0" rIns="0" bIns="0" rtlCol="0"/>
          <a:lstStyle/>
          <a:p>
            <a:endParaRPr sz="2397"/>
          </a:p>
        </p:txBody>
      </p:sp>
      <p:pic>
        <p:nvPicPr>
          <p:cNvPr id="6" name="object 6"/>
          <p:cNvPicPr/>
          <p:nvPr/>
        </p:nvPicPr>
        <p:blipFill>
          <a:blip r:embed="rId4" cstate="print"/>
          <a:stretch>
            <a:fillRect/>
          </a:stretch>
        </p:blipFill>
        <p:spPr>
          <a:xfrm>
            <a:off x="6108177" y="-4"/>
            <a:ext cx="6076306" cy="6849542"/>
          </a:xfrm>
          <a:prstGeom prst="rect">
            <a:avLst/>
          </a:prstGeom>
        </p:spPr>
      </p:pic>
      <p:sp>
        <p:nvSpPr>
          <p:cNvPr id="7" name="object 7"/>
          <p:cNvSpPr txBox="1"/>
          <p:nvPr/>
        </p:nvSpPr>
        <p:spPr>
          <a:xfrm>
            <a:off x="40572" y="57095"/>
            <a:ext cx="5836488" cy="6050016"/>
          </a:xfrm>
          <a:prstGeom prst="rect">
            <a:avLst/>
          </a:prstGeom>
        </p:spPr>
        <p:txBody>
          <a:bodyPr vert="horz" wrap="square" lIns="0" tIns="115850" rIns="0" bIns="0" rtlCol="0">
            <a:spAutoFit/>
          </a:bodyPr>
          <a:lstStyle/>
          <a:p>
            <a:pPr marL="16913">
              <a:spcBef>
                <a:spcPts val="912"/>
              </a:spcBef>
            </a:pPr>
            <a:r>
              <a:rPr sz="2797" spc="152" dirty="0">
                <a:solidFill>
                  <a:srgbClr val="FFFFFF"/>
                </a:solidFill>
                <a:latin typeface="Arial"/>
                <a:cs typeface="Arial"/>
              </a:rPr>
              <a:t>Wh</a:t>
            </a:r>
            <a:r>
              <a:rPr sz="2797" spc="-413" dirty="0">
                <a:solidFill>
                  <a:srgbClr val="FFFFFF"/>
                </a:solidFill>
                <a:latin typeface="Arial"/>
                <a:cs typeface="Arial"/>
              </a:rPr>
              <a:t> </a:t>
            </a:r>
            <a:r>
              <a:rPr sz="2797" dirty="0">
                <a:solidFill>
                  <a:srgbClr val="FFFFFF"/>
                </a:solidFill>
                <a:latin typeface="Arial"/>
                <a:cs typeface="Arial"/>
              </a:rPr>
              <a:t>o</a:t>
            </a:r>
            <a:r>
              <a:rPr sz="2797" spc="266" dirty="0">
                <a:solidFill>
                  <a:srgbClr val="FFFFFF"/>
                </a:solidFill>
                <a:latin typeface="Arial"/>
                <a:cs typeface="Arial"/>
              </a:rPr>
              <a:t> </a:t>
            </a:r>
            <a:r>
              <a:rPr sz="2797" spc="73" dirty="0">
                <a:solidFill>
                  <a:srgbClr val="FFFFFF"/>
                </a:solidFill>
                <a:latin typeface="Arial"/>
                <a:cs typeface="Arial"/>
              </a:rPr>
              <a:t>sits at</a:t>
            </a:r>
            <a:r>
              <a:rPr sz="2797" spc="213" dirty="0">
                <a:solidFill>
                  <a:srgbClr val="FFFFFF"/>
                </a:solidFill>
                <a:latin typeface="Arial"/>
                <a:cs typeface="Arial"/>
              </a:rPr>
              <a:t> </a:t>
            </a:r>
            <a:r>
              <a:rPr sz="2797" spc="173" dirty="0">
                <a:solidFill>
                  <a:srgbClr val="FFFFFF"/>
                </a:solidFill>
                <a:latin typeface="Arial"/>
                <a:cs typeface="Arial"/>
              </a:rPr>
              <a:t>the</a:t>
            </a:r>
            <a:r>
              <a:rPr sz="2797" spc="160" dirty="0">
                <a:solidFill>
                  <a:srgbClr val="FFFFFF"/>
                </a:solidFill>
                <a:latin typeface="Arial"/>
                <a:cs typeface="Arial"/>
              </a:rPr>
              <a:t> </a:t>
            </a:r>
            <a:r>
              <a:rPr sz="2797" spc="100" dirty="0">
                <a:solidFill>
                  <a:srgbClr val="FFFFFF"/>
                </a:solidFill>
                <a:latin typeface="Arial"/>
                <a:cs typeface="Arial"/>
              </a:rPr>
              <a:t>table?</a:t>
            </a:r>
            <a:endParaRPr sz="2797">
              <a:latin typeface="Arial"/>
              <a:cs typeface="Arial"/>
            </a:endParaRPr>
          </a:p>
          <a:p>
            <a:pPr marL="304427" indent="-287514">
              <a:spcBef>
                <a:spcPts val="779"/>
              </a:spcBef>
              <a:buClr>
                <a:srgbClr val="000000"/>
              </a:buClr>
              <a:buChar char="•"/>
              <a:tabLst>
                <a:tab pos="304427" algn="l"/>
              </a:tabLst>
            </a:pPr>
            <a:r>
              <a:rPr sz="2797" spc="166" dirty="0">
                <a:solidFill>
                  <a:srgbClr val="FFFFFF"/>
                </a:solidFill>
                <a:latin typeface="Arial"/>
                <a:cs typeface="Arial"/>
              </a:rPr>
              <a:t>Com</a:t>
            </a:r>
            <a:r>
              <a:rPr sz="2797" spc="-419" dirty="0">
                <a:solidFill>
                  <a:srgbClr val="FFFFFF"/>
                </a:solidFill>
                <a:latin typeface="Arial"/>
                <a:cs typeface="Arial"/>
              </a:rPr>
              <a:t> </a:t>
            </a:r>
            <a:r>
              <a:rPr sz="2797" spc="226" dirty="0">
                <a:solidFill>
                  <a:srgbClr val="FFFFFF"/>
                </a:solidFill>
                <a:latin typeface="Arial"/>
                <a:cs typeface="Arial"/>
              </a:rPr>
              <a:t>munity</a:t>
            </a:r>
            <a:r>
              <a:rPr sz="2797" spc="266" dirty="0">
                <a:solidFill>
                  <a:srgbClr val="FFFFFF"/>
                </a:solidFill>
                <a:latin typeface="Arial"/>
                <a:cs typeface="Arial"/>
              </a:rPr>
              <a:t> </a:t>
            </a:r>
            <a:r>
              <a:rPr sz="2797" spc="180" dirty="0">
                <a:solidFill>
                  <a:srgbClr val="FFFFFF"/>
                </a:solidFill>
                <a:latin typeface="Arial"/>
                <a:cs typeface="Arial"/>
              </a:rPr>
              <a:t>mistrust</a:t>
            </a:r>
            <a:r>
              <a:rPr sz="2797" spc="326" dirty="0">
                <a:solidFill>
                  <a:srgbClr val="FFFFFF"/>
                </a:solidFill>
                <a:latin typeface="Arial"/>
                <a:cs typeface="Arial"/>
              </a:rPr>
              <a:t> </a:t>
            </a:r>
            <a:r>
              <a:rPr sz="2797" spc="33" dirty="0">
                <a:solidFill>
                  <a:srgbClr val="FFFFFF"/>
                </a:solidFill>
                <a:latin typeface="Arial"/>
                <a:cs typeface="Arial"/>
              </a:rPr>
              <a:t>of</a:t>
            </a:r>
            <a:endParaRPr sz="2797">
              <a:latin typeface="Arial"/>
              <a:cs typeface="Arial"/>
            </a:endParaRPr>
          </a:p>
          <a:p>
            <a:pPr marL="303581">
              <a:spcBef>
                <a:spcPts val="7"/>
              </a:spcBef>
            </a:pPr>
            <a:r>
              <a:rPr sz="2797" spc="93" dirty="0">
                <a:solidFill>
                  <a:srgbClr val="FFFFFF"/>
                </a:solidFill>
                <a:latin typeface="Arial"/>
                <a:cs typeface="Arial"/>
              </a:rPr>
              <a:t>“research”</a:t>
            </a:r>
            <a:endParaRPr sz="2797">
              <a:latin typeface="Arial"/>
              <a:cs typeface="Arial"/>
            </a:endParaRPr>
          </a:p>
          <a:p>
            <a:pPr marL="304427" indent="-287514">
              <a:spcBef>
                <a:spcPts val="493"/>
              </a:spcBef>
              <a:buClr>
                <a:srgbClr val="000000"/>
              </a:buClr>
              <a:buChar char="•"/>
              <a:tabLst>
                <a:tab pos="304427" algn="l"/>
              </a:tabLst>
            </a:pPr>
            <a:r>
              <a:rPr sz="2797" spc="107" dirty="0">
                <a:solidFill>
                  <a:srgbClr val="FFFFFF"/>
                </a:solidFill>
                <a:latin typeface="Arial"/>
                <a:cs typeface="Arial"/>
              </a:rPr>
              <a:t>Researcher</a:t>
            </a:r>
            <a:r>
              <a:rPr sz="2797" spc="67" dirty="0">
                <a:solidFill>
                  <a:srgbClr val="FFFFFF"/>
                </a:solidFill>
                <a:latin typeface="Arial"/>
                <a:cs typeface="Arial"/>
              </a:rPr>
              <a:t> </a:t>
            </a:r>
            <a:r>
              <a:rPr sz="2797" spc="160" dirty="0">
                <a:solidFill>
                  <a:srgbClr val="FFFFFF"/>
                </a:solidFill>
                <a:latin typeface="Arial"/>
                <a:cs typeface="Arial"/>
              </a:rPr>
              <a:t>reluctance</a:t>
            </a:r>
            <a:r>
              <a:rPr sz="2797" spc="253" dirty="0">
                <a:solidFill>
                  <a:srgbClr val="FFFFFF"/>
                </a:solidFill>
                <a:latin typeface="Arial"/>
                <a:cs typeface="Arial"/>
              </a:rPr>
              <a:t> </a:t>
            </a:r>
            <a:r>
              <a:rPr sz="2797" spc="93" dirty="0">
                <a:solidFill>
                  <a:srgbClr val="FFFFFF"/>
                </a:solidFill>
                <a:latin typeface="Arial"/>
                <a:cs typeface="Arial"/>
              </a:rPr>
              <a:t>to</a:t>
            </a:r>
            <a:endParaRPr sz="2797">
              <a:latin typeface="Arial"/>
              <a:cs typeface="Arial"/>
            </a:endParaRPr>
          </a:p>
          <a:p>
            <a:pPr marL="303581">
              <a:spcBef>
                <a:spcPts val="100"/>
              </a:spcBef>
            </a:pPr>
            <a:r>
              <a:rPr sz="2797" spc="173" dirty="0">
                <a:solidFill>
                  <a:srgbClr val="FFFFFF"/>
                </a:solidFill>
                <a:latin typeface="Arial"/>
                <a:cs typeface="Arial"/>
              </a:rPr>
              <a:t>relinquish</a:t>
            </a:r>
            <a:r>
              <a:rPr sz="2797" spc="133" dirty="0">
                <a:solidFill>
                  <a:srgbClr val="FFFFFF"/>
                </a:solidFill>
                <a:latin typeface="Arial"/>
                <a:cs typeface="Arial"/>
              </a:rPr>
              <a:t> </a:t>
            </a:r>
            <a:r>
              <a:rPr sz="2797" spc="160" dirty="0">
                <a:solidFill>
                  <a:srgbClr val="FFFFFF"/>
                </a:solidFill>
                <a:latin typeface="Arial"/>
                <a:cs typeface="Arial"/>
              </a:rPr>
              <a:t>control</a:t>
            </a:r>
            <a:endParaRPr sz="2797">
              <a:latin typeface="Arial"/>
              <a:cs typeface="Arial"/>
            </a:endParaRPr>
          </a:p>
          <a:p>
            <a:pPr marL="16913">
              <a:spcBef>
                <a:spcPts val="879"/>
              </a:spcBef>
            </a:pPr>
            <a:r>
              <a:rPr sz="2797" spc="152" dirty="0">
                <a:solidFill>
                  <a:srgbClr val="FFFFFF"/>
                </a:solidFill>
                <a:latin typeface="Arial"/>
                <a:cs typeface="Arial"/>
              </a:rPr>
              <a:t>Wh</a:t>
            </a:r>
            <a:r>
              <a:rPr sz="2797" spc="-386" dirty="0">
                <a:solidFill>
                  <a:srgbClr val="FFFFFF"/>
                </a:solidFill>
                <a:latin typeface="Arial"/>
                <a:cs typeface="Arial"/>
              </a:rPr>
              <a:t> </a:t>
            </a:r>
            <a:r>
              <a:rPr sz="2797" dirty="0">
                <a:solidFill>
                  <a:srgbClr val="FFFFFF"/>
                </a:solidFill>
                <a:latin typeface="Arial"/>
                <a:cs typeface="Arial"/>
              </a:rPr>
              <a:t>o</a:t>
            </a:r>
            <a:r>
              <a:rPr sz="2797" spc="326" dirty="0">
                <a:solidFill>
                  <a:srgbClr val="FFFFFF"/>
                </a:solidFill>
                <a:latin typeface="Arial"/>
                <a:cs typeface="Arial"/>
              </a:rPr>
              <a:t> </a:t>
            </a:r>
            <a:r>
              <a:rPr sz="2797" dirty="0">
                <a:solidFill>
                  <a:srgbClr val="FFFFFF"/>
                </a:solidFill>
                <a:latin typeface="Arial"/>
                <a:cs typeface="Arial"/>
              </a:rPr>
              <a:t>sets</a:t>
            </a:r>
            <a:r>
              <a:rPr sz="2797" spc="173" dirty="0">
                <a:solidFill>
                  <a:srgbClr val="FFFFFF"/>
                </a:solidFill>
                <a:latin typeface="Arial"/>
                <a:cs typeface="Arial"/>
              </a:rPr>
              <a:t> the</a:t>
            </a:r>
            <a:r>
              <a:rPr sz="2797" spc="246" dirty="0">
                <a:solidFill>
                  <a:srgbClr val="FFFFFF"/>
                </a:solidFill>
                <a:latin typeface="Arial"/>
                <a:cs typeface="Arial"/>
              </a:rPr>
              <a:t> </a:t>
            </a:r>
            <a:r>
              <a:rPr sz="2797" spc="120" dirty="0">
                <a:solidFill>
                  <a:srgbClr val="FFFFFF"/>
                </a:solidFill>
                <a:latin typeface="Arial"/>
                <a:cs typeface="Arial"/>
              </a:rPr>
              <a:t>table?</a:t>
            </a:r>
            <a:endParaRPr sz="2797">
              <a:latin typeface="Arial"/>
              <a:cs typeface="Arial"/>
            </a:endParaRPr>
          </a:p>
          <a:p>
            <a:pPr marL="304427" indent="-287514">
              <a:spcBef>
                <a:spcPts val="772"/>
              </a:spcBef>
              <a:buClr>
                <a:srgbClr val="000000"/>
              </a:buClr>
              <a:buChar char="•"/>
              <a:tabLst>
                <a:tab pos="304427" algn="l"/>
              </a:tabLst>
            </a:pPr>
            <a:r>
              <a:rPr sz="2797" spc="133" dirty="0">
                <a:solidFill>
                  <a:srgbClr val="FFFFFF"/>
                </a:solidFill>
                <a:latin typeface="Arial"/>
                <a:cs typeface="Arial"/>
              </a:rPr>
              <a:t>Structures/procedures</a:t>
            </a:r>
            <a:endParaRPr sz="2797">
              <a:latin typeface="Arial"/>
              <a:cs typeface="Arial"/>
            </a:endParaRPr>
          </a:p>
          <a:p>
            <a:pPr marL="304427" indent="-287514">
              <a:lnSpc>
                <a:spcPts val="3309"/>
              </a:lnSpc>
              <a:spcBef>
                <a:spcPts val="686"/>
              </a:spcBef>
              <a:buClr>
                <a:srgbClr val="000000"/>
              </a:buClr>
              <a:buChar char="•"/>
              <a:tabLst>
                <a:tab pos="304427" algn="l"/>
              </a:tabLst>
            </a:pPr>
            <a:r>
              <a:rPr sz="2797" spc="107" dirty="0">
                <a:solidFill>
                  <a:srgbClr val="FFFFFF"/>
                </a:solidFill>
                <a:latin typeface="Arial"/>
                <a:cs typeface="Arial"/>
              </a:rPr>
              <a:t>Training,</a:t>
            </a:r>
            <a:r>
              <a:rPr sz="2797" spc="166" dirty="0">
                <a:solidFill>
                  <a:srgbClr val="FFFFFF"/>
                </a:solidFill>
                <a:latin typeface="Arial"/>
                <a:cs typeface="Arial"/>
              </a:rPr>
              <a:t> </a:t>
            </a:r>
            <a:r>
              <a:rPr sz="2797" spc="152" dirty="0">
                <a:solidFill>
                  <a:srgbClr val="FFFFFF"/>
                </a:solidFill>
                <a:latin typeface="Arial"/>
                <a:cs typeface="Arial"/>
              </a:rPr>
              <a:t>budget,</a:t>
            </a:r>
            <a:endParaRPr sz="2797">
              <a:latin typeface="Arial"/>
              <a:cs typeface="Arial"/>
            </a:endParaRPr>
          </a:p>
          <a:p>
            <a:pPr marL="303581">
              <a:lnSpc>
                <a:spcPts val="3309"/>
              </a:lnSpc>
            </a:pPr>
            <a:r>
              <a:rPr sz="2797" spc="213" dirty="0">
                <a:solidFill>
                  <a:srgbClr val="FFFFFF"/>
                </a:solidFill>
                <a:latin typeface="Arial"/>
                <a:cs typeface="Arial"/>
              </a:rPr>
              <a:t>implementation,</a:t>
            </a:r>
            <a:r>
              <a:rPr sz="2797" spc="353" dirty="0">
                <a:solidFill>
                  <a:srgbClr val="FFFFFF"/>
                </a:solidFill>
                <a:latin typeface="Arial"/>
                <a:cs typeface="Arial"/>
              </a:rPr>
              <a:t> </a:t>
            </a:r>
            <a:r>
              <a:rPr sz="2797" spc="146" dirty="0">
                <a:solidFill>
                  <a:srgbClr val="FFFFFF"/>
                </a:solidFill>
                <a:latin typeface="Arial"/>
                <a:cs typeface="Arial"/>
              </a:rPr>
              <a:t>dissemination</a:t>
            </a:r>
            <a:endParaRPr sz="2797">
              <a:latin typeface="Arial"/>
              <a:cs typeface="Arial"/>
            </a:endParaRPr>
          </a:p>
          <a:p>
            <a:pPr marL="16913">
              <a:spcBef>
                <a:spcPts val="879"/>
              </a:spcBef>
            </a:pPr>
            <a:r>
              <a:rPr sz="2797" spc="93" dirty="0">
                <a:solidFill>
                  <a:srgbClr val="FFFFFF"/>
                </a:solidFill>
                <a:latin typeface="Arial"/>
                <a:cs typeface="Arial"/>
              </a:rPr>
              <a:t>WHERE</a:t>
            </a:r>
            <a:r>
              <a:rPr sz="2797" spc="40" dirty="0">
                <a:solidFill>
                  <a:srgbClr val="FFFFFF"/>
                </a:solidFill>
                <a:latin typeface="Arial"/>
                <a:cs typeface="Arial"/>
              </a:rPr>
              <a:t> </a:t>
            </a:r>
            <a:r>
              <a:rPr sz="2797" dirty="0">
                <a:solidFill>
                  <a:srgbClr val="FFFFFF"/>
                </a:solidFill>
                <a:latin typeface="Arial"/>
                <a:cs typeface="Arial"/>
              </a:rPr>
              <a:t>IS</a:t>
            </a:r>
            <a:r>
              <a:rPr sz="2797" spc="13" dirty="0">
                <a:solidFill>
                  <a:srgbClr val="FFFFFF"/>
                </a:solidFill>
                <a:latin typeface="Arial"/>
                <a:cs typeface="Arial"/>
              </a:rPr>
              <a:t> </a:t>
            </a:r>
            <a:r>
              <a:rPr sz="2797" dirty="0">
                <a:solidFill>
                  <a:srgbClr val="FFFFFF"/>
                </a:solidFill>
                <a:latin typeface="Arial"/>
                <a:cs typeface="Arial"/>
              </a:rPr>
              <a:t>THE</a:t>
            </a:r>
            <a:r>
              <a:rPr sz="2797" spc="-53" dirty="0">
                <a:solidFill>
                  <a:srgbClr val="FFFFFF"/>
                </a:solidFill>
                <a:latin typeface="Arial"/>
                <a:cs typeface="Arial"/>
              </a:rPr>
              <a:t> </a:t>
            </a:r>
            <a:r>
              <a:rPr sz="2797" spc="-13" dirty="0">
                <a:solidFill>
                  <a:srgbClr val="FFFFFF"/>
                </a:solidFill>
                <a:latin typeface="Arial"/>
                <a:cs typeface="Arial"/>
              </a:rPr>
              <a:t>TABLE?</a:t>
            </a:r>
            <a:endParaRPr sz="2797">
              <a:latin typeface="Arial"/>
              <a:cs typeface="Arial"/>
            </a:endParaRPr>
          </a:p>
          <a:p>
            <a:pPr marL="304427" indent="-287514">
              <a:spcBef>
                <a:spcPts val="678"/>
              </a:spcBef>
              <a:buClr>
                <a:srgbClr val="000000"/>
              </a:buClr>
              <a:buChar char="•"/>
              <a:tabLst>
                <a:tab pos="304427" algn="l"/>
              </a:tabLst>
            </a:pPr>
            <a:r>
              <a:rPr sz="2797" spc="120" dirty="0">
                <a:solidFill>
                  <a:srgbClr val="FFFFFF"/>
                </a:solidFill>
                <a:latin typeface="Arial"/>
                <a:cs typeface="Arial"/>
              </a:rPr>
              <a:t>Location,</a:t>
            </a:r>
            <a:r>
              <a:rPr sz="2797" spc="133" dirty="0">
                <a:solidFill>
                  <a:srgbClr val="FFFFFF"/>
                </a:solidFill>
                <a:latin typeface="Arial"/>
                <a:cs typeface="Arial"/>
              </a:rPr>
              <a:t> </a:t>
            </a:r>
            <a:r>
              <a:rPr sz="2797" spc="127" dirty="0">
                <a:solidFill>
                  <a:srgbClr val="FFFFFF"/>
                </a:solidFill>
                <a:latin typeface="Arial"/>
                <a:cs typeface="Arial"/>
              </a:rPr>
              <a:t>location,</a:t>
            </a:r>
            <a:r>
              <a:rPr sz="2797" spc="120" dirty="0">
                <a:solidFill>
                  <a:srgbClr val="FFFFFF"/>
                </a:solidFill>
                <a:latin typeface="Arial"/>
                <a:cs typeface="Arial"/>
              </a:rPr>
              <a:t> </a:t>
            </a:r>
            <a:r>
              <a:rPr sz="2797" spc="127" dirty="0">
                <a:solidFill>
                  <a:srgbClr val="FFFFFF"/>
                </a:solidFill>
                <a:latin typeface="Arial"/>
                <a:cs typeface="Arial"/>
              </a:rPr>
              <a:t>location</a:t>
            </a:r>
            <a:endParaRPr sz="2797">
              <a:latin typeface="Arial"/>
              <a:cs typeface="Arial"/>
            </a:endParaRPr>
          </a:p>
          <a:p>
            <a:pPr marL="304427" indent="-287514">
              <a:spcBef>
                <a:spcPts val="678"/>
              </a:spcBef>
              <a:buClr>
                <a:srgbClr val="000000"/>
              </a:buClr>
              <a:buChar char="•"/>
              <a:tabLst>
                <a:tab pos="304427" algn="l"/>
              </a:tabLst>
            </a:pPr>
            <a:r>
              <a:rPr sz="2797" spc="166" dirty="0">
                <a:solidFill>
                  <a:srgbClr val="FFFFFF"/>
                </a:solidFill>
                <a:latin typeface="Arial"/>
                <a:cs typeface="Arial"/>
              </a:rPr>
              <a:t>Com</a:t>
            </a:r>
            <a:r>
              <a:rPr sz="2797" spc="-419" dirty="0">
                <a:solidFill>
                  <a:srgbClr val="FFFFFF"/>
                </a:solidFill>
                <a:latin typeface="Arial"/>
                <a:cs typeface="Arial"/>
              </a:rPr>
              <a:t> </a:t>
            </a:r>
            <a:r>
              <a:rPr sz="2797" spc="226" dirty="0">
                <a:solidFill>
                  <a:srgbClr val="FFFFFF"/>
                </a:solidFill>
                <a:latin typeface="Arial"/>
                <a:cs typeface="Arial"/>
              </a:rPr>
              <a:t>munity</a:t>
            </a:r>
            <a:r>
              <a:rPr sz="2797" spc="266" dirty="0">
                <a:solidFill>
                  <a:srgbClr val="FFFFFF"/>
                </a:solidFill>
                <a:latin typeface="Arial"/>
                <a:cs typeface="Arial"/>
              </a:rPr>
              <a:t> </a:t>
            </a:r>
            <a:r>
              <a:rPr sz="2797" spc="160" dirty="0">
                <a:solidFill>
                  <a:srgbClr val="FFFFFF"/>
                </a:solidFill>
                <a:latin typeface="Arial"/>
                <a:cs typeface="Arial"/>
              </a:rPr>
              <a:t>setting</a:t>
            </a:r>
            <a:endParaRPr sz="2797">
              <a:latin typeface="Arial"/>
              <a:cs typeface="Arial"/>
            </a:endParaRPr>
          </a:p>
        </p:txBody>
      </p:sp>
    </p:spTree>
    <p:extLst>
      <p:ext uri="{BB962C8B-B14F-4D97-AF65-F5344CB8AC3E}">
        <p14:creationId xmlns:p14="http://schemas.microsoft.com/office/powerpoint/2010/main" val="39000664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7517" y="0"/>
            <a:ext cx="12176967" cy="6856309"/>
          </a:xfrm>
          <a:custGeom>
            <a:avLst/>
            <a:gdLst/>
            <a:ahLst/>
            <a:cxnLst/>
            <a:rect l="l" t="t" r="r" b="b"/>
            <a:pathLst>
              <a:path w="9144000" h="5148580">
                <a:moveTo>
                  <a:pt x="9144000" y="0"/>
                </a:moveTo>
                <a:lnTo>
                  <a:pt x="0" y="0"/>
                </a:lnTo>
                <a:lnTo>
                  <a:pt x="0" y="5148071"/>
                </a:lnTo>
                <a:lnTo>
                  <a:pt x="9144000" y="5148071"/>
                </a:lnTo>
                <a:lnTo>
                  <a:pt x="9144000" y="0"/>
                </a:lnTo>
                <a:close/>
              </a:path>
            </a:pathLst>
          </a:custGeom>
          <a:solidFill>
            <a:srgbClr val="48AB80"/>
          </a:solidFill>
        </p:spPr>
        <p:txBody>
          <a:bodyPr wrap="square" lIns="0" tIns="0" rIns="0" bIns="0" rtlCol="0"/>
          <a:lstStyle/>
          <a:p>
            <a:endParaRPr sz="2397"/>
          </a:p>
        </p:txBody>
      </p:sp>
      <p:pic>
        <p:nvPicPr>
          <p:cNvPr id="3" name="object 3"/>
          <p:cNvPicPr/>
          <p:nvPr/>
        </p:nvPicPr>
        <p:blipFill>
          <a:blip r:embed="rId2" cstate="print"/>
          <a:stretch>
            <a:fillRect/>
          </a:stretch>
        </p:blipFill>
        <p:spPr>
          <a:xfrm>
            <a:off x="579835" y="6045153"/>
            <a:ext cx="1729128" cy="402194"/>
          </a:xfrm>
          <a:prstGeom prst="rect">
            <a:avLst/>
          </a:prstGeom>
        </p:spPr>
      </p:pic>
      <p:pic>
        <p:nvPicPr>
          <p:cNvPr id="4" name="object 4"/>
          <p:cNvPicPr/>
          <p:nvPr/>
        </p:nvPicPr>
        <p:blipFill>
          <a:blip r:embed="rId3" cstate="print"/>
          <a:stretch>
            <a:fillRect/>
          </a:stretch>
        </p:blipFill>
        <p:spPr>
          <a:xfrm>
            <a:off x="2735156" y="6045135"/>
            <a:ext cx="1205520" cy="450953"/>
          </a:xfrm>
          <a:prstGeom prst="rect">
            <a:avLst/>
          </a:prstGeom>
        </p:spPr>
      </p:pic>
      <p:sp>
        <p:nvSpPr>
          <p:cNvPr id="5" name="object 5"/>
          <p:cNvSpPr/>
          <p:nvPr/>
        </p:nvSpPr>
        <p:spPr>
          <a:xfrm>
            <a:off x="2558591" y="6051242"/>
            <a:ext cx="12684" cy="476086"/>
          </a:xfrm>
          <a:custGeom>
            <a:avLst/>
            <a:gdLst/>
            <a:ahLst/>
            <a:cxnLst/>
            <a:rect l="l" t="t" r="r" b="b"/>
            <a:pathLst>
              <a:path w="9525" h="357504">
                <a:moveTo>
                  <a:pt x="0" y="0"/>
                </a:moveTo>
                <a:lnTo>
                  <a:pt x="9143" y="356933"/>
                </a:lnTo>
              </a:path>
            </a:pathLst>
          </a:custGeom>
          <a:ln w="9533">
            <a:solidFill>
              <a:srgbClr val="B7B7B7"/>
            </a:solidFill>
          </a:ln>
        </p:spPr>
        <p:txBody>
          <a:bodyPr wrap="square" lIns="0" tIns="0" rIns="0" bIns="0" rtlCol="0"/>
          <a:lstStyle/>
          <a:p>
            <a:endParaRPr sz="2397"/>
          </a:p>
        </p:txBody>
      </p:sp>
      <p:pic>
        <p:nvPicPr>
          <p:cNvPr id="6" name="object 6"/>
          <p:cNvPicPr/>
          <p:nvPr/>
        </p:nvPicPr>
        <p:blipFill>
          <a:blip r:embed="rId4" cstate="print"/>
          <a:stretch>
            <a:fillRect/>
          </a:stretch>
        </p:blipFill>
        <p:spPr>
          <a:xfrm>
            <a:off x="7517" y="34"/>
            <a:ext cx="5710996" cy="5947603"/>
          </a:xfrm>
          <a:prstGeom prst="rect">
            <a:avLst/>
          </a:prstGeom>
        </p:spPr>
      </p:pic>
      <p:sp>
        <p:nvSpPr>
          <p:cNvPr id="7" name="object 7" descr="$PPTXTitle"/>
          <p:cNvSpPr txBox="1">
            <a:spLocks noGrp="1"/>
          </p:cNvSpPr>
          <p:nvPr>
            <p:ph type="title"/>
          </p:nvPr>
        </p:nvSpPr>
        <p:spPr>
          <a:xfrm>
            <a:off x="5925016" y="1787375"/>
            <a:ext cx="5464473" cy="2348023"/>
          </a:xfrm>
          <a:prstGeom prst="rect">
            <a:avLst/>
          </a:prstGeom>
        </p:spPr>
        <p:txBody>
          <a:bodyPr vert="horz" wrap="square" lIns="0" tIns="181809" rIns="0" bIns="0" rtlCol="0" anchor="ctr">
            <a:spAutoFit/>
          </a:bodyPr>
          <a:lstStyle/>
          <a:p>
            <a:pPr marL="16913" marR="1588092">
              <a:lnSpc>
                <a:spcPts val="5580"/>
              </a:lnSpc>
              <a:spcBef>
                <a:spcPts val="1432"/>
              </a:spcBef>
            </a:pPr>
            <a:r>
              <a:rPr sz="5726" spc="113" dirty="0">
                <a:solidFill>
                  <a:srgbClr val="FFFFFF"/>
                </a:solidFill>
              </a:rPr>
              <a:t>Research </a:t>
            </a:r>
            <a:r>
              <a:rPr sz="5726" spc="233" dirty="0">
                <a:solidFill>
                  <a:srgbClr val="FFFFFF"/>
                </a:solidFill>
              </a:rPr>
              <a:t>Agenda</a:t>
            </a:r>
            <a:endParaRPr sz="5726" dirty="0"/>
          </a:p>
          <a:p>
            <a:pPr marL="16913">
              <a:lnSpc>
                <a:spcPts val="5600"/>
              </a:lnSpc>
            </a:pPr>
            <a:r>
              <a:rPr sz="5726" spc="280" dirty="0">
                <a:solidFill>
                  <a:srgbClr val="FFFFFF"/>
                </a:solidFill>
              </a:rPr>
              <a:t>Development</a:t>
            </a:r>
            <a:endParaRPr sz="5726" dirty="0"/>
          </a:p>
        </p:txBody>
      </p:sp>
    </p:spTree>
    <p:extLst>
      <p:ext uri="{BB962C8B-B14F-4D97-AF65-F5344CB8AC3E}">
        <p14:creationId xmlns:p14="http://schemas.microsoft.com/office/powerpoint/2010/main" val="20040795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371008" y="735261"/>
            <a:ext cx="13231091" cy="658332"/>
          </a:xfrm>
          <a:prstGeom prst="rect">
            <a:avLst/>
          </a:prstGeom>
        </p:spPr>
        <p:txBody>
          <a:bodyPr vert="horz" wrap="square" lIns="0" tIns="144600" rIns="0" bIns="0" rtlCol="0" anchor="ctr">
            <a:spAutoFit/>
          </a:bodyPr>
          <a:lstStyle/>
          <a:p>
            <a:pPr marL="76952">
              <a:lnSpc>
                <a:spcPct val="100000"/>
              </a:lnSpc>
              <a:spcBef>
                <a:spcPts val="166"/>
              </a:spcBef>
            </a:pPr>
            <a:r>
              <a:rPr spc="240" dirty="0"/>
              <a:t>Community</a:t>
            </a:r>
            <a:r>
              <a:rPr spc="87" dirty="0"/>
              <a:t> </a:t>
            </a:r>
            <a:r>
              <a:rPr spc="120" dirty="0"/>
              <a:t>Assessment</a:t>
            </a:r>
          </a:p>
        </p:txBody>
      </p:sp>
      <p:grpSp>
        <p:nvGrpSpPr>
          <p:cNvPr id="3" name="object 3"/>
          <p:cNvGrpSpPr/>
          <p:nvPr/>
        </p:nvGrpSpPr>
        <p:grpSpPr>
          <a:xfrm>
            <a:off x="5098419" y="1902228"/>
            <a:ext cx="6708325" cy="2387193"/>
            <a:chOff x="3822890" y="1428432"/>
            <a:chExt cx="5037455" cy="1792605"/>
          </a:xfrm>
        </p:grpSpPr>
        <p:sp>
          <p:nvSpPr>
            <p:cNvPr id="4" name="object 4"/>
            <p:cNvSpPr/>
            <p:nvPr/>
          </p:nvSpPr>
          <p:spPr>
            <a:xfrm>
              <a:off x="3835908" y="1441449"/>
              <a:ext cx="5011420" cy="1766570"/>
            </a:xfrm>
            <a:custGeom>
              <a:avLst/>
              <a:gdLst/>
              <a:ahLst/>
              <a:cxnLst/>
              <a:rect l="l" t="t" r="r" b="b"/>
              <a:pathLst>
                <a:path w="5011420" h="1766570">
                  <a:moveTo>
                    <a:pt x="4128516" y="0"/>
                  </a:moveTo>
                  <a:lnTo>
                    <a:pt x="4128516" y="220852"/>
                  </a:lnTo>
                  <a:lnTo>
                    <a:pt x="0" y="220852"/>
                  </a:lnTo>
                  <a:lnTo>
                    <a:pt x="0" y="1545590"/>
                  </a:lnTo>
                  <a:lnTo>
                    <a:pt x="4128516" y="1545590"/>
                  </a:lnTo>
                  <a:lnTo>
                    <a:pt x="4128516" y="1766316"/>
                  </a:lnTo>
                  <a:lnTo>
                    <a:pt x="5010912" y="883158"/>
                  </a:lnTo>
                  <a:lnTo>
                    <a:pt x="4128516" y="0"/>
                  </a:lnTo>
                  <a:close/>
                </a:path>
              </a:pathLst>
            </a:custGeom>
            <a:solidFill>
              <a:srgbClr val="D5DBDE">
                <a:alpha val="90194"/>
              </a:srgbClr>
            </a:solidFill>
          </p:spPr>
          <p:txBody>
            <a:bodyPr wrap="square" lIns="0" tIns="0" rIns="0" bIns="0" rtlCol="0"/>
            <a:lstStyle/>
            <a:p>
              <a:endParaRPr sz="2397"/>
            </a:p>
          </p:txBody>
        </p:sp>
        <p:sp>
          <p:nvSpPr>
            <p:cNvPr id="5" name="object 5"/>
            <p:cNvSpPr/>
            <p:nvPr/>
          </p:nvSpPr>
          <p:spPr>
            <a:xfrm>
              <a:off x="3835908" y="1441449"/>
              <a:ext cx="5011420" cy="1766570"/>
            </a:xfrm>
            <a:custGeom>
              <a:avLst/>
              <a:gdLst/>
              <a:ahLst/>
              <a:cxnLst/>
              <a:rect l="l" t="t" r="r" b="b"/>
              <a:pathLst>
                <a:path w="5011420" h="1766570">
                  <a:moveTo>
                    <a:pt x="0" y="220852"/>
                  </a:moveTo>
                  <a:lnTo>
                    <a:pt x="4128516" y="220852"/>
                  </a:lnTo>
                  <a:lnTo>
                    <a:pt x="4128516" y="0"/>
                  </a:lnTo>
                  <a:lnTo>
                    <a:pt x="5010912" y="883158"/>
                  </a:lnTo>
                  <a:lnTo>
                    <a:pt x="4128516" y="1766316"/>
                  </a:lnTo>
                  <a:lnTo>
                    <a:pt x="4128516" y="1545590"/>
                  </a:lnTo>
                  <a:lnTo>
                    <a:pt x="0" y="1545590"/>
                  </a:lnTo>
                  <a:lnTo>
                    <a:pt x="0" y="220852"/>
                  </a:lnTo>
                  <a:close/>
                </a:path>
              </a:pathLst>
            </a:custGeom>
            <a:ln w="25422">
              <a:solidFill>
                <a:srgbClr val="D5DBDE"/>
              </a:solidFill>
            </a:ln>
          </p:spPr>
          <p:txBody>
            <a:bodyPr wrap="square" lIns="0" tIns="0" rIns="0" bIns="0" rtlCol="0"/>
            <a:lstStyle/>
            <a:p>
              <a:endParaRPr sz="2397"/>
            </a:p>
          </p:txBody>
        </p:sp>
      </p:grpSp>
      <p:sp>
        <p:nvSpPr>
          <p:cNvPr id="6" name="object 6"/>
          <p:cNvSpPr txBox="1"/>
          <p:nvPr/>
        </p:nvSpPr>
        <p:spPr>
          <a:xfrm>
            <a:off x="5116262" y="2140777"/>
            <a:ext cx="5647068" cy="1200640"/>
          </a:xfrm>
          <a:prstGeom prst="rect">
            <a:avLst/>
          </a:prstGeom>
        </p:spPr>
        <p:txBody>
          <a:bodyPr vert="horz" wrap="square" lIns="0" tIns="42281" rIns="0" bIns="0" rtlCol="0">
            <a:spAutoFit/>
          </a:bodyPr>
          <a:lstStyle/>
          <a:p>
            <a:pPr marL="244387" indent="-227474">
              <a:spcBef>
                <a:spcPts val="333"/>
              </a:spcBef>
              <a:buChar char="•"/>
              <a:tabLst>
                <a:tab pos="244387" algn="l"/>
              </a:tabLst>
            </a:pPr>
            <a:r>
              <a:rPr sz="2397" spc="160" dirty="0">
                <a:latin typeface="Arial"/>
                <a:cs typeface="Arial"/>
              </a:rPr>
              <a:t>National</a:t>
            </a:r>
            <a:r>
              <a:rPr sz="2397" spc="33" dirty="0">
                <a:latin typeface="Arial"/>
                <a:cs typeface="Arial"/>
              </a:rPr>
              <a:t> </a:t>
            </a:r>
            <a:r>
              <a:rPr sz="2397" spc="60" dirty="0">
                <a:latin typeface="Arial"/>
                <a:cs typeface="Arial"/>
              </a:rPr>
              <a:t>Surveys</a:t>
            </a:r>
            <a:endParaRPr sz="2397">
              <a:latin typeface="Arial"/>
              <a:cs typeface="Arial"/>
            </a:endParaRPr>
          </a:p>
          <a:p>
            <a:pPr marL="244387" indent="-227474">
              <a:spcBef>
                <a:spcPts val="200"/>
              </a:spcBef>
              <a:buChar char="•"/>
              <a:tabLst>
                <a:tab pos="244387" algn="l"/>
              </a:tabLst>
            </a:pPr>
            <a:r>
              <a:rPr sz="2397" dirty="0">
                <a:latin typeface="Arial"/>
                <a:cs typeface="Arial"/>
              </a:rPr>
              <a:t>ACF </a:t>
            </a:r>
            <a:r>
              <a:rPr sz="2397" spc="180" dirty="0">
                <a:latin typeface="Arial"/>
                <a:cs typeface="Arial"/>
              </a:rPr>
              <a:t>Administrative</a:t>
            </a:r>
            <a:r>
              <a:rPr sz="2397" spc="-33" dirty="0">
                <a:latin typeface="Arial"/>
                <a:cs typeface="Arial"/>
              </a:rPr>
              <a:t> </a:t>
            </a:r>
            <a:r>
              <a:rPr sz="2397" spc="220" dirty="0">
                <a:latin typeface="Arial"/>
                <a:cs typeface="Arial"/>
              </a:rPr>
              <a:t>Program</a:t>
            </a:r>
            <a:r>
              <a:rPr sz="2397" spc="33" dirty="0">
                <a:latin typeface="Arial"/>
                <a:cs typeface="Arial"/>
              </a:rPr>
              <a:t> </a:t>
            </a:r>
            <a:r>
              <a:rPr sz="2397" spc="133" dirty="0">
                <a:latin typeface="Arial"/>
                <a:cs typeface="Arial"/>
              </a:rPr>
              <a:t>Data</a:t>
            </a:r>
            <a:endParaRPr sz="2397">
              <a:latin typeface="Arial"/>
              <a:cs typeface="Arial"/>
            </a:endParaRPr>
          </a:p>
          <a:p>
            <a:pPr marL="244387" indent="-227474">
              <a:spcBef>
                <a:spcPts val="200"/>
              </a:spcBef>
              <a:buChar char="•"/>
              <a:tabLst>
                <a:tab pos="244387" algn="l"/>
              </a:tabLst>
            </a:pPr>
            <a:r>
              <a:rPr sz="2397" spc="120" dirty="0">
                <a:latin typeface="Arial"/>
                <a:cs typeface="Arial"/>
              </a:rPr>
              <a:t>State</a:t>
            </a:r>
            <a:r>
              <a:rPr sz="2397" spc="-7" dirty="0">
                <a:latin typeface="Arial"/>
                <a:cs typeface="Arial"/>
              </a:rPr>
              <a:t> </a:t>
            </a:r>
            <a:r>
              <a:rPr sz="2397" spc="180" dirty="0">
                <a:latin typeface="Arial"/>
                <a:cs typeface="Arial"/>
              </a:rPr>
              <a:t>Administrative</a:t>
            </a:r>
            <a:r>
              <a:rPr sz="2397" spc="-7" dirty="0">
                <a:latin typeface="Arial"/>
                <a:cs typeface="Arial"/>
              </a:rPr>
              <a:t> </a:t>
            </a:r>
            <a:r>
              <a:rPr sz="2397" spc="220" dirty="0">
                <a:latin typeface="Arial"/>
                <a:cs typeface="Arial"/>
              </a:rPr>
              <a:t>Program</a:t>
            </a:r>
            <a:r>
              <a:rPr sz="2397" spc="-40" dirty="0">
                <a:latin typeface="Arial"/>
                <a:cs typeface="Arial"/>
              </a:rPr>
              <a:t> </a:t>
            </a:r>
            <a:r>
              <a:rPr sz="2397" spc="133" dirty="0">
                <a:latin typeface="Arial"/>
                <a:cs typeface="Arial"/>
              </a:rPr>
              <a:t>Data</a:t>
            </a:r>
            <a:endParaRPr sz="2397">
              <a:latin typeface="Arial"/>
              <a:cs typeface="Arial"/>
            </a:endParaRPr>
          </a:p>
        </p:txBody>
      </p:sp>
      <p:grpSp>
        <p:nvGrpSpPr>
          <p:cNvPr id="7" name="object 7"/>
          <p:cNvGrpSpPr/>
          <p:nvPr/>
        </p:nvGrpSpPr>
        <p:grpSpPr>
          <a:xfrm>
            <a:off x="654234" y="2048929"/>
            <a:ext cx="4479263" cy="2106446"/>
            <a:chOff x="485636" y="1538593"/>
            <a:chExt cx="3363595" cy="1581785"/>
          </a:xfrm>
        </p:grpSpPr>
        <p:sp>
          <p:nvSpPr>
            <p:cNvPr id="8" name="object 8"/>
            <p:cNvSpPr/>
            <p:nvPr/>
          </p:nvSpPr>
          <p:spPr>
            <a:xfrm>
              <a:off x="498348" y="1551304"/>
              <a:ext cx="3337560" cy="1556385"/>
            </a:xfrm>
            <a:custGeom>
              <a:avLst/>
              <a:gdLst/>
              <a:ahLst/>
              <a:cxnLst/>
              <a:rect l="l" t="t" r="r" b="b"/>
              <a:pathLst>
                <a:path w="3337560" h="1556385">
                  <a:moveTo>
                    <a:pt x="3078479" y="0"/>
                  </a:moveTo>
                  <a:lnTo>
                    <a:pt x="259079" y="0"/>
                  </a:lnTo>
                  <a:lnTo>
                    <a:pt x="212512" y="4177"/>
                  </a:lnTo>
                  <a:lnTo>
                    <a:pt x="168681" y="16221"/>
                  </a:lnTo>
                  <a:lnTo>
                    <a:pt x="128320" y="35400"/>
                  </a:lnTo>
                  <a:lnTo>
                    <a:pt x="92161" y="60982"/>
                  </a:lnTo>
                  <a:lnTo>
                    <a:pt x="60934" y="92236"/>
                  </a:lnTo>
                  <a:lnTo>
                    <a:pt x="35373" y="128429"/>
                  </a:lnTo>
                  <a:lnTo>
                    <a:pt x="16209" y="168831"/>
                  </a:lnTo>
                  <a:lnTo>
                    <a:pt x="4174" y="212710"/>
                  </a:lnTo>
                  <a:lnTo>
                    <a:pt x="0" y="259333"/>
                  </a:lnTo>
                  <a:lnTo>
                    <a:pt x="0" y="1296542"/>
                  </a:lnTo>
                  <a:lnTo>
                    <a:pt x="4174" y="1343166"/>
                  </a:lnTo>
                  <a:lnTo>
                    <a:pt x="16209" y="1387045"/>
                  </a:lnTo>
                  <a:lnTo>
                    <a:pt x="35373" y="1427447"/>
                  </a:lnTo>
                  <a:lnTo>
                    <a:pt x="60934" y="1463640"/>
                  </a:lnTo>
                  <a:lnTo>
                    <a:pt x="92161" y="1494894"/>
                  </a:lnTo>
                  <a:lnTo>
                    <a:pt x="128320" y="1520476"/>
                  </a:lnTo>
                  <a:lnTo>
                    <a:pt x="168681" y="1539655"/>
                  </a:lnTo>
                  <a:lnTo>
                    <a:pt x="212512" y="1551699"/>
                  </a:lnTo>
                  <a:lnTo>
                    <a:pt x="259079" y="1555877"/>
                  </a:lnTo>
                  <a:lnTo>
                    <a:pt x="3078479" y="1555877"/>
                  </a:lnTo>
                  <a:lnTo>
                    <a:pt x="3125061" y="1551699"/>
                  </a:lnTo>
                  <a:lnTo>
                    <a:pt x="3168898" y="1539655"/>
                  </a:lnTo>
                  <a:lnTo>
                    <a:pt x="3209261" y="1520476"/>
                  </a:lnTo>
                  <a:lnTo>
                    <a:pt x="3245419" y="1494894"/>
                  </a:lnTo>
                  <a:lnTo>
                    <a:pt x="3276641" y="1463640"/>
                  </a:lnTo>
                  <a:lnTo>
                    <a:pt x="3302197" y="1427447"/>
                  </a:lnTo>
                  <a:lnTo>
                    <a:pt x="3321356" y="1387045"/>
                  </a:lnTo>
                  <a:lnTo>
                    <a:pt x="3333387" y="1343166"/>
                  </a:lnTo>
                  <a:lnTo>
                    <a:pt x="3337560" y="1296542"/>
                  </a:lnTo>
                  <a:lnTo>
                    <a:pt x="3337560" y="259333"/>
                  </a:lnTo>
                  <a:lnTo>
                    <a:pt x="3333387" y="212710"/>
                  </a:lnTo>
                  <a:lnTo>
                    <a:pt x="3321356" y="168831"/>
                  </a:lnTo>
                  <a:lnTo>
                    <a:pt x="3302197" y="128429"/>
                  </a:lnTo>
                  <a:lnTo>
                    <a:pt x="3276641" y="92236"/>
                  </a:lnTo>
                  <a:lnTo>
                    <a:pt x="3245419" y="60982"/>
                  </a:lnTo>
                  <a:lnTo>
                    <a:pt x="3209261" y="35400"/>
                  </a:lnTo>
                  <a:lnTo>
                    <a:pt x="3168898" y="16221"/>
                  </a:lnTo>
                  <a:lnTo>
                    <a:pt x="3125061" y="4177"/>
                  </a:lnTo>
                  <a:lnTo>
                    <a:pt x="3078479" y="0"/>
                  </a:lnTo>
                  <a:close/>
                </a:path>
              </a:pathLst>
            </a:custGeom>
            <a:solidFill>
              <a:srgbClr val="78909C"/>
            </a:solidFill>
          </p:spPr>
          <p:txBody>
            <a:bodyPr wrap="square" lIns="0" tIns="0" rIns="0" bIns="0" rtlCol="0"/>
            <a:lstStyle/>
            <a:p>
              <a:endParaRPr sz="2397"/>
            </a:p>
          </p:txBody>
        </p:sp>
        <p:sp>
          <p:nvSpPr>
            <p:cNvPr id="9" name="object 9"/>
            <p:cNvSpPr/>
            <p:nvPr/>
          </p:nvSpPr>
          <p:spPr>
            <a:xfrm>
              <a:off x="498348" y="1551304"/>
              <a:ext cx="3337560" cy="1556385"/>
            </a:xfrm>
            <a:custGeom>
              <a:avLst/>
              <a:gdLst/>
              <a:ahLst/>
              <a:cxnLst/>
              <a:rect l="l" t="t" r="r" b="b"/>
              <a:pathLst>
                <a:path w="3337560" h="1556385">
                  <a:moveTo>
                    <a:pt x="0" y="259333"/>
                  </a:moveTo>
                  <a:lnTo>
                    <a:pt x="4174" y="212710"/>
                  </a:lnTo>
                  <a:lnTo>
                    <a:pt x="16209" y="168831"/>
                  </a:lnTo>
                  <a:lnTo>
                    <a:pt x="35373" y="128429"/>
                  </a:lnTo>
                  <a:lnTo>
                    <a:pt x="60934" y="92236"/>
                  </a:lnTo>
                  <a:lnTo>
                    <a:pt x="92161" y="60982"/>
                  </a:lnTo>
                  <a:lnTo>
                    <a:pt x="128320" y="35400"/>
                  </a:lnTo>
                  <a:lnTo>
                    <a:pt x="168681" y="16221"/>
                  </a:lnTo>
                  <a:lnTo>
                    <a:pt x="212512" y="4177"/>
                  </a:lnTo>
                  <a:lnTo>
                    <a:pt x="259079" y="0"/>
                  </a:lnTo>
                  <a:lnTo>
                    <a:pt x="3078479" y="0"/>
                  </a:lnTo>
                  <a:lnTo>
                    <a:pt x="3125061" y="4177"/>
                  </a:lnTo>
                  <a:lnTo>
                    <a:pt x="3168898" y="16221"/>
                  </a:lnTo>
                  <a:lnTo>
                    <a:pt x="3209261" y="35400"/>
                  </a:lnTo>
                  <a:lnTo>
                    <a:pt x="3245419" y="60982"/>
                  </a:lnTo>
                  <a:lnTo>
                    <a:pt x="3276641" y="92236"/>
                  </a:lnTo>
                  <a:lnTo>
                    <a:pt x="3302197" y="128429"/>
                  </a:lnTo>
                  <a:lnTo>
                    <a:pt x="3321356" y="168831"/>
                  </a:lnTo>
                  <a:lnTo>
                    <a:pt x="3333387" y="212710"/>
                  </a:lnTo>
                  <a:lnTo>
                    <a:pt x="3337560" y="259333"/>
                  </a:lnTo>
                  <a:lnTo>
                    <a:pt x="3337560" y="1296542"/>
                  </a:lnTo>
                  <a:lnTo>
                    <a:pt x="3333387" y="1343166"/>
                  </a:lnTo>
                  <a:lnTo>
                    <a:pt x="3321356" y="1387045"/>
                  </a:lnTo>
                  <a:lnTo>
                    <a:pt x="3302197" y="1427447"/>
                  </a:lnTo>
                  <a:lnTo>
                    <a:pt x="3276641" y="1463640"/>
                  </a:lnTo>
                  <a:lnTo>
                    <a:pt x="3245419" y="1494894"/>
                  </a:lnTo>
                  <a:lnTo>
                    <a:pt x="3209261" y="1520476"/>
                  </a:lnTo>
                  <a:lnTo>
                    <a:pt x="3168898" y="1539655"/>
                  </a:lnTo>
                  <a:lnTo>
                    <a:pt x="3125061" y="1551699"/>
                  </a:lnTo>
                  <a:lnTo>
                    <a:pt x="3078479" y="1555877"/>
                  </a:lnTo>
                  <a:lnTo>
                    <a:pt x="259079" y="1555877"/>
                  </a:lnTo>
                  <a:lnTo>
                    <a:pt x="212512" y="1551699"/>
                  </a:lnTo>
                  <a:lnTo>
                    <a:pt x="168681" y="1539655"/>
                  </a:lnTo>
                  <a:lnTo>
                    <a:pt x="128320" y="1520476"/>
                  </a:lnTo>
                  <a:lnTo>
                    <a:pt x="92161" y="1494894"/>
                  </a:lnTo>
                  <a:lnTo>
                    <a:pt x="60934" y="1463640"/>
                  </a:lnTo>
                  <a:lnTo>
                    <a:pt x="35373" y="1427447"/>
                  </a:lnTo>
                  <a:lnTo>
                    <a:pt x="16209" y="1387045"/>
                  </a:lnTo>
                  <a:lnTo>
                    <a:pt x="4174" y="1343166"/>
                  </a:lnTo>
                  <a:lnTo>
                    <a:pt x="0" y="1296542"/>
                  </a:lnTo>
                  <a:lnTo>
                    <a:pt x="0" y="259333"/>
                  </a:lnTo>
                  <a:close/>
                </a:path>
              </a:pathLst>
            </a:custGeom>
            <a:ln w="25422">
              <a:solidFill>
                <a:srgbClr val="FFFFFF"/>
              </a:solidFill>
            </a:ln>
          </p:spPr>
          <p:txBody>
            <a:bodyPr wrap="square" lIns="0" tIns="0" rIns="0" bIns="0" rtlCol="0"/>
            <a:lstStyle/>
            <a:p>
              <a:endParaRPr sz="2397"/>
            </a:p>
          </p:txBody>
        </p:sp>
      </p:grpSp>
      <p:grpSp>
        <p:nvGrpSpPr>
          <p:cNvPr id="10" name="object 10"/>
          <p:cNvGrpSpPr/>
          <p:nvPr/>
        </p:nvGrpSpPr>
        <p:grpSpPr>
          <a:xfrm>
            <a:off x="5098419" y="4412881"/>
            <a:ext cx="6708325" cy="1632052"/>
            <a:chOff x="3822890" y="3313747"/>
            <a:chExt cx="5037455" cy="1225550"/>
          </a:xfrm>
        </p:grpSpPr>
        <p:sp>
          <p:nvSpPr>
            <p:cNvPr id="11" name="object 11"/>
            <p:cNvSpPr/>
            <p:nvPr/>
          </p:nvSpPr>
          <p:spPr>
            <a:xfrm>
              <a:off x="3835908" y="3326764"/>
              <a:ext cx="5011420" cy="1199515"/>
            </a:xfrm>
            <a:custGeom>
              <a:avLst/>
              <a:gdLst/>
              <a:ahLst/>
              <a:cxnLst/>
              <a:rect l="l" t="t" r="r" b="b"/>
              <a:pathLst>
                <a:path w="5011420" h="1199514">
                  <a:moveTo>
                    <a:pt x="4411980" y="0"/>
                  </a:moveTo>
                  <a:lnTo>
                    <a:pt x="4411980" y="149859"/>
                  </a:lnTo>
                  <a:lnTo>
                    <a:pt x="0" y="149859"/>
                  </a:lnTo>
                  <a:lnTo>
                    <a:pt x="0" y="1049096"/>
                  </a:lnTo>
                  <a:lnTo>
                    <a:pt x="4411980" y="1049096"/>
                  </a:lnTo>
                  <a:lnTo>
                    <a:pt x="4411980" y="1198956"/>
                  </a:lnTo>
                  <a:lnTo>
                    <a:pt x="5010912" y="599503"/>
                  </a:lnTo>
                  <a:lnTo>
                    <a:pt x="4411980" y="0"/>
                  </a:lnTo>
                  <a:close/>
                </a:path>
              </a:pathLst>
            </a:custGeom>
            <a:solidFill>
              <a:srgbClr val="D5DBDE">
                <a:alpha val="90194"/>
              </a:srgbClr>
            </a:solidFill>
          </p:spPr>
          <p:txBody>
            <a:bodyPr wrap="square" lIns="0" tIns="0" rIns="0" bIns="0" rtlCol="0"/>
            <a:lstStyle/>
            <a:p>
              <a:endParaRPr sz="2397"/>
            </a:p>
          </p:txBody>
        </p:sp>
        <p:sp>
          <p:nvSpPr>
            <p:cNvPr id="12" name="object 12"/>
            <p:cNvSpPr/>
            <p:nvPr/>
          </p:nvSpPr>
          <p:spPr>
            <a:xfrm>
              <a:off x="3835908" y="3326764"/>
              <a:ext cx="5011420" cy="1199515"/>
            </a:xfrm>
            <a:custGeom>
              <a:avLst/>
              <a:gdLst/>
              <a:ahLst/>
              <a:cxnLst/>
              <a:rect l="l" t="t" r="r" b="b"/>
              <a:pathLst>
                <a:path w="5011420" h="1199514">
                  <a:moveTo>
                    <a:pt x="0" y="149859"/>
                  </a:moveTo>
                  <a:lnTo>
                    <a:pt x="4411980" y="149859"/>
                  </a:lnTo>
                  <a:lnTo>
                    <a:pt x="4411980" y="0"/>
                  </a:lnTo>
                  <a:lnTo>
                    <a:pt x="5010912" y="599503"/>
                  </a:lnTo>
                  <a:lnTo>
                    <a:pt x="4411980" y="1198956"/>
                  </a:lnTo>
                  <a:lnTo>
                    <a:pt x="4411980" y="1049096"/>
                  </a:lnTo>
                  <a:lnTo>
                    <a:pt x="0" y="1049096"/>
                  </a:lnTo>
                  <a:lnTo>
                    <a:pt x="0" y="149859"/>
                  </a:lnTo>
                  <a:close/>
                </a:path>
              </a:pathLst>
            </a:custGeom>
            <a:ln w="25422">
              <a:solidFill>
                <a:srgbClr val="D5DBDE"/>
              </a:solidFill>
            </a:ln>
          </p:spPr>
          <p:txBody>
            <a:bodyPr wrap="square" lIns="0" tIns="0" rIns="0" bIns="0" rtlCol="0"/>
            <a:lstStyle/>
            <a:p>
              <a:endParaRPr sz="2397"/>
            </a:p>
          </p:txBody>
        </p:sp>
      </p:grpSp>
      <p:sp>
        <p:nvSpPr>
          <p:cNvPr id="13" name="object 13"/>
          <p:cNvSpPr txBox="1"/>
          <p:nvPr/>
        </p:nvSpPr>
        <p:spPr>
          <a:xfrm>
            <a:off x="5117954" y="4590546"/>
            <a:ext cx="5581955" cy="1313989"/>
          </a:xfrm>
          <a:prstGeom prst="rect">
            <a:avLst/>
          </a:prstGeom>
        </p:spPr>
        <p:txBody>
          <a:bodyPr vert="horz" wrap="square" lIns="0" tIns="20295" rIns="0" bIns="0" rtlCol="0">
            <a:spAutoFit/>
          </a:bodyPr>
          <a:lstStyle/>
          <a:p>
            <a:pPr marL="321339" indent="-304427">
              <a:spcBef>
                <a:spcPts val="160"/>
              </a:spcBef>
              <a:buChar char="•"/>
              <a:tabLst>
                <a:tab pos="321339" algn="l"/>
              </a:tabLst>
            </a:pPr>
            <a:r>
              <a:rPr sz="2663" spc="280" dirty="0">
                <a:latin typeface="Arial"/>
                <a:cs typeface="Arial"/>
              </a:rPr>
              <a:t>Community</a:t>
            </a:r>
            <a:r>
              <a:rPr sz="2663" spc="-53" dirty="0">
                <a:latin typeface="Arial"/>
                <a:cs typeface="Arial"/>
              </a:rPr>
              <a:t> </a:t>
            </a:r>
            <a:r>
              <a:rPr sz="2663" spc="93" dirty="0">
                <a:latin typeface="Arial"/>
                <a:cs typeface="Arial"/>
              </a:rPr>
              <a:t>Survey</a:t>
            </a:r>
            <a:endParaRPr sz="2663">
              <a:latin typeface="Arial"/>
              <a:cs typeface="Arial"/>
            </a:endParaRPr>
          </a:p>
          <a:p>
            <a:pPr marL="321339" indent="-304427">
              <a:spcBef>
                <a:spcPts val="166"/>
              </a:spcBef>
              <a:buChar char="•"/>
              <a:tabLst>
                <a:tab pos="321339" algn="l"/>
              </a:tabLst>
            </a:pPr>
            <a:r>
              <a:rPr sz="2663" spc="280" dirty="0">
                <a:latin typeface="Arial"/>
                <a:cs typeface="Arial"/>
              </a:rPr>
              <a:t>Community</a:t>
            </a:r>
            <a:r>
              <a:rPr sz="2663" spc="-73" dirty="0">
                <a:latin typeface="Arial"/>
                <a:cs typeface="Arial"/>
              </a:rPr>
              <a:t> </a:t>
            </a:r>
            <a:r>
              <a:rPr sz="2663" spc="180" dirty="0">
                <a:latin typeface="Arial"/>
                <a:cs typeface="Arial"/>
              </a:rPr>
              <a:t>Listening</a:t>
            </a:r>
            <a:r>
              <a:rPr sz="2663" spc="33" dirty="0">
                <a:latin typeface="Arial"/>
                <a:cs typeface="Arial"/>
              </a:rPr>
              <a:t> </a:t>
            </a:r>
            <a:r>
              <a:rPr sz="2663" spc="-13" dirty="0">
                <a:latin typeface="Arial"/>
                <a:cs typeface="Arial"/>
              </a:rPr>
              <a:t>Sessions</a:t>
            </a:r>
            <a:endParaRPr sz="2663">
              <a:latin typeface="Arial"/>
              <a:cs typeface="Arial"/>
            </a:endParaRPr>
          </a:p>
          <a:p>
            <a:pPr marL="321339" indent="-304427">
              <a:spcBef>
                <a:spcPts val="266"/>
              </a:spcBef>
              <a:buChar char="•"/>
              <a:tabLst>
                <a:tab pos="321339" algn="l"/>
              </a:tabLst>
            </a:pPr>
            <a:r>
              <a:rPr sz="2663" spc="280" dirty="0">
                <a:latin typeface="Arial"/>
                <a:cs typeface="Arial"/>
              </a:rPr>
              <a:t>Community</a:t>
            </a:r>
            <a:r>
              <a:rPr sz="2663" spc="-53" dirty="0">
                <a:latin typeface="Arial"/>
                <a:cs typeface="Arial"/>
              </a:rPr>
              <a:t> </a:t>
            </a:r>
            <a:r>
              <a:rPr sz="2663" spc="120" dirty="0">
                <a:latin typeface="Arial"/>
                <a:cs typeface="Arial"/>
              </a:rPr>
              <a:t>Conversations</a:t>
            </a:r>
            <a:endParaRPr sz="2663">
              <a:latin typeface="Arial"/>
              <a:cs typeface="Arial"/>
            </a:endParaRPr>
          </a:p>
        </p:txBody>
      </p:sp>
      <p:grpSp>
        <p:nvGrpSpPr>
          <p:cNvPr id="14" name="object 14"/>
          <p:cNvGrpSpPr/>
          <p:nvPr/>
        </p:nvGrpSpPr>
        <p:grpSpPr>
          <a:xfrm>
            <a:off x="654234" y="4425466"/>
            <a:ext cx="4479263" cy="1606683"/>
            <a:chOff x="485636" y="3323197"/>
            <a:chExt cx="3363595" cy="1206500"/>
          </a:xfrm>
        </p:grpSpPr>
        <p:sp>
          <p:nvSpPr>
            <p:cNvPr id="15" name="object 15"/>
            <p:cNvSpPr/>
            <p:nvPr/>
          </p:nvSpPr>
          <p:spPr>
            <a:xfrm>
              <a:off x="498348" y="3335908"/>
              <a:ext cx="3337560" cy="1181100"/>
            </a:xfrm>
            <a:custGeom>
              <a:avLst/>
              <a:gdLst/>
              <a:ahLst/>
              <a:cxnLst/>
              <a:rect l="l" t="t" r="r" b="b"/>
              <a:pathLst>
                <a:path w="3337560" h="1181100">
                  <a:moveTo>
                    <a:pt x="3140964" y="0"/>
                  </a:moveTo>
                  <a:lnTo>
                    <a:pt x="196595" y="0"/>
                  </a:lnTo>
                  <a:lnTo>
                    <a:pt x="151519" y="5199"/>
                  </a:lnTo>
                  <a:lnTo>
                    <a:pt x="110140" y="20008"/>
                  </a:lnTo>
                  <a:lnTo>
                    <a:pt x="73637" y="43247"/>
                  </a:lnTo>
                  <a:lnTo>
                    <a:pt x="43191" y="73732"/>
                  </a:lnTo>
                  <a:lnTo>
                    <a:pt x="19983" y="110282"/>
                  </a:lnTo>
                  <a:lnTo>
                    <a:pt x="5192" y="151715"/>
                  </a:lnTo>
                  <a:lnTo>
                    <a:pt x="0" y="196850"/>
                  </a:lnTo>
                  <a:lnTo>
                    <a:pt x="0" y="983894"/>
                  </a:lnTo>
                  <a:lnTo>
                    <a:pt x="5192" y="1029012"/>
                  </a:lnTo>
                  <a:lnTo>
                    <a:pt x="19983" y="1070429"/>
                  </a:lnTo>
                  <a:lnTo>
                    <a:pt x="43191" y="1106965"/>
                  </a:lnTo>
                  <a:lnTo>
                    <a:pt x="73637" y="1137438"/>
                  </a:lnTo>
                  <a:lnTo>
                    <a:pt x="110140" y="1160667"/>
                  </a:lnTo>
                  <a:lnTo>
                    <a:pt x="151519" y="1175471"/>
                  </a:lnTo>
                  <a:lnTo>
                    <a:pt x="196595" y="1180668"/>
                  </a:lnTo>
                  <a:lnTo>
                    <a:pt x="3140964" y="1180668"/>
                  </a:lnTo>
                  <a:lnTo>
                    <a:pt x="3186044" y="1175471"/>
                  </a:lnTo>
                  <a:lnTo>
                    <a:pt x="3227425" y="1160667"/>
                  </a:lnTo>
                  <a:lnTo>
                    <a:pt x="3263928" y="1137438"/>
                  </a:lnTo>
                  <a:lnTo>
                    <a:pt x="3294372" y="1106965"/>
                  </a:lnTo>
                  <a:lnTo>
                    <a:pt x="3317579" y="1070429"/>
                  </a:lnTo>
                  <a:lnTo>
                    <a:pt x="3332368" y="1029012"/>
                  </a:lnTo>
                  <a:lnTo>
                    <a:pt x="3337560" y="983894"/>
                  </a:lnTo>
                  <a:lnTo>
                    <a:pt x="3337560" y="196850"/>
                  </a:lnTo>
                  <a:lnTo>
                    <a:pt x="3332368" y="151715"/>
                  </a:lnTo>
                  <a:lnTo>
                    <a:pt x="3317579" y="110282"/>
                  </a:lnTo>
                  <a:lnTo>
                    <a:pt x="3294372" y="73732"/>
                  </a:lnTo>
                  <a:lnTo>
                    <a:pt x="3263928" y="43247"/>
                  </a:lnTo>
                  <a:lnTo>
                    <a:pt x="3227425" y="20008"/>
                  </a:lnTo>
                  <a:lnTo>
                    <a:pt x="3186044" y="5199"/>
                  </a:lnTo>
                  <a:lnTo>
                    <a:pt x="3140964" y="0"/>
                  </a:lnTo>
                  <a:close/>
                </a:path>
              </a:pathLst>
            </a:custGeom>
            <a:solidFill>
              <a:srgbClr val="78909C"/>
            </a:solidFill>
          </p:spPr>
          <p:txBody>
            <a:bodyPr wrap="square" lIns="0" tIns="0" rIns="0" bIns="0" rtlCol="0"/>
            <a:lstStyle/>
            <a:p>
              <a:endParaRPr sz="2397"/>
            </a:p>
          </p:txBody>
        </p:sp>
        <p:sp>
          <p:nvSpPr>
            <p:cNvPr id="16" name="object 16"/>
            <p:cNvSpPr/>
            <p:nvPr/>
          </p:nvSpPr>
          <p:spPr>
            <a:xfrm>
              <a:off x="498348" y="3335908"/>
              <a:ext cx="3337560" cy="1181100"/>
            </a:xfrm>
            <a:custGeom>
              <a:avLst/>
              <a:gdLst/>
              <a:ahLst/>
              <a:cxnLst/>
              <a:rect l="l" t="t" r="r" b="b"/>
              <a:pathLst>
                <a:path w="3337560" h="1181100">
                  <a:moveTo>
                    <a:pt x="0" y="196850"/>
                  </a:moveTo>
                  <a:lnTo>
                    <a:pt x="5192" y="151715"/>
                  </a:lnTo>
                  <a:lnTo>
                    <a:pt x="19983" y="110282"/>
                  </a:lnTo>
                  <a:lnTo>
                    <a:pt x="43191" y="73732"/>
                  </a:lnTo>
                  <a:lnTo>
                    <a:pt x="73637" y="43247"/>
                  </a:lnTo>
                  <a:lnTo>
                    <a:pt x="110140" y="20008"/>
                  </a:lnTo>
                  <a:lnTo>
                    <a:pt x="151519" y="5199"/>
                  </a:lnTo>
                  <a:lnTo>
                    <a:pt x="196595" y="0"/>
                  </a:lnTo>
                  <a:lnTo>
                    <a:pt x="3140964" y="0"/>
                  </a:lnTo>
                  <a:lnTo>
                    <a:pt x="3186044" y="5199"/>
                  </a:lnTo>
                  <a:lnTo>
                    <a:pt x="3227425" y="20008"/>
                  </a:lnTo>
                  <a:lnTo>
                    <a:pt x="3263928" y="43247"/>
                  </a:lnTo>
                  <a:lnTo>
                    <a:pt x="3294372" y="73732"/>
                  </a:lnTo>
                  <a:lnTo>
                    <a:pt x="3317579" y="110282"/>
                  </a:lnTo>
                  <a:lnTo>
                    <a:pt x="3332368" y="151715"/>
                  </a:lnTo>
                  <a:lnTo>
                    <a:pt x="3337560" y="196850"/>
                  </a:lnTo>
                  <a:lnTo>
                    <a:pt x="3337560" y="983894"/>
                  </a:lnTo>
                  <a:lnTo>
                    <a:pt x="3332368" y="1029012"/>
                  </a:lnTo>
                  <a:lnTo>
                    <a:pt x="3317579" y="1070429"/>
                  </a:lnTo>
                  <a:lnTo>
                    <a:pt x="3294372" y="1106965"/>
                  </a:lnTo>
                  <a:lnTo>
                    <a:pt x="3263928" y="1137438"/>
                  </a:lnTo>
                  <a:lnTo>
                    <a:pt x="3227425" y="1160667"/>
                  </a:lnTo>
                  <a:lnTo>
                    <a:pt x="3186044" y="1175471"/>
                  </a:lnTo>
                  <a:lnTo>
                    <a:pt x="3140964" y="1180668"/>
                  </a:lnTo>
                  <a:lnTo>
                    <a:pt x="196595" y="1180668"/>
                  </a:lnTo>
                  <a:lnTo>
                    <a:pt x="151519" y="1175471"/>
                  </a:lnTo>
                  <a:lnTo>
                    <a:pt x="110140" y="1160667"/>
                  </a:lnTo>
                  <a:lnTo>
                    <a:pt x="73637" y="1137438"/>
                  </a:lnTo>
                  <a:lnTo>
                    <a:pt x="43191" y="1106965"/>
                  </a:lnTo>
                  <a:lnTo>
                    <a:pt x="19983" y="1070429"/>
                  </a:lnTo>
                  <a:lnTo>
                    <a:pt x="5192" y="1029012"/>
                  </a:lnTo>
                  <a:lnTo>
                    <a:pt x="0" y="983894"/>
                  </a:lnTo>
                  <a:lnTo>
                    <a:pt x="0" y="196850"/>
                  </a:lnTo>
                  <a:close/>
                </a:path>
              </a:pathLst>
            </a:custGeom>
            <a:ln w="25422">
              <a:solidFill>
                <a:srgbClr val="FFFFFF"/>
              </a:solidFill>
            </a:ln>
          </p:spPr>
          <p:txBody>
            <a:bodyPr wrap="square" lIns="0" tIns="0" rIns="0" bIns="0" rtlCol="0"/>
            <a:lstStyle/>
            <a:p>
              <a:endParaRPr sz="2397"/>
            </a:p>
          </p:txBody>
        </p:sp>
      </p:grpSp>
      <p:sp>
        <p:nvSpPr>
          <p:cNvPr id="17" name="object 17"/>
          <p:cNvSpPr txBox="1"/>
          <p:nvPr/>
        </p:nvSpPr>
        <p:spPr>
          <a:xfrm>
            <a:off x="919825" y="2439976"/>
            <a:ext cx="3950749" cy="3388947"/>
          </a:xfrm>
          <a:prstGeom prst="rect">
            <a:avLst/>
          </a:prstGeom>
        </p:spPr>
        <p:txBody>
          <a:bodyPr vert="horz" wrap="square" lIns="0" tIns="80334" rIns="0" bIns="0" rtlCol="0">
            <a:spAutoFit/>
          </a:bodyPr>
          <a:lstStyle/>
          <a:p>
            <a:pPr marL="16067" marR="6765" indent="-4228" algn="ctr">
              <a:lnSpc>
                <a:spcPts val="4421"/>
              </a:lnSpc>
              <a:spcBef>
                <a:spcPts val="633"/>
              </a:spcBef>
            </a:pPr>
            <a:r>
              <a:rPr sz="3995" spc="200" dirty="0">
                <a:solidFill>
                  <a:srgbClr val="FFFFFF"/>
                </a:solidFill>
                <a:latin typeface="Arial"/>
                <a:cs typeface="Arial"/>
              </a:rPr>
              <a:t>Secondary </a:t>
            </a:r>
            <a:r>
              <a:rPr sz="3995" spc="293" dirty="0">
                <a:solidFill>
                  <a:srgbClr val="FFFFFF"/>
                </a:solidFill>
                <a:latin typeface="Arial"/>
                <a:cs typeface="Arial"/>
              </a:rPr>
              <a:t>Data</a:t>
            </a:r>
            <a:r>
              <a:rPr sz="3995" spc="-127" dirty="0">
                <a:solidFill>
                  <a:srgbClr val="FFFFFF"/>
                </a:solidFill>
                <a:latin typeface="Arial"/>
                <a:cs typeface="Arial"/>
              </a:rPr>
              <a:t> </a:t>
            </a:r>
            <a:r>
              <a:rPr sz="3995" spc="240" dirty="0">
                <a:solidFill>
                  <a:srgbClr val="FFFFFF"/>
                </a:solidFill>
                <a:latin typeface="Arial"/>
                <a:cs typeface="Arial"/>
              </a:rPr>
              <a:t>Collection</a:t>
            </a:r>
            <a:endParaRPr sz="3995">
              <a:latin typeface="Arial"/>
              <a:cs typeface="Arial"/>
            </a:endParaRPr>
          </a:p>
          <a:p>
            <a:pPr>
              <a:spcBef>
                <a:spcPts val="3396"/>
              </a:spcBef>
            </a:pPr>
            <a:endParaRPr sz="3995">
              <a:latin typeface="Arial"/>
              <a:cs typeface="Arial"/>
            </a:endParaRPr>
          </a:p>
          <a:p>
            <a:pPr marL="282440" marR="271447" algn="ctr">
              <a:lnSpc>
                <a:spcPts val="4421"/>
              </a:lnSpc>
            </a:pPr>
            <a:r>
              <a:rPr sz="3995" spc="286" dirty="0">
                <a:solidFill>
                  <a:srgbClr val="FFFFFF"/>
                </a:solidFill>
                <a:latin typeface="Arial"/>
                <a:cs typeface="Arial"/>
              </a:rPr>
              <a:t>Primary</a:t>
            </a:r>
            <a:r>
              <a:rPr sz="3995" dirty="0">
                <a:solidFill>
                  <a:srgbClr val="FFFFFF"/>
                </a:solidFill>
                <a:latin typeface="Arial"/>
                <a:cs typeface="Arial"/>
              </a:rPr>
              <a:t> </a:t>
            </a:r>
            <a:r>
              <a:rPr sz="3995" spc="266" dirty="0">
                <a:solidFill>
                  <a:srgbClr val="FFFFFF"/>
                </a:solidFill>
                <a:latin typeface="Arial"/>
                <a:cs typeface="Arial"/>
              </a:rPr>
              <a:t>Data </a:t>
            </a:r>
            <a:r>
              <a:rPr sz="3995" spc="233" dirty="0">
                <a:solidFill>
                  <a:srgbClr val="FFFFFF"/>
                </a:solidFill>
                <a:latin typeface="Arial"/>
                <a:cs typeface="Arial"/>
              </a:rPr>
              <a:t>Collection</a:t>
            </a:r>
            <a:endParaRPr sz="3995">
              <a:latin typeface="Arial"/>
              <a:cs typeface="Arial"/>
            </a:endParaRPr>
          </a:p>
        </p:txBody>
      </p:sp>
    </p:spTree>
    <p:extLst>
      <p:ext uri="{BB962C8B-B14F-4D97-AF65-F5344CB8AC3E}">
        <p14:creationId xmlns:p14="http://schemas.microsoft.com/office/powerpoint/2010/main" val="12632337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10351850" y="6148742"/>
            <a:ext cx="0" cy="467629"/>
          </a:xfrm>
          <a:custGeom>
            <a:avLst/>
            <a:gdLst/>
            <a:ahLst/>
            <a:cxnLst/>
            <a:rect l="l" t="t" r="r" b="b"/>
            <a:pathLst>
              <a:path h="351154">
                <a:moveTo>
                  <a:pt x="0" y="0"/>
                </a:moveTo>
                <a:lnTo>
                  <a:pt x="0" y="351015"/>
                </a:lnTo>
              </a:path>
            </a:pathLst>
          </a:custGeom>
          <a:ln w="9533">
            <a:solidFill>
              <a:srgbClr val="B7B7B7"/>
            </a:solidFill>
          </a:ln>
        </p:spPr>
        <p:txBody>
          <a:bodyPr wrap="square" lIns="0" tIns="0" rIns="0" bIns="0" rtlCol="0"/>
          <a:lstStyle/>
          <a:p>
            <a:endParaRPr sz="2397"/>
          </a:p>
        </p:txBody>
      </p:sp>
      <p:pic>
        <p:nvPicPr>
          <p:cNvPr id="3" name="object 3" descr="Google Shape;67;p14"/>
          <p:cNvPicPr/>
          <p:nvPr/>
        </p:nvPicPr>
        <p:blipFill>
          <a:blip r:embed="rId2" cstate="print"/>
          <a:stretch>
            <a:fillRect/>
          </a:stretch>
        </p:blipFill>
        <p:spPr>
          <a:xfrm>
            <a:off x="360647" y="463095"/>
            <a:ext cx="815857" cy="828002"/>
          </a:xfrm>
          <a:prstGeom prst="rect">
            <a:avLst/>
          </a:prstGeom>
        </p:spPr>
      </p:pic>
      <p:pic>
        <p:nvPicPr>
          <p:cNvPr id="4" name="object 4" descr="Google Shape;69;p14"/>
          <p:cNvPicPr/>
          <p:nvPr/>
        </p:nvPicPr>
        <p:blipFill>
          <a:blip r:embed="rId3" cstate="print"/>
          <a:stretch>
            <a:fillRect/>
          </a:stretch>
        </p:blipFill>
        <p:spPr>
          <a:xfrm>
            <a:off x="10638008" y="6215765"/>
            <a:ext cx="1156811" cy="389647"/>
          </a:xfrm>
          <a:prstGeom prst="rect">
            <a:avLst/>
          </a:prstGeom>
        </p:spPr>
      </p:pic>
      <p:sp>
        <p:nvSpPr>
          <p:cNvPr id="5" name="object 5" descr="$PPTXTitle"/>
          <p:cNvSpPr txBox="1">
            <a:spLocks noGrp="1"/>
          </p:cNvSpPr>
          <p:nvPr>
            <p:ph type="title"/>
          </p:nvPr>
        </p:nvSpPr>
        <p:spPr>
          <a:xfrm>
            <a:off x="352834" y="715199"/>
            <a:ext cx="13303792" cy="698456"/>
          </a:xfrm>
          <a:prstGeom prst="rect">
            <a:avLst/>
          </a:prstGeom>
        </p:spPr>
        <p:txBody>
          <a:bodyPr vert="horz" wrap="square" lIns="0" tIns="21141" rIns="0" bIns="0" rtlCol="0" anchor="ctr">
            <a:spAutoFit/>
          </a:bodyPr>
          <a:lstStyle/>
          <a:p>
            <a:pPr marL="844784">
              <a:lnSpc>
                <a:spcPct val="100000"/>
              </a:lnSpc>
              <a:spcBef>
                <a:spcPts val="166"/>
              </a:spcBef>
            </a:pPr>
            <a:r>
              <a:rPr spc="246" dirty="0"/>
              <a:t>Community</a:t>
            </a:r>
            <a:r>
              <a:rPr spc="33" dirty="0"/>
              <a:t> </a:t>
            </a:r>
            <a:r>
              <a:rPr spc="127" dirty="0"/>
              <a:t>Survey</a:t>
            </a:r>
          </a:p>
        </p:txBody>
      </p:sp>
      <p:sp>
        <p:nvSpPr>
          <p:cNvPr id="6" name="object 6"/>
          <p:cNvSpPr txBox="1"/>
          <p:nvPr/>
        </p:nvSpPr>
        <p:spPr>
          <a:xfrm>
            <a:off x="584333" y="1746210"/>
            <a:ext cx="7639355" cy="3144813"/>
          </a:xfrm>
          <a:prstGeom prst="rect">
            <a:avLst/>
          </a:prstGeom>
        </p:spPr>
        <p:txBody>
          <a:bodyPr vert="horz" wrap="square" lIns="0" tIns="17758" rIns="0" bIns="0" rtlCol="0">
            <a:spAutoFit/>
          </a:bodyPr>
          <a:lstStyle/>
          <a:p>
            <a:pPr marL="16913" marR="589404">
              <a:spcBef>
                <a:spcPts val="140"/>
              </a:spcBef>
            </a:pPr>
            <a:r>
              <a:rPr sz="2397" spc="140" dirty="0">
                <a:solidFill>
                  <a:srgbClr val="575757"/>
                </a:solidFill>
                <a:latin typeface="Arial"/>
                <a:cs typeface="Arial"/>
              </a:rPr>
              <a:t>African</a:t>
            </a:r>
            <a:r>
              <a:rPr sz="2397" spc="-100" dirty="0">
                <a:solidFill>
                  <a:srgbClr val="575757"/>
                </a:solidFill>
                <a:latin typeface="Arial"/>
                <a:cs typeface="Arial"/>
              </a:rPr>
              <a:t> </a:t>
            </a:r>
            <a:r>
              <a:rPr sz="2397" spc="193" dirty="0">
                <a:solidFill>
                  <a:srgbClr val="575757"/>
                </a:solidFill>
                <a:latin typeface="Arial"/>
                <a:cs typeface="Arial"/>
              </a:rPr>
              <a:t>American</a:t>
            </a:r>
            <a:r>
              <a:rPr sz="2397" spc="-87" dirty="0">
                <a:solidFill>
                  <a:srgbClr val="575757"/>
                </a:solidFill>
                <a:latin typeface="Arial"/>
                <a:cs typeface="Arial"/>
              </a:rPr>
              <a:t> </a:t>
            </a:r>
            <a:r>
              <a:rPr sz="2397" spc="107" dirty="0">
                <a:solidFill>
                  <a:srgbClr val="575757"/>
                </a:solidFill>
                <a:latin typeface="Arial"/>
                <a:cs typeface="Arial"/>
              </a:rPr>
              <a:t>Caregivers</a:t>
            </a:r>
            <a:r>
              <a:rPr sz="2397" spc="-20" dirty="0">
                <a:solidFill>
                  <a:srgbClr val="575757"/>
                </a:solidFill>
                <a:latin typeface="Arial"/>
                <a:cs typeface="Arial"/>
              </a:rPr>
              <a:t> </a:t>
            </a:r>
            <a:r>
              <a:rPr sz="2397" spc="160" dirty="0">
                <a:solidFill>
                  <a:srgbClr val="575757"/>
                </a:solidFill>
                <a:latin typeface="Arial"/>
                <a:cs typeface="Arial"/>
              </a:rPr>
              <a:t>in</a:t>
            </a:r>
            <a:r>
              <a:rPr sz="2397" spc="7" dirty="0">
                <a:solidFill>
                  <a:srgbClr val="575757"/>
                </a:solidFill>
                <a:latin typeface="Arial"/>
                <a:cs typeface="Arial"/>
              </a:rPr>
              <a:t> </a:t>
            </a:r>
            <a:r>
              <a:rPr sz="2397" dirty="0">
                <a:solidFill>
                  <a:srgbClr val="575757"/>
                </a:solidFill>
                <a:latin typeface="Arial"/>
                <a:cs typeface="Arial"/>
              </a:rPr>
              <a:t>AL,</a:t>
            </a:r>
            <a:r>
              <a:rPr sz="2397" spc="-27" dirty="0">
                <a:solidFill>
                  <a:srgbClr val="575757"/>
                </a:solidFill>
                <a:latin typeface="Arial"/>
                <a:cs typeface="Arial"/>
              </a:rPr>
              <a:t> </a:t>
            </a:r>
            <a:r>
              <a:rPr sz="2397" dirty="0">
                <a:solidFill>
                  <a:srgbClr val="575757"/>
                </a:solidFill>
                <a:latin typeface="Arial"/>
                <a:cs typeface="Arial"/>
              </a:rPr>
              <a:t>GA,</a:t>
            </a:r>
            <a:r>
              <a:rPr sz="2397" spc="-20" dirty="0">
                <a:solidFill>
                  <a:srgbClr val="575757"/>
                </a:solidFill>
                <a:latin typeface="Arial"/>
                <a:cs typeface="Arial"/>
              </a:rPr>
              <a:t> </a:t>
            </a:r>
            <a:r>
              <a:rPr sz="2397" dirty="0">
                <a:solidFill>
                  <a:srgbClr val="575757"/>
                </a:solidFill>
                <a:latin typeface="Arial"/>
                <a:cs typeface="Arial"/>
              </a:rPr>
              <a:t>MS,</a:t>
            </a:r>
            <a:r>
              <a:rPr sz="2397" spc="-20" dirty="0">
                <a:solidFill>
                  <a:srgbClr val="575757"/>
                </a:solidFill>
                <a:latin typeface="Arial"/>
                <a:cs typeface="Arial"/>
              </a:rPr>
              <a:t> </a:t>
            </a:r>
            <a:r>
              <a:rPr sz="2397" spc="-33" dirty="0">
                <a:solidFill>
                  <a:srgbClr val="575757"/>
                </a:solidFill>
                <a:latin typeface="Arial"/>
                <a:cs typeface="Arial"/>
              </a:rPr>
              <a:t>LA, </a:t>
            </a:r>
            <a:r>
              <a:rPr sz="2397" dirty="0">
                <a:solidFill>
                  <a:srgbClr val="575757"/>
                </a:solidFill>
                <a:latin typeface="Arial"/>
                <a:cs typeface="Arial"/>
              </a:rPr>
              <a:t>DC,</a:t>
            </a:r>
            <a:r>
              <a:rPr sz="2397" spc="7" dirty="0">
                <a:solidFill>
                  <a:srgbClr val="575757"/>
                </a:solidFill>
                <a:latin typeface="Arial"/>
                <a:cs typeface="Arial"/>
              </a:rPr>
              <a:t> </a:t>
            </a:r>
            <a:r>
              <a:rPr sz="2397" spc="93" dirty="0">
                <a:solidFill>
                  <a:srgbClr val="575757"/>
                </a:solidFill>
                <a:latin typeface="Arial"/>
                <a:cs typeface="Arial"/>
              </a:rPr>
              <a:t>MD,</a:t>
            </a:r>
            <a:r>
              <a:rPr sz="2397" spc="7" dirty="0">
                <a:solidFill>
                  <a:srgbClr val="575757"/>
                </a:solidFill>
                <a:latin typeface="Arial"/>
                <a:cs typeface="Arial"/>
              </a:rPr>
              <a:t> </a:t>
            </a:r>
            <a:r>
              <a:rPr sz="2397" dirty="0">
                <a:solidFill>
                  <a:srgbClr val="575757"/>
                </a:solidFill>
                <a:latin typeface="Arial"/>
                <a:cs typeface="Arial"/>
              </a:rPr>
              <a:t>NC,</a:t>
            </a:r>
            <a:r>
              <a:rPr sz="2397" spc="7" dirty="0">
                <a:solidFill>
                  <a:srgbClr val="575757"/>
                </a:solidFill>
                <a:latin typeface="Arial"/>
                <a:cs typeface="Arial"/>
              </a:rPr>
              <a:t> </a:t>
            </a:r>
            <a:r>
              <a:rPr sz="2397" spc="-113" dirty="0">
                <a:solidFill>
                  <a:srgbClr val="575757"/>
                </a:solidFill>
                <a:latin typeface="Arial"/>
                <a:cs typeface="Arial"/>
              </a:rPr>
              <a:t>SC,</a:t>
            </a:r>
            <a:r>
              <a:rPr sz="2397" spc="7" dirty="0">
                <a:solidFill>
                  <a:srgbClr val="575757"/>
                </a:solidFill>
                <a:latin typeface="Arial"/>
                <a:cs typeface="Arial"/>
              </a:rPr>
              <a:t> </a:t>
            </a:r>
            <a:r>
              <a:rPr sz="2397" dirty="0">
                <a:solidFill>
                  <a:srgbClr val="575757"/>
                </a:solidFill>
                <a:latin typeface="Arial"/>
                <a:cs typeface="Arial"/>
              </a:rPr>
              <a:t>&amp;</a:t>
            </a:r>
            <a:r>
              <a:rPr sz="2397" spc="-33" dirty="0">
                <a:solidFill>
                  <a:srgbClr val="575757"/>
                </a:solidFill>
                <a:latin typeface="Arial"/>
                <a:cs typeface="Arial"/>
              </a:rPr>
              <a:t> </a:t>
            </a:r>
            <a:r>
              <a:rPr sz="2397" spc="73" dirty="0">
                <a:solidFill>
                  <a:srgbClr val="575757"/>
                </a:solidFill>
                <a:latin typeface="Arial"/>
                <a:cs typeface="Arial"/>
              </a:rPr>
              <a:t>VA</a:t>
            </a:r>
            <a:endParaRPr sz="2397">
              <a:latin typeface="Arial"/>
              <a:cs typeface="Arial"/>
            </a:endParaRPr>
          </a:p>
          <a:p>
            <a:pPr>
              <a:spcBef>
                <a:spcPts val="140"/>
              </a:spcBef>
            </a:pPr>
            <a:endParaRPr sz="2397">
              <a:latin typeface="Arial"/>
              <a:cs typeface="Arial"/>
            </a:endParaRPr>
          </a:p>
          <a:p>
            <a:pPr marL="16913"/>
            <a:r>
              <a:rPr sz="2397" spc="100" dirty="0">
                <a:solidFill>
                  <a:srgbClr val="575757"/>
                </a:solidFill>
                <a:latin typeface="Arial"/>
                <a:cs typeface="Arial"/>
              </a:rPr>
              <a:t>Questions:</a:t>
            </a:r>
            <a:endParaRPr sz="2397">
              <a:latin typeface="Arial"/>
              <a:cs typeface="Arial"/>
            </a:endParaRPr>
          </a:p>
          <a:p>
            <a:pPr marL="397446" marR="113314" indent="-381379">
              <a:lnSpc>
                <a:spcPts val="2597"/>
              </a:lnSpc>
              <a:spcBef>
                <a:spcPts val="40"/>
              </a:spcBef>
              <a:buChar char="•"/>
              <a:tabLst>
                <a:tab pos="397446" algn="l"/>
              </a:tabLst>
            </a:pPr>
            <a:r>
              <a:rPr sz="2064" spc="180" dirty="0">
                <a:solidFill>
                  <a:srgbClr val="575757"/>
                </a:solidFill>
                <a:latin typeface="Arial"/>
                <a:cs typeface="Arial"/>
              </a:rPr>
              <a:t>In</a:t>
            </a:r>
            <a:r>
              <a:rPr sz="2064" spc="7" dirty="0">
                <a:solidFill>
                  <a:srgbClr val="575757"/>
                </a:solidFill>
                <a:latin typeface="Arial"/>
                <a:cs typeface="Arial"/>
              </a:rPr>
              <a:t> </a:t>
            </a:r>
            <a:r>
              <a:rPr sz="2064" spc="226" dirty="0">
                <a:solidFill>
                  <a:srgbClr val="575757"/>
                </a:solidFill>
                <a:latin typeface="Arial"/>
                <a:cs typeface="Arial"/>
              </a:rPr>
              <a:t>the</a:t>
            </a:r>
            <a:r>
              <a:rPr sz="2064" spc="-20" dirty="0">
                <a:solidFill>
                  <a:srgbClr val="575757"/>
                </a:solidFill>
                <a:latin typeface="Arial"/>
                <a:cs typeface="Arial"/>
              </a:rPr>
              <a:t> </a:t>
            </a:r>
            <a:r>
              <a:rPr sz="2064" spc="166" dirty="0">
                <a:solidFill>
                  <a:srgbClr val="575757"/>
                </a:solidFill>
                <a:latin typeface="Arial"/>
                <a:cs typeface="Arial"/>
              </a:rPr>
              <a:t>past</a:t>
            </a:r>
            <a:r>
              <a:rPr sz="2064" spc="13" dirty="0">
                <a:solidFill>
                  <a:srgbClr val="575757"/>
                </a:solidFill>
                <a:latin typeface="Arial"/>
                <a:cs typeface="Arial"/>
              </a:rPr>
              <a:t> </a:t>
            </a:r>
            <a:r>
              <a:rPr sz="2064" spc="87" dirty="0">
                <a:solidFill>
                  <a:srgbClr val="575757"/>
                </a:solidFill>
                <a:latin typeface="Arial"/>
                <a:cs typeface="Arial"/>
              </a:rPr>
              <a:t>year,</a:t>
            </a:r>
            <a:r>
              <a:rPr sz="2064" spc="-60" dirty="0">
                <a:solidFill>
                  <a:srgbClr val="575757"/>
                </a:solidFill>
                <a:latin typeface="Arial"/>
                <a:cs typeface="Arial"/>
              </a:rPr>
              <a:t> </a:t>
            </a:r>
            <a:r>
              <a:rPr sz="2064" spc="173" dirty="0">
                <a:solidFill>
                  <a:srgbClr val="575757"/>
                </a:solidFill>
                <a:latin typeface="Arial"/>
                <a:cs typeface="Arial"/>
              </a:rPr>
              <a:t>have</a:t>
            </a:r>
            <a:r>
              <a:rPr sz="2064" spc="-20" dirty="0">
                <a:solidFill>
                  <a:srgbClr val="575757"/>
                </a:solidFill>
                <a:latin typeface="Arial"/>
                <a:cs typeface="Arial"/>
              </a:rPr>
              <a:t> </a:t>
            </a:r>
            <a:r>
              <a:rPr sz="2064" spc="186" dirty="0">
                <a:solidFill>
                  <a:srgbClr val="575757"/>
                </a:solidFill>
                <a:latin typeface="Arial"/>
                <a:cs typeface="Arial"/>
              </a:rPr>
              <a:t>you</a:t>
            </a:r>
            <a:r>
              <a:rPr sz="2064" spc="20" dirty="0">
                <a:solidFill>
                  <a:srgbClr val="575757"/>
                </a:solidFill>
                <a:latin typeface="Arial"/>
                <a:cs typeface="Arial"/>
              </a:rPr>
              <a:t> </a:t>
            </a:r>
            <a:r>
              <a:rPr sz="2064" spc="120" dirty="0">
                <a:solidFill>
                  <a:srgbClr val="575757"/>
                </a:solidFill>
                <a:latin typeface="Arial"/>
                <a:cs typeface="Arial"/>
              </a:rPr>
              <a:t>or</a:t>
            </a:r>
            <a:r>
              <a:rPr sz="2064" spc="20" dirty="0">
                <a:solidFill>
                  <a:srgbClr val="575757"/>
                </a:solidFill>
                <a:latin typeface="Arial"/>
                <a:cs typeface="Arial"/>
              </a:rPr>
              <a:t> </a:t>
            </a:r>
            <a:r>
              <a:rPr sz="2064" spc="180" dirty="0">
                <a:solidFill>
                  <a:srgbClr val="575757"/>
                </a:solidFill>
                <a:latin typeface="Arial"/>
                <a:cs typeface="Arial"/>
              </a:rPr>
              <a:t>your</a:t>
            </a:r>
            <a:r>
              <a:rPr sz="2064" spc="20" dirty="0">
                <a:solidFill>
                  <a:srgbClr val="575757"/>
                </a:solidFill>
                <a:latin typeface="Arial"/>
                <a:cs typeface="Arial"/>
              </a:rPr>
              <a:t> </a:t>
            </a:r>
            <a:r>
              <a:rPr sz="2064" spc="180" dirty="0">
                <a:solidFill>
                  <a:srgbClr val="575757"/>
                </a:solidFill>
                <a:latin typeface="Arial"/>
                <a:cs typeface="Arial"/>
              </a:rPr>
              <a:t>family</a:t>
            </a:r>
            <a:r>
              <a:rPr sz="2064" spc="7" dirty="0">
                <a:solidFill>
                  <a:srgbClr val="575757"/>
                </a:solidFill>
                <a:latin typeface="Arial"/>
                <a:cs typeface="Arial"/>
              </a:rPr>
              <a:t> </a:t>
            </a:r>
            <a:r>
              <a:rPr sz="2064" spc="146" dirty="0">
                <a:solidFill>
                  <a:srgbClr val="575757"/>
                </a:solidFill>
                <a:latin typeface="Arial"/>
                <a:cs typeface="Arial"/>
              </a:rPr>
              <a:t>experienced </a:t>
            </a:r>
            <a:r>
              <a:rPr sz="2064" spc="152" dirty="0">
                <a:solidFill>
                  <a:srgbClr val="575757"/>
                </a:solidFill>
                <a:latin typeface="Arial"/>
                <a:cs typeface="Arial"/>
              </a:rPr>
              <a:t>any</a:t>
            </a:r>
            <a:r>
              <a:rPr sz="2064" spc="7" dirty="0">
                <a:solidFill>
                  <a:srgbClr val="575757"/>
                </a:solidFill>
                <a:latin typeface="Arial"/>
                <a:cs typeface="Arial"/>
              </a:rPr>
              <a:t> </a:t>
            </a:r>
            <a:r>
              <a:rPr sz="2064" spc="160" dirty="0">
                <a:solidFill>
                  <a:srgbClr val="575757"/>
                </a:solidFill>
                <a:latin typeface="Arial"/>
                <a:cs typeface="Arial"/>
              </a:rPr>
              <a:t>of</a:t>
            </a:r>
            <a:r>
              <a:rPr sz="2064" spc="-33" dirty="0">
                <a:solidFill>
                  <a:srgbClr val="575757"/>
                </a:solidFill>
                <a:latin typeface="Arial"/>
                <a:cs typeface="Arial"/>
              </a:rPr>
              <a:t> </a:t>
            </a:r>
            <a:r>
              <a:rPr sz="2064" spc="260" dirty="0">
                <a:solidFill>
                  <a:srgbClr val="575757"/>
                </a:solidFill>
                <a:latin typeface="Arial"/>
                <a:cs typeface="Arial"/>
              </a:rPr>
              <a:t>the</a:t>
            </a:r>
            <a:r>
              <a:rPr sz="2064" spc="-20" dirty="0">
                <a:solidFill>
                  <a:srgbClr val="575757"/>
                </a:solidFill>
                <a:latin typeface="Arial"/>
                <a:cs typeface="Arial"/>
              </a:rPr>
              <a:t> </a:t>
            </a:r>
            <a:r>
              <a:rPr sz="2064" spc="193" dirty="0">
                <a:solidFill>
                  <a:srgbClr val="575757"/>
                </a:solidFill>
                <a:latin typeface="Arial"/>
                <a:cs typeface="Arial"/>
              </a:rPr>
              <a:t>following</a:t>
            </a:r>
            <a:r>
              <a:rPr sz="2064" dirty="0">
                <a:solidFill>
                  <a:srgbClr val="575757"/>
                </a:solidFill>
                <a:latin typeface="Arial"/>
                <a:cs typeface="Arial"/>
              </a:rPr>
              <a:t> </a:t>
            </a:r>
            <a:r>
              <a:rPr sz="2064" spc="140" dirty="0">
                <a:solidFill>
                  <a:srgbClr val="575757"/>
                </a:solidFill>
                <a:latin typeface="Arial"/>
                <a:cs typeface="Arial"/>
              </a:rPr>
              <a:t>challenges</a:t>
            </a:r>
            <a:endParaRPr sz="2064">
              <a:latin typeface="Arial"/>
              <a:cs typeface="Arial"/>
            </a:endParaRPr>
          </a:p>
          <a:p>
            <a:pPr marL="397446" marR="6765" indent="-381379">
              <a:lnSpc>
                <a:spcPts val="2504"/>
              </a:lnSpc>
              <a:spcBef>
                <a:spcPts val="73"/>
              </a:spcBef>
              <a:buChar char="•"/>
              <a:tabLst>
                <a:tab pos="397446" algn="l"/>
              </a:tabLst>
            </a:pPr>
            <a:r>
              <a:rPr sz="2064" spc="253" dirty="0">
                <a:solidFill>
                  <a:srgbClr val="575757"/>
                </a:solidFill>
                <a:latin typeface="Arial"/>
                <a:cs typeface="Arial"/>
              </a:rPr>
              <a:t>How</a:t>
            </a:r>
            <a:r>
              <a:rPr sz="2064" spc="-40" dirty="0">
                <a:solidFill>
                  <a:srgbClr val="575757"/>
                </a:solidFill>
                <a:latin typeface="Arial"/>
                <a:cs typeface="Arial"/>
              </a:rPr>
              <a:t> </a:t>
            </a:r>
            <a:r>
              <a:rPr sz="2064" spc="186" dirty="0">
                <a:solidFill>
                  <a:srgbClr val="575757"/>
                </a:solidFill>
                <a:latin typeface="Arial"/>
                <a:cs typeface="Arial"/>
              </a:rPr>
              <a:t>can</a:t>
            </a:r>
            <a:r>
              <a:rPr sz="2064" spc="13" dirty="0">
                <a:solidFill>
                  <a:srgbClr val="575757"/>
                </a:solidFill>
                <a:latin typeface="Arial"/>
                <a:cs typeface="Arial"/>
              </a:rPr>
              <a:t> </a:t>
            </a:r>
            <a:r>
              <a:rPr sz="2064" spc="226" dirty="0">
                <a:solidFill>
                  <a:srgbClr val="575757"/>
                </a:solidFill>
                <a:latin typeface="Arial"/>
                <a:cs typeface="Arial"/>
              </a:rPr>
              <a:t>the</a:t>
            </a:r>
            <a:r>
              <a:rPr sz="2064" spc="67" dirty="0">
                <a:solidFill>
                  <a:srgbClr val="575757"/>
                </a:solidFill>
                <a:latin typeface="Arial"/>
                <a:cs typeface="Arial"/>
              </a:rPr>
              <a:t> </a:t>
            </a:r>
            <a:r>
              <a:rPr sz="2064" spc="193" dirty="0">
                <a:solidFill>
                  <a:srgbClr val="575757"/>
                </a:solidFill>
                <a:latin typeface="Arial"/>
                <a:cs typeface="Arial"/>
              </a:rPr>
              <a:t>current</a:t>
            </a:r>
            <a:r>
              <a:rPr sz="2064" spc="13" dirty="0">
                <a:solidFill>
                  <a:srgbClr val="575757"/>
                </a:solidFill>
                <a:latin typeface="Arial"/>
                <a:cs typeface="Arial"/>
              </a:rPr>
              <a:t> </a:t>
            </a:r>
            <a:r>
              <a:rPr sz="2064" spc="220" dirty="0">
                <a:solidFill>
                  <a:srgbClr val="575757"/>
                </a:solidFill>
                <a:latin typeface="Arial"/>
                <a:cs typeface="Arial"/>
              </a:rPr>
              <a:t>programs</a:t>
            </a:r>
            <a:r>
              <a:rPr sz="2064" spc="20" dirty="0">
                <a:solidFill>
                  <a:srgbClr val="575757"/>
                </a:solidFill>
                <a:latin typeface="Arial"/>
                <a:cs typeface="Arial"/>
              </a:rPr>
              <a:t> </a:t>
            </a:r>
            <a:r>
              <a:rPr sz="2064" spc="-13" dirty="0">
                <a:solidFill>
                  <a:srgbClr val="575757"/>
                </a:solidFill>
                <a:latin typeface="Arial"/>
                <a:cs typeface="Arial"/>
              </a:rPr>
              <a:t>(i.e.,</a:t>
            </a:r>
            <a:r>
              <a:rPr sz="2064" spc="-60" dirty="0">
                <a:solidFill>
                  <a:srgbClr val="575757"/>
                </a:solidFill>
                <a:latin typeface="Arial"/>
                <a:cs typeface="Arial"/>
              </a:rPr>
              <a:t> </a:t>
            </a:r>
            <a:r>
              <a:rPr sz="2064" spc="100" dirty="0">
                <a:solidFill>
                  <a:srgbClr val="575757"/>
                </a:solidFill>
                <a:latin typeface="Arial"/>
                <a:cs typeface="Arial"/>
              </a:rPr>
              <a:t>TANF/welfare, </a:t>
            </a:r>
            <a:r>
              <a:rPr sz="2064" spc="186" dirty="0">
                <a:solidFill>
                  <a:srgbClr val="575757"/>
                </a:solidFill>
                <a:latin typeface="Arial"/>
                <a:cs typeface="Arial"/>
              </a:rPr>
              <a:t>Head</a:t>
            </a:r>
            <a:r>
              <a:rPr sz="2064" spc="13" dirty="0">
                <a:solidFill>
                  <a:srgbClr val="575757"/>
                </a:solidFill>
                <a:latin typeface="Arial"/>
                <a:cs typeface="Arial"/>
              </a:rPr>
              <a:t> </a:t>
            </a:r>
            <a:r>
              <a:rPr sz="2064" spc="93" dirty="0">
                <a:solidFill>
                  <a:srgbClr val="575757"/>
                </a:solidFill>
                <a:latin typeface="Arial"/>
                <a:cs typeface="Arial"/>
              </a:rPr>
              <a:t>Start,</a:t>
            </a:r>
            <a:r>
              <a:rPr sz="2064" spc="47" dirty="0">
                <a:solidFill>
                  <a:srgbClr val="575757"/>
                </a:solidFill>
                <a:latin typeface="Arial"/>
                <a:cs typeface="Arial"/>
              </a:rPr>
              <a:t> </a:t>
            </a:r>
            <a:r>
              <a:rPr sz="2064" spc="152" dirty="0">
                <a:solidFill>
                  <a:srgbClr val="575757"/>
                </a:solidFill>
                <a:latin typeface="Arial"/>
                <a:cs typeface="Arial"/>
              </a:rPr>
              <a:t>Childcare</a:t>
            </a:r>
            <a:r>
              <a:rPr sz="2064" spc="-20" dirty="0">
                <a:solidFill>
                  <a:srgbClr val="575757"/>
                </a:solidFill>
                <a:latin typeface="Arial"/>
                <a:cs typeface="Arial"/>
              </a:rPr>
              <a:t> </a:t>
            </a:r>
            <a:r>
              <a:rPr sz="2064" spc="107" dirty="0">
                <a:solidFill>
                  <a:srgbClr val="575757"/>
                </a:solidFill>
                <a:latin typeface="Arial"/>
                <a:cs typeface="Arial"/>
              </a:rPr>
              <a:t>assistance)</a:t>
            </a:r>
            <a:r>
              <a:rPr sz="2064" spc="-13" dirty="0">
                <a:solidFill>
                  <a:srgbClr val="575757"/>
                </a:solidFill>
                <a:latin typeface="Arial"/>
                <a:cs typeface="Arial"/>
              </a:rPr>
              <a:t> </a:t>
            </a:r>
            <a:r>
              <a:rPr sz="2064" spc="206" dirty="0">
                <a:solidFill>
                  <a:srgbClr val="575757"/>
                </a:solidFill>
                <a:latin typeface="Arial"/>
                <a:cs typeface="Arial"/>
              </a:rPr>
              <a:t>improve</a:t>
            </a:r>
            <a:r>
              <a:rPr sz="2064" spc="80" dirty="0">
                <a:solidFill>
                  <a:srgbClr val="575757"/>
                </a:solidFill>
                <a:latin typeface="Arial"/>
                <a:cs typeface="Arial"/>
              </a:rPr>
              <a:t> </a:t>
            </a:r>
            <a:r>
              <a:rPr sz="2064" spc="226" dirty="0">
                <a:solidFill>
                  <a:srgbClr val="575757"/>
                </a:solidFill>
                <a:latin typeface="Arial"/>
                <a:cs typeface="Arial"/>
              </a:rPr>
              <a:t>to</a:t>
            </a:r>
            <a:r>
              <a:rPr sz="2064" spc="33" dirty="0">
                <a:solidFill>
                  <a:srgbClr val="575757"/>
                </a:solidFill>
                <a:latin typeface="Arial"/>
                <a:cs typeface="Arial"/>
              </a:rPr>
              <a:t> </a:t>
            </a:r>
            <a:r>
              <a:rPr sz="2064" spc="193" dirty="0">
                <a:solidFill>
                  <a:srgbClr val="575757"/>
                </a:solidFill>
                <a:latin typeface="Arial"/>
                <a:cs typeface="Arial"/>
              </a:rPr>
              <a:t>help</a:t>
            </a:r>
            <a:r>
              <a:rPr sz="2064" spc="20" dirty="0">
                <a:solidFill>
                  <a:srgbClr val="575757"/>
                </a:solidFill>
                <a:latin typeface="Arial"/>
                <a:cs typeface="Arial"/>
              </a:rPr>
              <a:t> </a:t>
            </a:r>
            <a:r>
              <a:rPr sz="2064" spc="152" dirty="0">
                <a:solidFill>
                  <a:srgbClr val="575757"/>
                </a:solidFill>
                <a:latin typeface="Arial"/>
                <a:cs typeface="Arial"/>
              </a:rPr>
              <a:t>you</a:t>
            </a:r>
            <a:endParaRPr sz="2064">
              <a:latin typeface="Arial"/>
              <a:cs typeface="Arial"/>
            </a:endParaRPr>
          </a:p>
          <a:p>
            <a:pPr marL="397446">
              <a:spcBef>
                <a:spcPts val="27"/>
              </a:spcBef>
            </a:pPr>
            <a:r>
              <a:rPr sz="2064" spc="213" dirty="0">
                <a:solidFill>
                  <a:srgbClr val="575757"/>
                </a:solidFill>
                <a:latin typeface="Arial"/>
                <a:cs typeface="Arial"/>
              </a:rPr>
              <a:t>and</a:t>
            </a:r>
            <a:r>
              <a:rPr sz="2064" spc="13" dirty="0">
                <a:solidFill>
                  <a:srgbClr val="575757"/>
                </a:solidFill>
                <a:latin typeface="Arial"/>
                <a:cs typeface="Arial"/>
              </a:rPr>
              <a:t> </a:t>
            </a:r>
            <a:r>
              <a:rPr sz="2064" spc="180" dirty="0">
                <a:solidFill>
                  <a:srgbClr val="575757"/>
                </a:solidFill>
                <a:latin typeface="Arial"/>
                <a:cs typeface="Arial"/>
              </a:rPr>
              <a:t>your</a:t>
            </a:r>
            <a:r>
              <a:rPr sz="2064" spc="20" dirty="0">
                <a:solidFill>
                  <a:srgbClr val="575757"/>
                </a:solidFill>
                <a:latin typeface="Arial"/>
                <a:cs typeface="Arial"/>
              </a:rPr>
              <a:t> </a:t>
            </a:r>
            <a:r>
              <a:rPr sz="2064" spc="140" dirty="0">
                <a:solidFill>
                  <a:srgbClr val="575757"/>
                </a:solidFill>
                <a:latin typeface="Arial"/>
                <a:cs typeface="Arial"/>
              </a:rPr>
              <a:t>family?</a:t>
            </a:r>
            <a:endParaRPr sz="2064">
              <a:latin typeface="Arial"/>
              <a:cs typeface="Arial"/>
            </a:endParaRPr>
          </a:p>
        </p:txBody>
      </p:sp>
      <p:pic>
        <p:nvPicPr>
          <p:cNvPr id="7" name="object 7"/>
          <p:cNvPicPr/>
          <p:nvPr/>
        </p:nvPicPr>
        <p:blipFill>
          <a:blip r:embed="rId4" cstate="print"/>
          <a:stretch>
            <a:fillRect/>
          </a:stretch>
        </p:blipFill>
        <p:spPr>
          <a:xfrm>
            <a:off x="8397445" y="987197"/>
            <a:ext cx="3373020" cy="4346611"/>
          </a:xfrm>
          <a:prstGeom prst="rect">
            <a:avLst/>
          </a:prstGeom>
        </p:spPr>
      </p:pic>
    </p:spTree>
    <p:extLst>
      <p:ext uri="{BB962C8B-B14F-4D97-AF65-F5344CB8AC3E}">
        <p14:creationId xmlns:p14="http://schemas.microsoft.com/office/powerpoint/2010/main" val="17412208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7517" y="6098"/>
            <a:ext cx="12176967" cy="6849544"/>
          </a:xfrm>
          <a:custGeom>
            <a:avLst/>
            <a:gdLst/>
            <a:ahLst/>
            <a:cxnLst/>
            <a:rect l="l" t="t" r="r" b="b"/>
            <a:pathLst>
              <a:path w="9144000" h="5143500">
                <a:moveTo>
                  <a:pt x="9144000" y="0"/>
                </a:moveTo>
                <a:lnTo>
                  <a:pt x="0" y="0"/>
                </a:lnTo>
                <a:lnTo>
                  <a:pt x="0" y="5143491"/>
                </a:lnTo>
                <a:lnTo>
                  <a:pt x="9144000" y="5143491"/>
                </a:lnTo>
                <a:lnTo>
                  <a:pt x="9144000" y="0"/>
                </a:lnTo>
                <a:close/>
              </a:path>
            </a:pathLst>
          </a:custGeom>
          <a:solidFill>
            <a:srgbClr val="6A5AA7"/>
          </a:solidFill>
        </p:spPr>
        <p:txBody>
          <a:bodyPr wrap="square" lIns="0" tIns="0" rIns="0" bIns="0" rtlCol="0"/>
          <a:lstStyle/>
          <a:p>
            <a:endParaRPr sz="2397"/>
          </a:p>
        </p:txBody>
      </p:sp>
      <p:sp>
        <p:nvSpPr>
          <p:cNvPr id="3" name="object 3"/>
          <p:cNvSpPr/>
          <p:nvPr/>
        </p:nvSpPr>
        <p:spPr>
          <a:xfrm>
            <a:off x="7517" y="6098"/>
            <a:ext cx="12176967" cy="0"/>
          </a:xfrm>
          <a:custGeom>
            <a:avLst/>
            <a:gdLst/>
            <a:ahLst/>
            <a:cxnLst/>
            <a:rect l="l" t="t" r="r" b="b"/>
            <a:pathLst>
              <a:path w="9144000">
                <a:moveTo>
                  <a:pt x="9144000" y="0"/>
                </a:moveTo>
                <a:lnTo>
                  <a:pt x="0" y="0"/>
                </a:lnTo>
              </a:path>
            </a:pathLst>
          </a:custGeom>
          <a:ln w="9533">
            <a:solidFill>
              <a:srgbClr val="000000"/>
            </a:solidFill>
          </a:ln>
        </p:spPr>
        <p:txBody>
          <a:bodyPr wrap="square" lIns="0" tIns="0" rIns="0" bIns="0" rtlCol="0"/>
          <a:lstStyle/>
          <a:p>
            <a:endParaRPr sz="2397"/>
          </a:p>
        </p:txBody>
      </p:sp>
      <p:pic>
        <p:nvPicPr>
          <p:cNvPr id="4" name="object 4"/>
          <p:cNvPicPr/>
          <p:nvPr/>
        </p:nvPicPr>
        <p:blipFill>
          <a:blip r:embed="rId2" cstate="print"/>
          <a:stretch>
            <a:fillRect/>
          </a:stretch>
        </p:blipFill>
        <p:spPr>
          <a:xfrm>
            <a:off x="2576855" y="6142653"/>
            <a:ext cx="1193343" cy="462723"/>
          </a:xfrm>
          <a:prstGeom prst="rect">
            <a:avLst/>
          </a:prstGeom>
        </p:spPr>
      </p:pic>
      <p:sp>
        <p:nvSpPr>
          <p:cNvPr id="5" name="object 5"/>
          <p:cNvSpPr/>
          <p:nvPr/>
        </p:nvSpPr>
        <p:spPr>
          <a:xfrm>
            <a:off x="2375935" y="6148742"/>
            <a:ext cx="0" cy="467629"/>
          </a:xfrm>
          <a:custGeom>
            <a:avLst/>
            <a:gdLst/>
            <a:ahLst/>
            <a:cxnLst/>
            <a:rect l="l" t="t" r="r" b="b"/>
            <a:pathLst>
              <a:path h="351154">
                <a:moveTo>
                  <a:pt x="0" y="0"/>
                </a:moveTo>
                <a:lnTo>
                  <a:pt x="0" y="351015"/>
                </a:lnTo>
              </a:path>
            </a:pathLst>
          </a:custGeom>
          <a:ln w="9533">
            <a:solidFill>
              <a:srgbClr val="B7B7B7"/>
            </a:solidFill>
          </a:ln>
        </p:spPr>
        <p:txBody>
          <a:bodyPr wrap="square" lIns="0" tIns="0" rIns="0" bIns="0" rtlCol="0"/>
          <a:lstStyle/>
          <a:p>
            <a:endParaRPr sz="2397"/>
          </a:p>
        </p:txBody>
      </p:sp>
      <p:pic>
        <p:nvPicPr>
          <p:cNvPr id="6" name="object 6"/>
          <p:cNvPicPr/>
          <p:nvPr/>
        </p:nvPicPr>
        <p:blipFill>
          <a:blip r:embed="rId3" cstate="print"/>
          <a:stretch>
            <a:fillRect/>
          </a:stretch>
        </p:blipFill>
        <p:spPr>
          <a:xfrm>
            <a:off x="7517" y="34"/>
            <a:ext cx="5138679" cy="5557601"/>
          </a:xfrm>
          <a:prstGeom prst="rect">
            <a:avLst/>
          </a:prstGeom>
        </p:spPr>
      </p:pic>
      <p:pic>
        <p:nvPicPr>
          <p:cNvPr id="7" name="object 7"/>
          <p:cNvPicPr/>
          <p:nvPr/>
        </p:nvPicPr>
        <p:blipFill>
          <a:blip r:embed="rId4" cstate="print"/>
          <a:stretch>
            <a:fillRect/>
          </a:stretch>
        </p:blipFill>
        <p:spPr>
          <a:xfrm>
            <a:off x="10966787" y="268180"/>
            <a:ext cx="828034" cy="815738"/>
          </a:xfrm>
          <a:prstGeom prst="rect">
            <a:avLst/>
          </a:prstGeom>
        </p:spPr>
      </p:pic>
      <p:sp>
        <p:nvSpPr>
          <p:cNvPr id="8" name="object 8" descr="$PPTXTitle"/>
          <p:cNvSpPr txBox="1">
            <a:spLocks noGrp="1"/>
          </p:cNvSpPr>
          <p:nvPr>
            <p:ph type="title"/>
          </p:nvPr>
        </p:nvSpPr>
        <p:spPr>
          <a:xfrm>
            <a:off x="502883" y="193727"/>
            <a:ext cx="9587164" cy="698456"/>
          </a:xfrm>
          <a:prstGeom prst="rect">
            <a:avLst/>
          </a:prstGeom>
        </p:spPr>
        <p:txBody>
          <a:bodyPr vert="horz" wrap="square" lIns="0" tIns="21141" rIns="0" bIns="0" rtlCol="0" anchor="ctr">
            <a:spAutoFit/>
          </a:bodyPr>
          <a:lstStyle/>
          <a:p>
            <a:pPr marL="16913">
              <a:lnSpc>
                <a:spcPct val="100000"/>
              </a:lnSpc>
              <a:spcBef>
                <a:spcPts val="166"/>
              </a:spcBef>
            </a:pPr>
            <a:r>
              <a:rPr spc="240" dirty="0">
                <a:solidFill>
                  <a:srgbClr val="FFFFFF"/>
                </a:solidFill>
              </a:rPr>
              <a:t>Community</a:t>
            </a:r>
            <a:r>
              <a:rPr spc="47" dirty="0">
                <a:solidFill>
                  <a:srgbClr val="FFFFFF"/>
                </a:solidFill>
              </a:rPr>
              <a:t> </a:t>
            </a:r>
            <a:r>
              <a:rPr spc="146" dirty="0">
                <a:solidFill>
                  <a:srgbClr val="FFFFFF"/>
                </a:solidFill>
              </a:rPr>
              <a:t>Listening</a:t>
            </a:r>
            <a:r>
              <a:rPr spc="87" dirty="0">
                <a:solidFill>
                  <a:srgbClr val="FFFFFF"/>
                </a:solidFill>
              </a:rPr>
              <a:t> </a:t>
            </a:r>
            <a:r>
              <a:rPr spc="-13" dirty="0">
                <a:solidFill>
                  <a:srgbClr val="FFFFFF"/>
                </a:solidFill>
              </a:rPr>
              <a:t>Sessions</a:t>
            </a:r>
          </a:p>
        </p:txBody>
      </p:sp>
      <p:sp>
        <p:nvSpPr>
          <p:cNvPr id="9" name="object 9"/>
          <p:cNvSpPr txBox="1"/>
          <p:nvPr/>
        </p:nvSpPr>
        <p:spPr>
          <a:xfrm>
            <a:off x="6181915" y="912737"/>
            <a:ext cx="6013223" cy="3913095"/>
          </a:xfrm>
          <a:prstGeom prst="rect">
            <a:avLst/>
          </a:prstGeom>
        </p:spPr>
        <p:txBody>
          <a:bodyPr vert="horz" wrap="square" lIns="0" tIns="158977" rIns="0" bIns="0" rtlCol="0">
            <a:spAutoFit/>
          </a:bodyPr>
          <a:lstStyle/>
          <a:p>
            <a:pPr marL="16913">
              <a:spcBef>
                <a:spcPts val="1252"/>
              </a:spcBef>
            </a:pPr>
            <a:r>
              <a:rPr sz="2064" spc="60" dirty="0">
                <a:solidFill>
                  <a:srgbClr val="FFFFFF"/>
                </a:solidFill>
                <a:latin typeface="Arial"/>
                <a:cs typeface="Arial"/>
              </a:rPr>
              <a:t>Topics:</a:t>
            </a:r>
            <a:endParaRPr sz="2064">
              <a:latin typeface="Arial"/>
              <a:cs typeface="Arial"/>
            </a:endParaRPr>
          </a:p>
          <a:p>
            <a:pPr marL="473553" indent="-456640">
              <a:spcBef>
                <a:spcPts val="1565"/>
              </a:spcBef>
              <a:buClr>
                <a:srgbClr val="585858"/>
              </a:buClr>
              <a:buSzPct val="116129"/>
              <a:buChar char="●"/>
              <a:tabLst>
                <a:tab pos="473553" algn="l"/>
              </a:tabLst>
            </a:pPr>
            <a:r>
              <a:rPr sz="2064" spc="240" dirty="0">
                <a:solidFill>
                  <a:srgbClr val="FFFFFF"/>
                </a:solidFill>
                <a:latin typeface="Arial"/>
                <a:cs typeface="Arial"/>
              </a:rPr>
              <a:t>Community-</a:t>
            </a:r>
            <a:r>
              <a:rPr sz="2064" spc="113" dirty="0">
                <a:solidFill>
                  <a:srgbClr val="FFFFFF"/>
                </a:solidFill>
                <a:latin typeface="Arial"/>
                <a:cs typeface="Arial"/>
              </a:rPr>
              <a:t>Level</a:t>
            </a:r>
            <a:r>
              <a:rPr sz="2064" spc="60" dirty="0">
                <a:solidFill>
                  <a:srgbClr val="FFFFFF"/>
                </a:solidFill>
                <a:latin typeface="Arial"/>
                <a:cs typeface="Arial"/>
              </a:rPr>
              <a:t> </a:t>
            </a:r>
            <a:r>
              <a:rPr sz="2064" spc="107" dirty="0">
                <a:solidFill>
                  <a:srgbClr val="FFFFFF"/>
                </a:solidFill>
                <a:latin typeface="Arial"/>
                <a:cs typeface="Arial"/>
              </a:rPr>
              <a:t>Resources</a:t>
            </a:r>
            <a:endParaRPr sz="2064">
              <a:latin typeface="Arial"/>
              <a:cs typeface="Arial"/>
            </a:endParaRPr>
          </a:p>
          <a:p>
            <a:pPr marL="473553" indent="-456640">
              <a:spcBef>
                <a:spcPts val="1558"/>
              </a:spcBef>
              <a:buClr>
                <a:srgbClr val="585858"/>
              </a:buClr>
              <a:buSzPct val="116129"/>
              <a:buChar char="●"/>
              <a:tabLst>
                <a:tab pos="473553" algn="l"/>
              </a:tabLst>
            </a:pPr>
            <a:r>
              <a:rPr sz="2064" spc="173" dirty="0">
                <a:solidFill>
                  <a:srgbClr val="FFFFFF"/>
                </a:solidFill>
                <a:latin typeface="Arial"/>
                <a:cs typeface="Arial"/>
              </a:rPr>
              <a:t>Geographic</a:t>
            </a:r>
            <a:r>
              <a:rPr sz="2064" dirty="0">
                <a:solidFill>
                  <a:srgbClr val="FFFFFF"/>
                </a:solidFill>
                <a:latin typeface="Arial"/>
                <a:cs typeface="Arial"/>
              </a:rPr>
              <a:t> </a:t>
            </a:r>
            <a:r>
              <a:rPr sz="2064" spc="152" dirty="0">
                <a:solidFill>
                  <a:srgbClr val="FFFFFF"/>
                </a:solidFill>
                <a:latin typeface="Arial"/>
                <a:cs typeface="Arial"/>
              </a:rPr>
              <a:t>Location/Residential</a:t>
            </a:r>
            <a:r>
              <a:rPr sz="2064" spc="60" dirty="0">
                <a:solidFill>
                  <a:srgbClr val="FFFFFF"/>
                </a:solidFill>
                <a:latin typeface="Arial"/>
                <a:cs typeface="Arial"/>
              </a:rPr>
              <a:t> </a:t>
            </a:r>
            <a:r>
              <a:rPr sz="2064" spc="133" dirty="0">
                <a:solidFill>
                  <a:srgbClr val="FFFFFF"/>
                </a:solidFill>
                <a:latin typeface="Arial"/>
                <a:cs typeface="Arial"/>
              </a:rPr>
              <a:t>Factors</a:t>
            </a:r>
            <a:endParaRPr sz="2064">
              <a:latin typeface="Arial"/>
              <a:cs typeface="Arial"/>
            </a:endParaRPr>
          </a:p>
          <a:p>
            <a:pPr marL="473553" indent="-456640">
              <a:spcBef>
                <a:spcPts val="1558"/>
              </a:spcBef>
              <a:buClr>
                <a:srgbClr val="585858"/>
              </a:buClr>
              <a:buSzPct val="116129"/>
              <a:buChar char="●"/>
              <a:tabLst>
                <a:tab pos="473553" algn="l"/>
              </a:tabLst>
            </a:pPr>
            <a:r>
              <a:rPr sz="2064" spc="200" dirty="0">
                <a:solidFill>
                  <a:srgbClr val="FFFFFF"/>
                </a:solidFill>
                <a:latin typeface="Arial"/>
                <a:cs typeface="Arial"/>
              </a:rPr>
              <a:t>Economic</a:t>
            </a:r>
            <a:r>
              <a:rPr sz="2064" spc="-7" dirty="0">
                <a:solidFill>
                  <a:srgbClr val="FFFFFF"/>
                </a:solidFill>
                <a:latin typeface="Arial"/>
                <a:cs typeface="Arial"/>
              </a:rPr>
              <a:t> </a:t>
            </a:r>
            <a:r>
              <a:rPr sz="2064" spc="166" dirty="0">
                <a:solidFill>
                  <a:srgbClr val="FFFFFF"/>
                </a:solidFill>
                <a:latin typeface="Arial"/>
                <a:cs typeface="Arial"/>
              </a:rPr>
              <a:t>Mobility</a:t>
            </a:r>
            <a:endParaRPr sz="2064">
              <a:latin typeface="Arial"/>
              <a:cs typeface="Arial"/>
            </a:endParaRPr>
          </a:p>
          <a:p>
            <a:pPr marL="473553" indent="-456640">
              <a:spcBef>
                <a:spcPts val="1565"/>
              </a:spcBef>
              <a:buClr>
                <a:srgbClr val="585858"/>
              </a:buClr>
              <a:buSzPct val="116129"/>
              <a:buChar char="●"/>
              <a:tabLst>
                <a:tab pos="473553" algn="l"/>
              </a:tabLst>
            </a:pPr>
            <a:r>
              <a:rPr sz="2064" spc="186" dirty="0">
                <a:solidFill>
                  <a:srgbClr val="FFFFFF"/>
                </a:solidFill>
                <a:latin typeface="Arial"/>
                <a:cs typeface="Arial"/>
              </a:rPr>
              <a:t>Health</a:t>
            </a:r>
            <a:r>
              <a:rPr sz="2064" spc="27" dirty="0">
                <a:solidFill>
                  <a:srgbClr val="FFFFFF"/>
                </a:solidFill>
                <a:latin typeface="Arial"/>
                <a:cs typeface="Arial"/>
              </a:rPr>
              <a:t> </a:t>
            </a:r>
            <a:r>
              <a:rPr sz="2064" spc="213" dirty="0">
                <a:solidFill>
                  <a:srgbClr val="FFFFFF"/>
                </a:solidFill>
                <a:latin typeface="Arial"/>
                <a:cs typeface="Arial"/>
              </a:rPr>
              <a:t>and</a:t>
            </a:r>
            <a:r>
              <a:rPr sz="2064" spc="20" dirty="0">
                <a:solidFill>
                  <a:srgbClr val="FFFFFF"/>
                </a:solidFill>
                <a:latin typeface="Arial"/>
                <a:cs typeface="Arial"/>
              </a:rPr>
              <a:t> </a:t>
            </a:r>
            <a:r>
              <a:rPr sz="2064" spc="173" dirty="0">
                <a:solidFill>
                  <a:srgbClr val="FFFFFF"/>
                </a:solidFill>
                <a:latin typeface="Arial"/>
                <a:cs typeface="Arial"/>
              </a:rPr>
              <a:t>Family</a:t>
            </a:r>
            <a:r>
              <a:rPr sz="2064" spc="-73" dirty="0">
                <a:solidFill>
                  <a:srgbClr val="FFFFFF"/>
                </a:solidFill>
                <a:latin typeface="Arial"/>
                <a:cs typeface="Arial"/>
              </a:rPr>
              <a:t> </a:t>
            </a:r>
            <a:r>
              <a:rPr sz="2064" spc="133" dirty="0">
                <a:solidFill>
                  <a:srgbClr val="FFFFFF"/>
                </a:solidFill>
                <a:latin typeface="Arial"/>
                <a:cs typeface="Arial"/>
              </a:rPr>
              <a:t>Wellness</a:t>
            </a:r>
            <a:endParaRPr sz="2064">
              <a:latin typeface="Arial"/>
              <a:cs typeface="Arial"/>
            </a:endParaRPr>
          </a:p>
          <a:p>
            <a:pPr marL="473553" indent="-456640">
              <a:spcBef>
                <a:spcPts val="1558"/>
              </a:spcBef>
              <a:buClr>
                <a:srgbClr val="585858"/>
              </a:buClr>
              <a:buSzPct val="116129"/>
              <a:buChar char="●"/>
              <a:tabLst>
                <a:tab pos="473553" algn="l"/>
              </a:tabLst>
            </a:pPr>
            <a:r>
              <a:rPr sz="2064" spc="180" dirty="0">
                <a:solidFill>
                  <a:srgbClr val="FFFFFF"/>
                </a:solidFill>
                <a:latin typeface="Arial"/>
                <a:cs typeface="Arial"/>
              </a:rPr>
              <a:t>Education</a:t>
            </a:r>
            <a:r>
              <a:rPr sz="2064" spc="33" dirty="0">
                <a:solidFill>
                  <a:srgbClr val="FFFFFF"/>
                </a:solidFill>
                <a:latin typeface="Arial"/>
                <a:cs typeface="Arial"/>
              </a:rPr>
              <a:t> </a:t>
            </a:r>
            <a:r>
              <a:rPr sz="2064" spc="246" dirty="0">
                <a:solidFill>
                  <a:srgbClr val="FFFFFF"/>
                </a:solidFill>
                <a:latin typeface="Arial"/>
                <a:cs typeface="Arial"/>
              </a:rPr>
              <a:t>and</a:t>
            </a:r>
            <a:r>
              <a:rPr sz="2064" spc="33" dirty="0">
                <a:solidFill>
                  <a:srgbClr val="FFFFFF"/>
                </a:solidFill>
                <a:latin typeface="Arial"/>
                <a:cs typeface="Arial"/>
              </a:rPr>
              <a:t> </a:t>
            </a:r>
            <a:r>
              <a:rPr sz="2064" spc="133" dirty="0">
                <a:solidFill>
                  <a:srgbClr val="FFFFFF"/>
                </a:solidFill>
                <a:latin typeface="Arial"/>
                <a:cs typeface="Arial"/>
              </a:rPr>
              <a:t>School</a:t>
            </a:r>
            <a:r>
              <a:rPr sz="2064" spc="27" dirty="0">
                <a:solidFill>
                  <a:srgbClr val="FFFFFF"/>
                </a:solidFill>
                <a:latin typeface="Arial"/>
                <a:cs typeface="Arial"/>
              </a:rPr>
              <a:t> </a:t>
            </a:r>
            <a:r>
              <a:rPr sz="2064" spc="107" dirty="0">
                <a:solidFill>
                  <a:srgbClr val="FFFFFF"/>
                </a:solidFill>
                <a:latin typeface="Arial"/>
                <a:cs typeface="Arial"/>
              </a:rPr>
              <a:t>Readiness</a:t>
            </a:r>
            <a:endParaRPr sz="2064">
              <a:latin typeface="Arial"/>
              <a:cs typeface="Arial"/>
            </a:endParaRPr>
          </a:p>
          <a:p>
            <a:pPr marL="473553" indent="-456640">
              <a:lnSpc>
                <a:spcPts val="2444"/>
              </a:lnSpc>
              <a:spcBef>
                <a:spcPts val="1565"/>
              </a:spcBef>
              <a:buClr>
                <a:srgbClr val="585858"/>
              </a:buClr>
              <a:buSzPct val="116129"/>
              <a:buChar char="●"/>
              <a:tabLst>
                <a:tab pos="473553" algn="l"/>
              </a:tabLst>
            </a:pPr>
            <a:r>
              <a:rPr sz="2064" spc="240" dirty="0">
                <a:solidFill>
                  <a:srgbClr val="FFFFFF"/>
                </a:solidFill>
                <a:latin typeface="Arial"/>
                <a:cs typeface="Arial"/>
              </a:rPr>
              <a:t>Engagement</a:t>
            </a:r>
            <a:r>
              <a:rPr sz="2064" dirty="0">
                <a:solidFill>
                  <a:srgbClr val="FFFFFF"/>
                </a:solidFill>
                <a:latin typeface="Arial"/>
                <a:cs typeface="Arial"/>
              </a:rPr>
              <a:t> </a:t>
            </a:r>
            <a:r>
              <a:rPr sz="2064" spc="213" dirty="0">
                <a:solidFill>
                  <a:srgbClr val="FFFFFF"/>
                </a:solidFill>
                <a:latin typeface="Arial"/>
                <a:cs typeface="Arial"/>
              </a:rPr>
              <a:t>and</a:t>
            </a:r>
            <a:r>
              <a:rPr sz="2064" spc="13" dirty="0">
                <a:solidFill>
                  <a:srgbClr val="FFFFFF"/>
                </a:solidFill>
                <a:latin typeface="Arial"/>
                <a:cs typeface="Arial"/>
              </a:rPr>
              <a:t> </a:t>
            </a:r>
            <a:r>
              <a:rPr sz="2064" spc="253" dirty="0">
                <a:solidFill>
                  <a:srgbClr val="FFFFFF"/>
                </a:solidFill>
                <a:latin typeface="Arial"/>
                <a:cs typeface="Arial"/>
              </a:rPr>
              <a:t>Community</a:t>
            </a:r>
            <a:endParaRPr sz="2064">
              <a:latin typeface="Arial"/>
              <a:cs typeface="Arial"/>
            </a:endParaRPr>
          </a:p>
          <a:p>
            <a:pPr marL="473553">
              <a:lnSpc>
                <a:spcPts val="2444"/>
              </a:lnSpc>
            </a:pPr>
            <a:r>
              <a:rPr sz="2064" spc="152" dirty="0">
                <a:solidFill>
                  <a:srgbClr val="FFFFFF"/>
                </a:solidFill>
                <a:latin typeface="Arial"/>
                <a:cs typeface="Arial"/>
              </a:rPr>
              <a:t>Perceptions</a:t>
            </a:r>
            <a:endParaRPr sz="2064">
              <a:latin typeface="Arial"/>
              <a:cs typeface="Arial"/>
            </a:endParaRPr>
          </a:p>
        </p:txBody>
      </p:sp>
      <p:grpSp>
        <p:nvGrpSpPr>
          <p:cNvPr id="10" name="object 10"/>
          <p:cNvGrpSpPr/>
          <p:nvPr/>
        </p:nvGrpSpPr>
        <p:grpSpPr>
          <a:xfrm>
            <a:off x="445888" y="962825"/>
            <a:ext cx="6040283" cy="5813656"/>
            <a:chOff x="329184" y="723010"/>
            <a:chExt cx="4535805" cy="4365625"/>
          </a:xfrm>
        </p:grpSpPr>
        <p:pic>
          <p:nvPicPr>
            <p:cNvPr id="11" name="object 11" descr="Text, map  Description automatically generated"/>
            <p:cNvPicPr/>
            <p:nvPr/>
          </p:nvPicPr>
          <p:blipFill>
            <a:blip r:embed="rId5" cstate="print"/>
            <a:stretch>
              <a:fillRect/>
            </a:stretch>
          </p:blipFill>
          <p:spPr>
            <a:xfrm>
              <a:off x="329184" y="723010"/>
              <a:ext cx="2871216" cy="2889504"/>
            </a:xfrm>
            <a:prstGeom prst="rect">
              <a:avLst/>
            </a:prstGeom>
          </p:spPr>
        </p:pic>
        <p:pic>
          <p:nvPicPr>
            <p:cNvPr id="12" name="object 12" descr="Picture 2"/>
            <p:cNvPicPr/>
            <p:nvPr/>
          </p:nvPicPr>
          <p:blipFill>
            <a:blip r:embed="rId6" cstate="print"/>
            <a:stretch>
              <a:fillRect/>
            </a:stretch>
          </p:blipFill>
          <p:spPr>
            <a:xfrm>
              <a:off x="3026663" y="3358842"/>
              <a:ext cx="1837943" cy="1729739"/>
            </a:xfrm>
            <a:prstGeom prst="rect">
              <a:avLst/>
            </a:prstGeom>
          </p:spPr>
        </p:pic>
      </p:grpSp>
    </p:spTree>
    <p:extLst>
      <p:ext uri="{BB962C8B-B14F-4D97-AF65-F5344CB8AC3E}">
        <p14:creationId xmlns:p14="http://schemas.microsoft.com/office/powerpoint/2010/main" val="11969644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10351850" y="6148742"/>
            <a:ext cx="0" cy="467629"/>
          </a:xfrm>
          <a:custGeom>
            <a:avLst/>
            <a:gdLst/>
            <a:ahLst/>
            <a:cxnLst/>
            <a:rect l="l" t="t" r="r" b="b"/>
            <a:pathLst>
              <a:path h="351154">
                <a:moveTo>
                  <a:pt x="0" y="0"/>
                </a:moveTo>
                <a:lnTo>
                  <a:pt x="0" y="351015"/>
                </a:lnTo>
              </a:path>
            </a:pathLst>
          </a:custGeom>
          <a:ln w="9533">
            <a:solidFill>
              <a:srgbClr val="B7B7B7"/>
            </a:solidFill>
          </a:ln>
        </p:spPr>
        <p:txBody>
          <a:bodyPr wrap="square" lIns="0" tIns="0" rIns="0" bIns="0" rtlCol="0"/>
          <a:lstStyle/>
          <a:p>
            <a:endParaRPr sz="2397"/>
          </a:p>
        </p:txBody>
      </p:sp>
      <p:pic>
        <p:nvPicPr>
          <p:cNvPr id="3" name="object 3" descr="Google Shape;67;p14"/>
          <p:cNvPicPr/>
          <p:nvPr/>
        </p:nvPicPr>
        <p:blipFill>
          <a:blip r:embed="rId2" cstate="print"/>
          <a:stretch>
            <a:fillRect/>
          </a:stretch>
        </p:blipFill>
        <p:spPr>
          <a:xfrm>
            <a:off x="360647" y="463095"/>
            <a:ext cx="815857" cy="828002"/>
          </a:xfrm>
          <a:prstGeom prst="rect">
            <a:avLst/>
          </a:prstGeom>
        </p:spPr>
      </p:pic>
      <p:pic>
        <p:nvPicPr>
          <p:cNvPr id="4" name="object 4" descr="Google Shape;69;p14"/>
          <p:cNvPicPr/>
          <p:nvPr/>
        </p:nvPicPr>
        <p:blipFill>
          <a:blip r:embed="rId3" cstate="print"/>
          <a:stretch>
            <a:fillRect/>
          </a:stretch>
        </p:blipFill>
        <p:spPr>
          <a:xfrm>
            <a:off x="10638008" y="6215765"/>
            <a:ext cx="1156811" cy="389647"/>
          </a:xfrm>
          <a:prstGeom prst="rect">
            <a:avLst/>
          </a:prstGeom>
        </p:spPr>
      </p:pic>
      <p:sp>
        <p:nvSpPr>
          <p:cNvPr id="5" name="object 5" descr="$PPTXTitle"/>
          <p:cNvSpPr txBox="1">
            <a:spLocks noGrp="1"/>
          </p:cNvSpPr>
          <p:nvPr>
            <p:ph type="title"/>
          </p:nvPr>
        </p:nvSpPr>
        <p:spPr>
          <a:xfrm>
            <a:off x="1331321" y="196385"/>
            <a:ext cx="8310390" cy="698456"/>
          </a:xfrm>
          <a:prstGeom prst="rect">
            <a:avLst/>
          </a:prstGeom>
        </p:spPr>
        <p:txBody>
          <a:bodyPr vert="horz" wrap="square" lIns="0" tIns="21141" rIns="0" bIns="0" rtlCol="0" anchor="ctr">
            <a:spAutoFit/>
          </a:bodyPr>
          <a:lstStyle/>
          <a:p>
            <a:pPr marL="16913">
              <a:lnSpc>
                <a:spcPct val="100000"/>
              </a:lnSpc>
              <a:spcBef>
                <a:spcPts val="166"/>
              </a:spcBef>
            </a:pPr>
            <a:r>
              <a:rPr spc="246" dirty="0"/>
              <a:t>Community</a:t>
            </a:r>
            <a:r>
              <a:rPr spc="53" dirty="0"/>
              <a:t> </a:t>
            </a:r>
            <a:r>
              <a:rPr spc="113" dirty="0"/>
              <a:t>Conversations</a:t>
            </a:r>
          </a:p>
        </p:txBody>
      </p:sp>
      <p:sp>
        <p:nvSpPr>
          <p:cNvPr id="6" name="object 6"/>
          <p:cNvSpPr txBox="1"/>
          <p:nvPr/>
        </p:nvSpPr>
        <p:spPr>
          <a:xfrm>
            <a:off x="1331321" y="1013055"/>
            <a:ext cx="7759434" cy="1980257"/>
          </a:xfrm>
          <a:prstGeom prst="rect">
            <a:avLst/>
          </a:prstGeom>
        </p:spPr>
        <p:txBody>
          <a:bodyPr vert="horz" wrap="square" lIns="0" tIns="22832" rIns="0" bIns="0" rtlCol="0">
            <a:spAutoFit/>
          </a:bodyPr>
          <a:lstStyle/>
          <a:p>
            <a:pPr marL="16913">
              <a:spcBef>
                <a:spcPts val="180"/>
              </a:spcBef>
            </a:pPr>
            <a:r>
              <a:rPr sz="2064" spc="133" dirty="0">
                <a:solidFill>
                  <a:srgbClr val="575757"/>
                </a:solidFill>
                <a:latin typeface="Arial"/>
                <a:cs typeface="Arial"/>
              </a:rPr>
              <a:t>Discussion</a:t>
            </a:r>
            <a:r>
              <a:rPr sz="2064" spc="13" dirty="0">
                <a:solidFill>
                  <a:srgbClr val="575757"/>
                </a:solidFill>
                <a:latin typeface="Arial"/>
                <a:cs typeface="Arial"/>
              </a:rPr>
              <a:t> </a:t>
            </a:r>
            <a:r>
              <a:rPr sz="2064" spc="146" dirty="0">
                <a:solidFill>
                  <a:srgbClr val="575757"/>
                </a:solidFill>
                <a:latin typeface="Arial"/>
                <a:cs typeface="Arial"/>
              </a:rPr>
              <a:t>Questions</a:t>
            </a:r>
            <a:endParaRPr sz="2064" dirty="0">
              <a:latin typeface="Arial"/>
              <a:cs typeface="Arial"/>
            </a:endParaRPr>
          </a:p>
          <a:p>
            <a:pPr marL="397446" indent="-380533">
              <a:spcBef>
                <a:spcPts val="120"/>
              </a:spcBef>
              <a:buChar char="•"/>
              <a:tabLst>
                <a:tab pos="397446" algn="l"/>
              </a:tabLst>
            </a:pPr>
            <a:r>
              <a:rPr sz="2064" spc="266" dirty="0">
                <a:solidFill>
                  <a:srgbClr val="575757"/>
                </a:solidFill>
                <a:latin typeface="Arial"/>
                <a:cs typeface="Arial"/>
              </a:rPr>
              <a:t>What</a:t>
            </a:r>
            <a:r>
              <a:rPr sz="2064" spc="27" dirty="0">
                <a:solidFill>
                  <a:srgbClr val="575757"/>
                </a:solidFill>
                <a:latin typeface="Arial"/>
                <a:cs typeface="Arial"/>
              </a:rPr>
              <a:t> </a:t>
            </a:r>
            <a:r>
              <a:rPr sz="2064" spc="127" dirty="0">
                <a:solidFill>
                  <a:srgbClr val="575757"/>
                </a:solidFill>
                <a:latin typeface="Arial"/>
                <a:cs typeface="Arial"/>
              </a:rPr>
              <a:t>surprises</a:t>
            </a:r>
            <a:r>
              <a:rPr sz="2064" spc="47" dirty="0">
                <a:solidFill>
                  <a:srgbClr val="575757"/>
                </a:solidFill>
                <a:latin typeface="Arial"/>
                <a:cs typeface="Arial"/>
              </a:rPr>
              <a:t> </a:t>
            </a:r>
            <a:r>
              <a:rPr sz="2064" spc="152" dirty="0">
                <a:solidFill>
                  <a:srgbClr val="575757"/>
                </a:solidFill>
                <a:latin typeface="Arial"/>
                <a:cs typeface="Arial"/>
              </a:rPr>
              <a:t>you</a:t>
            </a:r>
            <a:r>
              <a:rPr sz="2064" spc="40" dirty="0">
                <a:solidFill>
                  <a:srgbClr val="575757"/>
                </a:solidFill>
                <a:latin typeface="Arial"/>
                <a:cs typeface="Arial"/>
              </a:rPr>
              <a:t> </a:t>
            </a:r>
            <a:r>
              <a:rPr sz="2064" spc="220" dirty="0">
                <a:solidFill>
                  <a:srgbClr val="575757"/>
                </a:solidFill>
                <a:latin typeface="Arial"/>
                <a:cs typeface="Arial"/>
              </a:rPr>
              <a:t>about</a:t>
            </a:r>
            <a:r>
              <a:rPr sz="2064" spc="20" dirty="0">
                <a:solidFill>
                  <a:srgbClr val="575757"/>
                </a:solidFill>
                <a:latin typeface="Arial"/>
                <a:cs typeface="Arial"/>
              </a:rPr>
              <a:t> </a:t>
            </a:r>
            <a:r>
              <a:rPr sz="2064" spc="226" dirty="0">
                <a:solidFill>
                  <a:srgbClr val="575757"/>
                </a:solidFill>
                <a:latin typeface="Arial"/>
                <a:cs typeface="Arial"/>
              </a:rPr>
              <a:t>the</a:t>
            </a:r>
            <a:r>
              <a:rPr sz="2064" spc="100" dirty="0">
                <a:solidFill>
                  <a:srgbClr val="575757"/>
                </a:solidFill>
                <a:latin typeface="Arial"/>
                <a:cs typeface="Arial"/>
              </a:rPr>
              <a:t> </a:t>
            </a:r>
            <a:r>
              <a:rPr sz="2064" spc="193" dirty="0">
                <a:solidFill>
                  <a:srgbClr val="575757"/>
                </a:solidFill>
                <a:latin typeface="Arial"/>
                <a:cs typeface="Arial"/>
              </a:rPr>
              <a:t>information?</a:t>
            </a:r>
            <a:r>
              <a:rPr sz="2064" spc="-27" dirty="0">
                <a:solidFill>
                  <a:srgbClr val="575757"/>
                </a:solidFill>
                <a:latin typeface="Arial"/>
                <a:cs typeface="Arial"/>
              </a:rPr>
              <a:t> </a:t>
            </a:r>
            <a:r>
              <a:rPr sz="2064" spc="193" dirty="0">
                <a:solidFill>
                  <a:srgbClr val="575757"/>
                </a:solidFill>
                <a:latin typeface="Arial"/>
                <a:cs typeface="Arial"/>
              </a:rPr>
              <a:t>Anything?</a:t>
            </a:r>
            <a:endParaRPr sz="2064" dirty="0">
              <a:latin typeface="Arial"/>
              <a:cs typeface="Arial"/>
            </a:endParaRPr>
          </a:p>
          <a:p>
            <a:pPr marL="397446" indent="-380533">
              <a:spcBef>
                <a:spcPts val="120"/>
              </a:spcBef>
              <a:buChar char="•"/>
              <a:tabLst>
                <a:tab pos="397446" algn="l"/>
              </a:tabLst>
            </a:pPr>
            <a:r>
              <a:rPr sz="2064" spc="266" dirty="0">
                <a:solidFill>
                  <a:srgbClr val="575757"/>
                </a:solidFill>
                <a:latin typeface="Arial"/>
                <a:cs typeface="Arial"/>
              </a:rPr>
              <a:t>What</a:t>
            </a:r>
            <a:r>
              <a:rPr sz="2064" spc="20" dirty="0">
                <a:solidFill>
                  <a:srgbClr val="575757"/>
                </a:solidFill>
                <a:latin typeface="Arial"/>
                <a:cs typeface="Arial"/>
              </a:rPr>
              <a:t> </a:t>
            </a:r>
            <a:r>
              <a:rPr sz="2064" dirty="0">
                <a:solidFill>
                  <a:srgbClr val="575757"/>
                </a:solidFill>
                <a:latin typeface="Arial"/>
                <a:cs typeface="Arial"/>
              </a:rPr>
              <a:t>is</a:t>
            </a:r>
            <a:r>
              <a:rPr sz="2064" spc="40" dirty="0">
                <a:solidFill>
                  <a:srgbClr val="575757"/>
                </a:solidFill>
                <a:latin typeface="Arial"/>
                <a:cs typeface="Arial"/>
              </a:rPr>
              <a:t> </a:t>
            </a:r>
            <a:r>
              <a:rPr sz="2064" spc="226" dirty="0">
                <a:solidFill>
                  <a:srgbClr val="575757"/>
                </a:solidFill>
                <a:latin typeface="Arial"/>
                <a:cs typeface="Arial"/>
              </a:rPr>
              <a:t>the</a:t>
            </a:r>
            <a:r>
              <a:rPr sz="2064" spc="-7" dirty="0">
                <a:solidFill>
                  <a:srgbClr val="575757"/>
                </a:solidFill>
                <a:latin typeface="Arial"/>
                <a:cs typeface="Arial"/>
              </a:rPr>
              <a:t> </a:t>
            </a:r>
            <a:r>
              <a:rPr sz="2064" spc="233" dirty="0">
                <a:solidFill>
                  <a:srgbClr val="575757"/>
                </a:solidFill>
                <a:latin typeface="Arial"/>
                <a:cs typeface="Arial"/>
              </a:rPr>
              <a:t>good</a:t>
            </a:r>
            <a:r>
              <a:rPr sz="2064" spc="20" dirty="0">
                <a:solidFill>
                  <a:srgbClr val="575757"/>
                </a:solidFill>
                <a:latin typeface="Arial"/>
                <a:cs typeface="Arial"/>
              </a:rPr>
              <a:t> </a:t>
            </a:r>
            <a:r>
              <a:rPr sz="2064" spc="166" dirty="0">
                <a:solidFill>
                  <a:srgbClr val="575757"/>
                </a:solidFill>
                <a:latin typeface="Arial"/>
                <a:cs typeface="Arial"/>
              </a:rPr>
              <a:t>news?</a:t>
            </a:r>
            <a:r>
              <a:rPr sz="2064" spc="67" dirty="0">
                <a:solidFill>
                  <a:srgbClr val="575757"/>
                </a:solidFill>
                <a:latin typeface="Arial"/>
                <a:cs typeface="Arial"/>
              </a:rPr>
              <a:t> </a:t>
            </a:r>
            <a:r>
              <a:rPr sz="2064" spc="272" dirty="0">
                <a:solidFill>
                  <a:srgbClr val="575757"/>
                </a:solidFill>
                <a:latin typeface="Arial"/>
                <a:cs typeface="Arial"/>
              </a:rPr>
              <a:t>What</a:t>
            </a:r>
            <a:r>
              <a:rPr sz="2064" spc="20" dirty="0">
                <a:solidFill>
                  <a:srgbClr val="575757"/>
                </a:solidFill>
                <a:latin typeface="Arial"/>
                <a:cs typeface="Arial"/>
              </a:rPr>
              <a:t> </a:t>
            </a:r>
            <a:r>
              <a:rPr sz="2064" dirty="0">
                <a:solidFill>
                  <a:srgbClr val="575757"/>
                </a:solidFill>
                <a:latin typeface="Arial"/>
                <a:cs typeface="Arial"/>
              </a:rPr>
              <a:t>is</a:t>
            </a:r>
            <a:r>
              <a:rPr sz="2064" spc="40" dirty="0">
                <a:solidFill>
                  <a:srgbClr val="575757"/>
                </a:solidFill>
                <a:latin typeface="Arial"/>
                <a:cs typeface="Arial"/>
              </a:rPr>
              <a:t> </a:t>
            </a:r>
            <a:r>
              <a:rPr sz="2064" spc="226" dirty="0">
                <a:solidFill>
                  <a:srgbClr val="575757"/>
                </a:solidFill>
                <a:latin typeface="Arial"/>
                <a:cs typeface="Arial"/>
              </a:rPr>
              <a:t>the</a:t>
            </a:r>
            <a:r>
              <a:rPr sz="2064" spc="87" dirty="0">
                <a:solidFill>
                  <a:srgbClr val="575757"/>
                </a:solidFill>
                <a:latin typeface="Arial"/>
                <a:cs typeface="Arial"/>
              </a:rPr>
              <a:t> </a:t>
            </a:r>
            <a:r>
              <a:rPr sz="2064" spc="213" dirty="0">
                <a:solidFill>
                  <a:srgbClr val="575757"/>
                </a:solidFill>
                <a:latin typeface="Arial"/>
                <a:cs typeface="Arial"/>
              </a:rPr>
              <a:t>bad</a:t>
            </a:r>
            <a:r>
              <a:rPr sz="2064" spc="27" dirty="0">
                <a:solidFill>
                  <a:srgbClr val="575757"/>
                </a:solidFill>
                <a:latin typeface="Arial"/>
                <a:cs typeface="Arial"/>
              </a:rPr>
              <a:t> </a:t>
            </a:r>
            <a:r>
              <a:rPr sz="2064" spc="152" dirty="0">
                <a:solidFill>
                  <a:srgbClr val="575757"/>
                </a:solidFill>
                <a:latin typeface="Arial"/>
                <a:cs typeface="Arial"/>
              </a:rPr>
              <a:t>news?</a:t>
            </a:r>
            <a:endParaRPr sz="2064" dirty="0">
              <a:latin typeface="Arial"/>
              <a:cs typeface="Arial"/>
            </a:endParaRPr>
          </a:p>
          <a:p>
            <a:pPr marL="397446" indent="-380533">
              <a:spcBef>
                <a:spcPts val="20"/>
              </a:spcBef>
              <a:buChar char="•"/>
              <a:tabLst>
                <a:tab pos="397446" algn="l"/>
              </a:tabLst>
            </a:pPr>
            <a:r>
              <a:rPr sz="2064" spc="266" dirty="0">
                <a:solidFill>
                  <a:srgbClr val="575757"/>
                </a:solidFill>
                <a:latin typeface="Arial"/>
                <a:cs typeface="Arial"/>
              </a:rPr>
              <a:t>What</a:t>
            </a:r>
            <a:r>
              <a:rPr sz="2064" spc="40" dirty="0">
                <a:solidFill>
                  <a:srgbClr val="575757"/>
                </a:solidFill>
                <a:latin typeface="Arial"/>
                <a:cs typeface="Arial"/>
              </a:rPr>
              <a:t> </a:t>
            </a:r>
            <a:r>
              <a:rPr sz="2064" spc="213" dirty="0">
                <a:solidFill>
                  <a:srgbClr val="575757"/>
                </a:solidFill>
                <a:latin typeface="Arial"/>
                <a:cs typeface="Arial"/>
              </a:rPr>
              <a:t>information</a:t>
            </a:r>
            <a:r>
              <a:rPr sz="2064" spc="40" dirty="0">
                <a:solidFill>
                  <a:srgbClr val="575757"/>
                </a:solidFill>
                <a:latin typeface="Arial"/>
                <a:cs typeface="Arial"/>
              </a:rPr>
              <a:t> </a:t>
            </a:r>
            <a:r>
              <a:rPr sz="2064" dirty="0">
                <a:solidFill>
                  <a:srgbClr val="575757"/>
                </a:solidFill>
                <a:latin typeface="Arial"/>
                <a:cs typeface="Arial"/>
              </a:rPr>
              <a:t>is</a:t>
            </a:r>
            <a:r>
              <a:rPr sz="2064" spc="-40" dirty="0">
                <a:solidFill>
                  <a:srgbClr val="575757"/>
                </a:solidFill>
                <a:latin typeface="Arial"/>
                <a:cs typeface="Arial"/>
              </a:rPr>
              <a:t> </a:t>
            </a:r>
            <a:r>
              <a:rPr sz="2064" spc="193" dirty="0">
                <a:solidFill>
                  <a:srgbClr val="575757"/>
                </a:solidFill>
                <a:latin typeface="Arial"/>
                <a:cs typeface="Arial"/>
              </a:rPr>
              <a:t>missing</a:t>
            </a:r>
            <a:r>
              <a:rPr sz="2064" spc="20" dirty="0">
                <a:solidFill>
                  <a:srgbClr val="575757"/>
                </a:solidFill>
                <a:latin typeface="Arial"/>
                <a:cs typeface="Arial"/>
              </a:rPr>
              <a:t> </a:t>
            </a:r>
            <a:r>
              <a:rPr sz="2064" spc="173" dirty="0">
                <a:solidFill>
                  <a:srgbClr val="575757"/>
                </a:solidFill>
                <a:latin typeface="Arial"/>
                <a:cs typeface="Arial"/>
              </a:rPr>
              <a:t>or</a:t>
            </a:r>
            <a:r>
              <a:rPr sz="2064" spc="47" dirty="0">
                <a:solidFill>
                  <a:srgbClr val="575757"/>
                </a:solidFill>
                <a:latin typeface="Arial"/>
                <a:cs typeface="Arial"/>
              </a:rPr>
              <a:t> </a:t>
            </a:r>
            <a:r>
              <a:rPr sz="2064" spc="160" dirty="0">
                <a:solidFill>
                  <a:srgbClr val="575757"/>
                </a:solidFill>
                <a:latin typeface="Arial"/>
                <a:cs typeface="Arial"/>
              </a:rPr>
              <a:t>needed?</a:t>
            </a:r>
            <a:endParaRPr sz="2064" dirty="0">
              <a:latin typeface="Arial"/>
              <a:cs typeface="Arial"/>
            </a:endParaRPr>
          </a:p>
          <a:p>
            <a:pPr marL="397446" indent="-380533">
              <a:spcBef>
                <a:spcPts val="120"/>
              </a:spcBef>
              <a:buChar char="•"/>
              <a:tabLst>
                <a:tab pos="397446" algn="l"/>
              </a:tabLst>
            </a:pPr>
            <a:r>
              <a:rPr sz="2064" spc="246" dirty="0">
                <a:solidFill>
                  <a:srgbClr val="575757"/>
                </a:solidFill>
                <a:latin typeface="Arial"/>
                <a:cs typeface="Arial"/>
              </a:rPr>
              <a:t>How</a:t>
            </a:r>
            <a:r>
              <a:rPr sz="2064" spc="-27" dirty="0">
                <a:solidFill>
                  <a:srgbClr val="575757"/>
                </a:solidFill>
                <a:latin typeface="Arial"/>
                <a:cs typeface="Arial"/>
              </a:rPr>
              <a:t> </a:t>
            </a:r>
            <a:r>
              <a:rPr sz="2064" spc="186" dirty="0">
                <a:solidFill>
                  <a:srgbClr val="575757"/>
                </a:solidFill>
                <a:latin typeface="Arial"/>
                <a:cs typeface="Arial"/>
              </a:rPr>
              <a:t>should</a:t>
            </a:r>
            <a:r>
              <a:rPr sz="2064" spc="7" dirty="0">
                <a:solidFill>
                  <a:srgbClr val="575757"/>
                </a:solidFill>
                <a:latin typeface="Arial"/>
                <a:cs typeface="Arial"/>
              </a:rPr>
              <a:t> </a:t>
            </a:r>
            <a:r>
              <a:rPr sz="2064" spc="166" dirty="0">
                <a:solidFill>
                  <a:srgbClr val="575757"/>
                </a:solidFill>
                <a:latin typeface="Arial"/>
                <a:cs typeface="Arial"/>
              </a:rPr>
              <a:t>this</a:t>
            </a:r>
            <a:r>
              <a:rPr sz="2064" spc="33" dirty="0">
                <a:solidFill>
                  <a:srgbClr val="575757"/>
                </a:solidFill>
                <a:latin typeface="Arial"/>
                <a:cs typeface="Arial"/>
              </a:rPr>
              <a:t> </a:t>
            </a:r>
            <a:r>
              <a:rPr sz="2064" spc="213" dirty="0">
                <a:solidFill>
                  <a:srgbClr val="575757"/>
                </a:solidFill>
                <a:latin typeface="Arial"/>
                <a:cs typeface="Arial"/>
              </a:rPr>
              <a:t>information</a:t>
            </a:r>
            <a:r>
              <a:rPr sz="2064" spc="20" dirty="0">
                <a:solidFill>
                  <a:srgbClr val="575757"/>
                </a:solidFill>
                <a:latin typeface="Arial"/>
                <a:cs typeface="Arial"/>
              </a:rPr>
              <a:t> </a:t>
            </a:r>
            <a:r>
              <a:rPr sz="2064" spc="200" dirty="0">
                <a:solidFill>
                  <a:srgbClr val="575757"/>
                </a:solidFill>
                <a:latin typeface="Arial"/>
                <a:cs typeface="Arial"/>
              </a:rPr>
              <a:t>be</a:t>
            </a:r>
            <a:r>
              <a:rPr sz="2064" spc="-20" dirty="0">
                <a:solidFill>
                  <a:srgbClr val="575757"/>
                </a:solidFill>
                <a:latin typeface="Arial"/>
                <a:cs typeface="Arial"/>
              </a:rPr>
              <a:t> </a:t>
            </a:r>
            <a:r>
              <a:rPr sz="2064" spc="140" dirty="0">
                <a:solidFill>
                  <a:srgbClr val="575757"/>
                </a:solidFill>
                <a:latin typeface="Arial"/>
                <a:cs typeface="Arial"/>
              </a:rPr>
              <a:t>shared?</a:t>
            </a:r>
            <a:endParaRPr sz="2064" dirty="0">
              <a:latin typeface="Arial"/>
              <a:cs typeface="Arial"/>
            </a:endParaRPr>
          </a:p>
          <a:p>
            <a:pPr marL="397446" indent="-380533">
              <a:spcBef>
                <a:spcPts val="120"/>
              </a:spcBef>
              <a:buChar char="•"/>
              <a:tabLst>
                <a:tab pos="397446" algn="l"/>
              </a:tabLst>
            </a:pPr>
            <a:r>
              <a:rPr sz="2064" spc="266" dirty="0">
                <a:solidFill>
                  <a:srgbClr val="575757"/>
                </a:solidFill>
                <a:latin typeface="Arial"/>
                <a:cs typeface="Arial"/>
              </a:rPr>
              <a:t>What</a:t>
            </a:r>
            <a:r>
              <a:rPr sz="2064" spc="20" dirty="0">
                <a:solidFill>
                  <a:srgbClr val="575757"/>
                </a:solidFill>
                <a:latin typeface="Arial"/>
                <a:cs typeface="Arial"/>
              </a:rPr>
              <a:t> </a:t>
            </a:r>
            <a:r>
              <a:rPr sz="2064" spc="80" dirty="0">
                <a:solidFill>
                  <a:srgbClr val="575757"/>
                </a:solidFill>
                <a:latin typeface="Arial"/>
                <a:cs typeface="Arial"/>
              </a:rPr>
              <a:t>issues</a:t>
            </a:r>
            <a:r>
              <a:rPr sz="2064" spc="47" dirty="0">
                <a:solidFill>
                  <a:srgbClr val="575757"/>
                </a:solidFill>
                <a:latin typeface="Arial"/>
                <a:cs typeface="Arial"/>
              </a:rPr>
              <a:t> </a:t>
            </a:r>
            <a:r>
              <a:rPr sz="2064" spc="186" dirty="0">
                <a:solidFill>
                  <a:srgbClr val="575757"/>
                </a:solidFill>
                <a:latin typeface="Arial"/>
                <a:cs typeface="Arial"/>
              </a:rPr>
              <a:t>should</a:t>
            </a:r>
            <a:r>
              <a:rPr sz="2064" spc="13" dirty="0">
                <a:solidFill>
                  <a:srgbClr val="575757"/>
                </a:solidFill>
                <a:latin typeface="Arial"/>
                <a:cs typeface="Arial"/>
              </a:rPr>
              <a:t> </a:t>
            </a:r>
            <a:r>
              <a:rPr sz="2064" spc="200" dirty="0">
                <a:solidFill>
                  <a:srgbClr val="575757"/>
                </a:solidFill>
                <a:latin typeface="Arial"/>
                <a:cs typeface="Arial"/>
              </a:rPr>
              <a:t>be</a:t>
            </a:r>
            <a:r>
              <a:rPr sz="2064" spc="-7" dirty="0">
                <a:solidFill>
                  <a:srgbClr val="575757"/>
                </a:solidFill>
                <a:latin typeface="Arial"/>
                <a:cs typeface="Arial"/>
              </a:rPr>
              <a:t> </a:t>
            </a:r>
            <a:r>
              <a:rPr sz="2064" spc="140" dirty="0">
                <a:solidFill>
                  <a:srgbClr val="575757"/>
                </a:solidFill>
                <a:latin typeface="Arial"/>
                <a:cs typeface="Arial"/>
              </a:rPr>
              <a:t>prioritized?</a:t>
            </a:r>
            <a:endParaRPr sz="2064" dirty="0">
              <a:latin typeface="Arial"/>
              <a:cs typeface="Arial"/>
            </a:endParaRPr>
          </a:p>
        </p:txBody>
      </p:sp>
      <p:pic>
        <p:nvPicPr>
          <p:cNvPr id="7" name="object 7" descr="A group of people standing in front of a large screen  Description automatically generated"/>
          <p:cNvPicPr/>
          <p:nvPr/>
        </p:nvPicPr>
        <p:blipFill>
          <a:blip r:embed="rId4" cstate="print"/>
          <a:stretch>
            <a:fillRect/>
          </a:stretch>
        </p:blipFill>
        <p:spPr>
          <a:xfrm>
            <a:off x="7435466" y="2522880"/>
            <a:ext cx="4127992" cy="3436949"/>
          </a:xfrm>
          <a:prstGeom prst="rect">
            <a:avLst/>
          </a:prstGeom>
        </p:spPr>
      </p:pic>
      <p:pic>
        <p:nvPicPr>
          <p:cNvPr id="8" name="object 8" descr="A group of people standing in front of a mural  Description automatically generated"/>
          <p:cNvPicPr/>
          <p:nvPr/>
        </p:nvPicPr>
        <p:blipFill>
          <a:blip r:embed="rId5" cstate="print"/>
          <a:stretch>
            <a:fillRect/>
          </a:stretch>
        </p:blipFill>
        <p:spPr>
          <a:xfrm>
            <a:off x="1639230" y="3449077"/>
            <a:ext cx="4456770" cy="3351707"/>
          </a:xfrm>
          <a:prstGeom prst="rect">
            <a:avLst/>
          </a:prstGeom>
        </p:spPr>
      </p:pic>
    </p:spTree>
    <p:extLst>
      <p:ext uri="{BB962C8B-B14F-4D97-AF65-F5344CB8AC3E}">
        <p14:creationId xmlns:p14="http://schemas.microsoft.com/office/powerpoint/2010/main" val="26221974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352834" y="511292"/>
            <a:ext cx="13303792" cy="1106269"/>
          </a:xfrm>
          <a:prstGeom prst="rect">
            <a:avLst/>
          </a:prstGeom>
        </p:spPr>
        <p:txBody>
          <a:bodyPr vert="horz" wrap="square" lIns="0" tIns="425010" rIns="0" bIns="0" rtlCol="0" anchor="ctr">
            <a:spAutoFit/>
          </a:bodyPr>
          <a:lstStyle/>
          <a:p>
            <a:pPr marL="41436">
              <a:lnSpc>
                <a:spcPct val="100000"/>
              </a:lnSpc>
              <a:spcBef>
                <a:spcPts val="166"/>
              </a:spcBef>
            </a:pPr>
            <a:r>
              <a:rPr spc="240" dirty="0"/>
              <a:t>Community</a:t>
            </a:r>
            <a:r>
              <a:rPr spc="73" dirty="0"/>
              <a:t> </a:t>
            </a:r>
            <a:r>
              <a:rPr spc="107" dirty="0"/>
              <a:t>Priorities</a:t>
            </a:r>
          </a:p>
        </p:txBody>
      </p:sp>
      <p:sp>
        <p:nvSpPr>
          <p:cNvPr id="3" name="object 3"/>
          <p:cNvSpPr txBox="1">
            <a:spLocks noGrp="1"/>
          </p:cNvSpPr>
          <p:nvPr>
            <p:ph type="body" idx="1"/>
          </p:nvPr>
        </p:nvSpPr>
        <p:spPr>
          <a:xfrm>
            <a:off x="352834" y="1810451"/>
            <a:ext cx="15630136" cy="4536257"/>
          </a:xfrm>
          <a:prstGeom prst="rect">
            <a:avLst/>
          </a:prstGeom>
        </p:spPr>
        <p:txBody>
          <a:bodyPr vert="horz" wrap="square" lIns="0" tIns="21986" rIns="0" bIns="0" rtlCol="0">
            <a:spAutoFit/>
          </a:bodyPr>
          <a:lstStyle/>
          <a:p>
            <a:pPr marL="473553" indent="-456640">
              <a:lnSpc>
                <a:spcPct val="100000"/>
              </a:lnSpc>
              <a:spcBef>
                <a:spcPts val="173"/>
              </a:spcBef>
              <a:buSzPct val="105882"/>
              <a:buChar char="●"/>
              <a:tabLst>
                <a:tab pos="473553" algn="l"/>
              </a:tabLst>
            </a:pPr>
            <a:r>
              <a:rPr spc="100" dirty="0"/>
              <a:t>Awareness</a:t>
            </a:r>
          </a:p>
          <a:p>
            <a:pPr marL="473553" indent="-456640">
              <a:lnSpc>
                <a:spcPct val="100000"/>
              </a:lnSpc>
              <a:spcBef>
                <a:spcPts val="173"/>
              </a:spcBef>
              <a:buSzPct val="105882"/>
              <a:buChar char="●"/>
              <a:tabLst>
                <a:tab pos="473553" algn="l"/>
              </a:tabLst>
            </a:pPr>
            <a:r>
              <a:rPr spc="180" dirty="0"/>
              <a:t>Enrollment</a:t>
            </a:r>
          </a:p>
          <a:p>
            <a:pPr marL="473553" indent="-456640">
              <a:lnSpc>
                <a:spcPct val="100000"/>
              </a:lnSpc>
              <a:spcBef>
                <a:spcPts val="166"/>
              </a:spcBef>
              <a:buSzPct val="105882"/>
              <a:buChar char="●"/>
              <a:tabLst>
                <a:tab pos="473553" algn="l"/>
              </a:tabLst>
            </a:pPr>
            <a:r>
              <a:rPr spc="127" dirty="0"/>
              <a:t>Eligibility</a:t>
            </a:r>
          </a:p>
          <a:p>
            <a:pPr marL="473553" indent="-456640">
              <a:lnSpc>
                <a:spcPct val="100000"/>
              </a:lnSpc>
              <a:spcBef>
                <a:spcPts val="166"/>
              </a:spcBef>
              <a:buSzPct val="105882"/>
              <a:buChar char="●"/>
              <a:tabLst>
                <a:tab pos="473553" algn="l"/>
              </a:tabLst>
            </a:pPr>
            <a:r>
              <a:rPr spc="186" dirty="0"/>
              <a:t>Maintaining</a:t>
            </a:r>
            <a:r>
              <a:rPr spc="-93" dirty="0"/>
              <a:t> </a:t>
            </a:r>
            <a:r>
              <a:rPr spc="107" dirty="0"/>
              <a:t>Assistance</a:t>
            </a:r>
            <a:r>
              <a:rPr spc="-93" dirty="0"/>
              <a:t> </a:t>
            </a:r>
            <a:r>
              <a:rPr spc="-27" dirty="0"/>
              <a:t>(i.e.,</a:t>
            </a:r>
            <a:r>
              <a:rPr spc="-47" dirty="0"/>
              <a:t> </a:t>
            </a:r>
            <a:r>
              <a:rPr spc="140" dirty="0"/>
              <a:t>Retention)</a:t>
            </a:r>
          </a:p>
          <a:p>
            <a:pPr marL="473553" indent="-456640">
              <a:lnSpc>
                <a:spcPct val="100000"/>
              </a:lnSpc>
              <a:spcBef>
                <a:spcPts val="73"/>
              </a:spcBef>
              <a:buSzPct val="105882"/>
              <a:buChar char="●"/>
              <a:tabLst>
                <a:tab pos="473553" algn="l"/>
              </a:tabLst>
            </a:pPr>
            <a:r>
              <a:rPr spc="133" dirty="0"/>
              <a:t>Quality</a:t>
            </a:r>
          </a:p>
          <a:p>
            <a:pPr marL="473553" indent="-456640">
              <a:lnSpc>
                <a:spcPct val="100000"/>
              </a:lnSpc>
              <a:spcBef>
                <a:spcPts val="166"/>
              </a:spcBef>
              <a:buSzPct val="105882"/>
              <a:buChar char="●"/>
              <a:tabLst>
                <a:tab pos="473553" algn="l"/>
              </a:tabLst>
            </a:pPr>
            <a:r>
              <a:rPr spc="67" dirty="0"/>
              <a:t>Access</a:t>
            </a:r>
          </a:p>
          <a:p>
            <a:pPr marL="473553" indent="-456640">
              <a:lnSpc>
                <a:spcPct val="100000"/>
              </a:lnSpc>
              <a:spcBef>
                <a:spcPts val="166"/>
              </a:spcBef>
              <a:buSzPct val="105882"/>
              <a:buChar char="●"/>
              <a:tabLst>
                <a:tab pos="473553" algn="l"/>
              </a:tabLst>
            </a:pPr>
            <a:r>
              <a:rPr spc="180" dirty="0"/>
              <a:t>More</a:t>
            </a:r>
            <a:r>
              <a:rPr spc="-100" dirty="0"/>
              <a:t> </a:t>
            </a:r>
            <a:r>
              <a:rPr spc="146" dirty="0"/>
              <a:t>Benefits</a:t>
            </a:r>
            <a:r>
              <a:rPr spc="-20" dirty="0"/>
              <a:t> </a:t>
            </a:r>
            <a:r>
              <a:rPr spc="-13" dirty="0"/>
              <a:t>(e.g.,</a:t>
            </a:r>
            <a:r>
              <a:rPr spc="-60" dirty="0"/>
              <a:t> </a:t>
            </a:r>
            <a:r>
              <a:rPr spc="127" dirty="0"/>
              <a:t>Money)</a:t>
            </a:r>
          </a:p>
          <a:p>
            <a:pPr marL="473553" indent="-456640">
              <a:lnSpc>
                <a:spcPct val="100000"/>
              </a:lnSpc>
              <a:spcBef>
                <a:spcPts val="166"/>
              </a:spcBef>
              <a:buSzPct val="105882"/>
              <a:buChar char="●"/>
              <a:tabLst>
                <a:tab pos="473553" algn="l"/>
              </a:tabLst>
            </a:pPr>
            <a:r>
              <a:rPr spc="173" dirty="0"/>
              <a:t>Better</a:t>
            </a:r>
            <a:r>
              <a:rPr spc="13" dirty="0"/>
              <a:t> </a:t>
            </a:r>
            <a:r>
              <a:rPr spc="226" dirty="0"/>
              <a:t>Employment</a:t>
            </a:r>
            <a:r>
              <a:rPr spc="7" dirty="0"/>
              <a:t> </a:t>
            </a:r>
            <a:r>
              <a:rPr spc="160" dirty="0"/>
              <a:t>Opportunities</a:t>
            </a:r>
          </a:p>
          <a:p>
            <a:pPr marL="473553" indent="-456640">
              <a:lnSpc>
                <a:spcPct val="100000"/>
              </a:lnSpc>
              <a:spcBef>
                <a:spcPts val="73"/>
              </a:spcBef>
              <a:buSzPct val="105882"/>
              <a:buChar char="●"/>
              <a:tabLst>
                <a:tab pos="473553" algn="l"/>
              </a:tabLst>
            </a:pPr>
            <a:r>
              <a:rPr spc="80" dirty="0"/>
              <a:t>Service</a:t>
            </a:r>
            <a:r>
              <a:rPr spc="-80" dirty="0"/>
              <a:t> </a:t>
            </a:r>
            <a:r>
              <a:rPr dirty="0"/>
              <a:t>(e.g.,</a:t>
            </a:r>
            <a:r>
              <a:rPr spc="-40" dirty="0"/>
              <a:t> </a:t>
            </a:r>
            <a:r>
              <a:rPr spc="226" dirty="0"/>
              <a:t>communication</a:t>
            </a:r>
            <a:r>
              <a:rPr spc="-60" dirty="0"/>
              <a:t> </a:t>
            </a:r>
            <a:r>
              <a:rPr spc="193" dirty="0"/>
              <a:t>w/programs</a:t>
            </a:r>
            <a:r>
              <a:rPr dirty="0"/>
              <a:t> &amp;</a:t>
            </a:r>
            <a:r>
              <a:rPr spc="-40" dirty="0"/>
              <a:t> </a:t>
            </a:r>
            <a:r>
              <a:rPr spc="67" dirty="0"/>
              <a:t>staff,</a:t>
            </a:r>
            <a:r>
              <a:rPr spc="60" dirty="0"/>
              <a:t> </a:t>
            </a:r>
            <a:r>
              <a:rPr spc="100" dirty="0"/>
              <a:t>friendliness)</a:t>
            </a:r>
          </a:p>
          <a:p>
            <a:pPr marL="473553" indent="-456640">
              <a:lnSpc>
                <a:spcPct val="100000"/>
              </a:lnSpc>
              <a:spcBef>
                <a:spcPts val="166"/>
              </a:spcBef>
              <a:buSzPct val="105882"/>
              <a:buChar char="●"/>
              <a:tabLst>
                <a:tab pos="473553" algn="l"/>
              </a:tabLst>
            </a:pPr>
            <a:r>
              <a:rPr spc="193" dirty="0"/>
              <a:t>Other</a:t>
            </a:r>
            <a:r>
              <a:rPr spc="-53" dirty="0"/>
              <a:t> </a:t>
            </a:r>
            <a:r>
              <a:rPr spc="127" dirty="0"/>
              <a:t>drivers</a:t>
            </a:r>
            <a:r>
              <a:rPr spc="47" dirty="0"/>
              <a:t> </a:t>
            </a:r>
            <a:r>
              <a:rPr spc="160" dirty="0"/>
              <a:t>of</a:t>
            </a:r>
            <a:r>
              <a:rPr spc="7" dirty="0"/>
              <a:t> </a:t>
            </a:r>
            <a:r>
              <a:rPr spc="146" dirty="0"/>
              <a:t>well-</a:t>
            </a:r>
            <a:r>
              <a:rPr spc="213" dirty="0"/>
              <a:t>being</a:t>
            </a:r>
            <a:r>
              <a:rPr spc="-33" dirty="0"/>
              <a:t> </a:t>
            </a:r>
            <a:r>
              <a:rPr spc="113" dirty="0"/>
              <a:t>(health,</a:t>
            </a:r>
            <a:r>
              <a:rPr spc="13" dirty="0"/>
              <a:t> </a:t>
            </a:r>
            <a:r>
              <a:rPr spc="140" dirty="0"/>
              <a:t>housing,</a:t>
            </a:r>
            <a:r>
              <a:rPr spc="7" dirty="0"/>
              <a:t> </a:t>
            </a:r>
            <a:r>
              <a:rPr spc="113" dirty="0"/>
              <a:t>food,</a:t>
            </a:r>
            <a:r>
              <a:rPr spc="13" dirty="0"/>
              <a:t> </a:t>
            </a:r>
            <a:r>
              <a:rPr dirty="0"/>
              <a:t>safety,</a:t>
            </a:r>
            <a:r>
              <a:rPr spc="13" dirty="0"/>
              <a:t> </a:t>
            </a:r>
            <a:r>
              <a:rPr spc="60" dirty="0"/>
              <a:t>etc.)</a:t>
            </a:r>
          </a:p>
        </p:txBody>
      </p:sp>
    </p:spTree>
    <p:extLst>
      <p:ext uri="{BB962C8B-B14F-4D97-AF65-F5344CB8AC3E}">
        <p14:creationId xmlns:p14="http://schemas.microsoft.com/office/powerpoint/2010/main" val="19612285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6841" y="11534"/>
            <a:ext cx="12178658" cy="6741304"/>
            <a:chOff x="-507" y="8661"/>
            <a:chExt cx="9145270" cy="5062220"/>
          </a:xfrm>
        </p:grpSpPr>
        <p:sp>
          <p:nvSpPr>
            <p:cNvPr id="3" name="object 3"/>
            <p:cNvSpPr/>
            <p:nvPr/>
          </p:nvSpPr>
          <p:spPr>
            <a:xfrm>
              <a:off x="13716" y="553647"/>
              <a:ext cx="9126220" cy="4512310"/>
            </a:xfrm>
            <a:custGeom>
              <a:avLst/>
              <a:gdLst/>
              <a:ahLst/>
              <a:cxnLst/>
              <a:rect l="l" t="t" r="r" b="b"/>
              <a:pathLst>
                <a:path w="9126220" h="4512310">
                  <a:moveTo>
                    <a:pt x="9125712" y="0"/>
                  </a:moveTo>
                  <a:lnTo>
                    <a:pt x="0" y="0"/>
                  </a:lnTo>
                  <a:lnTo>
                    <a:pt x="0" y="4512056"/>
                  </a:lnTo>
                  <a:lnTo>
                    <a:pt x="9125712" y="4512056"/>
                  </a:lnTo>
                  <a:lnTo>
                    <a:pt x="9125712" y="0"/>
                  </a:lnTo>
                  <a:close/>
                </a:path>
              </a:pathLst>
            </a:custGeom>
            <a:solidFill>
              <a:srgbClr val="FACD46"/>
            </a:solidFill>
          </p:spPr>
          <p:txBody>
            <a:bodyPr wrap="square" lIns="0" tIns="0" rIns="0" bIns="0" rtlCol="0"/>
            <a:lstStyle/>
            <a:p>
              <a:endParaRPr sz="2397"/>
            </a:p>
          </p:txBody>
        </p:sp>
        <p:sp>
          <p:nvSpPr>
            <p:cNvPr id="4" name="object 4"/>
            <p:cNvSpPr/>
            <p:nvPr/>
          </p:nvSpPr>
          <p:spPr>
            <a:xfrm>
              <a:off x="13716" y="553647"/>
              <a:ext cx="9126220" cy="4512310"/>
            </a:xfrm>
            <a:custGeom>
              <a:avLst/>
              <a:gdLst/>
              <a:ahLst/>
              <a:cxnLst/>
              <a:rect l="l" t="t" r="r" b="b"/>
              <a:pathLst>
                <a:path w="9126220" h="4512310">
                  <a:moveTo>
                    <a:pt x="0" y="4512056"/>
                  </a:moveTo>
                  <a:lnTo>
                    <a:pt x="9125712" y="4512056"/>
                  </a:lnTo>
                  <a:lnTo>
                    <a:pt x="9125712" y="0"/>
                  </a:lnTo>
                  <a:lnTo>
                    <a:pt x="0" y="0"/>
                  </a:lnTo>
                  <a:lnTo>
                    <a:pt x="0" y="4512056"/>
                  </a:lnTo>
                  <a:close/>
                </a:path>
              </a:pathLst>
            </a:custGeom>
            <a:ln w="9533">
              <a:solidFill>
                <a:srgbClr val="585858"/>
              </a:solidFill>
            </a:ln>
          </p:spPr>
          <p:txBody>
            <a:bodyPr wrap="square" lIns="0" tIns="0" rIns="0" bIns="0" rtlCol="0"/>
            <a:lstStyle/>
            <a:p>
              <a:endParaRPr sz="2397"/>
            </a:p>
          </p:txBody>
        </p:sp>
        <p:sp>
          <p:nvSpPr>
            <p:cNvPr id="5" name="object 5"/>
            <p:cNvSpPr/>
            <p:nvPr/>
          </p:nvSpPr>
          <p:spPr>
            <a:xfrm>
              <a:off x="4572" y="13741"/>
              <a:ext cx="7315200" cy="540385"/>
            </a:xfrm>
            <a:custGeom>
              <a:avLst/>
              <a:gdLst/>
              <a:ahLst/>
              <a:cxnLst/>
              <a:rect l="l" t="t" r="r" b="b"/>
              <a:pathLst>
                <a:path w="7315200" h="540385">
                  <a:moveTo>
                    <a:pt x="7315200" y="0"/>
                  </a:moveTo>
                  <a:lnTo>
                    <a:pt x="0" y="0"/>
                  </a:lnTo>
                  <a:lnTo>
                    <a:pt x="0" y="539978"/>
                  </a:lnTo>
                  <a:lnTo>
                    <a:pt x="7315200" y="539978"/>
                  </a:lnTo>
                  <a:lnTo>
                    <a:pt x="7315200" y="0"/>
                  </a:lnTo>
                  <a:close/>
                </a:path>
              </a:pathLst>
            </a:custGeom>
            <a:solidFill>
              <a:srgbClr val="000000"/>
            </a:solidFill>
          </p:spPr>
          <p:txBody>
            <a:bodyPr wrap="square" lIns="0" tIns="0" rIns="0" bIns="0" rtlCol="0"/>
            <a:lstStyle/>
            <a:p>
              <a:endParaRPr sz="2397"/>
            </a:p>
          </p:txBody>
        </p:sp>
        <p:sp>
          <p:nvSpPr>
            <p:cNvPr id="6" name="object 6"/>
            <p:cNvSpPr/>
            <p:nvPr/>
          </p:nvSpPr>
          <p:spPr>
            <a:xfrm>
              <a:off x="4572" y="13741"/>
              <a:ext cx="7315200" cy="540385"/>
            </a:xfrm>
            <a:custGeom>
              <a:avLst/>
              <a:gdLst/>
              <a:ahLst/>
              <a:cxnLst/>
              <a:rect l="l" t="t" r="r" b="b"/>
              <a:pathLst>
                <a:path w="7315200" h="540385">
                  <a:moveTo>
                    <a:pt x="0" y="539978"/>
                  </a:moveTo>
                  <a:lnTo>
                    <a:pt x="7315200" y="539978"/>
                  </a:lnTo>
                  <a:lnTo>
                    <a:pt x="7315200" y="0"/>
                  </a:lnTo>
                  <a:lnTo>
                    <a:pt x="0" y="0"/>
                  </a:lnTo>
                  <a:lnTo>
                    <a:pt x="0" y="539978"/>
                  </a:lnTo>
                  <a:close/>
                </a:path>
              </a:pathLst>
            </a:custGeom>
            <a:ln w="9533">
              <a:solidFill>
                <a:srgbClr val="000000"/>
              </a:solidFill>
            </a:ln>
          </p:spPr>
          <p:txBody>
            <a:bodyPr wrap="square" lIns="0" tIns="0" rIns="0" bIns="0" rtlCol="0"/>
            <a:lstStyle/>
            <a:p>
              <a:endParaRPr sz="2397"/>
            </a:p>
          </p:txBody>
        </p:sp>
      </p:grpSp>
      <p:sp>
        <p:nvSpPr>
          <p:cNvPr id="7" name="object 7"/>
          <p:cNvSpPr txBox="1"/>
          <p:nvPr/>
        </p:nvSpPr>
        <p:spPr>
          <a:xfrm>
            <a:off x="1331322" y="236774"/>
            <a:ext cx="6532435" cy="268102"/>
          </a:xfrm>
          <a:prstGeom prst="rect">
            <a:avLst/>
          </a:prstGeom>
        </p:spPr>
        <p:txBody>
          <a:bodyPr vert="horz" wrap="square" lIns="0" tIns="21986" rIns="0" bIns="0" rtlCol="0">
            <a:spAutoFit/>
          </a:bodyPr>
          <a:lstStyle/>
          <a:p>
            <a:pPr marL="16913">
              <a:spcBef>
                <a:spcPts val="173"/>
              </a:spcBef>
            </a:pPr>
            <a:r>
              <a:rPr sz="1598" b="1" i="1" spc="113" dirty="0">
                <a:solidFill>
                  <a:srgbClr val="FFD966"/>
                </a:solidFill>
                <a:latin typeface="Arial"/>
                <a:cs typeface="Arial"/>
              </a:rPr>
              <a:t>National</a:t>
            </a:r>
            <a:r>
              <a:rPr sz="1598" b="1" i="1" dirty="0">
                <a:solidFill>
                  <a:srgbClr val="FFD966"/>
                </a:solidFill>
                <a:latin typeface="Arial"/>
                <a:cs typeface="Arial"/>
              </a:rPr>
              <a:t> </a:t>
            </a:r>
            <a:r>
              <a:rPr sz="1598" b="1" i="1" spc="80" dirty="0">
                <a:solidFill>
                  <a:srgbClr val="FFD966"/>
                </a:solidFill>
                <a:latin typeface="Arial"/>
                <a:cs typeface="Arial"/>
              </a:rPr>
              <a:t>African</a:t>
            </a:r>
            <a:r>
              <a:rPr sz="1598" b="1" i="1" spc="33" dirty="0">
                <a:solidFill>
                  <a:srgbClr val="FFD966"/>
                </a:solidFill>
                <a:latin typeface="Arial"/>
                <a:cs typeface="Arial"/>
              </a:rPr>
              <a:t> </a:t>
            </a:r>
            <a:r>
              <a:rPr sz="1598" b="1" i="1" spc="100" dirty="0">
                <a:solidFill>
                  <a:srgbClr val="FFD966"/>
                </a:solidFill>
                <a:latin typeface="Arial"/>
                <a:cs typeface="Arial"/>
              </a:rPr>
              <a:t>American</a:t>
            </a:r>
            <a:r>
              <a:rPr sz="1598" b="1" i="1" spc="27" dirty="0">
                <a:solidFill>
                  <a:srgbClr val="FFD966"/>
                </a:solidFill>
                <a:latin typeface="Arial"/>
                <a:cs typeface="Arial"/>
              </a:rPr>
              <a:t> </a:t>
            </a:r>
            <a:r>
              <a:rPr sz="1598" b="1" i="1" dirty="0">
                <a:solidFill>
                  <a:srgbClr val="FFD966"/>
                </a:solidFill>
                <a:latin typeface="Arial"/>
                <a:cs typeface="Arial"/>
              </a:rPr>
              <a:t>Child</a:t>
            </a:r>
            <a:r>
              <a:rPr sz="1598" b="1" i="1" spc="27" dirty="0">
                <a:solidFill>
                  <a:srgbClr val="FFD966"/>
                </a:solidFill>
                <a:latin typeface="Arial"/>
                <a:cs typeface="Arial"/>
              </a:rPr>
              <a:t> </a:t>
            </a:r>
            <a:r>
              <a:rPr sz="1598" b="1" i="1" spc="152" dirty="0">
                <a:solidFill>
                  <a:srgbClr val="FFD966"/>
                </a:solidFill>
                <a:latin typeface="Arial"/>
                <a:cs typeface="Arial"/>
              </a:rPr>
              <a:t>and</a:t>
            </a:r>
            <a:r>
              <a:rPr sz="1598" b="1" i="1" spc="27" dirty="0">
                <a:solidFill>
                  <a:srgbClr val="FFD966"/>
                </a:solidFill>
                <a:latin typeface="Arial"/>
                <a:cs typeface="Arial"/>
              </a:rPr>
              <a:t> </a:t>
            </a:r>
            <a:r>
              <a:rPr sz="1598" b="1" i="1" spc="87" dirty="0">
                <a:solidFill>
                  <a:srgbClr val="FFD966"/>
                </a:solidFill>
                <a:latin typeface="Arial"/>
                <a:cs typeface="Arial"/>
              </a:rPr>
              <a:t>Family</a:t>
            </a:r>
            <a:r>
              <a:rPr sz="1598" b="1" i="1" spc="7" dirty="0">
                <a:solidFill>
                  <a:srgbClr val="FFD966"/>
                </a:solidFill>
                <a:latin typeface="Arial"/>
                <a:cs typeface="Arial"/>
              </a:rPr>
              <a:t> </a:t>
            </a:r>
            <a:r>
              <a:rPr sz="1598" b="1" i="1" spc="80" dirty="0">
                <a:solidFill>
                  <a:srgbClr val="FFD966"/>
                </a:solidFill>
                <a:latin typeface="Arial"/>
                <a:cs typeface="Arial"/>
              </a:rPr>
              <a:t>Research</a:t>
            </a:r>
            <a:r>
              <a:rPr sz="1598" b="1" i="1" spc="33" dirty="0">
                <a:solidFill>
                  <a:srgbClr val="FFD966"/>
                </a:solidFill>
                <a:latin typeface="Arial"/>
                <a:cs typeface="Arial"/>
              </a:rPr>
              <a:t> </a:t>
            </a:r>
            <a:r>
              <a:rPr sz="1598" b="1" i="1" spc="67" dirty="0">
                <a:solidFill>
                  <a:srgbClr val="FFD966"/>
                </a:solidFill>
                <a:latin typeface="Arial"/>
                <a:cs typeface="Arial"/>
              </a:rPr>
              <a:t>Center</a:t>
            </a:r>
            <a:endParaRPr sz="1598">
              <a:latin typeface="Arial"/>
              <a:cs typeface="Arial"/>
            </a:endParaRPr>
          </a:p>
        </p:txBody>
      </p:sp>
      <p:grpSp>
        <p:nvGrpSpPr>
          <p:cNvPr id="8" name="object 8"/>
          <p:cNvGrpSpPr/>
          <p:nvPr/>
        </p:nvGrpSpPr>
        <p:grpSpPr>
          <a:xfrm>
            <a:off x="7258" y="-224"/>
            <a:ext cx="12183732" cy="6862228"/>
            <a:chOff x="-194" y="-169"/>
            <a:chExt cx="9149080" cy="5153025"/>
          </a:xfrm>
        </p:grpSpPr>
        <p:sp>
          <p:nvSpPr>
            <p:cNvPr id="9" name="object 9"/>
            <p:cNvSpPr/>
            <p:nvPr/>
          </p:nvSpPr>
          <p:spPr>
            <a:xfrm>
              <a:off x="8599932" y="4597"/>
              <a:ext cx="544195" cy="540385"/>
            </a:xfrm>
            <a:custGeom>
              <a:avLst/>
              <a:gdLst/>
              <a:ahLst/>
              <a:cxnLst/>
              <a:rect l="l" t="t" r="r" b="b"/>
              <a:pathLst>
                <a:path w="544195" h="540385">
                  <a:moveTo>
                    <a:pt x="544068" y="0"/>
                  </a:moveTo>
                  <a:lnTo>
                    <a:pt x="0" y="0"/>
                  </a:lnTo>
                  <a:lnTo>
                    <a:pt x="0" y="539978"/>
                  </a:lnTo>
                  <a:lnTo>
                    <a:pt x="544068" y="539978"/>
                  </a:lnTo>
                  <a:lnTo>
                    <a:pt x="544068" y="0"/>
                  </a:lnTo>
                  <a:close/>
                </a:path>
              </a:pathLst>
            </a:custGeom>
            <a:solidFill>
              <a:srgbClr val="000000"/>
            </a:solidFill>
          </p:spPr>
          <p:txBody>
            <a:bodyPr wrap="square" lIns="0" tIns="0" rIns="0" bIns="0" rtlCol="0"/>
            <a:lstStyle/>
            <a:p>
              <a:endParaRPr sz="2397"/>
            </a:p>
          </p:txBody>
        </p:sp>
        <p:sp>
          <p:nvSpPr>
            <p:cNvPr id="10" name="object 10"/>
            <p:cNvSpPr/>
            <p:nvPr/>
          </p:nvSpPr>
          <p:spPr>
            <a:xfrm>
              <a:off x="8599932" y="4597"/>
              <a:ext cx="544195" cy="540385"/>
            </a:xfrm>
            <a:custGeom>
              <a:avLst/>
              <a:gdLst/>
              <a:ahLst/>
              <a:cxnLst/>
              <a:rect l="l" t="t" r="r" b="b"/>
              <a:pathLst>
                <a:path w="544195" h="540385">
                  <a:moveTo>
                    <a:pt x="544068" y="0"/>
                  </a:moveTo>
                  <a:lnTo>
                    <a:pt x="0" y="0"/>
                  </a:lnTo>
                  <a:lnTo>
                    <a:pt x="0" y="539978"/>
                  </a:lnTo>
                  <a:lnTo>
                    <a:pt x="544068" y="539978"/>
                  </a:lnTo>
                </a:path>
              </a:pathLst>
            </a:custGeom>
            <a:ln w="9533">
              <a:solidFill>
                <a:srgbClr val="000000"/>
              </a:solidFill>
            </a:ln>
          </p:spPr>
          <p:txBody>
            <a:bodyPr wrap="square" lIns="0" tIns="0" rIns="0" bIns="0" rtlCol="0"/>
            <a:lstStyle/>
            <a:p>
              <a:endParaRPr sz="2397"/>
            </a:p>
          </p:txBody>
        </p:sp>
        <p:sp>
          <p:nvSpPr>
            <p:cNvPr id="11" name="object 11"/>
            <p:cNvSpPr/>
            <p:nvPr/>
          </p:nvSpPr>
          <p:spPr>
            <a:xfrm>
              <a:off x="4572" y="5056550"/>
              <a:ext cx="9139555" cy="92075"/>
            </a:xfrm>
            <a:custGeom>
              <a:avLst/>
              <a:gdLst/>
              <a:ahLst/>
              <a:cxnLst/>
              <a:rect l="l" t="t" r="r" b="b"/>
              <a:pathLst>
                <a:path w="9139555" h="92075">
                  <a:moveTo>
                    <a:pt x="9139428" y="0"/>
                  </a:moveTo>
                  <a:lnTo>
                    <a:pt x="0" y="0"/>
                  </a:lnTo>
                  <a:lnTo>
                    <a:pt x="0" y="91521"/>
                  </a:lnTo>
                  <a:lnTo>
                    <a:pt x="9139428" y="91521"/>
                  </a:lnTo>
                  <a:lnTo>
                    <a:pt x="9139428" y="0"/>
                  </a:lnTo>
                  <a:close/>
                </a:path>
              </a:pathLst>
            </a:custGeom>
            <a:solidFill>
              <a:srgbClr val="000000"/>
            </a:solidFill>
          </p:spPr>
          <p:txBody>
            <a:bodyPr wrap="square" lIns="0" tIns="0" rIns="0" bIns="0" rtlCol="0"/>
            <a:lstStyle/>
            <a:p>
              <a:endParaRPr sz="2397"/>
            </a:p>
          </p:txBody>
        </p:sp>
        <p:sp>
          <p:nvSpPr>
            <p:cNvPr id="12" name="object 12"/>
            <p:cNvSpPr/>
            <p:nvPr/>
          </p:nvSpPr>
          <p:spPr>
            <a:xfrm>
              <a:off x="4572" y="5056550"/>
              <a:ext cx="9139555" cy="92075"/>
            </a:xfrm>
            <a:custGeom>
              <a:avLst/>
              <a:gdLst/>
              <a:ahLst/>
              <a:cxnLst/>
              <a:rect l="l" t="t" r="r" b="b"/>
              <a:pathLst>
                <a:path w="9139555" h="92075">
                  <a:moveTo>
                    <a:pt x="9139428" y="0"/>
                  </a:moveTo>
                  <a:lnTo>
                    <a:pt x="0" y="0"/>
                  </a:lnTo>
                  <a:lnTo>
                    <a:pt x="0" y="91521"/>
                  </a:lnTo>
                  <a:lnTo>
                    <a:pt x="9139428" y="91521"/>
                  </a:lnTo>
                </a:path>
              </a:pathLst>
            </a:custGeom>
            <a:ln w="9533">
              <a:solidFill>
                <a:srgbClr val="585858"/>
              </a:solidFill>
            </a:ln>
          </p:spPr>
          <p:txBody>
            <a:bodyPr wrap="square" lIns="0" tIns="0" rIns="0" bIns="0" rtlCol="0"/>
            <a:lstStyle/>
            <a:p>
              <a:endParaRPr sz="2397"/>
            </a:p>
          </p:txBody>
        </p:sp>
        <p:pic>
          <p:nvPicPr>
            <p:cNvPr id="13" name="object 13"/>
            <p:cNvPicPr/>
            <p:nvPr/>
          </p:nvPicPr>
          <p:blipFill>
            <a:blip r:embed="rId2" cstate="print"/>
            <a:stretch>
              <a:fillRect/>
            </a:stretch>
          </p:blipFill>
          <p:spPr>
            <a:xfrm>
              <a:off x="3364992" y="640714"/>
              <a:ext cx="2414016" cy="1499488"/>
            </a:xfrm>
            <a:prstGeom prst="rect">
              <a:avLst/>
            </a:prstGeom>
          </p:spPr>
        </p:pic>
        <p:pic>
          <p:nvPicPr>
            <p:cNvPr id="14" name="object 14"/>
            <p:cNvPicPr/>
            <p:nvPr/>
          </p:nvPicPr>
          <p:blipFill>
            <a:blip r:embed="rId3" cstate="print"/>
            <a:stretch>
              <a:fillRect/>
            </a:stretch>
          </p:blipFill>
          <p:spPr>
            <a:xfrm>
              <a:off x="6455663" y="1363725"/>
              <a:ext cx="2139695" cy="2139696"/>
            </a:xfrm>
            <a:prstGeom prst="rect">
              <a:avLst/>
            </a:prstGeom>
          </p:spPr>
        </p:pic>
        <p:pic>
          <p:nvPicPr>
            <p:cNvPr id="15" name="object 15"/>
            <p:cNvPicPr/>
            <p:nvPr/>
          </p:nvPicPr>
          <p:blipFill>
            <a:blip r:embed="rId4" cstate="print"/>
            <a:stretch>
              <a:fillRect/>
            </a:stretch>
          </p:blipFill>
          <p:spPr>
            <a:xfrm>
              <a:off x="6922008" y="25"/>
              <a:ext cx="1673352" cy="548614"/>
            </a:xfrm>
            <a:prstGeom prst="rect">
              <a:avLst/>
            </a:prstGeom>
          </p:spPr>
        </p:pic>
      </p:grpSp>
      <p:sp>
        <p:nvSpPr>
          <p:cNvPr id="16" name="object 16"/>
          <p:cNvSpPr txBox="1"/>
          <p:nvPr/>
        </p:nvSpPr>
        <p:spPr>
          <a:xfrm>
            <a:off x="828718" y="2041996"/>
            <a:ext cx="8157722" cy="4559119"/>
          </a:xfrm>
          <a:prstGeom prst="rect">
            <a:avLst/>
          </a:prstGeom>
        </p:spPr>
        <p:txBody>
          <a:bodyPr vert="horz" wrap="square" lIns="0" tIns="148830" rIns="0" bIns="0" rtlCol="0">
            <a:spAutoFit/>
          </a:bodyPr>
          <a:lstStyle/>
          <a:p>
            <a:pPr marL="16913">
              <a:spcBef>
                <a:spcPts val="1172"/>
              </a:spcBef>
            </a:pPr>
            <a:r>
              <a:rPr sz="5393" b="1" spc="286" dirty="0">
                <a:solidFill>
                  <a:srgbClr val="9900FF"/>
                </a:solidFill>
                <a:latin typeface="Arial"/>
                <a:cs typeface="Arial"/>
              </a:rPr>
              <a:t>Follow</a:t>
            </a:r>
            <a:r>
              <a:rPr sz="5393" b="1" spc="87" dirty="0">
                <a:solidFill>
                  <a:srgbClr val="9900FF"/>
                </a:solidFill>
                <a:latin typeface="Arial"/>
                <a:cs typeface="Arial"/>
              </a:rPr>
              <a:t> </a:t>
            </a:r>
            <a:r>
              <a:rPr sz="5393" b="1" spc="33" dirty="0">
                <a:solidFill>
                  <a:srgbClr val="9900FF"/>
                </a:solidFill>
                <a:latin typeface="Arial"/>
                <a:cs typeface="Arial"/>
              </a:rPr>
              <a:t>Us</a:t>
            </a:r>
            <a:endParaRPr sz="5393">
              <a:latin typeface="Arial"/>
              <a:cs typeface="Arial"/>
            </a:endParaRPr>
          </a:p>
          <a:p>
            <a:pPr marR="1322565" algn="ctr">
              <a:spcBef>
                <a:spcPts val="1091"/>
              </a:spcBef>
            </a:pPr>
            <a:r>
              <a:rPr sz="5460" b="1" spc="160" dirty="0">
                <a:solidFill>
                  <a:srgbClr val="12529A"/>
                </a:solidFill>
                <a:latin typeface="Arial"/>
                <a:cs typeface="Arial"/>
              </a:rPr>
              <a:t>@NAACFRC</a:t>
            </a:r>
            <a:endParaRPr sz="5460">
              <a:latin typeface="Arial"/>
              <a:cs typeface="Arial"/>
            </a:endParaRPr>
          </a:p>
          <a:p>
            <a:pPr>
              <a:lnSpc>
                <a:spcPct val="100000"/>
              </a:lnSpc>
            </a:pPr>
            <a:endParaRPr sz="5460">
              <a:latin typeface="Arial"/>
              <a:cs typeface="Arial"/>
            </a:endParaRPr>
          </a:p>
          <a:p>
            <a:pPr>
              <a:spcBef>
                <a:spcPts val="619"/>
              </a:spcBef>
            </a:pPr>
            <a:endParaRPr sz="5460">
              <a:latin typeface="Arial"/>
              <a:cs typeface="Arial"/>
            </a:endParaRPr>
          </a:p>
          <a:p>
            <a:pPr marL="1867996"/>
            <a:r>
              <a:rPr sz="5460" b="1" spc="320" dirty="0">
                <a:solidFill>
                  <a:srgbClr val="12529A"/>
                </a:solidFill>
                <a:latin typeface="Arial"/>
                <a:cs typeface="Arial"/>
                <a:hlinkClick r:id="rId5"/>
              </a:rPr>
              <a:t>www.naacfrc.org</a:t>
            </a:r>
            <a:endParaRPr sz="5460">
              <a:latin typeface="Arial"/>
              <a:cs typeface="Arial"/>
            </a:endParaRPr>
          </a:p>
        </p:txBody>
      </p:sp>
    </p:spTree>
    <p:extLst>
      <p:ext uri="{BB962C8B-B14F-4D97-AF65-F5344CB8AC3E}">
        <p14:creationId xmlns:p14="http://schemas.microsoft.com/office/powerpoint/2010/main" val="339208937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3502305" y="73172"/>
            <a:ext cx="5187388" cy="6715425"/>
          </a:xfrm>
          <a:prstGeom prst="rect">
            <a:avLst/>
          </a:prstGeom>
        </p:spPr>
      </p:pic>
    </p:spTree>
    <p:extLst>
      <p:ext uri="{BB962C8B-B14F-4D97-AF65-F5344CB8AC3E}">
        <p14:creationId xmlns:p14="http://schemas.microsoft.com/office/powerpoint/2010/main" val="5810257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2363760" y="6112178"/>
            <a:ext cx="0" cy="467629"/>
          </a:xfrm>
          <a:custGeom>
            <a:avLst/>
            <a:gdLst/>
            <a:ahLst/>
            <a:cxnLst/>
            <a:rect l="l" t="t" r="r" b="b"/>
            <a:pathLst>
              <a:path h="351154">
                <a:moveTo>
                  <a:pt x="0" y="0"/>
                </a:moveTo>
                <a:lnTo>
                  <a:pt x="0" y="351015"/>
                </a:lnTo>
              </a:path>
            </a:pathLst>
          </a:custGeom>
          <a:ln w="9533">
            <a:solidFill>
              <a:srgbClr val="B7B7B7"/>
            </a:solidFill>
          </a:ln>
        </p:spPr>
        <p:txBody>
          <a:bodyPr wrap="square" lIns="0" tIns="0" rIns="0" bIns="0" rtlCol="0"/>
          <a:lstStyle/>
          <a:p>
            <a:endParaRPr sz="2397"/>
          </a:p>
        </p:txBody>
      </p:sp>
      <p:pic>
        <p:nvPicPr>
          <p:cNvPr id="3" name="object 3"/>
          <p:cNvPicPr/>
          <p:nvPr/>
        </p:nvPicPr>
        <p:blipFill>
          <a:blip r:embed="rId2" cstate="print"/>
          <a:stretch>
            <a:fillRect/>
          </a:stretch>
        </p:blipFill>
        <p:spPr>
          <a:xfrm>
            <a:off x="2649918" y="6167006"/>
            <a:ext cx="1168989" cy="401840"/>
          </a:xfrm>
          <a:prstGeom prst="rect">
            <a:avLst/>
          </a:prstGeom>
        </p:spPr>
      </p:pic>
      <p:sp>
        <p:nvSpPr>
          <p:cNvPr id="4" name="object 4"/>
          <p:cNvSpPr txBox="1"/>
          <p:nvPr/>
        </p:nvSpPr>
        <p:spPr>
          <a:xfrm>
            <a:off x="6207115" y="4215038"/>
            <a:ext cx="5005241" cy="944919"/>
          </a:xfrm>
          <a:prstGeom prst="rect">
            <a:avLst/>
          </a:prstGeom>
        </p:spPr>
        <p:txBody>
          <a:bodyPr vert="horz" wrap="square" lIns="0" tIns="15221" rIns="0" bIns="0" rtlCol="0">
            <a:spAutoFit/>
          </a:bodyPr>
          <a:lstStyle/>
          <a:p>
            <a:pPr marL="16913" marR="6765">
              <a:lnSpc>
                <a:spcPct val="113300"/>
              </a:lnSpc>
              <a:spcBef>
                <a:spcPts val="120"/>
              </a:spcBef>
            </a:pPr>
            <a:r>
              <a:rPr sz="1199" dirty="0">
                <a:latin typeface="Arial"/>
                <a:cs typeface="Arial"/>
              </a:rPr>
              <a:t>720</a:t>
            </a:r>
            <a:r>
              <a:rPr sz="1199" spc="87" dirty="0">
                <a:latin typeface="Arial"/>
                <a:cs typeface="Arial"/>
              </a:rPr>
              <a:t> Westview</a:t>
            </a:r>
            <a:r>
              <a:rPr sz="1199" spc="-13" dirty="0">
                <a:latin typeface="Arial"/>
                <a:cs typeface="Arial"/>
              </a:rPr>
              <a:t> </a:t>
            </a:r>
            <a:r>
              <a:rPr sz="1199" dirty="0">
                <a:latin typeface="Arial"/>
                <a:cs typeface="Arial"/>
              </a:rPr>
              <a:t>Drive,</a:t>
            </a:r>
            <a:r>
              <a:rPr sz="1199" spc="73" dirty="0">
                <a:latin typeface="Arial"/>
                <a:cs typeface="Arial"/>
              </a:rPr>
              <a:t> </a:t>
            </a:r>
            <a:r>
              <a:rPr sz="1199" dirty="0">
                <a:latin typeface="Arial"/>
                <a:cs typeface="Arial"/>
              </a:rPr>
              <a:t>SW,</a:t>
            </a:r>
            <a:r>
              <a:rPr sz="1199" spc="-53" dirty="0">
                <a:latin typeface="Arial"/>
                <a:cs typeface="Arial"/>
              </a:rPr>
              <a:t> </a:t>
            </a:r>
            <a:r>
              <a:rPr sz="1199" spc="67" dirty="0">
                <a:latin typeface="Arial"/>
                <a:cs typeface="Arial"/>
              </a:rPr>
              <a:t>Atlanta,</a:t>
            </a:r>
            <a:r>
              <a:rPr sz="1199" spc="80" dirty="0">
                <a:latin typeface="Arial"/>
                <a:cs typeface="Arial"/>
              </a:rPr>
              <a:t> </a:t>
            </a:r>
            <a:r>
              <a:rPr sz="1199" dirty="0">
                <a:latin typeface="Arial"/>
                <a:cs typeface="Arial"/>
              </a:rPr>
              <a:t>GA 30310</a:t>
            </a:r>
            <a:r>
              <a:rPr sz="1199" spc="93" dirty="0">
                <a:latin typeface="Arial"/>
                <a:cs typeface="Arial"/>
              </a:rPr>
              <a:t> </a:t>
            </a:r>
            <a:r>
              <a:rPr sz="1199" dirty="0">
                <a:latin typeface="Arial"/>
                <a:cs typeface="Arial"/>
              </a:rPr>
              <a:t>|</a:t>
            </a:r>
            <a:r>
              <a:rPr sz="1199" spc="60" dirty="0">
                <a:latin typeface="Arial"/>
                <a:cs typeface="Arial"/>
              </a:rPr>
              <a:t> </a:t>
            </a:r>
            <a:r>
              <a:rPr sz="1199" spc="87" dirty="0">
                <a:latin typeface="Arial"/>
                <a:cs typeface="Arial"/>
              </a:rPr>
              <a:t>Phone</a:t>
            </a:r>
            <a:r>
              <a:rPr sz="1199" spc="60" dirty="0">
                <a:latin typeface="Arial"/>
                <a:cs typeface="Arial"/>
              </a:rPr>
              <a:t> </a:t>
            </a:r>
            <a:r>
              <a:rPr sz="1199" spc="73" dirty="0">
                <a:latin typeface="Arial"/>
                <a:cs typeface="Arial"/>
              </a:rPr>
              <a:t>(404)</a:t>
            </a:r>
            <a:r>
              <a:rPr sz="1199" spc="133" dirty="0">
                <a:latin typeface="Arial"/>
                <a:cs typeface="Arial"/>
              </a:rPr>
              <a:t> </a:t>
            </a:r>
            <a:r>
              <a:rPr sz="1199" dirty="0">
                <a:latin typeface="Arial"/>
                <a:cs typeface="Arial"/>
              </a:rPr>
              <a:t>752-</a:t>
            </a:r>
            <a:r>
              <a:rPr sz="1199" spc="-27" dirty="0">
                <a:latin typeface="Arial"/>
                <a:cs typeface="Arial"/>
              </a:rPr>
              <a:t>1187 </a:t>
            </a:r>
            <a:r>
              <a:rPr sz="1199" dirty="0">
                <a:latin typeface="Arial"/>
                <a:cs typeface="Arial"/>
              </a:rPr>
              <a:t>Fax</a:t>
            </a:r>
            <a:r>
              <a:rPr sz="1199" spc="7" dirty="0">
                <a:latin typeface="Arial"/>
                <a:cs typeface="Arial"/>
              </a:rPr>
              <a:t> </a:t>
            </a:r>
            <a:r>
              <a:rPr sz="1199" spc="73" dirty="0">
                <a:latin typeface="Arial"/>
                <a:cs typeface="Arial"/>
              </a:rPr>
              <a:t>(404)</a:t>
            </a:r>
            <a:r>
              <a:rPr sz="1199" spc="87" dirty="0">
                <a:latin typeface="Arial"/>
                <a:cs typeface="Arial"/>
              </a:rPr>
              <a:t> </a:t>
            </a:r>
            <a:r>
              <a:rPr sz="1199" dirty="0">
                <a:latin typeface="Arial"/>
                <a:cs typeface="Arial"/>
              </a:rPr>
              <a:t>752-1707</a:t>
            </a:r>
            <a:r>
              <a:rPr sz="1199" spc="47" dirty="0">
                <a:latin typeface="Arial"/>
                <a:cs typeface="Arial"/>
              </a:rPr>
              <a:t> </a:t>
            </a:r>
            <a:r>
              <a:rPr sz="1199" dirty="0">
                <a:latin typeface="Arial"/>
                <a:cs typeface="Arial"/>
              </a:rPr>
              <a:t>|</a:t>
            </a:r>
            <a:r>
              <a:rPr sz="1199" spc="20" dirty="0">
                <a:latin typeface="Arial"/>
                <a:cs typeface="Arial"/>
              </a:rPr>
              <a:t> </a:t>
            </a:r>
            <a:r>
              <a:rPr sz="1199" spc="60" dirty="0">
                <a:latin typeface="Arial"/>
                <a:cs typeface="Arial"/>
                <a:hlinkClick r:id="rId3"/>
              </a:rPr>
              <a:t>info@naacfrc.org</a:t>
            </a:r>
            <a:r>
              <a:rPr sz="1199" spc="13" dirty="0">
                <a:latin typeface="Arial"/>
                <a:cs typeface="Arial"/>
              </a:rPr>
              <a:t> </a:t>
            </a:r>
            <a:r>
              <a:rPr sz="1199" dirty="0">
                <a:latin typeface="Arial"/>
                <a:cs typeface="Arial"/>
              </a:rPr>
              <a:t>|</a:t>
            </a:r>
            <a:r>
              <a:rPr sz="1199" spc="27" dirty="0">
                <a:latin typeface="Arial"/>
                <a:cs typeface="Arial"/>
              </a:rPr>
              <a:t> </a:t>
            </a:r>
            <a:r>
              <a:rPr sz="1199" spc="-13" dirty="0">
                <a:latin typeface="Arial"/>
                <a:cs typeface="Arial"/>
              </a:rPr>
              <a:t>@NAACFRC</a:t>
            </a:r>
            <a:endParaRPr sz="1199">
              <a:latin typeface="Arial"/>
              <a:cs typeface="Arial"/>
            </a:endParaRPr>
          </a:p>
          <a:p>
            <a:pPr>
              <a:spcBef>
                <a:spcPts val="360"/>
              </a:spcBef>
            </a:pPr>
            <a:endParaRPr sz="1199">
              <a:latin typeface="Arial"/>
              <a:cs typeface="Arial"/>
            </a:endParaRPr>
          </a:p>
          <a:p>
            <a:pPr marL="1372457"/>
            <a:r>
              <a:rPr sz="1798" b="1" spc="-13" dirty="0">
                <a:latin typeface="Arial"/>
                <a:cs typeface="Arial"/>
                <a:hlinkClick r:id="rId4"/>
              </a:rPr>
              <a:t>www.naacfrc.org</a:t>
            </a:r>
            <a:endParaRPr sz="1798">
              <a:latin typeface="Arial"/>
              <a:cs typeface="Arial"/>
            </a:endParaRPr>
          </a:p>
        </p:txBody>
      </p:sp>
      <p:sp>
        <p:nvSpPr>
          <p:cNvPr id="5" name="object 5"/>
          <p:cNvSpPr txBox="1"/>
          <p:nvPr/>
        </p:nvSpPr>
        <p:spPr>
          <a:xfrm>
            <a:off x="6289479" y="5512748"/>
            <a:ext cx="4976490" cy="1137731"/>
          </a:xfrm>
          <a:prstGeom prst="rect">
            <a:avLst/>
          </a:prstGeom>
        </p:spPr>
        <p:txBody>
          <a:bodyPr vert="horz" wrap="square" lIns="0" tIns="12684" rIns="0" bIns="0" rtlCol="0">
            <a:spAutoFit/>
          </a:bodyPr>
          <a:lstStyle/>
          <a:p>
            <a:pPr marL="16913" marR="6765">
              <a:lnSpc>
                <a:spcPct val="113799"/>
              </a:lnSpc>
              <a:spcBef>
                <a:spcPts val="100"/>
              </a:spcBef>
            </a:pPr>
            <a:r>
              <a:rPr sz="932" dirty="0">
                <a:latin typeface="Arial"/>
                <a:cs typeface="Arial"/>
              </a:rPr>
              <a:t>This</a:t>
            </a:r>
            <a:r>
              <a:rPr sz="932" spc="27" dirty="0">
                <a:latin typeface="Arial"/>
                <a:cs typeface="Arial"/>
              </a:rPr>
              <a:t> </a:t>
            </a:r>
            <a:r>
              <a:rPr sz="932" spc="73" dirty="0">
                <a:latin typeface="Arial"/>
                <a:cs typeface="Arial"/>
              </a:rPr>
              <a:t>project</a:t>
            </a:r>
            <a:r>
              <a:rPr sz="932" spc="7" dirty="0">
                <a:latin typeface="Arial"/>
                <a:cs typeface="Arial"/>
              </a:rPr>
              <a:t> </a:t>
            </a:r>
            <a:r>
              <a:rPr sz="932" dirty="0">
                <a:latin typeface="Arial"/>
                <a:cs typeface="Arial"/>
              </a:rPr>
              <a:t>is</a:t>
            </a:r>
            <a:r>
              <a:rPr sz="932" spc="33" dirty="0">
                <a:latin typeface="Arial"/>
                <a:cs typeface="Arial"/>
              </a:rPr>
              <a:t> </a:t>
            </a:r>
            <a:r>
              <a:rPr sz="932" spc="73" dirty="0">
                <a:latin typeface="Arial"/>
                <a:cs typeface="Arial"/>
              </a:rPr>
              <a:t>supported</a:t>
            </a:r>
            <a:r>
              <a:rPr sz="932" spc="173" dirty="0">
                <a:latin typeface="Arial"/>
                <a:cs typeface="Arial"/>
              </a:rPr>
              <a:t> </a:t>
            </a:r>
            <a:r>
              <a:rPr sz="932" dirty="0">
                <a:latin typeface="Arial"/>
                <a:cs typeface="Arial"/>
              </a:rPr>
              <a:t>by</a:t>
            </a:r>
            <a:r>
              <a:rPr sz="932" spc="93" dirty="0">
                <a:latin typeface="Arial"/>
                <a:cs typeface="Arial"/>
              </a:rPr>
              <a:t> </a:t>
            </a:r>
            <a:r>
              <a:rPr sz="932" spc="100" dirty="0">
                <a:latin typeface="Arial"/>
                <a:cs typeface="Arial"/>
              </a:rPr>
              <a:t>the</a:t>
            </a:r>
            <a:r>
              <a:rPr sz="932" spc="7" dirty="0">
                <a:latin typeface="Arial"/>
                <a:cs typeface="Arial"/>
              </a:rPr>
              <a:t> </a:t>
            </a:r>
            <a:r>
              <a:rPr sz="932" spc="73" dirty="0">
                <a:latin typeface="Arial"/>
                <a:cs typeface="Arial"/>
              </a:rPr>
              <a:t>Administration</a:t>
            </a:r>
            <a:r>
              <a:rPr sz="932" spc="40" dirty="0">
                <a:latin typeface="Arial"/>
                <a:cs typeface="Arial"/>
              </a:rPr>
              <a:t> </a:t>
            </a:r>
            <a:r>
              <a:rPr sz="932" dirty="0">
                <a:latin typeface="Arial"/>
                <a:cs typeface="Arial"/>
              </a:rPr>
              <a:t>for</a:t>
            </a:r>
            <a:r>
              <a:rPr sz="932" spc="146" dirty="0">
                <a:latin typeface="Arial"/>
                <a:cs typeface="Arial"/>
              </a:rPr>
              <a:t> </a:t>
            </a:r>
            <a:r>
              <a:rPr sz="932" spc="60" dirty="0">
                <a:latin typeface="Arial"/>
                <a:cs typeface="Arial"/>
              </a:rPr>
              <a:t>Children</a:t>
            </a:r>
            <a:r>
              <a:rPr sz="932" spc="40" dirty="0">
                <a:latin typeface="Arial"/>
                <a:cs typeface="Arial"/>
              </a:rPr>
              <a:t> </a:t>
            </a:r>
            <a:r>
              <a:rPr sz="932" spc="80" dirty="0">
                <a:latin typeface="Arial"/>
                <a:cs typeface="Arial"/>
              </a:rPr>
              <a:t>and</a:t>
            </a:r>
            <a:r>
              <a:rPr sz="932" spc="47" dirty="0">
                <a:latin typeface="Arial"/>
                <a:cs typeface="Arial"/>
              </a:rPr>
              <a:t> </a:t>
            </a:r>
            <a:r>
              <a:rPr sz="932" dirty="0">
                <a:latin typeface="Arial"/>
                <a:cs typeface="Arial"/>
              </a:rPr>
              <a:t>Families</a:t>
            </a:r>
            <a:r>
              <a:rPr sz="932" spc="33" dirty="0">
                <a:latin typeface="Arial"/>
                <a:cs typeface="Arial"/>
              </a:rPr>
              <a:t> </a:t>
            </a:r>
            <a:r>
              <a:rPr sz="932" dirty="0">
                <a:latin typeface="Arial"/>
                <a:cs typeface="Arial"/>
              </a:rPr>
              <a:t>(ACF)</a:t>
            </a:r>
            <a:r>
              <a:rPr sz="932" spc="-27" dirty="0">
                <a:latin typeface="Arial"/>
                <a:cs typeface="Arial"/>
              </a:rPr>
              <a:t> </a:t>
            </a:r>
            <a:r>
              <a:rPr sz="932" spc="-33" dirty="0">
                <a:latin typeface="Arial"/>
                <a:cs typeface="Arial"/>
              </a:rPr>
              <a:t>of</a:t>
            </a:r>
            <a:r>
              <a:rPr sz="932" spc="100" dirty="0">
                <a:latin typeface="Arial"/>
                <a:cs typeface="Arial"/>
              </a:rPr>
              <a:t> the</a:t>
            </a:r>
            <a:r>
              <a:rPr sz="932" spc="-20" dirty="0">
                <a:latin typeface="Arial"/>
                <a:cs typeface="Arial"/>
              </a:rPr>
              <a:t> </a:t>
            </a:r>
            <a:r>
              <a:rPr sz="932" spc="87" dirty="0">
                <a:latin typeface="Arial"/>
                <a:cs typeface="Arial"/>
              </a:rPr>
              <a:t>United</a:t>
            </a:r>
            <a:r>
              <a:rPr sz="932" spc="20" dirty="0">
                <a:latin typeface="Arial"/>
                <a:cs typeface="Arial"/>
              </a:rPr>
              <a:t> </a:t>
            </a:r>
            <a:r>
              <a:rPr sz="932" dirty="0">
                <a:latin typeface="Arial"/>
                <a:cs typeface="Arial"/>
              </a:rPr>
              <a:t>States</a:t>
            </a:r>
            <a:r>
              <a:rPr sz="932" spc="13" dirty="0">
                <a:latin typeface="Arial"/>
                <a:cs typeface="Arial"/>
              </a:rPr>
              <a:t> </a:t>
            </a:r>
            <a:r>
              <a:rPr sz="932" spc="-33" dirty="0">
                <a:latin typeface="Arial"/>
                <a:cs typeface="Arial"/>
              </a:rPr>
              <a:t>(U.S.)</a:t>
            </a:r>
            <a:r>
              <a:rPr sz="932" spc="-40" dirty="0">
                <a:latin typeface="Arial"/>
                <a:cs typeface="Arial"/>
              </a:rPr>
              <a:t> </a:t>
            </a:r>
            <a:r>
              <a:rPr sz="932" spc="87" dirty="0">
                <a:latin typeface="Arial"/>
                <a:cs typeface="Arial"/>
              </a:rPr>
              <a:t>Department</a:t>
            </a:r>
            <a:r>
              <a:rPr sz="932" spc="120" dirty="0">
                <a:latin typeface="Arial"/>
                <a:cs typeface="Arial"/>
              </a:rPr>
              <a:t> </a:t>
            </a:r>
            <a:r>
              <a:rPr sz="932" dirty="0">
                <a:latin typeface="Arial"/>
                <a:cs typeface="Arial"/>
              </a:rPr>
              <a:t>of</a:t>
            </a:r>
            <a:r>
              <a:rPr sz="932" spc="73" dirty="0">
                <a:latin typeface="Arial"/>
                <a:cs typeface="Arial"/>
              </a:rPr>
              <a:t> </a:t>
            </a:r>
            <a:r>
              <a:rPr sz="932" spc="67" dirty="0">
                <a:latin typeface="Arial"/>
                <a:cs typeface="Arial"/>
              </a:rPr>
              <a:t>Health</a:t>
            </a:r>
            <a:r>
              <a:rPr sz="932" spc="20" dirty="0">
                <a:latin typeface="Arial"/>
                <a:cs typeface="Arial"/>
              </a:rPr>
              <a:t> </a:t>
            </a:r>
            <a:r>
              <a:rPr sz="932" spc="80" dirty="0">
                <a:latin typeface="Arial"/>
                <a:cs typeface="Arial"/>
              </a:rPr>
              <a:t>and</a:t>
            </a:r>
            <a:r>
              <a:rPr sz="932" spc="146" dirty="0">
                <a:latin typeface="Arial"/>
                <a:cs typeface="Arial"/>
              </a:rPr>
              <a:t> </a:t>
            </a:r>
            <a:r>
              <a:rPr sz="932" spc="100" dirty="0">
                <a:latin typeface="Arial"/>
                <a:cs typeface="Arial"/>
              </a:rPr>
              <a:t>Human</a:t>
            </a:r>
            <a:r>
              <a:rPr sz="932" spc="20" dirty="0">
                <a:latin typeface="Arial"/>
                <a:cs typeface="Arial"/>
              </a:rPr>
              <a:t> </a:t>
            </a:r>
            <a:r>
              <a:rPr sz="932" dirty="0">
                <a:latin typeface="Arial"/>
                <a:cs typeface="Arial"/>
              </a:rPr>
              <a:t>Services</a:t>
            </a:r>
            <a:r>
              <a:rPr sz="932" spc="140" dirty="0">
                <a:latin typeface="Arial"/>
                <a:cs typeface="Arial"/>
              </a:rPr>
              <a:t> </a:t>
            </a:r>
            <a:r>
              <a:rPr sz="932" dirty="0">
                <a:latin typeface="Arial"/>
                <a:cs typeface="Arial"/>
              </a:rPr>
              <a:t>(HHS)</a:t>
            </a:r>
            <a:r>
              <a:rPr sz="932" spc="-40" dirty="0">
                <a:latin typeface="Arial"/>
                <a:cs typeface="Arial"/>
              </a:rPr>
              <a:t> </a:t>
            </a:r>
            <a:r>
              <a:rPr sz="932" dirty="0">
                <a:latin typeface="Arial"/>
                <a:cs typeface="Arial"/>
              </a:rPr>
              <a:t>as</a:t>
            </a:r>
            <a:r>
              <a:rPr sz="932" spc="13" dirty="0">
                <a:latin typeface="Arial"/>
                <a:cs typeface="Arial"/>
              </a:rPr>
              <a:t> </a:t>
            </a:r>
            <a:r>
              <a:rPr sz="932" spc="93" dirty="0">
                <a:latin typeface="Arial"/>
                <a:cs typeface="Arial"/>
              </a:rPr>
              <a:t>part</a:t>
            </a:r>
            <a:r>
              <a:rPr sz="932" spc="-20" dirty="0">
                <a:latin typeface="Arial"/>
                <a:cs typeface="Arial"/>
              </a:rPr>
              <a:t> </a:t>
            </a:r>
            <a:r>
              <a:rPr sz="932" spc="-33" dirty="0">
                <a:latin typeface="Arial"/>
                <a:cs typeface="Arial"/>
              </a:rPr>
              <a:t>of</a:t>
            </a:r>
            <a:r>
              <a:rPr sz="932" spc="666" dirty="0">
                <a:latin typeface="Arial"/>
                <a:cs typeface="Arial"/>
              </a:rPr>
              <a:t> </a:t>
            </a:r>
            <a:r>
              <a:rPr sz="932" dirty="0">
                <a:latin typeface="Arial"/>
                <a:cs typeface="Arial"/>
              </a:rPr>
              <a:t>a</a:t>
            </a:r>
            <a:r>
              <a:rPr sz="932" spc="33" dirty="0">
                <a:latin typeface="Arial"/>
                <a:cs typeface="Arial"/>
              </a:rPr>
              <a:t> </a:t>
            </a:r>
            <a:r>
              <a:rPr sz="932" spc="60" dirty="0">
                <a:latin typeface="Arial"/>
                <a:cs typeface="Arial"/>
              </a:rPr>
              <a:t>financial</a:t>
            </a:r>
            <a:r>
              <a:rPr sz="932" spc="80" dirty="0">
                <a:latin typeface="Arial"/>
                <a:cs typeface="Arial"/>
              </a:rPr>
              <a:t> </a:t>
            </a:r>
            <a:r>
              <a:rPr sz="932" dirty="0">
                <a:latin typeface="Arial"/>
                <a:cs typeface="Arial"/>
              </a:rPr>
              <a:t>assistance</a:t>
            </a:r>
            <a:r>
              <a:rPr sz="932" spc="13" dirty="0">
                <a:latin typeface="Arial"/>
                <a:cs typeface="Arial"/>
              </a:rPr>
              <a:t> </a:t>
            </a:r>
            <a:r>
              <a:rPr sz="932" spc="80" dirty="0">
                <a:latin typeface="Arial"/>
                <a:cs typeface="Arial"/>
              </a:rPr>
              <a:t>award</a:t>
            </a:r>
            <a:r>
              <a:rPr sz="932" spc="60" dirty="0">
                <a:latin typeface="Arial"/>
                <a:cs typeface="Arial"/>
              </a:rPr>
              <a:t> </a:t>
            </a:r>
            <a:r>
              <a:rPr sz="932" dirty="0">
                <a:latin typeface="Arial"/>
                <a:cs typeface="Arial"/>
              </a:rPr>
              <a:t>(Grant</a:t>
            </a:r>
            <a:r>
              <a:rPr sz="932" spc="13" dirty="0">
                <a:latin typeface="Arial"/>
                <a:cs typeface="Arial"/>
              </a:rPr>
              <a:t> </a:t>
            </a:r>
            <a:r>
              <a:rPr sz="932" dirty="0">
                <a:latin typeface="Arial"/>
                <a:cs typeface="Arial"/>
              </a:rPr>
              <a:t>#:</a:t>
            </a:r>
            <a:r>
              <a:rPr sz="932" spc="160" dirty="0">
                <a:latin typeface="Arial"/>
                <a:cs typeface="Arial"/>
              </a:rPr>
              <a:t> </a:t>
            </a:r>
            <a:r>
              <a:rPr sz="932" dirty="0">
                <a:latin typeface="Arial"/>
                <a:cs typeface="Arial"/>
              </a:rPr>
              <a:t>90PH0031-</a:t>
            </a:r>
            <a:r>
              <a:rPr sz="932" spc="-33" dirty="0">
                <a:latin typeface="Arial"/>
                <a:cs typeface="Arial"/>
              </a:rPr>
              <a:t>01-</a:t>
            </a:r>
            <a:r>
              <a:rPr sz="932" spc="67" dirty="0">
                <a:latin typeface="Arial"/>
                <a:cs typeface="Arial"/>
              </a:rPr>
              <a:t>00)</a:t>
            </a:r>
            <a:r>
              <a:rPr sz="932" spc="127" dirty="0">
                <a:latin typeface="Arial"/>
                <a:cs typeface="Arial"/>
              </a:rPr>
              <a:t> </a:t>
            </a:r>
            <a:r>
              <a:rPr sz="932" spc="73" dirty="0">
                <a:latin typeface="Arial"/>
                <a:cs typeface="Arial"/>
              </a:rPr>
              <a:t>totaling</a:t>
            </a:r>
            <a:r>
              <a:rPr sz="932" spc="47" dirty="0">
                <a:latin typeface="Arial"/>
                <a:cs typeface="Arial"/>
              </a:rPr>
              <a:t> </a:t>
            </a:r>
            <a:r>
              <a:rPr sz="932" spc="-13" dirty="0">
                <a:latin typeface="Arial"/>
                <a:cs typeface="Arial"/>
              </a:rPr>
              <a:t>$1.8</a:t>
            </a:r>
            <a:r>
              <a:rPr sz="932" spc="113" dirty="0">
                <a:latin typeface="Arial"/>
                <a:cs typeface="Arial"/>
              </a:rPr>
              <a:t> </a:t>
            </a:r>
            <a:r>
              <a:rPr sz="932" spc="67" dirty="0">
                <a:latin typeface="Arial"/>
                <a:cs typeface="Arial"/>
              </a:rPr>
              <a:t>million</a:t>
            </a:r>
            <a:r>
              <a:rPr sz="932" spc="213" dirty="0">
                <a:latin typeface="Arial"/>
                <a:cs typeface="Arial"/>
              </a:rPr>
              <a:t> </a:t>
            </a:r>
            <a:r>
              <a:rPr sz="932" spc="107" dirty="0">
                <a:latin typeface="Arial"/>
                <a:cs typeface="Arial"/>
              </a:rPr>
              <a:t>with</a:t>
            </a:r>
            <a:r>
              <a:rPr sz="932" spc="53" dirty="0">
                <a:latin typeface="Arial"/>
                <a:cs typeface="Arial"/>
              </a:rPr>
              <a:t> </a:t>
            </a:r>
            <a:r>
              <a:rPr sz="932" spc="-33" dirty="0">
                <a:latin typeface="Arial"/>
                <a:cs typeface="Arial"/>
              </a:rPr>
              <a:t>100</a:t>
            </a:r>
            <a:r>
              <a:rPr sz="932" spc="67" dirty="0">
                <a:latin typeface="Arial"/>
                <a:cs typeface="Arial"/>
              </a:rPr>
              <a:t> percent</a:t>
            </a:r>
            <a:r>
              <a:rPr sz="932" spc="152" dirty="0">
                <a:latin typeface="Arial"/>
                <a:cs typeface="Arial"/>
              </a:rPr>
              <a:t> </a:t>
            </a:r>
            <a:r>
              <a:rPr sz="932" spc="87" dirty="0">
                <a:latin typeface="Arial"/>
                <a:cs typeface="Arial"/>
              </a:rPr>
              <a:t>funded</a:t>
            </a:r>
            <a:r>
              <a:rPr sz="932" spc="53" dirty="0">
                <a:latin typeface="Arial"/>
                <a:cs typeface="Arial"/>
              </a:rPr>
              <a:t> </a:t>
            </a:r>
            <a:r>
              <a:rPr sz="932" spc="93" dirty="0">
                <a:latin typeface="Arial"/>
                <a:cs typeface="Arial"/>
              </a:rPr>
              <a:t>by</a:t>
            </a:r>
            <a:r>
              <a:rPr sz="932" spc="100" dirty="0">
                <a:latin typeface="Arial"/>
                <a:cs typeface="Arial"/>
              </a:rPr>
              <a:t> </a:t>
            </a:r>
            <a:r>
              <a:rPr sz="932" dirty="0">
                <a:latin typeface="Arial"/>
                <a:cs typeface="Arial"/>
              </a:rPr>
              <a:t>ACF/HHS. </a:t>
            </a:r>
            <a:r>
              <a:rPr sz="932" spc="67" dirty="0">
                <a:latin typeface="Arial"/>
                <a:cs typeface="Arial"/>
              </a:rPr>
              <a:t>The</a:t>
            </a:r>
            <a:r>
              <a:rPr sz="932" spc="13" dirty="0">
                <a:latin typeface="Arial"/>
                <a:cs typeface="Arial"/>
              </a:rPr>
              <a:t> </a:t>
            </a:r>
            <a:r>
              <a:rPr sz="932" spc="73" dirty="0">
                <a:latin typeface="Arial"/>
                <a:cs typeface="Arial"/>
              </a:rPr>
              <a:t>contents</a:t>
            </a:r>
            <a:r>
              <a:rPr sz="932" spc="40" dirty="0">
                <a:latin typeface="Arial"/>
                <a:cs typeface="Arial"/>
              </a:rPr>
              <a:t> </a:t>
            </a:r>
            <a:r>
              <a:rPr sz="932" dirty="0">
                <a:latin typeface="Arial"/>
                <a:cs typeface="Arial"/>
              </a:rPr>
              <a:t>are</a:t>
            </a:r>
            <a:r>
              <a:rPr sz="932" spc="13" dirty="0">
                <a:latin typeface="Arial"/>
                <a:cs typeface="Arial"/>
              </a:rPr>
              <a:t> </a:t>
            </a:r>
            <a:r>
              <a:rPr sz="932" dirty="0">
                <a:latin typeface="Arial"/>
                <a:cs typeface="Arial"/>
              </a:rPr>
              <a:t>those</a:t>
            </a:r>
            <a:r>
              <a:rPr sz="932" spc="160" dirty="0">
                <a:latin typeface="Arial"/>
                <a:cs typeface="Arial"/>
              </a:rPr>
              <a:t> </a:t>
            </a:r>
            <a:r>
              <a:rPr sz="932" dirty="0">
                <a:latin typeface="Arial"/>
                <a:cs typeface="Arial"/>
              </a:rPr>
              <a:t>of</a:t>
            </a:r>
            <a:r>
              <a:rPr sz="932" spc="107" dirty="0">
                <a:latin typeface="Arial"/>
                <a:cs typeface="Arial"/>
              </a:rPr>
              <a:t> </a:t>
            </a:r>
            <a:r>
              <a:rPr sz="932" spc="100" dirty="0">
                <a:latin typeface="Arial"/>
                <a:cs typeface="Arial"/>
              </a:rPr>
              <a:t>the</a:t>
            </a:r>
            <a:r>
              <a:rPr sz="932" spc="13" dirty="0">
                <a:latin typeface="Arial"/>
                <a:cs typeface="Arial"/>
              </a:rPr>
              <a:t> </a:t>
            </a:r>
            <a:r>
              <a:rPr sz="932" dirty="0">
                <a:latin typeface="Arial"/>
                <a:cs typeface="Arial"/>
              </a:rPr>
              <a:t>author(s)</a:t>
            </a:r>
            <a:r>
              <a:rPr sz="932" spc="-20" dirty="0">
                <a:latin typeface="Arial"/>
                <a:cs typeface="Arial"/>
              </a:rPr>
              <a:t> </a:t>
            </a:r>
            <a:r>
              <a:rPr sz="932" spc="113" dirty="0">
                <a:latin typeface="Arial"/>
                <a:cs typeface="Arial"/>
              </a:rPr>
              <a:t>and</a:t>
            </a:r>
            <a:r>
              <a:rPr sz="932" spc="53" dirty="0">
                <a:latin typeface="Arial"/>
                <a:cs typeface="Arial"/>
              </a:rPr>
              <a:t> </a:t>
            </a:r>
            <a:r>
              <a:rPr sz="932" spc="113" dirty="0">
                <a:latin typeface="Arial"/>
                <a:cs typeface="Arial"/>
              </a:rPr>
              <a:t>do</a:t>
            </a:r>
            <a:r>
              <a:rPr sz="932" spc="-20" dirty="0">
                <a:latin typeface="Arial"/>
                <a:cs typeface="Arial"/>
              </a:rPr>
              <a:t> </a:t>
            </a:r>
            <a:r>
              <a:rPr sz="932" spc="67" dirty="0">
                <a:latin typeface="Arial"/>
                <a:cs typeface="Arial"/>
              </a:rPr>
              <a:t>not </a:t>
            </a:r>
            <a:r>
              <a:rPr sz="932" spc="40" dirty="0">
                <a:latin typeface="Arial"/>
                <a:cs typeface="Arial"/>
              </a:rPr>
              <a:t>necessarily</a:t>
            </a:r>
            <a:r>
              <a:rPr sz="932" dirty="0">
                <a:latin typeface="Arial"/>
                <a:cs typeface="Arial"/>
              </a:rPr>
              <a:t> </a:t>
            </a:r>
            <a:r>
              <a:rPr sz="932" spc="40" dirty="0">
                <a:latin typeface="Arial"/>
                <a:cs typeface="Arial"/>
              </a:rPr>
              <a:t>represent </a:t>
            </a:r>
            <a:r>
              <a:rPr sz="932" spc="73" dirty="0">
                <a:latin typeface="Arial"/>
                <a:cs typeface="Arial"/>
              </a:rPr>
              <a:t>the</a:t>
            </a:r>
            <a:r>
              <a:rPr sz="932" spc="47" dirty="0">
                <a:latin typeface="Arial"/>
                <a:cs typeface="Arial"/>
              </a:rPr>
              <a:t> </a:t>
            </a:r>
            <a:r>
              <a:rPr sz="932" spc="40" dirty="0">
                <a:latin typeface="Arial"/>
                <a:cs typeface="Arial"/>
              </a:rPr>
              <a:t>official</a:t>
            </a:r>
            <a:r>
              <a:rPr sz="932" spc="-20" dirty="0">
                <a:latin typeface="Arial"/>
                <a:cs typeface="Arial"/>
              </a:rPr>
              <a:t> </a:t>
            </a:r>
            <a:r>
              <a:rPr sz="932" spc="40" dirty="0">
                <a:latin typeface="Arial"/>
                <a:cs typeface="Arial"/>
              </a:rPr>
              <a:t>views</a:t>
            </a:r>
            <a:r>
              <a:rPr sz="932" spc="53" dirty="0">
                <a:latin typeface="Arial"/>
                <a:cs typeface="Arial"/>
              </a:rPr>
              <a:t> </a:t>
            </a:r>
            <a:r>
              <a:rPr sz="932" spc="27" dirty="0">
                <a:latin typeface="Arial"/>
                <a:cs typeface="Arial"/>
              </a:rPr>
              <a:t>of,</a:t>
            </a:r>
            <a:r>
              <a:rPr sz="932" spc="40" dirty="0">
                <a:latin typeface="Arial"/>
                <a:cs typeface="Arial"/>
              </a:rPr>
              <a:t> nor </a:t>
            </a:r>
            <a:r>
              <a:rPr sz="932" spc="93" dirty="0">
                <a:latin typeface="Arial"/>
                <a:cs typeface="Arial"/>
              </a:rPr>
              <a:t>an</a:t>
            </a:r>
            <a:r>
              <a:rPr sz="932" spc="-33" dirty="0">
                <a:latin typeface="Arial"/>
                <a:cs typeface="Arial"/>
              </a:rPr>
              <a:t> </a:t>
            </a:r>
            <a:r>
              <a:rPr sz="932" spc="60" dirty="0">
                <a:latin typeface="Arial"/>
                <a:cs typeface="Arial"/>
              </a:rPr>
              <a:t>endorsement,</a:t>
            </a:r>
            <a:r>
              <a:rPr sz="932" spc="33" dirty="0">
                <a:latin typeface="Arial"/>
                <a:cs typeface="Arial"/>
              </a:rPr>
              <a:t> </a:t>
            </a:r>
            <a:r>
              <a:rPr sz="932" spc="40" dirty="0">
                <a:latin typeface="Arial"/>
                <a:cs typeface="Arial"/>
              </a:rPr>
              <a:t>by</a:t>
            </a:r>
            <a:r>
              <a:rPr sz="932" spc="7" dirty="0">
                <a:latin typeface="Arial"/>
                <a:cs typeface="Arial"/>
              </a:rPr>
              <a:t> </a:t>
            </a:r>
            <a:r>
              <a:rPr sz="932" spc="27" dirty="0">
                <a:latin typeface="Arial"/>
                <a:cs typeface="Arial"/>
              </a:rPr>
              <a:t>ACF/HHS,</a:t>
            </a:r>
            <a:r>
              <a:rPr sz="932" spc="33" dirty="0">
                <a:latin typeface="Arial"/>
                <a:cs typeface="Arial"/>
              </a:rPr>
              <a:t> </a:t>
            </a:r>
            <a:r>
              <a:rPr sz="932" spc="40" dirty="0">
                <a:latin typeface="Arial"/>
                <a:cs typeface="Arial"/>
              </a:rPr>
              <a:t>or</a:t>
            </a:r>
            <a:r>
              <a:rPr sz="932" spc="47" dirty="0">
                <a:latin typeface="Arial"/>
                <a:cs typeface="Arial"/>
              </a:rPr>
              <a:t> </a:t>
            </a:r>
            <a:r>
              <a:rPr sz="932" spc="40" dirty="0">
                <a:latin typeface="Arial"/>
                <a:cs typeface="Arial"/>
              </a:rPr>
              <a:t>the</a:t>
            </a:r>
            <a:endParaRPr sz="932">
              <a:latin typeface="Arial"/>
              <a:cs typeface="Arial"/>
            </a:endParaRPr>
          </a:p>
          <a:p>
            <a:pPr marL="16913">
              <a:spcBef>
                <a:spcPts val="226"/>
              </a:spcBef>
            </a:pPr>
            <a:r>
              <a:rPr sz="932" spc="-33" dirty="0">
                <a:latin typeface="Arial"/>
                <a:cs typeface="Arial"/>
              </a:rPr>
              <a:t>U.S.</a:t>
            </a:r>
            <a:r>
              <a:rPr sz="932" dirty="0">
                <a:latin typeface="Arial"/>
                <a:cs typeface="Arial"/>
              </a:rPr>
              <a:t> </a:t>
            </a:r>
            <a:r>
              <a:rPr sz="932" spc="60" dirty="0">
                <a:latin typeface="Arial"/>
                <a:cs typeface="Arial"/>
              </a:rPr>
              <a:t>Government.</a:t>
            </a:r>
            <a:r>
              <a:rPr sz="932" spc="140" dirty="0">
                <a:latin typeface="Arial"/>
                <a:cs typeface="Arial"/>
              </a:rPr>
              <a:t> </a:t>
            </a:r>
            <a:r>
              <a:rPr sz="932" dirty="0">
                <a:latin typeface="Arial"/>
                <a:cs typeface="Arial"/>
              </a:rPr>
              <a:t>For</a:t>
            </a:r>
            <a:r>
              <a:rPr sz="932" spc="13" dirty="0">
                <a:latin typeface="Arial"/>
                <a:cs typeface="Arial"/>
              </a:rPr>
              <a:t> </a:t>
            </a:r>
            <a:r>
              <a:rPr sz="932" spc="107" dirty="0">
                <a:latin typeface="Arial"/>
                <a:cs typeface="Arial"/>
              </a:rPr>
              <a:t>more</a:t>
            </a:r>
            <a:r>
              <a:rPr sz="932" spc="13" dirty="0">
                <a:latin typeface="Arial"/>
                <a:cs typeface="Arial"/>
              </a:rPr>
              <a:t> </a:t>
            </a:r>
            <a:r>
              <a:rPr sz="932" spc="67" dirty="0">
                <a:latin typeface="Arial"/>
                <a:cs typeface="Arial"/>
              </a:rPr>
              <a:t>information,</a:t>
            </a:r>
            <a:r>
              <a:rPr sz="932" spc="7" dirty="0">
                <a:latin typeface="Arial"/>
                <a:cs typeface="Arial"/>
              </a:rPr>
              <a:t> </a:t>
            </a:r>
            <a:r>
              <a:rPr sz="932" dirty="0">
                <a:latin typeface="Arial"/>
                <a:cs typeface="Arial"/>
              </a:rPr>
              <a:t>please</a:t>
            </a:r>
            <a:r>
              <a:rPr sz="932" spc="13" dirty="0">
                <a:latin typeface="Arial"/>
                <a:cs typeface="Arial"/>
              </a:rPr>
              <a:t> </a:t>
            </a:r>
            <a:r>
              <a:rPr sz="932" dirty="0">
                <a:latin typeface="Arial"/>
                <a:cs typeface="Arial"/>
              </a:rPr>
              <a:t>visit</a:t>
            </a:r>
            <a:r>
              <a:rPr sz="932" spc="146" dirty="0">
                <a:latin typeface="Arial"/>
                <a:cs typeface="Arial"/>
              </a:rPr>
              <a:t> </a:t>
            </a:r>
            <a:r>
              <a:rPr sz="932" spc="107" dirty="0">
                <a:latin typeface="Arial"/>
                <a:cs typeface="Arial"/>
              </a:rPr>
              <a:t>the</a:t>
            </a:r>
            <a:r>
              <a:rPr sz="932" spc="13" dirty="0">
                <a:latin typeface="Arial"/>
                <a:cs typeface="Arial"/>
              </a:rPr>
              <a:t> </a:t>
            </a:r>
            <a:r>
              <a:rPr sz="932" dirty="0">
                <a:latin typeface="Arial"/>
                <a:cs typeface="Arial"/>
              </a:rPr>
              <a:t>ACF</a:t>
            </a:r>
            <a:r>
              <a:rPr sz="932" spc="113" dirty="0">
                <a:latin typeface="Arial"/>
                <a:cs typeface="Arial"/>
              </a:rPr>
              <a:t> </a:t>
            </a:r>
            <a:r>
              <a:rPr sz="932" spc="-13" dirty="0">
                <a:latin typeface="Arial"/>
                <a:cs typeface="Arial"/>
              </a:rPr>
              <a:t>website:</a:t>
            </a:r>
            <a:endParaRPr sz="932">
              <a:latin typeface="Arial"/>
              <a:cs typeface="Arial"/>
            </a:endParaRPr>
          </a:p>
          <a:p>
            <a:pPr marL="16913">
              <a:spcBef>
                <a:spcPts val="233"/>
              </a:spcBef>
            </a:pPr>
            <a:r>
              <a:rPr sz="732" b="1" spc="27" dirty="0">
                <a:latin typeface="Arial"/>
                <a:cs typeface="Arial"/>
              </a:rPr>
              <a:t>acf.</a:t>
            </a:r>
            <a:r>
              <a:rPr sz="732" b="1" spc="87" dirty="0">
                <a:latin typeface="Arial"/>
                <a:cs typeface="Arial"/>
              </a:rPr>
              <a:t> </a:t>
            </a:r>
            <a:r>
              <a:rPr sz="732" b="1" spc="27" dirty="0">
                <a:latin typeface="Arial"/>
                <a:cs typeface="Arial"/>
              </a:rPr>
              <a:t>hhs.</a:t>
            </a:r>
            <a:r>
              <a:rPr sz="732" b="1" spc="93" dirty="0">
                <a:latin typeface="Arial"/>
                <a:cs typeface="Arial"/>
              </a:rPr>
              <a:t> </a:t>
            </a:r>
            <a:r>
              <a:rPr sz="732" b="1" spc="73" dirty="0">
                <a:latin typeface="Arial"/>
                <a:cs typeface="Arial"/>
              </a:rPr>
              <a:t>gov/administrative-</a:t>
            </a:r>
            <a:r>
              <a:rPr sz="732" b="1" spc="87" dirty="0">
                <a:latin typeface="Arial"/>
                <a:cs typeface="Arial"/>
              </a:rPr>
              <a:t>and-</a:t>
            </a:r>
            <a:r>
              <a:rPr sz="732" b="1" spc="73" dirty="0">
                <a:latin typeface="Arial"/>
                <a:cs typeface="Arial"/>
              </a:rPr>
              <a:t>national-</a:t>
            </a:r>
            <a:r>
              <a:rPr sz="732" b="1" spc="27" dirty="0">
                <a:latin typeface="Arial"/>
                <a:cs typeface="Arial"/>
              </a:rPr>
              <a:t>policy-</a:t>
            </a:r>
            <a:r>
              <a:rPr sz="732" b="1" spc="67" dirty="0">
                <a:latin typeface="Arial"/>
                <a:cs typeface="Arial"/>
              </a:rPr>
              <a:t>requirements</a:t>
            </a:r>
            <a:endParaRPr sz="732">
              <a:latin typeface="Arial"/>
              <a:cs typeface="Arial"/>
            </a:endParaRPr>
          </a:p>
        </p:txBody>
      </p:sp>
      <p:pic>
        <p:nvPicPr>
          <p:cNvPr id="6" name="object 6"/>
          <p:cNvPicPr/>
          <p:nvPr/>
        </p:nvPicPr>
        <p:blipFill>
          <a:blip r:embed="rId5" cstate="print"/>
          <a:stretch>
            <a:fillRect/>
          </a:stretch>
        </p:blipFill>
        <p:spPr>
          <a:xfrm>
            <a:off x="7517" y="-50"/>
            <a:ext cx="5857121" cy="5862380"/>
          </a:xfrm>
          <a:prstGeom prst="rect">
            <a:avLst/>
          </a:prstGeom>
        </p:spPr>
      </p:pic>
      <p:pic>
        <p:nvPicPr>
          <p:cNvPr id="7" name="object 7"/>
          <p:cNvPicPr/>
          <p:nvPr/>
        </p:nvPicPr>
        <p:blipFill>
          <a:blip r:embed="rId6" cstate="print"/>
          <a:stretch>
            <a:fillRect/>
          </a:stretch>
        </p:blipFill>
        <p:spPr>
          <a:xfrm>
            <a:off x="8312208" y="633741"/>
            <a:ext cx="1156811" cy="1156781"/>
          </a:xfrm>
          <a:prstGeom prst="rect">
            <a:avLst/>
          </a:prstGeom>
        </p:spPr>
      </p:pic>
      <p:pic>
        <p:nvPicPr>
          <p:cNvPr id="8" name="object 8" descr="Picture 2"/>
          <p:cNvPicPr/>
          <p:nvPr/>
        </p:nvPicPr>
        <p:blipFill>
          <a:blip r:embed="rId7" cstate="print"/>
          <a:stretch>
            <a:fillRect/>
          </a:stretch>
        </p:blipFill>
        <p:spPr>
          <a:xfrm>
            <a:off x="7508527" y="2120821"/>
            <a:ext cx="2471923" cy="1791536"/>
          </a:xfrm>
          <a:prstGeom prst="rect">
            <a:avLst/>
          </a:prstGeom>
        </p:spPr>
      </p:pic>
    </p:spTree>
    <p:extLst>
      <p:ext uri="{BB962C8B-B14F-4D97-AF65-F5344CB8AC3E}">
        <p14:creationId xmlns:p14="http://schemas.microsoft.com/office/powerpoint/2010/main" val="14362716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B679474-686E-2D69-5264-A5AD9F028653}"/>
              </a:ext>
            </a:extLst>
          </p:cNvPr>
          <p:cNvSpPr>
            <a:spLocks noGrp="1"/>
          </p:cNvSpPr>
          <p:nvPr>
            <p:ph type="title"/>
          </p:nvPr>
        </p:nvSpPr>
        <p:spPr>
          <a:xfrm>
            <a:off x="259308" y="-144377"/>
            <a:ext cx="10264313" cy="2197768"/>
          </a:xfrm>
        </p:spPr>
        <p:txBody>
          <a:bodyPr>
            <a:normAutofit/>
          </a:bodyPr>
          <a:lstStyle/>
          <a:p>
            <a:r>
              <a:rPr lang="en-US" sz="5400" dirty="0"/>
              <a:t>2025-2027 SRCD Black Caucus Steering Committee</a:t>
            </a:r>
          </a:p>
        </p:txBody>
      </p:sp>
      <p:graphicFrame>
        <p:nvGraphicFramePr>
          <p:cNvPr id="8" name="Content Placeholder 7">
            <a:extLst>
              <a:ext uri="{FF2B5EF4-FFF2-40B4-BE49-F238E27FC236}">
                <a16:creationId xmlns:a16="http://schemas.microsoft.com/office/drawing/2014/main" id="{B5AA82AD-0931-6F70-DB7A-91BE2DA9F8F3}"/>
              </a:ext>
            </a:extLst>
          </p:cNvPr>
          <p:cNvGraphicFramePr>
            <a:graphicFrameLocks noGrp="1"/>
          </p:cNvGraphicFramePr>
          <p:nvPr>
            <p:ph idx="1"/>
            <p:extLst>
              <p:ext uri="{D42A27DB-BD31-4B8C-83A1-F6EECF244321}">
                <p14:modId xmlns:p14="http://schemas.microsoft.com/office/powerpoint/2010/main" val="1404463417"/>
              </p:ext>
            </p:extLst>
          </p:nvPr>
        </p:nvGraphicFramePr>
        <p:xfrm>
          <a:off x="0" y="2679032"/>
          <a:ext cx="12192000" cy="40424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968598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62"/>
            <a:ext cx="12189460" cy="6859905"/>
            <a:chOff x="0" y="-62"/>
            <a:chExt cx="12189460" cy="6859905"/>
          </a:xfrm>
        </p:grpSpPr>
        <p:sp>
          <p:nvSpPr>
            <p:cNvPr id="3" name="object 3"/>
            <p:cNvSpPr/>
            <p:nvPr/>
          </p:nvSpPr>
          <p:spPr>
            <a:xfrm>
              <a:off x="283463" y="-62"/>
              <a:ext cx="11905615" cy="6859905"/>
            </a:xfrm>
            <a:custGeom>
              <a:avLst/>
              <a:gdLst/>
              <a:ahLst/>
              <a:cxnLst/>
              <a:rect l="l" t="t" r="r" b="b"/>
              <a:pathLst>
                <a:path w="11905615" h="6859905">
                  <a:moveTo>
                    <a:pt x="0" y="6859778"/>
                  </a:moveTo>
                  <a:lnTo>
                    <a:pt x="11905488" y="6859778"/>
                  </a:lnTo>
                  <a:lnTo>
                    <a:pt x="11905488" y="0"/>
                  </a:lnTo>
                  <a:lnTo>
                    <a:pt x="0" y="0"/>
                  </a:lnTo>
                  <a:lnTo>
                    <a:pt x="0" y="6859778"/>
                  </a:lnTo>
                  <a:close/>
                </a:path>
              </a:pathLst>
            </a:custGeom>
            <a:solidFill>
              <a:srgbClr val="F8B322"/>
            </a:solidFill>
          </p:spPr>
          <p:txBody>
            <a:bodyPr wrap="square" lIns="0" tIns="0" rIns="0" bIns="0" rtlCol="0"/>
            <a:lstStyle/>
            <a:p>
              <a:endParaRPr/>
            </a:p>
          </p:txBody>
        </p:sp>
        <p:sp>
          <p:nvSpPr>
            <p:cNvPr id="4" name="object 4"/>
            <p:cNvSpPr/>
            <p:nvPr/>
          </p:nvSpPr>
          <p:spPr>
            <a:xfrm>
              <a:off x="3557015" y="631063"/>
              <a:ext cx="5230495" cy="5231765"/>
            </a:xfrm>
            <a:custGeom>
              <a:avLst/>
              <a:gdLst/>
              <a:ahLst/>
              <a:cxnLst/>
              <a:rect l="l" t="t" r="r" b="b"/>
              <a:pathLst>
                <a:path w="5230495" h="5231765">
                  <a:moveTo>
                    <a:pt x="2615184" y="0"/>
                  </a:moveTo>
                  <a:lnTo>
                    <a:pt x="2564384" y="4825"/>
                  </a:lnTo>
                  <a:lnTo>
                    <a:pt x="2515235" y="17525"/>
                  </a:lnTo>
                  <a:lnTo>
                    <a:pt x="2467737" y="36575"/>
                  </a:lnTo>
                  <a:lnTo>
                    <a:pt x="2418588" y="60325"/>
                  </a:lnTo>
                  <a:lnTo>
                    <a:pt x="2372487" y="87375"/>
                  </a:lnTo>
                  <a:lnTo>
                    <a:pt x="2324989" y="115950"/>
                  </a:lnTo>
                  <a:lnTo>
                    <a:pt x="2229866" y="166750"/>
                  </a:lnTo>
                  <a:lnTo>
                    <a:pt x="2182241" y="185800"/>
                  </a:lnTo>
                  <a:lnTo>
                    <a:pt x="2133092" y="198500"/>
                  </a:lnTo>
                  <a:lnTo>
                    <a:pt x="2083943" y="204977"/>
                  </a:lnTo>
                  <a:lnTo>
                    <a:pt x="2031619" y="204977"/>
                  </a:lnTo>
                  <a:lnTo>
                    <a:pt x="1977644" y="201675"/>
                  </a:lnTo>
                  <a:lnTo>
                    <a:pt x="1923669" y="195325"/>
                  </a:lnTo>
                  <a:lnTo>
                    <a:pt x="1869821" y="187451"/>
                  </a:lnTo>
                  <a:lnTo>
                    <a:pt x="1815846" y="181101"/>
                  </a:lnTo>
                  <a:lnTo>
                    <a:pt x="1761998" y="176275"/>
                  </a:lnTo>
                  <a:lnTo>
                    <a:pt x="1711198" y="177926"/>
                  </a:lnTo>
                  <a:lnTo>
                    <a:pt x="1662049" y="184276"/>
                  </a:lnTo>
                  <a:lnTo>
                    <a:pt x="1614424" y="198500"/>
                  </a:lnTo>
                  <a:lnTo>
                    <a:pt x="1574800" y="219201"/>
                  </a:lnTo>
                  <a:lnTo>
                    <a:pt x="1536700" y="246252"/>
                  </a:lnTo>
                  <a:lnTo>
                    <a:pt x="1503426" y="278002"/>
                  </a:lnTo>
                  <a:lnTo>
                    <a:pt x="1470152" y="314451"/>
                  </a:lnTo>
                  <a:lnTo>
                    <a:pt x="1440053" y="352678"/>
                  </a:lnTo>
                  <a:lnTo>
                    <a:pt x="1379728" y="432053"/>
                  </a:lnTo>
                  <a:lnTo>
                    <a:pt x="1349629" y="470153"/>
                  </a:lnTo>
                  <a:lnTo>
                    <a:pt x="1317879" y="506729"/>
                  </a:lnTo>
                  <a:lnTo>
                    <a:pt x="1281430" y="538479"/>
                  </a:lnTo>
                  <a:lnTo>
                    <a:pt x="1246505" y="567054"/>
                  </a:lnTo>
                  <a:lnTo>
                    <a:pt x="1206881" y="589279"/>
                  </a:lnTo>
                  <a:lnTo>
                    <a:pt x="1164082" y="608329"/>
                  </a:lnTo>
                  <a:lnTo>
                    <a:pt x="1118108" y="624204"/>
                  </a:lnTo>
                  <a:lnTo>
                    <a:pt x="1070483" y="638556"/>
                  </a:lnTo>
                  <a:lnTo>
                    <a:pt x="1022858" y="651256"/>
                  </a:lnTo>
                  <a:lnTo>
                    <a:pt x="973709" y="663956"/>
                  </a:lnTo>
                  <a:lnTo>
                    <a:pt x="927735" y="678179"/>
                  </a:lnTo>
                  <a:lnTo>
                    <a:pt x="881761" y="694054"/>
                  </a:lnTo>
                  <a:lnTo>
                    <a:pt x="838962" y="713104"/>
                  </a:lnTo>
                  <a:lnTo>
                    <a:pt x="800862" y="736981"/>
                  </a:lnTo>
                  <a:lnTo>
                    <a:pt x="765937" y="765556"/>
                  </a:lnTo>
                  <a:lnTo>
                    <a:pt x="737488" y="800481"/>
                  </a:lnTo>
                  <a:lnTo>
                    <a:pt x="713613" y="838581"/>
                  </a:lnTo>
                  <a:lnTo>
                    <a:pt x="694689" y="881507"/>
                  </a:lnTo>
                  <a:lnTo>
                    <a:pt x="678814" y="927608"/>
                  </a:lnTo>
                  <a:lnTo>
                    <a:pt x="664463" y="973582"/>
                  </a:lnTo>
                  <a:lnTo>
                    <a:pt x="651763" y="1022858"/>
                  </a:lnTo>
                  <a:lnTo>
                    <a:pt x="639063" y="1070483"/>
                  </a:lnTo>
                  <a:lnTo>
                    <a:pt x="624839" y="1118108"/>
                  </a:lnTo>
                  <a:lnTo>
                    <a:pt x="608964" y="1164209"/>
                  </a:lnTo>
                  <a:lnTo>
                    <a:pt x="589914" y="1207135"/>
                  </a:lnTo>
                  <a:lnTo>
                    <a:pt x="567817" y="1246759"/>
                  </a:lnTo>
                  <a:lnTo>
                    <a:pt x="539242" y="1281684"/>
                  </a:lnTo>
                  <a:lnTo>
                    <a:pt x="507492" y="1318260"/>
                  </a:lnTo>
                  <a:lnTo>
                    <a:pt x="471043" y="1350010"/>
                  </a:lnTo>
                  <a:lnTo>
                    <a:pt x="352044" y="1440561"/>
                  </a:lnTo>
                  <a:lnTo>
                    <a:pt x="314071" y="1470787"/>
                  </a:lnTo>
                  <a:lnTo>
                    <a:pt x="277495" y="1504061"/>
                  </a:lnTo>
                  <a:lnTo>
                    <a:pt x="245872" y="1537462"/>
                  </a:lnTo>
                  <a:lnTo>
                    <a:pt x="218821" y="1575562"/>
                  </a:lnTo>
                  <a:lnTo>
                    <a:pt x="198247" y="1615313"/>
                  </a:lnTo>
                  <a:lnTo>
                    <a:pt x="184023" y="1662938"/>
                  </a:lnTo>
                  <a:lnTo>
                    <a:pt x="177673" y="1712214"/>
                  </a:lnTo>
                  <a:lnTo>
                    <a:pt x="176022" y="1763014"/>
                  </a:lnTo>
                  <a:lnTo>
                    <a:pt x="180848" y="1816989"/>
                  </a:lnTo>
                  <a:lnTo>
                    <a:pt x="187198" y="1870964"/>
                  </a:lnTo>
                  <a:lnTo>
                    <a:pt x="195072" y="1924939"/>
                  </a:lnTo>
                  <a:lnTo>
                    <a:pt x="201422" y="1979040"/>
                  </a:lnTo>
                  <a:lnTo>
                    <a:pt x="204597" y="2033015"/>
                  </a:lnTo>
                  <a:lnTo>
                    <a:pt x="204597" y="2085339"/>
                  </a:lnTo>
                  <a:lnTo>
                    <a:pt x="198247" y="2134616"/>
                  </a:lnTo>
                  <a:lnTo>
                    <a:pt x="185547" y="2183891"/>
                  </a:lnTo>
                  <a:lnTo>
                    <a:pt x="166497" y="2229866"/>
                  </a:lnTo>
                  <a:lnTo>
                    <a:pt x="142748" y="2277617"/>
                  </a:lnTo>
                  <a:lnTo>
                    <a:pt x="115824" y="2325242"/>
                  </a:lnTo>
                  <a:lnTo>
                    <a:pt x="87249" y="2372867"/>
                  </a:lnTo>
                  <a:lnTo>
                    <a:pt x="60325" y="2418969"/>
                  </a:lnTo>
                  <a:lnTo>
                    <a:pt x="36449" y="2468117"/>
                  </a:lnTo>
                  <a:lnTo>
                    <a:pt x="17399" y="2515870"/>
                  </a:lnTo>
                  <a:lnTo>
                    <a:pt x="4699" y="2565019"/>
                  </a:lnTo>
                  <a:lnTo>
                    <a:pt x="0" y="2615819"/>
                  </a:lnTo>
                  <a:lnTo>
                    <a:pt x="4699" y="2666746"/>
                  </a:lnTo>
                  <a:lnTo>
                    <a:pt x="17399" y="2715895"/>
                  </a:lnTo>
                  <a:lnTo>
                    <a:pt x="36449" y="2763520"/>
                  </a:lnTo>
                  <a:lnTo>
                    <a:pt x="60325" y="2812796"/>
                  </a:lnTo>
                  <a:lnTo>
                    <a:pt x="87249" y="2858897"/>
                  </a:lnTo>
                  <a:lnTo>
                    <a:pt x="115824" y="2906522"/>
                  </a:lnTo>
                  <a:lnTo>
                    <a:pt x="142748" y="2954147"/>
                  </a:lnTo>
                  <a:lnTo>
                    <a:pt x="166497" y="3001772"/>
                  </a:lnTo>
                  <a:lnTo>
                    <a:pt x="185547" y="3047873"/>
                  </a:lnTo>
                  <a:lnTo>
                    <a:pt x="198247" y="3097149"/>
                  </a:lnTo>
                  <a:lnTo>
                    <a:pt x="204597" y="3146298"/>
                  </a:lnTo>
                  <a:lnTo>
                    <a:pt x="204597" y="3198749"/>
                  </a:lnTo>
                  <a:lnTo>
                    <a:pt x="201422" y="3252724"/>
                  </a:lnTo>
                  <a:lnTo>
                    <a:pt x="195072" y="3306699"/>
                  </a:lnTo>
                  <a:lnTo>
                    <a:pt x="187198" y="3360801"/>
                  </a:lnTo>
                  <a:lnTo>
                    <a:pt x="180848" y="3414776"/>
                  </a:lnTo>
                  <a:lnTo>
                    <a:pt x="176022" y="3468751"/>
                  </a:lnTo>
                  <a:lnTo>
                    <a:pt x="177673" y="3519551"/>
                  </a:lnTo>
                  <a:lnTo>
                    <a:pt x="184023" y="3568827"/>
                  </a:lnTo>
                  <a:lnTo>
                    <a:pt x="198247" y="3616452"/>
                  </a:lnTo>
                  <a:lnTo>
                    <a:pt x="218821" y="3656203"/>
                  </a:lnTo>
                  <a:lnTo>
                    <a:pt x="245872" y="3694303"/>
                  </a:lnTo>
                  <a:lnTo>
                    <a:pt x="277495" y="3727577"/>
                  </a:lnTo>
                  <a:lnTo>
                    <a:pt x="314071" y="3760978"/>
                  </a:lnTo>
                  <a:lnTo>
                    <a:pt x="352044" y="3791204"/>
                  </a:lnTo>
                  <a:lnTo>
                    <a:pt x="471043" y="3881754"/>
                  </a:lnTo>
                  <a:lnTo>
                    <a:pt x="507492" y="3913504"/>
                  </a:lnTo>
                  <a:lnTo>
                    <a:pt x="539242" y="3949954"/>
                  </a:lnTo>
                  <a:lnTo>
                    <a:pt x="567817" y="3984879"/>
                  </a:lnTo>
                  <a:lnTo>
                    <a:pt x="589914" y="4024629"/>
                  </a:lnTo>
                  <a:lnTo>
                    <a:pt x="608964" y="4067555"/>
                  </a:lnTo>
                  <a:lnTo>
                    <a:pt x="624839" y="4113529"/>
                  </a:lnTo>
                  <a:lnTo>
                    <a:pt x="639063" y="4161281"/>
                  </a:lnTo>
                  <a:lnTo>
                    <a:pt x="651763" y="4208907"/>
                  </a:lnTo>
                  <a:lnTo>
                    <a:pt x="664463" y="4258056"/>
                  </a:lnTo>
                  <a:lnTo>
                    <a:pt x="678814" y="4304157"/>
                  </a:lnTo>
                  <a:lnTo>
                    <a:pt x="694689" y="4350258"/>
                  </a:lnTo>
                  <a:lnTo>
                    <a:pt x="713613" y="4393057"/>
                  </a:lnTo>
                  <a:lnTo>
                    <a:pt x="737488" y="4431284"/>
                  </a:lnTo>
                  <a:lnTo>
                    <a:pt x="765937" y="4466209"/>
                  </a:lnTo>
                  <a:lnTo>
                    <a:pt x="800862" y="4494784"/>
                  </a:lnTo>
                  <a:lnTo>
                    <a:pt x="838962" y="4518533"/>
                  </a:lnTo>
                  <a:lnTo>
                    <a:pt x="881761" y="4537583"/>
                  </a:lnTo>
                  <a:lnTo>
                    <a:pt x="927735" y="4553585"/>
                  </a:lnTo>
                  <a:lnTo>
                    <a:pt x="973709" y="4567809"/>
                  </a:lnTo>
                  <a:lnTo>
                    <a:pt x="1022858" y="4580509"/>
                  </a:lnTo>
                  <a:lnTo>
                    <a:pt x="1070483" y="4593209"/>
                  </a:lnTo>
                  <a:lnTo>
                    <a:pt x="1118108" y="4607560"/>
                  </a:lnTo>
                  <a:lnTo>
                    <a:pt x="1164082" y="4623435"/>
                  </a:lnTo>
                  <a:lnTo>
                    <a:pt x="1206881" y="4642485"/>
                  </a:lnTo>
                  <a:lnTo>
                    <a:pt x="1246505" y="4664710"/>
                  </a:lnTo>
                  <a:lnTo>
                    <a:pt x="1281430" y="4693285"/>
                  </a:lnTo>
                  <a:lnTo>
                    <a:pt x="1317879" y="4725035"/>
                  </a:lnTo>
                  <a:lnTo>
                    <a:pt x="1349629" y="4761611"/>
                  </a:lnTo>
                  <a:lnTo>
                    <a:pt x="1379728" y="4799711"/>
                  </a:lnTo>
                  <a:lnTo>
                    <a:pt x="1440053" y="4879086"/>
                  </a:lnTo>
                  <a:lnTo>
                    <a:pt x="1470152" y="4917186"/>
                  </a:lnTo>
                  <a:lnTo>
                    <a:pt x="1503426" y="4953762"/>
                  </a:lnTo>
                  <a:lnTo>
                    <a:pt x="1536700" y="4985524"/>
                  </a:lnTo>
                  <a:lnTo>
                    <a:pt x="1574800" y="5012524"/>
                  </a:lnTo>
                  <a:lnTo>
                    <a:pt x="1614424" y="5033175"/>
                  </a:lnTo>
                  <a:lnTo>
                    <a:pt x="1662049" y="5047475"/>
                  </a:lnTo>
                  <a:lnTo>
                    <a:pt x="1711198" y="5053825"/>
                  </a:lnTo>
                  <a:lnTo>
                    <a:pt x="1761998" y="5055412"/>
                  </a:lnTo>
                  <a:lnTo>
                    <a:pt x="1815846" y="5050650"/>
                  </a:lnTo>
                  <a:lnTo>
                    <a:pt x="1869821" y="5044300"/>
                  </a:lnTo>
                  <a:lnTo>
                    <a:pt x="1923669" y="5036350"/>
                  </a:lnTo>
                  <a:lnTo>
                    <a:pt x="1977644" y="5030000"/>
                  </a:lnTo>
                  <a:lnTo>
                    <a:pt x="2031619" y="5026825"/>
                  </a:lnTo>
                  <a:lnTo>
                    <a:pt x="2083943" y="5026825"/>
                  </a:lnTo>
                  <a:lnTo>
                    <a:pt x="2133092" y="5033175"/>
                  </a:lnTo>
                  <a:lnTo>
                    <a:pt x="2182241" y="5045887"/>
                  </a:lnTo>
                  <a:lnTo>
                    <a:pt x="2229866" y="5064937"/>
                  </a:lnTo>
                  <a:lnTo>
                    <a:pt x="2324989" y="5115763"/>
                  </a:lnTo>
                  <a:lnTo>
                    <a:pt x="2372487" y="5144350"/>
                  </a:lnTo>
                  <a:lnTo>
                    <a:pt x="2418588" y="5171351"/>
                  </a:lnTo>
                  <a:lnTo>
                    <a:pt x="2467737" y="5195176"/>
                  </a:lnTo>
                  <a:lnTo>
                    <a:pt x="2515235" y="5214239"/>
                  </a:lnTo>
                  <a:lnTo>
                    <a:pt x="2564384" y="5226939"/>
                  </a:lnTo>
                  <a:lnTo>
                    <a:pt x="2615184" y="5231701"/>
                  </a:lnTo>
                  <a:lnTo>
                    <a:pt x="2665984" y="5226939"/>
                  </a:lnTo>
                  <a:lnTo>
                    <a:pt x="2715133" y="5214239"/>
                  </a:lnTo>
                  <a:lnTo>
                    <a:pt x="2762631" y="5195176"/>
                  </a:lnTo>
                  <a:lnTo>
                    <a:pt x="2811780" y="5171351"/>
                  </a:lnTo>
                  <a:lnTo>
                    <a:pt x="2857881" y="5144350"/>
                  </a:lnTo>
                  <a:lnTo>
                    <a:pt x="2905379" y="5115763"/>
                  </a:lnTo>
                  <a:lnTo>
                    <a:pt x="3000502" y="5064937"/>
                  </a:lnTo>
                  <a:lnTo>
                    <a:pt x="3046603" y="5045887"/>
                  </a:lnTo>
                  <a:lnTo>
                    <a:pt x="3097276" y="5033175"/>
                  </a:lnTo>
                  <a:lnTo>
                    <a:pt x="3146425" y="5026825"/>
                  </a:lnTo>
                  <a:lnTo>
                    <a:pt x="3198749" y="5026825"/>
                  </a:lnTo>
                  <a:lnTo>
                    <a:pt x="3252724" y="5030000"/>
                  </a:lnTo>
                  <a:lnTo>
                    <a:pt x="3306699" y="5036350"/>
                  </a:lnTo>
                  <a:lnTo>
                    <a:pt x="3360547" y="5044300"/>
                  </a:lnTo>
                  <a:lnTo>
                    <a:pt x="3414522" y="5050650"/>
                  </a:lnTo>
                  <a:lnTo>
                    <a:pt x="3468369" y="5055412"/>
                  </a:lnTo>
                  <a:lnTo>
                    <a:pt x="3519169" y="5053825"/>
                  </a:lnTo>
                  <a:lnTo>
                    <a:pt x="3568318" y="5047475"/>
                  </a:lnTo>
                  <a:lnTo>
                    <a:pt x="3615943" y="5033175"/>
                  </a:lnTo>
                  <a:lnTo>
                    <a:pt x="3655567" y="5012524"/>
                  </a:lnTo>
                  <a:lnTo>
                    <a:pt x="3693667" y="4985524"/>
                  </a:lnTo>
                  <a:lnTo>
                    <a:pt x="3726941" y="4953762"/>
                  </a:lnTo>
                  <a:lnTo>
                    <a:pt x="3760216" y="4917186"/>
                  </a:lnTo>
                  <a:lnTo>
                    <a:pt x="3790315" y="4879086"/>
                  </a:lnTo>
                  <a:lnTo>
                    <a:pt x="3850640" y="4799711"/>
                  </a:lnTo>
                  <a:lnTo>
                    <a:pt x="3880739" y="4761611"/>
                  </a:lnTo>
                  <a:lnTo>
                    <a:pt x="3912489" y="4725035"/>
                  </a:lnTo>
                  <a:lnTo>
                    <a:pt x="3948938" y="4693285"/>
                  </a:lnTo>
                  <a:lnTo>
                    <a:pt x="3983863" y="4664710"/>
                  </a:lnTo>
                  <a:lnTo>
                    <a:pt x="4023487" y="4642485"/>
                  </a:lnTo>
                  <a:lnTo>
                    <a:pt x="4066286" y="4623435"/>
                  </a:lnTo>
                  <a:lnTo>
                    <a:pt x="4112260" y="4607560"/>
                  </a:lnTo>
                  <a:lnTo>
                    <a:pt x="4159885" y="4593209"/>
                  </a:lnTo>
                  <a:lnTo>
                    <a:pt x="4207510" y="4580509"/>
                  </a:lnTo>
                  <a:lnTo>
                    <a:pt x="4256659" y="4567809"/>
                  </a:lnTo>
                  <a:lnTo>
                    <a:pt x="4302633" y="4553585"/>
                  </a:lnTo>
                  <a:lnTo>
                    <a:pt x="4348607" y="4537583"/>
                  </a:lnTo>
                  <a:lnTo>
                    <a:pt x="4391406" y="4518533"/>
                  </a:lnTo>
                  <a:lnTo>
                    <a:pt x="4429506" y="4494784"/>
                  </a:lnTo>
                  <a:lnTo>
                    <a:pt x="4464304" y="4466209"/>
                  </a:lnTo>
                  <a:lnTo>
                    <a:pt x="4492879" y="4431284"/>
                  </a:lnTo>
                  <a:lnTo>
                    <a:pt x="4516755" y="4393057"/>
                  </a:lnTo>
                  <a:lnTo>
                    <a:pt x="4535678" y="4350258"/>
                  </a:lnTo>
                  <a:lnTo>
                    <a:pt x="4551553" y="4304157"/>
                  </a:lnTo>
                  <a:lnTo>
                    <a:pt x="4565904" y="4258056"/>
                  </a:lnTo>
                  <a:lnTo>
                    <a:pt x="4578604" y="4208907"/>
                  </a:lnTo>
                  <a:lnTo>
                    <a:pt x="4591304" y="4161281"/>
                  </a:lnTo>
                  <a:lnTo>
                    <a:pt x="4605528" y="4113529"/>
                  </a:lnTo>
                  <a:lnTo>
                    <a:pt x="4621403" y="4067555"/>
                  </a:lnTo>
                  <a:lnTo>
                    <a:pt x="4640453" y="4024629"/>
                  </a:lnTo>
                  <a:lnTo>
                    <a:pt x="4662551" y="3984879"/>
                  </a:lnTo>
                  <a:lnTo>
                    <a:pt x="4691126" y="3949954"/>
                  </a:lnTo>
                  <a:lnTo>
                    <a:pt x="4722876" y="3913504"/>
                  </a:lnTo>
                  <a:lnTo>
                    <a:pt x="4759325" y="3881754"/>
                  </a:lnTo>
                  <a:lnTo>
                    <a:pt x="4797425" y="3851529"/>
                  </a:lnTo>
                  <a:lnTo>
                    <a:pt x="4838700" y="3821303"/>
                  </a:lnTo>
                  <a:lnTo>
                    <a:pt x="4878324" y="3791204"/>
                  </a:lnTo>
                  <a:lnTo>
                    <a:pt x="4916297" y="3760978"/>
                  </a:lnTo>
                  <a:lnTo>
                    <a:pt x="4952873" y="3727577"/>
                  </a:lnTo>
                  <a:lnTo>
                    <a:pt x="4984495" y="3694303"/>
                  </a:lnTo>
                  <a:lnTo>
                    <a:pt x="5011547" y="3656203"/>
                  </a:lnTo>
                  <a:lnTo>
                    <a:pt x="5032120" y="3616452"/>
                  </a:lnTo>
                  <a:lnTo>
                    <a:pt x="5046345" y="3568827"/>
                  </a:lnTo>
                  <a:lnTo>
                    <a:pt x="5052695" y="3519551"/>
                  </a:lnTo>
                  <a:lnTo>
                    <a:pt x="5054345" y="3468751"/>
                  </a:lnTo>
                  <a:lnTo>
                    <a:pt x="5049520" y="3414776"/>
                  </a:lnTo>
                  <a:lnTo>
                    <a:pt x="5043170" y="3360801"/>
                  </a:lnTo>
                  <a:lnTo>
                    <a:pt x="5035295" y="3306699"/>
                  </a:lnTo>
                  <a:lnTo>
                    <a:pt x="5028945" y="3252724"/>
                  </a:lnTo>
                  <a:lnTo>
                    <a:pt x="5025770" y="3198749"/>
                  </a:lnTo>
                  <a:lnTo>
                    <a:pt x="5025770" y="3146298"/>
                  </a:lnTo>
                  <a:lnTo>
                    <a:pt x="5032120" y="3097149"/>
                  </a:lnTo>
                  <a:lnTo>
                    <a:pt x="5044820" y="3047873"/>
                  </a:lnTo>
                  <a:lnTo>
                    <a:pt x="5063870" y="3001772"/>
                  </a:lnTo>
                  <a:lnTo>
                    <a:pt x="5114544" y="2906522"/>
                  </a:lnTo>
                  <a:lnTo>
                    <a:pt x="5143119" y="2858897"/>
                  </a:lnTo>
                  <a:lnTo>
                    <a:pt x="5170043" y="2812796"/>
                  </a:lnTo>
                  <a:lnTo>
                    <a:pt x="5193919" y="2763520"/>
                  </a:lnTo>
                  <a:lnTo>
                    <a:pt x="5212969" y="2715895"/>
                  </a:lnTo>
                  <a:lnTo>
                    <a:pt x="5225669" y="2666746"/>
                  </a:lnTo>
                  <a:lnTo>
                    <a:pt x="5230368" y="2615819"/>
                  </a:lnTo>
                  <a:lnTo>
                    <a:pt x="5225669" y="2565019"/>
                  </a:lnTo>
                  <a:lnTo>
                    <a:pt x="5212969" y="2515870"/>
                  </a:lnTo>
                  <a:lnTo>
                    <a:pt x="5193919" y="2468117"/>
                  </a:lnTo>
                  <a:lnTo>
                    <a:pt x="5170043" y="2418969"/>
                  </a:lnTo>
                  <a:lnTo>
                    <a:pt x="5143119" y="2372867"/>
                  </a:lnTo>
                  <a:lnTo>
                    <a:pt x="5114544" y="2325242"/>
                  </a:lnTo>
                  <a:lnTo>
                    <a:pt x="5063870" y="2229866"/>
                  </a:lnTo>
                  <a:lnTo>
                    <a:pt x="5044820" y="2183891"/>
                  </a:lnTo>
                  <a:lnTo>
                    <a:pt x="5032120" y="2134616"/>
                  </a:lnTo>
                  <a:lnTo>
                    <a:pt x="5025770" y="2085339"/>
                  </a:lnTo>
                  <a:lnTo>
                    <a:pt x="5025770" y="2033015"/>
                  </a:lnTo>
                  <a:lnTo>
                    <a:pt x="5028945" y="1979040"/>
                  </a:lnTo>
                  <a:lnTo>
                    <a:pt x="5035295" y="1924939"/>
                  </a:lnTo>
                  <a:lnTo>
                    <a:pt x="5043170" y="1870964"/>
                  </a:lnTo>
                  <a:lnTo>
                    <a:pt x="5049520" y="1816989"/>
                  </a:lnTo>
                  <a:lnTo>
                    <a:pt x="5054345" y="1763014"/>
                  </a:lnTo>
                  <a:lnTo>
                    <a:pt x="5052695" y="1712214"/>
                  </a:lnTo>
                  <a:lnTo>
                    <a:pt x="5046345" y="1662938"/>
                  </a:lnTo>
                  <a:lnTo>
                    <a:pt x="5032120" y="1615313"/>
                  </a:lnTo>
                  <a:lnTo>
                    <a:pt x="5011547" y="1575562"/>
                  </a:lnTo>
                  <a:lnTo>
                    <a:pt x="4984495" y="1537462"/>
                  </a:lnTo>
                  <a:lnTo>
                    <a:pt x="4952873" y="1504061"/>
                  </a:lnTo>
                  <a:lnTo>
                    <a:pt x="4916297" y="1470787"/>
                  </a:lnTo>
                  <a:lnTo>
                    <a:pt x="4878324" y="1440561"/>
                  </a:lnTo>
                  <a:lnTo>
                    <a:pt x="4838700" y="1410335"/>
                  </a:lnTo>
                  <a:lnTo>
                    <a:pt x="4797425" y="1380236"/>
                  </a:lnTo>
                  <a:lnTo>
                    <a:pt x="4759325" y="1350010"/>
                  </a:lnTo>
                  <a:lnTo>
                    <a:pt x="4722876" y="1318260"/>
                  </a:lnTo>
                  <a:lnTo>
                    <a:pt x="4691126" y="1281684"/>
                  </a:lnTo>
                  <a:lnTo>
                    <a:pt x="4662551" y="1246759"/>
                  </a:lnTo>
                  <a:lnTo>
                    <a:pt x="4640453" y="1207135"/>
                  </a:lnTo>
                  <a:lnTo>
                    <a:pt x="4621403" y="1164209"/>
                  </a:lnTo>
                  <a:lnTo>
                    <a:pt x="4605528" y="1118108"/>
                  </a:lnTo>
                  <a:lnTo>
                    <a:pt x="4591304" y="1070483"/>
                  </a:lnTo>
                  <a:lnTo>
                    <a:pt x="4578604" y="1022858"/>
                  </a:lnTo>
                  <a:lnTo>
                    <a:pt x="4565904" y="973582"/>
                  </a:lnTo>
                  <a:lnTo>
                    <a:pt x="4551553" y="927608"/>
                  </a:lnTo>
                  <a:lnTo>
                    <a:pt x="4535678" y="881507"/>
                  </a:lnTo>
                  <a:lnTo>
                    <a:pt x="4516755" y="838581"/>
                  </a:lnTo>
                  <a:lnTo>
                    <a:pt x="4492879" y="800481"/>
                  </a:lnTo>
                  <a:lnTo>
                    <a:pt x="4464304" y="765556"/>
                  </a:lnTo>
                  <a:lnTo>
                    <a:pt x="4429506" y="736981"/>
                  </a:lnTo>
                  <a:lnTo>
                    <a:pt x="4391406" y="713104"/>
                  </a:lnTo>
                  <a:lnTo>
                    <a:pt x="4348607" y="694054"/>
                  </a:lnTo>
                  <a:lnTo>
                    <a:pt x="4302633" y="678179"/>
                  </a:lnTo>
                  <a:lnTo>
                    <a:pt x="4256659" y="663956"/>
                  </a:lnTo>
                  <a:lnTo>
                    <a:pt x="4207510" y="651256"/>
                  </a:lnTo>
                  <a:lnTo>
                    <a:pt x="4159885" y="638556"/>
                  </a:lnTo>
                  <a:lnTo>
                    <a:pt x="4112260" y="624204"/>
                  </a:lnTo>
                  <a:lnTo>
                    <a:pt x="4066286" y="608329"/>
                  </a:lnTo>
                  <a:lnTo>
                    <a:pt x="4023487" y="589279"/>
                  </a:lnTo>
                  <a:lnTo>
                    <a:pt x="3983863" y="567054"/>
                  </a:lnTo>
                  <a:lnTo>
                    <a:pt x="3948938" y="538479"/>
                  </a:lnTo>
                  <a:lnTo>
                    <a:pt x="3912489" y="506729"/>
                  </a:lnTo>
                  <a:lnTo>
                    <a:pt x="3880739" y="470153"/>
                  </a:lnTo>
                  <a:lnTo>
                    <a:pt x="3850640" y="432053"/>
                  </a:lnTo>
                  <a:lnTo>
                    <a:pt x="3790315" y="352678"/>
                  </a:lnTo>
                  <a:lnTo>
                    <a:pt x="3760216" y="314451"/>
                  </a:lnTo>
                  <a:lnTo>
                    <a:pt x="3726941" y="278002"/>
                  </a:lnTo>
                  <a:lnTo>
                    <a:pt x="3693667" y="246252"/>
                  </a:lnTo>
                  <a:lnTo>
                    <a:pt x="3655567" y="219201"/>
                  </a:lnTo>
                  <a:lnTo>
                    <a:pt x="3615943" y="198500"/>
                  </a:lnTo>
                  <a:lnTo>
                    <a:pt x="3568318" y="184276"/>
                  </a:lnTo>
                  <a:lnTo>
                    <a:pt x="3519169" y="177926"/>
                  </a:lnTo>
                  <a:lnTo>
                    <a:pt x="3468369" y="176275"/>
                  </a:lnTo>
                  <a:lnTo>
                    <a:pt x="3414522" y="181101"/>
                  </a:lnTo>
                  <a:lnTo>
                    <a:pt x="3360547" y="187451"/>
                  </a:lnTo>
                  <a:lnTo>
                    <a:pt x="3306699" y="195325"/>
                  </a:lnTo>
                  <a:lnTo>
                    <a:pt x="3252724" y="201675"/>
                  </a:lnTo>
                  <a:lnTo>
                    <a:pt x="3198749" y="204977"/>
                  </a:lnTo>
                  <a:lnTo>
                    <a:pt x="3146425" y="204977"/>
                  </a:lnTo>
                  <a:lnTo>
                    <a:pt x="3097276" y="198500"/>
                  </a:lnTo>
                  <a:lnTo>
                    <a:pt x="3046603" y="185800"/>
                  </a:lnTo>
                  <a:lnTo>
                    <a:pt x="3000502" y="166750"/>
                  </a:lnTo>
                  <a:lnTo>
                    <a:pt x="2905379" y="115950"/>
                  </a:lnTo>
                  <a:lnTo>
                    <a:pt x="2857881" y="87375"/>
                  </a:lnTo>
                  <a:lnTo>
                    <a:pt x="2811780" y="60325"/>
                  </a:lnTo>
                  <a:lnTo>
                    <a:pt x="2762631" y="36575"/>
                  </a:lnTo>
                  <a:lnTo>
                    <a:pt x="2715133" y="17525"/>
                  </a:lnTo>
                  <a:lnTo>
                    <a:pt x="2665984" y="4825"/>
                  </a:lnTo>
                  <a:lnTo>
                    <a:pt x="2615184" y="0"/>
                  </a:lnTo>
                  <a:close/>
                </a:path>
              </a:pathLst>
            </a:custGeom>
            <a:solidFill>
              <a:srgbClr val="F3F3F1"/>
            </a:solidFill>
          </p:spPr>
          <p:txBody>
            <a:bodyPr wrap="square" lIns="0" tIns="0" rIns="0" bIns="0" rtlCol="0"/>
            <a:lstStyle/>
            <a:p>
              <a:endParaRPr/>
            </a:p>
          </p:txBody>
        </p:sp>
        <p:sp>
          <p:nvSpPr>
            <p:cNvPr id="5" name="object 5"/>
            <p:cNvSpPr/>
            <p:nvPr/>
          </p:nvSpPr>
          <p:spPr>
            <a:xfrm>
              <a:off x="0" y="-62"/>
              <a:ext cx="283845" cy="6859905"/>
            </a:xfrm>
            <a:custGeom>
              <a:avLst/>
              <a:gdLst/>
              <a:ahLst/>
              <a:cxnLst/>
              <a:rect l="l" t="t" r="r" b="b"/>
              <a:pathLst>
                <a:path w="283845" h="6859905">
                  <a:moveTo>
                    <a:pt x="283464" y="0"/>
                  </a:moveTo>
                  <a:lnTo>
                    <a:pt x="0" y="0"/>
                  </a:lnTo>
                  <a:lnTo>
                    <a:pt x="0" y="6859778"/>
                  </a:lnTo>
                  <a:lnTo>
                    <a:pt x="283464" y="6859778"/>
                  </a:lnTo>
                  <a:lnTo>
                    <a:pt x="283464" y="0"/>
                  </a:lnTo>
                  <a:close/>
                </a:path>
              </a:pathLst>
            </a:custGeom>
            <a:solidFill>
              <a:srgbClr val="2A1A00"/>
            </a:solidFill>
          </p:spPr>
          <p:txBody>
            <a:bodyPr wrap="square" lIns="0" tIns="0" rIns="0" bIns="0" rtlCol="0"/>
            <a:lstStyle/>
            <a:p>
              <a:endParaRPr/>
            </a:p>
          </p:txBody>
        </p:sp>
      </p:grpSp>
      <p:sp>
        <p:nvSpPr>
          <p:cNvPr id="6" name="object 6"/>
          <p:cNvSpPr txBox="1"/>
          <p:nvPr/>
        </p:nvSpPr>
        <p:spPr>
          <a:xfrm>
            <a:off x="1329308" y="6053239"/>
            <a:ext cx="10116820" cy="542290"/>
          </a:xfrm>
          <a:prstGeom prst="rect">
            <a:avLst/>
          </a:prstGeom>
        </p:spPr>
        <p:txBody>
          <a:bodyPr vert="horz" wrap="square" lIns="0" tIns="17780" rIns="0" bIns="0" rtlCol="0">
            <a:spAutoFit/>
          </a:bodyPr>
          <a:lstStyle/>
          <a:p>
            <a:pPr marL="12700">
              <a:lnSpc>
                <a:spcPct val="100000"/>
              </a:lnSpc>
              <a:spcBef>
                <a:spcPts val="140"/>
              </a:spcBef>
            </a:pPr>
            <a:r>
              <a:rPr sz="3350" b="1" dirty="0">
                <a:solidFill>
                  <a:srgbClr val="2A1A00"/>
                </a:solidFill>
                <a:latin typeface="Times New Roman"/>
                <a:cs typeface="Times New Roman"/>
              </a:rPr>
              <a:t>MRS.</a:t>
            </a:r>
            <a:r>
              <a:rPr sz="3350" b="1" spc="10" dirty="0">
                <a:solidFill>
                  <a:srgbClr val="2A1A00"/>
                </a:solidFill>
                <a:latin typeface="Times New Roman"/>
                <a:cs typeface="Times New Roman"/>
              </a:rPr>
              <a:t> </a:t>
            </a:r>
            <a:r>
              <a:rPr sz="3350" b="1" spc="-10" dirty="0">
                <a:solidFill>
                  <a:srgbClr val="2A1A00"/>
                </a:solidFill>
                <a:latin typeface="Times New Roman"/>
                <a:cs typeface="Times New Roman"/>
              </a:rPr>
              <a:t>JOHNNETTA</a:t>
            </a:r>
            <a:r>
              <a:rPr sz="3350" b="1" spc="-85" dirty="0">
                <a:solidFill>
                  <a:srgbClr val="2A1A00"/>
                </a:solidFill>
                <a:latin typeface="Times New Roman"/>
                <a:cs typeface="Times New Roman"/>
              </a:rPr>
              <a:t> </a:t>
            </a:r>
            <a:r>
              <a:rPr sz="3350" b="1" dirty="0">
                <a:solidFill>
                  <a:srgbClr val="2A1A00"/>
                </a:solidFill>
                <a:latin typeface="Times New Roman"/>
                <a:cs typeface="Times New Roman"/>
              </a:rPr>
              <a:t>MILLER,</a:t>
            </a:r>
            <a:r>
              <a:rPr sz="3350" b="1" spc="85" dirty="0">
                <a:solidFill>
                  <a:srgbClr val="2A1A00"/>
                </a:solidFill>
                <a:latin typeface="Times New Roman"/>
                <a:cs typeface="Times New Roman"/>
              </a:rPr>
              <a:t> </a:t>
            </a:r>
            <a:r>
              <a:rPr sz="3350" b="1" dirty="0">
                <a:solidFill>
                  <a:srgbClr val="2A1A00"/>
                </a:solidFill>
                <a:latin typeface="Times New Roman"/>
                <a:cs typeface="Times New Roman"/>
              </a:rPr>
              <a:t>CENTER</a:t>
            </a:r>
            <a:r>
              <a:rPr sz="3350" b="1" spc="65" dirty="0">
                <a:solidFill>
                  <a:srgbClr val="2A1A00"/>
                </a:solidFill>
                <a:latin typeface="Times New Roman"/>
                <a:cs typeface="Times New Roman"/>
              </a:rPr>
              <a:t> </a:t>
            </a:r>
            <a:r>
              <a:rPr sz="3350" b="1" spc="-10" dirty="0">
                <a:solidFill>
                  <a:srgbClr val="2A1A00"/>
                </a:solidFill>
                <a:latin typeface="Times New Roman"/>
                <a:cs typeface="Times New Roman"/>
              </a:rPr>
              <a:t>DIRECTOR</a:t>
            </a:r>
            <a:endParaRPr sz="3350">
              <a:latin typeface="Times New Roman"/>
              <a:cs typeface="Times New Roman"/>
            </a:endParaRPr>
          </a:p>
        </p:txBody>
      </p:sp>
      <p:grpSp>
        <p:nvGrpSpPr>
          <p:cNvPr id="7" name="object 7"/>
          <p:cNvGrpSpPr/>
          <p:nvPr/>
        </p:nvGrpSpPr>
        <p:grpSpPr>
          <a:xfrm>
            <a:off x="886967" y="164592"/>
            <a:ext cx="7498080" cy="5854065"/>
            <a:chOff x="886967" y="164592"/>
            <a:chExt cx="7498080" cy="5854065"/>
          </a:xfrm>
        </p:grpSpPr>
        <p:pic>
          <p:nvPicPr>
            <p:cNvPr id="8" name="object 8" descr="Sheltering Arms EDUCARE Atlanta  AI-generated content may be incorrect."/>
            <p:cNvPicPr/>
            <p:nvPr/>
          </p:nvPicPr>
          <p:blipFill>
            <a:blip r:embed="rId2" cstate="print"/>
            <a:stretch>
              <a:fillRect/>
            </a:stretch>
          </p:blipFill>
          <p:spPr>
            <a:xfrm>
              <a:off x="886967" y="164592"/>
              <a:ext cx="1938527" cy="1829307"/>
            </a:xfrm>
            <a:prstGeom prst="rect">
              <a:avLst/>
            </a:prstGeom>
          </p:spPr>
        </p:pic>
        <p:pic>
          <p:nvPicPr>
            <p:cNvPr id="9" name="object 9"/>
            <p:cNvPicPr/>
            <p:nvPr/>
          </p:nvPicPr>
          <p:blipFill>
            <a:blip r:embed="rId3" cstate="print"/>
            <a:stretch>
              <a:fillRect/>
            </a:stretch>
          </p:blipFill>
          <p:spPr>
            <a:xfrm>
              <a:off x="4261103" y="676655"/>
              <a:ext cx="3899915" cy="5116068"/>
            </a:xfrm>
            <a:prstGeom prst="rect">
              <a:avLst/>
            </a:prstGeom>
          </p:spPr>
        </p:pic>
        <p:sp>
          <p:nvSpPr>
            <p:cNvPr id="10" name="object 10"/>
            <p:cNvSpPr/>
            <p:nvPr/>
          </p:nvSpPr>
          <p:spPr>
            <a:xfrm>
              <a:off x="4041648" y="457199"/>
              <a:ext cx="4343400" cy="5561330"/>
            </a:xfrm>
            <a:custGeom>
              <a:avLst/>
              <a:gdLst/>
              <a:ahLst/>
              <a:cxnLst/>
              <a:rect l="l" t="t" r="r" b="b"/>
              <a:pathLst>
                <a:path w="4343400" h="5561330">
                  <a:moveTo>
                    <a:pt x="4160520" y="228727"/>
                  </a:moveTo>
                  <a:lnTo>
                    <a:pt x="4114800" y="228727"/>
                  </a:lnTo>
                  <a:lnTo>
                    <a:pt x="4114800" y="5332400"/>
                  </a:lnTo>
                  <a:lnTo>
                    <a:pt x="4160520" y="5332400"/>
                  </a:lnTo>
                  <a:lnTo>
                    <a:pt x="4160520" y="228727"/>
                  </a:lnTo>
                  <a:close/>
                </a:path>
                <a:path w="4343400" h="5561330">
                  <a:moveTo>
                    <a:pt x="4160520" y="182880"/>
                  </a:moveTo>
                  <a:lnTo>
                    <a:pt x="182880" y="182880"/>
                  </a:lnTo>
                  <a:lnTo>
                    <a:pt x="182880" y="228600"/>
                  </a:lnTo>
                  <a:lnTo>
                    <a:pt x="182880" y="5332730"/>
                  </a:lnTo>
                  <a:lnTo>
                    <a:pt x="182880" y="5378450"/>
                  </a:lnTo>
                  <a:lnTo>
                    <a:pt x="4160520" y="5378450"/>
                  </a:lnTo>
                  <a:lnTo>
                    <a:pt x="4160520" y="5332730"/>
                  </a:lnTo>
                  <a:lnTo>
                    <a:pt x="228600" y="5332730"/>
                  </a:lnTo>
                  <a:lnTo>
                    <a:pt x="228600" y="228600"/>
                  </a:lnTo>
                  <a:lnTo>
                    <a:pt x="4160520" y="228600"/>
                  </a:lnTo>
                  <a:lnTo>
                    <a:pt x="4160520" y="182880"/>
                  </a:lnTo>
                  <a:close/>
                </a:path>
                <a:path w="4343400" h="5561330">
                  <a:moveTo>
                    <a:pt x="4343400" y="137287"/>
                  </a:moveTo>
                  <a:lnTo>
                    <a:pt x="4206240" y="137287"/>
                  </a:lnTo>
                  <a:lnTo>
                    <a:pt x="4206240" y="5423840"/>
                  </a:lnTo>
                  <a:lnTo>
                    <a:pt x="4343400" y="5423852"/>
                  </a:lnTo>
                  <a:lnTo>
                    <a:pt x="4343400" y="137287"/>
                  </a:lnTo>
                  <a:close/>
                </a:path>
                <a:path w="4343400" h="5561330">
                  <a:moveTo>
                    <a:pt x="4343400" y="0"/>
                  </a:moveTo>
                  <a:lnTo>
                    <a:pt x="0" y="0"/>
                  </a:lnTo>
                  <a:lnTo>
                    <a:pt x="0" y="137160"/>
                  </a:lnTo>
                  <a:lnTo>
                    <a:pt x="0" y="5424170"/>
                  </a:lnTo>
                  <a:lnTo>
                    <a:pt x="0" y="5561330"/>
                  </a:lnTo>
                  <a:lnTo>
                    <a:pt x="4343400" y="5561330"/>
                  </a:lnTo>
                  <a:lnTo>
                    <a:pt x="4343400" y="5424170"/>
                  </a:lnTo>
                  <a:lnTo>
                    <a:pt x="137160" y="5424170"/>
                  </a:lnTo>
                  <a:lnTo>
                    <a:pt x="137160" y="137160"/>
                  </a:lnTo>
                  <a:lnTo>
                    <a:pt x="4343400" y="137160"/>
                  </a:lnTo>
                  <a:lnTo>
                    <a:pt x="4343400" y="0"/>
                  </a:lnTo>
                  <a:close/>
                </a:path>
              </a:pathLst>
            </a:custGeom>
            <a:solidFill>
              <a:srgbClr val="000000"/>
            </a:solidFill>
          </p:spPr>
          <p:txBody>
            <a:bodyPr wrap="square" lIns="0" tIns="0" rIns="0" bIns="0" rtlCol="0"/>
            <a:lstStyle/>
            <a:p>
              <a:endParaRPr/>
            </a:p>
          </p:txBody>
        </p:sp>
      </p:grpSp>
    </p:spTree>
    <p:extLst>
      <p:ext uri="{BB962C8B-B14F-4D97-AF65-F5344CB8AC3E}">
        <p14:creationId xmlns:p14="http://schemas.microsoft.com/office/powerpoint/2010/main" val="21427860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5603741-2DC6-B077-D8DE-8FAD341185D4}"/>
              </a:ext>
            </a:extLst>
          </p:cNvPr>
          <p:cNvSpPr/>
          <p:nvPr/>
        </p:nvSpPr>
        <p:spPr>
          <a:xfrm>
            <a:off x="0" y="0"/>
            <a:ext cx="11905488" cy="68580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bject 2"/>
          <p:cNvSpPr/>
          <p:nvPr/>
        </p:nvSpPr>
        <p:spPr>
          <a:xfrm>
            <a:off x="0" y="0"/>
            <a:ext cx="887094" cy="6859905"/>
          </a:xfrm>
          <a:custGeom>
            <a:avLst/>
            <a:gdLst/>
            <a:ahLst/>
            <a:cxnLst/>
            <a:rect l="l" t="t" r="r" b="b"/>
            <a:pathLst>
              <a:path w="887094" h="6859905">
                <a:moveTo>
                  <a:pt x="710526" y="0"/>
                </a:moveTo>
                <a:lnTo>
                  <a:pt x="0" y="0"/>
                </a:lnTo>
                <a:lnTo>
                  <a:pt x="0" y="6859715"/>
                </a:lnTo>
                <a:lnTo>
                  <a:pt x="710526" y="6859715"/>
                </a:lnTo>
                <a:lnTo>
                  <a:pt x="712114" y="6791435"/>
                </a:lnTo>
                <a:lnTo>
                  <a:pt x="720064" y="6731095"/>
                </a:lnTo>
                <a:lnTo>
                  <a:pt x="731189" y="6678688"/>
                </a:lnTo>
                <a:lnTo>
                  <a:pt x="745502" y="6632651"/>
                </a:lnTo>
                <a:lnTo>
                  <a:pt x="761390" y="6591363"/>
                </a:lnTo>
                <a:lnTo>
                  <a:pt x="780465" y="6554838"/>
                </a:lnTo>
                <a:lnTo>
                  <a:pt x="818616" y="6478625"/>
                </a:lnTo>
                <a:lnTo>
                  <a:pt x="834516" y="6442100"/>
                </a:lnTo>
                <a:lnTo>
                  <a:pt x="850404" y="6400812"/>
                </a:lnTo>
                <a:lnTo>
                  <a:pt x="866305" y="6354762"/>
                </a:lnTo>
                <a:lnTo>
                  <a:pt x="877430" y="6302362"/>
                </a:lnTo>
                <a:lnTo>
                  <a:pt x="883793" y="6242024"/>
                </a:lnTo>
                <a:lnTo>
                  <a:pt x="886968" y="6173749"/>
                </a:lnTo>
                <a:lnTo>
                  <a:pt x="883793" y="6105461"/>
                </a:lnTo>
                <a:lnTo>
                  <a:pt x="877430" y="6045123"/>
                </a:lnTo>
                <a:lnTo>
                  <a:pt x="866305" y="5992723"/>
                </a:lnTo>
                <a:lnTo>
                  <a:pt x="850404" y="5946673"/>
                </a:lnTo>
                <a:lnTo>
                  <a:pt x="834516" y="5905385"/>
                </a:lnTo>
                <a:lnTo>
                  <a:pt x="818616" y="5868873"/>
                </a:lnTo>
                <a:lnTo>
                  <a:pt x="780465" y="5792647"/>
                </a:lnTo>
                <a:lnTo>
                  <a:pt x="761390" y="5756122"/>
                </a:lnTo>
                <a:lnTo>
                  <a:pt x="745502" y="5714847"/>
                </a:lnTo>
                <a:lnTo>
                  <a:pt x="731189" y="5668797"/>
                </a:lnTo>
                <a:lnTo>
                  <a:pt x="720064" y="5616397"/>
                </a:lnTo>
                <a:lnTo>
                  <a:pt x="712114" y="5555996"/>
                </a:lnTo>
                <a:lnTo>
                  <a:pt x="710526" y="5487797"/>
                </a:lnTo>
                <a:lnTo>
                  <a:pt x="712114" y="5419471"/>
                </a:lnTo>
                <a:lnTo>
                  <a:pt x="720064" y="5359146"/>
                </a:lnTo>
                <a:lnTo>
                  <a:pt x="731189" y="5306695"/>
                </a:lnTo>
                <a:lnTo>
                  <a:pt x="745502" y="5260721"/>
                </a:lnTo>
                <a:lnTo>
                  <a:pt x="761390" y="5219446"/>
                </a:lnTo>
                <a:lnTo>
                  <a:pt x="780465" y="5182870"/>
                </a:lnTo>
                <a:lnTo>
                  <a:pt x="818616" y="5106670"/>
                </a:lnTo>
                <a:lnTo>
                  <a:pt x="834516" y="5070094"/>
                </a:lnTo>
                <a:lnTo>
                  <a:pt x="850404" y="5028819"/>
                </a:lnTo>
                <a:lnTo>
                  <a:pt x="866305" y="4982845"/>
                </a:lnTo>
                <a:lnTo>
                  <a:pt x="877430" y="4930394"/>
                </a:lnTo>
                <a:lnTo>
                  <a:pt x="883793" y="4870069"/>
                </a:lnTo>
                <a:lnTo>
                  <a:pt x="886968" y="4801743"/>
                </a:lnTo>
                <a:lnTo>
                  <a:pt x="883793" y="4733544"/>
                </a:lnTo>
                <a:lnTo>
                  <a:pt x="877430" y="4673219"/>
                </a:lnTo>
                <a:lnTo>
                  <a:pt x="866305" y="4620768"/>
                </a:lnTo>
                <a:lnTo>
                  <a:pt x="850404" y="4574794"/>
                </a:lnTo>
                <a:lnTo>
                  <a:pt x="834516" y="4533392"/>
                </a:lnTo>
                <a:lnTo>
                  <a:pt x="818616" y="4496943"/>
                </a:lnTo>
                <a:lnTo>
                  <a:pt x="780465" y="4420743"/>
                </a:lnTo>
                <a:lnTo>
                  <a:pt x="761390" y="4384167"/>
                </a:lnTo>
                <a:lnTo>
                  <a:pt x="745502" y="4342892"/>
                </a:lnTo>
                <a:lnTo>
                  <a:pt x="731189" y="4296791"/>
                </a:lnTo>
                <a:lnTo>
                  <a:pt x="720064" y="4244467"/>
                </a:lnTo>
                <a:lnTo>
                  <a:pt x="712114" y="4184142"/>
                </a:lnTo>
                <a:lnTo>
                  <a:pt x="710526" y="4115816"/>
                </a:lnTo>
                <a:lnTo>
                  <a:pt x="712114" y="4047490"/>
                </a:lnTo>
                <a:lnTo>
                  <a:pt x="720064" y="3987165"/>
                </a:lnTo>
                <a:lnTo>
                  <a:pt x="731189" y="3934841"/>
                </a:lnTo>
                <a:lnTo>
                  <a:pt x="745502" y="3888740"/>
                </a:lnTo>
                <a:lnTo>
                  <a:pt x="761390" y="3847465"/>
                </a:lnTo>
                <a:lnTo>
                  <a:pt x="780465" y="3811016"/>
                </a:lnTo>
                <a:lnTo>
                  <a:pt x="818616" y="3734689"/>
                </a:lnTo>
                <a:lnTo>
                  <a:pt x="834516" y="3698240"/>
                </a:lnTo>
                <a:lnTo>
                  <a:pt x="850404" y="3656965"/>
                </a:lnTo>
                <a:lnTo>
                  <a:pt x="866305" y="3610864"/>
                </a:lnTo>
                <a:lnTo>
                  <a:pt x="877430" y="3558540"/>
                </a:lnTo>
                <a:lnTo>
                  <a:pt x="883793" y="3498088"/>
                </a:lnTo>
                <a:lnTo>
                  <a:pt x="886968" y="3428238"/>
                </a:lnTo>
                <a:lnTo>
                  <a:pt x="883793" y="3361563"/>
                </a:lnTo>
                <a:lnTo>
                  <a:pt x="877430" y="3301238"/>
                </a:lnTo>
                <a:lnTo>
                  <a:pt x="866305" y="3248787"/>
                </a:lnTo>
                <a:lnTo>
                  <a:pt x="850404" y="3202813"/>
                </a:lnTo>
                <a:lnTo>
                  <a:pt x="834516" y="3161538"/>
                </a:lnTo>
                <a:lnTo>
                  <a:pt x="818616" y="3124962"/>
                </a:lnTo>
                <a:lnTo>
                  <a:pt x="780465" y="3048762"/>
                </a:lnTo>
                <a:lnTo>
                  <a:pt x="761390" y="3012186"/>
                </a:lnTo>
                <a:lnTo>
                  <a:pt x="745502" y="2970911"/>
                </a:lnTo>
                <a:lnTo>
                  <a:pt x="731189" y="2924937"/>
                </a:lnTo>
                <a:lnTo>
                  <a:pt x="720064" y="2872486"/>
                </a:lnTo>
                <a:lnTo>
                  <a:pt x="712114" y="2812161"/>
                </a:lnTo>
                <a:lnTo>
                  <a:pt x="710526" y="2743835"/>
                </a:lnTo>
                <a:lnTo>
                  <a:pt x="712114" y="2675636"/>
                </a:lnTo>
                <a:lnTo>
                  <a:pt x="720064" y="2615311"/>
                </a:lnTo>
                <a:lnTo>
                  <a:pt x="731189" y="2562860"/>
                </a:lnTo>
                <a:lnTo>
                  <a:pt x="745502" y="2516759"/>
                </a:lnTo>
                <a:lnTo>
                  <a:pt x="761390" y="2475484"/>
                </a:lnTo>
                <a:lnTo>
                  <a:pt x="780465" y="2439035"/>
                </a:lnTo>
                <a:lnTo>
                  <a:pt x="818616" y="2362835"/>
                </a:lnTo>
                <a:lnTo>
                  <a:pt x="834516" y="2326259"/>
                </a:lnTo>
                <a:lnTo>
                  <a:pt x="850404" y="2284984"/>
                </a:lnTo>
                <a:lnTo>
                  <a:pt x="866305" y="2238883"/>
                </a:lnTo>
                <a:lnTo>
                  <a:pt x="877430" y="2186559"/>
                </a:lnTo>
                <a:lnTo>
                  <a:pt x="883793" y="2126234"/>
                </a:lnTo>
                <a:lnTo>
                  <a:pt x="886968" y="2057908"/>
                </a:lnTo>
                <a:lnTo>
                  <a:pt x="883793" y="1989582"/>
                </a:lnTo>
                <a:lnTo>
                  <a:pt x="877430" y="1929257"/>
                </a:lnTo>
                <a:lnTo>
                  <a:pt x="866305" y="1876933"/>
                </a:lnTo>
                <a:lnTo>
                  <a:pt x="850404" y="1830832"/>
                </a:lnTo>
                <a:lnTo>
                  <a:pt x="834516" y="1789557"/>
                </a:lnTo>
                <a:lnTo>
                  <a:pt x="818616" y="1752980"/>
                </a:lnTo>
                <a:lnTo>
                  <a:pt x="780465" y="1676780"/>
                </a:lnTo>
                <a:lnTo>
                  <a:pt x="761390" y="1640332"/>
                </a:lnTo>
                <a:lnTo>
                  <a:pt x="745502" y="1599057"/>
                </a:lnTo>
                <a:lnTo>
                  <a:pt x="731189" y="1552955"/>
                </a:lnTo>
                <a:lnTo>
                  <a:pt x="720064" y="1500504"/>
                </a:lnTo>
                <a:lnTo>
                  <a:pt x="712114" y="1440179"/>
                </a:lnTo>
                <a:lnTo>
                  <a:pt x="710526" y="1371980"/>
                </a:lnTo>
                <a:lnTo>
                  <a:pt x="712114" y="1303654"/>
                </a:lnTo>
                <a:lnTo>
                  <a:pt x="720064" y="1243329"/>
                </a:lnTo>
                <a:lnTo>
                  <a:pt x="731189" y="1190878"/>
                </a:lnTo>
                <a:lnTo>
                  <a:pt x="745502" y="1144904"/>
                </a:lnTo>
                <a:lnTo>
                  <a:pt x="761390" y="1103629"/>
                </a:lnTo>
                <a:lnTo>
                  <a:pt x="780465" y="1067053"/>
                </a:lnTo>
                <a:lnTo>
                  <a:pt x="818616" y="990853"/>
                </a:lnTo>
                <a:lnTo>
                  <a:pt x="834516" y="954277"/>
                </a:lnTo>
                <a:lnTo>
                  <a:pt x="850404" y="913002"/>
                </a:lnTo>
                <a:lnTo>
                  <a:pt x="866305" y="867028"/>
                </a:lnTo>
                <a:lnTo>
                  <a:pt x="877430" y="814577"/>
                </a:lnTo>
                <a:lnTo>
                  <a:pt x="883793" y="754252"/>
                </a:lnTo>
                <a:lnTo>
                  <a:pt x="886968" y="685926"/>
                </a:lnTo>
                <a:lnTo>
                  <a:pt x="883793" y="617727"/>
                </a:lnTo>
                <a:lnTo>
                  <a:pt x="877430" y="557402"/>
                </a:lnTo>
                <a:lnTo>
                  <a:pt x="866305" y="504951"/>
                </a:lnTo>
                <a:lnTo>
                  <a:pt x="850404" y="458850"/>
                </a:lnTo>
                <a:lnTo>
                  <a:pt x="834516" y="417575"/>
                </a:lnTo>
                <a:lnTo>
                  <a:pt x="818616" y="381126"/>
                </a:lnTo>
                <a:lnTo>
                  <a:pt x="780465" y="304926"/>
                </a:lnTo>
                <a:lnTo>
                  <a:pt x="761390" y="268350"/>
                </a:lnTo>
                <a:lnTo>
                  <a:pt x="745502" y="227075"/>
                </a:lnTo>
                <a:lnTo>
                  <a:pt x="731189" y="180975"/>
                </a:lnTo>
                <a:lnTo>
                  <a:pt x="720064" y="128650"/>
                </a:lnTo>
                <a:lnTo>
                  <a:pt x="712114" y="68325"/>
                </a:lnTo>
                <a:lnTo>
                  <a:pt x="710526" y="0"/>
                </a:lnTo>
                <a:close/>
              </a:path>
            </a:pathLst>
          </a:custGeom>
          <a:solidFill>
            <a:srgbClr val="2A1A00"/>
          </a:solidFill>
        </p:spPr>
        <p:txBody>
          <a:bodyPr wrap="square" lIns="0" tIns="0" rIns="0" bIns="0" rtlCol="0"/>
          <a:lstStyle/>
          <a:p>
            <a:endParaRPr/>
          </a:p>
        </p:txBody>
      </p:sp>
      <p:sp>
        <p:nvSpPr>
          <p:cNvPr id="3" name="object 3"/>
          <p:cNvSpPr/>
          <p:nvPr/>
        </p:nvSpPr>
        <p:spPr>
          <a:xfrm>
            <a:off x="11905488" y="-62"/>
            <a:ext cx="283845" cy="6859905"/>
          </a:xfrm>
          <a:custGeom>
            <a:avLst/>
            <a:gdLst/>
            <a:ahLst/>
            <a:cxnLst/>
            <a:rect l="l" t="t" r="r" b="b"/>
            <a:pathLst>
              <a:path w="283845" h="6859905">
                <a:moveTo>
                  <a:pt x="283464" y="0"/>
                </a:moveTo>
                <a:lnTo>
                  <a:pt x="0" y="0"/>
                </a:lnTo>
                <a:lnTo>
                  <a:pt x="0" y="6859778"/>
                </a:lnTo>
                <a:lnTo>
                  <a:pt x="283464" y="6859778"/>
                </a:lnTo>
                <a:lnTo>
                  <a:pt x="283464" y="0"/>
                </a:lnTo>
                <a:close/>
              </a:path>
            </a:pathLst>
          </a:custGeom>
          <a:solidFill>
            <a:srgbClr val="F8B322"/>
          </a:solidFill>
        </p:spPr>
        <p:txBody>
          <a:bodyPr wrap="square" lIns="0" tIns="0" rIns="0" bIns="0" rtlCol="0"/>
          <a:lstStyle/>
          <a:p>
            <a:endParaRPr/>
          </a:p>
        </p:txBody>
      </p:sp>
      <p:sp>
        <p:nvSpPr>
          <p:cNvPr id="4" name="object 4" descr="$PPTXTitle"/>
          <p:cNvSpPr txBox="1">
            <a:spLocks noGrp="1"/>
          </p:cNvSpPr>
          <p:nvPr>
            <p:ph type="title"/>
          </p:nvPr>
        </p:nvSpPr>
        <p:spPr>
          <a:xfrm>
            <a:off x="1331213" y="223723"/>
            <a:ext cx="6812280" cy="1245870"/>
          </a:xfrm>
          <a:prstGeom prst="rect">
            <a:avLst/>
          </a:prstGeom>
        </p:spPr>
        <p:txBody>
          <a:bodyPr vert="horz" wrap="square" lIns="0" tIns="13335" rIns="0" bIns="0" rtlCol="0">
            <a:spAutoFit/>
          </a:bodyPr>
          <a:lstStyle/>
          <a:p>
            <a:pPr marL="12700">
              <a:lnSpc>
                <a:spcPct val="100000"/>
              </a:lnSpc>
              <a:spcBef>
                <a:spcPts val="105"/>
              </a:spcBef>
            </a:pPr>
            <a:r>
              <a:rPr sz="8000" spc="-380" dirty="0"/>
              <a:t>OUR</a:t>
            </a:r>
            <a:r>
              <a:rPr sz="8000" spc="315" dirty="0"/>
              <a:t> </a:t>
            </a:r>
            <a:r>
              <a:rPr sz="8000" spc="-315" dirty="0"/>
              <a:t>H</a:t>
            </a:r>
            <a:r>
              <a:rPr sz="8000" spc="-260" dirty="0"/>
              <a:t>I</a:t>
            </a:r>
            <a:r>
              <a:rPr sz="8000" spc="-320" dirty="0"/>
              <a:t>S</a:t>
            </a:r>
            <a:r>
              <a:rPr sz="8000" spc="-285" dirty="0"/>
              <a:t>T</a:t>
            </a:r>
            <a:r>
              <a:rPr sz="8000" spc="-340" dirty="0"/>
              <a:t>O</a:t>
            </a:r>
            <a:r>
              <a:rPr sz="8000" spc="-765" dirty="0"/>
              <a:t>R</a:t>
            </a:r>
            <a:r>
              <a:rPr sz="8000" spc="-490" dirty="0"/>
              <a:t>Y</a:t>
            </a:r>
            <a:endParaRPr sz="8000"/>
          </a:p>
        </p:txBody>
      </p:sp>
      <p:pic>
        <p:nvPicPr>
          <p:cNvPr id="5" name="object 5" descr="Atlanta  AI-generated content may be incorrect."/>
          <p:cNvPicPr/>
          <p:nvPr/>
        </p:nvPicPr>
        <p:blipFill>
          <a:blip r:embed="rId2" cstate="print"/>
          <a:stretch>
            <a:fillRect/>
          </a:stretch>
        </p:blipFill>
        <p:spPr>
          <a:xfrm>
            <a:off x="1252727" y="4518240"/>
            <a:ext cx="2395728" cy="1957324"/>
          </a:xfrm>
          <a:prstGeom prst="rect">
            <a:avLst/>
          </a:prstGeom>
        </p:spPr>
      </p:pic>
      <p:sp>
        <p:nvSpPr>
          <p:cNvPr id="6" name="object 6"/>
          <p:cNvSpPr txBox="1"/>
          <p:nvPr/>
        </p:nvSpPr>
        <p:spPr>
          <a:xfrm>
            <a:off x="3999610" y="1770440"/>
            <a:ext cx="7741284" cy="3065780"/>
          </a:xfrm>
          <a:prstGeom prst="rect">
            <a:avLst/>
          </a:prstGeom>
        </p:spPr>
        <p:txBody>
          <a:bodyPr vert="horz" wrap="square" lIns="0" tIns="161290" rIns="0" bIns="0" rtlCol="0">
            <a:spAutoFit/>
          </a:bodyPr>
          <a:lstStyle/>
          <a:p>
            <a:pPr marL="591820" indent="-579120">
              <a:lnSpc>
                <a:spcPct val="100000"/>
              </a:lnSpc>
              <a:spcBef>
                <a:spcPts val="1270"/>
              </a:spcBef>
              <a:buClr>
                <a:srgbClr val="2A1A00"/>
              </a:buClr>
              <a:buFont typeface="Wingdings"/>
              <a:buChar char=""/>
              <a:tabLst>
                <a:tab pos="591820" algn="l"/>
              </a:tabLst>
            </a:pPr>
            <a:r>
              <a:rPr sz="4000" spc="50" dirty="0">
                <a:solidFill>
                  <a:srgbClr val="585858"/>
                </a:solidFill>
                <a:latin typeface="Times New Roman"/>
                <a:cs typeface="Times New Roman"/>
              </a:rPr>
              <a:t>Sheltering</a:t>
            </a:r>
            <a:r>
              <a:rPr sz="4000" spc="10" dirty="0">
                <a:solidFill>
                  <a:srgbClr val="585858"/>
                </a:solidFill>
                <a:latin typeface="Times New Roman"/>
                <a:cs typeface="Times New Roman"/>
              </a:rPr>
              <a:t> </a:t>
            </a:r>
            <a:r>
              <a:rPr sz="4000" spc="40" dirty="0">
                <a:solidFill>
                  <a:srgbClr val="585858"/>
                </a:solidFill>
                <a:latin typeface="Times New Roman"/>
                <a:cs typeface="Times New Roman"/>
              </a:rPr>
              <a:t>Arms</a:t>
            </a:r>
            <a:endParaRPr sz="4000">
              <a:latin typeface="Times New Roman"/>
              <a:cs typeface="Times New Roman"/>
            </a:endParaRPr>
          </a:p>
          <a:p>
            <a:pPr marL="464820" indent="-464820">
              <a:lnSpc>
                <a:spcPct val="100000"/>
              </a:lnSpc>
              <a:spcBef>
                <a:spcPts val="1185"/>
              </a:spcBef>
              <a:buClr>
                <a:srgbClr val="2A1A00"/>
              </a:buClr>
              <a:buFont typeface="Wingdings"/>
              <a:buChar char=""/>
              <a:tabLst>
                <a:tab pos="464820" algn="l"/>
              </a:tabLst>
            </a:pPr>
            <a:r>
              <a:rPr sz="4000" spc="160" dirty="0">
                <a:solidFill>
                  <a:srgbClr val="585858"/>
                </a:solidFill>
                <a:latin typeface="Times New Roman"/>
                <a:cs typeface="Times New Roman"/>
              </a:rPr>
              <a:t>Dunbar</a:t>
            </a:r>
            <a:r>
              <a:rPr sz="4000" spc="-65" dirty="0">
                <a:solidFill>
                  <a:srgbClr val="585858"/>
                </a:solidFill>
                <a:latin typeface="Times New Roman"/>
                <a:cs typeface="Times New Roman"/>
              </a:rPr>
              <a:t> </a:t>
            </a:r>
            <a:r>
              <a:rPr sz="4000" spc="90" dirty="0">
                <a:solidFill>
                  <a:srgbClr val="585858"/>
                </a:solidFill>
                <a:latin typeface="Times New Roman"/>
                <a:cs typeface="Times New Roman"/>
              </a:rPr>
              <a:t>Learning</a:t>
            </a:r>
            <a:r>
              <a:rPr sz="4000" spc="-25" dirty="0">
                <a:solidFill>
                  <a:srgbClr val="585858"/>
                </a:solidFill>
                <a:latin typeface="Times New Roman"/>
                <a:cs typeface="Times New Roman"/>
              </a:rPr>
              <a:t> </a:t>
            </a:r>
            <a:r>
              <a:rPr sz="4000" spc="-10" dirty="0">
                <a:solidFill>
                  <a:srgbClr val="585858"/>
                </a:solidFill>
                <a:latin typeface="Times New Roman"/>
                <a:cs typeface="Times New Roman"/>
              </a:rPr>
              <a:t>Complex</a:t>
            </a:r>
            <a:endParaRPr sz="4000">
              <a:latin typeface="Times New Roman"/>
              <a:cs typeface="Times New Roman"/>
            </a:endParaRPr>
          </a:p>
          <a:p>
            <a:pPr marL="464820" indent="-464820">
              <a:lnSpc>
                <a:spcPct val="100000"/>
              </a:lnSpc>
              <a:spcBef>
                <a:spcPts val="1185"/>
              </a:spcBef>
              <a:buClr>
                <a:srgbClr val="2A1A00"/>
              </a:buClr>
              <a:buFont typeface="Wingdings"/>
              <a:buChar char=""/>
              <a:tabLst>
                <a:tab pos="464820" algn="l"/>
              </a:tabLst>
            </a:pPr>
            <a:r>
              <a:rPr sz="4000" spc="100" dirty="0">
                <a:solidFill>
                  <a:srgbClr val="585858"/>
                </a:solidFill>
                <a:latin typeface="Times New Roman"/>
                <a:cs typeface="Times New Roman"/>
              </a:rPr>
              <a:t>The</a:t>
            </a:r>
            <a:r>
              <a:rPr sz="4000" spc="-5" dirty="0">
                <a:solidFill>
                  <a:srgbClr val="585858"/>
                </a:solidFill>
                <a:latin typeface="Times New Roman"/>
                <a:cs typeface="Times New Roman"/>
              </a:rPr>
              <a:t> </a:t>
            </a:r>
            <a:r>
              <a:rPr sz="4000" spc="110" dirty="0">
                <a:solidFill>
                  <a:srgbClr val="585858"/>
                </a:solidFill>
                <a:latin typeface="Times New Roman"/>
                <a:cs typeface="Times New Roman"/>
              </a:rPr>
              <a:t>Educare</a:t>
            </a:r>
            <a:r>
              <a:rPr sz="4000" spc="-15" dirty="0">
                <a:solidFill>
                  <a:srgbClr val="585858"/>
                </a:solidFill>
                <a:latin typeface="Times New Roman"/>
                <a:cs typeface="Times New Roman"/>
              </a:rPr>
              <a:t> </a:t>
            </a:r>
            <a:r>
              <a:rPr sz="4000" spc="75" dirty="0">
                <a:solidFill>
                  <a:srgbClr val="585858"/>
                </a:solidFill>
                <a:latin typeface="Times New Roman"/>
                <a:cs typeface="Times New Roman"/>
              </a:rPr>
              <a:t>Network</a:t>
            </a:r>
            <a:endParaRPr sz="4000">
              <a:latin typeface="Times New Roman"/>
              <a:cs typeface="Times New Roman"/>
            </a:endParaRPr>
          </a:p>
          <a:p>
            <a:pPr marL="588645" indent="-575945">
              <a:lnSpc>
                <a:spcPct val="100000"/>
              </a:lnSpc>
              <a:spcBef>
                <a:spcPts val="1185"/>
              </a:spcBef>
              <a:buClr>
                <a:srgbClr val="2A1A00"/>
              </a:buClr>
              <a:buFont typeface="Wingdings"/>
              <a:buChar char=""/>
              <a:tabLst>
                <a:tab pos="588645" algn="l"/>
              </a:tabLst>
            </a:pPr>
            <a:r>
              <a:rPr sz="4000" spc="55" dirty="0">
                <a:solidFill>
                  <a:srgbClr val="585858"/>
                </a:solidFill>
                <a:latin typeface="Times New Roman"/>
                <a:cs typeface="Times New Roman"/>
              </a:rPr>
              <a:t>Sheltering</a:t>
            </a:r>
            <a:r>
              <a:rPr sz="4000" spc="-15" dirty="0">
                <a:solidFill>
                  <a:srgbClr val="585858"/>
                </a:solidFill>
                <a:latin typeface="Times New Roman"/>
                <a:cs typeface="Times New Roman"/>
              </a:rPr>
              <a:t> </a:t>
            </a:r>
            <a:r>
              <a:rPr sz="4000" spc="65" dirty="0">
                <a:solidFill>
                  <a:srgbClr val="585858"/>
                </a:solidFill>
                <a:latin typeface="Times New Roman"/>
                <a:cs typeface="Times New Roman"/>
              </a:rPr>
              <a:t>Arms</a:t>
            </a:r>
            <a:r>
              <a:rPr sz="4000" dirty="0">
                <a:solidFill>
                  <a:srgbClr val="585858"/>
                </a:solidFill>
                <a:latin typeface="Times New Roman"/>
                <a:cs typeface="Times New Roman"/>
              </a:rPr>
              <a:t> </a:t>
            </a:r>
            <a:r>
              <a:rPr sz="4000" spc="110" dirty="0">
                <a:solidFill>
                  <a:srgbClr val="585858"/>
                </a:solidFill>
                <a:latin typeface="Times New Roman"/>
                <a:cs typeface="Times New Roman"/>
              </a:rPr>
              <a:t>Educare</a:t>
            </a:r>
            <a:r>
              <a:rPr sz="4000" spc="-10" dirty="0">
                <a:solidFill>
                  <a:srgbClr val="585858"/>
                </a:solidFill>
                <a:latin typeface="Times New Roman"/>
                <a:cs typeface="Times New Roman"/>
              </a:rPr>
              <a:t> </a:t>
            </a:r>
            <a:r>
              <a:rPr sz="4000" spc="155" dirty="0">
                <a:solidFill>
                  <a:srgbClr val="585858"/>
                </a:solidFill>
                <a:latin typeface="Times New Roman"/>
                <a:cs typeface="Times New Roman"/>
              </a:rPr>
              <a:t>Atlanta</a:t>
            </a:r>
            <a:endParaRPr sz="4000">
              <a:latin typeface="Times New Roman"/>
              <a:cs typeface="Times New Roman"/>
            </a:endParaRPr>
          </a:p>
        </p:txBody>
      </p:sp>
    </p:spTree>
    <p:extLst>
      <p:ext uri="{BB962C8B-B14F-4D97-AF65-F5344CB8AC3E}">
        <p14:creationId xmlns:p14="http://schemas.microsoft.com/office/powerpoint/2010/main" val="8733567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62"/>
            <a:ext cx="12189460" cy="6859905"/>
            <a:chOff x="0" y="-62"/>
            <a:chExt cx="12189460" cy="6859905"/>
          </a:xfrm>
        </p:grpSpPr>
        <p:sp>
          <p:nvSpPr>
            <p:cNvPr id="3" name="object 3"/>
            <p:cNvSpPr/>
            <p:nvPr/>
          </p:nvSpPr>
          <p:spPr>
            <a:xfrm>
              <a:off x="5724144" y="-62"/>
              <a:ext cx="6464935" cy="6858634"/>
            </a:xfrm>
            <a:custGeom>
              <a:avLst/>
              <a:gdLst/>
              <a:ahLst/>
              <a:cxnLst/>
              <a:rect l="l" t="t" r="r" b="b"/>
              <a:pathLst>
                <a:path w="6464934" h="6858634">
                  <a:moveTo>
                    <a:pt x="6464808" y="0"/>
                  </a:moveTo>
                  <a:lnTo>
                    <a:pt x="0" y="33"/>
                  </a:lnTo>
                  <a:lnTo>
                    <a:pt x="0" y="6858062"/>
                  </a:lnTo>
                  <a:lnTo>
                    <a:pt x="6464808" y="6858062"/>
                  </a:lnTo>
                  <a:lnTo>
                    <a:pt x="6464808" y="0"/>
                  </a:lnTo>
                  <a:close/>
                </a:path>
              </a:pathLst>
            </a:custGeom>
            <a:solidFill>
              <a:srgbClr val="F1F1F1"/>
            </a:solidFill>
          </p:spPr>
          <p:txBody>
            <a:bodyPr wrap="square" lIns="0" tIns="0" rIns="0" bIns="0" rtlCol="0"/>
            <a:lstStyle/>
            <a:p>
              <a:endParaRPr/>
            </a:p>
          </p:txBody>
        </p:sp>
        <p:sp>
          <p:nvSpPr>
            <p:cNvPr id="4" name="object 4"/>
            <p:cNvSpPr/>
            <p:nvPr/>
          </p:nvSpPr>
          <p:spPr>
            <a:xfrm>
              <a:off x="283464" y="-51"/>
              <a:ext cx="5998845" cy="6859905"/>
            </a:xfrm>
            <a:custGeom>
              <a:avLst/>
              <a:gdLst/>
              <a:ahLst/>
              <a:cxnLst/>
              <a:rect l="l" t="t" r="r" b="b"/>
              <a:pathLst>
                <a:path w="5998845" h="6859905">
                  <a:moveTo>
                    <a:pt x="5998464" y="685977"/>
                  </a:moveTo>
                  <a:lnTo>
                    <a:pt x="5995289" y="617778"/>
                  </a:lnTo>
                  <a:lnTo>
                    <a:pt x="5988939" y="557453"/>
                  </a:lnTo>
                  <a:lnTo>
                    <a:pt x="5977763" y="505002"/>
                  </a:lnTo>
                  <a:lnTo>
                    <a:pt x="5961888" y="458901"/>
                  </a:lnTo>
                  <a:lnTo>
                    <a:pt x="5946013" y="417626"/>
                  </a:lnTo>
                  <a:lnTo>
                    <a:pt x="5930138" y="381177"/>
                  </a:lnTo>
                  <a:lnTo>
                    <a:pt x="5891911" y="304977"/>
                  </a:lnTo>
                  <a:lnTo>
                    <a:pt x="5872861" y="268401"/>
                  </a:lnTo>
                  <a:lnTo>
                    <a:pt x="5856986" y="227126"/>
                  </a:lnTo>
                  <a:lnTo>
                    <a:pt x="5842635" y="181025"/>
                  </a:lnTo>
                  <a:lnTo>
                    <a:pt x="5831586" y="128701"/>
                  </a:lnTo>
                  <a:lnTo>
                    <a:pt x="5823585" y="68376"/>
                  </a:lnTo>
                  <a:lnTo>
                    <a:pt x="5822061" y="50"/>
                  </a:lnTo>
                  <a:lnTo>
                    <a:pt x="5248643" y="50"/>
                  </a:lnTo>
                  <a:lnTo>
                    <a:pt x="0" y="0"/>
                  </a:lnTo>
                  <a:lnTo>
                    <a:pt x="0" y="6859765"/>
                  </a:lnTo>
                  <a:lnTo>
                    <a:pt x="5111496" y="6859765"/>
                  </a:lnTo>
                  <a:lnTo>
                    <a:pt x="5248643" y="6859765"/>
                  </a:lnTo>
                  <a:lnTo>
                    <a:pt x="5822061" y="6859765"/>
                  </a:lnTo>
                  <a:lnTo>
                    <a:pt x="5823585" y="6791490"/>
                  </a:lnTo>
                  <a:lnTo>
                    <a:pt x="5831586" y="6731152"/>
                  </a:lnTo>
                  <a:lnTo>
                    <a:pt x="5842635" y="6678739"/>
                  </a:lnTo>
                  <a:lnTo>
                    <a:pt x="5856986" y="6632702"/>
                  </a:lnTo>
                  <a:lnTo>
                    <a:pt x="5872861" y="6591414"/>
                  </a:lnTo>
                  <a:lnTo>
                    <a:pt x="5891911" y="6554889"/>
                  </a:lnTo>
                  <a:lnTo>
                    <a:pt x="5930138" y="6478676"/>
                  </a:lnTo>
                  <a:lnTo>
                    <a:pt x="5946013" y="6442164"/>
                  </a:lnTo>
                  <a:lnTo>
                    <a:pt x="5961888" y="6400863"/>
                  </a:lnTo>
                  <a:lnTo>
                    <a:pt x="5977763" y="6354813"/>
                  </a:lnTo>
                  <a:lnTo>
                    <a:pt x="5988939" y="6302413"/>
                  </a:lnTo>
                  <a:lnTo>
                    <a:pt x="5995289" y="6242075"/>
                  </a:lnTo>
                  <a:lnTo>
                    <a:pt x="5998464" y="6173800"/>
                  </a:lnTo>
                  <a:lnTo>
                    <a:pt x="5995289" y="6105512"/>
                  </a:lnTo>
                  <a:lnTo>
                    <a:pt x="5988939" y="6045174"/>
                  </a:lnTo>
                  <a:lnTo>
                    <a:pt x="5977763" y="5992774"/>
                  </a:lnTo>
                  <a:lnTo>
                    <a:pt x="5961888" y="5946724"/>
                  </a:lnTo>
                  <a:lnTo>
                    <a:pt x="5946013" y="5905436"/>
                  </a:lnTo>
                  <a:lnTo>
                    <a:pt x="5930138" y="5868924"/>
                  </a:lnTo>
                  <a:lnTo>
                    <a:pt x="5891911" y="5792698"/>
                  </a:lnTo>
                  <a:lnTo>
                    <a:pt x="5872861" y="5756173"/>
                  </a:lnTo>
                  <a:lnTo>
                    <a:pt x="5856986" y="5714898"/>
                  </a:lnTo>
                  <a:lnTo>
                    <a:pt x="5842635" y="5668848"/>
                  </a:lnTo>
                  <a:lnTo>
                    <a:pt x="5831586" y="5616448"/>
                  </a:lnTo>
                  <a:lnTo>
                    <a:pt x="5823585" y="5556047"/>
                  </a:lnTo>
                  <a:lnTo>
                    <a:pt x="5822061" y="5487848"/>
                  </a:lnTo>
                  <a:lnTo>
                    <a:pt x="5823585" y="5419522"/>
                  </a:lnTo>
                  <a:lnTo>
                    <a:pt x="5831586" y="5359197"/>
                  </a:lnTo>
                  <a:lnTo>
                    <a:pt x="5842635" y="5306746"/>
                  </a:lnTo>
                  <a:lnTo>
                    <a:pt x="5856986" y="5260772"/>
                  </a:lnTo>
                  <a:lnTo>
                    <a:pt x="5872861" y="5219497"/>
                  </a:lnTo>
                  <a:lnTo>
                    <a:pt x="5891911" y="5182921"/>
                  </a:lnTo>
                  <a:lnTo>
                    <a:pt x="5930138" y="5106721"/>
                  </a:lnTo>
                  <a:lnTo>
                    <a:pt x="5946013" y="5070145"/>
                  </a:lnTo>
                  <a:lnTo>
                    <a:pt x="5961888" y="5028870"/>
                  </a:lnTo>
                  <a:lnTo>
                    <a:pt x="5977763" y="4982896"/>
                  </a:lnTo>
                  <a:lnTo>
                    <a:pt x="5988939" y="4930445"/>
                  </a:lnTo>
                  <a:lnTo>
                    <a:pt x="5995289" y="4870120"/>
                  </a:lnTo>
                  <a:lnTo>
                    <a:pt x="5998464" y="4801794"/>
                  </a:lnTo>
                  <a:lnTo>
                    <a:pt x="5995289" y="4733595"/>
                  </a:lnTo>
                  <a:lnTo>
                    <a:pt x="5988939" y="4673270"/>
                  </a:lnTo>
                  <a:lnTo>
                    <a:pt x="5977763" y="4620819"/>
                  </a:lnTo>
                  <a:lnTo>
                    <a:pt x="5961888" y="4574845"/>
                  </a:lnTo>
                  <a:lnTo>
                    <a:pt x="5946013" y="4533443"/>
                  </a:lnTo>
                  <a:lnTo>
                    <a:pt x="5930138" y="4496994"/>
                  </a:lnTo>
                  <a:lnTo>
                    <a:pt x="5891911" y="4420794"/>
                  </a:lnTo>
                  <a:lnTo>
                    <a:pt x="5872861" y="4384218"/>
                  </a:lnTo>
                  <a:lnTo>
                    <a:pt x="5856986" y="4342943"/>
                  </a:lnTo>
                  <a:lnTo>
                    <a:pt x="5842635" y="4296842"/>
                  </a:lnTo>
                  <a:lnTo>
                    <a:pt x="5831586" y="4244518"/>
                  </a:lnTo>
                  <a:lnTo>
                    <a:pt x="5823585" y="4184192"/>
                  </a:lnTo>
                  <a:lnTo>
                    <a:pt x="5822061" y="4115866"/>
                  </a:lnTo>
                  <a:lnTo>
                    <a:pt x="5823585" y="4047540"/>
                  </a:lnTo>
                  <a:lnTo>
                    <a:pt x="5831586" y="3987215"/>
                  </a:lnTo>
                  <a:lnTo>
                    <a:pt x="5842635" y="3934891"/>
                  </a:lnTo>
                  <a:lnTo>
                    <a:pt x="5856986" y="3888790"/>
                  </a:lnTo>
                  <a:lnTo>
                    <a:pt x="5872861" y="3847515"/>
                  </a:lnTo>
                  <a:lnTo>
                    <a:pt x="5891911" y="3811066"/>
                  </a:lnTo>
                  <a:lnTo>
                    <a:pt x="5930138" y="3734739"/>
                  </a:lnTo>
                  <a:lnTo>
                    <a:pt x="5946013" y="3698290"/>
                  </a:lnTo>
                  <a:lnTo>
                    <a:pt x="5961888" y="3657015"/>
                  </a:lnTo>
                  <a:lnTo>
                    <a:pt x="5977763" y="3610914"/>
                  </a:lnTo>
                  <a:lnTo>
                    <a:pt x="5988939" y="3558590"/>
                  </a:lnTo>
                  <a:lnTo>
                    <a:pt x="5995289" y="3498138"/>
                  </a:lnTo>
                  <a:lnTo>
                    <a:pt x="5998464" y="3428288"/>
                  </a:lnTo>
                  <a:lnTo>
                    <a:pt x="5995289" y="3361613"/>
                  </a:lnTo>
                  <a:lnTo>
                    <a:pt x="5988939" y="3301288"/>
                  </a:lnTo>
                  <a:lnTo>
                    <a:pt x="5977763" y="3248837"/>
                  </a:lnTo>
                  <a:lnTo>
                    <a:pt x="5961888" y="3202863"/>
                  </a:lnTo>
                  <a:lnTo>
                    <a:pt x="5946013" y="3161588"/>
                  </a:lnTo>
                  <a:lnTo>
                    <a:pt x="5930138" y="3125012"/>
                  </a:lnTo>
                  <a:lnTo>
                    <a:pt x="5891911" y="3048812"/>
                  </a:lnTo>
                  <a:lnTo>
                    <a:pt x="5872861" y="3012236"/>
                  </a:lnTo>
                  <a:lnTo>
                    <a:pt x="5856986" y="2970961"/>
                  </a:lnTo>
                  <a:lnTo>
                    <a:pt x="5842635" y="2924987"/>
                  </a:lnTo>
                  <a:lnTo>
                    <a:pt x="5831586" y="2872536"/>
                  </a:lnTo>
                  <a:lnTo>
                    <a:pt x="5823585" y="2812211"/>
                  </a:lnTo>
                  <a:lnTo>
                    <a:pt x="5822061" y="2743885"/>
                  </a:lnTo>
                  <a:lnTo>
                    <a:pt x="5823585" y="2675686"/>
                  </a:lnTo>
                  <a:lnTo>
                    <a:pt x="5831586" y="2615361"/>
                  </a:lnTo>
                  <a:lnTo>
                    <a:pt x="5842635" y="2562910"/>
                  </a:lnTo>
                  <a:lnTo>
                    <a:pt x="5856986" y="2516809"/>
                  </a:lnTo>
                  <a:lnTo>
                    <a:pt x="5872861" y="2475534"/>
                  </a:lnTo>
                  <a:lnTo>
                    <a:pt x="5891911" y="2439085"/>
                  </a:lnTo>
                  <a:lnTo>
                    <a:pt x="5930138" y="2362885"/>
                  </a:lnTo>
                  <a:lnTo>
                    <a:pt x="5946013" y="2326309"/>
                  </a:lnTo>
                  <a:lnTo>
                    <a:pt x="5961888" y="2285034"/>
                  </a:lnTo>
                  <a:lnTo>
                    <a:pt x="5977763" y="2238933"/>
                  </a:lnTo>
                  <a:lnTo>
                    <a:pt x="5988939" y="2186609"/>
                  </a:lnTo>
                  <a:lnTo>
                    <a:pt x="5995289" y="2126284"/>
                  </a:lnTo>
                  <a:lnTo>
                    <a:pt x="5998464" y="2057958"/>
                  </a:lnTo>
                  <a:lnTo>
                    <a:pt x="5995289" y="1989632"/>
                  </a:lnTo>
                  <a:lnTo>
                    <a:pt x="5988939" y="1929307"/>
                  </a:lnTo>
                  <a:lnTo>
                    <a:pt x="5977763" y="1876983"/>
                  </a:lnTo>
                  <a:lnTo>
                    <a:pt x="5961888" y="1830882"/>
                  </a:lnTo>
                  <a:lnTo>
                    <a:pt x="5946013" y="1789607"/>
                  </a:lnTo>
                  <a:lnTo>
                    <a:pt x="5930138" y="1753031"/>
                  </a:lnTo>
                  <a:lnTo>
                    <a:pt x="5891911" y="1676831"/>
                  </a:lnTo>
                  <a:lnTo>
                    <a:pt x="5872861" y="1640382"/>
                  </a:lnTo>
                  <a:lnTo>
                    <a:pt x="5856986" y="1599107"/>
                  </a:lnTo>
                  <a:lnTo>
                    <a:pt x="5842635" y="1553006"/>
                  </a:lnTo>
                  <a:lnTo>
                    <a:pt x="5831586" y="1500555"/>
                  </a:lnTo>
                  <a:lnTo>
                    <a:pt x="5823585" y="1440230"/>
                  </a:lnTo>
                  <a:lnTo>
                    <a:pt x="5822061" y="1372031"/>
                  </a:lnTo>
                  <a:lnTo>
                    <a:pt x="5823585" y="1303705"/>
                  </a:lnTo>
                  <a:lnTo>
                    <a:pt x="5831586" y="1243380"/>
                  </a:lnTo>
                  <a:lnTo>
                    <a:pt x="5842635" y="1190929"/>
                  </a:lnTo>
                  <a:lnTo>
                    <a:pt x="5856986" y="1144955"/>
                  </a:lnTo>
                  <a:lnTo>
                    <a:pt x="5872861" y="1103680"/>
                  </a:lnTo>
                  <a:lnTo>
                    <a:pt x="5891911" y="1067104"/>
                  </a:lnTo>
                  <a:lnTo>
                    <a:pt x="5930138" y="990904"/>
                  </a:lnTo>
                  <a:lnTo>
                    <a:pt x="5946013" y="954328"/>
                  </a:lnTo>
                  <a:lnTo>
                    <a:pt x="5961888" y="913053"/>
                  </a:lnTo>
                  <a:lnTo>
                    <a:pt x="5977763" y="867079"/>
                  </a:lnTo>
                  <a:lnTo>
                    <a:pt x="5988939" y="814628"/>
                  </a:lnTo>
                  <a:lnTo>
                    <a:pt x="5995289" y="754303"/>
                  </a:lnTo>
                  <a:lnTo>
                    <a:pt x="5998464" y="685977"/>
                  </a:lnTo>
                  <a:close/>
                </a:path>
              </a:pathLst>
            </a:custGeom>
            <a:solidFill>
              <a:srgbClr val="F8B322"/>
            </a:solidFill>
          </p:spPr>
          <p:txBody>
            <a:bodyPr wrap="square" lIns="0" tIns="0" rIns="0" bIns="0" rtlCol="0"/>
            <a:lstStyle/>
            <a:p>
              <a:endParaRPr/>
            </a:p>
          </p:txBody>
        </p:sp>
        <p:sp>
          <p:nvSpPr>
            <p:cNvPr id="5" name="object 5"/>
            <p:cNvSpPr/>
            <p:nvPr/>
          </p:nvSpPr>
          <p:spPr>
            <a:xfrm>
              <a:off x="0" y="-62"/>
              <a:ext cx="283845" cy="6859905"/>
            </a:xfrm>
            <a:custGeom>
              <a:avLst/>
              <a:gdLst/>
              <a:ahLst/>
              <a:cxnLst/>
              <a:rect l="l" t="t" r="r" b="b"/>
              <a:pathLst>
                <a:path w="283845" h="6859905">
                  <a:moveTo>
                    <a:pt x="283464" y="0"/>
                  </a:moveTo>
                  <a:lnTo>
                    <a:pt x="0" y="0"/>
                  </a:lnTo>
                  <a:lnTo>
                    <a:pt x="0" y="6859778"/>
                  </a:lnTo>
                  <a:lnTo>
                    <a:pt x="283464" y="6859778"/>
                  </a:lnTo>
                  <a:lnTo>
                    <a:pt x="283464" y="0"/>
                  </a:lnTo>
                  <a:close/>
                </a:path>
              </a:pathLst>
            </a:custGeom>
            <a:solidFill>
              <a:srgbClr val="CE8D07"/>
            </a:solidFill>
          </p:spPr>
          <p:txBody>
            <a:bodyPr wrap="square" lIns="0" tIns="0" rIns="0" bIns="0" rtlCol="0"/>
            <a:lstStyle/>
            <a:p>
              <a:endParaRPr/>
            </a:p>
          </p:txBody>
        </p:sp>
      </p:grpSp>
      <p:sp>
        <p:nvSpPr>
          <p:cNvPr id="6" name="object 6" descr="$PPTXTitle"/>
          <p:cNvSpPr txBox="1">
            <a:spLocks noGrp="1"/>
          </p:cNvSpPr>
          <p:nvPr>
            <p:ph type="body" idx="1"/>
          </p:nvPr>
        </p:nvSpPr>
        <p:spPr>
          <a:xfrm>
            <a:off x="0" y="1887873"/>
            <a:ext cx="6282308" cy="3082254"/>
          </a:xfrm>
          <a:prstGeom prst="rect">
            <a:avLst/>
          </a:prstGeom>
        </p:spPr>
        <p:txBody>
          <a:bodyPr vert="horz" wrap="square" lIns="0" tIns="106045" rIns="0" bIns="0" rtlCol="0">
            <a:spAutoFit/>
          </a:bodyPr>
          <a:lstStyle/>
          <a:p>
            <a:pPr marL="511810" marR="508634" indent="0" algn="ctr">
              <a:lnSpc>
                <a:spcPts val="5840"/>
              </a:lnSpc>
              <a:spcBef>
                <a:spcPts val="835"/>
              </a:spcBef>
              <a:buNone/>
            </a:pPr>
            <a:r>
              <a:rPr sz="5400" b="1" spc="-10" dirty="0">
                <a:solidFill>
                  <a:srgbClr val="2A1A00"/>
                </a:solidFill>
                <a:latin typeface="Times New Roman"/>
                <a:ea typeface="+mn-ea"/>
                <a:cs typeface="Times New Roman"/>
              </a:rPr>
              <a:t>WHY</a:t>
            </a:r>
            <a:r>
              <a:rPr lang="en-US" sz="5400" b="1" spc="-10" dirty="0">
                <a:solidFill>
                  <a:srgbClr val="2A1A00"/>
                </a:solidFill>
                <a:latin typeface="Times New Roman"/>
                <a:ea typeface="+mn-ea"/>
                <a:cs typeface="Times New Roman"/>
              </a:rPr>
              <a:t> </a:t>
            </a:r>
            <a:r>
              <a:rPr sz="5400" b="1" spc="-10" dirty="0">
                <a:solidFill>
                  <a:srgbClr val="2A1A00"/>
                </a:solidFill>
                <a:latin typeface="Times New Roman"/>
                <a:ea typeface="+mn-ea"/>
                <a:cs typeface="Times New Roman"/>
              </a:rPr>
              <a:t>COMMUNITY PARTNERSHIPS MATTER</a:t>
            </a:r>
          </a:p>
        </p:txBody>
      </p:sp>
      <p:sp>
        <p:nvSpPr>
          <p:cNvPr id="7" name="object 7"/>
          <p:cNvSpPr txBox="1"/>
          <p:nvPr/>
        </p:nvSpPr>
        <p:spPr>
          <a:xfrm>
            <a:off x="6921881" y="440410"/>
            <a:ext cx="4726305" cy="5923280"/>
          </a:xfrm>
          <a:prstGeom prst="rect">
            <a:avLst/>
          </a:prstGeom>
        </p:spPr>
        <p:txBody>
          <a:bodyPr vert="horz" wrap="square" lIns="0" tIns="11430" rIns="0" bIns="0" rtlCol="0">
            <a:spAutoFit/>
          </a:bodyPr>
          <a:lstStyle/>
          <a:p>
            <a:pPr marL="241300" marR="39370" indent="-229235">
              <a:lnSpc>
                <a:spcPct val="110200"/>
              </a:lnSpc>
              <a:spcBef>
                <a:spcPts val="90"/>
              </a:spcBef>
              <a:buClr>
                <a:srgbClr val="2A1A00"/>
              </a:buClr>
              <a:buFont typeface="Arial"/>
              <a:buChar char="•"/>
              <a:tabLst>
                <a:tab pos="241300" algn="l"/>
              </a:tabLst>
            </a:pPr>
            <a:r>
              <a:rPr sz="3000" b="1" dirty="0">
                <a:solidFill>
                  <a:srgbClr val="585858"/>
                </a:solidFill>
                <a:latin typeface="Times New Roman"/>
                <a:cs typeface="Times New Roman"/>
              </a:rPr>
              <a:t>Enhances</a:t>
            </a:r>
            <a:r>
              <a:rPr sz="3000" b="1" spc="-30" dirty="0">
                <a:solidFill>
                  <a:srgbClr val="585858"/>
                </a:solidFill>
                <a:latin typeface="Times New Roman"/>
                <a:cs typeface="Times New Roman"/>
              </a:rPr>
              <a:t> </a:t>
            </a:r>
            <a:r>
              <a:rPr sz="3000" b="1" dirty="0">
                <a:solidFill>
                  <a:srgbClr val="585858"/>
                </a:solidFill>
                <a:latin typeface="Times New Roman"/>
                <a:cs typeface="Times New Roman"/>
              </a:rPr>
              <a:t>the</a:t>
            </a:r>
            <a:r>
              <a:rPr sz="3000" b="1" spc="-45" dirty="0">
                <a:solidFill>
                  <a:srgbClr val="585858"/>
                </a:solidFill>
                <a:latin typeface="Times New Roman"/>
                <a:cs typeface="Times New Roman"/>
              </a:rPr>
              <a:t> </a:t>
            </a:r>
            <a:r>
              <a:rPr sz="3000" b="1" spc="-10" dirty="0">
                <a:solidFill>
                  <a:srgbClr val="585858"/>
                </a:solidFill>
                <a:latin typeface="Times New Roman"/>
                <a:cs typeface="Times New Roman"/>
              </a:rPr>
              <a:t>well-being </a:t>
            </a:r>
            <a:r>
              <a:rPr sz="3000" b="1" dirty="0">
                <a:solidFill>
                  <a:srgbClr val="585858"/>
                </a:solidFill>
                <a:latin typeface="Times New Roman"/>
                <a:cs typeface="Times New Roman"/>
              </a:rPr>
              <a:t>and</a:t>
            </a:r>
            <a:r>
              <a:rPr sz="3000" b="1" spc="-85" dirty="0">
                <a:solidFill>
                  <a:srgbClr val="585858"/>
                </a:solidFill>
                <a:latin typeface="Times New Roman"/>
                <a:cs typeface="Times New Roman"/>
              </a:rPr>
              <a:t> </a:t>
            </a:r>
            <a:r>
              <a:rPr sz="3000" b="1" dirty="0">
                <a:solidFill>
                  <a:srgbClr val="585858"/>
                </a:solidFill>
                <a:latin typeface="Times New Roman"/>
                <a:cs typeface="Times New Roman"/>
              </a:rPr>
              <a:t>success</a:t>
            </a:r>
            <a:r>
              <a:rPr sz="3000" b="1" spc="-20" dirty="0">
                <a:solidFill>
                  <a:srgbClr val="585858"/>
                </a:solidFill>
                <a:latin typeface="Times New Roman"/>
                <a:cs typeface="Times New Roman"/>
              </a:rPr>
              <a:t> </a:t>
            </a:r>
            <a:r>
              <a:rPr sz="3000" b="1" dirty="0">
                <a:solidFill>
                  <a:srgbClr val="585858"/>
                </a:solidFill>
                <a:latin typeface="Times New Roman"/>
                <a:cs typeface="Times New Roman"/>
              </a:rPr>
              <a:t>of</a:t>
            </a:r>
            <a:r>
              <a:rPr sz="3000" b="1" spc="-60" dirty="0">
                <a:solidFill>
                  <a:srgbClr val="585858"/>
                </a:solidFill>
                <a:latin typeface="Times New Roman"/>
                <a:cs typeface="Times New Roman"/>
              </a:rPr>
              <a:t> </a:t>
            </a:r>
            <a:r>
              <a:rPr sz="3000" b="1" dirty="0">
                <a:solidFill>
                  <a:srgbClr val="585858"/>
                </a:solidFill>
                <a:latin typeface="Times New Roman"/>
                <a:cs typeface="Times New Roman"/>
              </a:rPr>
              <a:t>children</a:t>
            </a:r>
            <a:r>
              <a:rPr sz="3000" b="1" spc="-85" dirty="0">
                <a:solidFill>
                  <a:srgbClr val="585858"/>
                </a:solidFill>
                <a:latin typeface="Times New Roman"/>
                <a:cs typeface="Times New Roman"/>
              </a:rPr>
              <a:t> </a:t>
            </a:r>
            <a:r>
              <a:rPr sz="3000" b="1" spc="-25" dirty="0">
                <a:solidFill>
                  <a:srgbClr val="585858"/>
                </a:solidFill>
                <a:latin typeface="Times New Roman"/>
                <a:cs typeface="Times New Roman"/>
              </a:rPr>
              <a:t>and </a:t>
            </a:r>
            <a:r>
              <a:rPr sz="3000" b="1" spc="-10" dirty="0">
                <a:solidFill>
                  <a:srgbClr val="585858"/>
                </a:solidFill>
                <a:latin typeface="Times New Roman"/>
                <a:cs typeface="Times New Roman"/>
              </a:rPr>
              <a:t>families</a:t>
            </a:r>
            <a:endParaRPr sz="3000">
              <a:latin typeface="Times New Roman"/>
              <a:cs typeface="Times New Roman"/>
            </a:endParaRPr>
          </a:p>
          <a:p>
            <a:pPr marL="241300" marR="871855" indent="-229235">
              <a:lnSpc>
                <a:spcPct val="110100"/>
              </a:lnSpc>
              <a:spcBef>
                <a:spcPts val="725"/>
              </a:spcBef>
              <a:buClr>
                <a:srgbClr val="2A1A00"/>
              </a:buClr>
              <a:buFont typeface="Arial"/>
              <a:buChar char="•"/>
              <a:tabLst>
                <a:tab pos="241300" algn="l"/>
              </a:tabLst>
            </a:pPr>
            <a:r>
              <a:rPr sz="3000" b="1" dirty="0">
                <a:solidFill>
                  <a:srgbClr val="585858"/>
                </a:solidFill>
                <a:latin typeface="Times New Roman"/>
                <a:cs typeface="Times New Roman"/>
              </a:rPr>
              <a:t>Expand</a:t>
            </a:r>
            <a:r>
              <a:rPr sz="3000" b="1" spc="-90" dirty="0">
                <a:solidFill>
                  <a:srgbClr val="585858"/>
                </a:solidFill>
                <a:latin typeface="Times New Roman"/>
                <a:cs typeface="Times New Roman"/>
              </a:rPr>
              <a:t> </a:t>
            </a:r>
            <a:r>
              <a:rPr sz="3000" b="1" spc="-10" dirty="0">
                <a:solidFill>
                  <a:srgbClr val="585858"/>
                </a:solidFill>
                <a:latin typeface="Times New Roman"/>
                <a:cs typeface="Times New Roman"/>
              </a:rPr>
              <a:t>resources</a:t>
            </a:r>
            <a:r>
              <a:rPr sz="3000" b="1" spc="-85" dirty="0">
                <a:solidFill>
                  <a:srgbClr val="585858"/>
                </a:solidFill>
                <a:latin typeface="Times New Roman"/>
                <a:cs typeface="Times New Roman"/>
              </a:rPr>
              <a:t> </a:t>
            </a:r>
            <a:r>
              <a:rPr sz="3000" b="1" spc="-25" dirty="0">
                <a:solidFill>
                  <a:srgbClr val="585858"/>
                </a:solidFill>
                <a:latin typeface="Times New Roman"/>
                <a:cs typeface="Times New Roman"/>
              </a:rPr>
              <a:t>and </a:t>
            </a:r>
            <a:r>
              <a:rPr sz="3000" b="1" spc="-10" dirty="0">
                <a:solidFill>
                  <a:srgbClr val="585858"/>
                </a:solidFill>
                <a:latin typeface="Times New Roman"/>
                <a:cs typeface="Times New Roman"/>
              </a:rPr>
              <a:t>expertise</a:t>
            </a:r>
            <a:endParaRPr sz="3000">
              <a:latin typeface="Times New Roman"/>
              <a:cs typeface="Times New Roman"/>
            </a:endParaRPr>
          </a:p>
          <a:p>
            <a:pPr marL="241300" marR="745490" indent="-229235">
              <a:lnSpc>
                <a:spcPct val="110200"/>
              </a:lnSpc>
              <a:spcBef>
                <a:spcPts val="720"/>
              </a:spcBef>
              <a:buClr>
                <a:srgbClr val="2A1A00"/>
              </a:buClr>
              <a:buFont typeface="Arial"/>
              <a:buChar char="•"/>
              <a:tabLst>
                <a:tab pos="241300" algn="l"/>
              </a:tabLst>
            </a:pPr>
            <a:r>
              <a:rPr sz="3000" b="1" dirty="0">
                <a:solidFill>
                  <a:srgbClr val="585858"/>
                </a:solidFill>
                <a:latin typeface="Times New Roman"/>
                <a:cs typeface="Times New Roman"/>
              </a:rPr>
              <a:t>Strengthen</a:t>
            </a:r>
            <a:r>
              <a:rPr sz="3000" b="1" spc="-155" dirty="0">
                <a:solidFill>
                  <a:srgbClr val="585858"/>
                </a:solidFill>
                <a:latin typeface="Times New Roman"/>
                <a:cs typeface="Times New Roman"/>
              </a:rPr>
              <a:t> </a:t>
            </a:r>
            <a:r>
              <a:rPr sz="3000" b="1" spc="-10" dirty="0">
                <a:solidFill>
                  <a:srgbClr val="585858"/>
                </a:solidFill>
                <a:latin typeface="Times New Roman"/>
                <a:cs typeface="Times New Roman"/>
              </a:rPr>
              <a:t>community trust</a:t>
            </a:r>
            <a:endParaRPr sz="3000">
              <a:latin typeface="Times New Roman"/>
              <a:cs typeface="Times New Roman"/>
            </a:endParaRPr>
          </a:p>
          <a:p>
            <a:pPr marL="241300" marR="1166495" indent="-229235">
              <a:lnSpc>
                <a:spcPct val="110100"/>
              </a:lnSpc>
              <a:spcBef>
                <a:spcPts val="650"/>
              </a:spcBef>
              <a:buClr>
                <a:srgbClr val="2A1A00"/>
              </a:buClr>
              <a:buFont typeface="Arial"/>
              <a:buChar char="•"/>
              <a:tabLst>
                <a:tab pos="241300" algn="l"/>
              </a:tabLst>
            </a:pPr>
            <a:r>
              <a:rPr sz="3000" b="1" dirty="0">
                <a:solidFill>
                  <a:srgbClr val="585858"/>
                </a:solidFill>
                <a:latin typeface="Times New Roman"/>
                <a:cs typeface="Times New Roman"/>
              </a:rPr>
              <a:t>Increase</a:t>
            </a:r>
            <a:r>
              <a:rPr sz="3000" b="1" spc="-135" dirty="0">
                <a:solidFill>
                  <a:srgbClr val="585858"/>
                </a:solidFill>
                <a:latin typeface="Times New Roman"/>
                <a:cs typeface="Times New Roman"/>
              </a:rPr>
              <a:t> </a:t>
            </a:r>
            <a:r>
              <a:rPr sz="3000" b="1" spc="-10" dirty="0">
                <a:solidFill>
                  <a:srgbClr val="585858"/>
                </a:solidFill>
                <a:latin typeface="Times New Roman"/>
                <a:cs typeface="Times New Roman"/>
              </a:rPr>
              <a:t>community participation</a:t>
            </a:r>
            <a:endParaRPr sz="3000">
              <a:latin typeface="Times New Roman"/>
              <a:cs typeface="Times New Roman"/>
            </a:endParaRPr>
          </a:p>
          <a:p>
            <a:pPr marL="241300" marR="5080" indent="-229235">
              <a:lnSpc>
                <a:spcPct val="110200"/>
              </a:lnSpc>
              <a:spcBef>
                <a:spcPts val="720"/>
              </a:spcBef>
              <a:buClr>
                <a:srgbClr val="2A1A00"/>
              </a:buClr>
              <a:buFont typeface="Arial"/>
              <a:buChar char="•"/>
              <a:tabLst>
                <a:tab pos="241300" algn="l"/>
              </a:tabLst>
            </a:pPr>
            <a:r>
              <a:rPr sz="3000" b="1" dirty="0">
                <a:solidFill>
                  <a:srgbClr val="585858"/>
                </a:solidFill>
                <a:latin typeface="Times New Roman"/>
                <a:cs typeface="Times New Roman"/>
              </a:rPr>
              <a:t>Create</a:t>
            </a:r>
            <a:r>
              <a:rPr sz="3000" b="1" spc="-125" dirty="0">
                <a:solidFill>
                  <a:srgbClr val="585858"/>
                </a:solidFill>
                <a:latin typeface="Times New Roman"/>
                <a:cs typeface="Times New Roman"/>
              </a:rPr>
              <a:t> </a:t>
            </a:r>
            <a:r>
              <a:rPr sz="3000" b="1" spc="-10" dirty="0">
                <a:solidFill>
                  <a:srgbClr val="585858"/>
                </a:solidFill>
                <a:latin typeface="Times New Roman"/>
                <a:cs typeface="Times New Roman"/>
              </a:rPr>
              <a:t>sustainable </a:t>
            </a:r>
            <a:r>
              <a:rPr sz="3000" b="1" dirty="0">
                <a:solidFill>
                  <a:srgbClr val="585858"/>
                </a:solidFill>
                <a:latin typeface="Times New Roman"/>
                <a:cs typeface="Times New Roman"/>
              </a:rPr>
              <a:t>solutions</a:t>
            </a:r>
            <a:r>
              <a:rPr sz="3000" b="1" spc="-35" dirty="0">
                <a:solidFill>
                  <a:srgbClr val="585858"/>
                </a:solidFill>
                <a:latin typeface="Times New Roman"/>
                <a:cs typeface="Times New Roman"/>
              </a:rPr>
              <a:t> </a:t>
            </a:r>
            <a:r>
              <a:rPr sz="3000" b="1" dirty="0">
                <a:solidFill>
                  <a:srgbClr val="585858"/>
                </a:solidFill>
                <a:latin typeface="Times New Roman"/>
                <a:cs typeface="Times New Roman"/>
              </a:rPr>
              <a:t>to</a:t>
            </a:r>
            <a:r>
              <a:rPr sz="3000" b="1" spc="-75" dirty="0">
                <a:solidFill>
                  <a:srgbClr val="585858"/>
                </a:solidFill>
                <a:latin typeface="Times New Roman"/>
                <a:cs typeface="Times New Roman"/>
              </a:rPr>
              <a:t> </a:t>
            </a:r>
            <a:r>
              <a:rPr sz="3000" b="1" dirty="0">
                <a:solidFill>
                  <a:srgbClr val="585858"/>
                </a:solidFill>
                <a:latin typeface="Times New Roman"/>
                <a:cs typeface="Times New Roman"/>
              </a:rPr>
              <a:t>local</a:t>
            </a:r>
            <a:r>
              <a:rPr sz="3000" b="1" spc="-50" dirty="0">
                <a:solidFill>
                  <a:srgbClr val="585858"/>
                </a:solidFill>
                <a:latin typeface="Times New Roman"/>
                <a:cs typeface="Times New Roman"/>
              </a:rPr>
              <a:t> </a:t>
            </a:r>
            <a:r>
              <a:rPr sz="3000" b="1" spc="-10" dirty="0">
                <a:solidFill>
                  <a:srgbClr val="585858"/>
                </a:solidFill>
                <a:latin typeface="Times New Roman"/>
                <a:cs typeface="Times New Roman"/>
              </a:rPr>
              <a:t>challenges</a:t>
            </a:r>
            <a:endParaRPr sz="3000">
              <a:latin typeface="Times New Roman"/>
              <a:cs typeface="Times New Roman"/>
            </a:endParaRPr>
          </a:p>
        </p:txBody>
      </p:sp>
    </p:spTree>
    <p:extLst>
      <p:ext uri="{BB962C8B-B14F-4D97-AF65-F5344CB8AC3E}">
        <p14:creationId xmlns:p14="http://schemas.microsoft.com/office/powerpoint/2010/main" val="334144305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62"/>
            <a:ext cx="12189460" cy="6859905"/>
          </a:xfrm>
          <a:custGeom>
            <a:avLst/>
            <a:gdLst/>
            <a:ahLst/>
            <a:cxnLst/>
            <a:rect l="l" t="t" r="r" b="b"/>
            <a:pathLst>
              <a:path w="12189460" h="6859905">
                <a:moveTo>
                  <a:pt x="12188952" y="0"/>
                </a:moveTo>
                <a:lnTo>
                  <a:pt x="0" y="0"/>
                </a:lnTo>
                <a:lnTo>
                  <a:pt x="0" y="6859778"/>
                </a:lnTo>
                <a:lnTo>
                  <a:pt x="12188952" y="6859778"/>
                </a:lnTo>
                <a:lnTo>
                  <a:pt x="12188952" y="0"/>
                </a:lnTo>
                <a:close/>
              </a:path>
            </a:pathLst>
          </a:custGeom>
          <a:solidFill>
            <a:srgbClr val="F3F3F1"/>
          </a:solidFill>
        </p:spPr>
        <p:txBody>
          <a:bodyPr wrap="square" lIns="0" tIns="0" rIns="0" bIns="0" rtlCol="0"/>
          <a:lstStyle/>
          <a:p>
            <a:endParaRPr/>
          </a:p>
        </p:txBody>
      </p:sp>
      <p:grpSp>
        <p:nvGrpSpPr>
          <p:cNvPr id="3" name="object 3"/>
          <p:cNvGrpSpPr/>
          <p:nvPr/>
        </p:nvGrpSpPr>
        <p:grpSpPr>
          <a:xfrm>
            <a:off x="0" y="-62"/>
            <a:ext cx="12189460" cy="6859905"/>
            <a:chOff x="0" y="-62"/>
            <a:chExt cx="12189460" cy="6859905"/>
          </a:xfrm>
        </p:grpSpPr>
        <p:sp>
          <p:nvSpPr>
            <p:cNvPr id="4" name="object 4"/>
            <p:cNvSpPr/>
            <p:nvPr/>
          </p:nvSpPr>
          <p:spPr>
            <a:xfrm>
              <a:off x="5724144" y="-62"/>
              <a:ext cx="6464935" cy="6858634"/>
            </a:xfrm>
            <a:custGeom>
              <a:avLst/>
              <a:gdLst/>
              <a:ahLst/>
              <a:cxnLst/>
              <a:rect l="l" t="t" r="r" b="b"/>
              <a:pathLst>
                <a:path w="6464934" h="6858634">
                  <a:moveTo>
                    <a:pt x="6464808" y="0"/>
                  </a:moveTo>
                  <a:lnTo>
                    <a:pt x="0" y="33"/>
                  </a:lnTo>
                  <a:lnTo>
                    <a:pt x="0" y="6858062"/>
                  </a:lnTo>
                  <a:lnTo>
                    <a:pt x="6464808" y="6858062"/>
                  </a:lnTo>
                  <a:lnTo>
                    <a:pt x="6464808" y="0"/>
                  </a:lnTo>
                  <a:close/>
                </a:path>
              </a:pathLst>
            </a:custGeom>
            <a:solidFill>
              <a:srgbClr val="F1F1F1"/>
            </a:solidFill>
          </p:spPr>
          <p:txBody>
            <a:bodyPr wrap="square" lIns="0" tIns="0" rIns="0" bIns="0" rtlCol="0"/>
            <a:lstStyle/>
            <a:p>
              <a:endParaRPr/>
            </a:p>
          </p:txBody>
        </p:sp>
        <p:sp>
          <p:nvSpPr>
            <p:cNvPr id="5" name="object 5"/>
            <p:cNvSpPr/>
            <p:nvPr/>
          </p:nvSpPr>
          <p:spPr>
            <a:xfrm>
              <a:off x="283464" y="-51"/>
              <a:ext cx="5998845" cy="6859905"/>
            </a:xfrm>
            <a:custGeom>
              <a:avLst/>
              <a:gdLst/>
              <a:ahLst/>
              <a:cxnLst/>
              <a:rect l="l" t="t" r="r" b="b"/>
              <a:pathLst>
                <a:path w="5998845" h="6859905">
                  <a:moveTo>
                    <a:pt x="5998464" y="685977"/>
                  </a:moveTo>
                  <a:lnTo>
                    <a:pt x="5995289" y="617778"/>
                  </a:lnTo>
                  <a:lnTo>
                    <a:pt x="5988939" y="557453"/>
                  </a:lnTo>
                  <a:lnTo>
                    <a:pt x="5977763" y="505002"/>
                  </a:lnTo>
                  <a:lnTo>
                    <a:pt x="5961888" y="458901"/>
                  </a:lnTo>
                  <a:lnTo>
                    <a:pt x="5946013" y="417626"/>
                  </a:lnTo>
                  <a:lnTo>
                    <a:pt x="5930138" y="381177"/>
                  </a:lnTo>
                  <a:lnTo>
                    <a:pt x="5891911" y="304977"/>
                  </a:lnTo>
                  <a:lnTo>
                    <a:pt x="5872861" y="268401"/>
                  </a:lnTo>
                  <a:lnTo>
                    <a:pt x="5856986" y="227126"/>
                  </a:lnTo>
                  <a:lnTo>
                    <a:pt x="5842635" y="181025"/>
                  </a:lnTo>
                  <a:lnTo>
                    <a:pt x="5831586" y="128701"/>
                  </a:lnTo>
                  <a:lnTo>
                    <a:pt x="5823585" y="68376"/>
                  </a:lnTo>
                  <a:lnTo>
                    <a:pt x="5822061" y="50"/>
                  </a:lnTo>
                  <a:lnTo>
                    <a:pt x="5248643" y="50"/>
                  </a:lnTo>
                  <a:lnTo>
                    <a:pt x="0" y="0"/>
                  </a:lnTo>
                  <a:lnTo>
                    <a:pt x="0" y="6859765"/>
                  </a:lnTo>
                  <a:lnTo>
                    <a:pt x="5111496" y="6859765"/>
                  </a:lnTo>
                  <a:lnTo>
                    <a:pt x="5248643" y="6859765"/>
                  </a:lnTo>
                  <a:lnTo>
                    <a:pt x="5822061" y="6859765"/>
                  </a:lnTo>
                  <a:lnTo>
                    <a:pt x="5823585" y="6791490"/>
                  </a:lnTo>
                  <a:lnTo>
                    <a:pt x="5831586" y="6731152"/>
                  </a:lnTo>
                  <a:lnTo>
                    <a:pt x="5842635" y="6678739"/>
                  </a:lnTo>
                  <a:lnTo>
                    <a:pt x="5856986" y="6632702"/>
                  </a:lnTo>
                  <a:lnTo>
                    <a:pt x="5872861" y="6591414"/>
                  </a:lnTo>
                  <a:lnTo>
                    <a:pt x="5891911" y="6554889"/>
                  </a:lnTo>
                  <a:lnTo>
                    <a:pt x="5930138" y="6478676"/>
                  </a:lnTo>
                  <a:lnTo>
                    <a:pt x="5946013" y="6442164"/>
                  </a:lnTo>
                  <a:lnTo>
                    <a:pt x="5961888" y="6400863"/>
                  </a:lnTo>
                  <a:lnTo>
                    <a:pt x="5977763" y="6354813"/>
                  </a:lnTo>
                  <a:lnTo>
                    <a:pt x="5988939" y="6302413"/>
                  </a:lnTo>
                  <a:lnTo>
                    <a:pt x="5995289" y="6242075"/>
                  </a:lnTo>
                  <a:lnTo>
                    <a:pt x="5998464" y="6173800"/>
                  </a:lnTo>
                  <a:lnTo>
                    <a:pt x="5995289" y="6105512"/>
                  </a:lnTo>
                  <a:lnTo>
                    <a:pt x="5988939" y="6045174"/>
                  </a:lnTo>
                  <a:lnTo>
                    <a:pt x="5977763" y="5992774"/>
                  </a:lnTo>
                  <a:lnTo>
                    <a:pt x="5961888" y="5946724"/>
                  </a:lnTo>
                  <a:lnTo>
                    <a:pt x="5946013" y="5905436"/>
                  </a:lnTo>
                  <a:lnTo>
                    <a:pt x="5930138" y="5868924"/>
                  </a:lnTo>
                  <a:lnTo>
                    <a:pt x="5891911" y="5792698"/>
                  </a:lnTo>
                  <a:lnTo>
                    <a:pt x="5872861" y="5756173"/>
                  </a:lnTo>
                  <a:lnTo>
                    <a:pt x="5856986" y="5714898"/>
                  </a:lnTo>
                  <a:lnTo>
                    <a:pt x="5842635" y="5668848"/>
                  </a:lnTo>
                  <a:lnTo>
                    <a:pt x="5831586" y="5616448"/>
                  </a:lnTo>
                  <a:lnTo>
                    <a:pt x="5823585" y="5556047"/>
                  </a:lnTo>
                  <a:lnTo>
                    <a:pt x="5822061" y="5487848"/>
                  </a:lnTo>
                  <a:lnTo>
                    <a:pt x="5823585" y="5419522"/>
                  </a:lnTo>
                  <a:lnTo>
                    <a:pt x="5831586" y="5359197"/>
                  </a:lnTo>
                  <a:lnTo>
                    <a:pt x="5842635" y="5306746"/>
                  </a:lnTo>
                  <a:lnTo>
                    <a:pt x="5856986" y="5260772"/>
                  </a:lnTo>
                  <a:lnTo>
                    <a:pt x="5872861" y="5219497"/>
                  </a:lnTo>
                  <a:lnTo>
                    <a:pt x="5891911" y="5182921"/>
                  </a:lnTo>
                  <a:lnTo>
                    <a:pt x="5930138" y="5106721"/>
                  </a:lnTo>
                  <a:lnTo>
                    <a:pt x="5946013" y="5070145"/>
                  </a:lnTo>
                  <a:lnTo>
                    <a:pt x="5961888" y="5028870"/>
                  </a:lnTo>
                  <a:lnTo>
                    <a:pt x="5977763" y="4982896"/>
                  </a:lnTo>
                  <a:lnTo>
                    <a:pt x="5988939" y="4930445"/>
                  </a:lnTo>
                  <a:lnTo>
                    <a:pt x="5995289" y="4870120"/>
                  </a:lnTo>
                  <a:lnTo>
                    <a:pt x="5998464" y="4801794"/>
                  </a:lnTo>
                  <a:lnTo>
                    <a:pt x="5995289" y="4733595"/>
                  </a:lnTo>
                  <a:lnTo>
                    <a:pt x="5988939" y="4673270"/>
                  </a:lnTo>
                  <a:lnTo>
                    <a:pt x="5977763" y="4620819"/>
                  </a:lnTo>
                  <a:lnTo>
                    <a:pt x="5961888" y="4574845"/>
                  </a:lnTo>
                  <a:lnTo>
                    <a:pt x="5946013" y="4533443"/>
                  </a:lnTo>
                  <a:lnTo>
                    <a:pt x="5930138" y="4496994"/>
                  </a:lnTo>
                  <a:lnTo>
                    <a:pt x="5891911" y="4420794"/>
                  </a:lnTo>
                  <a:lnTo>
                    <a:pt x="5872861" y="4384218"/>
                  </a:lnTo>
                  <a:lnTo>
                    <a:pt x="5856986" y="4342943"/>
                  </a:lnTo>
                  <a:lnTo>
                    <a:pt x="5842635" y="4296842"/>
                  </a:lnTo>
                  <a:lnTo>
                    <a:pt x="5831586" y="4244518"/>
                  </a:lnTo>
                  <a:lnTo>
                    <a:pt x="5823585" y="4184192"/>
                  </a:lnTo>
                  <a:lnTo>
                    <a:pt x="5822061" y="4115866"/>
                  </a:lnTo>
                  <a:lnTo>
                    <a:pt x="5823585" y="4047540"/>
                  </a:lnTo>
                  <a:lnTo>
                    <a:pt x="5831586" y="3987215"/>
                  </a:lnTo>
                  <a:lnTo>
                    <a:pt x="5842635" y="3934891"/>
                  </a:lnTo>
                  <a:lnTo>
                    <a:pt x="5856986" y="3888790"/>
                  </a:lnTo>
                  <a:lnTo>
                    <a:pt x="5872861" y="3847515"/>
                  </a:lnTo>
                  <a:lnTo>
                    <a:pt x="5891911" y="3811066"/>
                  </a:lnTo>
                  <a:lnTo>
                    <a:pt x="5930138" y="3734739"/>
                  </a:lnTo>
                  <a:lnTo>
                    <a:pt x="5946013" y="3698290"/>
                  </a:lnTo>
                  <a:lnTo>
                    <a:pt x="5961888" y="3657015"/>
                  </a:lnTo>
                  <a:lnTo>
                    <a:pt x="5977763" y="3610914"/>
                  </a:lnTo>
                  <a:lnTo>
                    <a:pt x="5988939" y="3558590"/>
                  </a:lnTo>
                  <a:lnTo>
                    <a:pt x="5995289" y="3498138"/>
                  </a:lnTo>
                  <a:lnTo>
                    <a:pt x="5998464" y="3428288"/>
                  </a:lnTo>
                  <a:lnTo>
                    <a:pt x="5995289" y="3361613"/>
                  </a:lnTo>
                  <a:lnTo>
                    <a:pt x="5988939" y="3301288"/>
                  </a:lnTo>
                  <a:lnTo>
                    <a:pt x="5977763" y="3248837"/>
                  </a:lnTo>
                  <a:lnTo>
                    <a:pt x="5961888" y="3202863"/>
                  </a:lnTo>
                  <a:lnTo>
                    <a:pt x="5946013" y="3161588"/>
                  </a:lnTo>
                  <a:lnTo>
                    <a:pt x="5930138" y="3125012"/>
                  </a:lnTo>
                  <a:lnTo>
                    <a:pt x="5891911" y="3048812"/>
                  </a:lnTo>
                  <a:lnTo>
                    <a:pt x="5872861" y="3012236"/>
                  </a:lnTo>
                  <a:lnTo>
                    <a:pt x="5856986" y="2970961"/>
                  </a:lnTo>
                  <a:lnTo>
                    <a:pt x="5842635" y="2924987"/>
                  </a:lnTo>
                  <a:lnTo>
                    <a:pt x="5831586" y="2872536"/>
                  </a:lnTo>
                  <a:lnTo>
                    <a:pt x="5823585" y="2812211"/>
                  </a:lnTo>
                  <a:lnTo>
                    <a:pt x="5822061" y="2743885"/>
                  </a:lnTo>
                  <a:lnTo>
                    <a:pt x="5823585" y="2675686"/>
                  </a:lnTo>
                  <a:lnTo>
                    <a:pt x="5831586" y="2615361"/>
                  </a:lnTo>
                  <a:lnTo>
                    <a:pt x="5842635" y="2562910"/>
                  </a:lnTo>
                  <a:lnTo>
                    <a:pt x="5856986" y="2516809"/>
                  </a:lnTo>
                  <a:lnTo>
                    <a:pt x="5872861" y="2475534"/>
                  </a:lnTo>
                  <a:lnTo>
                    <a:pt x="5891911" y="2439085"/>
                  </a:lnTo>
                  <a:lnTo>
                    <a:pt x="5930138" y="2362885"/>
                  </a:lnTo>
                  <a:lnTo>
                    <a:pt x="5946013" y="2326309"/>
                  </a:lnTo>
                  <a:lnTo>
                    <a:pt x="5961888" y="2285034"/>
                  </a:lnTo>
                  <a:lnTo>
                    <a:pt x="5977763" y="2238933"/>
                  </a:lnTo>
                  <a:lnTo>
                    <a:pt x="5988939" y="2186609"/>
                  </a:lnTo>
                  <a:lnTo>
                    <a:pt x="5995289" y="2126284"/>
                  </a:lnTo>
                  <a:lnTo>
                    <a:pt x="5998464" y="2057958"/>
                  </a:lnTo>
                  <a:lnTo>
                    <a:pt x="5995289" y="1989632"/>
                  </a:lnTo>
                  <a:lnTo>
                    <a:pt x="5988939" y="1929307"/>
                  </a:lnTo>
                  <a:lnTo>
                    <a:pt x="5977763" y="1876983"/>
                  </a:lnTo>
                  <a:lnTo>
                    <a:pt x="5961888" y="1830882"/>
                  </a:lnTo>
                  <a:lnTo>
                    <a:pt x="5946013" y="1789607"/>
                  </a:lnTo>
                  <a:lnTo>
                    <a:pt x="5930138" y="1753031"/>
                  </a:lnTo>
                  <a:lnTo>
                    <a:pt x="5891911" y="1676831"/>
                  </a:lnTo>
                  <a:lnTo>
                    <a:pt x="5872861" y="1640382"/>
                  </a:lnTo>
                  <a:lnTo>
                    <a:pt x="5856986" y="1599107"/>
                  </a:lnTo>
                  <a:lnTo>
                    <a:pt x="5842635" y="1553006"/>
                  </a:lnTo>
                  <a:lnTo>
                    <a:pt x="5831586" y="1500555"/>
                  </a:lnTo>
                  <a:lnTo>
                    <a:pt x="5823585" y="1440230"/>
                  </a:lnTo>
                  <a:lnTo>
                    <a:pt x="5822061" y="1372031"/>
                  </a:lnTo>
                  <a:lnTo>
                    <a:pt x="5823585" y="1303705"/>
                  </a:lnTo>
                  <a:lnTo>
                    <a:pt x="5831586" y="1243380"/>
                  </a:lnTo>
                  <a:lnTo>
                    <a:pt x="5842635" y="1190929"/>
                  </a:lnTo>
                  <a:lnTo>
                    <a:pt x="5856986" y="1144955"/>
                  </a:lnTo>
                  <a:lnTo>
                    <a:pt x="5872861" y="1103680"/>
                  </a:lnTo>
                  <a:lnTo>
                    <a:pt x="5891911" y="1067104"/>
                  </a:lnTo>
                  <a:lnTo>
                    <a:pt x="5930138" y="990904"/>
                  </a:lnTo>
                  <a:lnTo>
                    <a:pt x="5946013" y="954328"/>
                  </a:lnTo>
                  <a:lnTo>
                    <a:pt x="5961888" y="913053"/>
                  </a:lnTo>
                  <a:lnTo>
                    <a:pt x="5977763" y="867079"/>
                  </a:lnTo>
                  <a:lnTo>
                    <a:pt x="5988939" y="814628"/>
                  </a:lnTo>
                  <a:lnTo>
                    <a:pt x="5995289" y="754303"/>
                  </a:lnTo>
                  <a:lnTo>
                    <a:pt x="5998464" y="685977"/>
                  </a:lnTo>
                  <a:close/>
                </a:path>
              </a:pathLst>
            </a:custGeom>
            <a:solidFill>
              <a:srgbClr val="F8B322"/>
            </a:solidFill>
          </p:spPr>
          <p:txBody>
            <a:bodyPr wrap="square" lIns="0" tIns="0" rIns="0" bIns="0" rtlCol="0"/>
            <a:lstStyle/>
            <a:p>
              <a:endParaRPr/>
            </a:p>
          </p:txBody>
        </p:sp>
        <p:sp>
          <p:nvSpPr>
            <p:cNvPr id="6" name="object 6"/>
            <p:cNvSpPr/>
            <p:nvPr/>
          </p:nvSpPr>
          <p:spPr>
            <a:xfrm>
              <a:off x="0" y="-62"/>
              <a:ext cx="283845" cy="6859905"/>
            </a:xfrm>
            <a:custGeom>
              <a:avLst/>
              <a:gdLst/>
              <a:ahLst/>
              <a:cxnLst/>
              <a:rect l="l" t="t" r="r" b="b"/>
              <a:pathLst>
                <a:path w="283845" h="6859905">
                  <a:moveTo>
                    <a:pt x="283464" y="0"/>
                  </a:moveTo>
                  <a:lnTo>
                    <a:pt x="0" y="0"/>
                  </a:lnTo>
                  <a:lnTo>
                    <a:pt x="0" y="6859778"/>
                  </a:lnTo>
                  <a:lnTo>
                    <a:pt x="283464" y="6859778"/>
                  </a:lnTo>
                  <a:lnTo>
                    <a:pt x="283464" y="0"/>
                  </a:lnTo>
                  <a:close/>
                </a:path>
              </a:pathLst>
            </a:custGeom>
            <a:solidFill>
              <a:srgbClr val="CE8D07"/>
            </a:solidFill>
          </p:spPr>
          <p:txBody>
            <a:bodyPr wrap="square" lIns="0" tIns="0" rIns="0" bIns="0" rtlCol="0"/>
            <a:lstStyle/>
            <a:p>
              <a:endParaRPr/>
            </a:p>
          </p:txBody>
        </p:sp>
      </p:grpSp>
      <p:sp>
        <p:nvSpPr>
          <p:cNvPr id="7" name="object 7"/>
          <p:cNvSpPr txBox="1"/>
          <p:nvPr/>
        </p:nvSpPr>
        <p:spPr>
          <a:xfrm>
            <a:off x="579132" y="2214384"/>
            <a:ext cx="5196205" cy="2334260"/>
          </a:xfrm>
          <a:prstGeom prst="rect">
            <a:avLst/>
          </a:prstGeom>
        </p:spPr>
        <p:txBody>
          <a:bodyPr vert="horz" wrap="square" lIns="0" tIns="106045" rIns="0" bIns="0" rtlCol="0">
            <a:spAutoFit/>
          </a:bodyPr>
          <a:lstStyle/>
          <a:p>
            <a:pPr marL="516890" marR="508634" indent="-5080" algn="ctr">
              <a:lnSpc>
                <a:spcPts val="5840"/>
              </a:lnSpc>
              <a:spcBef>
                <a:spcPts val="835"/>
              </a:spcBef>
            </a:pPr>
            <a:r>
              <a:rPr sz="5400" b="1" spc="-10" dirty="0">
                <a:solidFill>
                  <a:srgbClr val="2A1A00"/>
                </a:solidFill>
                <a:latin typeface="Times New Roman"/>
                <a:cs typeface="Times New Roman"/>
              </a:rPr>
              <a:t>BUILDING </a:t>
            </a:r>
            <a:r>
              <a:rPr sz="5400" b="1" spc="-355" dirty="0">
                <a:solidFill>
                  <a:srgbClr val="2A1A00"/>
                </a:solidFill>
                <a:latin typeface="Times New Roman"/>
                <a:cs typeface="Times New Roman"/>
              </a:rPr>
              <a:t>COMMUNITY</a:t>
            </a:r>
            <a:endParaRPr sz="5400" dirty="0">
              <a:latin typeface="Times New Roman"/>
              <a:cs typeface="Times New Roman"/>
            </a:endParaRPr>
          </a:p>
          <a:p>
            <a:pPr algn="ctr">
              <a:lnSpc>
                <a:spcPts val="5755"/>
              </a:lnSpc>
            </a:pPr>
            <a:r>
              <a:rPr sz="5400" b="1" spc="-755" dirty="0">
                <a:solidFill>
                  <a:srgbClr val="2A1A00"/>
                </a:solidFill>
                <a:latin typeface="Times New Roman"/>
                <a:cs typeface="Times New Roman"/>
              </a:rPr>
              <a:t>P</a:t>
            </a:r>
            <a:r>
              <a:rPr sz="5400" b="1" spc="-5" dirty="0">
                <a:solidFill>
                  <a:srgbClr val="2A1A00"/>
                </a:solidFill>
                <a:latin typeface="Times New Roman"/>
                <a:cs typeface="Times New Roman"/>
              </a:rPr>
              <a:t>A</a:t>
            </a:r>
            <a:r>
              <a:rPr sz="5400" b="1" spc="-80" dirty="0">
                <a:solidFill>
                  <a:srgbClr val="2A1A00"/>
                </a:solidFill>
                <a:latin typeface="Times New Roman"/>
                <a:cs typeface="Times New Roman"/>
              </a:rPr>
              <a:t>R</a:t>
            </a:r>
            <a:r>
              <a:rPr sz="5400" b="1" spc="-20" dirty="0">
                <a:solidFill>
                  <a:srgbClr val="2A1A00"/>
                </a:solidFill>
                <a:latin typeface="Times New Roman"/>
                <a:cs typeface="Times New Roman"/>
              </a:rPr>
              <a:t>T</a:t>
            </a:r>
            <a:r>
              <a:rPr sz="5400" b="1" spc="60" dirty="0">
                <a:solidFill>
                  <a:srgbClr val="2A1A00"/>
                </a:solidFill>
                <a:latin typeface="Times New Roman"/>
                <a:cs typeface="Times New Roman"/>
              </a:rPr>
              <a:t>N</a:t>
            </a:r>
            <a:r>
              <a:rPr sz="5400" b="1" spc="-10" dirty="0">
                <a:solidFill>
                  <a:srgbClr val="2A1A00"/>
                </a:solidFill>
                <a:latin typeface="Times New Roman"/>
                <a:cs typeface="Times New Roman"/>
              </a:rPr>
              <a:t>E</a:t>
            </a:r>
            <a:r>
              <a:rPr sz="5400" b="1" spc="-5" dirty="0">
                <a:solidFill>
                  <a:srgbClr val="2A1A00"/>
                </a:solidFill>
                <a:latin typeface="Times New Roman"/>
                <a:cs typeface="Times New Roman"/>
              </a:rPr>
              <a:t>R</a:t>
            </a:r>
            <a:r>
              <a:rPr sz="5400" b="1" spc="40" dirty="0">
                <a:solidFill>
                  <a:srgbClr val="2A1A00"/>
                </a:solidFill>
                <a:latin typeface="Times New Roman"/>
                <a:cs typeface="Times New Roman"/>
              </a:rPr>
              <a:t>S</a:t>
            </a:r>
            <a:r>
              <a:rPr sz="5400" b="1" spc="-50" dirty="0">
                <a:solidFill>
                  <a:srgbClr val="2A1A00"/>
                </a:solidFill>
                <a:latin typeface="Times New Roman"/>
                <a:cs typeface="Times New Roman"/>
              </a:rPr>
              <a:t>H</a:t>
            </a:r>
            <a:r>
              <a:rPr sz="5400" b="1" spc="15" dirty="0">
                <a:solidFill>
                  <a:srgbClr val="2A1A00"/>
                </a:solidFill>
                <a:latin typeface="Times New Roman"/>
                <a:cs typeface="Times New Roman"/>
              </a:rPr>
              <a:t>I</a:t>
            </a:r>
            <a:r>
              <a:rPr sz="5400" b="1" spc="55" dirty="0">
                <a:solidFill>
                  <a:srgbClr val="2A1A00"/>
                </a:solidFill>
                <a:latin typeface="Times New Roman"/>
                <a:cs typeface="Times New Roman"/>
              </a:rPr>
              <a:t>P</a:t>
            </a:r>
            <a:r>
              <a:rPr sz="5400" b="1" spc="-185" dirty="0">
                <a:solidFill>
                  <a:srgbClr val="2A1A00"/>
                </a:solidFill>
                <a:latin typeface="Times New Roman"/>
                <a:cs typeface="Times New Roman"/>
              </a:rPr>
              <a:t>S</a:t>
            </a:r>
            <a:endParaRPr sz="5400" dirty="0">
              <a:latin typeface="Times New Roman"/>
              <a:cs typeface="Times New Roman"/>
            </a:endParaRPr>
          </a:p>
        </p:txBody>
      </p:sp>
      <p:sp>
        <p:nvSpPr>
          <p:cNvPr id="8" name="object 8"/>
          <p:cNvSpPr txBox="1"/>
          <p:nvPr/>
        </p:nvSpPr>
        <p:spPr>
          <a:xfrm>
            <a:off x="6535673" y="869518"/>
            <a:ext cx="5262245" cy="5071745"/>
          </a:xfrm>
          <a:prstGeom prst="rect">
            <a:avLst/>
          </a:prstGeom>
        </p:spPr>
        <p:txBody>
          <a:bodyPr vert="horz" wrap="square" lIns="0" tIns="146685" rIns="0" bIns="0" rtlCol="0">
            <a:spAutoFit/>
          </a:bodyPr>
          <a:lstStyle/>
          <a:p>
            <a:pPr marL="241300" indent="-228600">
              <a:lnSpc>
                <a:spcPct val="100000"/>
              </a:lnSpc>
              <a:spcBef>
                <a:spcPts val="1155"/>
              </a:spcBef>
              <a:buClr>
                <a:srgbClr val="2A1A00"/>
              </a:buClr>
              <a:buFont typeface="Arial"/>
              <a:buChar char="•"/>
              <a:tabLst>
                <a:tab pos="241300" algn="l"/>
              </a:tabLst>
            </a:pPr>
            <a:r>
              <a:rPr sz="3500" b="1" dirty="0">
                <a:solidFill>
                  <a:srgbClr val="585858"/>
                </a:solidFill>
                <a:latin typeface="Times New Roman"/>
                <a:cs typeface="Times New Roman"/>
              </a:rPr>
              <a:t>Identify</a:t>
            </a:r>
            <a:r>
              <a:rPr sz="3500" b="1" spc="-110" dirty="0">
                <a:solidFill>
                  <a:srgbClr val="585858"/>
                </a:solidFill>
                <a:latin typeface="Times New Roman"/>
                <a:cs typeface="Times New Roman"/>
              </a:rPr>
              <a:t> </a:t>
            </a:r>
            <a:r>
              <a:rPr sz="3500" b="1" dirty="0">
                <a:solidFill>
                  <a:srgbClr val="585858"/>
                </a:solidFill>
                <a:latin typeface="Times New Roman"/>
                <a:cs typeface="Times New Roman"/>
              </a:rPr>
              <a:t>community</a:t>
            </a:r>
            <a:r>
              <a:rPr sz="3500" b="1" spc="-110" dirty="0">
                <a:solidFill>
                  <a:srgbClr val="585858"/>
                </a:solidFill>
                <a:latin typeface="Times New Roman"/>
                <a:cs typeface="Times New Roman"/>
              </a:rPr>
              <a:t> </a:t>
            </a:r>
            <a:r>
              <a:rPr sz="3500" b="1" spc="-10" dirty="0">
                <a:solidFill>
                  <a:srgbClr val="585858"/>
                </a:solidFill>
                <a:latin typeface="Times New Roman"/>
                <a:cs typeface="Times New Roman"/>
              </a:rPr>
              <a:t>voices</a:t>
            </a:r>
            <a:endParaRPr sz="3500">
              <a:latin typeface="Times New Roman"/>
              <a:cs typeface="Times New Roman"/>
            </a:endParaRPr>
          </a:p>
          <a:p>
            <a:pPr marL="762000" marR="517525" lvl="1" indent="-228600">
              <a:lnSpc>
                <a:spcPct val="111600"/>
              </a:lnSpc>
              <a:spcBef>
                <a:spcPts val="575"/>
              </a:spcBef>
              <a:buClr>
                <a:srgbClr val="2A1A00"/>
              </a:buClr>
              <a:buFont typeface="Arial"/>
              <a:buChar char="•"/>
              <a:tabLst>
                <a:tab pos="981075" algn="l"/>
              </a:tabLst>
            </a:pPr>
            <a:r>
              <a:rPr sz="3500" b="1" dirty="0">
                <a:solidFill>
                  <a:srgbClr val="585858"/>
                </a:solidFill>
                <a:latin typeface="Times New Roman"/>
                <a:cs typeface="Times New Roman"/>
              </a:rPr>
              <a:t>Align</a:t>
            </a:r>
            <a:r>
              <a:rPr sz="3500" b="1" spc="-40" dirty="0">
                <a:solidFill>
                  <a:srgbClr val="585858"/>
                </a:solidFill>
                <a:latin typeface="Times New Roman"/>
                <a:cs typeface="Times New Roman"/>
              </a:rPr>
              <a:t> </a:t>
            </a:r>
            <a:r>
              <a:rPr sz="3500" b="1" dirty="0">
                <a:solidFill>
                  <a:srgbClr val="585858"/>
                </a:solidFill>
                <a:latin typeface="Times New Roman"/>
                <a:cs typeface="Times New Roman"/>
              </a:rPr>
              <a:t>actions</a:t>
            </a:r>
            <a:r>
              <a:rPr sz="3500" b="1" spc="-90" dirty="0">
                <a:solidFill>
                  <a:srgbClr val="585858"/>
                </a:solidFill>
                <a:latin typeface="Times New Roman"/>
                <a:cs typeface="Times New Roman"/>
              </a:rPr>
              <a:t> </a:t>
            </a:r>
            <a:r>
              <a:rPr sz="3500" b="1" spc="-10" dirty="0">
                <a:solidFill>
                  <a:srgbClr val="585858"/>
                </a:solidFill>
                <a:latin typeface="Times New Roman"/>
                <a:cs typeface="Times New Roman"/>
              </a:rPr>
              <a:t>around 	</a:t>
            </a:r>
            <a:r>
              <a:rPr sz="3500" b="1" dirty="0">
                <a:solidFill>
                  <a:srgbClr val="585858"/>
                </a:solidFill>
                <a:latin typeface="Times New Roman"/>
                <a:cs typeface="Times New Roman"/>
              </a:rPr>
              <a:t>common</a:t>
            </a:r>
            <a:r>
              <a:rPr sz="3500" b="1" spc="-75" dirty="0">
                <a:solidFill>
                  <a:srgbClr val="585858"/>
                </a:solidFill>
                <a:latin typeface="Times New Roman"/>
                <a:cs typeface="Times New Roman"/>
              </a:rPr>
              <a:t> </a:t>
            </a:r>
            <a:r>
              <a:rPr sz="3500" b="1" dirty="0">
                <a:solidFill>
                  <a:srgbClr val="585858"/>
                </a:solidFill>
                <a:latin typeface="Times New Roman"/>
                <a:cs typeface="Times New Roman"/>
              </a:rPr>
              <a:t>goals</a:t>
            </a:r>
            <a:r>
              <a:rPr sz="3500" b="1" spc="-65" dirty="0">
                <a:solidFill>
                  <a:srgbClr val="585858"/>
                </a:solidFill>
                <a:latin typeface="Times New Roman"/>
                <a:cs typeface="Times New Roman"/>
              </a:rPr>
              <a:t> </a:t>
            </a:r>
            <a:r>
              <a:rPr sz="3500" b="1" spc="-25" dirty="0">
                <a:solidFill>
                  <a:srgbClr val="585858"/>
                </a:solidFill>
                <a:latin typeface="Times New Roman"/>
                <a:cs typeface="Times New Roman"/>
              </a:rPr>
              <a:t>and</a:t>
            </a:r>
            <a:endParaRPr sz="3500">
              <a:latin typeface="Times New Roman"/>
              <a:cs typeface="Times New Roman"/>
            </a:endParaRPr>
          </a:p>
          <a:p>
            <a:pPr marL="1810385">
              <a:lnSpc>
                <a:spcPct val="100000"/>
              </a:lnSpc>
              <a:spcBef>
                <a:spcPts val="415"/>
              </a:spcBef>
            </a:pPr>
            <a:r>
              <a:rPr sz="3500" b="1" spc="-10" dirty="0">
                <a:solidFill>
                  <a:srgbClr val="585858"/>
                </a:solidFill>
                <a:latin typeface="Times New Roman"/>
                <a:cs typeface="Times New Roman"/>
              </a:rPr>
              <a:t>objectives</a:t>
            </a:r>
            <a:endParaRPr sz="3500">
              <a:latin typeface="Times New Roman"/>
              <a:cs typeface="Times New Roman"/>
            </a:endParaRPr>
          </a:p>
          <a:p>
            <a:pPr marL="618490" marR="375920" lvl="2" indent="279400">
              <a:lnSpc>
                <a:spcPct val="109900"/>
              </a:lnSpc>
              <a:spcBef>
                <a:spcPts val="720"/>
              </a:spcBef>
              <a:buClr>
                <a:srgbClr val="2A1A00"/>
              </a:buClr>
              <a:buFont typeface="Arial"/>
              <a:buChar char="•"/>
              <a:tabLst>
                <a:tab pos="897890" algn="l"/>
              </a:tabLst>
            </a:pPr>
            <a:r>
              <a:rPr sz="3500" b="1" dirty="0">
                <a:solidFill>
                  <a:srgbClr val="585858"/>
                </a:solidFill>
                <a:latin typeface="Times New Roman"/>
                <a:cs typeface="Times New Roman"/>
              </a:rPr>
              <a:t>Build</a:t>
            </a:r>
            <a:r>
              <a:rPr sz="3500" b="1" spc="-95" dirty="0">
                <a:solidFill>
                  <a:srgbClr val="585858"/>
                </a:solidFill>
                <a:latin typeface="Times New Roman"/>
                <a:cs typeface="Times New Roman"/>
              </a:rPr>
              <a:t> </a:t>
            </a:r>
            <a:r>
              <a:rPr sz="3500" b="1" dirty="0">
                <a:solidFill>
                  <a:srgbClr val="585858"/>
                </a:solidFill>
                <a:latin typeface="Times New Roman"/>
                <a:cs typeface="Times New Roman"/>
              </a:rPr>
              <a:t>trust</a:t>
            </a:r>
            <a:r>
              <a:rPr sz="3500" b="1" spc="-35" dirty="0">
                <a:solidFill>
                  <a:srgbClr val="585858"/>
                </a:solidFill>
                <a:latin typeface="Times New Roman"/>
                <a:cs typeface="Times New Roman"/>
              </a:rPr>
              <a:t> </a:t>
            </a:r>
            <a:r>
              <a:rPr sz="3500" b="1" spc="-10" dirty="0">
                <a:solidFill>
                  <a:srgbClr val="585858"/>
                </a:solidFill>
                <a:latin typeface="Times New Roman"/>
                <a:cs typeface="Times New Roman"/>
              </a:rPr>
              <a:t>through </a:t>
            </a:r>
            <a:r>
              <a:rPr sz="3500" b="1" dirty="0">
                <a:solidFill>
                  <a:srgbClr val="585858"/>
                </a:solidFill>
                <a:latin typeface="Times New Roman"/>
                <a:cs typeface="Times New Roman"/>
              </a:rPr>
              <a:t>consistent</a:t>
            </a:r>
            <a:r>
              <a:rPr sz="3500" b="1" spc="-95" dirty="0">
                <a:solidFill>
                  <a:srgbClr val="585858"/>
                </a:solidFill>
                <a:latin typeface="Times New Roman"/>
                <a:cs typeface="Times New Roman"/>
              </a:rPr>
              <a:t> </a:t>
            </a:r>
            <a:r>
              <a:rPr sz="3500" b="1" spc="-10" dirty="0">
                <a:solidFill>
                  <a:srgbClr val="585858"/>
                </a:solidFill>
                <a:latin typeface="Times New Roman"/>
                <a:cs typeface="Times New Roman"/>
              </a:rPr>
              <a:t>engagement</a:t>
            </a:r>
            <a:endParaRPr sz="3500">
              <a:latin typeface="Times New Roman"/>
              <a:cs typeface="Times New Roman"/>
            </a:endParaRPr>
          </a:p>
          <a:p>
            <a:pPr marL="488950" marR="248920" indent="-228600">
              <a:lnSpc>
                <a:spcPct val="109900"/>
              </a:lnSpc>
              <a:spcBef>
                <a:spcPts val="720"/>
              </a:spcBef>
              <a:buClr>
                <a:srgbClr val="2A1A00"/>
              </a:buClr>
              <a:buFont typeface="Arial"/>
              <a:buChar char="•"/>
              <a:tabLst>
                <a:tab pos="702945" algn="l"/>
              </a:tabLst>
            </a:pPr>
            <a:r>
              <a:rPr sz="3500" b="1" dirty="0">
                <a:solidFill>
                  <a:srgbClr val="585858"/>
                </a:solidFill>
                <a:latin typeface="Times New Roman"/>
                <a:cs typeface="Times New Roman"/>
              </a:rPr>
              <a:t>Celebrate</a:t>
            </a:r>
            <a:r>
              <a:rPr sz="3500" b="1" spc="-140" dirty="0">
                <a:solidFill>
                  <a:srgbClr val="585858"/>
                </a:solidFill>
                <a:latin typeface="Times New Roman"/>
                <a:cs typeface="Times New Roman"/>
              </a:rPr>
              <a:t> </a:t>
            </a:r>
            <a:r>
              <a:rPr sz="3500" b="1" dirty="0">
                <a:solidFill>
                  <a:srgbClr val="585858"/>
                </a:solidFill>
                <a:latin typeface="Times New Roman"/>
                <a:cs typeface="Times New Roman"/>
              </a:rPr>
              <a:t>successes</a:t>
            </a:r>
            <a:r>
              <a:rPr sz="3500" b="1" spc="-95" dirty="0">
                <a:solidFill>
                  <a:srgbClr val="585858"/>
                </a:solidFill>
                <a:latin typeface="Times New Roman"/>
                <a:cs typeface="Times New Roman"/>
              </a:rPr>
              <a:t> </a:t>
            </a:r>
            <a:r>
              <a:rPr sz="3500" b="1" spc="-25" dirty="0">
                <a:solidFill>
                  <a:srgbClr val="585858"/>
                </a:solidFill>
                <a:latin typeface="Times New Roman"/>
                <a:cs typeface="Times New Roman"/>
              </a:rPr>
              <a:t>and 	</a:t>
            </a:r>
            <a:r>
              <a:rPr sz="3500" b="1" dirty="0">
                <a:solidFill>
                  <a:srgbClr val="585858"/>
                </a:solidFill>
                <a:latin typeface="Times New Roman"/>
                <a:cs typeface="Times New Roman"/>
              </a:rPr>
              <a:t>learn</a:t>
            </a:r>
            <a:r>
              <a:rPr sz="3500" b="1" spc="-80" dirty="0">
                <a:solidFill>
                  <a:srgbClr val="585858"/>
                </a:solidFill>
                <a:latin typeface="Times New Roman"/>
                <a:cs typeface="Times New Roman"/>
              </a:rPr>
              <a:t> </a:t>
            </a:r>
            <a:r>
              <a:rPr sz="3500" b="1" dirty="0">
                <a:solidFill>
                  <a:srgbClr val="585858"/>
                </a:solidFill>
                <a:latin typeface="Times New Roman"/>
                <a:cs typeface="Times New Roman"/>
              </a:rPr>
              <a:t>from</a:t>
            </a:r>
            <a:r>
              <a:rPr sz="3500" b="1" spc="-55" dirty="0">
                <a:solidFill>
                  <a:srgbClr val="585858"/>
                </a:solidFill>
                <a:latin typeface="Times New Roman"/>
                <a:cs typeface="Times New Roman"/>
              </a:rPr>
              <a:t> </a:t>
            </a:r>
            <a:r>
              <a:rPr sz="3500" b="1" spc="-10" dirty="0">
                <a:solidFill>
                  <a:srgbClr val="585858"/>
                </a:solidFill>
                <a:latin typeface="Times New Roman"/>
                <a:cs typeface="Times New Roman"/>
              </a:rPr>
              <a:t>challenges</a:t>
            </a:r>
            <a:endParaRPr sz="3500">
              <a:latin typeface="Times New Roman"/>
              <a:cs typeface="Times New Roman"/>
            </a:endParaRPr>
          </a:p>
        </p:txBody>
      </p:sp>
    </p:spTree>
    <p:extLst>
      <p:ext uri="{BB962C8B-B14F-4D97-AF65-F5344CB8AC3E}">
        <p14:creationId xmlns:p14="http://schemas.microsoft.com/office/powerpoint/2010/main" val="386435711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312EEFB-9E26-6D6A-25AB-8EAECA281D51}"/>
              </a:ext>
            </a:extLst>
          </p:cNvPr>
          <p:cNvSpPr>
            <a:spLocks noGrp="1"/>
          </p:cNvSpPr>
          <p:nvPr>
            <p:ph type="title"/>
          </p:nvPr>
        </p:nvSpPr>
        <p:spPr>
          <a:xfrm>
            <a:off x="0" y="1978925"/>
            <a:ext cx="12192000" cy="2583550"/>
          </a:xfrm>
        </p:spPr>
        <p:txBody>
          <a:bodyPr>
            <a:normAutofit/>
          </a:bodyPr>
          <a:lstStyle/>
          <a:p>
            <a:pPr algn="ctr"/>
            <a:r>
              <a:rPr lang="en-US" sz="9600" b="0" i="1" dirty="0">
                <a:solidFill>
                  <a:srgbClr val="60C8F4"/>
                </a:solidFill>
                <a:latin typeface="Avenir Medium Oblique" panose="02000503020000020003" pitchFamily="2" charset="0"/>
              </a:rPr>
              <a:t>Let’s Talk About It!</a:t>
            </a:r>
          </a:p>
        </p:txBody>
      </p:sp>
      <p:sp>
        <p:nvSpPr>
          <p:cNvPr id="5" name="Text Placeholder 4">
            <a:extLst>
              <a:ext uri="{FF2B5EF4-FFF2-40B4-BE49-F238E27FC236}">
                <a16:creationId xmlns:a16="http://schemas.microsoft.com/office/drawing/2014/main" id="{4677888E-3494-FC9F-C532-DA8860B2047D}"/>
              </a:ext>
            </a:extLst>
          </p:cNvPr>
          <p:cNvSpPr>
            <a:spLocks noGrp="1"/>
          </p:cNvSpPr>
          <p:nvPr>
            <p:ph type="body" idx="1"/>
          </p:nvPr>
        </p:nvSpPr>
        <p:spPr>
          <a:xfrm>
            <a:off x="336884" y="4989095"/>
            <a:ext cx="11855116" cy="1100555"/>
          </a:xfrm>
        </p:spPr>
        <p:txBody>
          <a:bodyPr>
            <a:normAutofit fontScale="85000" lnSpcReduction="20000"/>
          </a:bodyPr>
          <a:lstStyle/>
          <a:p>
            <a:endParaRPr lang="en-US" dirty="0">
              <a:solidFill>
                <a:schemeClr val="tx1"/>
              </a:solidFill>
            </a:endParaRPr>
          </a:p>
          <a:p>
            <a:r>
              <a:rPr lang="en-US" b="1" dirty="0">
                <a:solidFill>
                  <a:schemeClr val="tx1"/>
                </a:solidFill>
              </a:rPr>
              <a:t>Learn more about the SRCD Black Caucus at</a:t>
            </a:r>
          </a:p>
          <a:p>
            <a:r>
              <a:rPr lang="en-US" sz="2800" b="1" dirty="0">
                <a:solidFill>
                  <a:schemeClr val="accent4">
                    <a:lumMod val="75000"/>
                  </a:schemeClr>
                </a:solidFill>
              </a:rPr>
              <a:t>https://</a:t>
            </a:r>
            <a:r>
              <a:rPr lang="en-US" sz="2800" b="1" dirty="0" err="1">
                <a:solidFill>
                  <a:schemeClr val="accent4">
                    <a:lumMod val="75000"/>
                  </a:schemeClr>
                </a:solidFill>
              </a:rPr>
              <a:t>www.srcd.org</a:t>
            </a:r>
            <a:r>
              <a:rPr lang="en-US" sz="2800" b="1" dirty="0">
                <a:solidFill>
                  <a:schemeClr val="accent4">
                    <a:lumMod val="75000"/>
                  </a:schemeClr>
                </a:solidFill>
              </a:rPr>
              <a:t>/</a:t>
            </a:r>
            <a:r>
              <a:rPr lang="en-US" sz="2800" b="1" dirty="0" err="1">
                <a:solidFill>
                  <a:schemeClr val="accent4">
                    <a:lumMod val="75000"/>
                  </a:schemeClr>
                </a:solidFill>
              </a:rPr>
              <a:t>blackcaucus</a:t>
            </a:r>
            <a:r>
              <a:rPr lang="en-US" sz="2800" b="1" dirty="0">
                <a:solidFill>
                  <a:schemeClr val="accent4">
                    <a:lumMod val="75000"/>
                  </a:schemeClr>
                </a:solidFill>
              </a:rPr>
              <a:t>/home</a:t>
            </a:r>
          </a:p>
        </p:txBody>
      </p:sp>
    </p:spTree>
    <p:extLst>
      <p:ext uri="{BB962C8B-B14F-4D97-AF65-F5344CB8AC3E}">
        <p14:creationId xmlns:p14="http://schemas.microsoft.com/office/powerpoint/2010/main" val="18307065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85FE30A-43DC-19A1-9583-227D6B290A38}"/>
              </a:ext>
            </a:extLst>
          </p:cNvPr>
          <p:cNvSpPr>
            <a:spLocks noGrp="1"/>
          </p:cNvSpPr>
          <p:nvPr>
            <p:ph type="title"/>
          </p:nvPr>
        </p:nvSpPr>
        <p:spPr>
          <a:xfrm>
            <a:off x="259307" y="1978925"/>
            <a:ext cx="11088143" cy="3343702"/>
          </a:xfrm>
        </p:spPr>
        <p:txBody>
          <a:bodyPr>
            <a:noAutofit/>
          </a:bodyPr>
          <a:lstStyle/>
          <a:p>
            <a:pPr algn="r"/>
            <a:r>
              <a:rPr lang="en-US" sz="6600" kern="0" dirty="0"/>
              <a:t>What is Culturally Responsive Community Engagement?</a:t>
            </a:r>
            <a:endParaRPr lang="en-US" sz="4000" dirty="0"/>
          </a:p>
        </p:txBody>
      </p:sp>
      <p:sp>
        <p:nvSpPr>
          <p:cNvPr id="5" name="Text Placeholder 4">
            <a:extLst>
              <a:ext uri="{FF2B5EF4-FFF2-40B4-BE49-F238E27FC236}">
                <a16:creationId xmlns:a16="http://schemas.microsoft.com/office/drawing/2014/main" id="{C7571C31-7E60-E065-B631-3EF3C57F5823}"/>
              </a:ext>
            </a:extLst>
          </p:cNvPr>
          <p:cNvSpPr>
            <a:spLocks noGrp="1"/>
          </p:cNvSpPr>
          <p:nvPr>
            <p:ph type="body" idx="1"/>
          </p:nvPr>
        </p:nvSpPr>
        <p:spPr>
          <a:xfrm>
            <a:off x="831850" y="5418161"/>
            <a:ext cx="10515600" cy="671489"/>
          </a:xfrm>
        </p:spPr>
        <p:txBody>
          <a:bodyPr>
            <a:normAutofit/>
          </a:bodyPr>
          <a:lstStyle/>
          <a:p>
            <a:r>
              <a:rPr lang="en-US" sz="3200" i="1" dirty="0"/>
              <a:t>And why it is necessary?</a:t>
            </a:r>
          </a:p>
        </p:txBody>
      </p:sp>
    </p:spTree>
    <p:extLst>
      <p:ext uri="{BB962C8B-B14F-4D97-AF65-F5344CB8AC3E}">
        <p14:creationId xmlns:p14="http://schemas.microsoft.com/office/powerpoint/2010/main" val="34210088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F9D31FD-FE93-040C-35BD-2DD62B7DF09C}"/>
              </a:ext>
            </a:extLst>
          </p:cNvPr>
          <p:cNvSpPr>
            <a:spLocks noGrp="1"/>
          </p:cNvSpPr>
          <p:nvPr>
            <p:ph type="title"/>
          </p:nvPr>
        </p:nvSpPr>
        <p:spPr/>
        <p:txBody>
          <a:bodyPr/>
          <a:lstStyle/>
          <a:p>
            <a:r>
              <a:rPr lang="en-US" dirty="0"/>
              <a:t>Community-Engaged Research (</a:t>
            </a:r>
            <a:r>
              <a:rPr lang="en-US" dirty="0" err="1"/>
              <a:t>CEnR</a:t>
            </a:r>
            <a:r>
              <a:rPr lang="en-US" dirty="0"/>
              <a:t>)</a:t>
            </a:r>
          </a:p>
        </p:txBody>
      </p:sp>
      <p:sp>
        <p:nvSpPr>
          <p:cNvPr id="10" name="Text Placeholder 9">
            <a:extLst>
              <a:ext uri="{FF2B5EF4-FFF2-40B4-BE49-F238E27FC236}">
                <a16:creationId xmlns:a16="http://schemas.microsoft.com/office/drawing/2014/main" id="{CF9CDAD6-39C0-09E2-97C7-C0AC8D4A62DF}"/>
              </a:ext>
            </a:extLst>
          </p:cNvPr>
          <p:cNvSpPr>
            <a:spLocks noGrp="1"/>
          </p:cNvSpPr>
          <p:nvPr>
            <p:ph type="body" sz="quarter" idx="3"/>
          </p:nvPr>
        </p:nvSpPr>
        <p:spPr>
          <a:xfrm>
            <a:off x="509848" y="4322648"/>
            <a:ext cx="11458340" cy="431015"/>
          </a:xfrm>
        </p:spPr>
        <p:txBody>
          <a:bodyPr>
            <a:normAutofit/>
          </a:bodyPr>
          <a:lstStyle/>
          <a:p>
            <a:r>
              <a:rPr lang="en-US" dirty="0"/>
              <a:t>Core Components</a:t>
            </a:r>
          </a:p>
        </p:txBody>
      </p:sp>
      <p:sp>
        <p:nvSpPr>
          <p:cNvPr id="11" name="Content Placeholder 10">
            <a:extLst>
              <a:ext uri="{FF2B5EF4-FFF2-40B4-BE49-F238E27FC236}">
                <a16:creationId xmlns:a16="http://schemas.microsoft.com/office/drawing/2014/main" id="{B0C6DDC0-0C4C-F5EF-3C1D-DA4AF3151BF1}"/>
              </a:ext>
            </a:extLst>
          </p:cNvPr>
          <p:cNvSpPr>
            <a:spLocks noGrp="1"/>
          </p:cNvSpPr>
          <p:nvPr>
            <p:ph sz="quarter" idx="4"/>
          </p:nvPr>
        </p:nvSpPr>
        <p:spPr>
          <a:xfrm>
            <a:off x="556474" y="4753663"/>
            <a:ext cx="11517850" cy="2000471"/>
          </a:xfrm>
        </p:spPr>
        <p:txBody>
          <a:bodyPr>
            <a:normAutofit/>
          </a:bodyPr>
          <a:lstStyle/>
          <a:p>
            <a:r>
              <a:rPr lang="en-US" dirty="0">
                <a:solidFill>
                  <a:srgbClr val="1A2B2C"/>
                </a:solidFill>
                <a:latin typeface="Calibri" pitchFamily="34" charset="0"/>
                <a:ea typeface="Calibri" pitchFamily="34" charset="-122"/>
                <a:cs typeface="Calibri" pitchFamily="34" charset="-120"/>
              </a:rPr>
              <a:t>Community members are co-investigators, not just participants. </a:t>
            </a:r>
          </a:p>
          <a:p>
            <a:r>
              <a:rPr lang="en-US" dirty="0">
                <a:solidFill>
                  <a:srgbClr val="1A2B2C"/>
                </a:solidFill>
                <a:latin typeface="Calibri" pitchFamily="34" charset="0"/>
                <a:ea typeface="Calibri" pitchFamily="34" charset="-122"/>
                <a:cs typeface="Calibri" pitchFamily="34" charset="-120"/>
              </a:rPr>
              <a:t>Findings are shared back with the community in accessible formats.</a:t>
            </a:r>
          </a:p>
          <a:p>
            <a:r>
              <a:rPr lang="en-US" dirty="0">
                <a:solidFill>
                  <a:srgbClr val="1A2B2C"/>
                </a:solidFill>
                <a:latin typeface="Calibri" pitchFamily="34" charset="0"/>
                <a:ea typeface="Calibri" pitchFamily="34" charset="-122"/>
                <a:cs typeface="Calibri" pitchFamily="34" charset="-120"/>
              </a:rPr>
              <a:t>Interventions reflect priorities identified by community members themselves.</a:t>
            </a:r>
            <a:endParaRPr lang="en-US" dirty="0"/>
          </a:p>
        </p:txBody>
      </p:sp>
      <p:sp>
        <p:nvSpPr>
          <p:cNvPr id="12" name="TextBox 11">
            <a:extLst>
              <a:ext uri="{FF2B5EF4-FFF2-40B4-BE49-F238E27FC236}">
                <a16:creationId xmlns:a16="http://schemas.microsoft.com/office/drawing/2014/main" id="{D6CAA752-CB58-EF3F-ABF3-87BCEDC0987B}"/>
              </a:ext>
            </a:extLst>
          </p:cNvPr>
          <p:cNvSpPr txBox="1"/>
          <p:nvPr/>
        </p:nvSpPr>
        <p:spPr>
          <a:xfrm>
            <a:off x="509847" y="1939587"/>
            <a:ext cx="9889747" cy="1569660"/>
          </a:xfrm>
          <a:prstGeom prst="rect">
            <a:avLst/>
          </a:prstGeom>
          <a:noFill/>
        </p:spPr>
        <p:txBody>
          <a:bodyPr wrap="square" rtlCol="0">
            <a:spAutoFit/>
          </a:bodyPr>
          <a:lstStyle/>
          <a:p>
            <a:r>
              <a:rPr lang="en-US" sz="2400" dirty="0" err="1">
                <a:latin typeface="Calibri" pitchFamily="34" charset="0"/>
                <a:ea typeface="Calibri" pitchFamily="34" charset="-122"/>
                <a:cs typeface="Calibri" pitchFamily="34" charset="-120"/>
              </a:rPr>
              <a:t>CEnR</a:t>
            </a:r>
            <a:r>
              <a:rPr lang="en-US" sz="2400" dirty="0">
                <a:latin typeface="Calibri" pitchFamily="34" charset="0"/>
                <a:ea typeface="Calibri" pitchFamily="34" charset="-122"/>
                <a:cs typeface="Calibri" pitchFamily="34" charset="-120"/>
              </a:rPr>
              <a:t> – A collaborative approach in which researchers and community members work together to conduct research that addresses community-identified needs. It exists on a spectrum from community consultation to full co-leadership. </a:t>
            </a:r>
            <a:endParaRPr lang="en-US" sz="2400" dirty="0"/>
          </a:p>
        </p:txBody>
      </p:sp>
      <p:sp>
        <p:nvSpPr>
          <p:cNvPr id="13" name="TextBox 12">
            <a:extLst>
              <a:ext uri="{FF2B5EF4-FFF2-40B4-BE49-F238E27FC236}">
                <a16:creationId xmlns:a16="http://schemas.microsoft.com/office/drawing/2014/main" id="{C189EFA3-BFEB-F055-CB9B-5EDB18A734ED}"/>
              </a:ext>
            </a:extLst>
          </p:cNvPr>
          <p:cNvSpPr txBox="1"/>
          <p:nvPr/>
        </p:nvSpPr>
        <p:spPr>
          <a:xfrm>
            <a:off x="556474" y="3499803"/>
            <a:ext cx="10254405" cy="523220"/>
          </a:xfrm>
          <a:prstGeom prst="rect">
            <a:avLst/>
          </a:prstGeom>
          <a:noFill/>
        </p:spPr>
        <p:txBody>
          <a:bodyPr wrap="square" rtlCol="0">
            <a:spAutoFit/>
          </a:bodyPr>
          <a:lstStyle/>
          <a:p>
            <a:pPr algn="ctr"/>
            <a:r>
              <a:rPr lang="en-US" sz="2800" b="1" dirty="0">
                <a:solidFill>
                  <a:schemeClr val="accent1"/>
                </a:solidFill>
                <a:latin typeface="Open Sans" panose="020B0606030504020204" pitchFamily="34" charset="0"/>
                <a:ea typeface="Open Sans" panose="020B0606030504020204" pitchFamily="34" charset="0"/>
                <a:cs typeface="Open Sans" panose="020B0606030504020204" pitchFamily="34" charset="0"/>
              </a:rPr>
              <a:t>Relevance   </a:t>
            </a:r>
            <a:r>
              <a:rPr lang="en-US" sz="2800" b="1" dirty="0">
                <a:solidFill>
                  <a:schemeClr val="accent1"/>
                </a:solidFill>
                <a:latin typeface="Wingdings" pitchFamily="2" charset="2"/>
                <a:ea typeface="Open Sans" panose="020B0606030504020204" pitchFamily="34" charset="0"/>
                <a:cs typeface="Open Sans" panose="020B0606030504020204" pitchFamily="34" charset="0"/>
              </a:rPr>
              <a:t>l</a:t>
            </a:r>
            <a:r>
              <a:rPr lang="en-US" sz="2800" b="1" dirty="0">
                <a:solidFill>
                  <a:schemeClr val="accent1"/>
                </a:solidFill>
                <a:latin typeface="Open Sans" panose="020B0606030504020204" pitchFamily="34" charset="0"/>
                <a:ea typeface="Open Sans" panose="020B0606030504020204" pitchFamily="34" charset="0"/>
                <a:cs typeface="Open Sans" panose="020B0606030504020204" pitchFamily="34" charset="0"/>
              </a:rPr>
              <a:t>  Trust  </a:t>
            </a:r>
            <a:r>
              <a:rPr lang="en-US" sz="2800" b="1" dirty="0">
                <a:solidFill>
                  <a:schemeClr val="accent1"/>
                </a:solidFill>
                <a:latin typeface="Wingdings" pitchFamily="2" charset="2"/>
                <a:ea typeface="Open Sans" panose="020B0606030504020204" pitchFamily="34" charset="0"/>
                <a:cs typeface="Open Sans" panose="020B0606030504020204" pitchFamily="34" charset="0"/>
              </a:rPr>
              <a:t>l</a:t>
            </a:r>
            <a:r>
              <a:rPr lang="en-US" sz="2800" b="1" dirty="0">
                <a:solidFill>
                  <a:schemeClr val="accent1"/>
                </a:solidFill>
                <a:latin typeface="Open Sans" panose="020B0606030504020204" pitchFamily="34" charset="0"/>
                <a:ea typeface="Open Sans" panose="020B0606030504020204" pitchFamily="34" charset="0"/>
                <a:cs typeface="Open Sans" panose="020B0606030504020204" pitchFamily="34" charset="0"/>
              </a:rPr>
              <a:t>  Mutual Benefit </a:t>
            </a:r>
          </a:p>
        </p:txBody>
      </p:sp>
    </p:spTree>
    <p:extLst>
      <p:ext uri="{BB962C8B-B14F-4D97-AF65-F5344CB8AC3E}">
        <p14:creationId xmlns:p14="http://schemas.microsoft.com/office/powerpoint/2010/main" val="30619912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5C54D5-89DC-AD66-B350-935C87CFA0D9}"/>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99617546-0A2A-FCEF-F0A0-3183E8DF6AF3}"/>
              </a:ext>
            </a:extLst>
          </p:cNvPr>
          <p:cNvSpPr>
            <a:spLocks noGrp="1"/>
          </p:cNvSpPr>
          <p:nvPr>
            <p:ph type="title"/>
          </p:nvPr>
        </p:nvSpPr>
        <p:spPr/>
        <p:txBody>
          <a:bodyPr/>
          <a:lstStyle/>
          <a:p>
            <a:r>
              <a:rPr lang="en-US" dirty="0"/>
              <a:t>Community-Engaged Research (</a:t>
            </a:r>
            <a:r>
              <a:rPr lang="en-US" dirty="0" err="1"/>
              <a:t>CEnR</a:t>
            </a:r>
            <a:r>
              <a:rPr lang="en-US" dirty="0"/>
              <a:t>) Applied Examples</a:t>
            </a:r>
          </a:p>
        </p:txBody>
      </p:sp>
      <p:sp>
        <p:nvSpPr>
          <p:cNvPr id="13" name="TextBox 12">
            <a:extLst>
              <a:ext uri="{FF2B5EF4-FFF2-40B4-BE49-F238E27FC236}">
                <a16:creationId xmlns:a16="http://schemas.microsoft.com/office/drawing/2014/main" id="{7996B225-21AD-EDC3-5991-0DC044C28B8C}"/>
              </a:ext>
            </a:extLst>
          </p:cNvPr>
          <p:cNvSpPr txBox="1"/>
          <p:nvPr/>
        </p:nvSpPr>
        <p:spPr>
          <a:xfrm>
            <a:off x="212268" y="1916289"/>
            <a:ext cx="10989129" cy="523220"/>
          </a:xfrm>
          <a:prstGeom prst="rect">
            <a:avLst/>
          </a:prstGeom>
          <a:noFill/>
        </p:spPr>
        <p:txBody>
          <a:bodyPr wrap="square" rtlCol="0">
            <a:spAutoFit/>
          </a:bodyPr>
          <a:lstStyle/>
          <a:p>
            <a:pPr algn="ctr"/>
            <a:r>
              <a:rPr lang="en-US" sz="2800" b="1" dirty="0">
                <a:solidFill>
                  <a:schemeClr val="accent1"/>
                </a:solidFill>
                <a:latin typeface="Open Sans" panose="020B0606030504020204" pitchFamily="34" charset="0"/>
                <a:ea typeface="Open Sans" panose="020B0606030504020204" pitchFamily="34" charset="0"/>
                <a:cs typeface="Open Sans" panose="020B0606030504020204" pitchFamily="34" charset="0"/>
              </a:rPr>
              <a:t>Relevance   </a:t>
            </a:r>
            <a:r>
              <a:rPr lang="en-US" sz="2800" b="1" dirty="0">
                <a:solidFill>
                  <a:schemeClr val="accent1"/>
                </a:solidFill>
                <a:latin typeface="Wingdings" pitchFamily="2" charset="2"/>
                <a:ea typeface="Open Sans" panose="020B0606030504020204" pitchFamily="34" charset="0"/>
                <a:cs typeface="Open Sans" panose="020B0606030504020204" pitchFamily="34" charset="0"/>
              </a:rPr>
              <a:t>l</a:t>
            </a:r>
            <a:r>
              <a:rPr lang="en-US" sz="2800" b="1" dirty="0">
                <a:solidFill>
                  <a:schemeClr val="accent1"/>
                </a:solidFill>
                <a:latin typeface="Open Sans" panose="020B0606030504020204" pitchFamily="34" charset="0"/>
                <a:ea typeface="Open Sans" panose="020B0606030504020204" pitchFamily="34" charset="0"/>
                <a:cs typeface="Open Sans" panose="020B0606030504020204" pitchFamily="34" charset="0"/>
              </a:rPr>
              <a:t>  Trust  </a:t>
            </a:r>
            <a:r>
              <a:rPr lang="en-US" sz="2800" b="1" dirty="0">
                <a:solidFill>
                  <a:schemeClr val="accent1"/>
                </a:solidFill>
                <a:latin typeface="Wingdings" pitchFamily="2" charset="2"/>
                <a:ea typeface="Open Sans" panose="020B0606030504020204" pitchFamily="34" charset="0"/>
                <a:cs typeface="Open Sans" panose="020B0606030504020204" pitchFamily="34" charset="0"/>
              </a:rPr>
              <a:t>l</a:t>
            </a:r>
            <a:r>
              <a:rPr lang="en-US" sz="2800" b="1" dirty="0">
                <a:solidFill>
                  <a:schemeClr val="accent1"/>
                </a:solidFill>
                <a:latin typeface="Open Sans" panose="020B0606030504020204" pitchFamily="34" charset="0"/>
                <a:ea typeface="Open Sans" panose="020B0606030504020204" pitchFamily="34" charset="0"/>
                <a:cs typeface="Open Sans" panose="020B0606030504020204" pitchFamily="34" charset="0"/>
              </a:rPr>
              <a:t>  Mutual Benefit </a:t>
            </a:r>
          </a:p>
        </p:txBody>
      </p:sp>
      <p:sp>
        <p:nvSpPr>
          <p:cNvPr id="2" name="TextBox 1">
            <a:extLst>
              <a:ext uri="{FF2B5EF4-FFF2-40B4-BE49-F238E27FC236}">
                <a16:creationId xmlns:a16="http://schemas.microsoft.com/office/drawing/2014/main" id="{45B3EEC8-4B7D-72E8-F355-1CDA3963B3C5}"/>
              </a:ext>
            </a:extLst>
          </p:cNvPr>
          <p:cNvSpPr txBox="1"/>
          <p:nvPr/>
        </p:nvSpPr>
        <p:spPr>
          <a:xfrm>
            <a:off x="1" y="2665110"/>
            <a:ext cx="5714999" cy="3847207"/>
          </a:xfrm>
          <a:prstGeom prst="rect">
            <a:avLst/>
          </a:prstGeom>
          <a:noFill/>
        </p:spPr>
        <p:txBody>
          <a:bodyPr wrap="square" rtlCol="0">
            <a:spAutoFit/>
          </a:bodyPr>
          <a:lstStyle/>
          <a:p>
            <a:pPr marL="177800" lvl="2"/>
            <a:r>
              <a:rPr lang="en-US" sz="2400" b="1" i="1" dirty="0">
                <a:solidFill>
                  <a:schemeClr val="accent1"/>
                </a:solidFill>
                <a:latin typeface="Open Sans" panose="020B0606030504020204" pitchFamily="34" charset="0"/>
                <a:ea typeface="Open Sans" panose="020B0606030504020204" pitchFamily="34" charset="0"/>
                <a:cs typeface="Open Sans" panose="020B0606030504020204" pitchFamily="34" charset="0"/>
              </a:rPr>
              <a:t>Dr. Amber B. Sansbury </a:t>
            </a:r>
            <a:r>
              <a:rPr lang="en-US" sz="2000" dirty="0">
                <a:solidFill>
                  <a:srgbClr val="1A2B2C"/>
                </a:solidFill>
                <a:latin typeface="Open Sans" panose="020B0606030504020204" pitchFamily="34" charset="0"/>
                <a:ea typeface="Open Sans" panose="020B0606030504020204" pitchFamily="34" charset="0"/>
                <a:cs typeface="Open Sans" panose="020B0606030504020204" pitchFamily="34" charset="0"/>
              </a:rPr>
              <a:t>partnered with the Gates-</a:t>
            </a:r>
            <a:r>
              <a:rPr lang="en-US" sz="2000" dirty="0" err="1">
                <a:solidFill>
                  <a:srgbClr val="1A2B2C"/>
                </a:solidFill>
                <a:latin typeface="Open Sans" panose="020B0606030504020204" pitchFamily="34" charset="0"/>
                <a:ea typeface="Open Sans" panose="020B0606030504020204" pitchFamily="34" charset="0"/>
                <a:cs typeface="Open Sans" panose="020B0606030504020204" pitchFamily="34" charset="0"/>
              </a:rPr>
              <a:t>Educare</a:t>
            </a:r>
            <a:r>
              <a:rPr lang="en-US" sz="2000" dirty="0">
                <a:solidFill>
                  <a:srgbClr val="1A2B2C"/>
                </a:solidFill>
                <a:latin typeface="Open Sans" panose="020B0606030504020204" pitchFamily="34" charset="0"/>
                <a:ea typeface="Open Sans" panose="020B0606030504020204" pitchFamily="34" charset="0"/>
                <a:cs typeface="Open Sans" panose="020B0606030504020204" pitchFamily="34" charset="0"/>
              </a:rPr>
              <a:t> Black Majority Schools  Project and Sheltering Arms for four years, </a:t>
            </a:r>
            <a:r>
              <a:rPr lang="en-US" sz="2000" b="1" i="1" dirty="0">
                <a:solidFill>
                  <a:schemeClr val="accent1"/>
                </a:solidFill>
                <a:latin typeface="Open Sans" panose="020B0606030504020204" pitchFamily="34" charset="0"/>
                <a:ea typeface="Open Sans" panose="020B0606030504020204" pitchFamily="34" charset="0"/>
                <a:cs typeface="Open Sans" panose="020B0606030504020204" pitchFamily="34" charset="0"/>
              </a:rPr>
              <a:t>co-constructing knowledge </a:t>
            </a:r>
            <a:r>
              <a:rPr lang="en-US" sz="2000" dirty="0">
                <a:solidFill>
                  <a:srgbClr val="1A2B2C"/>
                </a:solidFill>
                <a:latin typeface="Open Sans" panose="020B0606030504020204" pitchFamily="34" charset="0"/>
                <a:ea typeface="Open Sans" panose="020B0606030504020204" pitchFamily="34" charset="0"/>
                <a:cs typeface="Open Sans" panose="020B0606030504020204" pitchFamily="34" charset="0"/>
              </a:rPr>
              <a:t>on family engagement that builds on African American families and preschool teachers’ intergenerational racial socialization processes and cultural identity in Black-majority ECE programs. Her work identifies </a:t>
            </a:r>
            <a:r>
              <a:rPr lang="en-US" sz="2000" b="1" i="1" dirty="0">
                <a:solidFill>
                  <a:schemeClr val="accent1"/>
                </a:solidFill>
                <a:latin typeface="Open Sans" panose="020B0606030504020204" pitchFamily="34" charset="0"/>
                <a:ea typeface="Open Sans" panose="020B0606030504020204" pitchFamily="34" charset="0"/>
                <a:cs typeface="Open Sans" panose="020B0606030504020204" pitchFamily="34" charset="0"/>
              </a:rPr>
              <a:t>authentic assets </a:t>
            </a:r>
            <a:r>
              <a:rPr lang="en-US" sz="2000" dirty="0">
                <a:solidFill>
                  <a:srgbClr val="1A2B2C"/>
                </a:solidFill>
                <a:latin typeface="Open Sans" panose="020B0606030504020204" pitchFamily="34" charset="0"/>
                <a:ea typeface="Open Sans" panose="020B0606030504020204" pitchFamily="34" charset="0"/>
                <a:cs typeface="Open Sans" panose="020B0606030504020204" pitchFamily="34" charset="0"/>
              </a:rPr>
              <a:t>to strengthen relationships, joint family-teacher training, and shared roles in early racial identity development.</a:t>
            </a:r>
          </a:p>
        </p:txBody>
      </p:sp>
      <p:sp>
        <p:nvSpPr>
          <p:cNvPr id="5" name="TextBox 4">
            <a:extLst>
              <a:ext uri="{FF2B5EF4-FFF2-40B4-BE49-F238E27FC236}">
                <a16:creationId xmlns:a16="http://schemas.microsoft.com/office/drawing/2014/main" id="{A0445A72-8EDE-D621-42BE-F66F41D9399B}"/>
              </a:ext>
            </a:extLst>
          </p:cNvPr>
          <p:cNvSpPr txBox="1"/>
          <p:nvPr/>
        </p:nvSpPr>
        <p:spPr>
          <a:xfrm>
            <a:off x="5715000" y="2665110"/>
            <a:ext cx="6155871" cy="3847207"/>
          </a:xfrm>
          <a:prstGeom prst="rect">
            <a:avLst/>
          </a:prstGeom>
          <a:noFill/>
        </p:spPr>
        <p:txBody>
          <a:bodyPr wrap="square" rtlCol="0">
            <a:spAutoFit/>
          </a:bodyPr>
          <a:lstStyle/>
          <a:p>
            <a:pPr lvl="1"/>
            <a:r>
              <a:rPr lang="en-US" sz="2400" b="1" kern="0" dirty="0">
                <a:solidFill>
                  <a:schemeClr val="accent1"/>
                </a:solidFill>
                <a:latin typeface="Open Sans" panose="020B0606030504020204" pitchFamily="34" charset="0"/>
                <a:ea typeface="Open Sans" panose="020B0606030504020204" pitchFamily="34" charset="0"/>
                <a:cs typeface="Open Sans" panose="020B0606030504020204" pitchFamily="34" charset="0"/>
              </a:rPr>
              <a:t>Dr. Alexandria Onuoha </a:t>
            </a:r>
            <a:r>
              <a:rPr lang="en-US" sz="2000" kern="0" dirty="0">
                <a:latin typeface="Open Sans" panose="020B0606030504020204" pitchFamily="34" charset="0"/>
                <a:ea typeface="Open Sans" panose="020B0606030504020204" pitchFamily="34" charset="0"/>
                <a:cs typeface="Open Sans" panose="020B0606030504020204" pitchFamily="34" charset="0"/>
              </a:rPr>
              <a:t>had an initial idea for a research project but remained open to letting it </a:t>
            </a:r>
            <a:r>
              <a:rPr lang="en-US" sz="2000" b="1" i="1" kern="0" dirty="0">
                <a:solidFill>
                  <a:schemeClr val="accent1"/>
                </a:solidFill>
                <a:latin typeface="Open Sans" panose="020B0606030504020204" pitchFamily="34" charset="0"/>
                <a:ea typeface="Open Sans" panose="020B0606030504020204" pitchFamily="34" charset="0"/>
                <a:cs typeface="Open Sans" panose="020B0606030504020204" pitchFamily="34" charset="0"/>
              </a:rPr>
              <a:t>evolve based on the expertise of the Black middle school girl partners</a:t>
            </a:r>
            <a:r>
              <a:rPr lang="en-US" sz="2000" i="1" kern="0" dirty="0">
                <a:latin typeface="Open Sans" panose="020B0606030504020204" pitchFamily="34" charset="0"/>
                <a:ea typeface="Open Sans" panose="020B0606030504020204" pitchFamily="34" charset="0"/>
                <a:cs typeface="Open Sans" panose="020B0606030504020204" pitchFamily="34" charset="0"/>
              </a:rPr>
              <a:t>. </a:t>
            </a:r>
            <a:r>
              <a:rPr lang="en-US" sz="2000" b="1" i="1" kern="0" dirty="0">
                <a:solidFill>
                  <a:schemeClr val="accent1"/>
                </a:solidFill>
                <a:latin typeface="Open Sans" panose="020B0606030504020204" pitchFamily="34" charset="0"/>
                <a:ea typeface="Open Sans" panose="020B0606030504020204" pitchFamily="34" charset="0"/>
                <a:cs typeface="Open Sans" panose="020B0606030504020204" pitchFamily="34" charset="0"/>
              </a:rPr>
              <a:t>School leaders mentioned the need for girl empowerment activities</a:t>
            </a:r>
            <a:r>
              <a:rPr lang="en-US" sz="2000" b="1" kern="0" dirty="0">
                <a:solidFill>
                  <a:schemeClr val="accent1"/>
                </a:solidFill>
                <a:latin typeface="Open Sans" panose="020B0606030504020204" pitchFamily="34" charset="0"/>
                <a:ea typeface="Open Sans" panose="020B0606030504020204" pitchFamily="34" charset="0"/>
                <a:cs typeface="Open Sans" panose="020B0606030504020204" pitchFamily="34" charset="0"/>
              </a:rPr>
              <a:t>. </a:t>
            </a:r>
            <a:r>
              <a:rPr lang="en-US" sz="2000" kern="0" dirty="0">
                <a:latin typeface="Open Sans" panose="020B0606030504020204" pitchFamily="34" charset="0"/>
                <a:ea typeface="Open Sans" panose="020B0606030504020204" pitchFamily="34" charset="0"/>
                <a:cs typeface="Open Sans" panose="020B0606030504020204" pitchFamily="34" charset="0"/>
              </a:rPr>
              <a:t>They </a:t>
            </a:r>
            <a:r>
              <a:rPr lang="en-US" sz="2000" b="1" i="1" kern="0" dirty="0">
                <a:solidFill>
                  <a:schemeClr val="accent1"/>
                </a:solidFill>
                <a:latin typeface="Open Sans" panose="020B0606030504020204" pitchFamily="34" charset="0"/>
                <a:ea typeface="Open Sans" panose="020B0606030504020204" pitchFamily="34" charset="0"/>
                <a:cs typeface="Open Sans" panose="020B0606030504020204" pitchFamily="34" charset="0"/>
              </a:rPr>
              <a:t>co-designed</a:t>
            </a:r>
            <a:r>
              <a:rPr lang="en-US" sz="2000" kern="0" dirty="0">
                <a:latin typeface="Open Sans" panose="020B0606030504020204" pitchFamily="34" charset="0"/>
                <a:ea typeface="Open Sans" panose="020B0606030504020204" pitchFamily="34" charset="0"/>
                <a:cs typeface="Open Sans" panose="020B0606030504020204" pitchFamily="34" charset="0"/>
              </a:rPr>
              <a:t> a program around the girls’ meaning-making and visualizations of joy through </a:t>
            </a:r>
            <a:r>
              <a:rPr lang="en-US" sz="2000" b="1" i="1" kern="0" dirty="0">
                <a:solidFill>
                  <a:schemeClr val="accent1"/>
                </a:solidFill>
                <a:latin typeface="Open Sans" panose="020B0606030504020204" pitchFamily="34" charset="0"/>
                <a:ea typeface="Open Sans" panose="020B0606030504020204" pitchFamily="34" charset="0"/>
                <a:cs typeface="Open Sans" panose="020B0606030504020204" pitchFamily="34" charset="0"/>
              </a:rPr>
              <a:t>photovoice methods</a:t>
            </a:r>
            <a:r>
              <a:rPr lang="en-US" sz="2000" kern="0" dirty="0">
                <a:latin typeface="Open Sans" panose="020B0606030504020204" pitchFamily="34" charset="0"/>
                <a:ea typeface="Open Sans" panose="020B0606030504020204" pitchFamily="34" charset="0"/>
                <a:cs typeface="Open Sans" panose="020B0606030504020204" pitchFamily="34" charset="0"/>
              </a:rPr>
              <a:t>, and she shared example sessions so they could </a:t>
            </a:r>
            <a:r>
              <a:rPr lang="en-US" sz="2000" b="1" i="1" kern="0" dirty="0">
                <a:solidFill>
                  <a:schemeClr val="accent1"/>
                </a:solidFill>
                <a:latin typeface="Open Sans" panose="020B0606030504020204" pitchFamily="34" charset="0"/>
                <a:ea typeface="Open Sans" panose="020B0606030504020204" pitchFamily="34" charset="0"/>
                <a:cs typeface="Open Sans" panose="020B0606030504020204" pitchFamily="34" charset="0"/>
              </a:rPr>
              <a:t>continue running it on their own</a:t>
            </a:r>
            <a:r>
              <a:rPr lang="en-US" sz="2000" kern="0" dirty="0">
                <a:latin typeface="Open Sans" panose="020B0606030504020204" pitchFamily="34" charset="0"/>
                <a:ea typeface="Open Sans" panose="020B0606030504020204" pitchFamily="34" charset="0"/>
                <a:cs typeface="Open Sans" panose="020B0606030504020204" pitchFamily="34" charset="0"/>
              </a:rPr>
              <a:t> if they chose to. </a:t>
            </a:r>
          </a:p>
          <a:p>
            <a:endParaRPr lang="en-US" sz="20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5858566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582CDF-600E-E4F4-4146-724D2CAE42B3}"/>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92F8473B-D144-AAD3-2249-4CCDCDD8D27E}"/>
              </a:ext>
            </a:extLst>
          </p:cNvPr>
          <p:cNvSpPr>
            <a:spLocks noGrp="1"/>
          </p:cNvSpPr>
          <p:nvPr>
            <p:ph type="title"/>
          </p:nvPr>
        </p:nvSpPr>
        <p:spPr/>
        <p:txBody>
          <a:bodyPr/>
          <a:lstStyle/>
          <a:p>
            <a:r>
              <a:rPr lang="en-US" dirty="0"/>
              <a:t>Culturally Responsive </a:t>
            </a:r>
            <a:br>
              <a:rPr lang="en-US" dirty="0"/>
            </a:br>
            <a:r>
              <a:rPr lang="en-US" dirty="0"/>
              <a:t>Community Engagement</a:t>
            </a:r>
          </a:p>
        </p:txBody>
      </p:sp>
      <p:sp>
        <p:nvSpPr>
          <p:cNvPr id="10" name="Text Placeholder 9">
            <a:extLst>
              <a:ext uri="{FF2B5EF4-FFF2-40B4-BE49-F238E27FC236}">
                <a16:creationId xmlns:a16="http://schemas.microsoft.com/office/drawing/2014/main" id="{BDBC0482-E220-5669-0867-2CC0AB6ED031}"/>
              </a:ext>
            </a:extLst>
          </p:cNvPr>
          <p:cNvSpPr>
            <a:spLocks noGrp="1"/>
          </p:cNvSpPr>
          <p:nvPr>
            <p:ph type="body" sz="quarter" idx="3"/>
          </p:nvPr>
        </p:nvSpPr>
        <p:spPr>
          <a:xfrm>
            <a:off x="525891" y="3731663"/>
            <a:ext cx="10515600" cy="431015"/>
          </a:xfrm>
        </p:spPr>
        <p:txBody>
          <a:bodyPr>
            <a:normAutofit/>
          </a:bodyPr>
          <a:lstStyle/>
          <a:p>
            <a:r>
              <a:rPr lang="en-US" dirty="0"/>
              <a:t>Core Components</a:t>
            </a:r>
          </a:p>
        </p:txBody>
      </p:sp>
      <p:sp>
        <p:nvSpPr>
          <p:cNvPr id="11" name="Content Placeholder 10">
            <a:extLst>
              <a:ext uri="{FF2B5EF4-FFF2-40B4-BE49-F238E27FC236}">
                <a16:creationId xmlns:a16="http://schemas.microsoft.com/office/drawing/2014/main" id="{5D97B6E1-1EBE-1EBD-55CA-E66CB070A38C}"/>
              </a:ext>
            </a:extLst>
          </p:cNvPr>
          <p:cNvSpPr>
            <a:spLocks noGrp="1"/>
          </p:cNvSpPr>
          <p:nvPr>
            <p:ph sz="quarter" idx="4"/>
          </p:nvPr>
        </p:nvSpPr>
        <p:spPr>
          <a:xfrm>
            <a:off x="509848" y="4235116"/>
            <a:ext cx="11156262" cy="2473162"/>
          </a:xfrm>
        </p:spPr>
        <p:txBody>
          <a:bodyPr>
            <a:normAutofit/>
          </a:bodyPr>
          <a:lstStyle/>
          <a:p>
            <a:r>
              <a:rPr lang="en-US" dirty="0">
                <a:solidFill>
                  <a:srgbClr val="1A2B2C"/>
                </a:solidFill>
                <a:latin typeface="Calibri" pitchFamily="34" charset="0"/>
                <a:ea typeface="Calibri" pitchFamily="34" charset="-122"/>
                <a:cs typeface="Calibri" pitchFamily="34" charset="-120"/>
              </a:rPr>
              <a:t>Ongoing self-reflection and openness to learning from community members about their culture, history, and strengths.</a:t>
            </a:r>
          </a:p>
          <a:p>
            <a:r>
              <a:rPr lang="en-US" dirty="0">
                <a:solidFill>
                  <a:srgbClr val="1A2B2C"/>
                </a:solidFill>
                <a:latin typeface="Calibri" pitchFamily="34" charset="0"/>
                <a:ea typeface="Calibri" pitchFamily="34" charset="-122"/>
                <a:cs typeface="Calibri" pitchFamily="34" charset="-120"/>
              </a:rPr>
              <a:t>Building trust through consistent presence, transparency, and centering community voice in all phases of research and engagement design.</a:t>
            </a:r>
            <a:endParaRPr lang="en-US" dirty="0"/>
          </a:p>
          <a:p>
            <a:endParaRPr lang="en-US" dirty="0"/>
          </a:p>
          <a:p>
            <a:endParaRPr lang="en-US" dirty="0"/>
          </a:p>
        </p:txBody>
      </p:sp>
      <p:sp>
        <p:nvSpPr>
          <p:cNvPr id="12" name="TextBox 11">
            <a:extLst>
              <a:ext uri="{FF2B5EF4-FFF2-40B4-BE49-F238E27FC236}">
                <a16:creationId xmlns:a16="http://schemas.microsoft.com/office/drawing/2014/main" id="{90AEAB16-9003-E01D-81D9-5CB36709A339}"/>
              </a:ext>
            </a:extLst>
          </p:cNvPr>
          <p:cNvSpPr txBox="1"/>
          <p:nvPr/>
        </p:nvSpPr>
        <p:spPr>
          <a:xfrm>
            <a:off x="509848" y="1971671"/>
            <a:ext cx="9873704" cy="1015663"/>
          </a:xfrm>
          <a:prstGeom prst="rect">
            <a:avLst/>
          </a:prstGeom>
          <a:noFill/>
        </p:spPr>
        <p:txBody>
          <a:bodyPr wrap="square" rtlCol="0">
            <a:spAutoFit/>
          </a:bodyPr>
          <a:lstStyle/>
          <a:p>
            <a:r>
              <a:rPr lang="en-US" sz="2000" dirty="0">
                <a:latin typeface="Calibri" pitchFamily="34" charset="0"/>
                <a:ea typeface="Calibri" pitchFamily="34" charset="-122"/>
                <a:cs typeface="Calibri" pitchFamily="34" charset="-120"/>
              </a:rPr>
              <a:t>An approach to engaging Black communities that centers community values, norms, and lived experiences. It requires adapting communication, methods, and partnerships to reflect the cultural context of the Black community.</a:t>
            </a:r>
          </a:p>
        </p:txBody>
      </p:sp>
      <p:sp>
        <p:nvSpPr>
          <p:cNvPr id="13" name="TextBox 12">
            <a:extLst>
              <a:ext uri="{FF2B5EF4-FFF2-40B4-BE49-F238E27FC236}">
                <a16:creationId xmlns:a16="http://schemas.microsoft.com/office/drawing/2014/main" id="{94B50EC8-12FF-8D99-1CC8-7681040894DF}"/>
              </a:ext>
            </a:extLst>
          </p:cNvPr>
          <p:cNvSpPr txBox="1"/>
          <p:nvPr/>
        </p:nvSpPr>
        <p:spPr>
          <a:xfrm>
            <a:off x="509848" y="3047553"/>
            <a:ext cx="11156262" cy="461665"/>
          </a:xfrm>
          <a:prstGeom prst="rect">
            <a:avLst/>
          </a:prstGeom>
          <a:noFill/>
        </p:spPr>
        <p:txBody>
          <a:bodyPr wrap="square" rtlCol="0">
            <a:spAutoFit/>
          </a:bodyPr>
          <a:lstStyle/>
          <a:p>
            <a:pPr algn="ctr"/>
            <a:r>
              <a:rPr lang="en-US" sz="2400" b="1" dirty="0">
                <a:solidFill>
                  <a:schemeClr val="accent1"/>
                </a:solidFill>
                <a:latin typeface="Open Sans" panose="020B0606030504020204" pitchFamily="34" charset="0"/>
                <a:ea typeface="Open Sans" panose="020B0606030504020204" pitchFamily="34" charset="0"/>
                <a:cs typeface="Open Sans" panose="020B0606030504020204" pitchFamily="34" charset="0"/>
              </a:rPr>
              <a:t>Cultural Humility   </a:t>
            </a:r>
            <a:r>
              <a:rPr lang="en-US" sz="2400" b="1" dirty="0">
                <a:solidFill>
                  <a:schemeClr val="accent1"/>
                </a:solidFill>
                <a:latin typeface="Wingdings" pitchFamily="2" charset="2"/>
                <a:ea typeface="Open Sans" panose="020B0606030504020204" pitchFamily="34" charset="0"/>
                <a:cs typeface="Open Sans" panose="020B0606030504020204" pitchFamily="34" charset="0"/>
              </a:rPr>
              <a:t>l</a:t>
            </a:r>
            <a:r>
              <a:rPr lang="en-US" sz="2400" b="1" dirty="0">
                <a:solidFill>
                  <a:schemeClr val="accent1"/>
                </a:solidFill>
                <a:latin typeface="Open Sans" panose="020B0606030504020204" pitchFamily="34" charset="0"/>
                <a:ea typeface="Open Sans" panose="020B0606030504020204" pitchFamily="34" charset="0"/>
                <a:cs typeface="Open Sans" panose="020B0606030504020204" pitchFamily="34" charset="0"/>
              </a:rPr>
              <a:t>  Acknowledging Systemic Inequities  </a:t>
            </a:r>
            <a:r>
              <a:rPr lang="en-US" sz="2400" b="1" dirty="0">
                <a:solidFill>
                  <a:schemeClr val="accent1"/>
                </a:solidFill>
                <a:latin typeface="Wingdings" pitchFamily="2" charset="2"/>
                <a:ea typeface="Open Sans" panose="020B0606030504020204" pitchFamily="34" charset="0"/>
                <a:cs typeface="Open Sans" panose="020B0606030504020204" pitchFamily="34" charset="0"/>
              </a:rPr>
              <a:t>l</a:t>
            </a:r>
            <a:r>
              <a:rPr lang="en-US" sz="2400" b="1" dirty="0">
                <a:solidFill>
                  <a:schemeClr val="accent1"/>
                </a:solidFill>
                <a:latin typeface="Open Sans" panose="020B0606030504020204" pitchFamily="34" charset="0"/>
                <a:ea typeface="Open Sans" panose="020B0606030504020204" pitchFamily="34" charset="0"/>
                <a:cs typeface="Open Sans" panose="020B0606030504020204" pitchFamily="34" charset="0"/>
              </a:rPr>
              <a:t>  Respect</a:t>
            </a:r>
          </a:p>
        </p:txBody>
      </p:sp>
    </p:spTree>
    <p:extLst>
      <p:ext uri="{BB962C8B-B14F-4D97-AF65-F5344CB8AC3E}">
        <p14:creationId xmlns:p14="http://schemas.microsoft.com/office/powerpoint/2010/main" val="33242324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E1CEC4-76EB-2969-8C14-26D96ED1BEF2}"/>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D0B98500-DE81-C988-54CA-D53EA1FEAABD}"/>
              </a:ext>
            </a:extLst>
          </p:cNvPr>
          <p:cNvSpPr>
            <a:spLocks noGrp="1"/>
          </p:cNvSpPr>
          <p:nvPr>
            <p:ph type="title"/>
          </p:nvPr>
        </p:nvSpPr>
        <p:spPr/>
        <p:txBody>
          <a:bodyPr>
            <a:normAutofit/>
          </a:bodyPr>
          <a:lstStyle/>
          <a:p>
            <a:r>
              <a:rPr lang="en-US" dirty="0"/>
              <a:t>Culturally Responsive Community Engagement - Applied Examples</a:t>
            </a:r>
          </a:p>
        </p:txBody>
      </p:sp>
      <p:sp>
        <p:nvSpPr>
          <p:cNvPr id="3" name="TextBox 2">
            <a:extLst>
              <a:ext uri="{FF2B5EF4-FFF2-40B4-BE49-F238E27FC236}">
                <a16:creationId xmlns:a16="http://schemas.microsoft.com/office/drawing/2014/main" id="{467562EB-3710-279C-DDC6-C9B5FCD761C7}"/>
              </a:ext>
            </a:extLst>
          </p:cNvPr>
          <p:cNvSpPr txBox="1"/>
          <p:nvPr/>
        </p:nvSpPr>
        <p:spPr>
          <a:xfrm>
            <a:off x="-311332" y="2133154"/>
            <a:ext cx="11156262" cy="461665"/>
          </a:xfrm>
          <a:prstGeom prst="rect">
            <a:avLst/>
          </a:prstGeom>
          <a:noFill/>
        </p:spPr>
        <p:txBody>
          <a:bodyPr wrap="square" rtlCol="0">
            <a:spAutoFit/>
          </a:bodyPr>
          <a:lstStyle/>
          <a:p>
            <a:pPr algn="ctr"/>
            <a:r>
              <a:rPr lang="en-US" sz="2400" b="1" dirty="0">
                <a:solidFill>
                  <a:schemeClr val="accent1"/>
                </a:solidFill>
                <a:latin typeface="Open Sans" panose="020B0606030504020204" pitchFamily="34" charset="0"/>
                <a:ea typeface="Open Sans" panose="020B0606030504020204" pitchFamily="34" charset="0"/>
                <a:cs typeface="Open Sans" panose="020B0606030504020204" pitchFamily="34" charset="0"/>
              </a:rPr>
              <a:t>Cultural Humility   </a:t>
            </a:r>
            <a:r>
              <a:rPr lang="en-US" sz="2400" b="1" dirty="0">
                <a:solidFill>
                  <a:schemeClr val="accent1"/>
                </a:solidFill>
                <a:latin typeface="Wingdings" pitchFamily="2" charset="2"/>
                <a:ea typeface="Open Sans" panose="020B0606030504020204" pitchFamily="34" charset="0"/>
                <a:cs typeface="Open Sans" panose="020B0606030504020204" pitchFamily="34" charset="0"/>
              </a:rPr>
              <a:t>l</a:t>
            </a:r>
            <a:r>
              <a:rPr lang="en-US" sz="2400" b="1" dirty="0">
                <a:solidFill>
                  <a:schemeClr val="accent1"/>
                </a:solidFill>
                <a:latin typeface="Open Sans" panose="020B0606030504020204" pitchFamily="34" charset="0"/>
                <a:ea typeface="Open Sans" panose="020B0606030504020204" pitchFamily="34" charset="0"/>
                <a:cs typeface="Open Sans" panose="020B0606030504020204" pitchFamily="34" charset="0"/>
              </a:rPr>
              <a:t>  Acknowledging Systemic Inequities  </a:t>
            </a:r>
            <a:r>
              <a:rPr lang="en-US" sz="2400" b="1" dirty="0">
                <a:solidFill>
                  <a:schemeClr val="accent1"/>
                </a:solidFill>
                <a:latin typeface="Wingdings" pitchFamily="2" charset="2"/>
                <a:ea typeface="Open Sans" panose="020B0606030504020204" pitchFamily="34" charset="0"/>
                <a:cs typeface="Open Sans" panose="020B0606030504020204" pitchFamily="34" charset="0"/>
              </a:rPr>
              <a:t>l</a:t>
            </a:r>
            <a:r>
              <a:rPr lang="en-US" sz="2400" b="1" dirty="0">
                <a:solidFill>
                  <a:schemeClr val="accent1"/>
                </a:solidFill>
                <a:latin typeface="Open Sans" panose="020B0606030504020204" pitchFamily="34" charset="0"/>
                <a:ea typeface="Open Sans" panose="020B0606030504020204" pitchFamily="34" charset="0"/>
                <a:cs typeface="Open Sans" panose="020B0606030504020204" pitchFamily="34" charset="0"/>
              </a:rPr>
              <a:t>  Respect</a:t>
            </a:r>
          </a:p>
        </p:txBody>
      </p:sp>
      <p:sp>
        <p:nvSpPr>
          <p:cNvPr id="2" name="TextBox 1">
            <a:extLst>
              <a:ext uri="{FF2B5EF4-FFF2-40B4-BE49-F238E27FC236}">
                <a16:creationId xmlns:a16="http://schemas.microsoft.com/office/drawing/2014/main" id="{D7325514-61BF-9FB1-07CF-8D66F4850BFB}"/>
              </a:ext>
            </a:extLst>
          </p:cNvPr>
          <p:cNvSpPr txBox="1"/>
          <p:nvPr/>
        </p:nvSpPr>
        <p:spPr>
          <a:xfrm>
            <a:off x="196770" y="2882096"/>
            <a:ext cx="11852476" cy="3539430"/>
          </a:xfrm>
          <a:prstGeom prst="rect">
            <a:avLst/>
          </a:prstGeom>
          <a:noFill/>
        </p:spPr>
        <p:txBody>
          <a:bodyPr wrap="square" rtlCol="0">
            <a:spAutoFit/>
          </a:bodyPr>
          <a:lstStyle/>
          <a:p>
            <a:pPr marL="177800" lvl="2"/>
            <a:r>
              <a:rPr lang="en-US" sz="2400" b="1" i="1" dirty="0">
                <a:solidFill>
                  <a:schemeClr val="accent1"/>
                </a:solidFill>
                <a:latin typeface="Open Sans" panose="020B0606030504020204" pitchFamily="34" charset="0"/>
                <a:ea typeface="Open Sans" panose="020B0606030504020204" pitchFamily="34" charset="0"/>
                <a:cs typeface="Open Sans" panose="020B0606030504020204" pitchFamily="34" charset="0"/>
              </a:rPr>
              <a:t>Dr. Judith Scott </a:t>
            </a:r>
            <a:r>
              <a:rPr lang="en-US" sz="2000" dirty="0">
                <a:latin typeface="Open Sans" panose="020B0606030504020204" pitchFamily="34" charset="0"/>
                <a:ea typeface="Open Sans" panose="020B0606030504020204" pitchFamily="34" charset="0"/>
                <a:cs typeface="Open Sans" panose="020B0606030504020204" pitchFamily="34" charset="0"/>
              </a:rPr>
              <a:t>and her team </a:t>
            </a:r>
            <a:r>
              <a:rPr lang="en-US" sz="2000" b="1" i="1" dirty="0">
                <a:solidFill>
                  <a:schemeClr val="accent1"/>
                </a:solidFill>
                <a:latin typeface="Open Sans" panose="020B0606030504020204" pitchFamily="34" charset="0"/>
                <a:ea typeface="Open Sans" panose="020B0606030504020204" pitchFamily="34" charset="0"/>
                <a:cs typeface="Open Sans" panose="020B0606030504020204" pitchFamily="34" charset="0"/>
              </a:rPr>
              <a:t>collaborated with a Black-led and Black-serving community social services agency</a:t>
            </a:r>
            <a:r>
              <a:rPr lang="en-US" sz="2000" dirty="0">
                <a:latin typeface="Open Sans" panose="020B0606030504020204" pitchFamily="34" charset="0"/>
                <a:ea typeface="Open Sans" panose="020B0606030504020204" pitchFamily="34" charset="0"/>
                <a:cs typeface="Open Sans" panose="020B0606030504020204" pitchFamily="34" charset="0"/>
              </a:rPr>
              <a:t>, to conduct focus groups with staff and program participants to determine if the agency’s mission of bringing peace of mind to children and families was being achieved. </a:t>
            </a:r>
            <a:r>
              <a:rPr lang="en-US" sz="2000" b="1" i="1" dirty="0">
                <a:solidFill>
                  <a:schemeClr val="accent1"/>
                </a:solidFill>
                <a:latin typeface="Open Sans" panose="020B0606030504020204" pitchFamily="34" charset="0"/>
                <a:ea typeface="Open Sans" panose="020B0606030504020204" pitchFamily="34" charset="0"/>
                <a:cs typeface="Open Sans" panose="020B0606030504020204" pitchFamily="34" charset="0"/>
              </a:rPr>
              <a:t>Intergenerational racial trauma</a:t>
            </a:r>
            <a:r>
              <a:rPr lang="en-US" sz="2000" dirty="0">
                <a:latin typeface="Open Sans" panose="020B0606030504020204" pitchFamily="34" charset="0"/>
                <a:ea typeface="Open Sans" panose="020B0606030504020204" pitchFamily="34" charset="0"/>
                <a:cs typeface="Open Sans" panose="020B0606030504020204" pitchFamily="34" charset="0"/>
              </a:rPr>
              <a:t>, </a:t>
            </a:r>
            <a:r>
              <a:rPr lang="en-US" sz="2000" b="1" i="1" dirty="0">
                <a:solidFill>
                  <a:schemeClr val="accent1"/>
                </a:solidFill>
                <a:latin typeface="Open Sans" panose="020B0606030504020204" pitchFamily="34" charset="0"/>
                <a:ea typeface="Open Sans" panose="020B0606030504020204" pitchFamily="34" charset="0"/>
                <a:cs typeface="Open Sans" panose="020B0606030504020204" pitchFamily="34" charset="0"/>
              </a:rPr>
              <a:t>Black lived experiences</a:t>
            </a:r>
            <a:r>
              <a:rPr lang="en-US" sz="2000" dirty="0">
                <a:latin typeface="Open Sans" panose="020B0606030504020204" pitchFamily="34" charset="0"/>
                <a:ea typeface="Open Sans" panose="020B0606030504020204" pitchFamily="34" charset="0"/>
                <a:cs typeface="Open Sans" panose="020B0606030504020204" pitchFamily="34" charset="0"/>
              </a:rPr>
              <a:t>, and </a:t>
            </a:r>
            <a:r>
              <a:rPr lang="en-US" sz="2000" b="1" i="1" dirty="0">
                <a:solidFill>
                  <a:schemeClr val="accent1"/>
                </a:solidFill>
                <a:latin typeface="Open Sans" panose="020B0606030504020204" pitchFamily="34" charset="0"/>
                <a:ea typeface="Open Sans" panose="020B0606030504020204" pitchFamily="34" charset="0"/>
                <a:cs typeface="Open Sans" panose="020B0606030504020204" pitchFamily="34" charset="0"/>
              </a:rPr>
              <a:t>structural racism were centered in the development and facilitation of the focus groups. </a:t>
            </a:r>
          </a:p>
          <a:p>
            <a:pPr marL="177800" lvl="2"/>
            <a:endParaRPr lang="en-US" sz="2000" b="1" i="1" dirty="0">
              <a:solidFill>
                <a:schemeClr val="accent1"/>
              </a:solidFill>
              <a:latin typeface="Open Sans" panose="020B0606030504020204" pitchFamily="34" charset="0"/>
              <a:ea typeface="Open Sans" panose="020B0606030504020204" pitchFamily="34" charset="0"/>
              <a:cs typeface="Open Sans" panose="020B0606030504020204" pitchFamily="34" charset="0"/>
            </a:endParaRPr>
          </a:p>
          <a:p>
            <a:pPr marL="177800" lvl="2"/>
            <a:r>
              <a:rPr lang="en-US" sz="2000" dirty="0">
                <a:latin typeface="Open Sans" panose="020B0606030504020204" pitchFamily="34" charset="0"/>
                <a:ea typeface="Open Sans" panose="020B0606030504020204" pitchFamily="34" charset="0"/>
                <a:cs typeface="Open Sans" panose="020B0606030504020204" pitchFamily="34" charset="0"/>
              </a:rPr>
              <a:t>This process </a:t>
            </a:r>
            <a:r>
              <a:rPr lang="en-US" sz="2000" b="1" i="1" dirty="0">
                <a:solidFill>
                  <a:schemeClr val="accent1"/>
                </a:solidFill>
                <a:latin typeface="Open Sans" panose="020B0606030504020204" pitchFamily="34" charset="0"/>
                <a:ea typeface="Open Sans" panose="020B0606030504020204" pitchFamily="34" charset="0"/>
                <a:cs typeface="Open Sans" panose="020B0606030504020204" pitchFamily="34" charset="0"/>
              </a:rPr>
              <a:t>required frequent meetings with staff </a:t>
            </a:r>
            <a:r>
              <a:rPr lang="en-US" sz="2000" dirty="0">
                <a:latin typeface="Open Sans" panose="020B0606030504020204" pitchFamily="34" charset="0"/>
                <a:ea typeface="Open Sans" panose="020B0606030504020204" pitchFamily="34" charset="0"/>
                <a:cs typeface="Open Sans" panose="020B0606030504020204" pitchFamily="34" charset="0"/>
              </a:rPr>
              <a:t>to  understand who the agency served, how to engage the community, what may affect Black individuals’ and communities’ peace of mind and </a:t>
            </a:r>
            <a:r>
              <a:rPr lang="en-US" sz="2000" b="1" i="1" dirty="0">
                <a:solidFill>
                  <a:schemeClr val="accent1"/>
                </a:solidFill>
                <a:latin typeface="Open Sans" panose="020B0606030504020204" pitchFamily="34" charset="0"/>
                <a:ea typeface="Open Sans" panose="020B0606030504020204" pitchFamily="34" charset="0"/>
                <a:cs typeface="Open Sans" panose="020B0606030504020204" pitchFamily="34" charset="0"/>
              </a:rPr>
              <a:t>to build trust considering the historical exploitation of communities by academic scholars</a:t>
            </a:r>
            <a:r>
              <a:rPr lang="en-US" sz="2000" dirty="0">
                <a:latin typeface="Open Sans" panose="020B0606030504020204" pitchFamily="34" charset="0"/>
                <a:ea typeface="Open Sans" panose="020B0606030504020204" pitchFamily="34" charset="0"/>
                <a:cs typeface="Open Sans" panose="020B0606030504020204" pitchFamily="34" charset="0"/>
              </a:rPr>
              <a:t>. Agency staff were involved in all decision-making, research materials, implementation, and dissemination.</a:t>
            </a:r>
          </a:p>
        </p:txBody>
      </p:sp>
    </p:spTree>
    <p:extLst>
      <p:ext uri="{BB962C8B-B14F-4D97-AF65-F5344CB8AC3E}">
        <p14:creationId xmlns:p14="http://schemas.microsoft.com/office/powerpoint/2010/main" val="18675117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7658FA-7AFD-3F62-7A6F-26093834FA24}"/>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3DDA2564-C19A-F00A-A1C2-877911630CA6}"/>
              </a:ext>
            </a:extLst>
          </p:cNvPr>
          <p:cNvSpPr>
            <a:spLocks noGrp="1"/>
          </p:cNvSpPr>
          <p:nvPr>
            <p:ph type="title"/>
          </p:nvPr>
        </p:nvSpPr>
        <p:spPr/>
        <p:txBody>
          <a:bodyPr>
            <a:normAutofit/>
          </a:bodyPr>
          <a:lstStyle/>
          <a:p>
            <a:r>
              <a:rPr lang="en-US" dirty="0"/>
              <a:t>Community Based Participatory Research (CBPR)</a:t>
            </a:r>
          </a:p>
        </p:txBody>
      </p:sp>
      <p:sp>
        <p:nvSpPr>
          <p:cNvPr id="10" name="Text Placeholder 9">
            <a:extLst>
              <a:ext uri="{FF2B5EF4-FFF2-40B4-BE49-F238E27FC236}">
                <a16:creationId xmlns:a16="http://schemas.microsoft.com/office/drawing/2014/main" id="{56F410E2-AD8A-9B3A-FF44-995D9DC7826B}"/>
              </a:ext>
            </a:extLst>
          </p:cNvPr>
          <p:cNvSpPr>
            <a:spLocks noGrp="1"/>
          </p:cNvSpPr>
          <p:nvPr>
            <p:ph type="body" sz="quarter" idx="3"/>
          </p:nvPr>
        </p:nvSpPr>
        <p:spPr>
          <a:xfrm>
            <a:off x="702129" y="3845966"/>
            <a:ext cx="10339361" cy="431015"/>
          </a:xfrm>
        </p:spPr>
        <p:txBody>
          <a:bodyPr>
            <a:normAutofit/>
          </a:bodyPr>
          <a:lstStyle/>
          <a:p>
            <a:r>
              <a:rPr lang="en-US" dirty="0"/>
              <a:t>Core Components</a:t>
            </a:r>
          </a:p>
        </p:txBody>
      </p:sp>
      <p:sp>
        <p:nvSpPr>
          <p:cNvPr id="11" name="Content Placeholder 10">
            <a:extLst>
              <a:ext uri="{FF2B5EF4-FFF2-40B4-BE49-F238E27FC236}">
                <a16:creationId xmlns:a16="http://schemas.microsoft.com/office/drawing/2014/main" id="{1CCD2EC0-95A7-81E4-6151-17FB6C18CDA6}"/>
              </a:ext>
            </a:extLst>
          </p:cNvPr>
          <p:cNvSpPr>
            <a:spLocks noGrp="1"/>
          </p:cNvSpPr>
          <p:nvPr>
            <p:ph sz="quarter" idx="4"/>
          </p:nvPr>
        </p:nvSpPr>
        <p:spPr>
          <a:xfrm>
            <a:off x="702129" y="4349419"/>
            <a:ext cx="10963981" cy="2473162"/>
          </a:xfrm>
        </p:spPr>
        <p:txBody>
          <a:bodyPr>
            <a:normAutofit lnSpcReduction="10000"/>
          </a:bodyPr>
          <a:lstStyle/>
          <a:p>
            <a:r>
              <a:rPr lang="en-US" dirty="0">
                <a:solidFill>
                  <a:srgbClr val="1A2B2C"/>
                </a:solidFill>
                <a:latin typeface="Calibri" pitchFamily="34" charset="0"/>
                <a:ea typeface="Calibri" pitchFamily="34" charset="-122"/>
                <a:cs typeface="Calibri" pitchFamily="34" charset="-120"/>
              </a:rPr>
              <a:t>Co-Creation</a:t>
            </a:r>
          </a:p>
          <a:p>
            <a:r>
              <a:rPr lang="en-US" dirty="0">
                <a:solidFill>
                  <a:srgbClr val="1A2B2C"/>
                </a:solidFill>
                <a:latin typeface="Calibri" pitchFamily="34" charset="0"/>
                <a:ea typeface="Calibri" pitchFamily="34" charset="-122"/>
                <a:cs typeface="Calibri" pitchFamily="34" charset="-120"/>
              </a:rPr>
              <a:t>Sustainability</a:t>
            </a:r>
          </a:p>
          <a:p>
            <a:r>
              <a:rPr lang="en-US" dirty="0">
                <a:solidFill>
                  <a:srgbClr val="1A2B2C"/>
                </a:solidFill>
                <a:latin typeface="Calibri" pitchFamily="34" charset="0"/>
                <a:ea typeface="Calibri" pitchFamily="34" charset="-122"/>
                <a:cs typeface="Calibri" pitchFamily="34" charset="-120"/>
              </a:rPr>
              <a:t>Focused on action and systemic change</a:t>
            </a:r>
          </a:p>
          <a:p>
            <a:r>
              <a:rPr lang="en-US" dirty="0">
                <a:solidFill>
                  <a:srgbClr val="1A2B2C"/>
                </a:solidFill>
                <a:latin typeface="Calibri" pitchFamily="34" charset="0"/>
                <a:cs typeface="Calibri" pitchFamily="34" charset="-120"/>
              </a:rPr>
              <a:t>Power-sharing and fully integrated community participation</a:t>
            </a:r>
          </a:p>
          <a:p>
            <a:r>
              <a:rPr lang="en-US" dirty="0">
                <a:solidFill>
                  <a:srgbClr val="1A2B2C"/>
                </a:solidFill>
                <a:latin typeface="Calibri" pitchFamily="34" charset="0"/>
                <a:cs typeface="Calibri" pitchFamily="34" charset="-120"/>
              </a:rPr>
              <a:t>Capacity-Building</a:t>
            </a:r>
          </a:p>
          <a:p>
            <a:endParaRPr lang="en-US" dirty="0"/>
          </a:p>
          <a:p>
            <a:endParaRPr lang="en-US" dirty="0"/>
          </a:p>
          <a:p>
            <a:endParaRPr lang="en-US" dirty="0"/>
          </a:p>
        </p:txBody>
      </p:sp>
      <p:sp>
        <p:nvSpPr>
          <p:cNvPr id="12" name="TextBox 11">
            <a:extLst>
              <a:ext uri="{FF2B5EF4-FFF2-40B4-BE49-F238E27FC236}">
                <a16:creationId xmlns:a16="http://schemas.microsoft.com/office/drawing/2014/main" id="{77402508-2CAB-0A5E-04B5-9907B009A221}"/>
              </a:ext>
            </a:extLst>
          </p:cNvPr>
          <p:cNvSpPr txBox="1"/>
          <p:nvPr/>
        </p:nvSpPr>
        <p:spPr>
          <a:xfrm>
            <a:off x="509848" y="1971671"/>
            <a:ext cx="9873704" cy="1200329"/>
          </a:xfrm>
          <a:prstGeom prst="rect">
            <a:avLst/>
          </a:prstGeom>
          <a:noFill/>
        </p:spPr>
        <p:txBody>
          <a:bodyPr wrap="square" rtlCol="0">
            <a:spAutoFit/>
          </a:bodyPr>
          <a:lstStyle/>
          <a:p>
            <a:r>
              <a:rPr lang="en-US" b="1" i="1" dirty="0"/>
              <a:t>“CBPR </a:t>
            </a:r>
            <a:r>
              <a:rPr lang="en-US" i="1" dirty="0"/>
              <a:t>is a collaborative research approach that is designed to ensure and establish structures for participation by communities affected by the issue being studied, representatives of organizations, and researchers in all aspects of the research process to improve health and well‐being through taking action, including social change</a:t>
            </a:r>
            <a:r>
              <a:rPr lang="en-US" dirty="0"/>
              <a:t>.” Viswanathan, et al. 2004</a:t>
            </a:r>
          </a:p>
        </p:txBody>
      </p:sp>
      <p:sp>
        <p:nvSpPr>
          <p:cNvPr id="13" name="TextBox 12">
            <a:extLst>
              <a:ext uri="{FF2B5EF4-FFF2-40B4-BE49-F238E27FC236}">
                <a16:creationId xmlns:a16="http://schemas.microsoft.com/office/drawing/2014/main" id="{297594F4-798C-FF23-0B68-C8C649A36AB8}"/>
              </a:ext>
            </a:extLst>
          </p:cNvPr>
          <p:cNvSpPr txBox="1"/>
          <p:nvPr/>
        </p:nvSpPr>
        <p:spPr>
          <a:xfrm>
            <a:off x="280170" y="3293774"/>
            <a:ext cx="11385939" cy="461665"/>
          </a:xfrm>
          <a:prstGeom prst="rect">
            <a:avLst/>
          </a:prstGeom>
          <a:noFill/>
        </p:spPr>
        <p:txBody>
          <a:bodyPr wrap="square" rtlCol="0">
            <a:spAutoFit/>
          </a:bodyPr>
          <a:lstStyle/>
          <a:p>
            <a:pPr algn="ctr"/>
            <a:r>
              <a:rPr lang="en-US" sz="2400" b="1" dirty="0">
                <a:solidFill>
                  <a:schemeClr val="accent1"/>
                </a:solidFill>
                <a:latin typeface="Open Sans" panose="020B0606030504020204" pitchFamily="34" charset="0"/>
                <a:ea typeface="Open Sans" panose="020B0606030504020204" pitchFamily="34" charset="0"/>
                <a:cs typeface="Open Sans" panose="020B0606030504020204" pitchFamily="34" charset="0"/>
              </a:rPr>
              <a:t>Shared Decision-Making  </a:t>
            </a:r>
            <a:r>
              <a:rPr lang="en-US" sz="2400" b="1" dirty="0">
                <a:solidFill>
                  <a:schemeClr val="accent1"/>
                </a:solidFill>
                <a:latin typeface="Wingdings" pitchFamily="2" charset="2"/>
                <a:ea typeface="Open Sans" panose="020B0606030504020204" pitchFamily="34" charset="0"/>
                <a:cs typeface="Open Sans" panose="020B0606030504020204" pitchFamily="34" charset="0"/>
              </a:rPr>
              <a:t>l</a:t>
            </a:r>
            <a:r>
              <a:rPr lang="en-US" sz="2400" b="1" dirty="0">
                <a:solidFill>
                  <a:schemeClr val="accent1"/>
                </a:solidFill>
                <a:latin typeface="Open Sans" panose="020B0606030504020204" pitchFamily="34" charset="0"/>
                <a:ea typeface="Open Sans" panose="020B0606030504020204" pitchFamily="34" charset="0"/>
                <a:cs typeface="Open Sans" panose="020B0606030504020204" pitchFamily="34" charset="0"/>
              </a:rPr>
              <a:t>  Co-Learning &amp; Expertise </a:t>
            </a:r>
            <a:r>
              <a:rPr lang="en-US" sz="2400" b="1" dirty="0">
                <a:solidFill>
                  <a:schemeClr val="accent1"/>
                </a:solidFill>
                <a:latin typeface="Wingdings" pitchFamily="2" charset="2"/>
                <a:ea typeface="Open Sans" panose="020B0606030504020204" pitchFamily="34" charset="0"/>
                <a:cs typeface="Open Sans" panose="020B0606030504020204" pitchFamily="34" charset="0"/>
              </a:rPr>
              <a:t>l</a:t>
            </a:r>
            <a:r>
              <a:rPr lang="en-US" sz="2400" b="1" dirty="0">
                <a:solidFill>
                  <a:schemeClr val="accent1"/>
                </a:solidFill>
                <a:latin typeface="Open Sans" panose="020B0606030504020204" pitchFamily="34" charset="0"/>
                <a:ea typeface="Open Sans" panose="020B0606030504020204" pitchFamily="34" charset="0"/>
                <a:cs typeface="Open Sans" panose="020B0606030504020204" pitchFamily="34" charset="0"/>
              </a:rPr>
              <a:t>  Mutual Ownership</a:t>
            </a:r>
          </a:p>
        </p:txBody>
      </p:sp>
    </p:spTree>
    <p:extLst>
      <p:ext uri="{BB962C8B-B14F-4D97-AF65-F5344CB8AC3E}">
        <p14:creationId xmlns:p14="http://schemas.microsoft.com/office/powerpoint/2010/main" val="337256306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B792F5D5-CABF-424B-A2BA-C4738BD431C5}" vid="{AA37A1C7-1B75-0E46-BBBE-D52E0973D41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9171</TotalTime>
  <Words>2037</Words>
  <Application>Microsoft Macintosh PowerPoint</Application>
  <PresentationFormat>Widescreen</PresentationFormat>
  <Paragraphs>226</Paragraphs>
  <Slides>34</Slides>
  <Notes>4</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34</vt:i4>
      </vt:variant>
    </vt:vector>
  </HeadingPairs>
  <TitlesOfParts>
    <vt:vector size="43" baseType="lpstr">
      <vt:lpstr>Aptos</vt:lpstr>
      <vt:lpstr>Arial</vt:lpstr>
      <vt:lpstr>Avenir Medium Oblique</vt:lpstr>
      <vt:lpstr>Calibri</vt:lpstr>
      <vt:lpstr>Helvetica</vt:lpstr>
      <vt:lpstr>Open Sans</vt:lpstr>
      <vt:lpstr>Times New Roman</vt:lpstr>
      <vt:lpstr>Wingdings</vt:lpstr>
      <vt:lpstr>Office Theme</vt:lpstr>
      <vt:lpstr>Culturally Responsive Community Engagement with Black Children, Teens, and Their Families</vt:lpstr>
      <vt:lpstr>The Black Caucus of the SRCD</vt:lpstr>
      <vt:lpstr>2025-2027 SRCD Black Caucus Steering Committee</vt:lpstr>
      <vt:lpstr>What is Culturally Responsive Community Engagement?</vt:lpstr>
      <vt:lpstr>Community-Engaged Research (CEnR)</vt:lpstr>
      <vt:lpstr>Community-Engaged Research (CEnR) Applied Examples</vt:lpstr>
      <vt:lpstr>Culturally Responsive  Community Engagement</vt:lpstr>
      <vt:lpstr>Culturally Responsive Community Engagement - Applied Examples</vt:lpstr>
      <vt:lpstr>Community Based Participatory Research (CBPR)</vt:lpstr>
      <vt:lpstr>Community Based Participatory Research (CBPR) - Applied Examples</vt:lpstr>
      <vt:lpstr>Why is Culturally Responsive Community Engagement Necessary?</vt:lpstr>
      <vt:lpstr>Advancing Research with Black Families</vt:lpstr>
      <vt:lpstr>PowerPoint Presentation</vt:lpstr>
      <vt:lpstr>Priority Areas</vt:lpstr>
      <vt:lpstr>Research Priorities</vt:lpstr>
      <vt:lpstr>Research Approach</vt:lpstr>
      <vt:lpstr>Model for Community</vt:lpstr>
      <vt:lpstr>What is CBPR?</vt:lpstr>
      <vt:lpstr>Why CBPR?</vt:lpstr>
      <vt:lpstr>PowerPoint Presentation</vt:lpstr>
      <vt:lpstr>Research Agenda Development</vt:lpstr>
      <vt:lpstr>Community Assessment</vt:lpstr>
      <vt:lpstr>Community Survey</vt:lpstr>
      <vt:lpstr>Community Listening Sessions</vt:lpstr>
      <vt:lpstr>Community Conversations</vt:lpstr>
      <vt:lpstr>Community Priorities</vt:lpstr>
      <vt:lpstr>PowerPoint Presentation</vt:lpstr>
      <vt:lpstr>PowerPoint Presentation</vt:lpstr>
      <vt:lpstr>PowerPoint Presentation</vt:lpstr>
      <vt:lpstr>PowerPoint Presentation</vt:lpstr>
      <vt:lpstr>OUR HISTORY</vt:lpstr>
      <vt:lpstr>PowerPoint Presentation</vt:lpstr>
      <vt:lpstr>PowerPoint Presentation</vt:lpstr>
      <vt:lpstr>Let’s Talk About It!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Keisha Bentley-Edwards, Ph.D. (she/her/hers)</dc:creator>
  <cp:lastModifiedBy>Keisha Bentley-Edwards, Ph.D. (she/her/hers)</cp:lastModifiedBy>
  <cp:revision>21</cp:revision>
  <dcterms:created xsi:type="dcterms:W3CDTF">2026-06-11T15:09:46Z</dcterms:created>
  <dcterms:modified xsi:type="dcterms:W3CDTF">2026-06-23T00:52:13Z</dcterms:modified>
</cp:coreProperties>
</file>