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36" r:id="rId2"/>
    <p:sldId id="367" r:id="rId3"/>
    <p:sldId id="395" r:id="rId4"/>
    <p:sldId id="396" r:id="rId5"/>
    <p:sldId id="397" r:id="rId6"/>
    <p:sldId id="404" r:id="rId7"/>
    <p:sldId id="399" r:id="rId8"/>
    <p:sldId id="400" r:id="rId9"/>
    <p:sldId id="401" r:id="rId10"/>
    <p:sldId id="412" r:id="rId11"/>
    <p:sldId id="403" r:id="rId12"/>
    <p:sldId id="394" r:id="rId13"/>
    <p:sldId id="408" r:id="rId14"/>
    <p:sldId id="398" r:id="rId15"/>
    <p:sldId id="373" r:id="rId16"/>
    <p:sldId id="366" r:id="rId17"/>
    <p:sldId id="374" r:id="rId18"/>
    <p:sldId id="365" r:id="rId19"/>
    <p:sldId id="369" r:id="rId20"/>
    <p:sldId id="346" r:id="rId21"/>
    <p:sldId id="377" r:id="rId22"/>
    <p:sldId id="376" r:id="rId23"/>
    <p:sldId id="375" r:id="rId24"/>
    <p:sldId id="339" r:id="rId25"/>
    <p:sldId id="382" r:id="rId26"/>
    <p:sldId id="389" r:id="rId27"/>
    <p:sldId id="380" r:id="rId28"/>
    <p:sldId id="387" r:id="rId29"/>
    <p:sldId id="390" r:id="rId30"/>
    <p:sldId id="3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D06866-69E3-45CE-AA2C-B94B554F4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568E69-1B08-4A7E-8C84-012D57FBB8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E216EF-8BCA-44CA-9D84-B242634EB1F9}" type="datetimeFigureOut">
              <a:rPr lang="en-US" smtClean="0"/>
              <a:t>10/1/2021</a:t>
            </a:fld>
            <a:endParaRPr lang="en-US"/>
          </a:p>
        </p:txBody>
      </p:sp>
      <p:sp>
        <p:nvSpPr>
          <p:cNvPr id="4" name="Footer Placeholder 3">
            <a:extLst>
              <a:ext uri="{FF2B5EF4-FFF2-40B4-BE49-F238E27FC236}">
                <a16:creationId xmlns:a16="http://schemas.microsoft.com/office/drawing/2014/main" id="{DC0D0BC3-2990-474B-B2DF-AE2778E56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CA50B6-B38B-4771-8EC3-5B2F8D7D53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015D2-EC2B-44C6-9970-50BED874AA86}" type="slidenum">
              <a:rPr lang="en-US" smtClean="0"/>
              <a:t>‹#›</a:t>
            </a:fld>
            <a:endParaRPr lang="en-US"/>
          </a:p>
        </p:txBody>
      </p:sp>
    </p:spTree>
    <p:extLst>
      <p:ext uri="{BB962C8B-B14F-4D97-AF65-F5344CB8AC3E}">
        <p14:creationId xmlns:p14="http://schemas.microsoft.com/office/powerpoint/2010/main" val="3351424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7E1EC-20EA-4B20-8210-A25E6AB0B8F8}"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A5E6A-01E6-4224-837B-358A9903B549}" type="slidenum">
              <a:rPr lang="en-US" smtClean="0"/>
              <a:t>‹#›</a:t>
            </a:fld>
            <a:endParaRPr lang="en-US"/>
          </a:p>
        </p:txBody>
      </p:sp>
    </p:spTree>
    <p:extLst>
      <p:ext uri="{BB962C8B-B14F-4D97-AF65-F5344CB8AC3E}">
        <p14:creationId xmlns:p14="http://schemas.microsoft.com/office/powerpoint/2010/main" val="256520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B3134-4563-4C91-8493-2941F0F784BC}" type="slidenum">
              <a:rPr lang="en-US" smtClean="0"/>
              <a:t>1</a:t>
            </a:fld>
            <a:endParaRPr lang="en-US"/>
          </a:p>
        </p:txBody>
      </p:sp>
    </p:spTree>
    <p:extLst>
      <p:ext uri="{BB962C8B-B14F-4D97-AF65-F5344CB8AC3E}">
        <p14:creationId xmlns:p14="http://schemas.microsoft.com/office/powerpoint/2010/main" val="141467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Lets look at the affect of ToM on Academics, and specifically literacy.  </a:t>
            </a:r>
          </a:p>
          <a:p>
            <a:endParaRPr lang="en-US" dirty="0"/>
          </a:p>
          <a:p>
            <a:r>
              <a:rPr lang="en-US" dirty="0"/>
              <a:t>Think about literature you may have read in high school </a:t>
            </a:r>
          </a:p>
          <a:p>
            <a:endParaRPr lang="en-US" dirty="0"/>
          </a:p>
          <a:p>
            <a:r>
              <a:rPr lang="en-US" b="1" dirty="0"/>
              <a:t>Shakespeare</a:t>
            </a:r>
            <a:r>
              <a:rPr lang="en-US" dirty="0"/>
              <a:t> plays are largely built on issues re. </a:t>
            </a:r>
            <a:r>
              <a:rPr lang="en-US" b="1" dirty="0"/>
              <a:t>False belief and real-apparent emotion – Romeo and Juliet </a:t>
            </a:r>
            <a:r>
              <a:rPr lang="en-US" dirty="0"/>
              <a:t>/ </a:t>
            </a:r>
            <a:r>
              <a:rPr lang="en-US" b="1" dirty="0"/>
              <a:t>sarcasm and second order false belief (mid-summer nights dream)</a:t>
            </a:r>
            <a:r>
              <a:rPr lang="en-US" dirty="0"/>
              <a:t>.  In fact, this bears a lot of resemblance to most </a:t>
            </a:r>
            <a:r>
              <a:rPr lang="en-US" b="1" dirty="0"/>
              <a:t>Middle – School angst </a:t>
            </a:r>
            <a:r>
              <a:rPr lang="en-US" dirty="0"/>
              <a:t>– How could Susie have asked her about the dance?  Didn’t she know that they broke up after the first song? </a:t>
            </a:r>
          </a:p>
          <a:p>
            <a:endParaRPr lang="en-US" dirty="0"/>
          </a:p>
          <a:p>
            <a:r>
              <a:rPr lang="en-US" b="1" dirty="0"/>
              <a:t>Novels based on difference in perspective</a:t>
            </a:r>
          </a:p>
          <a:p>
            <a:r>
              <a:rPr lang="en-US" b="1" dirty="0"/>
              <a:t>Sound and Fury </a:t>
            </a:r>
            <a:r>
              <a:rPr lang="en-US" dirty="0"/>
              <a:t>by Faulkner</a:t>
            </a:r>
          </a:p>
          <a:p>
            <a:r>
              <a:rPr lang="en-US" b="1" dirty="0"/>
              <a:t>Poisonwood Bible </a:t>
            </a:r>
            <a:r>
              <a:rPr lang="en-US" dirty="0"/>
              <a:t>by Kingsolver</a:t>
            </a:r>
          </a:p>
          <a:p>
            <a:endParaRPr lang="en-US" dirty="0"/>
          </a:p>
          <a:p>
            <a:r>
              <a:rPr lang="en-US" dirty="0"/>
              <a:t>Harry Potter and the Sorcerer’s Stone by Rowling</a:t>
            </a:r>
          </a:p>
          <a:p>
            <a:r>
              <a:rPr lang="en-US" dirty="0"/>
              <a:t>The Giver  Lowrey</a:t>
            </a:r>
          </a:p>
          <a:p>
            <a:r>
              <a:rPr lang="en-US" dirty="0"/>
              <a:t>Ramona by Cleary</a:t>
            </a:r>
          </a:p>
          <a:p>
            <a:r>
              <a:rPr lang="en-US" dirty="0"/>
              <a:t>Junie B Jones by Park</a:t>
            </a:r>
          </a:p>
          <a:p>
            <a:endParaRPr lang="en-US" dirty="0"/>
          </a:p>
          <a:p>
            <a:r>
              <a:rPr lang="en-US" dirty="0"/>
              <a:t>The Monster at the End of this Book </a:t>
            </a:r>
          </a:p>
          <a:p>
            <a:r>
              <a:rPr lang="en-US" dirty="0"/>
              <a:t>Going on a Bear Hunt</a:t>
            </a:r>
          </a:p>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18</a:t>
            </a:fld>
            <a:endParaRPr lang="en-US"/>
          </a:p>
        </p:txBody>
      </p:sp>
    </p:spTree>
    <p:extLst>
      <p:ext uri="{BB962C8B-B14F-4D97-AF65-F5344CB8AC3E}">
        <p14:creationId xmlns:p14="http://schemas.microsoft.com/office/powerpoint/2010/main" val="47807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is a collision between applying ToM and EF  </a:t>
            </a:r>
          </a:p>
        </p:txBody>
      </p:sp>
      <p:sp>
        <p:nvSpPr>
          <p:cNvPr id="4" name="Slide Number Placeholder 3"/>
          <p:cNvSpPr>
            <a:spLocks noGrp="1"/>
          </p:cNvSpPr>
          <p:nvPr>
            <p:ph type="sldNum" sz="quarter" idx="5"/>
          </p:nvPr>
        </p:nvSpPr>
        <p:spPr/>
        <p:txBody>
          <a:bodyPr/>
          <a:lstStyle/>
          <a:p>
            <a:fld id="{5A3A5E6A-01E6-4224-837B-358A9903B549}" type="slidenum">
              <a:rPr lang="en-US" smtClean="0"/>
              <a:t>19</a:t>
            </a:fld>
            <a:endParaRPr lang="en-US"/>
          </a:p>
        </p:txBody>
      </p:sp>
    </p:spTree>
    <p:extLst>
      <p:ext uri="{BB962C8B-B14F-4D97-AF65-F5344CB8AC3E}">
        <p14:creationId xmlns:p14="http://schemas.microsoft.com/office/powerpoint/2010/main" val="390159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young children, we need to move beyond the </a:t>
            </a:r>
            <a:r>
              <a:rPr lang="en-US" b="1" dirty="0"/>
              <a:t>“basic three” Happy Sad Angry</a:t>
            </a:r>
            <a:r>
              <a:rPr lang="en-US" dirty="0"/>
              <a:t>, Adding information about WHY we feel that way, and observing other people and characters in stories with discussion about feelings and why</a:t>
            </a:r>
            <a:endParaRPr lang="en-US" b="1" dirty="0"/>
          </a:p>
        </p:txBody>
      </p:sp>
      <p:sp>
        <p:nvSpPr>
          <p:cNvPr id="4" name="Slide Number Placeholder 3"/>
          <p:cNvSpPr>
            <a:spLocks noGrp="1"/>
          </p:cNvSpPr>
          <p:nvPr>
            <p:ph type="sldNum" sz="quarter" idx="5"/>
          </p:nvPr>
        </p:nvSpPr>
        <p:spPr/>
        <p:txBody>
          <a:bodyPr/>
          <a:lstStyle/>
          <a:p>
            <a:fld id="{5A3A5E6A-01E6-4224-837B-358A9903B549}" type="slidenum">
              <a:rPr lang="en-US" smtClean="0"/>
              <a:t>20</a:t>
            </a:fld>
            <a:endParaRPr lang="en-US"/>
          </a:p>
        </p:txBody>
      </p:sp>
    </p:spTree>
    <p:extLst>
      <p:ext uri="{BB962C8B-B14F-4D97-AF65-F5344CB8AC3E}">
        <p14:creationId xmlns:p14="http://schemas.microsoft.com/office/powerpoint/2010/main" val="103048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 representation of known information </a:t>
            </a:r>
          </a:p>
          <a:p>
            <a:r>
              <a:rPr lang="en-US" dirty="0"/>
              <a:t>	What is that? Implies I don’t know what it is</a:t>
            </a:r>
          </a:p>
          <a:p>
            <a:r>
              <a:rPr lang="en-US" dirty="0"/>
              <a:t>	Do you know what that is? Or Do you remember what it is called?</a:t>
            </a:r>
          </a:p>
          <a:p>
            <a:endParaRPr lang="en-US" dirty="0"/>
          </a:p>
          <a:p>
            <a:r>
              <a:rPr lang="en-US" dirty="0"/>
              <a:t>	What are you doing?  implies I did just see you color on the wall</a:t>
            </a:r>
          </a:p>
          <a:p>
            <a:endParaRPr lang="en-US" dirty="0"/>
          </a:p>
          <a:p>
            <a:r>
              <a:rPr lang="en-US" dirty="0"/>
              <a:t>	Admitting when we don’t know an answer and asking someone else</a:t>
            </a:r>
          </a:p>
          <a:p>
            <a:endParaRPr lang="en-US" dirty="0"/>
          </a:p>
          <a:p>
            <a:r>
              <a:rPr lang="en-US" b="1" dirty="0"/>
              <a:t>VIDEO</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21</a:t>
            </a:fld>
            <a:endParaRPr lang="en-US"/>
          </a:p>
        </p:txBody>
      </p:sp>
    </p:spTree>
    <p:extLst>
      <p:ext uri="{BB962C8B-B14F-4D97-AF65-F5344CB8AC3E}">
        <p14:creationId xmlns:p14="http://schemas.microsoft.com/office/powerpoint/2010/main" val="121120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use of self talk regarding thoughts, feelings and beliefs</a:t>
            </a:r>
          </a:p>
        </p:txBody>
      </p:sp>
      <p:sp>
        <p:nvSpPr>
          <p:cNvPr id="4" name="Slide Number Placeholder 3"/>
          <p:cNvSpPr>
            <a:spLocks noGrp="1"/>
          </p:cNvSpPr>
          <p:nvPr>
            <p:ph type="sldNum" sz="quarter" idx="5"/>
          </p:nvPr>
        </p:nvSpPr>
        <p:spPr/>
        <p:txBody>
          <a:bodyPr/>
          <a:lstStyle/>
          <a:p>
            <a:fld id="{5A3A5E6A-01E6-4224-837B-358A9903B549}" type="slidenum">
              <a:rPr lang="en-US" smtClean="0"/>
              <a:t>22</a:t>
            </a:fld>
            <a:endParaRPr lang="en-US"/>
          </a:p>
        </p:txBody>
      </p:sp>
    </p:spTree>
    <p:extLst>
      <p:ext uri="{BB962C8B-B14F-4D97-AF65-F5344CB8AC3E}">
        <p14:creationId xmlns:p14="http://schemas.microsoft.com/office/powerpoint/2010/main" val="189333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A5E6A-01E6-4224-837B-358A9903B549}" type="slidenum">
              <a:rPr lang="en-US" smtClean="0"/>
              <a:t>23</a:t>
            </a:fld>
            <a:endParaRPr lang="en-US"/>
          </a:p>
        </p:txBody>
      </p:sp>
    </p:spTree>
    <p:extLst>
      <p:ext uri="{BB962C8B-B14F-4D97-AF65-F5344CB8AC3E}">
        <p14:creationId xmlns:p14="http://schemas.microsoft.com/office/powerpoint/2010/main" val="375884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24</a:t>
            </a:fld>
            <a:endParaRPr lang="en-US"/>
          </a:p>
        </p:txBody>
      </p:sp>
    </p:spTree>
    <p:extLst>
      <p:ext uri="{BB962C8B-B14F-4D97-AF65-F5344CB8AC3E}">
        <p14:creationId xmlns:p14="http://schemas.microsoft.com/office/powerpoint/2010/main" val="4210257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A5E6A-01E6-4224-837B-358A9903B549}" type="slidenum">
              <a:rPr lang="en-US" smtClean="0"/>
              <a:t>25</a:t>
            </a:fld>
            <a:endParaRPr lang="en-US"/>
          </a:p>
        </p:txBody>
      </p:sp>
    </p:spTree>
    <p:extLst>
      <p:ext uri="{BB962C8B-B14F-4D97-AF65-F5344CB8AC3E}">
        <p14:creationId xmlns:p14="http://schemas.microsoft.com/office/powerpoint/2010/main" val="419551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A5E6A-01E6-4224-837B-358A9903B549}" type="slidenum">
              <a:rPr lang="en-US" smtClean="0"/>
              <a:t>26</a:t>
            </a:fld>
            <a:endParaRPr lang="en-US"/>
          </a:p>
        </p:txBody>
      </p:sp>
    </p:spTree>
    <p:extLst>
      <p:ext uri="{BB962C8B-B14F-4D97-AF65-F5344CB8AC3E}">
        <p14:creationId xmlns:p14="http://schemas.microsoft.com/office/powerpoint/2010/main" val="407150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A5E6A-01E6-4224-837B-358A9903B549}" type="slidenum">
              <a:rPr lang="en-US" smtClean="0"/>
              <a:t>27</a:t>
            </a:fld>
            <a:endParaRPr lang="en-US"/>
          </a:p>
        </p:txBody>
      </p:sp>
    </p:spTree>
    <p:extLst>
      <p:ext uri="{BB962C8B-B14F-4D97-AF65-F5344CB8AC3E}">
        <p14:creationId xmlns:p14="http://schemas.microsoft.com/office/powerpoint/2010/main" val="176758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studies indicated that DHH students had similar delays in ToM to children with ASD diagnosis – delays in both cognitive and affective performance that persisted into young adults.  </a:t>
            </a:r>
          </a:p>
          <a:p>
            <a:endParaRPr lang="en-US" b="1" dirty="0"/>
          </a:p>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2</a:t>
            </a:fld>
            <a:endParaRPr lang="en-US"/>
          </a:p>
        </p:txBody>
      </p:sp>
    </p:spTree>
    <p:extLst>
      <p:ext uri="{BB962C8B-B14F-4D97-AF65-F5344CB8AC3E}">
        <p14:creationId xmlns:p14="http://schemas.microsoft.com/office/powerpoint/2010/main" val="1796912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A5E6A-01E6-4224-837B-358A9903B549}" type="slidenum">
              <a:rPr lang="en-US" smtClean="0"/>
              <a:t>28</a:t>
            </a:fld>
            <a:endParaRPr lang="en-US"/>
          </a:p>
        </p:txBody>
      </p:sp>
    </p:spTree>
    <p:extLst>
      <p:ext uri="{BB962C8B-B14F-4D97-AF65-F5344CB8AC3E}">
        <p14:creationId xmlns:p14="http://schemas.microsoft.com/office/powerpoint/2010/main" val="2324176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A5E6A-01E6-4224-837B-358A9903B549}" type="slidenum">
              <a:rPr lang="en-US" smtClean="0"/>
              <a:t>29</a:t>
            </a:fld>
            <a:endParaRPr lang="en-US"/>
          </a:p>
        </p:txBody>
      </p:sp>
    </p:spTree>
    <p:extLst>
      <p:ext uri="{BB962C8B-B14F-4D97-AF65-F5344CB8AC3E}">
        <p14:creationId xmlns:p14="http://schemas.microsoft.com/office/powerpoint/2010/main" val="12651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3A5E6A-01E6-4224-837B-358A9903B549}" type="slidenum">
              <a:rPr lang="en-US" smtClean="0"/>
              <a:t>30</a:t>
            </a:fld>
            <a:endParaRPr lang="en-US"/>
          </a:p>
        </p:txBody>
      </p:sp>
    </p:spTree>
    <p:extLst>
      <p:ext uri="{BB962C8B-B14F-4D97-AF65-F5344CB8AC3E}">
        <p14:creationId xmlns:p14="http://schemas.microsoft.com/office/powerpoint/2010/main" val="191299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studies indicated that DHH students had similar delays in ToM to children with ASD diagnosis – delays in both cognitive and affective performance that persisted into young adults.  </a:t>
            </a:r>
          </a:p>
          <a:p>
            <a:endParaRPr lang="en-US" b="1" dirty="0"/>
          </a:p>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3</a:t>
            </a:fld>
            <a:endParaRPr lang="en-US"/>
          </a:p>
        </p:txBody>
      </p:sp>
    </p:spTree>
    <p:extLst>
      <p:ext uri="{BB962C8B-B14F-4D97-AF65-F5344CB8AC3E}">
        <p14:creationId xmlns:p14="http://schemas.microsoft.com/office/powerpoint/2010/main" val="19305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studies indicated that DHH students had similar delays in ToM to children with ASD diagnosis – delays in both cognitive and affective performance that persisted into young adults.  </a:t>
            </a:r>
          </a:p>
          <a:p>
            <a:endParaRPr lang="en-US" b="1" dirty="0"/>
          </a:p>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4</a:t>
            </a:fld>
            <a:endParaRPr lang="en-US"/>
          </a:p>
        </p:txBody>
      </p:sp>
    </p:spTree>
    <p:extLst>
      <p:ext uri="{BB962C8B-B14F-4D97-AF65-F5344CB8AC3E}">
        <p14:creationId xmlns:p14="http://schemas.microsoft.com/office/powerpoint/2010/main" val="373989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studies indicated that DHH students had similar delays in ToM to children with ASD diagnosis – delays in both cognitive and affective performance that persisted into young adults.  </a:t>
            </a:r>
          </a:p>
          <a:p>
            <a:endParaRPr lang="en-US" b="1" dirty="0"/>
          </a:p>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12</a:t>
            </a:fld>
            <a:endParaRPr lang="en-US"/>
          </a:p>
        </p:txBody>
      </p:sp>
    </p:spTree>
    <p:extLst>
      <p:ext uri="{BB962C8B-B14F-4D97-AF65-F5344CB8AC3E}">
        <p14:creationId xmlns:p14="http://schemas.microsoft.com/office/powerpoint/2010/main" val="90051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studies indicated that DHH students had similar delays in ToM to children with ASD diagnosis – delays in both cognitive and affective performance that persisted into young adults.  </a:t>
            </a:r>
          </a:p>
          <a:p>
            <a:endParaRPr lang="en-US" b="1" dirty="0"/>
          </a:p>
          <a:p>
            <a:endParaRPr lang="en-US" dirty="0"/>
          </a:p>
        </p:txBody>
      </p:sp>
      <p:sp>
        <p:nvSpPr>
          <p:cNvPr id="4" name="Slide Number Placeholder 3"/>
          <p:cNvSpPr>
            <a:spLocks noGrp="1"/>
          </p:cNvSpPr>
          <p:nvPr>
            <p:ph type="sldNum" sz="quarter" idx="5"/>
          </p:nvPr>
        </p:nvSpPr>
        <p:spPr/>
        <p:txBody>
          <a:bodyPr/>
          <a:lstStyle/>
          <a:p>
            <a:fld id="{5A3A5E6A-01E6-4224-837B-358A9903B549}" type="slidenum">
              <a:rPr lang="en-US" smtClean="0"/>
              <a:t>13</a:t>
            </a:fld>
            <a:endParaRPr lang="en-US"/>
          </a:p>
        </p:txBody>
      </p:sp>
    </p:spTree>
    <p:extLst>
      <p:ext uri="{BB962C8B-B14F-4D97-AF65-F5344CB8AC3E}">
        <p14:creationId xmlns:p14="http://schemas.microsoft.com/office/powerpoint/2010/main" val="42479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presentation of ToM </a:t>
            </a:r>
            <a:r>
              <a:rPr lang="en-US" dirty="0" err="1"/>
              <a:t>developmentfrom</a:t>
            </a:r>
            <a:r>
              <a:rPr lang="en-US" dirty="0"/>
              <a:t> ToM Inventory looks at the stages from Birth - </a:t>
            </a:r>
          </a:p>
          <a:p>
            <a:endParaRPr lang="en-US" dirty="0"/>
          </a:p>
          <a:p>
            <a:r>
              <a:rPr lang="en-US" dirty="0"/>
              <a:t>Metarepresentation – representing one thing with another (words for objects, one object for another, drawings for concepts, print for meaning)</a:t>
            </a:r>
          </a:p>
          <a:p>
            <a:endParaRPr lang="en-US" dirty="0"/>
          </a:p>
          <a:p>
            <a:r>
              <a:rPr lang="en-US" dirty="0"/>
              <a:t>Seeing leads to knowing – Conservation concepts</a:t>
            </a:r>
          </a:p>
        </p:txBody>
      </p:sp>
      <p:sp>
        <p:nvSpPr>
          <p:cNvPr id="4" name="Slide Number Placeholder 3"/>
          <p:cNvSpPr>
            <a:spLocks noGrp="1"/>
          </p:cNvSpPr>
          <p:nvPr>
            <p:ph type="sldNum" sz="quarter" idx="5"/>
          </p:nvPr>
        </p:nvSpPr>
        <p:spPr/>
        <p:txBody>
          <a:bodyPr/>
          <a:lstStyle/>
          <a:p>
            <a:fld id="{5A3A5E6A-01E6-4224-837B-358A9903B549}" type="slidenum">
              <a:rPr lang="en-US" smtClean="0"/>
              <a:t>15</a:t>
            </a:fld>
            <a:endParaRPr lang="en-US"/>
          </a:p>
        </p:txBody>
      </p:sp>
    </p:spTree>
    <p:extLst>
      <p:ext uri="{BB962C8B-B14F-4D97-AF65-F5344CB8AC3E}">
        <p14:creationId xmlns:p14="http://schemas.microsoft.com/office/powerpoint/2010/main" val="382057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educators have long been concerned with Pragmatics / Social skills for our students – </a:t>
            </a:r>
            <a:r>
              <a:rPr lang="en-US" b="1" dirty="0"/>
              <a:t>roots of these issues may lie principally in ToM Delays</a:t>
            </a:r>
          </a:p>
          <a:p>
            <a:endParaRPr lang="en-US" b="1" dirty="0"/>
          </a:p>
          <a:p>
            <a:r>
              <a:rPr lang="en-US" b="1" dirty="0"/>
              <a:t>Just beginning to look at how INTENTIONAL FOCUS on teaching conversation skill, jokes, “white lies” (sabotage), and Sarcasm can affect long-term progress.  </a:t>
            </a:r>
            <a:endParaRPr lang="en-US" dirty="0"/>
          </a:p>
          <a:p>
            <a:endParaRPr lang="en-US" dirty="0"/>
          </a:p>
          <a:p>
            <a:r>
              <a:rPr lang="en-US" dirty="0"/>
              <a:t>Intentionally build humor through modeling and stages – </a:t>
            </a:r>
            <a:r>
              <a:rPr lang="en-US" b="0" i="0" dirty="0">
                <a:solidFill>
                  <a:srgbClr val="303030"/>
                </a:solidFill>
                <a:effectLst/>
                <a:latin typeface="Monteserrat"/>
              </a:rPr>
              <a:t>I have found that when little listeners are learning how to reply and tell jokes a script is helpful. “I have a joke for you.” introduces the topic of conversation. Explaining that jokes are not logical and the answers are tricky is important. Teaching the child to respond promptly with “I don’t know. I give up.” works well. Child: I have a joke for you. Adult: Ok. I’m ready. Child: What is a dog’s favorite snack? Adult: I don’t know. I give up. Child: Pup-corn! LOL!</a:t>
            </a:r>
            <a:endParaRPr lang="en-US" dirty="0"/>
          </a:p>
          <a:p>
            <a:r>
              <a:rPr lang="en-US" dirty="0"/>
              <a:t>Model and LABEL sarcasm and irony</a:t>
            </a:r>
          </a:p>
        </p:txBody>
      </p:sp>
      <p:sp>
        <p:nvSpPr>
          <p:cNvPr id="4" name="Slide Number Placeholder 3"/>
          <p:cNvSpPr>
            <a:spLocks noGrp="1"/>
          </p:cNvSpPr>
          <p:nvPr>
            <p:ph type="sldNum" sz="quarter" idx="5"/>
          </p:nvPr>
        </p:nvSpPr>
        <p:spPr/>
        <p:txBody>
          <a:bodyPr/>
          <a:lstStyle/>
          <a:p>
            <a:fld id="{5A3A5E6A-01E6-4224-837B-358A9903B549}" type="slidenum">
              <a:rPr lang="en-US" smtClean="0"/>
              <a:t>16</a:t>
            </a:fld>
            <a:endParaRPr lang="en-US"/>
          </a:p>
        </p:txBody>
      </p:sp>
    </p:spTree>
    <p:extLst>
      <p:ext uri="{BB962C8B-B14F-4D97-AF65-F5344CB8AC3E}">
        <p14:creationId xmlns:p14="http://schemas.microsoft.com/office/powerpoint/2010/main" val="321273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 we are often trying to address issues in pragmatics without the consideration of the underlying issues around not just the language, but the ToM constructs as well. </a:t>
            </a:r>
          </a:p>
        </p:txBody>
      </p:sp>
      <p:sp>
        <p:nvSpPr>
          <p:cNvPr id="4" name="Slide Number Placeholder 3"/>
          <p:cNvSpPr>
            <a:spLocks noGrp="1"/>
          </p:cNvSpPr>
          <p:nvPr>
            <p:ph type="sldNum" sz="quarter" idx="5"/>
          </p:nvPr>
        </p:nvSpPr>
        <p:spPr/>
        <p:txBody>
          <a:bodyPr/>
          <a:lstStyle/>
          <a:p>
            <a:fld id="{5A3A5E6A-01E6-4224-837B-358A9903B549}" type="slidenum">
              <a:rPr lang="en-US" smtClean="0"/>
              <a:t>17</a:t>
            </a:fld>
            <a:endParaRPr lang="en-US"/>
          </a:p>
        </p:txBody>
      </p:sp>
    </p:spTree>
    <p:extLst>
      <p:ext uri="{BB962C8B-B14F-4D97-AF65-F5344CB8AC3E}">
        <p14:creationId xmlns:p14="http://schemas.microsoft.com/office/powerpoint/2010/main" val="96695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3FEC70E-496B-4DCF-8658-1C983A09513E}"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82961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FEC70E-496B-4DCF-8658-1C983A09513E}"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284300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FEC70E-496B-4DCF-8658-1C983A09513E}"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159657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FEC70E-496B-4DCF-8658-1C983A09513E}"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D5E9-0F01-43EB-9F65-83F06C2A688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3496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FEC70E-496B-4DCF-8658-1C983A09513E}"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197237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3FEC70E-496B-4DCF-8658-1C983A09513E}"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303147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3FEC70E-496B-4DCF-8658-1C983A09513E}"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299321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EC70E-496B-4DCF-8658-1C983A09513E}"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206802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EC70E-496B-4DCF-8658-1C983A09513E}"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14412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EC70E-496B-4DCF-8658-1C983A09513E}"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285467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FEC70E-496B-4DCF-8658-1C983A09513E}"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84113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EC70E-496B-4DCF-8658-1C983A09513E}"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204722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EC70E-496B-4DCF-8658-1C983A09513E}"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330449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EC70E-496B-4DCF-8658-1C983A09513E}"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424397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EC70E-496B-4DCF-8658-1C983A09513E}"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38724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FEC70E-496B-4DCF-8658-1C983A09513E}"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29640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FEC70E-496B-4DCF-8658-1C983A09513E}"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1D5E9-0F01-43EB-9F65-83F06C2A6884}" type="slidenum">
              <a:rPr lang="en-US" smtClean="0"/>
              <a:t>‹#›</a:t>
            </a:fld>
            <a:endParaRPr lang="en-US"/>
          </a:p>
        </p:txBody>
      </p:sp>
    </p:spTree>
    <p:extLst>
      <p:ext uri="{BB962C8B-B14F-4D97-AF65-F5344CB8AC3E}">
        <p14:creationId xmlns:p14="http://schemas.microsoft.com/office/powerpoint/2010/main" val="169977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3FEC70E-496B-4DCF-8658-1C983A09513E}"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831D5E9-0F01-43EB-9F65-83F06C2A6884}" type="slidenum">
              <a:rPr lang="en-US" smtClean="0"/>
              <a:t>‹#›</a:t>
            </a:fld>
            <a:endParaRPr lang="en-US"/>
          </a:p>
        </p:txBody>
      </p:sp>
    </p:spTree>
    <p:extLst>
      <p:ext uri="{BB962C8B-B14F-4D97-AF65-F5344CB8AC3E}">
        <p14:creationId xmlns:p14="http://schemas.microsoft.com/office/powerpoint/2010/main" val="6741450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a:solidFill>
                  <a:schemeClr val="tx1"/>
                </a:solidFill>
              </a:rPr>
              <a:t>Preparing young minds for school</a:t>
            </a:r>
          </a:p>
        </p:txBody>
      </p:sp>
      <p:sp>
        <p:nvSpPr>
          <p:cNvPr id="3" name="Subtitle 2"/>
          <p:cNvSpPr>
            <a:spLocks noGrp="1"/>
          </p:cNvSpPr>
          <p:nvPr>
            <p:ph type="subTitle" idx="1"/>
          </p:nvPr>
        </p:nvSpPr>
        <p:spPr>
          <a:xfrm>
            <a:off x="2743200" y="3556000"/>
            <a:ext cx="6705600" cy="1778000"/>
          </a:xfrm>
        </p:spPr>
        <p:txBody>
          <a:bodyPr>
            <a:normAutofit fontScale="92500" lnSpcReduction="10000"/>
          </a:bodyPr>
          <a:lstStyle/>
          <a:p>
            <a:r>
              <a:rPr lang="en-US" sz="3400" dirty="0">
                <a:solidFill>
                  <a:schemeClr val="tx1"/>
                </a:solidFill>
              </a:rPr>
              <a:t>St. Joseph Institute for the Deaf-IN</a:t>
            </a:r>
          </a:p>
          <a:p>
            <a:r>
              <a:rPr lang="en-US" sz="2600" dirty="0">
                <a:solidFill>
                  <a:schemeClr val="tx1"/>
                </a:solidFill>
              </a:rPr>
              <a:t>.</a:t>
            </a:r>
          </a:p>
          <a:p>
            <a:r>
              <a:rPr lang="en-US" sz="2600" dirty="0">
                <a:solidFill>
                  <a:schemeClr val="tx1"/>
                </a:solidFill>
              </a:rPr>
              <a:t>Teri Ouellette, </a:t>
            </a:r>
            <a:r>
              <a:rPr lang="en-US" sz="2600" dirty="0" err="1">
                <a:solidFill>
                  <a:schemeClr val="tx1"/>
                </a:solidFill>
              </a:rPr>
              <a:t>MSEd</a:t>
            </a:r>
            <a:r>
              <a:rPr lang="en-US" sz="2600" dirty="0">
                <a:solidFill>
                  <a:schemeClr val="tx1"/>
                </a:solidFill>
              </a:rPr>
              <a:t>., LSLS Cert. </a:t>
            </a:r>
            <a:r>
              <a:rPr lang="en-US" sz="2600" dirty="0" err="1">
                <a:solidFill>
                  <a:schemeClr val="tx1"/>
                </a:solidFill>
              </a:rPr>
              <a:t>AVEd</a:t>
            </a:r>
            <a:r>
              <a:rPr lang="en-US" sz="2600" dirty="0">
                <a:solidFill>
                  <a:schemeClr val="bg1"/>
                </a:solidFill>
              </a:rPr>
              <a:t>.</a:t>
            </a:r>
          </a:p>
          <a:p>
            <a:r>
              <a:rPr lang="en-US" sz="2600" dirty="0">
                <a:solidFill>
                  <a:schemeClr val="bg1"/>
                </a:solidFill>
              </a:rPr>
              <a:t>.</a:t>
            </a:r>
          </a:p>
          <a:p>
            <a:endParaRPr lang="en-US" dirty="0">
              <a:solidFill>
                <a:schemeClr val="bg1"/>
              </a:solidFill>
            </a:endParaRPr>
          </a:p>
          <a:p>
            <a:endParaRPr lang="en-US" dirty="0">
              <a:solidFill>
                <a:schemeClr val="bg1"/>
              </a:solidFill>
            </a:endParaRPr>
          </a:p>
        </p:txBody>
      </p:sp>
      <p:pic>
        <p:nvPicPr>
          <p:cNvPr id="4" name="Picture 3">
            <a:extLst>
              <a:ext uri="{FF2B5EF4-FFF2-40B4-BE49-F238E27FC236}">
                <a16:creationId xmlns:a16="http://schemas.microsoft.com/office/drawing/2014/main" id="{A78B39EB-92EB-4F39-A583-E5758ECB225A}"/>
              </a:ext>
            </a:extLst>
          </p:cNvPr>
          <p:cNvPicPr>
            <a:picLocks noChangeAspect="1"/>
          </p:cNvPicPr>
          <p:nvPr/>
        </p:nvPicPr>
        <p:blipFill>
          <a:blip r:embed="rId3"/>
          <a:stretch>
            <a:fillRect/>
          </a:stretch>
        </p:blipFill>
        <p:spPr>
          <a:xfrm>
            <a:off x="1081055" y="720016"/>
            <a:ext cx="3179013" cy="1111679"/>
          </a:xfrm>
          <a:prstGeom prst="rect">
            <a:avLst/>
          </a:prstGeom>
          <a:noFill/>
        </p:spPr>
      </p:pic>
    </p:spTree>
    <p:extLst>
      <p:ext uri="{BB962C8B-B14F-4D97-AF65-F5344CB8AC3E}">
        <p14:creationId xmlns:p14="http://schemas.microsoft.com/office/powerpoint/2010/main" val="278389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F523-BF87-4017-856D-369F13C1CFF3}"/>
              </a:ext>
            </a:extLst>
          </p:cNvPr>
          <p:cNvSpPr>
            <a:spLocks noGrp="1"/>
          </p:cNvSpPr>
          <p:nvPr>
            <p:ph type="title"/>
          </p:nvPr>
        </p:nvSpPr>
        <p:spPr/>
        <p:txBody>
          <a:bodyPr>
            <a:normAutofit fontScale="90000"/>
          </a:bodyPr>
          <a:lstStyle/>
          <a:p>
            <a:r>
              <a:rPr lang="en-US" dirty="0"/>
              <a:t>Are </a:t>
            </a:r>
            <a:r>
              <a:rPr lang="en-US" b="1" dirty="0"/>
              <a:t>YOU</a:t>
            </a:r>
            <a:r>
              <a:rPr lang="en-US" dirty="0"/>
              <a:t> your child’s Prefrontal Cortex?</a:t>
            </a:r>
          </a:p>
        </p:txBody>
      </p:sp>
      <p:pic>
        <p:nvPicPr>
          <p:cNvPr id="4" name="Picture 2">
            <a:extLst>
              <a:ext uri="{FF2B5EF4-FFF2-40B4-BE49-F238E27FC236}">
                <a16:creationId xmlns:a16="http://schemas.microsoft.com/office/drawing/2014/main" id="{3BA97785-F731-45DC-A994-9FE967A8EA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19965" y="1690688"/>
            <a:ext cx="4086225" cy="2914650"/>
          </a:xfrm>
          <a:noFill/>
        </p:spPr>
      </p:pic>
      <p:pic>
        <p:nvPicPr>
          <p:cNvPr id="6" name="Picture 5" descr="Young school girl hands on lap">
            <a:extLst>
              <a:ext uri="{FF2B5EF4-FFF2-40B4-BE49-F238E27FC236}">
                <a16:creationId xmlns:a16="http://schemas.microsoft.com/office/drawing/2014/main" id="{3E335D82-606B-4AB7-83B6-52E6C8E8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29224" y="2464726"/>
            <a:ext cx="1286262" cy="4281224"/>
          </a:xfrm>
          <a:prstGeom prst="rect">
            <a:avLst/>
          </a:prstGeom>
        </p:spPr>
      </p:pic>
      <p:pic>
        <p:nvPicPr>
          <p:cNvPr id="10" name="Picture 9" descr="Young business woman cheering two hands">
            <a:extLst>
              <a:ext uri="{FF2B5EF4-FFF2-40B4-BE49-F238E27FC236}">
                <a16:creationId xmlns:a16="http://schemas.microsoft.com/office/drawing/2014/main" id="{A0FC2906-BC27-42CC-A5CD-08E8B2A3F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053" y="1303542"/>
            <a:ext cx="2327171" cy="5442408"/>
          </a:xfrm>
          <a:prstGeom prst="rect">
            <a:avLst/>
          </a:prstGeom>
        </p:spPr>
      </p:pic>
    </p:spTree>
    <p:extLst>
      <p:ext uri="{BB962C8B-B14F-4D97-AF65-F5344CB8AC3E}">
        <p14:creationId xmlns:p14="http://schemas.microsoft.com/office/powerpoint/2010/main" val="85297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E8D7-4B5E-4F4C-9065-AD45250C3D52}"/>
              </a:ext>
            </a:extLst>
          </p:cNvPr>
          <p:cNvSpPr>
            <a:spLocks noGrp="1"/>
          </p:cNvSpPr>
          <p:nvPr>
            <p:ph type="title"/>
          </p:nvPr>
        </p:nvSpPr>
        <p:spPr/>
        <p:txBody>
          <a:bodyPr/>
          <a:lstStyle/>
          <a:p>
            <a:r>
              <a:rPr lang="en-US" b="1" dirty="0"/>
              <a:t>Adult Executive Function</a:t>
            </a:r>
          </a:p>
        </p:txBody>
      </p:sp>
      <p:sp>
        <p:nvSpPr>
          <p:cNvPr id="3" name="Content Placeholder 2">
            <a:extLst>
              <a:ext uri="{FF2B5EF4-FFF2-40B4-BE49-F238E27FC236}">
                <a16:creationId xmlns:a16="http://schemas.microsoft.com/office/drawing/2014/main" id="{F057424A-D46E-48AF-B488-CF487FB56B0B}"/>
              </a:ext>
            </a:extLst>
          </p:cNvPr>
          <p:cNvSpPr>
            <a:spLocks noGrp="1"/>
          </p:cNvSpPr>
          <p:nvPr>
            <p:ph idx="1"/>
          </p:nvPr>
        </p:nvSpPr>
        <p:spPr>
          <a:xfrm>
            <a:off x="714375" y="2744787"/>
            <a:ext cx="10715625" cy="3484563"/>
          </a:xfrm>
        </p:spPr>
        <p:txBody>
          <a:bodyPr>
            <a:normAutofit/>
          </a:bodyPr>
          <a:lstStyle/>
          <a:p>
            <a:r>
              <a:rPr lang="en-US" sz="3600" dirty="0"/>
              <a:t>How strong are your skills as an adult? Where do you struggle?</a:t>
            </a:r>
          </a:p>
          <a:p>
            <a:r>
              <a:rPr lang="en-US" sz="3600" dirty="0"/>
              <a:t>How can you model Executive Function management?</a:t>
            </a:r>
          </a:p>
          <a:p>
            <a:r>
              <a:rPr lang="en-US" sz="3600" dirty="0"/>
              <a:t>How can you build memory, initiation, inhibition, planning/organization in your child? </a:t>
            </a:r>
          </a:p>
        </p:txBody>
      </p:sp>
      <p:sp>
        <p:nvSpPr>
          <p:cNvPr id="4" name="Text Box 4">
            <a:extLst>
              <a:ext uri="{FF2B5EF4-FFF2-40B4-BE49-F238E27FC236}">
                <a16:creationId xmlns:a16="http://schemas.microsoft.com/office/drawing/2014/main" id="{4E6618C4-4F63-4624-A683-C5C39CCC639B}"/>
              </a:ext>
            </a:extLst>
          </p:cNvPr>
          <p:cNvSpPr txBox="1">
            <a:spLocks noChangeArrowheads="1"/>
          </p:cNvSpPr>
          <p:nvPr/>
        </p:nvSpPr>
        <p:spPr bwMode="auto">
          <a:xfrm>
            <a:off x="1357312" y="1455738"/>
            <a:ext cx="947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t>Inhibit      Shift Flexibly     Modulate Emotions     Initiate</a:t>
            </a:r>
          </a:p>
          <a:p>
            <a:pPr>
              <a:spcBef>
                <a:spcPct val="50000"/>
              </a:spcBef>
            </a:pPr>
            <a:r>
              <a:rPr lang="en-US" altLang="en-US" sz="2400" dirty="0"/>
              <a:t>Working Memory     Plan      Organize      Self-monitor &amp; evaluate </a:t>
            </a:r>
          </a:p>
        </p:txBody>
      </p:sp>
      <p:pic>
        <p:nvPicPr>
          <p:cNvPr id="5" name="Picture 4">
            <a:extLst>
              <a:ext uri="{FF2B5EF4-FFF2-40B4-BE49-F238E27FC236}">
                <a16:creationId xmlns:a16="http://schemas.microsoft.com/office/drawing/2014/main" id="{6C0D0746-8F82-4C07-A4D8-7EBB3677C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41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35201"/>
            <a:ext cx="10401300" cy="3548062"/>
          </a:xfrm>
        </p:spPr>
        <p:txBody>
          <a:bodyPr>
            <a:normAutofit/>
          </a:bodyPr>
          <a:lstStyle/>
          <a:p>
            <a:pPr marL="0" indent="0">
              <a:buNone/>
            </a:pPr>
            <a:r>
              <a:rPr lang="en-US" sz="4400" b="1" dirty="0"/>
              <a:t>Theory of Mind – </a:t>
            </a:r>
            <a:r>
              <a:rPr lang="en-US" sz="4400" dirty="0"/>
              <a:t>thinking about thinking</a:t>
            </a:r>
            <a:endParaRPr lang="en-US" sz="4400" b="1" dirty="0"/>
          </a:p>
          <a:p>
            <a:pPr marL="0" indent="0">
              <a:buNone/>
            </a:pPr>
            <a:r>
              <a:rPr lang="en-US" sz="3600" b="1" dirty="0"/>
              <a:t>	Cognitive (thinking) and Affective (emotions)</a:t>
            </a:r>
          </a:p>
          <a:p>
            <a:pPr marL="0" indent="0">
              <a:buNone/>
            </a:pPr>
            <a:r>
              <a:rPr lang="en-US" sz="3200" b="1" dirty="0"/>
              <a:t>	</a:t>
            </a:r>
            <a:r>
              <a:rPr lang="en-US" sz="3600" b="1" dirty="0"/>
              <a:t>Interpersonal (internal) and </a:t>
            </a:r>
          </a:p>
          <a:p>
            <a:pPr marL="0" indent="0">
              <a:buNone/>
            </a:pPr>
            <a:r>
              <a:rPr lang="en-US" sz="3600" b="1" dirty="0"/>
              <a:t>		Intrapersonal (external)</a:t>
            </a:r>
          </a:p>
          <a:p>
            <a:endParaRPr lang="en-US" dirty="0"/>
          </a:p>
        </p:txBody>
      </p:sp>
      <p:sp>
        <p:nvSpPr>
          <p:cNvPr id="3" name="Title 2"/>
          <p:cNvSpPr>
            <a:spLocks noGrp="1"/>
          </p:cNvSpPr>
          <p:nvPr>
            <p:ph type="title"/>
          </p:nvPr>
        </p:nvSpPr>
        <p:spPr/>
        <p:txBody>
          <a:bodyPr>
            <a:normAutofit/>
          </a:bodyPr>
          <a:lstStyle/>
          <a:p>
            <a:r>
              <a:rPr lang="en-US" b="1" dirty="0"/>
              <a:t>Pre-frontal cortex development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5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4425" y="1970088"/>
            <a:ext cx="10401300" cy="3548062"/>
          </a:xfrm>
        </p:spPr>
        <p:txBody>
          <a:bodyPr>
            <a:normAutofit lnSpcReduction="10000"/>
          </a:bodyPr>
          <a:lstStyle/>
          <a:p>
            <a:pPr marL="0" indent="0">
              <a:buNone/>
            </a:pPr>
            <a:r>
              <a:rPr lang="en-US" sz="4400" b="1" dirty="0"/>
              <a:t>Dependent on Executive Function:</a:t>
            </a:r>
          </a:p>
          <a:p>
            <a:pPr marL="0" indent="0">
              <a:buNone/>
            </a:pPr>
            <a:r>
              <a:rPr lang="en-US" sz="4400" b="1" dirty="0"/>
              <a:t>	</a:t>
            </a:r>
            <a:r>
              <a:rPr lang="en-US" sz="4400" dirty="0"/>
              <a:t>working memory</a:t>
            </a:r>
          </a:p>
          <a:p>
            <a:pPr marL="0" indent="0">
              <a:buNone/>
            </a:pPr>
            <a:r>
              <a:rPr lang="en-US" sz="4400" dirty="0"/>
              <a:t>	inhibition</a:t>
            </a:r>
          </a:p>
          <a:p>
            <a:pPr marL="0" indent="0">
              <a:buNone/>
            </a:pPr>
            <a:r>
              <a:rPr lang="en-US" sz="4400" b="1" dirty="0"/>
              <a:t>Built through contextual language</a:t>
            </a:r>
          </a:p>
          <a:p>
            <a:pPr marL="0" indent="0">
              <a:buNone/>
            </a:pPr>
            <a:r>
              <a:rPr lang="en-US" sz="4400" b="1" dirty="0"/>
              <a:t>	</a:t>
            </a:r>
            <a:r>
              <a:rPr lang="en-US" sz="4400" dirty="0"/>
              <a:t>overhearing</a:t>
            </a:r>
            <a:endParaRPr lang="en-US" sz="3600" b="1" dirty="0"/>
          </a:p>
          <a:p>
            <a:endParaRPr lang="en-US" dirty="0"/>
          </a:p>
        </p:txBody>
      </p:sp>
      <p:sp>
        <p:nvSpPr>
          <p:cNvPr id="3" name="Title 2"/>
          <p:cNvSpPr>
            <a:spLocks noGrp="1"/>
          </p:cNvSpPr>
          <p:nvPr>
            <p:ph type="title"/>
          </p:nvPr>
        </p:nvSpPr>
        <p:spPr/>
        <p:txBody>
          <a:bodyPr>
            <a:normAutofit/>
          </a:bodyPr>
          <a:lstStyle/>
          <a:p>
            <a:r>
              <a:rPr lang="en-US" b="1" dirty="0"/>
              <a:t>Theory of Mind development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34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0D7-A1A2-4B91-8AFA-DBDE06857868}"/>
              </a:ext>
            </a:extLst>
          </p:cNvPr>
          <p:cNvSpPr>
            <a:spLocks noGrp="1"/>
          </p:cNvSpPr>
          <p:nvPr>
            <p:ph type="title"/>
          </p:nvPr>
        </p:nvSpPr>
        <p:spPr/>
        <p:txBody>
          <a:bodyPr/>
          <a:lstStyle/>
          <a:p>
            <a:r>
              <a:rPr lang="en-US" b="1" dirty="0"/>
              <a:t>Theory of Mind in PS/K</a:t>
            </a:r>
          </a:p>
        </p:txBody>
      </p:sp>
      <p:sp>
        <p:nvSpPr>
          <p:cNvPr id="3" name="Content Placeholder 2">
            <a:extLst>
              <a:ext uri="{FF2B5EF4-FFF2-40B4-BE49-F238E27FC236}">
                <a16:creationId xmlns:a16="http://schemas.microsoft.com/office/drawing/2014/main" id="{724BE914-0E12-4DBC-B9F5-3E536386776A}"/>
              </a:ext>
            </a:extLst>
          </p:cNvPr>
          <p:cNvSpPr>
            <a:spLocks noGrp="1"/>
          </p:cNvSpPr>
          <p:nvPr>
            <p:ph idx="1"/>
          </p:nvPr>
        </p:nvSpPr>
        <p:spPr>
          <a:xfrm>
            <a:off x="982981" y="1690688"/>
            <a:ext cx="10233800" cy="4351338"/>
          </a:xfrm>
        </p:spPr>
        <p:txBody>
          <a:bodyPr>
            <a:normAutofit/>
          </a:bodyPr>
          <a:lstStyle/>
          <a:p>
            <a:pPr marL="0" indent="0">
              <a:buNone/>
            </a:pPr>
            <a:r>
              <a:rPr lang="en-US" sz="3600" b="1" dirty="0"/>
              <a:t>Theory of Mind</a:t>
            </a:r>
          </a:p>
          <a:p>
            <a:pPr marL="0" indent="0">
              <a:buNone/>
            </a:pPr>
            <a:r>
              <a:rPr lang="en-US" sz="3200" dirty="0"/>
              <a:t>	</a:t>
            </a:r>
          </a:p>
        </p:txBody>
      </p:sp>
      <p:sp>
        <p:nvSpPr>
          <p:cNvPr id="8" name="TextBox 7">
            <a:extLst>
              <a:ext uri="{FF2B5EF4-FFF2-40B4-BE49-F238E27FC236}">
                <a16:creationId xmlns:a16="http://schemas.microsoft.com/office/drawing/2014/main" id="{1CD304A7-B540-4D76-B4C4-53DB58FB1F72}"/>
              </a:ext>
            </a:extLst>
          </p:cNvPr>
          <p:cNvSpPr txBox="1"/>
          <p:nvPr/>
        </p:nvSpPr>
        <p:spPr>
          <a:xfrm>
            <a:off x="845962" y="2247934"/>
            <a:ext cx="10096781" cy="3970318"/>
          </a:xfrm>
          <a:prstGeom prst="rect">
            <a:avLst/>
          </a:prstGeom>
          <a:noFill/>
        </p:spPr>
        <p:txBody>
          <a:bodyPr wrap="square">
            <a:spAutoFit/>
          </a:bodyPr>
          <a:lstStyle/>
          <a:p>
            <a:pPr marL="914400" lvl="1" indent="-457200">
              <a:buFont typeface="Arial" panose="020B0604020202020204" pitchFamily="34" charset="0"/>
              <a:buChar char="•"/>
            </a:pPr>
            <a:r>
              <a:rPr lang="en-US" sz="2800" dirty="0"/>
              <a:t>Diverse Desires –persons have different desires about object</a:t>
            </a:r>
          </a:p>
          <a:p>
            <a:pPr marL="914400" lvl="1" indent="-457200">
              <a:buFont typeface="Arial" panose="020B0604020202020204" pitchFamily="34" charset="0"/>
              <a:buChar char="•"/>
            </a:pPr>
            <a:r>
              <a:rPr lang="en-US" sz="2800" dirty="0"/>
              <a:t>Diverse Beliefs – persons have different beliefs about unknown</a:t>
            </a:r>
          </a:p>
          <a:p>
            <a:pPr marL="914400" lvl="1" indent="-457200">
              <a:buFont typeface="Arial" panose="020B0604020202020204" pitchFamily="34" charset="0"/>
              <a:buChar char="•"/>
            </a:pPr>
            <a:r>
              <a:rPr lang="en-US" sz="2800" dirty="0"/>
              <a:t>Knowledge Access – persons have different access to 		information</a:t>
            </a:r>
          </a:p>
          <a:p>
            <a:pPr marL="914400" lvl="1" indent="-457200">
              <a:buFont typeface="Arial" panose="020B0604020202020204" pitchFamily="34" charset="0"/>
              <a:buChar char="•"/>
            </a:pPr>
            <a:r>
              <a:rPr lang="en-US" sz="2800" dirty="0"/>
              <a:t>False Belief</a:t>
            </a:r>
          </a:p>
          <a:p>
            <a:pPr marL="1371600" lvl="2" indent="-457200">
              <a:buFont typeface="Arial" panose="020B0604020202020204" pitchFamily="34" charset="0"/>
              <a:buChar char="•"/>
            </a:pPr>
            <a:r>
              <a:rPr lang="en-US" sz="2800" dirty="0"/>
              <a:t>Contents – judging knowledge about misleading information</a:t>
            </a:r>
          </a:p>
          <a:p>
            <a:pPr marL="1371600" lvl="2" indent="-457200">
              <a:buFont typeface="Arial" panose="020B0604020202020204" pitchFamily="34" charset="0"/>
              <a:buChar char="•"/>
            </a:pPr>
            <a:r>
              <a:rPr lang="en-US" sz="2800" dirty="0"/>
              <a:t>Explicit – judging actions based on mistaken belief</a:t>
            </a:r>
          </a:p>
        </p:txBody>
      </p:sp>
      <p:pic>
        <p:nvPicPr>
          <p:cNvPr id="5" name="Picture 4">
            <a:extLst>
              <a:ext uri="{FF2B5EF4-FFF2-40B4-BE49-F238E27FC236}">
                <a16:creationId xmlns:a16="http://schemas.microsoft.com/office/drawing/2014/main" id="{F3EAC4F0-B806-4ACA-8881-AB53584A5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925" y="5903947"/>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374" y="1690688"/>
            <a:ext cx="10372726" cy="4376737"/>
          </a:xfrm>
        </p:spPr>
        <p:txBody>
          <a:bodyPr>
            <a:normAutofit/>
          </a:bodyPr>
          <a:lstStyle/>
          <a:p>
            <a:pPr marL="0" indent="0">
              <a:buNone/>
            </a:pPr>
            <a:r>
              <a:rPr lang="en-US" sz="3200" b="1" dirty="0"/>
              <a:t>Progression in the development of Theory of Mind:</a:t>
            </a:r>
          </a:p>
          <a:p>
            <a:pPr marL="0" indent="0">
              <a:buNone/>
            </a:pPr>
            <a:r>
              <a:rPr lang="en-US" u="sng" dirty="0"/>
              <a:t>Late infancy and toddlerhood</a:t>
            </a:r>
            <a:r>
              <a:rPr lang="en-US" dirty="0"/>
              <a:t>: gaze monitoring, joint attention, and social referencing (looking at mom’s reaction)</a:t>
            </a:r>
          </a:p>
          <a:p>
            <a:pPr marL="0" indent="0">
              <a:buNone/>
            </a:pPr>
            <a:r>
              <a:rPr lang="en-US" u="sng" dirty="0"/>
              <a:t>Preschool years</a:t>
            </a:r>
            <a:r>
              <a:rPr lang="en-US" dirty="0"/>
              <a:t>: meta-representation (representation of another person’s thoughts), theory of mind-based action, seeing-leads-to-knowing, and false belief understanding</a:t>
            </a:r>
          </a:p>
          <a:p>
            <a:pPr marL="0" indent="0">
              <a:buNone/>
            </a:pPr>
            <a:r>
              <a:rPr lang="en-US" u="sng" dirty="0"/>
              <a:t>Late childhood into adolescence</a:t>
            </a:r>
            <a:r>
              <a:rPr lang="en-US" dirty="0"/>
              <a:t>: second-order false belief, sarcasm, and complex social judgment</a:t>
            </a:r>
          </a:p>
          <a:p>
            <a:pPr marL="0" indent="0">
              <a:buNone/>
            </a:pPr>
            <a:endParaRPr lang="en-US" dirty="0"/>
          </a:p>
        </p:txBody>
      </p:sp>
      <p:sp>
        <p:nvSpPr>
          <p:cNvPr id="3" name="Title 2"/>
          <p:cNvSpPr>
            <a:spLocks noGrp="1"/>
          </p:cNvSpPr>
          <p:nvPr>
            <p:ph type="title"/>
          </p:nvPr>
        </p:nvSpPr>
        <p:spPr/>
        <p:txBody>
          <a:bodyPr>
            <a:normAutofit fontScale="90000"/>
          </a:bodyPr>
          <a:lstStyle/>
          <a:p>
            <a:br>
              <a:rPr lang="en-US" b="1" dirty="0"/>
            </a:br>
            <a:r>
              <a:rPr lang="en-US" b="1" dirty="0"/>
              <a:t>Theory of Mind in PS/K</a:t>
            </a:r>
            <a:br>
              <a:rPr lang="en-US" b="1" dirty="0"/>
            </a:br>
            <a:r>
              <a:rPr lang="en-US" sz="2200" dirty="0">
                <a:effectLst/>
                <a:latin typeface="Times New Roman" panose="02020603050405020304" pitchFamily="18" charset="0"/>
                <a:ea typeface="Times New Roman" panose="02020603050405020304" pitchFamily="18" charset="0"/>
              </a:rPr>
              <a:t>(Hutchins, </a:t>
            </a:r>
            <a:r>
              <a:rPr lang="en-US" sz="2200" dirty="0" err="1">
                <a:effectLst/>
                <a:latin typeface="Times New Roman" panose="02020603050405020304" pitchFamily="18" charset="0"/>
                <a:ea typeface="Times New Roman" panose="02020603050405020304" pitchFamily="18" charset="0"/>
              </a:rPr>
              <a:t>Prelock</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Ph.D</a:t>
            </a:r>
            <a:r>
              <a:rPr lang="en-US" sz="2200" dirty="0">
                <a:effectLst/>
                <a:latin typeface="Times New Roman" panose="02020603050405020304" pitchFamily="18" charset="0"/>
                <a:ea typeface="Times New Roman" panose="02020603050405020304" pitchFamily="18" charset="0"/>
              </a:rPr>
              <a:t>, &amp; </a:t>
            </a:r>
            <a:r>
              <a:rPr lang="en-US" sz="2200" dirty="0" err="1">
                <a:effectLst/>
                <a:latin typeface="Times New Roman" panose="02020603050405020304" pitchFamily="18" charset="0"/>
                <a:ea typeface="Times New Roman" panose="02020603050405020304" pitchFamily="18" charset="0"/>
              </a:rPr>
              <a:t>Bonazinga-Bouyea</a:t>
            </a:r>
            <a:r>
              <a:rPr lang="en-US" sz="2200" dirty="0">
                <a:effectLst/>
                <a:latin typeface="Times New Roman" panose="02020603050405020304" pitchFamily="18" charset="0"/>
                <a:ea typeface="Times New Roman" panose="02020603050405020304" pitchFamily="18" charset="0"/>
              </a:rPr>
              <a:t>, 2019)</a:t>
            </a:r>
            <a:br>
              <a:rPr lang="en-US" sz="2200" dirty="0">
                <a:effectLst/>
                <a:latin typeface="Times New Roman" panose="02020603050405020304" pitchFamily="18" charset="0"/>
                <a:ea typeface="Times New Roman" panose="02020603050405020304" pitchFamily="18" charset="0"/>
              </a:rPr>
            </a:br>
            <a:endParaRPr lang="en-US"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074" y="571024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a:extLst>
              <a:ext uri="{FF2B5EF4-FFF2-40B4-BE49-F238E27FC236}">
                <a16:creationId xmlns:a16="http://schemas.microsoft.com/office/drawing/2014/main" id="{8AA49BF5-E742-4646-BCAD-84C7B22F3B99}"/>
              </a:ext>
            </a:extLst>
          </p:cNvPr>
          <p:cNvSpPr txBox="1">
            <a:spLocks/>
          </p:cNvSpPr>
          <p:nvPr/>
        </p:nvSpPr>
        <p:spPr>
          <a:xfrm>
            <a:off x="1519768" y="1690688"/>
            <a:ext cx="9233957" cy="3548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dirty="0"/>
          </a:p>
        </p:txBody>
      </p:sp>
    </p:spTree>
    <p:extLst>
      <p:ext uri="{BB962C8B-B14F-4D97-AF65-F5344CB8AC3E}">
        <p14:creationId xmlns:p14="http://schemas.microsoft.com/office/powerpoint/2010/main" val="388147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9595" y="2043906"/>
            <a:ext cx="8313209" cy="3400425"/>
          </a:xfrm>
        </p:spPr>
        <p:txBody>
          <a:bodyPr>
            <a:normAutofit/>
          </a:bodyPr>
          <a:lstStyle/>
          <a:p>
            <a:r>
              <a:rPr lang="en-US" sz="4000" dirty="0"/>
              <a:t>Conversation</a:t>
            </a:r>
          </a:p>
          <a:p>
            <a:r>
              <a:rPr lang="en-US" sz="4000" dirty="0"/>
              <a:t>Jokes</a:t>
            </a:r>
          </a:p>
          <a:p>
            <a:r>
              <a:rPr lang="en-US" sz="4000" dirty="0"/>
              <a:t>Lies</a:t>
            </a:r>
          </a:p>
          <a:p>
            <a:r>
              <a:rPr lang="en-US" sz="4000" dirty="0"/>
              <a:t>Sarcasm</a:t>
            </a:r>
          </a:p>
          <a:p>
            <a:r>
              <a:rPr lang="en-US" sz="4000" dirty="0"/>
              <a:t>Irony</a:t>
            </a:r>
            <a:endParaRPr lang="en-US" sz="3600" dirty="0"/>
          </a:p>
        </p:txBody>
      </p:sp>
      <p:sp>
        <p:nvSpPr>
          <p:cNvPr id="3" name="Title 2"/>
          <p:cNvSpPr>
            <a:spLocks noGrp="1"/>
          </p:cNvSpPr>
          <p:nvPr>
            <p:ph type="title"/>
          </p:nvPr>
        </p:nvSpPr>
        <p:spPr>
          <a:xfrm>
            <a:off x="838200" y="374650"/>
            <a:ext cx="10515600" cy="1325563"/>
          </a:xfrm>
        </p:spPr>
        <p:txBody>
          <a:bodyPr>
            <a:normAutofit fontScale="90000"/>
          </a:bodyPr>
          <a:lstStyle/>
          <a:p>
            <a:r>
              <a:rPr lang="en-US" b="1" dirty="0"/>
              <a:t>Impact of ToM on Social Interaction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5788025"/>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31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53412"/>
            <a:ext cx="9233957" cy="3756828"/>
          </a:xfrm>
        </p:spPr>
        <p:txBody>
          <a:bodyPr>
            <a:normAutofit fontScale="92500"/>
          </a:bodyPr>
          <a:lstStyle/>
          <a:p>
            <a:pPr marL="0" indent="0">
              <a:buNone/>
            </a:pPr>
            <a:r>
              <a:rPr lang="en-US" sz="3600" b="1" u="sng" dirty="0"/>
              <a:t>Emotion Recognition</a:t>
            </a:r>
            <a:r>
              <a:rPr lang="en-US" sz="3600" dirty="0"/>
              <a:t>: ability to recognize and discriminate basic and complex emotions</a:t>
            </a:r>
          </a:p>
          <a:p>
            <a:pPr marL="0" indent="0">
              <a:buNone/>
            </a:pPr>
            <a:r>
              <a:rPr lang="en-US" sz="3600" b="1" u="sng" dirty="0"/>
              <a:t>Mental State Term Comprehension</a:t>
            </a:r>
            <a:r>
              <a:rPr lang="en-US" sz="3600" dirty="0"/>
              <a:t>: understanding of terms such as ‘want’, ‘think,’ ‘know,’ and ‘promise’</a:t>
            </a:r>
          </a:p>
          <a:p>
            <a:pPr marL="0" indent="0">
              <a:buNone/>
            </a:pPr>
            <a:r>
              <a:rPr lang="en-US" sz="3600" b="1" u="sng" dirty="0"/>
              <a:t>Pragmatics</a:t>
            </a:r>
            <a:r>
              <a:rPr lang="en-US" sz="3600" dirty="0"/>
              <a:t>: understanding of idiomatic language, play on words, and audience adaptation.</a:t>
            </a:r>
          </a:p>
          <a:p>
            <a:pPr marL="0" indent="0">
              <a:buNone/>
            </a:pPr>
            <a:endParaRPr lang="en-US" dirty="0"/>
          </a:p>
        </p:txBody>
      </p:sp>
      <p:sp>
        <p:nvSpPr>
          <p:cNvPr id="3" name="Title 2"/>
          <p:cNvSpPr>
            <a:spLocks noGrp="1"/>
          </p:cNvSpPr>
          <p:nvPr>
            <p:ph type="title"/>
          </p:nvPr>
        </p:nvSpPr>
        <p:spPr>
          <a:xfrm>
            <a:off x="838200" y="352425"/>
            <a:ext cx="10515600" cy="1266825"/>
          </a:xfrm>
        </p:spPr>
        <p:txBody>
          <a:bodyPr>
            <a:normAutofit fontScale="90000"/>
          </a:bodyPr>
          <a:lstStyle/>
          <a:p>
            <a:br>
              <a:rPr lang="en-US" sz="5400" b="1" dirty="0"/>
            </a:br>
            <a:r>
              <a:rPr lang="en-US" sz="5400" b="1" dirty="0"/>
              <a:t>Key Language impacts on ToM Development</a:t>
            </a:r>
            <a:r>
              <a:rPr lang="en-US" sz="5400" dirty="0"/>
              <a:t>: </a:t>
            </a:r>
            <a:br>
              <a:rPr lang="en-US" sz="5400" dirty="0"/>
            </a:br>
            <a:br>
              <a:rPr lang="en-US" sz="1800" dirty="0">
                <a:effectLst/>
                <a:latin typeface="Times New Roman" panose="02020603050405020304" pitchFamily="18" charset="0"/>
                <a:ea typeface="Times New Roman" panose="02020603050405020304" pitchFamily="18" charset="0"/>
              </a:rPr>
            </a:br>
            <a:endParaRPr lang="en-US"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074" y="571024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a:extLst>
              <a:ext uri="{FF2B5EF4-FFF2-40B4-BE49-F238E27FC236}">
                <a16:creationId xmlns:a16="http://schemas.microsoft.com/office/drawing/2014/main" id="{8AA49BF5-E742-4646-BCAD-84C7B22F3B99}"/>
              </a:ext>
            </a:extLst>
          </p:cNvPr>
          <p:cNvSpPr txBox="1">
            <a:spLocks/>
          </p:cNvSpPr>
          <p:nvPr/>
        </p:nvSpPr>
        <p:spPr>
          <a:xfrm>
            <a:off x="1519768" y="1690688"/>
            <a:ext cx="9233957" cy="3548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a:p>
            <a:endParaRPr lang="en-US" dirty="0"/>
          </a:p>
        </p:txBody>
      </p:sp>
    </p:spTree>
    <p:extLst>
      <p:ext uri="{BB962C8B-B14F-4D97-AF65-F5344CB8AC3E}">
        <p14:creationId xmlns:p14="http://schemas.microsoft.com/office/powerpoint/2010/main" val="92560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0303" y="1840073"/>
            <a:ext cx="8313209" cy="4067175"/>
          </a:xfrm>
        </p:spPr>
        <p:txBody>
          <a:bodyPr>
            <a:normAutofit/>
          </a:bodyPr>
          <a:lstStyle/>
          <a:p>
            <a:pPr marL="0" indent="0">
              <a:buNone/>
            </a:pPr>
            <a:r>
              <a:rPr lang="en-US" sz="4000" b="1" u="sng" dirty="0"/>
              <a:t>Literacy</a:t>
            </a:r>
            <a:r>
              <a:rPr lang="en-US" sz="3600" dirty="0"/>
              <a:t> is the process of coming to understand what someone else is thinking</a:t>
            </a:r>
          </a:p>
          <a:p>
            <a:pPr marL="0" indent="0">
              <a:buNone/>
            </a:pPr>
            <a:endParaRPr lang="en-US" sz="3600" dirty="0"/>
          </a:p>
          <a:p>
            <a:pPr marL="0" indent="0">
              <a:buNone/>
            </a:pPr>
            <a:r>
              <a:rPr lang="en-US" sz="3600" dirty="0"/>
              <a:t>Reading Fiction is the process of understanding another person’s perspective, experiences, thoughts, and feelings</a:t>
            </a:r>
          </a:p>
          <a:p>
            <a:pPr lvl="1"/>
            <a:endParaRPr lang="en-US" sz="3200" dirty="0"/>
          </a:p>
        </p:txBody>
      </p:sp>
      <p:sp>
        <p:nvSpPr>
          <p:cNvPr id="3" name="Title 2"/>
          <p:cNvSpPr>
            <a:spLocks noGrp="1"/>
          </p:cNvSpPr>
          <p:nvPr>
            <p:ph type="title"/>
          </p:nvPr>
        </p:nvSpPr>
        <p:spPr>
          <a:xfrm>
            <a:off x="838200" y="374650"/>
            <a:ext cx="10515600" cy="1325563"/>
          </a:xfrm>
        </p:spPr>
        <p:txBody>
          <a:bodyPr>
            <a:normAutofit/>
          </a:bodyPr>
          <a:lstStyle/>
          <a:p>
            <a:r>
              <a:rPr lang="en-US" b="1" dirty="0"/>
              <a:t>Impact of ToM on Academics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5788025"/>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94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325" y="1571625"/>
            <a:ext cx="9151409" cy="4581525"/>
          </a:xfrm>
        </p:spPr>
        <p:txBody>
          <a:bodyPr>
            <a:normAutofit lnSpcReduction="10000"/>
          </a:bodyPr>
          <a:lstStyle/>
          <a:p>
            <a:pPr marL="457200" lvl="1" indent="0">
              <a:buNone/>
            </a:pPr>
            <a:r>
              <a:rPr lang="en-US" sz="4000" b="1" u="sng" dirty="0"/>
              <a:t>Writing</a:t>
            </a:r>
            <a:r>
              <a:rPr lang="en-US" sz="4000" b="1" dirty="0"/>
              <a:t> </a:t>
            </a:r>
            <a:r>
              <a:rPr lang="en-US" sz="3500" b="1" dirty="0"/>
              <a:t>requires ToM to share YOUR thoughts with others:</a:t>
            </a:r>
          </a:p>
          <a:p>
            <a:pPr lvl="2"/>
            <a:r>
              <a:rPr lang="en-US" sz="3000" b="1" dirty="0"/>
              <a:t>working memory, planning</a:t>
            </a:r>
          </a:p>
          <a:p>
            <a:pPr lvl="2"/>
            <a:r>
              <a:rPr lang="en-US" sz="3000" b="1" dirty="0"/>
              <a:t>What is known vs shared knowledge</a:t>
            </a:r>
          </a:p>
          <a:p>
            <a:pPr lvl="2"/>
            <a:r>
              <a:rPr lang="en-US" sz="3000" b="1" dirty="0"/>
              <a:t>Sequence of occurrence</a:t>
            </a:r>
          </a:p>
          <a:p>
            <a:pPr lvl="2"/>
            <a:r>
              <a:rPr lang="en-US" sz="3000" b="1" dirty="0"/>
              <a:t>Referencing previous information</a:t>
            </a:r>
          </a:p>
          <a:p>
            <a:pPr lvl="3"/>
            <a:r>
              <a:rPr lang="en-US" sz="3000" b="1" dirty="0"/>
              <a:t>Pronouns</a:t>
            </a:r>
          </a:p>
          <a:p>
            <a:pPr lvl="3"/>
            <a:r>
              <a:rPr lang="en-US" sz="3000" b="1" dirty="0"/>
              <a:t>Ellipses</a:t>
            </a:r>
          </a:p>
          <a:p>
            <a:pPr lvl="2"/>
            <a:r>
              <a:rPr lang="en-US" sz="3000" b="1" dirty="0"/>
              <a:t>What is assumed/general information</a:t>
            </a:r>
          </a:p>
          <a:p>
            <a:pPr lvl="3"/>
            <a:r>
              <a:rPr lang="en-US" sz="3000" b="1" dirty="0"/>
              <a:t>Descriptions</a:t>
            </a:r>
          </a:p>
          <a:p>
            <a:pPr lvl="2"/>
            <a:endParaRPr lang="en-US" sz="2800" dirty="0"/>
          </a:p>
          <a:p>
            <a:pPr lvl="2"/>
            <a:endParaRPr lang="en-US" sz="2800" dirty="0"/>
          </a:p>
        </p:txBody>
      </p:sp>
      <p:sp>
        <p:nvSpPr>
          <p:cNvPr id="3" name="Title 2"/>
          <p:cNvSpPr>
            <a:spLocks noGrp="1"/>
          </p:cNvSpPr>
          <p:nvPr>
            <p:ph type="title"/>
          </p:nvPr>
        </p:nvSpPr>
        <p:spPr>
          <a:xfrm>
            <a:off x="838200" y="374650"/>
            <a:ext cx="10515600" cy="1325563"/>
          </a:xfrm>
        </p:spPr>
        <p:txBody>
          <a:bodyPr>
            <a:normAutofit fontScale="90000"/>
          </a:bodyPr>
          <a:lstStyle/>
          <a:p>
            <a:r>
              <a:rPr lang="en-US" b="1" dirty="0"/>
              <a:t>Impact of  EF and ToM on Academics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5788025"/>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13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9768" y="1690688"/>
            <a:ext cx="9755036" cy="3548062"/>
          </a:xfrm>
        </p:spPr>
        <p:txBody>
          <a:bodyPr>
            <a:normAutofit lnSpcReduction="10000"/>
          </a:bodyPr>
          <a:lstStyle/>
          <a:p>
            <a:pPr marL="0" indent="0">
              <a:buNone/>
            </a:pPr>
            <a:r>
              <a:rPr lang="en-US" sz="3600" b="1" dirty="0"/>
              <a:t>Basic “kindergarten readiness” skills </a:t>
            </a:r>
          </a:p>
          <a:p>
            <a:pPr marL="0" indent="0">
              <a:buNone/>
            </a:pPr>
            <a:r>
              <a:rPr lang="en-US" sz="3600" b="1" dirty="0"/>
              <a:t>	</a:t>
            </a:r>
          </a:p>
          <a:p>
            <a:pPr marL="0" indent="0">
              <a:buNone/>
            </a:pPr>
            <a:r>
              <a:rPr lang="en-US" sz="3600" b="1" dirty="0"/>
              <a:t>		book awareness</a:t>
            </a:r>
          </a:p>
          <a:p>
            <a:pPr marL="0" indent="0">
              <a:buNone/>
            </a:pPr>
            <a:r>
              <a:rPr lang="en-US" sz="3600" b="1" dirty="0"/>
              <a:t>		basic number concepts</a:t>
            </a:r>
          </a:p>
          <a:p>
            <a:pPr marL="0" indent="0">
              <a:buNone/>
            </a:pPr>
            <a:r>
              <a:rPr lang="en-US" sz="3600" b="1" dirty="0"/>
              <a:t>		colors and shapes</a:t>
            </a:r>
          </a:p>
          <a:p>
            <a:pPr marL="0" indent="0">
              <a:buNone/>
            </a:pPr>
            <a:r>
              <a:rPr lang="en-US" sz="3600" b="1" dirty="0"/>
              <a:t>		social and play skills</a:t>
            </a:r>
          </a:p>
          <a:p>
            <a:endParaRPr lang="en-US" dirty="0"/>
          </a:p>
        </p:txBody>
      </p:sp>
      <p:sp>
        <p:nvSpPr>
          <p:cNvPr id="3" name="Title 2"/>
          <p:cNvSpPr>
            <a:spLocks noGrp="1"/>
          </p:cNvSpPr>
          <p:nvPr>
            <p:ph type="title"/>
          </p:nvPr>
        </p:nvSpPr>
        <p:spPr/>
        <p:txBody>
          <a:bodyPr>
            <a:normAutofit fontScale="90000"/>
          </a:bodyPr>
          <a:lstStyle/>
          <a:p>
            <a:r>
              <a:rPr lang="en-US" b="1" dirty="0"/>
              <a:t>Ready for Kindergarten? </a:t>
            </a:r>
            <a:br>
              <a:rPr lang="en-US" b="1" dirty="0"/>
            </a:br>
            <a:endParaRPr lang="en-US"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3936" y="1915464"/>
            <a:ext cx="7346977" cy="3790012"/>
          </a:xfrm>
        </p:spPr>
        <p:txBody>
          <a:bodyPr>
            <a:normAutofit/>
          </a:bodyPr>
          <a:lstStyle/>
          <a:p>
            <a:r>
              <a:rPr lang="en-US" sz="3600" dirty="0"/>
              <a:t>Parents and caregivers using broader emotional vocabulary at earlier ages</a:t>
            </a:r>
          </a:p>
          <a:p>
            <a:pPr lvl="1"/>
            <a:r>
              <a:rPr lang="en-US" sz="3200" dirty="0"/>
              <a:t>Move beyond “happy, sad, scared”</a:t>
            </a:r>
          </a:p>
          <a:p>
            <a:pPr lvl="1"/>
            <a:r>
              <a:rPr lang="en-US" sz="3200" dirty="0"/>
              <a:t>“I’m disappointed because…”</a:t>
            </a:r>
          </a:p>
          <a:p>
            <a:pPr lvl="1"/>
            <a:r>
              <a:rPr lang="en-US" sz="3200" dirty="0"/>
              <a:t>“I wonder if Sam is laughing because it’s funny or because he’s scared?”</a:t>
            </a:r>
          </a:p>
          <a:p>
            <a:pPr lvl="1"/>
            <a:endParaRPr lang="en-US" sz="3200" dirty="0"/>
          </a:p>
          <a:p>
            <a:endParaRPr lang="en-US" sz="3600" dirty="0"/>
          </a:p>
          <a:p>
            <a:endParaRPr lang="en-US" sz="3600" dirty="0"/>
          </a:p>
        </p:txBody>
      </p:sp>
      <p:sp>
        <p:nvSpPr>
          <p:cNvPr id="3" name="Title 2"/>
          <p:cNvSpPr>
            <a:spLocks noGrp="1"/>
          </p:cNvSpPr>
          <p:nvPr>
            <p:ph type="title"/>
          </p:nvPr>
        </p:nvSpPr>
        <p:spPr/>
        <p:txBody>
          <a:bodyPr>
            <a:normAutofit/>
          </a:bodyPr>
          <a:lstStyle/>
          <a:p>
            <a:r>
              <a:rPr lang="en-US" b="1" dirty="0"/>
              <a:t>Impact on educational practices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05476"/>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picture containing engineering drawing&#10;&#10;Description automatically generated">
            <a:extLst>
              <a:ext uri="{FF2B5EF4-FFF2-40B4-BE49-F238E27FC236}">
                <a16:creationId xmlns:a16="http://schemas.microsoft.com/office/drawing/2014/main" id="{AEAB7CF8-141D-46DB-A69C-34A33A0E8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15464"/>
            <a:ext cx="2670628" cy="4673599"/>
          </a:xfrm>
          <a:prstGeom prst="rect">
            <a:avLst/>
          </a:prstGeom>
        </p:spPr>
      </p:pic>
    </p:spTree>
    <p:extLst>
      <p:ext uri="{BB962C8B-B14F-4D97-AF65-F5344CB8AC3E}">
        <p14:creationId xmlns:p14="http://schemas.microsoft.com/office/powerpoint/2010/main" val="359812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277212" cy="4014788"/>
          </a:xfrm>
        </p:spPr>
        <p:txBody>
          <a:bodyPr>
            <a:normAutofit/>
          </a:bodyPr>
          <a:lstStyle/>
          <a:p>
            <a:pPr marL="0" indent="0">
              <a:buNone/>
            </a:pPr>
            <a:r>
              <a:rPr lang="en-US" sz="4000" dirty="0"/>
              <a:t>Parents and educators asking “real” questions – don’t ask questions if you know the answer!</a:t>
            </a:r>
          </a:p>
          <a:p>
            <a:pPr lvl="1"/>
            <a:r>
              <a:rPr lang="en-US" sz="3600" dirty="0"/>
              <a:t>Move from “what is that?” to “do you remember what that is called?”</a:t>
            </a:r>
          </a:p>
          <a:p>
            <a:pPr lvl="1"/>
            <a:r>
              <a:rPr lang="en-US" sz="3600" dirty="0"/>
              <a:t>From “what were you doing?” to “can you tell me why you…?” or “do you know why we don’t ….?”</a:t>
            </a:r>
          </a:p>
          <a:p>
            <a:pPr lvl="1"/>
            <a:r>
              <a:rPr lang="en-US" sz="3600" dirty="0"/>
              <a:t>“I don’t know – you could ask …?”</a:t>
            </a:r>
          </a:p>
          <a:p>
            <a:endParaRPr lang="en-US" sz="3600" dirty="0"/>
          </a:p>
          <a:p>
            <a:endParaRPr lang="en-US" sz="3600" dirty="0"/>
          </a:p>
        </p:txBody>
      </p:sp>
      <p:sp>
        <p:nvSpPr>
          <p:cNvPr id="3" name="Title 2"/>
          <p:cNvSpPr>
            <a:spLocks noGrp="1"/>
          </p:cNvSpPr>
          <p:nvPr>
            <p:ph type="title"/>
          </p:nvPr>
        </p:nvSpPr>
        <p:spPr/>
        <p:txBody>
          <a:bodyPr>
            <a:normAutofit/>
          </a:bodyPr>
          <a:lstStyle/>
          <a:p>
            <a:r>
              <a:rPr lang="en-US" b="1" dirty="0"/>
              <a:t>Impact on educational practices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05476"/>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35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277212" cy="1690644"/>
          </a:xfrm>
        </p:spPr>
        <p:txBody>
          <a:bodyPr>
            <a:normAutofit/>
          </a:bodyPr>
          <a:lstStyle/>
          <a:p>
            <a:pPr marL="0" indent="0">
              <a:buNone/>
            </a:pPr>
            <a:r>
              <a:rPr lang="en-US" sz="3600" dirty="0"/>
              <a:t>Parents and educators “self-talking” about thoughts and beliefs, identifying un-known information</a:t>
            </a:r>
          </a:p>
          <a:p>
            <a:endParaRPr lang="en-US" sz="3600" dirty="0"/>
          </a:p>
          <a:p>
            <a:endParaRPr lang="en-US" sz="3600" dirty="0"/>
          </a:p>
        </p:txBody>
      </p:sp>
      <p:sp>
        <p:nvSpPr>
          <p:cNvPr id="3" name="Title 2"/>
          <p:cNvSpPr>
            <a:spLocks noGrp="1"/>
          </p:cNvSpPr>
          <p:nvPr>
            <p:ph type="title"/>
          </p:nvPr>
        </p:nvSpPr>
        <p:spPr/>
        <p:txBody>
          <a:bodyPr>
            <a:normAutofit/>
          </a:bodyPr>
          <a:lstStyle/>
          <a:p>
            <a:r>
              <a:rPr lang="en-US" b="1" dirty="0"/>
              <a:t>Impact on educational practices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05476"/>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DB89863A-80CA-40C7-80B4-A9F04449F4B5}"/>
              </a:ext>
            </a:extLst>
          </p:cNvPr>
          <p:cNvSpPr/>
          <p:nvPr/>
        </p:nvSpPr>
        <p:spPr>
          <a:xfrm>
            <a:off x="2032000" y="719666"/>
            <a:ext cx="8128000" cy="5418667"/>
          </a:xfrm>
          <a:prstGeom prst="rect">
            <a:avLst/>
          </a:prstGeom>
        </p:spPr>
        <p:txBody>
          <a:bodyPr/>
          <a:lstStyle/>
          <a:p>
            <a:pPr lvl="0">
              <a:buChar char="•"/>
            </a:pPr>
            <a:endParaRPr lang="en-US" dirty="0"/>
          </a:p>
          <a:p>
            <a:pPr lvl="1">
              <a:buChar char="•"/>
            </a:pPr>
            <a:endParaRPr lang="en-US"/>
          </a:p>
          <a:p>
            <a:pPr lvl="0">
              <a:buChar char="•"/>
            </a:pPr>
            <a:endParaRPr lang="en-US"/>
          </a:p>
          <a:p>
            <a:pPr lvl="0">
              <a:buChar char="•"/>
            </a:pPr>
            <a:endParaRPr lang="en-US"/>
          </a:p>
        </p:txBody>
      </p:sp>
      <p:sp>
        <p:nvSpPr>
          <p:cNvPr id="9" name="TextBox 8">
            <a:extLst>
              <a:ext uri="{FF2B5EF4-FFF2-40B4-BE49-F238E27FC236}">
                <a16:creationId xmlns:a16="http://schemas.microsoft.com/office/drawing/2014/main" id="{D5415A16-ABEF-4259-BEE8-5673160D8F54}"/>
              </a:ext>
            </a:extLst>
          </p:cNvPr>
          <p:cNvSpPr txBox="1"/>
          <p:nvPr/>
        </p:nvSpPr>
        <p:spPr>
          <a:xfrm>
            <a:off x="838200" y="2819400"/>
            <a:ext cx="10277212" cy="2554545"/>
          </a:xfrm>
          <a:prstGeom prst="rect">
            <a:avLst/>
          </a:prstGeom>
          <a:noFill/>
        </p:spPr>
        <p:txBody>
          <a:bodyPr wrap="square" numCol="2" rtlCol="0">
            <a:spAutoFit/>
          </a:bodyPr>
          <a:lstStyle/>
          <a:p>
            <a:pPr marL="285750" indent="-285750">
              <a:buFont typeface="Arial" panose="020B0604020202020204" pitchFamily="34" charset="0"/>
              <a:buChar char="•"/>
            </a:pPr>
            <a:r>
              <a:rPr lang="en-US" sz="3200" dirty="0"/>
              <a:t>I think</a:t>
            </a:r>
          </a:p>
          <a:p>
            <a:pPr marL="285750" indent="-285750">
              <a:buFont typeface="Arial" panose="020B0604020202020204" pitchFamily="34" charset="0"/>
              <a:buChar char="•"/>
            </a:pPr>
            <a:r>
              <a:rPr lang="en-US" sz="3200" dirty="0"/>
              <a:t>I wonder</a:t>
            </a:r>
          </a:p>
          <a:p>
            <a:pPr marL="285750" indent="-285750">
              <a:buFont typeface="Arial" panose="020B0604020202020204" pitchFamily="34" charset="0"/>
              <a:buChar char="•"/>
            </a:pPr>
            <a:r>
              <a:rPr lang="en-US" sz="3200" dirty="0"/>
              <a:t>What do you think?</a:t>
            </a:r>
          </a:p>
          <a:p>
            <a:pPr marL="285750" indent="-285750">
              <a:buFont typeface="Arial" panose="020B0604020202020204" pitchFamily="34" charset="0"/>
              <a:buChar char="•"/>
            </a:pPr>
            <a:r>
              <a:rPr lang="en-US" sz="3200" dirty="0"/>
              <a:t>Why did he make that face?</a:t>
            </a:r>
          </a:p>
          <a:p>
            <a:pPr marL="285750" indent="-285750">
              <a:buFont typeface="Arial" panose="020B0604020202020204" pitchFamily="34" charset="0"/>
              <a:buChar char="•"/>
            </a:pPr>
            <a:r>
              <a:rPr lang="en-US" sz="3200" dirty="0"/>
              <a:t>Help me remember</a:t>
            </a:r>
          </a:p>
          <a:p>
            <a:pPr marL="285750" indent="-285750">
              <a:buFont typeface="Arial" panose="020B0604020202020204" pitchFamily="34" charset="0"/>
              <a:buChar char="•"/>
            </a:pPr>
            <a:r>
              <a:rPr lang="en-US" sz="3200" dirty="0"/>
              <a:t>How do you know what she’s feeling?</a:t>
            </a:r>
          </a:p>
          <a:p>
            <a:pPr marL="285750" indent="-285750">
              <a:buFont typeface="Arial" panose="020B0604020202020204" pitchFamily="34" charset="0"/>
              <a:buChar char="•"/>
            </a:pPr>
            <a:r>
              <a:rPr lang="en-US" sz="3200" dirty="0"/>
              <a:t>How do you know? </a:t>
            </a:r>
          </a:p>
          <a:p>
            <a:pPr marL="285750" indent="-285750">
              <a:buFont typeface="Arial" panose="020B0604020202020204" pitchFamily="34" charset="0"/>
              <a:buChar char="•"/>
            </a:pPr>
            <a:r>
              <a:rPr lang="en-US" sz="3200" dirty="0"/>
              <a:t>I don’t know – I wasn’t there. </a:t>
            </a:r>
          </a:p>
        </p:txBody>
      </p:sp>
    </p:spTree>
    <p:extLst>
      <p:ext uri="{BB962C8B-B14F-4D97-AF65-F5344CB8AC3E}">
        <p14:creationId xmlns:p14="http://schemas.microsoft.com/office/powerpoint/2010/main" val="62893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9" y="2143125"/>
            <a:ext cx="5019413" cy="3495675"/>
          </a:xfrm>
        </p:spPr>
        <p:txBody>
          <a:bodyPr>
            <a:normAutofit/>
          </a:bodyPr>
          <a:lstStyle/>
          <a:p>
            <a:pPr marL="0" indent="0">
              <a:buNone/>
            </a:pPr>
            <a:r>
              <a:rPr lang="en-US" sz="3600" dirty="0"/>
              <a:t>Use “thought bubbles” to illustrate various perceptions and emotions</a:t>
            </a:r>
          </a:p>
        </p:txBody>
      </p:sp>
      <p:sp>
        <p:nvSpPr>
          <p:cNvPr id="3" name="Title 2"/>
          <p:cNvSpPr>
            <a:spLocks noGrp="1"/>
          </p:cNvSpPr>
          <p:nvPr>
            <p:ph type="title"/>
          </p:nvPr>
        </p:nvSpPr>
        <p:spPr/>
        <p:txBody>
          <a:bodyPr>
            <a:normAutofit/>
          </a:bodyPr>
          <a:lstStyle/>
          <a:p>
            <a:r>
              <a:rPr lang="en-US" b="1" dirty="0"/>
              <a:t>Impact on educational practices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05476"/>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Empty speech bubbles">
            <a:extLst>
              <a:ext uri="{FF2B5EF4-FFF2-40B4-BE49-F238E27FC236}">
                <a16:creationId xmlns:a16="http://schemas.microsoft.com/office/drawing/2014/main" id="{8190849A-3596-4ED4-BF69-55743CBBE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84" y="1742440"/>
            <a:ext cx="5060915" cy="3373120"/>
          </a:xfrm>
          <a:prstGeom prst="rect">
            <a:avLst/>
          </a:prstGeom>
        </p:spPr>
      </p:pic>
    </p:spTree>
    <p:extLst>
      <p:ext uri="{BB962C8B-B14F-4D97-AF65-F5344CB8AC3E}">
        <p14:creationId xmlns:p14="http://schemas.microsoft.com/office/powerpoint/2010/main" val="421492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9125981" cy="4106861"/>
          </a:xfrm>
        </p:spPr>
        <p:txBody>
          <a:bodyPr>
            <a:normAutofit fontScale="85000" lnSpcReduction="10000"/>
          </a:bodyPr>
          <a:lstStyle/>
          <a:p>
            <a:r>
              <a:rPr lang="en-US" sz="4000" b="1" dirty="0"/>
              <a:t>Use early reading opportunities to build perspective and specifically discuss feelings</a:t>
            </a:r>
          </a:p>
          <a:p>
            <a:r>
              <a:rPr lang="en-US" sz="4000" b="1" dirty="0"/>
              <a:t>Use sabotage to discuss known and unknown information</a:t>
            </a:r>
          </a:p>
          <a:p>
            <a:r>
              <a:rPr lang="en-US" sz="4000" b="1" dirty="0"/>
              <a:t>Talk about the author and discuss why they included information or put it in the picture</a:t>
            </a:r>
          </a:p>
          <a:p>
            <a:r>
              <a:rPr lang="en-US" sz="4700" b="1" dirty="0"/>
              <a:t>Include building working memory and planning skills in IEP goals</a:t>
            </a:r>
          </a:p>
          <a:p>
            <a:endParaRPr lang="en-US" sz="4000" b="1" dirty="0"/>
          </a:p>
          <a:p>
            <a:endParaRPr lang="en-US" sz="4000" b="1" dirty="0"/>
          </a:p>
        </p:txBody>
      </p:sp>
      <p:sp>
        <p:nvSpPr>
          <p:cNvPr id="3" name="Title 2"/>
          <p:cNvSpPr>
            <a:spLocks noGrp="1"/>
          </p:cNvSpPr>
          <p:nvPr>
            <p:ph type="title"/>
          </p:nvPr>
        </p:nvSpPr>
        <p:spPr/>
        <p:txBody>
          <a:bodyPr>
            <a:normAutofit/>
          </a:bodyPr>
          <a:lstStyle/>
          <a:p>
            <a:r>
              <a:rPr lang="en-US" b="1" dirty="0"/>
              <a:t>Impact on educational practices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825"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61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6712-84BB-4A09-B444-BEA6EDE0FEEA}"/>
              </a:ext>
            </a:extLst>
          </p:cNvPr>
          <p:cNvSpPr>
            <a:spLocks noGrp="1"/>
          </p:cNvSpPr>
          <p:nvPr>
            <p:ph type="title"/>
          </p:nvPr>
        </p:nvSpPr>
        <p:spPr/>
        <p:txBody>
          <a:bodyPr>
            <a:normAutofit/>
          </a:bodyPr>
          <a:lstStyle/>
          <a:p>
            <a:r>
              <a:rPr lang="en-US" b="1" dirty="0"/>
              <a:t>Impact on educational practices</a:t>
            </a:r>
            <a:endParaRPr lang="en-US" dirty="0"/>
          </a:p>
        </p:txBody>
      </p:sp>
      <p:sp>
        <p:nvSpPr>
          <p:cNvPr id="3" name="Content Placeholder 2">
            <a:extLst>
              <a:ext uri="{FF2B5EF4-FFF2-40B4-BE49-F238E27FC236}">
                <a16:creationId xmlns:a16="http://schemas.microsoft.com/office/drawing/2014/main" id="{4661C653-8A1C-4F86-8CD5-B06D32E4E0E4}"/>
              </a:ext>
            </a:extLst>
          </p:cNvPr>
          <p:cNvSpPr>
            <a:spLocks noGrp="1"/>
          </p:cNvSpPr>
          <p:nvPr>
            <p:ph idx="1"/>
          </p:nvPr>
        </p:nvSpPr>
        <p:spPr>
          <a:xfrm>
            <a:off x="1120000" y="1825625"/>
            <a:ext cx="4207009" cy="4351338"/>
          </a:xfrm>
        </p:spPr>
        <p:txBody>
          <a:bodyPr>
            <a:normAutofit/>
          </a:bodyPr>
          <a:lstStyle/>
          <a:p>
            <a:pPr marL="0" indent="0">
              <a:buNone/>
            </a:pPr>
            <a:r>
              <a:rPr lang="en-US" sz="4000" dirty="0"/>
              <a:t>Choose literature that emphasizes ToM development</a:t>
            </a:r>
          </a:p>
          <a:p>
            <a:pPr marL="457200" lvl="1" indent="0">
              <a:buNone/>
            </a:pPr>
            <a:endParaRPr lang="en-US" sz="3200" b="1" i="1" dirty="0"/>
          </a:p>
          <a:p>
            <a:pPr marL="457200" lvl="1" indent="0">
              <a:buNone/>
            </a:pPr>
            <a:r>
              <a:rPr lang="en-US" sz="3200" b="1" i="1" dirty="0"/>
              <a:t>Jan Thomas books</a:t>
            </a:r>
          </a:p>
        </p:txBody>
      </p:sp>
      <p:pic>
        <p:nvPicPr>
          <p:cNvPr id="5" name="Picture 4" descr="A picture containing logo&#10;&#10;Description automatically generated">
            <a:extLst>
              <a:ext uri="{FF2B5EF4-FFF2-40B4-BE49-F238E27FC236}">
                <a16:creationId xmlns:a16="http://schemas.microsoft.com/office/drawing/2014/main" id="{C708AF82-A62A-4EE6-A298-0FE2FB655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55" y="1690688"/>
            <a:ext cx="4436712" cy="3946545"/>
          </a:xfrm>
          <a:prstGeom prst="rect">
            <a:avLst/>
          </a:prstGeom>
        </p:spPr>
      </p:pic>
      <p:pic>
        <p:nvPicPr>
          <p:cNvPr id="6" name="Picture 5">
            <a:extLst>
              <a:ext uri="{FF2B5EF4-FFF2-40B4-BE49-F238E27FC236}">
                <a16:creationId xmlns:a16="http://schemas.microsoft.com/office/drawing/2014/main" id="{3B24C5ED-8004-4DCB-9C26-76EDDFF10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825"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67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6712-84BB-4A09-B444-BEA6EDE0FEEA}"/>
              </a:ext>
            </a:extLst>
          </p:cNvPr>
          <p:cNvSpPr>
            <a:spLocks noGrp="1"/>
          </p:cNvSpPr>
          <p:nvPr>
            <p:ph type="title"/>
          </p:nvPr>
        </p:nvSpPr>
        <p:spPr/>
        <p:txBody>
          <a:bodyPr>
            <a:normAutofit/>
          </a:bodyPr>
          <a:lstStyle/>
          <a:p>
            <a:r>
              <a:rPr lang="en-US" b="1" dirty="0"/>
              <a:t>Impact on educational practices</a:t>
            </a:r>
            <a:endParaRPr lang="en-US" dirty="0"/>
          </a:p>
        </p:txBody>
      </p:sp>
      <p:sp>
        <p:nvSpPr>
          <p:cNvPr id="3" name="Content Placeholder 2">
            <a:extLst>
              <a:ext uri="{FF2B5EF4-FFF2-40B4-BE49-F238E27FC236}">
                <a16:creationId xmlns:a16="http://schemas.microsoft.com/office/drawing/2014/main" id="{4661C653-8A1C-4F86-8CD5-B06D32E4E0E4}"/>
              </a:ext>
            </a:extLst>
          </p:cNvPr>
          <p:cNvSpPr>
            <a:spLocks noGrp="1"/>
          </p:cNvSpPr>
          <p:nvPr>
            <p:ph idx="1"/>
          </p:nvPr>
        </p:nvSpPr>
        <p:spPr>
          <a:xfrm>
            <a:off x="1120000" y="1825625"/>
            <a:ext cx="4207009" cy="4351338"/>
          </a:xfrm>
        </p:spPr>
        <p:txBody>
          <a:bodyPr>
            <a:normAutofit/>
          </a:bodyPr>
          <a:lstStyle/>
          <a:p>
            <a:pPr marL="0" indent="0">
              <a:buNone/>
            </a:pPr>
            <a:r>
              <a:rPr lang="en-US" sz="4000" dirty="0"/>
              <a:t>Choose literature that emphasizes ToM development</a:t>
            </a:r>
          </a:p>
          <a:p>
            <a:pPr marL="457200" lvl="1" indent="0">
              <a:buNone/>
            </a:pPr>
            <a:endParaRPr lang="en-US" sz="3200" b="1" i="1" dirty="0"/>
          </a:p>
          <a:p>
            <a:pPr marL="457200" lvl="1" indent="0">
              <a:buNone/>
            </a:pPr>
            <a:r>
              <a:rPr lang="en-US" sz="3200" b="1" i="1" dirty="0"/>
              <a:t>Mo Willems books</a:t>
            </a:r>
          </a:p>
        </p:txBody>
      </p:sp>
      <p:pic>
        <p:nvPicPr>
          <p:cNvPr id="6" name="Picture 5">
            <a:extLst>
              <a:ext uri="{FF2B5EF4-FFF2-40B4-BE49-F238E27FC236}">
                <a16:creationId xmlns:a16="http://schemas.microsoft.com/office/drawing/2014/main" id="{3B24C5ED-8004-4DCB-9C26-76EDDFF10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825"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The Duckling Gets a Cookie!? 1423151283 Book Cover">
            <a:extLst>
              <a:ext uri="{FF2B5EF4-FFF2-40B4-BE49-F238E27FC236}">
                <a16:creationId xmlns:a16="http://schemas.microsoft.com/office/drawing/2014/main" id="{E8BE6FD7-AF66-470B-9FA1-558C296C1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009" y="2925041"/>
            <a:ext cx="33147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2E612D74-03F6-4408-ADB5-0C45BDD26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9891" y="1586634"/>
            <a:ext cx="2438400" cy="3333750"/>
          </a:xfrm>
          <a:prstGeom prst="rect">
            <a:avLst/>
          </a:prstGeom>
        </p:spPr>
      </p:pic>
    </p:spTree>
    <p:extLst>
      <p:ext uri="{BB962C8B-B14F-4D97-AF65-F5344CB8AC3E}">
        <p14:creationId xmlns:p14="http://schemas.microsoft.com/office/powerpoint/2010/main" val="98721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FE38-F802-48BC-B244-6829937FDA09}"/>
              </a:ext>
            </a:extLst>
          </p:cNvPr>
          <p:cNvSpPr>
            <a:spLocks noGrp="1"/>
          </p:cNvSpPr>
          <p:nvPr>
            <p:ph type="title"/>
          </p:nvPr>
        </p:nvSpPr>
        <p:spPr/>
        <p:txBody>
          <a:bodyPr>
            <a:normAutofit/>
          </a:bodyPr>
          <a:lstStyle/>
          <a:p>
            <a:r>
              <a:rPr lang="en-US" b="1" dirty="0"/>
              <a:t>Impact on educational practices</a:t>
            </a:r>
            <a:endParaRPr lang="en-US" dirty="0"/>
          </a:p>
        </p:txBody>
      </p:sp>
      <p:sp>
        <p:nvSpPr>
          <p:cNvPr id="5" name="TextBox 4">
            <a:extLst>
              <a:ext uri="{FF2B5EF4-FFF2-40B4-BE49-F238E27FC236}">
                <a16:creationId xmlns:a16="http://schemas.microsoft.com/office/drawing/2014/main" id="{FBBE1153-307E-423B-B16B-B3CFC7254A01}"/>
              </a:ext>
            </a:extLst>
          </p:cNvPr>
          <p:cNvSpPr txBox="1"/>
          <p:nvPr/>
        </p:nvSpPr>
        <p:spPr>
          <a:xfrm>
            <a:off x="1760619" y="1983737"/>
            <a:ext cx="8688306" cy="4185761"/>
          </a:xfrm>
          <a:prstGeom prst="rect">
            <a:avLst/>
          </a:prstGeom>
          <a:noFill/>
        </p:spPr>
        <p:txBody>
          <a:bodyPr wrap="square" rtlCol="0">
            <a:spAutoFit/>
          </a:bodyPr>
          <a:lstStyle/>
          <a:p>
            <a:pPr marL="342900" indent="-342900">
              <a:buFont typeface="Arial" panose="020B0604020202020204" pitchFamily="34" charset="0"/>
              <a:buChar char="•"/>
            </a:pPr>
            <a:r>
              <a:rPr lang="en-US" sz="4400" dirty="0"/>
              <a:t>Use writing opportunities to practice planning and  sequencing</a:t>
            </a:r>
          </a:p>
          <a:p>
            <a:pPr marL="342900" indent="-342900">
              <a:buFont typeface="Arial" panose="020B0604020202020204" pitchFamily="34" charset="0"/>
              <a:buChar char="•"/>
            </a:pPr>
            <a:r>
              <a:rPr lang="en-US" sz="4400" dirty="0"/>
              <a:t>Add information about emotions</a:t>
            </a:r>
          </a:p>
          <a:p>
            <a:pPr marL="342900" indent="-342900">
              <a:buFont typeface="Arial" panose="020B0604020202020204" pitchFamily="34" charset="0"/>
              <a:buChar char="•"/>
            </a:pPr>
            <a:r>
              <a:rPr lang="en-US" sz="4400" dirty="0"/>
              <a:t>Discuss known and unknown information </a:t>
            </a:r>
          </a:p>
          <a:p>
            <a:endParaRPr lang="en-US" sz="2800"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3DEB8F00-941E-474C-9CFE-8C94200F1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747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1BF8-6ED5-4F92-8C34-10D7B52756BB}"/>
              </a:ext>
            </a:extLst>
          </p:cNvPr>
          <p:cNvSpPr>
            <a:spLocks noGrp="1"/>
          </p:cNvSpPr>
          <p:nvPr>
            <p:ph type="title"/>
          </p:nvPr>
        </p:nvSpPr>
        <p:spPr>
          <a:xfrm>
            <a:off x="838200" y="138622"/>
            <a:ext cx="10515600" cy="1325563"/>
          </a:xfrm>
        </p:spPr>
        <p:txBody>
          <a:bodyPr>
            <a:normAutofit/>
          </a:bodyPr>
          <a:lstStyle/>
          <a:p>
            <a:r>
              <a:rPr lang="en-US" b="1" dirty="0"/>
              <a:t>Impact on educational practices</a:t>
            </a:r>
            <a:endParaRPr lang="en-US" dirty="0"/>
          </a:p>
        </p:txBody>
      </p:sp>
      <p:graphicFrame>
        <p:nvGraphicFramePr>
          <p:cNvPr id="7" name="Content Placeholder 6">
            <a:extLst>
              <a:ext uri="{FF2B5EF4-FFF2-40B4-BE49-F238E27FC236}">
                <a16:creationId xmlns:a16="http://schemas.microsoft.com/office/drawing/2014/main" id="{FD137AEE-5A8B-4B5E-B1E5-7695DD54A927}"/>
              </a:ext>
            </a:extLst>
          </p:cNvPr>
          <p:cNvGraphicFramePr>
            <a:graphicFrameLocks noGrp="1" noChangeAspect="1"/>
          </p:cNvGraphicFramePr>
          <p:nvPr>
            <p:ph idx="1"/>
            <p:extLst>
              <p:ext uri="{D42A27DB-BD31-4B8C-83A1-F6EECF244321}">
                <p14:modId xmlns:p14="http://schemas.microsoft.com/office/powerpoint/2010/main" val="954842368"/>
              </p:ext>
            </p:extLst>
          </p:nvPr>
        </p:nvGraphicFramePr>
        <p:xfrm>
          <a:off x="3978563" y="1193918"/>
          <a:ext cx="7098862" cy="5485758"/>
        </p:xfrm>
        <a:graphic>
          <a:graphicData uri="http://schemas.openxmlformats.org/presentationml/2006/ole">
            <mc:AlternateContent xmlns:mc="http://schemas.openxmlformats.org/markup-compatibility/2006">
              <mc:Choice xmlns:v="urn:schemas-microsoft-com:vml" Requires="v">
                <p:oleObj spid="_x0000_s68610" name="Acrobat Document" r:id="rId4" imgW="7543704" imgH="5829044" progId="Acrobat.Document.2017">
                  <p:embed/>
                </p:oleObj>
              </mc:Choice>
              <mc:Fallback>
                <p:oleObj name="Acrobat Document" r:id="rId4" imgW="7543704" imgH="5829044" progId="Acrobat.Document.2017">
                  <p:embed/>
                  <p:pic>
                    <p:nvPicPr>
                      <p:cNvPr id="7" name="Content Placeholder 6">
                        <a:extLst>
                          <a:ext uri="{FF2B5EF4-FFF2-40B4-BE49-F238E27FC236}">
                            <a16:creationId xmlns:a16="http://schemas.microsoft.com/office/drawing/2014/main" id="{FD137AEE-5A8B-4B5E-B1E5-7695DD54A927}"/>
                          </a:ext>
                        </a:extLst>
                      </p:cNvPr>
                      <p:cNvPicPr/>
                      <p:nvPr/>
                    </p:nvPicPr>
                    <p:blipFill>
                      <a:blip r:embed="rId5"/>
                      <a:stretch>
                        <a:fillRect/>
                      </a:stretch>
                    </p:blipFill>
                    <p:spPr>
                      <a:xfrm>
                        <a:off x="3978563" y="1193918"/>
                        <a:ext cx="7098862" cy="548575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A411081-FDDB-4C70-90D6-49DF907B5900}"/>
              </a:ext>
            </a:extLst>
          </p:cNvPr>
          <p:cNvSpPr/>
          <p:nvPr/>
        </p:nvSpPr>
        <p:spPr>
          <a:xfrm>
            <a:off x="4748935" y="1193918"/>
            <a:ext cx="914400" cy="41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7AFF5C-0B18-4A2F-BD4B-D998C17816B9}"/>
              </a:ext>
            </a:extLst>
          </p:cNvPr>
          <p:cNvSpPr txBox="1"/>
          <p:nvPr/>
        </p:nvSpPr>
        <p:spPr>
          <a:xfrm>
            <a:off x="471055" y="1464185"/>
            <a:ext cx="3140363" cy="4031873"/>
          </a:xfrm>
          <a:prstGeom prst="rect">
            <a:avLst/>
          </a:prstGeom>
          <a:noFill/>
        </p:spPr>
        <p:txBody>
          <a:bodyPr wrap="square" rtlCol="0">
            <a:spAutoFit/>
          </a:bodyPr>
          <a:lstStyle/>
          <a:p>
            <a:r>
              <a:rPr lang="en-US" sz="3200" b="1" dirty="0"/>
              <a:t>Have children “read” their writing out-loud to others to help build an understanding of shared information</a:t>
            </a:r>
          </a:p>
        </p:txBody>
      </p:sp>
    </p:spTree>
    <p:extLst>
      <p:ext uri="{BB962C8B-B14F-4D97-AF65-F5344CB8AC3E}">
        <p14:creationId xmlns:p14="http://schemas.microsoft.com/office/powerpoint/2010/main" val="2080611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F4DF-3760-4DF5-98CA-129A11FD7AB8}"/>
              </a:ext>
            </a:extLst>
          </p:cNvPr>
          <p:cNvSpPr>
            <a:spLocks noGrp="1"/>
          </p:cNvSpPr>
          <p:nvPr>
            <p:ph type="title"/>
          </p:nvPr>
        </p:nvSpPr>
        <p:spPr/>
        <p:txBody>
          <a:bodyPr/>
          <a:lstStyle/>
          <a:p>
            <a:r>
              <a:rPr lang="en-US" dirty="0"/>
              <a:t>References: Publications</a:t>
            </a:r>
          </a:p>
        </p:txBody>
      </p:sp>
      <p:sp>
        <p:nvSpPr>
          <p:cNvPr id="3" name="Content Placeholder 2">
            <a:extLst>
              <a:ext uri="{FF2B5EF4-FFF2-40B4-BE49-F238E27FC236}">
                <a16:creationId xmlns:a16="http://schemas.microsoft.com/office/drawing/2014/main" id="{8F5E8A11-0DBC-41A9-A18B-F7C7F979CDFC}"/>
              </a:ext>
            </a:extLst>
          </p:cNvPr>
          <p:cNvSpPr>
            <a:spLocks noGrp="1"/>
          </p:cNvSpPr>
          <p:nvPr>
            <p:ph idx="1"/>
          </p:nvPr>
        </p:nvSpPr>
        <p:spPr/>
        <p:txBody>
          <a:bodyPr>
            <a:normAutofit lnSpcReduction="10000"/>
          </a:bodyPr>
          <a:lstStyle/>
          <a:p>
            <a:r>
              <a:rPr lang="en-US" dirty="0" err="1"/>
              <a:t>Alber</a:t>
            </a:r>
            <a:r>
              <a:rPr lang="en-US" dirty="0"/>
              <a:t>, D.  (2019).  </a:t>
            </a:r>
            <a:r>
              <a:rPr lang="en-US" i="1" dirty="0"/>
              <a:t>A little spot of anxiety.  </a:t>
            </a:r>
            <a:r>
              <a:rPr lang="en-US" dirty="0"/>
              <a:t>Diane </a:t>
            </a:r>
            <a:r>
              <a:rPr lang="en-US" dirty="0" err="1"/>
              <a:t>Alber</a:t>
            </a:r>
            <a:r>
              <a:rPr lang="en-US" dirty="0"/>
              <a:t> Art, LLC.</a:t>
            </a:r>
          </a:p>
          <a:p>
            <a:r>
              <a:rPr lang="en-US" dirty="0"/>
              <a:t>Hearing First: www.hearingfirst.org </a:t>
            </a:r>
          </a:p>
          <a:p>
            <a:r>
              <a:rPr lang="en-US" dirty="0"/>
              <a:t>Thomas, J.  (2008). </a:t>
            </a:r>
            <a:r>
              <a:rPr lang="en-US" i="1" dirty="0"/>
              <a:t>A Birthday for Cow</a:t>
            </a:r>
            <a:r>
              <a:rPr lang="en-US" dirty="0"/>
              <a:t>.   HMH Books for Young Readers.</a:t>
            </a:r>
          </a:p>
          <a:p>
            <a:r>
              <a:rPr lang="en-US" dirty="0"/>
              <a:t>Willems, Mo. (2012).  </a:t>
            </a:r>
            <a:r>
              <a:rPr lang="en-US" i="1" dirty="0"/>
              <a:t>The Duckling gets a cookie</a:t>
            </a:r>
            <a:r>
              <a:rPr lang="en-US" dirty="0"/>
              <a:t>.   Walker and Co. </a:t>
            </a:r>
          </a:p>
          <a:p>
            <a:r>
              <a:rPr lang="en-US" dirty="0"/>
              <a:t>Willems, Mo. (2007).  </a:t>
            </a:r>
            <a:r>
              <a:rPr lang="en-US" i="1" dirty="0"/>
              <a:t>There is a bird on your head</a:t>
            </a:r>
            <a:r>
              <a:rPr lang="en-US" dirty="0"/>
              <a:t>.   Hyperion Books for Children</a:t>
            </a:r>
          </a:p>
          <a:p>
            <a:r>
              <a:rPr lang="en-US" sz="2800" dirty="0" err="1"/>
              <a:t>Zweber</a:t>
            </a:r>
            <a:r>
              <a:rPr lang="en-US" sz="2800" dirty="0"/>
              <a:t> Palmer, K., Tarshis, N., Hendrix, R., &amp; Garcia Winner, M. (2016).  </a:t>
            </a:r>
            <a:r>
              <a:rPr lang="en-US" sz="2800" i="1" dirty="0"/>
              <a:t>We Thinkers Vol 2: Social Problem Solvers Curriculum</a:t>
            </a:r>
            <a:r>
              <a:rPr lang="en-US" sz="2800" dirty="0"/>
              <a:t>. Think Social Publishing, Inc. </a:t>
            </a:r>
            <a:endParaRPr lang="en-US" dirty="0"/>
          </a:p>
        </p:txBody>
      </p:sp>
    </p:spTree>
    <p:extLst>
      <p:ext uri="{BB962C8B-B14F-4D97-AF65-F5344CB8AC3E}">
        <p14:creationId xmlns:p14="http://schemas.microsoft.com/office/powerpoint/2010/main" val="95809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9768" y="1690688"/>
            <a:ext cx="9755036" cy="3548062"/>
          </a:xfrm>
        </p:spPr>
        <p:txBody>
          <a:bodyPr>
            <a:normAutofit/>
          </a:bodyPr>
          <a:lstStyle/>
          <a:p>
            <a:pPr marL="0" indent="0">
              <a:buNone/>
            </a:pPr>
            <a:r>
              <a:rPr lang="en-US" sz="4000" b="1" dirty="0"/>
              <a:t>Basic foundations of </a:t>
            </a:r>
            <a:r>
              <a:rPr lang="en-US" sz="4000" b="1" u="sng" dirty="0"/>
              <a:t>Listening</a:t>
            </a:r>
            <a:r>
              <a:rPr lang="en-US" sz="4000" b="1" dirty="0"/>
              <a:t>:</a:t>
            </a:r>
          </a:p>
          <a:p>
            <a:pPr marL="0" indent="0">
              <a:buNone/>
            </a:pPr>
            <a:r>
              <a:rPr lang="en-US" sz="3200" b="1" dirty="0"/>
              <a:t>	</a:t>
            </a:r>
          </a:p>
          <a:p>
            <a:pPr marL="0" indent="0">
              <a:buNone/>
            </a:pPr>
            <a:r>
              <a:rPr lang="en-US" sz="3200" b="1" dirty="0"/>
              <a:t>		</a:t>
            </a:r>
            <a:r>
              <a:rPr lang="en-US" sz="3600" b="1" dirty="0"/>
              <a:t>auditory access</a:t>
            </a:r>
          </a:p>
          <a:p>
            <a:pPr marL="0" indent="0">
              <a:buNone/>
            </a:pPr>
            <a:r>
              <a:rPr lang="en-US" sz="3600" b="1" dirty="0"/>
              <a:t>		auditory skills</a:t>
            </a:r>
          </a:p>
          <a:p>
            <a:pPr marL="0" indent="0">
              <a:buNone/>
            </a:pPr>
            <a:r>
              <a:rPr lang="en-US" sz="3600" b="1" dirty="0"/>
              <a:t>		auditory function</a:t>
            </a:r>
          </a:p>
          <a:p>
            <a:endParaRPr lang="en-US" dirty="0"/>
          </a:p>
        </p:txBody>
      </p:sp>
      <p:sp>
        <p:nvSpPr>
          <p:cNvPr id="3" name="Title 2"/>
          <p:cNvSpPr>
            <a:spLocks noGrp="1"/>
          </p:cNvSpPr>
          <p:nvPr>
            <p:ph type="title"/>
          </p:nvPr>
        </p:nvSpPr>
        <p:spPr/>
        <p:txBody>
          <a:bodyPr>
            <a:normAutofit fontScale="90000"/>
          </a:bodyPr>
          <a:lstStyle/>
          <a:p>
            <a:r>
              <a:rPr lang="en-US" b="1" dirty="0"/>
              <a:t>Concerns for children with hearing loss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542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9E78-081A-4766-80B1-708F46B4B52F}"/>
              </a:ext>
            </a:extLst>
          </p:cNvPr>
          <p:cNvSpPr>
            <a:spLocks noGrp="1"/>
          </p:cNvSpPr>
          <p:nvPr>
            <p:ph type="title"/>
          </p:nvPr>
        </p:nvSpPr>
        <p:spPr/>
        <p:txBody>
          <a:bodyPr/>
          <a:lstStyle/>
          <a:p>
            <a:r>
              <a:rPr lang="en-US" dirty="0"/>
              <a:t>References: Research</a:t>
            </a:r>
          </a:p>
        </p:txBody>
      </p:sp>
      <p:sp>
        <p:nvSpPr>
          <p:cNvPr id="3" name="Content Placeholder 2">
            <a:extLst>
              <a:ext uri="{FF2B5EF4-FFF2-40B4-BE49-F238E27FC236}">
                <a16:creationId xmlns:a16="http://schemas.microsoft.com/office/drawing/2014/main" id="{8A77A23D-9AD1-4825-A732-50217F3CCF6B}"/>
              </a:ext>
            </a:extLst>
          </p:cNvPr>
          <p:cNvSpPr>
            <a:spLocks noGrp="1"/>
          </p:cNvSpPr>
          <p:nvPr>
            <p:ph idx="1"/>
          </p:nvPr>
        </p:nvSpPr>
        <p:spPr/>
        <p:txBody>
          <a:bodyPr>
            <a:normAutofit fontScale="77500" lnSpcReduction="20000"/>
          </a:bodyPr>
          <a:lstStyle/>
          <a:p>
            <a:r>
              <a:rPr lang="en-US" dirty="0"/>
              <a:t>Beck, I.L. &amp; McKeown, M. G. (2006) </a:t>
            </a:r>
            <a:r>
              <a:rPr lang="en-US" i="1" dirty="0"/>
              <a:t>Improving comprehension with questioning the author</a:t>
            </a:r>
            <a:r>
              <a:rPr lang="en-US" dirty="0"/>
              <a:t>.  New York, NY: Scholastic.</a:t>
            </a:r>
          </a:p>
          <a:p>
            <a:r>
              <a:rPr lang="en-US" sz="2800" dirty="0">
                <a:effectLst/>
                <a:ea typeface="Times New Roman" panose="02020603050405020304" pitchFamily="18" charset="0"/>
              </a:rPr>
              <a:t>Hutchins, T., </a:t>
            </a:r>
            <a:r>
              <a:rPr lang="en-US" sz="2800" dirty="0" err="1">
                <a:effectLst/>
                <a:ea typeface="Times New Roman" panose="02020603050405020304" pitchFamily="18" charset="0"/>
              </a:rPr>
              <a:t>Prelock</a:t>
            </a:r>
            <a:r>
              <a:rPr lang="en-US" sz="2800" dirty="0">
                <a:effectLst/>
                <a:ea typeface="Times New Roman" panose="02020603050405020304" pitchFamily="18" charset="0"/>
              </a:rPr>
              <a:t>, P., &amp; </a:t>
            </a:r>
            <a:r>
              <a:rPr lang="en-US" sz="2800" dirty="0" err="1">
                <a:effectLst/>
                <a:ea typeface="Times New Roman" panose="02020603050405020304" pitchFamily="18" charset="0"/>
              </a:rPr>
              <a:t>Bonazinga-Bouyea</a:t>
            </a:r>
            <a:r>
              <a:rPr lang="en-US" sz="2800" dirty="0">
                <a:effectLst/>
                <a:ea typeface="Times New Roman" panose="02020603050405020304" pitchFamily="18" charset="0"/>
              </a:rPr>
              <a:t>, L. (2019).  </a:t>
            </a:r>
            <a:r>
              <a:rPr lang="en-US" sz="2800" i="1" dirty="0">
                <a:effectLst/>
                <a:ea typeface="Times New Roman" panose="02020603050405020304" pitchFamily="18" charset="0"/>
              </a:rPr>
              <a:t>Theory of Mind Inventory. https://www.theoryofmindinventory.com/about/test-description/</a:t>
            </a:r>
          </a:p>
          <a:p>
            <a:r>
              <a:rPr lang="en-US" sz="2800" dirty="0" err="1"/>
              <a:t>Marschark</a:t>
            </a:r>
            <a:r>
              <a:rPr lang="en-US" sz="2800" dirty="0"/>
              <a:t>, M., Edwards, L., Peterson, C., Crowe, K., &amp; Walton, D. (2019) Understanding theory of mind in Deaf and hearing college students.  </a:t>
            </a:r>
            <a:r>
              <a:rPr lang="en-US" sz="2800" i="1" dirty="0"/>
              <a:t>Journal of Deaf Studies and Deaf Education, </a:t>
            </a:r>
            <a:r>
              <a:rPr lang="en-US" sz="2800" dirty="0"/>
              <a:t>24, 104. doi:10.1093/</a:t>
            </a:r>
            <a:r>
              <a:rPr lang="en-US" sz="2800" dirty="0" err="1"/>
              <a:t>deafed</a:t>
            </a:r>
            <a:r>
              <a:rPr lang="en-US" sz="2800" dirty="0"/>
              <a:t>/eny039</a:t>
            </a:r>
          </a:p>
          <a:p>
            <a:r>
              <a:rPr lang="en-US" dirty="0"/>
              <a:t>Moeller, M.P., </a:t>
            </a:r>
            <a:r>
              <a:rPr lang="en-US" dirty="0" err="1"/>
              <a:t>Ertmer</a:t>
            </a:r>
            <a:r>
              <a:rPr lang="en-US" dirty="0"/>
              <a:t>, D., </a:t>
            </a:r>
            <a:r>
              <a:rPr lang="en-US" dirty="0" err="1"/>
              <a:t>Stoel</a:t>
            </a:r>
            <a:r>
              <a:rPr lang="en-US" dirty="0"/>
              <a:t>-Gammon, C. (2016).  </a:t>
            </a:r>
            <a:r>
              <a:rPr lang="en-US" i="1" dirty="0"/>
              <a:t>Promoting language and literacy in children who are deaf or hard of hearing</a:t>
            </a:r>
            <a:r>
              <a:rPr lang="en-US" dirty="0"/>
              <a:t>.  Paul H Brooks Publishing: Baltimore, MD. </a:t>
            </a:r>
          </a:p>
          <a:p>
            <a:r>
              <a:rPr lang="en-US" sz="2800" dirty="0" err="1"/>
              <a:t>Shamay-Tsoory</a:t>
            </a:r>
            <a:r>
              <a:rPr lang="en-US" dirty="0"/>
              <a:t>, S., &amp; </a:t>
            </a:r>
            <a:r>
              <a:rPr lang="en-US" dirty="0" err="1"/>
              <a:t>Aharon-Peretz</a:t>
            </a:r>
            <a:r>
              <a:rPr lang="en-US" dirty="0"/>
              <a:t>, J. (2007).  Dissociable prefrontal networks for cognitive and affective theory of mind: A lesion study.  </a:t>
            </a:r>
            <a:r>
              <a:rPr lang="en-US" i="1" dirty="0" err="1"/>
              <a:t>Neuropsychologia</a:t>
            </a:r>
            <a:r>
              <a:rPr lang="en-US" dirty="0"/>
              <a:t>, 45, 3054-3067.  </a:t>
            </a:r>
            <a:endParaRPr lang="en-US" sz="2800" dirty="0"/>
          </a:p>
          <a:p>
            <a:r>
              <a:rPr lang="en-US" sz="2800" dirty="0"/>
              <a:t>Wellman, H.M., &amp; Liu, D. (2004).  Scaling of theory-of-mind tasks.  </a:t>
            </a:r>
            <a:r>
              <a:rPr lang="en-US" sz="2800" i="1" dirty="0"/>
              <a:t>Child Development</a:t>
            </a:r>
            <a:r>
              <a:rPr lang="en-US" sz="2800" dirty="0"/>
              <a:t>, 75, 523-541. </a:t>
            </a:r>
          </a:p>
          <a:p>
            <a:endParaRPr lang="en-US" dirty="0"/>
          </a:p>
        </p:txBody>
      </p:sp>
    </p:spTree>
    <p:extLst>
      <p:ext uri="{BB962C8B-B14F-4D97-AF65-F5344CB8AC3E}">
        <p14:creationId xmlns:p14="http://schemas.microsoft.com/office/powerpoint/2010/main" val="327146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9768" y="1690688"/>
            <a:ext cx="9755036" cy="3548062"/>
          </a:xfrm>
        </p:spPr>
        <p:txBody>
          <a:bodyPr>
            <a:normAutofit fontScale="92500" lnSpcReduction="10000"/>
          </a:bodyPr>
          <a:lstStyle/>
          <a:p>
            <a:pPr marL="0" indent="0">
              <a:buNone/>
            </a:pPr>
            <a:r>
              <a:rPr lang="en-US" sz="4000" b="1" dirty="0"/>
              <a:t>Basic foundations of </a:t>
            </a:r>
            <a:r>
              <a:rPr lang="en-US" sz="4000" b="1" u="sng" dirty="0"/>
              <a:t>Language</a:t>
            </a:r>
          </a:p>
          <a:p>
            <a:pPr marL="0" indent="0">
              <a:buNone/>
            </a:pPr>
            <a:r>
              <a:rPr lang="en-US" sz="3200" b="1" dirty="0"/>
              <a:t>	</a:t>
            </a:r>
          </a:p>
          <a:p>
            <a:pPr marL="0" indent="0">
              <a:buNone/>
            </a:pPr>
            <a:r>
              <a:rPr lang="en-US" sz="3200" b="1" dirty="0"/>
              <a:t>	phonology – how sounds make words</a:t>
            </a:r>
          </a:p>
          <a:p>
            <a:pPr marL="0" indent="0">
              <a:buNone/>
            </a:pPr>
            <a:r>
              <a:rPr lang="en-US" sz="3200" b="1" dirty="0"/>
              <a:t>	semantics – the meaning of words</a:t>
            </a:r>
          </a:p>
          <a:p>
            <a:pPr marL="0" indent="0">
              <a:buNone/>
            </a:pPr>
            <a:r>
              <a:rPr lang="en-US" sz="3200" b="1" dirty="0"/>
              <a:t>	syntax- putting words together into thoughts</a:t>
            </a:r>
          </a:p>
          <a:p>
            <a:pPr marL="0" indent="0">
              <a:buNone/>
            </a:pPr>
            <a:r>
              <a:rPr lang="en-US" sz="3200" b="1" dirty="0"/>
              <a:t>	pragmatics – using thoughts in socially 				meaningful ways</a:t>
            </a:r>
          </a:p>
          <a:p>
            <a:endParaRPr lang="en-US" sz="3200" b="1" dirty="0"/>
          </a:p>
          <a:p>
            <a:endParaRPr lang="en-US" dirty="0"/>
          </a:p>
        </p:txBody>
      </p:sp>
      <p:sp>
        <p:nvSpPr>
          <p:cNvPr id="3" name="Title 2"/>
          <p:cNvSpPr>
            <a:spLocks noGrp="1"/>
          </p:cNvSpPr>
          <p:nvPr>
            <p:ph type="title"/>
          </p:nvPr>
        </p:nvSpPr>
        <p:spPr/>
        <p:txBody>
          <a:bodyPr>
            <a:normAutofit fontScale="90000"/>
          </a:bodyPr>
          <a:lstStyle/>
          <a:p>
            <a:r>
              <a:rPr lang="en-US" b="1" dirty="0"/>
              <a:t>Concerns for children with hearing loss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0D7-A1A2-4B91-8AFA-DBDE06857868}"/>
              </a:ext>
            </a:extLst>
          </p:cNvPr>
          <p:cNvSpPr>
            <a:spLocks noGrp="1"/>
          </p:cNvSpPr>
          <p:nvPr>
            <p:ph type="title"/>
          </p:nvPr>
        </p:nvSpPr>
        <p:spPr/>
        <p:txBody>
          <a:bodyPr/>
          <a:lstStyle/>
          <a:p>
            <a:r>
              <a:rPr lang="en-US" b="1" dirty="0"/>
              <a:t>Pre-frontal cortex development</a:t>
            </a:r>
          </a:p>
        </p:txBody>
      </p:sp>
      <p:sp>
        <p:nvSpPr>
          <p:cNvPr id="3" name="Content Placeholder 2">
            <a:extLst>
              <a:ext uri="{FF2B5EF4-FFF2-40B4-BE49-F238E27FC236}">
                <a16:creationId xmlns:a16="http://schemas.microsoft.com/office/drawing/2014/main" id="{724BE914-0E12-4DBC-B9F5-3E536386776A}"/>
              </a:ext>
            </a:extLst>
          </p:cNvPr>
          <p:cNvSpPr>
            <a:spLocks noGrp="1"/>
          </p:cNvSpPr>
          <p:nvPr>
            <p:ph idx="1"/>
          </p:nvPr>
        </p:nvSpPr>
        <p:spPr>
          <a:xfrm>
            <a:off x="904874" y="1577975"/>
            <a:ext cx="9852800" cy="4327525"/>
          </a:xfrm>
        </p:spPr>
        <p:txBody>
          <a:bodyPr>
            <a:normAutofit/>
          </a:bodyPr>
          <a:lstStyle/>
          <a:p>
            <a:pPr marL="0" indent="0">
              <a:buNone/>
            </a:pPr>
            <a:r>
              <a:rPr lang="en-US" sz="4000" b="1" dirty="0"/>
              <a:t>Executive Functions</a:t>
            </a:r>
          </a:p>
          <a:p>
            <a:pPr marL="0" indent="0">
              <a:buNone/>
            </a:pPr>
            <a:r>
              <a:rPr lang="en-US" sz="4000" b="1" dirty="0"/>
              <a:t>	</a:t>
            </a:r>
            <a:r>
              <a:rPr lang="en-US" sz="3600" b="1" dirty="0"/>
              <a:t>Organization of actions and thinking</a:t>
            </a:r>
            <a:endParaRPr lang="en-US" sz="4000" b="1" dirty="0"/>
          </a:p>
          <a:p>
            <a:pPr marL="0" indent="0">
              <a:buNone/>
            </a:pPr>
            <a:endParaRPr lang="en-US" sz="4000" b="1" dirty="0"/>
          </a:p>
          <a:p>
            <a:pPr marL="0" indent="0">
              <a:buNone/>
            </a:pPr>
            <a:endParaRPr lang="en-US" sz="4000" b="1" dirty="0"/>
          </a:p>
          <a:p>
            <a:pPr marL="0" indent="0">
              <a:buNone/>
            </a:pPr>
            <a:r>
              <a:rPr lang="en-US" sz="4000" b="1" dirty="0"/>
              <a:t>Theory of Mind - ToM</a:t>
            </a:r>
          </a:p>
          <a:p>
            <a:pPr marL="0" indent="0">
              <a:buNone/>
            </a:pPr>
            <a:r>
              <a:rPr lang="en-US" dirty="0"/>
              <a:t>	</a:t>
            </a:r>
            <a:r>
              <a:rPr lang="en-US" sz="3600" b="1" dirty="0"/>
              <a:t>“Mega-cognition” – Thinking about thinking</a:t>
            </a:r>
            <a:endParaRPr lang="en-US" b="1" dirty="0"/>
          </a:p>
        </p:txBody>
      </p:sp>
      <p:sp>
        <p:nvSpPr>
          <p:cNvPr id="6" name="Text Box 4">
            <a:extLst>
              <a:ext uri="{FF2B5EF4-FFF2-40B4-BE49-F238E27FC236}">
                <a16:creationId xmlns:a16="http://schemas.microsoft.com/office/drawing/2014/main" id="{4BE967E7-F20F-40DB-B6CA-0AEB81D733DB}"/>
              </a:ext>
            </a:extLst>
          </p:cNvPr>
          <p:cNvSpPr txBox="1">
            <a:spLocks noChangeArrowheads="1"/>
          </p:cNvSpPr>
          <p:nvPr/>
        </p:nvSpPr>
        <p:spPr bwMode="auto">
          <a:xfrm>
            <a:off x="1876425" y="2903538"/>
            <a:ext cx="947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t>Inhibit      Shift Flexibly     Modulate Emotions     Initiate</a:t>
            </a:r>
          </a:p>
          <a:p>
            <a:pPr>
              <a:spcBef>
                <a:spcPct val="50000"/>
              </a:spcBef>
            </a:pPr>
            <a:r>
              <a:rPr lang="en-US" altLang="en-US" sz="2400" dirty="0"/>
              <a:t>Working Memory     Plan      Organize      Self-monitor &amp; evaluate </a:t>
            </a:r>
          </a:p>
        </p:txBody>
      </p:sp>
      <p:pic>
        <p:nvPicPr>
          <p:cNvPr id="5" name="Picture 4">
            <a:extLst>
              <a:ext uri="{FF2B5EF4-FFF2-40B4-BE49-F238E27FC236}">
                <a16:creationId xmlns:a16="http://schemas.microsoft.com/office/drawing/2014/main" id="{AA1ED23A-202A-4DD2-81CC-92D4E5F26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57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0D7-A1A2-4B91-8AFA-DBDE06857868}"/>
              </a:ext>
            </a:extLst>
          </p:cNvPr>
          <p:cNvSpPr>
            <a:spLocks noGrp="1"/>
          </p:cNvSpPr>
          <p:nvPr>
            <p:ph type="title"/>
          </p:nvPr>
        </p:nvSpPr>
        <p:spPr/>
        <p:txBody>
          <a:bodyPr/>
          <a:lstStyle/>
          <a:p>
            <a:r>
              <a:rPr lang="en-US" b="1" dirty="0"/>
              <a:t>Pre-frontal cortex development</a:t>
            </a:r>
          </a:p>
        </p:txBody>
      </p:sp>
      <p:sp>
        <p:nvSpPr>
          <p:cNvPr id="3" name="Content Placeholder 2">
            <a:extLst>
              <a:ext uri="{FF2B5EF4-FFF2-40B4-BE49-F238E27FC236}">
                <a16:creationId xmlns:a16="http://schemas.microsoft.com/office/drawing/2014/main" id="{724BE914-0E12-4DBC-B9F5-3E536386776A}"/>
              </a:ext>
            </a:extLst>
          </p:cNvPr>
          <p:cNvSpPr>
            <a:spLocks noGrp="1"/>
          </p:cNvSpPr>
          <p:nvPr>
            <p:ph idx="1"/>
          </p:nvPr>
        </p:nvSpPr>
        <p:spPr/>
        <p:txBody>
          <a:bodyPr/>
          <a:lstStyle/>
          <a:p>
            <a:pPr marL="0" indent="0">
              <a:buNone/>
            </a:pPr>
            <a:r>
              <a:rPr lang="en-US" sz="4000" b="1" dirty="0"/>
              <a:t>Executive Functions</a:t>
            </a:r>
          </a:p>
          <a:p>
            <a:pPr marL="0" indent="0">
              <a:buNone/>
            </a:pPr>
            <a:r>
              <a:rPr lang="en-US" dirty="0"/>
              <a:t>	</a:t>
            </a:r>
          </a:p>
        </p:txBody>
      </p:sp>
      <p:pic>
        <p:nvPicPr>
          <p:cNvPr id="5" name="Picture 4">
            <a:extLst>
              <a:ext uri="{FF2B5EF4-FFF2-40B4-BE49-F238E27FC236}">
                <a16:creationId xmlns:a16="http://schemas.microsoft.com/office/drawing/2014/main" id="{2EB65111-784E-4C34-A6A2-F195A4BC43B1}"/>
              </a:ext>
            </a:extLst>
          </p:cNvPr>
          <p:cNvPicPr>
            <a:picLocks noChangeAspect="1"/>
          </p:cNvPicPr>
          <p:nvPr/>
        </p:nvPicPr>
        <p:blipFill>
          <a:blip r:embed="rId2"/>
          <a:stretch>
            <a:fillRect/>
          </a:stretch>
        </p:blipFill>
        <p:spPr>
          <a:xfrm>
            <a:off x="2243034" y="2745409"/>
            <a:ext cx="5090601" cy="2511770"/>
          </a:xfrm>
          <a:prstGeom prst="rect">
            <a:avLst/>
          </a:prstGeom>
        </p:spPr>
      </p:pic>
      <p:pic>
        <p:nvPicPr>
          <p:cNvPr id="6" name="Picture 5">
            <a:extLst>
              <a:ext uri="{FF2B5EF4-FFF2-40B4-BE49-F238E27FC236}">
                <a16:creationId xmlns:a16="http://schemas.microsoft.com/office/drawing/2014/main" id="{683D197D-5BF0-4062-91D2-E95920893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83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0D7-A1A2-4B91-8AFA-DBDE06857868}"/>
              </a:ext>
            </a:extLst>
          </p:cNvPr>
          <p:cNvSpPr>
            <a:spLocks noGrp="1"/>
          </p:cNvSpPr>
          <p:nvPr>
            <p:ph type="title"/>
          </p:nvPr>
        </p:nvSpPr>
        <p:spPr>
          <a:xfrm>
            <a:off x="838200" y="365125"/>
            <a:ext cx="10515600" cy="949325"/>
          </a:xfrm>
        </p:spPr>
        <p:txBody>
          <a:bodyPr>
            <a:normAutofit fontScale="90000"/>
          </a:bodyPr>
          <a:lstStyle/>
          <a:p>
            <a:br>
              <a:rPr lang="en-US" sz="6000" b="1" dirty="0"/>
            </a:br>
            <a:r>
              <a:rPr lang="en-US" sz="6000" b="1" dirty="0"/>
              <a:t>Executive Functions in PS/K</a:t>
            </a:r>
            <a:br>
              <a:rPr lang="en-US" sz="6700" b="1" dirty="0"/>
            </a:br>
            <a:endParaRPr lang="en-US" b="1" dirty="0"/>
          </a:p>
        </p:txBody>
      </p:sp>
      <p:sp>
        <p:nvSpPr>
          <p:cNvPr id="3" name="Content Placeholder 2">
            <a:extLst>
              <a:ext uri="{FF2B5EF4-FFF2-40B4-BE49-F238E27FC236}">
                <a16:creationId xmlns:a16="http://schemas.microsoft.com/office/drawing/2014/main" id="{724BE914-0E12-4DBC-B9F5-3E536386776A}"/>
              </a:ext>
            </a:extLst>
          </p:cNvPr>
          <p:cNvSpPr>
            <a:spLocks noGrp="1"/>
          </p:cNvSpPr>
          <p:nvPr>
            <p:ph idx="1"/>
          </p:nvPr>
        </p:nvSpPr>
        <p:spPr/>
        <p:txBody>
          <a:bodyPr/>
          <a:lstStyle/>
          <a:p>
            <a:pPr marL="0" indent="0">
              <a:buNone/>
            </a:pPr>
            <a:r>
              <a:rPr lang="en-US" dirty="0"/>
              <a:t>	</a:t>
            </a:r>
          </a:p>
        </p:txBody>
      </p:sp>
      <p:sp>
        <p:nvSpPr>
          <p:cNvPr id="4" name="TextBox 3">
            <a:extLst>
              <a:ext uri="{FF2B5EF4-FFF2-40B4-BE49-F238E27FC236}">
                <a16:creationId xmlns:a16="http://schemas.microsoft.com/office/drawing/2014/main" id="{501FF0A9-D4B6-4B31-B568-79D1E43E2992}"/>
              </a:ext>
            </a:extLst>
          </p:cNvPr>
          <p:cNvSpPr txBox="1"/>
          <p:nvPr/>
        </p:nvSpPr>
        <p:spPr>
          <a:xfrm>
            <a:off x="1651775" y="1722338"/>
            <a:ext cx="9825850" cy="4216539"/>
          </a:xfrm>
          <a:prstGeom prst="rect">
            <a:avLst/>
          </a:prstGeom>
          <a:noFill/>
        </p:spPr>
        <p:txBody>
          <a:bodyPr wrap="square" rtlCol="0">
            <a:spAutoFit/>
          </a:bodyPr>
          <a:lstStyle/>
          <a:p>
            <a:r>
              <a:rPr lang="en-US" sz="3600" b="1" dirty="0"/>
              <a:t>Working Memory</a:t>
            </a:r>
          </a:p>
          <a:p>
            <a:pPr marL="0" marR="0">
              <a:spcBef>
                <a:spcPts val="0"/>
              </a:spcBef>
              <a:spcAft>
                <a:spcPts val="0"/>
              </a:spcAft>
            </a:pPr>
            <a:r>
              <a:rPr lang="en-US" sz="3600" b="1" dirty="0"/>
              <a:t>	</a:t>
            </a:r>
            <a:r>
              <a:rPr lang="en-US" sz="3600" dirty="0"/>
              <a:t>&gt; i</a:t>
            </a:r>
            <a:r>
              <a:rPr lang="en-US" sz="2800" dirty="0">
                <a:effectLst/>
                <a:latin typeface="Arial" panose="020B0604020202020204" pitchFamily="34" charset="0"/>
                <a:ea typeface="Calibri" panose="020F0502020204030204" pitchFamily="34" charset="0"/>
                <a:cs typeface="Times New Roman" panose="02020603050405020304" pitchFamily="18" charset="0"/>
              </a:rPr>
              <a:t>mmediate/short term memory (minutes) </a:t>
            </a:r>
          </a:p>
          <a:p>
            <a:pPr marL="0" marR="0">
              <a:spcBef>
                <a:spcPts val="0"/>
              </a:spcBef>
              <a:spcAft>
                <a:spcPts val="0"/>
              </a:spcAft>
            </a:pP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&gt; working memory (minutes to months) </a:t>
            </a: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until you don't use it or you need it </a:t>
            </a:r>
          </a:p>
          <a:p>
            <a:pPr marL="0" marR="0">
              <a:spcBef>
                <a:spcPts val="0"/>
              </a:spcBef>
              <a:spcAft>
                <a:spcPts val="0"/>
              </a:spcAft>
            </a:pP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&gt; long term memory (years)</a:t>
            </a:r>
          </a:p>
          <a:p>
            <a:pPr marL="0" marR="0">
              <a:spcBef>
                <a:spcPts val="0"/>
              </a:spcBef>
              <a:spcAft>
                <a:spcPts val="0"/>
              </a:spcAft>
            </a:pPr>
            <a:endParaRPr lang="en-US" sz="2800" dirty="0">
              <a:effectLst/>
              <a:latin typeface="Consolas" panose="020B0609020204030204" pitchFamily="49"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5-13 year olds can carry 5-7 things in working memory</a:t>
            </a:r>
            <a:endParaRPr lang="en-US" sz="2800" dirty="0">
              <a:effectLst/>
              <a:latin typeface="Consolas" panose="020B0609020204030204" pitchFamily="49" charset="0"/>
              <a:ea typeface="Calibri" panose="020F0502020204030204" pitchFamily="34" charset="0"/>
              <a:cs typeface="Times New Roman" panose="02020603050405020304" pitchFamily="18" charset="0"/>
            </a:endParaRPr>
          </a:p>
          <a:p>
            <a:r>
              <a:rPr lang="en-US" sz="2800" b="1" dirty="0"/>
              <a:t>	</a:t>
            </a:r>
          </a:p>
          <a:p>
            <a:endParaRPr lang="en-US" sz="2800" b="1" dirty="0"/>
          </a:p>
        </p:txBody>
      </p:sp>
      <p:pic>
        <p:nvPicPr>
          <p:cNvPr id="5" name="Picture 4">
            <a:extLst>
              <a:ext uri="{FF2B5EF4-FFF2-40B4-BE49-F238E27FC236}">
                <a16:creationId xmlns:a16="http://schemas.microsoft.com/office/drawing/2014/main" id="{28720ED1-86CA-453B-AAB3-82DC57715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17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0D7-A1A2-4B91-8AFA-DBDE06857868}"/>
              </a:ext>
            </a:extLst>
          </p:cNvPr>
          <p:cNvSpPr>
            <a:spLocks noGrp="1"/>
          </p:cNvSpPr>
          <p:nvPr>
            <p:ph type="title"/>
          </p:nvPr>
        </p:nvSpPr>
        <p:spPr/>
        <p:txBody>
          <a:bodyPr/>
          <a:lstStyle/>
          <a:p>
            <a:r>
              <a:rPr lang="en-US" sz="5400" b="1" dirty="0"/>
              <a:t>Executive Functions in PS/K</a:t>
            </a:r>
            <a:endParaRPr lang="en-US" b="1" dirty="0"/>
          </a:p>
        </p:txBody>
      </p:sp>
      <p:sp>
        <p:nvSpPr>
          <p:cNvPr id="4" name="TextBox 3">
            <a:extLst>
              <a:ext uri="{FF2B5EF4-FFF2-40B4-BE49-F238E27FC236}">
                <a16:creationId xmlns:a16="http://schemas.microsoft.com/office/drawing/2014/main" id="{522E71B5-1AE1-4C2F-A2CD-78C91FE42AAE}"/>
              </a:ext>
            </a:extLst>
          </p:cNvPr>
          <p:cNvSpPr txBox="1"/>
          <p:nvPr/>
        </p:nvSpPr>
        <p:spPr>
          <a:xfrm>
            <a:off x="1552575" y="1690688"/>
            <a:ext cx="8715374" cy="3539430"/>
          </a:xfrm>
          <a:prstGeom prst="rect">
            <a:avLst/>
          </a:prstGeom>
          <a:noFill/>
        </p:spPr>
        <p:txBody>
          <a:bodyPr wrap="square" rtlCol="0">
            <a:spAutoFit/>
          </a:bodyPr>
          <a:lstStyle/>
          <a:p>
            <a:r>
              <a:rPr lang="en-US" sz="4000" b="1" dirty="0"/>
              <a:t>Initiation</a:t>
            </a:r>
            <a:r>
              <a:rPr lang="en-US" sz="3600" dirty="0"/>
              <a:t> – ability to start an action</a:t>
            </a:r>
          </a:p>
          <a:p>
            <a:endParaRPr lang="en-US" sz="3600" dirty="0"/>
          </a:p>
          <a:p>
            <a:r>
              <a:rPr lang="en-US" sz="4000" b="1" dirty="0"/>
              <a:t>Inhibition</a:t>
            </a:r>
            <a:r>
              <a:rPr lang="en-US" sz="3600" dirty="0"/>
              <a:t> – ability to delay an action</a:t>
            </a:r>
          </a:p>
          <a:p>
            <a:endParaRPr lang="en-US" sz="3600" dirty="0"/>
          </a:p>
          <a:p>
            <a:r>
              <a:rPr lang="en-US" sz="3600" dirty="0"/>
              <a:t>Examples: driving</a:t>
            </a:r>
          </a:p>
          <a:p>
            <a:r>
              <a:rPr lang="en-US" sz="3600" dirty="0"/>
              <a:t>		  answering a class question</a:t>
            </a:r>
          </a:p>
        </p:txBody>
      </p:sp>
      <p:pic>
        <p:nvPicPr>
          <p:cNvPr id="5" name="Picture 4">
            <a:extLst>
              <a:ext uri="{FF2B5EF4-FFF2-40B4-BE49-F238E27FC236}">
                <a16:creationId xmlns:a16="http://schemas.microsoft.com/office/drawing/2014/main" id="{9D7E0A98-8FE9-47A8-B77C-6870C4C55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22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C0D7-A1A2-4B91-8AFA-DBDE06857868}"/>
              </a:ext>
            </a:extLst>
          </p:cNvPr>
          <p:cNvSpPr>
            <a:spLocks noGrp="1"/>
          </p:cNvSpPr>
          <p:nvPr>
            <p:ph type="title"/>
          </p:nvPr>
        </p:nvSpPr>
        <p:spPr/>
        <p:txBody>
          <a:bodyPr/>
          <a:lstStyle/>
          <a:p>
            <a:r>
              <a:rPr lang="en-US" sz="5400" b="1" dirty="0"/>
              <a:t>Executive Functions in PS/K</a:t>
            </a:r>
            <a:endParaRPr lang="en-US" b="1" dirty="0"/>
          </a:p>
        </p:txBody>
      </p:sp>
      <p:sp>
        <p:nvSpPr>
          <p:cNvPr id="4" name="TextBox 3">
            <a:extLst>
              <a:ext uri="{FF2B5EF4-FFF2-40B4-BE49-F238E27FC236}">
                <a16:creationId xmlns:a16="http://schemas.microsoft.com/office/drawing/2014/main" id="{522E71B5-1AE1-4C2F-A2CD-78C91FE42AAE}"/>
              </a:ext>
            </a:extLst>
          </p:cNvPr>
          <p:cNvSpPr txBox="1"/>
          <p:nvPr/>
        </p:nvSpPr>
        <p:spPr>
          <a:xfrm>
            <a:off x="1143000" y="1799590"/>
            <a:ext cx="10210800" cy="3662541"/>
          </a:xfrm>
          <a:prstGeom prst="rect">
            <a:avLst/>
          </a:prstGeom>
          <a:noFill/>
        </p:spPr>
        <p:txBody>
          <a:bodyPr wrap="square" rtlCol="0">
            <a:spAutoFit/>
          </a:bodyPr>
          <a:lstStyle/>
          <a:p>
            <a:r>
              <a:rPr lang="en-US" sz="4000" b="1" dirty="0"/>
              <a:t>Planning and Organization</a:t>
            </a:r>
          </a:p>
          <a:p>
            <a:r>
              <a:rPr lang="en-US" sz="3200" dirty="0"/>
              <a:t> 	Space – where do we put it and why</a:t>
            </a:r>
          </a:p>
          <a:p>
            <a:r>
              <a:rPr lang="en-US" sz="3200" dirty="0"/>
              <a:t>	Time – what do we do, in what order, and how 			long will it take us to do it </a:t>
            </a:r>
          </a:p>
          <a:p>
            <a:endParaRPr lang="en-US" sz="3200" dirty="0"/>
          </a:p>
          <a:p>
            <a:r>
              <a:rPr lang="en-US" sz="3200" dirty="0"/>
              <a:t>	     *Note connection to working memory, 				initiation and inhibition</a:t>
            </a:r>
          </a:p>
        </p:txBody>
      </p:sp>
      <p:pic>
        <p:nvPicPr>
          <p:cNvPr id="5" name="Picture 4">
            <a:extLst>
              <a:ext uri="{FF2B5EF4-FFF2-40B4-BE49-F238E27FC236}">
                <a16:creationId xmlns:a16="http://schemas.microsoft.com/office/drawing/2014/main" id="{A3B06313-2295-480A-8A4E-BD05AD740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0" y="5797550"/>
            <a:ext cx="1987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6881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5586</TotalTime>
  <Words>2068</Words>
  <Application>Microsoft Office PowerPoint</Application>
  <PresentationFormat>Widescreen</PresentationFormat>
  <Paragraphs>243</Paragraphs>
  <Slides>30</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Consolas</vt:lpstr>
      <vt:lpstr>Corbel</vt:lpstr>
      <vt:lpstr>Monteserrat</vt:lpstr>
      <vt:lpstr>Times New Roman</vt:lpstr>
      <vt:lpstr>Depth</vt:lpstr>
      <vt:lpstr>Acrobat Document</vt:lpstr>
      <vt:lpstr>Preparing young minds for school</vt:lpstr>
      <vt:lpstr>Ready for Kindergarten?  </vt:lpstr>
      <vt:lpstr>Concerns for children with hearing loss</vt:lpstr>
      <vt:lpstr>Concerns for children with hearing loss</vt:lpstr>
      <vt:lpstr>Pre-frontal cortex development</vt:lpstr>
      <vt:lpstr>Pre-frontal cortex development</vt:lpstr>
      <vt:lpstr> Executive Functions in PS/K </vt:lpstr>
      <vt:lpstr>Executive Functions in PS/K</vt:lpstr>
      <vt:lpstr>Executive Functions in PS/K</vt:lpstr>
      <vt:lpstr>Are YOU your child’s Prefrontal Cortex?</vt:lpstr>
      <vt:lpstr>Adult Executive Function</vt:lpstr>
      <vt:lpstr>Pre-frontal cortex development</vt:lpstr>
      <vt:lpstr>Theory of Mind development</vt:lpstr>
      <vt:lpstr>Theory of Mind in PS/K</vt:lpstr>
      <vt:lpstr> Theory of Mind in PS/K (Hutchins, Prelock, Ph.D, &amp; Bonazinga-Bouyea, 2019) </vt:lpstr>
      <vt:lpstr>Impact of ToM on Social Interaction</vt:lpstr>
      <vt:lpstr> Key Language impacts on ToM Development:   </vt:lpstr>
      <vt:lpstr>Impact of ToM on Academics</vt:lpstr>
      <vt:lpstr>Impact of  EF and ToM on Academics</vt:lpstr>
      <vt:lpstr>Impact on educational practices</vt:lpstr>
      <vt:lpstr>Impact on educational practices</vt:lpstr>
      <vt:lpstr>Impact on educational practices</vt:lpstr>
      <vt:lpstr>Impact on educational practices</vt:lpstr>
      <vt:lpstr>Impact on educational practices</vt:lpstr>
      <vt:lpstr>Impact on educational practices</vt:lpstr>
      <vt:lpstr>Impact on educational practices</vt:lpstr>
      <vt:lpstr>Impact on educational practices</vt:lpstr>
      <vt:lpstr>Impact on educational practices</vt:lpstr>
      <vt:lpstr>References: Publications</vt:lpstr>
      <vt:lpstr>References: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and Spoken Language</dc:title>
  <dc:creator>Teri Ouellette</dc:creator>
  <cp:lastModifiedBy>Brooke Alholm</cp:lastModifiedBy>
  <cp:revision>79</cp:revision>
  <dcterms:created xsi:type="dcterms:W3CDTF">2020-10-02T14:55:05Z</dcterms:created>
  <dcterms:modified xsi:type="dcterms:W3CDTF">2021-10-01T21:51:34Z</dcterms:modified>
</cp:coreProperties>
</file>