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8.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60" r:id="rId4"/>
    <p:sldMasterId id="2147483685" r:id="rId5"/>
    <p:sldMasterId id="2147483699" r:id="rId6"/>
    <p:sldMasterId id="2147483713" r:id="rId7"/>
  </p:sldMasterIdLst>
  <p:notesMasterIdLst>
    <p:notesMasterId r:id="rId48"/>
  </p:notesMasterIdLst>
  <p:sldIdLst>
    <p:sldId id="2147483638" r:id="rId8"/>
    <p:sldId id="272" r:id="rId9"/>
    <p:sldId id="2141411441" r:id="rId10"/>
    <p:sldId id="270" r:id="rId11"/>
    <p:sldId id="271" r:id="rId12"/>
    <p:sldId id="2147483624" r:id="rId13"/>
    <p:sldId id="261" r:id="rId14"/>
    <p:sldId id="262" r:id="rId15"/>
    <p:sldId id="263" r:id="rId16"/>
    <p:sldId id="2141411336" r:id="rId17"/>
    <p:sldId id="2141411452" r:id="rId18"/>
    <p:sldId id="266" r:id="rId19"/>
    <p:sldId id="2147483645" r:id="rId20"/>
    <p:sldId id="257" r:id="rId21"/>
    <p:sldId id="2147483647" r:id="rId22"/>
    <p:sldId id="256" r:id="rId23"/>
    <p:sldId id="258" r:id="rId24"/>
    <p:sldId id="2147483632" r:id="rId25"/>
    <p:sldId id="2147483628" r:id="rId26"/>
    <p:sldId id="2147483629" r:id="rId27"/>
    <p:sldId id="2147483631" r:id="rId28"/>
    <p:sldId id="2147483636" r:id="rId29"/>
    <p:sldId id="259" r:id="rId30"/>
    <p:sldId id="2147483633" r:id="rId31"/>
    <p:sldId id="2147483604" r:id="rId32"/>
    <p:sldId id="2147473893" r:id="rId33"/>
    <p:sldId id="265" r:id="rId34"/>
    <p:sldId id="364" r:id="rId35"/>
    <p:sldId id="360" r:id="rId36"/>
    <p:sldId id="1551" r:id="rId37"/>
    <p:sldId id="269" r:id="rId38"/>
    <p:sldId id="267" r:id="rId39"/>
    <p:sldId id="264" r:id="rId40"/>
    <p:sldId id="268" r:id="rId41"/>
    <p:sldId id="260" r:id="rId42"/>
    <p:sldId id="2147483612" r:id="rId43"/>
    <p:sldId id="2141411335" r:id="rId44"/>
    <p:sldId id="2147472000" r:id="rId45"/>
    <p:sldId id="273" r:id="rId46"/>
    <p:sldId id="2147483626" r:id="rId47"/>
  </p:sldIdLst>
  <p:sldSz cx="9144000" cy="5143500" type="screen16x9"/>
  <p:notesSz cx="6858000" cy="9144000"/>
  <p:embeddedFontLst>
    <p:embeddedFont>
      <p:font typeface="Franklin Gothic Book" panose="020B0503020102020204" pitchFamily="34" charset="0"/>
      <p:regular r:id="rId49"/>
      <p:italic r:id="rId50"/>
    </p:embeddedFont>
    <p:embeddedFont>
      <p:font typeface="Franklin Gothic Medium" panose="020B0603020102020204" pitchFamily="34" charset="0"/>
      <p:regular r:id="rId51"/>
      <p:italic r:id="rId52"/>
    </p:embeddedFont>
    <p:embeddedFont>
      <p:font typeface="MS PGothic" panose="020B0600070205080204" pitchFamily="34" charset="-128"/>
      <p:regular r:id="rId53"/>
    </p:embeddedFont>
    <p:embeddedFont>
      <p:font typeface="Poppins" panose="00000500000000000000" pitchFamily="2" charset="0"/>
      <p:regular r:id="rId54"/>
      <p:bold r:id="rId55"/>
      <p:italic r:id="rId56"/>
      <p:boldItalic r:id="rId57"/>
    </p:embeddedFont>
    <p:embeddedFont>
      <p:font typeface="Poppins Light" panose="00000400000000000000" pitchFamily="2" charset="0"/>
      <p:regular r:id="rId58"/>
      <p:italic r:id="rId59"/>
    </p:embeddedFont>
    <p:embeddedFont>
      <p:font typeface="Poppins Medium" panose="00000600000000000000" pitchFamily="2" charset="0"/>
      <p:regular r:id="rId60"/>
      <p:italic r:id="rId61"/>
    </p:embeddedFont>
    <p:embeddedFont>
      <p:font typeface="Poppins SemiBold" panose="00000700000000000000" pitchFamily="2" charset="0"/>
      <p:bold r:id="rId62"/>
      <p:boldItalic r:id="rId63"/>
    </p:embeddedFont>
  </p:embeddedFontLst>
  <p:custDataLst>
    <p:tags r:id="rId64"/>
  </p:custData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2" pos="1701" userDrawn="1">
          <p15:clr>
            <a:srgbClr val="A4A3A4"/>
          </p15:clr>
        </p15:guide>
        <p15:guide id="3" orient="horz" pos="804" userDrawn="1">
          <p15:clr>
            <a:srgbClr val="A4A3A4"/>
          </p15:clr>
        </p15:guide>
        <p15:guide id="4" orient="horz" pos="29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9AE03E-BD83-0A61-E5F8-C111E22CABD3}" name="Alanna Kennedy, PhD, CMPP™" initials="AKPC" userId="S::alanna@thelockwoodgrp.com::e6a42382-139a-4ca2-9e78-c59b62933b11" providerId="AD"/>
  <p188:author id="{DC0FFB5E-1447-F539-9A57-85166CC259EF}" name="See, Jill" initials="SJ" userId="S::jsee@dsi.com::a3948803-622e-4200-ad9b-fd0df7067e46" providerId="AD"/>
  <p188:author id="{F3285BBC-98C6-50B1-5527-9BAF5E6D84D3}" name="glynn godwin" initials="gg" userId="0NHBvnAipuZ+v5xSwb8RORRusjjIb9wxzoQMjBYicEE=" providerId="None"/>
  <p188:author id="{61B560BF-FF70-C383-27E1-10A4D24CAF9B}" name="Maria McGill, RPH, CMPP™" initials="MMRC" userId="S::mmcgill@thelockwoodgrp.com::a5a0eff9-0658-4348-84a2-119cde3cab06" providerId="AD"/>
  <p188:author id="{EE72B5DC-CEA7-C5B4-351A-AB0BF440CF1F}" name="Amanda Hartley" initials="AH" userId="S::amanda.hartley@sagerx.com::9985eedd-8803-4b14-b327-e0714a59885a" providerId="AD"/>
  <p188:author id="{9C6D5FE6-6BD9-B25B-2B45-C6BA4AA2AF20}" name="Lauren Connor, ELS" initials="LC" userId="S::lconnor@thelockwoodgrp.com::41fa464b-9e18-49e0-a0b5-e3c46315c2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F7"/>
    <a:srgbClr val="ADADAD"/>
    <a:srgbClr val="DFDFDF"/>
    <a:srgbClr val="C3C3C3"/>
    <a:srgbClr val="F4F4F4"/>
    <a:srgbClr val="F7F7F7"/>
    <a:srgbClr val="CACACA"/>
    <a:srgbClr val="AAAAAA"/>
    <a:srgbClr val="DDDDDD"/>
    <a:srgbClr val="C2C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640777-435F-A405-8C35-69F389D9EF2C}" v="16" dt="2025-05-20T16:15:29.606"/>
    <p1510:client id="{6620BEEC-5E4C-ECD8-8F1E-1FB424661942}" v="293" dt="2025-05-20T22:04:44.642"/>
    <p1510:client id="{6AA28BE2-648B-4526-887E-480CE31B92C4}" v="61" vWet="67" dt="2025-05-21T13:46:34.330"/>
    <p1510:client id="{793D3640-8EBE-EFCA-90F3-4EA7794E4A0E}" v="7" dt="2025-05-21T12:57:57.795"/>
    <p1510:client id="{9447F681-2B83-DB3D-7F68-818CDC444CFC}" v="6" dt="2025-05-21T12:56:47.371"/>
    <p1510:client id="{A969B0FC-7B1C-AD1F-5464-0A42CEB168C4}" v="2" dt="2025-05-20T16:32:05.066"/>
    <p1510:client id="{ACC1682D-DA89-4B05-83F9-ECA9611B1C01}" v="15" dt="2025-05-21T16:52:34.645"/>
    <p1510:client id="{DCB27CA3-3C73-8430-1163-284B60CCD722}" v="9" dt="2025-05-21T13:46:30.215"/>
    <p1510:client id="{DDE26F97-7837-9F3A-0831-F64D4A7E1217}" v="2" dt="2025-05-21T12:55:37.888"/>
    <p1510:client id="{DF52FBC5-8C96-B7FD-7C7D-DA9120F0FD94}" v="28" dt="2025-05-21T13:01:39.944"/>
    <p1510:client id="{EF4AE6F3-B598-CE0B-1542-A59863A26839}" v="6" dt="2025-05-20T18:52:04.4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261" autoAdjust="0"/>
  </p:normalViewPr>
  <p:slideViewPr>
    <p:cSldViewPr snapToGrid="0">
      <p:cViewPr varScale="1">
        <p:scale>
          <a:sx n="87" d="100"/>
          <a:sy n="87" d="100"/>
        </p:scale>
        <p:origin x="1330" y="72"/>
      </p:cViewPr>
      <p:guideLst>
        <p:guide pos="1701"/>
        <p:guide orient="horz" pos="804"/>
        <p:guide orient="horz" pos="29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font" Target="fonts/font15.fntdata"/><Relationship Id="rId68"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font" Target="fonts/font13.fntdata"/><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tags" Target="tags/tag1.xml"/><Relationship Id="rId69"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11.fntdata"/><Relationship Id="rId67"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6.fntdata"/><Relationship Id="rId62" Type="http://schemas.openxmlformats.org/officeDocument/2006/relationships/font" Target="fonts/font14.fntdata"/><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font" Target="fonts/font2.fntdata"/><Relationship Id="rId55"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CA6CB-9A6C-6043-9E28-8742B37C52AD}" type="datetimeFigureOut">
              <a:rPr lang="en-US" smtClean="0"/>
              <a:t>5/21/2025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B49D4D-568C-2641-B360-BD4A87EDB853}" type="slidenum">
              <a:rPr lang="en-US" smtClean="0"/>
              <a:t>‹#›</a:t>
            </a:fld>
            <a:endParaRPr lang="en-US"/>
          </a:p>
        </p:txBody>
      </p:sp>
    </p:spTree>
    <p:extLst>
      <p:ext uri="{BB962C8B-B14F-4D97-AF65-F5344CB8AC3E}">
        <p14:creationId xmlns:p14="http://schemas.microsoft.com/office/powerpoint/2010/main" val="46474262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4400" b="0" i="0" u="none" strike="noStrike" cap="none" dirty="0"/>
              <a:t>Hi everyone; welcome and thank you for joining today’s ISMPP U on “</a:t>
            </a:r>
            <a:r>
              <a:rPr lang="en-US" sz="4400" dirty="0"/>
              <a:t>Harnessing The Power of Data Visualization</a:t>
            </a:r>
            <a:r>
              <a:rPr lang="en-US" sz="9600" dirty="0"/>
              <a:t>” </a:t>
            </a:r>
          </a:p>
          <a:p>
            <a:pPr marL="0" lvl="0" indent="0" algn="l" rtl="0">
              <a:spcBef>
                <a:spcPts val="0"/>
              </a:spcBef>
              <a:spcAft>
                <a:spcPts val="0"/>
              </a:spcAft>
              <a:buNone/>
            </a:pPr>
            <a:endParaRPr lang="en-US" sz="4400" dirty="0"/>
          </a:p>
          <a:p>
            <a:r>
              <a:rPr lang="en-US" i="0" u="none" strike="noStrike" dirty="0">
                <a:solidFill>
                  <a:srgbClr val="000000"/>
                </a:solidFill>
                <a:effectLst/>
              </a:rPr>
              <a:t>This webinar has been approved for </a:t>
            </a:r>
            <a:r>
              <a:rPr lang="en-US" b="1" i="0" u="none" strike="noStrike" dirty="0">
                <a:solidFill>
                  <a:srgbClr val="000000"/>
                </a:solidFill>
                <a:effectLst/>
              </a:rPr>
              <a:t>1 ISMPP CMPP </a:t>
            </a:r>
            <a:r>
              <a:rPr lang="en-US" b="1" dirty="0">
                <a:solidFill>
                  <a:srgbClr val="000000"/>
                </a:solidFill>
              </a:rPr>
              <a:t>recertification credit</a:t>
            </a:r>
            <a:r>
              <a:rPr lang="en-US" i="0" u="none" strike="noStrike" dirty="0">
                <a:solidFill>
                  <a:srgbClr val="000000"/>
                </a:solidFill>
                <a:effectLst/>
              </a:rPr>
              <a:t>.</a:t>
            </a:r>
            <a:r>
              <a:rPr lang="en-US" dirty="0">
                <a:solidFill>
                  <a:srgbClr val="000000"/>
                </a:solidFill>
              </a:rPr>
              <a:t> </a:t>
            </a:r>
          </a:p>
          <a:p>
            <a:endParaRPr lang="en-US" dirty="0">
              <a:solidFill>
                <a:srgbClr val="000000"/>
              </a:solidFill>
              <a:latin typeface="Calibri"/>
              <a:ea typeface="Calibri"/>
              <a:cs typeface="Calibri"/>
            </a:endParaRPr>
          </a:p>
          <a:p>
            <a:pPr algn="l" rtl="0" fontAlgn="base"/>
            <a:r>
              <a:rPr lang="en-US" sz="6000" b="0" i="0" u="none" strike="noStrike" dirty="0">
                <a:solidFill>
                  <a:srgbClr val="000000"/>
                </a:solidFill>
                <a:effectLst/>
                <a:latin typeface="Calibri"/>
                <a:ea typeface="Calibri"/>
                <a:cs typeface="Calibri"/>
              </a:rPr>
              <a:t>This webinar is being recorded and will be made available on the ISMPP website within 24 hours after the webinar. </a:t>
            </a:r>
            <a:endParaRPr lang="en-US" sz="6000" b="0" i="0" dirty="0">
              <a:solidFill>
                <a:srgbClr val="444444"/>
              </a:solidFill>
              <a:effectLst/>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7937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begin with a survey question, and also use this as an opportunity to get everyone comfortable with the polling we will do during today’s webinar.</a:t>
            </a:r>
          </a:p>
          <a:p>
            <a:endParaRPr lang="en-US"/>
          </a:p>
          <a:p>
            <a:r>
              <a:rPr lang="en-US"/>
              <a:t>So, “What is your level of experience with publication planning?”</a:t>
            </a:r>
          </a:p>
          <a:p>
            <a:r>
              <a:rPr lang="en-US"/>
              <a:t>•	Are you a BEGINNER dishwasher)</a:t>
            </a:r>
          </a:p>
          <a:p>
            <a:r>
              <a:rPr lang="en-US"/>
              <a:t>•	Consider yourself at the INTERMEDIATE level</a:t>
            </a:r>
          </a:p>
          <a:p>
            <a:r>
              <a:rPr lang="en-US"/>
              <a:t>•	Or, do you consider yourself ADVANCED (or a master chef)</a:t>
            </a:r>
          </a:p>
          <a:p>
            <a:endParaRPr lang="en-US"/>
          </a:p>
          <a:p>
            <a:endParaRPr lang="en-US"/>
          </a:p>
          <a:p>
            <a:r>
              <a:rPr lang="en-US"/>
              <a:t>OK, let me hand this over to Alanna Kennedy.</a:t>
            </a:r>
          </a:p>
          <a:p>
            <a:endParaRPr lang="en-US"/>
          </a:p>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10</a:t>
            </a:fld>
            <a:endParaRPr lang="en-US"/>
          </a:p>
        </p:txBody>
      </p:sp>
    </p:spTree>
    <p:extLst>
      <p:ext uri="{BB962C8B-B14F-4D97-AF65-F5344CB8AC3E}">
        <p14:creationId xmlns:p14="http://schemas.microsoft.com/office/powerpoint/2010/main" val="2095748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#Amy I took the liberty to reformat, tweak the title and added a footnote for consideration</a:t>
            </a:r>
          </a:p>
          <a:p>
            <a:endParaRPr lang="en-US">
              <a:ea typeface="Calibri"/>
              <a:cs typeface="Calibri"/>
            </a:endParaRPr>
          </a:p>
          <a:p>
            <a:r>
              <a:rPr lang="en-US">
                <a:ea typeface="Calibri"/>
                <a:cs typeface="Calibri"/>
              </a:rPr>
              <a:t>I cannot fix the bullet formatting for #1, our studio will do that</a:t>
            </a:r>
          </a:p>
        </p:txBody>
      </p:sp>
      <p:sp>
        <p:nvSpPr>
          <p:cNvPr id="4" name="Slide Number Placeholder 3"/>
          <p:cNvSpPr>
            <a:spLocks noGrp="1"/>
          </p:cNvSpPr>
          <p:nvPr>
            <p:ph type="sldNum" sz="quarter" idx="5"/>
          </p:nvPr>
        </p:nvSpPr>
        <p:spPr/>
        <p:txBody>
          <a:bodyPr/>
          <a:lstStyle/>
          <a:p>
            <a:fld id="{2FB49D4D-568C-2641-B360-BD4A87EDB853}" type="slidenum">
              <a:rPr lang="en-US" smtClean="0"/>
              <a:t>14</a:t>
            </a:fld>
            <a:endParaRPr lang="en-US"/>
          </a:p>
        </p:txBody>
      </p:sp>
    </p:spTree>
    <p:extLst>
      <p:ext uri="{BB962C8B-B14F-4D97-AF65-F5344CB8AC3E}">
        <p14:creationId xmlns:p14="http://schemas.microsoft.com/office/powerpoint/2010/main" val="3028097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have always done it this way", it’s the standard traditional format", "its what doctors expect" "you are going to dumb down the data"</a:t>
            </a:r>
          </a:p>
          <a:p>
            <a:r>
              <a:rPr lang="en-US">
                <a:ea typeface="Calibri"/>
                <a:cs typeface="Calibri"/>
              </a:rPr>
              <a:t>How will folk react,  what are the needs for the poster</a:t>
            </a:r>
          </a:p>
          <a:p>
            <a:r>
              <a:rPr lang="en-US">
                <a:ea typeface="Calibri"/>
                <a:cs typeface="Calibri"/>
              </a:rPr>
              <a:t>Getting internal teams to even consider a different approach is a big hurdle</a:t>
            </a:r>
          </a:p>
          <a:p>
            <a:r>
              <a:rPr lang="en-US">
                <a:ea typeface="Calibri"/>
                <a:cs typeface="Calibri"/>
              </a:rPr>
              <a:t>Senior team member expectations </a:t>
            </a:r>
          </a:p>
          <a:p>
            <a:r>
              <a:rPr lang="en-US">
                <a:ea typeface="Calibri"/>
                <a:cs typeface="Calibri"/>
              </a:rPr>
              <a:t>The need to just get content out into the public domain so it can be </a:t>
            </a:r>
            <a:r>
              <a:rPr lang="en-US" err="1">
                <a:ea typeface="Calibri"/>
                <a:cs typeface="Calibri"/>
              </a:rPr>
              <a:t>utilised</a:t>
            </a:r>
            <a:endParaRPr lang="en-US">
              <a:ea typeface="Calibri"/>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17</a:t>
            </a:fld>
            <a:endParaRPr lang="en-US"/>
          </a:p>
        </p:txBody>
      </p:sp>
    </p:spTree>
    <p:extLst>
      <p:ext uri="{BB962C8B-B14F-4D97-AF65-F5344CB8AC3E}">
        <p14:creationId xmlns:p14="http://schemas.microsoft.com/office/powerpoint/2010/main" val="1933725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begin with a survey question, and also use this as an opportunity to get everyone comfortable with the polling we will do during today’s webinar.</a:t>
            </a:r>
          </a:p>
          <a:p>
            <a:endParaRPr lang="en-US"/>
          </a:p>
          <a:p>
            <a:r>
              <a:rPr lang="en-US"/>
              <a:t>So, “What is your level of experience with publication planning?”</a:t>
            </a:r>
          </a:p>
          <a:p>
            <a:r>
              <a:rPr lang="en-US"/>
              <a:t>•	Are you a BEGINNER dishwasher)</a:t>
            </a:r>
          </a:p>
          <a:p>
            <a:r>
              <a:rPr lang="en-US"/>
              <a:t>•	Consider yourself at the INTERMEDIATE level</a:t>
            </a:r>
          </a:p>
          <a:p>
            <a:r>
              <a:rPr lang="en-US"/>
              <a:t>•	Or, do you consider yourself ADVANCED (or a master chef)</a:t>
            </a:r>
          </a:p>
          <a:p>
            <a:endParaRPr lang="en-US"/>
          </a:p>
          <a:p>
            <a:endParaRPr lang="en-US"/>
          </a:p>
          <a:p>
            <a:r>
              <a:rPr lang="en-US"/>
              <a:t>OK, let me hand this over to Alanna Kennedy.</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770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call out points</a:t>
            </a:r>
          </a:p>
          <a:p>
            <a:pPr marL="171450" indent="-171450">
              <a:buFont typeface="Arial" panose="020B0604020202020204" pitchFamily="34" charset="0"/>
              <a:buChar char="•"/>
            </a:pPr>
            <a:r>
              <a:rPr lang="en-GB"/>
              <a:t>Your team might not embrace DV, incremental steps are ok, you don’t have to go full on all in one go</a:t>
            </a:r>
            <a:endParaRPr lang="en-GB">
              <a:ea typeface="Calibri"/>
              <a:cs typeface="Calibri"/>
            </a:endParaRPr>
          </a:p>
          <a:p>
            <a:pPr marL="171450" indent="-171450">
              <a:buFont typeface="Arial" panose="020B0604020202020204" pitchFamily="34" charset="0"/>
              <a:buChar char="•"/>
            </a:pPr>
            <a:r>
              <a:rPr lang="en-GB">
                <a:ea typeface="Calibri"/>
                <a:cs typeface="Calibri"/>
              </a:rPr>
              <a:t>Maintaining scientific credibility throughout is a given</a:t>
            </a:r>
            <a:endParaRPr lang="en-GB"/>
          </a:p>
          <a:p>
            <a:pPr marL="171450" indent="-171450">
              <a:buFont typeface="Arial" panose="020B0604020202020204" pitchFamily="34" charset="0"/>
              <a:buChar char="•"/>
            </a:pPr>
            <a:r>
              <a:rPr lang="en-GB">
                <a:ea typeface="Calibri"/>
                <a:cs typeface="Calibri"/>
              </a:rPr>
              <a:t>Can you better engage your potential readership</a:t>
            </a:r>
            <a:endParaRPr lang="en-GB"/>
          </a:p>
          <a:p>
            <a:pPr marL="171450" indent="-171450">
              <a:buFont typeface="Arial" panose="020B0604020202020204" pitchFamily="34" charset="0"/>
              <a:buChar char="•"/>
            </a:pPr>
            <a:r>
              <a:rPr lang="en-GB"/>
              <a:t>To Glinda’s suggestion, understand if data just needs to be published so it can be referenced, but is there a way of doing this without disrupting the central narrative?</a:t>
            </a:r>
            <a:endParaRPr lang="en-GB">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20</a:t>
            </a:fld>
            <a:endParaRPr lang="en-US"/>
          </a:p>
        </p:txBody>
      </p:sp>
    </p:spTree>
    <p:extLst>
      <p:ext uri="{BB962C8B-B14F-4D97-AF65-F5344CB8AC3E}">
        <p14:creationId xmlns:p14="http://schemas.microsoft.com/office/powerpoint/2010/main" val="428898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Call out points</a:t>
            </a:r>
          </a:p>
          <a:p>
            <a:pPr marL="171450" indent="-171450">
              <a:buFont typeface="Arial"/>
              <a:buChar char="•"/>
            </a:pPr>
            <a:r>
              <a:rPr lang="en-US">
                <a:ea typeface="Calibri"/>
                <a:cs typeface="Calibri"/>
              </a:rPr>
              <a:t>Understand everybody's role in the development team</a:t>
            </a:r>
          </a:p>
          <a:p>
            <a:pPr marL="171450" indent="-171450">
              <a:buFont typeface="Arial"/>
              <a:buChar char="•"/>
            </a:pPr>
            <a:r>
              <a:rPr lang="en-US">
                <a:ea typeface="Calibri"/>
                <a:cs typeface="Calibri"/>
              </a:rPr>
              <a:t>Create a safe place for honest feedback</a:t>
            </a:r>
          </a:p>
          <a:p>
            <a:pPr marL="171450" indent="-171450">
              <a:buFont typeface="Arial"/>
              <a:buChar char="•"/>
            </a:pPr>
            <a:r>
              <a:rPr lang="en-US">
                <a:ea typeface="Calibri"/>
                <a:cs typeface="Calibri"/>
              </a:rPr>
              <a:t>Prepare to be wrong and admit it. Be brave</a:t>
            </a:r>
          </a:p>
          <a:p>
            <a:pPr marL="171450" indent="-171450">
              <a:buFont typeface="Arial"/>
              <a:buChar char="•"/>
            </a:pPr>
            <a:endParaRPr lang="en-US">
              <a:ea typeface="Calibri"/>
              <a:cs typeface="Calibri"/>
            </a:endParaRPr>
          </a:p>
          <a:p>
            <a:pPr marL="171450" indent="-171450">
              <a:buFont typeface="Arial"/>
              <a:buChar char="•"/>
            </a:pPr>
            <a:endParaRPr lang="en-US">
              <a:ea typeface="Calibri"/>
              <a:cs typeface="Calibri"/>
            </a:endParaRPr>
          </a:p>
          <a:p>
            <a:pPr marL="171450" indent="-171450">
              <a:buFont typeface="Arial"/>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21</a:t>
            </a:fld>
            <a:endParaRPr lang="en-US"/>
          </a:p>
        </p:txBody>
      </p:sp>
    </p:spTree>
    <p:extLst>
      <p:ext uri="{BB962C8B-B14F-4D97-AF65-F5344CB8AC3E}">
        <p14:creationId xmlns:p14="http://schemas.microsoft.com/office/powerpoint/2010/main" val="2931216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Call out points</a:t>
            </a:r>
          </a:p>
          <a:p>
            <a:pPr marL="171450" indent="-171450">
              <a:buFont typeface="Arial"/>
              <a:buChar char="•"/>
            </a:pPr>
            <a:r>
              <a:rPr lang="en-GB">
                <a:ea typeface="Calibri"/>
                <a:cs typeface="Calibri"/>
              </a:rPr>
              <a:t>Understand your scenario, and the key stakeholders and their opinions</a:t>
            </a:r>
          </a:p>
          <a:p>
            <a:pPr marL="171450" indent="-171450">
              <a:buFont typeface="Arial"/>
              <a:buChar char="•"/>
            </a:pPr>
            <a:r>
              <a:rPr lang="en-GB">
                <a:ea typeface="Calibri"/>
                <a:cs typeface="Calibri"/>
              </a:rPr>
              <a:t>You do not need to change something if it already conveys the message</a:t>
            </a:r>
          </a:p>
          <a:p>
            <a:pPr marL="171450" indent="-171450">
              <a:buFont typeface="Arial"/>
              <a:buChar char="•"/>
            </a:pPr>
            <a:r>
              <a:rPr lang="en-GB">
                <a:ea typeface="Calibri"/>
                <a:cs typeface="Calibri"/>
              </a:rPr>
              <a:t>How open are your authors to change?</a:t>
            </a:r>
          </a:p>
          <a:p>
            <a:pPr marL="171450" indent="-171450">
              <a:buFont typeface="Arial"/>
              <a:buChar char="•"/>
            </a:pPr>
            <a:r>
              <a:rPr lang="en-GB">
                <a:ea typeface="Calibri"/>
                <a:cs typeface="Calibri"/>
              </a:rPr>
              <a:t>You don’t have to do it all at once. Can you create a culture of change and take small steps. Can you question how you are currently doing things and start to challenge the authors and team to think about things differently?</a:t>
            </a:r>
          </a:p>
          <a:p>
            <a:pPr marL="171450" indent="-171450">
              <a:buFont typeface="Arial"/>
              <a:buChar char="•"/>
            </a:pPr>
            <a:r>
              <a:rPr lang="en-GB">
                <a:ea typeface="Calibri"/>
                <a:cs typeface="Calibri"/>
              </a:rPr>
              <a:t>How crazy are you going to get? Do you need crazy? Will crazy and radicle achieve your communication needs</a:t>
            </a:r>
          </a:p>
          <a:p>
            <a:pPr marL="171450" indent="-171450">
              <a:buFont typeface="Arial"/>
              <a:buChar char="•"/>
            </a:pPr>
            <a:endParaRPr lang="en-GB">
              <a:ea typeface="Calibri"/>
              <a:cs typeface="Calibri"/>
            </a:endParaRPr>
          </a:p>
          <a:p>
            <a:r>
              <a:rPr lang="en-GB" sz="900">
                <a:highlight>
                  <a:srgbClr val="FFFF00"/>
                </a:highlight>
              </a:rPr>
              <a:t>1. What do you need to do to demonstrate the benefit of a new approach to improving data narratives?</a:t>
            </a:r>
          </a:p>
          <a:p>
            <a:r>
              <a:rPr lang="en-GB" sz="900">
                <a:highlight>
                  <a:srgbClr val="FFFF00"/>
                </a:highlight>
              </a:rPr>
              <a:t>Who is right? How do we find out? How can we ‘experiment’ safely? What metrics do you need?</a:t>
            </a:r>
          </a:p>
          <a:p>
            <a:pPr marL="0" indent="0">
              <a:buFont typeface="Arial" panose="020B0604020202020204" pitchFamily="34" charset="0"/>
              <a:buNone/>
            </a:pPr>
            <a:endParaRPr lang="en-GB" sz="900">
              <a:highlight>
                <a:srgbClr val="FFFF00"/>
              </a:highlight>
            </a:endParaRPr>
          </a:p>
          <a:p>
            <a:pPr marL="0" indent="0">
              <a:buFont typeface="Arial" panose="020B0604020202020204" pitchFamily="34" charset="0"/>
              <a:buNone/>
            </a:pPr>
            <a:r>
              <a:rPr lang="en-GB" sz="900">
                <a:highlight>
                  <a:srgbClr val="FFFF00"/>
                </a:highlight>
              </a:rPr>
              <a:t>2. Focus your energy elsewhere?</a:t>
            </a:r>
          </a:p>
          <a:p>
            <a:pPr marL="0" indent="0">
              <a:buFont typeface="Arial" panose="020B0604020202020204" pitchFamily="34" charset="0"/>
              <a:buNone/>
            </a:pPr>
            <a:r>
              <a:rPr lang="en-GB" sz="900">
                <a:highlight>
                  <a:srgbClr val="FFFF00"/>
                </a:highlight>
              </a:rPr>
              <a:t>But can you place the data in a better context using data visualisation</a:t>
            </a:r>
          </a:p>
          <a:p>
            <a:pPr marL="0" indent="0">
              <a:buFont typeface="Arial" panose="020B0604020202020204" pitchFamily="34" charset="0"/>
              <a:buNone/>
            </a:pPr>
            <a:endParaRPr lang="en-GB" sz="900">
              <a:highlight>
                <a:srgbClr val="FFFF00"/>
              </a:highlight>
            </a:endParaRPr>
          </a:p>
          <a:p>
            <a:pPr marL="0" indent="0">
              <a:buFont typeface="Arial" panose="020B0604020202020204" pitchFamily="34" charset="0"/>
              <a:buNone/>
            </a:pPr>
            <a:r>
              <a:rPr lang="en-GB" sz="900">
                <a:highlight>
                  <a:srgbClr val="FFFF00"/>
                </a:highlight>
              </a:rPr>
              <a:t>3. Do they question large unwieldly tables for example?</a:t>
            </a:r>
          </a:p>
          <a:p>
            <a:pPr marL="0" indent="0">
              <a:buFont typeface="Arial" panose="020B0604020202020204" pitchFamily="34" charset="0"/>
              <a:buNone/>
            </a:pPr>
            <a:r>
              <a:rPr lang="en-GB" sz="900">
                <a:highlight>
                  <a:srgbClr val="FFFF00"/>
                </a:highlight>
              </a:rPr>
              <a:t>Are there people you can consult with to help drive change?</a:t>
            </a:r>
          </a:p>
          <a:p>
            <a:pPr marL="0" indent="0">
              <a:buFont typeface="Arial" panose="020B0604020202020204" pitchFamily="34" charset="0"/>
              <a:buNone/>
            </a:pPr>
            <a:r>
              <a:rPr lang="en-GB" sz="900">
                <a:highlight>
                  <a:srgbClr val="FFFF00"/>
                </a:highlight>
              </a:rPr>
              <a:t>Can we understand what your HCPs really want in 2025 and beyond?</a:t>
            </a:r>
          </a:p>
          <a:p>
            <a:pPr marL="0" indent="0">
              <a:buFont typeface="Arial" panose="020B0604020202020204" pitchFamily="34" charset="0"/>
              <a:buNone/>
            </a:pPr>
            <a:endParaRPr lang="en-GB" sz="900">
              <a:highlight>
                <a:srgbClr val="FFFF00"/>
              </a:highlight>
            </a:endParaRPr>
          </a:p>
          <a:p>
            <a:pPr marL="0" indent="0">
              <a:buFont typeface="Arial" panose="020B0604020202020204" pitchFamily="34" charset="0"/>
              <a:buNone/>
            </a:pPr>
            <a:r>
              <a:rPr lang="en-GB" sz="900">
                <a:highlight>
                  <a:srgbClr val="FFFF00"/>
                </a:highlight>
              </a:rPr>
              <a:t>4. Using a more infographic approach for some elements of figures and posters</a:t>
            </a:r>
          </a:p>
          <a:p>
            <a:pPr marL="0" indent="0">
              <a:buFont typeface="Arial" panose="020B0604020202020204" pitchFamily="34" charset="0"/>
              <a:buNone/>
            </a:pPr>
            <a:r>
              <a:rPr lang="en-GB" sz="900">
                <a:highlight>
                  <a:srgbClr val="FFFF00"/>
                </a:highlight>
              </a:rPr>
              <a:t>Is your poster layout optimised…how do you know?</a:t>
            </a:r>
          </a:p>
          <a:p>
            <a:pPr marL="0" indent="0">
              <a:buFont typeface="Arial" panose="020B0604020202020204" pitchFamily="34" charset="0"/>
              <a:buNone/>
            </a:pPr>
            <a:endParaRPr lang="en-GB" sz="900">
              <a:highlight>
                <a:srgbClr val="FFFF00"/>
              </a:highlight>
            </a:endParaRPr>
          </a:p>
          <a:p>
            <a:pPr marL="0" indent="0">
              <a:buFont typeface="Arial" panose="020B0604020202020204" pitchFamily="34" charset="0"/>
              <a:buNone/>
            </a:pPr>
            <a:endParaRPr lang="en-GB" sz="900">
              <a:highlight>
                <a:srgbClr val="FFFF00"/>
              </a:highlight>
            </a:endParaRPr>
          </a:p>
          <a:p>
            <a:endParaRPr lang="en-GB" sz="900">
              <a:highlight>
                <a:srgbClr val="FFFF00"/>
              </a:highlight>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22</a:t>
            </a:fld>
            <a:endParaRPr lang="en-US"/>
          </a:p>
        </p:txBody>
      </p:sp>
    </p:spTree>
    <p:extLst>
      <p:ext uri="{BB962C8B-B14F-4D97-AF65-F5344CB8AC3E}">
        <p14:creationId xmlns:p14="http://schemas.microsoft.com/office/powerpoint/2010/main" val="23213668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very much depends on individual circumstances. It could be to just use conclusionary titles, or to add summary banners. It might be adding a QR code, or it might be a total design revamp. I know Amy is going to discuss a great case study toward the end of the presentation and this will demonstrate what is possible. One of the key things to consider is what can be reused elsewhere? This is an </a:t>
            </a:r>
            <a:r>
              <a:rPr lang="en-US" err="1">
                <a:ea typeface="Calibri"/>
                <a:cs typeface="Calibri"/>
              </a:rPr>
              <a:t>importent</a:t>
            </a:r>
            <a:r>
              <a:rPr lang="en-US">
                <a:ea typeface="Calibri"/>
                <a:cs typeface="Calibri"/>
              </a:rPr>
              <a:t> consideration when reimaging </a:t>
            </a:r>
            <a:r>
              <a:rPr lang="en-US" err="1">
                <a:ea typeface="Calibri"/>
                <a:cs typeface="Calibri"/>
              </a:rPr>
              <a:t>figueres</a:t>
            </a:r>
            <a:r>
              <a:rPr lang="en-US">
                <a:ea typeface="Calibri"/>
                <a:cs typeface="Calibri"/>
              </a:rPr>
              <a:t> for example, can these be used in digital platforms or social media.</a:t>
            </a:r>
          </a:p>
          <a:p>
            <a:endParaRPr lang="en-US">
              <a:ea typeface="Calibri"/>
              <a:cs typeface="Calibri"/>
            </a:endParaRPr>
          </a:p>
          <a:p>
            <a:r>
              <a:rPr lang="en-US">
                <a:ea typeface="Calibri"/>
                <a:cs typeface="Calibri"/>
              </a:rPr>
              <a:t>One of the most important incremental things you can do is start the discussion with your team and authors. And ask your agency what they suggest might improve things. You don’t need to have a specific poster or manuscript in mind, but a few top level conversations might get the ball rolling</a:t>
            </a:r>
          </a:p>
        </p:txBody>
      </p:sp>
      <p:sp>
        <p:nvSpPr>
          <p:cNvPr id="4" name="Slide Number Placeholder 3"/>
          <p:cNvSpPr>
            <a:spLocks noGrp="1"/>
          </p:cNvSpPr>
          <p:nvPr>
            <p:ph type="sldNum" sz="quarter" idx="5"/>
          </p:nvPr>
        </p:nvSpPr>
        <p:spPr/>
        <p:txBody>
          <a:bodyPr/>
          <a:lstStyle/>
          <a:p>
            <a:fld id="{2FB49D4D-568C-2641-B360-BD4A87EDB853}" type="slidenum">
              <a:rPr lang="en-US" smtClean="0"/>
              <a:t>23</a:t>
            </a:fld>
            <a:endParaRPr lang="en-US"/>
          </a:p>
        </p:txBody>
      </p:sp>
    </p:spTree>
    <p:extLst>
      <p:ext uri="{BB962C8B-B14F-4D97-AF65-F5344CB8AC3E}">
        <p14:creationId xmlns:p14="http://schemas.microsoft.com/office/powerpoint/2010/main" val="1815592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begin with a survey question, and also use this as an opportunity to get everyone comfortable with the polling we will do during today’s webinar.</a:t>
            </a:r>
          </a:p>
          <a:p>
            <a:endParaRPr lang="en-US"/>
          </a:p>
          <a:p>
            <a:r>
              <a:rPr lang="en-US"/>
              <a:t>So, “What is your level of experience with publication planning?”</a:t>
            </a:r>
          </a:p>
          <a:p>
            <a:r>
              <a:rPr lang="en-US"/>
              <a:t>•	Are you a BEGINNER dishwasher)</a:t>
            </a:r>
          </a:p>
          <a:p>
            <a:r>
              <a:rPr lang="en-US"/>
              <a:t>•	Consider yourself at the INTERMEDIATE level</a:t>
            </a:r>
          </a:p>
          <a:p>
            <a:r>
              <a:rPr lang="en-US"/>
              <a:t>•	Or, do you consider yourself ADVANCED (or a master chef)</a:t>
            </a:r>
          </a:p>
          <a:p>
            <a:endParaRPr lang="en-US"/>
          </a:p>
          <a:p>
            <a:endParaRPr lang="en-US"/>
          </a:p>
          <a:p>
            <a:r>
              <a:rPr lang="en-US"/>
              <a:t>OK, let me hand this over to Alanna Kennedy.</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919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31</a:t>
            </a:fld>
            <a:endParaRPr lang="en-US"/>
          </a:p>
        </p:txBody>
      </p:sp>
    </p:spTree>
    <p:extLst>
      <p:ext uri="{BB962C8B-B14F-4D97-AF65-F5344CB8AC3E}">
        <p14:creationId xmlns:p14="http://schemas.microsoft.com/office/powerpoint/2010/main" val="2362427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i="0" u="none" strike="noStrike">
                <a:solidFill>
                  <a:srgbClr val="000000"/>
                </a:solidFill>
                <a:effectLst/>
              </a:rPr>
              <a:t>This webinar has been approved for </a:t>
            </a:r>
            <a:r>
              <a:rPr lang="en-US" b="1" i="0" u="none" strike="noStrike">
                <a:solidFill>
                  <a:srgbClr val="000000"/>
                </a:solidFill>
                <a:effectLst/>
              </a:rPr>
              <a:t>1 ISMPP CMPP </a:t>
            </a:r>
            <a:r>
              <a:rPr lang="en-US" b="1">
                <a:solidFill>
                  <a:srgbClr val="000000"/>
                </a:solidFill>
              </a:rPr>
              <a:t>recertification credit</a:t>
            </a:r>
            <a:r>
              <a:rPr lang="en-US" i="0" u="none" strike="noStrike">
                <a:solidFill>
                  <a:srgbClr val="000000"/>
                </a:solidFill>
                <a:effectLst/>
              </a:rPr>
              <a:t>.</a:t>
            </a:r>
            <a:r>
              <a:rPr lang="en-US">
                <a:solidFill>
                  <a:srgbClr val="000000"/>
                </a:solidFill>
              </a:rPr>
              <a:t> For CMPPs who register </a:t>
            </a:r>
            <a:r>
              <a:rPr lang="en-US" b="0" i="0" u="none" strike="noStrike">
                <a:solidFill>
                  <a:srgbClr val="000000"/>
                </a:solidFill>
                <a:effectLst/>
              </a:rPr>
              <a:t>for</a:t>
            </a:r>
            <a:r>
              <a:rPr lang="en-US">
                <a:solidFill>
                  <a:srgbClr val="000000"/>
                </a:solidFill>
              </a:rPr>
              <a:t> the webinar, ISMPP </a:t>
            </a:r>
            <a:r>
              <a:rPr lang="en-US" b="0" i="0" u="none" strike="noStrike">
                <a:solidFill>
                  <a:srgbClr val="000000"/>
                </a:solidFill>
                <a:effectLst/>
              </a:rPr>
              <a:t>will </a:t>
            </a:r>
            <a:r>
              <a:rPr lang="en-US">
                <a:solidFill>
                  <a:srgbClr val="000000"/>
                </a:solidFill>
              </a:rPr>
              <a:t>upload the required information into each participant’s credit tracker on their behalf; documentation is not required. This benefit is limited to those participants of the live webinar (not applicable to those who listen to the recorded version). For CMPPs who opt to enter their own credits, documentation is required in the form of </a:t>
            </a:r>
            <a:r>
              <a:rPr lang="en-US" b="0" i="0" u="none" strike="noStrike">
                <a:solidFill>
                  <a:srgbClr val="000000"/>
                </a:solidFill>
                <a:effectLst/>
              </a:rPr>
              <a:t>a</a:t>
            </a:r>
            <a:r>
              <a:rPr lang="en-US">
                <a:solidFill>
                  <a:srgbClr val="000000"/>
                </a:solidFill>
              </a:rPr>
              <a:t> </a:t>
            </a:r>
            <a:r>
              <a:rPr lang="en-US" b="0" i="0" u="none" strike="noStrike">
                <a:solidFill>
                  <a:srgbClr val="000000"/>
                </a:solidFill>
                <a:effectLst/>
              </a:rPr>
              <a:t>certificate of attendance</a:t>
            </a:r>
            <a:r>
              <a:rPr lang="en-US">
                <a:solidFill>
                  <a:srgbClr val="000000"/>
                </a:solidFill>
              </a:rPr>
              <a:t> or a screenshot of </a:t>
            </a:r>
            <a:r>
              <a:rPr lang="en-US" b="0" i="0" u="none" strike="noStrike">
                <a:solidFill>
                  <a:srgbClr val="000000"/>
                </a:solidFill>
                <a:effectLst/>
              </a:rPr>
              <a:t>the </a:t>
            </a:r>
            <a:r>
              <a:rPr lang="en-US">
                <a:solidFill>
                  <a:srgbClr val="000000"/>
                </a:solidFill>
              </a:rPr>
              <a:t>first presentation slide</a:t>
            </a:r>
            <a:r>
              <a:rPr lang="en-US" b="0" i="0" u="none" strike="noStrike">
                <a:solidFill>
                  <a:srgbClr val="000000"/>
                </a:solidFill>
                <a:effectLst/>
              </a:rPr>
              <a:t>.</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6022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Just getting data visualization onto your teams radar, can be a first big step. But you don’t need to scare them by suggesting radical changes from the outset. Incremental changes are perfectly acceptable. It is vital to remember that data visualization isn't the end goal, it is communication of the data and engaging with your readership, allowing them to discover the layers of information available to them and for them to go into as deep a dive into the detail as they want too. This is a really important consideration, if you recall Amy's data at the beginning and the average word count and reading speed... what is realistic in terms of content volume? For posters, we advocate getting the key points across in 30-45 seconds of viewing and making the nitty gritty detail available for the reader at their convenience.</a:t>
            </a:r>
          </a:p>
          <a:p>
            <a:r>
              <a:rPr lang="en-US">
                <a:ea typeface="Calibri"/>
                <a:cs typeface="Calibri"/>
              </a:rPr>
              <a:t> </a:t>
            </a:r>
          </a:p>
        </p:txBody>
      </p:sp>
      <p:sp>
        <p:nvSpPr>
          <p:cNvPr id="4" name="Slide Number Placeholder 3"/>
          <p:cNvSpPr>
            <a:spLocks noGrp="1"/>
          </p:cNvSpPr>
          <p:nvPr>
            <p:ph type="sldNum" sz="quarter" idx="5"/>
          </p:nvPr>
        </p:nvSpPr>
        <p:spPr/>
        <p:txBody>
          <a:bodyPr/>
          <a:lstStyle/>
          <a:p>
            <a:fld id="{2FB49D4D-568C-2641-B360-BD4A87EDB853}" type="slidenum">
              <a:rPr lang="en-US" smtClean="0"/>
              <a:t>35</a:t>
            </a:fld>
            <a:endParaRPr lang="en-US"/>
          </a:p>
        </p:txBody>
      </p:sp>
    </p:spTree>
    <p:extLst>
      <p:ext uri="{BB962C8B-B14F-4D97-AF65-F5344CB8AC3E}">
        <p14:creationId xmlns:p14="http://schemas.microsoft.com/office/powerpoint/2010/main" val="23325293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 now it's time to answer your questions. As a reminder, please type them into the Q&amp;A box at the bottom of your screen. </a:t>
            </a:r>
          </a:p>
          <a:p>
            <a:endParaRPr lang="en-US">
              <a:cs typeface="Calibri"/>
            </a:endParaRPr>
          </a:p>
          <a:p>
            <a:r>
              <a:rPr lang="en-US" sz="1800">
                <a:effectLst/>
                <a:latin typeface="Aptos" panose="020B0004020202020204" pitchFamily="34" charset="0"/>
                <a:ea typeface="Aptos" panose="020B0004020202020204" pitchFamily="34" charset="0"/>
                <a:cs typeface="Aptos" panose="020B0004020202020204" pitchFamily="34" charset="0"/>
              </a:rPr>
              <a:t>[ask seeding question]</a:t>
            </a:r>
            <a:endParaRPr lang="en-US">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37</a:t>
            </a:fld>
            <a:endParaRPr lang="en-US"/>
          </a:p>
        </p:txBody>
      </p:sp>
    </p:spTree>
    <p:extLst>
      <p:ext uri="{BB962C8B-B14F-4D97-AF65-F5344CB8AC3E}">
        <p14:creationId xmlns:p14="http://schemas.microsoft.com/office/powerpoint/2010/main" val="26942881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en-US" altLang="en-US" sz="1600">
                <a:cs typeface="Calibri"/>
              </a:rPr>
              <a:t>Also, be on the lookout for ISMPP’s next 3 ISMPP U’s…being offered on </a:t>
            </a:r>
            <a:r>
              <a:rPr lang="en-US" altLang="en-US" sz="1600" err="1">
                <a:cs typeface="Calibri"/>
              </a:rPr>
              <a:t>JUne</a:t>
            </a:r>
            <a:r>
              <a:rPr lang="en-US" altLang="en-US" sz="1600">
                <a:cs typeface="Calibri"/>
              </a:rPr>
              <a:t> 25 in honor of </a:t>
            </a:r>
            <a:r>
              <a:rPr lang="en-US" altLang="en-US" sz="1600" err="1">
                <a:cs typeface="Calibri"/>
              </a:rPr>
              <a:t>Medcomms</a:t>
            </a:r>
            <a:r>
              <a:rPr lang="en-US" altLang="en-US" sz="1600">
                <a:cs typeface="Calibri"/>
              </a:rPr>
              <a:t> day.</a:t>
            </a:r>
            <a:endParaRPr lang="en-US" altLang="en-US" sz="1600">
              <a:ea typeface="Calibri"/>
              <a:cs typeface="Calibri"/>
            </a:endParaRP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CC959-6A81-1D27-4AA1-01C93C709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BE561A-3487-FB25-AE84-3BE144FDD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F9C0C4-07D4-F75C-1FB6-8CD7BA17EC2A}"/>
              </a:ext>
            </a:extLst>
          </p:cNvPr>
          <p:cNvSpPr>
            <a:spLocks noGrp="1"/>
          </p:cNvSpPr>
          <p:nvPr>
            <p:ph type="body" idx="1"/>
          </p:nvPr>
        </p:nvSpPr>
        <p:spPr/>
        <p:txBody>
          <a:bodyPr/>
          <a:lstStyle/>
          <a:p>
            <a:pPr marL="0" lvl="0" indent="0" algn="l" rtl="0">
              <a:spcBef>
                <a:spcPts val="0"/>
              </a:spcBef>
              <a:spcAft>
                <a:spcPts val="0"/>
              </a:spcAft>
              <a:buNone/>
            </a:pPr>
            <a:r>
              <a:rPr lang="en-US" sz="4400" b="0" i="0" u="none" strike="noStrike" cap="none" dirty="0"/>
              <a:t>Hi everyone; welcome and thank you for joining today’s ISMPP U on “</a:t>
            </a:r>
            <a:r>
              <a:rPr lang="en-US" sz="4400" dirty="0"/>
              <a:t>Harnessing The Power of Data Visualization</a:t>
            </a:r>
            <a:r>
              <a:rPr lang="en-US" sz="9600" dirty="0"/>
              <a:t>” </a:t>
            </a:r>
          </a:p>
          <a:p>
            <a:pPr marL="0" lvl="0" indent="0" algn="l" rtl="0">
              <a:spcBef>
                <a:spcPts val="0"/>
              </a:spcBef>
              <a:spcAft>
                <a:spcPts val="0"/>
              </a:spcAft>
              <a:buNone/>
            </a:pPr>
            <a:endParaRPr lang="en-US" sz="4400" dirty="0"/>
          </a:p>
          <a:p>
            <a:r>
              <a:rPr lang="en-US" i="0" u="none" strike="noStrike" dirty="0">
                <a:solidFill>
                  <a:srgbClr val="000000"/>
                </a:solidFill>
                <a:effectLst/>
              </a:rPr>
              <a:t>This webinar has been approved for </a:t>
            </a:r>
            <a:r>
              <a:rPr lang="en-US" b="1" i="0" u="none" strike="noStrike" dirty="0">
                <a:solidFill>
                  <a:srgbClr val="000000"/>
                </a:solidFill>
                <a:effectLst/>
              </a:rPr>
              <a:t>1 ISMPP CMPP </a:t>
            </a:r>
            <a:r>
              <a:rPr lang="en-US" b="1" dirty="0">
                <a:solidFill>
                  <a:srgbClr val="000000"/>
                </a:solidFill>
              </a:rPr>
              <a:t>recertification credit</a:t>
            </a:r>
            <a:r>
              <a:rPr lang="en-US" i="0" u="none" strike="noStrike" dirty="0">
                <a:solidFill>
                  <a:srgbClr val="000000"/>
                </a:solidFill>
                <a:effectLst/>
              </a:rPr>
              <a:t>.</a:t>
            </a:r>
            <a:r>
              <a:rPr lang="en-US" dirty="0">
                <a:solidFill>
                  <a:srgbClr val="000000"/>
                </a:solidFill>
              </a:rPr>
              <a:t> </a:t>
            </a:r>
          </a:p>
          <a:p>
            <a:endParaRPr lang="en-US" dirty="0">
              <a:solidFill>
                <a:srgbClr val="000000"/>
              </a:solidFill>
              <a:latin typeface="Calibri"/>
              <a:ea typeface="Calibri"/>
              <a:cs typeface="Calibri"/>
            </a:endParaRPr>
          </a:p>
          <a:p>
            <a:pPr algn="l" rtl="0" fontAlgn="base"/>
            <a:r>
              <a:rPr lang="en-US" sz="6000" b="0" i="0" u="none" strike="noStrike" dirty="0">
                <a:solidFill>
                  <a:srgbClr val="000000"/>
                </a:solidFill>
                <a:effectLst/>
                <a:latin typeface="Calibri"/>
                <a:ea typeface="Calibri"/>
                <a:cs typeface="Calibri"/>
              </a:rPr>
              <a:t>This webinar is being recorded and will be made available on the ISMPP website within 24 hours after the webinar. </a:t>
            </a:r>
            <a:endParaRPr lang="en-US" sz="6000" b="0" i="0" dirty="0">
              <a:solidFill>
                <a:srgbClr val="444444"/>
              </a:solidFill>
              <a:effectLst/>
              <a:latin typeface="Calibri"/>
              <a:ea typeface="Calibri"/>
              <a:cs typeface="Calibri"/>
            </a:endParaRPr>
          </a:p>
        </p:txBody>
      </p:sp>
      <p:sp>
        <p:nvSpPr>
          <p:cNvPr id="4" name="Slide Number Placeholder 3">
            <a:extLst>
              <a:ext uri="{FF2B5EF4-FFF2-40B4-BE49-F238E27FC236}">
                <a16:creationId xmlns:a16="http://schemas.microsoft.com/office/drawing/2014/main" id="{66B9881D-7D52-967F-FA70-838BAB4E2274}"/>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4153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Thank you again for attending today’s webinar. Please take a moment to fill out the survey link that will be sent to you.</a:t>
            </a:r>
          </a:p>
          <a:p>
            <a:pPr>
              <a:spcBef>
                <a:spcPct val="0"/>
              </a:spcBef>
            </a:pPr>
            <a:endParaRPr lang="en-US" altLang="en-US" sz="1400"/>
          </a:p>
          <a:p>
            <a:pPr>
              <a:spcBef>
                <a:spcPct val="0"/>
              </a:spcBef>
            </a:pPr>
            <a:r>
              <a:rPr lang="en-US" altLang="en-US" sz="1400"/>
              <a:t>After closing out of ZOOM, please click the ‘continue’ button on your screen to take a short survey. </a:t>
            </a:r>
          </a:p>
          <a:p>
            <a:pPr>
              <a:spcBef>
                <a:spcPct val="0"/>
              </a:spcBef>
            </a:pPr>
            <a:endParaRPr lang="en-US" altLang="en-US" sz="1400"/>
          </a:p>
          <a:p>
            <a:pPr>
              <a:spcBef>
                <a:spcPct val="0"/>
              </a:spcBef>
            </a:pPr>
            <a:r>
              <a:rPr lang="en-US" altLang="en-US" sz="140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t>ISMPP would like to thank the following Titanium and Platinum Corporate Sponsors for their ongoing support of the Society</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z="1800" b="0" i="0" u="none" strike="noStrike">
                <a:solidFill>
                  <a:srgbClr val="000000"/>
                </a:solidFill>
                <a:effectLst/>
                <a:latin typeface="Calibri" panose="020F0502020204030204" pitchFamily="34" charset="0"/>
              </a:rPr>
              <a:t>And, for those who are seeking to become CMPP-certified or looking to renew your certification, the application deadline for the next exam window is August 1st, 2025</a:t>
            </a:r>
            <a:endParaRPr lang="en-AU" altLang="en-US" sz="1500">
              <a:cs typeface="Calibri"/>
            </a:endParaRP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1A2F3-B018-A10C-994F-B0117EC84D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9151A3-E680-AEC2-419F-A92ED35C3E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4A059-E9E6-DE82-2F2B-C1E2065486D0}"/>
              </a:ext>
            </a:extLst>
          </p:cNvPr>
          <p:cNvSpPr>
            <a:spLocks noGrp="1"/>
          </p:cNvSpPr>
          <p:nvPr>
            <p:ph type="body" idx="1"/>
          </p:nvPr>
        </p:nvSpPr>
        <p:spPr/>
        <p:txBody>
          <a:bodyPr/>
          <a:lstStyle/>
          <a:p>
            <a:r>
              <a:rPr lang="en-US">
                <a:ea typeface="Calibri"/>
                <a:cs typeface="Calibri"/>
              </a:rPr>
              <a:t>ISMPP is pleased to host the 14th Annual global celebration of </a:t>
            </a:r>
            <a:r>
              <a:rPr lang="en-US" err="1">
                <a:ea typeface="Calibri"/>
                <a:cs typeface="Calibri"/>
              </a:rPr>
              <a:t>Medcomms</a:t>
            </a:r>
            <a:r>
              <a:rPr lang="en-US">
                <a:ea typeface="Calibri"/>
                <a:cs typeface="Calibri"/>
              </a:rPr>
              <a:t> day 2025. Please join us for an open to all 90-minute webinar offering. You can also view last year's open webinar titled the AI Evolution: Medical Communications in the Digital Age here.</a:t>
            </a:r>
            <a:endParaRPr lang="en-US"/>
          </a:p>
        </p:txBody>
      </p:sp>
      <p:sp>
        <p:nvSpPr>
          <p:cNvPr id="4" name="Slide Number Placeholder 3">
            <a:extLst>
              <a:ext uri="{FF2B5EF4-FFF2-40B4-BE49-F238E27FC236}">
                <a16:creationId xmlns:a16="http://schemas.microsoft.com/office/drawing/2014/main" id="{449DA60D-2585-FCD9-3560-3801C798FF7D}"/>
              </a:ext>
            </a:extLst>
          </p:cNvPr>
          <p:cNvSpPr>
            <a:spLocks noGrp="1"/>
          </p:cNvSpPr>
          <p:nvPr>
            <p:ph type="sldNum" sz="quarter" idx="5"/>
          </p:nvPr>
        </p:nvSpPr>
        <p:spPr/>
        <p:txBody>
          <a:bodyPr/>
          <a:lstStyle/>
          <a:p>
            <a:fld id="{2FB49D4D-568C-2641-B360-BD4A87EDB853}" type="slidenum">
              <a:rPr lang="en-US" smtClean="0"/>
              <a:t>5</a:t>
            </a:fld>
            <a:endParaRPr lang="en-US"/>
          </a:p>
        </p:txBody>
      </p:sp>
    </p:spTree>
    <p:extLst>
      <p:ext uri="{BB962C8B-B14F-4D97-AF65-F5344CB8AC3E}">
        <p14:creationId xmlns:p14="http://schemas.microsoft.com/office/powerpoint/2010/main" val="317593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Reminder that for today’s webinar, 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To ask a question, open the Q&amp;A window, type in your question, and click send.</a:t>
            </a:r>
          </a:p>
          <a:p>
            <a:pPr>
              <a:spcBef>
                <a:spcPct val="0"/>
              </a:spcBef>
            </a:pPr>
            <a:endParaRPr lang="en-US" altLang="en-US" sz="1400"/>
          </a:p>
          <a:p>
            <a:pPr>
              <a:spcBef>
                <a:spcPct val="0"/>
              </a:spcBef>
            </a:pPr>
            <a:r>
              <a:rPr lang="en-US" altLang="en-US" sz="1400"/>
              <a:t>The faculty will answer questions at the end of all the presentations.</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Please take a moment to read our general disclaimer. </a:t>
            </a:r>
          </a:p>
          <a:p>
            <a:endParaRPr lang="en-US" sz="1400"/>
          </a:p>
          <a:p>
            <a:r>
              <a:rPr lang="en-US" sz="1400"/>
              <a:t>OR</a:t>
            </a:r>
          </a:p>
          <a:p>
            <a:endParaRPr lang="en-US" sz="1400"/>
          </a:p>
          <a:p>
            <a:r>
              <a:rPr lang="en-US" sz="1400"/>
              <a:t>Please know that the  Information presented by our speakers today reflect their personal knowledge and opinions and do not necessarily represent the position of their current or past employers</a:t>
            </a:r>
          </a:p>
          <a:p>
            <a:endParaRPr lang="en-US" sz="1400"/>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a:t>These are the learning objectives for today’s webinar.  We want you to....</a:t>
            </a:r>
          </a:p>
          <a:p>
            <a:pPr>
              <a:defRPr/>
            </a:pPr>
            <a:r>
              <a:rPr lang="en-US" sz="900"/>
              <a:t>1.	</a:t>
            </a:r>
            <a:r>
              <a:rPr lang="en-US"/>
              <a:t>Touch on the </a:t>
            </a:r>
            <a:r>
              <a:rPr lang="en-US" b="1"/>
              <a:t>traditional approach of publication development </a:t>
            </a:r>
            <a:r>
              <a:rPr lang="en-US"/>
              <a:t>with typical content and within typical industry expectations</a:t>
            </a:r>
            <a:endParaRPr lang="en-US">
              <a:ea typeface="Calibri"/>
              <a:cs typeface="Calibri"/>
            </a:endParaRPr>
          </a:p>
          <a:p>
            <a:pPr>
              <a:defRPr/>
            </a:pPr>
            <a:r>
              <a:rPr lang="en-US" sz="900"/>
              <a:t>2.	</a:t>
            </a:r>
            <a:r>
              <a:rPr lang="en-US"/>
              <a:t>Appreciate </a:t>
            </a:r>
            <a:r>
              <a:rPr lang="en-US" b="1"/>
              <a:t>challenges of a using a nontraditional approach </a:t>
            </a:r>
            <a:r>
              <a:rPr lang="en-US"/>
              <a:t>from the pharma perspective</a:t>
            </a:r>
            <a:endParaRPr lang="en-US" sz="900">
              <a:ea typeface="Calibri"/>
              <a:cs typeface="Calibri"/>
            </a:endParaRPr>
          </a:p>
          <a:p>
            <a:pPr>
              <a:defRPr/>
            </a:pPr>
            <a:r>
              <a:rPr lang="en-US" sz="900"/>
              <a:t>3.	</a:t>
            </a:r>
            <a:r>
              <a:rPr lang="en-US"/>
              <a:t>Identify </a:t>
            </a:r>
            <a:r>
              <a:rPr lang="en-US" b="1"/>
              <a:t>differences between traditional and innovative data visualization, </a:t>
            </a:r>
            <a:r>
              <a:rPr lang="en-US"/>
              <a:t>including visual elements and story telling narrative</a:t>
            </a:r>
            <a:endParaRPr lang="en-US" sz="900">
              <a:ea typeface="Calibri"/>
              <a:cs typeface="Calibri"/>
            </a:endParaRPr>
          </a:p>
          <a:p>
            <a:pPr>
              <a:defRPr/>
            </a:pPr>
            <a:r>
              <a:rPr lang="en-US" sz="900"/>
              <a:t>4.	</a:t>
            </a:r>
            <a:r>
              <a:rPr lang="en-US"/>
              <a:t>Recognize the </a:t>
            </a:r>
            <a:r>
              <a:rPr lang="en-US" b="1"/>
              <a:t>keys to successful implementation </a:t>
            </a:r>
            <a:r>
              <a:rPr lang="en-US"/>
              <a:t>of a creative visual and storytelling publication</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8</a:t>
            </a:fld>
            <a:endParaRPr lang="en-US"/>
          </a:p>
        </p:txBody>
      </p:sp>
    </p:spTree>
    <p:extLst>
      <p:ext uri="{BB962C8B-B14F-4D97-AF65-F5344CB8AC3E}">
        <p14:creationId xmlns:p14="http://schemas.microsoft.com/office/powerpoint/2010/main" val="3087802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 I am Amanda Hartley, today’s session moderator,</a:t>
            </a:r>
          </a:p>
          <a:p>
            <a:endParaRPr lang="en-US"/>
          </a:p>
          <a:p>
            <a:r>
              <a:rPr lang="en-US"/>
              <a:t>With me are:</a:t>
            </a:r>
            <a:endParaRPr lang="en-US">
              <a:ea typeface="Calibri"/>
              <a:cs typeface="Calibri"/>
            </a:endParaRPr>
          </a:p>
          <a:p>
            <a:r>
              <a:rPr lang="en-US"/>
              <a:t>•	Sean Taylor, </a:t>
            </a:r>
            <a:r>
              <a:rPr lang="en-US" sz="1800">
                <a:effectLst/>
                <a:latin typeface="Times New Roman"/>
                <a:ea typeface="Times New Roman" panose="02020603050405020304" pitchFamily="18" charset="0"/>
                <a:cs typeface="Times New Roman"/>
              </a:rPr>
              <a:t>Creative Data Visualization Lead, at Ashfield </a:t>
            </a:r>
            <a:r>
              <a:rPr lang="en-US" sz="1800" err="1">
                <a:effectLst/>
                <a:latin typeface="Times New Roman"/>
                <a:ea typeface="Times New Roman" panose="02020603050405020304" pitchFamily="18" charset="0"/>
                <a:cs typeface="Times New Roman"/>
              </a:rPr>
              <a:t>MedComms</a:t>
            </a:r>
            <a:r>
              <a:rPr lang="en-US" sz="1800">
                <a:effectLst/>
                <a:latin typeface="Times New Roman"/>
                <a:ea typeface="Times New Roman" panose="02020603050405020304" pitchFamily="18" charset="0"/>
                <a:cs typeface="Times New Roman"/>
              </a:rPr>
              <a:t>, an </a:t>
            </a:r>
            <a:r>
              <a:rPr lang="en-US" sz="1800" err="1">
                <a:effectLst/>
                <a:latin typeface="Times New Roman"/>
                <a:ea typeface="Times New Roman" panose="02020603050405020304" pitchFamily="18" charset="0"/>
                <a:cs typeface="Times New Roman"/>
              </a:rPr>
              <a:t>Inizio</a:t>
            </a:r>
            <a:r>
              <a:rPr lang="en-US" sz="1800">
                <a:effectLst/>
                <a:latin typeface="Times New Roman"/>
                <a:ea typeface="Times New Roman" panose="02020603050405020304" pitchFamily="18" charset="0"/>
                <a:cs typeface="Times New Roman"/>
              </a:rPr>
              <a:t> Company</a:t>
            </a:r>
            <a:endParaRPr lang="en-US">
              <a:latin typeface="Times New Roman"/>
              <a:cs typeface="Times New Roman"/>
            </a:endParaRPr>
          </a:p>
          <a:p>
            <a:r>
              <a:rPr lang="en-US"/>
              <a:t>•	</a:t>
            </a:r>
            <a:r>
              <a:rPr lang="en-US" sz="900" kern="1200">
                <a:solidFill>
                  <a:schemeClr val="tx1"/>
                </a:solidFill>
                <a:latin typeface="+mn-lt"/>
                <a:ea typeface="+mn-ea"/>
                <a:cs typeface="+mn-cs"/>
              </a:rPr>
              <a:t>Matt </a:t>
            </a:r>
            <a:r>
              <a:rPr lang="en-US"/>
              <a:t>Brierley</a:t>
            </a:r>
            <a:r>
              <a:rPr lang="en-US" sz="900" kern="1200">
                <a:solidFill>
                  <a:schemeClr val="tx1"/>
                </a:solidFill>
                <a:latin typeface="+mn-lt"/>
                <a:ea typeface="+mn-ea"/>
                <a:cs typeface="+mn-cs"/>
              </a:rPr>
              <a:t>, Global Medical Director, at Ashfield </a:t>
            </a:r>
            <a:r>
              <a:rPr lang="en-US" sz="900" kern="1200" err="1">
                <a:solidFill>
                  <a:schemeClr val="tx1"/>
                </a:solidFill>
                <a:latin typeface="+mn-lt"/>
                <a:ea typeface="+mn-ea"/>
                <a:cs typeface="+mn-cs"/>
              </a:rPr>
              <a:t>MedComms</a:t>
            </a:r>
            <a:r>
              <a:rPr lang="en-US" sz="900" kern="1200">
                <a:solidFill>
                  <a:schemeClr val="tx1"/>
                </a:solidFill>
                <a:latin typeface="+mn-lt"/>
                <a:ea typeface="+mn-ea"/>
                <a:cs typeface="+mn-cs"/>
              </a:rPr>
              <a:t>, an </a:t>
            </a:r>
            <a:r>
              <a:rPr lang="en-US" sz="900" kern="1200" err="1">
                <a:solidFill>
                  <a:schemeClr val="tx1"/>
                </a:solidFill>
                <a:latin typeface="+mn-lt"/>
                <a:ea typeface="+mn-ea"/>
                <a:cs typeface="+mn-cs"/>
              </a:rPr>
              <a:t>Inizio</a:t>
            </a:r>
            <a:r>
              <a:rPr lang="en-US" sz="900" kern="1200">
                <a:solidFill>
                  <a:schemeClr val="tx1"/>
                </a:solidFill>
                <a:latin typeface="+mn-lt"/>
                <a:ea typeface="+mn-ea"/>
                <a:cs typeface="+mn-cs"/>
              </a:rPr>
              <a:t> Company</a:t>
            </a:r>
            <a:endParaRPr lang="en-US" sz="900" kern="1200">
              <a:solidFill>
                <a:schemeClr val="tx1"/>
              </a:solidFill>
              <a:latin typeface="+mn-lt"/>
              <a:ea typeface="Calibri"/>
              <a:cs typeface="Calibri"/>
            </a:endParaRPr>
          </a:p>
          <a:p>
            <a:r>
              <a:rPr lang="en-US"/>
              <a:t>•	and...Amy Kuang, Director  </a:t>
            </a:r>
            <a:r>
              <a:rPr lang="en-US" err="1"/>
              <a:t>Medcal</a:t>
            </a:r>
            <a:r>
              <a:rPr lang="en-US"/>
              <a:t> writing at </a:t>
            </a:r>
            <a:r>
              <a:rPr lang="en-US" err="1"/>
              <a:t>Abbvie</a:t>
            </a:r>
            <a:endParaRPr lang="en-US" err="1">
              <a:ea typeface="Calibri"/>
              <a:cs typeface="Calibri"/>
            </a:endParaRPr>
          </a:p>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9</a:t>
            </a:fld>
            <a:endParaRPr lang="en-US"/>
          </a:p>
        </p:txBody>
      </p:sp>
    </p:spTree>
    <p:extLst>
      <p:ext uri="{BB962C8B-B14F-4D97-AF65-F5344CB8AC3E}">
        <p14:creationId xmlns:p14="http://schemas.microsoft.com/office/powerpoint/2010/main" val="31184027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9" y="0"/>
            <a:ext cx="9141291" cy="5143500"/>
          </a:xfrm>
          <a:prstGeom prst="rect">
            <a:avLst/>
          </a:prstGeom>
        </p:spPr>
      </p:pic>
      <p:sp>
        <p:nvSpPr>
          <p:cNvPr id="2" name="Title 1"/>
          <p:cNvSpPr>
            <a:spLocks noGrp="1"/>
          </p:cNvSpPr>
          <p:nvPr>
            <p:ph type="ctrTitle"/>
          </p:nvPr>
        </p:nvSpPr>
        <p:spPr>
          <a:xfrm>
            <a:off x="4809392" y="1189392"/>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2" y="3073235"/>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65170" y="482326"/>
            <a:ext cx="1204485" cy="936822"/>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
        <p:nvSpPr>
          <p:cNvPr id="3" name="Rectangle 2">
            <a:extLst>
              <a:ext uri="{FF2B5EF4-FFF2-40B4-BE49-F238E27FC236}">
                <a16:creationId xmlns:a16="http://schemas.microsoft.com/office/drawing/2014/main" id="{DC45A9A4-41C8-B304-5A1B-48E97F4C8837}"/>
              </a:ext>
            </a:extLst>
          </p:cNvPr>
          <p:cNvSpPr>
            <a:spLocks noGrp="1" noRot="1" noMove="1" noResize="1" noEditPoints="1" noAdjustHandles="1" noChangeArrowheads="1" noChangeShapeType="1"/>
          </p:cNvSpPr>
          <p:nvPr userDrawn="1"/>
        </p:nvSpPr>
        <p:spPr>
          <a:xfrm>
            <a:off x="8223250" y="4318000"/>
            <a:ext cx="819637" cy="641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1074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
        <p:nvSpPr>
          <p:cNvPr id="3" name="Rectangle 2">
            <a:extLst>
              <a:ext uri="{FF2B5EF4-FFF2-40B4-BE49-F238E27FC236}">
                <a16:creationId xmlns:a16="http://schemas.microsoft.com/office/drawing/2014/main" id="{C2EA63C6-73BC-864F-D931-A79E7485D043}"/>
              </a:ext>
            </a:extLst>
          </p:cNvPr>
          <p:cNvSpPr/>
          <p:nvPr userDrawn="1"/>
        </p:nvSpPr>
        <p:spPr>
          <a:xfrm>
            <a:off x="8111836" y="4281055"/>
            <a:ext cx="1032164" cy="6788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70567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
        <p:nvSpPr>
          <p:cNvPr id="3" name="Rectangle 2">
            <a:extLst>
              <a:ext uri="{FF2B5EF4-FFF2-40B4-BE49-F238E27FC236}">
                <a16:creationId xmlns:a16="http://schemas.microsoft.com/office/drawing/2014/main" id="{C2EA63C6-73BC-864F-D931-A79E7485D043}"/>
              </a:ext>
            </a:extLst>
          </p:cNvPr>
          <p:cNvSpPr/>
          <p:nvPr userDrawn="1"/>
        </p:nvSpPr>
        <p:spPr>
          <a:xfrm>
            <a:off x="8111836" y="4281055"/>
            <a:ext cx="1032164" cy="6788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F55DEFE9-D09A-445E-B774-6920D27277E4}"/>
              </a:ext>
            </a:extLst>
          </p:cNvPr>
          <p:cNvSpPr/>
          <p:nvPr userDrawn="1"/>
        </p:nvSpPr>
        <p:spPr>
          <a:xfrm>
            <a:off x="523929" y="745809"/>
            <a:ext cx="8620071" cy="273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4">
            <a:extLst>
              <a:ext uri="{FF2B5EF4-FFF2-40B4-BE49-F238E27FC236}">
                <a16:creationId xmlns:a16="http://schemas.microsoft.com/office/drawing/2014/main" id="{045CB205-80AD-0642-F88A-0A8F14541EED}"/>
              </a:ext>
            </a:extLst>
          </p:cNvPr>
          <p:cNvSpPr/>
          <p:nvPr userDrawn="1"/>
        </p:nvSpPr>
        <p:spPr>
          <a:xfrm flipV="1">
            <a:off x="474944" y="837009"/>
            <a:ext cx="8669056" cy="45722"/>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5875"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79754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2018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1" y="1215385"/>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830464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2"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2" name="Speech Bubble: Oval 1">
            <a:extLst>
              <a:ext uri="{FF2B5EF4-FFF2-40B4-BE49-F238E27FC236}">
                <a16:creationId xmlns:a16="http://schemas.microsoft.com/office/drawing/2014/main" id="{3AC8AC25-897B-DE05-32B6-A8ABC7D84B79}"/>
              </a:ext>
            </a:extLst>
          </p:cNvPr>
          <p:cNvSpPr/>
          <p:nvPr userDrawn="1"/>
        </p:nvSpPr>
        <p:spPr>
          <a:xfrm>
            <a:off x="2104292" y="656493"/>
            <a:ext cx="5266636" cy="3528646"/>
          </a:xfrm>
          <a:prstGeom prst="wedgeEllipseCallou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658504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Placeholder 2 Circl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304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1291" cy="5143500"/>
          </a:xfrm>
          <a:prstGeom prst="rect">
            <a:avLst/>
          </a:prstGeom>
        </p:spPr>
      </p:pic>
      <p:sp>
        <p:nvSpPr>
          <p:cNvPr id="2" name="Title 1"/>
          <p:cNvSpPr>
            <a:spLocks noGrp="1"/>
          </p:cNvSpPr>
          <p:nvPr>
            <p:ph type="ctrTitle"/>
          </p:nvPr>
        </p:nvSpPr>
        <p:spPr>
          <a:xfrm>
            <a:off x="4809393"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3" y="2400300"/>
            <a:ext cx="3877408" cy="748630"/>
          </a:xfrm>
        </p:spPr>
        <p:txBody>
          <a:bodyPr>
            <a:noAutofit/>
          </a:bodyPr>
          <a:lstStyle>
            <a:lvl1pPr marL="0" indent="0" algn="ctr">
              <a:buNone/>
              <a:defRPr sz="2400" b="1" i="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4" y="3549802"/>
            <a:ext cx="1763486" cy="1371600"/>
          </a:xfrm>
          <a:prstGeom prst="rect">
            <a:avLst/>
          </a:prstGeom>
        </p:spPr>
      </p:pic>
    </p:spTree>
    <p:extLst>
      <p:ext uri="{BB962C8B-B14F-4D97-AF65-F5344CB8AC3E}">
        <p14:creationId xmlns:p14="http://schemas.microsoft.com/office/powerpoint/2010/main" val="38099199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186" indent="-228594">
              <a:tabLst/>
              <a:defRPr sz="2200"/>
            </a:lvl2pPr>
            <a:lvl3pPr marL="927077" indent="-228594">
              <a:tabLst/>
              <a:defRPr sz="2000"/>
            </a:lvl3pPr>
            <a:lvl4pPr marL="1155671" indent="-157159">
              <a:tabLst/>
              <a:defRPr sz="1800"/>
            </a:lvl4pPr>
            <a:lvl5pPr marL="1496975" indent="-200020">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8530690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91091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44000"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42809614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9143999"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7798067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1"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1"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0656396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8071728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1" y="-90526"/>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1" y="1215385"/>
            <a:ext cx="7462661" cy="3675929"/>
          </a:xfrm>
        </p:spPr>
        <p:txBody>
          <a:bodyPr>
            <a:normAutofit/>
          </a:bodyPr>
          <a:lstStyle>
            <a:lvl1pPr>
              <a:defRPr sz="2400"/>
            </a:lvl1pPr>
            <a:lvl2pPr marL="584186" indent="-228594">
              <a:tabLst/>
              <a:defRPr sz="2200"/>
            </a:lvl2pPr>
            <a:lvl3pPr marL="927077" indent="-228594">
              <a:tabLst/>
              <a:defRPr sz="2000"/>
            </a:lvl3pPr>
            <a:lvl4pPr marL="1155671" indent="-157159">
              <a:tabLst/>
              <a:defRPr sz="1800"/>
            </a:lvl4pPr>
            <a:lvl5pPr marL="1496975" indent="-200020">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67958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2" y="1215386"/>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5813510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3"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6321572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5B273FC-C68F-4D8C-8ED0-8B8494CAAD55}" type="datetime4">
              <a:rPr lang="en-US" smtClean="0"/>
              <a:t>May 21, 2025</a:t>
            </a:fld>
            <a:endParaRPr lang="en-US"/>
          </a:p>
        </p:txBody>
      </p:sp>
      <p:sp>
        <p:nvSpPr>
          <p:cNvPr id="4" name="Footer Placeholder 3"/>
          <p:cNvSpPr>
            <a:spLocks noGrp="1"/>
          </p:cNvSpPr>
          <p:nvPr>
            <p:ph type="ftr" sz="quarter" idx="11"/>
          </p:nvPr>
        </p:nvSpPr>
        <p:spPr/>
        <p:txBody>
          <a:bodyPr/>
          <a:lstStyle/>
          <a:p>
            <a:r>
              <a:rPr lang="en-US"/>
              <a:t>©2019 The Lockwood Group LLC - Confidential</a:t>
            </a:r>
          </a:p>
        </p:txBody>
      </p:sp>
      <p:sp>
        <p:nvSpPr>
          <p:cNvPr id="5" name="Slide Number Placeholder 4"/>
          <p:cNvSpPr>
            <a:spLocks noGrp="1"/>
          </p:cNvSpPr>
          <p:nvPr>
            <p:ph type="sldNum" sz="quarter" idx="12"/>
          </p:nvPr>
        </p:nvSpPr>
        <p:spPr/>
        <p:txBody>
          <a:bodyPr/>
          <a:lstStyle/>
          <a:p>
            <a:fld id="{E69FF5E8-91F5-4020-92E6-845EFE0329CC}" type="slidenum">
              <a:rPr lang="en-US" smtClean="0"/>
              <a:t>‹#›</a:t>
            </a:fld>
            <a:endParaRPr lang="en-US"/>
          </a:p>
        </p:txBody>
      </p:sp>
      <p:sp>
        <p:nvSpPr>
          <p:cNvPr id="6" name="Text Placeholder 7"/>
          <p:cNvSpPr>
            <a:spLocks noGrp="1"/>
          </p:cNvSpPr>
          <p:nvPr>
            <p:ph type="body" sz="quarter" idx="13" hasCustomPrompt="1"/>
          </p:nvPr>
        </p:nvSpPr>
        <p:spPr>
          <a:xfrm>
            <a:off x="459486" y="4556570"/>
            <a:ext cx="8227314" cy="129731"/>
          </a:xfrm>
        </p:spPr>
        <p:txBody>
          <a:bodyPr>
            <a:normAutofit/>
          </a:bodyPr>
          <a:lstStyle>
            <a:lvl1pPr marL="0" indent="0">
              <a:lnSpc>
                <a:spcPct val="100000"/>
              </a:lnSpc>
              <a:spcBef>
                <a:spcPts val="0"/>
              </a:spcBef>
              <a:buFontTx/>
              <a:buNone/>
              <a:defRPr sz="600">
                <a:solidFill>
                  <a:schemeClr val="tx2"/>
                </a:solidFill>
              </a:defRPr>
            </a:lvl1pPr>
          </a:lstStyle>
          <a:p>
            <a:pPr lvl="0"/>
            <a:r>
              <a:rPr lang="en-US"/>
              <a:t>*Click to create footnote</a:t>
            </a:r>
          </a:p>
        </p:txBody>
      </p:sp>
      <p:sp>
        <p:nvSpPr>
          <p:cNvPr id="7" name="Title 6">
            <a:extLst>
              <a:ext uri="{FF2B5EF4-FFF2-40B4-BE49-F238E27FC236}">
                <a16:creationId xmlns:a16="http://schemas.microsoft.com/office/drawing/2014/main" id="{DE1EDD71-3166-43FC-BD30-3355E879FEA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863676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4423"/>
            <a:ext cx="8229600" cy="3634740"/>
          </a:xfrm>
        </p:spPr>
        <p:txBody>
          <a:bodyPr/>
          <a:lstStyle>
            <a:lvl1pPr>
              <a:defRPr spc="-15" baseline="0"/>
            </a:lvl1pPr>
            <a:lvl2pPr>
              <a:defRPr spc="-15" baseline="0"/>
            </a:lvl2pPr>
            <a:lvl3pPr>
              <a:defRPr spc="-15" baseline="0"/>
            </a:lvl3pPr>
            <a:lvl4pPr>
              <a:defRPr spc="-15" baseline="0"/>
            </a:lvl4pPr>
            <a:lvl5pPr>
              <a:defRPr spc="-15"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5261E9-CAFF-4254-A3DB-A117F76201F5}" type="datetime4">
              <a:rPr lang="en-US" smtClean="0"/>
              <a:t>May 21, 2025</a:t>
            </a:fld>
            <a:endParaRPr lang="en-US"/>
          </a:p>
        </p:txBody>
      </p:sp>
      <p:sp>
        <p:nvSpPr>
          <p:cNvPr id="5" name="Footer Placeholder 4"/>
          <p:cNvSpPr>
            <a:spLocks noGrp="1"/>
          </p:cNvSpPr>
          <p:nvPr>
            <p:ph type="ftr" sz="quarter" idx="11"/>
          </p:nvPr>
        </p:nvSpPr>
        <p:spPr/>
        <p:txBody>
          <a:bodyPr/>
          <a:lstStyle/>
          <a:p>
            <a:r>
              <a:rPr lang="en-US"/>
              <a:t>©2019 The Lockwood Group LLC - Confidential</a:t>
            </a:r>
          </a:p>
        </p:txBody>
      </p:sp>
      <p:sp>
        <p:nvSpPr>
          <p:cNvPr id="6" name="Slide Number Placeholder 5"/>
          <p:cNvSpPr>
            <a:spLocks noGrp="1"/>
          </p:cNvSpPr>
          <p:nvPr>
            <p:ph type="sldNum" sz="quarter" idx="12"/>
          </p:nvPr>
        </p:nvSpPr>
        <p:spPr/>
        <p:txBody>
          <a:bodyPr/>
          <a:lstStyle/>
          <a:p>
            <a:fld id="{E69FF5E8-91F5-4020-92E6-845EFE0329CC}" type="slidenum">
              <a:rPr lang="en-US" smtClean="0"/>
              <a:t>‹#›</a:t>
            </a:fld>
            <a:endParaRPr lang="en-US"/>
          </a:p>
        </p:txBody>
      </p:sp>
      <p:sp>
        <p:nvSpPr>
          <p:cNvPr id="8" name="Text Placeholder 7"/>
          <p:cNvSpPr>
            <a:spLocks noGrp="1"/>
          </p:cNvSpPr>
          <p:nvPr>
            <p:ph type="body" sz="quarter" idx="13" hasCustomPrompt="1"/>
          </p:nvPr>
        </p:nvSpPr>
        <p:spPr>
          <a:xfrm>
            <a:off x="459486" y="4556570"/>
            <a:ext cx="8227314" cy="129731"/>
          </a:xfrm>
        </p:spPr>
        <p:txBody>
          <a:bodyPr>
            <a:normAutofit/>
          </a:bodyPr>
          <a:lstStyle>
            <a:lvl1pPr marL="0" indent="0">
              <a:lnSpc>
                <a:spcPct val="100000"/>
              </a:lnSpc>
              <a:spcBef>
                <a:spcPts val="0"/>
              </a:spcBef>
              <a:buFontTx/>
              <a:buNone/>
              <a:defRPr sz="600">
                <a:solidFill>
                  <a:schemeClr val="tx2"/>
                </a:solidFill>
              </a:defRPr>
            </a:lvl1pPr>
          </a:lstStyle>
          <a:p>
            <a:pPr lvl="0"/>
            <a:r>
              <a:rPr lang="en-US"/>
              <a:t>*Click to create footnote</a:t>
            </a:r>
          </a:p>
        </p:txBody>
      </p:sp>
      <p:sp>
        <p:nvSpPr>
          <p:cNvPr id="7" name="Title 6">
            <a:extLst>
              <a:ext uri="{FF2B5EF4-FFF2-40B4-BE49-F238E27FC236}">
                <a16:creationId xmlns:a16="http://schemas.microsoft.com/office/drawing/2014/main" id="{5F94BAD2-0664-4EB8-A671-80F8A4B61309}"/>
              </a:ext>
            </a:extLst>
          </p:cNvPr>
          <p:cNvSpPr>
            <a:spLocks noGrp="1"/>
          </p:cNvSpPr>
          <p:nvPr>
            <p:ph type="title"/>
          </p:nvPr>
        </p:nvSpPr>
        <p:spPr/>
        <p:txBody>
          <a:bodyPr/>
          <a:lstStyle>
            <a:lvl1pPr>
              <a:defRPr>
                <a:solidFill>
                  <a:srgbClr val="F28C11"/>
                </a:solidFill>
              </a:defRPr>
            </a:lvl1pPr>
          </a:lstStyle>
          <a:p>
            <a:r>
              <a:rPr lang="en-US"/>
              <a:t>Click to edit Master title style</a:t>
            </a:r>
          </a:p>
        </p:txBody>
      </p:sp>
    </p:spTree>
    <p:extLst>
      <p:ext uri="{BB962C8B-B14F-4D97-AF65-F5344CB8AC3E}">
        <p14:creationId xmlns:p14="http://schemas.microsoft.com/office/powerpoint/2010/main" val="506384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mp; CONTENTS">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F68E6F0B-9E5B-9744-A3DC-E90C91F61F62}"/>
              </a:ext>
            </a:extLst>
          </p:cNvPr>
          <p:cNvSpPr>
            <a:spLocks noGrp="1"/>
          </p:cNvSpPr>
          <p:nvPr>
            <p:ph idx="1"/>
          </p:nvPr>
        </p:nvSpPr>
        <p:spPr>
          <a:xfrm>
            <a:off x="360000" y="1248966"/>
            <a:ext cx="8496300" cy="3160906"/>
          </a:xfrm>
        </p:spPr>
        <p:txBody>
          <a:bodyPr/>
          <a:lstStyle>
            <a:lvl1pPr>
              <a:buClr>
                <a:schemeClr val="accent6"/>
              </a:buClr>
              <a:defRPr>
                <a:solidFill>
                  <a:schemeClr val="tx2"/>
                </a:solidFill>
                <a:latin typeface="Calibri" panose="020F0502020204030204" pitchFamily="34" charset="0"/>
                <a:cs typeface="Calibri" panose="020F0502020204030204" pitchFamily="34" charset="0"/>
              </a:defRPr>
            </a:lvl1pPr>
            <a:lvl2pPr>
              <a:buClr>
                <a:schemeClr val="accent6"/>
              </a:buClr>
              <a:defRPr>
                <a:solidFill>
                  <a:schemeClr val="tx2"/>
                </a:solidFill>
                <a:latin typeface="Calibri" panose="020F0502020204030204" pitchFamily="34" charset="0"/>
                <a:cs typeface="Calibri" panose="020F0502020204030204" pitchFamily="34" charset="0"/>
              </a:defRPr>
            </a:lvl2pPr>
            <a:lvl3pPr>
              <a:buClr>
                <a:schemeClr val="accent6"/>
              </a:buClr>
              <a:defRPr>
                <a:solidFill>
                  <a:schemeClr val="tx2"/>
                </a:solidFill>
                <a:latin typeface="Calibri" panose="020F0502020204030204" pitchFamily="34" charset="0"/>
                <a:cs typeface="Calibri" panose="020F0502020204030204" pitchFamily="34" charset="0"/>
              </a:defRPr>
            </a:lvl3pPr>
          </a:lstStyle>
          <a:p>
            <a:pPr lvl="0"/>
            <a:r>
              <a:rPr lang="en-US"/>
              <a:t>Click to edit Master text styles</a:t>
            </a:r>
          </a:p>
          <a:p>
            <a:pPr lvl="1"/>
            <a:r>
              <a:rPr lang="en-US"/>
              <a:t>Second level</a:t>
            </a:r>
          </a:p>
          <a:p>
            <a:pPr lvl="2"/>
            <a:r>
              <a:rPr lang="en-US"/>
              <a:t>Third level</a:t>
            </a:r>
          </a:p>
        </p:txBody>
      </p:sp>
      <p:sp>
        <p:nvSpPr>
          <p:cNvPr id="19" name="Text Placeholder 5">
            <a:extLst>
              <a:ext uri="{FF2B5EF4-FFF2-40B4-BE49-F238E27FC236}">
                <a16:creationId xmlns:a16="http://schemas.microsoft.com/office/drawing/2014/main" id="{91EB9AD7-CC46-6649-A389-8D0672358FB4}"/>
              </a:ext>
            </a:extLst>
          </p:cNvPr>
          <p:cNvSpPr>
            <a:spLocks noGrp="1"/>
          </p:cNvSpPr>
          <p:nvPr>
            <p:ph type="body" sz="quarter" idx="10"/>
          </p:nvPr>
        </p:nvSpPr>
        <p:spPr>
          <a:xfrm>
            <a:off x="405641" y="4518800"/>
            <a:ext cx="3354388" cy="360000"/>
          </a:xfrm>
        </p:spPr>
        <p:txBody>
          <a:bodyPr anchor="b" anchorCtr="0"/>
          <a:lstStyle>
            <a:lvl1pPr marL="0" indent="0">
              <a:buFontTx/>
              <a:buNone/>
              <a:defRPr sz="750">
                <a:solidFill>
                  <a:schemeClr val="tx2"/>
                </a:solidFill>
                <a:latin typeface="Calibri" panose="020F0502020204030204" pitchFamily="34" charset="0"/>
                <a:cs typeface="Calibri" panose="020F0502020204030204" pitchFamily="34" charset="0"/>
              </a:defRPr>
            </a:lvl1pPr>
          </a:lstStyle>
          <a:p>
            <a:r>
              <a:rPr lang="en-US"/>
              <a:t>Click to edit Master text styles</a:t>
            </a:r>
          </a:p>
        </p:txBody>
      </p:sp>
      <p:sp>
        <p:nvSpPr>
          <p:cNvPr id="20" name="Text Placeholder 5">
            <a:extLst>
              <a:ext uri="{FF2B5EF4-FFF2-40B4-BE49-F238E27FC236}">
                <a16:creationId xmlns:a16="http://schemas.microsoft.com/office/drawing/2014/main" id="{07F4ACCD-808F-D146-8546-148ECF4160EA}"/>
              </a:ext>
            </a:extLst>
          </p:cNvPr>
          <p:cNvSpPr>
            <a:spLocks noGrp="1"/>
          </p:cNvSpPr>
          <p:nvPr>
            <p:ph type="body" sz="quarter" idx="11"/>
          </p:nvPr>
        </p:nvSpPr>
        <p:spPr>
          <a:xfrm>
            <a:off x="5513838" y="4518800"/>
            <a:ext cx="3354388" cy="360000"/>
          </a:xfrm>
        </p:spPr>
        <p:txBody>
          <a:bodyPr rIns="0" anchor="b" anchorCtr="0"/>
          <a:lstStyle>
            <a:lvl1pPr marL="0" indent="0" algn="r">
              <a:buFontTx/>
              <a:buNone/>
              <a:defRPr sz="750">
                <a:solidFill>
                  <a:schemeClr val="tx2"/>
                </a:solidFill>
                <a:latin typeface="Calibri" panose="020F0502020204030204" pitchFamily="34" charset="0"/>
                <a:cs typeface="Calibri" panose="020F0502020204030204" pitchFamily="34" charset="0"/>
              </a:defRPr>
            </a:lvl1pPr>
          </a:lstStyle>
          <a:p>
            <a:r>
              <a:rPr lang="en-US"/>
              <a:t>Click to edit Master text styles</a:t>
            </a:r>
          </a:p>
        </p:txBody>
      </p:sp>
      <p:sp>
        <p:nvSpPr>
          <p:cNvPr id="21" name="Slide Number Placeholder 16">
            <a:extLst>
              <a:ext uri="{FF2B5EF4-FFF2-40B4-BE49-F238E27FC236}">
                <a16:creationId xmlns:a16="http://schemas.microsoft.com/office/drawing/2014/main" id="{92428823-F50F-B048-BBAF-049511E64BCD}"/>
              </a:ext>
            </a:extLst>
          </p:cNvPr>
          <p:cNvSpPr>
            <a:spLocks noGrp="1"/>
          </p:cNvSpPr>
          <p:nvPr>
            <p:ph type="sldNum" sz="quarter" idx="4"/>
          </p:nvPr>
        </p:nvSpPr>
        <p:spPr>
          <a:xfrm>
            <a:off x="6810825" y="4812337"/>
            <a:ext cx="2057400" cy="274637"/>
          </a:xfrm>
          <a:prstGeom prst="rect">
            <a:avLst/>
          </a:prstGeom>
        </p:spPr>
        <p:txBody>
          <a:bodyPr vert="horz" lIns="0" tIns="0" rIns="0" bIns="0" rtlCol="0" anchor="ctr"/>
          <a:lstStyle>
            <a:lvl1pPr algn="r">
              <a:defRPr sz="750">
                <a:solidFill>
                  <a:schemeClr val="accent4"/>
                </a:solidFill>
                <a:latin typeface="Calibri" panose="020F0502020204030204" pitchFamily="34" charset="0"/>
                <a:cs typeface="Calibri" panose="020F0502020204030204" pitchFamily="34" charset="0"/>
              </a:defRPr>
            </a:lvl1pPr>
          </a:lstStyle>
          <a:p>
            <a:fld id="{295380D7-F70E-D542-9E47-2FCE34D66B54}" type="slidenum">
              <a:rPr lang="en-US" smtClean="0"/>
              <a:pPr/>
              <a:t>‹#›</a:t>
            </a:fld>
            <a:endParaRPr lang="en-US"/>
          </a:p>
        </p:txBody>
      </p:sp>
      <p:sp>
        <p:nvSpPr>
          <p:cNvPr id="7" name="Title 1">
            <a:extLst>
              <a:ext uri="{FF2B5EF4-FFF2-40B4-BE49-F238E27FC236}">
                <a16:creationId xmlns:a16="http://schemas.microsoft.com/office/drawing/2014/main" id="{01ED5D85-AB3E-4B0F-B9C2-9CFC4FC97162}"/>
              </a:ext>
            </a:extLst>
          </p:cNvPr>
          <p:cNvSpPr>
            <a:spLocks noGrp="1"/>
          </p:cNvSpPr>
          <p:nvPr>
            <p:ph type="title"/>
          </p:nvPr>
        </p:nvSpPr>
        <p:spPr>
          <a:xfrm>
            <a:off x="360000" y="288001"/>
            <a:ext cx="8496300" cy="461665"/>
          </a:xfrm>
        </p:spPr>
        <p:txBody>
          <a:bodyPr/>
          <a:lstStyle>
            <a:lvl1pPr>
              <a:defRPr>
                <a:latin typeface="Poppins" panose="00000500000000000000" pitchFamily="2" charset="0"/>
                <a:cs typeface="Poppins" panose="00000500000000000000" pitchFamily="2" charset="0"/>
              </a:defRPr>
            </a:lvl1pPr>
          </a:lstStyle>
          <a:p>
            <a:endParaRPr lang="en-US"/>
          </a:p>
        </p:txBody>
      </p:sp>
    </p:spTree>
    <p:extLst>
      <p:ext uri="{BB962C8B-B14F-4D97-AF65-F5344CB8AC3E}">
        <p14:creationId xmlns:p14="http://schemas.microsoft.com/office/powerpoint/2010/main" val="168017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Whi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C8CB779-E0FA-8941-9356-8B38B952BE01}"/>
              </a:ext>
            </a:extLst>
          </p:cNvPr>
          <p:cNvSpPr>
            <a:spLocks noGrp="1"/>
          </p:cNvSpPr>
          <p:nvPr>
            <p:ph type="ftr" sz="quarter" idx="11"/>
          </p:nvPr>
        </p:nvSpPr>
        <p:spPr/>
        <p:txBody>
          <a:bodyPr/>
          <a:lstStyle/>
          <a:p>
            <a:r>
              <a:rPr lang="en-GB"/>
              <a:t>Ashfield MedComms: An Ashfield Health Company. ©2020.</a:t>
            </a:r>
            <a:endParaRPr lang="en-US"/>
          </a:p>
        </p:txBody>
      </p:sp>
    </p:spTree>
    <p:extLst>
      <p:ext uri="{BB962C8B-B14F-4D97-AF65-F5344CB8AC3E}">
        <p14:creationId xmlns:p14="http://schemas.microsoft.com/office/powerpoint/2010/main" val="1258693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1291" cy="5143500"/>
          </a:xfrm>
          <a:prstGeom prst="rect">
            <a:avLst/>
          </a:prstGeom>
        </p:spPr>
      </p:pic>
      <p:sp>
        <p:nvSpPr>
          <p:cNvPr id="2" name="Title 1"/>
          <p:cNvSpPr>
            <a:spLocks noGrp="1"/>
          </p:cNvSpPr>
          <p:nvPr>
            <p:ph type="ctrTitle"/>
          </p:nvPr>
        </p:nvSpPr>
        <p:spPr>
          <a:xfrm>
            <a:off x="4809393"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3" y="2400300"/>
            <a:ext cx="3877408" cy="748630"/>
          </a:xfrm>
        </p:spPr>
        <p:txBody>
          <a:bodyPr>
            <a:noAutofit/>
          </a:bodyPr>
          <a:lstStyle>
            <a:lvl1pPr marL="0" indent="0" algn="ctr">
              <a:buNone/>
              <a:defRPr sz="2400" b="1" i="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4" y="3549802"/>
            <a:ext cx="1763486" cy="1371600"/>
          </a:xfrm>
          <a:prstGeom prst="rect">
            <a:avLst/>
          </a:prstGeom>
        </p:spPr>
      </p:pic>
    </p:spTree>
    <p:extLst>
      <p:ext uri="{BB962C8B-B14F-4D97-AF65-F5344CB8AC3E}">
        <p14:creationId xmlns:p14="http://schemas.microsoft.com/office/powerpoint/2010/main" val="3120992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186" indent="-228594">
              <a:tabLst/>
              <a:defRPr sz="2200"/>
            </a:lvl2pPr>
            <a:lvl3pPr marL="927077" indent="-228594">
              <a:tabLst/>
              <a:defRPr sz="2000"/>
            </a:lvl3pPr>
            <a:lvl4pPr marL="1155671" indent="-157159">
              <a:tabLst/>
              <a:defRPr sz="1800"/>
            </a:lvl4pPr>
            <a:lvl5pPr marL="1496975" indent="-200020">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375799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5913380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44000"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2823466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9143999"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8898674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1"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1"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6973370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4905100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1" y="1215385"/>
            <a:ext cx="7462661" cy="3675929"/>
          </a:xfrm>
        </p:spPr>
        <p:txBody>
          <a:bodyPr>
            <a:normAutofit/>
          </a:bodyPr>
          <a:lstStyle>
            <a:lvl1pPr>
              <a:defRPr sz="2400"/>
            </a:lvl1pPr>
            <a:lvl2pPr marL="584186" indent="-228594">
              <a:tabLst/>
              <a:defRPr sz="2200"/>
            </a:lvl2pPr>
            <a:lvl3pPr marL="927077" indent="-228594">
              <a:tabLst/>
              <a:defRPr sz="2000"/>
            </a:lvl3pPr>
            <a:lvl4pPr marL="1155671" indent="-157159">
              <a:tabLst/>
              <a:defRPr sz="1800"/>
            </a:lvl4pPr>
            <a:lvl5pPr marL="1496975" indent="-200020">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Graphic 8" descr="Question mark outline">
            <a:extLst>
              <a:ext uri="{FF2B5EF4-FFF2-40B4-BE49-F238E27FC236}">
                <a16:creationId xmlns:a16="http://schemas.microsoft.com/office/drawing/2014/main" id="{958F9A89-02DF-BD90-656D-D145A82768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96562" y="103874"/>
            <a:ext cx="1236540" cy="1236540"/>
          </a:xfrm>
          <a:prstGeom prst="rect">
            <a:avLst/>
          </a:prstGeom>
        </p:spPr>
      </p:pic>
    </p:spTree>
    <p:extLst>
      <p:ext uri="{BB962C8B-B14F-4D97-AF65-F5344CB8AC3E}">
        <p14:creationId xmlns:p14="http://schemas.microsoft.com/office/powerpoint/2010/main" val="10048674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3" y="3549802"/>
            <a:ext cx="1763486" cy="1371600"/>
          </a:xfrm>
          <a:prstGeom prst="rect">
            <a:avLst/>
          </a:prstGeom>
        </p:spPr>
      </p:pic>
    </p:spTree>
    <p:extLst>
      <p:ext uri="{BB962C8B-B14F-4D97-AF65-F5344CB8AC3E}">
        <p14:creationId xmlns:p14="http://schemas.microsoft.com/office/powerpoint/2010/main" val="317426165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14231746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52351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66186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7233714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832685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41421696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3421557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51032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1" y="1215385"/>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4935924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2"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2375758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81236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79A707-5C3A-724A-4BDF-6124A188A3C2}"/>
              </a:ext>
            </a:extLst>
          </p:cNvPr>
          <p:cNvSpPr/>
          <p:nvPr userDrawn="1"/>
        </p:nvSpPr>
        <p:spPr>
          <a:xfrm>
            <a:off x="523929" y="745809"/>
            <a:ext cx="8620071" cy="273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
        <p:nvSpPr>
          <p:cNvPr id="3" name="Freeform 14">
            <a:extLst>
              <a:ext uri="{FF2B5EF4-FFF2-40B4-BE49-F238E27FC236}">
                <a16:creationId xmlns:a16="http://schemas.microsoft.com/office/drawing/2014/main" id="{12255222-D190-1D58-B57C-69110D934DE3}"/>
              </a:ext>
            </a:extLst>
          </p:cNvPr>
          <p:cNvSpPr/>
          <p:nvPr userDrawn="1"/>
        </p:nvSpPr>
        <p:spPr>
          <a:xfrm flipV="1">
            <a:off x="474944" y="837009"/>
            <a:ext cx="8669056" cy="45722"/>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5875"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1987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2.png"/><Relationship Id="rId2" Type="http://schemas.openxmlformats.org/officeDocument/2006/relationships/slideLayout" Target="../slideLayouts/slideLayout18.xml"/><Relationship Id="rId16" Type="http://schemas.openxmlformats.org/officeDocument/2006/relationships/image" Target="../media/image1.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2.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image" Target="../media/image2.png"/><Relationship Id="rId5" Type="http://schemas.openxmlformats.org/officeDocument/2006/relationships/slideLayout" Target="../slideLayouts/slideLayout35.xml"/><Relationship Id="rId10" Type="http://schemas.openxmlformats.org/officeDocument/2006/relationships/image" Target="../media/image1.png"/><Relationship Id="rId4" Type="http://schemas.openxmlformats.org/officeDocument/2006/relationships/slideLayout" Target="../slideLayouts/slideLayout34.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82278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235032"/>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5875"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837010"/>
            <a:ext cx="7844967" cy="45721"/>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5875"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7" r:id="rId4"/>
    <p:sldLayoutId id="2147483668" r:id="rId5"/>
    <p:sldLayoutId id="2147483683" r:id="rId6"/>
    <p:sldLayoutId id="2147483664" r:id="rId7"/>
    <p:sldLayoutId id="2147483711" r:id="rId8"/>
    <p:sldLayoutId id="2147483666" r:id="rId9"/>
    <p:sldLayoutId id="2147483710" r:id="rId10"/>
    <p:sldLayoutId id="2147483684" r:id="rId11"/>
    <p:sldLayoutId id="2147483712" r:id="rId12"/>
    <p:sldLayoutId id="2147483669" r:id="rId13"/>
    <p:sldLayoutId id="2147483681" r:id="rId14"/>
    <p:sldLayoutId id="2147483682" r:id="rId15"/>
    <p:sldLayoutId id="2147483709" r:id="rId16"/>
  </p:sldLayoutIdLst>
  <p:hf hdr="0" ftr="0" dt="0"/>
  <p:txStyles>
    <p:titleStyle>
      <a:lvl1pPr algn="l" defTabSz="685800" rtl="0" eaLnBrk="1" latinLnBrk="0" hangingPunct="1">
        <a:lnSpc>
          <a:spcPct val="90000"/>
        </a:lnSpc>
        <a:spcBef>
          <a:spcPct val="0"/>
        </a:spcBef>
        <a:buNone/>
        <a:defRPr sz="2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600" userDrawn="1">
          <p15:clr>
            <a:srgbClr val="F26B43"/>
          </p15:clr>
        </p15:guide>
        <p15:guide id="4" pos="5256" userDrawn="1">
          <p15:clr>
            <a:srgbClr val="F26B43"/>
          </p15:clr>
        </p15:guide>
        <p15:guide id="5" pos="120" userDrawn="1">
          <p15:clr>
            <a:srgbClr val="F26B43"/>
          </p15:clr>
        </p15:guide>
        <p15:guide id="6" pos="56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1"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1" y="1215385"/>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6"/>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14" name="Freeform 13"/>
          <p:cNvSpPr/>
          <p:nvPr userDrawn="1"/>
        </p:nvSpPr>
        <p:spPr>
          <a:xfrm>
            <a:off x="474945" y="647701"/>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Freeform 14"/>
          <p:cNvSpPr/>
          <p:nvPr userDrawn="1"/>
        </p:nvSpPr>
        <p:spPr>
          <a:xfrm flipV="1">
            <a:off x="474944" y="957128"/>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619904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708" r:id="rId14"/>
  </p:sldLayoutIdLst>
  <p:hf hdr="0" ftr="0" dt="0"/>
  <p:txStyles>
    <p:titleStyle>
      <a:lvl1pPr algn="l" defTabSz="685783"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46" indent="-171446" algn="l" defTabSz="685783"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37" indent="-171446" algn="l" defTabSz="685783"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31" indent="-114297" algn="l" defTabSz="685783"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26" indent="-114297" algn="l" defTabSz="685783"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69968" indent="-171446" algn="l" defTabSz="685783"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1"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1" y="1215385"/>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6"/>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14" name="Freeform 13"/>
          <p:cNvSpPr/>
          <p:nvPr userDrawn="1"/>
        </p:nvSpPr>
        <p:spPr>
          <a:xfrm>
            <a:off x="474945" y="647701"/>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Freeform 14"/>
          <p:cNvSpPr/>
          <p:nvPr userDrawn="1"/>
        </p:nvSpPr>
        <p:spPr>
          <a:xfrm flipV="1">
            <a:off x="474944" y="957128"/>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8356696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Lst>
  <p:hf hdr="0" ftr="0" dt="0"/>
  <p:txStyles>
    <p:titleStyle>
      <a:lvl1pPr algn="l" defTabSz="685783"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46" indent="-171446" algn="l" defTabSz="685783"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37" indent="-171446" algn="l" defTabSz="685783"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31" indent="-114297" algn="l" defTabSz="685783"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26" indent="-114297" algn="l" defTabSz="685783"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69968" indent="-171446" algn="l" defTabSz="685783"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4138808"/>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600">
          <p15:clr>
            <a:srgbClr val="F26B43"/>
          </p15:clr>
        </p15:guide>
        <p15:guide id="4" pos="5256">
          <p15:clr>
            <a:srgbClr val="F26B43"/>
          </p15:clr>
        </p15:guide>
        <p15:guide id="5" pos="120">
          <p15:clr>
            <a:srgbClr val="F26B43"/>
          </p15:clr>
        </p15:guide>
        <p15:guide id="6" pos="56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notesSlide" Target="../notesSlides/notesSlide1.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12.jpeg"/><Relationship Id="rId5" Type="http://schemas.openxmlformats.org/officeDocument/2006/relationships/image" Target="../media/image11.sv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svg"/><Relationship Id="rId7" Type="http://schemas.openxmlformats.org/officeDocument/2006/relationships/image" Target="../media/image64.svg"/><Relationship Id="rId2" Type="http://schemas.openxmlformats.org/officeDocument/2006/relationships/image" Target="../media/image59.png"/><Relationship Id="rId1" Type="http://schemas.openxmlformats.org/officeDocument/2006/relationships/slideLayout" Target="../slideLayouts/slideLayout8.xml"/><Relationship Id="rId6" Type="http://schemas.openxmlformats.org/officeDocument/2006/relationships/image" Target="../media/image63.png"/><Relationship Id="rId11" Type="http://schemas.openxmlformats.org/officeDocument/2006/relationships/image" Target="../media/image68.svg"/><Relationship Id="rId5" Type="http://schemas.openxmlformats.org/officeDocument/2006/relationships/image" Target="../media/image62.sv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svg"/></Relationships>
</file>

<file path=ppt/slides/_rels/slide13.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svg"/><Relationship Id="rId2" Type="http://schemas.openxmlformats.org/officeDocument/2006/relationships/image" Target="../media/image69.png"/><Relationship Id="rId1" Type="http://schemas.openxmlformats.org/officeDocument/2006/relationships/slideLayout" Target="../slideLayouts/slideLayout9.xml"/><Relationship Id="rId6" Type="http://schemas.openxmlformats.org/officeDocument/2006/relationships/image" Target="../media/image73.png"/><Relationship Id="rId5" Type="http://schemas.openxmlformats.org/officeDocument/2006/relationships/image" Target="../media/image72.svg"/><Relationship Id="rId4" Type="http://schemas.openxmlformats.org/officeDocument/2006/relationships/image" Target="../media/image71.png"/><Relationship Id="rId9" Type="http://schemas.openxmlformats.org/officeDocument/2006/relationships/image" Target="../media/image76.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9.xml"/><Relationship Id="rId5" Type="http://schemas.openxmlformats.org/officeDocument/2006/relationships/image" Target="../media/image80.svg"/><Relationship Id="rId4" Type="http://schemas.openxmlformats.org/officeDocument/2006/relationships/image" Target="../media/image79.png"/></Relationships>
</file>

<file path=ppt/slides/_rels/slide16.xml.rels><?xml version="1.0" encoding="UTF-8" standalone="yes"?>
<Relationships xmlns="http://schemas.openxmlformats.org/package/2006/relationships"><Relationship Id="rId3" Type="http://schemas.openxmlformats.org/officeDocument/2006/relationships/image" Target="../media/image82.svg"/><Relationship Id="rId7" Type="http://schemas.openxmlformats.org/officeDocument/2006/relationships/image" Target="../media/image86.svg"/><Relationship Id="rId2" Type="http://schemas.openxmlformats.org/officeDocument/2006/relationships/image" Target="../media/image81.png"/><Relationship Id="rId1" Type="http://schemas.openxmlformats.org/officeDocument/2006/relationships/slideLayout" Target="../slideLayouts/slideLayout9.xml"/><Relationship Id="rId6" Type="http://schemas.openxmlformats.org/officeDocument/2006/relationships/image" Target="../media/image85.png"/><Relationship Id="rId5" Type="http://schemas.openxmlformats.org/officeDocument/2006/relationships/image" Target="../media/image84.svg"/><Relationship Id="rId4" Type="http://schemas.openxmlformats.org/officeDocument/2006/relationships/image" Target="../media/image8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6.xml"/><Relationship Id="rId1" Type="http://schemas.openxmlformats.org/officeDocument/2006/relationships/tags" Target="../tags/tag3.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90.svg"/><Relationship Id="rId5" Type="http://schemas.openxmlformats.org/officeDocument/2006/relationships/image" Target="../media/image89.png"/><Relationship Id="rId10" Type="http://schemas.openxmlformats.org/officeDocument/2006/relationships/image" Target="../media/image94.svg"/><Relationship Id="rId4" Type="http://schemas.openxmlformats.org/officeDocument/2006/relationships/image" Target="../media/image88.svg"/><Relationship Id="rId9" Type="http://schemas.openxmlformats.org/officeDocument/2006/relationships/image" Target="../media/image93.png"/></Relationships>
</file>

<file path=ppt/slides/_rels/slide21.xml.rels><?xml version="1.0" encoding="UTF-8" standalone="yes"?>
<Relationships xmlns="http://schemas.openxmlformats.org/package/2006/relationships"><Relationship Id="rId8" Type="http://schemas.openxmlformats.org/officeDocument/2006/relationships/image" Target="../media/image100.svg"/><Relationship Id="rId13" Type="http://schemas.openxmlformats.org/officeDocument/2006/relationships/image" Target="../media/image105.png"/><Relationship Id="rId3" Type="http://schemas.openxmlformats.org/officeDocument/2006/relationships/image" Target="../media/image95.png"/><Relationship Id="rId7" Type="http://schemas.openxmlformats.org/officeDocument/2006/relationships/image" Target="../media/image99.png"/><Relationship Id="rId12" Type="http://schemas.openxmlformats.org/officeDocument/2006/relationships/image" Target="../media/image104.svg"/><Relationship Id="rId2" Type="http://schemas.openxmlformats.org/officeDocument/2006/relationships/notesSlide" Target="../notesSlides/notesSlide15.xml"/><Relationship Id="rId16" Type="http://schemas.openxmlformats.org/officeDocument/2006/relationships/image" Target="../media/image108.svg"/><Relationship Id="rId1" Type="http://schemas.openxmlformats.org/officeDocument/2006/relationships/slideLayout" Target="../slideLayouts/slideLayout8.xml"/><Relationship Id="rId6" Type="http://schemas.openxmlformats.org/officeDocument/2006/relationships/image" Target="../media/image98.svg"/><Relationship Id="rId11" Type="http://schemas.openxmlformats.org/officeDocument/2006/relationships/image" Target="../media/image103.png"/><Relationship Id="rId5" Type="http://schemas.openxmlformats.org/officeDocument/2006/relationships/image" Target="../media/image97.png"/><Relationship Id="rId15" Type="http://schemas.openxmlformats.org/officeDocument/2006/relationships/image" Target="../media/image107.png"/><Relationship Id="rId10" Type="http://schemas.openxmlformats.org/officeDocument/2006/relationships/image" Target="../media/image102.svg"/><Relationship Id="rId4" Type="http://schemas.openxmlformats.org/officeDocument/2006/relationships/image" Target="../media/image96.svg"/><Relationship Id="rId9" Type="http://schemas.openxmlformats.org/officeDocument/2006/relationships/image" Target="../media/image101.png"/><Relationship Id="rId14" Type="http://schemas.openxmlformats.org/officeDocument/2006/relationships/image" Target="../media/image106.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svg"/><Relationship Id="rId7" Type="http://schemas.openxmlformats.org/officeDocument/2006/relationships/image" Target="../media/image115.svg"/><Relationship Id="rId2" Type="http://schemas.openxmlformats.org/officeDocument/2006/relationships/image" Target="../media/image110.png"/><Relationship Id="rId1" Type="http://schemas.openxmlformats.org/officeDocument/2006/relationships/slideLayout" Target="../slideLayouts/slideLayout9.xml"/><Relationship Id="rId6" Type="http://schemas.openxmlformats.org/officeDocument/2006/relationships/image" Target="../media/image114.png"/><Relationship Id="rId5" Type="http://schemas.openxmlformats.org/officeDocument/2006/relationships/image" Target="../media/image113.svg"/><Relationship Id="rId4" Type="http://schemas.openxmlformats.org/officeDocument/2006/relationships/image" Target="../media/image112.png"/><Relationship Id="rId9" Type="http://schemas.openxmlformats.org/officeDocument/2006/relationships/image" Target="../media/image117.svg"/></Relationships>
</file>

<file path=ppt/slides/_rels/slide28.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jpeg"/><Relationship Id="rId26" Type="http://schemas.openxmlformats.org/officeDocument/2006/relationships/image" Target="../media/image37.png"/><Relationship Id="rId3" Type="http://schemas.openxmlformats.org/officeDocument/2006/relationships/notesSlide" Target="../notesSlides/notesSlide3.xml"/><Relationship Id="rId21" Type="http://schemas.openxmlformats.org/officeDocument/2006/relationships/image" Target="../media/image32.jpeg"/><Relationship Id="rId7" Type="http://schemas.openxmlformats.org/officeDocument/2006/relationships/image" Target="../media/image18.png"/><Relationship Id="rId12" Type="http://schemas.openxmlformats.org/officeDocument/2006/relationships/image" Target="../media/image23.jpeg"/><Relationship Id="rId17" Type="http://schemas.openxmlformats.org/officeDocument/2006/relationships/image" Target="../media/image28.jpeg"/><Relationship Id="rId25" Type="http://schemas.openxmlformats.org/officeDocument/2006/relationships/image" Target="../media/image36.jpeg"/><Relationship Id="rId2" Type="http://schemas.openxmlformats.org/officeDocument/2006/relationships/slideLayout" Target="../slideLayouts/slideLayout2.xml"/><Relationship Id="rId16" Type="http://schemas.openxmlformats.org/officeDocument/2006/relationships/image" Target="../media/image27.jpeg"/><Relationship Id="rId20" Type="http://schemas.openxmlformats.org/officeDocument/2006/relationships/image" Target="../media/image31.png"/><Relationship Id="rId1" Type="http://schemas.openxmlformats.org/officeDocument/2006/relationships/tags" Target="../tags/tag4.xml"/><Relationship Id="rId6" Type="http://schemas.openxmlformats.org/officeDocument/2006/relationships/image" Target="../media/image17.png"/><Relationship Id="rId11" Type="http://schemas.openxmlformats.org/officeDocument/2006/relationships/image" Target="../media/image22.jpeg"/><Relationship Id="rId24" Type="http://schemas.openxmlformats.org/officeDocument/2006/relationships/image" Target="../media/image35.jpeg"/><Relationship Id="rId5" Type="http://schemas.openxmlformats.org/officeDocument/2006/relationships/hyperlink" Target="https://www.pfizer.com/" TargetMode="External"/><Relationship Id="rId15" Type="http://schemas.openxmlformats.org/officeDocument/2006/relationships/image" Target="../media/image26.png"/><Relationship Id="rId23" Type="http://schemas.openxmlformats.org/officeDocument/2006/relationships/image" Target="../media/image34.png"/><Relationship Id="rId10" Type="http://schemas.openxmlformats.org/officeDocument/2006/relationships/image" Target="../media/image21.jpeg"/><Relationship Id="rId19" Type="http://schemas.openxmlformats.org/officeDocument/2006/relationships/image" Target="../media/image30.jpeg"/><Relationship Id="rId4" Type="http://schemas.openxmlformats.org/officeDocument/2006/relationships/image" Target="../media/image16.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png"/><Relationship Id="rId27" Type="http://schemas.openxmlformats.org/officeDocument/2006/relationships/image" Target="../media/image38.png"/></Relationships>
</file>

<file path=ppt/slides/_rels/slide3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12.xml"/><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22.png"/></Relationships>
</file>

<file path=ppt/slides/_rels/slide3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24.jpeg"/></Relationships>
</file>

<file path=ppt/slides/_rels/slide32.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7.xml"/><Relationship Id="rId5" Type="http://schemas.openxmlformats.org/officeDocument/2006/relationships/image" Target="../media/image129.emf"/><Relationship Id="rId4" Type="http://schemas.openxmlformats.org/officeDocument/2006/relationships/oleObject" Target="../embeddings/oleObject1.bin"/></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notesSlide" Target="../notesSlides/notesSlide23.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12.jpeg"/><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9.jpeg"/></Relationships>
</file>

<file path=ppt/slides/_rels/slide40.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42.svg"/></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8.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s>
</file>

<file path=ppt/slides/_rels/slide9.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8.jpe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57.png"/><Relationship Id="rId4" Type="http://schemas.openxmlformats.org/officeDocument/2006/relationships/image" Target="../media/image5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816298" y="1631672"/>
            <a:ext cx="3644326" cy="595308"/>
          </a:xfrm>
        </p:spPr>
        <p:txBody>
          <a:bodyPr>
            <a:normAutofit/>
          </a:bodyPr>
          <a:lstStyle/>
          <a:p>
            <a:r>
              <a:rPr lang="en-US" sz="3600" b="0">
                <a:solidFill>
                  <a:schemeClr val="tx2"/>
                </a:solidFill>
              </a:rPr>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502888" y="2376388"/>
            <a:ext cx="4271144" cy="299499"/>
          </a:xfrm>
        </p:spPr>
        <p:txBody>
          <a:bodyPr vert="horz" lIns="91440" tIns="45720" rIns="91440" bIns="45720" rtlCol="0" anchor="t">
            <a:noAutofit/>
          </a:bodyPr>
          <a:lstStyle/>
          <a:p>
            <a:r>
              <a:rPr lang="en-US"/>
              <a:t>We’re Not In Kansas Anymore</a:t>
            </a:r>
          </a:p>
        </p:txBody>
      </p:sp>
      <p:sp>
        <p:nvSpPr>
          <p:cNvPr id="7" name="Subtitle 2">
            <a:extLst>
              <a:ext uri="{FF2B5EF4-FFF2-40B4-BE49-F238E27FC236}">
                <a16:creationId xmlns:a16="http://schemas.microsoft.com/office/drawing/2014/main" id="{9C399717-1CF1-915A-2C47-DBBD4CB8EBB2}"/>
              </a:ext>
            </a:extLst>
          </p:cNvPr>
          <p:cNvSpPr txBox="1">
            <a:spLocks/>
          </p:cNvSpPr>
          <p:nvPr/>
        </p:nvSpPr>
        <p:spPr>
          <a:xfrm>
            <a:off x="5031509" y="2803594"/>
            <a:ext cx="3213902" cy="653774"/>
          </a:xfrm>
          <a:prstGeom prst="rect">
            <a:avLst/>
          </a:prstGeom>
        </p:spPr>
        <p:txBody>
          <a:bodyPr vert="horz" lIns="91440" tIns="45720" rIns="91440" bIns="45720" rtlCol="0" anchor="t">
            <a:noAutofit/>
          </a:bodyPr>
          <a:lstStyle>
            <a:lvl1pPr marL="0" indent="0" algn="ctr"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ctr" defTabSz="685800" rtl="0" eaLnBrk="1" latinLnBrk="0" hangingPunct="1">
              <a:lnSpc>
                <a:spcPct val="90000"/>
              </a:lnSpc>
              <a:spcBef>
                <a:spcPts val="375"/>
              </a:spcBef>
              <a:buClr>
                <a:srgbClr val="F28C11"/>
              </a:buClr>
              <a:buFont typeface=".AppleSystemUIFont" charset="-120"/>
              <a:buNone/>
              <a:tabLst/>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Clr>
                <a:srgbClr val="F28C11"/>
              </a:buClr>
              <a:buFont typeface="Wingdings" charset="2"/>
              <a:buNone/>
              <a:tabLst/>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Clr>
                <a:srgbClr val="F28C11"/>
              </a:buClr>
              <a:buFont typeface="Courier New" charset="0"/>
              <a:buNone/>
              <a:tabLst/>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b="0"/>
              <a:t>Harnessing The Power of Data Visualization </a:t>
            </a:r>
          </a:p>
        </p:txBody>
      </p:sp>
      <p:grpSp>
        <p:nvGrpSpPr>
          <p:cNvPr id="17" name="Group 16">
            <a:extLst>
              <a:ext uri="{FF2B5EF4-FFF2-40B4-BE49-F238E27FC236}">
                <a16:creationId xmlns:a16="http://schemas.microsoft.com/office/drawing/2014/main" id="{F0F28F4B-050B-947C-6B5B-2D48E4D9E61F}"/>
              </a:ext>
            </a:extLst>
          </p:cNvPr>
          <p:cNvGrpSpPr/>
          <p:nvPr/>
        </p:nvGrpSpPr>
        <p:grpSpPr>
          <a:xfrm>
            <a:off x="216403" y="3396761"/>
            <a:ext cx="1459996" cy="1596719"/>
            <a:chOff x="283639" y="3398848"/>
            <a:chExt cx="1459996" cy="1596719"/>
          </a:xfrm>
        </p:grpSpPr>
        <p:sp>
          <p:nvSpPr>
            <p:cNvPr id="9" name="Rectangle: Rounded Corners 8">
              <a:extLst>
                <a:ext uri="{FF2B5EF4-FFF2-40B4-BE49-F238E27FC236}">
                  <a16:creationId xmlns:a16="http://schemas.microsoft.com/office/drawing/2014/main" id="{27DCFCC8-D523-AC42-0DB6-16897E745680}"/>
                </a:ext>
              </a:extLst>
            </p:cNvPr>
            <p:cNvSpPr/>
            <p:nvPr/>
          </p:nvSpPr>
          <p:spPr>
            <a:xfrm>
              <a:off x="283640" y="3398848"/>
              <a:ext cx="1459995" cy="1596719"/>
            </a:xfrm>
            <a:prstGeom prst="roundRect">
              <a:avLst>
                <a:gd name="adj" fmla="val 7457"/>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0FD9C17-DA93-4646-8A02-B34096B5D343}"/>
                </a:ext>
              </a:extLst>
            </p:cNvPr>
            <p:cNvSpPr txBox="1"/>
            <p:nvPr/>
          </p:nvSpPr>
          <p:spPr>
            <a:xfrm>
              <a:off x="283639" y="3512425"/>
              <a:ext cx="1459995" cy="1388970"/>
            </a:xfrm>
            <a:prstGeom prst="rect">
              <a:avLst/>
            </a:prstGeom>
            <a:noFill/>
          </p:spPr>
          <p:txBody>
            <a:bodyPr wrap="square" lIns="68580" tIns="34290" rIns="68580" bIns="34290" rtlCol="0" anchor="t">
              <a:spAutoFit/>
            </a:bodyPr>
            <a:lstStyle/>
            <a:p>
              <a:pPr algn="ctr" defTabSz="685783">
                <a:defRPr/>
              </a:pPr>
              <a:endParaRPr lang="en-US" sz="1013">
                <a:solidFill>
                  <a:prstClr val="black"/>
                </a:solidFill>
                <a:latin typeface="Franklin Gothic Book" panose="020B0503020102020204"/>
              </a:endParaRPr>
            </a:p>
            <a:p>
              <a:pPr algn="ctr" defTabSz="685783">
                <a:defRPr/>
              </a:pPr>
              <a:endParaRPr lang="en-US" sz="1013">
                <a:solidFill>
                  <a:prstClr val="black"/>
                </a:solidFill>
                <a:latin typeface="Franklin Gothic Book" panose="020B0503020102020204"/>
              </a:endParaRPr>
            </a:p>
            <a:p>
              <a:pPr algn="ctr" rtl="0" fontAlgn="base"/>
              <a:r>
                <a:rPr lang="en-US" sz="1050">
                  <a:solidFill>
                    <a:srgbClr val="000000"/>
                  </a:solidFill>
                  <a:latin typeface="Franklin Gothic Book"/>
                </a:rPr>
                <a:t>Webinar will begin promptly at: </a:t>
              </a:r>
              <a:endParaRPr lang="en-US" sz="500">
                <a:solidFill>
                  <a:srgbClr val="000000"/>
                </a:solidFill>
                <a:latin typeface="Franklin Gothic Book"/>
              </a:endParaRPr>
            </a:p>
            <a:p>
              <a:pPr algn="ctr" rtl="0" fontAlgn="base">
                <a:spcBef>
                  <a:spcPts val="600"/>
                </a:spcBef>
              </a:pPr>
              <a:r>
                <a:rPr lang="en-US" sz="1200" b="1">
                  <a:solidFill>
                    <a:srgbClr val="000000"/>
                  </a:solidFill>
                  <a:latin typeface="Franklin Gothic Book"/>
                </a:rPr>
                <a:t>11 AM ET /</a:t>
              </a:r>
            </a:p>
            <a:p>
              <a:pPr algn="ctr" rtl="0" fontAlgn="base"/>
              <a:r>
                <a:rPr lang="en-US" sz="1200" b="1">
                  <a:solidFill>
                    <a:srgbClr val="000000"/>
                  </a:solidFill>
                  <a:latin typeface="Franklin Gothic Book"/>
                </a:rPr>
                <a:t>4 PM GMT</a:t>
              </a:r>
            </a:p>
            <a:p>
              <a:pPr algn="ctr" fontAlgn="base">
                <a:spcBef>
                  <a:spcPts val="600"/>
                </a:spcBef>
              </a:pPr>
              <a:r>
                <a:rPr lang="en-US" sz="1050">
                  <a:solidFill>
                    <a:srgbClr val="000000"/>
                  </a:solidFill>
                  <a:latin typeface="Franklin Gothic Book"/>
                </a:rPr>
                <a:t>May 21, 2025</a:t>
              </a:r>
            </a:p>
          </p:txBody>
        </p:sp>
        <p:pic>
          <p:nvPicPr>
            <p:cNvPr id="16" name="Graphic 15" descr="Vlog with solid fill">
              <a:extLst>
                <a:ext uri="{FF2B5EF4-FFF2-40B4-BE49-F238E27FC236}">
                  <a16:creationId xmlns:a16="http://schemas.microsoft.com/office/drawing/2014/main" id="{B6FB29DB-E11E-FEDB-19DB-EDC8DADE13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4424" y="3451146"/>
              <a:ext cx="378423" cy="378423"/>
            </a:xfrm>
            <a:prstGeom prst="rect">
              <a:avLst/>
            </a:prstGeom>
          </p:spPr>
        </p:pic>
      </p:grpSp>
      <p:pic>
        <p:nvPicPr>
          <p:cNvPr id="5" name="Picture 4" descr="A logo with text on it&#10;&#10;AI-generated content may be incorrect.">
            <a:extLst>
              <a:ext uri="{FF2B5EF4-FFF2-40B4-BE49-F238E27FC236}">
                <a16:creationId xmlns:a16="http://schemas.microsoft.com/office/drawing/2014/main" id="{5A4E2E12-702F-A559-6169-574AA9F12824}"/>
              </a:ext>
            </a:extLst>
          </p:cNvPr>
          <p:cNvPicPr>
            <a:picLocks noChangeAspect="1"/>
          </p:cNvPicPr>
          <p:nvPr/>
        </p:nvPicPr>
        <p:blipFill>
          <a:blip r:embed="rId6"/>
          <a:stretch>
            <a:fillRect/>
          </a:stretch>
        </p:blipFill>
        <p:spPr>
          <a:xfrm>
            <a:off x="5725085" y="3934946"/>
            <a:ext cx="685800" cy="685800"/>
          </a:xfrm>
          <a:prstGeom prst="rect">
            <a:avLst/>
          </a:prstGeom>
        </p:spPr>
      </p:pic>
      <p:sp>
        <p:nvSpPr>
          <p:cNvPr id="6" name="Plus Sign 5">
            <a:extLst>
              <a:ext uri="{FF2B5EF4-FFF2-40B4-BE49-F238E27FC236}">
                <a16:creationId xmlns:a16="http://schemas.microsoft.com/office/drawing/2014/main" id="{7697EEA5-09DA-4234-BF38-6B90153E7B0F}"/>
              </a:ext>
            </a:extLst>
          </p:cNvPr>
          <p:cNvSpPr/>
          <p:nvPr/>
        </p:nvSpPr>
        <p:spPr>
          <a:xfrm>
            <a:off x="6638461" y="4105995"/>
            <a:ext cx="313718" cy="347790"/>
          </a:xfrm>
          <a:prstGeom prst="mathPlus">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defTabSz="685783">
              <a:defRPr/>
            </a:pPr>
            <a:endParaRPr lang="en-US" sz="1013">
              <a:solidFill>
                <a:prstClr val="white"/>
              </a:solidFill>
              <a:latin typeface="Franklin Gothic Book" panose="020B0503020102020204"/>
            </a:endParaRPr>
          </a:p>
        </p:txBody>
      </p:sp>
      <p:pic>
        <p:nvPicPr>
          <p:cNvPr id="8" name="Graphic 10" descr="Camera outline">
            <a:extLst>
              <a:ext uri="{FF2B5EF4-FFF2-40B4-BE49-F238E27FC236}">
                <a16:creationId xmlns:a16="http://schemas.microsoft.com/office/drawing/2014/main" id="{C572D821-E411-0D00-C9CE-C9C800A628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82409" y="3864254"/>
            <a:ext cx="831272" cy="831273"/>
          </a:xfrm>
          <a:prstGeom prst="rect">
            <a:avLst/>
          </a:prstGeom>
        </p:spPr>
      </p:pic>
    </p:spTree>
    <p:custDataLst>
      <p:tags r:id="rId1"/>
    </p:custDataLst>
    <p:extLst>
      <p:ext uri="{BB962C8B-B14F-4D97-AF65-F5344CB8AC3E}">
        <p14:creationId xmlns:p14="http://schemas.microsoft.com/office/powerpoint/2010/main" val="2874611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EA68ECA-96AA-8A7F-4B56-FE60E3E99B6A}"/>
              </a:ext>
            </a:extLst>
          </p:cNvPr>
          <p:cNvSpPr/>
          <p:nvPr/>
        </p:nvSpPr>
        <p:spPr>
          <a:xfrm>
            <a:off x="-1" y="4387055"/>
            <a:ext cx="9144002" cy="420242"/>
          </a:xfrm>
          <a:prstGeom prst="rect">
            <a:avLst/>
          </a:prstGeom>
          <a:gradFill>
            <a:gsLst>
              <a:gs pos="26000">
                <a:schemeClr val="tx2"/>
              </a:gs>
              <a:gs pos="50000">
                <a:schemeClr val="accent3"/>
              </a:gs>
              <a:gs pos="75000">
                <a:schemeClr val="accent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7385D3D-6A71-C0A8-462B-1E1EB820685E}"/>
              </a:ext>
            </a:extLst>
          </p:cNvPr>
          <p:cNvSpPr>
            <a:spLocks noGrp="1"/>
          </p:cNvSpPr>
          <p:nvPr>
            <p:ph type="title"/>
          </p:nvPr>
        </p:nvSpPr>
        <p:spPr>
          <a:xfrm>
            <a:off x="857250" y="59945"/>
            <a:ext cx="7780554" cy="822787"/>
          </a:xfrm>
        </p:spPr>
        <p:txBody>
          <a:bodyPr>
            <a:noAutofit/>
          </a:bodyPr>
          <a:lstStyle/>
          <a:p>
            <a:r>
              <a:rPr lang="en-US"/>
              <a:t>What Is Your Level of Experience With Data Visualization?</a:t>
            </a:r>
          </a:p>
        </p:txBody>
      </p:sp>
      <p:sp>
        <p:nvSpPr>
          <p:cNvPr id="3" name="Slide Number Placeholder 2">
            <a:extLst>
              <a:ext uri="{FF2B5EF4-FFF2-40B4-BE49-F238E27FC236}">
                <a16:creationId xmlns:a16="http://schemas.microsoft.com/office/drawing/2014/main" id="{39DF2443-5315-64C0-A4AD-4D53BF57634D}"/>
              </a:ext>
            </a:extLst>
          </p:cNvPr>
          <p:cNvSpPr>
            <a:spLocks noGrp="1"/>
          </p:cNvSpPr>
          <p:nvPr>
            <p:ph type="sldNum" sz="quarter" idx="10"/>
          </p:nvPr>
        </p:nvSpPr>
        <p:spPr/>
        <p:txBody>
          <a:bodyPr/>
          <a:lstStyle/>
          <a:p>
            <a:fld id="{42AD0A0E-4515-A647-B2E3-7F1B29FB990E}" type="slidenum">
              <a:rPr lang="en-US" smtClean="0"/>
              <a:pPr/>
              <a:t>10</a:t>
            </a:fld>
            <a:endParaRPr lang="en-US"/>
          </a:p>
        </p:txBody>
      </p:sp>
      <p:sp>
        <p:nvSpPr>
          <p:cNvPr id="6" name="Rectangle 5">
            <a:extLst>
              <a:ext uri="{FF2B5EF4-FFF2-40B4-BE49-F238E27FC236}">
                <a16:creationId xmlns:a16="http://schemas.microsoft.com/office/drawing/2014/main" id="{D0DEC647-9604-2177-E369-C336494C68A3}"/>
              </a:ext>
            </a:extLst>
          </p:cNvPr>
          <p:cNvSpPr/>
          <p:nvPr/>
        </p:nvSpPr>
        <p:spPr>
          <a:xfrm>
            <a:off x="0" y="4513089"/>
            <a:ext cx="9144000" cy="1681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pAutoFit/>
          </a:bodyPr>
          <a:lstStyle/>
          <a:p>
            <a:pPr algn="ctr" defTabSz="685783"/>
            <a:r>
              <a:rPr lang="en-US" sz="1400">
                <a:solidFill>
                  <a:schemeClr val="bg1"/>
                </a:solidFill>
              </a:rPr>
              <a:t>We hope that after this Webinar, you will endeavor to utilize </a:t>
            </a:r>
            <a:r>
              <a:rPr lang="en-US" sz="1400" b="1">
                <a:solidFill>
                  <a:schemeClr val="bg1"/>
                </a:solidFill>
              </a:rPr>
              <a:t>novel data visualization</a:t>
            </a:r>
            <a:r>
              <a:rPr lang="en-US" sz="1600" b="1">
                <a:solidFill>
                  <a:schemeClr val="bg1"/>
                </a:solidFill>
              </a:rPr>
              <a:t> </a:t>
            </a:r>
            <a:r>
              <a:rPr lang="en-US" sz="1400">
                <a:solidFill>
                  <a:schemeClr val="bg1"/>
                </a:solidFill>
              </a:rPr>
              <a:t>in your publications</a:t>
            </a:r>
            <a:endParaRPr lang="en-US" sz="1100">
              <a:solidFill>
                <a:schemeClr val="bg1"/>
              </a:solidFill>
            </a:endParaRPr>
          </a:p>
        </p:txBody>
      </p:sp>
      <p:grpSp>
        <p:nvGrpSpPr>
          <p:cNvPr id="44" name="Group 43">
            <a:extLst>
              <a:ext uri="{FF2B5EF4-FFF2-40B4-BE49-F238E27FC236}">
                <a16:creationId xmlns:a16="http://schemas.microsoft.com/office/drawing/2014/main" id="{D43C897F-6B8B-2590-C329-ED9629390C0B}"/>
              </a:ext>
            </a:extLst>
          </p:cNvPr>
          <p:cNvGrpSpPr/>
          <p:nvPr/>
        </p:nvGrpSpPr>
        <p:grpSpPr>
          <a:xfrm>
            <a:off x="857414" y="1380531"/>
            <a:ext cx="4849596" cy="613404"/>
            <a:chOff x="857414" y="1380531"/>
            <a:chExt cx="4849596" cy="613404"/>
          </a:xfrm>
        </p:grpSpPr>
        <p:sp>
          <p:nvSpPr>
            <p:cNvPr id="10" name="Rectangle 9">
              <a:extLst>
                <a:ext uri="{FF2B5EF4-FFF2-40B4-BE49-F238E27FC236}">
                  <a16:creationId xmlns:a16="http://schemas.microsoft.com/office/drawing/2014/main" id="{03DABFF8-FB01-51A4-B11E-AD2A3A5175E5}"/>
                </a:ext>
              </a:extLst>
            </p:cNvPr>
            <p:cNvSpPr/>
            <p:nvPr/>
          </p:nvSpPr>
          <p:spPr>
            <a:xfrm>
              <a:off x="1145006" y="1396025"/>
              <a:ext cx="4562004" cy="582417"/>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BB9B3A24-1229-4F42-A3EE-357C6C348ED3}"/>
                </a:ext>
              </a:extLst>
            </p:cNvPr>
            <p:cNvSpPr/>
            <p:nvPr/>
          </p:nvSpPr>
          <p:spPr>
            <a:xfrm>
              <a:off x="857414" y="1380531"/>
              <a:ext cx="613404" cy="613404"/>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A</a:t>
              </a:r>
            </a:p>
          </p:txBody>
        </p:sp>
        <p:sp>
          <p:nvSpPr>
            <p:cNvPr id="19" name="TextBox 18">
              <a:extLst>
                <a:ext uri="{FF2B5EF4-FFF2-40B4-BE49-F238E27FC236}">
                  <a16:creationId xmlns:a16="http://schemas.microsoft.com/office/drawing/2014/main" id="{80FB71AC-F092-AF2F-6FD0-CB9339854F59}"/>
                </a:ext>
              </a:extLst>
            </p:cNvPr>
            <p:cNvSpPr txBox="1"/>
            <p:nvPr/>
          </p:nvSpPr>
          <p:spPr>
            <a:xfrm>
              <a:off x="1692038" y="1537192"/>
              <a:ext cx="3911556" cy="300082"/>
            </a:xfrm>
            <a:prstGeom prst="rect">
              <a:avLst/>
            </a:prstGeom>
            <a:noFill/>
          </p:spPr>
          <p:txBody>
            <a:bodyPr wrap="square">
              <a:spAutoFit/>
            </a:bodyPr>
            <a:lstStyle/>
            <a:p>
              <a:r>
                <a:rPr lang="en-GB"/>
                <a:t>I present data exclusively in a </a:t>
              </a:r>
              <a:r>
                <a:rPr lang="en-GB" b="1"/>
                <a:t>traditional manner</a:t>
              </a:r>
            </a:p>
          </p:txBody>
        </p:sp>
      </p:grpSp>
      <p:grpSp>
        <p:nvGrpSpPr>
          <p:cNvPr id="42" name="Group 41">
            <a:extLst>
              <a:ext uri="{FF2B5EF4-FFF2-40B4-BE49-F238E27FC236}">
                <a16:creationId xmlns:a16="http://schemas.microsoft.com/office/drawing/2014/main" id="{B03ABB95-F179-B496-5775-86D9DE3A3025}"/>
              </a:ext>
            </a:extLst>
          </p:cNvPr>
          <p:cNvGrpSpPr/>
          <p:nvPr/>
        </p:nvGrpSpPr>
        <p:grpSpPr>
          <a:xfrm>
            <a:off x="857249" y="2282386"/>
            <a:ext cx="4849761" cy="613404"/>
            <a:chOff x="857249" y="2287376"/>
            <a:chExt cx="4849761" cy="613404"/>
          </a:xfrm>
        </p:grpSpPr>
        <p:sp>
          <p:nvSpPr>
            <p:cNvPr id="9" name="Rectangle 8">
              <a:extLst>
                <a:ext uri="{FF2B5EF4-FFF2-40B4-BE49-F238E27FC236}">
                  <a16:creationId xmlns:a16="http://schemas.microsoft.com/office/drawing/2014/main" id="{9C248A3D-03EE-A977-A605-DC26B06B4F73}"/>
                </a:ext>
              </a:extLst>
            </p:cNvPr>
            <p:cNvSpPr/>
            <p:nvPr/>
          </p:nvSpPr>
          <p:spPr>
            <a:xfrm>
              <a:off x="1145006" y="2302870"/>
              <a:ext cx="4562004" cy="582417"/>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703D80AA-7666-EBE2-2661-62ED202BDDEB}"/>
                </a:ext>
              </a:extLst>
            </p:cNvPr>
            <p:cNvSpPr/>
            <p:nvPr/>
          </p:nvSpPr>
          <p:spPr>
            <a:xfrm>
              <a:off x="857249" y="2287376"/>
              <a:ext cx="613404" cy="613404"/>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B</a:t>
              </a:r>
            </a:p>
          </p:txBody>
        </p:sp>
        <p:sp>
          <p:nvSpPr>
            <p:cNvPr id="20" name="TextBox 19">
              <a:extLst>
                <a:ext uri="{FF2B5EF4-FFF2-40B4-BE49-F238E27FC236}">
                  <a16:creationId xmlns:a16="http://schemas.microsoft.com/office/drawing/2014/main" id="{6CA89309-440D-DA2C-FC66-94259F821055}"/>
                </a:ext>
              </a:extLst>
            </p:cNvPr>
            <p:cNvSpPr txBox="1"/>
            <p:nvPr/>
          </p:nvSpPr>
          <p:spPr>
            <a:xfrm>
              <a:off x="1692038" y="2444037"/>
              <a:ext cx="3628529" cy="300082"/>
            </a:xfrm>
            <a:prstGeom prst="rect">
              <a:avLst/>
            </a:prstGeom>
            <a:noFill/>
          </p:spPr>
          <p:txBody>
            <a:bodyPr wrap="square">
              <a:spAutoFit/>
            </a:bodyPr>
            <a:lstStyle/>
            <a:p>
              <a:r>
                <a:rPr lang="en-GB"/>
                <a:t>I use novel data graphics for </a:t>
              </a:r>
              <a:r>
                <a:rPr lang="en-GB" b="1"/>
                <a:t>some projects </a:t>
              </a:r>
            </a:p>
          </p:txBody>
        </p:sp>
      </p:grpSp>
      <p:grpSp>
        <p:nvGrpSpPr>
          <p:cNvPr id="43" name="Group 42">
            <a:extLst>
              <a:ext uri="{FF2B5EF4-FFF2-40B4-BE49-F238E27FC236}">
                <a16:creationId xmlns:a16="http://schemas.microsoft.com/office/drawing/2014/main" id="{4DF0C1F6-EC2C-71FB-4206-1AE466C30416}"/>
              </a:ext>
            </a:extLst>
          </p:cNvPr>
          <p:cNvGrpSpPr/>
          <p:nvPr/>
        </p:nvGrpSpPr>
        <p:grpSpPr>
          <a:xfrm>
            <a:off x="857249" y="3184242"/>
            <a:ext cx="4849760" cy="613404"/>
            <a:chOff x="857249" y="3184242"/>
            <a:chExt cx="4849760" cy="613404"/>
          </a:xfrm>
        </p:grpSpPr>
        <p:sp>
          <p:nvSpPr>
            <p:cNvPr id="11" name="Rectangle 10">
              <a:extLst>
                <a:ext uri="{FF2B5EF4-FFF2-40B4-BE49-F238E27FC236}">
                  <a16:creationId xmlns:a16="http://schemas.microsoft.com/office/drawing/2014/main" id="{588070B4-E063-1510-0E9C-8D9B111D9974}"/>
                </a:ext>
              </a:extLst>
            </p:cNvPr>
            <p:cNvSpPr/>
            <p:nvPr/>
          </p:nvSpPr>
          <p:spPr>
            <a:xfrm>
              <a:off x="1145005" y="3199736"/>
              <a:ext cx="4562004" cy="582417"/>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CF83287D-A9C4-CBF1-6537-0CEEBBB19B6E}"/>
                </a:ext>
              </a:extLst>
            </p:cNvPr>
            <p:cNvSpPr/>
            <p:nvPr/>
          </p:nvSpPr>
          <p:spPr>
            <a:xfrm>
              <a:off x="857249" y="3184242"/>
              <a:ext cx="613404" cy="613404"/>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C</a:t>
              </a:r>
            </a:p>
          </p:txBody>
        </p:sp>
        <p:sp>
          <p:nvSpPr>
            <p:cNvPr id="21" name="TextBox 20">
              <a:extLst>
                <a:ext uri="{FF2B5EF4-FFF2-40B4-BE49-F238E27FC236}">
                  <a16:creationId xmlns:a16="http://schemas.microsoft.com/office/drawing/2014/main" id="{6A8CE5C5-1FB3-5C02-FF46-0508DCDD30C7}"/>
                </a:ext>
              </a:extLst>
            </p:cNvPr>
            <p:cNvSpPr txBox="1"/>
            <p:nvPr/>
          </p:nvSpPr>
          <p:spPr>
            <a:xfrm>
              <a:off x="1692038" y="3237029"/>
              <a:ext cx="3628529" cy="507831"/>
            </a:xfrm>
            <a:prstGeom prst="rect">
              <a:avLst/>
            </a:prstGeom>
            <a:noFill/>
          </p:spPr>
          <p:txBody>
            <a:bodyPr wrap="square">
              <a:spAutoFit/>
            </a:bodyPr>
            <a:lstStyle/>
            <a:p>
              <a:r>
                <a:rPr lang="en-GB"/>
                <a:t>I am a big advocate of novel data visualization and use it wherever possible </a:t>
              </a:r>
            </a:p>
          </p:txBody>
        </p:sp>
      </p:grpSp>
      <p:grpSp>
        <p:nvGrpSpPr>
          <p:cNvPr id="41" name="Group 40">
            <a:extLst>
              <a:ext uri="{FF2B5EF4-FFF2-40B4-BE49-F238E27FC236}">
                <a16:creationId xmlns:a16="http://schemas.microsoft.com/office/drawing/2014/main" id="{6592F40B-685D-CBE5-ED33-56A66FAFA0D8}"/>
              </a:ext>
            </a:extLst>
          </p:cNvPr>
          <p:cNvGrpSpPr/>
          <p:nvPr/>
        </p:nvGrpSpPr>
        <p:grpSpPr>
          <a:xfrm>
            <a:off x="-5543" y="882651"/>
            <a:ext cx="8643348" cy="3273642"/>
            <a:chOff x="-5543" y="882651"/>
            <a:chExt cx="8643348" cy="2940336"/>
          </a:xfrm>
        </p:grpSpPr>
        <p:sp>
          <p:nvSpPr>
            <p:cNvPr id="29" name="Freeform: Shape 28">
              <a:extLst>
                <a:ext uri="{FF2B5EF4-FFF2-40B4-BE49-F238E27FC236}">
                  <a16:creationId xmlns:a16="http://schemas.microsoft.com/office/drawing/2014/main" id="{135DD590-0306-F1E9-47F6-66A8EBBD803A}"/>
                </a:ext>
              </a:extLst>
            </p:cNvPr>
            <p:cNvSpPr/>
            <p:nvPr/>
          </p:nvSpPr>
          <p:spPr>
            <a:xfrm>
              <a:off x="-5543" y="1817271"/>
              <a:ext cx="8340320" cy="2005716"/>
            </a:xfrm>
            <a:custGeom>
              <a:avLst/>
              <a:gdLst>
                <a:gd name="connsiteX0" fmla="*/ 9133463 w 9133462"/>
                <a:gd name="connsiteY0" fmla="*/ 2144491 h 2144490"/>
                <a:gd name="connsiteX1" fmla="*/ 8451871 w 9133462"/>
                <a:gd name="connsiteY1" fmla="*/ 2144491 h 2144490"/>
                <a:gd name="connsiteX2" fmla="*/ 8451871 w 9133462"/>
                <a:gd name="connsiteY2" fmla="*/ 699413 h 2144490"/>
                <a:gd name="connsiteX3" fmla="*/ 8381646 w 9133462"/>
                <a:gd name="connsiteY3" fmla="*/ 626431 h 2144490"/>
                <a:gd name="connsiteX4" fmla="*/ 8168782 w 9133462"/>
                <a:gd name="connsiteY4" fmla="*/ 626431 h 2144490"/>
                <a:gd name="connsiteX5" fmla="*/ 8101598 w 9133462"/>
                <a:gd name="connsiteY5" fmla="*/ 696302 h 2144490"/>
                <a:gd name="connsiteX6" fmla="*/ 8101598 w 9133462"/>
                <a:gd name="connsiteY6" fmla="*/ 2144491 h 2144490"/>
                <a:gd name="connsiteX7" fmla="*/ 7922679 w 9133462"/>
                <a:gd name="connsiteY7" fmla="*/ 2144491 h 2144490"/>
                <a:gd name="connsiteX8" fmla="*/ 7922679 w 9133462"/>
                <a:gd name="connsiteY8" fmla="*/ 71851 h 2144490"/>
                <a:gd name="connsiteX9" fmla="*/ 7853586 w 9133462"/>
                <a:gd name="connsiteY9" fmla="*/ 0 h 2144490"/>
                <a:gd name="connsiteX10" fmla="*/ 7645601 w 9133462"/>
                <a:gd name="connsiteY10" fmla="*/ 0 h 2144490"/>
                <a:gd name="connsiteX11" fmla="*/ 7572406 w 9133462"/>
                <a:gd name="connsiteY11" fmla="*/ 76165 h 2144490"/>
                <a:gd name="connsiteX12" fmla="*/ 7572406 w 9133462"/>
                <a:gd name="connsiteY12" fmla="*/ 2144491 h 2144490"/>
                <a:gd name="connsiteX13" fmla="*/ 7393486 w 9133462"/>
                <a:gd name="connsiteY13" fmla="*/ 2144491 h 2144490"/>
                <a:gd name="connsiteX14" fmla="*/ 7393486 w 9133462"/>
                <a:gd name="connsiteY14" fmla="*/ 885051 h 2144490"/>
                <a:gd name="connsiteX15" fmla="*/ 7336487 w 9133462"/>
                <a:gd name="connsiteY15" fmla="*/ 825789 h 2144490"/>
                <a:gd name="connsiteX16" fmla="*/ 7103255 w 9133462"/>
                <a:gd name="connsiteY16" fmla="*/ 825789 h 2144490"/>
                <a:gd name="connsiteX17" fmla="*/ 7043214 w 9133462"/>
                <a:gd name="connsiteY17" fmla="*/ 888163 h 2144490"/>
                <a:gd name="connsiteX18" fmla="*/ 7043214 w 9133462"/>
                <a:gd name="connsiteY18" fmla="*/ 2144491 h 2144490"/>
                <a:gd name="connsiteX19" fmla="*/ 0 w 9133462"/>
                <a:gd name="connsiteY19" fmla="*/ 2144491 h 2144490"/>
                <a:gd name="connsiteX0" fmla="*/ 9475223 w 9475223"/>
                <a:gd name="connsiteY0" fmla="*/ 2144491 h 2144491"/>
                <a:gd name="connsiteX1" fmla="*/ 8793631 w 9475223"/>
                <a:gd name="connsiteY1" fmla="*/ 2144491 h 2144491"/>
                <a:gd name="connsiteX2" fmla="*/ 8793631 w 9475223"/>
                <a:gd name="connsiteY2" fmla="*/ 699413 h 2144491"/>
                <a:gd name="connsiteX3" fmla="*/ 8723406 w 9475223"/>
                <a:gd name="connsiteY3" fmla="*/ 626431 h 2144491"/>
                <a:gd name="connsiteX4" fmla="*/ 8510542 w 9475223"/>
                <a:gd name="connsiteY4" fmla="*/ 626431 h 2144491"/>
                <a:gd name="connsiteX5" fmla="*/ 8443358 w 9475223"/>
                <a:gd name="connsiteY5" fmla="*/ 696302 h 2144491"/>
                <a:gd name="connsiteX6" fmla="*/ 8443358 w 9475223"/>
                <a:gd name="connsiteY6" fmla="*/ 2144491 h 2144491"/>
                <a:gd name="connsiteX7" fmla="*/ 8264439 w 9475223"/>
                <a:gd name="connsiteY7" fmla="*/ 2144491 h 2144491"/>
                <a:gd name="connsiteX8" fmla="*/ 8264439 w 9475223"/>
                <a:gd name="connsiteY8" fmla="*/ 71851 h 2144491"/>
                <a:gd name="connsiteX9" fmla="*/ 8195346 w 9475223"/>
                <a:gd name="connsiteY9" fmla="*/ 0 h 2144491"/>
                <a:gd name="connsiteX10" fmla="*/ 7987361 w 9475223"/>
                <a:gd name="connsiteY10" fmla="*/ 0 h 2144491"/>
                <a:gd name="connsiteX11" fmla="*/ 7914166 w 9475223"/>
                <a:gd name="connsiteY11" fmla="*/ 76165 h 2144491"/>
                <a:gd name="connsiteX12" fmla="*/ 7914166 w 9475223"/>
                <a:gd name="connsiteY12" fmla="*/ 2144491 h 2144491"/>
                <a:gd name="connsiteX13" fmla="*/ 7735246 w 9475223"/>
                <a:gd name="connsiteY13" fmla="*/ 2144491 h 2144491"/>
                <a:gd name="connsiteX14" fmla="*/ 7735246 w 9475223"/>
                <a:gd name="connsiteY14" fmla="*/ 885051 h 2144491"/>
                <a:gd name="connsiteX15" fmla="*/ 7678247 w 9475223"/>
                <a:gd name="connsiteY15" fmla="*/ 825789 h 2144491"/>
                <a:gd name="connsiteX16" fmla="*/ 7445015 w 9475223"/>
                <a:gd name="connsiteY16" fmla="*/ 825789 h 2144491"/>
                <a:gd name="connsiteX17" fmla="*/ 7384974 w 9475223"/>
                <a:gd name="connsiteY17" fmla="*/ 888163 h 2144491"/>
                <a:gd name="connsiteX18" fmla="*/ 7384974 w 9475223"/>
                <a:gd name="connsiteY18" fmla="*/ 2144491 h 2144491"/>
                <a:gd name="connsiteX19" fmla="*/ 0 w 9475223"/>
                <a:gd name="connsiteY19" fmla="*/ 2144491 h 2144491"/>
                <a:gd name="connsiteX0" fmla="*/ 9826868 w 9826868"/>
                <a:gd name="connsiteY0" fmla="*/ 2144491 h 2150149"/>
                <a:gd name="connsiteX1" fmla="*/ 9145276 w 9826868"/>
                <a:gd name="connsiteY1" fmla="*/ 2144491 h 2150149"/>
                <a:gd name="connsiteX2" fmla="*/ 9145276 w 9826868"/>
                <a:gd name="connsiteY2" fmla="*/ 699413 h 2150149"/>
                <a:gd name="connsiteX3" fmla="*/ 9075051 w 9826868"/>
                <a:gd name="connsiteY3" fmla="*/ 626431 h 2150149"/>
                <a:gd name="connsiteX4" fmla="*/ 8862187 w 9826868"/>
                <a:gd name="connsiteY4" fmla="*/ 626431 h 2150149"/>
                <a:gd name="connsiteX5" fmla="*/ 8795003 w 9826868"/>
                <a:gd name="connsiteY5" fmla="*/ 696302 h 2150149"/>
                <a:gd name="connsiteX6" fmla="*/ 8795003 w 9826868"/>
                <a:gd name="connsiteY6" fmla="*/ 2144491 h 2150149"/>
                <a:gd name="connsiteX7" fmla="*/ 8616084 w 9826868"/>
                <a:gd name="connsiteY7" fmla="*/ 2144491 h 2150149"/>
                <a:gd name="connsiteX8" fmla="*/ 8616084 w 9826868"/>
                <a:gd name="connsiteY8" fmla="*/ 71851 h 2150149"/>
                <a:gd name="connsiteX9" fmla="*/ 8546991 w 9826868"/>
                <a:gd name="connsiteY9" fmla="*/ 0 h 2150149"/>
                <a:gd name="connsiteX10" fmla="*/ 8339006 w 9826868"/>
                <a:gd name="connsiteY10" fmla="*/ 0 h 2150149"/>
                <a:gd name="connsiteX11" fmla="*/ 8265811 w 9826868"/>
                <a:gd name="connsiteY11" fmla="*/ 76165 h 2150149"/>
                <a:gd name="connsiteX12" fmla="*/ 8265811 w 9826868"/>
                <a:gd name="connsiteY12" fmla="*/ 2144491 h 2150149"/>
                <a:gd name="connsiteX13" fmla="*/ 8086891 w 9826868"/>
                <a:gd name="connsiteY13" fmla="*/ 2144491 h 2150149"/>
                <a:gd name="connsiteX14" fmla="*/ 8086891 w 9826868"/>
                <a:gd name="connsiteY14" fmla="*/ 885051 h 2150149"/>
                <a:gd name="connsiteX15" fmla="*/ 8029892 w 9826868"/>
                <a:gd name="connsiteY15" fmla="*/ 825789 h 2150149"/>
                <a:gd name="connsiteX16" fmla="*/ 7796660 w 9826868"/>
                <a:gd name="connsiteY16" fmla="*/ 825789 h 2150149"/>
                <a:gd name="connsiteX17" fmla="*/ 7736619 w 9826868"/>
                <a:gd name="connsiteY17" fmla="*/ 888163 h 2150149"/>
                <a:gd name="connsiteX18" fmla="*/ 7736619 w 9826868"/>
                <a:gd name="connsiteY18" fmla="*/ 2144491 h 2150149"/>
                <a:gd name="connsiteX19" fmla="*/ 0 w 9826868"/>
                <a:gd name="connsiteY19" fmla="*/ 2150149 h 215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26868" h="2150149">
                  <a:moveTo>
                    <a:pt x="9826868" y="2144491"/>
                  </a:moveTo>
                  <a:lnTo>
                    <a:pt x="9145276" y="2144491"/>
                  </a:lnTo>
                  <a:lnTo>
                    <a:pt x="9145276" y="699413"/>
                  </a:lnTo>
                  <a:cubicBezTo>
                    <a:pt x="9145276" y="659103"/>
                    <a:pt x="9113876" y="626431"/>
                    <a:pt x="9075051" y="626431"/>
                  </a:cubicBezTo>
                  <a:lnTo>
                    <a:pt x="8862187" y="626431"/>
                  </a:lnTo>
                  <a:cubicBezTo>
                    <a:pt x="8825059" y="626431"/>
                    <a:pt x="8795003" y="657689"/>
                    <a:pt x="8795003" y="696302"/>
                  </a:cubicBezTo>
                  <a:lnTo>
                    <a:pt x="8795003" y="2144491"/>
                  </a:lnTo>
                  <a:lnTo>
                    <a:pt x="8616084" y="2144491"/>
                  </a:lnTo>
                  <a:lnTo>
                    <a:pt x="8616084" y="71851"/>
                  </a:lnTo>
                  <a:cubicBezTo>
                    <a:pt x="8616084" y="32177"/>
                    <a:pt x="8585180" y="0"/>
                    <a:pt x="8546991" y="0"/>
                  </a:cubicBezTo>
                  <a:lnTo>
                    <a:pt x="8339006" y="0"/>
                  </a:lnTo>
                  <a:cubicBezTo>
                    <a:pt x="8298554" y="0"/>
                    <a:pt x="8265811" y="34087"/>
                    <a:pt x="8265811" y="76165"/>
                  </a:cubicBezTo>
                  <a:lnTo>
                    <a:pt x="8265811" y="2144491"/>
                  </a:lnTo>
                  <a:lnTo>
                    <a:pt x="8086891" y="2144491"/>
                  </a:lnTo>
                  <a:lnTo>
                    <a:pt x="8086891" y="885051"/>
                  </a:lnTo>
                  <a:cubicBezTo>
                    <a:pt x="8086891" y="852308"/>
                    <a:pt x="8061362" y="825789"/>
                    <a:pt x="8029892" y="825789"/>
                  </a:cubicBezTo>
                  <a:lnTo>
                    <a:pt x="7796660" y="825789"/>
                  </a:lnTo>
                  <a:cubicBezTo>
                    <a:pt x="7763492" y="825789"/>
                    <a:pt x="7736619" y="853723"/>
                    <a:pt x="7736619" y="888163"/>
                  </a:cubicBezTo>
                  <a:lnTo>
                    <a:pt x="7736619" y="2144491"/>
                  </a:lnTo>
                  <a:lnTo>
                    <a:pt x="0" y="2150149"/>
                  </a:lnTo>
                </a:path>
              </a:pathLst>
            </a:custGeom>
            <a:noFill/>
            <a:ln w="15875" cap="flat">
              <a:solidFill>
                <a:srgbClr val="000000"/>
              </a:solidFill>
              <a:prstDash val="solid"/>
              <a:miter/>
            </a:ln>
          </p:spPr>
          <p:txBody>
            <a:bodyPr rtlCol="0" anchor="ctr"/>
            <a:lstStyle/>
            <a:p>
              <a:endParaRPr lang="en-GB"/>
            </a:p>
          </p:txBody>
        </p:sp>
        <p:grpSp>
          <p:nvGrpSpPr>
            <p:cNvPr id="40" name="Group 39">
              <a:extLst>
                <a:ext uri="{FF2B5EF4-FFF2-40B4-BE49-F238E27FC236}">
                  <a16:creationId xmlns:a16="http://schemas.microsoft.com/office/drawing/2014/main" id="{EBFF09C8-B4D7-AAFF-8448-7C78871324C3}"/>
                </a:ext>
              </a:extLst>
            </p:cNvPr>
            <p:cNvGrpSpPr/>
            <p:nvPr/>
          </p:nvGrpSpPr>
          <p:grpSpPr>
            <a:xfrm>
              <a:off x="8322079" y="882651"/>
              <a:ext cx="315726" cy="2933930"/>
              <a:chOff x="8364375" y="885240"/>
              <a:chExt cx="324861" cy="3018821"/>
            </a:xfrm>
          </p:grpSpPr>
          <p:sp>
            <p:nvSpPr>
              <p:cNvPr id="30" name="Freeform: Shape 29">
                <a:extLst>
                  <a:ext uri="{FF2B5EF4-FFF2-40B4-BE49-F238E27FC236}">
                    <a16:creationId xmlns:a16="http://schemas.microsoft.com/office/drawing/2014/main" id="{E432AFCD-A6DB-431E-3C45-B064FF1ADB51}"/>
                  </a:ext>
                </a:extLst>
              </p:cNvPr>
              <p:cNvSpPr/>
              <p:nvPr/>
            </p:nvSpPr>
            <p:spPr>
              <a:xfrm>
                <a:off x="8364375" y="885240"/>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40E7AD7-593D-E584-1411-9C47F5E9F6EE}"/>
                  </a:ext>
                </a:extLst>
              </p:cNvPr>
              <p:cNvSpPr/>
              <p:nvPr/>
            </p:nvSpPr>
            <p:spPr>
              <a:xfrm rot="5400000">
                <a:off x="8364375" y="3579201"/>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cxnSp>
            <p:nvCxnSpPr>
              <p:cNvPr id="36" name="Straight Connector 35">
                <a:extLst>
                  <a:ext uri="{FF2B5EF4-FFF2-40B4-BE49-F238E27FC236}">
                    <a16:creationId xmlns:a16="http://schemas.microsoft.com/office/drawing/2014/main" id="{05C9CCD2-9D45-C2D6-8B39-480715DE3EA5}"/>
                  </a:ext>
                </a:extLst>
              </p:cNvPr>
              <p:cNvCxnSpPr>
                <a:cxnSpLocks/>
                <a:stCxn id="30" idx="0"/>
                <a:endCxn id="34" idx="1"/>
              </p:cNvCxnSpPr>
              <p:nvPr/>
            </p:nvCxnSpPr>
            <p:spPr>
              <a:xfrm flipH="1">
                <a:off x="8689235" y="1210101"/>
                <a:ext cx="1" cy="23691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482723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outVertical)">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188E19-093F-C8CF-7AF2-1163630E4D7F}"/>
              </a:ext>
            </a:extLst>
          </p:cNvPr>
          <p:cNvSpPr>
            <a:spLocks noGrp="1"/>
          </p:cNvSpPr>
          <p:nvPr>
            <p:ph type="title"/>
          </p:nvPr>
        </p:nvSpPr>
        <p:spPr/>
        <p:txBody>
          <a:bodyPr/>
          <a:lstStyle/>
          <a:p>
            <a:r>
              <a:rPr lang="en-US">
                <a:solidFill>
                  <a:schemeClr val="accent1">
                    <a:lumMod val="25000"/>
                  </a:schemeClr>
                </a:solidFill>
              </a:rPr>
              <a:t>Before the Tornado: </a:t>
            </a:r>
            <a:br>
              <a:rPr lang="en-US">
                <a:solidFill>
                  <a:schemeClr val="accent1">
                    <a:lumMod val="25000"/>
                  </a:schemeClr>
                </a:solidFill>
              </a:rPr>
            </a:br>
            <a:r>
              <a:rPr lang="en-US">
                <a:solidFill>
                  <a:schemeClr val="accent1">
                    <a:lumMod val="25000"/>
                  </a:schemeClr>
                </a:solidFill>
              </a:rPr>
              <a:t>Monochrome Data Visualization and Stories</a:t>
            </a:r>
          </a:p>
        </p:txBody>
      </p:sp>
      <p:sp>
        <p:nvSpPr>
          <p:cNvPr id="5" name="Text Placeholder 4">
            <a:extLst>
              <a:ext uri="{FF2B5EF4-FFF2-40B4-BE49-F238E27FC236}">
                <a16:creationId xmlns:a16="http://schemas.microsoft.com/office/drawing/2014/main" id="{0FB2B19B-3A99-37B2-45BB-376195295DF4}"/>
              </a:ext>
            </a:extLst>
          </p:cNvPr>
          <p:cNvSpPr>
            <a:spLocks noGrp="1"/>
          </p:cNvSpPr>
          <p:nvPr>
            <p:ph type="body" idx="1"/>
          </p:nvPr>
        </p:nvSpPr>
        <p:spPr/>
        <p:txBody>
          <a:bodyPr vert="horz" lIns="91440" tIns="45720" rIns="91440" bIns="45720" rtlCol="0" anchor="t">
            <a:normAutofit/>
          </a:bodyPr>
          <a:lstStyle/>
          <a:p>
            <a:r>
              <a:rPr lang="en-US"/>
              <a:t>Amy Kuang</a:t>
            </a:r>
          </a:p>
          <a:p>
            <a:pPr>
              <a:spcBef>
                <a:spcPts val="700"/>
              </a:spcBef>
            </a:pPr>
            <a:r>
              <a:rPr lang="en-GB" sz="2000" b="0"/>
              <a:t>Director, Medical Writing</a:t>
            </a:r>
            <a:endParaRPr lang="en-US" sz="2000" b="0"/>
          </a:p>
          <a:p>
            <a:pPr>
              <a:spcBef>
                <a:spcPts val="700"/>
              </a:spcBef>
            </a:pPr>
            <a:r>
              <a:rPr lang="en-GB" sz="2000" b="0"/>
              <a:t>AbbVie</a:t>
            </a:r>
            <a:endParaRPr lang="en-US" sz="2000" b="0"/>
          </a:p>
          <a:p>
            <a:endParaRPr lang="en-US"/>
          </a:p>
          <a:p>
            <a:endParaRPr lang="en-US"/>
          </a:p>
        </p:txBody>
      </p:sp>
      <p:sp>
        <p:nvSpPr>
          <p:cNvPr id="2" name="Slide Number Placeholder 2">
            <a:extLst>
              <a:ext uri="{FF2B5EF4-FFF2-40B4-BE49-F238E27FC236}">
                <a16:creationId xmlns:a16="http://schemas.microsoft.com/office/drawing/2014/main" id="{A44AF042-C078-5C03-2BA0-FD9E150A523B}"/>
              </a:ext>
            </a:extLst>
          </p:cNvPr>
          <p:cNvSpPr>
            <a:spLocks noGrp="1"/>
          </p:cNvSpPr>
          <p:nvPr>
            <p:ph type="sldNum" sz="quarter" idx="10"/>
          </p:nvPr>
        </p:nvSpPr>
        <p:spPr/>
        <p:txBody>
          <a:bodyPr/>
          <a:lstStyle/>
          <a:p>
            <a:fld id="{42AD0A0E-4515-A647-B2E3-7F1B29FB990E}" type="slidenum">
              <a:rPr lang="en-US" smtClean="0"/>
              <a:pPr/>
              <a:t>11</a:t>
            </a:fld>
            <a:endParaRPr lang="en-US"/>
          </a:p>
        </p:txBody>
      </p:sp>
    </p:spTree>
    <p:extLst>
      <p:ext uri="{BB962C8B-B14F-4D97-AF65-F5344CB8AC3E}">
        <p14:creationId xmlns:p14="http://schemas.microsoft.com/office/powerpoint/2010/main" val="36210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E3534-FE88-D470-6DF8-0CA334FD5189}"/>
              </a:ext>
            </a:extLst>
          </p:cNvPr>
          <p:cNvSpPr>
            <a:spLocks noGrp="1"/>
          </p:cNvSpPr>
          <p:nvPr>
            <p:ph type="title"/>
          </p:nvPr>
        </p:nvSpPr>
        <p:spPr/>
        <p:txBody>
          <a:bodyPr/>
          <a:lstStyle/>
          <a:p>
            <a:r>
              <a:rPr lang="en-US"/>
              <a:t>An important journey to embark on</a:t>
            </a:r>
          </a:p>
        </p:txBody>
      </p:sp>
      <p:sp>
        <p:nvSpPr>
          <p:cNvPr id="4" name="Slide Number Placeholder 3">
            <a:extLst>
              <a:ext uri="{FF2B5EF4-FFF2-40B4-BE49-F238E27FC236}">
                <a16:creationId xmlns:a16="http://schemas.microsoft.com/office/drawing/2014/main" id="{A30A1EE3-A04A-45BD-87E1-A61E4AEB12F9}"/>
              </a:ext>
            </a:extLst>
          </p:cNvPr>
          <p:cNvSpPr>
            <a:spLocks noGrp="1"/>
          </p:cNvSpPr>
          <p:nvPr>
            <p:ph type="sldNum" sz="quarter" idx="10"/>
          </p:nvPr>
        </p:nvSpPr>
        <p:spPr/>
        <p:txBody>
          <a:bodyPr/>
          <a:lstStyle/>
          <a:p>
            <a:fld id="{42AD0A0E-4515-A647-B2E3-7F1B29FB990E}" type="slidenum">
              <a:rPr lang="en-US" smtClean="0"/>
              <a:pPr/>
              <a:t>12</a:t>
            </a:fld>
            <a:endParaRPr lang="en-US"/>
          </a:p>
        </p:txBody>
      </p:sp>
      <p:sp>
        <p:nvSpPr>
          <p:cNvPr id="8" name="TextBox 7">
            <a:extLst>
              <a:ext uri="{FF2B5EF4-FFF2-40B4-BE49-F238E27FC236}">
                <a16:creationId xmlns:a16="http://schemas.microsoft.com/office/drawing/2014/main" id="{FAA7ADFC-6221-4C85-B951-4D73D775DB62}"/>
              </a:ext>
            </a:extLst>
          </p:cNvPr>
          <p:cNvSpPr txBox="1"/>
          <p:nvPr/>
        </p:nvSpPr>
        <p:spPr>
          <a:xfrm>
            <a:off x="499430" y="3491792"/>
            <a:ext cx="1563289" cy="738664"/>
          </a:xfrm>
          <a:prstGeom prst="rect">
            <a:avLst/>
          </a:prstGeom>
          <a:noFill/>
        </p:spPr>
        <p:txBody>
          <a:bodyPr wrap="square" lIns="91440" tIns="45720" rIns="91440" bIns="45720" anchor="t">
            <a:spAutoFit/>
          </a:bodyPr>
          <a:lstStyle/>
          <a:p>
            <a:pPr algn="ctr"/>
            <a:r>
              <a:rPr lang="en-US" sz="1400"/>
              <a:t>Why are congress posters </a:t>
            </a:r>
            <a:r>
              <a:rPr lang="en-US" sz="1400" b="1"/>
              <a:t>important</a:t>
            </a:r>
            <a:r>
              <a:rPr lang="en-US" sz="1400"/>
              <a:t>?</a:t>
            </a:r>
          </a:p>
        </p:txBody>
      </p:sp>
      <p:sp>
        <p:nvSpPr>
          <p:cNvPr id="30" name="Graphic 28">
            <a:extLst>
              <a:ext uri="{FF2B5EF4-FFF2-40B4-BE49-F238E27FC236}">
                <a16:creationId xmlns:a16="http://schemas.microsoft.com/office/drawing/2014/main" id="{F264C11C-D03E-3658-D74F-0F61D328D999}"/>
              </a:ext>
            </a:extLst>
          </p:cNvPr>
          <p:cNvSpPr/>
          <p:nvPr/>
        </p:nvSpPr>
        <p:spPr>
          <a:xfrm>
            <a:off x="0" y="1507933"/>
            <a:ext cx="9144000" cy="1809186"/>
          </a:xfrm>
          <a:custGeom>
            <a:avLst/>
            <a:gdLst>
              <a:gd name="connsiteX0" fmla="*/ 9144000 w 9144000"/>
              <a:gd name="connsiteY0" fmla="*/ 1324742 h 1809186"/>
              <a:gd name="connsiteX1" fmla="*/ 1222391 w 9144000"/>
              <a:gd name="connsiteY1" fmla="*/ 1324742 h 1809186"/>
              <a:gd name="connsiteX2" fmla="*/ 1076730 w 9144000"/>
              <a:gd name="connsiteY2" fmla="*/ 1179081 h 1809186"/>
              <a:gd name="connsiteX3" fmla="*/ 1076730 w 9144000"/>
              <a:gd name="connsiteY3" fmla="*/ 145661 h 1809186"/>
              <a:gd name="connsiteX4" fmla="*/ 1222391 w 9144000"/>
              <a:gd name="connsiteY4" fmla="*/ 0 h 1809186"/>
              <a:gd name="connsiteX5" fmla="*/ 1222391 w 9144000"/>
              <a:gd name="connsiteY5" fmla="*/ 0 h 1809186"/>
              <a:gd name="connsiteX6" fmla="*/ 1368052 w 9144000"/>
              <a:gd name="connsiteY6" fmla="*/ 145661 h 1809186"/>
              <a:gd name="connsiteX7" fmla="*/ 1368052 w 9144000"/>
              <a:gd name="connsiteY7" fmla="*/ 1179081 h 1809186"/>
              <a:gd name="connsiteX8" fmla="*/ 1222391 w 9144000"/>
              <a:gd name="connsiteY8" fmla="*/ 1423010 h 1809186"/>
              <a:gd name="connsiteX9" fmla="*/ 1076730 w 9144000"/>
              <a:gd name="connsiteY9" fmla="*/ 1663525 h 1809186"/>
              <a:gd name="connsiteX10" fmla="*/ 1222391 w 9144000"/>
              <a:gd name="connsiteY10" fmla="*/ 1809186 h 1809186"/>
              <a:gd name="connsiteX11" fmla="*/ 1368052 w 9144000"/>
              <a:gd name="connsiteY11" fmla="*/ 1663525 h 1809186"/>
              <a:gd name="connsiteX12" fmla="*/ 1222391 w 9144000"/>
              <a:gd name="connsiteY12" fmla="*/ 1517864 h 1809186"/>
              <a:gd name="connsiteX13" fmla="*/ 0 w 9144000"/>
              <a:gd name="connsiteY13" fmla="*/ 1517864 h 1809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0" h="1809186">
                <a:moveTo>
                  <a:pt x="9144000" y="1324742"/>
                </a:moveTo>
                <a:lnTo>
                  <a:pt x="1222391" y="1324742"/>
                </a:lnTo>
                <a:cubicBezTo>
                  <a:pt x="1142264" y="1324742"/>
                  <a:pt x="1076730" y="1259208"/>
                  <a:pt x="1076730" y="1179081"/>
                </a:cubicBezTo>
                <a:lnTo>
                  <a:pt x="1076730" y="145661"/>
                </a:lnTo>
                <a:cubicBezTo>
                  <a:pt x="1076730" y="65534"/>
                  <a:pt x="1142264" y="0"/>
                  <a:pt x="1222391" y="0"/>
                </a:cubicBezTo>
                <a:lnTo>
                  <a:pt x="1222391" y="0"/>
                </a:lnTo>
                <a:cubicBezTo>
                  <a:pt x="1302518" y="0"/>
                  <a:pt x="1368052" y="65534"/>
                  <a:pt x="1368052" y="145661"/>
                </a:cubicBezTo>
                <a:lnTo>
                  <a:pt x="1368052" y="1179081"/>
                </a:lnTo>
                <a:cubicBezTo>
                  <a:pt x="1368052" y="1309613"/>
                  <a:pt x="1264563" y="1387933"/>
                  <a:pt x="1222391" y="1423010"/>
                </a:cubicBezTo>
                <a:cubicBezTo>
                  <a:pt x="1187448" y="1452062"/>
                  <a:pt x="1084428" y="1517864"/>
                  <a:pt x="1076730" y="1663525"/>
                </a:cubicBezTo>
                <a:cubicBezTo>
                  <a:pt x="1072512" y="1743853"/>
                  <a:pt x="1141929" y="1809186"/>
                  <a:pt x="1222391" y="1809186"/>
                </a:cubicBezTo>
                <a:cubicBezTo>
                  <a:pt x="1302853" y="1809186"/>
                  <a:pt x="1368052" y="1743987"/>
                  <a:pt x="1368052" y="1663525"/>
                </a:cubicBezTo>
                <a:cubicBezTo>
                  <a:pt x="1368052" y="1583063"/>
                  <a:pt x="1302853" y="1517864"/>
                  <a:pt x="1222391" y="1517864"/>
                </a:cubicBezTo>
                <a:lnTo>
                  <a:pt x="0" y="1517864"/>
                </a:lnTo>
              </a:path>
            </a:pathLst>
          </a:custGeom>
          <a:noFill/>
          <a:ln w="15875" cap="flat">
            <a:solidFill>
              <a:srgbClr val="000000"/>
            </a:solidFill>
            <a:prstDash val="solid"/>
            <a:miter/>
          </a:ln>
        </p:spPr>
        <p:txBody>
          <a:bodyPr rtlCol="0" anchor="ctr"/>
          <a:lstStyle/>
          <a:p>
            <a:endParaRPr lang="en-GB"/>
          </a:p>
        </p:txBody>
      </p:sp>
      <p:sp>
        <p:nvSpPr>
          <p:cNvPr id="9" name="TextBox 8">
            <a:extLst>
              <a:ext uri="{FF2B5EF4-FFF2-40B4-BE49-F238E27FC236}">
                <a16:creationId xmlns:a16="http://schemas.microsoft.com/office/drawing/2014/main" id="{43FB73F4-066C-7FA3-BDDE-8BEB2AE85E25}"/>
              </a:ext>
            </a:extLst>
          </p:cNvPr>
          <p:cNvSpPr txBox="1"/>
          <p:nvPr/>
        </p:nvSpPr>
        <p:spPr>
          <a:xfrm>
            <a:off x="1814416" y="1401229"/>
            <a:ext cx="1692106" cy="738664"/>
          </a:xfrm>
          <a:prstGeom prst="rect">
            <a:avLst/>
          </a:prstGeom>
          <a:noFill/>
        </p:spPr>
        <p:txBody>
          <a:bodyPr wrap="square" lIns="91440" tIns="45720" rIns="91440" bIns="45720" anchor="t">
            <a:spAutoFit/>
          </a:bodyPr>
          <a:lstStyle/>
          <a:p>
            <a:pPr marL="0" lvl="1" algn="ctr"/>
            <a:r>
              <a:rPr lang="en-US" sz="1400"/>
              <a:t>Enable rapid release of data into the public domain</a:t>
            </a:r>
          </a:p>
        </p:txBody>
      </p:sp>
      <p:sp>
        <p:nvSpPr>
          <p:cNvPr id="10" name="TextBox 9">
            <a:extLst>
              <a:ext uri="{FF2B5EF4-FFF2-40B4-BE49-F238E27FC236}">
                <a16:creationId xmlns:a16="http://schemas.microsoft.com/office/drawing/2014/main" id="{3C7ECFA9-089D-ABC8-EF04-7998169A0F0E}"/>
              </a:ext>
            </a:extLst>
          </p:cNvPr>
          <p:cNvSpPr txBox="1"/>
          <p:nvPr/>
        </p:nvSpPr>
        <p:spPr>
          <a:xfrm>
            <a:off x="2911160" y="3549698"/>
            <a:ext cx="2012542" cy="738664"/>
          </a:xfrm>
          <a:prstGeom prst="rect">
            <a:avLst/>
          </a:prstGeom>
          <a:noFill/>
        </p:spPr>
        <p:txBody>
          <a:bodyPr wrap="square" lIns="91440" tIns="45720" rIns="91440" bIns="45720" anchor="t">
            <a:spAutoFit/>
          </a:bodyPr>
          <a:lstStyle/>
          <a:p>
            <a:pPr marL="0" lvl="1" algn="ctr"/>
            <a:r>
              <a:rPr lang="en-US" sz="1400"/>
              <a:t>Allow for meaningful interactions and insights</a:t>
            </a:r>
          </a:p>
        </p:txBody>
      </p:sp>
      <p:sp>
        <p:nvSpPr>
          <p:cNvPr id="11" name="TextBox 10">
            <a:extLst>
              <a:ext uri="{FF2B5EF4-FFF2-40B4-BE49-F238E27FC236}">
                <a16:creationId xmlns:a16="http://schemas.microsoft.com/office/drawing/2014/main" id="{46FA3402-AB22-C73C-2B81-87375CCD9A5C}"/>
              </a:ext>
            </a:extLst>
          </p:cNvPr>
          <p:cNvSpPr txBox="1"/>
          <p:nvPr/>
        </p:nvSpPr>
        <p:spPr>
          <a:xfrm>
            <a:off x="3904456" y="1401229"/>
            <a:ext cx="2546143" cy="738664"/>
          </a:xfrm>
          <a:prstGeom prst="rect">
            <a:avLst/>
          </a:prstGeom>
          <a:noFill/>
        </p:spPr>
        <p:txBody>
          <a:bodyPr wrap="square" lIns="91440" tIns="45720" rIns="91440" bIns="45720" anchor="t">
            <a:spAutoFit/>
          </a:bodyPr>
          <a:lstStyle/>
          <a:p>
            <a:pPr marL="0" lvl="1" algn="ctr"/>
            <a:r>
              <a:rPr lang="en-US" sz="1400"/>
              <a:t>Support development activities (</a:t>
            </a:r>
            <a:r>
              <a:rPr lang="en-US" sz="1400" err="1"/>
              <a:t>eg</a:t>
            </a:r>
            <a:r>
              <a:rPr lang="en-US" sz="1400"/>
              <a:t>, trial enrollment, early input and reactions)</a:t>
            </a:r>
          </a:p>
        </p:txBody>
      </p:sp>
      <p:sp>
        <p:nvSpPr>
          <p:cNvPr id="12" name="TextBox 11">
            <a:extLst>
              <a:ext uri="{FF2B5EF4-FFF2-40B4-BE49-F238E27FC236}">
                <a16:creationId xmlns:a16="http://schemas.microsoft.com/office/drawing/2014/main" id="{D017F8C2-D8E2-CA8D-7909-C4256E21CDEB}"/>
              </a:ext>
            </a:extLst>
          </p:cNvPr>
          <p:cNvSpPr txBox="1"/>
          <p:nvPr/>
        </p:nvSpPr>
        <p:spPr>
          <a:xfrm>
            <a:off x="4968976" y="3549698"/>
            <a:ext cx="2946456" cy="738664"/>
          </a:xfrm>
          <a:prstGeom prst="rect">
            <a:avLst/>
          </a:prstGeom>
          <a:noFill/>
        </p:spPr>
        <p:txBody>
          <a:bodyPr wrap="square" lIns="91440" tIns="45720" rIns="91440" bIns="45720" anchor="t">
            <a:spAutoFit/>
          </a:bodyPr>
          <a:lstStyle/>
          <a:p>
            <a:pPr marL="0" lvl="1" algn="ctr"/>
            <a:r>
              <a:rPr lang="en-US" sz="1400"/>
              <a:t>Supplement enterprise-led communications</a:t>
            </a:r>
          </a:p>
          <a:p>
            <a:pPr marL="0" lvl="1" algn="ctr"/>
            <a:r>
              <a:rPr lang="en-US" sz="1400"/>
              <a:t>(</a:t>
            </a:r>
            <a:r>
              <a:rPr lang="en-US" sz="1400" err="1"/>
              <a:t>eg</a:t>
            </a:r>
            <a:r>
              <a:rPr lang="en-US" sz="1400"/>
              <a:t>, investor reports, press releases)</a:t>
            </a:r>
          </a:p>
        </p:txBody>
      </p:sp>
      <p:sp>
        <p:nvSpPr>
          <p:cNvPr id="13" name="TextBox 12">
            <a:extLst>
              <a:ext uri="{FF2B5EF4-FFF2-40B4-BE49-F238E27FC236}">
                <a16:creationId xmlns:a16="http://schemas.microsoft.com/office/drawing/2014/main" id="{6F082F91-3B7D-720A-86D4-862066302419}"/>
              </a:ext>
            </a:extLst>
          </p:cNvPr>
          <p:cNvSpPr txBox="1"/>
          <p:nvPr/>
        </p:nvSpPr>
        <p:spPr>
          <a:xfrm>
            <a:off x="6397121" y="1401229"/>
            <a:ext cx="2609678" cy="738664"/>
          </a:xfrm>
          <a:prstGeom prst="rect">
            <a:avLst/>
          </a:prstGeom>
          <a:noFill/>
        </p:spPr>
        <p:txBody>
          <a:bodyPr wrap="square" lIns="91440" tIns="45720" rIns="91440" bIns="45720" anchor="t">
            <a:spAutoFit/>
          </a:bodyPr>
          <a:lstStyle/>
          <a:p>
            <a:pPr marL="0" lvl="1" algn="ctr"/>
            <a:r>
              <a:rPr lang="en-US" sz="1400"/>
              <a:t>Extend for downstream use</a:t>
            </a:r>
          </a:p>
          <a:p>
            <a:pPr marL="0" lvl="1" algn="ctr"/>
            <a:r>
              <a:rPr lang="en-US" sz="1400"/>
              <a:t>(</a:t>
            </a:r>
            <a:r>
              <a:rPr lang="en-US" sz="1400" err="1"/>
              <a:t>eg</a:t>
            </a:r>
            <a:r>
              <a:rPr lang="en-US" sz="1400"/>
              <a:t>, field team, medical information, medical education)</a:t>
            </a:r>
          </a:p>
        </p:txBody>
      </p:sp>
      <p:grpSp>
        <p:nvGrpSpPr>
          <p:cNvPr id="31" name="Group 30">
            <a:extLst>
              <a:ext uri="{FF2B5EF4-FFF2-40B4-BE49-F238E27FC236}">
                <a16:creationId xmlns:a16="http://schemas.microsoft.com/office/drawing/2014/main" id="{7C1379ED-5912-22B2-F257-8A57459166F1}"/>
              </a:ext>
            </a:extLst>
          </p:cNvPr>
          <p:cNvGrpSpPr/>
          <p:nvPr/>
        </p:nvGrpSpPr>
        <p:grpSpPr>
          <a:xfrm>
            <a:off x="2315634" y="2491427"/>
            <a:ext cx="689673" cy="689673"/>
            <a:chOff x="9610737" y="1321494"/>
            <a:chExt cx="569977" cy="569977"/>
          </a:xfrm>
        </p:grpSpPr>
        <p:grpSp>
          <p:nvGrpSpPr>
            <p:cNvPr id="3" name="Group 2">
              <a:extLst>
                <a:ext uri="{FF2B5EF4-FFF2-40B4-BE49-F238E27FC236}">
                  <a16:creationId xmlns:a16="http://schemas.microsoft.com/office/drawing/2014/main" id="{2130B7EF-CE9F-1C44-1309-6D52BBE3CA08}"/>
                </a:ext>
              </a:extLst>
            </p:cNvPr>
            <p:cNvGrpSpPr/>
            <p:nvPr/>
          </p:nvGrpSpPr>
          <p:grpSpPr>
            <a:xfrm>
              <a:off x="9610737" y="1321494"/>
              <a:ext cx="569977" cy="569977"/>
              <a:chOff x="1205070" y="1292995"/>
              <a:chExt cx="626975" cy="626975"/>
            </a:xfrm>
          </p:grpSpPr>
          <p:sp>
            <p:nvSpPr>
              <p:cNvPr id="5" name="Oval 4">
                <a:extLst>
                  <a:ext uri="{FF2B5EF4-FFF2-40B4-BE49-F238E27FC236}">
                    <a16:creationId xmlns:a16="http://schemas.microsoft.com/office/drawing/2014/main" id="{D76BF419-FB13-BC19-E854-5340E443580B}"/>
                  </a:ext>
                </a:extLst>
              </p:cNvPr>
              <p:cNvSpPr/>
              <p:nvPr/>
            </p:nvSpPr>
            <p:spPr>
              <a:xfrm>
                <a:off x="1205070" y="1292995"/>
                <a:ext cx="626975" cy="626975"/>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3C3914E-EAA3-3E06-56DF-6EEAC263AB5C}"/>
                  </a:ext>
                </a:extLst>
              </p:cNvPr>
              <p:cNvSpPr/>
              <p:nvPr/>
            </p:nvSpPr>
            <p:spPr>
              <a:xfrm>
                <a:off x="1259477" y="1343022"/>
                <a:ext cx="518160" cy="51816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0" name="Graphic 39" descr="World with solid fill">
              <a:extLst>
                <a:ext uri="{FF2B5EF4-FFF2-40B4-BE49-F238E27FC236}">
                  <a16:creationId xmlns:a16="http://schemas.microsoft.com/office/drawing/2014/main" id="{17C65818-1400-AB6B-ADEE-43DFE0FAA6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39596" y="1447713"/>
              <a:ext cx="312258" cy="312258"/>
            </a:xfrm>
            <a:prstGeom prst="rect">
              <a:avLst/>
            </a:prstGeom>
          </p:spPr>
        </p:pic>
      </p:grpSp>
      <p:grpSp>
        <p:nvGrpSpPr>
          <p:cNvPr id="32" name="Group 31">
            <a:extLst>
              <a:ext uri="{FF2B5EF4-FFF2-40B4-BE49-F238E27FC236}">
                <a16:creationId xmlns:a16="http://schemas.microsoft.com/office/drawing/2014/main" id="{A51D0587-1DA0-68AD-7BFB-E6C464E0231A}"/>
              </a:ext>
            </a:extLst>
          </p:cNvPr>
          <p:cNvGrpSpPr/>
          <p:nvPr/>
        </p:nvGrpSpPr>
        <p:grpSpPr>
          <a:xfrm>
            <a:off x="3576212" y="2491427"/>
            <a:ext cx="689673" cy="689673"/>
            <a:chOff x="9610737" y="1971875"/>
            <a:chExt cx="569977" cy="569977"/>
          </a:xfrm>
        </p:grpSpPr>
        <p:grpSp>
          <p:nvGrpSpPr>
            <p:cNvPr id="7" name="Group 6">
              <a:extLst>
                <a:ext uri="{FF2B5EF4-FFF2-40B4-BE49-F238E27FC236}">
                  <a16:creationId xmlns:a16="http://schemas.microsoft.com/office/drawing/2014/main" id="{E0F9046A-3AC0-E044-7B0A-1B7C5A1C7824}"/>
                </a:ext>
              </a:extLst>
            </p:cNvPr>
            <p:cNvGrpSpPr/>
            <p:nvPr/>
          </p:nvGrpSpPr>
          <p:grpSpPr>
            <a:xfrm>
              <a:off x="9610737" y="1971875"/>
              <a:ext cx="569977" cy="569977"/>
              <a:chOff x="1205070" y="1292995"/>
              <a:chExt cx="626975" cy="626975"/>
            </a:xfrm>
          </p:grpSpPr>
          <p:sp>
            <p:nvSpPr>
              <p:cNvPr id="14" name="Oval 13">
                <a:extLst>
                  <a:ext uri="{FF2B5EF4-FFF2-40B4-BE49-F238E27FC236}">
                    <a16:creationId xmlns:a16="http://schemas.microsoft.com/office/drawing/2014/main" id="{6167592B-4CBD-E8A8-5286-6EE2C8296531}"/>
                  </a:ext>
                </a:extLst>
              </p:cNvPr>
              <p:cNvSpPr/>
              <p:nvPr/>
            </p:nvSpPr>
            <p:spPr>
              <a:xfrm>
                <a:off x="1205070" y="1292995"/>
                <a:ext cx="626975" cy="626975"/>
              </a:xfrm>
              <a:prstGeom prst="ellipse">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6A0B944A-42CE-303B-1606-56A9F6B2B3CC}"/>
                  </a:ext>
                </a:extLst>
              </p:cNvPr>
              <p:cNvSpPr/>
              <p:nvPr/>
            </p:nvSpPr>
            <p:spPr>
              <a:xfrm>
                <a:off x="1259477" y="1343022"/>
                <a:ext cx="518160" cy="518160"/>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3" name="Graphic 42" descr="Lights On with solid fill">
              <a:extLst>
                <a:ext uri="{FF2B5EF4-FFF2-40B4-BE49-F238E27FC236}">
                  <a16:creationId xmlns:a16="http://schemas.microsoft.com/office/drawing/2014/main" id="{B3DC6CC4-6852-39FC-79C1-FB2C13B408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55283" y="2101048"/>
              <a:ext cx="280885" cy="280885"/>
            </a:xfrm>
            <a:prstGeom prst="rect">
              <a:avLst/>
            </a:prstGeom>
          </p:spPr>
        </p:pic>
      </p:grpSp>
      <p:grpSp>
        <p:nvGrpSpPr>
          <p:cNvPr id="41" name="Group 40">
            <a:extLst>
              <a:ext uri="{FF2B5EF4-FFF2-40B4-BE49-F238E27FC236}">
                <a16:creationId xmlns:a16="http://schemas.microsoft.com/office/drawing/2014/main" id="{E6D3EA62-FA3F-D9F5-7CD5-5CE3E17628AD}"/>
              </a:ext>
            </a:extLst>
          </p:cNvPr>
          <p:cNvGrpSpPr/>
          <p:nvPr/>
        </p:nvGrpSpPr>
        <p:grpSpPr>
          <a:xfrm>
            <a:off x="7357946" y="2491427"/>
            <a:ext cx="689673" cy="689673"/>
            <a:chOff x="9610737" y="3923017"/>
            <a:chExt cx="569977" cy="569977"/>
          </a:xfrm>
        </p:grpSpPr>
        <p:grpSp>
          <p:nvGrpSpPr>
            <p:cNvPr id="27" name="Group 26">
              <a:extLst>
                <a:ext uri="{FF2B5EF4-FFF2-40B4-BE49-F238E27FC236}">
                  <a16:creationId xmlns:a16="http://schemas.microsoft.com/office/drawing/2014/main" id="{8448E46C-6D23-2161-357A-85A1BAD641AE}"/>
                </a:ext>
              </a:extLst>
            </p:cNvPr>
            <p:cNvGrpSpPr/>
            <p:nvPr/>
          </p:nvGrpSpPr>
          <p:grpSpPr>
            <a:xfrm>
              <a:off x="9610737" y="3923017"/>
              <a:ext cx="569977" cy="569977"/>
              <a:chOff x="1205070" y="1292995"/>
              <a:chExt cx="626975" cy="626975"/>
            </a:xfrm>
          </p:grpSpPr>
          <p:sp>
            <p:nvSpPr>
              <p:cNvPr id="34" name="Oval 33">
                <a:extLst>
                  <a:ext uri="{FF2B5EF4-FFF2-40B4-BE49-F238E27FC236}">
                    <a16:creationId xmlns:a16="http://schemas.microsoft.com/office/drawing/2014/main" id="{0052EAEB-0E08-EF7B-9987-0B073CFC4A58}"/>
                  </a:ext>
                </a:extLst>
              </p:cNvPr>
              <p:cNvSpPr/>
              <p:nvPr/>
            </p:nvSpPr>
            <p:spPr>
              <a:xfrm>
                <a:off x="1205070" y="1292995"/>
                <a:ext cx="626975" cy="626975"/>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77C17CFD-41B9-5D95-0A6D-30D99F2AC53A}"/>
                  </a:ext>
                </a:extLst>
              </p:cNvPr>
              <p:cNvSpPr/>
              <p:nvPr/>
            </p:nvSpPr>
            <p:spPr>
              <a:xfrm>
                <a:off x="1259477" y="1343022"/>
                <a:ext cx="518160" cy="51816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8" name="Graphic 67" descr="Network diagram with solid fill">
              <a:extLst>
                <a:ext uri="{FF2B5EF4-FFF2-40B4-BE49-F238E27FC236}">
                  <a16:creationId xmlns:a16="http://schemas.microsoft.com/office/drawing/2014/main" id="{0922CB9E-C4C3-BF17-58A9-1BC5C546B03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6200000">
              <a:off x="9742116" y="4030514"/>
              <a:ext cx="307217" cy="307217"/>
            </a:xfrm>
            <a:prstGeom prst="rect">
              <a:avLst/>
            </a:prstGeom>
          </p:spPr>
        </p:pic>
      </p:grpSp>
      <p:grpSp>
        <p:nvGrpSpPr>
          <p:cNvPr id="38" name="Group 37">
            <a:extLst>
              <a:ext uri="{FF2B5EF4-FFF2-40B4-BE49-F238E27FC236}">
                <a16:creationId xmlns:a16="http://schemas.microsoft.com/office/drawing/2014/main" id="{1CE636F4-2C73-57FD-8D1E-6E0DBAA3781B}"/>
              </a:ext>
            </a:extLst>
          </p:cNvPr>
          <p:cNvGrpSpPr/>
          <p:nvPr/>
        </p:nvGrpSpPr>
        <p:grpSpPr>
          <a:xfrm>
            <a:off x="6097368" y="2491427"/>
            <a:ext cx="689673" cy="689673"/>
            <a:chOff x="9610737" y="3272637"/>
            <a:chExt cx="569977" cy="569977"/>
          </a:xfrm>
        </p:grpSpPr>
        <p:grpSp>
          <p:nvGrpSpPr>
            <p:cNvPr id="22" name="Group 21">
              <a:extLst>
                <a:ext uri="{FF2B5EF4-FFF2-40B4-BE49-F238E27FC236}">
                  <a16:creationId xmlns:a16="http://schemas.microsoft.com/office/drawing/2014/main" id="{754408FD-919C-8B67-8638-B8C3116552F1}"/>
                </a:ext>
              </a:extLst>
            </p:cNvPr>
            <p:cNvGrpSpPr/>
            <p:nvPr/>
          </p:nvGrpSpPr>
          <p:grpSpPr>
            <a:xfrm>
              <a:off x="9610737" y="3272637"/>
              <a:ext cx="569977" cy="569977"/>
              <a:chOff x="1205070" y="1292995"/>
              <a:chExt cx="626975" cy="626975"/>
            </a:xfrm>
          </p:grpSpPr>
          <p:sp>
            <p:nvSpPr>
              <p:cNvPr id="24" name="Oval 23">
                <a:extLst>
                  <a:ext uri="{FF2B5EF4-FFF2-40B4-BE49-F238E27FC236}">
                    <a16:creationId xmlns:a16="http://schemas.microsoft.com/office/drawing/2014/main" id="{FF54D95D-3B74-7A6E-1388-5AFC06741B70}"/>
                  </a:ext>
                </a:extLst>
              </p:cNvPr>
              <p:cNvSpPr/>
              <p:nvPr/>
            </p:nvSpPr>
            <p:spPr>
              <a:xfrm>
                <a:off x="1205070" y="1292995"/>
                <a:ext cx="626975" cy="626975"/>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5393AB4-C8E5-63AC-8A6E-6844CF41C55A}"/>
                  </a:ext>
                </a:extLst>
              </p:cNvPr>
              <p:cNvSpPr/>
              <p:nvPr/>
            </p:nvSpPr>
            <p:spPr>
              <a:xfrm>
                <a:off x="1259477" y="1343022"/>
                <a:ext cx="518160" cy="518160"/>
              </a:xfrm>
              <a:prstGeom prst="ellipse">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0" name="Graphic 69" descr="Megaphone with solid fill">
              <a:extLst>
                <a:ext uri="{FF2B5EF4-FFF2-40B4-BE49-F238E27FC236}">
                  <a16:creationId xmlns:a16="http://schemas.microsoft.com/office/drawing/2014/main" id="{9C075F32-FCDB-7158-7D57-5C9CAEA8B0F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749186" y="3397280"/>
              <a:ext cx="293079" cy="293079"/>
            </a:xfrm>
            <a:prstGeom prst="rect">
              <a:avLst/>
            </a:prstGeom>
          </p:spPr>
        </p:pic>
      </p:grpSp>
      <p:grpSp>
        <p:nvGrpSpPr>
          <p:cNvPr id="33" name="Group 32">
            <a:extLst>
              <a:ext uri="{FF2B5EF4-FFF2-40B4-BE49-F238E27FC236}">
                <a16:creationId xmlns:a16="http://schemas.microsoft.com/office/drawing/2014/main" id="{258DD164-5A20-D5D8-7DA0-6B1044A901B5}"/>
              </a:ext>
            </a:extLst>
          </p:cNvPr>
          <p:cNvGrpSpPr/>
          <p:nvPr/>
        </p:nvGrpSpPr>
        <p:grpSpPr>
          <a:xfrm>
            <a:off x="4836790" y="2491427"/>
            <a:ext cx="689673" cy="689673"/>
            <a:chOff x="9610737" y="2622256"/>
            <a:chExt cx="569977" cy="569977"/>
          </a:xfrm>
        </p:grpSpPr>
        <p:grpSp>
          <p:nvGrpSpPr>
            <p:cNvPr id="17" name="Group 16">
              <a:extLst>
                <a:ext uri="{FF2B5EF4-FFF2-40B4-BE49-F238E27FC236}">
                  <a16:creationId xmlns:a16="http://schemas.microsoft.com/office/drawing/2014/main" id="{EC7F9B37-43CF-4A55-0433-469E1F90DFC9}"/>
                </a:ext>
              </a:extLst>
            </p:cNvPr>
            <p:cNvGrpSpPr/>
            <p:nvPr/>
          </p:nvGrpSpPr>
          <p:grpSpPr>
            <a:xfrm>
              <a:off x="9610737" y="2622256"/>
              <a:ext cx="569977" cy="569977"/>
              <a:chOff x="1205070" y="1292995"/>
              <a:chExt cx="626975" cy="626975"/>
            </a:xfrm>
          </p:grpSpPr>
          <p:sp>
            <p:nvSpPr>
              <p:cNvPr id="18" name="Oval 17">
                <a:extLst>
                  <a:ext uri="{FF2B5EF4-FFF2-40B4-BE49-F238E27FC236}">
                    <a16:creationId xmlns:a16="http://schemas.microsoft.com/office/drawing/2014/main" id="{CBAA07F8-7442-F32F-8DCA-35FFCCBD4924}"/>
                  </a:ext>
                </a:extLst>
              </p:cNvPr>
              <p:cNvSpPr/>
              <p:nvPr/>
            </p:nvSpPr>
            <p:spPr>
              <a:xfrm>
                <a:off x="1205070" y="1292995"/>
                <a:ext cx="626975" cy="626975"/>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C090905A-902F-279A-D1F3-0EED8B3D5119}"/>
                  </a:ext>
                </a:extLst>
              </p:cNvPr>
              <p:cNvSpPr/>
              <p:nvPr/>
            </p:nvSpPr>
            <p:spPr>
              <a:xfrm>
                <a:off x="1259477" y="1343022"/>
                <a:ext cx="518160" cy="518160"/>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2" name="Graphic 71" descr="Gears with solid fill">
              <a:extLst>
                <a:ext uri="{FF2B5EF4-FFF2-40B4-BE49-F238E27FC236}">
                  <a16:creationId xmlns:a16="http://schemas.microsoft.com/office/drawing/2014/main" id="{BC72169F-8971-F858-4146-4B2C9E52AD1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723224" y="2731804"/>
              <a:ext cx="345003" cy="345003"/>
            </a:xfrm>
            <a:prstGeom prst="rect">
              <a:avLst/>
            </a:prstGeom>
          </p:spPr>
        </p:pic>
      </p:grpSp>
      <p:cxnSp>
        <p:nvCxnSpPr>
          <p:cNvPr id="45" name="Straight Connector 44">
            <a:extLst>
              <a:ext uri="{FF2B5EF4-FFF2-40B4-BE49-F238E27FC236}">
                <a16:creationId xmlns:a16="http://schemas.microsoft.com/office/drawing/2014/main" id="{A9010EBA-D087-6783-A2F3-236E7CC6865F}"/>
              </a:ext>
            </a:extLst>
          </p:cNvPr>
          <p:cNvCxnSpPr>
            <a:cxnSpLocks/>
            <a:stCxn id="6" idx="0"/>
          </p:cNvCxnSpPr>
          <p:nvPr/>
        </p:nvCxnSpPr>
        <p:spPr>
          <a:xfrm flipV="1">
            <a:off x="2660470" y="2175387"/>
            <a:ext cx="0" cy="371070"/>
          </a:xfrm>
          <a:prstGeom prst="line">
            <a:avLst/>
          </a:prstGeom>
          <a:solidFill>
            <a:schemeClr val="bg1"/>
          </a:solidFill>
          <a:ln>
            <a:solidFill>
              <a:schemeClr val="tx2"/>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cxnSp>
        <p:nvCxnSpPr>
          <p:cNvPr id="48" name="Straight Connector 47">
            <a:extLst>
              <a:ext uri="{FF2B5EF4-FFF2-40B4-BE49-F238E27FC236}">
                <a16:creationId xmlns:a16="http://schemas.microsoft.com/office/drawing/2014/main" id="{9946C79D-D386-B341-3414-F48CDC154EE6}"/>
              </a:ext>
            </a:extLst>
          </p:cNvPr>
          <p:cNvCxnSpPr>
            <a:cxnSpLocks/>
            <a:stCxn id="16" idx="4"/>
          </p:cNvCxnSpPr>
          <p:nvPr/>
        </p:nvCxnSpPr>
        <p:spPr>
          <a:xfrm>
            <a:off x="3921048" y="3116433"/>
            <a:ext cx="0" cy="403515"/>
          </a:xfrm>
          <a:prstGeom prst="line">
            <a:avLst/>
          </a:prstGeom>
          <a:solidFill>
            <a:schemeClr val="bg1"/>
          </a:solidFill>
          <a:ln>
            <a:solidFill>
              <a:schemeClr val="accent3"/>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cxnSp>
        <p:nvCxnSpPr>
          <p:cNvPr id="56" name="Straight Connector 55">
            <a:extLst>
              <a:ext uri="{FF2B5EF4-FFF2-40B4-BE49-F238E27FC236}">
                <a16:creationId xmlns:a16="http://schemas.microsoft.com/office/drawing/2014/main" id="{DE548424-D9DC-8859-4783-F1CF822D5A26}"/>
              </a:ext>
            </a:extLst>
          </p:cNvPr>
          <p:cNvCxnSpPr>
            <a:cxnSpLocks/>
          </p:cNvCxnSpPr>
          <p:nvPr/>
        </p:nvCxnSpPr>
        <p:spPr>
          <a:xfrm flipV="1">
            <a:off x="5177528" y="2175387"/>
            <a:ext cx="0" cy="371070"/>
          </a:xfrm>
          <a:prstGeom prst="line">
            <a:avLst/>
          </a:prstGeom>
          <a:solidFill>
            <a:schemeClr val="bg1"/>
          </a:solidFill>
          <a:ln>
            <a:solidFill>
              <a:schemeClr val="accent1"/>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cxnSp>
        <p:nvCxnSpPr>
          <p:cNvPr id="58" name="Straight Connector 57">
            <a:extLst>
              <a:ext uri="{FF2B5EF4-FFF2-40B4-BE49-F238E27FC236}">
                <a16:creationId xmlns:a16="http://schemas.microsoft.com/office/drawing/2014/main" id="{32C01B90-6521-420F-ADC7-4B555398BDBE}"/>
              </a:ext>
            </a:extLst>
          </p:cNvPr>
          <p:cNvCxnSpPr>
            <a:cxnSpLocks/>
          </p:cNvCxnSpPr>
          <p:nvPr/>
        </p:nvCxnSpPr>
        <p:spPr>
          <a:xfrm flipV="1">
            <a:off x="7701960" y="2175387"/>
            <a:ext cx="0" cy="371070"/>
          </a:xfrm>
          <a:prstGeom prst="line">
            <a:avLst/>
          </a:prstGeom>
          <a:solidFill>
            <a:schemeClr val="bg1"/>
          </a:solidFill>
          <a:ln>
            <a:solidFill>
              <a:schemeClr val="tx2"/>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cxnSp>
        <p:nvCxnSpPr>
          <p:cNvPr id="59" name="Straight Connector 58">
            <a:extLst>
              <a:ext uri="{FF2B5EF4-FFF2-40B4-BE49-F238E27FC236}">
                <a16:creationId xmlns:a16="http://schemas.microsoft.com/office/drawing/2014/main" id="{8F07A736-A15D-D710-4697-56A131157C23}"/>
              </a:ext>
            </a:extLst>
          </p:cNvPr>
          <p:cNvCxnSpPr>
            <a:cxnSpLocks/>
          </p:cNvCxnSpPr>
          <p:nvPr/>
        </p:nvCxnSpPr>
        <p:spPr>
          <a:xfrm>
            <a:off x="6443408" y="3116433"/>
            <a:ext cx="0" cy="403515"/>
          </a:xfrm>
          <a:prstGeom prst="line">
            <a:avLst/>
          </a:prstGeom>
          <a:solidFill>
            <a:schemeClr val="bg1"/>
          </a:solidFill>
          <a:ln>
            <a:solidFill>
              <a:schemeClr val="accent2"/>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2875373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9595764B-8788-239B-A658-5C2D06212D49}"/>
              </a:ext>
            </a:extLst>
          </p:cNvPr>
          <p:cNvSpPr/>
          <p:nvPr/>
        </p:nvSpPr>
        <p:spPr>
          <a:xfrm>
            <a:off x="0" y="1178334"/>
            <a:ext cx="9143999" cy="128222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BB87CC0-EAD6-CC7A-6D4E-1721AB10D98A}"/>
              </a:ext>
            </a:extLst>
          </p:cNvPr>
          <p:cNvSpPr>
            <a:spLocks noGrp="1"/>
          </p:cNvSpPr>
          <p:nvPr>
            <p:ph type="title"/>
          </p:nvPr>
        </p:nvSpPr>
        <p:spPr/>
        <p:txBody>
          <a:bodyPr/>
          <a:lstStyle/>
          <a:p>
            <a:r>
              <a:rPr lang="en-US"/>
              <a:t>A familiar place to start</a:t>
            </a:r>
          </a:p>
        </p:txBody>
      </p:sp>
      <p:sp>
        <p:nvSpPr>
          <p:cNvPr id="4" name="Slide Number Placeholder 3">
            <a:extLst>
              <a:ext uri="{FF2B5EF4-FFF2-40B4-BE49-F238E27FC236}">
                <a16:creationId xmlns:a16="http://schemas.microsoft.com/office/drawing/2014/main" id="{A361CC6A-459C-0552-095D-67A1236AE5F1}"/>
              </a:ext>
            </a:extLst>
          </p:cNvPr>
          <p:cNvSpPr>
            <a:spLocks noGrp="1"/>
          </p:cNvSpPr>
          <p:nvPr>
            <p:ph type="sldNum" sz="quarter" idx="10"/>
          </p:nvPr>
        </p:nvSpPr>
        <p:spPr/>
        <p:txBody>
          <a:bodyPr/>
          <a:lstStyle/>
          <a:p>
            <a:fld id="{42AD0A0E-4515-A647-B2E3-7F1B29FB990E}" type="slidenum">
              <a:rPr lang="en-US" smtClean="0"/>
              <a:pPr/>
              <a:t>13</a:t>
            </a:fld>
            <a:endParaRPr lang="en-US"/>
          </a:p>
        </p:txBody>
      </p:sp>
      <p:sp>
        <p:nvSpPr>
          <p:cNvPr id="3" name="Text Placeholder 2">
            <a:extLst>
              <a:ext uri="{FF2B5EF4-FFF2-40B4-BE49-F238E27FC236}">
                <a16:creationId xmlns:a16="http://schemas.microsoft.com/office/drawing/2014/main" id="{7B954007-42D0-20B0-7E6A-2BCA8516838C}"/>
              </a:ext>
            </a:extLst>
          </p:cNvPr>
          <p:cNvSpPr>
            <a:spLocks noGrp="1"/>
          </p:cNvSpPr>
          <p:nvPr>
            <p:ph idx="4294967295"/>
          </p:nvPr>
        </p:nvSpPr>
        <p:spPr>
          <a:xfrm>
            <a:off x="4005812" y="1218883"/>
            <a:ext cx="2236788" cy="258532"/>
          </a:xfrm>
        </p:spPr>
        <p:txBody>
          <a:bodyPr vert="horz" wrap="square" lIns="91440" tIns="45720" rIns="91440" bIns="45720" rtlCol="0" anchor="t">
            <a:spAutoFit/>
          </a:bodyPr>
          <a:lstStyle/>
          <a:p>
            <a:pPr marL="0" indent="0">
              <a:buNone/>
            </a:pPr>
            <a:r>
              <a:rPr lang="en-US" sz="1200" b="1"/>
              <a:t>Traditional poster style</a:t>
            </a:r>
          </a:p>
        </p:txBody>
      </p:sp>
      <p:grpSp>
        <p:nvGrpSpPr>
          <p:cNvPr id="3072" name="Group 3071">
            <a:extLst>
              <a:ext uri="{FF2B5EF4-FFF2-40B4-BE49-F238E27FC236}">
                <a16:creationId xmlns:a16="http://schemas.microsoft.com/office/drawing/2014/main" id="{4D069670-6EA6-2EA1-5BAB-4166AE2BAA6D}"/>
              </a:ext>
            </a:extLst>
          </p:cNvPr>
          <p:cNvGrpSpPr/>
          <p:nvPr/>
        </p:nvGrpSpPr>
        <p:grpSpPr>
          <a:xfrm>
            <a:off x="579394" y="1045958"/>
            <a:ext cx="3042020" cy="3836704"/>
            <a:chOff x="579394" y="1045958"/>
            <a:chExt cx="3042020" cy="3836704"/>
          </a:xfrm>
        </p:grpSpPr>
        <p:sp>
          <p:nvSpPr>
            <p:cNvPr id="63" name="Rectangle 62">
              <a:extLst>
                <a:ext uri="{FF2B5EF4-FFF2-40B4-BE49-F238E27FC236}">
                  <a16:creationId xmlns:a16="http://schemas.microsoft.com/office/drawing/2014/main" id="{F63BE5A0-96DA-6E99-5812-EBADBC5575CA}"/>
                </a:ext>
              </a:extLst>
            </p:cNvPr>
            <p:cNvSpPr/>
            <p:nvPr/>
          </p:nvSpPr>
          <p:spPr>
            <a:xfrm>
              <a:off x="579394" y="1045958"/>
              <a:ext cx="3042020" cy="3836704"/>
            </a:xfrm>
            <a:prstGeom prst="rect">
              <a:avLst/>
            </a:prstGeom>
            <a:solidFill>
              <a:schemeClr val="bg1"/>
            </a:solidFill>
            <a:ln>
              <a:noFill/>
            </a:ln>
            <a:effectLst>
              <a:outerShdw blurRad="63500" sx="101000" sy="101000" algn="ctr"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90FD8A72-D70B-8492-8AB7-C866E67C2D07}"/>
                </a:ext>
              </a:extLst>
            </p:cNvPr>
            <p:cNvGrpSpPr/>
            <p:nvPr/>
          </p:nvGrpSpPr>
          <p:grpSpPr>
            <a:xfrm>
              <a:off x="673681" y="1109423"/>
              <a:ext cx="2853447" cy="3709775"/>
              <a:chOff x="173026" y="-225141"/>
              <a:chExt cx="3436220" cy="4467440"/>
            </a:xfrm>
          </p:grpSpPr>
          <p:pic>
            <p:nvPicPr>
              <p:cNvPr id="8" name="Picture 7" descr="A poster with graphs and charts&#10;&#10;AI-generated content may be incorrect.">
                <a:extLst>
                  <a:ext uri="{FF2B5EF4-FFF2-40B4-BE49-F238E27FC236}">
                    <a16:creationId xmlns:a16="http://schemas.microsoft.com/office/drawing/2014/main" id="{5224C490-C5CC-A397-2EC0-ED41C60A3796}"/>
                  </a:ext>
                </a:extLst>
              </p:cNvPr>
              <p:cNvPicPr>
                <a:picLocks noChangeAspect="1"/>
              </p:cNvPicPr>
              <p:nvPr/>
            </p:nvPicPr>
            <p:blipFill>
              <a:blip r:embed="rId2"/>
              <a:stretch>
                <a:fillRect/>
              </a:stretch>
            </p:blipFill>
            <p:spPr>
              <a:xfrm>
                <a:off x="173026" y="-225141"/>
                <a:ext cx="3436220" cy="1970984"/>
              </a:xfrm>
              <a:prstGeom prst="rect">
                <a:avLst/>
              </a:prstGeom>
              <a:ln w="3175">
                <a:solidFill>
                  <a:schemeClr val="tx1"/>
                </a:solidFill>
              </a:ln>
              <a:effectLst/>
            </p:spPr>
          </p:pic>
          <p:pic>
            <p:nvPicPr>
              <p:cNvPr id="9" name="Picture 8" descr="A screenshot of a medical informational poster&#10;&#10;AI-generated content may be incorrect.">
                <a:extLst>
                  <a:ext uri="{FF2B5EF4-FFF2-40B4-BE49-F238E27FC236}">
                    <a16:creationId xmlns:a16="http://schemas.microsoft.com/office/drawing/2014/main" id="{1861DE02-4AF6-9185-CF8E-3FDB1A62457C}"/>
                  </a:ext>
                </a:extLst>
              </p:cNvPr>
              <p:cNvPicPr>
                <a:picLocks noChangeAspect="1"/>
              </p:cNvPicPr>
              <p:nvPr/>
            </p:nvPicPr>
            <p:blipFill>
              <a:blip r:embed="rId3"/>
              <a:stretch>
                <a:fillRect/>
              </a:stretch>
            </p:blipFill>
            <p:spPr>
              <a:xfrm>
                <a:off x="173026" y="1814004"/>
                <a:ext cx="3433043" cy="2428295"/>
              </a:xfrm>
              <a:prstGeom prst="rect">
                <a:avLst/>
              </a:prstGeom>
              <a:ln w="3175">
                <a:solidFill>
                  <a:schemeClr val="tx1"/>
                </a:solidFill>
              </a:ln>
              <a:effectLst/>
            </p:spPr>
          </p:pic>
        </p:grpSp>
      </p:grpSp>
      <p:sp>
        <p:nvSpPr>
          <p:cNvPr id="5" name="Text Placeholder 2">
            <a:extLst>
              <a:ext uri="{FF2B5EF4-FFF2-40B4-BE49-F238E27FC236}">
                <a16:creationId xmlns:a16="http://schemas.microsoft.com/office/drawing/2014/main" id="{29A3F7B8-50F2-08AD-A5C9-B4BD2E98D6A8}"/>
              </a:ext>
            </a:extLst>
          </p:cNvPr>
          <p:cNvSpPr txBox="1">
            <a:spLocks/>
          </p:cNvSpPr>
          <p:nvPr/>
        </p:nvSpPr>
        <p:spPr>
          <a:xfrm>
            <a:off x="4013771" y="2972381"/>
            <a:ext cx="3656349" cy="313932"/>
          </a:xfrm>
          <a:prstGeom prst="rect">
            <a:avLst/>
          </a:prstGeom>
        </p:spPr>
        <p:txBody>
          <a:bodyPr vert="horz" wrap="square" lIns="91440" tIns="45720" rIns="91440" bIns="45720" rtlCol="0" anchor="t">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sz="1600"/>
              <a:t>Why we need to </a:t>
            </a:r>
            <a:r>
              <a:rPr lang="en-US" sz="1600" b="1"/>
              <a:t>brave the storm</a:t>
            </a:r>
          </a:p>
        </p:txBody>
      </p:sp>
      <p:sp>
        <p:nvSpPr>
          <p:cNvPr id="10" name="Text Placeholder 2">
            <a:extLst>
              <a:ext uri="{FF2B5EF4-FFF2-40B4-BE49-F238E27FC236}">
                <a16:creationId xmlns:a16="http://schemas.microsoft.com/office/drawing/2014/main" id="{9CFAFC69-DA81-64F3-091A-A8B140D79CC3}"/>
              </a:ext>
            </a:extLst>
          </p:cNvPr>
          <p:cNvSpPr txBox="1">
            <a:spLocks/>
          </p:cNvSpPr>
          <p:nvPr/>
        </p:nvSpPr>
        <p:spPr>
          <a:xfrm>
            <a:off x="3842777" y="4123196"/>
            <a:ext cx="1217857" cy="523220"/>
          </a:xfrm>
          <a:prstGeom prst="rect">
            <a:avLst/>
          </a:prstGeom>
        </p:spPr>
        <p:txBody>
          <a:bodyPr vert="horz" wrap="square" lIns="91440" tIns="45720" rIns="91440" bIns="45720" rtlCol="0" anchor="t">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1" indent="0" algn="ctr">
              <a:lnSpc>
                <a:spcPct val="100000"/>
              </a:lnSpc>
              <a:spcBef>
                <a:spcPts val="0"/>
              </a:spcBef>
              <a:buFont typeface=".AppleSystemUIFont" charset="-120"/>
              <a:buNone/>
            </a:pPr>
            <a:r>
              <a:rPr lang="en-US" sz="1400"/>
              <a:t>Provide area of focus</a:t>
            </a:r>
          </a:p>
        </p:txBody>
      </p:sp>
      <p:sp>
        <p:nvSpPr>
          <p:cNvPr id="11" name="Text Placeholder 2">
            <a:extLst>
              <a:ext uri="{FF2B5EF4-FFF2-40B4-BE49-F238E27FC236}">
                <a16:creationId xmlns:a16="http://schemas.microsoft.com/office/drawing/2014/main" id="{A9D0A423-E255-8C11-311F-3729DA1D780F}"/>
              </a:ext>
            </a:extLst>
          </p:cNvPr>
          <p:cNvSpPr txBox="1">
            <a:spLocks/>
          </p:cNvSpPr>
          <p:nvPr/>
        </p:nvSpPr>
        <p:spPr>
          <a:xfrm>
            <a:off x="5110785" y="4123196"/>
            <a:ext cx="1476210" cy="523220"/>
          </a:xfrm>
          <a:prstGeom prst="rect">
            <a:avLst/>
          </a:prstGeom>
        </p:spPr>
        <p:txBody>
          <a:bodyPr vert="horz" wrap="square" lIns="91440" tIns="45720" rIns="91440" bIns="45720" rtlCol="0" anchor="t">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1" indent="0" algn="ctr">
              <a:lnSpc>
                <a:spcPct val="100000"/>
              </a:lnSpc>
              <a:spcBef>
                <a:spcPts val="0"/>
              </a:spcBef>
              <a:buFont typeface=".AppleSystemUIFont" charset="-120"/>
              <a:buNone/>
            </a:pPr>
            <a:r>
              <a:rPr lang="en-US" sz="1400"/>
              <a:t>Encourage interactions</a:t>
            </a:r>
          </a:p>
        </p:txBody>
      </p:sp>
      <p:sp>
        <p:nvSpPr>
          <p:cNvPr id="12" name="Text Placeholder 2">
            <a:extLst>
              <a:ext uri="{FF2B5EF4-FFF2-40B4-BE49-F238E27FC236}">
                <a16:creationId xmlns:a16="http://schemas.microsoft.com/office/drawing/2014/main" id="{B00611D3-DD53-B8F7-5D6B-A725E04872FD}"/>
              </a:ext>
            </a:extLst>
          </p:cNvPr>
          <p:cNvSpPr txBox="1">
            <a:spLocks/>
          </p:cNvSpPr>
          <p:nvPr/>
        </p:nvSpPr>
        <p:spPr>
          <a:xfrm>
            <a:off x="6517126" y="4123196"/>
            <a:ext cx="1457894" cy="523220"/>
          </a:xfrm>
          <a:prstGeom prst="rect">
            <a:avLst/>
          </a:prstGeom>
        </p:spPr>
        <p:txBody>
          <a:bodyPr vert="horz" wrap="square" lIns="91440" tIns="45720" rIns="91440" bIns="45720" rtlCol="0" anchor="t">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1" indent="0" algn="ctr">
              <a:lnSpc>
                <a:spcPct val="100000"/>
              </a:lnSpc>
              <a:spcBef>
                <a:spcPts val="0"/>
              </a:spcBef>
              <a:buFont typeface=".AppleSystemUIFont" charset="-120"/>
              <a:buNone/>
            </a:pPr>
            <a:r>
              <a:rPr lang="en-US" sz="1400"/>
              <a:t>Maximize insights gained</a:t>
            </a:r>
          </a:p>
        </p:txBody>
      </p:sp>
      <p:grpSp>
        <p:nvGrpSpPr>
          <p:cNvPr id="62" name="Group 61">
            <a:extLst>
              <a:ext uri="{FF2B5EF4-FFF2-40B4-BE49-F238E27FC236}">
                <a16:creationId xmlns:a16="http://schemas.microsoft.com/office/drawing/2014/main" id="{3B7944DB-51A2-3AAB-4F8B-5351F883A0D0}"/>
              </a:ext>
            </a:extLst>
          </p:cNvPr>
          <p:cNvGrpSpPr/>
          <p:nvPr/>
        </p:nvGrpSpPr>
        <p:grpSpPr>
          <a:xfrm>
            <a:off x="4005812" y="1464867"/>
            <a:ext cx="4562572" cy="928809"/>
            <a:chOff x="3951888" y="1547115"/>
            <a:chExt cx="4562572" cy="928809"/>
          </a:xfrm>
        </p:grpSpPr>
        <p:sp>
          <p:nvSpPr>
            <p:cNvPr id="13" name="Text Placeholder 2">
              <a:extLst>
                <a:ext uri="{FF2B5EF4-FFF2-40B4-BE49-F238E27FC236}">
                  <a16:creationId xmlns:a16="http://schemas.microsoft.com/office/drawing/2014/main" id="{28602550-7174-2160-1990-F467F127A7AA}"/>
                </a:ext>
              </a:extLst>
            </p:cNvPr>
            <p:cNvSpPr txBox="1">
              <a:spLocks/>
            </p:cNvSpPr>
            <p:nvPr/>
          </p:nvSpPr>
          <p:spPr>
            <a:xfrm>
              <a:off x="3959122" y="1547115"/>
              <a:ext cx="4555338" cy="461665"/>
            </a:xfrm>
            <a:prstGeom prst="rect">
              <a:avLst/>
            </a:prstGeom>
          </p:spPr>
          <p:txBody>
            <a:bodyPr vert="horz" wrap="square" lIns="91440" tIns="45720" rIns="91440" bIns="45720" rtlCol="0" anchor="ctr">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lvl="1" indent="-171450">
                <a:lnSpc>
                  <a:spcPct val="100000"/>
                </a:lnSpc>
                <a:spcBef>
                  <a:spcPts val="0"/>
                </a:spcBef>
                <a:buClr>
                  <a:srgbClr val="FF0000"/>
                </a:buClr>
                <a:buFont typeface="Arial" panose="020B0604020202020204" pitchFamily="34" charset="0"/>
                <a:buChar char="•"/>
              </a:pPr>
              <a:r>
                <a:rPr lang="en-US" sz="1200"/>
                <a:t>A lot of detailed information (</a:t>
              </a:r>
              <a:r>
                <a:rPr lang="en-US" sz="1200" err="1"/>
                <a:t>ie</a:t>
              </a:r>
              <a:r>
                <a:rPr lang="en-US" sz="1200"/>
                <a:t>, include everything for everyone)</a:t>
              </a:r>
            </a:p>
            <a:p>
              <a:pPr marL="171450" lvl="1" indent="-171450">
                <a:lnSpc>
                  <a:spcPct val="100000"/>
                </a:lnSpc>
                <a:spcBef>
                  <a:spcPts val="0"/>
                </a:spcBef>
                <a:buClr>
                  <a:srgbClr val="FF0000"/>
                </a:buClr>
                <a:buFont typeface="Arial" panose="020B0604020202020204" pitchFamily="34" charset="0"/>
                <a:buChar char="•"/>
              </a:pPr>
              <a:r>
                <a:rPr lang="en-US" sz="1200"/>
                <a:t>Standard colors and visuals</a:t>
              </a:r>
            </a:p>
          </p:txBody>
        </p:sp>
        <p:sp>
          <p:nvSpPr>
            <p:cNvPr id="14" name="Text Placeholder 2">
              <a:extLst>
                <a:ext uri="{FF2B5EF4-FFF2-40B4-BE49-F238E27FC236}">
                  <a16:creationId xmlns:a16="http://schemas.microsoft.com/office/drawing/2014/main" id="{0D456948-0B83-79B7-4FB2-74AF15F6E944}"/>
                </a:ext>
              </a:extLst>
            </p:cNvPr>
            <p:cNvSpPr txBox="1">
              <a:spLocks/>
            </p:cNvSpPr>
            <p:nvPr/>
          </p:nvSpPr>
          <p:spPr>
            <a:xfrm>
              <a:off x="3951888" y="1961441"/>
              <a:ext cx="2940910" cy="276999"/>
            </a:xfrm>
            <a:prstGeom prst="rect">
              <a:avLst/>
            </a:prstGeom>
          </p:spPr>
          <p:txBody>
            <a:bodyPr vert="horz" wrap="square" lIns="91440" tIns="45720" rIns="91440" bIns="45720" rtlCol="0" anchor="ctr">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lvl="1" indent="-171450">
                <a:lnSpc>
                  <a:spcPct val="100000"/>
                </a:lnSpc>
                <a:spcBef>
                  <a:spcPts val="0"/>
                </a:spcBef>
                <a:buClr>
                  <a:srgbClr val="FF0000"/>
                </a:buClr>
                <a:buFont typeface="Arial" panose="020B0604020202020204" pitchFamily="34" charset="0"/>
                <a:buChar char="•"/>
              </a:pPr>
              <a:r>
                <a:rPr lang="en-US" sz="1200"/>
                <a:t>Key takeaways lost in sea of text</a:t>
              </a:r>
            </a:p>
          </p:txBody>
        </p:sp>
        <p:sp>
          <p:nvSpPr>
            <p:cNvPr id="15" name="Text Placeholder 2">
              <a:extLst>
                <a:ext uri="{FF2B5EF4-FFF2-40B4-BE49-F238E27FC236}">
                  <a16:creationId xmlns:a16="http://schemas.microsoft.com/office/drawing/2014/main" id="{05D8E7DA-E07B-B7C1-46E4-C37C87F29886}"/>
                </a:ext>
              </a:extLst>
            </p:cNvPr>
            <p:cNvSpPr txBox="1">
              <a:spLocks/>
            </p:cNvSpPr>
            <p:nvPr/>
          </p:nvSpPr>
          <p:spPr>
            <a:xfrm>
              <a:off x="3951888" y="2198925"/>
              <a:ext cx="3042021" cy="276999"/>
            </a:xfrm>
            <a:prstGeom prst="rect">
              <a:avLst/>
            </a:prstGeom>
          </p:spPr>
          <p:txBody>
            <a:bodyPr vert="horz" wrap="square" lIns="91440" tIns="45720" rIns="91440" bIns="45720" rtlCol="0" anchor="ctr">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lvl="1" indent="-171450">
                <a:lnSpc>
                  <a:spcPct val="100000"/>
                </a:lnSpc>
                <a:spcBef>
                  <a:spcPts val="0"/>
                </a:spcBef>
                <a:buClr>
                  <a:srgbClr val="FF0000"/>
                </a:buClr>
                <a:buFont typeface="Arial" panose="020B0604020202020204" pitchFamily="34" charset="0"/>
                <a:buChar char="•"/>
              </a:pPr>
              <a:r>
                <a:rPr lang="en-US" sz="1200"/>
                <a:t>Authors comfortable with traditional style</a:t>
              </a:r>
            </a:p>
          </p:txBody>
        </p:sp>
      </p:grpSp>
      <p:grpSp>
        <p:nvGrpSpPr>
          <p:cNvPr id="32" name="Group 31">
            <a:extLst>
              <a:ext uri="{FF2B5EF4-FFF2-40B4-BE49-F238E27FC236}">
                <a16:creationId xmlns:a16="http://schemas.microsoft.com/office/drawing/2014/main" id="{2B07354C-EED6-9E80-BCEF-AC5C0BEB2B07}"/>
              </a:ext>
            </a:extLst>
          </p:cNvPr>
          <p:cNvGrpSpPr/>
          <p:nvPr/>
        </p:nvGrpSpPr>
        <p:grpSpPr>
          <a:xfrm>
            <a:off x="7513707" y="883528"/>
            <a:ext cx="1630292" cy="3462660"/>
            <a:chOff x="7513707" y="883528"/>
            <a:chExt cx="1630292" cy="3462660"/>
          </a:xfrm>
        </p:grpSpPr>
        <p:sp>
          <p:nvSpPr>
            <p:cNvPr id="17" name="Freeform: Shape 16">
              <a:extLst>
                <a:ext uri="{FF2B5EF4-FFF2-40B4-BE49-F238E27FC236}">
                  <a16:creationId xmlns:a16="http://schemas.microsoft.com/office/drawing/2014/main" id="{EC8ACB70-4E7C-F3FC-997F-17A5F22234E1}"/>
                </a:ext>
              </a:extLst>
            </p:cNvPr>
            <p:cNvSpPr/>
            <p:nvPr/>
          </p:nvSpPr>
          <p:spPr>
            <a:xfrm>
              <a:off x="8319911" y="883528"/>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sp>
          <p:nvSpPr>
            <p:cNvPr id="25" name="Freeform: Shape 24">
              <a:extLst>
                <a:ext uri="{FF2B5EF4-FFF2-40B4-BE49-F238E27FC236}">
                  <a16:creationId xmlns:a16="http://schemas.microsoft.com/office/drawing/2014/main" id="{24735812-2377-743C-4BB0-DF1DB6AD6B66}"/>
                </a:ext>
              </a:extLst>
            </p:cNvPr>
            <p:cNvSpPr/>
            <p:nvPr/>
          </p:nvSpPr>
          <p:spPr>
            <a:xfrm>
              <a:off x="7513707" y="1215899"/>
              <a:ext cx="1256423" cy="2120900"/>
            </a:xfrm>
            <a:custGeom>
              <a:avLst/>
              <a:gdLst>
                <a:gd name="connsiteX0" fmla="*/ 1130406 w 1256738"/>
                <a:gd name="connsiteY0" fmla="*/ 0 h 2120900"/>
                <a:gd name="connsiteX1" fmla="*/ 1129959 w 1256738"/>
                <a:gd name="connsiteY1" fmla="*/ 545903 h 2120900"/>
                <a:gd name="connsiteX2" fmla="*/ 607728 w 1256738"/>
                <a:gd name="connsiteY2" fmla="*/ 944402 h 2120900"/>
                <a:gd name="connsiteX3" fmla="*/ 307 w 1256738"/>
                <a:gd name="connsiteY3" fmla="*/ 923763 h 2120900"/>
                <a:gd name="connsiteX4" fmla="*/ 575850 w 1256738"/>
                <a:gd name="connsiteY4" fmla="*/ 717278 h 2120900"/>
                <a:gd name="connsiteX5" fmla="*/ 1254835 w 1256738"/>
                <a:gd name="connsiteY5" fmla="*/ 831710 h 2120900"/>
                <a:gd name="connsiteX6" fmla="*/ 138710 w 1256738"/>
                <a:gd name="connsiteY6" fmla="*/ 1254527 h 2120900"/>
                <a:gd name="connsiteX7" fmla="*/ 1093555 w 1256738"/>
                <a:gd name="connsiteY7" fmla="*/ 1173266 h 2120900"/>
                <a:gd name="connsiteX8" fmla="*/ 368519 w 1256738"/>
                <a:gd name="connsiteY8" fmla="*/ 1466583 h 2120900"/>
                <a:gd name="connsiteX9" fmla="*/ 1035121 w 1256738"/>
                <a:gd name="connsiteY9" fmla="*/ 1455144 h 2120900"/>
                <a:gd name="connsiteX10" fmla="*/ 490411 w 1256738"/>
                <a:gd name="connsiteY10" fmla="*/ 1678638 h 2120900"/>
                <a:gd name="connsiteX11" fmla="*/ 980516 w 1256738"/>
                <a:gd name="connsiteY11" fmla="*/ 1696392 h 2120900"/>
                <a:gd name="connsiteX12" fmla="*/ 637666 w 1256738"/>
                <a:gd name="connsiteY12" fmla="*/ 1833502 h 2120900"/>
                <a:gd name="connsiteX13" fmla="*/ 962712 w 1256738"/>
                <a:gd name="connsiteY13" fmla="*/ 1884278 h 2120900"/>
                <a:gd name="connsiteX14" fmla="*/ 722111 w 1256738"/>
                <a:gd name="connsiteY14" fmla="*/ 2009352 h 2120900"/>
                <a:gd name="connsiteX15" fmla="*/ 937249 w 1256738"/>
                <a:gd name="connsiteY15" fmla="*/ 2032527 h 2120900"/>
                <a:gd name="connsiteX16" fmla="*/ 822469 w 1256738"/>
                <a:gd name="connsiteY16" fmla="*/ 2093050 h 2120900"/>
                <a:gd name="connsiteX17" fmla="*/ 938144 w 1256738"/>
                <a:gd name="connsiteY17" fmla="*/ 2120900 h 2120900"/>
                <a:gd name="connsiteX0" fmla="*/ 1130406 w 1254976"/>
                <a:gd name="connsiteY0" fmla="*/ 0 h 2120900"/>
                <a:gd name="connsiteX1" fmla="*/ 1129959 w 1254976"/>
                <a:gd name="connsiteY1" fmla="*/ 545903 h 2120900"/>
                <a:gd name="connsiteX2" fmla="*/ 607728 w 1254976"/>
                <a:gd name="connsiteY2" fmla="*/ 944402 h 2120900"/>
                <a:gd name="connsiteX3" fmla="*/ 307 w 1254976"/>
                <a:gd name="connsiteY3" fmla="*/ 923763 h 2120900"/>
                <a:gd name="connsiteX4" fmla="*/ 575850 w 1254976"/>
                <a:gd name="connsiteY4" fmla="*/ 717278 h 2120900"/>
                <a:gd name="connsiteX5" fmla="*/ 1254835 w 1254976"/>
                <a:gd name="connsiteY5" fmla="*/ 831710 h 2120900"/>
                <a:gd name="connsiteX6" fmla="*/ 138710 w 1254976"/>
                <a:gd name="connsiteY6" fmla="*/ 1254527 h 2120900"/>
                <a:gd name="connsiteX7" fmla="*/ 1093555 w 1254976"/>
                <a:gd name="connsiteY7" fmla="*/ 1173266 h 2120900"/>
                <a:gd name="connsiteX8" fmla="*/ 368519 w 1254976"/>
                <a:gd name="connsiteY8" fmla="*/ 1466583 h 2120900"/>
                <a:gd name="connsiteX9" fmla="*/ 1035121 w 1254976"/>
                <a:gd name="connsiteY9" fmla="*/ 1455144 h 2120900"/>
                <a:gd name="connsiteX10" fmla="*/ 490411 w 1254976"/>
                <a:gd name="connsiteY10" fmla="*/ 1678638 h 2120900"/>
                <a:gd name="connsiteX11" fmla="*/ 980516 w 1254976"/>
                <a:gd name="connsiteY11" fmla="*/ 1696392 h 2120900"/>
                <a:gd name="connsiteX12" fmla="*/ 637666 w 1254976"/>
                <a:gd name="connsiteY12" fmla="*/ 1833502 h 2120900"/>
                <a:gd name="connsiteX13" fmla="*/ 962712 w 1254976"/>
                <a:gd name="connsiteY13" fmla="*/ 1884278 h 2120900"/>
                <a:gd name="connsiteX14" fmla="*/ 722111 w 1254976"/>
                <a:gd name="connsiteY14" fmla="*/ 2009352 h 2120900"/>
                <a:gd name="connsiteX15" fmla="*/ 937249 w 1254976"/>
                <a:gd name="connsiteY15" fmla="*/ 2032527 h 2120900"/>
                <a:gd name="connsiteX16" fmla="*/ 822469 w 1254976"/>
                <a:gd name="connsiteY16" fmla="*/ 2093050 h 2120900"/>
                <a:gd name="connsiteX17" fmla="*/ 938144 w 1254976"/>
                <a:gd name="connsiteY17" fmla="*/ 2120900 h 2120900"/>
                <a:gd name="connsiteX0" fmla="*/ 1130406 w 1254874"/>
                <a:gd name="connsiteY0" fmla="*/ 0 h 2120900"/>
                <a:gd name="connsiteX1" fmla="*/ 1129959 w 1254874"/>
                <a:gd name="connsiteY1" fmla="*/ 545903 h 2120900"/>
                <a:gd name="connsiteX2" fmla="*/ 607728 w 1254874"/>
                <a:gd name="connsiteY2" fmla="*/ 944402 h 2120900"/>
                <a:gd name="connsiteX3" fmla="*/ 307 w 1254874"/>
                <a:gd name="connsiteY3" fmla="*/ 923763 h 2120900"/>
                <a:gd name="connsiteX4" fmla="*/ 575850 w 1254874"/>
                <a:gd name="connsiteY4" fmla="*/ 717278 h 2120900"/>
                <a:gd name="connsiteX5" fmla="*/ 1254835 w 1254874"/>
                <a:gd name="connsiteY5" fmla="*/ 831710 h 2120900"/>
                <a:gd name="connsiteX6" fmla="*/ 138710 w 1254874"/>
                <a:gd name="connsiteY6" fmla="*/ 1254527 h 2120900"/>
                <a:gd name="connsiteX7" fmla="*/ 1093555 w 1254874"/>
                <a:gd name="connsiteY7" fmla="*/ 1173266 h 2120900"/>
                <a:gd name="connsiteX8" fmla="*/ 368519 w 1254874"/>
                <a:gd name="connsiteY8" fmla="*/ 1466583 h 2120900"/>
                <a:gd name="connsiteX9" fmla="*/ 1035121 w 1254874"/>
                <a:gd name="connsiteY9" fmla="*/ 1455144 h 2120900"/>
                <a:gd name="connsiteX10" fmla="*/ 490411 w 1254874"/>
                <a:gd name="connsiteY10" fmla="*/ 1678638 h 2120900"/>
                <a:gd name="connsiteX11" fmla="*/ 980516 w 1254874"/>
                <a:gd name="connsiteY11" fmla="*/ 1696392 h 2120900"/>
                <a:gd name="connsiteX12" fmla="*/ 637666 w 1254874"/>
                <a:gd name="connsiteY12" fmla="*/ 1833502 h 2120900"/>
                <a:gd name="connsiteX13" fmla="*/ 962712 w 1254874"/>
                <a:gd name="connsiteY13" fmla="*/ 1884278 h 2120900"/>
                <a:gd name="connsiteX14" fmla="*/ 722111 w 1254874"/>
                <a:gd name="connsiteY14" fmla="*/ 2009352 h 2120900"/>
                <a:gd name="connsiteX15" fmla="*/ 937249 w 1254874"/>
                <a:gd name="connsiteY15" fmla="*/ 2032527 h 2120900"/>
                <a:gd name="connsiteX16" fmla="*/ 822469 w 1254874"/>
                <a:gd name="connsiteY16" fmla="*/ 2093050 h 2120900"/>
                <a:gd name="connsiteX17" fmla="*/ 938144 w 1254874"/>
                <a:gd name="connsiteY17" fmla="*/ 2120900 h 2120900"/>
                <a:gd name="connsiteX0" fmla="*/ 1130406 w 1256423"/>
                <a:gd name="connsiteY0" fmla="*/ 0 h 2120900"/>
                <a:gd name="connsiteX1" fmla="*/ 1129959 w 1256423"/>
                <a:gd name="connsiteY1" fmla="*/ 545903 h 2120900"/>
                <a:gd name="connsiteX2" fmla="*/ 607728 w 1256423"/>
                <a:gd name="connsiteY2" fmla="*/ 944402 h 2120900"/>
                <a:gd name="connsiteX3" fmla="*/ 307 w 1256423"/>
                <a:gd name="connsiteY3" fmla="*/ 923763 h 2120900"/>
                <a:gd name="connsiteX4" fmla="*/ 575850 w 1256423"/>
                <a:gd name="connsiteY4" fmla="*/ 717278 h 2120900"/>
                <a:gd name="connsiteX5" fmla="*/ 1254835 w 1256423"/>
                <a:gd name="connsiteY5" fmla="*/ 831710 h 2120900"/>
                <a:gd name="connsiteX6" fmla="*/ 138710 w 1256423"/>
                <a:gd name="connsiteY6" fmla="*/ 1254527 h 2120900"/>
                <a:gd name="connsiteX7" fmla="*/ 1093555 w 1256423"/>
                <a:gd name="connsiteY7" fmla="*/ 1173266 h 2120900"/>
                <a:gd name="connsiteX8" fmla="*/ 368519 w 1256423"/>
                <a:gd name="connsiteY8" fmla="*/ 1466583 h 2120900"/>
                <a:gd name="connsiteX9" fmla="*/ 1035121 w 1256423"/>
                <a:gd name="connsiteY9" fmla="*/ 1455144 h 2120900"/>
                <a:gd name="connsiteX10" fmla="*/ 490411 w 1256423"/>
                <a:gd name="connsiteY10" fmla="*/ 1678638 h 2120900"/>
                <a:gd name="connsiteX11" fmla="*/ 980516 w 1256423"/>
                <a:gd name="connsiteY11" fmla="*/ 1696392 h 2120900"/>
                <a:gd name="connsiteX12" fmla="*/ 637666 w 1256423"/>
                <a:gd name="connsiteY12" fmla="*/ 1833502 h 2120900"/>
                <a:gd name="connsiteX13" fmla="*/ 962712 w 1256423"/>
                <a:gd name="connsiteY13" fmla="*/ 1884278 h 2120900"/>
                <a:gd name="connsiteX14" fmla="*/ 722111 w 1256423"/>
                <a:gd name="connsiteY14" fmla="*/ 2009352 h 2120900"/>
                <a:gd name="connsiteX15" fmla="*/ 937249 w 1256423"/>
                <a:gd name="connsiteY15" fmla="*/ 2032527 h 2120900"/>
                <a:gd name="connsiteX16" fmla="*/ 822469 w 1256423"/>
                <a:gd name="connsiteY16" fmla="*/ 2093050 h 2120900"/>
                <a:gd name="connsiteX17" fmla="*/ 938144 w 1256423"/>
                <a:gd name="connsiteY17" fmla="*/ 2120900 h 2120900"/>
                <a:gd name="connsiteX0" fmla="*/ 1130406 w 1255324"/>
                <a:gd name="connsiteY0" fmla="*/ 0 h 2120900"/>
                <a:gd name="connsiteX1" fmla="*/ 1129959 w 1255324"/>
                <a:gd name="connsiteY1" fmla="*/ 545903 h 2120900"/>
                <a:gd name="connsiteX2" fmla="*/ 607728 w 1255324"/>
                <a:gd name="connsiteY2" fmla="*/ 944402 h 2120900"/>
                <a:gd name="connsiteX3" fmla="*/ 307 w 1255324"/>
                <a:gd name="connsiteY3" fmla="*/ 923763 h 2120900"/>
                <a:gd name="connsiteX4" fmla="*/ 575850 w 1255324"/>
                <a:gd name="connsiteY4" fmla="*/ 717278 h 2120900"/>
                <a:gd name="connsiteX5" fmla="*/ 1254835 w 1255324"/>
                <a:gd name="connsiteY5" fmla="*/ 831710 h 2120900"/>
                <a:gd name="connsiteX6" fmla="*/ 138710 w 1255324"/>
                <a:gd name="connsiteY6" fmla="*/ 1254527 h 2120900"/>
                <a:gd name="connsiteX7" fmla="*/ 1093555 w 1255324"/>
                <a:gd name="connsiteY7" fmla="*/ 1173266 h 2120900"/>
                <a:gd name="connsiteX8" fmla="*/ 368519 w 1255324"/>
                <a:gd name="connsiteY8" fmla="*/ 1466583 h 2120900"/>
                <a:gd name="connsiteX9" fmla="*/ 1035121 w 1255324"/>
                <a:gd name="connsiteY9" fmla="*/ 1455144 h 2120900"/>
                <a:gd name="connsiteX10" fmla="*/ 490411 w 1255324"/>
                <a:gd name="connsiteY10" fmla="*/ 1678638 h 2120900"/>
                <a:gd name="connsiteX11" fmla="*/ 980516 w 1255324"/>
                <a:gd name="connsiteY11" fmla="*/ 1696392 h 2120900"/>
                <a:gd name="connsiteX12" fmla="*/ 637666 w 1255324"/>
                <a:gd name="connsiteY12" fmla="*/ 1833502 h 2120900"/>
                <a:gd name="connsiteX13" fmla="*/ 962712 w 1255324"/>
                <a:gd name="connsiteY13" fmla="*/ 1884278 h 2120900"/>
                <a:gd name="connsiteX14" fmla="*/ 722111 w 1255324"/>
                <a:gd name="connsiteY14" fmla="*/ 2009352 h 2120900"/>
                <a:gd name="connsiteX15" fmla="*/ 937249 w 1255324"/>
                <a:gd name="connsiteY15" fmla="*/ 2032527 h 2120900"/>
                <a:gd name="connsiteX16" fmla="*/ 822469 w 1255324"/>
                <a:gd name="connsiteY16" fmla="*/ 2093050 h 2120900"/>
                <a:gd name="connsiteX17" fmla="*/ 938144 w 1255324"/>
                <a:gd name="connsiteY17" fmla="*/ 2120900 h 2120900"/>
                <a:gd name="connsiteX0" fmla="*/ 1130406 w 1255741"/>
                <a:gd name="connsiteY0" fmla="*/ 0 h 2120900"/>
                <a:gd name="connsiteX1" fmla="*/ 1129959 w 1255741"/>
                <a:gd name="connsiteY1" fmla="*/ 545903 h 2120900"/>
                <a:gd name="connsiteX2" fmla="*/ 607728 w 1255741"/>
                <a:gd name="connsiteY2" fmla="*/ 944402 h 2120900"/>
                <a:gd name="connsiteX3" fmla="*/ 307 w 1255741"/>
                <a:gd name="connsiteY3" fmla="*/ 923763 h 2120900"/>
                <a:gd name="connsiteX4" fmla="*/ 575850 w 1255741"/>
                <a:gd name="connsiteY4" fmla="*/ 717278 h 2120900"/>
                <a:gd name="connsiteX5" fmla="*/ 1254835 w 1255741"/>
                <a:gd name="connsiteY5" fmla="*/ 831710 h 2120900"/>
                <a:gd name="connsiteX6" fmla="*/ 138710 w 1255741"/>
                <a:gd name="connsiteY6" fmla="*/ 1254527 h 2120900"/>
                <a:gd name="connsiteX7" fmla="*/ 1093555 w 1255741"/>
                <a:gd name="connsiteY7" fmla="*/ 1173266 h 2120900"/>
                <a:gd name="connsiteX8" fmla="*/ 368519 w 1255741"/>
                <a:gd name="connsiteY8" fmla="*/ 1466583 h 2120900"/>
                <a:gd name="connsiteX9" fmla="*/ 1035121 w 1255741"/>
                <a:gd name="connsiteY9" fmla="*/ 1455144 h 2120900"/>
                <a:gd name="connsiteX10" fmla="*/ 490411 w 1255741"/>
                <a:gd name="connsiteY10" fmla="*/ 1678638 h 2120900"/>
                <a:gd name="connsiteX11" fmla="*/ 980516 w 1255741"/>
                <a:gd name="connsiteY11" fmla="*/ 1696392 h 2120900"/>
                <a:gd name="connsiteX12" fmla="*/ 637666 w 1255741"/>
                <a:gd name="connsiteY12" fmla="*/ 1833502 h 2120900"/>
                <a:gd name="connsiteX13" fmla="*/ 962712 w 1255741"/>
                <a:gd name="connsiteY13" fmla="*/ 1884278 h 2120900"/>
                <a:gd name="connsiteX14" fmla="*/ 722111 w 1255741"/>
                <a:gd name="connsiteY14" fmla="*/ 2009352 h 2120900"/>
                <a:gd name="connsiteX15" fmla="*/ 937249 w 1255741"/>
                <a:gd name="connsiteY15" fmla="*/ 2032527 h 2120900"/>
                <a:gd name="connsiteX16" fmla="*/ 822469 w 1255741"/>
                <a:gd name="connsiteY16" fmla="*/ 2093050 h 2120900"/>
                <a:gd name="connsiteX17" fmla="*/ 938144 w 1255741"/>
                <a:gd name="connsiteY17" fmla="*/ 2120900 h 2120900"/>
                <a:gd name="connsiteX0" fmla="*/ 1130406 w 1256423"/>
                <a:gd name="connsiteY0" fmla="*/ 0 h 2120900"/>
                <a:gd name="connsiteX1" fmla="*/ 1129959 w 1256423"/>
                <a:gd name="connsiteY1" fmla="*/ 545903 h 2120900"/>
                <a:gd name="connsiteX2" fmla="*/ 607728 w 1256423"/>
                <a:gd name="connsiteY2" fmla="*/ 944402 h 2120900"/>
                <a:gd name="connsiteX3" fmla="*/ 307 w 1256423"/>
                <a:gd name="connsiteY3" fmla="*/ 923763 h 2120900"/>
                <a:gd name="connsiteX4" fmla="*/ 575850 w 1256423"/>
                <a:gd name="connsiteY4" fmla="*/ 717278 h 2120900"/>
                <a:gd name="connsiteX5" fmla="*/ 1254835 w 1256423"/>
                <a:gd name="connsiteY5" fmla="*/ 831710 h 2120900"/>
                <a:gd name="connsiteX6" fmla="*/ 138710 w 1256423"/>
                <a:gd name="connsiteY6" fmla="*/ 1254527 h 2120900"/>
                <a:gd name="connsiteX7" fmla="*/ 1093555 w 1256423"/>
                <a:gd name="connsiteY7" fmla="*/ 1173266 h 2120900"/>
                <a:gd name="connsiteX8" fmla="*/ 368519 w 1256423"/>
                <a:gd name="connsiteY8" fmla="*/ 1466583 h 2120900"/>
                <a:gd name="connsiteX9" fmla="*/ 1035121 w 1256423"/>
                <a:gd name="connsiteY9" fmla="*/ 1455144 h 2120900"/>
                <a:gd name="connsiteX10" fmla="*/ 490411 w 1256423"/>
                <a:gd name="connsiteY10" fmla="*/ 1678638 h 2120900"/>
                <a:gd name="connsiteX11" fmla="*/ 980516 w 1256423"/>
                <a:gd name="connsiteY11" fmla="*/ 1696392 h 2120900"/>
                <a:gd name="connsiteX12" fmla="*/ 637666 w 1256423"/>
                <a:gd name="connsiteY12" fmla="*/ 1833502 h 2120900"/>
                <a:gd name="connsiteX13" fmla="*/ 962712 w 1256423"/>
                <a:gd name="connsiteY13" fmla="*/ 1884278 h 2120900"/>
                <a:gd name="connsiteX14" fmla="*/ 722111 w 1256423"/>
                <a:gd name="connsiteY14" fmla="*/ 2009352 h 2120900"/>
                <a:gd name="connsiteX15" fmla="*/ 937249 w 1256423"/>
                <a:gd name="connsiteY15" fmla="*/ 2032527 h 2120900"/>
                <a:gd name="connsiteX16" fmla="*/ 822469 w 1256423"/>
                <a:gd name="connsiteY16" fmla="*/ 2093050 h 2120900"/>
                <a:gd name="connsiteX17" fmla="*/ 938144 w 1256423"/>
                <a:gd name="connsiteY17" fmla="*/ 2120900 h 212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56423" h="2120900">
                  <a:moveTo>
                    <a:pt x="1130406" y="0"/>
                  </a:moveTo>
                  <a:cubicBezTo>
                    <a:pt x="1130406" y="8604"/>
                    <a:pt x="1130257" y="537647"/>
                    <a:pt x="1129959" y="545903"/>
                  </a:cubicBezTo>
                  <a:cubicBezTo>
                    <a:pt x="1119416" y="822311"/>
                    <a:pt x="931779" y="898997"/>
                    <a:pt x="607728" y="944402"/>
                  </a:cubicBezTo>
                  <a:cubicBezTo>
                    <a:pt x="283677" y="989806"/>
                    <a:pt x="12989" y="1029741"/>
                    <a:pt x="307" y="923763"/>
                  </a:cubicBezTo>
                  <a:cubicBezTo>
                    <a:pt x="-10037" y="837529"/>
                    <a:pt x="242102" y="764075"/>
                    <a:pt x="575850" y="717278"/>
                  </a:cubicBezTo>
                  <a:cubicBezTo>
                    <a:pt x="653332" y="706436"/>
                    <a:pt x="1292356" y="656828"/>
                    <a:pt x="1254835" y="831710"/>
                  </a:cubicBezTo>
                  <a:cubicBezTo>
                    <a:pt x="1188103" y="1142743"/>
                    <a:pt x="205251" y="1340662"/>
                    <a:pt x="138710" y="1254527"/>
                  </a:cubicBezTo>
                  <a:cubicBezTo>
                    <a:pt x="5380" y="1081859"/>
                    <a:pt x="1016173" y="811320"/>
                    <a:pt x="1093555" y="1173266"/>
                  </a:cubicBezTo>
                  <a:cubicBezTo>
                    <a:pt x="1136722" y="1375176"/>
                    <a:pt x="420190" y="1588773"/>
                    <a:pt x="368519" y="1466583"/>
                  </a:cubicBezTo>
                  <a:cubicBezTo>
                    <a:pt x="330425" y="1376419"/>
                    <a:pt x="998170" y="1227672"/>
                    <a:pt x="1035121" y="1455144"/>
                  </a:cubicBezTo>
                  <a:cubicBezTo>
                    <a:pt x="1059241" y="1603692"/>
                    <a:pt x="499711" y="1808686"/>
                    <a:pt x="490411" y="1678638"/>
                  </a:cubicBezTo>
                  <a:cubicBezTo>
                    <a:pt x="478973" y="1518651"/>
                    <a:pt x="981809" y="1585938"/>
                    <a:pt x="980516" y="1696392"/>
                  </a:cubicBezTo>
                  <a:cubicBezTo>
                    <a:pt x="979471" y="1785362"/>
                    <a:pt x="662532" y="1952111"/>
                    <a:pt x="637666" y="1833502"/>
                  </a:cubicBezTo>
                  <a:cubicBezTo>
                    <a:pt x="626228" y="1778897"/>
                    <a:pt x="943764" y="1728270"/>
                    <a:pt x="962712" y="1884278"/>
                  </a:cubicBezTo>
                  <a:cubicBezTo>
                    <a:pt x="974150" y="1978220"/>
                    <a:pt x="722111" y="2072412"/>
                    <a:pt x="722111" y="2009352"/>
                  </a:cubicBezTo>
                  <a:cubicBezTo>
                    <a:pt x="722111" y="1956339"/>
                    <a:pt x="944560" y="1944851"/>
                    <a:pt x="937249" y="2032527"/>
                  </a:cubicBezTo>
                  <a:cubicBezTo>
                    <a:pt x="933022" y="2083303"/>
                    <a:pt x="829680" y="2135571"/>
                    <a:pt x="822469" y="2093050"/>
                  </a:cubicBezTo>
                  <a:cubicBezTo>
                    <a:pt x="817645" y="2064604"/>
                    <a:pt x="935459" y="2041429"/>
                    <a:pt x="938144" y="2120900"/>
                  </a:cubicBezTo>
                </a:path>
              </a:pathLst>
            </a:custGeom>
            <a:noFill/>
            <a:ln w="15875" cap="rnd">
              <a:solidFill>
                <a:schemeClr val="tx1"/>
              </a:solidFill>
              <a:prstDash val="solid"/>
              <a:round/>
            </a:ln>
          </p:spPr>
          <p:txBody>
            <a:bodyPr rtlCol="0" anchor="ctr"/>
            <a:lstStyle/>
            <a:p>
              <a:endParaRPr lang="en-GB"/>
            </a:p>
          </p:txBody>
        </p:sp>
        <p:sp>
          <p:nvSpPr>
            <p:cNvPr id="26" name="Freeform: Shape 25">
              <a:extLst>
                <a:ext uri="{FF2B5EF4-FFF2-40B4-BE49-F238E27FC236}">
                  <a16:creationId xmlns:a16="http://schemas.microsoft.com/office/drawing/2014/main" id="{C1EB3DB0-1219-1239-4777-CA4C8C21BDDF}"/>
                </a:ext>
              </a:extLst>
            </p:cNvPr>
            <p:cNvSpPr/>
            <p:nvPr/>
          </p:nvSpPr>
          <p:spPr>
            <a:xfrm>
              <a:off x="8451227" y="3340003"/>
              <a:ext cx="4973" cy="628506"/>
            </a:xfrm>
            <a:custGeom>
              <a:avLst/>
              <a:gdLst>
                <a:gd name="connsiteX0" fmla="*/ 0 w 4973"/>
                <a:gd name="connsiteY0" fmla="*/ 0 h 628506"/>
                <a:gd name="connsiteX1" fmla="*/ 0 w 4973"/>
                <a:gd name="connsiteY1" fmla="*/ 628507 h 628506"/>
              </a:gdLst>
              <a:ahLst/>
              <a:cxnLst>
                <a:cxn ang="0">
                  <a:pos x="connsiteX0" y="connsiteY0"/>
                </a:cxn>
                <a:cxn ang="0">
                  <a:pos x="connsiteX1" y="connsiteY1"/>
                </a:cxn>
              </a:cxnLst>
              <a:rect l="l" t="t" r="r" b="b"/>
              <a:pathLst>
                <a:path w="4973" h="628506">
                  <a:moveTo>
                    <a:pt x="0" y="0"/>
                  </a:moveTo>
                  <a:lnTo>
                    <a:pt x="0" y="628507"/>
                  </a:lnTo>
                </a:path>
              </a:pathLst>
            </a:custGeom>
            <a:ln w="15875" cap="rnd">
              <a:solidFill>
                <a:schemeClr val="tx1"/>
              </a:solidFill>
              <a:prstDash val="solid"/>
              <a:round/>
            </a:ln>
          </p:spPr>
          <p:txBody>
            <a:bodyPr rtlCol="0" anchor="ctr"/>
            <a:lstStyle/>
            <a:p>
              <a:endParaRPr lang="en-GB"/>
            </a:p>
          </p:txBody>
        </p:sp>
        <p:sp>
          <p:nvSpPr>
            <p:cNvPr id="22" name="Freeform: Shape 21">
              <a:extLst>
                <a:ext uri="{FF2B5EF4-FFF2-40B4-BE49-F238E27FC236}">
                  <a16:creationId xmlns:a16="http://schemas.microsoft.com/office/drawing/2014/main" id="{8A548B10-5848-5651-7929-41994675BC05}"/>
                </a:ext>
              </a:extLst>
            </p:cNvPr>
            <p:cNvSpPr/>
            <p:nvPr/>
          </p:nvSpPr>
          <p:spPr>
            <a:xfrm rot="10800000">
              <a:off x="8451227" y="3975608"/>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sp>
          <p:nvSpPr>
            <p:cNvPr id="28" name="Freeform: Shape 27">
              <a:extLst>
                <a:ext uri="{FF2B5EF4-FFF2-40B4-BE49-F238E27FC236}">
                  <a16:creationId xmlns:a16="http://schemas.microsoft.com/office/drawing/2014/main" id="{0764F376-EA51-3F97-DC62-9AA2268FF6B3}"/>
                </a:ext>
              </a:extLst>
            </p:cNvPr>
            <p:cNvSpPr/>
            <p:nvPr/>
          </p:nvSpPr>
          <p:spPr>
            <a:xfrm rot="5400000">
              <a:off x="8934362" y="4136551"/>
              <a:ext cx="45719" cy="373555"/>
            </a:xfrm>
            <a:custGeom>
              <a:avLst/>
              <a:gdLst>
                <a:gd name="connsiteX0" fmla="*/ 0 w 4973"/>
                <a:gd name="connsiteY0" fmla="*/ 0 h 628506"/>
                <a:gd name="connsiteX1" fmla="*/ 0 w 4973"/>
                <a:gd name="connsiteY1" fmla="*/ 628507 h 628506"/>
              </a:gdLst>
              <a:ahLst/>
              <a:cxnLst>
                <a:cxn ang="0">
                  <a:pos x="connsiteX0" y="connsiteY0"/>
                </a:cxn>
                <a:cxn ang="0">
                  <a:pos x="connsiteX1" y="connsiteY1"/>
                </a:cxn>
              </a:cxnLst>
              <a:rect l="l" t="t" r="r" b="b"/>
              <a:pathLst>
                <a:path w="4973" h="628506">
                  <a:moveTo>
                    <a:pt x="0" y="0"/>
                  </a:moveTo>
                  <a:lnTo>
                    <a:pt x="0" y="628507"/>
                  </a:lnTo>
                </a:path>
              </a:pathLst>
            </a:custGeom>
            <a:ln w="15875" cap="rnd">
              <a:solidFill>
                <a:schemeClr val="tx1"/>
              </a:solidFill>
              <a:prstDash val="solid"/>
              <a:round/>
            </a:ln>
          </p:spPr>
          <p:txBody>
            <a:bodyPr rtlCol="0" anchor="ctr"/>
            <a:lstStyle/>
            <a:p>
              <a:endParaRPr lang="en-GB"/>
            </a:p>
          </p:txBody>
        </p:sp>
      </p:grpSp>
      <p:grpSp>
        <p:nvGrpSpPr>
          <p:cNvPr id="50" name="Group 49">
            <a:extLst>
              <a:ext uri="{FF2B5EF4-FFF2-40B4-BE49-F238E27FC236}">
                <a16:creationId xmlns:a16="http://schemas.microsoft.com/office/drawing/2014/main" id="{1412BC30-2083-68F3-C05D-A6C6D558200D}"/>
              </a:ext>
            </a:extLst>
          </p:cNvPr>
          <p:cNvGrpSpPr/>
          <p:nvPr/>
        </p:nvGrpSpPr>
        <p:grpSpPr>
          <a:xfrm>
            <a:off x="4138219" y="3430630"/>
            <a:ext cx="626975" cy="626975"/>
            <a:chOff x="4067039" y="3522377"/>
            <a:chExt cx="626975" cy="626975"/>
          </a:xfrm>
        </p:grpSpPr>
        <p:grpSp>
          <p:nvGrpSpPr>
            <p:cNvPr id="37" name="Group 36">
              <a:extLst>
                <a:ext uri="{FF2B5EF4-FFF2-40B4-BE49-F238E27FC236}">
                  <a16:creationId xmlns:a16="http://schemas.microsoft.com/office/drawing/2014/main" id="{A0D06FB0-8847-4774-2F49-29770F1058CA}"/>
                </a:ext>
              </a:extLst>
            </p:cNvPr>
            <p:cNvGrpSpPr/>
            <p:nvPr/>
          </p:nvGrpSpPr>
          <p:grpSpPr>
            <a:xfrm>
              <a:off x="4067039" y="3522377"/>
              <a:ext cx="626975" cy="626975"/>
              <a:chOff x="1205070" y="1292995"/>
              <a:chExt cx="626975" cy="626975"/>
            </a:xfrm>
          </p:grpSpPr>
          <p:sp>
            <p:nvSpPr>
              <p:cNvPr id="40" name="Oval 39">
                <a:extLst>
                  <a:ext uri="{FF2B5EF4-FFF2-40B4-BE49-F238E27FC236}">
                    <a16:creationId xmlns:a16="http://schemas.microsoft.com/office/drawing/2014/main" id="{AD04B4B2-150A-2568-E796-0C1C5782E96E}"/>
                  </a:ext>
                </a:extLst>
              </p:cNvPr>
              <p:cNvSpPr/>
              <p:nvPr/>
            </p:nvSpPr>
            <p:spPr>
              <a:xfrm>
                <a:off x="1205070" y="1292995"/>
                <a:ext cx="626975" cy="626975"/>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D1F8E06F-4203-9852-B933-96AF1D967331}"/>
                  </a:ext>
                </a:extLst>
              </p:cNvPr>
              <p:cNvSpPr/>
              <p:nvPr/>
            </p:nvSpPr>
            <p:spPr>
              <a:xfrm>
                <a:off x="1259477" y="1343022"/>
                <a:ext cx="518160" cy="51816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9" name="Graphic 48" descr="Target with solid fill">
              <a:extLst>
                <a:ext uri="{FF2B5EF4-FFF2-40B4-BE49-F238E27FC236}">
                  <a16:creationId xmlns:a16="http://schemas.microsoft.com/office/drawing/2014/main" id="{2CAE047B-3BB7-0233-505B-35D08FB1CE8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06304" y="3661642"/>
              <a:ext cx="348444" cy="348444"/>
            </a:xfrm>
            <a:prstGeom prst="rect">
              <a:avLst/>
            </a:prstGeom>
          </p:spPr>
        </p:pic>
      </p:grpSp>
      <p:grpSp>
        <p:nvGrpSpPr>
          <p:cNvPr id="59" name="Group 58">
            <a:extLst>
              <a:ext uri="{FF2B5EF4-FFF2-40B4-BE49-F238E27FC236}">
                <a16:creationId xmlns:a16="http://schemas.microsoft.com/office/drawing/2014/main" id="{3E78A52C-B193-2CAB-AAE7-33FE892866FB}"/>
              </a:ext>
            </a:extLst>
          </p:cNvPr>
          <p:cNvGrpSpPr/>
          <p:nvPr/>
        </p:nvGrpSpPr>
        <p:grpSpPr>
          <a:xfrm>
            <a:off x="5535403" y="3430630"/>
            <a:ext cx="626975" cy="626975"/>
            <a:chOff x="5218074" y="3516765"/>
            <a:chExt cx="626975" cy="626975"/>
          </a:xfrm>
        </p:grpSpPr>
        <p:grpSp>
          <p:nvGrpSpPr>
            <p:cNvPr id="52" name="Group 51">
              <a:extLst>
                <a:ext uri="{FF2B5EF4-FFF2-40B4-BE49-F238E27FC236}">
                  <a16:creationId xmlns:a16="http://schemas.microsoft.com/office/drawing/2014/main" id="{C6DFF1DC-7B06-EBD9-786C-17050688851C}"/>
                </a:ext>
              </a:extLst>
            </p:cNvPr>
            <p:cNvGrpSpPr/>
            <p:nvPr/>
          </p:nvGrpSpPr>
          <p:grpSpPr>
            <a:xfrm>
              <a:off x="5218074" y="3516765"/>
              <a:ext cx="626975" cy="626975"/>
              <a:chOff x="1205070" y="1292995"/>
              <a:chExt cx="626975" cy="626975"/>
            </a:xfrm>
          </p:grpSpPr>
          <p:sp>
            <p:nvSpPr>
              <p:cNvPr id="54" name="Oval 53">
                <a:extLst>
                  <a:ext uri="{FF2B5EF4-FFF2-40B4-BE49-F238E27FC236}">
                    <a16:creationId xmlns:a16="http://schemas.microsoft.com/office/drawing/2014/main" id="{C0184BD9-4D88-2CEF-AA52-C984543951AB}"/>
                  </a:ext>
                </a:extLst>
              </p:cNvPr>
              <p:cNvSpPr/>
              <p:nvPr/>
            </p:nvSpPr>
            <p:spPr>
              <a:xfrm>
                <a:off x="1205070" y="1292995"/>
                <a:ext cx="626975" cy="626975"/>
              </a:xfrm>
              <a:prstGeom prst="ellipse">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4E32F712-441C-9015-18C6-F022A01B38FA}"/>
                  </a:ext>
                </a:extLst>
              </p:cNvPr>
              <p:cNvSpPr/>
              <p:nvPr/>
            </p:nvSpPr>
            <p:spPr>
              <a:xfrm>
                <a:off x="1259477" y="1343022"/>
                <a:ext cx="518160" cy="518160"/>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3" name="Graphic 42" descr="Gears with solid fill">
              <a:extLst>
                <a:ext uri="{FF2B5EF4-FFF2-40B4-BE49-F238E27FC236}">
                  <a16:creationId xmlns:a16="http://schemas.microsoft.com/office/drawing/2014/main" id="{AEA87241-D472-2AF6-A765-B589CB01A7F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36610" y="3637864"/>
              <a:ext cx="376015" cy="376015"/>
            </a:xfrm>
            <a:prstGeom prst="rect">
              <a:avLst/>
            </a:prstGeom>
          </p:spPr>
        </p:pic>
      </p:grpSp>
      <p:grpSp>
        <p:nvGrpSpPr>
          <p:cNvPr id="60" name="Group 59">
            <a:extLst>
              <a:ext uri="{FF2B5EF4-FFF2-40B4-BE49-F238E27FC236}">
                <a16:creationId xmlns:a16="http://schemas.microsoft.com/office/drawing/2014/main" id="{74728B3F-E136-F35C-9BBC-B45F71119111}"/>
              </a:ext>
            </a:extLst>
          </p:cNvPr>
          <p:cNvGrpSpPr/>
          <p:nvPr/>
        </p:nvGrpSpPr>
        <p:grpSpPr>
          <a:xfrm>
            <a:off x="6932586" y="3430630"/>
            <a:ext cx="626975" cy="626975"/>
            <a:chOff x="6336657" y="3691667"/>
            <a:chExt cx="626975" cy="626975"/>
          </a:xfrm>
        </p:grpSpPr>
        <p:grpSp>
          <p:nvGrpSpPr>
            <p:cNvPr id="56" name="Group 55">
              <a:extLst>
                <a:ext uri="{FF2B5EF4-FFF2-40B4-BE49-F238E27FC236}">
                  <a16:creationId xmlns:a16="http://schemas.microsoft.com/office/drawing/2014/main" id="{2CF84579-ED36-C024-6FED-1EBE715CEED8}"/>
                </a:ext>
              </a:extLst>
            </p:cNvPr>
            <p:cNvGrpSpPr/>
            <p:nvPr/>
          </p:nvGrpSpPr>
          <p:grpSpPr>
            <a:xfrm>
              <a:off x="6336657" y="3691667"/>
              <a:ext cx="626975" cy="626975"/>
              <a:chOff x="1205070" y="1292995"/>
              <a:chExt cx="626975" cy="626975"/>
            </a:xfrm>
          </p:grpSpPr>
          <p:sp>
            <p:nvSpPr>
              <p:cNvPr id="57" name="Oval 56">
                <a:extLst>
                  <a:ext uri="{FF2B5EF4-FFF2-40B4-BE49-F238E27FC236}">
                    <a16:creationId xmlns:a16="http://schemas.microsoft.com/office/drawing/2014/main" id="{5B8F6D2B-0BC2-210D-2ECC-4999EF822C0D}"/>
                  </a:ext>
                </a:extLst>
              </p:cNvPr>
              <p:cNvSpPr/>
              <p:nvPr/>
            </p:nvSpPr>
            <p:spPr>
              <a:xfrm>
                <a:off x="1205070" y="1292995"/>
                <a:ext cx="626975" cy="626975"/>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485667D4-DA7F-9720-AA44-2E674D5BD8B9}"/>
                  </a:ext>
                </a:extLst>
              </p:cNvPr>
              <p:cNvSpPr/>
              <p:nvPr/>
            </p:nvSpPr>
            <p:spPr>
              <a:xfrm>
                <a:off x="1259477" y="1343022"/>
                <a:ext cx="518160" cy="518160"/>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7" name="Graphic 46" descr="Lights On with solid fill">
              <a:extLst>
                <a:ext uri="{FF2B5EF4-FFF2-40B4-BE49-F238E27FC236}">
                  <a16:creationId xmlns:a16="http://schemas.microsoft.com/office/drawing/2014/main" id="{600E9554-7D6D-B120-1374-5E2CC2FF16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91761" y="3846771"/>
              <a:ext cx="316767" cy="316767"/>
            </a:xfrm>
            <a:prstGeom prst="rect">
              <a:avLst/>
            </a:prstGeom>
          </p:spPr>
        </p:pic>
      </p:grpSp>
    </p:spTree>
    <p:extLst>
      <p:ext uri="{BB962C8B-B14F-4D97-AF65-F5344CB8AC3E}">
        <p14:creationId xmlns:p14="http://schemas.microsoft.com/office/powerpoint/2010/main" val="463708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A26BA-D31C-FF61-3722-0C388248A9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1FEE3F-D47F-CB27-5E6F-BF42B99D7403}"/>
              </a:ext>
            </a:extLst>
          </p:cNvPr>
          <p:cNvSpPr>
            <a:spLocks noGrp="1"/>
          </p:cNvSpPr>
          <p:nvPr>
            <p:ph type="title"/>
          </p:nvPr>
        </p:nvSpPr>
        <p:spPr/>
        <p:txBody>
          <a:bodyPr/>
          <a:lstStyle/>
          <a:p>
            <a:r>
              <a:rPr lang="en-US"/>
              <a:t>Reality of our situation: 4 key points* </a:t>
            </a:r>
          </a:p>
        </p:txBody>
      </p:sp>
      <p:sp>
        <p:nvSpPr>
          <p:cNvPr id="4" name="Slide Number Placeholder 3">
            <a:extLst>
              <a:ext uri="{FF2B5EF4-FFF2-40B4-BE49-F238E27FC236}">
                <a16:creationId xmlns:a16="http://schemas.microsoft.com/office/drawing/2014/main" id="{38CF760C-F0C8-837D-9001-FC9AEA8833EB}"/>
              </a:ext>
            </a:extLst>
          </p:cNvPr>
          <p:cNvSpPr>
            <a:spLocks noGrp="1"/>
          </p:cNvSpPr>
          <p:nvPr>
            <p:ph type="sldNum" sz="quarter" idx="10"/>
          </p:nvPr>
        </p:nvSpPr>
        <p:spPr/>
        <p:txBody>
          <a:bodyPr/>
          <a:lstStyle/>
          <a:p>
            <a:fld id="{42AD0A0E-4515-A647-B2E3-7F1B29FB990E}" type="slidenum">
              <a:rPr lang="en-US" smtClean="0"/>
              <a:pPr/>
              <a:t>14</a:t>
            </a:fld>
            <a:endParaRPr lang="en-US"/>
          </a:p>
        </p:txBody>
      </p:sp>
      <p:sp>
        <p:nvSpPr>
          <p:cNvPr id="3" name="Content Placeholder 2">
            <a:extLst>
              <a:ext uri="{FF2B5EF4-FFF2-40B4-BE49-F238E27FC236}">
                <a16:creationId xmlns:a16="http://schemas.microsoft.com/office/drawing/2014/main" id="{AF1F6C2E-9676-2E8B-B974-8A85CE9990DB}"/>
              </a:ext>
            </a:extLst>
          </p:cNvPr>
          <p:cNvSpPr>
            <a:spLocks noGrp="1"/>
          </p:cNvSpPr>
          <p:nvPr>
            <p:ph idx="4294967295"/>
          </p:nvPr>
        </p:nvSpPr>
        <p:spPr>
          <a:xfrm>
            <a:off x="582613" y="1289050"/>
            <a:ext cx="8561387" cy="3590925"/>
          </a:xfrm>
        </p:spPr>
        <p:txBody>
          <a:bodyPr vert="horz" lIns="91440" tIns="45720" rIns="91440" bIns="45720" rtlCol="0" anchor="t">
            <a:normAutofit/>
          </a:bodyPr>
          <a:lstStyle/>
          <a:p>
            <a:pPr marL="172720" indent="-172720">
              <a:buFont typeface="+mj-lt"/>
              <a:buAutoNum type="arabicPeriod"/>
            </a:pPr>
            <a:r>
              <a:rPr lang="en-US" sz="1400" b="1"/>
              <a:t> Information collection and retention</a:t>
            </a:r>
            <a:endParaRPr lang="en-US"/>
          </a:p>
          <a:p>
            <a:pPr lvl="1">
              <a:buFont typeface="Courier New"/>
              <a:buChar char="o"/>
            </a:pPr>
            <a:r>
              <a:rPr lang="en-US" sz="1400"/>
              <a:t>Visuals processed 60,000x faster than text</a:t>
            </a:r>
          </a:p>
          <a:p>
            <a:pPr lvl="1">
              <a:buFont typeface="Courier New" panose="020B0604020202020204" pitchFamily="34" charset="0"/>
              <a:buChar char="o"/>
            </a:pPr>
            <a:r>
              <a:rPr lang="en-US" sz="1400"/>
              <a:t>Visuals cause faster and stronger reaction than words</a:t>
            </a:r>
          </a:p>
          <a:p>
            <a:pPr lvl="1">
              <a:buFont typeface="Courier New" panose="020B0604020202020204" pitchFamily="34" charset="0"/>
              <a:buChar char="o"/>
            </a:pPr>
            <a:r>
              <a:rPr lang="en-US" sz="1400"/>
              <a:t>Visual memory is encoded in same place where emotions are processed </a:t>
            </a:r>
          </a:p>
          <a:p>
            <a:pPr>
              <a:buFont typeface="Arial" panose="020B0604020202020204" pitchFamily="34" charset="0"/>
              <a:buAutoNum type="arabicPeriod"/>
            </a:pPr>
            <a:r>
              <a:rPr lang="en-US" sz="1400" b="1"/>
              <a:t> Our audience (AbbVie Physician Survey, &gt;1000 respondents)</a:t>
            </a:r>
          </a:p>
          <a:p>
            <a:pPr lvl="1">
              <a:buFont typeface="Courier New" panose="020B0604020202020204" pitchFamily="34" charset="0"/>
              <a:buChar char="o"/>
            </a:pPr>
            <a:r>
              <a:rPr lang="en-US" sz="1400"/>
              <a:t>Typically attend a poster session just once per day or per congress</a:t>
            </a:r>
          </a:p>
          <a:p>
            <a:pPr lvl="1">
              <a:buFont typeface="Courier New" panose="020B0604020202020204" pitchFamily="34" charset="0"/>
              <a:buChar char="o"/>
            </a:pPr>
            <a:r>
              <a:rPr lang="en-US" sz="1400"/>
              <a:t>More likely to view a poster with bright colors, technology incorporated, infographics, native language</a:t>
            </a:r>
          </a:p>
          <a:p>
            <a:pPr>
              <a:buAutoNum type="arabicPeriod"/>
            </a:pPr>
            <a:r>
              <a:rPr lang="en-US" sz="1400" b="1"/>
              <a:t> Traditional poster content (AbbVie Poster Analysis)</a:t>
            </a:r>
          </a:p>
          <a:p>
            <a:pPr lvl="1">
              <a:buFont typeface="Courier New" panose="020B0604020202020204" pitchFamily="34" charset="0"/>
              <a:buChar char="o"/>
            </a:pPr>
            <a:r>
              <a:rPr lang="en-US" sz="1400"/>
              <a:t>Average &gt;1300 words per poster in addition to tables and graphs</a:t>
            </a:r>
          </a:p>
          <a:p>
            <a:pPr lvl="1">
              <a:buFont typeface="Courier New" panose="020B0604020202020204" pitchFamily="34" charset="0"/>
              <a:buChar char="o"/>
            </a:pPr>
            <a:r>
              <a:rPr lang="en-US" sz="1400"/>
              <a:t>Average reader needs ~10 min to read 1400 words (</a:t>
            </a:r>
            <a:r>
              <a:rPr lang="en-US" sz="1400" err="1"/>
              <a:t>ie</a:t>
            </a:r>
            <a:r>
              <a:rPr lang="en-US" sz="1400"/>
              <a:t>, not likely at a congress)</a:t>
            </a:r>
          </a:p>
          <a:p>
            <a:pPr>
              <a:buAutoNum type="arabicPeriod"/>
            </a:pPr>
            <a:r>
              <a:rPr lang="en-US" sz="1400" b="1"/>
              <a:t> Eye tracking assessment</a:t>
            </a:r>
          </a:p>
          <a:p>
            <a:pPr lvl="1">
              <a:buFont typeface="Courier New" panose="020B0604020202020204" pitchFamily="34" charset="0"/>
              <a:buChar char="o"/>
            </a:pPr>
            <a:r>
              <a:rPr lang="en-US" sz="1400"/>
              <a:t>Focus on title, conclusions, figures</a:t>
            </a:r>
          </a:p>
          <a:p>
            <a:pPr>
              <a:buAutoNum type="arabicPeriod"/>
            </a:pPr>
            <a:endParaRPr lang="en-US" sz="1400"/>
          </a:p>
        </p:txBody>
      </p:sp>
      <p:sp>
        <p:nvSpPr>
          <p:cNvPr id="5" name="TextBox 4">
            <a:extLst>
              <a:ext uri="{FF2B5EF4-FFF2-40B4-BE49-F238E27FC236}">
                <a16:creationId xmlns:a16="http://schemas.microsoft.com/office/drawing/2014/main" id="{1EDFC24D-40F6-04ED-B4C9-68B0661E7FB1}"/>
              </a:ext>
            </a:extLst>
          </p:cNvPr>
          <p:cNvSpPr txBox="1"/>
          <p:nvPr/>
        </p:nvSpPr>
        <p:spPr>
          <a:xfrm>
            <a:off x="84666" y="4741333"/>
            <a:ext cx="715433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*Remember this slide when Sean revisits some of these points later in the webinar</a:t>
            </a:r>
          </a:p>
        </p:txBody>
      </p:sp>
    </p:spTree>
    <p:extLst>
      <p:ext uri="{BB962C8B-B14F-4D97-AF65-F5344CB8AC3E}">
        <p14:creationId xmlns:p14="http://schemas.microsoft.com/office/powerpoint/2010/main" val="2888667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894B1A7-0C6D-822B-D2A1-13A999F2B303}"/>
              </a:ext>
            </a:extLst>
          </p:cNvPr>
          <p:cNvSpPr>
            <a:spLocks noGrp="1"/>
          </p:cNvSpPr>
          <p:nvPr>
            <p:ph type="title"/>
          </p:nvPr>
        </p:nvSpPr>
        <p:spPr/>
        <p:txBody>
          <a:bodyPr/>
          <a:lstStyle/>
          <a:p>
            <a:r>
              <a:rPr lang="en-GB"/>
              <a:t>Exploring a new landscape</a:t>
            </a:r>
          </a:p>
        </p:txBody>
      </p:sp>
      <p:sp>
        <p:nvSpPr>
          <p:cNvPr id="4" name="Slide Number Placeholder 3">
            <a:extLst>
              <a:ext uri="{FF2B5EF4-FFF2-40B4-BE49-F238E27FC236}">
                <a16:creationId xmlns:a16="http://schemas.microsoft.com/office/drawing/2014/main" id="{3B9C7562-300E-0393-9B53-06E1684AEABF}"/>
              </a:ext>
            </a:extLst>
          </p:cNvPr>
          <p:cNvSpPr>
            <a:spLocks noGrp="1"/>
          </p:cNvSpPr>
          <p:nvPr>
            <p:ph type="sldNum" sz="quarter" idx="10"/>
          </p:nvPr>
        </p:nvSpPr>
        <p:spPr/>
        <p:txBody>
          <a:bodyPr/>
          <a:lstStyle/>
          <a:p>
            <a:fld id="{42AD0A0E-4515-A647-B2E3-7F1B29FB990E}" type="slidenum">
              <a:rPr lang="en-US" smtClean="0"/>
              <a:pPr/>
              <a:t>15</a:t>
            </a:fld>
            <a:endParaRPr lang="en-US"/>
          </a:p>
        </p:txBody>
      </p:sp>
      <p:grpSp>
        <p:nvGrpSpPr>
          <p:cNvPr id="31" name="Group 30">
            <a:extLst>
              <a:ext uri="{FF2B5EF4-FFF2-40B4-BE49-F238E27FC236}">
                <a16:creationId xmlns:a16="http://schemas.microsoft.com/office/drawing/2014/main" id="{C96F6704-E2A9-8D74-E370-858DB8575727}"/>
              </a:ext>
            </a:extLst>
          </p:cNvPr>
          <p:cNvGrpSpPr/>
          <p:nvPr/>
        </p:nvGrpSpPr>
        <p:grpSpPr>
          <a:xfrm>
            <a:off x="1777328" y="1287393"/>
            <a:ext cx="6479367" cy="2347265"/>
            <a:chOff x="1635784" y="1325510"/>
            <a:chExt cx="6781386" cy="2456677"/>
          </a:xfrm>
        </p:grpSpPr>
        <p:sp>
          <p:nvSpPr>
            <p:cNvPr id="30" name="Rectangle 29">
              <a:extLst>
                <a:ext uri="{FF2B5EF4-FFF2-40B4-BE49-F238E27FC236}">
                  <a16:creationId xmlns:a16="http://schemas.microsoft.com/office/drawing/2014/main" id="{AF4ED219-06D0-AB2F-CE47-C2F126A976A4}"/>
                </a:ext>
              </a:extLst>
            </p:cNvPr>
            <p:cNvSpPr/>
            <p:nvPr/>
          </p:nvSpPr>
          <p:spPr>
            <a:xfrm>
              <a:off x="1635784" y="1325510"/>
              <a:ext cx="6781386" cy="2456677"/>
            </a:xfrm>
            <a:prstGeom prst="rect">
              <a:avLst/>
            </a:prstGeom>
            <a:solidFill>
              <a:schemeClr val="bg1"/>
            </a:solidFill>
            <a:ln>
              <a:noFill/>
            </a:ln>
            <a:effectLst>
              <a:outerShdw blurRad="63500" sx="101000" sy="101000" algn="ctr"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oup 28">
              <a:extLst>
                <a:ext uri="{FF2B5EF4-FFF2-40B4-BE49-F238E27FC236}">
                  <a16:creationId xmlns:a16="http://schemas.microsoft.com/office/drawing/2014/main" id="{7A8ADF3B-9AF7-C82D-B9E5-5C8DA1C358FD}"/>
                </a:ext>
              </a:extLst>
            </p:cNvPr>
            <p:cNvGrpSpPr/>
            <p:nvPr/>
          </p:nvGrpSpPr>
          <p:grpSpPr>
            <a:xfrm>
              <a:off x="1716596" y="1423635"/>
              <a:ext cx="6594859" cy="2253232"/>
              <a:chOff x="1546647" y="1366167"/>
              <a:chExt cx="6931259" cy="2368169"/>
            </a:xfrm>
            <a:noFill/>
          </p:grpSpPr>
          <p:pic>
            <p:nvPicPr>
              <p:cNvPr id="28" name="Picture 27" descr="A yellow and black poster&#10;&#10;AI-generated content may be incorrect.">
                <a:extLst>
                  <a:ext uri="{FF2B5EF4-FFF2-40B4-BE49-F238E27FC236}">
                    <a16:creationId xmlns:a16="http://schemas.microsoft.com/office/drawing/2014/main" id="{26E86EE1-AD7E-71F1-EA26-53A4F05FAD50}"/>
                  </a:ext>
                </a:extLst>
              </p:cNvPr>
              <p:cNvPicPr>
                <a:picLocks noChangeAspect="1"/>
              </p:cNvPicPr>
              <p:nvPr/>
            </p:nvPicPr>
            <p:blipFill>
              <a:blip r:embed="rId2"/>
              <a:srcRect l="1450" t="765" b="2555"/>
              <a:stretch>
                <a:fillRect/>
              </a:stretch>
            </p:blipFill>
            <p:spPr>
              <a:xfrm rot="60000">
                <a:off x="1546647" y="1366167"/>
                <a:ext cx="3297090" cy="2368169"/>
              </a:xfrm>
              <a:custGeom>
                <a:avLst/>
                <a:gdLst>
                  <a:gd name="connsiteX0" fmla="*/ 0 w 3297091"/>
                  <a:gd name="connsiteY0" fmla="*/ 56880 h 2368169"/>
                  <a:gd name="connsiteX1" fmla="*/ 3258652 w 3297091"/>
                  <a:gd name="connsiteY1" fmla="*/ 0 h 2368169"/>
                  <a:gd name="connsiteX2" fmla="*/ 3297091 w 3297091"/>
                  <a:gd name="connsiteY2" fmla="*/ 2202162 h 2368169"/>
                  <a:gd name="connsiteX3" fmla="*/ 3297091 w 3297091"/>
                  <a:gd name="connsiteY3" fmla="*/ 2311322 h 2368169"/>
                  <a:gd name="connsiteX4" fmla="*/ 40343 w 3297091"/>
                  <a:gd name="connsiteY4" fmla="*/ 2368169 h 2368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7091" h="2368169">
                    <a:moveTo>
                      <a:pt x="0" y="56880"/>
                    </a:moveTo>
                    <a:lnTo>
                      <a:pt x="3258652" y="0"/>
                    </a:lnTo>
                    <a:lnTo>
                      <a:pt x="3297091" y="2202162"/>
                    </a:lnTo>
                    <a:lnTo>
                      <a:pt x="3297091" y="2311322"/>
                    </a:lnTo>
                    <a:lnTo>
                      <a:pt x="40343" y="2368169"/>
                    </a:lnTo>
                    <a:close/>
                  </a:path>
                </a:pathLst>
              </a:custGeom>
              <a:grpFill/>
              <a:ln w="3175">
                <a:solidFill>
                  <a:schemeClr val="bg1">
                    <a:lumMod val="65000"/>
                  </a:schemeClr>
                </a:solidFill>
              </a:ln>
            </p:spPr>
          </p:pic>
          <p:pic>
            <p:nvPicPr>
              <p:cNvPr id="6" name="Picture 5" descr="A green and white screen with white text&#10;&#10;AI-generated content may be incorrect.">
                <a:extLst>
                  <a:ext uri="{FF2B5EF4-FFF2-40B4-BE49-F238E27FC236}">
                    <a16:creationId xmlns:a16="http://schemas.microsoft.com/office/drawing/2014/main" id="{726E44DD-5DBA-F711-DBB2-B5000CAC9252}"/>
                  </a:ext>
                </a:extLst>
              </p:cNvPr>
              <p:cNvPicPr>
                <a:picLocks noChangeAspect="1"/>
              </p:cNvPicPr>
              <p:nvPr/>
            </p:nvPicPr>
            <p:blipFill>
              <a:blip r:embed="rId3"/>
              <a:srcRect t="1666"/>
              <a:stretch/>
            </p:blipFill>
            <p:spPr>
              <a:xfrm>
                <a:off x="4920497" y="1400319"/>
                <a:ext cx="3557409" cy="2299867"/>
              </a:xfrm>
              <a:prstGeom prst="rect">
                <a:avLst/>
              </a:prstGeom>
              <a:grpFill/>
              <a:ln w="3175">
                <a:solidFill>
                  <a:schemeClr val="bg1">
                    <a:lumMod val="65000"/>
                  </a:schemeClr>
                </a:solidFill>
              </a:ln>
            </p:spPr>
          </p:pic>
        </p:grpSp>
      </p:grpSp>
      <p:sp>
        <p:nvSpPr>
          <p:cNvPr id="13" name="TextBox 12">
            <a:extLst>
              <a:ext uri="{FF2B5EF4-FFF2-40B4-BE49-F238E27FC236}">
                <a16:creationId xmlns:a16="http://schemas.microsoft.com/office/drawing/2014/main" id="{EBDC628C-41FE-B7A7-CCF1-8EA31EB12579}"/>
              </a:ext>
            </a:extLst>
          </p:cNvPr>
          <p:cNvSpPr txBox="1"/>
          <p:nvPr/>
        </p:nvSpPr>
        <p:spPr>
          <a:xfrm>
            <a:off x="1295819" y="4165367"/>
            <a:ext cx="6552362" cy="338554"/>
          </a:xfrm>
          <a:prstGeom prst="rect">
            <a:avLst/>
          </a:prstGeom>
          <a:noFill/>
        </p:spPr>
        <p:txBody>
          <a:bodyPr wrap="square">
            <a:spAutoFit/>
          </a:bodyPr>
          <a:lstStyle/>
          <a:p>
            <a:pPr algn="ctr"/>
            <a:r>
              <a:rPr lang="en-GB" sz="1600"/>
              <a:t>Natural evolution of data presentation opened the door to change</a:t>
            </a:r>
          </a:p>
        </p:txBody>
      </p:sp>
      <p:sp>
        <p:nvSpPr>
          <p:cNvPr id="15" name="TextBox 14">
            <a:extLst>
              <a:ext uri="{FF2B5EF4-FFF2-40B4-BE49-F238E27FC236}">
                <a16:creationId xmlns:a16="http://schemas.microsoft.com/office/drawing/2014/main" id="{004A814B-6085-44AE-5AC4-D5CD8F1DB855}"/>
              </a:ext>
            </a:extLst>
          </p:cNvPr>
          <p:cNvSpPr txBox="1"/>
          <p:nvPr/>
        </p:nvSpPr>
        <p:spPr>
          <a:xfrm>
            <a:off x="2283279" y="4501083"/>
            <a:ext cx="4577442" cy="400110"/>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tx2"/>
                </a:solidFill>
                <a:effectLst/>
                <a:uLnTx/>
                <a:uFillTx/>
                <a:latin typeface="Franklin Gothic Book" panose="020B0503020102020204"/>
                <a:ea typeface="+mn-ea"/>
                <a:cs typeface="+mn-cs"/>
              </a:rPr>
              <a:t>Poster 2.0,   #Betterposter</a:t>
            </a:r>
          </a:p>
        </p:txBody>
      </p:sp>
      <p:grpSp>
        <p:nvGrpSpPr>
          <p:cNvPr id="26" name="Group 25">
            <a:extLst>
              <a:ext uri="{FF2B5EF4-FFF2-40B4-BE49-F238E27FC236}">
                <a16:creationId xmlns:a16="http://schemas.microsoft.com/office/drawing/2014/main" id="{DE7DF443-7A90-3C61-04DB-7907C0437B97}"/>
              </a:ext>
            </a:extLst>
          </p:cNvPr>
          <p:cNvGrpSpPr/>
          <p:nvPr/>
        </p:nvGrpSpPr>
        <p:grpSpPr>
          <a:xfrm>
            <a:off x="-1905" y="883528"/>
            <a:ext cx="8646676" cy="3129151"/>
            <a:chOff x="-1905" y="883528"/>
            <a:chExt cx="8646676" cy="3129151"/>
          </a:xfrm>
        </p:grpSpPr>
        <p:sp>
          <p:nvSpPr>
            <p:cNvPr id="9" name="Freeform: Shape 8">
              <a:extLst>
                <a:ext uri="{FF2B5EF4-FFF2-40B4-BE49-F238E27FC236}">
                  <a16:creationId xmlns:a16="http://schemas.microsoft.com/office/drawing/2014/main" id="{DB3AD168-138B-3AC2-D1E4-D13E3F0A0BB6}"/>
                </a:ext>
              </a:extLst>
            </p:cNvPr>
            <p:cNvSpPr/>
            <p:nvPr/>
          </p:nvSpPr>
          <p:spPr>
            <a:xfrm>
              <a:off x="8319911" y="883528"/>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grpSp>
          <p:nvGrpSpPr>
            <p:cNvPr id="12" name="Group 11">
              <a:extLst>
                <a:ext uri="{FF2B5EF4-FFF2-40B4-BE49-F238E27FC236}">
                  <a16:creationId xmlns:a16="http://schemas.microsoft.com/office/drawing/2014/main" id="{7731AEE1-F31C-B957-A563-63BAE3436C02}"/>
                </a:ext>
              </a:extLst>
            </p:cNvPr>
            <p:cNvGrpSpPr/>
            <p:nvPr/>
          </p:nvGrpSpPr>
          <p:grpSpPr>
            <a:xfrm>
              <a:off x="461085" y="1613772"/>
              <a:ext cx="991383" cy="2398907"/>
              <a:chOff x="490392" y="1429878"/>
              <a:chExt cx="1148976" cy="2780244"/>
            </a:xfrm>
          </p:grpSpPr>
          <p:pic>
            <p:nvPicPr>
              <p:cNvPr id="8" name="Graphic 7">
                <a:extLst>
                  <a:ext uri="{FF2B5EF4-FFF2-40B4-BE49-F238E27FC236}">
                    <a16:creationId xmlns:a16="http://schemas.microsoft.com/office/drawing/2014/main" id="{AB44F973-94F8-D130-50B7-46F78838255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0392" y="1429878"/>
                <a:ext cx="1148976" cy="2457936"/>
              </a:xfrm>
              <a:prstGeom prst="rect">
                <a:avLst/>
              </a:prstGeom>
            </p:spPr>
          </p:pic>
          <p:sp>
            <p:nvSpPr>
              <p:cNvPr id="10" name="Freeform: Shape 9">
                <a:extLst>
                  <a:ext uri="{FF2B5EF4-FFF2-40B4-BE49-F238E27FC236}">
                    <a16:creationId xmlns:a16="http://schemas.microsoft.com/office/drawing/2014/main" id="{00751BD3-B0D2-BEF1-FBC3-60A5FD3937D4}"/>
                  </a:ext>
                </a:extLst>
              </p:cNvPr>
              <p:cNvSpPr/>
              <p:nvPr/>
            </p:nvSpPr>
            <p:spPr>
              <a:xfrm rot="10800000">
                <a:off x="1064880" y="3885262"/>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grpSp>
        <p:sp>
          <p:nvSpPr>
            <p:cNvPr id="14" name="Freeform: Shape 13">
              <a:extLst>
                <a:ext uri="{FF2B5EF4-FFF2-40B4-BE49-F238E27FC236}">
                  <a16:creationId xmlns:a16="http://schemas.microsoft.com/office/drawing/2014/main" id="{6CBE5E0F-812C-7D28-0051-6BF07AC74F7A}"/>
                </a:ext>
              </a:extLst>
            </p:cNvPr>
            <p:cNvSpPr/>
            <p:nvPr/>
          </p:nvSpPr>
          <p:spPr>
            <a:xfrm rot="5400000">
              <a:off x="8319911" y="3687819"/>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cxnSp>
          <p:nvCxnSpPr>
            <p:cNvPr id="17" name="Straight Connector 16">
              <a:extLst>
                <a:ext uri="{FF2B5EF4-FFF2-40B4-BE49-F238E27FC236}">
                  <a16:creationId xmlns:a16="http://schemas.microsoft.com/office/drawing/2014/main" id="{6AD9C44B-DBC0-1063-C64B-3F1C72767093}"/>
                </a:ext>
              </a:extLst>
            </p:cNvPr>
            <p:cNvCxnSpPr>
              <a:endCxn id="14" idx="1"/>
            </p:cNvCxnSpPr>
            <p:nvPr/>
          </p:nvCxnSpPr>
          <p:spPr>
            <a:xfrm>
              <a:off x="8644771" y="1208388"/>
              <a:ext cx="0" cy="247943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29DCBB4-71CB-84A6-3A0E-86BDC0530A16}"/>
                </a:ext>
              </a:extLst>
            </p:cNvPr>
            <p:cNvCxnSpPr>
              <a:cxnSpLocks/>
              <a:stCxn id="10" idx="1"/>
            </p:cNvCxnSpPr>
            <p:nvPr/>
          </p:nvCxnSpPr>
          <p:spPr>
            <a:xfrm>
              <a:off x="1237079" y="4012679"/>
              <a:ext cx="7082832"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A1E888C3-FD30-83EA-2D5B-A9701CAC2640}"/>
                </a:ext>
              </a:extLst>
            </p:cNvPr>
            <p:cNvGrpSpPr/>
            <p:nvPr/>
          </p:nvGrpSpPr>
          <p:grpSpPr>
            <a:xfrm>
              <a:off x="-1905" y="2720336"/>
              <a:ext cx="904874" cy="85844"/>
              <a:chOff x="-2055564" y="2762429"/>
              <a:chExt cx="2958761" cy="280696"/>
            </a:xfrm>
          </p:grpSpPr>
          <p:sp>
            <p:nvSpPr>
              <p:cNvPr id="21" name="Freeform: Shape 20">
                <a:extLst>
                  <a:ext uri="{FF2B5EF4-FFF2-40B4-BE49-F238E27FC236}">
                    <a16:creationId xmlns:a16="http://schemas.microsoft.com/office/drawing/2014/main" id="{CFA02053-D700-9861-D0C7-D163C98F2A1D}"/>
                  </a:ext>
                </a:extLst>
              </p:cNvPr>
              <p:cNvSpPr/>
              <p:nvPr/>
            </p:nvSpPr>
            <p:spPr>
              <a:xfrm rot="5400000">
                <a:off x="601625" y="2741552"/>
                <a:ext cx="280696" cy="322449"/>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cxnSp>
            <p:nvCxnSpPr>
              <p:cNvPr id="22" name="Straight Connector 21">
                <a:extLst>
                  <a:ext uri="{FF2B5EF4-FFF2-40B4-BE49-F238E27FC236}">
                    <a16:creationId xmlns:a16="http://schemas.microsoft.com/office/drawing/2014/main" id="{CB43AC2F-576E-2C0A-5223-0259FF0CE06E}"/>
                  </a:ext>
                </a:extLst>
              </p:cNvPr>
              <p:cNvCxnSpPr>
                <a:cxnSpLocks/>
              </p:cNvCxnSpPr>
              <p:nvPr/>
            </p:nvCxnSpPr>
            <p:spPr>
              <a:xfrm>
                <a:off x="-2055564" y="3043124"/>
                <a:ext cx="2636317"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729065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7" name="Rectangle: Rounded Corners 5136">
            <a:extLst>
              <a:ext uri="{FF2B5EF4-FFF2-40B4-BE49-F238E27FC236}">
                <a16:creationId xmlns:a16="http://schemas.microsoft.com/office/drawing/2014/main" id="{6127D19F-F239-9DD7-BE0B-8E2AF97E32FF}"/>
              </a:ext>
            </a:extLst>
          </p:cNvPr>
          <p:cNvSpPr/>
          <p:nvPr/>
        </p:nvSpPr>
        <p:spPr>
          <a:xfrm>
            <a:off x="586263" y="1131069"/>
            <a:ext cx="4340286" cy="2007665"/>
          </a:xfrm>
          <a:prstGeom prst="roundRect">
            <a:avLst>
              <a:gd name="adj" fmla="val 9511"/>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0489A8A-664F-5915-0BA0-DCF5C94F9615}"/>
              </a:ext>
            </a:extLst>
          </p:cNvPr>
          <p:cNvSpPr/>
          <p:nvPr/>
        </p:nvSpPr>
        <p:spPr>
          <a:xfrm>
            <a:off x="585914" y="3332544"/>
            <a:ext cx="4340286" cy="1463294"/>
          </a:xfrm>
          <a:prstGeom prst="roundRect">
            <a:avLst>
              <a:gd name="adj" fmla="val 11138"/>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Rounded Corners 34">
            <a:extLst>
              <a:ext uri="{FF2B5EF4-FFF2-40B4-BE49-F238E27FC236}">
                <a16:creationId xmlns:a16="http://schemas.microsoft.com/office/drawing/2014/main" id="{BB40A417-05F3-6FD6-512C-70D775C7997F}"/>
              </a:ext>
            </a:extLst>
          </p:cNvPr>
          <p:cNvSpPr/>
          <p:nvPr/>
        </p:nvSpPr>
        <p:spPr>
          <a:xfrm>
            <a:off x="5145333" y="1118192"/>
            <a:ext cx="3210117" cy="2020537"/>
          </a:xfrm>
          <a:prstGeom prst="roundRect">
            <a:avLst>
              <a:gd name="adj" fmla="val 6987"/>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12A77320-3753-748E-C7D1-2852BFB6E93D}"/>
              </a:ext>
            </a:extLst>
          </p:cNvPr>
          <p:cNvSpPr>
            <a:spLocks noGrp="1"/>
          </p:cNvSpPr>
          <p:nvPr>
            <p:ph type="title"/>
          </p:nvPr>
        </p:nvSpPr>
        <p:spPr/>
        <p:txBody>
          <a:bodyPr/>
          <a:lstStyle/>
          <a:p>
            <a:r>
              <a:rPr lang="en-US"/>
              <a:t>Preparing for the storm</a:t>
            </a:r>
          </a:p>
        </p:txBody>
      </p:sp>
      <p:sp>
        <p:nvSpPr>
          <p:cNvPr id="4" name="Slide Number Placeholder 3">
            <a:extLst>
              <a:ext uri="{FF2B5EF4-FFF2-40B4-BE49-F238E27FC236}">
                <a16:creationId xmlns:a16="http://schemas.microsoft.com/office/drawing/2014/main" id="{6B976D2D-A446-FC10-E9BD-16354576A4F0}"/>
              </a:ext>
            </a:extLst>
          </p:cNvPr>
          <p:cNvSpPr>
            <a:spLocks noGrp="1"/>
          </p:cNvSpPr>
          <p:nvPr>
            <p:ph type="sldNum" sz="quarter" idx="10"/>
          </p:nvPr>
        </p:nvSpPr>
        <p:spPr/>
        <p:txBody>
          <a:bodyPr/>
          <a:lstStyle/>
          <a:p>
            <a:fld id="{42AD0A0E-4515-A647-B2E3-7F1B29FB990E}" type="slidenum">
              <a:rPr lang="en-US" smtClean="0"/>
              <a:pPr/>
              <a:t>16</a:t>
            </a:fld>
            <a:endParaRPr lang="en-US"/>
          </a:p>
        </p:txBody>
      </p:sp>
      <p:sp>
        <p:nvSpPr>
          <p:cNvPr id="6" name="Content Placeholder 2">
            <a:extLst>
              <a:ext uri="{FF2B5EF4-FFF2-40B4-BE49-F238E27FC236}">
                <a16:creationId xmlns:a16="http://schemas.microsoft.com/office/drawing/2014/main" id="{C188F1AF-F66E-98B4-146F-61FD7BBD41D0}"/>
              </a:ext>
            </a:extLst>
          </p:cNvPr>
          <p:cNvSpPr txBox="1">
            <a:spLocks/>
          </p:cNvSpPr>
          <p:nvPr/>
        </p:nvSpPr>
        <p:spPr>
          <a:xfrm>
            <a:off x="764759" y="1297538"/>
            <a:ext cx="2300273" cy="258532"/>
          </a:xfrm>
          <a:prstGeom prst="rect">
            <a:avLst/>
          </a:prstGeom>
        </p:spPr>
        <p:txBody>
          <a:bodyPr vert="horz" wrap="square" lIns="91440" tIns="45720" rIns="91440" bIns="45720" rtlCol="0" anchor="t">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200" b="1"/>
              <a:t>Anticipate needs and concerns</a:t>
            </a:r>
          </a:p>
        </p:txBody>
      </p:sp>
      <p:sp>
        <p:nvSpPr>
          <p:cNvPr id="9" name="Content Placeholder 2">
            <a:extLst>
              <a:ext uri="{FF2B5EF4-FFF2-40B4-BE49-F238E27FC236}">
                <a16:creationId xmlns:a16="http://schemas.microsoft.com/office/drawing/2014/main" id="{3C05DA3F-465F-8B27-302D-6C5960C5F7D1}"/>
              </a:ext>
            </a:extLst>
          </p:cNvPr>
          <p:cNvSpPr txBox="1">
            <a:spLocks/>
          </p:cNvSpPr>
          <p:nvPr/>
        </p:nvSpPr>
        <p:spPr>
          <a:xfrm>
            <a:off x="765723" y="3504109"/>
            <a:ext cx="2591307" cy="258532"/>
          </a:xfrm>
          <a:prstGeom prst="rect">
            <a:avLst/>
          </a:prstGeom>
        </p:spPr>
        <p:txBody>
          <a:bodyPr vert="horz" wrap="square" lIns="91440" tIns="45720" rIns="91440" bIns="45720" rtlCol="0" anchor="t">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200" b="1"/>
              <a:t>Start with small steps</a:t>
            </a:r>
          </a:p>
        </p:txBody>
      </p:sp>
      <p:sp>
        <p:nvSpPr>
          <p:cNvPr id="10" name="Content Placeholder 2">
            <a:extLst>
              <a:ext uri="{FF2B5EF4-FFF2-40B4-BE49-F238E27FC236}">
                <a16:creationId xmlns:a16="http://schemas.microsoft.com/office/drawing/2014/main" id="{3B475BF3-C468-F7E1-7181-1012404C06DE}"/>
              </a:ext>
            </a:extLst>
          </p:cNvPr>
          <p:cNvSpPr txBox="1">
            <a:spLocks/>
          </p:cNvSpPr>
          <p:nvPr/>
        </p:nvSpPr>
        <p:spPr>
          <a:xfrm>
            <a:off x="5396859" y="1297053"/>
            <a:ext cx="2054996" cy="258532"/>
          </a:xfrm>
          <a:prstGeom prst="rect">
            <a:avLst/>
          </a:prstGeom>
        </p:spPr>
        <p:txBody>
          <a:bodyPr vert="horz" wrap="square" lIns="91440" tIns="45720" rIns="91440" bIns="45720" rtlCol="0" anchor="t">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200" b="1"/>
              <a:t>Be ready with a plan</a:t>
            </a:r>
          </a:p>
        </p:txBody>
      </p:sp>
      <p:sp>
        <p:nvSpPr>
          <p:cNvPr id="11" name="Content Placeholder 2">
            <a:extLst>
              <a:ext uri="{FF2B5EF4-FFF2-40B4-BE49-F238E27FC236}">
                <a16:creationId xmlns:a16="http://schemas.microsoft.com/office/drawing/2014/main" id="{550C3C58-516F-C160-DA99-9089A35B8AAF}"/>
              </a:ext>
            </a:extLst>
          </p:cNvPr>
          <p:cNvSpPr txBox="1">
            <a:spLocks/>
          </p:cNvSpPr>
          <p:nvPr/>
        </p:nvSpPr>
        <p:spPr>
          <a:xfrm>
            <a:off x="764759" y="1559889"/>
            <a:ext cx="3737584" cy="1431161"/>
          </a:xfrm>
          <a:prstGeom prst="rect">
            <a:avLst/>
          </a:prstGeom>
        </p:spPr>
        <p:txBody>
          <a:bodyPr vert="horz" wrap="square" lIns="91440" tIns="45720" rIns="91440" bIns="45720" rtlCol="0" anchor="t">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lvl="1" indent="-171450">
              <a:lnSpc>
                <a:spcPct val="100000"/>
              </a:lnSpc>
              <a:spcBef>
                <a:spcPts val="300"/>
              </a:spcBef>
              <a:buFont typeface="Arial" panose="020B0604020202020204" pitchFamily="34" charset="0"/>
              <a:buChar char="•"/>
            </a:pPr>
            <a:r>
              <a:rPr lang="en-US" sz="1100"/>
              <a:t>Ensure alignment with company brand standards</a:t>
            </a:r>
          </a:p>
          <a:p>
            <a:pPr marL="171450" lvl="1" indent="-171450">
              <a:lnSpc>
                <a:spcPct val="100000"/>
              </a:lnSpc>
              <a:spcBef>
                <a:spcPts val="300"/>
              </a:spcBef>
              <a:buFont typeface="Arial" panose="020B0604020202020204" pitchFamily="34" charset="0"/>
              <a:buChar char="•"/>
            </a:pPr>
            <a:r>
              <a:rPr lang="en-US" sz="1100"/>
              <a:t>Consider needs of stakeholders (</a:t>
            </a:r>
            <a:r>
              <a:rPr lang="en-US" sz="1100" err="1"/>
              <a:t>eg</a:t>
            </a:r>
            <a:r>
              <a:rPr lang="en-US" sz="1100"/>
              <a:t>, authors, </a:t>
            </a:r>
            <a:br>
              <a:rPr lang="en-US" sz="1100"/>
            </a:br>
            <a:r>
              <a:rPr lang="en-US" sz="1100"/>
              <a:t>cross-functional partners, field team)</a:t>
            </a:r>
          </a:p>
          <a:p>
            <a:pPr marL="171450" lvl="1" indent="-171450">
              <a:lnSpc>
                <a:spcPct val="100000"/>
              </a:lnSpc>
              <a:spcBef>
                <a:spcPts val="300"/>
              </a:spcBef>
              <a:buFont typeface="Arial" panose="020B0604020202020204" pitchFamily="34" charset="0"/>
              <a:buChar char="•"/>
            </a:pPr>
            <a:r>
              <a:rPr lang="en-US" sz="1100"/>
              <a:t>Identify impact on processes and potential roadblocks (</a:t>
            </a:r>
            <a:r>
              <a:rPr lang="en-US" sz="1100" err="1"/>
              <a:t>eg</a:t>
            </a:r>
            <a:r>
              <a:rPr lang="en-US" sz="1100"/>
              <a:t>, governance, alliance)</a:t>
            </a:r>
          </a:p>
          <a:p>
            <a:pPr marL="171450" lvl="1" indent="-171450">
              <a:lnSpc>
                <a:spcPct val="100000"/>
              </a:lnSpc>
              <a:spcBef>
                <a:spcPts val="300"/>
              </a:spcBef>
              <a:buFont typeface="Arial" panose="020B0604020202020204" pitchFamily="34" charset="0"/>
              <a:buChar char="•"/>
            </a:pPr>
            <a:r>
              <a:rPr lang="en-US" sz="1100"/>
              <a:t>Maintain scientific vs promotional data presentation</a:t>
            </a:r>
          </a:p>
          <a:p>
            <a:pPr marL="171450" lvl="1" indent="-171450">
              <a:lnSpc>
                <a:spcPct val="100000"/>
              </a:lnSpc>
              <a:spcBef>
                <a:spcPts val="300"/>
              </a:spcBef>
              <a:buFont typeface="Arial" panose="020B0604020202020204" pitchFamily="34" charset="0"/>
              <a:buChar char="•"/>
            </a:pPr>
            <a:r>
              <a:rPr lang="en-US" sz="1100"/>
              <a:t>Confirm decision maker</a:t>
            </a:r>
            <a:endParaRPr lang="en-US"/>
          </a:p>
        </p:txBody>
      </p:sp>
      <p:sp>
        <p:nvSpPr>
          <p:cNvPr id="12" name="Content Placeholder 2">
            <a:extLst>
              <a:ext uri="{FF2B5EF4-FFF2-40B4-BE49-F238E27FC236}">
                <a16:creationId xmlns:a16="http://schemas.microsoft.com/office/drawing/2014/main" id="{FFA2C9FC-4DEB-43C1-BEF1-36E7754884F0}"/>
              </a:ext>
            </a:extLst>
          </p:cNvPr>
          <p:cNvSpPr txBox="1">
            <a:spLocks/>
          </p:cNvSpPr>
          <p:nvPr/>
        </p:nvSpPr>
        <p:spPr>
          <a:xfrm>
            <a:off x="765723" y="3755642"/>
            <a:ext cx="4052345" cy="846386"/>
          </a:xfrm>
          <a:prstGeom prst="rect">
            <a:avLst/>
          </a:prstGeom>
        </p:spPr>
        <p:txBody>
          <a:bodyPr vert="horz" wrap="square" lIns="91440" tIns="45720" rIns="91440" bIns="45720" rtlCol="0" anchor="t">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lvl="1" indent="-171450">
              <a:lnSpc>
                <a:spcPct val="100000"/>
              </a:lnSpc>
              <a:spcBef>
                <a:spcPts val="300"/>
              </a:spcBef>
              <a:buClr>
                <a:schemeClr val="accent3"/>
              </a:buClr>
              <a:buFont typeface="Arial" panose="020B0604020202020204" pitchFamily="34" charset="0"/>
              <a:buChar char="•"/>
            </a:pPr>
            <a:r>
              <a:rPr lang="en-US" sz="1100"/>
              <a:t>Decrease text volume, highlight key results</a:t>
            </a:r>
          </a:p>
          <a:p>
            <a:pPr marL="171450" lvl="1" indent="-171450">
              <a:lnSpc>
                <a:spcPct val="100000"/>
              </a:lnSpc>
              <a:spcBef>
                <a:spcPts val="300"/>
              </a:spcBef>
              <a:buClr>
                <a:schemeClr val="accent3"/>
              </a:buClr>
              <a:buFont typeface="Arial" panose="020B0604020202020204" pitchFamily="34" charset="0"/>
              <a:buChar char="•"/>
            </a:pPr>
            <a:r>
              <a:rPr lang="en-US" sz="1100"/>
              <a:t>Use conclusive table and figure titles (</a:t>
            </a:r>
            <a:r>
              <a:rPr lang="en-US" sz="1100" err="1"/>
              <a:t>ie</a:t>
            </a:r>
            <a:r>
              <a:rPr lang="en-US" sz="1100"/>
              <a:t>, key result)</a:t>
            </a:r>
          </a:p>
          <a:p>
            <a:pPr marL="171450" lvl="1" indent="-171450">
              <a:lnSpc>
                <a:spcPct val="100000"/>
              </a:lnSpc>
              <a:spcBef>
                <a:spcPts val="300"/>
              </a:spcBef>
              <a:buClr>
                <a:schemeClr val="accent3"/>
              </a:buClr>
              <a:buFont typeface="Arial" panose="020B0604020202020204" pitchFamily="34" charset="0"/>
              <a:buChar char="•"/>
            </a:pPr>
            <a:r>
              <a:rPr lang="en-US" sz="1100"/>
              <a:t>Consider supplemental materials (maximize impact while maintaining depth of information needed downstream)</a:t>
            </a:r>
          </a:p>
        </p:txBody>
      </p:sp>
      <p:sp>
        <p:nvSpPr>
          <p:cNvPr id="13" name="Content Placeholder 2">
            <a:extLst>
              <a:ext uri="{FF2B5EF4-FFF2-40B4-BE49-F238E27FC236}">
                <a16:creationId xmlns:a16="http://schemas.microsoft.com/office/drawing/2014/main" id="{8381D629-84D5-3992-F11E-ADDB787E6897}"/>
              </a:ext>
            </a:extLst>
          </p:cNvPr>
          <p:cNvSpPr txBox="1">
            <a:spLocks/>
          </p:cNvSpPr>
          <p:nvPr/>
        </p:nvSpPr>
        <p:spPr>
          <a:xfrm>
            <a:off x="5396859" y="1559404"/>
            <a:ext cx="2123696" cy="638636"/>
          </a:xfrm>
          <a:prstGeom prst="rect">
            <a:avLst/>
          </a:prstGeom>
        </p:spPr>
        <p:txBody>
          <a:bodyPr vert="horz" wrap="square" lIns="91440" tIns="45720" rIns="91440" bIns="45720" rtlCol="0" anchor="t">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lvl="1" indent="-171450">
              <a:lnSpc>
                <a:spcPct val="100000"/>
              </a:lnSpc>
              <a:spcBef>
                <a:spcPts val="300"/>
              </a:spcBef>
              <a:buClr>
                <a:schemeClr val="accent1"/>
              </a:buClr>
              <a:buFont typeface="Arial" panose="020B0604020202020204" pitchFamily="34" charset="0"/>
              <a:buChar char="•"/>
            </a:pPr>
            <a:r>
              <a:rPr lang="en-US" sz="1100"/>
              <a:t>Roll out to internal teams first</a:t>
            </a:r>
          </a:p>
          <a:p>
            <a:pPr marL="171450" lvl="1" indent="-171450">
              <a:lnSpc>
                <a:spcPct val="100000"/>
              </a:lnSpc>
              <a:spcBef>
                <a:spcPts val="300"/>
              </a:spcBef>
              <a:buClr>
                <a:schemeClr val="accent1"/>
              </a:buClr>
              <a:buFont typeface="Arial" panose="020B0604020202020204" pitchFamily="34" charset="0"/>
              <a:buChar char="•"/>
            </a:pPr>
            <a:r>
              <a:rPr lang="en-US" sz="1100"/>
              <a:t>Have data available to justify the changes</a:t>
            </a:r>
          </a:p>
        </p:txBody>
      </p:sp>
      <p:grpSp>
        <p:nvGrpSpPr>
          <p:cNvPr id="5124" name="Group 5123">
            <a:extLst>
              <a:ext uri="{FF2B5EF4-FFF2-40B4-BE49-F238E27FC236}">
                <a16:creationId xmlns:a16="http://schemas.microsoft.com/office/drawing/2014/main" id="{CC53EE9D-7479-C161-70D1-21D8DB6B9455}"/>
              </a:ext>
            </a:extLst>
          </p:cNvPr>
          <p:cNvGrpSpPr/>
          <p:nvPr/>
        </p:nvGrpSpPr>
        <p:grpSpPr>
          <a:xfrm>
            <a:off x="7636204" y="1213860"/>
            <a:ext cx="583109" cy="583109"/>
            <a:chOff x="7094528" y="1709867"/>
            <a:chExt cx="583109" cy="583109"/>
          </a:xfrm>
        </p:grpSpPr>
        <p:sp>
          <p:nvSpPr>
            <p:cNvPr id="32" name="Oval 31">
              <a:extLst>
                <a:ext uri="{FF2B5EF4-FFF2-40B4-BE49-F238E27FC236}">
                  <a16:creationId xmlns:a16="http://schemas.microsoft.com/office/drawing/2014/main" id="{2F93CA82-E698-FE11-1680-B4EEEF10803D}"/>
                </a:ext>
              </a:extLst>
            </p:cNvPr>
            <p:cNvSpPr/>
            <p:nvPr/>
          </p:nvSpPr>
          <p:spPr>
            <a:xfrm>
              <a:off x="7094528" y="1709867"/>
              <a:ext cx="583109" cy="583109"/>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descr="Playbook with solid fill">
              <a:extLst>
                <a:ext uri="{FF2B5EF4-FFF2-40B4-BE49-F238E27FC236}">
                  <a16:creationId xmlns:a16="http://schemas.microsoft.com/office/drawing/2014/main" id="{2BDD7941-6645-935E-B170-7A0D5758F9A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10176" y="1819951"/>
              <a:ext cx="351812" cy="351812"/>
            </a:xfrm>
            <a:prstGeom prst="rect">
              <a:avLst/>
            </a:prstGeom>
          </p:spPr>
        </p:pic>
      </p:grpSp>
      <p:grpSp>
        <p:nvGrpSpPr>
          <p:cNvPr id="5123" name="Group 5122">
            <a:extLst>
              <a:ext uri="{FF2B5EF4-FFF2-40B4-BE49-F238E27FC236}">
                <a16:creationId xmlns:a16="http://schemas.microsoft.com/office/drawing/2014/main" id="{8B46875B-C72E-B1F8-D7F6-55B88D4655BA}"/>
              </a:ext>
            </a:extLst>
          </p:cNvPr>
          <p:cNvGrpSpPr/>
          <p:nvPr/>
        </p:nvGrpSpPr>
        <p:grpSpPr>
          <a:xfrm>
            <a:off x="4186149" y="3436114"/>
            <a:ext cx="583109" cy="583109"/>
            <a:chOff x="4337630" y="1709867"/>
            <a:chExt cx="583109" cy="583109"/>
          </a:xfrm>
        </p:grpSpPr>
        <p:sp>
          <p:nvSpPr>
            <p:cNvPr id="26" name="Oval 25">
              <a:extLst>
                <a:ext uri="{FF2B5EF4-FFF2-40B4-BE49-F238E27FC236}">
                  <a16:creationId xmlns:a16="http://schemas.microsoft.com/office/drawing/2014/main" id="{8FD2CA64-9592-554D-EB01-F83656AEC1F9}"/>
                </a:ext>
              </a:extLst>
            </p:cNvPr>
            <p:cNvSpPr/>
            <p:nvPr/>
          </p:nvSpPr>
          <p:spPr>
            <a:xfrm>
              <a:off x="4337630" y="1709867"/>
              <a:ext cx="583109" cy="583109"/>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Graphic 39" descr="Dance steps with solid fill">
              <a:extLst>
                <a:ext uri="{FF2B5EF4-FFF2-40B4-BE49-F238E27FC236}">
                  <a16:creationId xmlns:a16="http://schemas.microsoft.com/office/drawing/2014/main" id="{8087C33C-9701-6443-D16C-1F1B2FFD21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53278" y="1839539"/>
              <a:ext cx="351812" cy="351812"/>
            </a:xfrm>
            <a:prstGeom prst="rect">
              <a:avLst/>
            </a:prstGeom>
          </p:spPr>
        </p:pic>
      </p:grpSp>
      <p:grpSp>
        <p:nvGrpSpPr>
          <p:cNvPr id="5121" name="Group 5120">
            <a:extLst>
              <a:ext uri="{FF2B5EF4-FFF2-40B4-BE49-F238E27FC236}">
                <a16:creationId xmlns:a16="http://schemas.microsoft.com/office/drawing/2014/main" id="{0A01976A-C5CF-C75B-865A-7970AED31545}"/>
              </a:ext>
            </a:extLst>
          </p:cNvPr>
          <p:cNvGrpSpPr/>
          <p:nvPr/>
        </p:nvGrpSpPr>
        <p:grpSpPr>
          <a:xfrm>
            <a:off x="4186149" y="1213861"/>
            <a:ext cx="583109" cy="583109"/>
            <a:chOff x="1599196" y="1709867"/>
            <a:chExt cx="583109" cy="583109"/>
          </a:xfrm>
        </p:grpSpPr>
        <p:sp>
          <p:nvSpPr>
            <p:cNvPr id="16" name="Oval 15">
              <a:extLst>
                <a:ext uri="{FF2B5EF4-FFF2-40B4-BE49-F238E27FC236}">
                  <a16:creationId xmlns:a16="http://schemas.microsoft.com/office/drawing/2014/main" id="{83052733-CF84-9155-72C4-9C1432548DF5}"/>
                </a:ext>
              </a:extLst>
            </p:cNvPr>
            <p:cNvSpPr/>
            <p:nvPr/>
          </p:nvSpPr>
          <p:spPr>
            <a:xfrm>
              <a:off x="1599196" y="1709867"/>
              <a:ext cx="583109" cy="583109"/>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2" name="Graphic 41" descr="Telescope with solid fill">
              <a:extLst>
                <a:ext uri="{FF2B5EF4-FFF2-40B4-BE49-F238E27FC236}">
                  <a16:creationId xmlns:a16="http://schemas.microsoft.com/office/drawing/2014/main" id="{DA040D99-4ABB-048A-BF45-489C5BC89AE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14844" y="1830536"/>
              <a:ext cx="351812" cy="351812"/>
            </a:xfrm>
            <a:prstGeom prst="rect">
              <a:avLst/>
            </a:prstGeom>
          </p:spPr>
        </p:pic>
      </p:grpSp>
      <p:sp>
        <p:nvSpPr>
          <p:cNvPr id="3" name="Freeform: Shape 2">
            <a:extLst>
              <a:ext uri="{FF2B5EF4-FFF2-40B4-BE49-F238E27FC236}">
                <a16:creationId xmlns:a16="http://schemas.microsoft.com/office/drawing/2014/main" id="{25A2FBD4-20CC-4D80-5BD8-618541C38516}"/>
              </a:ext>
            </a:extLst>
          </p:cNvPr>
          <p:cNvSpPr/>
          <p:nvPr/>
        </p:nvSpPr>
        <p:spPr>
          <a:xfrm>
            <a:off x="8319911" y="883528"/>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grpSp>
        <p:nvGrpSpPr>
          <p:cNvPr id="27" name="Group 26">
            <a:extLst>
              <a:ext uri="{FF2B5EF4-FFF2-40B4-BE49-F238E27FC236}">
                <a16:creationId xmlns:a16="http://schemas.microsoft.com/office/drawing/2014/main" id="{E4E0D2C0-D8DE-3217-1198-C26B9538C68B}"/>
              </a:ext>
            </a:extLst>
          </p:cNvPr>
          <p:cNvGrpSpPr/>
          <p:nvPr/>
        </p:nvGrpSpPr>
        <p:grpSpPr>
          <a:xfrm>
            <a:off x="5548263" y="2665811"/>
            <a:ext cx="3096508" cy="2363389"/>
            <a:chOff x="5548263" y="2315003"/>
            <a:chExt cx="3096508" cy="2363389"/>
          </a:xfrm>
        </p:grpSpPr>
        <p:grpSp>
          <p:nvGrpSpPr>
            <p:cNvPr id="5143" name="Group 5142">
              <a:extLst>
                <a:ext uri="{FF2B5EF4-FFF2-40B4-BE49-F238E27FC236}">
                  <a16:creationId xmlns:a16="http://schemas.microsoft.com/office/drawing/2014/main" id="{E76AB013-3A0A-E263-D0EF-661620FCFE94}"/>
                </a:ext>
              </a:extLst>
            </p:cNvPr>
            <p:cNvGrpSpPr/>
            <p:nvPr/>
          </p:nvGrpSpPr>
          <p:grpSpPr>
            <a:xfrm>
              <a:off x="5548263" y="2315003"/>
              <a:ext cx="2771647" cy="2363389"/>
              <a:chOff x="5986729" y="2528697"/>
              <a:chExt cx="2771647" cy="2363389"/>
            </a:xfrm>
          </p:grpSpPr>
          <p:grpSp>
            <p:nvGrpSpPr>
              <p:cNvPr id="5136" name="Group 5135">
                <a:extLst>
                  <a:ext uri="{FF2B5EF4-FFF2-40B4-BE49-F238E27FC236}">
                    <a16:creationId xmlns:a16="http://schemas.microsoft.com/office/drawing/2014/main" id="{780B65E2-76BF-6993-E0E8-26B39206A895}"/>
                  </a:ext>
                </a:extLst>
              </p:cNvPr>
              <p:cNvGrpSpPr/>
              <p:nvPr/>
            </p:nvGrpSpPr>
            <p:grpSpPr>
              <a:xfrm>
                <a:off x="6311590" y="2528697"/>
                <a:ext cx="2446786" cy="1636767"/>
                <a:chOff x="1134707" y="1922182"/>
                <a:chExt cx="1942063" cy="1299135"/>
              </a:xfrm>
            </p:grpSpPr>
            <p:sp>
              <p:nvSpPr>
                <p:cNvPr id="60" name="Freeform: Shape 59">
                  <a:extLst>
                    <a:ext uri="{FF2B5EF4-FFF2-40B4-BE49-F238E27FC236}">
                      <a16:creationId xmlns:a16="http://schemas.microsoft.com/office/drawing/2014/main" id="{3823DBAD-BB6B-6633-7B28-269A66471E69}"/>
                    </a:ext>
                  </a:extLst>
                </p:cNvPr>
                <p:cNvSpPr/>
                <p:nvPr/>
              </p:nvSpPr>
              <p:spPr>
                <a:xfrm>
                  <a:off x="1134707" y="1922182"/>
                  <a:ext cx="1541170" cy="1299135"/>
                </a:xfrm>
                <a:custGeom>
                  <a:avLst/>
                  <a:gdLst>
                    <a:gd name="connsiteX0" fmla="*/ 0 w 1490640"/>
                    <a:gd name="connsiteY0" fmla="*/ 1299039 h 1299135"/>
                    <a:gd name="connsiteX1" fmla="*/ 744841 w 1490640"/>
                    <a:gd name="connsiteY1" fmla="*/ 1056984 h 1299135"/>
                    <a:gd name="connsiteX2" fmla="*/ 1461500 w 1490640"/>
                    <a:gd name="connsiteY2" fmla="*/ 204571 h 1299135"/>
                    <a:gd name="connsiteX3" fmla="*/ 1436532 w 1490640"/>
                    <a:gd name="connsiteY3" fmla="*/ 21356 h 1299135"/>
                    <a:gd name="connsiteX4" fmla="*/ 1268646 w 1490640"/>
                    <a:gd name="connsiteY4" fmla="*/ 46191 h 1299135"/>
                    <a:gd name="connsiteX5" fmla="*/ 686201 w 1490640"/>
                    <a:gd name="connsiteY5" fmla="*/ 738953 h 1299135"/>
                    <a:gd name="connsiteX6" fmla="*/ 576085 w 1490640"/>
                    <a:gd name="connsiteY6" fmla="*/ 743705 h 1299135"/>
                    <a:gd name="connsiteX7" fmla="*/ 288177 w 1490640"/>
                    <a:gd name="connsiteY7" fmla="*/ 455797 h 1299135"/>
                    <a:gd name="connsiteX8" fmla="*/ 111723 w 1490640"/>
                    <a:gd name="connsiteY8" fmla="*/ 455797 h 1299135"/>
                    <a:gd name="connsiteX9" fmla="*/ 111723 w 1490640"/>
                    <a:gd name="connsiteY9" fmla="*/ 455797 h 1299135"/>
                    <a:gd name="connsiteX10" fmla="*/ 111723 w 1490640"/>
                    <a:gd name="connsiteY10" fmla="*/ 632250 h 1299135"/>
                    <a:gd name="connsiteX11" fmla="*/ 533913 w 1490640"/>
                    <a:gd name="connsiteY11" fmla="*/ 1054441 h 1299135"/>
                    <a:gd name="connsiteX12" fmla="*/ 1278352 w 1490640"/>
                    <a:gd name="connsiteY12" fmla="*/ 1299039 h 129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90640" h="1299135">
                      <a:moveTo>
                        <a:pt x="0" y="1299039"/>
                      </a:moveTo>
                      <a:cubicBezTo>
                        <a:pt x="348690" y="1302453"/>
                        <a:pt x="585658" y="1214695"/>
                        <a:pt x="744841" y="1056984"/>
                      </a:cubicBezTo>
                      <a:lnTo>
                        <a:pt x="1461500" y="204571"/>
                      </a:lnTo>
                      <a:cubicBezTo>
                        <a:pt x="1508291" y="148944"/>
                        <a:pt x="1497849" y="63529"/>
                        <a:pt x="1436532" y="21356"/>
                      </a:cubicBezTo>
                      <a:cubicBezTo>
                        <a:pt x="1383247" y="-15327"/>
                        <a:pt x="1310283" y="-3278"/>
                        <a:pt x="1268646" y="46191"/>
                      </a:cubicBezTo>
                      <a:lnTo>
                        <a:pt x="686201" y="738953"/>
                      </a:lnTo>
                      <a:cubicBezTo>
                        <a:pt x="658020" y="772490"/>
                        <a:pt x="607079" y="774699"/>
                        <a:pt x="576085" y="743705"/>
                      </a:cubicBezTo>
                      <a:lnTo>
                        <a:pt x="288177" y="455797"/>
                      </a:lnTo>
                      <a:cubicBezTo>
                        <a:pt x="239645" y="407265"/>
                        <a:pt x="160254" y="407265"/>
                        <a:pt x="111723" y="455797"/>
                      </a:cubicBezTo>
                      <a:lnTo>
                        <a:pt x="111723" y="455797"/>
                      </a:lnTo>
                      <a:cubicBezTo>
                        <a:pt x="63191" y="504328"/>
                        <a:pt x="63191" y="583719"/>
                        <a:pt x="111723" y="632250"/>
                      </a:cubicBezTo>
                      <a:lnTo>
                        <a:pt x="533913" y="1054441"/>
                      </a:lnTo>
                      <a:cubicBezTo>
                        <a:pt x="754213" y="1263695"/>
                        <a:pt x="983817" y="1299039"/>
                        <a:pt x="1278352" y="1299039"/>
                      </a:cubicBezTo>
                    </a:path>
                  </a:pathLst>
                </a:custGeom>
                <a:noFill/>
                <a:ln w="15875" cap="flat">
                  <a:solidFill>
                    <a:srgbClr val="000000"/>
                  </a:solidFill>
                  <a:prstDash val="solid"/>
                  <a:miter/>
                </a:ln>
              </p:spPr>
              <p:txBody>
                <a:bodyPr rtlCol="0" anchor="ctr"/>
                <a:lstStyle/>
                <a:p>
                  <a:endParaRPr lang="en-GB"/>
                </a:p>
              </p:txBody>
            </p:sp>
            <p:cxnSp>
              <p:nvCxnSpPr>
                <p:cNvPr id="5133" name="Straight Connector 5132">
                  <a:extLst>
                    <a:ext uri="{FF2B5EF4-FFF2-40B4-BE49-F238E27FC236}">
                      <a16:creationId xmlns:a16="http://schemas.microsoft.com/office/drawing/2014/main" id="{1122D7E3-7E18-1FA8-C1B4-51F3E286944F}"/>
                    </a:ext>
                  </a:extLst>
                </p:cNvPr>
                <p:cNvCxnSpPr>
                  <a:cxnSpLocks/>
                  <a:stCxn id="7" idx="0"/>
                  <a:endCxn id="60" idx="12"/>
                </p:cNvCxnSpPr>
                <p:nvPr/>
              </p:nvCxnSpPr>
              <p:spPr>
                <a:xfrm flipH="1" flipV="1">
                  <a:off x="2456393" y="3221221"/>
                  <a:ext cx="620377" cy="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139" name="Freeform: Shape 5138">
                <a:extLst>
                  <a:ext uri="{FF2B5EF4-FFF2-40B4-BE49-F238E27FC236}">
                    <a16:creationId xmlns:a16="http://schemas.microsoft.com/office/drawing/2014/main" id="{8C6C0026-CCF5-3D15-131B-4B98070C6B44}"/>
                  </a:ext>
                </a:extLst>
              </p:cNvPr>
              <p:cNvSpPr/>
              <p:nvPr/>
            </p:nvSpPr>
            <p:spPr>
              <a:xfrm rot="16200000">
                <a:off x="5986729" y="4165343"/>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cxnSp>
            <p:nvCxnSpPr>
              <p:cNvPr id="5140" name="Straight Connector 5139">
                <a:extLst>
                  <a:ext uri="{FF2B5EF4-FFF2-40B4-BE49-F238E27FC236}">
                    <a16:creationId xmlns:a16="http://schemas.microsoft.com/office/drawing/2014/main" id="{7A969DC1-790B-E0F4-65B4-3A466C709712}"/>
                  </a:ext>
                </a:extLst>
              </p:cNvPr>
              <p:cNvCxnSpPr>
                <a:cxnSpLocks/>
                <a:stCxn id="5139" idx="1"/>
              </p:cNvCxnSpPr>
              <p:nvPr/>
            </p:nvCxnSpPr>
            <p:spPr>
              <a:xfrm>
                <a:off x="5986729" y="4490203"/>
                <a:ext cx="0" cy="40188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Freeform: Shape 6">
              <a:extLst>
                <a:ext uri="{FF2B5EF4-FFF2-40B4-BE49-F238E27FC236}">
                  <a16:creationId xmlns:a16="http://schemas.microsoft.com/office/drawing/2014/main" id="{EF4F8565-3496-9E14-74B1-E8F1B7D28295}"/>
                </a:ext>
              </a:extLst>
            </p:cNvPr>
            <p:cNvSpPr/>
            <p:nvPr/>
          </p:nvSpPr>
          <p:spPr>
            <a:xfrm rot="5400000">
              <a:off x="8319911" y="3626789"/>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grpSp>
      <p:cxnSp>
        <p:nvCxnSpPr>
          <p:cNvPr id="8" name="Straight Connector 7">
            <a:extLst>
              <a:ext uri="{FF2B5EF4-FFF2-40B4-BE49-F238E27FC236}">
                <a16:creationId xmlns:a16="http://schemas.microsoft.com/office/drawing/2014/main" id="{69CF5562-34A8-71C6-25AE-A85369E72E0B}"/>
              </a:ext>
            </a:extLst>
          </p:cNvPr>
          <p:cNvCxnSpPr>
            <a:cxnSpLocks/>
            <a:stCxn id="3" idx="0"/>
            <a:endCxn id="7" idx="1"/>
          </p:cNvCxnSpPr>
          <p:nvPr/>
        </p:nvCxnSpPr>
        <p:spPr>
          <a:xfrm flipH="1">
            <a:off x="8644771" y="1208389"/>
            <a:ext cx="1" cy="276920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165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6D59F-D168-AD3F-6192-8CD0AB9EEFEB}"/>
              </a:ext>
            </a:extLst>
          </p:cNvPr>
          <p:cNvSpPr>
            <a:spLocks noGrp="1"/>
          </p:cNvSpPr>
          <p:nvPr>
            <p:ph type="title"/>
          </p:nvPr>
        </p:nvSpPr>
        <p:spPr/>
        <p:txBody>
          <a:bodyPr/>
          <a:lstStyle/>
          <a:p>
            <a:r>
              <a:rPr lang="en-US"/>
              <a:t>3-min Conversation Break…</a:t>
            </a:r>
            <a:br>
              <a:rPr lang="en-US"/>
            </a:br>
            <a:r>
              <a:rPr lang="en-US" sz="1600"/>
              <a:t>What does your flying monkey look like?</a:t>
            </a:r>
          </a:p>
        </p:txBody>
      </p:sp>
      <p:sp>
        <p:nvSpPr>
          <p:cNvPr id="4" name="Slide Number Placeholder 3">
            <a:extLst>
              <a:ext uri="{FF2B5EF4-FFF2-40B4-BE49-F238E27FC236}">
                <a16:creationId xmlns:a16="http://schemas.microsoft.com/office/drawing/2014/main" id="{7FF592A9-74E0-2E99-F86B-03EAAA16CF77}"/>
              </a:ext>
            </a:extLst>
          </p:cNvPr>
          <p:cNvSpPr>
            <a:spLocks noGrp="1"/>
          </p:cNvSpPr>
          <p:nvPr>
            <p:ph type="sldNum" sz="quarter" idx="10"/>
          </p:nvPr>
        </p:nvSpPr>
        <p:spPr/>
        <p:txBody>
          <a:bodyPr/>
          <a:lstStyle/>
          <a:p>
            <a:fld id="{42AD0A0E-4515-A647-B2E3-7F1B29FB990E}" type="slidenum">
              <a:rPr lang="en-US" smtClean="0"/>
              <a:pPr/>
              <a:t>17</a:t>
            </a:fld>
            <a:endParaRPr lang="en-US"/>
          </a:p>
        </p:txBody>
      </p:sp>
      <p:grpSp>
        <p:nvGrpSpPr>
          <p:cNvPr id="35" name="Group 34">
            <a:extLst>
              <a:ext uri="{FF2B5EF4-FFF2-40B4-BE49-F238E27FC236}">
                <a16:creationId xmlns:a16="http://schemas.microsoft.com/office/drawing/2014/main" id="{1880C28E-DE6D-02FD-DFB8-5371D66E66C6}"/>
              </a:ext>
            </a:extLst>
          </p:cNvPr>
          <p:cNvGrpSpPr/>
          <p:nvPr/>
        </p:nvGrpSpPr>
        <p:grpSpPr>
          <a:xfrm>
            <a:off x="1470452" y="883529"/>
            <a:ext cx="7147739" cy="4145671"/>
            <a:chOff x="1470452" y="883529"/>
            <a:chExt cx="7147739" cy="4145671"/>
          </a:xfrm>
        </p:grpSpPr>
        <p:grpSp>
          <p:nvGrpSpPr>
            <p:cNvPr id="27" name="Group 26">
              <a:extLst>
                <a:ext uri="{FF2B5EF4-FFF2-40B4-BE49-F238E27FC236}">
                  <a16:creationId xmlns:a16="http://schemas.microsoft.com/office/drawing/2014/main" id="{DBAD50E7-B76A-DD73-56E9-153475D2E82D}"/>
                </a:ext>
              </a:extLst>
            </p:cNvPr>
            <p:cNvGrpSpPr/>
            <p:nvPr/>
          </p:nvGrpSpPr>
          <p:grpSpPr>
            <a:xfrm>
              <a:off x="1470452" y="1233998"/>
              <a:ext cx="5077014" cy="3795202"/>
              <a:chOff x="1470452" y="1233998"/>
              <a:chExt cx="5077014" cy="3795202"/>
            </a:xfrm>
          </p:grpSpPr>
          <p:sp>
            <p:nvSpPr>
              <p:cNvPr id="12" name="Freeform: Shape 11">
                <a:extLst>
                  <a:ext uri="{FF2B5EF4-FFF2-40B4-BE49-F238E27FC236}">
                    <a16:creationId xmlns:a16="http://schemas.microsoft.com/office/drawing/2014/main" id="{38A6D852-89F2-8CE5-1C21-927FF2D043CF}"/>
                  </a:ext>
                </a:extLst>
              </p:cNvPr>
              <p:cNvSpPr/>
              <p:nvPr/>
            </p:nvSpPr>
            <p:spPr>
              <a:xfrm>
                <a:off x="2567641" y="1233998"/>
                <a:ext cx="3102093" cy="1791954"/>
              </a:xfrm>
              <a:custGeom>
                <a:avLst/>
                <a:gdLst>
                  <a:gd name="connsiteX0" fmla="*/ 556213 w 3102093"/>
                  <a:gd name="connsiteY0" fmla="*/ 1791955 h 1791954"/>
                  <a:gd name="connsiteX1" fmla="*/ 266826 w 3102093"/>
                  <a:gd name="connsiteY1" fmla="*/ 1791955 h 1791954"/>
                  <a:gd name="connsiteX2" fmla="*/ 0 w 3102093"/>
                  <a:gd name="connsiteY2" fmla="*/ 1544863 h 1791954"/>
                  <a:gd name="connsiteX3" fmla="*/ 0 w 3102093"/>
                  <a:gd name="connsiteY3" fmla="*/ 247091 h 1791954"/>
                  <a:gd name="connsiteX4" fmla="*/ 266826 w 3102093"/>
                  <a:gd name="connsiteY4" fmla="*/ 0 h 1791954"/>
                  <a:gd name="connsiteX5" fmla="*/ 2835268 w 3102093"/>
                  <a:gd name="connsiteY5" fmla="*/ 0 h 1791954"/>
                  <a:gd name="connsiteX6" fmla="*/ 3102094 w 3102093"/>
                  <a:gd name="connsiteY6" fmla="*/ 247091 h 1791954"/>
                  <a:gd name="connsiteX7" fmla="*/ 3102094 w 3102093"/>
                  <a:gd name="connsiteY7" fmla="*/ 516160 h 179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2093" h="1791954">
                    <a:moveTo>
                      <a:pt x="556213" y="1791955"/>
                    </a:moveTo>
                    <a:lnTo>
                      <a:pt x="266826" y="1791955"/>
                    </a:lnTo>
                    <a:cubicBezTo>
                      <a:pt x="120033" y="1791955"/>
                      <a:pt x="0" y="1680800"/>
                      <a:pt x="0" y="1544863"/>
                    </a:cubicBezTo>
                    <a:lnTo>
                      <a:pt x="0" y="247091"/>
                    </a:lnTo>
                    <a:cubicBezTo>
                      <a:pt x="0" y="111155"/>
                      <a:pt x="120033" y="0"/>
                      <a:pt x="266826" y="0"/>
                    </a:cubicBezTo>
                    <a:lnTo>
                      <a:pt x="2835268" y="0"/>
                    </a:lnTo>
                    <a:cubicBezTo>
                      <a:pt x="2982061" y="0"/>
                      <a:pt x="3102094" y="111155"/>
                      <a:pt x="3102094" y="247091"/>
                    </a:cubicBezTo>
                    <a:lnTo>
                      <a:pt x="3102094" y="516160"/>
                    </a:lnTo>
                  </a:path>
                </a:pathLst>
              </a:custGeom>
              <a:noFill/>
              <a:ln w="15875" cap="flat">
                <a:solidFill>
                  <a:schemeClr val="tx1"/>
                </a:solid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21ADCF2-FD07-3D80-EA76-0C8F124CA0CE}"/>
                  </a:ext>
                </a:extLst>
              </p:cNvPr>
              <p:cNvSpPr/>
              <p:nvPr/>
            </p:nvSpPr>
            <p:spPr>
              <a:xfrm>
                <a:off x="3445373" y="1910605"/>
                <a:ext cx="3102093" cy="2133219"/>
              </a:xfrm>
              <a:custGeom>
                <a:avLst/>
                <a:gdLst>
                  <a:gd name="connsiteX0" fmla="*/ 2835268 w 3102093"/>
                  <a:gd name="connsiteY0" fmla="*/ 0 h 2133219"/>
                  <a:gd name="connsiteX1" fmla="*/ 3102094 w 3102093"/>
                  <a:gd name="connsiteY1" fmla="*/ 247091 h 2133219"/>
                  <a:gd name="connsiteX2" fmla="*/ 3102094 w 3102093"/>
                  <a:gd name="connsiteY2" fmla="*/ 1593341 h 2133219"/>
                  <a:gd name="connsiteX3" fmla="*/ 2835268 w 3102093"/>
                  <a:gd name="connsiteY3" fmla="*/ 1840432 h 2133219"/>
                  <a:gd name="connsiteX4" fmla="*/ 2456516 w 3102093"/>
                  <a:gd name="connsiteY4" fmla="*/ 1840432 h 2133219"/>
                  <a:gd name="connsiteX5" fmla="*/ 2403580 w 3102093"/>
                  <a:gd name="connsiteY5" fmla="*/ 1889181 h 2133219"/>
                  <a:gd name="connsiteX6" fmla="*/ 2402116 w 3102093"/>
                  <a:gd name="connsiteY6" fmla="*/ 2091051 h 2133219"/>
                  <a:gd name="connsiteX7" fmla="*/ 2326814 w 3102093"/>
                  <a:gd name="connsiteY7" fmla="*/ 2123158 h 2133219"/>
                  <a:gd name="connsiteX8" fmla="*/ 2016136 w 3102093"/>
                  <a:gd name="connsiteY8" fmla="*/ 1880408 h 2133219"/>
                  <a:gd name="connsiteX9" fmla="*/ 1898155 w 3102093"/>
                  <a:gd name="connsiteY9" fmla="*/ 1840523 h 2133219"/>
                  <a:gd name="connsiteX10" fmla="*/ 266826 w 3102093"/>
                  <a:gd name="connsiteY10" fmla="*/ 1840523 h 2133219"/>
                  <a:gd name="connsiteX11" fmla="*/ 0 w 3102093"/>
                  <a:gd name="connsiteY11" fmla="*/ 1593431 h 2133219"/>
                  <a:gd name="connsiteX12" fmla="*/ 0 w 3102093"/>
                  <a:gd name="connsiteY12" fmla="*/ 247091 h 2133219"/>
                  <a:gd name="connsiteX13" fmla="*/ 266826 w 3102093"/>
                  <a:gd name="connsiteY13" fmla="*/ 0 h 2133219"/>
                  <a:gd name="connsiteX14" fmla="*/ 2051003 w 3102093"/>
                  <a:gd name="connsiteY14" fmla="*/ 0 h 213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2093" h="2133219">
                    <a:moveTo>
                      <a:pt x="2835268" y="0"/>
                    </a:moveTo>
                    <a:cubicBezTo>
                      <a:pt x="2982061" y="0"/>
                      <a:pt x="3102094" y="111155"/>
                      <a:pt x="3102094" y="247091"/>
                    </a:cubicBezTo>
                    <a:lnTo>
                      <a:pt x="3102094" y="1593341"/>
                    </a:lnTo>
                    <a:cubicBezTo>
                      <a:pt x="3102094" y="1729277"/>
                      <a:pt x="2982061" y="1840432"/>
                      <a:pt x="2835268" y="1840432"/>
                    </a:cubicBezTo>
                    <a:lnTo>
                      <a:pt x="2456516" y="1840432"/>
                    </a:lnTo>
                    <a:cubicBezTo>
                      <a:pt x="2427411" y="1840432"/>
                      <a:pt x="2403776" y="1862229"/>
                      <a:pt x="2403580" y="1889181"/>
                    </a:cubicBezTo>
                    <a:lnTo>
                      <a:pt x="2402116" y="2091051"/>
                    </a:lnTo>
                    <a:cubicBezTo>
                      <a:pt x="2401823" y="2126957"/>
                      <a:pt x="2356505" y="2146312"/>
                      <a:pt x="2326814" y="2123158"/>
                    </a:cubicBezTo>
                    <a:lnTo>
                      <a:pt x="2016136" y="1880408"/>
                    </a:lnTo>
                    <a:cubicBezTo>
                      <a:pt x="1983125" y="1854632"/>
                      <a:pt x="1941323" y="1840523"/>
                      <a:pt x="1898155" y="1840523"/>
                    </a:cubicBezTo>
                    <a:lnTo>
                      <a:pt x="266826" y="1840523"/>
                    </a:lnTo>
                    <a:cubicBezTo>
                      <a:pt x="120032" y="1840523"/>
                      <a:pt x="0" y="1729368"/>
                      <a:pt x="0" y="1593431"/>
                    </a:cubicBezTo>
                    <a:lnTo>
                      <a:pt x="0" y="247091"/>
                    </a:lnTo>
                    <a:cubicBezTo>
                      <a:pt x="0" y="111155"/>
                      <a:pt x="120032" y="0"/>
                      <a:pt x="266826" y="0"/>
                    </a:cubicBezTo>
                    <a:lnTo>
                      <a:pt x="2051003" y="0"/>
                    </a:lnTo>
                  </a:path>
                </a:pathLst>
              </a:custGeom>
              <a:noFill/>
              <a:ln w="15875" cap="flat">
                <a:solidFill>
                  <a:schemeClr val="tx1"/>
                </a:solid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D9CC058-EBEC-CF96-1374-0ACF402346A5}"/>
                  </a:ext>
                </a:extLst>
              </p:cNvPr>
              <p:cNvSpPr/>
              <p:nvPr/>
            </p:nvSpPr>
            <p:spPr>
              <a:xfrm>
                <a:off x="1470452" y="2529418"/>
                <a:ext cx="3042223" cy="2178772"/>
              </a:xfrm>
              <a:custGeom>
                <a:avLst/>
                <a:gdLst>
                  <a:gd name="connsiteX0" fmla="*/ 3042224 w 3042223"/>
                  <a:gd name="connsiteY0" fmla="*/ 1593341 h 2178772"/>
                  <a:gd name="connsiteX1" fmla="*/ 2775398 w 3042223"/>
                  <a:gd name="connsiteY1" fmla="*/ 1840432 h 2178772"/>
                  <a:gd name="connsiteX2" fmla="*/ 1105295 w 3042223"/>
                  <a:gd name="connsiteY2" fmla="*/ 1840432 h 2178772"/>
                  <a:gd name="connsiteX3" fmla="*/ 1020521 w 3042223"/>
                  <a:gd name="connsiteY3" fmla="*/ 1868922 h 2178772"/>
                  <a:gd name="connsiteX4" fmla="*/ 631807 w 3042223"/>
                  <a:gd name="connsiteY4" fmla="*/ 2170460 h 2178772"/>
                  <a:gd name="connsiteX5" fmla="*/ 569300 w 3042223"/>
                  <a:gd name="connsiteY5" fmla="*/ 2143418 h 2178772"/>
                  <a:gd name="connsiteX6" fmla="*/ 569691 w 3042223"/>
                  <a:gd name="connsiteY6" fmla="*/ 1894427 h 2178772"/>
                  <a:gd name="connsiteX7" fmla="*/ 511481 w 3042223"/>
                  <a:gd name="connsiteY7" fmla="*/ 1840432 h 2178772"/>
                  <a:gd name="connsiteX8" fmla="*/ 266826 w 3042223"/>
                  <a:gd name="connsiteY8" fmla="*/ 1840432 h 2178772"/>
                  <a:gd name="connsiteX9" fmla="*/ 0 w 3042223"/>
                  <a:gd name="connsiteY9" fmla="*/ 1593341 h 2178772"/>
                  <a:gd name="connsiteX10" fmla="*/ 0 w 3042223"/>
                  <a:gd name="connsiteY10" fmla="*/ 247091 h 2178772"/>
                  <a:gd name="connsiteX11" fmla="*/ 266826 w 3042223"/>
                  <a:gd name="connsiteY11" fmla="*/ 0 h 2178772"/>
                  <a:gd name="connsiteX12" fmla="*/ 1653402 w 3042223"/>
                  <a:gd name="connsiteY12" fmla="*/ 0 h 217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2223" h="2178772">
                    <a:moveTo>
                      <a:pt x="3042224" y="1593341"/>
                    </a:moveTo>
                    <a:cubicBezTo>
                      <a:pt x="3042224" y="1729277"/>
                      <a:pt x="2922191" y="1840432"/>
                      <a:pt x="2775398" y="1840432"/>
                    </a:cubicBezTo>
                    <a:lnTo>
                      <a:pt x="1105295" y="1840432"/>
                    </a:lnTo>
                    <a:cubicBezTo>
                      <a:pt x="1074335" y="1840432"/>
                      <a:pt x="1044351" y="1850562"/>
                      <a:pt x="1020521" y="1868922"/>
                    </a:cubicBezTo>
                    <a:lnTo>
                      <a:pt x="631807" y="2170460"/>
                    </a:lnTo>
                    <a:cubicBezTo>
                      <a:pt x="606999" y="2189725"/>
                      <a:pt x="569202" y="2173354"/>
                      <a:pt x="569300" y="2143418"/>
                    </a:cubicBezTo>
                    <a:lnTo>
                      <a:pt x="569691" y="1894427"/>
                    </a:lnTo>
                    <a:cubicBezTo>
                      <a:pt x="569691" y="1864581"/>
                      <a:pt x="543614" y="1840432"/>
                      <a:pt x="511481" y="1840432"/>
                    </a:cubicBezTo>
                    <a:lnTo>
                      <a:pt x="266826" y="1840432"/>
                    </a:lnTo>
                    <a:cubicBezTo>
                      <a:pt x="120033" y="1840432"/>
                      <a:pt x="0" y="1729277"/>
                      <a:pt x="0" y="1593341"/>
                    </a:cubicBezTo>
                    <a:lnTo>
                      <a:pt x="0" y="247091"/>
                    </a:lnTo>
                    <a:cubicBezTo>
                      <a:pt x="0" y="111155"/>
                      <a:pt x="120033" y="0"/>
                      <a:pt x="266826" y="0"/>
                    </a:cubicBezTo>
                    <a:lnTo>
                      <a:pt x="1653402" y="0"/>
                    </a:lnTo>
                  </a:path>
                </a:pathLst>
              </a:custGeom>
              <a:noFill/>
              <a:ln w="15875" cap="flat">
                <a:solidFill>
                  <a:schemeClr val="tx1"/>
                </a:solid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E283C1C-8932-4E0A-785C-9C64EB389FA1}"/>
                  </a:ext>
                </a:extLst>
              </p:cNvPr>
              <p:cNvSpPr/>
              <p:nvPr/>
            </p:nvSpPr>
            <p:spPr>
              <a:xfrm>
                <a:off x="6034325" y="1750158"/>
                <a:ext cx="173260" cy="160446"/>
              </a:xfrm>
              <a:custGeom>
                <a:avLst/>
                <a:gdLst>
                  <a:gd name="connsiteX0" fmla="*/ 173261 w 173260"/>
                  <a:gd name="connsiteY0" fmla="*/ 160447 h 160446"/>
                  <a:gd name="connsiteX1" fmla="*/ 0 w 173260"/>
                  <a:gd name="connsiteY1" fmla="*/ 0 h 160446"/>
                </a:gdLst>
                <a:ahLst/>
                <a:cxnLst>
                  <a:cxn ang="0">
                    <a:pos x="connsiteX0" y="connsiteY0"/>
                  </a:cxn>
                  <a:cxn ang="0">
                    <a:pos x="connsiteX1" y="connsiteY1"/>
                  </a:cxn>
                </a:cxnLst>
                <a:rect l="l" t="t" r="r" b="b"/>
                <a:pathLst>
                  <a:path w="173260" h="160446">
                    <a:moveTo>
                      <a:pt x="173261" y="160447"/>
                    </a:moveTo>
                    <a:cubicBezTo>
                      <a:pt x="77547" y="160447"/>
                      <a:pt x="0" y="88635"/>
                      <a:pt x="0" y="0"/>
                    </a:cubicBezTo>
                  </a:path>
                </a:pathLst>
              </a:custGeom>
              <a:noFill/>
              <a:ln w="15875" cap="flat">
                <a:solidFill>
                  <a:schemeClr val="tx1"/>
                </a:solid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3A5EA14-8751-7979-6BE4-087C563E6538}"/>
                  </a:ext>
                </a:extLst>
              </p:cNvPr>
              <p:cNvSpPr/>
              <p:nvPr/>
            </p:nvSpPr>
            <p:spPr>
              <a:xfrm>
                <a:off x="4339415" y="3965750"/>
                <a:ext cx="173260" cy="160446"/>
              </a:xfrm>
              <a:custGeom>
                <a:avLst/>
                <a:gdLst>
                  <a:gd name="connsiteX0" fmla="*/ 0 w 173260"/>
                  <a:gd name="connsiteY0" fmla="*/ 0 h 160446"/>
                  <a:gd name="connsiteX1" fmla="*/ 173261 w 173260"/>
                  <a:gd name="connsiteY1" fmla="*/ 160446 h 160446"/>
                </a:gdLst>
                <a:ahLst/>
                <a:cxnLst>
                  <a:cxn ang="0">
                    <a:pos x="connsiteX0" y="connsiteY0"/>
                  </a:cxn>
                  <a:cxn ang="0">
                    <a:pos x="connsiteX1" y="connsiteY1"/>
                  </a:cxn>
                </a:cxnLst>
                <a:rect l="l" t="t" r="r" b="b"/>
                <a:pathLst>
                  <a:path w="173260" h="160446">
                    <a:moveTo>
                      <a:pt x="0" y="0"/>
                    </a:moveTo>
                    <a:cubicBezTo>
                      <a:pt x="95713" y="0"/>
                      <a:pt x="173261" y="71812"/>
                      <a:pt x="173261" y="160446"/>
                    </a:cubicBezTo>
                  </a:path>
                </a:pathLst>
              </a:custGeom>
              <a:noFill/>
              <a:ln w="15875" cap="flat">
                <a:solidFill>
                  <a:schemeClr val="tx1"/>
                </a:solid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D476444-5307-3352-02F7-E2510989D779}"/>
                  </a:ext>
                </a:extLst>
              </p:cNvPr>
              <p:cNvSpPr/>
              <p:nvPr/>
            </p:nvSpPr>
            <p:spPr>
              <a:xfrm>
                <a:off x="3123854" y="2529418"/>
                <a:ext cx="173260" cy="160446"/>
              </a:xfrm>
              <a:custGeom>
                <a:avLst/>
                <a:gdLst>
                  <a:gd name="connsiteX0" fmla="*/ 0 w 173260"/>
                  <a:gd name="connsiteY0" fmla="*/ 0 h 160446"/>
                  <a:gd name="connsiteX1" fmla="*/ 173261 w 173260"/>
                  <a:gd name="connsiteY1" fmla="*/ 160447 h 160446"/>
                </a:gdLst>
                <a:ahLst/>
                <a:cxnLst>
                  <a:cxn ang="0">
                    <a:pos x="connsiteX0" y="connsiteY0"/>
                  </a:cxn>
                  <a:cxn ang="0">
                    <a:pos x="connsiteX1" y="connsiteY1"/>
                  </a:cxn>
                </a:cxnLst>
                <a:rect l="l" t="t" r="r" b="b"/>
                <a:pathLst>
                  <a:path w="173260" h="160446">
                    <a:moveTo>
                      <a:pt x="0" y="0"/>
                    </a:moveTo>
                    <a:cubicBezTo>
                      <a:pt x="95714" y="0"/>
                      <a:pt x="173261" y="71812"/>
                      <a:pt x="173261" y="160447"/>
                    </a:cubicBezTo>
                  </a:path>
                </a:pathLst>
              </a:custGeom>
              <a:noFill/>
              <a:ln w="15875" cap="flat">
                <a:solidFill>
                  <a:schemeClr val="tx1"/>
                </a:solid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EAB78C-60BF-87AA-B3E6-2E69FA45051A}"/>
                  </a:ext>
                </a:extLst>
              </p:cNvPr>
              <p:cNvSpPr/>
              <p:nvPr/>
            </p:nvSpPr>
            <p:spPr>
              <a:xfrm>
                <a:off x="3123854" y="2866501"/>
                <a:ext cx="173260" cy="160446"/>
              </a:xfrm>
              <a:custGeom>
                <a:avLst/>
                <a:gdLst>
                  <a:gd name="connsiteX0" fmla="*/ 173261 w 173260"/>
                  <a:gd name="connsiteY0" fmla="*/ 0 h 160446"/>
                  <a:gd name="connsiteX1" fmla="*/ 0 w 173260"/>
                  <a:gd name="connsiteY1" fmla="*/ 160447 h 160446"/>
                </a:gdLst>
                <a:ahLst/>
                <a:cxnLst>
                  <a:cxn ang="0">
                    <a:pos x="connsiteX0" y="connsiteY0"/>
                  </a:cxn>
                  <a:cxn ang="0">
                    <a:pos x="connsiteX1" y="connsiteY1"/>
                  </a:cxn>
                </a:cxnLst>
                <a:rect l="l" t="t" r="r" b="b"/>
                <a:pathLst>
                  <a:path w="173260" h="160446">
                    <a:moveTo>
                      <a:pt x="173261" y="0"/>
                    </a:moveTo>
                    <a:cubicBezTo>
                      <a:pt x="173261" y="88635"/>
                      <a:pt x="95714" y="160447"/>
                      <a:pt x="0" y="160447"/>
                    </a:cubicBezTo>
                  </a:path>
                </a:pathLst>
              </a:custGeom>
              <a:noFill/>
              <a:ln w="15875" cap="flat">
                <a:solidFill>
                  <a:schemeClr val="tx1"/>
                </a:solid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A3BAFF6-ED7B-60B5-9B17-6038A97B8056}"/>
                  </a:ext>
                </a:extLst>
              </p:cNvPr>
              <p:cNvSpPr/>
              <p:nvPr/>
            </p:nvSpPr>
            <p:spPr>
              <a:xfrm>
                <a:off x="5496474" y="1750158"/>
                <a:ext cx="173260" cy="160446"/>
              </a:xfrm>
              <a:custGeom>
                <a:avLst/>
                <a:gdLst>
                  <a:gd name="connsiteX0" fmla="*/ 173261 w 173260"/>
                  <a:gd name="connsiteY0" fmla="*/ 0 h 160446"/>
                  <a:gd name="connsiteX1" fmla="*/ 0 w 173260"/>
                  <a:gd name="connsiteY1" fmla="*/ 160447 h 160446"/>
                </a:gdLst>
                <a:ahLst/>
                <a:cxnLst>
                  <a:cxn ang="0">
                    <a:pos x="connsiteX0" y="connsiteY0"/>
                  </a:cxn>
                  <a:cxn ang="0">
                    <a:pos x="connsiteX1" y="connsiteY1"/>
                  </a:cxn>
                </a:cxnLst>
                <a:rect l="l" t="t" r="r" b="b"/>
                <a:pathLst>
                  <a:path w="173260" h="160446">
                    <a:moveTo>
                      <a:pt x="173261" y="0"/>
                    </a:moveTo>
                    <a:cubicBezTo>
                      <a:pt x="173261" y="88635"/>
                      <a:pt x="95713" y="160447"/>
                      <a:pt x="0" y="160447"/>
                    </a:cubicBezTo>
                  </a:path>
                </a:pathLst>
              </a:custGeom>
              <a:noFill/>
              <a:ln w="15875" cap="flat">
                <a:solidFill>
                  <a:schemeClr val="tx1"/>
                </a:solid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56883B3-3B1F-6226-9E9D-0948412174EF}"/>
                  </a:ext>
                </a:extLst>
              </p:cNvPr>
              <p:cNvSpPr/>
              <p:nvPr/>
            </p:nvSpPr>
            <p:spPr>
              <a:xfrm>
                <a:off x="3922085" y="3965750"/>
                <a:ext cx="173260" cy="160446"/>
              </a:xfrm>
              <a:custGeom>
                <a:avLst/>
                <a:gdLst>
                  <a:gd name="connsiteX0" fmla="*/ 0 w 173260"/>
                  <a:gd name="connsiteY0" fmla="*/ 160446 h 160446"/>
                  <a:gd name="connsiteX1" fmla="*/ 173261 w 173260"/>
                  <a:gd name="connsiteY1" fmla="*/ 0 h 160446"/>
                </a:gdLst>
                <a:ahLst/>
                <a:cxnLst>
                  <a:cxn ang="0">
                    <a:pos x="connsiteX0" y="connsiteY0"/>
                  </a:cxn>
                  <a:cxn ang="0">
                    <a:pos x="connsiteX1" y="connsiteY1"/>
                  </a:cxn>
                </a:cxnLst>
                <a:rect l="l" t="t" r="r" b="b"/>
                <a:pathLst>
                  <a:path w="173260" h="160446">
                    <a:moveTo>
                      <a:pt x="0" y="160446"/>
                    </a:moveTo>
                    <a:cubicBezTo>
                      <a:pt x="0" y="71812"/>
                      <a:pt x="77547" y="0"/>
                      <a:pt x="173261" y="0"/>
                    </a:cubicBezTo>
                  </a:path>
                </a:pathLst>
              </a:custGeom>
              <a:noFill/>
              <a:ln w="15875" cap="flat">
                <a:solidFill>
                  <a:schemeClr val="tx1"/>
                </a:solid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0A7EDEF-0354-951D-0550-46274CB5B274}"/>
                  </a:ext>
                </a:extLst>
              </p:cNvPr>
              <p:cNvSpPr/>
              <p:nvPr/>
            </p:nvSpPr>
            <p:spPr>
              <a:xfrm>
                <a:off x="6034325" y="1479642"/>
                <a:ext cx="173260" cy="160446"/>
              </a:xfrm>
              <a:custGeom>
                <a:avLst/>
                <a:gdLst>
                  <a:gd name="connsiteX0" fmla="*/ 0 w 173260"/>
                  <a:gd name="connsiteY0" fmla="*/ 160447 h 160446"/>
                  <a:gd name="connsiteX1" fmla="*/ 173261 w 173260"/>
                  <a:gd name="connsiteY1" fmla="*/ 0 h 160446"/>
                </a:gdLst>
                <a:ahLst/>
                <a:cxnLst>
                  <a:cxn ang="0">
                    <a:pos x="connsiteX0" y="connsiteY0"/>
                  </a:cxn>
                  <a:cxn ang="0">
                    <a:pos x="connsiteX1" y="connsiteY1"/>
                  </a:cxn>
                </a:cxnLst>
                <a:rect l="l" t="t" r="r" b="b"/>
                <a:pathLst>
                  <a:path w="173260" h="160446">
                    <a:moveTo>
                      <a:pt x="0" y="160447"/>
                    </a:moveTo>
                    <a:cubicBezTo>
                      <a:pt x="0" y="71812"/>
                      <a:pt x="77547" y="0"/>
                      <a:pt x="173261" y="0"/>
                    </a:cubicBezTo>
                  </a:path>
                </a:pathLst>
              </a:custGeom>
              <a:noFill/>
              <a:ln w="15875" cap="flat">
                <a:solidFill>
                  <a:schemeClr val="tx1"/>
                </a:solid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90DF93-B82E-7E6A-A934-6E5CD1E8C3B7}"/>
                  </a:ext>
                </a:extLst>
              </p:cNvPr>
              <p:cNvSpPr/>
              <p:nvPr/>
            </p:nvSpPr>
            <p:spPr>
              <a:xfrm>
                <a:off x="3297115" y="2689955"/>
                <a:ext cx="9766" cy="176545"/>
              </a:xfrm>
              <a:custGeom>
                <a:avLst/>
                <a:gdLst>
                  <a:gd name="connsiteX0" fmla="*/ 0 w 9766"/>
                  <a:gd name="connsiteY0" fmla="*/ 0 h 176545"/>
                  <a:gd name="connsiteX1" fmla="*/ 0 w 9766"/>
                  <a:gd name="connsiteY1" fmla="*/ 176545 h 176545"/>
                </a:gdLst>
                <a:ahLst/>
                <a:cxnLst>
                  <a:cxn ang="0">
                    <a:pos x="connsiteX0" y="connsiteY0"/>
                  </a:cxn>
                  <a:cxn ang="0">
                    <a:pos x="connsiteX1" y="connsiteY1"/>
                  </a:cxn>
                </a:cxnLst>
                <a:rect l="l" t="t" r="r" b="b"/>
                <a:pathLst>
                  <a:path w="9766" h="176545">
                    <a:moveTo>
                      <a:pt x="0" y="0"/>
                    </a:moveTo>
                    <a:lnTo>
                      <a:pt x="0" y="176545"/>
                    </a:lnTo>
                  </a:path>
                </a:pathLst>
              </a:custGeom>
              <a:ln w="15875" cap="flat">
                <a:solidFill>
                  <a:schemeClr val="tx1"/>
                </a:solid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C49B82-DEFD-136C-C90B-EAFB2B39E375}"/>
                  </a:ext>
                </a:extLst>
              </p:cNvPr>
              <p:cNvSpPr/>
              <p:nvPr/>
            </p:nvSpPr>
            <p:spPr>
              <a:xfrm>
                <a:off x="6034325" y="1640089"/>
                <a:ext cx="9766" cy="110069"/>
              </a:xfrm>
              <a:custGeom>
                <a:avLst/>
                <a:gdLst>
                  <a:gd name="connsiteX0" fmla="*/ 0 w 9766"/>
                  <a:gd name="connsiteY0" fmla="*/ 0 h 110069"/>
                  <a:gd name="connsiteX1" fmla="*/ 0 w 9766"/>
                  <a:gd name="connsiteY1" fmla="*/ 110070 h 110069"/>
                </a:gdLst>
                <a:ahLst/>
                <a:cxnLst>
                  <a:cxn ang="0">
                    <a:pos x="connsiteX0" y="connsiteY0"/>
                  </a:cxn>
                  <a:cxn ang="0">
                    <a:pos x="connsiteX1" y="connsiteY1"/>
                  </a:cxn>
                </a:cxnLst>
                <a:rect l="l" t="t" r="r" b="b"/>
                <a:pathLst>
                  <a:path w="9766" h="110069">
                    <a:moveTo>
                      <a:pt x="0" y="0"/>
                    </a:moveTo>
                    <a:lnTo>
                      <a:pt x="0" y="110070"/>
                    </a:lnTo>
                  </a:path>
                </a:pathLst>
              </a:custGeom>
              <a:ln w="15875" cap="flat">
                <a:solidFill>
                  <a:schemeClr val="tx1"/>
                </a:solid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0AD35CE-B4F2-0ED4-4ED4-2C41544C2D94}"/>
                  </a:ext>
                </a:extLst>
              </p:cNvPr>
              <p:cNvSpPr/>
              <p:nvPr/>
            </p:nvSpPr>
            <p:spPr>
              <a:xfrm>
                <a:off x="4095443" y="3965749"/>
                <a:ext cx="243971" cy="9044"/>
              </a:xfrm>
              <a:custGeom>
                <a:avLst/>
                <a:gdLst>
                  <a:gd name="connsiteX0" fmla="*/ 0 w 243971"/>
                  <a:gd name="connsiteY0" fmla="*/ 0 h 9044"/>
                  <a:gd name="connsiteX1" fmla="*/ 243972 w 243971"/>
                  <a:gd name="connsiteY1" fmla="*/ 0 h 9044"/>
                </a:gdLst>
                <a:ahLst/>
                <a:cxnLst>
                  <a:cxn ang="0">
                    <a:pos x="connsiteX0" y="connsiteY0"/>
                  </a:cxn>
                  <a:cxn ang="0">
                    <a:pos x="connsiteX1" y="connsiteY1"/>
                  </a:cxn>
                </a:cxnLst>
                <a:rect l="l" t="t" r="r" b="b"/>
                <a:pathLst>
                  <a:path w="243971" h="9044">
                    <a:moveTo>
                      <a:pt x="0" y="0"/>
                    </a:moveTo>
                    <a:lnTo>
                      <a:pt x="243972" y="0"/>
                    </a:lnTo>
                  </a:path>
                </a:pathLst>
              </a:custGeom>
              <a:ln w="15875" cap="flat">
                <a:solidFill>
                  <a:schemeClr val="tx1"/>
                </a:solid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B645AD1-E766-3F2A-9BEA-5987D05E6739}"/>
                  </a:ext>
                </a:extLst>
              </p:cNvPr>
              <p:cNvSpPr/>
              <p:nvPr/>
            </p:nvSpPr>
            <p:spPr>
              <a:xfrm>
                <a:off x="3921987" y="4126196"/>
                <a:ext cx="45817" cy="903004"/>
              </a:xfrm>
              <a:custGeom>
                <a:avLst/>
                <a:gdLst>
                  <a:gd name="connsiteX0" fmla="*/ 0 w 9766"/>
                  <a:gd name="connsiteY0" fmla="*/ 0 h 1715620"/>
                  <a:gd name="connsiteX1" fmla="*/ 0 w 9766"/>
                  <a:gd name="connsiteY1" fmla="*/ 1715620 h 1715620"/>
                </a:gdLst>
                <a:ahLst/>
                <a:cxnLst>
                  <a:cxn ang="0">
                    <a:pos x="connsiteX0" y="connsiteY0"/>
                  </a:cxn>
                  <a:cxn ang="0">
                    <a:pos x="connsiteX1" y="connsiteY1"/>
                  </a:cxn>
                </a:cxnLst>
                <a:rect l="l" t="t" r="r" b="b"/>
                <a:pathLst>
                  <a:path w="9766" h="1715620">
                    <a:moveTo>
                      <a:pt x="0" y="0"/>
                    </a:moveTo>
                    <a:lnTo>
                      <a:pt x="0" y="1715620"/>
                    </a:lnTo>
                  </a:path>
                </a:pathLst>
              </a:custGeom>
              <a:ln w="15875" cap="flat">
                <a:solidFill>
                  <a:schemeClr val="tx1"/>
                </a:solid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24FF59A-FD87-153A-B3D5-229C23672CA2}"/>
                  </a:ext>
                </a:extLst>
              </p:cNvPr>
              <p:cNvSpPr/>
              <p:nvPr/>
            </p:nvSpPr>
            <p:spPr>
              <a:xfrm>
                <a:off x="6207586" y="1910605"/>
                <a:ext cx="73054" cy="9044"/>
              </a:xfrm>
              <a:custGeom>
                <a:avLst/>
                <a:gdLst>
                  <a:gd name="connsiteX0" fmla="*/ 0 w 73054"/>
                  <a:gd name="connsiteY0" fmla="*/ 0 h 9044"/>
                  <a:gd name="connsiteX1" fmla="*/ 73055 w 73054"/>
                  <a:gd name="connsiteY1" fmla="*/ 0 h 9044"/>
                </a:gdLst>
                <a:ahLst/>
                <a:cxnLst>
                  <a:cxn ang="0">
                    <a:pos x="connsiteX0" y="connsiteY0"/>
                  </a:cxn>
                  <a:cxn ang="0">
                    <a:pos x="connsiteX1" y="connsiteY1"/>
                  </a:cxn>
                </a:cxnLst>
                <a:rect l="l" t="t" r="r" b="b"/>
                <a:pathLst>
                  <a:path w="73054" h="9044">
                    <a:moveTo>
                      <a:pt x="0" y="0"/>
                    </a:moveTo>
                    <a:lnTo>
                      <a:pt x="73055" y="0"/>
                    </a:lnTo>
                  </a:path>
                </a:pathLst>
              </a:custGeom>
              <a:ln w="15875" cap="flat">
                <a:solidFill>
                  <a:schemeClr val="tx1"/>
                </a:solidFill>
                <a:prstDash val="solid"/>
                <a:miter/>
              </a:ln>
            </p:spPr>
            <p:txBody>
              <a:bodyPr rtlCol="0" anchor="ctr"/>
              <a:lstStyle/>
              <a:p>
                <a:endParaRPr lang="en-GB"/>
              </a:p>
            </p:txBody>
          </p:sp>
        </p:grpSp>
        <p:grpSp>
          <p:nvGrpSpPr>
            <p:cNvPr id="9" name="Group 8">
              <a:extLst>
                <a:ext uri="{FF2B5EF4-FFF2-40B4-BE49-F238E27FC236}">
                  <a16:creationId xmlns:a16="http://schemas.microsoft.com/office/drawing/2014/main" id="{7C95C7DD-66C3-CAE8-EED4-4C0A173464A5}"/>
                </a:ext>
              </a:extLst>
            </p:cNvPr>
            <p:cNvGrpSpPr/>
            <p:nvPr/>
          </p:nvGrpSpPr>
          <p:grpSpPr>
            <a:xfrm>
              <a:off x="3588491" y="2072532"/>
              <a:ext cx="2822740" cy="1509713"/>
              <a:chOff x="3588491" y="2072532"/>
              <a:chExt cx="2822740" cy="1509713"/>
            </a:xfrm>
          </p:grpSpPr>
          <p:sp>
            <p:nvSpPr>
              <p:cNvPr id="8" name="Rectangle: Rounded Corners 7">
                <a:extLst>
                  <a:ext uri="{FF2B5EF4-FFF2-40B4-BE49-F238E27FC236}">
                    <a16:creationId xmlns:a16="http://schemas.microsoft.com/office/drawing/2014/main" id="{2646A526-4928-D4EB-973E-623DEFBD190D}"/>
                  </a:ext>
                </a:extLst>
              </p:cNvPr>
              <p:cNvSpPr/>
              <p:nvPr/>
            </p:nvSpPr>
            <p:spPr>
              <a:xfrm>
                <a:off x="3588491" y="2072532"/>
                <a:ext cx="2822740" cy="1509713"/>
              </a:xfrm>
              <a:prstGeom prst="roundRect">
                <a:avLst>
                  <a:gd name="adj" fmla="val 11487"/>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FEC180A2-C8A0-597A-94A6-939E3C46B534}"/>
                  </a:ext>
                </a:extLst>
              </p:cNvPr>
              <p:cNvSpPr txBox="1"/>
              <p:nvPr/>
            </p:nvSpPr>
            <p:spPr>
              <a:xfrm>
                <a:off x="3703697" y="2288779"/>
                <a:ext cx="2592327" cy="1077218"/>
              </a:xfrm>
              <a:prstGeom prst="rect">
                <a:avLst/>
              </a:prstGeom>
              <a:noFill/>
            </p:spPr>
            <p:txBody>
              <a:bodyPr wrap="square">
                <a:spAutoFit/>
              </a:bodyPr>
              <a:lstStyle/>
              <a:p>
                <a:pPr algn="ctr"/>
                <a:r>
                  <a:rPr lang="en-GB" sz="1600"/>
                  <a:t>What is the </a:t>
                </a:r>
              </a:p>
              <a:p>
                <a:pPr algn="ctr"/>
                <a:r>
                  <a:rPr lang="en-GB" sz="1600" b="1">
                    <a:solidFill>
                      <a:schemeClr val="tx2"/>
                    </a:solidFill>
                  </a:rPr>
                  <a:t>biggest impediment </a:t>
                </a:r>
              </a:p>
              <a:p>
                <a:pPr algn="ctr"/>
                <a:r>
                  <a:rPr lang="en-GB" sz="1600"/>
                  <a:t>to streamlining poster content for rapid learning?</a:t>
                </a:r>
              </a:p>
            </p:txBody>
          </p:sp>
        </p:grpSp>
        <p:grpSp>
          <p:nvGrpSpPr>
            <p:cNvPr id="34" name="Group 33">
              <a:extLst>
                <a:ext uri="{FF2B5EF4-FFF2-40B4-BE49-F238E27FC236}">
                  <a16:creationId xmlns:a16="http://schemas.microsoft.com/office/drawing/2014/main" id="{52E8E5C8-8CDF-0D21-D450-55A0F245AF10}"/>
                </a:ext>
              </a:extLst>
            </p:cNvPr>
            <p:cNvGrpSpPr/>
            <p:nvPr/>
          </p:nvGrpSpPr>
          <p:grpSpPr>
            <a:xfrm>
              <a:off x="8324828" y="883529"/>
              <a:ext cx="293363" cy="596114"/>
              <a:chOff x="8319911" y="883528"/>
              <a:chExt cx="324860" cy="660117"/>
            </a:xfrm>
          </p:grpSpPr>
          <p:sp>
            <p:nvSpPr>
              <p:cNvPr id="28" name="Freeform: Shape 27">
                <a:extLst>
                  <a:ext uri="{FF2B5EF4-FFF2-40B4-BE49-F238E27FC236}">
                    <a16:creationId xmlns:a16="http://schemas.microsoft.com/office/drawing/2014/main" id="{78A8568C-5263-EB71-541B-7AC821AC5E73}"/>
                  </a:ext>
                </a:extLst>
              </p:cNvPr>
              <p:cNvSpPr/>
              <p:nvPr/>
            </p:nvSpPr>
            <p:spPr>
              <a:xfrm>
                <a:off x="8319911" y="883528"/>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sp>
            <p:nvSpPr>
              <p:cNvPr id="29" name="Freeform: Shape 28">
                <a:extLst>
                  <a:ext uri="{FF2B5EF4-FFF2-40B4-BE49-F238E27FC236}">
                    <a16:creationId xmlns:a16="http://schemas.microsoft.com/office/drawing/2014/main" id="{42823C00-221B-A50C-4B50-93ED4C70185E}"/>
                  </a:ext>
                </a:extLst>
              </p:cNvPr>
              <p:cNvSpPr/>
              <p:nvPr/>
            </p:nvSpPr>
            <p:spPr>
              <a:xfrm rot="5400000">
                <a:off x="8319911" y="1218785"/>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grpSp>
        <p:cxnSp>
          <p:nvCxnSpPr>
            <p:cNvPr id="33" name="Straight Connector 32">
              <a:extLst>
                <a:ext uri="{FF2B5EF4-FFF2-40B4-BE49-F238E27FC236}">
                  <a16:creationId xmlns:a16="http://schemas.microsoft.com/office/drawing/2014/main" id="{389ECD3E-73AF-279D-42E0-674680ADD078}"/>
                </a:ext>
              </a:extLst>
            </p:cNvPr>
            <p:cNvCxnSpPr/>
            <p:nvPr/>
          </p:nvCxnSpPr>
          <p:spPr>
            <a:xfrm>
              <a:off x="6207585" y="1479642"/>
              <a:ext cx="2112326" cy="0"/>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1115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73F8778-65DE-BB0A-9F2A-5BAE6B84E286}"/>
              </a:ext>
            </a:extLst>
          </p:cNvPr>
          <p:cNvSpPr>
            <a:spLocks noGrp="1"/>
          </p:cNvSpPr>
          <p:nvPr>
            <p:ph type="title"/>
          </p:nvPr>
        </p:nvSpPr>
        <p:spPr>
          <a:xfrm>
            <a:off x="857250" y="59945"/>
            <a:ext cx="6776605" cy="822787"/>
          </a:xfrm>
        </p:spPr>
        <p:txBody>
          <a:bodyPr/>
          <a:lstStyle/>
          <a:p>
            <a:r>
              <a:rPr lang="en-GB" dirty="0"/>
              <a:t>What Do You Think Is the </a:t>
            </a:r>
            <a:r>
              <a:rPr lang="en-GB" dirty="0">
                <a:solidFill>
                  <a:srgbClr val="FF0000"/>
                </a:solidFill>
              </a:rPr>
              <a:t>Most</a:t>
            </a:r>
            <a:r>
              <a:rPr lang="en-GB" dirty="0"/>
              <a:t> Important Goal </a:t>
            </a:r>
            <a:br>
              <a:rPr lang="en-GB" dirty="0"/>
            </a:br>
            <a:r>
              <a:rPr lang="en-GB" dirty="0"/>
              <a:t>of a Congress Publication?</a:t>
            </a:r>
          </a:p>
        </p:txBody>
      </p:sp>
      <p:sp>
        <p:nvSpPr>
          <p:cNvPr id="3" name="Slide Number Placeholder 2">
            <a:extLst>
              <a:ext uri="{FF2B5EF4-FFF2-40B4-BE49-F238E27FC236}">
                <a16:creationId xmlns:a16="http://schemas.microsoft.com/office/drawing/2014/main" id="{39DF2443-5315-64C0-A4AD-4D53BF57634D}"/>
              </a:ext>
            </a:extLst>
          </p:cNvPr>
          <p:cNvSpPr>
            <a:spLocks noGrp="1"/>
          </p:cNvSpPr>
          <p:nvPr>
            <p:ph type="sldNum" sz="quarter" idx="10"/>
          </p:nvPr>
        </p:nvSpPr>
        <p:spPr/>
        <p:txBody>
          <a:bodyPr/>
          <a:lstStyle/>
          <a:p>
            <a:pPr lvl="0"/>
            <a:fld id="{42AD0A0E-4515-A647-B2E3-7F1B29FB990E}" type="slidenum">
              <a:rPr lang="en-US" noProof="0" smtClean="0"/>
              <a:pPr lvl="0"/>
              <a:t>18</a:t>
            </a:fld>
            <a:endParaRPr lang="en-US" noProof="0"/>
          </a:p>
        </p:txBody>
      </p:sp>
      <p:sp>
        <p:nvSpPr>
          <p:cNvPr id="2" name="Rectangle 1">
            <a:extLst>
              <a:ext uri="{FF2B5EF4-FFF2-40B4-BE49-F238E27FC236}">
                <a16:creationId xmlns:a16="http://schemas.microsoft.com/office/drawing/2014/main" id="{26AEE052-B5E7-2B55-6F61-2A2BE6EE5EFB}"/>
              </a:ext>
            </a:extLst>
          </p:cNvPr>
          <p:cNvSpPr/>
          <p:nvPr/>
        </p:nvSpPr>
        <p:spPr>
          <a:xfrm>
            <a:off x="-1" y="4387055"/>
            <a:ext cx="9144002" cy="420242"/>
          </a:xfrm>
          <a:prstGeom prst="rect">
            <a:avLst/>
          </a:prstGeom>
          <a:gradFill>
            <a:gsLst>
              <a:gs pos="26000">
                <a:schemeClr val="tx2"/>
              </a:gs>
              <a:gs pos="50000">
                <a:schemeClr val="accent3"/>
              </a:gs>
              <a:gs pos="75000">
                <a:schemeClr val="accent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5107EAA-54B7-11B5-007C-3A96A1D20B70}"/>
              </a:ext>
            </a:extLst>
          </p:cNvPr>
          <p:cNvSpPr/>
          <p:nvPr/>
        </p:nvSpPr>
        <p:spPr>
          <a:xfrm>
            <a:off x="0" y="4500226"/>
            <a:ext cx="9144000" cy="1938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pAutoFit/>
          </a:bodyPr>
          <a:lstStyle/>
          <a:p>
            <a:pPr algn="ctr" defTabSz="685783">
              <a:lnSpc>
                <a:spcPct val="90000"/>
              </a:lnSpc>
              <a:spcBef>
                <a:spcPts val="750"/>
              </a:spcBef>
              <a:buClr>
                <a:srgbClr val="F28C11"/>
              </a:buClr>
            </a:pPr>
            <a:r>
              <a:rPr lang="en-US" sz="1400">
                <a:solidFill>
                  <a:schemeClr val="bg1"/>
                </a:solidFill>
              </a:rPr>
              <a:t>All of these can be achieved with improved data visualization and storytelling</a:t>
            </a:r>
            <a:endParaRPr lang="en-GB" sz="1400">
              <a:solidFill>
                <a:schemeClr val="bg1"/>
              </a:solidFill>
            </a:endParaRPr>
          </a:p>
        </p:txBody>
      </p:sp>
      <p:grpSp>
        <p:nvGrpSpPr>
          <p:cNvPr id="9" name="Group 8">
            <a:extLst>
              <a:ext uri="{FF2B5EF4-FFF2-40B4-BE49-F238E27FC236}">
                <a16:creationId xmlns:a16="http://schemas.microsoft.com/office/drawing/2014/main" id="{68AE7BB8-C16C-94BD-2A41-0B023E032149}"/>
              </a:ext>
            </a:extLst>
          </p:cNvPr>
          <p:cNvGrpSpPr/>
          <p:nvPr/>
        </p:nvGrpSpPr>
        <p:grpSpPr>
          <a:xfrm>
            <a:off x="857414" y="1380531"/>
            <a:ext cx="4849596" cy="613404"/>
            <a:chOff x="857414" y="1380531"/>
            <a:chExt cx="4849596" cy="613404"/>
          </a:xfrm>
        </p:grpSpPr>
        <p:sp>
          <p:nvSpPr>
            <p:cNvPr id="10" name="Rectangle 9">
              <a:extLst>
                <a:ext uri="{FF2B5EF4-FFF2-40B4-BE49-F238E27FC236}">
                  <a16:creationId xmlns:a16="http://schemas.microsoft.com/office/drawing/2014/main" id="{18C47B04-9A72-576D-AD59-79C55786A82E}"/>
                </a:ext>
              </a:extLst>
            </p:cNvPr>
            <p:cNvSpPr/>
            <p:nvPr/>
          </p:nvSpPr>
          <p:spPr>
            <a:xfrm>
              <a:off x="1145006" y="1396025"/>
              <a:ext cx="4562004" cy="582417"/>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6466A83C-732F-5B73-1262-1F266248D32C}"/>
                </a:ext>
              </a:extLst>
            </p:cNvPr>
            <p:cNvSpPr/>
            <p:nvPr/>
          </p:nvSpPr>
          <p:spPr>
            <a:xfrm>
              <a:off x="857414" y="1380531"/>
              <a:ext cx="613404" cy="613404"/>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A</a:t>
              </a:r>
            </a:p>
          </p:txBody>
        </p:sp>
        <p:sp>
          <p:nvSpPr>
            <p:cNvPr id="12" name="TextBox 11">
              <a:extLst>
                <a:ext uri="{FF2B5EF4-FFF2-40B4-BE49-F238E27FC236}">
                  <a16:creationId xmlns:a16="http://schemas.microsoft.com/office/drawing/2014/main" id="{DF04BBCF-AB42-F0E6-0420-B6CA3BA190CA}"/>
                </a:ext>
              </a:extLst>
            </p:cNvPr>
            <p:cNvSpPr txBox="1"/>
            <p:nvPr/>
          </p:nvSpPr>
          <p:spPr>
            <a:xfrm>
              <a:off x="1692038" y="1438117"/>
              <a:ext cx="3540362" cy="507831"/>
            </a:xfrm>
            <a:prstGeom prst="rect">
              <a:avLst/>
            </a:prstGeom>
            <a:noFill/>
          </p:spPr>
          <p:txBody>
            <a:bodyPr wrap="square">
              <a:spAutoFit/>
            </a:bodyPr>
            <a:lstStyle/>
            <a:p>
              <a:r>
                <a:rPr lang="en-GB"/>
                <a:t>Get data into the </a:t>
              </a:r>
              <a:r>
                <a:rPr lang="en-GB" b="1"/>
                <a:t>public domain </a:t>
              </a:r>
              <a:r>
                <a:rPr lang="en-GB"/>
                <a:t>for awareness and reactive use</a:t>
              </a:r>
            </a:p>
          </p:txBody>
        </p:sp>
      </p:grpSp>
      <p:grpSp>
        <p:nvGrpSpPr>
          <p:cNvPr id="13" name="Group 12">
            <a:extLst>
              <a:ext uri="{FF2B5EF4-FFF2-40B4-BE49-F238E27FC236}">
                <a16:creationId xmlns:a16="http://schemas.microsoft.com/office/drawing/2014/main" id="{413C835D-FFA3-A9A6-4ADE-66FE1F36B18B}"/>
              </a:ext>
            </a:extLst>
          </p:cNvPr>
          <p:cNvGrpSpPr/>
          <p:nvPr/>
        </p:nvGrpSpPr>
        <p:grpSpPr>
          <a:xfrm>
            <a:off x="857249" y="2282386"/>
            <a:ext cx="4849761" cy="613404"/>
            <a:chOff x="857249" y="2287376"/>
            <a:chExt cx="4849761" cy="613404"/>
          </a:xfrm>
        </p:grpSpPr>
        <p:sp>
          <p:nvSpPr>
            <p:cNvPr id="14" name="Rectangle 13">
              <a:extLst>
                <a:ext uri="{FF2B5EF4-FFF2-40B4-BE49-F238E27FC236}">
                  <a16:creationId xmlns:a16="http://schemas.microsoft.com/office/drawing/2014/main" id="{4856DAA6-AE1B-04A3-35CD-4CF62E81427E}"/>
                </a:ext>
              </a:extLst>
            </p:cNvPr>
            <p:cNvSpPr/>
            <p:nvPr/>
          </p:nvSpPr>
          <p:spPr>
            <a:xfrm>
              <a:off x="1145006" y="2302870"/>
              <a:ext cx="4562004" cy="582417"/>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A734F8D4-B52F-8C13-AE26-83FE46235287}"/>
                </a:ext>
              </a:extLst>
            </p:cNvPr>
            <p:cNvSpPr/>
            <p:nvPr/>
          </p:nvSpPr>
          <p:spPr>
            <a:xfrm>
              <a:off x="857249" y="2287376"/>
              <a:ext cx="613404" cy="613404"/>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B</a:t>
              </a:r>
            </a:p>
          </p:txBody>
        </p:sp>
        <p:sp>
          <p:nvSpPr>
            <p:cNvPr id="16" name="TextBox 15">
              <a:extLst>
                <a:ext uri="{FF2B5EF4-FFF2-40B4-BE49-F238E27FC236}">
                  <a16:creationId xmlns:a16="http://schemas.microsoft.com/office/drawing/2014/main" id="{1AC005E7-74E0-BBE1-4717-EC4A2C621269}"/>
                </a:ext>
              </a:extLst>
            </p:cNvPr>
            <p:cNvSpPr txBox="1"/>
            <p:nvPr/>
          </p:nvSpPr>
          <p:spPr>
            <a:xfrm>
              <a:off x="1692038" y="2444037"/>
              <a:ext cx="4014971" cy="300082"/>
            </a:xfrm>
            <a:prstGeom prst="rect">
              <a:avLst/>
            </a:prstGeom>
            <a:noFill/>
          </p:spPr>
          <p:txBody>
            <a:bodyPr wrap="square">
              <a:spAutoFit/>
            </a:bodyPr>
            <a:lstStyle/>
            <a:p>
              <a:r>
                <a:rPr lang="en-GB" b="1"/>
                <a:t>Enhance knowledge </a:t>
              </a:r>
              <a:r>
                <a:rPr lang="en-GB"/>
                <a:t>of the treatment or disease </a:t>
              </a:r>
            </a:p>
          </p:txBody>
        </p:sp>
      </p:grpSp>
      <p:grpSp>
        <p:nvGrpSpPr>
          <p:cNvPr id="17" name="Group 16">
            <a:extLst>
              <a:ext uri="{FF2B5EF4-FFF2-40B4-BE49-F238E27FC236}">
                <a16:creationId xmlns:a16="http://schemas.microsoft.com/office/drawing/2014/main" id="{AFC291C0-9190-8933-E8FA-3860C0207665}"/>
              </a:ext>
            </a:extLst>
          </p:cNvPr>
          <p:cNvGrpSpPr/>
          <p:nvPr/>
        </p:nvGrpSpPr>
        <p:grpSpPr>
          <a:xfrm>
            <a:off x="857249" y="3184242"/>
            <a:ext cx="4849760" cy="613404"/>
            <a:chOff x="857249" y="3184242"/>
            <a:chExt cx="4849760" cy="613404"/>
          </a:xfrm>
        </p:grpSpPr>
        <p:sp>
          <p:nvSpPr>
            <p:cNvPr id="18" name="Rectangle 17">
              <a:extLst>
                <a:ext uri="{FF2B5EF4-FFF2-40B4-BE49-F238E27FC236}">
                  <a16:creationId xmlns:a16="http://schemas.microsoft.com/office/drawing/2014/main" id="{70FA3929-DB43-1284-BCA2-B1736A98527F}"/>
                </a:ext>
              </a:extLst>
            </p:cNvPr>
            <p:cNvSpPr/>
            <p:nvPr/>
          </p:nvSpPr>
          <p:spPr>
            <a:xfrm>
              <a:off x="1145005" y="3199736"/>
              <a:ext cx="4562004" cy="582417"/>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2FD24B26-646A-9DA2-1CF0-A2F4549A8AF3}"/>
                </a:ext>
              </a:extLst>
            </p:cNvPr>
            <p:cNvSpPr/>
            <p:nvPr/>
          </p:nvSpPr>
          <p:spPr>
            <a:xfrm>
              <a:off x="857249" y="3184242"/>
              <a:ext cx="613404" cy="613404"/>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C</a:t>
              </a:r>
            </a:p>
          </p:txBody>
        </p:sp>
        <p:sp>
          <p:nvSpPr>
            <p:cNvPr id="20" name="TextBox 19">
              <a:extLst>
                <a:ext uri="{FF2B5EF4-FFF2-40B4-BE49-F238E27FC236}">
                  <a16:creationId xmlns:a16="http://schemas.microsoft.com/office/drawing/2014/main" id="{CD9157C6-520B-B712-CB28-C0E057EDE15F}"/>
                </a:ext>
              </a:extLst>
            </p:cNvPr>
            <p:cNvSpPr txBox="1"/>
            <p:nvPr/>
          </p:nvSpPr>
          <p:spPr>
            <a:xfrm>
              <a:off x="1692038" y="3237029"/>
              <a:ext cx="3788012" cy="507831"/>
            </a:xfrm>
            <a:prstGeom prst="rect">
              <a:avLst/>
            </a:prstGeom>
            <a:noFill/>
          </p:spPr>
          <p:txBody>
            <a:bodyPr wrap="square">
              <a:spAutoFit/>
            </a:bodyPr>
            <a:lstStyle/>
            <a:p>
              <a:r>
                <a:rPr lang="en-GB"/>
                <a:t>Leave a </a:t>
              </a:r>
              <a:r>
                <a:rPr lang="en-GB" b="1"/>
                <a:t>memorable impression </a:t>
              </a:r>
              <a:r>
                <a:rPr lang="en-GB"/>
                <a:t>of the treatment or disease</a:t>
              </a:r>
            </a:p>
          </p:txBody>
        </p:sp>
      </p:grpSp>
      <p:grpSp>
        <p:nvGrpSpPr>
          <p:cNvPr id="21" name="Group 20">
            <a:extLst>
              <a:ext uri="{FF2B5EF4-FFF2-40B4-BE49-F238E27FC236}">
                <a16:creationId xmlns:a16="http://schemas.microsoft.com/office/drawing/2014/main" id="{7527884A-B66C-5567-A0AD-034F0463801D}"/>
              </a:ext>
            </a:extLst>
          </p:cNvPr>
          <p:cNvGrpSpPr/>
          <p:nvPr/>
        </p:nvGrpSpPr>
        <p:grpSpPr>
          <a:xfrm>
            <a:off x="-5543" y="882651"/>
            <a:ext cx="8643348" cy="3273642"/>
            <a:chOff x="-5543" y="882651"/>
            <a:chExt cx="8643348" cy="2940336"/>
          </a:xfrm>
        </p:grpSpPr>
        <p:sp>
          <p:nvSpPr>
            <p:cNvPr id="22" name="Freeform: Shape 21">
              <a:extLst>
                <a:ext uri="{FF2B5EF4-FFF2-40B4-BE49-F238E27FC236}">
                  <a16:creationId xmlns:a16="http://schemas.microsoft.com/office/drawing/2014/main" id="{FB10A640-C4CF-0FF1-4627-B7AEE9E3AF47}"/>
                </a:ext>
              </a:extLst>
            </p:cNvPr>
            <p:cNvSpPr/>
            <p:nvPr/>
          </p:nvSpPr>
          <p:spPr>
            <a:xfrm>
              <a:off x="-5543" y="1817271"/>
              <a:ext cx="8340320" cy="2005716"/>
            </a:xfrm>
            <a:custGeom>
              <a:avLst/>
              <a:gdLst>
                <a:gd name="connsiteX0" fmla="*/ 9133463 w 9133462"/>
                <a:gd name="connsiteY0" fmla="*/ 2144491 h 2144490"/>
                <a:gd name="connsiteX1" fmla="*/ 8451871 w 9133462"/>
                <a:gd name="connsiteY1" fmla="*/ 2144491 h 2144490"/>
                <a:gd name="connsiteX2" fmla="*/ 8451871 w 9133462"/>
                <a:gd name="connsiteY2" fmla="*/ 699413 h 2144490"/>
                <a:gd name="connsiteX3" fmla="*/ 8381646 w 9133462"/>
                <a:gd name="connsiteY3" fmla="*/ 626431 h 2144490"/>
                <a:gd name="connsiteX4" fmla="*/ 8168782 w 9133462"/>
                <a:gd name="connsiteY4" fmla="*/ 626431 h 2144490"/>
                <a:gd name="connsiteX5" fmla="*/ 8101598 w 9133462"/>
                <a:gd name="connsiteY5" fmla="*/ 696302 h 2144490"/>
                <a:gd name="connsiteX6" fmla="*/ 8101598 w 9133462"/>
                <a:gd name="connsiteY6" fmla="*/ 2144491 h 2144490"/>
                <a:gd name="connsiteX7" fmla="*/ 7922679 w 9133462"/>
                <a:gd name="connsiteY7" fmla="*/ 2144491 h 2144490"/>
                <a:gd name="connsiteX8" fmla="*/ 7922679 w 9133462"/>
                <a:gd name="connsiteY8" fmla="*/ 71851 h 2144490"/>
                <a:gd name="connsiteX9" fmla="*/ 7853586 w 9133462"/>
                <a:gd name="connsiteY9" fmla="*/ 0 h 2144490"/>
                <a:gd name="connsiteX10" fmla="*/ 7645601 w 9133462"/>
                <a:gd name="connsiteY10" fmla="*/ 0 h 2144490"/>
                <a:gd name="connsiteX11" fmla="*/ 7572406 w 9133462"/>
                <a:gd name="connsiteY11" fmla="*/ 76165 h 2144490"/>
                <a:gd name="connsiteX12" fmla="*/ 7572406 w 9133462"/>
                <a:gd name="connsiteY12" fmla="*/ 2144491 h 2144490"/>
                <a:gd name="connsiteX13" fmla="*/ 7393486 w 9133462"/>
                <a:gd name="connsiteY13" fmla="*/ 2144491 h 2144490"/>
                <a:gd name="connsiteX14" fmla="*/ 7393486 w 9133462"/>
                <a:gd name="connsiteY14" fmla="*/ 885051 h 2144490"/>
                <a:gd name="connsiteX15" fmla="*/ 7336487 w 9133462"/>
                <a:gd name="connsiteY15" fmla="*/ 825789 h 2144490"/>
                <a:gd name="connsiteX16" fmla="*/ 7103255 w 9133462"/>
                <a:gd name="connsiteY16" fmla="*/ 825789 h 2144490"/>
                <a:gd name="connsiteX17" fmla="*/ 7043214 w 9133462"/>
                <a:gd name="connsiteY17" fmla="*/ 888163 h 2144490"/>
                <a:gd name="connsiteX18" fmla="*/ 7043214 w 9133462"/>
                <a:gd name="connsiteY18" fmla="*/ 2144491 h 2144490"/>
                <a:gd name="connsiteX19" fmla="*/ 0 w 9133462"/>
                <a:gd name="connsiteY19" fmla="*/ 2144491 h 2144490"/>
                <a:gd name="connsiteX0" fmla="*/ 9475223 w 9475223"/>
                <a:gd name="connsiteY0" fmla="*/ 2144491 h 2144491"/>
                <a:gd name="connsiteX1" fmla="*/ 8793631 w 9475223"/>
                <a:gd name="connsiteY1" fmla="*/ 2144491 h 2144491"/>
                <a:gd name="connsiteX2" fmla="*/ 8793631 w 9475223"/>
                <a:gd name="connsiteY2" fmla="*/ 699413 h 2144491"/>
                <a:gd name="connsiteX3" fmla="*/ 8723406 w 9475223"/>
                <a:gd name="connsiteY3" fmla="*/ 626431 h 2144491"/>
                <a:gd name="connsiteX4" fmla="*/ 8510542 w 9475223"/>
                <a:gd name="connsiteY4" fmla="*/ 626431 h 2144491"/>
                <a:gd name="connsiteX5" fmla="*/ 8443358 w 9475223"/>
                <a:gd name="connsiteY5" fmla="*/ 696302 h 2144491"/>
                <a:gd name="connsiteX6" fmla="*/ 8443358 w 9475223"/>
                <a:gd name="connsiteY6" fmla="*/ 2144491 h 2144491"/>
                <a:gd name="connsiteX7" fmla="*/ 8264439 w 9475223"/>
                <a:gd name="connsiteY7" fmla="*/ 2144491 h 2144491"/>
                <a:gd name="connsiteX8" fmla="*/ 8264439 w 9475223"/>
                <a:gd name="connsiteY8" fmla="*/ 71851 h 2144491"/>
                <a:gd name="connsiteX9" fmla="*/ 8195346 w 9475223"/>
                <a:gd name="connsiteY9" fmla="*/ 0 h 2144491"/>
                <a:gd name="connsiteX10" fmla="*/ 7987361 w 9475223"/>
                <a:gd name="connsiteY10" fmla="*/ 0 h 2144491"/>
                <a:gd name="connsiteX11" fmla="*/ 7914166 w 9475223"/>
                <a:gd name="connsiteY11" fmla="*/ 76165 h 2144491"/>
                <a:gd name="connsiteX12" fmla="*/ 7914166 w 9475223"/>
                <a:gd name="connsiteY12" fmla="*/ 2144491 h 2144491"/>
                <a:gd name="connsiteX13" fmla="*/ 7735246 w 9475223"/>
                <a:gd name="connsiteY13" fmla="*/ 2144491 h 2144491"/>
                <a:gd name="connsiteX14" fmla="*/ 7735246 w 9475223"/>
                <a:gd name="connsiteY14" fmla="*/ 885051 h 2144491"/>
                <a:gd name="connsiteX15" fmla="*/ 7678247 w 9475223"/>
                <a:gd name="connsiteY15" fmla="*/ 825789 h 2144491"/>
                <a:gd name="connsiteX16" fmla="*/ 7445015 w 9475223"/>
                <a:gd name="connsiteY16" fmla="*/ 825789 h 2144491"/>
                <a:gd name="connsiteX17" fmla="*/ 7384974 w 9475223"/>
                <a:gd name="connsiteY17" fmla="*/ 888163 h 2144491"/>
                <a:gd name="connsiteX18" fmla="*/ 7384974 w 9475223"/>
                <a:gd name="connsiteY18" fmla="*/ 2144491 h 2144491"/>
                <a:gd name="connsiteX19" fmla="*/ 0 w 9475223"/>
                <a:gd name="connsiteY19" fmla="*/ 2144491 h 2144491"/>
                <a:gd name="connsiteX0" fmla="*/ 9826868 w 9826868"/>
                <a:gd name="connsiteY0" fmla="*/ 2144491 h 2150149"/>
                <a:gd name="connsiteX1" fmla="*/ 9145276 w 9826868"/>
                <a:gd name="connsiteY1" fmla="*/ 2144491 h 2150149"/>
                <a:gd name="connsiteX2" fmla="*/ 9145276 w 9826868"/>
                <a:gd name="connsiteY2" fmla="*/ 699413 h 2150149"/>
                <a:gd name="connsiteX3" fmla="*/ 9075051 w 9826868"/>
                <a:gd name="connsiteY3" fmla="*/ 626431 h 2150149"/>
                <a:gd name="connsiteX4" fmla="*/ 8862187 w 9826868"/>
                <a:gd name="connsiteY4" fmla="*/ 626431 h 2150149"/>
                <a:gd name="connsiteX5" fmla="*/ 8795003 w 9826868"/>
                <a:gd name="connsiteY5" fmla="*/ 696302 h 2150149"/>
                <a:gd name="connsiteX6" fmla="*/ 8795003 w 9826868"/>
                <a:gd name="connsiteY6" fmla="*/ 2144491 h 2150149"/>
                <a:gd name="connsiteX7" fmla="*/ 8616084 w 9826868"/>
                <a:gd name="connsiteY7" fmla="*/ 2144491 h 2150149"/>
                <a:gd name="connsiteX8" fmla="*/ 8616084 w 9826868"/>
                <a:gd name="connsiteY8" fmla="*/ 71851 h 2150149"/>
                <a:gd name="connsiteX9" fmla="*/ 8546991 w 9826868"/>
                <a:gd name="connsiteY9" fmla="*/ 0 h 2150149"/>
                <a:gd name="connsiteX10" fmla="*/ 8339006 w 9826868"/>
                <a:gd name="connsiteY10" fmla="*/ 0 h 2150149"/>
                <a:gd name="connsiteX11" fmla="*/ 8265811 w 9826868"/>
                <a:gd name="connsiteY11" fmla="*/ 76165 h 2150149"/>
                <a:gd name="connsiteX12" fmla="*/ 8265811 w 9826868"/>
                <a:gd name="connsiteY12" fmla="*/ 2144491 h 2150149"/>
                <a:gd name="connsiteX13" fmla="*/ 8086891 w 9826868"/>
                <a:gd name="connsiteY13" fmla="*/ 2144491 h 2150149"/>
                <a:gd name="connsiteX14" fmla="*/ 8086891 w 9826868"/>
                <a:gd name="connsiteY14" fmla="*/ 885051 h 2150149"/>
                <a:gd name="connsiteX15" fmla="*/ 8029892 w 9826868"/>
                <a:gd name="connsiteY15" fmla="*/ 825789 h 2150149"/>
                <a:gd name="connsiteX16" fmla="*/ 7796660 w 9826868"/>
                <a:gd name="connsiteY16" fmla="*/ 825789 h 2150149"/>
                <a:gd name="connsiteX17" fmla="*/ 7736619 w 9826868"/>
                <a:gd name="connsiteY17" fmla="*/ 888163 h 2150149"/>
                <a:gd name="connsiteX18" fmla="*/ 7736619 w 9826868"/>
                <a:gd name="connsiteY18" fmla="*/ 2144491 h 2150149"/>
                <a:gd name="connsiteX19" fmla="*/ 0 w 9826868"/>
                <a:gd name="connsiteY19" fmla="*/ 2150149 h 215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26868" h="2150149">
                  <a:moveTo>
                    <a:pt x="9826868" y="2144491"/>
                  </a:moveTo>
                  <a:lnTo>
                    <a:pt x="9145276" y="2144491"/>
                  </a:lnTo>
                  <a:lnTo>
                    <a:pt x="9145276" y="699413"/>
                  </a:lnTo>
                  <a:cubicBezTo>
                    <a:pt x="9145276" y="659103"/>
                    <a:pt x="9113876" y="626431"/>
                    <a:pt x="9075051" y="626431"/>
                  </a:cubicBezTo>
                  <a:lnTo>
                    <a:pt x="8862187" y="626431"/>
                  </a:lnTo>
                  <a:cubicBezTo>
                    <a:pt x="8825059" y="626431"/>
                    <a:pt x="8795003" y="657689"/>
                    <a:pt x="8795003" y="696302"/>
                  </a:cubicBezTo>
                  <a:lnTo>
                    <a:pt x="8795003" y="2144491"/>
                  </a:lnTo>
                  <a:lnTo>
                    <a:pt x="8616084" y="2144491"/>
                  </a:lnTo>
                  <a:lnTo>
                    <a:pt x="8616084" y="71851"/>
                  </a:lnTo>
                  <a:cubicBezTo>
                    <a:pt x="8616084" y="32177"/>
                    <a:pt x="8585180" y="0"/>
                    <a:pt x="8546991" y="0"/>
                  </a:cubicBezTo>
                  <a:lnTo>
                    <a:pt x="8339006" y="0"/>
                  </a:lnTo>
                  <a:cubicBezTo>
                    <a:pt x="8298554" y="0"/>
                    <a:pt x="8265811" y="34087"/>
                    <a:pt x="8265811" y="76165"/>
                  </a:cubicBezTo>
                  <a:lnTo>
                    <a:pt x="8265811" y="2144491"/>
                  </a:lnTo>
                  <a:lnTo>
                    <a:pt x="8086891" y="2144491"/>
                  </a:lnTo>
                  <a:lnTo>
                    <a:pt x="8086891" y="885051"/>
                  </a:lnTo>
                  <a:cubicBezTo>
                    <a:pt x="8086891" y="852308"/>
                    <a:pt x="8061362" y="825789"/>
                    <a:pt x="8029892" y="825789"/>
                  </a:cubicBezTo>
                  <a:lnTo>
                    <a:pt x="7796660" y="825789"/>
                  </a:lnTo>
                  <a:cubicBezTo>
                    <a:pt x="7763492" y="825789"/>
                    <a:pt x="7736619" y="853723"/>
                    <a:pt x="7736619" y="888163"/>
                  </a:cubicBezTo>
                  <a:lnTo>
                    <a:pt x="7736619" y="2144491"/>
                  </a:lnTo>
                  <a:lnTo>
                    <a:pt x="0" y="2150149"/>
                  </a:lnTo>
                </a:path>
              </a:pathLst>
            </a:custGeom>
            <a:noFill/>
            <a:ln w="15875" cap="flat">
              <a:solidFill>
                <a:srgbClr val="000000"/>
              </a:solid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33E4B630-6279-235A-CD45-F4EC76E02C9A}"/>
                </a:ext>
              </a:extLst>
            </p:cNvPr>
            <p:cNvGrpSpPr/>
            <p:nvPr/>
          </p:nvGrpSpPr>
          <p:grpSpPr>
            <a:xfrm>
              <a:off x="8322079" y="882651"/>
              <a:ext cx="315726" cy="2933930"/>
              <a:chOff x="8364375" y="885240"/>
              <a:chExt cx="324861" cy="3018821"/>
            </a:xfrm>
          </p:grpSpPr>
          <p:sp>
            <p:nvSpPr>
              <p:cNvPr id="24" name="Freeform: Shape 23">
                <a:extLst>
                  <a:ext uri="{FF2B5EF4-FFF2-40B4-BE49-F238E27FC236}">
                    <a16:creationId xmlns:a16="http://schemas.microsoft.com/office/drawing/2014/main" id="{12939CD3-E29F-C545-F0E3-C3577896C6C9}"/>
                  </a:ext>
                </a:extLst>
              </p:cNvPr>
              <p:cNvSpPr/>
              <p:nvPr/>
            </p:nvSpPr>
            <p:spPr>
              <a:xfrm>
                <a:off x="8364375" y="885240"/>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20D58A5-651A-1721-36ED-EB8790F5B60A}"/>
                  </a:ext>
                </a:extLst>
              </p:cNvPr>
              <p:cNvSpPr/>
              <p:nvPr/>
            </p:nvSpPr>
            <p:spPr>
              <a:xfrm rot="5400000">
                <a:off x="8364375" y="3579201"/>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cxnSp>
            <p:nvCxnSpPr>
              <p:cNvPr id="26" name="Straight Connector 25">
                <a:extLst>
                  <a:ext uri="{FF2B5EF4-FFF2-40B4-BE49-F238E27FC236}">
                    <a16:creationId xmlns:a16="http://schemas.microsoft.com/office/drawing/2014/main" id="{1B774500-1B78-75DB-7DCC-26EA2891DEF0}"/>
                  </a:ext>
                </a:extLst>
              </p:cNvPr>
              <p:cNvCxnSpPr>
                <a:cxnSpLocks/>
                <a:stCxn id="24" idx="0"/>
                <a:endCxn id="25" idx="1"/>
              </p:cNvCxnSpPr>
              <p:nvPr/>
            </p:nvCxnSpPr>
            <p:spPr>
              <a:xfrm flipH="1">
                <a:off x="8689235" y="1210101"/>
                <a:ext cx="1" cy="23691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62657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188E19-093F-C8CF-7AF2-1163630E4D7F}"/>
              </a:ext>
            </a:extLst>
          </p:cNvPr>
          <p:cNvSpPr>
            <a:spLocks noGrp="1"/>
          </p:cNvSpPr>
          <p:nvPr>
            <p:ph type="title"/>
          </p:nvPr>
        </p:nvSpPr>
        <p:spPr>
          <a:xfrm>
            <a:off x="3000374" y="557214"/>
            <a:ext cx="5677577" cy="2308622"/>
          </a:xfrm>
        </p:spPr>
        <p:txBody>
          <a:bodyPr>
            <a:normAutofit/>
          </a:bodyPr>
          <a:lstStyle/>
          <a:p>
            <a:r>
              <a:rPr lang="en-US" sz="3200"/>
              <a:t>Follow Your Yellow Brick Road </a:t>
            </a:r>
            <a:br>
              <a:rPr lang="en-US" sz="3200"/>
            </a:br>
            <a:r>
              <a:rPr lang="en-US" sz="2000"/>
              <a:t>Optimizing Data Visualization, Storytelling and Reader Engagement</a:t>
            </a:r>
            <a:endParaRPr lang="en-US" sz="3200"/>
          </a:p>
        </p:txBody>
      </p:sp>
      <p:sp>
        <p:nvSpPr>
          <p:cNvPr id="5" name="Text Placeholder 4">
            <a:extLst>
              <a:ext uri="{FF2B5EF4-FFF2-40B4-BE49-F238E27FC236}">
                <a16:creationId xmlns:a16="http://schemas.microsoft.com/office/drawing/2014/main" id="{0FB2B19B-3A99-37B2-45BB-376195295DF4}"/>
              </a:ext>
            </a:extLst>
          </p:cNvPr>
          <p:cNvSpPr>
            <a:spLocks noGrp="1"/>
          </p:cNvSpPr>
          <p:nvPr>
            <p:ph type="body" idx="1"/>
          </p:nvPr>
        </p:nvSpPr>
        <p:spPr>
          <a:xfrm>
            <a:off x="3000374" y="3157538"/>
            <a:ext cx="5510214" cy="1985962"/>
          </a:xfrm>
        </p:spPr>
        <p:txBody>
          <a:bodyPr vert="horz" lIns="91440" tIns="45720" rIns="91440" bIns="45720" rtlCol="0" anchor="t">
            <a:normAutofit/>
          </a:bodyPr>
          <a:lstStyle/>
          <a:p>
            <a:r>
              <a:rPr lang="en-US"/>
              <a:t>Matt Brierley</a:t>
            </a:r>
          </a:p>
          <a:p>
            <a:pPr>
              <a:spcBef>
                <a:spcPts val="700"/>
              </a:spcBef>
            </a:pPr>
            <a:r>
              <a:rPr lang="en-US" sz="2000" b="0"/>
              <a:t>Global Medical Director</a:t>
            </a:r>
          </a:p>
          <a:p>
            <a:pPr>
              <a:spcBef>
                <a:spcPts val="700"/>
              </a:spcBef>
            </a:pPr>
            <a:r>
              <a:rPr lang="en-US" sz="2000" b="0"/>
              <a:t>Ashfield </a:t>
            </a:r>
            <a:r>
              <a:rPr lang="en-US" sz="2000" b="0" err="1"/>
              <a:t>MedComms</a:t>
            </a:r>
            <a:r>
              <a:rPr lang="en-US" sz="2000" b="0"/>
              <a:t>, an </a:t>
            </a:r>
            <a:r>
              <a:rPr lang="en-US" sz="2000" b="0" err="1"/>
              <a:t>Inizio</a:t>
            </a:r>
            <a:r>
              <a:rPr lang="en-US" sz="2000" b="0"/>
              <a:t> Company</a:t>
            </a:r>
            <a:endParaRPr lang="en-US"/>
          </a:p>
        </p:txBody>
      </p:sp>
      <p:sp>
        <p:nvSpPr>
          <p:cNvPr id="2" name="Slide Number Placeholder 2">
            <a:extLst>
              <a:ext uri="{FF2B5EF4-FFF2-40B4-BE49-F238E27FC236}">
                <a16:creationId xmlns:a16="http://schemas.microsoft.com/office/drawing/2014/main" id="{A44AF042-C078-5C03-2BA0-FD9E150A523B}"/>
              </a:ext>
            </a:extLst>
          </p:cNvPr>
          <p:cNvSpPr>
            <a:spLocks noGrp="1"/>
          </p:cNvSpPr>
          <p:nvPr>
            <p:ph type="sldNum" sz="quarter" idx="10"/>
          </p:nvPr>
        </p:nvSpPr>
        <p:spPr/>
        <p:txBody>
          <a:bodyPr/>
          <a:lstStyle/>
          <a:p>
            <a:fld id="{42AD0A0E-4515-A647-B2E3-7F1B29FB990E}" type="slidenum">
              <a:rPr lang="en-US" smtClean="0"/>
              <a:pPr/>
              <a:t>19</a:t>
            </a:fld>
            <a:endParaRPr lang="en-US"/>
          </a:p>
        </p:txBody>
      </p:sp>
    </p:spTree>
    <p:extLst>
      <p:ext uri="{BB962C8B-B14F-4D97-AF65-F5344CB8AC3E}">
        <p14:creationId xmlns:p14="http://schemas.microsoft.com/office/powerpoint/2010/main" val="2937225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4FA74-AC30-EC17-F81D-66FEF4544948}"/>
              </a:ext>
            </a:extLst>
          </p:cNvPr>
          <p:cNvSpPr>
            <a:spLocks noGrp="1"/>
          </p:cNvSpPr>
          <p:nvPr>
            <p:ph type="title"/>
          </p:nvPr>
        </p:nvSpPr>
        <p:spPr/>
        <p:txBody>
          <a:bodyPr/>
          <a:lstStyle/>
          <a:p>
            <a:r>
              <a:rPr lang="en-US"/>
              <a:t>CMPP CE Credit</a:t>
            </a:r>
          </a:p>
        </p:txBody>
      </p:sp>
      <p:sp>
        <p:nvSpPr>
          <p:cNvPr id="3" name="Slide Number Placeholder 2">
            <a:extLst>
              <a:ext uri="{FF2B5EF4-FFF2-40B4-BE49-F238E27FC236}">
                <a16:creationId xmlns:a16="http://schemas.microsoft.com/office/drawing/2014/main" id="{460E3BBF-09AC-1CDD-1BE3-FCBD886C37CB}"/>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 name="Rectangle: Rounded Corners 3">
            <a:extLst>
              <a:ext uri="{FF2B5EF4-FFF2-40B4-BE49-F238E27FC236}">
                <a16:creationId xmlns:a16="http://schemas.microsoft.com/office/drawing/2014/main" id="{2C43DEF5-2752-67EF-A09A-5F19DE2C67AF}"/>
              </a:ext>
            </a:extLst>
          </p:cNvPr>
          <p:cNvSpPr/>
          <p:nvPr/>
        </p:nvSpPr>
        <p:spPr>
          <a:xfrm>
            <a:off x="371453" y="1171580"/>
            <a:ext cx="7781859" cy="851338"/>
          </a:xfrm>
          <a:prstGeom prst="roundRect">
            <a:avLst/>
          </a:prstGeom>
          <a:solidFill>
            <a:srgbClr val="1A75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rPr>
              <a:t>LIVE WEBINAR: Are YOU registered for the webinar? ISMPP will load the required information into each participant’s credit tracker on their behalf. No documentation required!</a:t>
            </a:r>
          </a:p>
        </p:txBody>
      </p:sp>
      <p:sp>
        <p:nvSpPr>
          <p:cNvPr id="9" name="Rectangle: Rounded Corners 8">
            <a:extLst>
              <a:ext uri="{FF2B5EF4-FFF2-40B4-BE49-F238E27FC236}">
                <a16:creationId xmlns:a16="http://schemas.microsoft.com/office/drawing/2014/main" id="{3724B8F6-DA60-8505-2C47-3D2D242283F5}"/>
              </a:ext>
            </a:extLst>
          </p:cNvPr>
          <p:cNvSpPr/>
          <p:nvPr/>
        </p:nvSpPr>
        <p:spPr>
          <a:xfrm>
            <a:off x="371453" y="2329456"/>
            <a:ext cx="7781860" cy="851338"/>
          </a:xfrm>
          <a:prstGeom prst="roundRect">
            <a:avLst/>
          </a:prstGeom>
          <a:solidFill>
            <a:srgbClr val="F28C1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rPr>
              <a:t>LIVE WEBINAR: Are you watching with a group and not personally registered? You will need a screen shot of the title slide for documentation and enter your credits into the tracker.</a:t>
            </a:r>
          </a:p>
        </p:txBody>
      </p:sp>
      <p:sp>
        <p:nvSpPr>
          <p:cNvPr id="10" name="Rectangle: Rounded Corners 9">
            <a:extLst>
              <a:ext uri="{FF2B5EF4-FFF2-40B4-BE49-F238E27FC236}">
                <a16:creationId xmlns:a16="http://schemas.microsoft.com/office/drawing/2014/main" id="{4D6A5356-8C23-57DA-8B57-4FD267317A5A}"/>
              </a:ext>
            </a:extLst>
          </p:cNvPr>
          <p:cNvSpPr/>
          <p:nvPr/>
        </p:nvSpPr>
        <p:spPr>
          <a:xfrm>
            <a:off x="371453" y="3487332"/>
            <a:ext cx="7781860" cy="850392"/>
          </a:xfrm>
          <a:prstGeom prst="roundRect">
            <a:avLst/>
          </a:prstGeom>
          <a:solidFill>
            <a:srgbClr val="3399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rPr>
              <a:t>Are you watching the recording? You will need screen shot of the title slide for documentation and enter your credits into the tracker</a:t>
            </a:r>
          </a:p>
        </p:txBody>
      </p:sp>
      <p:pic>
        <p:nvPicPr>
          <p:cNvPr id="11" name="Picture 9" descr="A picture containing text&#10;&#10;Description automatically generated">
            <a:extLst>
              <a:ext uri="{FF2B5EF4-FFF2-40B4-BE49-F238E27FC236}">
                <a16:creationId xmlns:a16="http://schemas.microsoft.com/office/drawing/2014/main" id="{669D06EC-9CCD-B682-8EA7-77C14DADFEDA}"/>
              </a:ext>
            </a:extLst>
          </p:cNvPr>
          <p:cNvPicPr>
            <a:picLocks noChangeAspect="1"/>
          </p:cNvPicPr>
          <p:nvPr/>
        </p:nvPicPr>
        <p:blipFill>
          <a:blip r:embed="rId4"/>
          <a:stretch>
            <a:fillRect/>
          </a:stretch>
        </p:blipFill>
        <p:spPr>
          <a:xfrm>
            <a:off x="4091896" y="185056"/>
            <a:ext cx="815068" cy="816430"/>
          </a:xfrm>
          <a:prstGeom prst="rect">
            <a:avLst/>
          </a:prstGeom>
        </p:spPr>
      </p:pic>
    </p:spTree>
    <p:custDataLst>
      <p:tags r:id="rId1"/>
    </p:custDataLst>
    <p:extLst>
      <p:ext uri="{BB962C8B-B14F-4D97-AF65-F5344CB8AC3E}">
        <p14:creationId xmlns:p14="http://schemas.microsoft.com/office/powerpoint/2010/main" val="3555344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2" name="Rectangle: Rounded Corners 1071">
            <a:extLst>
              <a:ext uri="{FF2B5EF4-FFF2-40B4-BE49-F238E27FC236}">
                <a16:creationId xmlns:a16="http://schemas.microsoft.com/office/drawing/2014/main" id="{EF47C518-82B7-8263-1DC2-1CFCADA99FF2}"/>
              </a:ext>
            </a:extLst>
          </p:cNvPr>
          <p:cNvSpPr/>
          <p:nvPr/>
        </p:nvSpPr>
        <p:spPr>
          <a:xfrm>
            <a:off x="7223639" y="1834190"/>
            <a:ext cx="1340251" cy="1431014"/>
          </a:xfrm>
          <a:prstGeom prst="roundRect">
            <a:avLst>
              <a:gd name="adj" fmla="val 924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E0890F62-B6DA-30CE-D2B6-7D044B0DD953}"/>
              </a:ext>
            </a:extLst>
          </p:cNvPr>
          <p:cNvSpPr>
            <a:spLocks noGrp="1"/>
          </p:cNvSpPr>
          <p:nvPr>
            <p:ph type="title"/>
          </p:nvPr>
        </p:nvSpPr>
        <p:spPr/>
        <p:txBody>
          <a:bodyPr>
            <a:normAutofit/>
          </a:bodyPr>
          <a:lstStyle/>
          <a:p>
            <a:r>
              <a:rPr lang="en-GB"/>
              <a:t>What Does ‘Better’ Look Like?</a:t>
            </a:r>
            <a:br>
              <a:rPr lang="en-GB"/>
            </a:br>
            <a:r>
              <a:rPr lang="en-GB" sz="1600" b="0"/>
              <a:t>The quest towards amazing!</a:t>
            </a:r>
            <a:endParaRPr lang="en-US" sz="1600" b="0"/>
          </a:p>
        </p:txBody>
      </p:sp>
      <p:sp>
        <p:nvSpPr>
          <p:cNvPr id="4" name="Slide Number Placeholder 3">
            <a:extLst>
              <a:ext uri="{FF2B5EF4-FFF2-40B4-BE49-F238E27FC236}">
                <a16:creationId xmlns:a16="http://schemas.microsoft.com/office/drawing/2014/main" id="{B589C1D1-B689-0705-AFDE-6878C8709F2B}"/>
              </a:ext>
            </a:extLst>
          </p:cNvPr>
          <p:cNvSpPr>
            <a:spLocks noGrp="1"/>
          </p:cNvSpPr>
          <p:nvPr>
            <p:ph type="sldNum" sz="quarter" idx="10"/>
          </p:nvPr>
        </p:nvSpPr>
        <p:spPr/>
        <p:txBody>
          <a:bodyPr/>
          <a:lstStyle/>
          <a:p>
            <a:fld id="{42AD0A0E-4515-A647-B2E3-7F1B29FB990E}" type="slidenum">
              <a:rPr lang="en-US" smtClean="0"/>
              <a:pPr/>
              <a:t>20</a:t>
            </a:fld>
            <a:endParaRPr lang="en-US"/>
          </a:p>
        </p:txBody>
      </p:sp>
      <p:sp>
        <p:nvSpPr>
          <p:cNvPr id="6" name="Content Placeholder 5">
            <a:extLst>
              <a:ext uri="{FF2B5EF4-FFF2-40B4-BE49-F238E27FC236}">
                <a16:creationId xmlns:a16="http://schemas.microsoft.com/office/drawing/2014/main" id="{E34D1F43-1BB3-D642-6A1D-EFC5AC773052}"/>
              </a:ext>
            </a:extLst>
          </p:cNvPr>
          <p:cNvSpPr>
            <a:spLocks noGrp="1"/>
          </p:cNvSpPr>
          <p:nvPr>
            <p:ph idx="4294967295"/>
          </p:nvPr>
        </p:nvSpPr>
        <p:spPr>
          <a:xfrm>
            <a:off x="7246482" y="2101425"/>
            <a:ext cx="1294564" cy="889474"/>
          </a:xfrm>
        </p:spPr>
        <p:txBody>
          <a:bodyPr wrap="square">
            <a:spAutoFit/>
          </a:bodyPr>
          <a:lstStyle/>
          <a:p>
            <a:pPr marL="0" indent="0" algn="ctr">
              <a:buNone/>
            </a:pPr>
            <a:r>
              <a:rPr lang="en-US" sz="1200" b="1">
                <a:solidFill>
                  <a:schemeClr val="accent1"/>
                </a:solidFill>
              </a:rPr>
              <a:t>Ask your team…</a:t>
            </a:r>
          </a:p>
          <a:p>
            <a:pPr marL="0" indent="0" algn="ctr">
              <a:lnSpc>
                <a:spcPct val="100000"/>
              </a:lnSpc>
              <a:spcBef>
                <a:spcPts val="600"/>
              </a:spcBef>
              <a:buNone/>
            </a:pPr>
            <a:r>
              <a:rPr lang="en-US" sz="1200"/>
              <a:t>What do we want to </a:t>
            </a:r>
            <a:r>
              <a:rPr lang="en-US" sz="1200" b="1"/>
              <a:t>achieve</a:t>
            </a:r>
            <a:r>
              <a:rPr lang="en-US" sz="1200"/>
              <a:t> with this publication?</a:t>
            </a:r>
          </a:p>
        </p:txBody>
      </p:sp>
      <p:grpSp>
        <p:nvGrpSpPr>
          <p:cNvPr id="51" name="Group 50">
            <a:extLst>
              <a:ext uri="{FF2B5EF4-FFF2-40B4-BE49-F238E27FC236}">
                <a16:creationId xmlns:a16="http://schemas.microsoft.com/office/drawing/2014/main" id="{67785C58-A6F2-4338-81F4-6110778D94D7}"/>
              </a:ext>
            </a:extLst>
          </p:cNvPr>
          <p:cNvGrpSpPr/>
          <p:nvPr/>
        </p:nvGrpSpPr>
        <p:grpSpPr>
          <a:xfrm>
            <a:off x="-1" y="3642424"/>
            <a:ext cx="9144002" cy="1499567"/>
            <a:chOff x="-1" y="3642424"/>
            <a:chExt cx="9144002" cy="1499567"/>
          </a:xfrm>
        </p:grpSpPr>
        <p:sp>
          <p:nvSpPr>
            <p:cNvPr id="15" name="TextBox 14">
              <a:extLst>
                <a:ext uri="{FF2B5EF4-FFF2-40B4-BE49-F238E27FC236}">
                  <a16:creationId xmlns:a16="http://schemas.microsoft.com/office/drawing/2014/main" id="{1D9C80BA-ACFC-767B-BA72-19536D311918}"/>
                </a:ext>
              </a:extLst>
            </p:cNvPr>
            <p:cNvSpPr txBox="1"/>
            <p:nvPr/>
          </p:nvSpPr>
          <p:spPr>
            <a:xfrm>
              <a:off x="1" y="4455674"/>
              <a:ext cx="8378094" cy="400110"/>
            </a:xfrm>
            <a:prstGeom prst="rect">
              <a:avLst/>
            </a:prstGeom>
            <a:gradFill>
              <a:gsLst>
                <a:gs pos="0">
                  <a:schemeClr val="bg1"/>
                </a:gs>
                <a:gs pos="45000">
                  <a:srgbClr val="FFEDFB"/>
                </a:gs>
                <a:gs pos="85000">
                  <a:srgbClr val="FFF7FD"/>
                </a:gs>
                <a:gs pos="100000">
                  <a:schemeClr val="bg1"/>
                </a:gs>
              </a:gsLst>
              <a:lin ang="0" scaled="0"/>
            </a:gradFill>
          </p:spPr>
          <p:txBody>
            <a:bodyPr wrap="square" lIns="1656000">
              <a:spAutoFit/>
            </a:bodyPr>
            <a:lstStyle/>
            <a:p>
              <a:r>
                <a:rPr lang="en-GB" sz="1000"/>
                <a:t>Do you need to incorporate ‘all’ the available data to successfully convey your narrative, </a:t>
              </a:r>
            </a:p>
            <a:p>
              <a:r>
                <a:rPr lang="en-GB" sz="1000"/>
                <a:t>is additional data diluting or confusing the take home message?</a:t>
              </a:r>
            </a:p>
          </p:txBody>
        </p:sp>
        <p:sp>
          <p:nvSpPr>
            <p:cNvPr id="13" name="TextBox 12">
              <a:extLst>
                <a:ext uri="{FF2B5EF4-FFF2-40B4-BE49-F238E27FC236}">
                  <a16:creationId xmlns:a16="http://schemas.microsoft.com/office/drawing/2014/main" id="{445F10C4-54FF-A479-EF6E-05C1398DA98B}"/>
                </a:ext>
              </a:extLst>
            </p:cNvPr>
            <p:cNvSpPr txBox="1"/>
            <p:nvPr/>
          </p:nvSpPr>
          <p:spPr>
            <a:xfrm>
              <a:off x="1553636" y="4208581"/>
              <a:ext cx="1316344" cy="246221"/>
            </a:xfrm>
            <a:prstGeom prst="rect">
              <a:avLst/>
            </a:prstGeom>
            <a:noFill/>
          </p:spPr>
          <p:txBody>
            <a:bodyPr wrap="square">
              <a:spAutoFit/>
            </a:bodyPr>
            <a:lstStyle/>
            <a:p>
              <a:r>
                <a:rPr lang="en-GB" sz="1000" b="1"/>
                <a:t>Glinda’s suggestion</a:t>
              </a:r>
            </a:p>
          </p:txBody>
        </p:sp>
        <p:grpSp>
          <p:nvGrpSpPr>
            <p:cNvPr id="35" name="Group 34">
              <a:extLst>
                <a:ext uri="{FF2B5EF4-FFF2-40B4-BE49-F238E27FC236}">
                  <a16:creationId xmlns:a16="http://schemas.microsoft.com/office/drawing/2014/main" id="{8D14699B-AA06-7CD6-135D-B97190186122}"/>
                </a:ext>
              </a:extLst>
            </p:cNvPr>
            <p:cNvGrpSpPr/>
            <p:nvPr/>
          </p:nvGrpSpPr>
          <p:grpSpPr>
            <a:xfrm>
              <a:off x="-1" y="3860920"/>
              <a:ext cx="9144002" cy="1281071"/>
              <a:chOff x="-1" y="3860920"/>
              <a:chExt cx="9144002" cy="1281071"/>
            </a:xfrm>
          </p:grpSpPr>
          <p:sp>
            <p:nvSpPr>
              <p:cNvPr id="16" name="Star: 5 Points 15">
                <a:extLst>
                  <a:ext uri="{FF2B5EF4-FFF2-40B4-BE49-F238E27FC236}">
                    <a16:creationId xmlns:a16="http://schemas.microsoft.com/office/drawing/2014/main" id="{370B750D-ED40-CAC0-5292-ED6A428B0A96}"/>
                  </a:ext>
                </a:extLst>
              </p:cNvPr>
              <p:cNvSpPr/>
              <p:nvPr/>
            </p:nvSpPr>
            <p:spPr>
              <a:xfrm>
                <a:off x="670543" y="4008039"/>
                <a:ext cx="675731" cy="647306"/>
              </a:xfrm>
              <a:prstGeom prst="star5">
                <a:avLst>
                  <a:gd name="adj" fmla="val 25464"/>
                  <a:gd name="hf" fmla="val 105146"/>
                  <a:gd name="vf" fmla="val 110557"/>
                </a:avLst>
              </a:prstGeom>
              <a:solidFill>
                <a:srgbClr val="FFD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Graphic 31">
                <a:extLst>
                  <a:ext uri="{FF2B5EF4-FFF2-40B4-BE49-F238E27FC236}">
                    <a16:creationId xmlns:a16="http://schemas.microsoft.com/office/drawing/2014/main" id="{8DDFAD44-F45C-2048-B26B-AD0113BC652F}"/>
                  </a:ext>
                </a:extLst>
              </p:cNvPr>
              <p:cNvSpPr/>
              <p:nvPr/>
            </p:nvSpPr>
            <p:spPr>
              <a:xfrm>
                <a:off x="-1" y="3860920"/>
                <a:ext cx="1494693" cy="1244842"/>
              </a:xfrm>
              <a:custGeom>
                <a:avLst/>
                <a:gdLst>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572262 w 1105676"/>
                  <a:gd name="connsiteY19" fmla="*/ 680918 h 920853"/>
                  <a:gd name="connsiteX20" fmla="*/ 0 w 1105676"/>
                  <a:gd name="connsiteY20" fmla="*/ 800933 h 9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05676" h="920853">
                    <a:moveTo>
                      <a:pt x="483299" y="920853"/>
                    </a:moveTo>
                    <a:lnTo>
                      <a:pt x="566261" y="437745"/>
                    </a:lnTo>
                    <a:cubicBezTo>
                      <a:pt x="566928" y="433745"/>
                      <a:pt x="565595" y="429554"/>
                      <a:pt x="562642" y="426696"/>
                    </a:cubicBezTo>
                    <a:lnTo>
                      <a:pt x="401288" y="269343"/>
                    </a:lnTo>
                    <a:cubicBezTo>
                      <a:pt x="393859" y="262104"/>
                      <a:pt x="397955" y="249531"/>
                      <a:pt x="408242" y="248102"/>
                    </a:cubicBezTo>
                    <a:lnTo>
                      <a:pt x="631222" y="215717"/>
                    </a:lnTo>
                    <a:cubicBezTo>
                      <a:pt x="635318" y="215146"/>
                      <a:pt x="638842" y="212574"/>
                      <a:pt x="640652" y="208859"/>
                    </a:cubicBezTo>
                    <a:lnTo>
                      <a:pt x="740474" y="6929"/>
                    </a:lnTo>
                    <a:cubicBezTo>
                      <a:pt x="745046" y="-2310"/>
                      <a:pt x="758285" y="-2310"/>
                      <a:pt x="762857" y="6929"/>
                    </a:cubicBezTo>
                    <a:lnTo>
                      <a:pt x="862584" y="209050"/>
                    </a:lnTo>
                    <a:cubicBezTo>
                      <a:pt x="864394" y="212765"/>
                      <a:pt x="867918" y="215241"/>
                      <a:pt x="872014" y="215908"/>
                    </a:cubicBezTo>
                    <a:lnTo>
                      <a:pt x="1094994" y="248388"/>
                    </a:lnTo>
                    <a:cubicBezTo>
                      <a:pt x="1105186" y="249912"/>
                      <a:pt x="1109282" y="262485"/>
                      <a:pt x="1101947" y="269629"/>
                    </a:cubicBezTo>
                    <a:lnTo>
                      <a:pt x="940499" y="426887"/>
                    </a:lnTo>
                    <a:cubicBezTo>
                      <a:pt x="937546" y="429744"/>
                      <a:pt x="936212" y="433840"/>
                      <a:pt x="936879" y="437936"/>
                    </a:cubicBezTo>
                    <a:lnTo>
                      <a:pt x="974884" y="660059"/>
                    </a:lnTo>
                    <a:cubicBezTo>
                      <a:pt x="976598" y="670250"/>
                      <a:pt x="965930" y="678061"/>
                      <a:pt x="956786" y="673203"/>
                    </a:cubicBezTo>
                    <a:lnTo>
                      <a:pt x="758000" y="568619"/>
                    </a:lnTo>
                    <a:cubicBezTo>
                      <a:pt x="753999" y="566523"/>
                      <a:pt x="749237" y="566714"/>
                      <a:pt x="745427" y="569190"/>
                    </a:cubicBezTo>
                    <a:lnTo>
                      <a:pt x="572262" y="680918"/>
                    </a:lnTo>
                    <a:cubicBezTo>
                      <a:pt x="388334" y="802172"/>
                      <a:pt x="153448" y="800267"/>
                      <a:pt x="0" y="800933"/>
                    </a:cubicBezTo>
                  </a:path>
                </a:pathLst>
              </a:custGeom>
              <a:noFill/>
              <a:ln w="15875" cap="flat">
                <a:solidFill>
                  <a:schemeClr val="tx1"/>
                </a:solidFill>
                <a:prstDash val="solid"/>
                <a:miter/>
              </a:ln>
            </p:spPr>
            <p:txBody>
              <a:bodyPr rtlCol="0" anchor="ctr"/>
              <a:lstStyle/>
              <a:p>
                <a:endParaRPr lang="en-GB"/>
              </a:p>
            </p:txBody>
          </p:sp>
          <p:sp>
            <p:nvSpPr>
              <p:cNvPr id="34" name="Rectangle 33">
                <a:extLst>
                  <a:ext uri="{FF2B5EF4-FFF2-40B4-BE49-F238E27FC236}">
                    <a16:creationId xmlns:a16="http://schemas.microsoft.com/office/drawing/2014/main" id="{9C16EE1E-BD8D-7919-7EC0-4F8DB3106346}"/>
                  </a:ext>
                </a:extLst>
              </p:cNvPr>
              <p:cNvSpPr/>
              <p:nvPr/>
            </p:nvSpPr>
            <p:spPr>
              <a:xfrm>
                <a:off x="-1" y="5030141"/>
                <a:ext cx="9144002" cy="111850"/>
              </a:xfrm>
              <a:prstGeom prst="rect">
                <a:avLst/>
              </a:prstGeom>
              <a:gradFill>
                <a:gsLst>
                  <a:gs pos="26000">
                    <a:schemeClr val="tx2"/>
                  </a:gs>
                  <a:gs pos="50000">
                    <a:schemeClr val="accent3"/>
                  </a:gs>
                  <a:gs pos="75000">
                    <a:schemeClr val="accent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 name="Star: 5 Points 35">
              <a:extLst>
                <a:ext uri="{FF2B5EF4-FFF2-40B4-BE49-F238E27FC236}">
                  <a16:creationId xmlns:a16="http://schemas.microsoft.com/office/drawing/2014/main" id="{F95FE239-6B6A-A21A-3BF9-0B4BB43760D9}"/>
                </a:ext>
              </a:extLst>
            </p:cNvPr>
            <p:cNvSpPr/>
            <p:nvPr/>
          </p:nvSpPr>
          <p:spPr>
            <a:xfrm rot="13146202">
              <a:off x="770572" y="3869624"/>
              <a:ext cx="86678" cy="83032"/>
            </a:xfrm>
            <a:prstGeom prst="star5">
              <a:avLst>
                <a:gd name="adj" fmla="val 25464"/>
                <a:gd name="hf" fmla="val 105146"/>
                <a:gd name="vf" fmla="val 110557"/>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Star: 5 Points 37">
              <a:extLst>
                <a:ext uri="{FF2B5EF4-FFF2-40B4-BE49-F238E27FC236}">
                  <a16:creationId xmlns:a16="http://schemas.microsoft.com/office/drawing/2014/main" id="{EE3D8D6D-FF65-433E-F946-F716013A2DF5}"/>
                </a:ext>
              </a:extLst>
            </p:cNvPr>
            <p:cNvSpPr/>
            <p:nvPr/>
          </p:nvSpPr>
          <p:spPr>
            <a:xfrm rot="17116942">
              <a:off x="1256222" y="3935017"/>
              <a:ext cx="104882" cy="100469"/>
            </a:xfrm>
            <a:prstGeom prst="star5">
              <a:avLst>
                <a:gd name="adj" fmla="val 25464"/>
                <a:gd name="hf" fmla="val 105146"/>
                <a:gd name="vf" fmla="val 110557"/>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Star: 5 Points 38">
              <a:extLst>
                <a:ext uri="{FF2B5EF4-FFF2-40B4-BE49-F238E27FC236}">
                  <a16:creationId xmlns:a16="http://schemas.microsoft.com/office/drawing/2014/main" id="{0BC948F7-5FA5-5D6C-2DA4-7F9108D5DA46}"/>
                </a:ext>
              </a:extLst>
            </p:cNvPr>
            <p:cNvSpPr/>
            <p:nvPr/>
          </p:nvSpPr>
          <p:spPr>
            <a:xfrm rot="5176594">
              <a:off x="1481253" y="3939551"/>
              <a:ext cx="71635" cy="68622"/>
            </a:xfrm>
            <a:prstGeom prst="star5">
              <a:avLst>
                <a:gd name="adj" fmla="val 25464"/>
                <a:gd name="hf" fmla="val 105146"/>
                <a:gd name="vf" fmla="val 110557"/>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Star: 5 Points 39">
              <a:extLst>
                <a:ext uri="{FF2B5EF4-FFF2-40B4-BE49-F238E27FC236}">
                  <a16:creationId xmlns:a16="http://schemas.microsoft.com/office/drawing/2014/main" id="{7B62CD98-ABA9-9A77-4447-61B2FF3691EF}"/>
                </a:ext>
              </a:extLst>
            </p:cNvPr>
            <p:cNvSpPr/>
            <p:nvPr/>
          </p:nvSpPr>
          <p:spPr>
            <a:xfrm rot="1666768">
              <a:off x="476194" y="4297381"/>
              <a:ext cx="71635" cy="68622"/>
            </a:xfrm>
            <a:prstGeom prst="star5">
              <a:avLst>
                <a:gd name="adj" fmla="val 25464"/>
                <a:gd name="hf" fmla="val 105146"/>
                <a:gd name="vf" fmla="val 110557"/>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Star: 5 Points 40">
              <a:extLst>
                <a:ext uri="{FF2B5EF4-FFF2-40B4-BE49-F238E27FC236}">
                  <a16:creationId xmlns:a16="http://schemas.microsoft.com/office/drawing/2014/main" id="{C07DB81C-1F44-E992-C688-34A691AAFB44}"/>
                </a:ext>
              </a:extLst>
            </p:cNvPr>
            <p:cNvSpPr/>
            <p:nvPr/>
          </p:nvSpPr>
          <p:spPr>
            <a:xfrm>
              <a:off x="1495405" y="4317321"/>
              <a:ext cx="78799" cy="75484"/>
            </a:xfrm>
            <a:prstGeom prst="star5">
              <a:avLst>
                <a:gd name="adj" fmla="val 25464"/>
                <a:gd name="hf" fmla="val 105146"/>
                <a:gd name="vf" fmla="val 1105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Star: 5 Points 48">
              <a:extLst>
                <a:ext uri="{FF2B5EF4-FFF2-40B4-BE49-F238E27FC236}">
                  <a16:creationId xmlns:a16="http://schemas.microsoft.com/office/drawing/2014/main" id="{A2BB334E-0E53-60D9-A3B4-068D2082C030}"/>
                </a:ext>
              </a:extLst>
            </p:cNvPr>
            <p:cNvSpPr/>
            <p:nvPr/>
          </p:nvSpPr>
          <p:spPr>
            <a:xfrm>
              <a:off x="1099315" y="3642424"/>
              <a:ext cx="86678" cy="83032"/>
            </a:xfrm>
            <a:prstGeom prst="star5">
              <a:avLst>
                <a:gd name="adj" fmla="val 25464"/>
                <a:gd name="hf" fmla="val 105146"/>
                <a:gd name="vf" fmla="val 110557"/>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Star: 5 Points 49">
              <a:extLst>
                <a:ext uri="{FF2B5EF4-FFF2-40B4-BE49-F238E27FC236}">
                  <a16:creationId xmlns:a16="http://schemas.microsoft.com/office/drawing/2014/main" id="{C0A561D2-E312-8528-CA63-4465059F4320}"/>
                </a:ext>
              </a:extLst>
            </p:cNvPr>
            <p:cNvSpPr/>
            <p:nvPr/>
          </p:nvSpPr>
          <p:spPr>
            <a:xfrm rot="13146202">
              <a:off x="1465772" y="4333880"/>
              <a:ext cx="86678" cy="83032"/>
            </a:xfrm>
            <a:prstGeom prst="star5">
              <a:avLst>
                <a:gd name="adj" fmla="val 25464"/>
                <a:gd name="hf" fmla="val 105146"/>
                <a:gd name="vf" fmla="val 110557"/>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3" name="Freeform: Shape 52">
            <a:extLst>
              <a:ext uri="{FF2B5EF4-FFF2-40B4-BE49-F238E27FC236}">
                <a16:creationId xmlns:a16="http://schemas.microsoft.com/office/drawing/2014/main" id="{82DBFFAF-30F1-72DA-2658-C7592361690D}"/>
              </a:ext>
            </a:extLst>
          </p:cNvPr>
          <p:cNvSpPr/>
          <p:nvPr/>
        </p:nvSpPr>
        <p:spPr>
          <a:xfrm>
            <a:off x="8322079" y="882651"/>
            <a:ext cx="315725" cy="351514"/>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cxnSp>
        <p:nvCxnSpPr>
          <p:cNvPr id="1052" name="Straight Connector 1051">
            <a:extLst>
              <a:ext uri="{FF2B5EF4-FFF2-40B4-BE49-F238E27FC236}">
                <a16:creationId xmlns:a16="http://schemas.microsoft.com/office/drawing/2014/main" id="{7414F6D1-C606-13D4-2202-C340296189AD}"/>
              </a:ext>
            </a:extLst>
          </p:cNvPr>
          <p:cNvCxnSpPr>
            <a:cxnSpLocks/>
          </p:cNvCxnSpPr>
          <p:nvPr/>
        </p:nvCxnSpPr>
        <p:spPr>
          <a:xfrm flipV="1">
            <a:off x="8058150" y="1718954"/>
            <a:ext cx="1085850" cy="565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3" name="Straight Connector 1052">
            <a:extLst>
              <a:ext uri="{FF2B5EF4-FFF2-40B4-BE49-F238E27FC236}">
                <a16:creationId xmlns:a16="http://schemas.microsoft.com/office/drawing/2014/main" id="{C34AC20B-2C07-FBF8-7B59-ADCC365A4A05}"/>
              </a:ext>
            </a:extLst>
          </p:cNvPr>
          <p:cNvCxnSpPr>
            <a:cxnSpLocks/>
            <a:stCxn id="1079" idx="0"/>
            <a:endCxn id="53" idx="0"/>
          </p:cNvCxnSpPr>
          <p:nvPr/>
        </p:nvCxnSpPr>
        <p:spPr>
          <a:xfrm flipV="1">
            <a:off x="8637805" y="1234166"/>
            <a:ext cx="0" cy="635684"/>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06" name="Group 1105">
            <a:extLst>
              <a:ext uri="{FF2B5EF4-FFF2-40B4-BE49-F238E27FC236}">
                <a16:creationId xmlns:a16="http://schemas.microsoft.com/office/drawing/2014/main" id="{EE9BA690-AA85-198A-24EC-D3BF643E3A24}"/>
              </a:ext>
            </a:extLst>
          </p:cNvPr>
          <p:cNvGrpSpPr/>
          <p:nvPr/>
        </p:nvGrpSpPr>
        <p:grpSpPr>
          <a:xfrm>
            <a:off x="464330" y="1236785"/>
            <a:ext cx="6260318" cy="647578"/>
            <a:chOff x="464330" y="1266263"/>
            <a:chExt cx="6260318" cy="647578"/>
          </a:xfrm>
        </p:grpSpPr>
        <p:sp>
          <p:nvSpPr>
            <p:cNvPr id="1064" name="Rectangle: Rounded Corners 1063">
              <a:extLst>
                <a:ext uri="{FF2B5EF4-FFF2-40B4-BE49-F238E27FC236}">
                  <a16:creationId xmlns:a16="http://schemas.microsoft.com/office/drawing/2014/main" id="{74B5434E-CF48-3BFD-BC73-A92D593DCC82}"/>
                </a:ext>
              </a:extLst>
            </p:cNvPr>
            <p:cNvSpPr/>
            <p:nvPr/>
          </p:nvSpPr>
          <p:spPr>
            <a:xfrm>
              <a:off x="464330" y="1266263"/>
              <a:ext cx="6260318" cy="647578"/>
            </a:xfrm>
            <a:prstGeom prst="roundRect">
              <a:avLst>
                <a:gd name="adj" fmla="val 19557"/>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874E8312-DC34-278D-E5D9-2504CDFD0810}"/>
                </a:ext>
              </a:extLst>
            </p:cNvPr>
            <p:cNvSpPr/>
            <p:nvPr/>
          </p:nvSpPr>
          <p:spPr>
            <a:xfrm>
              <a:off x="1185993" y="1440011"/>
              <a:ext cx="858912" cy="3000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spAutoFit/>
            </a:bodyPr>
            <a:lstStyle/>
            <a:p>
              <a:r>
                <a:rPr lang="en-GB" b="1">
                  <a:solidFill>
                    <a:schemeClr val="tx1"/>
                  </a:solidFill>
                </a:rPr>
                <a:t>Key goal: </a:t>
              </a:r>
            </a:p>
          </p:txBody>
        </p:sp>
        <p:sp>
          <p:nvSpPr>
            <p:cNvPr id="1061" name="Rectangle 1060">
              <a:extLst>
                <a:ext uri="{FF2B5EF4-FFF2-40B4-BE49-F238E27FC236}">
                  <a16:creationId xmlns:a16="http://schemas.microsoft.com/office/drawing/2014/main" id="{C1E28C34-9723-203B-7ED8-4B63619A69A7}"/>
                </a:ext>
              </a:extLst>
            </p:cNvPr>
            <p:cNvSpPr/>
            <p:nvPr/>
          </p:nvSpPr>
          <p:spPr>
            <a:xfrm>
              <a:off x="2041784" y="1363983"/>
              <a:ext cx="4608720" cy="4616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spAutoFit/>
            </a:bodyPr>
            <a:lstStyle/>
            <a:p>
              <a:r>
                <a:rPr lang="en-GB" sz="1200">
                  <a:solidFill>
                    <a:schemeClr val="tx1"/>
                  </a:solidFill>
                </a:rPr>
                <a:t>Your data is accessible, readers engage with it, and they can place your narrative appropriately within the broader treatment landscape</a:t>
              </a:r>
            </a:p>
          </p:txBody>
        </p:sp>
        <p:grpSp>
          <p:nvGrpSpPr>
            <p:cNvPr id="1065" name="Group 1064">
              <a:extLst>
                <a:ext uri="{FF2B5EF4-FFF2-40B4-BE49-F238E27FC236}">
                  <a16:creationId xmlns:a16="http://schemas.microsoft.com/office/drawing/2014/main" id="{1844D644-6FB3-AAF9-40D5-2F6AEACD44F4}"/>
                </a:ext>
              </a:extLst>
            </p:cNvPr>
            <p:cNvGrpSpPr/>
            <p:nvPr/>
          </p:nvGrpSpPr>
          <p:grpSpPr>
            <a:xfrm>
              <a:off x="614100" y="1326592"/>
              <a:ext cx="518160" cy="518160"/>
              <a:chOff x="4121446" y="3572404"/>
              <a:chExt cx="518160" cy="518160"/>
            </a:xfrm>
          </p:grpSpPr>
          <p:sp>
            <p:nvSpPr>
              <p:cNvPr id="1069" name="Oval 1068">
                <a:extLst>
                  <a:ext uri="{FF2B5EF4-FFF2-40B4-BE49-F238E27FC236}">
                    <a16:creationId xmlns:a16="http://schemas.microsoft.com/office/drawing/2014/main" id="{D8955950-9036-1201-02F7-DDEBA016F28B}"/>
                  </a:ext>
                </a:extLst>
              </p:cNvPr>
              <p:cNvSpPr/>
              <p:nvPr/>
            </p:nvSpPr>
            <p:spPr>
              <a:xfrm>
                <a:off x="4121446" y="3572404"/>
                <a:ext cx="518160" cy="518160"/>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67" name="Graphic 1066" descr="Target with solid fill">
                <a:extLst>
                  <a:ext uri="{FF2B5EF4-FFF2-40B4-BE49-F238E27FC236}">
                    <a16:creationId xmlns:a16="http://schemas.microsoft.com/office/drawing/2014/main" id="{8239E074-28A3-A663-827F-1D8BDCBC03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06304" y="3661642"/>
                <a:ext cx="348444" cy="348444"/>
              </a:xfrm>
              <a:prstGeom prst="rect">
                <a:avLst/>
              </a:prstGeom>
            </p:spPr>
          </p:pic>
        </p:grpSp>
      </p:grpSp>
      <p:sp>
        <p:nvSpPr>
          <p:cNvPr id="1079" name="Graphic 1077">
            <a:extLst>
              <a:ext uri="{FF2B5EF4-FFF2-40B4-BE49-F238E27FC236}">
                <a16:creationId xmlns:a16="http://schemas.microsoft.com/office/drawing/2014/main" id="{9E434498-098E-CB84-027F-9F057B3F5913}"/>
              </a:ext>
            </a:extLst>
          </p:cNvPr>
          <p:cNvSpPr/>
          <p:nvPr/>
        </p:nvSpPr>
        <p:spPr>
          <a:xfrm>
            <a:off x="7111564" y="1724611"/>
            <a:ext cx="1526240" cy="1818532"/>
          </a:xfrm>
          <a:custGeom>
            <a:avLst/>
            <a:gdLst>
              <a:gd name="connsiteX0" fmla="*/ 2272597 w 2272596"/>
              <a:gd name="connsiteY0" fmla="*/ 195477 h 2447556"/>
              <a:gd name="connsiteX1" fmla="*/ 2272597 w 2272596"/>
              <a:gd name="connsiteY1" fmla="*/ 2020452 h 2447556"/>
              <a:gd name="connsiteX2" fmla="*/ 2077120 w 2272596"/>
              <a:gd name="connsiteY2" fmla="*/ 2215929 h 2447556"/>
              <a:gd name="connsiteX3" fmla="*/ 1799646 w 2272596"/>
              <a:gd name="connsiteY3" fmla="*/ 2215929 h 2447556"/>
              <a:gd name="connsiteX4" fmla="*/ 1760866 w 2272596"/>
              <a:gd name="connsiteY4" fmla="*/ 2254495 h 2447556"/>
              <a:gd name="connsiteX5" fmla="*/ 1759792 w 2272596"/>
              <a:gd name="connsiteY5" fmla="*/ 2414196 h 2447556"/>
              <a:gd name="connsiteX6" fmla="*/ 1704627 w 2272596"/>
              <a:gd name="connsiteY6" fmla="*/ 2439597 h 2447556"/>
              <a:gd name="connsiteX7" fmla="*/ 1477023 w 2272596"/>
              <a:gd name="connsiteY7" fmla="*/ 2247554 h 2447556"/>
              <a:gd name="connsiteX8" fmla="*/ 1390590 w 2272596"/>
              <a:gd name="connsiteY8" fmla="*/ 2216000 h 2447556"/>
              <a:gd name="connsiteX9" fmla="*/ 195477 w 2272596"/>
              <a:gd name="connsiteY9" fmla="*/ 2216000 h 2447556"/>
              <a:gd name="connsiteX10" fmla="*/ 0 w 2272596"/>
              <a:gd name="connsiteY10" fmla="*/ 2020524 h 2447556"/>
              <a:gd name="connsiteX11" fmla="*/ 0 w 2272596"/>
              <a:gd name="connsiteY11" fmla="*/ 195477 h 2447556"/>
              <a:gd name="connsiteX12" fmla="*/ 195477 w 2272596"/>
              <a:gd name="connsiteY12" fmla="*/ 0 h 2447556"/>
              <a:gd name="connsiteX13" fmla="*/ 1502567 w 2272596"/>
              <a:gd name="connsiteY13" fmla="*/ 0 h 2447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72596" h="2447556">
                <a:moveTo>
                  <a:pt x="2272597" y="195477"/>
                </a:moveTo>
                <a:lnTo>
                  <a:pt x="2272597" y="2020452"/>
                </a:lnTo>
                <a:cubicBezTo>
                  <a:pt x="2272597" y="2127993"/>
                  <a:pt x="2184661" y="2215929"/>
                  <a:pt x="2077120" y="2215929"/>
                </a:cubicBezTo>
                <a:lnTo>
                  <a:pt x="1799646" y="2215929"/>
                </a:lnTo>
                <a:cubicBezTo>
                  <a:pt x="1778324" y="2215929"/>
                  <a:pt x="1761009" y="2233172"/>
                  <a:pt x="1760866" y="2254495"/>
                </a:cubicBezTo>
                <a:lnTo>
                  <a:pt x="1759792" y="2414196"/>
                </a:lnTo>
                <a:cubicBezTo>
                  <a:pt x="1759578" y="2442602"/>
                  <a:pt x="1726378" y="2457914"/>
                  <a:pt x="1704627" y="2439597"/>
                </a:cubicBezTo>
                <a:lnTo>
                  <a:pt x="1477023" y="2247554"/>
                </a:lnTo>
                <a:cubicBezTo>
                  <a:pt x="1452839" y="2227162"/>
                  <a:pt x="1422216" y="2216000"/>
                  <a:pt x="1390590" y="2216000"/>
                </a:cubicBezTo>
                <a:lnTo>
                  <a:pt x="195477" y="2216000"/>
                </a:lnTo>
                <a:cubicBezTo>
                  <a:pt x="87936" y="2216000"/>
                  <a:pt x="0" y="2128065"/>
                  <a:pt x="0" y="2020524"/>
                </a:cubicBezTo>
                <a:lnTo>
                  <a:pt x="0" y="195477"/>
                </a:lnTo>
                <a:cubicBezTo>
                  <a:pt x="0" y="87936"/>
                  <a:pt x="87936" y="0"/>
                  <a:pt x="195477" y="0"/>
                </a:cubicBezTo>
                <a:lnTo>
                  <a:pt x="1502567" y="0"/>
                </a:lnTo>
              </a:path>
            </a:pathLst>
          </a:custGeom>
          <a:noFill/>
          <a:ln w="15875" cap="flat">
            <a:solidFill>
              <a:schemeClr val="tx1"/>
            </a:solidFill>
            <a:prstDash val="solid"/>
            <a:miter/>
          </a:ln>
        </p:spPr>
        <p:txBody>
          <a:bodyPr rtlCol="0" anchor="ctr"/>
          <a:lstStyle/>
          <a:p>
            <a:endParaRPr lang="en-GB"/>
          </a:p>
        </p:txBody>
      </p:sp>
      <p:grpSp>
        <p:nvGrpSpPr>
          <p:cNvPr id="1105" name="Group 1104">
            <a:extLst>
              <a:ext uri="{FF2B5EF4-FFF2-40B4-BE49-F238E27FC236}">
                <a16:creationId xmlns:a16="http://schemas.microsoft.com/office/drawing/2014/main" id="{492C06D5-8BCE-5264-9CD4-35B645B51EC7}"/>
              </a:ext>
            </a:extLst>
          </p:cNvPr>
          <p:cNvGrpSpPr/>
          <p:nvPr/>
        </p:nvGrpSpPr>
        <p:grpSpPr>
          <a:xfrm>
            <a:off x="1494692" y="3282087"/>
            <a:ext cx="5229956" cy="477468"/>
            <a:chOff x="1494692" y="3399780"/>
            <a:chExt cx="5229956" cy="477468"/>
          </a:xfrm>
        </p:grpSpPr>
        <p:sp>
          <p:nvSpPr>
            <p:cNvPr id="1086" name="Rectangle: Rounded Corners 1085">
              <a:extLst>
                <a:ext uri="{FF2B5EF4-FFF2-40B4-BE49-F238E27FC236}">
                  <a16:creationId xmlns:a16="http://schemas.microsoft.com/office/drawing/2014/main" id="{34F75C89-EBEA-721E-D1CD-D9FE76A83814}"/>
                </a:ext>
              </a:extLst>
            </p:cNvPr>
            <p:cNvSpPr/>
            <p:nvPr/>
          </p:nvSpPr>
          <p:spPr>
            <a:xfrm>
              <a:off x="1494692" y="3399780"/>
              <a:ext cx="5229956" cy="477468"/>
            </a:xfrm>
            <a:prstGeom prst="roundRect">
              <a:avLst>
                <a:gd name="adj" fmla="val 19557"/>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3A9408F4-9584-DAC7-C9DC-31B8D1B147F4}"/>
                </a:ext>
              </a:extLst>
            </p:cNvPr>
            <p:cNvSpPr/>
            <p:nvPr/>
          </p:nvSpPr>
          <p:spPr>
            <a:xfrm>
              <a:off x="2041784" y="3407755"/>
              <a:ext cx="4497129" cy="4642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spAutoFit/>
            </a:bodyPr>
            <a:lstStyle/>
            <a:p>
              <a:r>
                <a:rPr lang="en-GB" sz="1200">
                  <a:solidFill>
                    <a:schemeClr val="tx1"/>
                  </a:solidFill>
                </a:rPr>
                <a:t>Encourage the reader in… and </a:t>
              </a:r>
              <a:r>
                <a:rPr lang="en-GB" sz="1200" b="1">
                  <a:solidFill>
                    <a:schemeClr val="tx1"/>
                  </a:solidFill>
                </a:rPr>
                <a:t>continue to engage</a:t>
              </a:r>
            </a:p>
            <a:p>
              <a:pPr>
                <a:spcBef>
                  <a:spcPts val="200"/>
                </a:spcBef>
              </a:pPr>
              <a:r>
                <a:rPr lang="en-GB" sz="1050">
                  <a:solidFill>
                    <a:schemeClr val="tx1"/>
                  </a:solidFill>
                </a:rPr>
                <a:t>Intuitive, appealing, intriguing, do readers want to explore further?</a:t>
              </a:r>
              <a:endParaRPr lang="en-GB">
                <a:solidFill>
                  <a:schemeClr val="tx1"/>
                </a:solidFill>
              </a:endParaRPr>
            </a:p>
          </p:txBody>
        </p:sp>
        <p:sp>
          <p:nvSpPr>
            <p:cNvPr id="1095" name="Oval 1094">
              <a:extLst>
                <a:ext uri="{FF2B5EF4-FFF2-40B4-BE49-F238E27FC236}">
                  <a16:creationId xmlns:a16="http://schemas.microsoft.com/office/drawing/2014/main" id="{183723B0-665C-DCCB-867A-671FFDC68E34}"/>
                </a:ext>
              </a:extLst>
            </p:cNvPr>
            <p:cNvSpPr/>
            <p:nvPr/>
          </p:nvSpPr>
          <p:spPr>
            <a:xfrm>
              <a:off x="1604774" y="3470981"/>
              <a:ext cx="353911" cy="353911"/>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97" name="Graphic 1096" descr="Head with gears with solid fill">
              <a:extLst>
                <a:ext uri="{FF2B5EF4-FFF2-40B4-BE49-F238E27FC236}">
                  <a16:creationId xmlns:a16="http://schemas.microsoft.com/office/drawing/2014/main" id="{A4E7AE45-7979-C8C2-342B-014A381519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67238" y="3538745"/>
              <a:ext cx="242925" cy="242925"/>
            </a:xfrm>
            <a:prstGeom prst="rect">
              <a:avLst/>
            </a:prstGeom>
          </p:spPr>
        </p:pic>
      </p:grpSp>
      <p:grpSp>
        <p:nvGrpSpPr>
          <p:cNvPr id="1104" name="Group 1103">
            <a:extLst>
              <a:ext uri="{FF2B5EF4-FFF2-40B4-BE49-F238E27FC236}">
                <a16:creationId xmlns:a16="http://schemas.microsoft.com/office/drawing/2014/main" id="{9353FCF1-DA43-C388-BCEA-8B75CC793281}"/>
              </a:ext>
            </a:extLst>
          </p:cNvPr>
          <p:cNvGrpSpPr/>
          <p:nvPr/>
        </p:nvGrpSpPr>
        <p:grpSpPr>
          <a:xfrm>
            <a:off x="1494692" y="2657023"/>
            <a:ext cx="5229956" cy="477468"/>
            <a:chOff x="1494692" y="2628980"/>
            <a:chExt cx="5229956" cy="477468"/>
          </a:xfrm>
        </p:grpSpPr>
        <p:sp>
          <p:nvSpPr>
            <p:cNvPr id="1085" name="Rectangle: Rounded Corners 1084">
              <a:extLst>
                <a:ext uri="{FF2B5EF4-FFF2-40B4-BE49-F238E27FC236}">
                  <a16:creationId xmlns:a16="http://schemas.microsoft.com/office/drawing/2014/main" id="{B422E3DE-4635-ACA3-9361-158882312110}"/>
                </a:ext>
              </a:extLst>
            </p:cNvPr>
            <p:cNvSpPr/>
            <p:nvPr/>
          </p:nvSpPr>
          <p:spPr>
            <a:xfrm>
              <a:off x="1494692" y="2628980"/>
              <a:ext cx="5229956" cy="477468"/>
            </a:xfrm>
            <a:prstGeom prst="roundRect">
              <a:avLst>
                <a:gd name="adj" fmla="val 19557"/>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3D4CAE0-EAC6-451C-3DDC-F170FC237694}"/>
                </a:ext>
              </a:extLst>
            </p:cNvPr>
            <p:cNvSpPr/>
            <p:nvPr/>
          </p:nvSpPr>
          <p:spPr>
            <a:xfrm>
              <a:off x="2041784" y="2639536"/>
              <a:ext cx="3895513" cy="4642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spAutoFit/>
            </a:bodyPr>
            <a:lstStyle/>
            <a:p>
              <a:r>
                <a:rPr lang="en-GB" sz="1200">
                  <a:solidFill>
                    <a:schemeClr val="tx1"/>
                  </a:solidFill>
                </a:rPr>
                <a:t>Agree from the outset on our </a:t>
              </a:r>
              <a:r>
                <a:rPr lang="en-GB" sz="1200" b="1">
                  <a:solidFill>
                    <a:schemeClr val="tx1"/>
                  </a:solidFill>
                </a:rPr>
                <a:t>elevator pitch</a:t>
              </a:r>
            </a:p>
            <a:p>
              <a:pPr>
                <a:spcBef>
                  <a:spcPts val="200"/>
                </a:spcBef>
              </a:pPr>
              <a:r>
                <a:rPr lang="en-GB" sz="1050">
                  <a:solidFill>
                    <a:schemeClr val="tx1"/>
                  </a:solidFill>
                </a:rPr>
                <a:t>Do we have a clear key message and topline narrative</a:t>
              </a:r>
              <a:endParaRPr lang="en-GB">
                <a:solidFill>
                  <a:schemeClr val="tx1"/>
                </a:solidFill>
              </a:endParaRPr>
            </a:p>
          </p:txBody>
        </p:sp>
        <p:sp>
          <p:nvSpPr>
            <p:cNvPr id="1094" name="Oval 1093">
              <a:extLst>
                <a:ext uri="{FF2B5EF4-FFF2-40B4-BE49-F238E27FC236}">
                  <a16:creationId xmlns:a16="http://schemas.microsoft.com/office/drawing/2014/main" id="{76025F92-B9EE-155E-F6C9-5AB4B58F0265}"/>
                </a:ext>
              </a:extLst>
            </p:cNvPr>
            <p:cNvSpPr/>
            <p:nvPr/>
          </p:nvSpPr>
          <p:spPr>
            <a:xfrm>
              <a:off x="1613959" y="2687077"/>
              <a:ext cx="353911" cy="353911"/>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99" name="Graphic 1098" descr="Megaphone with solid fill">
              <a:extLst>
                <a:ext uri="{FF2B5EF4-FFF2-40B4-BE49-F238E27FC236}">
                  <a16:creationId xmlns:a16="http://schemas.microsoft.com/office/drawing/2014/main" id="{A4854F4C-B1E2-F3B8-5DB0-F9D6CC2059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76300" y="2731154"/>
              <a:ext cx="242925" cy="242925"/>
            </a:xfrm>
            <a:prstGeom prst="rect">
              <a:avLst/>
            </a:prstGeom>
          </p:spPr>
        </p:pic>
      </p:grpSp>
      <p:grpSp>
        <p:nvGrpSpPr>
          <p:cNvPr id="1103" name="Group 1102">
            <a:extLst>
              <a:ext uri="{FF2B5EF4-FFF2-40B4-BE49-F238E27FC236}">
                <a16:creationId xmlns:a16="http://schemas.microsoft.com/office/drawing/2014/main" id="{38788533-DB72-02F5-98F8-7E0253712911}"/>
              </a:ext>
            </a:extLst>
          </p:cNvPr>
          <p:cNvGrpSpPr/>
          <p:nvPr/>
        </p:nvGrpSpPr>
        <p:grpSpPr>
          <a:xfrm>
            <a:off x="1494692" y="2031959"/>
            <a:ext cx="5229956" cy="477468"/>
            <a:chOff x="1494692" y="2048866"/>
            <a:chExt cx="5229956" cy="477468"/>
          </a:xfrm>
        </p:grpSpPr>
        <p:sp>
          <p:nvSpPr>
            <p:cNvPr id="1084" name="Rectangle: Rounded Corners 1083">
              <a:extLst>
                <a:ext uri="{FF2B5EF4-FFF2-40B4-BE49-F238E27FC236}">
                  <a16:creationId xmlns:a16="http://schemas.microsoft.com/office/drawing/2014/main" id="{09291FE0-3E20-0456-1544-6BB58C1B46F6}"/>
                </a:ext>
              </a:extLst>
            </p:cNvPr>
            <p:cNvSpPr/>
            <p:nvPr/>
          </p:nvSpPr>
          <p:spPr>
            <a:xfrm>
              <a:off x="1494692" y="2048866"/>
              <a:ext cx="5229956" cy="477468"/>
            </a:xfrm>
            <a:prstGeom prst="roundRect">
              <a:avLst>
                <a:gd name="adj" fmla="val 19557"/>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535451-37CD-B4B9-583C-E324AFF0DD3C}"/>
                </a:ext>
              </a:extLst>
            </p:cNvPr>
            <p:cNvSpPr/>
            <p:nvPr/>
          </p:nvSpPr>
          <p:spPr>
            <a:xfrm>
              <a:off x="2041784" y="2060024"/>
              <a:ext cx="4549516" cy="4642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t">
              <a:spAutoFit/>
            </a:bodyPr>
            <a:lstStyle/>
            <a:p>
              <a:r>
                <a:rPr lang="en-GB" sz="1200">
                  <a:solidFill>
                    <a:schemeClr val="tx1"/>
                  </a:solidFill>
                </a:rPr>
                <a:t>Data visualisation is </a:t>
              </a:r>
              <a:r>
                <a:rPr lang="en-GB" sz="1200" b="1">
                  <a:solidFill>
                    <a:schemeClr val="tx1"/>
                  </a:solidFill>
                </a:rPr>
                <a:t>robust</a:t>
              </a:r>
              <a:r>
                <a:rPr lang="en-GB" sz="1200">
                  <a:solidFill>
                    <a:schemeClr val="tx1"/>
                  </a:solidFill>
                </a:rPr>
                <a:t>, it does not dumb down the science!</a:t>
              </a:r>
              <a:endParaRPr lang="en-US" sz="1200">
                <a:solidFill>
                  <a:schemeClr val="tx1"/>
                </a:solidFill>
              </a:endParaRPr>
            </a:p>
            <a:p>
              <a:pPr>
                <a:spcBef>
                  <a:spcPts val="200"/>
                </a:spcBef>
              </a:pPr>
              <a:r>
                <a:rPr lang="en-GB" sz="1050">
                  <a:solidFill>
                    <a:schemeClr val="tx1"/>
                  </a:solidFill>
                </a:rPr>
                <a:t>Remain accurate and scientific throughout</a:t>
              </a:r>
              <a:endParaRPr lang="en-GB">
                <a:solidFill>
                  <a:schemeClr val="tx1"/>
                </a:solidFill>
              </a:endParaRPr>
            </a:p>
          </p:txBody>
        </p:sp>
        <p:sp>
          <p:nvSpPr>
            <p:cNvPr id="1093" name="Oval 1092">
              <a:extLst>
                <a:ext uri="{FF2B5EF4-FFF2-40B4-BE49-F238E27FC236}">
                  <a16:creationId xmlns:a16="http://schemas.microsoft.com/office/drawing/2014/main" id="{1D409943-3BD8-CC84-D710-A83671E956A9}"/>
                </a:ext>
              </a:extLst>
            </p:cNvPr>
            <p:cNvSpPr/>
            <p:nvPr/>
          </p:nvSpPr>
          <p:spPr>
            <a:xfrm>
              <a:off x="1617037" y="2114327"/>
              <a:ext cx="353911" cy="353911"/>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01" name="Graphic 1100" descr="Shield Tick with solid fill">
              <a:extLst>
                <a:ext uri="{FF2B5EF4-FFF2-40B4-BE49-F238E27FC236}">
                  <a16:creationId xmlns:a16="http://schemas.microsoft.com/office/drawing/2014/main" id="{17826C68-4598-F3AD-64B7-CB8325758CF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73234" y="2176184"/>
              <a:ext cx="242925" cy="242925"/>
            </a:xfrm>
            <a:prstGeom prst="rect">
              <a:avLst/>
            </a:prstGeom>
          </p:spPr>
        </p:pic>
      </p:grpSp>
    </p:spTree>
    <p:extLst>
      <p:ext uri="{BB962C8B-B14F-4D97-AF65-F5344CB8AC3E}">
        <p14:creationId xmlns:p14="http://schemas.microsoft.com/office/powerpoint/2010/main" val="4185681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3E10BB61-A868-B36E-8F6A-42BCDA0AB780}"/>
              </a:ext>
            </a:extLst>
          </p:cNvPr>
          <p:cNvCxnSpPr>
            <a:cxnSpLocks/>
          </p:cNvCxnSpPr>
          <p:nvPr/>
        </p:nvCxnSpPr>
        <p:spPr>
          <a:xfrm>
            <a:off x="-1" y="2381074"/>
            <a:ext cx="9144001"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BEFF6402-B7F5-0FA0-8EEF-17F6B3963DAB}"/>
              </a:ext>
            </a:extLst>
          </p:cNvPr>
          <p:cNvSpPr/>
          <p:nvPr/>
        </p:nvSpPr>
        <p:spPr>
          <a:xfrm>
            <a:off x="3383851" y="2807871"/>
            <a:ext cx="2428544" cy="976124"/>
          </a:xfrm>
          <a:prstGeom prst="roundRect">
            <a:avLst>
              <a:gd name="adj" fmla="val 12252"/>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Rounded Corners 29">
            <a:extLst>
              <a:ext uri="{FF2B5EF4-FFF2-40B4-BE49-F238E27FC236}">
                <a16:creationId xmlns:a16="http://schemas.microsoft.com/office/drawing/2014/main" id="{5D6C6C65-C987-D8F8-C349-805057D84B7E}"/>
              </a:ext>
            </a:extLst>
          </p:cNvPr>
          <p:cNvSpPr/>
          <p:nvPr/>
        </p:nvSpPr>
        <p:spPr>
          <a:xfrm>
            <a:off x="546777" y="2790404"/>
            <a:ext cx="2428544" cy="1011058"/>
          </a:xfrm>
          <a:prstGeom prst="roundRect">
            <a:avLst>
              <a:gd name="adj" fmla="val 12252"/>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Rounded Corners 30">
            <a:extLst>
              <a:ext uri="{FF2B5EF4-FFF2-40B4-BE49-F238E27FC236}">
                <a16:creationId xmlns:a16="http://schemas.microsoft.com/office/drawing/2014/main" id="{0564667F-4D5E-2181-C3D1-E24D76AE07E7}"/>
              </a:ext>
            </a:extLst>
          </p:cNvPr>
          <p:cNvSpPr/>
          <p:nvPr/>
        </p:nvSpPr>
        <p:spPr>
          <a:xfrm>
            <a:off x="6154061" y="2810133"/>
            <a:ext cx="2428544" cy="971601"/>
          </a:xfrm>
          <a:prstGeom prst="roundRect">
            <a:avLst>
              <a:gd name="adj" fmla="val 12252"/>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CD2704D4-70BB-71E8-56CD-D2C05A302CD8}"/>
              </a:ext>
            </a:extLst>
          </p:cNvPr>
          <p:cNvSpPr/>
          <p:nvPr/>
        </p:nvSpPr>
        <p:spPr>
          <a:xfrm>
            <a:off x="2635276" y="1175593"/>
            <a:ext cx="1763530" cy="809783"/>
          </a:xfrm>
          <a:prstGeom prst="roundRect">
            <a:avLst>
              <a:gd name="adj" fmla="val 1225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Rounded Corners 26">
            <a:extLst>
              <a:ext uri="{FF2B5EF4-FFF2-40B4-BE49-F238E27FC236}">
                <a16:creationId xmlns:a16="http://schemas.microsoft.com/office/drawing/2014/main" id="{EEB406BA-82D4-CA1B-B98F-0476F48868AF}"/>
              </a:ext>
            </a:extLst>
          </p:cNvPr>
          <p:cNvSpPr/>
          <p:nvPr/>
        </p:nvSpPr>
        <p:spPr>
          <a:xfrm>
            <a:off x="4826352" y="1175593"/>
            <a:ext cx="1763530" cy="809783"/>
          </a:xfrm>
          <a:prstGeom prst="roundRect">
            <a:avLst>
              <a:gd name="adj" fmla="val 12252"/>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Rounded Corners 27">
            <a:extLst>
              <a:ext uri="{FF2B5EF4-FFF2-40B4-BE49-F238E27FC236}">
                <a16:creationId xmlns:a16="http://schemas.microsoft.com/office/drawing/2014/main" id="{170948A0-C23A-294D-D383-44BA497B125E}"/>
              </a:ext>
            </a:extLst>
          </p:cNvPr>
          <p:cNvSpPr/>
          <p:nvPr/>
        </p:nvSpPr>
        <p:spPr>
          <a:xfrm>
            <a:off x="6985487" y="1175593"/>
            <a:ext cx="1763530" cy="809783"/>
          </a:xfrm>
          <a:prstGeom prst="roundRect">
            <a:avLst>
              <a:gd name="adj" fmla="val 1225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E0890F62-B6DA-30CE-D2B6-7D044B0DD953}"/>
              </a:ext>
            </a:extLst>
          </p:cNvPr>
          <p:cNvSpPr>
            <a:spLocks noGrp="1"/>
          </p:cNvSpPr>
          <p:nvPr>
            <p:ph type="title"/>
          </p:nvPr>
        </p:nvSpPr>
        <p:spPr/>
        <p:txBody>
          <a:bodyPr>
            <a:normAutofit fontScale="90000"/>
          </a:bodyPr>
          <a:lstStyle/>
          <a:p>
            <a:r>
              <a:rPr lang="en-GB" sz="2700"/>
              <a:t>Build a strong framework for everyone to work within</a:t>
            </a:r>
            <a:br>
              <a:rPr lang="en-GB" sz="3100"/>
            </a:br>
            <a:r>
              <a:rPr lang="en-GB" sz="1800" b="0"/>
              <a:t>Who is wearing the ruby slippers?...we all are!</a:t>
            </a:r>
            <a:endParaRPr lang="en-US" b="0"/>
          </a:p>
        </p:txBody>
      </p:sp>
      <p:sp>
        <p:nvSpPr>
          <p:cNvPr id="4" name="Slide Number Placeholder 3">
            <a:extLst>
              <a:ext uri="{FF2B5EF4-FFF2-40B4-BE49-F238E27FC236}">
                <a16:creationId xmlns:a16="http://schemas.microsoft.com/office/drawing/2014/main" id="{B589C1D1-B689-0705-AFDE-6878C8709F2B}"/>
              </a:ext>
            </a:extLst>
          </p:cNvPr>
          <p:cNvSpPr>
            <a:spLocks noGrp="1"/>
          </p:cNvSpPr>
          <p:nvPr>
            <p:ph type="sldNum" sz="quarter" idx="10"/>
          </p:nvPr>
        </p:nvSpPr>
        <p:spPr/>
        <p:txBody>
          <a:bodyPr/>
          <a:lstStyle/>
          <a:p>
            <a:fld id="{42AD0A0E-4515-A647-B2E3-7F1B29FB990E}" type="slidenum">
              <a:rPr lang="en-US" smtClean="0"/>
              <a:pPr/>
              <a:t>21</a:t>
            </a:fld>
            <a:endParaRPr lang="en-US"/>
          </a:p>
        </p:txBody>
      </p:sp>
      <p:sp>
        <p:nvSpPr>
          <p:cNvPr id="7" name="Rectangle 6">
            <a:extLst>
              <a:ext uri="{FF2B5EF4-FFF2-40B4-BE49-F238E27FC236}">
                <a16:creationId xmlns:a16="http://schemas.microsoft.com/office/drawing/2014/main" id="{8E3A3365-B2DF-B6F4-2795-134C0B4A91C6}"/>
              </a:ext>
            </a:extLst>
          </p:cNvPr>
          <p:cNvSpPr/>
          <p:nvPr/>
        </p:nvSpPr>
        <p:spPr>
          <a:xfrm>
            <a:off x="7067694" y="1262043"/>
            <a:ext cx="1599116" cy="6463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spAutoFit/>
          </a:bodyPr>
          <a:lstStyle/>
          <a:p>
            <a:pPr algn="ctr"/>
            <a:r>
              <a:rPr lang="en-GB" sz="1200">
                <a:solidFill>
                  <a:schemeClr val="tx1"/>
                </a:solidFill>
              </a:rPr>
              <a:t>Are you confident enough to stop and reset the course?</a:t>
            </a:r>
          </a:p>
        </p:txBody>
      </p:sp>
      <p:sp>
        <p:nvSpPr>
          <p:cNvPr id="8" name="Rectangle 7">
            <a:extLst>
              <a:ext uri="{FF2B5EF4-FFF2-40B4-BE49-F238E27FC236}">
                <a16:creationId xmlns:a16="http://schemas.microsoft.com/office/drawing/2014/main" id="{749F0FB6-1381-C812-2419-C920A6BBBF0A}"/>
              </a:ext>
            </a:extLst>
          </p:cNvPr>
          <p:cNvSpPr/>
          <p:nvPr/>
        </p:nvSpPr>
        <p:spPr>
          <a:xfrm>
            <a:off x="3383851" y="2889412"/>
            <a:ext cx="2428544" cy="8130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t">
            <a:spAutoFit/>
          </a:bodyPr>
          <a:lstStyle/>
          <a:p>
            <a:pPr algn="ctr">
              <a:spcBef>
                <a:spcPts val="400"/>
              </a:spcBef>
            </a:pPr>
            <a:r>
              <a:rPr lang="en-GB" sz="1200">
                <a:solidFill>
                  <a:schemeClr val="tx1"/>
                </a:solidFill>
              </a:rPr>
              <a:t>Embrace everybody’s skill set</a:t>
            </a:r>
            <a:br>
              <a:rPr lang="en-GB" sz="1200">
                <a:solidFill>
                  <a:schemeClr val="tx1"/>
                </a:solidFill>
              </a:rPr>
            </a:br>
            <a:r>
              <a:rPr lang="en-GB" sz="1050">
                <a:solidFill>
                  <a:schemeClr val="tx1"/>
                </a:solidFill>
              </a:rPr>
              <a:t>(</a:t>
            </a:r>
            <a:r>
              <a:rPr lang="en-GB" sz="1050" err="1">
                <a:solidFill>
                  <a:schemeClr val="tx1"/>
                </a:solidFill>
              </a:rPr>
              <a:t>Industry:Agency</a:t>
            </a:r>
            <a:r>
              <a:rPr lang="en-GB" sz="1050">
                <a:solidFill>
                  <a:schemeClr val="tx1"/>
                </a:solidFill>
              </a:rPr>
              <a:t> partnership)</a:t>
            </a:r>
          </a:p>
          <a:p>
            <a:pPr algn="ctr">
              <a:spcBef>
                <a:spcPts val="400"/>
              </a:spcBef>
            </a:pPr>
            <a:r>
              <a:rPr lang="en-GB" sz="1050">
                <a:solidFill>
                  <a:schemeClr val="tx1"/>
                </a:solidFill>
              </a:rPr>
              <a:t>Understand how designers work with scientists (they are different species!)</a:t>
            </a:r>
          </a:p>
        </p:txBody>
      </p:sp>
      <p:sp>
        <p:nvSpPr>
          <p:cNvPr id="9" name="Rectangle 8">
            <a:extLst>
              <a:ext uri="{FF2B5EF4-FFF2-40B4-BE49-F238E27FC236}">
                <a16:creationId xmlns:a16="http://schemas.microsoft.com/office/drawing/2014/main" id="{52001C5F-B3EC-3785-C495-A6D08FF931B5}"/>
              </a:ext>
            </a:extLst>
          </p:cNvPr>
          <p:cNvSpPr/>
          <p:nvPr/>
        </p:nvSpPr>
        <p:spPr>
          <a:xfrm>
            <a:off x="696465" y="2889412"/>
            <a:ext cx="2129168" cy="8130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spAutoFit/>
          </a:bodyPr>
          <a:lstStyle/>
          <a:p>
            <a:pPr algn="ctr"/>
            <a:r>
              <a:rPr lang="en-GB" sz="1200">
                <a:solidFill>
                  <a:schemeClr val="tx1"/>
                </a:solidFill>
              </a:rPr>
              <a:t>Open discussion</a:t>
            </a:r>
          </a:p>
          <a:p>
            <a:pPr algn="ctr">
              <a:spcBef>
                <a:spcPts val="400"/>
              </a:spcBef>
            </a:pPr>
            <a:r>
              <a:rPr lang="en-GB" sz="1050">
                <a:solidFill>
                  <a:schemeClr val="tx1"/>
                </a:solidFill>
              </a:rPr>
              <a:t>Are you prepared to back down on a point that isn’t critical? Are you prepared to fight your corner?</a:t>
            </a:r>
          </a:p>
        </p:txBody>
      </p:sp>
      <p:sp>
        <p:nvSpPr>
          <p:cNvPr id="10" name="Rectangle 9">
            <a:extLst>
              <a:ext uri="{FF2B5EF4-FFF2-40B4-BE49-F238E27FC236}">
                <a16:creationId xmlns:a16="http://schemas.microsoft.com/office/drawing/2014/main" id="{1C2FD1D8-3D30-691C-C1CE-79717C783D34}"/>
              </a:ext>
            </a:extLst>
          </p:cNvPr>
          <p:cNvSpPr/>
          <p:nvPr/>
        </p:nvSpPr>
        <p:spPr>
          <a:xfrm>
            <a:off x="2901454" y="1262043"/>
            <a:ext cx="1231174" cy="6745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t">
            <a:spAutoFit/>
          </a:bodyPr>
          <a:lstStyle/>
          <a:p>
            <a:pPr algn="ctr"/>
            <a:r>
              <a:rPr lang="en-GB" sz="1200">
                <a:solidFill>
                  <a:schemeClr val="tx1"/>
                </a:solidFill>
              </a:rPr>
              <a:t>Evolve the elevator pitch</a:t>
            </a:r>
          </a:p>
          <a:p>
            <a:pPr algn="ctr">
              <a:spcBef>
                <a:spcPts val="400"/>
              </a:spcBef>
            </a:pPr>
            <a:r>
              <a:rPr lang="en-GB" sz="1050">
                <a:solidFill>
                  <a:schemeClr val="tx1"/>
                </a:solidFill>
              </a:rPr>
              <a:t>…constantly</a:t>
            </a:r>
          </a:p>
        </p:txBody>
      </p:sp>
      <p:sp>
        <p:nvSpPr>
          <p:cNvPr id="11" name="Rectangle 10">
            <a:extLst>
              <a:ext uri="{FF2B5EF4-FFF2-40B4-BE49-F238E27FC236}">
                <a16:creationId xmlns:a16="http://schemas.microsoft.com/office/drawing/2014/main" id="{1C5D5E55-D4A1-43F5-238B-CD8BC06B4351}"/>
              </a:ext>
            </a:extLst>
          </p:cNvPr>
          <p:cNvSpPr/>
          <p:nvPr/>
        </p:nvSpPr>
        <p:spPr>
          <a:xfrm>
            <a:off x="4957957" y="1262043"/>
            <a:ext cx="1468378" cy="6514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spAutoFit/>
          </a:bodyPr>
          <a:lstStyle/>
          <a:p>
            <a:pPr algn="ctr"/>
            <a:r>
              <a:rPr lang="en-GB" sz="1200">
                <a:solidFill>
                  <a:schemeClr val="tx1"/>
                </a:solidFill>
              </a:rPr>
              <a:t>Time</a:t>
            </a:r>
          </a:p>
          <a:p>
            <a:pPr algn="ctr">
              <a:spcBef>
                <a:spcPts val="400"/>
              </a:spcBef>
            </a:pPr>
            <a:r>
              <a:rPr lang="en-GB" sz="1050">
                <a:solidFill>
                  <a:schemeClr val="tx1"/>
                </a:solidFill>
              </a:rPr>
              <a:t>What is realistic before the deadline?</a:t>
            </a:r>
          </a:p>
        </p:txBody>
      </p:sp>
      <p:sp>
        <p:nvSpPr>
          <p:cNvPr id="13" name="Rectangle 12">
            <a:extLst>
              <a:ext uri="{FF2B5EF4-FFF2-40B4-BE49-F238E27FC236}">
                <a16:creationId xmlns:a16="http://schemas.microsoft.com/office/drawing/2014/main" id="{C763C134-227D-57BF-FDE8-6AEBDE31FE69}"/>
              </a:ext>
            </a:extLst>
          </p:cNvPr>
          <p:cNvSpPr/>
          <p:nvPr/>
        </p:nvSpPr>
        <p:spPr>
          <a:xfrm>
            <a:off x="6348802" y="2877870"/>
            <a:ext cx="2039062" cy="83612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t">
            <a:spAutoFit/>
          </a:bodyPr>
          <a:lstStyle/>
          <a:p>
            <a:pPr algn="ctr"/>
            <a:r>
              <a:rPr lang="en-GB" sz="1200">
                <a:solidFill>
                  <a:schemeClr val="tx1"/>
                </a:solidFill>
              </a:rPr>
              <a:t>Everybody needs to pull in the same direction</a:t>
            </a:r>
          </a:p>
          <a:p>
            <a:pPr algn="ctr">
              <a:spcBef>
                <a:spcPts val="400"/>
              </a:spcBef>
            </a:pPr>
            <a:r>
              <a:rPr lang="en-GB" sz="1050">
                <a:solidFill>
                  <a:schemeClr val="tx1"/>
                </a:solidFill>
              </a:rPr>
              <a:t>Use our scarecrow brain and the lion's heart to achieve our goals</a:t>
            </a:r>
          </a:p>
        </p:txBody>
      </p:sp>
      <p:grpSp>
        <p:nvGrpSpPr>
          <p:cNvPr id="3" name="Group 2">
            <a:extLst>
              <a:ext uri="{FF2B5EF4-FFF2-40B4-BE49-F238E27FC236}">
                <a16:creationId xmlns:a16="http://schemas.microsoft.com/office/drawing/2014/main" id="{406C5B73-5B18-AE11-C20F-DE56FD3813A8}"/>
              </a:ext>
            </a:extLst>
          </p:cNvPr>
          <p:cNvGrpSpPr/>
          <p:nvPr/>
        </p:nvGrpSpPr>
        <p:grpSpPr>
          <a:xfrm>
            <a:off x="-1" y="3860920"/>
            <a:ext cx="9144002" cy="1281071"/>
            <a:chOff x="-1" y="3860920"/>
            <a:chExt cx="9144002" cy="1281071"/>
          </a:xfrm>
        </p:grpSpPr>
        <p:sp>
          <p:nvSpPr>
            <p:cNvPr id="6" name="TextBox 5">
              <a:extLst>
                <a:ext uri="{FF2B5EF4-FFF2-40B4-BE49-F238E27FC236}">
                  <a16:creationId xmlns:a16="http://schemas.microsoft.com/office/drawing/2014/main" id="{20C04526-8BB5-5EF5-8538-450DC12213AC}"/>
                </a:ext>
              </a:extLst>
            </p:cNvPr>
            <p:cNvSpPr txBox="1"/>
            <p:nvPr/>
          </p:nvSpPr>
          <p:spPr>
            <a:xfrm>
              <a:off x="1" y="4455674"/>
              <a:ext cx="8387862" cy="400110"/>
            </a:xfrm>
            <a:prstGeom prst="rect">
              <a:avLst/>
            </a:prstGeom>
            <a:gradFill>
              <a:gsLst>
                <a:gs pos="0">
                  <a:schemeClr val="bg1"/>
                </a:gs>
                <a:gs pos="45000">
                  <a:srgbClr val="FFEDFB"/>
                </a:gs>
                <a:gs pos="85000">
                  <a:srgbClr val="FFF7FD"/>
                </a:gs>
                <a:gs pos="100000">
                  <a:schemeClr val="bg1"/>
                </a:gs>
              </a:gsLst>
              <a:lin ang="0" scaled="0"/>
            </a:gradFill>
          </p:spPr>
          <p:txBody>
            <a:bodyPr wrap="square" lIns="1656000">
              <a:spAutoFit/>
            </a:bodyPr>
            <a:lstStyle/>
            <a:p>
              <a:r>
                <a:rPr lang="en-GB" sz="1000"/>
                <a:t>Is your personal preference on a particular point disrupting development? </a:t>
              </a:r>
            </a:p>
            <a:p>
              <a:r>
                <a:rPr lang="en-GB" sz="1000"/>
                <a:t>Remember you want to resonate with a broad audience of HCPs, with a diversity of perspectives</a:t>
              </a:r>
            </a:p>
          </p:txBody>
        </p:sp>
        <p:sp>
          <p:nvSpPr>
            <p:cNvPr id="14" name="TextBox 13">
              <a:extLst>
                <a:ext uri="{FF2B5EF4-FFF2-40B4-BE49-F238E27FC236}">
                  <a16:creationId xmlns:a16="http://schemas.microsoft.com/office/drawing/2014/main" id="{510E3ED3-D2AE-A983-8CC6-CFD649A302F7}"/>
                </a:ext>
              </a:extLst>
            </p:cNvPr>
            <p:cNvSpPr txBox="1"/>
            <p:nvPr/>
          </p:nvSpPr>
          <p:spPr>
            <a:xfrm>
              <a:off x="1553636" y="4208581"/>
              <a:ext cx="1316344" cy="246221"/>
            </a:xfrm>
            <a:prstGeom prst="rect">
              <a:avLst/>
            </a:prstGeom>
            <a:noFill/>
          </p:spPr>
          <p:txBody>
            <a:bodyPr wrap="square">
              <a:spAutoFit/>
            </a:bodyPr>
            <a:lstStyle/>
            <a:p>
              <a:r>
                <a:rPr lang="en-GB" sz="1000" b="1"/>
                <a:t>Glinda’s suggestion</a:t>
              </a:r>
            </a:p>
          </p:txBody>
        </p:sp>
        <p:grpSp>
          <p:nvGrpSpPr>
            <p:cNvPr id="15" name="Group 14">
              <a:extLst>
                <a:ext uri="{FF2B5EF4-FFF2-40B4-BE49-F238E27FC236}">
                  <a16:creationId xmlns:a16="http://schemas.microsoft.com/office/drawing/2014/main" id="{B16A32F4-0CBA-E0AE-E7FD-9180CD23B83E}"/>
                </a:ext>
              </a:extLst>
            </p:cNvPr>
            <p:cNvGrpSpPr/>
            <p:nvPr/>
          </p:nvGrpSpPr>
          <p:grpSpPr>
            <a:xfrm>
              <a:off x="-1" y="3860920"/>
              <a:ext cx="9144002" cy="1281071"/>
              <a:chOff x="-1" y="3860920"/>
              <a:chExt cx="9144002" cy="1281071"/>
            </a:xfrm>
          </p:grpSpPr>
          <p:sp>
            <p:nvSpPr>
              <p:cNvPr id="23" name="Star: 5 Points 22">
                <a:extLst>
                  <a:ext uri="{FF2B5EF4-FFF2-40B4-BE49-F238E27FC236}">
                    <a16:creationId xmlns:a16="http://schemas.microsoft.com/office/drawing/2014/main" id="{FA7B4044-446C-D89E-D084-31DEA9EA9712}"/>
                  </a:ext>
                </a:extLst>
              </p:cNvPr>
              <p:cNvSpPr/>
              <p:nvPr/>
            </p:nvSpPr>
            <p:spPr>
              <a:xfrm>
                <a:off x="670543" y="4008039"/>
                <a:ext cx="675731" cy="647306"/>
              </a:xfrm>
              <a:prstGeom prst="star5">
                <a:avLst>
                  <a:gd name="adj" fmla="val 25464"/>
                  <a:gd name="hf" fmla="val 105146"/>
                  <a:gd name="vf" fmla="val 110557"/>
                </a:avLst>
              </a:prstGeom>
              <a:solidFill>
                <a:srgbClr val="FFD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Graphic 31">
                <a:extLst>
                  <a:ext uri="{FF2B5EF4-FFF2-40B4-BE49-F238E27FC236}">
                    <a16:creationId xmlns:a16="http://schemas.microsoft.com/office/drawing/2014/main" id="{58CF3D45-3925-656F-900C-14C73ECC99C3}"/>
                  </a:ext>
                </a:extLst>
              </p:cNvPr>
              <p:cNvSpPr/>
              <p:nvPr/>
            </p:nvSpPr>
            <p:spPr>
              <a:xfrm>
                <a:off x="-1" y="3860920"/>
                <a:ext cx="1494693" cy="1244842"/>
              </a:xfrm>
              <a:custGeom>
                <a:avLst/>
                <a:gdLst>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572262 w 1105676"/>
                  <a:gd name="connsiteY19" fmla="*/ 680918 h 920853"/>
                  <a:gd name="connsiteX20" fmla="*/ 0 w 1105676"/>
                  <a:gd name="connsiteY20" fmla="*/ 800933 h 9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05676" h="920853">
                    <a:moveTo>
                      <a:pt x="483299" y="920853"/>
                    </a:moveTo>
                    <a:lnTo>
                      <a:pt x="566261" y="437745"/>
                    </a:lnTo>
                    <a:cubicBezTo>
                      <a:pt x="566928" y="433745"/>
                      <a:pt x="565595" y="429554"/>
                      <a:pt x="562642" y="426696"/>
                    </a:cubicBezTo>
                    <a:lnTo>
                      <a:pt x="401288" y="269343"/>
                    </a:lnTo>
                    <a:cubicBezTo>
                      <a:pt x="393859" y="262104"/>
                      <a:pt x="397955" y="249531"/>
                      <a:pt x="408242" y="248102"/>
                    </a:cubicBezTo>
                    <a:lnTo>
                      <a:pt x="631222" y="215717"/>
                    </a:lnTo>
                    <a:cubicBezTo>
                      <a:pt x="635318" y="215146"/>
                      <a:pt x="638842" y="212574"/>
                      <a:pt x="640652" y="208859"/>
                    </a:cubicBezTo>
                    <a:lnTo>
                      <a:pt x="740474" y="6929"/>
                    </a:lnTo>
                    <a:cubicBezTo>
                      <a:pt x="745046" y="-2310"/>
                      <a:pt x="758285" y="-2310"/>
                      <a:pt x="762857" y="6929"/>
                    </a:cubicBezTo>
                    <a:lnTo>
                      <a:pt x="862584" y="209050"/>
                    </a:lnTo>
                    <a:cubicBezTo>
                      <a:pt x="864394" y="212765"/>
                      <a:pt x="867918" y="215241"/>
                      <a:pt x="872014" y="215908"/>
                    </a:cubicBezTo>
                    <a:lnTo>
                      <a:pt x="1094994" y="248388"/>
                    </a:lnTo>
                    <a:cubicBezTo>
                      <a:pt x="1105186" y="249912"/>
                      <a:pt x="1109282" y="262485"/>
                      <a:pt x="1101947" y="269629"/>
                    </a:cubicBezTo>
                    <a:lnTo>
                      <a:pt x="940499" y="426887"/>
                    </a:lnTo>
                    <a:cubicBezTo>
                      <a:pt x="937546" y="429744"/>
                      <a:pt x="936212" y="433840"/>
                      <a:pt x="936879" y="437936"/>
                    </a:cubicBezTo>
                    <a:lnTo>
                      <a:pt x="974884" y="660059"/>
                    </a:lnTo>
                    <a:cubicBezTo>
                      <a:pt x="976598" y="670250"/>
                      <a:pt x="965930" y="678061"/>
                      <a:pt x="956786" y="673203"/>
                    </a:cubicBezTo>
                    <a:lnTo>
                      <a:pt x="758000" y="568619"/>
                    </a:lnTo>
                    <a:cubicBezTo>
                      <a:pt x="753999" y="566523"/>
                      <a:pt x="749237" y="566714"/>
                      <a:pt x="745427" y="569190"/>
                    </a:cubicBezTo>
                    <a:lnTo>
                      <a:pt x="572262" y="680918"/>
                    </a:lnTo>
                    <a:cubicBezTo>
                      <a:pt x="388334" y="802172"/>
                      <a:pt x="153448" y="800267"/>
                      <a:pt x="0" y="800933"/>
                    </a:cubicBezTo>
                  </a:path>
                </a:pathLst>
              </a:custGeom>
              <a:noFill/>
              <a:ln w="15875" cap="flat">
                <a:solidFill>
                  <a:schemeClr val="tx1"/>
                </a:solidFill>
                <a:prstDash val="solid"/>
                <a:miter/>
              </a:ln>
            </p:spPr>
            <p:txBody>
              <a:bodyPr rtlCol="0" anchor="ctr"/>
              <a:lstStyle/>
              <a:p>
                <a:endParaRPr lang="en-GB"/>
              </a:p>
            </p:txBody>
          </p:sp>
          <p:sp>
            <p:nvSpPr>
              <p:cNvPr id="25" name="Rectangle 24">
                <a:extLst>
                  <a:ext uri="{FF2B5EF4-FFF2-40B4-BE49-F238E27FC236}">
                    <a16:creationId xmlns:a16="http://schemas.microsoft.com/office/drawing/2014/main" id="{3DA2CDCF-16F6-F993-7219-43B87675EFDD}"/>
                  </a:ext>
                </a:extLst>
              </p:cNvPr>
              <p:cNvSpPr/>
              <p:nvPr/>
            </p:nvSpPr>
            <p:spPr>
              <a:xfrm>
                <a:off x="-1" y="5030141"/>
                <a:ext cx="9144002" cy="111850"/>
              </a:xfrm>
              <a:prstGeom prst="rect">
                <a:avLst/>
              </a:prstGeom>
              <a:gradFill>
                <a:gsLst>
                  <a:gs pos="26000">
                    <a:schemeClr val="tx2"/>
                  </a:gs>
                  <a:gs pos="50000">
                    <a:schemeClr val="accent3"/>
                  </a:gs>
                  <a:gs pos="75000">
                    <a:schemeClr val="accent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Star: 5 Points 15">
              <a:extLst>
                <a:ext uri="{FF2B5EF4-FFF2-40B4-BE49-F238E27FC236}">
                  <a16:creationId xmlns:a16="http://schemas.microsoft.com/office/drawing/2014/main" id="{46C061E5-0E7F-9BD5-4FA9-20D6BF597705}"/>
                </a:ext>
              </a:extLst>
            </p:cNvPr>
            <p:cNvSpPr/>
            <p:nvPr/>
          </p:nvSpPr>
          <p:spPr>
            <a:xfrm rot="13146202">
              <a:off x="770572" y="3869624"/>
              <a:ext cx="86678" cy="83032"/>
            </a:xfrm>
            <a:prstGeom prst="star5">
              <a:avLst>
                <a:gd name="adj" fmla="val 25464"/>
                <a:gd name="hf" fmla="val 105146"/>
                <a:gd name="vf" fmla="val 110557"/>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tar: 5 Points 16">
              <a:extLst>
                <a:ext uri="{FF2B5EF4-FFF2-40B4-BE49-F238E27FC236}">
                  <a16:creationId xmlns:a16="http://schemas.microsoft.com/office/drawing/2014/main" id="{39A5D644-D22C-5F97-232D-41BD1C7A7395}"/>
                </a:ext>
              </a:extLst>
            </p:cNvPr>
            <p:cNvSpPr/>
            <p:nvPr/>
          </p:nvSpPr>
          <p:spPr>
            <a:xfrm rot="17116942">
              <a:off x="1256222" y="3935017"/>
              <a:ext cx="104882" cy="100469"/>
            </a:xfrm>
            <a:prstGeom prst="star5">
              <a:avLst>
                <a:gd name="adj" fmla="val 25464"/>
                <a:gd name="hf" fmla="val 105146"/>
                <a:gd name="vf" fmla="val 110557"/>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tar: 5 Points 17">
              <a:extLst>
                <a:ext uri="{FF2B5EF4-FFF2-40B4-BE49-F238E27FC236}">
                  <a16:creationId xmlns:a16="http://schemas.microsoft.com/office/drawing/2014/main" id="{16CD9CC1-25D5-D32D-90E2-BB3398A7D79B}"/>
                </a:ext>
              </a:extLst>
            </p:cNvPr>
            <p:cNvSpPr/>
            <p:nvPr/>
          </p:nvSpPr>
          <p:spPr>
            <a:xfrm rot="5176594">
              <a:off x="1481253" y="3939551"/>
              <a:ext cx="71635" cy="68622"/>
            </a:xfrm>
            <a:prstGeom prst="star5">
              <a:avLst>
                <a:gd name="adj" fmla="val 25464"/>
                <a:gd name="hf" fmla="val 105146"/>
                <a:gd name="vf" fmla="val 110557"/>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Star: 5 Points 18">
              <a:extLst>
                <a:ext uri="{FF2B5EF4-FFF2-40B4-BE49-F238E27FC236}">
                  <a16:creationId xmlns:a16="http://schemas.microsoft.com/office/drawing/2014/main" id="{115902DA-1E80-242C-C8EE-6B500C8D5E25}"/>
                </a:ext>
              </a:extLst>
            </p:cNvPr>
            <p:cNvSpPr/>
            <p:nvPr/>
          </p:nvSpPr>
          <p:spPr>
            <a:xfrm rot="1666768">
              <a:off x="476194" y="4297381"/>
              <a:ext cx="71635" cy="68622"/>
            </a:xfrm>
            <a:prstGeom prst="star5">
              <a:avLst>
                <a:gd name="adj" fmla="val 25464"/>
                <a:gd name="hf" fmla="val 105146"/>
                <a:gd name="vf" fmla="val 110557"/>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Star: 5 Points 19">
              <a:extLst>
                <a:ext uri="{FF2B5EF4-FFF2-40B4-BE49-F238E27FC236}">
                  <a16:creationId xmlns:a16="http://schemas.microsoft.com/office/drawing/2014/main" id="{E4384294-290A-AF53-D072-33B7D6DFDF12}"/>
                </a:ext>
              </a:extLst>
            </p:cNvPr>
            <p:cNvSpPr/>
            <p:nvPr/>
          </p:nvSpPr>
          <p:spPr>
            <a:xfrm>
              <a:off x="1495405" y="4317321"/>
              <a:ext cx="78799" cy="75484"/>
            </a:xfrm>
            <a:prstGeom prst="star5">
              <a:avLst>
                <a:gd name="adj" fmla="val 25464"/>
                <a:gd name="hf" fmla="val 105146"/>
                <a:gd name="vf" fmla="val 1105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Star: 5 Points 21">
              <a:extLst>
                <a:ext uri="{FF2B5EF4-FFF2-40B4-BE49-F238E27FC236}">
                  <a16:creationId xmlns:a16="http://schemas.microsoft.com/office/drawing/2014/main" id="{DA07A897-DCEB-666E-6899-44EF2BAF6C14}"/>
                </a:ext>
              </a:extLst>
            </p:cNvPr>
            <p:cNvSpPr/>
            <p:nvPr/>
          </p:nvSpPr>
          <p:spPr>
            <a:xfrm rot="13146202">
              <a:off x="1465772" y="4333880"/>
              <a:ext cx="86678" cy="83032"/>
            </a:xfrm>
            <a:prstGeom prst="star5">
              <a:avLst>
                <a:gd name="adj" fmla="val 25464"/>
                <a:gd name="hf" fmla="val 105146"/>
                <a:gd name="vf" fmla="val 110557"/>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8" name="Rectangle: Rounded Corners 37">
            <a:extLst>
              <a:ext uri="{FF2B5EF4-FFF2-40B4-BE49-F238E27FC236}">
                <a16:creationId xmlns:a16="http://schemas.microsoft.com/office/drawing/2014/main" id="{AB7BB690-BD07-F7C8-8332-CD4C36B8A703}"/>
              </a:ext>
            </a:extLst>
          </p:cNvPr>
          <p:cNvSpPr/>
          <p:nvPr/>
        </p:nvSpPr>
        <p:spPr>
          <a:xfrm>
            <a:off x="492034" y="1175371"/>
            <a:ext cx="1763530" cy="808476"/>
          </a:xfrm>
          <a:prstGeom prst="roundRect">
            <a:avLst>
              <a:gd name="adj" fmla="val 12252"/>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324A854-6441-378A-BFFC-2AD6F9F00FC7}"/>
              </a:ext>
            </a:extLst>
          </p:cNvPr>
          <p:cNvSpPr/>
          <p:nvPr/>
        </p:nvSpPr>
        <p:spPr>
          <a:xfrm>
            <a:off x="640759" y="1262043"/>
            <a:ext cx="1402354" cy="6463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t">
            <a:spAutoFit/>
          </a:bodyPr>
          <a:lstStyle/>
          <a:p>
            <a:pPr algn="ctr"/>
            <a:r>
              <a:rPr lang="en-GB" sz="1200">
                <a:solidFill>
                  <a:schemeClr val="tx1"/>
                </a:solidFill>
              </a:rPr>
              <a:t>Embrace complicated data sets and scenarios</a:t>
            </a:r>
            <a:endParaRPr lang="en-GB" sz="1050">
              <a:solidFill>
                <a:schemeClr val="tx1"/>
              </a:solidFill>
            </a:endParaRPr>
          </a:p>
        </p:txBody>
      </p:sp>
      <p:grpSp>
        <p:nvGrpSpPr>
          <p:cNvPr id="61" name="Group 60">
            <a:extLst>
              <a:ext uri="{FF2B5EF4-FFF2-40B4-BE49-F238E27FC236}">
                <a16:creationId xmlns:a16="http://schemas.microsoft.com/office/drawing/2014/main" id="{F8194835-9654-BEA1-DDA9-B84E678DE16E}"/>
              </a:ext>
            </a:extLst>
          </p:cNvPr>
          <p:cNvGrpSpPr/>
          <p:nvPr/>
        </p:nvGrpSpPr>
        <p:grpSpPr>
          <a:xfrm>
            <a:off x="6589882" y="2186423"/>
            <a:ext cx="389302" cy="389302"/>
            <a:chOff x="7191378" y="2389993"/>
            <a:chExt cx="353911" cy="353911"/>
          </a:xfrm>
        </p:grpSpPr>
        <p:sp>
          <p:nvSpPr>
            <p:cNvPr id="37" name="Oval 36">
              <a:extLst>
                <a:ext uri="{FF2B5EF4-FFF2-40B4-BE49-F238E27FC236}">
                  <a16:creationId xmlns:a16="http://schemas.microsoft.com/office/drawing/2014/main" id="{99DB45A7-07ED-DBD5-A158-0B6E9B0C023B}"/>
                </a:ext>
              </a:extLst>
            </p:cNvPr>
            <p:cNvSpPr/>
            <p:nvPr/>
          </p:nvSpPr>
          <p:spPr>
            <a:xfrm>
              <a:off x="7191378" y="2389993"/>
              <a:ext cx="353911" cy="353911"/>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2" name="Graphic 41" descr="Arrow: Straight with solid fill">
              <a:extLst>
                <a:ext uri="{FF2B5EF4-FFF2-40B4-BE49-F238E27FC236}">
                  <a16:creationId xmlns:a16="http://schemas.microsoft.com/office/drawing/2014/main" id="{538F0EC5-D102-C3C9-4D13-58E50C8FC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253707" y="2448299"/>
              <a:ext cx="233800" cy="233800"/>
            </a:xfrm>
            <a:prstGeom prst="rect">
              <a:avLst/>
            </a:prstGeom>
          </p:spPr>
        </p:pic>
      </p:grpSp>
      <p:grpSp>
        <p:nvGrpSpPr>
          <p:cNvPr id="60" name="Group 59">
            <a:extLst>
              <a:ext uri="{FF2B5EF4-FFF2-40B4-BE49-F238E27FC236}">
                <a16:creationId xmlns:a16="http://schemas.microsoft.com/office/drawing/2014/main" id="{974A41E3-DED5-4FF3-0D29-77EE44412971}"/>
              </a:ext>
            </a:extLst>
          </p:cNvPr>
          <p:cNvGrpSpPr/>
          <p:nvPr/>
        </p:nvGrpSpPr>
        <p:grpSpPr>
          <a:xfrm>
            <a:off x="4403472" y="2186423"/>
            <a:ext cx="389302" cy="389302"/>
            <a:chOff x="4421168" y="2396600"/>
            <a:chExt cx="353911" cy="353911"/>
          </a:xfrm>
        </p:grpSpPr>
        <p:sp>
          <p:nvSpPr>
            <p:cNvPr id="36" name="Oval 35">
              <a:extLst>
                <a:ext uri="{FF2B5EF4-FFF2-40B4-BE49-F238E27FC236}">
                  <a16:creationId xmlns:a16="http://schemas.microsoft.com/office/drawing/2014/main" id="{FE468BD6-185E-EB2F-A759-EC56E9F53986}"/>
                </a:ext>
              </a:extLst>
            </p:cNvPr>
            <p:cNvSpPr/>
            <p:nvPr/>
          </p:nvSpPr>
          <p:spPr>
            <a:xfrm>
              <a:off x="4421168" y="2396600"/>
              <a:ext cx="353911" cy="353911"/>
            </a:xfrm>
            <a:prstGeom prst="ellipse">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4" name="Graphic 43" descr="Basic Shapes with solid fill">
              <a:extLst>
                <a:ext uri="{FF2B5EF4-FFF2-40B4-BE49-F238E27FC236}">
                  <a16:creationId xmlns:a16="http://schemas.microsoft.com/office/drawing/2014/main" id="{EBC00F41-731C-3621-DF79-1E4643F6512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81223" y="2471992"/>
              <a:ext cx="233800" cy="233800"/>
            </a:xfrm>
            <a:prstGeom prst="rect">
              <a:avLst/>
            </a:prstGeom>
          </p:spPr>
        </p:pic>
      </p:grpSp>
      <p:grpSp>
        <p:nvGrpSpPr>
          <p:cNvPr id="58" name="Group 57">
            <a:extLst>
              <a:ext uri="{FF2B5EF4-FFF2-40B4-BE49-F238E27FC236}">
                <a16:creationId xmlns:a16="http://schemas.microsoft.com/office/drawing/2014/main" id="{F9A34F2D-6EC1-8C36-60BB-24DD0D0F2F08}"/>
              </a:ext>
            </a:extLst>
          </p:cNvPr>
          <p:cNvGrpSpPr/>
          <p:nvPr/>
        </p:nvGrpSpPr>
        <p:grpSpPr>
          <a:xfrm>
            <a:off x="2259010" y="2186423"/>
            <a:ext cx="389302" cy="389302"/>
            <a:chOff x="1584094" y="2316049"/>
            <a:chExt cx="353911" cy="353911"/>
          </a:xfrm>
        </p:grpSpPr>
        <p:sp>
          <p:nvSpPr>
            <p:cNvPr id="35" name="Oval 34">
              <a:extLst>
                <a:ext uri="{FF2B5EF4-FFF2-40B4-BE49-F238E27FC236}">
                  <a16:creationId xmlns:a16="http://schemas.microsoft.com/office/drawing/2014/main" id="{DDA92EBC-563F-5FDA-FDD1-B98738186462}"/>
                </a:ext>
              </a:extLst>
            </p:cNvPr>
            <p:cNvSpPr/>
            <p:nvPr/>
          </p:nvSpPr>
          <p:spPr>
            <a:xfrm>
              <a:off x="1584094" y="2316049"/>
              <a:ext cx="353911" cy="353911"/>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Graphic 45" descr="Chat bubble with solid fill">
              <a:extLst>
                <a:ext uri="{FF2B5EF4-FFF2-40B4-BE49-F238E27FC236}">
                  <a16:creationId xmlns:a16="http://schemas.microsoft.com/office/drawing/2014/main" id="{DC308AD0-50B6-B2A2-699E-EC0CDC8C430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44149" y="2385366"/>
              <a:ext cx="233800" cy="233800"/>
            </a:xfrm>
            <a:prstGeom prst="rect">
              <a:avLst/>
            </a:prstGeom>
          </p:spPr>
        </p:pic>
      </p:grpSp>
      <p:grpSp>
        <p:nvGrpSpPr>
          <p:cNvPr id="63" name="Group 62">
            <a:extLst>
              <a:ext uri="{FF2B5EF4-FFF2-40B4-BE49-F238E27FC236}">
                <a16:creationId xmlns:a16="http://schemas.microsoft.com/office/drawing/2014/main" id="{E33DA6F9-03A2-DF1F-2C14-DE7FA7CA631B}"/>
              </a:ext>
            </a:extLst>
          </p:cNvPr>
          <p:cNvGrpSpPr/>
          <p:nvPr/>
        </p:nvGrpSpPr>
        <p:grpSpPr>
          <a:xfrm>
            <a:off x="7672601" y="2186423"/>
            <a:ext cx="389302" cy="389302"/>
            <a:chOff x="7690297" y="1036458"/>
            <a:chExt cx="353911" cy="353911"/>
          </a:xfrm>
        </p:grpSpPr>
        <p:sp>
          <p:nvSpPr>
            <p:cNvPr id="34" name="Oval 33">
              <a:extLst>
                <a:ext uri="{FF2B5EF4-FFF2-40B4-BE49-F238E27FC236}">
                  <a16:creationId xmlns:a16="http://schemas.microsoft.com/office/drawing/2014/main" id="{D138E391-90CD-0D5B-B90D-FB7AF8DBC6C0}"/>
                </a:ext>
              </a:extLst>
            </p:cNvPr>
            <p:cNvSpPr/>
            <p:nvPr/>
          </p:nvSpPr>
          <p:spPr>
            <a:xfrm>
              <a:off x="7690297" y="1036458"/>
              <a:ext cx="353911" cy="353911"/>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8" name="Graphic 47" descr="Stop with solid fill">
              <a:extLst>
                <a:ext uri="{FF2B5EF4-FFF2-40B4-BE49-F238E27FC236}">
                  <a16:creationId xmlns:a16="http://schemas.microsoft.com/office/drawing/2014/main" id="{FC6031E8-A22F-B349-A7EE-5FE14711FA9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55744" y="1096513"/>
              <a:ext cx="233800" cy="233800"/>
            </a:xfrm>
            <a:prstGeom prst="rect">
              <a:avLst/>
            </a:prstGeom>
          </p:spPr>
        </p:pic>
      </p:grpSp>
      <p:grpSp>
        <p:nvGrpSpPr>
          <p:cNvPr id="62" name="Group 61">
            <a:extLst>
              <a:ext uri="{FF2B5EF4-FFF2-40B4-BE49-F238E27FC236}">
                <a16:creationId xmlns:a16="http://schemas.microsoft.com/office/drawing/2014/main" id="{FBA10E5B-10CB-C82A-E5A0-A4963E264FC8}"/>
              </a:ext>
            </a:extLst>
          </p:cNvPr>
          <p:cNvGrpSpPr/>
          <p:nvPr/>
        </p:nvGrpSpPr>
        <p:grpSpPr>
          <a:xfrm>
            <a:off x="5513466" y="2186423"/>
            <a:ext cx="389302" cy="389302"/>
            <a:chOff x="5515191" y="1036458"/>
            <a:chExt cx="353911" cy="353911"/>
          </a:xfrm>
        </p:grpSpPr>
        <p:sp>
          <p:nvSpPr>
            <p:cNvPr id="33" name="Oval 32">
              <a:extLst>
                <a:ext uri="{FF2B5EF4-FFF2-40B4-BE49-F238E27FC236}">
                  <a16:creationId xmlns:a16="http://schemas.microsoft.com/office/drawing/2014/main" id="{A9B00DAD-990B-36CA-41E0-B63E12A0AE4D}"/>
                </a:ext>
              </a:extLst>
            </p:cNvPr>
            <p:cNvSpPr/>
            <p:nvPr/>
          </p:nvSpPr>
          <p:spPr>
            <a:xfrm>
              <a:off x="5515191" y="1036458"/>
              <a:ext cx="353911" cy="353911"/>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0" name="Graphic 49" descr="Daily calendar with solid fill">
              <a:extLst>
                <a:ext uri="{FF2B5EF4-FFF2-40B4-BE49-F238E27FC236}">
                  <a16:creationId xmlns:a16="http://schemas.microsoft.com/office/drawing/2014/main" id="{5D5F3462-A320-CFBC-F8F3-0D3C956FB5A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78491" y="1099042"/>
              <a:ext cx="233800" cy="233800"/>
            </a:xfrm>
            <a:prstGeom prst="rect">
              <a:avLst/>
            </a:prstGeom>
          </p:spPr>
        </p:pic>
      </p:grpSp>
      <p:grpSp>
        <p:nvGrpSpPr>
          <p:cNvPr id="59" name="Group 58">
            <a:extLst>
              <a:ext uri="{FF2B5EF4-FFF2-40B4-BE49-F238E27FC236}">
                <a16:creationId xmlns:a16="http://schemas.microsoft.com/office/drawing/2014/main" id="{921AA66E-B4D8-3E0E-6895-AFD8FAA1E429}"/>
              </a:ext>
            </a:extLst>
          </p:cNvPr>
          <p:cNvGrpSpPr/>
          <p:nvPr/>
        </p:nvGrpSpPr>
        <p:grpSpPr>
          <a:xfrm>
            <a:off x="3322390" y="2186423"/>
            <a:ext cx="389302" cy="389302"/>
            <a:chOff x="3340086" y="1029851"/>
            <a:chExt cx="353911" cy="353911"/>
          </a:xfrm>
        </p:grpSpPr>
        <p:sp>
          <p:nvSpPr>
            <p:cNvPr id="32" name="Oval 31">
              <a:extLst>
                <a:ext uri="{FF2B5EF4-FFF2-40B4-BE49-F238E27FC236}">
                  <a16:creationId xmlns:a16="http://schemas.microsoft.com/office/drawing/2014/main" id="{6FAFDC40-5ACB-7E57-BAD8-EB83C34B8A7C}"/>
                </a:ext>
              </a:extLst>
            </p:cNvPr>
            <p:cNvSpPr/>
            <p:nvPr/>
          </p:nvSpPr>
          <p:spPr>
            <a:xfrm>
              <a:off x="3340086" y="1029851"/>
              <a:ext cx="353911" cy="353911"/>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2" name="Graphic 51" descr="Megaphone with solid fill">
              <a:extLst>
                <a:ext uri="{FF2B5EF4-FFF2-40B4-BE49-F238E27FC236}">
                  <a16:creationId xmlns:a16="http://schemas.microsoft.com/office/drawing/2014/main" id="{5277CA59-91A3-996F-0667-3BFC0383598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00141" y="1079987"/>
              <a:ext cx="233800" cy="233800"/>
            </a:xfrm>
            <a:prstGeom prst="rect">
              <a:avLst/>
            </a:prstGeom>
          </p:spPr>
        </p:pic>
      </p:grpSp>
      <p:grpSp>
        <p:nvGrpSpPr>
          <p:cNvPr id="57" name="Group 56">
            <a:extLst>
              <a:ext uri="{FF2B5EF4-FFF2-40B4-BE49-F238E27FC236}">
                <a16:creationId xmlns:a16="http://schemas.microsoft.com/office/drawing/2014/main" id="{85F537D4-C990-569B-C36B-C56ADF39AF09}"/>
              </a:ext>
            </a:extLst>
          </p:cNvPr>
          <p:cNvGrpSpPr/>
          <p:nvPr/>
        </p:nvGrpSpPr>
        <p:grpSpPr>
          <a:xfrm>
            <a:off x="1176292" y="2186423"/>
            <a:ext cx="389302" cy="389302"/>
            <a:chOff x="77968" y="1615381"/>
            <a:chExt cx="353911" cy="353911"/>
          </a:xfrm>
        </p:grpSpPr>
        <p:sp>
          <p:nvSpPr>
            <p:cNvPr id="40" name="Oval 39">
              <a:extLst>
                <a:ext uri="{FF2B5EF4-FFF2-40B4-BE49-F238E27FC236}">
                  <a16:creationId xmlns:a16="http://schemas.microsoft.com/office/drawing/2014/main" id="{B1FE135B-E84C-EEAF-1C1E-20903389BFB0}"/>
                </a:ext>
              </a:extLst>
            </p:cNvPr>
            <p:cNvSpPr/>
            <p:nvPr/>
          </p:nvSpPr>
          <p:spPr>
            <a:xfrm>
              <a:off x="77968" y="1615381"/>
              <a:ext cx="353911" cy="353911"/>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Graphic 53" descr="Research with solid fill">
              <a:extLst>
                <a:ext uri="{FF2B5EF4-FFF2-40B4-BE49-F238E27FC236}">
                  <a16:creationId xmlns:a16="http://schemas.microsoft.com/office/drawing/2014/main" id="{5F98B51A-8A41-9806-4129-DF8FBC97064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38023" y="1674380"/>
              <a:ext cx="233800" cy="233800"/>
            </a:xfrm>
            <a:prstGeom prst="rect">
              <a:avLst/>
            </a:prstGeom>
          </p:spPr>
        </p:pic>
      </p:grpSp>
      <p:cxnSp>
        <p:nvCxnSpPr>
          <p:cNvPr id="64" name="Straight Connector 63">
            <a:extLst>
              <a:ext uri="{FF2B5EF4-FFF2-40B4-BE49-F238E27FC236}">
                <a16:creationId xmlns:a16="http://schemas.microsoft.com/office/drawing/2014/main" id="{6BF0C8B6-98F5-A1DC-576A-AA21998A0197}"/>
              </a:ext>
            </a:extLst>
          </p:cNvPr>
          <p:cNvCxnSpPr>
            <a:cxnSpLocks/>
            <a:stCxn id="35" idx="4"/>
          </p:cNvCxnSpPr>
          <p:nvPr/>
        </p:nvCxnSpPr>
        <p:spPr>
          <a:xfrm>
            <a:off x="2453661" y="2575725"/>
            <a:ext cx="0" cy="221635"/>
          </a:xfrm>
          <a:prstGeom prst="line">
            <a:avLst/>
          </a:prstGeom>
          <a:solidFill>
            <a:schemeClr val="bg1"/>
          </a:solidFill>
          <a:ln>
            <a:solidFill>
              <a:schemeClr val="accent3"/>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cxnSp>
        <p:nvCxnSpPr>
          <p:cNvPr id="69" name="Straight Connector 68">
            <a:extLst>
              <a:ext uri="{FF2B5EF4-FFF2-40B4-BE49-F238E27FC236}">
                <a16:creationId xmlns:a16="http://schemas.microsoft.com/office/drawing/2014/main" id="{571FFC4F-DCA6-C901-E674-148B21957DDB}"/>
              </a:ext>
            </a:extLst>
          </p:cNvPr>
          <p:cNvCxnSpPr>
            <a:cxnSpLocks/>
            <a:stCxn id="32" idx="0"/>
            <a:endCxn id="26" idx="2"/>
          </p:cNvCxnSpPr>
          <p:nvPr/>
        </p:nvCxnSpPr>
        <p:spPr>
          <a:xfrm flipV="1">
            <a:off x="3517041" y="1985376"/>
            <a:ext cx="0" cy="201047"/>
          </a:xfrm>
          <a:prstGeom prst="line">
            <a:avLst/>
          </a:prstGeom>
          <a:solidFill>
            <a:schemeClr val="bg1"/>
          </a:solidFill>
          <a:ln>
            <a:solidFill>
              <a:schemeClr val="accent1"/>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cxnSp>
        <p:nvCxnSpPr>
          <p:cNvPr id="70" name="Straight Connector 69">
            <a:extLst>
              <a:ext uri="{FF2B5EF4-FFF2-40B4-BE49-F238E27FC236}">
                <a16:creationId xmlns:a16="http://schemas.microsoft.com/office/drawing/2014/main" id="{365A4400-AF67-05D1-2CA9-1C565BCC25D7}"/>
              </a:ext>
            </a:extLst>
          </p:cNvPr>
          <p:cNvCxnSpPr>
            <a:cxnSpLocks/>
            <a:stCxn id="33" idx="0"/>
            <a:endCxn id="27" idx="2"/>
          </p:cNvCxnSpPr>
          <p:nvPr/>
        </p:nvCxnSpPr>
        <p:spPr>
          <a:xfrm flipV="1">
            <a:off x="5708117" y="1985376"/>
            <a:ext cx="0" cy="201047"/>
          </a:xfrm>
          <a:prstGeom prst="line">
            <a:avLst/>
          </a:prstGeom>
          <a:solidFill>
            <a:schemeClr val="bg1"/>
          </a:solidFill>
          <a:ln>
            <a:solidFill>
              <a:schemeClr val="tx2"/>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cxnSp>
        <p:nvCxnSpPr>
          <p:cNvPr id="71" name="Straight Connector 70">
            <a:extLst>
              <a:ext uri="{FF2B5EF4-FFF2-40B4-BE49-F238E27FC236}">
                <a16:creationId xmlns:a16="http://schemas.microsoft.com/office/drawing/2014/main" id="{4C04BCF2-9511-03D9-9623-9B2A524FB8CA}"/>
              </a:ext>
            </a:extLst>
          </p:cNvPr>
          <p:cNvCxnSpPr>
            <a:cxnSpLocks/>
            <a:stCxn id="34" idx="0"/>
            <a:endCxn id="28" idx="2"/>
          </p:cNvCxnSpPr>
          <p:nvPr/>
        </p:nvCxnSpPr>
        <p:spPr>
          <a:xfrm flipV="1">
            <a:off x="7867252" y="1985376"/>
            <a:ext cx="0" cy="201047"/>
          </a:xfrm>
          <a:prstGeom prst="line">
            <a:avLst/>
          </a:prstGeom>
          <a:solidFill>
            <a:schemeClr val="bg1"/>
          </a:solidFill>
          <a:ln>
            <a:solidFill>
              <a:schemeClr val="accent1"/>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cxnSp>
        <p:nvCxnSpPr>
          <p:cNvPr id="74" name="Straight Connector 73">
            <a:extLst>
              <a:ext uri="{FF2B5EF4-FFF2-40B4-BE49-F238E27FC236}">
                <a16:creationId xmlns:a16="http://schemas.microsoft.com/office/drawing/2014/main" id="{B2ADF05A-3828-80E8-EC8A-10FFB8027F7B}"/>
              </a:ext>
            </a:extLst>
          </p:cNvPr>
          <p:cNvCxnSpPr>
            <a:cxnSpLocks/>
            <a:stCxn id="36" idx="4"/>
            <a:endCxn id="29" idx="0"/>
          </p:cNvCxnSpPr>
          <p:nvPr/>
        </p:nvCxnSpPr>
        <p:spPr>
          <a:xfrm>
            <a:off x="4598123" y="2575725"/>
            <a:ext cx="0" cy="232146"/>
          </a:xfrm>
          <a:prstGeom prst="line">
            <a:avLst/>
          </a:prstGeom>
          <a:solidFill>
            <a:schemeClr val="bg1"/>
          </a:solidFill>
          <a:ln>
            <a:solidFill>
              <a:schemeClr val="accent2"/>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cxnSp>
        <p:nvCxnSpPr>
          <p:cNvPr id="75" name="Straight Connector 74">
            <a:extLst>
              <a:ext uri="{FF2B5EF4-FFF2-40B4-BE49-F238E27FC236}">
                <a16:creationId xmlns:a16="http://schemas.microsoft.com/office/drawing/2014/main" id="{377B8CCB-55E2-12DF-F530-FBB7FE9CF5EA}"/>
              </a:ext>
            </a:extLst>
          </p:cNvPr>
          <p:cNvCxnSpPr>
            <a:cxnSpLocks/>
            <a:stCxn id="37" idx="4"/>
          </p:cNvCxnSpPr>
          <p:nvPr/>
        </p:nvCxnSpPr>
        <p:spPr>
          <a:xfrm>
            <a:off x="6784533" y="2575725"/>
            <a:ext cx="0" cy="232146"/>
          </a:xfrm>
          <a:prstGeom prst="line">
            <a:avLst/>
          </a:prstGeom>
          <a:solidFill>
            <a:schemeClr val="bg1"/>
          </a:solidFill>
          <a:ln>
            <a:solidFill>
              <a:schemeClr val="accent3"/>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cxnSp>
        <p:nvCxnSpPr>
          <p:cNvPr id="76" name="Straight Connector 75">
            <a:extLst>
              <a:ext uri="{FF2B5EF4-FFF2-40B4-BE49-F238E27FC236}">
                <a16:creationId xmlns:a16="http://schemas.microsoft.com/office/drawing/2014/main" id="{F1AA724E-0BDC-AE10-2B26-304949AF0035}"/>
              </a:ext>
            </a:extLst>
          </p:cNvPr>
          <p:cNvCxnSpPr>
            <a:cxnSpLocks/>
            <a:stCxn id="40" idx="0"/>
            <a:endCxn id="38" idx="2"/>
          </p:cNvCxnSpPr>
          <p:nvPr/>
        </p:nvCxnSpPr>
        <p:spPr>
          <a:xfrm flipV="1">
            <a:off x="1370943" y="1983847"/>
            <a:ext cx="2856" cy="202576"/>
          </a:xfrm>
          <a:prstGeom prst="line">
            <a:avLst/>
          </a:prstGeom>
          <a:solidFill>
            <a:schemeClr val="bg1"/>
          </a:solidFill>
          <a:ln>
            <a:solidFill>
              <a:schemeClr val="tx2"/>
            </a:solidFill>
            <a:headEnd type="none"/>
            <a:tailEnd type="oval" w="sm" len="sm"/>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3250513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Oval 119">
            <a:extLst>
              <a:ext uri="{FF2B5EF4-FFF2-40B4-BE49-F238E27FC236}">
                <a16:creationId xmlns:a16="http://schemas.microsoft.com/office/drawing/2014/main" id="{EA3C3CCF-5A3E-A564-387D-95B695BA1035}"/>
              </a:ext>
            </a:extLst>
          </p:cNvPr>
          <p:cNvSpPr/>
          <p:nvPr/>
        </p:nvSpPr>
        <p:spPr>
          <a:xfrm>
            <a:off x="6734812" y="1218054"/>
            <a:ext cx="1699942" cy="1699942"/>
          </a:xfrm>
          <a:prstGeom prst="ellipse">
            <a:avLst/>
          </a:prstGeom>
          <a:gradFill flip="none" rotWithShape="1">
            <a:gsLst>
              <a:gs pos="76000">
                <a:schemeClr val="bg1"/>
              </a:gs>
              <a:gs pos="28000">
                <a:schemeClr val="bg2">
                  <a:lumMod val="20000"/>
                  <a:lumOff val="8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100" name="Graphic 98">
            <a:extLst>
              <a:ext uri="{FF2B5EF4-FFF2-40B4-BE49-F238E27FC236}">
                <a16:creationId xmlns:a16="http://schemas.microsoft.com/office/drawing/2014/main" id="{04A652EF-DDBF-9C58-C4E3-FE841502A975}"/>
              </a:ext>
            </a:extLst>
          </p:cNvPr>
          <p:cNvSpPr/>
          <p:nvPr/>
        </p:nvSpPr>
        <p:spPr>
          <a:xfrm>
            <a:off x="2054491" y="1158387"/>
            <a:ext cx="6583313" cy="1907092"/>
          </a:xfrm>
          <a:custGeom>
            <a:avLst/>
            <a:gdLst>
              <a:gd name="connsiteX0" fmla="*/ 0 w 6583313"/>
              <a:gd name="connsiteY0" fmla="*/ 920833 h 1907092"/>
              <a:gd name="connsiteX1" fmla="*/ 4785926 w 6583313"/>
              <a:gd name="connsiteY1" fmla="*/ 920833 h 1907092"/>
              <a:gd name="connsiteX2" fmla="*/ 4904005 w 6583313"/>
              <a:gd name="connsiteY2" fmla="*/ 1020960 h 1907092"/>
              <a:gd name="connsiteX3" fmla="*/ 5545124 w 6583313"/>
              <a:gd name="connsiteY3" fmla="*/ 1569604 h 1907092"/>
              <a:gd name="connsiteX4" fmla="*/ 6228114 w 6583313"/>
              <a:gd name="connsiteY4" fmla="*/ 886615 h 1907092"/>
              <a:gd name="connsiteX5" fmla="*/ 5509218 w 6583313"/>
              <a:gd name="connsiteY5" fmla="*/ 167720 h 1907092"/>
              <a:gd name="connsiteX6" fmla="*/ 4752490 w 6583313"/>
              <a:gd name="connsiteY6" fmla="*/ 924448 h 1907092"/>
              <a:gd name="connsiteX7" fmla="*/ 5549100 w 6583313"/>
              <a:gd name="connsiteY7" fmla="*/ 1721058 h 1907092"/>
              <a:gd name="connsiteX8" fmla="*/ 6387640 w 6583313"/>
              <a:gd name="connsiteY8" fmla="*/ 882518 h 1907092"/>
              <a:gd name="connsiteX9" fmla="*/ 5504941 w 6583313"/>
              <a:gd name="connsiteY9" fmla="*/ 0 h 1907092"/>
              <a:gd name="connsiteX10" fmla="*/ 4575854 w 6583313"/>
              <a:gd name="connsiteY10" fmla="*/ 929087 h 1907092"/>
              <a:gd name="connsiteX11" fmla="*/ 5553860 w 6583313"/>
              <a:gd name="connsiteY11" fmla="*/ 1907092 h 1907092"/>
              <a:gd name="connsiteX12" fmla="*/ 6583314 w 6583313"/>
              <a:gd name="connsiteY12" fmla="*/ 877638 h 190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83313" h="1907092">
                <a:moveTo>
                  <a:pt x="0" y="920833"/>
                </a:moveTo>
                <a:lnTo>
                  <a:pt x="4785926" y="920833"/>
                </a:lnTo>
                <a:cubicBezTo>
                  <a:pt x="4844483" y="920833"/>
                  <a:pt x="4895028" y="963125"/>
                  <a:pt x="4904005" y="1020960"/>
                </a:cubicBezTo>
                <a:cubicBezTo>
                  <a:pt x="4952140" y="1331760"/>
                  <a:pt x="5220889" y="1569604"/>
                  <a:pt x="5545124" y="1569604"/>
                </a:cubicBezTo>
                <a:cubicBezTo>
                  <a:pt x="5922313" y="1569604"/>
                  <a:pt x="6228114" y="1263804"/>
                  <a:pt x="6228114" y="886615"/>
                </a:cubicBezTo>
                <a:cubicBezTo>
                  <a:pt x="6228114" y="489545"/>
                  <a:pt x="5906228" y="167720"/>
                  <a:pt x="5509218" y="167720"/>
                </a:cubicBezTo>
                <a:cubicBezTo>
                  <a:pt x="5091244" y="167720"/>
                  <a:pt x="4752490" y="506534"/>
                  <a:pt x="4752490" y="924448"/>
                </a:cubicBezTo>
                <a:cubicBezTo>
                  <a:pt x="4752490" y="1364412"/>
                  <a:pt x="5109136" y="1721058"/>
                  <a:pt x="5549100" y="1721058"/>
                </a:cubicBezTo>
                <a:cubicBezTo>
                  <a:pt x="6012198" y="1721058"/>
                  <a:pt x="6387640" y="1345616"/>
                  <a:pt x="6387640" y="882518"/>
                </a:cubicBezTo>
                <a:cubicBezTo>
                  <a:pt x="6387580" y="395142"/>
                  <a:pt x="5992378" y="0"/>
                  <a:pt x="5504941" y="0"/>
                </a:cubicBezTo>
                <a:cubicBezTo>
                  <a:pt x="4991841" y="0"/>
                  <a:pt x="4575854" y="415987"/>
                  <a:pt x="4575854" y="929087"/>
                </a:cubicBezTo>
                <a:cubicBezTo>
                  <a:pt x="4575854" y="1469237"/>
                  <a:pt x="5013709" y="1907092"/>
                  <a:pt x="5553860" y="1907092"/>
                </a:cubicBezTo>
                <a:cubicBezTo>
                  <a:pt x="6122445" y="1907092"/>
                  <a:pt x="6583314" y="1446163"/>
                  <a:pt x="6583314" y="877638"/>
                </a:cubicBezTo>
              </a:path>
            </a:pathLst>
          </a:custGeom>
          <a:noFill/>
          <a:ln w="15875" cap="flat">
            <a:solidFill>
              <a:srgbClr val="000000"/>
            </a:solidFill>
            <a:prstDash val="solid"/>
            <a:miter/>
          </a:ln>
        </p:spPr>
        <p:txBody>
          <a:bodyPr rtlCol="0" anchor="ctr"/>
          <a:lstStyle/>
          <a:p>
            <a:endParaRPr lang="en-GB"/>
          </a:p>
        </p:txBody>
      </p:sp>
      <p:cxnSp>
        <p:nvCxnSpPr>
          <p:cNvPr id="106" name="Straight Connector 105">
            <a:extLst>
              <a:ext uri="{FF2B5EF4-FFF2-40B4-BE49-F238E27FC236}">
                <a16:creationId xmlns:a16="http://schemas.microsoft.com/office/drawing/2014/main" id="{61528713-AE55-6123-9715-941B9AF5C120}"/>
              </a:ext>
            </a:extLst>
          </p:cNvPr>
          <p:cNvCxnSpPr>
            <a:stCxn id="100" idx="0"/>
          </p:cNvCxnSpPr>
          <p:nvPr/>
        </p:nvCxnSpPr>
        <p:spPr>
          <a:xfrm flipH="1" flipV="1">
            <a:off x="-1" y="2076451"/>
            <a:ext cx="2054492" cy="276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510F19F1-850E-22E1-39B7-61D6BCCA7851}"/>
              </a:ext>
            </a:extLst>
          </p:cNvPr>
          <p:cNvSpPr/>
          <p:nvPr/>
        </p:nvSpPr>
        <p:spPr>
          <a:xfrm>
            <a:off x="380514" y="1385247"/>
            <a:ext cx="1304222" cy="2280290"/>
          </a:xfrm>
          <a:prstGeom prst="rect">
            <a:avLst/>
          </a:prstGeom>
          <a:solidFill>
            <a:schemeClr val="bg1"/>
          </a:solidFill>
          <a:ln>
            <a:noFill/>
          </a:ln>
          <a:effectLst>
            <a:outerShdw blurRad="63500" sx="101000" sy="101000" algn="ctr"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736FF778-08E6-C28D-948B-7423C4D1208B}"/>
              </a:ext>
            </a:extLst>
          </p:cNvPr>
          <p:cNvSpPr/>
          <p:nvPr/>
        </p:nvSpPr>
        <p:spPr>
          <a:xfrm>
            <a:off x="1962020" y="1379943"/>
            <a:ext cx="1304222" cy="2280290"/>
          </a:xfrm>
          <a:prstGeom prst="rect">
            <a:avLst/>
          </a:prstGeom>
          <a:solidFill>
            <a:schemeClr val="bg1"/>
          </a:solidFill>
          <a:ln>
            <a:noFill/>
          </a:ln>
          <a:effectLst>
            <a:outerShdw blurRad="63500" sx="101000" sy="101000" algn="ctr"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FE33737-2D86-08A2-4385-17BFCB0B936A}"/>
              </a:ext>
            </a:extLst>
          </p:cNvPr>
          <p:cNvSpPr/>
          <p:nvPr/>
        </p:nvSpPr>
        <p:spPr>
          <a:xfrm>
            <a:off x="3524190" y="1379943"/>
            <a:ext cx="1304222" cy="2280290"/>
          </a:xfrm>
          <a:prstGeom prst="rect">
            <a:avLst/>
          </a:prstGeom>
          <a:solidFill>
            <a:schemeClr val="bg1"/>
          </a:solidFill>
          <a:ln>
            <a:noFill/>
          </a:ln>
          <a:effectLst>
            <a:outerShdw blurRad="63500" sx="101000" sy="101000" algn="ctr"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Rectangle 89">
            <a:extLst>
              <a:ext uri="{FF2B5EF4-FFF2-40B4-BE49-F238E27FC236}">
                <a16:creationId xmlns:a16="http://schemas.microsoft.com/office/drawing/2014/main" id="{7A1DAC67-4A57-A870-24E8-749989F59964}"/>
              </a:ext>
            </a:extLst>
          </p:cNvPr>
          <p:cNvSpPr/>
          <p:nvPr/>
        </p:nvSpPr>
        <p:spPr>
          <a:xfrm>
            <a:off x="5106658" y="1379943"/>
            <a:ext cx="1304222" cy="2280290"/>
          </a:xfrm>
          <a:prstGeom prst="rect">
            <a:avLst/>
          </a:prstGeom>
          <a:solidFill>
            <a:schemeClr val="bg1"/>
          </a:solidFill>
          <a:ln>
            <a:noFill/>
          </a:ln>
          <a:effectLst>
            <a:outerShdw blurRad="63500" sx="101000" sy="101000" algn="ctr"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49C0366-F1B2-E127-0CA6-BF0EA61F578C}"/>
              </a:ext>
            </a:extLst>
          </p:cNvPr>
          <p:cNvSpPr>
            <a:spLocks noGrp="1"/>
          </p:cNvSpPr>
          <p:nvPr>
            <p:ph type="title"/>
          </p:nvPr>
        </p:nvSpPr>
        <p:spPr>
          <a:xfrm>
            <a:off x="857251" y="59945"/>
            <a:ext cx="7990914" cy="822787"/>
          </a:xfrm>
        </p:spPr>
        <p:txBody>
          <a:bodyPr>
            <a:normAutofit/>
          </a:bodyPr>
          <a:lstStyle/>
          <a:p>
            <a:r>
              <a:rPr lang="en-GB"/>
              <a:t>Transitioning from a tried and tested ‘traditional’ approach</a:t>
            </a:r>
          </a:p>
        </p:txBody>
      </p:sp>
      <p:sp>
        <p:nvSpPr>
          <p:cNvPr id="4" name="Slide Number Placeholder 3">
            <a:extLst>
              <a:ext uri="{FF2B5EF4-FFF2-40B4-BE49-F238E27FC236}">
                <a16:creationId xmlns:a16="http://schemas.microsoft.com/office/drawing/2014/main" id="{09B50D89-D236-1BFF-D3CB-7F4A298F3939}"/>
              </a:ext>
            </a:extLst>
          </p:cNvPr>
          <p:cNvSpPr>
            <a:spLocks noGrp="1"/>
          </p:cNvSpPr>
          <p:nvPr>
            <p:ph type="sldNum" sz="quarter" idx="10"/>
          </p:nvPr>
        </p:nvSpPr>
        <p:spPr/>
        <p:txBody>
          <a:bodyPr/>
          <a:lstStyle/>
          <a:p>
            <a:fld id="{42AD0A0E-4515-A647-B2E3-7F1B29FB990E}" type="slidenum">
              <a:rPr lang="en-US" smtClean="0"/>
              <a:pPr/>
              <a:t>22</a:t>
            </a:fld>
            <a:endParaRPr lang="en-US"/>
          </a:p>
        </p:txBody>
      </p:sp>
      <p:grpSp>
        <p:nvGrpSpPr>
          <p:cNvPr id="48" name="Group 47">
            <a:extLst>
              <a:ext uri="{FF2B5EF4-FFF2-40B4-BE49-F238E27FC236}">
                <a16:creationId xmlns:a16="http://schemas.microsoft.com/office/drawing/2014/main" id="{4C204358-CEF0-3E9B-AFF7-977FF6081ACC}"/>
              </a:ext>
            </a:extLst>
          </p:cNvPr>
          <p:cNvGrpSpPr/>
          <p:nvPr/>
        </p:nvGrpSpPr>
        <p:grpSpPr>
          <a:xfrm>
            <a:off x="493886" y="1474035"/>
            <a:ext cx="1089860" cy="1100759"/>
            <a:chOff x="671359" y="1693349"/>
            <a:chExt cx="1031013" cy="1031013"/>
          </a:xfrm>
        </p:grpSpPr>
        <p:sp>
          <p:nvSpPr>
            <p:cNvPr id="5" name="Rectangle 4">
              <a:extLst>
                <a:ext uri="{FF2B5EF4-FFF2-40B4-BE49-F238E27FC236}">
                  <a16:creationId xmlns:a16="http://schemas.microsoft.com/office/drawing/2014/main" id="{46E25B56-63EA-83AE-6EA9-FF59ACD80F6D}"/>
                </a:ext>
              </a:extLst>
            </p:cNvPr>
            <p:cNvSpPr/>
            <p:nvPr/>
          </p:nvSpPr>
          <p:spPr>
            <a:xfrm>
              <a:off x="671359" y="1693349"/>
              <a:ext cx="1031013" cy="103101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26" name="TextBox 25">
              <a:extLst>
                <a:ext uri="{FF2B5EF4-FFF2-40B4-BE49-F238E27FC236}">
                  <a16:creationId xmlns:a16="http://schemas.microsoft.com/office/drawing/2014/main" id="{664FED38-ACBD-EBBF-066A-3C71A4C18FAA}"/>
                </a:ext>
              </a:extLst>
            </p:cNvPr>
            <p:cNvSpPr txBox="1"/>
            <p:nvPr/>
          </p:nvSpPr>
          <p:spPr>
            <a:xfrm>
              <a:off x="690860" y="1859109"/>
              <a:ext cx="976853" cy="699492"/>
            </a:xfrm>
            <a:prstGeom prst="rect">
              <a:avLst/>
            </a:prstGeom>
            <a:noFill/>
          </p:spPr>
          <p:txBody>
            <a:bodyPr wrap="square" rtlCol="0" anchor="ctr">
              <a:spAutoFit/>
            </a:bodyPr>
            <a:lstStyle/>
            <a:p>
              <a:pPr algn="ctr"/>
              <a:r>
                <a:rPr lang="en-GB" sz="1100" b="1">
                  <a:solidFill>
                    <a:schemeClr val="bg1"/>
                  </a:solidFill>
                </a:rPr>
                <a:t>Understand the internal barriers to change</a:t>
              </a:r>
            </a:p>
          </p:txBody>
        </p:sp>
      </p:grpSp>
      <p:grpSp>
        <p:nvGrpSpPr>
          <p:cNvPr id="50" name="Group 49">
            <a:extLst>
              <a:ext uri="{FF2B5EF4-FFF2-40B4-BE49-F238E27FC236}">
                <a16:creationId xmlns:a16="http://schemas.microsoft.com/office/drawing/2014/main" id="{64911846-6C41-3305-AAA2-A4BBC8F39E71}"/>
              </a:ext>
            </a:extLst>
          </p:cNvPr>
          <p:cNvGrpSpPr/>
          <p:nvPr/>
        </p:nvGrpSpPr>
        <p:grpSpPr>
          <a:xfrm>
            <a:off x="3636936" y="1474035"/>
            <a:ext cx="1089861" cy="1100759"/>
            <a:chOff x="4188956" y="1693349"/>
            <a:chExt cx="1031014" cy="1031013"/>
          </a:xfrm>
        </p:grpSpPr>
        <p:sp>
          <p:nvSpPr>
            <p:cNvPr id="46" name="Rectangle 45">
              <a:extLst>
                <a:ext uri="{FF2B5EF4-FFF2-40B4-BE49-F238E27FC236}">
                  <a16:creationId xmlns:a16="http://schemas.microsoft.com/office/drawing/2014/main" id="{028FBBC6-6594-FC50-C44B-28E24AF6C5F1}"/>
                </a:ext>
              </a:extLst>
            </p:cNvPr>
            <p:cNvSpPr/>
            <p:nvPr/>
          </p:nvSpPr>
          <p:spPr>
            <a:xfrm>
              <a:off x="4188956" y="1693349"/>
              <a:ext cx="1031013" cy="103101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19" name="Freeform: Shape 18">
              <a:extLst>
                <a:ext uri="{FF2B5EF4-FFF2-40B4-BE49-F238E27FC236}">
                  <a16:creationId xmlns:a16="http://schemas.microsoft.com/office/drawing/2014/main" id="{703BF669-CA24-338C-EA57-5DDDE87A72BF}"/>
                </a:ext>
              </a:extLst>
            </p:cNvPr>
            <p:cNvSpPr/>
            <p:nvPr/>
          </p:nvSpPr>
          <p:spPr>
            <a:xfrm>
              <a:off x="4188957" y="1693349"/>
              <a:ext cx="1031013" cy="1031013"/>
            </a:xfrm>
            <a:custGeom>
              <a:avLst/>
              <a:gdLst>
                <a:gd name="connsiteX0" fmla="*/ 0 w 2162731"/>
                <a:gd name="connsiteY0" fmla="*/ 0 h 2160000"/>
                <a:gd name="connsiteX1" fmla="*/ 1082731 w 2162731"/>
                <a:gd name="connsiteY1" fmla="*/ 0 h 2160000"/>
                <a:gd name="connsiteX2" fmla="*/ 2162731 w 2162731"/>
                <a:gd name="connsiteY2" fmla="*/ 1080000 h 2160000"/>
                <a:gd name="connsiteX3" fmla="*/ 1082731 w 2162731"/>
                <a:gd name="connsiteY3" fmla="*/ 2160000 h 2160000"/>
                <a:gd name="connsiteX4" fmla="*/ 0 w 2162731"/>
                <a:gd name="connsiteY4" fmla="*/ 2160000 h 2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731" h="2160000">
                  <a:moveTo>
                    <a:pt x="0" y="0"/>
                  </a:moveTo>
                  <a:lnTo>
                    <a:pt x="1082731" y="0"/>
                  </a:lnTo>
                  <a:cubicBezTo>
                    <a:pt x="1679199" y="0"/>
                    <a:pt x="2162731" y="483532"/>
                    <a:pt x="2162731" y="1080000"/>
                  </a:cubicBezTo>
                  <a:cubicBezTo>
                    <a:pt x="2162731" y="1676468"/>
                    <a:pt x="1679199" y="2160000"/>
                    <a:pt x="1082731" y="2160000"/>
                  </a:cubicBezTo>
                  <a:lnTo>
                    <a:pt x="0" y="216000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100"/>
            </a:p>
          </p:txBody>
        </p:sp>
        <p:sp>
          <p:nvSpPr>
            <p:cNvPr id="27" name="TextBox 26">
              <a:extLst>
                <a:ext uri="{FF2B5EF4-FFF2-40B4-BE49-F238E27FC236}">
                  <a16:creationId xmlns:a16="http://schemas.microsoft.com/office/drawing/2014/main" id="{AAD3324C-6756-DBE1-B8BD-56E23A5AAFBE}"/>
                </a:ext>
              </a:extLst>
            </p:cNvPr>
            <p:cNvSpPr txBox="1"/>
            <p:nvPr/>
          </p:nvSpPr>
          <p:spPr>
            <a:xfrm>
              <a:off x="4236736" y="1859108"/>
              <a:ext cx="935455" cy="699492"/>
            </a:xfrm>
            <a:prstGeom prst="rect">
              <a:avLst/>
            </a:prstGeom>
            <a:noFill/>
          </p:spPr>
          <p:txBody>
            <a:bodyPr wrap="square" rtlCol="0" anchor="ctr">
              <a:spAutoFit/>
            </a:bodyPr>
            <a:lstStyle/>
            <a:p>
              <a:pPr algn="ctr"/>
              <a:r>
                <a:rPr lang="en-GB" sz="1100" b="1">
                  <a:solidFill>
                    <a:schemeClr val="bg1"/>
                  </a:solidFill>
                </a:rPr>
                <a:t>Do you have authors as advocates for change?</a:t>
              </a:r>
            </a:p>
          </p:txBody>
        </p:sp>
      </p:grpSp>
      <p:grpSp>
        <p:nvGrpSpPr>
          <p:cNvPr id="51" name="Group 50">
            <a:extLst>
              <a:ext uri="{FF2B5EF4-FFF2-40B4-BE49-F238E27FC236}">
                <a16:creationId xmlns:a16="http://schemas.microsoft.com/office/drawing/2014/main" id="{00820242-3875-7F99-2311-054F14778900}"/>
              </a:ext>
            </a:extLst>
          </p:cNvPr>
          <p:cNvGrpSpPr/>
          <p:nvPr/>
        </p:nvGrpSpPr>
        <p:grpSpPr>
          <a:xfrm>
            <a:off x="5208461" y="1474035"/>
            <a:ext cx="1089860" cy="1100759"/>
            <a:chOff x="5861648" y="1693349"/>
            <a:chExt cx="1031013" cy="1031013"/>
          </a:xfrm>
        </p:grpSpPr>
        <p:sp>
          <p:nvSpPr>
            <p:cNvPr id="47" name="Rectangle 46">
              <a:extLst>
                <a:ext uri="{FF2B5EF4-FFF2-40B4-BE49-F238E27FC236}">
                  <a16:creationId xmlns:a16="http://schemas.microsoft.com/office/drawing/2014/main" id="{28746BB9-25EC-4837-2C15-70E452139AEE}"/>
                </a:ext>
              </a:extLst>
            </p:cNvPr>
            <p:cNvSpPr/>
            <p:nvPr/>
          </p:nvSpPr>
          <p:spPr>
            <a:xfrm>
              <a:off x="5861648" y="1693349"/>
              <a:ext cx="1031013" cy="103101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25" name="Freeform: Shape 24">
              <a:extLst>
                <a:ext uri="{FF2B5EF4-FFF2-40B4-BE49-F238E27FC236}">
                  <a16:creationId xmlns:a16="http://schemas.microsoft.com/office/drawing/2014/main" id="{B86A7CBE-287D-DCD2-DD00-69D6D0EEE7E8}"/>
                </a:ext>
              </a:extLst>
            </p:cNvPr>
            <p:cNvSpPr/>
            <p:nvPr/>
          </p:nvSpPr>
          <p:spPr>
            <a:xfrm>
              <a:off x="5861648" y="1693349"/>
              <a:ext cx="1031013" cy="1031013"/>
            </a:xfrm>
            <a:custGeom>
              <a:avLst/>
              <a:gdLst>
                <a:gd name="connsiteX0" fmla="*/ 3051 w 1440000"/>
                <a:gd name="connsiteY0" fmla="*/ 0 h 1440000"/>
                <a:gd name="connsiteX1" fmla="*/ 711477 w 1440000"/>
                <a:gd name="connsiteY1" fmla="*/ 0 h 1440000"/>
                <a:gd name="connsiteX2" fmla="*/ 711477 w 1440000"/>
                <a:gd name="connsiteY2" fmla="*/ 430 h 1440000"/>
                <a:gd name="connsiteX3" fmla="*/ 720000 w 1440000"/>
                <a:gd name="connsiteY3" fmla="*/ 0 h 1440000"/>
                <a:gd name="connsiteX4" fmla="*/ 1440000 w 1440000"/>
                <a:gd name="connsiteY4" fmla="*/ 720000 h 1440000"/>
                <a:gd name="connsiteX5" fmla="*/ 720000 w 1440000"/>
                <a:gd name="connsiteY5" fmla="*/ 1440000 h 1440000"/>
                <a:gd name="connsiteX6" fmla="*/ 14628 w 1440000"/>
                <a:gd name="connsiteY6" fmla="*/ 865105 h 1440000"/>
                <a:gd name="connsiteX7" fmla="*/ 4061 w 1440000"/>
                <a:gd name="connsiteY7" fmla="*/ 795867 h 1440000"/>
                <a:gd name="connsiteX8" fmla="*/ 3051 w 1440000"/>
                <a:gd name="connsiteY8" fmla="*/ 795867 h 1440000"/>
                <a:gd name="connsiteX9" fmla="*/ 3051 w 1440000"/>
                <a:gd name="connsiteY9" fmla="*/ 780421 h 1440000"/>
                <a:gd name="connsiteX10" fmla="*/ 0 w 1440000"/>
                <a:gd name="connsiteY10" fmla="*/ 720000 h 1440000"/>
                <a:gd name="connsiteX11" fmla="*/ 3051 w 1440000"/>
                <a:gd name="connsiteY11" fmla="*/ 659579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0000" h="1440000">
                  <a:moveTo>
                    <a:pt x="3051" y="0"/>
                  </a:moveTo>
                  <a:lnTo>
                    <a:pt x="711477" y="0"/>
                  </a:lnTo>
                  <a:lnTo>
                    <a:pt x="711477" y="430"/>
                  </a:lnTo>
                  <a:lnTo>
                    <a:pt x="720000" y="0"/>
                  </a:lnTo>
                  <a:cubicBezTo>
                    <a:pt x="1117645" y="0"/>
                    <a:pt x="1440000" y="322355"/>
                    <a:pt x="1440000" y="720000"/>
                  </a:cubicBezTo>
                  <a:cubicBezTo>
                    <a:pt x="1440000" y="1117645"/>
                    <a:pt x="1117645" y="1440000"/>
                    <a:pt x="720000" y="1440000"/>
                  </a:cubicBezTo>
                  <a:cubicBezTo>
                    <a:pt x="372061" y="1440000"/>
                    <a:pt x="81765" y="1193197"/>
                    <a:pt x="14628" y="865105"/>
                  </a:cubicBezTo>
                  <a:lnTo>
                    <a:pt x="4061" y="795867"/>
                  </a:lnTo>
                  <a:lnTo>
                    <a:pt x="3051" y="795867"/>
                  </a:lnTo>
                  <a:lnTo>
                    <a:pt x="3051" y="780421"/>
                  </a:lnTo>
                  <a:lnTo>
                    <a:pt x="0" y="720000"/>
                  </a:lnTo>
                  <a:lnTo>
                    <a:pt x="3051" y="659579"/>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100"/>
            </a:p>
          </p:txBody>
        </p:sp>
        <p:sp>
          <p:nvSpPr>
            <p:cNvPr id="28" name="TextBox 27">
              <a:extLst>
                <a:ext uri="{FF2B5EF4-FFF2-40B4-BE49-F238E27FC236}">
                  <a16:creationId xmlns:a16="http://schemas.microsoft.com/office/drawing/2014/main" id="{1C2E41E5-2E3C-B5F5-9E38-D3A51B8C2874}"/>
                </a:ext>
              </a:extLst>
            </p:cNvPr>
            <p:cNvSpPr txBox="1"/>
            <p:nvPr/>
          </p:nvSpPr>
          <p:spPr>
            <a:xfrm>
              <a:off x="5938517" y="1859108"/>
              <a:ext cx="887199" cy="699492"/>
            </a:xfrm>
            <a:prstGeom prst="rect">
              <a:avLst/>
            </a:prstGeom>
            <a:noFill/>
          </p:spPr>
          <p:txBody>
            <a:bodyPr wrap="square" rtlCol="0" anchor="ctr">
              <a:spAutoFit/>
            </a:bodyPr>
            <a:lstStyle/>
            <a:p>
              <a:pPr algn="ctr"/>
              <a:r>
                <a:rPr lang="en-GB" sz="1100" b="1">
                  <a:solidFill>
                    <a:schemeClr val="bg1"/>
                  </a:solidFill>
                </a:rPr>
                <a:t>Be prepared to make incremental changes</a:t>
              </a:r>
            </a:p>
          </p:txBody>
        </p:sp>
      </p:grpSp>
      <p:grpSp>
        <p:nvGrpSpPr>
          <p:cNvPr id="49" name="Group 48">
            <a:extLst>
              <a:ext uri="{FF2B5EF4-FFF2-40B4-BE49-F238E27FC236}">
                <a16:creationId xmlns:a16="http://schemas.microsoft.com/office/drawing/2014/main" id="{247DC551-E654-4FB6-7330-A9DD05B99EDA}"/>
              </a:ext>
            </a:extLst>
          </p:cNvPr>
          <p:cNvGrpSpPr/>
          <p:nvPr/>
        </p:nvGrpSpPr>
        <p:grpSpPr>
          <a:xfrm>
            <a:off x="2065411" y="1474035"/>
            <a:ext cx="1089860" cy="1100759"/>
            <a:chOff x="2445943" y="1693349"/>
            <a:chExt cx="1031013" cy="1031013"/>
          </a:xfrm>
        </p:grpSpPr>
        <p:sp>
          <p:nvSpPr>
            <p:cNvPr id="45" name="Rectangle 44">
              <a:extLst>
                <a:ext uri="{FF2B5EF4-FFF2-40B4-BE49-F238E27FC236}">
                  <a16:creationId xmlns:a16="http://schemas.microsoft.com/office/drawing/2014/main" id="{E4BF0073-D27E-73A7-9CFD-E5230C5D7878}"/>
                </a:ext>
              </a:extLst>
            </p:cNvPr>
            <p:cNvSpPr/>
            <p:nvPr/>
          </p:nvSpPr>
          <p:spPr>
            <a:xfrm>
              <a:off x="2445943" y="1693349"/>
              <a:ext cx="1031013" cy="103101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21" name="Freeform: Shape 20">
              <a:extLst>
                <a:ext uri="{FF2B5EF4-FFF2-40B4-BE49-F238E27FC236}">
                  <a16:creationId xmlns:a16="http://schemas.microsoft.com/office/drawing/2014/main" id="{DD8E64C1-FB9E-F3E5-20DA-725029F5E8DF}"/>
                </a:ext>
              </a:extLst>
            </p:cNvPr>
            <p:cNvSpPr/>
            <p:nvPr/>
          </p:nvSpPr>
          <p:spPr>
            <a:xfrm>
              <a:off x="2445943" y="1693349"/>
              <a:ext cx="1031013" cy="1031013"/>
            </a:xfrm>
            <a:custGeom>
              <a:avLst/>
              <a:gdLst>
                <a:gd name="connsiteX0" fmla="*/ 0 w 2162731"/>
                <a:gd name="connsiteY0" fmla="*/ 0 h 2160000"/>
                <a:gd name="connsiteX1" fmla="*/ 1082731 w 2162731"/>
                <a:gd name="connsiteY1" fmla="*/ 0 h 2160000"/>
                <a:gd name="connsiteX2" fmla="*/ 2162731 w 2162731"/>
                <a:gd name="connsiteY2" fmla="*/ 1080000 h 2160000"/>
                <a:gd name="connsiteX3" fmla="*/ 2159978 w 2162731"/>
                <a:gd name="connsiteY3" fmla="*/ 1134532 h 2160000"/>
                <a:gd name="connsiteX4" fmla="*/ 2160000 w 2162731"/>
                <a:gd name="connsiteY4" fmla="*/ 1134532 h 2160000"/>
                <a:gd name="connsiteX5" fmla="*/ 2160000 w 2162731"/>
                <a:gd name="connsiteY5" fmla="*/ 2159999 h 2160000"/>
                <a:gd name="connsiteX6" fmla="*/ 1082751 w 2162731"/>
                <a:gd name="connsiteY6" fmla="*/ 2159999 h 2160000"/>
                <a:gd name="connsiteX7" fmla="*/ 1082731 w 2162731"/>
                <a:gd name="connsiteY7" fmla="*/ 2160000 h 2160000"/>
                <a:gd name="connsiteX8" fmla="*/ 0 w 2162731"/>
                <a:gd name="connsiteY8" fmla="*/ 2160000 h 2160000"/>
                <a:gd name="connsiteX9" fmla="*/ 0 w 2162731"/>
                <a:gd name="connsiteY9" fmla="*/ 2159999 h 2160000"/>
                <a:gd name="connsiteX10" fmla="*/ 0 w 2162731"/>
                <a:gd name="connsiteY10" fmla="*/ 1134532 h 21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2731" h="2160000">
                  <a:moveTo>
                    <a:pt x="0" y="0"/>
                  </a:moveTo>
                  <a:lnTo>
                    <a:pt x="1082731" y="0"/>
                  </a:lnTo>
                  <a:cubicBezTo>
                    <a:pt x="1679199" y="0"/>
                    <a:pt x="2162731" y="483532"/>
                    <a:pt x="2162731" y="1080000"/>
                  </a:cubicBezTo>
                  <a:lnTo>
                    <a:pt x="2159978" y="1134532"/>
                  </a:lnTo>
                  <a:lnTo>
                    <a:pt x="2160000" y="1134532"/>
                  </a:lnTo>
                  <a:lnTo>
                    <a:pt x="2160000" y="2159999"/>
                  </a:lnTo>
                  <a:lnTo>
                    <a:pt x="1082751" y="2159999"/>
                  </a:lnTo>
                  <a:lnTo>
                    <a:pt x="1082731" y="2160000"/>
                  </a:lnTo>
                  <a:lnTo>
                    <a:pt x="0" y="2160000"/>
                  </a:lnTo>
                  <a:lnTo>
                    <a:pt x="0" y="2159999"/>
                  </a:lnTo>
                  <a:lnTo>
                    <a:pt x="0" y="1134532"/>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100"/>
            </a:p>
          </p:txBody>
        </p:sp>
        <p:sp>
          <p:nvSpPr>
            <p:cNvPr id="29" name="TextBox 28">
              <a:extLst>
                <a:ext uri="{FF2B5EF4-FFF2-40B4-BE49-F238E27FC236}">
                  <a16:creationId xmlns:a16="http://schemas.microsoft.com/office/drawing/2014/main" id="{0256EC2D-8537-1FB2-3DBF-6DE9EF453BB2}"/>
                </a:ext>
              </a:extLst>
            </p:cNvPr>
            <p:cNvSpPr txBox="1"/>
            <p:nvPr/>
          </p:nvSpPr>
          <p:spPr>
            <a:xfrm>
              <a:off x="2535815" y="1859108"/>
              <a:ext cx="858159" cy="699492"/>
            </a:xfrm>
            <a:prstGeom prst="rect">
              <a:avLst/>
            </a:prstGeom>
            <a:noFill/>
          </p:spPr>
          <p:txBody>
            <a:bodyPr wrap="square" rtlCol="0" anchor="ctr">
              <a:spAutoFit/>
            </a:bodyPr>
            <a:lstStyle/>
            <a:p>
              <a:pPr algn="ctr"/>
              <a:r>
                <a:rPr lang="en-GB" sz="1100" b="1">
                  <a:solidFill>
                    <a:schemeClr val="bg1"/>
                  </a:solidFill>
                </a:rPr>
                <a:t>If it isn’t broken, you don’t have to fix it</a:t>
              </a:r>
            </a:p>
          </p:txBody>
        </p:sp>
      </p:grpSp>
      <p:sp>
        <p:nvSpPr>
          <p:cNvPr id="31" name="TextBox 30">
            <a:extLst>
              <a:ext uri="{FF2B5EF4-FFF2-40B4-BE49-F238E27FC236}">
                <a16:creationId xmlns:a16="http://schemas.microsoft.com/office/drawing/2014/main" id="{DA4FD7F2-057B-55FE-45C3-08335C72BA07}"/>
              </a:ext>
            </a:extLst>
          </p:cNvPr>
          <p:cNvSpPr txBox="1"/>
          <p:nvPr/>
        </p:nvSpPr>
        <p:spPr>
          <a:xfrm>
            <a:off x="507048" y="2747765"/>
            <a:ext cx="1060700" cy="307777"/>
          </a:xfrm>
          <a:prstGeom prst="rect">
            <a:avLst/>
          </a:prstGeom>
          <a:noFill/>
        </p:spPr>
        <p:txBody>
          <a:bodyPr wrap="square" lIns="0" tIns="0" rIns="0" bIns="0" rtlCol="0">
            <a:spAutoFit/>
          </a:bodyPr>
          <a:lstStyle/>
          <a:p>
            <a:pPr algn="ctr"/>
            <a:r>
              <a:rPr lang="en-GB" sz="1000"/>
              <a:t>What push back are you getting?</a:t>
            </a:r>
          </a:p>
        </p:txBody>
      </p:sp>
      <p:sp>
        <p:nvSpPr>
          <p:cNvPr id="32" name="TextBox 31">
            <a:extLst>
              <a:ext uri="{FF2B5EF4-FFF2-40B4-BE49-F238E27FC236}">
                <a16:creationId xmlns:a16="http://schemas.microsoft.com/office/drawing/2014/main" id="{AA685421-35E5-9100-D0DC-CC9E2AB1ADCF}"/>
              </a:ext>
            </a:extLst>
          </p:cNvPr>
          <p:cNvSpPr txBox="1"/>
          <p:nvPr/>
        </p:nvSpPr>
        <p:spPr>
          <a:xfrm>
            <a:off x="3614809" y="2747765"/>
            <a:ext cx="1134114" cy="307777"/>
          </a:xfrm>
          <a:prstGeom prst="rect">
            <a:avLst/>
          </a:prstGeom>
          <a:noFill/>
        </p:spPr>
        <p:txBody>
          <a:bodyPr wrap="square" lIns="0" tIns="0" rIns="0" bIns="0" rtlCol="0">
            <a:spAutoFit/>
          </a:bodyPr>
          <a:lstStyle/>
          <a:p>
            <a:pPr algn="ctr"/>
            <a:r>
              <a:rPr lang="en-GB" sz="1000"/>
              <a:t>Can you leverage author opinion?</a:t>
            </a:r>
          </a:p>
        </p:txBody>
      </p:sp>
      <p:sp>
        <p:nvSpPr>
          <p:cNvPr id="33" name="TextBox 32">
            <a:extLst>
              <a:ext uri="{FF2B5EF4-FFF2-40B4-BE49-F238E27FC236}">
                <a16:creationId xmlns:a16="http://schemas.microsoft.com/office/drawing/2014/main" id="{3D09035B-ACE5-4D31-F0C9-D3475D2305E1}"/>
              </a:ext>
            </a:extLst>
          </p:cNvPr>
          <p:cNvSpPr txBox="1"/>
          <p:nvPr/>
        </p:nvSpPr>
        <p:spPr>
          <a:xfrm>
            <a:off x="2037074" y="2747765"/>
            <a:ext cx="1146532" cy="769441"/>
          </a:xfrm>
          <a:prstGeom prst="rect">
            <a:avLst/>
          </a:prstGeom>
          <a:noFill/>
        </p:spPr>
        <p:txBody>
          <a:bodyPr wrap="square" lIns="0" tIns="0" rIns="0" bIns="0" rtlCol="0">
            <a:spAutoFit/>
          </a:bodyPr>
          <a:lstStyle/>
          <a:p>
            <a:pPr algn="ctr"/>
            <a:r>
              <a:rPr lang="en-GB" sz="1000"/>
              <a:t>Classic, well understood graphs, analyses and formats do not need to be reimagined</a:t>
            </a:r>
          </a:p>
        </p:txBody>
      </p:sp>
      <p:sp>
        <p:nvSpPr>
          <p:cNvPr id="34" name="TextBox 33">
            <a:extLst>
              <a:ext uri="{FF2B5EF4-FFF2-40B4-BE49-F238E27FC236}">
                <a16:creationId xmlns:a16="http://schemas.microsoft.com/office/drawing/2014/main" id="{44209295-214F-2F99-B936-236E8214F803}"/>
              </a:ext>
            </a:extLst>
          </p:cNvPr>
          <p:cNvSpPr txBox="1"/>
          <p:nvPr/>
        </p:nvSpPr>
        <p:spPr>
          <a:xfrm>
            <a:off x="5310769" y="2747765"/>
            <a:ext cx="885244" cy="615553"/>
          </a:xfrm>
          <a:prstGeom prst="rect">
            <a:avLst/>
          </a:prstGeom>
          <a:noFill/>
        </p:spPr>
        <p:txBody>
          <a:bodyPr wrap="square" lIns="0" tIns="0" rIns="0" bIns="0" rtlCol="0">
            <a:spAutoFit/>
          </a:bodyPr>
          <a:lstStyle/>
          <a:p>
            <a:pPr algn="ctr"/>
            <a:r>
              <a:rPr lang="en-GB" sz="1000"/>
              <a:t>Are there small changes you can make to test the water?</a:t>
            </a:r>
          </a:p>
        </p:txBody>
      </p:sp>
      <p:grpSp>
        <p:nvGrpSpPr>
          <p:cNvPr id="11" name="Group 10">
            <a:extLst>
              <a:ext uri="{FF2B5EF4-FFF2-40B4-BE49-F238E27FC236}">
                <a16:creationId xmlns:a16="http://schemas.microsoft.com/office/drawing/2014/main" id="{95FA57E6-FDBA-3088-1077-E7B463FA65BD}"/>
              </a:ext>
            </a:extLst>
          </p:cNvPr>
          <p:cNvGrpSpPr/>
          <p:nvPr/>
        </p:nvGrpSpPr>
        <p:grpSpPr>
          <a:xfrm>
            <a:off x="-1" y="3768556"/>
            <a:ext cx="9144002" cy="1373435"/>
            <a:chOff x="-1" y="3768556"/>
            <a:chExt cx="9144002" cy="1373435"/>
          </a:xfrm>
        </p:grpSpPr>
        <p:sp>
          <p:nvSpPr>
            <p:cNvPr id="13" name="TextBox 12">
              <a:extLst>
                <a:ext uri="{FF2B5EF4-FFF2-40B4-BE49-F238E27FC236}">
                  <a16:creationId xmlns:a16="http://schemas.microsoft.com/office/drawing/2014/main" id="{302AB550-16F2-9CA1-4690-1D7E444CE0CA}"/>
                </a:ext>
              </a:extLst>
            </p:cNvPr>
            <p:cNvSpPr txBox="1"/>
            <p:nvPr/>
          </p:nvSpPr>
          <p:spPr>
            <a:xfrm>
              <a:off x="1" y="4455674"/>
              <a:ext cx="7987700" cy="246221"/>
            </a:xfrm>
            <a:prstGeom prst="rect">
              <a:avLst/>
            </a:prstGeom>
            <a:gradFill>
              <a:gsLst>
                <a:gs pos="0">
                  <a:schemeClr val="bg1"/>
                </a:gs>
                <a:gs pos="45000">
                  <a:srgbClr val="FFEDFB"/>
                </a:gs>
                <a:gs pos="85000">
                  <a:srgbClr val="FFF7FD"/>
                </a:gs>
                <a:gs pos="100000">
                  <a:schemeClr val="bg1"/>
                </a:gs>
              </a:gsLst>
              <a:lin ang="0" scaled="0"/>
            </a:gradFill>
          </p:spPr>
          <p:txBody>
            <a:bodyPr wrap="square" lIns="1656000" tIns="45720" rIns="91440" bIns="45720" anchor="t">
              <a:spAutoFit/>
            </a:bodyPr>
            <a:lstStyle/>
            <a:p>
              <a:r>
                <a:rPr lang="en-GB" sz="1000"/>
                <a:t>Work out what internal barriers you need to overcome, what do key stakeholders need to see to be convinced?</a:t>
              </a:r>
            </a:p>
          </p:txBody>
        </p:sp>
        <p:sp>
          <p:nvSpPr>
            <p:cNvPr id="14" name="TextBox 13">
              <a:extLst>
                <a:ext uri="{FF2B5EF4-FFF2-40B4-BE49-F238E27FC236}">
                  <a16:creationId xmlns:a16="http://schemas.microsoft.com/office/drawing/2014/main" id="{D3E9CE27-E39F-EA8A-B8BB-CE8BA7AB0AD7}"/>
                </a:ext>
              </a:extLst>
            </p:cNvPr>
            <p:cNvSpPr txBox="1"/>
            <p:nvPr/>
          </p:nvSpPr>
          <p:spPr>
            <a:xfrm>
              <a:off x="1553636" y="4208581"/>
              <a:ext cx="1316344" cy="246221"/>
            </a:xfrm>
            <a:prstGeom prst="rect">
              <a:avLst/>
            </a:prstGeom>
            <a:noFill/>
          </p:spPr>
          <p:txBody>
            <a:bodyPr wrap="square">
              <a:spAutoFit/>
            </a:bodyPr>
            <a:lstStyle/>
            <a:p>
              <a:r>
                <a:rPr lang="en-GB" sz="1000" b="1"/>
                <a:t>Glinda’s suggestion</a:t>
              </a:r>
            </a:p>
          </p:txBody>
        </p:sp>
        <p:grpSp>
          <p:nvGrpSpPr>
            <p:cNvPr id="15" name="Group 14">
              <a:extLst>
                <a:ext uri="{FF2B5EF4-FFF2-40B4-BE49-F238E27FC236}">
                  <a16:creationId xmlns:a16="http://schemas.microsoft.com/office/drawing/2014/main" id="{49B6B0DA-9EF7-FA2C-A75A-0CE40964BBDC}"/>
                </a:ext>
              </a:extLst>
            </p:cNvPr>
            <p:cNvGrpSpPr/>
            <p:nvPr/>
          </p:nvGrpSpPr>
          <p:grpSpPr>
            <a:xfrm>
              <a:off x="-1" y="3860920"/>
              <a:ext cx="9144002" cy="1281071"/>
              <a:chOff x="-1" y="3860920"/>
              <a:chExt cx="9144002" cy="1281071"/>
            </a:xfrm>
          </p:grpSpPr>
          <p:sp>
            <p:nvSpPr>
              <p:cNvPr id="37" name="Star: 5 Points 36">
                <a:extLst>
                  <a:ext uri="{FF2B5EF4-FFF2-40B4-BE49-F238E27FC236}">
                    <a16:creationId xmlns:a16="http://schemas.microsoft.com/office/drawing/2014/main" id="{44E6BA84-4A5A-8130-EBF8-553A1D63EBFB}"/>
                  </a:ext>
                </a:extLst>
              </p:cNvPr>
              <p:cNvSpPr/>
              <p:nvPr/>
            </p:nvSpPr>
            <p:spPr>
              <a:xfrm>
                <a:off x="670543" y="4008039"/>
                <a:ext cx="675731" cy="647306"/>
              </a:xfrm>
              <a:prstGeom prst="star5">
                <a:avLst>
                  <a:gd name="adj" fmla="val 25464"/>
                  <a:gd name="hf" fmla="val 105146"/>
                  <a:gd name="vf" fmla="val 110557"/>
                </a:avLst>
              </a:prstGeom>
              <a:solidFill>
                <a:srgbClr val="FFD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Graphic 31">
                <a:extLst>
                  <a:ext uri="{FF2B5EF4-FFF2-40B4-BE49-F238E27FC236}">
                    <a16:creationId xmlns:a16="http://schemas.microsoft.com/office/drawing/2014/main" id="{C7F3EF08-BD94-D312-AC01-F202D6DC6C3F}"/>
                  </a:ext>
                </a:extLst>
              </p:cNvPr>
              <p:cNvSpPr/>
              <p:nvPr/>
            </p:nvSpPr>
            <p:spPr>
              <a:xfrm>
                <a:off x="-1" y="3860920"/>
                <a:ext cx="1494693" cy="1244842"/>
              </a:xfrm>
              <a:custGeom>
                <a:avLst/>
                <a:gdLst>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572262 w 1105676"/>
                  <a:gd name="connsiteY19" fmla="*/ 680918 h 920853"/>
                  <a:gd name="connsiteX20" fmla="*/ 0 w 1105676"/>
                  <a:gd name="connsiteY20" fmla="*/ 800933 h 9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05676" h="920853">
                    <a:moveTo>
                      <a:pt x="483299" y="920853"/>
                    </a:moveTo>
                    <a:lnTo>
                      <a:pt x="566261" y="437745"/>
                    </a:lnTo>
                    <a:cubicBezTo>
                      <a:pt x="566928" y="433745"/>
                      <a:pt x="565595" y="429554"/>
                      <a:pt x="562642" y="426696"/>
                    </a:cubicBezTo>
                    <a:lnTo>
                      <a:pt x="401288" y="269343"/>
                    </a:lnTo>
                    <a:cubicBezTo>
                      <a:pt x="393859" y="262104"/>
                      <a:pt x="397955" y="249531"/>
                      <a:pt x="408242" y="248102"/>
                    </a:cubicBezTo>
                    <a:lnTo>
                      <a:pt x="631222" y="215717"/>
                    </a:lnTo>
                    <a:cubicBezTo>
                      <a:pt x="635318" y="215146"/>
                      <a:pt x="638842" y="212574"/>
                      <a:pt x="640652" y="208859"/>
                    </a:cubicBezTo>
                    <a:lnTo>
                      <a:pt x="740474" y="6929"/>
                    </a:lnTo>
                    <a:cubicBezTo>
                      <a:pt x="745046" y="-2310"/>
                      <a:pt x="758285" y="-2310"/>
                      <a:pt x="762857" y="6929"/>
                    </a:cubicBezTo>
                    <a:lnTo>
                      <a:pt x="862584" y="209050"/>
                    </a:lnTo>
                    <a:cubicBezTo>
                      <a:pt x="864394" y="212765"/>
                      <a:pt x="867918" y="215241"/>
                      <a:pt x="872014" y="215908"/>
                    </a:cubicBezTo>
                    <a:lnTo>
                      <a:pt x="1094994" y="248388"/>
                    </a:lnTo>
                    <a:cubicBezTo>
                      <a:pt x="1105186" y="249912"/>
                      <a:pt x="1109282" y="262485"/>
                      <a:pt x="1101947" y="269629"/>
                    </a:cubicBezTo>
                    <a:lnTo>
                      <a:pt x="940499" y="426887"/>
                    </a:lnTo>
                    <a:cubicBezTo>
                      <a:pt x="937546" y="429744"/>
                      <a:pt x="936212" y="433840"/>
                      <a:pt x="936879" y="437936"/>
                    </a:cubicBezTo>
                    <a:lnTo>
                      <a:pt x="974884" y="660059"/>
                    </a:lnTo>
                    <a:cubicBezTo>
                      <a:pt x="976598" y="670250"/>
                      <a:pt x="965930" y="678061"/>
                      <a:pt x="956786" y="673203"/>
                    </a:cubicBezTo>
                    <a:lnTo>
                      <a:pt x="758000" y="568619"/>
                    </a:lnTo>
                    <a:cubicBezTo>
                      <a:pt x="753999" y="566523"/>
                      <a:pt x="749237" y="566714"/>
                      <a:pt x="745427" y="569190"/>
                    </a:cubicBezTo>
                    <a:lnTo>
                      <a:pt x="572262" y="680918"/>
                    </a:lnTo>
                    <a:cubicBezTo>
                      <a:pt x="388334" y="802172"/>
                      <a:pt x="153448" y="800267"/>
                      <a:pt x="0" y="800933"/>
                    </a:cubicBezTo>
                  </a:path>
                </a:pathLst>
              </a:custGeom>
              <a:noFill/>
              <a:ln w="15875" cap="flat">
                <a:solidFill>
                  <a:schemeClr val="tx1"/>
                </a:solidFill>
                <a:prstDash val="solid"/>
                <a:miter/>
              </a:ln>
            </p:spPr>
            <p:txBody>
              <a:bodyPr rtlCol="0" anchor="ctr"/>
              <a:lstStyle/>
              <a:p>
                <a:endParaRPr lang="en-GB"/>
              </a:p>
            </p:txBody>
          </p:sp>
          <p:sp>
            <p:nvSpPr>
              <p:cNvPr id="39" name="Rectangle 38">
                <a:extLst>
                  <a:ext uri="{FF2B5EF4-FFF2-40B4-BE49-F238E27FC236}">
                    <a16:creationId xmlns:a16="http://schemas.microsoft.com/office/drawing/2014/main" id="{E4D3C01D-5D62-D42F-8F8E-2C80DBE3FCB0}"/>
                  </a:ext>
                </a:extLst>
              </p:cNvPr>
              <p:cNvSpPr/>
              <p:nvPr/>
            </p:nvSpPr>
            <p:spPr>
              <a:xfrm>
                <a:off x="-1" y="5030141"/>
                <a:ext cx="9144002" cy="111850"/>
              </a:xfrm>
              <a:prstGeom prst="rect">
                <a:avLst/>
              </a:prstGeom>
              <a:gradFill>
                <a:gsLst>
                  <a:gs pos="26000">
                    <a:schemeClr val="tx2"/>
                  </a:gs>
                  <a:gs pos="50000">
                    <a:schemeClr val="accent3"/>
                  </a:gs>
                  <a:gs pos="75000">
                    <a:schemeClr val="accent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Star: 5 Points 15">
              <a:extLst>
                <a:ext uri="{FF2B5EF4-FFF2-40B4-BE49-F238E27FC236}">
                  <a16:creationId xmlns:a16="http://schemas.microsoft.com/office/drawing/2014/main" id="{41E5C876-CD6A-BBE5-A932-62643F198B92}"/>
                </a:ext>
              </a:extLst>
            </p:cNvPr>
            <p:cNvSpPr/>
            <p:nvPr/>
          </p:nvSpPr>
          <p:spPr>
            <a:xfrm rot="13146202">
              <a:off x="770572" y="3869624"/>
              <a:ext cx="86678" cy="83032"/>
            </a:xfrm>
            <a:prstGeom prst="star5">
              <a:avLst>
                <a:gd name="adj" fmla="val 25464"/>
                <a:gd name="hf" fmla="val 105146"/>
                <a:gd name="vf" fmla="val 110557"/>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tar: 5 Points 16">
              <a:extLst>
                <a:ext uri="{FF2B5EF4-FFF2-40B4-BE49-F238E27FC236}">
                  <a16:creationId xmlns:a16="http://schemas.microsoft.com/office/drawing/2014/main" id="{3882C82C-A7A0-2466-C561-07F772597FF3}"/>
                </a:ext>
              </a:extLst>
            </p:cNvPr>
            <p:cNvSpPr/>
            <p:nvPr/>
          </p:nvSpPr>
          <p:spPr>
            <a:xfrm rot="17116942">
              <a:off x="1256222" y="3935017"/>
              <a:ext cx="104882" cy="100469"/>
            </a:xfrm>
            <a:prstGeom prst="star5">
              <a:avLst>
                <a:gd name="adj" fmla="val 25464"/>
                <a:gd name="hf" fmla="val 105146"/>
                <a:gd name="vf" fmla="val 110557"/>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tar: 5 Points 17">
              <a:extLst>
                <a:ext uri="{FF2B5EF4-FFF2-40B4-BE49-F238E27FC236}">
                  <a16:creationId xmlns:a16="http://schemas.microsoft.com/office/drawing/2014/main" id="{98C3E005-288B-D990-52E4-D65FD2C898C3}"/>
                </a:ext>
              </a:extLst>
            </p:cNvPr>
            <p:cNvSpPr/>
            <p:nvPr/>
          </p:nvSpPr>
          <p:spPr>
            <a:xfrm rot="5176594">
              <a:off x="1481253" y="3939551"/>
              <a:ext cx="71635" cy="68622"/>
            </a:xfrm>
            <a:prstGeom prst="star5">
              <a:avLst>
                <a:gd name="adj" fmla="val 25464"/>
                <a:gd name="hf" fmla="val 105146"/>
                <a:gd name="vf" fmla="val 110557"/>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Star: 5 Points 19">
              <a:extLst>
                <a:ext uri="{FF2B5EF4-FFF2-40B4-BE49-F238E27FC236}">
                  <a16:creationId xmlns:a16="http://schemas.microsoft.com/office/drawing/2014/main" id="{2945DA4F-CA79-5358-7801-25A7867C7D1E}"/>
                </a:ext>
              </a:extLst>
            </p:cNvPr>
            <p:cNvSpPr/>
            <p:nvPr/>
          </p:nvSpPr>
          <p:spPr>
            <a:xfrm rot="1666768">
              <a:off x="476194" y="4297381"/>
              <a:ext cx="71635" cy="68622"/>
            </a:xfrm>
            <a:prstGeom prst="star5">
              <a:avLst>
                <a:gd name="adj" fmla="val 25464"/>
                <a:gd name="hf" fmla="val 105146"/>
                <a:gd name="vf" fmla="val 110557"/>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Star: 5 Points 21">
              <a:extLst>
                <a:ext uri="{FF2B5EF4-FFF2-40B4-BE49-F238E27FC236}">
                  <a16:creationId xmlns:a16="http://schemas.microsoft.com/office/drawing/2014/main" id="{C71C09C4-21CA-ED38-B755-C3E564586CAE}"/>
                </a:ext>
              </a:extLst>
            </p:cNvPr>
            <p:cNvSpPr/>
            <p:nvPr/>
          </p:nvSpPr>
          <p:spPr>
            <a:xfrm>
              <a:off x="1495405" y="4317321"/>
              <a:ext cx="78799" cy="75484"/>
            </a:xfrm>
            <a:prstGeom prst="star5">
              <a:avLst>
                <a:gd name="adj" fmla="val 25464"/>
                <a:gd name="hf" fmla="val 105146"/>
                <a:gd name="vf" fmla="val 1105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Star: 5 Points 22">
              <a:extLst>
                <a:ext uri="{FF2B5EF4-FFF2-40B4-BE49-F238E27FC236}">
                  <a16:creationId xmlns:a16="http://schemas.microsoft.com/office/drawing/2014/main" id="{E2B871A5-30B2-BAB5-8CDC-E8175BAC9B24}"/>
                </a:ext>
              </a:extLst>
            </p:cNvPr>
            <p:cNvSpPr/>
            <p:nvPr/>
          </p:nvSpPr>
          <p:spPr>
            <a:xfrm>
              <a:off x="337175" y="3768556"/>
              <a:ext cx="86678" cy="83032"/>
            </a:xfrm>
            <a:prstGeom prst="star5">
              <a:avLst>
                <a:gd name="adj" fmla="val 25464"/>
                <a:gd name="hf" fmla="val 105146"/>
                <a:gd name="vf" fmla="val 110557"/>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Star: 5 Points 23">
              <a:extLst>
                <a:ext uri="{FF2B5EF4-FFF2-40B4-BE49-F238E27FC236}">
                  <a16:creationId xmlns:a16="http://schemas.microsoft.com/office/drawing/2014/main" id="{1A285FA5-7D50-E4ED-A183-9D089FE67989}"/>
                </a:ext>
              </a:extLst>
            </p:cNvPr>
            <p:cNvSpPr/>
            <p:nvPr/>
          </p:nvSpPr>
          <p:spPr>
            <a:xfrm rot="13146202">
              <a:off x="1465772" y="4333880"/>
              <a:ext cx="86678" cy="83032"/>
            </a:xfrm>
            <a:prstGeom prst="star5">
              <a:avLst>
                <a:gd name="adj" fmla="val 25464"/>
                <a:gd name="hf" fmla="val 105146"/>
                <a:gd name="vf" fmla="val 110557"/>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2" name="Group 51">
            <a:extLst>
              <a:ext uri="{FF2B5EF4-FFF2-40B4-BE49-F238E27FC236}">
                <a16:creationId xmlns:a16="http://schemas.microsoft.com/office/drawing/2014/main" id="{805E6BB4-FAFC-615B-BB63-86F4B19CBD55}"/>
              </a:ext>
            </a:extLst>
          </p:cNvPr>
          <p:cNvGrpSpPr/>
          <p:nvPr/>
        </p:nvGrpSpPr>
        <p:grpSpPr>
          <a:xfrm>
            <a:off x="7034402" y="1522406"/>
            <a:ext cx="1100762" cy="1100760"/>
            <a:chOff x="7520125" y="1693349"/>
            <a:chExt cx="1031015" cy="1031013"/>
          </a:xfrm>
          <a:solidFill>
            <a:schemeClr val="accent2"/>
          </a:solidFill>
        </p:grpSpPr>
        <p:sp>
          <p:nvSpPr>
            <p:cNvPr id="6" name="Oval 5">
              <a:extLst>
                <a:ext uri="{FF2B5EF4-FFF2-40B4-BE49-F238E27FC236}">
                  <a16:creationId xmlns:a16="http://schemas.microsoft.com/office/drawing/2014/main" id="{9260071C-404E-91F4-ADED-DEF925E73A68}"/>
                </a:ext>
              </a:extLst>
            </p:cNvPr>
            <p:cNvSpPr/>
            <p:nvPr/>
          </p:nvSpPr>
          <p:spPr>
            <a:xfrm>
              <a:off x="7520127" y="1693349"/>
              <a:ext cx="1031013" cy="1031013"/>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30" name="TextBox 29">
              <a:extLst>
                <a:ext uri="{FF2B5EF4-FFF2-40B4-BE49-F238E27FC236}">
                  <a16:creationId xmlns:a16="http://schemas.microsoft.com/office/drawing/2014/main" id="{43C5E8C4-9322-CA48-811A-84810750BB3A}"/>
                </a:ext>
              </a:extLst>
            </p:cNvPr>
            <p:cNvSpPr txBox="1"/>
            <p:nvPr/>
          </p:nvSpPr>
          <p:spPr>
            <a:xfrm>
              <a:off x="7520125" y="1822221"/>
              <a:ext cx="1031015" cy="807170"/>
            </a:xfrm>
            <a:prstGeom prst="rect">
              <a:avLst/>
            </a:prstGeom>
            <a:noFill/>
            <a:ln>
              <a:noFill/>
            </a:ln>
          </p:spPr>
          <p:txBody>
            <a:bodyPr wrap="square" rtlCol="0" anchor="ctr">
              <a:spAutoFit/>
            </a:bodyPr>
            <a:lstStyle/>
            <a:p>
              <a:pPr algn="ctr"/>
              <a:r>
                <a:rPr lang="en-GB" sz="1100" b="1">
                  <a:solidFill>
                    <a:schemeClr val="bg1"/>
                  </a:solidFill>
                </a:rPr>
                <a:t>Are you</a:t>
              </a:r>
            </a:p>
            <a:p>
              <a:pPr algn="ctr"/>
              <a:r>
                <a:rPr lang="en-GB" sz="1100" b="1">
                  <a:solidFill>
                    <a:schemeClr val="bg1"/>
                  </a:solidFill>
                </a:rPr>
                <a:t>open to more </a:t>
              </a:r>
              <a:r>
                <a:rPr lang="en-GB" sz="1400" b="1">
                  <a:solidFill>
                    <a:schemeClr val="bg1"/>
                  </a:solidFill>
                </a:rPr>
                <a:t>radical</a:t>
              </a:r>
            </a:p>
            <a:p>
              <a:pPr algn="ctr"/>
              <a:r>
                <a:rPr lang="en-GB" sz="1400" b="1">
                  <a:solidFill>
                    <a:schemeClr val="bg1"/>
                  </a:solidFill>
                </a:rPr>
                <a:t>ideas?</a:t>
              </a:r>
              <a:endParaRPr lang="en-GB" sz="1200" b="1">
                <a:solidFill>
                  <a:schemeClr val="bg1"/>
                </a:solidFill>
              </a:endParaRPr>
            </a:p>
          </p:txBody>
        </p:sp>
      </p:grpSp>
      <p:sp>
        <p:nvSpPr>
          <p:cNvPr id="67" name="Freeform: Shape 66">
            <a:extLst>
              <a:ext uri="{FF2B5EF4-FFF2-40B4-BE49-F238E27FC236}">
                <a16:creationId xmlns:a16="http://schemas.microsoft.com/office/drawing/2014/main" id="{A155E336-8852-4C92-DED1-5A94BBEB918F}"/>
              </a:ext>
            </a:extLst>
          </p:cNvPr>
          <p:cNvSpPr/>
          <p:nvPr/>
        </p:nvSpPr>
        <p:spPr>
          <a:xfrm>
            <a:off x="8322079" y="882651"/>
            <a:ext cx="315725" cy="351514"/>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cxnSp>
        <p:nvCxnSpPr>
          <p:cNvPr id="102" name="Straight Connector 101">
            <a:extLst>
              <a:ext uri="{FF2B5EF4-FFF2-40B4-BE49-F238E27FC236}">
                <a16:creationId xmlns:a16="http://schemas.microsoft.com/office/drawing/2014/main" id="{7E710710-4A9B-788E-B809-2F82A829FDF9}"/>
              </a:ext>
            </a:extLst>
          </p:cNvPr>
          <p:cNvCxnSpPr>
            <a:cxnSpLocks/>
            <a:stCxn id="67" idx="0"/>
            <a:endCxn id="100" idx="12"/>
          </p:cNvCxnSpPr>
          <p:nvPr/>
        </p:nvCxnSpPr>
        <p:spPr>
          <a:xfrm>
            <a:off x="8637805" y="1234166"/>
            <a:ext cx="0" cy="80185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DF66DAA4-CB9F-319A-883F-45E9E4E1E78C}"/>
              </a:ext>
            </a:extLst>
          </p:cNvPr>
          <p:cNvSpPr txBox="1"/>
          <p:nvPr/>
        </p:nvSpPr>
        <p:spPr>
          <a:xfrm>
            <a:off x="6779662" y="3175485"/>
            <a:ext cx="1610244" cy="969496"/>
          </a:xfrm>
          <a:prstGeom prst="rect">
            <a:avLst/>
          </a:prstGeom>
          <a:noFill/>
        </p:spPr>
        <p:txBody>
          <a:bodyPr wrap="square">
            <a:spAutoFit/>
          </a:bodyPr>
          <a:lstStyle/>
          <a:p>
            <a:pPr algn="ctr"/>
            <a:r>
              <a:rPr lang="en-GB" sz="1000" b="1"/>
              <a:t>Interactivity to allow information layering</a:t>
            </a:r>
          </a:p>
          <a:p>
            <a:pPr algn="ctr"/>
            <a:endParaRPr lang="en-GB" sz="600" b="1"/>
          </a:p>
          <a:p>
            <a:pPr algn="ctr"/>
            <a:r>
              <a:rPr lang="en-GB" sz="1000"/>
              <a:t>Let individual readers delve as shallow or deep into the data as they wish</a:t>
            </a:r>
          </a:p>
        </p:txBody>
      </p:sp>
      <p:sp>
        <p:nvSpPr>
          <p:cNvPr id="110" name="Rectangle 109">
            <a:extLst>
              <a:ext uri="{FF2B5EF4-FFF2-40B4-BE49-F238E27FC236}">
                <a16:creationId xmlns:a16="http://schemas.microsoft.com/office/drawing/2014/main" id="{AADEE071-F552-F0A4-71AD-557CCE1A2F64}"/>
              </a:ext>
            </a:extLst>
          </p:cNvPr>
          <p:cNvSpPr/>
          <p:nvPr/>
        </p:nvSpPr>
        <p:spPr>
          <a:xfrm rot="8100000">
            <a:off x="1759515" y="2036532"/>
            <a:ext cx="79839" cy="79839"/>
          </a:xfrm>
          <a:custGeom>
            <a:avLst/>
            <a:gdLst>
              <a:gd name="connsiteX0" fmla="*/ 0 w 273844"/>
              <a:gd name="connsiteY0" fmla="*/ 0 h 273844"/>
              <a:gd name="connsiteX1" fmla="*/ 273844 w 273844"/>
              <a:gd name="connsiteY1" fmla="*/ 0 h 273844"/>
              <a:gd name="connsiteX2" fmla="*/ 273844 w 273844"/>
              <a:gd name="connsiteY2" fmla="*/ 273844 h 273844"/>
              <a:gd name="connsiteX3" fmla="*/ 0 w 273844"/>
              <a:gd name="connsiteY3" fmla="*/ 273844 h 273844"/>
              <a:gd name="connsiteX4" fmla="*/ 0 w 273844"/>
              <a:gd name="connsiteY4" fmla="*/ 0 h 273844"/>
              <a:gd name="connsiteX0" fmla="*/ 273844 w 365284"/>
              <a:gd name="connsiteY0" fmla="*/ 273844 h 365284"/>
              <a:gd name="connsiteX1" fmla="*/ 0 w 365284"/>
              <a:gd name="connsiteY1" fmla="*/ 273844 h 365284"/>
              <a:gd name="connsiteX2" fmla="*/ 0 w 365284"/>
              <a:gd name="connsiteY2" fmla="*/ 0 h 365284"/>
              <a:gd name="connsiteX3" fmla="*/ 273844 w 365284"/>
              <a:gd name="connsiteY3" fmla="*/ 0 h 365284"/>
              <a:gd name="connsiteX4" fmla="*/ 365284 w 365284"/>
              <a:gd name="connsiteY4" fmla="*/ 365284 h 365284"/>
              <a:gd name="connsiteX0" fmla="*/ 273844 w 273844"/>
              <a:gd name="connsiteY0" fmla="*/ 273844 h 273844"/>
              <a:gd name="connsiteX1" fmla="*/ 0 w 273844"/>
              <a:gd name="connsiteY1" fmla="*/ 273844 h 273844"/>
              <a:gd name="connsiteX2" fmla="*/ 0 w 273844"/>
              <a:gd name="connsiteY2" fmla="*/ 0 h 273844"/>
              <a:gd name="connsiteX3" fmla="*/ 273844 w 273844"/>
              <a:gd name="connsiteY3" fmla="*/ 0 h 273844"/>
              <a:gd name="connsiteX0" fmla="*/ 0 w 273844"/>
              <a:gd name="connsiteY0" fmla="*/ 273844 h 273844"/>
              <a:gd name="connsiteX1" fmla="*/ 0 w 273844"/>
              <a:gd name="connsiteY1" fmla="*/ 0 h 273844"/>
              <a:gd name="connsiteX2" fmla="*/ 273844 w 273844"/>
              <a:gd name="connsiteY2" fmla="*/ 0 h 273844"/>
            </a:gdLst>
            <a:ahLst/>
            <a:cxnLst>
              <a:cxn ang="0">
                <a:pos x="connsiteX0" y="connsiteY0"/>
              </a:cxn>
              <a:cxn ang="0">
                <a:pos x="connsiteX1" y="connsiteY1"/>
              </a:cxn>
              <a:cxn ang="0">
                <a:pos x="connsiteX2" y="connsiteY2"/>
              </a:cxn>
            </a:cxnLst>
            <a:rect l="l" t="t" r="r" b="b"/>
            <a:pathLst>
              <a:path w="273844" h="273844">
                <a:moveTo>
                  <a:pt x="0" y="273844"/>
                </a:moveTo>
                <a:lnTo>
                  <a:pt x="0" y="0"/>
                </a:lnTo>
                <a:lnTo>
                  <a:pt x="273844" y="0"/>
                </a:lnTo>
              </a:path>
            </a:pathLst>
          </a:custGeom>
          <a:noFill/>
          <a:ln w="15875" cap="rnd">
            <a:solidFill>
              <a:schemeClr val="tx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Rectangle 109">
            <a:extLst>
              <a:ext uri="{FF2B5EF4-FFF2-40B4-BE49-F238E27FC236}">
                <a16:creationId xmlns:a16="http://schemas.microsoft.com/office/drawing/2014/main" id="{9486F815-7030-A4C7-B036-B7457AF32423}"/>
              </a:ext>
            </a:extLst>
          </p:cNvPr>
          <p:cNvSpPr/>
          <p:nvPr/>
        </p:nvSpPr>
        <p:spPr>
          <a:xfrm rot="8100000">
            <a:off x="3338942" y="2036532"/>
            <a:ext cx="79839" cy="79839"/>
          </a:xfrm>
          <a:custGeom>
            <a:avLst/>
            <a:gdLst>
              <a:gd name="connsiteX0" fmla="*/ 0 w 273844"/>
              <a:gd name="connsiteY0" fmla="*/ 0 h 273844"/>
              <a:gd name="connsiteX1" fmla="*/ 273844 w 273844"/>
              <a:gd name="connsiteY1" fmla="*/ 0 h 273844"/>
              <a:gd name="connsiteX2" fmla="*/ 273844 w 273844"/>
              <a:gd name="connsiteY2" fmla="*/ 273844 h 273844"/>
              <a:gd name="connsiteX3" fmla="*/ 0 w 273844"/>
              <a:gd name="connsiteY3" fmla="*/ 273844 h 273844"/>
              <a:gd name="connsiteX4" fmla="*/ 0 w 273844"/>
              <a:gd name="connsiteY4" fmla="*/ 0 h 273844"/>
              <a:gd name="connsiteX0" fmla="*/ 273844 w 365284"/>
              <a:gd name="connsiteY0" fmla="*/ 273844 h 365284"/>
              <a:gd name="connsiteX1" fmla="*/ 0 w 365284"/>
              <a:gd name="connsiteY1" fmla="*/ 273844 h 365284"/>
              <a:gd name="connsiteX2" fmla="*/ 0 w 365284"/>
              <a:gd name="connsiteY2" fmla="*/ 0 h 365284"/>
              <a:gd name="connsiteX3" fmla="*/ 273844 w 365284"/>
              <a:gd name="connsiteY3" fmla="*/ 0 h 365284"/>
              <a:gd name="connsiteX4" fmla="*/ 365284 w 365284"/>
              <a:gd name="connsiteY4" fmla="*/ 365284 h 365284"/>
              <a:gd name="connsiteX0" fmla="*/ 273844 w 273844"/>
              <a:gd name="connsiteY0" fmla="*/ 273844 h 273844"/>
              <a:gd name="connsiteX1" fmla="*/ 0 w 273844"/>
              <a:gd name="connsiteY1" fmla="*/ 273844 h 273844"/>
              <a:gd name="connsiteX2" fmla="*/ 0 w 273844"/>
              <a:gd name="connsiteY2" fmla="*/ 0 h 273844"/>
              <a:gd name="connsiteX3" fmla="*/ 273844 w 273844"/>
              <a:gd name="connsiteY3" fmla="*/ 0 h 273844"/>
              <a:gd name="connsiteX0" fmla="*/ 0 w 273844"/>
              <a:gd name="connsiteY0" fmla="*/ 273844 h 273844"/>
              <a:gd name="connsiteX1" fmla="*/ 0 w 273844"/>
              <a:gd name="connsiteY1" fmla="*/ 0 h 273844"/>
              <a:gd name="connsiteX2" fmla="*/ 273844 w 273844"/>
              <a:gd name="connsiteY2" fmla="*/ 0 h 273844"/>
            </a:gdLst>
            <a:ahLst/>
            <a:cxnLst>
              <a:cxn ang="0">
                <a:pos x="connsiteX0" y="connsiteY0"/>
              </a:cxn>
              <a:cxn ang="0">
                <a:pos x="connsiteX1" y="connsiteY1"/>
              </a:cxn>
              <a:cxn ang="0">
                <a:pos x="connsiteX2" y="connsiteY2"/>
              </a:cxn>
            </a:cxnLst>
            <a:rect l="l" t="t" r="r" b="b"/>
            <a:pathLst>
              <a:path w="273844" h="273844">
                <a:moveTo>
                  <a:pt x="0" y="273844"/>
                </a:moveTo>
                <a:lnTo>
                  <a:pt x="0" y="0"/>
                </a:lnTo>
                <a:lnTo>
                  <a:pt x="273844" y="0"/>
                </a:lnTo>
              </a:path>
            </a:pathLst>
          </a:custGeom>
          <a:noFill/>
          <a:ln w="15875" cap="rnd">
            <a:solidFill>
              <a:schemeClr val="tx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09">
            <a:extLst>
              <a:ext uri="{FF2B5EF4-FFF2-40B4-BE49-F238E27FC236}">
                <a16:creationId xmlns:a16="http://schemas.microsoft.com/office/drawing/2014/main" id="{484D214A-9606-70E5-ABC9-E79E06E348AF}"/>
              </a:ext>
            </a:extLst>
          </p:cNvPr>
          <p:cNvSpPr/>
          <p:nvPr/>
        </p:nvSpPr>
        <p:spPr>
          <a:xfrm rot="8100000">
            <a:off x="4903191" y="2036534"/>
            <a:ext cx="79839" cy="79839"/>
          </a:xfrm>
          <a:custGeom>
            <a:avLst/>
            <a:gdLst>
              <a:gd name="connsiteX0" fmla="*/ 0 w 273844"/>
              <a:gd name="connsiteY0" fmla="*/ 0 h 273844"/>
              <a:gd name="connsiteX1" fmla="*/ 273844 w 273844"/>
              <a:gd name="connsiteY1" fmla="*/ 0 h 273844"/>
              <a:gd name="connsiteX2" fmla="*/ 273844 w 273844"/>
              <a:gd name="connsiteY2" fmla="*/ 273844 h 273844"/>
              <a:gd name="connsiteX3" fmla="*/ 0 w 273844"/>
              <a:gd name="connsiteY3" fmla="*/ 273844 h 273844"/>
              <a:gd name="connsiteX4" fmla="*/ 0 w 273844"/>
              <a:gd name="connsiteY4" fmla="*/ 0 h 273844"/>
              <a:gd name="connsiteX0" fmla="*/ 273844 w 365284"/>
              <a:gd name="connsiteY0" fmla="*/ 273844 h 365284"/>
              <a:gd name="connsiteX1" fmla="*/ 0 w 365284"/>
              <a:gd name="connsiteY1" fmla="*/ 273844 h 365284"/>
              <a:gd name="connsiteX2" fmla="*/ 0 w 365284"/>
              <a:gd name="connsiteY2" fmla="*/ 0 h 365284"/>
              <a:gd name="connsiteX3" fmla="*/ 273844 w 365284"/>
              <a:gd name="connsiteY3" fmla="*/ 0 h 365284"/>
              <a:gd name="connsiteX4" fmla="*/ 365284 w 365284"/>
              <a:gd name="connsiteY4" fmla="*/ 365284 h 365284"/>
              <a:gd name="connsiteX0" fmla="*/ 273844 w 273844"/>
              <a:gd name="connsiteY0" fmla="*/ 273844 h 273844"/>
              <a:gd name="connsiteX1" fmla="*/ 0 w 273844"/>
              <a:gd name="connsiteY1" fmla="*/ 273844 h 273844"/>
              <a:gd name="connsiteX2" fmla="*/ 0 w 273844"/>
              <a:gd name="connsiteY2" fmla="*/ 0 h 273844"/>
              <a:gd name="connsiteX3" fmla="*/ 273844 w 273844"/>
              <a:gd name="connsiteY3" fmla="*/ 0 h 273844"/>
              <a:gd name="connsiteX0" fmla="*/ 0 w 273844"/>
              <a:gd name="connsiteY0" fmla="*/ 273844 h 273844"/>
              <a:gd name="connsiteX1" fmla="*/ 0 w 273844"/>
              <a:gd name="connsiteY1" fmla="*/ 0 h 273844"/>
              <a:gd name="connsiteX2" fmla="*/ 273844 w 273844"/>
              <a:gd name="connsiteY2" fmla="*/ 0 h 273844"/>
            </a:gdLst>
            <a:ahLst/>
            <a:cxnLst>
              <a:cxn ang="0">
                <a:pos x="connsiteX0" y="connsiteY0"/>
              </a:cxn>
              <a:cxn ang="0">
                <a:pos x="connsiteX1" y="connsiteY1"/>
              </a:cxn>
              <a:cxn ang="0">
                <a:pos x="connsiteX2" y="connsiteY2"/>
              </a:cxn>
            </a:cxnLst>
            <a:rect l="l" t="t" r="r" b="b"/>
            <a:pathLst>
              <a:path w="273844" h="273844">
                <a:moveTo>
                  <a:pt x="0" y="273844"/>
                </a:moveTo>
                <a:lnTo>
                  <a:pt x="0" y="0"/>
                </a:lnTo>
                <a:lnTo>
                  <a:pt x="273844" y="0"/>
                </a:lnTo>
              </a:path>
            </a:pathLst>
          </a:custGeom>
          <a:noFill/>
          <a:ln w="15875" cap="rnd">
            <a:solidFill>
              <a:schemeClr val="tx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20012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A416-92AF-5B7B-2915-DB83C3684B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1B7C34-F150-007B-C0B8-C975508B04C2}"/>
              </a:ext>
            </a:extLst>
          </p:cNvPr>
          <p:cNvSpPr>
            <a:spLocks noGrp="1"/>
          </p:cNvSpPr>
          <p:nvPr>
            <p:ph type="title"/>
          </p:nvPr>
        </p:nvSpPr>
        <p:spPr>
          <a:xfrm>
            <a:off x="857250" y="59945"/>
            <a:ext cx="7462661" cy="822787"/>
          </a:xfrm>
        </p:spPr>
        <p:txBody>
          <a:bodyPr>
            <a:normAutofit/>
          </a:bodyPr>
          <a:lstStyle/>
          <a:p>
            <a:r>
              <a:rPr lang="en-US"/>
              <a:t>3-min Conversation Break…</a:t>
            </a:r>
            <a:br>
              <a:rPr lang="en-US"/>
            </a:br>
            <a:r>
              <a:rPr lang="en-US" sz="1600"/>
              <a:t>What would the scarecrow's new brain think?</a:t>
            </a:r>
          </a:p>
        </p:txBody>
      </p:sp>
      <p:sp>
        <p:nvSpPr>
          <p:cNvPr id="4" name="Slide Number Placeholder 3">
            <a:extLst>
              <a:ext uri="{FF2B5EF4-FFF2-40B4-BE49-F238E27FC236}">
                <a16:creationId xmlns:a16="http://schemas.microsoft.com/office/drawing/2014/main" id="{B8DFFABD-BDF5-00AF-3FCF-F08AC09A2CC0}"/>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23</a:t>
            </a:fld>
            <a:endParaRPr lang="en-US"/>
          </a:p>
        </p:txBody>
      </p:sp>
      <p:sp>
        <p:nvSpPr>
          <p:cNvPr id="5" name="TextBox 4">
            <a:extLst>
              <a:ext uri="{FF2B5EF4-FFF2-40B4-BE49-F238E27FC236}">
                <a16:creationId xmlns:a16="http://schemas.microsoft.com/office/drawing/2014/main" id="{22DC61D1-3CDB-A841-6A36-FAA93EAD080C}"/>
              </a:ext>
            </a:extLst>
          </p:cNvPr>
          <p:cNvSpPr txBox="1"/>
          <p:nvPr/>
        </p:nvSpPr>
        <p:spPr>
          <a:xfrm>
            <a:off x="3985970" y="4614992"/>
            <a:ext cx="437609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…we have a case study to show you in just a few slides time!</a:t>
            </a:r>
          </a:p>
        </p:txBody>
      </p:sp>
      <p:grpSp>
        <p:nvGrpSpPr>
          <p:cNvPr id="32" name="Group 31">
            <a:extLst>
              <a:ext uri="{FF2B5EF4-FFF2-40B4-BE49-F238E27FC236}">
                <a16:creationId xmlns:a16="http://schemas.microsoft.com/office/drawing/2014/main" id="{03CA3340-B9A8-ADDD-71E4-6E6656E3EF72}"/>
              </a:ext>
            </a:extLst>
          </p:cNvPr>
          <p:cNvGrpSpPr/>
          <p:nvPr/>
        </p:nvGrpSpPr>
        <p:grpSpPr>
          <a:xfrm>
            <a:off x="1470452" y="883529"/>
            <a:ext cx="7147739" cy="4145671"/>
            <a:chOff x="1470452" y="883529"/>
            <a:chExt cx="7147739" cy="4145671"/>
          </a:xfrm>
        </p:grpSpPr>
        <p:sp>
          <p:nvSpPr>
            <p:cNvPr id="30" name="Rectangle: Rounded Corners 29">
              <a:extLst>
                <a:ext uri="{FF2B5EF4-FFF2-40B4-BE49-F238E27FC236}">
                  <a16:creationId xmlns:a16="http://schemas.microsoft.com/office/drawing/2014/main" id="{3CEF08A7-8DC4-A2D2-245A-969F24072DE1}"/>
                </a:ext>
              </a:extLst>
            </p:cNvPr>
            <p:cNvSpPr/>
            <p:nvPr/>
          </p:nvSpPr>
          <p:spPr>
            <a:xfrm>
              <a:off x="1603306" y="2713164"/>
              <a:ext cx="1555318" cy="1509713"/>
            </a:xfrm>
            <a:prstGeom prst="roundRect">
              <a:avLst>
                <a:gd name="adj" fmla="val 11487"/>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4FF9E8C5-2AA3-394F-6772-D3D13CB18B24}"/>
                </a:ext>
              </a:extLst>
            </p:cNvPr>
            <p:cNvGrpSpPr/>
            <p:nvPr/>
          </p:nvGrpSpPr>
          <p:grpSpPr>
            <a:xfrm>
              <a:off x="1470452" y="883529"/>
              <a:ext cx="7147739" cy="4145671"/>
              <a:chOff x="1470452" y="883529"/>
              <a:chExt cx="7147739" cy="4145671"/>
            </a:xfrm>
          </p:grpSpPr>
          <p:grpSp>
            <p:nvGrpSpPr>
              <p:cNvPr id="6" name="Group 5">
                <a:extLst>
                  <a:ext uri="{FF2B5EF4-FFF2-40B4-BE49-F238E27FC236}">
                    <a16:creationId xmlns:a16="http://schemas.microsoft.com/office/drawing/2014/main" id="{5961590B-6DB3-73EA-B29B-4EAC02417C0B}"/>
                  </a:ext>
                </a:extLst>
              </p:cNvPr>
              <p:cNvGrpSpPr/>
              <p:nvPr/>
            </p:nvGrpSpPr>
            <p:grpSpPr>
              <a:xfrm>
                <a:off x="1470452" y="1233998"/>
                <a:ext cx="5077014" cy="3795202"/>
                <a:chOff x="1470452" y="1233998"/>
                <a:chExt cx="5077014" cy="3795202"/>
              </a:xfrm>
            </p:grpSpPr>
            <p:sp>
              <p:nvSpPr>
                <p:cNvPr id="15" name="Freeform: Shape 14">
                  <a:extLst>
                    <a:ext uri="{FF2B5EF4-FFF2-40B4-BE49-F238E27FC236}">
                      <a16:creationId xmlns:a16="http://schemas.microsoft.com/office/drawing/2014/main" id="{7625AA84-A0B3-E737-3B5F-09B99AB35E20}"/>
                    </a:ext>
                  </a:extLst>
                </p:cNvPr>
                <p:cNvSpPr/>
                <p:nvPr/>
              </p:nvSpPr>
              <p:spPr>
                <a:xfrm>
                  <a:off x="2567641" y="1233998"/>
                  <a:ext cx="3102093" cy="1791954"/>
                </a:xfrm>
                <a:custGeom>
                  <a:avLst/>
                  <a:gdLst>
                    <a:gd name="connsiteX0" fmla="*/ 556213 w 3102093"/>
                    <a:gd name="connsiteY0" fmla="*/ 1791955 h 1791954"/>
                    <a:gd name="connsiteX1" fmla="*/ 266826 w 3102093"/>
                    <a:gd name="connsiteY1" fmla="*/ 1791955 h 1791954"/>
                    <a:gd name="connsiteX2" fmla="*/ 0 w 3102093"/>
                    <a:gd name="connsiteY2" fmla="*/ 1544863 h 1791954"/>
                    <a:gd name="connsiteX3" fmla="*/ 0 w 3102093"/>
                    <a:gd name="connsiteY3" fmla="*/ 247091 h 1791954"/>
                    <a:gd name="connsiteX4" fmla="*/ 266826 w 3102093"/>
                    <a:gd name="connsiteY4" fmla="*/ 0 h 1791954"/>
                    <a:gd name="connsiteX5" fmla="*/ 2835268 w 3102093"/>
                    <a:gd name="connsiteY5" fmla="*/ 0 h 1791954"/>
                    <a:gd name="connsiteX6" fmla="*/ 3102094 w 3102093"/>
                    <a:gd name="connsiteY6" fmla="*/ 247091 h 1791954"/>
                    <a:gd name="connsiteX7" fmla="*/ 3102094 w 3102093"/>
                    <a:gd name="connsiteY7" fmla="*/ 516160 h 179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2093" h="1791954">
                      <a:moveTo>
                        <a:pt x="556213" y="1791955"/>
                      </a:moveTo>
                      <a:lnTo>
                        <a:pt x="266826" y="1791955"/>
                      </a:lnTo>
                      <a:cubicBezTo>
                        <a:pt x="120033" y="1791955"/>
                        <a:pt x="0" y="1680800"/>
                        <a:pt x="0" y="1544863"/>
                      </a:cubicBezTo>
                      <a:lnTo>
                        <a:pt x="0" y="247091"/>
                      </a:lnTo>
                      <a:cubicBezTo>
                        <a:pt x="0" y="111155"/>
                        <a:pt x="120033" y="0"/>
                        <a:pt x="266826" y="0"/>
                      </a:cubicBezTo>
                      <a:lnTo>
                        <a:pt x="2835268" y="0"/>
                      </a:lnTo>
                      <a:cubicBezTo>
                        <a:pt x="2982061" y="0"/>
                        <a:pt x="3102094" y="111155"/>
                        <a:pt x="3102094" y="247091"/>
                      </a:cubicBezTo>
                      <a:lnTo>
                        <a:pt x="3102094" y="516160"/>
                      </a:lnTo>
                    </a:path>
                  </a:pathLst>
                </a:custGeom>
                <a:noFill/>
                <a:ln w="15875" cap="flat">
                  <a:solidFill>
                    <a:schemeClr val="tx1"/>
                  </a:solid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74461A-4243-B06D-7EF0-69909AD07DEE}"/>
                    </a:ext>
                  </a:extLst>
                </p:cNvPr>
                <p:cNvSpPr/>
                <p:nvPr/>
              </p:nvSpPr>
              <p:spPr>
                <a:xfrm>
                  <a:off x="3445373" y="1910605"/>
                  <a:ext cx="3102093" cy="2133219"/>
                </a:xfrm>
                <a:custGeom>
                  <a:avLst/>
                  <a:gdLst>
                    <a:gd name="connsiteX0" fmla="*/ 2835268 w 3102093"/>
                    <a:gd name="connsiteY0" fmla="*/ 0 h 2133219"/>
                    <a:gd name="connsiteX1" fmla="*/ 3102094 w 3102093"/>
                    <a:gd name="connsiteY1" fmla="*/ 247091 h 2133219"/>
                    <a:gd name="connsiteX2" fmla="*/ 3102094 w 3102093"/>
                    <a:gd name="connsiteY2" fmla="*/ 1593341 h 2133219"/>
                    <a:gd name="connsiteX3" fmla="*/ 2835268 w 3102093"/>
                    <a:gd name="connsiteY3" fmla="*/ 1840432 h 2133219"/>
                    <a:gd name="connsiteX4" fmla="*/ 2456516 w 3102093"/>
                    <a:gd name="connsiteY4" fmla="*/ 1840432 h 2133219"/>
                    <a:gd name="connsiteX5" fmla="*/ 2403580 w 3102093"/>
                    <a:gd name="connsiteY5" fmla="*/ 1889181 h 2133219"/>
                    <a:gd name="connsiteX6" fmla="*/ 2402116 w 3102093"/>
                    <a:gd name="connsiteY6" fmla="*/ 2091051 h 2133219"/>
                    <a:gd name="connsiteX7" fmla="*/ 2326814 w 3102093"/>
                    <a:gd name="connsiteY7" fmla="*/ 2123158 h 2133219"/>
                    <a:gd name="connsiteX8" fmla="*/ 2016136 w 3102093"/>
                    <a:gd name="connsiteY8" fmla="*/ 1880408 h 2133219"/>
                    <a:gd name="connsiteX9" fmla="*/ 1898155 w 3102093"/>
                    <a:gd name="connsiteY9" fmla="*/ 1840523 h 2133219"/>
                    <a:gd name="connsiteX10" fmla="*/ 266826 w 3102093"/>
                    <a:gd name="connsiteY10" fmla="*/ 1840523 h 2133219"/>
                    <a:gd name="connsiteX11" fmla="*/ 0 w 3102093"/>
                    <a:gd name="connsiteY11" fmla="*/ 1593431 h 2133219"/>
                    <a:gd name="connsiteX12" fmla="*/ 0 w 3102093"/>
                    <a:gd name="connsiteY12" fmla="*/ 247091 h 2133219"/>
                    <a:gd name="connsiteX13" fmla="*/ 266826 w 3102093"/>
                    <a:gd name="connsiteY13" fmla="*/ 0 h 2133219"/>
                    <a:gd name="connsiteX14" fmla="*/ 2051003 w 3102093"/>
                    <a:gd name="connsiteY14" fmla="*/ 0 h 213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2093" h="2133219">
                      <a:moveTo>
                        <a:pt x="2835268" y="0"/>
                      </a:moveTo>
                      <a:cubicBezTo>
                        <a:pt x="2982061" y="0"/>
                        <a:pt x="3102094" y="111155"/>
                        <a:pt x="3102094" y="247091"/>
                      </a:cubicBezTo>
                      <a:lnTo>
                        <a:pt x="3102094" y="1593341"/>
                      </a:lnTo>
                      <a:cubicBezTo>
                        <a:pt x="3102094" y="1729277"/>
                        <a:pt x="2982061" y="1840432"/>
                        <a:pt x="2835268" y="1840432"/>
                      </a:cubicBezTo>
                      <a:lnTo>
                        <a:pt x="2456516" y="1840432"/>
                      </a:lnTo>
                      <a:cubicBezTo>
                        <a:pt x="2427411" y="1840432"/>
                        <a:pt x="2403776" y="1862229"/>
                        <a:pt x="2403580" y="1889181"/>
                      </a:cubicBezTo>
                      <a:lnTo>
                        <a:pt x="2402116" y="2091051"/>
                      </a:lnTo>
                      <a:cubicBezTo>
                        <a:pt x="2401823" y="2126957"/>
                        <a:pt x="2356505" y="2146312"/>
                        <a:pt x="2326814" y="2123158"/>
                      </a:cubicBezTo>
                      <a:lnTo>
                        <a:pt x="2016136" y="1880408"/>
                      </a:lnTo>
                      <a:cubicBezTo>
                        <a:pt x="1983125" y="1854632"/>
                        <a:pt x="1941323" y="1840523"/>
                        <a:pt x="1898155" y="1840523"/>
                      </a:cubicBezTo>
                      <a:lnTo>
                        <a:pt x="266826" y="1840523"/>
                      </a:lnTo>
                      <a:cubicBezTo>
                        <a:pt x="120032" y="1840523"/>
                        <a:pt x="0" y="1729368"/>
                        <a:pt x="0" y="1593431"/>
                      </a:cubicBezTo>
                      <a:lnTo>
                        <a:pt x="0" y="247091"/>
                      </a:lnTo>
                      <a:cubicBezTo>
                        <a:pt x="0" y="111155"/>
                        <a:pt x="120032" y="0"/>
                        <a:pt x="266826" y="0"/>
                      </a:cubicBezTo>
                      <a:lnTo>
                        <a:pt x="2051003" y="0"/>
                      </a:lnTo>
                    </a:path>
                  </a:pathLst>
                </a:custGeom>
                <a:noFill/>
                <a:ln w="15875" cap="flat">
                  <a:solidFill>
                    <a:schemeClr val="tx1"/>
                  </a:solid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412FD4-A7EB-77F7-268A-0BFC24235966}"/>
                    </a:ext>
                  </a:extLst>
                </p:cNvPr>
                <p:cNvSpPr/>
                <p:nvPr/>
              </p:nvSpPr>
              <p:spPr>
                <a:xfrm>
                  <a:off x="1470452" y="2529418"/>
                  <a:ext cx="3042223" cy="2178772"/>
                </a:xfrm>
                <a:custGeom>
                  <a:avLst/>
                  <a:gdLst>
                    <a:gd name="connsiteX0" fmla="*/ 3042224 w 3042223"/>
                    <a:gd name="connsiteY0" fmla="*/ 1593341 h 2178772"/>
                    <a:gd name="connsiteX1" fmla="*/ 2775398 w 3042223"/>
                    <a:gd name="connsiteY1" fmla="*/ 1840432 h 2178772"/>
                    <a:gd name="connsiteX2" fmla="*/ 1105295 w 3042223"/>
                    <a:gd name="connsiteY2" fmla="*/ 1840432 h 2178772"/>
                    <a:gd name="connsiteX3" fmla="*/ 1020521 w 3042223"/>
                    <a:gd name="connsiteY3" fmla="*/ 1868922 h 2178772"/>
                    <a:gd name="connsiteX4" fmla="*/ 631807 w 3042223"/>
                    <a:gd name="connsiteY4" fmla="*/ 2170460 h 2178772"/>
                    <a:gd name="connsiteX5" fmla="*/ 569300 w 3042223"/>
                    <a:gd name="connsiteY5" fmla="*/ 2143418 h 2178772"/>
                    <a:gd name="connsiteX6" fmla="*/ 569691 w 3042223"/>
                    <a:gd name="connsiteY6" fmla="*/ 1894427 h 2178772"/>
                    <a:gd name="connsiteX7" fmla="*/ 511481 w 3042223"/>
                    <a:gd name="connsiteY7" fmla="*/ 1840432 h 2178772"/>
                    <a:gd name="connsiteX8" fmla="*/ 266826 w 3042223"/>
                    <a:gd name="connsiteY8" fmla="*/ 1840432 h 2178772"/>
                    <a:gd name="connsiteX9" fmla="*/ 0 w 3042223"/>
                    <a:gd name="connsiteY9" fmla="*/ 1593341 h 2178772"/>
                    <a:gd name="connsiteX10" fmla="*/ 0 w 3042223"/>
                    <a:gd name="connsiteY10" fmla="*/ 247091 h 2178772"/>
                    <a:gd name="connsiteX11" fmla="*/ 266826 w 3042223"/>
                    <a:gd name="connsiteY11" fmla="*/ 0 h 2178772"/>
                    <a:gd name="connsiteX12" fmla="*/ 1653402 w 3042223"/>
                    <a:gd name="connsiteY12" fmla="*/ 0 h 217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2223" h="2178772">
                      <a:moveTo>
                        <a:pt x="3042224" y="1593341"/>
                      </a:moveTo>
                      <a:cubicBezTo>
                        <a:pt x="3042224" y="1729277"/>
                        <a:pt x="2922191" y="1840432"/>
                        <a:pt x="2775398" y="1840432"/>
                      </a:cubicBezTo>
                      <a:lnTo>
                        <a:pt x="1105295" y="1840432"/>
                      </a:lnTo>
                      <a:cubicBezTo>
                        <a:pt x="1074335" y="1840432"/>
                        <a:pt x="1044351" y="1850562"/>
                        <a:pt x="1020521" y="1868922"/>
                      </a:cubicBezTo>
                      <a:lnTo>
                        <a:pt x="631807" y="2170460"/>
                      </a:lnTo>
                      <a:cubicBezTo>
                        <a:pt x="606999" y="2189725"/>
                        <a:pt x="569202" y="2173354"/>
                        <a:pt x="569300" y="2143418"/>
                      </a:cubicBezTo>
                      <a:lnTo>
                        <a:pt x="569691" y="1894427"/>
                      </a:lnTo>
                      <a:cubicBezTo>
                        <a:pt x="569691" y="1864581"/>
                        <a:pt x="543614" y="1840432"/>
                        <a:pt x="511481" y="1840432"/>
                      </a:cubicBezTo>
                      <a:lnTo>
                        <a:pt x="266826" y="1840432"/>
                      </a:lnTo>
                      <a:cubicBezTo>
                        <a:pt x="120033" y="1840432"/>
                        <a:pt x="0" y="1729277"/>
                        <a:pt x="0" y="1593341"/>
                      </a:cubicBezTo>
                      <a:lnTo>
                        <a:pt x="0" y="247091"/>
                      </a:lnTo>
                      <a:cubicBezTo>
                        <a:pt x="0" y="111155"/>
                        <a:pt x="120033" y="0"/>
                        <a:pt x="266826" y="0"/>
                      </a:cubicBezTo>
                      <a:lnTo>
                        <a:pt x="1653402" y="0"/>
                      </a:lnTo>
                    </a:path>
                  </a:pathLst>
                </a:custGeom>
                <a:noFill/>
                <a:ln w="15875" cap="flat">
                  <a:solidFill>
                    <a:schemeClr val="tx1"/>
                  </a:solid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74B0B3D-C857-5AE3-BF88-CB3BB73D4F5A}"/>
                    </a:ext>
                  </a:extLst>
                </p:cNvPr>
                <p:cNvSpPr/>
                <p:nvPr/>
              </p:nvSpPr>
              <p:spPr>
                <a:xfrm>
                  <a:off x="6034325" y="1750158"/>
                  <a:ext cx="173260" cy="160446"/>
                </a:xfrm>
                <a:custGeom>
                  <a:avLst/>
                  <a:gdLst>
                    <a:gd name="connsiteX0" fmla="*/ 173261 w 173260"/>
                    <a:gd name="connsiteY0" fmla="*/ 160447 h 160446"/>
                    <a:gd name="connsiteX1" fmla="*/ 0 w 173260"/>
                    <a:gd name="connsiteY1" fmla="*/ 0 h 160446"/>
                  </a:gdLst>
                  <a:ahLst/>
                  <a:cxnLst>
                    <a:cxn ang="0">
                      <a:pos x="connsiteX0" y="connsiteY0"/>
                    </a:cxn>
                    <a:cxn ang="0">
                      <a:pos x="connsiteX1" y="connsiteY1"/>
                    </a:cxn>
                  </a:cxnLst>
                  <a:rect l="l" t="t" r="r" b="b"/>
                  <a:pathLst>
                    <a:path w="173260" h="160446">
                      <a:moveTo>
                        <a:pt x="173261" y="160447"/>
                      </a:moveTo>
                      <a:cubicBezTo>
                        <a:pt x="77547" y="160447"/>
                        <a:pt x="0" y="88635"/>
                        <a:pt x="0" y="0"/>
                      </a:cubicBezTo>
                    </a:path>
                  </a:pathLst>
                </a:custGeom>
                <a:noFill/>
                <a:ln w="15875" cap="flat">
                  <a:solidFill>
                    <a:schemeClr val="tx1"/>
                  </a:solid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83A61A4-CE21-3F7D-2F90-BF43A3D3E2DE}"/>
                    </a:ext>
                  </a:extLst>
                </p:cNvPr>
                <p:cNvSpPr/>
                <p:nvPr/>
              </p:nvSpPr>
              <p:spPr>
                <a:xfrm>
                  <a:off x="4339415" y="3965750"/>
                  <a:ext cx="173260" cy="160446"/>
                </a:xfrm>
                <a:custGeom>
                  <a:avLst/>
                  <a:gdLst>
                    <a:gd name="connsiteX0" fmla="*/ 0 w 173260"/>
                    <a:gd name="connsiteY0" fmla="*/ 0 h 160446"/>
                    <a:gd name="connsiteX1" fmla="*/ 173261 w 173260"/>
                    <a:gd name="connsiteY1" fmla="*/ 160446 h 160446"/>
                  </a:gdLst>
                  <a:ahLst/>
                  <a:cxnLst>
                    <a:cxn ang="0">
                      <a:pos x="connsiteX0" y="connsiteY0"/>
                    </a:cxn>
                    <a:cxn ang="0">
                      <a:pos x="connsiteX1" y="connsiteY1"/>
                    </a:cxn>
                  </a:cxnLst>
                  <a:rect l="l" t="t" r="r" b="b"/>
                  <a:pathLst>
                    <a:path w="173260" h="160446">
                      <a:moveTo>
                        <a:pt x="0" y="0"/>
                      </a:moveTo>
                      <a:cubicBezTo>
                        <a:pt x="95713" y="0"/>
                        <a:pt x="173261" y="71812"/>
                        <a:pt x="173261" y="160446"/>
                      </a:cubicBezTo>
                    </a:path>
                  </a:pathLst>
                </a:custGeom>
                <a:noFill/>
                <a:ln w="15875" cap="flat">
                  <a:solidFill>
                    <a:schemeClr val="tx1"/>
                  </a:solid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EB09E67-AD95-563E-CCE1-FF87D23439A8}"/>
                    </a:ext>
                  </a:extLst>
                </p:cNvPr>
                <p:cNvSpPr/>
                <p:nvPr/>
              </p:nvSpPr>
              <p:spPr>
                <a:xfrm>
                  <a:off x="3123854" y="2529418"/>
                  <a:ext cx="173260" cy="160446"/>
                </a:xfrm>
                <a:custGeom>
                  <a:avLst/>
                  <a:gdLst>
                    <a:gd name="connsiteX0" fmla="*/ 0 w 173260"/>
                    <a:gd name="connsiteY0" fmla="*/ 0 h 160446"/>
                    <a:gd name="connsiteX1" fmla="*/ 173261 w 173260"/>
                    <a:gd name="connsiteY1" fmla="*/ 160447 h 160446"/>
                  </a:gdLst>
                  <a:ahLst/>
                  <a:cxnLst>
                    <a:cxn ang="0">
                      <a:pos x="connsiteX0" y="connsiteY0"/>
                    </a:cxn>
                    <a:cxn ang="0">
                      <a:pos x="connsiteX1" y="connsiteY1"/>
                    </a:cxn>
                  </a:cxnLst>
                  <a:rect l="l" t="t" r="r" b="b"/>
                  <a:pathLst>
                    <a:path w="173260" h="160446">
                      <a:moveTo>
                        <a:pt x="0" y="0"/>
                      </a:moveTo>
                      <a:cubicBezTo>
                        <a:pt x="95714" y="0"/>
                        <a:pt x="173261" y="71812"/>
                        <a:pt x="173261" y="160447"/>
                      </a:cubicBezTo>
                    </a:path>
                  </a:pathLst>
                </a:custGeom>
                <a:noFill/>
                <a:ln w="15875" cap="flat">
                  <a:solidFill>
                    <a:schemeClr val="tx1"/>
                  </a:solid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83FAFEB2-98E2-3A16-8EE0-C3BACE8A6AF7}"/>
                    </a:ext>
                  </a:extLst>
                </p:cNvPr>
                <p:cNvSpPr/>
                <p:nvPr/>
              </p:nvSpPr>
              <p:spPr>
                <a:xfrm>
                  <a:off x="3123854" y="2866501"/>
                  <a:ext cx="173260" cy="160446"/>
                </a:xfrm>
                <a:custGeom>
                  <a:avLst/>
                  <a:gdLst>
                    <a:gd name="connsiteX0" fmla="*/ 173261 w 173260"/>
                    <a:gd name="connsiteY0" fmla="*/ 0 h 160446"/>
                    <a:gd name="connsiteX1" fmla="*/ 0 w 173260"/>
                    <a:gd name="connsiteY1" fmla="*/ 160447 h 160446"/>
                  </a:gdLst>
                  <a:ahLst/>
                  <a:cxnLst>
                    <a:cxn ang="0">
                      <a:pos x="connsiteX0" y="connsiteY0"/>
                    </a:cxn>
                    <a:cxn ang="0">
                      <a:pos x="connsiteX1" y="connsiteY1"/>
                    </a:cxn>
                  </a:cxnLst>
                  <a:rect l="l" t="t" r="r" b="b"/>
                  <a:pathLst>
                    <a:path w="173260" h="160446">
                      <a:moveTo>
                        <a:pt x="173261" y="0"/>
                      </a:moveTo>
                      <a:cubicBezTo>
                        <a:pt x="173261" y="88635"/>
                        <a:pt x="95714" y="160447"/>
                        <a:pt x="0" y="160447"/>
                      </a:cubicBezTo>
                    </a:path>
                  </a:pathLst>
                </a:custGeom>
                <a:noFill/>
                <a:ln w="15875" cap="flat">
                  <a:solidFill>
                    <a:schemeClr val="tx1"/>
                  </a:solid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3C24742-C032-A255-968D-80AA043BA1ED}"/>
                    </a:ext>
                  </a:extLst>
                </p:cNvPr>
                <p:cNvSpPr/>
                <p:nvPr/>
              </p:nvSpPr>
              <p:spPr>
                <a:xfrm>
                  <a:off x="5496474" y="1750158"/>
                  <a:ext cx="173260" cy="160446"/>
                </a:xfrm>
                <a:custGeom>
                  <a:avLst/>
                  <a:gdLst>
                    <a:gd name="connsiteX0" fmla="*/ 173261 w 173260"/>
                    <a:gd name="connsiteY0" fmla="*/ 0 h 160446"/>
                    <a:gd name="connsiteX1" fmla="*/ 0 w 173260"/>
                    <a:gd name="connsiteY1" fmla="*/ 160447 h 160446"/>
                  </a:gdLst>
                  <a:ahLst/>
                  <a:cxnLst>
                    <a:cxn ang="0">
                      <a:pos x="connsiteX0" y="connsiteY0"/>
                    </a:cxn>
                    <a:cxn ang="0">
                      <a:pos x="connsiteX1" y="connsiteY1"/>
                    </a:cxn>
                  </a:cxnLst>
                  <a:rect l="l" t="t" r="r" b="b"/>
                  <a:pathLst>
                    <a:path w="173260" h="160446">
                      <a:moveTo>
                        <a:pt x="173261" y="0"/>
                      </a:moveTo>
                      <a:cubicBezTo>
                        <a:pt x="173261" y="88635"/>
                        <a:pt x="95713" y="160447"/>
                        <a:pt x="0" y="160447"/>
                      </a:cubicBezTo>
                    </a:path>
                  </a:pathLst>
                </a:custGeom>
                <a:noFill/>
                <a:ln w="15875" cap="flat">
                  <a:solidFill>
                    <a:schemeClr val="tx1"/>
                  </a:solid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7B421AE-B1BA-F13B-8AE3-377CFE4866F7}"/>
                    </a:ext>
                  </a:extLst>
                </p:cNvPr>
                <p:cNvSpPr/>
                <p:nvPr/>
              </p:nvSpPr>
              <p:spPr>
                <a:xfrm>
                  <a:off x="3922085" y="3965750"/>
                  <a:ext cx="173260" cy="160446"/>
                </a:xfrm>
                <a:custGeom>
                  <a:avLst/>
                  <a:gdLst>
                    <a:gd name="connsiteX0" fmla="*/ 0 w 173260"/>
                    <a:gd name="connsiteY0" fmla="*/ 160446 h 160446"/>
                    <a:gd name="connsiteX1" fmla="*/ 173261 w 173260"/>
                    <a:gd name="connsiteY1" fmla="*/ 0 h 160446"/>
                  </a:gdLst>
                  <a:ahLst/>
                  <a:cxnLst>
                    <a:cxn ang="0">
                      <a:pos x="connsiteX0" y="connsiteY0"/>
                    </a:cxn>
                    <a:cxn ang="0">
                      <a:pos x="connsiteX1" y="connsiteY1"/>
                    </a:cxn>
                  </a:cxnLst>
                  <a:rect l="l" t="t" r="r" b="b"/>
                  <a:pathLst>
                    <a:path w="173260" h="160446">
                      <a:moveTo>
                        <a:pt x="0" y="160446"/>
                      </a:moveTo>
                      <a:cubicBezTo>
                        <a:pt x="0" y="71812"/>
                        <a:pt x="77547" y="0"/>
                        <a:pt x="173261" y="0"/>
                      </a:cubicBezTo>
                    </a:path>
                  </a:pathLst>
                </a:custGeom>
                <a:noFill/>
                <a:ln w="15875" cap="flat">
                  <a:solidFill>
                    <a:schemeClr val="tx1"/>
                  </a:solid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FAB3D3E-2552-F6EC-43DC-C0A65F84F6C1}"/>
                    </a:ext>
                  </a:extLst>
                </p:cNvPr>
                <p:cNvSpPr/>
                <p:nvPr/>
              </p:nvSpPr>
              <p:spPr>
                <a:xfrm>
                  <a:off x="6034325" y="1479642"/>
                  <a:ext cx="173260" cy="160446"/>
                </a:xfrm>
                <a:custGeom>
                  <a:avLst/>
                  <a:gdLst>
                    <a:gd name="connsiteX0" fmla="*/ 0 w 173260"/>
                    <a:gd name="connsiteY0" fmla="*/ 160447 h 160446"/>
                    <a:gd name="connsiteX1" fmla="*/ 173261 w 173260"/>
                    <a:gd name="connsiteY1" fmla="*/ 0 h 160446"/>
                  </a:gdLst>
                  <a:ahLst/>
                  <a:cxnLst>
                    <a:cxn ang="0">
                      <a:pos x="connsiteX0" y="connsiteY0"/>
                    </a:cxn>
                    <a:cxn ang="0">
                      <a:pos x="connsiteX1" y="connsiteY1"/>
                    </a:cxn>
                  </a:cxnLst>
                  <a:rect l="l" t="t" r="r" b="b"/>
                  <a:pathLst>
                    <a:path w="173260" h="160446">
                      <a:moveTo>
                        <a:pt x="0" y="160447"/>
                      </a:moveTo>
                      <a:cubicBezTo>
                        <a:pt x="0" y="71812"/>
                        <a:pt x="77547" y="0"/>
                        <a:pt x="173261" y="0"/>
                      </a:cubicBezTo>
                    </a:path>
                  </a:pathLst>
                </a:custGeom>
                <a:noFill/>
                <a:ln w="15875" cap="flat">
                  <a:solidFill>
                    <a:schemeClr val="tx1"/>
                  </a:solid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D2918C-9F03-C407-22CD-A2C00F275269}"/>
                    </a:ext>
                  </a:extLst>
                </p:cNvPr>
                <p:cNvSpPr/>
                <p:nvPr/>
              </p:nvSpPr>
              <p:spPr>
                <a:xfrm>
                  <a:off x="3297115" y="2689955"/>
                  <a:ext cx="9766" cy="176545"/>
                </a:xfrm>
                <a:custGeom>
                  <a:avLst/>
                  <a:gdLst>
                    <a:gd name="connsiteX0" fmla="*/ 0 w 9766"/>
                    <a:gd name="connsiteY0" fmla="*/ 0 h 176545"/>
                    <a:gd name="connsiteX1" fmla="*/ 0 w 9766"/>
                    <a:gd name="connsiteY1" fmla="*/ 176545 h 176545"/>
                  </a:gdLst>
                  <a:ahLst/>
                  <a:cxnLst>
                    <a:cxn ang="0">
                      <a:pos x="connsiteX0" y="connsiteY0"/>
                    </a:cxn>
                    <a:cxn ang="0">
                      <a:pos x="connsiteX1" y="connsiteY1"/>
                    </a:cxn>
                  </a:cxnLst>
                  <a:rect l="l" t="t" r="r" b="b"/>
                  <a:pathLst>
                    <a:path w="9766" h="176545">
                      <a:moveTo>
                        <a:pt x="0" y="0"/>
                      </a:moveTo>
                      <a:lnTo>
                        <a:pt x="0" y="176545"/>
                      </a:lnTo>
                    </a:path>
                  </a:pathLst>
                </a:custGeom>
                <a:ln w="15875" cap="flat">
                  <a:solidFill>
                    <a:schemeClr val="tx1"/>
                  </a:solid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4DDF946-3145-CD33-47A8-A3E777DD33C7}"/>
                    </a:ext>
                  </a:extLst>
                </p:cNvPr>
                <p:cNvSpPr/>
                <p:nvPr/>
              </p:nvSpPr>
              <p:spPr>
                <a:xfrm>
                  <a:off x="6034325" y="1640089"/>
                  <a:ext cx="9766" cy="110069"/>
                </a:xfrm>
                <a:custGeom>
                  <a:avLst/>
                  <a:gdLst>
                    <a:gd name="connsiteX0" fmla="*/ 0 w 9766"/>
                    <a:gd name="connsiteY0" fmla="*/ 0 h 110069"/>
                    <a:gd name="connsiteX1" fmla="*/ 0 w 9766"/>
                    <a:gd name="connsiteY1" fmla="*/ 110070 h 110069"/>
                  </a:gdLst>
                  <a:ahLst/>
                  <a:cxnLst>
                    <a:cxn ang="0">
                      <a:pos x="connsiteX0" y="connsiteY0"/>
                    </a:cxn>
                    <a:cxn ang="0">
                      <a:pos x="connsiteX1" y="connsiteY1"/>
                    </a:cxn>
                  </a:cxnLst>
                  <a:rect l="l" t="t" r="r" b="b"/>
                  <a:pathLst>
                    <a:path w="9766" h="110069">
                      <a:moveTo>
                        <a:pt x="0" y="0"/>
                      </a:moveTo>
                      <a:lnTo>
                        <a:pt x="0" y="110070"/>
                      </a:lnTo>
                    </a:path>
                  </a:pathLst>
                </a:custGeom>
                <a:ln w="15875" cap="flat">
                  <a:solidFill>
                    <a:schemeClr val="tx1"/>
                  </a:solid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1BF8598-31E2-41CC-47F1-F95446913CDB}"/>
                    </a:ext>
                  </a:extLst>
                </p:cNvPr>
                <p:cNvSpPr/>
                <p:nvPr/>
              </p:nvSpPr>
              <p:spPr>
                <a:xfrm>
                  <a:off x="4095443" y="3965749"/>
                  <a:ext cx="243971" cy="9044"/>
                </a:xfrm>
                <a:custGeom>
                  <a:avLst/>
                  <a:gdLst>
                    <a:gd name="connsiteX0" fmla="*/ 0 w 243971"/>
                    <a:gd name="connsiteY0" fmla="*/ 0 h 9044"/>
                    <a:gd name="connsiteX1" fmla="*/ 243972 w 243971"/>
                    <a:gd name="connsiteY1" fmla="*/ 0 h 9044"/>
                  </a:gdLst>
                  <a:ahLst/>
                  <a:cxnLst>
                    <a:cxn ang="0">
                      <a:pos x="connsiteX0" y="connsiteY0"/>
                    </a:cxn>
                    <a:cxn ang="0">
                      <a:pos x="connsiteX1" y="connsiteY1"/>
                    </a:cxn>
                  </a:cxnLst>
                  <a:rect l="l" t="t" r="r" b="b"/>
                  <a:pathLst>
                    <a:path w="243971" h="9044">
                      <a:moveTo>
                        <a:pt x="0" y="0"/>
                      </a:moveTo>
                      <a:lnTo>
                        <a:pt x="243972" y="0"/>
                      </a:lnTo>
                    </a:path>
                  </a:pathLst>
                </a:custGeom>
                <a:ln w="15875" cap="flat">
                  <a:solidFill>
                    <a:schemeClr val="tx1"/>
                  </a:solid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DF50F10-56B5-4FBC-1B5B-578A74B3D55C}"/>
                    </a:ext>
                  </a:extLst>
                </p:cNvPr>
                <p:cNvSpPr/>
                <p:nvPr/>
              </p:nvSpPr>
              <p:spPr>
                <a:xfrm>
                  <a:off x="3921987" y="4126196"/>
                  <a:ext cx="45817" cy="903004"/>
                </a:xfrm>
                <a:custGeom>
                  <a:avLst/>
                  <a:gdLst>
                    <a:gd name="connsiteX0" fmla="*/ 0 w 9766"/>
                    <a:gd name="connsiteY0" fmla="*/ 0 h 1715620"/>
                    <a:gd name="connsiteX1" fmla="*/ 0 w 9766"/>
                    <a:gd name="connsiteY1" fmla="*/ 1715620 h 1715620"/>
                  </a:gdLst>
                  <a:ahLst/>
                  <a:cxnLst>
                    <a:cxn ang="0">
                      <a:pos x="connsiteX0" y="connsiteY0"/>
                    </a:cxn>
                    <a:cxn ang="0">
                      <a:pos x="connsiteX1" y="connsiteY1"/>
                    </a:cxn>
                  </a:cxnLst>
                  <a:rect l="l" t="t" r="r" b="b"/>
                  <a:pathLst>
                    <a:path w="9766" h="1715620">
                      <a:moveTo>
                        <a:pt x="0" y="0"/>
                      </a:moveTo>
                      <a:lnTo>
                        <a:pt x="0" y="1715620"/>
                      </a:lnTo>
                    </a:path>
                  </a:pathLst>
                </a:custGeom>
                <a:ln w="15875" cap="flat">
                  <a:solidFill>
                    <a:schemeClr val="tx1"/>
                  </a:solid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E80470-BF24-08D9-27C7-21588B9271B2}"/>
                    </a:ext>
                  </a:extLst>
                </p:cNvPr>
                <p:cNvSpPr/>
                <p:nvPr/>
              </p:nvSpPr>
              <p:spPr>
                <a:xfrm>
                  <a:off x="6207586" y="1910605"/>
                  <a:ext cx="73054" cy="9044"/>
                </a:xfrm>
                <a:custGeom>
                  <a:avLst/>
                  <a:gdLst>
                    <a:gd name="connsiteX0" fmla="*/ 0 w 73054"/>
                    <a:gd name="connsiteY0" fmla="*/ 0 h 9044"/>
                    <a:gd name="connsiteX1" fmla="*/ 73055 w 73054"/>
                    <a:gd name="connsiteY1" fmla="*/ 0 h 9044"/>
                  </a:gdLst>
                  <a:ahLst/>
                  <a:cxnLst>
                    <a:cxn ang="0">
                      <a:pos x="connsiteX0" y="connsiteY0"/>
                    </a:cxn>
                    <a:cxn ang="0">
                      <a:pos x="connsiteX1" y="connsiteY1"/>
                    </a:cxn>
                  </a:cxnLst>
                  <a:rect l="l" t="t" r="r" b="b"/>
                  <a:pathLst>
                    <a:path w="73054" h="9044">
                      <a:moveTo>
                        <a:pt x="0" y="0"/>
                      </a:moveTo>
                      <a:lnTo>
                        <a:pt x="73055" y="0"/>
                      </a:lnTo>
                    </a:path>
                  </a:pathLst>
                </a:custGeom>
                <a:ln w="15875" cap="flat">
                  <a:solidFill>
                    <a:schemeClr val="tx1"/>
                  </a:solidFill>
                  <a:prstDash val="solid"/>
                  <a:miter/>
                </a:ln>
              </p:spPr>
              <p:txBody>
                <a:bodyPr rtlCol="0" anchor="ctr"/>
                <a:lstStyle/>
                <a:p>
                  <a:endParaRPr lang="en-GB"/>
                </a:p>
              </p:txBody>
            </p:sp>
          </p:grpSp>
          <p:grpSp>
            <p:nvGrpSpPr>
              <p:cNvPr id="8" name="Group 7">
                <a:extLst>
                  <a:ext uri="{FF2B5EF4-FFF2-40B4-BE49-F238E27FC236}">
                    <a16:creationId xmlns:a16="http://schemas.microsoft.com/office/drawing/2014/main" id="{F445B1D2-7373-C394-1572-CD2FC3CAFC51}"/>
                  </a:ext>
                </a:extLst>
              </p:cNvPr>
              <p:cNvGrpSpPr/>
              <p:nvPr/>
            </p:nvGrpSpPr>
            <p:grpSpPr>
              <a:xfrm>
                <a:off x="3588491" y="2072532"/>
                <a:ext cx="2822740" cy="1539686"/>
                <a:chOff x="3588491" y="2072532"/>
                <a:chExt cx="2822740" cy="1539686"/>
              </a:xfrm>
            </p:grpSpPr>
            <p:sp>
              <p:nvSpPr>
                <p:cNvPr id="13" name="Rectangle: Rounded Corners 12">
                  <a:extLst>
                    <a:ext uri="{FF2B5EF4-FFF2-40B4-BE49-F238E27FC236}">
                      <a16:creationId xmlns:a16="http://schemas.microsoft.com/office/drawing/2014/main" id="{85C2F7CE-BD05-8AE7-6FBF-62EEFD171D0D}"/>
                    </a:ext>
                  </a:extLst>
                </p:cNvPr>
                <p:cNvSpPr/>
                <p:nvPr/>
              </p:nvSpPr>
              <p:spPr>
                <a:xfrm>
                  <a:off x="3588491" y="2072532"/>
                  <a:ext cx="2822740" cy="1509713"/>
                </a:xfrm>
                <a:prstGeom prst="roundRect">
                  <a:avLst>
                    <a:gd name="adj" fmla="val 11487"/>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6E21993B-240A-F1FF-E6B7-D3FB138E3085}"/>
                    </a:ext>
                  </a:extLst>
                </p:cNvPr>
                <p:cNvSpPr txBox="1"/>
                <p:nvPr/>
              </p:nvSpPr>
              <p:spPr>
                <a:xfrm>
                  <a:off x="3600513" y="2288779"/>
                  <a:ext cx="2798696" cy="1323439"/>
                </a:xfrm>
                <a:prstGeom prst="rect">
                  <a:avLst/>
                </a:prstGeom>
                <a:noFill/>
              </p:spPr>
              <p:txBody>
                <a:bodyPr wrap="square">
                  <a:spAutoFit/>
                </a:bodyPr>
                <a:lstStyle/>
                <a:p>
                  <a:pPr algn="ctr"/>
                  <a:r>
                    <a:rPr lang="en-GB" sz="1600"/>
                    <a:t>What is an </a:t>
                  </a:r>
                  <a:r>
                    <a:rPr lang="en-GB" sz="1600" b="1">
                      <a:solidFill>
                        <a:schemeClr val="accent3">
                          <a:lumMod val="75000"/>
                        </a:schemeClr>
                      </a:solidFill>
                    </a:rPr>
                    <a:t>incremental change </a:t>
                  </a:r>
                  <a:r>
                    <a:rPr lang="en-GB" sz="1600"/>
                    <a:t>that someone can try today to </a:t>
                  </a:r>
                  <a:r>
                    <a:rPr lang="en-GB" sz="1600" b="1">
                      <a:solidFill>
                        <a:schemeClr val="accent3">
                          <a:lumMod val="75000"/>
                        </a:schemeClr>
                      </a:solidFill>
                    </a:rPr>
                    <a:t>improve data visualization</a:t>
                  </a:r>
                  <a:r>
                    <a:rPr lang="en-GB" sz="1600"/>
                    <a:t> in publications?</a:t>
                  </a:r>
                </a:p>
                <a:p>
                  <a:pPr algn="ctr"/>
                  <a:endParaRPr lang="en-GB" sz="1600"/>
                </a:p>
              </p:txBody>
            </p:sp>
          </p:grpSp>
          <p:grpSp>
            <p:nvGrpSpPr>
              <p:cNvPr id="9" name="Group 8">
                <a:extLst>
                  <a:ext uri="{FF2B5EF4-FFF2-40B4-BE49-F238E27FC236}">
                    <a16:creationId xmlns:a16="http://schemas.microsoft.com/office/drawing/2014/main" id="{0DEBF7B2-91EC-2135-FAC0-86DDCEDD3814}"/>
                  </a:ext>
                </a:extLst>
              </p:cNvPr>
              <p:cNvGrpSpPr/>
              <p:nvPr/>
            </p:nvGrpSpPr>
            <p:grpSpPr>
              <a:xfrm>
                <a:off x="8324828" y="883529"/>
                <a:ext cx="293363" cy="596114"/>
                <a:chOff x="8319911" y="883528"/>
                <a:chExt cx="324860" cy="660117"/>
              </a:xfrm>
            </p:grpSpPr>
            <p:sp>
              <p:nvSpPr>
                <p:cNvPr id="11" name="Freeform: Shape 10">
                  <a:extLst>
                    <a:ext uri="{FF2B5EF4-FFF2-40B4-BE49-F238E27FC236}">
                      <a16:creationId xmlns:a16="http://schemas.microsoft.com/office/drawing/2014/main" id="{9CAE0FAB-3AA5-0D09-11C1-C2F6B846E901}"/>
                    </a:ext>
                  </a:extLst>
                </p:cNvPr>
                <p:cNvSpPr/>
                <p:nvPr/>
              </p:nvSpPr>
              <p:spPr>
                <a:xfrm>
                  <a:off x="8319911" y="883528"/>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sp>
              <p:nvSpPr>
                <p:cNvPr id="12" name="Freeform: Shape 11">
                  <a:extLst>
                    <a:ext uri="{FF2B5EF4-FFF2-40B4-BE49-F238E27FC236}">
                      <a16:creationId xmlns:a16="http://schemas.microsoft.com/office/drawing/2014/main" id="{EE0EF660-99CC-D641-BE10-193B7B164B5C}"/>
                    </a:ext>
                  </a:extLst>
                </p:cNvPr>
                <p:cNvSpPr/>
                <p:nvPr/>
              </p:nvSpPr>
              <p:spPr>
                <a:xfrm rot="5400000">
                  <a:off x="8319911" y="1218785"/>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grpSp>
          <p:cxnSp>
            <p:nvCxnSpPr>
              <p:cNvPr id="10" name="Straight Connector 9">
                <a:extLst>
                  <a:ext uri="{FF2B5EF4-FFF2-40B4-BE49-F238E27FC236}">
                    <a16:creationId xmlns:a16="http://schemas.microsoft.com/office/drawing/2014/main" id="{A92F238C-8628-4A67-450B-7402BBAEFDC7}"/>
                  </a:ext>
                </a:extLst>
              </p:cNvPr>
              <p:cNvCxnSpPr/>
              <p:nvPr/>
            </p:nvCxnSpPr>
            <p:spPr>
              <a:xfrm>
                <a:off x="6207585" y="1479642"/>
                <a:ext cx="2112326" cy="0"/>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6CF6AED8-B0AA-E79A-7A64-0359CC714F1B}"/>
                </a:ext>
              </a:extLst>
            </p:cNvPr>
            <p:cNvSpPr txBox="1"/>
            <p:nvPr/>
          </p:nvSpPr>
          <p:spPr>
            <a:xfrm>
              <a:off x="1712032" y="3110229"/>
              <a:ext cx="1398281" cy="7155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Agency</a:t>
              </a:r>
            </a:p>
            <a:p>
              <a:pPr algn="ctr"/>
              <a:r>
                <a:rPr lang="en-US"/>
                <a:t>perspective only!</a:t>
              </a:r>
            </a:p>
          </p:txBody>
        </p:sp>
      </p:grpSp>
    </p:spTree>
    <p:extLst>
      <p:ext uri="{BB962C8B-B14F-4D97-AF65-F5344CB8AC3E}">
        <p14:creationId xmlns:p14="http://schemas.microsoft.com/office/powerpoint/2010/main" val="1036683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85D3D-6A71-C0A8-462B-1E1EB820685E}"/>
              </a:ext>
            </a:extLst>
          </p:cNvPr>
          <p:cNvSpPr>
            <a:spLocks noGrp="1"/>
          </p:cNvSpPr>
          <p:nvPr>
            <p:ph type="title"/>
          </p:nvPr>
        </p:nvSpPr>
        <p:spPr/>
        <p:txBody>
          <a:bodyPr>
            <a:noAutofit/>
          </a:bodyPr>
          <a:lstStyle/>
          <a:p>
            <a:r>
              <a:rPr lang="en-US"/>
              <a:t>In Your Opinion, What Would Be the Most Impactful Poster Revision?</a:t>
            </a:r>
          </a:p>
        </p:txBody>
      </p:sp>
      <p:sp>
        <p:nvSpPr>
          <p:cNvPr id="3" name="Slide Number Placeholder 2">
            <a:extLst>
              <a:ext uri="{FF2B5EF4-FFF2-40B4-BE49-F238E27FC236}">
                <a16:creationId xmlns:a16="http://schemas.microsoft.com/office/drawing/2014/main" id="{39DF2443-5315-64C0-A4AD-4D53BF57634D}"/>
              </a:ext>
            </a:extLst>
          </p:cNvPr>
          <p:cNvSpPr>
            <a:spLocks noGrp="1"/>
          </p:cNvSpPr>
          <p:nvPr>
            <p:ph type="sldNum" sz="quarter" idx="10"/>
          </p:nvPr>
        </p:nvSpPr>
        <p:spPr/>
        <p:txBody>
          <a:bodyPr/>
          <a:lstStyle/>
          <a:p>
            <a:pPr lvl="0"/>
            <a:fld id="{42AD0A0E-4515-A647-B2E3-7F1B29FB990E}" type="slidenum">
              <a:rPr lang="en-US" noProof="0" smtClean="0"/>
              <a:pPr lvl="0"/>
              <a:t>24</a:t>
            </a:fld>
            <a:endParaRPr lang="en-US" noProof="0"/>
          </a:p>
        </p:txBody>
      </p:sp>
      <p:sp>
        <p:nvSpPr>
          <p:cNvPr id="4" name="Rectangle 3">
            <a:extLst>
              <a:ext uri="{FF2B5EF4-FFF2-40B4-BE49-F238E27FC236}">
                <a16:creationId xmlns:a16="http://schemas.microsoft.com/office/drawing/2014/main" id="{70A7F9BD-6462-88FE-0A24-2C0296DB07F6}"/>
              </a:ext>
            </a:extLst>
          </p:cNvPr>
          <p:cNvSpPr/>
          <p:nvPr/>
        </p:nvSpPr>
        <p:spPr>
          <a:xfrm>
            <a:off x="-1" y="4317505"/>
            <a:ext cx="9144002" cy="559342"/>
          </a:xfrm>
          <a:prstGeom prst="rect">
            <a:avLst/>
          </a:prstGeom>
          <a:gradFill>
            <a:gsLst>
              <a:gs pos="26000">
                <a:schemeClr val="tx2"/>
              </a:gs>
              <a:gs pos="50000">
                <a:schemeClr val="accent3"/>
              </a:gs>
              <a:gs pos="75000">
                <a:schemeClr val="accent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E2184BA-6027-035E-71E9-8AFC0DA943FD}"/>
              </a:ext>
            </a:extLst>
          </p:cNvPr>
          <p:cNvSpPr/>
          <p:nvPr/>
        </p:nvSpPr>
        <p:spPr>
          <a:xfrm>
            <a:off x="0" y="4392504"/>
            <a:ext cx="9144000" cy="4093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pAutoFit/>
          </a:bodyPr>
          <a:lstStyle/>
          <a:p>
            <a:pPr algn="ctr" defTabSz="685783">
              <a:lnSpc>
                <a:spcPct val="90000"/>
              </a:lnSpc>
              <a:spcBef>
                <a:spcPts val="750"/>
              </a:spcBef>
              <a:buClr>
                <a:srgbClr val="F28C11"/>
              </a:buClr>
            </a:pPr>
            <a:r>
              <a:rPr lang="en-US" sz="1400">
                <a:solidFill>
                  <a:schemeClr val="bg1"/>
                </a:solidFill>
              </a:rPr>
              <a:t>All of these can be achieved with improved data visualization and storytelling;</a:t>
            </a:r>
          </a:p>
          <a:p>
            <a:pPr algn="ctr" defTabSz="685783">
              <a:buClr>
                <a:srgbClr val="F28C11"/>
              </a:buClr>
            </a:pPr>
            <a:r>
              <a:rPr lang="en-US" sz="1400">
                <a:solidFill>
                  <a:schemeClr val="bg1"/>
                </a:solidFill>
              </a:rPr>
              <a:t>but you should try the one that resonated with you</a:t>
            </a:r>
            <a:endParaRPr lang="en-GB" sz="1400">
              <a:solidFill>
                <a:schemeClr val="bg1"/>
              </a:solidFill>
            </a:endParaRPr>
          </a:p>
        </p:txBody>
      </p:sp>
      <p:grpSp>
        <p:nvGrpSpPr>
          <p:cNvPr id="20" name="Group 19">
            <a:extLst>
              <a:ext uri="{FF2B5EF4-FFF2-40B4-BE49-F238E27FC236}">
                <a16:creationId xmlns:a16="http://schemas.microsoft.com/office/drawing/2014/main" id="{D771A466-4D64-BE5C-BDE4-2D646CE3613A}"/>
              </a:ext>
            </a:extLst>
          </p:cNvPr>
          <p:cNvGrpSpPr/>
          <p:nvPr/>
        </p:nvGrpSpPr>
        <p:grpSpPr>
          <a:xfrm>
            <a:off x="857414" y="1143981"/>
            <a:ext cx="4849596" cy="613404"/>
            <a:chOff x="857414" y="1380531"/>
            <a:chExt cx="4849596" cy="613404"/>
          </a:xfrm>
        </p:grpSpPr>
        <p:sp>
          <p:nvSpPr>
            <p:cNvPr id="21" name="Rectangle 20">
              <a:extLst>
                <a:ext uri="{FF2B5EF4-FFF2-40B4-BE49-F238E27FC236}">
                  <a16:creationId xmlns:a16="http://schemas.microsoft.com/office/drawing/2014/main" id="{B143F7CB-F5E9-EB70-F79C-6F8C3887EEE2}"/>
                </a:ext>
              </a:extLst>
            </p:cNvPr>
            <p:cNvSpPr/>
            <p:nvPr/>
          </p:nvSpPr>
          <p:spPr>
            <a:xfrm>
              <a:off x="1145006" y="1396025"/>
              <a:ext cx="4562004" cy="582417"/>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47C707B2-D806-C32F-0F79-7E5A746D5DBE}"/>
                </a:ext>
              </a:extLst>
            </p:cNvPr>
            <p:cNvSpPr/>
            <p:nvPr/>
          </p:nvSpPr>
          <p:spPr>
            <a:xfrm>
              <a:off x="857414" y="1380531"/>
              <a:ext cx="613404" cy="613404"/>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A</a:t>
              </a:r>
            </a:p>
          </p:txBody>
        </p:sp>
        <p:sp>
          <p:nvSpPr>
            <p:cNvPr id="23" name="TextBox 22">
              <a:extLst>
                <a:ext uri="{FF2B5EF4-FFF2-40B4-BE49-F238E27FC236}">
                  <a16:creationId xmlns:a16="http://schemas.microsoft.com/office/drawing/2014/main" id="{C11BF089-4A80-D867-B1D5-3B7679306BDF}"/>
                </a:ext>
              </a:extLst>
            </p:cNvPr>
            <p:cNvSpPr txBox="1"/>
            <p:nvPr/>
          </p:nvSpPr>
          <p:spPr>
            <a:xfrm>
              <a:off x="1692038" y="1541991"/>
              <a:ext cx="3540362" cy="300082"/>
            </a:xfrm>
            <a:prstGeom prst="rect">
              <a:avLst/>
            </a:prstGeom>
            <a:noFill/>
          </p:spPr>
          <p:txBody>
            <a:bodyPr wrap="square" anchor="ctr">
              <a:spAutoFit/>
            </a:bodyPr>
            <a:lstStyle/>
            <a:p>
              <a:r>
                <a:rPr lang="en-GB"/>
                <a:t>Condense the </a:t>
              </a:r>
              <a:r>
                <a:rPr lang="en-GB" b="1"/>
                <a:t>amount of text</a:t>
              </a:r>
            </a:p>
          </p:txBody>
        </p:sp>
      </p:grpSp>
      <p:grpSp>
        <p:nvGrpSpPr>
          <p:cNvPr id="24" name="Group 23">
            <a:extLst>
              <a:ext uri="{FF2B5EF4-FFF2-40B4-BE49-F238E27FC236}">
                <a16:creationId xmlns:a16="http://schemas.microsoft.com/office/drawing/2014/main" id="{B32CD65D-0A41-1EBA-18A3-DDEB358C08AD}"/>
              </a:ext>
            </a:extLst>
          </p:cNvPr>
          <p:cNvGrpSpPr/>
          <p:nvPr/>
        </p:nvGrpSpPr>
        <p:grpSpPr>
          <a:xfrm>
            <a:off x="857249" y="1860034"/>
            <a:ext cx="4849761" cy="613404"/>
            <a:chOff x="857249" y="2287376"/>
            <a:chExt cx="4849761" cy="613404"/>
          </a:xfrm>
        </p:grpSpPr>
        <p:sp>
          <p:nvSpPr>
            <p:cNvPr id="25" name="Rectangle 24">
              <a:extLst>
                <a:ext uri="{FF2B5EF4-FFF2-40B4-BE49-F238E27FC236}">
                  <a16:creationId xmlns:a16="http://schemas.microsoft.com/office/drawing/2014/main" id="{8322E686-88D1-E807-9A1E-DFD2F37F0247}"/>
                </a:ext>
              </a:extLst>
            </p:cNvPr>
            <p:cNvSpPr/>
            <p:nvPr/>
          </p:nvSpPr>
          <p:spPr>
            <a:xfrm>
              <a:off x="1145006" y="2302870"/>
              <a:ext cx="4562004" cy="582417"/>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2679CC84-E64B-F207-3B25-16F9226F9BF2}"/>
                </a:ext>
              </a:extLst>
            </p:cNvPr>
            <p:cNvSpPr/>
            <p:nvPr/>
          </p:nvSpPr>
          <p:spPr>
            <a:xfrm>
              <a:off x="857249" y="2287376"/>
              <a:ext cx="613404" cy="613404"/>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B</a:t>
              </a:r>
            </a:p>
          </p:txBody>
        </p:sp>
        <p:sp>
          <p:nvSpPr>
            <p:cNvPr id="27" name="TextBox 26">
              <a:extLst>
                <a:ext uri="{FF2B5EF4-FFF2-40B4-BE49-F238E27FC236}">
                  <a16:creationId xmlns:a16="http://schemas.microsoft.com/office/drawing/2014/main" id="{A255A35A-1B76-9997-A00B-AA2DBFFB129F}"/>
                </a:ext>
              </a:extLst>
            </p:cNvPr>
            <p:cNvSpPr txBox="1"/>
            <p:nvPr/>
          </p:nvSpPr>
          <p:spPr>
            <a:xfrm>
              <a:off x="1692038" y="2444037"/>
              <a:ext cx="4014971" cy="300082"/>
            </a:xfrm>
            <a:prstGeom prst="rect">
              <a:avLst/>
            </a:prstGeom>
            <a:noFill/>
          </p:spPr>
          <p:txBody>
            <a:bodyPr wrap="square">
              <a:spAutoFit/>
            </a:bodyPr>
            <a:lstStyle/>
            <a:p>
              <a:r>
                <a:rPr lang="en-GB"/>
                <a:t>Reduce the number of </a:t>
              </a:r>
              <a:r>
                <a:rPr lang="en-GB" b="1"/>
                <a:t>figures and tables</a:t>
              </a:r>
            </a:p>
          </p:txBody>
        </p:sp>
      </p:grpSp>
      <p:grpSp>
        <p:nvGrpSpPr>
          <p:cNvPr id="28" name="Group 27">
            <a:extLst>
              <a:ext uri="{FF2B5EF4-FFF2-40B4-BE49-F238E27FC236}">
                <a16:creationId xmlns:a16="http://schemas.microsoft.com/office/drawing/2014/main" id="{2817AF54-1A74-A6AC-DDB9-97C9D26C20ED}"/>
              </a:ext>
            </a:extLst>
          </p:cNvPr>
          <p:cNvGrpSpPr/>
          <p:nvPr/>
        </p:nvGrpSpPr>
        <p:grpSpPr>
          <a:xfrm>
            <a:off x="857249" y="2590285"/>
            <a:ext cx="4849760" cy="613404"/>
            <a:chOff x="857249" y="3184242"/>
            <a:chExt cx="4849760" cy="613404"/>
          </a:xfrm>
        </p:grpSpPr>
        <p:sp>
          <p:nvSpPr>
            <p:cNvPr id="29" name="Rectangle 28">
              <a:extLst>
                <a:ext uri="{FF2B5EF4-FFF2-40B4-BE49-F238E27FC236}">
                  <a16:creationId xmlns:a16="http://schemas.microsoft.com/office/drawing/2014/main" id="{A3800556-0A51-9204-ECD6-62743C3EA8B1}"/>
                </a:ext>
              </a:extLst>
            </p:cNvPr>
            <p:cNvSpPr/>
            <p:nvPr/>
          </p:nvSpPr>
          <p:spPr>
            <a:xfrm>
              <a:off x="1145005" y="3199736"/>
              <a:ext cx="4562004" cy="582417"/>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612F09F0-D885-24BA-1AA5-DB260CEE4021}"/>
                </a:ext>
              </a:extLst>
            </p:cNvPr>
            <p:cNvSpPr/>
            <p:nvPr/>
          </p:nvSpPr>
          <p:spPr>
            <a:xfrm>
              <a:off x="857249" y="3184242"/>
              <a:ext cx="613404" cy="613404"/>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C</a:t>
              </a:r>
            </a:p>
          </p:txBody>
        </p:sp>
        <p:sp>
          <p:nvSpPr>
            <p:cNvPr id="31" name="TextBox 30">
              <a:extLst>
                <a:ext uri="{FF2B5EF4-FFF2-40B4-BE49-F238E27FC236}">
                  <a16:creationId xmlns:a16="http://schemas.microsoft.com/office/drawing/2014/main" id="{1123F9B9-51FF-B60B-B2B1-BE28751B0CE3}"/>
                </a:ext>
              </a:extLst>
            </p:cNvPr>
            <p:cNvSpPr txBox="1"/>
            <p:nvPr/>
          </p:nvSpPr>
          <p:spPr>
            <a:xfrm>
              <a:off x="1692038" y="3341259"/>
              <a:ext cx="3788012" cy="300082"/>
            </a:xfrm>
            <a:prstGeom prst="rect">
              <a:avLst/>
            </a:prstGeom>
            <a:noFill/>
          </p:spPr>
          <p:txBody>
            <a:bodyPr wrap="square">
              <a:spAutoFit/>
            </a:bodyPr>
            <a:lstStyle/>
            <a:p>
              <a:r>
                <a:rPr lang="en-GB" b="1"/>
                <a:t>Creative redesign </a:t>
              </a:r>
              <a:r>
                <a:rPr lang="en-GB"/>
                <a:t>of figures and tables</a:t>
              </a:r>
            </a:p>
          </p:txBody>
        </p:sp>
      </p:grpSp>
      <p:grpSp>
        <p:nvGrpSpPr>
          <p:cNvPr id="32" name="Group 31">
            <a:extLst>
              <a:ext uri="{FF2B5EF4-FFF2-40B4-BE49-F238E27FC236}">
                <a16:creationId xmlns:a16="http://schemas.microsoft.com/office/drawing/2014/main" id="{69193820-58D0-A3B1-D52C-2C07192201A9}"/>
              </a:ext>
            </a:extLst>
          </p:cNvPr>
          <p:cNvGrpSpPr/>
          <p:nvPr/>
        </p:nvGrpSpPr>
        <p:grpSpPr>
          <a:xfrm>
            <a:off x="-5543" y="882651"/>
            <a:ext cx="8643348" cy="3273642"/>
            <a:chOff x="-5543" y="882651"/>
            <a:chExt cx="8643348" cy="2940336"/>
          </a:xfrm>
        </p:grpSpPr>
        <p:sp>
          <p:nvSpPr>
            <p:cNvPr id="33" name="Freeform: Shape 32">
              <a:extLst>
                <a:ext uri="{FF2B5EF4-FFF2-40B4-BE49-F238E27FC236}">
                  <a16:creationId xmlns:a16="http://schemas.microsoft.com/office/drawing/2014/main" id="{A605771E-3049-A09A-7E8D-762995FAD42D}"/>
                </a:ext>
              </a:extLst>
            </p:cNvPr>
            <p:cNvSpPr/>
            <p:nvPr/>
          </p:nvSpPr>
          <p:spPr>
            <a:xfrm>
              <a:off x="-5543" y="1817271"/>
              <a:ext cx="8340320" cy="2005716"/>
            </a:xfrm>
            <a:custGeom>
              <a:avLst/>
              <a:gdLst>
                <a:gd name="connsiteX0" fmla="*/ 9133463 w 9133462"/>
                <a:gd name="connsiteY0" fmla="*/ 2144491 h 2144490"/>
                <a:gd name="connsiteX1" fmla="*/ 8451871 w 9133462"/>
                <a:gd name="connsiteY1" fmla="*/ 2144491 h 2144490"/>
                <a:gd name="connsiteX2" fmla="*/ 8451871 w 9133462"/>
                <a:gd name="connsiteY2" fmla="*/ 699413 h 2144490"/>
                <a:gd name="connsiteX3" fmla="*/ 8381646 w 9133462"/>
                <a:gd name="connsiteY3" fmla="*/ 626431 h 2144490"/>
                <a:gd name="connsiteX4" fmla="*/ 8168782 w 9133462"/>
                <a:gd name="connsiteY4" fmla="*/ 626431 h 2144490"/>
                <a:gd name="connsiteX5" fmla="*/ 8101598 w 9133462"/>
                <a:gd name="connsiteY5" fmla="*/ 696302 h 2144490"/>
                <a:gd name="connsiteX6" fmla="*/ 8101598 w 9133462"/>
                <a:gd name="connsiteY6" fmla="*/ 2144491 h 2144490"/>
                <a:gd name="connsiteX7" fmla="*/ 7922679 w 9133462"/>
                <a:gd name="connsiteY7" fmla="*/ 2144491 h 2144490"/>
                <a:gd name="connsiteX8" fmla="*/ 7922679 w 9133462"/>
                <a:gd name="connsiteY8" fmla="*/ 71851 h 2144490"/>
                <a:gd name="connsiteX9" fmla="*/ 7853586 w 9133462"/>
                <a:gd name="connsiteY9" fmla="*/ 0 h 2144490"/>
                <a:gd name="connsiteX10" fmla="*/ 7645601 w 9133462"/>
                <a:gd name="connsiteY10" fmla="*/ 0 h 2144490"/>
                <a:gd name="connsiteX11" fmla="*/ 7572406 w 9133462"/>
                <a:gd name="connsiteY11" fmla="*/ 76165 h 2144490"/>
                <a:gd name="connsiteX12" fmla="*/ 7572406 w 9133462"/>
                <a:gd name="connsiteY12" fmla="*/ 2144491 h 2144490"/>
                <a:gd name="connsiteX13" fmla="*/ 7393486 w 9133462"/>
                <a:gd name="connsiteY13" fmla="*/ 2144491 h 2144490"/>
                <a:gd name="connsiteX14" fmla="*/ 7393486 w 9133462"/>
                <a:gd name="connsiteY14" fmla="*/ 885051 h 2144490"/>
                <a:gd name="connsiteX15" fmla="*/ 7336487 w 9133462"/>
                <a:gd name="connsiteY15" fmla="*/ 825789 h 2144490"/>
                <a:gd name="connsiteX16" fmla="*/ 7103255 w 9133462"/>
                <a:gd name="connsiteY16" fmla="*/ 825789 h 2144490"/>
                <a:gd name="connsiteX17" fmla="*/ 7043214 w 9133462"/>
                <a:gd name="connsiteY17" fmla="*/ 888163 h 2144490"/>
                <a:gd name="connsiteX18" fmla="*/ 7043214 w 9133462"/>
                <a:gd name="connsiteY18" fmla="*/ 2144491 h 2144490"/>
                <a:gd name="connsiteX19" fmla="*/ 0 w 9133462"/>
                <a:gd name="connsiteY19" fmla="*/ 2144491 h 2144490"/>
                <a:gd name="connsiteX0" fmla="*/ 9475223 w 9475223"/>
                <a:gd name="connsiteY0" fmla="*/ 2144491 h 2144491"/>
                <a:gd name="connsiteX1" fmla="*/ 8793631 w 9475223"/>
                <a:gd name="connsiteY1" fmla="*/ 2144491 h 2144491"/>
                <a:gd name="connsiteX2" fmla="*/ 8793631 w 9475223"/>
                <a:gd name="connsiteY2" fmla="*/ 699413 h 2144491"/>
                <a:gd name="connsiteX3" fmla="*/ 8723406 w 9475223"/>
                <a:gd name="connsiteY3" fmla="*/ 626431 h 2144491"/>
                <a:gd name="connsiteX4" fmla="*/ 8510542 w 9475223"/>
                <a:gd name="connsiteY4" fmla="*/ 626431 h 2144491"/>
                <a:gd name="connsiteX5" fmla="*/ 8443358 w 9475223"/>
                <a:gd name="connsiteY5" fmla="*/ 696302 h 2144491"/>
                <a:gd name="connsiteX6" fmla="*/ 8443358 w 9475223"/>
                <a:gd name="connsiteY6" fmla="*/ 2144491 h 2144491"/>
                <a:gd name="connsiteX7" fmla="*/ 8264439 w 9475223"/>
                <a:gd name="connsiteY7" fmla="*/ 2144491 h 2144491"/>
                <a:gd name="connsiteX8" fmla="*/ 8264439 w 9475223"/>
                <a:gd name="connsiteY8" fmla="*/ 71851 h 2144491"/>
                <a:gd name="connsiteX9" fmla="*/ 8195346 w 9475223"/>
                <a:gd name="connsiteY9" fmla="*/ 0 h 2144491"/>
                <a:gd name="connsiteX10" fmla="*/ 7987361 w 9475223"/>
                <a:gd name="connsiteY10" fmla="*/ 0 h 2144491"/>
                <a:gd name="connsiteX11" fmla="*/ 7914166 w 9475223"/>
                <a:gd name="connsiteY11" fmla="*/ 76165 h 2144491"/>
                <a:gd name="connsiteX12" fmla="*/ 7914166 w 9475223"/>
                <a:gd name="connsiteY12" fmla="*/ 2144491 h 2144491"/>
                <a:gd name="connsiteX13" fmla="*/ 7735246 w 9475223"/>
                <a:gd name="connsiteY13" fmla="*/ 2144491 h 2144491"/>
                <a:gd name="connsiteX14" fmla="*/ 7735246 w 9475223"/>
                <a:gd name="connsiteY14" fmla="*/ 885051 h 2144491"/>
                <a:gd name="connsiteX15" fmla="*/ 7678247 w 9475223"/>
                <a:gd name="connsiteY15" fmla="*/ 825789 h 2144491"/>
                <a:gd name="connsiteX16" fmla="*/ 7445015 w 9475223"/>
                <a:gd name="connsiteY16" fmla="*/ 825789 h 2144491"/>
                <a:gd name="connsiteX17" fmla="*/ 7384974 w 9475223"/>
                <a:gd name="connsiteY17" fmla="*/ 888163 h 2144491"/>
                <a:gd name="connsiteX18" fmla="*/ 7384974 w 9475223"/>
                <a:gd name="connsiteY18" fmla="*/ 2144491 h 2144491"/>
                <a:gd name="connsiteX19" fmla="*/ 0 w 9475223"/>
                <a:gd name="connsiteY19" fmla="*/ 2144491 h 2144491"/>
                <a:gd name="connsiteX0" fmla="*/ 9826868 w 9826868"/>
                <a:gd name="connsiteY0" fmla="*/ 2144491 h 2150149"/>
                <a:gd name="connsiteX1" fmla="*/ 9145276 w 9826868"/>
                <a:gd name="connsiteY1" fmla="*/ 2144491 h 2150149"/>
                <a:gd name="connsiteX2" fmla="*/ 9145276 w 9826868"/>
                <a:gd name="connsiteY2" fmla="*/ 699413 h 2150149"/>
                <a:gd name="connsiteX3" fmla="*/ 9075051 w 9826868"/>
                <a:gd name="connsiteY3" fmla="*/ 626431 h 2150149"/>
                <a:gd name="connsiteX4" fmla="*/ 8862187 w 9826868"/>
                <a:gd name="connsiteY4" fmla="*/ 626431 h 2150149"/>
                <a:gd name="connsiteX5" fmla="*/ 8795003 w 9826868"/>
                <a:gd name="connsiteY5" fmla="*/ 696302 h 2150149"/>
                <a:gd name="connsiteX6" fmla="*/ 8795003 w 9826868"/>
                <a:gd name="connsiteY6" fmla="*/ 2144491 h 2150149"/>
                <a:gd name="connsiteX7" fmla="*/ 8616084 w 9826868"/>
                <a:gd name="connsiteY7" fmla="*/ 2144491 h 2150149"/>
                <a:gd name="connsiteX8" fmla="*/ 8616084 w 9826868"/>
                <a:gd name="connsiteY8" fmla="*/ 71851 h 2150149"/>
                <a:gd name="connsiteX9" fmla="*/ 8546991 w 9826868"/>
                <a:gd name="connsiteY9" fmla="*/ 0 h 2150149"/>
                <a:gd name="connsiteX10" fmla="*/ 8339006 w 9826868"/>
                <a:gd name="connsiteY10" fmla="*/ 0 h 2150149"/>
                <a:gd name="connsiteX11" fmla="*/ 8265811 w 9826868"/>
                <a:gd name="connsiteY11" fmla="*/ 76165 h 2150149"/>
                <a:gd name="connsiteX12" fmla="*/ 8265811 w 9826868"/>
                <a:gd name="connsiteY12" fmla="*/ 2144491 h 2150149"/>
                <a:gd name="connsiteX13" fmla="*/ 8086891 w 9826868"/>
                <a:gd name="connsiteY13" fmla="*/ 2144491 h 2150149"/>
                <a:gd name="connsiteX14" fmla="*/ 8086891 w 9826868"/>
                <a:gd name="connsiteY14" fmla="*/ 885051 h 2150149"/>
                <a:gd name="connsiteX15" fmla="*/ 8029892 w 9826868"/>
                <a:gd name="connsiteY15" fmla="*/ 825789 h 2150149"/>
                <a:gd name="connsiteX16" fmla="*/ 7796660 w 9826868"/>
                <a:gd name="connsiteY16" fmla="*/ 825789 h 2150149"/>
                <a:gd name="connsiteX17" fmla="*/ 7736619 w 9826868"/>
                <a:gd name="connsiteY17" fmla="*/ 888163 h 2150149"/>
                <a:gd name="connsiteX18" fmla="*/ 7736619 w 9826868"/>
                <a:gd name="connsiteY18" fmla="*/ 2144491 h 2150149"/>
                <a:gd name="connsiteX19" fmla="*/ 0 w 9826868"/>
                <a:gd name="connsiteY19" fmla="*/ 2150149 h 215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26868" h="2150149">
                  <a:moveTo>
                    <a:pt x="9826868" y="2144491"/>
                  </a:moveTo>
                  <a:lnTo>
                    <a:pt x="9145276" y="2144491"/>
                  </a:lnTo>
                  <a:lnTo>
                    <a:pt x="9145276" y="699413"/>
                  </a:lnTo>
                  <a:cubicBezTo>
                    <a:pt x="9145276" y="659103"/>
                    <a:pt x="9113876" y="626431"/>
                    <a:pt x="9075051" y="626431"/>
                  </a:cubicBezTo>
                  <a:lnTo>
                    <a:pt x="8862187" y="626431"/>
                  </a:lnTo>
                  <a:cubicBezTo>
                    <a:pt x="8825059" y="626431"/>
                    <a:pt x="8795003" y="657689"/>
                    <a:pt x="8795003" y="696302"/>
                  </a:cubicBezTo>
                  <a:lnTo>
                    <a:pt x="8795003" y="2144491"/>
                  </a:lnTo>
                  <a:lnTo>
                    <a:pt x="8616084" y="2144491"/>
                  </a:lnTo>
                  <a:lnTo>
                    <a:pt x="8616084" y="71851"/>
                  </a:lnTo>
                  <a:cubicBezTo>
                    <a:pt x="8616084" y="32177"/>
                    <a:pt x="8585180" y="0"/>
                    <a:pt x="8546991" y="0"/>
                  </a:cubicBezTo>
                  <a:lnTo>
                    <a:pt x="8339006" y="0"/>
                  </a:lnTo>
                  <a:cubicBezTo>
                    <a:pt x="8298554" y="0"/>
                    <a:pt x="8265811" y="34087"/>
                    <a:pt x="8265811" y="76165"/>
                  </a:cubicBezTo>
                  <a:lnTo>
                    <a:pt x="8265811" y="2144491"/>
                  </a:lnTo>
                  <a:lnTo>
                    <a:pt x="8086891" y="2144491"/>
                  </a:lnTo>
                  <a:lnTo>
                    <a:pt x="8086891" y="885051"/>
                  </a:lnTo>
                  <a:cubicBezTo>
                    <a:pt x="8086891" y="852308"/>
                    <a:pt x="8061362" y="825789"/>
                    <a:pt x="8029892" y="825789"/>
                  </a:cubicBezTo>
                  <a:lnTo>
                    <a:pt x="7796660" y="825789"/>
                  </a:lnTo>
                  <a:cubicBezTo>
                    <a:pt x="7763492" y="825789"/>
                    <a:pt x="7736619" y="853723"/>
                    <a:pt x="7736619" y="888163"/>
                  </a:cubicBezTo>
                  <a:lnTo>
                    <a:pt x="7736619" y="2144491"/>
                  </a:lnTo>
                  <a:lnTo>
                    <a:pt x="0" y="2150149"/>
                  </a:lnTo>
                </a:path>
              </a:pathLst>
            </a:custGeom>
            <a:noFill/>
            <a:ln w="15875" cap="flat">
              <a:solidFill>
                <a:srgbClr val="000000"/>
              </a:solidFill>
              <a:prstDash val="solid"/>
              <a:miter/>
            </a:ln>
          </p:spPr>
          <p:txBody>
            <a:bodyPr rtlCol="0" anchor="ctr"/>
            <a:lstStyle/>
            <a:p>
              <a:endParaRPr lang="en-GB"/>
            </a:p>
          </p:txBody>
        </p:sp>
        <p:grpSp>
          <p:nvGrpSpPr>
            <p:cNvPr id="34" name="Group 33">
              <a:extLst>
                <a:ext uri="{FF2B5EF4-FFF2-40B4-BE49-F238E27FC236}">
                  <a16:creationId xmlns:a16="http://schemas.microsoft.com/office/drawing/2014/main" id="{7839AA1E-5A4E-9502-609E-84F1D2C2F0F2}"/>
                </a:ext>
              </a:extLst>
            </p:cNvPr>
            <p:cNvGrpSpPr/>
            <p:nvPr/>
          </p:nvGrpSpPr>
          <p:grpSpPr>
            <a:xfrm>
              <a:off x="8322079" y="882651"/>
              <a:ext cx="315726" cy="2933930"/>
              <a:chOff x="8364375" y="885240"/>
              <a:chExt cx="324861" cy="3018821"/>
            </a:xfrm>
          </p:grpSpPr>
          <p:sp>
            <p:nvSpPr>
              <p:cNvPr id="35" name="Freeform: Shape 34">
                <a:extLst>
                  <a:ext uri="{FF2B5EF4-FFF2-40B4-BE49-F238E27FC236}">
                    <a16:creationId xmlns:a16="http://schemas.microsoft.com/office/drawing/2014/main" id="{FDDBB7F8-29E9-18B6-B8FD-EC34A9F87352}"/>
                  </a:ext>
                </a:extLst>
              </p:cNvPr>
              <p:cNvSpPr/>
              <p:nvPr/>
            </p:nvSpPr>
            <p:spPr>
              <a:xfrm>
                <a:off x="8364375" y="885240"/>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001C69-D237-2AD1-A42E-8140D5011BFB}"/>
                  </a:ext>
                </a:extLst>
              </p:cNvPr>
              <p:cNvSpPr/>
              <p:nvPr/>
            </p:nvSpPr>
            <p:spPr>
              <a:xfrm rot="5400000">
                <a:off x="8364375" y="3579201"/>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cxnSp>
            <p:nvCxnSpPr>
              <p:cNvPr id="37" name="Straight Connector 36">
                <a:extLst>
                  <a:ext uri="{FF2B5EF4-FFF2-40B4-BE49-F238E27FC236}">
                    <a16:creationId xmlns:a16="http://schemas.microsoft.com/office/drawing/2014/main" id="{32E1DB51-A9D8-F947-51AD-5216E8BD69B2}"/>
                  </a:ext>
                </a:extLst>
              </p:cNvPr>
              <p:cNvCxnSpPr>
                <a:cxnSpLocks/>
                <a:stCxn id="35" idx="0"/>
                <a:endCxn id="36" idx="1"/>
              </p:cNvCxnSpPr>
              <p:nvPr/>
            </p:nvCxnSpPr>
            <p:spPr>
              <a:xfrm flipH="1">
                <a:off x="8689235" y="1210101"/>
                <a:ext cx="1" cy="23691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8" name="Group 37">
            <a:extLst>
              <a:ext uri="{FF2B5EF4-FFF2-40B4-BE49-F238E27FC236}">
                <a16:creationId xmlns:a16="http://schemas.microsoft.com/office/drawing/2014/main" id="{4A185CD9-63B2-6122-4120-DE15DBE85162}"/>
              </a:ext>
            </a:extLst>
          </p:cNvPr>
          <p:cNvGrpSpPr/>
          <p:nvPr/>
        </p:nvGrpSpPr>
        <p:grpSpPr>
          <a:xfrm>
            <a:off x="858584" y="3321247"/>
            <a:ext cx="4849760" cy="613404"/>
            <a:chOff x="857249" y="3184242"/>
            <a:chExt cx="4849760" cy="613404"/>
          </a:xfrm>
        </p:grpSpPr>
        <p:sp>
          <p:nvSpPr>
            <p:cNvPr id="39" name="Rectangle 38">
              <a:extLst>
                <a:ext uri="{FF2B5EF4-FFF2-40B4-BE49-F238E27FC236}">
                  <a16:creationId xmlns:a16="http://schemas.microsoft.com/office/drawing/2014/main" id="{F68A9096-0895-D595-C68A-3046AEB37778}"/>
                </a:ext>
              </a:extLst>
            </p:cNvPr>
            <p:cNvSpPr/>
            <p:nvPr/>
          </p:nvSpPr>
          <p:spPr>
            <a:xfrm>
              <a:off x="1145005" y="3199736"/>
              <a:ext cx="4562004" cy="58241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276CC820-B007-B031-F592-28297F371F99}"/>
                </a:ext>
              </a:extLst>
            </p:cNvPr>
            <p:cNvSpPr/>
            <p:nvPr/>
          </p:nvSpPr>
          <p:spPr>
            <a:xfrm>
              <a:off x="857249" y="3184242"/>
              <a:ext cx="613404" cy="613404"/>
            </a:xfrm>
            <a:prstGeom prst="ellipse">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C</a:t>
              </a:r>
            </a:p>
          </p:txBody>
        </p:sp>
        <p:sp>
          <p:nvSpPr>
            <p:cNvPr id="41" name="TextBox 40">
              <a:extLst>
                <a:ext uri="{FF2B5EF4-FFF2-40B4-BE49-F238E27FC236}">
                  <a16:creationId xmlns:a16="http://schemas.microsoft.com/office/drawing/2014/main" id="{2C2CD5F6-F966-FCF8-DCB9-BEDCE85B69C8}"/>
                </a:ext>
              </a:extLst>
            </p:cNvPr>
            <p:cNvSpPr txBox="1"/>
            <p:nvPr/>
          </p:nvSpPr>
          <p:spPr>
            <a:xfrm>
              <a:off x="1692038" y="3338476"/>
              <a:ext cx="3788012" cy="300082"/>
            </a:xfrm>
            <a:prstGeom prst="rect">
              <a:avLst/>
            </a:prstGeom>
            <a:noFill/>
          </p:spPr>
          <p:txBody>
            <a:bodyPr wrap="square">
              <a:spAutoFit/>
            </a:bodyPr>
            <a:lstStyle/>
            <a:p>
              <a:r>
                <a:rPr lang="en-GB"/>
                <a:t>Use extenders (supplements) with a </a:t>
              </a:r>
              <a:r>
                <a:rPr lang="en-GB" b="1"/>
                <a:t>QR code</a:t>
              </a:r>
            </a:p>
          </p:txBody>
        </p:sp>
      </p:grpSp>
    </p:spTree>
    <p:extLst>
      <p:ext uri="{BB962C8B-B14F-4D97-AF65-F5344CB8AC3E}">
        <p14:creationId xmlns:p14="http://schemas.microsoft.com/office/powerpoint/2010/main" val="404449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CED93A-3FDC-42A8-866D-179067255059}"/>
              </a:ext>
            </a:extLst>
          </p:cNvPr>
          <p:cNvSpPr>
            <a:spLocks noGrp="1"/>
          </p:cNvSpPr>
          <p:nvPr>
            <p:ph type="title"/>
          </p:nvPr>
        </p:nvSpPr>
        <p:spPr>
          <a:xfrm>
            <a:off x="3000375" y="557215"/>
            <a:ext cx="5928299" cy="2308622"/>
          </a:xfrm>
        </p:spPr>
        <p:txBody>
          <a:bodyPr/>
          <a:lstStyle/>
          <a:p>
            <a:r>
              <a:rPr lang="en-US" sz="3200"/>
              <a:t>Publications Revisited</a:t>
            </a:r>
            <a:br>
              <a:rPr lang="en-US" sz="3200"/>
            </a:br>
            <a:r>
              <a:rPr lang="en-US" sz="3200"/>
              <a:t>With a Heart, Brain and Courage</a:t>
            </a:r>
            <a:endParaRPr lang="en-US"/>
          </a:p>
        </p:txBody>
      </p:sp>
      <p:sp>
        <p:nvSpPr>
          <p:cNvPr id="4" name="Slide Number Placeholder 3">
            <a:extLst>
              <a:ext uri="{FF2B5EF4-FFF2-40B4-BE49-F238E27FC236}">
                <a16:creationId xmlns:a16="http://schemas.microsoft.com/office/drawing/2014/main" id="{05D929D8-1ADB-44AE-92E9-468E38F2AD47}"/>
              </a:ext>
            </a:extLst>
          </p:cNvPr>
          <p:cNvSpPr>
            <a:spLocks noGrp="1"/>
          </p:cNvSpPr>
          <p:nvPr>
            <p:ph type="sldNum" sz="quarter" idx="10"/>
          </p:nvPr>
        </p:nvSpPr>
        <p:spPr/>
        <p:txBody>
          <a:bodyPr/>
          <a:lstStyle/>
          <a:p>
            <a:fld id="{42AD0A0E-4515-A647-B2E3-7F1B29FB990E}" type="slidenum">
              <a:rPr lang="en-US" smtClean="0"/>
              <a:pPr/>
              <a:t>25</a:t>
            </a:fld>
            <a:endParaRPr lang="en-US"/>
          </a:p>
        </p:txBody>
      </p:sp>
      <p:sp>
        <p:nvSpPr>
          <p:cNvPr id="11" name="Text Placeholder 4">
            <a:extLst>
              <a:ext uri="{FF2B5EF4-FFF2-40B4-BE49-F238E27FC236}">
                <a16:creationId xmlns:a16="http://schemas.microsoft.com/office/drawing/2014/main" id="{88BFEE63-8C35-7D34-74A2-57F5305B8FF3}"/>
              </a:ext>
            </a:extLst>
          </p:cNvPr>
          <p:cNvSpPr txBox="1">
            <a:spLocks/>
          </p:cNvSpPr>
          <p:nvPr/>
        </p:nvSpPr>
        <p:spPr>
          <a:xfrm>
            <a:off x="3000374" y="3157538"/>
            <a:ext cx="5510214" cy="1985962"/>
          </a:xfrm>
          <a:prstGeom prst="rect">
            <a:avLst/>
          </a:prstGeom>
        </p:spPr>
        <p:txBody>
          <a:bodyPr vert="horz" lIns="91440" tIns="45720" rIns="91440" bIns="45720" rtlCol="0" anchor="t">
            <a:normAutofit/>
          </a:bodyPr>
          <a:lstStyle>
            <a:lvl1pPr marL="0" indent="0" algn="l" defTabSz="685783"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892" indent="0" algn="l" defTabSz="685783"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783" indent="0" algn="l" defTabSz="685783"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675" indent="0" algn="l" defTabSz="685783"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566" indent="0" algn="l" defTabSz="685783"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457" indent="0" algn="l" defTabSz="685783"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348" indent="0" algn="l" defTabSz="685783"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240" indent="0" algn="l" defTabSz="685783"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132" indent="0" algn="l" defTabSz="685783"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a:t>Sean Taylor</a:t>
            </a:r>
          </a:p>
          <a:p>
            <a:pPr>
              <a:spcBef>
                <a:spcPts val="700"/>
              </a:spcBef>
            </a:pPr>
            <a:r>
              <a:rPr lang="en-US" sz="2000" b="0"/>
              <a:t>Creative Data Visualization Lead</a:t>
            </a:r>
          </a:p>
          <a:p>
            <a:pPr>
              <a:spcBef>
                <a:spcPts val="700"/>
              </a:spcBef>
            </a:pPr>
            <a:r>
              <a:rPr lang="en-US" sz="2000" b="0"/>
              <a:t>Ashfield MedComms, an </a:t>
            </a:r>
            <a:r>
              <a:rPr lang="en-US" sz="2000" b="0" err="1"/>
              <a:t>Inizio</a:t>
            </a:r>
            <a:r>
              <a:rPr lang="en-US" sz="2000" b="0"/>
              <a:t> Company</a:t>
            </a:r>
          </a:p>
          <a:p>
            <a:endParaRPr lang="en-US"/>
          </a:p>
          <a:p>
            <a:endParaRPr lang="en-US"/>
          </a:p>
        </p:txBody>
      </p:sp>
    </p:spTree>
    <p:extLst>
      <p:ext uri="{BB962C8B-B14F-4D97-AF65-F5344CB8AC3E}">
        <p14:creationId xmlns:p14="http://schemas.microsoft.com/office/powerpoint/2010/main" val="3954304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ogo with a blue eye and red text&#10;&#10;Description automatically generated">
            <a:extLst>
              <a:ext uri="{FF2B5EF4-FFF2-40B4-BE49-F238E27FC236}">
                <a16:creationId xmlns:a16="http://schemas.microsoft.com/office/drawing/2014/main" id="{69CD54AA-D8FF-6B12-8AFC-A4530C840AD2}"/>
              </a:ext>
            </a:extLst>
          </p:cNvPr>
          <p:cNvPicPr>
            <a:picLocks noChangeAspect="1"/>
          </p:cNvPicPr>
          <p:nvPr/>
        </p:nvPicPr>
        <p:blipFill>
          <a:blip r:embed="rId2"/>
          <a:srcRect l="36753"/>
          <a:stretch/>
        </p:blipFill>
        <p:spPr>
          <a:xfrm>
            <a:off x="1357074" y="1885375"/>
            <a:ext cx="6570970" cy="2398443"/>
          </a:xfrm>
          <a:prstGeom prst="rect">
            <a:avLst/>
          </a:prstGeom>
        </p:spPr>
      </p:pic>
      <p:sp>
        <p:nvSpPr>
          <p:cNvPr id="2" name="Rectangle 1">
            <a:extLst>
              <a:ext uri="{FF2B5EF4-FFF2-40B4-BE49-F238E27FC236}">
                <a16:creationId xmlns:a16="http://schemas.microsoft.com/office/drawing/2014/main" id="{75BABCFC-E65E-7CE2-00FB-4C43F5F6CA05}"/>
              </a:ext>
            </a:extLst>
          </p:cNvPr>
          <p:cNvSpPr/>
          <p:nvPr/>
        </p:nvSpPr>
        <p:spPr>
          <a:xfrm>
            <a:off x="1126141" y="1443079"/>
            <a:ext cx="6976008" cy="6743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C84E917C-0A89-00B6-A4B6-574074536A7E}"/>
              </a:ext>
            </a:extLst>
          </p:cNvPr>
          <p:cNvSpPr>
            <a:spLocks noGrp="1"/>
          </p:cNvSpPr>
          <p:nvPr>
            <p:ph type="title"/>
          </p:nvPr>
        </p:nvSpPr>
        <p:spPr/>
        <p:txBody>
          <a:bodyPr/>
          <a:lstStyle/>
          <a:p>
            <a:r>
              <a:rPr lang="en-GB"/>
              <a:t>Why do we need to transform data?</a:t>
            </a:r>
          </a:p>
        </p:txBody>
      </p:sp>
      <p:sp>
        <p:nvSpPr>
          <p:cNvPr id="6" name="TextBox 5">
            <a:extLst>
              <a:ext uri="{FF2B5EF4-FFF2-40B4-BE49-F238E27FC236}">
                <a16:creationId xmlns:a16="http://schemas.microsoft.com/office/drawing/2014/main" id="{945B297C-C896-B6A9-2B9D-AAAC9F7F907D}"/>
              </a:ext>
            </a:extLst>
          </p:cNvPr>
          <p:cNvSpPr txBox="1"/>
          <p:nvPr/>
        </p:nvSpPr>
        <p:spPr>
          <a:xfrm>
            <a:off x="1836452" y="1633795"/>
            <a:ext cx="5471096" cy="269689"/>
          </a:xfrm>
          <a:prstGeom prst="rect">
            <a:avLst/>
          </a:prstGeom>
          <a:noFill/>
        </p:spPr>
        <p:txBody>
          <a:bodyPr wrap="square" lIns="91440" tIns="45720" rIns="91440" bIns="4572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200"/>
              </a:lnSpc>
            </a:pPr>
            <a:r>
              <a:rPr lang="en-GB" sz="2100" b="1">
                <a:cs typeface="Poppins"/>
              </a:rPr>
              <a:t>Our eyes</a:t>
            </a:r>
            <a:r>
              <a:rPr lang="en-GB" sz="2100">
                <a:cs typeface="Poppins"/>
              </a:rPr>
              <a:t> are the </a:t>
            </a:r>
            <a:r>
              <a:rPr lang="en-GB" sz="2100" b="1">
                <a:cs typeface="Poppins"/>
              </a:rPr>
              <a:t>windows to the world</a:t>
            </a:r>
            <a:r>
              <a:rPr lang="en-GB" sz="2100">
                <a:cs typeface="Poppins"/>
              </a:rPr>
              <a:t>. </a:t>
            </a:r>
            <a:endParaRPr lang="en-US" sz="2100">
              <a:cs typeface="Poppins"/>
            </a:endParaRPr>
          </a:p>
        </p:txBody>
      </p:sp>
      <p:sp>
        <p:nvSpPr>
          <p:cNvPr id="11" name="TextBox 10">
            <a:extLst>
              <a:ext uri="{FF2B5EF4-FFF2-40B4-BE49-F238E27FC236}">
                <a16:creationId xmlns:a16="http://schemas.microsoft.com/office/drawing/2014/main" id="{74146BA4-38C0-DC8D-E827-10BBDACFF5B1}"/>
              </a:ext>
            </a:extLst>
          </p:cNvPr>
          <p:cNvSpPr txBox="1"/>
          <p:nvPr/>
        </p:nvSpPr>
        <p:spPr>
          <a:xfrm>
            <a:off x="857250" y="214997"/>
            <a:ext cx="4575810" cy="369332"/>
          </a:xfrm>
          <a:prstGeom prst="rect">
            <a:avLst/>
          </a:prstGeom>
          <a:noFill/>
        </p:spPr>
        <p:txBody>
          <a:bodyPr wrap="square">
            <a:spAutoFit/>
          </a:bodyPr>
          <a:lstStyle/>
          <a:p>
            <a:r>
              <a:rPr lang="en-GB" sz="1800">
                <a:solidFill>
                  <a:schemeClr val="tx2"/>
                </a:solidFill>
                <a:latin typeface="+mj-lt"/>
              </a:rPr>
              <a:t>Text vs Visuals</a:t>
            </a:r>
          </a:p>
        </p:txBody>
      </p:sp>
      <p:sp>
        <p:nvSpPr>
          <p:cNvPr id="4" name="Rectangle 3">
            <a:extLst>
              <a:ext uri="{FF2B5EF4-FFF2-40B4-BE49-F238E27FC236}">
                <a16:creationId xmlns:a16="http://schemas.microsoft.com/office/drawing/2014/main" id="{455080B1-41EC-BC95-452B-94B4639DC4E8}"/>
              </a:ext>
            </a:extLst>
          </p:cNvPr>
          <p:cNvSpPr/>
          <p:nvPr/>
        </p:nvSpPr>
        <p:spPr>
          <a:xfrm>
            <a:off x="7695694" y="1941793"/>
            <a:ext cx="1139700" cy="24157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EE7936-710F-B91D-0B23-9A575486F5E1}"/>
              </a:ext>
            </a:extLst>
          </p:cNvPr>
          <p:cNvSpPr/>
          <p:nvPr/>
        </p:nvSpPr>
        <p:spPr>
          <a:xfrm>
            <a:off x="1039876" y="4103788"/>
            <a:ext cx="6976008" cy="6743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64838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8073EA-D236-3848-144D-8EAC0EE41C5A}"/>
              </a:ext>
            </a:extLst>
          </p:cNvPr>
          <p:cNvSpPr>
            <a:spLocks noGrp="1"/>
          </p:cNvSpPr>
          <p:nvPr>
            <p:ph type="title"/>
          </p:nvPr>
        </p:nvSpPr>
        <p:spPr/>
        <p:txBody>
          <a:bodyPr>
            <a:normAutofit/>
          </a:bodyPr>
          <a:lstStyle/>
          <a:p>
            <a:r>
              <a:rPr lang="en-US">
                <a:latin typeface="Franklin Gothic Medium" panose="020B0603020102020204"/>
              </a:rPr>
              <a:t>Scientific Posters</a:t>
            </a:r>
            <a:br>
              <a:rPr lang="en-US" sz="3200"/>
            </a:br>
            <a:r>
              <a:rPr lang="en-US" sz="1800" b="0"/>
              <a:t>Being Courageous</a:t>
            </a:r>
            <a:endParaRPr lang="en-US" b="0"/>
          </a:p>
        </p:txBody>
      </p:sp>
      <p:sp>
        <p:nvSpPr>
          <p:cNvPr id="5" name="Slide Number Placeholder 4">
            <a:extLst>
              <a:ext uri="{FF2B5EF4-FFF2-40B4-BE49-F238E27FC236}">
                <a16:creationId xmlns:a16="http://schemas.microsoft.com/office/drawing/2014/main" id="{A94191E9-9E0F-12E2-3D81-313294C26833}"/>
              </a:ext>
            </a:extLst>
          </p:cNvPr>
          <p:cNvSpPr>
            <a:spLocks noGrp="1"/>
          </p:cNvSpPr>
          <p:nvPr>
            <p:ph type="sldNum" sz="quarter" idx="10"/>
          </p:nvPr>
        </p:nvSpPr>
        <p:spPr/>
        <p:txBody>
          <a:bodyPr/>
          <a:lstStyle/>
          <a:p>
            <a:fld id="{295380D7-F70E-D542-9E47-2FCE34D66B54}" type="slidenum">
              <a:rPr lang="en-US" smtClean="0"/>
              <a:pPr/>
              <a:t>27</a:t>
            </a:fld>
            <a:endParaRPr lang="en-US"/>
          </a:p>
        </p:txBody>
      </p:sp>
      <p:sp>
        <p:nvSpPr>
          <p:cNvPr id="14" name="TextBox 13">
            <a:extLst>
              <a:ext uri="{FF2B5EF4-FFF2-40B4-BE49-F238E27FC236}">
                <a16:creationId xmlns:a16="http://schemas.microsoft.com/office/drawing/2014/main" id="{C2C88FDB-B8F6-BF71-824B-308C3B6FB91F}"/>
              </a:ext>
            </a:extLst>
          </p:cNvPr>
          <p:cNvSpPr txBox="1"/>
          <p:nvPr/>
        </p:nvSpPr>
        <p:spPr>
          <a:xfrm>
            <a:off x="4276119" y="1332219"/>
            <a:ext cx="3230029" cy="276999"/>
          </a:xfrm>
          <a:prstGeom prst="rect">
            <a:avLst/>
          </a:prstGeom>
          <a:noFill/>
        </p:spPr>
        <p:txBody>
          <a:bodyPr wrap="square" lIns="91440" tIns="45720" rIns="91440" bIns="45720" rtlCol="0" anchor="t">
            <a:spAutoFit/>
          </a:bodyPr>
          <a:lstStyle/>
          <a:p>
            <a:r>
              <a:rPr lang="en-GB" sz="1200"/>
              <a:t>Creating </a:t>
            </a:r>
            <a:r>
              <a:rPr lang="en-GB" sz="1200" b="1"/>
              <a:t>clarity from the complex</a:t>
            </a:r>
          </a:p>
        </p:txBody>
      </p:sp>
      <p:sp>
        <p:nvSpPr>
          <p:cNvPr id="15" name="TextBox 14">
            <a:extLst>
              <a:ext uri="{FF2B5EF4-FFF2-40B4-BE49-F238E27FC236}">
                <a16:creationId xmlns:a16="http://schemas.microsoft.com/office/drawing/2014/main" id="{5285447C-3056-4213-7B00-02BEF7798F8F}"/>
              </a:ext>
            </a:extLst>
          </p:cNvPr>
          <p:cNvSpPr txBox="1"/>
          <p:nvPr/>
        </p:nvSpPr>
        <p:spPr>
          <a:xfrm>
            <a:off x="4276119" y="2023980"/>
            <a:ext cx="4137170" cy="276999"/>
          </a:xfrm>
          <a:prstGeom prst="rect">
            <a:avLst/>
          </a:prstGeom>
          <a:noFill/>
        </p:spPr>
        <p:txBody>
          <a:bodyPr wrap="square" lIns="91440" tIns="45720" rIns="91440" bIns="45720" rtlCol="0" anchor="t">
            <a:spAutoFit/>
          </a:bodyPr>
          <a:lstStyle/>
          <a:p>
            <a:r>
              <a:rPr lang="en-GB" sz="1200" b="1"/>
              <a:t>Redesign and enhancement</a:t>
            </a:r>
            <a:r>
              <a:rPr lang="en-GB" sz="1200"/>
              <a:t> whilst </a:t>
            </a:r>
            <a:r>
              <a:rPr lang="en-GB" sz="1200" b="1"/>
              <a:t>conforming to guidelines</a:t>
            </a:r>
          </a:p>
        </p:txBody>
      </p:sp>
      <p:sp>
        <p:nvSpPr>
          <p:cNvPr id="16" name="TextBox 15">
            <a:extLst>
              <a:ext uri="{FF2B5EF4-FFF2-40B4-BE49-F238E27FC236}">
                <a16:creationId xmlns:a16="http://schemas.microsoft.com/office/drawing/2014/main" id="{A3DE7767-F517-35A0-441A-1AD2A33441D8}"/>
              </a:ext>
            </a:extLst>
          </p:cNvPr>
          <p:cNvSpPr txBox="1"/>
          <p:nvPr/>
        </p:nvSpPr>
        <p:spPr>
          <a:xfrm>
            <a:off x="4276119" y="2722382"/>
            <a:ext cx="4137170" cy="276999"/>
          </a:xfrm>
          <a:prstGeom prst="rect">
            <a:avLst/>
          </a:prstGeom>
          <a:noFill/>
        </p:spPr>
        <p:txBody>
          <a:bodyPr wrap="square" lIns="91440" tIns="45720" rIns="91440" bIns="45720" rtlCol="0" anchor="t">
            <a:spAutoFit/>
          </a:bodyPr>
          <a:lstStyle/>
          <a:p>
            <a:r>
              <a:rPr lang="en-GB" sz="1200"/>
              <a:t>A </a:t>
            </a:r>
            <a:r>
              <a:rPr lang="en-GB" sz="1200" b="1"/>
              <a:t>better way of storytelling</a:t>
            </a:r>
            <a:r>
              <a:rPr lang="en-GB" sz="1200"/>
              <a:t> whilst </a:t>
            </a:r>
            <a:r>
              <a:rPr lang="en-GB" sz="1200" b="1"/>
              <a:t>retaining scientific evidence</a:t>
            </a:r>
          </a:p>
        </p:txBody>
      </p:sp>
      <p:sp>
        <p:nvSpPr>
          <p:cNvPr id="17" name="TextBox 16">
            <a:extLst>
              <a:ext uri="{FF2B5EF4-FFF2-40B4-BE49-F238E27FC236}">
                <a16:creationId xmlns:a16="http://schemas.microsoft.com/office/drawing/2014/main" id="{801F451B-69DB-E567-B3E5-F9339618F21C}"/>
              </a:ext>
            </a:extLst>
          </p:cNvPr>
          <p:cNvSpPr txBox="1"/>
          <p:nvPr/>
        </p:nvSpPr>
        <p:spPr>
          <a:xfrm>
            <a:off x="4276119" y="3420784"/>
            <a:ext cx="3989004" cy="276999"/>
          </a:xfrm>
          <a:prstGeom prst="rect">
            <a:avLst/>
          </a:prstGeom>
          <a:noFill/>
        </p:spPr>
        <p:txBody>
          <a:bodyPr wrap="square" lIns="91440" tIns="45720" rIns="91440" bIns="45720" rtlCol="0" anchor="t">
            <a:spAutoFit/>
          </a:bodyPr>
          <a:lstStyle/>
          <a:p>
            <a:r>
              <a:rPr lang="en-GB" sz="1200"/>
              <a:t>Making </a:t>
            </a:r>
            <a:r>
              <a:rPr lang="en-GB" sz="1200" b="1"/>
              <a:t>print work with digital</a:t>
            </a:r>
            <a:r>
              <a:rPr lang="en-GB" sz="1200"/>
              <a:t> to </a:t>
            </a:r>
            <a:r>
              <a:rPr lang="en-GB" sz="1200" b="1"/>
              <a:t>enhance the message</a:t>
            </a:r>
          </a:p>
        </p:txBody>
      </p:sp>
      <p:sp>
        <p:nvSpPr>
          <p:cNvPr id="48" name="Graphic 46">
            <a:extLst>
              <a:ext uri="{FF2B5EF4-FFF2-40B4-BE49-F238E27FC236}">
                <a16:creationId xmlns:a16="http://schemas.microsoft.com/office/drawing/2014/main" id="{B8C894B5-488F-CDC8-2FD6-0C5577A8B023}"/>
              </a:ext>
            </a:extLst>
          </p:cNvPr>
          <p:cNvSpPr/>
          <p:nvPr/>
        </p:nvSpPr>
        <p:spPr>
          <a:xfrm>
            <a:off x="0" y="1837596"/>
            <a:ext cx="4021965" cy="2844415"/>
          </a:xfrm>
          <a:custGeom>
            <a:avLst/>
            <a:gdLst>
              <a:gd name="connsiteX0" fmla="*/ 0 w 4021965"/>
              <a:gd name="connsiteY0" fmla="*/ 2277288 h 2844415"/>
              <a:gd name="connsiteX1" fmla="*/ 944121 w 4021965"/>
              <a:gd name="connsiteY1" fmla="*/ 1989328 h 2844415"/>
              <a:gd name="connsiteX2" fmla="*/ 1956649 w 4021965"/>
              <a:gd name="connsiteY2" fmla="*/ 1404903 h 2844415"/>
              <a:gd name="connsiteX3" fmla="*/ 2187341 w 4021965"/>
              <a:gd name="connsiteY3" fmla="*/ 1395890 h 2844415"/>
              <a:gd name="connsiteX4" fmla="*/ 2440496 w 4021965"/>
              <a:gd name="connsiteY4" fmla="*/ 1479505 h 2844415"/>
              <a:gd name="connsiteX5" fmla="*/ 2252282 w 4021965"/>
              <a:gd name="connsiteY5" fmla="*/ 1032126 h 2844415"/>
              <a:gd name="connsiteX6" fmla="*/ 2336359 w 4021965"/>
              <a:gd name="connsiteY6" fmla="*/ 670536 h 2844415"/>
              <a:gd name="connsiteX7" fmla="*/ 2166726 w 4021965"/>
              <a:gd name="connsiteY7" fmla="*/ 1070398 h 2844415"/>
              <a:gd name="connsiteX8" fmla="*/ 1937005 w 4021965"/>
              <a:gd name="connsiteY8" fmla="*/ 702197 h 2844415"/>
              <a:gd name="connsiteX9" fmla="*/ 2179345 w 4021965"/>
              <a:gd name="connsiteY9" fmla="*/ 327711 h 2844415"/>
              <a:gd name="connsiteX10" fmla="*/ 2648262 w 4021965"/>
              <a:gd name="connsiteY10" fmla="*/ 434713 h 2844415"/>
              <a:gd name="connsiteX11" fmla="*/ 2434256 w 4021965"/>
              <a:gd name="connsiteY11" fmla="*/ 592051 h 2844415"/>
              <a:gd name="connsiteX12" fmla="*/ 2601070 w 4021965"/>
              <a:gd name="connsiteY12" fmla="*/ 894155 h 2844415"/>
              <a:gd name="connsiteX13" fmla="*/ 2553877 w 4021965"/>
              <a:gd name="connsiteY13" fmla="*/ 1331596 h 2844415"/>
              <a:gd name="connsiteX14" fmla="*/ 3110893 w 4021965"/>
              <a:gd name="connsiteY14" fmla="*/ 2011329 h 2844415"/>
              <a:gd name="connsiteX15" fmla="*/ 3044796 w 4021965"/>
              <a:gd name="connsiteY15" fmla="*/ 2486533 h 2844415"/>
              <a:gd name="connsiteX16" fmla="*/ 2897673 w 4021965"/>
              <a:gd name="connsiteY16" fmla="*/ 2206061 h 2844415"/>
              <a:gd name="connsiteX17" fmla="*/ 2439803 w 4021965"/>
              <a:gd name="connsiteY17" fmla="*/ 1876409 h 2844415"/>
              <a:gd name="connsiteX18" fmla="*/ 2874100 w 4021965"/>
              <a:gd name="connsiteY18" fmla="*/ 2533725 h 2844415"/>
              <a:gd name="connsiteX19" fmla="*/ 2750365 w 4021965"/>
              <a:gd name="connsiteY19" fmla="*/ 2844287 h 2844415"/>
              <a:gd name="connsiteX20" fmla="*/ 2688983 w 4021965"/>
              <a:gd name="connsiteY20" fmla="*/ 2651312 h 2844415"/>
              <a:gd name="connsiteX21" fmla="*/ 2113109 w 4021965"/>
              <a:gd name="connsiteY21" fmla="*/ 2234764 h 2844415"/>
              <a:gd name="connsiteX22" fmla="*/ 1785630 w 4021965"/>
              <a:gd name="connsiteY22" fmla="*/ 1941488 h 2844415"/>
              <a:gd name="connsiteX23" fmla="*/ 1985676 w 4021965"/>
              <a:gd name="connsiteY23" fmla="*/ 2207586 h 2844415"/>
              <a:gd name="connsiteX24" fmla="*/ 2186278 w 4021965"/>
              <a:gd name="connsiteY24" fmla="*/ 2602919 h 2844415"/>
              <a:gd name="connsiteX25" fmla="*/ 2050849 w 4021965"/>
              <a:gd name="connsiteY25" fmla="*/ 2445673 h 2844415"/>
              <a:gd name="connsiteX26" fmla="*/ 1392654 w 4021965"/>
              <a:gd name="connsiteY26" fmla="*/ 2067951 h 2844415"/>
              <a:gd name="connsiteX27" fmla="*/ 1117313 w 4021965"/>
              <a:gd name="connsiteY27" fmla="*/ 1559329 h 2844415"/>
              <a:gd name="connsiteX28" fmla="*/ 1005595 w 4021965"/>
              <a:gd name="connsiteY28" fmla="*/ 1701737 h 2844415"/>
              <a:gd name="connsiteX29" fmla="*/ 817150 w 4021965"/>
              <a:gd name="connsiteY29" fmla="*/ 1774906 h 2844415"/>
              <a:gd name="connsiteX30" fmla="*/ 922951 w 4021965"/>
              <a:gd name="connsiteY30" fmla="*/ 1647843 h 2844415"/>
              <a:gd name="connsiteX31" fmla="*/ 1011789 w 4021965"/>
              <a:gd name="connsiteY31" fmla="*/ 628566 h 2844415"/>
              <a:gd name="connsiteX32" fmla="*/ 1502800 w 4021965"/>
              <a:gd name="connsiteY32" fmla="*/ 343426 h 2844415"/>
              <a:gd name="connsiteX33" fmla="*/ 1291938 w 4021965"/>
              <a:gd name="connsiteY33" fmla="*/ 305663 h 2844415"/>
              <a:gd name="connsiteX34" fmla="*/ 1043312 w 4021965"/>
              <a:gd name="connsiteY34" fmla="*/ 160897 h 2844415"/>
              <a:gd name="connsiteX35" fmla="*/ 2001577 w 4021965"/>
              <a:gd name="connsiteY35" fmla="*/ 38179 h 2844415"/>
              <a:gd name="connsiteX36" fmla="*/ 2612487 w 4021965"/>
              <a:gd name="connsiteY36" fmla="*/ 258840 h 2844415"/>
              <a:gd name="connsiteX37" fmla="*/ 2560950 w 4021965"/>
              <a:gd name="connsiteY37" fmla="*/ 126277 h 2844415"/>
              <a:gd name="connsiteX38" fmla="*/ 2432315 w 4021965"/>
              <a:gd name="connsiteY38" fmla="*/ 0 h 2844415"/>
              <a:gd name="connsiteX39" fmla="*/ 2862268 w 4021965"/>
              <a:gd name="connsiteY39" fmla="*/ 315092 h 2844415"/>
              <a:gd name="connsiteX40" fmla="*/ 2716439 w 4021965"/>
              <a:gd name="connsiteY40" fmla="*/ 536863 h 2844415"/>
              <a:gd name="connsiteX41" fmla="*/ 2932293 w 4021965"/>
              <a:gd name="connsiteY41" fmla="*/ 738758 h 2844415"/>
              <a:gd name="connsiteX42" fmla="*/ 2912603 w 4021965"/>
              <a:gd name="connsiteY42" fmla="*/ 840631 h 2844415"/>
              <a:gd name="connsiteX43" fmla="*/ 2737238 w 4021965"/>
              <a:gd name="connsiteY43" fmla="*/ 756045 h 2844415"/>
              <a:gd name="connsiteX44" fmla="*/ 2944080 w 4021965"/>
              <a:gd name="connsiteY44" fmla="*/ 748557 h 2844415"/>
              <a:gd name="connsiteX45" fmla="*/ 3014891 w 4021965"/>
              <a:gd name="connsiteY45" fmla="*/ 833975 h 2844415"/>
              <a:gd name="connsiteX46" fmla="*/ 3133311 w 4021965"/>
              <a:gd name="connsiteY46" fmla="*/ 876083 h 2844415"/>
              <a:gd name="connsiteX47" fmla="*/ 3274517 w 4021965"/>
              <a:gd name="connsiteY47" fmla="*/ 938251 h 2844415"/>
              <a:gd name="connsiteX48" fmla="*/ 3393723 w 4021965"/>
              <a:gd name="connsiteY48" fmla="*/ 1008276 h 2844415"/>
              <a:gd name="connsiteX49" fmla="*/ 3331971 w 4021965"/>
              <a:gd name="connsiteY49" fmla="*/ 1141255 h 2844415"/>
              <a:gd name="connsiteX50" fmla="*/ 3283715 w 4021965"/>
              <a:gd name="connsiteY50" fmla="*/ 1100673 h 2844415"/>
              <a:gd name="connsiteX51" fmla="*/ 3204399 w 4021965"/>
              <a:gd name="connsiteY51" fmla="*/ 1053573 h 2844415"/>
              <a:gd name="connsiteX52" fmla="*/ 3333172 w 4021965"/>
              <a:gd name="connsiteY52" fmla="*/ 1041417 h 2844415"/>
              <a:gd name="connsiteX53" fmla="*/ 3316671 w 4021965"/>
              <a:gd name="connsiteY53" fmla="*/ 1186044 h 2844415"/>
              <a:gd name="connsiteX54" fmla="*/ 3289817 w 4021965"/>
              <a:gd name="connsiteY54" fmla="*/ 1347819 h 2844415"/>
              <a:gd name="connsiteX55" fmla="*/ 3234859 w 4021965"/>
              <a:gd name="connsiteY55" fmla="*/ 1425980 h 2844415"/>
              <a:gd name="connsiteX56" fmla="*/ 3165250 w 4021965"/>
              <a:gd name="connsiteY56" fmla="*/ 1447796 h 2844415"/>
              <a:gd name="connsiteX57" fmla="*/ 3017572 w 4021965"/>
              <a:gd name="connsiteY57" fmla="*/ 1416782 h 2844415"/>
              <a:gd name="connsiteX58" fmla="*/ 2906409 w 4021965"/>
              <a:gd name="connsiteY58" fmla="*/ 1410219 h 2844415"/>
              <a:gd name="connsiteX59" fmla="*/ 2965989 w 4021965"/>
              <a:gd name="connsiteY59" fmla="*/ 1366539 h 2844415"/>
              <a:gd name="connsiteX60" fmla="*/ 3093653 w 4021965"/>
              <a:gd name="connsiteY60" fmla="*/ 1397600 h 2844415"/>
              <a:gd name="connsiteX61" fmla="*/ 3189655 w 4021965"/>
              <a:gd name="connsiteY61" fmla="*/ 1397600 h 2844415"/>
              <a:gd name="connsiteX62" fmla="*/ 3245860 w 4021965"/>
              <a:gd name="connsiteY62" fmla="*/ 1462634 h 2844415"/>
              <a:gd name="connsiteX63" fmla="*/ 3244797 w 4021965"/>
              <a:gd name="connsiteY63" fmla="*/ 1625934 h 2844415"/>
              <a:gd name="connsiteX64" fmla="*/ 2826816 w 4021965"/>
              <a:gd name="connsiteY64" fmla="*/ 1617060 h 2844415"/>
              <a:gd name="connsiteX65" fmla="*/ 3097165 w 4021965"/>
              <a:gd name="connsiteY65" fmla="*/ 2167466 h 2844415"/>
              <a:gd name="connsiteX66" fmla="*/ 3529475 w 4021965"/>
              <a:gd name="connsiteY66" fmla="*/ 2272435 h 2844415"/>
              <a:gd name="connsiteX67" fmla="*/ 4021966 w 4021965"/>
              <a:gd name="connsiteY67" fmla="*/ 2280431 h 284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021965" h="2844415">
                <a:moveTo>
                  <a:pt x="0" y="2277288"/>
                </a:moveTo>
                <a:cubicBezTo>
                  <a:pt x="451030" y="2238046"/>
                  <a:pt x="754104" y="2102062"/>
                  <a:pt x="944121" y="1989328"/>
                </a:cubicBezTo>
                <a:cubicBezTo>
                  <a:pt x="1328406" y="1761363"/>
                  <a:pt x="1578881" y="1478626"/>
                  <a:pt x="1956649" y="1404903"/>
                </a:cubicBezTo>
                <a:cubicBezTo>
                  <a:pt x="2050664" y="1386553"/>
                  <a:pt x="2124434" y="1386414"/>
                  <a:pt x="2187341" y="1395890"/>
                </a:cubicBezTo>
                <a:cubicBezTo>
                  <a:pt x="2344402" y="1419601"/>
                  <a:pt x="2440496" y="1479505"/>
                  <a:pt x="2440496" y="1479505"/>
                </a:cubicBezTo>
                <a:cubicBezTo>
                  <a:pt x="2440496" y="1479505"/>
                  <a:pt x="2280986" y="1247565"/>
                  <a:pt x="2252282" y="1032126"/>
                </a:cubicBezTo>
                <a:cubicBezTo>
                  <a:pt x="2222793" y="810957"/>
                  <a:pt x="2339872" y="668918"/>
                  <a:pt x="2336359" y="670536"/>
                </a:cubicBezTo>
                <a:cubicBezTo>
                  <a:pt x="2090322" y="784102"/>
                  <a:pt x="2166726" y="1070398"/>
                  <a:pt x="2166726" y="1070398"/>
                </a:cubicBezTo>
                <a:cubicBezTo>
                  <a:pt x="2166726" y="1070398"/>
                  <a:pt x="1935572" y="894525"/>
                  <a:pt x="1937005" y="702197"/>
                </a:cubicBezTo>
                <a:cubicBezTo>
                  <a:pt x="1938161" y="546477"/>
                  <a:pt x="2032730" y="391542"/>
                  <a:pt x="2179345" y="327711"/>
                </a:cubicBezTo>
                <a:cubicBezTo>
                  <a:pt x="2393720" y="234343"/>
                  <a:pt x="2645627" y="366259"/>
                  <a:pt x="2648262" y="434713"/>
                </a:cubicBezTo>
                <a:cubicBezTo>
                  <a:pt x="2653393" y="568062"/>
                  <a:pt x="2434256" y="592051"/>
                  <a:pt x="2434256" y="592051"/>
                </a:cubicBezTo>
                <a:cubicBezTo>
                  <a:pt x="2434256" y="592051"/>
                  <a:pt x="2594368" y="762008"/>
                  <a:pt x="2601070" y="894155"/>
                </a:cubicBezTo>
                <a:cubicBezTo>
                  <a:pt x="2610869" y="1088193"/>
                  <a:pt x="2535019" y="1151101"/>
                  <a:pt x="2553877" y="1331596"/>
                </a:cubicBezTo>
                <a:cubicBezTo>
                  <a:pt x="2577497" y="1557804"/>
                  <a:pt x="3004214" y="1693233"/>
                  <a:pt x="3110893" y="2011329"/>
                </a:cubicBezTo>
                <a:cubicBezTo>
                  <a:pt x="3217572" y="2329426"/>
                  <a:pt x="3044796" y="2486533"/>
                  <a:pt x="3044796" y="2486533"/>
                </a:cubicBezTo>
                <a:cubicBezTo>
                  <a:pt x="3044796" y="2486533"/>
                  <a:pt x="3035876" y="2368252"/>
                  <a:pt x="2897673" y="2206061"/>
                </a:cubicBezTo>
                <a:cubicBezTo>
                  <a:pt x="2782027" y="2070354"/>
                  <a:pt x="2439803" y="1876409"/>
                  <a:pt x="2439803" y="1876409"/>
                </a:cubicBezTo>
                <a:cubicBezTo>
                  <a:pt x="2439803" y="1876409"/>
                  <a:pt x="2872898" y="2205229"/>
                  <a:pt x="2874100" y="2533725"/>
                </a:cubicBezTo>
                <a:cubicBezTo>
                  <a:pt x="2874886" y="2750873"/>
                  <a:pt x="2756790" y="2841098"/>
                  <a:pt x="2750365" y="2844287"/>
                </a:cubicBezTo>
                <a:cubicBezTo>
                  <a:pt x="2741953" y="2848493"/>
                  <a:pt x="2741029" y="2748609"/>
                  <a:pt x="2688983" y="2651312"/>
                </a:cubicBezTo>
                <a:cubicBezTo>
                  <a:pt x="2602872" y="2490277"/>
                  <a:pt x="2313479" y="2359747"/>
                  <a:pt x="2113109" y="2234764"/>
                </a:cubicBezTo>
                <a:cubicBezTo>
                  <a:pt x="1907331" y="2106407"/>
                  <a:pt x="1785630" y="1941488"/>
                  <a:pt x="1785630" y="1941488"/>
                </a:cubicBezTo>
                <a:cubicBezTo>
                  <a:pt x="1785630" y="1941488"/>
                  <a:pt x="1853760" y="2100629"/>
                  <a:pt x="1985676" y="2207586"/>
                </a:cubicBezTo>
                <a:cubicBezTo>
                  <a:pt x="2244702" y="2417663"/>
                  <a:pt x="2186278" y="2602919"/>
                  <a:pt x="2186278" y="2602919"/>
                </a:cubicBezTo>
                <a:cubicBezTo>
                  <a:pt x="2186278" y="2602919"/>
                  <a:pt x="2153923" y="2517640"/>
                  <a:pt x="2050849" y="2445673"/>
                </a:cubicBezTo>
                <a:cubicBezTo>
                  <a:pt x="1785953" y="2260648"/>
                  <a:pt x="1550177" y="2206985"/>
                  <a:pt x="1392654" y="2067951"/>
                </a:cubicBezTo>
                <a:cubicBezTo>
                  <a:pt x="1160437" y="1863004"/>
                  <a:pt x="1117313" y="1559329"/>
                  <a:pt x="1117313" y="1559329"/>
                </a:cubicBezTo>
                <a:cubicBezTo>
                  <a:pt x="1117313" y="1559329"/>
                  <a:pt x="1071276" y="1647057"/>
                  <a:pt x="1005595" y="1701737"/>
                </a:cubicBezTo>
                <a:cubicBezTo>
                  <a:pt x="939915" y="1756418"/>
                  <a:pt x="817150" y="1774906"/>
                  <a:pt x="817150" y="1774906"/>
                </a:cubicBezTo>
                <a:cubicBezTo>
                  <a:pt x="817150" y="1774906"/>
                  <a:pt x="898593" y="1700536"/>
                  <a:pt x="922951" y="1647843"/>
                </a:cubicBezTo>
                <a:cubicBezTo>
                  <a:pt x="1060460" y="1350639"/>
                  <a:pt x="825285" y="943705"/>
                  <a:pt x="1011789" y="628566"/>
                </a:cubicBezTo>
                <a:cubicBezTo>
                  <a:pt x="1156185" y="384517"/>
                  <a:pt x="1502800" y="343426"/>
                  <a:pt x="1502800" y="343426"/>
                </a:cubicBezTo>
                <a:cubicBezTo>
                  <a:pt x="1502800" y="343426"/>
                  <a:pt x="1417429" y="339959"/>
                  <a:pt x="1291938" y="305663"/>
                </a:cubicBezTo>
                <a:cubicBezTo>
                  <a:pt x="1212668" y="283985"/>
                  <a:pt x="1043312" y="160897"/>
                  <a:pt x="1043312" y="160897"/>
                </a:cubicBezTo>
                <a:cubicBezTo>
                  <a:pt x="1043312" y="160897"/>
                  <a:pt x="1466747" y="149295"/>
                  <a:pt x="2001577" y="38179"/>
                </a:cubicBezTo>
                <a:cubicBezTo>
                  <a:pt x="2406755" y="-45990"/>
                  <a:pt x="2612487" y="258840"/>
                  <a:pt x="2612487" y="258840"/>
                </a:cubicBezTo>
                <a:cubicBezTo>
                  <a:pt x="2612487" y="258840"/>
                  <a:pt x="2602272" y="187243"/>
                  <a:pt x="2560950" y="126277"/>
                </a:cubicBezTo>
                <a:cubicBezTo>
                  <a:pt x="2531830" y="83337"/>
                  <a:pt x="2432315" y="0"/>
                  <a:pt x="2432315" y="0"/>
                </a:cubicBezTo>
                <a:cubicBezTo>
                  <a:pt x="2432315" y="0"/>
                  <a:pt x="2867352" y="141854"/>
                  <a:pt x="2862268" y="315092"/>
                </a:cubicBezTo>
                <a:cubicBezTo>
                  <a:pt x="2858708" y="435453"/>
                  <a:pt x="2716439" y="536863"/>
                  <a:pt x="2716439" y="536863"/>
                </a:cubicBezTo>
                <a:cubicBezTo>
                  <a:pt x="2716439" y="536863"/>
                  <a:pt x="2908674" y="649043"/>
                  <a:pt x="2932293" y="738758"/>
                </a:cubicBezTo>
                <a:cubicBezTo>
                  <a:pt x="2944727" y="786089"/>
                  <a:pt x="2944265" y="821033"/>
                  <a:pt x="2912603" y="840631"/>
                </a:cubicBezTo>
                <a:cubicBezTo>
                  <a:pt x="2856397" y="875436"/>
                  <a:pt x="2737238" y="756045"/>
                  <a:pt x="2737238" y="756045"/>
                </a:cubicBezTo>
                <a:cubicBezTo>
                  <a:pt x="2737238" y="756045"/>
                  <a:pt x="2883160" y="751516"/>
                  <a:pt x="2944080" y="748557"/>
                </a:cubicBezTo>
                <a:cubicBezTo>
                  <a:pt x="2975557" y="747032"/>
                  <a:pt x="2985217" y="811650"/>
                  <a:pt x="3014891" y="833975"/>
                </a:cubicBezTo>
                <a:cubicBezTo>
                  <a:pt x="3053070" y="862678"/>
                  <a:pt x="3073731" y="853295"/>
                  <a:pt x="3133311" y="876083"/>
                </a:cubicBezTo>
                <a:cubicBezTo>
                  <a:pt x="3196403" y="900210"/>
                  <a:pt x="3172506" y="893092"/>
                  <a:pt x="3274517" y="938251"/>
                </a:cubicBezTo>
                <a:cubicBezTo>
                  <a:pt x="3362893" y="977354"/>
                  <a:pt x="3380318" y="980774"/>
                  <a:pt x="3393723" y="1008276"/>
                </a:cubicBezTo>
                <a:cubicBezTo>
                  <a:pt x="3419976" y="1062217"/>
                  <a:pt x="3366683" y="1143058"/>
                  <a:pt x="3331971" y="1141255"/>
                </a:cubicBezTo>
                <a:cubicBezTo>
                  <a:pt x="3317550" y="1140516"/>
                  <a:pt x="3316255" y="1102291"/>
                  <a:pt x="3283715" y="1100673"/>
                </a:cubicBezTo>
                <a:cubicBezTo>
                  <a:pt x="3231300" y="1098038"/>
                  <a:pt x="3203105" y="1064620"/>
                  <a:pt x="3204399" y="1053573"/>
                </a:cubicBezTo>
                <a:cubicBezTo>
                  <a:pt x="3206433" y="1036194"/>
                  <a:pt x="3301279" y="1042434"/>
                  <a:pt x="3333172" y="1041417"/>
                </a:cubicBezTo>
                <a:cubicBezTo>
                  <a:pt x="3370150" y="1040215"/>
                  <a:pt x="3368162" y="1109732"/>
                  <a:pt x="3316671" y="1186044"/>
                </a:cubicBezTo>
                <a:cubicBezTo>
                  <a:pt x="3302897" y="1206474"/>
                  <a:pt x="3326054" y="1288332"/>
                  <a:pt x="3289817" y="1347819"/>
                </a:cubicBezTo>
                <a:cubicBezTo>
                  <a:pt x="3273454" y="1374674"/>
                  <a:pt x="3246784" y="1417244"/>
                  <a:pt x="3234859" y="1425980"/>
                </a:cubicBezTo>
                <a:cubicBezTo>
                  <a:pt x="3226724" y="1431943"/>
                  <a:pt x="3210870" y="1447427"/>
                  <a:pt x="3165250" y="1447796"/>
                </a:cubicBezTo>
                <a:cubicBezTo>
                  <a:pt x="3106780" y="1448305"/>
                  <a:pt x="3092497" y="1426581"/>
                  <a:pt x="3017572" y="1416782"/>
                </a:cubicBezTo>
                <a:cubicBezTo>
                  <a:pt x="2949488" y="1407861"/>
                  <a:pt x="2911771" y="1422929"/>
                  <a:pt x="2906409" y="1410219"/>
                </a:cubicBezTo>
                <a:cubicBezTo>
                  <a:pt x="2901417" y="1398432"/>
                  <a:pt x="2926100" y="1370930"/>
                  <a:pt x="2965989" y="1366539"/>
                </a:cubicBezTo>
                <a:cubicBezTo>
                  <a:pt x="3023211" y="1360253"/>
                  <a:pt x="3033102" y="1395381"/>
                  <a:pt x="3093653" y="1397600"/>
                </a:cubicBezTo>
                <a:cubicBezTo>
                  <a:pt x="3156791" y="1399957"/>
                  <a:pt x="3161690" y="1396768"/>
                  <a:pt x="3189655" y="1397600"/>
                </a:cubicBezTo>
                <a:cubicBezTo>
                  <a:pt x="3203012" y="1398016"/>
                  <a:pt x="3241469" y="1420896"/>
                  <a:pt x="3245860" y="1462634"/>
                </a:cubicBezTo>
                <a:cubicBezTo>
                  <a:pt x="3252423" y="1524386"/>
                  <a:pt x="3255798" y="1600790"/>
                  <a:pt x="3244797" y="1625934"/>
                </a:cubicBezTo>
                <a:cubicBezTo>
                  <a:pt x="3200055" y="1728407"/>
                  <a:pt x="2867629" y="1583688"/>
                  <a:pt x="2826816" y="1617060"/>
                </a:cubicBezTo>
                <a:cubicBezTo>
                  <a:pt x="2774308" y="1659953"/>
                  <a:pt x="2830652" y="1998988"/>
                  <a:pt x="3097165" y="2167466"/>
                </a:cubicBezTo>
                <a:cubicBezTo>
                  <a:pt x="3252793" y="2265871"/>
                  <a:pt x="3411656" y="2271094"/>
                  <a:pt x="3529475" y="2272435"/>
                </a:cubicBezTo>
                <a:cubicBezTo>
                  <a:pt x="3748195" y="2274931"/>
                  <a:pt x="3779118" y="2279229"/>
                  <a:pt x="4021966" y="2280431"/>
                </a:cubicBezTo>
              </a:path>
            </a:pathLst>
          </a:custGeom>
          <a:noFill/>
          <a:ln w="15875" cap="flat">
            <a:solidFill>
              <a:schemeClr val="tx1"/>
            </a:solid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EF1E6F21-F2B7-43AC-C683-B0E2FBC5E48F}"/>
              </a:ext>
            </a:extLst>
          </p:cNvPr>
          <p:cNvSpPr/>
          <p:nvPr/>
        </p:nvSpPr>
        <p:spPr>
          <a:xfrm>
            <a:off x="8309380" y="882651"/>
            <a:ext cx="315725" cy="351514"/>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cxnSp>
        <p:nvCxnSpPr>
          <p:cNvPr id="53" name="Straight Connector 52">
            <a:extLst>
              <a:ext uri="{FF2B5EF4-FFF2-40B4-BE49-F238E27FC236}">
                <a16:creationId xmlns:a16="http://schemas.microsoft.com/office/drawing/2014/main" id="{2FC32453-7CCC-073C-5FA8-FCBBF4452095}"/>
              </a:ext>
            </a:extLst>
          </p:cNvPr>
          <p:cNvCxnSpPr>
            <a:cxnSpLocks/>
            <a:stCxn id="52" idx="0"/>
            <a:endCxn id="54" idx="1"/>
          </p:cNvCxnSpPr>
          <p:nvPr/>
        </p:nvCxnSpPr>
        <p:spPr>
          <a:xfrm flipH="1">
            <a:off x="8625105" y="1234166"/>
            <a:ext cx="1" cy="257337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Freeform: Shape 53">
            <a:extLst>
              <a:ext uri="{FF2B5EF4-FFF2-40B4-BE49-F238E27FC236}">
                <a16:creationId xmlns:a16="http://schemas.microsoft.com/office/drawing/2014/main" id="{E79ECAE7-1C22-9093-AFE0-B828EE5EAF5A}"/>
              </a:ext>
            </a:extLst>
          </p:cNvPr>
          <p:cNvSpPr/>
          <p:nvPr/>
        </p:nvSpPr>
        <p:spPr>
          <a:xfrm rot="5400000">
            <a:off x="8291485" y="3789649"/>
            <a:ext cx="315725" cy="351514"/>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cxnSp>
        <p:nvCxnSpPr>
          <p:cNvPr id="56" name="Straight Connector 55">
            <a:extLst>
              <a:ext uri="{FF2B5EF4-FFF2-40B4-BE49-F238E27FC236}">
                <a16:creationId xmlns:a16="http://schemas.microsoft.com/office/drawing/2014/main" id="{C0FA303E-4772-B197-0D28-05AF811E25BD}"/>
              </a:ext>
            </a:extLst>
          </p:cNvPr>
          <p:cNvCxnSpPr>
            <a:cxnSpLocks/>
            <a:stCxn id="48" idx="67"/>
            <a:endCxn id="54" idx="0"/>
          </p:cNvCxnSpPr>
          <p:nvPr/>
        </p:nvCxnSpPr>
        <p:spPr>
          <a:xfrm>
            <a:off x="4021966" y="4118027"/>
            <a:ext cx="4251624" cy="5243"/>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ED3F3726-001E-4CAE-A822-56A065BD83D5}"/>
              </a:ext>
            </a:extLst>
          </p:cNvPr>
          <p:cNvGrpSpPr/>
          <p:nvPr/>
        </p:nvGrpSpPr>
        <p:grpSpPr>
          <a:xfrm>
            <a:off x="3839986" y="3332201"/>
            <a:ext cx="463745" cy="463745"/>
            <a:chOff x="3839986" y="3332201"/>
            <a:chExt cx="463745" cy="463745"/>
          </a:xfrm>
        </p:grpSpPr>
        <p:grpSp>
          <p:nvGrpSpPr>
            <p:cNvPr id="32" name="Group 31">
              <a:extLst>
                <a:ext uri="{FF2B5EF4-FFF2-40B4-BE49-F238E27FC236}">
                  <a16:creationId xmlns:a16="http://schemas.microsoft.com/office/drawing/2014/main" id="{182565B7-7518-6639-8FCF-F06C632EE565}"/>
                </a:ext>
              </a:extLst>
            </p:cNvPr>
            <p:cNvGrpSpPr/>
            <p:nvPr/>
          </p:nvGrpSpPr>
          <p:grpSpPr>
            <a:xfrm>
              <a:off x="3839986" y="3332201"/>
              <a:ext cx="463745" cy="463745"/>
              <a:chOff x="1205070" y="1292995"/>
              <a:chExt cx="626975" cy="626975"/>
            </a:xfrm>
          </p:grpSpPr>
          <p:sp>
            <p:nvSpPr>
              <p:cNvPr id="34" name="Oval 33">
                <a:extLst>
                  <a:ext uri="{FF2B5EF4-FFF2-40B4-BE49-F238E27FC236}">
                    <a16:creationId xmlns:a16="http://schemas.microsoft.com/office/drawing/2014/main" id="{CE58029F-53B5-4611-7CC9-53A3FF2C8941}"/>
                  </a:ext>
                </a:extLst>
              </p:cNvPr>
              <p:cNvSpPr/>
              <p:nvPr/>
            </p:nvSpPr>
            <p:spPr>
              <a:xfrm>
                <a:off x="1205070" y="1292995"/>
                <a:ext cx="626975" cy="626975"/>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61CD453C-19CE-403A-9651-690028C5278A}"/>
                  </a:ext>
                </a:extLst>
              </p:cNvPr>
              <p:cNvSpPr/>
              <p:nvPr/>
            </p:nvSpPr>
            <p:spPr>
              <a:xfrm>
                <a:off x="1259477" y="1343022"/>
                <a:ext cx="518160" cy="518160"/>
              </a:xfrm>
              <a:prstGeom prst="ellipse">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4" name="Graphic 63" descr="Qr Code with solid fill">
              <a:extLst>
                <a:ext uri="{FF2B5EF4-FFF2-40B4-BE49-F238E27FC236}">
                  <a16:creationId xmlns:a16="http://schemas.microsoft.com/office/drawing/2014/main" id="{0061DCD7-13A5-2CB4-E071-70547FADFCC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66657" y="3461570"/>
              <a:ext cx="210400" cy="210400"/>
            </a:xfrm>
            <a:prstGeom prst="rect">
              <a:avLst/>
            </a:prstGeom>
          </p:spPr>
        </p:pic>
      </p:grpSp>
      <p:grpSp>
        <p:nvGrpSpPr>
          <p:cNvPr id="73" name="Group 72">
            <a:extLst>
              <a:ext uri="{FF2B5EF4-FFF2-40B4-BE49-F238E27FC236}">
                <a16:creationId xmlns:a16="http://schemas.microsoft.com/office/drawing/2014/main" id="{01270EF1-6EBC-4315-F51C-88D4B49FC52D}"/>
              </a:ext>
            </a:extLst>
          </p:cNvPr>
          <p:cNvGrpSpPr/>
          <p:nvPr/>
        </p:nvGrpSpPr>
        <p:grpSpPr>
          <a:xfrm>
            <a:off x="3839986" y="2632574"/>
            <a:ext cx="463745" cy="463745"/>
            <a:chOff x="3839986" y="2632574"/>
            <a:chExt cx="463745" cy="463745"/>
          </a:xfrm>
        </p:grpSpPr>
        <p:grpSp>
          <p:nvGrpSpPr>
            <p:cNvPr id="37" name="Group 36">
              <a:extLst>
                <a:ext uri="{FF2B5EF4-FFF2-40B4-BE49-F238E27FC236}">
                  <a16:creationId xmlns:a16="http://schemas.microsoft.com/office/drawing/2014/main" id="{40B9601F-50F4-F0D2-1816-9B15AB9737B9}"/>
                </a:ext>
              </a:extLst>
            </p:cNvPr>
            <p:cNvGrpSpPr/>
            <p:nvPr/>
          </p:nvGrpSpPr>
          <p:grpSpPr>
            <a:xfrm>
              <a:off x="3839986" y="2632574"/>
              <a:ext cx="463745" cy="463745"/>
              <a:chOff x="1205070" y="1292995"/>
              <a:chExt cx="626975" cy="626975"/>
            </a:xfrm>
          </p:grpSpPr>
          <p:sp>
            <p:nvSpPr>
              <p:cNvPr id="39" name="Oval 38">
                <a:extLst>
                  <a:ext uri="{FF2B5EF4-FFF2-40B4-BE49-F238E27FC236}">
                    <a16:creationId xmlns:a16="http://schemas.microsoft.com/office/drawing/2014/main" id="{3A1BF7E6-DB43-7AE9-A327-3F0BA5BED57D}"/>
                  </a:ext>
                </a:extLst>
              </p:cNvPr>
              <p:cNvSpPr/>
              <p:nvPr/>
            </p:nvSpPr>
            <p:spPr>
              <a:xfrm>
                <a:off x="1205070" y="1292995"/>
                <a:ext cx="626975" cy="626975"/>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FD971532-7E87-1083-9CA6-E85863B018CB}"/>
                  </a:ext>
                </a:extLst>
              </p:cNvPr>
              <p:cNvSpPr/>
              <p:nvPr/>
            </p:nvSpPr>
            <p:spPr>
              <a:xfrm>
                <a:off x="1259477" y="1343022"/>
                <a:ext cx="518160" cy="518160"/>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6" name="Graphic 65" descr="Storytelling with solid fill">
              <a:extLst>
                <a:ext uri="{FF2B5EF4-FFF2-40B4-BE49-F238E27FC236}">
                  <a16:creationId xmlns:a16="http://schemas.microsoft.com/office/drawing/2014/main" id="{0F73CF11-CADC-BE2C-E2A6-54A9A1FF63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71151" y="2751792"/>
              <a:ext cx="210400" cy="210400"/>
            </a:xfrm>
            <a:prstGeom prst="rect">
              <a:avLst/>
            </a:prstGeom>
          </p:spPr>
        </p:pic>
      </p:grpSp>
      <p:grpSp>
        <p:nvGrpSpPr>
          <p:cNvPr id="74" name="Group 73">
            <a:extLst>
              <a:ext uri="{FF2B5EF4-FFF2-40B4-BE49-F238E27FC236}">
                <a16:creationId xmlns:a16="http://schemas.microsoft.com/office/drawing/2014/main" id="{C5E8CDB7-08EA-0903-649C-EE1187FEE095}"/>
              </a:ext>
            </a:extLst>
          </p:cNvPr>
          <p:cNvGrpSpPr/>
          <p:nvPr/>
        </p:nvGrpSpPr>
        <p:grpSpPr>
          <a:xfrm>
            <a:off x="3839986" y="1932948"/>
            <a:ext cx="463745" cy="463745"/>
            <a:chOff x="3839986" y="1932948"/>
            <a:chExt cx="463745" cy="463745"/>
          </a:xfrm>
        </p:grpSpPr>
        <p:grpSp>
          <p:nvGrpSpPr>
            <p:cNvPr id="27" name="Group 26">
              <a:extLst>
                <a:ext uri="{FF2B5EF4-FFF2-40B4-BE49-F238E27FC236}">
                  <a16:creationId xmlns:a16="http://schemas.microsoft.com/office/drawing/2014/main" id="{6B4B2E1D-0A97-0533-631F-10DAFAE59803}"/>
                </a:ext>
              </a:extLst>
            </p:cNvPr>
            <p:cNvGrpSpPr/>
            <p:nvPr/>
          </p:nvGrpSpPr>
          <p:grpSpPr>
            <a:xfrm>
              <a:off x="3839986" y="1932948"/>
              <a:ext cx="463745" cy="463745"/>
              <a:chOff x="1205070" y="1292995"/>
              <a:chExt cx="626975" cy="626975"/>
            </a:xfrm>
          </p:grpSpPr>
          <p:sp>
            <p:nvSpPr>
              <p:cNvPr id="29" name="Oval 28">
                <a:extLst>
                  <a:ext uri="{FF2B5EF4-FFF2-40B4-BE49-F238E27FC236}">
                    <a16:creationId xmlns:a16="http://schemas.microsoft.com/office/drawing/2014/main" id="{EAB0BF10-54F5-B0A3-96CB-1F05A8D38F15}"/>
                  </a:ext>
                </a:extLst>
              </p:cNvPr>
              <p:cNvSpPr/>
              <p:nvPr/>
            </p:nvSpPr>
            <p:spPr>
              <a:xfrm>
                <a:off x="1205070" y="1292995"/>
                <a:ext cx="626975" cy="626975"/>
              </a:xfrm>
              <a:prstGeom prst="ellipse">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E2597CF2-3181-4B49-8F66-5B41F6C8AE80}"/>
                  </a:ext>
                </a:extLst>
              </p:cNvPr>
              <p:cNvSpPr/>
              <p:nvPr/>
            </p:nvSpPr>
            <p:spPr>
              <a:xfrm>
                <a:off x="1259477" y="1343022"/>
                <a:ext cx="518160" cy="518160"/>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8" name="Graphic 67" descr="Magic Wand Auto with solid fill">
              <a:extLst>
                <a:ext uri="{FF2B5EF4-FFF2-40B4-BE49-F238E27FC236}">
                  <a16:creationId xmlns:a16="http://schemas.microsoft.com/office/drawing/2014/main" id="{91C6C831-0D26-3D72-613D-5F5D5F48538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66657" y="2056380"/>
              <a:ext cx="210400" cy="210400"/>
            </a:xfrm>
            <a:prstGeom prst="rect">
              <a:avLst/>
            </a:prstGeom>
          </p:spPr>
        </p:pic>
      </p:grpSp>
      <p:grpSp>
        <p:nvGrpSpPr>
          <p:cNvPr id="75" name="Group 74">
            <a:extLst>
              <a:ext uri="{FF2B5EF4-FFF2-40B4-BE49-F238E27FC236}">
                <a16:creationId xmlns:a16="http://schemas.microsoft.com/office/drawing/2014/main" id="{D670FF0F-5A9E-6BE5-34C9-AA0705E2BB23}"/>
              </a:ext>
            </a:extLst>
          </p:cNvPr>
          <p:cNvGrpSpPr/>
          <p:nvPr/>
        </p:nvGrpSpPr>
        <p:grpSpPr>
          <a:xfrm>
            <a:off x="3839986" y="1233322"/>
            <a:ext cx="463745" cy="463745"/>
            <a:chOff x="3839986" y="1233322"/>
            <a:chExt cx="463745" cy="463745"/>
          </a:xfrm>
        </p:grpSpPr>
        <p:grpSp>
          <p:nvGrpSpPr>
            <p:cNvPr id="22" name="Group 21">
              <a:extLst>
                <a:ext uri="{FF2B5EF4-FFF2-40B4-BE49-F238E27FC236}">
                  <a16:creationId xmlns:a16="http://schemas.microsoft.com/office/drawing/2014/main" id="{98EFB86D-CEB5-CCFF-B945-00A06352B276}"/>
                </a:ext>
              </a:extLst>
            </p:cNvPr>
            <p:cNvGrpSpPr/>
            <p:nvPr/>
          </p:nvGrpSpPr>
          <p:grpSpPr>
            <a:xfrm>
              <a:off x="3839986" y="1233322"/>
              <a:ext cx="463745" cy="463745"/>
              <a:chOff x="1205070" y="1292995"/>
              <a:chExt cx="626975" cy="626975"/>
            </a:xfrm>
          </p:grpSpPr>
          <p:sp>
            <p:nvSpPr>
              <p:cNvPr id="24" name="Oval 23">
                <a:extLst>
                  <a:ext uri="{FF2B5EF4-FFF2-40B4-BE49-F238E27FC236}">
                    <a16:creationId xmlns:a16="http://schemas.microsoft.com/office/drawing/2014/main" id="{526D88DB-B970-7FEB-8BB2-9616B8EC12BF}"/>
                  </a:ext>
                </a:extLst>
              </p:cNvPr>
              <p:cNvSpPr/>
              <p:nvPr/>
            </p:nvSpPr>
            <p:spPr>
              <a:xfrm>
                <a:off x="1205070" y="1292995"/>
                <a:ext cx="626975" cy="626975"/>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94C459C9-A2DF-D975-D0B1-F32E656F1892}"/>
                  </a:ext>
                </a:extLst>
              </p:cNvPr>
              <p:cNvSpPr/>
              <p:nvPr/>
            </p:nvSpPr>
            <p:spPr>
              <a:xfrm>
                <a:off x="1259477" y="1343022"/>
                <a:ext cx="518160" cy="51816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0" name="Graphic 69" descr="Lights On with solid fill">
              <a:extLst>
                <a:ext uri="{FF2B5EF4-FFF2-40B4-BE49-F238E27FC236}">
                  <a16:creationId xmlns:a16="http://schemas.microsoft.com/office/drawing/2014/main" id="{78DE7DDC-5E18-B544-1FA5-53A32670F33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66657" y="1357048"/>
              <a:ext cx="210400" cy="210400"/>
            </a:xfrm>
            <a:prstGeom prst="rect">
              <a:avLst/>
            </a:prstGeom>
          </p:spPr>
        </p:pic>
      </p:grpSp>
    </p:spTree>
    <p:extLst>
      <p:ext uri="{BB962C8B-B14F-4D97-AF65-F5344CB8AC3E}">
        <p14:creationId xmlns:p14="http://schemas.microsoft.com/office/powerpoint/2010/main" val="3522751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E7257-F80C-90B5-0C6B-3669050A0459}"/>
              </a:ext>
            </a:extLst>
          </p:cNvPr>
          <p:cNvPicPr>
            <a:picLocks noChangeAspect="1"/>
          </p:cNvPicPr>
          <p:nvPr/>
        </p:nvPicPr>
        <p:blipFill>
          <a:blip r:embed="rId2"/>
          <a:stretch>
            <a:fillRect/>
          </a:stretch>
        </p:blipFill>
        <p:spPr>
          <a:xfrm>
            <a:off x="892296" y="916650"/>
            <a:ext cx="7192275" cy="4043443"/>
          </a:xfrm>
          <a:prstGeom prst="rect">
            <a:avLst/>
          </a:prstGeom>
        </p:spPr>
      </p:pic>
      <p:sp>
        <p:nvSpPr>
          <p:cNvPr id="5" name="Title 4">
            <a:extLst>
              <a:ext uri="{FF2B5EF4-FFF2-40B4-BE49-F238E27FC236}">
                <a16:creationId xmlns:a16="http://schemas.microsoft.com/office/drawing/2014/main" id="{2607205E-5912-F9E4-9D60-4BCBFA0202DA}"/>
              </a:ext>
            </a:extLst>
          </p:cNvPr>
          <p:cNvSpPr>
            <a:spLocks noGrp="1"/>
          </p:cNvSpPr>
          <p:nvPr>
            <p:ph type="title"/>
          </p:nvPr>
        </p:nvSpPr>
        <p:spPr/>
        <p:txBody>
          <a:bodyPr/>
          <a:lstStyle/>
          <a:p>
            <a:r>
              <a:rPr lang="en-GB"/>
              <a:t>Top Ten Visualisation Considerations</a:t>
            </a:r>
            <a:br>
              <a:rPr lang="en-GB"/>
            </a:br>
            <a:r>
              <a:rPr lang="en-GB" sz="1600"/>
              <a:t>Brains, heart and courage…</a:t>
            </a:r>
            <a:endParaRPr lang="en-GB"/>
          </a:p>
        </p:txBody>
      </p:sp>
    </p:spTree>
    <p:extLst>
      <p:ext uri="{BB962C8B-B14F-4D97-AF65-F5344CB8AC3E}">
        <p14:creationId xmlns:p14="http://schemas.microsoft.com/office/powerpoint/2010/main" val="1929049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08C68B4-37B2-9FD6-CC24-CC2EE0089547}"/>
              </a:ext>
            </a:extLst>
          </p:cNvPr>
          <p:cNvSpPr>
            <a:spLocks noGrp="1"/>
          </p:cNvSpPr>
          <p:nvPr>
            <p:ph type="title"/>
          </p:nvPr>
        </p:nvSpPr>
        <p:spPr/>
        <p:txBody>
          <a:bodyPr>
            <a:normAutofit/>
          </a:bodyPr>
          <a:lstStyle/>
          <a:p>
            <a:r>
              <a:rPr lang="en-GB">
                <a:latin typeface="Franklin Gothic Medium" panose="020B0603020102020204"/>
              </a:rPr>
              <a:t>Scientific posters</a:t>
            </a:r>
            <a:br>
              <a:rPr lang="en-GB"/>
            </a:br>
            <a:r>
              <a:rPr lang="en-US" sz="1800" b="0">
                <a:cs typeface="Poppins SemiBold"/>
              </a:rPr>
              <a:t>The ‘</a:t>
            </a:r>
            <a:r>
              <a:rPr lang="en-US" sz="1800">
                <a:cs typeface="Poppins SemiBold"/>
              </a:rPr>
              <a:t>masthead</a:t>
            </a:r>
            <a:r>
              <a:rPr lang="en-US" sz="1800" b="0">
                <a:cs typeface="Poppins SemiBold"/>
              </a:rPr>
              <a:t>’ principle</a:t>
            </a:r>
            <a:endParaRPr lang="en-GB" b="0">
              <a:cs typeface="Poppins SemiBold"/>
            </a:endParaRPr>
          </a:p>
        </p:txBody>
      </p:sp>
      <p:sp>
        <p:nvSpPr>
          <p:cNvPr id="2" name="Footer Placeholder 1">
            <a:extLst>
              <a:ext uri="{FF2B5EF4-FFF2-40B4-BE49-F238E27FC236}">
                <a16:creationId xmlns:a16="http://schemas.microsoft.com/office/drawing/2014/main" id="{637BB771-2B46-3ED3-197C-BF1111E01ED4}"/>
              </a:ext>
            </a:extLst>
          </p:cNvPr>
          <p:cNvSpPr>
            <a:spLocks noGrp="1"/>
          </p:cNvSpPr>
          <p:nvPr>
            <p:ph type="ftr" sz="quarter" idx="4294967295"/>
          </p:nvPr>
        </p:nvSpPr>
        <p:spPr>
          <a:xfrm>
            <a:off x="0" y="0"/>
            <a:ext cx="0" cy="0"/>
          </a:xfrm>
        </p:spPr>
        <p:txBody>
          <a:bodyPr/>
          <a:lst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r>
              <a:rPr lang="en-US" sz="600">
                <a:solidFill>
                  <a:schemeClr val="bg1"/>
                </a:solidFill>
                <a:latin typeface="Poppins Light" pitchFamily="2" charset="77"/>
                <a:cs typeface="Poppins Light" pitchFamily="2" charset="77"/>
              </a:rPr>
              <a:t>Ashfield</a:t>
            </a:r>
          </a:p>
        </p:txBody>
      </p:sp>
      <p:pic>
        <p:nvPicPr>
          <p:cNvPr id="5" name="Picture 4" descr="Text&#10;&#10;Description automatically generated">
            <a:extLst>
              <a:ext uri="{FF2B5EF4-FFF2-40B4-BE49-F238E27FC236}">
                <a16:creationId xmlns:a16="http://schemas.microsoft.com/office/drawing/2014/main" id="{A1B1E404-A226-A2A4-D6D7-E4028F5D9042}"/>
              </a:ext>
            </a:extLst>
          </p:cNvPr>
          <p:cNvPicPr>
            <a:picLocks noChangeAspect="1"/>
          </p:cNvPicPr>
          <p:nvPr/>
        </p:nvPicPr>
        <p:blipFill>
          <a:blip r:embed="rId2"/>
          <a:stretch>
            <a:fillRect/>
          </a:stretch>
        </p:blipFill>
        <p:spPr>
          <a:xfrm>
            <a:off x="444595" y="1582271"/>
            <a:ext cx="6234860" cy="2637011"/>
          </a:xfrm>
          <a:prstGeom prst="rect">
            <a:avLst/>
          </a:prstGeom>
          <a:effectLst>
            <a:outerShdw blurRad="76200" sx="102000" sy="102000" algn="ctr" rotWithShape="0">
              <a:prstClr val="black">
                <a:alpha val="8000"/>
              </a:prstClr>
            </a:outerShdw>
          </a:effectLst>
        </p:spPr>
      </p:pic>
      <p:sp>
        <p:nvSpPr>
          <p:cNvPr id="12" name="TextBox 11">
            <a:extLst>
              <a:ext uri="{FF2B5EF4-FFF2-40B4-BE49-F238E27FC236}">
                <a16:creationId xmlns:a16="http://schemas.microsoft.com/office/drawing/2014/main" id="{65DF0649-0FF5-9FBB-349E-2F0776564084}"/>
              </a:ext>
            </a:extLst>
          </p:cNvPr>
          <p:cNvSpPr txBox="1"/>
          <p:nvPr/>
        </p:nvSpPr>
        <p:spPr>
          <a:xfrm>
            <a:off x="1308846" y="4536141"/>
            <a:ext cx="2120854" cy="25391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050">
                <a:cs typeface="Poppins Light" pitchFamily="2" charset="77"/>
              </a:rPr>
              <a:t>Concise </a:t>
            </a:r>
            <a:r>
              <a:rPr lang="en-US" sz="1050">
                <a:cs typeface="Poppins Medium" pitchFamily="2" charset="77"/>
              </a:rPr>
              <a:t>key</a:t>
            </a:r>
            <a:r>
              <a:rPr lang="en-US" sz="1050">
                <a:cs typeface="Poppins Light" pitchFamily="2" charset="77"/>
              </a:rPr>
              <a:t> </a:t>
            </a:r>
            <a:r>
              <a:rPr lang="en-US" sz="1050">
                <a:cs typeface="Poppins Medium" pitchFamily="2" charset="77"/>
              </a:rPr>
              <a:t>takeaways</a:t>
            </a:r>
            <a:endParaRPr lang="en-US" sz="1050">
              <a:cs typeface="Poppins Light" pitchFamily="2" charset="77"/>
            </a:endParaRPr>
          </a:p>
        </p:txBody>
      </p:sp>
      <p:sp>
        <p:nvSpPr>
          <p:cNvPr id="17" name="TextBox 16">
            <a:extLst>
              <a:ext uri="{FF2B5EF4-FFF2-40B4-BE49-F238E27FC236}">
                <a16:creationId xmlns:a16="http://schemas.microsoft.com/office/drawing/2014/main" id="{A7CFF744-F023-3EC3-E6CC-22AF31B58512}"/>
              </a:ext>
            </a:extLst>
          </p:cNvPr>
          <p:cNvSpPr txBox="1"/>
          <p:nvPr/>
        </p:nvSpPr>
        <p:spPr>
          <a:xfrm>
            <a:off x="6988835" y="1517086"/>
            <a:ext cx="1496260" cy="4154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50">
                <a:cs typeface="Poppins Light" pitchFamily="2" charset="77"/>
              </a:rPr>
              <a:t>Strong title using font weights for emphasis</a:t>
            </a:r>
          </a:p>
        </p:txBody>
      </p:sp>
      <p:cxnSp>
        <p:nvCxnSpPr>
          <p:cNvPr id="8" name="Straight Connector 7">
            <a:extLst>
              <a:ext uri="{FF2B5EF4-FFF2-40B4-BE49-F238E27FC236}">
                <a16:creationId xmlns:a16="http://schemas.microsoft.com/office/drawing/2014/main" id="{39E9C676-5162-74C1-75C5-F644D9ED1628}"/>
              </a:ext>
            </a:extLst>
          </p:cNvPr>
          <p:cNvCxnSpPr>
            <a:cxnSpLocks/>
          </p:cNvCxnSpPr>
          <p:nvPr/>
        </p:nvCxnSpPr>
        <p:spPr>
          <a:xfrm flipV="1">
            <a:off x="1308846" y="3729318"/>
            <a:ext cx="0" cy="806823"/>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26" name="Graphic 22">
            <a:extLst>
              <a:ext uri="{FF2B5EF4-FFF2-40B4-BE49-F238E27FC236}">
                <a16:creationId xmlns:a16="http://schemas.microsoft.com/office/drawing/2014/main" id="{35C5B4F9-33FC-ED26-A8DE-C08F55B3863F}"/>
              </a:ext>
            </a:extLst>
          </p:cNvPr>
          <p:cNvSpPr/>
          <p:nvPr/>
        </p:nvSpPr>
        <p:spPr>
          <a:xfrm>
            <a:off x="6888958" y="2135072"/>
            <a:ext cx="1384631" cy="1882440"/>
          </a:xfrm>
          <a:custGeom>
            <a:avLst/>
            <a:gdLst>
              <a:gd name="connsiteX0" fmla="*/ 1315067 w 1384631"/>
              <a:gd name="connsiteY0" fmla="*/ 0 h 1882440"/>
              <a:gd name="connsiteX1" fmla="*/ 510333 w 1384631"/>
              <a:gd name="connsiteY1" fmla="*/ 0 h 1882440"/>
              <a:gd name="connsiteX2" fmla="*/ 504678 w 1384631"/>
              <a:gd name="connsiteY2" fmla="*/ 2898 h 1882440"/>
              <a:gd name="connsiteX3" fmla="*/ 230546 w 1384631"/>
              <a:gd name="connsiteY3" fmla="*/ 343623 h 1882440"/>
              <a:gd name="connsiteX4" fmla="*/ 236201 w 1384631"/>
              <a:gd name="connsiteY4" fmla="*/ 360379 h 1882440"/>
              <a:gd name="connsiteX5" fmla="*/ 1258123 w 1384631"/>
              <a:gd name="connsiteY5" fmla="*/ 360379 h 1882440"/>
              <a:gd name="connsiteX6" fmla="*/ 1264941 w 1384631"/>
              <a:gd name="connsiteY6" fmla="*/ 345460 h 1882440"/>
              <a:gd name="connsiteX7" fmla="*/ 1122546 w 1384631"/>
              <a:gd name="connsiteY7" fmla="*/ 55659 h 1882440"/>
              <a:gd name="connsiteX8" fmla="*/ 1382110 w 1384631"/>
              <a:gd name="connsiteY8" fmla="*/ 355501 h 1882440"/>
              <a:gd name="connsiteX9" fmla="*/ 1383879 w 1384631"/>
              <a:gd name="connsiteY9" fmla="*/ 366863 h 1882440"/>
              <a:gd name="connsiteX10" fmla="*/ 806572 w 1384631"/>
              <a:gd name="connsiteY10" fmla="*/ 1876803 h 1882440"/>
              <a:gd name="connsiteX11" fmla="*/ 792144 w 1384631"/>
              <a:gd name="connsiteY11" fmla="*/ 1876803 h 1882440"/>
              <a:gd name="connsiteX12" fmla="*/ 255655 w 1384631"/>
              <a:gd name="connsiteY12" fmla="*/ 462286 h 1882440"/>
              <a:gd name="connsiteX13" fmla="*/ 262869 w 1384631"/>
              <a:gd name="connsiteY13" fmla="*/ 448286 h 1882440"/>
              <a:gd name="connsiteX14" fmla="*/ 519688 w 1384631"/>
              <a:gd name="connsiteY14" fmla="*/ 448286 h 1882440"/>
              <a:gd name="connsiteX15" fmla="*/ 527460 w 1384631"/>
              <a:gd name="connsiteY15" fmla="*/ 455888 h 1882440"/>
              <a:gd name="connsiteX16" fmla="*/ 796194 w 1384631"/>
              <a:gd name="connsiteY16" fmla="*/ 1879069 h 1882440"/>
              <a:gd name="connsiteX17" fmla="*/ 802477 w 1384631"/>
              <a:gd name="connsiteY17" fmla="*/ 1879069 h 1882440"/>
              <a:gd name="connsiteX18" fmla="*/ 1086592 w 1384631"/>
              <a:gd name="connsiteY18" fmla="*/ 364969 h 1882440"/>
              <a:gd name="connsiteX19" fmla="*/ 1085103 w 1384631"/>
              <a:gd name="connsiteY19" fmla="*/ 356706 h 1882440"/>
              <a:gd name="connsiteX20" fmla="*/ 899168 w 1384631"/>
              <a:gd name="connsiteY20" fmla="*/ 63836 h 1882440"/>
              <a:gd name="connsiteX21" fmla="*/ 892885 w 1384631"/>
              <a:gd name="connsiteY21" fmla="*/ 60077 h 1882440"/>
              <a:gd name="connsiteX22" fmla="*/ 705600 w 1384631"/>
              <a:gd name="connsiteY22" fmla="*/ 60077 h 1882440"/>
              <a:gd name="connsiteX23" fmla="*/ 699503 w 1384631"/>
              <a:gd name="connsiteY23" fmla="*/ 63578 h 1882440"/>
              <a:gd name="connsiteX24" fmla="*/ 554548 w 1384631"/>
              <a:gd name="connsiteY24" fmla="*/ 276316 h 1882440"/>
              <a:gd name="connsiteX25" fmla="*/ 548451 w 1384631"/>
              <a:gd name="connsiteY25" fmla="*/ 279816 h 1882440"/>
              <a:gd name="connsiteX26" fmla="*/ 0 w 1384631"/>
              <a:gd name="connsiteY26" fmla="*/ 279816 h 188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84631" h="1882440">
                <a:moveTo>
                  <a:pt x="1315067" y="0"/>
                </a:moveTo>
                <a:lnTo>
                  <a:pt x="510333" y="0"/>
                </a:lnTo>
                <a:cubicBezTo>
                  <a:pt x="508215" y="0"/>
                  <a:pt x="506167" y="1033"/>
                  <a:pt x="504678" y="2898"/>
                </a:cubicBezTo>
                <a:lnTo>
                  <a:pt x="230546" y="343623"/>
                </a:lnTo>
                <a:cubicBezTo>
                  <a:pt x="225566" y="349821"/>
                  <a:pt x="229126" y="360379"/>
                  <a:pt x="236201" y="360379"/>
                </a:cubicBezTo>
                <a:lnTo>
                  <a:pt x="1258123" y="360379"/>
                </a:lnTo>
                <a:cubicBezTo>
                  <a:pt x="1264336" y="360379"/>
                  <a:pt x="1268153" y="352001"/>
                  <a:pt x="1264941" y="345460"/>
                </a:cubicBezTo>
                <a:lnTo>
                  <a:pt x="1122546" y="55659"/>
                </a:lnTo>
                <a:lnTo>
                  <a:pt x="1382110" y="355501"/>
                </a:lnTo>
                <a:cubicBezTo>
                  <a:pt x="1384624" y="358428"/>
                  <a:pt x="1385345" y="363018"/>
                  <a:pt x="1383879" y="366863"/>
                </a:cubicBezTo>
                <a:lnTo>
                  <a:pt x="806572" y="1876803"/>
                </a:lnTo>
                <a:cubicBezTo>
                  <a:pt x="803687" y="1884320"/>
                  <a:pt x="795007" y="1884320"/>
                  <a:pt x="792144" y="1876803"/>
                </a:cubicBezTo>
                <a:lnTo>
                  <a:pt x="255655" y="462286"/>
                </a:lnTo>
                <a:cubicBezTo>
                  <a:pt x="253188" y="455774"/>
                  <a:pt x="257051" y="448286"/>
                  <a:pt x="262869" y="448286"/>
                </a:cubicBezTo>
                <a:lnTo>
                  <a:pt x="519688" y="448286"/>
                </a:lnTo>
                <a:cubicBezTo>
                  <a:pt x="523388" y="448286"/>
                  <a:pt x="526622" y="451441"/>
                  <a:pt x="527460" y="455888"/>
                </a:cubicBezTo>
                <a:lnTo>
                  <a:pt x="796194" y="1879069"/>
                </a:lnTo>
                <a:cubicBezTo>
                  <a:pt x="796962" y="1883172"/>
                  <a:pt x="801709" y="1883172"/>
                  <a:pt x="802477" y="1879069"/>
                </a:cubicBezTo>
                <a:lnTo>
                  <a:pt x="1086592" y="364969"/>
                </a:lnTo>
                <a:cubicBezTo>
                  <a:pt x="1087127" y="362071"/>
                  <a:pt x="1086592" y="359030"/>
                  <a:pt x="1085103" y="356706"/>
                </a:cubicBezTo>
                <a:lnTo>
                  <a:pt x="899168" y="63836"/>
                </a:lnTo>
                <a:cubicBezTo>
                  <a:pt x="897655" y="61455"/>
                  <a:pt x="895351" y="60077"/>
                  <a:pt x="892885" y="60077"/>
                </a:cubicBezTo>
                <a:lnTo>
                  <a:pt x="705600" y="60077"/>
                </a:lnTo>
                <a:cubicBezTo>
                  <a:pt x="703249" y="60077"/>
                  <a:pt x="701015" y="61368"/>
                  <a:pt x="699503" y="63578"/>
                </a:cubicBezTo>
                <a:lnTo>
                  <a:pt x="554548" y="276316"/>
                </a:lnTo>
                <a:cubicBezTo>
                  <a:pt x="553035" y="278554"/>
                  <a:pt x="550801" y="279816"/>
                  <a:pt x="548451" y="279816"/>
                </a:cubicBezTo>
                <a:lnTo>
                  <a:pt x="0" y="279816"/>
                </a:lnTo>
              </a:path>
            </a:pathLst>
          </a:custGeom>
          <a:noFill/>
          <a:ln w="15875" cap="rnd">
            <a:solidFill>
              <a:schemeClr val="tx1"/>
            </a:solidFill>
            <a:prstDash val="solid"/>
            <a:round/>
          </a:ln>
        </p:spPr>
        <p:txBody>
          <a:bodyPr rtlCol="0" anchor="ctr"/>
          <a:lstStyle/>
          <a:p>
            <a:endParaRPr lang="en-GB"/>
          </a:p>
        </p:txBody>
      </p:sp>
      <p:sp>
        <p:nvSpPr>
          <p:cNvPr id="24" name="Freeform: Shape 23">
            <a:extLst>
              <a:ext uri="{FF2B5EF4-FFF2-40B4-BE49-F238E27FC236}">
                <a16:creationId xmlns:a16="http://schemas.microsoft.com/office/drawing/2014/main" id="{1474CDB0-3D2A-FA0D-AE85-254DA08C9BFD}"/>
              </a:ext>
            </a:extLst>
          </p:cNvPr>
          <p:cNvSpPr/>
          <p:nvPr/>
        </p:nvSpPr>
        <p:spPr>
          <a:xfrm>
            <a:off x="8309380" y="882651"/>
            <a:ext cx="315725" cy="351514"/>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cxnSp>
        <p:nvCxnSpPr>
          <p:cNvPr id="25" name="Straight Connector 24">
            <a:extLst>
              <a:ext uri="{FF2B5EF4-FFF2-40B4-BE49-F238E27FC236}">
                <a16:creationId xmlns:a16="http://schemas.microsoft.com/office/drawing/2014/main" id="{B08FFD44-BB43-0066-A439-5C4BA32566EB}"/>
              </a:ext>
            </a:extLst>
          </p:cNvPr>
          <p:cNvCxnSpPr>
            <a:cxnSpLocks/>
            <a:stCxn id="24" idx="0"/>
            <a:endCxn id="27" idx="1"/>
          </p:cNvCxnSpPr>
          <p:nvPr/>
        </p:nvCxnSpPr>
        <p:spPr>
          <a:xfrm flipH="1">
            <a:off x="8625105" y="1234166"/>
            <a:ext cx="1" cy="58518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Freeform: Shape 26">
            <a:extLst>
              <a:ext uri="{FF2B5EF4-FFF2-40B4-BE49-F238E27FC236}">
                <a16:creationId xmlns:a16="http://schemas.microsoft.com/office/drawing/2014/main" id="{56B0469C-2B08-9490-A4AB-D9F852289757}"/>
              </a:ext>
            </a:extLst>
          </p:cNvPr>
          <p:cNvSpPr/>
          <p:nvPr/>
        </p:nvSpPr>
        <p:spPr>
          <a:xfrm rot="5400000">
            <a:off x="8291485" y="1801454"/>
            <a:ext cx="315725" cy="351514"/>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cxnSp>
        <p:nvCxnSpPr>
          <p:cNvPr id="29" name="Straight Connector 28">
            <a:extLst>
              <a:ext uri="{FF2B5EF4-FFF2-40B4-BE49-F238E27FC236}">
                <a16:creationId xmlns:a16="http://schemas.microsoft.com/office/drawing/2014/main" id="{56D4E28F-E890-141C-43F3-FFC7AAEED8B8}"/>
              </a:ext>
            </a:extLst>
          </p:cNvPr>
          <p:cNvCxnSpPr>
            <a:cxnSpLocks/>
            <a:stCxn id="26" idx="0"/>
            <a:endCxn id="27" idx="0"/>
          </p:cNvCxnSpPr>
          <p:nvPr/>
        </p:nvCxnSpPr>
        <p:spPr>
          <a:xfrm>
            <a:off x="8204025" y="2135072"/>
            <a:ext cx="69565" cy="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0CA928A-B9E5-52B4-F879-1AE3FF1DFFC3}"/>
              </a:ext>
            </a:extLst>
          </p:cNvPr>
          <p:cNvCxnSpPr>
            <a:cxnSpLocks/>
            <a:stCxn id="26" idx="26"/>
          </p:cNvCxnSpPr>
          <p:nvPr/>
        </p:nvCxnSpPr>
        <p:spPr>
          <a:xfrm flipH="1">
            <a:off x="6540655" y="2414888"/>
            <a:ext cx="348303" cy="0"/>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67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6559E723-3C3E-46F7-8BEB-29876CC8CD34}"/>
              </a:ext>
            </a:extLst>
          </p:cNvPr>
          <p:cNvSpPr>
            <a:spLocks noGrp="1"/>
          </p:cNvSpPr>
          <p:nvPr>
            <p:ph type="title"/>
          </p:nvPr>
        </p:nvSpPr>
        <p:spPr>
          <a:xfrm>
            <a:off x="682416" y="223593"/>
            <a:ext cx="8461584" cy="713834"/>
          </a:xfrm>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US" sz="3200">
                <a:solidFill>
                  <a:srgbClr val="F28C11"/>
                </a:solidFill>
                <a:latin typeface="+mj-lt"/>
              </a:rPr>
              <a:t>ISMPP Would Like to Thank…</a:t>
            </a:r>
          </a:p>
        </p:txBody>
      </p:sp>
      <p:pic>
        <p:nvPicPr>
          <p:cNvPr id="38" name="Picture 37" descr="Logo&#10;&#10;Description automatically generated">
            <a:extLst>
              <a:ext uri="{FF2B5EF4-FFF2-40B4-BE49-F238E27FC236}">
                <a16:creationId xmlns:a16="http://schemas.microsoft.com/office/drawing/2014/main" id="{5CE836D8-8C6D-A5A5-84B0-BF674CA2AE4B}"/>
              </a:ext>
            </a:extLst>
          </p:cNvPr>
          <p:cNvPicPr>
            <a:picLocks noChangeAspect="1"/>
          </p:cNvPicPr>
          <p:nvPr/>
        </p:nvPicPr>
        <p:blipFill>
          <a:blip r:embed="rId4"/>
          <a:stretch>
            <a:fillRect/>
          </a:stretch>
        </p:blipFill>
        <p:spPr>
          <a:xfrm>
            <a:off x="160518" y="3513922"/>
            <a:ext cx="1593403" cy="733820"/>
          </a:xfrm>
          <a:prstGeom prst="rect">
            <a:avLst/>
          </a:prstGeom>
        </p:spPr>
      </p:pic>
      <p:pic>
        <p:nvPicPr>
          <p:cNvPr id="39" name="Picture 2">
            <a:hlinkClick r:id="rId5"/>
            <a:extLst>
              <a:ext uri="{FF2B5EF4-FFF2-40B4-BE49-F238E27FC236}">
                <a16:creationId xmlns:a16="http://schemas.microsoft.com/office/drawing/2014/main" id="{92E3AF60-4335-3E73-08A4-8148FDB21B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8637" y="2759963"/>
            <a:ext cx="1196207" cy="48181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a:extLst>
              <a:ext uri="{FF2B5EF4-FFF2-40B4-BE49-F238E27FC236}">
                <a16:creationId xmlns:a16="http://schemas.microsoft.com/office/drawing/2014/main" id="{24C85344-9CE0-FDA1-3927-6428C369BD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0667" y="4154369"/>
            <a:ext cx="659171" cy="65917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Logo&#10;&#10;Description automatically generated">
            <a:extLst>
              <a:ext uri="{FF2B5EF4-FFF2-40B4-BE49-F238E27FC236}">
                <a16:creationId xmlns:a16="http://schemas.microsoft.com/office/drawing/2014/main" id="{01AE036C-554F-253D-7534-FBFECF8D53E1}"/>
              </a:ext>
            </a:extLst>
          </p:cNvPr>
          <p:cNvPicPr>
            <a:picLocks noChangeAspect="1"/>
          </p:cNvPicPr>
          <p:nvPr/>
        </p:nvPicPr>
        <p:blipFill>
          <a:blip r:embed="rId8"/>
          <a:stretch>
            <a:fillRect/>
          </a:stretch>
        </p:blipFill>
        <p:spPr>
          <a:xfrm>
            <a:off x="210664" y="4402219"/>
            <a:ext cx="1281050" cy="319563"/>
          </a:xfrm>
          <a:prstGeom prst="rect">
            <a:avLst/>
          </a:prstGeom>
        </p:spPr>
      </p:pic>
      <p:pic>
        <p:nvPicPr>
          <p:cNvPr id="42" name="Picture 5" descr="Logo&#10;&#10;Description automatically generated">
            <a:extLst>
              <a:ext uri="{FF2B5EF4-FFF2-40B4-BE49-F238E27FC236}">
                <a16:creationId xmlns:a16="http://schemas.microsoft.com/office/drawing/2014/main" id="{43EC8EFE-7421-AED3-15F3-852962C7F819}"/>
              </a:ext>
            </a:extLst>
          </p:cNvPr>
          <p:cNvPicPr>
            <a:picLocks noChangeAspect="1"/>
          </p:cNvPicPr>
          <p:nvPr/>
        </p:nvPicPr>
        <p:blipFill>
          <a:blip r:embed="rId9"/>
          <a:stretch>
            <a:fillRect/>
          </a:stretch>
        </p:blipFill>
        <p:spPr>
          <a:xfrm>
            <a:off x="2126344" y="3619844"/>
            <a:ext cx="1593555" cy="401057"/>
          </a:xfrm>
          <a:prstGeom prst="rect">
            <a:avLst/>
          </a:prstGeom>
        </p:spPr>
      </p:pic>
      <p:pic>
        <p:nvPicPr>
          <p:cNvPr id="43" name="Picture 42" descr="Logo, company name&#10;&#10;Description automatically generated">
            <a:extLst>
              <a:ext uri="{FF2B5EF4-FFF2-40B4-BE49-F238E27FC236}">
                <a16:creationId xmlns:a16="http://schemas.microsoft.com/office/drawing/2014/main" id="{A18213B1-EC39-A1F5-D960-3150BE29755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901444" y="4186633"/>
            <a:ext cx="1266825" cy="583565"/>
          </a:xfrm>
          <a:prstGeom prst="rect">
            <a:avLst/>
          </a:prstGeom>
          <a:noFill/>
          <a:ln>
            <a:noFill/>
          </a:ln>
        </p:spPr>
      </p:pic>
      <p:pic>
        <p:nvPicPr>
          <p:cNvPr id="44" name="Picture 43" descr="Text&#10;&#10;Description automatically generated">
            <a:extLst>
              <a:ext uri="{FF2B5EF4-FFF2-40B4-BE49-F238E27FC236}">
                <a16:creationId xmlns:a16="http://schemas.microsoft.com/office/drawing/2014/main" id="{3866C9DC-E128-9234-BF55-913661731041}"/>
              </a:ext>
            </a:extLst>
          </p:cNvPr>
          <p:cNvPicPr>
            <a:picLocks noChangeAspect="1"/>
          </p:cNvPicPr>
          <p:nvPr/>
        </p:nvPicPr>
        <p:blipFill>
          <a:blip r:embed="rId11"/>
          <a:stretch>
            <a:fillRect/>
          </a:stretch>
        </p:blipFill>
        <p:spPr>
          <a:xfrm>
            <a:off x="3248905" y="4275773"/>
            <a:ext cx="1536919" cy="481185"/>
          </a:xfrm>
          <a:prstGeom prst="rect">
            <a:avLst/>
          </a:prstGeom>
        </p:spPr>
      </p:pic>
      <p:pic>
        <p:nvPicPr>
          <p:cNvPr id="45" name="Picture 44" descr="Blue letters on a white background&#10;&#10;Description automatically generated">
            <a:extLst>
              <a:ext uri="{FF2B5EF4-FFF2-40B4-BE49-F238E27FC236}">
                <a16:creationId xmlns:a16="http://schemas.microsoft.com/office/drawing/2014/main" id="{26F31968-930A-0462-78CB-8AB8EA57CC1F}"/>
              </a:ext>
            </a:extLst>
          </p:cNvPr>
          <p:cNvPicPr>
            <a:picLocks noChangeAspect="1"/>
          </p:cNvPicPr>
          <p:nvPr/>
        </p:nvPicPr>
        <p:blipFill>
          <a:blip r:embed="rId12"/>
          <a:stretch>
            <a:fillRect/>
          </a:stretch>
        </p:blipFill>
        <p:spPr>
          <a:xfrm>
            <a:off x="1912828" y="2799540"/>
            <a:ext cx="2355696" cy="402667"/>
          </a:xfrm>
          <a:prstGeom prst="rect">
            <a:avLst/>
          </a:prstGeom>
        </p:spPr>
      </p:pic>
      <p:pic>
        <p:nvPicPr>
          <p:cNvPr id="46" name="Picture 14">
            <a:extLst>
              <a:ext uri="{FF2B5EF4-FFF2-40B4-BE49-F238E27FC236}">
                <a16:creationId xmlns:a16="http://schemas.microsoft.com/office/drawing/2014/main" id="{4DBC101D-9AF9-5F3C-3A7C-C250FA91E5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66510" y="2492555"/>
            <a:ext cx="1016168" cy="1016637"/>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descr="A red and black sign&#10;&#10;Description automatically generated">
            <a:extLst>
              <a:ext uri="{FF2B5EF4-FFF2-40B4-BE49-F238E27FC236}">
                <a16:creationId xmlns:a16="http://schemas.microsoft.com/office/drawing/2014/main" id="{DC381F03-AD77-8E67-B402-C66633A32849}"/>
              </a:ext>
            </a:extLst>
          </p:cNvPr>
          <p:cNvPicPr>
            <a:picLocks noChangeAspect="1"/>
          </p:cNvPicPr>
          <p:nvPr/>
        </p:nvPicPr>
        <p:blipFill>
          <a:blip r:embed="rId14"/>
          <a:stretch>
            <a:fillRect/>
          </a:stretch>
        </p:blipFill>
        <p:spPr>
          <a:xfrm>
            <a:off x="4092323" y="3555706"/>
            <a:ext cx="2355696" cy="434701"/>
          </a:xfrm>
          <a:prstGeom prst="rect">
            <a:avLst/>
          </a:prstGeom>
        </p:spPr>
      </p:pic>
      <p:pic>
        <p:nvPicPr>
          <p:cNvPr id="48" name="Picture 47">
            <a:extLst>
              <a:ext uri="{FF2B5EF4-FFF2-40B4-BE49-F238E27FC236}">
                <a16:creationId xmlns:a16="http://schemas.microsoft.com/office/drawing/2014/main" id="{8ED3C8F6-4FE8-9895-E7F5-F6063F0E59F1}"/>
              </a:ext>
            </a:extLst>
          </p:cNvPr>
          <p:cNvPicPr>
            <a:picLocks noChangeAspect="1"/>
          </p:cNvPicPr>
          <p:nvPr/>
        </p:nvPicPr>
        <p:blipFill>
          <a:blip r:embed="rId15"/>
          <a:stretch>
            <a:fillRect/>
          </a:stretch>
        </p:blipFill>
        <p:spPr>
          <a:xfrm>
            <a:off x="6536263" y="3437930"/>
            <a:ext cx="2752958" cy="718451"/>
          </a:xfrm>
          <a:prstGeom prst="rect">
            <a:avLst/>
          </a:prstGeom>
        </p:spPr>
      </p:pic>
      <p:pic>
        <p:nvPicPr>
          <p:cNvPr id="49" name="Picture 48" descr="A colorful letters on a white background&#10;&#10;Description automatically generated">
            <a:extLst>
              <a:ext uri="{FF2B5EF4-FFF2-40B4-BE49-F238E27FC236}">
                <a16:creationId xmlns:a16="http://schemas.microsoft.com/office/drawing/2014/main" id="{50A99471-386C-1303-6B65-159FA7CBC09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80663" y="2486008"/>
            <a:ext cx="1029728" cy="1029728"/>
          </a:xfrm>
          <a:prstGeom prst="rect">
            <a:avLst/>
          </a:prstGeom>
        </p:spPr>
      </p:pic>
      <p:pic>
        <p:nvPicPr>
          <p:cNvPr id="50" name="Picture 49" descr="A blue and white sign with a white border&#10;&#10;Description automatically generated">
            <a:extLst>
              <a:ext uri="{FF2B5EF4-FFF2-40B4-BE49-F238E27FC236}">
                <a16:creationId xmlns:a16="http://schemas.microsoft.com/office/drawing/2014/main" id="{C9817797-00A5-4C3B-648A-C04953A9D33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208374" y="2607760"/>
            <a:ext cx="1523744" cy="786224"/>
          </a:xfrm>
          <a:prstGeom prst="rect">
            <a:avLst/>
          </a:prstGeom>
        </p:spPr>
      </p:pic>
      <p:pic>
        <p:nvPicPr>
          <p:cNvPr id="51" name="Picture 8" descr="Amgen_2_Blue_PC.jpg">
            <a:extLst>
              <a:ext uri="{FF2B5EF4-FFF2-40B4-BE49-F238E27FC236}">
                <a16:creationId xmlns:a16="http://schemas.microsoft.com/office/drawing/2014/main" id="{1F387F60-A270-32EF-4AAE-FC5315BDAA9C}"/>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1058085" y="1215274"/>
            <a:ext cx="1235494" cy="53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2" descr="alt">
            <a:extLst>
              <a:ext uri="{FF2B5EF4-FFF2-40B4-BE49-F238E27FC236}">
                <a16:creationId xmlns:a16="http://schemas.microsoft.com/office/drawing/2014/main" id="{71E1DA53-455F-ACA2-8DE5-7B6542473925}"/>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3013343" y="1175755"/>
            <a:ext cx="1722475" cy="4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8">
            <a:extLst>
              <a:ext uri="{FF2B5EF4-FFF2-40B4-BE49-F238E27FC236}">
                <a16:creationId xmlns:a16="http://schemas.microsoft.com/office/drawing/2014/main" id="{B2AD537C-4332-616C-9375-69672FB0359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42728" y="1242270"/>
            <a:ext cx="2068481" cy="305122"/>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3" descr="A picture containing drawing&#10;&#10;Description automatically generated">
            <a:extLst>
              <a:ext uri="{FF2B5EF4-FFF2-40B4-BE49-F238E27FC236}">
                <a16:creationId xmlns:a16="http://schemas.microsoft.com/office/drawing/2014/main" id="{1B58B0DE-B541-5A53-1ABF-6A18E705D47F}"/>
              </a:ext>
            </a:extLst>
          </p:cNvPr>
          <p:cNvPicPr>
            <a:picLocks noChangeAspect="1"/>
          </p:cNvPicPr>
          <p:nvPr/>
        </p:nvPicPr>
        <p:blipFill>
          <a:blip r:embed="rId21">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7576272" y="1582702"/>
            <a:ext cx="878446" cy="852164"/>
          </a:xfrm>
          <a:prstGeom prst="rect">
            <a:avLst/>
          </a:prstGeom>
        </p:spPr>
      </p:pic>
      <p:pic>
        <p:nvPicPr>
          <p:cNvPr id="55" name="Picture 54" descr="A picture containing text, clock, gauge&#10;&#10;Description automatically generated">
            <a:extLst>
              <a:ext uri="{FF2B5EF4-FFF2-40B4-BE49-F238E27FC236}">
                <a16:creationId xmlns:a16="http://schemas.microsoft.com/office/drawing/2014/main" id="{359D5D05-9BA1-DA96-C2E2-A06AE8DBC51B}"/>
              </a:ext>
            </a:extLst>
          </p:cNvPr>
          <p:cNvPicPr>
            <a:picLocks noChangeAspect="1"/>
          </p:cNvPicPr>
          <p:nvPr/>
        </p:nvPicPr>
        <p:blipFill>
          <a:blip r:embed="rId22"/>
          <a:stretch>
            <a:fillRect/>
          </a:stretch>
        </p:blipFill>
        <p:spPr>
          <a:xfrm>
            <a:off x="1775186" y="1920007"/>
            <a:ext cx="1470785" cy="536484"/>
          </a:xfrm>
          <a:prstGeom prst="rect">
            <a:avLst/>
          </a:prstGeom>
        </p:spPr>
      </p:pic>
      <p:pic>
        <p:nvPicPr>
          <p:cNvPr id="56" name="Picture 55" descr="Text, logo&#10;&#10;Description automatically generated">
            <a:extLst>
              <a:ext uri="{FF2B5EF4-FFF2-40B4-BE49-F238E27FC236}">
                <a16:creationId xmlns:a16="http://schemas.microsoft.com/office/drawing/2014/main" id="{ECD26836-FA68-6512-C2CD-6726F3C1A05C}"/>
              </a:ext>
            </a:extLst>
          </p:cNvPr>
          <p:cNvPicPr>
            <a:picLocks noChangeAspect="1"/>
          </p:cNvPicPr>
          <p:nvPr/>
        </p:nvPicPr>
        <p:blipFill>
          <a:blip r:embed="rId23"/>
          <a:stretch>
            <a:fillRect/>
          </a:stretch>
        </p:blipFill>
        <p:spPr>
          <a:xfrm>
            <a:off x="3411842" y="1678389"/>
            <a:ext cx="2537398" cy="839926"/>
          </a:xfrm>
          <a:prstGeom prst="rect">
            <a:avLst/>
          </a:prstGeom>
        </p:spPr>
      </p:pic>
      <p:pic>
        <p:nvPicPr>
          <p:cNvPr id="57" name="Picture 56" descr="A logo with a circle&#10;&#10;Description automatically generated">
            <a:extLst>
              <a:ext uri="{FF2B5EF4-FFF2-40B4-BE49-F238E27FC236}">
                <a16:creationId xmlns:a16="http://schemas.microsoft.com/office/drawing/2014/main" id="{9119A838-33B2-4495-ADA4-B93347047CC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62529" y="1741147"/>
            <a:ext cx="1190019" cy="843638"/>
          </a:xfrm>
          <a:prstGeom prst="rect">
            <a:avLst/>
          </a:prstGeom>
        </p:spPr>
      </p:pic>
      <p:pic>
        <p:nvPicPr>
          <p:cNvPr id="58" name="Picture 57" descr="A blue and white logo&#10;&#10;Description automatically generated">
            <a:extLst>
              <a:ext uri="{FF2B5EF4-FFF2-40B4-BE49-F238E27FC236}">
                <a16:creationId xmlns:a16="http://schemas.microsoft.com/office/drawing/2014/main" id="{B27BBFBD-90DA-18C3-17CF-7713E587A0E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6053527" y="1582703"/>
            <a:ext cx="927119" cy="927119"/>
          </a:xfrm>
          <a:prstGeom prst="rect">
            <a:avLst/>
          </a:prstGeom>
        </p:spPr>
      </p:pic>
      <p:pic>
        <p:nvPicPr>
          <p:cNvPr id="59" name="Picture 58" descr="A red and white logo&#10;&#10;Description automatically generated">
            <a:extLst>
              <a:ext uri="{FF2B5EF4-FFF2-40B4-BE49-F238E27FC236}">
                <a16:creationId xmlns:a16="http://schemas.microsoft.com/office/drawing/2014/main" id="{9AB5DF32-779E-39F4-3334-B023F863D82F}"/>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077265" y="3824404"/>
            <a:ext cx="2377452" cy="1319096"/>
          </a:xfrm>
          <a:prstGeom prst="rect">
            <a:avLst/>
          </a:prstGeom>
        </p:spPr>
      </p:pic>
      <p:sp>
        <p:nvSpPr>
          <p:cNvPr id="2" name="Slide Number Placeholder 3">
            <a:extLst>
              <a:ext uri="{FF2B5EF4-FFF2-40B4-BE49-F238E27FC236}">
                <a16:creationId xmlns:a16="http://schemas.microsoft.com/office/drawing/2014/main" id="{D6C3BDDF-ABCB-3226-960C-48169A4A12D8}"/>
              </a:ext>
            </a:extLst>
          </p:cNvPr>
          <p:cNvSpPr>
            <a:spLocks noGrp="1"/>
          </p:cNvSpPr>
          <p:nvPr>
            <p:ph type="sldNum" sz="quarter" idx="10"/>
          </p:nvPr>
        </p:nvSpPr>
        <p:spPr>
          <a:xfrm>
            <a:off x="5239115" y="44959"/>
            <a:ext cx="1543050" cy="205383"/>
          </a:xfrm>
          <a:prstGeom prst="rect">
            <a:avLst/>
          </a:prstGeom>
        </p:spPr>
        <p:txBody>
          <a:bodyPr vert="horz" lIns="68580" tIns="34290" rIns="68580" bIns="34290" rtlCol="0" anchor="ctr"/>
          <a:lstStyle>
            <a:defPPr>
              <a:defRPr lang="en-US"/>
            </a:defPPr>
            <a:lvl1pPr marL="0" algn="r" defTabSz="514350" rtl="0" eaLnBrk="1" latinLnBrk="0" hangingPunct="1">
              <a:defRPr sz="675"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42AD0A0E-4515-A647-B2E3-7F1B29FB990E}" type="slidenum">
              <a:rPr lang="en-US" smtClean="0"/>
              <a:pPr/>
              <a:t>3</a:t>
            </a:fld>
            <a:endParaRPr lang="en-US"/>
          </a:p>
        </p:txBody>
      </p:sp>
      <p:pic>
        <p:nvPicPr>
          <p:cNvPr id="4" name="Picture 3">
            <a:extLst>
              <a:ext uri="{FF2B5EF4-FFF2-40B4-BE49-F238E27FC236}">
                <a16:creationId xmlns:a16="http://schemas.microsoft.com/office/drawing/2014/main" id="{9AC56550-DBF7-97AF-3F88-B232C2CA8D49}"/>
              </a:ext>
            </a:extLst>
          </p:cNvPr>
          <p:cNvPicPr>
            <a:picLocks noChangeAspect="1"/>
          </p:cNvPicPr>
          <p:nvPr/>
        </p:nvPicPr>
        <p:blipFill>
          <a:blip r:embed="rId27"/>
          <a:stretch>
            <a:fillRect/>
          </a:stretch>
        </p:blipFill>
        <p:spPr>
          <a:xfrm>
            <a:off x="0" y="0"/>
            <a:ext cx="9144000" cy="5143500"/>
          </a:xfrm>
          <a:prstGeom prst="rect">
            <a:avLst/>
          </a:prstGeom>
        </p:spPr>
      </p:pic>
    </p:spTree>
    <p:custDataLst>
      <p:tags r:id="rId1"/>
    </p:custDataLst>
    <p:extLst>
      <p:ext uri="{BB962C8B-B14F-4D97-AF65-F5344CB8AC3E}">
        <p14:creationId xmlns:p14="http://schemas.microsoft.com/office/powerpoint/2010/main" val="17158325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A5CC69F3-5955-5C1C-8592-8826E2ECB410}"/>
              </a:ext>
            </a:extLst>
          </p:cNvPr>
          <p:cNvSpPr/>
          <p:nvPr/>
        </p:nvSpPr>
        <p:spPr>
          <a:xfrm>
            <a:off x="591353" y="2514272"/>
            <a:ext cx="1577335" cy="2213572"/>
          </a:xfrm>
          <a:prstGeom prst="roundRect">
            <a:avLst>
              <a:gd name="adj" fmla="val 5211"/>
            </a:avLst>
          </a:prstGeom>
          <a:solidFill>
            <a:schemeClr val="accent2">
              <a:lumMod val="20000"/>
              <a:lumOff val="8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descr="A picture containing monitor, screen, person, looking&#10;&#10;Description automatically generated">
            <a:extLst>
              <a:ext uri="{FF2B5EF4-FFF2-40B4-BE49-F238E27FC236}">
                <a16:creationId xmlns:a16="http://schemas.microsoft.com/office/drawing/2014/main" id="{38CADDC6-C5D9-16BE-AB07-CC4D73E399CC}"/>
              </a:ext>
            </a:extLst>
          </p:cNvPr>
          <p:cNvPicPr>
            <a:picLocks noChangeAspect="1"/>
          </p:cNvPicPr>
          <p:nvPr/>
        </p:nvPicPr>
        <p:blipFill>
          <a:blip r:embed="rId2"/>
          <a:stretch>
            <a:fillRect/>
          </a:stretch>
        </p:blipFill>
        <p:spPr>
          <a:xfrm>
            <a:off x="698580" y="4054129"/>
            <a:ext cx="1301303" cy="671937"/>
          </a:xfrm>
          <a:prstGeom prst="rect">
            <a:avLst/>
          </a:prstGeom>
          <a:ln>
            <a:noFill/>
          </a:ln>
          <a:effectLst/>
        </p:spPr>
      </p:pic>
      <p:sp>
        <p:nvSpPr>
          <p:cNvPr id="16" name="Footer Placeholder 2">
            <a:extLst>
              <a:ext uri="{FF2B5EF4-FFF2-40B4-BE49-F238E27FC236}">
                <a16:creationId xmlns:a16="http://schemas.microsoft.com/office/drawing/2014/main" id="{653703C0-65B5-24AA-C0DF-8DAD9FE8A9A0}"/>
              </a:ext>
            </a:extLst>
          </p:cNvPr>
          <p:cNvSpPr txBox="1">
            <a:spLocks/>
          </p:cNvSpPr>
          <p:nvPr/>
        </p:nvSpPr>
        <p:spPr>
          <a:xfrm>
            <a:off x="585962" y="1104771"/>
            <a:ext cx="1096999" cy="162491"/>
          </a:xfrm>
          <a:prstGeom prst="rect">
            <a:avLst/>
          </a:prstGeom>
        </p:spPr>
        <p:txBody>
          <a:bodyPr vert="horz" lIns="0" tIns="0" rIns="0" bIns="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ts val="900"/>
              </a:lnSpc>
            </a:pPr>
            <a:r>
              <a:rPr lang="en-US" sz="1000" b="1">
                <a:cs typeface="Poppins SemiBold" pitchFamily="2" charset="77"/>
              </a:rPr>
              <a:t>Before</a:t>
            </a:r>
          </a:p>
        </p:txBody>
      </p:sp>
      <p:sp>
        <p:nvSpPr>
          <p:cNvPr id="17" name="Footer Placeholder 2">
            <a:extLst>
              <a:ext uri="{FF2B5EF4-FFF2-40B4-BE49-F238E27FC236}">
                <a16:creationId xmlns:a16="http://schemas.microsoft.com/office/drawing/2014/main" id="{CAF486D2-317F-83DD-6E0F-17351FFE58FD}"/>
              </a:ext>
            </a:extLst>
          </p:cNvPr>
          <p:cNvSpPr txBox="1">
            <a:spLocks/>
          </p:cNvSpPr>
          <p:nvPr/>
        </p:nvSpPr>
        <p:spPr>
          <a:xfrm>
            <a:off x="2709151" y="1096784"/>
            <a:ext cx="403879" cy="178464"/>
          </a:xfrm>
          <a:prstGeom prst="rect">
            <a:avLst/>
          </a:prstGeom>
        </p:spPr>
        <p:txBody>
          <a:bodyPr vert="horz" lIns="0" tIns="0" rIns="0" bIns="0" rtlCol="0" anchor="ctr"/>
          <a:lstStyle>
            <a:defPPr>
              <a:defRPr lang="en-US"/>
            </a:defPPr>
            <a:lvl1pPr>
              <a:lnSpc>
                <a:spcPts val="900"/>
              </a:lnSpc>
              <a:defRPr sz="900">
                <a:cs typeface="Poppins SemiBold" pitchFamily="2" charset="77"/>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000" b="1"/>
              <a:t>After</a:t>
            </a:r>
          </a:p>
        </p:txBody>
      </p:sp>
      <p:sp>
        <p:nvSpPr>
          <p:cNvPr id="37" name="TextBox 36">
            <a:extLst>
              <a:ext uri="{FF2B5EF4-FFF2-40B4-BE49-F238E27FC236}">
                <a16:creationId xmlns:a16="http://schemas.microsoft.com/office/drawing/2014/main" id="{7777E1AD-D4C6-1355-6AC0-F968DCDC90FB}"/>
              </a:ext>
            </a:extLst>
          </p:cNvPr>
          <p:cNvSpPr txBox="1"/>
          <p:nvPr/>
        </p:nvSpPr>
        <p:spPr>
          <a:xfrm>
            <a:off x="641273" y="2610521"/>
            <a:ext cx="1549662" cy="1446550"/>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71450" indent="-171450">
              <a:spcAft>
                <a:spcPts val="600"/>
              </a:spcAft>
              <a:buFont typeface="Arial" panose="020B0604020202020204" pitchFamily="34" charset="0"/>
              <a:buChar char="•"/>
            </a:pPr>
            <a:r>
              <a:rPr lang="en-GB" sz="900">
                <a:cs typeface="Poppins SemiBold" pitchFamily="2" charset="77"/>
              </a:rPr>
              <a:t>Visualisations</a:t>
            </a:r>
          </a:p>
          <a:p>
            <a:pPr marL="171450" indent="-171450">
              <a:spcAft>
                <a:spcPts val="600"/>
              </a:spcAft>
              <a:buFont typeface="Arial" panose="020B0604020202020204" pitchFamily="34" charset="0"/>
              <a:buChar char="•"/>
            </a:pPr>
            <a:r>
              <a:rPr lang="en-GB" sz="900">
                <a:cs typeface="Poppins SemiBold" pitchFamily="2" charset="77"/>
              </a:rPr>
              <a:t>Augmented reality</a:t>
            </a:r>
          </a:p>
          <a:p>
            <a:pPr marL="171450" indent="-171450">
              <a:spcAft>
                <a:spcPts val="600"/>
              </a:spcAft>
              <a:buFont typeface="Arial" panose="020B0604020202020204" pitchFamily="34" charset="0"/>
              <a:buChar char="•"/>
            </a:pPr>
            <a:r>
              <a:rPr lang="en-GB" sz="900">
                <a:cs typeface="Poppins SemiBold" pitchFamily="2" charset="77"/>
              </a:rPr>
              <a:t>Virtual presenter </a:t>
            </a:r>
          </a:p>
          <a:p>
            <a:pPr marL="171450" indent="-171450">
              <a:spcAft>
                <a:spcPts val="600"/>
              </a:spcAft>
              <a:buFont typeface="Arial" panose="020B0604020202020204" pitchFamily="34" charset="0"/>
              <a:buChar char="•"/>
            </a:pPr>
            <a:r>
              <a:rPr lang="en-GB" sz="900">
                <a:cs typeface="Poppins SemiBold" pitchFamily="2" charset="77"/>
              </a:rPr>
              <a:t>Supporting graphs</a:t>
            </a:r>
          </a:p>
          <a:p>
            <a:pPr marL="171450" indent="-171450">
              <a:spcAft>
                <a:spcPts val="600"/>
              </a:spcAft>
              <a:buFont typeface="Arial" panose="020B0604020202020204" pitchFamily="34" charset="0"/>
              <a:buChar char="•"/>
            </a:pPr>
            <a:r>
              <a:rPr lang="en-GB" sz="900">
                <a:cs typeface="Poppins SemiBold" pitchFamily="2" charset="77"/>
              </a:rPr>
              <a:t>Scientific evidence animations</a:t>
            </a:r>
          </a:p>
          <a:p>
            <a:pPr marL="171450" indent="-171450">
              <a:spcAft>
                <a:spcPts val="600"/>
              </a:spcAft>
              <a:buFont typeface="Arial" panose="020B0604020202020204" pitchFamily="34" charset="0"/>
              <a:buChar char="•"/>
            </a:pPr>
            <a:r>
              <a:rPr lang="en-GB" sz="900">
                <a:cs typeface="Poppins SemiBold" pitchFamily="2" charset="77"/>
              </a:rPr>
              <a:t>Therapy area websites</a:t>
            </a:r>
          </a:p>
        </p:txBody>
      </p:sp>
      <p:sp>
        <p:nvSpPr>
          <p:cNvPr id="4" name="TextBox 3">
            <a:extLst>
              <a:ext uri="{FF2B5EF4-FFF2-40B4-BE49-F238E27FC236}">
                <a16:creationId xmlns:a16="http://schemas.microsoft.com/office/drawing/2014/main" id="{B4509E8D-4FE6-D21A-E7D6-B3229CBBA764}"/>
              </a:ext>
            </a:extLst>
          </p:cNvPr>
          <p:cNvSpPr txBox="1"/>
          <p:nvPr/>
        </p:nvSpPr>
        <p:spPr>
          <a:xfrm>
            <a:off x="4979726" y="1081083"/>
            <a:ext cx="3257942" cy="209866"/>
          </a:xfrm>
          <a:prstGeom prst="rect">
            <a:avLst/>
          </a:prstGeom>
          <a:noFill/>
        </p:spPr>
        <p:txBody>
          <a:bodyPr wrap="squar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lnSpc>
                <a:spcPts val="900"/>
              </a:lnSpc>
            </a:pPr>
            <a:r>
              <a:rPr lang="en-GB" sz="1000">
                <a:cs typeface="Poppins SemiBold" pitchFamily="2" charset="77"/>
              </a:rPr>
              <a:t>QR Code – A </a:t>
            </a:r>
            <a:r>
              <a:rPr lang="en-GB" sz="1000" b="1">
                <a:cs typeface="Poppins SemiBold" pitchFamily="2" charset="77"/>
              </a:rPr>
              <a:t>world of evidence </a:t>
            </a:r>
            <a:r>
              <a:rPr lang="en-GB" sz="1000">
                <a:cs typeface="Poppins SemiBold" pitchFamily="2" charset="77"/>
              </a:rPr>
              <a:t>at your fingertips</a:t>
            </a:r>
          </a:p>
        </p:txBody>
      </p:sp>
      <p:sp>
        <p:nvSpPr>
          <p:cNvPr id="5" name="Footer Placeholder 2">
            <a:extLst>
              <a:ext uri="{FF2B5EF4-FFF2-40B4-BE49-F238E27FC236}">
                <a16:creationId xmlns:a16="http://schemas.microsoft.com/office/drawing/2014/main" id="{14830CD0-84EB-AAAF-6ED0-73673308F8C9}"/>
              </a:ext>
            </a:extLst>
          </p:cNvPr>
          <p:cNvSpPr txBox="1">
            <a:spLocks/>
          </p:cNvSpPr>
          <p:nvPr/>
        </p:nvSpPr>
        <p:spPr>
          <a:xfrm>
            <a:off x="7206801" y="4670580"/>
            <a:ext cx="1440797" cy="178464"/>
          </a:xfrm>
          <a:prstGeom prst="rect">
            <a:avLst/>
          </a:prstGeom>
        </p:spPr>
        <p:txBody>
          <a:bodyPr vert="horz" lIns="0" tIns="0" rIns="0" bIns="0" rtlCol="0" anchor="b"/>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GB" sz="450" u="none" strike="noStrike">
                <a:effectLst/>
                <a:cs typeface="Poppins Light" pitchFamily="2" charset="77"/>
              </a:rPr>
              <a:t>Data is for demonstration purposes only</a:t>
            </a:r>
            <a:endParaRPr lang="en-US" sz="100">
              <a:cs typeface="Poppins Light" pitchFamily="2" charset="77"/>
            </a:endParaRPr>
          </a:p>
        </p:txBody>
      </p:sp>
      <p:pic>
        <p:nvPicPr>
          <p:cNvPr id="9" name="Picture 8">
            <a:extLst>
              <a:ext uri="{FF2B5EF4-FFF2-40B4-BE49-F238E27FC236}">
                <a16:creationId xmlns:a16="http://schemas.microsoft.com/office/drawing/2014/main" id="{2F8DBEAA-8242-606C-E994-4D37BC7043FA}"/>
              </a:ext>
            </a:extLst>
          </p:cNvPr>
          <p:cNvPicPr>
            <a:picLocks noChangeAspect="1"/>
          </p:cNvPicPr>
          <p:nvPr/>
        </p:nvPicPr>
        <p:blipFill>
          <a:blip r:embed="rId3"/>
          <a:srcRect l="6886" t="11244" r="13589" b="20452"/>
          <a:stretch/>
        </p:blipFill>
        <p:spPr>
          <a:xfrm>
            <a:off x="591036" y="1361821"/>
            <a:ext cx="1575984" cy="885830"/>
          </a:xfrm>
          <a:prstGeom prst="rect">
            <a:avLst/>
          </a:prstGeom>
          <a:effectLst>
            <a:outerShdw blurRad="76200" sx="102000" sy="102000" algn="ctr" rotWithShape="0">
              <a:prstClr val="black">
                <a:alpha val="8000"/>
              </a:prstClr>
            </a:outerShdw>
          </a:effectLst>
        </p:spPr>
      </p:pic>
      <p:sp>
        <p:nvSpPr>
          <p:cNvPr id="10" name="Title 9">
            <a:extLst>
              <a:ext uri="{FF2B5EF4-FFF2-40B4-BE49-F238E27FC236}">
                <a16:creationId xmlns:a16="http://schemas.microsoft.com/office/drawing/2014/main" id="{6644238F-65C5-195A-25C9-FB603D9C6C13}"/>
              </a:ext>
            </a:extLst>
          </p:cNvPr>
          <p:cNvSpPr>
            <a:spLocks noGrp="1"/>
          </p:cNvSpPr>
          <p:nvPr>
            <p:ph type="title"/>
          </p:nvPr>
        </p:nvSpPr>
        <p:spPr/>
        <p:txBody>
          <a:bodyPr/>
          <a:lstStyle/>
          <a:p>
            <a:r>
              <a:rPr lang="en-GB"/>
              <a:t>Scientific posters</a:t>
            </a:r>
          </a:p>
        </p:txBody>
      </p:sp>
      <p:pic>
        <p:nvPicPr>
          <p:cNvPr id="13" name="Picture 12">
            <a:extLst>
              <a:ext uri="{FF2B5EF4-FFF2-40B4-BE49-F238E27FC236}">
                <a16:creationId xmlns:a16="http://schemas.microsoft.com/office/drawing/2014/main" id="{ECF73C9E-A8D7-2037-5C34-287F7D224C30}"/>
              </a:ext>
            </a:extLst>
          </p:cNvPr>
          <p:cNvPicPr>
            <a:picLocks noChangeAspect="1"/>
          </p:cNvPicPr>
          <p:nvPr/>
        </p:nvPicPr>
        <p:blipFill>
          <a:blip r:embed="rId4"/>
          <a:srcRect l="2769" t="4562" r="5154" b="8934"/>
          <a:stretch/>
        </p:blipFill>
        <p:spPr>
          <a:xfrm>
            <a:off x="2709151" y="1367212"/>
            <a:ext cx="5938447" cy="3360632"/>
          </a:xfrm>
          <a:prstGeom prst="rect">
            <a:avLst/>
          </a:prstGeom>
          <a:effectLst>
            <a:outerShdw blurRad="76200" sx="102000" sy="102000" algn="ctr" rotWithShape="0">
              <a:prstClr val="black">
                <a:alpha val="8000"/>
              </a:prstClr>
            </a:outerShdw>
          </a:effectLst>
        </p:spPr>
      </p:pic>
      <p:cxnSp>
        <p:nvCxnSpPr>
          <p:cNvPr id="12" name="Straight Connector 11">
            <a:extLst>
              <a:ext uri="{FF2B5EF4-FFF2-40B4-BE49-F238E27FC236}">
                <a16:creationId xmlns:a16="http://schemas.microsoft.com/office/drawing/2014/main" id="{A0F6C711-132A-2C15-45F1-5D9D659D040B}"/>
              </a:ext>
            </a:extLst>
          </p:cNvPr>
          <p:cNvCxnSpPr>
            <a:cxnSpLocks/>
          </p:cNvCxnSpPr>
          <p:nvPr/>
        </p:nvCxnSpPr>
        <p:spPr>
          <a:xfrm flipV="1">
            <a:off x="8283388" y="1228415"/>
            <a:ext cx="0" cy="264458"/>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grpSp>
        <p:nvGrpSpPr>
          <p:cNvPr id="29" name="Group 28">
            <a:extLst>
              <a:ext uri="{FF2B5EF4-FFF2-40B4-BE49-F238E27FC236}">
                <a16:creationId xmlns:a16="http://schemas.microsoft.com/office/drawing/2014/main" id="{A9C61F02-D5D2-02DA-3310-0D9229883879}"/>
              </a:ext>
            </a:extLst>
          </p:cNvPr>
          <p:cNvGrpSpPr/>
          <p:nvPr/>
        </p:nvGrpSpPr>
        <p:grpSpPr>
          <a:xfrm>
            <a:off x="2045674" y="2378234"/>
            <a:ext cx="423885" cy="423886"/>
            <a:chOff x="3880228" y="3369204"/>
            <a:chExt cx="383259" cy="383259"/>
          </a:xfrm>
        </p:grpSpPr>
        <p:sp>
          <p:nvSpPr>
            <p:cNvPr id="33" name="Oval 32">
              <a:extLst>
                <a:ext uri="{FF2B5EF4-FFF2-40B4-BE49-F238E27FC236}">
                  <a16:creationId xmlns:a16="http://schemas.microsoft.com/office/drawing/2014/main" id="{52366DE4-C89D-F443-9927-D0E1702614AD}"/>
                </a:ext>
              </a:extLst>
            </p:cNvPr>
            <p:cNvSpPr/>
            <p:nvPr/>
          </p:nvSpPr>
          <p:spPr>
            <a:xfrm>
              <a:off x="3880228" y="3369204"/>
              <a:ext cx="383259" cy="383259"/>
            </a:xfrm>
            <a:prstGeom prst="ellipse">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Graphic 30" descr="Qr Code with solid fill">
              <a:extLst>
                <a:ext uri="{FF2B5EF4-FFF2-40B4-BE49-F238E27FC236}">
                  <a16:creationId xmlns:a16="http://schemas.microsoft.com/office/drawing/2014/main" id="{5E141E70-5166-0FEA-79A3-C206BDB164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66657" y="3461570"/>
              <a:ext cx="210400" cy="210400"/>
            </a:xfrm>
            <a:prstGeom prst="rect">
              <a:avLst/>
            </a:prstGeom>
          </p:spPr>
        </p:pic>
      </p:grpSp>
    </p:spTree>
    <p:extLst>
      <p:ext uri="{BB962C8B-B14F-4D97-AF65-F5344CB8AC3E}">
        <p14:creationId xmlns:p14="http://schemas.microsoft.com/office/powerpoint/2010/main" val="3722674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D62813BF-862A-816F-DE07-EDDF6352AA9A}"/>
              </a:ext>
            </a:extLst>
          </p:cNvPr>
          <p:cNvSpPr txBox="1">
            <a:spLocks/>
          </p:cNvSpPr>
          <p:nvPr/>
        </p:nvSpPr>
        <p:spPr>
          <a:xfrm>
            <a:off x="2364536" y="3447349"/>
            <a:ext cx="1440797" cy="178464"/>
          </a:xfrm>
          <a:prstGeom prst="rect">
            <a:avLst/>
          </a:prstGeom>
        </p:spPr>
        <p:txBody>
          <a:bodyPr vert="horz" lIns="0" tIns="0" rIns="0" bIns="0" rtlCol="0" anchor="b"/>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GB" sz="450" u="none" strike="noStrike">
                <a:effectLst/>
                <a:cs typeface="Poppins Light" pitchFamily="2" charset="77"/>
              </a:rPr>
              <a:t>Data is for demonstration purposes only</a:t>
            </a:r>
            <a:endParaRPr lang="en-US" sz="100">
              <a:cs typeface="Poppins Light" pitchFamily="2" charset="77"/>
            </a:endParaRPr>
          </a:p>
        </p:txBody>
      </p:sp>
      <p:sp>
        <p:nvSpPr>
          <p:cNvPr id="6" name="Title 5">
            <a:extLst>
              <a:ext uri="{FF2B5EF4-FFF2-40B4-BE49-F238E27FC236}">
                <a16:creationId xmlns:a16="http://schemas.microsoft.com/office/drawing/2014/main" id="{CC137DFD-A261-DDF5-E7DC-911FFB2CE95B}"/>
              </a:ext>
            </a:extLst>
          </p:cNvPr>
          <p:cNvSpPr>
            <a:spLocks noGrp="1"/>
          </p:cNvSpPr>
          <p:nvPr>
            <p:ph type="title"/>
          </p:nvPr>
        </p:nvSpPr>
        <p:spPr/>
        <p:txBody>
          <a:bodyPr/>
          <a:lstStyle/>
          <a:p>
            <a:r>
              <a:rPr lang="en-GB"/>
              <a:t>Scientific posters</a:t>
            </a:r>
            <a:br>
              <a:rPr lang="en-GB"/>
            </a:br>
            <a:r>
              <a:rPr lang="en-GB" sz="1800" b="0"/>
              <a:t>Content</a:t>
            </a:r>
            <a:endParaRPr lang="en-GB" b="0"/>
          </a:p>
        </p:txBody>
      </p:sp>
      <p:sp>
        <p:nvSpPr>
          <p:cNvPr id="9" name="Footer Placeholder 2">
            <a:extLst>
              <a:ext uri="{FF2B5EF4-FFF2-40B4-BE49-F238E27FC236}">
                <a16:creationId xmlns:a16="http://schemas.microsoft.com/office/drawing/2014/main" id="{9A4E4C33-4C26-F126-755C-A34F5C489B7D}"/>
              </a:ext>
            </a:extLst>
          </p:cNvPr>
          <p:cNvSpPr txBox="1">
            <a:spLocks/>
          </p:cNvSpPr>
          <p:nvPr/>
        </p:nvSpPr>
        <p:spPr>
          <a:xfrm>
            <a:off x="457920" y="1012095"/>
            <a:ext cx="1096999" cy="162491"/>
          </a:xfrm>
          <a:prstGeom prst="rect">
            <a:avLst/>
          </a:prstGeom>
        </p:spPr>
        <p:txBody>
          <a:bodyPr vert="horz" lIns="0" tIns="0" rIns="0" bIns="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ts val="900"/>
              </a:lnSpc>
            </a:pPr>
            <a:r>
              <a:rPr lang="en-US" sz="1000" b="1">
                <a:cs typeface="Poppins SemiBold" pitchFamily="2" charset="77"/>
              </a:rPr>
              <a:t>Before</a:t>
            </a:r>
          </a:p>
        </p:txBody>
      </p:sp>
      <p:sp>
        <p:nvSpPr>
          <p:cNvPr id="10" name="Footer Placeholder 2">
            <a:extLst>
              <a:ext uri="{FF2B5EF4-FFF2-40B4-BE49-F238E27FC236}">
                <a16:creationId xmlns:a16="http://schemas.microsoft.com/office/drawing/2014/main" id="{42FA5F5A-FE37-7E61-1C26-005129F332E9}"/>
              </a:ext>
            </a:extLst>
          </p:cNvPr>
          <p:cNvSpPr txBox="1">
            <a:spLocks/>
          </p:cNvSpPr>
          <p:nvPr/>
        </p:nvSpPr>
        <p:spPr>
          <a:xfrm>
            <a:off x="4098236" y="1012094"/>
            <a:ext cx="403879" cy="178464"/>
          </a:xfrm>
          <a:prstGeom prst="rect">
            <a:avLst/>
          </a:prstGeom>
        </p:spPr>
        <p:txBody>
          <a:bodyPr vert="horz" lIns="0" tIns="0" rIns="0" bIns="0" rtlCol="0" anchor="ctr"/>
          <a:lstStyle>
            <a:defPPr>
              <a:defRPr lang="en-US"/>
            </a:defPPr>
            <a:lvl1pPr>
              <a:lnSpc>
                <a:spcPts val="900"/>
              </a:lnSpc>
              <a:defRPr sz="900">
                <a:cs typeface="Poppins SemiBold" pitchFamily="2" charset="77"/>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000" b="1"/>
              <a:t>After</a:t>
            </a:r>
          </a:p>
        </p:txBody>
      </p:sp>
      <p:pic>
        <p:nvPicPr>
          <p:cNvPr id="26" name="Picture 25" descr="A screenshot of a table&#10;&#10;AI-generated content may be incorrect.">
            <a:extLst>
              <a:ext uri="{FF2B5EF4-FFF2-40B4-BE49-F238E27FC236}">
                <a16:creationId xmlns:a16="http://schemas.microsoft.com/office/drawing/2014/main" id="{717252DF-BD49-A3DD-1973-C423E101D155}"/>
              </a:ext>
            </a:extLst>
          </p:cNvPr>
          <p:cNvPicPr>
            <a:picLocks noChangeAspect="1"/>
          </p:cNvPicPr>
          <p:nvPr/>
        </p:nvPicPr>
        <p:blipFill>
          <a:blip r:embed="rId3"/>
          <a:stretch>
            <a:fillRect/>
          </a:stretch>
        </p:blipFill>
        <p:spPr>
          <a:xfrm>
            <a:off x="959420" y="1012095"/>
            <a:ext cx="2839256" cy="2260160"/>
          </a:xfrm>
          <a:prstGeom prst="rect">
            <a:avLst/>
          </a:prstGeom>
          <a:ln>
            <a:noFill/>
          </a:ln>
          <a:effectLst>
            <a:outerShdw blurRad="292100" dist="139700" dir="2700000" algn="tl" rotWithShape="0">
              <a:srgbClr val="333333">
                <a:alpha val="65000"/>
              </a:srgbClr>
            </a:outerShdw>
          </a:effectLst>
        </p:spPr>
      </p:pic>
      <p:pic>
        <p:nvPicPr>
          <p:cNvPr id="28" name="Picture 27" descr="A close-up of a chart&#10;&#10;AI-generated content may be incorrect.">
            <a:extLst>
              <a:ext uri="{FF2B5EF4-FFF2-40B4-BE49-F238E27FC236}">
                <a16:creationId xmlns:a16="http://schemas.microsoft.com/office/drawing/2014/main" id="{22A80266-5D8C-55DD-9539-411531B0DB1C}"/>
              </a:ext>
            </a:extLst>
          </p:cNvPr>
          <p:cNvPicPr>
            <a:picLocks noChangeAspect="1"/>
          </p:cNvPicPr>
          <p:nvPr/>
        </p:nvPicPr>
        <p:blipFill>
          <a:blip r:embed="rId4"/>
          <a:stretch>
            <a:fillRect/>
          </a:stretch>
        </p:blipFill>
        <p:spPr>
          <a:xfrm>
            <a:off x="4502115" y="1012094"/>
            <a:ext cx="3429058" cy="38410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42477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C9425-22AC-4D12-1658-00616B38B46A}"/>
              </a:ext>
            </a:extLst>
          </p:cNvPr>
          <p:cNvSpPr>
            <a:spLocks noGrp="1"/>
          </p:cNvSpPr>
          <p:nvPr>
            <p:ph type="title"/>
          </p:nvPr>
        </p:nvSpPr>
        <p:spPr/>
        <p:txBody>
          <a:bodyPr/>
          <a:lstStyle/>
          <a:p>
            <a:r>
              <a:rPr lang="en-US"/>
              <a:t>Exploring the new environment</a:t>
            </a:r>
            <a:br>
              <a:rPr lang="en-US"/>
            </a:br>
            <a:r>
              <a:rPr lang="en-US" sz="1800" b="0"/>
              <a:t>Stepping in with courage</a:t>
            </a:r>
          </a:p>
        </p:txBody>
      </p:sp>
      <p:sp>
        <p:nvSpPr>
          <p:cNvPr id="4" name="Slide Number Placeholder 3">
            <a:extLst>
              <a:ext uri="{FF2B5EF4-FFF2-40B4-BE49-F238E27FC236}">
                <a16:creationId xmlns:a16="http://schemas.microsoft.com/office/drawing/2014/main" id="{0599E89D-9895-41DB-6ED6-7711C9A40F32}"/>
              </a:ext>
            </a:extLst>
          </p:cNvPr>
          <p:cNvSpPr>
            <a:spLocks noGrp="1"/>
          </p:cNvSpPr>
          <p:nvPr>
            <p:ph type="sldNum" sz="quarter" idx="10"/>
          </p:nvPr>
        </p:nvSpPr>
        <p:spPr/>
        <p:txBody>
          <a:bodyPr/>
          <a:lstStyle/>
          <a:p>
            <a:fld id="{42AD0A0E-4515-A647-B2E3-7F1B29FB990E}" type="slidenum">
              <a:rPr lang="en-US" smtClean="0"/>
              <a:pPr/>
              <a:t>32</a:t>
            </a:fld>
            <a:endParaRPr lang="en-US"/>
          </a:p>
        </p:txBody>
      </p:sp>
      <p:pic>
        <p:nvPicPr>
          <p:cNvPr id="34" name="Picture 33" descr="A poster with text and images&#10;&#10;AI-generated content may be incorrect.">
            <a:extLst>
              <a:ext uri="{FF2B5EF4-FFF2-40B4-BE49-F238E27FC236}">
                <a16:creationId xmlns:a16="http://schemas.microsoft.com/office/drawing/2014/main" id="{C8557431-E850-BDC8-3756-5B53DEDE9B2F}"/>
              </a:ext>
            </a:extLst>
          </p:cNvPr>
          <p:cNvPicPr>
            <a:picLocks noChangeAspect="1"/>
          </p:cNvPicPr>
          <p:nvPr/>
        </p:nvPicPr>
        <p:blipFill>
          <a:blip r:embed="rId2"/>
          <a:stretch>
            <a:fillRect/>
          </a:stretch>
        </p:blipFill>
        <p:spPr>
          <a:xfrm>
            <a:off x="0" y="1016642"/>
            <a:ext cx="9144000" cy="3369989"/>
          </a:xfrm>
          <a:prstGeom prst="rect">
            <a:avLst/>
          </a:prstGeom>
        </p:spPr>
      </p:pic>
    </p:spTree>
    <p:extLst>
      <p:ext uri="{BB962C8B-B14F-4D97-AF65-F5344CB8AC3E}">
        <p14:creationId xmlns:p14="http://schemas.microsoft.com/office/powerpoint/2010/main" val="7104327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7E52A-EC24-2E5B-6D79-7397FF713C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B4DAF8-8444-16A0-C049-0924C0E9AD4D}"/>
              </a:ext>
            </a:extLst>
          </p:cNvPr>
          <p:cNvSpPr>
            <a:spLocks noGrp="1"/>
          </p:cNvSpPr>
          <p:nvPr>
            <p:ph type="title"/>
          </p:nvPr>
        </p:nvSpPr>
        <p:spPr/>
        <p:txBody>
          <a:bodyPr/>
          <a:lstStyle/>
          <a:p>
            <a:r>
              <a:rPr lang="en-US"/>
              <a:t>Exploring the new environment</a:t>
            </a:r>
            <a:br>
              <a:rPr lang="en-US"/>
            </a:br>
            <a:r>
              <a:rPr lang="en-US" sz="1800" b="0"/>
              <a:t>Updating with wisdom</a:t>
            </a:r>
          </a:p>
        </p:txBody>
      </p:sp>
      <p:sp>
        <p:nvSpPr>
          <p:cNvPr id="4" name="Slide Number Placeholder 3">
            <a:extLst>
              <a:ext uri="{FF2B5EF4-FFF2-40B4-BE49-F238E27FC236}">
                <a16:creationId xmlns:a16="http://schemas.microsoft.com/office/drawing/2014/main" id="{77EA501C-5A52-C685-9377-3D3D77226D8E}"/>
              </a:ext>
            </a:extLst>
          </p:cNvPr>
          <p:cNvSpPr>
            <a:spLocks noGrp="1"/>
          </p:cNvSpPr>
          <p:nvPr>
            <p:ph type="sldNum" sz="quarter" idx="10"/>
          </p:nvPr>
        </p:nvSpPr>
        <p:spPr/>
        <p:txBody>
          <a:bodyPr/>
          <a:lstStyle/>
          <a:p>
            <a:fld id="{42AD0A0E-4515-A647-B2E3-7F1B29FB990E}" type="slidenum">
              <a:rPr lang="en-US" smtClean="0"/>
              <a:pPr/>
              <a:t>33</a:t>
            </a:fld>
            <a:endParaRPr lang="en-US"/>
          </a:p>
        </p:txBody>
      </p:sp>
      <p:pic>
        <p:nvPicPr>
          <p:cNvPr id="5" name="Picture 4" descr="A screenshot of a computer&#10;&#10;AI-generated content may be incorrect.">
            <a:extLst>
              <a:ext uri="{FF2B5EF4-FFF2-40B4-BE49-F238E27FC236}">
                <a16:creationId xmlns:a16="http://schemas.microsoft.com/office/drawing/2014/main" id="{2CC6BF78-DF2C-999B-49D8-66AE3365E8D2}"/>
              </a:ext>
            </a:extLst>
          </p:cNvPr>
          <p:cNvPicPr>
            <a:picLocks noChangeAspect="1"/>
          </p:cNvPicPr>
          <p:nvPr/>
        </p:nvPicPr>
        <p:blipFill>
          <a:blip r:embed="rId2"/>
          <a:srcRect l="95" r="-190"/>
          <a:stretch>
            <a:fillRect/>
          </a:stretch>
        </p:blipFill>
        <p:spPr>
          <a:xfrm>
            <a:off x="0" y="1020049"/>
            <a:ext cx="9144019" cy="3939625"/>
          </a:xfrm>
          <a:prstGeom prst="rect">
            <a:avLst/>
          </a:prstGeom>
        </p:spPr>
      </p:pic>
    </p:spTree>
    <p:extLst>
      <p:ext uri="{BB962C8B-B14F-4D97-AF65-F5344CB8AC3E}">
        <p14:creationId xmlns:p14="http://schemas.microsoft.com/office/powerpoint/2010/main" val="33156807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E8317-620E-26A8-BF78-B683F4D953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F652FA-A2BA-660B-81C5-5E518943AB8F}"/>
              </a:ext>
            </a:extLst>
          </p:cNvPr>
          <p:cNvSpPr>
            <a:spLocks noGrp="1"/>
          </p:cNvSpPr>
          <p:nvPr>
            <p:ph type="title"/>
          </p:nvPr>
        </p:nvSpPr>
        <p:spPr/>
        <p:txBody>
          <a:bodyPr/>
          <a:lstStyle/>
          <a:p>
            <a:r>
              <a:rPr lang="en-US"/>
              <a:t>Exploring the new environment</a:t>
            </a:r>
            <a:br>
              <a:rPr lang="en-US"/>
            </a:br>
            <a:r>
              <a:rPr lang="en-US" sz="1800" b="0"/>
              <a:t>Simplifying with understanding and care</a:t>
            </a:r>
          </a:p>
        </p:txBody>
      </p:sp>
      <p:sp>
        <p:nvSpPr>
          <p:cNvPr id="4" name="Slide Number Placeholder 3">
            <a:extLst>
              <a:ext uri="{FF2B5EF4-FFF2-40B4-BE49-F238E27FC236}">
                <a16:creationId xmlns:a16="http://schemas.microsoft.com/office/drawing/2014/main" id="{0C8777F6-3A98-F30E-91A2-A383B205CE18}"/>
              </a:ext>
            </a:extLst>
          </p:cNvPr>
          <p:cNvSpPr>
            <a:spLocks noGrp="1"/>
          </p:cNvSpPr>
          <p:nvPr>
            <p:ph type="sldNum" sz="quarter" idx="10"/>
          </p:nvPr>
        </p:nvSpPr>
        <p:spPr/>
        <p:txBody>
          <a:bodyPr/>
          <a:lstStyle/>
          <a:p>
            <a:fld id="{42AD0A0E-4515-A647-B2E3-7F1B29FB990E}" type="slidenum">
              <a:rPr lang="en-US" smtClean="0"/>
              <a:pPr/>
              <a:t>34</a:t>
            </a:fld>
            <a:endParaRPr lang="en-US"/>
          </a:p>
        </p:txBody>
      </p:sp>
      <p:pic>
        <p:nvPicPr>
          <p:cNvPr id="6" name="Picture 5" descr="A screenshot of a computer&#10;&#10;AI-generated content may be incorrect.">
            <a:extLst>
              <a:ext uri="{FF2B5EF4-FFF2-40B4-BE49-F238E27FC236}">
                <a16:creationId xmlns:a16="http://schemas.microsoft.com/office/drawing/2014/main" id="{C3D00608-35CE-759F-859D-3E62D6C20F06}"/>
              </a:ext>
            </a:extLst>
          </p:cNvPr>
          <p:cNvPicPr>
            <a:picLocks noChangeAspect="1"/>
          </p:cNvPicPr>
          <p:nvPr/>
        </p:nvPicPr>
        <p:blipFill>
          <a:blip r:embed="rId2"/>
          <a:srcRect l="95" r="-190" b="221"/>
          <a:stretch>
            <a:fillRect/>
          </a:stretch>
        </p:blipFill>
        <p:spPr>
          <a:xfrm>
            <a:off x="0" y="1019298"/>
            <a:ext cx="9152678" cy="3910208"/>
          </a:xfrm>
          <a:prstGeom prst="rect">
            <a:avLst/>
          </a:prstGeom>
        </p:spPr>
      </p:pic>
    </p:spTree>
    <p:extLst>
      <p:ext uri="{BB962C8B-B14F-4D97-AF65-F5344CB8AC3E}">
        <p14:creationId xmlns:p14="http://schemas.microsoft.com/office/powerpoint/2010/main" val="7234717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6CD83-B5B5-6DE8-C510-9CEC89F526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4ECF2B-1DB9-B59E-4736-7317D20881B5}"/>
              </a:ext>
            </a:extLst>
          </p:cNvPr>
          <p:cNvSpPr>
            <a:spLocks noGrp="1"/>
          </p:cNvSpPr>
          <p:nvPr>
            <p:ph type="title"/>
          </p:nvPr>
        </p:nvSpPr>
        <p:spPr/>
        <p:txBody>
          <a:bodyPr/>
          <a:lstStyle/>
          <a:p>
            <a:r>
              <a:rPr lang="en-US"/>
              <a:t>3-min Conversation Break…</a:t>
            </a:r>
            <a:br>
              <a:rPr lang="en-US"/>
            </a:br>
            <a:r>
              <a:rPr lang="en-US" sz="1600"/>
              <a:t>What is the heart of your narrative?</a:t>
            </a:r>
            <a:endParaRPr lang="en-US"/>
          </a:p>
        </p:txBody>
      </p:sp>
      <p:sp>
        <p:nvSpPr>
          <p:cNvPr id="4" name="Slide Number Placeholder 3">
            <a:extLst>
              <a:ext uri="{FF2B5EF4-FFF2-40B4-BE49-F238E27FC236}">
                <a16:creationId xmlns:a16="http://schemas.microsoft.com/office/drawing/2014/main" id="{F4437CFA-080E-176F-6CC2-E42999772EA5}"/>
              </a:ext>
            </a:extLst>
          </p:cNvPr>
          <p:cNvSpPr>
            <a:spLocks noGrp="1"/>
          </p:cNvSpPr>
          <p:nvPr>
            <p:ph type="sldNum" sz="quarter" idx="10"/>
          </p:nvPr>
        </p:nvSpPr>
        <p:spPr/>
        <p:txBody>
          <a:bodyPr/>
          <a:lstStyle/>
          <a:p>
            <a:fld id="{42AD0A0E-4515-A647-B2E3-7F1B29FB990E}" type="slidenum">
              <a:rPr lang="en-US" smtClean="0"/>
              <a:pPr/>
              <a:t>35</a:t>
            </a:fld>
            <a:endParaRPr lang="en-US"/>
          </a:p>
        </p:txBody>
      </p:sp>
      <p:grpSp>
        <p:nvGrpSpPr>
          <p:cNvPr id="7" name="Group 6">
            <a:extLst>
              <a:ext uri="{FF2B5EF4-FFF2-40B4-BE49-F238E27FC236}">
                <a16:creationId xmlns:a16="http://schemas.microsoft.com/office/drawing/2014/main" id="{06E43043-ABD2-BE41-B379-1B700C43995E}"/>
              </a:ext>
            </a:extLst>
          </p:cNvPr>
          <p:cNvGrpSpPr/>
          <p:nvPr/>
        </p:nvGrpSpPr>
        <p:grpSpPr>
          <a:xfrm>
            <a:off x="1470452" y="883529"/>
            <a:ext cx="7147739" cy="4145671"/>
            <a:chOff x="1470452" y="883529"/>
            <a:chExt cx="7147739" cy="4145671"/>
          </a:xfrm>
        </p:grpSpPr>
        <p:grpSp>
          <p:nvGrpSpPr>
            <p:cNvPr id="9" name="Group 8">
              <a:extLst>
                <a:ext uri="{FF2B5EF4-FFF2-40B4-BE49-F238E27FC236}">
                  <a16:creationId xmlns:a16="http://schemas.microsoft.com/office/drawing/2014/main" id="{ECFCBCC1-E1E8-EFA6-3489-52DCE3D9D577}"/>
                </a:ext>
              </a:extLst>
            </p:cNvPr>
            <p:cNvGrpSpPr/>
            <p:nvPr/>
          </p:nvGrpSpPr>
          <p:grpSpPr>
            <a:xfrm>
              <a:off x="1470452" y="1233998"/>
              <a:ext cx="5077014" cy="3795202"/>
              <a:chOff x="1470452" y="1233998"/>
              <a:chExt cx="5077014" cy="3795202"/>
            </a:xfrm>
          </p:grpSpPr>
          <p:sp>
            <p:nvSpPr>
              <p:cNvPr id="17" name="Freeform: Shape 16">
                <a:extLst>
                  <a:ext uri="{FF2B5EF4-FFF2-40B4-BE49-F238E27FC236}">
                    <a16:creationId xmlns:a16="http://schemas.microsoft.com/office/drawing/2014/main" id="{026E34AB-9356-E27C-B1F1-16F66CDE8053}"/>
                  </a:ext>
                </a:extLst>
              </p:cNvPr>
              <p:cNvSpPr/>
              <p:nvPr/>
            </p:nvSpPr>
            <p:spPr>
              <a:xfrm>
                <a:off x="2567641" y="1233998"/>
                <a:ext cx="3102093" cy="1791954"/>
              </a:xfrm>
              <a:custGeom>
                <a:avLst/>
                <a:gdLst>
                  <a:gd name="connsiteX0" fmla="*/ 556213 w 3102093"/>
                  <a:gd name="connsiteY0" fmla="*/ 1791955 h 1791954"/>
                  <a:gd name="connsiteX1" fmla="*/ 266826 w 3102093"/>
                  <a:gd name="connsiteY1" fmla="*/ 1791955 h 1791954"/>
                  <a:gd name="connsiteX2" fmla="*/ 0 w 3102093"/>
                  <a:gd name="connsiteY2" fmla="*/ 1544863 h 1791954"/>
                  <a:gd name="connsiteX3" fmla="*/ 0 w 3102093"/>
                  <a:gd name="connsiteY3" fmla="*/ 247091 h 1791954"/>
                  <a:gd name="connsiteX4" fmla="*/ 266826 w 3102093"/>
                  <a:gd name="connsiteY4" fmla="*/ 0 h 1791954"/>
                  <a:gd name="connsiteX5" fmla="*/ 2835268 w 3102093"/>
                  <a:gd name="connsiteY5" fmla="*/ 0 h 1791954"/>
                  <a:gd name="connsiteX6" fmla="*/ 3102094 w 3102093"/>
                  <a:gd name="connsiteY6" fmla="*/ 247091 h 1791954"/>
                  <a:gd name="connsiteX7" fmla="*/ 3102094 w 3102093"/>
                  <a:gd name="connsiteY7" fmla="*/ 516160 h 179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2093" h="1791954">
                    <a:moveTo>
                      <a:pt x="556213" y="1791955"/>
                    </a:moveTo>
                    <a:lnTo>
                      <a:pt x="266826" y="1791955"/>
                    </a:lnTo>
                    <a:cubicBezTo>
                      <a:pt x="120033" y="1791955"/>
                      <a:pt x="0" y="1680800"/>
                      <a:pt x="0" y="1544863"/>
                    </a:cubicBezTo>
                    <a:lnTo>
                      <a:pt x="0" y="247091"/>
                    </a:lnTo>
                    <a:cubicBezTo>
                      <a:pt x="0" y="111155"/>
                      <a:pt x="120033" y="0"/>
                      <a:pt x="266826" y="0"/>
                    </a:cubicBezTo>
                    <a:lnTo>
                      <a:pt x="2835268" y="0"/>
                    </a:lnTo>
                    <a:cubicBezTo>
                      <a:pt x="2982061" y="0"/>
                      <a:pt x="3102094" y="111155"/>
                      <a:pt x="3102094" y="247091"/>
                    </a:cubicBezTo>
                    <a:lnTo>
                      <a:pt x="3102094" y="516160"/>
                    </a:lnTo>
                  </a:path>
                </a:pathLst>
              </a:custGeom>
              <a:noFill/>
              <a:ln w="15875" cap="flat">
                <a:solidFill>
                  <a:schemeClr val="tx1"/>
                </a:solid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7637F67-B499-1149-3D2C-3E17FB2CE654}"/>
                  </a:ext>
                </a:extLst>
              </p:cNvPr>
              <p:cNvSpPr/>
              <p:nvPr/>
            </p:nvSpPr>
            <p:spPr>
              <a:xfrm>
                <a:off x="3445373" y="1910605"/>
                <a:ext cx="3102093" cy="2133219"/>
              </a:xfrm>
              <a:custGeom>
                <a:avLst/>
                <a:gdLst>
                  <a:gd name="connsiteX0" fmla="*/ 2835268 w 3102093"/>
                  <a:gd name="connsiteY0" fmla="*/ 0 h 2133219"/>
                  <a:gd name="connsiteX1" fmla="*/ 3102094 w 3102093"/>
                  <a:gd name="connsiteY1" fmla="*/ 247091 h 2133219"/>
                  <a:gd name="connsiteX2" fmla="*/ 3102094 w 3102093"/>
                  <a:gd name="connsiteY2" fmla="*/ 1593341 h 2133219"/>
                  <a:gd name="connsiteX3" fmla="*/ 2835268 w 3102093"/>
                  <a:gd name="connsiteY3" fmla="*/ 1840432 h 2133219"/>
                  <a:gd name="connsiteX4" fmla="*/ 2456516 w 3102093"/>
                  <a:gd name="connsiteY4" fmla="*/ 1840432 h 2133219"/>
                  <a:gd name="connsiteX5" fmla="*/ 2403580 w 3102093"/>
                  <a:gd name="connsiteY5" fmla="*/ 1889181 h 2133219"/>
                  <a:gd name="connsiteX6" fmla="*/ 2402116 w 3102093"/>
                  <a:gd name="connsiteY6" fmla="*/ 2091051 h 2133219"/>
                  <a:gd name="connsiteX7" fmla="*/ 2326814 w 3102093"/>
                  <a:gd name="connsiteY7" fmla="*/ 2123158 h 2133219"/>
                  <a:gd name="connsiteX8" fmla="*/ 2016136 w 3102093"/>
                  <a:gd name="connsiteY8" fmla="*/ 1880408 h 2133219"/>
                  <a:gd name="connsiteX9" fmla="*/ 1898155 w 3102093"/>
                  <a:gd name="connsiteY9" fmla="*/ 1840523 h 2133219"/>
                  <a:gd name="connsiteX10" fmla="*/ 266826 w 3102093"/>
                  <a:gd name="connsiteY10" fmla="*/ 1840523 h 2133219"/>
                  <a:gd name="connsiteX11" fmla="*/ 0 w 3102093"/>
                  <a:gd name="connsiteY11" fmla="*/ 1593431 h 2133219"/>
                  <a:gd name="connsiteX12" fmla="*/ 0 w 3102093"/>
                  <a:gd name="connsiteY12" fmla="*/ 247091 h 2133219"/>
                  <a:gd name="connsiteX13" fmla="*/ 266826 w 3102093"/>
                  <a:gd name="connsiteY13" fmla="*/ 0 h 2133219"/>
                  <a:gd name="connsiteX14" fmla="*/ 2051003 w 3102093"/>
                  <a:gd name="connsiteY14" fmla="*/ 0 h 213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2093" h="2133219">
                    <a:moveTo>
                      <a:pt x="2835268" y="0"/>
                    </a:moveTo>
                    <a:cubicBezTo>
                      <a:pt x="2982061" y="0"/>
                      <a:pt x="3102094" y="111155"/>
                      <a:pt x="3102094" y="247091"/>
                    </a:cubicBezTo>
                    <a:lnTo>
                      <a:pt x="3102094" y="1593341"/>
                    </a:lnTo>
                    <a:cubicBezTo>
                      <a:pt x="3102094" y="1729277"/>
                      <a:pt x="2982061" y="1840432"/>
                      <a:pt x="2835268" y="1840432"/>
                    </a:cubicBezTo>
                    <a:lnTo>
                      <a:pt x="2456516" y="1840432"/>
                    </a:lnTo>
                    <a:cubicBezTo>
                      <a:pt x="2427411" y="1840432"/>
                      <a:pt x="2403776" y="1862229"/>
                      <a:pt x="2403580" y="1889181"/>
                    </a:cubicBezTo>
                    <a:lnTo>
                      <a:pt x="2402116" y="2091051"/>
                    </a:lnTo>
                    <a:cubicBezTo>
                      <a:pt x="2401823" y="2126957"/>
                      <a:pt x="2356505" y="2146312"/>
                      <a:pt x="2326814" y="2123158"/>
                    </a:cubicBezTo>
                    <a:lnTo>
                      <a:pt x="2016136" y="1880408"/>
                    </a:lnTo>
                    <a:cubicBezTo>
                      <a:pt x="1983125" y="1854632"/>
                      <a:pt x="1941323" y="1840523"/>
                      <a:pt x="1898155" y="1840523"/>
                    </a:cubicBezTo>
                    <a:lnTo>
                      <a:pt x="266826" y="1840523"/>
                    </a:lnTo>
                    <a:cubicBezTo>
                      <a:pt x="120032" y="1840523"/>
                      <a:pt x="0" y="1729368"/>
                      <a:pt x="0" y="1593431"/>
                    </a:cubicBezTo>
                    <a:lnTo>
                      <a:pt x="0" y="247091"/>
                    </a:lnTo>
                    <a:cubicBezTo>
                      <a:pt x="0" y="111155"/>
                      <a:pt x="120032" y="0"/>
                      <a:pt x="266826" y="0"/>
                    </a:cubicBezTo>
                    <a:lnTo>
                      <a:pt x="2051003" y="0"/>
                    </a:lnTo>
                  </a:path>
                </a:pathLst>
              </a:custGeom>
              <a:noFill/>
              <a:ln w="15875" cap="flat">
                <a:solidFill>
                  <a:schemeClr val="tx1"/>
                </a:solid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69C2D3CA-7602-2B7B-A5AD-D1AE7E96255D}"/>
                  </a:ext>
                </a:extLst>
              </p:cNvPr>
              <p:cNvSpPr/>
              <p:nvPr/>
            </p:nvSpPr>
            <p:spPr>
              <a:xfrm>
                <a:off x="1470452" y="2529418"/>
                <a:ext cx="3042223" cy="2178772"/>
              </a:xfrm>
              <a:custGeom>
                <a:avLst/>
                <a:gdLst>
                  <a:gd name="connsiteX0" fmla="*/ 3042224 w 3042223"/>
                  <a:gd name="connsiteY0" fmla="*/ 1593341 h 2178772"/>
                  <a:gd name="connsiteX1" fmla="*/ 2775398 w 3042223"/>
                  <a:gd name="connsiteY1" fmla="*/ 1840432 h 2178772"/>
                  <a:gd name="connsiteX2" fmla="*/ 1105295 w 3042223"/>
                  <a:gd name="connsiteY2" fmla="*/ 1840432 h 2178772"/>
                  <a:gd name="connsiteX3" fmla="*/ 1020521 w 3042223"/>
                  <a:gd name="connsiteY3" fmla="*/ 1868922 h 2178772"/>
                  <a:gd name="connsiteX4" fmla="*/ 631807 w 3042223"/>
                  <a:gd name="connsiteY4" fmla="*/ 2170460 h 2178772"/>
                  <a:gd name="connsiteX5" fmla="*/ 569300 w 3042223"/>
                  <a:gd name="connsiteY5" fmla="*/ 2143418 h 2178772"/>
                  <a:gd name="connsiteX6" fmla="*/ 569691 w 3042223"/>
                  <a:gd name="connsiteY6" fmla="*/ 1894427 h 2178772"/>
                  <a:gd name="connsiteX7" fmla="*/ 511481 w 3042223"/>
                  <a:gd name="connsiteY7" fmla="*/ 1840432 h 2178772"/>
                  <a:gd name="connsiteX8" fmla="*/ 266826 w 3042223"/>
                  <a:gd name="connsiteY8" fmla="*/ 1840432 h 2178772"/>
                  <a:gd name="connsiteX9" fmla="*/ 0 w 3042223"/>
                  <a:gd name="connsiteY9" fmla="*/ 1593341 h 2178772"/>
                  <a:gd name="connsiteX10" fmla="*/ 0 w 3042223"/>
                  <a:gd name="connsiteY10" fmla="*/ 247091 h 2178772"/>
                  <a:gd name="connsiteX11" fmla="*/ 266826 w 3042223"/>
                  <a:gd name="connsiteY11" fmla="*/ 0 h 2178772"/>
                  <a:gd name="connsiteX12" fmla="*/ 1653402 w 3042223"/>
                  <a:gd name="connsiteY12" fmla="*/ 0 h 217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2223" h="2178772">
                    <a:moveTo>
                      <a:pt x="3042224" y="1593341"/>
                    </a:moveTo>
                    <a:cubicBezTo>
                      <a:pt x="3042224" y="1729277"/>
                      <a:pt x="2922191" y="1840432"/>
                      <a:pt x="2775398" y="1840432"/>
                    </a:cubicBezTo>
                    <a:lnTo>
                      <a:pt x="1105295" y="1840432"/>
                    </a:lnTo>
                    <a:cubicBezTo>
                      <a:pt x="1074335" y="1840432"/>
                      <a:pt x="1044351" y="1850562"/>
                      <a:pt x="1020521" y="1868922"/>
                    </a:cubicBezTo>
                    <a:lnTo>
                      <a:pt x="631807" y="2170460"/>
                    </a:lnTo>
                    <a:cubicBezTo>
                      <a:pt x="606999" y="2189725"/>
                      <a:pt x="569202" y="2173354"/>
                      <a:pt x="569300" y="2143418"/>
                    </a:cubicBezTo>
                    <a:lnTo>
                      <a:pt x="569691" y="1894427"/>
                    </a:lnTo>
                    <a:cubicBezTo>
                      <a:pt x="569691" y="1864581"/>
                      <a:pt x="543614" y="1840432"/>
                      <a:pt x="511481" y="1840432"/>
                    </a:cubicBezTo>
                    <a:lnTo>
                      <a:pt x="266826" y="1840432"/>
                    </a:lnTo>
                    <a:cubicBezTo>
                      <a:pt x="120033" y="1840432"/>
                      <a:pt x="0" y="1729277"/>
                      <a:pt x="0" y="1593341"/>
                    </a:cubicBezTo>
                    <a:lnTo>
                      <a:pt x="0" y="247091"/>
                    </a:lnTo>
                    <a:cubicBezTo>
                      <a:pt x="0" y="111155"/>
                      <a:pt x="120033" y="0"/>
                      <a:pt x="266826" y="0"/>
                    </a:cubicBezTo>
                    <a:lnTo>
                      <a:pt x="1653402" y="0"/>
                    </a:lnTo>
                  </a:path>
                </a:pathLst>
              </a:custGeom>
              <a:noFill/>
              <a:ln w="15875" cap="flat">
                <a:solidFill>
                  <a:schemeClr val="tx1"/>
                </a:solid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BBF4917-CD1C-AD0A-87ED-BDD54583BFBC}"/>
                  </a:ext>
                </a:extLst>
              </p:cNvPr>
              <p:cNvSpPr/>
              <p:nvPr/>
            </p:nvSpPr>
            <p:spPr>
              <a:xfrm>
                <a:off x="6034325" y="1750158"/>
                <a:ext cx="173260" cy="160446"/>
              </a:xfrm>
              <a:custGeom>
                <a:avLst/>
                <a:gdLst>
                  <a:gd name="connsiteX0" fmla="*/ 173261 w 173260"/>
                  <a:gd name="connsiteY0" fmla="*/ 160447 h 160446"/>
                  <a:gd name="connsiteX1" fmla="*/ 0 w 173260"/>
                  <a:gd name="connsiteY1" fmla="*/ 0 h 160446"/>
                </a:gdLst>
                <a:ahLst/>
                <a:cxnLst>
                  <a:cxn ang="0">
                    <a:pos x="connsiteX0" y="connsiteY0"/>
                  </a:cxn>
                  <a:cxn ang="0">
                    <a:pos x="connsiteX1" y="connsiteY1"/>
                  </a:cxn>
                </a:cxnLst>
                <a:rect l="l" t="t" r="r" b="b"/>
                <a:pathLst>
                  <a:path w="173260" h="160446">
                    <a:moveTo>
                      <a:pt x="173261" y="160447"/>
                    </a:moveTo>
                    <a:cubicBezTo>
                      <a:pt x="77547" y="160447"/>
                      <a:pt x="0" y="88635"/>
                      <a:pt x="0" y="0"/>
                    </a:cubicBezTo>
                  </a:path>
                </a:pathLst>
              </a:custGeom>
              <a:noFill/>
              <a:ln w="15875" cap="flat">
                <a:solidFill>
                  <a:schemeClr val="tx1"/>
                </a:solid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FE06674-A95C-3644-D83B-1A1A0FA7D316}"/>
                  </a:ext>
                </a:extLst>
              </p:cNvPr>
              <p:cNvSpPr/>
              <p:nvPr/>
            </p:nvSpPr>
            <p:spPr>
              <a:xfrm>
                <a:off x="4339415" y="3965750"/>
                <a:ext cx="173260" cy="160446"/>
              </a:xfrm>
              <a:custGeom>
                <a:avLst/>
                <a:gdLst>
                  <a:gd name="connsiteX0" fmla="*/ 0 w 173260"/>
                  <a:gd name="connsiteY0" fmla="*/ 0 h 160446"/>
                  <a:gd name="connsiteX1" fmla="*/ 173261 w 173260"/>
                  <a:gd name="connsiteY1" fmla="*/ 160446 h 160446"/>
                </a:gdLst>
                <a:ahLst/>
                <a:cxnLst>
                  <a:cxn ang="0">
                    <a:pos x="connsiteX0" y="connsiteY0"/>
                  </a:cxn>
                  <a:cxn ang="0">
                    <a:pos x="connsiteX1" y="connsiteY1"/>
                  </a:cxn>
                </a:cxnLst>
                <a:rect l="l" t="t" r="r" b="b"/>
                <a:pathLst>
                  <a:path w="173260" h="160446">
                    <a:moveTo>
                      <a:pt x="0" y="0"/>
                    </a:moveTo>
                    <a:cubicBezTo>
                      <a:pt x="95713" y="0"/>
                      <a:pt x="173261" y="71812"/>
                      <a:pt x="173261" y="160446"/>
                    </a:cubicBezTo>
                  </a:path>
                </a:pathLst>
              </a:custGeom>
              <a:noFill/>
              <a:ln w="15875" cap="flat">
                <a:solidFill>
                  <a:schemeClr val="tx1"/>
                </a:solid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6063E99-6B6B-D143-0B80-64E2A28F9191}"/>
                  </a:ext>
                </a:extLst>
              </p:cNvPr>
              <p:cNvSpPr/>
              <p:nvPr/>
            </p:nvSpPr>
            <p:spPr>
              <a:xfrm>
                <a:off x="3123854" y="2529418"/>
                <a:ext cx="173260" cy="160446"/>
              </a:xfrm>
              <a:custGeom>
                <a:avLst/>
                <a:gdLst>
                  <a:gd name="connsiteX0" fmla="*/ 0 w 173260"/>
                  <a:gd name="connsiteY0" fmla="*/ 0 h 160446"/>
                  <a:gd name="connsiteX1" fmla="*/ 173261 w 173260"/>
                  <a:gd name="connsiteY1" fmla="*/ 160447 h 160446"/>
                </a:gdLst>
                <a:ahLst/>
                <a:cxnLst>
                  <a:cxn ang="0">
                    <a:pos x="connsiteX0" y="connsiteY0"/>
                  </a:cxn>
                  <a:cxn ang="0">
                    <a:pos x="connsiteX1" y="connsiteY1"/>
                  </a:cxn>
                </a:cxnLst>
                <a:rect l="l" t="t" r="r" b="b"/>
                <a:pathLst>
                  <a:path w="173260" h="160446">
                    <a:moveTo>
                      <a:pt x="0" y="0"/>
                    </a:moveTo>
                    <a:cubicBezTo>
                      <a:pt x="95714" y="0"/>
                      <a:pt x="173261" y="71812"/>
                      <a:pt x="173261" y="160447"/>
                    </a:cubicBezTo>
                  </a:path>
                </a:pathLst>
              </a:custGeom>
              <a:noFill/>
              <a:ln w="15875" cap="flat">
                <a:solidFill>
                  <a:schemeClr val="tx1"/>
                </a:solid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B7960EB-C5D5-1BDF-C260-A577D7C1955F}"/>
                  </a:ext>
                </a:extLst>
              </p:cNvPr>
              <p:cNvSpPr/>
              <p:nvPr/>
            </p:nvSpPr>
            <p:spPr>
              <a:xfrm>
                <a:off x="3123854" y="2866501"/>
                <a:ext cx="173260" cy="160446"/>
              </a:xfrm>
              <a:custGeom>
                <a:avLst/>
                <a:gdLst>
                  <a:gd name="connsiteX0" fmla="*/ 173261 w 173260"/>
                  <a:gd name="connsiteY0" fmla="*/ 0 h 160446"/>
                  <a:gd name="connsiteX1" fmla="*/ 0 w 173260"/>
                  <a:gd name="connsiteY1" fmla="*/ 160447 h 160446"/>
                </a:gdLst>
                <a:ahLst/>
                <a:cxnLst>
                  <a:cxn ang="0">
                    <a:pos x="connsiteX0" y="connsiteY0"/>
                  </a:cxn>
                  <a:cxn ang="0">
                    <a:pos x="connsiteX1" y="connsiteY1"/>
                  </a:cxn>
                </a:cxnLst>
                <a:rect l="l" t="t" r="r" b="b"/>
                <a:pathLst>
                  <a:path w="173260" h="160446">
                    <a:moveTo>
                      <a:pt x="173261" y="0"/>
                    </a:moveTo>
                    <a:cubicBezTo>
                      <a:pt x="173261" y="88635"/>
                      <a:pt x="95714" y="160447"/>
                      <a:pt x="0" y="160447"/>
                    </a:cubicBezTo>
                  </a:path>
                </a:pathLst>
              </a:custGeom>
              <a:noFill/>
              <a:ln w="15875" cap="flat">
                <a:solidFill>
                  <a:schemeClr val="tx1"/>
                </a:solid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B8715F9-8588-997C-AE2B-6318CA88819B}"/>
                  </a:ext>
                </a:extLst>
              </p:cNvPr>
              <p:cNvSpPr/>
              <p:nvPr/>
            </p:nvSpPr>
            <p:spPr>
              <a:xfrm>
                <a:off x="5496474" y="1750158"/>
                <a:ext cx="173260" cy="160446"/>
              </a:xfrm>
              <a:custGeom>
                <a:avLst/>
                <a:gdLst>
                  <a:gd name="connsiteX0" fmla="*/ 173261 w 173260"/>
                  <a:gd name="connsiteY0" fmla="*/ 0 h 160446"/>
                  <a:gd name="connsiteX1" fmla="*/ 0 w 173260"/>
                  <a:gd name="connsiteY1" fmla="*/ 160447 h 160446"/>
                </a:gdLst>
                <a:ahLst/>
                <a:cxnLst>
                  <a:cxn ang="0">
                    <a:pos x="connsiteX0" y="connsiteY0"/>
                  </a:cxn>
                  <a:cxn ang="0">
                    <a:pos x="connsiteX1" y="connsiteY1"/>
                  </a:cxn>
                </a:cxnLst>
                <a:rect l="l" t="t" r="r" b="b"/>
                <a:pathLst>
                  <a:path w="173260" h="160446">
                    <a:moveTo>
                      <a:pt x="173261" y="0"/>
                    </a:moveTo>
                    <a:cubicBezTo>
                      <a:pt x="173261" y="88635"/>
                      <a:pt x="95713" y="160447"/>
                      <a:pt x="0" y="160447"/>
                    </a:cubicBezTo>
                  </a:path>
                </a:pathLst>
              </a:custGeom>
              <a:noFill/>
              <a:ln w="15875" cap="flat">
                <a:solidFill>
                  <a:schemeClr val="tx1"/>
                </a:solid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DE99351-5340-35D0-9433-72F3FE35C8F4}"/>
                  </a:ext>
                </a:extLst>
              </p:cNvPr>
              <p:cNvSpPr/>
              <p:nvPr/>
            </p:nvSpPr>
            <p:spPr>
              <a:xfrm>
                <a:off x="3922085" y="3965750"/>
                <a:ext cx="173260" cy="160446"/>
              </a:xfrm>
              <a:custGeom>
                <a:avLst/>
                <a:gdLst>
                  <a:gd name="connsiteX0" fmla="*/ 0 w 173260"/>
                  <a:gd name="connsiteY0" fmla="*/ 160446 h 160446"/>
                  <a:gd name="connsiteX1" fmla="*/ 173261 w 173260"/>
                  <a:gd name="connsiteY1" fmla="*/ 0 h 160446"/>
                </a:gdLst>
                <a:ahLst/>
                <a:cxnLst>
                  <a:cxn ang="0">
                    <a:pos x="connsiteX0" y="connsiteY0"/>
                  </a:cxn>
                  <a:cxn ang="0">
                    <a:pos x="connsiteX1" y="connsiteY1"/>
                  </a:cxn>
                </a:cxnLst>
                <a:rect l="l" t="t" r="r" b="b"/>
                <a:pathLst>
                  <a:path w="173260" h="160446">
                    <a:moveTo>
                      <a:pt x="0" y="160446"/>
                    </a:moveTo>
                    <a:cubicBezTo>
                      <a:pt x="0" y="71812"/>
                      <a:pt x="77547" y="0"/>
                      <a:pt x="173261" y="0"/>
                    </a:cubicBezTo>
                  </a:path>
                </a:pathLst>
              </a:custGeom>
              <a:noFill/>
              <a:ln w="15875" cap="flat">
                <a:solidFill>
                  <a:schemeClr val="tx1"/>
                </a:solid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083CCCC-ECFE-576D-F3AD-222E19E5B686}"/>
                  </a:ext>
                </a:extLst>
              </p:cNvPr>
              <p:cNvSpPr/>
              <p:nvPr/>
            </p:nvSpPr>
            <p:spPr>
              <a:xfrm>
                <a:off x="6034325" y="1479642"/>
                <a:ext cx="173260" cy="160446"/>
              </a:xfrm>
              <a:custGeom>
                <a:avLst/>
                <a:gdLst>
                  <a:gd name="connsiteX0" fmla="*/ 0 w 173260"/>
                  <a:gd name="connsiteY0" fmla="*/ 160447 h 160446"/>
                  <a:gd name="connsiteX1" fmla="*/ 173261 w 173260"/>
                  <a:gd name="connsiteY1" fmla="*/ 0 h 160446"/>
                </a:gdLst>
                <a:ahLst/>
                <a:cxnLst>
                  <a:cxn ang="0">
                    <a:pos x="connsiteX0" y="connsiteY0"/>
                  </a:cxn>
                  <a:cxn ang="0">
                    <a:pos x="connsiteX1" y="connsiteY1"/>
                  </a:cxn>
                </a:cxnLst>
                <a:rect l="l" t="t" r="r" b="b"/>
                <a:pathLst>
                  <a:path w="173260" h="160446">
                    <a:moveTo>
                      <a:pt x="0" y="160447"/>
                    </a:moveTo>
                    <a:cubicBezTo>
                      <a:pt x="0" y="71812"/>
                      <a:pt x="77547" y="0"/>
                      <a:pt x="173261" y="0"/>
                    </a:cubicBezTo>
                  </a:path>
                </a:pathLst>
              </a:custGeom>
              <a:noFill/>
              <a:ln w="15875" cap="flat">
                <a:solidFill>
                  <a:schemeClr val="tx1"/>
                </a:solid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B375229-1699-1756-BEAF-4D8175068F59}"/>
                  </a:ext>
                </a:extLst>
              </p:cNvPr>
              <p:cNvSpPr/>
              <p:nvPr/>
            </p:nvSpPr>
            <p:spPr>
              <a:xfrm>
                <a:off x="3297115" y="2689955"/>
                <a:ext cx="9766" cy="176545"/>
              </a:xfrm>
              <a:custGeom>
                <a:avLst/>
                <a:gdLst>
                  <a:gd name="connsiteX0" fmla="*/ 0 w 9766"/>
                  <a:gd name="connsiteY0" fmla="*/ 0 h 176545"/>
                  <a:gd name="connsiteX1" fmla="*/ 0 w 9766"/>
                  <a:gd name="connsiteY1" fmla="*/ 176545 h 176545"/>
                </a:gdLst>
                <a:ahLst/>
                <a:cxnLst>
                  <a:cxn ang="0">
                    <a:pos x="connsiteX0" y="connsiteY0"/>
                  </a:cxn>
                  <a:cxn ang="0">
                    <a:pos x="connsiteX1" y="connsiteY1"/>
                  </a:cxn>
                </a:cxnLst>
                <a:rect l="l" t="t" r="r" b="b"/>
                <a:pathLst>
                  <a:path w="9766" h="176545">
                    <a:moveTo>
                      <a:pt x="0" y="0"/>
                    </a:moveTo>
                    <a:lnTo>
                      <a:pt x="0" y="176545"/>
                    </a:lnTo>
                  </a:path>
                </a:pathLst>
              </a:custGeom>
              <a:ln w="15875" cap="flat">
                <a:solidFill>
                  <a:schemeClr val="tx1"/>
                </a:solid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ABEDB3-E13C-0CE9-1FE1-2736442B110C}"/>
                  </a:ext>
                </a:extLst>
              </p:cNvPr>
              <p:cNvSpPr/>
              <p:nvPr/>
            </p:nvSpPr>
            <p:spPr>
              <a:xfrm>
                <a:off x="6034325" y="1640089"/>
                <a:ext cx="9766" cy="110069"/>
              </a:xfrm>
              <a:custGeom>
                <a:avLst/>
                <a:gdLst>
                  <a:gd name="connsiteX0" fmla="*/ 0 w 9766"/>
                  <a:gd name="connsiteY0" fmla="*/ 0 h 110069"/>
                  <a:gd name="connsiteX1" fmla="*/ 0 w 9766"/>
                  <a:gd name="connsiteY1" fmla="*/ 110070 h 110069"/>
                </a:gdLst>
                <a:ahLst/>
                <a:cxnLst>
                  <a:cxn ang="0">
                    <a:pos x="connsiteX0" y="connsiteY0"/>
                  </a:cxn>
                  <a:cxn ang="0">
                    <a:pos x="connsiteX1" y="connsiteY1"/>
                  </a:cxn>
                </a:cxnLst>
                <a:rect l="l" t="t" r="r" b="b"/>
                <a:pathLst>
                  <a:path w="9766" h="110069">
                    <a:moveTo>
                      <a:pt x="0" y="0"/>
                    </a:moveTo>
                    <a:lnTo>
                      <a:pt x="0" y="110070"/>
                    </a:lnTo>
                  </a:path>
                </a:pathLst>
              </a:custGeom>
              <a:ln w="15875" cap="flat">
                <a:solidFill>
                  <a:schemeClr val="tx1"/>
                </a:solid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4AF911F-983D-F62D-C3A0-EAECC4499D2B}"/>
                  </a:ext>
                </a:extLst>
              </p:cNvPr>
              <p:cNvSpPr/>
              <p:nvPr/>
            </p:nvSpPr>
            <p:spPr>
              <a:xfrm>
                <a:off x="4095443" y="3965749"/>
                <a:ext cx="243971" cy="9044"/>
              </a:xfrm>
              <a:custGeom>
                <a:avLst/>
                <a:gdLst>
                  <a:gd name="connsiteX0" fmla="*/ 0 w 243971"/>
                  <a:gd name="connsiteY0" fmla="*/ 0 h 9044"/>
                  <a:gd name="connsiteX1" fmla="*/ 243972 w 243971"/>
                  <a:gd name="connsiteY1" fmla="*/ 0 h 9044"/>
                </a:gdLst>
                <a:ahLst/>
                <a:cxnLst>
                  <a:cxn ang="0">
                    <a:pos x="connsiteX0" y="connsiteY0"/>
                  </a:cxn>
                  <a:cxn ang="0">
                    <a:pos x="connsiteX1" y="connsiteY1"/>
                  </a:cxn>
                </a:cxnLst>
                <a:rect l="l" t="t" r="r" b="b"/>
                <a:pathLst>
                  <a:path w="243971" h="9044">
                    <a:moveTo>
                      <a:pt x="0" y="0"/>
                    </a:moveTo>
                    <a:lnTo>
                      <a:pt x="243972" y="0"/>
                    </a:lnTo>
                  </a:path>
                </a:pathLst>
              </a:custGeom>
              <a:ln w="15875" cap="flat">
                <a:solidFill>
                  <a:schemeClr val="tx1"/>
                </a:solid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4086412-603F-989A-41F6-A14E69EFEF3D}"/>
                  </a:ext>
                </a:extLst>
              </p:cNvPr>
              <p:cNvSpPr/>
              <p:nvPr/>
            </p:nvSpPr>
            <p:spPr>
              <a:xfrm>
                <a:off x="3921987" y="4126196"/>
                <a:ext cx="45817" cy="903004"/>
              </a:xfrm>
              <a:custGeom>
                <a:avLst/>
                <a:gdLst>
                  <a:gd name="connsiteX0" fmla="*/ 0 w 9766"/>
                  <a:gd name="connsiteY0" fmla="*/ 0 h 1715620"/>
                  <a:gd name="connsiteX1" fmla="*/ 0 w 9766"/>
                  <a:gd name="connsiteY1" fmla="*/ 1715620 h 1715620"/>
                </a:gdLst>
                <a:ahLst/>
                <a:cxnLst>
                  <a:cxn ang="0">
                    <a:pos x="connsiteX0" y="connsiteY0"/>
                  </a:cxn>
                  <a:cxn ang="0">
                    <a:pos x="connsiteX1" y="connsiteY1"/>
                  </a:cxn>
                </a:cxnLst>
                <a:rect l="l" t="t" r="r" b="b"/>
                <a:pathLst>
                  <a:path w="9766" h="1715620">
                    <a:moveTo>
                      <a:pt x="0" y="0"/>
                    </a:moveTo>
                    <a:lnTo>
                      <a:pt x="0" y="1715620"/>
                    </a:lnTo>
                  </a:path>
                </a:pathLst>
              </a:custGeom>
              <a:ln w="15875" cap="flat">
                <a:solidFill>
                  <a:schemeClr val="tx1"/>
                </a:solid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8BD6816-339A-7390-990B-DAC2ED34C79C}"/>
                  </a:ext>
                </a:extLst>
              </p:cNvPr>
              <p:cNvSpPr/>
              <p:nvPr/>
            </p:nvSpPr>
            <p:spPr>
              <a:xfrm>
                <a:off x="6207586" y="1910605"/>
                <a:ext cx="73054" cy="9044"/>
              </a:xfrm>
              <a:custGeom>
                <a:avLst/>
                <a:gdLst>
                  <a:gd name="connsiteX0" fmla="*/ 0 w 73054"/>
                  <a:gd name="connsiteY0" fmla="*/ 0 h 9044"/>
                  <a:gd name="connsiteX1" fmla="*/ 73055 w 73054"/>
                  <a:gd name="connsiteY1" fmla="*/ 0 h 9044"/>
                </a:gdLst>
                <a:ahLst/>
                <a:cxnLst>
                  <a:cxn ang="0">
                    <a:pos x="connsiteX0" y="connsiteY0"/>
                  </a:cxn>
                  <a:cxn ang="0">
                    <a:pos x="connsiteX1" y="connsiteY1"/>
                  </a:cxn>
                </a:cxnLst>
                <a:rect l="l" t="t" r="r" b="b"/>
                <a:pathLst>
                  <a:path w="73054" h="9044">
                    <a:moveTo>
                      <a:pt x="0" y="0"/>
                    </a:moveTo>
                    <a:lnTo>
                      <a:pt x="73055" y="0"/>
                    </a:lnTo>
                  </a:path>
                </a:pathLst>
              </a:custGeom>
              <a:ln w="15875" cap="flat">
                <a:solidFill>
                  <a:schemeClr val="tx1"/>
                </a:solidFill>
                <a:prstDash val="solid"/>
                <a:miter/>
              </a:ln>
            </p:spPr>
            <p:txBody>
              <a:bodyPr rtlCol="0" anchor="ctr"/>
              <a:lstStyle/>
              <a:p>
                <a:endParaRPr lang="en-GB"/>
              </a:p>
            </p:txBody>
          </p:sp>
        </p:grpSp>
        <p:grpSp>
          <p:nvGrpSpPr>
            <p:cNvPr id="10" name="Group 9">
              <a:extLst>
                <a:ext uri="{FF2B5EF4-FFF2-40B4-BE49-F238E27FC236}">
                  <a16:creationId xmlns:a16="http://schemas.microsoft.com/office/drawing/2014/main" id="{78C7EE2B-A94D-B4AD-4EF3-0D4E23447ECC}"/>
                </a:ext>
              </a:extLst>
            </p:cNvPr>
            <p:cNvGrpSpPr/>
            <p:nvPr/>
          </p:nvGrpSpPr>
          <p:grpSpPr>
            <a:xfrm>
              <a:off x="3588491" y="2072532"/>
              <a:ext cx="2822740" cy="1509713"/>
              <a:chOff x="3588491" y="2072532"/>
              <a:chExt cx="2822740" cy="1509713"/>
            </a:xfrm>
          </p:grpSpPr>
          <p:sp>
            <p:nvSpPr>
              <p:cNvPr id="15" name="Rectangle: Rounded Corners 14">
                <a:extLst>
                  <a:ext uri="{FF2B5EF4-FFF2-40B4-BE49-F238E27FC236}">
                    <a16:creationId xmlns:a16="http://schemas.microsoft.com/office/drawing/2014/main" id="{9AEF8883-7763-CE9D-6244-C5215489D3D2}"/>
                  </a:ext>
                </a:extLst>
              </p:cNvPr>
              <p:cNvSpPr/>
              <p:nvPr/>
            </p:nvSpPr>
            <p:spPr>
              <a:xfrm>
                <a:off x="3588491" y="2072532"/>
                <a:ext cx="2822740" cy="1509713"/>
              </a:xfrm>
              <a:prstGeom prst="roundRect">
                <a:avLst>
                  <a:gd name="adj" fmla="val 11487"/>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7B37067D-4DD2-004A-78CC-36C05B18F889}"/>
                  </a:ext>
                </a:extLst>
              </p:cNvPr>
              <p:cNvSpPr txBox="1"/>
              <p:nvPr/>
            </p:nvSpPr>
            <p:spPr>
              <a:xfrm>
                <a:off x="3886763" y="2288779"/>
                <a:ext cx="2226197" cy="830997"/>
              </a:xfrm>
              <a:prstGeom prst="rect">
                <a:avLst/>
              </a:prstGeom>
              <a:noFill/>
            </p:spPr>
            <p:txBody>
              <a:bodyPr wrap="square">
                <a:spAutoFit/>
              </a:bodyPr>
              <a:lstStyle/>
              <a:p>
                <a:pPr algn="ctr"/>
                <a:r>
                  <a:rPr lang="en-GB" sz="1600"/>
                  <a:t>What </a:t>
                </a:r>
                <a:r>
                  <a:rPr lang="en-GB" sz="1600">
                    <a:solidFill>
                      <a:schemeClr val="accent2"/>
                    </a:solidFill>
                  </a:rPr>
                  <a:t>elevator pitch </a:t>
                </a:r>
                <a:r>
                  <a:rPr lang="en-GB" sz="1600"/>
                  <a:t>best summarizes today's learnings about data visualization?</a:t>
                </a:r>
              </a:p>
            </p:txBody>
          </p:sp>
        </p:grpSp>
        <p:grpSp>
          <p:nvGrpSpPr>
            <p:cNvPr id="11" name="Group 10">
              <a:extLst>
                <a:ext uri="{FF2B5EF4-FFF2-40B4-BE49-F238E27FC236}">
                  <a16:creationId xmlns:a16="http://schemas.microsoft.com/office/drawing/2014/main" id="{46839186-F84B-74E2-5702-E6F636028DF0}"/>
                </a:ext>
              </a:extLst>
            </p:cNvPr>
            <p:cNvGrpSpPr/>
            <p:nvPr/>
          </p:nvGrpSpPr>
          <p:grpSpPr>
            <a:xfrm>
              <a:off x="8324828" y="883529"/>
              <a:ext cx="293363" cy="596114"/>
              <a:chOff x="8319911" y="883528"/>
              <a:chExt cx="324860" cy="660117"/>
            </a:xfrm>
          </p:grpSpPr>
          <p:sp>
            <p:nvSpPr>
              <p:cNvPr id="13" name="Freeform: Shape 12">
                <a:extLst>
                  <a:ext uri="{FF2B5EF4-FFF2-40B4-BE49-F238E27FC236}">
                    <a16:creationId xmlns:a16="http://schemas.microsoft.com/office/drawing/2014/main" id="{264DF213-2113-0BC2-B54F-2D326B662F6B}"/>
                  </a:ext>
                </a:extLst>
              </p:cNvPr>
              <p:cNvSpPr/>
              <p:nvPr/>
            </p:nvSpPr>
            <p:spPr>
              <a:xfrm>
                <a:off x="8319911" y="883528"/>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sp>
            <p:nvSpPr>
              <p:cNvPr id="14" name="Freeform: Shape 13">
                <a:extLst>
                  <a:ext uri="{FF2B5EF4-FFF2-40B4-BE49-F238E27FC236}">
                    <a16:creationId xmlns:a16="http://schemas.microsoft.com/office/drawing/2014/main" id="{3D7B282A-50BF-87F4-B1F0-2BF5217F9EFC}"/>
                  </a:ext>
                </a:extLst>
              </p:cNvPr>
              <p:cNvSpPr/>
              <p:nvPr/>
            </p:nvSpPr>
            <p:spPr>
              <a:xfrm rot="5400000">
                <a:off x="8319911" y="1218785"/>
                <a:ext cx="324860" cy="324860"/>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grpSp>
        <p:cxnSp>
          <p:nvCxnSpPr>
            <p:cNvPr id="12" name="Straight Connector 11">
              <a:extLst>
                <a:ext uri="{FF2B5EF4-FFF2-40B4-BE49-F238E27FC236}">
                  <a16:creationId xmlns:a16="http://schemas.microsoft.com/office/drawing/2014/main" id="{6292F43E-3B43-B57F-6DBE-9279FB0559EF}"/>
                </a:ext>
              </a:extLst>
            </p:cNvPr>
            <p:cNvCxnSpPr/>
            <p:nvPr/>
          </p:nvCxnSpPr>
          <p:spPr>
            <a:xfrm>
              <a:off x="6207585" y="1479642"/>
              <a:ext cx="2112326" cy="0"/>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77378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C221F-7DED-7A35-CDEF-37D018788CF8}"/>
              </a:ext>
            </a:extLst>
          </p:cNvPr>
          <p:cNvSpPr>
            <a:spLocks noGrp="1"/>
          </p:cNvSpPr>
          <p:nvPr>
            <p:ph type="title"/>
          </p:nvPr>
        </p:nvSpPr>
        <p:spPr/>
        <p:txBody>
          <a:bodyPr anchor="b">
            <a:normAutofit/>
          </a:bodyPr>
          <a:lstStyle/>
          <a:p>
            <a:r>
              <a:rPr lang="en-US"/>
              <a:t>Thank You!</a:t>
            </a:r>
          </a:p>
        </p:txBody>
      </p:sp>
      <p:sp>
        <p:nvSpPr>
          <p:cNvPr id="4" name="Slide Number Placeholder 3">
            <a:extLst>
              <a:ext uri="{FF2B5EF4-FFF2-40B4-BE49-F238E27FC236}">
                <a16:creationId xmlns:a16="http://schemas.microsoft.com/office/drawing/2014/main" id="{B3FC93B3-FF08-B0D2-FFEF-D28DB336B055}"/>
              </a:ext>
            </a:extLst>
          </p:cNvPr>
          <p:cNvSpPr>
            <a:spLocks noGrp="1"/>
          </p:cNvSpPr>
          <p:nvPr>
            <p:ph type="sldNum" sz="quarter" idx="10"/>
          </p:nvPr>
        </p:nvSpPr>
        <p:spPr/>
        <p:txBody>
          <a:bodyPr anchor="ctr">
            <a:normAutofit/>
          </a:bodyPr>
          <a:lstStyle/>
          <a:p>
            <a:pPr>
              <a:spcAft>
                <a:spcPts val="600"/>
              </a:spcAft>
            </a:pPr>
            <a:fld id="{42AD0A0E-4515-A647-B2E3-7F1B29FB990E}" type="slidenum">
              <a:rPr lang="en-US" smtClean="0"/>
              <a:pPr>
                <a:spcAft>
                  <a:spcPts val="600"/>
                </a:spcAft>
              </a:pPr>
              <a:t>36</a:t>
            </a:fld>
            <a:endParaRPr lang="en-US"/>
          </a:p>
        </p:txBody>
      </p:sp>
      <p:pic>
        <p:nvPicPr>
          <p:cNvPr id="1030" name="Picture 6" descr="The Wizard of Oz (1939)">
            <a:extLst>
              <a:ext uri="{FF2B5EF4-FFF2-40B4-BE49-F238E27FC236}">
                <a16:creationId xmlns:a16="http://schemas.microsoft.com/office/drawing/2014/main" id="{322E4A30-A3CE-F22D-BE16-0520F90A6D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18" t="18660" r="3128" b="12079"/>
          <a:stretch/>
        </p:blipFill>
        <p:spPr bwMode="auto">
          <a:xfrm>
            <a:off x="1731797" y="1191335"/>
            <a:ext cx="5770104" cy="3203864"/>
          </a:xfrm>
          <a:prstGeom prst="roundRect">
            <a:avLst>
              <a:gd name="adj" fmla="val 7460"/>
            </a:avLst>
          </a:prstGeom>
          <a:solidFill>
            <a:srgbClr val="FFFFFF"/>
          </a:solidFill>
        </p:spPr>
      </p:pic>
      <p:grpSp>
        <p:nvGrpSpPr>
          <p:cNvPr id="6" name="Group 5">
            <a:extLst>
              <a:ext uri="{FF2B5EF4-FFF2-40B4-BE49-F238E27FC236}">
                <a16:creationId xmlns:a16="http://schemas.microsoft.com/office/drawing/2014/main" id="{B8FA8903-397F-4663-EFA5-5B44021DC517}"/>
              </a:ext>
            </a:extLst>
          </p:cNvPr>
          <p:cNvGrpSpPr/>
          <p:nvPr/>
        </p:nvGrpSpPr>
        <p:grpSpPr>
          <a:xfrm>
            <a:off x="7530170" y="784412"/>
            <a:ext cx="910101" cy="493059"/>
            <a:chOff x="7530170" y="784412"/>
            <a:chExt cx="910101" cy="493059"/>
          </a:xfrm>
        </p:grpSpPr>
        <p:sp>
          <p:nvSpPr>
            <p:cNvPr id="5" name="Rectangle 4">
              <a:extLst>
                <a:ext uri="{FF2B5EF4-FFF2-40B4-BE49-F238E27FC236}">
                  <a16:creationId xmlns:a16="http://schemas.microsoft.com/office/drawing/2014/main" id="{D11E5631-C548-1CA2-AFDC-5ED5A5609CCA}"/>
                </a:ext>
              </a:extLst>
            </p:cNvPr>
            <p:cNvSpPr/>
            <p:nvPr/>
          </p:nvSpPr>
          <p:spPr>
            <a:xfrm>
              <a:off x="7530170" y="784412"/>
              <a:ext cx="910101" cy="4930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Shape 2">
              <a:extLst>
                <a:ext uri="{FF2B5EF4-FFF2-40B4-BE49-F238E27FC236}">
                  <a16:creationId xmlns:a16="http://schemas.microsoft.com/office/drawing/2014/main" id="{D1980886-4321-75D1-115A-B6768315A1D5}"/>
                </a:ext>
              </a:extLst>
            </p:cNvPr>
            <p:cNvSpPr/>
            <p:nvPr/>
          </p:nvSpPr>
          <p:spPr>
            <a:xfrm>
              <a:off x="7530170" y="883529"/>
              <a:ext cx="293363" cy="293363"/>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grpSp>
      <p:cxnSp>
        <p:nvCxnSpPr>
          <p:cNvPr id="8" name="Straight Connector 7">
            <a:extLst>
              <a:ext uri="{FF2B5EF4-FFF2-40B4-BE49-F238E27FC236}">
                <a16:creationId xmlns:a16="http://schemas.microsoft.com/office/drawing/2014/main" id="{22C888D7-2109-9404-680B-A13DADC4D650}"/>
              </a:ext>
            </a:extLst>
          </p:cNvPr>
          <p:cNvCxnSpPr>
            <a:cxnSpLocks/>
            <a:endCxn id="9" idx="1"/>
          </p:cNvCxnSpPr>
          <p:nvPr/>
        </p:nvCxnSpPr>
        <p:spPr>
          <a:xfrm>
            <a:off x="7823533" y="1176892"/>
            <a:ext cx="0" cy="325424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reeform: Shape 8">
            <a:extLst>
              <a:ext uri="{FF2B5EF4-FFF2-40B4-BE49-F238E27FC236}">
                <a16:creationId xmlns:a16="http://schemas.microsoft.com/office/drawing/2014/main" id="{8A06C5E9-D76D-F3C9-8E7A-E5BF165632E0}"/>
              </a:ext>
            </a:extLst>
          </p:cNvPr>
          <p:cNvSpPr/>
          <p:nvPr/>
        </p:nvSpPr>
        <p:spPr>
          <a:xfrm rot="5400000">
            <a:off x="7530170" y="4431137"/>
            <a:ext cx="293363" cy="293363"/>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sp>
        <p:nvSpPr>
          <p:cNvPr id="11" name="Freeform: Shape 10">
            <a:extLst>
              <a:ext uri="{FF2B5EF4-FFF2-40B4-BE49-F238E27FC236}">
                <a16:creationId xmlns:a16="http://schemas.microsoft.com/office/drawing/2014/main" id="{409CC7D8-D86B-46BE-8CDA-2EFE7B3A0D02}"/>
              </a:ext>
            </a:extLst>
          </p:cNvPr>
          <p:cNvSpPr/>
          <p:nvPr/>
        </p:nvSpPr>
        <p:spPr>
          <a:xfrm rot="10800000">
            <a:off x="1410165" y="4431137"/>
            <a:ext cx="293363" cy="293363"/>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cxnSp>
        <p:nvCxnSpPr>
          <p:cNvPr id="12" name="Straight Connector 11">
            <a:extLst>
              <a:ext uri="{FF2B5EF4-FFF2-40B4-BE49-F238E27FC236}">
                <a16:creationId xmlns:a16="http://schemas.microsoft.com/office/drawing/2014/main" id="{50C48A6B-4B2A-67B9-F642-F5EDF4A4F5EF}"/>
              </a:ext>
            </a:extLst>
          </p:cNvPr>
          <p:cNvCxnSpPr>
            <a:cxnSpLocks/>
            <a:endCxn id="11" idx="1"/>
          </p:cNvCxnSpPr>
          <p:nvPr/>
        </p:nvCxnSpPr>
        <p:spPr>
          <a:xfrm flipH="1">
            <a:off x="1703528" y="4724500"/>
            <a:ext cx="5826642"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C1F1561C-CD04-5FCB-C40B-FE6DBE2B5170}"/>
              </a:ext>
            </a:extLst>
          </p:cNvPr>
          <p:cNvSpPr/>
          <p:nvPr/>
        </p:nvSpPr>
        <p:spPr>
          <a:xfrm>
            <a:off x="1116802" y="2769202"/>
            <a:ext cx="293363" cy="293363"/>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cxnSp>
        <p:nvCxnSpPr>
          <p:cNvPr id="16" name="Straight Connector 15">
            <a:extLst>
              <a:ext uri="{FF2B5EF4-FFF2-40B4-BE49-F238E27FC236}">
                <a16:creationId xmlns:a16="http://schemas.microsoft.com/office/drawing/2014/main" id="{3781C018-E346-3942-A2D2-F3990DF2A339}"/>
              </a:ext>
            </a:extLst>
          </p:cNvPr>
          <p:cNvCxnSpPr>
            <a:cxnSpLocks/>
            <a:stCxn id="15" idx="0"/>
          </p:cNvCxnSpPr>
          <p:nvPr/>
        </p:nvCxnSpPr>
        <p:spPr>
          <a:xfrm flipH="1">
            <a:off x="1410165" y="3062566"/>
            <a:ext cx="1" cy="136857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0CDC0C7-9938-0016-DEBD-CD17B2D266F9}"/>
              </a:ext>
            </a:extLst>
          </p:cNvPr>
          <p:cNvCxnSpPr>
            <a:cxnSpLocks/>
          </p:cNvCxnSpPr>
          <p:nvPr/>
        </p:nvCxnSpPr>
        <p:spPr>
          <a:xfrm flipH="1">
            <a:off x="0" y="2769202"/>
            <a:ext cx="1116802"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3410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lstStyle/>
          <a:p>
            <a:r>
              <a:rPr lang="en-US"/>
              <a:t>Audience Q&amp;A</a:t>
            </a:r>
          </a:p>
        </p:txBody>
      </p:sp>
      <p:sp>
        <p:nvSpPr>
          <p:cNvPr id="2" name="Slide Number Placeholder 3">
            <a:extLst>
              <a:ext uri="{FF2B5EF4-FFF2-40B4-BE49-F238E27FC236}">
                <a16:creationId xmlns:a16="http://schemas.microsoft.com/office/drawing/2014/main" id="{6C57CDA5-25C1-2CD5-0F5A-E938A6D81231}"/>
              </a:ext>
            </a:extLst>
          </p:cNvPr>
          <p:cNvSpPr>
            <a:spLocks noGrp="1"/>
          </p:cNvSpPr>
          <p:nvPr>
            <p:ph type="sldNum" sz="quarter" idx="10"/>
          </p:nvPr>
        </p:nvSpPr>
        <p:spPr/>
        <p:txBody>
          <a:bodyPr/>
          <a:lstStyle/>
          <a:p>
            <a:fld id="{42AD0A0E-4515-A647-B2E3-7F1B29FB990E}" type="slidenum">
              <a:rPr lang="en-US" smtClean="0"/>
              <a:pPr/>
              <a:t>37</a:t>
            </a:fld>
            <a:endParaRPr lang="en-US"/>
          </a:p>
        </p:txBody>
      </p:sp>
      <p:sp>
        <p:nvSpPr>
          <p:cNvPr id="12" name="Text Placeholder 7">
            <a:extLst>
              <a:ext uri="{FF2B5EF4-FFF2-40B4-BE49-F238E27FC236}">
                <a16:creationId xmlns:a16="http://schemas.microsoft.com/office/drawing/2014/main" id="{DFE67A4E-1222-4DAC-B542-A206577A15CD}"/>
              </a:ext>
            </a:extLst>
          </p:cNvPr>
          <p:cNvSpPr txBox="1">
            <a:spLocks/>
          </p:cNvSpPr>
          <p:nvPr/>
        </p:nvSpPr>
        <p:spPr>
          <a:xfrm>
            <a:off x="3000374" y="3343275"/>
            <a:ext cx="5438774" cy="809276"/>
          </a:xfrm>
          <a:prstGeom prst="roundRect">
            <a:avLst>
              <a:gd name="adj" fmla="val 0"/>
            </a:avLst>
          </a:prstGeom>
          <a:no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sz="1800" b="0">
                <a:solidFill>
                  <a:schemeClr val="accent1"/>
                </a:solidFill>
                <a:cs typeface="Arial" panose="020B0604020202020204" pitchFamily="34" charset="0"/>
              </a:rPr>
              <a:t>To ask a question</a:t>
            </a:r>
            <a:r>
              <a:rPr lang="en-US" sz="1800" b="0">
                <a:cs typeface="Arial" panose="020B0604020202020204" pitchFamily="34" charset="0"/>
              </a:rPr>
              <a:t>, open the Q&amp;A window and type your question into the Q&amp;A box. </a:t>
            </a:r>
            <a:r>
              <a:rPr lang="en-US" sz="1800" b="0">
                <a:solidFill>
                  <a:schemeClr val="accent1"/>
                </a:solidFill>
                <a:cs typeface="Arial" panose="020B0604020202020204" pitchFamily="34" charset="0"/>
              </a:rPr>
              <a:t>Click Send</a:t>
            </a:r>
            <a:r>
              <a:rPr lang="en-US" sz="1800" b="0">
                <a:cs typeface="Arial" panose="020B0604020202020204" pitchFamily="34" charset="0"/>
              </a:rPr>
              <a:t>. </a:t>
            </a:r>
            <a:endParaRPr lang="en-US" sz="1000" b="0">
              <a:cs typeface="Arial" panose="020B0604020202020204" pitchFamily="34" charset="0"/>
            </a:endParaRPr>
          </a:p>
        </p:txBody>
      </p:sp>
    </p:spTree>
    <p:extLst>
      <p:ext uri="{BB962C8B-B14F-4D97-AF65-F5344CB8AC3E}">
        <p14:creationId xmlns:p14="http://schemas.microsoft.com/office/powerpoint/2010/main" val="1441863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200"/>
              <a:t>Upcoming ISMPP University Webinars</a:t>
            </a:r>
          </a:p>
        </p:txBody>
      </p:sp>
      <p:sp>
        <p:nvSpPr>
          <p:cNvPr id="2" name="Slide Number Placeholder 3">
            <a:extLst>
              <a:ext uri="{FF2B5EF4-FFF2-40B4-BE49-F238E27FC236}">
                <a16:creationId xmlns:a16="http://schemas.microsoft.com/office/drawing/2014/main" id="{747B119D-A301-6B37-C899-4285B1C937DE}"/>
              </a:ext>
            </a:extLst>
          </p:cNvPr>
          <p:cNvSpPr>
            <a:spLocks noGrp="1"/>
          </p:cNvSpPr>
          <p:nvPr>
            <p:ph type="sldNum" sz="quarter" idx="10"/>
          </p:nvPr>
        </p:nvSpPr>
        <p:spPr/>
        <p:txBody>
          <a:bodyPr/>
          <a:lstStyle/>
          <a:p>
            <a:fld id="{42AD0A0E-4515-A647-B2E3-7F1B29FB990E}" type="slidenum">
              <a:rPr lang="en-US" smtClean="0"/>
              <a:pPr/>
              <a:t>38</a:t>
            </a:fld>
            <a:endParaRPr lang="en-US"/>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sp>
        <p:nvSpPr>
          <p:cNvPr id="3" name="Rectangle 2">
            <a:extLst>
              <a:ext uri="{FF2B5EF4-FFF2-40B4-BE49-F238E27FC236}">
                <a16:creationId xmlns:a16="http://schemas.microsoft.com/office/drawing/2014/main" id="{C1855C36-2916-4845-55BE-09E40B1E9FB6}"/>
              </a:ext>
            </a:extLst>
          </p:cNvPr>
          <p:cNvSpPr/>
          <p:nvPr/>
        </p:nvSpPr>
        <p:spPr>
          <a:xfrm>
            <a:off x="1332113" y="1473060"/>
            <a:ext cx="27000" cy="621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2421E8C1-9762-54A1-56CD-63DF31F4CCD4}"/>
              </a:ext>
            </a:extLst>
          </p:cNvPr>
          <p:cNvSpPr/>
          <p:nvPr/>
        </p:nvSpPr>
        <p:spPr>
          <a:xfrm>
            <a:off x="1332113" y="2493967"/>
            <a:ext cx="27000" cy="6237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Rectangle 16">
            <a:extLst>
              <a:ext uri="{FF2B5EF4-FFF2-40B4-BE49-F238E27FC236}">
                <a16:creationId xmlns:a16="http://schemas.microsoft.com/office/drawing/2014/main" id="{A5BABF21-E537-C7CC-6857-679CAECD715F}"/>
              </a:ext>
            </a:extLst>
          </p:cNvPr>
          <p:cNvSpPr>
            <a:spLocks/>
          </p:cNvSpPr>
          <p:nvPr/>
        </p:nvSpPr>
        <p:spPr>
          <a:xfrm>
            <a:off x="1510622" y="1612600"/>
            <a:ext cx="5203662" cy="377513"/>
          </a:xfrm>
          <a:prstGeom prst="rect">
            <a:avLst/>
          </a:prstGeom>
        </p:spPr>
        <p:txBody>
          <a:bodyPr lIns="0" tIns="13500" rIns="0" bIns="13500" anchor="ctr">
            <a:noAutofit/>
          </a:bodyPr>
          <a:lstStyle/>
          <a:p>
            <a:pPr>
              <a:spcAft>
                <a:spcPts val="1125"/>
              </a:spcAft>
              <a:tabLst>
                <a:tab pos="2088304" algn="l"/>
              </a:tabLst>
              <a:defRPr/>
            </a:pPr>
            <a:r>
              <a:rPr lang="en-US" sz="1800" b="1">
                <a:solidFill>
                  <a:srgbClr val="0070C0"/>
                </a:solidFill>
                <a:latin typeface="Franklin Gothic Book"/>
                <a:ea typeface="Open Sans"/>
                <a:cs typeface="Calibri"/>
              </a:rPr>
              <a:t>Open to all! In Honor of #MedComms Day: ISMPP U - Navigating the Journey to Effective Omnichannel Solutions</a:t>
            </a:r>
            <a:endParaRPr lang="en-US"/>
          </a:p>
        </p:txBody>
      </p:sp>
      <p:sp>
        <p:nvSpPr>
          <p:cNvPr id="18" name="Rectangle 17">
            <a:extLst>
              <a:ext uri="{FF2B5EF4-FFF2-40B4-BE49-F238E27FC236}">
                <a16:creationId xmlns:a16="http://schemas.microsoft.com/office/drawing/2014/main" id="{D3E4BA4F-EB97-E2A8-4CE1-E9D2195CE7F8}"/>
              </a:ext>
            </a:extLst>
          </p:cNvPr>
          <p:cNvSpPr>
            <a:spLocks/>
          </p:cNvSpPr>
          <p:nvPr/>
        </p:nvSpPr>
        <p:spPr>
          <a:xfrm>
            <a:off x="1510622" y="2639947"/>
            <a:ext cx="6006774" cy="377513"/>
          </a:xfrm>
          <a:prstGeom prst="rect">
            <a:avLst/>
          </a:prstGeom>
        </p:spPr>
        <p:txBody>
          <a:bodyPr lIns="0" tIns="13500" rIns="0" bIns="13500" anchor="ctr">
            <a:noAutofit/>
          </a:bodyPr>
          <a:lstStyle/>
          <a:p>
            <a:pPr>
              <a:spcAft>
                <a:spcPts val="1125"/>
              </a:spcAft>
              <a:tabLst>
                <a:tab pos="2088304" algn="l"/>
              </a:tabLst>
              <a:defRPr/>
            </a:pPr>
            <a:r>
              <a:rPr lang="en-US" sz="1800" b="1">
                <a:solidFill>
                  <a:srgbClr val="0070C0"/>
                </a:solidFill>
                <a:cs typeface="Calibri"/>
              </a:rPr>
              <a:t>Open to all! In Honor of #MedComms Day: AP ISMPP U - A Publications Rhapsody - An encore from the ISMPP 2025 Annual Meeting </a:t>
            </a:r>
            <a:endParaRPr lang="en-US"/>
          </a:p>
        </p:txBody>
      </p:sp>
      <p:sp>
        <p:nvSpPr>
          <p:cNvPr id="20" name="TextBox 19">
            <a:extLst>
              <a:ext uri="{FF2B5EF4-FFF2-40B4-BE49-F238E27FC236}">
                <a16:creationId xmlns:a16="http://schemas.microsoft.com/office/drawing/2014/main" id="{57B3DCCF-39E2-5EDF-8D57-7DCD77D53108}"/>
              </a:ext>
            </a:extLst>
          </p:cNvPr>
          <p:cNvSpPr txBox="1"/>
          <p:nvPr/>
        </p:nvSpPr>
        <p:spPr>
          <a:xfrm>
            <a:off x="474243" y="1535478"/>
            <a:ext cx="753513" cy="507831"/>
          </a:xfrm>
          <a:prstGeom prst="rect">
            <a:avLst/>
          </a:prstGeom>
          <a:noFill/>
        </p:spPr>
        <p:txBody>
          <a:bodyPr wrap="square" lIns="91440" tIns="45720" rIns="91440" bIns="45720" anchor="t">
            <a:spAutoFit/>
          </a:bodyPr>
          <a:lstStyle/>
          <a:p>
            <a:pPr algn="r"/>
            <a:r>
              <a:rPr lang="en-US" b="1">
                <a:solidFill>
                  <a:srgbClr val="F28C11"/>
                </a:solidFill>
                <a:cs typeface="Calibri"/>
              </a:rPr>
              <a:t>June 2025</a:t>
            </a:r>
            <a:endParaRPr lang="en-US">
              <a:solidFill>
                <a:srgbClr val="F28C11"/>
              </a:solidFill>
              <a:cs typeface="Calibri"/>
            </a:endParaRPr>
          </a:p>
        </p:txBody>
      </p:sp>
      <p:sp>
        <p:nvSpPr>
          <p:cNvPr id="21" name="TextBox 20">
            <a:extLst>
              <a:ext uri="{FF2B5EF4-FFF2-40B4-BE49-F238E27FC236}">
                <a16:creationId xmlns:a16="http://schemas.microsoft.com/office/drawing/2014/main" id="{CCACAC33-AE9D-74D8-F8E7-7D195AB112BF}"/>
              </a:ext>
            </a:extLst>
          </p:cNvPr>
          <p:cNvSpPr txBox="1"/>
          <p:nvPr/>
        </p:nvSpPr>
        <p:spPr>
          <a:xfrm>
            <a:off x="319483" y="2564899"/>
            <a:ext cx="908273" cy="507831"/>
          </a:xfrm>
          <a:prstGeom prst="rect">
            <a:avLst/>
          </a:prstGeom>
          <a:noFill/>
        </p:spPr>
        <p:txBody>
          <a:bodyPr wrap="square" lIns="91440" tIns="45720" rIns="91440" bIns="45720" anchor="t">
            <a:spAutoFit/>
          </a:bodyPr>
          <a:lstStyle/>
          <a:p>
            <a:pPr algn="r"/>
            <a:r>
              <a:rPr lang="en-US" b="1">
                <a:solidFill>
                  <a:srgbClr val="F28C11"/>
                </a:solidFill>
                <a:cs typeface="Calibri"/>
              </a:rPr>
              <a:t>June </a:t>
            </a:r>
            <a:br>
              <a:rPr lang="en-US" b="1">
                <a:cs typeface="Calibri" panose="020F0502020204030204" pitchFamily="34" charset="0"/>
              </a:rPr>
            </a:br>
            <a:r>
              <a:rPr lang="en-US" b="1">
                <a:solidFill>
                  <a:srgbClr val="F28C11"/>
                </a:solidFill>
                <a:cs typeface="Calibri"/>
              </a:rPr>
              <a:t>2025</a:t>
            </a:r>
            <a:endParaRPr lang="en-US" sz="1013">
              <a:solidFill>
                <a:srgbClr val="F28C11"/>
              </a:solidFill>
            </a:endParaRPr>
          </a:p>
        </p:txBody>
      </p:sp>
      <p:sp>
        <p:nvSpPr>
          <p:cNvPr id="6" name="Rectangle 5">
            <a:extLst>
              <a:ext uri="{FF2B5EF4-FFF2-40B4-BE49-F238E27FC236}">
                <a16:creationId xmlns:a16="http://schemas.microsoft.com/office/drawing/2014/main" id="{B9BFD675-DD29-8189-951E-1CF1DB4DB738}"/>
              </a:ext>
            </a:extLst>
          </p:cNvPr>
          <p:cNvSpPr/>
          <p:nvPr/>
        </p:nvSpPr>
        <p:spPr>
          <a:xfrm>
            <a:off x="1332503" y="3282469"/>
            <a:ext cx="27000" cy="6237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TextBox 7">
            <a:extLst>
              <a:ext uri="{FF2B5EF4-FFF2-40B4-BE49-F238E27FC236}">
                <a16:creationId xmlns:a16="http://schemas.microsoft.com/office/drawing/2014/main" id="{B1E2C821-EEEB-F1C7-86BD-4DF00C43C015}"/>
              </a:ext>
            </a:extLst>
          </p:cNvPr>
          <p:cNvSpPr txBox="1"/>
          <p:nvPr/>
        </p:nvSpPr>
        <p:spPr>
          <a:xfrm>
            <a:off x="641064" y="3340404"/>
            <a:ext cx="789288"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F28C11"/>
                </a:solidFill>
              </a:rPr>
              <a:t>June 2025</a:t>
            </a:r>
            <a:endParaRPr lang="en-US"/>
          </a:p>
        </p:txBody>
      </p:sp>
      <p:sp>
        <p:nvSpPr>
          <p:cNvPr id="9" name="TextBox 8">
            <a:extLst>
              <a:ext uri="{FF2B5EF4-FFF2-40B4-BE49-F238E27FC236}">
                <a16:creationId xmlns:a16="http://schemas.microsoft.com/office/drawing/2014/main" id="{5E5D4887-F996-A50C-1035-24DADDE97F6F}"/>
              </a:ext>
            </a:extLst>
          </p:cNvPr>
          <p:cNvSpPr txBox="1"/>
          <p:nvPr/>
        </p:nvSpPr>
        <p:spPr>
          <a:xfrm>
            <a:off x="1430352" y="3325954"/>
            <a:ext cx="52698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a:solidFill>
                  <a:schemeClr val="accent1"/>
                </a:solidFill>
                <a:latin typeface="Franklin Gothic Book"/>
                <a:ea typeface="open sans"/>
                <a:cs typeface="open sans"/>
              </a:rPr>
              <a:t>Open to all! In Honor of #Medcomms Day: ISMPP U - Dive Deep into the World of the CMPP Credential</a:t>
            </a:r>
            <a:endParaRPr lang="en-US" sz="1800">
              <a:solidFill>
                <a:schemeClr val="accent1"/>
              </a:solidFill>
              <a:latin typeface="Franklin Gothic Book"/>
            </a:endParaRPr>
          </a:p>
        </p:txBody>
      </p:sp>
    </p:spTree>
    <p:extLst>
      <p:ext uri="{BB962C8B-B14F-4D97-AF65-F5344CB8AC3E}">
        <p14:creationId xmlns:p14="http://schemas.microsoft.com/office/powerpoint/2010/main" val="5427418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6BFA4-8B66-A443-7AD2-1A4DA2C2E0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757D6-9F0E-3E91-A013-70B5CE4B4AE4}"/>
              </a:ext>
            </a:extLst>
          </p:cNvPr>
          <p:cNvSpPr>
            <a:spLocks noGrp="1"/>
          </p:cNvSpPr>
          <p:nvPr>
            <p:ph type="ctrTitle"/>
          </p:nvPr>
        </p:nvSpPr>
        <p:spPr>
          <a:xfrm>
            <a:off x="4816298" y="1631672"/>
            <a:ext cx="3644326" cy="595308"/>
          </a:xfrm>
        </p:spPr>
        <p:txBody>
          <a:bodyPr>
            <a:normAutofit/>
          </a:bodyPr>
          <a:lstStyle/>
          <a:p>
            <a:r>
              <a:rPr lang="en-US" sz="3600" b="0">
                <a:solidFill>
                  <a:schemeClr val="tx2"/>
                </a:solidFill>
              </a:rPr>
              <a:t>ISMPP University</a:t>
            </a:r>
          </a:p>
        </p:txBody>
      </p:sp>
      <p:sp>
        <p:nvSpPr>
          <p:cNvPr id="3" name="Subtitle 2">
            <a:extLst>
              <a:ext uri="{FF2B5EF4-FFF2-40B4-BE49-F238E27FC236}">
                <a16:creationId xmlns:a16="http://schemas.microsoft.com/office/drawing/2014/main" id="{60A20AB3-32C3-0B71-44FE-A3A45DA12D2E}"/>
              </a:ext>
            </a:extLst>
          </p:cNvPr>
          <p:cNvSpPr>
            <a:spLocks noGrp="1"/>
          </p:cNvSpPr>
          <p:nvPr>
            <p:ph type="subTitle" idx="1"/>
          </p:nvPr>
        </p:nvSpPr>
        <p:spPr>
          <a:xfrm>
            <a:off x="4502888" y="2376388"/>
            <a:ext cx="4271144" cy="299499"/>
          </a:xfrm>
        </p:spPr>
        <p:txBody>
          <a:bodyPr vert="horz" lIns="91440" tIns="45720" rIns="91440" bIns="45720" rtlCol="0" anchor="t">
            <a:noAutofit/>
          </a:bodyPr>
          <a:lstStyle/>
          <a:p>
            <a:r>
              <a:rPr lang="en-US"/>
              <a:t>We’re Not In Kansas Anymore</a:t>
            </a:r>
          </a:p>
        </p:txBody>
      </p:sp>
      <p:sp>
        <p:nvSpPr>
          <p:cNvPr id="7" name="Subtitle 2">
            <a:extLst>
              <a:ext uri="{FF2B5EF4-FFF2-40B4-BE49-F238E27FC236}">
                <a16:creationId xmlns:a16="http://schemas.microsoft.com/office/drawing/2014/main" id="{F4C14DF8-11A0-8693-011D-8F681A5F90E6}"/>
              </a:ext>
            </a:extLst>
          </p:cNvPr>
          <p:cNvSpPr txBox="1">
            <a:spLocks/>
          </p:cNvSpPr>
          <p:nvPr/>
        </p:nvSpPr>
        <p:spPr>
          <a:xfrm>
            <a:off x="5031509" y="2803594"/>
            <a:ext cx="3213902" cy="653774"/>
          </a:xfrm>
          <a:prstGeom prst="rect">
            <a:avLst/>
          </a:prstGeom>
        </p:spPr>
        <p:txBody>
          <a:bodyPr vert="horz" lIns="91440" tIns="45720" rIns="91440" bIns="45720" rtlCol="0" anchor="t">
            <a:noAutofit/>
          </a:bodyPr>
          <a:lstStyle>
            <a:lvl1pPr marL="0" indent="0" algn="ctr"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ctr" defTabSz="685800" rtl="0" eaLnBrk="1" latinLnBrk="0" hangingPunct="1">
              <a:lnSpc>
                <a:spcPct val="90000"/>
              </a:lnSpc>
              <a:spcBef>
                <a:spcPts val="375"/>
              </a:spcBef>
              <a:buClr>
                <a:srgbClr val="F28C11"/>
              </a:buClr>
              <a:buFont typeface=".AppleSystemUIFont" charset="-120"/>
              <a:buNone/>
              <a:tabLst/>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Clr>
                <a:srgbClr val="F28C11"/>
              </a:buClr>
              <a:buFont typeface="Wingdings" charset="2"/>
              <a:buNone/>
              <a:tabLst/>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Clr>
                <a:srgbClr val="F28C11"/>
              </a:buClr>
              <a:buFont typeface="Courier New" charset="0"/>
              <a:buNone/>
              <a:tabLst/>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b="0"/>
              <a:t>Harnessing The Power of Data Visualization </a:t>
            </a:r>
          </a:p>
        </p:txBody>
      </p:sp>
      <p:grpSp>
        <p:nvGrpSpPr>
          <p:cNvPr id="17" name="Group 16">
            <a:extLst>
              <a:ext uri="{FF2B5EF4-FFF2-40B4-BE49-F238E27FC236}">
                <a16:creationId xmlns:a16="http://schemas.microsoft.com/office/drawing/2014/main" id="{589276B2-1AD9-9905-A6E9-88E0F6F37403}"/>
              </a:ext>
            </a:extLst>
          </p:cNvPr>
          <p:cNvGrpSpPr/>
          <p:nvPr/>
        </p:nvGrpSpPr>
        <p:grpSpPr>
          <a:xfrm>
            <a:off x="216403" y="3396761"/>
            <a:ext cx="1459996" cy="1596719"/>
            <a:chOff x="283639" y="3398848"/>
            <a:chExt cx="1459996" cy="1596719"/>
          </a:xfrm>
        </p:grpSpPr>
        <p:sp>
          <p:nvSpPr>
            <p:cNvPr id="9" name="Rectangle: Rounded Corners 8">
              <a:extLst>
                <a:ext uri="{FF2B5EF4-FFF2-40B4-BE49-F238E27FC236}">
                  <a16:creationId xmlns:a16="http://schemas.microsoft.com/office/drawing/2014/main" id="{01F6D202-E770-D2BA-3C0D-A716D0E96BF3}"/>
                </a:ext>
              </a:extLst>
            </p:cNvPr>
            <p:cNvSpPr/>
            <p:nvPr/>
          </p:nvSpPr>
          <p:spPr>
            <a:xfrm>
              <a:off x="283640" y="3398848"/>
              <a:ext cx="1459995" cy="1596719"/>
            </a:xfrm>
            <a:prstGeom prst="roundRect">
              <a:avLst>
                <a:gd name="adj" fmla="val 7457"/>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3A8E61A-ED7C-A6D0-C157-55F77EE95DDD}"/>
                </a:ext>
              </a:extLst>
            </p:cNvPr>
            <p:cNvSpPr txBox="1"/>
            <p:nvPr/>
          </p:nvSpPr>
          <p:spPr>
            <a:xfrm>
              <a:off x="283639" y="3512425"/>
              <a:ext cx="1459995" cy="1388970"/>
            </a:xfrm>
            <a:prstGeom prst="rect">
              <a:avLst/>
            </a:prstGeom>
            <a:noFill/>
          </p:spPr>
          <p:txBody>
            <a:bodyPr wrap="square" lIns="68580" tIns="34290" rIns="68580" bIns="34290" rtlCol="0" anchor="t">
              <a:spAutoFit/>
            </a:bodyPr>
            <a:lstStyle/>
            <a:p>
              <a:pPr algn="ctr" defTabSz="685783">
                <a:defRPr/>
              </a:pPr>
              <a:endParaRPr lang="en-US" sz="1013">
                <a:solidFill>
                  <a:prstClr val="black"/>
                </a:solidFill>
                <a:latin typeface="Franklin Gothic Book" panose="020B0503020102020204"/>
              </a:endParaRPr>
            </a:p>
            <a:p>
              <a:pPr algn="ctr" defTabSz="685783">
                <a:defRPr/>
              </a:pPr>
              <a:endParaRPr lang="en-US" sz="1013">
                <a:solidFill>
                  <a:prstClr val="black"/>
                </a:solidFill>
                <a:latin typeface="Franklin Gothic Book" panose="020B0503020102020204"/>
              </a:endParaRPr>
            </a:p>
            <a:p>
              <a:pPr algn="ctr" rtl="0" fontAlgn="base"/>
              <a:r>
                <a:rPr lang="en-US" sz="1050">
                  <a:solidFill>
                    <a:srgbClr val="000000"/>
                  </a:solidFill>
                  <a:latin typeface="Franklin Gothic Book"/>
                </a:rPr>
                <a:t>Webinar will begin promptly at: </a:t>
              </a:r>
              <a:endParaRPr lang="en-US" sz="500">
                <a:solidFill>
                  <a:srgbClr val="000000"/>
                </a:solidFill>
                <a:latin typeface="Franklin Gothic Book"/>
              </a:endParaRPr>
            </a:p>
            <a:p>
              <a:pPr algn="ctr" rtl="0" fontAlgn="base">
                <a:spcBef>
                  <a:spcPts val="600"/>
                </a:spcBef>
              </a:pPr>
              <a:r>
                <a:rPr lang="en-US" sz="1200" b="1">
                  <a:solidFill>
                    <a:srgbClr val="000000"/>
                  </a:solidFill>
                  <a:latin typeface="Franklin Gothic Book"/>
                </a:rPr>
                <a:t>11 AM ET /</a:t>
              </a:r>
            </a:p>
            <a:p>
              <a:pPr algn="ctr" rtl="0" fontAlgn="base"/>
              <a:r>
                <a:rPr lang="en-US" sz="1200" b="1">
                  <a:solidFill>
                    <a:srgbClr val="000000"/>
                  </a:solidFill>
                  <a:latin typeface="Franklin Gothic Book"/>
                </a:rPr>
                <a:t>4 PM GMT</a:t>
              </a:r>
            </a:p>
            <a:p>
              <a:pPr algn="ctr" fontAlgn="base">
                <a:spcBef>
                  <a:spcPts val="600"/>
                </a:spcBef>
              </a:pPr>
              <a:r>
                <a:rPr lang="en-US" sz="1050">
                  <a:solidFill>
                    <a:srgbClr val="000000"/>
                  </a:solidFill>
                  <a:latin typeface="Franklin Gothic Book"/>
                </a:rPr>
                <a:t>May 21, 2025</a:t>
              </a:r>
            </a:p>
          </p:txBody>
        </p:sp>
        <p:pic>
          <p:nvPicPr>
            <p:cNvPr id="16" name="Graphic 15" descr="Vlog with solid fill">
              <a:extLst>
                <a:ext uri="{FF2B5EF4-FFF2-40B4-BE49-F238E27FC236}">
                  <a16:creationId xmlns:a16="http://schemas.microsoft.com/office/drawing/2014/main" id="{F27D16F3-172C-B16E-91D4-755D13F13A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4424" y="3451146"/>
              <a:ext cx="378423" cy="378423"/>
            </a:xfrm>
            <a:prstGeom prst="rect">
              <a:avLst/>
            </a:prstGeom>
          </p:spPr>
        </p:pic>
      </p:grpSp>
      <p:pic>
        <p:nvPicPr>
          <p:cNvPr id="5" name="Picture 4" descr="A logo with text on it&#10;&#10;AI-generated content may be incorrect.">
            <a:extLst>
              <a:ext uri="{FF2B5EF4-FFF2-40B4-BE49-F238E27FC236}">
                <a16:creationId xmlns:a16="http://schemas.microsoft.com/office/drawing/2014/main" id="{D4237B32-8302-652B-C240-952CEDCD7A89}"/>
              </a:ext>
            </a:extLst>
          </p:cNvPr>
          <p:cNvPicPr>
            <a:picLocks noChangeAspect="1"/>
          </p:cNvPicPr>
          <p:nvPr/>
        </p:nvPicPr>
        <p:blipFill>
          <a:blip r:embed="rId6"/>
          <a:stretch>
            <a:fillRect/>
          </a:stretch>
        </p:blipFill>
        <p:spPr>
          <a:xfrm>
            <a:off x="5666254" y="3850901"/>
            <a:ext cx="685800" cy="685800"/>
          </a:xfrm>
          <a:prstGeom prst="rect">
            <a:avLst/>
          </a:prstGeom>
        </p:spPr>
      </p:pic>
      <p:sp>
        <p:nvSpPr>
          <p:cNvPr id="6" name="Plus Sign 5">
            <a:extLst>
              <a:ext uri="{FF2B5EF4-FFF2-40B4-BE49-F238E27FC236}">
                <a16:creationId xmlns:a16="http://schemas.microsoft.com/office/drawing/2014/main" id="{A028E18C-0A2E-B2F6-D5CE-8885E04ECCDD}"/>
              </a:ext>
            </a:extLst>
          </p:cNvPr>
          <p:cNvSpPr/>
          <p:nvPr/>
        </p:nvSpPr>
        <p:spPr>
          <a:xfrm>
            <a:off x="6554417" y="4021951"/>
            <a:ext cx="313718" cy="347790"/>
          </a:xfrm>
          <a:prstGeom prst="mathPlus">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defTabSz="685783">
              <a:defRPr/>
            </a:pPr>
            <a:endParaRPr lang="en-US" sz="1013">
              <a:solidFill>
                <a:prstClr val="white"/>
              </a:solidFill>
              <a:latin typeface="Franklin Gothic Book" panose="020B0503020102020204"/>
            </a:endParaRPr>
          </a:p>
        </p:txBody>
      </p:sp>
      <p:pic>
        <p:nvPicPr>
          <p:cNvPr id="8" name="Graphic 10" descr="Camera outline">
            <a:extLst>
              <a:ext uri="{FF2B5EF4-FFF2-40B4-BE49-F238E27FC236}">
                <a16:creationId xmlns:a16="http://schemas.microsoft.com/office/drawing/2014/main" id="{111D990B-ACA8-051C-A259-DCCE24151F3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64747" y="3780210"/>
            <a:ext cx="831272" cy="831273"/>
          </a:xfrm>
          <a:prstGeom prst="rect">
            <a:avLst/>
          </a:prstGeom>
        </p:spPr>
      </p:pic>
    </p:spTree>
    <p:custDataLst>
      <p:tags r:id="rId1"/>
    </p:custDataLst>
    <p:extLst>
      <p:ext uri="{BB962C8B-B14F-4D97-AF65-F5344CB8AC3E}">
        <p14:creationId xmlns:p14="http://schemas.microsoft.com/office/powerpoint/2010/main" val="239459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428333" y="1071145"/>
            <a:ext cx="7594439" cy="1550553"/>
          </a:xfrm>
          <a:prstGeom prst="rect">
            <a:avLst/>
          </a:prstGeom>
        </p:spPr>
        <p:txBody>
          <a:bodyPr wrap="square" lIns="91440" tIns="45720" rIns="91440" bIns="45720" anchor="t">
            <a:spAutoFit/>
          </a:bodyPr>
          <a:lstStyle/>
          <a:p>
            <a:pPr algn="ctr">
              <a:spcBef>
                <a:spcPts val="600"/>
              </a:spcBef>
              <a:defRPr/>
            </a:pPr>
            <a:r>
              <a:rPr lang="en-US" sz="1988" b="1" spc="-23">
                <a:solidFill>
                  <a:srgbClr val="0070C0"/>
                </a:solidFill>
                <a:ea typeface="ＭＳ Ｐゴシック"/>
                <a:cs typeface="Calibri"/>
              </a:rPr>
              <a:t>Application deadline for the September CMPP </a:t>
            </a:r>
          </a:p>
          <a:p>
            <a:pPr algn="ctr">
              <a:spcBef>
                <a:spcPts val="600"/>
              </a:spcBef>
              <a:defRPr/>
            </a:pPr>
            <a:r>
              <a:rPr lang="en-US" sz="1988" b="1" spc="-23">
                <a:solidFill>
                  <a:srgbClr val="0070C0"/>
                </a:solidFill>
                <a:ea typeface="ＭＳ Ｐゴシック"/>
                <a:cs typeface="Calibri"/>
              </a:rPr>
              <a:t>exam is August 1</a:t>
            </a:r>
            <a:endParaRPr lang="en-US" sz="1988" b="1" spc="-23">
              <a:solidFill>
                <a:srgbClr val="0070C0"/>
              </a:solidFill>
            </a:endParaRPr>
          </a:p>
          <a:p>
            <a:pPr marL="285274" indent="-285274">
              <a:spcBef>
                <a:spcPts val="600"/>
              </a:spcBef>
              <a:buFont typeface="Arial" panose="020B0604020202020204" pitchFamily="34" charset="0"/>
              <a:buChar char="•"/>
              <a:defRPr/>
            </a:pPr>
            <a:endParaRPr lang="en-US" sz="2000" spc="-23">
              <a:latin typeface="Franklin Gothic Book"/>
              <a:ea typeface="ＭＳ Ｐゴシック" pitchFamily="34" charset="-128"/>
              <a:cs typeface="Calibri" pitchFamily="34" charset="0"/>
            </a:endParaRPr>
          </a:p>
          <a:p>
            <a:pPr>
              <a:spcBef>
                <a:spcPts val="600"/>
              </a:spcBef>
              <a:defRPr/>
            </a:pPr>
            <a:endParaRPr lang="en-US" sz="2000" spc="-23">
              <a:latin typeface="Franklin Gothic Book"/>
              <a:ea typeface="ＭＳ Ｐゴシック" pitchFamily="34" charset="-128"/>
              <a:cs typeface="Calibri" pitchFamily="34" charset="0"/>
            </a:endParaRPr>
          </a:p>
        </p:txBody>
      </p:sp>
      <p:sp>
        <p:nvSpPr>
          <p:cNvPr id="2" name="Slide Number Placeholder 1">
            <a:extLst>
              <a:ext uri="{FF2B5EF4-FFF2-40B4-BE49-F238E27FC236}">
                <a16:creationId xmlns:a16="http://schemas.microsoft.com/office/drawing/2014/main" id="{53AFCC83-E0F3-1F6F-F07C-2E602DD33DC5}"/>
              </a:ext>
            </a:extLst>
          </p:cNvPr>
          <p:cNvSpPr>
            <a:spLocks noGrp="1"/>
          </p:cNvSpPr>
          <p:nvPr>
            <p:ph type="sldNum" sz="quarter" idx="10"/>
          </p:nvPr>
        </p:nvSpPr>
        <p:spPr/>
        <p:txBody>
          <a:bodyPr/>
          <a:lstStyle/>
          <a:p>
            <a:fld id="{42AD0A0E-4515-A647-B2E3-7F1B29FB990E}" type="slidenum">
              <a:rPr lang="en-US" smtClean="0"/>
              <a:pPr/>
              <a:t>4</a:t>
            </a:fld>
            <a:endParaRPr lang="en-US"/>
          </a:p>
        </p:txBody>
      </p:sp>
      <p:pic>
        <p:nvPicPr>
          <p:cNvPr id="5" name="Picture 4" descr="A picture containing text, font, logo, graphics&#10;&#10;Description automatically generated">
            <a:extLst>
              <a:ext uri="{FF2B5EF4-FFF2-40B4-BE49-F238E27FC236}">
                <a16:creationId xmlns:a16="http://schemas.microsoft.com/office/drawing/2014/main" id="{2786F9BF-E262-ED15-A75D-9CC8A9FF4C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6460" y="2184401"/>
            <a:ext cx="2097583" cy="2108200"/>
          </a:xfrm>
          <a:prstGeom prst="rect">
            <a:avLst/>
          </a:prstGeom>
        </p:spPr>
      </p:pic>
    </p:spTree>
    <p:custDataLst>
      <p:tags r:id="rId1"/>
    </p:custDataLst>
    <p:extLst>
      <p:ext uri="{BB962C8B-B14F-4D97-AF65-F5344CB8AC3E}">
        <p14:creationId xmlns:p14="http://schemas.microsoft.com/office/powerpoint/2010/main" val="17532985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type="body" sz="quarter" idx="11"/>
          </p:nvPr>
        </p:nvSpPr>
        <p:spPr/>
        <p:txBody>
          <a:bodyPr>
            <a:normAutofit/>
          </a:bodyPr>
          <a:lstStyle/>
          <a:p>
            <a:pPr marL="0" indent="0">
              <a:spcAft>
                <a:spcPts val="1200"/>
              </a:spcAft>
              <a:buNone/>
            </a:pPr>
            <a:r>
              <a:rPr lang="en-GB" altLang="en-US"/>
              <a:t>We hope you enjoyed today'</a:t>
            </a:r>
            <a:r>
              <a:rPr lang="en-GB" altLang="ja-JP"/>
              <a:t>s presentation. </a:t>
            </a:r>
          </a:p>
          <a:p>
            <a:pPr marL="0" indent="0">
              <a:spcAft>
                <a:spcPts val="1200"/>
              </a:spcAft>
              <a:buNone/>
            </a:pPr>
            <a:r>
              <a:rPr lang="en-GB" altLang="ja-JP" b="1">
                <a:solidFill>
                  <a:schemeClr val="accent2"/>
                </a:solidFill>
              </a:rPr>
              <a:t>After closing out of Zoom, please click the CONTINUE button </a:t>
            </a:r>
            <a:br>
              <a:rPr lang="en-GB" altLang="ja-JP" b="1">
                <a:solidFill>
                  <a:schemeClr val="accent2"/>
                </a:solidFill>
              </a:rPr>
            </a:br>
            <a:r>
              <a:rPr lang="en-GB" altLang="ja-JP" b="1">
                <a:solidFill>
                  <a:schemeClr val="accent2"/>
                </a:solidFill>
              </a:rPr>
              <a:t>on your screen to take our short survey. Thank you!</a:t>
            </a:r>
            <a:endParaRPr lang="en-GB" altLang="en-US"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3200"/>
              <a:t>Thank You for Attending!</a:t>
            </a: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p:txBody>
          <a:bodyPr/>
          <a:lstStyle/>
          <a:p>
            <a:pPr defTabSz="685783">
              <a:defRPr/>
            </a:pPr>
            <a:fld id="{42AD0A0E-4515-A647-B2E3-7F1B29FB990E}" type="slidenum">
              <a:rPr lang="en-US">
                <a:solidFill>
                  <a:prstClr val="black"/>
                </a:solidFill>
                <a:latin typeface="Franklin Gothic Book" panose="020B0503020102020204"/>
              </a:rPr>
              <a:pPr defTabSz="685783">
                <a:defRPr/>
              </a:pPr>
              <a:t>40</a:t>
            </a:fld>
            <a:endParaRPr lang="en-US">
              <a:solidFill>
                <a:prstClr val="black"/>
              </a:solidFill>
              <a:latin typeface="Franklin Gothic Book" panose="020B0503020102020204"/>
            </a:endParaRP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068986" y="2397419"/>
            <a:ext cx="5326380" cy="240792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3548991" y="4337184"/>
            <a:ext cx="1047754" cy="400903"/>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013">
              <a:solidFill>
                <a:prstClr val="white"/>
              </a:solidFill>
              <a:latin typeface="Franklin Gothic Book" panose="020B0503020102020204"/>
            </a:endParaRPr>
          </a:p>
        </p:txBody>
      </p:sp>
    </p:spTree>
    <p:extLst>
      <p:ext uri="{BB962C8B-B14F-4D97-AF65-F5344CB8AC3E}">
        <p14:creationId xmlns:p14="http://schemas.microsoft.com/office/powerpoint/2010/main" val="2067011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418FC-4B8F-A398-9DAA-1D7253F9CC2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769D928-E2E3-597A-74F5-B3838471A696}"/>
              </a:ext>
            </a:extLst>
          </p:cNvPr>
          <p:cNvSpPr>
            <a:spLocks noGrp="1"/>
          </p:cNvSpPr>
          <p:nvPr>
            <p:ph type="sldNum" sz="quarter" idx="10"/>
          </p:nvPr>
        </p:nvSpPr>
        <p:spPr>
          <a:xfrm>
            <a:off x="5239115" y="44959"/>
            <a:ext cx="1543050" cy="205383"/>
          </a:xfrm>
          <a:prstGeom prst="rect">
            <a:avLst/>
          </a:prstGeom>
        </p:spPr>
        <p:txBody>
          <a:bodyPr vert="horz" lIns="68580" tIns="34290" rIns="68580" bIns="34290" rtlCol="0" anchor="ctr"/>
          <a:lstStyle>
            <a:defPPr>
              <a:defRPr lang="en-US"/>
            </a:defPPr>
            <a:lvl1pPr marL="0" algn="r" defTabSz="514350" rtl="0" eaLnBrk="1" latinLnBrk="0" hangingPunct="1">
              <a:defRPr sz="675"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endParaRPr lang="en-US">
              <a:cs typeface="Arial"/>
            </a:endParaRPr>
          </a:p>
        </p:txBody>
      </p:sp>
      <p:sp>
        <p:nvSpPr>
          <p:cNvPr id="10" name="Rectangle 9">
            <a:extLst>
              <a:ext uri="{FF2B5EF4-FFF2-40B4-BE49-F238E27FC236}">
                <a16:creationId xmlns:a16="http://schemas.microsoft.com/office/drawing/2014/main" id="{B84979E6-8654-3216-631D-B340F1DEA184}"/>
              </a:ext>
            </a:extLst>
          </p:cNvPr>
          <p:cNvSpPr/>
          <p:nvPr/>
        </p:nvSpPr>
        <p:spPr>
          <a:xfrm>
            <a:off x="774781" y="1085894"/>
            <a:ext cx="7594439" cy="784830"/>
          </a:xfrm>
          <a:prstGeom prst="rect">
            <a:avLst/>
          </a:prstGeom>
        </p:spPr>
        <p:txBody>
          <a:bodyPr wrap="square" lIns="91440" tIns="45720" rIns="91440" bIns="45720" anchor="t">
            <a:spAutoFit/>
          </a:bodyPr>
          <a:lstStyle/>
          <a:p>
            <a:pPr marL="285267" indent="-285267" defTabSz="914378">
              <a:spcBef>
                <a:spcPts val="600"/>
              </a:spcBef>
              <a:buFont typeface="Arial" panose="020B0604020202020204" pitchFamily="34" charset="0"/>
              <a:buChar char="•"/>
              <a:defRPr/>
            </a:pPr>
            <a:endParaRPr lang="en-US" sz="2000" kern="0" spc="-23">
              <a:solidFill>
                <a:prstClr val="black"/>
              </a:solidFill>
              <a:ea typeface="ＭＳ Ｐゴシック" pitchFamily="34" charset="-128"/>
              <a:cs typeface="Calibri" pitchFamily="34" charset="0"/>
            </a:endParaRPr>
          </a:p>
          <a:p>
            <a:pPr defTabSz="914378">
              <a:spcBef>
                <a:spcPts val="600"/>
              </a:spcBef>
              <a:defRPr/>
            </a:pPr>
            <a:endParaRPr lang="en-US" sz="2000" kern="0" spc="-23">
              <a:solidFill>
                <a:prstClr val="black"/>
              </a:solidFill>
              <a:ea typeface="ＭＳ Ｐゴシック" pitchFamily="34" charset="-128"/>
              <a:cs typeface="Calibri" pitchFamily="34" charset="0"/>
            </a:endParaRPr>
          </a:p>
        </p:txBody>
      </p:sp>
      <p:sp>
        <p:nvSpPr>
          <p:cNvPr id="12" name="TextBox 11">
            <a:extLst>
              <a:ext uri="{FF2B5EF4-FFF2-40B4-BE49-F238E27FC236}">
                <a16:creationId xmlns:a16="http://schemas.microsoft.com/office/drawing/2014/main" id="{32036DC1-AB3E-1630-6C0D-0EABAB2350A9}"/>
              </a:ext>
            </a:extLst>
          </p:cNvPr>
          <p:cNvSpPr txBox="1"/>
          <p:nvPr/>
        </p:nvSpPr>
        <p:spPr>
          <a:xfrm>
            <a:off x="2286000" y="2420165"/>
            <a:ext cx="4572000" cy="369332"/>
          </a:xfrm>
          <a:prstGeom prst="rect">
            <a:avLst/>
          </a:prstGeom>
          <a:noFill/>
        </p:spPr>
        <p:txBody>
          <a:bodyPr wrap="square">
            <a:spAutoFit/>
          </a:bodyPr>
          <a:lstStyle/>
          <a:p>
            <a:pPr defTabSz="914378">
              <a:defRPr/>
            </a:pPr>
            <a:r>
              <a:rPr lang="en-US" sz="1800" kern="0">
                <a:solidFill>
                  <a:prstClr val="black"/>
                </a:solidFill>
              </a:rPr>
              <a:t> </a:t>
            </a:r>
          </a:p>
        </p:txBody>
      </p:sp>
      <p:sp>
        <p:nvSpPr>
          <p:cNvPr id="13" name="TextBox 12">
            <a:extLst>
              <a:ext uri="{FF2B5EF4-FFF2-40B4-BE49-F238E27FC236}">
                <a16:creationId xmlns:a16="http://schemas.microsoft.com/office/drawing/2014/main" id="{5C3BF094-A237-8733-824F-CB2576AF1FD7}"/>
              </a:ext>
            </a:extLst>
          </p:cNvPr>
          <p:cNvSpPr txBox="1"/>
          <p:nvPr/>
        </p:nvSpPr>
        <p:spPr>
          <a:xfrm>
            <a:off x="2286000" y="2420165"/>
            <a:ext cx="4572000" cy="369332"/>
          </a:xfrm>
          <a:prstGeom prst="rect">
            <a:avLst/>
          </a:prstGeom>
          <a:noFill/>
        </p:spPr>
        <p:txBody>
          <a:bodyPr wrap="square">
            <a:spAutoFit/>
          </a:bodyPr>
          <a:lstStyle/>
          <a:p>
            <a:pPr defTabSz="914378">
              <a:defRPr/>
            </a:pPr>
            <a:r>
              <a:rPr lang="en-US" sz="1800" kern="0">
                <a:solidFill>
                  <a:prstClr val="black"/>
                </a:solidFill>
              </a:rPr>
              <a:t> </a:t>
            </a:r>
          </a:p>
        </p:txBody>
      </p:sp>
      <p:pic>
        <p:nvPicPr>
          <p:cNvPr id="6" name="Picture 5">
            <a:extLst>
              <a:ext uri="{FF2B5EF4-FFF2-40B4-BE49-F238E27FC236}">
                <a16:creationId xmlns:a16="http://schemas.microsoft.com/office/drawing/2014/main" id="{173E4701-D573-A7B8-566B-793526AC89F8}"/>
              </a:ext>
            </a:extLst>
          </p:cNvPr>
          <p:cNvPicPr>
            <a:picLocks noChangeAspect="1"/>
          </p:cNvPicPr>
          <p:nvPr/>
        </p:nvPicPr>
        <p:blipFill>
          <a:blip r:embed="rId4"/>
          <a:stretch>
            <a:fillRect/>
          </a:stretch>
        </p:blipFill>
        <p:spPr>
          <a:xfrm>
            <a:off x="1008210" y="254550"/>
            <a:ext cx="7307934" cy="4714709"/>
          </a:xfrm>
          <a:prstGeom prst="rect">
            <a:avLst/>
          </a:prstGeom>
        </p:spPr>
      </p:pic>
    </p:spTree>
    <p:custDataLst>
      <p:tags r:id="rId1"/>
    </p:custDataLst>
    <p:extLst>
      <p:ext uri="{BB962C8B-B14F-4D97-AF65-F5344CB8AC3E}">
        <p14:creationId xmlns:p14="http://schemas.microsoft.com/office/powerpoint/2010/main" val="320183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a:xfrm>
            <a:off x="857250" y="59945"/>
            <a:ext cx="7462661" cy="822787"/>
          </a:xfrm>
        </p:spPr>
        <p:txBody>
          <a:bodyPr>
            <a:normAutofit/>
          </a:bodyPr>
          <a:lstStyle/>
          <a:p>
            <a:r>
              <a:rPr lang="en-US"/>
              <a:t>How to Ask Questions</a:t>
            </a: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27" name="Group 26">
            <a:extLst>
              <a:ext uri="{FF2B5EF4-FFF2-40B4-BE49-F238E27FC236}">
                <a16:creationId xmlns:a16="http://schemas.microsoft.com/office/drawing/2014/main" id="{1E5B15DB-3192-AED0-35D7-CE9D30EB2CCB}"/>
              </a:ext>
            </a:extLst>
          </p:cNvPr>
          <p:cNvGrpSpPr/>
          <p:nvPr/>
        </p:nvGrpSpPr>
        <p:grpSpPr>
          <a:xfrm>
            <a:off x="482962" y="1178270"/>
            <a:ext cx="4982251" cy="624821"/>
            <a:chOff x="816359" y="1252706"/>
            <a:chExt cx="4982251" cy="624821"/>
          </a:xfrm>
        </p:grpSpPr>
        <p:sp>
          <p:nvSpPr>
            <p:cNvPr id="22" name="Rectangle 21">
              <a:extLst>
                <a:ext uri="{FF2B5EF4-FFF2-40B4-BE49-F238E27FC236}">
                  <a16:creationId xmlns:a16="http://schemas.microsoft.com/office/drawing/2014/main" id="{5F7C9B62-0D03-81E1-A0C5-54BB542A00A3}"/>
                </a:ext>
              </a:extLst>
            </p:cNvPr>
            <p:cNvSpPr/>
            <p:nvPr/>
          </p:nvSpPr>
          <p:spPr>
            <a:xfrm>
              <a:off x="816359" y="1252706"/>
              <a:ext cx="4958204" cy="624821"/>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957793" y="1307740"/>
              <a:ext cx="4840817" cy="519706"/>
            </a:xfrm>
            <a:prstGeom prst="rect">
              <a:avLst/>
            </a:prstGeom>
            <a:ln>
              <a:noFill/>
            </a:ln>
          </p:spPr>
          <p:txBody>
            <a:bodyPr wrap="square" lIns="0" tIns="13500" rIns="0" bIns="13500" anchor="ctr">
              <a:spAutoFit/>
            </a:bodyPr>
            <a:lstStyle/>
            <a:p>
              <a:pPr defTabSz="685783">
                <a:spcAft>
                  <a:spcPts val="1125"/>
                </a:spcAft>
                <a:tabLst>
                  <a:tab pos="2088304" algn="l"/>
                </a:tabLst>
                <a:defRPr/>
              </a:pPr>
              <a:r>
                <a:rPr lang="en-GB" sz="1600">
                  <a:solidFill>
                    <a:prstClr val="black"/>
                  </a:solidFill>
                  <a:latin typeface="Franklin Gothic Book" panose="020B0503020102020204"/>
                </a:rPr>
                <a:t>Feel free to ask a question at any time; however, all questions will be held until the end of the presentation.</a:t>
              </a:r>
            </a:p>
          </p:txBody>
        </p:sp>
      </p:grpSp>
      <p:grpSp>
        <p:nvGrpSpPr>
          <p:cNvPr id="28" name="Group 27">
            <a:extLst>
              <a:ext uri="{FF2B5EF4-FFF2-40B4-BE49-F238E27FC236}">
                <a16:creationId xmlns:a16="http://schemas.microsoft.com/office/drawing/2014/main" id="{3EE41052-447E-2FDD-2E7F-E9982E09FEEE}"/>
              </a:ext>
            </a:extLst>
          </p:cNvPr>
          <p:cNvGrpSpPr/>
          <p:nvPr/>
        </p:nvGrpSpPr>
        <p:grpSpPr>
          <a:xfrm>
            <a:off x="684623" y="1943188"/>
            <a:ext cx="4958204" cy="624821"/>
            <a:chOff x="816359" y="1989166"/>
            <a:chExt cx="4958204" cy="624821"/>
          </a:xfrm>
        </p:grpSpPr>
        <p:sp>
          <p:nvSpPr>
            <p:cNvPr id="23" name="Rectangle 22">
              <a:extLst>
                <a:ext uri="{FF2B5EF4-FFF2-40B4-BE49-F238E27FC236}">
                  <a16:creationId xmlns:a16="http://schemas.microsoft.com/office/drawing/2014/main" id="{902A1372-9378-94FD-05C8-82556FF475B3}"/>
                </a:ext>
              </a:extLst>
            </p:cNvPr>
            <p:cNvSpPr/>
            <p:nvPr/>
          </p:nvSpPr>
          <p:spPr>
            <a:xfrm>
              <a:off x="816359" y="1989166"/>
              <a:ext cx="4958204" cy="624821"/>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957793" y="2041724"/>
              <a:ext cx="4307417" cy="519706"/>
            </a:xfrm>
            <a:prstGeom prst="rect">
              <a:avLst/>
            </a:prstGeom>
            <a:ln>
              <a:noFill/>
            </a:ln>
          </p:spPr>
          <p:txBody>
            <a:bodyPr lIns="0" tIns="13500" rIns="0" bIns="13500" anchor="ctr">
              <a:spAutoFit/>
            </a:bodyPr>
            <a:lstStyle/>
            <a:p>
              <a:pPr defTabSz="685783">
                <a:spcAft>
                  <a:spcPts val="1125"/>
                </a:spcAft>
                <a:tabLst>
                  <a:tab pos="2088304" algn="l"/>
                </a:tabLst>
                <a:defRPr/>
              </a:pPr>
              <a:r>
                <a:rPr lang="en-GB" sz="1600" b="1">
                  <a:solidFill>
                    <a:schemeClr val="accent3"/>
                  </a:solidFill>
                  <a:latin typeface="Franklin Gothic Book" panose="020B0503020102020204"/>
                </a:rPr>
                <a:t>To ask a question</a:t>
              </a:r>
              <a:r>
                <a:rPr lang="en-GB" sz="1600">
                  <a:solidFill>
                    <a:prstClr val="black"/>
                  </a:solidFill>
                  <a:latin typeface="Franklin Gothic Book" panose="020B0503020102020204"/>
                </a:rPr>
                <a:t>, open the Q&amp;A window and type your question into the Q&amp;A box. </a:t>
              </a:r>
              <a:r>
                <a:rPr lang="en-GB" sz="1600" b="1">
                  <a:solidFill>
                    <a:schemeClr val="accent3"/>
                  </a:solidFill>
                  <a:latin typeface="Franklin Gothic Book" panose="020B0503020102020204"/>
                </a:rPr>
                <a:t>Click Send</a:t>
              </a:r>
              <a:r>
                <a:rPr lang="en-GB" sz="1600" b="1">
                  <a:latin typeface="Franklin Gothic Book" panose="020B0503020102020204"/>
                </a:rPr>
                <a:t>.</a:t>
              </a:r>
            </a:p>
          </p:txBody>
        </p:sp>
      </p:grpSp>
      <p:grpSp>
        <p:nvGrpSpPr>
          <p:cNvPr id="29" name="Group 28">
            <a:extLst>
              <a:ext uri="{FF2B5EF4-FFF2-40B4-BE49-F238E27FC236}">
                <a16:creationId xmlns:a16="http://schemas.microsoft.com/office/drawing/2014/main" id="{67051104-A0CF-AA27-1701-3BB525EB4129}"/>
              </a:ext>
            </a:extLst>
          </p:cNvPr>
          <p:cNvGrpSpPr/>
          <p:nvPr/>
        </p:nvGrpSpPr>
        <p:grpSpPr>
          <a:xfrm>
            <a:off x="862237" y="2708106"/>
            <a:ext cx="4958204" cy="624821"/>
            <a:chOff x="816359" y="2722528"/>
            <a:chExt cx="4958204" cy="624821"/>
          </a:xfrm>
        </p:grpSpPr>
        <p:sp>
          <p:nvSpPr>
            <p:cNvPr id="25" name="Rectangle 24">
              <a:extLst>
                <a:ext uri="{FF2B5EF4-FFF2-40B4-BE49-F238E27FC236}">
                  <a16:creationId xmlns:a16="http://schemas.microsoft.com/office/drawing/2014/main" id="{18ED3BC9-513E-2D27-3A8D-62AFA3EB7924}"/>
                </a:ext>
              </a:extLst>
            </p:cNvPr>
            <p:cNvSpPr/>
            <p:nvPr/>
          </p:nvSpPr>
          <p:spPr>
            <a:xfrm>
              <a:off x="816359" y="2722528"/>
              <a:ext cx="4958204" cy="62482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957793" y="2775708"/>
              <a:ext cx="4639866" cy="519706"/>
            </a:xfrm>
            <a:prstGeom prst="rect">
              <a:avLst/>
            </a:prstGeom>
            <a:ln>
              <a:noFill/>
            </a:ln>
          </p:spPr>
          <p:txBody>
            <a:bodyPr lIns="0" tIns="13500" rIns="0" bIns="13500" anchor="ctr">
              <a:spAutoFit/>
            </a:bodyPr>
            <a:lstStyle/>
            <a:p>
              <a:pPr defTabSz="685783">
                <a:spcAft>
                  <a:spcPts val="1125"/>
                </a:spcAft>
                <a:tabLst>
                  <a:tab pos="2088304" algn="l"/>
                </a:tabLst>
                <a:defRPr/>
              </a:pPr>
              <a:r>
                <a:rPr lang="en-GB" sz="1600" b="1">
                  <a:solidFill>
                    <a:schemeClr val="accent1"/>
                  </a:solidFill>
                  <a:latin typeface="Franklin Gothic Book" panose="020B0503020102020204"/>
                </a:rPr>
                <a:t>Note: </a:t>
              </a:r>
              <a:r>
                <a:rPr lang="en-GB" sz="1600">
                  <a:solidFill>
                    <a:prstClr val="black"/>
                  </a:solidFill>
                  <a:latin typeface="Franklin Gothic Book" panose="020B0503020102020204"/>
                </a:rPr>
                <a:t>Check </a:t>
              </a:r>
              <a:r>
                <a:rPr lang="en-GB" sz="1600" b="1">
                  <a:solidFill>
                    <a:schemeClr val="accent1"/>
                  </a:solidFill>
                  <a:latin typeface="Franklin Gothic Book" panose="020B0503020102020204"/>
                </a:rPr>
                <a:t>Send Anonymously </a:t>
              </a:r>
              <a:r>
                <a:rPr lang="en-GB" sz="1600">
                  <a:solidFill>
                    <a:prstClr val="black"/>
                  </a:solidFill>
                  <a:latin typeface="Franklin Gothic Book" panose="020B0503020102020204"/>
                </a:rPr>
                <a:t>if you do not want your name attached to your question in the Q&amp;A.</a:t>
              </a:r>
            </a:p>
          </p:txBody>
        </p:sp>
      </p:grpSp>
      <p:grpSp>
        <p:nvGrpSpPr>
          <p:cNvPr id="30" name="Group 29">
            <a:extLst>
              <a:ext uri="{FF2B5EF4-FFF2-40B4-BE49-F238E27FC236}">
                <a16:creationId xmlns:a16="http://schemas.microsoft.com/office/drawing/2014/main" id="{CBBDD9E1-EF98-3B8F-8C59-86B52D07EFB8}"/>
              </a:ext>
            </a:extLst>
          </p:cNvPr>
          <p:cNvGrpSpPr/>
          <p:nvPr/>
        </p:nvGrpSpPr>
        <p:grpSpPr>
          <a:xfrm>
            <a:off x="1039852" y="3473025"/>
            <a:ext cx="4958204" cy="624821"/>
            <a:chOff x="816359" y="3462240"/>
            <a:chExt cx="4958204" cy="624821"/>
          </a:xfrm>
        </p:grpSpPr>
        <p:sp>
          <p:nvSpPr>
            <p:cNvPr id="26" name="Rectangle 25">
              <a:extLst>
                <a:ext uri="{FF2B5EF4-FFF2-40B4-BE49-F238E27FC236}">
                  <a16:creationId xmlns:a16="http://schemas.microsoft.com/office/drawing/2014/main" id="{F37B1E3B-4F56-04EB-C033-EBEF4096D262}"/>
                </a:ext>
              </a:extLst>
            </p:cNvPr>
            <p:cNvSpPr/>
            <p:nvPr/>
          </p:nvSpPr>
          <p:spPr>
            <a:xfrm>
              <a:off x="816359" y="3462240"/>
              <a:ext cx="4958204" cy="62482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957793" y="3509691"/>
              <a:ext cx="4307417" cy="519706"/>
            </a:xfrm>
            <a:prstGeom prst="rect">
              <a:avLst/>
            </a:prstGeom>
            <a:ln>
              <a:noFill/>
            </a:ln>
          </p:spPr>
          <p:txBody>
            <a:bodyPr lIns="0" tIns="13500" rIns="0" bIns="13500" anchor="ctr">
              <a:spAutoFit/>
            </a:bodyPr>
            <a:lstStyle/>
            <a:p>
              <a:pPr defTabSz="685783">
                <a:spcAft>
                  <a:spcPts val="1125"/>
                </a:spcAft>
                <a:tabLst>
                  <a:tab pos="2088304" algn="l"/>
                </a:tabLst>
                <a:defRPr/>
              </a:pPr>
              <a:r>
                <a:rPr lang="en-GB" sz="1600">
                  <a:solidFill>
                    <a:prstClr val="black"/>
                  </a:solidFill>
                  <a:latin typeface="Franklin Gothic Book" panose="020B0503020102020204"/>
                </a:rPr>
                <a:t>We will make every effort to respond to all questions live (out loud).</a:t>
              </a:r>
            </a:p>
          </p:txBody>
        </p:sp>
      </p:grpSp>
      <p:sp>
        <p:nvSpPr>
          <p:cNvPr id="2" name="Slide Number Placeholder 11">
            <a:extLst>
              <a:ext uri="{FF2B5EF4-FFF2-40B4-BE49-F238E27FC236}">
                <a16:creationId xmlns:a16="http://schemas.microsoft.com/office/drawing/2014/main" id="{49C5CC40-0EA5-FE26-2CCE-A0A05BC3D8D1}"/>
              </a:ext>
            </a:extLst>
          </p:cNvPr>
          <p:cNvSpPr txBox="1">
            <a:spLocks/>
          </p:cNvSpPr>
          <p:nvPr/>
        </p:nvSpPr>
        <p:spPr>
          <a:xfrm>
            <a:off x="6985487" y="59945"/>
            <a:ext cx="2057400" cy="273844"/>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42AD0A0E-4515-A647-B2E3-7F1B29FB990E}" type="slidenum">
              <a:rPr lang="en-US" smtClean="0"/>
              <a:pPr/>
              <a:t>6</a:t>
            </a:fld>
            <a:endParaRPr lang="en-US"/>
          </a:p>
        </p:txBody>
      </p:sp>
      <p:grpSp>
        <p:nvGrpSpPr>
          <p:cNvPr id="17" name="Group 16">
            <a:extLst>
              <a:ext uri="{FF2B5EF4-FFF2-40B4-BE49-F238E27FC236}">
                <a16:creationId xmlns:a16="http://schemas.microsoft.com/office/drawing/2014/main" id="{4CC42FE2-3F2D-859A-4BB9-5F12EAC1C7BA}"/>
              </a:ext>
            </a:extLst>
          </p:cNvPr>
          <p:cNvGrpSpPr/>
          <p:nvPr/>
        </p:nvGrpSpPr>
        <p:grpSpPr>
          <a:xfrm>
            <a:off x="0" y="882651"/>
            <a:ext cx="8635637" cy="3805597"/>
            <a:chOff x="0" y="882651"/>
            <a:chExt cx="8635637" cy="3805597"/>
          </a:xfrm>
        </p:grpSpPr>
        <p:grpSp>
          <p:nvGrpSpPr>
            <p:cNvPr id="14" name="Group 13">
              <a:extLst>
                <a:ext uri="{FF2B5EF4-FFF2-40B4-BE49-F238E27FC236}">
                  <a16:creationId xmlns:a16="http://schemas.microsoft.com/office/drawing/2014/main" id="{FBBF9B75-F524-6DA9-F7DD-FEE630CF2720}"/>
                </a:ext>
              </a:extLst>
            </p:cNvPr>
            <p:cNvGrpSpPr/>
            <p:nvPr/>
          </p:nvGrpSpPr>
          <p:grpSpPr>
            <a:xfrm>
              <a:off x="5529923" y="882651"/>
              <a:ext cx="3105714" cy="3805597"/>
              <a:chOff x="5529923" y="882651"/>
              <a:chExt cx="3105714" cy="3805597"/>
            </a:xfrm>
          </p:grpSpPr>
          <p:pic>
            <p:nvPicPr>
              <p:cNvPr id="8" name="Graphic 7">
                <a:extLst>
                  <a:ext uri="{FF2B5EF4-FFF2-40B4-BE49-F238E27FC236}">
                    <a16:creationId xmlns:a16="http://schemas.microsoft.com/office/drawing/2014/main" id="{6ED470E9-8F70-DBA1-BF57-51BE29BC48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29923" y="1771606"/>
                <a:ext cx="2756826" cy="2916642"/>
              </a:xfrm>
              <a:prstGeom prst="rect">
                <a:avLst/>
              </a:prstGeom>
            </p:spPr>
          </p:pic>
          <p:sp>
            <p:nvSpPr>
              <p:cNvPr id="9" name="Freeform: Shape 8">
                <a:extLst>
                  <a:ext uri="{FF2B5EF4-FFF2-40B4-BE49-F238E27FC236}">
                    <a16:creationId xmlns:a16="http://schemas.microsoft.com/office/drawing/2014/main" id="{5E92D839-2632-1C8A-2CD4-15710B720164}"/>
                  </a:ext>
                </a:extLst>
              </p:cNvPr>
              <p:cNvSpPr/>
              <p:nvPr/>
            </p:nvSpPr>
            <p:spPr>
              <a:xfrm>
                <a:off x="8319911" y="882651"/>
                <a:ext cx="315725" cy="351514"/>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22DEF2A-E112-AF42-889F-F9A8A97B775C}"/>
                  </a:ext>
                </a:extLst>
              </p:cNvPr>
              <p:cNvSpPr/>
              <p:nvPr/>
            </p:nvSpPr>
            <p:spPr>
              <a:xfrm rot="5400000">
                <a:off x="8302016" y="3771216"/>
                <a:ext cx="315725" cy="351514"/>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cxnSp>
            <p:nvCxnSpPr>
              <p:cNvPr id="12" name="Straight Connector 11">
                <a:extLst>
                  <a:ext uri="{FF2B5EF4-FFF2-40B4-BE49-F238E27FC236}">
                    <a16:creationId xmlns:a16="http://schemas.microsoft.com/office/drawing/2014/main" id="{4BFCA98B-CB7A-CDB4-1846-DE3EFFBFC13E}"/>
                  </a:ext>
                </a:extLst>
              </p:cNvPr>
              <p:cNvCxnSpPr>
                <a:cxnSpLocks/>
                <a:stCxn id="9" idx="0"/>
                <a:endCxn id="10" idx="1"/>
              </p:cNvCxnSpPr>
              <p:nvPr/>
            </p:nvCxnSpPr>
            <p:spPr>
              <a:xfrm flipH="1">
                <a:off x="8635636" y="1234166"/>
                <a:ext cx="1" cy="255494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15">
              <a:extLst>
                <a:ext uri="{FF2B5EF4-FFF2-40B4-BE49-F238E27FC236}">
                  <a16:creationId xmlns:a16="http://schemas.microsoft.com/office/drawing/2014/main" id="{3307E95A-42B2-71D9-EB50-C6851B376D43}"/>
                </a:ext>
              </a:extLst>
            </p:cNvPr>
            <p:cNvCxnSpPr/>
            <p:nvPr/>
          </p:nvCxnSpPr>
          <p:spPr>
            <a:xfrm flipH="1">
              <a:off x="0" y="4334150"/>
              <a:ext cx="5529923"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9439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Oval 205">
            <a:extLst>
              <a:ext uri="{FF2B5EF4-FFF2-40B4-BE49-F238E27FC236}">
                <a16:creationId xmlns:a16="http://schemas.microsoft.com/office/drawing/2014/main" id="{2DEF2C18-8BBD-8DA4-4EAE-373B3C6A33E9}"/>
              </a:ext>
            </a:extLst>
          </p:cNvPr>
          <p:cNvSpPr/>
          <p:nvPr/>
        </p:nvSpPr>
        <p:spPr>
          <a:xfrm>
            <a:off x="1388727" y="4151441"/>
            <a:ext cx="1395445" cy="619698"/>
          </a:xfrm>
          <a:prstGeom prst="ellipse">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2" name="Rectangle: Rounded Corners 191">
            <a:extLst>
              <a:ext uri="{FF2B5EF4-FFF2-40B4-BE49-F238E27FC236}">
                <a16:creationId xmlns:a16="http://schemas.microsoft.com/office/drawing/2014/main" id="{AC17D8A8-AEA8-F88F-B8A5-5F92AA3EEB7D}"/>
              </a:ext>
            </a:extLst>
          </p:cNvPr>
          <p:cNvSpPr/>
          <p:nvPr/>
        </p:nvSpPr>
        <p:spPr>
          <a:xfrm>
            <a:off x="1997604" y="1326699"/>
            <a:ext cx="4825901" cy="1134406"/>
          </a:xfrm>
          <a:prstGeom prst="roundRect">
            <a:avLst>
              <a:gd name="adj" fmla="val 12662"/>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pPr algn="l"/>
            <a:r>
              <a:rPr lang="en-US"/>
              <a:t>Disclaimer</a:t>
            </a:r>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10"/>
          </p:nvPr>
        </p:nvSpPr>
        <p:spPr/>
        <p:txBody>
          <a:bodyPr/>
          <a:lstStyle/>
          <a:p>
            <a:fld id="{42AD0A0E-4515-A647-B2E3-7F1B29FB990E}" type="slidenum">
              <a:rPr lang="en-US" smtClean="0"/>
              <a:pPr/>
              <a:t>7</a:t>
            </a:fld>
            <a:endParaRPr lang="en-US"/>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4294967295"/>
          </p:nvPr>
        </p:nvSpPr>
        <p:spPr>
          <a:xfrm>
            <a:off x="2219555" y="1531158"/>
            <a:ext cx="4381998" cy="725488"/>
          </a:xfrm>
        </p:spPr>
        <p:txBody>
          <a:bodyPr anchor="ctr">
            <a:noAutofit/>
          </a:bodyPr>
          <a:lstStyle/>
          <a:p>
            <a:pPr marL="0" indent="0" algn="ctr">
              <a:lnSpc>
                <a:spcPct val="120000"/>
              </a:lnSpc>
              <a:buNone/>
            </a:pPr>
            <a:r>
              <a:rPr lang="en-US" sz="1400"/>
              <a:t>Information presented reflects the personal knowledge and opinions of the faculty and does not necessarily represent the position of their current or past employers</a:t>
            </a:r>
          </a:p>
        </p:txBody>
      </p:sp>
      <p:grpSp>
        <p:nvGrpSpPr>
          <p:cNvPr id="15" name="Group 14">
            <a:extLst>
              <a:ext uri="{FF2B5EF4-FFF2-40B4-BE49-F238E27FC236}">
                <a16:creationId xmlns:a16="http://schemas.microsoft.com/office/drawing/2014/main" id="{173443A3-55F0-160B-D1D2-1CB5D7C6360F}"/>
              </a:ext>
            </a:extLst>
          </p:cNvPr>
          <p:cNvGrpSpPr/>
          <p:nvPr/>
        </p:nvGrpSpPr>
        <p:grpSpPr>
          <a:xfrm>
            <a:off x="6719248" y="2666387"/>
            <a:ext cx="1182034" cy="1574819"/>
            <a:chOff x="6225540" y="1559639"/>
            <a:chExt cx="2112875" cy="2814973"/>
          </a:xfrm>
        </p:grpSpPr>
        <p:grpSp>
          <p:nvGrpSpPr>
            <p:cNvPr id="16" name="Group 15">
              <a:extLst>
                <a:ext uri="{FF2B5EF4-FFF2-40B4-BE49-F238E27FC236}">
                  <a16:creationId xmlns:a16="http://schemas.microsoft.com/office/drawing/2014/main" id="{D76CF704-F5D5-A47E-5D2F-2510DF619444}"/>
                </a:ext>
              </a:extLst>
            </p:cNvPr>
            <p:cNvGrpSpPr/>
            <p:nvPr/>
          </p:nvGrpSpPr>
          <p:grpSpPr>
            <a:xfrm>
              <a:off x="6368038" y="1959319"/>
              <a:ext cx="1566444" cy="2415293"/>
              <a:chOff x="6381178" y="1978442"/>
              <a:chExt cx="1566444" cy="2415293"/>
            </a:xfrm>
          </p:grpSpPr>
          <p:sp>
            <p:nvSpPr>
              <p:cNvPr id="25" name="Freeform: Shape 24">
                <a:extLst>
                  <a:ext uri="{FF2B5EF4-FFF2-40B4-BE49-F238E27FC236}">
                    <a16:creationId xmlns:a16="http://schemas.microsoft.com/office/drawing/2014/main" id="{517B619C-6CFE-9E0C-3542-84466A8A892B}"/>
                  </a:ext>
                </a:extLst>
              </p:cNvPr>
              <p:cNvSpPr/>
              <p:nvPr/>
            </p:nvSpPr>
            <p:spPr>
              <a:xfrm>
                <a:off x="6605056" y="2848429"/>
                <a:ext cx="223761" cy="1328164"/>
              </a:xfrm>
              <a:custGeom>
                <a:avLst/>
                <a:gdLst>
                  <a:gd name="connsiteX0" fmla="*/ 58428 w 223761"/>
                  <a:gd name="connsiteY0" fmla="*/ 0 h 1328164"/>
                  <a:gd name="connsiteX1" fmla="*/ 223761 w 223761"/>
                  <a:gd name="connsiteY1" fmla="*/ 0 h 1328164"/>
                  <a:gd name="connsiteX2" fmla="*/ 223761 w 223761"/>
                  <a:gd name="connsiteY2" fmla="*/ 1328165 h 1328164"/>
                  <a:gd name="connsiteX3" fmla="*/ 0 w 223761"/>
                  <a:gd name="connsiteY3" fmla="*/ 1328165 h 1328164"/>
                  <a:gd name="connsiteX4" fmla="*/ 0 w 223761"/>
                  <a:gd name="connsiteY4" fmla="*/ 58546 h 1328164"/>
                  <a:gd name="connsiteX5" fmla="*/ 58546 w 223761"/>
                  <a:gd name="connsiteY5" fmla="*/ 0 h 1328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761" h="1328164">
                    <a:moveTo>
                      <a:pt x="58428" y="0"/>
                    </a:moveTo>
                    <a:lnTo>
                      <a:pt x="223761" y="0"/>
                    </a:lnTo>
                    <a:lnTo>
                      <a:pt x="223761" y="1328165"/>
                    </a:lnTo>
                    <a:lnTo>
                      <a:pt x="0" y="1328165"/>
                    </a:lnTo>
                    <a:lnTo>
                      <a:pt x="0" y="58546"/>
                    </a:lnTo>
                    <a:cubicBezTo>
                      <a:pt x="0" y="26228"/>
                      <a:pt x="26228" y="0"/>
                      <a:pt x="58546" y="0"/>
                    </a:cubicBezTo>
                    <a:close/>
                  </a:path>
                </a:pathLst>
              </a:custGeom>
              <a:solidFill>
                <a:schemeClr val="accent3">
                  <a:lumMod val="40000"/>
                  <a:lumOff val="60000"/>
                </a:schemeClr>
              </a:solidFill>
              <a:ln w="11657"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F393BCA-3F1F-CB9A-B3F1-917F5F72CFB6}"/>
                  </a:ext>
                </a:extLst>
              </p:cNvPr>
              <p:cNvSpPr/>
              <p:nvPr/>
            </p:nvSpPr>
            <p:spPr>
              <a:xfrm>
                <a:off x="6828700" y="2262505"/>
                <a:ext cx="223761" cy="1914088"/>
              </a:xfrm>
              <a:custGeom>
                <a:avLst/>
                <a:gdLst>
                  <a:gd name="connsiteX0" fmla="*/ 55735 w 223761"/>
                  <a:gd name="connsiteY0" fmla="*/ 0 h 1914088"/>
                  <a:gd name="connsiteX1" fmla="*/ 223761 w 223761"/>
                  <a:gd name="connsiteY1" fmla="*/ 0 h 1914088"/>
                  <a:gd name="connsiteX2" fmla="*/ 223761 w 223761"/>
                  <a:gd name="connsiteY2" fmla="*/ 1914089 h 1914088"/>
                  <a:gd name="connsiteX3" fmla="*/ 0 w 223761"/>
                  <a:gd name="connsiteY3" fmla="*/ 1914089 h 1914088"/>
                  <a:gd name="connsiteX4" fmla="*/ 0 w 223761"/>
                  <a:gd name="connsiteY4" fmla="*/ 55735 h 1914088"/>
                  <a:gd name="connsiteX5" fmla="*/ 55735 w 223761"/>
                  <a:gd name="connsiteY5" fmla="*/ 0 h 191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761" h="1914088">
                    <a:moveTo>
                      <a:pt x="55735" y="0"/>
                    </a:moveTo>
                    <a:lnTo>
                      <a:pt x="223761" y="0"/>
                    </a:lnTo>
                    <a:lnTo>
                      <a:pt x="223761" y="1914089"/>
                    </a:lnTo>
                    <a:lnTo>
                      <a:pt x="0" y="1914089"/>
                    </a:lnTo>
                    <a:lnTo>
                      <a:pt x="0" y="55735"/>
                    </a:lnTo>
                    <a:cubicBezTo>
                      <a:pt x="0" y="24940"/>
                      <a:pt x="24940" y="0"/>
                      <a:pt x="55735" y="0"/>
                    </a:cubicBezTo>
                    <a:close/>
                  </a:path>
                </a:pathLst>
              </a:custGeom>
              <a:solidFill>
                <a:schemeClr val="accent3">
                  <a:lumMod val="40000"/>
                  <a:lumOff val="60000"/>
                  <a:alpha val="58000"/>
                </a:schemeClr>
              </a:solidFill>
              <a:ln w="11657"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965F003-762E-B376-FEB8-75E0545DD32E}"/>
                  </a:ext>
                </a:extLst>
              </p:cNvPr>
              <p:cNvSpPr/>
              <p:nvPr/>
            </p:nvSpPr>
            <p:spPr>
              <a:xfrm>
                <a:off x="7052578" y="1978442"/>
                <a:ext cx="223761" cy="2198152"/>
              </a:xfrm>
              <a:custGeom>
                <a:avLst/>
                <a:gdLst>
                  <a:gd name="connsiteX0" fmla="*/ 58897 w 223761"/>
                  <a:gd name="connsiteY0" fmla="*/ 0 h 2198152"/>
                  <a:gd name="connsiteX1" fmla="*/ 161820 w 223761"/>
                  <a:gd name="connsiteY1" fmla="*/ 0 h 2198152"/>
                  <a:gd name="connsiteX2" fmla="*/ 223761 w 223761"/>
                  <a:gd name="connsiteY2" fmla="*/ 61941 h 2198152"/>
                  <a:gd name="connsiteX3" fmla="*/ 223761 w 223761"/>
                  <a:gd name="connsiteY3" fmla="*/ 2198152 h 2198152"/>
                  <a:gd name="connsiteX4" fmla="*/ 0 w 223761"/>
                  <a:gd name="connsiteY4" fmla="*/ 2198152 h 2198152"/>
                  <a:gd name="connsiteX5" fmla="*/ 0 w 223761"/>
                  <a:gd name="connsiteY5" fmla="*/ 58897 h 2198152"/>
                  <a:gd name="connsiteX6" fmla="*/ 58897 w 223761"/>
                  <a:gd name="connsiteY6" fmla="*/ 0 h 2198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761" h="2198152">
                    <a:moveTo>
                      <a:pt x="58897" y="0"/>
                    </a:moveTo>
                    <a:lnTo>
                      <a:pt x="161820" y="0"/>
                    </a:lnTo>
                    <a:cubicBezTo>
                      <a:pt x="196011" y="0"/>
                      <a:pt x="223761" y="27751"/>
                      <a:pt x="223761" y="61941"/>
                    </a:cubicBezTo>
                    <a:lnTo>
                      <a:pt x="223761" y="2198152"/>
                    </a:lnTo>
                    <a:lnTo>
                      <a:pt x="0" y="2198152"/>
                    </a:lnTo>
                    <a:lnTo>
                      <a:pt x="0" y="58897"/>
                    </a:lnTo>
                    <a:cubicBezTo>
                      <a:pt x="0" y="26346"/>
                      <a:pt x="26463" y="0"/>
                      <a:pt x="58897" y="0"/>
                    </a:cubicBezTo>
                    <a:close/>
                  </a:path>
                </a:pathLst>
              </a:custGeom>
              <a:solidFill>
                <a:schemeClr val="accent3">
                  <a:lumMod val="40000"/>
                  <a:lumOff val="60000"/>
                </a:schemeClr>
              </a:solidFill>
              <a:ln w="11657"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2A517FB-6222-4621-3ECC-913A45E66440}"/>
                  </a:ext>
                </a:extLst>
              </p:cNvPr>
              <p:cNvSpPr/>
              <p:nvPr/>
            </p:nvSpPr>
            <p:spPr>
              <a:xfrm>
                <a:off x="7276339" y="2467648"/>
                <a:ext cx="223878" cy="1708945"/>
              </a:xfrm>
              <a:custGeom>
                <a:avLst/>
                <a:gdLst>
                  <a:gd name="connsiteX0" fmla="*/ 0 w 223878"/>
                  <a:gd name="connsiteY0" fmla="*/ 0 h 1708945"/>
                  <a:gd name="connsiteX1" fmla="*/ 159361 w 223878"/>
                  <a:gd name="connsiteY1" fmla="*/ 0 h 1708945"/>
                  <a:gd name="connsiteX2" fmla="*/ 223878 w 223878"/>
                  <a:gd name="connsiteY2" fmla="*/ 64517 h 1708945"/>
                  <a:gd name="connsiteX3" fmla="*/ 223878 w 223878"/>
                  <a:gd name="connsiteY3" fmla="*/ 1708945 h 1708945"/>
                  <a:gd name="connsiteX4" fmla="*/ 117 w 223878"/>
                  <a:gd name="connsiteY4" fmla="*/ 1708945 h 1708945"/>
                  <a:gd name="connsiteX5" fmla="*/ 117 w 223878"/>
                  <a:gd name="connsiteY5" fmla="*/ 0 h 1708945"/>
                  <a:gd name="connsiteX6" fmla="*/ 117 w 223878"/>
                  <a:gd name="connsiteY6" fmla="*/ 0 h 1708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878" h="1708945">
                    <a:moveTo>
                      <a:pt x="0" y="0"/>
                    </a:moveTo>
                    <a:lnTo>
                      <a:pt x="159361" y="0"/>
                    </a:lnTo>
                    <a:cubicBezTo>
                      <a:pt x="194957" y="0"/>
                      <a:pt x="223878" y="28922"/>
                      <a:pt x="223878" y="64517"/>
                    </a:cubicBezTo>
                    <a:lnTo>
                      <a:pt x="223878" y="1708945"/>
                    </a:lnTo>
                    <a:lnTo>
                      <a:pt x="117" y="1708945"/>
                    </a:lnTo>
                    <a:lnTo>
                      <a:pt x="117" y="0"/>
                    </a:lnTo>
                    <a:lnTo>
                      <a:pt x="117" y="0"/>
                    </a:lnTo>
                    <a:close/>
                  </a:path>
                </a:pathLst>
              </a:custGeom>
              <a:solidFill>
                <a:schemeClr val="accent3">
                  <a:lumMod val="40000"/>
                  <a:lumOff val="60000"/>
                  <a:alpha val="58000"/>
                </a:schemeClr>
              </a:solidFill>
              <a:ln w="11657"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285CF22-064B-0888-A679-A6D3765AF188}"/>
                  </a:ext>
                </a:extLst>
              </p:cNvPr>
              <p:cNvSpPr/>
              <p:nvPr/>
            </p:nvSpPr>
            <p:spPr>
              <a:xfrm>
                <a:off x="7500100" y="2635206"/>
                <a:ext cx="223761" cy="1541504"/>
              </a:xfrm>
              <a:custGeom>
                <a:avLst/>
                <a:gdLst>
                  <a:gd name="connsiteX0" fmla="*/ 0 w 223761"/>
                  <a:gd name="connsiteY0" fmla="*/ 0 h 1541504"/>
                  <a:gd name="connsiteX1" fmla="*/ 164747 w 223761"/>
                  <a:gd name="connsiteY1" fmla="*/ 0 h 1541504"/>
                  <a:gd name="connsiteX2" fmla="*/ 223761 w 223761"/>
                  <a:gd name="connsiteY2" fmla="*/ 59014 h 1541504"/>
                  <a:gd name="connsiteX3" fmla="*/ 223761 w 223761"/>
                  <a:gd name="connsiteY3" fmla="*/ 1541505 h 1541504"/>
                  <a:gd name="connsiteX4" fmla="*/ 0 w 223761"/>
                  <a:gd name="connsiteY4" fmla="*/ 1541505 h 1541504"/>
                  <a:gd name="connsiteX5" fmla="*/ 0 w 223761"/>
                  <a:gd name="connsiteY5" fmla="*/ 0 h 1541504"/>
                  <a:gd name="connsiteX6" fmla="*/ 0 w 223761"/>
                  <a:gd name="connsiteY6" fmla="*/ 0 h 154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761" h="1541504">
                    <a:moveTo>
                      <a:pt x="0" y="0"/>
                    </a:moveTo>
                    <a:lnTo>
                      <a:pt x="164747" y="0"/>
                    </a:lnTo>
                    <a:cubicBezTo>
                      <a:pt x="197299" y="0"/>
                      <a:pt x="223761" y="26463"/>
                      <a:pt x="223761" y="59014"/>
                    </a:cubicBezTo>
                    <a:lnTo>
                      <a:pt x="223761" y="1541505"/>
                    </a:lnTo>
                    <a:lnTo>
                      <a:pt x="0" y="1541505"/>
                    </a:lnTo>
                    <a:lnTo>
                      <a:pt x="0" y="0"/>
                    </a:lnTo>
                    <a:lnTo>
                      <a:pt x="0" y="0"/>
                    </a:lnTo>
                    <a:close/>
                  </a:path>
                </a:pathLst>
              </a:custGeom>
              <a:solidFill>
                <a:schemeClr val="accent3">
                  <a:lumMod val="40000"/>
                  <a:lumOff val="60000"/>
                </a:schemeClr>
              </a:solidFill>
              <a:ln w="11657"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CB85FF6-20E2-37F2-A644-4C7567D9698F}"/>
                  </a:ext>
                </a:extLst>
              </p:cNvPr>
              <p:cNvSpPr/>
              <p:nvPr/>
            </p:nvSpPr>
            <p:spPr>
              <a:xfrm>
                <a:off x="6381178" y="3253447"/>
                <a:ext cx="223761" cy="923146"/>
              </a:xfrm>
              <a:custGeom>
                <a:avLst/>
                <a:gdLst>
                  <a:gd name="connsiteX0" fmla="*/ 59834 w 223761"/>
                  <a:gd name="connsiteY0" fmla="*/ 0 h 923146"/>
                  <a:gd name="connsiteX1" fmla="*/ 223761 w 223761"/>
                  <a:gd name="connsiteY1" fmla="*/ 0 h 923146"/>
                  <a:gd name="connsiteX2" fmla="*/ 223761 w 223761"/>
                  <a:gd name="connsiteY2" fmla="*/ 923147 h 923146"/>
                  <a:gd name="connsiteX3" fmla="*/ 0 w 223761"/>
                  <a:gd name="connsiteY3" fmla="*/ 923147 h 923146"/>
                  <a:gd name="connsiteX4" fmla="*/ 0 w 223761"/>
                  <a:gd name="connsiteY4" fmla="*/ 59834 h 923146"/>
                  <a:gd name="connsiteX5" fmla="*/ 59834 w 223761"/>
                  <a:gd name="connsiteY5" fmla="*/ 0 h 923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761" h="923146">
                    <a:moveTo>
                      <a:pt x="59834" y="0"/>
                    </a:moveTo>
                    <a:lnTo>
                      <a:pt x="223761" y="0"/>
                    </a:lnTo>
                    <a:lnTo>
                      <a:pt x="223761" y="923147"/>
                    </a:lnTo>
                    <a:lnTo>
                      <a:pt x="0" y="923147"/>
                    </a:lnTo>
                    <a:lnTo>
                      <a:pt x="0" y="59834"/>
                    </a:lnTo>
                    <a:cubicBezTo>
                      <a:pt x="0" y="26814"/>
                      <a:pt x="26814" y="0"/>
                      <a:pt x="59834" y="0"/>
                    </a:cubicBezTo>
                    <a:close/>
                  </a:path>
                </a:pathLst>
              </a:custGeom>
              <a:solidFill>
                <a:schemeClr val="accent3">
                  <a:lumMod val="40000"/>
                  <a:lumOff val="60000"/>
                  <a:alpha val="58000"/>
                </a:schemeClr>
              </a:solidFill>
              <a:ln w="11657"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AC6E97C-3749-3F84-E8BD-F9037ADE362B}"/>
                  </a:ext>
                </a:extLst>
              </p:cNvPr>
              <p:cNvSpPr/>
              <p:nvPr/>
            </p:nvSpPr>
            <p:spPr>
              <a:xfrm>
                <a:off x="6938415" y="3635922"/>
                <a:ext cx="451737" cy="757813"/>
              </a:xfrm>
              <a:custGeom>
                <a:avLst/>
                <a:gdLst>
                  <a:gd name="connsiteX0" fmla="*/ 300573 w 601262"/>
                  <a:gd name="connsiteY0" fmla="*/ 0 h 757813"/>
                  <a:gd name="connsiteX1" fmla="*/ 601263 w 601262"/>
                  <a:gd name="connsiteY1" fmla="*/ 300690 h 757813"/>
                  <a:gd name="connsiteX2" fmla="*/ 601263 w 601262"/>
                  <a:gd name="connsiteY2" fmla="*/ 457124 h 757813"/>
                  <a:gd name="connsiteX3" fmla="*/ 300573 w 601262"/>
                  <a:gd name="connsiteY3" fmla="*/ 757814 h 757813"/>
                  <a:gd name="connsiteX4" fmla="*/ 300690 w 601262"/>
                  <a:gd name="connsiteY4" fmla="*/ 757814 h 757813"/>
                  <a:gd name="connsiteX5" fmla="*/ 0 w 601262"/>
                  <a:gd name="connsiteY5" fmla="*/ 457124 h 757813"/>
                  <a:gd name="connsiteX6" fmla="*/ 0 w 601262"/>
                  <a:gd name="connsiteY6" fmla="*/ 300690 h 757813"/>
                  <a:gd name="connsiteX7" fmla="*/ 300690 w 601262"/>
                  <a:gd name="connsiteY7" fmla="*/ 0 h 757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262" h="757813">
                    <a:moveTo>
                      <a:pt x="300573" y="0"/>
                    </a:moveTo>
                    <a:cubicBezTo>
                      <a:pt x="466639" y="0"/>
                      <a:pt x="601263" y="134624"/>
                      <a:pt x="601263" y="300690"/>
                    </a:cubicBezTo>
                    <a:lnTo>
                      <a:pt x="601263" y="457124"/>
                    </a:lnTo>
                    <a:cubicBezTo>
                      <a:pt x="601263" y="623190"/>
                      <a:pt x="466639" y="757814"/>
                      <a:pt x="300573" y="757814"/>
                    </a:cubicBezTo>
                    <a:lnTo>
                      <a:pt x="300690" y="757814"/>
                    </a:lnTo>
                    <a:cubicBezTo>
                      <a:pt x="134624" y="757814"/>
                      <a:pt x="0" y="623190"/>
                      <a:pt x="0" y="457124"/>
                    </a:cubicBezTo>
                    <a:lnTo>
                      <a:pt x="0" y="300690"/>
                    </a:lnTo>
                    <a:cubicBezTo>
                      <a:pt x="0" y="134623"/>
                      <a:pt x="134623" y="0"/>
                      <a:pt x="300690" y="0"/>
                    </a:cubicBezTo>
                    <a:close/>
                  </a:path>
                </a:pathLst>
              </a:custGeom>
              <a:solidFill>
                <a:schemeClr val="bg1"/>
              </a:solidFill>
              <a:ln w="11657"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F3E2133-7FC4-E05E-3FA9-62AC75BF79E5}"/>
                  </a:ext>
                </a:extLst>
              </p:cNvPr>
              <p:cNvSpPr/>
              <p:nvPr/>
            </p:nvSpPr>
            <p:spPr>
              <a:xfrm>
                <a:off x="7723861" y="3253447"/>
                <a:ext cx="223761" cy="923146"/>
              </a:xfrm>
              <a:custGeom>
                <a:avLst/>
                <a:gdLst>
                  <a:gd name="connsiteX0" fmla="*/ 0 w 223761"/>
                  <a:gd name="connsiteY0" fmla="*/ 0 h 923146"/>
                  <a:gd name="connsiteX1" fmla="*/ 161703 w 223761"/>
                  <a:gd name="connsiteY1" fmla="*/ 0 h 923146"/>
                  <a:gd name="connsiteX2" fmla="*/ 223761 w 223761"/>
                  <a:gd name="connsiteY2" fmla="*/ 62058 h 923146"/>
                  <a:gd name="connsiteX3" fmla="*/ 223761 w 223761"/>
                  <a:gd name="connsiteY3" fmla="*/ 923147 h 923146"/>
                  <a:gd name="connsiteX4" fmla="*/ 0 w 223761"/>
                  <a:gd name="connsiteY4" fmla="*/ 923147 h 923146"/>
                  <a:gd name="connsiteX5" fmla="*/ 0 w 223761"/>
                  <a:gd name="connsiteY5" fmla="*/ 0 h 923146"/>
                  <a:gd name="connsiteX6" fmla="*/ 0 w 223761"/>
                  <a:gd name="connsiteY6" fmla="*/ 0 h 923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761" h="923146">
                    <a:moveTo>
                      <a:pt x="0" y="0"/>
                    </a:moveTo>
                    <a:lnTo>
                      <a:pt x="161703" y="0"/>
                    </a:lnTo>
                    <a:cubicBezTo>
                      <a:pt x="196011" y="0"/>
                      <a:pt x="223761" y="27868"/>
                      <a:pt x="223761" y="62058"/>
                    </a:cubicBezTo>
                    <a:lnTo>
                      <a:pt x="223761" y="923147"/>
                    </a:lnTo>
                    <a:lnTo>
                      <a:pt x="0" y="923147"/>
                    </a:lnTo>
                    <a:lnTo>
                      <a:pt x="0" y="0"/>
                    </a:lnTo>
                    <a:lnTo>
                      <a:pt x="0" y="0"/>
                    </a:lnTo>
                    <a:close/>
                  </a:path>
                </a:pathLst>
              </a:custGeom>
              <a:solidFill>
                <a:schemeClr val="accent3">
                  <a:lumMod val="40000"/>
                  <a:lumOff val="60000"/>
                  <a:alpha val="58000"/>
                </a:schemeClr>
              </a:solidFill>
              <a:ln w="11657" cap="flat">
                <a:noFill/>
                <a:prstDash val="solid"/>
                <a:miter/>
              </a:ln>
            </p:spPr>
            <p:txBody>
              <a:bodyPr rtlCol="0" anchor="ctr"/>
              <a:lstStyle/>
              <a:p>
                <a:endParaRPr lang="en-GB"/>
              </a:p>
            </p:txBody>
          </p:sp>
        </p:grpSp>
        <p:sp>
          <p:nvSpPr>
            <p:cNvPr id="20" name="Freeform: Shape 19">
              <a:extLst>
                <a:ext uri="{FF2B5EF4-FFF2-40B4-BE49-F238E27FC236}">
                  <a16:creationId xmlns:a16="http://schemas.microsoft.com/office/drawing/2014/main" id="{7FD0E41C-AA63-5BFA-8CDA-1E5DDBA1C4E6}"/>
                </a:ext>
              </a:extLst>
            </p:cNvPr>
            <p:cNvSpPr/>
            <p:nvPr/>
          </p:nvSpPr>
          <p:spPr>
            <a:xfrm>
              <a:off x="6550693" y="1923216"/>
              <a:ext cx="1771338" cy="2227201"/>
            </a:xfrm>
            <a:custGeom>
              <a:avLst/>
              <a:gdLst>
                <a:gd name="connsiteX0" fmla="*/ 9133463 w 9133462"/>
                <a:gd name="connsiteY0" fmla="*/ 2144491 h 2144490"/>
                <a:gd name="connsiteX1" fmla="*/ 8451871 w 9133462"/>
                <a:gd name="connsiteY1" fmla="*/ 2144491 h 2144490"/>
                <a:gd name="connsiteX2" fmla="*/ 8451871 w 9133462"/>
                <a:gd name="connsiteY2" fmla="*/ 699413 h 2144490"/>
                <a:gd name="connsiteX3" fmla="*/ 8381646 w 9133462"/>
                <a:gd name="connsiteY3" fmla="*/ 626431 h 2144490"/>
                <a:gd name="connsiteX4" fmla="*/ 8168782 w 9133462"/>
                <a:gd name="connsiteY4" fmla="*/ 626431 h 2144490"/>
                <a:gd name="connsiteX5" fmla="*/ 8101598 w 9133462"/>
                <a:gd name="connsiteY5" fmla="*/ 696302 h 2144490"/>
                <a:gd name="connsiteX6" fmla="*/ 8101598 w 9133462"/>
                <a:gd name="connsiteY6" fmla="*/ 2144491 h 2144490"/>
                <a:gd name="connsiteX7" fmla="*/ 7922679 w 9133462"/>
                <a:gd name="connsiteY7" fmla="*/ 2144491 h 2144490"/>
                <a:gd name="connsiteX8" fmla="*/ 7922679 w 9133462"/>
                <a:gd name="connsiteY8" fmla="*/ 71851 h 2144490"/>
                <a:gd name="connsiteX9" fmla="*/ 7853586 w 9133462"/>
                <a:gd name="connsiteY9" fmla="*/ 0 h 2144490"/>
                <a:gd name="connsiteX10" fmla="*/ 7645601 w 9133462"/>
                <a:gd name="connsiteY10" fmla="*/ 0 h 2144490"/>
                <a:gd name="connsiteX11" fmla="*/ 7572406 w 9133462"/>
                <a:gd name="connsiteY11" fmla="*/ 76165 h 2144490"/>
                <a:gd name="connsiteX12" fmla="*/ 7572406 w 9133462"/>
                <a:gd name="connsiteY12" fmla="*/ 2144491 h 2144490"/>
                <a:gd name="connsiteX13" fmla="*/ 7393486 w 9133462"/>
                <a:gd name="connsiteY13" fmla="*/ 2144491 h 2144490"/>
                <a:gd name="connsiteX14" fmla="*/ 7393486 w 9133462"/>
                <a:gd name="connsiteY14" fmla="*/ 885051 h 2144490"/>
                <a:gd name="connsiteX15" fmla="*/ 7336487 w 9133462"/>
                <a:gd name="connsiteY15" fmla="*/ 825789 h 2144490"/>
                <a:gd name="connsiteX16" fmla="*/ 7103255 w 9133462"/>
                <a:gd name="connsiteY16" fmla="*/ 825789 h 2144490"/>
                <a:gd name="connsiteX17" fmla="*/ 7043214 w 9133462"/>
                <a:gd name="connsiteY17" fmla="*/ 888163 h 2144490"/>
                <a:gd name="connsiteX18" fmla="*/ 7043214 w 9133462"/>
                <a:gd name="connsiteY18" fmla="*/ 2144491 h 2144490"/>
                <a:gd name="connsiteX19" fmla="*/ 0 w 9133462"/>
                <a:gd name="connsiteY19" fmla="*/ 2144491 h 2144490"/>
                <a:gd name="connsiteX0" fmla="*/ 9475223 w 9475223"/>
                <a:gd name="connsiteY0" fmla="*/ 2144491 h 2144491"/>
                <a:gd name="connsiteX1" fmla="*/ 8793631 w 9475223"/>
                <a:gd name="connsiteY1" fmla="*/ 2144491 h 2144491"/>
                <a:gd name="connsiteX2" fmla="*/ 8793631 w 9475223"/>
                <a:gd name="connsiteY2" fmla="*/ 699413 h 2144491"/>
                <a:gd name="connsiteX3" fmla="*/ 8723406 w 9475223"/>
                <a:gd name="connsiteY3" fmla="*/ 626431 h 2144491"/>
                <a:gd name="connsiteX4" fmla="*/ 8510542 w 9475223"/>
                <a:gd name="connsiteY4" fmla="*/ 626431 h 2144491"/>
                <a:gd name="connsiteX5" fmla="*/ 8443358 w 9475223"/>
                <a:gd name="connsiteY5" fmla="*/ 696302 h 2144491"/>
                <a:gd name="connsiteX6" fmla="*/ 8443358 w 9475223"/>
                <a:gd name="connsiteY6" fmla="*/ 2144491 h 2144491"/>
                <a:gd name="connsiteX7" fmla="*/ 8264439 w 9475223"/>
                <a:gd name="connsiteY7" fmla="*/ 2144491 h 2144491"/>
                <a:gd name="connsiteX8" fmla="*/ 8264439 w 9475223"/>
                <a:gd name="connsiteY8" fmla="*/ 71851 h 2144491"/>
                <a:gd name="connsiteX9" fmla="*/ 8195346 w 9475223"/>
                <a:gd name="connsiteY9" fmla="*/ 0 h 2144491"/>
                <a:gd name="connsiteX10" fmla="*/ 7987361 w 9475223"/>
                <a:gd name="connsiteY10" fmla="*/ 0 h 2144491"/>
                <a:gd name="connsiteX11" fmla="*/ 7914166 w 9475223"/>
                <a:gd name="connsiteY11" fmla="*/ 76165 h 2144491"/>
                <a:gd name="connsiteX12" fmla="*/ 7914166 w 9475223"/>
                <a:gd name="connsiteY12" fmla="*/ 2144491 h 2144491"/>
                <a:gd name="connsiteX13" fmla="*/ 7735246 w 9475223"/>
                <a:gd name="connsiteY13" fmla="*/ 2144491 h 2144491"/>
                <a:gd name="connsiteX14" fmla="*/ 7735246 w 9475223"/>
                <a:gd name="connsiteY14" fmla="*/ 885051 h 2144491"/>
                <a:gd name="connsiteX15" fmla="*/ 7678247 w 9475223"/>
                <a:gd name="connsiteY15" fmla="*/ 825789 h 2144491"/>
                <a:gd name="connsiteX16" fmla="*/ 7445015 w 9475223"/>
                <a:gd name="connsiteY16" fmla="*/ 825789 h 2144491"/>
                <a:gd name="connsiteX17" fmla="*/ 7384974 w 9475223"/>
                <a:gd name="connsiteY17" fmla="*/ 888163 h 2144491"/>
                <a:gd name="connsiteX18" fmla="*/ 7384974 w 9475223"/>
                <a:gd name="connsiteY18" fmla="*/ 2144491 h 2144491"/>
                <a:gd name="connsiteX19" fmla="*/ 0 w 9475223"/>
                <a:gd name="connsiteY19" fmla="*/ 2144491 h 2144491"/>
                <a:gd name="connsiteX0" fmla="*/ 9826868 w 9826868"/>
                <a:gd name="connsiteY0" fmla="*/ 2144491 h 2150149"/>
                <a:gd name="connsiteX1" fmla="*/ 9145276 w 9826868"/>
                <a:gd name="connsiteY1" fmla="*/ 2144491 h 2150149"/>
                <a:gd name="connsiteX2" fmla="*/ 9145276 w 9826868"/>
                <a:gd name="connsiteY2" fmla="*/ 699413 h 2150149"/>
                <a:gd name="connsiteX3" fmla="*/ 9075051 w 9826868"/>
                <a:gd name="connsiteY3" fmla="*/ 626431 h 2150149"/>
                <a:gd name="connsiteX4" fmla="*/ 8862187 w 9826868"/>
                <a:gd name="connsiteY4" fmla="*/ 626431 h 2150149"/>
                <a:gd name="connsiteX5" fmla="*/ 8795003 w 9826868"/>
                <a:gd name="connsiteY5" fmla="*/ 696302 h 2150149"/>
                <a:gd name="connsiteX6" fmla="*/ 8795003 w 9826868"/>
                <a:gd name="connsiteY6" fmla="*/ 2144491 h 2150149"/>
                <a:gd name="connsiteX7" fmla="*/ 8616084 w 9826868"/>
                <a:gd name="connsiteY7" fmla="*/ 2144491 h 2150149"/>
                <a:gd name="connsiteX8" fmla="*/ 8616084 w 9826868"/>
                <a:gd name="connsiteY8" fmla="*/ 71851 h 2150149"/>
                <a:gd name="connsiteX9" fmla="*/ 8546991 w 9826868"/>
                <a:gd name="connsiteY9" fmla="*/ 0 h 2150149"/>
                <a:gd name="connsiteX10" fmla="*/ 8339006 w 9826868"/>
                <a:gd name="connsiteY10" fmla="*/ 0 h 2150149"/>
                <a:gd name="connsiteX11" fmla="*/ 8265811 w 9826868"/>
                <a:gd name="connsiteY11" fmla="*/ 76165 h 2150149"/>
                <a:gd name="connsiteX12" fmla="*/ 8265811 w 9826868"/>
                <a:gd name="connsiteY12" fmla="*/ 2144491 h 2150149"/>
                <a:gd name="connsiteX13" fmla="*/ 8086891 w 9826868"/>
                <a:gd name="connsiteY13" fmla="*/ 2144491 h 2150149"/>
                <a:gd name="connsiteX14" fmla="*/ 8086891 w 9826868"/>
                <a:gd name="connsiteY14" fmla="*/ 885051 h 2150149"/>
                <a:gd name="connsiteX15" fmla="*/ 8029892 w 9826868"/>
                <a:gd name="connsiteY15" fmla="*/ 825789 h 2150149"/>
                <a:gd name="connsiteX16" fmla="*/ 7796660 w 9826868"/>
                <a:gd name="connsiteY16" fmla="*/ 825789 h 2150149"/>
                <a:gd name="connsiteX17" fmla="*/ 7736619 w 9826868"/>
                <a:gd name="connsiteY17" fmla="*/ 888163 h 2150149"/>
                <a:gd name="connsiteX18" fmla="*/ 7736619 w 9826868"/>
                <a:gd name="connsiteY18" fmla="*/ 2144491 h 2150149"/>
                <a:gd name="connsiteX19" fmla="*/ 0 w 9826868"/>
                <a:gd name="connsiteY19" fmla="*/ 2150149 h 2150149"/>
                <a:gd name="connsiteX0" fmla="*/ 2090249 w 2090249"/>
                <a:gd name="connsiteY0" fmla="*/ 2144491 h 2144491"/>
                <a:gd name="connsiteX1" fmla="*/ 1408657 w 2090249"/>
                <a:gd name="connsiteY1" fmla="*/ 2144491 h 2144491"/>
                <a:gd name="connsiteX2" fmla="*/ 1408657 w 2090249"/>
                <a:gd name="connsiteY2" fmla="*/ 699413 h 2144491"/>
                <a:gd name="connsiteX3" fmla="*/ 1338432 w 2090249"/>
                <a:gd name="connsiteY3" fmla="*/ 626431 h 2144491"/>
                <a:gd name="connsiteX4" fmla="*/ 1125568 w 2090249"/>
                <a:gd name="connsiteY4" fmla="*/ 626431 h 2144491"/>
                <a:gd name="connsiteX5" fmla="*/ 1058384 w 2090249"/>
                <a:gd name="connsiteY5" fmla="*/ 696302 h 2144491"/>
                <a:gd name="connsiteX6" fmla="*/ 1058384 w 2090249"/>
                <a:gd name="connsiteY6" fmla="*/ 2144491 h 2144491"/>
                <a:gd name="connsiteX7" fmla="*/ 879465 w 2090249"/>
                <a:gd name="connsiteY7" fmla="*/ 2144491 h 2144491"/>
                <a:gd name="connsiteX8" fmla="*/ 879465 w 2090249"/>
                <a:gd name="connsiteY8" fmla="*/ 71851 h 2144491"/>
                <a:gd name="connsiteX9" fmla="*/ 810372 w 2090249"/>
                <a:gd name="connsiteY9" fmla="*/ 0 h 2144491"/>
                <a:gd name="connsiteX10" fmla="*/ 602387 w 2090249"/>
                <a:gd name="connsiteY10" fmla="*/ 0 h 2144491"/>
                <a:gd name="connsiteX11" fmla="*/ 529192 w 2090249"/>
                <a:gd name="connsiteY11" fmla="*/ 76165 h 2144491"/>
                <a:gd name="connsiteX12" fmla="*/ 529192 w 2090249"/>
                <a:gd name="connsiteY12" fmla="*/ 2144491 h 2144491"/>
                <a:gd name="connsiteX13" fmla="*/ 350272 w 2090249"/>
                <a:gd name="connsiteY13" fmla="*/ 2144491 h 2144491"/>
                <a:gd name="connsiteX14" fmla="*/ 350272 w 2090249"/>
                <a:gd name="connsiteY14" fmla="*/ 885051 h 2144491"/>
                <a:gd name="connsiteX15" fmla="*/ 293273 w 2090249"/>
                <a:gd name="connsiteY15" fmla="*/ 825789 h 2144491"/>
                <a:gd name="connsiteX16" fmla="*/ 60041 w 2090249"/>
                <a:gd name="connsiteY16" fmla="*/ 825789 h 2144491"/>
                <a:gd name="connsiteX17" fmla="*/ 0 w 2090249"/>
                <a:gd name="connsiteY17" fmla="*/ 888163 h 2144491"/>
                <a:gd name="connsiteX18" fmla="*/ 0 w 2090249"/>
                <a:gd name="connsiteY18" fmla="*/ 2144491 h 2144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90249" h="2144491">
                  <a:moveTo>
                    <a:pt x="2090249" y="2144491"/>
                  </a:moveTo>
                  <a:lnTo>
                    <a:pt x="1408657" y="2144491"/>
                  </a:lnTo>
                  <a:lnTo>
                    <a:pt x="1408657" y="699413"/>
                  </a:lnTo>
                  <a:cubicBezTo>
                    <a:pt x="1408657" y="659103"/>
                    <a:pt x="1377257" y="626431"/>
                    <a:pt x="1338432" y="626431"/>
                  </a:cubicBezTo>
                  <a:lnTo>
                    <a:pt x="1125568" y="626431"/>
                  </a:lnTo>
                  <a:cubicBezTo>
                    <a:pt x="1088440" y="626431"/>
                    <a:pt x="1058384" y="657689"/>
                    <a:pt x="1058384" y="696302"/>
                  </a:cubicBezTo>
                  <a:lnTo>
                    <a:pt x="1058384" y="2144491"/>
                  </a:lnTo>
                  <a:lnTo>
                    <a:pt x="879465" y="2144491"/>
                  </a:lnTo>
                  <a:lnTo>
                    <a:pt x="879465" y="71851"/>
                  </a:lnTo>
                  <a:cubicBezTo>
                    <a:pt x="879465" y="32177"/>
                    <a:pt x="848561" y="0"/>
                    <a:pt x="810372" y="0"/>
                  </a:cubicBezTo>
                  <a:lnTo>
                    <a:pt x="602387" y="0"/>
                  </a:lnTo>
                  <a:cubicBezTo>
                    <a:pt x="561935" y="0"/>
                    <a:pt x="529192" y="34087"/>
                    <a:pt x="529192" y="76165"/>
                  </a:cubicBezTo>
                  <a:lnTo>
                    <a:pt x="529192" y="2144491"/>
                  </a:lnTo>
                  <a:lnTo>
                    <a:pt x="350272" y="2144491"/>
                  </a:lnTo>
                  <a:lnTo>
                    <a:pt x="350272" y="885051"/>
                  </a:lnTo>
                  <a:cubicBezTo>
                    <a:pt x="350272" y="852308"/>
                    <a:pt x="324743" y="825789"/>
                    <a:pt x="293273" y="825789"/>
                  </a:cubicBezTo>
                  <a:lnTo>
                    <a:pt x="60041" y="825789"/>
                  </a:lnTo>
                  <a:cubicBezTo>
                    <a:pt x="26873" y="825789"/>
                    <a:pt x="0" y="853723"/>
                    <a:pt x="0" y="888163"/>
                  </a:cubicBezTo>
                  <a:lnTo>
                    <a:pt x="0" y="2144491"/>
                  </a:lnTo>
                </a:path>
              </a:pathLst>
            </a:custGeom>
            <a:noFill/>
            <a:ln w="15875" cap="flat">
              <a:solidFill>
                <a:srgbClr val="000000"/>
              </a:solidFill>
              <a:prstDash val="solid"/>
              <a:miter/>
            </a:ln>
          </p:spPr>
          <p:txBody>
            <a:bodyPr rtlCol="0" anchor="ctr"/>
            <a:lstStyle/>
            <a:p>
              <a:endParaRPr lang="en-GB"/>
            </a:p>
          </p:txBody>
        </p:sp>
        <p:pic>
          <p:nvPicPr>
            <p:cNvPr id="18" name="Graphic 17">
              <a:extLst>
                <a:ext uri="{FF2B5EF4-FFF2-40B4-BE49-F238E27FC236}">
                  <a16:creationId xmlns:a16="http://schemas.microsoft.com/office/drawing/2014/main" id="{0C47DF35-C18D-E3ED-21DF-5E460D4D38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25540" y="1559639"/>
              <a:ext cx="403931" cy="437592"/>
            </a:xfrm>
            <a:prstGeom prst="rect">
              <a:avLst/>
            </a:prstGeom>
          </p:spPr>
        </p:pic>
        <p:pic>
          <p:nvPicPr>
            <p:cNvPr id="19" name="Graphic 18">
              <a:extLst>
                <a:ext uri="{FF2B5EF4-FFF2-40B4-BE49-F238E27FC236}">
                  <a16:creationId xmlns:a16="http://schemas.microsoft.com/office/drawing/2014/main" id="{D69DA7BA-B8A7-543A-9890-E123B9B588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4483" y="2323335"/>
              <a:ext cx="403932" cy="437592"/>
            </a:xfrm>
            <a:prstGeom prst="rect">
              <a:avLst/>
            </a:prstGeom>
          </p:spPr>
        </p:pic>
      </p:grpSp>
      <p:grpSp>
        <p:nvGrpSpPr>
          <p:cNvPr id="33" name="Group 32">
            <a:extLst>
              <a:ext uri="{FF2B5EF4-FFF2-40B4-BE49-F238E27FC236}">
                <a16:creationId xmlns:a16="http://schemas.microsoft.com/office/drawing/2014/main" id="{76C2E804-D1CF-9468-BB3E-A9F4485CB3A0}"/>
              </a:ext>
            </a:extLst>
          </p:cNvPr>
          <p:cNvGrpSpPr/>
          <p:nvPr/>
        </p:nvGrpSpPr>
        <p:grpSpPr>
          <a:xfrm>
            <a:off x="2946342" y="2888210"/>
            <a:ext cx="1593717" cy="1244842"/>
            <a:chOff x="-19513" y="3860920"/>
            <a:chExt cx="1593717" cy="1244842"/>
          </a:xfrm>
        </p:grpSpPr>
        <p:grpSp>
          <p:nvGrpSpPr>
            <p:cNvPr id="36" name="Group 35">
              <a:extLst>
                <a:ext uri="{FF2B5EF4-FFF2-40B4-BE49-F238E27FC236}">
                  <a16:creationId xmlns:a16="http://schemas.microsoft.com/office/drawing/2014/main" id="{3A0FF3D4-769F-5E3A-708B-273D24B82FE6}"/>
                </a:ext>
              </a:extLst>
            </p:cNvPr>
            <p:cNvGrpSpPr/>
            <p:nvPr/>
          </p:nvGrpSpPr>
          <p:grpSpPr>
            <a:xfrm>
              <a:off x="-19513" y="3860920"/>
              <a:ext cx="1464213" cy="1244842"/>
              <a:chOff x="-19513" y="3860920"/>
              <a:chExt cx="1464213" cy="1244842"/>
            </a:xfrm>
          </p:grpSpPr>
          <p:sp>
            <p:nvSpPr>
              <p:cNvPr id="43" name="Star: 5 Points 42">
                <a:extLst>
                  <a:ext uri="{FF2B5EF4-FFF2-40B4-BE49-F238E27FC236}">
                    <a16:creationId xmlns:a16="http://schemas.microsoft.com/office/drawing/2014/main" id="{54CA2C2F-B287-747D-7AAB-F1EC86DD5059}"/>
                  </a:ext>
                </a:extLst>
              </p:cNvPr>
              <p:cNvSpPr/>
              <p:nvPr/>
            </p:nvSpPr>
            <p:spPr>
              <a:xfrm>
                <a:off x="614369" y="4008039"/>
                <a:ext cx="675731" cy="647306"/>
              </a:xfrm>
              <a:prstGeom prst="star5">
                <a:avLst>
                  <a:gd name="adj" fmla="val 25464"/>
                  <a:gd name="hf" fmla="val 105146"/>
                  <a:gd name="vf" fmla="val 110557"/>
                </a:avLst>
              </a:prstGeom>
              <a:solidFill>
                <a:srgbClr val="FFD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Graphic 31">
                <a:extLst>
                  <a:ext uri="{FF2B5EF4-FFF2-40B4-BE49-F238E27FC236}">
                    <a16:creationId xmlns:a16="http://schemas.microsoft.com/office/drawing/2014/main" id="{05676A24-61C1-6EB1-1FF0-FB1238103169}"/>
                  </a:ext>
                </a:extLst>
              </p:cNvPr>
              <p:cNvSpPr/>
              <p:nvPr/>
            </p:nvSpPr>
            <p:spPr>
              <a:xfrm>
                <a:off x="-19513" y="3860920"/>
                <a:ext cx="1464213" cy="1244842"/>
              </a:xfrm>
              <a:custGeom>
                <a:avLst/>
                <a:gdLst>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572262 w 1105676"/>
                  <a:gd name="connsiteY19" fmla="*/ 680918 h 920853"/>
                  <a:gd name="connsiteX20" fmla="*/ 0 w 1105676"/>
                  <a:gd name="connsiteY20" fmla="*/ 800933 h 920853"/>
                  <a:gd name="connsiteX0" fmla="*/ 349895 w 972272"/>
                  <a:gd name="connsiteY0" fmla="*/ 920853 h 920853"/>
                  <a:gd name="connsiteX1" fmla="*/ 432857 w 972272"/>
                  <a:gd name="connsiteY1" fmla="*/ 437745 h 920853"/>
                  <a:gd name="connsiteX2" fmla="*/ 429238 w 972272"/>
                  <a:gd name="connsiteY2" fmla="*/ 426696 h 920853"/>
                  <a:gd name="connsiteX3" fmla="*/ 267884 w 972272"/>
                  <a:gd name="connsiteY3" fmla="*/ 269343 h 920853"/>
                  <a:gd name="connsiteX4" fmla="*/ 274838 w 972272"/>
                  <a:gd name="connsiteY4" fmla="*/ 248102 h 920853"/>
                  <a:gd name="connsiteX5" fmla="*/ 497818 w 972272"/>
                  <a:gd name="connsiteY5" fmla="*/ 215717 h 920853"/>
                  <a:gd name="connsiteX6" fmla="*/ 507248 w 972272"/>
                  <a:gd name="connsiteY6" fmla="*/ 208859 h 920853"/>
                  <a:gd name="connsiteX7" fmla="*/ 607070 w 972272"/>
                  <a:gd name="connsiteY7" fmla="*/ 6929 h 920853"/>
                  <a:gd name="connsiteX8" fmla="*/ 629453 w 972272"/>
                  <a:gd name="connsiteY8" fmla="*/ 6929 h 920853"/>
                  <a:gd name="connsiteX9" fmla="*/ 729180 w 972272"/>
                  <a:gd name="connsiteY9" fmla="*/ 209050 h 920853"/>
                  <a:gd name="connsiteX10" fmla="*/ 738610 w 972272"/>
                  <a:gd name="connsiteY10" fmla="*/ 215908 h 920853"/>
                  <a:gd name="connsiteX11" fmla="*/ 961590 w 972272"/>
                  <a:gd name="connsiteY11" fmla="*/ 248388 h 920853"/>
                  <a:gd name="connsiteX12" fmla="*/ 968543 w 972272"/>
                  <a:gd name="connsiteY12" fmla="*/ 269629 h 920853"/>
                  <a:gd name="connsiteX13" fmla="*/ 807095 w 972272"/>
                  <a:gd name="connsiteY13" fmla="*/ 426887 h 920853"/>
                  <a:gd name="connsiteX14" fmla="*/ 803475 w 972272"/>
                  <a:gd name="connsiteY14" fmla="*/ 437936 h 920853"/>
                  <a:gd name="connsiteX15" fmla="*/ 841480 w 972272"/>
                  <a:gd name="connsiteY15" fmla="*/ 660059 h 920853"/>
                  <a:gd name="connsiteX16" fmla="*/ 823382 w 972272"/>
                  <a:gd name="connsiteY16" fmla="*/ 673203 h 920853"/>
                  <a:gd name="connsiteX17" fmla="*/ 624596 w 972272"/>
                  <a:gd name="connsiteY17" fmla="*/ 568619 h 920853"/>
                  <a:gd name="connsiteX18" fmla="*/ 612023 w 972272"/>
                  <a:gd name="connsiteY18" fmla="*/ 569190 h 920853"/>
                  <a:gd name="connsiteX19" fmla="*/ 438858 w 972272"/>
                  <a:gd name="connsiteY19" fmla="*/ 680918 h 920853"/>
                  <a:gd name="connsiteX20" fmla="*/ 0 w 972272"/>
                  <a:gd name="connsiteY20" fmla="*/ 797175 h 920853"/>
                  <a:gd name="connsiteX0" fmla="*/ 349895 w 972272"/>
                  <a:gd name="connsiteY0" fmla="*/ 920853 h 920853"/>
                  <a:gd name="connsiteX1" fmla="*/ 432857 w 972272"/>
                  <a:gd name="connsiteY1" fmla="*/ 437745 h 920853"/>
                  <a:gd name="connsiteX2" fmla="*/ 429238 w 972272"/>
                  <a:gd name="connsiteY2" fmla="*/ 426696 h 920853"/>
                  <a:gd name="connsiteX3" fmla="*/ 267884 w 972272"/>
                  <a:gd name="connsiteY3" fmla="*/ 269343 h 920853"/>
                  <a:gd name="connsiteX4" fmla="*/ 274838 w 972272"/>
                  <a:gd name="connsiteY4" fmla="*/ 248102 h 920853"/>
                  <a:gd name="connsiteX5" fmla="*/ 497818 w 972272"/>
                  <a:gd name="connsiteY5" fmla="*/ 215717 h 920853"/>
                  <a:gd name="connsiteX6" fmla="*/ 507248 w 972272"/>
                  <a:gd name="connsiteY6" fmla="*/ 208859 h 920853"/>
                  <a:gd name="connsiteX7" fmla="*/ 607070 w 972272"/>
                  <a:gd name="connsiteY7" fmla="*/ 6929 h 920853"/>
                  <a:gd name="connsiteX8" fmla="*/ 629453 w 972272"/>
                  <a:gd name="connsiteY8" fmla="*/ 6929 h 920853"/>
                  <a:gd name="connsiteX9" fmla="*/ 729180 w 972272"/>
                  <a:gd name="connsiteY9" fmla="*/ 209050 h 920853"/>
                  <a:gd name="connsiteX10" fmla="*/ 738610 w 972272"/>
                  <a:gd name="connsiteY10" fmla="*/ 215908 h 920853"/>
                  <a:gd name="connsiteX11" fmla="*/ 961590 w 972272"/>
                  <a:gd name="connsiteY11" fmla="*/ 248388 h 920853"/>
                  <a:gd name="connsiteX12" fmla="*/ 968543 w 972272"/>
                  <a:gd name="connsiteY12" fmla="*/ 269629 h 920853"/>
                  <a:gd name="connsiteX13" fmla="*/ 807095 w 972272"/>
                  <a:gd name="connsiteY13" fmla="*/ 426887 h 920853"/>
                  <a:gd name="connsiteX14" fmla="*/ 803475 w 972272"/>
                  <a:gd name="connsiteY14" fmla="*/ 437936 h 920853"/>
                  <a:gd name="connsiteX15" fmla="*/ 841480 w 972272"/>
                  <a:gd name="connsiteY15" fmla="*/ 660059 h 920853"/>
                  <a:gd name="connsiteX16" fmla="*/ 823382 w 972272"/>
                  <a:gd name="connsiteY16" fmla="*/ 673203 h 920853"/>
                  <a:gd name="connsiteX17" fmla="*/ 624596 w 972272"/>
                  <a:gd name="connsiteY17" fmla="*/ 568619 h 920853"/>
                  <a:gd name="connsiteX18" fmla="*/ 612023 w 972272"/>
                  <a:gd name="connsiteY18" fmla="*/ 569190 h 920853"/>
                  <a:gd name="connsiteX19" fmla="*/ 438858 w 972272"/>
                  <a:gd name="connsiteY19" fmla="*/ 680918 h 920853"/>
                  <a:gd name="connsiteX20" fmla="*/ 0 w 972272"/>
                  <a:gd name="connsiteY20" fmla="*/ 797175 h 920853"/>
                  <a:gd name="connsiteX0" fmla="*/ 349895 w 972272"/>
                  <a:gd name="connsiteY0" fmla="*/ 920853 h 920853"/>
                  <a:gd name="connsiteX1" fmla="*/ 432857 w 972272"/>
                  <a:gd name="connsiteY1" fmla="*/ 437745 h 920853"/>
                  <a:gd name="connsiteX2" fmla="*/ 429238 w 972272"/>
                  <a:gd name="connsiteY2" fmla="*/ 426696 h 920853"/>
                  <a:gd name="connsiteX3" fmla="*/ 267884 w 972272"/>
                  <a:gd name="connsiteY3" fmla="*/ 269343 h 920853"/>
                  <a:gd name="connsiteX4" fmla="*/ 274838 w 972272"/>
                  <a:gd name="connsiteY4" fmla="*/ 248102 h 920853"/>
                  <a:gd name="connsiteX5" fmla="*/ 497818 w 972272"/>
                  <a:gd name="connsiteY5" fmla="*/ 215717 h 920853"/>
                  <a:gd name="connsiteX6" fmla="*/ 507248 w 972272"/>
                  <a:gd name="connsiteY6" fmla="*/ 208859 h 920853"/>
                  <a:gd name="connsiteX7" fmla="*/ 607070 w 972272"/>
                  <a:gd name="connsiteY7" fmla="*/ 6929 h 920853"/>
                  <a:gd name="connsiteX8" fmla="*/ 629453 w 972272"/>
                  <a:gd name="connsiteY8" fmla="*/ 6929 h 920853"/>
                  <a:gd name="connsiteX9" fmla="*/ 729180 w 972272"/>
                  <a:gd name="connsiteY9" fmla="*/ 209050 h 920853"/>
                  <a:gd name="connsiteX10" fmla="*/ 738610 w 972272"/>
                  <a:gd name="connsiteY10" fmla="*/ 215908 h 920853"/>
                  <a:gd name="connsiteX11" fmla="*/ 961590 w 972272"/>
                  <a:gd name="connsiteY11" fmla="*/ 248388 h 920853"/>
                  <a:gd name="connsiteX12" fmla="*/ 968543 w 972272"/>
                  <a:gd name="connsiteY12" fmla="*/ 269629 h 920853"/>
                  <a:gd name="connsiteX13" fmla="*/ 807095 w 972272"/>
                  <a:gd name="connsiteY13" fmla="*/ 426887 h 920853"/>
                  <a:gd name="connsiteX14" fmla="*/ 803475 w 972272"/>
                  <a:gd name="connsiteY14" fmla="*/ 437936 h 920853"/>
                  <a:gd name="connsiteX15" fmla="*/ 841480 w 972272"/>
                  <a:gd name="connsiteY15" fmla="*/ 660059 h 920853"/>
                  <a:gd name="connsiteX16" fmla="*/ 823382 w 972272"/>
                  <a:gd name="connsiteY16" fmla="*/ 673203 h 920853"/>
                  <a:gd name="connsiteX17" fmla="*/ 624596 w 972272"/>
                  <a:gd name="connsiteY17" fmla="*/ 568619 h 920853"/>
                  <a:gd name="connsiteX18" fmla="*/ 612023 w 972272"/>
                  <a:gd name="connsiteY18" fmla="*/ 569190 h 920853"/>
                  <a:gd name="connsiteX19" fmla="*/ 438858 w 972272"/>
                  <a:gd name="connsiteY19" fmla="*/ 677160 h 920853"/>
                  <a:gd name="connsiteX20" fmla="*/ 0 w 972272"/>
                  <a:gd name="connsiteY20" fmla="*/ 797175 h 920853"/>
                  <a:gd name="connsiteX0" fmla="*/ 349895 w 972272"/>
                  <a:gd name="connsiteY0" fmla="*/ 920853 h 920853"/>
                  <a:gd name="connsiteX1" fmla="*/ 432857 w 972272"/>
                  <a:gd name="connsiteY1" fmla="*/ 437745 h 920853"/>
                  <a:gd name="connsiteX2" fmla="*/ 429238 w 972272"/>
                  <a:gd name="connsiteY2" fmla="*/ 426696 h 920853"/>
                  <a:gd name="connsiteX3" fmla="*/ 267884 w 972272"/>
                  <a:gd name="connsiteY3" fmla="*/ 269343 h 920853"/>
                  <a:gd name="connsiteX4" fmla="*/ 274838 w 972272"/>
                  <a:gd name="connsiteY4" fmla="*/ 248102 h 920853"/>
                  <a:gd name="connsiteX5" fmla="*/ 497818 w 972272"/>
                  <a:gd name="connsiteY5" fmla="*/ 215717 h 920853"/>
                  <a:gd name="connsiteX6" fmla="*/ 507248 w 972272"/>
                  <a:gd name="connsiteY6" fmla="*/ 208859 h 920853"/>
                  <a:gd name="connsiteX7" fmla="*/ 607070 w 972272"/>
                  <a:gd name="connsiteY7" fmla="*/ 6929 h 920853"/>
                  <a:gd name="connsiteX8" fmla="*/ 629453 w 972272"/>
                  <a:gd name="connsiteY8" fmla="*/ 6929 h 920853"/>
                  <a:gd name="connsiteX9" fmla="*/ 729180 w 972272"/>
                  <a:gd name="connsiteY9" fmla="*/ 209050 h 920853"/>
                  <a:gd name="connsiteX10" fmla="*/ 738610 w 972272"/>
                  <a:gd name="connsiteY10" fmla="*/ 215908 h 920853"/>
                  <a:gd name="connsiteX11" fmla="*/ 961590 w 972272"/>
                  <a:gd name="connsiteY11" fmla="*/ 248388 h 920853"/>
                  <a:gd name="connsiteX12" fmla="*/ 968543 w 972272"/>
                  <a:gd name="connsiteY12" fmla="*/ 269629 h 920853"/>
                  <a:gd name="connsiteX13" fmla="*/ 807095 w 972272"/>
                  <a:gd name="connsiteY13" fmla="*/ 426887 h 920853"/>
                  <a:gd name="connsiteX14" fmla="*/ 803475 w 972272"/>
                  <a:gd name="connsiteY14" fmla="*/ 437936 h 920853"/>
                  <a:gd name="connsiteX15" fmla="*/ 841480 w 972272"/>
                  <a:gd name="connsiteY15" fmla="*/ 660059 h 920853"/>
                  <a:gd name="connsiteX16" fmla="*/ 823382 w 972272"/>
                  <a:gd name="connsiteY16" fmla="*/ 673203 h 920853"/>
                  <a:gd name="connsiteX17" fmla="*/ 624596 w 972272"/>
                  <a:gd name="connsiteY17" fmla="*/ 568619 h 920853"/>
                  <a:gd name="connsiteX18" fmla="*/ 612023 w 972272"/>
                  <a:gd name="connsiteY18" fmla="*/ 569190 h 920853"/>
                  <a:gd name="connsiteX19" fmla="*/ 438858 w 972272"/>
                  <a:gd name="connsiteY19" fmla="*/ 677160 h 920853"/>
                  <a:gd name="connsiteX20" fmla="*/ 0 w 972272"/>
                  <a:gd name="connsiteY20" fmla="*/ 797175 h 920853"/>
                  <a:gd name="connsiteX0" fmla="*/ 349895 w 972272"/>
                  <a:gd name="connsiteY0" fmla="*/ 920853 h 920853"/>
                  <a:gd name="connsiteX1" fmla="*/ 432857 w 972272"/>
                  <a:gd name="connsiteY1" fmla="*/ 437745 h 920853"/>
                  <a:gd name="connsiteX2" fmla="*/ 429238 w 972272"/>
                  <a:gd name="connsiteY2" fmla="*/ 426696 h 920853"/>
                  <a:gd name="connsiteX3" fmla="*/ 267884 w 972272"/>
                  <a:gd name="connsiteY3" fmla="*/ 269343 h 920853"/>
                  <a:gd name="connsiteX4" fmla="*/ 274838 w 972272"/>
                  <a:gd name="connsiteY4" fmla="*/ 248102 h 920853"/>
                  <a:gd name="connsiteX5" fmla="*/ 497818 w 972272"/>
                  <a:gd name="connsiteY5" fmla="*/ 215717 h 920853"/>
                  <a:gd name="connsiteX6" fmla="*/ 507248 w 972272"/>
                  <a:gd name="connsiteY6" fmla="*/ 208859 h 920853"/>
                  <a:gd name="connsiteX7" fmla="*/ 607070 w 972272"/>
                  <a:gd name="connsiteY7" fmla="*/ 6929 h 920853"/>
                  <a:gd name="connsiteX8" fmla="*/ 629453 w 972272"/>
                  <a:gd name="connsiteY8" fmla="*/ 6929 h 920853"/>
                  <a:gd name="connsiteX9" fmla="*/ 729180 w 972272"/>
                  <a:gd name="connsiteY9" fmla="*/ 209050 h 920853"/>
                  <a:gd name="connsiteX10" fmla="*/ 738610 w 972272"/>
                  <a:gd name="connsiteY10" fmla="*/ 215908 h 920853"/>
                  <a:gd name="connsiteX11" fmla="*/ 961590 w 972272"/>
                  <a:gd name="connsiteY11" fmla="*/ 248388 h 920853"/>
                  <a:gd name="connsiteX12" fmla="*/ 968543 w 972272"/>
                  <a:gd name="connsiteY12" fmla="*/ 269629 h 920853"/>
                  <a:gd name="connsiteX13" fmla="*/ 807095 w 972272"/>
                  <a:gd name="connsiteY13" fmla="*/ 426887 h 920853"/>
                  <a:gd name="connsiteX14" fmla="*/ 803475 w 972272"/>
                  <a:gd name="connsiteY14" fmla="*/ 437936 h 920853"/>
                  <a:gd name="connsiteX15" fmla="*/ 841480 w 972272"/>
                  <a:gd name="connsiteY15" fmla="*/ 660059 h 920853"/>
                  <a:gd name="connsiteX16" fmla="*/ 823382 w 972272"/>
                  <a:gd name="connsiteY16" fmla="*/ 673203 h 920853"/>
                  <a:gd name="connsiteX17" fmla="*/ 624596 w 972272"/>
                  <a:gd name="connsiteY17" fmla="*/ 568619 h 920853"/>
                  <a:gd name="connsiteX18" fmla="*/ 612023 w 972272"/>
                  <a:gd name="connsiteY18" fmla="*/ 569190 h 920853"/>
                  <a:gd name="connsiteX19" fmla="*/ 438858 w 972272"/>
                  <a:gd name="connsiteY19" fmla="*/ 677160 h 920853"/>
                  <a:gd name="connsiteX20" fmla="*/ 0 w 972272"/>
                  <a:gd name="connsiteY20" fmla="*/ 797175 h 920853"/>
                  <a:gd name="connsiteX0" fmla="*/ 349895 w 972272"/>
                  <a:gd name="connsiteY0" fmla="*/ 920853 h 920853"/>
                  <a:gd name="connsiteX1" fmla="*/ 432857 w 972272"/>
                  <a:gd name="connsiteY1" fmla="*/ 437745 h 920853"/>
                  <a:gd name="connsiteX2" fmla="*/ 429238 w 972272"/>
                  <a:gd name="connsiteY2" fmla="*/ 426696 h 920853"/>
                  <a:gd name="connsiteX3" fmla="*/ 267884 w 972272"/>
                  <a:gd name="connsiteY3" fmla="*/ 269343 h 920853"/>
                  <a:gd name="connsiteX4" fmla="*/ 274838 w 972272"/>
                  <a:gd name="connsiteY4" fmla="*/ 248102 h 920853"/>
                  <a:gd name="connsiteX5" fmla="*/ 497818 w 972272"/>
                  <a:gd name="connsiteY5" fmla="*/ 215717 h 920853"/>
                  <a:gd name="connsiteX6" fmla="*/ 507248 w 972272"/>
                  <a:gd name="connsiteY6" fmla="*/ 208859 h 920853"/>
                  <a:gd name="connsiteX7" fmla="*/ 607070 w 972272"/>
                  <a:gd name="connsiteY7" fmla="*/ 6929 h 920853"/>
                  <a:gd name="connsiteX8" fmla="*/ 629453 w 972272"/>
                  <a:gd name="connsiteY8" fmla="*/ 6929 h 920853"/>
                  <a:gd name="connsiteX9" fmla="*/ 729180 w 972272"/>
                  <a:gd name="connsiteY9" fmla="*/ 209050 h 920853"/>
                  <a:gd name="connsiteX10" fmla="*/ 738610 w 972272"/>
                  <a:gd name="connsiteY10" fmla="*/ 215908 h 920853"/>
                  <a:gd name="connsiteX11" fmla="*/ 961590 w 972272"/>
                  <a:gd name="connsiteY11" fmla="*/ 248388 h 920853"/>
                  <a:gd name="connsiteX12" fmla="*/ 968543 w 972272"/>
                  <a:gd name="connsiteY12" fmla="*/ 269629 h 920853"/>
                  <a:gd name="connsiteX13" fmla="*/ 807095 w 972272"/>
                  <a:gd name="connsiteY13" fmla="*/ 426887 h 920853"/>
                  <a:gd name="connsiteX14" fmla="*/ 803475 w 972272"/>
                  <a:gd name="connsiteY14" fmla="*/ 437936 h 920853"/>
                  <a:gd name="connsiteX15" fmla="*/ 841480 w 972272"/>
                  <a:gd name="connsiteY15" fmla="*/ 660059 h 920853"/>
                  <a:gd name="connsiteX16" fmla="*/ 823382 w 972272"/>
                  <a:gd name="connsiteY16" fmla="*/ 673203 h 920853"/>
                  <a:gd name="connsiteX17" fmla="*/ 624596 w 972272"/>
                  <a:gd name="connsiteY17" fmla="*/ 568619 h 920853"/>
                  <a:gd name="connsiteX18" fmla="*/ 612023 w 972272"/>
                  <a:gd name="connsiteY18" fmla="*/ 569190 h 920853"/>
                  <a:gd name="connsiteX19" fmla="*/ 438858 w 972272"/>
                  <a:gd name="connsiteY19" fmla="*/ 677160 h 920853"/>
                  <a:gd name="connsiteX20" fmla="*/ 0 w 972272"/>
                  <a:gd name="connsiteY20" fmla="*/ 797175 h 920853"/>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572262 w 1105676"/>
                  <a:gd name="connsiteY19" fmla="*/ 677160 h 920853"/>
                  <a:gd name="connsiteX20" fmla="*/ 0 w 1105676"/>
                  <a:gd name="connsiteY20" fmla="*/ 802812 h 920853"/>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572262 w 1105676"/>
                  <a:gd name="connsiteY19" fmla="*/ 677160 h 920853"/>
                  <a:gd name="connsiteX20" fmla="*/ 0 w 1105676"/>
                  <a:gd name="connsiteY20" fmla="*/ 802812 h 920853"/>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0 w 1105676"/>
                  <a:gd name="connsiteY19" fmla="*/ 802812 h 920853"/>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0 w 1105676"/>
                  <a:gd name="connsiteY19" fmla="*/ 802812 h 920853"/>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0 w 1105676"/>
                  <a:gd name="connsiteY19" fmla="*/ 802812 h 920853"/>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0 w 1105676"/>
                  <a:gd name="connsiteY19" fmla="*/ 802812 h 920853"/>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0 w 1105676"/>
                  <a:gd name="connsiteY19" fmla="*/ 802812 h 920853"/>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0 w 1105676"/>
                  <a:gd name="connsiteY19" fmla="*/ 802812 h 920853"/>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0 w 1105676"/>
                  <a:gd name="connsiteY19" fmla="*/ 802812 h 920853"/>
                  <a:gd name="connsiteX0" fmla="*/ 483299 w 1105676"/>
                  <a:gd name="connsiteY0" fmla="*/ 920853 h 920853"/>
                  <a:gd name="connsiteX1" fmla="*/ 566261 w 1105676"/>
                  <a:gd name="connsiteY1" fmla="*/ 437745 h 920853"/>
                  <a:gd name="connsiteX2" fmla="*/ 562642 w 1105676"/>
                  <a:gd name="connsiteY2" fmla="*/ 426696 h 920853"/>
                  <a:gd name="connsiteX3" fmla="*/ 401288 w 1105676"/>
                  <a:gd name="connsiteY3" fmla="*/ 269343 h 920853"/>
                  <a:gd name="connsiteX4" fmla="*/ 408242 w 1105676"/>
                  <a:gd name="connsiteY4" fmla="*/ 248102 h 920853"/>
                  <a:gd name="connsiteX5" fmla="*/ 631222 w 1105676"/>
                  <a:gd name="connsiteY5" fmla="*/ 215717 h 920853"/>
                  <a:gd name="connsiteX6" fmla="*/ 640652 w 1105676"/>
                  <a:gd name="connsiteY6" fmla="*/ 208859 h 920853"/>
                  <a:gd name="connsiteX7" fmla="*/ 740474 w 1105676"/>
                  <a:gd name="connsiteY7" fmla="*/ 6929 h 920853"/>
                  <a:gd name="connsiteX8" fmla="*/ 762857 w 1105676"/>
                  <a:gd name="connsiteY8" fmla="*/ 6929 h 920853"/>
                  <a:gd name="connsiteX9" fmla="*/ 862584 w 1105676"/>
                  <a:gd name="connsiteY9" fmla="*/ 209050 h 920853"/>
                  <a:gd name="connsiteX10" fmla="*/ 872014 w 1105676"/>
                  <a:gd name="connsiteY10" fmla="*/ 215908 h 920853"/>
                  <a:gd name="connsiteX11" fmla="*/ 1094994 w 1105676"/>
                  <a:gd name="connsiteY11" fmla="*/ 248388 h 920853"/>
                  <a:gd name="connsiteX12" fmla="*/ 1101947 w 1105676"/>
                  <a:gd name="connsiteY12" fmla="*/ 269629 h 920853"/>
                  <a:gd name="connsiteX13" fmla="*/ 940499 w 1105676"/>
                  <a:gd name="connsiteY13" fmla="*/ 426887 h 920853"/>
                  <a:gd name="connsiteX14" fmla="*/ 936879 w 1105676"/>
                  <a:gd name="connsiteY14" fmla="*/ 437936 h 920853"/>
                  <a:gd name="connsiteX15" fmla="*/ 974884 w 1105676"/>
                  <a:gd name="connsiteY15" fmla="*/ 660059 h 920853"/>
                  <a:gd name="connsiteX16" fmla="*/ 956786 w 1105676"/>
                  <a:gd name="connsiteY16" fmla="*/ 673203 h 920853"/>
                  <a:gd name="connsiteX17" fmla="*/ 758000 w 1105676"/>
                  <a:gd name="connsiteY17" fmla="*/ 568619 h 920853"/>
                  <a:gd name="connsiteX18" fmla="*/ 745427 w 1105676"/>
                  <a:gd name="connsiteY18" fmla="*/ 569190 h 920853"/>
                  <a:gd name="connsiteX19" fmla="*/ 0 w 1105676"/>
                  <a:gd name="connsiteY19" fmla="*/ 833814 h 920853"/>
                  <a:gd name="connsiteX0" fmla="*/ 460752 w 1083129"/>
                  <a:gd name="connsiteY0" fmla="*/ 920853 h 920853"/>
                  <a:gd name="connsiteX1" fmla="*/ 543714 w 1083129"/>
                  <a:gd name="connsiteY1" fmla="*/ 437745 h 920853"/>
                  <a:gd name="connsiteX2" fmla="*/ 540095 w 1083129"/>
                  <a:gd name="connsiteY2" fmla="*/ 426696 h 920853"/>
                  <a:gd name="connsiteX3" fmla="*/ 378741 w 1083129"/>
                  <a:gd name="connsiteY3" fmla="*/ 269343 h 920853"/>
                  <a:gd name="connsiteX4" fmla="*/ 385695 w 1083129"/>
                  <a:gd name="connsiteY4" fmla="*/ 248102 h 920853"/>
                  <a:gd name="connsiteX5" fmla="*/ 608675 w 1083129"/>
                  <a:gd name="connsiteY5" fmla="*/ 215717 h 920853"/>
                  <a:gd name="connsiteX6" fmla="*/ 618105 w 1083129"/>
                  <a:gd name="connsiteY6" fmla="*/ 208859 h 920853"/>
                  <a:gd name="connsiteX7" fmla="*/ 717927 w 1083129"/>
                  <a:gd name="connsiteY7" fmla="*/ 6929 h 920853"/>
                  <a:gd name="connsiteX8" fmla="*/ 740310 w 1083129"/>
                  <a:gd name="connsiteY8" fmla="*/ 6929 h 920853"/>
                  <a:gd name="connsiteX9" fmla="*/ 840037 w 1083129"/>
                  <a:gd name="connsiteY9" fmla="*/ 209050 h 920853"/>
                  <a:gd name="connsiteX10" fmla="*/ 849467 w 1083129"/>
                  <a:gd name="connsiteY10" fmla="*/ 215908 h 920853"/>
                  <a:gd name="connsiteX11" fmla="*/ 1072447 w 1083129"/>
                  <a:gd name="connsiteY11" fmla="*/ 248388 h 920853"/>
                  <a:gd name="connsiteX12" fmla="*/ 1079400 w 1083129"/>
                  <a:gd name="connsiteY12" fmla="*/ 269629 h 920853"/>
                  <a:gd name="connsiteX13" fmla="*/ 917952 w 1083129"/>
                  <a:gd name="connsiteY13" fmla="*/ 426887 h 920853"/>
                  <a:gd name="connsiteX14" fmla="*/ 914332 w 1083129"/>
                  <a:gd name="connsiteY14" fmla="*/ 437936 h 920853"/>
                  <a:gd name="connsiteX15" fmla="*/ 952337 w 1083129"/>
                  <a:gd name="connsiteY15" fmla="*/ 660059 h 920853"/>
                  <a:gd name="connsiteX16" fmla="*/ 934239 w 1083129"/>
                  <a:gd name="connsiteY16" fmla="*/ 673203 h 920853"/>
                  <a:gd name="connsiteX17" fmla="*/ 735453 w 1083129"/>
                  <a:gd name="connsiteY17" fmla="*/ 568619 h 920853"/>
                  <a:gd name="connsiteX18" fmla="*/ 722880 w 1083129"/>
                  <a:gd name="connsiteY18" fmla="*/ 569190 h 920853"/>
                  <a:gd name="connsiteX19" fmla="*/ 0 w 1083129"/>
                  <a:gd name="connsiteY19" fmla="*/ 828178 h 920853"/>
                  <a:gd name="connsiteX0" fmla="*/ 460752 w 1083129"/>
                  <a:gd name="connsiteY0" fmla="*/ 920853 h 920853"/>
                  <a:gd name="connsiteX1" fmla="*/ 543714 w 1083129"/>
                  <a:gd name="connsiteY1" fmla="*/ 437745 h 920853"/>
                  <a:gd name="connsiteX2" fmla="*/ 540095 w 1083129"/>
                  <a:gd name="connsiteY2" fmla="*/ 426696 h 920853"/>
                  <a:gd name="connsiteX3" fmla="*/ 378741 w 1083129"/>
                  <a:gd name="connsiteY3" fmla="*/ 269343 h 920853"/>
                  <a:gd name="connsiteX4" fmla="*/ 385695 w 1083129"/>
                  <a:gd name="connsiteY4" fmla="*/ 248102 h 920853"/>
                  <a:gd name="connsiteX5" fmla="*/ 608675 w 1083129"/>
                  <a:gd name="connsiteY5" fmla="*/ 215717 h 920853"/>
                  <a:gd name="connsiteX6" fmla="*/ 618105 w 1083129"/>
                  <a:gd name="connsiteY6" fmla="*/ 208859 h 920853"/>
                  <a:gd name="connsiteX7" fmla="*/ 717927 w 1083129"/>
                  <a:gd name="connsiteY7" fmla="*/ 6929 h 920853"/>
                  <a:gd name="connsiteX8" fmla="*/ 740310 w 1083129"/>
                  <a:gd name="connsiteY8" fmla="*/ 6929 h 920853"/>
                  <a:gd name="connsiteX9" fmla="*/ 840037 w 1083129"/>
                  <a:gd name="connsiteY9" fmla="*/ 209050 h 920853"/>
                  <a:gd name="connsiteX10" fmla="*/ 849467 w 1083129"/>
                  <a:gd name="connsiteY10" fmla="*/ 215908 h 920853"/>
                  <a:gd name="connsiteX11" fmla="*/ 1072447 w 1083129"/>
                  <a:gd name="connsiteY11" fmla="*/ 248388 h 920853"/>
                  <a:gd name="connsiteX12" fmla="*/ 1079400 w 1083129"/>
                  <a:gd name="connsiteY12" fmla="*/ 269629 h 920853"/>
                  <a:gd name="connsiteX13" fmla="*/ 917952 w 1083129"/>
                  <a:gd name="connsiteY13" fmla="*/ 426887 h 920853"/>
                  <a:gd name="connsiteX14" fmla="*/ 914332 w 1083129"/>
                  <a:gd name="connsiteY14" fmla="*/ 437936 h 920853"/>
                  <a:gd name="connsiteX15" fmla="*/ 952337 w 1083129"/>
                  <a:gd name="connsiteY15" fmla="*/ 660059 h 920853"/>
                  <a:gd name="connsiteX16" fmla="*/ 934239 w 1083129"/>
                  <a:gd name="connsiteY16" fmla="*/ 673203 h 920853"/>
                  <a:gd name="connsiteX17" fmla="*/ 735453 w 1083129"/>
                  <a:gd name="connsiteY17" fmla="*/ 568619 h 920853"/>
                  <a:gd name="connsiteX18" fmla="*/ 722880 w 1083129"/>
                  <a:gd name="connsiteY18" fmla="*/ 569190 h 920853"/>
                  <a:gd name="connsiteX19" fmla="*/ 0 w 1083129"/>
                  <a:gd name="connsiteY19" fmla="*/ 828178 h 9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129" h="920853">
                    <a:moveTo>
                      <a:pt x="460752" y="920853"/>
                    </a:moveTo>
                    <a:lnTo>
                      <a:pt x="543714" y="437745"/>
                    </a:lnTo>
                    <a:cubicBezTo>
                      <a:pt x="544381" y="433745"/>
                      <a:pt x="543048" y="429554"/>
                      <a:pt x="540095" y="426696"/>
                    </a:cubicBezTo>
                    <a:lnTo>
                      <a:pt x="378741" y="269343"/>
                    </a:lnTo>
                    <a:cubicBezTo>
                      <a:pt x="371312" y="262104"/>
                      <a:pt x="375408" y="249531"/>
                      <a:pt x="385695" y="248102"/>
                    </a:cubicBezTo>
                    <a:lnTo>
                      <a:pt x="608675" y="215717"/>
                    </a:lnTo>
                    <a:cubicBezTo>
                      <a:pt x="612771" y="215146"/>
                      <a:pt x="616295" y="212574"/>
                      <a:pt x="618105" y="208859"/>
                    </a:cubicBezTo>
                    <a:lnTo>
                      <a:pt x="717927" y="6929"/>
                    </a:lnTo>
                    <a:cubicBezTo>
                      <a:pt x="722499" y="-2310"/>
                      <a:pt x="735738" y="-2310"/>
                      <a:pt x="740310" y="6929"/>
                    </a:cubicBezTo>
                    <a:lnTo>
                      <a:pt x="840037" y="209050"/>
                    </a:lnTo>
                    <a:cubicBezTo>
                      <a:pt x="841847" y="212765"/>
                      <a:pt x="845371" y="215241"/>
                      <a:pt x="849467" y="215908"/>
                    </a:cubicBezTo>
                    <a:lnTo>
                      <a:pt x="1072447" y="248388"/>
                    </a:lnTo>
                    <a:cubicBezTo>
                      <a:pt x="1082639" y="249912"/>
                      <a:pt x="1086735" y="262485"/>
                      <a:pt x="1079400" y="269629"/>
                    </a:cubicBezTo>
                    <a:lnTo>
                      <a:pt x="917952" y="426887"/>
                    </a:lnTo>
                    <a:cubicBezTo>
                      <a:pt x="914999" y="429744"/>
                      <a:pt x="913665" y="433840"/>
                      <a:pt x="914332" y="437936"/>
                    </a:cubicBezTo>
                    <a:lnTo>
                      <a:pt x="952337" y="660059"/>
                    </a:lnTo>
                    <a:cubicBezTo>
                      <a:pt x="954051" y="670250"/>
                      <a:pt x="943383" y="678061"/>
                      <a:pt x="934239" y="673203"/>
                    </a:cubicBezTo>
                    <a:lnTo>
                      <a:pt x="735453" y="568619"/>
                    </a:lnTo>
                    <a:cubicBezTo>
                      <a:pt x="731452" y="566523"/>
                      <a:pt x="729166" y="568904"/>
                      <a:pt x="722880" y="569190"/>
                    </a:cubicBezTo>
                    <a:cubicBezTo>
                      <a:pt x="498830" y="647064"/>
                      <a:pt x="418989" y="847069"/>
                      <a:pt x="0" y="828178"/>
                    </a:cubicBezTo>
                  </a:path>
                </a:pathLst>
              </a:custGeom>
              <a:noFill/>
              <a:ln w="15875" cap="rnd">
                <a:solidFill>
                  <a:schemeClr val="tx1"/>
                </a:solidFill>
                <a:prstDash val="solid"/>
                <a:round/>
              </a:ln>
            </p:spPr>
            <p:txBody>
              <a:bodyPr rtlCol="0" anchor="ctr"/>
              <a:lstStyle/>
              <a:p>
                <a:endParaRPr lang="en-GB"/>
              </a:p>
            </p:txBody>
          </p:sp>
        </p:grpSp>
        <p:sp>
          <p:nvSpPr>
            <p:cNvPr id="37" name="Star: 5 Points 36">
              <a:extLst>
                <a:ext uri="{FF2B5EF4-FFF2-40B4-BE49-F238E27FC236}">
                  <a16:creationId xmlns:a16="http://schemas.microsoft.com/office/drawing/2014/main" id="{51C2020B-C9DB-D11A-B2E8-7C61444A8BA6}"/>
                </a:ext>
              </a:extLst>
            </p:cNvPr>
            <p:cNvSpPr/>
            <p:nvPr/>
          </p:nvSpPr>
          <p:spPr>
            <a:xfrm rot="13146202">
              <a:off x="709829" y="3869624"/>
              <a:ext cx="86678" cy="83032"/>
            </a:xfrm>
            <a:prstGeom prst="star5">
              <a:avLst>
                <a:gd name="adj" fmla="val 25464"/>
                <a:gd name="hf" fmla="val 105146"/>
                <a:gd name="vf" fmla="val 110557"/>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Star: 5 Points 37">
              <a:extLst>
                <a:ext uri="{FF2B5EF4-FFF2-40B4-BE49-F238E27FC236}">
                  <a16:creationId xmlns:a16="http://schemas.microsoft.com/office/drawing/2014/main" id="{76E9F0BF-0B3F-17B0-1BA6-65F438731E55}"/>
                </a:ext>
              </a:extLst>
            </p:cNvPr>
            <p:cNvSpPr/>
            <p:nvPr/>
          </p:nvSpPr>
          <p:spPr>
            <a:xfrm rot="17116942">
              <a:off x="1195479" y="3935017"/>
              <a:ext cx="104882" cy="100469"/>
            </a:xfrm>
            <a:prstGeom prst="star5">
              <a:avLst>
                <a:gd name="adj" fmla="val 25464"/>
                <a:gd name="hf" fmla="val 105146"/>
                <a:gd name="vf" fmla="val 110557"/>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Star: 5 Points 38">
              <a:extLst>
                <a:ext uri="{FF2B5EF4-FFF2-40B4-BE49-F238E27FC236}">
                  <a16:creationId xmlns:a16="http://schemas.microsoft.com/office/drawing/2014/main" id="{C9DF2713-6E60-E192-BB62-65BA51CAB743}"/>
                </a:ext>
              </a:extLst>
            </p:cNvPr>
            <p:cNvSpPr/>
            <p:nvPr/>
          </p:nvSpPr>
          <p:spPr>
            <a:xfrm rot="5176594">
              <a:off x="1420510" y="3939551"/>
              <a:ext cx="71635" cy="68622"/>
            </a:xfrm>
            <a:prstGeom prst="star5">
              <a:avLst>
                <a:gd name="adj" fmla="val 25464"/>
                <a:gd name="hf" fmla="val 105146"/>
                <a:gd name="vf" fmla="val 110557"/>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Star: 5 Points 39">
              <a:extLst>
                <a:ext uri="{FF2B5EF4-FFF2-40B4-BE49-F238E27FC236}">
                  <a16:creationId xmlns:a16="http://schemas.microsoft.com/office/drawing/2014/main" id="{5F464DFA-0AB3-C8E2-8B55-D79540385FF1}"/>
                </a:ext>
              </a:extLst>
            </p:cNvPr>
            <p:cNvSpPr/>
            <p:nvPr/>
          </p:nvSpPr>
          <p:spPr>
            <a:xfrm rot="1666768">
              <a:off x="415451" y="4297381"/>
              <a:ext cx="71635" cy="68622"/>
            </a:xfrm>
            <a:prstGeom prst="star5">
              <a:avLst>
                <a:gd name="adj" fmla="val 25464"/>
                <a:gd name="hf" fmla="val 105146"/>
                <a:gd name="vf" fmla="val 110557"/>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Star: 5 Points 40">
              <a:extLst>
                <a:ext uri="{FF2B5EF4-FFF2-40B4-BE49-F238E27FC236}">
                  <a16:creationId xmlns:a16="http://schemas.microsoft.com/office/drawing/2014/main" id="{BB3B7817-862A-DCE7-EEC9-619B050484C0}"/>
                </a:ext>
              </a:extLst>
            </p:cNvPr>
            <p:cNvSpPr/>
            <p:nvPr/>
          </p:nvSpPr>
          <p:spPr>
            <a:xfrm>
              <a:off x="1495405" y="4317321"/>
              <a:ext cx="78799" cy="75484"/>
            </a:xfrm>
            <a:prstGeom prst="star5">
              <a:avLst>
                <a:gd name="adj" fmla="val 25464"/>
                <a:gd name="hf" fmla="val 105146"/>
                <a:gd name="vf" fmla="val 1105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Star: 5 Points 41">
              <a:extLst>
                <a:ext uri="{FF2B5EF4-FFF2-40B4-BE49-F238E27FC236}">
                  <a16:creationId xmlns:a16="http://schemas.microsoft.com/office/drawing/2014/main" id="{84621EAC-C8F2-33D2-EE9F-CE9A43174B09}"/>
                </a:ext>
              </a:extLst>
            </p:cNvPr>
            <p:cNvSpPr/>
            <p:nvPr/>
          </p:nvSpPr>
          <p:spPr>
            <a:xfrm rot="13146202">
              <a:off x="1405029" y="4333880"/>
              <a:ext cx="86678" cy="83032"/>
            </a:xfrm>
            <a:prstGeom prst="star5">
              <a:avLst>
                <a:gd name="adj" fmla="val 25464"/>
                <a:gd name="hf" fmla="val 105146"/>
                <a:gd name="vf" fmla="val 110557"/>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9" name="Group 58">
            <a:extLst>
              <a:ext uri="{FF2B5EF4-FFF2-40B4-BE49-F238E27FC236}">
                <a16:creationId xmlns:a16="http://schemas.microsoft.com/office/drawing/2014/main" id="{EA2B04DC-08A8-F5F2-CE68-DC2743DD9C34}"/>
              </a:ext>
            </a:extLst>
          </p:cNvPr>
          <p:cNvGrpSpPr/>
          <p:nvPr/>
        </p:nvGrpSpPr>
        <p:grpSpPr>
          <a:xfrm>
            <a:off x="4532491" y="3432924"/>
            <a:ext cx="1871457" cy="1323532"/>
            <a:chOff x="7429168" y="1837596"/>
            <a:chExt cx="4021965" cy="2844415"/>
          </a:xfrm>
        </p:grpSpPr>
        <p:pic>
          <p:nvPicPr>
            <p:cNvPr id="51" name="Graphic 50">
              <a:extLst>
                <a:ext uri="{FF2B5EF4-FFF2-40B4-BE49-F238E27FC236}">
                  <a16:creationId xmlns:a16="http://schemas.microsoft.com/office/drawing/2014/main" id="{563E887A-18F5-88CA-7C1C-75B1F45DC4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14354" y="1900077"/>
              <a:ext cx="2118762" cy="2648453"/>
            </a:xfrm>
            <a:prstGeom prst="rect">
              <a:avLst/>
            </a:prstGeom>
          </p:spPr>
        </p:pic>
        <p:sp>
          <p:nvSpPr>
            <p:cNvPr id="52" name="Graphic 46">
              <a:extLst>
                <a:ext uri="{FF2B5EF4-FFF2-40B4-BE49-F238E27FC236}">
                  <a16:creationId xmlns:a16="http://schemas.microsoft.com/office/drawing/2014/main" id="{0EB995EC-FF46-E119-3D13-654605BF6CDC}"/>
                </a:ext>
              </a:extLst>
            </p:cNvPr>
            <p:cNvSpPr/>
            <p:nvPr/>
          </p:nvSpPr>
          <p:spPr>
            <a:xfrm>
              <a:off x="7429168" y="1837596"/>
              <a:ext cx="4021965" cy="2844415"/>
            </a:xfrm>
            <a:custGeom>
              <a:avLst/>
              <a:gdLst>
                <a:gd name="connsiteX0" fmla="*/ 0 w 4021965"/>
                <a:gd name="connsiteY0" fmla="*/ 2277288 h 2844415"/>
                <a:gd name="connsiteX1" fmla="*/ 944121 w 4021965"/>
                <a:gd name="connsiteY1" fmla="*/ 1989328 h 2844415"/>
                <a:gd name="connsiteX2" fmla="*/ 1956649 w 4021965"/>
                <a:gd name="connsiteY2" fmla="*/ 1404903 h 2844415"/>
                <a:gd name="connsiteX3" fmla="*/ 2187341 w 4021965"/>
                <a:gd name="connsiteY3" fmla="*/ 1395890 h 2844415"/>
                <a:gd name="connsiteX4" fmla="*/ 2440496 w 4021965"/>
                <a:gd name="connsiteY4" fmla="*/ 1479505 h 2844415"/>
                <a:gd name="connsiteX5" fmla="*/ 2252282 w 4021965"/>
                <a:gd name="connsiteY5" fmla="*/ 1032126 h 2844415"/>
                <a:gd name="connsiteX6" fmla="*/ 2336359 w 4021965"/>
                <a:gd name="connsiteY6" fmla="*/ 670536 h 2844415"/>
                <a:gd name="connsiteX7" fmla="*/ 2166726 w 4021965"/>
                <a:gd name="connsiteY7" fmla="*/ 1070398 h 2844415"/>
                <a:gd name="connsiteX8" fmla="*/ 1937005 w 4021965"/>
                <a:gd name="connsiteY8" fmla="*/ 702197 h 2844415"/>
                <a:gd name="connsiteX9" fmla="*/ 2179345 w 4021965"/>
                <a:gd name="connsiteY9" fmla="*/ 327711 h 2844415"/>
                <a:gd name="connsiteX10" fmla="*/ 2648262 w 4021965"/>
                <a:gd name="connsiteY10" fmla="*/ 434713 h 2844415"/>
                <a:gd name="connsiteX11" fmla="*/ 2434256 w 4021965"/>
                <a:gd name="connsiteY11" fmla="*/ 592051 h 2844415"/>
                <a:gd name="connsiteX12" fmla="*/ 2601070 w 4021965"/>
                <a:gd name="connsiteY12" fmla="*/ 894155 h 2844415"/>
                <a:gd name="connsiteX13" fmla="*/ 2553877 w 4021965"/>
                <a:gd name="connsiteY13" fmla="*/ 1331596 h 2844415"/>
                <a:gd name="connsiteX14" fmla="*/ 3110893 w 4021965"/>
                <a:gd name="connsiteY14" fmla="*/ 2011329 h 2844415"/>
                <a:gd name="connsiteX15" fmla="*/ 3044796 w 4021965"/>
                <a:gd name="connsiteY15" fmla="*/ 2486533 h 2844415"/>
                <a:gd name="connsiteX16" fmla="*/ 2897673 w 4021965"/>
                <a:gd name="connsiteY16" fmla="*/ 2206061 h 2844415"/>
                <a:gd name="connsiteX17" fmla="*/ 2439803 w 4021965"/>
                <a:gd name="connsiteY17" fmla="*/ 1876409 h 2844415"/>
                <a:gd name="connsiteX18" fmla="*/ 2874100 w 4021965"/>
                <a:gd name="connsiteY18" fmla="*/ 2533725 h 2844415"/>
                <a:gd name="connsiteX19" fmla="*/ 2750365 w 4021965"/>
                <a:gd name="connsiteY19" fmla="*/ 2844287 h 2844415"/>
                <a:gd name="connsiteX20" fmla="*/ 2688983 w 4021965"/>
                <a:gd name="connsiteY20" fmla="*/ 2651312 h 2844415"/>
                <a:gd name="connsiteX21" fmla="*/ 2113109 w 4021965"/>
                <a:gd name="connsiteY21" fmla="*/ 2234764 h 2844415"/>
                <a:gd name="connsiteX22" fmla="*/ 1785630 w 4021965"/>
                <a:gd name="connsiteY22" fmla="*/ 1941488 h 2844415"/>
                <a:gd name="connsiteX23" fmla="*/ 1985676 w 4021965"/>
                <a:gd name="connsiteY23" fmla="*/ 2207586 h 2844415"/>
                <a:gd name="connsiteX24" fmla="*/ 2186278 w 4021965"/>
                <a:gd name="connsiteY24" fmla="*/ 2602919 h 2844415"/>
                <a:gd name="connsiteX25" fmla="*/ 2050849 w 4021965"/>
                <a:gd name="connsiteY25" fmla="*/ 2445673 h 2844415"/>
                <a:gd name="connsiteX26" fmla="*/ 1392654 w 4021965"/>
                <a:gd name="connsiteY26" fmla="*/ 2067951 h 2844415"/>
                <a:gd name="connsiteX27" fmla="*/ 1117313 w 4021965"/>
                <a:gd name="connsiteY27" fmla="*/ 1559329 h 2844415"/>
                <a:gd name="connsiteX28" fmla="*/ 1005595 w 4021965"/>
                <a:gd name="connsiteY28" fmla="*/ 1701737 h 2844415"/>
                <a:gd name="connsiteX29" fmla="*/ 817150 w 4021965"/>
                <a:gd name="connsiteY29" fmla="*/ 1774906 h 2844415"/>
                <a:gd name="connsiteX30" fmla="*/ 922951 w 4021965"/>
                <a:gd name="connsiteY30" fmla="*/ 1647843 h 2844415"/>
                <a:gd name="connsiteX31" fmla="*/ 1011789 w 4021965"/>
                <a:gd name="connsiteY31" fmla="*/ 628566 h 2844415"/>
                <a:gd name="connsiteX32" fmla="*/ 1502800 w 4021965"/>
                <a:gd name="connsiteY32" fmla="*/ 343426 h 2844415"/>
                <a:gd name="connsiteX33" fmla="*/ 1291938 w 4021965"/>
                <a:gd name="connsiteY33" fmla="*/ 305663 h 2844415"/>
                <a:gd name="connsiteX34" fmla="*/ 1043312 w 4021965"/>
                <a:gd name="connsiteY34" fmla="*/ 160897 h 2844415"/>
                <a:gd name="connsiteX35" fmla="*/ 2001577 w 4021965"/>
                <a:gd name="connsiteY35" fmla="*/ 38179 h 2844415"/>
                <a:gd name="connsiteX36" fmla="*/ 2612487 w 4021965"/>
                <a:gd name="connsiteY36" fmla="*/ 258840 h 2844415"/>
                <a:gd name="connsiteX37" fmla="*/ 2560950 w 4021965"/>
                <a:gd name="connsiteY37" fmla="*/ 126277 h 2844415"/>
                <a:gd name="connsiteX38" fmla="*/ 2432315 w 4021965"/>
                <a:gd name="connsiteY38" fmla="*/ 0 h 2844415"/>
                <a:gd name="connsiteX39" fmla="*/ 2862268 w 4021965"/>
                <a:gd name="connsiteY39" fmla="*/ 315092 h 2844415"/>
                <a:gd name="connsiteX40" fmla="*/ 2716439 w 4021965"/>
                <a:gd name="connsiteY40" fmla="*/ 536863 h 2844415"/>
                <a:gd name="connsiteX41" fmla="*/ 2932293 w 4021965"/>
                <a:gd name="connsiteY41" fmla="*/ 738758 h 2844415"/>
                <a:gd name="connsiteX42" fmla="*/ 2912603 w 4021965"/>
                <a:gd name="connsiteY42" fmla="*/ 840631 h 2844415"/>
                <a:gd name="connsiteX43" fmla="*/ 2737238 w 4021965"/>
                <a:gd name="connsiteY43" fmla="*/ 756045 h 2844415"/>
                <a:gd name="connsiteX44" fmla="*/ 2944080 w 4021965"/>
                <a:gd name="connsiteY44" fmla="*/ 748557 h 2844415"/>
                <a:gd name="connsiteX45" fmla="*/ 3014891 w 4021965"/>
                <a:gd name="connsiteY45" fmla="*/ 833975 h 2844415"/>
                <a:gd name="connsiteX46" fmla="*/ 3133311 w 4021965"/>
                <a:gd name="connsiteY46" fmla="*/ 876083 h 2844415"/>
                <a:gd name="connsiteX47" fmla="*/ 3274517 w 4021965"/>
                <a:gd name="connsiteY47" fmla="*/ 938251 h 2844415"/>
                <a:gd name="connsiteX48" fmla="*/ 3393723 w 4021965"/>
                <a:gd name="connsiteY48" fmla="*/ 1008276 h 2844415"/>
                <a:gd name="connsiteX49" fmla="*/ 3331971 w 4021965"/>
                <a:gd name="connsiteY49" fmla="*/ 1141255 h 2844415"/>
                <a:gd name="connsiteX50" fmla="*/ 3283715 w 4021965"/>
                <a:gd name="connsiteY50" fmla="*/ 1100673 h 2844415"/>
                <a:gd name="connsiteX51" fmla="*/ 3204399 w 4021965"/>
                <a:gd name="connsiteY51" fmla="*/ 1053573 h 2844415"/>
                <a:gd name="connsiteX52" fmla="*/ 3333172 w 4021965"/>
                <a:gd name="connsiteY52" fmla="*/ 1041417 h 2844415"/>
                <a:gd name="connsiteX53" fmla="*/ 3316671 w 4021965"/>
                <a:gd name="connsiteY53" fmla="*/ 1186044 h 2844415"/>
                <a:gd name="connsiteX54" fmla="*/ 3289817 w 4021965"/>
                <a:gd name="connsiteY54" fmla="*/ 1347819 h 2844415"/>
                <a:gd name="connsiteX55" fmla="*/ 3234859 w 4021965"/>
                <a:gd name="connsiteY55" fmla="*/ 1425980 h 2844415"/>
                <a:gd name="connsiteX56" fmla="*/ 3165250 w 4021965"/>
                <a:gd name="connsiteY56" fmla="*/ 1447796 h 2844415"/>
                <a:gd name="connsiteX57" fmla="*/ 3017572 w 4021965"/>
                <a:gd name="connsiteY57" fmla="*/ 1416782 h 2844415"/>
                <a:gd name="connsiteX58" fmla="*/ 2906409 w 4021965"/>
                <a:gd name="connsiteY58" fmla="*/ 1410219 h 2844415"/>
                <a:gd name="connsiteX59" fmla="*/ 2965989 w 4021965"/>
                <a:gd name="connsiteY59" fmla="*/ 1366539 h 2844415"/>
                <a:gd name="connsiteX60" fmla="*/ 3093653 w 4021965"/>
                <a:gd name="connsiteY60" fmla="*/ 1397600 h 2844415"/>
                <a:gd name="connsiteX61" fmla="*/ 3189655 w 4021965"/>
                <a:gd name="connsiteY61" fmla="*/ 1397600 h 2844415"/>
                <a:gd name="connsiteX62" fmla="*/ 3245860 w 4021965"/>
                <a:gd name="connsiteY62" fmla="*/ 1462634 h 2844415"/>
                <a:gd name="connsiteX63" fmla="*/ 3244797 w 4021965"/>
                <a:gd name="connsiteY63" fmla="*/ 1625934 h 2844415"/>
                <a:gd name="connsiteX64" fmla="*/ 2826816 w 4021965"/>
                <a:gd name="connsiteY64" fmla="*/ 1617060 h 2844415"/>
                <a:gd name="connsiteX65" fmla="*/ 3097165 w 4021965"/>
                <a:gd name="connsiteY65" fmla="*/ 2167466 h 2844415"/>
                <a:gd name="connsiteX66" fmla="*/ 3529475 w 4021965"/>
                <a:gd name="connsiteY66" fmla="*/ 2272435 h 2844415"/>
                <a:gd name="connsiteX67" fmla="*/ 4021966 w 4021965"/>
                <a:gd name="connsiteY67" fmla="*/ 2280431 h 284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021965" h="2844415">
                  <a:moveTo>
                    <a:pt x="0" y="2277288"/>
                  </a:moveTo>
                  <a:cubicBezTo>
                    <a:pt x="451030" y="2238046"/>
                    <a:pt x="754104" y="2102062"/>
                    <a:pt x="944121" y="1989328"/>
                  </a:cubicBezTo>
                  <a:cubicBezTo>
                    <a:pt x="1328406" y="1761363"/>
                    <a:pt x="1578881" y="1478626"/>
                    <a:pt x="1956649" y="1404903"/>
                  </a:cubicBezTo>
                  <a:cubicBezTo>
                    <a:pt x="2050664" y="1386553"/>
                    <a:pt x="2124434" y="1386414"/>
                    <a:pt x="2187341" y="1395890"/>
                  </a:cubicBezTo>
                  <a:cubicBezTo>
                    <a:pt x="2344402" y="1419601"/>
                    <a:pt x="2440496" y="1479505"/>
                    <a:pt x="2440496" y="1479505"/>
                  </a:cubicBezTo>
                  <a:cubicBezTo>
                    <a:pt x="2440496" y="1479505"/>
                    <a:pt x="2280986" y="1247565"/>
                    <a:pt x="2252282" y="1032126"/>
                  </a:cubicBezTo>
                  <a:cubicBezTo>
                    <a:pt x="2222793" y="810957"/>
                    <a:pt x="2339872" y="668918"/>
                    <a:pt x="2336359" y="670536"/>
                  </a:cubicBezTo>
                  <a:cubicBezTo>
                    <a:pt x="2090322" y="784102"/>
                    <a:pt x="2166726" y="1070398"/>
                    <a:pt x="2166726" y="1070398"/>
                  </a:cubicBezTo>
                  <a:cubicBezTo>
                    <a:pt x="2166726" y="1070398"/>
                    <a:pt x="1935572" y="894525"/>
                    <a:pt x="1937005" y="702197"/>
                  </a:cubicBezTo>
                  <a:cubicBezTo>
                    <a:pt x="1938161" y="546477"/>
                    <a:pt x="2032730" y="391542"/>
                    <a:pt x="2179345" y="327711"/>
                  </a:cubicBezTo>
                  <a:cubicBezTo>
                    <a:pt x="2393720" y="234343"/>
                    <a:pt x="2645627" y="366259"/>
                    <a:pt x="2648262" y="434713"/>
                  </a:cubicBezTo>
                  <a:cubicBezTo>
                    <a:pt x="2653393" y="568062"/>
                    <a:pt x="2434256" y="592051"/>
                    <a:pt x="2434256" y="592051"/>
                  </a:cubicBezTo>
                  <a:cubicBezTo>
                    <a:pt x="2434256" y="592051"/>
                    <a:pt x="2594368" y="762008"/>
                    <a:pt x="2601070" y="894155"/>
                  </a:cubicBezTo>
                  <a:cubicBezTo>
                    <a:pt x="2610869" y="1088193"/>
                    <a:pt x="2535019" y="1151101"/>
                    <a:pt x="2553877" y="1331596"/>
                  </a:cubicBezTo>
                  <a:cubicBezTo>
                    <a:pt x="2577497" y="1557804"/>
                    <a:pt x="3004214" y="1693233"/>
                    <a:pt x="3110893" y="2011329"/>
                  </a:cubicBezTo>
                  <a:cubicBezTo>
                    <a:pt x="3217572" y="2329426"/>
                    <a:pt x="3044796" y="2486533"/>
                    <a:pt x="3044796" y="2486533"/>
                  </a:cubicBezTo>
                  <a:cubicBezTo>
                    <a:pt x="3044796" y="2486533"/>
                    <a:pt x="3035876" y="2368252"/>
                    <a:pt x="2897673" y="2206061"/>
                  </a:cubicBezTo>
                  <a:cubicBezTo>
                    <a:pt x="2782027" y="2070354"/>
                    <a:pt x="2439803" y="1876409"/>
                    <a:pt x="2439803" y="1876409"/>
                  </a:cubicBezTo>
                  <a:cubicBezTo>
                    <a:pt x="2439803" y="1876409"/>
                    <a:pt x="2872898" y="2205229"/>
                    <a:pt x="2874100" y="2533725"/>
                  </a:cubicBezTo>
                  <a:cubicBezTo>
                    <a:pt x="2874886" y="2750873"/>
                    <a:pt x="2756790" y="2841098"/>
                    <a:pt x="2750365" y="2844287"/>
                  </a:cubicBezTo>
                  <a:cubicBezTo>
                    <a:pt x="2741953" y="2848493"/>
                    <a:pt x="2741029" y="2748609"/>
                    <a:pt x="2688983" y="2651312"/>
                  </a:cubicBezTo>
                  <a:cubicBezTo>
                    <a:pt x="2602872" y="2490277"/>
                    <a:pt x="2313479" y="2359747"/>
                    <a:pt x="2113109" y="2234764"/>
                  </a:cubicBezTo>
                  <a:cubicBezTo>
                    <a:pt x="1907331" y="2106407"/>
                    <a:pt x="1785630" y="1941488"/>
                    <a:pt x="1785630" y="1941488"/>
                  </a:cubicBezTo>
                  <a:cubicBezTo>
                    <a:pt x="1785630" y="1941488"/>
                    <a:pt x="1853760" y="2100629"/>
                    <a:pt x="1985676" y="2207586"/>
                  </a:cubicBezTo>
                  <a:cubicBezTo>
                    <a:pt x="2244702" y="2417663"/>
                    <a:pt x="2186278" y="2602919"/>
                    <a:pt x="2186278" y="2602919"/>
                  </a:cubicBezTo>
                  <a:cubicBezTo>
                    <a:pt x="2186278" y="2602919"/>
                    <a:pt x="2153923" y="2517640"/>
                    <a:pt x="2050849" y="2445673"/>
                  </a:cubicBezTo>
                  <a:cubicBezTo>
                    <a:pt x="1785953" y="2260648"/>
                    <a:pt x="1550177" y="2206985"/>
                    <a:pt x="1392654" y="2067951"/>
                  </a:cubicBezTo>
                  <a:cubicBezTo>
                    <a:pt x="1160437" y="1863004"/>
                    <a:pt x="1117313" y="1559329"/>
                    <a:pt x="1117313" y="1559329"/>
                  </a:cubicBezTo>
                  <a:cubicBezTo>
                    <a:pt x="1117313" y="1559329"/>
                    <a:pt x="1071276" y="1647057"/>
                    <a:pt x="1005595" y="1701737"/>
                  </a:cubicBezTo>
                  <a:cubicBezTo>
                    <a:pt x="939915" y="1756418"/>
                    <a:pt x="817150" y="1774906"/>
                    <a:pt x="817150" y="1774906"/>
                  </a:cubicBezTo>
                  <a:cubicBezTo>
                    <a:pt x="817150" y="1774906"/>
                    <a:pt x="898593" y="1700536"/>
                    <a:pt x="922951" y="1647843"/>
                  </a:cubicBezTo>
                  <a:cubicBezTo>
                    <a:pt x="1060460" y="1350639"/>
                    <a:pt x="825285" y="943705"/>
                    <a:pt x="1011789" y="628566"/>
                  </a:cubicBezTo>
                  <a:cubicBezTo>
                    <a:pt x="1156185" y="384517"/>
                    <a:pt x="1502800" y="343426"/>
                    <a:pt x="1502800" y="343426"/>
                  </a:cubicBezTo>
                  <a:cubicBezTo>
                    <a:pt x="1502800" y="343426"/>
                    <a:pt x="1417429" y="339959"/>
                    <a:pt x="1291938" y="305663"/>
                  </a:cubicBezTo>
                  <a:cubicBezTo>
                    <a:pt x="1212668" y="283985"/>
                    <a:pt x="1043312" y="160897"/>
                    <a:pt x="1043312" y="160897"/>
                  </a:cubicBezTo>
                  <a:cubicBezTo>
                    <a:pt x="1043312" y="160897"/>
                    <a:pt x="1466747" y="149295"/>
                    <a:pt x="2001577" y="38179"/>
                  </a:cubicBezTo>
                  <a:cubicBezTo>
                    <a:pt x="2406755" y="-45990"/>
                    <a:pt x="2612487" y="258840"/>
                    <a:pt x="2612487" y="258840"/>
                  </a:cubicBezTo>
                  <a:cubicBezTo>
                    <a:pt x="2612487" y="258840"/>
                    <a:pt x="2602272" y="187243"/>
                    <a:pt x="2560950" y="126277"/>
                  </a:cubicBezTo>
                  <a:cubicBezTo>
                    <a:pt x="2531830" y="83337"/>
                    <a:pt x="2432315" y="0"/>
                    <a:pt x="2432315" y="0"/>
                  </a:cubicBezTo>
                  <a:cubicBezTo>
                    <a:pt x="2432315" y="0"/>
                    <a:pt x="2867352" y="141854"/>
                    <a:pt x="2862268" y="315092"/>
                  </a:cubicBezTo>
                  <a:cubicBezTo>
                    <a:pt x="2858708" y="435453"/>
                    <a:pt x="2716439" y="536863"/>
                    <a:pt x="2716439" y="536863"/>
                  </a:cubicBezTo>
                  <a:cubicBezTo>
                    <a:pt x="2716439" y="536863"/>
                    <a:pt x="2908674" y="649043"/>
                    <a:pt x="2932293" y="738758"/>
                  </a:cubicBezTo>
                  <a:cubicBezTo>
                    <a:pt x="2944727" y="786089"/>
                    <a:pt x="2944265" y="821033"/>
                    <a:pt x="2912603" y="840631"/>
                  </a:cubicBezTo>
                  <a:cubicBezTo>
                    <a:pt x="2856397" y="875436"/>
                    <a:pt x="2737238" y="756045"/>
                    <a:pt x="2737238" y="756045"/>
                  </a:cubicBezTo>
                  <a:cubicBezTo>
                    <a:pt x="2737238" y="756045"/>
                    <a:pt x="2883160" y="751516"/>
                    <a:pt x="2944080" y="748557"/>
                  </a:cubicBezTo>
                  <a:cubicBezTo>
                    <a:pt x="2975557" y="747032"/>
                    <a:pt x="2985217" y="811650"/>
                    <a:pt x="3014891" y="833975"/>
                  </a:cubicBezTo>
                  <a:cubicBezTo>
                    <a:pt x="3053070" y="862678"/>
                    <a:pt x="3073731" y="853295"/>
                    <a:pt x="3133311" y="876083"/>
                  </a:cubicBezTo>
                  <a:cubicBezTo>
                    <a:pt x="3196403" y="900210"/>
                    <a:pt x="3172506" y="893092"/>
                    <a:pt x="3274517" y="938251"/>
                  </a:cubicBezTo>
                  <a:cubicBezTo>
                    <a:pt x="3362893" y="977354"/>
                    <a:pt x="3380318" y="980774"/>
                    <a:pt x="3393723" y="1008276"/>
                  </a:cubicBezTo>
                  <a:cubicBezTo>
                    <a:pt x="3419976" y="1062217"/>
                    <a:pt x="3366683" y="1143058"/>
                    <a:pt x="3331971" y="1141255"/>
                  </a:cubicBezTo>
                  <a:cubicBezTo>
                    <a:pt x="3317550" y="1140516"/>
                    <a:pt x="3316255" y="1102291"/>
                    <a:pt x="3283715" y="1100673"/>
                  </a:cubicBezTo>
                  <a:cubicBezTo>
                    <a:pt x="3231300" y="1098038"/>
                    <a:pt x="3203105" y="1064620"/>
                    <a:pt x="3204399" y="1053573"/>
                  </a:cubicBezTo>
                  <a:cubicBezTo>
                    <a:pt x="3206433" y="1036194"/>
                    <a:pt x="3301279" y="1042434"/>
                    <a:pt x="3333172" y="1041417"/>
                  </a:cubicBezTo>
                  <a:cubicBezTo>
                    <a:pt x="3370150" y="1040215"/>
                    <a:pt x="3368162" y="1109732"/>
                    <a:pt x="3316671" y="1186044"/>
                  </a:cubicBezTo>
                  <a:cubicBezTo>
                    <a:pt x="3302897" y="1206474"/>
                    <a:pt x="3326054" y="1288332"/>
                    <a:pt x="3289817" y="1347819"/>
                  </a:cubicBezTo>
                  <a:cubicBezTo>
                    <a:pt x="3273454" y="1374674"/>
                    <a:pt x="3246784" y="1417244"/>
                    <a:pt x="3234859" y="1425980"/>
                  </a:cubicBezTo>
                  <a:cubicBezTo>
                    <a:pt x="3226724" y="1431943"/>
                    <a:pt x="3210870" y="1447427"/>
                    <a:pt x="3165250" y="1447796"/>
                  </a:cubicBezTo>
                  <a:cubicBezTo>
                    <a:pt x="3106780" y="1448305"/>
                    <a:pt x="3092497" y="1426581"/>
                    <a:pt x="3017572" y="1416782"/>
                  </a:cubicBezTo>
                  <a:cubicBezTo>
                    <a:pt x="2949488" y="1407861"/>
                    <a:pt x="2911771" y="1422929"/>
                    <a:pt x="2906409" y="1410219"/>
                  </a:cubicBezTo>
                  <a:cubicBezTo>
                    <a:pt x="2901417" y="1398432"/>
                    <a:pt x="2926100" y="1370930"/>
                    <a:pt x="2965989" y="1366539"/>
                  </a:cubicBezTo>
                  <a:cubicBezTo>
                    <a:pt x="3023211" y="1360253"/>
                    <a:pt x="3033102" y="1395381"/>
                    <a:pt x="3093653" y="1397600"/>
                  </a:cubicBezTo>
                  <a:cubicBezTo>
                    <a:pt x="3156791" y="1399957"/>
                    <a:pt x="3161690" y="1396768"/>
                    <a:pt x="3189655" y="1397600"/>
                  </a:cubicBezTo>
                  <a:cubicBezTo>
                    <a:pt x="3203012" y="1398016"/>
                    <a:pt x="3241469" y="1420896"/>
                    <a:pt x="3245860" y="1462634"/>
                  </a:cubicBezTo>
                  <a:cubicBezTo>
                    <a:pt x="3252423" y="1524386"/>
                    <a:pt x="3255798" y="1600790"/>
                    <a:pt x="3244797" y="1625934"/>
                  </a:cubicBezTo>
                  <a:cubicBezTo>
                    <a:pt x="3200055" y="1728407"/>
                    <a:pt x="2867629" y="1583688"/>
                    <a:pt x="2826816" y="1617060"/>
                  </a:cubicBezTo>
                  <a:cubicBezTo>
                    <a:pt x="2774308" y="1659953"/>
                    <a:pt x="2830652" y="1998988"/>
                    <a:pt x="3097165" y="2167466"/>
                  </a:cubicBezTo>
                  <a:cubicBezTo>
                    <a:pt x="3252793" y="2265871"/>
                    <a:pt x="3411656" y="2271094"/>
                    <a:pt x="3529475" y="2272435"/>
                  </a:cubicBezTo>
                  <a:cubicBezTo>
                    <a:pt x="3748195" y="2274931"/>
                    <a:pt x="3779118" y="2279229"/>
                    <a:pt x="4021966" y="2280431"/>
                  </a:cubicBezTo>
                </a:path>
              </a:pathLst>
            </a:custGeom>
            <a:noFill/>
            <a:ln w="15875" cap="flat">
              <a:solidFill>
                <a:schemeClr val="tx1"/>
              </a:solidFill>
              <a:prstDash val="solid"/>
              <a:miter/>
            </a:ln>
          </p:spPr>
          <p:txBody>
            <a:bodyPr rtlCol="0" anchor="ctr"/>
            <a:lstStyle/>
            <a:p>
              <a:endParaRPr lang="en-GB"/>
            </a:p>
          </p:txBody>
        </p:sp>
      </p:grpSp>
      <p:grpSp>
        <p:nvGrpSpPr>
          <p:cNvPr id="58" name="Group 57">
            <a:extLst>
              <a:ext uri="{FF2B5EF4-FFF2-40B4-BE49-F238E27FC236}">
                <a16:creationId xmlns:a16="http://schemas.microsoft.com/office/drawing/2014/main" id="{35092E0A-2A55-5AA9-19AD-978D853DDB11}"/>
              </a:ext>
            </a:extLst>
          </p:cNvPr>
          <p:cNvGrpSpPr/>
          <p:nvPr/>
        </p:nvGrpSpPr>
        <p:grpSpPr>
          <a:xfrm>
            <a:off x="7853606" y="2079259"/>
            <a:ext cx="1017374" cy="1134424"/>
            <a:chOff x="4040096" y="2562904"/>
            <a:chExt cx="1688213" cy="1882443"/>
          </a:xfrm>
        </p:grpSpPr>
        <p:grpSp>
          <p:nvGrpSpPr>
            <p:cNvPr id="53" name="Group 52">
              <a:extLst>
                <a:ext uri="{FF2B5EF4-FFF2-40B4-BE49-F238E27FC236}">
                  <a16:creationId xmlns:a16="http://schemas.microsoft.com/office/drawing/2014/main" id="{75B88F4D-F57E-2F55-DF4A-E0D0635CFC90}"/>
                </a:ext>
              </a:extLst>
            </p:cNvPr>
            <p:cNvGrpSpPr/>
            <p:nvPr/>
          </p:nvGrpSpPr>
          <p:grpSpPr>
            <a:xfrm>
              <a:off x="4372895" y="2611261"/>
              <a:ext cx="936240" cy="1711564"/>
              <a:chOff x="7417520" y="2190739"/>
              <a:chExt cx="921747" cy="1673391"/>
            </a:xfrm>
            <a:solidFill>
              <a:schemeClr val="accent3">
                <a:lumMod val="20000"/>
                <a:lumOff val="80000"/>
              </a:schemeClr>
            </a:solidFill>
          </p:grpSpPr>
          <p:sp>
            <p:nvSpPr>
              <p:cNvPr id="54" name="Trapezoid 53">
                <a:extLst>
                  <a:ext uri="{FF2B5EF4-FFF2-40B4-BE49-F238E27FC236}">
                    <a16:creationId xmlns:a16="http://schemas.microsoft.com/office/drawing/2014/main" id="{F363B16F-6149-ADE5-50F4-BC6D2FEFEAF9}"/>
                  </a:ext>
                </a:extLst>
              </p:cNvPr>
              <p:cNvSpPr/>
              <p:nvPr/>
            </p:nvSpPr>
            <p:spPr>
              <a:xfrm>
                <a:off x="7417520" y="2190739"/>
                <a:ext cx="921747" cy="295274"/>
              </a:xfrm>
              <a:prstGeom prst="trapezoid">
                <a:avLst>
                  <a:gd name="adj" fmla="val 80884"/>
                </a:avLst>
              </a:prstGeom>
              <a:solidFill>
                <a:srgbClr val="FF0000">
                  <a:alpha val="3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Trapezoid 54">
                <a:extLst>
                  <a:ext uri="{FF2B5EF4-FFF2-40B4-BE49-F238E27FC236}">
                    <a16:creationId xmlns:a16="http://schemas.microsoft.com/office/drawing/2014/main" id="{ACB7AE79-22C0-400F-BA20-0BDF80FEA85E}"/>
                  </a:ext>
                </a:extLst>
              </p:cNvPr>
              <p:cNvSpPr/>
              <p:nvPr/>
            </p:nvSpPr>
            <p:spPr>
              <a:xfrm flipV="1">
                <a:off x="7417523" y="2486013"/>
                <a:ext cx="921744" cy="1378117"/>
              </a:xfrm>
              <a:prstGeom prst="trapezoid">
                <a:avLst>
                  <a:gd name="adj" fmla="val 50000"/>
                </a:avLst>
              </a:prstGeom>
              <a:solidFill>
                <a:srgbClr val="FF0000">
                  <a:alpha val="3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6" name="Graphic 22">
              <a:extLst>
                <a:ext uri="{FF2B5EF4-FFF2-40B4-BE49-F238E27FC236}">
                  <a16:creationId xmlns:a16="http://schemas.microsoft.com/office/drawing/2014/main" id="{4F8FB657-9B94-6020-3629-79989C1D4240}"/>
                </a:ext>
              </a:extLst>
            </p:cNvPr>
            <p:cNvSpPr/>
            <p:nvPr/>
          </p:nvSpPr>
          <p:spPr>
            <a:xfrm>
              <a:off x="4040096" y="2562906"/>
              <a:ext cx="1384631" cy="1882441"/>
            </a:xfrm>
            <a:custGeom>
              <a:avLst/>
              <a:gdLst>
                <a:gd name="connsiteX0" fmla="*/ 1315067 w 1384631"/>
                <a:gd name="connsiteY0" fmla="*/ 0 h 1882440"/>
                <a:gd name="connsiteX1" fmla="*/ 510333 w 1384631"/>
                <a:gd name="connsiteY1" fmla="*/ 0 h 1882440"/>
                <a:gd name="connsiteX2" fmla="*/ 504678 w 1384631"/>
                <a:gd name="connsiteY2" fmla="*/ 2898 h 1882440"/>
                <a:gd name="connsiteX3" fmla="*/ 230546 w 1384631"/>
                <a:gd name="connsiteY3" fmla="*/ 343623 h 1882440"/>
                <a:gd name="connsiteX4" fmla="*/ 236201 w 1384631"/>
                <a:gd name="connsiteY4" fmla="*/ 360379 h 1882440"/>
                <a:gd name="connsiteX5" fmla="*/ 1258123 w 1384631"/>
                <a:gd name="connsiteY5" fmla="*/ 360379 h 1882440"/>
                <a:gd name="connsiteX6" fmla="*/ 1264941 w 1384631"/>
                <a:gd name="connsiteY6" fmla="*/ 345460 h 1882440"/>
                <a:gd name="connsiteX7" fmla="*/ 1122546 w 1384631"/>
                <a:gd name="connsiteY7" fmla="*/ 55659 h 1882440"/>
                <a:gd name="connsiteX8" fmla="*/ 1382110 w 1384631"/>
                <a:gd name="connsiteY8" fmla="*/ 355501 h 1882440"/>
                <a:gd name="connsiteX9" fmla="*/ 1383879 w 1384631"/>
                <a:gd name="connsiteY9" fmla="*/ 366863 h 1882440"/>
                <a:gd name="connsiteX10" fmla="*/ 806572 w 1384631"/>
                <a:gd name="connsiteY10" fmla="*/ 1876803 h 1882440"/>
                <a:gd name="connsiteX11" fmla="*/ 792144 w 1384631"/>
                <a:gd name="connsiteY11" fmla="*/ 1876803 h 1882440"/>
                <a:gd name="connsiteX12" fmla="*/ 255655 w 1384631"/>
                <a:gd name="connsiteY12" fmla="*/ 462286 h 1882440"/>
                <a:gd name="connsiteX13" fmla="*/ 262869 w 1384631"/>
                <a:gd name="connsiteY13" fmla="*/ 448286 h 1882440"/>
                <a:gd name="connsiteX14" fmla="*/ 519688 w 1384631"/>
                <a:gd name="connsiteY14" fmla="*/ 448286 h 1882440"/>
                <a:gd name="connsiteX15" fmla="*/ 527460 w 1384631"/>
                <a:gd name="connsiteY15" fmla="*/ 455888 h 1882440"/>
                <a:gd name="connsiteX16" fmla="*/ 796194 w 1384631"/>
                <a:gd name="connsiteY16" fmla="*/ 1879069 h 1882440"/>
                <a:gd name="connsiteX17" fmla="*/ 802477 w 1384631"/>
                <a:gd name="connsiteY17" fmla="*/ 1879069 h 1882440"/>
                <a:gd name="connsiteX18" fmla="*/ 1086592 w 1384631"/>
                <a:gd name="connsiteY18" fmla="*/ 364969 h 1882440"/>
                <a:gd name="connsiteX19" fmla="*/ 1085103 w 1384631"/>
                <a:gd name="connsiteY19" fmla="*/ 356706 h 1882440"/>
                <a:gd name="connsiteX20" fmla="*/ 899168 w 1384631"/>
                <a:gd name="connsiteY20" fmla="*/ 63836 h 1882440"/>
                <a:gd name="connsiteX21" fmla="*/ 892885 w 1384631"/>
                <a:gd name="connsiteY21" fmla="*/ 60077 h 1882440"/>
                <a:gd name="connsiteX22" fmla="*/ 705600 w 1384631"/>
                <a:gd name="connsiteY22" fmla="*/ 60077 h 1882440"/>
                <a:gd name="connsiteX23" fmla="*/ 699503 w 1384631"/>
                <a:gd name="connsiteY23" fmla="*/ 63578 h 1882440"/>
                <a:gd name="connsiteX24" fmla="*/ 554548 w 1384631"/>
                <a:gd name="connsiteY24" fmla="*/ 276316 h 1882440"/>
                <a:gd name="connsiteX25" fmla="*/ 548451 w 1384631"/>
                <a:gd name="connsiteY25" fmla="*/ 279816 h 1882440"/>
                <a:gd name="connsiteX26" fmla="*/ 0 w 1384631"/>
                <a:gd name="connsiteY26" fmla="*/ 279816 h 188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84631" h="1882440">
                  <a:moveTo>
                    <a:pt x="1315067" y="0"/>
                  </a:moveTo>
                  <a:lnTo>
                    <a:pt x="510333" y="0"/>
                  </a:lnTo>
                  <a:cubicBezTo>
                    <a:pt x="508215" y="0"/>
                    <a:pt x="506167" y="1033"/>
                    <a:pt x="504678" y="2898"/>
                  </a:cubicBezTo>
                  <a:lnTo>
                    <a:pt x="230546" y="343623"/>
                  </a:lnTo>
                  <a:cubicBezTo>
                    <a:pt x="225566" y="349821"/>
                    <a:pt x="229126" y="360379"/>
                    <a:pt x="236201" y="360379"/>
                  </a:cubicBezTo>
                  <a:lnTo>
                    <a:pt x="1258123" y="360379"/>
                  </a:lnTo>
                  <a:cubicBezTo>
                    <a:pt x="1264336" y="360379"/>
                    <a:pt x="1268153" y="352001"/>
                    <a:pt x="1264941" y="345460"/>
                  </a:cubicBezTo>
                  <a:lnTo>
                    <a:pt x="1122546" y="55659"/>
                  </a:lnTo>
                  <a:lnTo>
                    <a:pt x="1382110" y="355501"/>
                  </a:lnTo>
                  <a:cubicBezTo>
                    <a:pt x="1384624" y="358428"/>
                    <a:pt x="1385345" y="363018"/>
                    <a:pt x="1383879" y="366863"/>
                  </a:cubicBezTo>
                  <a:lnTo>
                    <a:pt x="806572" y="1876803"/>
                  </a:lnTo>
                  <a:cubicBezTo>
                    <a:pt x="803687" y="1884320"/>
                    <a:pt x="795007" y="1884320"/>
                    <a:pt x="792144" y="1876803"/>
                  </a:cubicBezTo>
                  <a:lnTo>
                    <a:pt x="255655" y="462286"/>
                  </a:lnTo>
                  <a:cubicBezTo>
                    <a:pt x="253188" y="455774"/>
                    <a:pt x="257051" y="448286"/>
                    <a:pt x="262869" y="448286"/>
                  </a:cubicBezTo>
                  <a:lnTo>
                    <a:pt x="519688" y="448286"/>
                  </a:lnTo>
                  <a:cubicBezTo>
                    <a:pt x="523388" y="448286"/>
                    <a:pt x="526622" y="451441"/>
                    <a:pt x="527460" y="455888"/>
                  </a:cubicBezTo>
                  <a:lnTo>
                    <a:pt x="796194" y="1879069"/>
                  </a:lnTo>
                  <a:cubicBezTo>
                    <a:pt x="796962" y="1883172"/>
                    <a:pt x="801709" y="1883172"/>
                    <a:pt x="802477" y="1879069"/>
                  </a:cubicBezTo>
                  <a:lnTo>
                    <a:pt x="1086592" y="364969"/>
                  </a:lnTo>
                  <a:cubicBezTo>
                    <a:pt x="1087127" y="362071"/>
                    <a:pt x="1086592" y="359030"/>
                    <a:pt x="1085103" y="356706"/>
                  </a:cubicBezTo>
                  <a:lnTo>
                    <a:pt x="899168" y="63836"/>
                  </a:lnTo>
                  <a:cubicBezTo>
                    <a:pt x="897655" y="61455"/>
                    <a:pt x="895351" y="60077"/>
                    <a:pt x="892885" y="60077"/>
                  </a:cubicBezTo>
                  <a:lnTo>
                    <a:pt x="705600" y="60077"/>
                  </a:lnTo>
                  <a:cubicBezTo>
                    <a:pt x="703249" y="60077"/>
                    <a:pt x="701015" y="61368"/>
                    <a:pt x="699503" y="63578"/>
                  </a:cubicBezTo>
                  <a:lnTo>
                    <a:pt x="554548" y="276316"/>
                  </a:lnTo>
                  <a:cubicBezTo>
                    <a:pt x="553035" y="278554"/>
                    <a:pt x="550801" y="279816"/>
                    <a:pt x="548451" y="279816"/>
                  </a:cubicBezTo>
                  <a:lnTo>
                    <a:pt x="0" y="279816"/>
                  </a:lnTo>
                </a:path>
              </a:pathLst>
            </a:custGeom>
            <a:noFill/>
            <a:ln w="15875" cap="rnd">
              <a:solidFill>
                <a:schemeClr val="tx1"/>
              </a:solidFill>
              <a:prstDash val="solid"/>
              <a:round/>
            </a:ln>
          </p:spPr>
          <p:txBody>
            <a:bodyPr rtlCol="0" anchor="ctr"/>
            <a:lstStyle/>
            <a:p>
              <a:endParaRPr lang="en-GB"/>
            </a:p>
          </p:txBody>
        </p:sp>
        <p:sp>
          <p:nvSpPr>
            <p:cNvPr id="57" name="Freeform: Shape 56">
              <a:extLst>
                <a:ext uri="{FF2B5EF4-FFF2-40B4-BE49-F238E27FC236}">
                  <a16:creationId xmlns:a16="http://schemas.microsoft.com/office/drawing/2014/main" id="{27E9BA56-256A-C7DA-44FA-AC6AE332DF60}"/>
                </a:ext>
              </a:extLst>
            </p:cNvPr>
            <p:cNvSpPr/>
            <p:nvPr/>
          </p:nvSpPr>
          <p:spPr>
            <a:xfrm>
              <a:off x="5358723" y="2562904"/>
              <a:ext cx="369586" cy="413427"/>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grpSp>
      <p:grpSp>
        <p:nvGrpSpPr>
          <p:cNvPr id="88" name="Group 87">
            <a:extLst>
              <a:ext uri="{FF2B5EF4-FFF2-40B4-BE49-F238E27FC236}">
                <a16:creationId xmlns:a16="http://schemas.microsoft.com/office/drawing/2014/main" id="{DEA49B44-E577-0263-7150-C8D8F01BBDA4}"/>
              </a:ext>
            </a:extLst>
          </p:cNvPr>
          <p:cNvGrpSpPr/>
          <p:nvPr/>
        </p:nvGrpSpPr>
        <p:grpSpPr>
          <a:xfrm>
            <a:off x="192131" y="1549644"/>
            <a:ext cx="1252456" cy="2119938"/>
            <a:chOff x="281031" y="1174015"/>
            <a:chExt cx="1252456" cy="2119938"/>
          </a:xfrm>
        </p:grpSpPr>
        <p:grpSp>
          <p:nvGrpSpPr>
            <p:cNvPr id="76" name="Group 75">
              <a:extLst>
                <a:ext uri="{FF2B5EF4-FFF2-40B4-BE49-F238E27FC236}">
                  <a16:creationId xmlns:a16="http://schemas.microsoft.com/office/drawing/2014/main" id="{20B2FC9F-7BF7-AB9C-221C-6224D14F6EF3}"/>
                </a:ext>
              </a:extLst>
            </p:cNvPr>
            <p:cNvGrpSpPr/>
            <p:nvPr/>
          </p:nvGrpSpPr>
          <p:grpSpPr>
            <a:xfrm flipH="1">
              <a:off x="341198" y="1952324"/>
              <a:ext cx="1177001" cy="1205538"/>
              <a:chOff x="7536109" y="1998575"/>
              <a:chExt cx="1183341" cy="1205538"/>
            </a:xfrm>
            <a:solidFill>
              <a:schemeClr val="bg1">
                <a:lumMod val="85000"/>
              </a:schemeClr>
            </a:solidFill>
          </p:grpSpPr>
          <p:sp>
            <p:nvSpPr>
              <p:cNvPr id="77" name="Oval 76">
                <a:extLst>
                  <a:ext uri="{FF2B5EF4-FFF2-40B4-BE49-F238E27FC236}">
                    <a16:creationId xmlns:a16="http://schemas.microsoft.com/office/drawing/2014/main" id="{74F71B26-2C87-E635-861C-F9684C51690D}"/>
                  </a:ext>
                </a:extLst>
              </p:cNvPr>
              <p:cNvSpPr/>
              <p:nvPr/>
            </p:nvSpPr>
            <p:spPr>
              <a:xfrm rot="21216943">
                <a:off x="7536109" y="1998575"/>
                <a:ext cx="1183341" cy="27384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09760B8B-0C11-4137-C375-F187E73F6971}"/>
                  </a:ext>
                </a:extLst>
              </p:cNvPr>
              <p:cNvSpPr/>
              <p:nvPr/>
            </p:nvSpPr>
            <p:spPr>
              <a:xfrm rot="21216943">
                <a:off x="7746151" y="2173100"/>
                <a:ext cx="854932" cy="27384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88919102-C620-CC59-DA5B-C6CA6FFD461B}"/>
                  </a:ext>
                </a:extLst>
              </p:cNvPr>
              <p:cNvSpPr/>
              <p:nvPr/>
            </p:nvSpPr>
            <p:spPr>
              <a:xfrm rot="21216943">
                <a:off x="7854285" y="2335120"/>
                <a:ext cx="638663" cy="24048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F2B79BA7-933A-28E8-A1ED-BA3FD3388715}"/>
                  </a:ext>
                </a:extLst>
              </p:cNvPr>
              <p:cNvSpPr/>
              <p:nvPr/>
            </p:nvSpPr>
            <p:spPr>
              <a:xfrm rot="21216943">
                <a:off x="7926112" y="2495058"/>
                <a:ext cx="558316" cy="21023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F8055A9-34E4-BB85-6199-908FBD9063F9}"/>
                  </a:ext>
                </a:extLst>
              </p:cNvPr>
              <p:cNvSpPr/>
              <p:nvPr/>
            </p:nvSpPr>
            <p:spPr>
              <a:xfrm rot="21216943">
                <a:off x="8021967" y="2653552"/>
                <a:ext cx="436207" cy="164251"/>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31BBBDE2-8822-22BA-8D97-E3629F5D903F}"/>
                  </a:ext>
                </a:extLst>
              </p:cNvPr>
              <p:cNvSpPr/>
              <p:nvPr/>
            </p:nvSpPr>
            <p:spPr>
              <a:xfrm rot="21216943">
                <a:off x="8073741" y="2786098"/>
                <a:ext cx="354439" cy="133462"/>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6CC330DB-6D7D-873E-2B88-CBB357D76714}"/>
                  </a:ext>
                </a:extLst>
              </p:cNvPr>
              <p:cNvSpPr/>
              <p:nvPr/>
            </p:nvSpPr>
            <p:spPr>
              <a:xfrm rot="21216943">
                <a:off x="8133038" y="2890362"/>
                <a:ext cx="294879" cy="111035"/>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A75F172A-67FA-2944-D066-DA06FF6875F0}"/>
                  </a:ext>
                </a:extLst>
              </p:cNvPr>
              <p:cNvSpPr/>
              <p:nvPr/>
            </p:nvSpPr>
            <p:spPr>
              <a:xfrm rot="21216943">
                <a:off x="8177840" y="2986626"/>
                <a:ext cx="236824" cy="89175"/>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2D61040-BE49-B261-32E8-05362273CE93}"/>
                  </a:ext>
                </a:extLst>
              </p:cNvPr>
              <p:cNvSpPr/>
              <p:nvPr/>
            </p:nvSpPr>
            <p:spPr>
              <a:xfrm rot="21216943">
                <a:off x="8233488" y="3062768"/>
                <a:ext cx="179171" cy="6746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9BA83574-6062-2B7D-065B-475F25E3615A}"/>
                  </a:ext>
                </a:extLst>
              </p:cNvPr>
              <p:cNvSpPr/>
              <p:nvPr/>
            </p:nvSpPr>
            <p:spPr>
              <a:xfrm rot="21216943">
                <a:off x="8265298" y="3111044"/>
                <a:ext cx="145781" cy="5489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CFE3098D-DE8A-0926-B21E-166BB05CB47F}"/>
                  </a:ext>
                </a:extLst>
              </p:cNvPr>
              <p:cNvSpPr/>
              <p:nvPr/>
            </p:nvSpPr>
            <p:spPr>
              <a:xfrm rot="21216943">
                <a:off x="8290097" y="3158394"/>
                <a:ext cx="121417" cy="457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0" name="Group 59">
              <a:extLst>
                <a:ext uri="{FF2B5EF4-FFF2-40B4-BE49-F238E27FC236}">
                  <a16:creationId xmlns:a16="http://schemas.microsoft.com/office/drawing/2014/main" id="{D2B09647-9C41-3B94-0770-0BA69321DC7F}"/>
                </a:ext>
              </a:extLst>
            </p:cNvPr>
            <p:cNvGrpSpPr/>
            <p:nvPr/>
          </p:nvGrpSpPr>
          <p:grpSpPr>
            <a:xfrm flipH="1">
              <a:off x="281031" y="1174015"/>
              <a:ext cx="1252456" cy="2119938"/>
              <a:chOff x="5902614" y="1521957"/>
              <a:chExt cx="812908" cy="1371604"/>
            </a:xfrm>
          </p:grpSpPr>
          <p:sp>
            <p:nvSpPr>
              <p:cNvPr id="61" name="Freeform: Shape 60">
                <a:extLst>
                  <a:ext uri="{FF2B5EF4-FFF2-40B4-BE49-F238E27FC236}">
                    <a16:creationId xmlns:a16="http://schemas.microsoft.com/office/drawing/2014/main" id="{F6F0B10D-574F-17DF-7BC1-420D0A3F9D29}"/>
                  </a:ext>
                </a:extLst>
              </p:cNvPr>
              <p:cNvSpPr/>
              <p:nvPr/>
            </p:nvSpPr>
            <p:spPr>
              <a:xfrm>
                <a:off x="5984591" y="1976237"/>
                <a:ext cx="730931" cy="917324"/>
              </a:xfrm>
              <a:custGeom>
                <a:avLst/>
                <a:gdLst>
                  <a:gd name="connsiteX0" fmla="*/ 243119 w 730931"/>
                  <a:gd name="connsiteY0" fmla="*/ 16001 h 917324"/>
                  <a:gd name="connsiteX1" fmla="*/ 290611 w 730931"/>
                  <a:gd name="connsiteY1" fmla="*/ 9558 h 917324"/>
                  <a:gd name="connsiteX2" fmla="*/ 729906 w 730931"/>
                  <a:gd name="connsiteY2" fmla="*/ 83546 h 917324"/>
                  <a:gd name="connsiteX3" fmla="*/ 7834 w 730931"/>
                  <a:gd name="connsiteY3" fmla="*/ 356984 h 917324"/>
                  <a:gd name="connsiteX4" fmla="*/ 625584 w 730931"/>
                  <a:gd name="connsiteY4" fmla="*/ 304425 h 917324"/>
                  <a:gd name="connsiteX5" fmla="*/ 156534 w 730931"/>
                  <a:gd name="connsiteY5" fmla="*/ 494101 h 917324"/>
                  <a:gd name="connsiteX6" fmla="*/ 587794 w 730931"/>
                  <a:gd name="connsiteY6" fmla="*/ 486716 h 917324"/>
                  <a:gd name="connsiteX7" fmla="*/ 235373 w 730931"/>
                  <a:gd name="connsiteY7" fmla="*/ 631218 h 917324"/>
                  <a:gd name="connsiteX8" fmla="*/ 552465 w 730931"/>
                  <a:gd name="connsiteY8" fmla="*/ 642728 h 917324"/>
                  <a:gd name="connsiteX9" fmla="*/ 330645 w 730931"/>
                  <a:gd name="connsiteY9" fmla="*/ 731413 h 917324"/>
                  <a:gd name="connsiteX10" fmla="*/ 540954 w 730931"/>
                  <a:gd name="connsiteY10" fmla="*/ 764280 h 917324"/>
                  <a:gd name="connsiteX11" fmla="*/ 385304 w 730931"/>
                  <a:gd name="connsiteY11" fmla="*/ 845146 h 917324"/>
                  <a:gd name="connsiteX12" fmla="*/ 524520 w 730931"/>
                  <a:gd name="connsiteY12" fmla="*/ 860132 h 917324"/>
                  <a:gd name="connsiteX13" fmla="*/ 450243 w 730931"/>
                  <a:gd name="connsiteY13" fmla="*/ 899298 h 917324"/>
                  <a:gd name="connsiteX14" fmla="*/ 525100 w 730931"/>
                  <a:gd name="connsiteY14" fmla="*/ 917324 h 91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0931" h="917324">
                    <a:moveTo>
                      <a:pt x="243119" y="16001"/>
                    </a:moveTo>
                    <a:cubicBezTo>
                      <a:pt x="259843" y="13322"/>
                      <a:pt x="273091" y="12019"/>
                      <a:pt x="290611" y="9558"/>
                    </a:cubicBezTo>
                    <a:cubicBezTo>
                      <a:pt x="340708" y="2536"/>
                      <a:pt x="754159" y="-29536"/>
                      <a:pt x="729906" y="83546"/>
                    </a:cubicBezTo>
                    <a:cubicBezTo>
                      <a:pt x="686759" y="284661"/>
                      <a:pt x="50837" y="412656"/>
                      <a:pt x="7834" y="356984"/>
                    </a:cubicBezTo>
                    <a:cubicBezTo>
                      <a:pt x="-78461" y="245350"/>
                      <a:pt x="575559" y="70370"/>
                      <a:pt x="625584" y="304425"/>
                    </a:cubicBezTo>
                    <a:cubicBezTo>
                      <a:pt x="653529" y="435026"/>
                      <a:pt x="189909" y="573156"/>
                      <a:pt x="156534" y="494101"/>
                    </a:cubicBezTo>
                    <a:cubicBezTo>
                      <a:pt x="131920" y="435822"/>
                      <a:pt x="563904" y="339609"/>
                      <a:pt x="587794" y="486716"/>
                    </a:cubicBezTo>
                    <a:cubicBezTo>
                      <a:pt x="603431" y="582785"/>
                      <a:pt x="241382" y="715341"/>
                      <a:pt x="235373" y="631218"/>
                    </a:cubicBezTo>
                    <a:cubicBezTo>
                      <a:pt x="227989" y="527765"/>
                      <a:pt x="553261" y="571274"/>
                      <a:pt x="552465" y="642728"/>
                    </a:cubicBezTo>
                    <a:cubicBezTo>
                      <a:pt x="551813" y="700283"/>
                      <a:pt x="346717" y="808080"/>
                      <a:pt x="330645" y="731413"/>
                    </a:cubicBezTo>
                    <a:cubicBezTo>
                      <a:pt x="323261" y="696084"/>
                      <a:pt x="528647" y="663361"/>
                      <a:pt x="540954" y="764280"/>
                    </a:cubicBezTo>
                    <a:cubicBezTo>
                      <a:pt x="548339" y="825020"/>
                      <a:pt x="385304" y="885977"/>
                      <a:pt x="385304" y="845146"/>
                    </a:cubicBezTo>
                    <a:cubicBezTo>
                      <a:pt x="385304" y="810831"/>
                      <a:pt x="529226" y="803446"/>
                      <a:pt x="524520" y="860132"/>
                    </a:cubicBezTo>
                    <a:cubicBezTo>
                      <a:pt x="521769" y="893000"/>
                      <a:pt x="454948" y="926736"/>
                      <a:pt x="450243" y="899298"/>
                    </a:cubicBezTo>
                    <a:cubicBezTo>
                      <a:pt x="447130" y="880909"/>
                      <a:pt x="523362" y="865924"/>
                      <a:pt x="525100" y="917324"/>
                    </a:cubicBezTo>
                  </a:path>
                </a:pathLst>
              </a:custGeom>
              <a:noFill/>
              <a:ln w="15875" cap="rnd">
                <a:solidFill>
                  <a:srgbClr val="000000"/>
                </a:solidFill>
                <a:prstDash val="solid"/>
                <a:round/>
              </a:ln>
            </p:spPr>
            <p:txBody>
              <a:bodyPr rtlCol="0" anchor="ctr"/>
              <a:lstStyle/>
              <a:p>
                <a:endParaRPr lang="en-GB"/>
              </a:p>
            </p:txBody>
          </p:sp>
          <p:sp>
            <p:nvSpPr>
              <p:cNvPr id="62" name="Freeform: Shape 61">
                <a:extLst>
                  <a:ext uri="{FF2B5EF4-FFF2-40B4-BE49-F238E27FC236}">
                    <a16:creationId xmlns:a16="http://schemas.microsoft.com/office/drawing/2014/main" id="{3D831901-568F-E5B3-9359-94939042C95B}"/>
                  </a:ext>
                </a:extLst>
              </p:cNvPr>
              <p:cNvSpPr/>
              <p:nvPr/>
            </p:nvSpPr>
            <p:spPr>
              <a:xfrm>
                <a:off x="5902614" y="1521957"/>
                <a:ext cx="731307" cy="640917"/>
              </a:xfrm>
              <a:custGeom>
                <a:avLst/>
                <a:gdLst>
                  <a:gd name="connsiteX0" fmla="*/ 731307 w 731307"/>
                  <a:gd name="connsiteY0" fmla="*/ 0 h 640917"/>
                  <a:gd name="connsiteX1" fmla="*/ 731018 w 731307"/>
                  <a:gd name="connsiteY1" fmla="*/ 353000 h 640917"/>
                  <a:gd name="connsiteX2" fmla="*/ 393148 w 731307"/>
                  <a:gd name="connsiteY2" fmla="*/ 610728 h 640917"/>
                  <a:gd name="connsiteX3" fmla="*/ 186 w 731307"/>
                  <a:gd name="connsiteY3" fmla="*/ 597407 h 640917"/>
                  <a:gd name="connsiteX4" fmla="*/ 165320 w 731307"/>
                  <a:gd name="connsiteY4" fmla="*/ 505393 h 640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307" h="640917">
                    <a:moveTo>
                      <a:pt x="731307" y="0"/>
                    </a:moveTo>
                    <a:cubicBezTo>
                      <a:pt x="731307" y="5574"/>
                      <a:pt x="731235" y="347715"/>
                      <a:pt x="731018" y="353000"/>
                    </a:cubicBezTo>
                    <a:cubicBezTo>
                      <a:pt x="724212" y="531745"/>
                      <a:pt x="602805" y="581335"/>
                      <a:pt x="393148" y="610728"/>
                    </a:cubicBezTo>
                    <a:cubicBezTo>
                      <a:pt x="183491" y="640121"/>
                      <a:pt x="8366" y="665893"/>
                      <a:pt x="186" y="597407"/>
                    </a:cubicBezTo>
                    <a:cubicBezTo>
                      <a:pt x="-4013" y="562151"/>
                      <a:pt x="63387" y="531745"/>
                      <a:pt x="165320" y="505393"/>
                    </a:cubicBezTo>
                  </a:path>
                </a:pathLst>
              </a:custGeom>
              <a:noFill/>
              <a:ln w="15875" cap="rnd">
                <a:solidFill>
                  <a:srgbClr val="000000"/>
                </a:solidFill>
                <a:prstDash val="solid"/>
                <a:round/>
              </a:ln>
            </p:spPr>
            <p:txBody>
              <a:bodyPr rtlCol="0" anchor="ctr"/>
              <a:lstStyle/>
              <a:p>
                <a:endParaRPr lang="en-GB"/>
              </a:p>
            </p:txBody>
          </p:sp>
          <p:sp>
            <p:nvSpPr>
              <p:cNvPr id="63" name="Freeform: Shape 62">
                <a:extLst>
                  <a:ext uri="{FF2B5EF4-FFF2-40B4-BE49-F238E27FC236}">
                    <a16:creationId xmlns:a16="http://schemas.microsoft.com/office/drawing/2014/main" id="{0DA97738-D16F-7D67-6B4C-2E8A2C6879F8}"/>
                  </a:ext>
                </a:extLst>
              </p:cNvPr>
              <p:cNvSpPr/>
              <p:nvPr/>
            </p:nvSpPr>
            <p:spPr>
              <a:xfrm>
                <a:off x="6058522" y="1900440"/>
                <a:ext cx="169260" cy="186925"/>
              </a:xfrm>
              <a:custGeom>
                <a:avLst/>
                <a:gdLst>
                  <a:gd name="connsiteX0" fmla="*/ 169261 w 169260"/>
                  <a:gd name="connsiteY0" fmla="*/ 91797 h 186925"/>
                  <a:gd name="connsiteX1" fmla="*/ 144357 w 169260"/>
                  <a:gd name="connsiteY1" fmla="*/ 26280 h 186925"/>
                  <a:gd name="connsiteX2" fmla="*/ 84485 w 169260"/>
                  <a:gd name="connsiteY2" fmla="*/ 20995 h 186925"/>
                  <a:gd name="connsiteX3" fmla="*/ 86295 w 169260"/>
                  <a:gd name="connsiteY3" fmla="*/ 1810 h 186925"/>
                  <a:gd name="connsiteX4" fmla="*/ 65735 w 169260"/>
                  <a:gd name="connsiteY4" fmla="*/ 0 h 186925"/>
                  <a:gd name="connsiteX5" fmla="*/ 64070 w 169260"/>
                  <a:gd name="connsiteY5" fmla="*/ 19185 h 186925"/>
                  <a:gd name="connsiteX6" fmla="*/ 44596 w 169260"/>
                  <a:gd name="connsiteY6" fmla="*/ 17447 h 186925"/>
                  <a:gd name="connsiteX7" fmla="*/ 0 w 169260"/>
                  <a:gd name="connsiteY7" fmla="*/ 93535 h 186925"/>
                  <a:gd name="connsiteX8" fmla="*/ 149569 w 169260"/>
                  <a:gd name="connsiteY8" fmla="*/ 107435 h 186925"/>
                  <a:gd name="connsiteX9" fmla="*/ 142619 w 169260"/>
                  <a:gd name="connsiteY9" fmla="*/ 186925 h 186925"/>
                  <a:gd name="connsiteX10" fmla="*/ 89843 w 169260"/>
                  <a:gd name="connsiteY10" fmla="*/ 182292 h 186925"/>
                  <a:gd name="connsiteX11" fmla="*/ 93824 w 169260"/>
                  <a:gd name="connsiteY11" fmla="*/ 137551 h 186925"/>
                  <a:gd name="connsiteX12" fmla="*/ 68486 w 169260"/>
                  <a:gd name="connsiteY12" fmla="*/ 135307 h 186925"/>
                  <a:gd name="connsiteX13" fmla="*/ 64577 w 169260"/>
                  <a:gd name="connsiteY13" fmla="*/ 180047 h 186925"/>
                  <a:gd name="connsiteX14" fmla="*/ 5068 w 169260"/>
                  <a:gd name="connsiteY14" fmla="*/ 176066 h 186925"/>
                  <a:gd name="connsiteX15" fmla="*/ 9411 w 169260"/>
                  <a:gd name="connsiteY15" fmla="*/ 126909 h 18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9260" h="186925">
                    <a:moveTo>
                      <a:pt x="169261" y="91797"/>
                    </a:moveTo>
                    <a:lnTo>
                      <a:pt x="144357" y="26280"/>
                    </a:lnTo>
                    <a:lnTo>
                      <a:pt x="84485" y="20995"/>
                    </a:lnTo>
                    <a:lnTo>
                      <a:pt x="86295" y="1810"/>
                    </a:lnTo>
                    <a:lnTo>
                      <a:pt x="65735" y="0"/>
                    </a:lnTo>
                    <a:lnTo>
                      <a:pt x="64070" y="19185"/>
                    </a:lnTo>
                    <a:lnTo>
                      <a:pt x="44596" y="17447"/>
                    </a:lnTo>
                    <a:lnTo>
                      <a:pt x="0" y="93535"/>
                    </a:lnTo>
                    <a:lnTo>
                      <a:pt x="149569" y="107435"/>
                    </a:lnTo>
                    <a:lnTo>
                      <a:pt x="142619" y="186925"/>
                    </a:lnTo>
                    <a:lnTo>
                      <a:pt x="89843" y="182292"/>
                    </a:lnTo>
                    <a:lnTo>
                      <a:pt x="93824" y="137551"/>
                    </a:lnTo>
                    <a:lnTo>
                      <a:pt x="68486" y="135307"/>
                    </a:lnTo>
                    <a:lnTo>
                      <a:pt x="64577" y="180047"/>
                    </a:lnTo>
                    <a:lnTo>
                      <a:pt x="5068" y="176066"/>
                    </a:lnTo>
                    <a:lnTo>
                      <a:pt x="9411" y="126909"/>
                    </a:lnTo>
                  </a:path>
                </a:pathLst>
              </a:custGeom>
              <a:noFill/>
              <a:ln w="15875" cap="rnd">
                <a:solidFill>
                  <a:srgbClr val="000000"/>
                </a:solidFill>
                <a:prstDash val="solid"/>
                <a:round/>
              </a:ln>
            </p:spPr>
            <p:txBody>
              <a:bodyPr rtlCol="0" anchor="ctr"/>
              <a:lstStyle/>
              <a:p>
                <a:endParaRPr lang="en-GB"/>
              </a:p>
            </p:txBody>
          </p:sp>
        </p:grpSp>
      </p:grpSp>
      <p:cxnSp>
        <p:nvCxnSpPr>
          <p:cNvPr id="91" name="Straight Connector 90">
            <a:extLst>
              <a:ext uri="{FF2B5EF4-FFF2-40B4-BE49-F238E27FC236}">
                <a16:creationId xmlns:a16="http://schemas.microsoft.com/office/drawing/2014/main" id="{36F226D9-9B68-C9D2-6AA9-1BF1B731229F}"/>
              </a:ext>
            </a:extLst>
          </p:cNvPr>
          <p:cNvCxnSpPr>
            <a:cxnSpLocks/>
            <a:stCxn id="89" idx="1"/>
          </p:cNvCxnSpPr>
          <p:nvPr/>
        </p:nvCxnSpPr>
        <p:spPr>
          <a:xfrm flipH="1">
            <a:off x="7863956" y="882651"/>
            <a:ext cx="430792"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Freeform: Shape 92">
            <a:extLst>
              <a:ext uri="{FF2B5EF4-FFF2-40B4-BE49-F238E27FC236}">
                <a16:creationId xmlns:a16="http://schemas.microsoft.com/office/drawing/2014/main" id="{80AAC992-6506-9770-6F97-D824F6DB25AE}"/>
              </a:ext>
            </a:extLst>
          </p:cNvPr>
          <p:cNvSpPr/>
          <p:nvPr/>
        </p:nvSpPr>
        <p:spPr>
          <a:xfrm>
            <a:off x="0" y="1192336"/>
            <a:ext cx="315725" cy="351514"/>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9A86596A-55CC-8709-6BB8-1D8D73FC73DB}"/>
              </a:ext>
            </a:extLst>
          </p:cNvPr>
          <p:cNvSpPr/>
          <p:nvPr/>
        </p:nvSpPr>
        <p:spPr>
          <a:xfrm rot="10800000">
            <a:off x="504386" y="4133052"/>
            <a:ext cx="253597" cy="282344"/>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grpSp>
        <p:nvGrpSpPr>
          <p:cNvPr id="134" name="Group 133">
            <a:extLst>
              <a:ext uri="{FF2B5EF4-FFF2-40B4-BE49-F238E27FC236}">
                <a16:creationId xmlns:a16="http://schemas.microsoft.com/office/drawing/2014/main" id="{28C53DC6-31E5-36BA-BA89-DAF38FB2F68B}"/>
              </a:ext>
            </a:extLst>
          </p:cNvPr>
          <p:cNvGrpSpPr/>
          <p:nvPr/>
        </p:nvGrpSpPr>
        <p:grpSpPr>
          <a:xfrm>
            <a:off x="830774" y="3925836"/>
            <a:ext cx="2041039" cy="918747"/>
            <a:chOff x="894890" y="3925836"/>
            <a:chExt cx="2041039" cy="918747"/>
          </a:xfrm>
        </p:grpSpPr>
        <p:sp>
          <p:nvSpPr>
            <p:cNvPr id="107" name="Rectangle 106">
              <a:extLst>
                <a:ext uri="{FF2B5EF4-FFF2-40B4-BE49-F238E27FC236}">
                  <a16:creationId xmlns:a16="http://schemas.microsoft.com/office/drawing/2014/main" id="{0A511CAD-664C-FD12-D75E-AE3C91B5F5BA}"/>
                </a:ext>
              </a:extLst>
            </p:cNvPr>
            <p:cNvSpPr/>
            <p:nvPr/>
          </p:nvSpPr>
          <p:spPr>
            <a:xfrm rot="5400000" flipH="1" flipV="1">
              <a:off x="1967009" y="3735073"/>
              <a:ext cx="137419" cy="745565"/>
            </a:xfrm>
            <a:prstGeom prst="rect">
              <a:avLst/>
            </a:prstGeom>
            <a:gradFill>
              <a:gsLst>
                <a:gs pos="0">
                  <a:schemeClr val="bg1">
                    <a:alpha val="0"/>
                  </a:schemeClr>
                </a:gs>
                <a:gs pos="81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Graphic 17">
              <a:extLst>
                <a:ext uri="{FF2B5EF4-FFF2-40B4-BE49-F238E27FC236}">
                  <a16:creationId xmlns:a16="http://schemas.microsoft.com/office/drawing/2014/main" id="{90CF334D-8DD8-F1C7-5D39-46484602F17F}"/>
                </a:ext>
              </a:extLst>
            </p:cNvPr>
            <p:cNvSpPr/>
            <p:nvPr/>
          </p:nvSpPr>
          <p:spPr>
            <a:xfrm rot="5400000" flipH="1" flipV="1">
              <a:off x="1456036" y="3364690"/>
              <a:ext cx="918747" cy="2041039"/>
            </a:xfrm>
            <a:custGeom>
              <a:avLst/>
              <a:gdLst>
                <a:gd name="connsiteX0" fmla="*/ 721057 w 2565751"/>
                <a:gd name="connsiteY0" fmla="*/ 0 h 3086767"/>
                <a:gd name="connsiteX1" fmla="*/ 727169 w 2565751"/>
                <a:gd name="connsiteY1" fmla="*/ 1988152 h 3086767"/>
                <a:gd name="connsiteX2" fmla="*/ 597410 w 2565751"/>
                <a:gd name="connsiteY2" fmla="*/ 1940579 h 3086767"/>
                <a:gd name="connsiteX3" fmla="*/ 709201 w 2565751"/>
                <a:gd name="connsiteY3" fmla="*/ 1692253 h 3086767"/>
                <a:gd name="connsiteX4" fmla="*/ 840507 w 2565751"/>
                <a:gd name="connsiteY4" fmla="*/ 1963850 h 3086767"/>
                <a:gd name="connsiteX5" fmla="*/ 686813 w 2565751"/>
                <a:gd name="connsiteY5" fmla="*/ 2272342 h 3086767"/>
                <a:gd name="connsiteX6" fmla="*/ 500348 w 2565751"/>
                <a:gd name="connsiteY6" fmla="*/ 1932331 h 3086767"/>
                <a:gd name="connsiteX7" fmla="*/ 710305 w 2565751"/>
                <a:gd name="connsiteY7" fmla="*/ 1556086 h 3086767"/>
                <a:gd name="connsiteX8" fmla="*/ 940515 w 2565751"/>
                <a:gd name="connsiteY8" fmla="*/ 1975854 h 3086767"/>
                <a:gd name="connsiteX9" fmla="*/ 681363 w 2565751"/>
                <a:gd name="connsiteY9" fmla="*/ 2440397 h 3086767"/>
                <a:gd name="connsiteX10" fmla="*/ 397173 w 2565751"/>
                <a:gd name="connsiteY10" fmla="*/ 1922168 h 3086767"/>
                <a:gd name="connsiteX11" fmla="*/ 717154 w 2565751"/>
                <a:gd name="connsiteY11" fmla="*/ 1348632 h 3086767"/>
                <a:gd name="connsiteX12" fmla="*/ 1068065 w 2565751"/>
                <a:gd name="connsiteY12" fmla="*/ 1988447 h 3086767"/>
                <a:gd name="connsiteX13" fmla="*/ 673042 w 2565751"/>
                <a:gd name="connsiteY13" fmla="*/ 2696455 h 3086767"/>
                <a:gd name="connsiteX14" fmla="*/ 239871 w 2565751"/>
                <a:gd name="connsiteY14" fmla="*/ 1906629 h 3086767"/>
                <a:gd name="connsiteX15" fmla="*/ 727538 w 2565751"/>
                <a:gd name="connsiteY15" fmla="*/ 1032481 h 3086767"/>
                <a:gd name="connsiteX16" fmla="*/ 1262337 w 2565751"/>
                <a:gd name="connsiteY16" fmla="*/ 2007594 h 3086767"/>
                <a:gd name="connsiteX17" fmla="*/ 660301 w 2565751"/>
                <a:gd name="connsiteY17" fmla="*/ 3086765 h 3086767"/>
                <a:gd name="connsiteX18" fmla="*/ 14 w 2565751"/>
                <a:gd name="connsiteY18" fmla="*/ 1882916 h 3086767"/>
                <a:gd name="connsiteX19" fmla="*/ 743297 w 2565751"/>
                <a:gd name="connsiteY19" fmla="*/ 550632 h 3086767"/>
                <a:gd name="connsiteX20" fmla="*/ 1558457 w 2565751"/>
                <a:gd name="connsiteY20" fmla="*/ 2036904 h 3086767"/>
                <a:gd name="connsiteX21" fmla="*/ 1516554 w 2565751"/>
                <a:gd name="connsiteY21" fmla="*/ 2531567 h 3086767"/>
                <a:gd name="connsiteX22" fmla="*/ 2565752 w 2565751"/>
                <a:gd name="connsiteY22" fmla="*/ 2675614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2565752 w 2565752"/>
                <a:gd name="connsiteY22" fmla="*/ 2694811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2565752 w 2565752"/>
                <a:gd name="connsiteY22"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2565752 w 2565752"/>
                <a:gd name="connsiteY22"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796072 w 2565752"/>
                <a:gd name="connsiteY22" fmla="*/ 2724421 h 3086767"/>
                <a:gd name="connsiteX23" fmla="*/ 2565752 w 2565752"/>
                <a:gd name="connsiteY23"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796072 w 2565752"/>
                <a:gd name="connsiteY22" fmla="*/ 2724421 h 3086767"/>
                <a:gd name="connsiteX23" fmla="*/ 2565752 w 2565752"/>
                <a:gd name="connsiteY23"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796072 w 2565752"/>
                <a:gd name="connsiteY22" fmla="*/ 2724421 h 3086767"/>
                <a:gd name="connsiteX23" fmla="*/ 2565752 w 2565752"/>
                <a:gd name="connsiteY23"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796072 w 2565752"/>
                <a:gd name="connsiteY22" fmla="*/ 2724421 h 3086767"/>
                <a:gd name="connsiteX23" fmla="*/ 2565752 w 2565752"/>
                <a:gd name="connsiteY23"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796072 w 2565752"/>
                <a:gd name="connsiteY22" fmla="*/ 2724421 h 3086767"/>
                <a:gd name="connsiteX23" fmla="*/ 2565752 w 2565752"/>
                <a:gd name="connsiteY23"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857393 w 2565752"/>
                <a:gd name="connsiteY22" fmla="*/ 2724421 h 3086767"/>
                <a:gd name="connsiteX23" fmla="*/ 2565752 w 2565752"/>
                <a:gd name="connsiteY23" fmla="*/ 2714007 h 3086767"/>
                <a:gd name="connsiteX0" fmla="*/ 721057 w 1857393"/>
                <a:gd name="connsiteY0" fmla="*/ 0 h 3086767"/>
                <a:gd name="connsiteX1" fmla="*/ 727169 w 1857393"/>
                <a:gd name="connsiteY1" fmla="*/ 1988152 h 3086767"/>
                <a:gd name="connsiteX2" fmla="*/ 597410 w 1857393"/>
                <a:gd name="connsiteY2" fmla="*/ 1940579 h 3086767"/>
                <a:gd name="connsiteX3" fmla="*/ 709201 w 1857393"/>
                <a:gd name="connsiteY3" fmla="*/ 1692253 h 3086767"/>
                <a:gd name="connsiteX4" fmla="*/ 840507 w 1857393"/>
                <a:gd name="connsiteY4" fmla="*/ 1963850 h 3086767"/>
                <a:gd name="connsiteX5" fmla="*/ 686813 w 1857393"/>
                <a:gd name="connsiteY5" fmla="*/ 2272342 h 3086767"/>
                <a:gd name="connsiteX6" fmla="*/ 500348 w 1857393"/>
                <a:gd name="connsiteY6" fmla="*/ 1932331 h 3086767"/>
                <a:gd name="connsiteX7" fmla="*/ 710305 w 1857393"/>
                <a:gd name="connsiteY7" fmla="*/ 1556086 h 3086767"/>
                <a:gd name="connsiteX8" fmla="*/ 940515 w 1857393"/>
                <a:gd name="connsiteY8" fmla="*/ 1975854 h 3086767"/>
                <a:gd name="connsiteX9" fmla="*/ 681363 w 1857393"/>
                <a:gd name="connsiteY9" fmla="*/ 2440397 h 3086767"/>
                <a:gd name="connsiteX10" fmla="*/ 397173 w 1857393"/>
                <a:gd name="connsiteY10" fmla="*/ 1922168 h 3086767"/>
                <a:gd name="connsiteX11" fmla="*/ 717154 w 1857393"/>
                <a:gd name="connsiteY11" fmla="*/ 1348632 h 3086767"/>
                <a:gd name="connsiteX12" fmla="*/ 1068065 w 1857393"/>
                <a:gd name="connsiteY12" fmla="*/ 1988447 h 3086767"/>
                <a:gd name="connsiteX13" fmla="*/ 673042 w 1857393"/>
                <a:gd name="connsiteY13" fmla="*/ 2696455 h 3086767"/>
                <a:gd name="connsiteX14" fmla="*/ 239871 w 1857393"/>
                <a:gd name="connsiteY14" fmla="*/ 1906629 h 3086767"/>
                <a:gd name="connsiteX15" fmla="*/ 727538 w 1857393"/>
                <a:gd name="connsiteY15" fmla="*/ 1032481 h 3086767"/>
                <a:gd name="connsiteX16" fmla="*/ 1262337 w 1857393"/>
                <a:gd name="connsiteY16" fmla="*/ 2007594 h 3086767"/>
                <a:gd name="connsiteX17" fmla="*/ 660301 w 1857393"/>
                <a:gd name="connsiteY17" fmla="*/ 3086765 h 3086767"/>
                <a:gd name="connsiteX18" fmla="*/ 14 w 1857393"/>
                <a:gd name="connsiteY18" fmla="*/ 1882916 h 3086767"/>
                <a:gd name="connsiteX19" fmla="*/ 743297 w 1857393"/>
                <a:gd name="connsiteY19" fmla="*/ 550632 h 3086767"/>
                <a:gd name="connsiteX20" fmla="*/ 1558457 w 1857393"/>
                <a:gd name="connsiteY20" fmla="*/ 2036904 h 3086767"/>
                <a:gd name="connsiteX21" fmla="*/ 1516554 w 1857393"/>
                <a:gd name="connsiteY21" fmla="*/ 2531567 h 3086767"/>
                <a:gd name="connsiteX22" fmla="*/ 1857393 w 1857393"/>
                <a:gd name="connsiteY22" fmla="*/ 2724421 h 3086767"/>
                <a:gd name="connsiteX0" fmla="*/ 721057 w 1558474"/>
                <a:gd name="connsiteY0" fmla="*/ 0 h 3086767"/>
                <a:gd name="connsiteX1" fmla="*/ 727169 w 1558474"/>
                <a:gd name="connsiteY1" fmla="*/ 1988152 h 3086767"/>
                <a:gd name="connsiteX2" fmla="*/ 597410 w 1558474"/>
                <a:gd name="connsiteY2" fmla="*/ 1940579 h 3086767"/>
                <a:gd name="connsiteX3" fmla="*/ 709201 w 1558474"/>
                <a:gd name="connsiteY3" fmla="*/ 1692253 h 3086767"/>
                <a:gd name="connsiteX4" fmla="*/ 840507 w 1558474"/>
                <a:gd name="connsiteY4" fmla="*/ 1963850 h 3086767"/>
                <a:gd name="connsiteX5" fmla="*/ 686813 w 1558474"/>
                <a:gd name="connsiteY5" fmla="*/ 2272342 h 3086767"/>
                <a:gd name="connsiteX6" fmla="*/ 500348 w 1558474"/>
                <a:gd name="connsiteY6" fmla="*/ 1932331 h 3086767"/>
                <a:gd name="connsiteX7" fmla="*/ 710305 w 1558474"/>
                <a:gd name="connsiteY7" fmla="*/ 1556086 h 3086767"/>
                <a:gd name="connsiteX8" fmla="*/ 940515 w 1558474"/>
                <a:gd name="connsiteY8" fmla="*/ 1975854 h 3086767"/>
                <a:gd name="connsiteX9" fmla="*/ 681363 w 1558474"/>
                <a:gd name="connsiteY9" fmla="*/ 2440397 h 3086767"/>
                <a:gd name="connsiteX10" fmla="*/ 397173 w 1558474"/>
                <a:gd name="connsiteY10" fmla="*/ 1922168 h 3086767"/>
                <a:gd name="connsiteX11" fmla="*/ 717154 w 1558474"/>
                <a:gd name="connsiteY11" fmla="*/ 1348632 h 3086767"/>
                <a:gd name="connsiteX12" fmla="*/ 1068065 w 1558474"/>
                <a:gd name="connsiteY12" fmla="*/ 1988447 h 3086767"/>
                <a:gd name="connsiteX13" fmla="*/ 673042 w 1558474"/>
                <a:gd name="connsiteY13" fmla="*/ 2696455 h 3086767"/>
                <a:gd name="connsiteX14" fmla="*/ 239871 w 1558474"/>
                <a:gd name="connsiteY14" fmla="*/ 1906629 h 3086767"/>
                <a:gd name="connsiteX15" fmla="*/ 727538 w 1558474"/>
                <a:gd name="connsiteY15" fmla="*/ 1032481 h 3086767"/>
                <a:gd name="connsiteX16" fmla="*/ 1262337 w 1558474"/>
                <a:gd name="connsiteY16" fmla="*/ 2007594 h 3086767"/>
                <a:gd name="connsiteX17" fmla="*/ 660301 w 1558474"/>
                <a:gd name="connsiteY17" fmla="*/ 3086765 h 3086767"/>
                <a:gd name="connsiteX18" fmla="*/ 14 w 1558474"/>
                <a:gd name="connsiteY18" fmla="*/ 1882916 h 3086767"/>
                <a:gd name="connsiteX19" fmla="*/ 743297 w 1558474"/>
                <a:gd name="connsiteY19" fmla="*/ 550632 h 3086767"/>
                <a:gd name="connsiteX20" fmla="*/ 1558457 w 1558474"/>
                <a:gd name="connsiteY20" fmla="*/ 2036904 h 3086767"/>
                <a:gd name="connsiteX21" fmla="*/ 1516554 w 1558474"/>
                <a:gd name="connsiteY21" fmla="*/ 2531567 h 3086767"/>
                <a:gd name="connsiteX0" fmla="*/ 721057 w 1558474"/>
                <a:gd name="connsiteY0" fmla="*/ 0 h 3086767"/>
                <a:gd name="connsiteX1" fmla="*/ 727169 w 1558474"/>
                <a:gd name="connsiteY1" fmla="*/ 1988152 h 3086767"/>
                <a:gd name="connsiteX2" fmla="*/ 597410 w 1558474"/>
                <a:gd name="connsiteY2" fmla="*/ 1940579 h 3086767"/>
                <a:gd name="connsiteX3" fmla="*/ 709201 w 1558474"/>
                <a:gd name="connsiteY3" fmla="*/ 1692253 h 3086767"/>
                <a:gd name="connsiteX4" fmla="*/ 840507 w 1558474"/>
                <a:gd name="connsiteY4" fmla="*/ 1963850 h 3086767"/>
                <a:gd name="connsiteX5" fmla="*/ 686813 w 1558474"/>
                <a:gd name="connsiteY5" fmla="*/ 2272342 h 3086767"/>
                <a:gd name="connsiteX6" fmla="*/ 500348 w 1558474"/>
                <a:gd name="connsiteY6" fmla="*/ 1932331 h 3086767"/>
                <a:gd name="connsiteX7" fmla="*/ 710305 w 1558474"/>
                <a:gd name="connsiteY7" fmla="*/ 1556086 h 3086767"/>
                <a:gd name="connsiteX8" fmla="*/ 940515 w 1558474"/>
                <a:gd name="connsiteY8" fmla="*/ 1975854 h 3086767"/>
                <a:gd name="connsiteX9" fmla="*/ 681363 w 1558474"/>
                <a:gd name="connsiteY9" fmla="*/ 2440397 h 3086767"/>
                <a:gd name="connsiteX10" fmla="*/ 397173 w 1558474"/>
                <a:gd name="connsiteY10" fmla="*/ 1922168 h 3086767"/>
                <a:gd name="connsiteX11" fmla="*/ 717154 w 1558474"/>
                <a:gd name="connsiteY11" fmla="*/ 1348632 h 3086767"/>
                <a:gd name="connsiteX12" fmla="*/ 1068065 w 1558474"/>
                <a:gd name="connsiteY12" fmla="*/ 1988447 h 3086767"/>
                <a:gd name="connsiteX13" fmla="*/ 673042 w 1558474"/>
                <a:gd name="connsiteY13" fmla="*/ 2696455 h 3086767"/>
                <a:gd name="connsiteX14" fmla="*/ 239871 w 1558474"/>
                <a:gd name="connsiteY14" fmla="*/ 1906629 h 3086767"/>
                <a:gd name="connsiteX15" fmla="*/ 727538 w 1558474"/>
                <a:gd name="connsiteY15" fmla="*/ 1032481 h 3086767"/>
                <a:gd name="connsiteX16" fmla="*/ 1262337 w 1558474"/>
                <a:gd name="connsiteY16" fmla="*/ 2007594 h 3086767"/>
                <a:gd name="connsiteX17" fmla="*/ 660301 w 1558474"/>
                <a:gd name="connsiteY17" fmla="*/ 3086765 h 3086767"/>
                <a:gd name="connsiteX18" fmla="*/ 14 w 1558474"/>
                <a:gd name="connsiteY18" fmla="*/ 1882916 h 3086767"/>
                <a:gd name="connsiteX19" fmla="*/ 743297 w 1558474"/>
                <a:gd name="connsiteY19" fmla="*/ 550632 h 3086767"/>
                <a:gd name="connsiteX20" fmla="*/ 1558457 w 1558474"/>
                <a:gd name="connsiteY20" fmla="*/ 2036904 h 3086767"/>
                <a:gd name="connsiteX21" fmla="*/ 1486393 w 1558474"/>
                <a:gd name="connsiteY21" fmla="*/ 2785097 h 3086767"/>
                <a:gd name="connsiteX0" fmla="*/ 721057 w 1558474"/>
                <a:gd name="connsiteY0" fmla="*/ 0 h 3086767"/>
                <a:gd name="connsiteX1" fmla="*/ 727169 w 1558474"/>
                <a:gd name="connsiteY1" fmla="*/ 1988152 h 3086767"/>
                <a:gd name="connsiteX2" fmla="*/ 597410 w 1558474"/>
                <a:gd name="connsiteY2" fmla="*/ 1940579 h 3086767"/>
                <a:gd name="connsiteX3" fmla="*/ 709201 w 1558474"/>
                <a:gd name="connsiteY3" fmla="*/ 1692253 h 3086767"/>
                <a:gd name="connsiteX4" fmla="*/ 840507 w 1558474"/>
                <a:gd name="connsiteY4" fmla="*/ 1963850 h 3086767"/>
                <a:gd name="connsiteX5" fmla="*/ 686813 w 1558474"/>
                <a:gd name="connsiteY5" fmla="*/ 2272342 h 3086767"/>
                <a:gd name="connsiteX6" fmla="*/ 500348 w 1558474"/>
                <a:gd name="connsiteY6" fmla="*/ 1932331 h 3086767"/>
                <a:gd name="connsiteX7" fmla="*/ 710305 w 1558474"/>
                <a:gd name="connsiteY7" fmla="*/ 1556086 h 3086767"/>
                <a:gd name="connsiteX8" fmla="*/ 940515 w 1558474"/>
                <a:gd name="connsiteY8" fmla="*/ 1975854 h 3086767"/>
                <a:gd name="connsiteX9" fmla="*/ 681363 w 1558474"/>
                <a:gd name="connsiteY9" fmla="*/ 2440397 h 3086767"/>
                <a:gd name="connsiteX10" fmla="*/ 397173 w 1558474"/>
                <a:gd name="connsiteY10" fmla="*/ 1922168 h 3086767"/>
                <a:gd name="connsiteX11" fmla="*/ 717154 w 1558474"/>
                <a:gd name="connsiteY11" fmla="*/ 1348632 h 3086767"/>
                <a:gd name="connsiteX12" fmla="*/ 1068065 w 1558474"/>
                <a:gd name="connsiteY12" fmla="*/ 1988447 h 3086767"/>
                <a:gd name="connsiteX13" fmla="*/ 673042 w 1558474"/>
                <a:gd name="connsiteY13" fmla="*/ 2696455 h 3086767"/>
                <a:gd name="connsiteX14" fmla="*/ 239871 w 1558474"/>
                <a:gd name="connsiteY14" fmla="*/ 1906629 h 3086767"/>
                <a:gd name="connsiteX15" fmla="*/ 727538 w 1558474"/>
                <a:gd name="connsiteY15" fmla="*/ 1032481 h 3086767"/>
                <a:gd name="connsiteX16" fmla="*/ 1262337 w 1558474"/>
                <a:gd name="connsiteY16" fmla="*/ 2007594 h 3086767"/>
                <a:gd name="connsiteX17" fmla="*/ 660301 w 1558474"/>
                <a:gd name="connsiteY17" fmla="*/ 3086765 h 3086767"/>
                <a:gd name="connsiteX18" fmla="*/ 14 w 1558474"/>
                <a:gd name="connsiteY18" fmla="*/ 1882916 h 3086767"/>
                <a:gd name="connsiteX19" fmla="*/ 743297 w 1558474"/>
                <a:gd name="connsiteY19" fmla="*/ 550632 h 3086767"/>
                <a:gd name="connsiteX20" fmla="*/ 1558457 w 1558474"/>
                <a:gd name="connsiteY20" fmla="*/ 2036904 h 3086767"/>
                <a:gd name="connsiteX21" fmla="*/ 1486393 w 1558474"/>
                <a:gd name="connsiteY21" fmla="*/ 2785097 h 3086767"/>
                <a:gd name="connsiteX0" fmla="*/ 721057 w 1558474"/>
                <a:gd name="connsiteY0" fmla="*/ 0 h 3086767"/>
                <a:gd name="connsiteX1" fmla="*/ 727169 w 1558474"/>
                <a:gd name="connsiteY1" fmla="*/ 1988152 h 3086767"/>
                <a:gd name="connsiteX2" fmla="*/ 597410 w 1558474"/>
                <a:gd name="connsiteY2" fmla="*/ 1940579 h 3086767"/>
                <a:gd name="connsiteX3" fmla="*/ 709201 w 1558474"/>
                <a:gd name="connsiteY3" fmla="*/ 1692253 h 3086767"/>
                <a:gd name="connsiteX4" fmla="*/ 840507 w 1558474"/>
                <a:gd name="connsiteY4" fmla="*/ 1963850 h 3086767"/>
                <a:gd name="connsiteX5" fmla="*/ 686813 w 1558474"/>
                <a:gd name="connsiteY5" fmla="*/ 2272342 h 3086767"/>
                <a:gd name="connsiteX6" fmla="*/ 500348 w 1558474"/>
                <a:gd name="connsiteY6" fmla="*/ 1932331 h 3086767"/>
                <a:gd name="connsiteX7" fmla="*/ 710305 w 1558474"/>
                <a:gd name="connsiteY7" fmla="*/ 1556086 h 3086767"/>
                <a:gd name="connsiteX8" fmla="*/ 940515 w 1558474"/>
                <a:gd name="connsiteY8" fmla="*/ 1975854 h 3086767"/>
                <a:gd name="connsiteX9" fmla="*/ 681363 w 1558474"/>
                <a:gd name="connsiteY9" fmla="*/ 2440397 h 3086767"/>
                <a:gd name="connsiteX10" fmla="*/ 397173 w 1558474"/>
                <a:gd name="connsiteY10" fmla="*/ 1922168 h 3086767"/>
                <a:gd name="connsiteX11" fmla="*/ 717154 w 1558474"/>
                <a:gd name="connsiteY11" fmla="*/ 1348632 h 3086767"/>
                <a:gd name="connsiteX12" fmla="*/ 1068065 w 1558474"/>
                <a:gd name="connsiteY12" fmla="*/ 1988447 h 3086767"/>
                <a:gd name="connsiteX13" fmla="*/ 673042 w 1558474"/>
                <a:gd name="connsiteY13" fmla="*/ 2696455 h 3086767"/>
                <a:gd name="connsiteX14" fmla="*/ 239871 w 1558474"/>
                <a:gd name="connsiteY14" fmla="*/ 1906629 h 3086767"/>
                <a:gd name="connsiteX15" fmla="*/ 727538 w 1558474"/>
                <a:gd name="connsiteY15" fmla="*/ 1032481 h 3086767"/>
                <a:gd name="connsiteX16" fmla="*/ 1262337 w 1558474"/>
                <a:gd name="connsiteY16" fmla="*/ 2007594 h 3086767"/>
                <a:gd name="connsiteX17" fmla="*/ 660301 w 1558474"/>
                <a:gd name="connsiteY17" fmla="*/ 3086765 h 3086767"/>
                <a:gd name="connsiteX18" fmla="*/ 14 w 1558474"/>
                <a:gd name="connsiteY18" fmla="*/ 1882916 h 3086767"/>
                <a:gd name="connsiteX19" fmla="*/ 743297 w 1558474"/>
                <a:gd name="connsiteY19" fmla="*/ 550632 h 3086767"/>
                <a:gd name="connsiteX20" fmla="*/ 1558457 w 1558474"/>
                <a:gd name="connsiteY20" fmla="*/ 2036904 h 3086767"/>
                <a:gd name="connsiteX21" fmla="*/ 1467004 w 1558474"/>
                <a:gd name="connsiteY21" fmla="*/ 2848479 h 3086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58474" h="3086767">
                  <a:moveTo>
                    <a:pt x="721057" y="0"/>
                  </a:moveTo>
                  <a:cubicBezTo>
                    <a:pt x="721057" y="0"/>
                    <a:pt x="728716" y="1972761"/>
                    <a:pt x="727169" y="1988152"/>
                  </a:cubicBezTo>
                  <a:cubicBezTo>
                    <a:pt x="711557" y="2143540"/>
                    <a:pt x="598293" y="2046699"/>
                    <a:pt x="597410" y="1940579"/>
                  </a:cubicBezTo>
                  <a:cubicBezTo>
                    <a:pt x="596158" y="1793954"/>
                    <a:pt x="640344" y="1694462"/>
                    <a:pt x="709201" y="1692253"/>
                  </a:cubicBezTo>
                  <a:cubicBezTo>
                    <a:pt x="796542" y="1689381"/>
                    <a:pt x="841022" y="1814133"/>
                    <a:pt x="840507" y="1963850"/>
                  </a:cubicBezTo>
                  <a:cubicBezTo>
                    <a:pt x="839918" y="2132493"/>
                    <a:pt x="780119" y="2272710"/>
                    <a:pt x="686813" y="2272342"/>
                  </a:cubicBezTo>
                  <a:cubicBezTo>
                    <a:pt x="583123" y="2271974"/>
                    <a:pt x="499685" y="2119753"/>
                    <a:pt x="500348" y="1932331"/>
                  </a:cubicBezTo>
                  <a:cubicBezTo>
                    <a:pt x="501084" y="1724067"/>
                    <a:pt x="595053" y="1555644"/>
                    <a:pt x="710305" y="1556086"/>
                  </a:cubicBezTo>
                  <a:cubicBezTo>
                    <a:pt x="838298" y="1556528"/>
                    <a:pt x="941325" y="1744466"/>
                    <a:pt x="940515" y="1975854"/>
                  </a:cubicBezTo>
                  <a:cubicBezTo>
                    <a:pt x="939557" y="2232943"/>
                    <a:pt x="823569" y="2440912"/>
                    <a:pt x="681363" y="2440397"/>
                  </a:cubicBezTo>
                  <a:cubicBezTo>
                    <a:pt x="523324" y="2439807"/>
                    <a:pt x="396142" y="2207830"/>
                    <a:pt x="397173" y="1922168"/>
                  </a:cubicBezTo>
                  <a:cubicBezTo>
                    <a:pt x="398351" y="1604764"/>
                    <a:pt x="541588" y="1348043"/>
                    <a:pt x="717154" y="1348632"/>
                  </a:cubicBezTo>
                  <a:cubicBezTo>
                    <a:pt x="912236" y="1349369"/>
                    <a:pt x="1069317" y="1635768"/>
                    <a:pt x="1068065" y="1988447"/>
                  </a:cubicBezTo>
                  <a:cubicBezTo>
                    <a:pt x="1066666" y="2380230"/>
                    <a:pt x="889774" y="2697265"/>
                    <a:pt x="673042" y="2696455"/>
                  </a:cubicBezTo>
                  <a:cubicBezTo>
                    <a:pt x="432227" y="2695571"/>
                    <a:pt x="238251" y="2341935"/>
                    <a:pt x="239871" y="1906629"/>
                  </a:cubicBezTo>
                  <a:cubicBezTo>
                    <a:pt x="241638" y="1422939"/>
                    <a:pt x="459991" y="1031524"/>
                    <a:pt x="727538" y="1032481"/>
                  </a:cubicBezTo>
                  <a:cubicBezTo>
                    <a:pt x="1024836" y="1033586"/>
                    <a:pt x="1264325" y="1470144"/>
                    <a:pt x="1262337" y="2007594"/>
                  </a:cubicBezTo>
                  <a:cubicBezTo>
                    <a:pt x="1260201" y="2604769"/>
                    <a:pt x="990592" y="3087943"/>
                    <a:pt x="660301" y="3086765"/>
                  </a:cubicBezTo>
                  <a:cubicBezTo>
                    <a:pt x="293262" y="3085440"/>
                    <a:pt x="-2343" y="2546443"/>
                    <a:pt x="14" y="1882916"/>
                  </a:cubicBezTo>
                  <a:cubicBezTo>
                    <a:pt x="2665" y="1145671"/>
                    <a:pt x="335460" y="549159"/>
                    <a:pt x="743297" y="550632"/>
                  </a:cubicBezTo>
                  <a:cubicBezTo>
                    <a:pt x="1196426" y="552252"/>
                    <a:pt x="1561403" y="1217694"/>
                    <a:pt x="1558457" y="2036904"/>
                  </a:cubicBezTo>
                  <a:cubicBezTo>
                    <a:pt x="1557868" y="2201571"/>
                    <a:pt x="1520030" y="2693221"/>
                    <a:pt x="1467004" y="2848479"/>
                  </a:cubicBezTo>
                </a:path>
              </a:pathLst>
            </a:custGeom>
            <a:noFill/>
            <a:ln w="15875" cap="rnd">
              <a:solidFill>
                <a:srgbClr val="000000"/>
              </a:solidFill>
              <a:prstDash val="solid"/>
              <a:round/>
            </a:ln>
          </p:spPr>
          <p:txBody>
            <a:bodyPr rtlCol="0" anchor="ctr"/>
            <a:lstStyle/>
            <a:p>
              <a:endParaRPr lang="en-GB"/>
            </a:p>
          </p:txBody>
        </p:sp>
      </p:grpSp>
      <p:cxnSp>
        <p:nvCxnSpPr>
          <p:cNvPr id="111" name="Straight Connector 110">
            <a:extLst>
              <a:ext uri="{FF2B5EF4-FFF2-40B4-BE49-F238E27FC236}">
                <a16:creationId xmlns:a16="http://schemas.microsoft.com/office/drawing/2014/main" id="{B6880FB1-E2F4-2CC5-FFE1-7296148AC3A3}"/>
              </a:ext>
            </a:extLst>
          </p:cNvPr>
          <p:cNvCxnSpPr>
            <a:cxnSpLocks/>
            <a:stCxn id="61" idx="14"/>
            <a:endCxn id="94" idx="0"/>
          </p:cNvCxnSpPr>
          <p:nvPr/>
        </p:nvCxnSpPr>
        <p:spPr>
          <a:xfrm flipH="1">
            <a:off x="504385" y="3669582"/>
            <a:ext cx="4872" cy="463469"/>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9A761EDF-78B3-5721-009C-E546052EBF07}"/>
              </a:ext>
            </a:extLst>
          </p:cNvPr>
          <p:cNvCxnSpPr>
            <a:cxnSpLocks/>
            <a:stCxn id="105" idx="0"/>
          </p:cNvCxnSpPr>
          <p:nvPr/>
        </p:nvCxnSpPr>
        <p:spPr>
          <a:xfrm flipH="1" flipV="1">
            <a:off x="755996" y="4415396"/>
            <a:ext cx="74778" cy="4112"/>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44BBDDC9-4A64-B865-2AD2-29F8B821FA06}"/>
              </a:ext>
            </a:extLst>
          </p:cNvPr>
          <p:cNvCxnSpPr>
            <a:cxnSpLocks/>
            <a:stCxn id="105" idx="21"/>
            <a:endCxn id="44" idx="19"/>
          </p:cNvCxnSpPr>
          <p:nvPr/>
        </p:nvCxnSpPr>
        <p:spPr>
          <a:xfrm>
            <a:off x="2714252" y="3979759"/>
            <a:ext cx="232090" cy="28012"/>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22" name="Arc 121">
            <a:extLst>
              <a:ext uri="{FF2B5EF4-FFF2-40B4-BE49-F238E27FC236}">
                <a16:creationId xmlns:a16="http://schemas.microsoft.com/office/drawing/2014/main" id="{3B37AF31-555B-192A-7ABB-4F0AB6DE34B5}"/>
              </a:ext>
            </a:extLst>
          </p:cNvPr>
          <p:cNvSpPr/>
          <p:nvPr/>
        </p:nvSpPr>
        <p:spPr>
          <a:xfrm>
            <a:off x="3568660" y="4109085"/>
            <a:ext cx="906901" cy="415289"/>
          </a:xfrm>
          <a:custGeom>
            <a:avLst/>
            <a:gdLst>
              <a:gd name="connsiteX0" fmla="*/ 347615 w 695230"/>
              <a:gd name="connsiteY0" fmla="*/ 0 h 361773"/>
              <a:gd name="connsiteX1" fmla="*/ 695230 w 695230"/>
              <a:gd name="connsiteY1" fmla="*/ 180887 h 361773"/>
              <a:gd name="connsiteX2" fmla="*/ 347615 w 695230"/>
              <a:gd name="connsiteY2" fmla="*/ 180887 h 361773"/>
              <a:gd name="connsiteX3" fmla="*/ 347615 w 695230"/>
              <a:gd name="connsiteY3" fmla="*/ 0 h 361773"/>
              <a:gd name="connsiteX0" fmla="*/ 347615 w 695230"/>
              <a:gd name="connsiteY0" fmla="*/ 0 h 361773"/>
              <a:gd name="connsiteX1" fmla="*/ 695230 w 695230"/>
              <a:gd name="connsiteY1" fmla="*/ 180887 h 361773"/>
              <a:gd name="connsiteX0" fmla="*/ 353060 w 700675"/>
              <a:gd name="connsiteY0" fmla="*/ 0 h 180887"/>
              <a:gd name="connsiteX1" fmla="*/ 700675 w 700675"/>
              <a:gd name="connsiteY1" fmla="*/ 180887 h 180887"/>
              <a:gd name="connsiteX2" fmla="*/ 353060 w 700675"/>
              <a:gd name="connsiteY2" fmla="*/ 180887 h 180887"/>
              <a:gd name="connsiteX3" fmla="*/ 353060 w 700675"/>
              <a:gd name="connsiteY3" fmla="*/ 0 h 180887"/>
              <a:gd name="connsiteX0" fmla="*/ 0 w 700675"/>
              <a:gd name="connsiteY0" fmla="*/ 10160 h 180887"/>
              <a:gd name="connsiteX1" fmla="*/ 700675 w 700675"/>
              <a:gd name="connsiteY1" fmla="*/ 180887 h 180887"/>
              <a:gd name="connsiteX0" fmla="*/ 353060 w 977535"/>
              <a:gd name="connsiteY0" fmla="*/ 0 h 358687"/>
              <a:gd name="connsiteX1" fmla="*/ 700675 w 977535"/>
              <a:gd name="connsiteY1" fmla="*/ 180887 h 358687"/>
              <a:gd name="connsiteX2" fmla="*/ 353060 w 977535"/>
              <a:gd name="connsiteY2" fmla="*/ 180887 h 358687"/>
              <a:gd name="connsiteX3" fmla="*/ 353060 w 977535"/>
              <a:gd name="connsiteY3" fmla="*/ 0 h 358687"/>
              <a:gd name="connsiteX0" fmla="*/ 0 w 977535"/>
              <a:gd name="connsiteY0" fmla="*/ 10160 h 358687"/>
              <a:gd name="connsiteX1" fmla="*/ 977535 w 977535"/>
              <a:gd name="connsiteY1" fmla="*/ 358687 h 358687"/>
              <a:gd name="connsiteX0" fmla="*/ 353060 w 977535"/>
              <a:gd name="connsiteY0" fmla="*/ 0 h 369847"/>
              <a:gd name="connsiteX1" fmla="*/ 700675 w 977535"/>
              <a:gd name="connsiteY1" fmla="*/ 180887 h 369847"/>
              <a:gd name="connsiteX2" fmla="*/ 353060 w 977535"/>
              <a:gd name="connsiteY2" fmla="*/ 180887 h 369847"/>
              <a:gd name="connsiteX3" fmla="*/ 353060 w 977535"/>
              <a:gd name="connsiteY3" fmla="*/ 0 h 369847"/>
              <a:gd name="connsiteX0" fmla="*/ 0 w 977535"/>
              <a:gd name="connsiteY0" fmla="*/ 10160 h 369847"/>
              <a:gd name="connsiteX1" fmla="*/ 977535 w 977535"/>
              <a:gd name="connsiteY1" fmla="*/ 358687 h 369847"/>
              <a:gd name="connsiteX0" fmla="*/ 363702 w 988177"/>
              <a:gd name="connsiteY0" fmla="*/ 0 h 386389"/>
              <a:gd name="connsiteX1" fmla="*/ 711317 w 988177"/>
              <a:gd name="connsiteY1" fmla="*/ 180887 h 386389"/>
              <a:gd name="connsiteX2" fmla="*/ 363702 w 988177"/>
              <a:gd name="connsiteY2" fmla="*/ 180887 h 386389"/>
              <a:gd name="connsiteX3" fmla="*/ 363702 w 988177"/>
              <a:gd name="connsiteY3" fmla="*/ 0 h 386389"/>
              <a:gd name="connsiteX0" fmla="*/ 10642 w 988177"/>
              <a:gd name="connsiteY0" fmla="*/ 10160 h 386389"/>
              <a:gd name="connsiteX1" fmla="*/ 988177 w 988177"/>
              <a:gd name="connsiteY1" fmla="*/ 358687 h 386389"/>
              <a:gd name="connsiteX0" fmla="*/ 348797 w 973272"/>
              <a:gd name="connsiteY0" fmla="*/ 0 h 387006"/>
              <a:gd name="connsiteX1" fmla="*/ 696412 w 973272"/>
              <a:gd name="connsiteY1" fmla="*/ 180887 h 387006"/>
              <a:gd name="connsiteX2" fmla="*/ 348797 w 973272"/>
              <a:gd name="connsiteY2" fmla="*/ 180887 h 387006"/>
              <a:gd name="connsiteX3" fmla="*/ 348797 w 973272"/>
              <a:gd name="connsiteY3" fmla="*/ 0 h 387006"/>
              <a:gd name="connsiteX0" fmla="*/ 10977 w 973272"/>
              <a:gd name="connsiteY0" fmla="*/ 15240 h 387006"/>
              <a:gd name="connsiteX1" fmla="*/ 973272 w 973272"/>
              <a:gd name="connsiteY1" fmla="*/ 358687 h 387006"/>
              <a:gd name="connsiteX0" fmla="*/ 340834 w 965309"/>
              <a:gd name="connsiteY0" fmla="*/ 0 h 382919"/>
              <a:gd name="connsiteX1" fmla="*/ 688449 w 965309"/>
              <a:gd name="connsiteY1" fmla="*/ 180887 h 382919"/>
              <a:gd name="connsiteX2" fmla="*/ 340834 w 965309"/>
              <a:gd name="connsiteY2" fmla="*/ 180887 h 382919"/>
              <a:gd name="connsiteX3" fmla="*/ 340834 w 965309"/>
              <a:gd name="connsiteY3" fmla="*/ 0 h 382919"/>
              <a:gd name="connsiteX0" fmla="*/ 3014 w 965309"/>
              <a:gd name="connsiteY0" fmla="*/ 15240 h 382919"/>
              <a:gd name="connsiteX1" fmla="*/ 965309 w 965309"/>
              <a:gd name="connsiteY1" fmla="*/ 358687 h 382919"/>
            </a:gdLst>
            <a:ahLst/>
            <a:cxnLst>
              <a:cxn ang="0">
                <a:pos x="connsiteX0" y="connsiteY0"/>
              </a:cxn>
              <a:cxn ang="0">
                <a:pos x="connsiteX1" y="connsiteY1"/>
              </a:cxn>
            </a:cxnLst>
            <a:rect l="l" t="t" r="r" b="b"/>
            <a:pathLst>
              <a:path w="965309" h="382919" stroke="0" extrusionOk="0">
                <a:moveTo>
                  <a:pt x="340834" y="0"/>
                </a:moveTo>
                <a:cubicBezTo>
                  <a:pt x="532816" y="0"/>
                  <a:pt x="688449" y="80986"/>
                  <a:pt x="688449" y="180887"/>
                </a:cubicBezTo>
                <a:lnTo>
                  <a:pt x="340834" y="180887"/>
                </a:lnTo>
                <a:lnTo>
                  <a:pt x="340834" y="0"/>
                </a:lnTo>
                <a:close/>
              </a:path>
              <a:path w="965309" h="382919" fill="none">
                <a:moveTo>
                  <a:pt x="3014" y="15240"/>
                </a:moveTo>
                <a:cubicBezTo>
                  <a:pt x="-36144" y="297180"/>
                  <a:pt x="307449" y="444206"/>
                  <a:pt x="965309" y="358687"/>
                </a:cubicBezTo>
              </a:path>
            </a:pathLst>
          </a:custGeom>
          <a:ln w="15875"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23" name="Straight Connector 122">
            <a:extLst>
              <a:ext uri="{FF2B5EF4-FFF2-40B4-BE49-F238E27FC236}">
                <a16:creationId xmlns:a16="http://schemas.microsoft.com/office/drawing/2014/main" id="{14F49071-2361-D898-0B53-6A856C961A35}"/>
              </a:ext>
            </a:extLst>
          </p:cNvPr>
          <p:cNvCxnSpPr>
            <a:cxnSpLocks/>
            <a:endCxn id="52" idx="0"/>
          </p:cNvCxnSpPr>
          <p:nvPr/>
        </p:nvCxnSpPr>
        <p:spPr>
          <a:xfrm flipV="1">
            <a:off x="4475561" y="4492567"/>
            <a:ext cx="56930" cy="6765"/>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27" name="Freeform: Shape 126">
            <a:extLst>
              <a:ext uri="{FF2B5EF4-FFF2-40B4-BE49-F238E27FC236}">
                <a16:creationId xmlns:a16="http://schemas.microsoft.com/office/drawing/2014/main" id="{BD5792F1-7AE3-2516-4FF6-BBC792523579}"/>
              </a:ext>
            </a:extLst>
          </p:cNvPr>
          <p:cNvSpPr/>
          <p:nvPr/>
        </p:nvSpPr>
        <p:spPr>
          <a:xfrm rot="5400000">
            <a:off x="6580727" y="4172143"/>
            <a:ext cx="315725" cy="325128"/>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cxnSp>
        <p:nvCxnSpPr>
          <p:cNvPr id="128" name="Straight Connector 127">
            <a:extLst>
              <a:ext uri="{FF2B5EF4-FFF2-40B4-BE49-F238E27FC236}">
                <a16:creationId xmlns:a16="http://schemas.microsoft.com/office/drawing/2014/main" id="{D8095241-2255-AEF5-949C-1925348A215B}"/>
              </a:ext>
            </a:extLst>
          </p:cNvPr>
          <p:cNvCxnSpPr>
            <a:cxnSpLocks/>
            <a:stCxn id="52" idx="67"/>
            <a:endCxn id="127" idx="0"/>
          </p:cNvCxnSpPr>
          <p:nvPr/>
        </p:nvCxnSpPr>
        <p:spPr>
          <a:xfrm flipV="1">
            <a:off x="6403948" y="4492571"/>
            <a:ext cx="172077" cy="1458"/>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A0F29984-667B-7210-3C3F-AFD21BC7E1C6}"/>
              </a:ext>
            </a:extLst>
          </p:cNvPr>
          <p:cNvCxnSpPr>
            <a:cxnSpLocks/>
            <a:stCxn id="20" idx="18"/>
            <a:endCxn id="127" idx="1"/>
          </p:cNvCxnSpPr>
          <p:nvPr/>
        </p:nvCxnSpPr>
        <p:spPr>
          <a:xfrm>
            <a:off x="6901154" y="4115782"/>
            <a:ext cx="0" cy="61063"/>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47" name="Freeform: Shape 146">
            <a:extLst>
              <a:ext uri="{FF2B5EF4-FFF2-40B4-BE49-F238E27FC236}">
                <a16:creationId xmlns:a16="http://schemas.microsoft.com/office/drawing/2014/main" id="{2E8FCACD-052A-B2A1-1F56-2FB02EB81395}"/>
              </a:ext>
            </a:extLst>
          </p:cNvPr>
          <p:cNvSpPr/>
          <p:nvPr/>
        </p:nvSpPr>
        <p:spPr>
          <a:xfrm rot="16200000" flipH="1">
            <a:off x="7633510" y="2032440"/>
            <a:ext cx="222072" cy="204369"/>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sp>
        <p:nvSpPr>
          <p:cNvPr id="148" name="Freeform: Shape 147">
            <a:extLst>
              <a:ext uri="{FF2B5EF4-FFF2-40B4-BE49-F238E27FC236}">
                <a16:creationId xmlns:a16="http://schemas.microsoft.com/office/drawing/2014/main" id="{C8149D36-0C0A-F8F6-BBD9-C74821186306}"/>
              </a:ext>
            </a:extLst>
          </p:cNvPr>
          <p:cNvSpPr/>
          <p:nvPr/>
        </p:nvSpPr>
        <p:spPr>
          <a:xfrm rot="5400000">
            <a:off x="8662455" y="3909420"/>
            <a:ext cx="208355" cy="204369"/>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cxnSp>
        <p:nvCxnSpPr>
          <p:cNvPr id="175" name="Straight Connector 174">
            <a:extLst>
              <a:ext uri="{FF2B5EF4-FFF2-40B4-BE49-F238E27FC236}">
                <a16:creationId xmlns:a16="http://schemas.microsoft.com/office/drawing/2014/main" id="{BD0D4F90-7533-7586-6174-4D3CE09E0509}"/>
              </a:ext>
            </a:extLst>
          </p:cNvPr>
          <p:cNvCxnSpPr>
            <a:cxnSpLocks/>
            <a:stCxn id="57" idx="0"/>
            <a:endCxn id="148" idx="1"/>
          </p:cNvCxnSpPr>
          <p:nvPr/>
        </p:nvCxnSpPr>
        <p:spPr>
          <a:xfrm flipH="1">
            <a:off x="8868817" y="2328405"/>
            <a:ext cx="2164" cy="1579022"/>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grpSp>
        <p:nvGrpSpPr>
          <p:cNvPr id="185" name="Group 184">
            <a:extLst>
              <a:ext uri="{FF2B5EF4-FFF2-40B4-BE49-F238E27FC236}">
                <a16:creationId xmlns:a16="http://schemas.microsoft.com/office/drawing/2014/main" id="{B1C43500-6C95-81B5-F6F0-5D0B70DA57F6}"/>
              </a:ext>
            </a:extLst>
          </p:cNvPr>
          <p:cNvGrpSpPr/>
          <p:nvPr/>
        </p:nvGrpSpPr>
        <p:grpSpPr>
          <a:xfrm>
            <a:off x="8294748" y="652272"/>
            <a:ext cx="315725" cy="540064"/>
            <a:chOff x="8294748" y="652272"/>
            <a:chExt cx="315725" cy="540064"/>
          </a:xfrm>
        </p:grpSpPr>
        <p:sp>
          <p:nvSpPr>
            <p:cNvPr id="184" name="Rectangle 183">
              <a:extLst>
                <a:ext uri="{FF2B5EF4-FFF2-40B4-BE49-F238E27FC236}">
                  <a16:creationId xmlns:a16="http://schemas.microsoft.com/office/drawing/2014/main" id="{B75AA7E5-EE5E-C706-7DDA-5876A2D72A1F}"/>
                </a:ext>
              </a:extLst>
            </p:cNvPr>
            <p:cNvSpPr/>
            <p:nvPr/>
          </p:nvSpPr>
          <p:spPr>
            <a:xfrm>
              <a:off x="8319910" y="652272"/>
              <a:ext cx="168769" cy="2833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Freeform: Shape 88">
              <a:extLst>
                <a:ext uri="{FF2B5EF4-FFF2-40B4-BE49-F238E27FC236}">
                  <a16:creationId xmlns:a16="http://schemas.microsoft.com/office/drawing/2014/main" id="{582E78A2-5B44-0BF9-772B-76B589E61017}"/>
                </a:ext>
              </a:extLst>
            </p:cNvPr>
            <p:cNvSpPr/>
            <p:nvPr/>
          </p:nvSpPr>
          <p:spPr>
            <a:xfrm>
              <a:off x="8294748" y="882651"/>
              <a:ext cx="315725" cy="309685"/>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grpSp>
      <p:cxnSp>
        <p:nvCxnSpPr>
          <p:cNvPr id="186" name="Straight Connector 185">
            <a:extLst>
              <a:ext uri="{FF2B5EF4-FFF2-40B4-BE49-F238E27FC236}">
                <a16:creationId xmlns:a16="http://schemas.microsoft.com/office/drawing/2014/main" id="{8F662D68-97E0-E5F4-9BD3-F3536DD5FB57}"/>
              </a:ext>
            </a:extLst>
          </p:cNvPr>
          <p:cNvCxnSpPr>
            <a:cxnSpLocks/>
            <a:stCxn id="148" idx="0"/>
            <a:endCxn id="20" idx="0"/>
          </p:cNvCxnSpPr>
          <p:nvPr/>
        </p:nvCxnSpPr>
        <p:spPr>
          <a:xfrm flipH="1" flipV="1">
            <a:off x="7892116" y="4115782"/>
            <a:ext cx="772331" cy="1"/>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E4BE0826-79FD-4697-B3EC-4ACD9E78E9D7}"/>
              </a:ext>
            </a:extLst>
          </p:cNvPr>
          <p:cNvCxnSpPr>
            <a:cxnSpLocks/>
            <a:stCxn id="195" idx="0"/>
            <a:endCxn id="89" idx="0"/>
          </p:cNvCxnSpPr>
          <p:nvPr/>
        </p:nvCxnSpPr>
        <p:spPr>
          <a:xfrm flipV="1">
            <a:off x="8610474" y="1192337"/>
            <a:ext cx="0" cy="193178"/>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94" name="Freeform: Shape 193">
            <a:extLst>
              <a:ext uri="{FF2B5EF4-FFF2-40B4-BE49-F238E27FC236}">
                <a16:creationId xmlns:a16="http://schemas.microsoft.com/office/drawing/2014/main" id="{0B616E1A-402A-735B-9AE9-93CBDBD5B4FB}"/>
              </a:ext>
            </a:extLst>
          </p:cNvPr>
          <p:cNvSpPr/>
          <p:nvPr/>
        </p:nvSpPr>
        <p:spPr>
          <a:xfrm flipH="1">
            <a:off x="7642361" y="1591921"/>
            <a:ext cx="222072" cy="204369"/>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sp>
        <p:nvSpPr>
          <p:cNvPr id="195" name="Freeform: Shape 194">
            <a:extLst>
              <a:ext uri="{FF2B5EF4-FFF2-40B4-BE49-F238E27FC236}">
                <a16:creationId xmlns:a16="http://schemas.microsoft.com/office/drawing/2014/main" id="{F6B6B62C-7C0C-4A27-1CF6-808015A3A792}"/>
              </a:ext>
            </a:extLst>
          </p:cNvPr>
          <p:cNvSpPr/>
          <p:nvPr/>
        </p:nvSpPr>
        <p:spPr>
          <a:xfrm rot="10800000" flipH="1">
            <a:off x="8388401" y="1385516"/>
            <a:ext cx="222072" cy="204369"/>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rnd">
            <a:solidFill>
              <a:srgbClr val="000000"/>
            </a:solidFill>
            <a:prstDash val="solid"/>
            <a:round/>
          </a:ln>
        </p:spPr>
        <p:txBody>
          <a:bodyPr rtlCol="0" anchor="ctr"/>
          <a:lstStyle/>
          <a:p>
            <a:endParaRPr lang="en-GB"/>
          </a:p>
        </p:txBody>
      </p:sp>
      <p:cxnSp>
        <p:nvCxnSpPr>
          <p:cNvPr id="197" name="Straight Connector 196">
            <a:extLst>
              <a:ext uri="{FF2B5EF4-FFF2-40B4-BE49-F238E27FC236}">
                <a16:creationId xmlns:a16="http://schemas.microsoft.com/office/drawing/2014/main" id="{40544288-21C0-C167-EAA3-2513D565B0E9}"/>
              </a:ext>
            </a:extLst>
          </p:cNvPr>
          <p:cNvCxnSpPr>
            <a:cxnSpLocks/>
            <a:stCxn id="195" idx="1"/>
            <a:endCxn id="194" idx="1"/>
          </p:cNvCxnSpPr>
          <p:nvPr/>
        </p:nvCxnSpPr>
        <p:spPr>
          <a:xfrm flipH="1">
            <a:off x="7864433" y="1589885"/>
            <a:ext cx="523968" cy="2036"/>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58F68878-D678-C189-E6AD-EF101C0C907E}"/>
              </a:ext>
            </a:extLst>
          </p:cNvPr>
          <p:cNvCxnSpPr>
            <a:cxnSpLocks/>
            <a:stCxn id="147" idx="1"/>
            <a:endCxn id="194" idx="0"/>
          </p:cNvCxnSpPr>
          <p:nvPr/>
        </p:nvCxnSpPr>
        <p:spPr>
          <a:xfrm flipH="1" flipV="1">
            <a:off x="7642360" y="1796291"/>
            <a:ext cx="2" cy="227298"/>
          </a:xfrm>
          <a:prstGeom prst="line">
            <a:avLst/>
          </a:prstGeom>
          <a:ln w="15875"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87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EED01F-0241-4731-9D06-1766EB0F8A8E}"/>
              </a:ext>
            </a:extLst>
          </p:cNvPr>
          <p:cNvSpPr>
            <a:spLocks noGrp="1"/>
          </p:cNvSpPr>
          <p:nvPr>
            <p:ph type="title"/>
          </p:nvPr>
        </p:nvSpPr>
        <p:spPr/>
        <p:txBody>
          <a:bodyPr>
            <a:normAutofit/>
          </a:bodyPr>
          <a:lstStyle/>
          <a:p>
            <a:r>
              <a:rPr lang="en-US"/>
              <a:t>Objectives</a:t>
            </a:r>
          </a:p>
        </p:txBody>
      </p:sp>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10"/>
          </p:nvPr>
        </p:nvSpPr>
        <p:spPr/>
        <p:txBody>
          <a:bodyPr/>
          <a:lstStyle/>
          <a:p>
            <a:fld id="{42AD0A0E-4515-A647-B2E3-7F1B29FB990E}" type="slidenum">
              <a:rPr lang="en-US" smtClean="0"/>
              <a:pPr/>
              <a:t>8</a:t>
            </a:fld>
            <a:endParaRPr lang="en-US"/>
          </a:p>
        </p:txBody>
      </p:sp>
      <p:sp>
        <p:nvSpPr>
          <p:cNvPr id="3" name="Content Placeholder 1">
            <a:extLst>
              <a:ext uri="{FF2B5EF4-FFF2-40B4-BE49-F238E27FC236}">
                <a16:creationId xmlns:a16="http://schemas.microsoft.com/office/drawing/2014/main" id="{7D7874E9-D115-715B-053B-A1B2189F1B35}"/>
              </a:ext>
            </a:extLst>
          </p:cNvPr>
          <p:cNvSpPr txBox="1">
            <a:spLocks/>
          </p:cNvSpPr>
          <p:nvPr/>
        </p:nvSpPr>
        <p:spPr>
          <a:xfrm>
            <a:off x="1305891" y="1409351"/>
            <a:ext cx="5763827" cy="584775"/>
          </a:xfrm>
          <a:prstGeom prst="rect">
            <a:avLst/>
          </a:prstGeom>
        </p:spPr>
        <p:txBody>
          <a:bodyPr vert="horz" wrap="square" lIns="91440" tIns="45720" rIns="91440" bIns="45720" rtlCol="0" anchor="t">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spcAft>
                <a:spcPts val="1200"/>
              </a:spcAft>
              <a:buFont typeface="Arial" panose="020B0604020202020204" pitchFamily="34" charset="0"/>
              <a:buNone/>
            </a:pPr>
            <a:r>
              <a:rPr lang="en-US" sz="1600"/>
              <a:t>Understand the </a:t>
            </a:r>
            <a:r>
              <a:rPr lang="en-US" sz="1600" b="1">
                <a:solidFill>
                  <a:schemeClr val="tx2"/>
                </a:solidFill>
              </a:rPr>
              <a:t>traditional approach of publication development </a:t>
            </a:r>
            <a:r>
              <a:rPr lang="en-US" sz="1600"/>
              <a:t>with typical content and within typical industry expectations</a:t>
            </a:r>
          </a:p>
        </p:txBody>
      </p:sp>
      <p:sp>
        <p:nvSpPr>
          <p:cNvPr id="8" name="Content Placeholder 1">
            <a:extLst>
              <a:ext uri="{FF2B5EF4-FFF2-40B4-BE49-F238E27FC236}">
                <a16:creationId xmlns:a16="http://schemas.microsoft.com/office/drawing/2014/main" id="{62C349D4-D459-8A6C-2422-E4311D65352D}"/>
              </a:ext>
            </a:extLst>
          </p:cNvPr>
          <p:cNvSpPr txBox="1">
            <a:spLocks/>
          </p:cNvSpPr>
          <p:nvPr/>
        </p:nvSpPr>
        <p:spPr>
          <a:xfrm>
            <a:off x="1305891" y="2207126"/>
            <a:ext cx="5435335" cy="584775"/>
          </a:xfrm>
          <a:prstGeom prst="rect">
            <a:avLst/>
          </a:prstGeom>
        </p:spPr>
        <p:txBody>
          <a:bodyPr vert="horz" wrap="square" lIns="91440" tIns="45720" rIns="91440" bIns="45720" rtlCol="0">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spcAft>
                <a:spcPts val="1200"/>
              </a:spcAft>
              <a:buFont typeface="Arial" panose="020B0604020202020204" pitchFamily="34" charset="0"/>
              <a:buNone/>
            </a:pPr>
            <a:r>
              <a:rPr lang="en-US" sz="1600"/>
              <a:t>Appreciate </a:t>
            </a:r>
            <a:r>
              <a:rPr lang="en-US" sz="1600" b="1">
                <a:solidFill>
                  <a:schemeClr val="accent3"/>
                </a:solidFill>
              </a:rPr>
              <a:t>challenges of a using a nontraditional approach </a:t>
            </a:r>
            <a:r>
              <a:rPr lang="en-US" sz="1600"/>
              <a:t>from the pharma perspective</a:t>
            </a:r>
          </a:p>
        </p:txBody>
      </p:sp>
      <p:sp>
        <p:nvSpPr>
          <p:cNvPr id="9" name="Content Placeholder 1">
            <a:extLst>
              <a:ext uri="{FF2B5EF4-FFF2-40B4-BE49-F238E27FC236}">
                <a16:creationId xmlns:a16="http://schemas.microsoft.com/office/drawing/2014/main" id="{A15FB118-E4F8-2F01-66F2-7D30A2CD54DA}"/>
              </a:ext>
            </a:extLst>
          </p:cNvPr>
          <p:cNvSpPr txBox="1">
            <a:spLocks/>
          </p:cNvSpPr>
          <p:nvPr/>
        </p:nvSpPr>
        <p:spPr>
          <a:xfrm>
            <a:off x="1305891" y="2997613"/>
            <a:ext cx="6247951" cy="584775"/>
          </a:xfrm>
          <a:prstGeom prst="rect">
            <a:avLst/>
          </a:prstGeom>
        </p:spPr>
        <p:txBody>
          <a:bodyPr vert="horz" wrap="square" lIns="91440" tIns="45720" rIns="91440" bIns="45720" rtlCol="0">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spcAft>
                <a:spcPts val="1200"/>
              </a:spcAft>
              <a:buFont typeface="Arial" panose="020B0604020202020204" pitchFamily="34" charset="0"/>
              <a:buNone/>
            </a:pPr>
            <a:r>
              <a:rPr lang="en-US" sz="1600"/>
              <a:t>Identify </a:t>
            </a:r>
            <a:r>
              <a:rPr lang="en-US" sz="1600" b="1">
                <a:solidFill>
                  <a:schemeClr val="accent1"/>
                </a:solidFill>
              </a:rPr>
              <a:t>differences between traditional and innovative data visualization</a:t>
            </a:r>
            <a:r>
              <a:rPr lang="en-US" sz="1600" b="1"/>
              <a:t>, </a:t>
            </a:r>
            <a:r>
              <a:rPr lang="en-US" sz="1600"/>
              <a:t>including visual elements and story telling narrative</a:t>
            </a:r>
          </a:p>
        </p:txBody>
      </p:sp>
      <p:sp>
        <p:nvSpPr>
          <p:cNvPr id="10" name="Content Placeholder 1">
            <a:extLst>
              <a:ext uri="{FF2B5EF4-FFF2-40B4-BE49-F238E27FC236}">
                <a16:creationId xmlns:a16="http://schemas.microsoft.com/office/drawing/2014/main" id="{CF125069-0874-0512-B4D0-A78C6D10F20A}"/>
              </a:ext>
            </a:extLst>
          </p:cNvPr>
          <p:cNvSpPr txBox="1">
            <a:spLocks/>
          </p:cNvSpPr>
          <p:nvPr/>
        </p:nvSpPr>
        <p:spPr>
          <a:xfrm>
            <a:off x="1305891" y="3828610"/>
            <a:ext cx="5915880" cy="584775"/>
          </a:xfrm>
          <a:prstGeom prst="rect">
            <a:avLst/>
          </a:prstGeom>
        </p:spPr>
        <p:txBody>
          <a:bodyPr vert="horz" wrap="square" lIns="91440" tIns="45720" rIns="91440" bIns="45720" rtlCol="0">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spcAft>
                <a:spcPts val="1200"/>
              </a:spcAft>
              <a:buFont typeface="Arial" panose="020B0604020202020204" pitchFamily="34" charset="0"/>
              <a:buNone/>
            </a:pPr>
            <a:r>
              <a:rPr lang="en-US" sz="1600"/>
              <a:t>Recognize the </a:t>
            </a:r>
            <a:r>
              <a:rPr lang="en-US" sz="1600" b="1">
                <a:solidFill>
                  <a:schemeClr val="accent2"/>
                </a:solidFill>
              </a:rPr>
              <a:t>keys to successful implementation </a:t>
            </a:r>
            <a:r>
              <a:rPr lang="en-US" sz="1600"/>
              <a:t>of a creative visual and storytelling publication</a:t>
            </a:r>
          </a:p>
        </p:txBody>
      </p:sp>
      <p:grpSp>
        <p:nvGrpSpPr>
          <p:cNvPr id="22" name="Group 21">
            <a:extLst>
              <a:ext uri="{FF2B5EF4-FFF2-40B4-BE49-F238E27FC236}">
                <a16:creationId xmlns:a16="http://schemas.microsoft.com/office/drawing/2014/main" id="{5FADCD7B-68A9-11FD-05BC-5201FEA0F726}"/>
              </a:ext>
            </a:extLst>
          </p:cNvPr>
          <p:cNvGrpSpPr/>
          <p:nvPr/>
        </p:nvGrpSpPr>
        <p:grpSpPr>
          <a:xfrm>
            <a:off x="587553" y="1392632"/>
            <a:ext cx="626975" cy="626975"/>
            <a:chOff x="1205070" y="1292995"/>
            <a:chExt cx="626975" cy="626975"/>
          </a:xfrm>
        </p:grpSpPr>
        <p:sp>
          <p:nvSpPr>
            <p:cNvPr id="7" name="Oval 6">
              <a:extLst>
                <a:ext uri="{FF2B5EF4-FFF2-40B4-BE49-F238E27FC236}">
                  <a16:creationId xmlns:a16="http://schemas.microsoft.com/office/drawing/2014/main" id="{CD728961-5E81-86B6-631B-E97430755BED}"/>
                </a:ext>
              </a:extLst>
            </p:cNvPr>
            <p:cNvSpPr/>
            <p:nvPr/>
          </p:nvSpPr>
          <p:spPr>
            <a:xfrm>
              <a:off x="1205070" y="1292995"/>
              <a:ext cx="626975" cy="626975"/>
            </a:xfrm>
            <a:prstGeom prst="ellipse">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033CC205-2035-0834-D0F4-925AF4E042DC}"/>
                </a:ext>
              </a:extLst>
            </p:cNvPr>
            <p:cNvSpPr/>
            <p:nvPr/>
          </p:nvSpPr>
          <p:spPr>
            <a:xfrm>
              <a:off x="1259477" y="1343022"/>
              <a:ext cx="518160" cy="51816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 name="Group 31">
            <a:extLst>
              <a:ext uri="{FF2B5EF4-FFF2-40B4-BE49-F238E27FC236}">
                <a16:creationId xmlns:a16="http://schemas.microsoft.com/office/drawing/2014/main" id="{4BEDC0CE-9EEB-7A4B-101C-473436B7C0F4}"/>
              </a:ext>
            </a:extLst>
          </p:cNvPr>
          <p:cNvGrpSpPr/>
          <p:nvPr/>
        </p:nvGrpSpPr>
        <p:grpSpPr>
          <a:xfrm>
            <a:off x="587551" y="2186025"/>
            <a:ext cx="626975" cy="626975"/>
            <a:chOff x="278602" y="1907556"/>
            <a:chExt cx="626975" cy="626975"/>
          </a:xfrm>
        </p:grpSpPr>
        <p:sp>
          <p:nvSpPr>
            <p:cNvPr id="29" name="Oval 28">
              <a:extLst>
                <a:ext uri="{FF2B5EF4-FFF2-40B4-BE49-F238E27FC236}">
                  <a16:creationId xmlns:a16="http://schemas.microsoft.com/office/drawing/2014/main" id="{3D3D6634-FE52-5A49-DF52-C1B6E13C0C3E}"/>
                </a:ext>
              </a:extLst>
            </p:cNvPr>
            <p:cNvSpPr/>
            <p:nvPr/>
          </p:nvSpPr>
          <p:spPr>
            <a:xfrm>
              <a:off x="278602" y="1907556"/>
              <a:ext cx="626975" cy="626975"/>
            </a:xfrm>
            <a:prstGeom prst="ellipse">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7EF9C5A-5838-11E2-07AD-32FFB02EC48F}"/>
                </a:ext>
              </a:extLst>
            </p:cNvPr>
            <p:cNvSpPr/>
            <p:nvPr/>
          </p:nvSpPr>
          <p:spPr>
            <a:xfrm>
              <a:off x="333009" y="1957583"/>
              <a:ext cx="518160" cy="518160"/>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5" name="Group 34">
            <a:extLst>
              <a:ext uri="{FF2B5EF4-FFF2-40B4-BE49-F238E27FC236}">
                <a16:creationId xmlns:a16="http://schemas.microsoft.com/office/drawing/2014/main" id="{86D89CE7-9C2C-06F0-7ED9-B0BB33FB21A3}"/>
              </a:ext>
            </a:extLst>
          </p:cNvPr>
          <p:cNvGrpSpPr/>
          <p:nvPr/>
        </p:nvGrpSpPr>
        <p:grpSpPr>
          <a:xfrm>
            <a:off x="584656" y="2975059"/>
            <a:ext cx="626975" cy="626975"/>
            <a:chOff x="278602" y="1907556"/>
            <a:chExt cx="626975" cy="626975"/>
          </a:xfrm>
        </p:grpSpPr>
        <p:sp>
          <p:nvSpPr>
            <p:cNvPr id="37" name="Oval 36">
              <a:extLst>
                <a:ext uri="{FF2B5EF4-FFF2-40B4-BE49-F238E27FC236}">
                  <a16:creationId xmlns:a16="http://schemas.microsoft.com/office/drawing/2014/main" id="{E4C727E6-3DC3-84C8-27FB-63E7BED3B4B1}"/>
                </a:ext>
              </a:extLst>
            </p:cNvPr>
            <p:cNvSpPr/>
            <p:nvPr/>
          </p:nvSpPr>
          <p:spPr>
            <a:xfrm>
              <a:off x="278602" y="1907556"/>
              <a:ext cx="626975" cy="626975"/>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9EBDB14F-A2F2-E1A8-DD66-1E051F8D00E7}"/>
                </a:ext>
              </a:extLst>
            </p:cNvPr>
            <p:cNvSpPr/>
            <p:nvPr/>
          </p:nvSpPr>
          <p:spPr>
            <a:xfrm>
              <a:off x="333009" y="1957583"/>
              <a:ext cx="518160" cy="518160"/>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1" name="Group 40">
            <a:extLst>
              <a:ext uri="{FF2B5EF4-FFF2-40B4-BE49-F238E27FC236}">
                <a16:creationId xmlns:a16="http://schemas.microsoft.com/office/drawing/2014/main" id="{D1FD34CE-ED74-601C-3206-DE58ED6C8EC0}"/>
              </a:ext>
            </a:extLst>
          </p:cNvPr>
          <p:cNvGrpSpPr/>
          <p:nvPr/>
        </p:nvGrpSpPr>
        <p:grpSpPr>
          <a:xfrm>
            <a:off x="584655" y="3811891"/>
            <a:ext cx="626975" cy="626975"/>
            <a:chOff x="278602" y="1907556"/>
            <a:chExt cx="626975" cy="626975"/>
          </a:xfrm>
        </p:grpSpPr>
        <p:sp>
          <p:nvSpPr>
            <p:cNvPr id="43" name="Oval 42">
              <a:extLst>
                <a:ext uri="{FF2B5EF4-FFF2-40B4-BE49-F238E27FC236}">
                  <a16:creationId xmlns:a16="http://schemas.microsoft.com/office/drawing/2014/main" id="{7B4B680C-9535-1C7F-3B4D-52C496F99AE9}"/>
                </a:ext>
              </a:extLst>
            </p:cNvPr>
            <p:cNvSpPr/>
            <p:nvPr/>
          </p:nvSpPr>
          <p:spPr>
            <a:xfrm>
              <a:off x="278602" y="1907556"/>
              <a:ext cx="626975" cy="626975"/>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9FC2BEE1-9DE8-09F7-7D73-949CC27C3461}"/>
                </a:ext>
              </a:extLst>
            </p:cNvPr>
            <p:cNvSpPr/>
            <p:nvPr/>
          </p:nvSpPr>
          <p:spPr>
            <a:xfrm>
              <a:off x="333009" y="1957583"/>
              <a:ext cx="518160" cy="518160"/>
            </a:xfrm>
            <a:prstGeom prst="ellipse">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2" name="Graphic 11" descr="Trophy with solid fill">
            <a:extLst>
              <a:ext uri="{FF2B5EF4-FFF2-40B4-BE49-F238E27FC236}">
                <a16:creationId xmlns:a16="http://schemas.microsoft.com/office/drawing/2014/main" id="{088053D7-E525-A421-FD4B-C2F712CBF3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6513" y="3996472"/>
            <a:ext cx="249050" cy="249050"/>
          </a:xfrm>
          <a:prstGeom prst="rect">
            <a:avLst/>
          </a:prstGeom>
        </p:spPr>
      </p:pic>
      <p:pic>
        <p:nvPicPr>
          <p:cNvPr id="14" name="Graphic 13" descr="Magnifying glass with solid fill">
            <a:extLst>
              <a:ext uri="{FF2B5EF4-FFF2-40B4-BE49-F238E27FC236}">
                <a16:creationId xmlns:a16="http://schemas.microsoft.com/office/drawing/2014/main" id="{786A8E96-27BA-A5A1-CDF5-DEA407EDAF9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3371" y="3159641"/>
            <a:ext cx="249050" cy="249050"/>
          </a:xfrm>
          <a:prstGeom prst="rect">
            <a:avLst/>
          </a:prstGeom>
        </p:spPr>
      </p:pic>
      <p:pic>
        <p:nvPicPr>
          <p:cNvPr id="17" name="Graphic 16" descr="Construction Barricade with solid fill">
            <a:extLst>
              <a:ext uri="{FF2B5EF4-FFF2-40B4-BE49-F238E27FC236}">
                <a16:creationId xmlns:a16="http://schemas.microsoft.com/office/drawing/2014/main" id="{D716363E-CE2E-B972-AD49-9AFA7FA2E5B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3371" y="2370607"/>
            <a:ext cx="249050" cy="249050"/>
          </a:xfrm>
          <a:prstGeom prst="rect">
            <a:avLst/>
          </a:prstGeom>
        </p:spPr>
      </p:pic>
      <p:pic>
        <p:nvPicPr>
          <p:cNvPr id="20" name="Graphic 19" descr="Flag with solid fill">
            <a:extLst>
              <a:ext uri="{FF2B5EF4-FFF2-40B4-BE49-F238E27FC236}">
                <a16:creationId xmlns:a16="http://schemas.microsoft.com/office/drawing/2014/main" id="{0BA56E23-4019-A4A4-0383-473EB2269D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9522" y="1596116"/>
            <a:ext cx="249050" cy="249050"/>
          </a:xfrm>
          <a:prstGeom prst="rect">
            <a:avLst/>
          </a:prstGeom>
        </p:spPr>
      </p:pic>
      <p:grpSp>
        <p:nvGrpSpPr>
          <p:cNvPr id="23" name="Group 22">
            <a:extLst>
              <a:ext uri="{FF2B5EF4-FFF2-40B4-BE49-F238E27FC236}">
                <a16:creationId xmlns:a16="http://schemas.microsoft.com/office/drawing/2014/main" id="{D97E01E6-9344-798B-FE6B-80048A4FBC47}"/>
              </a:ext>
            </a:extLst>
          </p:cNvPr>
          <p:cNvGrpSpPr/>
          <p:nvPr/>
        </p:nvGrpSpPr>
        <p:grpSpPr>
          <a:xfrm>
            <a:off x="7331052" y="729343"/>
            <a:ext cx="1806322" cy="3341608"/>
            <a:chOff x="7331052" y="729343"/>
            <a:chExt cx="1806322" cy="3341608"/>
          </a:xfrm>
        </p:grpSpPr>
        <p:sp>
          <p:nvSpPr>
            <p:cNvPr id="19" name="Graphic 17">
              <a:extLst>
                <a:ext uri="{FF2B5EF4-FFF2-40B4-BE49-F238E27FC236}">
                  <a16:creationId xmlns:a16="http://schemas.microsoft.com/office/drawing/2014/main" id="{824BD342-01CF-5EBE-04AC-04F06158C4F4}"/>
                </a:ext>
              </a:extLst>
            </p:cNvPr>
            <p:cNvSpPr/>
            <p:nvPr/>
          </p:nvSpPr>
          <p:spPr>
            <a:xfrm>
              <a:off x="7331052" y="888364"/>
              <a:ext cx="1806322" cy="3182587"/>
            </a:xfrm>
            <a:custGeom>
              <a:avLst/>
              <a:gdLst>
                <a:gd name="connsiteX0" fmla="*/ 721057 w 2565751"/>
                <a:gd name="connsiteY0" fmla="*/ 0 h 3086767"/>
                <a:gd name="connsiteX1" fmla="*/ 727169 w 2565751"/>
                <a:gd name="connsiteY1" fmla="*/ 1988152 h 3086767"/>
                <a:gd name="connsiteX2" fmla="*/ 597410 w 2565751"/>
                <a:gd name="connsiteY2" fmla="*/ 1940579 h 3086767"/>
                <a:gd name="connsiteX3" fmla="*/ 709201 w 2565751"/>
                <a:gd name="connsiteY3" fmla="*/ 1692253 h 3086767"/>
                <a:gd name="connsiteX4" fmla="*/ 840507 w 2565751"/>
                <a:gd name="connsiteY4" fmla="*/ 1963850 h 3086767"/>
                <a:gd name="connsiteX5" fmla="*/ 686813 w 2565751"/>
                <a:gd name="connsiteY5" fmla="*/ 2272342 h 3086767"/>
                <a:gd name="connsiteX6" fmla="*/ 500348 w 2565751"/>
                <a:gd name="connsiteY6" fmla="*/ 1932331 h 3086767"/>
                <a:gd name="connsiteX7" fmla="*/ 710305 w 2565751"/>
                <a:gd name="connsiteY7" fmla="*/ 1556086 h 3086767"/>
                <a:gd name="connsiteX8" fmla="*/ 940515 w 2565751"/>
                <a:gd name="connsiteY8" fmla="*/ 1975854 h 3086767"/>
                <a:gd name="connsiteX9" fmla="*/ 681363 w 2565751"/>
                <a:gd name="connsiteY9" fmla="*/ 2440397 h 3086767"/>
                <a:gd name="connsiteX10" fmla="*/ 397173 w 2565751"/>
                <a:gd name="connsiteY10" fmla="*/ 1922168 h 3086767"/>
                <a:gd name="connsiteX11" fmla="*/ 717154 w 2565751"/>
                <a:gd name="connsiteY11" fmla="*/ 1348632 h 3086767"/>
                <a:gd name="connsiteX12" fmla="*/ 1068065 w 2565751"/>
                <a:gd name="connsiteY12" fmla="*/ 1988447 h 3086767"/>
                <a:gd name="connsiteX13" fmla="*/ 673042 w 2565751"/>
                <a:gd name="connsiteY13" fmla="*/ 2696455 h 3086767"/>
                <a:gd name="connsiteX14" fmla="*/ 239871 w 2565751"/>
                <a:gd name="connsiteY14" fmla="*/ 1906629 h 3086767"/>
                <a:gd name="connsiteX15" fmla="*/ 727538 w 2565751"/>
                <a:gd name="connsiteY15" fmla="*/ 1032481 h 3086767"/>
                <a:gd name="connsiteX16" fmla="*/ 1262337 w 2565751"/>
                <a:gd name="connsiteY16" fmla="*/ 2007594 h 3086767"/>
                <a:gd name="connsiteX17" fmla="*/ 660301 w 2565751"/>
                <a:gd name="connsiteY17" fmla="*/ 3086765 h 3086767"/>
                <a:gd name="connsiteX18" fmla="*/ 14 w 2565751"/>
                <a:gd name="connsiteY18" fmla="*/ 1882916 h 3086767"/>
                <a:gd name="connsiteX19" fmla="*/ 743297 w 2565751"/>
                <a:gd name="connsiteY19" fmla="*/ 550632 h 3086767"/>
                <a:gd name="connsiteX20" fmla="*/ 1558457 w 2565751"/>
                <a:gd name="connsiteY20" fmla="*/ 2036904 h 3086767"/>
                <a:gd name="connsiteX21" fmla="*/ 1516554 w 2565751"/>
                <a:gd name="connsiteY21" fmla="*/ 2531567 h 3086767"/>
                <a:gd name="connsiteX22" fmla="*/ 2565752 w 2565751"/>
                <a:gd name="connsiteY22" fmla="*/ 2675614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2565752 w 2565752"/>
                <a:gd name="connsiteY22" fmla="*/ 2694811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2565752 w 2565752"/>
                <a:gd name="connsiteY22"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2565752 w 2565752"/>
                <a:gd name="connsiteY22"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796072 w 2565752"/>
                <a:gd name="connsiteY22" fmla="*/ 2724421 h 3086767"/>
                <a:gd name="connsiteX23" fmla="*/ 2565752 w 2565752"/>
                <a:gd name="connsiteY23"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796072 w 2565752"/>
                <a:gd name="connsiteY22" fmla="*/ 2724421 h 3086767"/>
                <a:gd name="connsiteX23" fmla="*/ 2565752 w 2565752"/>
                <a:gd name="connsiteY23"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796072 w 2565752"/>
                <a:gd name="connsiteY22" fmla="*/ 2724421 h 3086767"/>
                <a:gd name="connsiteX23" fmla="*/ 2565752 w 2565752"/>
                <a:gd name="connsiteY23"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796072 w 2565752"/>
                <a:gd name="connsiteY22" fmla="*/ 2724421 h 3086767"/>
                <a:gd name="connsiteX23" fmla="*/ 2565752 w 2565752"/>
                <a:gd name="connsiteY23"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796072 w 2565752"/>
                <a:gd name="connsiteY22" fmla="*/ 2724421 h 3086767"/>
                <a:gd name="connsiteX23" fmla="*/ 2565752 w 2565752"/>
                <a:gd name="connsiteY23" fmla="*/ 2714007 h 3086767"/>
                <a:gd name="connsiteX0" fmla="*/ 721057 w 2565752"/>
                <a:gd name="connsiteY0" fmla="*/ 0 h 3086767"/>
                <a:gd name="connsiteX1" fmla="*/ 727169 w 2565752"/>
                <a:gd name="connsiteY1" fmla="*/ 1988152 h 3086767"/>
                <a:gd name="connsiteX2" fmla="*/ 597410 w 2565752"/>
                <a:gd name="connsiteY2" fmla="*/ 1940579 h 3086767"/>
                <a:gd name="connsiteX3" fmla="*/ 709201 w 2565752"/>
                <a:gd name="connsiteY3" fmla="*/ 1692253 h 3086767"/>
                <a:gd name="connsiteX4" fmla="*/ 840507 w 2565752"/>
                <a:gd name="connsiteY4" fmla="*/ 1963850 h 3086767"/>
                <a:gd name="connsiteX5" fmla="*/ 686813 w 2565752"/>
                <a:gd name="connsiteY5" fmla="*/ 2272342 h 3086767"/>
                <a:gd name="connsiteX6" fmla="*/ 500348 w 2565752"/>
                <a:gd name="connsiteY6" fmla="*/ 1932331 h 3086767"/>
                <a:gd name="connsiteX7" fmla="*/ 710305 w 2565752"/>
                <a:gd name="connsiteY7" fmla="*/ 1556086 h 3086767"/>
                <a:gd name="connsiteX8" fmla="*/ 940515 w 2565752"/>
                <a:gd name="connsiteY8" fmla="*/ 1975854 h 3086767"/>
                <a:gd name="connsiteX9" fmla="*/ 681363 w 2565752"/>
                <a:gd name="connsiteY9" fmla="*/ 2440397 h 3086767"/>
                <a:gd name="connsiteX10" fmla="*/ 397173 w 2565752"/>
                <a:gd name="connsiteY10" fmla="*/ 1922168 h 3086767"/>
                <a:gd name="connsiteX11" fmla="*/ 717154 w 2565752"/>
                <a:gd name="connsiteY11" fmla="*/ 1348632 h 3086767"/>
                <a:gd name="connsiteX12" fmla="*/ 1068065 w 2565752"/>
                <a:gd name="connsiteY12" fmla="*/ 1988447 h 3086767"/>
                <a:gd name="connsiteX13" fmla="*/ 673042 w 2565752"/>
                <a:gd name="connsiteY13" fmla="*/ 2696455 h 3086767"/>
                <a:gd name="connsiteX14" fmla="*/ 239871 w 2565752"/>
                <a:gd name="connsiteY14" fmla="*/ 1906629 h 3086767"/>
                <a:gd name="connsiteX15" fmla="*/ 727538 w 2565752"/>
                <a:gd name="connsiteY15" fmla="*/ 1032481 h 3086767"/>
                <a:gd name="connsiteX16" fmla="*/ 1262337 w 2565752"/>
                <a:gd name="connsiteY16" fmla="*/ 2007594 h 3086767"/>
                <a:gd name="connsiteX17" fmla="*/ 660301 w 2565752"/>
                <a:gd name="connsiteY17" fmla="*/ 3086765 h 3086767"/>
                <a:gd name="connsiteX18" fmla="*/ 14 w 2565752"/>
                <a:gd name="connsiteY18" fmla="*/ 1882916 h 3086767"/>
                <a:gd name="connsiteX19" fmla="*/ 743297 w 2565752"/>
                <a:gd name="connsiteY19" fmla="*/ 550632 h 3086767"/>
                <a:gd name="connsiteX20" fmla="*/ 1558457 w 2565752"/>
                <a:gd name="connsiteY20" fmla="*/ 2036904 h 3086767"/>
                <a:gd name="connsiteX21" fmla="*/ 1516554 w 2565752"/>
                <a:gd name="connsiteY21" fmla="*/ 2531567 h 3086767"/>
                <a:gd name="connsiteX22" fmla="*/ 1857393 w 2565752"/>
                <a:gd name="connsiteY22" fmla="*/ 2724421 h 3086767"/>
                <a:gd name="connsiteX23" fmla="*/ 2565752 w 2565752"/>
                <a:gd name="connsiteY23" fmla="*/ 2714007 h 3086767"/>
                <a:gd name="connsiteX0" fmla="*/ 721057 w 1857393"/>
                <a:gd name="connsiteY0" fmla="*/ 0 h 3086767"/>
                <a:gd name="connsiteX1" fmla="*/ 727169 w 1857393"/>
                <a:gd name="connsiteY1" fmla="*/ 1988152 h 3086767"/>
                <a:gd name="connsiteX2" fmla="*/ 597410 w 1857393"/>
                <a:gd name="connsiteY2" fmla="*/ 1940579 h 3086767"/>
                <a:gd name="connsiteX3" fmla="*/ 709201 w 1857393"/>
                <a:gd name="connsiteY3" fmla="*/ 1692253 h 3086767"/>
                <a:gd name="connsiteX4" fmla="*/ 840507 w 1857393"/>
                <a:gd name="connsiteY4" fmla="*/ 1963850 h 3086767"/>
                <a:gd name="connsiteX5" fmla="*/ 686813 w 1857393"/>
                <a:gd name="connsiteY5" fmla="*/ 2272342 h 3086767"/>
                <a:gd name="connsiteX6" fmla="*/ 500348 w 1857393"/>
                <a:gd name="connsiteY6" fmla="*/ 1932331 h 3086767"/>
                <a:gd name="connsiteX7" fmla="*/ 710305 w 1857393"/>
                <a:gd name="connsiteY7" fmla="*/ 1556086 h 3086767"/>
                <a:gd name="connsiteX8" fmla="*/ 940515 w 1857393"/>
                <a:gd name="connsiteY8" fmla="*/ 1975854 h 3086767"/>
                <a:gd name="connsiteX9" fmla="*/ 681363 w 1857393"/>
                <a:gd name="connsiteY9" fmla="*/ 2440397 h 3086767"/>
                <a:gd name="connsiteX10" fmla="*/ 397173 w 1857393"/>
                <a:gd name="connsiteY10" fmla="*/ 1922168 h 3086767"/>
                <a:gd name="connsiteX11" fmla="*/ 717154 w 1857393"/>
                <a:gd name="connsiteY11" fmla="*/ 1348632 h 3086767"/>
                <a:gd name="connsiteX12" fmla="*/ 1068065 w 1857393"/>
                <a:gd name="connsiteY12" fmla="*/ 1988447 h 3086767"/>
                <a:gd name="connsiteX13" fmla="*/ 673042 w 1857393"/>
                <a:gd name="connsiteY13" fmla="*/ 2696455 h 3086767"/>
                <a:gd name="connsiteX14" fmla="*/ 239871 w 1857393"/>
                <a:gd name="connsiteY14" fmla="*/ 1906629 h 3086767"/>
                <a:gd name="connsiteX15" fmla="*/ 727538 w 1857393"/>
                <a:gd name="connsiteY15" fmla="*/ 1032481 h 3086767"/>
                <a:gd name="connsiteX16" fmla="*/ 1262337 w 1857393"/>
                <a:gd name="connsiteY16" fmla="*/ 2007594 h 3086767"/>
                <a:gd name="connsiteX17" fmla="*/ 660301 w 1857393"/>
                <a:gd name="connsiteY17" fmla="*/ 3086765 h 3086767"/>
                <a:gd name="connsiteX18" fmla="*/ 14 w 1857393"/>
                <a:gd name="connsiteY18" fmla="*/ 1882916 h 3086767"/>
                <a:gd name="connsiteX19" fmla="*/ 743297 w 1857393"/>
                <a:gd name="connsiteY19" fmla="*/ 550632 h 3086767"/>
                <a:gd name="connsiteX20" fmla="*/ 1558457 w 1857393"/>
                <a:gd name="connsiteY20" fmla="*/ 2036904 h 3086767"/>
                <a:gd name="connsiteX21" fmla="*/ 1516554 w 1857393"/>
                <a:gd name="connsiteY21" fmla="*/ 2531567 h 3086767"/>
                <a:gd name="connsiteX22" fmla="*/ 1857393 w 1857393"/>
                <a:gd name="connsiteY22" fmla="*/ 2724421 h 3086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7393" h="3086767">
                  <a:moveTo>
                    <a:pt x="721057" y="0"/>
                  </a:moveTo>
                  <a:cubicBezTo>
                    <a:pt x="721057" y="0"/>
                    <a:pt x="728716" y="1972761"/>
                    <a:pt x="727169" y="1988152"/>
                  </a:cubicBezTo>
                  <a:cubicBezTo>
                    <a:pt x="711557" y="2143540"/>
                    <a:pt x="598293" y="2046699"/>
                    <a:pt x="597410" y="1940579"/>
                  </a:cubicBezTo>
                  <a:cubicBezTo>
                    <a:pt x="596158" y="1793954"/>
                    <a:pt x="640344" y="1694462"/>
                    <a:pt x="709201" y="1692253"/>
                  </a:cubicBezTo>
                  <a:cubicBezTo>
                    <a:pt x="796542" y="1689381"/>
                    <a:pt x="841022" y="1814133"/>
                    <a:pt x="840507" y="1963850"/>
                  </a:cubicBezTo>
                  <a:cubicBezTo>
                    <a:pt x="839918" y="2132493"/>
                    <a:pt x="780119" y="2272710"/>
                    <a:pt x="686813" y="2272342"/>
                  </a:cubicBezTo>
                  <a:cubicBezTo>
                    <a:pt x="583123" y="2271974"/>
                    <a:pt x="499685" y="2119753"/>
                    <a:pt x="500348" y="1932331"/>
                  </a:cubicBezTo>
                  <a:cubicBezTo>
                    <a:pt x="501084" y="1724067"/>
                    <a:pt x="595053" y="1555644"/>
                    <a:pt x="710305" y="1556086"/>
                  </a:cubicBezTo>
                  <a:cubicBezTo>
                    <a:pt x="838298" y="1556528"/>
                    <a:pt x="941325" y="1744466"/>
                    <a:pt x="940515" y="1975854"/>
                  </a:cubicBezTo>
                  <a:cubicBezTo>
                    <a:pt x="939557" y="2232943"/>
                    <a:pt x="823569" y="2440912"/>
                    <a:pt x="681363" y="2440397"/>
                  </a:cubicBezTo>
                  <a:cubicBezTo>
                    <a:pt x="523324" y="2439807"/>
                    <a:pt x="396142" y="2207830"/>
                    <a:pt x="397173" y="1922168"/>
                  </a:cubicBezTo>
                  <a:cubicBezTo>
                    <a:pt x="398351" y="1604764"/>
                    <a:pt x="541588" y="1348043"/>
                    <a:pt x="717154" y="1348632"/>
                  </a:cubicBezTo>
                  <a:cubicBezTo>
                    <a:pt x="912236" y="1349369"/>
                    <a:pt x="1069317" y="1635768"/>
                    <a:pt x="1068065" y="1988447"/>
                  </a:cubicBezTo>
                  <a:cubicBezTo>
                    <a:pt x="1066666" y="2380230"/>
                    <a:pt x="889774" y="2697265"/>
                    <a:pt x="673042" y="2696455"/>
                  </a:cubicBezTo>
                  <a:cubicBezTo>
                    <a:pt x="432227" y="2695571"/>
                    <a:pt x="238251" y="2341935"/>
                    <a:pt x="239871" y="1906629"/>
                  </a:cubicBezTo>
                  <a:cubicBezTo>
                    <a:pt x="241638" y="1422939"/>
                    <a:pt x="459991" y="1031524"/>
                    <a:pt x="727538" y="1032481"/>
                  </a:cubicBezTo>
                  <a:cubicBezTo>
                    <a:pt x="1024836" y="1033586"/>
                    <a:pt x="1264325" y="1470144"/>
                    <a:pt x="1262337" y="2007594"/>
                  </a:cubicBezTo>
                  <a:cubicBezTo>
                    <a:pt x="1260201" y="2604769"/>
                    <a:pt x="990592" y="3087943"/>
                    <a:pt x="660301" y="3086765"/>
                  </a:cubicBezTo>
                  <a:cubicBezTo>
                    <a:pt x="293262" y="3085440"/>
                    <a:pt x="-2343" y="2546443"/>
                    <a:pt x="14" y="1882916"/>
                  </a:cubicBezTo>
                  <a:cubicBezTo>
                    <a:pt x="2665" y="1145671"/>
                    <a:pt x="335460" y="549159"/>
                    <a:pt x="743297" y="550632"/>
                  </a:cubicBezTo>
                  <a:cubicBezTo>
                    <a:pt x="1196426" y="552252"/>
                    <a:pt x="1561403" y="1217694"/>
                    <a:pt x="1558457" y="2036904"/>
                  </a:cubicBezTo>
                  <a:cubicBezTo>
                    <a:pt x="1557868" y="2201571"/>
                    <a:pt x="1543728" y="2382071"/>
                    <a:pt x="1516554" y="2531567"/>
                  </a:cubicBezTo>
                  <a:cubicBezTo>
                    <a:pt x="1494835" y="2649366"/>
                    <a:pt x="1539445" y="2732574"/>
                    <a:pt x="1857393" y="2724421"/>
                  </a:cubicBezTo>
                </a:path>
              </a:pathLst>
            </a:custGeom>
            <a:noFill/>
            <a:ln w="15875" cap="rnd">
              <a:solidFill>
                <a:srgbClr val="000000"/>
              </a:solidFill>
              <a:prstDash val="solid"/>
              <a:round/>
            </a:ln>
          </p:spPr>
          <p:txBody>
            <a:bodyPr rtlCol="0" anchor="ctr"/>
            <a:lstStyle/>
            <a:p>
              <a:endParaRPr lang="en-GB"/>
            </a:p>
          </p:txBody>
        </p:sp>
        <p:sp>
          <p:nvSpPr>
            <p:cNvPr id="21" name="Rectangle 20">
              <a:extLst>
                <a:ext uri="{FF2B5EF4-FFF2-40B4-BE49-F238E27FC236}">
                  <a16:creationId xmlns:a16="http://schemas.microsoft.com/office/drawing/2014/main" id="{CE23738C-98BD-B3AC-E767-8FAC32A1AC7A}"/>
                </a:ext>
              </a:extLst>
            </p:cNvPr>
            <p:cNvSpPr/>
            <p:nvPr/>
          </p:nvSpPr>
          <p:spPr>
            <a:xfrm>
              <a:off x="7715535" y="729343"/>
              <a:ext cx="786208" cy="5048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Freeform: Shape 27">
            <a:extLst>
              <a:ext uri="{FF2B5EF4-FFF2-40B4-BE49-F238E27FC236}">
                <a16:creationId xmlns:a16="http://schemas.microsoft.com/office/drawing/2014/main" id="{A337ED63-842C-A357-0D04-2D53D6FE1220}"/>
              </a:ext>
            </a:extLst>
          </p:cNvPr>
          <p:cNvSpPr/>
          <p:nvPr/>
        </p:nvSpPr>
        <p:spPr>
          <a:xfrm>
            <a:off x="7715535" y="882651"/>
            <a:ext cx="315725" cy="351514"/>
          </a:xfrm>
          <a:custGeom>
            <a:avLst/>
            <a:gdLst>
              <a:gd name="connsiteX0" fmla="*/ 341857 w 341856"/>
              <a:gd name="connsiteY0" fmla="*/ 341857 h 341856"/>
              <a:gd name="connsiteX1" fmla="*/ 0 w 341856"/>
              <a:gd name="connsiteY1" fmla="*/ 0 h 341856"/>
            </a:gdLst>
            <a:ahLst/>
            <a:cxnLst>
              <a:cxn ang="0">
                <a:pos x="connsiteX0" y="connsiteY0"/>
              </a:cxn>
              <a:cxn ang="0">
                <a:pos x="connsiteX1" y="connsiteY1"/>
              </a:cxn>
            </a:cxnLst>
            <a:rect l="l" t="t" r="r" b="b"/>
            <a:pathLst>
              <a:path w="341856" h="341856">
                <a:moveTo>
                  <a:pt x="341857" y="341857"/>
                </a:moveTo>
                <a:cubicBezTo>
                  <a:pt x="341857" y="152895"/>
                  <a:pt x="188962" y="0"/>
                  <a:pt x="0" y="0"/>
                </a:cubicBezTo>
              </a:path>
            </a:pathLst>
          </a:custGeom>
          <a:noFill/>
          <a:ln w="15875" cap="flat">
            <a:solidFill>
              <a:srgbClr val="000000"/>
            </a:solidFill>
            <a:prstDash val="solid"/>
            <a:miter/>
          </a:ln>
        </p:spPr>
        <p:txBody>
          <a:bodyPr rtlCol="0" anchor="ctr"/>
          <a:lstStyle/>
          <a:p>
            <a:endParaRPr lang="en-GB"/>
          </a:p>
        </p:txBody>
      </p:sp>
    </p:spTree>
    <p:extLst>
      <p:ext uri="{BB962C8B-B14F-4D97-AF65-F5344CB8AC3E}">
        <p14:creationId xmlns:p14="http://schemas.microsoft.com/office/powerpoint/2010/main" val="2385744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8BD66-172F-E56F-99AD-F698C72F8DBF}"/>
            </a:ext>
          </a:extLst>
        </p:cNvPr>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C389237F-0F94-7659-B1B1-4BE3D5A8A146}"/>
              </a:ext>
            </a:extLst>
          </p:cNvPr>
          <p:cNvSpPr/>
          <p:nvPr/>
        </p:nvSpPr>
        <p:spPr>
          <a:xfrm>
            <a:off x="2653080" y="1643540"/>
            <a:ext cx="1610722" cy="2709975"/>
          </a:xfrm>
          <a:prstGeom prst="roundRect">
            <a:avLst>
              <a:gd name="adj" fmla="val 6192"/>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179F0522-E248-7180-5375-6A62972296AD}"/>
              </a:ext>
            </a:extLst>
          </p:cNvPr>
          <p:cNvSpPr/>
          <p:nvPr/>
        </p:nvSpPr>
        <p:spPr>
          <a:xfrm>
            <a:off x="564659" y="1643540"/>
            <a:ext cx="1610722" cy="2709975"/>
          </a:xfrm>
          <a:prstGeom prst="roundRect">
            <a:avLst>
              <a:gd name="adj" fmla="val 5178"/>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1AA4C9F6-3DD5-12D1-90C3-278BF773D437}"/>
              </a:ext>
            </a:extLst>
          </p:cNvPr>
          <p:cNvSpPr/>
          <p:nvPr/>
        </p:nvSpPr>
        <p:spPr>
          <a:xfrm>
            <a:off x="4742078" y="1643540"/>
            <a:ext cx="1610722" cy="2709975"/>
          </a:xfrm>
          <a:prstGeom prst="roundRect">
            <a:avLst>
              <a:gd name="adj" fmla="val 484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603AD09D-55CA-4F4B-063B-E16FD1385A5D}"/>
              </a:ext>
            </a:extLst>
          </p:cNvPr>
          <p:cNvSpPr/>
          <p:nvPr/>
        </p:nvSpPr>
        <p:spPr>
          <a:xfrm>
            <a:off x="6807173" y="1643540"/>
            <a:ext cx="1610722" cy="2709975"/>
          </a:xfrm>
          <a:prstGeom prst="roundRect">
            <a:avLst>
              <a:gd name="adj" fmla="val 4502"/>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A615741-C488-8367-8AF1-E891346D66AC}"/>
              </a:ext>
            </a:extLst>
          </p:cNvPr>
          <p:cNvSpPr>
            <a:spLocks noGrp="1"/>
          </p:cNvSpPr>
          <p:nvPr>
            <p:ph type="title"/>
          </p:nvPr>
        </p:nvSpPr>
        <p:spPr/>
        <p:txBody>
          <a:bodyPr/>
          <a:lstStyle/>
          <a:p>
            <a:r>
              <a:rPr lang="en-US"/>
              <a:t>Faculty</a:t>
            </a:r>
          </a:p>
        </p:txBody>
      </p:sp>
      <p:sp>
        <p:nvSpPr>
          <p:cNvPr id="4" name="Slide Number Placeholder 3">
            <a:extLst>
              <a:ext uri="{FF2B5EF4-FFF2-40B4-BE49-F238E27FC236}">
                <a16:creationId xmlns:a16="http://schemas.microsoft.com/office/drawing/2014/main" id="{2769AC17-86CF-78B1-9482-1078ECB8A818}"/>
              </a:ext>
            </a:extLst>
          </p:cNvPr>
          <p:cNvSpPr>
            <a:spLocks noGrp="1"/>
          </p:cNvSpPr>
          <p:nvPr>
            <p:ph type="sldNum" sz="quarter" idx="10"/>
          </p:nvPr>
        </p:nvSpPr>
        <p:spPr/>
        <p:txBody>
          <a:bodyPr/>
          <a:lstStyle/>
          <a:p>
            <a:fld id="{42AD0A0E-4515-A647-B2E3-7F1B29FB990E}" type="slidenum">
              <a:rPr lang="en-US" smtClean="0"/>
              <a:pPr/>
              <a:t>9</a:t>
            </a:fld>
            <a:endParaRPr lang="en-US"/>
          </a:p>
        </p:txBody>
      </p:sp>
      <p:sp>
        <p:nvSpPr>
          <p:cNvPr id="9" name="TextBox 8">
            <a:extLst>
              <a:ext uri="{FF2B5EF4-FFF2-40B4-BE49-F238E27FC236}">
                <a16:creationId xmlns:a16="http://schemas.microsoft.com/office/drawing/2014/main" id="{7E972DE5-C9AA-94BA-50E7-D8D133F17A69}"/>
              </a:ext>
            </a:extLst>
          </p:cNvPr>
          <p:cNvSpPr txBox="1"/>
          <p:nvPr/>
        </p:nvSpPr>
        <p:spPr>
          <a:xfrm>
            <a:off x="853975" y="1319526"/>
            <a:ext cx="1032090" cy="284693"/>
          </a:xfrm>
          <a:prstGeom prst="rect">
            <a:avLst/>
          </a:prstGeom>
          <a:noFill/>
        </p:spPr>
        <p:txBody>
          <a:bodyPr wrap="square" lIns="121920" tIns="60960" rIns="121920" bIns="60960" anchor="t">
            <a:spAutoFit/>
          </a:bodyPr>
          <a:lstStyle/>
          <a:p>
            <a:pPr algn="ctr" defTabSz="914354">
              <a:defRPr/>
            </a:pPr>
            <a:r>
              <a:rPr lang="en-US" sz="1050">
                <a:latin typeface="Arial"/>
                <a:ea typeface="Calibri"/>
                <a:cs typeface="Arial"/>
              </a:rPr>
              <a:t>Moderator </a:t>
            </a:r>
            <a:endParaRPr lang="en-US" sz="1050">
              <a:ea typeface="Calibri"/>
            </a:endParaRPr>
          </a:p>
        </p:txBody>
      </p:sp>
      <p:sp>
        <p:nvSpPr>
          <p:cNvPr id="10" name="TextBox 9">
            <a:extLst>
              <a:ext uri="{FF2B5EF4-FFF2-40B4-BE49-F238E27FC236}">
                <a16:creationId xmlns:a16="http://schemas.microsoft.com/office/drawing/2014/main" id="{A287BDCA-F7A2-969B-C80B-86BDBFF1F583}"/>
              </a:ext>
            </a:extLst>
          </p:cNvPr>
          <p:cNvSpPr txBox="1"/>
          <p:nvPr/>
        </p:nvSpPr>
        <p:spPr>
          <a:xfrm>
            <a:off x="6778879" y="2787342"/>
            <a:ext cx="1639015" cy="731520"/>
          </a:xfrm>
          <a:prstGeom prst="rect">
            <a:avLst/>
          </a:prstGeom>
          <a:noFill/>
          <a:ln>
            <a:noFill/>
          </a:ln>
        </p:spPr>
        <p:txBody>
          <a:bodyPr wrap="square" lIns="121920" tIns="60960" rIns="121920" bIns="60960" anchor="t">
            <a:noAutofit/>
          </a:bodyPr>
          <a:lstStyle/>
          <a:p>
            <a:pPr algn="ctr" defTabSz="914354">
              <a:defRPr/>
            </a:pPr>
            <a:r>
              <a:rPr lang="en-US" sz="1000" b="1">
                <a:solidFill>
                  <a:schemeClr val="accent2"/>
                </a:solidFill>
                <a:latin typeface="Arial"/>
                <a:ea typeface="Calibri"/>
                <a:cs typeface="Arial"/>
              </a:rPr>
              <a:t>Sean Taylor,              FRSA</a:t>
            </a:r>
          </a:p>
          <a:p>
            <a:pPr algn="ctr" defTabSz="914354">
              <a:spcBef>
                <a:spcPts val="600"/>
              </a:spcBef>
              <a:defRPr/>
            </a:pPr>
            <a:r>
              <a:rPr lang="en-US" sz="900">
                <a:latin typeface="Arial"/>
                <a:ea typeface="Calibri"/>
                <a:cs typeface="Arial"/>
              </a:rPr>
              <a:t>Creative Data Visualization Lead</a:t>
            </a:r>
          </a:p>
          <a:p>
            <a:pPr algn="ctr" defTabSz="914354">
              <a:spcBef>
                <a:spcPts val="600"/>
              </a:spcBef>
              <a:defRPr/>
            </a:pPr>
            <a:r>
              <a:rPr lang="en-US" sz="900">
                <a:latin typeface="Arial"/>
                <a:cs typeface="Arial"/>
              </a:rPr>
              <a:t>Ashfield </a:t>
            </a:r>
            <a:r>
              <a:rPr lang="en-US" sz="900" err="1">
                <a:latin typeface="Arial"/>
                <a:cs typeface="Arial"/>
              </a:rPr>
              <a:t>MedComms</a:t>
            </a:r>
            <a:r>
              <a:rPr lang="en-US" sz="900">
                <a:latin typeface="Arial"/>
                <a:cs typeface="Arial"/>
              </a:rPr>
              <a:t>,</a:t>
            </a:r>
          </a:p>
          <a:p>
            <a:pPr algn="ctr" defTabSz="914354">
              <a:defRPr/>
            </a:pPr>
            <a:r>
              <a:rPr lang="en-US" sz="900">
                <a:latin typeface="Arial"/>
                <a:cs typeface="Arial"/>
              </a:rPr>
              <a:t>an Inizio Company</a:t>
            </a:r>
          </a:p>
          <a:p>
            <a:pPr algn="ctr" defTabSz="914354">
              <a:defRPr/>
            </a:pPr>
            <a:r>
              <a:rPr lang="es-ES" sz="800" err="1">
                <a:latin typeface="Arial"/>
                <a:cs typeface="Arial"/>
              </a:rPr>
              <a:t>Sean.Taylor</a:t>
            </a:r>
            <a:r>
              <a:rPr lang="es-ES" sz="800">
                <a:latin typeface="Arial"/>
                <a:cs typeface="Arial"/>
              </a:rPr>
              <a:t>@</a:t>
            </a:r>
            <a:br>
              <a:rPr lang="es-ES" sz="800">
                <a:latin typeface="Arial"/>
                <a:cs typeface="Arial"/>
              </a:rPr>
            </a:br>
            <a:r>
              <a:rPr lang="es-ES" sz="800">
                <a:latin typeface="Arial"/>
                <a:cs typeface="Arial"/>
              </a:rPr>
              <a:t>ashfieldmedcomms.com</a:t>
            </a:r>
            <a:endParaRPr lang="en-US" sz="800">
              <a:latin typeface="Arial"/>
              <a:cs typeface="Arial"/>
            </a:endParaRPr>
          </a:p>
        </p:txBody>
      </p:sp>
      <p:sp>
        <p:nvSpPr>
          <p:cNvPr id="11" name="TextBox 10">
            <a:extLst>
              <a:ext uri="{FF2B5EF4-FFF2-40B4-BE49-F238E27FC236}">
                <a16:creationId xmlns:a16="http://schemas.microsoft.com/office/drawing/2014/main" id="{17FF275A-5FF0-7619-AE2A-7005EDA1FC41}"/>
              </a:ext>
            </a:extLst>
          </p:cNvPr>
          <p:cNvSpPr txBox="1"/>
          <p:nvPr/>
        </p:nvSpPr>
        <p:spPr>
          <a:xfrm>
            <a:off x="4799293" y="2787342"/>
            <a:ext cx="1496292" cy="731520"/>
          </a:xfrm>
          <a:prstGeom prst="rect">
            <a:avLst/>
          </a:prstGeom>
          <a:noFill/>
        </p:spPr>
        <p:txBody>
          <a:bodyPr wrap="square" lIns="121920" tIns="60960" rIns="121920" bIns="60960" anchor="t">
            <a:noAutofit/>
          </a:bodyPr>
          <a:lstStyle/>
          <a:p>
            <a:pPr algn="ctr" defTabSz="914354">
              <a:defRPr/>
            </a:pPr>
            <a:r>
              <a:rPr lang="en-US" sz="1000" b="1">
                <a:solidFill>
                  <a:schemeClr val="accent1"/>
                </a:solidFill>
                <a:latin typeface="Arial"/>
                <a:ea typeface="Calibri"/>
                <a:cs typeface="Arial"/>
              </a:rPr>
              <a:t>Matt Brierley,                PhD</a:t>
            </a:r>
          </a:p>
          <a:p>
            <a:pPr algn="ctr" defTabSz="914354">
              <a:spcBef>
                <a:spcPts val="600"/>
              </a:spcBef>
              <a:defRPr/>
            </a:pPr>
            <a:r>
              <a:rPr lang="en-US" sz="900">
                <a:latin typeface="Arial"/>
                <a:cs typeface="Arial"/>
              </a:rPr>
              <a:t>Global                         Medical Director</a:t>
            </a:r>
          </a:p>
          <a:p>
            <a:pPr algn="ctr" defTabSz="914354">
              <a:spcBef>
                <a:spcPts val="600"/>
              </a:spcBef>
              <a:defRPr/>
            </a:pPr>
            <a:r>
              <a:rPr lang="en-US" sz="900">
                <a:latin typeface="Arial"/>
                <a:cs typeface="Arial"/>
              </a:rPr>
              <a:t>Ashfield </a:t>
            </a:r>
            <a:r>
              <a:rPr lang="en-US" sz="900" err="1">
                <a:latin typeface="Arial"/>
                <a:cs typeface="Arial"/>
              </a:rPr>
              <a:t>MedComms</a:t>
            </a:r>
            <a:r>
              <a:rPr lang="en-US" sz="900">
                <a:latin typeface="Arial"/>
                <a:cs typeface="Arial"/>
              </a:rPr>
              <a:t>,</a:t>
            </a:r>
          </a:p>
          <a:p>
            <a:pPr algn="ctr" defTabSz="914354">
              <a:defRPr/>
            </a:pPr>
            <a:r>
              <a:rPr lang="en-US" sz="900">
                <a:latin typeface="Arial"/>
                <a:cs typeface="Arial"/>
              </a:rPr>
              <a:t>an Inizio Company</a:t>
            </a:r>
          </a:p>
          <a:p>
            <a:pPr algn="ctr" defTabSz="914354">
              <a:defRPr/>
            </a:pPr>
            <a:r>
              <a:rPr lang="sv-SE" sz="800" err="1">
                <a:latin typeface="Arial"/>
                <a:cs typeface="Arial"/>
              </a:rPr>
              <a:t>Matthew.Brierley</a:t>
            </a:r>
            <a:r>
              <a:rPr lang="sv-SE" sz="800">
                <a:latin typeface="Arial"/>
                <a:cs typeface="Arial"/>
              </a:rPr>
              <a:t>@</a:t>
            </a:r>
            <a:br>
              <a:rPr lang="sv-SE" sz="800">
                <a:latin typeface="Arial"/>
                <a:cs typeface="Arial"/>
              </a:rPr>
            </a:br>
            <a:r>
              <a:rPr lang="sv-SE" sz="800">
                <a:latin typeface="Arial"/>
                <a:cs typeface="Arial"/>
              </a:rPr>
              <a:t>ashfieldmedcomms.com</a:t>
            </a:r>
            <a:endParaRPr lang="en-US" sz="800">
              <a:latin typeface="Arial"/>
              <a:cs typeface="Arial"/>
            </a:endParaRPr>
          </a:p>
        </p:txBody>
      </p:sp>
      <p:sp>
        <p:nvSpPr>
          <p:cNvPr id="13" name="TextBox 12">
            <a:extLst>
              <a:ext uri="{FF2B5EF4-FFF2-40B4-BE49-F238E27FC236}">
                <a16:creationId xmlns:a16="http://schemas.microsoft.com/office/drawing/2014/main" id="{98D482F5-995F-D24F-D62D-59FB6E40F8C3}"/>
              </a:ext>
            </a:extLst>
          </p:cNvPr>
          <p:cNvSpPr txBox="1"/>
          <p:nvPr/>
        </p:nvSpPr>
        <p:spPr>
          <a:xfrm>
            <a:off x="2585875" y="2789118"/>
            <a:ext cx="1730123" cy="731520"/>
          </a:xfrm>
          <a:prstGeom prst="rect">
            <a:avLst/>
          </a:prstGeom>
          <a:noFill/>
        </p:spPr>
        <p:txBody>
          <a:bodyPr wrap="square" lIns="121920" tIns="60960" rIns="121920" bIns="60960" anchor="t">
            <a:noAutofit/>
          </a:bodyPr>
          <a:lstStyle/>
          <a:p>
            <a:pPr algn="ctr" defTabSz="914354">
              <a:defRPr/>
            </a:pPr>
            <a:r>
              <a:rPr lang="en-GB" sz="1000" b="1">
                <a:solidFill>
                  <a:schemeClr val="accent3"/>
                </a:solidFill>
                <a:latin typeface="Arial"/>
                <a:cs typeface="Arial"/>
              </a:rPr>
              <a:t>Amy Kuang,                   PhD</a:t>
            </a:r>
            <a:endParaRPr lang="en-GB" sz="1050">
              <a:solidFill>
                <a:schemeClr val="accent3"/>
              </a:solidFill>
              <a:latin typeface="-apple-system"/>
              <a:cs typeface="Arial"/>
            </a:endParaRPr>
          </a:p>
          <a:p>
            <a:pPr algn="ctr" defTabSz="914354">
              <a:spcBef>
                <a:spcPts val="600"/>
              </a:spcBef>
              <a:defRPr/>
            </a:pPr>
            <a:r>
              <a:rPr lang="en-GB" sz="900">
                <a:latin typeface="Arial"/>
                <a:cs typeface="Arial"/>
              </a:rPr>
              <a:t>Director, Medical Writing, Global Scientific Publications</a:t>
            </a:r>
          </a:p>
          <a:p>
            <a:pPr algn="ctr" defTabSz="914354">
              <a:spcBef>
                <a:spcPts val="600"/>
              </a:spcBef>
              <a:defRPr/>
            </a:pPr>
            <a:r>
              <a:rPr lang="en-GB" sz="900">
                <a:latin typeface="Arial"/>
                <a:cs typeface="Arial"/>
              </a:rPr>
              <a:t>AbbVie</a:t>
            </a:r>
          </a:p>
          <a:p>
            <a:pPr algn="ctr" defTabSz="914354">
              <a:defRPr/>
            </a:pPr>
            <a:r>
              <a:rPr lang="en-US" sz="800">
                <a:latin typeface="Arial"/>
                <a:cs typeface="Arial"/>
              </a:rPr>
              <a:t>amy.kuang@abbvie.com</a:t>
            </a:r>
          </a:p>
        </p:txBody>
      </p:sp>
      <p:pic>
        <p:nvPicPr>
          <p:cNvPr id="2" name="Picture 1" descr="A person wearing glasses and a blue shirt&#10;&#10;Description automatically generated">
            <a:extLst>
              <a:ext uri="{FF2B5EF4-FFF2-40B4-BE49-F238E27FC236}">
                <a16:creationId xmlns:a16="http://schemas.microsoft.com/office/drawing/2014/main" id="{3ABA6F8E-FC33-2F97-9487-1E2CA3429DFC}"/>
              </a:ext>
            </a:extLst>
          </p:cNvPr>
          <p:cNvPicPr preferRelativeResize="0">
            <a:picLocks/>
          </p:cNvPicPr>
          <p:nvPr/>
        </p:nvPicPr>
        <p:blipFill rotWithShape="1">
          <a:blip r:embed="rId3"/>
          <a:srcRect l="8135" t="103" r="9517" b="20539"/>
          <a:stretch/>
        </p:blipFill>
        <p:spPr>
          <a:xfrm>
            <a:off x="950787" y="1814594"/>
            <a:ext cx="838467" cy="838467"/>
          </a:xfrm>
          <a:prstGeom prst="roundRect">
            <a:avLst>
              <a:gd name="adj" fmla="val 50000"/>
            </a:avLst>
          </a:prstGeom>
          <a:ln w="12700">
            <a:solidFill>
              <a:schemeClr val="tx2"/>
            </a:solidFill>
          </a:ln>
        </p:spPr>
      </p:pic>
      <p:pic>
        <p:nvPicPr>
          <p:cNvPr id="1026" name="Picture 2" descr="Amy Kuang">
            <a:extLst>
              <a:ext uri="{FF2B5EF4-FFF2-40B4-BE49-F238E27FC236}">
                <a16:creationId xmlns:a16="http://schemas.microsoft.com/office/drawing/2014/main" id="{1E552779-3153-2E88-7971-8DFC32D3CA82}"/>
              </a:ext>
            </a:extLst>
          </p:cNvPr>
          <p:cNvPicPr preferRelativeResize="0">
            <a:picLocks noChangeArrowheads="1"/>
          </p:cNvPicPr>
          <p:nvPr/>
        </p:nvPicPr>
        <p:blipFill rotWithShape="1">
          <a:blip r:embed="rId4">
            <a:extLst>
              <a:ext uri="{28A0092B-C50C-407E-A947-70E740481C1C}">
                <a14:useLocalDpi xmlns:a14="http://schemas.microsoft.com/office/drawing/2010/main" val="0"/>
              </a:ext>
            </a:extLst>
          </a:blip>
          <a:srcRect l="11" t="-129" r="-11" b="129"/>
          <a:stretch/>
        </p:blipFill>
        <p:spPr bwMode="auto">
          <a:xfrm>
            <a:off x="3039785" y="1814594"/>
            <a:ext cx="838467" cy="838467"/>
          </a:xfrm>
          <a:prstGeom prst="roundRect">
            <a:avLst>
              <a:gd name="adj" fmla="val 50000"/>
            </a:avLst>
          </a:prstGeom>
          <a:ln w="12700">
            <a:solidFill>
              <a:schemeClr val="accent3"/>
            </a:solidFill>
          </a:ln>
          <a:extLst>
            <a:ext uri="{909E8E84-426E-40DD-AFC4-6F175D3DCCD1}">
              <a14:hiddenFill xmlns:a14="http://schemas.microsoft.com/office/drawing/2010/main">
                <a:solidFill>
                  <a:srgbClr val="FFFFFF"/>
                </a:solidFill>
              </a14:hiddenFill>
            </a:ext>
          </a:extLst>
        </p:spPr>
      </p:pic>
      <p:pic>
        <p:nvPicPr>
          <p:cNvPr id="6" name="Picture 5" descr="A person wearing glasses and a blue striped shirt&#10;&#10;AI-generated content may be incorrect.">
            <a:extLst>
              <a:ext uri="{FF2B5EF4-FFF2-40B4-BE49-F238E27FC236}">
                <a16:creationId xmlns:a16="http://schemas.microsoft.com/office/drawing/2014/main" id="{B8221E25-2E29-B8FD-B34F-992D8761BA61}"/>
              </a:ext>
            </a:extLst>
          </p:cNvPr>
          <p:cNvPicPr preferRelativeResize="0">
            <a:picLocks/>
          </p:cNvPicPr>
          <p:nvPr/>
        </p:nvPicPr>
        <p:blipFill>
          <a:blip r:embed="rId5">
            <a:extLst>
              <a:ext uri="{BEBA8EAE-BF5A-486C-A8C5-ECC9F3942E4B}">
                <a14:imgProps xmlns:a14="http://schemas.microsoft.com/office/drawing/2010/main">
                  <a14:imgLayer r:embed="rId6">
                    <a14:imgEffect>
                      <a14:brightnessContrast bright="23000" contrast="-2000"/>
                    </a14:imgEffect>
                  </a14:imgLayer>
                </a14:imgProps>
              </a:ext>
            </a:extLst>
          </a:blip>
          <a:srcRect l="16456" t="8719" r="11747" b="19484"/>
          <a:stretch/>
        </p:blipFill>
        <p:spPr>
          <a:xfrm>
            <a:off x="5128206" y="1814594"/>
            <a:ext cx="838467" cy="838467"/>
          </a:xfrm>
          <a:prstGeom prst="roundRect">
            <a:avLst>
              <a:gd name="adj" fmla="val 50000"/>
            </a:avLst>
          </a:prstGeom>
          <a:ln w="12700">
            <a:solidFill>
              <a:schemeClr val="accent1"/>
            </a:solidFill>
          </a:ln>
        </p:spPr>
      </p:pic>
      <p:pic>
        <p:nvPicPr>
          <p:cNvPr id="1028" name="Picture 4" descr="Sean Taylor FRSA">
            <a:extLst>
              <a:ext uri="{FF2B5EF4-FFF2-40B4-BE49-F238E27FC236}">
                <a16:creationId xmlns:a16="http://schemas.microsoft.com/office/drawing/2014/main" id="{6AADF844-296B-1E35-F6AB-53DDD39F0F62}"/>
              </a:ext>
            </a:extLst>
          </p:cNvPr>
          <p:cNvPicPr preferRelativeResize="0">
            <a:picLocks noChangeArrowheads="1"/>
          </p:cNvPicPr>
          <p:nvPr/>
        </p:nvPicPr>
        <p:blipFill rotWithShape="1">
          <a:blip r:embed="rId7">
            <a:extLst>
              <a:ext uri="{28A0092B-C50C-407E-A947-70E740481C1C}">
                <a14:useLocalDpi xmlns:a14="http://schemas.microsoft.com/office/drawing/2010/main" val="0"/>
              </a:ext>
            </a:extLst>
          </a:blip>
          <a:srcRect l="5034" t="115" r="6776" b="11696"/>
          <a:stretch/>
        </p:blipFill>
        <p:spPr bwMode="auto">
          <a:xfrm>
            <a:off x="7193302" y="1814594"/>
            <a:ext cx="838467" cy="838467"/>
          </a:xfrm>
          <a:prstGeom prst="roundRect">
            <a:avLst>
              <a:gd name="adj" fmla="val 50000"/>
            </a:avLst>
          </a:prstGeom>
          <a:ln w="12700">
            <a:solidFill>
              <a:schemeClr val="accent2"/>
            </a:solidFill>
          </a:ln>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01D74BE3-264B-F460-366D-A0DE116B8D12}"/>
              </a:ext>
            </a:extLst>
          </p:cNvPr>
          <p:cNvSpPr txBox="1"/>
          <p:nvPr/>
        </p:nvSpPr>
        <p:spPr>
          <a:xfrm>
            <a:off x="552908" y="2789118"/>
            <a:ext cx="1634225" cy="731520"/>
          </a:xfrm>
          <a:prstGeom prst="rect">
            <a:avLst/>
          </a:prstGeom>
          <a:noFill/>
        </p:spPr>
        <p:txBody>
          <a:bodyPr wrap="square" lIns="121920" tIns="60960" rIns="121920" bIns="60960" anchor="t">
            <a:noAutofit/>
          </a:bodyPr>
          <a:lstStyle/>
          <a:p>
            <a:pPr algn="ctr" defTabSz="914354">
              <a:spcBef>
                <a:spcPts val="600"/>
              </a:spcBef>
              <a:defRPr/>
            </a:pPr>
            <a:r>
              <a:rPr lang="en-US" sz="1000" b="1">
                <a:solidFill>
                  <a:schemeClr val="tx2"/>
                </a:solidFill>
                <a:latin typeface="Arial"/>
                <a:ea typeface="Calibri"/>
                <a:cs typeface="Arial"/>
              </a:rPr>
              <a:t>Amanda Spear Hartley, PhD</a:t>
            </a:r>
          </a:p>
          <a:p>
            <a:pPr algn="ctr" defTabSz="914354">
              <a:spcBef>
                <a:spcPts val="600"/>
              </a:spcBef>
              <a:defRPr/>
            </a:pPr>
            <a:r>
              <a:rPr lang="en-US" sz="900">
                <a:latin typeface="Arial"/>
                <a:ea typeface="Calibri"/>
                <a:cs typeface="Arial"/>
              </a:rPr>
              <a:t>Senior Director,                         Head of Publications</a:t>
            </a:r>
            <a:endParaRPr lang="en-US" sz="900"/>
          </a:p>
          <a:p>
            <a:pPr algn="ctr" defTabSz="914354">
              <a:spcBef>
                <a:spcPts val="600"/>
              </a:spcBef>
              <a:defRPr/>
            </a:pPr>
            <a:r>
              <a:rPr lang="en-US" sz="900">
                <a:latin typeface="Arial"/>
                <a:ea typeface="Calibri"/>
                <a:cs typeface="Arial"/>
              </a:rPr>
              <a:t>Sage Therapeutics</a:t>
            </a:r>
            <a:r>
              <a:rPr lang="nn-NO" sz="900">
                <a:ea typeface="Calibri"/>
              </a:rPr>
              <a:t> </a:t>
            </a:r>
            <a:r>
              <a:rPr lang="nn-NO" sz="800">
                <a:ea typeface="Calibri"/>
              </a:rPr>
              <a:t>amanda.hartley@sagerx.com</a:t>
            </a:r>
            <a:endParaRPr lang="en-US" sz="800">
              <a:ea typeface="Calibri"/>
            </a:endParaRPr>
          </a:p>
        </p:txBody>
      </p:sp>
      <p:sp>
        <p:nvSpPr>
          <p:cNvPr id="7" name="TextBox 6">
            <a:extLst>
              <a:ext uri="{FF2B5EF4-FFF2-40B4-BE49-F238E27FC236}">
                <a16:creationId xmlns:a16="http://schemas.microsoft.com/office/drawing/2014/main" id="{BDEFE155-9CBB-4209-607D-2D298BBC5364}"/>
              </a:ext>
            </a:extLst>
          </p:cNvPr>
          <p:cNvSpPr txBox="1"/>
          <p:nvPr/>
        </p:nvSpPr>
        <p:spPr>
          <a:xfrm>
            <a:off x="0" y="4811661"/>
            <a:ext cx="520802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t>With thanks to </a:t>
            </a:r>
            <a:r>
              <a:rPr lang="en-US" sz="900">
                <a:ea typeface="+mn-lt"/>
                <a:cs typeface="+mn-lt"/>
              </a:rPr>
              <a:t>Lauren McMath Riley of Ashfield </a:t>
            </a:r>
            <a:r>
              <a:rPr lang="en-US" sz="900" err="1">
                <a:ea typeface="+mn-lt"/>
                <a:cs typeface="+mn-lt"/>
              </a:rPr>
              <a:t>MedComms</a:t>
            </a:r>
            <a:r>
              <a:rPr lang="en-US" sz="900">
                <a:ea typeface="+mn-lt"/>
                <a:cs typeface="+mn-lt"/>
              </a:rPr>
              <a:t> for help with slide design and layout</a:t>
            </a:r>
            <a:endParaRPr lang="en-US" sz="900"/>
          </a:p>
        </p:txBody>
      </p:sp>
    </p:spTree>
    <p:extLst>
      <p:ext uri="{BB962C8B-B14F-4D97-AF65-F5344CB8AC3E}">
        <p14:creationId xmlns:p14="http://schemas.microsoft.com/office/powerpoint/2010/main" val="5640578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1"/>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46">
      <a:dk1>
        <a:sysClr val="windowText" lastClr="000000"/>
      </a:dk1>
      <a:lt1>
        <a:sysClr val="window" lastClr="FFFFFF"/>
      </a:lt1>
      <a:dk2>
        <a:srgbClr val="F8941C"/>
      </a:dk2>
      <a:lt2>
        <a:srgbClr val="FDAF40"/>
      </a:lt2>
      <a:accent1>
        <a:srgbClr val="1875BB"/>
      </a:accent1>
      <a:accent2>
        <a:srgbClr val="2E3192"/>
      </a:accent2>
      <a:accent3>
        <a:srgbClr val="62BB47"/>
      </a:accent3>
      <a:accent4>
        <a:srgbClr val="FDAF40"/>
      </a:accent4>
      <a:accent5>
        <a:srgbClr val="1875BB"/>
      </a:accent5>
      <a:accent6>
        <a:srgbClr val="62BB47"/>
      </a:accent6>
      <a:hlink>
        <a:srgbClr val="5F5F5F"/>
      </a:hlink>
      <a:folHlink>
        <a:srgbClr val="919191"/>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07ff29fa62f0862a150b9607454f3c62">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806e1dc11e3ff16ba1c0df4f6b6918c7"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SharedWithUsers xmlns="8b536f62-3d7d-4d8d-91b2-3529adf13c3e">
      <UserInfo>
        <DisplayName>Kevin Lewis</DisplayName>
        <AccountId>3518</AccountId>
        <AccountType/>
      </UserInfo>
      <UserInfo>
        <DisplayName>Sharon Willis</DisplayName>
        <AccountId>72</AccountId>
        <AccountType/>
      </UserInfo>
      <UserInfo>
        <DisplayName>Cassie Cobb</DisplayName>
        <AccountId>3495</AccountId>
        <AccountType/>
      </UserInfo>
    </SharedWithUsers>
  </documentManagement>
</p:properties>
</file>

<file path=customXml/itemProps1.xml><?xml version="1.0" encoding="utf-8"?>
<ds:datastoreItem xmlns:ds="http://schemas.openxmlformats.org/officeDocument/2006/customXml" ds:itemID="{08E25EAB-BC17-457D-A9EB-753DADFABF38}">
  <ds:schemaRefs>
    <ds:schemaRef ds:uri="http://schemas.microsoft.com/sharepoint/v3/contenttype/forms"/>
  </ds:schemaRefs>
</ds:datastoreItem>
</file>

<file path=customXml/itemProps2.xml><?xml version="1.0" encoding="utf-8"?>
<ds:datastoreItem xmlns:ds="http://schemas.openxmlformats.org/officeDocument/2006/customXml" ds:itemID="{9847E287-63A9-494E-8F21-938CAB2A5786}">
  <ds:schemaRefs>
    <ds:schemaRef ds:uri="35222ec3-ce27-4deb-9c60-9a43bcd569ff"/>
    <ds:schemaRef ds:uri="88bb9aa8-0f58-4ce7-b670-0c58ce47f445"/>
    <ds:schemaRef ds:uri="8b536f62-3d7d-4d8d-91b2-3529adf13c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63F7158-0F05-4BCF-BB1D-4BCE57BA3740}">
  <ds:schemaRefs>
    <ds:schemaRef ds:uri="35222ec3-ce27-4deb-9c60-9a43bcd569ff"/>
    <ds:schemaRef ds:uri="88bb9aa8-0f58-4ce7-b670-0c58ce47f445"/>
    <ds:schemaRef ds:uri="8b536f62-3d7d-4d8d-91b2-3529adf13c3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3613</Words>
  <Application>Microsoft Office PowerPoint</Application>
  <PresentationFormat>On-screen Show (16:9)</PresentationFormat>
  <Paragraphs>421</Paragraphs>
  <Slides>40</Slides>
  <Notes>24</Notes>
  <HiddenSlides>0</HiddenSlides>
  <MMClips>0</MMClips>
  <ScaleCrop>false</ScaleCrop>
  <HeadingPairs>
    <vt:vector size="8" baseType="variant">
      <vt:variant>
        <vt:lpstr>Fonts Used</vt:lpstr>
      </vt:variant>
      <vt:variant>
        <vt:i4>15</vt:i4>
      </vt:variant>
      <vt:variant>
        <vt:lpstr>Theme</vt:lpstr>
      </vt:variant>
      <vt:variant>
        <vt:i4>4</vt:i4>
      </vt:variant>
      <vt:variant>
        <vt:lpstr>Embedded OLE Servers</vt:lpstr>
      </vt:variant>
      <vt:variant>
        <vt:i4>1</vt:i4>
      </vt:variant>
      <vt:variant>
        <vt:lpstr>Slide Titles</vt:lpstr>
      </vt:variant>
      <vt:variant>
        <vt:i4>40</vt:i4>
      </vt:variant>
    </vt:vector>
  </HeadingPairs>
  <TitlesOfParts>
    <vt:vector size="60" baseType="lpstr">
      <vt:lpstr>Poppins SemiBold</vt:lpstr>
      <vt:lpstr>Wingdings</vt:lpstr>
      <vt:lpstr>Calibri</vt:lpstr>
      <vt:lpstr>Franklin Gothic Book</vt:lpstr>
      <vt:lpstr>Times New Roman</vt:lpstr>
      <vt:lpstr>Poppins</vt:lpstr>
      <vt:lpstr>-apple-system</vt:lpstr>
      <vt:lpstr>.AppleSystemUIFont</vt:lpstr>
      <vt:lpstr>Aptos</vt:lpstr>
      <vt:lpstr>Poppins Medium</vt:lpstr>
      <vt:lpstr>MS PGothic</vt:lpstr>
      <vt:lpstr>Courier New</vt:lpstr>
      <vt:lpstr>Arial</vt:lpstr>
      <vt:lpstr>Poppins Light</vt:lpstr>
      <vt:lpstr>Franklin Gothic Medium</vt:lpstr>
      <vt:lpstr>Office Theme</vt:lpstr>
      <vt:lpstr>2_Office Theme</vt:lpstr>
      <vt:lpstr>3_Office Theme</vt:lpstr>
      <vt:lpstr>1_Office Theme</vt:lpstr>
      <vt:lpstr>think-cell Slide</vt:lpstr>
      <vt:lpstr>ISMPP University</vt:lpstr>
      <vt:lpstr>CMPP CE Credit</vt:lpstr>
      <vt:lpstr>ISMPP Would Like to Thank…</vt:lpstr>
      <vt:lpstr>ISMPP Announcements</vt:lpstr>
      <vt:lpstr>PowerPoint Presentation</vt:lpstr>
      <vt:lpstr>How to Ask Questions</vt:lpstr>
      <vt:lpstr>Disclaimer</vt:lpstr>
      <vt:lpstr>Objectives</vt:lpstr>
      <vt:lpstr>Faculty</vt:lpstr>
      <vt:lpstr>What Is Your Level of Experience With Data Visualization?</vt:lpstr>
      <vt:lpstr>Before the Tornado:  Monochrome Data Visualization and Stories</vt:lpstr>
      <vt:lpstr>An important journey to embark on</vt:lpstr>
      <vt:lpstr>A familiar place to start</vt:lpstr>
      <vt:lpstr>Reality of our situation: 4 key points* </vt:lpstr>
      <vt:lpstr>Exploring a new landscape</vt:lpstr>
      <vt:lpstr>Preparing for the storm</vt:lpstr>
      <vt:lpstr>3-min Conversation Break… What does your flying monkey look like?</vt:lpstr>
      <vt:lpstr>What Do You Think Is the Most Important Goal  of a Congress Publication?</vt:lpstr>
      <vt:lpstr>Follow Your Yellow Brick Road  Optimizing Data Visualization, Storytelling and Reader Engagement</vt:lpstr>
      <vt:lpstr>What Does ‘Better’ Look Like? The quest towards amazing!</vt:lpstr>
      <vt:lpstr>Build a strong framework for everyone to work within Who is wearing the ruby slippers?...we all are!</vt:lpstr>
      <vt:lpstr>Transitioning from a tried and tested ‘traditional’ approach</vt:lpstr>
      <vt:lpstr>3-min Conversation Break… What would the scarecrow's new brain think?</vt:lpstr>
      <vt:lpstr>In Your Opinion, What Would Be the Most Impactful Poster Revision?</vt:lpstr>
      <vt:lpstr>Publications Revisited With a Heart, Brain and Courage</vt:lpstr>
      <vt:lpstr>Why do we need to transform data?</vt:lpstr>
      <vt:lpstr>Scientific Posters Being Courageous</vt:lpstr>
      <vt:lpstr>Top Ten Visualisation Considerations Brains, heart and courage…</vt:lpstr>
      <vt:lpstr>Scientific posters The ‘masthead’ principle</vt:lpstr>
      <vt:lpstr>Scientific posters</vt:lpstr>
      <vt:lpstr>Scientific posters Content</vt:lpstr>
      <vt:lpstr>Exploring the new environment Stepping in with courage</vt:lpstr>
      <vt:lpstr>Exploring the new environment Updating with wisdom</vt:lpstr>
      <vt:lpstr>Exploring the new environment Simplifying with understanding and care</vt:lpstr>
      <vt:lpstr>3-min Conversation Break… What is the heart of your narrative?</vt:lpstr>
      <vt:lpstr>Thank You!</vt:lpstr>
      <vt:lpstr>Audience Q&amp;A</vt:lpstr>
      <vt:lpstr>Upcoming ISMPP University Webinars</vt:lpstr>
      <vt:lpstr>ISMPP University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Kevin Lewis</cp:lastModifiedBy>
  <cp:revision>2</cp:revision>
  <dcterms:created xsi:type="dcterms:W3CDTF">2017-08-02T13:46:59Z</dcterms:created>
  <dcterms:modified xsi:type="dcterms:W3CDTF">2025-05-21T16:52:35Z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MediaServiceImageTags">
    <vt:lpwstr/>
  </property>
  <property fmtid="{D5CDD505-2E9C-101B-9397-08002B2CF9AE}" pid="4" name="ArticulateGUID">
    <vt:lpwstr>36588B5E-4143-480B-929C-CF6E6EEE19EF</vt:lpwstr>
  </property>
  <property fmtid="{D5CDD505-2E9C-101B-9397-08002B2CF9AE}" pid="5" name="ArticulatePath">
    <vt:lpwstr>https://ismpp.sharepoint.com/Education/Shared Documents/ISMPP U/2025 ISMPP U/May_2025/ISMPPU_webinar_Data Vis_draft_14May25_update</vt:lpwstr>
  </property>
</Properties>
</file>