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 id="2147484098" r:id="rId2"/>
  </p:sldMasterIdLst>
  <p:notesMasterIdLst>
    <p:notesMasterId r:id="rId43"/>
  </p:notesMasterIdLst>
  <p:handoutMasterIdLst>
    <p:handoutMasterId r:id="rId44"/>
  </p:handoutMasterIdLst>
  <p:sldIdLst>
    <p:sldId id="599" r:id="rId3"/>
    <p:sldId id="556" r:id="rId4"/>
    <p:sldId id="608" r:id="rId5"/>
    <p:sldId id="635" r:id="rId6"/>
    <p:sldId id="636" r:id="rId7"/>
    <p:sldId id="545" r:id="rId8"/>
    <p:sldId id="637" r:id="rId9"/>
    <p:sldId id="641" r:id="rId10"/>
    <p:sldId id="610" r:id="rId11"/>
    <p:sldId id="548" r:id="rId12"/>
    <p:sldId id="642" r:id="rId13"/>
    <p:sldId id="643" r:id="rId14"/>
    <p:sldId id="621" r:id="rId15"/>
    <p:sldId id="644" r:id="rId16"/>
    <p:sldId id="645" r:id="rId17"/>
    <p:sldId id="647" r:id="rId18"/>
    <p:sldId id="663" r:id="rId19"/>
    <p:sldId id="664" r:id="rId20"/>
    <p:sldId id="667" r:id="rId21"/>
    <p:sldId id="665" r:id="rId22"/>
    <p:sldId id="666" r:id="rId23"/>
    <p:sldId id="648" r:id="rId24"/>
    <p:sldId id="570" r:id="rId25"/>
    <p:sldId id="659" r:id="rId26"/>
    <p:sldId id="639" r:id="rId27"/>
    <p:sldId id="650" r:id="rId28"/>
    <p:sldId id="640" r:id="rId29"/>
    <p:sldId id="660" r:id="rId30"/>
    <p:sldId id="669" r:id="rId31"/>
    <p:sldId id="652" r:id="rId32"/>
    <p:sldId id="653" r:id="rId33"/>
    <p:sldId id="612" r:id="rId34"/>
    <p:sldId id="654" r:id="rId35"/>
    <p:sldId id="655" r:id="rId36"/>
    <p:sldId id="662" r:id="rId37"/>
    <p:sldId id="661" r:id="rId38"/>
    <p:sldId id="649" r:id="rId39"/>
    <p:sldId id="618" r:id="rId40"/>
    <p:sldId id="619" r:id="rId41"/>
    <p:sldId id="555" r:id="rId42"/>
  </p:sldIdLst>
  <p:sldSz cx="9144000" cy="6858000" type="screen4x3"/>
  <p:notesSz cx="7010400" cy="9296400"/>
  <p:defaultTextStyle>
    <a:defPPr>
      <a:defRPr lang="en-US"/>
    </a:defPPr>
    <a:lvl1pPr algn="l" rtl="0" fontAlgn="base">
      <a:spcBef>
        <a:spcPct val="0"/>
      </a:spcBef>
      <a:spcAft>
        <a:spcPct val="0"/>
      </a:spcAft>
      <a:defRPr sz="2800" kern="1200">
        <a:solidFill>
          <a:schemeClr val="tx1"/>
        </a:solidFill>
        <a:latin typeface="Arial" pitchFamily="34" charset="0"/>
        <a:ea typeface="+mn-ea"/>
        <a:cs typeface="+mn-cs"/>
      </a:defRPr>
    </a:lvl1pPr>
    <a:lvl2pPr marL="457200" algn="l" rtl="0" fontAlgn="base">
      <a:spcBef>
        <a:spcPct val="0"/>
      </a:spcBef>
      <a:spcAft>
        <a:spcPct val="0"/>
      </a:spcAft>
      <a:defRPr sz="2800" kern="1200">
        <a:solidFill>
          <a:schemeClr val="tx1"/>
        </a:solidFill>
        <a:latin typeface="Arial" pitchFamily="34" charset="0"/>
        <a:ea typeface="+mn-ea"/>
        <a:cs typeface="+mn-cs"/>
      </a:defRPr>
    </a:lvl2pPr>
    <a:lvl3pPr marL="914400" algn="l" rtl="0" fontAlgn="base">
      <a:spcBef>
        <a:spcPct val="0"/>
      </a:spcBef>
      <a:spcAft>
        <a:spcPct val="0"/>
      </a:spcAft>
      <a:defRPr sz="2800" kern="1200">
        <a:solidFill>
          <a:schemeClr val="tx1"/>
        </a:solidFill>
        <a:latin typeface="Arial" pitchFamily="34" charset="0"/>
        <a:ea typeface="+mn-ea"/>
        <a:cs typeface="+mn-cs"/>
      </a:defRPr>
    </a:lvl3pPr>
    <a:lvl4pPr marL="1371600" algn="l" rtl="0" fontAlgn="base">
      <a:spcBef>
        <a:spcPct val="0"/>
      </a:spcBef>
      <a:spcAft>
        <a:spcPct val="0"/>
      </a:spcAft>
      <a:defRPr sz="2800" kern="1200">
        <a:solidFill>
          <a:schemeClr val="tx1"/>
        </a:solidFill>
        <a:latin typeface="Arial" pitchFamily="34" charset="0"/>
        <a:ea typeface="+mn-ea"/>
        <a:cs typeface="+mn-cs"/>
      </a:defRPr>
    </a:lvl4pPr>
    <a:lvl5pPr marL="1828800" algn="l" rtl="0" fontAlgn="base">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extLst>
    <p:ext uri="{521415D9-36F7-43E2-AB2F-B90AF26B5E84}">
      <p14:sectionLst xmlns:p14="http://schemas.microsoft.com/office/powerpoint/2010/main">
        <p14:section name="Default Section" id="{10DBE0A9-0322-4222-8965-F340B5A44910}">
          <p14:sldIdLst>
            <p14:sldId id="599"/>
            <p14:sldId id="556"/>
            <p14:sldId id="608"/>
            <p14:sldId id="635"/>
            <p14:sldId id="636"/>
            <p14:sldId id="545"/>
            <p14:sldId id="637"/>
            <p14:sldId id="641"/>
            <p14:sldId id="610"/>
            <p14:sldId id="548"/>
            <p14:sldId id="642"/>
            <p14:sldId id="643"/>
            <p14:sldId id="621"/>
            <p14:sldId id="644"/>
            <p14:sldId id="645"/>
            <p14:sldId id="647"/>
            <p14:sldId id="663"/>
            <p14:sldId id="664"/>
            <p14:sldId id="667"/>
            <p14:sldId id="665"/>
            <p14:sldId id="666"/>
            <p14:sldId id="648"/>
            <p14:sldId id="570"/>
            <p14:sldId id="659"/>
            <p14:sldId id="639"/>
            <p14:sldId id="650"/>
            <p14:sldId id="640"/>
            <p14:sldId id="660"/>
            <p14:sldId id="669"/>
            <p14:sldId id="652"/>
            <p14:sldId id="653"/>
            <p14:sldId id="612"/>
            <p14:sldId id="654"/>
            <p14:sldId id="655"/>
            <p14:sldId id="662"/>
          </p14:sldIdLst>
        </p14:section>
        <p14:section name="Untitled Section" id="{9A90C618-4D5E-48DD-9D4F-5863F965544D}">
          <p14:sldIdLst>
            <p14:sldId id="661"/>
            <p14:sldId id="649"/>
            <p14:sldId id="618"/>
            <p14:sldId id="619"/>
            <p14:sldId id="55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mn" initials="dmn" lastIdx="1" clrIdx="0"/>
  <p:cmAuthor id="1" name="Blake Kidd" initials="BK" lastIdx="1" clrIdx="1">
    <p:extLst>
      <p:ext uri="{19B8F6BF-5375-455C-9EA6-DF929625EA0E}">
        <p15:presenceInfo xmlns:p15="http://schemas.microsoft.com/office/powerpoint/2012/main" userId="S-1-5-21-734690479-1344892132-312552118-150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FF"/>
    <a:srgbClr val="FFFFFF"/>
    <a:srgbClr val="6C6668"/>
    <a:srgbClr val="4D4D4D"/>
    <a:srgbClr val="E0E7FC"/>
    <a:srgbClr val="E7EDFD"/>
    <a:srgbClr val="EBF0FD"/>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5" autoAdjust="0"/>
    <p:restoredTop sz="91803" autoAdjust="0"/>
  </p:normalViewPr>
  <p:slideViewPr>
    <p:cSldViewPr>
      <p:cViewPr varScale="1">
        <p:scale>
          <a:sx n="101" d="100"/>
          <a:sy n="101" d="100"/>
        </p:scale>
        <p:origin x="132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1932" y="264"/>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876559428793131"/>
          <c:y val="4.9752304907196496E-2"/>
          <c:w val="0.60246867181390962"/>
          <c:h val="0.93919162733564876"/>
        </c:manualLayout>
      </c:layout>
      <c:pieChart>
        <c:varyColors val="1"/>
        <c:ser>
          <c:idx val="0"/>
          <c:order val="0"/>
          <c:tx>
            <c:strRef>
              <c:f>Sheet1!$B$1</c:f>
              <c:strCache>
                <c:ptCount val="1"/>
                <c:pt idx="0">
                  <c:v>Total Emissions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2AA-4BFC-BB1D-77A3355A0BA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2AA-4BFC-BB1D-77A3355A0BA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4-92AA-4BFC-BB1D-77A3355A0BA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8F6-4D82-AE48-EDAA044DD97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2-92AA-4BFC-BB1D-77A3355A0BAE}"/>
              </c:ext>
            </c:extLst>
          </c:dPt>
          <c:dLbls>
            <c:dLbl>
              <c:idx val="0"/>
              <c:layout>
                <c:manualLayout>
                  <c:x val="-0.19503548822185302"/>
                  <c:y val="0.15648128292230176"/>
                </c:manualLayout>
              </c:layout>
              <c:tx>
                <c:rich>
                  <a:bodyPr rot="0" spcFirstLastPara="1" vertOverflow="ellipsis" vert="horz" wrap="square" lIns="38100" tIns="19050" rIns="38100" bIns="19050" anchor="ctr" anchorCtr="1">
                    <a:noAutofit/>
                  </a:bodyPr>
                  <a:lstStyle/>
                  <a:p>
                    <a:pPr>
                      <a:defRPr sz="2500" b="1" i="0" u="none" strike="noStrike" kern="1200" baseline="0">
                        <a:solidFill>
                          <a:schemeClr val="tx1">
                            <a:lumMod val="75000"/>
                            <a:lumOff val="25000"/>
                          </a:schemeClr>
                        </a:solidFill>
                        <a:latin typeface="+mn-lt"/>
                        <a:ea typeface="+mn-ea"/>
                        <a:cs typeface="+mn-cs"/>
                      </a:defRPr>
                    </a:pPr>
                    <a:fld id="{E622AA65-98AD-4CE9-8588-87BB28DE6ED5}" type="CATEGORYNAME">
                      <a:rPr lang="en-US" sz="2500" baseline="0" smtClean="0"/>
                      <a:pPr>
                        <a:defRPr sz="2500" b="1"/>
                      </a:pPr>
                      <a:t>[CATEGORY NAME]</a:t>
                    </a:fld>
                    <a:r>
                      <a:rPr lang="en-US" sz="2500" baseline="0" dirty="0"/>
                      <a:t>  </a:t>
                    </a:r>
                    <a:fld id="{F21A61BE-D5EA-41A6-A534-6A74E46A6623}" type="PERCENTAGE">
                      <a:rPr lang="en-US" sz="2500" baseline="0" smtClean="0"/>
                      <a:pPr>
                        <a:defRPr sz="2500" b="1"/>
                      </a:pPr>
                      <a:t>[PERCENTAGE]</a:t>
                    </a:fld>
                    <a:endParaRPr lang="en-US" sz="2500" baseline="0" dirty="0"/>
                  </a:p>
                </c:rich>
              </c:tx>
              <c:spPr>
                <a:noFill/>
                <a:ln>
                  <a:noFill/>
                </a:ln>
                <a:effectLst/>
              </c:spPr>
              <c:txPr>
                <a:bodyPr rot="0" spcFirstLastPara="1" vertOverflow="ellipsis" vert="horz" wrap="square" lIns="38100" tIns="19050" rIns="38100" bIns="19050" anchor="ctr" anchorCtr="1">
                  <a:noAutofit/>
                </a:bodyPr>
                <a:lstStyle/>
                <a:p>
                  <a:pPr>
                    <a:defRPr sz="25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15780144047040828"/>
                      <c:h val="0.27756057197963752"/>
                    </c:manualLayout>
                  </c15:layout>
                  <c15:dlblFieldTable/>
                  <c15:showDataLabelsRange val="0"/>
                </c:ext>
                <c:ext xmlns:c16="http://schemas.microsoft.com/office/drawing/2014/chart" uri="{C3380CC4-5D6E-409C-BE32-E72D297353CC}">
                  <c16:uniqueId val="{00000001-92AA-4BFC-BB1D-77A3355A0BAE}"/>
                </c:ext>
              </c:extLst>
            </c:dLbl>
            <c:dLbl>
              <c:idx val="1"/>
              <c:layout>
                <c:manualLayout>
                  <c:x val="-0.16229388818533091"/>
                  <c:y val="-8.016810886167356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92AA-4BFC-BB1D-77A3355A0BAE}"/>
                </c:ext>
              </c:extLst>
            </c:dLbl>
            <c:dLbl>
              <c:idx val="2"/>
              <c:layout>
                <c:manualLayout>
                  <c:x val="0.14361704132700084"/>
                  <c:y val="-8.1040419518019394E-2"/>
                </c:manualLayout>
              </c:layout>
              <c:tx>
                <c:rich>
                  <a:bodyPr/>
                  <a:lstStyle/>
                  <a:p>
                    <a:fld id="{EE3AF08F-7F7E-4654-AFD7-FC2A200965AA}" type="CATEGORYNAME">
                      <a:rPr lang="en-US"/>
                      <a:pPr/>
                      <a:t>[CATEGORY NAME]</a:t>
                    </a:fld>
                    <a:r>
                      <a:rPr lang="en-US" baseline="0" dirty="0"/>
                      <a:t>
40%</a:t>
                    </a:r>
                  </a:p>
                </c:rich>
              </c:tx>
              <c:showLegendKey val="0"/>
              <c:showVal val="0"/>
              <c:showCatName val="1"/>
              <c:showSerName val="0"/>
              <c:showPercent val="1"/>
              <c:showBubbleSize val="0"/>
              <c:extLst>
                <c:ext xmlns:c15="http://schemas.microsoft.com/office/drawing/2012/chart" uri="{CE6537A1-D6FC-4f65-9D91-7224C49458BB}">
                  <c15:layout>
                    <c:manualLayout>
                      <c:w val="0.26507095899242739"/>
                      <c:h val="0.3350791483416829"/>
                    </c:manualLayout>
                  </c15:layout>
                  <c15:dlblFieldTable/>
                  <c15:showDataLabelsRange val="0"/>
                </c:ext>
                <c:ext xmlns:c16="http://schemas.microsoft.com/office/drawing/2014/chart" uri="{C3380CC4-5D6E-409C-BE32-E72D297353CC}">
                  <c16:uniqueId val="{00000004-92AA-4BFC-BB1D-77A3355A0BAE}"/>
                </c:ext>
              </c:extLst>
            </c:dLbl>
            <c:dLbl>
              <c:idx val="3"/>
              <c:tx>
                <c:rich>
                  <a:bodyPr/>
                  <a:lstStyle/>
                  <a:p>
                    <a:fld id="{654BD7D8-4F5B-40C3-AB51-61DC8C066E87}" type="CATEGORYNAME">
                      <a:rPr lang="en-US"/>
                      <a:pPr/>
                      <a:t>[CATEGORY NAME]</a:t>
                    </a:fld>
                    <a:r>
                      <a:rPr lang="en-US" baseline="0" dirty="0"/>
                      <a:t>
16%</a:t>
                    </a:r>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8F6-4D82-AE48-EDAA044DD974}"/>
                </c:ext>
              </c:extLst>
            </c:dLbl>
            <c:dLbl>
              <c:idx val="4"/>
              <c:layout>
                <c:manualLayout>
                  <c:x val="9.6564206255124574E-2"/>
                  <c:y val="9.96542776505204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92AA-4BFC-BB1D-77A3355A0BAE}"/>
                </c:ext>
              </c:extLst>
            </c:dLbl>
            <c:spPr>
              <a:noFill/>
              <a:ln>
                <a:noFill/>
              </a:ln>
              <a:effectLst/>
            </c:spPr>
            <c:txPr>
              <a:bodyPr rot="0" spcFirstLastPara="1" vertOverflow="ellipsis" vert="horz" wrap="square" lIns="38100" tIns="19050" rIns="38100" bIns="19050" anchor="ctr" anchorCtr="1">
                <a:spAutoFit/>
              </a:bodyPr>
              <a:lstStyle/>
              <a:p>
                <a:pPr>
                  <a:defRPr sz="25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Sheet1!$A$2:$A$6</c:f>
              <c:strCache>
                <c:ptCount val="5"/>
                <c:pt idx="0">
                  <c:v>Air</c:v>
                </c:pt>
                <c:pt idx="1">
                  <c:v>Water</c:v>
                </c:pt>
                <c:pt idx="2">
                  <c:v>Underground Injection</c:v>
                </c:pt>
                <c:pt idx="3">
                  <c:v>Land</c:v>
                </c:pt>
                <c:pt idx="4">
                  <c:v>Off-site</c:v>
                </c:pt>
              </c:strCache>
            </c:strRef>
          </c:cat>
          <c:val>
            <c:numRef>
              <c:f>Sheet1!$B$2:$B$6</c:f>
              <c:numCache>
                <c:formatCode>General</c:formatCode>
                <c:ptCount val="5"/>
                <c:pt idx="0">
                  <c:v>52.26</c:v>
                </c:pt>
                <c:pt idx="1">
                  <c:v>16.45</c:v>
                </c:pt>
                <c:pt idx="2">
                  <c:v>80.53</c:v>
                </c:pt>
                <c:pt idx="3">
                  <c:v>30.3</c:v>
                </c:pt>
                <c:pt idx="4">
                  <c:v>19.45</c:v>
                </c:pt>
              </c:numCache>
            </c:numRef>
          </c:val>
          <c:extLst>
            <c:ext xmlns:c16="http://schemas.microsoft.com/office/drawing/2014/chart" uri="{C3380CC4-5D6E-409C-BE32-E72D297353CC}">
              <c16:uniqueId val="{00000000-92AA-4BFC-BB1D-77A3355A0BAE}"/>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360647715645714"/>
          <c:y val="4.0381304814289844E-2"/>
          <c:w val="0.4581109035099426"/>
          <c:h val="0.77162159205783176"/>
        </c:manualLayout>
      </c:layout>
      <c:barChart>
        <c:barDir val="col"/>
        <c:grouping val="clustered"/>
        <c:varyColors val="0"/>
        <c:ser>
          <c:idx val="1"/>
          <c:order val="0"/>
          <c:tx>
            <c:strRef>
              <c:f>'2018 Trade Fair'!$B$1:$B$5</c:f>
              <c:strCache>
                <c:ptCount val="5"/>
                <c:pt idx="0">
                  <c:v>On-site Air Emissions</c:v>
                </c:pt>
              </c:strCache>
            </c:strRef>
          </c:tx>
          <c:spPr>
            <a:solidFill>
              <a:schemeClr val="accent2"/>
            </a:solidFill>
            <a:ln>
              <a:noFill/>
            </a:ln>
            <a:effectLst/>
          </c:spPr>
          <c:invertIfNegative val="0"/>
          <c:cat>
            <c:numRef>
              <c:f>'2018 Trade Fair'!$A$6:$A$22</c:f>
              <c:numCache>
                <c:formatCode>General</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'2018 Trade Fair'!$B$6:$B$22</c:f>
              <c:numCache>
                <c:formatCode>#,##0.00</c:formatCode>
                <c:ptCount val="17"/>
                <c:pt idx="0">
                  <c:v>92813097.713604406</c:v>
                </c:pt>
                <c:pt idx="1">
                  <c:v>89753572.969950497</c:v>
                </c:pt>
                <c:pt idx="2">
                  <c:v>90211386.444999397</c:v>
                </c:pt>
                <c:pt idx="3">
                  <c:v>88732438.848262295</c:v>
                </c:pt>
                <c:pt idx="4">
                  <c:v>83411271.254299998</c:v>
                </c:pt>
                <c:pt idx="5">
                  <c:v>83185167.563538507</c:v>
                </c:pt>
                <c:pt idx="6">
                  <c:v>73034275.482260093</c:v>
                </c:pt>
                <c:pt idx="7">
                  <c:v>70050161.296740502</c:v>
                </c:pt>
                <c:pt idx="8">
                  <c:v>62728992.593263499</c:v>
                </c:pt>
                <c:pt idx="9">
                  <c:v>62397743.422664903</c:v>
                </c:pt>
                <c:pt idx="10">
                  <c:v>62169019.287609302</c:v>
                </c:pt>
                <c:pt idx="11">
                  <c:v>62554486.669111803</c:v>
                </c:pt>
                <c:pt idx="12">
                  <c:v>61271076.062466301</c:v>
                </c:pt>
                <c:pt idx="13">
                  <c:v>58968111.732355699</c:v>
                </c:pt>
                <c:pt idx="14">
                  <c:v>56150975.7713513</c:v>
                </c:pt>
                <c:pt idx="15">
                  <c:v>52750000</c:v>
                </c:pt>
                <c:pt idx="16">
                  <c:v>52260000</c:v>
                </c:pt>
              </c:numCache>
            </c:numRef>
          </c:val>
          <c:extLst>
            <c:ext xmlns:c16="http://schemas.microsoft.com/office/drawing/2014/chart" uri="{C3380CC4-5D6E-409C-BE32-E72D297353CC}">
              <c16:uniqueId val="{00000000-91A3-489F-B16E-B293666D70FF}"/>
            </c:ext>
          </c:extLst>
        </c:ser>
        <c:ser>
          <c:idx val="2"/>
          <c:order val="1"/>
          <c:tx>
            <c:strRef>
              <c:f>'2018 Trade Fair'!$C$1:$C$5</c:f>
              <c:strCache>
                <c:ptCount val="5"/>
                <c:pt idx="0">
                  <c:v>On-site Surface Water Discharges</c:v>
                </c:pt>
              </c:strCache>
            </c:strRef>
          </c:tx>
          <c:spPr>
            <a:solidFill>
              <a:schemeClr val="accent3"/>
            </a:solidFill>
            <a:ln>
              <a:noFill/>
            </a:ln>
            <a:effectLst/>
          </c:spPr>
          <c:invertIfNegative val="0"/>
          <c:cat>
            <c:numRef>
              <c:f>'2018 Trade Fair'!$A$6:$A$22</c:f>
              <c:numCache>
                <c:formatCode>General</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'2018 Trade Fair'!$C$6:$C$22</c:f>
              <c:numCache>
                <c:formatCode>#,##0.00</c:formatCode>
                <c:ptCount val="17"/>
                <c:pt idx="0">
                  <c:v>26065997.486279801</c:v>
                </c:pt>
                <c:pt idx="1">
                  <c:v>30048518.6638068</c:v>
                </c:pt>
                <c:pt idx="2">
                  <c:v>19843930.150047299</c:v>
                </c:pt>
                <c:pt idx="3">
                  <c:v>19814366.5015646</c:v>
                </c:pt>
                <c:pt idx="4">
                  <c:v>17791681.113733601</c:v>
                </c:pt>
                <c:pt idx="5">
                  <c:v>13122856.609743999</c:v>
                </c:pt>
                <c:pt idx="6">
                  <c:v>12506525.330118701</c:v>
                </c:pt>
                <c:pt idx="7">
                  <c:v>13572068.9876238</c:v>
                </c:pt>
                <c:pt idx="8">
                  <c:v>12437765.3218314</c:v>
                </c:pt>
                <c:pt idx="9">
                  <c:v>12824120.104583601</c:v>
                </c:pt>
                <c:pt idx="10">
                  <c:v>14213987.540008601</c:v>
                </c:pt>
                <c:pt idx="11">
                  <c:v>16604762.7424911</c:v>
                </c:pt>
                <c:pt idx="12">
                  <c:v>15429710.1443501</c:v>
                </c:pt>
                <c:pt idx="13">
                  <c:v>16274223.149157699</c:v>
                </c:pt>
                <c:pt idx="14">
                  <c:v>14416091.416345499</c:v>
                </c:pt>
                <c:pt idx="15">
                  <c:v>14000000</c:v>
                </c:pt>
                <c:pt idx="16">
                  <c:v>16450000</c:v>
                </c:pt>
              </c:numCache>
            </c:numRef>
          </c:val>
          <c:extLst>
            <c:ext xmlns:c16="http://schemas.microsoft.com/office/drawing/2014/chart" uri="{C3380CC4-5D6E-409C-BE32-E72D297353CC}">
              <c16:uniqueId val="{00000001-91A3-489F-B16E-B293666D70FF}"/>
            </c:ext>
          </c:extLst>
        </c:ser>
        <c:ser>
          <c:idx val="3"/>
          <c:order val="2"/>
          <c:tx>
            <c:strRef>
              <c:f>'2018 Trade Fair'!$D$1:$D$5</c:f>
              <c:strCache>
                <c:ptCount val="5"/>
                <c:pt idx="0">
                  <c:v>On-site Total Underground Injection</c:v>
                </c:pt>
              </c:strCache>
            </c:strRef>
          </c:tx>
          <c:spPr>
            <a:solidFill>
              <a:schemeClr val="accent4"/>
            </a:solidFill>
            <a:ln>
              <a:noFill/>
            </a:ln>
            <a:effectLst/>
          </c:spPr>
          <c:invertIfNegative val="0"/>
          <c:cat>
            <c:numRef>
              <c:f>'2018 Trade Fair'!$A$6:$A$22</c:f>
              <c:numCache>
                <c:formatCode>General</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'2018 Trade Fair'!$D$6:$D$22</c:f>
              <c:numCache>
                <c:formatCode>#,##0.00</c:formatCode>
                <c:ptCount val="17"/>
                <c:pt idx="0">
                  <c:v>77568936.614823103</c:v>
                </c:pt>
                <c:pt idx="1">
                  <c:v>91742737.073324993</c:v>
                </c:pt>
                <c:pt idx="2">
                  <c:v>92530550.692605004</c:v>
                </c:pt>
                <c:pt idx="3">
                  <c:v>98838767.965070993</c:v>
                </c:pt>
                <c:pt idx="4">
                  <c:v>101024764.521102</c:v>
                </c:pt>
                <c:pt idx="5">
                  <c:v>85022639.276834995</c:v>
                </c:pt>
                <c:pt idx="6">
                  <c:v>82190442.685429901</c:v>
                </c:pt>
                <c:pt idx="7">
                  <c:v>70210903.656606406</c:v>
                </c:pt>
                <c:pt idx="8">
                  <c:v>64048946.289072096</c:v>
                </c:pt>
                <c:pt idx="9">
                  <c:v>77740743.899049804</c:v>
                </c:pt>
                <c:pt idx="10">
                  <c:v>76185139.702762395</c:v>
                </c:pt>
                <c:pt idx="11">
                  <c:v>86045782.306024</c:v>
                </c:pt>
                <c:pt idx="12">
                  <c:v>81262821.653443396</c:v>
                </c:pt>
                <c:pt idx="13">
                  <c:v>81520739.827027798</c:v>
                </c:pt>
                <c:pt idx="14">
                  <c:v>80638358.462936401</c:v>
                </c:pt>
                <c:pt idx="15">
                  <c:v>77540000</c:v>
                </c:pt>
                <c:pt idx="16">
                  <c:v>80530000</c:v>
                </c:pt>
              </c:numCache>
            </c:numRef>
          </c:val>
          <c:extLst>
            <c:ext xmlns:c16="http://schemas.microsoft.com/office/drawing/2014/chart" uri="{C3380CC4-5D6E-409C-BE32-E72D297353CC}">
              <c16:uniqueId val="{00000002-91A3-489F-B16E-B293666D70FF}"/>
            </c:ext>
          </c:extLst>
        </c:ser>
        <c:ser>
          <c:idx val="4"/>
          <c:order val="3"/>
          <c:tx>
            <c:strRef>
              <c:f>'2018 Trade Fair'!$E$1:$E$5</c:f>
              <c:strCache>
                <c:ptCount val="5"/>
                <c:pt idx="0">
                  <c:v>Total On-site Releases to Land</c:v>
                </c:pt>
              </c:strCache>
            </c:strRef>
          </c:tx>
          <c:spPr>
            <a:solidFill>
              <a:schemeClr val="accent5"/>
            </a:solidFill>
            <a:ln>
              <a:noFill/>
            </a:ln>
            <a:effectLst/>
          </c:spPr>
          <c:invertIfNegative val="0"/>
          <c:cat>
            <c:numRef>
              <c:f>'2018 Trade Fair'!$A$6:$A$22</c:f>
              <c:numCache>
                <c:formatCode>General</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'2018 Trade Fair'!$E$6:$E$22</c:f>
              <c:numCache>
                <c:formatCode>#,##0.00</c:formatCode>
                <c:ptCount val="17"/>
                <c:pt idx="0">
                  <c:v>32417199.878543802</c:v>
                </c:pt>
                <c:pt idx="1">
                  <c:v>37589738.634741299</c:v>
                </c:pt>
                <c:pt idx="2">
                  <c:v>38356459.303811498</c:v>
                </c:pt>
                <c:pt idx="3">
                  <c:v>41384667.350649498</c:v>
                </c:pt>
                <c:pt idx="4">
                  <c:v>40362203.241296098</c:v>
                </c:pt>
                <c:pt idx="5">
                  <c:v>33875985.543469302</c:v>
                </c:pt>
                <c:pt idx="6">
                  <c:v>35079345.434816301</c:v>
                </c:pt>
                <c:pt idx="7">
                  <c:v>38369035.090469196</c:v>
                </c:pt>
                <c:pt idx="8">
                  <c:v>35516505.557273999</c:v>
                </c:pt>
                <c:pt idx="9">
                  <c:v>39041195.333311401</c:v>
                </c:pt>
                <c:pt idx="10">
                  <c:v>41282883.599692397</c:v>
                </c:pt>
                <c:pt idx="11">
                  <c:v>38412382.577226602</c:v>
                </c:pt>
                <c:pt idx="12">
                  <c:v>40938267.675650001</c:v>
                </c:pt>
                <c:pt idx="13">
                  <c:v>45502846.981730998</c:v>
                </c:pt>
                <c:pt idx="14">
                  <c:v>36223310.328208201</c:v>
                </c:pt>
                <c:pt idx="15">
                  <c:v>36470000</c:v>
                </c:pt>
                <c:pt idx="16">
                  <c:v>34300000</c:v>
                </c:pt>
              </c:numCache>
            </c:numRef>
          </c:val>
          <c:extLst>
            <c:ext xmlns:c16="http://schemas.microsoft.com/office/drawing/2014/chart" uri="{C3380CC4-5D6E-409C-BE32-E72D297353CC}">
              <c16:uniqueId val="{00000003-91A3-489F-B16E-B293666D70FF}"/>
            </c:ext>
          </c:extLst>
        </c:ser>
        <c:dLbls>
          <c:showLegendKey val="0"/>
          <c:showVal val="0"/>
          <c:showCatName val="0"/>
          <c:showSerName val="0"/>
          <c:showPercent val="0"/>
          <c:showBubbleSize val="0"/>
        </c:dLbls>
        <c:gapWidth val="219"/>
        <c:axId val="312786992"/>
        <c:axId val="312787648"/>
      </c:barChart>
      <c:lineChart>
        <c:grouping val="standard"/>
        <c:varyColors val="0"/>
        <c:ser>
          <c:idx val="0"/>
          <c:order val="4"/>
          <c:tx>
            <c:strRef>
              <c:f>'2018 Trade Fair'!$F$1:$F$5</c:f>
              <c:strCache>
                <c:ptCount val="5"/>
                <c:pt idx="0">
                  <c:v>Total On-site Releases </c:v>
                </c:pt>
              </c:strCache>
            </c:strRef>
          </c:tx>
          <c:spPr>
            <a:ln w="28575" cap="rnd">
              <a:solidFill>
                <a:schemeClr val="accent1"/>
              </a:solidFill>
              <a:round/>
            </a:ln>
            <a:effectLst/>
          </c:spPr>
          <c:marker>
            <c:symbol val="none"/>
          </c:marker>
          <c:cat>
            <c:numRef>
              <c:f>'2018 Trade Fair'!$A$6:$A$22</c:f>
              <c:numCache>
                <c:formatCode>General</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'2018 Trade Fair'!$F$6:$F$22</c:f>
              <c:numCache>
                <c:formatCode>#,##0.00</c:formatCode>
                <c:ptCount val="17"/>
                <c:pt idx="0">
                  <c:v>228865231.69325101</c:v>
                </c:pt>
                <c:pt idx="1">
                  <c:v>249134567.34182301</c:v>
                </c:pt>
                <c:pt idx="2">
                  <c:v>240942326.591463</c:v>
                </c:pt>
                <c:pt idx="3">
                  <c:v>248770240.66554701</c:v>
                </c:pt>
                <c:pt idx="4">
                  <c:v>242589920.130431</c:v>
                </c:pt>
                <c:pt idx="5">
                  <c:v>215206648.993586</c:v>
                </c:pt>
                <c:pt idx="6">
                  <c:v>202810588.932625</c:v>
                </c:pt>
                <c:pt idx="7">
                  <c:v>192202169.03143901</c:v>
                </c:pt>
                <c:pt idx="8">
                  <c:v>174732209.76144099</c:v>
                </c:pt>
                <c:pt idx="9">
                  <c:v>192003802.75960901</c:v>
                </c:pt>
                <c:pt idx="10">
                  <c:v>193851030.130072</c:v>
                </c:pt>
                <c:pt idx="11">
                  <c:v>203617414.294853</c:v>
                </c:pt>
                <c:pt idx="12">
                  <c:v>198901875.535909</c:v>
                </c:pt>
                <c:pt idx="13">
                  <c:v>202265921.690272</c:v>
                </c:pt>
                <c:pt idx="14">
                  <c:v>187428735.97884101</c:v>
                </c:pt>
                <c:pt idx="15">
                  <c:v>180760000</c:v>
                </c:pt>
                <c:pt idx="16">
                  <c:v>183540000</c:v>
                </c:pt>
              </c:numCache>
            </c:numRef>
          </c:val>
          <c:smooth val="0"/>
          <c:extLst>
            <c:ext xmlns:c16="http://schemas.microsoft.com/office/drawing/2014/chart" uri="{C3380CC4-5D6E-409C-BE32-E72D297353CC}">
              <c16:uniqueId val="{00000004-91A3-489F-B16E-B293666D70FF}"/>
            </c:ext>
          </c:extLst>
        </c:ser>
        <c:ser>
          <c:idx val="5"/>
          <c:order val="5"/>
          <c:tx>
            <c:strRef>
              <c:f>'2018 Trade Fair'!$G$1:$G$5</c:f>
              <c:strCache>
                <c:ptCount val="5"/>
                <c:pt idx="0">
                  <c:v>Total Off-site Releases</c:v>
                </c:pt>
              </c:strCache>
            </c:strRef>
          </c:tx>
          <c:spPr>
            <a:ln w="28575" cap="rnd">
              <a:solidFill>
                <a:schemeClr val="accent6"/>
              </a:solidFill>
              <a:round/>
            </a:ln>
            <a:effectLst/>
          </c:spPr>
          <c:marker>
            <c:symbol val="none"/>
          </c:marker>
          <c:cat>
            <c:numRef>
              <c:f>'2018 Trade Fair'!$A$6:$A$22</c:f>
              <c:numCache>
                <c:formatCode>General</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'2018 Trade Fair'!$G$6:$G$22</c:f>
              <c:numCache>
                <c:formatCode>#,##0.00</c:formatCode>
                <c:ptCount val="17"/>
                <c:pt idx="0">
                  <c:v>21289832.590493701</c:v>
                </c:pt>
                <c:pt idx="1">
                  <c:v>19036741.130057599</c:v>
                </c:pt>
                <c:pt idx="2">
                  <c:v>21470309.738207199</c:v>
                </c:pt>
                <c:pt idx="3">
                  <c:v>22211272.219014902</c:v>
                </c:pt>
                <c:pt idx="4">
                  <c:v>24691655.540576901</c:v>
                </c:pt>
                <c:pt idx="5">
                  <c:v>25853185.911509398</c:v>
                </c:pt>
                <c:pt idx="6">
                  <c:v>23192113.128617398</c:v>
                </c:pt>
                <c:pt idx="7">
                  <c:v>22307154.3019557</c:v>
                </c:pt>
                <c:pt idx="8">
                  <c:v>24771720.499639899</c:v>
                </c:pt>
                <c:pt idx="9">
                  <c:v>18301004.605130199</c:v>
                </c:pt>
                <c:pt idx="10">
                  <c:v>19895094.018915799</c:v>
                </c:pt>
                <c:pt idx="11">
                  <c:v>22126965.171195101</c:v>
                </c:pt>
                <c:pt idx="12">
                  <c:v>43945256.091416404</c:v>
                </c:pt>
                <c:pt idx="13">
                  <c:v>47357466.131674796</c:v>
                </c:pt>
                <c:pt idx="14">
                  <c:v>42551064.171535403</c:v>
                </c:pt>
                <c:pt idx="15">
                  <c:v>20120000</c:v>
                </c:pt>
                <c:pt idx="16">
                  <c:v>19450000</c:v>
                </c:pt>
              </c:numCache>
            </c:numRef>
          </c:val>
          <c:smooth val="0"/>
          <c:extLst>
            <c:ext xmlns:c16="http://schemas.microsoft.com/office/drawing/2014/chart" uri="{C3380CC4-5D6E-409C-BE32-E72D297353CC}">
              <c16:uniqueId val="{00000005-91A3-489F-B16E-B293666D70FF}"/>
            </c:ext>
          </c:extLst>
        </c:ser>
        <c:ser>
          <c:idx val="6"/>
          <c:order val="6"/>
          <c:tx>
            <c:strRef>
              <c:f>'2018 Trade Fair'!$H$1:$H$5</c:f>
              <c:strCache>
                <c:ptCount val="5"/>
                <c:pt idx="0">
                  <c:v>Total On- and Off-site Releases</c:v>
                </c:pt>
              </c:strCache>
            </c:strRef>
          </c:tx>
          <c:spPr>
            <a:ln w="28575" cap="rnd">
              <a:solidFill>
                <a:schemeClr val="accent1">
                  <a:lumMod val="60000"/>
                </a:schemeClr>
              </a:solidFill>
              <a:round/>
            </a:ln>
            <a:effectLst/>
          </c:spPr>
          <c:marker>
            <c:symbol val="none"/>
          </c:marker>
          <c:cat>
            <c:numRef>
              <c:f>'2018 Trade Fair'!$A$6:$A$22</c:f>
              <c:numCache>
                <c:formatCode>General</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'2018 Trade Fair'!$H$6:$H$22</c:f>
              <c:numCache>
                <c:formatCode>#,##0.00</c:formatCode>
                <c:ptCount val="17"/>
                <c:pt idx="0">
                  <c:v>250155064.28374401</c:v>
                </c:pt>
                <c:pt idx="1">
                  <c:v>268171308.471881</c:v>
                </c:pt>
                <c:pt idx="2">
                  <c:v>262412636.32967001</c:v>
                </c:pt>
                <c:pt idx="3">
                  <c:v>270981512.88456202</c:v>
                </c:pt>
                <c:pt idx="4">
                  <c:v>267281575.67100799</c:v>
                </c:pt>
                <c:pt idx="5">
                  <c:v>241059834.90509599</c:v>
                </c:pt>
                <c:pt idx="6">
                  <c:v>226002702.06124201</c:v>
                </c:pt>
                <c:pt idx="7">
                  <c:v>214509323.333395</c:v>
                </c:pt>
                <c:pt idx="8">
                  <c:v>199503930.26108</c:v>
                </c:pt>
                <c:pt idx="9">
                  <c:v>210304807.364739</c:v>
                </c:pt>
                <c:pt idx="10">
                  <c:v>213746124.14898801</c:v>
                </c:pt>
                <c:pt idx="11">
                  <c:v>225744379.466048</c:v>
                </c:pt>
                <c:pt idx="12">
                  <c:v>242847131.62732601</c:v>
                </c:pt>
                <c:pt idx="13">
                  <c:v>249623387.82194701</c:v>
                </c:pt>
                <c:pt idx="14">
                  <c:v>229979800.15037599</c:v>
                </c:pt>
                <c:pt idx="15">
                  <c:v>200880000</c:v>
                </c:pt>
                <c:pt idx="16">
                  <c:v>202990000</c:v>
                </c:pt>
              </c:numCache>
            </c:numRef>
          </c:val>
          <c:smooth val="0"/>
          <c:extLst>
            <c:ext xmlns:c16="http://schemas.microsoft.com/office/drawing/2014/chart" uri="{C3380CC4-5D6E-409C-BE32-E72D297353CC}">
              <c16:uniqueId val="{00000006-91A3-489F-B16E-B293666D70FF}"/>
            </c:ext>
          </c:extLst>
        </c:ser>
        <c:dLbls>
          <c:showLegendKey val="0"/>
          <c:showVal val="0"/>
          <c:showCatName val="0"/>
          <c:showSerName val="0"/>
          <c:showPercent val="0"/>
          <c:showBubbleSize val="0"/>
        </c:dLbls>
        <c:marker val="1"/>
        <c:smooth val="0"/>
        <c:axId val="541536072"/>
        <c:axId val="541541976"/>
      </c:lineChart>
      <c:catAx>
        <c:axId val="31278699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b="1" dirty="0"/>
                  <a:t>Reporting</a:t>
                </a:r>
                <a:r>
                  <a:rPr lang="en-US" sz="1600" b="1" baseline="0" dirty="0"/>
                  <a:t> Year</a:t>
                </a:r>
                <a:endParaRPr lang="en-US" sz="1600" b="1" dirty="0"/>
              </a:p>
            </c:rich>
          </c:tx>
          <c:layout>
            <c:manualLayout>
              <c:xMode val="edge"/>
              <c:yMode val="edge"/>
              <c:x val="0.30511599715289828"/>
              <c:y val="0.93017731371593881"/>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12787648"/>
        <c:crosses val="autoZero"/>
        <c:auto val="1"/>
        <c:lblAlgn val="ctr"/>
        <c:lblOffset val="100"/>
        <c:noMultiLvlLbl val="0"/>
      </c:catAx>
      <c:valAx>
        <c:axId val="3127876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b="1" dirty="0"/>
                  <a:t>Millions</a:t>
                </a:r>
                <a:r>
                  <a:rPr lang="en-US" sz="1600" b="1" baseline="0" dirty="0"/>
                  <a:t> of Pounds of</a:t>
                </a:r>
              </a:p>
              <a:p>
                <a:pPr>
                  <a:defRPr/>
                </a:pPr>
                <a:r>
                  <a:rPr lang="en-US" sz="1600" b="1" baseline="0" dirty="0"/>
                  <a:t>Releases by Media</a:t>
                </a:r>
                <a:endParaRPr lang="en-US" sz="1600" b="1"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12786992"/>
        <c:crosses val="autoZero"/>
        <c:crossBetween val="between"/>
        <c:dispUnits>
          <c:builtInUnit val="millions"/>
        </c:dispUnits>
      </c:valAx>
      <c:valAx>
        <c:axId val="541541976"/>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b="1" dirty="0"/>
                  <a:t>Millions</a:t>
                </a:r>
                <a:r>
                  <a:rPr lang="en-US" sz="1600" b="1" baseline="0" dirty="0"/>
                  <a:t> od Pounds of</a:t>
                </a:r>
              </a:p>
              <a:p>
                <a:pPr>
                  <a:defRPr/>
                </a:pPr>
                <a:r>
                  <a:rPr lang="en-US" sz="1600" b="1" baseline="0" dirty="0"/>
                  <a:t>On- and Off-site Releases</a:t>
                </a:r>
                <a:endParaRPr lang="en-US" sz="1600" b="1" dirty="0"/>
              </a:p>
            </c:rich>
          </c:tx>
          <c:layout>
            <c:manualLayout>
              <c:xMode val="edge"/>
              <c:yMode val="edge"/>
              <c:x val="0.67046510076070998"/>
              <c:y val="0.1920129794897702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541536072"/>
        <c:crosses val="max"/>
        <c:crossBetween val="between"/>
        <c:dispUnits>
          <c:builtInUnit val="millions"/>
        </c:dispUnits>
      </c:valAx>
      <c:catAx>
        <c:axId val="541536072"/>
        <c:scaling>
          <c:orientation val="minMax"/>
        </c:scaling>
        <c:delete val="1"/>
        <c:axPos val="b"/>
        <c:numFmt formatCode="General" sourceLinked="1"/>
        <c:majorTickMark val="out"/>
        <c:minorTickMark val="none"/>
        <c:tickLblPos val="nextTo"/>
        <c:crossAx val="541541976"/>
        <c:crosses val="autoZero"/>
        <c:auto val="1"/>
        <c:lblAlgn val="ctr"/>
        <c:lblOffset val="100"/>
        <c:noMultiLvlLbl val="0"/>
      </c:catAx>
      <c:spPr>
        <a:noFill/>
        <a:ln>
          <a:noFill/>
        </a:ln>
        <a:effectLst/>
      </c:spPr>
    </c:plotArea>
    <c:legend>
      <c:legendPos val="r"/>
      <c:layout>
        <c:manualLayout>
          <c:xMode val="edge"/>
          <c:yMode val="edge"/>
          <c:x val="0.74026125206571403"/>
          <c:y val="9.7793667631858996E-2"/>
          <c:w val="0.25047948867502673"/>
          <c:h val="0.75518397875457011"/>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6546172" y="8897716"/>
            <a:ext cx="391203" cy="305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522" tIns="44466" rIns="90522" bIns="44466" anchor="ctr">
            <a:spAutoFit/>
          </a:bodyPr>
          <a:lstStyle>
            <a:lvl1pPr defTabSz="912813" eaLnBrk="0" hangingPunct="0">
              <a:defRPr sz="2800">
                <a:solidFill>
                  <a:schemeClr val="tx1"/>
                </a:solidFill>
                <a:latin typeface="Arial" pitchFamily="34" charset="0"/>
              </a:defRPr>
            </a:lvl1pPr>
            <a:lvl2pPr marL="742950" indent="-285750" defTabSz="912813" eaLnBrk="0" hangingPunct="0">
              <a:defRPr sz="2800">
                <a:solidFill>
                  <a:schemeClr val="tx1"/>
                </a:solidFill>
                <a:latin typeface="Arial" pitchFamily="34" charset="0"/>
              </a:defRPr>
            </a:lvl2pPr>
            <a:lvl3pPr marL="1143000" indent="-228600" defTabSz="912813" eaLnBrk="0" hangingPunct="0">
              <a:defRPr sz="2800">
                <a:solidFill>
                  <a:schemeClr val="tx1"/>
                </a:solidFill>
                <a:latin typeface="Arial" pitchFamily="34" charset="0"/>
              </a:defRPr>
            </a:lvl3pPr>
            <a:lvl4pPr marL="1600200" indent="-228600" defTabSz="912813" eaLnBrk="0" hangingPunct="0">
              <a:defRPr sz="2800">
                <a:solidFill>
                  <a:schemeClr val="tx1"/>
                </a:solidFill>
                <a:latin typeface="Arial" pitchFamily="34" charset="0"/>
              </a:defRPr>
            </a:lvl4pPr>
            <a:lvl5pPr marL="2057400" indent="-228600" defTabSz="912813" eaLnBrk="0" hangingPunct="0">
              <a:defRPr sz="2800">
                <a:solidFill>
                  <a:schemeClr val="tx1"/>
                </a:solidFill>
                <a:latin typeface="Arial" pitchFamily="34" charset="0"/>
              </a:defRPr>
            </a:lvl5pPr>
            <a:lvl6pPr marL="2514600" indent="-228600" defTabSz="912813" eaLnBrk="0" fontAlgn="base" hangingPunct="0">
              <a:spcBef>
                <a:spcPct val="0"/>
              </a:spcBef>
              <a:spcAft>
                <a:spcPct val="0"/>
              </a:spcAft>
              <a:defRPr sz="2800">
                <a:solidFill>
                  <a:schemeClr val="tx1"/>
                </a:solidFill>
                <a:latin typeface="Arial" pitchFamily="34" charset="0"/>
              </a:defRPr>
            </a:lvl6pPr>
            <a:lvl7pPr marL="2971800" indent="-228600" defTabSz="912813" eaLnBrk="0" fontAlgn="base" hangingPunct="0">
              <a:spcBef>
                <a:spcPct val="0"/>
              </a:spcBef>
              <a:spcAft>
                <a:spcPct val="0"/>
              </a:spcAft>
              <a:defRPr sz="2800">
                <a:solidFill>
                  <a:schemeClr val="tx1"/>
                </a:solidFill>
                <a:latin typeface="Arial" pitchFamily="34" charset="0"/>
              </a:defRPr>
            </a:lvl7pPr>
            <a:lvl8pPr marL="3429000" indent="-228600" defTabSz="912813" eaLnBrk="0" fontAlgn="base" hangingPunct="0">
              <a:spcBef>
                <a:spcPct val="0"/>
              </a:spcBef>
              <a:spcAft>
                <a:spcPct val="0"/>
              </a:spcAft>
              <a:defRPr sz="2800">
                <a:solidFill>
                  <a:schemeClr val="tx1"/>
                </a:solidFill>
                <a:latin typeface="Arial" pitchFamily="34" charset="0"/>
              </a:defRPr>
            </a:lvl8pPr>
            <a:lvl9pPr marL="3886200" indent="-228600" defTabSz="912813" eaLnBrk="0" fontAlgn="base" hangingPunct="0">
              <a:spcBef>
                <a:spcPct val="0"/>
              </a:spcBef>
              <a:spcAft>
                <a:spcPct val="0"/>
              </a:spcAft>
              <a:defRPr sz="2800">
                <a:solidFill>
                  <a:schemeClr val="tx1"/>
                </a:solidFill>
                <a:latin typeface="Arial" pitchFamily="34" charset="0"/>
              </a:defRPr>
            </a:lvl9pPr>
          </a:lstStyle>
          <a:p>
            <a:pPr algn="r">
              <a:defRPr/>
            </a:pPr>
            <a:fld id="{0B8AFCB1-4AF9-4019-8ED7-EB4C2D5AEB79}" type="slidenum">
              <a:rPr lang="en-US" altLang="en-US" sz="1400" smtClean="0">
                <a:latin typeface="Times New Roman" pitchFamily="18" charset="0"/>
              </a:rPr>
              <a:pPr algn="r">
                <a:defRPr/>
              </a:pPr>
              <a:t>‹#›</a:t>
            </a:fld>
            <a:endParaRPr lang="en-US" altLang="en-US" sz="1400">
              <a:latin typeface="Times New Roman" pitchFamily="18" charset="0"/>
            </a:endParaRPr>
          </a:p>
        </p:txBody>
      </p:sp>
    </p:spTree>
    <p:extLst>
      <p:ext uri="{BB962C8B-B14F-4D97-AF65-F5344CB8AC3E}">
        <p14:creationId xmlns:p14="http://schemas.microsoft.com/office/powerpoint/2010/main" val="3055585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5038" y="4416427"/>
            <a:ext cx="5140325" cy="4178300"/>
          </a:xfrm>
          <a:prstGeom prst="rect">
            <a:avLst/>
          </a:prstGeom>
          <a:noFill/>
          <a:ln w="12700">
            <a:noFill/>
            <a:miter lim="800000"/>
            <a:headEnd/>
            <a:tailEnd/>
          </a:ln>
          <a:effectLst/>
        </p:spPr>
        <p:txBody>
          <a:bodyPr vert="horz" wrap="square" lIns="90522" tIns="44466" rIns="90522" bIns="44466"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699" name="Rectangle 3"/>
          <p:cNvSpPr>
            <a:spLocks noGrp="1" noRot="1" noChangeAspect="1" noChangeArrowheads="1" noTextEdit="1"/>
          </p:cNvSpPr>
          <p:nvPr>
            <p:ph type="sldImg" idx="2"/>
          </p:nvPr>
        </p:nvSpPr>
        <p:spPr bwMode="auto">
          <a:xfrm>
            <a:off x="1193800" y="708025"/>
            <a:ext cx="4624388"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5"/>
          <p:cNvSpPr>
            <a:spLocks noChangeArrowheads="1"/>
          </p:cNvSpPr>
          <p:nvPr/>
        </p:nvSpPr>
        <p:spPr bwMode="auto">
          <a:xfrm>
            <a:off x="6546172" y="8897717"/>
            <a:ext cx="391203" cy="305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522" tIns="44466" rIns="90522" bIns="44466" anchor="ctr">
            <a:spAutoFit/>
          </a:bodyPr>
          <a:lstStyle>
            <a:lvl1pPr defTabSz="912813" eaLnBrk="0" hangingPunct="0">
              <a:defRPr sz="2800">
                <a:solidFill>
                  <a:schemeClr val="tx1"/>
                </a:solidFill>
                <a:latin typeface="Arial" pitchFamily="34" charset="0"/>
              </a:defRPr>
            </a:lvl1pPr>
            <a:lvl2pPr marL="742950" indent="-285750" defTabSz="912813" eaLnBrk="0" hangingPunct="0">
              <a:defRPr sz="2800">
                <a:solidFill>
                  <a:schemeClr val="tx1"/>
                </a:solidFill>
                <a:latin typeface="Arial" pitchFamily="34" charset="0"/>
              </a:defRPr>
            </a:lvl2pPr>
            <a:lvl3pPr marL="1143000" indent="-228600" defTabSz="912813" eaLnBrk="0" hangingPunct="0">
              <a:defRPr sz="2800">
                <a:solidFill>
                  <a:schemeClr val="tx1"/>
                </a:solidFill>
                <a:latin typeface="Arial" pitchFamily="34" charset="0"/>
              </a:defRPr>
            </a:lvl3pPr>
            <a:lvl4pPr marL="1600200" indent="-228600" defTabSz="912813" eaLnBrk="0" hangingPunct="0">
              <a:defRPr sz="2800">
                <a:solidFill>
                  <a:schemeClr val="tx1"/>
                </a:solidFill>
                <a:latin typeface="Arial" pitchFamily="34" charset="0"/>
              </a:defRPr>
            </a:lvl4pPr>
            <a:lvl5pPr marL="2057400" indent="-228600" defTabSz="912813" eaLnBrk="0" hangingPunct="0">
              <a:defRPr sz="2800">
                <a:solidFill>
                  <a:schemeClr val="tx1"/>
                </a:solidFill>
                <a:latin typeface="Arial" pitchFamily="34" charset="0"/>
              </a:defRPr>
            </a:lvl5pPr>
            <a:lvl6pPr marL="2514600" indent="-228600" defTabSz="912813" eaLnBrk="0" fontAlgn="base" hangingPunct="0">
              <a:spcBef>
                <a:spcPct val="0"/>
              </a:spcBef>
              <a:spcAft>
                <a:spcPct val="0"/>
              </a:spcAft>
              <a:defRPr sz="2800">
                <a:solidFill>
                  <a:schemeClr val="tx1"/>
                </a:solidFill>
                <a:latin typeface="Arial" pitchFamily="34" charset="0"/>
              </a:defRPr>
            </a:lvl6pPr>
            <a:lvl7pPr marL="2971800" indent="-228600" defTabSz="912813" eaLnBrk="0" fontAlgn="base" hangingPunct="0">
              <a:spcBef>
                <a:spcPct val="0"/>
              </a:spcBef>
              <a:spcAft>
                <a:spcPct val="0"/>
              </a:spcAft>
              <a:defRPr sz="2800">
                <a:solidFill>
                  <a:schemeClr val="tx1"/>
                </a:solidFill>
                <a:latin typeface="Arial" pitchFamily="34" charset="0"/>
              </a:defRPr>
            </a:lvl7pPr>
            <a:lvl8pPr marL="3429000" indent="-228600" defTabSz="912813" eaLnBrk="0" fontAlgn="base" hangingPunct="0">
              <a:spcBef>
                <a:spcPct val="0"/>
              </a:spcBef>
              <a:spcAft>
                <a:spcPct val="0"/>
              </a:spcAft>
              <a:defRPr sz="2800">
                <a:solidFill>
                  <a:schemeClr val="tx1"/>
                </a:solidFill>
                <a:latin typeface="Arial" pitchFamily="34" charset="0"/>
              </a:defRPr>
            </a:lvl8pPr>
            <a:lvl9pPr marL="3886200" indent="-228600" defTabSz="912813" eaLnBrk="0" fontAlgn="base" hangingPunct="0">
              <a:spcBef>
                <a:spcPct val="0"/>
              </a:spcBef>
              <a:spcAft>
                <a:spcPct val="0"/>
              </a:spcAft>
              <a:defRPr sz="2800">
                <a:solidFill>
                  <a:schemeClr val="tx1"/>
                </a:solidFill>
                <a:latin typeface="Arial" pitchFamily="34" charset="0"/>
              </a:defRPr>
            </a:lvl9pPr>
          </a:lstStyle>
          <a:p>
            <a:pPr algn="r">
              <a:defRPr/>
            </a:pPr>
            <a:fld id="{2A5CA1AD-4F3D-4302-8CBD-90190A5A35FB}" type="slidenum">
              <a:rPr lang="en-US" altLang="en-US" sz="1400" smtClean="0">
                <a:latin typeface="Times New Roman" pitchFamily="18" charset="0"/>
              </a:rPr>
              <a:pPr algn="r">
                <a:defRPr/>
              </a:pPr>
              <a:t>‹#›</a:t>
            </a:fld>
            <a:endParaRPr lang="en-US" altLang="en-US" sz="1400">
              <a:latin typeface="Times New Roman" pitchFamily="18" charset="0"/>
            </a:endParaRPr>
          </a:p>
        </p:txBody>
      </p:sp>
    </p:spTree>
    <p:extLst>
      <p:ext uri="{BB962C8B-B14F-4D97-AF65-F5344CB8AC3E}">
        <p14:creationId xmlns:p14="http://schemas.microsoft.com/office/powerpoint/2010/main" val="77502963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912327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11473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79233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947188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78213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20115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71280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59877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5491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500" b="1"/>
          </a:p>
        </p:txBody>
      </p:sp>
    </p:spTree>
    <p:extLst>
      <p:ext uri="{BB962C8B-B14F-4D97-AF65-F5344CB8AC3E}">
        <p14:creationId xmlns:p14="http://schemas.microsoft.com/office/powerpoint/2010/main" val="2227073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500"/>
          </a:p>
        </p:txBody>
      </p:sp>
    </p:spTree>
    <p:extLst>
      <p:ext uri="{BB962C8B-B14F-4D97-AF65-F5344CB8AC3E}">
        <p14:creationId xmlns:p14="http://schemas.microsoft.com/office/powerpoint/2010/main" val="3446456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500" b="1"/>
          </a:p>
        </p:txBody>
      </p:sp>
    </p:spTree>
    <p:extLst>
      <p:ext uri="{BB962C8B-B14F-4D97-AF65-F5344CB8AC3E}">
        <p14:creationId xmlns:p14="http://schemas.microsoft.com/office/powerpoint/2010/main" val="2227073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77729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3A90C1C-215A-4D67-A1B9-E31CC85417E2}" type="slidenum">
              <a:rPr lang="en-US"/>
              <a:pPr>
                <a:defRPr/>
              </a:pPr>
              <a:t>‹#›</a:t>
            </a:fld>
            <a:endParaRPr lang="en-US"/>
          </a:p>
        </p:txBody>
      </p:sp>
    </p:spTree>
    <p:extLst>
      <p:ext uri="{BB962C8B-B14F-4D97-AF65-F5344CB8AC3E}">
        <p14:creationId xmlns:p14="http://schemas.microsoft.com/office/powerpoint/2010/main" val="1769941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DEDBEF5-CF24-4AD8-8B67-2B01842B2375}" type="slidenum">
              <a:rPr lang="en-US"/>
              <a:pPr>
                <a:defRPr/>
              </a:pPr>
              <a:t>‹#›</a:t>
            </a:fld>
            <a:endParaRPr lang="en-US"/>
          </a:p>
        </p:txBody>
      </p:sp>
    </p:spTree>
    <p:extLst>
      <p:ext uri="{BB962C8B-B14F-4D97-AF65-F5344CB8AC3E}">
        <p14:creationId xmlns:p14="http://schemas.microsoft.com/office/powerpoint/2010/main" val="36294243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AD948287-3655-486F-86A3-3DD4DC628C02}" type="slidenum">
              <a:rPr lang="en-US"/>
              <a:pPr>
                <a:defRPr/>
              </a:pPr>
              <a:t>‹#›</a:t>
            </a:fld>
            <a:endParaRPr lang="en-US"/>
          </a:p>
        </p:txBody>
      </p:sp>
    </p:spTree>
    <p:extLst>
      <p:ext uri="{BB962C8B-B14F-4D97-AF65-F5344CB8AC3E}">
        <p14:creationId xmlns:p14="http://schemas.microsoft.com/office/powerpoint/2010/main" val="3956754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5943600"/>
            <a:ext cx="5365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9760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6683E-A04E-4CBC-8F3C-CE7429288DB4}" type="slidenum">
              <a:rPr lang="en-US" smtClean="0"/>
              <a:t>‹#›</a:t>
            </a:fld>
            <a:endParaRPr lang="en-US"/>
          </a:p>
        </p:txBody>
      </p:sp>
    </p:spTree>
    <p:extLst>
      <p:ext uri="{BB962C8B-B14F-4D97-AF65-F5344CB8AC3E}">
        <p14:creationId xmlns:p14="http://schemas.microsoft.com/office/powerpoint/2010/main" val="3668513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6683E-A04E-4CBC-8F3C-CE7429288DB4}" type="slidenum">
              <a:rPr lang="en-US" smtClean="0"/>
              <a:t>‹#›</a:t>
            </a:fld>
            <a:endParaRPr lang="en-US"/>
          </a:p>
        </p:txBody>
      </p:sp>
    </p:spTree>
    <p:extLst>
      <p:ext uri="{BB962C8B-B14F-4D97-AF65-F5344CB8AC3E}">
        <p14:creationId xmlns:p14="http://schemas.microsoft.com/office/powerpoint/2010/main" val="1873906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6683E-A04E-4CBC-8F3C-CE7429288DB4}" type="slidenum">
              <a:rPr lang="en-US" smtClean="0"/>
              <a:t>‹#›</a:t>
            </a:fld>
            <a:endParaRPr lang="en-US"/>
          </a:p>
        </p:txBody>
      </p:sp>
    </p:spTree>
    <p:extLst>
      <p:ext uri="{BB962C8B-B14F-4D97-AF65-F5344CB8AC3E}">
        <p14:creationId xmlns:p14="http://schemas.microsoft.com/office/powerpoint/2010/main" val="4019747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6683E-A04E-4CBC-8F3C-CE7429288DB4}" type="slidenum">
              <a:rPr lang="en-US" smtClean="0"/>
              <a:t>‹#›</a:t>
            </a:fld>
            <a:endParaRPr lang="en-US"/>
          </a:p>
        </p:txBody>
      </p:sp>
    </p:spTree>
    <p:extLst>
      <p:ext uri="{BB962C8B-B14F-4D97-AF65-F5344CB8AC3E}">
        <p14:creationId xmlns:p14="http://schemas.microsoft.com/office/powerpoint/2010/main" val="22808070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26683E-A04E-4CBC-8F3C-CE7429288DB4}" type="slidenum">
              <a:rPr lang="en-US" smtClean="0"/>
              <a:t>‹#›</a:t>
            </a:fld>
            <a:endParaRPr lang="en-US"/>
          </a:p>
        </p:txBody>
      </p:sp>
    </p:spTree>
    <p:extLst>
      <p:ext uri="{BB962C8B-B14F-4D97-AF65-F5344CB8AC3E}">
        <p14:creationId xmlns:p14="http://schemas.microsoft.com/office/powerpoint/2010/main" val="22135231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26683E-A04E-4CBC-8F3C-CE7429288DB4}" type="slidenum">
              <a:rPr lang="en-US" smtClean="0"/>
              <a:t>‹#›</a:t>
            </a:fld>
            <a:endParaRPr lang="en-US"/>
          </a:p>
        </p:txBody>
      </p:sp>
    </p:spTree>
    <p:extLst>
      <p:ext uri="{BB962C8B-B14F-4D97-AF65-F5344CB8AC3E}">
        <p14:creationId xmlns:p14="http://schemas.microsoft.com/office/powerpoint/2010/main" val="133122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5943600"/>
            <a:ext cx="5365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389554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26683E-A04E-4CBC-8F3C-CE7429288DB4}" type="slidenum">
              <a:rPr lang="en-US" smtClean="0"/>
              <a:t>‹#›</a:t>
            </a:fld>
            <a:endParaRPr lang="en-US"/>
          </a:p>
        </p:txBody>
      </p:sp>
    </p:spTree>
    <p:extLst>
      <p:ext uri="{BB962C8B-B14F-4D97-AF65-F5344CB8AC3E}">
        <p14:creationId xmlns:p14="http://schemas.microsoft.com/office/powerpoint/2010/main" val="2390771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6683E-A04E-4CBC-8F3C-CE7429288DB4}" type="slidenum">
              <a:rPr lang="en-US" smtClean="0"/>
              <a:t>‹#›</a:t>
            </a:fld>
            <a:endParaRPr lang="en-US"/>
          </a:p>
        </p:txBody>
      </p:sp>
    </p:spTree>
    <p:extLst>
      <p:ext uri="{BB962C8B-B14F-4D97-AF65-F5344CB8AC3E}">
        <p14:creationId xmlns:p14="http://schemas.microsoft.com/office/powerpoint/2010/main" val="7341469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6683E-A04E-4CBC-8F3C-CE7429288DB4}" type="slidenum">
              <a:rPr lang="en-US" smtClean="0"/>
              <a:t>‹#›</a:t>
            </a:fld>
            <a:endParaRPr lang="en-US"/>
          </a:p>
        </p:txBody>
      </p:sp>
    </p:spTree>
    <p:extLst>
      <p:ext uri="{BB962C8B-B14F-4D97-AF65-F5344CB8AC3E}">
        <p14:creationId xmlns:p14="http://schemas.microsoft.com/office/powerpoint/2010/main" val="2850067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6683E-A04E-4CBC-8F3C-CE7429288DB4}" type="slidenum">
              <a:rPr lang="en-US" smtClean="0"/>
              <a:t>‹#›</a:t>
            </a:fld>
            <a:endParaRPr lang="en-US"/>
          </a:p>
        </p:txBody>
      </p:sp>
    </p:spTree>
    <p:extLst>
      <p:ext uri="{BB962C8B-B14F-4D97-AF65-F5344CB8AC3E}">
        <p14:creationId xmlns:p14="http://schemas.microsoft.com/office/powerpoint/2010/main" val="8339850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6683E-A04E-4CBC-8F3C-CE7429288DB4}" type="slidenum">
              <a:rPr lang="en-US" smtClean="0"/>
              <a:t>‹#›</a:t>
            </a:fld>
            <a:endParaRPr lang="en-US"/>
          </a:p>
        </p:txBody>
      </p:sp>
    </p:spTree>
    <p:extLst>
      <p:ext uri="{BB962C8B-B14F-4D97-AF65-F5344CB8AC3E}">
        <p14:creationId xmlns:p14="http://schemas.microsoft.com/office/powerpoint/2010/main" val="35718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F83B3-14DE-4556-9ECA-63CF25FFBC9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86254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52D21B5-774D-4526-8B99-48448254150A}" type="slidenum">
              <a:rPr lang="en-US"/>
              <a:pPr>
                <a:defRPr/>
              </a:pPr>
              <a:t>‹#›</a:t>
            </a:fld>
            <a:endParaRPr lang="en-US"/>
          </a:p>
        </p:txBody>
      </p:sp>
    </p:spTree>
    <p:extLst>
      <p:ext uri="{BB962C8B-B14F-4D97-AF65-F5344CB8AC3E}">
        <p14:creationId xmlns:p14="http://schemas.microsoft.com/office/powerpoint/2010/main" val="1244572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9BA1151-700F-4248-8603-BB45AE52C5D0}" type="slidenum">
              <a:rPr lang="en-US"/>
              <a:pPr>
                <a:defRPr/>
              </a:pPr>
              <a:t>‹#›</a:t>
            </a:fld>
            <a:endParaRPr lang="en-US"/>
          </a:p>
        </p:txBody>
      </p:sp>
    </p:spTree>
    <p:extLst>
      <p:ext uri="{BB962C8B-B14F-4D97-AF65-F5344CB8AC3E}">
        <p14:creationId xmlns:p14="http://schemas.microsoft.com/office/powerpoint/2010/main" val="638210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BD272A2-7C2E-47B6-9C92-456306D063F7}" type="slidenum">
              <a:rPr lang="en-US"/>
              <a:pPr>
                <a:defRPr/>
              </a:pPr>
              <a:t>‹#›</a:t>
            </a:fld>
            <a:endParaRPr lang="en-US"/>
          </a:p>
        </p:txBody>
      </p:sp>
    </p:spTree>
    <p:extLst>
      <p:ext uri="{BB962C8B-B14F-4D97-AF65-F5344CB8AC3E}">
        <p14:creationId xmlns:p14="http://schemas.microsoft.com/office/powerpoint/2010/main" val="2131931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594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5943600"/>
            <a:ext cx="5365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1799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D8C8638C-A4ED-42A8-9A0B-E7BCDB3F3074}" type="slidenum">
              <a:rPr lang="en-US"/>
              <a:pPr>
                <a:defRPr/>
              </a:pPr>
              <a:t>‹#›</a:t>
            </a:fld>
            <a:endParaRPr lang="en-US"/>
          </a:p>
        </p:txBody>
      </p:sp>
    </p:spTree>
    <p:extLst>
      <p:ext uri="{BB962C8B-B14F-4D97-AF65-F5344CB8AC3E}">
        <p14:creationId xmlns:p14="http://schemas.microsoft.com/office/powerpoint/2010/main" val="2146987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Rectangle 9"/>
          <p:cNvSpPr>
            <a:spLocks noChangeArrowheads="1"/>
          </p:cNvSpPr>
          <p:nvPr userDrawn="1"/>
        </p:nvSpPr>
        <p:spPr bwMode="auto">
          <a:xfrm>
            <a:off x="0" y="6597650"/>
            <a:ext cx="9144000" cy="260350"/>
          </a:xfrm>
          <a:prstGeom prst="rect">
            <a:avLst/>
          </a:prstGeom>
          <a:solidFill>
            <a:srgbClr val="FFFFFF"/>
          </a:solidFill>
          <a:ln w="12700" cap="sq">
            <a:solidFill>
              <a:schemeClr val="bg1"/>
            </a:solidFill>
            <a:miter lim="800000"/>
            <a:headEnd type="none" w="sm" len="sm"/>
            <a:tailEnd type="none" w="sm" len="sm"/>
          </a:ln>
        </p:spPr>
        <p:txBody>
          <a:bodyPr>
            <a:spAutoFit/>
          </a:bodyPr>
          <a:lstStyle>
            <a:lvl1pPr eaLnBrk="0" hangingPunct="0">
              <a:defRPr sz="2800">
                <a:solidFill>
                  <a:schemeClr val="tx1"/>
                </a:solidFill>
                <a:latin typeface="Arial" pitchFamily="34" charset="0"/>
              </a:defRPr>
            </a:lvl1pPr>
            <a:lvl2pPr marL="742950" indent="-285750" eaLnBrk="0" hangingPunct="0">
              <a:defRPr sz="2800">
                <a:solidFill>
                  <a:schemeClr val="tx1"/>
                </a:solidFill>
                <a:latin typeface="Arial" pitchFamily="34" charset="0"/>
              </a:defRPr>
            </a:lvl2pPr>
            <a:lvl3pPr marL="1143000" indent="-228600" eaLnBrk="0" hangingPunct="0">
              <a:defRPr sz="2800">
                <a:solidFill>
                  <a:schemeClr val="tx1"/>
                </a:solidFill>
                <a:latin typeface="Arial" pitchFamily="34" charset="0"/>
              </a:defRPr>
            </a:lvl3pPr>
            <a:lvl4pPr marL="1600200" indent="-228600" eaLnBrk="0" hangingPunct="0">
              <a:defRPr sz="2800">
                <a:solidFill>
                  <a:schemeClr val="tx1"/>
                </a:solidFill>
                <a:latin typeface="Arial" pitchFamily="34" charset="0"/>
              </a:defRPr>
            </a:lvl4pPr>
            <a:lvl5pPr marL="2057400" indent="-228600" eaLnBrk="0" hangingPunct="0">
              <a:defRPr sz="2800">
                <a:solidFill>
                  <a:schemeClr val="tx1"/>
                </a:solidFill>
                <a:latin typeface="Arial" pitchFamily="34" charset="0"/>
              </a:defRPr>
            </a:lvl5pPr>
            <a:lvl6pPr marL="2514600" indent="-228600" eaLnBrk="0" fontAlgn="base" hangingPunct="0">
              <a:spcBef>
                <a:spcPct val="0"/>
              </a:spcBef>
              <a:spcAft>
                <a:spcPct val="0"/>
              </a:spcAft>
              <a:defRPr sz="2800">
                <a:solidFill>
                  <a:schemeClr val="tx1"/>
                </a:solidFill>
                <a:latin typeface="Arial" pitchFamily="34" charset="0"/>
              </a:defRPr>
            </a:lvl6pPr>
            <a:lvl7pPr marL="2971800" indent="-228600" eaLnBrk="0" fontAlgn="base" hangingPunct="0">
              <a:spcBef>
                <a:spcPct val="0"/>
              </a:spcBef>
              <a:spcAft>
                <a:spcPct val="0"/>
              </a:spcAft>
              <a:defRPr sz="2800">
                <a:solidFill>
                  <a:schemeClr val="tx1"/>
                </a:solidFill>
                <a:latin typeface="Arial" pitchFamily="34" charset="0"/>
              </a:defRPr>
            </a:lvl7pPr>
            <a:lvl8pPr marL="3429000" indent="-228600" eaLnBrk="0" fontAlgn="base" hangingPunct="0">
              <a:spcBef>
                <a:spcPct val="0"/>
              </a:spcBef>
              <a:spcAft>
                <a:spcPct val="0"/>
              </a:spcAft>
              <a:defRPr sz="2800">
                <a:solidFill>
                  <a:schemeClr val="tx1"/>
                </a:solidFill>
                <a:latin typeface="Arial" pitchFamily="34" charset="0"/>
              </a:defRPr>
            </a:lvl8pPr>
            <a:lvl9pPr marL="3886200" indent="-228600" eaLnBrk="0" fontAlgn="base" hangingPunct="0">
              <a:spcBef>
                <a:spcPct val="0"/>
              </a:spcBef>
              <a:spcAft>
                <a:spcPct val="0"/>
              </a:spcAft>
              <a:defRPr sz="2800">
                <a:solidFill>
                  <a:schemeClr val="tx1"/>
                </a:solidFill>
                <a:latin typeface="Arial" pitchFamily="34"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en-US" sz="1100" b="0" i="0" u="none" strike="noStrike" kern="0" cap="none" spc="0" normalizeH="0" baseline="0" noProof="0" dirty="0">
                <a:ln>
                  <a:noFill/>
                </a:ln>
                <a:solidFill>
                  <a:srgbClr val="000000"/>
                </a:solidFill>
                <a:effectLst/>
                <a:uLnTx/>
                <a:uFillTx/>
                <a:latin typeface="Incised901 BT"/>
              </a:rPr>
              <a:t>Air Quality Division  ■ </a:t>
            </a:r>
            <a:r>
              <a:rPr kumimoji="0" lang="en-US" altLang="en-US" sz="1100" b="0" i="1" u="none" strike="noStrike" kern="0" cap="none" spc="0" normalizeH="0" baseline="0" noProof="0" dirty="0">
                <a:ln>
                  <a:noFill/>
                </a:ln>
                <a:solidFill>
                  <a:srgbClr val="000000"/>
                </a:solidFill>
                <a:effectLst/>
                <a:uLnTx/>
                <a:uFillTx/>
                <a:latin typeface="Incised901 BT"/>
              </a:rPr>
              <a:t>Toxics Release Inventory  ■  </a:t>
            </a:r>
            <a:r>
              <a:rPr kumimoji="0" lang="en-US" altLang="en-US" sz="1100" b="0" i="0" u="none" strike="noStrike" kern="0" cap="none" spc="0" normalizeH="0" baseline="0" noProof="0" dirty="0">
                <a:ln>
                  <a:noFill/>
                </a:ln>
                <a:solidFill>
                  <a:srgbClr val="000000"/>
                </a:solidFill>
                <a:effectLst/>
                <a:uLnTx/>
                <a:uFillTx/>
                <a:latin typeface="Incised901 BT"/>
              </a:rPr>
              <a:t>KBK  ■  May 14, 2019 ■ Page </a:t>
            </a:r>
            <a:fld id="{AA4F35D9-EACF-4694-B8B4-ED4048D4CBFC}" type="slidenum">
              <a:rPr kumimoji="0" lang="en-US" altLang="en-US" sz="1100" b="0" i="0" u="none" strike="noStrike" kern="0" cap="none" spc="0" normalizeH="0" baseline="0" noProof="0" smtClean="0">
                <a:ln>
                  <a:noFill/>
                </a:ln>
                <a:solidFill>
                  <a:srgbClr val="000000"/>
                </a:solidFill>
                <a:effectLst/>
                <a:uLnTx/>
                <a:uFillTx/>
                <a:latin typeface="Incised901 BT"/>
              </a:rPr>
              <a:pPr marL="0" marR="0" lvl="0" indent="0" algn="ctr" defTabSz="914400" eaLnBrk="0" fontAlgn="auto" latinLnBrk="0" hangingPunct="0">
                <a:lnSpc>
                  <a:spcPct val="100000"/>
                </a:lnSpc>
                <a:spcBef>
                  <a:spcPts val="0"/>
                </a:spcBef>
                <a:spcAft>
                  <a:spcPts val="0"/>
                </a:spcAft>
                <a:buClrTx/>
                <a:buSzTx/>
                <a:buFontTx/>
                <a:buNone/>
                <a:tabLst/>
                <a:defRPr/>
              </a:pPr>
              <a:t>‹#›</a:t>
            </a:fld>
            <a:endParaRPr kumimoji="0" lang="en-US" altLang="en-US" sz="1100" b="0" i="0" u="none" strike="noStrike" kern="0" cap="none" spc="0" normalizeH="0" baseline="0" noProof="0" dirty="0">
              <a:ln>
                <a:noFill/>
              </a:ln>
              <a:solidFill>
                <a:srgbClr val="000000"/>
              </a:solidFill>
              <a:effectLst/>
              <a:uLnTx/>
              <a:uFillTx/>
              <a:latin typeface="Incised901 BT"/>
            </a:endParaRPr>
          </a:p>
        </p:txBody>
      </p:sp>
    </p:spTree>
  </p:cSld>
  <p:clrMap bg1="lt1" tx1="dk1" bg2="lt2" tx2="dk2" accent1="accent1" accent2="accent2" accent3="accent3" accent4="accent4" accent5="accent5" accent6="accent6" hlink="hlink" folHlink="folHlink"/>
  <p:sldLayoutIdLst>
    <p:sldLayoutId id="2147484013" r:id="rId1"/>
    <p:sldLayoutId id="2147484014" r:id="rId2"/>
    <p:sldLayoutId id="2147484111"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 id="2147484023" r:id="rId12"/>
    <p:sldLayoutId id="2147484110" r:id="rId1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26683E-A04E-4CBC-8F3C-CE7429288DB4}" type="slidenum">
              <a:rPr lang="en-US" smtClean="0"/>
              <a:t>‹#›</a:t>
            </a:fld>
            <a:endParaRPr lang="en-US"/>
          </a:p>
        </p:txBody>
      </p:sp>
    </p:spTree>
    <p:extLst>
      <p:ext uri="{BB962C8B-B14F-4D97-AF65-F5344CB8AC3E}">
        <p14:creationId xmlns:p14="http://schemas.microsoft.com/office/powerpoint/2010/main" val="1621111991"/>
      </p:ext>
    </p:extLst>
  </p:cSld>
  <p:clrMap bg1="lt1" tx1="dk1" bg2="lt2" tx2="dk2" accent1="accent1" accent2="accent2" accent3="accent3" accent4="accent4" accent5="accent5" accent6="accent6" hlink="hlink" folHlink="folHlink"/>
  <p:sldLayoutIdLst>
    <p:sldLayoutId id="2147484099" r:id="rId1"/>
    <p:sldLayoutId id="2147484100" r:id="rId2"/>
    <p:sldLayoutId id="2147484101" r:id="rId3"/>
    <p:sldLayoutId id="2147484102" r:id="rId4"/>
    <p:sldLayoutId id="2147484103" r:id="rId5"/>
    <p:sldLayoutId id="2147484104" r:id="rId6"/>
    <p:sldLayoutId id="2147484105" r:id="rId7"/>
    <p:sldLayoutId id="2147484106" r:id="rId8"/>
    <p:sldLayoutId id="2147484107" r:id="rId9"/>
    <p:sldLayoutId id="2147484108" r:id="rId10"/>
    <p:sldLayoutId id="214748410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hyperlink" Target="https://ofmpub.epa.gov/apex/guideme_ext/guideme_ext/guideme/file/rfi_ry18_draf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hyperlink" Target="https://www.epa.gov/sites/production/files/2018-03/documents/tri-meweb_mini-tutorial_list.pdf" TargetMode="External"/><Relationship Id="rId2" Type="http://schemas.openxmlformats.org/officeDocument/2006/relationships/hyperlink" Target="https://cdx.epa.gov/Registration/Terms" TargetMode="External"/><Relationship Id="rId1" Type="http://schemas.openxmlformats.org/officeDocument/2006/relationships/slideLayout" Target="../slideLayouts/slideLayout13.xml"/><Relationship Id="rId4" Type="http://schemas.openxmlformats.org/officeDocument/2006/relationships/hyperlink" Target="https://www.epa.gov/sites/production/files/2017-01/documents/ry_2016_cdx-tri-meweb_troubleshooting_guide.pdf"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hyperlink" Target="https://ofmpub.epa.gov/?apex/guideme_ext/guideme_ext/r/files/static/v3407/RY18_Basic_Concepts_3_08_19.pdf" TargetMode="External"/><Relationship Id="rId2" Type="http://schemas.openxmlformats.org/officeDocument/2006/relationships/hyperlink" Target="https://ofmpub.epa.gov/apex/guideme_ext/guideme_ext/guideme/files/rfi_ry18_draft.pdf" TargetMode="External"/><Relationship Id="rId1" Type="http://schemas.openxmlformats.org/officeDocument/2006/relationships/slideLayout" Target="../slideLayouts/slideLayout2.xml"/><Relationship Id="rId4" Type="http://schemas.openxmlformats.org/officeDocument/2006/relationships/hyperlink" Target="https://ofmpub.epa.gov/?apex/guideme_ext/guideme_ext/r/files/static/v3407/RY18_Advanced_Concepts_3_08_19.pdf"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epa.gov/toxics-release-inventory-tri-progra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epa.gov/enviro/" TargetMode="External"/><Relationship Id="rId4" Type="http://schemas.openxmlformats.org/officeDocument/2006/relationships/hyperlink" Target="http://www.epa.gov/triexplorer/"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3" Type="http://schemas.openxmlformats.org/officeDocument/2006/relationships/hyperlink" Target="mailto:blake.kidd@tceq.texas.gov" TargetMode="External"/><Relationship Id="rId2" Type="http://schemas.openxmlformats.org/officeDocument/2006/relationships/hyperlink" Target="mailto:wakeland.morton@epa.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1335" name="Rectangle 7"/>
          <p:cNvSpPr>
            <a:spLocks noChangeArrowheads="1"/>
          </p:cNvSpPr>
          <p:nvPr/>
        </p:nvSpPr>
        <p:spPr bwMode="auto">
          <a:xfrm>
            <a:off x="1143000" y="1752600"/>
            <a:ext cx="6934200" cy="1905000"/>
          </a:xfrm>
          <a:prstGeom prst="rect">
            <a:avLst/>
          </a:prstGeom>
          <a:noFill/>
          <a:ln w="9525">
            <a:noFill/>
            <a:miter lim="800000"/>
            <a:headEnd/>
            <a:tailEnd/>
          </a:ln>
          <a:effectLst/>
        </p:spPr>
        <p:txBody>
          <a:bodyPr lIns="92075" tIns="46038" rIns="92075" bIns="46038" anchor="ctr"/>
          <a:lstStyle/>
          <a:p>
            <a:pPr algn="ctr">
              <a:defRPr/>
            </a:pPr>
            <a:endParaRPr lang="en-US" sz="3600" dirty="0">
              <a:solidFill>
                <a:schemeClr val="bg1"/>
              </a:solidFill>
              <a:latin typeface="Arial Black" pitchFamily="34" charset="0"/>
            </a:endParaRPr>
          </a:p>
          <a:p>
            <a:pPr algn="ctr">
              <a:defRPr/>
            </a:pPr>
            <a:endParaRPr lang="en-US" sz="3600" dirty="0">
              <a:solidFill>
                <a:schemeClr val="bg1"/>
              </a:solidFill>
              <a:latin typeface="Arial Black" pitchFamily="34" charset="0"/>
            </a:endParaRPr>
          </a:p>
          <a:p>
            <a:pPr algn="ctr">
              <a:defRPr/>
            </a:pPr>
            <a:endParaRPr lang="en-US" sz="3600" dirty="0">
              <a:solidFill>
                <a:schemeClr val="bg1"/>
              </a:solidFill>
              <a:latin typeface="Arial Black" pitchFamily="34" charset="0"/>
            </a:endParaRPr>
          </a:p>
          <a:p>
            <a:pPr algn="ctr">
              <a:defRPr/>
            </a:pPr>
            <a:endParaRPr lang="en-US" sz="2400" dirty="0">
              <a:solidFill>
                <a:schemeClr val="bg1"/>
              </a:solidFill>
              <a:latin typeface="Arial Black" pitchFamily="34" charset="0"/>
            </a:endParaRPr>
          </a:p>
          <a:p>
            <a:pPr algn="ctr" eaLnBrk="0" hangingPunct="0">
              <a:defRPr/>
            </a:pPr>
            <a:r>
              <a:rPr lang="en-US" sz="3600" dirty="0">
                <a:latin typeface="+mj-lt"/>
              </a:rPr>
              <a:t>Toxics Release Inventory (TRI)</a:t>
            </a:r>
          </a:p>
          <a:p>
            <a:pPr algn="ctr">
              <a:defRPr/>
            </a:pPr>
            <a:r>
              <a:rPr lang="en-US" sz="3600" dirty="0">
                <a:latin typeface="+mj-lt"/>
              </a:rPr>
              <a:t>Reporting Guidelines and </a:t>
            </a:r>
          </a:p>
          <a:p>
            <a:pPr algn="ctr">
              <a:defRPr/>
            </a:pPr>
            <a:r>
              <a:rPr lang="en-US" sz="3600" dirty="0">
                <a:latin typeface="+mj-lt"/>
              </a:rPr>
              <a:t>Data Trends</a:t>
            </a:r>
          </a:p>
          <a:p>
            <a:pPr algn="ctr">
              <a:defRPr/>
            </a:pPr>
            <a:endParaRPr lang="en-US" sz="2000" dirty="0">
              <a:latin typeface="Arial Black" pitchFamily="34" charset="0"/>
            </a:endParaRPr>
          </a:p>
          <a:p>
            <a:pPr algn="ctr">
              <a:defRPr/>
            </a:pPr>
            <a:endParaRPr lang="en-US" sz="2400" dirty="0">
              <a:latin typeface="Arial Black" pitchFamily="34" charset="0"/>
            </a:endParaRPr>
          </a:p>
          <a:p>
            <a:pPr algn="ctr" eaLnBrk="0" hangingPunct="0">
              <a:defRPr/>
            </a:pPr>
            <a:r>
              <a:rPr lang="en-US" dirty="0">
                <a:latin typeface="+mj-lt"/>
              </a:rPr>
              <a:t>2019 Environmental Trade Fair and Conference</a:t>
            </a:r>
          </a:p>
          <a:p>
            <a:pPr algn="ctr">
              <a:defRPr/>
            </a:pPr>
            <a:endParaRPr lang="en-US" sz="2400" dirty="0">
              <a:latin typeface="Arial Black" pitchFamily="34" charset="0"/>
            </a:endParaRPr>
          </a:p>
        </p:txBody>
      </p:sp>
      <p:sp>
        <p:nvSpPr>
          <p:cNvPr id="5122" name="Text Box 3"/>
          <p:cNvSpPr txBox="1">
            <a:spLocks noChangeArrowheads="1"/>
          </p:cNvSpPr>
          <p:nvPr/>
        </p:nvSpPr>
        <p:spPr bwMode="auto">
          <a:xfrm>
            <a:off x="152400" y="6172200"/>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50000"/>
              </a:spcBef>
              <a:buFontTx/>
              <a:buNone/>
            </a:pPr>
            <a:endParaRPr lang="en-US" altLang="en-US" sz="2400" dirty="0">
              <a:latin typeface="Arial" pitchFamily="34" charset="0"/>
            </a:endParaRPr>
          </a:p>
        </p:txBody>
      </p:sp>
      <p:pic>
        <p:nvPicPr>
          <p:cNvPr id="5123" name="Picture 4" descr="tceq logo - clouds cop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553200"/>
            <a:ext cx="2095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5"/>
          <p:cNvSpPr>
            <a:spLocks noChangeArrowheads="1"/>
          </p:cNvSpPr>
          <p:nvPr/>
        </p:nvSpPr>
        <p:spPr bwMode="auto">
          <a:xfrm>
            <a:off x="3490119" y="6491288"/>
            <a:ext cx="5653881" cy="366712"/>
          </a:xfrm>
          <a:prstGeom prst="rect">
            <a:avLst/>
          </a:prstGeom>
          <a:noFill/>
          <a:ln w="12700" cap="sq">
            <a:noFill/>
            <a:miter lim="800000"/>
            <a:headEnd type="none" w="sm" len="sm"/>
            <a:tailEnd type="none" w="sm" len="sm"/>
          </a:ln>
        </p:spPr>
        <p:txBody>
          <a:bodyPr wrap="square">
            <a:spAutoFit/>
          </a:bodyPr>
          <a:lstStyle/>
          <a:p>
            <a:pPr eaLnBrk="0" hangingPunct="0">
              <a:defRPr/>
            </a:pPr>
            <a:r>
              <a:rPr lang="en-US" sz="1800" b="1" dirty="0">
                <a:solidFill>
                  <a:schemeClr val="bg1"/>
                </a:solidFill>
              </a:rPr>
              <a:t> </a:t>
            </a:r>
            <a:r>
              <a:rPr lang="en-US" sz="1800" b="1" dirty="0">
                <a:solidFill>
                  <a:schemeClr val="bg1"/>
                </a:solidFill>
                <a:latin typeface="+mn-lt"/>
              </a:rPr>
              <a:t>K</a:t>
            </a:r>
            <a:r>
              <a:rPr lang="en-US" sz="1800" b="1" dirty="0">
                <a:latin typeface="+mn-lt"/>
              </a:rPr>
              <a:t> </a:t>
            </a:r>
            <a:r>
              <a:rPr lang="en-US" sz="1800" b="1" dirty="0" err="1">
                <a:latin typeface="+mn-lt"/>
              </a:rPr>
              <a:t>K</a:t>
            </a:r>
            <a:r>
              <a:rPr lang="en-US" sz="1800" b="1" dirty="0">
                <a:latin typeface="+mn-lt"/>
              </a:rPr>
              <a:t>. Blake Kidd                                     May 14, 2019</a:t>
            </a:r>
          </a:p>
        </p:txBody>
      </p:sp>
      <p:pic>
        <p:nvPicPr>
          <p:cNvPr id="5125" name="Picture 6" descr="tceq_name_sho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0386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Rectangle 9"/>
          <p:cNvSpPr>
            <a:spLocks noChangeArrowheads="1"/>
          </p:cNvSpPr>
          <p:nvPr/>
        </p:nvSpPr>
        <p:spPr bwMode="auto">
          <a:xfrm>
            <a:off x="228600" y="6491288"/>
            <a:ext cx="4038600" cy="366712"/>
          </a:xfrm>
          <a:prstGeom prst="rect">
            <a:avLst/>
          </a:prstGeom>
          <a:noFill/>
          <a:ln w="12700" cap="sq">
            <a:noFill/>
            <a:miter lim="800000"/>
            <a:headEnd type="none" w="sm" len="sm"/>
            <a:tailEnd type="none" w="sm" len="sm"/>
          </a:ln>
        </p:spPr>
        <p:txBody>
          <a:bodyPr>
            <a:spAutoFit/>
          </a:bodyPr>
          <a:lstStyle/>
          <a:p>
            <a:pPr eaLnBrk="0" hangingPunct="0">
              <a:defRPr/>
            </a:pPr>
            <a:r>
              <a:rPr lang="en-US" sz="1800" b="1" dirty="0">
                <a:latin typeface="+mn-lt"/>
              </a:rPr>
              <a:t>Air Quality Division</a:t>
            </a:r>
          </a:p>
        </p:txBody>
      </p:sp>
      <p:pic>
        <p:nvPicPr>
          <p:cNvPr id="5129"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6477000"/>
            <a:ext cx="12223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6477000"/>
            <a:ext cx="12223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457200" y="274638"/>
            <a:ext cx="8229600" cy="1143000"/>
          </a:xfrm>
        </p:spPr>
        <p:txBody>
          <a:bodyPr/>
          <a:lstStyle/>
          <a:p>
            <a:pPr eaLnBrk="1" hangingPunct="1"/>
            <a:r>
              <a:rPr lang="en-US" altLang="en-US" dirty="0"/>
              <a:t>Reporting Criteria</a:t>
            </a:r>
          </a:p>
        </p:txBody>
      </p:sp>
      <p:sp>
        <p:nvSpPr>
          <p:cNvPr id="15363" name="Rectangle 3"/>
          <p:cNvSpPr>
            <a:spLocks noGrp="1" noChangeArrowheads="1"/>
          </p:cNvSpPr>
          <p:nvPr>
            <p:ph idx="1"/>
          </p:nvPr>
        </p:nvSpPr>
        <p:spPr>
          <a:xfrm>
            <a:off x="685800" y="1447800"/>
            <a:ext cx="7696200" cy="4953000"/>
          </a:xfrm>
        </p:spPr>
        <p:txBody>
          <a:bodyPr/>
          <a:lstStyle/>
          <a:p>
            <a:pPr marL="55563" indent="0" algn="ctr" eaLnBrk="1" hangingPunct="1">
              <a:lnSpc>
                <a:spcPct val="80000"/>
              </a:lnSpc>
              <a:buClr>
                <a:srgbClr val="339966"/>
              </a:buClr>
              <a:buFontTx/>
              <a:buNone/>
            </a:pPr>
            <a:r>
              <a:rPr lang="en-US" altLang="en-US" dirty="0"/>
              <a:t>Facilities must meet all three criteria:</a:t>
            </a:r>
          </a:p>
          <a:p>
            <a:pPr marL="55563" indent="0" eaLnBrk="1" hangingPunct="1">
              <a:lnSpc>
                <a:spcPct val="80000"/>
              </a:lnSpc>
              <a:buClr>
                <a:srgbClr val="339966"/>
              </a:buClr>
            </a:pPr>
            <a:endParaRPr lang="en-US" altLang="en-US" sz="2000" dirty="0"/>
          </a:p>
          <a:p>
            <a:pPr lvl="1" eaLnBrk="1" hangingPunct="1">
              <a:lnSpc>
                <a:spcPct val="80000"/>
              </a:lnSpc>
              <a:buClr>
                <a:schemeClr val="tx1"/>
              </a:buClr>
              <a:buFontTx/>
              <a:buChar char="•"/>
            </a:pPr>
            <a:r>
              <a:rPr lang="en-US" altLang="en-US" sz="2400" dirty="0"/>
              <a:t>10 or more full-time employees or 20,000 man hours as defined by the EPA;</a:t>
            </a:r>
          </a:p>
          <a:p>
            <a:pPr lvl="1" eaLnBrk="1" hangingPunct="1">
              <a:lnSpc>
                <a:spcPct val="80000"/>
              </a:lnSpc>
              <a:buClr>
                <a:schemeClr val="tx1"/>
              </a:buClr>
              <a:buFontTx/>
              <a:buChar char="•"/>
            </a:pPr>
            <a:endParaRPr lang="en-US" altLang="en-US" sz="2400" dirty="0"/>
          </a:p>
          <a:p>
            <a:pPr lvl="1" eaLnBrk="1" hangingPunct="1">
              <a:lnSpc>
                <a:spcPct val="80000"/>
              </a:lnSpc>
              <a:buClr>
                <a:schemeClr val="tx1"/>
              </a:buClr>
              <a:buFontTx/>
              <a:buChar char="•"/>
            </a:pPr>
            <a:r>
              <a:rPr lang="en-US" altLang="en-US" sz="2400" dirty="0"/>
              <a:t>Industry sector must be covered by the NAICS code list found in Table I of the January 2019 EPA publication 740-B-18-001, </a:t>
            </a:r>
            <a:r>
              <a:rPr lang="en-US" altLang="en-US" sz="2400" i="1" dirty="0"/>
              <a:t>Toxic Chemical Release Inventory Reporting Forms and Instructions; and</a:t>
            </a:r>
            <a:endParaRPr lang="en-US" altLang="en-US" sz="2400" dirty="0"/>
          </a:p>
          <a:p>
            <a:pPr lvl="1" eaLnBrk="1" hangingPunct="1">
              <a:lnSpc>
                <a:spcPct val="80000"/>
              </a:lnSpc>
              <a:buClr>
                <a:schemeClr val="tx1"/>
              </a:buClr>
              <a:buFontTx/>
              <a:buChar char="•"/>
            </a:pPr>
            <a:endParaRPr lang="en-US" altLang="en-US" sz="2400" dirty="0"/>
          </a:p>
          <a:p>
            <a:pPr lvl="1" eaLnBrk="1" hangingPunct="1">
              <a:lnSpc>
                <a:spcPct val="80000"/>
              </a:lnSpc>
              <a:buClr>
                <a:schemeClr val="tx1"/>
              </a:buClr>
              <a:buFontTx/>
              <a:buChar char="•"/>
            </a:pPr>
            <a:r>
              <a:rPr lang="en-US" altLang="en-US" sz="2400" dirty="0"/>
              <a:t>Manufacture, process, or otherwise use more than the triggering amount for that classification of a TRI chemical.</a:t>
            </a:r>
          </a:p>
          <a:p>
            <a:pPr marL="55563" indent="0" eaLnBrk="1" hangingPunct="1">
              <a:lnSpc>
                <a:spcPct val="80000"/>
              </a:lnSpc>
              <a:buClr>
                <a:schemeClr val="tx1"/>
              </a:buClr>
              <a:buFont typeface="Wingdings" pitchFamily="2" charset="2"/>
              <a:buNone/>
            </a:pPr>
            <a:endParaRPr lang="en-US" altLang="en-US" sz="2400" dirty="0"/>
          </a:p>
          <a:p>
            <a:pPr marL="55563" indent="0" eaLnBrk="1" hangingPunct="1">
              <a:lnSpc>
                <a:spcPct val="80000"/>
              </a:lnSpc>
              <a:buClr>
                <a:schemeClr val="tx1"/>
              </a:buClr>
              <a:buFont typeface="Wingdings" pitchFamily="2" charset="2"/>
              <a:buChar char="v"/>
            </a:pPr>
            <a:endParaRPr lang="en-US" alt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8522" y="1676400"/>
            <a:ext cx="8229600" cy="3581400"/>
          </a:xfrm>
        </p:spPr>
        <p:txBody>
          <a:bodyPr/>
          <a:lstStyle/>
          <a:p>
            <a:r>
              <a:rPr lang="en-US" sz="2800" dirty="0"/>
              <a:t>Employees include contractors, sales, and support staff.</a:t>
            </a:r>
          </a:p>
          <a:p>
            <a:r>
              <a:rPr lang="en-US" sz="2800" dirty="0"/>
              <a:t>Hours worked include paid vacation, sick leave, and paid holidays.</a:t>
            </a:r>
          </a:p>
          <a:p>
            <a:r>
              <a:rPr lang="en-US" sz="2800" dirty="0"/>
              <a:t>Calculate the number of full-time employees by adding up all hours worked for all employees and divide by 2000.</a:t>
            </a:r>
          </a:p>
        </p:txBody>
      </p:sp>
      <p:sp>
        <p:nvSpPr>
          <p:cNvPr id="3" name="TextBox 2"/>
          <p:cNvSpPr txBox="1"/>
          <p:nvPr/>
        </p:nvSpPr>
        <p:spPr>
          <a:xfrm>
            <a:off x="482297" y="381000"/>
            <a:ext cx="8165825" cy="769441"/>
          </a:xfrm>
          <a:prstGeom prst="rect">
            <a:avLst/>
          </a:prstGeom>
          <a:noFill/>
        </p:spPr>
        <p:txBody>
          <a:bodyPr wrap="none" rtlCol="0">
            <a:spAutoFit/>
          </a:bodyPr>
          <a:lstStyle/>
          <a:p>
            <a:pPr algn="ctr"/>
            <a:r>
              <a:rPr lang="en-US" sz="4400" dirty="0">
                <a:latin typeface="+mj-lt"/>
              </a:rPr>
              <a:t>Full-Time Employee Determination</a:t>
            </a:r>
          </a:p>
        </p:txBody>
      </p:sp>
    </p:spTree>
    <p:extLst>
      <p:ext uri="{BB962C8B-B14F-4D97-AF65-F5344CB8AC3E}">
        <p14:creationId xmlns:p14="http://schemas.microsoft.com/office/powerpoint/2010/main" val="3414849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5543" y="1524000"/>
            <a:ext cx="7772400" cy="3785652"/>
          </a:xfrm>
          <a:prstGeom prst="rect">
            <a:avLst/>
          </a:prstGeom>
        </p:spPr>
        <p:txBody>
          <a:bodyPr wrap="square">
            <a:spAutoFit/>
          </a:bodyPr>
          <a:lstStyle/>
          <a:p>
            <a:pPr marL="342900" indent="-342900">
              <a:buFont typeface="Arial" panose="020B0604020202020204" pitchFamily="34" charset="0"/>
              <a:buChar char="•"/>
            </a:pPr>
            <a:r>
              <a:rPr lang="en-US" sz="2400" dirty="0">
                <a:latin typeface="+mj-lt"/>
              </a:rPr>
              <a:t>Mining - 212XXX</a:t>
            </a:r>
          </a:p>
          <a:p>
            <a:pPr marL="342900" indent="-342900">
              <a:buFont typeface="Arial" panose="020B0604020202020204" pitchFamily="34" charset="0"/>
              <a:buChar char="•"/>
            </a:pPr>
            <a:r>
              <a:rPr lang="en-US" sz="2400" dirty="0">
                <a:latin typeface="+mj-lt"/>
              </a:rPr>
              <a:t>Utilities - 221XXX </a:t>
            </a:r>
          </a:p>
          <a:p>
            <a:pPr marL="342900" indent="-342900">
              <a:buFont typeface="Arial" panose="020B0604020202020204" pitchFamily="34" charset="0"/>
              <a:buChar char="•"/>
            </a:pPr>
            <a:r>
              <a:rPr lang="en-US" sz="2400" dirty="0">
                <a:latin typeface="+mj-lt"/>
              </a:rPr>
              <a:t>Manufacturing - 31XXXX – 33XXXX</a:t>
            </a:r>
          </a:p>
          <a:p>
            <a:pPr marL="342900" indent="-342900">
              <a:buFont typeface="Arial" panose="020B0604020202020204" pitchFamily="34" charset="0"/>
              <a:buChar char="•"/>
            </a:pPr>
            <a:r>
              <a:rPr lang="en-US" sz="2400" dirty="0">
                <a:latin typeface="+mj-lt"/>
              </a:rPr>
              <a:t>Other Miscellaneous Manufacturing - 1119XX, 1131XX, 2111XX, 4883XX, 5417XX, and 8114XX </a:t>
            </a:r>
          </a:p>
          <a:p>
            <a:pPr marL="342900" indent="-342900">
              <a:buFont typeface="Arial" panose="020B0604020202020204" pitchFamily="34" charset="0"/>
              <a:buChar char="•"/>
            </a:pPr>
            <a:r>
              <a:rPr lang="en-US" sz="2400" dirty="0">
                <a:latin typeface="+mj-lt"/>
              </a:rPr>
              <a:t>Merchant Wholesalers, Non-durable Goods - 424XXX </a:t>
            </a:r>
          </a:p>
          <a:p>
            <a:pPr marL="342900" indent="-342900">
              <a:buFont typeface="Arial" panose="020B0604020202020204" pitchFamily="34" charset="0"/>
              <a:buChar char="•"/>
            </a:pPr>
            <a:r>
              <a:rPr lang="en-US" sz="2400" dirty="0">
                <a:latin typeface="+mj-lt"/>
              </a:rPr>
              <a:t>Wholesale Electronic Markets and Agent Brokers - 425XXX </a:t>
            </a:r>
          </a:p>
          <a:p>
            <a:pPr marL="342900" indent="-342900">
              <a:buFont typeface="Arial" panose="020B0604020202020204" pitchFamily="34" charset="0"/>
              <a:buChar char="•"/>
            </a:pPr>
            <a:r>
              <a:rPr lang="en-US" sz="2400" dirty="0">
                <a:latin typeface="+mj-lt"/>
              </a:rPr>
              <a:t>Publishing - 511XXX, 512XXX, and 519XXX</a:t>
            </a:r>
          </a:p>
          <a:p>
            <a:pPr marL="342900" indent="-342900">
              <a:buFont typeface="Arial" panose="020B0604020202020204" pitchFamily="34" charset="0"/>
              <a:buChar char="•"/>
            </a:pPr>
            <a:r>
              <a:rPr lang="en-US" sz="2400" dirty="0">
                <a:latin typeface="+mj-lt"/>
              </a:rPr>
              <a:t>Hazardous Waste - 562XXX</a:t>
            </a:r>
          </a:p>
          <a:p>
            <a:pPr marL="342900" indent="-342900">
              <a:buFont typeface="Arial" panose="020B0604020202020204" pitchFamily="34" charset="0"/>
              <a:buChar char="•"/>
            </a:pPr>
            <a:r>
              <a:rPr lang="en-US" sz="2400" dirty="0">
                <a:latin typeface="+mj-lt"/>
              </a:rPr>
              <a:t>Federal Facilities</a:t>
            </a:r>
          </a:p>
        </p:txBody>
      </p:sp>
      <p:sp>
        <p:nvSpPr>
          <p:cNvPr id="3" name="TextBox 2"/>
          <p:cNvSpPr txBox="1"/>
          <p:nvPr/>
        </p:nvSpPr>
        <p:spPr>
          <a:xfrm>
            <a:off x="2862222" y="180223"/>
            <a:ext cx="3302571" cy="769441"/>
          </a:xfrm>
          <a:prstGeom prst="rect">
            <a:avLst/>
          </a:prstGeom>
          <a:noFill/>
        </p:spPr>
        <p:txBody>
          <a:bodyPr wrap="none" rtlCol="0">
            <a:spAutoFit/>
          </a:bodyPr>
          <a:lstStyle/>
          <a:p>
            <a:r>
              <a:rPr lang="en-US" sz="4400" dirty="0">
                <a:latin typeface="+mj-lt"/>
              </a:rPr>
              <a:t>TRI Industries</a:t>
            </a:r>
          </a:p>
        </p:txBody>
      </p:sp>
      <p:sp>
        <p:nvSpPr>
          <p:cNvPr id="4" name="TextBox 3"/>
          <p:cNvSpPr txBox="1"/>
          <p:nvPr/>
        </p:nvSpPr>
        <p:spPr>
          <a:xfrm>
            <a:off x="2651364" y="942046"/>
            <a:ext cx="3724289" cy="461665"/>
          </a:xfrm>
          <a:prstGeom prst="rect">
            <a:avLst/>
          </a:prstGeom>
          <a:noFill/>
        </p:spPr>
        <p:txBody>
          <a:bodyPr wrap="none" rtlCol="0">
            <a:spAutoFit/>
          </a:bodyPr>
          <a:lstStyle/>
          <a:p>
            <a:r>
              <a:rPr lang="en-US" sz="2400" dirty="0">
                <a:latin typeface="+mj-lt"/>
              </a:rPr>
              <a:t>NAICS Six-digit code prefixes</a:t>
            </a:r>
          </a:p>
        </p:txBody>
      </p:sp>
    </p:spTree>
    <p:extLst>
      <p:ext uri="{BB962C8B-B14F-4D97-AF65-F5344CB8AC3E}">
        <p14:creationId xmlns:p14="http://schemas.microsoft.com/office/powerpoint/2010/main" val="339906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9024" y="304800"/>
            <a:ext cx="7040563" cy="1446213"/>
          </a:xfrm>
          <a:prstGeom prst="rect">
            <a:avLst/>
          </a:prstGeom>
        </p:spPr>
        <p:txBody>
          <a:bodyPr wrap="none">
            <a:spAutoFit/>
          </a:bodyPr>
          <a:lstStyle/>
          <a:p>
            <a:pPr algn="ctr">
              <a:defRPr/>
            </a:pPr>
            <a:r>
              <a:rPr lang="en-US" sz="4400" dirty="0">
                <a:latin typeface="+mj-lt"/>
              </a:rPr>
              <a:t>Common TRI Industry Sectors</a:t>
            </a:r>
          </a:p>
          <a:p>
            <a:pPr algn="ctr">
              <a:defRPr/>
            </a:pPr>
            <a:r>
              <a:rPr lang="en-US" sz="4400" dirty="0">
                <a:latin typeface="+mj-lt"/>
              </a:rPr>
              <a:t>Reporting Releases in Texas </a:t>
            </a:r>
          </a:p>
        </p:txBody>
      </p:sp>
      <p:sp>
        <p:nvSpPr>
          <p:cNvPr id="3" name="TextBox 2"/>
          <p:cNvSpPr txBox="1"/>
          <p:nvPr/>
        </p:nvSpPr>
        <p:spPr>
          <a:xfrm>
            <a:off x="913605" y="1981200"/>
            <a:ext cx="7391400" cy="3846513"/>
          </a:xfrm>
          <a:prstGeom prst="rect">
            <a:avLst/>
          </a:prstGeom>
          <a:noFill/>
        </p:spPr>
        <p:txBody>
          <a:bodyPr>
            <a:spAutoFit/>
          </a:bodyPr>
          <a:lstStyle/>
          <a:p>
            <a:pPr>
              <a:buFont typeface="Arial" pitchFamily="34" charset="0"/>
              <a:buChar char="•"/>
              <a:defRPr/>
            </a:pPr>
            <a:r>
              <a:rPr lang="en-US" sz="2400" dirty="0">
                <a:latin typeface="+mn-lt"/>
              </a:rPr>
              <a:t> Chemicals</a:t>
            </a:r>
          </a:p>
          <a:p>
            <a:pPr>
              <a:buFont typeface="Arial" pitchFamily="34" charset="0"/>
              <a:buChar char="•"/>
              <a:defRPr/>
            </a:pPr>
            <a:r>
              <a:rPr lang="en-US" sz="2400" dirty="0">
                <a:latin typeface="+mn-lt"/>
              </a:rPr>
              <a:t> Electric utilities</a:t>
            </a:r>
          </a:p>
          <a:p>
            <a:pPr>
              <a:buFont typeface="Arial" pitchFamily="34" charset="0"/>
              <a:buChar char="•"/>
              <a:defRPr/>
            </a:pPr>
            <a:r>
              <a:rPr lang="en-US" sz="2400" dirty="0">
                <a:latin typeface="+mn-lt"/>
              </a:rPr>
              <a:t> Petroleum</a:t>
            </a:r>
          </a:p>
          <a:p>
            <a:pPr>
              <a:buFont typeface="Arial" pitchFamily="34" charset="0"/>
              <a:buChar char="•"/>
              <a:defRPr/>
            </a:pPr>
            <a:r>
              <a:rPr lang="en-US" sz="2400" dirty="0">
                <a:latin typeface="+mn-lt"/>
              </a:rPr>
              <a:t> Hazardous waste/Solvent recovery</a:t>
            </a:r>
          </a:p>
          <a:p>
            <a:pPr>
              <a:buFont typeface="Arial" pitchFamily="34" charset="0"/>
              <a:buChar char="•"/>
              <a:defRPr/>
            </a:pPr>
            <a:r>
              <a:rPr lang="en-US" sz="2400" dirty="0">
                <a:latin typeface="+mn-lt"/>
              </a:rPr>
              <a:t> Primary metals</a:t>
            </a:r>
          </a:p>
          <a:p>
            <a:pPr>
              <a:buFont typeface="Arial" pitchFamily="34" charset="0"/>
              <a:buChar char="•"/>
              <a:defRPr/>
            </a:pPr>
            <a:r>
              <a:rPr lang="en-US" sz="2400" dirty="0">
                <a:latin typeface="+mn-lt"/>
              </a:rPr>
              <a:t> Paper </a:t>
            </a:r>
          </a:p>
          <a:p>
            <a:pPr>
              <a:buFont typeface="Arial" pitchFamily="34" charset="0"/>
              <a:buChar char="•"/>
              <a:defRPr/>
            </a:pPr>
            <a:r>
              <a:rPr lang="en-US" sz="2400" dirty="0">
                <a:latin typeface="+mn-lt"/>
              </a:rPr>
              <a:t> Food/Beverage/Tobacco </a:t>
            </a:r>
          </a:p>
          <a:p>
            <a:pPr>
              <a:buFont typeface="Arial" pitchFamily="34" charset="0"/>
              <a:buChar char="•"/>
              <a:defRPr/>
            </a:pPr>
            <a:r>
              <a:rPr lang="en-US" sz="2400" dirty="0">
                <a:latin typeface="+mn-lt"/>
              </a:rPr>
              <a:t> Fabricated metals</a:t>
            </a:r>
          </a:p>
          <a:p>
            <a:pPr>
              <a:buFont typeface="Arial" pitchFamily="34" charset="0"/>
              <a:buChar char="•"/>
              <a:defRPr/>
            </a:pPr>
            <a:r>
              <a:rPr lang="en-US" sz="2400" dirty="0">
                <a:latin typeface="+mn-lt"/>
              </a:rPr>
              <a:t> Plastics and rubber</a:t>
            </a:r>
          </a:p>
          <a:p>
            <a:pPr>
              <a:buFont typeface="Arial" pitchFamily="34" charset="0"/>
              <a:buChar char="•"/>
              <a:defRPr/>
            </a:pPr>
            <a:r>
              <a:rPr lang="en-US" sz="2400" dirty="0">
                <a:latin typeface="+mn-lt"/>
              </a:rPr>
              <a:t> Stone/Clay/Glass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04800"/>
            <a:ext cx="8229600" cy="1143000"/>
          </a:xfrm>
        </p:spPr>
        <p:txBody>
          <a:bodyPr/>
          <a:lstStyle/>
          <a:p>
            <a:pPr eaLnBrk="1" hangingPunct="1"/>
            <a:r>
              <a:rPr lang="en-US" altLang="en-US" dirty="0"/>
              <a:t>TRI Chemicals</a:t>
            </a:r>
          </a:p>
        </p:txBody>
      </p:sp>
      <p:sp>
        <p:nvSpPr>
          <p:cNvPr id="13315" name="Rectangle 3"/>
          <p:cNvSpPr>
            <a:spLocks noGrp="1" noChangeArrowheads="1"/>
          </p:cNvSpPr>
          <p:nvPr>
            <p:ph idx="1"/>
          </p:nvPr>
        </p:nvSpPr>
        <p:spPr>
          <a:xfrm>
            <a:off x="609600" y="1295400"/>
            <a:ext cx="7848600" cy="4648200"/>
          </a:xfrm>
        </p:spPr>
        <p:txBody>
          <a:bodyPr/>
          <a:lstStyle/>
          <a:p>
            <a:pPr marL="0" indent="0" eaLnBrk="1" hangingPunct="1">
              <a:lnSpc>
                <a:spcPct val="90000"/>
              </a:lnSpc>
              <a:buClr>
                <a:schemeClr val="tx1"/>
              </a:buClr>
              <a:buFont typeface="Wingdings" pitchFamily="2" charset="2"/>
              <a:buNone/>
              <a:defRPr/>
            </a:pPr>
            <a:endParaRPr lang="en-US" altLang="en-US" sz="2400" dirty="0"/>
          </a:p>
          <a:p>
            <a:pPr eaLnBrk="1" hangingPunct="1">
              <a:lnSpc>
                <a:spcPct val="90000"/>
              </a:lnSpc>
              <a:buClr>
                <a:schemeClr val="tx1"/>
              </a:buClr>
              <a:defRPr/>
            </a:pPr>
            <a:r>
              <a:rPr lang="en-US" altLang="en-US" sz="2400" dirty="0"/>
              <a:t>Approximately 594 individual chemicals, 27 chemical    categories (i.e., cyanide compounds), and six delimited chemical categories (i.e., diisocyanates) with 82 specifically listed chemicals are currently on the TRI list.</a:t>
            </a:r>
          </a:p>
          <a:p>
            <a:pPr eaLnBrk="1" hangingPunct="1">
              <a:lnSpc>
                <a:spcPct val="90000"/>
              </a:lnSpc>
              <a:buClr>
                <a:schemeClr val="tx1"/>
              </a:buClr>
              <a:defRPr/>
            </a:pPr>
            <a:r>
              <a:rPr lang="en-US" altLang="en-US" sz="2400" dirty="0"/>
              <a:t>Some individual chemicals and chemical categories are classified as PBT chemicals and have different reporting requirements. </a:t>
            </a:r>
          </a:p>
          <a:p>
            <a:pPr eaLnBrk="1" hangingPunct="1">
              <a:lnSpc>
                <a:spcPct val="90000"/>
              </a:lnSpc>
              <a:buClr>
                <a:schemeClr val="tx1"/>
              </a:buClr>
              <a:defRPr/>
            </a:pPr>
            <a:r>
              <a:rPr lang="en-US" altLang="en-US" sz="2400" dirty="0"/>
              <a:t>Qualifiers are applied to some chemicals and chemical categories to account for physical forms, including dust, fumes, fibrous forms, friable materials, aerosols, and chemical allotropes, or manufacturer or manufacturing techniques, or geographical origins.</a:t>
            </a:r>
          </a:p>
          <a:p>
            <a:pPr marL="0" indent="0" eaLnBrk="1" hangingPunct="1">
              <a:lnSpc>
                <a:spcPct val="90000"/>
              </a:lnSpc>
              <a:buClr>
                <a:schemeClr val="tx1"/>
              </a:buClr>
              <a:buFont typeface="Arial" pitchFamily="34" charset="0"/>
              <a:buNone/>
              <a:defRPr/>
            </a:pPr>
            <a:endParaRPr lang="en-US" altLang="en-US" sz="2400" dirty="0"/>
          </a:p>
          <a:p>
            <a:pPr marL="0" indent="0" eaLnBrk="1" hangingPunct="1">
              <a:lnSpc>
                <a:spcPct val="90000"/>
              </a:lnSpc>
              <a:buClr>
                <a:schemeClr val="tx1"/>
              </a:buClr>
              <a:buFont typeface="Arial" pitchFamily="34" charset="0"/>
              <a:buNone/>
              <a:defRPr/>
            </a:pPr>
            <a:endParaRPr lang="en-US" altLang="en-US" sz="2400" dirty="0"/>
          </a:p>
          <a:p>
            <a:pPr marL="0" indent="0" eaLnBrk="1" hangingPunct="1">
              <a:lnSpc>
                <a:spcPct val="90000"/>
              </a:lnSpc>
              <a:buClr>
                <a:schemeClr val="tx1"/>
              </a:buClr>
              <a:buFont typeface="Arial" pitchFamily="34" charset="0"/>
              <a:buNone/>
              <a:defRPr/>
            </a:pPr>
            <a:endParaRPr lang="en-US" altLang="en-US" sz="2400" dirty="0"/>
          </a:p>
        </p:txBody>
      </p:sp>
    </p:spTree>
    <p:extLst>
      <p:ext uri="{BB962C8B-B14F-4D97-AF65-F5344CB8AC3E}">
        <p14:creationId xmlns:p14="http://schemas.microsoft.com/office/powerpoint/2010/main" val="12599178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381000"/>
            <a:ext cx="9144000" cy="914400"/>
          </a:xfrm>
        </p:spPr>
        <p:txBody>
          <a:bodyPr/>
          <a:lstStyle/>
          <a:p>
            <a:pPr eaLnBrk="1" hangingPunct="1"/>
            <a:r>
              <a:rPr lang="en-US" altLang="en-US"/>
              <a:t> Threshold Reporting Amounts</a:t>
            </a:r>
          </a:p>
        </p:txBody>
      </p:sp>
      <p:sp>
        <p:nvSpPr>
          <p:cNvPr id="20483" name="Rectangle 3"/>
          <p:cNvSpPr>
            <a:spLocks noGrp="1" noChangeArrowheads="1"/>
          </p:cNvSpPr>
          <p:nvPr>
            <p:ph idx="1"/>
          </p:nvPr>
        </p:nvSpPr>
        <p:spPr>
          <a:xfrm>
            <a:off x="685800" y="1219200"/>
            <a:ext cx="7924800" cy="4953000"/>
          </a:xfrm>
        </p:spPr>
        <p:txBody>
          <a:bodyPr/>
          <a:lstStyle/>
          <a:p>
            <a:pPr marL="0" indent="0" eaLnBrk="1" hangingPunct="1">
              <a:buFontTx/>
              <a:buNone/>
            </a:pPr>
            <a:endParaRPr lang="en-US" altLang="en-US" sz="1400" dirty="0"/>
          </a:p>
          <a:p>
            <a:pPr marL="0" indent="0" eaLnBrk="1" hangingPunct="1">
              <a:buFontTx/>
              <a:buNone/>
            </a:pPr>
            <a:r>
              <a:rPr lang="en-US" altLang="en-US" sz="2400" dirty="0"/>
              <a:t>Facilities meet the criteria requirements for reporting if site-level usage totals for each non-PBT chemical are at least:</a:t>
            </a:r>
          </a:p>
          <a:p>
            <a:pPr marL="0" indent="0" eaLnBrk="1" hangingPunct="1">
              <a:buClr>
                <a:schemeClr val="tx1"/>
              </a:buClr>
              <a:buFont typeface="Arial" pitchFamily="34" charset="0"/>
              <a:buNone/>
            </a:pPr>
            <a:endParaRPr lang="en-US" altLang="en-US" sz="1600" dirty="0"/>
          </a:p>
          <a:p>
            <a:pPr marL="0" indent="0" eaLnBrk="1" hangingPunct="1">
              <a:buClr>
                <a:schemeClr val="tx1"/>
              </a:buClr>
              <a:buFont typeface="Arial" pitchFamily="34" charset="0"/>
              <a:buNone/>
            </a:pPr>
            <a:endParaRPr lang="en-US" altLang="en-US" sz="1600" dirty="0"/>
          </a:p>
          <a:p>
            <a:pPr marL="1089025" lvl="1" indent="-457200" eaLnBrk="1" hangingPunct="1">
              <a:buClr>
                <a:schemeClr val="tx1"/>
              </a:buClr>
              <a:buFont typeface="Arial" pitchFamily="34" charset="0"/>
              <a:buChar char="•"/>
            </a:pPr>
            <a:r>
              <a:rPr lang="en-US" altLang="en-US" sz="2400" dirty="0"/>
              <a:t>25,000 lbs, manufactured (produce, prepare, compound, or import a TRI chemical); </a:t>
            </a:r>
          </a:p>
          <a:p>
            <a:pPr marL="1089025" lvl="1" indent="-457200" eaLnBrk="1" hangingPunct="1">
              <a:buClr>
                <a:schemeClr val="tx1"/>
              </a:buClr>
              <a:buFont typeface="Arial" pitchFamily="34" charset="0"/>
              <a:buChar char="•"/>
            </a:pPr>
            <a:r>
              <a:rPr lang="en-US" altLang="en-US" sz="2400" dirty="0"/>
              <a:t>25,000 lbs, processed (preparation of a TRI chemical for distribution in commerce); or</a:t>
            </a:r>
          </a:p>
          <a:p>
            <a:pPr marL="1089025" lvl="1" indent="-457200" eaLnBrk="1" hangingPunct="1">
              <a:buClr>
                <a:schemeClr val="tx1"/>
              </a:buClr>
              <a:buFont typeface="Arial" pitchFamily="34" charset="0"/>
              <a:buChar char="•"/>
            </a:pPr>
            <a:r>
              <a:rPr lang="en-US" altLang="en-US" sz="2400" dirty="0"/>
              <a:t>10,000 lbs, otherwise used.</a:t>
            </a:r>
          </a:p>
          <a:p>
            <a:pPr marL="0" indent="0" eaLnBrk="1" hangingPunct="1">
              <a:buClr>
                <a:schemeClr val="tx1"/>
              </a:buClr>
              <a:buFont typeface="Arial" pitchFamily="34" charset="0"/>
              <a:buNone/>
            </a:pPr>
            <a:endParaRPr lang="en-US" altLang="en-US" sz="2400" b="1" dirty="0"/>
          </a:p>
          <a:p>
            <a:pPr marL="0" indent="0" eaLnBrk="1" hangingPunct="1">
              <a:buFontTx/>
              <a:buNone/>
            </a:pPr>
            <a:r>
              <a:rPr lang="en-US" altLang="en-US" sz="2400" b="1" dirty="0"/>
              <a:t> </a:t>
            </a:r>
          </a:p>
        </p:txBody>
      </p:sp>
    </p:spTree>
    <p:extLst>
      <p:ext uri="{BB962C8B-B14F-4D97-AF65-F5344CB8AC3E}">
        <p14:creationId xmlns:p14="http://schemas.microsoft.com/office/powerpoint/2010/main" val="29074299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381000"/>
            <a:ext cx="8001000" cy="914400"/>
          </a:xfrm>
        </p:spPr>
        <p:txBody>
          <a:bodyPr/>
          <a:lstStyle/>
          <a:p>
            <a:pPr eaLnBrk="1" hangingPunct="1"/>
            <a:r>
              <a:rPr lang="en-US" altLang="en-US" sz="4000" dirty="0"/>
              <a:t>Threshold Reporting Amounts (cont.)</a:t>
            </a:r>
          </a:p>
        </p:txBody>
      </p:sp>
      <p:sp>
        <p:nvSpPr>
          <p:cNvPr id="16387" name="Rectangle 3"/>
          <p:cNvSpPr>
            <a:spLocks noGrp="1" noChangeArrowheads="1"/>
          </p:cNvSpPr>
          <p:nvPr>
            <p:ph idx="1"/>
          </p:nvPr>
        </p:nvSpPr>
        <p:spPr>
          <a:xfrm>
            <a:off x="533400" y="1295400"/>
            <a:ext cx="8382000" cy="4648200"/>
          </a:xfrm>
        </p:spPr>
        <p:txBody>
          <a:bodyPr/>
          <a:lstStyle/>
          <a:p>
            <a:pPr marL="0" indent="0">
              <a:buFont typeface="Arial" pitchFamily="34" charset="0"/>
              <a:buNone/>
              <a:defRPr/>
            </a:pPr>
            <a:r>
              <a:rPr lang="en-US" sz="2400" dirty="0"/>
              <a:t>For a facility to meet criteria requirements for PBT chemicals (manufacturing, processing, and otherwise used), site-level totals must be at least:</a:t>
            </a:r>
          </a:p>
          <a:p>
            <a:pPr marL="0" indent="0">
              <a:buFont typeface="Arial" pitchFamily="34" charset="0"/>
              <a:buNone/>
              <a:defRPr/>
            </a:pPr>
            <a:endParaRPr lang="en-US" sz="1800" dirty="0"/>
          </a:p>
          <a:p>
            <a:pPr lvl="1">
              <a:buFont typeface="Arial"/>
              <a:buChar char="•"/>
              <a:defRPr/>
            </a:pPr>
            <a:r>
              <a:rPr lang="en-US" sz="2400" dirty="0"/>
              <a:t>100 lbs for aldrin, lead, lead compounds, methoxychlor, polycyclic aromatic compounds, pendimethalin, tetrabromobisphenol A, and trifluralin; </a:t>
            </a:r>
          </a:p>
          <a:p>
            <a:pPr lvl="1">
              <a:buFont typeface="Arial"/>
              <a:buChar char="•"/>
              <a:defRPr/>
            </a:pPr>
            <a:r>
              <a:rPr lang="en-US" sz="2400" dirty="0"/>
              <a:t>10 lbs for benzo(g,h,i)perylene, chlordane, heptachlor, hexachlorobenzene, isodrin, mercury, mercury compounds, octachlorostyrene, pentachlorobenzene, polychlorinated biphenyls, and toxaphene; or</a:t>
            </a:r>
          </a:p>
          <a:p>
            <a:pPr lvl="1">
              <a:buFont typeface="Arial"/>
              <a:buChar char="•"/>
              <a:defRPr/>
            </a:pPr>
            <a:r>
              <a:rPr lang="en-US" sz="2400" dirty="0"/>
              <a:t>0.1 grams for dioxin and dioxin-like compounds.</a:t>
            </a:r>
          </a:p>
        </p:txBody>
      </p:sp>
    </p:spTree>
    <p:extLst>
      <p:ext uri="{BB962C8B-B14F-4D97-AF65-F5344CB8AC3E}">
        <p14:creationId xmlns:p14="http://schemas.microsoft.com/office/powerpoint/2010/main" val="40608319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2438400"/>
            <a:ext cx="7620000" cy="1938992"/>
          </a:xfrm>
          <a:prstGeom prst="rect">
            <a:avLst/>
          </a:prstGeom>
          <a:noFill/>
        </p:spPr>
        <p:txBody>
          <a:bodyPr>
            <a:spAutoFit/>
          </a:bodyPr>
          <a:lstStyle/>
          <a:p>
            <a:pPr algn="ctr">
              <a:defRPr/>
            </a:pPr>
            <a:r>
              <a:rPr lang="en-US" sz="6000" dirty="0">
                <a:latin typeface="+mj-lt"/>
              </a:rPr>
              <a:t>2018 Reporting Year Updates</a:t>
            </a:r>
          </a:p>
        </p:txBody>
      </p:sp>
    </p:spTree>
    <p:extLst>
      <p:ext uri="{BB962C8B-B14F-4D97-AF65-F5344CB8AC3E}">
        <p14:creationId xmlns:p14="http://schemas.microsoft.com/office/powerpoint/2010/main" val="1900633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381000"/>
            <a:ext cx="9144000" cy="914400"/>
          </a:xfrm>
        </p:spPr>
        <p:txBody>
          <a:bodyPr/>
          <a:lstStyle/>
          <a:p>
            <a:pPr eaLnBrk="1" hangingPunct="1"/>
            <a:r>
              <a:rPr lang="en-US" altLang="en-US" sz="4000" dirty="0"/>
              <a:t>TRI Updates for Reporting Year (RY) 2018</a:t>
            </a:r>
          </a:p>
        </p:txBody>
      </p:sp>
      <p:sp>
        <p:nvSpPr>
          <p:cNvPr id="20483" name="Rectangle 3"/>
          <p:cNvSpPr>
            <a:spLocks noGrp="1" noChangeArrowheads="1"/>
          </p:cNvSpPr>
          <p:nvPr>
            <p:ph idx="1"/>
          </p:nvPr>
        </p:nvSpPr>
        <p:spPr>
          <a:xfrm>
            <a:off x="685800" y="1219200"/>
            <a:ext cx="8153400" cy="4038600"/>
          </a:xfrm>
        </p:spPr>
        <p:txBody>
          <a:bodyPr/>
          <a:lstStyle/>
          <a:p>
            <a:pPr marL="0" indent="0" eaLnBrk="1" hangingPunct="1">
              <a:buFontTx/>
              <a:buNone/>
            </a:pPr>
            <a:r>
              <a:rPr lang="en-US" altLang="en-US" sz="2400" dirty="0"/>
              <a:t>Several new TRI developments impact 2018 reports.</a:t>
            </a:r>
          </a:p>
          <a:p>
            <a:pPr marL="0" indent="0" eaLnBrk="1" hangingPunct="1">
              <a:buClr>
                <a:schemeClr val="tx1"/>
              </a:buClr>
              <a:buFont typeface="Arial" pitchFamily="34" charset="0"/>
              <a:buNone/>
            </a:pPr>
            <a:endParaRPr lang="en-US" altLang="en-US" sz="1600" dirty="0"/>
          </a:p>
          <a:p>
            <a:pPr marL="1089025" lvl="1" indent="-457200" eaLnBrk="1" hangingPunct="1">
              <a:buClr>
                <a:schemeClr val="tx1"/>
              </a:buClr>
              <a:buFont typeface="Arial" pitchFamily="34" charset="0"/>
              <a:buChar char="•"/>
            </a:pPr>
            <a:r>
              <a:rPr lang="en-US" altLang="en-US" sz="2000" dirty="0"/>
              <a:t>A facility must now indicate if it is filling a combined form for an elemental metal and a metal compound containing the same elemental metal. </a:t>
            </a:r>
          </a:p>
          <a:p>
            <a:pPr marL="1089025" lvl="1" indent="-457200" eaLnBrk="1" hangingPunct="1">
              <a:buClr>
                <a:schemeClr val="tx1"/>
              </a:buClr>
              <a:buFont typeface="Arial" pitchFamily="34" charset="0"/>
              <a:buChar char="•"/>
            </a:pPr>
            <a:endParaRPr lang="en-US" altLang="en-US" sz="2000" dirty="0"/>
          </a:p>
          <a:p>
            <a:pPr marL="1089025" lvl="1" indent="-457200" eaLnBrk="1" hangingPunct="1">
              <a:buClr>
                <a:schemeClr val="tx1"/>
              </a:buClr>
              <a:buFont typeface="Arial" pitchFamily="34" charset="0"/>
              <a:buChar char="•"/>
            </a:pPr>
            <a:r>
              <a:rPr lang="en-US" altLang="en-US" sz="2000" dirty="0"/>
              <a:t>A facility must indicate more specific subcategories for certain processing and otherwise use activities. </a:t>
            </a:r>
          </a:p>
          <a:p>
            <a:pPr marL="1089025" lvl="1" indent="-457200" eaLnBrk="1" hangingPunct="1">
              <a:buClr>
                <a:schemeClr val="tx1"/>
              </a:buClr>
              <a:buFont typeface="Arial" pitchFamily="34" charset="0"/>
              <a:buChar char="•"/>
            </a:pPr>
            <a:endParaRPr lang="en-US" altLang="en-US" sz="2000" dirty="0"/>
          </a:p>
          <a:p>
            <a:pPr marL="1089025" lvl="1" indent="-457200" eaLnBrk="1" hangingPunct="1">
              <a:buClr>
                <a:schemeClr val="tx1"/>
              </a:buClr>
              <a:buFont typeface="Arial" pitchFamily="34" charset="0"/>
              <a:buChar char="•"/>
            </a:pPr>
            <a:r>
              <a:rPr lang="en-US" altLang="en-US" sz="2000" dirty="0"/>
              <a:t>Recycling is now an activity under processing in Part II, Section 3.2.</a:t>
            </a:r>
          </a:p>
          <a:p>
            <a:pPr marL="1089025" lvl="1" indent="-457200" eaLnBrk="1" hangingPunct="1">
              <a:buClr>
                <a:schemeClr val="tx1"/>
              </a:buClr>
              <a:buFont typeface="Arial" pitchFamily="34" charset="0"/>
              <a:buChar char="•"/>
            </a:pPr>
            <a:endParaRPr lang="en-US" altLang="en-US" sz="2000" dirty="0"/>
          </a:p>
          <a:p>
            <a:pPr marL="0" indent="0" eaLnBrk="1" hangingPunct="1">
              <a:buClr>
                <a:schemeClr val="tx1"/>
              </a:buClr>
              <a:buFont typeface="Arial" pitchFamily="34" charset="0"/>
              <a:buNone/>
            </a:pPr>
            <a:endParaRPr lang="en-US" altLang="en-US" sz="2400" b="1" dirty="0"/>
          </a:p>
          <a:p>
            <a:pPr marL="0" indent="0" eaLnBrk="1" hangingPunct="1">
              <a:buFontTx/>
              <a:buNone/>
            </a:pPr>
            <a:r>
              <a:rPr lang="en-US" altLang="en-US" sz="2400" b="1" dirty="0"/>
              <a:t> </a:t>
            </a:r>
          </a:p>
        </p:txBody>
      </p:sp>
    </p:spTree>
    <p:extLst>
      <p:ext uri="{BB962C8B-B14F-4D97-AF65-F5344CB8AC3E}">
        <p14:creationId xmlns:p14="http://schemas.microsoft.com/office/powerpoint/2010/main" val="240809998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D6DA3-C6BA-4D84-ACE4-B7D2361EB771}"/>
              </a:ext>
            </a:extLst>
          </p:cNvPr>
          <p:cNvSpPr>
            <a:spLocks noGrp="1"/>
          </p:cNvSpPr>
          <p:nvPr>
            <p:ph type="title"/>
          </p:nvPr>
        </p:nvSpPr>
        <p:spPr>
          <a:xfrm>
            <a:off x="457200" y="274638"/>
            <a:ext cx="8229600" cy="1096962"/>
          </a:xfrm>
        </p:spPr>
        <p:txBody>
          <a:bodyPr/>
          <a:lstStyle/>
          <a:p>
            <a:r>
              <a:rPr lang="en-US" altLang="en-US" sz="4000" dirty="0"/>
              <a:t>TRI Updates for RY 2018 (cont.)</a:t>
            </a:r>
            <a:endParaRPr lang="en-US" sz="4000" dirty="0"/>
          </a:p>
        </p:txBody>
      </p:sp>
      <p:sp>
        <p:nvSpPr>
          <p:cNvPr id="3" name="Content Placeholder 2">
            <a:extLst>
              <a:ext uri="{FF2B5EF4-FFF2-40B4-BE49-F238E27FC236}">
                <a16:creationId xmlns:a16="http://schemas.microsoft.com/office/drawing/2014/main" id="{04FD61C5-0A92-40D7-8923-9965AA1D3CE1}"/>
              </a:ext>
            </a:extLst>
          </p:cNvPr>
          <p:cNvSpPr>
            <a:spLocks noGrp="1"/>
          </p:cNvSpPr>
          <p:nvPr>
            <p:ph idx="1"/>
          </p:nvPr>
        </p:nvSpPr>
        <p:spPr>
          <a:xfrm>
            <a:off x="457200" y="1600201"/>
            <a:ext cx="8229600" cy="3810000"/>
          </a:xfrm>
        </p:spPr>
        <p:txBody>
          <a:bodyPr/>
          <a:lstStyle/>
          <a:p>
            <a:pPr marL="1089025" lvl="1" indent="-457200" eaLnBrk="1" hangingPunct="1">
              <a:buClr>
                <a:schemeClr val="tx1"/>
              </a:buClr>
              <a:buFont typeface="Arial" pitchFamily="34" charset="0"/>
              <a:buChar char="•"/>
            </a:pPr>
            <a:r>
              <a:rPr lang="en-US" altLang="en-US" sz="2000" dirty="0"/>
              <a:t>A facility may indicate that on-site disposal includes quantities of the chemical being managed in “waste rock piles” (Part II, Section 5.5).</a:t>
            </a:r>
          </a:p>
          <a:p>
            <a:pPr marL="1089025" lvl="1" indent="-457200" eaLnBrk="1" hangingPunct="1">
              <a:buClr>
                <a:schemeClr val="tx1"/>
              </a:buClr>
              <a:buFont typeface="Arial" pitchFamily="34" charset="0"/>
              <a:buChar char="•"/>
            </a:pPr>
            <a:endParaRPr lang="en-US" altLang="en-US" sz="2000" dirty="0"/>
          </a:p>
          <a:p>
            <a:pPr marL="1089025" lvl="1" indent="-457200" eaLnBrk="1" hangingPunct="1">
              <a:buClr>
                <a:schemeClr val="tx1"/>
              </a:buClr>
              <a:buFont typeface="Arial" pitchFamily="34" charset="0"/>
              <a:buChar char="•"/>
            </a:pPr>
            <a:r>
              <a:rPr lang="en-US" altLang="en-US" sz="2000" dirty="0"/>
              <a:t>New management codes are available for transfers of waste to POTWs (Part II, Section 6.1).</a:t>
            </a:r>
          </a:p>
          <a:p>
            <a:pPr marL="1089025" lvl="1" indent="-457200" eaLnBrk="1" hangingPunct="1">
              <a:buClr>
                <a:schemeClr val="tx1"/>
              </a:buClr>
              <a:buFont typeface="Arial" pitchFamily="34" charset="0"/>
              <a:buChar char="•"/>
            </a:pPr>
            <a:endParaRPr lang="en-US" altLang="en-US" sz="2000" dirty="0"/>
          </a:p>
          <a:p>
            <a:pPr marL="1089025" lvl="1" indent="-457200" eaLnBrk="1" hangingPunct="1">
              <a:buClr>
                <a:schemeClr val="tx1"/>
              </a:buClr>
              <a:buFont typeface="Arial" pitchFamily="34" charset="0"/>
              <a:buChar char="•"/>
            </a:pPr>
            <a:r>
              <a:rPr lang="en-US" altLang="en-US" sz="2000" dirty="0"/>
              <a:t>New barrier code is available for use when a reduction does not appear to be technically feasible (Part II, Section 8.11).</a:t>
            </a:r>
          </a:p>
          <a:p>
            <a:endParaRPr lang="en-US" dirty="0"/>
          </a:p>
        </p:txBody>
      </p:sp>
    </p:spTree>
    <p:extLst>
      <p:ext uri="{BB962C8B-B14F-4D97-AF65-F5344CB8AC3E}">
        <p14:creationId xmlns:p14="http://schemas.microsoft.com/office/powerpoint/2010/main" val="3649475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1219200" y="1524000"/>
            <a:ext cx="7162800" cy="3733800"/>
          </a:xfrm>
        </p:spPr>
        <p:txBody>
          <a:bodyPr/>
          <a:lstStyle/>
          <a:p>
            <a:pPr eaLnBrk="1" hangingPunct="1">
              <a:buClr>
                <a:schemeClr val="tx1"/>
              </a:buClr>
            </a:pPr>
            <a:r>
              <a:rPr lang="en-US" altLang="en-US" sz="3600" dirty="0"/>
              <a:t>Origin and History</a:t>
            </a:r>
          </a:p>
          <a:p>
            <a:pPr eaLnBrk="1" hangingPunct="1">
              <a:buClr>
                <a:schemeClr val="tx1"/>
              </a:buClr>
            </a:pPr>
            <a:r>
              <a:rPr lang="en-US" altLang="en-US" sz="3600" dirty="0"/>
              <a:t>Reporting Guidelines</a:t>
            </a:r>
          </a:p>
          <a:p>
            <a:pPr eaLnBrk="1" hangingPunct="1">
              <a:buClr>
                <a:schemeClr val="tx1"/>
              </a:buClr>
            </a:pPr>
            <a:r>
              <a:rPr lang="en-US" altLang="en-US" sz="3600" dirty="0"/>
              <a:t>Reporting Process</a:t>
            </a:r>
          </a:p>
          <a:p>
            <a:pPr eaLnBrk="1" hangingPunct="1">
              <a:buClr>
                <a:schemeClr val="tx1"/>
              </a:buClr>
            </a:pPr>
            <a:r>
              <a:rPr lang="en-US" altLang="en-US" sz="3600" dirty="0"/>
              <a:t>Texas Data and Trends</a:t>
            </a:r>
          </a:p>
          <a:p>
            <a:pPr eaLnBrk="1" hangingPunct="1">
              <a:buClr>
                <a:schemeClr val="tx1"/>
              </a:buClr>
            </a:pPr>
            <a:r>
              <a:rPr lang="en-US" altLang="en-US" sz="3600" dirty="0"/>
              <a:t>Information Resources</a:t>
            </a:r>
          </a:p>
        </p:txBody>
      </p:sp>
      <p:sp>
        <p:nvSpPr>
          <p:cNvPr id="6146" name="Rectangle 2"/>
          <p:cNvSpPr>
            <a:spLocks noGrp="1" noChangeArrowheads="1"/>
          </p:cNvSpPr>
          <p:nvPr>
            <p:ph type="title" idx="4294967295"/>
          </p:nvPr>
        </p:nvSpPr>
        <p:spPr>
          <a:xfrm>
            <a:off x="1295400" y="381000"/>
            <a:ext cx="6477000" cy="609600"/>
          </a:xfrm>
        </p:spPr>
        <p:txBody>
          <a:bodyPr/>
          <a:lstStyle/>
          <a:p>
            <a:pPr eaLnBrk="1" hangingPunct="1"/>
            <a:r>
              <a:rPr lang="en-US" altLang="en-US" dirty="0"/>
              <a:t>TRI Topics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EED39-B501-4289-A49A-456189963700}"/>
              </a:ext>
            </a:extLst>
          </p:cNvPr>
          <p:cNvSpPr>
            <a:spLocks noGrp="1"/>
          </p:cNvSpPr>
          <p:nvPr>
            <p:ph type="title"/>
          </p:nvPr>
        </p:nvSpPr>
        <p:spPr/>
        <p:txBody>
          <a:bodyPr/>
          <a:lstStyle/>
          <a:p>
            <a:r>
              <a:rPr lang="en-US" dirty="0"/>
              <a:t>Updates to Form R Reporting</a:t>
            </a:r>
          </a:p>
        </p:txBody>
      </p:sp>
      <p:sp>
        <p:nvSpPr>
          <p:cNvPr id="3" name="Content Placeholder 2">
            <a:extLst>
              <a:ext uri="{FF2B5EF4-FFF2-40B4-BE49-F238E27FC236}">
                <a16:creationId xmlns:a16="http://schemas.microsoft.com/office/drawing/2014/main" id="{C80395FB-A485-4D1E-85BA-2CFFA57430BD}"/>
              </a:ext>
            </a:extLst>
          </p:cNvPr>
          <p:cNvSpPr>
            <a:spLocks noGrp="1"/>
          </p:cNvSpPr>
          <p:nvPr>
            <p:ph idx="1"/>
          </p:nvPr>
        </p:nvSpPr>
        <p:spPr>
          <a:xfrm>
            <a:off x="457200" y="1600201"/>
            <a:ext cx="8229600" cy="3886200"/>
          </a:xfrm>
        </p:spPr>
        <p:txBody>
          <a:bodyPr/>
          <a:lstStyle/>
          <a:p>
            <a:r>
              <a:rPr lang="en-US" sz="2400" dirty="0"/>
              <a:t>Use indicator where the elemental metal and the metal compound are being reported. </a:t>
            </a:r>
          </a:p>
          <a:p>
            <a:r>
              <a:rPr lang="en-US" sz="2400" dirty="0"/>
              <a:t>When reporting the activity of the chemical as manufactured, processed, or otherwise used (MPO), the processing and otherwise used  categories have a specific subcategory that needs to be indicated.</a:t>
            </a:r>
          </a:p>
          <a:p>
            <a:r>
              <a:rPr lang="en-US" sz="2400" dirty="0"/>
              <a:t>In Part II, Section 3.2, an MPO activity of “recycling” is available instead of “repackaging” under Processed. </a:t>
            </a:r>
          </a:p>
          <a:p>
            <a:endParaRPr lang="en-US" sz="2400" dirty="0"/>
          </a:p>
        </p:txBody>
      </p:sp>
    </p:spTree>
    <p:extLst>
      <p:ext uri="{BB962C8B-B14F-4D97-AF65-F5344CB8AC3E}">
        <p14:creationId xmlns:p14="http://schemas.microsoft.com/office/powerpoint/2010/main" val="3011249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504AB-68F1-4D23-ABAD-9BEDC483C3F3}"/>
              </a:ext>
            </a:extLst>
          </p:cNvPr>
          <p:cNvSpPr>
            <a:spLocks noGrp="1"/>
          </p:cNvSpPr>
          <p:nvPr>
            <p:ph type="title"/>
          </p:nvPr>
        </p:nvSpPr>
        <p:spPr/>
        <p:txBody>
          <a:bodyPr/>
          <a:lstStyle/>
          <a:p>
            <a:r>
              <a:rPr lang="en-US" sz="4200" dirty="0"/>
              <a:t>Updates to Form R Reporting (cont.)</a:t>
            </a:r>
          </a:p>
        </p:txBody>
      </p:sp>
      <p:sp>
        <p:nvSpPr>
          <p:cNvPr id="3" name="Content Placeholder 2">
            <a:extLst>
              <a:ext uri="{FF2B5EF4-FFF2-40B4-BE49-F238E27FC236}">
                <a16:creationId xmlns:a16="http://schemas.microsoft.com/office/drawing/2014/main" id="{F28967EC-864C-4E84-BE1C-1404DEC1D9D3}"/>
              </a:ext>
            </a:extLst>
          </p:cNvPr>
          <p:cNvSpPr>
            <a:spLocks noGrp="1"/>
          </p:cNvSpPr>
          <p:nvPr>
            <p:ph idx="1"/>
          </p:nvPr>
        </p:nvSpPr>
        <p:spPr>
          <a:xfrm>
            <a:off x="609600" y="1417638"/>
            <a:ext cx="8229600" cy="4648200"/>
          </a:xfrm>
        </p:spPr>
        <p:txBody>
          <a:bodyPr/>
          <a:lstStyle/>
          <a:p>
            <a:r>
              <a:rPr lang="en-US" sz="2200" dirty="0"/>
              <a:t>Facilities will report quantities individually with waste management activities for each Publicly Owned Treatment Works (POTW). Because not all facilities may have POTW waste management information, the EPA is providing two codes that a facility should use when the ultimate disposition of the chemical is unknown.</a:t>
            </a:r>
          </a:p>
          <a:p>
            <a:pPr marL="339725" indent="0">
              <a:buNone/>
            </a:pPr>
            <a:r>
              <a:rPr lang="en-US" sz="2200" dirty="0"/>
              <a:t>“P36: Other or Unknown Disposal” or</a:t>
            </a:r>
          </a:p>
          <a:p>
            <a:pPr marL="339725" indent="0">
              <a:buNone/>
            </a:pPr>
            <a:r>
              <a:rPr lang="en-US" sz="2200" dirty="0"/>
              <a:t>“P37: Other or Unknown Treatment”</a:t>
            </a:r>
          </a:p>
          <a:p>
            <a:r>
              <a:rPr lang="en-US" sz="2200" dirty="0"/>
              <a:t>There may be situations where a facility will find itself unable to conduct a source reduction activity for an industrial operation for reasons other than technical or financial support. For these situations, the EPA created a new code; </a:t>
            </a:r>
          </a:p>
          <a:p>
            <a:pPr marL="0" indent="0">
              <a:buNone/>
            </a:pPr>
            <a:r>
              <a:rPr lang="en-US" sz="2200" dirty="0"/>
              <a:t>     “B8: Reduction does not appear to be technically feasible.”</a:t>
            </a:r>
          </a:p>
          <a:p>
            <a:pPr marL="0" indent="0">
              <a:buNone/>
            </a:pPr>
            <a:r>
              <a:rPr lang="en-US" sz="1000" dirty="0"/>
              <a:t>        </a:t>
            </a:r>
          </a:p>
          <a:p>
            <a:pPr marL="0" indent="0">
              <a:buNone/>
            </a:pPr>
            <a:r>
              <a:rPr lang="en-US" sz="1600" dirty="0"/>
              <a:t>       The prior B8 (“B8: Other barriers”) has been recategorized as B99 (“B99: Other barriers”).</a:t>
            </a:r>
          </a:p>
        </p:txBody>
      </p:sp>
    </p:spTree>
    <p:extLst>
      <p:ext uri="{BB962C8B-B14F-4D97-AF65-F5344CB8AC3E}">
        <p14:creationId xmlns:p14="http://schemas.microsoft.com/office/powerpoint/2010/main" val="175659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2438400"/>
            <a:ext cx="7620000" cy="1016000"/>
          </a:xfrm>
          <a:prstGeom prst="rect">
            <a:avLst/>
          </a:prstGeom>
          <a:noFill/>
        </p:spPr>
        <p:txBody>
          <a:bodyPr>
            <a:spAutoFit/>
          </a:bodyPr>
          <a:lstStyle/>
          <a:p>
            <a:pPr algn="ctr">
              <a:defRPr/>
            </a:pPr>
            <a:r>
              <a:rPr lang="en-US" sz="6000" dirty="0">
                <a:latin typeface="+mj-lt"/>
              </a:rPr>
              <a:t>Reporting Process</a:t>
            </a:r>
          </a:p>
        </p:txBody>
      </p:sp>
    </p:spTree>
    <p:extLst>
      <p:ext uri="{BB962C8B-B14F-4D97-AF65-F5344CB8AC3E}">
        <p14:creationId xmlns:p14="http://schemas.microsoft.com/office/powerpoint/2010/main" val="1526717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457200" y="274638"/>
            <a:ext cx="8229600" cy="792162"/>
          </a:xfrm>
        </p:spPr>
        <p:txBody>
          <a:bodyPr/>
          <a:lstStyle/>
          <a:p>
            <a:pPr eaLnBrk="1" hangingPunct="1"/>
            <a:r>
              <a:rPr lang="en-US" altLang="en-US" dirty="0"/>
              <a:t>Reporting Process </a:t>
            </a:r>
          </a:p>
        </p:txBody>
      </p:sp>
      <p:sp>
        <p:nvSpPr>
          <p:cNvPr id="17411" name="Rectangle 3"/>
          <p:cNvSpPr>
            <a:spLocks noGrp="1" noChangeArrowheads="1"/>
          </p:cNvSpPr>
          <p:nvPr>
            <p:ph idx="1"/>
          </p:nvPr>
        </p:nvSpPr>
        <p:spPr>
          <a:xfrm>
            <a:off x="609600" y="1066800"/>
            <a:ext cx="7848600" cy="5257800"/>
          </a:xfrm>
        </p:spPr>
        <p:txBody>
          <a:bodyPr/>
          <a:lstStyle/>
          <a:p>
            <a:pPr marL="0" indent="0" eaLnBrk="1" hangingPunct="1">
              <a:lnSpc>
                <a:spcPct val="80000"/>
              </a:lnSpc>
              <a:buClr>
                <a:schemeClr val="tx1"/>
              </a:buClr>
              <a:buNone/>
              <a:tabLst>
                <a:tab pos="228600" algn="l"/>
              </a:tabLst>
            </a:pPr>
            <a:endParaRPr lang="en-US" altLang="en-US" sz="1200" dirty="0"/>
          </a:p>
          <a:p>
            <a:pPr marL="0" indent="0" eaLnBrk="1" hangingPunct="1">
              <a:lnSpc>
                <a:spcPct val="80000"/>
              </a:lnSpc>
              <a:buClr>
                <a:schemeClr val="tx1"/>
              </a:buClr>
              <a:tabLst>
                <a:tab pos="228600" algn="l"/>
              </a:tabLst>
            </a:pPr>
            <a:r>
              <a:rPr lang="en-US" altLang="en-US" sz="2400" dirty="0"/>
              <a:t>  Each chemical meeting all three criteria must be reported  	using either Form A or Form R.</a:t>
            </a:r>
          </a:p>
          <a:p>
            <a:pPr marL="0" indent="0" eaLnBrk="1" hangingPunct="1">
              <a:lnSpc>
                <a:spcPct val="80000"/>
              </a:lnSpc>
              <a:buClr>
                <a:schemeClr val="tx1"/>
              </a:buClr>
              <a:buFont typeface="Arial" pitchFamily="34" charset="0"/>
              <a:buNone/>
              <a:tabLst>
                <a:tab pos="228600" algn="l"/>
              </a:tabLst>
            </a:pPr>
            <a:endParaRPr lang="en-US" altLang="en-US" sz="1200" dirty="0"/>
          </a:p>
          <a:p>
            <a:pPr marL="0" indent="0" eaLnBrk="1" hangingPunct="1">
              <a:lnSpc>
                <a:spcPct val="80000"/>
              </a:lnSpc>
              <a:buClr>
                <a:schemeClr val="tx1"/>
              </a:buClr>
              <a:tabLst>
                <a:tab pos="228600" algn="l"/>
              </a:tabLst>
            </a:pPr>
            <a:r>
              <a:rPr lang="en-US" altLang="en-US" sz="2400" dirty="0"/>
              <a:t>  Facilities determine which reporting form to use by </a:t>
            </a:r>
          </a:p>
          <a:p>
            <a:pPr marL="0" indent="0" eaLnBrk="1" hangingPunct="1">
              <a:lnSpc>
                <a:spcPct val="80000"/>
              </a:lnSpc>
              <a:buClr>
                <a:schemeClr val="tx1"/>
              </a:buClr>
              <a:buFontTx/>
              <a:buNone/>
              <a:tabLst>
                <a:tab pos="228600" algn="l"/>
              </a:tabLst>
            </a:pPr>
            <a:r>
              <a:rPr lang="en-US" altLang="en-US" sz="2400" dirty="0"/>
              <a:t>   	following the EPA guidance document, </a:t>
            </a:r>
            <a:r>
              <a:rPr lang="en-US" altLang="en-US" sz="2400" i="1" dirty="0"/>
              <a:t>Toxic Chemical   </a:t>
            </a:r>
          </a:p>
          <a:p>
            <a:pPr marL="0" indent="0" eaLnBrk="1" hangingPunct="1">
              <a:lnSpc>
                <a:spcPct val="80000"/>
              </a:lnSpc>
              <a:buClr>
                <a:schemeClr val="tx1"/>
              </a:buClr>
              <a:buFontTx/>
              <a:buNone/>
              <a:tabLst>
                <a:tab pos="228600" algn="l"/>
              </a:tabLst>
            </a:pPr>
            <a:r>
              <a:rPr lang="en-US" altLang="en-US" sz="2400" i="1" dirty="0"/>
              <a:t>   	Release Inventory Reporting Forms and Instructions  </a:t>
            </a:r>
          </a:p>
          <a:p>
            <a:pPr marL="0" indent="0" algn="ctr" eaLnBrk="1" hangingPunct="1">
              <a:lnSpc>
                <a:spcPct val="80000"/>
              </a:lnSpc>
              <a:buClr>
                <a:schemeClr val="tx1"/>
              </a:buClr>
              <a:buFontTx/>
              <a:buNone/>
              <a:tabLst>
                <a:tab pos="228600" algn="l"/>
                <a:tab pos="1371600" algn="l"/>
              </a:tabLst>
            </a:pPr>
            <a:r>
              <a:rPr lang="en-US" altLang="en-US" sz="2400" dirty="0"/>
              <a:t> available at: 								</a:t>
            </a:r>
            <a:r>
              <a:rPr lang="en-US" altLang="en-US" sz="1800" dirty="0">
                <a:hlinkClick r:id="rId2"/>
              </a:rPr>
              <a:t>https://ofmpub.epa.gov/apex/guideme_ext/guideme_ext/guideme/</a:t>
            </a:r>
          </a:p>
          <a:p>
            <a:pPr marL="0" indent="0" algn="ctr" eaLnBrk="1" hangingPunct="1">
              <a:lnSpc>
                <a:spcPct val="80000"/>
              </a:lnSpc>
              <a:buClr>
                <a:schemeClr val="tx1"/>
              </a:buClr>
              <a:buFontTx/>
              <a:buNone/>
              <a:tabLst>
                <a:tab pos="228600" algn="l"/>
                <a:tab pos="1371600" algn="l"/>
              </a:tabLst>
            </a:pPr>
            <a:r>
              <a:rPr lang="en-US" altLang="en-US" sz="1800" dirty="0">
                <a:hlinkClick r:id="rId2"/>
              </a:rPr>
              <a:t>file/ rfi_ry18_draft.pdf</a:t>
            </a:r>
            <a:r>
              <a:rPr lang="en-US" altLang="en-US" sz="1800" dirty="0"/>
              <a:t> </a:t>
            </a:r>
          </a:p>
          <a:p>
            <a:pPr marL="0" indent="0" algn="ctr" eaLnBrk="1" hangingPunct="1">
              <a:lnSpc>
                <a:spcPct val="80000"/>
              </a:lnSpc>
              <a:buClr>
                <a:schemeClr val="tx1"/>
              </a:buClr>
              <a:buFontTx/>
              <a:buNone/>
              <a:tabLst>
                <a:tab pos="228600" algn="l"/>
              </a:tabLst>
            </a:pPr>
            <a:r>
              <a:rPr lang="en-US" altLang="en-US" sz="1200" dirty="0">
                <a:solidFill>
                  <a:schemeClr val="tx2"/>
                </a:solidFill>
              </a:rPr>
              <a:t> </a:t>
            </a:r>
          </a:p>
          <a:p>
            <a:pPr marL="0" lvl="0" indent="0" eaLnBrk="1" hangingPunct="1">
              <a:lnSpc>
                <a:spcPct val="80000"/>
              </a:lnSpc>
              <a:buClr>
                <a:prstClr val="black"/>
              </a:buClr>
              <a:tabLst>
                <a:tab pos="228600" algn="l"/>
              </a:tabLst>
            </a:pPr>
            <a:r>
              <a:rPr lang="en-US" altLang="en-US" sz="2400" dirty="0">
                <a:solidFill>
                  <a:prstClr val="black"/>
                </a:solidFill>
              </a:rPr>
              <a:t> TRI reports should be submitted to EPA using </a:t>
            </a:r>
            <a:r>
              <a:rPr lang="en-US" altLang="en-US" sz="2400" i="1" dirty="0">
                <a:solidFill>
                  <a:prstClr val="black"/>
                </a:solidFill>
              </a:rPr>
              <a:t>TRI-</a:t>
            </a:r>
            <a:r>
              <a:rPr lang="en-US" altLang="en-US" sz="2400" i="1" dirty="0" err="1">
                <a:solidFill>
                  <a:prstClr val="black"/>
                </a:solidFill>
              </a:rPr>
              <a:t>MEweb</a:t>
            </a:r>
            <a:r>
              <a:rPr lang="en-US" altLang="en-US" sz="2400" i="1" dirty="0">
                <a:solidFill>
                  <a:prstClr val="black"/>
                </a:solidFill>
              </a:rPr>
              <a:t> </a:t>
            </a:r>
            <a:r>
              <a:rPr lang="en-US" altLang="en-US" sz="2400" dirty="0">
                <a:solidFill>
                  <a:prstClr val="black"/>
                </a:solidFill>
              </a:rPr>
              <a:t>by 	July 1</a:t>
            </a:r>
            <a:r>
              <a:rPr lang="en-US" altLang="en-US" sz="2400" baseline="30000" dirty="0">
                <a:solidFill>
                  <a:prstClr val="black"/>
                </a:solidFill>
              </a:rPr>
              <a:t>st</a:t>
            </a:r>
            <a:r>
              <a:rPr lang="en-US" altLang="en-US" sz="2400" dirty="0">
                <a:solidFill>
                  <a:prstClr val="black"/>
                </a:solidFill>
              </a:rPr>
              <a:t> following the reporting year.</a:t>
            </a:r>
          </a:p>
          <a:p>
            <a:pPr marL="0" indent="0" algn="ctr" eaLnBrk="1" hangingPunct="1">
              <a:lnSpc>
                <a:spcPct val="80000"/>
              </a:lnSpc>
              <a:buClr>
                <a:schemeClr val="tx1"/>
              </a:buClr>
              <a:buFontTx/>
              <a:buNone/>
              <a:tabLst>
                <a:tab pos="228600" algn="l"/>
              </a:tabLst>
            </a:pPr>
            <a:endParaRPr lang="en-US" altLang="en-US" sz="1200" dirty="0">
              <a:solidFill>
                <a:schemeClr val="tx2"/>
              </a:solidFill>
            </a:endParaRPr>
          </a:p>
          <a:p>
            <a:pPr marL="0" indent="0" eaLnBrk="1" hangingPunct="1">
              <a:lnSpc>
                <a:spcPct val="80000"/>
              </a:lnSpc>
              <a:buClr>
                <a:srgbClr val="000000"/>
              </a:buClr>
              <a:tabLst>
                <a:tab pos="228600" algn="l"/>
              </a:tabLst>
            </a:pPr>
            <a:r>
              <a:rPr lang="en-US" altLang="en-US" sz="2400" dirty="0">
                <a:solidFill>
                  <a:srgbClr val="000000"/>
                </a:solidFill>
              </a:rPr>
              <a:t>  When using </a:t>
            </a:r>
            <a:r>
              <a:rPr lang="en-US" altLang="en-US" sz="2400" i="1" dirty="0">
                <a:solidFill>
                  <a:srgbClr val="000000"/>
                </a:solidFill>
              </a:rPr>
              <a:t>TRI-</a:t>
            </a:r>
            <a:r>
              <a:rPr lang="en-US" altLang="en-US" sz="2400" i="1" dirty="0" err="1">
                <a:solidFill>
                  <a:srgbClr val="000000"/>
                </a:solidFill>
              </a:rPr>
              <a:t>MEweb</a:t>
            </a:r>
            <a:r>
              <a:rPr lang="en-US" altLang="en-US" sz="2400" dirty="0">
                <a:solidFill>
                  <a:srgbClr val="000000"/>
                </a:solidFill>
              </a:rPr>
              <a:t>, the submission is automatically  </a:t>
            </a:r>
          </a:p>
          <a:p>
            <a:pPr marL="0" indent="0" eaLnBrk="1" hangingPunct="1">
              <a:lnSpc>
                <a:spcPct val="80000"/>
              </a:lnSpc>
              <a:buClr>
                <a:srgbClr val="000000"/>
              </a:buClr>
              <a:buFont typeface="Arial" pitchFamily="34" charset="0"/>
              <a:buNone/>
              <a:tabLst>
                <a:tab pos="228600" algn="l"/>
              </a:tabLst>
            </a:pPr>
            <a:r>
              <a:rPr lang="en-US" altLang="en-US" sz="2400" dirty="0">
                <a:solidFill>
                  <a:srgbClr val="000000"/>
                </a:solidFill>
              </a:rPr>
              <a:t>   	submitted to the TCEQ. </a:t>
            </a:r>
          </a:p>
          <a:p>
            <a:pPr marL="0" indent="0" eaLnBrk="1" hangingPunct="1">
              <a:lnSpc>
                <a:spcPct val="80000"/>
              </a:lnSpc>
              <a:buClr>
                <a:schemeClr val="tx1"/>
              </a:buClr>
              <a:buFontTx/>
              <a:buNone/>
            </a:pPr>
            <a:endParaRPr lang="en-US" altLang="en-US" sz="2000" dirty="0">
              <a:solidFill>
                <a:schemeClr val="tx2"/>
              </a:solidFill>
            </a:endParaRPr>
          </a:p>
          <a:p>
            <a:pPr marL="0" indent="0" eaLnBrk="1" hangingPunct="1">
              <a:lnSpc>
                <a:spcPct val="80000"/>
              </a:lnSpc>
              <a:buClr>
                <a:schemeClr val="tx1"/>
              </a:buClr>
              <a:buFontTx/>
              <a:buNone/>
            </a:pPr>
            <a:endParaRPr lang="en-US" altLang="en-US" sz="2400" dirty="0"/>
          </a:p>
          <a:p>
            <a:pPr marL="0" indent="0" eaLnBrk="1" hangingPunct="1">
              <a:lnSpc>
                <a:spcPct val="80000"/>
              </a:lnSpc>
              <a:buFontTx/>
              <a:buNone/>
            </a:pPr>
            <a:endParaRPr lang="en-US" altLang="en-US" dirty="0"/>
          </a:p>
          <a:p>
            <a:pPr marL="0" indent="0" eaLnBrk="1" hangingPunct="1">
              <a:lnSpc>
                <a:spcPct val="80000"/>
              </a:lnSpc>
              <a:buClr>
                <a:schemeClr val="tx1"/>
              </a:buClr>
            </a:pPr>
            <a:endParaRPr lang="en-US" altLang="en-US" dirty="0"/>
          </a:p>
          <a:p>
            <a:pPr marL="0" indent="0" eaLnBrk="1" hangingPunct="1">
              <a:lnSpc>
                <a:spcPct val="80000"/>
              </a:lnSpc>
              <a:buClr>
                <a:schemeClr val="tx1"/>
              </a:buClr>
            </a:pPr>
            <a:endParaRPr lang="en-US" altLang="en-US" dirty="0"/>
          </a:p>
          <a:p>
            <a:pPr marL="0" indent="0" eaLnBrk="1" hangingPunct="1">
              <a:lnSpc>
                <a:spcPct val="80000"/>
              </a:lnSpc>
              <a:buFontTx/>
              <a:buNone/>
            </a:pPr>
            <a:endParaRPr lang="en-US" altLang="en-US" sz="3600"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8313" y="1295400"/>
            <a:ext cx="7550223"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920240" y="457199"/>
            <a:ext cx="5425140" cy="769441"/>
          </a:xfrm>
          <a:prstGeom prst="rect">
            <a:avLst/>
          </a:prstGeom>
          <a:noFill/>
        </p:spPr>
        <p:txBody>
          <a:bodyPr wrap="none" rtlCol="0">
            <a:spAutoFit/>
          </a:bodyPr>
          <a:lstStyle/>
          <a:p>
            <a:r>
              <a:rPr lang="en-US" sz="4400" dirty="0">
                <a:latin typeface="+mj-lt"/>
              </a:rPr>
              <a:t>TRI-</a:t>
            </a:r>
            <a:r>
              <a:rPr lang="en-US" sz="4400" dirty="0" err="1">
                <a:latin typeface="+mj-lt"/>
              </a:rPr>
              <a:t>MEweb</a:t>
            </a:r>
            <a:r>
              <a:rPr lang="en-US" sz="4400" dirty="0">
                <a:latin typeface="+mj-lt"/>
              </a:rPr>
              <a:t> Homepage</a:t>
            </a:r>
          </a:p>
        </p:txBody>
      </p:sp>
      <p:sp>
        <p:nvSpPr>
          <p:cNvPr id="4" name="TextBox 3"/>
          <p:cNvSpPr txBox="1"/>
          <p:nvPr/>
        </p:nvSpPr>
        <p:spPr>
          <a:xfrm>
            <a:off x="957997" y="5029200"/>
            <a:ext cx="1742785" cy="276999"/>
          </a:xfrm>
          <a:prstGeom prst="rect">
            <a:avLst/>
          </a:prstGeom>
          <a:solidFill>
            <a:schemeClr val="bg1"/>
          </a:solidFill>
        </p:spPr>
        <p:txBody>
          <a:bodyPr wrap="none" rtlCol="0">
            <a:spAutoFit/>
          </a:bodyPr>
          <a:lstStyle/>
          <a:p>
            <a:r>
              <a:rPr lang="en-US" sz="1200" dirty="0"/>
              <a:t>                                    </a:t>
            </a:r>
          </a:p>
        </p:txBody>
      </p:sp>
    </p:spTree>
    <p:extLst>
      <p:ext uri="{BB962C8B-B14F-4D97-AF65-F5344CB8AC3E}">
        <p14:creationId xmlns:p14="http://schemas.microsoft.com/office/powerpoint/2010/main" val="2897456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8229600" cy="11430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ltLang="en-US" dirty="0"/>
              <a:t>Form A vs. Form R Reporting</a:t>
            </a:r>
          </a:p>
        </p:txBody>
      </p:sp>
      <p:sp>
        <p:nvSpPr>
          <p:cNvPr id="4" name="Content Placeholder 2"/>
          <p:cNvSpPr>
            <a:spLocks noGrp="1"/>
          </p:cNvSpPr>
          <p:nvPr>
            <p:ph idx="1"/>
          </p:nvPr>
        </p:nvSpPr>
        <p:spPr>
          <a:xfrm>
            <a:off x="381000" y="1447800"/>
            <a:ext cx="8229600" cy="4419600"/>
          </a:xfrm>
        </p:spPr>
        <p:txBody>
          <a:bodyPr/>
          <a:lstStyle/>
          <a:p>
            <a:pPr>
              <a:defRPr/>
            </a:pPr>
            <a:r>
              <a:rPr lang="en-US" altLang="en-US" sz="2800" dirty="0"/>
              <a:t>Form A reports only include facility information and the chemical name.</a:t>
            </a:r>
          </a:p>
          <a:p>
            <a:pPr marL="0" indent="0">
              <a:buFont typeface="Arial" pitchFamily="34" charset="0"/>
              <a:buNone/>
              <a:defRPr/>
            </a:pPr>
            <a:endParaRPr lang="en-US" altLang="en-US" sz="1800" dirty="0"/>
          </a:p>
          <a:p>
            <a:pPr>
              <a:defRPr/>
            </a:pPr>
            <a:r>
              <a:rPr lang="en-US" altLang="en-US" sz="2800" dirty="0"/>
              <a:t>Form R reports include facility information, chemical name, release amounts, transfer information, and other waste management activities for air, water, underground injection, and land media both on-site and off-site.  Other sections of the Form R include source reduction and pollution prevention information.</a:t>
            </a:r>
          </a:p>
        </p:txBody>
      </p:sp>
    </p:spTree>
    <p:extLst>
      <p:ext uri="{BB962C8B-B14F-4D97-AF65-F5344CB8AC3E}">
        <p14:creationId xmlns:p14="http://schemas.microsoft.com/office/powerpoint/2010/main" val="653586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8229600" cy="792162"/>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ltLang="en-US" dirty="0"/>
              <a:t>Information Reported by Forms</a:t>
            </a:r>
          </a:p>
        </p:txBody>
      </p:sp>
      <p:sp>
        <p:nvSpPr>
          <p:cNvPr id="4" name="Content Placeholder 2"/>
          <p:cNvSpPr>
            <a:spLocks noGrp="1"/>
          </p:cNvSpPr>
          <p:nvPr>
            <p:ph idx="1"/>
          </p:nvPr>
        </p:nvSpPr>
        <p:spPr>
          <a:xfrm>
            <a:off x="420624" y="1524000"/>
            <a:ext cx="8229600" cy="4557763"/>
          </a:xfrm>
        </p:spPr>
        <p:txBody>
          <a:bodyPr/>
          <a:lstStyle/>
          <a:p>
            <a:pPr>
              <a:defRPr/>
            </a:pPr>
            <a:r>
              <a:rPr lang="en-US" altLang="en-US" sz="2000" dirty="0"/>
              <a:t>Facility information including physical address, mailing address, facility TRI ID, and parent company information</a:t>
            </a:r>
          </a:p>
          <a:p>
            <a:pPr>
              <a:defRPr/>
            </a:pPr>
            <a:r>
              <a:rPr lang="en-US" altLang="en-US" sz="2000" dirty="0"/>
              <a:t>Chemical information includes TRI chemical or chemical category name and chemical abstracts service (CAS) number</a:t>
            </a:r>
          </a:p>
          <a:p>
            <a:pPr>
              <a:defRPr/>
            </a:pPr>
            <a:endParaRPr lang="en-US" altLang="en-US" sz="2000" dirty="0"/>
          </a:p>
          <a:p>
            <a:pPr>
              <a:defRPr/>
            </a:pPr>
            <a:r>
              <a:rPr lang="en-US" altLang="en-US" sz="2000" dirty="0"/>
              <a:t>Release amounts includes on-site air, water, underground injection, and land releases</a:t>
            </a:r>
          </a:p>
          <a:p>
            <a:pPr>
              <a:defRPr/>
            </a:pPr>
            <a:r>
              <a:rPr lang="en-US" altLang="en-US" sz="2000" dirty="0"/>
              <a:t>Off-site transfers include POTW and other locations</a:t>
            </a:r>
          </a:p>
          <a:p>
            <a:pPr>
              <a:defRPr/>
            </a:pPr>
            <a:r>
              <a:rPr lang="en-US" altLang="en-US" sz="2000" dirty="0"/>
              <a:t>On-site waste disposal including waste treatment methods (i.e. neutralization), energy recovery, and recycling processes</a:t>
            </a:r>
          </a:p>
          <a:p>
            <a:pPr>
              <a:defRPr/>
            </a:pPr>
            <a:r>
              <a:rPr lang="en-US" altLang="en-US" sz="2000" dirty="0"/>
              <a:t>Other source reduction, waste management, and pollution prevention information as needed</a:t>
            </a:r>
          </a:p>
        </p:txBody>
      </p:sp>
      <p:sp>
        <p:nvSpPr>
          <p:cNvPr id="2" name="TextBox 1"/>
          <p:cNvSpPr txBox="1"/>
          <p:nvPr/>
        </p:nvSpPr>
        <p:spPr>
          <a:xfrm>
            <a:off x="3386019" y="1028879"/>
            <a:ext cx="1684757" cy="400110"/>
          </a:xfrm>
          <a:prstGeom prst="rect">
            <a:avLst/>
          </a:prstGeom>
          <a:noFill/>
        </p:spPr>
        <p:txBody>
          <a:bodyPr wrap="none" rtlCol="0">
            <a:spAutoFit/>
          </a:bodyPr>
          <a:lstStyle/>
          <a:p>
            <a:r>
              <a:rPr lang="en-US" sz="2000" u="sng" dirty="0">
                <a:latin typeface="+mn-lt"/>
              </a:rPr>
              <a:t>Forms A and R</a:t>
            </a:r>
          </a:p>
        </p:txBody>
      </p:sp>
      <p:sp>
        <p:nvSpPr>
          <p:cNvPr id="5" name="TextBox 4"/>
          <p:cNvSpPr txBox="1"/>
          <p:nvPr/>
        </p:nvSpPr>
        <p:spPr>
          <a:xfrm>
            <a:off x="3514259" y="2819400"/>
            <a:ext cx="1428276" cy="400110"/>
          </a:xfrm>
          <a:prstGeom prst="rect">
            <a:avLst/>
          </a:prstGeom>
          <a:noFill/>
        </p:spPr>
        <p:txBody>
          <a:bodyPr wrap="none" rtlCol="0">
            <a:spAutoFit/>
          </a:bodyPr>
          <a:lstStyle/>
          <a:p>
            <a:pPr algn="ctr"/>
            <a:r>
              <a:rPr lang="en-US" sz="2000" u="sng" dirty="0">
                <a:latin typeface="+mn-lt"/>
              </a:rPr>
              <a:t>Form R only</a:t>
            </a:r>
          </a:p>
        </p:txBody>
      </p:sp>
    </p:spTree>
    <p:extLst>
      <p:ext uri="{BB962C8B-B14F-4D97-AF65-F5344CB8AC3E}">
        <p14:creationId xmlns:p14="http://schemas.microsoft.com/office/powerpoint/2010/main" val="1798831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8229600" cy="11430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ltLang="en-US" dirty="0"/>
              <a:t>Form A Reporting Criteria</a:t>
            </a:r>
          </a:p>
        </p:txBody>
      </p:sp>
      <p:sp>
        <p:nvSpPr>
          <p:cNvPr id="4" name="Content Placeholder 2"/>
          <p:cNvSpPr>
            <a:spLocks noGrp="1"/>
          </p:cNvSpPr>
          <p:nvPr>
            <p:ph idx="1"/>
          </p:nvPr>
        </p:nvSpPr>
        <p:spPr>
          <a:xfrm>
            <a:off x="685800" y="1453548"/>
            <a:ext cx="7467600" cy="3347052"/>
          </a:xfrm>
        </p:spPr>
        <p:txBody>
          <a:bodyPr/>
          <a:lstStyle/>
          <a:p>
            <a:pPr marL="0" indent="0">
              <a:buFont typeface="Arial" pitchFamily="34" charset="0"/>
              <a:buNone/>
              <a:defRPr/>
            </a:pPr>
            <a:r>
              <a:rPr lang="en-US" altLang="en-US" sz="2800" dirty="0"/>
              <a:t>Form A use is allowed if the following criteria are met:</a:t>
            </a:r>
            <a:endParaRPr lang="en-US" altLang="en-US" sz="1400" b="1" dirty="0"/>
          </a:p>
          <a:p>
            <a:pPr marL="365760" indent="0">
              <a:buFont typeface="Arial" pitchFamily="34" charset="0"/>
              <a:buNone/>
              <a:defRPr/>
            </a:pPr>
            <a:r>
              <a:rPr lang="en-US" altLang="en-US" sz="2800" dirty="0"/>
              <a:t>The </a:t>
            </a:r>
            <a:r>
              <a:rPr lang="en-US" altLang="en-US" sz="2800" i="1" u="sng" dirty="0"/>
              <a:t>total annual reportable amount* </a:t>
            </a:r>
            <a:r>
              <a:rPr lang="en-US" altLang="en-US" sz="2800" dirty="0"/>
              <a:t>for that    chemical does not exceed 500 lbs, and the chemical amounts manufactured, processed, or otherwise used does not exceed one million lbs.</a:t>
            </a:r>
            <a:endParaRPr lang="en-US" altLang="en-US" sz="1800" dirty="0"/>
          </a:p>
          <a:p>
            <a:pPr marL="0" indent="0">
              <a:buNone/>
              <a:defRPr/>
            </a:pPr>
            <a:endParaRPr lang="en-US" altLang="en-US" sz="1200" dirty="0"/>
          </a:p>
        </p:txBody>
      </p:sp>
      <p:sp>
        <p:nvSpPr>
          <p:cNvPr id="5" name="TextBox 3"/>
          <p:cNvSpPr txBox="1">
            <a:spLocks noChangeArrowheads="1"/>
          </p:cNvSpPr>
          <p:nvPr/>
        </p:nvSpPr>
        <p:spPr bwMode="auto">
          <a:xfrm>
            <a:off x="811192" y="4724400"/>
            <a:ext cx="7315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2000" dirty="0">
                <a:solidFill>
                  <a:prstClr val="black"/>
                </a:solidFill>
              </a:rPr>
              <a:t>*The </a:t>
            </a:r>
            <a:r>
              <a:rPr lang="en-US" altLang="en-US" sz="2000" i="1" dirty="0"/>
              <a:t>total annual reportable amount</a:t>
            </a:r>
            <a:r>
              <a:rPr lang="en-US" altLang="en-US" sz="2000" dirty="0"/>
              <a:t> </a:t>
            </a:r>
            <a:r>
              <a:rPr lang="en-US" altLang="en-US" sz="2000" dirty="0">
                <a:solidFill>
                  <a:prstClr val="black"/>
                </a:solidFill>
              </a:rPr>
              <a:t>is equal to the combined total   </a:t>
            </a:r>
          </a:p>
          <a:p>
            <a:pPr eaLnBrk="1" hangingPunct="1">
              <a:spcBef>
                <a:spcPct val="0"/>
              </a:spcBef>
              <a:buFontTx/>
              <a:buNone/>
            </a:pPr>
            <a:r>
              <a:rPr lang="en-US" altLang="en-US" sz="2000" dirty="0">
                <a:solidFill>
                  <a:prstClr val="black"/>
                </a:solidFill>
              </a:rPr>
              <a:t>  quantities released, treated, recovered, and combusted at  </a:t>
            </a:r>
          </a:p>
          <a:p>
            <a:pPr eaLnBrk="1" hangingPunct="1">
              <a:spcBef>
                <a:spcPct val="0"/>
              </a:spcBef>
              <a:buFontTx/>
              <a:buNone/>
            </a:pPr>
            <a:r>
              <a:rPr lang="en-US" altLang="en-US" sz="2000" dirty="0">
                <a:solidFill>
                  <a:prstClr val="black"/>
                </a:solidFill>
              </a:rPr>
              <a:t>  the facility, plus the amounts transferred to off-site locations. </a:t>
            </a:r>
          </a:p>
        </p:txBody>
      </p:sp>
    </p:spTree>
    <p:extLst>
      <p:ext uri="{BB962C8B-B14F-4D97-AF65-F5344CB8AC3E}">
        <p14:creationId xmlns:p14="http://schemas.microsoft.com/office/powerpoint/2010/main" val="2613701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229600" cy="4495800"/>
          </a:xfrm>
        </p:spPr>
        <p:txBody>
          <a:bodyPr/>
          <a:lstStyle/>
          <a:p>
            <a:pPr marL="0" indent="0" algn="ctr">
              <a:buNone/>
            </a:pPr>
            <a:endParaRPr lang="en-US" sz="1800" b="1" dirty="0"/>
          </a:p>
          <a:p>
            <a:pPr marL="0" indent="0" algn="ctr">
              <a:buNone/>
            </a:pPr>
            <a:endParaRPr lang="en-US" sz="1800" b="1" dirty="0"/>
          </a:p>
          <a:p>
            <a:pPr marL="0" indent="0" algn="ctr">
              <a:buNone/>
            </a:pPr>
            <a:r>
              <a:rPr lang="en-US" sz="1800" b="1" dirty="0"/>
              <a:t>Scenario A</a:t>
            </a:r>
          </a:p>
          <a:p>
            <a:pPr marL="0" indent="0">
              <a:buNone/>
            </a:pPr>
            <a:r>
              <a:rPr lang="en-US" sz="1800" dirty="0"/>
              <a:t>Company A make copper parts.  They process 50,000 lbs of copper metal by melting and casting the parts.  The casting process loses 0.1% by weight to air emissions.  The parts are trimmed of 0.5% excess copper that is then recycled on site. </a:t>
            </a:r>
          </a:p>
          <a:p>
            <a:pPr marL="0" indent="0">
              <a:buNone/>
            </a:pPr>
            <a:r>
              <a:rPr lang="en-US" sz="1800" dirty="0"/>
              <a:t>The total annual reportable amount is 50 lbs (air emissions) + 250 lbs (on-site recycling) = 300 lbs.  The facility is under the 1 million lbs processed and the 500 lbs total annual reportable amount; therefore, they </a:t>
            </a:r>
            <a:r>
              <a:rPr lang="en-US" sz="1800" u="sng" dirty="0"/>
              <a:t>can</a:t>
            </a:r>
            <a:r>
              <a:rPr lang="en-US" sz="1800" dirty="0"/>
              <a:t> report copper using Form A.</a:t>
            </a:r>
          </a:p>
        </p:txBody>
      </p:sp>
      <p:sp>
        <p:nvSpPr>
          <p:cNvPr id="3" name="TextBox 2"/>
          <p:cNvSpPr txBox="1"/>
          <p:nvPr/>
        </p:nvSpPr>
        <p:spPr>
          <a:xfrm>
            <a:off x="914400" y="304800"/>
            <a:ext cx="7391400" cy="769441"/>
          </a:xfrm>
          <a:prstGeom prst="rect">
            <a:avLst/>
          </a:prstGeom>
          <a:noFill/>
        </p:spPr>
        <p:txBody>
          <a:bodyPr wrap="square" rtlCol="0">
            <a:spAutoFit/>
          </a:bodyPr>
          <a:lstStyle/>
          <a:p>
            <a:pPr algn="ctr"/>
            <a:r>
              <a:rPr lang="en-US" sz="4400" dirty="0">
                <a:latin typeface="+mn-lt"/>
              </a:rPr>
              <a:t>Form A Reporting Scenarios</a:t>
            </a:r>
          </a:p>
        </p:txBody>
      </p:sp>
    </p:spTree>
    <p:extLst>
      <p:ext uri="{BB962C8B-B14F-4D97-AF65-F5344CB8AC3E}">
        <p14:creationId xmlns:p14="http://schemas.microsoft.com/office/powerpoint/2010/main" val="3790838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229600" cy="4495800"/>
          </a:xfrm>
        </p:spPr>
        <p:txBody>
          <a:bodyPr/>
          <a:lstStyle/>
          <a:p>
            <a:pPr marL="0" indent="0" algn="ctr">
              <a:buNone/>
            </a:pPr>
            <a:endParaRPr lang="en-US" sz="1800" b="1" dirty="0"/>
          </a:p>
          <a:p>
            <a:pPr marL="0" indent="0" algn="ctr">
              <a:buNone/>
            </a:pPr>
            <a:r>
              <a:rPr lang="en-US" sz="1800" b="1" dirty="0"/>
              <a:t>Scenario B</a:t>
            </a:r>
          </a:p>
          <a:p>
            <a:pPr marL="0" indent="0">
              <a:buNone/>
            </a:pPr>
            <a:r>
              <a:rPr lang="en-US" sz="1800" dirty="0"/>
              <a:t>Company B also makes copper parts.  They process 50,000 lbs of copper metal by melting and casting the parts but use a dirty kettle.  The casting process loses 0.1% by weight to air emissions and 0.5% to copper slag that is sent off site for recycling. The parts are trimmed of 0.5% excess copper that is then recycled on site. </a:t>
            </a:r>
          </a:p>
          <a:p>
            <a:pPr marL="0" indent="0">
              <a:buNone/>
            </a:pPr>
            <a:r>
              <a:rPr lang="en-US" sz="1800" dirty="0"/>
              <a:t>The total annual reportable amount is 50 lbs (air emissions) + 250 lbs (off-site recycling) + 250 lbs (on-site recycling) = 550 lbs. The facility is under the 1 million lbs processed but in excess of the 500 lbs total annual reportable amount, therefore, they </a:t>
            </a:r>
            <a:r>
              <a:rPr lang="en-US" sz="1800" u="sng" dirty="0"/>
              <a:t>cannot</a:t>
            </a:r>
            <a:r>
              <a:rPr lang="en-US" sz="1800" dirty="0"/>
              <a:t> report copper using Form A and must use Form R.</a:t>
            </a:r>
          </a:p>
        </p:txBody>
      </p:sp>
      <p:sp>
        <p:nvSpPr>
          <p:cNvPr id="3" name="TextBox 2"/>
          <p:cNvSpPr txBox="1"/>
          <p:nvPr/>
        </p:nvSpPr>
        <p:spPr>
          <a:xfrm>
            <a:off x="914400" y="304800"/>
            <a:ext cx="7391400" cy="1384995"/>
          </a:xfrm>
          <a:prstGeom prst="rect">
            <a:avLst/>
          </a:prstGeom>
          <a:noFill/>
        </p:spPr>
        <p:txBody>
          <a:bodyPr wrap="square" rtlCol="0">
            <a:spAutoFit/>
          </a:bodyPr>
          <a:lstStyle/>
          <a:p>
            <a:pPr algn="ctr"/>
            <a:r>
              <a:rPr lang="en-US" sz="4000" dirty="0">
                <a:latin typeface="+mn-lt"/>
              </a:rPr>
              <a:t>Form A Reporting Scenarios (cont.)</a:t>
            </a:r>
          </a:p>
          <a:p>
            <a:pPr algn="ctr"/>
            <a:endParaRPr lang="en-US" sz="4400" dirty="0">
              <a:latin typeface="+mn-lt"/>
            </a:endParaRPr>
          </a:p>
        </p:txBody>
      </p:sp>
    </p:spTree>
    <p:extLst>
      <p:ext uri="{BB962C8B-B14F-4D97-AF65-F5344CB8AC3E}">
        <p14:creationId xmlns:p14="http://schemas.microsoft.com/office/powerpoint/2010/main" val="666904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2438400"/>
            <a:ext cx="7620000" cy="1016000"/>
          </a:xfrm>
          <a:prstGeom prst="rect">
            <a:avLst/>
          </a:prstGeom>
          <a:noFill/>
        </p:spPr>
        <p:txBody>
          <a:bodyPr>
            <a:spAutoFit/>
          </a:bodyPr>
          <a:lstStyle/>
          <a:p>
            <a:pPr algn="ctr">
              <a:defRPr/>
            </a:pPr>
            <a:r>
              <a:rPr lang="en-US" sz="6000" dirty="0">
                <a:latin typeface="+mj-lt"/>
              </a:rPr>
              <a:t>Origin and History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t>Submitting TRI Data to the EPA</a:t>
            </a:r>
          </a:p>
        </p:txBody>
      </p:sp>
      <p:sp>
        <p:nvSpPr>
          <p:cNvPr id="28675" name="Content Placeholder 2"/>
          <p:cNvSpPr>
            <a:spLocks noGrp="1"/>
          </p:cNvSpPr>
          <p:nvPr>
            <p:ph idx="1"/>
          </p:nvPr>
        </p:nvSpPr>
        <p:spPr>
          <a:xfrm>
            <a:off x="533400" y="1417638"/>
            <a:ext cx="8229600" cy="4525962"/>
          </a:xfrm>
        </p:spPr>
        <p:txBody>
          <a:bodyPr/>
          <a:lstStyle/>
          <a:p>
            <a:pPr marL="457200" indent="-457200">
              <a:buFont typeface="Calibri" pitchFamily="34" charset="0"/>
              <a:buAutoNum type="arabicPeriod"/>
            </a:pPr>
            <a:r>
              <a:rPr lang="en-US" altLang="en-US" sz="2400" dirty="0"/>
              <a:t>Create Central Data Exchange (CDX) user accounts for both the preparer of the forms and a certifying official.  The certifying official will need to sign an Electronic Signature Agreement </a:t>
            </a:r>
          </a:p>
          <a:p>
            <a:pPr marL="457200" indent="-457200">
              <a:buFont typeface="Calibri" pitchFamily="34" charset="0"/>
              <a:buAutoNum type="arabicPeriod"/>
            </a:pPr>
            <a:r>
              <a:rPr lang="en-US" altLang="en-US" sz="2400" dirty="0"/>
              <a:t>Login through the TRI-</a:t>
            </a:r>
            <a:r>
              <a:rPr lang="en-US" altLang="en-US" sz="2400" dirty="0" err="1"/>
              <a:t>MEweb</a:t>
            </a:r>
            <a:r>
              <a:rPr lang="en-US" altLang="en-US" sz="2400" dirty="0"/>
              <a:t> application and enter the access key that was provided by email from the CDX</a:t>
            </a:r>
          </a:p>
          <a:p>
            <a:pPr marL="457200" indent="-457200">
              <a:buFont typeface="Calibri" pitchFamily="34" charset="0"/>
              <a:buAutoNum type="arabicPeriod"/>
            </a:pPr>
            <a:r>
              <a:rPr lang="en-US" altLang="en-US" sz="2400" dirty="0"/>
              <a:t>Enter facility and chemical information as applicable</a:t>
            </a:r>
          </a:p>
          <a:p>
            <a:pPr marL="457200" indent="-457200">
              <a:buFont typeface="Calibri" pitchFamily="34" charset="0"/>
              <a:buAutoNum type="arabicPeriod"/>
            </a:pPr>
            <a:r>
              <a:rPr lang="en-US" altLang="en-US" sz="2400" dirty="0"/>
              <a:t>Validate the form and correct any errors if needed</a:t>
            </a:r>
          </a:p>
          <a:p>
            <a:pPr marL="457200" indent="-457200">
              <a:buFont typeface="Calibri" pitchFamily="34" charset="0"/>
              <a:buAutoNum type="arabicPeriod"/>
            </a:pPr>
            <a:r>
              <a:rPr lang="en-US" altLang="en-US" sz="2400" dirty="0"/>
              <a:t>Select a certifying official and submit the form(s) for certification</a:t>
            </a:r>
          </a:p>
          <a:p>
            <a:pPr marL="457200" indent="-457200">
              <a:buFont typeface="Calibri" pitchFamily="34" charset="0"/>
              <a:buAutoNum type="arabicPeriod"/>
            </a:pPr>
            <a:r>
              <a:rPr lang="en-US" altLang="en-US" sz="2400" dirty="0"/>
              <a:t>Certify, sign, and submit the form(s) to the EPA</a:t>
            </a:r>
          </a:p>
        </p:txBody>
      </p:sp>
    </p:spTree>
    <p:extLst>
      <p:ext uri="{BB962C8B-B14F-4D97-AF65-F5344CB8AC3E}">
        <p14:creationId xmlns:p14="http://schemas.microsoft.com/office/powerpoint/2010/main" val="1359642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229600" cy="792162"/>
          </a:xfrm>
        </p:spPr>
        <p:txBody>
          <a:bodyPr/>
          <a:lstStyle/>
          <a:p>
            <a:r>
              <a:rPr lang="en-US" altLang="en-US" dirty="0"/>
              <a:t>TRI-</a:t>
            </a:r>
            <a:r>
              <a:rPr lang="en-US" altLang="en-US" dirty="0" err="1"/>
              <a:t>MEweb</a:t>
            </a:r>
            <a:r>
              <a:rPr lang="en-US" altLang="en-US" dirty="0"/>
              <a:t> Resources</a:t>
            </a:r>
          </a:p>
        </p:txBody>
      </p:sp>
      <p:sp>
        <p:nvSpPr>
          <p:cNvPr id="3" name="Content Placeholder 2"/>
          <p:cNvSpPr>
            <a:spLocks noGrp="1"/>
          </p:cNvSpPr>
          <p:nvPr>
            <p:ph idx="1"/>
          </p:nvPr>
        </p:nvSpPr>
        <p:spPr>
          <a:xfrm>
            <a:off x="457200" y="1219200"/>
            <a:ext cx="8229600" cy="4525963"/>
          </a:xfrm>
        </p:spPr>
        <p:txBody>
          <a:bodyPr/>
          <a:lstStyle/>
          <a:p>
            <a:pPr marL="0" indent="0" algn="ctr">
              <a:buNone/>
              <a:defRPr/>
            </a:pPr>
            <a:r>
              <a:rPr lang="en-US" dirty="0"/>
              <a:t>Registering with the CDX </a:t>
            </a:r>
          </a:p>
          <a:p>
            <a:pPr marL="0" indent="0" algn="ctr">
              <a:buNone/>
              <a:defRPr/>
            </a:pPr>
            <a:r>
              <a:rPr lang="en-US" sz="2400" dirty="0">
                <a:hlinkClick r:id="rId2"/>
              </a:rPr>
              <a:t>https://cdx.epa.gov/Registration/Terms</a:t>
            </a:r>
            <a:r>
              <a:rPr lang="en-US" sz="2400" dirty="0"/>
              <a:t> </a:t>
            </a:r>
          </a:p>
          <a:p>
            <a:pPr marL="0" indent="0" algn="ctr">
              <a:buNone/>
              <a:defRPr/>
            </a:pPr>
            <a:r>
              <a:rPr lang="en-US" dirty="0"/>
              <a:t>TRI-</a:t>
            </a:r>
            <a:r>
              <a:rPr lang="en-US" dirty="0" err="1"/>
              <a:t>MEweb</a:t>
            </a:r>
            <a:r>
              <a:rPr lang="en-US" dirty="0"/>
              <a:t> Tutorials</a:t>
            </a:r>
          </a:p>
          <a:p>
            <a:pPr marL="0" indent="0" algn="ctr">
              <a:buNone/>
              <a:defRPr/>
            </a:pPr>
            <a:r>
              <a:rPr lang="en-US" sz="2400" dirty="0">
                <a:hlinkClick r:id="rId3"/>
              </a:rPr>
              <a:t>https://www.epa.gov/sites/production/files/2018-03/documents/tri-meweb_mini-tutorial_list.pdf</a:t>
            </a:r>
            <a:r>
              <a:rPr lang="en-US" sz="2400" dirty="0"/>
              <a:t> </a:t>
            </a:r>
          </a:p>
          <a:p>
            <a:pPr marL="0" indent="0" algn="ctr">
              <a:buNone/>
              <a:defRPr/>
            </a:pPr>
            <a:r>
              <a:rPr lang="en-US" dirty="0"/>
              <a:t>Troubleshooting Guide</a:t>
            </a:r>
          </a:p>
          <a:p>
            <a:pPr marL="0" indent="0" algn="ctr">
              <a:buNone/>
              <a:defRPr/>
            </a:pPr>
            <a:r>
              <a:rPr lang="en-US" sz="2400" dirty="0">
                <a:hlinkClick r:id="rId4"/>
              </a:rPr>
              <a:t>https://www.epa.gov/sites/production/files/2017-01/documents/ry_2016_cdx-tri-meweb_troubleshooting_guide.pdf</a:t>
            </a:r>
            <a:r>
              <a:rPr lang="en-US" sz="2400" dirty="0"/>
              <a:t> </a:t>
            </a:r>
          </a:p>
        </p:txBody>
      </p:sp>
    </p:spTree>
    <p:extLst>
      <p:ext uri="{BB962C8B-B14F-4D97-AF65-F5344CB8AC3E}">
        <p14:creationId xmlns:p14="http://schemas.microsoft.com/office/powerpoint/2010/main" val="1033173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2438400"/>
            <a:ext cx="7620000" cy="1016000"/>
          </a:xfrm>
          <a:prstGeom prst="rect">
            <a:avLst/>
          </a:prstGeom>
          <a:noFill/>
        </p:spPr>
        <p:txBody>
          <a:bodyPr>
            <a:spAutoFit/>
          </a:bodyPr>
          <a:lstStyle/>
          <a:p>
            <a:pPr algn="ctr">
              <a:defRPr/>
            </a:pPr>
            <a:r>
              <a:rPr lang="en-US" sz="6000" dirty="0">
                <a:latin typeface="+mj-lt"/>
              </a:rPr>
              <a:t>Texas Data and Trends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23950" y="381000"/>
            <a:ext cx="7162800" cy="769441"/>
          </a:xfrm>
          <a:prstGeom prst="rect">
            <a:avLst/>
          </a:prstGeom>
          <a:noFill/>
        </p:spPr>
        <p:txBody>
          <a:bodyPr wrap="square" rtlCol="0">
            <a:spAutoFit/>
          </a:bodyPr>
          <a:lstStyle/>
          <a:p>
            <a:pPr algn="ctr"/>
            <a:r>
              <a:rPr lang="en-US" sz="4400" dirty="0">
                <a:latin typeface="+mj-lt"/>
              </a:rPr>
              <a:t>Texas 2017 TRI Data</a:t>
            </a:r>
          </a:p>
        </p:txBody>
      </p:sp>
      <p:sp>
        <p:nvSpPr>
          <p:cNvPr id="3" name="TextBox 2"/>
          <p:cNvSpPr txBox="1"/>
          <p:nvPr/>
        </p:nvSpPr>
        <p:spPr>
          <a:xfrm>
            <a:off x="762000" y="1295400"/>
            <a:ext cx="7524750" cy="1323439"/>
          </a:xfrm>
          <a:prstGeom prst="rect">
            <a:avLst/>
          </a:prstGeom>
          <a:noFill/>
        </p:spPr>
        <p:txBody>
          <a:bodyPr wrap="square" numCol="2" rtlCol="0">
            <a:spAutoFit/>
          </a:bodyPr>
          <a:lstStyle/>
          <a:p>
            <a:r>
              <a:rPr lang="en-US" sz="2000" dirty="0">
                <a:latin typeface="+mn-lt"/>
              </a:rPr>
              <a:t>Total Facilities Reported:  1,808</a:t>
            </a:r>
          </a:p>
          <a:p>
            <a:r>
              <a:rPr lang="en-US" sz="2000" dirty="0">
                <a:latin typeface="+mn-lt"/>
              </a:rPr>
              <a:t>Total Form R Reports:  7,678</a:t>
            </a:r>
          </a:p>
          <a:p>
            <a:endParaRPr lang="en-US" sz="2000" dirty="0">
              <a:latin typeface="+mn-lt"/>
            </a:endParaRPr>
          </a:p>
          <a:p>
            <a:endParaRPr lang="en-US" sz="2000" dirty="0">
              <a:latin typeface="+mn-lt"/>
            </a:endParaRPr>
          </a:p>
          <a:p>
            <a:r>
              <a:rPr lang="en-US" sz="2000" dirty="0">
                <a:latin typeface="+mn-lt"/>
              </a:rPr>
              <a:t>Total Forms Reported:  8,555</a:t>
            </a:r>
          </a:p>
          <a:p>
            <a:r>
              <a:rPr lang="en-US" sz="2000" dirty="0">
                <a:latin typeface="+mn-lt"/>
              </a:rPr>
              <a:t>Total Form A Reports:  877</a:t>
            </a:r>
          </a:p>
        </p:txBody>
      </p:sp>
      <p:graphicFrame>
        <p:nvGraphicFramePr>
          <p:cNvPr id="8" name="Chart 7">
            <a:extLst>
              <a:ext uri="{FF2B5EF4-FFF2-40B4-BE49-F238E27FC236}">
                <a16:creationId xmlns:a16="http://schemas.microsoft.com/office/drawing/2014/main" id="{DE748C91-938F-45BF-8FD9-9D425A169D85}"/>
              </a:ext>
            </a:extLst>
          </p:cNvPr>
          <p:cNvGraphicFramePr/>
          <p:nvPr>
            <p:extLst>
              <p:ext uri="{D42A27DB-BD31-4B8C-83A1-F6EECF244321}">
                <p14:modId xmlns:p14="http://schemas.microsoft.com/office/powerpoint/2010/main" val="693005557"/>
              </p:ext>
            </p:extLst>
          </p:nvPr>
        </p:nvGraphicFramePr>
        <p:xfrm>
          <a:off x="381001" y="1729838"/>
          <a:ext cx="7010400" cy="47471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62723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685799"/>
            <a:ext cx="8610600" cy="5791200"/>
          </a:xfrm>
          <a:prstGeom prst="rect">
            <a:avLst/>
          </a:prstGeom>
          <a:noFill/>
        </p:spPr>
      </p:pic>
      <p:sp>
        <p:nvSpPr>
          <p:cNvPr id="4" name="TextBox 3"/>
          <p:cNvSpPr txBox="1"/>
          <p:nvPr/>
        </p:nvSpPr>
        <p:spPr>
          <a:xfrm>
            <a:off x="1447800" y="301079"/>
            <a:ext cx="6172200" cy="769441"/>
          </a:xfrm>
          <a:prstGeom prst="rect">
            <a:avLst/>
          </a:prstGeom>
          <a:noFill/>
        </p:spPr>
        <p:txBody>
          <a:bodyPr wrap="square" rtlCol="0">
            <a:spAutoFit/>
          </a:bodyPr>
          <a:lstStyle/>
          <a:p>
            <a:pPr algn="ctr"/>
            <a:r>
              <a:rPr lang="en-US" sz="4400" dirty="0">
                <a:latin typeface="+mj-lt"/>
              </a:rPr>
              <a:t>TRI Facilities in Texas 2016</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5943600"/>
            <a:ext cx="5365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19530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35274531"/>
              </p:ext>
            </p:extLst>
          </p:nvPr>
        </p:nvGraphicFramePr>
        <p:xfrm>
          <a:off x="609600" y="1385979"/>
          <a:ext cx="7620001" cy="4267200"/>
        </p:xfrm>
        <a:graphic>
          <a:graphicData uri="http://schemas.openxmlformats.org/drawingml/2006/table">
            <a:tbl>
              <a:tblPr>
                <a:tableStyleId>{5C22544A-7EE6-4342-B048-85BDC9FD1C3A}</a:tableStyleId>
              </a:tblPr>
              <a:tblGrid>
                <a:gridCol w="1600200">
                  <a:extLst>
                    <a:ext uri="{9D8B030D-6E8A-4147-A177-3AD203B41FA5}">
                      <a16:colId xmlns:a16="http://schemas.microsoft.com/office/drawing/2014/main" val="20000"/>
                    </a:ext>
                  </a:extLst>
                </a:gridCol>
                <a:gridCol w="1046199">
                  <a:extLst>
                    <a:ext uri="{9D8B030D-6E8A-4147-A177-3AD203B41FA5}">
                      <a16:colId xmlns:a16="http://schemas.microsoft.com/office/drawing/2014/main" val="20001"/>
                    </a:ext>
                  </a:extLst>
                </a:gridCol>
                <a:gridCol w="1162787">
                  <a:extLst>
                    <a:ext uri="{9D8B030D-6E8A-4147-A177-3AD203B41FA5}">
                      <a16:colId xmlns:a16="http://schemas.microsoft.com/office/drawing/2014/main" val="20002"/>
                    </a:ext>
                  </a:extLst>
                </a:gridCol>
                <a:gridCol w="1320757">
                  <a:extLst>
                    <a:ext uri="{9D8B030D-6E8A-4147-A177-3AD203B41FA5}">
                      <a16:colId xmlns:a16="http://schemas.microsoft.com/office/drawing/2014/main" val="20003"/>
                    </a:ext>
                  </a:extLst>
                </a:gridCol>
                <a:gridCol w="1061817">
                  <a:extLst>
                    <a:ext uri="{9D8B030D-6E8A-4147-A177-3AD203B41FA5}">
                      <a16:colId xmlns:a16="http://schemas.microsoft.com/office/drawing/2014/main" val="20004"/>
                    </a:ext>
                  </a:extLst>
                </a:gridCol>
                <a:gridCol w="1428241">
                  <a:extLst>
                    <a:ext uri="{9D8B030D-6E8A-4147-A177-3AD203B41FA5}">
                      <a16:colId xmlns:a16="http://schemas.microsoft.com/office/drawing/2014/main" val="20005"/>
                    </a:ext>
                  </a:extLst>
                </a:gridCol>
              </a:tblGrid>
              <a:tr h="1060084">
                <a:tc>
                  <a:txBody>
                    <a:bodyPr/>
                    <a:lstStyle/>
                    <a:p>
                      <a:pPr marL="0" marR="0" algn="ctr">
                        <a:spcBef>
                          <a:spcPts val="490"/>
                        </a:spcBef>
                        <a:spcAft>
                          <a:spcPts val="215"/>
                        </a:spcAft>
                        <a:tabLst>
                          <a:tab pos="0" algn="l"/>
                          <a:tab pos="457200" algn="l"/>
                          <a:tab pos="914400" algn="l"/>
                        </a:tabLst>
                      </a:pPr>
                      <a:r>
                        <a:rPr lang="en-US" sz="2000" b="1" dirty="0">
                          <a:effectLst/>
                          <a:latin typeface="+mj-lt"/>
                        </a:rPr>
                        <a:t>Media Type</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90"/>
                        </a:spcBef>
                        <a:spcAft>
                          <a:spcPts val="0"/>
                        </a:spcAft>
                        <a:tabLst>
                          <a:tab pos="0" algn="l"/>
                          <a:tab pos="457200" algn="l"/>
                        </a:tabLst>
                      </a:pPr>
                      <a:r>
                        <a:rPr lang="en-US" sz="2000" b="1" dirty="0">
                          <a:effectLst/>
                          <a:latin typeface="+mj-lt"/>
                        </a:rPr>
                        <a:t>RY2016</a:t>
                      </a:r>
                    </a:p>
                    <a:p>
                      <a:pPr marL="0" marR="0" algn="ctr">
                        <a:spcBef>
                          <a:spcPts val="0"/>
                        </a:spcBef>
                        <a:spcAft>
                          <a:spcPts val="215"/>
                        </a:spcAft>
                        <a:tabLst>
                          <a:tab pos="0" algn="l"/>
                          <a:tab pos="457200" algn="l"/>
                        </a:tabLst>
                      </a:pPr>
                      <a:r>
                        <a:rPr lang="en-US" sz="2000" b="1" dirty="0">
                          <a:effectLst/>
                          <a:latin typeface="+mj-lt"/>
                        </a:rPr>
                        <a:t>(million lbs)</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90"/>
                        </a:spcBef>
                        <a:spcAft>
                          <a:spcPts val="0"/>
                        </a:spcAft>
                        <a:tabLst>
                          <a:tab pos="0" algn="l"/>
                          <a:tab pos="457200" algn="l"/>
                        </a:tabLst>
                      </a:pPr>
                      <a:r>
                        <a:rPr lang="en-US" sz="2000" b="1" dirty="0">
                          <a:effectLst/>
                          <a:latin typeface="+mj-lt"/>
                        </a:rPr>
                        <a:t>RY2017</a:t>
                      </a:r>
                    </a:p>
                    <a:p>
                      <a:pPr marL="0" marR="0" algn="ctr">
                        <a:spcBef>
                          <a:spcPts val="0"/>
                        </a:spcBef>
                        <a:spcAft>
                          <a:spcPts val="215"/>
                        </a:spcAft>
                        <a:tabLst>
                          <a:tab pos="0" algn="l"/>
                          <a:tab pos="457200" algn="l"/>
                        </a:tabLst>
                      </a:pPr>
                      <a:r>
                        <a:rPr lang="en-US" sz="2000" b="1" dirty="0">
                          <a:effectLst/>
                          <a:latin typeface="+mj-lt"/>
                        </a:rPr>
                        <a:t>(million lbs)</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90"/>
                        </a:spcBef>
                        <a:spcAft>
                          <a:spcPts val="0"/>
                        </a:spcAft>
                        <a:tabLst>
                          <a:tab pos="0" algn="l"/>
                          <a:tab pos="457200" algn="l"/>
                        </a:tabLst>
                      </a:pPr>
                      <a:r>
                        <a:rPr lang="en-US" sz="2000" b="1" dirty="0">
                          <a:effectLst/>
                          <a:latin typeface="+mj-lt"/>
                        </a:rPr>
                        <a:t>Change from 2016 to 2017</a:t>
                      </a:r>
                    </a:p>
                    <a:p>
                      <a:pPr marL="0" marR="0" algn="ctr">
                        <a:spcBef>
                          <a:spcPts val="0"/>
                        </a:spcBef>
                        <a:spcAft>
                          <a:spcPts val="215"/>
                        </a:spcAft>
                        <a:tabLst>
                          <a:tab pos="0" algn="l"/>
                          <a:tab pos="457200" algn="l"/>
                        </a:tabLst>
                      </a:pPr>
                      <a:r>
                        <a:rPr lang="en-US" sz="2000" b="1" dirty="0">
                          <a:effectLst/>
                          <a:latin typeface="+mj-lt"/>
                        </a:rPr>
                        <a:t>(million lbs)</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90"/>
                        </a:spcBef>
                        <a:spcAft>
                          <a:spcPts val="215"/>
                        </a:spcAft>
                        <a:tabLst>
                          <a:tab pos="0" algn="l"/>
                          <a:tab pos="457200" algn="l"/>
                          <a:tab pos="914400" algn="l"/>
                        </a:tabLst>
                      </a:pPr>
                      <a:r>
                        <a:rPr lang="en-US" sz="2000" b="1" dirty="0">
                          <a:effectLst/>
                          <a:latin typeface="+mj-lt"/>
                        </a:rPr>
                        <a:t>Percent change</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90"/>
                        </a:spcBef>
                        <a:spcAft>
                          <a:spcPts val="0"/>
                        </a:spcAft>
                        <a:tabLst>
                          <a:tab pos="0" algn="l"/>
                          <a:tab pos="457200" algn="l"/>
                          <a:tab pos="914400" algn="l"/>
                        </a:tabLst>
                      </a:pPr>
                      <a:r>
                        <a:rPr lang="en-US" sz="2000" b="1" dirty="0">
                          <a:effectLst/>
                          <a:latin typeface="+mj-lt"/>
                        </a:rPr>
                        <a:t>Reduction/</a:t>
                      </a:r>
                    </a:p>
                    <a:p>
                      <a:pPr marL="0" marR="0" algn="ctr">
                        <a:spcBef>
                          <a:spcPts val="0"/>
                        </a:spcBef>
                        <a:spcAft>
                          <a:spcPts val="215"/>
                        </a:spcAft>
                        <a:tabLst>
                          <a:tab pos="0" algn="l"/>
                          <a:tab pos="457200" algn="l"/>
                          <a:tab pos="914400" algn="l"/>
                        </a:tabLst>
                      </a:pPr>
                      <a:r>
                        <a:rPr lang="en-US" sz="2000" b="1" dirty="0">
                          <a:effectLst/>
                          <a:latin typeface="+mj-lt"/>
                        </a:rPr>
                        <a:t>Increase</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1160">
                <a:tc>
                  <a:txBody>
                    <a:bodyPr/>
                    <a:lstStyle/>
                    <a:p>
                      <a:pPr marL="0" marR="0" algn="ctr">
                        <a:spcBef>
                          <a:spcPts val="490"/>
                        </a:spcBef>
                        <a:spcAft>
                          <a:spcPts val="215"/>
                        </a:spcAft>
                        <a:tabLst>
                          <a:tab pos="0" algn="l"/>
                          <a:tab pos="457200" algn="l"/>
                          <a:tab pos="914400" algn="l"/>
                        </a:tabLst>
                      </a:pPr>
                      <a:r>
                        <a:rPr lang="en-US" sz="2000" b="1" dirty="0">
                          <a:effectLst/>
                          <a:latin typeface="+mj-lt"/>
                        </a:rPr>
                        <a:t>Air</a:t>
                      </a:r>
                      <a:endParaRPr lang="en-US" sz="2000" b="1" dirty="0">
                        <a:effectLst/>
                        <a:latin typeface="+mj-lt"/>
                        <a:ea typeface="Times New Roman"/>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52.75</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52.26</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-0.49</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-1%</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90"/>
                        </a:spcBef>
                        <a:spcAft>
                          <a:spcPts val="215"/>
                        </a:spcAft>
                        <a:tabLst>
                          <a:tab pos="0" algn="l"/>
                          <a:tab pos="457200" algn="l"/>
                          <a:tab pos="914400" algn="l"/>
                        </a:tabLst>
                      </a:pPr>
                      <a:r>
                        <a:rPr lang="en-US" sz="2000" b="1">
                          <a:effectLst/>
                          <a:latin typeface="+mj-lt"/>
                          <a:ea typeface="Times New Roman"/>
                        </a:rPr>
                        <a:t>Reduction</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01160">
                <a:tc>
                  <a:txBody>
                    <a:bodyPr/>
                    <a:lstStyle/>
                    <a:p>
                      <a:pPr marL="0" marR="0" algn="ctr">
                        <a:spcBef>
                          <a:spcPts val="490"/>
                        </a:spcBef>
                        <a:spcAft>
                          <a:spcPts val="215"/>
                        </a:spcAft>
                        <a:tabLst>
                          <a:tab pos="0" algn="l"/>
                          <a:tab pos="457200" algn="l"/>
                          <a:tab pos="914400" algn="l"/>
                        </a:tabLst>
                      </a:pPr>
                      <a:r>
                        <a:rPr lang="en-US" sz="2000" b="1" dirty="0">
                          <a:effectLst/>
                          <a:latin typeface="+mj-lt"/>
                        </a:rPr>
                        <a:t>Water</a:t>
                      </a:r>
                      <a:endParaRPr lang="en-US" sz="2000" b="1" dirty="0">
                        <a:effectLst/>
                        <a:latin typeface="+mj-lt"/>
                        <a:ea typeface="Times New Roman"/>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14.00</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16.45</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 2.45</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18%</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90"/>
                        </a:spcBef>
                        <a:spcAft>
                          <a:spcPts val="215"/>
                        </a:spcAft>
                        <a:tabLst>
                          <a:tab pos="0" algn="l"/>
                          <a:tab pos="457200" algn="l"/>
                          <a:tab pos="914400" algn="l"/>
                        </a:tabLst>
                      </a:pPr>
                      <a:r>
                        <a:rPr lang="en-US" sz="2000" b="1" dirty="0">
                          <a:effectLst/>
                          <a:latin typeface="+mj-lt"/>
                          <a:ea typeface="Times New Roman"/>
                        </a:rPr>
                        <a:t>Increase</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02320">
                <a:tc>
                  <a:txBody>
                    <a:bodyPr/>
                    <a:lstStyle/>
                    <a:p>
                      <a:pPr marL="0" marR="0" algn="ctr">
                        <a:spcBef>
                          <a:spcPts val="490"/>
                        </a:spcBef>
                        <a:spcAft>
                          <a:spcPts val="215"/>
                        </a:spcAft>
                        <a:tabLst>
                          <a:tab pos="0" algn="l"/>
                          <a:tab pos="457200" algn="l"/>
                          <a:tab pos="914400" algn="l"/>
                        </a:tabLst>
                      </a:pPr>
                      <a:r>
                        <a:rPr lang="en-US" sz="2000" b="1" dirty="0">
                          <a:effectLst/>
                          <a:latin typeface="+mj-lt"/>
                        </a:rPr>
                        <a:t>Underground Injection</a:t>
                      </a:r>
                      <a:endParaRPr lang="en-US" sz="2000" b="1" dirty="0">
                        <a:effectLst/>
                        <a:latin typeface="+mj-lt"/>
                        <a:ea typeface="Times New Roman"/>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77.54</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80.53</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2.99</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4%</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mj-lt"/>
                          <a:ea typeface="Times New Roman"/>
                        </a:rPr>
                        <a:t>Increase</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01160">
                <a:tc>
                  <a:txBody>
                    <a:bodyPr/>
                    <a:lstStyle/>
                    <a:p>
                      <a:pPr marL="0" marR="0" algn="ctr">
                        <a:spcBef>
                          <a:spcPts val="490"/>
                        </a:spcBef>
                        <a:spcAft>
                          <a:spcPts val="215"/>
                        </a:spcAft>
                        <a:tabLst>
                          <a:tab pos="0" algn="l"/>
                          <a:tab pos="457200" algn="l"/>
                          <a:tab pos="914400" algn="l"/>
                        </a:tabLst>
                      </a:pPr>
                      <a:r>
                        <a:rPr lang="en-US" sz="2000" b="1" dirty="0">
                          <a:effectLst/>
                          <a:latin typeface="+mj-lt"/>
                        </a:rPr>
                        <a:t>Land</a:t>
                      </a:r>
                      <a:endParaRPr lang="en-US" sz="2000" b="1" dirty="0">
                        <a:effectLst/>
                        <a:latin typeface="+mj-lt"/>
                        <a:ea typeface="Times New Roman"/>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36.47</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34.30</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-2.17</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-6%</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mj-lt"/>
                          <a:ea typeface="Times New Roman"/>
                        </a:rPr>
                        <a:t>Reduction</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01160">
                <a:tc>
                  <a:txBody>
                    <a:bodyPr/>
                    <a:lstStyle/>
                    <a:p>
                      <a:pPr marL="0" marR="0" algn="ctr">
                        <a:spcBef>
                          <a:spcPts val="490"/>
                        </a:spcBef>
                        <a:spcAft>
                          <a:spcPts val="215"/>
                        </a:spcAft>
                        <a:tabLst>
                          <a:tab pos="0" algn="l"/>
                          <a:tab pos="457200" algn="l"/>
                          <a:tab pos="914400" algn="l"/>
                        </a:tabLst>
                      </a:pPr>
                      <a:r>
                        <a:rPr lang="en-US" sz="2000" b="1" dirty="0">
                          <a:effectLst/>
                          <a:latin typeface="+mj-lt"/>
                        </a:rPr>
                        <a:t>Total On-site</a:t>
                      </a:r>
                      <a:endParaRPr lang="en-US" sz="2000" b="1" dirty="0">
                        <a:effectLst/>
                        <a:latin typeface="+mj-lt"/>
                        <a:ea typeface="Times New Roman"/>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180.76</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183.54</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2.78</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2%</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mj-lt"/>
                          <a:ea typeface="Times New Roman"/>
                        </a:rPr>
                        <a:t>Increase</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01160">
                <a:tc>
                  <a:txBody>
                    <a:bodyPr/>
                    <a:lstStyle/>
                    <a:p>
                      <a:pPr marL="0" marR="0" algn="ctr">
                        <a:spcBef>
                          <a:spcPts val="490"/>
                        </a:spcBef>
                        <a:spcAft>
                          <a:spcPts val="215"/>
                        </a:spcAft>
                        <a:tabLst>
                          <a:tab pos="0" algn="l"/>
                          <a:tab pos="457200" algn="l"/>
                          <a:tab pos="914400" algn="l"/>
                        </a:tabLst>
                      </a:pPr>
                      <a:r>
                        <a:rPr lang="en-US" sz="2000" b="1" dirty="0">
                          <a:effectLst/>
                          <a:latin typeface="+mj-lt"/>
                        </a:rPr>
                        <a:t>Off-site*</a:t>
                      </a:r>
                      <a:endParaRPr lang="en-US" sz="2000" b="1" dirty="0">
                        <a:effectLst/>
                        <a:latin typeface="+mj-lt"/>
                        <a:ea typeface="Times New Roman"/>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20.12</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19.45</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-0.67</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-3%</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mj-lt"/>
                          <a:ea typeface="Times New Roman"/>
                        </a:rPr>
                        <a:t>Reduction</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524016">
                <a:tc>
                  <a:txBody>
                    <a:bodyPr/>
                    <a:lstStyle/>
                    <a:p>
                      <a:pPr marL="0" marR="0" algn="ctr">
                        <a:spcBef>
                          <a:spcPts val="490"/>
                        </a:spcBef>
                        <a:spcAft>
                          <a:spcPts val="215"/>
                        </a:spcAft>
                        <a:tabLst>
                          <a:tab pos="0" algn="l"/>
                          <a:tab pos="457200" algn="l"/>
                          <a:tab pos="914400" algn="l"/>
                        </a:tabLst>
                      </a:pPr>
                      <a:r>
                        <a:rPr lang="en-US" sz="2000" b="1" dirty="0">
                          <a:effectLst/>
                          <a:latin typeface="+mj-lt"/>
                        </a:rPr>
                        <a:t>On- and Off-site</a:t>
                      </a:r>
                      <a:endParaRPr lang="en-US" sz="2000" b="1" dirty="0">
                        <a:effectLst/>
                        <a:latin typeface="+mj-lt"/>
                        <a:ea typeface="Times New Roman"/>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200.88</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202.99</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2.11</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mj-lt"/>
                          <a:ea typeface="Times New Roman"/>
                        </a:rPr>
                        <a:t>1%</a:t>
                      </a:r>
                      <a:endParaRPr lang="en-US" sz="2000" b="1" dirty="0">
                        <a:effectLst/>
                        <a:latin typeface="+mj-lt"/>
                        <a:ea typeface="Times New Roman"/>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2000" b="1" dirty="0">
                          <a:effectLst/>
                          <a:latin typeface="+mj-lt"/>
                          <a:ea typeface="Times New Roman"/>
                        </a:rPr>
                        <a:t>Increase</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3" name="Rectangle 1"/>
          <p:cNvSpPr>
            <a:spLocks noChangeArrowheads="1"/>
          </p:cNvSpPr>
          <p:nvPr/>
        </p:nvSpPr>
        <p:spPr bwMode="auto">
          <a:xfrm>
            <a:off x="1828056" y="258634"/>
            <a:ext cx="548970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5pPr>
            <a:lvl6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6pPr>
            <a:lvl7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7pPr>
            <a:lvl8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8pPr>
            <a:lvl9pPr fontAlgn="base">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solidFill>
                  <a:schemeClr val="tx1"/>
                </a:solidFill>
                <a:latin typeface="Arial" pitchFamily="34" charset="0"/>
                <a:cs typeface="Arial" pitchFamily="34" charset="0"/>
              </a:defRPr>
            </a:lvl9pPr>
          </a:lstStyle>
          <a:p>
            <a:pPr lvl="0" algn="ctr" eaLnBrk="0" hangingPunct="0"/>
            <a:r>
              <a:rPr kumimoji="0" lang="en-US" altLang="en-US" sz="3600" i="0" u="none" strike="noStrike" cap="none" normalizeH="0" baseline="0" dirty="0">
                <a:ln>
                  <a:noFill/>
                </a:ln>
                <a:solidFill>
                  <a:schemeClr val="tx1"/>
                </a:solidFill>
                <a:effectLst/>
                <a:latin typeface="+mj-lt"/>
                <a:ea typeface="Times New Roman" pitchFamily="18" charset="0"/>
                <a:cs typeface="Arial" pitchFamily="34" charset="0"/>
              </a:rPr>
              <a:t>TRI Releases by Media Type</a:t>
            </a:r>
            <a:endParaRPr kumimoji="0" lang="en-US" altLang="en-US" sz="4000" i="0" u="none" strike="noStrike" cap="none" normalizeH="0" baseline="3000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kumimoji="0" lang="en-US" altLang="en-US" sz="2400" b="0" i="0" u="none" strike="noStrike" cap="none" normalizeH="0" baseline="0" dirty="0">
                <a:ln>
                  <a:noFill/>
                </a:ln>
                <a:solidFill>
                  <a:schemeClr val="tx1"/>
                </a:solidFill>
                <a:effectLst/>
                <a:latin typeface="+mj-lt"/>
                <a:cs typeface="Arial" pitchFamily="34" charset="0"/>
              </a:rPr>
              <a:t>2016 – 2017</a:t>
            </a:r>
          </a:p>
        </p:txBody>
      </p:sp>
      <p:sp>
        <p:nvSpPr>
          <p:cNvPr id="4" name="TextBox 3"/>
          <p:cNvSpPr txBox="1"/>
          <p:nvPr/>
        </p:nvSpPr>
        <p:spPr>
          <a:xfrm>
            <a:off x="942703" y="5715000"/>
            <a:ext cx="7162800" cy="830997"/>
          </a:xfrm>
          <a:prstGeom prst="rect">
            <a:avLst/>
          </a:prstGeom>
          <a:noFill/>
        </p:spPr>
        <p:txBody>
          <a:bodyPr wrap="square" rtlCol="0">
            <a:spAutoFit/>
          </a:bodyPr>
          <a:lstStyle/>
          <a:p>
            <a:pPr marR="0">
              <a:spcBef>
                <a:spcPts val="0"/>
              </a:spcBef>
              <a:spcAft>
                <a:spcPts val="0"/>
              </a:spcAft>
              <a:tabLst>
                <a:tab pos="0" algn="l"/>
                <a:tab pos="23177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200" dirty="0">
                <a:latin typeface="Times New Roman"/>
                <a:ea typeface="Times New Roman"/>
              </a:rPr>
              <a:t>* 	Double counting of chemicals reported as transferred off-site for release or disposal and as an on-site release 		at the facility receiving the off-site transfer have been accounted for by the EPA.  This issue is normally </a:t>
            </a:r>
          </a:p>
          <a:p>
            <a:pPr marL="233363" marR="0" indent="-233363">
              <a:spcBef>
                <a:spcPts val="0"/>
              </a:spcBef>
              <a:spcAft>
                <a:spcPts val="0"/>
              </a:spcAft>
              <a:tabLst>
                <a:tab pos="0" algn="l"/>
                <a:tab pos="231775"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200" dirty="0">
                <a:latin typeface="Times New Roman"/>
                <a:ea typeface="Times New Roman"/>
              </a:rPr>
              <a:t>		resolved by tracking the Resource Conservation and Recovery Act (RCRA) ID numbers identifying the transferring and receiving facilities.</a:t>
            </a:r>
            <a:endParaRPr lang="en-US" sz="1200" dirty="0">
              <a:effectLst/>
              <a:latin typeface="Times New Roman"/>
              <a:ea typeface="Times New Roman"/>
            </a:endParaRPr>
          </a:p>
        </p:txBody>
      </p:sp>
    </p:spTree>
    <p:extLst>
      <p:ext uri="{BB962C8B-B14F-4D97-AF65-F5344CB8AC3E}">
        <p14:creationId xmlns:p14="http://schemas.microsoft.com/office/powerpoint/2010/main" val="16776264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44880" y="39468"/>
            <a:ext cx="7323993" cy="646331"/>
          </a:xfrm>
          <a:prstGeom prst="rect">
            <a:avLst/>
          </a:prstGeom>
          <a:noFill/>
        </p:spPr>
        <p:txBody>
          <a:bodyPr wrap="none" rtlCol="0">
            <a:spAutoFit/>
          </a:bodyPr>
          <a:lstStyle/>
          <a:p>
            <a:r>
              <a:rPr lang="en-US" sz="3600" dirty="0">
                <a:latin typeface="+mj-lt"/>
              </a:rPr>
              <a:t>Texas Trends in TRI Chemical Releases </a:t>
            </a:r>
          </a:p>
        </p:txBody>
      </p:sp>
      <p:sp>
        <p:nvSpPr>
          <p:cNvPr id="5" name="TextBox 4"/>
          <p:cNvSpPr txBox="1"/>
          <p:nvPr/>
        </p:nvSpPr>
        <p:spPr>
          <a:xfrm>
            <a:off x="3505200" y="501235"/>
            <a:ext cx="1661032" cy="461665"/>
          </a:xfrm>
          <a:prstGeom prst="rect">
            <a:avLst/>
          </a:prstGeom>
          <a:noFill/>
        </p:spPr>
        <p:txBody>
          <a:bodyPr wrap="none" rtlCol="0">
            <a:spAutoFit/>
          </a:bodyPr>
          <a:lstStyle/>
          <a:p>
            <a:r>
              <a:rPr lang="en-US" sz="2400" dirty="0">
                <a:latin typeface="+mj-lt"/>
              </a:rPr>
              <a:t>2001 - 2017</a:t>
            </a:r>
          </a:p>
        </p:txBody>
      </p:sp>
      <p:graphicFrame>
        <p:nvGraphicFramePr>
          <p:cNvPr id="6" name="Chart 5">
            <a:extLst>
              <a:ext uri="{FF2B5EF4-FFF2-40B4-BE49-F238E27FC236}">
                <a16:creationId xmlns:a16="http://schemas.microsoft.com/office/drawing/2014/main" id="{30FE6CC8-C895-447B-9B6C-633F306CE75F}"/>
              </a:ext>
            </a:extLst>
          </p:cNvPr>
          <p:cNvGraphicFramePr>
            <a:graphicFrameLocks/>
          </p:cNvGraphicFramePr>
          <p:nvPr>
            <p:extLst>
              <p:ext uri="{D42A27DB-BD31-4B8C-83A1-F6EECF244321}">
                <p14:modId xmlns:p14="http://schemas.microsoft.com/office/powerpoint/2010/main" val="4062687696"/>
              </p:ext>
            </p:extLst>
          </p:nvPr>
        </p:nvGraphicFramePr>
        <p:xfrm>
          <a:off x="-965" y="1174574"/>
          <a:ext cx="8991600" cy="48452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28078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2438400"/>
            <a:ext cx="7620000" cy="1016000"/>
          </a:xfrm>
          <a:prstGeom prst="rect">
            <a:avLst/>
          </a:prstGeom>
          <a:noFill/>
        </p:spPr>
        <p:txBody>
          <a:bodyPr>
            <a:spAutoFit/>
          </a:bodyPr>
          <a:lstStyle/>
          <a:p>
            <a:pPr algn="ctr">
              <a:defRPr/>
            </a:pPr>
            <a:r>
              <a:rPr lang="en-US" sz="6000" dirty="0">
                <a:latin typeface="+mj-lt"/>
              </a:rPr>
              <a:t>Information Resources</a:t>
            </a:r>
          </a:p>
        </p:txBody>
      </p:sp>
    </p:spTree>
    <p:extLst>
      <p:ext uri="{BB962C8B-B14F-4D97-AF65-F5344CB8AC3E}">
        <p14:creationId xmlns:p14="http://schemas.microsoft.com/office/powerpoint/2010/main" val="28079686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idx="4294967295"/>
          </p:nvPr>
        </p:nvSpPr>
        <p:spPr>
          <a:xfrm>
            <a:off x="-1588" y="457200"/>
            <a:ext cx="9144001" cy="762000"/>
          </a:xfrm>
        </p:spPr>
        <p:txBody>
          <a:bodyPr rtlCol="0">
            <a:normAutofit fontScale="90000"/>
          </a:bodyPr>
          <a:lstStyle/>
          <a:p>
            <a:pPr eaLnBrk="1" fontAlgn="auto" hangingPunct="1">
              <a:spcAft>
                <a:spcPts val="0"/>
              </a:spcAft>
              <a:defRPr/>
            </a:pPr>
            <a:r>
              <a:rPr lang="en-US" sz="4900" dirty="0"/>
              <a:t> EPA Online Training</a:t>
            </a:r>
            <a:br>
              <a:rPr lang="en-US" sz="2800" b="1" dirty="0">
                <a:latin typeface="Times New Roman" pitchFamily="18" charset="0"/>
              </a:rPr>
            </a:br>
            <a:endParaRPr lang="en-US" sz="2800" b="1" dirty="0">
              <a:latin typeface="Times New Roman" pitchFamily="18" charset="0"/>
            </a:endParaRPr>
          </a:p>
        </p:txBody>
      </p:sp>
      <p:sp>
        <p:nvSpPr>
          <p:cNvPr id="25603" name="Rectangle 3"/>
          <p:cNvSpPr>
            <a:spLocks noGrp="1" noChangeArrowheads="1"/>
          </p:cNvSpPr>
          <p:nvPr>
            <p:ph idx="1"/>
          </p:nvPr>
        </p:nvSpPr>
        <p:spPr>
          <a:xfrm>
            <a:off x="838200" y="1447800"/>
            <a:ext cx="7467600" cy="4419600"/>
          </a:xfrm>
        </p:spPr>
        <p:txBody>
          <a:bodyPr/>
          <a:lstStyle/>
          <a:p>
            <a:pPr marL="0" indent="0" algn="ctr" eaLnBrk="1" hangingPunct="1">
              <a:lnSpc>
                <a:spcPts val="2100"/>
              </a:lnSpc>
              <a:spcBef>
                <a:spcPts val="400"/>
              </a:spcBef>
              <a:buFontTx/>
              <a:buNone/>
            </a:pPr>
            <a:r>
              <a:rPr lang="en-US" altLang="en-US" sz="2400" dirty="0"/>
              <a:t>Toxic Chemical Release Inventory Reporting </a:t>
            </a:r>
          </a:p>
          <a:p>
            <a:pPr marL="0" indent="0" algn="ctr" eaLnBrk="1" hangingPunct="1">
              <a:lnSpc>
                <a:spcPts val="2100"/>
              </a:lnSpc>
              <a:spcBef>
                <a:spcPts val="400"/>
              </a:spcBef>
              <a:buFontTx/>
              <a:buNone/>
            </a:pPr>
            <a:r>
              <a:rPr lang="en-US" altLang="en-US" sz="2400" dirty="0"/>
              <a:t>Forms and Instructions  </a:t>
            </a:r>
          </a:p>
          <a:p>
            <a:pPr marL="0" indent="0" algn="ctr" eaLnBrk="1" hangingPunct="1">
              <a:buFontTx/>
              <a:buNone/>
            </a:pPr>
            <a:r>
              <a:rPr lang="en-US" altLang="en-US" sz="2400" dirty="0">
                <a:hlinkClick r:id="rId2"/>
              </a:rPr>
              <a:t>https://ofmpub.epa.gov/apex/guideme_ext/guideme_ext/guideme/files/rfi_ry18_draft.pdf</a:t>
            </a:r>
            <a:r>
              <a:rPr lang="en-US" altLang="en-US" sz="2400" dirty="0"/>
              <a:t> </a:t>
            </a:r>
          </a:p>
          <a:p>
            <a:pPr marL="0" indent="0" algn="ctr" eaLnBrk="1" hangingPunct="1">
              <a:buFontTx/>
              <a:buNone/>
            </a:pPr>
            <a:r>
              <a:rPr lang="en-US" altLang="en-US" sz="2400" dirty="0"/>
              <a:t>TRI Basic Training </a:t>
            </a:r>
          </a:p>
          <a:p>
            <a:pPr marL="0" indent="0" algn="ctr" eaLnBrk="1" hangingPunct="1">
              <a:buFontTx/>
              <a:buNone/>
            </a:pPr>
            <a:r>
              <a:rPr lang="en-US" altLang="en-US" sz="2400" dirty="0">
                <a:hlinkClick r:id="rId3"/>
              </a:rPr>
              <a:t>https://ofmpub.epa.gov?apex/guideme_ext/guideme_ext/r/files/static/v3407/RY18_Basic_Concepts_3_08_19.pdf</a:t>
            </a:r>
            <a:r>
              <a:rPr lang="en-US" altLang="en-US" sz="2400" dirty="0"/>
              <a:t>  </a:t>
            </a:r>
          </a:p>
          <a:p>
            <a:pPr marL="0" indent="0" algn="ctr" eaLnBrk="1" hangingPunct="1">
              <a:buFontTx/>
              <a:buNone/>
            </a:pPr>
            <a:r>
              <a:rPr lang="en-US" altLang="en-US" sz="2400" dirty="0"/>
              <a:t>TRI Advanced Training </a:t>
            </a:r>
          </a:p>
          <a:p>
            <a:pPr marL="0" indent="0" algn="ctr" eaLnBrk="1" hangingPunct="1">
              <a:buFontTx/>
              <a:buNone/>
            </a:pPr>
            <a:r>
              <a:rPr lang="en-US" altLang="en-US" sz="2400" dirty="0">
                <a:hlinkClick r:id="rId4"/>
              </a:rPr>
              <a:t>https://ofmpub.epa.gov?apex/guideme_ext/guideme_ext/r/files/static/v3407/RY18_Advanced_Concepts_</a:t>
            </a:r>
          </a:p>
          <a:p>
            <a:pPr marL="0" indent="0" algn="ctr" eaLnBrk="1" hangingPunct="1">
              <a:buFontTx/>
              <a:buNone/>
            </a:pPr>
            <a:r>
              <a:rPr lang="en-US" altLang="en-US" sz="2400" dirty="0">
                <a:hlinkClick r:id="rId4"/>
              </a:rPr>
              <a:t>3_08_19.pdf</a:t>
            </a:r>
            <a:r>
              <a:rPr lang="en-US" altLang="en-US" sz="2400" dirty="0"/>
              <a:t>  </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0" y="274638"/>
            <a:ext cx="9144000" cy="1143000"/>
          </a:xfrm>
        </p:spPr>
        <p:txBody>
          <a:bodyPr/>
          <a:lstStyle/>
          <a:p>
            <a:pPr eaLnBrk="1" hangingPunct="1"/>
            <a:r>
              <a:rPr lang="en-US" altLang="en-US" dirty="0"/>
              <a:t>TRI Information Sources </a:t>
            </a:r>
          </a:p>
        </p:txBody>
      </p:sp>
      <p:sp>
        <p:nvSpPr>
          <p:cNvPr id="27651" name="Rectangle 3"/>
          <p:cNvSpPr>
            <a:spLocks noGrp="1" noChangeArrowheads="1"/>
          </p:cNvSpPr>
          <p:nvPr>
            <p:ph idx="1"/>
          </p:nvPr>
        </p:nvSpPr>
        <p:spPr>
          <a:xfrm>
            <a:off x="76200" y="1730375"/>
            <a:ext cx="8991600" cy="4267200"/>
          </a:xfrm>
        </p:spPr>
        <p:txBody>
          <a:bodyPr/>
          <a:lstStyle/>
          <a:p>
            <a:pPr indent="-1588" algn="ctr" eaLnBrk="1" hangingPunct="1">
              <a:buFontTx/>
              <a:buNone/>
            </a:pPr>
            <a:r>
              <a:rPr lang="it-IT" altLang="en-US" sz="4000" dirty="0"/>
              <a:t>	</a:t>
            </a:r>
            <a:r>
              <a:rPr lang="it-IT" altLang="en-US" sz="2400" dirty="0"/>
              <a:t>EPA TRI home page</a:t>
            </a:r>
          </a:p>
          <a:p>
            <a:pPr indent="-1588" algn="ctr" eaLnBrk="1" hangingPunct="1">
              <a:buFontTx/>
              <a:buNone/>
            </a:pPr>
            <a:r>
              <a:rPr lang="it-IT" altLang="en-US" sz="2400" dirty="0">
                <a:solidFill>
                  <a:srgbClr val="000000"/>
                </a:solidFill>
                <a:hlinkClick r:id="rId3"/>
              </a:rPr>
              <a:t>https://www.epa.gov/toxics-release-inventory-tri-program</a:t>
            </a:r>
            <a:r>
              <a:rPr lang="it-IT" altLang="en-US" sz="2400" dirty="0">
                <a:solidFill>
                  <a:srgbClr val="000000"/>
                </a:solidFill>
              </a:rPr>
              <a:t> </a:t>
            </a:r>
            <a:endParaRPr lang="it-IT" altLang="en-US" sz="2400" dirty="0"/>
          </a:p>
          <a:p>
            <a:pPr indent="-1588" algn="ctr" eaLnBrk="1" hangingPunct="1">
              <a:buFontTx/>
              <a:buNone/>
            </a:pPr>
            <a:r>
              <a:rPr lang="it-IT" altLang="en-US" sz="2400" dirty="0"/>
              <a:t>	</a:t>
            </a:r>
          </a:p>
          <a:p>
            <a:pPr indent="-1588" algn="ctr" eaLnBrk="1" hangingPunct="1">
              <a:buFontTx/>
              <a:buNone/>
            </a:pPr>
            <a:r>
              <a:rPr lang="it-IT" altLang="en-US" sz="2400" dirty="0"/>
              <a:t>EPA TRI Explorer </a:t>
            </a:r>
          </a:p>
          <a:p>
            <a:pPr indent="-1588" algn="ctr" eaLnBrk="1" hangingPunct="1">
              <a:buFontTx/>
              <a:buNone/>
            </a:pPr>
            <a:r>
              <a:rPr lang="it-IT" altLang="en-US" sz="2400" dirty="0">
                <a:solidFill>
                  <a:srgbClr val="3333FF"/>
                </a:solidFill>
              </a:rPr>
              <a:t>	</a:t>
            </a:r>
            <a:r>
              <a:rPr lang="it-IT" altLang="en-US" sz="2400" u="sng" dirty="0">
                <a:solidFill>
                  <a:srgbClr val="3333FF"/>
                </a:solidFill>
                <a:hlinkClick r:id="rId4"/>
              </a:rPr>
              <a:t>http://www.epa.gov/triexplorer/</a:t>
            </a:r>
            <a:endParaRPr lang="it-IT" altLang="en-US" sz="2400" u="sng" dirty="0">
              <a:solidFill>
                <a:srgbClr val="3333FF"/>
              </a:solidFill>
            </a:endParaRPr>
          </a:p>
          <a:p>
            <a:pPr indent="-1588" algn="ctr" eaLnBrk="1" hangingPunct="1">
              <a:buFontTx/>
              <a:buNone/>
            </a:pPr>
            <a:endParaRPr lang="it-IT" altLang="en-US" sz="2400" b="1" u="sng" dirty="0">
              <a:solidFill>
                <a:schemeClr val="accent2"/>
              </a:solidFill>
            </a:endParaRPr>
          </a:p>
          <a:p>
            <a:pPr indent="-1588" algn="ctr" eaLnBrk="1" hangingPunct="1">
              <a:buFontTx/>
              <a:buNone/>
            </a:pPr>
            <a:r>
              <a:rPr lang="it-IT" altLang="en-US" sz="2400" dirty="0"/>
              <a:t>	EPA Envirofacts</a:t>
            </a:r>
          </a:p>
          <a:p>
            <a:pPr indent="-1588" algn="ctr" eaLnBrk="1" hangingPunct="1">
              <a:buFontTx/>
              <a:buNone/>
            </a:pPr>
            <a:r>
              <a:rPr lang="it-IT" altLang="en-US" sz="2400" dirty="0">
                <a:solidFill>
                  <a:srgbClr val="000000"/>
                </a:solidFill>
              </a:rPr>
              <a:t>	</a:t>
            </a:r>
            <a:r>
              <a:rPr lang="it-IT" altLang="en-US" sz="2400" u="sng" dirty="0">
                <a:solidFill>
                  <a:srgbClr val="3333FF"/>
                </a:solidFill>
                <a:hlinkClick r:id="rId5"/>
              </a:rPr>
              <a:t>http://www.epa.gov/enviro/</a:t>
            </a:r>
            <a:endParaRPr lang="it-IT" altLang="en-US" sz="2400" b="1" dirty="0"/>
          </a:p>
          <a:p>
            <a:pPr indent="-1588" eaLnBrk="1" hangingPunct="1">
              <a:buFontTx/>
              <a:buNone/>
            </a:pPr>
            <a:endParaRPr lang="it-IT" altLang="en-US" b="1" dirty="0">
              <a:solidFill>
                <a:schemeClr val="accent2"/>
              </a:solidFill>
            </a:endParaRPr>
          </a:p>
          <a:p>
            <a:pPr indent="-1588" eaLnBrk="1" hangingPunct="1">
              <a:buFontTx/>
              <a:buNone/>
            </a:pPr>
            <a:endParaRPr lang="en-US" altLang="en-US" b="1" dirty="0">
              <a:solidFill>
                <a:schemeClr val="accent2"/>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57200" y="1289171"/>
            <a:ext cx="8229600" cy="4578229"/>
          </a:xfrm>
          <a:prstGeom prst="rect">
            <a:avLst/>
          </a:prstGeom>
        </p:spPr>
        <p:txBody>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buClr>
                <a:schemeClr val="tx1"/>
              </a:buClr>
              <a:buFont typeface="Arial" pitchFamily="34" charset="0"/>
              <a:buNone/>
            </a:pPr>
            <a:endParaRPr lang="en-US" altLang="en-US" sz="2400" dirty="0"/>
          </a:p>
          <a:p>
            <a:pPr marL="0" indent="0" eaLnBrk="1" hangingPunct="1">
              <a:buClr>
                <a:schemeClr val="tx1"/>
              </a:buClr>
              <a:buFont typeface="Arial" pitchFamily="34" charset="0"/>
              <a:buNone/>
            </a:pPr>
            <a:r>
              <a:rPr lang="en-US" altLang="en-US" sz="2400" dirty="0"/>
              <a:t>	Simple, methyl isocyanate</a:t>
            </a:r>
          </a:p>
          <a:p>
            <a:pPr marL="0" indent="0" eaLnBrk="1" hangingPunct="1">
              <a:buClr>
                <a:schemeClr val="tx1"/>
              </a:buClr>
              <a:buFont typeface="Arial" pitchFamily="34" charset="0"/>
              <a:buNone/>
            </a:pPr>
            <a:endParaRPr lang="en-US" altLang="en-US" sz="2000" dirty="0"/>
          </a:p>
          <a:p>
            <a:pPr marL="0" indent="0" eaLnBrk="1" hangingPunct="1">
              <a:buClr>
                <a:schemeClr val="tx1"/>
              </a:buClr>
              <a:buFont typeface="Arial" pitchFamily="34" charset="0"/>
              <a:buNone/>
            </a:pPr>
            <a:endParaRPr lang="en-US" altLang="en-US" sz="1600" dirty="0"/>
          </a:p>
          <a:p>
            <a:pPr marL="0" indent="0" eaLnBrk="1" hangingPunct="1">
              <a:buClr>
                <a:schemeClr val="tx1"/>
              </a:buClr>
              <a:buFont typeface="Arial" pitchFamily="34" charset="0"/>
              <a:buNone/>
            </a:pPr>
            <a:endParaRPr lang="en-US" altLang="en-US" sz="1600" dirty="0"/>
          </a:p>
          <a:p>
            <a:pPr marL="0" indent="0" eaLnBrk="1" hangingPunct="1">
              <a:buClr>
                <a:schemeClr val="tx1"/>
              </a:buClr>
              <a:buFont typeface="Arial" pitchFamily="34" charset="0"/>
              <a:buNone/>
            </a:pPr>
            <a:r>
              <a:rPr lang="en-US" altLang="en-US" sz="2200" dirty="0"/>
              <a:t>A Union Carbide chemical plant located in Bhopal, India was the site of one of the most significant chemical industry disasters in history.  Beginning on the night of December 2, 1984 and continuing into the morning hours of December 3, 1984 a runaway hydrolysis reaction caused the uncontrolled release of thousands of pounds (lbs) of methyl isocyanate and related byproducts.  The gas settled over the nearby town causing thousands of fatalities and injuring upwards of 500,000 people.</a:t>
            </a:r>
          </a:p>
          <a:p>
            <a:pPr marL="800100" lvl="2" indent="0" eaLnBrk="1" hangingPunct="1">
              <a:buClr>
                <a:schemeClr val="tx1"/>
              </a:buClr>
              <a:buFont typeface="Arial" pitchFamily="34" charset="0"/>
              <a:buNone/>
            </a:pPr>
            <a:endParaRPr lang="en-US" altLang="en-US" sz="1600" dirty="0"/>
          </a:p>
          <a:p>
            <a:pPr marL="0" indent="0" eaLnBrk="1" hangingPunct="1">
              <a:buClr>
                <a:schemeClr val="tx1"/>
              </a:buClr>
            </a:pPr>
            <a:endParaRPr lang="en-US" altLang="en-US" sz="2400" dirty="0"/>
          </a:p>
          <a:p>
            <a:pPr marL="0" indent="0" eaLnBrk="1" hangingPunct="1">
              <a:buClr>
                <a:schemeClr val="tx1"/>
              </a:buClr>
              <a:buFont typeface="Arial" pitchFamily="34" charset="0"/>
              <a:buNone/>
            </a:pPr>
            <a:endParaRPr lang="en-US" altLang="en-US" sz="2400" dirty="0"/>
          </a:p>
          <a:p>
            <a:pPr marL="0" indent="0" eaLnBrk="1" hangingPunct="1">
              <a:buClr>
                <a:schemeClr val="tx1"/>
              </a:buClr>
              <a:buFont typeface="Arial" pitchFamily="34" charset="0"/>
              <a:buNone/>
            </a:pPr>
            <a:endParaRPr lang="en-US" altLang="en-US" sz="20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593971"/>
            <a:ext cx="22860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4"/>
          <p:cNvSpPr txBox="1">
            <a:spLocks/>
          </p:cNvSpPr>
          <p:nvPr/>
        </p:nvSpPr>
        <p:spPr>
          <a:xfrm>
            <a:off x="457200" y="268409"/>
            <a:ext cx="8229600" cy="944562"/>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ltLang="en-US" sz="4000" dirty="0"/>
              <a:t>Why was TRI established?</a:t>
            </a:r>
          </a:p>
        </p:txBody>
      </p:sp>
    </p:spTree>
    <p:extLst>
      <p:ext uri="{BB962C8B-B14F-4D97-AF65-F5344CB8AC3E}">
        <p14:creationId xmlns:p14="http://schemas.microsoft.com/office/powerpoint/2010/main" val="314774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457200" y="0"/>
            <a:ext cx="8229600" cy="1143000"/>
          </a:xfrm>
        </p:spPr>
        <p:txBody>
          <a:bodyPr/>
          <a:lstStyle/>
          <a:p>
            <a:pPr eaLnBrk="1" hangingPunct="1"/>
            <a:r>
              <a:rPr lang="en-US" altLang="en-US" dirty="0"/>
              <a:t>Contact Information</a:t>
            </a:r>
          </a:p>
        </p:txBody>
      </p:sp>
      <p:sp>
        <p:nvSpPr>
          <p:cNvPr id="28675" name="Rectangle 3"/>
          <p:cNvSpPr>
            <a:spLocks noGrp="1" noChangeArrowheads="1"/>
          </p:cNvSpPr>
          <p:nvPr>
            <p:ph idx="1"/>
          </p:nvPr>
        </p:nvSpPr>
        <p:spPr>
          <a:xfrm>
            <a:off x="914400" y="1143000"/>
            <a:ext cx="7239000" cy="5105400"/>
          </a:xfrm>
        </p:spPr>
        <p:txBody>
          <a:bodyPr/>
          <a:lstStyle/>
          <a:p>
            <a:pPr algn="ctr" eaLnBrk="1" hangingPunct="1">
              <a:buFontTx/>
              <a:buNone/>
            </a:pPr>
            <a:r>
              <a:rPr lang="en-US" altLang="en-US" sz="2400" b="1" dirty="0"/>
              <a:t>EPA Region 6 Enforcement Coordinator </a:t>
            </a:r>
          </a:p>
          <a:p>
            <a:pPr algn="ctr" eaLnBrk="1" hangingPunct="1">
              <a:buFontTx/>
              <a:buNone/>
            </a:pPr>
            <a:r>
              <a:rPr lang="en-US" altLang="en-US" sz="2200" dirty="0"/>
              <a:t>Morton Wakeland, Jr.   (214) 665 - 8116</a:t>
            </a:r>
          </a:p>
          <a:p>
            <a:pPr algn="ctr" eaLnBrk="1" hangingPunct="1">
              <a:buFontTx/>
              <a:buNone/>
            </a:pPr>
            <a:r>
              <a:rPr lang="en-US" sz="2200" dirty="0">
                <a:hlinkClick r:id="rId2"/>
              </a:rPr>
              <a:t>wakeland.morton@epa.gov</a:t>
            </a:r>
            <a:endParaRPr lang="en-US" sz="2200" dirty="0"/>
          </a:p>
          <a:p>
            <a:pPr algn="ctr" eaLnBrk="1" hangingPunct="1">
              <a:buFontTx/>
              <a:buNone/>
            </a:pPr>
            <a:endParaRPr lang="en-US" altLang="en-US" sz="1200" dirty="0"/>
          </a:p>
          <a:p>
            <a:pPr algn="ctr" eaLnBrk="1" hangingPunct="1">
              <a:buFontTx/>
              <a:buNone/>
            </a:pPr>
            <a:r>
              <a:rPr lang="en-US" altLang="en-US" sz="2400" b="1" dirty="0"/>
              <a:t>TRI Information Center (operated by the EPA)</a:t>
            </a:r>
          </a:p>
          <a:p>
            <a:pPr algn="ctr" eaLnBrk="1" hangingPunct="1">
              <a:buFontTx/>
              <a:buNone/>
            </a:pPr>
            <a:r>
              <a:rPr lang="en-US" altLang="en-US" sz="2200" dirty="0"/>
              <a:t>(800) 424 - 9346</a:t>
            </a:r>
          </a:p>
          <a:p>
            <a:pPr algn="ctr" eaLnBrk="1" hangingPunct="1">
              <a:buFontTx/>
              <a:buNone/>
            </a:pPr>
            <a:endParaRPr lang="en-US" altLang="en-US" sz="1200" dirty="0"/>
          </a:p>
          <a:p>
            <a:pPr algn="ctr" eaLnBrk="1" hangingPunct="1">
              <a:buFontTx/>
              <a:buNone/>
            </a:pPr>
            <a:r>
              <a:rPr lang="en-US" altLang="en-US" sz="2400" b="1" dirty="0"/>
              <a:t>Central Data Exchange Helpline</a:t>
            </a:r>
          </a:p>
          <a:p>
            <a:pPr algn="ctr" eaLnBrk="1" hangingPunct="1">
              <a:buFontTx/>
              <a:buNone/>
            </a:pPr>
            <a:r>
              <a:rPr lang="en-US" altLang="en-US" sz="2200" dirty="0"/>
              <a:t>(888) 890 – 1995</a:t>
            </a:r>
          </a:p>
          <a:p>
            <a:pPr algn="ctr" eaLnBrk="1" hangingPunct="1">
              <a:buFontTx/>
              <a:buNone/>
            </a:pPr>
            <a:endParaRPr lang="en-US" altLang="en-US" sz="1200" dirty="0"/>
          </a:p>
          <a:p>
            <a:pPr algn="ctr" eaLnBrk="1" hangingPunct="1">
              <a:buFontTx/>
              <a:buNone/>
            </a:pPr>
            <a:r>
              <a:rPr lang="en-US" altLang="en-US" sz="2400" b="1" dirty="0"/>
              <a:t>TCEQ TRI Helpline</a:t>
            </a:r>
          </a:p>
          <a:p>
            <a:pPr algn="ctr" eaLnBrk="1" hangingPunct="1">
              <a:buFontTx/>
              <a:buNone/>
            </a:pPr>
            <a:r>
              <a:rPr lang="en-US" altLang="en-US" sz="2200" dirty="0"/>
              <a:t>Blake Kidd   (512) 239 - 4TRI {4874}</a:t>
            </a:r>
          </a:p>
          <a:p>
            <a:pPr algn="ctr" eaLnBrk="1" hangingPunct="1">
              <a:buFontTx/>
              <a:buNone/>
            </a:pPr>
            <a:r>
              <a:rPr lang="en-US" altLang="en-US" sz="2200" dirty="0">
                <a:hlinkClick r:id="rId3"/>
              </a:rPr>
              <a:t>blake.kidd@tceq.texas.gov</a:t>
            </a:r>
            <a:r>
              <a:rPr lang="en-US" altLang="en-US" sz="2200" dirty="0"/>
              <a:t> </a:t>
            </a:r>
          </a:p>
          <a:p>
            <a:pPr eaLnBrk="1" hangingPunct="1">
              <a:buFontTx/>
              <a:buNone/>
            </a:pPr>
            <a:endParaRPr lang="en-US" altLang="en-US" sz="2400" dirty="0"/>
          </a:p>
          <a:p>
            <a:pPr eaLnBrk="1" hangingPunct="1">
              <a:buFontTx/>
              <a:buNone/>
            </a:pPr>
            <a:endParaRPr lang="en-US" altLang="en-US" dirty="0"/>
          </a:p>
          <a:p>
            <a:pPr eaLnBrk="1" hangingPunct="1">
              <a:buFontTx/>
              <a:buNone/>
            </a:pPr>
            <a:endParaRPr lang="en-US" alt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762000" y="1115471"/>
            <a:ext cx="7696200" cy="4675729"/>
          </a:xfrm>
          <a:prstGeom prst="rect">
            <a:avLst/>
          </a:prstGeom>
        </p:spPr>
        <p:txBody>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buClr>
                <a:schemeClr val="tx1"/>
              </a:buClr>
              <a:buFont typeface="Arial" pitchFamily="34" charset="0"/>
              <a:buNone/>
            </a:pPr>
            <a:r>
              <a:rPr lang="en-US" altLang="en-US" sz="2200" dirty="0"/>
              <a:t>Eight months later, the town of Institute, West Virginia was also exposed to aldicarb oxime vapors (made using methyl isocyanate) from a leaking tank.  The accident didn’t cause any fatalities, but around 100 residents reported medical problems.</a:t>
            </a:r>
          </a:p>
          <a:p>
            <a:pPr marL="0" indent="0" eaLnBrk="1" hangingPunct="1">
              <a:buClr>
                <a:schemeClr val="tx1"/>
              </a:buClr>
              <a:buFont typeface="Arial" pitchFamily="34" charset="0"/>
              <a:buNone/>
            </a:pPr>
            <a:endParaRPr lang="en-US" altLang="en-US" sz="2200" dirty="0"/>
          </a:p>
          <a:p>
            <a:pPr marL="0" indent="0" eaLnBrk="1" hangingPunct="1">
              <a:buClr>
                <a:schemeClr val="tx1"/>
              </a:buClr>
              <a:buFont typeface="Arial" pitchFamily="34" charset="0"/>
              <a:buNone/>
            </a:pPr>
            <a:endParaRPr lang="en-US" altLang="en-US" sz="2200" dirty="0"/>
          </a:p>
          <a:p>
            <a:pPr marL="0" indent="0" eaLnBrk="1" hangingPunct="1">
              <a:buClr>
                <a:schemeClr val="tx1"/>
              </a:buClr>
              <a:buFont typeface="Arial" pitchFamily="34" charset="0"/>
              <a:buNone/>
            </a:pPr>
            <a:r>
              <a:rPr lang="en-US" altLang="en-US" sz="2200" dirty="0"/>
              <a:t>		              </a:t>
            </a:r>
          </a:p>
          <a:p>
            <a:pPr marL="0" indent="0" eaLnBrk="1" hangingPunct="1">
              <a:buClr>
                <a:schemeClr val="tx1"/>
              </a:buClr>
              <a:buFont typeface="Arial" pitchFamily="34" charset="0"/>
              <a:buNone/>
            </a:pPr>
            <a:endParaRPr lang="en-US" altLang="en-US" sz="2200" dirty="0"/>
          </a:p>
          <a:p>
            <a:pPr marL="0" indent="0" eaLnBrk="1" hangingPunct="1">
              <a:buClr>
                <a:schemeClr val="tx1"/>
              </a:buClr>
              <a:buFont typeface="Arial" pitchFamily="34" charset="0"/>
              <a:buNone/>
            </a:pPr>
            <a:r>
              <a:rPr lang="en-US" altLang="en-US" sz="2200" dirty="0"/>
              <a:t>At this point, the United States Environmental Protection Agency (EPA) was tasked via the Emergency Planning and Community Right-to-Know Act (EPCRA) by Congress to create the Toxics Release Inventory program.</a:t>
            </a:r>
          </a:p>
        </p:txBody>
      </p:sp>
      <p:sp>
        <p:nvSpPr>
          <p:cNvPr id="3" name="Rectangle 2"/>
          <p:cNvSpPr txBox="1">
            <a:spLocks noChangeArrowheads="1"/>
          </p:cNvSpPr>
          <p:nvPr/>
        </p:nvSpPr>
        <p:spPr>
          <a:xfrm>
            <a:off x="457200" y="274638"/>
            <a:ext cx="8229600" cy="11430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4000"/>
              <a:t>What followed the Bhopal accident</a:t>
            </a:r>
            <a:endParaRPr lang="en-US" altLang="en-US" sz="4000" dirty="0"/>
          </a:p>
        </p:txBody>
      </p:sp>
      <p:pic>
        <p:nvPicPr>
          <p:cNvPr id="4" name="Picture 3"/>
          <p:cNvPicPr>
            <a:picLocks noChangeAspect="1"/>
          </p:cNvPicPr>
          <p:nvPr/>
        </p:nvPicPr>
        <p:blipFill>
          <a:blip r:embed="rId3"/>
          <a:srcRect/>
          <a:stretch>
            <a:fillRect/>
          </a:stretch>
        </p:blipFill>
        <p:spPr bwMode="auto">
          <a:xfrm>
            <a:off x="3124200" y="2590800"/>
            <a:ext cx="3733800" cy="1295400"/>
          </a:xfrm>
          <a:prstGeom prst="rect">
            <a:avLst/>
          </a:prstGeom>
          <a:noFill/>
          <a:ln>
            <a:noFill/>
          </a:ln>
          <a:effectLst>
            <a:outerShdw blurRad="292100" dist="139700" dir="2700000" algn="tl" rotWithShape="0">
              <a:srgbClr val="333333">
                <a:alpha val="6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667000" y="3825015"/>
            <a:ext cx="4814888" cy="307975"/>
          </a:xfrm>
          <a:prstGeom prst="rect">
            <a:avLst/>
          </a:prstGeom>
          <a:noFill/>
        </p:spPr>
        <p:txBody>
          <a:bodyPr wrap="none">
            <a:spAutoFit/>
          </a:bodyPr>
          <a:lstStyle/>
          <a:p>
            <a:pPr>
              <a:defRPr/>
            </a:pPr>
            <a:r>
              <a:rPr lang="en-US" sz="1400" dirty="0">
                <a:solidFill>
                  <a:prstClr val="black"/>
                </a:solidFill>
                <a:latin typeface="Calibri"/>
              </a:rPr>
              <a:t>2-Methyl-2-(</a:t>
            </a:r>
            <a:r>
              <a:rPr lang="en-US" sz="1400" dirty="0" err="1">
                <a:solidFill>
                  <a:prstClr val="black"/>
                </a:solidFill>
                <a:latin typeface="Calibri"/>
              </a:rPr>
              <a:t>methylthio</a:t>
            </a:r>
            <a:r>
              <a:rPr lang="en-US" sz="1400" dirty="0">
                <a:solidFill>
                  <a:prstClr val="black"/>
                </a:solidFill>
                <a:latin typeface="Calibri"/>
              </a:rPr>
              <a:t>)</a:t>
            </a:r>
            <a:r>
              <a:rPr lang="en-US" sz="1400" dirty="0" err="1">
                <a:solidFill>
                  <a:prstClr val="black"/>
                </a:solidFill>
                <a:latin typeface="Calibri"/>
              </a:rPr>
              <a:t>propanal</a:t>
            </a:r>
            <a:r>
              <a:rPr lang="en-US" sz="1400" dirty="0">
                <a:solidFill>
                  <a:prstClr val="black"/>
                </a:solidFill>
                <a:latin typeface="Calibri"/>
              </a:rPr>
              <a:t> </a:t>
            </a:r>
            <a:r>
              <a:rPr lang="en-US" sz="1400" i="1" dirty="0">
                <a:solidFill>
                  <a:prstClr val="black"/>
                </a:solidFill>
                <a:latin typeface="Calibri"/>
              </a:rPr>
              <a:t>O</a:t>
            </a:r>
            <a:r>
              <a:rPr lang="en-US" sz="1400" dirty="0">
                <a:solidFill>
                  <a:prstClr val="black"/>
                </a:solidFill>
                <a:latin typeface="Calibri"/>
              </a:rPr>
              <a:t>-(</a:t>
            </a:r>
            <a:r>
              <a:rPr lang="en-US" sz="1400" i="1" dirty="0">
                <a:solidFill>
                  <a:prstClr val="black"/>
                </a:solidFill>
                <a:latin typeface="Calibri"/>
              </a:rPr>
              <a:t>N</a:t>
            </a:r>
            <a:r>
              <a:rPr lang="en-US" sz="1400" dirty="0">
                <a:solidFill>
                  <a:prstClr val="black"/>
                </a:solidFill>
                <a:latin typeface="Calibri"/>
              </a:rPr>
              <a:t>-</a:t>
            </a:r>
            <a:r>
              <a:rPr lang="en-US" sz="1400" dirty="0" err="1">
                <a:solidFill>
                  <a:prstClr val="black"/>
                </a:solidFill>
                <a:latin typeface="Calibri"/>
              </a:rPr>
              <a:t>methylcarbamoyl</a:t>
            </a:r>
            <a:r>
              <a:rPr lang="en-US" sz="1400" dirty="0">
                <a:solidFill>
                  <a:prstClr val="black"/>
                </a:solidFill>
                <a:latin typeface="Calibri"/>
              </a:rPr>
              <a:t>)oxime</a:t>
            </a:r>
          </a:p>
        </p:txBody>
      </p:sp>
    </p:spTree>
    <p:extLst>
      <p:ext uri="{BB962C8B-B14F-4D97-AF65-F5344CB8AC3E}">
        <p14:creationId xmlns:p14="http://schemas.microsoft.com/office/powerpoint/2010/main" val="853876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457200" y="274638"/>
            <a:ext cx="8229600" cy="1143000"/>
          </a:xfrm>
        </p:spPr>
        <p:txBody>
          <a:bodyPr/>
          <a:lstStyle/>
          <a:p>
            <a:pPr eaLnBrk="1" hangingPunct="1"/>
            <a:r>
              <a:rPr lang="en-US" altLang="en-US" dirty="0"/>
              <a:t>Purpose and Goals of TRI</a:t>
            </a:r>
          </a:p>
        </p:txBody>
      </p:sp>
      <p:sp>
        <p:nvSpPr>
          <p:cNvPr id="8195" name="Rectangle 3"/>
          <p:cNvSpPr>
            <a:spLocks noGrp="1" noChangeArrowheads="1"/>
          </p:cNvSpPr>
          <p:nvPr>
            <p:ph idx="1"/>
          </p:nvPr>
        </p:nvSpPr>
        <p:spPr>
          <a:xfrm>
            <a:off x="457200" y="1447800"/>
            <a:ext cx="8229600" cy="4678363"/>
          </a:xfrm>
        </p:spPr>
        <p:txBody>
          <a:bodyPr/>
          <a:lstStyle/>
          <a:p>
            <a:pPr marL="0" indent="0" eaLnBrk="1" hangingPunct="1">
              <a:buClr>
                <a:schemeClr val="tx1"/>
              </a:buClr>
              <a:buNone/>
            </a:pPr>
            <a:endParaRPr lang="en-US" altLang="en-US" sz="2400" dirty="0"/>
          </a:p>
          <a:p>
            <a:pPr eaLnBrk="1" hangingPunct="1">
              <a:buClr>
                <a:schemeClr val="tx1"/>
              </a:buClr>
            </a:pPr>
            <a:r>
              <a:rPr lang="en-US" altLang="en-US" sz="2400" dirty="0"/>
              <a:t>Provides public access to the EPA database containing information on disposal and other releases of approximately 709 toxic chemicals reported from more than 21,000 United</a:t>
            </a:r>
            <a:r>
              <a:rPr lang="en-US" altLang="en-US" sz="2400" dirty="0">
                <a:solidFill>
                  <a:srgbClr val="CC00FF"/>
                </a:solidFill>
              </a:rPr>
              <a:t> </a:t>
            </a:r>
            <a:r>
              <a:rPr lang="en-US" altLang="en-US" sz="2400" dirty="0"/>
              <a:t>States industrial facilities</a:t>
            </a:r>
            <a:endParaRPr lang="en-US" altLang="en-US" sz="2400" dirty="0">
              <a:solidFill>
                <a:prstClr val="black"/>
              </a:solidFill>
            </a:endParaRPr>
          </a:p>
          <a:p>
            <a:pPr eaLnBrk="1" hangingPunct="1">
              <a:buClr>
                <a:schemeClr val="tx1"/>
              </a:buClr>
            </a:pPr>
            <a:r>
              <a:rPr lang="en-US" sz="2400" dirty="0">
                <a:solidFill>
                  <a:prstClr val="black"/>
                </a:solidFill>
              </a:rPr>
              <a:t>Provides communities with information regarding toxic chemical releases and waste management activities</a:t>
            </a:r>
          </a:p>
          <a:p>
            <a:pPr eaLnBrk="1" hangingPunct="1">
              <a:buClr>
                <a:schemeClr val="tx1"/>
              </a:buClr>
            </a:pPr>
            <a:r>
              <a:rPr lang="en-US" sz="2400" dirty="0">
                <a:solidFill>
                  <a:prstClr val="black"/>
                </a:solidFill>
              </a:rPr>
              <a:t>Supports informed decisions by industry, government, nongovernmental organizations, and the public</a:t>
            </a:r>
          </a:p>
          <a:p>
            <a:pPr marL="0" indent="0" eaLnBrk="1" hangingPunct="1">
              <a:buClr>
                <a:schemeClr val="tx1"/>
              </a:buClr>
              <a:buFont typeface="Arial" pitchFamily="34" charset="0"/>
              <a:buNone/>
            </a:pPr>
            <a:endParaRPr lang="en-US" altLang="en-US" sz="20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74638"/>
            <a:ext cx="8229600" cy="792162"/>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4000" dirty="0"/>
              <a:t>Major Milestones in the TRI Program</a:t>
            </a:r>
          </a:p>
        </p:txBody>
      </p:sp>
      <p:sp>
        <p:nvSpPr>
          <p:cNvPr id="4" name="Rectangle 3"/>
          <p:cNvSpPr txBox="1">
            <a:spLocks noChangeArrowheads="1"/>
          </p:cNvSpPr>
          <p:nvPr/>
        </p:nvSpPr>
        <p:spPr bwMode="auto">
          <a:xfrm>
            <a:off x="538113" y="1066800"/>
            <a:ext cx="8153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682625" eaLnBrk="1" hangingPunct="1">
              <a:buClr>
                <a:schemeClr val="tx1"/>
              </a:buClr>
              <a:buFont typeface="Arial" pitchFamily="34" charset="0"/>
              <a:buNone/>
            </a:pPr>
            <a:r>
              <a:rPr lang="en-US" altLang="en-US" sz="2000" dirty="0"/>
              <a:t>1986 - EPCRA established</a:t>
            </a:r>
          </a:p>
          <a:p>
            <a:pPr marL="0" indent="0" defTabSz="682625" eaLnBrk="1" hangingPunct="1">
              <a:buClr>
                <a:schemeClr val="tx1"/>
              </a:buClr>
              <a:buFont typeface="Arial" pitchFamily="34" charset="0"/>
              <a:buNone/>
            </a:pPr>
            <a:r>
              <a:rPr lang="en-US" altLang="en-US" sz="2000" dirty="0"/>
              <a:t>1990 - Pollution Prevention Act adds further requirements to TRI reporting</a:t>
            </a:r>
          </a:p>
          <a:p>
            <a:pPr marL="0" indent="0" defTabSz="682625" eaLnBrk="1" hangingPunct="1">
              <a:buClr>
                <a:schemeClr val="tx1"/>
              </a:buClr>
              <a:buFont typeface="Arial" pitchFamily="34" charset="0"/>
              <a:buNone/>
            </a:pPr>
            <a:r>
              <a:rPr lang="en-US" altLang="en-US" sz="2000" dirty="0"/>
              <a:t>1993 - Executive order requires all federal facilities to report to TRI</a:t>
            </a:r>
          </a:p>
          <a:p>
            <a:pPr marL="0" indent="0" defTabSz="682625" eaLnBrk="1" hangingPunct="1">
              <a:buClr>
                <a:schemeClr val="tx1"/>
              </a:buClr>
              <a:buFont typeface="Arial" pitchFamily="34" charset="0"/>
              <a:buNone/>
            </a:pPr>
            <a:r>
              <a:rPr lang="en-US" altLang="en-US" sz="2000" dirty="0"/>
              <a:t>1994 - TRI chemical list adds 286 chemicals</a:t>
            </a:r>
          </a:p>
          <a:p>
            <a:pPr marL="0" indent="0" defTabSz="682625" eaLnBrk="1" hangingPunct="1">
              <a:buClr>
                <a:schemeClr val="tx1"/>
              </a:buClr>
              <a:buNone/>
            </a:pPr>
            <a:r>
              <a:rPr lang="en-US" altLang="en-US" sz="2000" dirty="0"/>
              <a:t>1997 - Addition of new reportable industry sectors (i.e. metal and coal 	mining, electric utilities, solvent recovery services)</a:t>
            </a:r>
          </a:p>
          <a:p>
            <a:pPr marL="0" lvl="0" indent="0" defTabSz="682625" eaLnBrk="1" hangingPunct="1">
              <a:spcBef>
                <a:spcPct val="0"/>
              </a:spcBef>
              <a:buClr>
                <a:prstClr val="black"/>
              </a:buClr>
              <a:buNone/>
              <a:defRPr/>
            </a:pPr>
            <a:r>
              <a:rPr lang="en-US" altLang="en-US" sz="2000" dirty="0">
                <a:solidFill>
                  <a:prstClr val="black"/>
                </a:solidFill>
              </a:rPr>
              <a:t>1999 - Addition of Persistent Bio accumulative Toxic (PBT) chemical 	 	classification to reporting requirements</a:t>
            </a:r>
          </a:p>
          <a:p>
            <a:pPr marL="0" lvl="0" indent="0" defTabSz="682625" eaLnBrk="1" hangingPunct="1">
              <a:spcBef>
                <a:spcPct val="0"/>
              </a:spcBef>
              <a:buClr>
                <a:prstClr val="black"/>
              </a:buClr>
              <a:buNone/>
              <a:defRPr/>
            </a:pPr>
            <a:r>
              <a:rPr lang="en-US" altLang="en-US" sz="2000" dirty="0">
                <a:solidFill>
                  <a:prstClr val="black"/>
                </a:solidFill>
              </a:rPr>
              <a:t>2006 - Changed from Standard Industrial Classification (SIC) codes to North 	American Industrial Classification System (NAICS)</a:t>
            </a:r>
          </a:p>
          <a:p>
            <a:pPr marL="0" lvl="0" indent="0" defTabSz="682625" eaLnBrk="1" hangingPunct="1">
              <a:spcBef>
                <a:spcPct val="0"/>
              </a:spcBef>
              <a:buClr>
                <a:prstClr val="black"/>
              </a:buClr>
              <a:buNone/>
              <a:defRPr/>
            </a:pPr>
            <a:r>
              <a:rPr lang="en-US" altLang="en-US" sz="2000" dirty="0">
                <a:solidFill>
                  <a:prstClr val="black"/>
                </a:solidFill>
              </a:rPr>
              <a:t>2013 - Required online reporting with TRI-</a:t>
            </a:r>
            <a:r>
              <a:rPr lang="en-US" altLang="en-US" sz="2000" dirty="0" err="1">
                <a:solidFill>
                  <a:prstClr val="black"/>
                </a:solidFill>
              </a:rPr>
              <a:t>MEweb</a:t>
            </a:r>
            <a:r>
              <a:rPr lang="en-US" altLang="en-US" sz="2000" dirty="0">
                <a:solidFill>
                  <a:prstClr val="black"/>
                </a:solidFill>
              </a:rPr>
              <a:t> application</a:t>
            </a:r>
          </a:p>
          <a:p>
            <a:pPr marL="0" lvl="0" indent="0" defTabSz="682625" eaLnBrk="1" hangingPunct="1">
              <a:spcBef>
                <a:spcPct val="0"/>
              </a:spcBef>
              <a:buClr>
                <a:prstClr val="black"/>
              </a:buClr>
              <a:buNone/>
              <a:defRPr/>
            </a:pPr>
            <a:r>
              <a:rPr lang="en-US" altLang="en-US" sz="2000" dirty="0">
                <a:solidFill>
                  <a:prstClr val="black"/>
                </a:solidFill>
              </a:rPr>
              <a:t>2017 - Proposed addition of natural gas processing facilities with SIC code 	1321 or NAICS code 211112</a:t>
            </a:r>
          </a:p>
          <a:p>
            <a:pPr marL="0" lvl="0" indent="0" defTabSz="682625" eaLnBrk="1" hangingPunct="1">
              <a:spcBef>
                <a:spcPct val="0"/>
              </a:spcBef>
              <a:buClr>
                <a:prstClr val="black"/>
              </a:buClr>
              <a:buNone/>
              <a:defRPr/>
            </a:pPr>
            <a:r>
              <a:rPr lang="en-US" altLang="en-US" sz="2000" dirty="0">
                <a:solidFill>
                  <a:prstClr val="black"/>
                </a:solidFill>
              </a:rPr>
              <a:t>2018 – Addition of 13 specific nonylphenol ethoxylates to the TRI reporting 	  list</a:t>
            </a:r>
            <a:endParaRPr lang="en-US" altLang="en-US" sz="2400" dirty="0"/>
          </a:p>
          <a:p>
            <a:pPr marL="0" indent="0" eaLnBrk="1" hangingPunct="1">
              <a:buClr>
                <a:schemeClr val="tx1"/>
              </a:buClr>
              <a:buFont typeface="Arial" pitchFamily="34" charset="0"/>
              <a:buNone/>
            </a:pPr>
            <a:endParaRPr lang="en-US" altLang="en-US" sz="2400" dirty="0"/>
          </a:p>
        </p:txBody>
      </p:sp>
    </p:spTree>
    <p:extLst>
      <p:ext uri="{BB962C8B-B14F-4D97-AF65-F5344CB8AC3E}">
        <p14:creationId xmlns:p14="http://schemas.microsoft.com/office/powerpoint/2010/main" val="121941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 calcmode="lin" valueType="num">
                                      <p:cBhvr additive="base">
                                        <p:cTn id="4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additive="base">
                                        <p:cTn id="4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9" end="9"/>
                                            </p:txEl>
                                          </p:spTgt>
                                        </p:tgtEl>
                                        <p:attrNameLst>
                                          <p:attrName>style.visibility</p:attrName>
                                        </p:attrNameLst>
                                      </p:cBhvr>
                                      <p:to>
                                        <p:strVal val="visible"/>
                                      </p:to>
                                    </p:set>
                                    <p:anim calcmode="lin" valueType="num">
                                      <p:cBhvr additive="base">
                                        <p:cTn id="5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1020762"/>
          </a:xfrm>
        </p:spPr>
        <p:txBody>
          <a:bodyPr/>
          <a:lstStyle/>
          <a:p>
            <a:r>
              <a:rPr lang="en-US" altLang="en-US" sz="3600" dirty="0"/>
              <a:t>The Texas Commission on Environmental Quality (TCEQ) and the TRI Program</a:t>
            </a:r>
          </a:p>
        </p:txBody>
      </p:sp>
      <p:sp>
        <p:nvSpPr>
          <p:cNvPr id="16387" name="Content Placeholder 2"/>
          <p:cNvSpPr>
            <a:spLocks noGrp="1"/>
          </p:cNvSpPr>
          <p:nvPr>
            <p:ph idx="1"/>
          </p:nvPr>
        </p:nvSpPr>
        <p:spPr>
          <a:xfrm>
            <a:off x="457200" y="1524000"/>
            <a:ext cx="8229600" cy="4267200"/>
          </a:xfrm>
        </p:spPr>
        <p:txBody>
          <a:bodyPr/>
          <a:lstStyle/>
          <a:p>
            <a:pPr eaLnBrk="1" hangingPunct="1">
              <a:buClr>
                <a:srgbClr val="000000"/>
              </a:buClr>
            </a:pPr>
            <a:r>
              <a:rPr lang="en-US" altLang="en-US" sz="2400" dirty="0">
                <a:solidFill>
                  <a:srgbClr val="000000"/>
                </a:solidFill>
              </a:rPr>
              <a:t>Texas Health and Safety Code, Chapter 370 establishes the state requirements for reporting TRI forms and imposes a fee for Form R reports.</a:t>
            </a:r>
          </a:p>
          <a:p>
            <a:pPr eaLnBrk="1" hangingPunct="1">
              <a:buClr>
                <a:srgbClr val="000000"/>
              </a:buClr>
            </a:pPr>
            <a:endParaRPr lang="en-US" altLang="en-US" sz="2400" dirty="0">
              <a:solidFill>
                <a:srgbClr val="000000"/>
              </a:solidFill>
            </a:endParaRPr>
          </a:p>
          <a:p>
            <a:pPr eaLnBrk="1" hangingPunct="1">
              <a:buClr>
                <a:srgbClr val="000000"/>
              </a:buClr>
            </a:pPr>
            <a:r>
              <a:rPr lang="en-US" altLang="en-US" sz="2400" dirty="0">
                <a:solidFill>
                  <a:srgbClr val="000000"/>
                </a:solidFill>
              </a:rPr>
              <a:t>The TCEQ TRI Coordinator acts as a liaison to the EPA TRI program by supplying online and phone support for businesses and the general public.</a:t>
            </a:r>
          </a:p>
          <a:p>
            <a:pPr marL="0" indent="0" eaLnBrk="1" hangingPunct="1">
              <a:buClr>
                <a:srgbClr val="000000"/>
              </a:buClr>
              <a:buNone/>
            </a:pPr>
            <a:r>
              <a:rPr lang="en-US" altLang="en-US" sz="2400" dirty="0">
                <a:solidFill>
                  <a:srgbClr val="000000"/>
                </a:solidFill>
              </a:rPr>
              <a:t> </a:t>
            </a:r>
          </a:p>
          <a:p>
            <a:pPr eaLnBrk="1" hangingPunct="1">
              <a:buClr>
                <a:srgbClr val="000000"/>
              </a:buClr>
            </a:pPr>
            <a:r>
              <a:rPr lang="en-US" altLang="en-US" sz="2400" dirty="0"/>
              <a:t>The TCEQ does not have compliance and enforcement authority for the TRI program.</a:t>
            </a:r>
          </a:p>
        </p:txBody>
      </p:sp>
    </p:spTree>
    <p:extLst>
      <p:ext uri="{BB962C8B-B14F-4D97-AF65-F5344CB8AC3E}">
        <p14:creationId xmlns:p14="http://schemas.microsoft.com/office/powerpoint/2010/main" val="1102534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2438400"/>
            <a:ext cx="7620000" cy="1016000"/>
          </a:xfrm>
          <a:prstGeom prst="rect">
            <a:avLst/>
          </a:prstGeom>
          <a:noFill/>
        </p:spPr>
        <p:txBody>
          <a:bodyPr>
            <a:spAutoFit/>
          </a:bodyPr>
          <a:lstStyle/>
          <a:p>
            <a:pPr algn="ctr">
              <a:defRPr/>
            </a:pPr>
            <a:r>
              <a:rPr lang="en-US" sz="6000" dirty="0">
                <a:latin typeface="+mj-lt"/>
              </a:rPr>
              <a:t>Reporting Guidelines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55616</TotalTime>
  <Pages>2</Pages>
  <Words>2232</Words>
  <Application>Microsoft Office PowerPoint</Application>
  <PresentationFormat>On-screen Show (4:3)</PresentationFormat>
  <Paragraphs>321</Paragraphs>
  <Slides>40</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40</vt:i4>
      </vt:variant>
    </vt:vector>
  </HeadingPairs>
  <TitlesOfParts>
    <vt:vector size="48" baseType="lpstr">
      <vt:lpstr>Arial</vt:lpstr>
      <vt:lpstr>Arial Black</vt:lpstr>
      <vt:lpstr>Calibri</vt:lpstr>
      <vt:lpstr>Incised901 BT</vt:lpstr>
      <vt:lpstr>Times New Roman</vt:lpstr>
      <vt:lpstr>Wingdings</vt:lpstr>
      <vt:lpstr>Office Theme</vt:lpstr>
      <vt:lpstr>Custom Design</vt:lpstr>
      <vt:lpstr>PowerPoint Presentation</vt:lpstr>
      <vt:lpstr>TRI Topics</vt:lpstr>
      <vt:lpstr>PowerPoint Presentation</vt:lpstr>
      <vt:lpstr>PowerPoint Presentation</vt:lpstr>
      <vt:lpstr>PowerPoint Presentation</vt:lpstr>
      <vt:lpstr>Purpose and Goals of TRI</vt:lpstr>
      <vt:lpstr>PowerPoint Presentation</vt:lpstr>
      <vt:lpstr>The Texas Commission on Environmental Quality (TCEQ) and the TRI Program</vt:lpstr>
      <vt:lpstr>PowerPoint Presentation</vt:lpstr>
      <vt:lpstr>Reporting Criteria</vt:lpstr>
      <vt:lpstr>PowerPoint Presentation</vt:lpstr>
      <vt:lpstr>PowerPoint Presentation</vt:lpstr>
      <vt:lpstr>PowerPoint Presentation</vt:lpstr>
      <vt:lpstr>TRI Chemicals</vt:lpstr>
      <vt:lpstr> Threshold Reporting Amounts</vt:lpstr>
      <vt:lpstr>Threshold Reporting Amounts (cont.)</vt:lpstr>
      <vt:lpstr>PowerPoint Presentation</vt:lpstr>
      <vt:lpstr>TRI Updates for Reporting Year (RY) 2018</vt:lpstr>
      <vt:lpstr>TRI Updates for RY 2018 (cont.)</vt:lpstr>
      <vt:lpstr>Updates to Form R Reporting</vt:lpstr>
      <vt:lpstr>Updates to Form R Reporting (cont.)</vt:lpstr>
      <vt:lpstr>PowerPoint Presentation</vt:lpstr>
      <vt:lpstr>Reporting Process </vt:lpstr>
      <vt:lpstr>PowerPoint Presentation</vt:lpstr>
      <vt:lpstr>PowerPoint Presentation</vt:lpstr>
      <vt:lpstr>PowerPoint Presentation</vt:lpstr>
      <vt:lpstr>PowerPoint Presentation</vt:lpstr>
      <vt:lpstr>PowerPoint Presentation</vt:lpstr>
      <vt:lpstr>PowerPoint Presentation</vt:lpstr>
      <vt:lpstr>Submitting TRI Data to the EPA</vt:lpstr>
      <vt:lpstr>TRI-MEweb Resources</vt:lpstr>
      <vt:lpstr>PowerPoint Presentation</vt:lpstr>
      <vt:lpstr>PowerPoint Presentation</vt:lpstr>
      <vt:lpstr>PowerPoint Presentation</vt:lpstr>
      <vt:lpstr>PowerPoint Presentation</vt:lpstr>
      <vt:lpstr>PowerPoint Presentation</vt:lpstr>
      <vt:lpstr>PowerPoint Presentation</vt:lpstr>
      <vt:lpstr> EPA Online Training </vt:lpstr>
      <vt:lpstr>TRI Information Sources </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REGULATION DEVELOPMENT</dc:creator>
  <cp:lastModifiedBy>Joyce Spencer-Nelson</cp:lastModifiedBy>
  <cp:revision>2110</cp:revision>
  <cp:lastPrinted>2019-04-04T20:45:08Z</cp:lastPrinted>
  <dcterms:created xsi:type="dcterms:W3CDTF">1998-03-09T22:45:34Z</dcterms:created>
  <dcterms:modified xsi:type="dcterms:W3CDTF">2019-04-16T13:00:50Z</dcterms:modified>
</cp:coreProperties>
</file>