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7" r:id="rId17"/>
    <p:sldId id="272" r:id="rId18"/>
    <p:sldId id="273" r:id="rId19"/>
    <p:sldId id="274" r:id="rId20"/>
    <p:sldId id="275" r:id="rId21"/>
    <p:sldId id="276" r:id="rId22"/>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AC3569-3C9E-409F-B2AD-E5CA74AB7FB5}">
          <p14:sldIdLst>
            <p14:sldId id="256"/>
            <p14:sldId id="257"/>
            <p14:sldId id="258"/>
            <p14:sldId id="259"/>
            <p14:sldId id="260"/>
            <p14:sldId id="261"/>
            <p14:sldId id="263"/>
            <p14:sldId id="264"/>
            <p14:sldId id="265"/>
            <p14:sldId id="266"/>
            <p14:sldId id="267"/>
            <p14:sldId id="268"/>
            <p14:sldId id="269"/>
            <p14:sldId id="270"/>
            <p14:sldId id="271"/>
            <p14:sldId id="277"/>
            <p14:sldId id="272"/>
            <p14:sldId id="273"/>
            <p14:sldId id="274"/>
            <p14:sldId id="275"/>
            <p14:sldId id="276"/>
          </p14:sldIdLst>
        </p14:section>
      </p14:sectionLst>
    </p:ext>
    <p:ext uri="{EFAFB233-063F-42B5-8137-9DF3F51BA10A}">
      <p15:sldGuideLst xmlns=""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74"/>
  </p:normalViewPr>
  <p:slideViewPr>
    <p:cSldViewPr>
      <p:cViewPr varScale="1">
        <p:scale>
          <a:sx n="112" d="100"/>
          <a:sy n="112" d="100"/>
        </p:scale>
        <p:origin x="-1450" y="-7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F0329-DF2D-4F61-B4F5-F7FE71CA7DC0}"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D0076-3B11-4D3B-A3F3-51B70A61BE96}" type="slidenum">
              <a:rPr lang="en-US" smtClean="0"/>
              <a:t>‹#›</a:t>
            </a:fld>
            <a:endParaRPr lang="en-US"/>
          </a:p>
        </p:txBody>
      </p:sp>
    </p:spTree>
    <p:extLst>
      <p:ext uri="{BB962C8B-B14F-4D97-AF65-F5344CB8AC3E}">
        <p14:creationId xmlns:p14="http://schemas.microsoft.com/office/powerpoint/2010/main" val="378616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F0329-DF2D-4F61-B4F5-F7FE71CA7DC0}"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D0076-3B11-4D3B-A3F3-51B70A61BE96}" type="slidenum">
              <a:rPr lang="en-US" smtClean="0"/>
              <a:t>‹#›</a:t>
            </a:fld>
            <a:endParaRPr lang="en-US"/>
          </a:p>
        </p:txBody>
      </p:sp>
    </p:spTree>
    <p:extLst>
      <p:ext uri="{BB962C8B-B14F-4D97-AF65-F5344CB8AC3E}">
        <p14:creationId xmlns:p14="http://schemas.microsoft.com/office/powerpoint/2010/main" val="330543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F0329-DF2D-4F61-B4F5-F7FE71CA7DC0}"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D0076-3B11-4D3B-A3F3-51B70A61BE96}" type="slidenum">
              <a:rPr lang="en-US" smtClean="0"/>
              <a:t>‹#›</a:t>
            </a:fld>
            <a:endParaRPr lang="en-US"/>
          </a:p>
        </p:txBody>
      </p:sp>
    </p:spTree>
    <p:extLst>
      <p:ext uri="{BB962C8B-B14F-4D97-AF65-F5344CB8AC3E}">
        <p14:creationId xmlns:p14="http://schemas.microsoft.com/office/powerpoint/2010/main" val="294424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F0329-DF2D-4F61-B4F5-F7FE71CA7DC0}"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D0076-3B11-4D3B-A3F3-51B70A61BE96}" type="slidenum">
              <a:rPr lang="en-US" smtClean="0"/>
              <a:t>‹#›</a:t>
            </a:fld>
            <a:endParaRPr lang="en-US"/>
          </a:p>
        </p:txBody>
      </p:sp>
    </p:spTree>
    <p:extLst>
      <p:ext uri="{BB962C8B-B14F-4D97-AF65-F5344CB8AC3E}">
        <p14:creationId xmlns:p14="http://schemas.microsoft.com/office/powerpoint/2010/main" val="379003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F0329-DF2D-4F61-B4F5-F7FE71CA7DC0}"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D0076-3B11-4D3B-A3F3-51B70A61BE96}" type="slidenum">
              <a:rPr lang="en-US" smtClean="0"/>
              <a:t>‹#›</a:t>
            </a:fld>
            <a:endParaRPr lang="en-US"/>
          </a:p>
        </p:txBody>
      </p:sp>
    </p:spTree>
    <p:extLst>
      <p:ext uri="{BB962C8B-B14F-4D97-AF65-F5344CB8AC3E}">
        <p14:creationId xmlns:p14="http://schemas.microsoft.com/office/powerpoint/2010/main" val="391595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F0329-DF2D-4F61-B4F5-F7FE71CA7DC0}"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D0076-3B11-4D3B-A3F3-51B70A61BE96}" type="slidenum">
              <a:rPr lang="en-US" smtClean="0"/>
              <a:t>‹#›</a:t>
            </a:fld>
            <a:endParaRPr lang="en-US"/>
          </a:p>
        </p:txBody>
      </p:sp>
    </p:spTree>
    <p:extLst>
      <p:ext uri="{BB962C8B-B14F-4D97-AF65-F5344CB8AC3E}">
        <p14:creationId xmlns:p14="http://schemas.microsoft.com/office/powerpoint/2010/main" val="401977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F0329-DF2D-4F61-B4F5-F7FE71CA7DC0}"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4D0076-3B11-4D3B-A3F3-51B70A61BE96}" type="slidenum">
              <a:rPr lang="en-US" smtClean="0"/>
              <a:t>‹#›</a:t>
            </a:fld>
            <a:endParaRPr lang="en-US"/>
          </a:p>
        </p:txBody>
      </p:sp>
    </p:spTree>
    <p:extLst>
      <p:ext uri="{BB962C8B-B14F-4D97-AF65-F5344CB8AC3E}">
        <p14:creationId xmlns:p14="http://schemas.microsoft.com/office/powerpoint/2010/main" val="293899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F0329-DF2D-4F61-B4F5-F7FE71CA7DC0}"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4D0076-3B11-4D3B-A3F3-51B70A61BE96}" type="slidenum">
              <a:rPr lang="en-US" smtClean="0"/>
              <a:t>‹#›</a:t>
            </a:fld>
            <a:endParaRPr lang="en-US"/>
          </a:p>
        </p:txBody>
      </p:sp>
    </p:spTree>
    <p:extLst>
      <p:ext uri="{BB962C8B-B14F-4D97-AF65-F5344CB8AC3E}">
        <p14:creationId xmlns:p14="http://schemas.microsoft.com/office/powerpoint/2010/main" val="395880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F0329-DF2D-4F61-B4F5-F7FE71CA7DC0}"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4D0076-3B11-4D3B-A3F3-51B70A61BE96}" type="slidenum">
              <a:rPr lang="en-US" smtClean="0"/>
              <a:t>‹#›</a:t>
            </a:fld>
            <a:endParaRPr lang="en-US"/>
          </a:p>
        </p:txBody>
      </p:sp>
    </p:spTree>
    <p:extLst>
      <p:ext uri="{BB962C8B-B14F-4D97-AF65-F5344CB8AC3E}">
        <p14:creationId xmlns:p14="http://schemas.microsoft.com/office/powerpoint/2010/main" val="305414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F0329-DF2D-4F61-B4F5-F7FE71CA7DC0}"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D0076-3B11-4D3B-A3F3-51B70A61BE96}" type="slidenum">
              <a:rPr lang="en-US" smtClean="0"/>
              <a:t>‹#›</a:t>
            </a:fld>
            <a:endParaRPr lang="en-US"/>
          </a:p>
        </p:txBody>
      </p:sp>
    </p:spTree>
    <p:extLst>
      <p:ext uri="{BB962C8B-B14F-4D97-AF65-F5344CB8AC3E}">
        <p14:creationId xmlns:p14="http://schemas.microsoft.com/office/powerpoint/2010/main" val="122291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F0329-DF2D-4F61-B4F5-F7FE71CA7DC0}"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D0076-3B11-4D3B-A3F3-51B70A61BE96}" type="slidenum">
              <a:rPr lang="en-US" smtClean="0"/>
              <a:t>‹#›</a:t>
            </a:fld>
            <a:endParaRPr lang="en-US"/>
          </a:p>
        </p:txBody>
      </p:sp>
    </p:spTree>
    <p:extLst>
      <p:ext uri="{BB962C8B-B14F-4D97-AF65-F5344CB8AC3E}">
        <p14:creationId xmlns:p14="http://schemas.microsoft.com/office/powerpoint/2010/main" val="210367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21F0329-DF2D-4F61-B4F5-F7FE71CA7DC0}" type="datetimeFigureOut">
              <a:rPr lang="en-US" smtClean="0"/>
              <a:t>10/19/2016</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44D0076-3B11-4D3B-A3F3-51B70A61BE96}" type="slidenum">
              <a:rPr lang="en-US" smtClean="0"/>
              <a:t>‹#›</a:t>
            </a:fld>
            <a:endParaRPr lang="en-US"/>
          </a:p>
        </p:txBody>
      </p:sp>
    </p:spTree>
    <p:extLst>
      <p:ext uri="{BB962C8B-B14F-4D97-AF65-F5344CB8AC3E}">
        <p14:creationId xmlns:p14="http://schemas.microsoft.com/office/powerpoint/2010/main" val="3917053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articleworks.cadmus.com/buy?c=4872330&amp;p=2623957&amp;usertype=v3mt&amp;url_back=http://www.iriweb.org&amp;fromsearch=truex" TargetMode="External"/><Relationship Id="rId5" Type="http://schemas.openxmlformats.org/officeDocument/2006/relationships/hyperlink" Target="http://www.iriweb.org/research-2038"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malone@iriweb.org"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18" Type="http://schemas.openxmlformats.org/officeDocument/2006/relationships/slide" Target="slide15.xml"/><Relationship Id="rId3" Type="http://schemas.openxmlformats.org/officeDocument/2006/relationships/image" Target="../media/image4.jpeg"/><Relationship Id="rId21" Type="http://schemas.openxmlformats.org/officeDocument/2006/relationships/slide" Target="slide18.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3.jpeg"/><Relationship Id="rId16" Type="http://schemas.openxmlformats.org/officeDocument/2006/relationships/slide" Target="slide13.xml"/><Relationship Id="rId20"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image" Target="../media/image2.jpg"/><Relationship Id="rId15" Type="http://schemas.openxmlformats.org/officeDocument/2006/relationships/slide" Target="slide12.xml"/><Relationship Id="rId10" Type="http://schemas.openxmlformats.org/officeDocument/2006/relationships/slide" Target="slide7.xml"/><Relationship Id="rId19" Type="http://schemas.openxmlformats.org/officeDocument/2006/relationships/slide" Target="slide16.xml"/><Relationship Id="rId4" Type="http://schemas.openxmlformats.org/officeDocument/2006/relationships/image" Target="../media/image5.jpe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mailto:malone@iriweb.or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pathlms.com/iri-learningcenter" TargetMode="External"/><Relationship Id="rId5" Type="http://schemas.openxmlformats.org/officeDocument/2006/relationships/image" Target="../media/image2.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amazon.com/Big-Data-Future-Management-Innovation-ebook/dp/B01H2FL4QO" TargetMode="External"/><Relationship Id="rId5" Type="http://schemas.openxmlformats.org/officeDocument/2006/relationships/hyperlink" Target="http://www.iriweb.org/research-big-data-primer"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5"/>
            <a:ext cx="6858000" cy="5143500"/>
          </a:xfrm>
          <a:prstGeom prst="rect">
            <a:avLst/>
          </a:prstGeom>
        </p:spPr>
      </p:pic>
      <p:sp>
        <p:nvSpPr>
          <p:cNvPr id="3" name="Subtitle 2"/>
          <p:cNvSpPr>
            <a:spLocks noGrp="1"/>
          </p:cNvSpPr>
          <p:nvPr>
            <p:ph type="subTitle" idx="1"/>
          </p:nvPr>
        </p:nvSpPr>
        <p:spPr>
          <a:xfrm>
            <a:off x="704850" y="2609336"/>
            <a:ext cx="5448300" cy="514350"/>
          </a:xfrm>
        </p:spPr>
        <p:txBody>
          <a:bodyPr>
            <a:noAutofit/>
          </a:bodyPr>
          <a:lstStyle/>
          <a:p>
            <a:r>
              <a:rPr lang="en-US" sz="3600" b="1" dirty="0" smtClean="0">
                <a:latin typeface="Arial" charset="0"/>
                <a:ea typeface="Arial" charset="0"/>
                <a:cs typeface="Arial" charset="0"/>
              </a:rPr>
              <a:t>2016 Member Summit Meeting Summary</a:t>
            </a:r>
            <a:endParaRPr lang="en-US" sz="3600" b="1" dirty="0">
              <a:latin typeface="Arial" charset="0"/>
              <a:ea typeface="Arial" charset="0"/>
              <a:cs typeface="Arial" charset="0"/>
            </a:endParaRPr>
          </a:p>
        </p:txBody>
      </p:sp>
      <p:sp>
        <p:nvSpPr>
          <p:cNvPr id="4" name="TextBox 3"/>
          <p:cNvSpPr txBox="1"/>
          <p:nvPr/>
        </p:nvSpPr>
        <p:spPr>
          <a:xfrm>
            <a:off x="152400" y="4324350"/>
            <a:ext cx="3486150" cy="276999"/>
          </a:xfrm>
          <a:prstGeom prst="rect">
            <a:avLst/>
          </a:prstGeom>
          <a:noFill/>
        </p:spPr>
        <p:txBody>
          <a:bodyPr wrap="square" rtlCol="0">
            <a:spAutoFit/>
          </a:bodyPr>
          <a:lstStyle/>
          <a:p>
            <a:endParaRPr lang="en-US" sz="1200" dirty="0">
              <a:latin typeface="Arial" charset="0"/>
              <a:ea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1549648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8" y="438150"/>
            <a:ext cx="7010400" cy="857250"/>
          </a:xfrm>
        </p:spPr>
        <p:txBody>
          <a:bodyPr>
            <a:normAutofit fontScale="90000"/>
          </a:bodyPr>
          <a:lstStyle/>
          <a:p>
            <a:pPr algn="l"/>
            <a:r>
              <a:rPr lang="en-US" dirty="0" smtClean="0"/>
              <a:t>Keynote: The 21</a:t>
            </a:r>
            <a:r>
              <a:rPr lang="en-US" baseline="30000" dirty="0" smtClean="0"/>
              <a:t>st</a:t>
            </a:r>
            <a:r>
              <a:rPr lang="en-US" dirty="0" smtClean="0"/>
              <a:t> Century Brilliant Factory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TextBox 2"/>
          <p:cNvSpPr txBox="1"/>
          <p:nvPr/>
        </p:nvSpPr>
        <p:spPr>
          <a:xfrm>
            <a:off x="152400" y="1047750"/>
            <a:ext cx="1447800" cy="276999"/>
          </a:xfrm>
          <a:prstGeom prst="rect">
            <a:avLst/>
          </a:prstGeom>
          <a:noFill/>
        </p:spPr>
        <p:txBody>
          <a:bodyPr wrap="square" rtlCol="0">
            <a:spAutoFit/>
          </a:bodyPr>
          <a:lstStyle/>
          <a:p>
            <a:r>
              <a:rPr lang="en-US" sz="1200" dirty="0" smtClean="0"/>
              <a:t>October 18</a:t>
            </a:r>
            <a:endParaRPr lang="en-US" sz="1200" dirty="0"/>
          </a:p>
        </p:txBody>
      </p:sp>
      <p:sp>
        <p:nvSpPr>
          <p:cNvPr id="7" name="Rectangle 6"/>
          <p:cNvSpPr/>
          <p:nvPr/>
        </p:nvSpPr>
        <p:spPr>
          <a:xfrm>
            <a:off x="152400" y="1364502"/>
            <a:ext cx="6386384" cy="369332"/>
          </a:xfrm>
          <a:prstGeom prst="rect">
            <a:avLst/>
          </a:prstGeom>
        </p:spPr>
        <p:txBody>
          <a:bodyPr wrap="square">
            <a:spAutoFit/>
          </a:bodyPr>
          <a:lstStyle/>
          <a:p>
            <a:r>
              <a:rPr lang="en-US" dirty="0" smtClean="0"/>
              <a:t>Stephan Biller, Chief Manufacturing Scientist, GE Global Research</a:t>
            </a:r>
            <a:endParaRPr lang="en-US" sz="1400" dirty="0"/>
          </a:p>
        </p:txBody>
      </p:sp>
      <p:sp>
        <p:nvSpPr>
          <p:cNvPr id="8" name="Rectangle 7"/>
          <p:cNvSpPr/>
          <p:nvPr/>
        </p:nvSpPr>
        <p:spPr>
          <a:xfrm>
            <a:off x="83408" y="1742675"/>
            <a:ext cx="6386384" cy="4185761"/>
          </a:xfrm>
          <a:prstGeom prst="rect">
            <a:avLst/>
          </a:prstGeom>
        </p:spPr>
        <p:txBody>
          <a:bodyPr wrap="square">
            <a:spAutoFit/>
          </a:bodyPr>
          <a:lstStyle/>
          <a:p>
            <a:r>
              <a:rPr lang="en-US" sz="1400" dirty="0" smtClean="0"/>
              <a:t>The </a:t>
            </a:r>
            <a:r>
              <a:rPr lang="en-US" sz="1400" b="1" dirty="0" smtClean="0"/>
              <a:t>physical</a:t>
            </a:r>
            <a:r>
              <a:rPr lang="en-US" sz="1400" dirty="0" smtClean="0"/>
              <a:t> and </a:t>
            </a:r>
            <a:r>
              <a:rPr lang="en-US" sz="1400" b="1" dirty="0" smtClean="0"/>
              <a:t>digital</a:t>
            </a:r>
            <a:r>
              <a:rPr lang="en-US" sz="1400" dirty="0" smtClean="0"/>
              <a:t> worlds are converging</a:t>
            </a:r>
          </a:p>
          <a:p>
            <a:r>
              <a:rPr lang="en-US" sz="1400" dirty="0" smtClean="0"/>
              <a:t>New collaborative ecosystems emerging from the intersection of Additive Manufacturing and Industrial Internet</a:t>
            </a:r>
          </a:p>
          <a:p>
            <a:pPr marL="742950" lvl="1" indent="-285750">
              <a:buFont typeface="Arial" panose="020B0604020202020204" pitchFamily="34" charset="0"/>
              <a:buChar char="•"/>
            </a:pPr>
            <a:r>
              <a:rPr lang="en-US" sz="1400" dirty="0"/>
              <a:t>	</a:t>
            </a:r>
            <a:r>
              <a:rPr lang="en-US" sz="1400" dirty="0" smtClean="0"/>
              <a:t>The Brilliant Factor</a:t>
            </a:r>
          </a:p>
          <a:p>
            <a:r>
              <a:rPr lang="en-US" sz="1400" dirty="0" smtClean="0"/>
              <a:t>A “digital thread” forms the 21</a:t>
            </a:r>
            <a:r>
              <a:rPr lang="en-US" sz="1400" baseline="30000" dirty="0" smtClean="0"/>
              <a:t>st</a:t>
            </a:r>
            <a:r>
              <a:rPr lang="en-US" sz="1400" dirty="0" smtClean="0"/>
              <a:t> Century Brilliant Factory</a:t>
            </a:r>
          </a:p>
          <a:p>
            <a:pPr marL="742950" lvl="1" indent="-285750">
              <a:buFont typeface="Arial" panose="020B0604020202020204" pitchFamily="34" charset="0"/>
              <a:buChar char="•"/>
            </a:pPr>
            <a:r>
              <a:rPr lang="en-US" sz="1400" kern="0" dirty="0" smtClean="0"/>
              <a:t>Reduce </a:t>
            </a:r>
            <a:r>
              <a:rPr lang="en-US" sz="1400" kern="0" dirty="0"/>
              <a:t>physical iterations to get a good process and </a:t>
            </a:r>
            <a:r>
              <a:rPr lang="en-US" sz="1400" kern="0" dirty="0" smtClean="0"/>
              <a:t>part</a:t>
            </a:r>
          </a:p>
          <a:p>
            <a:pPr marL="742950" lvl="1" indent="-285750">
              <a:buFont typeface="Arial" panose="020B0604020202020204" pitchFamily="34" charset="0"/>
              <a:buChar char="•"/>
            </a:pPr>
            <a:r>
              <a:rPr lang="en-US" sz="1400" kern="0" dirty="0" smtClean="0"/>
              <a:t>Identify </a:t>
            </a:r>
            <a:r>
              <a:rPr lang="en-US" sz="1400" kern="0" dirty="0"/>
              <a:t>which process parameters introduce greatest process </a:t>
            </a:r>
            <a:r>
              <a:rPr lang="en-US" sz="1400" kern="0" dirty="0" smtClean="0"/>
              <a:t>variability</a:t>
            </a:r>
          </a:p>
          <a:p>
            <a:pPr marL="742950" lvl="1" indent="-285750">
              <a:buFont typeface="Arial" panose="020B0604020202020204" pitchFamily="34" charset="0"/>
              <a:buChar char="•"/>
            </a:pPr>
            <a:r>
              <a:rPr lang="en-US" sz="1400" kern="0" dirty="0" smtClean="0"/>
              <a:t>Enables </a:t>
            </a:r>
            <a:r>
              <a:rPr lang="en-US" sz="1400" kern="0" dirty="0"/>
              <a:t>faster introduction of new technologies </a:t>
            </a:r>
            <a:endParaRPr lang="en-US" sz="1400" kern="0" dirty="0" smtClean="0"/>
          </a:p>
          <a:p>
            <a:pPr marL="742950" lvl="1" indent="-285750">
              <a:buFont typeface="Arial" panose="020B0604020202020204" pitchFamily="34" charset="0"/>
              <a:buChar char="•"/>
            </a:pPr>
            <a:r>
              <a:rPr lang="en-US" sz="1400" kern="0" dirty="0" smtClean="0"/>
              <a:t>Impacts </a:t>
            </a:r>
            <a:r>
              <a:rPr lang="en-US" sz="1400" kern="0" dirty="0"/>
              <a:t>entire </a:t>
            </a:r>
            <a:r>
              <a:rPr lang="en-US" sz="1400" kern="0" dirty="0" smtClean="0"/>
              <a:t>cycle</a:t>
            </a:r>
          </a:p>
          <a:p>
            <a:pPr lvl="1"/>
            <a:endParaRPr lang="en-US" sz="1400" kern="0" dirty="0"/>
          </a:p>
          <a:p>
            <a:r>
              <a:rPr lang="en-US" sz="1400" kern="0" dirty="0" smtClean="0"/>
              <a:t>GE’s Brilliant  Factory acts as an App store to deliver unprecedented speed and efficiency in manufacturing</a:t>
            </a:r>
          </a:p>
          <a:p>
            <a:pPr marL="742950" lvl="1" indent="-285750">
              <a:buFont typeface="Arial" panose="020B0604020202020204" pitchFamily="34" charset="0"/>
              <a:buChar char="•"/>
            </a:pPr>
            <a:r>
              <a:rPr lang="en-US" altLang="en-US" sz="1400" kern="0" dirty="0" smtClean="0">
                <a:solidFill>
                  <a:srgbClr val="575757"/>
                </a:solidFill>
                <a:cs typeface="Arial" charset="0"/>
              </a:rPr>
              <a:t>Engages </a:t>
            </a:r>
            <a:r>
              <a:rPr lang="en-US" altLang="en-US" sz="1400" kern="0" dirty="0">
                <a:solidFill>
                  <a:srgbClr val="575757"/>
                </a:solidFill>
                <a:cs typeface="Arial" charset="0"/>
              </a:rPr>
              <a:t>with supply chain partners through Digital Manufacturing Commons (DMC</a:t>
            </a:r>
            <a:r>
              <a:rPr lang="en-US" altLang="en-US" sz="1400" kern="0" dirty="0" smtClean="0">
                <a:solidFill>
                  <a:srgbClr val="575757"/>
                </a:solidFill>
                <a:cs typeface="Arial" charset="0"/>
              </a:rPr>
              <a:t>)</a:t>
            </a:r>
          </a:p>
          <a:p>
            <a:pPr marL="742950" lvl="1" indent="-285750">
              <a:buFont typeface="Arial" panose="020B0604020202020204" pitchFamily="34" charset="0"/>
              <a:buChar char="•"/>
            </a:pPr>
            <a:r>
              <a:rPr lang="en-US" altLang="en-US" sz="1400" kern="0" dirty="0" smtClean="0">
                <a:solidFill>
                  <a:srgbClr val="575757"/>
                </a:solidFill>
                <a:cs typeface="Arial" charset="0"/>
              </a:rPr>
              <a:t>Interconnected, automated – a factory that never stops</a:t>
            </a:r>
            <a:endParaRPr lang="en-US" altLang="en-US" sz="1400" kern="0" dirty="0">
              <a:solidFill>
                <a:srgbClr val="575757"/>
              </a:solidFill>
              <a:cs typeface="Arial" charset="0"/>
            </a:endParaRPr>
          </a:p>
          <a:p>
            <a:pPr lvl="1"/>
            <a:r>
              <a:rPr lang="en-US" altLang="en-US" sz="1400" kern="0" dirty="0" smtClean="0">
                <a:solidFill>
                  <a:srgbClr val="575757"/>
                </a:solidFill>
                <a:cs typeface="Arial" charset="0"/>
              </a:rPr>
              <a:t> </a:t>
            </a:r>
            <a:endParaRPr lang="en-US" altLang="en-US" sz="1400" kern="0" dirty="0">
              <a:solidFill>
                <a:srgbClr val="575757"/>
              </a:solidFill>
              <a:cs typeface="Arial" charset="0"/>
            </a:endParaRPr>
          </a:p>
          <a:p>
            <a:pPr marL="285750" indent="-285750">
              <a:buFont typeface="Arial" panose="020B0604020202020204" pitchFamily="34" charset="0"/>
              <a:buChar char="•"/>
            </a:pPr>
            <a:endParaRPr lang="en-US" sz="1400" kern="0" dirty="0"/>
          </a:p>
          <a:p>
            <a:endParaRPr lang="en-US" sz="1400" dirty="0" smtClean="0"/>
          </a:p>
          <a:p>
            <a:endParaRPr lang="en-US" sz="14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2328768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90549"/>
            <a:ext cx="6400800" cy="857250"/>
          </a:xfrm>
        </p:spPr>
        <p:txBody>
          <a:bodyPr>
            <a:noAutofit/>
          </a:bodyPr>
          <a:lstStyle/>
          <a:p>
            <a:pPr algn="l"/>
            <a:r>
              <a:rPr lang="en-US" sz="2400" b="1" dirty="0" smtClean="0"/>
              <a:t>Next Research Initiative: Strategic Challenges in R&amp;D Talent Management</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TextBox 2"/>
          <p:cNvSpPr txBox="1"/>
          <p:nvPr/>
        </p:nvSpPr>
        <p:spPr>
          <a:xfrm>
            <a:off x="147697" y="1267976"/>
            <a:ext cx="1447800" cy="276999"/>
          </a:xfrm>
          <a:prstGeom prst="rect">
            <a:avLst/>
          </a:prstGeom>
          <a:noFill/>
        </p:spPr>
        <p:txBody>
          <a:bodyPr wrap="square" rtlCol="0">
            <a:spAutoFit/>
          </a:bodyPr>
          <a:lstStyle/>
          <a:p>
            <a:r>
              <a:rPr lang="en-US" sz="1200" dirty="0" smtClean="0"/>
              <a:t>October 18</a:t>
            </a:r>
            <a:endParaRPr lang="en-US" sz="1200" dirty="0"/>
          </a:p>
        </p:txBody>
      </p:sp>
      <p:sp>
        <p:nvSpPr>
          <p:cNvPr id="7" name="Rectangle 6"/>
          <p:cNvSpPr/>
          <p:nvPr/>
        </p:nvSpPr>
        <p:spPr>
          <a:xfrm>
            <a:off x="76200" y="1504950"/>
            <a:ext cx="6614984" cy="307777"/>
          </a:xfrm>
          <a:prstGeom prst="rect">
            <a:avLst/>
          </a:prstGeom>
        </p:spPr>
        <p:txBody>
          <a:bodyPr wrap="square">
            <a:spAutoFit/>
          </a:bodyPr>
          <a:lstStyle/>
          <a:p>
            <a:r>
              <a:rPr lang="en-US" sz="1400" dirty="0"/>
              <a:t>Theresa Garcia, </a:t>
            </a:r>
            <a:r>
              <a:rPr lang="en-US" sz="1400" dirty="0" smtClean="0"/>
              <a:t>Senior </a:t>
            </a:r>
            <a:r>
              <a:rPr lang="en-US" sz="1400" dirty="0"/>
              <a:t>Organization Effectiveness Advisor, Talent &amp; Leadership, Boeing </a:t>
            </a:r>
            <a:endParaRPr lang="en-US" sz="1100" dirty="0"/>
          </a:p>
        </p:txBody>
      </p:sp>
      <p:sp>
        <p:nvSpPr>
          <p:cNvPr id="8" name="Rectangle 7"/>
          <p:cNvSpPr/>
          <p:nvPr/>
        </p:nvSpPr>
        <p:spPr>
          <a:xfrm>
            <a:off x="147697" y="1812727"/>
            <a:ext cx="6386384" cy="3385542"/>
          </a:xfrm>
          <a:prstGeom prst="rect">
            <a:avLst/>
          </a:prstGeom>
        </p:spPr>
        <p:txBody>
          <a:bodyPr wrap="square">
            <a:spAutoFit/>
          </a:bodyPr>
          <a:lstStyle/>
          <a:p>
            <a:r>
              <a:rPr lang="en-US" sz="1200" dirty="0"/>
              <a:t>Garcia cited trends from  the IRI2038 Futures Study as trends we MUST pay attention to attract and retain talent: Hollywood Model; MOOGs Everywhere;  Augmented Humans; Crowdsourced Funding; Era of Women; Cognitive Computing; Open Innovation; Innovation Ecosystems;  Intelligent Avatars;  End of the Patent.</a:t>
            </a:r>
          </a:p>
          <a:p>
            <a:r>
              <a:rPr lang="en-US" sz="1200" dirty="0"/>
              <a:t> </a:t>
            </a:r>
          </a:p>
          <a:p>
            <a:pPr marL="171450" lvl="0" indent="-171450">
              <a:buFont typeface="Arial" panose="020B0604020202020204" pitchFamily="34" charset="0"/>
              <a:buChar char="•"/>
            </a:pPr>
            <a:r>
              <a:rPr lang="en-US" sz="1200" dirty="0"/>
              <a:t>We are on the verge of a demographic and culture shift </a:t>
            </a:r>
          </a:p>
          <a:p>
            <a:pPr marL="171450" lvl="0" indent="-171450">
              <a:buFont typeface="Arial" panose="020B0604020202020204" pitchFamily="34" charset="0"/>
              <a:buChar char="•"/>
            </a:pPr>
            <a:r>
              <a:rPr lang="en-US" sz="1200" dirty="0"/>
              <a:t>30-40% of our talent base will turn over in the next 10 years</a:t>
            </a:r>
          </a:p>
          <a:p>
            <a:pPr marL="171450" lvl="0" indent="-171450">
              <a:buFont typeface="Arial" panose="020B0604020202020204" pitchFamily="34" charset="0"/>
              <a:buChar char="•"/>
            </a:pPr>
            <a:r>
              <a:rPr lang="en-US" sz="1200" dirty="0"/>
              <a:t>Millennials will become the largest demographic as early as </a:t>
            </a:r>
            <a:r>
              <a:rPr lang="en-US" sz="1200" dirty="0" smtClean="0"/>
              <a:t>2020</a:t>
            </a:r>
            <a:endParaRPr lang="en-US" sz="1200" dirty="0"/>
          </a:p>
          <a:p>
            <a:r>
              <a:rPr lang="en-US" sz="1200" dirty="0"/>
              <a:t> </a:t>
            </a:r>
          </a:p>
          <a:p>
            <a:r>
              <a:rPr lang="en-US" sz="1200" dirty="0"/>
              <a:t>Attract, Develop, Retain</a:t>
            </a:r>
          </a:p>
          <a:p>
            <a:pPr marL="171450" lvl="0" indent="-171450">
              <a:buFont typeface="Arial" panose="020B0604020202020204" pitchFamily="34" charset="0"/>
              <a:buChar char="•"/>
            </a:pPr>
            <a:r>
              <a:rPr lang="en-US" sz="1200" dirty="0"/>
              <a:t>Provide growth opportunities across full talent spectrum</a:t>
            </a:r>
          </a:p>
          <a:p>
            <a:pPr marL="628650" lvl="1" indent="-171450">
              <a:buFont typeface="Arial" panose="020B0604020202020204" pitchFamily="34" charset="0"/>
              <a:buChar char="•"/>
            </a:pPr>
            <a:r>
              <a:rPr lang="en-US" sz="1200" dirty="0"/>
              <a:t>Boeing Leadership Center</a:t>
            </a:r>
          </a:p>
          <a:p>
            <a:pPr marL="171450" lvl="0" indent="-171450">
              <a:buFont typeface="Arial" panose="020B0604020202020204" pitchFamily="34" charset="0"/>
              <a:buChar char="•"/>
            </a:pPr>
            <a:r>
              <a:rPr lang="en-US" sz="1200" dirty="0"/>
              <a:t>Offer multiple career paths without leaving ecosystem</a:t>
            </a:r>
          </a:p>
          <a:p>
            <a:pPr marL="628650" lvl="1" indent="-171450">
              <a:buFont typeface="Arial" panose="020B0604020202020204" pitchFamily="34" charset="0"/>
              <a:buChar char="•"/>
            </a:pPr>
            <a:r>
              <a:rPr lang="en-US" sz="1200" dirty="0"/>
              <a:t>Enterprise level innovation initiatives</a:t>
            </a:r>
          </a:p>
          <a:p>
            <a:endParaRPr lang="en-US" dirty="0"/>
          </a:p>
          <a:p>
            <a:r>
              <a:rPr lang="en-US" sz="1200" b="1" i="1" dirty="0" smtClean="0">
                <a:solidFill>
                  <a:srgbClr val="002060"/>
                </a:solidFill>
                <a:hlinkClick r:id="rId5"/>
              </a:rPr>
              <a:t>Learn more about IRI2038 Futures Study </a:t>
            </a:r>
            <a:r>
              <a:rPr lang="en-US" sz="1200" b="1" i="1" dirty="0" smtClean="0">
                <a:solidFill>
                  <a:srgbClr val="002060"/>
                </a:solidFill>
              </a:rPr>
              <a:t>or </a:t>
            </a:r>
            <a:r>
              <a:rPr lang="en-US" sz="1200" b="1" i="1" dirty="0" smtClean="0">
                <a:solidFill>
                  <a:srgbClr val="002060"/>
                </a:solidFill>
                <a:hlinkClick r:id="rId6"/>
              </a:rPr>
              <a:t>order your</a:t>
            </a:r>
          </a:p>
          <a:p>
            <a:r>
              <a:rPr lang="en-US" sz="1200" b="1" i="1" dirty="0" smtClean="0">
                <a:solidFill>
                  <a:srgbClr val="002060"/>
                </a:solidFill>
                <a:hlinkClick r:id="rId6"/>
              </a:rPr>
              <a:t>copy </a:t>
            </a:r>
            <a:r>
              <a:rPr lang="en-US" sz="1200" b="1" i="1" dirty="0" smtClean="0">
                <a:solidFill>
                  <a:srgbClr val="002060"/>
                </a:solidFill>
              </a:rPr>
              <a:t>of the study.</a:t>
            </a:r>
            <a:endParaRPr lang="en-US" sz="1200" b="1" i="1" dirty="0">
              <a:solidFill>
                <a:srgbClr val="002060"/>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797714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2" y="590549"/>
            <a:ext cx="6400800" cy="857250"/>
          </a:xfrm>
        </p:spPr>
        <p:txBody>
          <a:bodyPr>
            <a:noAutofit/>
          </a:bodyPr>
          <a:lstStyle/>
          <a:p>
            <a:pPr algn="l"/>
            <a:r>
              <a:rPr lang="en-US" sz="2800" b="1" dirty="0" smtClean="0">
                <a:latin typeface="+mn-lt"/>
              </a:rPr>
              <a:t>Holland Award </a:t>
            </a:r>
            <a:r>
              <a:rPr lang="en-US" sz="2800" dirty="0" smtClean="0">
                <a:latin typeface="+mn-lt"/>
              </a:rPr>
              <a:t>- </a:t>
            </a:r>
            <a:r>
              <a:rPr lang="en-US" sz="2800" b="1" dirty="0">
                <a:latin typeface="+mn-lt"/>
                <a:ea typeface="Arial" charset="0"/>
                <a:cs typeface="Century Gothic"/>
              </a:rPr>
              <a:t>Agile/Stage-Gate Hybrid</a:t>
            </a:r>
            <a:br>
              <a:rPr lang="en-US" sz="2800" b="1" dirty="0">
                <a:latin typeface="+mn-lt"/>
                <a:ea typeface="Arial" charset="0"/>
                <a:cs typeface="Century Gothic"/>
              </a:rPr>
            </a:br>
            <a:endParaRPr lang="en-US" sz="2800"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TextBox 2"/>
          <p:cNvSpPr txBox="1"/>
          <p:nvPr/>
        </p:nvSpPr>
        <p:spPr>
          <a:xfrm>
            <a:off x="122645" y="940111"/>
            <a:ext cx="1447800" cy="276999"/>
          </a:xfrm>
          <a:prstGeom prst="rect">
            <a:avLst/>
          </a:prstGeom>
          <a:noFill/>
        </p:spPr>
        <p:txBody>
          <a:bodyPr wrap="square" rtlCol="0">
            <a:spAutoFit/>
          </a:bodyPr>
          <a:lstStyle/>
          <a:p>
            <a:r>
              <a:rPr lang="en-US" sz="1200" dirty="0" smtClean="0"/>
              <a:t>October 18</a:t>
            </a:r>
            <a:endParaRPr lang="en-US" sz="1200" dirty="0"/>
          </a:p>
        </p:txBody>
      </p:sp>
      <p:sp>
        <p:nvSpPr>
          <p:cNvPr id="7" name="Rectangle 6"/>
          <p:cNvSpPr/>
          <p:nvPr/>
        </p:nvSpPr>
        <p:spPr>
          <a:xfrm>
            <a:off x="90616" y="1121810"/>
            <a:ext cx="6386384" cy="307777"/>
          </a:xfrm>
          <a:prstGeom prst="rect">
            <a:avLst/>
          </a:prstGeom>
        </p:spPr>
        <p:txBody>
          <a:bodyPr wrap="square">
            <a:spAutoFit/>
          </a:bodyPr>
          <a:lstStyle/>
          <a:p>
            <a:r>
              <a:rPr lang="en-US" sz="1400" dirty="0"/>
              <a:t>Anita </a:t>
            </a:r>
            <a:r>
              <a:rPr lang="en-US" sz="1400" dirty="0" err="1"/>
              <a:t>Friis</a:t>
            </a:r>
            <a:r>
              <a:rPr lang="en-US" sz="1400" dirty="0"/>
              <a:t> Sommer</a:t>
            </a:r>
            <a:r>
              <a:rPr lang="en-US" sz="1400" dirty="0" smtClean="0"/>
              <a:t>, The LEGO Group </a:t>
            </a:r>
            <a:endParaRPr lang="en-US" sz="1100" dirty="0"/>
          </a:p>
        </p:txBody>
      </p:sp>
      <p:sp>
        <p:nvSpPr>
          <p:cNvPr id="8" name="Rectangle 7"/>
          <p:cNvSpPr/>
          <p:nvPr/>
        </p:nvSpPr>
        <p:spPr>
          <a:xfrm>
            <a:off x="90616" y="1352550"/>
            <a:ext cx="6562852" cy="3647152"/>
          </a:xfrm>
          <a:prstGeom prst="rect">
            <a:avLst/>
          </a:prstGeom>
        </p:spPr>
        <p:txBody>
          <a:bodyPr wrap="square">
            <a:spAutoFit/>
          </a:bodyPr>
          <a:lstStyle/>
          <a:p>
            <a:r>
              <a:rPr lang="en-US" sz="1100" dirty="0"/>
              <a:t>The pace of technology, competitiveness, and customer needs combined with increased use of Open Innovation are raising conflicts with traditional Stage-Gate processes.</a:t>
            </a:r>
          </a:p>
          <a:p>
            <a:r>
              <a:rPr lang="en-US" sz="1100" dirty="0"/>
              <a:t> </a:t>
            </a:r>
          </a:p>
          <a:p>
            <a:r>
              <a:rPr lang="en-US" sz="1100" dirty="0"/>
              <a:t>Hybrid Agile/Stage-Gate approach deals with the increased value chain interaction and resulting increased volatility of project requirements, specifications, and management challenges.</a:t>
            </a:r>
          </a:p>
          <a:p>
            <a:r>
              <a:rPr lang="en-US" sz="1100" dirty="0"/>
              <a:t> </a:t>
            </a:r>
          </a:p>
          <a:p>
            <a:r>
              <a:rPr lang="en-US" sz="1100" dirty="0" smtClean="0"/>
              <a:t>Agile</a:t>
            </a:r>
            <a:r>
              <a:rPr lang="en-US" sz="1100" dirty="0"/>
              <a:t>, works for </a:t>
            </a:r>
            <a:r>
              <a:rPr lang="en-US" sz="1100" b="1" dirty="0"/>
              <a:t>physical</a:t>
            </a:r>
            <a:r>
              <a:rPr lang="en-US" sz="1100" dirty="0"/>
              <a:t> products too (not just software</a:t>
            </a:r>
            <a:r>
              <a:rPr lang="en-US" sz="1100" dirty="0" smtClean="0"/>
              <a:t>)!</a:t>
            </a:r>
          </a:p>
          <a:p>
            <a:endParaRPr lang="en-US" sz="1100" dirty="0"/>
          </a:p>
          <a:p>
            <a:r>
              <a:rPr lang="en-US" sz="1100" dirty="0"/>
              <a:t>The hybrid approach addresses many key pain points of a conventional Stage-Gate only approach including “the new reality” of increased rate of change, uncertainty in the market, and the need for faster innovation</a:t>
            </a:r>
            <a:r>
              <a:rPr lang="en-US" sz="1100" dirty="0" smtClean="0"/>
              <a:t>.</a:t>
            </a:r>
          </a:p>
          <a:p>
            <a:endParaRPr lang="en-US" sz="1100" dirty="0"/>
          </a:p>
          <a:p>
            <a:r>
              <a:rPr lang="en-US" sz="1100" dirty="0"/>
              <a:t>Hybrid approach provides a way to effectively manage a “dynamic product specification,” actively engaging the customer throughout the development cycle – </a:t>
            </a:r>
            <a:r>
              <a:rPr lang="en-US" sz="1100" b="1" dirty="0"/>
              <a:t>get the scope right,</a:t>
            </a:r>
            <a:r>
              <a:rPr lang="en-US" sz="1100" dirty="0"/>
              <a:t> not scope creep</a:t>
            </a:r>
            <a:r>
              <a:rPr lang="en-US" sz="1100" dirty="0" smtClean="0"/>
              <a:t>!</a:t>
            </a:r>
          </a:p>
          <a:p>
            <a:endParaRPr lang="en-US" sz="1100" dirty="0"/>
          </a:p>
          <a:p>
            <a:r>
              <a:rPr lang="en-US" sz="1100" dirty="0" smtClean="0"/>
              <a:t>Leverage</a:t>
            </a:r>
            <a:r>
              <a:rPr lang="en-US" sz="1100" dirty="0"/>
              <a:t>, leverage, leverage…</a:t>
            </a:r>
          </a:p>
          <a:p>
            <a:pPr marL="628650" lvl="1" indent="-171450">
              <a:buFont typeface="Arial" panose="020B0604020202020204" pitchFamily="34" charset="0"/>
              <a:buChar char="•"/>
            </a:pPr>
            <a:r>
              <a:rPr lang="en-US" sz="1100" dirty="0"/>
              <a:t>Leverage Stage-Gate for the strategic management of the project; long-term project planning still required.  </a:t>
            </a:r>
          </a:p>
          <a:p>
            <a:pPr marL="628650" lvl="1" indent="-171450">
              <a:buFont typeface="Arial" panose="020B0604020202020204" pitchFamily="34" charset="0"/>
              <a:buChar char="•"/>
            </a:pPr>
            <a:r>
              <a:rPr lang="en-US" sz="1100" dirty="0"/>
              <a:t>Leverage Agile for the fast moving operational requirements within the project. Agile wins in directing the daily activities and short-term deliverables of the project.</a:t>
            </a:r>
          </a:p>
          <a:p>
            <a:pPr marL="628650" lvl="1" indent="-171450">
              <a:buFont typeface="Arial" panose="020B0604020202020204" pitchFamily="34" charset="0"/>
              <a:buChar char="•"/>
            </a:pPr>
            <a:r>
              <a:rPr lang="en-US" sz="1100" dirty="0"/>
              <a:t>Keep looking for new opportunities to leverage the Hybrid </a:t>
            </a:r>
            <a:endParaRPr lang="en-US" sz="1100" dirty="0" smtClean="0"/>
          </a:p>
          <a:p>
            <a:pPr lvl="1"/>
            <a:r>
              <a:rPr lang="en-US" sz="1100" dirty="0"/>
              <a:t>	</a:t>
            </a:r>
            <a:r>
              <a:rPr lang="en-US" sz="1100" dirty="0" smtClean="0"/>
              <a:t>Agile/Stage-Gate </a:t>
            </a:r>
            <a:r>
              <a:rPr lang="en-US" sz="1100" dirty="0"/>
              <a:t>(Virtual Experimentation &amp; Simulation)</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769" y="4566384"/>
            <a:ext cx="1758696" cy="497595"/>
          </a:xfrm>
          <a:prstGeom prst="rect">
            <a:avLst/>
          </a:prstGeom>
        </p:spPr>
      </p:pic>
    </p:spTree>
    <p:extLst>
      <p:ext uri="{BB962C8B-B14F-4D97-AF65-F5344CB8AC3E}">
        <p14:creationId xmlns:p14="http://schemas.microsoft.com/office/powerpoint/2010/main" val="852262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9100"/>
            <a:ext cx="6400800" cy="857250"/>
          </a:xfrm>
        </p:spPr>
        <p:txBody>
          <a:bodyPr>
            <a:normAutofit/>
          </a:bodyPr>
          <a:lstStyle/>
          <a:p>
            <a:pPr algn="l"/>
            <a:r>
              <a:rPr lang="en-US" sz="2800" b="1" dirty="0" smtClean="0"/>
              <a:t>Keynote: Closing the Innovation Gap</a:t>
            </a:r>
            <a:endParaRPr lang="en-US"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TextBox 2"/>
          <p:cNvSpPr txBox="1"/>
          <p:nvPr/>
        </p:nvSpPr>
        <p:spPr>
          <a:xfrm>
            <a:off x="228600" y="1026931"/>
            <a:ext cx="1447800" cy="276999"/>
          </a:xfrm>
          <a:prstGeom prst="rect">
            <a:avLst/>
          </a:prstGeom>
          <a:noFill/>
        </p:spPr>
        <p:txBody>
          <a:bodyPr wrap="square" rtlCol="0">
            <a:spAutoFit/>
          </a:bodyPr>
          <a:lstStyle/>
          <a:p>
            <a:r>
              <a:rPr lang="en-US" sz="1200" dirty="0" smtClean="0"/>
              <a:t>October 18</a:t>
            </a:r>
            <a:endParaRPr lang="en-US" sz="1200" dirty="0"/>
          </a:p>
        </p:txBody>
      </p:sp>
      <p:sp>
        <p:nvSpPr>
          <p:cNvPr id="7" name="Rectangle 6"/>
          <p:cNvSpPr/>
          <p:nvPr/>
        </p:nvSpPr>
        <p:spPr>
          <a:xfrm>
            <a:off x="162544" y="1303930"/>
            <a:ext cx="6538784" cy="369332"/>
          </a:xfrm>
          <a:prstGeom prst="rect">
            <a:avLst/>
          </a:prstGeom>
        </p:spPr>
        <p:txBody>
          <a:bodyPr wrap="square">
            <a:spAutoFit/>
          </a:bodyPr>
          <a:lstStyle/>
          <a:p>
            <a:r>
              <a:rPr lang="en-US" dirty="0"/>
              <a:t>Steven </a:t>
            </a:r>
            <a:r>
              <a:rPr lang="en-US" dirty="0" err="1"/>
              <a:t>Fifita</a:t>
            </a:r>
            <a:r>
              <a:rPr lang="en-US" dirty="0"/>
              <a:t>, Executive Director, City Digital</a:t>
            </a:r>
            <a:endParaRPr lang="en-US" sz="1400" dirty="0"/>
          </a:p>
        </p:txBody>
      </p:sp>
      <p:sp>
        <p:nvSpPr>
          <p:cNvPr id="8" name="Rectangle 7"/>
          <p:cNvSpPr/>
          <p:nvPr/>
        </p:nvSpPr>
        <p:spPr>
          <a:xfrm>
            <a:off x="216090" y="1733550"/>
            <a:ext cx="6386384" cy="3108543"/>
          </a:xfrm>
          <a:prstGeom prst="rect">
            <a:avLst/>
          </a:prstGeom>
        </p:spPr>
        <p:txBody>
          <a:bodyPr wrap="square">
            <a:spAutoFit/>
          </a:bodyPr>
          <a:lstStyle/>
          <a:p>
            <a:r>
              <a:rPr lang="en-US" sz="1400" dirty="0"/>
              <a:t>UI Labs established a 5-yr cooperative agreement with $70M in federal </a:t>
            </a:r>
            <a:r>
              <a:rPr lang="en-US" sz="1400" dirty="0" smtClean="0"/>
              <a:t>funding, </a:t>
            </a:r>
            <a:r>
              <a:rPr lang="en-US" sz="1400" dirty="0"/>
              <a:t>over $105M in matching funding from industry, academia, local government and community partners.</a:t>
            </a:r>
          </a:p>
          <a:p>
            <a:r>
              <a:rPr lang="en-US" sz="1400" dirty="0"/>
              <a:t> </a:t>
            </a:r>
            <a:endParaRPr lang="en-US" sz="1400" dirty="0" smtClean="0"/>
          </a:p>
          <a:p>
            <a:r>
              <a:rPr lang="en-US" sz="1400" dirty="0" smtClean="0"/>
              <a:t>City </a:t>
            </a:r>
            <a:r>
              <a:rPr lang="en-US" sz="1400" dirty="0"/>
              <a:t>Digital Current </a:t>
            </a:r>
            <a:r>
              <a:rPr lang="en-US" sz="1400" dirty="0" smtClean="0"/>
              <a:t>Projects</a:t>
            </a:r>
            <a:endParaRPr lang="en-US" sz="1400" dirty="0"/>
          </a:p>
          <a:p>
            <a:r>
              <a:rPr lang="en-US" sz="1400" dirty="0"/>
              <a:t>·      Smart green infrastructure monitoring (reduce flooding)</a:t>
            </a:r>
          </a:p>
          <a:p>
            <a:r>
              <a:rPr lang="en-US" sz="1400" dirty="0"/>
              <a:t>·      Underground infrastructure mapping (reduce damage from digging) </a:t>
            </a:r>
          </a:p>
          <a:p>
            <a:r>
              <a:rPr lang="en-US" sz="1400" dirty="0"/>
              <a:t>·      Smart buildings data service</a:t>
            </a:r>
          </a:p>
          <a:p>
            <a:r>
              <a:rPr lang="en-US" sz="1400" dirty="0"/>
              <a:t> </a:t>
            </a:r>
          </a:p>
          <a:p>
            <a:r>
              <a:rPr lang="en-US" sz="1400" dirty="0"/>
              <a:t>Future projects might include </a:t>
            </a:r>
          </a:p>
          <a:p>
            <a:r>
              <a:rPr lang="en-US" sz="1400" dirty="0"/>
              <a:t>·      Dynamic storm water management</a:t>
            </a:r>
          </a:p>
          <a:p>
            <a:r>
              <a:rPr lang="en-US" sz="1400" dirty="0"/>
              <a:t>·      Road integrity management</a:t>
            </a:r>
          </a:p>
          <a:p>
            <a:r>
              <a:rPr lang="en-US" sz="1400" dirty="0"/>
              <a:t>·      Mobility </a:t>
            </a:r>
            <a:r>
              <a:rPr lang="en-US" sz="1400" dirty="0" smtClean="0"/>
              <a:t>optimization</a:t>
            </a:r>
            <a:endParaRPr lang="en-US" sz="1400" dirty="0"/>
          </a:p>
          <a:p>
            <a:r>
              <a:rPr lang="en-US" sz="1400" dirty="0" smtClean="0"/>
              <a:t> ·</a:t>
            </a:r>
            <a:r>
              <a:rPr lang="en-US" sz="1400" dirty="0"/>
              <a:t>     </a:t>
            </a:r>
            <a:r>
              <a:rPr lang="en-US" sz="1400" dirty="0" smtClean="0"/>
              <a:t>Urban </a:t>
            </a:r>
            <a:r>
              <a:rPr lang="en-US" sz="1400" dirty="0"/>
              <a:t>freight </a:t>
            </a:r>
            <a:r>
              <a:rPr lang="en-US" sz="1400" dirty="0" smtClean="0"/>
              <a:t>management</a:t>
            </a:r>
            <a:endParaRPr lang="en-US" sz="14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1461418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8150"/>
            <a:ext cx="6400800" cy="857250"/>
          </a:xfrm>
        </p:spPr>
        <p:txBody>
          <a:bodyPr>
            <a:normAutofit/>
          </a:bodyPr>
          <a:lstStyle/>
          <a:p>
            <a:pPr algn="l"/>
            <a:r>
              <a:rPr lang="en-US" sz="2800" b="1" dirty="0" smtClean="0"/>
              <a:t>Breakout Sessions</a:t>
            </a:r>
            <a:endParaRPr lang="en-US"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077"/>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7" name="Rectangle 6"/>
          <p:cNvSpPr/>
          <p:nvPr/>
        </p:nvSpPr>
        <p:spPr>
          <a:xfrm>
            <a:off x="128424" y="1047750"/>
            <a:ext cx="6538784" cy="4154984"/>
          </a:xfrm>
          <a:prstGeom prst="rect">
            <a:avLst/>
          </a:prstGeom>
        </p:spPr>
        <p:txBody>
          <a:bodyPr wrap="square">
            <a:spAutoFit/>
          </a:bodyPr>
          <a:lstStyle/>
          <a:p>
            <a:r>
              <a:rPr lang="en-US" sz="1200" b="1" dirty="0"/>
              <a:t>Past, Present, and Future of Simulation at John </a:t>
            </a:r>
            <a:r>
              <a:rPr lang="en-US" sz="1200" b="1" dirty="0" smtClean="0"/>
              <a:t>Deere</a:t>
            </a:r>
          </a:p>
          <a:p>
            <a:r>
              <a:rPr lang="en-US" sz="1200" dirty="0"/>
              <a:t>	</a:t>
            </a:r>
            <a:r>
              <a:rPr lang="en-US" sz="1200" i="1" dirty="0" smtClean="0"/>
              <a:t>Emily </a:t>
            </a:r>
            <a:r>
              <a:rPr lang="en-US" sz="1200" i="1" dirty="0"/>
              <a:t>Horn, Manager, Simulation &amp; Analysis, Deere &amp; </a:t>
            </a:r>
            <a:r>
              <a:rPr lang="en-US" sz="1200" i="1" dirty="0" smtClean="0"/>
              <a:t>Company</a:t>
            </a:r>
          </a:p>
          <a:p>
            <a:endParaRPr lang="en-US" sz="1200" i="1" dirty="0" smtClean="0"/>
          </a:p>
          <a:p>
            <a:r>
              <a:rPr lang="en-US" sz="1200" b="1" dirty="0"/>
              <a:t>Using People Analytics to Accelerate </a:t>
            </a:r>
            <a:r>
              <a:rPr lang="en-US" sz="1200" b="1" dirty="0" smtClean="0"/>
              <a:t>Innovation</a:t>
            </a:r>
          </a:p>
          <a:p>
            <a:r>
              <a:rPr lang="en-US" sz="1200" i="1" dirty="0" smtClean="0"/>
              <a:t>	William </a:t>
            </a:r>
            <a:r>
              <a:rPr lang="en-US" sz="1200" i="1" dirty="0"/>
              <a:t>Pike, Director, Computational and Statistical Analytics (CSA) Division, </a:t>
            </a:r>
            <a:r>
              <a:rPr lang="en-US" sz="1200" i="1" dirty="0" smtClean="0"/>
              <a:t>PNNL</a:t>
            </a:r>
          </a:p>
          <a:p>
            <a:endParaRPr lang="en-US" sz="1200" i="1" dirty="0" smtClean="0"/>
          </a:p>
          <a:p>
            <a:r>
              <a:rPr lang="en-US" sz="1200" b="1" dirty="0"/>
              <a:t>Keep Cool. Innovation Contests &amp; Hershey</a:t>
            </a:r>
          </a:p>
          <a:p>
            <a:r>
              <a:rPr lang="en-US" sz="1200" dirty="0" smtClean="0"/>
              <a:t>	</a:t>
            </a:r>
            <a:r>
              <a:rPr lang="en-US" sz="1200" i="1" dirty="0" smtClean="0"/>
              <a:t>Dr</a:t>
            </a:r>
            <a:r>
              <a:rPr lang="en-US" sz="1200" i="1" dirty="0"/>
              <a:t>. Eloise Young, Senior Program Manager, NineSigma </a:t>
            </a:r>
            <a:endParaRPr lang="en-US" sz="1200" i="1" dirty="0" smtClean="0"/>
          </a:p>
          <a:p>
            <a:endParaRPr lang="en-US" sz="1200" i="1" dirty="0"/>
          </a:p>
          <a:p>
            <a:r>
              <a:rPr lang="en-US" sz="1200" b="1" dirty="0"/>
              <a:t>Progress in Fire Protection VE&amp;S at FM Global</a:t>
            </a:r>
          </a:p>
          <a:p>
            <a:r>
              <a:rPr lang="en-US" sz="1200" i="1" dirty="0" smtClean="0"/>
              <a:t>	Sergey </a:t>
            </a:r>
            <a:r>
              <a:rPr lang="en-US" sz="1200" i="1" dirty="0"/>
              <a:t>B. </a:t>
            </a:r>
            <a:r>
              <a:rPr lang="en-US" sz="1200" i="1" dirty="0" err="1"/>
              <a:t>Dorofeev</a:t>
            </a:r>
            <a:r>
              <a:rPr lang="en-US" sz="1200" i="1" dirty="0"/>
              <a:t>, PhD, Assistant Vice President, Director of Fire Hazards and </a:t>
            </a:r>
            <a:endParaRPr lang="en-US" sz="1200" i="1" dirty="0" smtClean="0"/>
          </a:p>
          <a:p>
            <a:r>
              <a:rPr lang="en-US" sz="1200" i="1" dirty="0"/>
              <a:t>	</a:t>
            </a:r>
            <a:r>
              <a:rPr lang="en-US" sz="1200" i="1" dirty="0" smtClean="0"/>
              <a:t>     Protection </a:t>
            </a:r>
            <a:r>
              <a:rPr lang="en-US" sz="1200" i="1" dirty="0"/>
              <a:t>Research, FM </a:t>
            </a:r>
            <a:r>
              <a:rPr lang="en-US" sz="1200" i="1" dirty="0" smtClean="0"/>
              <a:t>Global</a:t>
            </a:r>
            <a:endParaRPr lang="en-US" sz="1200" i="1" dirty="0"/>
          </a:p>
          <a:p>
            <a:endParaRPr lang="en-US" sz="1200" b="1" dirty="0" smtClean="0"/>
          </a:p>
          <a:p>
            <a:r>
              <a:rPr lang="en-US" sz="1200" b="1" dirty="0" smtClean="0"/>
              <a:t>RTI </a:t>
            </a:r>
            <a:r>
              <a:rPr lang="en-US" sz="1200" b="1" dirty="0"/>
              <a:t>and Online Analysis</a:t>
            </a:r>
          </a:p>
          <a:p>
            <a:r>
              <a:rPr lang="en-US" sz="1200" i="1" dirty="0" smtClean="0"/>
              <a:t>	Ian </a:t>
            </a:r>
            <a:r>
              <a:rPr lang="en-US" sz="1200" i="1" dirty="0"/>
              <a:t>Thomas</a:t>
            </a:r>
            <a:r>
              <a:rPr lang="en-US" sz="1200" i="1" dirty="0" smtClean="0"/>
              <a:t>, Research </a:t>
            </a:r>
            <a:r>
              <a:rPr lang="en-US" sz="1200" i="1" dirty="0"/>
              <a:t>Data Scientist I, </a:t>
            </a:r>
            <a:r>
              <a:rPr lang="en-US" sz="1200" i="1" dirty="0" smtClean="0"/>
              <a:t>RTI</a:t>
            </a:r>
          </a:p>
          <a:p>
            <a:endParaRPr lang="en-US" sz="1200" i="1" dirty="0"/>
          </a:p>
          <a:p>
            <a:r>
              <a:rPr lang="en-US" sz="1200" b="1" dirty="0" smtClean="0"/>
              <a:t>Clinical Trial Data Lake for R&amp;D Organizations</a:t>
            </a:r>
          </a:p>
          <a:p>
            <a:r>
              <a:rPr lang="en-US" sz="1200" i="1" dirty="0"/>
              <a:t>	</a:t>
            </a:r>
            <a:r>
              <a:rPr lang="en-US" sz="1200" i="1" dirty="0" smtClean="0"/>
              <a:t>Raj Deshpande, Architecture &amp; Consulting Head, TATA  Consultancy Services</a:t>
            </a:r>
          </a:p>
          <a:p>
            <a:endParaRPr lang="en-US" sz="1200" i="1" dirty="0"/>
          </a:p>
          <a:p>
            <a:r>
              <a:rPr lang="en-US" sz="1200" b="1" dirty="0"/>
              <a:t>Prototyping a Future Vision of R&amp;D Collaboration</a:t>
            </a:r>
          </a:p>
          <a:p>
            <a:r>
              <a:rPr lang="en-US" sz="1200" i="1" dirty="0"/>
              <a:t>	</a:t>
            </a:r>
            <a:r>
              <a:rPr lang="en-US" sz="1000" i="1" dirty="0"/>
              <a:t>Digitalization Collaboration Research Team</a:t>
            </a:r>
          </a:p>
          <a:p>
            <a:endParaRPr lang="en-US" sz="1200" i="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3106402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8150"/>
            <a:ext cx="6400800" cy="857250"/>
          </a:xfrm>
        </p:spPr>
        <p:txBody>
          <a:bodyPr>
            <a:normAutofit/>
          </a:bodyPr>
          <a:lstStyle/>
          <a:p>
            <a:pPr algn="l"/>
            <a:r>
              <a:rPr lang="en-US" sz="2800" b="1" dirty="0" smtClean="0"/>
              <a:t>Working Group Sessions</a:t>
            </a:r>
            <a:endParaRPr lang="en-US"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7" name="Rectangle 6"/>
          <p:cNvSpPr/>
          <p:nvPr/>
        </p:nvSpPr>
        <p:spPr>
          <a:xfrm>
            <a:off x="127379" y="1047750"/>
            <a:ext cx="6538784" cy="4170372"/>
          </a:xfrm>
          <a:prstGeom prst="rect">
            <a:avLst/>
          </a:prstGeom>
        </p:spPr>
        <p:txBody>
          <a:bodyPr wrap="square">
            <a:spAutoFit/>
          </a:bodyPr>
          <a:lstStyle/>
          <a:p>
            <a:r>
              <a:rPr lang="en-US" sz="1200" b="1" dirty="0" smtClean="0"/>
              <a:t>Adding Sustainability to the NPD Process</a:t>
            </a:r>
          </a:p>
          <a:p>
            <a:r>
              <a:rPr lang="en-US" sz="1000" i="1" dirty="0"/>
              <a:t>Team members:  Debbie </a:t>
            </a:r>
            <a:r>
              <a:rPr lang="en-US" sz="1000" i="1" dirty="0" err="1"/>
              <a:t>Kalish</a:t>
            </a:r>
            <a:r>
              <a:rPr lang="en-US" sz="1000" i="1" dirty="0"/>
              <a:t>, Ingersoll Rand; John Taylor, Schneider Electric; Sue Burek, Newell Rubbermaid; Larry Schwartz, IP Business-Tech Solutions (SME)</a:t>
            </a:r>
          </a:p>
          <a:p>
            <a:endParaRPr lang="en-US" sz="900" b="1" dirty="0" smtClean="0"/>
          </a:p>
          <a:p>
            <a:r>
              <a:rPr lang="en-US" sz="1200" b="1" dirty="0" smtClean="0"/>
              <a:t>Aftermarket is an Afterthought</a:t>
            </a:r>
          </a:p>
          <a:p>
            <a:r>
              <a:rPr lang="en-US" sz="1000" i="1" dirty="0"/>
              <a:t>Proposing member:  Alex Foessel, </a:t>
            </a:r>
            <a:r>
              <a:rPr lang="en-US" sz="1000" i="1" dirty="0" smtClean="0"/>
              <a:t>John Deere </a:t>
            </a:r>
            <a:endParaRPr lang="en-US" sz="1000" i="1" dirty="0"/>
          </a:p>
          <a:p>
            <a:endParaRPr lang="en-US" sz="900" b="1" dirty="0" smtClean="0"/>
          </a:p>
          <a:p>
            <a:r>
              <a:rPr lang="en-US" sz="1200" b="1" dirty="0" smtClean="0"/>
              <a:t>Growth Outside the Core</a:t>
            </a:r>
          </a:p>
          <a:p>
            <a:r>
              <a:rPr lang="en-US" sz="1000" i="1" dirty="0"/>
              <a:t>Team members:  Sue Burek, Newell Brands; Ted Farrington, Kalypso (EAG); Gene </a:t>
            </a:r>
            <a:r>
              <a:rPr lang="en-US" sz="1000" i="1" dirty="0" err="1"/>
              <a:t>Slowinski</a:t>
            </a:r>
            <a:r>
              <a:rPr lang="en-US" sz="1000" i="1" dirty="0"/>
              <a:t>, Rutgers University (SME</a:t>
            </a:r>
            <a:r>
              <a:rPr lang="en-US" sz="1000" i="1" dirty="0" smtClean="0"/>
              <a:t>)</a:t>
            </a:r>
            <a:endParaRPr lang="en-US" sz="1200" b="1" dirty="0" smtClean="0"/>
          </a:p>
          <a:p>
            <a:endParaRPr lang="en-US" sz="900" b="1" dirty="0" smtClean="0"/>
          </a:p>
          <a:p>
            <a:r>
              <a:rPr lang="en-US" sz="1200" b="1" dirty="0" smtClean="0"/>
              <a:t>Lean Start Up in Large Organizations</a:t>
            </a:r>
          </a:p>
          <a:p>
            <a:r>
              <a:rPr lang="en-US" sz="1000" i="1" dirty="0"/>
              <a:t>Team members:  Jim Euchner, Goodyear; Norm </a:t>
            </a:r>
            <a:r>
              <a:rPr lang="en-US" sz="1000" i="1" dirty="0" err="1"/>
              <a:t>Golm</a:t>
            </a:r>
            <a:r>
              <a:rPr lang="en-US" sz="1000" i="1" dirty="0"/>
              <a:t>, Regal Beloit; Peter Koen, Stevens Institute (SME)</a:t>
            </a:r>
          </a:p>
          <a:p>
            <a:endParaRPr lang="en-US" sz="900" b="1" dirty="0" smtClean="0"/>
          </a:p>
          <a:p>
            <a:r>
              <a:rPr lang="en-US" sz="1200" b="1" dirty="0" smtClean="0"/>
              <a:t>Monetizing Long Term Vision for R&amp;D</a:t>
            </a:r>
          </a:p>
          <a:p>
            <a:r>
              <a:rPr lang="en-US" sz="1000" i="1" dirty="0"/>
              <a:t>Team members:  Kent Young, Sherwin Williams; Ken Perry, BASF; Terry </a:t>
            </a:r>
            <a:r>
              <a:rPr lang="en-US" sz="1000" i="1" dirty="0" err="1"/>
              <a:t>Rosenstiel</a:t>
            </a:r>
            <a:r>
              <a:rPr lang="en-US" sz="1000" i="1" dirty="0"/>
              <a:t>, USG; John </a:t>
            </a:r>
            <a:r>
              <a:rPr lang="en-US" sz="1000" i="1" dirty="0" err="1"/>
              <a:t>Gavenonis</a:t>
            </a:r>
            <a:r>
              <a:rPr lang="en-US" sz="1000" i="1" dirty="0"/>
              <a:t>, DuPont; Pam Henderson, New Edge (SME</a:t>
            </a:r>
            <a:r>
              <a:rPr lang="en-US" sz="1000" i="1" dirty="0" smtClean="0"/>
              <a:t>)</a:t>
            </a:r>
            <a:endParaRPr lang="en-US" sz="1000" b="1" dirty="0" smtClean="0"/>
          </a:p>
          <a:p>
            <a:endParaRPr lang="en-US" sz="900" b="1" dirty="0" smtClean="0"/>
          </a:p>
          <a:p>
            <a:r>
              <a:rPr lang="en-US" sz="1200" b="1" dirty="0" smtClean="0"/>
              <a:t>Product Design for Mass Customization</a:t>
            </a:r>
          </a:p>
          <a:p>
            <a:r>
              <a:rPr lang="en-US" sz="1000" i="1" dirty="0"/>
              <a:t>Team members:  Charlie </a:t>
            </a:r>
            <a:r>
              <a:rPr lang="en-US" sz="1000" i="1" dirty="0" err="1"/>
              <a:t>Wartgow</a:t>
            </a:r>
            <a:r>
              <a:rPr lang="en-US" sz="1000" i="1" dirty="0"/>
              <a:t>, Harley-Davidson; Mark </a:t>
            </a:r>
            <a:r>
              <a:rPr lang="en-US" sz="1000" i="1" dirty="0" err="1"/>
              <a:t>Zhuravel</a:t>
            </a:r>
            <a:r>
              <a:rPr lang="en-US" sz="1000" i="1" dirty="0"/>
              <a:t>, TCS; Rob Williams, Boeing; Cole Harris, Harley Davidson; Mike </a:t>
            </a:r>
            <a:r>
              <a:rPr lang="en-US" sz="1000" i="1" dirty="0" err="1"/>
              <a:t>Alstrin</a:t>
            </a:r>
            <a:r>
              <a:rPr lang="en-US" sz="1000" i="1" dirty="0"/>
              <a:t>, Harley Davidson; </a:t>
            </a:r>
            <a:r>
              <a:rPr lang="en-US" sz="1000" i="1" dirty="0" err="1"/>
              <a:t>Pushpa</a:t>
            </a:r>
            <a:r>
              <a:rPr lang="en-US" sz="1000" i="1" dirty="0"/>
              <a:t> </a:t>
            </a:r>
            <a:r>
              <a:rPr lang="en-US" sz="1000" i="1" dirty="0" err="1"/>
              <a:t>Manukonda</a:t>
            </a:r>
            <a:r>
              <a:rPr lang="en-US" sz="1000" i="1" dirty="0"/>
              <a:t>, Deere &amp; Co.; Kent Crawford, Schneider Electric; Tim Simpson, Penn State (SME)</a:t>
            </a:r>
          </a:p>
          <a:p>
            <a:endParaRPr lang="en-US" sz="1200" b="1" dirty="0" smtClean="0"/>
          </a:p>
          <a:p>
            <a:r>
              <a:rPr lang="en-US" sz="1200" b="1" i="1" dirty="0" smtClean="0">
                <a:solidFill>
                  <a:srgbClr val="C00000"/>
                </a:solidFill>
              </a:rPr>
              <a:t>For more information on ROR working groups and how you can become involved, please contact Lee Green, green@iriweb.org</a:t>
            </a:r>
            <a:endParaRPr lang="en-US" sz="1200" b="1" i="1" dirty="0">
              <a:solidFill>
                <a:srgbClr val="C00000"/>
              </a:solidFill>
            </a:endParaRPr>
          </a:p>
          <a:p>
            <a:endParaRPr lang="en-US" sz="1200" i="1" dirty="0" smtClean="0"/>
          </a:p>
        </p:txBody>
      </p:sp>
    </p:spTree>
    <p:extLst>
      <p:ext uri="{BB962C8B-B14F-4D97-AF65-F5344CB8AC3E}">
        <p14:creationId xmlns:p14="http://schemas.microsoft.com/office/powerpoint/2010/main" val="2078314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91971"/>
            <a:ext cx="6781800" cy="857250"/>
          </a:xfrm>
        </p:spPr>
        <p:txBody>
          <a:bodyPr>
            <a:noAutofit/>
          </a:bodyPr>
          <a:lstStyle/>
          <a:p>
            <a:pPr algn="l"/>
            <a:r>
              <a:rPr lang="en-US" sz="2800" b="1" dirty="0" smtClean="0"/>
              <a:t>R&amp;D Talent Management Breakout Sessions</a:t>
            </a:r>
            <a:endParaRPr lang="en-US"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7" name="Rectangle 6"/>
          <p:cNvSpPr/>
          <p:nvPr/>
        </p:nvSpPr>
        <p:spPr>
          <a:xfrm>
            <a:off x="175054" y="1347148"/>
            <a:ext cx="6538784" cy="3385542"/>
          </a:xfrm>
          <a:prstGeom prst="rect">
            <a:avLst/>
          </a:prstGeom>
        </p:spPr>
        <p:txBody>
          <a:bodyPr wrap="square">
            <a:spAutoFit/>
          </a:bodyPr>
          <a:lstStyle/>
          <a:p>
            <a:endParaRPr lang="en-US" sz="1000" i="1" dirty="0" smtClean="0"/>
          </a:p>
          <a:p>
            <a:endParaRPr lang="en-US" sz="1200" b="1" dirty="0"/>
          </a:p>
          <a:p>
            <a:r>
              <a:rPr lang="en-US" sz="1200" b="1" dirty="0"/>
              <a:t>Recruiting/Retaining Early Career </a:t>
            </a:r>
            <a:r>
              <a:rPr lang="en-US" sz="1200" b="1" dirty="0" smtClean="0"/>
              <a:t>Technical Talent</a:t>
            </a:r>
          </a:p>
          <a:p>
            <a:r>
              <a:rPr lang="en-US" sz="1200" b="1" dirty="0"/>
              <a:t>	</a:t>
            </a:r>
            <a:r>
              <a:rPr lang="en-US" sz="1200" i="1" dirty="0" smtClean="0"/>
              <a:t>Facilitator: Catherine </a:t>
            </a:r>
            <a:r>
              <a:rPr lang="en-US" sz="1200" i="1" dirty="0" err="1" smtClean="0"/>
              <a:t>Conaghan</a:t>
            </a:r>
            <a:r>
              <a:rPr lang="en-US" sz="1200" i="1" dirty="0" smtClean="0"/>
              <a:t> </a:t>
            </a:r>
            <a:r>
              <a:rPr lang="en-US" sz="1200" i="1" dirty="0" err="1" smtClean="0"/>
              <a:t>Rivan</a:t>
            </a:r>
            <a:r>
              <a:rPr lang="en-US" sz="1200" i="1" dirty="0" smtClean="0"/>
              <a:t>, Sealed Air</a:t>
            </a:r>
          </a:p>
          <a:p>
            <a:r>
              <a:rPr lang="en-US" sz="1200" b="1" dirty="0"/>
              <a:t>	</a:t>
            </a:r>
            <a:r>
              <a:rPr lang="en-US" sz="1200" dirty="0"/>
              <a:t> </a:t>
            </a:r>
          </a:p>
          <a:p>
            <a:r>
              <a:rPr lang="en-US" sz="1200" b="1" dirty="0"/>
              <a:t>Strategic Planning in the Age of Liquid </a:t>
            </a:r>
            <a:r>
              <a:rPr lang="en-US" sz="1200" b="1" dirty="0" smtClean="0"/>
              <a:t>Talent</a:t>
            </a:r>
          </a:p>
          <a:p>
            <a:r>
              <a:rPr lang="en-US" sz="1200" b="1" dirty="0"/>
              <a:t>	</a:t>
            </a:r>
            <a:r>
              <a:rPr lang="en-US" sz="1200" i="1" dirty="0" smtClean="0"/>
              <a:t>Facilitator: Richard Dodge, Kimberly-Clark</a:t>
            </a:r>
          </a:p>
          <a:p>
            <a:r>
              <a:rPr lang="en-US" sz="1200" dirty="0"/>
              <a:t>	 </a:t>
            </a:r>
          </a:p>
          <a:p>
            <a:r>
              <a:rPr lang="en-US" sz="1200" b="1" dirty="0"/>
              <a:t>Career Paths for Innovation	</a:t>
            </a:r>
            <a:endParaRPr lang="en-US" sz="1200" b="1" dirty="0" smtClean="0"/>
          </a:p>
          <a:p>
            <a:r>
              <a:rPr lang="en-US" sz="1200" b="1" dirty="0"/>
              <a:t>	</a:t>
            </a:r>
            <a:r>
              <a:rPr lang="en-US" sz="1200" i="1" dirty="0" smtClean="0"/>
              <a:t>Facilitator: Ted Farrington, Kalypso</a:t>
            </a:r>
          </a:p>
          <a:p>
            <a:r>
              <a:rPr lang="en-US" sz="1200" b="1" dirty="0"/>
              <a:t>		</a:t>
            </a:r>
            <a:endParaRPr lang="en-US" sz="1200" dirty="0"/>
          </a:p>
          <a:p>
            <a:r>
              <a:rPr lang="en-US" sz="1200" b="1" dirty="0"/>
              <a:t>Effective Performance Reviews for </a:t>
            </a:r>
            <a:r>
              <a:rPr lang="en-US" sz="1200" b="1" dirty="0" smtClean="0"/>
              <a:t>R&amp;D</a:t>
            </a:r>
          </a:p>
          <a:p>
            <a:r>
              <a:rPr lang="en-US" sz="1200" b="1" dirty="0"/>
              <a:t>	</a:t>
            </a:r>
            <a:r>
              <a:rPr lang="en-US" sz="1200" i="1" dirty="0" smtClean="0"/>
              <a:t>Facilitator: Lou Gritzo, FM Global</a:t>
            </a:r>
          </a:p>
          <a:p>
            <a:endParaRPr lang="en-US" sz="1200" b="1" i="1" dirty="0"/>
          </a:p>
          <a:p>
            <a:r>
              <a:rPr lang="en-US" sz="1200" b="1" i="1" dirty="0" smtClean="0">
                <a:solidFill>
                  <a:srgbClr val="C00000"/>
                </a:solidFill>
              </a:rPr>
              <a:t>For more information about IRI’s new research initiative and how you can become involved, please contact Lee Green, green@iriweb.org</a:t>
            </a:r>
            <a:r>
              <a:rPr lang="en-US" sz="1200" b="1" dirty="0">
                <a:solidFill>
                  <a:srgbClr val="C00000"/>
                </a:solidFill>
              </a:rPr>
              <a:t>		</a:t>
            </a:r>
            <a:endParaRPr lang="en-US" sz="1200" b="1" dirty="0" smtClean="0">
              <a:solidFill>
                <a:srgbClr val="C00000"/>
              </a:solidFill>
            </a:endParaRPr>
          </a:p>
          <a:p>
            <a:endParaRPr lang="en-US" sz="1200" b="1" i="1" dirty="0">
              <a:solidFill>
                <a:srgbClr val="C00000"/>
              </a:solidFill>
            </a:endParaRPr>
          </a:p>
          <a:p>
            <a:endParaRPr lang="en-US" sz="1200" i="1" dirty="0" smtClean="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1675283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8569"/>
            <a:ext cx="6400800" cy="857250"/>
          </a:xfrm>
        </p:spPr>
        <p:txBody>
          <a:bodyPr>
            <a:noAutofit/>
          </a:bodyPr>
          <a:lstStyle/>
          <a:p>
            <a:pPr algn="l"/>
            <a:r>
              <a:rPr lang="en-US" sz="3200" dirty="0"/>
              <a:t>Recommendations for Follow-Up</a:t>
            </a:r>
            <a:br>
              <a:rPr lang="en-US" sz="3200" dirty="0"/>
            </a:br>
            <a:r>
              <a:rPr lang="en-US" sz="1600" dirty="0"/>
              <a:t>(for personalization by member company representatives)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7" name="Rectangle 6"/>
          <p:cNvSpPr/>
          <p:nvPr/>
        </p:nvSpPr>
        <p:spPr>
          <a:xfrm>
            <a:off x="228600" y="1809750"/>
            <a:ext cx="6538784" cy="3046988"/>
          </a:xfrm>
          <a:prstGeom prst="rect">
            <a:avLst/>
          </a:prstGeom>
        </p:spPr>
        <p:txBody>
          <a:bodyPr wrap="square">
            <a:spAutoFit/>
          </a:bodyPr>
          <a:lstStyle/>
          <a:p>
            <a:pPr fontAlgn="auto">
              <a:spcBef>
                <a:spcPts val="0"/>
              </a:spcBef>
              <a:spcAft>
                <a:spcPts val="0"/>
              </a:spcAft>
              <a:defRPr/>
            </a:pPr>
            <a:r>
              <a:rPr lang="en-US" sz="1200" dirty="0"/>
              <a:t>Key Take-</a:t>
            </a:r>
            <a:r>
              <a:rPr lang="en-US" sz="1200" dirty="0" err="1"/>
              <a:t>Aways</a:t>
            </a:r>
            <a:r>
              <a:rPr lang="en-US" sz="1200" dirty="0"/>
              <a:t> , </a:t>
            </a:r>
            <a:r>
              <a:rPr lang="en-US" sz="1200" dirty="0" smtClean="0"/>
              <a:t>Quotes, </a:t>
            </a:r>
            <a:r>
              <a:rPr lang="en-US" sz="1200" dirty="0"/>
              <a:t>and Implications for our Company:</a:t>
            </a:r>
          </a:p>
          <a:p>
            <a:pPr marL="342900" indent="-342900" fontAlgn="auto">
              <a:spcBef>
                <a:spcPts val="0"/>
              </a:spcBef>
              <a:spcAft>
                <a:spcPts val="0"/>
              </a:spcAft>
              <a:buFont typeface="+mj-lt"/>
              <a:buAutoNum type="arabicPeriod"/>
              <a:defRPr/>
            </a:pPr>
            <a:endParaRPr lang="en-US" sz="1200" dirty="0"/>
          </a:p>
          <a:p>
            <a:pPr fontAlgn="auto">
              <a:spcBef>
                <a:spcPts val="0"/>
              </a:spcBef>
              <a:spcAft>
                <a:spcPts val="0"/>
              </a:spcAft>
              <a:defRPr/>
            </a:pPr>
            <a:r>
              <a:rPr lang="en-US" sz="1200" dirty="0"/>
              <a:t>1.</a:t>
            </a:r>
          </a:p>
          <a:p>
            <a:pPr fontAlgn="auto">
              <a:spcBef>
                <a:spcPts val="0"/>
              </a:spcBef>
              <a:spcAft>
                <a:spcPts val="0"/>
              </a:spcAft>
              <a:defRPr/>
            </a:pPr>
            <a:r>
              <a:rPr lang="en-US" sz="1200" dirty="0"/>
              <a:t>2.</a:t>
            </a:r>
          </a:p>
          <a:p>
            <a:pPr fontAlgn="auto">
              <a:spcBef>
                <a:spcPts val="0"/>
              </a:spcBef>
              <a:spcAft>
                <a:spcPts val="0"/>
              </a:spcAft>
              <a:defRPr/>
            </a:pPr>
            <a:r>
              <a:rPr lang="en-US" sz="1200" dirty="0"/>
              <a:t>3.</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r>
              <a:rPr lang="en-US" sz="1200" dirty="0"/>
              <a:t>Key Follow-Up Actions for our Company</a:t>
            </a:r>
          </a:p>
          <a:p>
            <a:pPr fontAlgn="auto">
              <a:spcBef>
                <a:spcPts val="0"/>
              </a:spcBef>
              <a:spcAft>
                <a:spcPts val="0"/>
              </a:spcAft>
              <a:defRPr/>
            </a:pPr>
            <a:r>
              <a:rPr lang="en-US" sz="1200" dirty="0"/>
              <a:t>1.</a:t>
            </a:r>
          </a:p>
          <a:p>
            <a:pPr fontAlgn="auto">
              <a:spcBef>
                <a:spcPts val="0"/>
              </a:spcBef>
              <a:spcAft>
                <a:spcPts val="0"/>
              </a:spcAft>
              <a:defRPr/>
            </a:pPr>
            <a:r>
              <a:rPr lang="en-US" sz="1200" dirty="0"/>
              <a:t>2.</a:t>
            </a:r>
          </a:p>
          <a:p>
            <a:pPr fontAlgn="auto">
              <a:spcBef>
                <a:spcPts val="0"/>
              </a:spcBef>
              <a:spcAft>
                <a:spcPts val="0"/>
              </a:spcAft>
              <a:defRPr/>
            </a:pPr>
            <a:r>
              <a:rPr lang="en-US" sz="1200" dirty="0"/>
              <a:t>3.</a:t>
            </a:r>
          </a:p>
          <a:p>
            <a:endParaRPr lang="en-US" sz="1200" i="1" dirty="0"/>
          </a:p>
          <a:p>
            <a:r>
              <a:rPr lang="en-US" altLang="en-US" sz="1200" dirty="0">
                <a:solidFill>
                  <a:schemeClr val="bg1">
                    <a:lumMod val="50000"/>
                  </a:schemeClr>
                </a:solidFill>
              </a:rPr>
              <a:t>Note:  IRI is a member-driven organization and would like to address your key issues and topics. Please provide any request for topics and suggestions for future speakers to </a:t>
            </a:r>
            <a:r>
              <a:rPr lang="en-US" altLang="en-US" sz="1200" dirty="0">
                <a:solidFill>
                  <a:schemeClr val="bg1">
                    <a:lumMod val="50000"/>
                  </a:schemeClr>
                </a:solidFill>
                <a:hlinkClick r:id="rId5"/>
              </a:rPr>
              <a:t>Martha Malone</a:t>
            </a:r>
            <a:r>
              <a:rPr lang="en-US" altLang="en-US" sz="1200" dirty="0">
                <a:solidFill>
                  <a:schemeClr val="bg1">
                    <a:lumMod val="50000"/>
                  </a:schemeClr>
                </a:solidFill>
              </a:rPr>
              <a:t>, 703.647.2580</a:t>
            </a:r>
          </a:p>
          <a:p>
            <a:endParaRPr lang="en-US" sz="1200" i="1" dirty="0"/>
          </a:p>
          <a:p>
            <a:endParaRPr lang="en-US" sz="1200" i="1" dirty="0" smtClean="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1056072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8569"/>
            <a:ext cx="6400800" cy="857250"/>
          </a:xfrm>
        </p:spPr>
        <p:txBody>
          <a:bodyPr>
            <a:noAutofit/>
          </a:bodyPr>
          <a:lstStyle/>
          <a:p>
            <a:r>
              <a:rPr lang="en-US" sz="3200" dirty="0" smtClean="0"/>
              <a:t>Thank You 2016 Industry Sponsors!</a:t>
            </a:r>
            <a:endParaRPr lang="en-US" sz="1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Rectangle 2"/>
          <p:cNvSpPr/>
          <p:nvPr/>
        </p:nvSpPr>
        <p:spPr>
          <a:xfrm>
            <a:off x="457200" y="1581150"/>
            <a:ext cx="1085041" cy="369332"/>
          </a:xfrm>
          <a:prstGeom prst="rect">
            <a:avLst/>
          </a:prstGeom>
        </p:spPr>
        <p:txBody>
          <a:bodyPr wrap="none">
            <a:spAutoFit/>
          </a:bodyPr>
          <a:lstStyle/>
          <a:p>
            <a:r>
              <a:rPr lang="en-US" dirty="0"/>
              <a:t>Platinum:</a:t>
            </a:r>
          </a:p>
        </p:txBody>
      </p:sp>
      <p:pic>
        <p:nvPicPr>
          <p:cNvPr id="8" name="Picture 2" descr="W:\Meetings\SEMI-ANNUAL MEETINGS\ANNUAL\2015\Sponsors\Logos\iP2Biz Logo Ne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038350"/>
            <a:ext cx="6172200" cy="20622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949282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8569"/>
            <a:ext cx="6400800" cy="857250"/>
          </a:xfrm>
        </p:spPr>
        <p:txBody>
          <a:bodyPr>
            <a:noAutofit/>
          </a:bodyPr>
          <a:lstStyle/>
          <a:p>
            <a:r>
              <a:rPr lang="en-US" sz="3200" dirty="0" smtClean="0"/>
              <a:t>Thank You 2016 Industry Sponsors!</a:t>
            </a:r>
            <a:endParaRPr lang="en-US" sz="1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Rectangle 2"/>
          <p:cNvSpPr/>
          <p:nvPr/>
        </p:nvSpPr>
        <p:spPr>
          <a:xfrm>
            <a:off x="457200" y="1581150"/>
            <a:ext cx="689612" cy="369332"/>
          </a:xfrm>
          <a:prstGeom prst="rect">
            <a:avLst/>
          </a:prstGeom>
        </p:spPr>
        <p:txBody>
          <a:bodyPr wrap="none">
            <a:spAutoFit/>
          </a:bodyPr>
          <a:lstStyle/>
          <a:p>
            <a:r>
              <a:rPr lang="en-US" dirty="0" smtClean="0"/>
              <a:t>Gold:</a:t>
            </a:r>
            <a:endParaRPr lang="en-US" dirty="0"/>
          </a:p>
        </p:txBody>
      </p:sp>
      <p:pic>
        <p:nvPicPr>
          <p:cNvPr id="9" name="Picture 3" descr="W:\Meetings\SEMI-ANNUAL MEETINGS\ANNUAL\2015\Sponsors\Logos\Newry\new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266950"/>
            <a:ext cx="2133600" cy="4533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Meetings\SEMI-ANNUAL MEETINGS\ANNUAL\2015\Sponsors\Logos\NineSigma Logo_high-r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86" y="3467201"/>
            <a:ext cx="2681416" cy="4727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886" y="2266950"/>
            <a:ext cx="2417805" cy="49262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600" y="3355741"/>
            <a:ext cx="2590800" cy="69567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3958416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8569"/>
            <a:ext cx="6324600" cy="857250"/>
          </a:xfrm>
        </p:spPr>
        <p:txBody>
          <a:bodyPr/>
          <a:lstStyle/>
          <a:p>
            <a:pPr algn="l"/>
            <a:r>
              <a:rPr lang="en-US" dirty="0" smtClean="0"/>
              <a:t>Table of Contents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
        <p:nvSpPr>
          <p:cNvPr id="8" name="Rectangle 7"/>
          <p:cNvSpPr/>
          <p:nvPr/>
        </p:nvSpPr>
        <p:spPr>
          <a:xfrm>
            <a:off x="294503" y="1352550"/>
            <a:ext cx="6386384" cy="3754874"/>
          </a:xfrm>
          <a:prstGeom prst="rect">
            <a:avLst/>
          </a:prstGeom>
        </p:spPr>
        <p:txBody>
          <a:bodyPr wrap="square">
            <a:spAutoFit/>
          </a:bodyPr>
          <a:lstStyle/>
          <a:p>
            <a:r>
              <a:rPr lang="en-US" sz="1400" dirty="0" smtClean="0">
                <a:hlinkClick r:id="rId6" action="ppaction://hlinksldjump"/>
              </a:rPr>
              <a:t>Slide 3 </a:t>
            </a:r>
            <a:r>
              <a:rPr lang="en-US" sz="1400" dirty="0" smtClean="0"/>
              <a:t>– Event Summary</a:t>
            </a:r>
          </a:p>
          <a:p>
            <a:r>
              <a:rPr lang="en-US" sz="1400" dirty="0" smtClean="0">
                <a:hlinkClick r:id="rId7" action="ppaction://hlinksldjump"/>
              </a:rPr>
              <a:t>Slide 4 </a:t>
            </a:r>
            <a:r>
              <a:rPr lang="en-US" sz="1400" dirty="0" smtClean="0"/>
              <a:t>– Opening Keynote: Eduardo </a:t>
            </a:r>
            <a:r>
              <a:rPr lang="en-US" sz="1400" dirty="0" err="1" smtClean="0"/>
              <a:t>Conrado</a:t>
            </a:r>
            <a:r>
              <a:rPr lang="en-US" sz="1400" dirty="0" smtClean="0"/>
              <a:t> &amp; Paul Steinberg, Motorola Solutions</a:t>
            </a:r>
          </a:p>
          <a:p>
            <a:r>
              <a:rPr lang="en-US" sz="1400" dirty="0" smtClean="0">
                <a:hlinkClick r:id="rId8" action="ppaction://hlinksldjump"/>
              </a:rPr>
              <a:t>Slide 5 </a:t>
            </a:r>
            <a:r>
              <a:rPr lang="en-US" sz="1400" dirty="0" smtClean="0"/>
              <a:t>– Plenary: Digitalization </a:t>
            </a:r>
            <a:r>
              <a:rPr lang="en-US" sz="1400" dirty="0" smtClean="0">
                <a:sym typeface="Wingdings" panose="05000000000000000000" pitchFamily="2" charset="2"/>
              </a:rPr>
              <a:t> Big Data</a:t>
            </a:r>
          </a:p>
          <a:p>
            <a:r>
              <a:rPr lang="en-US" sz="1400" dirty="0" smtClean="0">
                <a:sym typeface="Wingdings" panose="05000000000000000000" pitchFamily="2" charset="2"/>
                <a:hlinkClick r:id="rId9" action="ppaction://hlinksldjump"/>
              </a:rPr>
              <a:t>Slide 6</a:t>
            </a:r>
            <a:r>
              <a:rPr lang="en-US" sz="1400" dirty="0" smtClean="0">
                <a:sym typeface="Wingdings" panose="05000000000000000000" pitchFamily="2" charset="2"/>
              </a:rPr>
              <a:t> – Plenary: Digitalization  Collaboration</a:t>
            </a:r>
          </a:p>
          <a:p>
            <a:r>
              <a:rPr lang="en-US" sz="1400" dirty="0" smtClean="0">
                <a:sym typeface="Wingdings" panose="05000000000000000000" pitchFamily="2" charset="2"/>
                <a:hlinkClick r:id="rId10" action="ppaction://hlinksldjump"/>
              </a:rPr>
              <a:t>Slide 7 </a:t>
            </a:r>
            <a:r>
              <a:rPr lang="en-US" sz="1400" dirty="0" smtClean="0">
                <a:sym typeface="Wingdings" panose="05000000000000000000" pitchFamily="2" charset="2"/>
              </a:rPr>
              <a:t>– Plenary: Digitalization </a:t>
            </a:r>
            <a:r>
              <a:rPr lang="en-US" sz="1400" dirty="0" smtClean="0"/>
              <a:t> Virtual Experimentation &amp; Simulation (VE&amp;S)</a:t>
            </a:r>
          </a:p>
          <a:p>
            <a:r>
              <a:rPr lang="en-US" sz="1400" dirty="0" smtClean="0">
                <a:hlinkClick r:id="rId11" action="ppaction://hlinksldjump"/>
              </a:rPr>
              <a:t>Slide 8 </a:t>
            </a:r>
            <a:r>
              <a:rPr lang="en-US" sz="1400" dirty="0" smtClean="0"/>
              <a:t>– Panel: Future of Digitalization</a:t>
            </a:r>
          </a:p>
          <a:p>
            <a:r>
              <a:rPr lang="en-US" sz="1400" dirty="0" smtClean="0">
                <a:hlinkClick r:id="rId12" action="ppaction://hlinksldjump"/>
              </a:rPr>
              <a:t>Slide 9</a:t>
            </a:r>
            <a:r>
              <a:rPr lang="en-US" sz="1400" dirty="0" smtClean="0"/>
              <a:t> – Session: </a:t>
            </a:r>
            <a:r>
              <a:rPr lang="en-US" sz="1400" dirty="0"/>
              <a:t>How will Digitalization Inform, Enable, and Disrupt R&amp;D?</a:t>
            </a:r>
            <a:endParaRPr lang="en-US" sz="1400" dirty="0" smtClean="0"/>
          </a:p>
          <a:p>
            <a:r>
              <a:rPr lang="en-US" sz="1400" dirty="0" smtClean="0">
                <a:hlinkClick r:id="rId13" action="ppaction://hlinksldjump"/>
              </a:rPr>
              <a:t>Slide 10 </a:t>
            </a:r>
            <a:r>
              <a:rPr lang="en-US" sz="1400" dirty="0" smtClean="0"/>
              <a:t>– Keynote: Stephan Biller, GE Global Research</a:t>
            </a:r>
          </a:p>
          <a:p>
            <a:r>
              <a:rPr lang="en-US" sz="1400" dirty="0" smtClean="0">
                <a:hlinkClick r:id="rId14" action="ppaction://hlinksldjump"/>
              </a:rPr>
              <a:t>Slide 11 </a:t>
            </a:r>
            <a:r>
              <a:rPr lang="en-US" sz="1400" dirty="0" smtClean="0"/>
              <a:t>– Next Big Research Initiative </a:t>
            </a:r>
            <a:r>
              <a:rPr lang="en-US" sz="1400" dirty="0" smtClean="0">
                <a:sym typeface="Wingdings" panose="05000000000000000000" pitchFamily="2" charset="2"/>
              </a:rPr>
              <a:t> Human Capital Management</a:t>
            </a:r>
          </a:p>
          <a:p>
            <a:r>
              <a:rPr lang="en-US" sz="1400" dirty="0" smtClean="0">
                <a:sym typeface="Wingdings" panose="05000000000000000000" pitchFamily="2" charset="2"/>
                <a:hlinkClick r:id="rId15" action="ppaction://hlinksldjump"/>
              </a:rPr>
              <a:t>Slide 12 </a:t>
            </a:r>
            <a:r>
              <a:rPr lang="en-US" sz="1400" dirty="0" smtClean="0">
                <a:sym typeface="Wingdings" panose="05000000000000000000" pitchFamily="2" charset="2"/>
              </a:rPr>
              <a:t>– Holland Award Address</a:t>
            </a:r>
          </a:p>
          <a:p>
            <a:r>
              <a:rPr lang="en-US" sz="1400" dirty="0" smtClean="0">
                <a:sym typeface="Wingdings" panose="05000000000000000000" pitchFamily="2" charset="2"/>
                <a:hlinkClick r:id="rId16" action="ppaction://hlinksldjump"/>
              </a:rPr>
              <a:t>Slide 13 </a:t>
            </a:r>
            <a:r>
              <a:rPr lang="en-US" sz="1400" dirty="0" smtClean="0">
                <a:sym typeface="Wingdings" panose="05000000000000000000" pitchFamily="2" charset="2"/>
              </a:rPr>
              <a:t>– Closing Keynote: Steven </a:t>
            </a:r>
            <a:r>
              <a:rPr lang="en-US" sz="1400" dirty="0" err="1" smtClean="0">
                <a:sym typeface="Wingdings" panose="05000000000000000000" pitchFamily="2" charset="2"/>
              </a:rPr>
              <a:t>Fifita</a:t>
            </a:r>
            <a:r>
              <a:rPr lang="en-US" sz="1400" dirty="0" smtClean="0">
                <a:sym typeface="Wingdings" panose="05000000000000000000" pitchFamily="2" charset="2"/>
              </a:rPr>
              <a:t>, City Digital</a:t>
            </a:r>
          </a:p>
          <a:p>
            <a:r>
              <a:rPr lang="en-US" sz="1400" dirty="0" smtClean="0">
                <a:hlinkClick r:id="rId17" action="ppaction://hlinksldjump"/>
              </a:rPr>
              <a:t>Slide 14 </a:t>
            </a:r>
            <a:r>
              <a:rPr lang="en-US" sz="1400" dirty="0" smtClean="0"/>
              <a:t>– Interactive Breakout Sessions</a:t>
            </a:r>
          </a:p>
          <a:p>
            <a:r>
              <a:rPr lang="en-US" sz="1400" dirty="0" smtClean="0">
                <a:hlinkClick r:id="rId18" action="ppaction://hlinksldjump"/>
              </a:rPr>
              <a:t>Slide 15 </a:t>
            </a:r>
            <a:r>
              <a:rPr lang="en-US" sz="1400" dirty="0" smtClean="0"/>
              <a:t>– Working Group Sessions</a:t>
            </a:r>
          </a:p>
          <a:p>
            <a:r>
              <a:rPr lang="en-US" sz="1400" dirty="0" smtClean="0">
                <a:hlinkClick r:id="rId19" action="ppaction://hlinksldjump"/>
              </a:rPr>
              <a:t>Slide 16 </a:t>
            </a:r>
            <a:r>
              <a:rPr lang="en-US" sz="1400" dirty="0" smtClean="0"/>
              <a:t>– R&amp;D Talent Management Breakout Sessions</a:t>
            </a:r>
          </a:p>
          <a:p>
            <a:r>
              <a:rPr lang="en-US" sz="1400" dirty="0" smtClean="0">
                <a:hlinkClick r:id="rId20" action="ppaction://hlinksldjump"/>
              </a:rPr>
              <a:t>Slide 17 </a:t>
            </a:r>
            <a:r>
              <a:rPr lang="en-US" sz="1400" dirty="0" smtClean="0"/>
              <a:t>– Recommended for Follow-Up</a:t>
            </a:r>
          </a:p>
          <a:p>
            <a:r>
              <a:rPr lang="en-US" sz="1400" dirty="0" smtClean="0">
                <a:hlinkClick r:id="rId21" action="ppaction://hlinksldjump"/>
              </a:rPr>
              <a:t>Slide 18 </a:t>
            </a:r>
            <a:r>
              <a:rPr lang="en-US" sz="1400" dirty="0" smtClean="0"/>
              <a:t>– Thank You Industry Sponsors!</a:t>
            </a:r>
          </a:p>
          <a:p>
            <a:r>
              <a:rPr lang="en-US" sz="1400" dirty="0" smtClean="0">
                <a:hlinkClick r:id="rId22" action="ppaction://hlinksldjump"/>
              </a:rPr>
              <a:t>Slide 21</a:t>
            </a:r>
            <a:r>
              <a:rPr lang="en-US" sz="1400" dirty="0" smtClean="0"/>
              <a:t>– About IRI</a:t>
            </a:r>
            <a:endParaRPr lang="en-US" sz="1400" dirty="0"/>
          </a:p>
        </p:txBody>
      </p:sp>
    </p:spTree>
    <p:extLst>
      <p:ext uri="{BB962C8B-B14F-4D97-AF65-F5344CB8AC3E}">
        <p14:creationId xmlns:p14="http://schemas.microsoft.com/office/powerpoint/2010/main" val="933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8569"/>
            <a:ext cx="6400800" cy="857250"/>
          </a:xfrm>
        </p:spPr>
        <p:txBody>
          <a:bodyPr>
            <a:noAutofit/>
          </a:bodyPr>
          <a:lstStyle/>
          <a:p>
            <a:r>
              <a:rPr lang="en-US" sz="3200" dirty="0" smtClean="0"/>
              <a:t>Thank You 2016 Industry Sponsors!</a:t>
            </a:r>
            <a:endParaRPr lang="en-US" sz="1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Rectangle 2"/>
          <p:cNvSpPr/>
          <p:nvPr/>
        </p:nvSpPr>
        <p:spPr>
          <a:xfrm>
            <a:off x="457200" y="1581150"/>
            <a:ext cx="756297" cy="369332"/>
          </a:xfrm>
          <a:prstGeom prst="rect">
            <a:avLst/>
          </a:prstGeom>
        </p:spPr>
        <p:txBody>
          <a:bodyPr wrap="none">
            <a:spAutoFit/>
          </a:bodyPr>
          <a:lstStyle/>
          <a:p>
            <a:r>
              <a:rPr lang="en-US" dirty="0" smtClean="0"/>
              <a:t>Silver:</a:t>
            </a:r>
            <a:endParaRPr lang="en-US" dirty="0"/>
          </a:p>
        </p:txBody>
      </p:sp>
      <p:pic>
        <p:nvPicPr>
          <p:cNvPr id="12" name="Picture 11" descr="W:\Meetings\SEMI-ANNUAL MEETINGS\ANNUAL\2014\Sponsors\Logos\GLG\GLG_LOGO_MASTER_RGB_72PP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6043" y="2533238"/>
            <a:ext cx="1162050" cy="4648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800" y="2533238"/>
            <a:ext cx="1270064" cy="44958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795917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4350"/>
            <a:ext cx="6400800" cy="857250"/>
          </a:xfrm>
        </p:spPr>
        <p:txBody>
          <a:bodyPr>
            <a:noAutofit/>
          </a:bodyPr>
          <a:lstStyle/>
          <a:p>
            <a:r>
              <a:rPr lang="en-US" sz="3200" dirty="0" smtClean="0"/>
              <a:t>About IRI</a:t>
            </a:r>
            <a:endParaRPr lang="en-US" sz="1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Rectangle 2"/>
          <p:cNvSpPr/>
          <p:nvPr/>
        </p:nvSpPr>
        <p:spPr>
          <a:xfrm>
            <a:off x="76201" y="1251082"/>
            <a:ext cx="6553199" cy="4261167"/>
          </a:xfrm>
          <a:prstGeom prst="rect">
            <a:avLst/>
          </a:prstGeom>
        </p:spPr>
        <p:txBody>
          <a:bodyPr wrap="square">
            <a:spAutoFit/>
          </a:bodyPr>
          <a:lstStyle/>
          <a:p>
            <a:pPr lvl="0" defTabSz="457200">
              <a:spcBef>
                <a:spcPct val="20000"/>
              </a:spcBef>
            </a:pPr>
            <a:r>
              <a:rPr lang="en-US" altLang="en-US" sz="1050" dirty="0"/>
              <a:t>The mission of IRI is to enhance the effectiveness of technological innovation by networking the world’s best practitioners and thought leaders to seek, share, learn and create.  IRI is the nation's leading association of </a:t>
            </a:r>
            <a:r>
              <a:rPr lang="en-US" altLang="en-US" sz="1050" dirty="0" smtClean="0"/>
              <a:t>almost 200 </a:t>
            </a:r>
            <a:r>
              <a:rPr lang="en-US" altLang="en-US" sz="1050" dirty="0"/>
              <a:t>companies and federal laboratories working together to improve their research and development capabilities. </a:t>
            </a:r>
          </a:p>
          <a:p>
            <a:pPr lvl="0" defTabSz="457200">
              <a:spcBef>
                <a:spcPct val="20000"/>
              </a:spcBef>
            </a:pPr>
            <a:endParaRPr lang="en-US" altLang="en-US" sz="1050" dirty="0"/>
          </a:p>
          <a:p>
            <a:pPr lvl="0" defTabSz="457200">
              <a:spcBef>
                <a:spcPct val="20000"/>
              </a:spcBef>
            </a:pPr>
            <a:r>
              <a:rPr lang="en-US" altLang="en-US" sz="1050" b="1" dirty="0"/>
              <a:t>Upcoming Meetings: </a:t>
            </a:r>
            <a:endParaRPr lang="en-US" altLang="en-US" sz="1050" b="1" dirty="0" smtClean="0"/>
          </a:p>
          <a:p>
            <a:pPr lvl="0" defTabSz="457200">
              <a:spcBef>
                <a:spcPct val="20000"/>
              </a:spcBef>
            </a:pPr>
            <a:r>
              <a:rPr lang="en-US" altLang="en-US" sz="1050" dirty="0" smtClean="0"/>
              <a:t>February 22 – </a:t>
            </a:r>
            <a:r>
              <a:rPr lang="en-US" altLang="en-US" sz="1050" dirty="0" smtClean="0"/>
              <a:t>24 </a:t>
            </a:r>
            <a:r>
              <a:rPr lang="en-US" altLang="en-US" sz="1050" dirty="0" smtClean="0"/>
              <a:t>| ROR </a:t>
            </a:r>
            <a:r>
              <a:rPr lang="en-US" altLang="en-US" sz="1050" dirty="0" smtClean="0"/>
              <a:t>Remix| </a:t>
            </a:r>
            <a:r>
              <a:rPr lang="en-US" altLang="en-US" sz="1050" dirty="0" smtClean="0"/>
              <a:t>Research Triangle Park, NC </a:t>
            </a:r>
          </a:p>
          <a:p>
            <a:pPr lvl="0" defTabSz="457200">
              <a:spcBef>
                <a:spcPct val="20000"/>
              </a:spcBef>
            </a:pPr>
            <a:r>
              <a:rPr lang="en-US" altLang="en-US" sz="1050" dirty="0" smtClean="0"/>
              <a:t>March 13 – 15 | Spring Multi-Networks Meeting | New Orleans, LA</a:t>
            </a:r>
            <a:endParaRPr lang="en-US" altLang="en-US" sz="1050" dirty="0"/>
          </a:p>
          <a:p>
            <a:pPr lvl="0" defTabSz="457200">
              <a:spcBef>
                <a:spcPct val="20000"/>
              </a:spcBef>
            </a:pPr>
            <a:r>
              <a:rPr lang="en-US" altLang="en-US" sz="1050" dirty="0" smtClean="0"/>
              <a:t>May 8 – 11 | 2017 Annual </a:t>
            </a:r>
            <a:r>
              <a:rPr lang="en-US" altLang="en-US" sz="1050" dirty="0"/>
              <a:t>Meeting | </a:t>
            </a:r>
            <a:r>
              <a:rPr lang="en-US" altLang="en-US" sz="1050" dirty="0" smtClean="0"/>
              <a:t>Boston, MA</a:t>
            </a:r>
            <a:endParaRPr lang="en-US" altLang="en-US" sz="1050" dirty="0"/>
          </a:p>
          <a:p>
            <a:pPr lvl="0" defTabSz="457200">
              <a:spcBef>
                <a:spcPct val="20000"/>
              </a:spcBef>
            </a:pPr>
            <a:r>
              <a:rPr lang="en-US" altLang="en-US" sz="1050" dirty="0" smtClean="0"/>
              <a:t>May 13 – 19 | </a:t>
            </a:r>
            <a:r>
              <a:rPr lang="en-US" altLang="en-US" sz="1050" dirty="0"/>
              <a:t>Shaping Innovation Leaders | Evanston, IL</a:t>
            </a:r>
          </a:p>
          <a:p>
            <a:pPr lvl="0" defTabSz="457200">
              <a:spcBef>
                <a:spcPct val="20000"/>
              </a:spcBef>
            </a:pPr>
            <a:r>
              <a:rPr lang="en-US" altLang="en-US" sz="1050" dirty="0" smtClean="0"/>
              <a:t>June 26 – 27 | CTO Forum | Littleton, CO</a:t>
            </a:r>
          </a:p>
          <a:p>
            <a:pPr lvl="0" defTabSz="457200">
              <a:spcBef>
                <a:spcPct val="20000"/>
              </a:spcBef>
            </a:pPr>
            <a:r>
              <a:rPr lang="en-US" altLang="en-US" sz="1050" dirty="0" smtClean="0"/>
              <a:t>October 3 – 5 | Member Summit | Fort Worth, TX</a:t>
            </a:r>
          </a:p>
          <a:p>
            <a:pPr lvl="0" defTabSz="457200">
              <a:spcBef>
                <a:spcPct val="20000"/>
              </a:spcBef>
            </a:pPr>
            <a:r>
              <a:rPr lang="en-US" altLang="en-US" sz="1050" dirty="0" smtClean="0"/>
              <a:t>June 4 – 7, 2018 | 2018 Annual Meeting | Atlanta, GA</a:t>
            </a:r>
            <a:endParaRPr lang="en-US" altLang="en-US" sz="1050" dirty="0"/>
          </a:p>
          <a:p>
            <a:pPr lvl="0" defTabSz="457200">
              <a:spcBef>
                <a:spcPct val="20000"/>
              </a:spcBef>
            </a:pPr>
            <a:endParaRPr lang="en-US" altLang="en-US" sz="1050" dirty="0"/>
          </a:p>
          <a:p>
            <a:pPr lvl="0" defTabSz="457200">
              <a:spcBef>
                <a:spcPct val="20000"/>
              </a:spcBef>
            </a:pPr>
            <a:r>
              <a:rPr lang="en-US" altLang="en-US" sz="1050" dirty="0"/>
              <a:t>Brown Bag Meetings:  Generally the First Friday of the Month</a:t>
            </a:r>
          </a:p>
          <a:p>
            <a:pPr lvl="0" defTabSz="457200">
              <a:spcBef>
                <a:spcPct val="20000"/>
              </a:spcBef>
            </a:pPr>
            <a:r>
              <a:rPr lang="en-US" altLang="en-US" sz="1050" dirty="0"/>
              <a:t>Jan 6</a:t>
            </a:r>
            <a:r>
              <a:rPr lang="en-US" altLang="en-US" sz="1050" dirty="0" smtClean="0"/>
              <a:t> </a:t>
            </a:r>
            <a:r>
              <a:rPr lang="en-US" altLang="en-US" sz="1050" dirty="0"/>
              <a:t>| Feb </a:t>
            </a:r>
            <a:r>
              <a:rPr lang="en-US" altLang="en-US" sz="1050" dirty="0" smtClean="0"/>
              <a:t>3 </a:t>
            </a:r>
            <a:r>
              <a:rPr lang="en-US" altLang="en-US" sz="1050" dirty="0"/>
              <a:t>| March 3</a:t>
            </a:r>
            <a:r>
              <a:rPr lang="en-US" altLang="en-US" sz="1050" dirty="0" smtClean="0"/>
              <a:t> </a:t>
            </a:r>
            <a:r>
              <a:rPr lang="en-US" altLang="en-US" sz="1050" dirty="0"/>
              <a:t>|  April 7</a:t>
            </a:r>
            <a:r>
              <a:rPr lang="en-US" altLang="en-US" sz="1050" dirty="0" smtClean="0"/>
              <a:t> </a:t>
            </a:r>
            <a:r>
              <a:rPr lang="en-US" altLang="en-US" sz="1050" dirty="0"/>
              <a:t>| May 5</a:t>
            </a:r>
            <a:r>
              <a:rPr lang="en-US" altLang="en-US" sz="1050" dirty="0" smtClean="0"/>
              <a:t> </a:t>
            </a:r>
            <a:r>
              <a:rPr lang="en-US" altLang="en-US" sz="1050" dirty="0"/>
              <a:t>|Sept 8</a:t>
            </a:r>
            <a:r>
              <a:rPr lang="en-US" altLang="en-US" sz="1050" dirty="0" smtClean="0"/>
              <a:t> </a:t>
            </a:r>
            <a:r>
              <a:rPr lang="en-US" altLang="en-US" sz="1050" dirty="0"/>
              <a:t>| Oct 6</a:t>
            </a:r>
            <a:r>
              <a:rPr lang="en-US" altLang="en-US" sz="1050" dirty="0" smtClean="0"/>
              <a:t>| </a:t>
            </a:r>
            <a:r>
              <a:rPr lang="en-US" altLang="en-US" sz="1050" dirty="0"/>
              <a:t>Nov 3</a:t>
            </a:r>
            <a:r>
              <a:rPr lang="en-US" altLang="en-US" sz="1050" dirty="0" smtClean="0"/>
              <a:t> </a:t>
            </a:r>
            <a:r>
              <a:rPr lang="en-US" altLang="en-US" sz="1050" dirty="0"/>
              <a:t>| Dec 1</a:t>
            </a:r>
          </a:p>
          <a:p>
            <a:pPr lvl="0" defTabSz="457200">
              <a:spcBef>
                <a:spcPct val="20000"/>
              </a:spcBef>
            </a:pPr>
            <a:endParaRPr lang="en-US" altLang="en-US" sz="1050" dirty="0"/>
          </a:p>
          <a:p>
            <a:pPr lvl="0" defTabSz="457200">
              <a:spcBef>
                <a:spcPct val="20000"/>
              </a:spcBef>
            </a:pPr>
            <a:r>
              <a:rPr lang="en-US" altLang="en-US" sz="1050" dirty="0"/>
              <a:t>New Member Orientation Webinars:  Second Tuesday of Each Month</a:t>
            </a:r>
          </a:p>
          <a:p>
            <a:pPr lvl="0" defTabSz="457200">
              <a:spcBef>
                <a:spcPct val="20000"/>
              </a:spcBef>
            </a:pPr>
            <a:endParaRPr lang="en-US" altLang="en-US" sz="1050" dirty="0"/>
          </a:p>
          <a:p>
            <a:pPr lvl="0" defTabSz="457200">
              <a:spcBef>
                <a:spcPct val="20000"/>
              </a:spcBef>
            </a:pPr>
            <a:r>
              <a:rPr lang="en-US" altLang="en-US" sz="1050" dirty="0"/>
              <a:t>Regional Meetings: Check to see if IRI will be visiting your neighborhood:</a:t>
            </a:r>
          </a:p>
          <a:p>
            <a:pPr lvl="0" defTabSz="457200">
              <a:spcBef>
                <a:spcPct val="20000"/>
              </a:spcBef>
            </a:pPr>
            <a:r>
              <a:rPr lang="en-US" altLang="en-US" sz="1050" dirty="0"/>
              <a:t>	www.iriweb.org/regionalmeeting</a:t>
            </a:r>
          </a:p>
          <a:p>
            <a:pPr lvl="0" defTabSz="457200">
              <a:spcBef>
                <a:spcPct val="20000"/>
              </a:spcBef>
            </a:pPr>
            <a:r>
              <a:rPr lang="en-US" altLang="en-US" sz="1050" dirty="0">
                <a:solidFill>
                  <a:prstClr val="black">
                    <a:tint val="75000"/>
                  </a:prstClr>
                </a:solidFill>
              </a:rPr>
              <a:t>	</a:t>
            </a:r>
          </a:p>
          <a:p>
            <a:pPr lvl="0" defTabSz="457200">
              <a:spcBef>
                <a:spcPct val="20000"/>
              </a:spcBef>
            </a:pPr>
            <a:endParaRPr lang="en-US" sz="1050" dirty="0">
              <a:solidFill>
                <a:prstClr val="black">
                  <a:tint val="75000"/>
                </a:prstClr>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998057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8569"/>
            <a:ext cx="6400800" cy="857250"/>
          </a:xfrm>
        </p:spPr>
        <p:txBody>
          <a:bodyPr/>
          <a:lstStyle/>
          <a:p>
            <a:pPr algn="l"/>
            <a:r>
              <a:rPr lang="en-US" dirty="0" smtClean="0"/>
              <a:t>Event Summary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
        <p:nvSpPr>
          <p:cNvPr id="8" name="Rectangle 7"/>
          <p:cNvSpPr/>
          <p:nvPr/>
        </p:nvSpPr>
        <p:spPr>
          <a:xfrm>
            <a:off x="273908" y="1352550"/>
            <a:ext cx="6584092" cy="3508653"/>
          </a:xfrm>
          <a:prstGeom prst="rect">
            <a:avLst/>
          </a:prstGeom>
        </p:spPr>
        <p:txBody>
          <a:bodyPr wrap="square">
            <a:spAutoFit/>
          </a:bodyPr>
          <a:lstStyle/>
          <a:p>
            <a:r>
              <a:rPr lang="en-US" sz="1600" dirty="0" smtClean="0"/>
              <a:t>Theme: Digitalization and its Implications in R&amp;D Management. Focus areas:</a:t>
            </a:r>
          </a:p>
          <a:p>
            <a:pPr marL="1200150" lvl="2" indent="-285750">
              <a:buFont typeface="Arial" panose="020B0604020202020204" pitchFamily="34" charset="0"/>
              <a:buChar char="•"/>
            </a:pPr>
            <a:r>
              <a:rPr lang="en-US" sz="1600" dirty="0" smtClean="0"/>
              <a:t>Big Data</a:t>
            </a:r>
          </a:p>
          <a:p>
            <a:pPr marL="1200150" lvl="2" indent="-285750">
              <a:buFont typeface="Arial" panose="020B0604020202020204" pitchFamily="34" charset="0"/>
              <a:buChar char="•"/>
            </a:pPr>
            <a:r>
              <a:rPr lang="en-US" sz="1600" dirty="0" smtClean="0"/>
              <a:t>Collaboration</a:t>
            </a:r>
            <a:endParaRPr lang="en-US" sz="1600" dirty="0"/>
          </a:p>
          <a:p>
            <a:pPr marL="1200150" lvl="2" indent="-285750">
              <a:buFont typeface="Arial" panose="020B0604020202020204" pitchFamily="34" charset="0"/>
              <a:buChar char="•"/>
            </a:pPr>
            <a:r>
              <a:rPr lang="en-US" sz="1600" dirty="0" smtClean="0"/>
              <a:t>Virtual Experimentation &amp; Simulation</a:t>
            </a:r>
          </a:p>
          <a:p>
            <a:pPr lvl="2"/>
            <a:endParaRPr lang="en-US" sz="1600" dirty="0" smtClean="0"/>
          </a:p>
          <a:p>
            <a:r>
              <a:rPr lang="en-US" altLang="en-US" sz="1600" dirty="0" smtClean="0"/>
              <a:t>Attendance</a:t>
            </a:r>
            <a:r>
              <a:rPr lang="en-US" altLang="en-US" sz="1600" dirty="0"/>
              <a:t>:  </a:t>
            </a:r>
            <a:r>
              <a:rPr lang="en-US" altLang="en-US" sz="1600" dirty="0" smtClean="0"/>
              <a:t>245 </a:t>
            </a:r>
            <a:r>
              <a:rPr lang="en-US" altLang="en-US" sz="1600" dirty="0"/>
              <a:t>Attendees; </a:t>
            </a:r>
            <a:r>
              <a:rPr lang="en-US" altLang="en-US" sz="1600" dirty="0" smtClean="0"/>
              <a:t>100 organizations represented</a:t>
            </a:r>
          </a:p>
          <a:p>
            <a:endParaRPr lang="en-US" altLang="en-US" sz="1600" dirty="0" smtClean="0"/>
          </a:p>
          <a:p>
            <a:r>
              <a:rPr lang="en-US" altLang="en-US" sz="1600" dirty="0" smtClean="0"/>
              <a:t>Resources </a:t>
            </a:r>
            <a:r>
              <a:rPr lang="en-US" altLang="en-US" sz="1600" dirty="0"/>
              <a:t>Available:</a:t>
            </a:r>
          </a:p>
          <a:p>
            <a:pPr lvl="1">
              <a:buFont typeface="Arial" charset="0"/>
              <a:buChar char="•"/>
            </a:pPr>
            <a:r>
              <a:rPr lang="en-US" altLang="en-US" sz="1600" dirty="0" smtClean="0"/>
              <a:t> PPT presentations are </a:t>
            </a:r>
            <a:r>
              <a:rPr lang="en-US" altLang="en-US" sz="1600" dirty="0"/>
              <a:t>available on IRI </a:t>
            </a:r>
            <a:r>
              <a:rPr lang="en-US" altLang="en-US" sz="1600" dirty="0" smtClean="0"/>
              <a:t>Mobile app (download from Google Play or App Store). Login with IRI member credentials</a:t>
            </a:r>
            <a:endParaRPr lang="en-US" altLang="en-US" sz="1600" dirty="0"/>
          </a:p>
          <a:p>
            <a:pPr lvl="1">
              <a:buFont typeface="Arial" charset="0"/>
              <a:buChar char="•"/>
            </a:pPr>
            <a:r>
              <a:rPr lang="en-US" altLang="en-US" sz="1600" dirty="0" smtClean="0"/>
              <a:t> Video </a:t>
            </a:r>
            <a:r>
              <a:rPr lang="en-US" altLang="en-US" sz="1600" dirty="0"/>
              <a:t>recordings </a:t>
            </a:r>
            <a:r>
              <a:rPr lang="en-US" altLang="en-US" sz="1600" dirty="0" smtClean="0"/>
              <a:t>and PPTs will be </a:t>
            </a:r>
            <a:r>
              <a:rPr lang="en-US" altLang="en-US" sz="1600" dirty="0"/>
              <a:t>available </a:t>
            </a:r>
            <a:r>
              <a:rPr lang="en-US" altLang="en-US" sz="1600" dirty="0" smtClean="0"/>
              <a:t>soon on the web. </a:t>
            </a:r>
            <a:r>
              <a:rPr lang="en-US" altLang="en-US" sz="1600" dirty="0" smtClean="0"/>
              <a:t>Visit </a:t>
            </a:r>
            <a:r>
              <a:rPr lang="en-US" altLang="en-US" sz="1600" dirty="0"/>
              <a:t>the IRI Learning </a:t>
            </a:r>
            <a:r>
              <a:rPr lang="en-US" altLang="en-US" sz="1600" dirty="0" smtClean="0"/>
              <a:t>Center:  </a:t>
            </a:r>
            <a:r>
              <a:rPr lang="en-US" altLang="en-US" sz="1600" dirty="0" smtClean="0">
                <a:hlinkClick r:id="rId6"/>
              </a:rPr>
              <a:t>https</a:t>
            </a:r>
            <a:r>
              <a:rPr lang="en-US" altLang="en-US" sz="1600" dirty="0">
                <a:hlinkClick r:id="rId6"/>
              </a:rPr>
              <a:t>://</a:t>
            </a:r>
            <a:r>
              <a:rPr lang="en-US" altLang="en-US" sz="1600" dirty="0" smtClean="0">
                <a:hlinkClick r:id="rId6"/>
              </a:rPr>
              <a:t>www.pathlms.com/iri-learningcenter</a:t>
            </a:r>
            <a:endParaRPr lang="en-US" altLang="en-US" sz="1600" dirty="0"/>
          </a:p>
          <a:p>
            <a:pPr lvl="1">
              <a:buFont typeface="Arial" charset="0"/>
              <a:buChar char="•"/>
            </a:pPr>
            <a:r>
              <a:rPr lang="en-US" altLang="en-US" sz="1600" dirty="0" smtClean="0"/>
              <a:t> For </a:t>
            </a:r>
            <a:r>
              <a:rPr lang="en-US" altLang="en-US" sz="1600" dirty="0"/>
              <a:t>more information contact:  </a:t>
            </a:r>
            <a:r>
              <a:rPr lang="en-US" altLang="en-US" sz="1600" dirty="0">
                <a:hlinkClick r:id="rId7"/>
              </a:rPr>
              <a:t>Martha Malone</a:t>
            </a:r>
            <a:r>
              <a:rPr lang="en-US" altLang="en-US" sz="1600" dirty="0"/>
              <a:t>, IRI</a:t>
            </a:r>
          </a:p>
          <a:p>
            <a:endParaRPr lang="en-US" sz="1400" dirty="0"/>
          </a:p>
        </p:txBody>
      </p:sp>
    </p:spTree>
    <p:extLst>
      <p:ext uri="{BB962C8B-B14F-4D97-AF65-F5344CB8AC3E}">
        <p14:creationId xmlns:p14="http://schemas.microsoft.com/office/powerpoint/2010/main" val="2124614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73" y="528190"/>
            <a:ext cx="6485238" cy="857250"/>
          </a:xfrm>
        </p:spPr>
        <p:txBody>
          <a:bodyPr>
            <a:noAutofit/>
          </a:bodyPr>
          <a:lstStyle/>
          <a:p>
            <a:pPr algn="l"/>
            <a:r>
              <a:rPr lang="en-US" sz="2000" b="1" dirty="0" smtClean="0"/>
              <a:t>Opening Keynote</a:t>
            </a:r>
            <a:br>
              <a:rPr lang="en-US" sz="2000" b="1" dirty="0" smtClean="0"/>
            </a:br>
            <a:r>
              <a:rPr lang="en-US" sz="2000" b="1" dirty="0" smtClean="0"/>
              <a:t>Driving Motorola Solutions’ Digital Transformation</a:t>
            </a:r>
            <a:endParaRPr lang="en-US" sz="2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TextBox 2"/>
          <p:cNvSpPr txBox="1"/>
          <p:nvPr/>
        </p:nvSpPr>
        <p:spPr>
          <a:xfrm>
            <a:off x="263857" y="1253956"/>
            <a:ext cx="1447800" cy="276999"/>
          </a:xfrm>
          <a:prstGeom prst="rect">
            <a:avLst/>
          </a:prstGeom>
          <a:noFill/>
        </p:spPr>
        <p:txBody>
          <a:bodyPr wrap="square" rtlCol="0">
            <a:spAutoFit/>
          </a:bodyPr>
          <a:lstStyle/>
          <a:p>
            <a:r>
              <a:rPr lang="en-US" sz="1200" dirty="0" smtClean="0"/>
              <a:t>October 17</a:t>
            </a:r>
            <a:endParaRPr lang="en-US" sz="1200" dirty="0"/>
          </a:p>
        </p:txBody>
      </p:sp>
      <p:sp>
        <p:nvSpPr>
          <p:cNvPr id="7" name="Rectangle 6"/>
          <p:cNvSpPr/>
          <p:nvPr/>
        </p:nvSpPr>
        <p:spPr>
          <a:xfrm>
            <a:off x="252484" y="1428750"/>
            <a:ext cx="6386384" cy="523220"/>
          </a:xfrm>
          <a:prstGeom prst="rect">
            <a:avLst/>
          </a:prstGeom>
        </p:spPr>
        <p:txBody>
          <a:bodyPr wrap="square">
            <a:spAutoFit/>
          </a:bodyPr>
          <a:lstStyle/>
          <a:p>
            <a:r>
              <a:rPr lang="en-US" sz="1400" dirty="0"/>
              <a:t>Eduardo </a:t>
            </a:r>
            <a:r>
              <a:rPr lang="en-US" sz="1400" dirty="0" err="1"/>
              <a:t>Conrado</a:t>
            </a:r>
            <a:r>
              <a:rPr lang="en-US" sz="1400" dirty="0"/>
              <a:t>, Executive Vice President, Strategy &amp; Innovation Office, Motorola Solutions &amp; Paul Steinberg, Chief Technology Officer, Motorola Solutions</a:t>
            </a:r>
          </a:p>
        </p:txBody>
      </p:sp>
      <p:sp>
        <p:nvSpPr>
          <p:cNvPr id="8" name="Rectangle 7"/>
          <p:cNvSpPr/>
          <p:nvPr/>
        </p:nvSpPr>
        <p:spPr>
          <a:xfrm>
            <a:off x="228600" y="1951970"/>
            <a:ext cx="6386384" cy="2862322"/>
          </a:xfrm>
          <a:prstGeom prst="rect">
            <a:avLst/>
          </a:prstGeom>
        </p:spPr>
        <p:txBody>
          <a:bodyPr wrap="square">
            <a:spAutoFit/>
          </a:bodyPr>
          <a:lstStyle/>
          <a:p>
            <a:r>
              <a:rPr lang="en-US" sz="1200" dirty="0" err="1"/>
              <a:t>Conrado</a:t>
            </a:r>
            <a:r>
              <a:rPr lang="en-US" sz="1200" dirty="0"/>
              <a:t> and Steinberg shared the story of Motorola's change from a communication company to a digital company. The key trends that support this change are:</a:t>
            </a:r>
          </a:p>
          <a:p>
            <a:pPr marL="628650" lvl="1" indent="-171450">
              <a:buFont typeface="Arial" panose="020B0604020202020204" pitchFamily="34" charset="0"/>
              <a:buChar char="•"/>
            </a:pPr>
            <a:r>
              <a:rPr lang="en-US" sz="1200" dirty="0"/>
              <a:t>C</a:t>
            </a:r>
            <a:r>
              <a:rPr lang="en-US" sz="1200" dirty="0" smtClean="0"/>
              <a:t>onnected </a:t>
            </a:r>
            <a:r>
              <a:rPr lang="en-US" sz="1200" dirty="0"/>
              <a:t>everything: people becoming walking sensors</a:t>
            </a:r>
          </a:p>
          <a:p>
            <a:pPr marL="628650" lvl="1" indent="-171450">
              <a:buFont typeface="Arial" panose="020B0604020202020204" pitchFamily="34" charset="0"/>
              <a:buChar char="•"/>
            </a:pPr>
            <a:r>
              <a:rPr lang="en-US" sz="1200" dirty="0"/>
              <a:t>A</a:t>
            </a:r>
            <a:r>
              <a:rPr lang="en-US" sz="1200" dirty="0" smtClean="0"/>
              <a:t>ccess </a:t>
            </a:r>
            <a:r>
              <a:rPr lang="en-US" sz="1200" dirty="0"/>
              <a:t>and availability of 'real-time data' - data can be collected, stored, and moved "almost for free"</a:t>
            </a:r>
          </a:p>
          <a:p>
            <a:pPr marL="628650" lvl="1" indent="-171450">
              <a:buFont typeface="Arial" panose="020B0604020202020204" pitchFamily="34" charset="0"/>
              <a:buChar char="•"/>
            </a:pPr>
            <a:r>
              <a:rPr lang="en-US" sz="1200" dirty="0"/>
              <a:t>N</a:t>
            </a:r>
            <a:r>
              <a:rPr lang="en-US" sz="1200" dirty="0" smtClean="0"/>
              <a:t>ew </a:t>
            </a:r>
            <a:r>
              <a:rPr lang="en-US" sz="1200" dirty="0"/>
              <a:t>modes of accessing data: heads-up and hands-free replacing computers, tablets, or smart phones</a:t>
            </a:r>
          </a:p>
          <a:p>
            <a:pPr marL="628650" lvl="1" indent="-171450">
              <a:buFont typeface="Arial" panose="020B0604020202020204" pitchFamily="34" charset="0"/>
              <a:buChar char="•"/>
            </a:pPr>
            <a:r>
              <a:rPr lang="en-US" sz="1200" dirty="0" smtClean="0"/>
              <a:t>‘Context </a:t>
            </a:r>
            <a:r>
              <a:rPr lang="en-US" sz="1200" dirty="0"/>
              <a:t>aware' data - the data is filtered based on location and current events</a:t>
            </a:r>
          </a:p>
          <a:p>
            <a:pPr marL="628650" lvl="1" indent="-171450">
              <a:buFont typeface="Arial" panose="020B0604020202020204" pitchFamily="34" charset="0"/>
              <a:buChar char="•"/>
            </a:pPr>
            <a:r>
              <a:rPr lang="en-US" sz="1200" dirty="0"/>
              <a:t>Cognitive computing</a:t>
            </a:r>
          </a:p>
          <a:p>
            <a:r>
              <a:rPr lang="en-US" sz="1200" dirty="0"/>
              <a:t> </a:t>
            </a:r>
          </a:p>
          <a:p>
            <a:r>
              <a:rPr lang="en-US" sz="1200" dirty="0"/>
              <a:t>Motorola defines Design Thinking as 'knowing people (your customers) in human terms'</a:t>
            </a:r>
          </a:p>
          <a:p>
            <a:r>
              <a:rPr lang="en-US" sz="1200" dirty="0"/>
              <a:t>Motorola has implemented 3 peer roles to support their business: CIO, CTO, and Chief Strategy Officer</a:t>
            </a:r>
          </a:p>
          <a:p>
            <a:r>
              <a:rPr lang="en-US" sz="1200" dirty="0"/>
              <a:t>Open Innovation starts with the customer:</a:t>
            </a:r>
          </a:p>
          <a:p>
            <a:r>
              <a:rPr lang="en-US" sz="1200" dirty="0"/>
              <a:t>Incubation (co-creation), inorganic (start-up eco-system), and organic (inside-out)</a:t>
            </a:r>
          </a:p>
        </p:txBody>
      </p:sp>
    </p:spTree>
    <p:extLst>
      <p:ext uri="{BB962C8B-B14F-4D97-AF65-F5344CB8AC3E}">
        <p14:creationId xmlns:p14="http://schemas.microsoft.com/office/powerpoint/2010/main" val="2124614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19100"/>
            <a:ext cx="6324600" cy="857250"/>
          </a:xfrm>
        </p:spPr>
        <p:txBody>
          <a:bodyPr>
            <a:normAutofit/>
          </a:bodyPr>
          <a:lstStyle/>
          <a:p>
            <a:pPr algn="l"/>
            <a:r>
              <a:rPr lang="en-US" sz="2800" b="1" dirty="0" smtClean="0"/>
              <a:t>Big Data Report Out</a:t>
            </a:r>
            <a:endParaRPr lang="en-US"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TextBox 2"/>
          <p:cNvSpPr txBox="1"/>
          <p:nvPr/>
        </p:nvSpPr>
        <p:spPr>
          <a:xfrm>
            <a:off x="228600" y="1020107"/>
            <a:ext cx="1447800" cy="276999"/>
          </a:xfrm>
          <a:prstGeom prst="rect">
            <a:avLst/>
          </a:prstGeom>
          <a:noFill/>
        </p:spPr>
        <p:txBody>
          <a:bodyPr wrap="square" rtlCol="0">
            <a:spAutoFit/>
          </a:bodyPr>
          <a:lstStyle/>
          <a:p>
            <a:r>
              <a:rPr lang="en-US" sz="1200" dirty="0" smtClean="0"/>
              <a:t>October 17</a:t>
            </a:r>
            <a:endParaRPr lang="en-US" sz="1200" dirty="0"/>
          </a:p>
        </p:txBody>
      </p:sp>
      <p:sp>
        <p:nvSpPr>
          <p:cNvPr id="7" name="Rectangle 6"/>
          <p:cNvSpPr/>
          <p:nvPr/>
        </p:nvSpPr>
        <p:spPr>
          <a:xfrm>
            <a:off x="213815" y="1308272"/>
            <a:ext cx="6386384" cy="830997"/>
          </a:xfrm>
          <a:prstGeom prst="rect">
            <a:avLst/>
          </a:prstGeom>
        </p:spPr>
        <p:txBody>
          <a:bodyPr wrap="square">
            <a:spAutoFit/>
          </a:bodyPr>
          <a:lstStyle/>
          <a:p>
            <a:r>
              <a:rPr lang="en-US" sz="1200" i="1" dirty="0" smtClean="0"/>
              <a:t>Jeffrey </a:t>
            </a:r>
            <a:r>
              <a:rPr lang="en-US" sz="1200" i="1" dirty="0"/>
              <a:t>Alexander, PhD, Senior Manager, Innovation Policy, RTI International</a:t>
            </a:r>
            <a:br>
              <a:rPr lang="en-US" sz="1200" i="1" dirty="0"/>
            </a:br>
            <a:r>
              <a:rPr lang="en-US" sz="1200" i="1" dirty="0"/>
              <a:t>Michael (Mike) Blackburn, MS, </a:t>
            </a:r>
            <a:r>
              <a:rPr lang="en-US" sz="1200" i="1" dirty="0" err="1"/>
              <a:t>ThD</a:t>
            </a:r>
            <a:r>
              <a:rPr lang="en-US" sz="1200" i="1" dirty="0"/>
              <a:t>, Portfolio/Program Leader, Cargill Global Research Management </a:t>
            </a:r>
            <a:br>
              <a:rPr lang="en-US" sz="1200" i="1" dirty="0"/>
            </a:br>
            <a:r>
              <a:rPr lang="en-US" sz="1200" i="1" dirty="0"/>
              <a:t>Diego </a:t>
            </a:r>
            <a:r>
              <a:rPr lang="en-US" sz="1200" i="1" dirty="0" err="1"/>
              <a:t>Klabjan</a:t>
            </a:r>
            <a:r>
              <a:rPr lang="en-US" sz="1200" i="1" dirty="0"/>
              <a:t>, PhD, Professor, Department of Industrial Engineering and Management Sciences, Director, Master of Science in Analytics, Northwestern University</a:t>
            </a:r>
            <a:endParaRPr lang="en-US" sz="1200" dirty="0"/>
          </a:p>
        </p:txBody>
      </p:sp>
      <p:sp>
        <p:nvSpPr>
          <p:cNvPr id="8" name="Rectangle 7"/>
          <p:cNvSpPr/>
          <p:nvPr/>
        </p:nvSpPr>
        <p:spPr>
          <a:xfrm>
            <a:off x="83408" y="2065734"/>
            <a:ext cx="6386384" cy="3016210"/>
          </a:xfrm>
          <a:prstGeom prst="rect">
            <a:avLst/>
          </a:prstGeom>
        </p:spPr>
        <p:txBody>
          <a:bodyPr wrap="square">
            <a:spAutoFit/>
          </a:bodyPr>
          <a:lstStyle/>
          <a:p>
            <a:pPr lvl="0"/>
            <a:r>
              <a:rPr lang="en-US" sz="1200" dirty="0"/>
              <a:t>Big data is defined as 'uncomfortable data' that is of size and complexity to challenge contemporary analytical techniques. </a:t>
            </a:r>
          </a:p>
          <a:p>
            <a:pPr lvl="0"/>
            <a:endParaRPr lang="en-US" sz="1200" dirty="0" smtClean="0"/>
          </a:p>
          <a:p>
            <a:pPr lvl="0"/>
            <a:r>
              <a:rPr lang="en-US" sz="1200" dirty="0" smtClean="0"/>
              <a:t>Team </a:t>
            </a:r>
            <a:r>
              <a:rPr lang="en-US" sz="1200" dirty="0"/>
              <a:t>has developed </a:t>
            </a:r>
            <a:r>
              <a:rPr lang="en-US" sz="1200" dirty="0" smtClean="0"/>
              <a:t>an industry </a:t>
            </a:r>
            <a:r>
              <a:rPr lang="en-US" sz="1200" dirty="0" smtClean="0"/>
              <a:t>segment </a:t>
            </a:r>
            <a:r>
              <a:rPr lang="en-US" sz="1200" dirty="0" smtClean="0"/>
              <a:t>framework of </a:t>
            </a:r>
            <a:r>
              <a:rPr lang="en-US" sz="1200" dirty="0"/>
              <a:t>where big data will impact R&amp;D: </a:t>
            </a:r>
          </a:p>
          <a:p>
            <a:pPr lvl="1"/>
            <a:r>
              <a:rPr lang="en-US" sz="1200" dirty="0"/>
              <a:t>Inform – numerous examples</a:t>
            </a:r>
          </a:p>
          <a:p>
            <a:pPr lvl="1"/>
            <a:r>
              <a:rPr lang="en-US" sz="1200" dirty="0"/>
              <a:t>Enable – multiple examples</a:t>
            </a:r>
          </a:p>
          <a:p>
            <a:pPr lvl="1"/>
            <a:r>
              <a:rPr lang="en-US" sz="1200" dirty="0"/>
              <a:t>Transform – growing number of examples</a:t>
            </a:r>
          </a:p>
          <a:p>
            <a:r>
              <a:rPr lang="en-US" sz="1200" dirty="0"/>
              <a:t> </a:t>
            </a:r>
          </a:p>
          <a:p>
            <a:pPr lvl="0"/>
            <a:r>
              <a:rPr lang="en-US" sz="1200" dirty="0"/>
              <a:t>Segments include Industrial Manufacturing; Consumer Goods; Food &amp; Beverage; High Tech; Energy; Chemical; Healthcare &amp; Pharma; Government</a:t>
            </a:r>
          </a:p>
          <a:p>
            <a:r>
              <a:rPr lang="en-US" sz="1200" dirty="0"/>
              <a:t> </a:t>
            </a:r>
          </a:p>
          <a:p>
            <a:pPr lvl="0"/>
            <a:r>
              <a:rPr lang="en-US" sz="1200" dirty="0"/>
              <a:t>Transformation will likely come via </a:t>
            </a:r>
            <a:r>
              <a:rPr lang="en-US" sz="1200" dirty="0" smtClean="0"/>
              <a:t>start-ups</a:t>
            </a:r>
          </a:p>
          <a:p>
            <a:pPr lvl="0"/>
            <a:endParaRPr lang="en-US" sz="1200" dirty="0"/>
          </a:p>
          <a:p>
            <a:pPr lvl="0"/>
            <a:r>
              <a:rPr lang="en-US" sz="1000" b="1" i="1" dirty="0" smtClean="0">
                <a:solidFill>
                  <a:srgbClr val="002060"/>
                </a:solidFill>
              </a:rPr>
              <a:t>IRI Members </a:t>
            </a:r>
            <a:r>
              <a:rPr lang="en-US" sz="1000" b="1" i="1" dirty="0" smtClean="0">
                <a:solidFill>
                  <a:srgbClr val="002060"/>
                </a:solidFill>
                <a:hlinkClick r:id="rId5"/>
              </a:rPr>
              <a:t>download the Big Data Primer</a:t>
            </a:r>
            <a:endParaRPr lang="en-US" sz="1000" b="1" i="1" dirty="0" smtClean="0">
              <a:solidFill>
                <a:srgbClr val="002060"/>
              </a:solidFill>
            </a:endParaRPr>
          </a:p>
          <a:p>
            <a:pPr lvl="0"/>
            <a:r>
              <a:rPr lang="en-US" sz="1000" b="1" i="1" dirty="0" smtClean="0">
                <a:solidFill>
                  <a:srgbClr val="002060"/>
                </a:solidFill>
              </a:rPr>
              <a:t>Non IRI Members can purchase the </a:t>
            </a:r>
            <a:r>
              <a:rPr lang="en-US" sz="1000" b="1" i="1" dirty="0" smtClean="0">
                <a:solidFill>
                  <a:srgbClr val="002060"/>
                </a:solidFill>
                <a:hlinkClick r:id="rId6"/>
              </a:rPr>
              <a:t>Big Data Primer on  Amazon</a:t>
            </a:r>
            <a:endParaRPr lang="en-US" sz="1200" b="1" i="1" dirty="0">
              <a:solidFill>
                <a:srgbClr val="002060"/>
              </a:solidFill>
            </a:endParaRPr>
          </a:p>
          <a:p>
            <a:endParaRPr lang="en-US" sz="1400" b="1" i="1"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399577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4616"/>
            <a:ext cx="6400800" cy="857250"/>
          </a:xfrm>
        </p:spPr>
        <p:txBody>
          <a:bodyPr>
            <a:normAutofit/>
          </a:bodyPr>
          <a:lstStyle/>
          <a:p>
            <a:pPr algn="l"/>
            <a:r>
              <a:rPr lang="en-US" sz="2800" b="1" dirty="0" smtClean="0"/>
              <a:t>Collaboration Report Out</a:t>
            </a:r>
            <a:endParaRPr lang="en-US"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TextBox 2"/>
          <p:cNvSpPr txBox="1"/>
          <p:nvPr/>
        </p:nvSpPr>
        <p:spPr>
          <a:xfrm>
            <a:off x="228600" y="884387"/>
            <a:ext cx="1447800" cy="276999"/>
          </a:xfrm>
          <a:prstGeom prst="rect">
            <a:avLst/>
          </a:prstGeom>
          <a:noFill/>
        </p:spPr>
        <p:txBody>
          <a:bodyPr wrap="square" rtlCol="0">
            <a:spAutoFit/>
          </a:bodyPr>
          <a:lstStyle/>
          <a:p>
            <a:r>
              <a:rPr lang="en-US" sz="1200" dirty="0" smtClean="0"/>
              <a:t>October 17</a:t>
            </a:r>
            <a:endParaRPr lang="en-US" sz="1200" dirty="0"/>
          </a:p>
        </p:txBody>
      </p:sp>
      <p:sp>
        <p:nvSpPr>
          <p:cNvPr id="7" name="Rectangle 6"/>
          <p:cNvSpPr/>
          <p:nvPr/>
        </p:nvSpPr>
        <p:spPr>
          <a:xfrm>
            <a:off x="228600" y="1161386"/>
            <a:ext cx="6386384" cy="830997"/>
          </a:xfrm>
          <a:prstGeom prst="rect">
            <a:avLst/>
          </a:prstGeom>
        </p:spPr>
        <p:txBody>
          <a:bodyPr wrap="square">
            <a:spAutoFit/>
          </a:bodyPr>
          <a:lstStyle/>
          <a:p>
            <a:r>
              <a:rPr lang="en-US" sz="1200" i="1" dirty="0" smtClean="0"/>
              <a:t>Stephanie </a:t>
            </a:r>
            <a:r>
              <a:rPr lang="en-US" sz="1200" i="1" dirty="0"/>
              <a:t>Orellana, Vice President - Service Delivery, NineSigma, Inc. </a:t>
            </a:r>
            <a:br>
              <a:rPr lang="en-US" sz="1200" i="1" dirty="0"/>
            </a:br>
            <a:r>
              <a:rPr lang="en-US" sz="1200" i="1" dirty="0"/>
              <a:t>Terry L. </a:t>
            </a:r>
            <a:r>
              <a:rPr lang="en-US" sz="1200" i="1" dirty="0" err="1"/>
              <a:t>Rosenstiel</a:t>
            </a:r>
            <a:r>
              <a:rPr lang="en-US" sz="1200" i="1" dirty="0"/>
              <a:t>, Director, Partnerships and Innovation Pipeline, USG Corporation</a:t>
            </a:r>
            <a:br>
              <a:rPr lang="en-US" sz="1200" i="1" dirty="0"/>
            </a:br>
            <a:r>
              <a:rPr lang="en-US" sz="1200" i="1" dirty="0"/>
              <a:t>Hila </a:t>
            </a:r>
            <a:r>
              <a:rPr lang="en-US" sz="1200" i="1" dirty="0" err="1"/>
              <a:t>Lifshitz-Assaf</a:t>
            </a:r>
            <a:r>
              <a:rPr lang="en-US" sz="1200" i="1" dirty="0" smtClean="0"/>
              <a:t>,, </a:t>
            </a:r>
            <a:r>
              <a:rPr lang="en-US" sz="1200" i="1" dirty="0"/>
              <a:t>NYU, Stern School of </a:t>
            </a:r>
            <a:r>
              <a:rPr lang="en-US" sz="1200" i="1" dirty="0" smtClean="0"/>
              <a:t>Business,</a:t>
            </a:r>
          </a:p>
          <a:p>
            <a:r>
              <a:rPr lang="en-US" sz="1200" i="1" dirty="0" smtClean="0"/>
              <a:t>Felicia </a:t>
            </a:r>
            <a:r>
              <a:rPr lang="en-US" sz="1200" i="1" dirty="0"/>
              <a:t>Ng, </a:t>
            </a:r>
            <a:r>
              <a:rPr lang="en-US" sz="1200" i="1" dirty="0" smtClean="0"/>
              <a:t>PhD student, Carnegie </a:t>
            </a:r>
            <a:r>
              <a:rPr lang="en-US" sz="1200" i="1" dirty="0"/>
              <a:t>Mellon </a:t>
            </a:r>
            <a:r>
              <a:rPr lang="en-US" sz="1200" i="1" dirty="0" smtClean="0"/>
              <a:t>University</a:t>
            </a:r>
            <a:endParaRPr lang="en-US" sz="1200" dirty="0"/>
          </a:p>
        </p:txBody>
      </p:sp>
      <p:sp>
        <p:nvSpPr>
          <p:cNvPr id="8" name="Rectangle 7"/>
          <p:cNvSpPr/>
          <p:nvPr/>
        </p:nvSpPr>
        <p:spPr>
          <a:xfrm>
            <a:off x="152400" y="1992383"/>
            <a:ext cx="6386384" cy="2800767"/>
          </a:xfrm>
          <a:prstGeom prst="rect">
            <a:avLst/>
          </a:prstGeom>
        </p:spPr>
        <p:txBody>
          <a:bodyPr wrap="square">
            <a:spAutoFit/>
          </a:bodyPr>
          <a:lstStyle/>
          <a:p>
            <a:r>
              <a:rPr lang="en-US" sz="1100" dirty="0"/>
              <a:t>The team discussed trends that will change how we conduct R&amp;D in the next 5-10 years. Emerging trends are: </a:t>
            </a:r>
          </a:p>
          <a:p>
            <a:pPr marL="628650" lvl="1" indent="-171450">
              <a:buFont typeface="Arial" panose="020B0604020202020204" pitchFamily="34" charset="0"/>
              <a:buChar char="•"/>
            </a:pPr>
            <a:r>
              <a:rPr lang="en-US" sz="1100" dirty="0"/>
              <a:t>B</a:t>
            </a:r>
            <a:r>
              <a:rPr lang="en-US" sz="1100" dirty="0" smtClean="0"/>
              <a:t>oundary-less </a:t>
            </a:r>
            <a:r>
              <a:rPr lang="en-US" sz="1100" dirty="0"/>
              <a:t>R&amp;D bringing together teams from inside the company, suppliers, customers - all working together </a:t>
            </a:r>
          </a:p>
          <a:p>
            <a:pPr marL="628650" lvl="1" indent="-171450">
              <a:buFont typeface="Arial" panose="020B0604020202020204" pitchFamily="34" charset="0"/>
              <a:buChar char="•"/>
            </a:pPr>
            <a:r>
              <a:rPr lang="en-US" sz="1100" dirty="0"/>
              <a:t>O</a:t>
            </a:r>
            <a:r>
              <a:rPr lang="en-US" sz="1100" dirty="0" smtClean="0"/>
              <a:t>n-demand </a:t>
            </a:r>
            <a:r>
              <a:rPr lang="en-US" sz="1100" dirty="0"/>
              <a:t>teams (The Hollywood model)</a:t>
            </a:r>
          </a:p>
          <a:p>
            <a:r>
              <a:rPr lang="en-US" sz="1100" dirty="0"/>
              <a:t>Challenges discussed included:</a:t>
            </a:r>
          </a:p>
          <a:p>
            <a:pPr marL="628650" lvl="1" indent="-171450">
              <a:buFont typeface="Arial" panose="020B0604020202020204" pitchFamily="34" charset="0"/>
              <a:buChar char="•"/>
            </a:pPr>
            <a:r>
              <a:rPr lang="en-US" sz="1100" dirty="0"/>
              <a:t>S</a:t>
            </a:r>
            <a:r>
              <a:rPr lang="en-US" sz="1100" dirty="0" smtClean="0"/>
              <a:t>olutionism</a:t>
            </a:r>
            <a:r>
              <a:rPr lang="en-US" sz="1100" dirty="0"/>
              <a:t>: jumping to solutions vs defining the problem (customers don't care about your solution they care about their problem)</a:t>
            </a:r>
          </a:p>
          <a:p>
            <a:pPr marL="628650" lvl="1" indent="-171450">
              <a:buFont typeface="Arial" panose="020B0604020202020204" pitchFamily="34" charset="0"/>
              <a:buChar char="•"/>
            </a:pPr>
            <a:r>
              <a:rPr lang="en-US" sz="1100" dirty="0"/>
              <a:t>T</a:t>
            </a:r>
            <a:r>
              <a:rPr lang="en-US" sz="1100" dirty="0" smtClean="0"/>
              <a:t>echnical </a:t>
            </a:r>
            <a:r>
              <a:rPr lang="en-US" sz="1100" dirty="0"/>
              <a:t>language barriers - different groups use different words and jargon</a:t>
            </a:r>
          </a:p>
          <a:p>
            <a:pPr marL="628650" lvl="1" indent="-171450">
              <a:buFont typeface="Arial" panose="020B0604020202020204" pitchFamily="34" charset="0"/>
              <a:buChar char="•"/>
            </a:pPr>
            <a:r>
              <a:rPr lang="en-US" sz="1100" dirty="0"/>
              <a:t>I</a:t>
            </a:r>
            <a:r>
              <a:rPr lang="en-US" sz="1100" dirty="0" smtClean="0"/>
              <a:t>nside </a:t>
            </a:r>
            <a:r>
              <a:rPr lang="en-US" sz="1100" dirty="0"/>
              <a:t>the box thinking: groups tend to think the same</a:t>
            </a:r>
          </a:p>
          <a:p>
            <a:r>
              <a:rPr lang="en-US" sz="1100" dirty="0"/>
              <a:t>Approaches to overcoming these challenges are:</a:t>
            </a:r>
          </a:p>
          <a:p>
            <a:pPr marL="628650" lvl="1" indent="-171450">
              <a:buFont typeface="Arial" panose="020B0604020202020204" pitchFamily="34" charset="0"/>
              <a:buChar char="•"/>
            </a:pPr>
            <a:r>
              <a:rPr lang="en-US" sz="1100" dirty="0"/>
              <a:t>Re-frame the problem: clearly define the problem </a:t>
            </a:r>
          </a:p>
          <a:p>
            <a:pPr marL="628650" lvl="1" indent="-171450">
              <a:buFont typeface="Arial" panose="020B0604020202020204" pitchFamily="34" charset="0"/>
              <a:buChar char="•"/>
            </a:pPr>
            <a:r>
              <a:rPr lang="en-US" sz="1100" dirty="0"/>
              <a:t>Abstract the problem: restate the problem generically </a:t>
            </a:r>
          </a:p>
          <a:p>
            <a:pPr marL="628650" lvl="1" indent="-171450">
              <a:buFont typeface="Arial" panose="020B0604020202020204" pitchFamily="34" charset="0"/>
              <a:buChar char="•"/>
            </a:pPr>
            <a:r>
              <a:rPr lang="en-US" sz="1100" dirty="0"/>
              <a:t>Find analogies: look for similar problems in other contexts </a:t>
            </a:r>
          </a:p>
          <a:p>
            <a:pPr marL="628650" lvl="1" indent="-171450">
              <a:buFont typeface="Arial" panose="020B0604020202020204" pitchFamily="34" charset="0"/>
              <a:buChar char="•"/>
            </a:pPr>
            <a:r>
              <a:rPr lang="en-US" sz="1100" dirty="0"/>
              <a:t>Distribute the problem: brainstorm </a:t>
            </a:r>
            <a:r>
              <a:rPr lang="en-US" sz="1100" dirty="0" smtClean="0"/>
              <a:t>individual</a:t>
            </a:r>
            <a:r>
              <a:rPr lang="en-US" sz="1100" dirty="0" smtClean="0"/>
              <a:t>ly </a:t>
            </a:r>
            <a:r>
              <a:rPr lang="en-US" sz="1100" dirty="0"/>
              <a:t>and then with the team</a:t>
            </a:r>
          </a:p>
          <a:p>
            <a:pPr lvl="1"/>
            <a:r>
              <a:rPr lang="en-US" sz="800" i="1" dirty="0" smtClean="0"/>
              <a:t>(Digital </a:t>
            </a:r>
            <a:r>
              <a:rPr lang="en-US" sz="800" i="1" dirty="0"/>
              <a:t>tools have been found to be particularly useful for the final 2 </a:t>
            </a:r>
            <a:r>
              <a:rPr lang="en-US" sz="800" i="1" dirty="0" smtClean="0"/>
              <a:t>steps)</a:t>
            </a:r>
            <a:endParaRPr lang="en-US" sz="800" i="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3562342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90549"/>
            <a:ext cx="6781800" cy="857250"/>
          </a:xfrm>
        </p:spPr>
        <p:txBody>
          <a:bodyPr>
            <a:normAutofit fontScale="90000"/>
          </a:bodyPr>
          <a:lstStyle/>
          <a:p>
            <a:pPr algn="l"/>
            <a:r>
              <a:rPr lang="en-US" sz="2400" b="1" dirty="0"/>
              <a:t>Virtual Experimentation &amp; Simulation (VE&amp;S</a:t>
            </a:r>
            <a:r>
              <a:rPr lang="en-US" sz="2400" b="1" dirty="0" smtClean="0"/>
              <a:t>) Report Out</a:t>
            </a:r>
            <a:r>
              <a:rPr lang="en-US" b="1" dirty="0"/>
              <a:t/>
            </a:r>
            <a:br>
              <a:rPr lang="en-US" b="1" dirty="0"/>
            </a:b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TextBox 2"/>
          <p:cNvSpPr txBox="1"/>
          <p:nvPr/>
        </p:nvSpPr>
        <p:spPr>
          <a:xfrm>
            <a:off x="256587" y="895350"/>
            <a:ext cx="1447800" cy="276999"/>
          </a:xfrm>
          <a:prstGeom prst="rect">
            <a:avLst/>
          </a:prstGeom>
          <a:noFill/>
        </p:spPr>
        <p:txBody>
          <a:bodyPr wrap="square" rtlCol="0">
            <a:spAutoFit/>
          </a:bodyPr>
          <a:lstStyle/>
          <a:p>
            <a:r>
              <a:rPr lang="en-US" sz="1200" dirty="0" smtClean="0"/>
              <a:t>October 17</a:t>
            </a:r>
            <a:endParaRPr lang="en-US" sz="1200" dirty="0"/>
          </a:p>
        </p:txBody>
      </p:sp>
      <p:sp>
        <p:nvSpPr>
          <p:cNvPr id="7" name="Rectangle 6"/>
          <p:cNvSpPr/>
          <p:nvPr/>
        </p:nvSpPr>
        <p:spPr>
          <a:xfrm>
            <a:off x="256587" y="1123950"/>
            <a:ext cx="6386384" cy="646331"/>
          </a:xfrm>
          <a:prstGeom prst="rect">
            <a:avLst/>
          </a:prstGeom>
        </p:spPr>
        <p:txBody>
          <a:bodyPr wrap="square">
            <a:spAutoFit/>
          </a:bodyPr>
          <a:lstStyle/>
          <a:p>
            <a:r>
              <a:rPr lang="en-US" sz="1200" i="1" dirty="0" smtClean="0"/>
              <a:t>Steve </a:t>
            </a:r>
            <a:r>
              <a:rPr lang="en-US" sz="1200" i="1" dirty="0"/>
              <a:t>Moskowitz, Senior Principal, Innovation Management, </a:t>
            </a:r>
            <a:r>
              <a:rPr lang="en-US" sz="1200" i="1" dirty="0" err="1"/>
              <a:t>Entegris</a:t>
            </a:r>
            <a:r>
              <a:rPr lang="en-US" sz="1200" i="1" dirty="0"/>
              <a:t/>
            </a:r>
            <a:br>
              <a:rPr lang="en-US" sz="1200" i="1" dirty="0"/>
            </a:br>
            <a:r>
              <a:rPr lang="en-US" sz="1200" i="1" dirty="0"/>
              <a:t>AJ Rao, PhD, Senior Researcher, Building Science &amp; Technology Commercialization, USG</a:t>
            </a:r>
            <a:br>
              <a:rPr lang="en-US" sz="1200" i="1" dirty="0"/>
            </a:br>
            <a:r>
              <a:rPr lang="en-US" sz="1200" i="1" dirty="0"/>
              <a:t>Anita </a:t>
            </a:r>
            <a:r>
              <a:rPr lang="en-US" sz="1200" i="1" dirty="0" err="1"/>
              <a:t>Friis</a:t>
            </a:r>
            <a:r>
              <a:rPr lang="en-US" sz="1200" i="1" dirty="0"/>
              <a:t> Sommer, PhD, Senior Consultant, Continuous Improvement, The LEGO Group</a:t>
            </a:r>
            <a:endParaRPr lang="en-US" sz="1200" dirty="0"/>
          </a:p>
        </p:txBody>
      </p:sp>
      <p:sp>
        <p:nvSpPr>
          <p:cNvPr id="8" name="Rectangle 7"/>
          <p:cNvSpPr/>
          <p:nvPr/>
        </p:nvSpPr>
        <p:spPr>
          <a:xfrm>
            <a:off x="83408" y="1827041"/>
            <a:ext cx="6607776" cy="2862322"/>
          </a:xfrm>
          <a:prstGeom prst="rect">
            <a:avLst/>
          </a:prstGeom>
        </p:spPr>
        <p:txBody>
          <a:bodyPr wrap="square">
            <a:spAutoFit/>
          </a:bodyPr>
          <a:lstStyle/>
          <a:p>
            <a:r>
              <a:rPr lang="en-US" sz="1000" dirty="0"/>
              <a:t>Need codification of tacit knowledge and a champion along with software/hardware to advance VE&amp;S. When deployed correctly helps accelerate innovation.</a:t>
            </a:r>
          </a:p>
          <a:p>
            <a:r>
              <a:rPr lang="en-US" sz="1000" dirty="0"/>
              <a:t> </a:t>
            </a:r>
          </a:p>
          <a:p>
            <a:r>
              <a:rPr lang="en-US" sz="1000" dirty="0"/>
              <a:t>VE&amp;S is a way of thinking, working and innovating, not just tools and techniques. </a:t>
            </a:r>
          </a:p>
          <a:p>
            <a:r>
              <a:rPr lang="en-US" sz="1000" dirty="0"/>
              <a:t> </a:t>
            </a:r>
          </a:p>
          <a:p>
            <a:r>
              <a:rPr lang="en-US" sz="1000" dirty="0" smtClean="0"/>
              <a:t>VE&amp;S </a:t>
            </a:r>
            <a:r>
              <a:rPr lang="en-US" sz="1000" dirty="0"/>
              <a:t>provides opportunity to merge design and testing -- co-create with customers using virtual worlds and augmented reality. </a:t>
            </a:r>
          </a:p>
          <a:p>
            <a:r>
              <a:rPr lang="en-US" sz="1000" dirty="0"/>
              <a:t> </a:t>
            </a:r>
          </a:p>
          <a:p>
            <a:r>
              <a:rPr lang="en-US" sz="1000" dirty="0"/>
              <a:t>In addition to improved speed and reduced cycle time/cost VE&amp;S has advantages for safety since concepts that might be dangerous to try in reality can be tested.  Rationale for VE&amp;S varies by company and segment.  </a:t>
            </a:r>
          </a:p>
          <a:p>
            <a:r>
              <a:rPr lang="en-US" sz="1000" dirty="0"/>
              <a:t> </a:t>
            </a:r>
          </a:p>
          <a:p>
            <a:r>
              <a:rPr lang="en-US" sz="1000" dirty="0"/>
              <a:t>Research team developed a maturity model with levels from pioneering, best-in-class, mature, evolved and basic. Score based on Investment, Organization, Fidelity (how impacts decision) Application. </a:t>
            </a:r>
          </a:p>
          <a:p>
            <a:r>
              <a:rPr lang="en-US" sz="1000" dirty="0"/>
              <a:t> </a:t>
            </a:r>
          </a:p>
          <a:p>
            <a:r>
              <a:rPr lang="en-US" sz="1000" dirty="0"/>
              <a:t>Team identified 11 pitfalls but most significant are:</a:t>
            </a:r>
          </a:p>
          <a:p>
            <a:pPr marL="171450" lvl="0" indent="-171450">
              <a:buFont typeface="Arial" panose="020B0604020202020204" pitchFamily="34" charset="0"/>
              <a:buChar char="•"/>
            </a:pPr>
            <a:r>
              <a:rPr lang="en-US" sz="1000" dirty="0"/>
              <a:t>Tacit knowledge (lack of understanding of model beyond few experts or not knowing limits and boundaries of model</a:t>
            </a:r>
          </a:p>
          <a:p>
            <a:pPr marL="171450" lvl="0" indent="-171450">
              <a:buFont typeface="Arial" panose="020B0604020202020204" pitchFamily="34" charset="0"/>
              <a:buChar char="•"/>
            </a:pPr>
            <a:r>
              <a:rPr lang="en-US" sz="1000" dirty="0"/>
              <a:t>Insufficient data quality</a:t>
            </a:r>
          </a:p>
          <a:p>
            <a:pPr marL="171450" lvl="0" indent="-171450">
              <a:buFont typeface="Arial" panose="020B0604020202020204" pitchFamily="34" charset="0"/>
              <a:buChar char="•"/>
            </a:pPr>
            <a:r>
              <a:rPr lang="en-US" sz="1000" dirty="0"/>
              <a:t>Uneven engagement of customers (internal or external) leading to false or narrow view</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3562342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350"/>
            <a:ext cx="7239000" cy="857250"/>
          </a:xfrm>
        </p:spPr>
        <p:txBody>
          <a:bodyPr/>
          <a:lstStyle/>
          <a:p>
            <a:pPr algn="l"/>
            <a:r>
              <a:rPr lang="en-US" dirty="0" smtClean="0"/>
              <a:t>Future of Digitalization Panel Discussion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TextBox 2"/>
          <p:cNvSpPr txBox="1"/>
          <p:nvPr/>
        </p:nvSpPr>
        <p:spPr>
          <a:xfrm>
            <a:off x="284605" y="1137850"/>
            <a:ext cx="1447800" cy="276999"/>
          </a:xfrm>
          <a:prstGeom prst="rect">
            <a:avLst/>
          </a:prstGeom>
          <a:noFill/>
        </p:spPr>
        <p:txBody>
          <a:bodyPr wrap="square" rtlCol="0">
            <a:spAutoFit/>
          </a:bodyPr>
          <a:lstStyle/>
          <a:p>
            <a:r>
              <a:rPr lang="en-US" sz="1200" dirty="0" smtClean="0"/>
              <a:t>October 17</a:t>
            </a:r>
            <a:endParaRPr lang="en-US" sz="1200" dirty="0"/>
          </a:p>
        </p:txBody>
      </p:sp>
      <p:sp>
        <p:nvSpPr>
          <p:cNvPr id="7" name="Rectangle 6"/>
          <p:cNvSpPr/>
          <p:nvPr/>
        </p:nvSpPr>
        <p:spPr>
          <a:xfrm>
            <a:off x="304800" y="1414849"/>
            <a:ext cx="6386384" cy="830997"/>
          </a:xfrm>
          <a:prstGeom prst="rect">
            <a:avLst/>
          </a:prstGeom>
        </p:spPr>
        <p:txBody>
          <a:bodyPr wrap="square">
            <a:spAutoFit/>
          </a:bodyPr>
          <a:lstStyle/>
          <a:p>
            <a:r>
              <a:rPr lang="en-US" sz="1200" i="1" dirty="0" smtClean="0"/>
              <a:t>Moderator</a:t>
            </a:r>
            <a:r>
              <a:rPr lang="en-US" sz="1200" i="1" dirty="0"/>
              <a:t>: Ted Farrington, IRI Emeritus</a:t>
            </a:r>
          </a:p>
          <a:p>
            <a:r>
              <a:rPr lang="en-US" sz="1200" i="1" dirty="0" smtClean="0"/>
              <a:t>Anita </a:t>
            </a:r>
            <a:r>
              <a:rPr lang="en-US" sz="1200" i="1" dirty="0" err="1"/>
              <a:t>Friis</a:t>
            </a:r>
            <a:r>
              <a:rPr lang="en-US" sz="1200" i="1" dirty="0"/>
              <a:t> Sommer, PhD, Senior Consultant, Continuous Improvement, The LEGO Group</a:t>
            </a:r>
            <a:br>
              <a:rPr lang="en-US" sz="1200" i="1" dirty="0"/>
            </a:br>
            <a:r>
              <a:rPr lang="en-US" sz="1200" i="1" dirty="0"/>
              <a:t>Diego </a:t>
            </a:r>
            <a:r>
              <a:rPr lang="en-US" sz="1200" i="1" dirty="0" err="1"/>
              <a:t>Klabjan</a:t>
            </a:r>
            <a:r>
              <a:rPr lang="en-US" sz="1200" i="1" dirty="0"/>
              <a:t>, PhD, Professor, Department of Industrial Engineering and Management Sciences, Director, Master of Science in Analytics, Northwestern </a:t>
            </a:r>
            <a:r>
              <a:rPr lang="en-US" sz="1200" i="1" dirty="0" smtClean="0"/>
              <a:t>University</a:t>
            </a:r>
          </a:p>
        </p:txBody>
      </p:sp>
      <p:sp>
        <p:nvSpPr>
          <p:cNvPr id="8" name="Rectangle 7"/>
          <p:cNvSpPr/>
          <p:nvPr/>
        </p:nvSpPr>
        <p:spPr>
          <a:xfrm>
            <a:off x="83408" y="2245846"/>
            <a:ext cx="6386384" cy="2677656"/>
          </a:xfrm>
          <a:prstGeom prst="rect">
            <a:avLst/>
          </a:prstGeom>
        </p:spPr>
        <p:txBody>
          <a:bodyPr wrap="square">
            <a:spAutoFit/>
          </a:bodyPr>
          <a:lstStyle/>
          <a:p>
            <a:pPr marL="285750" lvl="0" indent="-285750">
              <a:buFont typeface="Arial" panose="020B0604020202020204" pitchFamily="34" charset="0"/>
              <a:buChar char="•"/>
            </a:pPr>
            <a:r>
              <a:rPr lang="en-US" sz="1400" dirty="0"/>
              <a:t>In 5-10 years, the benefits of digitization (big data, simulation, collaboration) will be accessible to anyone, anytime. It will become "the new normal</a:t>
            </a:r>
            <a:r>
              <a:rPr lang="en-US" sz="1400" dirty="0" smtClean="0"/>
              <a:t>".</a:t>
            </a:r>
          </a:p>
          <a:p>
            <a:pPr lvl="0"/>
            <a:endParaRPr lang="en-US" sz="1400" dirty="0"/>
          </a:p>
          <a:p>
            <a:pPr marL="285750" lvl="0" indent="-285750">
              <a:buFont typeface="Arial" panose="020B0604020202020204" pitchFamily="34" charset="0"/>
              <a:buChar char="•"/>
            </a:pPr>
            <a:r>
              <a:rPr lang="en-US" sz="1400" dirty="0"/>
              <a:t>Need to select "big data" opportunities with a real ROI going forward.  Only 20% of efforts to date show a positive ROI; this has to change</a:t>
            </a:r>
            <a:r>
              <a:rPr lang="en-US" sz="1400" dirty="0" smtClean="0"/>
              <a:t>.</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smtClean="0"/>
              <a:t>More </a:t>
            </a:r>
            <a:r>
              <a:rPr lang="en-US" sz="1400" dirty="0"/>
              <a:t>sharing and standardization are needed going forward to realize the benefits more quickly.  </a:t>
            </a:r>
          </a:p>
          <a:p>
            <a:pPr marL="285750" lvl="0" indent="-285750">
              <a:buFont typeface="Arial" panose="020B0604020202020204" pitchFamily="34" charset="0"/>
              <a:buChar char="•"/>
            </a:pPr>
            <a:endParaRPr lang="en-US" sz="1400" dirty="0" smtClean="0"/>
          </a:p>
          <a:p>
            <a:pPr marL="285750" lvl="0" indent="-285750">
              <a:buFont typeface="Arial" panose="020B0604020202020204" pitchFamily="34" charset="0"/>
              <a:buChar char="•"/>
            </a:pPr>
            <a:r>
              <a:rPr lang="en-US" sz="1400" dirty="0" smtClean="0"/>
              <a:t>Models </a:t>
            </a:r>
            <a:r>
              <a:rPr lang="en-US" sz="1400" dirty="0"/>
              <a:t>predicting human behavior are very tricky and can contain overt or covert biases.</a:t>
            </a:r>
          </a:p>
          <a:p>
            <a:r>
              <a:rPr lang="en-US" sz="1400" dirty="0"/>
              <a:t>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142" y="4552950"/>
            <a:ext cx="1758696" cy="497595"/>
          </a:xfrm>
          <a:prstGeom prst="rect">
            <a:avLst/>
          </a:prstGeom>
        </p:spPr>
      </p:pic>
    </p:spTree>
    <p:extLst>
      <p:ext uri="{BB962C8B-B14F-4D97-AF65-F5344CB8AC3E}">
        <p14:creationId xmlns:p14="http://schemas.microsoft.com/office/powerpoint/2010/main" val="2186281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8" y="328999"/>
            <a:ext cx="6400800" cy="857250"/>
          </a:xfrm>
        </p:spPr>
        <p:txBody>
          <a:bodyPr>
            <a:normAutofit fontScale="90000"/>
          </a:bodyPr>
          <a:lstStyle/>
          <a:p>
            <a:pPr algn="l"/>
            <a:r>
              <a:rPr lang="en-US" sz="2800" dirty="0" smtClean="0"/>
              <a:t>Digitalization Project – Small Group Session</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3276600" cy="5936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3581400" cy="5905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51293"/>
            <a:ext cx="2271584" cy="539256"/>
          </a:xfrm>
          <a:prstGeom prst="rect">
            <a:avLst/>
          </a:prstGeom>
        </p:spPr>
      </p:pic>
      <p:sp>
        <p:nvSpPr>
          <p:cNvPr id="3" name="TextBox 2"/>
          <p:cNvSpPr txBox="1"/>
          <p:nvPr/>
        </p:nvSpPr>
        <p:spPr>
          <a:xfrm>
            <a:off x="76200" y="933418"/>
            <a:ext cx="1447800" cy="276999"/>
          </a:xfrm>
          <a:prstGeom prst="rect">
            <a:avLst/>
          </a:prstGeom>
          <a:noFill/>
        </p:spPr>
        <p:txBody>
          <a:bodyPr wrap="square" rtlCol="0">
            <a:spAutoFit/>
          </a:bodyPr>
          <a:lstStyle/>
          <a:p>
            <a:r>
              <a:rPr lang="en-US" sz="1200" dirty="0" smtClean="0"/>
              <a:t>October 17</a:t>
            </a:r>
            <a:endParaRPr lang="en-US" sz="1200" dirty="0"/>
          </a:p>
        </p:txBody>
      </p:sp>
      <p:sp>
        <p:nvSpPr>
          <p:cNvPr id="7" name="Rectangle 6"/>
          <p:cNvSpPr/>
          <p:nvPr/>
        </p:nvSpPr>
        <p:spPr>
          <a:xfrm>
            <a:off x="76200" y="1123950"/>
            <a:ext cx="6536417" cy="584775"/>
          </a:xfrm>
          <a:prstGeom prst="rect">
            <a:avLst/>
          </a:prstGeom>
        </p:spPr>
        <p:txBody>
          <a:bodyPr wrap="square">
            <a:spAutoFit/>
          </a:bodyPr>
          <a:lstStyle/>
          <a:p>
            <a:r>
              <a:rPr lang="en-US" sz="1600" dirty="0" smtClean="0"/>
              <a:t>Research project leaders facilitated discussion of “How </a:t>
            </a:r>
            <a:r>
              <a:rPr lang="en-US" sz="1600" dirty="0"/>
              <a:t>will Digitalization Inform, Enable, and Disrupt R&amp;D</a:t>
            </a:r>
            <a:r>
              <a:rPr lang="en-US" sz="1600" dirty="0" smtClean="0"/>
              <a:t>?” in the 3 focus areas</a:t>
            </a:r>
            <a:endParaRPr lang="en-US" sz="1600"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879" y="1708725"/>
            <a:ext cx="5028887"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539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1410</Words>
  <Application>Microsoft Office PowerPoint</Application>
  <PresentationFormat>Custom</PresentationFormat>
  <Paragraphs>275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Table of Contents</vt:lpstr>
      <vt:lpstr>Event Summary</vt:lpstr>
      <vt:lpstr>Opening Keynote Driving Motorola Solutions’ Digital Transformation</vt:lpstr>
      <vt:lpstr>Big Data Report Out</vt:lpstr>
      <vt:lpstr>Collaboration Report Out</vt:lpstr>
      <vt:lpstr>Virtual Experimentation &amp; Simulation (VE&amp;S) Report Out </vt:lpstr>
      <vt:lpstr>Future of Digitalization Panel Discussion </vt:lpstr>
      <vt:lpstr>Digitalization Project – Small Group Session</vt:lpstr>
      <vt:lpstr>Keynote: The 21st Century Brilliant Factory</vt:lpstr>
      <vt:lpstr>Next Research Initiative: Strategic Challenges in R&amp;D Talent Management</vt:lpstr>
      <vt:lpstr>Holland Award - Agile/Stage-Gate Hybrid </vt:lpstr>
      <vt:lpstr>Keynote: Closing the Innovation Gap</vt:lpstr>
      <vt:lpstr>Breakout Sessions</vt:lpstr>
      <vt:lpstr>Working Group Sessions</vt:lpstr>
      <vt:lpstr>R&amp;D Talent Management Breakout Sessions</vt:lpstr>
      <vt:lpstr>Recommendations for Follow-Up (for personalization by member company representatives)</vt:lpstr>
      <vt:lpstr>Thank You 2016 Industry Sponsors!</vt:lpstr>
      <vt:lpstr>Thank You 2016 Industry Sponsors!</vt:lpstr>
      <vt:lpstr>Thank You 2016 Industry Sponsors!</vt:lpstr>
      <vt:lpstr>About IRI</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Taussig</dc:creator>
  <cp:lastModifiedBy>Michele Taussig</cp:lastModifiedBy>
  <cp:revision>61</cp:revision>
  <dcterms:created xsi:type="dcterms:W3CDTF">2016-07-19T15:11:38Z</dcterms:created>
  <dcterms:modified xsi:type="dcterms:W3CDTF">2016-10-19T15:16:08Z</dcterms:modified>
</cp:coreProperties>
</file>