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2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685" r:id="rId5"/>
    <p:sldMasterId id="2147483699" r:id="rId6"/>
  </p:sldMasterIdLst>
  <p:notesMasterIdLst>
    <p:notesMasterId r:id="rId69"/>
  </p:notesMasterIdLst>
  <p:sldIdLst>
    <p:sldId id="2141411505" r:id="rId7"/>
    <p:sldId id="2141411525" r:id="rId8"/>
    <p:sldId id="2141411526" r:id="rId9"/>
    <p:sldId id="2141411527" r:id="rId10"/>
    <p:sldId id="2147483624" r:id="rId11"/>
    <p:sldId id="2147483625" r:id="rId12"/>
    <p:sldId id="262" r:id="rId13"/>
    <p:sldId id="263" r:id="rId14"/>
    <p:sldId id="2141411336" r:id="rId15"/>
    <p:sldId id="2141411452" r:id="rId16"/>
    <p:sldId id="2147483623" r:id="rId17"/>
    <p:sldId id="2147483616" r:id="rId18"/>
    <p:sldId id="2147483617" r:id="rId19"/>
    <p:sldId id="2147483618" r:id="rId20"/>
    <p:sldId id="2147483619" r:id="rId21"/>
    <p:sldId id="2147483620" r:id="rId22"/>
    <p:sldId id="2147483621" r:id="rId23"/>
    <p:sldId id="258" r:id="rId24"/>
    <p:sldId id="2147483567" r:id="rId25"/>
    <p:sldId id="2147483613" r:id="rId26"/>
    <p:sldId id="2146848254" r:id="rId27"/>
    <p:sldId id="2147483566" r:id="rId28"/>
    <p:sldId id="2147483568" r:id="rId29"/>
    <p:sldId id="4926" r:id="rId30"/>
    <p:sldId id="1301" r:id="rId31"/>
    <p:sldId id="2147483622" r:id="rId32"/>
    <p:sldId id="11902" r:id="rId33"/>
    <p:sldId id="2147483580" r:id="rId34"/>
    <p:sldId id="2147483591" r:id="rId35"/>
    <p:sldId id="2147483592" r:id="rId36"/>
    <p:sldId id="2147483593" r:id="rId37"/>
    <p:sldId id="2147483594" r:id="rId38"/>
    <p:sldId id="2147483582" r:id="rId39"/>
    <p:sldId id="288" r:id="rId40"/>
    <p:sldId id="2147483598" r:id="rId41"/>
    <p:sldId id="2147483595" r:id="rId42"/>
    <p:sldId id="2147483596" r:id="rId43"/>
    <p:sldId id="2147483597" r:id="rId44"/>
    <p:sldId id="2147483599" r:id="rId45"/>
    <p:sldId id="2147483600" r:id="rId46"/>
    <p:sldId id="2147483615" r:id="rId47"/>
    <p:sldId id="2147483614" r:id="rId48"/>
    <p:sldId id="2147483604" r:id="rId49"/>
    <p:sldId id="2147483605" r:id="rId50"/>
    <p:sldId id="2147483606" r:id="rId51"/>
    <p:sldId id="2147483607" r:id="rId52"/>
    <p:sldId id="2147483609" r:id="rId53"/>
    <p:sldId id="2147483608" r:id="rId54"/>
    <p:sldId id="2147483610" r:id="rId55"/>
    <p:sldId id="2147483611" r:id="rId56"/>
    <p:sldId id="268" r:id="rId57"/>
    <p:sldId id="2147483612" r:id="rId58"/>
    <p:sldId id="2141411335" r:id="rId59"/>
    <p:sldId id="2147472000" r:id="rId60"/>
    <p:sldId id="2141411511" r:id="rId61"/>
    <p:sldId id="2147483626" r:id="rId62"/>
    <p:sldId id="4216" r:id="rId63"/>
    <p:sldId id="2141411329" r:id="rId64"/>
    <p:sldId id="2141411436" r:id="rId65"/>
    <p:sldId id="2141411437" r:id="rId66"/>
    <p:sldId id="2141411440" r:id="rId67"/>
    <p:sldId id="2141411439" r:id="rId68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orient="horz" pos="29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09AE03E-BD83-0A61-E5F8-C111E22CABD3}" name="Alanna Kennedy, PhD, CMPP™" initials="AKPC" userId="S::alanna@thelockwoodgrp.com::e6a42382-139a-4ca2-9e78-c59b62933b11" providerId="AD"/>
  <p188:author id="{DC0FFB5E-1447-F539-9A57-85166CC259EF}" name="See, Jill" initials="SJ" userId="S::jsee@dsi.com::a3948803-622e-4200-ad9b-fd0df7067e46" providerId="AD"/>
  <p188:author id="{61B560BF-FF70-C383-27E1-10A4D24CAF9B}" name="Maria McGill, RPH, CMPP™" initials="MMRC" userId="S::mmcgill@thelockwoodgrp.com::a5a0eff9-0658-4348-84a2-119cde3cab06" providerId="AD"/>
  <p188:author id="{EE72B5DC-CEA7-C5B4-351A-AB0BF440CF1F}" name="Amanda Hartley" initials="AH" userId="S::amanda.hartley@sagerx.com::9985eedd-8803-4b14-b327-e0714a59885a" providerId="AD"/>
  <p188:author id="{9C6D5FE6-6BD9-B25B-2B45-C6BA4AA2AF20}" name="Lauren Connor, ELS" initials="LC" userId="S::lconnor@thelockwoodgrp.com::41fa464b-9e18-49e0-a0b5-e3c46315c2a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8C11"/>
    <a:srgbClr val="E2F0D9"/>
    <a:srgbClr val="5B9BD5"/>
    <a:srgbClr val="A5A5A5"/>
    <a:srgbClr val="B3B5B4"/>
    <a:srgbClr val="FFF2CC"/>
    <a:srgbClr val="44546A"/>
    <a:srgbClr val="1A75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886FE7-3046-400A-A420-39B2A66F3C09}" v="1" dt="2024-03-27T12:20:42.631"/>
    <p1510:client id="{2D5416C6-CFA4-A53E-86C8-86B637280464}" v="2" dt="2024-03-26T17:06:14.189"/>
    <p1510:client id="{7CFB3AF8-7003-35D6-000A-7ABD04532D7E}" v="11" dt="2024-03-25T16:26:45.4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727" autoAdjust="0"/>
  </p:normalViewPr>
  <p:slideViewPr>
    <p:cSldViewPr snapToGrid="0">
      <p:cViewPr varScale="1">
        <p:scale>
          <a:sx n="146" d="100"/>
          <a:sy n="146" d="100"/>
        </p:scale>
        <p:origin x="594" y="114"/>
      </p:cViewPr>
      <p:guideLst>
        <p:guide pos="2880"/>
        <p:guide orient="horz" pos="1620"/>
        <p:guide orient="horz" pos="29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presProps" Target="presProps.xml"/><Relationship Id="rId75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7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bg1">
                  <a:lumMod val="95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030-4020-B788-DFBA08EFC0F7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030-4020-B788-DFBA08EFC0F7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0.65</c:v>
                </c:pt>
                <c:pt idx="1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030-4020-B788-DFBA08EFC0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3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bg1">
                  <a:lumMod val="95000"/>
                </a:schemeClr>
              </a:solidFill>
            </a:ln>
          </c:spPr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DD0-4402-8373-74B6DD9FAFB0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DD0-4402-8373-74B6DD9FAFB0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0.9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DD0-4402-8373-74B6DD9FAF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3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4CA6CB-9A6C-6043-9E28-8742B37C52AD}" type="datetimeFigureOut">
              <a:rPr lang="en-US" smtClean="0"/>
              <a:t>3/27/2024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49D4D-568C-2641-B360-BD4A87EDB8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742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/>
              <a:t>Hi everyone; welcome and thank you for joining today’s ISMPP U on “</a:t>
            </a:r>
            <a:r>
              <a:rPr lang="en-US" sz="4400" dirty="0"/>
              <a:t>Cooking up a Pub Plan - Adding Some Flavor to the Usual Fare.</a:t>
            </a:r>
            <a:r>
              <a:rPr lang="en-US" sz="9600" dirty="0"/>
              <a:t>”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4400" dirty="0"/>
          </a:p>
          <a:p>
            <a:pPr algn="l" rtl="0" fontAlgn="base"/>
            <a:r>
              <a:rPr lang="en-US" sz="6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This webinar has been approved for 1 ISMPP CMPP Recertification Credit. </a:t>
            </a:r>
            <a:r>
              <a:rPr lang="en-US" sz="6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You may continue to collect a screenshot for CMPP certification but you will now be sent a certificate of attendance after every ISMPP U that you can also upload into the credit tracker. 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6000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US" sz="6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6000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US" sz="6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This webinar is being recorded and will be made available on the ISMPP website within 24 hours after the webinar. </a:t>
            </a:r>
            <a:endParaRPr lang="en-US" sz="6000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49D4D-568C-2641-B360-BD4A87EDB8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937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C538F-B549-40BE-A83E-BDF00DABAC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05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579096-0A54-4DEA-9F37-38A33A65D4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173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C538F-B549-40BE-A83E-BDF00DABAC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714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579096-0A54-4DEA-9F37-38A33A65D4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4468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85000"/>
              </a:lnSpc>
            </a:pPr>
            <a:endParaRPr lang="en-US" sz="1100" dirty="0">
              <a:solidFill>
                <a:prstClr val="black"/>
              </a:solidFill>
            </a:endParaRPr>
          </a:p>
          <a:p>
            <a:pPr lvl="0">
              <a:lnSpc>
                <a:spcPct val="85000"/>
              </a:lnSpc>
            </a:pPr>
            <a:endParaRPr lang="en-US" sz="1100" dirty="0">
              <a:solidFill>
                <a:prstClr val="black"/>
              </a:solidFill>
            </a:endParaRPr>
          </a:p>
          <a:p>
            <a:pPr lvl="2">
              <a:lnSpc>
                <a:spcPct val="85000"/>
              </a:lnSpc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18FF26-EB85-431B-95BE-3613EC3B8B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2B2F26-FC58-4DE1-96CD-910FB7CA80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736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579096-0A54-4DEA-9F37-38A33A65D4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0400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4E9565-C598-43C2-B942-AD862A236C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2B2F26-FC58-4DE1-96CD-910FB7CA80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887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8F02C8-D900-413E-A0D3-CEA352F0DD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070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https://www.nejm.org/doi/full/10.1056/NEJMoa2212948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8F02C8-D900-413E-A0D3-CEA352F0DD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4982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49D4D-568C-2641-B360-BD4A87EDB853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049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0AD4BD6F-191C-4BA8-B732-2EAB22BB99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0D8BB900-C976-4510-AC7A-69AF68CCE8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z="1400" dirty="0">
                <a:ea typeface="ＭＳ Ｐゴシック" panose="020B0600070205080204" pitchFamily="34" charset="-128"/>
              </a:rPr>
              <a:t>First a sincere thank you to all of ISMPP’s titanium and platinum corporate sponsors for their ongoing support of the Society. </a:t>
            </a: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23A487AE-EAA4-4C51-939E-92E1857B35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1640" indent="-29576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8030" indent="-23628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3903" indent="-23628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9773" indent="-23628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15646" indent="-236285" defTabSz="4758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91518" indent="-236285" defTabSz="4758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67392" indent="-236285" defTabSz="4758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43263" indent="-236285" defTabSz="4758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758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A89FEE-7925-49B9-A87F-9A2D7DE389F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ヒラギノ角ゴ Pro W3"/>
              </a:rPr>
              <a:pPr marL="0" marR="0" lvl="0" indent="0" algn="r" defTabSz="4758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6206653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i="0" dirty="0">
                <a:effectLst/>
                <a:latin typeface="Ariel"/>
              </a:rPr>
              <a:t>What are we taking to XYZ Congress?”</a:t>
            </a:r>
            <a:endParaRPr lang="en-US" dirty="0"/>
          </a:p>
          <a:p>
            <a:pPr lvl="0"/>
            <a:r>
              <a:rPr lang="en-US" i="0" dirty="0">
                <a:effectLst/>
                <a:latin typeface="Ariel"/>
              </a:rPr>
              <a:t>“The </a:t>
            </a:r>
            <a:r>
              <a:rPr lang="en-US" dirty="0">
                <a:latin typeface="Ariel"/>
              </a:rPr>
              <a:t>data readout is in June. What’s the soonest Congress we could target?”</a:t>
            </a:r>
          </a:p>
          <a:p>
            <a:pPr lvl="0"/>
            <a:r>
              <a:rPr lang="en-US" dirty="0">
                <a:latin typeface="Ariel"/>
              </a:rPr>
              <a:t>“The lead author doesn’t agree with XYZ journal.”</a:t>
            </a:r>
          </a:p>
          <a:p>
            <a:pPr lvl="0"/>
            <a:r>
              <a:rPr lang="en-US" i="0" dirty="0">
                <a:effectLst/>
                <a:latin typeface="Ariel"/>
              </a:rPr>
              <a:t>“The field team needs those data in the public domain—today!”</a:t>
            </a:r>
          </a:p>
          <a:p>
            <a:pPr lvl="0"/>
            <a:r>
              <a:rPr lang="en-US" dirty="0">
                <a:latin typeface="Ariel"/>
              </a:rPr>
              <a:t>“The Pub Plan looks empty—what can we encore?”</a:t>
            </a:r>
          </a:p>
          <a:p>
            <a:pPr lvl="0"/>
            <a:r>
              <a:rPr lang="en-US" dirty="0">
                <a:latin typeface="Ariel"/>
              </a:rPr>
              <a:t>“My company won’t allow us to publish PLS.”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49D4D-568C-2641-B360-BD4A87EDB853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2558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100" dirty="0"/>
              <a:t>Use </a:t>
            </a:r>
            <a:r>
              <a:rPr lang="en-US" sz="1100" b="1" dirty="0"/>
              <a:t>metrics</a:t>
            </a:r>
            <a:r>
              <a:rPr lang="en-US" sz="1100" dirty="0"/>
              <a:t> to track your publications (ie, publication key performance indicators [KPIs])</a:t>
            </a:r>
          </a:p>
          <a:p>
            <a:pPr lvl="1"/>
            <a:r>
              <a:rPr lang="en-US" sz="1100" dirty="0"/>
              <a:t>Poster attendance and captured comments</a:t>
            </a:r>
          </a:p>
          <a:p>
            <a:pPr lvl="1"/>
            <a:r>
              <a:rPr lang="en-US" sz="1100" dirty="0"/>
              <a:t>Publication access metrics</a:t>
            </a:r>
          </a:p>
          <a:p>
            <a:pPr lvl="1"/>
            <a:r>
              <a:rPr lang="en-US" sz="1100" dirty="0"/>
              <a:t>Social listening, including media coverage (Almetrics)</a:t>
            </a:r>
          </a:p>
          <a:p>
            <a:pPr lvl="1"/>
            <a:r>
              <a:rPr lang="en-US" sz="1100" dirty="0"/>
              <a:t>Field insights and Med Info (what is or is not being “heard”)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/>
              <a:t>Create and update </a:t>
            </a:r>
            <a:r>
              <a:rPr lang="en-US" sz="1100" b="1" dirty="0"/>
              <a:t>Workflows</a:t>
            </a:r>
            <a:r>
              <a:rPr lang="en-US" sz="1100" dirty="0"/>
              <a:t>, so that updates and changes are easy to track</a:t>
            </a:r>
          </a:p>
          <a:p>
            <a:pPr lvl="1"/>
            <a:endParaRPr lang="en-US" sz="11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49D4D-568C-2641-B360-BD4A87EDB853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7647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And now it's time to answer your questions. As a reminder, please type them into the Q&amp;A box at the bottom of your screen. </a:t>
            </a:r>
          </a:p>
          <a:p>
            <a:endParaRPr lang="en-US" dirty="0">
              <a:cs typeface="Calibri"/>
            </a:endParaRPr>
          </a:p>
          <a:p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[ask seeding question]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49D4D-568C-2641-B360-BD4A87EDB853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2881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en-US" altLang="en-US" sz="1600" dirty="0">
                <a:cs typeface="Calibri"/>
              </a:rPr>
              <a:t>Also, be on the lookout for ISMPP’s next 2 ISMPP U’s…in May and June</a:t>
            </a:r>
            <a:endParaRPr lang="en-US" altLang="en-US" sz="1600" dirty="0">
              <a:ea typeface="Calibri"/>
              <a:cs typeface="Calibri"/>
            </a:endParaRPr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93120" indent="-30403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21077" indent="-24289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10169" indent="-24289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99258" indent="-24289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75131" indent="-24289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151003" indent="-24289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626875" indent="-24289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102748" indent="-24289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519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15E4E8-E76D-446B-9C18-288379B8CA0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5196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6833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US" sz="6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​Thank you again for joining us today, if you were unable to take a screen shot for credit at the start of the webinar, please go ahead and do so now. </a:t>
            </a:r>
            <a:endParaRPr lang="en-US" sz="6000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49D4D-568C-2641-B360-BD4A87EDB8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2268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>
            <a:extLst>
              <a:ext uri="{FF2B5EF4-FFF2-40B4-BE49-F238E27FC236}">
                <a16:creationId xmlns:a16="http://schemas.microsoft.com/office/drawing/2014/main" id="{216E7ADC-8A83-4087-A107-663E48FF09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>
            <a:extLst>
              <a:ext uri="{FF2B5EF4-FFF2-40B4-BE49-F238E27FC236}">
                <a16:creationId xmlns:a16="http://schemas.microsoft.com/office/drawing/2014/main" id="{D29E4F90-3349-4C73-95A0-2A3D7FA227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1400" dirty="0"/>
              <a:t>Thank you again for attending today’s webinar. Please take a moment to fill out the survey link that will be sent to you.</a:t>
            </a:r>
          </a:p>
          <a:p>
            <a:pPr>
              <a:spcBef>
                <a:spcPct val="0"/>
              </a:spcBef>
            </a:pPr>
            <a:endParaRPr lang="en-US" altLang="en-US" sz="1400" dirty="0"/>
          </a:p>
          <a:p>
            <a:pPr>
              <a:spcBef>
                <a:spcPct val="0"/>
              </a:spcBef>
            </a:pPr>
            <a:r>
              <a:rPr lang="en-US" altLang="en-US" sz="1400" dirty="0"/>
              <a:t>After closing out of ZOOM, please click the ‘continue’ button on your screen to take a short survey. </a:t>
            </a:r>
          </a:p>
          <a:p>
            <a:pPr>
              <a:spcBef>
                <a:spcPct val="0"/>
              </a:spcBef>
            </a:pPr>
            <a:endParaRPr lang="en-US" altLang="en-US" sz="1400" dirty="0"/>
          </a:p>
          <a:p>
            <a:pPr>
              <a:spcBef>
                <a:spcPct val="0"/>
              </a:spcBef>
            </a:pPr>
            <a:r>
              <a:rPr lang="en-US" altLang="en-US" sz="1400" dirty="0"/>
              <a:t>Thank you!</a:t>
            </a:r>
          </a:p>
        </p:txBody>
      </p:sp>
      <p:sp>
        <p:nvSpPr>
          <p:cNvPr id="115716" name="Slide Number Placeholder 3">
            <a:extLst>
              <a:ext uri="{FF2B5EF4-FFF2-40B4-BE49-F238E27FC236}">
                <a16:creationId xmlns:a16="http://schemas.microsoft.com/office/drawing/2014/main" id="{7DD3FBF6-92DD-4D6D-894B-35E6CF3D91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3379" indent="-29246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74810" indent="-23463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725" indent="-23463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6642" indent="-23463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92515" indent="-234631" defTabSz="4758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68387" indent="-234631" defTabSz="4758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4260" indent="-234631" defTabSz="4758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20131" indent="-234631" defTabSz="4758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758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24FA45-32E1-4B86-85CE-3B8753D9A46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ヒラギノ角ゴ Pro W3"/>
              </a:rPr>
              <a:pPr marL="0" marR="0" lvl="0" indent="0" algn="r" defTabSz="4758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8217755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49D4D-568C-2641-B360-BD4A87EDB8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919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z="1500" dirty="0">
                <a:cs typeface="Calibri"/>
              </a:rPr>
              <a:t>And, for those who are seeking to become CMPP-certified or looking to renew your certification, The application deadline for the next exam window is August 1, 2024</a:t>
            </a:r>
            <a:endParaRPr lang="en-AU" altLang="en-US" sz="1500" dirty="0">
              <a:cs typeface="Calibri"/>
            </a:endParaRPr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93120" indent="-30403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21077" indent="-24289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10169" indent="-24289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99258" indent="-24289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75131" indent="-24289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151003" indent="-24289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626875" indent="-24289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102748" indent="-24289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519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F8AE99-151B-4F30-A9F5-8B97ED74D97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5196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318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57150" indent="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sz="1500" spc="-23" dirty="0">
                <a:cs typeface="Calibri"/>
              </a:rPr>
              <a:t>Just a reminder that Registration is now open for the 20th Annual meeting of ISMPP</a:t>
            </a:r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93120" indent="-30403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21077" indent="-24289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10169" indent="-24289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99258" indent="-24289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75131" indent="-24289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151003" indent="-24289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626875" indent="-24289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102748" indent="-24289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519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F8AE99-151B-4F30-A9F5-8B97ED74D97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5196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897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z="1400" dirty="0"/>
              <a:t>Reminder that for today’s webinar, You can submit a question at any time during the presentation by following the instructions on this slide. </a:t>
            </a:r>
          </a:p>
          <a:p>
            <a:pPr>
              <a:spcBef>
                <a:spcPct val="0"/>
              </a:spcBef>
            </a:pPr>
            <a:endParaRPr lang="en-US" altLang="en-US" sz="1400" dirty="0"/>
          </a:p>
          <a:p>
            <a:pPr>
              <a:spcBef>
                <a:spcPct val="0"/>
              </a:spcBef>
            </a:pPr>
            <a:r>
              <a:rPr lang="en-US" altLang="en-US" sz="1400" dirty="0"/>
              <a:t>To ask a question, open the Q&amp;A window, type in your question, and click send.</a:t>
            </a:r>
          </a:p>
          <a:p>
            <a:pPr>
              <a:spcBef>
                <a:spcPct val="0"/>
              </a:spcBef>
            </a:pPr>
            <a:endParaRPr lang="en-US" altLang="en-US" sz="1400" dirty="0"/>
          </a:p>
          <a:p>
            <a:pPr>
              <a:spcBef>
                <a:spcPct val="0"/>
              </a:spcBef>
            </a:pPr>
            <a:r>
              <a:rPr lang="en-US" altLang="en-US" sz="1400" dirty="0"/>
              <a:t>The faculty will answer questions at the end of all the presentations.</a:t>
            </a:r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93120" indent="-30403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21077" indent="-24289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10169" indent="-24289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99258" indent="-24289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75131" indent="-24289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151003" indent="-24289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626875" indent="-24289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102748" indent="-24289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519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15E4E8-E76D-446B-9C18-288379B8CA0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5196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986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Please take a moment to read our general disclaimer. </a:t>
            </a:r>
          </a:p>
          <a:p>
            <a:endParaRPr lang="en-US" sz="1400" dirty="0"/>
          </a:p>
          <a:p>
            <a:r>
              <a:rPr lang="en-US" sz="1400" dirty="0"/>
              <a:t>OR</a:t>
            </a:r>
          </a:p>
          <a:p>
            <a:endParaRPr lang="en-US" sz="1400" dirty="0"/>
          </a:p>
          <a:p>
            <a:r>
              <a:rPr lang="en-US" sz="1400" dirty="0"/>
              <a:t>Please know that the  Information presented by our speakers today reflect their personal knowledge and opinions and do not necessarily represent the position of their current or past employers</a:t>
            </a:r>
          </a:p>
          <a:p>
            <a:endParaRPr lang="en-US" sz="14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49D4D-568C-2641-B360-BD4A87EDB8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185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/>
              <a:t>These are the learning objectives for today’s webinar.  We want you to....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/>
              <a:t>1.	Review the approach and process of developing a publication plan from workshop to implementation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/>
              <a:t>2.	Identify differences between traditional and nontraditional publications plans including tactical and strategic components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/>
              <a:t>3.	Appreciate challenges of a nontraditional approach from the pharma perspective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/>
              <a:t>4.	Recognize the keys to successful implementation of a nontraditional publication plan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49D4D-568C-2641-B360-BD4A87EDB85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802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Hi, I am Steve Palmisano, today’s session moderator,</a:t>
            </a:r>
          </a:p>
          <a:p>
            <a:endParaRPr lang="en-US" dirty="0"/>
          </a:p>
          <a:p>
            <a:r>
              <a:rPr lang="en-US" dirty="0"/>
              <a:t>With me are:</a:t>
            </a:r>
          </a:p>
          <a:p>
            <a:r>
              <a:rPr lang="en-US" dirty="0"/>
              <a:t>•	Alanna Kennedy, VP, Group Scientific Director at the Lockwood Group</a:t>
            </a:r>
          </a:p>
          <a:p>
            <a:r>
              <a:rPr lang="en-US" dirty="0"/>
              <a:t>•	Maria McGill, Sr VP, Scientific Services, at The Lockwood Group</a:t>
            </a:r>
          </a:p>
          <a:p>
            <a:r>
              <a:rPr lang="en-US" dirty="0"/>
              <a:t>•	Amanda Hartley, Director, Medical Affairs Publications at Sage Therapeutics</a:t>
            </a:r>
          </a:p>
          <a:p>
            <a:r>
              <a:rPr lang="en-US" dirty="0"/>
              <a:t>•	AND, Jill See, Associate Director Publications at Daiichi Sankyo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49D4D-568C-2641-B360-BD4A87EDB85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402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begin with a survey question, and also use this as an opportunity to get everyone comfortable with the polling we will do during today’s webinar.</a:t>
            </a:r>
          </a:p>
          <a:p>
            <a:endParaRPr lang="en-US" dirty="0"/>
          </a:p>
          <a:p>
            <a:r>
              <a:rPr lang="en-US" dirty="0"/>
              <a:t>So, “What is your level of experience with publication planning?”</a:t>
            </a:r>
          </a:p>
          <a:p>
            <a:r>
              <a:rPr lang="en-US" dirty="0"/>
              <a:t>•	Are you a BEGINNER dishwasher)</a:t>
            </a:r>
          </a:p>
          <a:p>
            <a:r>
              <a:rPr lang="en-US" dirty="0"/>
              <a:t>•	Consider yourself at the INTERMEDIATE level</a:t>
            </a:r>
          </a:p>
          <a:p>
            <a:r>
              <a:rPr lang="en-US" dirty="0"/>
              <a:t>•	Or, do you consider yourself ADVANCED (or a master chef)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OK, let me hand this over to Alanna Kennedy.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49D4D-568C-2641-B360-BD4A87EDB85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748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9392" y="516457"/>
            <a:ext cx="3877408" cy="1790700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rgbClr val="F28C1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9392" y="2400300"/>
            <a:ext cx="3877408" cy="748630"/>
          </a:xfrm>
        </p:spPr>
        <p:txBody>
          <a:bodyPr>
            <a:noAutofit/>
          </a:bodyPr>
          <a:lstStyle>
            <a:lvl1pPr marL="0" indent="0" algn="ctr">
              <a:buNone/>
              <a:defRPr sz="2400" b="1" i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353" y="3549802"/>
            <a:ext cx="1763486" cy="13716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laceholder 2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/>
          <p:cNvSpPr>
            <a:spLocks noGrp="1" noChangeAspect="1"/>
          </p:cNvSpPr>
          <p:nvPr>
            <p:ph type="pic" sz="quarter" idx="20"/>
          </p:nvPr>
        </p:nvSpPr>
        <p:spPr>
          <a:xfrm>
            <a:off x="844850" y="1232897"/>
            <a:ext cx="1509153" cy="1508760"/>
          </a:xfrm>
          <a:prstGeom prst="ellipse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 noChangeAspect="1"/>
          </p:cNvSpPr>
          <p:nvPr>
            <p:ph type="pic" sz="quarter" idx="21"/>
          </p:nvPr>
        </p:nvSpPr>
        <p:spPr>
          <a:xfrm>
            <a:off x="2864819" y="1232897"/>
            <a:ext cx="1509153" cy="1508760"/>
          </a:xfrm>
          <a:prstGeom prst="ellipse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 noChangeAspect="1"/>
          </p:cNvSpPr>
          <p:nvPr>
            <p:ph type="pic" sz="quarter" idx="22"/>
          </p:nvPr>
        </p:nvSpPr>
        <p:spPr>
          <a:xfrm>
            <a:off x="4798612" y="1232897"/>
            <a:ext cx="1509153" cy="1508760"/>
          </a:xfrm>
          <a:prstGeom prst="ellipse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 noChangeAspect="1"/>
          </p:cNvSpPr>
          <p:nvPr>
            <p:ph type="pic" sz="quarter" idx="23"/>
          </p:nvPr>
        </p:nvSpPr>
        <p:spPr>
          <a:xfrm>
            <a:off x="6819296" y="1232897"/>
            <a:ext cx="1509153" cy="1508760"/>
          </a:xfrm>
          <a:prstGeom prst="ellipse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850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29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9393" y="516457"/>
            <a:ext cx="3877408" cy="1790700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rgbClr val="F28C1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9393" y="2400300"/>
            <a:ext cx="3877408" cy="748630"/>
          </a:xfrm>
        </p:spPr>
        <p:txBody>
          <a:bodyPr>
            <a:noAutofit/>
          </a:bodyPr>
          <a:lstStyle>
            <a:lvl1pPr marL="0" indent="0" algn="ctr">
              <a:buNone/>
              <a:defRPr sz="2400" b="1" i="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354" y="3549802"/>
            <a:ext cx="1763486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19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 marL="584186" indent="-228594">
              <a:tabLst/>
              <a:defRPr sz="2200"/>
            </a:lvl2pPr>
            <a:lvl3pPr marL="927077" indent="-228594">
              <a:tabLst/>
              <a:defRPr sz="2000"/>
            </a:lvl3pPr>
            <a:lvl4pPr marL="1155671" indent="-157159">
              <a:tabLst/>
              <a:defRPr sz="1800"/>
            </a:lvl4pPr>
            <a:lvl5pPr marL="1496975" indent="-200020">
              <a:tabLst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069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57215"/>
            <a:ext cx="5510213" cy="2308622"/>
          </a:xfrm>
        </p:spPr>
        <p:txBody>
          <a:bodyPr anchor="b">
            <a:normAutofit/>
          </a:bodyPr>
          <a:lstStyle>
            <a:lvl1pPr>
              <a:defRPr sz="3400">
                <a:solidFill>
                  <a:srgbClr val="F28C1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00374" y="3157538"/>
            <a:ext cx="5510214" cy="1409700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11" y="4380220"/>
            <a:ext cx="822276" cy="639548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812D4E2-C8AC-4B2C-95C7-ADACC9FB80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6"/>
            <a:ext cx="2057400" cy="273844"/>
          </a:xfrm>
        </p:spPr>
        <p:txBody>
          <a:bodyPr/>
          <a:lstStyle/>
          <a:p>
            <a:fld id="{42AD0A0E-4515-A647-B2E3-7F1B29FB99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13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57215"/>
            <a:ext cx="5510213" cy="2308622"/>
          </a:xfrm>
        </p:spPr>
        <p:txBody>
          <a:bodyPr anchor="b">
            <a:normAutofit/>
          </a:bodyPr>
          <a:lstStyle>
            <a:lvl1pPr>
              <a:defRPr sz="3400">
                <a:solidFill>
                  <a:srgbClr val="F28C1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00374" y="3157538"/>
            <a:ext cx="5510214" cy="1409700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11" y="4380220"/>
            <a:ext cx="822276" cy="639548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EA2D1A8F-1B35-4CB2-94FF-DCE71E14CA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6"/>
            <a:ext cx="2057400" cy="273844"/>
          </a:xfrm>
        </p:spPr>
        <p:txBody>
          <a:bodyPr/>
          <a:lstStyle/>
          <a:p>
            <a:fld id="{42AD0A0E-4515-A647-B2E3-7F1B29FB99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961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9143999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57215"/>
            <a:ext cx="5510213" cy="2308622"/>
          </a:xfrm>
        </p:spPr>
        <p:txBody>
          <a:bodyPr anchor="b">
            <a:normAutofit/>
          </a:bodyPr>
          <a:lstStyle>
            <a:lvl1pPr>
              <a:defRPr sz="3400">
                <a:solidFill>
                  <a:srgbClr val="F28C1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00374" y="3157538"/>
            <a:ext cx="5510214" cy="1409700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11" y="4380220"/>
            <a:ext cx="822276" cy="639548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435E2D7E-D7C0-461D-859B-B0E61D3E15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6"/>
            <a:ext cx="2057400" cy="273844"/>
          </a:xfrm>
        </p:spPr>
        <p:txBody>
          <a:bodyPr/>
          <a:lstStyle/>
          <a:p>
            <a:fld id="{42AD0A0E-4515-A647-B2E3-7F1B29FB99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806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1" y="1369219"/>
            <a:ext cx="3462161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7751" y="1369219"/>
            <a:ext cx="3462161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639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172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ence Po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3F4AB-3BA0-4239-9286-91194A8EBA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Audience Poll Slide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DA7B91-99E1-432F-9B4D-1C3803F5B7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4A3FF4-8D50-4114-A5A4-C538BCC81F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27161" y="-90526"/>
            <a:ext cx="1536325" cy="153632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73AEBA3-CC04-4431-B370-F5063F70C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1" y="1215385"/>
            <a:ext cx="7462661" cy="3675929"/>
          </a:xfrm>
        </p:spPr>
        <p:txBody>
          <a:bodyPr>
            <a:normAutofit/>
          </a:bodyPr>
          <a:lstStyle>
            <a:lvl1pPr>
              <a:defRPr sz="2400"/>
            </a:lvl1pPr>
            <a:lvl2pPr marL="584186" indent="-228594">
              <a:tabLst/>
              <a:defRPr sz="2200"/>
            </a:lvl2pPr>
            <a:lvl3pPr marL="927077" indent="-228594">
              <a:tabLst/>
              <a:defRPr sz="2000"/>
            </a:lvl3pPr>
            <a:lvl4pPr marL="1155671" indent="-157159">
              <a:tabLst/>
              <a:defRPr sz="1800"/>
            </a:lvl4pPr>
            <a:lvl5pPr marL="1496975" indent="-200020">
              <a:tabLst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6795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69053C-6312-4C62-B942-BBDCF5A8D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7252" y="1215386"/>
            <a:ext cx="7462661" cy="3675929"/>
          </a:xfrm>
        </p:spPr>
        <p:txBody>
          <a:bodyPr/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42AD0A0E-4515-A647-B2E3-7F1B29FB99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351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 marL="584200" indent="-228600">
              <a:tabLst/>
              <a:defRPr sz="2200"/>
            </a:lvl2pPr>
            <a:lvl3pPr marL="927100" indent="-228600">
              <a:tabLst/>
              <a:defRPr sz="2000"/>
            </a:lvl3pPr>
            <a:lvl4pPr marL="1155700" indent="-157163">
              <a:tabLst/>
              <a:defRPr sz="1800"/>
            </a:lvl4pPr>
            <a:lvl5pPr marL="1497013" indent="-200025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laceholder 2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/>
          <p:cNvSpPr>
            <a:spLocks noGrp="1" noChangeAspect="1"/>
          </p:cNvSpPr>
          <p:nvPr>
            <p:ph type="pic" sz="quarter" idx="20"/>
          </p:nvPr>
        </p:nvSpPr>
        <p:spPr>
          <a:xfrm>
            <a:off x="844850" y="1232897"/>
            <a:ext cx="1509153" cy="1508760"/>
          </a:xfrm>
          <a:prstGeom prst="ellipse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 noChangeAspect="1"/>
          </p:cNvSpPr>
          <p:nvPr>
            <p:ph type="pic" sz="quarter" idx="21"/>
          </p:nvPr>
        </p:nvSpPr>
        <p:spPr>
          <a:xfrm>
            <a:off x="2864819" y="1232897"/>
            <a:ext cx="1509153" cy="1508760"/>
          </a:xfrm>
          <a:prstGeom prst="ellipse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 noChangeAspect="1"/>
          </p:cNvSpPr>
          <p:nvPr>
            <p:ph type="pic" sz="quarter" idx="22"/>
          </p:nvPr>
        </p:nvSpPr>
        <p:spPr>
          <a:xfrm>
            <a:off x="4798613" y="1232897"/>
            <a:ext cx="1509153" cy="1508760"/>
          </a:xfrm>
          <a:prstGeom prst="ellipse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 noChangeAspect="1"/>
          </p:cNvSpPr>
          <p:nvPr>
            <p:ph type="pic" sz="quarter" idx="23"/>
          </p:nvPr>
        </p:nvSpPr>
        <p:spPr>
          <a:xfrm>
            <a:off x="6819296" y="1232897"/>
            <a:ext cx="1509153" cy="1508760"/>
          </a:xfrm>
          <a:prstGeom prst="ellipse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157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273FC-C68F-4D8C-8ED0-8B8494CAAD55}" type="datetime4">
              <a:rPr lang="en-US" smtClean="0"/>
              <a:t>March 27,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©2019 The Lockwood Group LLC - 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FF5E8-91F5-4020-92E6-845EFE0329C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9486" y="4556570"/>
            <a:ext cx="8227314" cy="12973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*Click to create footnote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E1EDD71-3166-43FC-BD30-3355E879F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6367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4423"/>
            <a:ext cx="8229600" cy="3634740"/>
          </a:xfrm>
        </p:spPr>
        <p:txBody>
          <a:bodyPr/>
          <a:lstStyle>
            <a:lvl1pPr>
              <a:defRPr spc="-15" baseline="0"/>
            </a:lvl1pPr>
            <a:lvl2pPr>
              <a:defRPr spc="-15" baseline="0"/>
            </a:lvl2pPr>
            <a:lvl3pPr>
              <a:defRPr spc="-15" baseline="0"/>
            </a:lvl3pPr>
            <a:lvl4pPr>
              <a:defRPr spc="-15" baseline="0"/>
            </a:lvl4pPr>
            <a:lvl5pPr>
              <a:defRPr spc="-15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261E9-CAFF-4254-A3DB-A117F76201F5}" type="datetime4">
              <a:rPr lang="en-US" smtClean="0"/>
              <a:t>March 27,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©2019 The Lockwood Group LLC -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FF5E8-91F5-4020-92E6-845EFE0329C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9486" y="4556570"/>
            <a:ext cx="8227314" cy="12973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*Click to create footnote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F94BAD2-0664-4EB8-A671-80F8A4B61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28C1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6384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29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9393" y="516457"/>
            <a:ext cx="3877408" cy="1790700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rgbClr val="F28C1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9393" y="2400300"/>
            <a:ext cx="3877408" cy="748630"/>
          </a:xfrm>
        </p:spPr>
        <p:txBody>
          <a:bodyPr>
            <a:noAutofit/>
          </a:bodyPr>
          <a:lstStyle>
            <a:lvl1pPr marL="0" indent="0" algn="ctr">
              <a:buNone/>
              <a:defRPr sz="2400" b="1" i="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354" y="3549802"/>
            <a:ext cx="1763486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92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 marL="584186" indent="-228594">
              <a:tabLst/>
              <a:defRPr sz="2200"/>
            </a:lvl2pPr>
            <a:lvl3pPr marL="927077" indent="-228594">
              <a:tabLst/>
              <a:defRPr sz="2000"/>
            </a:lvl3pPr>
            <a:lvl4pPr marL="1155671" indent="-157159">
              <a:tabLst/>
              <a:defRPr sz="1800"/>
            </a:lvl4pPr>
            <a:lvl5pPr marL="1496975" indent="-200020">
              <a:tabLst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799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57215"/>
            <a:ext cx="5510213" cy="2308622"/>
          </a:xfrm>
        </p:spPr>
        <p:txBody>
          <a:bodyPr anchor="b">
            <a:normAutofit/>
          </a:bodyPr>
          <a:lstStyle>
            <a:lvl1pPr>
              <a:defRPr sz="3400">
                <a:solidFill>
                  <a:srgbClr val="F28C1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00374" y="3157538"/>
            <a:ext cx="5510214" cy="1409700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11" y="4380220"/>
            <a:ext cx="822276" cy="639548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812D4E2-C8AC-4B2C-95C7-ADACC9FB80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6"/>
            <a:ext cx="2057400" cy="273844"/>
          </a:xfrm>
        </p:spPr>
        <p:txBody>
          <a:bodyPr/>
          <a:lstStyle/>
          <a:p>
            <a:fld id="{42AD0A0E-4515-A647-B2E3-7F1B29FB99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3380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57215"/>
            <a:ext cx="5510213" cy="2308622"/>
          </a:xfrm>
        </p:spPr>
        <p:txBody>
          <a:bodyPr anchor="b">
            <a:normAutofit/>
          </a:bodyPr>
          <a:lstStyle>
            <a:lvl1pPr>
              <a:defRPr sz="3400">
                <a:solidFill>
                  <a:srgbClr val="F28C1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00374" y="3157538"/>
            <a:ext cx="5510214" cy="1409700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11" y="4380220"/>
            <a:ext cx="822276" cy="639548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EA2D1A8F-1B35-4CB2-94FF-DCE71E14CA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6"/>
            <a:ext cx="2057400" cy="273844"/>
          </a:xfrm>
        </p:spPr>
        <p:txBody>
          <a:bodyPr/>
          <a:lstStyle/>
          <a:p>
            <a:fld id="{42AD0A0E-4515-A647-B2E3-7F1B29FB99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6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9143999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57215"/>
            <a:ext cx="5510213" cy="2308622"/>
          </a:xfrm>
        </p:spPr>
        <p:txBody>
          <a:bodyPr anchor="b">
            <a:normAutofit/>
          </a:bodyPr>
          <a:lstStyle>
            <a:lvl1pPr>
              <a:defRPr sz="3400">
                <a:solidFill>
                  <a:srgbClr val="F28C1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00374" y="3157538"/>
            <a:ext cx="5510214" cy="1409700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11" y="4380220"/>
            <a:ext cx="822276" cy="639548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435E2D7E-D7C0-461D-859B-B0E61D3E15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6"/>
            <a:ext cx="2057400" cy="273844"/>
          </a:xfrm>
        </p:spPr>
        <p:txBody>
          <a:bodyPr/>
          <a:lstStyle/>
          <a:p>
            <a:fld id="{42AD0A0E-4515-A647-B2E3-7F1B29FB99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8674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1" y="1369219"/>
            <a:ext cx="3462161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7751" y="1369219"/>
            <a:ext cx="3462161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3370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510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4" y="557214"/>
            <a:ext cx="5510213" cy="2308622"/>
          </a:xfrm>
        </p:spPr>
        <p:txBody>
          <a:bodyPr anchor="b">
            <a:normAutofit/>
          </a:bodyPr>
          <a:lstStyle>
            <a:lvl1pPr>
              <a:defRPr sz="3400">
                <a:solidFill>
                  <a:srgbClr val="F28C1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00374" y="3157538"/>
            <a:ext cx="5510214" cy="1409700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11" y="4380219"/>
            <a:ext cx="822276" cy="639548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812D4E2-C8AC-4B2C-95C7-ADACC9FB80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fld id="{42AD0A0E-4515-A647-B2E3-7F1B29FB99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ence Po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3F4AB-3BA0-4239-9286-91194A8EBA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Audience Poll Slide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DA7B91-99E1-432F-9B4D-1C3803F5B7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4A3FF4-8D50-4114-A5A4-C538BCC81F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27161" y="-90526"/>
            <a:ext cx="1536325" cy="153632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73AEBA3-CC04-4431-B370-F5063F70C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1" y="1215385"/>
            <a:ext cx="7462661" cy="3675929"/>
          </a:xfrm>
        </p:spPr>
        <p:txBody>
          <a:bodyPr>
            <a:normAutofit/>
          </a:bodyPr>
          <a:lstStyle>
            <a:lvl1pPr>
              <a:defRPr sz="2400"/>
            </a:lvl1pPr>
            <a:lvl2pPr marL="584186" indent="-228594">
              <a:tabLst/>
              <a:defRPr sz="2200"/>
            </a:lvl2pPr>
            <a:lvl3pPr marL="927077" indent="-228594">
              <a:tabLst/>
              <a:defRPr sz="2000"/>
            </a:lvl3pPr>
            <a:lvl4pPr marL="1155671" indent="-157159">
              <a:tabLst/>
              <a:defRPr sz="1800"/>
            </a:lvl4pPr>
            <a:lvl5pPr marL="1496975" indent="-200020">
              <a:tabLst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4867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4" y="557214"/>
            <a:ext cx="5510213" cy="2308622"/>
          </a:xfrm>
        </p:spPr>
        <p:txBody>
          <a:bodyPr anchor="b">
            <a:normAutofit/>
          </a:bodyPr>
          <a:lstStyle>
            <a:lvl1pPr>
              <a:defRPr sz="3400">
                <a:solidFill>
                  <a:srgbClr val="F28C1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00374" y="3157538"/>
            <a:ext cx="5510214" cy="1409700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11" y="4380219"/>
            <a:ext cx="822276" cy="639548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EA2D1A8F-1B35-4CB2-94FF-DCE71E14CA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fld id="{42AD0A0E-4515-A647-B2E3-7F1B29FB99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4" y="557214"/>
            <a:ext cx="5510213" cy="2308622"/>
          </a:xfrm>
        </p:spPr>
        <p:txBody>
          <a:bodyPr anchor="b">
            <a:normAutofit/>
          </a:bodyPr>
          <a:lstStyle>
            <a:lvl1pPr>
              <a:defRPr sz="3400">
                <a:solidFill>
                  <a:srgbClr val="F28C1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00374" y="3157538"/>
            <a:ext cx="5510214" cy="1409700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11" y="4380219"/>
            <a:ext cx="822276" cy="639548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435E2D7E-D7C0-461D-859B-B0E61D3E15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fld id="{42AD0A0E-4515-A647-B2E3-7F1B29FB99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1369219"/>
            <a:ext cx="3462161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7750" y="1369219"/>
            <a:ext cx="3462161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ence Po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3F4AB-3BA0-4239-9286-91194A8EBA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Audience Poll Slide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DA7B91-99E1-432F-9B4D-1C3803F5B7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4A3FF4-8D50-4114-A5A4-C538BCC81F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27160" y="-90527"/>
            <a:ext cx="1536325" cy="153632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73AEBA3-CC04-4431-B370-F5063F70C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1215384"/>
            <a:ext cx="7462661" cy="3675929"/>
          </a:xfrm>
        </p:spPr>
        <p:txBody>
          <a:bodyPr>
            <a:normAutofit/>
          </a:bodyPr>
          <a:lstStyle>
            <a:lvl1pPr>
              <a:defRPr sz="2400"/>
            </a:lvl1pPr>
            <a:lvl2pPr marL="584200" indent="-228600">
              <a:tabLst/>
              <a:defRPr sz="2200"/>
            </a:lvl2pPr>
            <a:lvl3pPr marL="927100" indent="-228600">
              <a:tabLst/>
              <a:defRPr sz="2000"/>
            </a:lvl3pPr>
            <a:lvl4pPr marL="1155700" indent="-157163">
              <a:tabLst/>
              <a:defRPr sz="1800"/>
            </a:lvl4pPr>
            <a:lvl5pPr marL="1497013" indent="-200025">
              <a:tabLst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2018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69053C-6312-4C62-B942-BBDCF5A8D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7251" y="1215385"/>
            <a:ext cx="7462661" cy="3675929"/>
          </a:xfrm>
        </p:spPr>
        <p:txBody>
          <a:bodyPr/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42AD0A0E-4515-A647-B2E3-7F1B29FB99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464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59945"/>
            <a:ext cx="7462661" cy="9415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1215384"/>
            <a:ext cx="7462661" cy="3675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5487" y="5994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42AD0A0E-4515-A647-B2E3-7F1B29FB99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11" y="4380219"/>
            <a:ext cx="822276" cy="639548"/>
          </a:xfrm>
          <a:prstGeom prst="rect">
            <a:avLst/>
          </a:prstGeom>
        </p:spPr>
      </p:pic>
      <p:sp>
        <p:nvSpPr>
          <p:cNvPr id="14" name="Freeform 13"/>
          <p:cNvSpPr/>
          <p:nvPr userDrawn="1"/>
        </p:nvSpPr>
        <p:spPr>
          <a:xfrm>
            <a:off x="474944" y="647700"/>
            <a:ext cx="45719" cy="353786"/>
          </a:xfrm>
          <a:custGeom>
            <a:avLst/>
            <a:gdLst>
              <a:gd name="connsiteX0" fmla="*/ 0 w 0"/>
              <a:gd name="connsiteY0" fmla="*/ 0 h 522514"/>
              <a:gd name="connsiteX1" fmla="*/ 0 w 0"/>
              <a:gd name="connsiteY1" fmla="*/ 522514 h 52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22514">
                <a:moveTo>
                  <a:pt x="0" y="0"/>
                </a:moveTo>
                <a:lnTo>
                  <a:pt x="0" y="522514"/>
                </a:lnTo>
              </a:path>
            </a:pathLst>
          </a:custGeom>
          <a:noFill/>
          <a:ln w="1905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14"/>
          <p:cNvSpPr/>
          <p:nvPr userDrawn="1"/>
        </p:nvSpPr>
        <p:spPr>
          <a:xfrm flipV="1">
            <a:off x="474944" y="957127"/>
            <a:ext cx="7844967" cy="45719"/>
          </a:xfrm>
          <a:custGeom>
            <a:avLst/>
            <a:gdLst>
              <a:gd name="connsiteX0" fmla="*/ 0 w 7409543"/>
              <a:gd name="connsiteY0" fmla="*/ 0 h 0"/>
              <a:gd name="connsiteX1" fmla="*/ 0 w 7409543"/>
              <a:gd name="connsiteY1" fmla="*/ 0 h 0"/>
              <a:gd name="connsiteX2" fmla="*/ 7409543 w 7409543"/>
              <a:gd name="connsiteY2" fmla="*/ 0 h 0"/>
              <a:gd name="connsiteX3" fmla="*/ 7409543 w 7409543"/>
              <a:gd name="connsiteY3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09543">
                <a:moveTo>
                  <a:pt x="0" y="0"/>
                </a:moveTo>
                <a:lnTo>
                  <a:pt x="0" y="0"/>
                </a:lnTo>
                <a:lnTo>
                  <a:pt x="7409543" y="0"/>
                </a:lnTo>
                <a:lnTo>
                  <a:pt x="7409543" y="0"/>
                </a:lnTo>
              </a:path>
            </a:pathLst>
          </a:custGeom>
          <a:noFill/>
          <a:ln w="1905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53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7" r:id="rId4"/>
    <p:sldLayoutId id="2147483668" r:id="rId5"/>
    <p:sldLayoutId id="2147483664" r:id="rId6"/>
    <p:sldLayoutId id="2147483666" r:id="rId7"/>
    <p:sldLayoutId id="2147483669" r:id="rId8"/>
    <p:sldLayoutId id="2147483681" r:id="rId9"/>
    <p:sldLayoutId id="2147483682" r:id="rId1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rgbClr val="F28C1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F28C1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27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28C11"/>
        </a:buClr>
        <a:buFont typeface=".AppleSystemUIFont" charset="-120"/>
        <a:buChar char="–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55650" indent="-114300" algn="l" defTabSz="685800" rtl="0" eaLnBrk="1" latinLnBrk="0" hangingPunct="1">
        <a:lnSpc>
          <a:spcPct val="90000"/>
        </a:lnSpc>
        <a:spcBef>
          <a:spcPts val="375"/>
        </a:spcBef>
        <a:buClr>
          <a:srgbClr val="F28C11"/>
        </a:buClr>
        <a:buFont typeface="Wingdings" charset="2"/>
        <a:buChar char="§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84250" indent="-114300" algn="l" defTabSz="685800" rtl="0" eaLnBrk="1" latinLnBrk="0" hangingPunct="1">
        <a:lnSpc>
          <a:spcPct val="90000"/>
        </a:lnSpc>
        <a:spcBef>
          <a:spcPts val="375"/>
        </a:spcBef>
        <a:buClr>
          <a:srgbClr val="F28C11"/>
        </a:buClr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7000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28C11"/>
        </a:buClr>
        <a:buFont typeface="Courier New" charset="0"/>
        <a:buChar char="o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600" userDrawn="1">
          <p15:clr>
            <a:srgbClr val="F26B43"/>
          </p15:clr>
        </p15:guide>
        <p15:guide id="4" pos="5256" userDrawn="1">
          <p15:clr>
            <a:srgbClr val="F26B43"/>
          </p15:clr>
        </p15:guide>
        <p15:guide id="5" pos="120" userDrawn="1">
          <p15:clr>
            <a:srgbClr val="F26B43"/>
          </p15:clr>
        </p15:guide>
        <p15:guide id="6" pos="56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1" y="59945"/>
            <a:ext cx="7462661" cy="9415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1215385"/>
            <a:ext cx="7462661" cy="3675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5487" y="5994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42AD0A0E-4515-A647-B2E3-7F1B29FB99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11" y="4380220"/>
            <a:ext cx="822276" cy="639548"/>
          </a:xfrm>
          <a:prstGeom prst="rect">
            <a:avLst/>
          </a:prstGeom>
        </p:spPr>
      </p:pic>
      <p:sp>
        <p:nvSpPr>
          <p:cNvPr id="14" name="Freeform 13"/>
          <p:cNvSpPr/>
          <p:nvPr userDrawn="1"/>
        </p:nvSpPr>
        <p:spPr>
          <a:xfrm>
            <a:off x="474945" y="647701"/>
            <a:ext cx="45719" cy="353786"/>
          </a:xfrm>
          <a:custGeom>
            <a:avLst/>
            <a:gdLst>
              <a:gd name="connsiteX0" fmla="*/ 0 w 0"/>
              <a:gd name="connsiteY0" fmla="*/ 0 h 522514"/>
              <a:gd name="connsiteX1" fmla="*/ 0 w 0"/>
              <a:gd name="connsiteY1" fmla="*/ 522514 h 52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22514">
                <a:moveTo>
                  <a:pt x="0" y="0"/>
                </a:moveTo>
                <a:lnTo>
                  <a:pt x="0" y="522514"/>
                </a:lnTo>
              </a:path>
            </a:pathLst>
          </a:custGeom>
          <a:noFill/>
          <a:ln w="1905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" name="Freeform 14"/>
          <p:cNvSpPr/>
          <p:nvPr userDrawn="1"/>
        </p:nvSpPr>
        <p:spPr>
          <a:xfrm flipV="1">
            <a:off x="474944" y="957128"/>
            <a:ext cx="7844967" cy="45719"/>
          </a:xfrm>
          <a:custGeom>
            <a:avLst/>
            <a:gdLst>
              <a:gd name="connsiteX0" fmla="*/ 0 w 7409543"/>
              <a:gd name="connsiteY0" fmla="*/ 0 h 0"/>
              <a:gd name="connsiteX1" fmla="*/ 0 w 7409543"/>
              <a:gd name="connsiteY1" fmla="*/ 0 h 0"/>
              <a:gd name="connsiteX2" fmla="*/ 7409543 w 7409543"/>
              <a:gd name="connsiteY2" fmla="*/ 0 h 0"/>
              <a:gd name="connsiteX3" fmla="*/ 7409543 w 7409543"/>
              <a:gd name="connsiteY3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09543">
                <a:moveTo>
                  <a:pt x="0" y="0"/>
                </a:moveTo>
                <a:lnTo>
                  <a:pt x="0" y="0"/>
                </a:lnTo>
                <a:lnTo>
                  <a:pt x="7409543" y="0"/>
                </a:lnTo>
                <a:lnTo>
                  <a:pt x="7409543" y="0"/>
                </a:lnTo>
              </a:path>
            </a:pathLst>
          </a:custGeom>
          <a:noFill/>
          <a:ln w="1905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1619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rgbClr val="F28C1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Clr>
          <a:srgbClr val="F28C1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27037" indent="-171446" algn="l" defTabSz="685783" rtl="0" eaLnBrk="1" latinLnBrk="0" hangingPunct="1">
        <a:lnSpc>
          <a:spcPct val="90000"/>
        </a:lnSpc>
        <a:spcBef>
          <a:spcPts val="375"/>
        </a:spcBef>
        <a:buClr>
          <a:srgbClr val="F28C11"/>
        </a:buClr>
        <a:buFont typeface=".AppleSystemUIFont" charset="-120"/>
        <a:buChar char="–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55631" indent="-114297" algn="l" defTabSz="685783" rtl="0" eaLnBrk="1" latinLnBrk="0" hangingPunct="1">
        <a:lnSpc>
          <a:spcPct val="90000"/>
        </a:lnSpc>
        <a:spcBef>
          <a:spcPts val="375"/>
        </a:spcBef>
        <a:buClr>
          <a:srgbClr val="F28C11"/>
        </a:buClr>
        <a:buFont typeface="Wingdings" charset="2"/>
        <a:buChar char="§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84226" indent="-114297" algn="l" defTabSz="685783" rtl="0" eaLnBrk="1" latinLnBrk="0" hangingPunct="1">
        <a:lnSpc>
          <a:spcPct val="90000"/>
        </a:lnSpc>
        <a:spcBef>
          <a:spcPts val="375"/>
        </a:spcBef>
        <a:buClr>
          <a:srgbClr val="F28C11"/>
        </a:buClr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69968" indent="-171446" algn="l" defTabSz="685783" rtl="0" eaLnBrk="1" latinLnBrk="0" hangingPunct="1">
        <a:lnSpc>
          <a:spcPct val="90000"/>
        </a:lnSpc>
        <a:spcBef>
          <a:spcPts val="375"/>
        </a:spcBef>
        <a:buClr>
          <a:srgbClr val="F28C11"/>
        </a:buClr>
        <a:buFont typeface="Courier New" charset="0"/>
        <a:buChar char="o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1" y="59945"/>
            <a:ext cx="7462661" cy="9415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1215385"/>
            <a:ext cx="7462661" cy="3675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5487" y="5994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42AD0A0E-4515-A647-B2E3-7F1B29FB99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11" y="4380220"/>
            <a:ext cx="822276" cy="639548"/>
          </a:xfrm>
          <a:prstGeom prst="rect">
            <a:avLst/>
          </a:prstGeom>
        </p:spPr>
      </p:pic>
      <p:sp>
        <p:nvSpPr>
          <p:cNvPr id="14" name="Freeform 13"/>
          <p:cNvSpPr/>
          <p:nvPr userDrawn="1"/>
        </p:nvSpPr>
        <p:spPr>
          <a:xfrm>
            <a:off x="474945" y="647701"/>
            <a:ext cx="45719" cy="353786"/>
          </a:xfrm>
          <a:custGeom>
            <a:avLst/>
            <a:gdLst>
              <a:gd name="connsiteX0" fmla="*/ 0 w 0"/>
              <a:gd name="connsiteY0" fmla="*/ 0 h 522514"/>
              <a:gd name="connsiteX1" fmla="*/ 0 w 0"/>
              <a:gd name="connsiteY1" fmla="*/ 522514 h 52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22514">
                <a:moveTo>
                  <a:pt x="0" y="0"/>
                </a:moveTo>
                <a:lnTo>
                  <a:pt x="0" y="522514"/>
                </a:lnTo>
              </a:path>
            </a:pathLst>
          </a:custGeom>
          <a:noFill/>
          <a:ln w="1905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" name="Freeform 14"/>
          <p:cNvSpPr/>
          <p:nvPr userDrawn="1"/>
        </p:nvSpPr>
        <p:spPr>
          <a:xfrm flipV="1">
            <a:off x="474944" y="957128"/>
            <a:ext cx="7844967" cy="45719"/>
          </a:xfrm>
          <a:custGeom>
            <a:avLst/>
            <a:gdLst>
              <a:gd name="connsiteX0" fmla="*/ 0 w 7409543"/>
              <a:gd name="connsiteY0" fmla="*/ 0 h 0"/>
              <a:gd name="connsiteX1" fmla="*/ 0 w 7409543"/>
              <a:gd name="connsiteY1" fmla="*/ 0 h 0"/>
              <a:gd name="connsiteX2" fmla="*/ 7409543 w 7409543"/>
              <a:gd name="connsiteY2" fmla="*/ 0 h 0"/>
              <a:gd name="connsiteX3" fmla="*/ 7409543 w 7409543"/>
              <a:gd name="connsiteY3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09543">
                <a:moveTo>
                  <a:pt x="0" y="0"/>
                </a:moveTo>
                <a:lnTo>
                  <a:pt x="0" y="0"/>
                </a:lnTo>
                <a:lnTo>
                  <a:pt x="7409543" y="0"/>
                </a:lnTo>
                <a:lnTo>
                  <a:pt x="7409543" y="0"/>
                </a:lnTo>
              </a:path>
            </a:pathLst>
          </a:custGeom>
          <a:noFill/>
          <a:ln w="1905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83566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rgbClr val="F28C1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Clr>
          <a:srgbClr val="F28C1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27037" indent="-171446" algn="l" defTabSz="685783" rtl="0" eaLnBrk="1" latinLnBrk="0" hangingPunct="1">
        <a:lnSpc>
          <a:spcPct val="90000"/>
        </a:lnSpc>
        <a:spcBef>
          <a:spcPts val="375"/>
        </a:spcBef>
        <a:buClr>
          <a:srgbClr val="F28C11"/>
        </a:buClr>
        <a:buFont typeface=".AppleSystemUIFont" charset="-120"/>
        <a:buChar char="–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55631" indent="-114297" algn="l" defTabSz="685783" rtl="0" eaLnBrk="1" latinLnBrk="0" hangingPunct="1">
        <a:lnSpc>
          <a:spcPct val="90000"/>
        </a:lnSpc>
        <a:spcBef>
          <a:spcPts val="375"/>
        </a:spcBef>
        <a:buClr>
          <a:srgbClr val="F28C11"/>
        </a:buClr>
        <a:buFont typeface="Wingdings" charset="2"/>
        <a:buChar char="§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84226" indent="-114297" algn="l" defTabSz="685783" rtl="0" eaLnBrk="1" latinLnBrk="0" hangingPunct="1">
        <a:lnSpc>
          <a:spcPct val="90000"/>
        </a:lnSpc>
        <a:spcBef>
          <a:spcPts val="375"/>
        </a:spcBef>
        <a:buClr>
          <a:srgbClr val="F28C11"/>
        </a:buClr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69968" indent="-171446" algn="l" defTabSz="685783" rtl="0" eaLnBrk="1" latinLnBrk="0" hangingPunct="1">
        <a:lnSpc>
          <a:spcPct val="90000"/>
        </a:lnSpc>
        <a:spcBef>
          <a:spcPts val="375"/>
        </a:spcBef>
        <a:buClr>
          <a:srgbClr val="F28C11"/>
        </a:buClr>
        <a:buFont typeface="Courier New" charset="0"/>
        <a:buChar char="o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svg"/><Relationship Id="rId3" Type="http://schemas.openxmlformats.org/officeDocument/2006/relationships/image" Target="../media/image520.png"/><Relationship Id="rId7" Type="http://schemas.openxmlformats.org/officeDocument/2006/relationships/image" Target="../media/image55.svg"/><Relationship Id="rId12" Type="http://schemas.openxmlformats.org/officeDocument/2006/relationships/image" Target="../media/image6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530.pn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5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hyperlink" Target="https://www.hcg-int.com/" TargetMode="External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10.jpeg"/><Relationship Id="rId21" Type="http://schemas.openxmlformats.org/officeDocument/2006/relationships/image" Target="../media/image25.png"/><Relationship Id="rId7" Type="http://schemas.openxmlformats.org/officeDocument/2006/relationships/image" Target="../media/image14.jpeg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7.png"/><Relationship Id="rId24" Type="http://schemas.openxmlformats.org/officeDocument/2006/relationships/image" Target="../media/image28.png"/><Relationship Id="rId5" Type="http://schemas.openxmlformats.org/officeDocument/2006/relationships/image" Target="../media/image12.png"/><Relationship Id="rId15" Type="http://schemas.openxmlformats.org/officeDocument/2006/relationships/hyperlink" Target="http://www.bms.com/pages/default.aspx" TargetMode="External"/><Relationship Id="rId23" Type="http://schemas.openxmlformats.org/officeDocument/2006/relationships/image" Target="../media/image27.jpeg"/><Relationship Id="rId10" Type="http://schemas.openxmlformats.org/officeDocument/2006/relationships/hyperlink" Target="https://www.pfizer.com/" TargetMode="External"/><Relationship Id="rId19" Type="http://schemas.openxmlformats.org/officeDocument/2006/relationships/image" Target="../media/image23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19.png"/><Relationship Id="rId22" Type="http://schemas.openxmlformats.org/officeDocument/2006/relationships/image" Target="../media/image2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chart" Target="../charts/chart2.xml"/><Relationship Id="rId7" Type="http://schemas.openxmlformats.org/officeDocument/2006/relationships/image" Target="../media/image65.sv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Relationship Id="rId9" Type="http://schemas.openxmlformats.org/officeDocument/2006/relationships/image" Target="../media/image6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80.png"/><Relationship Id="rId7" Type="http://schemas.openxmlformats.org/officeDocument/2006/relationships/image" Target="../media/image70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Relationship Id="rId9" Type="http://schemas.openxmlformats.org/officeDocument/2006/relationships/image" Target="../media/image72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74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13" Type="http://schemas.openxmlformats.org/officeDocument/2006/relationships/image" Target="../media/image58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6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svg"/><Relationship Id="rId11" Type="http://schemas.openxmlformats.org/officeDocument/2006/relationships/image" Target="../media/image85.png"/><Relationship Id="rId5" Type="http://schemas.openxmlformats.org/officeDocument/2006/relationships/image" Target="../media/image81.png"/><Relationship Id="rId10" Type="http://schemas.openxmlformats.org/officeDocument/2006/relationships/image" Target="../media/image55.svg"/><Relationship Id="rId4" Type="http://schemas.openxmlformats.org/officeDocument/2006/relationships/image" Target="../media/image80.svg"/><Relationship Id="rId9" Type="http://schemas.openxmlformats.org/officeDocument/2006/relationships/image" Target="../media/image54.png"/><Relationship Id="rId14" Type="http://schemas.openxmlformats.org/officeDocument/2006/relationships/image" Target="../media/image59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10" Type="http://schemas.openxmlformats.org/officeDocument/2006/relationships/image" Target="../media/image96.svg"/><Relationship Id="rId4" Type="http://schemas.openxmlformats.org/officeDocument/2006/relationships/image" Target="../media/image90.svg"/><Relationship Id="rId9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svg"/><Relationship Id="rId4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svg"/><Relationship Id="rId7" Type="http://schemas.openxmlformats.org/officeDocument/2006/relationships/image" Target="../media/image108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12.svg"/><Relationship Id="rId5" Type="http://schemas.openxmlformats.org/officeDocument/2006/relationships/image" Target="../media/image106.sv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svg"/><Relationship Id="rId7" Type="http://schemas.openxmlformats.org/officeDocument/2006/relationships/image" Target="../media/image118.sv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svg"/><Relationship Id="rId4" Type="http://schemas.openxmlformats.org/officeDocument/2006/relationships/image" Target="../media/image11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hyperlink" Target="https://www.ncbi.nlm.nih.gov/pmc/articles/PMC8036211/" TargetMode="External"/><Relationship Id="rId7" Type="http://schemas.openxmlformats.org/officeDocument/2006/relationships/image" Target="../media/image122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124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svg"/><Relationship Id="rId3" Type="http://schemas.openxmlformats.org/officeDocument/2006/relationships/image" Target="../media/image126.gif"/><Relationship Id="rId7" Type="http://schemas.openxmlformats.org/officeDocument/2006/relationships/image" Target="../media/image123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svg"/><Relationship Id="rId5" Type="http://schemas.openxmlformats.org/officeDocument/2006/relationships/image" Target="../media/image121.png"/><Relationship Id="rId4" Type="http://schemas.openxmlformats.org/officeDocument/2006/relationships/image" Target="../media/image127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2.svg"/><Relationship Id="rId7" Type="http://schemas.openxmlformats.org/officeDocument/2006/relationships/hyperlink" Target="https://jamanetwork.com/journals/jamaneurology/pages/jama-neurology-author-interviews" TargetMode="Externa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4.svg"/><Relationship Id="rId4" Type="http://schemas.openxmlformats.org/officeDocument/2006/relationships/image" Target="../media/image123.png"/><Relationship Id="rId9" Type="http://schemas.openxmlformats.org/officeDocument/2006/relationships/image" Target="../media/image130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24.svg"/><Relationship Id="rId2" Type="http://schemas.openxmlformats.org/officeDocument/2006/relationships/hyperlink" Target="https://www.futuremedicine.com/doi/epdf/10.2217/fnl-2022-000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svg"/><Relationship Id="rId4" Type="http://schemas.openxmlformats.org/officeDocument/2006/relationships/image" Target="../media/image1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svg"/><Relationship Id="rId7" Type="http://schemas.openxmlformats.org/officeDocument/2006/relationships/image" Target="../media/image137.sv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openxmlformats.org/officeDocument/2006/relationships/image" Target="../media/image141.svg"/><Relationship Id="rId5" Type="http://schemas.openxmlformats.org/officeDocument/2006/relationships/image" Target="../media/image135.svg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sv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sv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5.png"/><Relationship Id="rId7" Type="http://schemas.openxmlformats.org/officeDocument/2006/relationships/image" Target="../media/image150.sv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sv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5.svg"/><Relationship Id="rId7" Type="http://schemas.openxmlformats.org/officeDocument/2006/relationships/image" Target="../media/image159.sv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11" Type="http://schemas.openxmlformats.org/officeDocument/2006/relationships/image" Target="../media/image163.svg"/><Relationship Id="rId5" Type="http://schemas.openxmlformats.org/officeDocument/2006/relationships/image" Target="../media/image157.svg"/><Relationship Id="rId10" Type="http://schemas.openxmlformats.org/officeDocument/2006/relationships/image" Target="../media/image162.png"/><Relationship Id="rId4" Type="http://schemas.openxmlformats.org/officeDocument/2006/relationships/image" Target="../media/image156.png"/><Relationship Id="rId9" Type="http://schemas.openxmlformats.org/officeDocument/2006/relationships/image" Target="../media/image161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svg"/><Relationship Id="rId7" Type="http://schemas.openxmlformats.org/officeDocument/2006/relationships/image" Target="../media/image169.sv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svg"/><Relationship Id="rId4" Type="http://schemas.openxmlformats.org/officeDocument/2006/relationships/image" Target="../media/image16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sv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5" Type="http://schemas.openxmlformats.org/officeDocument/2006/relationships/image" Target="../media/image172.emf"/><Relationship Id="rId4" Type="http://schemas.openxmlformats.org/officeDocument/2006/relationships/oleObject" Target="../embeddings/oleObject1.bin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01959-1619-4F96-8E97-53B7A28A64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8736" y="1211088"/>
            <a:ext cx="4056001" cy="664649"/>
          </a:xfrm>
        </p:spPr>
        <p:txBody>
          <a:bodyPr/>
          <a:lstStyle/>
          <a:p>
            <a:r>
              <a:rPr lang="en-US" dirty="0"/>
              <a:t>ISMPP University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A5669E-B61B-4FF9-8070-490009B12A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0836" y="1875737"/>
            <a:ext cx="3391799" cy="2166511"/>
          </a:xfrm>
        </p:spPr>
        <p:txBody>
          <a:bodyPr/>
          <a:lstStyle/>
          <a:p>
            <a:r>
              <a:rPr lang="en-US" sz="2200" dirty="0"/>
              <a:t>Cooking up a Pub Plan: Adding Some Flavor to the Usual Fare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FD9C17-DA93-4646-8A02-B34096B5D343}"/>
              </a:ext>
            </a:extLst>
          </p:cNvPr>
          <p:cNvSpPr txBox="1"/>
          <p:nvPr/>
        </p:nvSpPr>
        <p:spPr>
          <a:xfrm>
            <a:off x="77352" y="3488250"/>
            <a:ext cx="1998618" cy="100424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defTabSz="685783">
              <a:defRPr/>
            </a:pPr>
            <a:endParaRPr lang="en-US" sz="1013" dirty="0">
              <a:solidFill>
                <a:prstClr val="black"/>
              </a:solidFill>
              <a:latin typeface="Franklin Gothic Book" panose="020B0503020102020204"/>
            </a:endParaRPr>
          </a:p>
          <a:p>
            <a:pPr defTabSz="685783">
              <a:defRPr/>
            </a:pPr>
            <a:endParaRPr lang="en-US" sz="1013" dirty="0">
              <a:solidFill>
                <a:prstClr val="black"/>
              </a:solidFill>
              <a:latin typeface="Franklin Gothic Book" panose="020B0503020102020204"/>
            </a:endParaRPr>
          </a:p>
          <a:p>
            <a:pPr algn="l" rtl="0" fontAlgn="base"/>
            <a:r>
              <a:rPr lang="en-US" b="1" dirty="0">
                <a:solidFill>
                  <a:srgbClr val="000000"/>
                </a:solidFill>
                <a:latin typeface="Franklin Gothic Book"/>
              </a:rPr>
              <a:t>Webinar will begin promptly at: ​​</a:t>
            </a:r>
          </a:p>
          <a:p>
            <a:pPr algn="l" rtl="0" fontAlgn="base"/>
            <a:r>
              <a:rPr lang="en-US" b="1" dirty="0">
                <a:solidFill>
                  <a:srgbClr val="000000"/>
                </a:solidFill>
                <a:latin typeface="Franklin Gothic Book"/>
              </a:rPr>
              <a:t>11 AM ET / 4 PM GMT</a:t>
            </a:r>
            <a:endParaRPr lang="en-US" sz="1013" b="1" dirty="0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1E204F-7927-43EE-8EBD-37CA3BC7DC54}"/>
              </a:ext>
            </a:extLst>
          </p:cNvPr>
          <p:cNvSpPr txBox="1"/>
          <p:nvPr/>
        </p:nvSpPr>
        <p:spPr>
          <a:xfrm>
            <a:off x="4818341" y="2958992"/>
            <a:ext cx="3696789" cy="3347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1575" b="1" dirty="0">
                <a:latin typeface="Franklin Gothic Book" panose="020B0503020102020204"/>
              </a:rPr>
              <a:t>March 27, 2024</a:t>
            </a:r>
          </a:p>
        </p:txBody>
      </p:sp>
      <p:sp>
        <p:nvSpPr>
          <p:cNvPr id="8" name="Plus Sign 7">
            <a:extLst>
              <a:ext uri="{FF2B5EF4-FFF2-40B4-BE49-F238E27FC236}">
                <a16:creationId xmlns:a16="http://schemas.microsoft.com/office/drawing/2014/main" id="{7697EEA5-09DA-4234-BF38-6B90153E7B0F}"/>
              </a:ext>
            </a:extLst>
          </p:cNvPr>
          <p:cNvSpPr/>
          <p:nvPr/>
        </p:nvSpPr>
        <p:spPr>
          <a:xfrm>
            <a:off x="6265267" y="501824"/>
            <a:ext cx="506023" cy="41302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013" dirty="0">
              <a:solidFill>
                <a:prstClr val="white"/>
              </a:solidFill>
              <a:latin typeface="Franklin Gothic Book" panose="020B050302010202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BFCC8E-C30E-4D8F-AA73-663C1BE95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227" y="354328"/>
            <a:ext cx="799153" cy="597740"/>
          </a:xfrm>
          <a:prstGeom prst="rect">
            <a:avLst/>
          </a:prstGeom>
        </p:spPr>
      </p:pic>
      <p:pic>
        <p:nvPicPr>
          <p:cNvPr id="6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F4D40816-8132-90AA-2D8A-79C3245C3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1896" y="248333"/>
            <a:ext cx="815068" cy="8164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0505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188E19-093F-C8CF-7AF2-1163630E4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 Planning: </a:t>
            </a:r>
            <a:br>
              <a:rPr lang="en-US" dirty="0"/>
            </a:br>
            <a:r>
              <a:rPr lang="en-US" dirty="0"/>
              <a:t>The Secret Sauce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2B19B-3A99-37B2-45BB-376195295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0373" y="3157537"/>
            <a:ext cx="5911398" cy="189343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Alanna Kennedy</a:t>
            </a:r>
          </a:p>
          <a:p>
            <a:endParaRPr lang="en-US" dirty="0"/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2000" dirty="0"/>
              <a:t>Elements of a Publication Plan</a:t>
            </a:r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2000" dirty="0"/>
              <a:t>Publication Plan: From Planning to Analysis</a:t>
            </a:r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2000" dirty="0"/>
              <a:t>Workshop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A44AF042-C078-5C03-2BA0-FD9E150A52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6"/>
            <a:ext cx="2057400" cy="273844"/>
          </a:xfrm>
        </p:spPr>
        <p:txBody>
          <a:bodyPr/>
          <a:lstStyle/>
          <a:p>
            <a:fld id="{42AD0A0E-4515-A647-B2E3-7F1B29FB990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0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9312F3-3455-DA23-0BAC-07E84709D195}"/>
              </a:ext>
            </a:extLst>
          </p:cNvPr>
          <p:cNvSpPr/>
          <p:nvPr/>
        </p:nvSpPr>
        <p:spPr>
          <a:xfrm>
            <a:off x="1161310" y="2125129"/>
            <a:ext cx="7899436" cy="1129814"/>
          </a:xfrm>
          <a:prstGeom prst="rect">
            <a:avLst/>
          </a:prstGeom>
          <a:solidFill>
            <a:schemeClr val="accent3">
              <a:alpha val="10000"/>
            </a:schemeClr>
          </a:solidFill>
          <a:ln w="9525" cap="rnd">
            <a:noFill/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783"/>
            <a:endParaRPr lang="en-US" sz="1013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257C62-F036-4296-84FE-A2C72274C4A9}"/>
              </a:ext>
            </a:extLst>
          </p:cNvPr>
          <p:cNvGrpSpPr/>
          <p:nvPr/>
        </p:nvGrpSpPr>
        <p:grpSpPr>
          <a:xfrm>
            <a:off x="3004633" y="1345008"/>
            <a:ext cx="5273213" cy="3092173"/>
            <a:chOff x="4260360" y="1646768"/>
            <a:chExt cx="9387448" cy="6521111"/>
          </a:xfrm>
        </p:grpSpPr>
        <p:sp>
          <p:nvSpPr>
            <p:cNvPr id="55" name="Line 31">
              <a:extLst>
                <a:ext uri="{FF2B5EF4-FFF2-40B4-BE49-F238E27FC236}">
                  <a16:creationId xmlns:a16="http://schemas.microsoft.com/office/drawing/2014/main" id="{DA849E46-ADF0-44C8-A5E6-E37B8FDF8C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60360" y="1646768"/>
              <a:ext cx="0" cy="6521111"/>
            </a:xfrm>
            <a:prstGeom prst="line">
              <a:avLst/>
            </a:prstGeom>
            <a:noFill/>
            <a:ln w="12700" cap="flat">
              <a:solidFill>
                <a:schemeClr val="tx2">
                  <a:lumMod val="20000"/>
                  <a:lumOff val="80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6759" tIns="23380" rIns="46759" bIns="23380" numCol="1" anchor="t" anchorCtr="0" compatLnSpc="1">
              <a:prstTxWarp prst="textNoShape">
                <a:avLst/>
              </a:prstTxWarp>
            </a:bodyPr>
            <a:lstStyle/>
            <a:p>
              <a:pPr defTabSz="233789">
                <a:defRPr/>
              </a:pPr>
              <a:endParaRPr lang="en-US" sz="920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95" name="Line 31">
              <a:extLst>
                <a:ext uri="{FF2B5EF4-FFF2-40B4-BE49-F238E27FC236}">
                  <a16:creationId xmlns:a16="http://schemas.microsoft.com/office/drawing/2014/main" id="{70F6C7C3-580D-4077-9F78-156D5C828F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47808" y="1646768"/>
              <a:ext cx="0" cy="6521111"/>
            </a:xfrm>
            <a:prstGeom prst="line">
              <a:avLst/>
            </a:prstGeom>
            <a:noFill/>
            <a:ln w="12700" cap="flat">
              <a:solidFill>
                <a:schemeClr val="tx2">
                  <a:lumMod val="20000"/>
                  <a:lumOff val="80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6759" tIns="23380" rIns="46759" bIns="23380" numCol="1" anchor="t" anchorCtr="0" compatLnSpc="1">
              <a:prstTxWarp prst="textNoShape">
                <a:avLst/>
              </a:prstTxWarp>
            </a:bodyPr>
            <a:lstStyle/>
            <a:p>
              <a:pPr defTabSz="233789">
                <a:defRPr/>
              </a:pPr>
              <a:endParaRPr lang="en-US" sz="920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CEED6C-637B-FDA8-1F33-66C9F21DA1F5}"/>
              </a:ext>
            </a:extLst>
          </p:cNvPr>
          <p:cNvGrpSpPr/>
          <p:nvPr/>
        </p:nvGrpSpPr>
        <p:grpSpPr>
          <a:xfrm>
            <a:off x="384199" y="4430085"/>
            <a:ext cx="7631328" cy="234276"/>
            <a:chOff x="-8842" y="5909027"/>
            <a:chExt cx="9918603" cy="27235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BB04703-9459-4E0C-9402-7FAC101653D7}"/>
                </a:ext>
              </a:extLst>
            </p:cNvPr>
            <p:cNvGrpSpPr/>
            <p:nvPr/>
          </p:nvGrpSpPr>
          <p:grpSpPr>
            <a:xfrm>
              <a:off x="-8842" y="5909027"/>
              <a:ext cx="6192587" cy="260036"/>
              <a:chOff x="602454" y="8601331"/>
              <a:chExt cx="8938739" cy="381386"/>
            </a:xfrm>
          </p:grpSpPr>
          <p:sp>
            <p:nvSpPr>
              <p:cNvPr id="232" name="Rounded Rectangle 265">
                <a:extLst>
                  <a:ext uri="{FF2B5EF4-FFF2-40B4-BE49-F238E27FC236}">
                    <a16:creationId xmlns:a16="http://schemas.microsoft.com/office/drawing/2014/main" id="{E7D9F420-9F6B-4F2C-BC45-0E4A166B676B}"/>
                  </a:ext>
                </a:extLst>
              </p:cNvPr>
              <p:cNvSpPr/>
              <p:nvPr/>
            </p:nvSpPr>
            <p:spPr>
              <a:xfrm>
                <a:off x="602454" y="8601331"/>
                <a:ext cx="8938739" cy="38138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05740" rtlCol="0" anchor="ctr"/>
              <a:lstStyle/>
              <a:p>
                <a:pPr defTabSz="233789">
                  <a:lnSpc>
                    <a:spcPct val="85000"/>
                  </a:lnSpc>
                  <a:defRPr/>
                </a:pPr>
                <a:r>
                  <a:rPr lang="en-US" sz="600" b="1" dirty="0">
                    <a:solidFill>
                      <a:srgbClr val="4472C4"/>
                    </a:solidFill>
                    <a:latin typeface="Franklin Gothic Book" panose="020B0503020102020204"/>
                  </a:rPr>
                  <a:t>Communication</a:t>
                </a:r>
                <a:br>
                  <a:rPr lang="en-US" sz="600" b="1" dirty="0">
                    <a:solidFill>
                      <a:srgbClr val="4472C4"/>
                    </a:solidFill>
                    <a:latin typeface="Franklin Gothic Book" panose="020B0503020102020204"/>
                  </a:rPr>
                </a:br>
                <a:r>
                  <a:rPr lang="en-US" sz="600" b="1" dirty="0">
                    <a:solidFill>
                      <a:srgbClr val="4472C4"/>
                    </a:solidFill>
                    <a:latin typeface="Franklin Gothic Book" panose="020B0503020102020204"/>
                  </a:rPr>
                  <a:t>Objectives</a:t>
                </a:r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F2F5AB6E-C0C9-499C-9EEA-4F0826B9924D}"/>
                  </a:ext>
                </a:extLst>
              </p:cNvPr>
              <p:cNvSpPr/>
              <p:nvPr/>
            </p:nvSpPr>
            <p:spPr>
              <a:xfrm>
                <a:off x="8507406" y="8654864"/>
                <a:ext cx="274321" cy="274319"/>
              </a:xfrm>
              <a:prstGeom prst="ellipse">
                <a:avLst/>
              </a:prstGeom>
              <a:solidFill>
                <a:schemeClr val="accent3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0"/>
              <a:lstStyle/>
              <a:p>
                <a:pPr algn="ctr" defTabSz="23378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716" b="1" dirty="0">
                    <a:solidFill>
                      <a:prstClr val="white"/>
                    </a:solidFill>
                    <a:latin typeface="Franklin Gothic Book" panose="020B0503020102020204"/>
                    <a:ea typeface="ＭＳ Ｐゴシック" pitchFamily="-106" charset="-128"/>
                    <a:cs typeface="Calibri" panose="020F0502020204030204" pitchFamily="34" charset="0"/>
                  </a:rPr>
                  <a:t>5</a:t>
                </a:r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6F1DBF54-6C50-4D60-BCBB-729C18530A43}"/>
                  </a:ext>
                </a:extLst>
              </p:cNvPr>
              <p:cNvSpPr/>
              <p:nvPr/>
            </p:nvSpPr>
            <p:spPr>
              <a:xfrm>
                <a:off x="6554472" y="8654864"/>
                <a:ext cx="274321" cy="274319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0"/>
              <a:lstStyle/>
              <a:p>
                <a:pPr algn="ctr" defTabSz="23378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716" b="1" dirty="0">
                    <a:solidFill>
                      <a:prstClr val="white"/>
                    </a:solidFill>
                    <a:latin typeface="Franklin Gothic Book" panose="020B0503020102020204"/>
                    <a:ea typeface="ＭＳ Ｐゴシック" pitchFamily="-106" charset="-128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D5B2049E-3B32-4B8A-A0D9-768F82FBAF12}"/>
                  </a:ext>
                </a:extLst>
              </p:cNvPr>
              <p:cNvSpPr/>
              <p:nvPr/>
            </p:nvSpPr>
            <p:spPr>
              <a:xfrm>
                <a:off x="3815368" y="8654864"/>
                <a:ext cx="274321" cy="274319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0"/>
              <a:lstStyle/>
              <a:p>
                <a:pPr algn="ctr" defTabSz="23378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716" b="1" dirty="0">
                    <a:solidFill>
                      <a:prstClr val="white"/>
                    </a:solidFill>
                    <a:latin typeface="Franklin Gothic Book" panose="020B0503020102020204"/>
                    <a:ea typeface="ＭＳ Ｐゴシック" pitchFamily="-106" charset="-128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F9292FFE-DDDB-4E61-BF09-2124D3F6F900}"/>
                  </a:ext>
                </a:extLst>
              </p:cNvPr>
              <p:cNvSpPr/>
              <p:nvPr/>
            </p:nvSpPr>
            <p:spPr>
              <a:xfrm>
                <a:off x="5556100" y="8654864"/>
                <a:ext cx="274321" cy="274319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bg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23378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716" b="1" dirty="0">
                    <a:solidFill>
                      <a:prstClr val="white"/>
                    </a:solidFill>
                    <a:latin typeface="Franklin Gothic Book" panose="020B0503020102020204"/>
                    <a:ea typeface="Open Sans" panose="020B060603050402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35BE8F-9E83-4CEB-B996-3EDD406328B3}"/>
                  </a:ext>
                </a:extLst>
              </p:cNvPr>
              <p:cNvSpPr txBox="1"/>
              <p:nvPr/>
            </p:nvSpPr>
            <p:spPr>
              <a:xfrm>
                <a:off x="2657159" y="8708730"/>
                <a:ext cx="783630" cy="18056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defTabSz="233789">
                  <a:defRPr/>
                </a:pPr>
                <a:r>
                  <a:rPr lang="en-US" sz="600" dirty="0">
                    <a:solidFill>
                      <a:prstClr val="black"/>
                    </a:solidFill>
                    <a:latin typeface="Franklin Gothic Book" panose="020B0503020102020204"/>
                    <a:cs typeface="Calibri" panose="020F0502020204030204" pitchFamily="34" charset="0"/>
                    <a:sym typeface="Helvetica"/>
                  </a:rPr>
                  <a:t>Unmet Need</a:t>
                </a:r>
                <a:endParaRPr lang="en-US" sz="600" dirty="0">
                  <a:solidFill>
                    <a:prstClr val="black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430" name="TextBox 429">
                <a:extLst>
                  <a:ext uri="{FF2B5EF4-FFF2-40B4-BE49-F238E27FC236}">
                    <a16:creationId xmlns:a16="http://schemas.microsoft.com/office/drawing/2014/main" id="{C8E06941-D5AF-465D-AFF0-98474D52769B}"/>
                  </a:ext>
                </a:extLst>
              </p:cNvPr>
              <p:cNvSpPr txBox="1"/>
              <p:nvPr/>
            </p:nvSpPr>
            <p:spPr>
              <a:xfrm>
                <a:off x="6886647" y="8694760"/>
                <a:ext cx="1175446" cy="18056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defTabSz="233789">
                  <a:defRPr/>
                </a:pPr>
                <a:r>
                  <a:rPr lang="en-US" sz="600" dirty="0">
                    <a:solidFill>
                      <a:prstClr val="black"/>
                    </a:solidFill>
                    <a:latin typeface="Franklin Gothic Book" panose="020B0503020102020204"/>
                    <a:cs typeface="Calibri" panose="020F0502020204030204" pitchFamily="34" charset="0"/>
                    <a:sym typeface="Helvetica"/>
                  </a:rPr>
                  <a:t>Efficacy and Safety</a:t>
                </a:r>
                <a:endParaRPr lang="en-US" sz="600" dirty="0">
                  <a:solidFill>
                    <a:prstClr val="black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431" name="TextBox 430">
                <a:extLst>
                  <a:ext uri="{FF2B5EF4-FFF2-40B4-BE49-F238E27FC236}">
                    <a16:creationId xmlns:a16="http://schemas.microsoft.com/office/drawing/2014/main" id="{CC30F5B7-118A-4DB3-AF8B-857BE38F4C98}"/>
                  </a:ext>
                </a:extLst>
              </p:cNvPr>
              <p:cNvSpPr txBox="1"/>
              <p:nvPr/>
            </p:nvSpPr>
            <p:spPr>
              <a:xfrm>
                <a:off x="4150023" y="8701745"/>
                <a:ext cx="1011931" cy="18056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defTabSz="233789">
                  <a:defRPr/>
                </a:pPr>
                <a:r>
                  <a:rPr lang="en-US" sz="600" dirty="0">
                    <a:solidFill>
                      <a:prstClr val="black"/>
                    </a:solidFill>
                    <a:latin typeface="Franklin Gothic Book" panose="020B0503020102020204"/>
                    <a:cs typeface="Calibri" panose="020F0502020204030204" pitchFamily="34" charset="0"/>
                    <a:sym typeface="Helvetica"/>
                  </a:rPr>
                  <a:t>Pathophysiology</a:t>
                </a:r>
                <a:endParaRPr lang="en-US" sz="600" dirty="0">
                  <a:solidFill>
                    <a:prstClr val="black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432" name="TextBox 431">
                <a:extLst>
                  <a:ext uri="{FF2B5EF4-FFF2-40B4-BE49-F238E27FC236}">
                    <a16:creationId xmlns:a16="http://schemas.microsoft.com/office/drawing/2014/main" id="{270BC8F8-D838-4D46-8FCB-0DD6C380196B}"/>
                  </a:ext>
                </a:extLst>
              </p:cNvPr>
              <p:cNvSpPr txBox="1"/>
              <p:nvPr/>
            </p:nvSpPr>
            <p:spPr>
              <a:xfrm>
                <a:off x="5893842" y="8699335"/>
                <a:ext cx="285703" cy="15743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defTabSz="233789">
                  <a:defRPr/>
                </a:pPr>
                <a:r>
                  <a:rPr lang="en-US" sz="600" dirty="0">
                    <a:solidFill>
                      <a:prstClr val="black"/>
                    </a:solidFill>
                    <a:latin typeface="Franklin Gothic Book" panose="020B0503020102020204"/>
                    <a:cs typeface="Calibri" panose="020F0502020204030204" pitchFamily="34" charset="0"/>
                    <a:sym typeface="Helvetica"/>
                  </a:rPr>
                  <a:t>MOA</a:t>
                </a:r>
                <a:endParaRPr lang="en-US" sz="600" dirty="0">
                  <a:solidFill>
                    <a:prstClr val="black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433" name="TextBox 432">
                <a:extLst>
                  <a:ext uri="{FF2B5EF4-FFF2-40B4-BE49-F238E27FC236}">
                    <a16:creationId xmlns:a16="http://schemas.microsoft.com/office/drawing/2014/main" id="{26181615-0D08-45D8-BB88-D0DDF51967CA}"/>
                  </a:ext>
                </a:extLst>
              </p:cNvPr>
              <p:cNvSpPr txBox="1"/>
              <p:nvPr/>
            </p:nvSpPr>
            <p:spPr>
              <a:xfrm>
                <a:off x="8816533" y="8701745"/>
                <a:ext cx="348624" cy="18056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defTabSz="233789">
                  <a:defRPr/>
                </a:pPr>
                <a:r>
                  <a:rPr lang="en-US" sz="600" dirty="0">
                    <a:solidFill>
                      <a:prstClr val="black"/>
                    </a:solidFill>
                    <a:latin typeface="Franklin Gothic Book" panose="020B0503020102020204"/>
                    <a:cs typeface="Calibri" panose="020F0502020204030204" pitchFamily="34" charset="0"/>
                    <a:sym typeface="Helvetica"/>
                  </a:rPr>
                  <a:t>Value</a:t>
                </a:r>
                <a:endParaRPr lang="en-US" sz="600" dirty="0">
                  <a:solidFill>
                    <a:prstClr val="black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AC3731CF-7758-4112-947E-7810164DC74D}"/>
                  </a:ext>
                </a:extLst>
              </p:cNvPr>
              <p:cNvSpPr/>
              <p:nvPr/>
            </p:nvSpPr>
            <p:spPr>
              <a:xfrm>
                <a:off x="2289832" y="8654864"/>
                <a:ext cx="274321" cy="274319"/>
              </a:xfrm>
              <a:prstGeom prst="ellipse">
                <a:avLst/>
              </a:prstGeom>
              <a:solidFill>
                <a:schemeClr val="accent4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0"/>
              <a:lstStyle/>
              <a:p>
                <a:pPr algn="ctr" defTabSz="23378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716" b="1" dirty="0">
                    <a:solidFill>
                      <a:prstClr val="white"/>
                    </a:solidFill>
                    <a:latin typeface="Franklin Gothic Book" panose="020B0503020102020204"/>
                    <a:ea typeface="ＭＳ Ｐゴシック" pitchFamily="-106" charset="-128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216" name="Rounded Rectangle 265">
              <a:extLst>
                <a:ext uri="{FF2B5EF4-FFF2-40B4-BE49-F238E27FC236}">
                  <a16:creationId xmlns:a16="http://schemas.microsoft.com/office/drawing/2014/main" id="{7DBB149B-E3F2-4194-9766-949D1FC50377}"/>
                </a:ext>
              </a:extLst>
            </p:cNvPr>
            <p:cNvSpPr/>
            <p:nvPr/>
          </p:nvSpPr>
          <p:spPr>
            <a:xfrm>
              <a:off x="6272237" y="5914632"/>
              <a:ext cx="3637524" cy="26256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233789">
                <a:lnSpc>
                  <a:spcPct val="85000"/>
                </a:lnSpc>
                <a:defRPr/>
              </a:pPr>
              <a:r>
                <a:rPr lang="en-US" sz="716" b="1" dirty="0">
                  <a:solidFill>
                    <a:srgbClr val="4472C4"/>
                  </a:solidFill>
                  <a:latin typeface="Franklin Gothic Book" panose="020B0503020102020204"/>
                </a:rPr>
                <a:t>Key</a:t>
              </a:r>
            </a:p>
          </p:txBody>
        </p:sp>
        <p:cxnSp>
          <p:nvCxnSpPr>
            <p:cNvPr id="675" name="Straight Arrow Connector 674">
              <a:extLst>
                <a:ext uri="{FF2B5EF4-FFF2-40B4-BE49-F238E27FC236}">
                  <a16:creationId xmlns:a16="http://schemas.microsoft.com/office/drawing/2014/main" id="{656C6D57-2FCC-45A9-A260-B295E31997A0}"/>
                </a:ext>
              </a:extLst>
            </p:cNvPr>
            <p:cNvCxnSpPr>
              <a:cxnSpLocks/>
            </p:cNvCxnSpPr>
            <p:nvPr/>
          </p:nvCxnSpPr>
          <p:spPr>
            <a:xfrm>
              <a:off x="6777246" y="6045914"/>
              <a:ext cx="119298" cy="0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oval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676" name="TextBox 34">
              <a:extLst>
                <a:ext uri="{FF2B5EF4-FFF2-40B4-BE49-F238E27FC236}">
                  <a16:creationId xmlns:a16="http://schemas.microsoft.com/office/drawing/2014/main" id="{077943A8-14A9-4D56-8112-A4F67F0D50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04056" y="5931387"/>
              <a:ext cx="1467189" cy="249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6759" tIns="23380" rIns="0" anchor="ctr" anchorCtr="0">
              <a:spAutoFit/>
            </a:bodyPr>
            <a:lstStyle/>
            <a:p>
              <a:pPr defTabSz="233789">
                <a:lnSpc>
                  <a:spcPct val="85000"/>
                </a:lnSpc>
                <a:defRPr/>
              </a:pPr>
              <a:r>
                <a:rPr lang="en-US" sz="450" dirty="0">
                  <a:solidFill>
                    <a:prstClr val="black"/>
                  </a:solidFill>
                  <a:latin typeface="Franklin Gothic Book" panose="020B0503020102020204"/>
                  <a:ea typeface="ＭＳ Ｐゴシック" charset="-128"/>
                  <a:cs typeface="Calibri" panose="020F0502020204030204" pitchFamily="34" charset="0"/>
                </a:rPr>
                <a:t>Targeted completion for ongoing projects (epub or final deliverable)</a:t>
              </a:r>
            </a:p>
          </p:txBody>
        </p:sp>
        <p:cxnSp>
          <p:nvCxnSpPr>
            <p:cNvPr id="677" name="Straight Arrow Connector 676">
              <a:extLst>
                <a:ext uri="{FF2B5EF4-FFF2-40B4-BE49-F238E27FC236}">
                  <a16:creationId xmlns:a16="http://schemas.microsoft.com/office/drawing/2014/main" id="{769B4122-3665-40A0-BCCB-B7338195841E}"/>
                </a:ext>
              </a:extLst>
            </p:cNvPr>
            <p:cNvCxnSpPr/>
            <p:nvPr/>
          </p:nvCxnSpPr>
          <p:spPr>
            <a:xfrm>
              <a:off x="8540875" y="6047226"/>
              <a:ext cx="147658" cy="0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678" name="TextBox 34">
              <a:extLst>
                <a:ext uri="{FF2B5EF4-FFF2-40B4-BE49-F238E27FC236}">
                  <a16:creationId xmlns:a16="http://schemas.microsoft.com/office/drawing/2014/main" id="{C32D1629-5AC8-431E-89D3-2639F2F24D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2255" y="5944184"/>
              <a:ext cx="1251373" cy="217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6759" tIns="23380" rIns="0" anchor="ctr" anchorCtr="0">
              <a:spAutoFit/>
            </a:bodyPr>
            <a:lstStyle/>
            <a:p>
              <a:pPr defTabSz="233789">
                <a:lnSpc>
                  <a:spcPct val="85000"/>
                </a:lnSpc>
                <a:defRPr/>
              </a:pPr>
              <a:r>
                <a:rPr lang="en-US" sz="450" dirty="0">
                  <a:solidFill>
                    <a:prstClr val="black"/>
                  </a:solidFill>
                  <a:latin typeface="Franklin Gothic Book" panose="020B0503020102020204"/>
                  <a:ea typeface="ＭＳ Ｐゴシック" charset="-128"/>
                  <a:cs typeface="Calibri" panose="020F0502020204030204" pitchFamily="34" charset="0"/>
                </a:rPr>
                <a:t>Completion expected into Year 3 (epub or final deliverable)</a:t>
              </a:r>
            </a:p>
          </p:txBody>
        </p:sp>
      </p:grpSp>
      <p:sp>
        <p:nvSpPr>
          <p:cNvPr id="706" name="Rectangle 705">
            <a:extLst>
              <a:ext uri="{FF2B5EF4-FFF2-40B4-BE49-F238E27FC236}">
                <a16:creationId xmlns:a16="http://schemas.microsoft.com/office/drawing/2014/main" id="{5AA3AEBF-E391-4A89-B088-24436BEBB2FF}"/>
              </a:ext>
            </a:extLst>
          </p:cNvPr>
          <p:cNvSpPr/>
          <p:nvPr/>
        </p:nvSpPr>
        <p:spPr>
          <a:xfrm>
            <a:off x="1" y="2129797"/>
            <a:ext cx="1234365" cy="1120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233789">
              <a:lnSpc>
                <a:spcPct val="90000"/>
              </a:lnSpc>
              <a:spcBef>
                <a:spcPts val="307"/>
              </a:spcBef>
              <a:defRPr/>
            </a:pPr>
            <a:r>
              <a:rPr lang="en-US" sz="825" b="1" dirty="0">
                <a:solidFill>
                  <a:prstClr val="white"/>
                </a:solidFill>
                <a:latin typeface="Arial" panose="020B0604020202020204"/>
              </a:rPr>
              <a:t>Manuscripts</a:t>
            </a:r>
          </a:p>
        </p:txBody>
      </p:sp>
      <p:sp>
        <p:nvSpPr>
          <p:cNvPr id="707" name="Rectangle 706">
            <a:extLst>
              <a:ext uri="{FF2B5EF4-FFF2-40B4-BE49-F238E27FC236}">
                <a16:creationId xmlns:a16="http://schemas.microsoft.com/office/drawing/2014/main" id="{29E64392-2490-448F-ACF9-A8E04D55AF6B}"/>
              </a:ext>
            </a:extLst>
          </p:cNvPr>
          <p:cNvSpPr/>
          <p:nvPr/>
        </p:nvSpPr>
        <p:spPr>
          <a:xfrm>
            <a:off x="0" y="3249885"/>
            <a:ext cx="1231166" cy="11048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233789">
              <a:lnSpc>
                <a:spcPct val="90000"/>
              </a:lnSpc>
              <a:spcBef>
                <a:spcPts val="307"/>
              </a:spcBef>
              <a:defRPr/>
            </a:pPr>
            <a:r>
              <a:rPr lang="en-US" sz="825" b="1" dirty="0">
                <a:solidFill>
                  <a:prstClr val="white"/>
                </a:solidFill>
                <a:latin typeface="Arial" panose="020B0604020202020204"/>
              </a:rPr>
              <a:t>Congress </a:t>
            </a:r>
            <a:br>
              <a:rPr lang="en-US" sz="825" b="1" dirty="0">
                <a:solidFill>
                  <a:prstClr val="white"/>
                </a:solidFill>
                <a:latin typeface="Arial" panose="020B0604020202020204"/>
              </a:rPr>
            </a:br>
            <a:r>
              <a:rPr lang="en-US" sz="825" b="1" dirty="0">
                <a:solidFill>
                  <a:prstClr val="white"/>
                </a:solidFill>
                <a:latin typeface="Arial" panose="020B0604020202020204"/>
              </a:rPr>
              <a:t>Activities</a:t>
            </a:r>
          </a:p>
        </p:txBody>
      </p: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2BF0F89A-1A9B-4B2D-BA79-AC34F515D18B}"/>
              </a:ext>
            </a:extLst>
          </p:cNvPr>
          <p:cNvCxnSpPr>
            <a:cxnSpLocks/>
          </p:cNvCxnSpPr>
          <p:nvPr/>
        </p:nvCxnSpPr>
        <p:spPr>
          <a:xfrm>
            <a:off x="6115050" y="2683059"/>
            <a:ext cx="554215" cy="0"/>
          </a:xfrm>
          <a:prstGeom prst="lin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9" name="Rectangle 5">
            <a:extLst>
              <a:ext uri="{FF2B5EF4-FFF2-40B4-BE49-F238E27FC236}">
                <a16:creationId xmlns:a16="http://schemas.microsoft.com/office/drawing/2014/main" id="{07503FBF-C4AA-4C3C-98DE-5C08DE3A1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6137" y="1089825"/>
            <a:ext cx="41205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67579">
              <a:defRPr/>
            </a:pPr>
            <a:r>
              <a:rPr lang="en-US" altLang="en-US" sz="1200" b="1" dirty="0">
                <a:solidFill>
                  <a:prstClr val="black"/>
                </a:solidFill>
                <a:latin typeface="Franklin Gothic Book" panose="020B0503020102020204"/>
              </a:rPr>
              <a:t>Year 1</a:t>
            </a:r>
            <a:endParaRPr lang="en-US" altLang="en-US" sz="1200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30" name="Rectangle 6">
            <a:extLst>
              <a:ext uri="{FF2B5EF4-FFF2-40B4-BE49-F238E27FC236}">
                <a16:creationId xmlns:a16="http://schemas.microsoft.com/office/drawing/2014/main" id="{121B2B8F-98BB-41E0-A634-F35780FF4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1889" y="1089825"/>
            <a:ext cx="4115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67579">
              <a:defRPr/>
            </a:pPr>
            <a:r>
              <a:rPr lang="en-US" altLang="en-US" sz="1200" b="1" dirty="0">
                <a:solidFill>
                  <a:prstClr val="black"/>
                </a:solidFill>
                <a:latin typeface="Franklin Gothic Book" panose="020B0503020102020204"/>
              </a:rPr>
              <a:t>Year 2</a:t>
            </a:r>
            <a:endParaRPr lang="en-US" altLang="en-US" sz="1200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418" name="Rectangle 6">
            <a:extLst>
              <a:ext uri="{FF2B5EF4-FFF2-40B4-BE49-F238E27FC236}">
                <a16:creationId xmlns:a16="http://schemas.microsoft.com/office/drawing/2014/main" id="{A221BD59-F033-4AF7-9151-127B086F6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3668" y="1089825"/>
            <a:ext cx="4115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67579">
              <a:defRPr/>
            </a:pPr>
            <a:r>
              <a:rPr lang="en-US" altLang="en-US" sz="1200" b="1" dirty="0">
                <a:solidFill>
                  <a:prstClr val="black"/>
                </a:solidFill>
                <a:latin typeface="Franklin Gothic Book" panose="020B0503020102020204"/>
              </a:rPr>
              <a:t>Year 3</a:t>
            </a:r>
            <a:endParaRPr lang="en-US" altLang="en-US" sz="1200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375" name="TextBox 374">
            <a:extLst>
              <a:ext uri="{FF2B5EF4-FFF2-40B4-BE49-F238E27FC236}">
                <a16:creationId xmlns:a16="http://schemas.microsoft.com/office/drawing/2014/main" id="{298D50E9-1838-4AE3-886D-055CFFDA5F9C}"/>
              </a:ext>
            </a:extLst>
          </p:cNvPr>
          <p:cNvSpPr txBox="1"/>
          <p:nvPr/>
        </p:nvSpPr>
        <p:spPr>
          <a:xfrm>
            <a:off x="1460117" y="3347658"/>
            <a:ext cx="514350" cy="1028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0" rIns="34290" bIns="0" rtlCol="0" anchor="ctr" anchorCtr="0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10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233789">
              <a:lnSpc>
                <a:spcPct val="80000"/>
              </a:lnSpc>
              <a:defRPr/>
            </a:pPr>
            <a:r>
              <a:rPr lang="en-US" sz="675" b="1" dirty="0">
                <a:solidFill>
                  <a:schemeClr val="tx1"/>
                </a:solidFill>
                <a:latin typeface="Franklin Gothic Book" panose="020B0503020102020204"/>
              </a:rPr>
              <a:t>Meeting 1</a:t>
            </a:r>
          </a:p>
        </p:txBody>
      </p:sp>
      <p:sp>
        <p:nvSpPr>
          <p:cNvPr id="376" name="TextBox 375">
            <a:extLst>
              <a:ext uri="{FF2B5EF4-FFF2-40B4-BE49-F238E27FC236}">
                <a16:creationId xmlns:a16="http://schemas.microsoft.com/office/drawing/2014/main" id="{3C2AA43F-A807-4654-B707-1C6E7EC7F844}"/>
              </a:ext>
            </a:extLst>
          </p:cNvPr>
          <p:cNvSpPr txBox="1"/>
          <p:nvPr/>
        </p:nvSpPr>
        <p:spPr>
          <a:xfrm>
            <a:off x="1290225" y="3450684"/>
            <a:ext cx="879826" cy="102870"/>
          </a:xfrm>
          <a:prstGeom prst="roundRect">
            <a:avLst/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txBody>
          <a:bodyPr wrap="square" lIns="34290" tIns="0" rIns="34290" bIns="0" anchor="ctr" anchorCtr="0">
            <a:noAutofit/>
          </a:bodyPr>
          <a:lstStyle/>
          <a:p>
            <a:pPr algn="ctr" defTabSz="233789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Study A Primary (O)</a:t>
            </a:r>
          </a:p>
        </p:txBody>
      </p:sp>
      <p:sp>
        <p:nvSpPr>
          <p:cNvPr id="435" name="Oval 434">
            <a:extLst>
              <a:ext uri="{FF2B5EF4-FFF2-40B4-BE49-F238E27FC236}">
                <a16:creationId xmlns:a16="http://schemas.microsoft.com/office/drawing/2014/main" id="{275B7AC0-FC3C-44B2-92CE-C976AE781396}"/>
              </a:ext>
            </a:extLst>
          </p:cNvPr>
          <p:cNvSpPr/>
          <p:nvPr/>
        </p:nvSpPr>
        <p:spPr>
          <a:xfrm>
            <a:off x="2227886" y="3431098"/>
            <a:ext cx="130302" cy="131613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38" name="TextBox 337">
            <a:extLst>
              <a:ext uri="{FF2B5EF4-FFF2-40B4-BE49-F238E27FC236}">
                <a16:creationId xmlns:a16="http://schemas.microsoft.com/office/drawing/2014/main" id="{2BEE5DCC-42EF-40CA-B679-C36DD684ADA7}"/>
              </a:ext>
            </a:extLst>
          </p:cNvPr>
          <p:cNvSpPr txBox="1"/>
          <p:nvPr/>
        </p:nvSpPr>
        <p:spPr>
          <a:xfrm>
            <a:off x="3976214" y="3827246"/>
            <a:ext cx="514350" cy="102870"/>
          </a:xfrm>
          <a:prstGeom prst="roundRect">
            <a:avLst/>
          </a:prstGeom>
          <a:noFill/>
          <a:ln>
            <a:noFill/>
          </a:ln>
        </p:spPr>
        <p:txBody>
          <a:bodyPr wrap="square" lIns="0" rIns="0" anchor="ctr" anchorCtr="0">
            <a:noAutofit/>
          </a:bodyPr>
          <a:lstStyle>
            <a:defPPr>
              <a:defRPr lang="en-US"/>
            </a:defPPr>
            <a:lvl1pPr algn="ctr">
              <a:defRPr sz="700">
                <a:cs typeface="Arial" pitchFamily="34" charset="0"/>
              </a:defRPr>
            </a:lvl1pPr>
          </a:lstStyle>
          <a:p>
            <a:pPr defTabSz="233789">
              <a:lnSpc>
                <a:spcPct val="90000"/>
              </a:lnSpc>
              <a:defRPr/>
            </a:pPr>
            <a:r>
              <a:rPr lang="en-US" sz="675" b="1" dirty="0">
                <a:latin typeface="Franklin Gothic Book" panose="020B0503020102020204"/>
              </a:rPr>
              <a:t>Meeting 5</a:t>
            </a:r>
          </a:p>
        </p:txBody>
      </p:sp>
      <p:sp>
        <p:nvSpPr>
          <p:cNvPr id="339" name="TextBox 338">
            <a:extLst>
              <a:ext uri="{FF2B5EF4-FFF2-40B4-BE49-F238E27FC236}">
                <a16:creationId xmlns:a16="http://schemas.microsoft.com/office/drawing/2014/main" id="{170267AD-FE79-4D50-9E1C-01853090339E}"/>
              </a:ext>
            </a:extLst>
          </p:cNvPr>
          <p:cNvSpPr txBox="1"/>
          <p:nvPr/>
        </p:nvSpPr>
        <p:spPr>
          <a:xfrm>
            <a:off x="3663748" y="3938384"/>
            <a:ext cx="1102297" cy="219456"/>
          </a:xfrm>
          <a:prstGeom prst="roundRect">
            <a:avLst/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txBody>
          <a:bodyPr wrap="square" lIns="34290" tIns="14028" rIns="0" bIns="0" anchor="ctr" anchorCtr="0">
            <a:noAutofit/>
          </a:bodyPr>
          <a:lstStyle>
            <a:defPPr>
              <a:defRPr lang="en-US"/>
            </a:defPPr>
            <a:lvl1pPr>
              <a:lnSpc>
                <a:spcPct val="107000"/>
              </a:lnSpc>
              <a:defRPr sz="700"/>
            </a:lvl1pPr>
          </a:lstStyle>
          <a:p>
            <a:pPr algn="ctr" defTabSz="233789">
              <a:lnSpc>
                <a:spcPct val="80000"/>
              </a:lnSpc>
              <a:spcBef>
                <a:spcPts val="102"/>
              </a:spcBef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Study B: Secondary Analysis (O)</a:t>
            </a:r>
          </a:p>
          <a:p>
            <a:pPr algn="ctr" defTabSz="233789">
              <a:lnSpc>
                <a:spcPct val="80000"/>
              </a:lnSpc>
              <a:spcBef>
                <a:spcPts val="102"/>
              </a:spcBef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Study C Primary Data (O)</a:t>
            </a:r>
          </a:p>
        </p:txBody>
      </p:sp>
      <p:sp>
        <p:nvSpPr>
          <p:cNvPr id="351" name="TextBox 350">
            <a:extLst>
              <a:ext uri="{FF2B5EF4-FFF2-40B4-BE49-F238E27FC236}">
                <a16:creationId xmlns:a16="http://schemas.microsoft.com/office/drawing/2014/main" id="{E61770A6-A892-4F40-A34A-4555BA8E2833}"/>
              </a:ext>
            </a:extLst>
          </p:cNvPr>
          <p:cNvSpPr txBox="1"/>
          <p:nvPr/>
        </p:nvSpPr>
        <p:spPr>
          <a:xfrm>
            <a:off x="5672699" y="3837912"/>
            <a:ext cx="514350" cy="102870"/>
          </a:xfrm>
          <a:prstGeom prst="roundRect">
            <a:avLst/>
          </a:prstGeom>
          <a:noFill/>
          <a:ln>
            <a:noFill/>
          </a:ln>
        </p:spPr>
        <p:txBody>
          <a:bodyPr wrap="square" lIns="0" rIns="0" anchor="ctr" anchorCtr="0">
            <a:noAutofit/>
          </a:bodyPr>
          <a:lstStyle>
            <a:defPPr>
              <a:defRPr lang="en-US"/>
            </a:defPPr>
            <a:lvl1pPr algn="ctr">
              <a:defRPr sz="700">
                <a:cs typeface="Arial" pitchFamily="34" charset="0"/>
              </a:defRPr>
            </a:lvl1pPr>
          </a:lstStyle>
          <a:p>
            <a:pPr defTabSz="233789">
              <a:lnSpc>
                <a:spcPct val="90000"/>
              </a:lnSpc>
              <a:defRPr/>
            </a:pPr>
            <a:r>
              <a:rPr lang="en-US" sz="675" b="1" dirty="0">
                <a:latin typeface="Franklin Gothic Book" panose="020B0503020102020204"/>
              </a:rPr>
              <a:t>Meeting 7</a:t>
            </a:r>
          </a:p>
        </p:txBody>
      </p:sp>
      <p:sp>
        <p:nvSpPr>
          <p:cNvPr id="363" name="TextBox 362">
            <a:extLst>
              <a:ext uri="{FF2B5EF4-FFF2-40B4-BE49-F238E27FC236}">
                <a16:creationId xmlns:a16="http://schemas.microsoft.com/office/drawing/2014/main" id="{3E36F141-4F6E-49E9-98E2-F0D3FB7ECE8D}"/>
              </a:ext>
            </a:extLst>
          </p:cNvPr>
          <p:cNvSpPr txBox="1"/>
          <p:nvPr/>
        </p:nvSpPr>
        <p:spPr>
          <a:xfrm>
            <a:off x="7774921" y="4000017"/>
            <a:ext cx="514350" cy="102870"/>
          </a:xfrm>
          <a:prstGeom prst="roundRect">
            <a:avLst/>
          </a:prstGeom>
          <a:noFill/>
          <a:ln>
            <a:noFill/>
          </a:ln>
        </p:spPr>
        <p:txBody>
          <a:bodyPr wrap="square" lIns="0" rIns="0" anchor="ctr" anchorCtr="0">
            <a:noAutofit/>
          </a:bodyPr>
          <a:lstStyle/>
          <a:p>
            <a:pPr algn="ctr" defTabSz="233789">
              <a:lnSpc>
                <a:spcPct val="85000"/>
              </a:lnSpc>
              <a:defRPr/>
            </a:pPr>
            <a:r>
              <a:rPr lang="en-US" sz="675" b="1" dirty="0">
                <a:latin typeface="Franklin Gothic Book" panose="020B0503020102020204"/>
              </a:rPr>
              <a:t>Meeting 10</a:t>
            </a:r>
            <a:endParaRPr lang="en-US" sz="675" b="1" dirty="0">
              <a:latin typeface="Franklin Gothic Book" panose="020B0503020102020204"/>
              <a:cs typeface="Arial" pitchFamily="34" charset="0"/>
            </a:endParaRPr>
          </a:p>
        </p:txBody>
      </p:sp>
      <p:sp>
        <p:nvSpPr>
          <p:cNvPr id="365" name="TextBox 364">
            <a:extLst>
              <a:ext uri="{FF2B5EF4-FFF2-40B4-BE49-F238E27FC236}">
                <a16:creationId xmlns:a16="http://schemas.microsoft.com/office/drawing/2014/main" id="{29C9935C-2330-43AF-B074-0ED6D209F7A4}"/>
              </a:ext>
            </a:extLst>
          </p:cNvPr>
          <p:cNvSpPr txBox="1"/>
          <p:nvPr/>
        </p:nvSpPr>
        <p:spPr>
          <a:xfrm>
            <a:off x="7584371" y="4108260"/>
            <a:ext cx="879825" cy="102870"/>
          </a:xfrm>
          <a:prstGeom prst="roundRect">
            <a:avLst/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txBody>
          <a:bodyPr wrap="square" lIns="34290" tIns="0" rIns="0" bIns="0" anchor="ctr" anchorCtr="0">
            <a:noAutofit/>
          </a:bodyPr>
          <a:lstStyle/>
          <a:p>
            <a:pPr algn="ctr" defTabSz="233789"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Study D Subanalyses (O)</a:t>
            </a:r>
          </a:p>
        </p:txBody>
      </p:sp>
      <p:sp>
        <p:nvSpPr>
          <p:cNvPr id="384" name="TextBox 383">
            <a:extLst>
              <a:ext uri="{FF2B5EF4-FFF2-40B4-BE49-F238E27FC236}">
                <a16:creationId xmlns:a16="http://schemas.microsoft.com/office/drawing/2014/main" id="{41B0E4BF-B2FC-403D-81EA-8866D606B55E}"/>
              </a:ext>
            </a:extLst>
          </p:cNvPr>
          <p:cNvSpPr txBox="1"/>
          <p:nvPr/>
        </p:nvSpPr>
        <p:spPr>
          <a:xfrm>
            <a:off x="2120902" y="4040816"/>
            <a:ext cx="581077" cy="87265"/>
          </a:xfrm>
          <a:prstGeom prst="round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/>
          <a:p>
            <a:pPr algn="ctr" defTabSz="233789">
              <a:lnSpc>
                <a:spcPct val="90000"/>
              </a:lnSpc>
              <a:defRPr/>
            </a:pPr>
            <a:r>
              <a:rPr lang="en-US" sz="675" b="1" dirty="0">
                <a:latin typeface="Franklin Gothic Book" panose="020B0503020102020204"/>
                <a:cs typeface="Arial" pitchFamily="34" charset="0"/>
              </a:rPr>
              <a:t>Meeting 3</a:t>
            </a:r>
          </a:p>
        </p:txBody>
      </p:sp>
      <p:sp>
        <p:nvSpPr>
          <p:cNvPr id="383" name="TextBox 382">
            <a:extLst>
              <a:ext uri="{FF2B5EF4-FFF2-40B4-BE49-F238E27FC236}">
                <a16:creationId xmlns:a16="http://schemas.microsoft.com/office/drawing/2014/main" id="{B54F479F-AF30-4DB8-8227-1B3255E18F8F}"/>
              </a:ext>
            </a:extLst>
          </p:cNvPr>
          <p:cNvSpPr txBox="1"/>
          <p:nvPr/>
        </p:nvSpPr>
        <p:spPr>
          <a:xfrm>
            <a:off x="2035114" y="4150388"/>
            <a:ext cx="669799" cy="102870"/>
          </a:xfrm>
          <a:prstGeom prst="roundRect">
            <a:avLst/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txBody>
          <a:bodyPr wrap="square" lIns="34290" rIns="0" anchor="ctr" anchorCtr="0">
            <a:noAutofit/>
          </a:bodyPr>
          <a:lstStyle/>
          <a:p>
            <a:pPr algn="ctr" defTabSz="233789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Encore: Study B (P)</a:t>
            </a:r>
          </a:p>
        </p:txBody>
      </p:sp>
      <p:sp>
        <p:nvSpPr>
          <p:cNvPr id="391" name="TextBox 390">
            <a:extLst>
              <a:ext uri="{FF2B5EF4-FFF2-40B4-BE49-F238E27FC236}">
                <a16:creationId xmlns:a16="http://schemas.microsoft.com/office/drawing/2014/main" id="{B233B63F-A8D0-4655-B6FC-F72571251A87}"/>
              </a:ext>
            </a:extLst>
          </p:cNvPr>
          <p:cNvSpPr txBox="1"/>
          <p:nvPr/>
        </p:nvSpPr>
        <p:spPr>
          <a:xfrm>
            <a:off x="1430108" y="3688350"/>
            <a:ext cx="591369" cy="122095"/>
          </a:xfrm>
          <a:prstGeom prst="round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/>
          <a:p>
            <a:pPr algn="ctr" defTabSz="233789">
              <a:lnSpc>
                <a:spcPct val="90000"/>
              </a:lnSpc>
              <a:defRPr/>
            </a:pPr>
            <a:r>
              <a:rPr lang="en-US" sz="675" b="1" dirty="0">
                <a:latin typeface="Franklin Gothic Book" panose="020B0503020102020204"/>
                <a:cs typeface="Arial" pitchFamily="34" charset="0"/>
              </a:rPr>
              <a:t>Meeting 2</a:t>
            </a:r>
          </a:p>
        </p:txBody>
      </p:sp>
      <p:sp>
        <p:nvSpPr>
          <p:cNvPr id="392" name="TextBox 391">
            <a:extLst>
              <a:ext uri="{FF2B5EF4-FFF2-40B4-BE49-F238E27FC236}">
                <a16:creationId xmlns:a16="http://schemas.microsoft.com/office/drawing/2014/main" id="{53DEFACD-CDC0-4F00-86BA-8AD114C31498}"/>
              </a:ext>
            </a:extLst>
          </p:cNvPr>
          <p:cNvSpPr txBox="1"/>
          <p:nvPr/>
        </p:nvSpPr>
        <p:spPr>
          <a:xfrm>
            <a:off x="1286676" y="3810446"/>
            <a:ext cx="881854" cy="102870"/>
          </a:xfrm>
          <a:prstGeom prst="roundRect">
            <a:avLst/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txBody>
          <a:bodyPr wrap="square" lIns="34290" rIns="0" anchor="ctr" anchorCtr="0">
            <a:noAutofit/>
          </a:bodyPr>
          <a:lstStyle/>
          <a:p>
            <a:pPr algn="ctr" defTabSz="233789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Study B Primary (O)</a:t>
            </a:r>
          </a:p>
        </p:txBody>
      </p:sp>
      <p:sp>
        <p:nvSpPr>
          <p:cNvPr id="436" name="Oval 435">
            <a:extLst>
              <a:ext uri="{FF2B5EF4-FFF2-40B4-BE49-F238E27FC236}">
                <a16:creationId xmlns:a16="http://schemas.microsoft.com/office/drawing/2014/main" id="{D9741672-8F3C-4BE2-A371-7715C161AB9A}"/>
              </a:ext>
            </a:extLst>
          </p:cNvPr>
          <p:cNvSpPr/>
          <p:nvPr/>
        </p:nvSpPr>
        <p:spPr>
          <a:xfrm>
            <a:off x="2562020" y="3786788"/>
            <a:ext cx="130302" cy="13161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37" name="Oval 436">
            <a:extLst>
              <a:ext uri="{FF2B5EF4-FFF2-40B4-BE49-F238E27FC236}">
                <a16:creationId xmlns:a16="http://schemas.microsoft.com/office/drawing/2014/main" id="{EF81DECD-B2F4-403B-964C-93903FB8BEDB}"/>
              </a:ext>
            </a:extLst>
          </p:cNvPr>
          <p:cNvSpPr/>
          <p:nvPr/>
        </p:nvSpPr>
        <p:spPr>
          <a:xfrm>
            <a:off x="2401688" y="3786788"/>
            <a:ext cx="130302" cy="1316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Open Sans" panose="020B060603050402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38" name="Oval 437">
            <a:extLst>
              <a:ext uri="{FF2B5EF4-FFF2-40B4-BE49-F238E27FC236}">
                <a16:creationId xmlns:a16="http://schemas.microsoft.com/office/drawing/2014/main" id="{E9C2D546-7004-4209-B046-E985ADF95F16}"/>
              </a:ext>
            </a:extLst>
          </p:cNvPr>
          <p:cNvSpPr/>
          <p:nvPr/>
        </p:nvSpPr>
        <p:spPr>
          <a:xfrm>
            <a:off x="2221260" y="3786788"/>
            <a:ext cx="130302" cy="131613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0" name="Oval 439">
            <a:extLst>
              <a:ext uri="{FF2B5EF4-FFF2-40B4-BE49-F238E27FC236}">
                <a16:creationId xmlns:a16="http://schemas.microsoft.com/office/drawing/2014/main" id="{8B055423-73C3-4EB0-9C3C-9D61EDC58BD9}"/>
              </a:ext>
            </a:extLst>
          </p:cNvPr>
          <p:cNvSpPr/>
          <p:nvPr/>
        </p:nvSpPr>
        <p:spPr>
          <a:xfrm>
            <a:off x="3061421" y="4118351"/>
            <a:ext cx="130302" cy="131613"/>
          </a:xfrm>
          <a:prstGeom prst="ellipse">
            <a:avLst/>
          </a:prstGeom>
          <a:solidFill>
            <a:schemeClr val="accent3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41" name="Oval 440">
            <a:extLst>
              <a:ext uri="{FF2B5EF4-FFF2-40B4-BE49-F238E27FC236}">
                <a16:creationId xmlns:a16="http://schemas.microsoft.com/office/drawing/2014/main" id="{A0E06531-E042-443F-B8FB-C32D9CD8DC46}"/>
              </a:ext>
            </a:extLst>
          </p:cNvPr>
          <p:cNvSpPr/>
          <p:nvPr/>
        </p:nvSpPr>
        <p:spPr>
          <a:xfrm>
            <a:off x="2900472" y="4118351"/>
            <a:ext cx="130302" cy="13161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42" name="Oval 441">
            <a:extLst>
              <a:ext uri="{FF2B5EF4-FFF2-40B4-BE49-F238E27FC236}">
                <a16:creationId xmlns:a16="http://schemas.microsoft.com/office/drawing/2014/main" id="{EED1A42C-F30B-4D64-BD3D-5F7142A83CE5}"/>
              </a:ext>
            </a:extLst>
          </p:cNvPr>
          <p:cNvSpPr/>
          <p:nvPr/>
        </p:nvSpPr>
        <p:spPr>
          <a:xfrm>
            <a:off x="2739524" y="4118351"/>
            <a:ext cx="130302" cy="131613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50" name="Oval 449">
            <a:extLst>
              <a:ext uri="{FF2B5EF4-FFF2-40B4-BE49-F238E27FC236}">
                <a16:creationId xmlns:a16="http://schemas.microsoft.com/office/drawing/2014/main" id="{2AB11841-7DC7-452A-BA81-01A34D7814F1}"/>
              </a:ext>
            </a:extLst>
          </p:cNvPr>
          <p:cNvSpPr/>
          <p:nvPr/>
        </p:nvSpPr>
        <p:spPr>
          <a:xfrm>
            <a:off x="4243575" y="3438593"/>
            <a:ext cx="130302" cy="131613"/>
          </a:xfrm>
          <a:prstGeom prst="ellipse">
            <a:avLst/>
          </a:prstGeom>
          <a:solidFill>
            <a:schemeClr val="accent3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51" name="Oval 450">
            <a:extLst>
              <a:ext uri="{FF2B5EF4-FFF2-40B4-BE49-F238E27FC236}">
                <a16:creationId xmlns:a16="http://schemas.microsoft.com/office/drawing/2014/main" id="{512B748D-771A-47C0-9580-58D696F86CE6}"/>
              </a:ext>
            </a:extLst>
          </p:cNvPr>
          <p:cNvSpPr/>
          <p:nvPr/>
        </p:nvSpPr>
        <p:spPr>
          <a:xfrm>
            <a:off x="4084478" y="3438593"/>
            <a:ext cx="130302" cy="13161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52" name="Oval 451">
            <a:extLst>
              <a:ext uri="{FF2B5EF4-FFF2-40B4-BE49-F238E27FC236}">
                <a16:creationId xmlns:a16="http://schemas.microsoft.com/office/drawing/2014/main" id="{21F5A901-5797-4101-B984-664AF9C2F165}"/>
              </a:ext>
            </a:extLst>
          </p:cNvPr>
          <p:cNvSpPr/>
          <p:nvPr/>
        </p:nvSpPr>
        <p:spPr>
          <a:xfrm>
            <a:off x="3925381" y="3438593"/>
            <a:ext cx="130302" cy="131613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55" name="Oval 454">
            <a:extLst>
              <a:ext uri="{FF2B5EF4-FFF2-40B4-BE49-F238E27FC236}">
                <a16:creationId xmlns:a16="http://schemas.microsoft.com/office/drawing/2014/main" id="{CF5761C1-C05E-4420-9DF8-97D3FBD40526}"/>
              </a:ext>
            </a:extLst>
          </p:cNvPr>
          <p:cNvSpPr/>
          <p:nvPr/>
        </p:nvSpPr>
        <p:spPr>
          <a:xfrm>
            <a:off x="4804649" y="4058242"/>
            <a:ext cx="130302" cy="13161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56" name="Oval 455">
            <a:extLst>
              <a:ext uri="{FF2B5EF4-FFF2-40B4-BE49-F238E27FC236}">
                <a16:creationId xmlns:a16="http://schemas.microsoft.com/office/drawing/2014/main" id="{4BD33AB8-BF9B-43B1-9229-363797429FCD}"/>
              </a:ext>
            </a:extLst>
          </p:cNvPr>
          <p:cNvSpPr/>
          <p:nvPr/>
        </p:nvSpPr>
        <p:spPr>
          <a:xfrm>
            <a:off x="4806984" y="3921455"/>
            <a:ext cx="130302" cy="131613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63" name="Oval 462">
            <a:extLst>
              <a:ext uri="{FF2B5EF4-FFF2-40B4-BE49-F238E27FC236}">
                <a16:creationId xmlns:a16="http://schemas.microsoft.com/office/drawing/2014/main" id="{6A602FA0-3696-4FDD-98A6-5C2412C17CE5}"/>
              </a:ext>
            </a:extLst>
          </p:cNvPr>
          <p:cNvSpPr/>
          <p:nvPr/>
        </p:nvSpPr>
        <p:spPr>
          <a:xfrm>
            <a:off x="6253233" y="3459872"/>
            <a:ext cx="130302" cy="131613"/>
          </a:xfrm>
          <a:prstGeom prst="ellipse">
            <a:avLst/>
          </a:prstGeom>
          <a:solidFill>
            <a:schemeClr val="accent3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4" name="Oval 463">
            <a:extLst>
              <a:ext uri="{FF2B5EF4-FFF2-40B4-BE49-F238E27FC236}">
                <a16:creationId xmlns:a16="http://schemas.microsoft.com/office/drawing/2014/main" id="{87920344-D8DB-48CF-89CB-48963CC83319}"/>
              </a:ext>
            </a:extLst>
          </p:cNvPr>
          <p:cNvSpPr/>
          <p:nvPr/>
        </p:nvSpPr>
        <p:spPr>
          <a:xfrm>
            <a:off x="6094136" y="3459872"/>
            <a:ext cx="130302" cy="13161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65" name="Oval 464">
            <a:extLst>
              <a:ext uri="{FF2B5EF4-FFF2-40B4-BE49-F238E27FC236}">
                <a16:creationId xmlns:a16="http://schemas.microsoft.com/office/drawing/2014/main" id="{CE95E47A-92EC-4886-ADB9-FD55B86CD4A7}"/>
              </a:ext>
            </a:extLst>
          </p:cNvPr>
          <p:cNvSpPr/>
          <p:nvPr/>
        </p:nvSpPr>
        <p:spPr>
          <a:xfrm>
            <a:off x="5935039" y="3459872"/>
            <a:ext cx="130302" cy="131613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67" name="Oval 466">
            <a:extLst>
              <a:ext uri="{FF2B5EF4-FFF2-40B4-BE49-F238E27FC236}">
                <a16:creationId xmlns:a16="http://schemas.microsoft.com/office/drawing/2014/main" id="{3B03C402-1056-4D9A-B4D9-2FE01C01EDAB}"/>
              </a:ext>
            </a:extLst>
          </p:cNvPr>
          <p:cNvSpPr/>
          <p:nvPr/>
        </p:nvSpPr>
        <p:spPr>
          <a:xfrm>
            <a:off x="6877023" y="3909497"/>
            <a:ext cx="130302" cy="131613"/>
          </a:xfrm>
          <a:prstGeom prst="ellipse">
            <a:avLst/>
          </a:prstGeom>
          <a:solidFill>
            <a:schemeClr val="accent3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8" name="Oval 467">
            <a:extLst>
              <a:ext uri="{FF2B5EF4-FFF2-40B4-BE49-F238E27FC236}">
                <a16:creationId xmlns:a16="http://schemas.microsoft.com/office/drawing/2014/main" id="{D68D496E-F268-40F0-9E18-C30F154590D0}"/>
              </a:ext>
            </a:extLst>
          </p:cNvPr>
          <p:cNvSpPr/>
          <p:nvPr/>
        </p:nvSpPr>
        <p:spPr>
          <a:xfrm>
            <a:off x="6717926" y="3909497"/>
            <a:ext cx="130302" cy="13161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69" name="Oval 468">
            <a:extLst>
              <a:ext uri="{FF2B5EF4-FFF2-40B4-BE49-F238E27FC236}">
                <a16:creationId xmlns:a16="http://schemas.microsoft.com/office/drawing/2014/main" id="{0DB26A78-1C5B-438A-A28D-F610B0F44CF0}"/>
              </a:ext>
            </a:extLst>
          </p:cNvPr>
          <p:cNvSpPr/>
          <p:nvPr/>
        </p:nvSpPr>
        <p:spPr>
          <a:xfrm>
            <a:off x="6558829" y="3909497"/>
            <a:ext cx="130302" cy="131613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1" name="Oval 470">
            <a:extLst>
              <a:ext uri="{FF2B5EF4-FFF2-40B4-BE49-F238E27FC236}">
                <a16:creationId xmlns:a16="http://schemas.microsoft.com/office/drawing/2014/main" id="{05F9293D-9C0B-4C19-BA1C-DE325F4F2A42}"/>
              </a:ext>
            </a:extLst>
          </p:cNvPr>
          <p:cNvSpPr/>
          <p:nvPr/>
        </p:nvSpPr>
        <p:spPr>
          <a:xfrm>
            <a:off x="6877023" y="4043129"/>
            <a:ext cx="130302" cy="13161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72" name="Oval 471">
            <a:extLst>
              <a:ext uri="{FF2B5EF4-FFF2-40B4-BE49-F238E27FC236}">
                <a16:creationId xmlns:a16="http://schemas.microsoft.com/office/drawing/2014/main" id="{D6536EB0-9103-4BE1-A4DB-2FFDB7CB406D}"/>
              </a:ext>
            </a:extLst>
          </p:cNvPr>
          <p:cNvSpPr/>
          <p:nvPr/>
        </p:nvSpPr>
        <p:spPr>
          <a:xfrm>
            <a:off x="6717926" y="4043129"/>
            <a:ext cx="130302" cy="1316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Open Sans" panose="020B060603050402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73" name="Oval 472">
            <a:extLst>
              <a:ext uri="{FF2B5EF4-FFF2-40B4-BE49-F238E27FC236}">
                <a16:creationId xmlns:a16="http://schemas.microsoft.com/office/drawing/2014/main" id="{BD823983-8409-48FC-B52A-AB83A12F1CAE}"/>
              </a:ext>
            </a:extLst>
          </p:cNvPr>
          <p:cNvSpPr/>
          <p:nvPr/>
        </p:nvSpPr>
        <p:spPr>
          <a:xfrm>
            <a:off x="6558829" y="4043129"/>
            <a:ext cx="130302" cy="131613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5" name="Oval 474">
            <a:extLst>
              <a:ext uri="{FF2B5EF4-FFF2-40B4-BE49-F238E27FC236}">
                <a16:creationId xmlns:a16="http://schemas.microsoft.com/office/drawing/2014/main" id="{61399FE1-6CAF-48CB-A9C6-F530B4AF7CDF}"/>
              </a:ext>
            </a:extLst>
          </p:cNvPr>
          <p:cNvSpPr/>
          <p:nvPr/>
        </p:nvSpPr>
        <p:spPr>
          <a:xfrm>
            <a:off x="7915172" y="3424991"/>
            <a:ext cx="130302" cy="13161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78" name="Oval 477">
            <a:extLst>
              <a:ext uri="{FF2B5EF4-FFF2-40B4-BE49-F238E27FC236}">
                <a16:creationId xmlns:a16="http://schemas.microsoft.com/office/drawing/2014/main" id="{C5FE0E4D-4B1C-4B53-A2F9-A448DD594612}"/>
              </a:ext>
            </a:extLst>
          </p:cNvPr>
          <p:cNvSpPr/>
          <p:nvPr/>
        </p:nvSpPr>
        <p:spPr>
          <a:xfrm>
            <a:off x="8259392" y="3745730"/>
            <a:ext cx="130302" cy="13161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647" name="Straight Arrow Connector 646">
            <a:extLst>
              <a:ext uri="{FF2B5EF4-FFF2-40B4-BE49-F238E27FC236}">
                <a16:creationId xmlns:a16="http://schemas.microsoft.com/office/drawing/2014/main" id="{200E45FD-BFDE-4133-9D43-91E579BB5C2E}"/>
              </a:ext>
            </a:extLst>
          </p:cNvPr>
          <p:cNvCxnSpPr>
            <a:cxnSpLocks/>
          </p:cNvCxnSpPr>
          <p:nvPr/>
        </p:nvCxnSpPr>
        <p:spPr>
          <a:xfrm>
            <a:off x="8189615" y="2892263"/>
            <a:ext cx="189648" cy="1196"/>
          </a:xfrm>
          <a:prstGeom prst="straightConnector1">
            <a:avLst/>
          </a:prstGeom>
          <a:solidFill>
            <a:schemeClr val="accent4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48" name="Rectangle: Rounded Corners 647">
            <a:extLst>
              <a:ext uri="{FF2B5EF4-FFF2-40B4-BE49-F238E27FC236}">
                <a16:creationId xmlns:a16="http://schemas.microsoft.com/office/drawing/2014/main" id="{015C0AD5-D6EA-43CF-8885-2DB3D55AB8F7}"/>
              </a:ext>
            </a:extLst>
          </p:cNvPr>
          <p:cNvSpPr/>
          <p:nvPr/>
        </p:nvSpPr>
        <p:spPr>
          <a:xfrm>
            <a:off x="7036208" y="2841425"/>
            <a:ext cx="1198998" cy="102870"/>
          </a:xfrm>
          <a:prstGeom prst="roundRect">
            <a:avLst>
              <a:gd name="adj" fmla="val 25926"/>
            </a:avLst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33789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SOC for Treatment (</a:t>
            </a:r>
            <a:r>
              <a:rPr lang="en-US" sz="600" i="1" dirty="0">
                <a:solidFill>
                  <a:prstClr val="black"/>
                </a:solidFill>
                <a:latin typeface="Franklin Gothic Book" panose="020B0503020102020204"/>
              </a:rPr>
              <a:t>Journal</a:t>
            </a: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)</a:t>
            </a:r>
          </a:p>
        </p:txBody>
      </p:sp>
      <p:cxnSp>
        <p:nvCxnSpPr>
          <p:cNvPr id="645" name="Straight Arrow Connector 644">
            <a:extLst>
              <a:ext uri="{FF2B5EF4-FFF2-40B4-BE49-F238E27FC236}">
                <a16:creationId xmlns:a16="http://schemas.microsoft.com/office/drawing/2014/main" id="{D0C22B04-A0FD-4B7C-9173-A303E23D6B33}"/>
              </a:ext>
            </a:extLst>
          </p:cNvPr>
          <p:cNvCxnSpPr>
            <a:cxnSpLocks/>
          </p:cNvCxnSpPr>
          <p:nvPr/>
        </p:nvCxnSpPr>
        <p:spPr>
          <a:xfrm>
            <a:off x="8203846" y="2687650"/>
            <a:ext cx="143294" cy="0"/>
          </a:xfrm>
          <a:prstGeom prst="straightConnector1">
            <a:avLst/>
          </a:prstGeom>
          <a:solidFill>
            <a:schemeClr val="accent4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46" name="Rectangle: Rounded Corners 645">
            <a:extLst>
              <a:ext uri="{FF2B5EF4-FFF2-40B4-BE49-F238E27FC236}">
                <a16:creationId xmlns:a16="http://schemas.microsoft.com/office/drawing/2014/main" id="{36360114-8A6F-4DDC-A9EE-5F00122D3496}"/>
              </a:ext>
            </a:extLst>
          </p:cNvPr>
          <p:cNvSpPr/>
          <p:nvPr/>
        </p:nvSpPr>
        <p:spPr>
          <a:xfrm>
            <a:off x="6989409" y="2611264"/>
            <a:ext cx="1214436" cy="102870"/>
          </a:xfrm>
          <a:prstGeom prst="roundRect">
            <a:avLst>
              <a:gd name="adj" fmla="val 28241"/>
            </a:avLst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33789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Study D (</a:t>
            </a:r>
            <a:r>
              <a:rPr lang="en-US" sz="600" i="1" dirty="0">
                <a:solidFill>
                  <a:prstClr val="black"/>
                </a:solidFill>
                <a:latin typeface="Franklin Gothic Book" panose="020B0503020102020204"/>
              </a:rPr>
              <a:t>Journal</a:t>
            </a: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)</a:t>
            </a:r>
          </a:p>
        </p:txBody>
      </p:sp>
      <p:sp>
        <p:nvSpPr>
          <p:cNvPr id="600" name="Rectangle: Rounded Corners 599">
            <a:extLst>
              <a:ext uri="{FF2B5EF4-FFF2-40B4-BE49-F238E27FC236}">
                <a16:creationId xmlns:a16="http://schemas.microsoft.com/office/drawing/2014/main" id="{C3F162BE-A16B-4B10-8070-CFD68405C35C}"/>
              </a:ext>
            </a:extLst>
          </p:cNvPr>
          <p:cNvSpPr/>
          <p:nvPr/>
        </p:nvSpPr>
        <p:spPr>
          <a:xfrm>
            <a:off x="3217398" y="2636483"/>
            <a:ext cx="3083401" cy="102870"/>
          </a:xfrm>
          <a:prstGeom prst="roundRect">
            <a:avLst>
              <a:gd name="adj" fmla="val 28241"/>
            </a:avLst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0" rIns="34290" bIns="0" rtlCol="0" anchor="ctr" anchorCtr="0">
            <a:noAutofit/>
          </a:bodyPr>
          <a:lstStyle/>
          <a:p>
            <a:pPr algn="ctr" defTabSz="233789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Study C Primary (</a:t>
            </a:r>
            <a:r>
              <a:rPr lang="en-US" sz="600" i="1" dirty="0">
                <a:solidFill>
                  <a:prstClr val="black"/>
                </a:solidFill>
                <a:latin typeface="Franklin Gothic Book" panose="020B0503020102020204"/>
              </a:rPr>
              <a:t>Journal</a:t>
            </a: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)</a:t>
            </a:r>
            <a:endParaRPr lang="en-US" sz="600" baseline="30000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602" name="Rectangle: Rounded Corners 601">
            <a:extLst>
              <a:ext uri="{FF2B5EF4-FFF2-40B4-BE49-F238E27FC236}">
                <a16:creationId xmlns:a16="http://schemas.microsoft.com/office/drawing/2014/main" id="{ECD19455-D268-4E35-B4D2-46518390DF49}"/>
              </a:ext>
            </a:extLst>
          </p:cNvPr>
          <p:cNvSpPr/>
          <p:nvPr/>
        </p:nvSpPr>
        <p:spPr>
          <a:xfrm>
            <a:off x="3484216" y="2832658"/>
            <a:ext cx="1259226" cy="102870"/>
          </a:xfrm>
          <a:prstGeom prst="roundRect">
            <a:avLst>
              <a:gd name="adj" fmla="val 28241"/>
            </a:avLst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759" tIns="0" rIns="0" bIns="0" rtlCol="0" anchor="ctr"/>
          <a:lstStyle/>
          <a:p>
            <a:pPr algn="ctr" defTabSz="233789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Review (</a:t>
            </a:r>
            <a:r>
              <a:rPr lang="en-US" sz="600" i="1" dirty="0">
                <a:solidFill>
                  <a:prstClr val="black"/>
                </a:solidFill>
                <a:latin typeface="Franklin Gothic Book" panose="020B0503020102020204"/>
              </a:rPr>
              <a:t>Journal</a:t>
            </a: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)</a:t>
            </a:r>
            <a:endParaRPr lang="en-US" sz="600" baseline="30000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603" name="Rectangle: Rounded Corners 602">
            <a:extLst>
              <a:ext uri="{FF2B5EF4-FFF2-40B4-BE49-F238E27FC236}">
                <a16:creationId xmlns:a16="http://schemas.microsoft.com/office/drawing/2014/main" id="{1A1FC2ED-00B8-4992-A573-6595352541DA}"/>
              </a:ext>
            </a:extLst>
          </p:cNvPr>
          <p:cNvSpPr/>
          <p:nvPr/>
        </p:nvSpPr>
        <p:spPr>
          <a:xfrm>
            <a:off x="3297258" y="2433494"/>
            <a:ext cx="2722709" cy="102870"/>
          </a:xfrm>
          <a:prstGeom prst="roundRect">
            <a:avLst>
              <a:gd name="adj" fmla="val 30556"/>
            </a:avLst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0" rIns="34290" bIns="0" rtlCol="0" anchor="ctr" anchorCtr="0">
            <a:noAutofit/>
          </a:bodyPr>
          <a:lstStyle/>
          <a:p>
            <a:pPr algn="ctr" defTabSz="233789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Study B (</a:t>
            </a:r>
            <a:r>
              <a:rPr lang="en-US" sz="600" i="1" dirty="0">
                <a:solidFill>
                  <a:prstClr val="black"/>
                </a:solidFill>
                <a:latin typeface="Franklin Gothic Book" panose="020B0503020102020204"/>
              </a:rPr>
              <a:t>Journal</a:t>
            </a: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)</a:t>
            </a:r>
            <a:endParaRPr lang="en-US" sz="600" baseline="30000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644" name="Rectangle: Rounded Corners 643">
            <a:extLst>
              <a:ext uri="{FF2B5EF4-FFF2-40B4-BE49-F238E27FC236}">
                <a16:creationId xmlns:a16="http://schemas.microsoft.com/office/drawing/2014/main" id="{EFB8F2AA-7002-4587-AF4A-5ABF1DBA2E4D}"/>
              </a:ext>
            </a:extLst>
          </p:cNvPr>
          <p:cNvSpPr/>
          <p:nvPr/>
        </p:nvSpPr>
        <p:spPr>
          <a:xfrm>
            <a:off x="1251110" y="2242982"/>
            <a:ext cx="2769993" cy="102870"/>
          </a:xfrm>
          <a:prstGeom prst="roundRect">
            <a:avLst>
              <a:gd name="adj" fmla="val 30556"/>
            </a:avLst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0" rIns="34290" bIns="0" rtlCol="0" anchor="ctr" anchorCtr="0">
            <a:noAutofit/>
          </a:bodyPr>
          <a:lstStyle/>
          <a:p>
            <a:pPr algn="ctr" defTabSz="233789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Study A (</a:t>
            </a:r>
            <a:r>
              <a:rPr lang="en-US" sz="600" i="1" dirty="0">
                <a:solidFill>
                  <a:prstClr val="black"/>
                </a:solidFill>
                <a:latin typeface="Franklin Gothic Book" panose="020B0503020102020204"/>
              </a:rPr>
              <a:t>Journal)</a:t>
            </a:r>
            <a:endParaRPr lang="en-US" sz="600" baseline="30000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642" name="Rectangle: Rounded Corners 641">
            <a:extLst>
              <a:ext uri="{FF2B5EF4-FFF2-40B4-BE49-F238E27FC236}">
                <a16:creationId xmlns:a16="http://schemas.microsoft.com/office/drawing/2014/main" id="{61EB1188-1266-43E2-AED5-83CA4269F576}"/>
              </a:ext>
            </a:extLst>
          </p:cNvPr>
          <p:cNvSpPr/>
          <p:nvPr/>
        </p:nvSpPr>
        <p:spPr>
          <a:xfrm>
            <a:off x="1675772" y="1542081"/>
            <a:ext cx="544653" cy="183839"/>
          </a:xfrm>
          <a:prstGeom prst="roundRect">
            <a:avLst>
              <a:gd name="adj" fmla="val 14725"/>
            </a:avLst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233789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Literature Analysis</a:t>
            </a:r>
          </a:p>
        </p:txBody>
      </p:sp>
      <p:sp>
        <p:nvSpPr>
          <p:cNvPr id="614" name="Rectangle: Rounded Corners 613">
            <a:extLst>
              <a:ext uri="{FF2B5EF4-FFF2-40B4-BE49-F238E27FC236}">
                <a16:creationId xmlns:a16="http://schemas.microsoft.com/office/drawing/2014/main" id="{5736719A-E700-4D1C-B9E0-F3A7A4E0CAE0}"/>
              </a:ext>
            </a:extLst>
          </p:cNvPr>
          <p:cNvSpPr/>
          <p:nvPr/>
        </p:nvSpPr>
        <p:spPr>
          <a:xfrm>
            <a:off x="1684222" y="1918291"/>
            <a:ext cx="3154514" cy="102870"/>
          </a:xfrm>
          <a:prstGeom prst="roundRect">
            <a:avLst>
              <a:gd name="adj" fmla="val 27083"/>
            </a:avLst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0" rIns="34290" bIns="0" rtlCol="0" anchor="ctr" anchorCtr="0">
            <a:noAutofit/>
          </a:bodyPr>
          <a:lstStyle/>
          <a:p>
            <a:pPr algn="ctr" defTabSz="233789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Scientific Platform and Lexicon</a:t>
            </a:r>
          </a:p>
        </p:txBody>
      </p:sp>
      <p:sp>
        <p:nvSpPr>
          <p:cNvPr id="617" name="Rectangle: Rounded Corners 616">
            <a:extLst>
              <a:ext uri="{FF2B5EF4-FFF2-40B4-BE49-F238E27FC236}">
                <a16:creationId xmlns:a16="http://schemas.microsoft.com/office/drawing/2014/main" id="{95B89C7C-C81D-4620-94AE-FA891E6ADFA0}"/>
              </a:ext>
            </a:extLst>
          </p:cNvPr>
          <p:cNvSpPr/>
          <p:nvPr/>
        </p:nvSpPr>
        <p:spPr>
          <a:xfrm>
            <a:off x="1687348" y="1777638"/>
            <a:ext cx="853682" cy="102870"/>
          </a:xfrm>
          <a:prstGeom prst="roundRect">
            <a:avLst>
              <a:gd name="adj" fmla="val 27084"/>
            </a:avLst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0" rIns="34290" bIns="0" rtlCol="0" anchor="ctr" anchorCtr="0">
            <a:noAutofit/>
          </a:bodyPr>
          <a:lstStyle/>
          <a:p>
            <a:pPr algn="ctr" defTabSz="233789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Publication Plan</a:t>
            </a:r>
          </a:p>
        </p:txBody>
      </p:sp>
      <p:sp>
        <p:nvSpPr>
          <p:cNvPr id="668" name="Oval 667">
            <a:extLst>
              <a:ext uri="{FF2B5EF4-FFF2-40B4-BE49-F238E27FC236}">
                <a16:creationId xmlns:a16="http://schemas.microsoft.com/office/drawing/2014/main" id="{4D6BEEC7-8B23-49E1-AA1B-D546A262DB5A}"/>
              </a:ext>
            </a:extLst>
          </p:cNvPr>
          <p:cNvSpPr/>
          <p:nvPr/>
        </p:nvSpPr>
        <p:spPr>
          <a:xfrm>
            <a:off x="8704495" y="2607251"/>
            <a:ext cx="130302" cy="131613"/>
          </a:xfrm>
          <a:prstGeom prst="ellipse">
            <a:avLst/>
          </a:prstGeom>
          <a:solidFill>
            <a:schemeClr val="accent3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69" name="Oval 668">
            <a:extLst>
              <a:ext uri="{FF2B5EF4-FFF2-40B4-BE49-F238E27FC236}">
                <a16:creationId xmlns:a16="http://schemas.microsoft.com/office/drawing/2014/main" id="{C2A457C2-F9EA-4DC4-AA57-A2BD53CC2318}"/>
              </a:ext>
            </a:extLst>
          </p:cNvPr>
          <p:cNvSpPr/>
          <p:nvPr/>
        </p:nvSpPr>
        <p:spPr>
          <a:xfrm>
            <a:off x="8544904" y="2607251"/>
            <a:ext cx="130302" cy="13161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70" name="Oval 669">
            <a:extLst>
              <a:ext uri="{FF2B5EF4-FFF2-40B4-BE49-F238E27FC236}">
                <a16:creationId xmlns:a16="http://schemas.microsoft.com/office/drawing/2014/main" id="{899FE31C-46F1-4A49-A116-AF30114365C9}"/>
              </a:ext>
            </a:extLst>
          </p:cNvPr>
          <p:cNvSpPr/>
          <p:nvPr/>
        </p:nvSpPr>
        <p:spPr>
          <a:xfrm>
            <a:off x="8384819" y="2607251"/>
            <a:ext cx="130302" cy="131613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73" name="Oval 672">
            <a:extLst>
              <a:ext uri="{FF2B5EF4-FFF2-40B4-BE49-F238E27FC236}">
                <a16:creationId xmlns:a16="http://schemas.microsoft.com/office/drawing/2014/main" id="{6D3251C8-19FD-4FF2-9019-554828E70F1B}"/>
              </a:ext>
            </a:extLst>
          </p:cNvPr>
          <p:cNvSpPr/>
          <p:nvPr/>
        </p:nvSpPr>
        <p:spPr>
          <a:xfrm>
            <a:off x="8544904" y="2812462"/>
            <a:ext cx="130302" cy="1316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Open Sans" panose="020B060603050402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74" name="Oval 673">
            <a:extLst>
              <a:ext uri="{FF2B5EF4-FFF2-40B4-BE49-F238E27FC236}">
                <a16:creationId xmlns:a16="http://schemas.microsoft.com/office/drawing/2014/main" id="{DCCEE7AC-D63F-457D-9992-AFF11461D381}"/>
              </a:ext>
            </a:extLst>
          </p:cNvPr>
          <p:cNvSpPr/>
          <p:nvPr/>
        </p:nvSpPr>
        <p:spPr>
          <a:xfrm>
            <a:off x="8384819" y="2812462"/>
            <a:ext cx="130302" cy="131613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85" name="Oval 684">
            <a:extLst>
              <a:ext uri="{FF2B5EF4-FFF2-40B4-BE49-F238E27FC236}">
                <a16:creationId xmlns:a16="http://schemas.microsoft.com/office/drawing/2014/main" id="{983BE491-181C-46CD-A2DC-3054FD084357}"/>
              </a:ext>
            </a:extLst>
          </p:cNvPr>
          <p:cNvSpPr>
            <a:spLocks/>
          </p:cNvSpPr>
          <p:nvPr/>
        </p:nvSpPr>
        <p:spPr>
          <a:xfrm>
            <a:off x="6236294" y="3014020"/>
            <a:ext cx="130302" cy="131613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/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89" name="Oval 688">
            <a:extLst>
              <a:ext uri="{FF2B5EF4-FFF2-40B4-BE49-F238E27FC236}">
                <a16:creationId xmlns:a16="http://schemas.microsoft.com/office/drawing/2014/main" id="{3D5EE5EA-B77C-412B-A694-E04E9651C30F}"/>
              </a:ext>
            </a:extLst>
          </p:cNvPr>
          <p:cNvSpPr>
            <a:spLocks/>
          </p:cNvSpPr>
          <p:nvPr/>
        </p:nvSpPr>
        <p:spPr>
          <a:xfrm>
            <a:off x="6714208" y="2614547"/>
            <a:ext cx="130302" cy="13161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/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92" name="Oval 691">
            <a:extLst>
              <a:ext uri="{FF2B5EF4-FFF2-40B4-BE49-F238E27FC236}">
                <a16:creationId xmlns:a16="http://schemas.microsoft.com/office/drawing/2014/main" id="{134199A9-772B-412A-A163-E91A5AFD561A}"/>
              </a:ext>
            </a:extLst>
          </p:cNvPr>
          <p:cNvSpPr/>
          <p:nvPr/>
        </p:nvSpPr>
        <p:spPr>
          <a:xfrm>
            <a:off x="6225212" y="2419123"/>
            <a:ext cx="130302" cy="1316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Open Sans" panose="020B060603050402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93" name="Oval 692">
            <a:extLst>
              <a:ext uri="{FF2B5EF4-FFF2-40B4-BE49-F238E27FC236}">
                <a16:creationId xmlns:a16="http://schemas.microsoft.com/office/drawing/2014/main" id="{1510CD84-C32A-4EF8-BC40-5B3F102D3510}"/>
              </a:ext>
            </a:extLst>
          </p:cNvPr>
          <p:cNvSpPr/>
          <p:nvPr/>
        </p:nvSpPr>
        <p:spPr>
          <a:xfrm>
            <a:off x="6059631" y="2419123"/>
            <a:ext cx="130302" cy="13161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Open Sans" panose="020B060603050402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94" name="Oval 693">
            <a:extLst>
              <a:ext uri="{FF2B5EF4-FFF2-40B4-BE49-F238E27FC236}">
                <a16:creationId xmlns:a16="http://schemas.microsoft.com/office/drawing/2014/main" id="{403977D5-F808-44D1-B8C7-91129694D6A8}"/>
              </a:ext>
            </a:extLst>
          </p:cNvPr>
          <p:cNvSpPr/>
          <p:nvPr/>
        </p:nvSpPr>
        <p:spPr>
          <a:xfrm>
            <a:off x="5447156" y="2819758"/>
            <a:ext cx="130302" cy="131613"/>
          </a:xfrm>
          <a:prstGeom prst="ellipse">
            <a:avLst/>
          </a:prstGeom>
          <a:solidFill>
            <a:schemeClr val="accent3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95" name="Oval 694">
            <a:extLst>
              <a:ext uri="{FF2B5EF4-FFF2-40B4-BE49-F238E27FC236}">
                <a16:creationId xmlns:a16="http://schemas.microsoft.com/office/drawing/2014/main" id="{6F5A2415-98D5-49BC-BEAA-2DB0AB4333CA}"/>
              </a:ext>
            </a:extLst>
          </p:cNvPr>
          <p:cNvSpPr/>
          <p:nvPr/>
        </p:nvSpPr>
        <p:spPr>
          <a:xfrm>
            <a:off x="5279092" y="2819758"/>
            <a:ext cx="130302" cy="13161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96" name="Oval 695">
            <a:extLst>
              <a:ext uri="{FF2B5EF4-FFF2-40B4-BE49-F238E27FC236}">
                <a16:creationId xmlns:a16="http://schemas.microsoft.com/office/drawing/2014/main" id="{09128901-89C2-43CA-914C-BD8305F6EA92}"/>
              </a:ext>
            </a:extLst>
          </p:cNvPr>
          <p:cNvSpPr/>
          <p:nvPr/>
        </p:nvSpPr>
        <p:spPr>
          <a:xfrm>
            <a:off x="4774901" y="2819758"/>
            <a:ext cx="130302" cy="131613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97" name="Oval 696">
            <a:extLst>
              <a:ext uri="{FF2B5EF4-FFF2-40B4-BE49-F238E27FC236}">
                <a16:creationId xmlns:a16="http://schemas.microsoft.com/office/drawing/2014/main" id="{D0915706-4C75-40E5-A1B4-BA648F59475A}"/>
              </a:ext>
            </a:extLst>
          </p:cNvPr>
          <p:cNvSpPr/>
          <p:nvPr/>
        </p:nvSpPr>
        <p:spPr>
          <a:xfrm>
            <a:off x="5111028" y="2819758"/>
            <a:ext cx="130302" cy="1316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Open Sans" panose="020B060603050402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98" name="Oval 697">
            <a:extLst>
              <a:ext uri="{FF2B5EF4-FFF2-40B4-BE49-F238E27FC236}">
                <a16:creationId xmlns:a16="http://schemas.microsoft.com/office/drawing/2014/main" id="{96346C98-40DB-45A5-B1B5-E84AB50F24DF}"/>
              </a:ext>
            </a:extLst>
          </p:cNvPr>
          <p:cNvSpPr/>
          <p:nvPr/>
        </p:nvSpPr>
        <p:spPr>
          <a:xfrm>
            <a:off x="4942965" y="2819758"/>
            <a:ext cx="130302" cy="13161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Open Sans" panose="020B060603050402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01" name="Oval 700">
            <a:extLst>
              <a:ext uri="{FF2B5EF4-FFF2-40B4-BE49-F238E27FC236}">
                <a16:creationId xmlns:a16="http://schemas.microsoft.com/office/drawing/2014/main" id="{9A7EC7D3-117D-4C92-86BB-80379B465B0A}"/>
              </a:ext>
            </a:extLst>
          </p:cNvPr>
          <p:cNvSpPr/>
          <p:nvPr/>
        </p:nvSpPr>
        <p:spPr>
          <a:xfrm>
            <a:off x="4245092" y="2228611"/>
            <a:ext cx="130302" cy="131613"/>
          </a:xfrm>
          <a:prstGeom prst="ellipse">
            <a:avLst/>
          </a:prstGeom>
          <a:solidFill>
            <a:schemeClr val="accent3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702" name="Oval 701">
            <a:extLst>
              <a:ext uri="{FF2B5EF4-FFF2-40B4-BE49-F238E27FC236}">
                <a16:creationId xmlns:a16="http://schemas.microsoft.com/office/drawing/2014/main" id="{41EE7E1C-6332-4C5B-88C2-72BDF5100A91}"/>
              </a:ext>
            </a:extLst>
          </p:cNvPr>
          <p:cNvSpPr/>
          <p:nvPr/>
        </p:nvSpPr>
        <p:spPr>
          <a:xfrm>
            <a:off x="4073081" y="2228611"/>
            <a:ext cx="130302" cy="131613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5A50FC6E-256B-42A8-ACAE-CB4F25318CC5}"/>
              </a:ext>
            </a:extLst>
          </p:cNvPr>
          <p:cNvSpPr txBox="1"/>
          <p:nvPr/>
        </p:nvSpPr>
        <p:spPr>
          <a:xfrm>
            <a:off x="3174225" y="3340031"/>
            <a:ext cx="514350" cy="102870"/>
          </a:xfrm>
          <a:prstGeom prst="roundRect">
            <a:avLst/>
          </a:prstGeom>
          <a:noFill/>
          <a:ln>
            <a:noFill/>
          </a:ln>
        </p:spPr>
        <p:txBody>
          <a:bodyPr wrap="square" lIns="34290" tIns="0" rIns="34290" bIns="0" anchor="ctr" anchorCtr="0">
            <a:noAutofit/>
          </a:bodyPr>
          <a:lstStyle/>
          <a:p>
            <a:pPr algn="ctr" defTabSz="233789">
              <a:lnSpc>
                <a:spcPct val="90000"/>
              </a:lnSpc>
              <a:defRPr/>
            </a:pPr>
            <a:r>
              <a:rPr lang="en-US" sz="675" b="1" dirty="0">
                <a:latin typeface="Franklin Gothic Book" panose="020B0503020102020204"/>
                <a:cs typeface="Arial" pitchFamily="34" charset="0"/>
              </a:rPr>
              <a:t>Meeting 4</a:t>
            </a: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6B97BEB7-4EB6-4CD4-99A5-92654D915EA3}"/>
              </a:ext>
            </a:extLst>
          </p:cNvPr>
          <p:cNvSpPr txBox="1"/>
          <p:nvPr/>
        </p:nvSpPr>
        <p:spPr>
          <a:xfrm>
            <a:off x="5101507" y="3327124"/>
            <a:ext cx="514350" cy="1028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0" rIns="34290" bIns="0" rtlCol="0" anchor="ctr" anchorCtr="0">
            <a:no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110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233789">
              <a:defRPr/>
            </a:pPr>
            <a:r>
              <a:rPr lang="en-US" sz="675" b="1" dirty="0">
                <a:solidFill>
                  <a:schemeClr val="tx1"/>
                </a:solidFill>
                <a:latin typeface="Franklin Gothic Book" panose="020B0503020102020204"/>
              </a:rPr>
              <a:t>Meeting 6</a:t>
            </a:r>
          </a:p>
        </p:txBody>
      </p:sp>
      <p:sp>
        <p:nvSpPr>
          <p:cNvPr id="344" name="TextBox 343">
            <a:extLst>
              <a:ext uri="{FF2B5EF4-FFF2-40B4-BE49-F238E27FC236}">
                <a16:creationId xmlns:a16="http://schemas.microsoft.com/office/drawing/2014/main" id="{D8E2F46B-5F6C-4837-A9CB-B7B25875633D}"/>
              </a:ext>
            </a:extLst>
          </p:cNvPr>
          <p:cNvSpPr txBox="1"/>
          <p:nvPr/>
        </p:nvSpPr>
        <p:spPr>
          <a:xfrm>
            <a:off x="7175635" y="3332980"/>
            <a:ext cx="514350" cy="102870"/>
          </a:xfrm>
          <a:prstGeom prst="roundRect">
            <a:avLst/>
          </a:prstGeom>
          <a:noFill/>
          <a:ln>
            <a:noFill/>
          </a:ln>
        </p:spPr>
        <p:txBody>
          <a:bodyPr wrap="square" lIns="34290" tIns="0" rIns="34290" bIns="0" anchor="ctr" anchorCtr="0">
            <a:noAutofit/>
          </a:bodyPr>
          <a:lstStyle/>
          <a:p>
            <a:pPr algn="ctr" defTabSz="233789">
              <a:lnSpc>
                <a:spcPct val="90000"/>
              </a:lnSpc>
              <a:defRPr/>
            </a:pPr>
            <a:r>
              <a:rPr lang="en-US" sz="675" b="1" dirty="0">
                <a:latin typeface="Franklin Gothic Book" panose="020B0503020102020204"/>
              </a:rPr>
              <a:t>Meeting 8</a:t>
            </a:r>
            <a:endParaRPr lang="en-US" sz="675" b="1" dirty="0">
              <a:latin typeface="Franklin Gothic Book" panose="020B0503020102020204"/>
              <a:cs typeface="Arial" pitchFamily="34" charset="0"/>
            </a:endParaRPr>
          </a:p>
        </p:txBody>
      </p:sp>
      <p:sp>
        <p:nvSpPr>
          <p:cNvPr id="705" name="Rectangle 704">
            <a:extLst>
              <a:ext uri="{FF2B5EF4-FFF2-40B4-BE49-F238E27FC236}">
                <a16:creationId xmlns:a16="http://schemas.microsoft.com/office/drawing/2014/main" id="{8688FDCD-5049-4CB6-A3D2-77A1EDBCE98F}"/>
              </a:ext>
            </a:extLst>
          </p:cNvPr>
          <p:cNvSpPr/>
          <p:nvPr/>
        </p:nvSpPr>
        <p:spPr>
          <a:xfrm>
            <a:off x="0" y="1429510"/>
            <a:ext cx="1238249" cy="7047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233789">
              <a:lnSpc>
                <a:spcPct val="90000"/>
              </a:lnSpc>
              <a:spcBef>
                <a:spcPts val="307"/>
              </a:spcBef>
              <a:defRPr/>
            </a:pPr>
            <a:r>
              <a:rPr lang="en-US" sz="825" b="1" dirty="0">
                <a:solidFill>
                  <a:prstClr val="white"/>
                </a:solidFill>
                <a:latin typeface="Arial" panose="020B0604020202020204"/>
              </a:rPr>
              <a:t>Strategic </a:t>
            </a:r>
            <a:br>
              <a:rPr lang="en-US" sz="825" b="1" dirty="0">
                <a:solidFill>
                  <a:prstClr val="white"/>
                </a:solidFill>
                <a:latin typeface="Arial" panose="020B0604020202020204"/>
              </a:rPr>
            </a:br>
            <a:r>
              <a:rPr lang="en-US" sz="825" b="1" dirty="0">
                <a:solidFill>
                  <a:prstClr val="white"/>
                </a:solidFill>
                <a:latin typeface="Arial" panose="020B0604020202020204"/>
              </a:rPr>
              <a:t>Projects</a:t>
            </a:r>
          </a:p>
        </p:txBody>
      </p: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E98FEBF3-4707-447E-97AD-3AD9AD1D8A64}"/>
              </a:ext>
            </a:extLst>
          </p:cNvPr>
          <p:cNvCxnSpPr>
            <a:cxnSpLocks/>
          </p:cNvCxnSpPr>
          <p:nvPr/>
        </p:nvCxnSpPr>
        <p:spPr>
          <a:xfrm>
            <a:off x="5984045" y="3087026"/>
            <a:ext cx="186883" cy="0"/>
          </a:xfrm>
          <a:prstGeom prst="lin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25" name="TextBox 324">
            <a:extLst>
              <a:ext uri="{FF2B5EF4-FFF2-40B4-BE49-F238E27FC236}">
                <a16:creationId xmlns:a16="http://schemas.microsoft.com/office/drawing/2014/main" id="{66A9F348-3412-48A9-8CFC-EF170A4A1BCA}"/>
              </a:ext>
            </a:extLst>
          </p:cNvPr>
          <p:cNvSpPr txBox="1"/>
          <p:nvPr/>
        </p:nvSpPr>
        <p:spPr>
          <a:xfrm>
            <a:off x="2997174" y="3450684"/>
            <a:ext cx="879826" cy="102870"/>
          </a:xfrm>
          <a:prstGeom prst="roundRect">
            <a:avLst/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txBody>
          <a:bodyPr wrap="square" lIns="34290" tIns="0" rIns="34290" bIns="0" anchor="ctr" anchorCtr="0">
            <a:noAutofit/>
          </a:bodyPr>
          <a:lstStyle/>
          <a:p>
            <a:pPr algn="ctr" defTabSz="233789">
              <a:lnSpc>
                <a:spcPct val="80000"/>
              </a:lnSpc>
              <a:spcBef>
                <a:spcPts val="102"/>
              </a:spcBef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Encore: Study A (P)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940653AC-7825-420A-A77E-FA4B863260B4}"/>
              </a:ext>
            </a:extLst>
          </p:cNvPr>
          <p:cNvSpPr txBox="1"/>
          <p:nvPr/>
        </p:nvSpPr>
        <p:spPr>
          <a:xfrm>
            <a:off x="4768209" y="3436794"/>
            <a:ext cx="1126550" cy="182675"/>
          </a:xfrm>
          <a:prstGeom prst="roundRect">
            <a:avLst/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txBody>
          <a:bodyPr wrap="square" lIns="34290" tIns="0" rIns="34290" bIns="0" anchor="ctr" anchorCtr="0">
            <a:noAutofit/>
          </a:bodyPr>
          <a:lstStyle>
            <a:defPPr>
              <a:defRPr lang="en-US"/>
            </a:defPPr>
            <a:lvl1pPr>
              <a:lnSpc>
                <a:spcPct val="107000"/>
              </a:lnSpc>
              <a:defRPr sz="700"/>
            </a:lvl1pPr>
          </a:lstStyle>
          <a:p>
            <a:pPr algn="ctr" defTabSz="233789">
              <a:lnSpc>
                <a:spcPct val="80000"/>
              </a:lnSpc>
              <a:spcBef>
                <a:spcPts val="102"/>
              </a:spcBef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Encore: Study B Secondary Analysis (P)</a:t>
            </a: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1797A154-02F6-4F2A-B34C-3EA1E0155B24}"/>
              </a:ext>
            </a:extLst>
          </p:cNvPr>
          <p:cNvSpPr txBox="1"/>
          <p:nvPr/>
        </p:nvSpPr>
        <p:spPr>
          <a:xfrm>
            <a:off x="5307605" y="3948367"/>
            <a:ext cx="1213680" cy="307097"/>
          </a:xfrm>
          <a:prstGeom prst="roundRect">
            <a:avLst/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txBody>
          <a:bodyPr wrap="none" lIns="34290" tIns="0" rIns="0" bIns="0" anchor="ctr" anchorCtr="0">
            <a:noAutofit/>
          </a:bodyPr>
          <a:lstStyle/>
          <a:p>
            <a:pPr algn="ctr" defTabSz="233789">
              <a:lnSpc>
                <a:spcPct val="80000"/>
              </a:lnSpc>
              <a:spcBef>
                <a:spcPts val="102"/>
              </a:spcBef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Encore: Study B (P)</a:t>
            </a:r>
          </a:p>
          <a:p>
            <a:pPr algn="ctr" defTabSz="233789">
              <a:lnSpc>
                <a:spcPct val="80000"/>
              </a:lnSpc>
              <a:spcBef>
                <a:spcPts val="102"/>
              </a:spcBef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Encore: Study B Analysis (P)</a:t>
            </a:r>
          </a:p>
          <a:p>
            <a:pPr algn="ctr" defTabSz="233789">
              <a:lnSpc>
                <a:spcPct val="80000"/>
              </a:lnSpc>
              <a:spcBef>
                <a:spcPts val="102"/>
              </a:spcBef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Study D Primary Data (P)</a:t>
            </a:r>
          </a:p>
        </p:txBody>
      </p:sp>
      <p:sp>
        <p:nvSpPr>
          <p:cNvPr id="345" name="TextBox 344">
            <a:extLst>
              <a:ext uri="{FF2B5EF4-FFF2-40B4-BE49-F238E27FC236}">
                <a16:creationId xmlns:a16="http://schemas.microsoft.com/office/drawing/2014/main" id="{7E146A73-DDE5-46E2-9E44-D42ED9D2F7DC}"/>
              </a:ext>
            </a:extLst>
          </p:cNvPr>
          <p:cNvSpPr txBox="1"/>
          <p:nvPr/>
        </p:nvSpPr>
        <p:spPr>
          <a:xfrm>
            <a:off x="6984332" y="3441845"/>
            <a:ext cx="879826" cy="102870"/>
          </a:xfrm>
          <a:prstGeom prst="roundRect">
            <a:avLst/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txBody>
          <a:bodyPr wrap="square" lIns="34290" tIns="0" rIns="34290" bIns="0" anchor="ctr" anchorCtr="0">
            <a:noAutofit/>
          </a:bodyPr>
          <a:lstStyle/>
          <a:p>
            <a:pPr algn="ctr" defTabSz="233789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 Study D Subanalysis (O)</a:t>
            </a:r>
          </a:p>
        </p:txBody>
      </p:sp>
      <p:sp>
        <p:nvSpPr>
          <p:cNvPr id="370" name="TextBox 369">
            <a:extLst>
              <a:ext uri="{FF2B5EF4-FFF2-40B4-BE49-F238E27FC236}">
                <a16:creationId xmlns:a16="http://schemas.microsoft.com/office/drawing/2014/main" id="{932FC98D-8A4C-4B38-8BD6-D0CE772B3C68}"/>
              </a:ext>
            </a:extLst>
          </p:cNvPr>
          <p:cNvSpPr txBox="1"/>
          <p:nvPr/>
        </p:nvSpPr>
        <p:spPr>
          <a:xfrm>
            <a:off x="6980630" y="3765282"/>
            <a:ext cx="1232086" cy="102870"/>
          </a:xfrm>
          <a:prstGeom prst="roundRect">
            <a:avLst/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txBody>
          <a:bodyPr wrap="square" lIns="34290" rIns="0" anchor="ctr" anchorCtr="0">
            <a:noAutofit/>
          </a:bodyPr>
          <a:lstStyle/>
          <a:p>
            <a:pPr algn="ctr" defTabSz="233789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Encore: Study D C Primary Data (P)</a:t>
            </a:r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85949188-0244-4A6D-895F-4412CF02AC0A}"/>
              </a:ext>
            </a:extLst>
          </p:cNvPr>
          <p:cNvSpPr txBox="1"/>
          <p:nvPr/>
        </p:nvSpPr>
        <p:spPr>
          <a:xfrm>
            <a:off x="7353382" y="3657044"/>
            <a:ext cx="514350" cy="102870"/>
          </a:xfrm>
          <a:prstGeom prst="roundRect">
            <a:avLst/>
          </a:prstGeom>
          <a:noFill/>
          <a:ln>
            <a:noFill/>
          </a:ln>
        </p:spPr>
        <p:txBody>
          <a:bodyPr wrap="square" lIns="0" rIns="0" anchor="ctr" anchorCtr="0">
            <a:noAutofit/>
          </a:bodyPr>
          <a:lstStyle/>
          <a:p>
            <a:pPr algn="ctr" defTabSz="233789">
              <a:lnSpc>
                <a:spcPct val="90000"/>
              </a:lnSpc>
              <a:defRPr/>
            </a:pPr>
            <a:r>
              <a:rPr lang="en-US" sz="675" b="1" dirty="0">
                <a:latin typeface="Franklin Gothic Book" panose="020B0503020102020204"/>
              </a:rPr>
              <a:t>Meeting 9</a:t>
            </a:r>
            <a:endParaRPr lang="en-US" sz="675" b="1" dirty="0">
              <a:latin typeface="Franklin Gothic Book" panose="020B0503020102020204"/>
              <a:cs typeface="Arial" pitchFamily="34" charset="0"/>
            </a:endParaRPr>
          </a:p>
        </p:txBody>
      </p:sp>
      <p:sp>
        <p:nvSpPr>
          <p:cNvPr id="601" name="Rectangle: Rounded Corners 600">
            <a:extLst>
              <a:ext uri="{FF2B5EF4-FFF2-40B4-BE49-F238E27FC236}">
                <a16:creationId xmlns:a16="http://schemas.microsoft.com/office/drawing/2014/main" id="{B8B289FE-CB10-48B3-8FEE-E2CA36A5C81B}"/>
              </a:ext>
            </a:extLst>
          </p:cNvPr>
          <p:cNvSpPr/>
          <p:nvPr/>
        </p:nvSpPr>
        <p:spPr>
          <a:xfrm>
            <a:off x="4001354" y="3035591"/>
            <a:ext cx="2000594" cy="102870"/>
          </a:xfrm>
          <a:prstGeom prst="roundRect">
            <a:avLst>
              <a:gd name="adj" fmla="val 23611"/>
            </a:avLst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759" tIns="0" rIns="0" bIns="0" rtlCol="0" anchor="ctr"/>
          <a:lstStyle/>
          <a:p>
            <a:pPr algn="ctr" defTabSz="233789">
              <a:lnSpc>
                <a:spcPct val="90000"/>
              </a:lnSpc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Patient Research (</a:t>
            </a:r>
            <a:r>
              <a:rPr lang="en-US" sz="600" i="1" dirty="0">
                <a:solidFill>
                  <a:prstClr val="black"/>
                </a:solidFill>
                <a:latin typeface="Franklin Gothic Book" panose="020B0503020102020204"/>
              </a:rPr>
              <a:t>Journal</a:t>
            </a: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)  </a:t>
            </a:r>
          </a:p>
        </p:txBody>
      </p: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13BFE407-32AC-666D-71E4-604EB850D376}"/>
              </a:ext>
            </a:extLst>
          </p:cNvPr>
          <p:cNvCxnSpPr/>
          <p:nvPr/>
        </p:nvCxnSpPr>
        <p:spPr>
          <a:xfrm>
            <a:off x="0" y="4356593"/>
            <a:ext cx="9144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E15AAB1-53CA-4D26-A465-2B19ECA6394B}"/>
              </a:ext>
            </a:extLst>
          </p:cNvPr>
          <p:cNvGrpSpPr/>
          <p:nvPr/>
        </p:nvGrpSpPr>
        <p:grpSpPr>
          <a:xfrm>
            <a:off x="1238574" y="1303553"/>
            <a:ext cx="7898131" cy="138815"/>
            <a:chOff x="2000770" y="7824764"/>
            <a:chExt cx="13544030" cy="289331"/>
          </a:xfrm>
          <a:noFill/>
        </p:grpSpPr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2D295A18-E79B-4FF5-9442-09CFCF741555}"/>
                </a:ext>
              </a:extLst>
            </p:cNvPr>
            <p:cNvSpPr/>
            <p:nvPr/>
          </p:nvSpPr>
          <p:spPr>
            <a:xfrm>
              <a:off x="2000770" y="7824764"/>
              <a:ext cx="731333" cy="289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33789">
                <a:lnSpc>
                  <a:spcPct val="90000"/>
                </a:lnSpc>
                <a:defRPr/>
              </a:pPr>
              <a:r>
                <a:rPr lang="en-US" sz="900" b="1" cap="all" dirty="0">
                  <a:solidFill>
                    <a:srgbClr val="5B9BD5"/>
                  </a:solidFill>
                  <a:latin typeface="Franklin Gothic Book" panose="020B0503020102020204"/>
                </a:rPr>
                <a:t>Sep</a:t>
              </a:r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680C0D10-7BD4-4733-AC80-81A0651A4D6A}"/>
                </a:ext>
              </a:extLst>
            </p:cNvPr>
            <p:cNvSpPr/>
            <p:nvPr/>
          </p:nvSpPr>
          <p:spPr>
            <a:xfrm>
              <a:off x="2754459" y="7824764"/>
              <a:ext cx="731333" cy="289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33789">
                <a:lnSpc>
                  <a:spcPct val="90000"/>
                </a:lnSpc>
                <a:defRPr/>
              </a:pPr>
              <a:r>
                <a:rPr lang="en-US" sz="900" b="1" cap="all" dirty="0">
                  <a:solidFill>
                    <a:srgbClr val="5B9BD5"/>
                  </a:solidFill>
                  <a:latin typeface="Franklin Gothic Book" panose="020B0503020102020204"/>
                </a:rPr>
                <a:t>Oct</a:t>
              </a:r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D304A37C-CA8B-42DE-BB78-C724174433FF}"/>
                </a:ext>
              </a:extLst>
            </p:cNvPr>
            <p:cNvSpPr/>
            <p:nvPr/>
          </p:nvSpPr>
          <p:spPr>
            <a:xfrm>
              <a:off x="3508147" y="7824764"/>
              <a:ext cx="731333" cy="289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33789">
                <a:lnSpc>
                  <a:spcPct val="90000"/>
                </a:lnSpc>
                <a:defRPr/>
              </a:pPr>
              <a:r>
                <a:rPr lang="en-US" sz="900" b="1" cap="all" dirty="0">
                  <a:solidFill>
                    <a:srgbClr val="5B9BD5"/>
                  </a:solidFill>
                  <a:latin typeface="Franklin Gothic Book" panose="020B0503020102020204"/>
                </a:rPr>
                <a:t>Nov</a:t>
              </a:r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0FC51A97-1060-4F2C-AD84-A607D573C806}"/>
                </a:ext>
              </a:extLst>
            </p:cNvPr>
            <p:cNvSpPr/>
            <p:nvPr/>
          </p:nvSpPr>
          <p:spPr>
            <a:xfrm>
              <a:off x="4261836" y="7824764"/>
              <a:ext cx="731333" cy="289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33789">
                <a:lnSpc>
                  <a:spcPct val="90000"/>
                </a:lnSpc>
                <a:defRPr/>
              </a:pPr>
              <a:r>
                <a:rPr lang="en-US" sz="900" b="1" cap="all" dirty="0">
                  <a:solidFill>
                    <a:srgbClr val="5B9BD5"/>
                  </a:solidFill>
                  <a:latin typeface="Franklin Gothic Book" panose="020B0503020102020204"/>
                </a:rPr>
                <a:t>Dec</a:t>
              </a:r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C047539E-6C9F-4C4D-8A98-F89AB2F0A9C4}"/>
                </a:ext>
              </a:extLst>
            </p:cNvPr>
            <p:cNvSpPr/>
            <p:nvPr/>
          </p:nvSpPr>
          <p:spPr>
            <a:xfrm>
              <a:off x="5015524" y="7824764"/>
              <a:ext cx="731333" cy="289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33789">
                <a:lnSpc>
                  <a:spcPct val="90000"/>
                </a:lnSpc>
                <a:defRPr/>
              </a:pPr>
              <a:r>
                <a:rPr lang="en-US" sz="900" b="1" cap="all" dirty="0">
                  <a:solidFill>
                    <a:srgbClr val="5B9BD5"/>
                  </a:solidFill>
                  <a:latin typeface="Franklin Gothic Book" panose="020B0503020102020204"/>
                </a:rPr>
                <a:t>Jan</a:t>
              </a:r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24E4ACDF-8347-49D9-9BBE-E5AD25D6AA1F}"/>
                </a:ext>
              </a:extLst>
            </p:cNvPr>
            <p:cNvSpPr/>
            <p:nvPr/>
          </p:nvSpPr>
          <p:spPr>
            <a:xfrm>
              <a:off x="5769213" y="7824764"/>
              <a:ext cx="731333" cy="289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33789">
                <a:lnSpc>
                  <a:spcPct val="90000"/>
                </a:lnSpc>
                <a:defRPr/>
              </a:pPr>
              <a:r>
                <a:rPr lang="en-US" sz="900" b="1" cap="all" dirty="0">
                  <a:solidFill>
                    <a:srgbClr val="5B9BD5"/>
                  </a:solidFill>
                  <a:latin typeface="Franklin Gothic Book" panose="020B0503020102020204"/>
                </a:rPr>
                <a:t>Feb</a:t>
              </a:r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0F10A301-103E-43AA-8EAE-D6A7DA2B8385}"/>
                </a:ext>
              </a:extLst>
            </p:cNvPr>
            <p:cNvSpPr/>
            <p:nvPr/>
          </p:nvSpPr>
          <p:spPr>
            <a:xfrm>
              <a:off x="6522901" y="7824764"/>
              <a:ext cx="731333" cy="289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33789">
                <a:lnSpc>
                  <a:spcPct val="90000"/>
                </a:lnSpc>
                <a:defRPr/>
              </a:pPr>
              <a:r>
                <a:rPr lang="en-US" sz="900" b="1" cap="all" dirty="0">
                  <a:solidFill>
                    <a:srgbClr val="5B9BD5"/>
                  </a:solidFill>
                  <a:latin typeface="Franklin Gothic Book" panose="020B0503020102020204"/>
                </a:rPr>
                <a:t>Mar</a:t>
              </a:r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B39245B5-D2A5-4424-9004-883A06DB37E4}"/>
                </a:ext>
              </a:extLst>
            </p:cNvPr>
            <p:cNvSpPr/>
            <p:nvPr/>
          </p:nvSpPr>
          <p:spPr>
            <a:xfrm>
              <a:off x="7276590" y="7824764"/>
              <a:ext cx="731333" cy="289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33789">
                <a:lnSpc>
                  <a:spcPct val="90000"/>
                </a:lnSpc>
                <a:defRPr/>
              </a:pPr>
              <a:r>
                <a:rPr lang="en-US" sz="900" b="1" cap="all" dirty="0">
                  <a:solidFill>
                    <a:srgbClr val="5B9BD5"/>
                  </a:solidFill>
                  <a:latin typeface="Franklin Gothic Book" panose="020B0503020102020204"/>
                </a:rPr>
                <a:t>Apr</a:t>
              </a:r>
            </a:p>
          </p:txBody>
        </p:sp>
        <p:sp>
          <p:nvSpPr>
            <p:cNvPr id="408" name="Rectangle 407">
              <a:extLst>
                <a:ext uri="{FF2B5EF4-FFF2-40B4-BE49-F238E27FC236}">
                  <a16:creationId xmlns:a16="http://schemas.microsoft.com/office/drawing/2014/main" id="{5FA34D63-3993-482E-ACE9-61F77A463580}"/>
                </a:ext>
              </a:extLst>
            </p:cNvPr>
            <p:cNvSpPr/>
            <p:nvPr/>
          </p:nvSpPr>
          <p:spPr>
            <a:xfrm>
              <a:off x="8030278" y="7824764"/>
              <a:ext cx="731333" cy="289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33789">
                <a:lnSpc>
                  <a:spcPct val="90000"/>
                </a:lnSpc>
                <a:defRPr/>
              </a:pPr>
              <a:r>
                <a:rPr lang="en-US" sz="900" b="1" cap="all" dirty="0">
                  <a:solidFill>
                    <a:srgbClr val="5B9BD5"/>
                  </a:solidFill>
                  <a:latin typeface="Franklin Gothic Book" panose="020B0503020102020204"/>
                </a:rPr>
                <a:t>May</a:t>
              </a:r>
            </a:p>
          </p:txBody>
        </p:sp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3523FBF1-4CCB-43EF-AB10-4A1FF330222E}"/>
                </a:ext>
              </a:extLst>
            </p:cNvPr>
            <p:cNvSpPr/>
            <p:nvPr/>
          </p:nvSpPr>
          <p:spPr>
            <a:xfrm>
              <a:off x="8783967" y="7824764"/>
              <a:ext cx="731333" cy="289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33789">
                <a:lnSpc>
                  <a:spcPct val="90000"/>
                </a:lnSpc>
                <a:defRPr/>
              </a:pPr>
              <a:r>
                <a:rPr lang="en-US" sz="900" b="1" cap="all" dirty="0">
                  <a:solidFill>
                    <a:srgbClr val="5B9BD5"/>
                  </a:solidFill>
                  <a:latin typeface="Franklin Gothic Book" panose="020B0503020102020204"/>
                </a:rPr>
                <a:t>Jun</a:t>
              </a:r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23EDF2CE-3412-4C6C-9A51-FEC38EBCB569}"/>
                </a:ext>
              </a:extLst>
            </p:cNvPr>
            <p:cNvSpPr/>
            <p:nvPr/>
          </p:nvSpPr>
          <p:spPr>
            <a:xfrm>
              <a:off x="9537655" y="7824764"/>
              <a:ext cx="731333" cy="289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33789">
                <a:lnSpc>
                  <a:spcPct val="90000"/>
                </a:lnSpc>
                <a:defRPr/>
              </a:pPr>
              <a:r>
                <a:rPr lang="en-US" sz="900" b="1" cap="all" dirty="0">
                  <a:solidFill>
                    <a:srgbClr val="5B9BD5"/>
                  </a:solidFill>
                  <a:latin typeface="Franklin Gothic Book" panose="020B0503020102020204"/>
                </a:rPr>
                <a:t>Jul</a:t>
              </a:r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5EDF4F29-C139-45D7-86E4-EF364CAB7AD6}"/>
                </a:ext>
              </a:extLst>
            </p:cNvPr>
            <p:cNvSpPr/>
            <p:nvPr/>
          </p:nvSpPr>
          <p:spPr>
            <a:xfrm>
              <a:off x="10291344" y="7824764"/>
              <a:ext cx="731333" cy="289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33789">
                <a:lnSpc>
                  <a:spcPct val="90000"/>
                </a:lnSpc>
                <a:defRPr/>
              </a:pPr>
              <a:r>
                <a:rPr lang="en-US" sz="900" b="1" cap="all" dirty="0">
                  <a:solidFill>
                    <a:srgbClr val="5B9BD5"/>
                  </a:solidFill>
                  <a:latin typeface="Franklin Gothic Book" panose="020B0503020102020204"/>
                </a:rPr>
                <a:t>Aug</a:t>
              </a:r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FF2EAA16-8CBD-4407-86C1-CB6FFD0F1F01}"/>
                </a:ext>
              </a:extLst>
            </p:cNvPr>
            <p:cNvSpPr/>
            <p:nvPr/>
          </p:nvSpPr>
          <p:spPr>
            <a:xfrm>
              <a:off x="11045032" y="7824764"/>
              <a:ext cx="731333" cy="289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33789">
                <a:lnSpc>
                  <a:spcPct val="90000"/>
                </a:lnSpc>
                <a:defRPr/>
              </a:pPr>
              <a:r>
                <a:rPr lang="en-US" sz="900" b="1" cap="all" dirty="0">
                  <a:solidFill>
                    <a:srgbClr val="5B9BD5"/>
                  </a:solidFill>
                  <a:latin typeface="Franklin Gothic Book" panose="020B0503020102020204"/>
                </a:rPr>
                <a:t>Sep</a:t>
              </a:r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12CE4B67-8328-4327-BD6C-009897A056F9}"/>
                </a:ext>
              </a:extLst>
            </p:cNvPr>
            <p:cNvSpPr/>
            <p:nvPr/>
          </p:nvSpPr>
          <p:spPr>
            <a:xfrm>
              <a:off x="11798721" y="7824764"/>
              <a:ext cx="731333" cy="289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33789">
                <a:lnSpc>
                  <a:spcPct val="90000"/>
                </a:lnSpc>
                <a:defRPr/>
              </a:pPr>
              <a:r>
                <a:rPr lang="en-US" sz="900" b="1" cap="all" dirty="0">
                  <a:solidFill>
                    <a:srgbClr val="5B9BD5"/>
                  </a:solidFill>
                  <a:latin typeface="Franklin Gothic Book" panose="020B0503020102020204"/>
                </a:rPr>
                <a:t>Oct</a:t>
              </a:r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0D313942-9C5E-483F-B80A-D652C774322E}"/>
                </a:ext>
              </a:extLst>
            </p:cNvPr>
            <p:cNvSpPr/>
            <p:nvPr/>
          </p:nvSpPr>
          <p:spPr>
            <a:xfrm>
              <a:off x="12552409" y="7824764"/>
              <a:ext cx="731333" cy="289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33789">
                <a:lnSpc>
                  <a:spcPct val="90000"/>
                </a:lnSpc>
                <a:defRPr/>
              </a:pPr>
              <a:r>
                <a:rPr lang="en-US" sz="900" b="1" cap="all" dirty="0">
                  <a:solidFill>
                    <a:srgbClr val="5B9BD5"/>
                  </a:solidFill>
                  <a:latin typeface="Franklin Gothic Book" panose="020B0503020102020204"/>
                </a:rPr>
                <a:t>Nov</a:t>
              </a:r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10E38237-8A5F-48A7-B7AA-FECCBE2D87DD}"/>
                </a:ext>
              </a:extLst>
            </p:cNvPr>
            <p:cNvSpPr/>
            <p:nvPr/>
          </p:nvSpPr>
          <p:spPr>
            <a:xfrm>
              <a:off x="13306098" y="7824764"/>
              <a:ext cx="731333" cy="289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33789">
                <a:lnSpc>
                  <a:spcPct val="90000"/>
                </a:lnSpc>
                <a:defRPr/>
              </a:pPr>
              <a:r>
                <a:rPr lang="en-US" sz="900" b="1" cap="all" dirty="0">
                  <a:solidFill>
                    <a:srgbClr val="5B9BD5"/>
                  </a:solidFill>
                  <a:latin typeface="Franklin Gothic Book" panose="020B0503020102020204"/>
                </a:rPr>
                <a:t>Dec</a:t>
              </a:r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BCA18994-AE3E-4287-8255-0F5F56C1D44B}"/>
                </a:ext>
              </a:extLst>
            </p:cNvPr>
            <p:cNvSpPr/>
            <p:nvPr/>
          </p:nvSpPr>
          <p:spPr>
            <a:xfrm>
              <a:off x="14059786" y="7824764"/>
              <a:ext cx="731333" cy="289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33789">
                <a:lnSpc>
                  <a:spcPct val="90000"/>
                </a:lnSpc>
                <a:defRPr/>
              </a:pPr>
              <a:r>
                <a:rPr lang="en-US" sz="900" b="1" cap="all" dirty="0">
                  <a:solidFill>
                    <a:srgbClr val="5B9BD5"/>
                  </a:solidFill>
                  <a:latin typeface="Franklin Gothic Book" panose="020B0503020102020204"/>
                </a:rPr>
                <a:t>Jan</a:t>
              </a:r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97882236-870D-4DE7-ACD3-AF2CF9141FEF}"/>
                </a:ext>
              </a:extLst>
            </p:cNvPr>
            <p:cNvSpPr/>
            <p:nvPr/>
          </p:nvSpPr>
          <p:spPr>
            <a:xfrm>
              <a:off x="14813467" y="7824764"/>
              <a:ext cx="731333" cy="289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33789">
                <a:lnSpc>
                  <a:spcPct val="90000"/>
                </a:lnSpc>
                <a:defRPr/>
              </a:pPr>
              <a:r>
                <a:rPr lang="en-US" sz="900" b="1" cap="all" dirty="0">
                  <a:solidFill>
                    <a:srgbClr val="5B9BD5"/>
                  </a:solidFill>
                  <a:latin typeface="Franklin Gothic Book" panose="020B0503020102020204"/>
                </a:rPr>
                <a:t>Feb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71916B9F-872B-24A6-4BBB-95F4A6E68511}"/>
              </a:ext>
            </a:extLst>
          </p:cNvPr>
          <p:cNvSpPr/>
          <p:nvPr/>
        </p:nvSpPr>
        <p:spPr>
          <a:xfrm>
            <a:off x="2385221" y="3438063"/>
            <a:ext cx="130302" cy="131613"/>
          </a:xfrm>
          <a:prstGeom prst="ellipse">
            <a:avLst/>
          </a:prstGeom>
          <a:solidFill>
            <a:schemeClr val="accent3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E94743C-DB46-B9DF-00FA-D1524A17725E}"/>
              </a:ext>
            </a:extLst>
          </p:cNvPr>
          <p:cNvSpPr/>
          <p:nvPr/>
        </p:nvSpPr>
        <p:spPr>
          <a:xfrm>
            <a:off x="8508258" y="4088488"/>
            <a:ext cx="130302" cy="131613"/>
          </a:xfrm>
          <a:prstGeom prst="ellipse">
            <a:avLst/>
          </a:prstGeom>
          <a:solidFill>
            <a:schemeClr val="accent3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A7302D3-9C02-BA57-AA0E-9378A194F7F0}"/>
              </a:ext>
            </a:extLst>
          </p:cNvPr>
          <p:cNvSpPr/>
          <p:nvPr/>
        </p:nvSpPr>
        <p:spPr>
          <a:xfrm>
            <a:off x="6556043" y="4179260"/>
            <a:ext cx="130302" cy="131613"/>
          </a:xfrm>
          <a:prstGeom prst="ellipse">
            <a:avLst/>
          </a:prstGeom>
          <a:solidFill>
            <a:schemeClr val="accent3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BA1B9D-7A47-4058-451C-4A34B02CC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488" y="59945"/>
            <a:ext cx="7462661" cy="941541"/>
          </a:xfrm>
        </p:spPr>
        <p:txBody>
          <a:bodyPr>
            <a:normAutofit/>
          </a:bodyPr>
          <a:lstStyle/>
          <a:p>
            <a:r>
              <a:rPr lang="en-US" dirty="0"/>
              <a:t>Courses of a Publication Plan</a:t>
            </a:r>
          </a:p>
        </p:txBody>
      </p:sp>
      <p:pic>
        <p:nvPicPr>
          <p:cNvPr id="6" name="Graphic 5" descr="Catering outline">
            <a:extLst>
              <a:ext uri="{FF2B5EF4-FFF2-40B4-BE49-F238E27FC236}">
                <a16:creationId xmlns:a16="http://schemas.microsoft.com/office/drawing/2014/main" id="{EB35DD8F-044A-6949-4850-99D06BAF8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70416" y="227975"/>
            <a:ext cx="640080" cy="640080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C580D5FA-9D98-45C2-9A0D-F6FF22510A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6"/>
            <a:ext cx="2057400" cy="273844"/>
          </a:xfrm>
        </p:spPr>
        <p:txBody>
          <a:bodyPr/>
          <a:lstStyle/>
          <a:p>
            <a:fld id="{42AD0A0E-4515-A647-B2E3-7F1B29FB990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1CBDC5-D9E9-428A-F670-A4A66ACE649A}"/>
              </a:ext>
            </a:extLst>
          </p:cNvPr>
          <p:cNvSpPr txBox="1"/>
          <p:nvPr/>
        </p:nvSpPr>
        <p:spPr>
          <a:xfrm>
            <a:off x="1021" y="4885613"/>
            <a:ext cx="74339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 MOA, mechanism of action; O, oral; P, publication; SOC, standard of care.</a:t>
            </a:r>
          </a:p>
        </p:txBody>
      </p:sp>
    </p:spTree>
    <p:extLst>
      <p:ext uri="{BB962C8B-B14F-4D97-AF65-F5344CB8AC3E}">
        <p14:creationId xmlns:p14="http://schemas.microsoft.com/office/powerpoint/2010/main" val="539244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E32AD-C16A-AA58-A5FD-231A52E5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488" y="59945"/>
            <a:ext cx="7462661" cy="941541"/>
          </a:xfrm>
        </p:spPr>
        <p:txBody>
          <a:bodyPr>
            <a:normAutofit/>
          </a:bodyPr>
          <a:lstStyle/>
          <a:p>
            <a:r>
              <a:rPr lang="en-US" dirty="0"/>
              <a:t>Publication Plan at Its Core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907BF-7BD5-82D0-0ACF-3511F77D5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What?</a:t>
            </a:r>
          </a:p>
          <a:p>
            <a:pPr lvl="1"/>
            <a:r>
              <a:rPr lang="en-US" dirty="0"/>
              <a:t>The plan to </a:t>
            </a:r>
            <a:r>
              <a:rPr lang="en-US" b="1" dirty="0"/>
              <a:t>disseminate scientific and clinical data </a:t>
            </a:r>
            <a:r>
              <a:rPr lang="en-US" dirty="0"/>
              <a:t>for a product to </a:t>
            </a:r>
            <a:r>
              <a:rPr lang="en-US" b="1" dirty="0"/>
              <a:t>target audiences </a:t>
            </a:r>
            <a:r>
              <a:rPr lang="en-US" dirty="0"/>
              <a:t>at </a:t>
            </a:r>
            <a:r>
              <a:rPr lang="en-US" b="1" dirty="0"/>
              <a:t>scientific congresses </a:t>
            </a:r>
            <a:r>
              <a:rPr lang="en-US" dirty="0"/>
              <a:t>and society meetings and in </a:t>
            </a:r>
            <a:r>
              <a:rPr lang="en-US" b="1" dirty="0"/>
              <a:t>peer-reviewed journals</a:t>
            </a:r>
          </a:p>
          <a:p>
            <a:pPr lvl="1"/>
            <a:r>
              <a:rPr lang="en-US" dirty="0"/>
              <a:t>The plan should begin with a strategic vision that informs strategic imperatives and communication objectives</a:t>
            </a:r>
          </a:p>
          <a:p>
            <a:r>
              <a:rPr lang="en-US" dirty="0"/>
              <a:t>Why?</a:t>
            </a:r>
          </a:p>
          <a:p>
            <a:pPr lvl="1"/>
            <a:r>
              <a:rPr lang="en-US" dirty="0"/>
              <a:t>To ensure </a:t>
            </a:r>
            <a:r>
              <a:rPr lang="en-US" b="1" dirty="0"/>
              <a:t>timely publication </a:t>
            </a:r>
            <a:r>
              <a:rPr lang="en-US" dirty="0"/>
              <a:t>(12-18 months) of all clinical study data </a:t>
            </a:r>
            <a:r>
              <a:rPr lang="en-US" b="1" dirty="0"/>
              <a:t>regardless of result</a:t>
            </a:r>
          </a:p>
          <a:p>
            <a:pPr lvl="1"/>
            <a:r>
              <a:rPr lang="en-US" dirty="0"/>
              <a:t>To </a:t>
            </a:r>
            <a:r>
              <a:rPr lang="en-US" b="1" dirty="0"/>
              <a:t>align</a:t>
            </a:r>
            <a:r>
              <a:rPr lang="en-US" dirty="0"/>
              <a:t> with the cross-functional team </a:t>
            </a:r>
            <a:r>
              <a:rPr lang="en-US" b="1" dirty="0"/>
              <a:t>on strategy</a:t>
            </a:r>
            <a:r>
              <a:rPr lang="en-US" dirty="0"/>
              <a:t>, prioritization, </a:t>
            </a:r>
            <a:r>
              <a:rPr lang="en-US" b="1" dirty="0"/>
              <a:t>and resource allocation </a:t>
            </a:r>
            <a:r>
              <a:rPr lang="en-US" dirty="0"/>
              <a:t>for data dissemination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9554E-0EB6-F8CA-402F-B73A40840E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>
                <a:solidFill>
                  <a:prstClr val="black"/>
                </a:solidFill>
                <a:latin typeface="Franklin Gothic Book" panose="020B0503020102020204"/>
              </a:rPr>
              <a:pPr/>
              <a:t>12</a:t>
            </a:fld>
            <a:endParaRPr lang="en-US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pic>
        <p:nvPicPr>
          <p:cNvPr id="6" name="Graphic 5" descr="Apple outline">
            <a:extLst>
              <a:ext uri="{FF2B5EF4-FFF2-40B4-BE49-F238E27FC236}">
                <a16:creationId xmlns:a16="http://schemas.microsoft.com/office/drawing/2014/main" id="{79CBF5B1-458F-B0DF-ED0A-6252C230D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80927" y="185515"/>
            <a:ext cx="724348" cy="72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25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AC53369-6ABF-85F0-19A8-1712F1857AE8}"/>
              </a:ext>
            </a:extLst>
          </p:cNvPr>
          <p:cNvSpPr/>
          <p:nvPr/>
        </p:nvSpPr>
        <p:spPr>
          <a:xfrm>
            <a:off x="6057088" y="1485642"/>
            <a:ext cx="2078934" cy="3291840"/>
          </a:xfrm>
          <a:prstGeom prst="roundRect">
            <a:avLst>
              <a:gd name="adj" fmla="val 6129"/>
            </a:avLst>
          </a:prstGeom>
          <a:solidFill>
            <a:schemeClr val="accent1">
              <a:lumMod val="20000"/>
              <a:lumOff val="80000"/>
              <a:alpha val="5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800" b="1" dirty="0">
              <a:solidFill>
                <a:srgbClr val="F28C11"/>
              </a:solidFill>
              <a:latin typeface="Franklin Gothic Book" panose="020B0503020102020204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3B38D6-0B78-0A10-FECB-86381A501704}"/>
              </a:ext>
            </a:extLst>
          </p:cNvPr>
          <p:cNvSpPr/>
          <p:nvPr/>
        </p:nvSpPr>
        <p:spPr>
          <a:xfrm>
            <a:off x="3743669" y="1485642"/>
            <a:ext cx="2078934" cy="3291840"/>
          </a:xfrm>
          <a:prstGeom prst="roundRect">
            <a:avLst>
              <a:gd name="adj" fmla="val 6129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800" b="1" dirty="0">
              <a:solidFill>
                <a:srgbClr val="F28C11"/>
              </a:solidFill>
              <a:latin typeface="Franklin Gothic Book" panose="020B0503020102020204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2F77245-5A82-6C8D-1368-00B0FF99EEBD}"/>
              </a:ext>
            </a:extLst>
          </p:cNvPr>
          <p:cNvSpPr/>
          <p:nvPr/>
        </p:nvSpPr>
        <p:spPr>
          <a:xfrm>
            <a:off x="1430976" y="1485642"/>
            <a:ext cx="2078934" cy="3291840"/>
          </a:xfrm>
          <a:prstGeom prst="roundRect">
            <a:avLst>
              <a:gd name="adj" fmla="val 6129"/>
            </a:avLst>
          </a:prstGeom>
          <a:solidFill>
            <a:schemeClr val="accent2">
              <a:lumMod val="20000"/>
              <a:lumOff val="80000"/>
              <a:alpha val="5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800" b="1" dirty="0">
              <a:solidFill>
                <a:srgbClr val="F28C11"/>
              </a:solidFill>
              <a:latin typeface="Franklin Gothic Book" panose="020B05030201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2BE7C6-1870-13D7-9506-8B9BA30A3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623" y="58367"/>
            <a:ext cx="7462661" cy="941541"/>
          </a:xfrm>
        </p:spPr>
        <p:txBody>
          <a:bodyPr>
            <a:normAutofit/>
          </a:bodyPr>
          <a:lstStyle/>
          <a:p>
            <a:r>
              <a:rPr lang="en-US" dirty="0"/>
              <a:t>Planning the Menu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17EA30-A392-6544-2DAF-FDD5296C8BC3}"/>
              </a:ext>
            </a:extLst>
          </p:cNvPr>
          <p:cNvSpPr txBox="1"/>
          <p:nvPr/>
        </p:nvSpPr>
        <p:spPr>
          <a:xfrm>
            <a:off x="1497918" y="3220986"/>
            <a:ext cx="2021695" cy="17158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1446" indent="-171446" defTabSz="914378">
              <a:spcAft>
                <a:spcPts val="3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0" dirty="0">
                <a:solidFill>
                  <a:prstClr val="black"/>
                </a:solidFill>
                <a:latin typeface="Franklin Gothic Book" panose="020B0503020102020204"/>
              </a:rPr>
              <a:t>Unmet need in therapeutic area landscape</a:t>
            </a:r>
          </a:p>
          <a:p>
            <a:pPr marL="171446" indent="-171446" defTabSz="914378">
              <a:spcAft>
                <a:spcPts val="3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0" dirty="0">
                <a:solidFill>
                  <a:prstClr val="black"/>
                </a:solidFill>
                <a:latin typeface="Franklin Gothic Book" panose="020B0503020102020204"/>
              </a:rPr>
              <a:t>Differentiation by MOA</a:t>
            </a:r>
          </a:p>
          <a:p>
            <a:pPr marL="173034" lvl="1" indent="-173034" defTabSz="914378">
              <a:spcAft>
                <a:spcPts val="3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0" dirty="0">
                <a:solidFill>
                  <a:prstClr val="black"/>
                </a:solidFill>
                <a:latin typeface="Franklin Gothic Book" panose="020B0503020102020204"/>
              </a:rPr>
              <a:t>Region for target audiences (congress and journal) </a:t>
            </a:r>
          </a:p>
          <a:p>
            <a:pPr defTabSz="914378">
              <a:spcAft>
                <a:spcPts val="300"/>
              </a:spcAft>
              <a:buClr>
                <a:srgbClr val="00B2BF"/>
              </a:buClr>
              <a:defRPr/>
            </a:pPr>
            <a:endParaRPr lang="en-US" sz="1000" kern="0" dirty="0">
              <a:solidFill>
                <a:srgbClr val="27588D"/>
              </a:solidFill>
              <a:latin typeface="Franklin Gothic Book" panose="020B050302010202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DB5A4C-160A-AB2F-8B8E-78EA6EE532F4}"/>
              </a:ext>
            </a:extLst>
          </p:cNvPr>
          <p:cNvSpPr txBox="1"/>
          <p:nvPr/>
        </p:nvSpPr>
        <p:spPr>
          <a:xfrm>
            <a:off x="6092689" y="3231735"/>
            <a:ext cx="2063651" cy="15387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1446" indent="-171446" defTabSz="914378">
              <a:spcAft>
                <a:spcPts val="3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0" dirty="0">
                <a:solidFill>
                  <a:prstClr val="black"/>
                </a:solidFill>
                <a:latin typeface="Franklin Gothic Book" panose="020B0503020102020204"/>
              </a:rPr>
              <a:t>Monitor the therapeutic area landscape </a:t>
            </a:r>
          </a:p>
          <a:p>
            <a:pPr marL="342892" lvl="1" indent="-171446" defTabSz="914378">
              <a:spcAft>
                <a:spcPts val="300"/>
              </a:spcAft>
              <a:buClr>
                <a:srgbClr val="ED7D31"/>
              </a:buClr>
              <a:buFont typeface="Arial" panose="020B0604020202020204" pitchFamily="34" charset="0"/>
              <a:buChar char="‒"/>
              <a:defRPr/>
            </a:pPr>
            <a:r>
              <a:rPr lang="en-US" sz="1000" kern="0" dirty="0">
                <a:solidFill>
                  <a:prstClr val="black"/>
                </a:solidFill>
                <a:latin typeface="Franklin Gothic Book" panose="020B0503020102020204"/>
              </a:rPr>
              <a:t>New entrants</a:t>
            </a:r>
          </a:p>
          <a:p>
            <a:pPr marL="342892" lvl="1" indent="-171446" defTabSz="914378">
              <a:spcAft>
                <a:spcPts val="300"/>
              </a:spcAft>
              <a:buClr>
                <a:srgbClr val="ED7D31"/>
              </a:buClr>
              <a:buFont typeface="Arial" panose="020B0604020202020204" pitchFamily="34" charset="0"/>
              <a:buChar char="‒"/>
              <a:defRPr/>
            </a:pPr>
            <a:r>
              <a:rPr lang="en-US" sz="1000" kern="0" dirty="0">
                <a:solidFill>
                  <a:prstClr val="black"/>
                </a:solidFill>
                <a:latin typeface="Franklin Gothic Book" panose="020B0503020102020204"/>
              </a:rPr>
              <a:t>Loss of patent</a:t>
            </a:r>
          </a:p>
          <a:p>
            <a:pPr marL="342892" lvl="1" indent="-171446" defTabSz="914378">
              <a:spcAft>
                <a:spcPts val="300"/>
              </a:spcAft>
              <a:buClr>
                <a:srgbClr val="ED7D31"/>
              </a:buClr>
              <a:buFont typeface="Arial" panose="020B0604020202020204" pitchFamily="34" charset="0"/>
              <a:buChar char="‒"/>
              <a:defRPr/>
            </a:pPr>
            <a:r>
              <a:rPr lang="en-US" sz="1000" kern="0" dirty="0">
                <a:solidFill>
                  <a:prstClr val="black"/>
                </a:solidFill>
                <a:latin typeface="Franklin Gothic Book" panose="020B0503020102020204"/>
              </a:rPr>
              <a:t>Generics </a:t>
            </a:r>
          </a:p>
          <a:p>
            <a:pPr marL="171446" indent="-171446" defTabSz="914378">
              <a:spcAft>
                <a:spcPts val="3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0" dirty="0">
                <a:solidFill>
                  <a:prstClr val="black"/>
                </a:solidFill>
                <a:latin typeface="Franklin Gothic Book" panose="020B0503020102020204"/>
              </a:rPr>
              <a:t>Expand audiences </a:t>
            </a:r>
          </a:p>
          <a:p>
            <a:pPr marL="171446" indent="-171446" defTabSz="914378">
              <a:spcAft>
                <a:spcPts val="3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0" dirty="0">
                <a:solidFill>
                  <a:prstClr val="black"/>
                </a:solidFill>
                <a:latin typeface="Franklin Gothic Book" panose="020B0503020102020204"/>
              </a:rPr>
              <a:t>Broaden educational                     initiatives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EEC6FF-B2C0-1F2A-5BE8-8FA45FBAB66A}"/>
              </a:ext>
            </a:extLst>
          </p:cNvPr>
          <p:cNvSpPr txBox="1"/>
          <p:nvPr/>
        </p:nvSpPr>
        <p:spPr>
          <a:xfrm>
            <a:off x="3752489" y="3223012"/>
            <a:ext cx="2078934" cy="18081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1446" indent="-171446" defTabSz="914378">
              <a:spcAft>
                <a:spcPts val="3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0" dirty="0">
                <a:solidFill>
                  <a:prstClr val="black"/>
                </a:solidFill>
                <a:latin typeface="Franklin Gothic Book" panose="020B0503020102020204"/>
              </a:rPr>
              <a:t>Communicate clinical safety and efficacy as differentiators</a:t>
            </a:r>
          </a:p>
          <a:p>
            <a:pPr marL="171446" indent="-171446" defTabSz="914378">
              <a:spcAft>
                <a:spcPts val="3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0" dirty="0">
                <a:solidFill>
                  <a:prstClr val="black"/>
                </a:solidFill>
                <a:latin typeface="Franklin Gothic Book" panose="020B0503020102020204"/>
              </a:rPr>
              <a:t>Continue unmet need communication</a:t>
            </a:r>
          </a:p>
          <a:p>
            <a:pPr marL="171446" indent="-171446" defTabSz="914378">
              <a:spcAft>
                <a:spcPts val="3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0" dirty="0">
                <a:solidFill>
                  <a:prstClr val="black"/>
                </a:solidFill>
                <a:latin typeface="Franklin Gothic Book" panose="020B0503020102020204"/>
              </a:rPr>
              <a:t>Timing of publications (sequential vs concurrent)</a:t>
            </a:r>
          </a:p>
          <a:p>
            <a:pPr marL="171446" indent="-171446" defTabSz="914378">
              <a:spcAft>
                <a:spcPts val="3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0" dirty="0">
                <a:solidFill>
                  <a:prstClr val="black"/>
                </a:solidFill>
                <a:latin typeface="Franklin Gothic Book" panose="020B0503020102020204"/>
              </a:rPr>
              <a:t>Reassess region for target audiences (congress and journal) </a:t>
            </a:r>
          </a:p>
          <a:p>
            <a:pPr marL="171446" indent="-171446" defTabSz="914378">
              <a:spcAft>
                <a:spcPts val="300"/>
              </a:spcAft>
              <a:buClr>
                <a:srgbClr val="00B2BF"/>
              </a:buClr>
              <a:buFont typeface="Arial" panose="020B0604020202020204" pitchFamily="34" charset="0"/>
              <a:buChar char="•"/>
              <a:defRPr/>
            </a:pPr>
            <a:endParaRPr lang="en-US" sz="1000" kern="0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DEB431-8126-988E-3C00-D8CD9A4267D8}"/>
              </a:ext>
            </a:extLst>
          </p:cNvPr>
          <p:cNvSpPr txBox="1"/>
          <p:nvPr/>
        </p:nvSpPr>
        <p:spPr>
          <a:xfrm>
            <a:off x="1497918" y="1577801"/>
            <a:ext cx="2030515" cy="17158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1446" indent="-171446" defTabSz="914378">
              <a:spcAft>
                <a:spcPts val="3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0" dirty="0">
                <a:solidFill>
                  <a:prstClr val="black"/>
                </a:solidFill>
                <a:latin typeface="Franklin Gothic Book" panose="020B0503020102020204"/>
              </a:rPr>
              <a:t>Available preclinical, PK/PD, and safety data</a:t>
            </a:r>
          </a:p>
          <a:p>
            <a:pPr marL="171446" indent="-171446" defTabSz="914378">
              <a:spcAft>
                <a:spcPts val="3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0" dirty="0">
                <a:solidFill>
                  <a:prstClr val="black"/>
                </a:solidFill>
                <a:latin typeface="Franklin Gothic Book" panose="020B0503020102020204"/>
              </a:rPr>
              <a:t>Unmet need</a:t>
            </a:r>
          </a:p>
          <a:p>
            <a:pPr marL="171446" indent="-171446" defTabSz="914378">
              <a:spcAft>
                <a:spcPts val="3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0" dirty="0">
                <a:solidFill>
                  <a:prstClr val="black"/>
                </a:solidFill>
                <a:latin typeface="Franklin Gothic Book" panose="020B0503020102020204"/>
              </a:rPr>
              <a:t>Place in therapy </a:t>
            </a:r>
          </a:p>
          <a:p>
            <a:pPr marL="171446" indent="-171446" defTabSz="914378">
              <a:spcAft>
                <a:spcPts val="3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0" dirty="0">
                <a:solidFill>
                  <a:prstClr val="black"/>
                </a:solidFill>
                <a:latin typeface="Franklin Gothic Book" panose="020B0503020102020204"/>
              </a:rPr>
              <a:t>Product MOA</a:t>
            </a:r>
          </a:p>
          <a:p>
            <a:pPr marL="171446" lvl="1" indent="-171446" defTabSz="914378">
              <a:spcAft>
                <a:spcPts val="3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0" dirty="0">
                <a:solidFill>
                  <a:prstClr val="black"/>
                </a:solidFill>
                <a:latin typeface="Franklin Gothic Book" panose="020B0503020102020204"/>
              </a:rPr>
              <a:t>Regulatory pathways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921CED-5DEB-046F-C18C-A6F35E60AF48}"/>
              </a:ext>
            </a:extLst>
          </p:cNvPr>
          <p:cNvSpPr txBox="1"/>
          <p:nvPr/>
        </p:nvSpPr>
        <p:spPr>
          <a:xfrm>
            <a:off x="3823703" y="1542841"/>
            <a:ext cx="2044080" cy="15081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1446" indent="-171446" defTabSz="914378">
              <a:spcAft>
                <a:spcPts val="6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0" dirty="0">
                <a:solidFill>
                  <a:prstClr val="black"/>
                </a:solidFill>
                <a:latin typeface="Franklin Gothic Book" panose="020B0503020102020204"/>
              </a:rPr>
              <a:t>Clinical data (primary, secondary, subanalyses, etc)</a:t>
            </a:r>
          </a:p>
          <a:p>
            <a:pPr marL="171446" indent="-171446" defTabSz="914378">
              <a:spcAft>
                <a:spcPts val="3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0" dirty="0">
                <a:solidFill>
                  <a:prstClr val="black"/>
                </a:solidFill>
                <a:latin typeface="Franklin Gothic Book" panose="020B0503020102020204"/>
              </a:rPr>
              <a:t>Data evolution requiring changes to publication plan, target therapeutic area, etc</a:t>
            </a:r>
          </a:p>
          <a:p>
            <a:pPr defTabSz="914378">
              <a:spcAft>
                <a:spcPts val="300"/>
              </a:spcAft>
              <a:buClr>
                <a:srgbClr val="00B2BF"/>
              </a:buClr>
              <a:defRPr/>
            </a:pPr>
            <a:endParaRPr lang="en-US" sz="1000" kern="0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CA5445-7A94-6FBA-F06D-95DC68ECC91C}"/>
              </a:ext>
            </a:extLst>
          </p:cNvPr>
          <p:cNvSpPr txBox="1"/>
          <p:nvPr/>
        </p:nvSpPr>
        <p:spPr>
          <a:xfrm>
            <a:off x="6091325" y="1522526"/>
            <a:ext cx="2067105" cy="15487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1446" indent="-171446" defTabSz="914378">
              <a:spcAft>
                <a:spcPts val="3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0" dirty="0">
                <a:solidFill>
                  <a:prstClr val="black"/>
                </a:solidFill>
                <a:latin typeface="Franklin Gothic Book" panose="020B0503020102020204"/>
              </a:rPr>
              <a:t>Generate additional data and publish</a:t>
            </a:r>
          </a:p>
          <a:p>
            <a:pPr marL="342892" lvl="1" indent="-171446" defTabSz="914378">
              <a:spcAft>
                <a:spcPts val="300"/>
              </a:spcAft>
              <a:buClr>
                <a:srgbClr val="ED7D31"/>
              </a:buClr>
              <a:buFont typeface="Arial" panose="020B0604020202020204" pitchFamily="34" charset="0"/>
              <a:buChar char="‒"/>
              <a:defRPr/>
            </a:pPr>
            <a:r>
              <a:rPr lang="en-US" sz="1000" kern="0" dirty="0">
                <a:solidFill>
                  <a:prstClr val="black"/>
                </a:solidFill>
                <a:latin typeface="Franklin Gothic Book" panose="020B0503020102020204"/>
              </a:rPr>
              <a:t>Expand therapeutic area, age group, indication</a:t>
            </a:r>
          </a:p>
          <a:p>
            <a:pPr marL="342892" lvl="1" indent="-171446" defTabSz="914378">
              <a:spcAft>
                <a:spcPts val="300"/>
              </a:spcAft>
              <a:buClr>
                <a:srgbClr val="ED7D31"/>
              </a:buClr>
              <a:buFont typeface="Arial" panose="020B0604020202020204" pitchFamily="34" charset="0"/>
              <a:buChar char="‒"/>
              <a:defRPr/>
            </a:pPr>
            <a:r>
              <a:rPr lang="en-US" sz="1000" kern="0" dirty="0">
                <a:solidFill>
                  <a:prstClr val="black"/>
                </a:solidFill>
                <a:latin typeface="Franklin Gothic Book" panose="020B0503020102020204"/>
              </a:rPr>
              <a:t>HEOR and RWE</a:t>
            </a:r>
          </a:p>
          <a:p>
            <a:pPr marL="342892" lvl="1" indent="-171446" defTabSz="914378">
              <a:spcAft>
                <a:spcPts val="300"/>
              </a:spcAft>
              <a:buClr>
                <a:srgbClr val="ED7D31"/>
              </a:buClr>
              <a:buFont typeface="Arial" panose="020B0604020202020204" pitchFamily="34" charset="0"/>
              <a:buChar char="‒"/>
              <a:defRPr/>
            </a:pPr>
            <a:r>
              <a:rPr lang="en-US" sz="1000" kern="0" dirty="0">
                <a:solidFill>
                  <a:prstClr val="black"/>
                </a:solidFill>
                <a:latin typeface="Franklin Gothic Book" panose="020B0503020102020204"/>
              </a:rPr>
              <a:t>Combinations</a:t>
            </a:r>
          </a:p>
          <a:p>
            <a:pPr marL="171446" indent="-171446" defTabSz="914378">
              <a:spcAft>
                <a:spcPts val="300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1000" kern="0" dirty="0">
                <a:solidFill>
                  <a:prstClr val="black"/>
                </a:solidFill>
                <a:latin typeface="Franklin Gothic Book" panose="020B0503020102020204"/>
              </a:rPr>
              <a:t>Increased collaboration across functional teams</a:t>
            </a:r>
          </a:p>
        </p:txBody>
      </p:sp>
      <p:pic>
        <p:nvPicPr>
          <p:cNvPr id="28" name="Graphic 27" descr="Menu with solid fill">
            <a:extLst>
              <a:ext uri="{FF2B5EF4-FFF2-40B4-BE49-F238E27FC236}">
                <a16:creationId xmlns:a16="http://schemas.microsoft.com/office/drawing/2014/main" id="{42B0AE80-1FD2-224D-5A0B-38186A3F8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87240" y="304997"/>
            <a:ext cx="652287" cy="6522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8DCCB9-6DC2-ACAD-BB5F-5A4339C8F185}"/>
              </a:ext>
            </a:extLst>
          </p:cNvPr>
          <p:cNvSpPr txBox="1"/>
          <p:nvPr/>
        </p:nvSpPr>
        <p:spPr>
          <a:xfrm>
            <a:off x="37265" y="1565226"/>
            <a:ext cx="12748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4378">
              <a:defRPr/>
            </a:pPr>
            <a:r>
              <a:rPr lang="en-US" sz="1200" b="1" kern="0" dirty="0">
                <a:solidFill>
                  <a:prstClr val="black"/>
                </a:solidFill>
                <a:latin typeface="Franklin Gothic Book" panose="020B0503020102020204"/>
              </a:rPr>
              <a:t>Product-Specific </a:t>
            </a:r>
          </a:p>
          <a:p>
            <a:pPr algn="r" defTabSz="914378">
              <a:defRPr/>
            </a:pPr>
            <a:r>
              <a:rPr lang="en-US" sz="1200" b="1" kern="0" dirty="0">
                <a:solidFill>
                  <a:prstClr val="black"/>
                </a:solidFill>
                <a:latin typeface="Franklin Gothic Book" panose="020B0503020102020204"/>
              </a:rPr>
              <a:t>Factors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EF4E6A-B7D3-569F-7A67-D1BB1F337B24}"/>
              </a:ext>
            </a:extLst>
          </p:cNvPr>
          <p:cNvSpPr txBox="1"/>
          <p:nvPr/>
        </p:nvSpPr>
        <p:spPr>
          <a:xfrm>
            <a:off x="37265" y="3201936"/>
            <a:ext cx="12748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4378">
              <a:defRPr/>
            </a:pPr>
            <a:r>
              <a:rPr lang="en-US" sz="1200" b="1" kern="0" dirty="0">
                <a:solidFill>
                  <a:prstClr val="black"/>
                </a:solidFill>
                <a:latin typeface="Franklin Gothic Book" panose="020B0503020102020204"/>
              </a:rPr>
              <a:t>Outside </a:t>
            </a:r>
          </a:p>
          <a:p>
            <a:pPr algn="r" defTabSz="914378">
              <a:defRPr/>
            </a:pPr>
            <a:r>
              <a:rPr lang="en-US" sz="1200" b="1" kern="0" dirty="0">
                <a:solidFill>
                  <a:prstClr val="black"/>
                </a:solidFill>
                <a:latin typeface="Franklin Gothic Book" panose="020B0503020102020204"/>
              </a:rPr>
              <a:t>Factors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A9AAC7-A087-A7B0-6C95-7F8D62A77ACF}"/>
              </a:ext>
            </a:extLst>
          </p:cNvPr>
          <p:cNvSpPr/>
          <p:nvPr/>
        </p:nvSpPr>
        <p:spPr>
          <a:xfrm>
            <a:off x="167756" y="1117261"/>
            <a:ext cx="8817982" cy="254024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Franklin Gothic Book" panose="020B0503020102020204"/>
              </a:rPr>
              <a:t>Stage in Life Cycle</a:t>
            </a:r>
          </a:p>
        </p:txBody>
      </p:sp>
      <p:sp>
        <p:nvSpPr>
          <p:cNvPr id="15" name="Text Box 33">
            <a:extLst>
              <a:ext uri="{FF2B5EF4-FFF2-40B4-BE49-F238E27FC236}">
                <a16:creationId xmlns:a16="http://schemas.microsoft.com/office/drawing/2014/main" id="{D36A1DA4-36BD-79DF-A308-9A8760150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351" y="1183089"/>
            <a:ext cx="962994" cy="137160"/>
          </a:xfrm>
          <a:prstGeom prst="rect">
            <a:avLst/>
          </a:prstGeom>
          <a:noFill/>
          <a:ln w="28575">
            <a:noFill/>
          </a:ln>
        </p:spPr>
        <p:txBody>
          <a:bodyPr anchor="ctr"/>
          <a:lstStyle>
            <a:lvl1pPr eaLnBrk="0" hangingPunct="0"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45714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FFFFFF"/>
                </a:solidFill>
                <a:latin typeface="Franklin Gothic Book" panose="020B0503020102020204"/>
                <a:cs typeface="Arial Narrow" panose="020B0604020202020204" pitchFamily="34" charset="0"/>
              </a:rPr>
              <a:t>EARLY</a:t>
            </a:r>
          </a:p>
        </p:txBody>
      </p:sp>
      <p:sp>
        <p:nvSpPr>
          <p:cNvPr id="16" name="Text Box 33">
            <a:extLst>
              <a:ext uri="{FF2B5EF4-FFF2-40B4-BE49-F238E27FC236}">
                <a16:creationId xmlns:a16="http://schemas.microsoft.com/office/drawing/2014/main" id="{766B56C0-A21F-58D0-F9FF-7531A851D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392" y="1183089"/>
            <a:ext cx="962994" cy="137160"/>
          </a:xfrm>
          <a:prstGeom prst="rect">
            <a:avLst/>
          </a:prstGeom>
          <a:noFill/>
          <a:ln w="28575">
            <a:noFill/>
          </a:ln>
        </p:spPr>
        <p:txBody>
          <a:bodyPr anchor="ctr"/>
          <a:lstStyle>
            <a:lvl1pPr eaLnBrk="0" hangingPunct="0"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45714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FFFFFF"/>
                </a:solidFill>
                <a:latin typeface="Franklin Gothic Book" panose="020B0503020102020204"/>
                <a:cs typeface="Arial Narrow" panose="020B0604020202020204" pitchFamily="34" charset="0"/>
              </a:rPr>
              <a:t>MID</a:t>
            </a:r>
          </a:p>
        </p:txBody>
      </p:sp>
      <p:sp>
        <p:nvSpPr>
          <p:cNvPr id="17" name="Text Box 33">
            <a:extLst>
              <a:ext uri="{FF2B5EF4-FFF2-40B4-BE49-F238E27FC236}">
                <a16:creationId xmlns:a16="http://schemas.microsoft.com/office/drawing/2014/main" id="{B076975B-9A8D-DB95-ED98-3F44B90FE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2332" y="1183089"/>
            <a:ext cx="962994" cy="137160"/>
          </a:xfrm>
          <a:prstGeom prst="rect">
            <a:avLst/>
          </a:prstGeom>
          <a:noFill/>
          <a:ln w="28575">
            <a:noFill/>
          </a:ln>
        </p:spPr>
        <p:txBody>
          <a:bodyPr anchor="ctr"/>
          <a:lstStyle>
            <a:lvl1pPr eaLnBrk="0" hangingPunct="0"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45714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FFFFFF"/>
                </a:solidFill>
                <a:latin typeface="Franklin Gothic Book" panose="020B0503020102020204"/>
                <a:cs typeface="Arial Narrow" panose="020B0604020202020204" pitchFamily="34" charset="0"/>
              </a:rPr>
              <a:t>LATE</a:t>
            </a: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4003D0DE-F268-9256-A122-BA56A0E484C4}"/>
              </a:ext>
            </a:extLst>
          </p:cNvPr>
          <p:cNvSpPr/>
          <p:nvPr/>
        </p:nvSpPr>
        <p:spPr>
          <a:xfrm rot="5400000">
            <a:off x="3392641" y="2982313"/>
            <a:ext cx="449762" cy="218087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F9BEB99D-045F-A455-9ADC-40EA6871B5D1}"/>
              </a:ext>
            </a:extLst>
          </p:cNvPr>
          <p:cNvSpPr/>
          <p:nvPr/>
        </p:nvSpPr>
        <p:spPr>
          <a:xfrm rot="5400000">
            <a:off x="5707877" y="2982313"/>
            <a:ext cx="449762" cy="218087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C810C557-E346-95A7-416A-61763C2A3216}"/>
              </a:ext>
            </a:extLst>
          </p:cNvPr>
          <p:cNvSpPr/>
          <p:nvPr/>
        </p:nvSpPr>
        <p:spPr>
          <a:xfrm rot="5400000">
            <a:off x="8022115" y="2982313"/>
            <a:ext cx="449762" cy="218087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Franklin Gothic Book" panose="020B0503020102020204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2B9FE2-66D6-7213-8EB0-6FF918C826B0}"/>
              </a:ext>
            </a:extLst>
          </p:cNvPr>
          <p:cNvCxnSpPr/>
          <p:nvPr/>
        </p:nvCxnSpPr>
        <p:spPr>
          <a:xfrm flipH="1">
            <a:off x="1497918" y="3091355"/>
            <a:ext cx="18929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1466DA0-A14A-7541-6C06-24EF98E3B46D}"/>
              </a:ext>
            </a:extLst>
          </p:cNvPr>
          <p:cNvCxnSpPr/>
          <p:nvPr/>
        </p:nvCxnSpPr>
        <p:spPr>
          <a:xfrm flipH="1">
            <a:off x="3835939" y="3091355"/>
            <a:ext cx="18929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1D27E5C-A3E3-A036-0AD2-A1348E7AF3A2}"/>
              </a:ext>
            </a:extLst>
          </p:cNvPr>
          <p:cNvCxnSpPr/>
          <p:nvPr/>
        </p:nvCxnSpPr>
        <p:spPr>
          <a:xfrm flipH="1">
            <a:off x="6150063" y="3091355"/>
            <a:ext cx="189298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D21144-F523-BEA0-4FF1-00FEF75ED0B1}"/>
              </a:ext>
            </a:extLst>
          </p:cNvPr>
          <p:cNvSpPr txBox="1">
            <a:spLocks/>
          </p:cNvSpPr>
          <p:nvPr/>
        </p:nvSpPr>
        <p:spPr>
          <a:xfrm>
            <a:off x="6985487" y="5994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AD0A0E-4515-A647-B2E3-7F1B29FB990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1E99A1-A871-572A-F0E3-158B110C9FCC}"/>
              </a:ext>
            </a:extLst>
          </p:cNvPr>
          <p:cNvSpPr txBox="1"/>
          <p:nvPr/>
        </p:nvSpPr>
        <p:spPr>
          <a:xfrm>
            <a:off x="0" y="4885613"/>
            <a:ext cx="91439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 HEOR, health economics and outcomes research; MOA, mechanism of action; PK/PD, pharmacokinetic/pharmacodynamic; publication; RWE, real-world evidence; SOC, standard of care.</a:t>
            </a:r>
          </a:p>
        </p:txBody>
      </p:sp>
    </p:spTree>
    <p:extLst>
      <p:ext uri="{BB962C8B-B14F-4D97-AF65-F5344CB8AC3E}">
        <p14:creationId xmlns:p14="http://schemas.microsoft.com/office/powerpoint/2010/main" val="1241400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E8B91B29-08C8-501B-4D24-A68D8D7EE2EA}"/>
              </a:ext>
            </a:extLst>
          </p:cNvPr>
          <p:cNvGrpSpPr/>
          <p:nvPr/>
        </p:nvGrpSpPr>
        <p:grpSpPr>
          <a:xfrm>
            <a:off x="-200274" y="1996925"/>
            <a:ext cx="2319248" cy="2321519"/>
            <a:chOff x="10904786" y="2633539"/>
            <a:chExt cx="3092331" cy="3095358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BD977CD-468C-D6ED-6242-B97BEC9B782A}"/>
                </a:ext>
              </a:extLst>
            </p:cNvPr>
            <p:cNvSpPr/>
            <p:nvPr/>
          </p:nvSpPr>
          <p:spPr>
            <a:xfrm rot="18900000">
              <a:off x="11186886" y="2916241"/>
              <a:ext cx="1793974" cy="1793974"/>
            </a:xfrm>
            <a:custGeom>
              <a:avLst/>
              <a:gdLst>
                <a:gd name="connsiteX0" fmla="*/ 1793974 w 1793974"/>
                <a:gd name="connsiteY0" fmla="*/ 896987 h 1793974"/>
                <a:gd name="connsiteX1" fmla="*/ 896987 w 1793974"/>
                <a:gd name="connsiteY1" fmla="*/ 1793974 h 1793974"/>
                <a:gd name="connsiteX2" fmla="*/ 0 w 1793974"/>
                <a:gd name="connsiteY2" fmla="*/ 896987 h 1793974"/>
                <a:gd name="connsiteX3" fmla="*/ 896987 w 1793974"/>
                <a:gd name="connsiteY3" fmla="*/ 0 h 1793974"/>
                <a:gd name="connsiteX4" fmla="*/ 1793974 w 1793974"/>
                <a:gd name="connsiteY4" fmla="*/ 896987 h 1793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3974" h="1793974">
                  <a:moveTo>
                    <a:pt x="1793974" y="896987"/>
                  </a:moveTo>
                  <a:cubicBezTo>
                    <a:pt x="1793974" y="1392379"/>
                    <a:pt x="1392379" y="1793974"/>
                    <a:pt x="896987" y="1793974"/>
                  </a:cubicBezTo>
                  <a:cubicBezTo>
                    <a:pt x="401595" y="1793974"/>
                    <a:pt x="0" y="1392379"/>
                    <a:pt x="0" y="896987"/>
                  </a:cubicBezTo>
                  <a:cubicBezTo>
                    <a:pt x="0" y="401595"/>
                    <a:pt x="401595" y="0"/>
                    <a:pt x="896987" y="0"/>
                  </a:cubicBezTo>
                  <a:cubicBezTo>
                    <a:pt x="1392379" y="0"/>
                    <a:pt x="1793974" y="401595"/>
                    <a:pt x="1793974" y="89698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DCD00">
                    <a:alpha val="50000"/>
                  </a:srgbClr>
                </a:gs>
                <a:gs pos="100000">
                  <a:srgbClr val="0092D0">
                    <a:alpha val="50000"/>
                  </a:srgbClr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 fontAlgn="base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FFFFFF"/>
                </a:solidFill>
                <a:latin typeface="Segoe UI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5AD8E0F-68B5-0CA4-444B-055FC3AF5495}"/>
                </a:ext>
              </a:extLst>
            </p:cNvPr>
            <p:cNvSpPr/>
            <p:nvPr/>
          </p:nvSpPr>
          <p:spPr>
            <a:xfrm>
              <a:off x="10904786" y="2633539"/>
              <a:ext cx="3092331" cy="3095358"/>
            </a:xfrm>
            <a:custGeom>
              <a:avLst/>
              <a:gdLst>
                <a:gd name="connsiteX0" fmla="*/ 350590 w 3092331"/>
                <a:gd name="connsiteY0" fmla="*/ 339909 h 3095358"/>
                <a:gd name="connsiteX1" fmla="*/ 339050 w 3092331"/>
                <a:gd name="connsiteY1" fmla="*/ 2007926 h 3095358"/>
                <a:gd name="connsiteX2" fmla="*/ 1818876 w 3092331"/>
                <a:gd name="connsiteY2" fmla="*/ 2171082 h 3095358"/>
                <a:gd name="connsiteX3" fmla="*/ 2009366 w 3092331"/>
                <a:gd name="connsiteY3" fmla="*/ 2196981 h 3095358"/>
                <a:gd name="connsiteX4" fmla="*/ 2739767 w 3092331"/>
                <a:gd name="connsiteY4" fmla="*/ 3027014 h 3095358"/>
                <a:gd name="connsiteX5" fmla="*/ 3033347 w 3092331"/>
                <a:gd name="connsiteY5" fmla="*/ 3036374 h 3095358"/>
                <a:gd name="connsiteX6" fmla="*/ 3033347 w 3092331"/>
                <a:gd name="connsiteY6" fmla="*/ 3036374 h 3095358"/>
                <a:gd name="connsiteX7" fmla="*/ 3021568 w 3092331"/>
                <a:gd name="connsiteY7" fmla="*/ 2740693 h 3095358"/>
                <a:gd name="connsiteX8" fmla="*/ 2186522 w 3092331"/>
                <a:gd name="connsiteY8" fmla="*/ 2029091 h 3095358"/>
                <a:gd name="connsiteX9" fmla="*/ 2159866 w 3092331"/>
                <a:gd name="connsiteY9" fmla="*/ 1835583 h 3095358"/>
                <a:gd name="connsiteX10" fmla="*/ 2013249 w 3092331"/>
                <a:gd name="connsiteY10" fmla="*/ 345519 h 3095358"/>
                <a:gd name="connsiteX11" fmla="*/ 350576 w 3092331"/>
                <a:gd name="connsiteY11" fmla="*/ 339896 h 3095358"/>
                <a:gd name="connsiteX12" fmla="*/ 2954986 w 3092331"/>
                <a:gd name="connsiteY12" fmla="*/ 2955580 h 3095358"/>
                <a:gd name="connsiteX13" fmla="*/ 2829043 w 3092331"/>
                <a:gd name="connsiteY13" fmla="*/ 2955580 h 3095358"/>
                <a:gd name="connsiteX14" fmla="*/ 2829043 w 3092331"/>
                <a:gd name="connsiteY14" fmla="*/ 2829636 h 3095358"/>
                <a:gd name="connsiteX15" fmla="*/ 2954986 w 3092331"/>
                <a:gd name="connsiteY15" fmla="*/ 2829636 h 3095358"/>
                <a:gd name="connsiteX16" fmla="*/ 2954986 w 3092331"/>
                <a:gd name="connsiteY16" fmla="*/ 2955580 h 3095358"/>
                <a:gd name="connsiteX17" fmla="*/ 2114357 w 3092331"/>
                <a:gd name="connsiteY17" fmla="*/ 1179701 h 3095358"/>
                <a:gd name="connsiteX18" fmla="*/ 2045875 w 3092331"/>
                <a:gd name="connsiteY18" fmla="*/ 1531633 h 3095358"/>
                <a:gd name="connsiteX19" fmla="*/ 1840427 w 3092331"/>
                <a:gd name="connsiteY19" fmla="*/ 1841034 h 3095358"/>
                <a:gd name="connsiteX20" fmla="*/ 1531026 w 3092331"/>
                <a:gd name="connsiteY20" fmla="*/ 2046481 h 3095358"/>
                <a:gd name="connsiteX21" fmla="*/ 1179094 w 3092331"/>
                <a:gd name="connsiteY21" fmla="*/ 2114964 h 3095358"/>
                <a:gd name="connsiteX22" fmla="*/ 827162 w 3092331"/>
                <a:gd name="connsiteY22" fmla="*/ 2046481 h 3095358"/>
                <a:gd name="connsiteX23" fmla="*/ 517761 w 3092331"/>
                <a:gd name="connsiteY23" fmla="*/ 1841034 h 3095358"/>
                <a:gd name="connsiteX24" fmla="*/ 312313 w 3092331"/>
                <a:gd name="connsiteY24" fmla="*/ 1531633 h 3095358"/>
                <a:gd name="connsiteX25" fmla="*/ 243831 w 3092331"/>
                <a:gd name="connsiteY25" fmla="*/ 1179701 h 3095358"/>
                <a:gd name="connsiteX26" fmla="*/ 312313 w 3092331"/>
                <a:gd name="connsiteY26" fmla="*/ 827769 h 3095358"/>
                <a:gd name="connsiteX27" fmla="*/ 517761 w 3092331"/>
                <a:gd name="connsiteY27" fmla="*/ 518368 h 3095358"/>
                <a:gd name="connsiteX28" fmla="*/ 827162 w 3092331"/>
                <a:gd name="connsiteY28" fmla="*/ 312920 h 3095358"/>
                <a:gd name="connsiteX29" fmla="*/ 1179094 w 3092331"/>
                <a:gd name="connsiteY29" fmla="*/ 244438 h 3095358"/>
                <a:gd name="connsiteX30" fmla="*/ 1531026 w 3092331"/>
                <a:gd name="connsiteY30" fmla="*/ 312920 h 3095358"/>
                <a:gd name="connsiteX31" fmla="*/ 1840427 w 3092331"/>
                <a:gd name="connsiteY31" fmla="*/ 518368 h 3095358"/>
                <a:gd name="connsiteX32" fmla="*/ 2045875 w 3092331"/>
                <a:gd name="connsiteY32" fmla="*/ 827769 h 3095358"/>
                <a:gd name="connsiteX33" fmla="*/ 2114357 w 3092331"/>
                <a:gd name="connsiteY33" fmla="*/ 1179701 h 3095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92331" h="3095358">
                  <a:moveTo>
                    <a:pt x="350590" y="339909"/>
                  </a:moveTo>
                  <a:cubicBezTo>
                    <a:pt x="-112249" y="796659"/>
                    <a:pt x="-117554" y="1544954"/>
                    <a:pt x="339050" y="2007926"/>
                  </a:cubicBezTo>
                  <a:cubicBezTo>
                    <a:pt x="739256" y="2413702"/>
                    <a:pt x="1359640" y="2468092"/>
                    <a:pt x="1818876" y="2171082"/>
                  </a:cubicBezTo>
                  <a:cubicBezTo>
                    <a:pt x="1880166" y="2131436"/>
                    <a:pt x="1961146" y="2142179"/>
                    <a:pt x="2009366" y="2196981"/>
                  </a:cubicBezTo>
                  <a:lnTo>
                    <a:pt x="2739767" y="3027014"/>
                  </a:lnTo>
                  <a:cubicBezTo>
                    <a:pt x="2816572" y="3114295"/>
                    <a:pt x="2951131" y="3118590"/>
                    <a:pt x="3033347" y="3036374"/>
                  </a:cubicBezTo>
                  <a:lnTo>
                    <a:pt x="3033347" y="3036374"/>
                  </a:lnTo>
                  <a:cubicBezTo>
                    <a:pt x="3116454" y="2953267"/>
                    <a:pt x="3111030" y="2816926"/>
                    <a:pt x="3021568" y="2740693"/>
                  </a:cubicBezTo>
                  <a:lnTo>
                    <a:pt x="2186522" y="2029091"/>
                  </a:lnTo>
                  <a:cubicBezTo>
                    <a:pt x="2129766" y="1980724"/>
                    <a:pt x="2118346" y="1897524"/>
                    <a:pt x="2159866" y="1835583"/>
                  </a:cubicBezTo>
                  <a:cubicBezTo>
                    <a:pt x="2467220" y="1377065"/>
                    <a:pt x="2418361" y="750631"/>
                    <a:pt x="2013249" y="345519"/>
                  </a:cubicBezTo>
                  <a:cubicBezTo>
                    <a:pt x="1554438" y="-113291"/>
                    <a:pt x="811713" y="-115165"/>
                    <a:pt x="350576" y="339896"/>
                  </a:cubicBezTo>
                  <a:close/>
                  <a:moveTo>
                    <a:pt x="2954986" y="2955580"/>
                  </a:moveTo>
                  <a:cubicBezTo>
                    <a:pt x="2920207" y="2990360"/>
                    <a:pt x="2863823" y="2990360"/>
                    <a:pt x="2829043" y="2955580"/>
                  </a:cubicBezTo>
                  <a:cubicBezTo>
                    <a:pt x="2794263" y="2920800"/>
                    <a:pt x="2794263" y="2864416"/>
                    <a:pt x="2829043" y="2829636"/>
                  </a:cubicBezTo>
                  <a:cubicBezTo>
                    <a:pt x="2863823" y="2794857"/>
                    <a:pt x="2920207" y="2794857"/>
                    <a:pt x="2954986" y="2829636"/>
                  </a:cubicBezTo>
                  <a:cubicBezTo>
                    <a:pt x="2989766" y="2864416"/>
                    <a:pt x="2989766" y="2920800"/>
                    <a:pt x="2954986" y="2955580"/>
                  </a:cubicBezTo>
                  <a:close/>
                  <a:moveTo>
                    <a:pt x="2114357" y="1179701"/>
                  </a:moveTo>
                  <a:cubicBezTo>
                    <a:pt x="2114357" y="1301164"/>
                    <a:pt x="2091317" y="1419569"/>
                    <a:pt x="2045875" y="1531633"/>
                  </a:cubicBezTo>
                  <a:cubicBezTo>
                    <a:pt x="1998823" y="1647658"/>
                    <a:pt x="1929703" y="1751758"/>
                    <a:pt x="1840427" y="1841034"/>
                  </a:cubicBezTo>
                  <a:cubicBezTo>
                    <a:pt x="1751151" y="1930310"/>
                    <a:pt x="1647051" y="1999430"/>
                    <a:pt x="1531026" y="2046481"/>
                  </a:cubicBezTo>
                  <a:cubicBezTo>
                    <a:pt x="1418962" y="2091923"/>
                    <a:pt x="1300557" y="2114964"/>
                    <a:pt x="1179094" y="2114964"/>
                  </a:cubicBezTo>
                  <a:cubicBezTo>
                    <a:pt x="1057631" y="2114964"/>
                    <a:pt x="939226" y="2091923"/>
                    <a:pt x="827162" y="2046481"/>
                  </a:cubicBezTo>
                  <a:cubicBezTo>
                    <a:pt x="711137" y="1999430"/>
                    <a:pt x="607037" y="1930310"/>
                    <a:pt x="517761" y="1841034"/>
                  </a:cubicBezTo>
                  <a:cubicBezTo>
                    <a:pt x="428485" y="1751758"/>
                    <a:pt x="359364" y="1647658"/>
                    <a:pt x="312313" y="1531633"/>
                  </a:cubicBezTo>
                  <a:cubicBezTo>
                    <a:pt x="266871" y="1419569"/>
                    <a:pt x="243831" y="1301164"/>
                    <a:pt x="243831" y="1179701"/>
                  </a:cubicBezTo>
                  <a:cubicBezTo>
                    <a:pt x="243831" y="1058238"/>
                    <a:pt x="266871" y="939832"/>
                    <a:pt x="312313" y="827769"/>
                  </a:cubicBezTo>
                  <a:cubicBezTo>
                    <a:pt x="359364" y="711743"/>
                    <a:pt x="428485" y="607644"/>
                    <a:pt x="517761" y="518368"/>
                  </a:cubicBezTo>
                  <a:cubicBezTo>
                    <a:pt x="607037" y="429092"/>
                    <a:pt x="711137" y="359971"/>
                    <a:pt x="827162" y="312920"/>
                  </a:cubicBezTo>
                  <a:cubicBezTo>
                    <a:pt x="939226" y="267478"/>
                    <a:pt x="1057631" y="244438"/>
                    <a:pt x="1179094" y="244438"/>
                  </a:cubicBezTo>
                  <a:cubicBezTo>
                    <a:pt x="1300557" y="244438"/>
                    <a:pt x="1418962" y="267478"/>
                    <a:pt x="1531026" y="312920"/>
                  </a:cubicBezTo>
                  <a:cubicBezTo>
                    <a:pt x="1647051" y="359971"/>
                    <a:pt x="1751151" y="429092"/>
                    <a:pt x="1840427" y="518368"/>
                  </a:cubicBezTo>
                  <a:cubicBezTo>
                    <a:pt x="1929703" y="607644"/>
                    <a:pt x="1998823" y="711743"/>
                    <a:pt x="2045875" y="827769"/>
                  </a:cubicBezTo>
                  <a:cubicBezTo>
                    <a:pt x="2091317" y="939832"/>
                    <a:pt x="2114357" y="1058238"/>
                    <a:pt x="2114357" y="117970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DCD00">
                    <a:alpha val="50000"/>
                  </a:srgbClr>
                </a:gs>
                <a:gs pos="100000">
                  <a:srgbClr val="0092D0">
                    <a:alpha val="5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 fontAlgn="base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FFFFFF"/>
                </a:solidFill>
                <a:latin typeface="Segoe UI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1B6EC686-1B35-4789-93EA-D89146606625}"/>
              </a:ext>
            </a:extLst>
          </p:cNvPr>
          <p:cNvGrpSpPr/>
          <p:nvPr/>
        </p:nvGrpSpPr>
        <p:grpSpPr>
          <a:xfrm>
            <a:off x="1351024" y="1996925"/>
            <a:ext cx="2319248" cy="2321519"/>
            <a:chOff x="10904786" y="2633539"/>
            <a:chExt cx="3092331" cy="3095358"/>
          </a:xfrm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5338B8DE-6F3E-6C51-EDF3-C973C335CFC1}"/>
                </a:ext>
              </a:extLst>
            </p:cNvPr>
            <p:cNvSpPr/>
            <p:nvPr/>
          </p:nvSpPr>
          <p:spPr>
            <a:xfrm rot="18900000">
              <a:off x="11186886" y="2916241"/>
              <a:ext cx="1793974" cy="1793974"/>
            </a:xfrm>
            <a:custGeom>
              <a:avLst/>
              <a:gdLst>
                <a:gd name="connsiteX0" fmla="*/ 1793974 w 1793974"/>
                <a:gd name="connsiteY0" fmla="*/ 896987 h 1793974"/>
                <a:gd name="connsiteX1" fmla="*/ 896987 w 1793974"/>
                <a:gd name="connsiteY1" fmla="*/ 1793974 h 1793974"/>
                <a:gd name="connsiteX2" fmla="*/ 0 w 1793974"/>
                <a:gd name="connsiteY2" fmla="*/ 896987 h 1793974"/>
                <a:gd name="connsiteX3" fmla="*/ 896987 w 1793974"/>
                <a:gd name="connsiteY3" fmla="*/ 0 h 1793974"/>
                <a:gd name="connsiteX4" fmla="*/ 1793974 w 1793974"/>
                <a:gd name="connsiteY4" fmla="*/ 896987 h 1793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3974" h="1793974">
                  <a:moveTo>
                    <a:pt x="1793974" y="896987"/>
                  </a:moveTo>
                  <a:cubicBezTo>
                    <a:pt x="1793974" y="1392379"/>
                    <a:pt x="1392379" y="1793974"/>
                    <a:pt x="896987" y="1793974"/>
                  </a:cubicBezTo>
                  <a:cubicBezTo>
                    <a:pt x="401595" y="1793974"/>
                    <a:pt x="0" y="1392379"/>
                    <a:pt x="0" y="896987"/>
                  </a:cubicBezTo>
                  <a:cubicBezTo>
                    <a:pt x="0" y="401595"/>
                    <a:pt x="401595" y="0"/>
                    <a:pt x="896987" y="0"/>
                  </a:cubicBezTo>
                  <a:cubicBezTo>
                    <a:pt x="1392379" y="0"/>
                    <a:pt x="1793974" y="401595"/>
                    <a:pt x="1793974" y="89698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DCD00">
                    <a:alpha val="50000"/>
                  </a:srgbClr>
                </a:gs>
                <a:gs pos="100000">
                  <a:srgbClr val="0092D0">
                    <a:alpha val="50000"/>
                  </a:srgbClr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 fontAlgn="base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FFFFFF"/>
                </a:solidFill>
                <a:latin typeface="Segoe UI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5D0A25E-6DB7-59F1-5A7A-293A384AF7CD}"/>
                </a:ext>
              </a:extLst>
            </p:cNvPr>
            <p:cNvSpPr/>
            <p:nvPr/>
          </p:nvSpPr>
          <p:spPr>
            <a:xfrm>
              <a:off x="10904786" y="2633539"/>
              <a:ext cx="3092331" cy="3095358"/>
            </a:xfrm>
            <a:custGeom>
              <a:avLst/>
              <a:gdLst>
                <a:gd name="connsiteX0" fmla="*/ 350590 w 3092331"/>
                <a:gd name="connsiteY0" fmla="*/ 339909 h 3095358"/>
                <a:gd name="connsiteX1" fmla="*/ 339050 w 3092331"/>
                <a:gd name="connsiteY1" fmla="*/ 2007926 h 3095358"/>
                <a:gd name="connsiteX2" fmla="*/ 1818876 w 3092331"/>
                <a:gd name="connsiteY2" fmla="*/ 2171082 h 3095358"/>
                <a:gd name="connsiteX3" fmla="*/ 2009366 w 3092331"/>
                <a:gd name="connsiteY3" fmla="*/ 2196981 h 3095358"/>
                <a:gd name="connsiteX4" fmla="*/ 2739767 w 3092331"/>
                <a:gd name="connsiteY4" fmla="*/ 3027014 h 3095358"/>
                <a:gd name="connsiteX5" fmla="*/ 3033347 w 3092331"/>
                <a:gd name="connsiteY5" fmla="*/ 3036374 h 3095358"/>
                <a:gd name="connsiteX6" fmla="*/ 3033347 w 3092331"/>
                <a:gd name="connsiteY6" fmla="*/ 3036374 h 3095358"/>
                <a:gd name="connsiteX7" fmla="*/ 3021568 w 3092331"/>
                <a:gd name="connsiteY7" fmla="*/ 2740693 h 3095358"/>
                <a:gd name="connsiteX8" fmla="*/ 2186522 w 3092331"/>
                <a:gd name="connsiteY8" fmla="*/ 2029091 h 3095358"/>
                <a:gd name="connsiteX9" fmla="*/ 2159866 w 3092331"/>
                <a:gd name="connsiteY9" fmla="*/ 1835583 h 3095358"/>
                <a:gd name="connsiteX10" fmla="*/ 2013249 w 3092331"/>
                <a:gd name="connsiteY10" fmla="*/ 345519 h 3095358"/>
                <a:gd name="connsiteX11" fmla="*/ 350576 w 3092331"/>
                <a:gd name="connsiteY11" fmla="*/ 339896 h 3095358"/>
                <a:gd name="connsiteX12" fmla="*/ 2954986 w 3092331"/>
                <a:gd name="connsiteY12" fmla="*/ 2955580 h 3095358"/>
                <a:gd name="connsiteX13" fmla="*/ 2829043 w 3092331"/>
                <a:gd name="connsiteY13" fmla="*/ 2955580 h 3095358"/>
                <a:gd name="connsiteX14" fmla="*/ 2829043 w 3092331"/>
                <a:gd name="connsiteY14" fmla="*/ 2829636 h 3095358"/>
                <a:gd name="connsiteX15" fmla="*/ 2954986 w 3092331"/>
                <a:gd name="connsiteY15" fmla="*/ 2829636 h 3095358"/>
                <a:gd name="connsiteX16" fmla="*/ 2954986 w 3092331"/>
                <a:gd name="connsiteY16" fmla="*/ 2955580 h 3095358"/>
                <a:gd name="connsiteX17" fmla="*/ 2114357 w 3092331"/>
                <a:gd name="connsiteY17" fmla="*/ 1179701 h 3095358"/>
                <a:gd name="connsiteX18" fmla="*/ 2045875 w 3092331"/>
                <a:gd name="connsiteY18" fmla="*/ 1531633 h 3095358"/>
                <a:gd name="connsiteX19" fmla="*/ 1840427 w 3092331"/>
                <a:gd name="connsiteY19" fmla="*/ 1841034 h 3095358"/>
                <a:gd name="connsiteX20" fmla="*/ 1531026 w 3092331"/>
                <a:gd name="connsiteY20" fmla="*/ 2046481 h 3095358"/>
                <a:gd name="connsiteX21" fmla="*/ 1179094 w 3092331"/>
                <a:gd name="connsiteY21" fmla="*/ 2114964 h 3095358"/>
                <a:gd name="connsiteX22" fmla="*/ 827162 w 3092331"/>
                <a:gd name="connsiteY22" fmla="*/ 2046481 h 3095358"/>
                <a:gd name="connsiteX23" fmla="*/ 517761 w 3092331"/>
                <a:gd name="connsiteY23" fmla="*/ 1841034 h 3095358"/>
                <a:gd name="connsiteX24" fmla="*/ 312313 w 3092331"/>
                <a:gd name="connsiteY24" fmla="*/ 1531633 h 3095358"/>
                <a:gd name="connsiteX25" fmla="*/ 243831 w 3092331"/>
                <a:gd name="connsiteY25" fmla="*/ 1179701 h 3095358"/>
                <a:gd name="connsiteX26" fmla="*/ 312313 w 3092331"/>
                <a:gd name="connsiteY26" fmla="*/ 827769 h 3095358"/>
                <a:gd name="connsiteX27" fmla="*/ 517761 w 3092331"/>
                <a:gd name="connsiteY27" fmla="*/ 518368 h 3095358"/>
                <a:gd name="connsiteX28" fmla="*/ 827162 w 3092331"/>
                <a:gd name="connsiteY28" fmla="*/ 312920 h 3095358"/>
                <a:gd name="connsiteX29" fmla="*/ 1179094 w 3092331"/>
                <a:gd name="connsiteY29" fmla="*/ 244438 h 3095358"/>
                <a:gd name="connsiteX30" fmla="*/ 1531026 w 3092331"/>
                <a:gd name="connsiteY30" fmla="*/ 312920 h 3095358"/>
                <a:gd name="connsiteX31" fmla="*/ 1840427 w 3092331"/>
                <a:gd name="connsiteY31" fmla="*/ 518368 h 3095358"/>
                <a:gd name="connsiteX32" fmla="*/ 2045875 w 3092331"/>
                <a:gd name="connsiteY32" fmla="*/ 827769 h 3095358"/>
                <a:gd name="connsiteX33" fmla="*/ 2114357 w 3092331"/>
                <a:gd name="connsiteY33" fmla="*/ 1179701 h 3095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92331" h="3095358">
                  <a:moveTo>
                    <a:pt x="350590" y="339909"/>
                  </a:moveTo>
                  <a:cubicBezTo>
                    <a:pt x="-112249" y="796659"/>
                    <a:pt x="-117554" y="1544954"/>
                    <a:pt x="339050" y="2007926"/>
                  </a:cubicBezTo>
                  <a:cubicBezTo>
                    <a:pt x="739256" y="2413702"/>
                    <a:pt x="1359640" y="2468092"/>
                    <a:pt x="1818876" y="2171082"/>
                  </a:cubicBezTo>
                  <a:cubicBezTo>
                    <a:pt x="1880166" y="2131436"/>
                    <a:pt x="1961146" y="2142179"/>
                    <a:pt x="2009366" y="2196981"/>
                  </a:cubicBezTo>
                  <a:lnTo>
                    <a:pt x="2739767" y="3027014"/>
                  </a:lnTo>
                  <a:cubicBezTo>
                    <a:pt x="2816572" y="3114295"/>
                    <a:pt x="2951131" y="3118590"/>
                    <a:pt x="3033347" y="3036374"/>
                  </a:cubicBezTo>
                  <a:lnTo>
                    <a:pt x="3033347" y="3036374"/>
                  </a:lnTo>
                  <a:cubicBezTo>
                    <a:pt x="3116454" y="2953267"/>
                    <a:pt x="3111030" y="2816926"/>
                    <a:pt x="3021568" y="2740693"/>
                  </a:cubicBezTo>
                  <a:lnTo>
                    <a:pt x="2186522" y="2029091"/>
                  </a:lnTo>
                  <a:cubicBezTo>
                    <a:pt x="2129766" y="1980724"/>
                    <a:pt x="2118346" y="1897524"/>
                    <a:pt x="2159866" y="1835583"/>
                  </a:cubicBezTo>
                  <a:cubicBezTo>
                    <a:pt x="2467220" y="1377065"/>
                    <a:pt x="2418361" y="750631"/>
                    <a:pt x="2013249" y="345519"/>
                  </a:cubicBezTo>
                  <a:cubicBezTo>
                    <a:pt x="1554438" y="-113291"/>
                    <a:pt x="811713" y="-115165"/>
                    <a:pt x="350576" y="339896"/>
                  </a:cubicBezTo>
                  <a:close/>
                  <a:moveTo>
                    <a:pt x="2954986" y="2955580"/>
                  </a:moveTo>
                  <a:cubicBezTo>
                    <a:pt x="2920207" y="2990360"/>
                    <a:pt x="2863823" y="2990360"/>
                    <a:pt x="2829043" y="2955580"/>
                  </a:cubicBezTo>
                  <a:cubicBezTo>
                    <a:pt x="2794263" y="2920800"/>
                    <a:pt x="2794263" y="2864416"/>
                    <a:pt x="2829043" y="2829636"/>
                  </a:cubicBezTo>
                  <a:cubicBezTo>
                    <a:pt x="2863823" y="2794857"/>
                    <a:pt x="2920207" y="2794857"/>
                    <a:pt x="2954986" y="2829636"/>
                  </a:cubicBezTo>
                  <a:cubicBezTo>
                    <a:pt x="2989766" y="2864416"/>
                    <a:pt x="2989766" y="2920800"/>
                    <a:pt x="2954986" y="2955580"/>
                  </a:cubicBezTo>
                  <a:close/>
                  <a:moveTo>
                    <a:pt x="2114357" y="1179701"/>
                  </a:moveTo>
                  <a:cubicBezTo>
                    <a:pt x="2114357" y="1301164"/>
                    <a:pt x="2091317" y="1419569"/>
                    <a:pt x="2045875" y="1531633"/>
                  </a:cubicBezTo>
                  <a:cubicBezTo>
                    <a:pt x="1998823" y="1647658"/>
                    <a:pt x="1929703" y="1751758"/>
                    <a:pt x="1840427" y="1841034"/>
                  </a:cubicBezTo>
                  <a:cubicBezTo>
                    <a:pt x="1751151" y="1930310"/>
                    <a:pt x="1647051" y="1999430"/>
                    <a:pt x="1531026" y="2046481"/>
                  </a:cubicBezTo>
                  <a:cubicBezTo>
                    <a:pt x="1418962" y="2091923"/>
                    <a:pt x="1300557" y="2114964"/>
                    <a:pt x="1179094" y="2114964"/>
                  </a:cubicBezTo>
                  <a:cubicBezTo>
                    <a:pt x="1057631" y="2114964"/>
                    <a:pt x="939226" y="2091923"/>
                    <a:pt x="827162" y="2046481"/>
                  </a:cubicBezTo>
                  <a:cubicBezTo>
                    <a:pt x="711137" y="1999430"/>
                    <a:pt x="607037" y="1930310"/>
                    <a:pt x="517761" y="1841034"/>
                  </a:cubicBezTo>
                  <a:cubicBezTo>
                    <a:pt x="428485" y="1751758"/>
                    <a:pt x="359364" y="1647658"/>
                    <a:pt x="312313" y="1531633"/>
                  </a:cubicBezTo>
                  <a:cubicBezTo>
                    <a:pt x="266871" y="1419569"/>
                    <a:pt x="243831" y="1301164"/>
                    <a:pt x="243831" y="1179701"/>
                  </a:cubicBezTo>
                  <a:cubicBezTo>
                    <a:pt x="243831" y="1058238"/>
                    <a:pt x="266871" y="939832"/>
                    <a:pt x="312313" y="827769"/>
                  </a:cubicBezTo>
                  <a:cubicBezTo>
                    <a:pt x="359364" y="711743"/>
                    <a:pt x="428485" y="607644"/>
                    <a:pt x="517761" y="518368"/>
                  </a:cubicBezTo>
                  <a:cubicBezTo>
                    <a:pt x="607037" y="429092"/>
                    <a:pt x="711137" y="359971"/>
                    <a:pt x="827162" y="312920"/>
                  </a:cubicBezTo>
                  <a:cubicBezTo>
                    <a:pt x="939226" y="267478"/>
                    <a:pt x="1057631" y="244438"/>
                    <a:pt x="1179094" y="244438"/>
                  </a:cubicBezTo>
                  <a:cubicBezTo>
                    <a:pt x="1300557" y="244438"/>
                    <a:pt x="1418962" y="267478"/>
                    <a:pt x="1531026" y="312920"/>
                  </a:cubicBezTo>
                  <a:cubicBezTo>
                    <a:pt x="1647051" y="359971"/>
                    <a:pt x="1751151" y="429092"/>
                    <a:pt x="1840427" y="518368"/>
                  </a:cubicBezTo>
                  <a:cubicBezTo>
                    <a:pt x="1929703" y="607644"/>
                    <a:pt x="1998823" y="711743"/>
                    <a:pt x="2045875" y="827769"/>
                  </a:cubicBezTo>
                  <a:cubicBezTo>
                    <a:pt x="2091317" y="939832"/>
                    <a:pt x="2114357" y="1058238"/>
                    <a:pt x="2114357" y="117970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DCD00">
                    <a:alpha val="50000"/>
                  </a:srgbClr>
                </a:gs>
                <a:gs pos="100000">
                  <a:srgbClr val="0092D0">
                    <a:alpha val="5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 fontAlgn="base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FFFFFF"/>
                </a:solidFill>
                <a:latin typeface="Segoe UI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4588B0BE-5000-80A4-B7FE-6AA87D4287A7}"/>
              </a:ext>
            </a:extLst>
          </p:cNvPr>
          <p:cNvSpPr txBox="1"/>
          <p:nvPr/>
        </p:nvSpPr>
        <p:spPr>
          <a:xfrm>
            <a:off x="1582568" y="2254995"/>
            <a:ext cx="1290837" cy="1233876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128588" indent="-128588" algn="ctr" defTabSz="914378" fontAlgn="base">
              <a:spcBef>
                <a:spcPct val="0"/>
              </a:spcBef>
              <a:spcAft>
                <a:spcPts val="225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prstClr val="black"/>
                </a:solidFill>
                <a:latin typeface="Franklin Gothic Book" panose="020B0503020102020204"/>
              </a:rPr>
              <a:t>Therapeutic areas</a:t>
            </a:r>
          </a:p>
          <a:p>
            <a:pPr marL="128588" indent="-128588" algn="ctr" defTabSz="914378" fontAlgn="base">
              <a:spcBef>
                <a:spcPct val="0"/>
              </a:spcBef>
              <a:spcAft>
                <a:spcPts val="225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prstClr val="black"/>
                </a:solidFill>
                <a:latin typeface="Franklin Gothic Book" panose="020B0503020102020204"/>
              </a:rPr>
              <a:t>Key competitors</a:t>
            </a:r>
          </a:p>
          <a:p>
            <a:pPr marL="128588" indent="-128588" algn="ctr" defTabSz="914378" fontAlgn="base">
              <a:spcBef>
                <a:spcPct val="0"/>
              </a:spcBef>
              <a:spcAft>
                <a:spcPts val="225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prstClr val="black"/>
                </a:solidFill>
                <a:latin typeface="Franklin Gothic Book" panose="020B0503020102020204"/>
              </a:rPr>
              <a:t>Time frame</a:t>
            </a:r>
          </a:p>
          <a:p>
            <a:pPr marL="128588" indent="-128588" algn="ctr" defTabSz="914378" fontAlgn="base">
              <a:spcBef>
                <a:spcPct val="0"/>
              </a:spcBef>
              <a:spcAft>
                <a:spcPts val="225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prstClr val="black"/>
                </a:solidFill>
                <a:latin typeface="Franklin Gothic Book" panose="020B0503020102020204"/>
              </a:rPr>
              <a:t>Final deliverable</a:t>
            </a:r>
          </a:p>
          <a:p>
            <a:pPr marL="128588" indent="-128588" algn="ctr" defTabSz="914378" fontAlgn="base">
              <a:spcBef>
                <a:spcPct val="0"/>
              </a:spcBef>
              <a:spcAft>
                <a:spcPts val="225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prstClr val="black"/>
                </a:solidFill>
                <a:latin typeface="Franklin Gothic Book" panose="020B0503020102020204"/>
              </a:rPr>
              <a:t>Administrative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432C136-2447-5A19-9195-275898FF14A8}"/>
              </a:ext>
            </a:extLst>
          </p:cNvPr>
          <p:cNvGrpSpPr/>
          <p:nvPr/>
        </p:nvGrpSpPr>
        <p:grpSpPr>
          <a:xfrm>
            <a:off x="2906304" y="1996925"/>
            <a:ext cx="2319248" cy="2321519"/>
            <a:chOff x="10904786" y="2633539"/>
            <a:chExt cx="3092331" cy="3095358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388133C-6385-7991-7C38-A33A921A5B3B}"/>
                </a:ext>
              </a:extLst>
            </p:cNvPr>
            <p:cNvSpPr/>
            <p:nvPr/>
          </p:nvSpPr>
          <p:spPr>
            <a:xfrm rot="18900000">
              <a:off x="11186886" y="2916241"/>
              <a:ext cx="1793974" cy="1793974"/>
            </a:xfrm>
            <a:custGeom>
              <a:avLst/>
              <a:gdLst>
                <a:gd name="connsiteX0" fmla="*/ 1793974 w 1793974"/>
                <a:gd name="connsiteY0" fmla="*/ 896987 h 1793974"/>
                <a:gd name="connsiteX1" fmla="*/ 896987 w 1793974"/>
                <a:gd name="connsiteY1" fmla="*/ 1793974 h 1793974"/>
                <a:gd name="connsiteX2" fmla="*/ 0 w 1793974"/>
                <a:gd name="connsiteY2" fmla="*/ 896987 h 1793974"/>
                <a:gd name="connsiteX3" fmla="*/ 896987 w 1793974"/>
                <a:gd name="connsiteY3" fmla="*/ 0 h 1793974"/>
                <a:gd name="connsiteX4" fmla="*/ 1793974 w 1793974"/>
                <a:gd name="connsiteY4" fmla="*/ 896987 h 1793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3974" h="1793974">
                  <a:moveTo>
                    <a:pt x="1793974" y="896987"/>
                  </a:moveTo>
                  <a:cubicBezTo>
                    <a:pt x="1793974" y="1392379"/>
                    <a:pt x="1392379" y="1793974"/>
                    <a:pt x="896987" y="1793974"/>
                  </a:cubicBezTo>
                  <a:cubicBezTo>
                    <a:pt x="401595" y="1793974"/>
                    <a:pt x="0" y="1392379"/>
                    <a:pt x="0" y="896987"/>
                  </a:cubicBezTo>
                  <a:cubicBezTo>
                    <a:pt x="0" y="401595"/>
                    <a:pt x="401595" y="0"/>
                    <a:pt x="896987" y="0"/>
                  </a:cubicBezTo>
                  <a:cubicBezTo>
                    <a:pt x="1392379" y="0"/>
                    <a:pt x="1793974" y="401595"/>
                    <a:pt x="1793974" y="89698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DCD00">
                    <a:alpha val="50000"/>
                  </a:srgbClr>
                </a:gs>
                <a:gs pos="100000">
                  <a:srgbClr val="0092D0">
                    <a:alpha val="50000"/>
                  </a:srgbClr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 fontAlgn="base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FFFFFF"/>
                </a:solidFill>
                <a:latin typeface="Segoe UI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D0CD4CB-0185-629A-75F9-2F808A8547DD}"/>
                </a:ext>
              </a:extLst>
            </p:cNvPr>
            <p:cNvSpPr/>
            <p:nvPr/>
          </p:nvSpPr>
          <p:spPr>
            <a:xfrm>
              <a:off x="10904786" y="2633539"/>
              <a:ext cx="3092331" cy="3095358"/>
            </a:xfrm>
            <a:custGeom>
              <a:avLst/>
              <a:gdLst>
                <a:gd name="connsiteX0" fmla="*/ 350590 w 3092331"/>
                <a:gd name="connsiteY0" fmla="*/ 339909 h 3095358"/>
                <a:gd name="connsiteX1" fmla="*/ 339050 w 3092331"/>
                <a:gd name="connsiteY1" fmla="*/ 2007926 h 3095358"/>
                <a:gd name="connsiteX2" fmla="*/ 1818876 w 3092331"/>
                <a:gd name="connsiteY2" fmla="*/ 2171082 h 3095358"/>
                <a:gd name="connsiteX3" fmla="*/ 2009366 w 3092331"/>
                <a:gd name="connsiteY3" fmla="*/ 2196981 h 3095358"/>
                <a:gd name="connsiteX4" fmla="*/ 2739767 w 3092331"/>
                <a:gd name="connsiteY4" fmla="*/ 3027014 h 3095358"/>
                <a:gd name="connsiteX5" fmla="*/ 3033347 w 3092331"/>
                <a:gd name="connsiteY5" fmla="*/ 3036374 h 3095358"/>
                <a:gd name="connsiteX6" fmla="*/ 3033347 w 3092331"/>
                <a:gd name="connsiteY6" fmla="*/ 3036374 h 3095358"/>
                <a:gd name="connsiteX7" fmla="*/ 3021568 w 3092331"/>
                <a:gd name="connsiteY7" fmla="*/ 2740693 h 3095358"/>
                <a:gd name="connsiteX8" fmla="*/ 2186522 w 3092331"/>
                <a:gd name="connsiteY8" fmla="*/ 2029091 h 3095358"/>
                <a:gd name="connsiteX9" fmla="*/ 2159866 w 3092331"/>
                <a:gd name="connsiteY9" fmla="*/ 1835583 h 3095358"/>
                <a:gd name="connsiteX10" fmla="*/ 2013249 w 3092331"/>
                <a:gd name="connsiteY10" fmla="*/ 345519 h 3095358"/>
                <a:gd name="connsiteX11" fmla="*/ 350576 w 3092331"/>
                <a:gd name="connsiteY11" fmla="*/ 339896 h 3095358"/>
                <a:gd name="connsiteX12" fmla="*/ 2954986 w 3092331"/>
                <a:gd name="connsiteY12" fmla="*/ 2955580 h 3095358"/>
                <a:gd name="connsiteX13" fmla="*/ 2829043 w 3092331"/>
                <a:gd name="connsiteY13" fmla="*/ 2955580 h 3095358"/>
                <a:gd name="connsiteX14" fmla="*/ 2829043 w 3092331"/>
                <a:gd name="connsiteY14" fmla="*/ 2829636 h 3095358"/>
                <a:gd name="connsiteX15" fmla="*/ 2954986 w 3092331"/>
                <a:gd name="connsiteY15" fmla="*/ 2829636 h 3095358"/>
                <a:gd name="connsiteX16" fmla="*/ 2954986 w 3092331"/>
                <a:gd name="connsiteY16" fmla="*/ 2955580 h 3095358"/>
                <a:gd name="connsiteX17" fmla="*/ 2114357 w 3092331"/>
                <a:gd name="connsiteY17" fmla="*/ 1179701 h 3095358"/>
                <a:gd name="connsiteX18" fmla="*/ 2045875 w 3092331"/>
                <a:gd name="connsiteY18" fmla="*/ 1531633 h 3095358"/>
                <a:gd name="connsiteX19" fmla="*/ 1840427 w 3092331"/>
                <a:gd name="connsiteY19" fmla="*/ 1841034 h 3095358"/>
                <a:gd name="connsiteX20" fmla="*/ 1531026 w 3092331"/>
                <a:gd name="connsiteY20" fmla="*/ 2046481 h 3095358"/>
                <a:gd name="connsiteX21" fmla="*/ 1179094 w 3092331"/>
                <a:gd name="connsiteY21" fmla="*/ 2114964 h 3095358"/>
                <a:gd name="connsiteX22" fmla="*/ 827162 w 3092331"/>
                <a:gd name="connsiteY22" fmla="*/ 2046481 h 3095358"/>
                <a:gd name="connsiteX23" fmla="*/ 517761 w 3092331"/>
                <a:gd name="connsiteY23" fmla="*/ 1841034 h 3095358"/>
                <a:gd name="connsiteX24" fmla="*/ 312313 w 3092331"/>
                <a:gd name="connsiteY24" fmla="*/ 1531633 h 3095358"/>
                <a:gd name="connsiteX25" fmla="*/ 243831 w 3092331"/>
                <a:gd name="connsiteY25" fmla="*/ 1179701 h 3095358"/>
                <a:gd name="connsiteX26" fmla="*/ 312313 w 3092331"/>
                <a:gd name="connsiteY26" fmla="*/ 827769 h 3095358"/>
                <a:gd name="connsiteX27" fmla="*/ 517761 w 3092331"/>
                <a:gd name="connsiteY27" fmla="*/ 518368 h 3095358"/>
                <a:gd name="connsiteX28" fmla="*/ 827162 w 3092331"/>
                <a:gd name="connsiteY28" fmla="*/ 312920 h 3095358"/>
                <a:gd name="connsiteX29" fmla="*/ 1179094 w 3092331"/>
                <a:gd name="connsiteY29" fmla="*/ 244438 h 3095358"/>
                <a:gd name="connsiteX30" fmla="*/ 1531026 w 3092331"/>
                <a:gd name="connsiteY30" fmla="*/ 312920 h 3095358"/>
                <a:gd name="connsiteX31" fmla="*/ 1840427 w 3092331"/>
                <a:gd name="connsiteY31" fmla="*/ 518368 h 3095358"/>
                <a:gd name="connsiteX32" fmla="*/ 2045875 w 3092331"/>
                <a:gd name="connsiteY32" fmla="*/ 827769 h 3095358"/>
                <a:gd name="connsiteX33" fmla="*/ 2114357 w 3092331"/>
                <a:gd name="connsiteY33" fmla="*/ 1179701 h 3095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92331" h="3095358">
                  <a:moveTo>
                    <a:pt x="350590" y="339909"/>
                  </a:moveTo>
                  <a:cubicBezTo>
                    <a:pt x="-112249" y="796659"/>
                    <a:pt x="-117554" y="1544954"/>
                    <a:pt x="339050" y="2007926"/>
                  </a:cubicBezTo>
                  <a:cubicBezTo>
                    <a:pt x="739256" y="2413702"/>
                    <a:pt x="1359640" y="2468092"/>
                    <a:pt x="1818876" y="2171082"/>
                  </a:cubicBezTo>
                  <a:cubicBezTo>
                    <a:pt x="1880166" y="2131436"/>
                    <a:pt x="1961146" y="2142179"/>
                    <a:pt x="2009366" y="2196981"/>
                  </a:cubicBezTo>
                  <a:lnTo>
                    <a:pt x="2739767" y="3027014"/>
                  </a:lnTo>
                  <a:cubicBezTo>
                    <a:pt x="2816572" y="3114295"/>
                    <a:pt x="2951131" y="3118590"/>
                    <a:pt x="3033347" y="3036374"/>
                  </a:cubicBezTo>
                  <a:lnTo>
                    <a:pt x="3033347" y="3036374"/>
                  </a:lnTo>
                  <a:cubicBezTo>
                    <a:pt x="3116454" y="2953267"/>
                    <a:pt x="3111030" y="2816926"/>
                    <a:pt x="3021568" y="2740693"/>
                  </a:cubicBezTo>
                  <a:lnTo>
                    <a:pt x="2186522" y="2029091"/>
                  </a:lnTo>
                  <a:cubicBezTo>
                    <a:pt x="2129766" y="1980724"/>
                    <a:pt x="2118346" y="1897524"/>
                    <a:pt x="2159866" y="1835583"/>
                  </a:cubicBezTo>
                  <a:cubicBezTo>
                    <a:pt x="2467220" y="1377065"/>
                    <a:pt x="2418361" y="750631"/>
                    <a:pt x="2013249" y="345519"/>
                  </a:cubicBezTo>
                  <a:cubicBezTo>
                    <a:pt x="1554438" y="-113291"/>
                    <a:pt x="811713" y="-115165"/>
                    <a:pt x="350576" y="339896"/>
                  </a:cubicBezTo>
                  <a:close/>
                  <a:moveTo>
                    <a:pt x="2954986" y="2955580"/>
                  </a:moveTo>
                  <a:cubicBezTo>
                    <a:pt x="2920207" y="2990360"/>
                    <a:pt x="2863823" y="2990360"/>
                    <a:pt x="2829043" y="2955580"/>
                  </a:cubicBezTo>
                  <a:cubicBezTo>
                    <a:pt x="2794263" y="2920800"/>
                    <a:pt x="2794263" y="2864416"/>
                    <a:pt x="2829043" y="2829636"/>
                  </a:cubicBezTo>
                  <a:cubicBezTo>
                    <a:pt x="2863823" y="2794857"/>
                    <a:pt x="2920207" y="2794857"/>
                    <a:pt x="2954986" y="2829636"/>
                  </a:cubicBezTo>
                  <a:cubicBezTo>
                    <a:pt x="2989766" y="2864416"/>
                    <a:pt x="2989766" y="2920800"/>
                    <a:pt x="2954986" y="2955580"/>
                  </a:cubicBezTo>
                  <a:close/>
                  <a:moveTo>
                    <a:pt x="2114357" y="1179701"/>
                  </a:moveTo>
                  <a:cubicBezTo>
                    <a:pt x="2114357" y="1301164"/>
                    <a:pt x="2091317" y="1419569"/>
                    <a:pt x="2045875" y="1531633"/>
                  </a:cubicBezTo>
                  <a:cubicBezTo>
                    <a:pt x="1998823" y="1647658"/>
                    <a:pt x="1929703" y="1751758"/>
                    <a:pt x="1840427" y="1841034"/>
                  </a:cubicBezTo>
                  <a:cubicBezTo>
                    <a:pt x="1751151" y="1930310"/>
                    <a:pt x="1647051" y="1999430"/>
                    <a:pt x="1531026" y="2046481"/>
                  </a:cubicBezTo>
                  <a:cubicBezTo>
                    <a:pt x="1418962" y="2091923"/>
                    <a:pt x="1300557" y="2114964"/>
                    <a:pt x="1179094" y="2114964"/>
                  </a:cubicBezTo>
                  <a:cubicBezTo>
                    <a:pt x="1057631" y="2114964"/>
                    <a:pt x="939226" y="2091923"/>
                    <a:pt x="827162" y="2046481"/>
                  </a:cubicBezTo>
                  <a:cubicBezTo>
                    <a:pt x="711137" y="1999430"/>
                    <a:pt x="607037" y="1930310"/>
                    <a:pt x="517761" y="1841034"/>
                  </a:cubicBezTo>
                  <a:cubicBezTo>
                    <a:pt x="428485" y="1751758"/>
                    <a:pt x="359364" y="1647658"/>
                    <a:pt x="312313" y="1531633"/>
                  </a:cubicBezTo>
                  <a:cubicBezTo>
                    <a:pt x="266871" y="1419569"/>
                    <a:pt x="243831" y="1301164"/>
                    <a:pt x="243831" y="1179701"/>
                  </a:cubicBezTo>
                  <a:cubicBezTo>
                    <a:pt x="243831" y="1058238"/>
                    <a:pt x="266871" y="939832"/>
                    <a:pt x="312313" y="827769"/>
                  </a:cubicBezTo>
                  <a:cubicBezTo>
                    <a:pt x="359364" y="711743"/>
                    <a:pt x="428485" y="607644"/>
                    <a:pt x="517761" y="518368"/>
                  </a:cubicBezTo>
                  <a:cubicBezTo>
                    <a:pt x="607037" y="429092"/>
                    <a:pt x="711137" y="359971"/>
                    <a:pt x="827162" y="312920"/>
                  </a:cubicBezTo>
                  <a:cubicBezTo>
                    <a:pt x="939226" y="267478"/>
                    <a:pt x="1057631" y="244438"/>
                    <a:pt x="1179094" y="244438"/>
                  </a:cubicBezTo>
                  <a:cubicBezTo>
                    <a:pt x="1300557" y="244438"/>
                    <a:pt x="1418962" y="267478"/>
                    <a:pt x="1531026" y="312920"/>
                  </a:cubicBezTo>
                  <a:cubicBezTo>
                    <a:pt x="1647051" y="359971"/>
                    <a:pt x="1751151" y="429092"/>
                    <a:pt x="1840427" y="518368"/>
                  </a:cubicBezTo>
                  <a:cubicBezTo>
                    <a:pt x="1929703" y="607644"/>
                    <a:pt x="1998823" y="711743"/>
                    <a:pt x="2045875" y="827769"/>
                  </a:cubicBezTo>
                  <a:cubicBezTo>
                    <a:pt x="2091317" y="939832"/>
                    <a:pt x="2114357" y="1058238"/>
                    <a:pt x="2114357" y="117970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DCD00">
                    <a:alpha val="50000"/>
                  </a:srgbClr>
                </a:gs>
                <a:gs pos="100000">
                  <a:srgbClr val="0092D0">
                    <a:alpha val="5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 fontAlgn="base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FFFFFF"/>
                </a:solidFill>
                <a:latin typeface="Segoe UI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90A8CBB1-D2D2-81A3-4101-084035A96F8D}"/>
              </a:ext>
            </a:extLst>
          </p:cNvPr>
          <p:cNvSpPr txBox="1"/>
          <p:nvPr/>
        </p:nvSpPr>
        <p:spPr>
          <a:xfrm>
            <a:off x="3137849" y="2254995"/>
            <a:ext cx="1290837" cy="1233876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128588" indent="-128588" algn="ctr" defTabSz="914378" fontAlgn="base">
              <a:spcBef>
                <a:spcPct val="0"/>
              </a:spcBef>
              <a:spcAft>
                <a:spcPts val="225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prstClr val="black"/>
                </a:solidFill>
                <a:latin typeface="Franklin Gothic Book" panose="020B0503020102020204"/>
              </a:rPr>
              <a:t>Policy/process</a:t>
            </a:r>
          </a:p>
          <a:p>
            <a:pPr marL="128588" indent="-128588" algn="ctr" defTabSz="914378" fontAlgn="base">
              <a:spcBef>
                <a:spcPct val="0"/>
              </a:spcBef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prstClr val="black"/>
                </a:solidFill>
                <a:latin typeface="Franklin Gothic Book" panose="020B0503020102020204"/>
              </a:rPr>
              <a:t>Clin development plan</a:t>
            </a:r>
          </a:p>
          <a:p>
            <a:pPr marL="128588" indent="-128588" algn="ctr" defTabSz="914378" fontAlgn="base">
              <a:spcBef>
                <a:spcPct val="0"/>
              </a:spcBef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prstClr val="black"/>
                </a:solidFill>
                <a:latin typeface="Franklin Gothic Book" panose="020B0503020102020204"/>
              </a:rPr>
              <a:t>Investigator’s brochure</a:t>
            </a:r>
          </a:p>
          <a:p>
            <a:pPr marL="128588" indent="-128588" algn="ctr" defTabSz="914378" fontAlgn="base">
              <a:spcBef>
                <a:spcPct val="0"/>
              </a:spcBef>
              <a:spcAft>
                <a:spcPts val="225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prstClr val="black"/>
                </a:solidFill>
                <a:latin typeface="Franklin Gothic Book" panose="020B0503020102020204"/>
              </a:rPr>
              <a:t>Protocols</a:t>
            </a:r>
          </a:p>
          <a:p>
            <a:pPr marL="128588" indent="-128588" algn="ctr" defTabSz="914378" fontAlgn="base">
              <a:spcBef>
                <a:spcPct val="0"/>
              </a:spcBef>
              <a:spcAft>
                <a:spcPts val="225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prstClr val="black"/>
                </a:solidFill>
                <a:latin typeface="Franklin Gothic Book" panose="020B0503020102020204"/>
              </a:rPr>
              <a:t>Study reports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A6BC83C-2268-109F-EB49-5C3362425340}"/>
              </a:ext>
            </a:extLst>
          </p:cNvPr>
          <p:cNvGrpSpPr/>
          <p:nvPr/>
        </p:nvGrpSpPr>
        <p:grpSpPr>
          <a:xfrm>
            <a:off x="4460539" y="1996925"/>
            <a:ext cx="2319248" cy="2321519"/>
            <a:chOff x="10904786" y="2633539"/>
            <a:chExt cx="3092331" cy="3095358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150B391-16F0-7858-B5E9-65D38017A418}"/>
                </a:ext>
              </a:extLst>
            </p:cNvPr>
            <p:cNvSpPr/>
            <p:nvPr/>
          </p:nvSpPr>
          <p:spPr>
            <a:xfrm rot="18900000">
              <a:off x="11186886" y="2916241"/>
              <a:ext cx="1793974" cy="1793974"/>
            </a:xfrm>
            <a:custGeom>
              <a:avLst/>
              <a:gdLst>
                <a:gd name="connsiteX0" fmla="*/ 1793974 w 1793974"/>
                <a:gd name="connsiteY0" fmla="*/ 896987 h 1793974"/>
                <a:gd name="connsiteX1" fmla="*/ 896987 w 1793974"/>
                <a:gd name="connsiteY1" fmla="*/ 1793974 h 1793974"/>
                <a:gd name="connsiteX2" fmla="*/ 0 w 1793974"/>
                <a:gd name="connsiteY2" fmla="*/ 896987 h 1793974"/>
                <a:gd name="connsiteX3" fmla="*/ 896987 w 1793974"/>
                <a:gd name="connsiteY3" fmla="*/ 0 h 1793974"/>
                <a:gd name="connsiteX4" fmla="*/ 1793974 w 1793974"/>
                <a:gd name="connsiteY4" fmla="*/ 896987 h 1793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3974" h="1793974">
                  <a:moveTo>
                    <a:pt x="1793974" y="896987"/>
                  </a:moveTo>
                  <a:cubicBezTo>
                    <a:pt x="1793974" y="1392379"/>
                    <a:pt x="1392379" y="1793974"/>
                    <a:pt x="896987" y="1793974"/>
                  </a:cubicBezTo>
                  <a:cubicBezTo>
                    <a:pt x="401595" y="1793974"/>
                    <a:pt x="0" y="1392379"/>
                    <a:pt x="0" y="896987"/>
                  </a:cubicBezTo>
                  <a:cubicBezTo>
                    <a:pt x="0" y="401595"/>
                    <a:pt x="401595" y="0"/>
                    <a:pt x="896987" y="0"/>
                  </a:cubicBezTo>
                  <a:cubicBezTo>
                    <a:pt x="1392379" y="0"/>
                    <a:pt x="1793974" y="401595"/>
                    <a:pt x="1793974" y="89698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DCD00">
                    <a:alpha val="50000"/>
                  </a:srgbClr>
                </a:gs>
                <a:gs pos="100000">
                  <a:srgbClr val="0092D0">
                    <a:alpha val="50000"/>
                  </a:srgbClr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 fontAlgn="base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FFFFFF"/>
                </a:solidFill>
                <a:latin typeface="Segoe UI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0D4D4AB-30EE-EB1F-09E5-1EBF284A4DCC}"/>
                </a:ext>
              </a:extLst>
            </p:cNvPr>
            <p:cNvSpPr/>
            <p:nvPr/>
          </p:nvSpPr>
          <p:spPr>
            <a:xfrm>
              <a:off x="10904786" y="2633539"/>
              <a:ext cx="3092331" cy="3095358"/>
            </a:xfrm>
            <a:custGeom>
              <a:avLst/>
              <a:gdLst>
                <a:gd name="connsiteX0" fmla="*/ 350590 w 3092331"/>
                <a:gd name="connsiteY0" fmla="*/ 339909 h 3095358"/>
                <a:gd name="connsiteX1" fmla="*/ 339050 w 3092331"/>
                <a:gd name="connsiteY1" fmla="*/ 2007926 h 3095358"/>
                <a:gd name="connsiteX2" fmla="*/ 1818876 w 3092331"/>
                <a:gd name="connsiteY2" fmla="*/ 2171082 h 3095358"/>
                <a:gd name="connsiteX3" fmla="*/ 2009366 w 3092331"/>
                <a:gd name="connsiteY3" fmla="*/ 2196981 h 3095358"/>
                <a:gd name="connsiteX4" fmla="*/ 2739767 w 3092331"/>
                <a:gd name="connsiteY4" fmla="*/ 3027014 h 3095358"/>
                <a:gd name="connsiteX5" fmla="*/ 3033347 w 3092331"/>
                <a:gd name="connsiteY5" fmla="*/ 3036374 h 3095358"/>
                <a:gd name="connsiteX6" fmla="*/ 3033347 w 3092331"/>
                <a:gd name="connsiteY6" fmla="*/ 3036374 h 3095358"/>
                <a:gd name="connsiteX7" fmla="*/ 3021568 w 3092331"/>
                <a:gd name="connsiteY7" fmla="*/ 2740693 h 3095358"/>
                <a:gd name="connsiteX8" fmla="*/ 2186522 w 3092331"/>
                <a:gd name="connsiteY8" fmla="*/ 2029091 h 3095358"/>
                <a:gd name="connsiteX9" fmla="*/ 2159866 w 3092331"/>
                <a:gd name="connsiteY9" fmla="*/ 1835583 h 3095358"/>
                <a:gd name="connsiteX10" fmla="*/ 2013249 w 3092331"/>
                <a:gd name="connsiteY10" fmla="*/ 345519 h 3095358"/>
                <a:gd name="connsiteX11" fmla="*/ 350576 w 3092331"/>
                <a:gd name="connsiteY11" fmla="*/ 339896 h 3095358"/>
                <a:gd name="connsiteX12" fmla="*/ 2954986 w 3092331"/>
                <a:gd name="connsiteY12" fmla="*/ 2955580 h 3095358"/>
                <a:gd name="connsiteX13" fmla="*/ 2829043 w 3092331"/>
                <a:gd name="connsiteY13" fmla="*/ 2955580 h 3095358"/>
                <a:gd name="connsiteX14" fmla="*/ 2829043 w 3092331"/>
                <a:gd name="connsiteY14" fmla="*/ 2829636 h 3095358"/>
                <a:gd name="connsiteX15" fmla="*/ 2954986 w 3092331"/>
                <a:gd name="connsiteY15" fmla="*/ 2829636 h 3095358"/>
                <a:gd name="connsiteX16" fmla="*/ 2954986 w 3092331"/>
                <a:gd name="connsiteY16" fmla="*/ 2955580 h 3095358"/>
                <a:gd name="connsiteX17" fmla="*/ 2114357 w 3092331"/>
                <a:gd name="connsiteY17" fmla="*/ 1179701 h 3095358"/>
                <a:gd name="connsiteX18" fmla="*/ 2045875 w 3092331"/>
                <a:gd name="connsiteY18" fmla="*/ 1531633 h 3095358"/>
                <a:gd name="connsiteX19" fmla="*/ 1840427 w 3092331"/>
                <a:gd name="connsiteY19" fmla="*/ 1841034 h 3095358"/>
                <a:gd name="connsiteX20" fmla="*/ 1531026 w 3092331"/>
                <a:gd name="connsiteY20" fmla="*/ 2046481 h 3095358"/>
                <a:gd name="connsiteX21" fmla="*/ 1179094 w 3092331"/>
                <a:gd name="connsiteY21" fmla="*/ 2114964 h 3095358"/>
                <a:gd name="connsiteX22" fmla="*/ 827162 w 3092331"/>
                <a:gd name="connsiteY22" fmla="*/ 2046481 h 3095358"/>
                <a:gd name="connsiteX23" fmla="*/ 517761 w 3092331"/>
                <a:gd name="connsiteY23" fmla="*/ 1841034 h 3095358"/>
                <a:gd name="connsiteX24" fmla="*/ 312313 w 3092331"/>
                <a:gd name="connsiteY24" fmla="*/ 1531633 h 3095358"/>
                <a:gd name="connsiteX25" fmla="*/ 243831 w 3092331"/>
                <a:gd name="connsiteY25" fmla="*/ 1179701 h 3095358"/>
                <a:gd name="connsiteX26" fmla="*/ 312313 w 3092331"/>
                <a:gd name="connsiteY26" fmla="*/ 827769 h 3095358"/>
                <a:gd name="connsiteX27" fmla="*/ 517761 w 3092331"/>
                <a:gd name="connsiteY27" fmla="*/ 518368 h 3095358"/>
                <a:gd name="connsiteX28" fmla="*/ 827162 w 3092331"/>
                <a:gd name="connsiteY28" fmla="*/ 312920 h 3095358"/>
                <a:gd name="connsiteX29" fmla="*/ 1179094 w 3092331"/>
                <a:gd name="connsiteY29" fmla="*/ 244438 h 3095358"/>
                <a:gd name="connsiteX30" fmla="*/ 1531026 w 3092331"/>
                <a:gd name="connsiteY30" fmla="*/ 312920 h 3095358"/>
                <a:gd name="connsiteX31" fmla="*/ 1840427 w 3092331"/>
                <a:gd name="connsiteY31" fmla="*/ 518368 h 3095358"/>
                <a:gd name="connsiteX32" fmla="*/ 2045875 w 3092331"/>
                <a:gd name="connsiteY32" fmla="*/ 827769 h 3095358"/>
                <a:gd name="connsiteX33" fmla="*/ 2114357 w 3092331"/>
                <a:gd name="connsiteY33" fmla="*/ 1179701 h 3095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92331" h="3095358">
                  <a:moveTo>
                    <a:pt x="350590" y="339909"/>
                  </a:moveTo>
                  <a:cubicBezTo>
                    <a:pt x="-112249" y="796659"/>
                    <a:pt x="-117554" y="1544954"/>
                    <a:pt x="339050" y="2007926"/>
                  </a:cubicBezTo>
                  <a:cubicBezTo>
                    <a:pt x="739256" y="2413702"/>
                    <a:pt x="1359640" y="2468092"/>
                    <a:pt x="1818876" y="2171082"/>
                  </a:cubicBezTo>
                  <a:cubicBezTo>
                    <a:pt x="1880166" y="2131436"/>
                    <a:pt x="1961146" y="2142179"/>
                    <a:pt x="2009366" y="2196981"/>
                  </a:cubicBezTo>
                  <a:lnTo>
                    <a:pt x="2739767" y="3027014"/>
                  </a:lnTo>
                  <a:cubicBezTo>
                    <a:pt x="2816572" y="3114295"/>
                    <a:pt x="2951131" y="3118590"/>
                    <a:pt x="3033347" y="3036374"/>
                  </a:cubicBezTo>
                  <a:lnTo>
                    <a:pt x="3033347" y="3036374"/>
                  </a:lnTo>
                  <a:cubicBezTo>
                    <a:pt x="3116454" y="2953267"/>
                    <a:pt x="3111030" y="2816926"/>
                    <a:pt x="3021568" y="2740693"/>
                  </a:cubicBezTo>
                  <a:lnTo>
                    <a:pt x="2186522" y="2029091"/>
                  </a:lnTo>
                  <a:cubicBezTo>
                    <a:pt x="2129766" y="1980724"/>
                    <a:pt x="2118346" y="1897524"/>
                    <a:pt x="2159866" y="1835583"/>
                  </a:cubicBezTo>
                  <a:cubicBezTo>
                    <a:pt x="2467220" y="1377065"/>
                    <a:pt x="2418361" y="750631"/>
                    <a:pt x="2013249" y="345519"/>
                  </a:cubicBezTo>
                  <a:cubicBezTo>
                    <a:pt x="1554438" y="-113291"/>
                    <a:pt x="811713" y="-115165"/>
                    <a:pt x="350576" y="339896"/>
                  </a:cubicBezTo>
                  <a:close/>
                  <a:moveTo>
                    <a:pt x="2954986" y="2955580"/>
                  </a:moveTo>
                  <a:cubicBezTo>
                    <a:pt x="2920207" y="2990360"/>
                    <a:pt x="2863823" y="2990360"/>
                    <a:pt x="2829043" y="2955580"/>
                  </a:cubicBezTo>
                  <a:cubicBezTo>
                    <a:pt x="2794263" y="2920800"/>
                    <a:pt x="2794263" y="2864416"/>
                    <a:pt x="2829043" y="2829636"/>
                  </a:cubicBezTo>
                  <a:cubicBezTo>
                    <a:pt x="2863823" y="2794857"/>
                    <a:pt x="2920207" y="2794857"/>
                    <a:pt x="2954986" y="2829636"/>
                  </a:cubicBezTo>
                  <a:cubicBezTo>
                    <a:pt x="2989766" y="2864416"/>
                    <a:pt x="2989766" y="2920800"/>
                    <a:pt x="2954986" y="2955580"/>
                  </a:cubicBezTo>
                  <a:close/>
                  <a:moveTo>
                    <a:pt x="2114357" y="1179701"/>
                  </a:moveTo>
                  <a:cubicBezTo>
                    <a:pt x="2114357" y="1301164"/>
                    <a:pt x="2091317" y="1419569"/>
                    <a:pt x="2045875" y="1531633"/>
                  </a:cubicBezTo>
                  <a:cubicBezTo>
                    <a:pt x="1998823" y="1647658"/>
                    <a:pt x="1929703" y="1751758"/>
                    <a:pt x="1840427" y="1841034"/>
                  </a:cubicBezTo>
                  <a:cubicBezTo>
                    <a:pt x="1751151" y="1930310"/>
                    <a:pt x="1647051" y="1999430"/>
                    <a:pt x="1531026" y="2046481"/>
                  </a:cubicBezTo>
                  <a:cubicBezTo>
                    <a:pt x="1418962" y="2091923"/>
                    <a:pt x="1300557" y="2114964"/>
                    <a:pt x="1179094" y="2114964"/>
                  </a:cubicBezTo>
                  <a:cubicBezTo>
                    <a:pt x="1057631" y="2114964"/>
                    <a:pt x="939226" y="2091923"/>
                    <a:pt x="827162" y="2046481"/>
                  </a:cubicBezTo>
                  <a:cubicBezTo>
                    <a:pt x="711137" y="1999430"/>
                    <a:pt x="607037" y="1930310"/>
                    <a:pt x="517761" y="1841034"/>
                  </a:cubicBezTo>
                  <a:cubicBezTo>
                    <a:pt x="428485" y="1751758"/>
                    <a:pt x="359364" y="1647658"/>
                    <a:pt x="312313" y="1531633"/>
                  </a:cubicBezTo>
                  <a:cubicBezTo>
                    <a:pt x="266871" y="1419569"/>
                    <a:pt x="243831" y="1301164"/>
                    <a:pt x="243831" y="1179701"/>
                  </a:cubicBezTo>
                  <a:cubicBezTo>
                    <a:pt x="243831" y="1058238"/>
                    <a:pt x="266871" y="939832"/>
                    <a:pt x="312313" y="827769"/>
                  </a:cubicBezTo>
                  <a:cubicBezTo>
                    <a:pt x="359364" y="711743"/>
                    <a:pt x="428485" y="607644"/>
                    <a:pt x="517761" y="518368"/>
                  </a:cubicBezTo>
                  <a:cubicBezTo>
                    <a:pt x="607037" y="429092"/>
                    <a:pt x="711137" y="359971"/>
                    <a:pt x="827162" y="312920"/>
                  </a:cubicBezTo>
                  <a:cubicBezTo>
                    <a:pt x="939226" y="267478"/>
                    <a:pt x="1057631" y="244438"/>
                    <a:pt x="1179094" y="244438"/>
                  </a:cubicBezTo>
                  <a:cubicBezTo>
                    <a:pt x="1300557" y="244438"/>
                    <a:pt x="1418962" y="267478"/>
                    <a:pt x="1531026" y="312920"/>
                  </a:cubicBezTo>
                  <a:cubicBezTo>
                    <a:pt x="1647051" y="359971"/>
                    <a:pt x="1751151" y="429092"/>
                    <a:pt x="1840427" y="518368"/>
                  </a:cubicBezTo>
                  <a:cubicBezTo>
                    <a:pt x="1929703" y="607644"/>
                    <a:pt x="1998823" y="711743"/>
                    <a:pt x="2045875" y="827769"/>
                  </a:cubicBezTo>
                  <a:cubicBezTo>
                    <a:pt x="2091317" y="939832"/>
                    <a:pt x="2114357" y="1058238"/>
                    <a:pt x="2114357" y="117970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DCD00">
                    <a:alpha val="50000"/>
                  </a:srgbClr>
                </a:gs>
                <a:gs pos="100000">
                  <a:srgbClr val="0092D0">
                    <a:alpha val="5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 fontAlgn="base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FFFFFF"/>
                </a:solidFill>
                <a:latin typeface="Segoe UI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813D76C-68BF-09A5-A9E5-FB241871A517}"/>
              </a:ext>
            </a:extLst>
          </p:cNvPr>
          <p:cNvSpPr txBox="1"/>
          <p:nvPr/>
        </p:nvSpPr>
        <p:spPr>
          <a:xfrm>
            <a:off x="4692083" y="2254995"/>
            <a:ext cx="1290837" cy="1233876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128588" indent="-128588" algn="ctr" defTabSz="914378" fontAlgn="base">
              <a:spcBef>
                <a:spcPct val="0"/>
              </a:spcBef>
              <a:spcAft>
                <a:spcPts val="225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prstClr val="black"/>
                </a:solidFill>
                <a:latin typeface="Franklin Gothic Book" panose="020B0503020102020204"/>
              </a:rPr>
              <a:t>Gap analysis</a:t>
            </a:r>
          </a:p>
          <a:p>
            <a:pPr marL="128588" indent="-128588" algn="ctr" defTabSz="914378" fontAlgn="base">
              <a:spcBef>
                <a:spcPct val="0"/>
              </a:spcBef>
              <a:spcAft>
                <a:spcPts val="225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prstClr val="black"/>
                </a:solidFill>
                <a:latin typeface="Franklin Gothic Book" panose="020B0503020102020204"/>
              </a:rPr>
              <a:t>Competitor analysis</a:t>
            </a:r>
          </a:p>
          <a:p>
            <a:pPr marL="128588" indent="-128588" algn="ctr" defTabSz="914378" fontAlgn="base">
              <a:spcBef>
                <a:spcPct val="0"/>
              </a:spcBef>
              <a:spcAft>
                <a:spcPts val="225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prstClr val="black"/>
                </a:solidFill>
                <a:latin typeface="Franklin Gothic Book" panose="020B0503020102020204"/>
              </a:rPr>
              <a:t>Lexicon</a:t>
            </a:r>
          </a:p>
          <a:p>
            <a:pPr marL="128588" indent="-128588" algn="ctr" defTabSz="914378" fontAlgn="base">
              <a:spcBef>
                <a:spcPct val="0"/>
              </a:spcBef>
              <a:spcAft>
                <a:spcPts val="225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prstClr val="black"/>
                </a:solidFill>
                <a:latin typeface="Franklin Gothic Book" panose="020B0503020102020204"/>
              </a:rPr>
              <a:t>SWOT</a:t>
            </a:r>
          </a:p>
          <a:p>
            <a:pPr marL="128588" indent="-128588" algn="ctr" defTabSz="914378" fontAlgn="base">
              <a:spcBef>
                <a:spcPct val="0"/>
              </a:spcBef>
              <a:spcAft>
                <a:spcPts val="225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prstClr val="black"/>
                </a:solidFill>
                <a:latin typeface="Franklin Gothic Book" panose="020B0503020102020204"/>
              </a:rPr>
              <a:t>Strategic imperatives</a:t>
            </a:r>
          </a:p>
          <a:p>
            <a:pPr marL="128588" indent="-128588" algn="ctr" defTabSz="914378" fontAlgn="base">
              <a:spcBef>
                <a:spcPct val="0"/>
              </a:spcBef>
              <a:spcAft>
                <a:spcPts val="225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prstClr val="black"/>
                </a:solidFill>
                <a:latin typeface="Franklin Gothic Book" panose="020B0503020102020204"/>
              </a:rPr>
              <a:t>Communication objectives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94A81D5-8527-3878-39F1-45A56BCC6A6D}"/>
              </a:ext>
            </a:extLst>
          </p:cNvPr>
          <p:cNvGrpSpPr/>
          <p:nvPr/>
        </p:nvGrpSpPr>
        <p:grpSpPr>
          <a:xfrm>
            <a:off x="6021802" y="1996925"/>
            <a:ext cx="2319248" cy="2321519"/>
            <a:chOff x="10904786" y="2633539"/>
            <a:chExt cx="3092331" cy="3095358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15826E9-EBA5-C861-534E-AF6A5B4F6636}"/>
                </a:ext>
              </a:extLst>
            </p:cNvPr>
            <p:cNvSpPr/>
            <p:nvPr/>
          </p:nvSpPr>
          <p:spPr>
            <a:xfrm rot="18900000">
              <a:off x="11186886" y="2916241"/>
              <a:ext cx="1793974" cy="1793974"/>
            </a:xfrm>
            <a:custGeom>
              <a:avLst/>
              <a:gdLst>
                <a:gd name="connsiteX0" fmla="*/ 1793974 w 1793974"/>
                <a:gd name="connsiteY0" fmla="*/ 896987 h 1793974"/>
                <a:gd name="connsiteX1" fmla="*/ 896987 w 1793974"/>
                <a:gd name="connsiteY1" fmla="*/ 1793974 h 1793974"/>
                <a:gd name="connsiteX2" fmla="*/ 0 w 1793974"/>
                <a:gd name="connsiteY2" fmla="*/ 896987 h 1793974"/>
                <a:gd name="connsiteX3" fmla="*/ 896987 w 1793974"/>
                <a:gd name="connsiteY3" fmla="*/ 0 h 1793974"/>
                <a:gd name="connsiteX4" fmla="*/ 1793974 w 1793974"/>
                <a:gd name="connsiteY4" fmla="*/ 896987 h 1793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3974" h="1793974">
                  <a:moveTo>
                    <a:pt x="1793974" y="896987"/>
                  </a:moveTo>
                  <a:cubicBezTo>
                    <a:pt x="1793974" y="1392379"/>
                    <a:pt x="1392379" y="1793974"/>
                    <a:pt x="896987" y="1793974"/>
                  </a:cubicBezTo>
                  <a:cubicBezTo>
                    <a:pt x="401595" y="1793974"/>
                    <a:pt x="0" y="1392379"/>
                    <a:pt x="0" y="896987"/>
                  </a:cubicBezTo>
                  <a:cubicBezTo>
                    <a:pt x="0" y="401595"/>
                    <a:pt x="401595" y="0"/>
                    <a:pt x="896987" y="0"/>
                  </a:cubicBezTo>
                  <a:cubicBezTo>
                    <a:pt x="1392379" y="0"/>
                    <a:pt x="1793974" y="401595"/>
                    <a:pt x="1793974" y="89698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DCD00">
                    <a:alpha val="50000"/>
                  </a:srgbClr>
                </a:gs>
                <a:gs pos="100000">
                  <a:srgbClr val="0092D0">
                    <a:alpha val="50000"/>
                  </a:srgbClr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 fontAlgn="base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FFFFFF"/>
                </a:solidFill>
                <a:latin typeface="Segoe UI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06635EA-1CD9-1E67-A305-AC06C087E8FC}"/>
                </a:ext>
              </a:extLst>
            </p:cNvPr>
            <p:cNvSpPr/>
            <p:nvPr/>
          </p:nvSpPr>
          <p:spPr>
            <a:xfrm>
              <a:off x="10904786" y="2633539"/>
              <a:ext cx="3092331" cy="3095358"/>
            </a:xfrm>
            <a:custGeom>
              <a:avLst/>
              <a:gdLst>
                <a:gd name="connsiteX0" fmla="*/ 350590 w 3092331"/>
                <a:gd name="connsiteY0" fmla="*/ 339909 h 3095358"/>
                <a:gd name="connsiteX1" fmla="*/ 339050 w 3092331"/>
                <a:gd name="connsiteY1" fmla="*/ 2007926 h 3095358"/>
                <a:gd name="connsiteX2" fmla="*/ 1818876 w 3092331"/>
                <a:gd name="connsiteY2" fmla="*/ 2171082 h 3095358"/>
                <a:gd name="connsiteX3" fmla="*/ 2009366 w 3092331"/>
                <a:gd name="connsiteY3" fmla="*/ 2196981 h 3095358"/>
                <a:gd name="connsiteX4" fmla="*/ 2739767 w 3092331"/>
                <a:gd name="connsiteY4" fmla="*/ 3027014 h 3095358"/>
                <a:gd name="connsiteX5" fmla="*/ 3033347 w 3092331"/>
                <a:gd name="connsiteY5" fmla="*/ 3036374 h 3095358"/>
                <a:gd name="connsiteX6" fmla="*/ 3033347 w 3092331"/>
                <a:gd name="connsiteY6" fmla="*/ 3036374 h 3095358"/>
                <a:gd name="connsiteX7" fmla="*/ 3021568 w 3092331"/>
                <a:gd name="connsiteY7" fmla="*/ 2740693 h 3095358"/>
                <a:gd name="connsiteX8" fmla="*/ 2186522 w 3092331"/>
                <a:gd name="connsiteY8" fmla="*/ 2029091 h 3095358"/>
                <a:gd name="connsiteX9" fmla="*/ 2159866 w 3092331"/>
                <a:gd name="connsiteY9" fmla="*/ 1835583 h 3095358"/>
                <a:gd name="connsiteX10" fmla="*/ 2013249 w 3092331"/>
                <a:gd name="connsiteY10" fmla="*/ 345519 h 3095358"/>
                <a:gd name="connsiteX11" fmla="*/ 350576 w 3092331"/>
                <a:gd name="connsiteY11" fmla="*/ 339896 h 3095358"/>
                <a:gd name="connsiteX12" fmla="*/ 2954986 w 3092331"/>
                <a:gd name="connsiteY12" fmla="*/ 2955580 h 3095358"/>
                <a:gd name="connsiteX13" fmla="*/ 2829043 w 3092331"/>
                <a:gd name="connsiteY13" fmla="*/ 2955580 h 3095358"/>
                <a:gd name="connsiteX14" fmla="*/ 2829043 w 3092331"/>
                <a:gd name="connsiteY14" fmla="*/ 2829636 h 3095358"/>
                <a:gd name="connsiteX15" fmla="*/ 2954986 w 3092331"/>
                <a:gd name="connsiteY15" fmla="*/ 2829636 h 3095358"/>
                <a:gd name="connsiteX16" fmla="*/ 2954986 w 3092331"/>
                <a:gd name="connsiteY16" fmla="*/ 2955580 h 3095358"/>
                <a:gd name="connsiteX17" fmla="*/ 2114357 w 3092331"/>
                <a:gd name="connsiteY17" fmla="*/ 1179701 h 3095358"/>
                <a:gd name="connsiteX18" fmla="*/ 2045875 w 3092331"/>
                <a:gd name="connsiteY18" fmla="*/ 1531633 h 3095358"/>
                <a:gd name="connsiteX19" fmla="*/ 1840427 w 3092331"/>
                <a:gd name="connsiteY19" fmla="*/ 1841034 h 3095358"/>
                <a:gd name="connsiteX20" fmla="*/ 1531026 w 3092331"/>
                <a:gd name="connsiteY20" fmla="*/ 2046481 h 3095358"/>
                <a:gd name="connsiteX21" fmla="*/ 1179094 w 3092331"/>
                <a:gd name="connsiteY21" fmla="*/ 2114964 h 3095358"/>
                <a:gd name="connsiteX22" fmla="*/ 827162 w 3092331"/>
                <a:gd name="connsiteY22" fmla="*/ 2046481 h 3095358"/>
                <a:gd name="connsiteX23" fmla="*/ 517761 w 3092331"/>
                <a:gd name="connsiteY23" fmla="*/ 1841034 h 3095358"/>
                <a:gd name="connsiteX24" fmla="*/ 312313 w 3092331"/>
                <a:gd name="connsiteY24" fmla="*/ 1531633 h 3095358"/>
                <a:gd name="connsiteX25" fmla="*/ 243831 w 3092331"/>
                <a:gd name="connsiteY25" fmla="*/ 1179701 h 3095358"/>
                <a:gd name="connsiteX26" fmla="*/ 312313 w 3092331"/>
                <a:gd name="connsiteY26" fmla="*/ 827769 h 3095358"/>
                <a:gd name="connsiteX27" fmla="*/ 517761 w 3092331"/>
                <a:gd name="connsiteY27" fmla="*/ 518368 h 3095358"/>
                <a:gd name="connsiteX28" fmla="*/ 827162 w 3092331"/>
                <a:gd name="connsiteY28" fmla="*/ 312920 h 3095358"/>
                <a:gd name="connsiteX29" fmla="*/ 1179094 w 3092331"/>
                <a:gd name="connsiteY29" fmla="*/ 244438 h 3095358"/>
                <a:gd name="connsiteX30" fmla="*/ 1531026 w 3092331"/>
                <a:gd name="connsiteY30" fmla="*/ 312920 h 3095358"/>
                <a:gd name="connsiteX31" fmla="*/ 1840427 w 3092331"/>
                <a:gd name="connsiteY31" fmla="*/ 518368 h 3095358"/>
                <a:gd name="connsiteX32" fmla="*/ 2045875 w 3092331"/>
                <a:gd name="connsiteY32" fmla="*/ 827769 h 3095358"/>
                <a:gd name="connsiteX33" fmla="*/ 2114357 w 3092331"/>
                <a:gd name="connsiteY33" fmla="*/ 1179701 h 3095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92331" h="3095358">
                  <a:moveTo>
                    <a:pt x="350590" y="339909"/>
                  </a:moveTo>
                  <a:cubicBezTo>
                    <a:pt x="-112249" y="796659"/>
                    <a:pt x="-117554" y="1544954"/>
                    <a:pt x="339050" y="2007926"/>
                  </a:cubicBezTo>
                  <a:cubicBezTo>
                    <a:pt x="739256" y="2413702"/>
                    <a:pt x="1359640" y="2468092"/>
                    <a:pt x="1818876" y="2171082"/>
                  </a:cubicBezTo>
                  <a:cubicBezTo>
                    <a:pt x="1880166" y="2131436"/>
                    <a:pt x="1961146" y="2142179"/>
                    <a:pt x="2009366" y="2196981"/>
                  </a:cubicBezTo>
                  <a:lnTo>
                    <a:pt x="2739767" y="3027014"/>
                  </a:lnTo>
                  <a:cubicBezTo>
                    <a:pt x="2816572" y="3114295"/>
                    <a:pt x="2951131" y="3118590"/>
                    <a:pt x="3033347" y="3036374"/>
                  </a:cubicBezTo>
                  <a:lnTo>
                    <a:pt x="3033347" y="3036374"/>
                  </a:lnTo>
                  <a:cubicBezTo>
                    <a:pt x="3116454" y="2953267"/>
                    <a:pt x="3111030" y="2816926"/>
                    <a:pt x="3021568" y="2740693"/>
                  </a:cubicBezTo>
                  <a:lnTo>
                    <a:pt x="2186522" y="2029091"/>
                  </a:lnTo>
                  <a:cubicBezTo>
                    <a:pt x="2129766" y="1980724"/>
                    <a:pt x="2118346" y="1897524"/>
                    <a:pt x="2159866" y="1835583"/>
                  </a:cubicBezTo>
                  <a:cubicBezTo>
                    <a:pt x="2467220" y="1377065"/>
                    <a:pt x="2418361" y="750631"/>
                    <a:pt x="2013249" y="345519"/>
                  </a:cubicBezTo>
                  <a:cubicBezTo>
                    <a:pt x="1554438" y="-113291"/>
                    <a:pt x="811713" y="-115165"/>
                    <a:pt x="350576" y="339896"/>
                  </a:cubicBezTo>
                  <a:close/>
                  <a:moveTo>
                    <a:pt x="2954986" y="2955580"/>
                  </a:moveTo>
                  <a:cubicBezTo>
                    <a:pt x="2920207" y="2990360"/>
                    <a:pt x="2863823" y="2990360"/>
                    <a:pt x="2829043" y="2955580"/>
                  </a:cubicBezTo>
                  <a:cubicBezTo>
                    <a:pt x="2794263" y="2920800"/>
                    <a:pt x="2794263" y="2864416"/>
                    <a:pt x="2829043" y="2829636"/>
                  </a:cubicBezTo>
                  <a:cubicBezTo>
                    <a:pt x="2863823" y="2794857"/>
                    <a:pt x="2920207" y="2794857"/>
                    <a:pt x="2954986" y="2829636"/>
                  </a:cubicBezTo>
                  <a:cubicBezTo>
                    <a:pt x="2989766" y="2864416"/>
                    <a:pt x="2989766" y="2920800"/>
                    <a:pt x="2954986" y="2955580"/>
                  </a:cubicBezTo>
                  <a:close/>
                  <a:moveTo>
                    <a:pt x="2114357" y="1179701"/>
                  </a:moveTo>
                  <a:cubicBezTo>
                    <a:pt x="2114357" y="1301164"/>
                    <a:pt x="2091317" y="1419569"/>
                    <a:pt x="2045875" y="1531633"/>
                  </a:cubicBezTo>
                  <a:cubicBezTo>
                    <a:pt x="1998823" y="1647658"/>
                    <a:pt x="1929703" y="1751758"/>
                    <a:pt x="1840427" y="1841034"/>
                  </a:cubicBezTo>
                  <a:cubicBezTo>
                    <a:pt x="1751151" y="1930310"/>
                    <a:pt x="1647051" y="1999430"/>
                    <a:pt x="1531026" y="2046481"/>
                  </a:cubicBezTo>
                  <a:cubicBezTo>
                    <a:pt x="1418962" y="2091923"/>
                    <a:pt x="1300557" y="2114964"/>
                    <a:pt x="1179094" y="2114964"/>
                  </a:cubicBezTo>
                  <a:cubicBezTo>
                    <a:pt x="1057631" y="2114964"/>
                    <a:pt x="939226" y="2091923"/>
                    <a:pt x="827162" y="2046481"/>
                  </a:cubicBezTo>
                  <a:cubicBezTo>
                    <a:pt x="711137" y="1999430"/>
                    <a:pt x="607037" y="1930310"/>
                    <a:pt x="517761" y="1841034"/>
                  </a:cubicBezTo>
                  <a:cubicBezTo>
                    <a:pt x="428485" y="1751758"/>
                    <a:pt x="359364" y="1647658"/>
                    <a:pt x="312313" y="1531633"/>
                  </a:cubicBezTo>
                  <a:cubicBezTo>
                    <a:pt x="266871" y="1419569"/>
                    <a:pt x="243831" y="1301164"/>
                    <a:pt x="243831" y="1179701"/>
                  </a:cubicBezTo>
                  <a:cubicBezTo>
                    <a:pt x="243831" y="1058238"/>
                    <a:pt x="266871" y="939832"/>
                    <a:pt x="312313" y="827769"/>
                  </a:cubicBezTo>
                  <a:cubicBezTo>
                    <a:pt x="359364" y="711743"/>
                    <a:pt x="428485" y="607644"/>
                    <a:pt x="517761" y="518368"/>
                  </a:cubicBezTo>
                  <a:cubicBezTo>
                    <a:pt x="607037" y="429092"/>
                    <a:pt x="711137" y="359971"/>
                    <a:pt x="827162" y="312920"/>
                  </a:cubicBezTo>
                  <a:cubicBezTo>
                    <a:pt x="939226" y="267478"/>
                    <a:pt x="1057631" y="244438"/>
                    <a:pt x="1179094" y="244438"/>
                  </a:cubicBezTo>
                  <a:cubicBezTo>
                    <a:pt x="1300557" y="244438"/>
                    <a:pt x="1418962" y="267478"/>
                    <a:pt x="1531026" y="312920"/>
                  </a:cubicBezTo>
                  <a:cubicBezTo>
                    <a:pt x="1647051" y="359971"/>
                    <a:pt x="1751151" y="429092"/>
                    <a:pt x="1840427" y="518368"/>
                  </a:cubicBezTo>
                  <a:cubicBezTo>
                    <a:pt x="1929703" y="607644"/>
                    <a:pt x="1998823" y="711743"/>
                    <a:pt x="2045875" y="827769"/>
                  </a:cubicBezTo>
                  <a:cubicBezTo>
                    <a:pt x="2091317" y="939832"/>
                    <a:pt x="2114357" y="1058238"/>
                    <a:pt x="2114357" y="117970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DCD00">
                    <a:alpha val="50000"/>
                  </a:srgbClr>
                </a:gs>
                <a:gs pos="100000">
                  <a:srgbClr val="0092D0">
                    <a:alpha val="5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 fontAlgn="base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FFFFFF"/>
                </a:solidFill>
                <a:latin typeface="Segoe UI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9C719FE-3810-F5D9-1366-52E9E42F16C1}"/>
              </a:ext>
            </a:extLst>
          </p:cNvPr>
          <p:cNvCxnSpPr>
            <a:cxnSpLocks/>
          </p:cNvCxnSpPr>
          <p:nvPr/>
        </p:nvCxnSpPr>
        <p:spPr>
          <a:xfrm flipV="1">
            <a:off x="8445962" y="1618230"/>
            <a:ext cx="0" cy="312063"/>
          </a:xfrm>
          <a:prstGeom prst="line">
            <a:avLst/>
          </a:prstGeom>
          <a:ln w="12700" cap="rnd" cmpd="sng">
            <a:solidFill>
              <a:schemeClr val="accent3"/>
            </a:solidFill>
            <a:prstDash val="solid"/>
            <a:round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003AC27F-E620-E586-3077-7BD5F7B5C44B}"/>
              </a:ext>
            </a:extLst>
          </p:cNvPr>
          <p:cNvSpPr/>
          <p:nvPr/>
        </p:nvSpPr>
        <p:spPr>
          <a:xfrm>
            <a:off x="-88742" y="4486072"/>
            <a:ext cx="1695516" cy="461661"/>
          </a:xfrm>
          <a:prstGeom prst="rect">
            <a:avLst/>
          </a:prstGeom>
        </p:spPr>
        <p:txBody>
          <a:bodyPr wrap="square" lIns="0" tIns="45718" rIns="91436" bIns="4571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>
              <a:spcAft>
                <a:spcPts val="800"/>
              </a:spcAft>
              <a:defRPr/>
            </a:pPr>
            <a:r>
              <a:rPr lang="en-GB" sz="1200" dirty="0">
                <a:solidFill>
                  <a:prstClr val="black"/>
                </a:solidFill>
                <a:latin typeface="Franklin Gothic Book" panose="020B0503020102020204"/>
              </a:rPr>
              <a:t>Build the </a:t>
            </a:r>
            <a:br>
              <a:rPr lang="en-GB" sz="1200" dirty="0">
                <a:solidFill>
                  <a:prstClr val="black"/>
                </a:solidFill>
                <a:latin typeface="Franklin Gothic Book" panose="020B0503020102020204"/>
              </a:rPr>
            </a:br>
            <a:r>
              <a:rPr lang="en-GB" sz="1200" dirty="0">
                <a:solidFill>
                  <a:prstClr val="black"/>
                </a:solidFill>
                <a:latin typeface="Franklin Gothic Book" panose="020B0503020102020204"/>
              </a:rPr>
              <a:t>core team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A843C41-DBED-B159-EBC7-A88B1C31262A}"/>
              </a:ext>
            </a:extLst>
          </p:cNvPr>
          <p:cNvSpPr/>
          <p:nvPr/>
        </p:nvSpPr>
        <p:spPr>
          <a:xfrm>
            <a:off x="2565991" y="4486072"/>
            <a:ext cx="2482845" cy="461661"/>
          </a:xfrm>
          <a:prstGeom prst="rect">
            <a:avLst/>
          </a:prstGeom>
        </p:spPr>
        <p:txBody>
          <a:bodyPr wrap="square" lIns="0" tIns="45718" rIns="91436" bIns="4571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>
              <a:spcAft>
                <a:spcPts val="800"/>
              </a:spcAft>
              <a:defRPr/>
            </a:pPr>
            <a:r>
              <a:rPr lang="en-GB" sz="1200" dirty="0">
                <a:solidFill>
                  <a:prstClr val="black"/>
                </a:solidFill>
                <a:latin typeface="Franklin Gothic Book" panose="020B0503020102020204"/>
              </a:rPr>
              <a:t>Immersion in context </a:t>
            </a:r>
            <a:br>
              <a:rPr lang="en-GB" sz="1200" dirty="0">
                <a:solidFill>
                  <a:prstClr val="black"/>
                </a:solidFill>
                <a:latin typeface="Franklin Gothic Book" panose="020B0503020102020204"/>
              </a:rPr>
            </a:br>
            <a:r>
              <a:rPr lang="en-GB" sz="1200" dirty="0">
                <a:solidFill>
                  <a:prstClr val="black"/>
                </a:solidFill>
                <a:latin typeface="Franklin Gothic Book" panose="020B0503020102020204"/>
              </a:rPr>
              <a:t>and data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68663C4-9913-B8CD-7FE3-FC0535816B4D}"/>
              </a:ext>
            </a:extLst>
          </p:cNvPr>
          <p:cNvSpPr/>
          <p:nvPr/>
        </p:nvSpPr>
        <p:spPr>
          <a:xfrm>
            <a:off x="5841098" y="4489407"/>
            <a:ext cx="2243729" cy="461661"/>
          </a:xfrm>
          <a:prstGeom prst="rect">
            <a:avLst/>
          </a:prstGeom>
        </p:spPr>
        <p:txBody>
          <a:bodyPr wrap="square" lIns="0" tIns="45718" rIns="91436" bIns="4571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>
              <a:spcAft>
                <a:spcPts val="800"/>
              </a:spcAft>
              <a:defRPr/>
            </a:pPr>
            <a:r>
              <a:rPr lang="en-GB" sz="1200" dirty="0">
                <a:solidFill>
                  <a:prstClr val="black"/>
                </a:solidFill>
                <a:latin typeface="Franklin Gothic Book" panose="020B0503020102020204"/>
              </a:rPr>
              <a:t>Tactical </a:t>
            </a:r>
            <a:br>
              <a:rPr lang="en-GB" sz="1200" dirty="0">
                <a:solidFill>
                  <a:prstClr val="black"/>
                </a:solidFill>
                <a:latin typeface="Franklin Gothic Book" panose="020B0503020102020204"/>
              </a:rPr>
            </a:br>
            <a:r>
              <a:rPr lang="en-GB" sz="1200" dirty="0">
                <a:solidFill>
                  <a:prstClr val="black"/>
                </a:solidFill>
                <a:latin typeface="Franklin Gothic Book" panose="020B0503020102020204"/>
              </a:rPr>
              <a:t>assessment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413211-F1C1-0F58-E2BF-41CDE2776390}"/>
              </a:ext>
            </a:extLst>
          </p:cNvPr>
          <p:cNvSpPr txBox="1"/>
          <p:nvPr/>
        </p:nvSpPr>
        <p:spPr>
          <a:xfrm>
            <a:off x="6243223" y="2254995"/>
            <a:ext cx="1290837" cy="1233876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algn="ctr" defTabSz="914378" fontAlgn="base">
              <a:spcBef>
                <a:spcPct val="0"/>
              </a:spcBef>
              <a:spcAft>
                <a:spcPts val="225"/>
              </a:spcAft>
              <a:buClr>
                <a:srgbClr val="ED7D31"/>
              </a:buClr>
              <a:defRPr/>
            </a:pPr>
            <a:r>
              <a:rPr lang="en-US" sz="900" dirty="0">
                <a:solidFill>
                  <a:prstClr val="black"/>
                </a:solidFill>
                <a:latin typeface="Franklin Gothic Book" panose="020B0503020102020204"/>
              </a:rPr>
              <a:t>Timing of data availability with congress submission deadlines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0C7D62-5267-9AB7-D2C6-041A52E87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1" y="59945"/>
            <a:ext cx="7462661" cy="941541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en-US" dirty="0"/>
              <a:t>The Chefs and </a:t>
            </a:r>
            <a:br>
              <a:rPr lang="en-US" dirty="0"/>
            </a:br>
            <a:r>
              <a:rPr lang="en-US" dirty="0"/>
              <a:t>Essential Ingredients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07010-BA06-E1AE-A072-6C7349AA72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>
                <a:solidFill>
                  <a:prstClr val="black"/>
                </a:solidFill>
                <a:latin typeface="Franklin Gothic Book" panose="020B0503020102020204"/>
              </a:rPr>
              <a:pPr/>
              <a:t>14</a:t>
            </a:fld>
            <a:endParaRPr lang="en-US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2B23259-2AB4-B5F1-1E1E-C1F3FAB15C85}"/>
              </a:ext>
            </a:extLst>
          </p:cNvPr>
          <p:cNvSpPr/>
          <p:nvPr/>
        </p:nvSpPr>
        <p:spPr>
          <a:xfrm>
            <a:off x="1254727" y="1141226"/>
            <a:ext cx="2164283" cy="461661"/>
          </a:xfrm>
          <a:prstGeom prst="rect">
            <a:avLst/>
          </a:prstGeom>
        </p:spPr>
        <p:txBody>
          <a:bodyPr wrap="square" lIns="0" tIns="45718" rIns="0" bIns="4571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>
              <a:spcAft>
                <a:spcPts val="800"/>
              </a:spcAft>
              <a:defRPr/>
            </a:pPr>
            <a:r>
              <a:rPr lang="en-GB" sz="1200" dirty="0">
                <a:solidFill>
                  <a:prstClr val="black"/>
                </a:solidFill>
                <a:latin typeface="Franklin Gothic Book" panose="020B0503020102020204"/>
              </a:rPr>
              <a:t>Kickoff meeting for alignment, focus, and outline scope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DC79D24-C2A9-54A3-D60A-CF47CACCE14E}"/>
              </a:ext>
            </a:extLst>
          </p:cNvPr>
          <p:cNvSpPr/>
          <p:nvPr/>
        </p:nvSpPr>
        <p:spPr>
          <a:xfrm>
            <a:off x="4348295" y="1333584"/>
            <a:ext cx="1945551" cy="276995"/>
          </a:xfrm>
          <a:prstGeom prst="rect">
            <a:avLst/>
          </a:prstGeom>
        </p:spPr>
        <p:txBody>
          <a:bodyPr wrap="square" lIns="0" tIns="45718" rIns="0" bIns="4571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>
              <a:defRPr/>
            </a:pPr>
            <a:r>
              <a:rPr lang="en-GB" sz="1200" dirty="0">
                <a:solidFill>
                  <a:prstClr val="black"/>
                </a:solidFill>
                <a:latin typeface="Franklin Gothic Book" panose="020B0503020102020204"/>
              </a:rPr>
              <a:t>Strategic assessment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A282CB0-13F7-4439-8DFE-417C74E2B649}"/>
              </a:ext>
            </a:extLst>
          </p:cNvPr>
          <p:cNvSpPr/>
          <p:nvPr/>
        </p:nvSpPr>
        <p:spPr>
          <a:xfrm>
            <a:off x="7381430" y="1001486"/>
            <a:ext cx="2057400" cy="646327"/>
          </a:xfrm>
          <a:prstGeom prst="rect">
            <a:avLst/>
          </a:prstGeom>
        </p:spPr>
        <p:txBody>
          <a:bodyPr wrap="square" lIns="0" tIns="45718" rIns="0" bIns="4571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>
              <a:spcAft>
                <a:spcPts val="800"/>
              </a:spcAft>
              <a:defRPr/>
            </a:pPr>
            <a:r>
              <a:rPr lang="en-GB" sz="1200" dirty="0">
                <a:solidFill>
                  <a:prstClr val="black"/>
                </a:solidFill>
                <a:latin typeface="Franklin Gothic Book" panose="020B0503020102020204"/>
              </a:rPr>
              <a:t>Workshop for </a:t>
            </a:r>
            <a:br>
              <a:rPr lang="en-GB" sz="1200" dirty="0">
                <a:solidFill>
                  <a:prstClr val="black"/>
                </a:solidFill>
                <a:latin typeface="Franklin Gothic Book" panose="020B0503020102020204"/>
              </a:rPr>
            </a:br>
            <a:r>
              <a:rPr lang="en-GB" sz="1200" dirty="0">
                <a:solidFill>
                  <a:prstClr val="black"/>
                </a:solidFill>
                <a:latin typeface="Franklin Gothic Book" panose="020B0503020102020204"/>
              </a:rPr>
              <a:t>review, prioritization, </a:t>
            </a:r>
            <a:br>
              <a:rPr lang="en-GB" sz="1200" dirty="0">
                <a:solidFill>
                  <a:prstClr val="black"/>
                </a:solidFill>
                <a:latin typeface="Franklin Gothic Book" panose="020B0503020102020204"/>
              </a:rPr>
            </a:br>
            <a:r>
              <a:rPr lang="en-GB" sz="1200" dirty="0">
                <a:solidFill>
                  <a:prstClr val="black"/>
                </a:solidFill>
                <a:latin typeface="Franklin Gothic Book" panose="020B0503020102020204"/>
              </a:rPr>
              <a:t>and alignment</a:t>
            </a:r>
          </a:p>
        </p:txBody>
      </p:sp>
      <p:pic>
        <p:nvPicPr>
          <p:cNvPr id="80" name="Graphic 79" descr="Chef male outline">
            <a:extLst>
              <a:ext uri="{FF2B5EF4-FFF2-40B4-BE49-F238E27FC236}">
                <a16:creationId xmlns:a16="http://schemas.microsoft.com/office/drawing/2014/main" id="{5EDF9AC8-2638-C97B-37D8-6615D1EDD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74954" y="370188"/>
            <a:ext cx="609932" cy="609932"/>
          </a:xfrm>
          <a:prstGeom prst="rect">
            <a:avLst/>
          </a:prstGeom>
        </p:spPr>
      </p:pic>
      <p:pic>
        <p:nvPicPr>
          <p:cNvPr id="82" name="Graphic 81" descr="Chef female outline">
            <a:extLst>
              <a:ext uri="{FF2B5EF4-FFF2-40B4-BE49-F238E27FC236}">
                <a16:creationId xmlns:a16="http://schemas.microsoft.com/office/drawing/2014/main" id="{D7B68BEB-1840-9EC6-AF76-8E9EECDFDA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98933" y="370188"/>
            <a:ext cx="609932" cy="6099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EA06F6-6F5B-BCF5-2009-77474638C774}"/>
              </a:ext>
            </a:extLst>
          </p:cNvPr>
          <p:cNvSpPr txBox="1"/>
          <p:nvPr/>
        </p:nvSpPr>
        <p:spPr>
          <a:xfrm>
            <a:off x="32171" y="2254995"/>
            <a:ext cx="1290837" cy="1233876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algn="ctr" defTabSz="914378" fontAlgn="base">
              <a:spcBef>
                <a:spcPct val="0"/>
              </a:spcBef>
              <a:spcAft>
                <a:spcPts val="225"/>
              </a:spcAft>
              <a:defRPr/>
            </a:pPr>
            <a:r>
              <a:rPr lang="en-GB" sz="900" dirty="0">
                <a:solidFill>
                  <a:prstClr val="black"/>
                </a:solidFill>
                <a:latin typeface="Franklin Gothic Book" panose="020B0503020102020204"/>
              </a:rPr>
              <a:t>Identify key stakeholders and decision-makers (clinical, med affairs, HEOR, etc)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EDD2AE-205A-4D8E-FACF-346B393ACC4B}"/>
              </a:ext>
            </a:extLst>
          </p:cNvPr>
          <p:cNvGrpSpPr/>
          <p:nvPr/>
        </p:nvGrpSpPr>
        <p:grpSpPr>
          <a:xfrm>
            <a:off x="7569606" y="1996925"/>
            <a:ext cx="2319248" cy="2321519"/>
            <a:chOff x="10904786" y="2633539"/>
            <a:chExt cx="3092331" cy="309535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5A04381-371E-06A8-2A52-B6C0C74C5AE2}"/>
                </a:ext>
              </a:extLst>
            </p:cNvPr>
            <p:cNvSpPr/>
            <p:nvPr/>
          </p:nvSpPr>
          <p:spPr>
            <a:xfrm rot="18900000">
              <a:off x="11186886" y="2916241"/>
              <a:ext cx="1793974" cy="1793974"/>
            </a:xfrm>
            <a:custGeom>
              <a:avLst/>
              <a:gdLst>
                <a:gd name="connsiteX0" fmla="*/ 1793974 w 1793974"/>
                <a:gd name="connsiteY0" fmla="*/ 896987 h 1793974"/>
                <a:gd name="connsiteX1" fmla="*/ 896987 w 1793974"/>
                <a:gd name="connsiteY1" fmla="*/ 1793974 h 1793974"/>
                <a:gd name="connsiteX2" fmla="*/ 0 w 1793974"/>
                <a:gd name="connsiteY2" fmla="*/ 896987 h 1793974"/>
                <a:gd name="connsiteX3" fmla="*/ 896987 w 1793974"/>
                <a:gd name="connsiteY3" fmla="*/ 0 h 1793974"/>
                <a:gd name="connsiteX4" fmla="*/ 1793974 w 1793974"/>
                <a:gd name="connsiteY4" fmla="*/ 896987 h 1793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3974" h="1793974">
                  <a:moveTo>
                    <a:pt x="1793974" y="896987"/>
                  </a:moveTo>
                  <a:cubicBezTo>
                    <a:pt x="1793974" y="1392379"/>
                    <a:pt x="1392379" y="1793974"/>
                    <a:pt x="896987" y="1793974"/>
                  </a:cubicBezTo>
                  <a:cubicBezTo>
                    <a:pt x="401595" y="1793974"/>
                    <a:pt x="0" y="1392379"/>
                    <a:pt x="0" y="896987"/>
                  </a:cubicBezTo>
                  <a:cubicBezTo>
                    <a:pt x="0" y="401595"/>
                    <a:pt x="401595" y="0"/>
                    <a:pt x="896987" y="0"/>
                  </a:cubicBezTo>
                  <a:cubicBezTo>
                    <a:pt x="1392379" y="0"/>
                    <a:pt x="1793974" y="401595"/>
                    <a:pt x="1793974" y="89698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DCD00">
                    <a:alpha val="50000"/>
                  </a:srgbClr>
                </a:gs>
                <a:gs pos="100000">
                  <a:srgbClr val="0092D0">
                    <a:alpha val="50000"/>
                  </a:srgbClr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 fontAlgn="base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FFFFFF"/>
                </a:solidFill>
                <a:latin typeface="Segoe UI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64BE426-C6A2-6335-7546-C84FBF044D61}"/>
                </a:ext>
              </a:extLst>
            </p:cNvPr>
            <p:cNvSpPr/>
            <p:nvPr/>
          </p:nvSpPr>
          <p:spPr>
            <a:xfrm>
              <a:off x="10904786" y="2633539"/>
              <a:ext cx="3092331" cy="3095358"/>
            </a:xfrm>
            <a:custGeom>
              <a:avLst/>
              <a:gdLst>
                <a:gd name="connsiteX0" fmla="*/ 350590 w 3092331"/>
                <a:gd name="connsiteY0" fmla="*/ 339909 h 3095358"/>
                <a:gd name="connsiteX1" fmla="*/ 339050 w 3092331"/>
                <a:gd name="connsiteY1" fmla="*/ 2007926 h 3095358"/>
                <a:gd name="connsiteX2" fmla="*/ 1818876 w 3092331"/>
                <a:gd name="connsiteY2" fmla="*/ 2171082 h 3095358"/>
                <a:gd name="connsiteX3" fmla="*/ 2009366 w 3092331"/>
                <a:gd name="connsiteY3" fmla="*/ 2196981 h 3095358"/>
                <a:gd name="connsiteX4" fmla="*/ 2739767 w 3092331"/>
                <a:gd name="connsiteY4" fmla="*/ 3027014 h 3095358"/>
                <a:gd name="connsiteX5" fmla="*/ 3033347 w 3092331"/>
                <a:gd name="connsiteY5" fmla="*/ 3036374 h 3095358"/>
                <a:gd name="connsiteX6" fmla="*/ 3033347 w 3092331"/>
                <a:gd name="connsiteY6" fmla="*/ 3036374 h 3095358"/>
                <a:gd name="connsiteX7" fmla="*/ 3021568 w 3092331"/>
                <a:gd name="connsiteY7" fmla="*/ 2740693 h 3095358"/>
                <a:gd name="connsiteX8" fmla="*/ 2186522 w 3092331"/>
                <a:gd name="connsiteY8" fmla="*/ 2029091 h 3095358"/>
                <a:gd name="connsiteX9" fmla="*/ 2159866 w 3092331"/>
                <a:gd name="connsiteY9" fmla="*/ 1835583 h 3095358"/>
                <a:gd name="connsiteX10" fmla="*/ 2013249 w 3092331"/>
                <a:gd name="connsiteY10" fmla="*/ 345519 h 3095358"/>
                <a:gd name="connsiteX11" fmla="*/ 350576 w 3092331"/>
                <a:gd name="connsiteY11" fmla="*/ 339896 h 3095358"/>
                <a:gd name="connsiteX12" fmla="*/ 2954986 w 3092331"/>
                <a:gd name="connsiteY12" fmla="*/ 2955580 h 3095358"/>
                <a:gd name="connsiteX13" fmla="*/ 2829043 w 3092331"/>
                <a:gd name="connsiteY13" fmla="*/ 2955580 h 3095358"/>
                <a:gd name="connsiteX14" fmla="*/ 2829043 w 3092331"/>
                <a:gd name="connsiteY14" fmla="*/ 2829636 h 3095358"/>
                <a:gd name="connsiteX15" fmla="*/ 2954986 w 3092331"/>
                <a:gd name="connsiteY15" fmla="*/ 2829636 h 3095358"/>
                <a:gd name="connsiteX16" fmla="*/ 2954986 w 3092331"/>
                <a:gd name="connsiteY16" fmla="*/ 2955580 h 3095358"/>
                <a:gd name="connsiteX17" fmla="*/ 2114357 w 3092331"/>
                <a:gd name="connsiteY17" fmla="*/ 1179701 h 3095358"/>
                <a:gd name="connsiteX18" fmla="*/ 2045875 w 3092331"/>
                <a:gd name="connsiteY18" fmla="*/ 1531633 h 3095358"/>
                <a:gd name="connsiteX19" fmla="*/ 1840427 w 3092331"/>
                <a:gd name="connsiteY19" fmla="*/ 1841034 h 3095358"/>
                <a:gd name="connsiteX20" fmla="*/ 1531026 w 3092331"/>
                <a:gd name="connsiteY20" fmla="*/ 2046481 h 3095358"/>
                <a:gd name="connsiteX21" fmla="*/ 1179094 w 3092331"/>
                <a:gd name="connsiteY21" fmla="*/ 2114964 h 3095358"/>
                <a:gd name="connsiteX22" fmla="*/ 827162 w 3092331"/>
                <a:gd name="connsiteY22" fmla="*/ 2046481 h 3095358"/>
                <a:gd name="connsiteX23" fmla="*/ 517761 w 3092331"/>
                <a:gd name="connsiteY23" fmla="*/ 1841034 h 3095358"/>
                <a:gd name="connsiteX24" fmla="*/ 312313 w 3092331"/>
                <a:gd name="connsiteY24" fmla="*/ 1531633 h 3095358"/>
                <a:gd name="connsiteX25" fmla="*/ 243831 w 3092331"/>
                <a:gd name="connsiteY25" fmla="*/ 1179701 h 3095358"/>
                <a:gd name="connsiteX26" fmla="*/ 312313 w 3092331"/>
                <a:gd name="connsiteY26" fmla="*/ 827769 h 3095358"/>
                <a:gd name="connsiteX27" fmla="*/ 517761 w 3092331"/>
                <a:gd name="connsiteY27" fmla="*/ 518368 h 3095358"/>
                <a:gd name="connsiteX28" fmla="*/ 827162 w 3092331"/>
                <a:gd name="connsiteY28" fmla="*/ 312920 h 3095358"/>
                <a:gd name="connsiteX29" fmla="*/ 1179094 w 3092331"/>
                <a:gd name="connsiteY29" fmla="*/ 244438 h 3095358"/>
                <a:gd name="connsiteX30" fmla="*/ 1531026 w 3092331"/>
                <a:gd name="connsiteY30" fmla="*/ 312920 h 3095358"/>
                <a:gd name="connsiteX31" fmla="*/ 1840427 w 3092331"/>
                <a:gd name="connsiteY31" fmla="*/ 518368 h 3095358"/>
                <a:gd name="connsiteX32" fmla="*/ 2045875 w 3092331"/>
                <a:gd name="connsiteY32" fmla="*/ 827769 h 3095358"/>
                <a:gd name="connsiteX33" fmla="*/ 2114357 w 3092331"/>
                <a:gd name="connsiteY33" fmla="*/ 1179701 h 3095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92331" h="3095358">
                  <a:moveTo>
                    <a:pt x="350590" y="339909"/>
                  </a:moveTo>
                  <a:cubicBezTo>
                    <a:pt x="-112249" y="796659"/>
                    <a:pt x="-117554" y="1544954"/>
                    <a:pt x="339050" y="2007926"/>
                  </a:cubicBezTo>
                  <a:cubicBezTo>
                    <a:pt x="739256" y="2413702"/>
                    <a:pt x="1359640" y="2468092"/>
                    <a:pt x="1818876" y="2171082"/>
                  </a:cubicBezTo>
                  <a:cubicBezTo>
                    <a:pt x="1880166" y="2131436"/>
                    <a:pt x="1961146" y="2142179"/>
                    <a:pt x="2009366" y="2196981"/>
                  </a:cubicBezTo>
                  <a:lnTo>
                    <a:pt x="2739767" y="3027014"/>
                  </a:lnTo>
                  <a:cubicBezTo>
                    <a:pt x="2816572" y="3114295"/>
                    <a:pt x="2951131" y="3118590"/>
                    <a:pt x="3033347" y="3036374"/>
                  </a:cubicBezTo>
                  <a:lnTo>
                    <a:pt x="3033347" y="3036374"/>
                  </a:lnTo>
                  <a:cubicBezTo>
                    <a:pt x="3116454" y="2953267"/>
                    <a:pt x="3111030" y="2816926"/>
                    <a:pt x="3021568" y="2740693"/>
                  </a:cubicBezTo>
                  <a:lnTo>
                    <a:pt x="2186522" y="2029091"/>
                  </a:lnTo>
                  <a:cubicBezTo>
                    <a:pt x="2129766" y="1980724"/>
                    <a:pt x="2118346" y="1897524"/>
                    <a:pt x="2159866" y="1835583"/>
                  </a:cubicBezTo>
                  <a:cubicBezTo>
                    <a:pt x="2467220" y="1377065"/>
                    <a:pt x="2418361" y="750631"/>
                    <a:pt x="2013249" y="345519"/>
                  </a:cubicBezTo>
                  <a:cubicBezTo>
                    <a:pt x="1554438" y="-113291"/>
                    <a:pt x="811713" y="-115165"/>
                    <a:pt x="350576" y="339896"/>
                  </a:cubicBezTo>
                  <a:close/>
                  <a:moveTo>
                    <a:pt x="2954986" y="2955580"/>
                  </a:moveTo>
                  <a:cubicBezTo>
                    <a:pt x="2920207" y="2990360"/>
                    <a:pt x="2863823" y="2990360"/>
                    <a:pt x="2829043" y="2955580"/>
                  </a:cubicBezTo>
                  <a:cubicBezTo>
                    <a:pt x="2794263" y="2920800"/>
                    <a:pt x="2794263" y="2864416"/>
                    <a:pt x="2829043" y="2829636"/>
                  </a:cubicBezTo>
                  <a:cubicBezTo>
                    <a:pt x="2863823" y="2794857"/>
                    <a:pt x="2920207" y="2794857"/>
                    <a:pt x="2954986" y="2829636"/>
                  </a:cubicBezTo>
                  <a:cubicBezTo>
                    <a:pt x="2989766" y="2864416"/>
                    <a:pt x="2989766" y="2920800"/>
                    <a:pt x="2954986" y="2955580"/>
                  </a:cubicBezTo>
                  <a:close/>
                  <a:moveTo>
                    <a:pt x="2114357" y="1179701"/>
                  </a:moveTo>
                  <a:cubicBezTo>
                    <a:pt x="2114357" y="1301164"/>
                    <a:pt x="2091317" y="1419569"/>
                    <a:pt x="2045875" y="1531633"/>
                  </a:cubicBezTo>
                  <a:cubicBezTo>
                    <a:pt x="1998823" y="1647658"/>
                    <a:pt x="1929703" y="1751758"/>
                    <a:pt x="1840427" y="1841034"/>
                  </a:cubicBezTo>
                  <a:cubicBezTo>
                    <a:pt x="1751151" y="1930310"/>
                    <a:pt x="1647051" y="1999430"/>
                    <a:pt x="1531026" y="2046481"/>
                  </a:cubicBezTo>
                  <a:cubicBezTo>
                    <a:pt x="1418962" y="2091923"/>
                    <a:pt x="1300557" y="2114964"/>
                    <a:pt x="1179094" y="2114964"/>
                  </a:cubicBezTo>
                  <a:cubicBezTo>
                    <a:pt x="1057631" y="2114964"/>
                    <a:pt x="939226" y="2091923"/>
                    <a:pt x="827162" y="2046481"/>
                  </a:cubicBezTo>
                  <a:cubicBezTo>
                    <a:pt x="711137" y="1999430"/>
                    <a:pt x="607037" y="1930310"/>
                    <a:pt x="517761" y="1841034"/>
                  </a:cubicBezTo>
                  <a:cubicBezTo>
                    <a:pt x="428485" y="1751758"/>
                    <a:pt x="359364" y="1647658"/>
                    <a:pt x="312313" y="1531633"/>
                  </a:cubicBezTo>
                  <a:cubicBezTo>
                    <a:pt x="266871" y="1419569"/>
                    <a:pt x="243831" y="1301164"/>
                    <a:pt x="243831" y="1179701"/>
                  </a:cubicBezTo>
                  <a:cubicBezTo>
                    <a:pt x="243831" y="1058238"/>
                    <a:pt x="266871" y="939832"/>
                    <a:pt x="312313" y="827769"/>
                  </a:cubicBezTo>
                  <a:cubicBezTo>
                    <a:pt x="359364" y="711743"/>
                    <a:pt x="428485" y="607644"/>
                    <a:pt x="517761" y="518368"/>
                  </a:cubicBezTo>
                  <a:cubicBezTo>
                    <a:pt x="607037" y="429092"/>
                    <a:pt x="711137" y="359971"/>
                    <a:pt x="827162" y="312920"/>
                  </a:cubicBezTo>
                  <a:cubicBezTo>
                    <a:pt x="939226" y="267478"/>
                    <a:pt x="1057631" y="244438"/>
                    <a:pt x="1179094" y="244438"/>
                  </a:cubicBezTo>
                  <a:cubicBezTo>
                    <a:pt x="1300557" y="244438"/>
                    <a:pt x="1418962" y="267478"/>
                    <a:pt x="1531026" y="312920"/>
                  </a:cubicBezTo>
                  <a:cubicBezTo>
                    <a:pt x="1647051" y="359971"/>
                    <a:pt x="1751151" y="429092"/>
                    <a:pt x="1840427" y="518368"/>
                  </a:cubicBezTo>
                  <a:cubicBezTo>
                    <a:pt x="1929703" y="607644"/>
                    <a:pt x="1998823" y="711743"/>
                    <a:pt x="2045875" y="827769"/>
                  </a:cubicBezTo>
                  <a:cubicBezTo>
                    <a:pt x="2091317" y="939832"/>
                    <a:pt x="2114357" y="1058238"/>
                    <a:pt x="2114357" y="117970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DCD00">
                    <a:alpha val="50000"/>
                  </a:srgbClr>
                </a:gs>
                <a:gs pos="100000">
                  <a:srgbClr val="0092D0">
                    <a:alpha val="5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 fontAlgn="base">
                <a:spcBef>
                  <a:spcPct val="0"/>
                </a:spcBef>
                <a:spcAft>
                  <a:spcPct val="0"/>
                </a:spcAft>
              </a:pPr>
              <a:endParaRPr lang="en-US" sz="1000" dirty="0">
                <a:solidFill>
                  <a:srgbClr val="FFFFFF"/>
                </a:solidFill>
                <a:latin typeface="Segoe UI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0D036AF-32F2-D66F-F915-53D9B92F81C6}"/>
              </a:ext>
            </a:extLst>
          </p:cNvPr>
          <p:cNvSpPr txBox="1"/>
          <p:nvPr/>
        </p:nvSpPr>
        <p:spPr>
          <a:xfrm>
            <a:off x="7779380" y="2254995"/>
            <a:ext cx="1290837" cy="1233876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128588" indent="-128588" algn="ctr" defTabSz="914378" fontAlgn="base">
              <a:spcBef>
                <a:spcPct val="0"/>
              </a:spcBef>
              <a:spcAft>
                <a:spcPts val="225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GB" sz="900" dirty="0">
                <a:solidFill>
                  <a:prstClr val="black"/>
                </a:solidFill>
                <a:latin typeface="Franklin Gothic Book" panose="020B0503020102020204"/>
              </a:rPr>
              <a:t>Milestones</a:t>
            </a:r>
          </a:p>
          <a:p>
            <a:pPr marL="128588" indent="-128588" algn="ctr" defTabSz="914378" fontAlgn="base">
              <a:spcBef>
                <a:spcPct val="0"/>
              </a:spcBef>
              <a:spcAft>
                <a:spcPts val="225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GB" sz="900" dirty="0">
                <a:solidFill>
                  <a:prstClr val="black"/>
                </a:solidFill>
                <a:latin typeface="Franklin Gothic Book" panose="020B0503020102020204"/>
              </a:rPr>
              <a:t>Competitor info</a:t>
            </a:r>
          </a:p>
          <a:p>
            <a:pPr marL="128588" indent="-128588" algn="ctr" defTabSz="914378" fontAlgn="base">
              <a:spcBef>
                <a:spcPct val="0"/>
              </a:spcBef>
              <a:spcAft>
                <a:spcPts val="225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GB" sz="900" dirty="0">
                <a:solidFill>
                  <a:prstClr val="black"/>
                </a:solidFill>
                <a:latin typeface="Franklin Gothic Book" panose="020B0503020102020204"/>
              </a:rPr>
              <a:t>Data dissemination</a:t>
            </a:r>
          </a:p>
          <a:p>
            <a:pPr marL="128588" indent="-128588" algn="ctr" defTabSz="914378" fontAlgn="base">
              <a:spcBef>
                <a:spcPct val="0"/>
              </a:spcBef>
              <a:spcAft>
                <a:spcPts val="225"/>
              </a:spcAft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n-GB" sz="900" dirty="0">
                <a:solidFill>
                  <a:prstClr val="black"/>
                </a:solidFill>
                <a:latin typeface="Franklin Gothic Book" panose="020B0503020102020204"/>
              </a:rPr>
              <a:t>Targets (audience, congress, encore, and journal)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318ADAE-8BF3-4C11-E836-3DC5E6705158}"/>
              </a:ext>
            </a:extLst>
          </p:cNvPr>
          <p:cNvCxnSpPr>
            <a:cxnSpLocks/>
          </p:cNvCxnSpPr>
          <p:nvPr/>
        </p:nvCxnSpPr>
        <p:spPr>
          <a:xfrm flipV="1">
            <a:off x="5319723" y="1618230"/>
            <a:ext cx="0" cy="312063"/>
          </a:xfrm>
          <a:prstGeom prst="line">
            <a:avLst/>
          </a:prstGeom>
          <a:ln w="12700" cap="rnd" cmpd="sng">
            <a:solidFill>
              <a:schemeClr val="accent3"/>
            </a:solidFill>
            <a:prstDash val="solid"/>
            <a:round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F75E247-5D71-777E-D59E-0E36870107BD}"/>
              </a:ext>
            </a:extLst>
          </p:cNvPr>
          <p:cNvCxnSpPr>
            <a:cxnSpLocks/>
          </p:cNvCxnSpPr>
          <p:nvPr/>
        </p:nvCxnSpPr>
        <p:spPr>
          <a:xfrm flipV="1">
            <a:off x="2350028" y="1618230"/>
            <a:ext cx="0" cy="312063"/>
          </a:xfrm>
          <a:prstGeom prst="line">
            <a:avLst/>
          </a:prstGeom>
          <a:ln w="12700" cap="rnd" cmpd="sng">
            <a:solidFill>
              <a:schemeClr val="accent3"/>
            </a:solidFill>
            <a:prstDash val="solid"/>
            <a:round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21BC11B-3BAA-A657-2F72-B62F1F334502}"/>
              </a:ext>
            </a:extLst>
          </p:cNvPr>
          <p:cNvCxnSpPr>
            <a:cxnSpLocks/>
          </p:cNvCxnSpPr>
          <p:nvPr/>
        </p:nvCxnSpPr>
        <p:spPr>
          <a:xfrm flipV="1">
            <a:off x="6921274" y="3822206"/>
            <a:ext cx="0" cy="699762"/>
          </a:xfrm>
          <a:prstGeom prst="line">
            <a:avLst/>
          </a:prstGeom>
          <a:ln w="12700" cap="rnd" cmpd="sng">
            <a:solidFill>
              <a:schemeClr val="accent3"/>
            </a:solidFill>
            <a:prstDash val="solid"/>
            <a:round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16451E56-5BDB-7289-7972-C6948811B36F}"/>
              </a:ext>
            </a:extLst>
          </p:cNvPr>
          <p:cNvCxnSpPr>
            <a:cxnSpLocks/>
          </p:cNvCxnSpPr>
          <p:nvPr/>
        </p:nvCxnSpPr>
        <p:spPr>
          <a:xfrm flipV="1">
            <a:off x="3783267" y="3822206"/>
            <a:ext cx="0" cy="699762"/>
          </a:xfrm>
          <a:prstGeom prst="line">
            <a:avLst/>
          </a:prstGeom>
          <a:ln w="12700" cap="rnd" cmpd="sng">
            <a:solidFill>
              <a:schemeClr val="accent3"/>
            </a:solidFill>
            <a:prstDash val="solid"/>
            <a:round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80BF338-D936-5579-C96A-135A676B71C0}"/>
              </a:ext>
            </a:extLst>
          </p:cNvPr>
          <p:cNvCxnSpPr>
            <a:cxnSpLocks/>
          </p:cNvCxnSpPr>
          <p:nvPr/>
        </p:nvCxnSpPr>
        <p:spPr>
          <a:xfrm flipV="1">
            <a:off x="720490" y="3822206"/>
            <a:ext cx="0" cy="699762"/>
          </a:xfrm>
          <a:prstGeom prst="line">
            <a:avLst/>
          </a:prstGeom>
          <a:ln w="12700" cap="rnd" cmpd="sng">
            <a:solidFill>
              <a:schemeClr val="accent3"/>
            </a:solidFill>
            <a:prstDash val="solid"/>
            <a:round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3BA88A1-8FE5-3BBB-B0F5-FA1ABEA64E7E}"/>
              </a:ext>
            </a:extLst>
          </p:cNvPr>
          <p:cNvSpPr txBox="1"/>
          <p:nvPr/>
        </p:nvSpPr>
        <p:spPr>
          <a:xfrm>
            <a:off x="0" y="4886918"/>
            <a:ext cx="91439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 HEOR, health economics and outcomes research; SWOT, strengths, weaknesses, opportunities, threats.</a:t>
            </a:r>
          </a:p>
        </p:txBody>
      </p:sp>
    </p:spTree>
    <p:extLst>
      <p:ext uri="{BB962C8B-B14F-4D97-AF65-F5344CB8AC3E}">
        <p14:creationId xmlns:p14="http://schemas.microsoft.com/office/powerpoint/2010/main" val="3317350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EBE49-6BB2-96EF-AB9D-2A80E113A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1" y="50420"/>
            <a:ext cx="7462661" cy="941541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en-US" dirty="0"/>
              <a:t>Workshop to </a:t>
            </a:r>
            <a:br>
              <a:rPr lang="en-US" dirty="0"/>
            </a:br>
            <a:r>
              <a:rPr lang="en-US" dirty="0"/>
              <a:t>Refine Pub Plan Flavor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1F7B99-FEFA-518D-A936-C4C7BCF338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>
                <a:solidFill>
                  <a:prstClr val="black"/>
                </a:solidFill>
                <a:latin typeface="Franklin Gothic Book" panose="020B0503020102020204"/>
              </a:rPr>
              <a:pPr/>
              <a:t>15</a:t>
            </a:fld>
            <a:endParaRPr lang="en-US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grpSp>
        <p:nvGrpSpPr>
          <p:cNvPr id="5" name="Graphic 15" descr="Salt And Pepper outline">
            <a:extLst>
              <a:ext uri="{FF2B5EF4-FFF2-40B4-BE49-F238E27FC236}">
                <a16:creationId xmlns:a16="http://schemas.microsoft.com/office/drawing/2014/main" id="{54902229-2B98-FEB7-D595-7C069BDF9254}"/>
              </a:ext>
            </a:extLst>
          </p:cNvPr>
          <p:cNvGrpSpPr/>
          <p:nvPr/>
        </p:nvGrpSpPr>
        <p:grpSpPr>
          <a:xfrm>
            <a:off x="7722208" y="400133"/>
            <a:ext cx="583393" cy="535009"/>
            <a:chOff x="10296277" y="533510"/>
            <a:chExt cx="777857" cy="713345"/>
          </a:xfrm>
          <a:solidFill>
            <a:srgbClr val="F28C1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B753AAB-F812-1CE0-85E1-3097E99E86CF}"/>
                </a:ext>
              </a:extLst>
            </p:cNvPr>
            <p:cNvSpPr/>
            <p:nvPr/>
          </p:nvSpPr>
          <p:spPr>
            <a:xfrm rot="-5208540">
              <a:off x="10239087" y="979352"/>
              <a:ext cx="357227" cy="19815"/>
            </a:xfrm>
            <a:custGeom>
              <a:avLst/>
              <a:gdLst>
                <a:gd name="connsiteX0" fmla="*/ 0 w 357227"/>
                <a:gd name="connsiteY0" fmla="*/ 0 h 19815"/>
                <a:gd name="connsiteX1" fmla="*/ 357228 w 357227"/>
                <a:gd name="connsiteY1" fmla="*/ 0 h 19815"/>
                <a:gd name="connsiteX2" fmla="*/ 357228 w 357227"/>
                <a:gd name="connsiteY2" fmla="*/ 19815 h 19815"/>
                <a:gd name="connsiteX3" fmla="*/ 0 w 357227"/>
                <a:gd name="connsiteY3" fmla="*/ 19815 h 19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227" h="19815">
                  <a:moveTo>
                    <a:pt x="0" y="0"/>
                  </a:moveTo>
                  <a:lnTo>
                    <a:pt x="357228" y="0"/>
                  </a:lnTo>
                  <a:lnTo>
                    <a:pt x="357228" y="19815"/>
                  </a:lnTo>
                  <a:lnTo>
                    <a:pt x="0" y="19815"/>
                  </a:lnTo>
                  <a:close/>
                </a:path>
              </a:pathLst>
            </a:custGeom>
            <a:solidFill>
              <a:srgbClr val="F28C11"/>
            </a:solidFill>
            <a:ln w="19050" cap="flat">
              <a:solidFill>
                <a:srgbClr val="F28C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  <a:latin typeface="Franklin Gothic Book" panose="020B0503020102020204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A56F7FA-21D4-D192-5143-A030207BB572}"/>
                </a:ext>
              </a:extLst>
            </p:cNvPr>
            <p:cNvSpPr/>
            <p:nvPr/>
          </p:nvSpPr>
          <p:spPr>
            <a:xfrm>
              <a:off x="10296277" y="533510"/>
              <a:ext cx="351832" cy="713345"/>
            </a:xfrm>
            <a:custGeom>
              <a:avLst/>
              <a:gdLst>
                <a:gd name="connsiteX0" fmla="*/ 326402 w 351832"/>
                <a:gd name="connsiteY0" fmla="*/ 260054 h 713345"/>
                <a:gd name="connsiteX1" fmla="*/ 281630 w 351832"/>
                <a:gd name="connsiteY1" fmla="*/ 215282 h 713345"/>
                <a:gd name="connsiteX2" fmla="*/ 281630 w 351832"/>
                <a:gd name="connsiteY2" fmla="*/ 187907 h 713345"/>
                <a:gd name="connsiteX3" fmla="*/ 289752 w 351832"/>
                <a:gd name="connsiteY3" fmla="*/ 176888 h 713345"/>
                <a:gd name="connsiteX4" fmla="*/ 281630 w 351832"/>
                <a:gd name="connsiteY4" fmla="*/ 168766 h 713345"/>
                <a:gd name="connsiteX5" fmla="*/ 281630 w 351832"/>
                <a:gd name="connsiteY5" fmla="*/ 138706 h 713345"/>
                <a:gd name="connsiteX6" fmla="*/ 280966 w 351832"/>
                <a:gd name="connsiteY6" fmla="*/ 135437 h 713345"/>
                <a:gd name="connsiteX7" fmla="*/ 303971 w 351832"/>
                <a:gd name="connsiteY7" fmla="*/ 116206 h 713345"/>
                <a:gd name="connsiteX8" fmla="*/ 317327 w 351832"/>
                <a:gd name="connsiteY8" fmla="*/ 73861 h 713345"/>
                <a:gd name="connsiteX9" fmla="*/ 175916 w 351832"/>
                <a:gd name="connsiteY9" fmla="*/ 0 h 713345"/>
                <a:gd name="connsiteX10" fmla="*/ 34505 w 351832"/>
                <a:gd name="connsiteY10" fmla="*/ 73861 h 713345"/>
                <a:gd name="connsiteX11" fmla="*/ 47870 w 351832"/>
                <a:gd name="connsiteY11" fmla="*/ 116206 h 713345"/>
                <a:gd name="connsiteX12" fmla="*/ 70866 w 351832"/>
                <a:gd name="connsiteY12" fmla="*/ 135437 h 713345"/>
                <a:gd name="connsiteX13" fmla="*/ 70202 w 351832"/>
                <a:gd name="connsiteY13" fmla="*/ 138706 h 713345"/>
                <a:gd name="connsiteX14" fmla="*/ 70202 w 351832"/>
                <a:gd name="connsiteY14" fmla="*/ 168766 h 713345"/>
                <a:gd name="connsiteX15" fmla="*/ 62080 w 351832"/>
                <a:gd name="connsiteY15" fmla="*/ 179785 h 713345"/>
                <a:gd name="connsiteX16" fmla="*/ 70202 w 351832"/>
                <a:gd name="connsiteY16" fmla="*/ 187907 h 713345"/>
                <a:gd name="connsiteX17" fmla="*/ 70202 w 351832"/>
                <a:gd name="connsiteY17" fmla="*/ 215282 h 713345"/>
                <a:gd name="connsiteX18" fmla="*/ 25420 w 351832"/>
                <a:gd name="connsiteY18" fmla="*/ 260064 h 713345"/>
                <a:gd name="connsiteX19" fmla="*/ 19604 w 351832"/>
                <a:gd name="connsiteY19" fmla="*/ 273191 h 713345"/>
                <a:gd name="connsiteX20" fmla="*/ 27 w 351832"/>
                <a:gd name="connsiteY20" fmla="*/ 664798 h 713345"/>
                <a:gd name="connsiteX21" fmla="*/ 14254 w 351832"/>
                <a:gd name="connsiteY21" fmla="*/ 684950 h 713345"/>
                <a:gd name="connsiteX22" fmla="*/ 101837 w 351832"/>
                <a:gd name="connsiteY22" fmla="*/ 711225 h 713345"/>
                <a:gd name="connsiteX23" fmla="*/ 116292 w 351832"/>
                <a:gd name="connsiteY23" fmla="*/ 713345 h 713345"/>
                <a:gd name="connsiteX24" fmla="*/ 235540 w 351832"/>
                <a:gd name="connsiteY24" fmla="*/ 713345 h 713345"/>
                <a:gd name="connsiteX25" fmla="*/ 249975 w 351832"/>
                <a:gd name="connsiteY25" fmla="*/ 711225 h 713345"/>
                <a:gd name="connsiteX26" fmla="*/ 337588 w 351832"/>
                <a:gd name="connsiteY26" fmla="*/ 684950 h 713345"/>
                <a:gd name="connsiteX27" fmla="*/ 351805 w 351832"/>
                <a:gd name="connsiteY27" fmla="*/ 664798 h 713345"/>
                <a:gd name="connsiteX28" fmla="*/ 332228 w 351832"/>
                <a:gd name="connsiteY28" fmla="*/ 273182 h 713345"/>
                <a:gd name="connsiteX29" fmla="*/ 326402 w 351832"/>
                <a:gd name="connsiteY29" fmla="*/ 260054 h 713345"/>
                <a:gd name="connsiteX30" fmla="*/ 261815 w 351832"/>
                <a:gd name="connsiteY30" fmla="*/ 168429 h 713345"/>
                <a:gd name="connsiteX31" fmla="*/ 90017 w 351832"/>
                <a:gd name="connsiteY31" fmla="*/ 168429 h 713345"/>
                <a:gd name="connsiteX32" fmla="*/ 90017 w 351832"/>
                <a:gd name="connsiteY32" fmla="*/ 138706 h 713345"/>
                <a:gd name="connsiteX33" fmla="*/ 261815 w 351832"/>
                <a:gd name="connsiteY33" fmla="*/ 138706 h 713345"/>
                <a:gd name="connsiteX34" fmla="*/ 64832 w 351832"/>
                <a:gd name="connsiteY34" fmla="*/ 106011 h 713345"/>
                <a:gd name="connsiteX35" fmla="*/ 54320 w 351832"/>
                <a:gd name="connsiteY35" fmla="*/ 73901 h 713345"/>
                <a:gd name="connsiteX36" fmla="*/ 175916 w 351832"/>
                <a:gd name="connsiteY36" fmla="*/ 19855 h 713345"/>
                <a:gd name="connsiteX37" fmla="*/ 297512 w 351832"/>
                <a:gd name="connsiteY37" fmla="*/ 73901 h 713345"/>
                <a:gd name="connsiteX38" fmla="*/ 287000 w 351832"/>
                <a:gd name="connsiteY38" fmla="*/ 106011 h 713345"/>
                <a:gd name="connsiteX39" fmla="*/ 263836 w 351832"/>
                <a:gd name="connsiteY39" fmla="*/ 118891 h 713345"/>
                <a:gd name="connsiteX40" fmla="*/ 87996 w 351832"/>
                <a:gd name="connsiteY40" fmla="*/ 118891 h 713345"/>
                <a:gd name="connsiteX41" fmla="*/ 64832 w 351832"/>
                <a:gd name="connsiteY41" fmla="*/ 106011 h 713345"/>
                <a:gd name="connsiteX42" fmla="*/ 244278 w 351832"/>
                <a:gd name="connsiteY42" fmla="*/ 692242 h 713345"/>
                <a:gd name="connsiteX43" fmla="*/ 235540 w 351832"/>
                <a:gd name="connsiteY43" fmla="*/ 693530 h 713345"/>
                <a:gd name="connsiteX44" fmla="*/ 116292 w 351832"/>
                <a:gd name="connsiteY44" fmla="*/ 693530 h 713345"/>
                <a:gd name="connsiteX45" fmla="*/ 107544 w 351832"/>
                <a:gd name="connsiteY45" fmla="*/ 692242 h 713345"/>
                <a:gd name="connsiteX46" fmla="*/ 19812 w 351832"/>
                <a:gd name="connsiteY46" fmla="*/ 665789 h 713345"/>
                <a:gd name="connsiteX47" fmla="*/ 39439 w 351832"/>
                <a:gd name="connsiteY47" fmla="*/ 274073 h 713345"/>
                <a:gd name="connsiteX48" fmla="*/ 90017 w 351832"/>
                <a:gd name="connsiteY48" fmla="*/ 223545 h 713345"/>
                <a:gd name="connsiteX49" fmla="*/ 90017 w 351832"/>
                <a:gd name="connsiteY49" fmla="*/ 188244 h 713345"/>
                <a:gd name="connsiteX50" fmla="*/ 261815 w 351832"/>
                <a:gd name="connsiteY50" fmla="*/ 188244 h 713345"/>
                <a:gd name="connsiteX51" fmla="*/ 261815 w 351832"/>
                <a:gd name="connsiteY51" fmla="*/ 223485 h 713345"/>
                <a:gd name="connsiteX52" fmla="*/ 312442 w 351832"/>
                <a:gd name="connsiteY52" fmla="*/ 274182 h 713345"/>
                <a:gd name="connsiteX53" fmla="*/ 331901 w 351832"/>
                <a:gd name="connsiteY53" fmla="*/ 665967 h 713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51832" h="713345">
                  <a:moveTo>
                    <a:pt x="326402" y="260054"/>
                  </a:moveTo>
                  <a:lnTo>
                    <a:pt x="281630" y="215282"/>
                  </a:lnTo>
                  <a:lnTo>
                    <a:pt x="281630" y="187907"/>
                  </a:lnTo>
                  <a:cubicBezTo>
                    <a:pt x="286915" y="187107"/>
                    <a:pt x="290552" y="182174"/>
                    <a:pt x="289752" y="176888"/>
                  </a:cubicBezTo>
                  <a:cubicBezTo>
                    <a:pt x="289117" y="172693"/>
                    <a:pt x="285825" y="169401"/>
                    <a:pt x="281630" y="168766"/>
                  </a:cubicBezTo>
                  <a:lnTo>
                    <a:pt x="281630" y="138706"/>
                  </a:lnTo>
                  <a:cubicBezTo>
                    <a:pt x="281599" y="137586"/>
                    <a:pt x="281374" y="136480"/>
                    <a:pt x="280966" y="135437"/>
                  </a:cubicBezTo>
                  <a:cubicBezTo>
                    <a:pt x="290541" y="131731"/>
                    <a:pt x="298626" y="124972"/>
                    <a:pt x="303971" y="116206"/>
                  </a:cubicBezTo>
                  <a:cubicBezTo>
                    <a:pt x="311884" y="103425"/>
                    <a:pt x="316475" y="88869"/>
                    <a:pt x="317327" y="73861"/>
                  </a:cubicBezTo>
                  <a:cubicBezTo>
                    <a:pt x="317327" y="51648"/>
                    <a:pt x="303545" y="0"/>
                    <a:pt x="175916" y="0"/>
                  </a:cubicBezTo>
                  <a:cubicBezTo>
                    <a:pt x="48287" y="0"/>
                    <a:pt x="34505" y="51648"/>
                    <a:pt x="34505" y="73861"/>
                  </a:cubicBezTo>
                  <a:cubicBezTo>
                    <a:pt x="35360" y="88870"/>
                    <a:pt x="39954" y="103426"/>
                    <a:pt x="47870" y="116206"/>
                  </a:cubicBezTo>
                  <a:cubicBezTo>
                    <a:pt x="53207" y="124975"/>
                    <a:pt x="61290" y="131736"/>
                    <a:pt x="70866" y="135437"/>
                  </a:cubicBezTo>
                  <a:cubicBezTo>
                    <a:pt x="70458" y="136480"/>
                    <a:pt x="70233" y="137586"/>
                    <a:pt x="70202" y="138706"/>
                  </a:cubicBezTo>
                  <a:lnTo>
                    <a:pt x="70202" y="168766"/>
                  </a:lnTo>
                  <a:cubicBezTo>
                    <a:pt x="64916" y="169565"/>
                    <a:pt x="61280" y="174499"/>
                    <a:pt x="62080" y="179785"/>
                  </a:cubicBezTo>
                  <a:cubicBezTo>
                    <a:pt x="62715" y="183980"/>
                    <a:pt x="66007" y="187272"/>
                    <a:pt x="70202" y="187907"/>
                  </a:cubicBezTo>
                  <a:lnTo>
                    <a:pt x="70202" y="215282"/>
                  </a:lnTo>
                  <a:lnTo>
                    <a:pt x="25420" y="260064"/>
                  </a:lnTo>
                  <a:cubicBezTo>
                    <a:pt x="21921" y="263567"/>
                    <a:pt x="19848" y="268246"/>
                    <a:pt x="19604" y="273191"/>
                  </a:cubicBezTo>
                  <a:lnTo>
                    <a:pt x="27" y="664798"/>
                  </a:lnTo>
                  <a:cubicBezTo>
                    <a:pt x="-448" y="673993"/>
                    <a:pt x="5430" y="682320"/>
                    <a:pt x="14254" y="684950"/>
                  </a:cubicBezTo>
                  <a:lnTo>
                    <a:pt x="101837" y="711225"/>
                  </a:lnTo>
                  <a:cubicBezTo>
                    <a:pt x="106526" y="712632"/>
                    <a:pt x="111396" y="713346"/>
                    <a:pt x="116292" y="713345"/>
                  </a:cubicBezTo>
                  <a:lnTo>
                    <a:pt x="235540" y="713345"/>
                  </a:lnTo>
                  <a:cubicBezTo>
                    <a:pt x="240429" y="713348"/>
                    <a:pt x="245293" y="712634"/>
                    <a:pt x="249975" y="711225"/>
                  </a:cubicBezTo>
                  <a:lnTo>
                    <a:pt x="337588" y="684950"/>
                  </a:lnTo>
                  <a:cubicBezTo>
                    <a:pt x="346407" y="682316"/>
                    <a:pt x="352282" y="673990"/>
                    <a:pt x="351805" y="664798"/>
                  </a:cubicBezTo>
                  <a:lnTo>
                    <a:pt x="332228" y="273182"/>
                  </a:lnTo>
                  <a:cubicBezTo>
                    <a:pt x="331982" y="268235"/>
                    <a:pt x="329905" y="263555"/>
                    <a:pt x="326402" y="260054"/>
                  </a:cubicBezTo>
                  <a:close/>
                  <a:moveTo>
                    <a:pt x="261815" y="168429"/>
                  </a:moveTo>
                  <a:lnTo>
                    <a:pt x="90017" y="168429"/>
                  </a:lnTo>
                  <a:lnTo>
                    <a:pt x="90017" y="138706"/>
                  </a:lnTo>
                  <a:lnTo>
                    <a:pt x="261815" y="138706"/>
                  </a:lnTo>
                  <a:close/>
                  <a:moveTo>
                    <a:pt x="64832" y="106011"/>
                  </a:moveTo>
                  <a:cubicBezTo>
                    <a:pt x="58795" y="96310"/>
                    <a:pt x="55189" y="85294"/>
                    <a:pt x="54320" y="73901"/>
                  </a:cubicBezTo>
                  <a:cubicBezTo>
                    <a:pt x="54320" y="44049"/>
                    <a:pt x="90354" y="19855"/>
                    <a:pt x="175916" y="19855"/>
                  </a:cubicBezTo>
                  <a:cubicBezTo>
                    <a:pt x="261478" y="19855"/>
                    <a:pt x="297512" y="44049"/>
                    <a:pt x="297512" y="73901"/>
                  </a:cubicBezTo>
                  <a:cubicBezTo>
                    <a:pt x="296648" y="85295"/>
                    <a:pt x="293041" y="96312"/>
                    <a:pt x="287000" y="106011"/>
                  </a:cubicBezTo>
                  <a:cubicBezTo>
                    <a:pt x="282062" y="114060"/>
                    <a:pt x="273278" y="118943"/>
                    <a:pt x="263836" y="118891"/>
                  </a:cubicBezTo>
                  <a:lnTo>
                    <a:pt x="87996" y="118891"/>
                  </a:lnTo>
                  <a:cubicBezTo>
                    <a:pt x="78554" y="118941"/>
                    <a:pt x="69771" y="114058"/>
                    <a:pt x="64832" y="106011"/>
                  </a:cubicBezTo>
                  <a:close/>
                  <a:moveTo>
                    <a:pt x="244278" y="692242"/>
                  </a:moveTo>
                  <a:cubicBezTo>
                    <a:pt x="241444" y="693097"/>
                    <a:pt x="238500" y="693531"/>
                    <a:pt x="235540" y="693530"/>
                  </a:cubicBezTo>
                  <a:lnTo>
                    <a:pt x="116292" y="693530"/>
                  </a:lnTo>
                  <a:cubicBezTo>
                    <a:pt x="113329" y="693530"/>
                    <a:pt x="110381" y="693096"/>
                    <a:pt x="107544" y="692242"/>
                  </a:cubicBezTo>
                  <a:lnTo>
                    <a:pt x="19812" y="665789"/>
                  </a:lnTo>
                  <a:lnTo>
                    <a:pt x="39439" y="274073"/>
                  </a:lnTo>
                  <a:lnTo>
                    <a:pt x="90017" y="223545"/>
                  </a:lnTo>
                  <a:lnTo>
                    <a:pt x="90017" y="188244"/>
                  </a:lnTo>
                  <a:lnTo>
                    <a:pt x="261815" y="188244"/>
                  </a:lnTo>
                  <a:lnTo>
                    <a:pt x="261815" y="223485"/>
                  </a:lnTo>
                  <a:lnTo>
                    <a:pt x="312442" y="274182"/>
                  </a:lnTo>
                  <a:lnTo>
                    <a:pt x="331901" y="665967"/>
                  </a:lnTo>
                  <a:close/>
                </a:path>
              </a:pathLst>
            </a:custGeom>
            <a:solidFill>
              <a:srgbClr val="F28C11"/>
            </a:solidFill>
            <a:ln w="19050" cap="flat">
              <a:solidFill>
                <a:srgbClr val="F28C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  <a:latin typeface="Franklin Gothic Book" panose="020B0503020102020204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6895FBE-A4E6-D3D4-D3B1-F3D31FA6B13F}"/>
                </a:ext>
              </a:extLst>
            </p:cNvPr>
            <p:cNvSpPr/>
            <p:nvPr/>
          </p:nvSpPr>
          <p:spPr>
            <a:xfrm rot="-190800">
              <a:off x="10516779" y="810642"/>
              <a:ext cx="19815" cy="357227"/>
            </a:xfrm>
            <a:custGeom>
              <a:avLst/>
              <a:gdLst>
                <a:gd name="connsiteX0" fmla="*/ 0 w 19815"/>
                <a:gd name="connsiteY0" fmla="*/ 0 h 357227"/>
                <a:gd name="connsiteX1" fmla="*/ 19815 w 19815"/>
                <a:gd name="connsiteY1" fmla="*/ 0 h 357227"/>
                <a:gd name="connsiteX2" fmla="*/ 19815 w 19815"/>
                <a:gd name="connsiteY2" fmla="*/ 357227 h 357227"/>
                <a:gd name="connsiteX3" fmla="*/ 0 w 19815"/>
                <a:gd name="connsiteY3" fmla="*/ 357227 h 357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15" h="357227">
                  <a:moveTo>
                    <a:pt x="0" y="0"/>
                  </a:moveTo>
                  <a:lnTo>
                    <a:pt x="19815" y="0"/>
                  </a:lnTo>
                  <a:lnTo>
                    <a:pt x="19815" y="357227"/>
                  </a:lnTo>
                  <a:lnTo>
                    <a:pt x="0" y="357227"/>
                  </a:lnTo>
                  <a:close/>
                </a:path>
              </a:pathLst>
            </a:custGeom>
            <a:solidFill>
              <a:srgbClr val="F28C11"/>
            </a:solidFill>
            <a:ln w="19050" cap="flat">
              <a:solidFill>
                <a:srgbClr val="F28C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  <a:latin typeface="Franklin Gothic Book" panose="020B0503020102020204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300F13A-01ED-D37D-7597-5D66804EE842}"/>
                </a:ext>
              </a:extLst>
            </p:cNvPr>
            <p:cNvSpPr/>
            <p:nvPr/>
          </p:nvSpPr>
          <p:spPr>
            <a:xfrm>
              <a:off x="10458570" y="564472"/>
              <a:ext cx="27245" cy="27245"/>
            </a:xfrm>
            <a:custGeom>
              <a:avLst/>
              <a:gdLst>
                <a:gd name="connsiteX0" fmla="*/ 27246 w 27245"/>
                <a:gd name="connsiteY0" fmla="*/ 13623 h 27245"/>
                <a:gd name="connsiteX1" fmla="*/ 13623 w 27245"/>
                <a:gd name="connsiteY1" fmla="*/ 27246 h 27245"/>
                <a:gd name="connsiteX2" fmla="*/ 0 w 27245"/>
                <a:gd name="connsiteY2" fmla="*/ 13623 h 27245"/>
                <a:gd name="connsiteX3" fmla="*/ 13623 w 27245"/>
                <a:gd name="connsiteY3" fmla="*/ 0 h 27245"/>
                <a:gd name="connsiteX4" fmla="*/ 27246 w 27245"/>
                <a:gd name="connsiteY4" fmla="*/ 13623 h 27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45" h="27245">
                  <a:moveTo>
                    <a:pt x="27246" y="13623"/>
                  </a:moveTo>
                  <a:cubicBezTo>
                    <a:pt x="27246" y="21147"/>
                    <a:pt x="21147" y="27246"/>
                    <a:pt x="13623" y="27246"/>
                  </a:cubicBezTo>
                  <a:cubicBezTo>
                    <a:pt x="6099" y="27246"/>
                    <a:pt x="0" y="21147"/>
                    <a:pt x="0" y="13623"/>
                  </a:cubicBezTo>
                  <a:cubicBezTo>
                    <a:pt x="0" y="6099"/>
                    <a:pt x="6099" y="0"/>
                    <a:pt x="13623" y="0"/>
                  </a:cubicBezTo>
                  <a:cubicBezTo>
                    <a:pt x="21147" y="0"/>
                    <a:pt x="27246" y="6099"/>
                    <a:pt x="27246" y="13623"/>
                  </a:cubicBezTo>
                  <a:close/>
                </a:path>
              </a:pathLst>
            </a:custGeom>
            <a:solidFill>
              <a:srgbClr val="F28C11"/>
            </a:solidFill>
            <a:ln w="19050" cap="flat">
              <a:solidFill>
                <a:srgbClr val="F28C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  <a:latin typeface="Franklin Gothic Book" panose="020B0503020102020204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2D7DED7-D418-9D6A-F5C5-0D85FB94C265}"/>
                </a:ext>
              </a:extLst>
            </p:cNvPr>
            <p:cNvSpPr/>
            <p:nvPr/>
          </p:nvSpPr>
          <p:spPr>
            <a:xfrm rot="-5208540">
              <a:off x="10665118" y="979358"/>
              <a:ext cx="357227" cy="19815"/>
            </a:xfrm>
            <a:custGeom>
              <a:avLst/>
              <a:gdLst>
                <a:gd name="connsiteX0" fmla="*/ 0 w 357227"/>
                <a:gd name="connsiteY0" fmla="*/ 0 h 19815"/>
                <a:gd name="connsiteX1" fmla="*/ 357228 w 357227"/>
                <a:gd name="connsiteY1" fmla="*/ 0 h 19815"/>
                <a:gd name="connsiteX2" fmla="*/ 357228 w 357227"/>
                <a:gd name="connsiteY2" fmla="*/ 19815 h 19815"/>
                <a:gd name="connsiteX3" fmla="*/ 0 w 357227"/>
                <a:gd name="connsiteY3" fmla="*/ 19815 h 19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227" h="19815">
                  <a:moveTo>
                    <a:pt x="0" y="0"/>
                  </a:moveTo>
                  <a:lnTo>
                    <a:pt x="357228" y="0"/>
                  </a:lnTo>
                  <a:lnTo>
                    <a:pt x="357228" y="19815"/>
                  </a:lnTo>
                  <a:lnTo>
                    <a:pt x="0" y="19815"/>
                  </a:lnTo>
                  <a:close/>
                </a:path>
              </a:pathLst>
            </a:custGeom>
            <a:solidFill>
              <a:srgbClr val="F28C11"/>
            </a:solidFill>
            <a:ln w="19050" cap="flat">
              <a:solidFill>
                <a:srgbClr val="F28C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  <a:latin typeface="Franklin Gothic Book" panose="020B0503020102020204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33DF2D1-00D1-2971-FC75-10E133464664}"/>
                </a:ext>
              </a:extLst>
            </p:cNvPr>
            <p:cNvSpPr/>
            <p:nvPr/>
          </p:nvSpPr>
          <p:spPr>
            <a:xfrm>
              <a:off x="10722302" y="533510"/>
              <a:ext cx="351832" cy="713345"/>
            </a:xfrm>
            <a:custGeom>
              <a:avLst/>
              <a:gdLst>
                <a:gd name="connsiteX0" fmla="*/ 332228 w 351832"/>
                <a:gd name="connsiteY0" fmla="*/ 273182 h 713345"/>
                <a:gd name="connsiteX1" fmla="*/ 326402 w 351832"/>
                <a:gd name="connsiteY1" fmla="*/ 260054 h 713345"/>
                <a:gd name="connsiteX2" fmla="*/ 281630 w 351832"/>
                <a:gd name="connsiteY2" fmla="*/ 215282 h 713345"/>
                <a:gd name="connsiteX3" fmla="*/ 281630 w 351832"/>
                <a:gd name="connsiteY3" fmla="*/ 187907 h 713345"/>
                <a:gd name="connsiteX4" fmla="*/ 289752 w 351832"/>
                <a:gd name="connsiteY4" fmla="*/ 176888 h 713345"/>
                <a:gd name="connsiteX5" fmla="*/ 281630 w 351832"/>
                <a:gd name="connsiteY5" fmla="*/ 168766 h 713345"/>
                <a:gd name="connsiteX6" fmla="*/ 281630 w 351832"/>
                <a:gd name="connsiteY6" fmla="*/ 138706 h 713345"/>
                <a:gd name="connsiteX7" fmla="*/ 280966 w 351832"/>
                <a:gd name="connsiteY7" fmla="*/ 135437 h 713345"/>
                <a:gd name="connsiteX8" fmla="*/ 303971 w 351832"/>
                <a:gd name="connsiteY8" fmla="*/ 116206 h 713345"/>
                <a:gd name="connsiteX9" fmla="*/ 317327 w 351832"/>
                <a:gd name="connsiteY9" fmla="*/ 73861 h 713345"/>
                <a:gd name="connsiteX10" fmla="*/ 175916 w 351832"/>
                <a:gd name="connsiteY10" fmla="*/ 0 h 713345"/>
                <a:gd name="connsiteX11" fmla="*/ 34505 w 351832"/>
                <a:gd name="connsiteY11" fmla="*/ 73861 h 713345"/>
                <a:gd name="connsiteX12" fmla="*/ 47871 w 351832"/>
                <a:gd name="connsiteY12" fmla="*/ 116206 h 713345"/>
                <a:gd name="connsiteX13" fmla="*/ 70866 w 351832"/>
                <a:gd name="connsiteY13" fmla="*/ 135437 h 713345"/>
                <a:gd name="connsiteX14" fmla="*/ 70202 w 351832"/>
                <a:gd name="connsiteY14" fmla="*/ 138706 h 713345"/>
                <a:gd name="connsiteX15" fmla="*/ 70202 w 351832"/>
                <a:gd name="connsiteY15" fmla="*/ 168766 h 713345"/>
                <a:gd name="connsiteX16" fmla="*/ 62080 w 351832"/>
                <a:gd name="connsiteY16" fmla="*/ 179785 h 713345"/>
                <a:gd name="connsiteX17" fmla="*/ 70202 w 351832"/>
                <a:gd name="connsiteY17" fmla="*/ 187907 h 713345"/>
                <a:gd name="connsiteX18" fmla="*/ 70202 w 351832"/>
                <a:gd name="connsiteY18" fmla="*/ 215282 h 713345"/>
                <a:gd name="connsiteX19" fmla="*/ 25420 w 351832"/>
                <a:gd name="connsiteY19" fmla="*/ 260064 h 713345"/>
                <a:gd name="connsiteX20" fmla="*/ 19604 w 351832"/>
                <a:gd name="connsiteY20" fmla="*/ 273191 h 713345"/>
                <a:gd name="connsiteX21" fmla="*/ 27 w 351832"/>
                <a:gd name="connsiteY21" fmla="*/ 664798 h 713345"/>
                <a:gd name="connsiteX22" fmla="*/ 14254 w 351832"/>
                <a:gd name="connsiteY22" fmla="*/ 684950 h 713345"/>
                <a:gd name="connsiteX23" fmla="*/ 101837 w 351832"/>
                <a:gd name="connsiteY23" fmla="*/ 711225 h 713345"/>
                <a:gd name="connsiteX24" fmla="*/ 116292 w 351832"/>
                <a:gd name="connsiteY24" fmla="*/ 713345 h 713345"/>
                <a:gd name="connsiteX25" fmla="*/ 235540 w 351832"/>
                <a:gd name="connsiteY25" fmla="*/ 713345 h 713345"/>
                <a:gd name="connsiteX26" fmla="*/ 249975 w 351832"/>
                <a:gd name="connsiteY26" fmla="*/ 711225 h 713345"/>
                <a:gd name="connsiteX27" fmla="*/ 337588 w 351832"/>
                <a:gd name="connsiteY27" fmla="*/ 684950 h 713345"/>
                <a:gd name="connsiteX28" fmla="*/ 351805 w 351832"/>
                <a:gd name="connsiteY28" fmla="*/ 664798 h 713345"/>
                <a:gd name="connsiteX29" fmla="*/ 261815 w 351832"/>
                <a:gd name="connsiteY29" fmla="*/ 168429 h 713345"/>
                <a:gd name="connsiteX30" fmla="*/ 90017 w 351832"/>
                <a:gd name="connsiteY30" fmla="*/ 168429 h 713345"/>
                <a:gd name="connsiteX31" fmla="*/ 90017 w 351832"/>
                <a:gd name="connsiteY31" fmla="*/ 138706 h 713345"/>
                <a:gd name="connsiteX32" fmla="*/ 261815 w 351832"/>
                <a:gd name="connsiteY32" fmla="*/ 138706 h 713345"/>
                <a:gd name="connsiteX33" fmla="*/ 64832 w 351832"/>
                <a:gd name="connsiteY33" fmla="*/ 106011 h 713345"/>
                <a:gd name="connsiteX34" fmla="*/ 54320 w 351832"/>
                <a:gd name="connsiteY34" fmla="*/ 73901 h 713345"/>
                <a:gd name="connsiteX35" fmla="*/ 175916 w 351832"/>
                <a:gd name="connsiteY35" fmla="*/ 19855 h 713345"/>
                <a:gd name="connsiteX36" fmla="*/ 297512 w 351832"/>
                <a:gd name="connsiteY36" fmla="*/ 73901 h 713345"/>
                <a:gd name="connsiteX37" fmla="*/ 287000 w 351832"/>
                <a:gd name="connsiteY37" fmla="*/ 106011 h 713345"/>
                <a:gd name="connsiteX38" fmla="*/ 263836 w 351832"/>
                <a:gd name="connsiteY38" fmla="*/ 118891 h 713345"/>
                <a:gd name="connsiteX39" fmla="*/ 87996 w 351832"/>
                <a:gd name="connsiteY39" fmla="*/ 118891 h 713345"/>
                <a:gd name="connsiteX40" fmla="*/ 64832 w 351832"/>
                <a:gd name="connsiteY40" fmla="*/ 106011 h 713345"/>
                <a:gd name="connsiteX41" fmla="*/ 244278 w 351832"/>
                <a:gd name="connsiteY41" fmla="*/ 692242 h 713345"/>
                <a:gd name="connsiteX42" fmla="*/ 235540 w 351832"/>
                <a:gd name="connsiteY42" fmla="*/ 693530 h 713345"/>
                <a:gd name="connsiteX43" fmla="*/ 116292 w 351832"/>
                <a:gd name="connsiteY43" fmla="*/ 693530 h 713345"/>
                <a:gd name="connsiteX44" fmla="*/ 107544 w 351832"/>
                <a:gd name="connsiteY44" fmla="*/ 692242 h 713345"/>
                <a:gd name="connsiteX45" fmla="*/ 19812 w 351832"/>
                <a:gd name="connsiteY45" fmla="*/ 665789 h 713345"/>
                <a:gd name="connsiteX46" fmla="*/ 39439 w 351832"/>
                <a:gd name="connsiteY46" fmla="*/ 274073 h 713345"/>
                <a:gd name="connsiteX47" fmla="*/ 90017 w 351832"/>
                <a:gd name="connsiteY47" fmla="*/ 223545 h 713345"/>
                <a:gd name="connsiteX48" fmla="*/ 90017 w 351832"/>
                <a:gd name="connsiteY48" fmla="*/ 188244 h 713345"/>
                <a:gd name="connsiteX49" fmla="*/ 261815 w 351832"/>
                <a:gd name="connsiteY49" fmla="*/ 188244 h 713345"/>
                <a:gd name="connsiteX50" fmla="*/ 261815 w 351832"/>
                <a:gd name="connsiteY50" fmla="*/ 223485 h 713345"/>
                <a:gd name="connsiteX51" fmla="*/ 312442 w 351832"/>
                <a:gd name="connsiteY51" fmla="*/ 274182 h 713345"/>
                <a:gd name="connsiteX52" fmla="*/ 331901 w 351832"/>
                <a:gd name="connsiteY52" fmla="*/ 665967 h 713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51832" h="713345">
                  <a:moveTo>
                    <a:pt x="332228" y="273182"/>
                  </a:moveTo>
                  <a:cubicBezTo>
                    <a:pt x="331982" y="268235"/>
                    <a:pt x="329905" y="263555"/>
                    <a:pt x="326402" y="260054"/>
                  </a:cubicBezTo>
                  <a:lnTo>
                    <a:pt x="281630" y="215282"/>
                  </a:lnTo>
                  <a:lnTo>
                    <a:pt x="281630" y="187907"/>
                  </a:lnTo>
                  <a:cubicBezTo>
                    <a:pt x="286915" y="187107"/>
                    <a:pt x="290552" y="182174"/>
                    <a:pt x="289752" y="176888"/>
                  </a:cubicBezTo>
                  <a:cubicBezTo>
                    <a:pt x="289117" y="172693"/>
                    <a:pt x="285825" y="169401"/>
                    <a:pt x="281630" y="168766"/>
                  </a:cubicBezTo>
                  <a:lnTo>
                    <a:pt x="281630" y="138706"/>
                  </a:lnTo>
                  <a:cubicBezTo>
                    <a:pt x="281599" y="137586"/>
                    <a:pt x="281374" y="136480"/>
                    <a:pt x="280966" y="135437"/>
                  </a:cubicBezTo>
                  <a:cubicBezTo>
                    <a:pt x="290541" y="131731"/>
                    <a:pt x="298626" y="124972"/>
                    <a:pt x="303971" y="116206"/>
                  </a:cubicBezTo>
                  <a:cubicBezTo>
                    <a:pt x="311884" y="103425"/>
                    <a:pt x="316475" y="88869"/>
                    <a:pt x="317327" y="73861"/>
                  </a:cubicBezTo>
                  <a:cubicBezTo>
                    <a:pt x="317327" y="51648"/>
                    <a:pt x="303545" y="0"/>
                    <a:pt x="175916" y="0"/>
                  </a:cubicBezTo>
                  <a:cubicBezTo>
                    <a:pt x="48287" y="0"/>
                    <a:pt x="34505" y="51648"/>
                    <a:pt x="34505" y="73861"/>
                  </a:cubicBezTo>
                  <a:cubicBezTo>
                    <a:pt x="35360" y="88870"/>
                    <a:pt x="39954" y="103426"/>
                    <a:pt x="47871" y="116206"/>
                  </a:cubicBezTo>
                  <a:cubicBezTo>
                    <a:pt x="53207" y="124975"/>
                    <a:pt x="61290" y="131736"/>
                    <a:pt x="70866" y="135437"/>
                  </a:cubicBezTo>
                  <a:cubicBezTo>
                    <a:pt x="70458" y="136480"/>
                    <a:pt x="70233" y="137586"/>
                    <a:pt x="70202" y="138706"/>
                  </a:cubicBezTo>
                  <a:lnTo>
                    <a:pt x="70202" y="168766"/>
                  </a:lnTo>
                  <a:cubicBezTo>
                    <a:pt x="64917" y="169565"/>
                    <a:pt x="61280" y="174499"/>
                    <a:pt x="62080" y="179785"/>
                  </a:cubicBezTo>
                  <a:cubicBezTo>
                    <a:pt x="62715" y="183980"/>
                    <a:pt x="66007" y="187272"/>
                    <a:pt x="70202" y="187907"/>
                  </a:cubicBezTo>
                  <a:lnTo>
                    <a:pt x="70202" y="215282"/>
                  </a:lnTo>
                  <a:lnTo>
                    <a:pt x="25420" y="260064"/>
                  </a:lnTo>
                  <a:cubicBezTo>
                    <a:pt x="21921" y="263567"/>
                    <a:pt x="19848" y="268246"/>
                    <a:pt x="19604" y="273191"/>
                  </a:cubicBezTo>
                  <a:lnTo>
                    <a:pt x="27" y="664798"/>
                  </a:lnTo>
                  <a:cubicBezTo>
                    <a:pt x="-449" y="673993"/>
                    <a:pt x="5430" y="682320"/>
                    <a:pt x="14254" y="684950"/>
                  </a:cubicBezTo>
                  <a:lnTo>
                    <a:pt x="101837" y="711225"/>
                  </a:lnTo>
                  <a:cubicBezTo>
                    <a:pt x="106526" y="712632"/>
                    <a:pt x="111396" y="713346"/>
                    <a:pt x="116292" y="713345"/>
                  </a:cubicBezTo>
                  <a:lnTo>
                    <a:pt x="235540" y="713345"/>
                  </a:lnTo>
                  <a:cubicBezTo>
                    <a:pt x="240429" y="713348"/>
                    <a:pt x="245293" y="712634"/>
                    <a:pt x="249975" y="711225"/>
                  </a:cubicBezTo>
                  <a:lnTo>
                    <a:pt x="337588" y="684950"/>
                  </a:lnTo>
                  <a:cubicBezTo>
                    <a:pt x="346407" y="682316"/>
                    <a:pt x="352282" y="673990"/>
                    <a:pt x="351805" y="664798"/>
                  </a:cubicBezTo>
                  <a:close/>
                  <a:moveTo>
                    <a:pt x="261815" y="168429"/>
                  </a:moveTo>
                  <a:lnTo>
                    <a:pt x="90017" y="168429"/>
                  </a:lnTo>
                  <a:lnTo>
                    <a:pt x="90017" y="138706"/>
                  </a:lnTo>
                  <a:lnTo>
                    <a:pt x="261815" y="138706"/>
                  </a:lnTo>
                  <a:close/>
                  <a:moveTo>
                    <a:pt x="64832" y="106011"/>
                  </a:moveTo>
                  <a:cubicBezTo>
                    <a:pt x="58795" y="96310"/>
                    <a:pt x="55189" y="85294"/>
                    <a:pt x="54320" y="73901"/>
                  </a:cubicBezTo>
                  <a:cubicBezTo>
                    <a:pt x="54320" y="44049"/>
                    <a:pt x="90354" y="19855"/>
                    <a:pt x="175916" y="19855"/>
                  </a:cubicBezTo>
                  <a:cubicBezTo>
                    <a:pt x="261478" y="19855"/>
                    <a:pt x="297512" y="44049"/>
                    <a:pt x="297512" y="73901"/>
                  </a:cubicBezTo>
                  <a:cubicBezTo>
                    <a:pt x="296648" y="85295"/>
                    <a:pt x="293041" y="96312"/>
                    <a:pt x="287000" y="106011"/>
                  </a:cubicBezTo>
                  <a:cubicBezTo>
                    <a:pt x="282062" y="114060"/>
                    <a:pt x="273278" y="118943"/>
                    <a:pt x="263836" y="118891"/>
                  </a:cubicBezTo>
                  <a:lnTo>
                    <a:pt x="87996" y="118891"/>
                  </a:lnTo>
                  <a:cubicBezTo>
                    <a:pt x="78554" y="118941"/>
                    <a:pt x="69771" y="114058"/>
                    <a:pt x="64832" y="106011"/>
                  </a:cubicBezTo>
                  <a:close/>
                  <a:moveTo>
                    <a:pt x="244278" y="692242"/>
                  </a:moveTo>
                  <a:cubicBezTo>
                    <a:pt x="241445" y="693097"/>
                    <a:pt x="238500" y="693531"/>
                    <a:pt x="235540" y="693530"/>
                  </a:cubicBezTo>
                  <a:lnTo>
                    <a:pt x="116292" y="693530"/>
                  </a:lnTo>
                  <a:cubicBezTo>
                    <a:pt x="113329" y="693530"/>
                    <a:pt x="110381" y="693096"/>
                    <a:pt x="107544" y="692242"/>
                  </a:cubicBezTo>
                  <a:lnTo>
                    <a:pt x="19812" y="665789"/>
                  </a:lnTo>
                  <a:lnTo>
                    <a:pt x="39439" y="274073"/>
                  </a:lnTo>
                  <a:lnTo>
                    <a:pt x="90017" y="223545"/>
                  </a:lnTo>
                  <a:lnTo>
                    <a:pt x="90017" y="188244"/>
                  </a:lnTo>
                  <a:lnTo>
                    <a:pt x="261815" y="188244"/>
                  </a:lnTo>
                  <a:lnTo>
                    <a:pt x="261815" y="223485"/>
                  </a:lnTo>
                  <a:lnTo>
                    <a:pt x="312442" y="274182"/>
                  </a:lnTo>
                  <a:lnTo>
                    <a:pt x="331901" y="665967"/>
                  </a:lnTo>
                  <a:close/>
                </a:path>
              </a:pathLst>
            </a:custGeom>
            <a:solidFill>
              <a:srgbClr val="F28C11"/>
            </a:solidFill>
            <a:ln w="19050" cap="flat">
              <a:solidFill>
                <a:srgbClr val="F28C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  <a:latin typeface="Franklin Gothic Book" panose="020B0503020102020204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6276F69-63E2-3217-55EB-06BB3ABB954C}"/>
                </a:ext>
              </a:extLst>
            </p:cNvPr>
            <p:cNvSpPr/>
            <p:nvPr/>
          </p:nvSpPr>
          <p:spPr>
            <a:xfrm rot="-190800">
              <a:off x="10942802" y="810638"/>
              <a:ext cx="19815" cy="357227"/>
            </a:xfrm>
            <a:custGeom>
              <a:avLst/>
              <a:gdLst>
                <a:gd name="connsiteX0" fmla="*/ 0 w 19815"/>
                <a:gd name="connsiteY0" fmla="*/ 0 h 357227"/>
                <a:gd name="connsiteX1" fmla="*/ 19815 w 19815"/>
                <a:gd name="connsiteY1" fmla="*/ 0 h 357227"/>
                <a:gd name="connsiteX2" fmla="*/ 19815 w 19815"/>
                <a:gd name="connsiteY2" fmla="*/ 357227 h 357227"/>
                <a:gd name="connsiteX3" fmla="*/ 0 w 19815"/>
                <a:gd name="connsiteY3" fmla="*/ 357227 h 357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15" h="357227">
                  <a:moveTo>
                    <a:pt x="0" y="0"/>
                  </a:moveTo>
                  <a:lnTo>
                    <a:pt x="19815" y="0"/>
                  </a:lnTo>
                  <a:lnTo>
                    <a:pt x="19815" y="357227"/>
                  </a:lnTo>
                  <a:lnTo>
                    <a:pt x="0" y="357227"/>
                  </a:lnTo>
                  <a:close/>
                </a:path>
              </a:pathLst>
            </a:custGeom>
            <a:solidFill>
              <a:srgbClr val="F28C11"/>
            </a:solidFill>
            <a:ln w="19050" cap="flat">
              <a:solidFill>
                <a:srgbClr val="F28C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  <a:latin typeface="Franklin Gothic Book" panose="020B0503020102020204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BB4281B-A1CA-D500-F056-0101C6CD3591}"/>
                </a:ext>
              </a:extLst>
            </p:cNvPr>
            <p:cNvSpPr/>
            <p:nvPr/>
          </p:nvSpPr>
          <p:spPr>
            <a:xfrm>
              <a:off x="10884595" y="564472"/>
              <a:ext cx="27245" cy="27245"/>
            </a:xfrm>
            <a:custGeom>
              <a:avLst/>
              <a:gdLst>
                <a:gd name="connsiteX0" fmla="*/ 27246 w 27245"/>
                <a:gd name="connsiteY0" fmla="*/ 13623 h 27245"/>
                <a:gd name="connsiteX1" fmla="*/ 13623 w 27245"/>
                <a:gd name="connsiteY1" fmla="*/ 27246 h 27245"/>
                <a:gd name="connsiteX2" fmla="*/ 0 w 27245"/>
                <a:gd name="connsiteY2" fmla="*/ 13623 h 27245"/>
                <a:gd name="connsiteX3" fmla="*/ 13623 w 27245"/>
                <a:gd name="connsiteY3" fmla="*/ 0 h 27245"/>
                <a:gd name="connsiteX4" fmla="*/ 27246 w 27245"/>
                <a:gd name="connsiteY4" fmla="*/ 13623 h 27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45" h="27245">
                  <a:moveTo>
                    <a:pt x="27246" y="13623"/>
                  </a:moveTo>
                  <a:cubicBezTo>
                    <a:pt x="27246" y="21147"/>
                    <a:pt x="21147" y="27246"/>
                    <a:pt x="13623" y="27246"/>
                  </a:cubicBezTo>
                  <a:cubicBezTo>
                    <a:pt x="6099" y="27246"/>
                    <a:pt x="0" y="21147"/>
                    <a:pt x="0" y="13623"/>
                  </a:cubicBezTo>
                  <a:cubicBezTo>
                    <a:pt x="0" y="6099"/>
                    <a:pt x="6099" y="0"/>
                    <a:pt x="13623" y="0"/>
                  </a:cubicBezTo>
                  <a:cubicBezTo>
                    <a:pt x="21147" y="0"/>
                    <a:pt x="27246" y="6099"/>
                    <a:pt x="27246" y="13623"/>
                  </a:cubicBezTo>
                  <a:close/>
                </a:path>
              </a:pathLst>
            </a:custGeom>
            <a:solidFill>
              <a:srgbClr val="F28C11"/>
            </a:solidFill>
            <a:ln w="19050" cap="flat">
              <a:solidFill>
                <a:srgbClr val="F28C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  <a:latin typeface="Franklin Gothic Book" panose="020B0503020102020204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9F9E7C5-0FEC-E657-1D2E-F87815212061}"/>
                </a:ext>
              </a:extLst>
            </p:cNvPr>
            <p:cNvSpPr/>
            <p:nvPr/>
          </p:nvSpPr>
          <p:spPr>
            <a:xfrm>
              <a:off x="10835434" y="574379"/>
              <a:ext cx="27245" cy="27245"/>
            </a:xfrm>
            <a:custGeom>
              <a:avLst/>
              <a:gdLst>
                <a:gd name="connsiteX0" fmla="*/ 27246 w 27245"/>
                <a:gd name="connsiteY0" fmla="*/ 13623 h 27245"/>
                <a:gd name="connsiteX1" fmla="*/ 13623 w 27245"/>
                <a:gd name="connsiteY1" fmla="*/ 27246 h 27245"/>
                <a:gd name="connsiteX2" fmla="*/ 0 w 27245"/>
                <a:gd name="connsiteY2" fmla="*/ 13623 h 27245"/>
                <a:gd name="connsiteX3" fmla="*/ 13623 w 27245"/>
                <a:gd name="connsiteY3" fmla="*/ 0 h 27245"/>
                <a:gd name="connsiteX4" fmla="*/ 27246 w 27245"/>
                <a:gd name="connsiteY4" fmla="*/ 13623 h 27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45" h="27245">
                  <a:moveTo>
                    <a:pt x="27246" y="13623"/>
                  </a:moveTo>
                  <a:cubicBezTo>
                    <a:pt x="27246" y="21147"/>
                    <a:pt x="21147" y="27246"/>
                    <a:pt x="13623" y="27246"/>
                  </a:cubicBezTo>
                  <a:cubicBezTo>
                    <a:pt x="6099" y="27246"/>
                    <a:pt x="0" y="21147"/>
                    <a:pt x="0" y="13623"/>
                  </a:cubicBezTo>
                  <a:cubicBezTo>
                    <a:pt x="0" y="6099"/>
                    <a:pt x="6099" y="0"/>
                    <a:pt x="13623" y="0"/>
                  </a:cubicBezTo>
                  <a:cubicBezTo>
                    <a:pt x="21147" y="0"/>
                    <a:pt x="27246" y="6099"/>
                    <a:pt x="27246" y="13623"/>
                  </a:cubicBezTo>
                  <a:close/>
                </a:path>
              </a:pathLst>
            </a:custGeom>
            <a:solidFill>
              <a:srgbClr val="F28C11"/>
            </a:solidFill>
            <a:ln w="19050" cap="flat">
              <a:solidFill>
                <a:srgbClr val="F28C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  <a:latin typeface="Franklin Gothic Book" panose="020B0503020102020204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9434893-DC68-43FA-7A1B-07C9771A6EF8}"/>
                </a:ext>
              </a:extLst>
            </p:cNvPr>
            <p:cNvSpPr/>
            <p:nvPr/>
          </p:nvSpPr>
          <p:spPr>
            <a:xfrm>
              <a:off x="10934510" y="574379"/>
              <a:ext cx="27245" cy="27245"/>
            </a:xfrm>
            <a:custGeom>
              <a:avLst/>
              <a:gdLst>
                <a:gd name="connsiteX0" fmla="*/ 27246 w 27245"/>
                <a:gd name="connsiteY0" fmla="*/ 13623 h 27245"/>
                <a:gd name="connsiteX1" fmla="*/ 13623 w 27245"/>
                <a:gd name="connsiteY1" fmla="*/ 27246 h 27245"/>
                <a:gd name="connsiteX2" fmla="*/ 0 w 27245"/>
                <a:gd name="connsiteY2" fmla="*/ 13623 h 27245"/>
                <a:gd name="connsiteX3" fmla="*/ 13623 w 27245"/>
                <a:gd name="connsiteY3" fmla="*/ 0 h 27245"/>
                <a:gd name="connsiteX4" fmla="*/ 27246 w 27245"/>
                <a:gd name="connsiteY4" fmla="*/ 13623 h 27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45" h="27245">
                  <a:moveTo>
                    <a:pt x="27246" y="13623"/>
                  </a:moveTo>
                  <a:cubicBezTo>
                    <a:pt x="27246" y="21147"/>
                    <a:pt x="21147" y="27246"/>
                    <a:pt x="13623" y="27246"/>
                  </a:cubicBezTo>
                  <a:cubicBezTo>
                    <a:pt x="6099" y="27246"/>
                    <a:pt x="0" y="21147"/>
                    <a:pt x="0" y="13623"/>
                  </a:cubicBezTo>
                  <a:cubicBezTo>
                    <a:pt x="0" y="6099"/>
                    <a:pt x="6099" y="0"/>
                    <a:pt x="13623" y="0"/>
                  </a:cubicBezTo>
                  <a:cubicBezTo>
                    <a:pt x="21147" y="0"/>
                    <a:pt x="27246" y="6099"/>
                    <a:pt x="27246" y="13623"/>
                  </a:cubicBezTo>
                  <a:close/>
                </a:path>
              </a:pathLst>
            </a:custGeom>
            <a:solidFill>
              <a:srgbClr val="F28C11"/>
            </a:solidFill>
            <a:ln w="19050" cap="flat">
              <a:solidFill>
                <a:srgbClr val="F28C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  <a:latin typeface="Franklin Gothic Book" panose="020B0503020102020204"/>
              </a:endParaRPr>
            </a:p>
          </p:txBody>
        </p:sp>
      </p:grpSp>
      <p:sp>
        <p:nvSpPr>
          <p:cNvPr id="16" name="Teardrop 15">
            <a:extLst>
              <a:ext uri="{FF2B5EF4-FFF2-40B4-BE49-F238E27FC236}">
                <a16:creationId xmlns:a16="http://schemas.microsoft.com/office/drawing/2014/main" id="{3C5D1352-F240-DC83-98A5-A73F6221FA04}"/>
              </a:ext>
            </a:extLst>
          </p:cNvPr>
          <p:cNvSpPr/>
          <p:nvPr/>
        </p:nvSpPr>
        <p:spPr>
          <a:xfrm flipH="1">
            <a:off x="701692" y="1637211"/>
            <a:ext cx="470263" cy="322217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2B8CE1F-6C05-2863-8611-18FB89748F20}"/>
              </a:ext>
            </a:extLst>
          </p:cNvPr>
          <p:cNvGrpSpPr/>
          <p:nvPr/>
        </p:nvGrpSpPr>
        <p:grpSpPr>
          <a:xfrm>
            <a:off x="4511706" y="1215385"/>
            <a:ext cx="3853549" cy="3600455"/>
            <a:chOff x="4511706" y="1215385"/>
            <a:chExt cx="3853549" cy="360045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DE80DBF-5D01-C19F-31C6-B806B0E8C077}"/>
                </a:ext>
              </a:extLst>
            </p:cNvPr>
            <p:cNvSpPr/>
            <p:nvPr/>
          </p:nvSpPr>
          <p:spPr>
            <a:xfrm>
              <a:off x="4758789" y="1215385"/>
              <a:ext cx="3359134" cy="3600455"/>
            </a:xfrm>
            <a:prstGeom prst="roundRect">
              <a:avLst>
                <a:gd name="adj" fmla="val 3606"/>
              </a:avLst>
            </a:prstGeom>
            <a:solidFill>
              <a:schemeClr val="accent5">
                <a:lumMod val="20000"/>
                <a:lumOff val="80000"/>
                <a:alpha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t"/>
            <a:lstStyle/>
            <a:p>
              <a:pPr marL="112710" indent="-112710">
                <a:buClr>
                  <a:srgbClr val="ED7D31"/>
                </a:buClr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prstClr val="black"/>
                </a:solidFill>
                <a:latin typeface="Franklin Gothic Book" panose="020B0503020102020204"/>
              </a:endParaRPr>
            </a:p>
            <a:p>
              <a:pPr marL="112710" indent="-112710">
                <a:buClr>
                  <a:srgbClr val="ED7D31"/>
                </a:buClr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prstClr val="black"/>
                </a:solidFill>
                <a:latin typeface="Franklin Gothic Book" panose="020B0503020102020204"/>
              </a:endParaRPr>
            </a:p>
            <a:p>
              <a:pPr marL="112710" indent="-112710">
                <a:buClr>
                  <a:srgbClr val="ED7D31"/>
                </a:buClr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prstClr val="black"/>
                </a:solidFill>
                <a:latin typeface="Franklin Gothic Book" panose="020B0503020102020204"/>
              </a:endParaRPr>
            </a:p>
            <a:p>
              <a:pPr marL="112710" indent="-112710">
                <a:buClr>
                  <a:srgbClr val="ED7D3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prstClr val="black"/>
                  </a:solidFill>
                  <a:latin typeface="Franklin Gothic Book" panose="020B0503020102020204"/>
                </a:rPr>
                <a:t>Physically map out timing</a:t>
              </a:r>
            </a:p>
            <a:p>
              <a:pPr marL="348854" lvl="1" indent="-217885">
                <a:buClr>
                  <a:srgbClr val="ED7D31"/>
                </a:buClr>
                <a:buFont typeface="Calibri" panose="020F0502020204030204" pitchFamily="34" charset="0"/>
                <a:buChar char="‒"/>
              </a:pPr>
              <a:r>
                <a:rPr lang="en-US" sz="1400" dirty="0">
                  <a:solidFill>
                    <a:prstClr val="black"/>
                  </a:solidFill>
                  <a:latin typeface="Franklin Gothic Book" panose="020B0503020102020204"/>
                </a:rPr>
                <a:t>Prepopulation with key milestone dates and congress deadlines</a:t>
              </a:r>
            </a:p>
            <a:p>
              <a:pPr marL="348854" lvl="1" indent="-217885">
                <a:buClr>
                  <a:srgbClr val="ED7D31"/>
                </a:buClr>
                <a:buFont typeface="Calibri" panose="020F0502020204030204" pitchFamily="34" charset="0"/>
                <a:buChar char="‒"/>
              </a:pPr>
              <a:r>
                <a:rPr lang="en-US" sz="1400" dirty="0">
                  <a:solidFill>
                    <a:prstClr val="black"/>
                  </a:solidFill>
                  <a:latin typeface="Franklin Gothic Book" panose="020B0503020102020204"/>
                </a:rPr>
                <a:t>Color coding by audience target</a:t>
              </a:r>
            </a:p>
            <a:p>
              <a:pPr marL="348854" lvl="1" indent="-217885">
                <a:buClr>
                  <a:srgbClr val="ED7D31"/>
                </a:buClr>
                <a:buFont typeface="Calibri" panose="020F0502020204030204" pitchFamily="34" charset="0"/>
                <a:buChar char="‒"/>
              </a:pPr>
              <a:r>
                <a:rPr lang="en-US" sz="1400" dirty="0">
                  <a:solidFill>
                    <a:prstClr val="black"/>
                  </a:solidFill>
                  <a:latin typeface="Franklin Gothic Book" panose="020B0503020102020204"/>
                </a:rPr>
                <a:t>Virtual</a:t>
              </a:r>
            </a:p>
            <a:p>
              <a:pPr marL="598885" lvl="2" indent="-130969">
                <a:buClr>
                  <a:srgbClr val="ED7D3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prstClr val="black"/>
                  </a:solidFill>
                  <a:latin typeface="Franklin Gothic Book" panose="020B0503020102020204"/>
                </a:rPr>
                <a:t>Whiteboard </a:t>
              </a:r>
            </a:p>
            <a:p>
              <a:pPr marL="598885" lvl="2" indent="-130969">
                <a:buClr>
                  <a:srgbClr val="ED7D3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prstClr val="black"/>
                  </a:solidFill>
                  <a:latin typeface="Franklin Gothic Book" panose="020B0503020102020204"/>
                </a:rPr>
                <a:t>PowerPoint slide (Live notes)</a:t>
              </a:r>
            </a:p>
            <a:p>
              <a:pPr marL="348854" lvl="1" indent="-217885">
                <a:buClr>
                  <a:srgbClr val="ED7D31"/>
                </a:buClr>
                <a:buFont typeface="Calibri" panose="020F0502020204030204" pitchFamily="34" charset="0"/>
                <a:buChar char="‒"/>
              </a:pPr>
              <a:r>
                <a:rPr lang="en-US" sz="1400" dirty="0">
                  <a:solidFill>
                    <a:prstClr val="black"/>
                  </a:solidFill>
                  <a:latin typeface="Franklin Gothic Book" panose="020B0503020102020204"/>
                </a:rPr>
                <a:t>Live</a:t>
              </a:r>
            </a:p>
            <a:p>
              <a:pPr marL="598885" lvl="2" indent="-130969">
                <a:buClr>
                  <a:srgbClr val="ED7D3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prstClr val="black"/>
                  </a:solidFill>
                  <a:latin typeface="Franklin Gothic Book" panose="020B0503020102020204"/>
                </a:rPr>
                <a:t>Printed poster and sticky notes</a:t>
              </a:r>
            </a:p>
            <a:p>
              <a:pPr marL="112710" indent="-112710">
                <a:buClr>
                  <a:srgbClr val="ED7D3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prstClr val="black"/>
                  </a:solidFill>
                  <a:latin typeface="Franklin Gothic Book" panose="020B0503020102020204"/>
                </a:rPr>
                <a:t>Breakouts </a:t>
              </a:r>
            </a:p>
            <a:p>
              <a:pPr marL="112710" indent="-112710">
                <a:buFont typeface="Arial" panose="020B0604020202020204" pitchFamily="34" charset="0"/>
                <a:buChar char="•"/>
              </a:pPr>
              <a:endParaRPr lang="en-US" sz="2000" b="1" dirty="0">
                <a:solidFill>
                  <a:srgbClr val="58B950"/>
                </a:solidFill>
                <a:latin typeface="Franklin Gothic Book" panose="020B0503020102020204"/>
              </a:endParaRPr>
            </a:p>
            <a:p>
              <a:pPr marL="342892" indent="-342892">
                <a:buFont typeface="Arial" panose="020B0604020202020204" pitchFamily="34" charset="0"/>
                <a:buChar char="•"/>
              </a:pPr>
              <a:endParaRPr lang="en-US" sz="2000" b="1" dirty="0">
                <a:solidFill>
                  <a:srgbClr val="58B950"/>
                </a:solidFill>
                <a:latin typeface="Franklin Gothic Book" panose="020B0503020102020204"/>
              </a:endParaRPr>
            </a:p>
          </p:txBody>
        </p:sp>
        <p:sp>
          <p:nvSpPr>
            <p:cNvPr id="19" name="Teardrop 18">
              <a:extLst>
                <a:ext uri="{FF2B5EF4-FFF2-40B4-BE49-F238E27FC236}">
                  <a16:creationId xmlns:a16="http://schemas.microsoft.com/office/drawing/2014/main" id="{C3D15798-17ED-9428-1B27-F78099DF224D}"/>
                </a:ext>
              </a:extLst>
            </p:cNvPr>
            <p:cNvSpPr/>
            <p:nvPr/>
          </p:nvSpPr>
          <p:spPr>
            <a:xfrm flipH="1">
              <a:off x="4511706" y="1624144"/>
              <a:ext cx="470263" cy="322217"/>
            </a:xfrm>
            <a:prstGeom prst="teardrop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ardrop 19">
              <a:extLst>
                <a:ext uri="{FF2B5EF4-FFF2-40B4-BE49-F238E27FC236}">
                  <a16:creationId xmlns:a16="http://schemas.microsoft.com/office/drawing/2014/main" id="{9B8C7A0F-A59E-D110-014A-821AFE399F8D}"/>
                </a:ext>
              </a:extLst>
            </p:cNvPr>
            <p:cNvSpPr/>
            <p:nvPr/>
          </p:nvSpPr>
          <p:spPr>
            <a:xfrm>
              <a:off x="7894992" y="1619788"/>
              <a:ext cx="470263" cy="322217"/>
            </a:xfrm>
            <a:prstGeom prst="teardrop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4474978-9616-3FA9-FC40-77DFE3A46657}"/>
                </a:ext>
              </a:extLst>
            </p:cNvPr>
            <p:cNvSpPr/>
            <p:nvPr/>
          </p:nvSpPr>
          <p:spPr>
            <a:xfrm>
              <a:off x="4708408" y="1215914"/>
              <a:ext cx="3447001" cy="388633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450"/>
                </a:spcAft>
              </a:pPr>
              <a:r>
                <a:rPr lang="en-US" sz="1500" dirty="0">
                  <a:solidFill>
                    <a:prstClr val="black"/>
                  </a:solidFill>
                  <a:latin typeface="Franklin Gothic Book" panose="020B0503020102020204"/>
                </a:rPr>
                <a:t>Process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FE9852D-3FF6-5589-3DB8-819F7321F8C8}"/>
              </a:ext>
            </a:extLst>
          </p:cNvPr>
          <p:cNvGrpSpPr/>
          <p:nvPr/>
        </p:nvGrpSpPr>
        <p:grpSpPr>
          <a:xfrm>
            <a:off x="727817" y="1231153"/>
            <a:ext cx="3887732" cy="3584687"/>
            <a:chOff x="727817" y="1231153"/>
            <a:chExt cx="3887732" cy="332033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C5CF0BC-50FB-851F-4F2E-267DAB28832F}"/>
                </a:ext>
              </a:extLst>
            </p:cNvPr>
            <p:cNvSpPr/>
            <p:nvPr/>
          </p:nvSpPr>
          <p:spPr>
            <a:xfrm>
              <a:off x="938212" y="1231155"/>
              <a:ext cx="3447001" cy="3320333"/>
            </a:xfrm>
            <a:prstGeom prst="roundRect">
              <a:avLst>
                <a:gd name="adj" fmla="val 5684"/>
              </a:avLst>
            </a:prstGeom>
            <a:solidFill>
              <a:schemeClr val="accent2">
                <a:lumMod val="20000"/>
                <a:lumOff val="80000"/>
                <a:alpha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t"/>
            <a:lstStyle/>
            <a:p>
              <a:pPr marL="112710" indent="-112710">
                <a:buClr>
                  <a:srgbClr val="ED7D31"/>
                </a:buClr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prstClr val="black"/>
                </a:solidFill>
                <a:latin typeface="Franklin Gothic Book" panose="020B0503020102020204"/>
              </a:endParaRPr>
            </a:p>
            <a:p>
              <a:pPr marL="112710" indent="-112710">
                <a:buClr>
                  <a:srgbClr val="ED7D31"/>
                </a:buClr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prstClr val="black"/>
                </a:solidFill>
                <a:latin typeface="Franklin Gothic Book" panose="020B0503020102020204"/>
              </a:endParaRPr>
            </a:p>
            <a:p>
              <a:pPr marL="112710" indent="-112710">
                <a:buClr>
                  <a:srgbClr val="ED7D31"/>
                </a:buClr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prstClr val="black"/>
                </a:solidFill>
                <a:latin typeface="Franklin Gothic Book" panose="020B0503020102020204"/>
              </a:endParaRPr>
            </a:p>
            <a:p>
              <a:pPr marL="227013" indent="-114300">
                <a:buClr>
                  <a:srgbClr val="ED7D3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prstClr val="black"/>
                  </a:solidFill>
                  <a:latin typeface="Franklin Gothic Book" panose="020B0503020102020204"/>
                </a:rPr>
                <a:t>Review</a:t>
              </a:r>
            </a:p>
            <a:p>
              <a:pPr marL="461963" lvl="1" indent="-174625">
                <a:buClr>
                  <a:srgbClr val="ED7D31"/>
                </a:buClr>
                <a:buFont typeface="Calibri" panose="020F0502020204030204" pitchFamily="34" charset="0"/>
                <a:buChar char="‒"/>
              </a:pPr>
              <a:r>
                <a:rPr lang="en-US" sz="1400" dirty="0">
                  <a:solidFill>
                    <a:prstClr val="black"/>
                  </a:solidFill>
                  <a:latin typeface="Franklin Gothic Book" panose="020B0503020102020204"/>
                </a:rPr>
                <a:t>Key milestones</a:t>
              </a:r>
            </a:p>
            <a:p>
              <a:pPr marL="461963" lvl="1" indent="-174625">
                <a:buClr>
                  <a:srgbClr val="ED7D31"/>
                </a:buClr>
                <a:buFont typeface="Calibri" panose="020F0502020204030204" pitchFamily="34" charset="0"/>
                <a:buChar char="‒"/>
              </a:pPr>
              <a:r>
                <a:rPr lang="en-US" sz="1400" dirty="0">
                  <a:solidFill>
                    <a:prstClr val="black"/>
                  </a:solidFill>
                  <a:latin typeface="Franklin Gothic Book" panose="020B0503020102020204"/>
                </a:rPr>
                <a:t>Congress timing </a:t>
              </a:r>
              <a:br>
                <a:rPr lang="en-US" sz="1400" dirty="0">
                  <a:solidFill>
                    <a:prstClr val="black"/>
                  </a:solidFill>
                  <a:latin typeface="Franklin Gothic Book" panose="020B0503020102020204"/>
                </a:rPr>
              </a:br>
              <a:r>
                <a:rPr lang="en-US" sz="1400" dirty="0">
                  <a:solidFill>
                    <a:prstClr val="black"/>
                  </a:solidFill>
                  <a:latin typeface="Franklin Gothic Book" panose="020B0503020102020204"/>
                </a:rPr>
                <a:t>(submission deadline for abstracts, late-breakers)</a:t>
              </a:r>
            </a:p>
            <a:p>
              <a:pPr marL="461963" lvl="1" indent="-174625">
                <a:buClr>
                  <a:srgbClr val="ED7D31"/>
                </a:buClr>
                <a:buFont typeface="Calibri" panose="020F0502020204030204" pitchFamily="34" charset="0"/>
                <a:buChar char="‒"/>
              </a:pPr>
              <a:r>
                <a:rPr lang="en-US" sz="1400" dirty="0">
                  <a:solidFill>
                    <a:prstClr val="black"/>
                  </a:solidFill>
                  <a:latin typeface="Franklin Gothic Book" panose="020B0503020102020204"/>
                </a:rPr>
                <a:t>Are encores permitted? </a:t>
              </a:r>
            </a:p>
            <a:p>
              <a:pPr marL="227013" indent="-114300">
                <a:buClr>
                  <a:srgbClr val="ED7D3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prstClr val="black"/>
                  </a:solidFill>
                  <a:latin typeface="Franklin Gothic Book" panose="020B0503020102020204"/>
                </a:rPr>
                <a:t>Decisions</a:t>
              </a:r>
            </a:p>
            <a:p>
              <a:pPr marL="461963" lvl="1" indent="-122238">
                <a:buClr>
                  <a:srgbClr val="ED7D31"/>
                </a:buClr>
                <a:buFont typeface="Calibri" panose="020F0502020204030204" pitchFamily="34" charset="0"/>
                <a:buChar char="‒"/>
              </a:pPr>
              <a:r>
                <a:rPr lang="en-US" sz="1400" dirty="0">
                  <a:solidFill>
                    <a:prstClr val="black"/>
                  </a:solidFill>
                  <a:latin typeface="Franklin Gothic Book" panose="020B0503020102020204"/>
                </a:rPr>
                <a:t>Priority</a:t>
              </a:r>
            </a:p>
            <a:p>
              <a:pPr marL="461963" lvl="1" indent="-122238">
                <a:buClr>
                  <a:srgbClr val="ED7D31"/>
                </a:buClr>
                <a:buFont typeface="Calibri" panose="020F0502020204030204" pitchFamily="34" charset="0"/>
                <a:buChar char="‒"/>
              </a:pPr>
              <a:r>
                <a:rPr lang="en-US" sz="1400" dirty="0">
                  <a:solidFill>
                    <a:prstClr val="black"/>
                  </a:solidFill>
                  <a:latin typeface="Franklin Gothic Book" panose="020B0503020102020204"/>
                </a:rPr>
                <a:t>Audience</a:t>
              </a:r>
            </a:p>
            <a:p>
              <a:pPr marL="461963" lvl="1" indent="-122238">
                <a:buClr>
                  <a:srgbClr val="ED7D31"/>
                </a:buClr>
                <a:buFont typeface="Calibri" panose="020F0502020204030204" pitchFamily="34" charset="0"/>
                <a:buChar char="‒"/>
              </a:pPr>
              <a:r>
                <a:rPr lang="en-US" sz="1400" dirty="0">
                  <a:solidFill>
                    <a:prstClr val="black"/>
                  </a:solidFill>
                  <a:latin typeface="Franklin Gothic Book" panose="020B0503020102020204"/>
                </a:rPr>
                <a:t>Congress</a:t>
              </a:r>
            </a:p>
            <a:p>
              <a:pPr marL="227013" indent="-114300">
                <a:buClr>
                  <a:srgbClr val="ED7D3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prstClr val="black"/>
                  </a:solidFill>
                  <a:latin typeface="Franklin Gothic Book" panose="020B0503020102020204"/>
                </a:rPr>
                <a:t>Resolve conflicts</a:t>
              </a:r>
            </a:p>
            <a:p>
              <a:pPr marL="227013" indent="-114300">
                <a:buClr>
                  <a:srgbClr val="ED7D3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prstClr val="black"/>
                  </a:solidFill>
                  <a:latin typeface="Franklin Gothic Book" panose="020B0503020102020204"/>
                </a:rPr>
                <a:t>Vetting</a:t>
              </a:r>
            </a:p>
            <a:p>
              <a:pPr algn="ctr"/>
              <a:endParaRPr lang="en-US" sz="1400" b="1" dirty="0">
                <a:solidFill>
                  <a:srgbClr val="1A75BB"/>
                </a:solidFill>
                <a:latin typeface="Franklin Gothic Book" panose="020B0503020102020204"/>
              </a:endParaRPr>
            </a:p>
            <a:p>
              <a:pPr marL="342892" indent="-342892">
                <a:buFont typeface="Arial" panose="020B0604020202020204" pitchFamily="34" charset="0"/>
                <a:buChar char="•"/>
              </a:pPr>
              <a:endParaRPr lang="en-US" sz="2000" b="1" dirty="0">
                <a:solidFill>
                  <a:srgbClr val="58B950"/>
                </a:solidFill>
                <a:latin typeface="Franklin Gothic Book" panose="020B0503020102020204"/>
              </a:endParaRPr>
            </a:p>
          </p:txBody>
        </p:sp>
        <p:sp>
          <p:nvSpPr>
            <p:cNvPr id="3" name="Teardrop 2">
              <a:extLst>
                <a:ext uri="{FF2B5EF4-FFF2-40B4-BE49-F238E27FC236}">
                  <a16:creationId xmlns:a16="http://schemas.microsoft.com/office/drawing/2014/main" id="{A706C36F-51BA-F784-3A2D-15591D6A4719}"/>
                </a:ext>
              </a:extLst>
            </p:cNvPr>
            <p:cNvSpPr/>
            <p:nvPr/>
          </p:nvSpPr>
          <p:spPr>
            <a:xfrm>
              <a:off x="4145286" y="1584958"/>
              <a:ext cx="470263" cy="322217"/>
            </a:xfrm>
            <a:prstGeom prst="teardrop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ardrop 24">
              <a:extLst>
                <a:ext uri="{FF2B5EF4-FFF2-40B4-BE49-F238E27FC236}">
                  <a16:creationId xmlns:a16="http://schemas.microsoft.com/office/drawing/2014/main" id="{1AF8DA0C-8A14-6DBA-F543-3F6D23ABAA8A}"/>
                </a:ext>
              </a:extLst>
            </p:cNvPr>
            <p:cNvSpPr/>
            <p:nvPr/>
          </p:nvSpPr>
          <p:spPr>
            <a:xfrm flipH="1">
              <a:off x="727817" y="1611076"/>
              <a:ext cx="470263" cy="322217"/>
            </a:xfrm>
            <a:prstGeom prst="teardrop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F1077FD0-09CE-DAB1-AC1B-65EC0D0CE56B}"/>
                </a:ext>
              </a:extLst>
            </p:cNvPr>
            <p:cNvSpPr/>
            <p:nvPr/>
          </p:nvSpPr>
          <p:spPr>
            <a:xfrm>
              <a:off x="939537" y="1231153"/>
              <a:ext cx="3447001" cy="388633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450"/>
                </a:spcAft>
              </a:pPr>
              <a:r>
                <a:rPr lang="en-US" sz="1500" dirty="0">
                  <a:solidFill>
                    <a:prstClr val="black"/>
                  </a:solidFill>
                  <a:latin typeface="Franklin Gothic Book" panose="020B0503020102020204"/>
                </a:rPr>
                <a:t>Key Elements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5199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303B0-6B3A-241F-CF1C-9FB10BEE5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C7FE5-43DC-E11D-2B55-1B01F508E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Map Sampler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AC0F10-E409-FFAF-C0D4-794AD39B7E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>
                <a:solidFill>
                  <a:prstClr val="black"/>
                </a:solidFill>
                <a:latin typeface="Franklin Gothic Book" panose="020B0503020102020204"/>
              </a:rPr>
              <a:pPr/>
              <a:t>16</a:t>
            </a:fld>
            <a:endParaRPr lang="en-US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C8A039A-FEB8-7D79-94C2-555FA9C42C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888272"/>
              </p:ext>
            </p:extLst>
          </p:nvPr>
        </p:nvGraphicFramePr>
        <p:xfrm>
          <a:off x="0" y="1036317"/>
          <a:ext cx="9143999" cy="38442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2078">
                  <a:extLst>
                    <a:ext uri="{9D8B030D-6E8A-4147-A177-3AD203B41FA5}">
                      <a16:colId xmlns:a16="http://schemas.microsoft.com/office/drawing/2014/main" val="2610146779"/>
                    </a:ext>
                  </a:extLst>
                </a:gridCol>
                <a:gridCol w="341924">
                  <a:extLst>
                    <a:ext uri="{9D8B030D-6E8A-4147-A177-3AD203B41FA5}">
                      <a16:colId xmlns:a16="http://schemas.microsoft.com/office/drawing/2014/main" val="1275491700"/>
                    </a:ext>
                  </a:extLst>
                </a:gridCol>
                <a:gridCol w="547077">
                  <a:extLst>
                    <a:ext uri="{9D8B030D-6E8A-4147-A177-3AD203B41FA5}">
                      <a16:colId xmlns:a16="http://schemas.microsoft.com/office/drawing/2014/main" val="248864342"/>
                    </a:ext>
                  </a:extLst>
                </a:gridCol>
                <a:gridCol w="589410">
                  <a:extLst>
                    <a:ext uri="{9D8B030D-6E8A-4147-A177-3AD203B41FA5}">
                      <a16:colId xmlns:a16="http://schemas.microsoft.com/office/drawing/2014/main" val="2886808699"/>
                    </a:ext>
                  </a:extLst>
                </a:gridCol>
                <a:gridCol w="589410">
                  <a:extLst>
                    <a:ext uri="{9D8B030D-6E8A-4147-A177-3AD203B41FA5}">
                      <a16:colId xmlns:a16="http://schemas.microsoft.com/office/drawing/2014/main" val="3171825247"/>
                    </a:ext>
                  </a:extLst>
                </a:gridCol>
                <a:gridCol w="589410">
                  <a:extLst>
                    <a:ext uri="{9D8B030D-6E8A-4147-A177-3AD203B41FA5}">
                      <a16:colId xmlns:a16="http://schemas.microsoft.com/office/drawing/2014/main" val="3015732956"/>
                    </a:ext>
                  </a:extLst>
                </a:gridCol>
                <a:gridCol w="589410">
                  <a:extLst>
                    <a:ext uri="{9D8B030D-6E8A-4147-A177-3AD203B41FA5}">
                      <a16:colId xmlns:a16="http://schemas.microsoft.com/office/drawing/2014/main" val="2096410929"/>
                    </a:ext>
                  </a:extLst>
                </a:gridCol>
                <a:gridCol w="589410">
                  <a:extLst>
                    <a:ext uri="{9D8B030D-6E8A-4147-A177-3AD203B41FA5}">
                      <a16:colId xmlns:a16="http://schemas.microsoft.com/office/drawing/2014/main" val="3600066527"/>
                    </a:ext>
                  </a:extLst>
                </a:gridCol>
                <a:gridCol w="589410">
                  <a:extLst>
                    <a:ext uri="{9D8B030D-6E8A-4147-A177-3AD203B41FA5}">
                      <a16:colId xmlns:a16="http://schemas.microsoft.com/office/drawing/2014/main" val="1292824190"/>
                    </a:ext>
                  </a:extLst>
                </a:gridCol>
                <a:gridCol w="589410">
                  <a:extLst>
                    <a:ext uri="{9D8B030D-6E8A-4147-A177-3AD203B41FA5}">
                      <a16:colId xmlns:a16="http://schemas.microsoft.com/office/drawing/2014/main" val="1640159900"/>
                    </a:ext>
                  </a:extLst>
                </a:gridCol>
                <a:gridCol w="589410">
                  <a:extLst>
                    <a:ext uri="{9D8B030D-6E8A-4147-A177-3AD203B41FA5}">
                      <a16:colId xmlns:a16="http://schemas.microsoft.com/office/drawing/2014/main" val="1472454683"/>
                    </a:ext>
                  </a:extLst>
                </a:gridCol>
                <a:gridCol w="589410">
                  <a:extLst>
                    <a:ext uri="{9D8B030D-6E8A-4147-A177-3AD203B41FA5}">
                      <a16:colId xmlns:a16="http://schemas.microsoft.com/office/drawing/2014/main" val="1590058601"/>
                    </a:ext>
                  </a:extLst>
                </a:gridCol>
                <a:gridCol w="589410">
                  <a:extLst>
                    <a:ext uri="{9D8B030D-6E8A-4147-A177-3AD203B41FA5}">
                      <a16:colId xmlns:a16="http://schemas.microsoft.com/office/drawing/2014/main" val="609201027"/>
                    </a:ext>
                  </a:extLst>
                </a:gridCol>
                <a:gridCol w="589410">
                  <a:extLst>
                    <a:ext uri="{9D8B030D-6E8A-4147-A177-3AD203B41FA5}">
                      <a16:colId xmlns:a16="http://schemas.microsoft.com/office/drawing/2014/main" val="2192783139"/>
                    </a:ext>
                  </a:extLst>
                </a:gridCol>
                <a:gridCol w="589410">
                  <a:extLst>
                    <a:ext uri="{9D8B030D-6E8A-4147-A177-3AD203B41FA5}">
                      <a16:colId xmlns:a16="http://schemas.microsoft.com/office/drawing/2014/main" val="2595914791"/>
                    </a:ext>
                  </a:extLst>
                </a:gridCol>
              </a:tblGrid>
              <a:tr h="287835">
                <a:tc rowSpan="3"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Topic</a:t>
                      </a:r>
                    </a:p>
                  </a:txBody>
                  <a:tcPr anchor="b">
                    <a:solidFill>
                      <a:schemeClr val="accent2"/>
                    </a:solidFill>
                  </a:tcPr>
                </a:tc>
                <a:tc gridSpan="14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Product A - Publication Plan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654614"/>
                  </a:ext>
                </a:extLst>
              </a:tr>
              <a:tr h="270184">
                <a:tc v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</a:rPr>
                        <a:t>Priority</a:t>
                      </a:r>
                    </a:p>
                  </a:txBody>
                  <a:tcPr vert="vert27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chemeClr val="bg1"/>
                          </a:solidFill>
                        </a:rPr>
                        <a:t>Key audience</a:t>
                      </a: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2024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416374"/>
                  </a:ext>
                </a:extLst>
              </a:tr>
              <a:tr h="322335">
                <a:tc v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Jan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Feb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Mar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Apr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May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Jun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Jul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Aug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Sep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Oct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Nov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Dec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979331"/>
                  </a:ext>
                </a:extLst>
              </a:tr>
              <a:tr h="40291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Key milestones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Jan data cut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STUDY A</a:t>
                      </a:r>
                    </a:p>
                    <a:p>
                      <a:pPr algn="ctr"/>
                      <a:r>
                        <a:rPr lang="en-US" sz="800" dirty="0"/>
                        <a:t>DBL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STUDY A </a:t>
                      </a:r>
                    </a:p>
                    <a:p>
                      <a:pPr algn="ctr"/>
                      <a:r>
                        <a:rPr lang="en-US" sz="800" dirty="0"/>
                        <a:t>CSR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STUDY B</a:t>
                      </a:r>
                    </a:p>
                    <a:p>
                      <a:pPr algn="ctr"/>
                      <a:r>
                        <a:rPr lang="en-US" sz="800" dirty="0"/>
                        <a:t>DBL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STUDY B</a:t>
                      </a:r>
                    </a:p>
                    <a:p>
                      <a:pPr algn="ctr"/>
                      <a:r>
                        <a:rPr lang="en-US" sz="800" dirty="0"/>
                        <a:t>CSR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NDA</a:t>
                      </a:r>
                    </a:p>
                    <a:p>
                      <a:pPr algn="ctr"/>
                      <a:r>
                        <a:rPr lang="en-US" sz="800" dirty="0"/>
                        <a:t>TBD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201133"/>
                  </a:ext>
                </a:extLst>
              </a:tr>
              <a:tr h="39026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Key abstract deadlines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ABC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ABC</a:t>
                      </a:r>
                    </a:p>
                    <a:p>
                      <a:pPr algn="ctr"/>
                      <a:r>
                        <a:rPr lang="en-US" sz="800" dirty="0"/>
                        <a:t>DEF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GHI</a:t>
                      </a:r>
                    </a:p>
                    <a:p>
                      <a:pPr algn="ctr"/>
                      <a:r>
                        <a:rPr lang="en-US" sz="800" dirty="0"/>
                        <a:t>DEF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JKL</a:t>
                      </a:r>
                    </a:p>
                    <a:p>
                      <a:pPr algn="ctr"/>
                      <a:r>
                        <a:rPr lang="en-US" sz="800" dirty="0"/>
                        <a:t>MNO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PQR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JKL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MNO</a:t>
                      </a:r>
                    </a:p>
                    <a:p>
                      <a:pPr algn="ctr"/>
                      <a:r>
                        <a:rPr lang="en-US" sz="800" dirty="0"/>
                        <a:t>PQR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596051"/>
                  </a:ext>
                </a:extLst>
              </a:tr>
              <a:tr h="39026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Key congress dates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ABC </a:t>
                      </a:r>
                      <a:br>
                        <a:rPr lang="en-US" sz="800" dirty="0"/>
                      </a:br>
                      <a:r>
                        <a:rPr lang="en-US" sz="800" dirty="0"/>
                        <a:t>14-18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DEF</a:t>
                      </a:r>
                      <a:br>
                        <a:rPr lang="en-US" sz="800" dirty="0"/>
                      </a:br>
                      <a:r>
                        <a:rPr lang="en-US" sz="800" dirty="0"/>
                        <a:t>1-5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GHI </a:t>
                      </a:r>
                    </a:p>
                    <a:p>
                      <a:pPr algn="ctr"/>
                      <a:r>
                        <a:rPr lang="en-US" sz="800" dirty="0"/>
                        <a:t>17-19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JKL </a:t>
                      </a:r>
                    </a:p>
                    <a:p>
                      <a:pPr algn="ctr"/>
                      <a:r>
                        <a:rPr lang="en-US" sz="800" dirty="0"/>
                        <a:t>10-13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MNO  </a:t>
                      </a:r>
                      <a:br>
                        <a:rPr lang="en-US" sz="800" dirty="0"/>
                      </a:br>
                      <a:r>
                        <a:rPr lang="en-US" sz="800" dirty="0"/>
                        <a:t>1-3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845206"/>
                  </a:ext>
                </a:extLst>
              </a:tr>
              <a:tr h="39026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STUDY A primary analysis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2887058"/>
                  </a:ext>
                </a:extLst>
              </a:tr>
              <a:tr h="39026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STUDY A</a:t>
                      </a:r>
                    </a:p>
                    <a:p>
                      <a:pPr algn="ctr"/>
                      <a:r>
                        <a:rPr lang="en-US" sz="1000" dirty="0"/>
                        <a:t>Cohort X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906570"/>
                  </a:ext>
                </a:extLst>
              </a:tr>
              <a:tr h="39026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STUDY A</a:t>
                      </a:r>
                    </a:p>
                    <a:p>
                      <a:pPr algn="ctr"/>
                      <a:r>
                        <a:rPr lang="en-US" sz="1000" dirty="0"/>
                        <a:t>Cohort Y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170284"/>
                  </a:ext>
                </a:extLst>
              </a:tr>
              <a:tr h="28783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Case study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020049"/>
                  </a:ext>
                </a:extLst>
              </a:tr>
              <a:tr h="28783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Review article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854160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418AED51-AC88-EC25-9DDC-7595AE613CC8}"/>
              </a:ext>
            </a:extLst>
          </p:cNvPr>
          <p:cNvGrpSpPr/>
          <p:nvPr/>
        </p:nvGrpSpPr>
        <p:grpSpPr>
          <a:xfrm>
            <a:off x="6345283" y="1086497"/>
            <a:ext cx="2663333" cy="230832"/>
            <a:chOff x="6345281" y="1173585"/>
            <a:chExt cx="2663332" cy="23083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F6BF378-E813-F6B7-BE70-14FDE756D04F}"/>
                </a:ext>
              </a:extLst>
            </p:cNvPr>
            <p:cNvGrpSpPr/>
            <p:nvPr/>
          </p:nvGrpSpPr>
          <p:grpSpPr>
            <a:xfrm>
              <a:off x="6345281" y="1234983"/>
              <a:ext cx="1398243" cy="81704"/>
              <a:chOff x="6345281" y="1234983"/>
              <a:chExt cx="1398243" cy="81704"/>
            </a:xfrm>
          </p:grpSpPr>
          <p:sp>
            <p:nvSpPr>
              <p:cNvPr id="5" name="Isosceles Triangle 4">
                <a:extLst>
                  <a:ext uri="{FF2B5EF4-FFF2-40B4-BE49-F238E27FC236}">
                    <a16:creationId xmlns:a16="http://schemas.microsoft.com/office/drawing/2014/main" id="{796979F1-0C0C-2C41-4EF7-C4ACF52312B2}"/>
                  </a:ext>
                </a:extLst>
              </p:cNvPr>
              <p:cNvSpPr/>
              <p:nvPr/>
            </p:nvSpPr>
            <p:spPr>
              <a:xfrm>
                <a:off x="6345281" y="1234983"/>
                <a:ext cx="69668" cy="78377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prstClr val="white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6" name="Isosceles Triangle 5">
                <a:extLst>
                  <a:ext uri="{FF2B5EF4-FFF2-40B4-BE49-F238E27FC236}">
                    <a16:creationId xmlns:a16="http://schemas.microsoft.com/office/drawing/2014/main" id="{B874CE33-FFAD-CC2E-70AE-8F2312F8CB2E}"/>
                  </a:ext>
                </a:extLst>
              </p:cNvPr>
              <p:cNvSpPr/>
              <p:nvPr/>
            </p:nvSpPr>
            <p:spPr>
              <a:xfrm>
                <a:off x="7673856" y="1238310"/>
                <a:ext cx="69668" cy="78377"/>
              </a:xfrm>
              <a:prstGeom prst="triangle">
                <a:avLst/>
              </a:prstGeom>
              <a:solidFill>
                <a:srgbClr val="FFC0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prstClr val="white"/>
                  </a:solidFill>
                  <a:latin typeface="Franklin Gothic Book" panose="020B0503020102020204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C354D7-D95B-E54C-576B-2BA7987B08F7}"/>
                </a:ext>
              </a:extLst>
            </p:cNvPr>
            <p:cNvSpPr txBox="1"/>
            <p:nvPr/>
          </p:nvSpPr>
          <p:spPr>
            <a:xfrm>
              <a:off x="7743524" y="1173585"/>
              <a:ext cx="126508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prstClr val="white"/>
                  </a:solidFill>
                  <a:latin typeface="Franklin Gothic Book" panose="020B0503020102020204"/>
                </a:rPr>
                <a:t>Late-breaker Deadline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2EA00DF-CC80-CD9F-B97E-0DFBF173A911}"/>
                </a:ext>
              </a:extLst>
            </p:cNvPr>
            <p:cNvSpPr txBox="1"/>
            <p:nvPr/>
          </p:nvSpPr>
          <p:spPr>
            <a:xfrm>
              <a:off x="6393418" y="1173585"/>
              <a:ext cx="121539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prstClr val="white"/>
                  </a:solidFill>
                  <a:latin typeface="Franklin Gothic Book" panose="020B0503020102020204"/>
                </a:rPr>
                <a:t>Submission Deadline</a:t>
              </a:r>
            </a:p>
          </p:txBody>
        </p:sp>
      </p:grp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A637A9FF-A00F-13D4-AC4F-DCBF018C6FAB}"/>
              </a:ext>
            </a:extLst>
          </p:cNvPr>
          <p:cNvSpPr/>
          <p:nvPr/>
        </p:nvSpPr>
        <p:spPr>
          <a:xfrm>
            <a:off x="2171956" y="2566173"/>
            <a:ext cx="69668" cy="78377"/>
          </a:xfrm>
          <a:prstGeom prst="triangl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2F56D47F-EF12-BEAF-998A-088EF26FAB87}"/>
              </a:ext>
            </a:extLst>
          </p:cNvPr>
          <p:cNvSpPr/>
          <p:nvPr/>
        </p:nvSpPr>
        <p:spPr>
          <a:xfrm>
            <a:off x="3336611" y="2512712"/>
            <a:ext cx="69668" cy="78377"/>
          </a:xfrm>
          <a:prstGeom prst="triangle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2C870577-4909-E153-6027-3D4564A413B8}"/>
              </a:ext>
            </a:extLst>
          </p:cNvPr>
          <p:cNvSpPr/>
          <p:nvPr/>
        </p:nvSpPr>
        <p:spPr>
          <a:xfrm>
            <a:off x="3336604" y="2634640"/>
            <a:ext cx="69668" cy="78377"/>
          </a:xfrm>
          <a:prstGeom prst="triangl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A40FDE14-CDCF-6110-9A5D-1140DB7FC053}"/>
              </a:ext>
            </a:extLst>
          </p:cNvPr>
          <p:cNvSpPr/>
          <p:nvPr/>
        </p:nvSpPr>
        <p:spPr>
          <a:xfrm>
            <a:off x="4513218" y="2511367"/>
            <a:ext cx="69668" cy="78377"/>
          </a:xfrm>
          <a:prstGeom prst="triangl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0163EBD1-41C3-A57B-76E3-4A633C20835B}"/>
              </a:ext>
            </a:extLst>
          </p:cNvPr>
          <p:cNvSpPr/>
          <p:nvPr/>
        </p:nvSpPr>
        <p:spPr>
          <a:xfrm>
            <a:off x="6292171" y="2566173"/>
            <a:ext cx="69668" cy="78377"/>
          </a:xfrm>
          <a:prstGeom prst="triangl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E462067F-F723-A591-9203-C977AC7A3AC2}"/>
              </a:ext>
            </a:extLst>
          </p:cNvPr>
          <p:cNvSpPr/>
          <p:nvPr/>
        </p:nvSpPr>
        <p:spPr>
          <a:xfrm>
            <a:off x="5104042" y="2626159"/>
            <a:ext cx="69668" cy="78377"/>
          </a:xfrm>
          <a:prstGeom prst="triangl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7E76A065-1AB4-F60F-AAAB-D08CA323C853}"/>
              </a:ext>
            </a:extLst>
          </p:cNvPr>
          <p:cNvSpPr/>
          <p:nvPr/>
        </p:nvSpPr>
        <p:spPr>
          <a:xfrm>
            <a:off x="6875810" y="2566172"/>
            <a:ext cx="69668" cy="78377"/>
          </a:xfrm>
          <a:prstGeom prst="triangle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AF987486-CABC-C9A1-9A7A-03718BE3F47C}"/>
              </a:ext>
            </a:extLst>
          </p:cNvPr>
          <p:cNvSpPr/>
          <p:nvPr/>
        </p:nvSpPr>
        <p:spPr>
          <a:xfrm>
            <a:off x="7441467" y="2503299"/>
            <a:ext cx="69668" cy="78377"/>
          </a:xfrm>
          <a:prstGeom prst="triangle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49EF4F73-9550-8AE5-17E6-27B3DE38B5F7}"/>
              </a:ext>
            </a:extLst>
          </p:cNvPr>
          <p:cNvSpPr/>
          <p:nvPr/>
        </p:nvSpPr>
        <p:spPr>
          <a:xfrm>
            <a:off x="7441467" y="2638281"/>
            <a:ext cx="69668" cy="78377"/>
          </a:xfrm>
          <a:prstGeom prst="triangle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B07D6350-126C-44F5-AB55-046FCC5746D8}"/>
              </a:ext>
            </a:extLst>
          </p:cNvPr>
          <p:cNvSpPr/>
          <p:nvPr/>
        </p:nvSpPr>
        <p:spPr>
          <a:xfrm>
            <a:off x="5108380" y="2508586"/>
            <a:ext cx="69668" cy="78377"/>
          </a:xfrm>
          <a:prstGeom prst="triangl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CEC9C79C-012D-4CF9-72C4-AD3E8672F955}"/>
              </a:ext>
            </a:extLst>
          </p:cNvPr>
          <p:cNvSpPr/>
          <p:nvPr/>
        </p:nvSpPr>
        <p:spPr>
          <a:xfrm>
            <a:off x="4513218" y="2628925"/>
            <a:ext cx="69668" cy="78377"/>
          </a:xfrm>
          <a:prstGeom prst="triangle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  <a:latin typeface="Franklin Gothic Book" panose="020B0503020102020204"/>
            </a:endParaRPr>
          </a:p>
        </p:txBody>
      </p:sp>
      <p:pic>
        <p:nvPicPr>
          <p:cNvPr id="22" name="Graphic 21" descr="Postit Notes 3 with solid fill">
            <a:extLst>
              <a:ext uri="{FF2B5EF4-FFF2-40B4-BE49-F238E27FC236}">
                <a16:creationId xmlns:a16="http://schemas.microsoft.com/office/drawing/2014/main" id="{999D78C8-114E-562C-2FC2-A5A7FF359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0629" y="296910"/>
            <a:ext cx="631372" cy="6313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BC7EB14-4A88-F955-536F-53D13A5F4CD0}"/>
              </a:ext>
            </a:extLst>
          </p:cNvPr>
          <p:cNvSpPr txBox="1"/>
          <p:nvPr/>
        </p:nvSpPr>
        <p:spPr>
          <a:xfrm>
            <a:off x="0" y="4886918"/>
            <a:ext cx="91439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 DBL, database lock; CSR, clinical study report; NDA, new drug application.</a:t>
            </a:r>
          </a:p>
        </p:txBody>
      </p:sp>
    </p:spTree>
    <p:extLst>
      <p:ext uri="{BB962C8B-B14F-4D97-AF65-F5344CB8AC3E}">
        <p14:creationId xmlns:p14="http://schemas.microsoft.com/office/powerpoint/2010/main" val="3188190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40244-B2C9-F114-1829-F4B8BE090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AA573-9483-0372-520E-FA547838F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Cooking, Plating, and Leftovers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2E0BFF-22DE-0615-3EB2-22CB9E3441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>
                <a:solidFill>
                  <a:prstClr val="black"/>
                </a:solidFill>
                <a:latin typeface="Franklin Gothic Book" panose="020B0503020102020204"/>
              </a:rPr>
              <a:pPr/>
              <a:t>17</a:t>
            </a:fld>
            <a:endParaRPr lang="en-US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786FE8C-4AB2-4A0F-8D6F-085541E35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712" y="352839"/>
            <a:ext cx="619125" cy="619125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44357B6B-6E4F-6971-35E1-497974C6F15A}"/>
              </a:ext>
            </a:extLst>
          </p:cNvPr>
          <p:cNvSpPr/>
          <p:nvPr/>
        </p:nvSpPr>
        <p:spPr>
          <a:xfrm>
            <a:off x="3000684" y="1558037"/>
            <a:ext cx="3142630" cy="3104076"/>
          </a:xfrm>
          <a:custGeom>
            <a:avLst/>
            <a:gdLst>
              <a:gd name="connsiteX0" fmla="*/ 2515685 w 4190173"/>
              <a:gd name="connsiteY0" fmla="*/ 2651732 h 4138768"/>
              <a:gd name="connsiteX1" fmla="*/ 2515685 w 4190173"/>
              <a:gd name="connsiteY1" fmla="*/ 3342196 h 4138768"/>
              <a:gd name="connsiteX2" fmla="*/ 2654676 w 4190173"/>
              <a:gd name="connsiteY2" fmla="*/ 3343230 h 4138768"/>
              <a:gd name="connsiteX3" fmla="*/ 2654676 w 4190173"/>
              <a:gd name="connsiteY3" fmla="*/ 2653601 h 4138768"/>
              <a:gd name="connsiteX4" fmla="*/ 2515685 w 4190173"/>
              <a:gd name="connsiteY4" fmla="*/ 2651732 h 4138768"/>
              <a:gd name="connsiteX5" fmla="*/ 3037285 w 4190173"/>
              <a:gd name="connsiteY5" fmla="*/ 1265875 h 4138768"/>
              <a:gd name="connsiteX6" fmla="*/ 3032371 w 4190173"/>
              <a:gd name="connsiteY6" fmla="*/ 2358611 h 4138768"/>
              <a:gd name="connsiteX7" fmla="*/ 2796294 w 4190173"/>
              <a:gd name="connsiteY7" fmla="*/ 2639878 h 4138768"/>
              <a:gd name="connsiteX8" fmla="*/ 2796294 w 4190173"/>
              <a:gd name="connsiteY8" fmla="*/ 3083992 h 4138768"/>
              <a:gd name="connsiteX9" fmla="*/ 3309559 w 4190173"/>
              <a:gd name="connsiteY9" fmla="*/ 2199469 h 4138768"/>
              <a:gd name="connsiteX10" fmla="*/ 3037285 w 4190173"/>
              <a:gd name="connsiteY10" fmla="*/ 1265875 h 4138768"/>
              <a:gd name="connsiteX11" fmla="*/ 1157146 w 4190173"/>
              <a:gd name="connsiteY11" fmla="*/ 1261180 h 4138768"/>
              <a:gd name="connsiteX12" fmla="*/ 878790 w 4190173"/>
              <a:gd name="connsiteY12" fmla="*/ 2186015 h 4138768"/>
              <a:gd name="connsiteX13" fmla="*/ 878783 w 4190173"/>
              <a:gd name="connsiteY13" fmla="*/ 2186015 h 4138768"/>
              <a:gd name="connsiteX14" fmla="*/ 1364963 w 4190173"/>
              <a:gd name="connsiteY14" fmla="*/ 3063379 h 4138768"/>
              <a:gd name="connsiteX15" fmla="*/ 1391942 w 4190173"/>
              <a:gd name="connsiteY15" fmla="*/ 1890536 h 4138768"/>
              <a:gd name="connsiteX16" fmla="*/ 1243547 w 4190173"/>
              <a:gd name="connsiteY16" fmla="*/ 1692257 h 4138768"/>
              <a:gd name="connsiteX17" fmla="*/ 1156906 w 4190173"/>
              <a:gd name="connsiteY17" fmla="*/ 1396333 h 4138768"/>
              <a:gd name="connsiteX18" fmla="*/ 1157146 w 4190173"/>
              <a:gd name="connsiteY18" fmla="*/ 1261180 h 4138768"/>
              <a:gd name="connsiteX19" fmla="*/ 2087171 w 4190173"/>
              <a:gd name="connsiteY19" fmla="*/ 835853 h 4138768"/>
              <a:gd name="connsiteX20" fmla="*/ 2087157 w 4190173"/>
              <a:gd name="connsiteY20" fmla="*/ 998784 h 4138768"/>
              <a:gd name="connsiteX21" fmla="*/ 1962909 w 4190173"/>
              <a:gd name="connsiteY21" fmla="*/ 1707885 h 4138768"/>
              <a:gd name="connsiteX22" fmla="*/ 1851958 w 4190173"/>
              <a:gd name="connsiteY22" fmla="*/ 1865406 h 4138768"/>
              <a:gd name="connsiteX23" fmla="*/ 1883419 w 4190173"/>
              <a:gd name="connsiteY23" fmla="*/ 3216000 h 4138768"/>
              <a:gd name="connsiteX24" fmla="*/ 1886442 w 4190173"/>
              <a:gd name="connsiteY24" fmla="*/ 3279870 h 4138768"/>
              <a:gd name="connsiteX25" fmla="*/ 2374068 w 4190173"/>
              <a:gd name="connsiteY25" fmla="*/ 3265248 h 4138768"/>
              <a:gd name="connsiteX26" fmla="*/ 2374068 w 4190173"/>
              <a:gd name="connsiteY26" fmla="*/ 868000 h 4138768"/>
              <a:gd name="connsiteX27" fmla="*/ 2087171 w 4190173"/>
              <a:gd name="connsiteY27" fmla="*/ 835853 h 4138768"/>
              <a:gd name="connsiteX28" fmla="*/ 2515685 w 4190173"/>
              <a:gd name="connsiteY28" fmla="*/ 723890 h 4138768"/>
              <a:gd name="connsiteX29" fmla="*/ 2515678 w 4190173"/>
              <a:gd name="connsiteY29" fmla="*/ 2509392 h 4138768"/>
              <a:gd name="connsiteX30" fmla="*/ 2862224 w 4190173"/>
              <a:gd name="connsiteY30" fmla="*/ 2459330 h 4138768"/>
              <a:gd name="connsiteX31" fmla="*/ 2891475 w 4190173"/>
              <a:gd name="connsiteY31" fmla="*/ 2373722 h 4138768"/>
              <a:gd name="connsiteX32" fmla="*/ 2893514 w 4190173"/>
              <a:gd name="connsiteY32" fmla="*/ 1901193 h 4138768"/>
              <a:gd name="connsiteX33" fmla="*/ 2738726 w 4190173"/>
              <a:gd name="connsiteY33" fmla="*/ 827093 h 4138768"/>
              <a:gd name="connsiteX34" fmla="*/ 2515685 w 4190173"/>
              <a:gd name="connsiteY34" fmla="*/ 723890 h 4138768"/>
              <a:gd name="connsiteX35" fmla="*/ 1724829 w 4190173"/>
              <a:gd name="connsiteY35" fmla="*/ 598593 h 4138768"/>
              <a:gd name="connsiteX36" fmla="*/ 1795638 w 4190173"/>
              <a:gd name="connsiteY36" fmla="*/ 669402 h 4138768"/>
              <a:gd name="connsiteX37" fmla="*/ 1795638 w 4190173"/>
              <a:gd name="connsiteY37" fmla="*/ 1321891 h 4138768"/>
              <a:gd name="connsiteX38" fmla="*/ 1724829 w 4190173"/>
              <a:gd name="connsiteY38" fmla="*/ 1392700 h 4138768"/>
              <a:gd name="connsiteX39" fmla="*/ 1654020 w 4190173"/>
              <a:gd name="connsiteY39" fmla="*/ 1321898 h 4138768"/>
              <a:gd name="connsiteX40" fmla="*/ 1654020 w 4190173"/>
              <a:gd name="connsiteY40" fmla="*/ 669402 h 4138768"/>
              <a:gd name="connsiteX41" fmla="*/ 1724829 w 4190173"/>
              <a:gd name="connsiteY41" fmla="*/ 598593 h 4138768"/>
              <a:gd name="connsiteX42" fmla="*/ 1495323 w 4190173"/>
              <a:gd name="connsiteY42" fmla="*/ 598593 h 4138768"/>
              <a:gd name="connsiteX43" fmla="*/ 1566132 w 4190173"/>
              <a:gd name="connsiteY43" fmla="*/ 669402 h 4138768"/>
              <a:gd name="connsiteX44" fmla="*/ 1566132 w 4190173"/>
              <a:gd name="connsiteY44" fmla="*/ 1302497 h 4138768"/>
              <a:gd name="connsiteX45" fmla="*/ 1495323 w 4190173"/>
              <a:gd name="connsiteY45" fmla="*/ 1373306 h 4138768"/>
              <a:gd name="connsiteX46" fmla="*/ 1424514 w 4190173"/>
              <a:gd name="connsiteY46" fmla="*/ 1302497 h 4138768"/>
              <a:gd name="connsiteX47" fmla="*/ 1424514 w 4190173"/>
              <a:gd name="connsiteY47" fmla="*/ 669402 h 4138768"/>
              <a:gd name="connsiteX48" fmla="*/ 1495323 w 4190173"/>
              <a:gd name="connsiteY48" fmla="*/ 598593 h 4138768"/>
              <a:gd name="connsiteX49" fmla="*/ 2016362 w 4190173"/>
              <a:gd name="connsiteY49" fmla="*/ 579333 h 4138768"/>
              <a:gd name="connsiteX50" fmla="*/ 2087171 w 4190173"/>
              <a:gd name="connsiteY50" fmla="*/ 650142 h 4138768"/>
              <a:gd name="connsiteX51" fmla="*/ 2087171 w 4190173"/>
              <a:gd name="connsiteY51" fmla="*/ 694405 h 4138768"/>
              <a:gd name="connsiteX52" fmla="*/ 2374075 w 4190173"/>
              <a:gd name="connsiteY52" fmla="*/ 722509 h 4138768"/>
              <a:gd name="connsiteX53" fmla="*/ 2443765 w 4190173"/>
              <a:gd name="connsiteY53" fmla="*/ 579340 h 4138768"/>
              <a:gd name="connsiteX54" fmla="*/ 3000457 w 4190173"/>
              <a:gd name="connsiteY54" fmla="*/ 1034649 h 4138768"/>
              <a:gd name="connsiteX55" fmla="*/ 2796294 w 4190173"/>
              <a:gd name="connsiteY55" fmla="*/ 3248523 h 4138768"/>
              <a:gd name="connsiteX56" fmla="*/ 2796294 w 4190173"/>
              <a:gd name="connsiteY56" fmla="*/ 3341700 h 4138768"/>
              <a:gd name="connsiteX57" fmla="*/ 2471713 w 4190173"/>
              <a:gd name="connsiteY57" fmla="*/ 3519593 h 4138768"/>
              <a:gd name="connsiteX58" fmla="*/ 2384618 w 4190173"/>
              <a:gd name="connsiteY58" fmla="*/ 3408268 h 4138768"/>
              <a:gd name="connsiteX59" fmla="*/ 1849516 w 4190173"/>
              <a:gd name="connsiteY59" fmla="*/ 3417069 h 4138768"/>
              <a:gd name="connsiteX60" fmla="*/ 1620137 w 4190173"/>
              <a:gd name="connsiteY60" fmla="*/ 3553306 h 4138768"/>
              <a:gd name="connsiteX61" fmla="*/ 1441663 w 4190173"/>
              <a:gd name="connsiteY61" fmla="*/ 3484536 h 4138768"/>
              <a:gd name="connsiteX62" fmla="*/ 1359723 w 4190173"/>
              <a:gd name="connsiteY62" fmla="*/ 3227507 h 4138768"/>
              <a:gd name="connsiteX63" fmla="*/ 737859 w 4190173"/>
              <a:gd name="connsiteY63" fmla="*/ 2199879 h 4138768"/>
              <a:gd name="connsiteX64" fmla="*/ 1157132 w 4190173"/>
              <a:gd name="connsiteY64" fmla="*/ 1063135 h 4138768"/>
              <a:gd name="connsiteX65" fmla="*/ 1157111 w 4190173"/>
              <a:gd name="connsiteY65" fmla="*/ 669438 h 4138768"/>
              <a:gd name="connsiteX66" fmla="*/ 1227927 w 4190173"/>
              <a:gd name="connsiteY66" fmla="*/ 598629 h 4138768"/>
              <a:gd name="connsiteX67" fmla="*/ 1298736 w 4190173"/>
              <a:gd name="connsiteY67" fmla="*/ 669438 h 4138768"/>
              <a:gd name="connsiteX68" fmla="*/ 1298488 w 4190173"/>
              <a:gd name="connsiteY68" fmla="*/ 1399378 h 4138768"/>
              <a:gd name="connsiteX69" fmla="*/ 1334898 w 4190173"/>
              <a:gd name="connsiteY69" fmla="*/ 1584040 h 4138768"/>
              <a:gd name="connsiteX70" fmla="*/ 1533149 w 4190173"/>
              <a:gd name="connsiteY70" fmla="*/ 1899395 h 4138768"/>
              <a:gd name="connsiteX71" fmla="*/ 1505179 w 4190173"/>
              <a:gd name="connsiteY71" fmla="*/ 3093806 h 4138768"/>
              <a:gd name="connsiteX72" fmla="*/ 1543933 w 4190173"/>
              <a:gd name="connsiteY72" fmla="*/ 3386579 h 4138768"/>
              <a:gd name="connsiteX73" fmla="*/ 1709236 w 4190173"/>
              <a:gd name="connsiteY73" fmla="*/ 3373791 h 4138768"/>
              <a:gd name="connsiteX74" fmla="*/ 1741978 w 4190173"/>
              <a:gd name="connsiteY74" fmla="*/ 3223980 h 4138768"/>
              <a:gd name="connsiteX75" fmla="*/ 1710751 w 4190173"/>
              <a:gd name="connsiteY75" fmla="*/ 1874498 h 4138768"/>
              <a:gd name="connsiteX76" fmla="*/ 1913159 w 4190173"/>
              <a:gd name="connsiteY76" fmla="*/ 1561912 h 4138768"/>
              <a:gd name="connsiteX77" fmla="*/ 1945554 w 4190173"/>
              <a:gd name="connsiteY77" fmla="*/ 993742 h 4138768"/>
              <a:gd name="connsiteX78" fmla="*/ 1945554 w 4190173"/>
              <a:gd name="connsiteY78" fmla="*/ 650142 h 4138768"/>
              <a:gd name="connsiteX79" fmla="*/ 2016362 w 4190173"/>
              <a:gd name="connsiteY79" fmla="*/ 579333 h 4138768"/>
              <a:gd name="connsiteX80" fmla="*/ 2094930 w 4190173"/>
              <a:gd name="connsiteY80" fmla="*/ 136064 h 4138768"/>
              <a:gd name="connsiteX81" fmla="*/ 141621 w 4190173"/>
              <a:gd name="connsiteY81" fmla="*/ 2066319 h 4138768"/>
              <a:gd name="connsiteX82" fmla="*/ 2095258 w 4190173"/>
              <a:gd name="connsiteY82" fmla="*/ 3991017 h 4138768"/>
              <a:gd name="connsiteX83" fmla="*/ 4048555 w 4190173"/>
              <a:gd name="connsiteY83" fmla="*/ 2065016 h 4138768"/>
              <a:gd name="connsiteX84" fmla="*/ 2094930 w 4190173"/>
              <a:gd name="connsiteY84" fmla="*/ 136064 h 4138768"/>
              <a:gd name="connsiteX85" fmla="*/ 2094882 w 4190173"/>
              <a:gd name="connsiteY85" fmla="*/ 0 h 4138768"/>
              <a:gd name="connsiteX86" fmla="*/ 4190173 w 4190173"/>
              <a:gd name="connsiteY86" fmla="*/ 2065066 h 4138768"/>
              <a:gd name="connsiteX87" fmla="*/ 0 w 4190173"/>
              <a:gd name="connsiteY87" fmla="*/ 2067530 h 4138768"/>
              <a:gd name="connsiteX88" fmla="*/ 2094882 w 4190173"/>
              <a:gd name="connsiteY88" fmla="*/ 0 h 4138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4190173" h="4138768">
                <a:moveTo>
                  <a:pt x="2515685" y="2651732"/>
                </a:moveTo>
                <a:lnTo>
                  <a:pt x="2515685" y="3342196"/>
                </a:lnTo>
                <a:cubicBezTo>
                  <a:pt x="2508796" y="3429716"/>
                  <a:pt x="2660589" y="3429879"/>
                  <a:pt x="2654676" y="3343230"/>
                </a:cubicBezTo>
                <a:cubicBezTo>
                  <a:pt x="2654669" y="3255568"/>
                  <a:pt x="2654697" y="2752960"/>
                  <a:pt x="2654676" y="2653601"/>
                </a:cubicBezTo>
                <a:cubicBezTo>
                  <a:pt x="2607900" y="2654883"/>
                  <a:pt x="2560989" y="2652773"/>
                  <a:pt x="2515685" y="2651732"/>
                </a:cubicBezTo>
                <a:close/>
                <a:moveTo>
                  <a:pt x="3037285" y="1265875"/>
                </a:moveTo>
                <a:cubicBezTo>
                  <a:pt x="3075599" y="1603010"/>
                  <a:pt x="3002638" y="2052136"/>
                  <a:pt x="3032371" y="2358611"/>
                </a:cubicBezTo>
                <a:cubicBezTo>
                  <a:pt x="3044011" y="2501206"/>
                  <a:pt x="2938747" y="2626623"/>
                  <a:pt x="2796294" y="2639878"/>
                </a:cubicBezTo>
                <a:lnTo>
                  <a:pt x="2796294" y="3083992"/>
                </a:lnTo>
                <a:cubicBezTo>
                  <a:pt x="3091496" y="2881152"/>
                  <a:pt x="3279933" y="2556409"/>
                  <a:pt x="3309559" y="2199469"/>
                </a:cubicBezTo>
                <a:cubicBezTo>
                  <a:pt x="3354069" y="1863834"/>
                  <a:pt x="3255241" y="1524964"/>
                  <a:pt x="3037285" y="1265875"/>
                </a:cubicBezTo>
                <a:close/>
                <a:moveTo>
                  <a:pt x="1157146" y="1261180"/>
                </a:moveTo>
                <a:cubicBezTo>
                  <a:pt x="939317" y="1517083"/>
                  <a:pt x="838393" y="1852399"/>
                  <a:pt x="878790" y="2186015"/>
                </a:cubicBezTo>
                <a:lnTo>
                  <a:pt x="878783" y="2186015"/>
                </a:lnTo>
                <a:cubicBezTo>
                  <a:pt x="904380" y="2535605"/>
                  <a:pt x="1082117" y="2856348"/>
                  <a:pt x="1364963" y="3063379"/>
                </a:cubicBezTo>
                <a:lnTo>
                  <a:pt x="1391942" y="1890536"/>
                </a:lnTo>
                <a:cubicBezTo>
                  <a:pt x="1399249" y="1817518"/>
                  <a:pt x="1299479" y="1747531"/>
                  <a:pt x="1243547" y="1692257"/>
                </a:cubicBezTo>
                <a:cubicBezTo>
                  <a:pt x="1152169" y="1616641"/>
                  <a:pt x="1154902" y="1489475"/>
                  <a:pt x="1156906" y="1396333"/>
                </a:cubicBezTo>
                <a:cubicBezTo>
                  <a:pt x="1157862" y="1357048"/>
                  <a:pt x="1156906" y="1300465"/>
                  <a:pt x="1157146" y="1261180"/>
                </a:cubicBezTo>
                <a:close/>
                <a:moveTo>
                  <a:pt x="2087171" y="835853"/>
                </a:moveTo>
                <a:lnTo>
                  <a:pt x="2087157" y="998784"/>
                </a:lnTo>
                <a:cubicBezTo>
                  <a:pt x="2076281" y="1240731"/>
                  <a:pt x="2144371" y="1608448"/>
                  <a:pt x="1962909" y="1707885"/>
                </a:cubicBezTo>
                <a:cubicBezTo>
                  <a:pt x="1908315" y="1757154"/>
                  <a:pt x="1846393" y="1813022"/>
                  <a:pt x="1851958" y="1865406"/>
                </a:cubicBezTo>
                <a:lnTo>
                  <a:pt x="1883419" y="3216000"/>
                </a:lnTo>
                <a:cubicBezTo>
                  <a:pt x="1886449" y="3237144"/>
                  <a:pt x="1887462" y="3258528"/>
                  <a:pt x="1886442" y="3279870"/>
                </a:cubicBezTo>
                <a:cubicBezTo>
                  <a:pt x="2048347" y="3307422"/>
                  <a:pt x="2214110" y="3302451"/>
                  <a:pt x="2374068" y="3265248"/>
                </a:cubicBezTo>
                <a:lnTo>
                  <a:pt x="2374068" y="868000"/>
                </a:lnTo>
                <a:cubicBezTo>
                  <a:pt x="2280055" y="845936"/>
                  <a:pt x="2183740" y="835137"/>
                  <a:pt x="2087171" y="835853"/>
                </a:cubicBezTo>
                <a:close/>
                <a:moveTo>
                  <a:pt x="2515685" y="723890"/>
                </a:moveTo>
                <a:lnTo>
                  <a:pt x="2515678" y="2509392"/>
                </a:lnTo>
                <a:cubicBezTo>
                  <a:pt x="2605683" y="2506311"/>
                  <a:pt x="2799848" y="2526959"/>
                  <a:pt x="2862224" y="2459330"/>
                </a:cubicBezTo>
                <a:cubicBezTo>
                  <a:pt x="2883360" y="2436048"/>
                  <a:pt x="2893946" y="2405076"/>
                  <a:pt x="2891475" y="2373722"/>
                </a:cubicBezTo>
                <a:cubicBezTo>
                  <a:pt x="2879218" y="2216427"/>
                  <a:pt x="2879905" y="2058382"/>
                  <a:pt x="2893514" y="1901193"/>
                </a:cubicBezTo>
                <a:cubicBezTo>
                  <a:pt x="2913433" y="1514747"/>
                  <a:pt x="2938223" y="1033848"/>
                  <a:pt x="2738726" y="827093"/>
                </a:cubicBezTo>
                <a:cubicBezTo>
                  <a:pt x="2679381" y="766743"/>
                  <a:pt x="2600104" y="730057"/>
                  <a:pt x="2515685" y="723890"/>
                </a:cubicBezTo>
                <a:close/>
                <a:moveTo>
                  <a:pt x="1724829" y="598593"/>
                </a:moveTo>
                <a:cubicBezTo>
                  <a:pt x="1763937" y="598593"/>
                  <a:pt x="1795638" y="630294"/>
                  <a:pt x="1795638" y="669402"/>
                </a:cubicBezTo>
                <a:lnTo>
                  <a:pt x="1795638" y="1321891"/>
                </a:lnTo>
                <a:cubicBezTo>
                  <a:pt x="1795638" y="1360999"/>
                  <a:pt x="1763937" y="1392700"/>
                  <a:pt x="1724829" y="1392700"/>
                </a:cubicBezTo>
                <a:cubicBezTo>
                  <a:pt x="1685721" y="1392700"/>
                  <a:pt x="1654020" y="1360999"/>
                  <a:pt x="1654020" y="1321898"/>
                </a:cubicBezTo>
                <a:lnTo>
                  <a:pt x="1654020" y="669402"/>
                </a:lnTo>
                <a:cubicBezTo>
                  <a:pt x="1654020" y="630294"/>
                  <a:pt x="1685721" y="598593"/>
                  <a:pt x="1724829" y="598593"/>
                </a:cubicBezTo>
                <a:close/>
                <a:moveTo>
                  <a:pt x="1495323" y="598593"/>
                </a:moveTo>
                <a:cubicBezTo>
                  <a:pt x="1534431" y="598593"/>
                  <a:pt x="1566132" y="630294"/>
                  <a:pt x="1566132" y="669402"/>
                </a:cubicBezTo>
                <a:lnTo>
                  <a:pt x="1566132" y="1302497"/>
                </a:lnTo>
                <a:cubicBezTo>
                  <a:pt x="1566132" y="1341605"/>
                  <a:pt x="1534431" y="1373306"/>
                  <a:pt x="1495323" y="1373306"/>
                </a:cubicBezTo>
                <a:cubicBezTo>
                  <a:pt x="1456215" y="1373306"/>
                  <a:pt x="1424514" y="1341605"/>
                  <a:pt x="1424514" y="1302497"/>
                </a:cubicBezTo>
                <a:lnTo>
                  <a:pt x="1424514" y="669402"/>
                </a:lnTo>
                <a:cubicBezTo>
                  <a:pt x="1424514" y="630294"/>
                  <a:pt x="1456215" y="598593"/>
                  <a:pt x="1495323" y="598593"/>
                </a:cubicBezTo>
                <a:close/>
                <a:moveTo>
                  <a:pt x="2016362" y="579333"/>
                </a:moveTo>
                <a:cubicBezTo>
                  <a:pt x="2055470" y="579333"/>
                  <a:pt x="2087171" y="611034"/>
                  <a:pt x="2087171" y="650142"/>
                </a:cubicBezTo>
                <a:lnTo>
                  <a:pt x="2087171" y="694405"/>
                </a:lnTo>
                <a:cubicBezTo>
                  <a:pt x="2183521" y="693725"/>
                  <a:pt x="2279679" y="703143"/>
                  <a:pt x="2374075" y="722509"/>
                </a:cubicBezTo>
                <a:cubicBezTo>
                  <a:pt x="2373933" y="663468"/>
                  <a:pt x="2361938" y="585033"/>
                  <a:pt x="2443765" y="579340"/>
                </a:cubicBezTo>
                <a:cubicBezTo>
                  <a:pt x="2746522" y="567728"/>
                  <a:pt x="2929528" y="763167"/>
                  <a:pt x="3000457" y="1034649"/>
                </a:cubicBezTo>
                <a:cubicBezTo>
                  <a:pt x="3695049" y="1571974"/>
                  <a:pt x="3572833" y="2843815"/>
                  <a:pt x="2796294" y="3248523"/>
                </a:cubicBezTo>
                <a:lnTo>
                  <a:pt x="2796294" y="3341700"/>
                </a:lnTo>
                <a:cubicBezTo>
                  <a:pt x="2805131" y="3509652"/>
                  <a:pt x="2605421" y="3600663"/>
                  <a:pt x="2471713" y="3519593"/>
                </a:cubicBezTo>
                <a:cubicBezTo>
                  <a:pt x="2429560" y="3494931"/>
                  <a:pt x="2398412" y="3455115"/>
                  <a:pt x="2384618" y="3408268"/>
                </a:cubicBezTo>
                <a:cubicBezTo>
                  <a:pt x="2208545" y="3446242"/>
                  <a:pt x="2026729" y="3449238"/>
                  <a:pt x="1849516" y="3417069"/>
                </a:cubicBezTo>
                <a:cubicBezTo>
                  <a:pt x="1805210" y="3502437"/>
                  <a:pt x="1716289" y="3555246"/>
                  <a:pt x="1620137" y="3553306"/>
                </a:cubicBezTo>
                <a:cubicBezTo>
                  <a:pt x="1553520" y="3557143"/>
                  <a:pt x="1488482" y="3532084"/>
                  <a:pt x="1441663" y="3484536"/>
                </a:cubicBezTo>
                <a:cubicBezTo>
                  <a:pt x="1383912" y="3411723"/>
                  <a:pt x="1354767" y="3320316"/>
                  <a:pt x="1359723" y="3227507"/>
                </a:cubicBezTo>
                <a:cubicBezTo>
                  <a:pt x="999455" y="3004693"/>
                  <a:pt x="768115" y="2622403"/>
                  <a:pt x="737859" y="2199879"/>
                </a:cubicBezTo>
                <a:cubicBezTo>
                  <a:pt x="684589" y="1775345"/>
                  <a:pt x="840949" y="1351398"/>
                  <a:pt x="1157132" y="1063135"/>
                </a:cubicBezTo>
                <a:lnTo>
                  <a:pt x="1157111" y="669438"/>
                </a:lnTo>
                <a:cubicBezTo>
                  <a:pt x="1157111" y="630330"/>
                  <a:pt x="1188819" y="598629"/>
                  <a:pt x="1227927" y="598629"/>
                </a:cubicBezTo>
                <a:cubicBezTo>
                  <a:pt x="1267035" y="598629"/>
                  <a:pt x="1298736" y="630330"/>
                  <a:pt x="1298736" y="669438"/>
                </a:cubicBezTo>
                <a:cubicBezTo>
                  <a:pt x="1297412" y="689059"/>
                  <a:pt x="1300726" y="1409688"/>
                  <a:pt x="1298488" y="1399378"/>
                </a:cubicBezTo>
                <a:cubicBezTo>
                  <a:pt x="1296930" y="1471114"/>
                  <a:pt x="1295202" y="1552403"/>
                  <a:pt x="1334898" y="1584040"/>
                </a:cubicBezTo>
                <a:cubicBezTo>
                  <a:pt x="1420230" y="1666830"/>
                  <a:pt x="1545016" y="1749967"/>
                  <a:pt x="1533149" y="1899395"/>
                </a:cubicBezTo>
                <a:lnTo>
                  <a:pt x="1505179" y="3093806"/>
                </a:lnTo>
                <a:cubicBezTo>
                  <a:pt x="1501001" y="3180270"/>
                  <a:pt x="1489219" y="3327878"/>
                  <a:pt x="1543933" y="3386579"/>
                </a:cubicBezTo>
                <a:cubicBezTo>
                  <a:pt x="1594589" y="3423867"/>
                  <a:pt x="1664917" y="3418429"/>
                  <a:pt x="1709236" y="3373791"/>
                </a:cubicBezTo>
                <a:cubicBezTo>
                  <a:pt x="1741426" y="3330994"/>
                  <a:pt x="1753378" y="3276308"/>
                  <a:pt x="1741978" y="3223980"/>
                </a:cubicBezTo>
                <a:lnTo>
                  <a:pt x="1710751" y="1874498"/>
                </a:lnTo>
                <a:cubicBezTo>
                  <a:pt x="1698976" y="1731004"/>
                  <a:pt x="1827005" y="1643470"/>
                  <a:pt x="1913159" y="1561912"/>
                </a:cubicBezTo>
                <a:cubicBezTo>
                  <a:pt x="1985022" y="1474761"/>
                  <a:pt x="1928375" y="1116546"/>
                  <a:pt x="1945554" y="993742"/>
                </a:cubicBezTo>
                <a:lnTo>
                  <a:pt x="1945554" y="650142"/>
                </a:lnTo>
                <a:cubicBezTo>
                  <a:pt x="1945554" y="611034"/>
                  <a:pt x="1977255" y="579333"/>
                  <a:pt x="2016362" y="579333"/>
                </a:cubicBezTo>
                <a:close/>
                <a:moveTo>
                  <a:pt x="2094930" y="136064"/>
                </a:moveTo>
                <a:cubicBezTo>
                  <a:pt x="1133175" y="136194"/>
                  <a:pt x="171472" y="779525"/>
                  <a:pt x="141621" y="2066319"/>
                </a:cubicBezTo>
                <a:cubicBezTo>
                  <a:pt x="164830" y="3388788"/>
                  <a:pt x="1170423" y="3991074"/>
                  <a:pt x="2095258" y="3991017"/>
                </a:cubicBezTo>
                <a:cubicBezTo>
                  <a:pt x="3020340" y="3990953"/>
                  <a:pt x="4026151" y="3388214"/>
                  <a:pt x="4048555" y="2065016"/>
                </a:cubicBezTo>
                <a:cubicBezTo>
                  <a:pt x="4018494" y="779005"/>
                  <a:pt x="3056686" y="135934"/>
                  <a:pt x="2094930" y="136064"/>
                </a:cubicBezTo>
                <a:close/>
                <a:moveTo>
                  <a:pt x="2094882" y="0"/>
                </a:moveTo>
                <a:cubicBezTo>
                  <a:pt x="3087035" y="-104"/>
                  <a:pt x="4165900" y="646098"/>
                  <a:pt x="4190173" y="2065066"/>
                </a:cubicBezTo>
                <a:cubicBezTo>
                  <a:pt x="4127635" y="4829415"/>
                  <a:pt x="64209" y="4829769"/>
                  <a:pt x="0" y="2067530"/>
                </a:cubicBezTo>
                <a:cubicBezTo>
                  <a:pt x="22196" y="648407"/>
                  <a:pt x="1102142" y="-372"/>
                  <a:pt x="2094882" y="0"/>
                </a:cubicBezTo>
                <a:close/>
              </a:path>
            </a:pathLst>
          </a:custGeom>
          <a:gradFill flip="none" rotWithShape="1">
            <a:gsLst>
              <a:gs pos="0">
                <a:srgbClr val="BDCD00">
                  <a:alpha val="50000"/>
                </a:srgbClr>
              </a:gs>
              <a:gs pos="100000">
                <a:srgbClr val="0092D0">
                  <a:alpha val="5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8" fontAlgn="base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4E99C5-1869-BD98-4583-91B37C7A22E1}"/>
              </a:ext>
            </a:extLst>
          </p:cNvPr>
          <p:cNvSpPr txBox="1"/>
          <p:nvPr/>
        </p:nvSpPr>
        <p:spPr>
          <a:xfrm>
            <a:off x="749546" y="2404762"/>
            <a:ext cx="197185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4378">
              <a:defRPr/>
            </a:pPr>
            <a:r>
              <a:rPr lang="en-US" b="1" kern="0" dirty="0">
                <a:solidFill>
                  <a:prstClr val="black"/>
                </a:solidFill>
                <a:latin typeface="Franklin Gothic Book" panose="020B0503020102020204"/>
              </a:rPr>
              <a:t>Draft for Governance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D0CDC6-B12E-A038-7235-98830BD1A1A9}"/>
              </a:ext>
            </a:extLst>
          </p:cNvPr>
          <p:cNvSpPr txBox="1"/>
          <p:nvPr/>
        </p:nvSpPr>
        <p:spPr>
          <a:xfrm>
            <a:off x="3121729" y="1139008"/>
            <a:ext cx="293370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>
              <a:defRPr/>
            </a:pPr>
            <a:r>
              <a:rPr lang="en-US" b="1" kern="0" dirty="0">
                <a:solidFill>
                  <a:prstClr val="black"/>
                </a:solidFill>
                <a:latin typeface="Franklin Gothic Book" panose="020B0503020102020204"/>
              </a:rPr>
              <a:t>Revise per Feedback and Updates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49253D-79FA-6280-5269-33E6893C3365}"/>
              </a:ext>
            </a:extLst>
          </p:cNvPr>
          <p:cNvSpPr txBox="1"/>
          <p:nvPr/>
        </p:nvSpPr>
        <p:spPr>
          <a:xfrm>
            <a:off x="6403318" y="2331616"/>
            <a:ext cx="218608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>
              <a:defRPr/>
            </a:pPr>
            <a:r>
              <a:rPr lang="en-US" b="1" kern="0" dirty="0">
                <a:solidFill>
                  <a:prstClr val="black"/>
                </a:solidFill>
                <a:latin typeface="Franklin Gothic Book" panose="020B0503020102020204"/>
              </a:rPr>
              <a:t>Alignment With Scientific Platform/Lexicon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056CA8-0EB3-249D-16CB-B5DED4161558}"/>
              </a:ext>
            </a:extLst>
          </p:cNvPr>
          <p:cNvSpPr txBox="1"/>
          <p:nvPr/>
        </p:nvSpPr>
        <p:spPr>
          <a:xfrm>
            <a:off x="6234141" y="3849072"/>
            <a:ext cx="235192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>
              <a:defRPr/>
            </a:pPr>
            <a:r>
              <a:rPr lang="en-US" b="1" kern="0" dirty="0">
                <a:solidFill>
                  <a:prstClr val="black"/>
                </a:solidFill>
                <a:latin typeface="Franklin Gothic Book" panose="020B0503020102020204"/>
              </a:rPr>
              <a:t>Functionality and Graphics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9C80CB-F302-E7D8-0E40-BCD9277A7043}"/>
              </a:ext>
            </a:extLst>
          </p:cNvPr>
          <p:cNvSpPr txBox="1"/>
          <p:nvPr/>
        </p:nvSpPr>
        <p:spPr>
          <a:xfrm>
            <a:off x="1625072" y="3860380"/>
            <a:ext cx="127485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4378">
              <a:defRPr/>
            </a:pPr>
            <a:r>
              <a:rPr lang="en-US" b="1" kern="0" dirty="0">
                <a:solidFill>
                  <a:prstClr val="black"/>
                </a:solidFill>
                <a:latin typeface="Franklin Gothic Book" panose="020B0503020102020204"/>
              </a:rPr>
              <a:t>Vetting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5E579EA-7BA7-0941-220A-5B880CBEA83D}"/>
              </a:ext>
            </a:extLst>
          </p:cNvPr>
          <p:cNvCxnSpPr>
            <a:cxnSpLocks/>
          </p:cNvCxnSpPr>
          <p:nvPr/>
        </p:nvCxnSpPr>
        <p:spPr>
          <a:xfrm flipV="1">
            <a:off x="4572000" y="1372791"/>
            <a:ext cx="0" cy="232172"/>
          </a:xfrm>
          <a:prstGeom prst="line">
            <a:avLst/>
          </a:prstGeom>
          <a:ln w="12700" cap="rnd" cmpd="sng">
            <a:solidFill>
              <a:schemeClr val="accent3"/>
            </a:solidFill>
            <a:prstDash val="solid"/>
            <a:round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D4D1A7F-4615-39B2-9817-10B1F299D072}"/>
              </a:ext>
            </a:extLst>
          </p:cNvPr>
          <p:cNvCxnSpPr>
            <a:cxnSpLocks/>
          </p:cNvCxnSpPr>
          <p:nvPr/>
        </p:nvCxnSpPr>
        <p:spPr>
          <a:xfrm flipH="1">
            <a:off x="2723665" y="2573990"/>
            <a:ext cx="407194" cy="0"/>
          </a:xfrm>
          <a:prstGeom prst="line">
            <a:avLst/>
          </a:prstGeom>
          <a:ln w="12700" cap="rnd" cmpd="sng">
            <a:solidFill>
              <a:schemeClr val="accent3"/>
            </a:solidFill>
            <a:prstDash val="solid"/>
            <a:round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F72F48A-68EC-AA2F-4D7D-22A6AEBA9D7B}"/>
              </a:ext>
            </a:extLst>
          </p:cNvPr>
          <p:cNvCxnSpPr>
            <a:cxnSpLocks/>
          </p:cNvCxnSpPr>
          <p:nvPr/>
        </p:nvCxnSpPr>
        <p:spPr>
          <a:xfrm flipH="1">
            <a:off x="5996124" y="2573990"/>
            <a:ext cx="407194" cy="0"/>
          </a:xfrm>
          <a:prstGeom prst="line">
            <a:avLst/>
          </a:prstGeom>
          <a:ln w="12700" cap="rnd" cmpd="sng">
            <a:solidFill>
              <a:schemeClr val="accent3"/>
            </a:solidFill>
            <a:prstDash val="solid"/>
            <a:round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E21A063-BB0B-71F7-0361-0A66EDABFC0E}"/>
              </a:ext>
            </a:extLst>
          </p:cNvPr>
          <p:cNvCxnSpPr>
            <a:cxnSpLocks/>
          </p:cNvCxnSpPr>
          <p:nvPr/>
        </p:nvCxnSpPr>
        <p:spPr>
          <a:xfrm flipH="1">
            <a:off x="2927262" y="4006334"/>
            <a:ext cx="407194" cy="0"/>
          </a:xfrm>
          <a:prstGeom prst="line">
            <a:avLst/>
          </a:prstGeom>
          <a:ln w="12700" cap="rnd" cmpd="sng">
            <a:solidFill>
              <a:schemeClr val="accent3"/>
            </a:solidFill>
            <a:prstDash val="solid"/>
            <a:round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DAB495C-8A2C-9015-D5DE-AA68EF8DA8A2}"/>
              </a:ext>
            </a:extLst>
          </p:cNvPr>
          <p:cNvCxnSpPr>
            <a:cxnSpLocks/>
          </p:cNvCxnSpPr>
          <p:nvPr/>
        </p:nvCxnSpPr>
        <p:spPr>
          <a:xfrm flipH="1">
            <a:off x="5792527" y="4006334"/>
            <a:ext cx="407194" cy="0"/>
          </a:xfrm>
          <a:prstGeom prst="line">
            <a:avLst/>
          </a:prstGeom>
          <a:ln w="12700" cap="rnd" cmpd="sng">
            <a:solidFill>
              <a:schemeClr val="accent3"/>
            </a:solidFill>
            <a:prstDash val="solid"/>
            <a:round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rrow: Right 2">
            <a:extLst>
              <a:ext uri="{FF2B5EF4-FFF2-40B4-BE49-F238E27FC236}">
                <a16:creationId xmlns:a16="http://schemas.microsoft.com/office/drawing/2014/main" id="{2D4CF4AE-7D4B-5615-2618-866D8D91F5CF}"/>
              </a:ext>
            </a:extLst>
          </p:cNvPr>
          <p:cNvSpPr/>
          <p:nvPr/>
        </p:nvSpPr>
        <p:spPr>
          <a:xfrm>
            <a:off x="4449706" y="1672873"/>
            <a:ext cx="277747" cy="300078"/>
          </a:xfrm>
          <a:prstGeom prst="rightArrow">
            <a:avLst/>
          </a:prstGeom>
          <a:gradFill flip="none" rotWithShape="1">
            <a:gsLst>
              <a:gs pos="0">
                <a:srgbClr val="BDCD00">
                  <a:alpha val="50000"/>
                </a:srgbClr>
              </a:gs>
              <a:gs pos="100000">
                <a:srgbClr val="0092D0">
                  <a:alpha val="5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8" fontAlgn="base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BABBD763-8EB3-E42C-C0D2-AACE281971A6}"/>
              </a:ext>
            </a:extLst>
          </p:cNvPr>
          <p:cNvSpPr/>
          <p:nvPr/>
        </p:nvSpPr>
        <p:spPr>
          <a:xfrm rot="5400000">
            <a:off x="5653653" y="2862377"/>
            <a:ext cx="277747" cy="300078"/>
          </a:xfrm>
          <a:prstGeom prst="rightArrow">
            <a:avLst/>
          </a:prstGeom>
          <a:gradFill flip="none" rotWithShape="1">
            <a:gsLst>
              <a:gs pos="0">
                <a:srgbClr val="BDCD00">
                  <a:alpha val="50000"/>
                </a:srgbClr>
              </a:gs>
              <a:gs pos="100000">
                <a:srgbClr val="0092D0">
                  <a:alpha val="5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8" fontAlgn="base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21BFA4D6-21C2-5A3B-3E23-3CDB52A46F58}"/>
              </a:ext>
            </a:extLst>
          </p:cNvPr>
          <p:cNvSpPr/>
          <p:nvPr/>
        </p:nvSpPr>
        <p:spPr>
          <a:xfrm rot="10800000">
            <a:off x="4360428" y="4164307"/>
            <a:ext cx="277747" cy="300078"/>
          </a:xfrm>
          <a:prstGeom prst="rightArrow">
            <a:avLst/>
          </a:prstGeom>
          <a:gradFill flip="none" rotWithShape="1">
            <a:gsLst>
              <a:gs pos="0">
                <a:srgbClr val="BDCD00">
                  <a:alpha val="50000"/>
                </a:srgbClr>
              </a:gs>
              <a:gs pos="100000">
                <a:srgbClr val="0092D0">
                  <a:alpha val="5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8" fontAlgn="base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5BA57CC-8436-2787-496D-68B8070C3234}"/>
              </a:ext>
            </a:extLst>
          </p:cNvPr>
          <p:cNvSpPr/>
          <p:nvPr/>
        </p:nvSpPr>
        <p:spPr>
          <a:xfrm rot="16200000">
            <a:off x="3221570" y="2828281"/>
            <a:ext cx="277747" cy="300078"/>
          </a:xfrm>
          <a:prstGeom prst="rightArrow">
            <a:avLst/>
          </a:prstGeom>
          <a:gradFill flip="none" rotWithShape="1">
            <a:gsLst>
              <a:gs pos="0">
                <a:srgbClr val="BDCD00">
                  <a:alpha val="50000"/>
                </a:srgbClr>
              </a:gs>
              <a:gs pos="100000">
                <a:srgbClr val="0092D0">
                  <a:alpha val="5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8" fontAlgn="base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03FB779A-9E98-7100-36F4-FF1D16F2DC65}"/>
              </a:ext>
            </a:extLst>
          </p:cNvPr>
          <p:cNvSpPr/>
          <p:nvPr/>
        </p:nvSpPr>
        <p:spPr>
          <a:xfrm rot="2700000">
            <a:off x="5325421" y="2079135"/>
            <a:ext cx="277747" cy="300078"/>
          </a:xfrm>
          <a:prstGeom prst="rightArrow">
            <a:avLst/>
          </a:prstGeom>
          <a:gradFill flip="none" rotWithShape="1">
            <a:gsLst>
              <a:gs pos="0">
                <a:srgbClr val="BDCD00">
                  <a:alpha val="50000"/>
                </a:srgbClr>
              </a:gs>
              <a:gs pos="100000">
                <a:srgbClr val="0092D0">
                  <a:alpha val="5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8" fontAlgn="base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6BAFE98-8537-614F-180E-2763F429CAA0}"/>
              </a:ext>
            </a:extLst>
          </p:cNvPr>
          <p:cNvSpPr/>
          <p:nvPr/>
        </p:nvSpPr>
        <p:spPr>
          <a:xfrm rot="8100000">
            <a:off x="5364273" y="3715945"/>
            <a:ext cx="277747" cy="300078"/>
          </a:xfrm>
          <a:prstGeom prst="rightArrow">
            <a:avLst/>
          </a:prstGeom>
          <a:gradFill flip="none" rotWithShape="1">
            <a:gsLst>
              <a:gs pos="0">
                <a:srgbClr val="BDCD00">
                  <a:alpha val="50000"/>
                </a:srgbClr>
              </a:gs>
              <a:gs pos="100000">
                <a:srgbClr val="0092D0">
                  <a:alpha val="5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8" fontAlgn="base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C18B20D-3C44-CBED-0E06-99FB39220E00}"/>
              </a:ext>
            </a:extLst>
          </p:cNvPr>
          <p:cNvSpPr/>
          <p:nvPr/>
        </p:nvSpPr>
        <p:spPr>
          <a:xfrm rot="13500000">
            <a:off x="3434294" y="3672793"/>
            <a:ext cx="277747" cy="300078"/>
          </a:xfrm>
          <a:prstGeom prst="rightArrow">
            <a:avLst/>
          </a:prstGeom>
          <a:gradFill flip="none" rotWithShape="1">
            <a:gsLst>
              <a:gs pos="0">
                <a:srgbClr val="BDCD00">
                  <a:alpha val="50000"/>
                </a:srgbClr>
              </a:gs>
              <a:gs pos="100000">
                <a:srgbClr val="0092D0">
                  <a:alpha val="5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8" fontAlgn="base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BC072E93-7F28-E179-AD16-2911672F810D}"/>
              </a:ext>
            </a:extLst>
          </p:cNvPr>
          <p:cNvSpPr/>
          <p:nvPr/>
        </p:nvSpPr>
        <p:spPr>
          <a:xfrm rot="18900000">
            <a:off x="3477840" y="2098223"/>
            <a:ext cx="277747" cy="300078"/>
          </a:xfrm>
          <a:prstGeom prst="rightArrow">
            <a:avLst/>
          </a:prstGeom>
          <a:gradFill flip="none" rotWithShape="1">
            <a:gsLst>
              <a:gs pos="0">
                <a:srgbClr val="BDCD00">
                  <a:alpha val="50000"/>
                </a:srgbClr>
              </a:gs>
              <a:gs pos="100000">
                <a:srgbClr val="0092D0">
                  <a:alpha val="5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8" fontAlgn="base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FFFFFF"/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999440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223BBC-1864-437A-AF1F-E7E98CC59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Publication Planning:</a:t>
            </a:r>
            <a:br>
              <a:rPr lang="en-US" sz="3200" dirty="0"/>
            </a:br>
            <a:r>
              <a:rPr lang="en-US" sz="3200" dirty="0"/>
              <a:t>The Unexplored Culinary Territory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992C889-06EC-4A3C-949B-CB7988751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0373" y="3157537"/>
            <a:ext cx="5953127" cy="1926018"/>
          </a:xfrm>
        </p:spPr>
        <p:txBody>
          <a:bodyPr>
            <a:normAutofit fontScale="55000" lnSpcReduction="20000"/>
          </a:bodyPr>
          <a:lstStyle/>
          <a:p>
            <a:r>
              <a:rPr lang="en-US" sz="4400" dirty="0"/>
              <a:t>Maria McGill</a:t>
            </a:r>
          </a:p>
          <a:p>
            <a:endParaRPr lang="en-US" dirty="0"/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3200" dirty="0"/>
              <a:t>Nontraditional Strategic Publication Planning: The Next Frontier</a:t>
            </a:r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3200" dirty="0"/>
              <a:t>Scenario Planning: When Will the Data Be Available?</a:t>
            </a:r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3200" dirty="0"/>
              <a:t>Challenges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379AD8-4241-4979-A2D0-DF387A92F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783"/>
            <a:fld id="{42AD0A0E-4515-A647-B2E3-7F1B29FB990E}" type="slidenum">
              <a:rPr lang="en-US">
                <a:solidFill>
                  <a:prstClr val="black"/>
                </a:solidFill>
                <a:latin typeface="Franklin Gothic Book" panose="020B0503020102020204"/>
              </a:rPr>
              <a:pPr defTabSz="685783"/>
              <a:t>18</a:t>
            </a:fld>
            <a:endParaRPr lang="en-US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30260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Slide Zoom 18">
                <a:extLst>
                  <a:ext uri="{FF2B5EF4-FFF2-40B4-BE49-F238E27FC236}">
                    <a16:creationId xmlns:a16="http://schemas.microsoft.com/office/drawing/2014/main" id="{ED16EEBE-0A18-A9BE-924A-97B6C4D8AD1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7623914"/>
                  </p:ext>
                </p:extLst>
              </p:nvPr>
            </p:nvGraphicFramePr>
            <p:xfrm>
              <a:off x="5301922" y="1316473"/>
              <a:ext cx="2893568" cy="1627632"/>
            </p:xfrm>
            <a:graphic>
              <a:graphicData uri="http://schemas.microsoft.com/office/powerpoint/2016/slidezoom">
                <pslz:sldZm>
                  <pslz:sldZmObj sldId="2147483613" cId="2300101432">
                    <pslz:zmPr id="{390E103B-E510-434E-AF29-3854096D12B5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93568" cy="1627632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bg2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Slide Zoom 18">
                <a:extLst>
                  <a:ext uri="{FF2B5EF4-FFF2-40B4-BE49-F238E27FC236}">
                    <a16:creationId xmlns:a16="http://schemas.microsoft.com/office/drawing/2014/main" id="{ED16EEBE-0A18-A9BE-924A-97B6C4D8AD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01922" y="1316473"/>
                <a:ext cx="2893568" cy="1627632"/>
              </a:xfrm>
              <a:prstGeom prst="rect">
                <a:avLst/>
              </a:prstGeom>
              <a:ln w="12700">
                <a:solidFill>
                  <a:schemeClr val="bg2"/>
                </a:solidFill>
              </a:ln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5AC773FC-2D99-E366-AE12-7E09BDBDB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Traditional Publication Plan</a:t>
            </a:r>
            <a:br>
              <a:rPr lang="en-US" dirty="0"/>
            </a:br>
            <a:r>
              <a:rPr lang="en-US" sz="1900" i="1" dirty="0"/>
              <a:t>The Classic Recipe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674A4-7161-B68B-905E-9A61C675F8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783"/>
            <a:fld id="{42AD0A0E-4515-A647-B2E3-7F1B29FB990E}" type="slidenum">
              <a:rPr lang="en-US">
                <a:solidFill>
                  <a:prstClr val="black"/>
                </a:solidFill>
                <a:latin typeface="Franklin Gothic Book" panose="020B0503020102020204"/>
              </a:rPr>
              <a:pPr defTabSz="685783"/>
              <a:t>19</a:t>
            </a:fld>
            <a:endParaRPr lang="en-US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Slide Zoom 8">
                <a:extLst>
                  <a:ext uri="{FF2B5EF4-FFF2-40B4-BE49-F238E27FC236}">
                    <a16:creationId xmlns:a16="http://schemas.microsoft.com/office/drawing/2014/main" id="{B3101C35-3C46-C1EB-70C9-F43F1A1E472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299890" y="3051401"/>
              <a:ext cx="2895600" cy="1628776"/>
            </p:xfrm>
            <a:graphic>
              <a:graphicData uri="http://schemas.microsoft.com/office/powerpoint/2016/slidezoom">
                <pslz:sldZm>
                  <pslz:sldZmObj sldId="2146848254" cId="2217283792">
                    <pslz:zmPr id="{9D70EE6C-46CB-4ED8-AD03-72CE28690A6D}" transitionDur="5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95600" cy="1628776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bg2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Slide Zoom 8">
                <a:extLst>
                  <a:ext uri="{FF2B5EF4-FFF2-40B4-BE49-F238E27FC236}">
                    <a16:creationId xmlns:a16="http://schemas.microsoft.com/office/drawing/2014/main" id="{B3101C35-3C46-C1EB-70C9-F43F1A1E472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99890" y="3051401"/>
                <a:ext cx="2895600" cy="1628776"/>
              </a:xfrm>
              <a:prstGeom prst="rect">
                <a:avLst/>
              </a:prstGeom>
              <a:ln w="12700">
                <a:solidFill>
                  <a:schemeClr val="bg2"/>
                </a:solidFill>
              </a:ln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2A34377C-20D3-B771-0FCF-F0B88D3149F7}"/>
              </a:ext>
            </a:extLst>
          </p:cNvPr>
          <p:cNvGrpSpPr/>
          <p:nvPr/>
        </p:nvGrpSpPr>
        <p:grpSpPr>
          <a:xfrm rot="5400000">
            <a:off x="5044540" y="3069626"/>
            <a:ext cx="216860" cy="216861"/>
            <a:chOff x="2887051" y="5251583"/>
            <a:chExt cx="686744" cy="686747"/>
          </a:xfrm>
          <a:solidFill>
            <a:schemeClr val="accent2"/>
          </a:solidFill>
        </p:grpSpPr>
        <p:sp>
          <p:nvSpPr>
            <p:cNvPr id="11" name="Freeform 181">
              <a:extLst>
                <a:ext uri="{FF2B5EF4-FFF2-40B4-BE49-F238E27FC236}">
                  <a16:creationId xmlns:a16="http://schemas.microsoft.com/office/drawing/2014/main" id="{6B47CF9A-255B-220F-28BA-615A775EFA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7051" y="5251583"/>
              <a:ext cx="465723" cy="468356"/>
            </a:xfrm>
            <a:custGeom>
              <a:avLst/>
              <a:gdLst>
                <a:gd name="T0" fmla="*/ 147 w 179"/>
                <a:gd name="T1" fmla="*/ 32 h 179"/>
                <a:gd name="T2" fmla="*/ 32 w 179"/>
                <a:gd name="T3" fmla="*/ 32 h 179"/>
                <a:gd name="T4" fmla="*/ 32 w 179"/>
                <a:gd name="T5" fmla="*/ 147 h 179"/>
                <a:gd name="T6" fmla="*/ 147 w 179"/>
                <a:gd name="T7" fmla="*/ 147 h 179"/>
                <a:gd name="T8" fmla="*/ 147 w 179"/>
                <a:gd name="T9" fmla="*/ 32 h 179"/>
                <a:gd name="T10" fmla="*/ 45 w 179"/>
                <a:gd name="T11" fmla="*/ 134 h 179"/>
                <a:gd name="T12" fmla="*/ 45 w 179"/>
                <a:gd name="T13" fmla="*/ 45 h 179"/>
                <a:gd name="T14" fmla="*/ 134 w 179"/>
                <a:gd name="T15" fmla="*/ 45 h 179"/>
                <a:gd name="T16" fmla="*/ 134 w 179"/>
                <a:gd name="T17" fmla="*/ 134 h 179"/>
                <a:gd name="T18" fmla="*/ 45 w 179"/>
                <a:gd name="T19" fmla="*/ 1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9" h="179">
                  <a:moveTo>
                    <a:pt x="147" y="32"/>
                  </a:moveTo>
                  <a:cubicBezTo>
                    <a:pt x="115" y="0"/>
                    <a:pt x="64" y="0"/>
                    <a:pt x="32" y="32"/>
                  </a:cubicBezTo>
                  <a:cubicBezTo>
                    <a:pt x="0" y="64"/>
                    <a:pt x="0" y="115"/>
                    <a:pt x="32" y="147"/>
                  </a:cubicBezTo>
                  <a:cubicBezTo>
                    <a:pt x="64" y="179"/>
                    <a:pt x="115" y="179"/>
                    <a:pt x="147" y="147"/>
                  </a:cubicBezTo>
                  <a:cubicBezTo>
                    <a:pt x="179" y="115"/>
                    <a:pt x="179" y="64"/>
                    <a:pt x="147" y="32"/>
                  </a:cubicBezTo>
                  <a:close/>
                  <a:moveTo>
                    <a:pt x="45" y="134"/>
                  </a:moveTo>
                  <a:cubicBezTo>
                    <a:pt x="20" y="110"/>
                    <a:pt x="20" y="69"/>
                    <a:pt x="45" y="45"/>
                  </a:cubicBezTo>
                  <a:cubicBezTo>
                    <a:pt x="69" y="20"/>
                    <a:pt x="110" y="20"/>
                    <a:pt x="134" y="45"/>
                  </a:cubicBezTo>
                  <a:cubicBezTo>
                    <a:pt x="159" y="69"/>
                    <a:pt x="159" y="110"/>
                    <a:pt x="134" y="134"/>
                  </a:cubicBezTo>
                  <a:cubicBezTo>
                    <a:pt x="110" y="159"/>
                    <a:pt x="69" y="159"/>
                    <a:pt x="45" y="1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  <a:latin typeface="Franklin Gothic Book" panose="020B0503020102020204"/>
              </a:endParaRPr>
            </a:p>
          </p:txBody>
        </p:sp>
        <p:sp>
          <p:nvSpPr>
            <p:cNvPr id="12" name="Freeform 182">
              <a:extLst>
                <a:ext uri="{FF2B5EF4-FFF2-40B4-BE49-F238E27FC236}">
                  <a16:creationId xmlns:a16="http://schemas.microsoft.com/office/drawing/2014/main" id="{ADF58445-996B-4923-6889-FEEFCE3F7F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58051" y="5622584"/>
              <a:ext cx="315744" cy="315746"/>
            </a:xfrm>
            <a:custGeom>
              <a:avLst/>
              <a:gdLst>
                <a:gd name="T0" fmla="*/ 116 w 121"/>
                <a:gd name="T1" fmla="*/ 97 h 121"/>
                <a:gd name="T2" fmla="*/ 37 w 121"/>
                <a:gd name="T3" fmla="*/ 18 h 121"/>
                <a:gd name="T4" fmla="*/ 24 w 121"/>
                <a:gd name="T5" fmla="*/ 14 h 121"/>
                <a:gd name="T6" fmla="*/ 24 w 121"/>
                <a:gd name="T7" fmla="*/ 14 h 121"/>
                <a:gd name="T8" fmla="*/ 10 w 121"/>
                <a:gd name="T9" fmla="*/ 0 h 121"/>
                <a:gd name="T10" fmla="*/ 5 w 121"/>
                <a:gd name="T11" fmla="*/ 5 h 121"/>
                <a:gd name="T12" fmla="*/ 0 w 121"/>
                <a:gd name="T13" fmla="*/ 10 h 121"/>
                <a:gd name="T14" fmla="*/ 14 w 121"/>
                <a:gd name="T15" fmla="*/ 24 h 121"/>
                <a:gd name="T16" fmla="*/ 14 w 121"/>
                <a:gd name="T17" fmla="*/ 24 h 121"/>
                <a:gd name="T18" fmla="*/ 18 w 121"/>
                <a:gd name="T19" fmla="*/ 37 h 121"/>
                <a:gd name="T20" fmla="*/ 97 w 121"/>
                <a:gd name="T21" fmla="*/ 116 h 121"/>
                <a:gd name="T22" fmla="*/ 116 w 121"/>
                <a:gd name="T23" fmla="*/ 116 h 121"/>
                <a:gd name="T24" fmla="*/ 116 w 121"/>
                <a:gd name="T25" fmla="*/ 116 h 121"/>
                <a:gd name="T26" fmla="*/ 116 w 121"/>
                <a:gd name="T27" fmla="*/ 97 h 121"/>
                <a:gd name="T28" fmla="*/ 16 w 121"/>
                <a:gd name="T29" fmla="*/ 20 h 121"/>
                <a:gd name="T30" fmla="*/ 18 w 121"/>
                <a:gd name="T31" fmla="*/ 18 h 121"/>
                <a:gd name="T32" fmla="*/ 20 w 121"/>
                <a:gd name="T33" fmla="*/ 16 h 121"/>
                <a:gd name="T34" fmla="*/ 18 w 121"/>
                <a:gd name="T35" fmla="*/ 18 h 121"/>
                <a:gd name="T36" fmla="*/ 16 w 121"/>
                <a:gd name="T37" fmla="*/ 20 h 121"/>
                <a:gd name="T38" fmla="*/ 15 w 121"/>
                <a:gd name="T39" fmla="*/ 21 h 121"/>
                <a:gd name="T40" fmla="*/ 16 w 121"/>
                <a:gd name="T41" fmla="*/ 20 h 121"/>
                <a:gd name="T42" fmla="*/ 15 w 121"/>
                <a:gd name="T43" fmla="*/ 21 h 121"/>
                <a:gd name="T44" fmla="*/ 21 w 121"/>
                <a:gd name="T45" fmla="*/ 15 h 121"/>
                <a:gd name="T46" fmla="*/ 20 w 121"/>
                <a:gd name="T47" fmla="*/ 16 h 121"/>
                <a:gd name="T48" fmla="*/ 21 w 121"/>
                <a:gd name="T49" fmla="*/ 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1" h="121">
                  <a:moveTo>
                    <a:pt x="116" y="97"/>
                  </a:moveTo>
                  <a:cubicBezTo>
                    <a:pt x="37" y="18"/>
                    <a:pt x="37" y="18"/>
                    <a:pt x="37" y="18"/>
                  </a:cubicBezTo>
                  <a:cubicBezTo>
                    <a:pt x="34" y="14"/>
                    <a:pt x="29" y="13"/>
                    <a:pt x="24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2"/>
                    <a:pt x="7" y="3"/>
                    <a:pt x="5" y="5"/>
                  </a:cubicBezTo>
                  <a:cubicBezTo>
                    <a:pt x="3" y="7"/>
                    <a:pt x="2" y="8"/>
                    <a:pt x="0" y="10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9"/>
                    <a:pt x="14" y="34"/>
                    <a:pt x="18" y="37"/>
                  </a:cubicBezTo>
                  <a:cubicBezTo>
                    <a:pt x="97" y="116"/>
                    <a:pt x="97" y="116"/>
                    <a:pt x="97" y="116"/>
                  </a:cubicBezTo>
                  <a:cubicBezTo>
                    <a:pt x="102" y="121"/>
                    <a:pt x="111" y="121"/>
                    <a:pt x="116" y="116"/>
                  </a:cubicBezTo>
                  <a:cubicBezTo>
                    <a:pt x="116" y="116"/>
                    <a:pt x="116" y="116"/>
                    <a:pt x="116" y="116"/>
                  </a:cubicBezTo>
                  <a:cubicBezTo>
                    <a:pt x="121" y="111"/>
                    <a:pt x="121" y="102"/>
                    <a:pt x="116" y="97"/>
                  </a:cubicBezTo>
                  <a:close/>
                  <a:moveTo>
                    <a:pt x="16" y="20"/>
                  </a:moveTo>
                  <a:cubicBezTo>
                    <a:pt x="17" y="19"/>
                    <a:pt x="17" y="18"/>
                    <a:pt x="18" y="18"/>
                  </a:cubicBezTo>
                  <a:cubicBezTo>
                    <a:pt x="18" y="17"/>
                    <a:pt x="19" y="17"/>
                    <a:pt x="20" y="16"/>
                  </a:cubicBezTo>
                  <a:cubicBezTo>
                    <a:pt x="19" y="17"/>
                    <a:pt x="18" y="17"/>
                    <a:pt x="18" y="18"/>
                  </a:cubicBezTo>
                  <a:cubicBezTo>
                    <a:pt x="17" y="18"/>
                    <a:pt x="17" y="19"/>
                    <a:pt x="16" y="20"/>
                  </a:cubicBezTo>
                  <a:close/>
                  <a:moveTo>
                    <a:pt x="15" y="21"/>
                  </a:moveTo>
                  <a:cubicBezTo>
                    <a:pt x="16" y="21"/>
                    <a:pt x="16" y="21"/>
                    <a:pt x="16" y="20"/>
                  </a:cubicBezTo>
                  <a:cubicBezTo>
                    <a:pt x="16" y="21"/>
                    <a:pt x="16" y="21"/>
                    <a:pt x="15" y="21"/>
                  </a:cubicBezTo>
                  <a:close/>
                  <a:moveTo>
                    <a:pt x="21" y="15"/>
                  </a:moveTo>
                  <a:cubicBezTo>
                    <a:pt x="21" y="16"/>
                    <a:pt x="21" y="16"/>
                    <a:pt x="20" y="16"/>
                  </a:cubicBezTo>
                  <a:cubicBezTo>
                    <a:pt x="21" y="16"/>
                    <a:pt x="21" y="16"/>
                    <a:pt x="21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  <a:latin typeface="Franklin Gothic Book" panose="020B0503020102020204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2361365-EEFF-CEDE-E6F8-F4ACABE89EE6}"/>
              </a:ext>
            </a:extLst>
          </p:cNvPr>
          <p:cNvGrpSpPr/>
          <p:nvPr/>
        </p:nvGrpSpPr>
        <p:grpSpPr>
          <a:xfrm rot="5400000">
            <a:off x="5044540" y="1335716"/>
            <a:ext cx="216860" cy="216861"/>
            <a:chOff x="2887051" y="5251583"/>
            <a:chExt cx="686744" cy="686747"/>
          </a:xfrm>
          <a:solidFill>
            <a:schemeClr val="accent2"/>
          </a:solidFill>
        </p:grpSpPr>
        <p:sp>
          <p:nvSpPr>
            <p:cNvPr id="17" name="Freeform 181">
              <a:extLst>
                <a:ext uri="{FF2B5EF4-FFF2-40B4-BE49-F238E27FC236}">
                  <a16:creationId xmlns:a16="http://schemas.microsoft.com/office/drawing/2014/main" id="{10C91C77-8D19-BAB5-575B-2E60A14765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7051" y="5251583"/>
              <a:ext cx="465723" cy="468356"/>
            </a:xfrm>
            <a:custGeom>
              <a:avLst/>
              <a:gdLst>
                <a:gd name="T0" fmla="*/ 147 w 179"/>
                <a:gd name="T1" fmla="*/ 32 h 179"/>
                <a:gd name="T2" fmla="*/ 32 w 179"/>
                <a:gd name="T3" fmla="*/ 32 h 179"/>
                <a:gd name="T4" fmla="*/ 32 w 179"/>
                <a:gd name="T5" fmla="*/ 147 h 179"/>
                <a:gd name="T6" fmla="*/ 147 w 179"/>
                <a:gd name="T7" fmla="*/ 147 h 179"/>
                <a:gd name="T8" fmla="*/ 147 w 179"/>
                <a:gd name="T9" fmla="*/ 32 h 179"/>
                <a:gd name="T10" fmla="*/ 45 w 179"/>
                <a:gd name="T11" fmla="*/ 134 h 179"/>
                <a:gd name="T12" fmla="*/ 45 w 179"/>
                <a:gd name="T13" fmla="*/ 45 h 179"/>
                <a:gd name="T14" fmla="*/ 134 w 179"/>
                <a:gd name="T15" fmla="*/ 45 h 179"/>
                <a:gd name="T16" fmla="*/ 134 w 179"/>
                <a:gd name="T17" fmla="*/ 134 h 179"/>
                <a:gd name="T18" fmla="*/ 45 w 179"/>
                <a:gd name="T19" fmla="*/ 1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9" h="179">
                  <a:moveTo>
                    <a:pt x="147" y="32"/>
                  </a:moveTo>
                  <a:cubicBezTo>
                    <a:pt x="115" y="0"/>
                    <a:pt x="64" y="0"/>
                    <a:pt x="32" y="32"/>
                  </a:cubicBezTo>
                  <a:cubicBezTo>
                    <a:pt x="0" y="64"/>
                    <a:pt x="0" y="115"/>
                    <a:pt x="32" y="147"/>
                  </a:cubicBezTo>
                  <a:cubicBezTo>
                    <a:pt x="64" y="179"/>
                    <a:pt x="115" y="179"/>
                    <a:pt x="147" y="147"/>
                  </a:cubicBezTo>
                  <a:cubicBezTo>
                    <a:pt x="179" y="115"/>
                    <a:pt x="179" y="64"/>
                    <a:pt x="147" y="32"/>
                  </a:cubicBezTo>
                  <a:close/>
                  <a:moveTo>
                    <a:pt x="45" y="134"/>
                  </a:moveTo>
                  <a:cubicBezTo>
                    <a:pt x="20" y="110"/>
                    <a:pt x="20" y="69"/>
                    <a:pt x="45" y="45"/>
                  </a:cubicBezTo>
                  <a:cubicBezTo>
                    <a:pt x="69" y="20"/>
                    <a:pt x="110" y="20"/>
                    <a:pt x="134" y="45"/>
                  </a:cubicBezTo>
                  <a:cubicBezTo>
                    <a:pt x="159" y="69"/>
                    <a:pt x="159" y="110"/>
                    <a:pt x="134" y="134"/>
                  </a:cubicBezTo>
                  <a:cubicBezTo>
                    <a:pt x="110" y="159"/>
                    <a:pt x="69" y="159"/>
                    <a:pt x="45" y="1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  <a:latin typeface="Franklin Gothic Book" panose="020B0503020102020204"/>
              </a:endParaRPr>
            </a:p>
          </p:txBody>
        </p:sp>
        <p:sp>
          <p:nvSpPr>
            <p:cNvPr id="18" name="Freeform 182">
              <a:extLst>
                <a:ext uri="{FF2B5EF4-FFF2-40B4-BE49-F238E27FC236}">
                  <a16:creationId xmlns:a16="http://schemas.microsoft.com/office/drawing/2014/main" id="{24EE7CF8-D0A9-CA85-4597-D045BDDF67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58051" y="5622584"/>
              <a:ext cx="315744" cy="315746"/>
            </a:xfrm>
            <a:custGeom>
              <a:avLst/>
              <a:gdLst>
                <a:gd name="T0" fmla="*/ 116 w 121"/>
                <a:gd name="T1" fmla="*/ 97 h 121"/>
                <a:gd name="T2" fmla="*/ 37 w 121"/>
                <a:gd name="T3" fmla="*/ 18 h 121"/>
                <a:gd name="T4" fmla="*/ 24 w 121"/>
                <a:gd name="T5" fmla="*/ 14 h 121"/>
                <a:gd name="T6" fmla="*/ 24 w 121"/>
                <a:gd name="T7" fmla="*/ 14 h 121"/>
                <a:gd name="T8" fmla="*/ 10 w 121"/>
                <a:gd name="T9" fmla="*/ 0 h 121"/>
                <a:gd name="T10" fmla="*/ 5 w 121"/>
                <a:gd name="T11" fmla="*/ 5 h 121"/>
                <a:gd name="T12" fmla="*/ 0 w 121"/>
                <a:gd name="T13" fmla="*/ 10 h 121"/>
                <a:gd name="T14" fmla="*/ 14 w 121"/>
                <a:gd name="T15" fmla="*/ 24 h 121"/>
                <a:gd name="T16" fmla="*/ 14 w 121"/>
                <a:gd name="T17" fmla="*/ 24 h 121"/>
                <a:gd name="T18" fmla="*/ 18 w 121"/>
                <a:gd name="T19" fmla="*/ 37 h 121"/>
                <a:gd name="T20" fmla="*/ 97 w 121"/>
                <a:gd name="T21" fmla="*/ 116 h 121"/>
                <a:gd name="T22" fmla="*/ 116 w 121"/>
                <a:gd name="T23" fmla="*/ 116 h 121"/>
                <a:gd name="T24" fmla="*/ 116 w 121"/>
                <a:gd name="T25" fmla="*/ 116 h 121"/>
                <a:gd name="T26" fmla="*/ 116 w 121"/>
                <a:gd name="T27" fmla="*/ 97 h 121"/>
                <a:gd name="T28" fmla="*/ 16 w 121"/>
                <a:gd name="T29" fmla="*/ 20 h 121"/>
                <a:gd name="T30" fmla="*/ 18 w 121"/>
                <a:gd name="T31" fmla="*/ 18 h 121"/>
                <a:gd name="T32" fmla="*/ 20 w 121"/>
                <a:gd name="T33" fmla="*/ 16 h 121"/>
                <a:gd name="T34" fmla="*/ 18 w 121"/>
                <a:gd name="T35" fmla="*/ 18 h 121"/>
                <a:gd name="T36" fmla="*/ 16 w 121"/>
                <a:gd name="T37" fmla="*/ 20 h 121"/>
                <a:gd name="T38" fmla="*/ 15 w 121"/>
                <a:gd name="T39" fmla="*/ 21 h 121"/>
                <a:gd name="T40" fmla="*/ 16 w 121"/>
                <a:gd name="T41" fmla="*/ 20 h 121"/>
                <a:gd name="T42" fmla="*/ 15 w 121"/>
                <a:gd name="T43" fmla="*/ 21 h 121"/>
                <a:gd name="T44" fmla="*/ 21 w 121"/>
                <a:gd name="T45" fmla="*/ 15 h 121"/>
                <a:gd name="T46" fmla="*/ 20 w 121"/>
                <a:gd name="T47" fmla="*/ 16 h 121"/>
                <a:gd name="T48" fmla="*/ 21 w 121"/>
                <a:gd name="T49" fmla="*/ 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1" h="121">
                  <a:moveTo>
                    <a:pt x="116" y="97"/>
                  </a:moveTo>
                  <a:cubicBezTo>
                    <a:pt x="37" y="18"/>
                    <a:pt x="37" y="18"/>
                    <a:pt x="37" y="18"/>
                  </a:cubicBezTo>
                  <a:cubicBezTo>
                    <a:pt x="34" y="14"/>
                    <a:pt x="29" y="13"/>
                    <a:pt x="24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2"/>
                    <a:pt x="7" y="3"/>
                    <a:pt x="5" y="5"/>
                  </a:cubicBezTo>
                  <a:cubicBezTo>
                    <a:pt x="3" y="7"/>
                    <a:pt x="2" y="8"/>
                    <a:pt x="0" y="10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9"/>
                    <a:pt x="14" y="34"/>
                    <a:pt x="18" y="37"/>
                  </a:cubicBezTo>
                  <a:cubicBezTo>
                    <a:pt x="97" y="116"/>
                    <a:pt x="97" y="116"/>
                    <a:pt x="97" y="116"/>
                  </a:cubicBezTo>
                  <a:cubicBezTo>
                    <a:pt x="102" y="121"/>
                    <a:pt x="111" y="121"/>
                    <a:pt x="116" y="116"/>
                  </a:cubicBezTo>
                  <a:cubicBezTo>
                    <a:pt x="116" y="116"/>
                    <a:pt x="116" y="116"/>
                    <a:pt x="116" y="116"/>
                  </a:cubicBezTo>
                  <a:cubicBezTo>
                    <a:pt x="121" y="111"/>
                    <a:pt x="121" y="102"/>
                    <a:pt x="116" y="97"/>
                  </a:cubicBezTo>
                  <a:close/>
                  <a:moveTo>
                    <a:pt x="16" y="20"/>
                  </a:moveTo>
                  <a:cubicBezTo>
                    <a:pt x="17" y="19"/>
                    <a:pt x="17" y="18"/>
                    <a:pt x="18" y="18"/>
                  </a:cubicBezTo>
                  <a:cubicBezTo>
                    <a:pt x="18" y="17"/>
                    <a:pt x="19" y="17"/>
                    <a:pt x="20" y="16"/>
                  </a:cubicBezTo>
                  <a:cubicBezTo>
                    <a:pt x="19" y="17"/>
                    <a:pt x="18" y="17"/>
                    <a:pt x="18" y="18"/>
                  </a:cubicBezTo>
                  <a:cubicBezTo>
                    <a:pt x="17" y="18"/>
                    <a:pt x="17" y="19"/>
                    <a:pt x="16" y="20"/>
                  </a:cubicBezTo>
                  <a:close/>
                  <a:moveTo>
                    <a:pt x="15" y="21"/>
                  </a:moveTo>
                  <a:cubicBezTo>
                    <a:pt x="16" y="21"/>
                    <a:pt x="16" y="21"/>
                    <a:pt x="16" y="20"/>
                  </a:cubicBezTo>
                  <a:cubicBezTo>
                    <a:pt x="16" y="21"/>
                    <a:pt x="16" y="21"/>
                    <a:pt x="15" y="21"/>
                  </a:cubicBezTo>
                  <a:close/>
                  <a:moveTo>
                    <a:pt x="21" y="15"/>
                  </a:moveTo>
                  <a:cubicBezTo>
                    <a:pt x="21" y="16"/>
                    <a:pt x="21" y="16"/>
                    <a:pt x="20" y="16"/>
                  </a:cubicBezTo>
                  <a:cubicBezTo>
                    <a:pt x="21" y="16"/>
                    <a:pt x="21" y="16"/>
                    <a:pt x="21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  <a:latin typeface="Franklin Gothic Book" panose="020B0503020102020204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30EF7-6391-6A11-387F-37FDEE3C5883}"/>
              </a:ext>
            </a:extLst>
          </p:cNvPr>
          <p:cNvSpPr txBox="1">
            <a:spLocks/>
          </p:cNvSpPr>
          <p:nvPr/>
        </p:nvSpPr>
        <p:spPr>
          <a:xfrm>
            <a:off x="1409109" y="1382315"/>
            <a:ext cx="3162891" cy="27785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42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.AppleSystemUIFont" charset="-120"/>
              <a:buChar char="–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71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Wingdings" charset="2"/>
              <a:buChar char="§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00" indent="-1571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7013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buFont typeface=".AppleSystemUIFont" charset="-120"/>
              <a:buNone/>
            </a:pPr>
            <a:r>
              <a:rPr lang="en-US" sz="1800" dirty="0"/>
              <a:t>Audiences</a:t>
            </a:r>
          </a:p>
          <a:p>
            <a:pPr marL="182880" lvl="1" indent="-18288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Focus on specialists, HCPs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.AppleSystemUIFont" charset="-120"/>
              <a:buNone/>
            </a:pPr>
            <a:r>
              <a:rPr lang="en-US" sz="1800" dirty="0"/>
              <a:t>Considerations of product </a:t>
            </a:r>
            <a:br>
              <a:rPr lang="en-US" sz="1800" dirty="0"/>
            </a:br>
            <a:r>
              <a:rPr lang="en-US" sz="1800" dirty="0"/>
              <a:t>life cycle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.AppleSystemUIFont" charset="-120"/>
              <a:buNone/>
            </a:pPr>
            <a:r>
              <a:rPr lang="en-US" sz="1800" dirty="0"/>
              <a:t>Focus on sequential steps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.AppleSystemUIFont" charset="-120"/>
              <a:buNone/>
            </a:pPr>
            <a:r>
              <a:rPr lang="en-US" sz="1800" dirty="0"/>
              <a:t>Tactics mapped to strategic imperatives/communication objectives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71172F9-0EDC-0505-D78F-5820A15DFB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0981" y="2173522"/>
            <a:ext cx="317508" cy="3175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D77823E-3833-B738-CF3D-D90AEBB4D5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0448" y="1449549"/>
            <a:ext cx="366355" cy="31750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F0F96A6-9AB5-B191-E10F-4EC0E873B0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7589" y="2785351"/>
            <a:ext cx="317508" cy="31750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DA39081-E144-BD6A-BDAA-7616F1D63C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62849" y="3286487"/>
            <a:ext cx="329388" cy="3184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F14D21-E657-F18A-F5B7-669F6FB79500}"/>
              </a:ext>
            </a:extLst>
          </p:cNvPr>
          <p:cNvSpPr txBox="1"/>
          <p:nvPr/>
        </p:nvSpPr>
        <p:spPr>
          <a:xfrm>
            <a:off x="1021" y="4885613"/>
            <a:ext cx="74339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 HCP, healthcare professional. </a:t>
            </a:r>
          </a:p>
        </p:txBody>
      </p:sp>
    </p:spTree>
    <p:extLst>
      <p:ext uri="{BB962C8B-B14F-4D97-AF65-F5344CB8AC3E}">
        <p14:creationId xmlns:p14="http://schemas.microsoft.com/office/powerpoint/2010/main" val="782495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13CB7A10-4206-4923-8BB7-E8518E49EABA}"/>
              </a:ext>
            </a:extLst>
          </p:cNvPr>
          <p:cNvSpPr txBox="1">
            <a:spLocks/>
          </p:cNvSpPr>
          <p:nvPr/>
        </p:nvSpPr>
        <p:spPr bwMode="auto">
          <a:xfrm>
            <a:off x="7444874" y="85797"/>
            <a:ext cx="16002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685800" rtl="0" eaLnBrk="1" latinLnBrk="0" hangingPunct="1">
              <a:spcBef>
                <a:spcPct val="20000"/>
              </a:spcBef>
              <a:buClr>
                <a:srgbClr val="FF6600"/>
              </a:buClr>
              <a:buSzPct val="100000"/>
              <a:buFont typeface="Arial" pitchFamily="34" charset="0"/>
              <a:buChar char="•"/>
              <a:defRPr sz="2100" kern="1200">
                <a:solidFill>
                  <a:srgbClr val="FBFBFB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Clr>
                <a:srgbClr val="FF6600"/>
              </a:buClr>
              <a:buSzPct val="110000"/>
              <a:buFont typeface="Arial" pitchFamily="34" charset="0"/>
              <a:buChar char="•"/>
              <a:defRPr sz="1800" kern="1200">
                <a:solidFill>
                  <a:srgbClr val="FBFBFB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Clr>
                <a:srgbClr val="FF6600"/>
              </a:buClr>
              <a:buSzPct val="110000"/>
              <a:buFont typeface="Arial" pitchFamily="34" charset="0"/>
              <a:buChar char="•"/>
              <a:defRPr sz="1500" kern="1200">
                <a:solidFill>
                  <a:srgbClr val="FBFBFB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Clr>
                <a:srgbClr val="FF6600"/>
              </a:buClr>
              <a:buSzPct val="110000"/>
              <a:buFont typeface="Arial" pitchFamily="34" charset="0"/>
              <a:buChar char="•"/>
              <a:defRPr sz="1350" kern="1200">
                <a:solidFill>
                  <a:srgbClr val="FBFBFB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Clr>
                <a:srgbClr val="FF6600"/>
              </a:buClr>
              <a:buSzPct val="110000"/>
              <a:buFont typeface="Arial" pitchFamily="34" charset="0"/>
              <a:buChar char="•"/>
              <a:defRPr sz="1350" kern="1200">
                <a:solidFill>
                  <a:srgbClr val="FBFBFB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10000"/>
              <a:buFont typeface="Arial" pitchFamily="34" charset="0"/>
              <a:buChar char="•"/>
              <a:defRPr sz="1350" kern="1200">
                <a:solidFill>
                  <a:srgbClr val="FBFBFB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228850" indent="-171450" algn="l" defTabSz="6858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10000"/>
              <a:buFont typeface="Arial" pitchFamily="34" charset="0"/>
              <a:buChar char="•"/>
              <a:defRPr sz="1350" kern="1200">
                <a:solidFill>
                  <a:srgbClr val="FBFBFB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2571750" indent="-171450" algn="l" defTabSz="6858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10000"/>
              <a:buFont typeface="Arial" pitchFamily="34" charset="0"/>
              <a:buChar char="•"/>
              <a:defRPr sz="1350" kern="1200">
                <a:solidFill>
                  <a:srgbClr val="FBFBFB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914650" indent="-171450" algn="l" defTabSz="6858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10000"/>
              <a:buFont typeface="Arial" pitchFamily="34" charset="0"/>
              <a:buChar char="•"/>
              <a:defRPr sz="1350" kern="1200">
                <a:solidFill>
                  <a:srgbClr val="FBFBFB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r" defTabSz="685766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900" dirty="0">
                <a:solidFill>
                  <a:prstClr val="black"/>
                </a:solidFill>
                <a:latin typeface="+mn-lt"/>
              </a:rPr>
              <a:t>2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D59FAA3D-6388-4573-9CF1-E44C113827C6}"/>
              </a:ext>
            </a:extLst>
          </p:cNvPr>
          <p:cNvSpPr txBox="1">
            <a:spLocks/>
          </p:cNvSpPr>
          <p:nvPr/>
        </p:nvSpPr>
        <p:spPr bwMode="auto">
          <a:xfrm>
            <a:off x="1097532" y="977110"/>
            <a:ext cx="6640171" cy="876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4286" rIns="0" bIns="34286" anchor="t"/>
          <a:lstStyle>
            <a:lvl1pPr eaLnBrk="0" hangingPunct="0">
              <a:spcBef>
                <a:spcPts val="600"/>
              </a:spcBef>
              <a:spcAft>
                <a:spcPts val="600"/>
              </a:spcAft>
              <a:buClr>
                <a:srgbClr val="FF6600"/>
              </a:buClr>
              <a:buSzPct val="130000"/>
              <a:buFont typeface="Arial" pitchFamily="34" charset="0"/>
              <a:buChar char="•"/>
              <a:tabLst>
                <a:tab pos="1435100" algn="l"/>
              </a:tabLst>
              <a:defRPr sz="2800">
                <a:solidFill>
                  <a:srgbClr val="142F92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ts val="600"/>
              </a:spcBef>
              <a:spcAft>
                <a:spcPts val="600"/>
              </a:spcAft>
              <a:buClr>
                <a:srgbClr val="FF6600"/>
              </a:buClr>
              <a:buSzPct val="130000"/>
              <a:buFont typeface="Arial Narrow" pitchFamily="34" charset="0"/>
              <a:buChar char="–"/>
              <a:tabLst>
                <a:tab pos="1435100" algn="l"/>
              </a:tabLst>
              <a:defRPr sz="2400">
                <a:solidFill>
                  <a:srgbClr val="142F92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ts val="600"/>
              </a:spcBef>
              <a:spcAft>
                <a:spcPts val="600"/>
              </a:spcAft>
              <a:buClr>
                <a:srgbClr val="FF6600"/>
              </a:buClr>
              <a:buSzPct val="130000"/>
              <a:buFont typeface="Arial" pitchFamily="34" charset="0"/>
              <a:buChar char="•"/>
              <a:tabLst>
                <a:tab pos="1435100" algn="l"/>
              </a:tabLst>
              <a:defRPr sz="2000">
                <a:solidFill>
                  <a:srgbClr val="142F92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ts val="600"/>
              </a:spcBef>
              <a:spcAft>
                <a:spcPts val="600"/>
              </a:spcAft>
              <a:buClr>
                <a:srgbClr val="FF6600"/>
              </a:buClr>
              <a:buSzPct val="130000"/>
              <a:buFont typeface="Arial Narrow" pitchFamily="34" charset="0"/>
              <a:buChar char="–"/>
              <a:tabLst>
                <a:tab pos="1435100" algn="l"/>
              </a:tabLst>
              <a:defRPr>
                <a:solidFill>
                  <a:srgbClr val="142F92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ts val="600"/>
              </a:spcBef>
              <a:spcAft>
                <a:spcPts val="600"/>
              </a:spcAft>
              <a:buClr>
                <a:srgbClr val="FF6600"/>
              </a:buClr>
              <a:buSzPct val="130000"/>
              <a:buFont typeface="Arial" pitchFamily="34" charset="0"/>
              <a:buChar char="•"/>
              <a:tabLst>
                <a:tab pos="1435100" algn="l"/>
              </a:tabLst>
              <a:defRPr sz="1600">
                <a:solidFill>
                  <a:srgbClr val="142F92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6600"/>
              </a:buClr>
              <a:buSzPct val="130000"/>
              <a:buFont typeface="Arial" pitchFamily="34" charset="0"/>
              <a:buChar char="•"/>
              <a:tabLst>
                <a:tab pos="1435100" algn="l"/>
              </a:tabLst>
              <a:defRPr sz="1600">
                <a:solidFill>
                  <a:srgbClr val="142F92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6600"/>
              </a:buClr>
              <a:buSzPct val="130000"/>
              <a:buFont typeface="Arial" pitchFamily="34" charset="0"/>
              <a:buChar char="•"/>
              <a:tabLst>
                <a:tab pos="1435100" algn="l"/>
              </a:tabLst>
              <a:defRPr sz="1600">
                <a:solidFill>
                  <a:srgbClr val="142F92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6600"/>
              </a:buClr>
              <a:buSzPct val="130000"/>
              <a:buFont typeface="Arial" pitchFamily="34" charset="0"/>
              <a:buChar char="•"/>
              <a:tabLst>
                <a:tab pos="1435100" algn="l"/>
              </a:tabLst>
              <a:defRPr sz="1600">
                <a:solidFill>
                  <a:srgbClr val="142F92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6600"/>
              </a:buClr>
              <a:buSzPct val="130000"/>
              <a:buFont typeface="Arial" pitchFamily="34" charset="0"/>
              <a:buChar char="•"/>
              <a:tabLst>
                <a:tab pos="1435100" algn="l"/>
              </a:tabLst>
              <a:defRPr sz="1600">
                <a:solidFill>
                  <a:srgbClr val="142F92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defTabSz="342884" fontAlgn="base">
              <a:lnSpc>
                <a:spcPct val="110000"/>
              </a:lnSpc>
              <a:buNone/>
              <a:tabLst>
                <a:tab pos="1076271" algn="l"/>
              </a:tabLst>
              <a:defRPr/>
            </a:pPr>
            <a:r>
              <a:rPr lang="en-US" altLang="en-US" sz="2400" dirty="0">
                <a:latin typeface="Franklin Gothic Book" panose="020B0503020102020204"/>
                <a:ea typeface="ＭＳ Ｐゴシック"/>
                <a:cs typeface="Calibri"/>
              </a:rPr>
              <a:t>. . . </a:t>
            </a:r>
            <a:r>
              <a:rPr lang="en-US" altLang="en-US" sz="2400" spc="-23" dirty="0">
                <a:latin typeface="Franklin Gothic Book" panose="020B0503020102020204"/>
                <a:ea typeface="ＭＳ Ｐゴシック"/>
                <a:cs typeface="Calibri"/>
              </a:rPr>
              <a:t>the following Titanium and Platinum Corporate Sponsors for their ongoing support of the Society:</a:t>
            </a:r>
          </a:p>
          <a:p>
            <a:pPr defTabSz="342884" fontAlgn="base">
              <a:buNone/>
              <a:tabLst>
                <a:tab pos="1076271" algn="l"/>
              </a:tabLst>
              <a:defRPr/>
            </a:pPr>
            <a:endParaRPr lang="en-US" altLang="en-US" sz="2400" dirty="0">
              <a:solidFill>
                <a:srgbClr val="0000FF"/>
              </a:solidFill>
              <a:latin typeface="Arial Narrow"/>
              <a:ea typeface="ＭＳ Ｐゴシック" pitchFamily="34" charset="-128"/>
              <a:cs typeface="Calibri" pitchFamily="34" charset="0"/>
            </a:endParaRPr>
          </a:p>
          <a:p>
            <a:pPr defTabSz="342884" fontAlgn="base">
              <a:buNone/>
              <a:tabLst>
                <a:tab pos="1076271" algn="l"/>
              </a:tabLst>
              <a:defRPr/>
            </a:pPr>
            <a:r>
              <a:rPr lang="en-US" altLang="en-US" sz="2400" dirty="0">
                <a:solidFill>
                  <a:srgbClr val="0000FF"/>
                </a:solidFill>
                <a:latin typeface="Arial Narrow"/>
                <a:ea typeface="ＭＳ Ｐゴシック" pitchFamily="34" charset="-128"/>
                <a:cs typeface="Calibri" pitchFamily="34" charset="0"/>
              </a:rPr>
              <a:t>																					</a:t>
            </a:r>
          </a:p>
          <a:p>
            <a:pPr defTabSz="342884">
              <a:buNone/>
              <a:tabLst>
                <a:tab pos="1076271" algn="l"/>
              </a:tabLst>
              <a:defRPr/>
            </a:pPr>
            <a:endParaRPr lang="en-US" altLang="en-US" sz="2400" dirty="0">
              <a:solidFill>
                <a:srgbClr val="0000FF"/>
              </a:solidFill>
              <a:latin typeface="Arial Narrow"/>
              <a:ea typeface="ＭＳ Ｐゴシック" pitchFamily="34" charset="-128"/>
              <a:cs typeface="Calibri" pitchFamily="34" charset="0"/>
            </a:endParaRPr>
          </a:p>
          <a:p>
            <a:pPr defTabSz="342884">
              <a:buNone/>
              <a:tabLst>
                <a:tab pos="1076271" algn="l"/>
              </a:tabLst>
              <a:defRPr/>
            </a:pPr>
            <a:endParaRPr lang="en-US" altLang="en-US" sz="2400" dirty="0">
              <a:solidFill>
                <a:srgbClr val="0000FF"/>
              </a:solidFill>
              <a:latin typeface="Arial Narrow"/>
              <a:ea typeface="ＭＳ Ｐゴシック" pitchFamily="34" charset="-128"/>
              <a:cs typeface="Calibri" pitchFamily="34" charset="0"/>
            </a:endParaRPr>
          </a:p>
          <a:p>
            <a:pPr defTabSz="342884">
              <a:buNone/>
              <a:tabLst>
                <a:tab pos="1076271" algn="l"/>
              </a:tabLst>
              <a:defRPr/>
            </a:pPr>
            <a:endParaRPr lang="en-US" altLang="en-US" sz="2400" dirty="0">
              <a:solidFill>
                <a:srgbClr val="0000FF"/>
              </a:solidFill>
              <a:latin typeface="Arial Narrow"/>
              <a:ea typeface="ＭＳ Ｐゴシック" pitchFamily="34" charset="-128"/>
              <a:cs typeface="Calibri" pitchFamily="34" charset="0"/>
            </a:endParaRPr>
          </a:p>
          <a:p>
            <a:pPr defTabSz="342884">
              <a:buNone/>
              <a:tabLst>
                <a:tab pos="1076271" algn="l"/>
              </a:tabLst>
              <a:defRPr/>
            </a:pPr>
            <a:endParaRPr lang="en-US" altLang="en-US" sz="2400" dirty="0">
              <a:solidFill>
                <a:srgbClr val="0000FF"/>
              </a:solidFill>
              <a:latin typeface="Arial Narrow"/>
              <a:ea typeface="ＭＳ Ｐゴシック" pitchFamily="34" charset="-128"/>
              <a:cs typeface="Calibri" pitchFamily="34" charset="0"/>
            </a:endParaRPr>
          </a:p>
          <a:p>
            <a:pPr defTabSz="342884">
              <a:buNone/>
              <a:tabLst>
                <a:tab pos="1076271" algn="l"/>
              </a:tabLst>
              <a:defRPr/>
            </a:pPr>
            <a:endParaRPr lang="en-US" altLang="en-US" sz="2400" dirty="0">
              <a:solidFill>
                <a:srgbClr val="0000FF"/>
              </a:solidFill>
              <a:latin typeface="Arial Narrow"/>
              <a:ea typeface="ＭＳ Ｐゴシック" pitchFamily="34" charset="-128"/>
              <a:cs typeface="Calibri" pitchFamily="34" charset="0"/>
            </a:endParaRPr>
          </a:p>
        </p:txBody>
      </p:sp>
      <p:pic>
        <p:nvPicPr>
          <p:cNvPr id="16390" name="Picture 8" descr="Amgen_2_Blue_PC.jpg">
            <a:extLst>
              <a:ext uri="{FF2B5EF4-FFF2-40B4-BE49-F238E27FC236}">
                <a16:creationId xmlns:a16="http://schemas.microsoft.com/office/drawing/2014/main" id="{C22B5629-429A-43DB-BDC1-D6253FF6CA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3415" y="1950777"/>
            <a:ext cx="1235494" cy="53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2" descr="alt">
            <a:extLst>
              <a:ext uri="{FF2B5EF4-FFF2-40B4-BE49-F238E27FC236}">
                <a16:creationId xmlns:a16="http://schemas.microsoft.com/office/drawing/2014/main" id="{1FC28537-2511-43CA-B5FD-6092ABBD8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9149" y="1781880"/>
            <a:ext cx="1722475" cy="413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3">
            <a:extLst>
              <a:ext uri="{FF2B5EF4-FFF2-40B4-BE49-F238E27FC236}">
                <a16:creationId xmlns:a16="http://schemas.microsoft.com/office/drawing/2014/main" id="{A31D5FDF-969A-499D-832B-2336C9DB19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0310" y="2808616"/>
            <a:ext cx="931953" cy="482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00F95A9-CACB-499E-A3E1-1D6CC2D7C9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89" t="13432" r="7501" b="17790"/>
          <a:stretch/>
        </p:blipFill>
        <p:spPr>
          <a:xfrm>
            <a:off x="7944885" y="2043437"/>
            <a:ext cx="866736" cy="459204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4E8E5AE2-FBA0-44A2-8D5B-51E781028FE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6"/>
              </a:clrFrom>
              <a:clrTo>
                <a:srgbClr val="FFFF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18" y="2043437"/>
            <a:ext cx="685448" cy="664941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7F11F72E-F027-4306-BD5C-6B82392051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3137" y="3676070"/>
            <a:ext cx="1422950" cy="655320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id="{69DDB59B-F9B7-4F33-AAC6-273D60F286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791" y="4037409"/>
            <a:ext cx="1824424" cy="101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hlinkClick r:id="rId10"/>
            <a:extLst>
              <a:ext uri="{FF2B5EF4-FFF2-40B4-BE49-F238E27FC236}">
                <a16:creationId xmlns:a16="http://schemas.microsoft.com/office/drawing/2014/main" id="{37CAB13B-8E08-4268-9B7B-B34D698F5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1" y="2601526"/>
            <a:ext cx="1196207" cy="48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92650A6-3EBB-43B3-959B-4E73C00D5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117" y="4207801"/>
            <a:ext cx="659171" cy="65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hlinkClick r:id="rId13"/>
            <a:extLst>
              <a:ext uri="{FF2B5EF4-FFF2-40B4-BE49-F238E27FC236}">
                <a16:creationId xmlns:a16="http://schemas.microsoft.com/office/drawing/2014/main" id="{968E2833-1B28-42C9-865C-8B2BDE673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029" y="2803482"/>
            <a:ext cx="2278003" cy="48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hlinkClick r:id="rId15"/>
            <a:extLst>
              <a:ext uri="{FF2B5EF4-FFF2-40B4-BE49-F238E27FC236}">
                <a16:creationId xmlns:a16="http://schemas.microsoft.com/office/drawing/2014/main" id="{0131A963-1A32-41AF-9EEC-67B63DBC2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917" y="2030118"/>
            <a:ext cx="2068481" cy="30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4A3E85D4-F676-4798-AAC5-4BB03138EE4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8170" y="4534507"/>
            <a:ext cx="1281050" cy="319563"/>
          </a:xfrm>
          <a:prstGeom prst="rect">
            <a:avLst/>
          </a:prstGeom>
        </p:spPr>
      </p:pic>
      <p:pic>
        <p:nvPicPr>
          <p:cNvPr id="4" name="Picture 5" descr="Logo&#10;&#10;Description automatically generated">
            <a:extLst>
              <a:ext uri="{FF2B5EF4-FFF2-40B4-BE49-F238E27FC236}">
                <a16:creationId xmlns:a16="http://schemas.microsoft.com/office/drawing/2014/main" id="{6C9A291A-0E5B-4E0F-8622-93A6FDD11E3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60387" y="3810977"/>
            <a:ext cx="1311008" cy="329947"/>
          </a:xfrm>
          <a:prstGeom prst="rect">
            <a:avLst/>
          </a:prstGeom>
        </p:spPr>
      </p:pic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471F43E0-BB48-43EF-8A56-61DD3C44A07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205" y="4232701"/>
            <a:ext cx="1266825" cy="583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426C93CF-4034-D6EE-96EE-F25B2F94560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6281" y="1988865"/>
            <a:ext cx="855907" cy="312201"/>
          </a:xfrm>
          <a:prstGeom prst="rect">
            <a:avLst/>
          </a:prstGeom>
        </p:spPr>
      </p:pic>
      <p:pic>
        <p:nvPicPr>
          <p:cNvPr id="10" name="Picture 9" descr="Text, logo&#10;&#10;Description automatically generated">
            <a:extLst>
              <a:ext uri="{FF2B5EF4-FFF2-40B4-BE49-F238E27FC236}">
                <a16:creationId xmlns:a16="http://schemas.microsoft.com/office/drawing/2014/main" id="{2935C7A6-3F5A-4250-50A6-E37ABC495E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48794" y="2286952"/>
            <a:ext cx="2278003" cy="754061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B218BC9F-9DF6-4102-2C9F-8C11F3FFE73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06370" y="4372885"/>
            <a:ext cx="1536919" cy="481185"/>
          </a:xfrm>
          <a:prstGeom prst="rect">
            <a:avLst/>
          </a:prstGeom>
        </p:spPr>
      </p:pic>
      <p:pic>
        <p:nvPicPr>
          <p:cNvPr id="3" name="Picture 2" descr="Blue letters on a white background&#10;&#10;Description automatically generated">
            <a:extLst>
              <a:ext uri="{FF2B5EF4-FFF2-40B4-BE49-F238E27FC236}">
                <a16:creationId xmlns:a16="http://schemas.microsoft.com/office/drawing/2014/main" id="{B7C5B775-8043-5139-D23C-B33C31D5DF7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03786" y="2973068"/>
            <a:ext cx="2355696" cy="402667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7FF0C113-5E06-BF0A-03DC-B24009DD8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838" y="2631994"/>
            <a:ext cx="954584" cy="95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red and black sign&#10;&#10;Description automatically generated">
            <a:extLst>
              <a:ext uri="{FF2B5EF4-FFF2-40B4-BE49-F238E27FC236}">
                <a16:creationId xmlns:a16="http://schemas.microsoft.com/office/drawing/2014/main" id="{E8522397-C43A-010A-F9A3-90B1E7DC0AD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5938" y="3695573"/>
            <a:ext cx="2355696" cy="4347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A6D931-968D-7D31-FF4F-90C255EEC49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780398" y="3593011"/>
            <a:ext cx="2752958" cy="718451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F1BD7ACC-D08F-2023-06C3-7E549EC6C827}"/>
              </a:ext>
            </a:extLst>
          </p:cNvPr>
          <p:cNvSpPr txBox="1">
            <a:spLocks/>
          </p:cNvSpPr>
          <p:nvPr/>
        </p:nvSpPr>
        <p:spPr>
          <a:xfrm>
            <a:off x="857250" y="59945"/>
            <a:ext cx="7462661" cy="9415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F28C1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ISMPP Would Like to Thank…</a:t>
            </a:r>
          </a:p>
        </p:txBody>
      </p:sp>
    </p:spTree>
    <p:extLst>
      <p:ext uri="{BB962C8B-B14F-4D97-AF65-F5344CB8AC3E}">
        <p14:creationId xmlns:p14="http://schemas.microsoft.com/office/powerpoint/2010/main" val="3628352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F763077-90C8-EB0E-3F1E-9658B640DA02}"/>
              </a:ext>
            </a:extLst>
          </p:cNvPr>
          <p:cNvSpPr/>
          <p:nvPr/>
        </p:nvSpPr>
        <p:spPr>
          <a:xfrm>
            <a:off x="828677" y="1063718"/>
            <a:ext cx="8315325" cy="296466"/>
          </a:xfrm>
          <a:prstGeom prst="rect">
            <a:avLst/>
          </a:prstGeom>
          <a:solidFill>
            <a:srgbClr val="CBDDF1">
              <a:alpha val="69804"/>
            </a:srgbClr>
          </a:solidFill>
          <a:ln w="9525" cap="rnd">
            <a:noFill/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783"/>
            <a:endParaRPr lang="en-US" sz="1013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74861D-05A2-DD34-8577-AB5EE6414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3398" dirty="0"/>
            </a:br>
            <a:endParaRPr lang="en-US" sz="3398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34EF427-D971-D1BC-C43D-26CD9391BF29}"/>
              </a:ext>
            </a:extLst>
          </p:cNvPr>
          <p:cNvCxnSpPr>
            <a:cxnSpLocks/>
          </p:cNvCxnSpPr>
          <p:nvPr/>
        </p:nvCxnSpPr>
        <p:spPr>
          <a:xfrm flipH="1">
            <a:off x="0" y="4400550"/>
            <a:ext cx="9144000" cy="0"/>
          </a:xfrm>
          <a:prstGeom prst="line">
            <a:avLst/>
          </a:prstGeom>
          <a:ln w="19050" cap="rnd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87A9B081-F4A5-59E8-1227-D94E0F66E36C}"/>
              </a:ext>
            </a:extLst>
          </p:cNvPr>
          <p:cNvSpPr/>
          <p:nvPr/>
        </p:nvSpPr>
        <p:spPr>
          <a:xfrm>
            <a:off x="2" y="1366243"/>
            <a:ext cx="830909" cy="405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en-GB" sz="900" b="1" dirty="0">
                <a:solidFill>
                  <a:srgbClr val="5B9B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Timing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2D890D0-1FC2-D981-D2D7-330945B863BE}"/>
              </a:ext>
            </a:extLst>
          </p:cNvPr>
          <p:cNvSpPr/>
          <p:nvPr/>
        </p:nvSpPr>
        <p:spPr>
          <a:xfrm>
            <a:off x="0" y="1063718"/>
            <a:ext cx="830909" cy="29489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en-GB" sz="788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br>
              <a:rPr lang="en-GB" sz="788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788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Availability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E963D44-6572-C2D7-4F35-AB88FE3B6695}"/>
              </a:ext>
            </a:extLst>
          </p:cNvPr>
          <p:cNvGrpSpPr/>
          <p:nvPr/>
        </p:nvGrpSpPr>
        <p:grpSpPr>
          <a:xfrm>
            <a:off x="-4465" y="1782477"/>
            <a:ext cx="9136438" cy="2616499"/>
            <a:chOff x="-4465" y="1782478"/>
            <a:chExt cx="9136438" cy="204671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9860A4B-112A-C208-EC3E-0F6889220A3C}"/>
                </a:ext>
              </a:extLst>
            </p:cNvPr>
            <p:cNvSpPr/>
            <p:nvPr/>
          </p:nvSpPr>
          <p:spPr>
            <a:xfrm>
              <a:off x="0" y="1782478"/>
              <a:ext cx="830909" cy="10478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783"/>
              <a:r>
                <a:rPr lang="en-GB" sz="825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Congress</a:t>
              </a:r>
            </a:p>
            <a:p>
              <a:pPr algn="ctr" defTabSz="685783"/>
              <a:r>
                <a:rPr lang="en-GB" sz="825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Activities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AE2F7C7-F3BB-9F66-F920-710B2BBE86BA}"/>
                </a:ext>
              </a:extLst>
            </p:cNvPr>
            <p:cNvSpPr/>
            <p:nvPr/>
          </p:nvSpPr>
          <p:spPr>
            <a:xfrm>
              <a:off x="-4465" y="2830286"/>
              <a:ext cx="830909" cy="99890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783"/>
              <a:r>
                <a:rPr lang="en-GB" sz="825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Manuscripts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7BE7CF5-D88C-2B8E-7ADF-D557E067831A}"/>
                </a:ext>
              </a:extLst>
            </p:cNvPr>
            <p:cNvSpPr/>
            <p:nvPr/>
          </p:nvSpPr>
          <p:spPr>
            <a:xfrm>
              <a:off x="818881" y="2838754"/>
              <a:ext cx="8313092" cy="977155"/>
            </a:xfrm>
            <a:prstGeom prst="rect">
              <a:avLst/>
            </a:prstGeom>
            <a:solidFill>
              <a:schemeClr val="accent3">
                <a:alpha val="10000"/>
              </a:schemeClr>
            </a:solidFill>
            <a:ln w="9525" cap="rnd">
              <a:noFill/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783"/>
              <a:endParaRPr lang="en-US" sz="1013" dirty="0">
                <a:solidFill>
                  <a:prstClr val="black"/>
                </a:solidFill>
                <a:latin typeface="Franklin Gothic Book" panose="020B0503020102020204"/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5946D929-F793-0CFD-42D4-37CFC8F34703}"/>
              </a:ext>
            </a:extLst>
          </p:cNvPr>
          <p:cNvSpPr txBox="1"/>
          <p:nvPr/>
        </p:nvSpPr>
        <p:spPr>
          <a:xfrm>
            <a:off x="4372265" y="2105723"/>
            <a:ext cx="731520" cy="731520"/>
          </a:xfrm>
          <a:prstGeom prst="roundRect">
            <a:avLst>
              <a:gd name="adj" fmla="val 463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/>
          <a:p>
            <a:pPr defTabSz="685783"/>
            <a:r>
              <a:rPr lang="en-US" sz="750" b="1" dirty="0">
                <a:solidFill>
                  <a:prstClr val="black"/>
                </a:solidFill>
                <a:latin typeface="Franklin Gothic Book" panose="020B0503020102020204"/>
              </a:rPr>
              <a:t>JUN:</a:t>
            </a:r>
            <a:br>
              <a:rPr lang="en-US" sz="750" b="1" dirty="0">
                <a:solidFill>
                  <a:prstClr val="black"/>
                </a:solidFill>
                <a:latin typeface="Franklin Gothic Book" panose="020B0503020102020204"/>
              </a:rPr>
            </a:br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Congress Presentation (Primary disclosure)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D7CAE6-2044-BADD-6474-116F19BABDD3}"/>
              </a:ext>
            </a:extLst>
          </p:cNvPr>
          <p:cNvSpPr txBox="1"/>
          <p:nvPr/>
        </p:nvSpPr>
        <p:spPr>
          <a:xfrm>
            <a:off x="7875126" y="3409236"/>
            <a:ext cx="731520" cy="731520"/>
          </a:xfrm>
          <a:prstGeom prst="roundRect">
            <a:avLst>
              <a:gd name="adj" fmla="val 761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/>
          <a:p>
            <a:pPr defTabSz="685783"/>
            <a:r>
              <a:rPr lang="en-US" sz="750" b="1" dirty="0">
                <a:solidFill>
                  <a:prstClr val="black"/>
                </a:solidFill>
                <a:latin typeface="Franklin Gothic Book" panose="020B0503020102020204"/>
              </a:rPr>
              <a:t>NOV: </a:t>
            </a:r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Manuscript Publication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CDCC86-EA23-8D9B-7654-461CA734E8FA}"/>
              </a:ext>
            </a:extLst>
          </p:cNvPr>
          <p:cNvSpPr txBox="1"/>
          <p:nvPr/>
        </p:nvSpPr>
        <p:spPr>
          <a:xfrm>
            <a:off x="2168344" y="2105723"/>
            <a:ext cx="731520" cy="731520"/>
          </a:xfrm>
          <a:prstGeom prst="roundRect">
            <a:avLst>
              <a:gd name="adj" fmla="val 775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>
              <a:defRPr sz="1000" b="1">
                <a:solidFill>
                  <a:schemeClr val="tx2"/>
                </a:solidFill>
              </a:defRPr>
            </a:lvl1pPr>
          </a:lstStyle>
          <a:p>
            <a:pPr defTabSz="685783"/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MAR:</a:t>
            </a:r>
            <a:b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</a:br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Congress Abstract Submission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9A10707-053D-AFCD-38A9-0A038149C3A6}"/>
              </a:ext>
            </a:extLst>
          </p:cNvPr>
          <p:cNvSpPr txBox="1"/>
          <p:nvPr/>
        </p:nvSpPr>
        <p:spPr>
          <a:xfrm>
            <a:off x="5723660" y="2105723"/>
            <a:ext cx="731520" cy="731520"/>
          </a:xfrm>
          <a:prstGeom prst="roundRect">
            <a:avLst>
              <a:gd name="adj" fmla="val 8232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/>
          <a:p>
            <a:pPr defTabSz="685783"/>
            <a:r>
              <a:rPr lang="en-US" sz="750" b="1" dirty="0">
                <a:solidFill>
                  <a:prstClr val="black"/>
                </a:solidFill>
                <a:latin typeface="Franklin Gothic Book" panose="020B0503020102020204"/>
              </a:rPr>
              <a:t>AUG:</a:t>
            </a:r>
            <a:br>
              <a:rPr lang="en-US" sz="750" b="1" dirty="0">
                <a:solidFill>
                  <a:prstClr val="black"/>
                </a:solidFill>
                <a:latin typeface="Franklin Gothic Book" panose="020B0503020102020204"/>
              </a:rPr>
            </a:br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Abstract Submission</a:t>
            </a:r>
          </a:p>
          <a:p>
            <a:pPr defTabSz="685783"/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(Encore)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9C74AAE-0DFF-64CC-0B88-9741AC05A54F}"/>
              </a:ext>
            </a:extLst>
          </p:cNvPr>
          <p:cNvSpPr txBox="1"/>
          <p:nvPr/>
        </p:nvSpPr>
        <p:spPr>
          <a:xfrm>
            <a:off x="6999944" y="2105723"/>
            <a:ext cx="731520" cy="731520"/>
          </a:xfrm>
          <a:prstGeom prst="roundRect">
            <a:avLst>
              <a:gd name="adj" fmla="val 8232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/>
          <a:p>
            <a:pPr defTabSz="685783"/>
            <a:r>
              <a:rPr lang="en-US" sz="750" b="1" dirty="0">
                <a:solidFill>
                  <a:prstClr val="black"/>
                </a:solidFill>
                <a:latin typeface="Franklin Gothic Book" panose="020B0503020102020204"/>
              </a:rPr>
              <a:t>OCT:</a:t>
            </a:r>
            <a:br>
              <a:rPr lang="en-US" sz="750" b="1" dirty="0">
                <a:solidFill>
                  <a:prstClr val="black"/>
                </a:solidFill>
                <a:latin typeface="Franklin Gothic Book" panose="020B0503020102020204"/>
              </a:rPr>
            </a:br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Congress Presentation</a:t>
            </a:r>
          </a:p>
          <a:p>
            <a:pPr defTabSz="685783"/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(Encore)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EE21581D-2A71-1159-7796-5846681F4684}"/>
              </a:ext>
            </a:extLst>
          </p:cNvPr>
          <p:cNvGraphicFramePr>
            <a:graphicFrameLocks noGrp="1"/>
          </p:cNvGraphicFramePr>
          <p:nvPr/>
        </p:nvGraphicFramePr>
        <p:xfrm>
          <a:off x="819138" y="1458848"/>
          <a:ext cx="8315340" cy="240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2945">
                  <a:extLst>
                    <a:ext uri="{9D8B030D-6E8A-4147-A177-3AD203B41FA5}">
                      <a16:colId xmlns:a16="http://schemas.microsoft.com/office/drawing/2014/main" val="522350879"/>
                    </a:ext>
                  </a:extLst>
                </a:gridCol>
                <a:gridCol w="692945">
                  <a:extLst>
                    <a:ext uri="{9D8B030D-6E8A-4147-A177-3AD203B41FA5}">
                      <a16:colId xmlns:a16="http://schemas.microsoft.com/office/drawing/2014/main" val="2566576340"/>
                    </a:ext>
                  </a:extLst>
                </a:gridCol>
                <a:gridCol w="692945">
                  <a:extLst>
                    <a:ext uri="{9D8B030D-6E8A-4147-A177-3AD203B41FA5}">
                      <a16:colId xmlns:a16="http://schemas.microsoft.com/office/drawing/2014/main" val="2299319482"/>
                    </a:ext>
                  </a:extLst>
                </a:gridCol>
                <a:gridCol w="692945">
                  <a:extLst>
                    <a:ext uri="{9D8B030D-6E8A-4147-A177-3AD203B41FA5}">
                      <a16:colId xmlns:a16="http://schemas.microsoft.com/office/drawing/2014/main" val="2363094519"/>
                    </a:ext>
                  </a:extLst>
                </a:gridCol>
                <a:gridCol w="692945">
                  <a:extLst>
                    <a:ext uri="{9D8B030D-6E8A-4147-A177-3AD203B41FA5}">
                      <a16:colId xmlns:a16="http://schemas.microsoft.com/office/drawing/2014/main" val="3293756841"/>
                    </a:ext>
                  </a:extLst>
                </a:gridCol>
                <a:gridCol w="692945">
                  <a:extLst>
                    <a:ext uri="{9D8B030D-6E8A-4147-A177-3AD203B41FA5}">
                      <a16:colId xmlns:a16="http://schemas.microsoft.com/office/drawing/2014/main" val="1441816912"/>
                    </a:ext>
                  </a:extLst>
                </a:gridCol>
                <a:gridCol w="692945">
                  <a:extLst>
                    <a:ext uri="{9D8B030D-6E8A-4147-A177-3AD203B41FA5}">
                      <a16:colId xmlns:a16="http://schemas.microsoft.com/office/drawing/2014/main" val="3435860419"/>
                    </a:ext>
                  </a:extLst>
                </a:gridCol>
                <a:gridCol w="692945">
                  <a:extLst>
                    <a:ext uri="{9D8B030D-6E8A-4147-A177-3AD203B41FA5}">
                      <a16:colId xmlns:a16="http://schemas.microsoft.com/office/drawing/2014/main" val="4214473830"/>
                    </a:ext>
                  </a:extLst>
                </a:gridCol>
                <a:gridCol w="692945">
                  <a:extLst>
                    <a:ext uri="{9D8B030D-6E8A-4147-A177-3AD203B41FA5}">
                      <a16:colId xmlns:a16="http://schemas.microsoft.com/office/drawing/2014/main" val="4205201490"/>
                    </a:ext>
                  </a:extLst>
                </a:gridCol>
                <a:gridCol w="692945">
                  <a:extLst>
                    <a:ext uri="{9D8B030D-6E8A-4147-A177-3AD203B41FA5}">
                      <a16:colId xmlns:a16="http://schemas.microsoft.com/office/drawing/2014/main" val="2093173193"/>
                    </a:ext>
                  </a:extLst>
                </a:gridCol>
                <a:gridCol w="692945">
                  <a:extLst>
                    <a:ext uri="{9D8B030D-6E8A-4147-A177-3AD203B41FA5}">
                      <a16:colId xmlns:a16="http://schemas.microsoft.com/office/drawing/2014/main" val="1812095017"/>
                    </a:ext>
                  </a:extLst>
                </a:gridCol>
                <a:gridCol w="692945">
                  <a:extLst>
                    <a:ext uri="{9D8B030D-6E8A-4147-A177-3AD203B41FA5}">
                      <a16:colId xmlns:a16="http://schemas.microsoft.com/office/drawing/2014/main" val="1364740680"/>
                    </a:ext>
                  </a:extLst>
                </a:gridCol>
              </a:tblGrid>
              <a:tr h="2400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JAN</a:t>
                      </a: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FEB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MAR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APR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MAY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JUN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JUL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AUG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SEP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OCT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NOV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DEC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7659084"/>
                  </a:ext>
                </a:extLst>
              </a:tr>
            </a:tbl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4D4C2FB-A0D7-F9CC-E7CB-5E3A5933A338}"/>
              </a:ext>
            </a:extLst>
          </p:cNvPr>
          <p:cNvCxnSpPr/>
          <p:nvPr/>
        </p:nvCxnSpPr>
        <p:spPr>
          <a:xfrm>
            <a:off x="1866855" y="1264044"/>
            <a:ext cx="0" cy="227646"/>
          </a:xfrm>
          <a:prstGeom prst="straightConnector1">
            <a:avLst/>
          </a:prstGeom>
          <a:ln w="15875">
            <a:solidFill>
              <a:srgbClr val="649AD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AB553F1B-178D-65B0-C58B-731A3F59C490}"/>
              </a:ext>
            </a:extLst>
          </p:cNvPr>
          <p:cNvSpPr/>
          <p:nvPr/>
        </p:nvSpPr>
        <p:spPr>
          <a:xfrm>
            <a:off x="1652543" y="1057409"/>
            <a:ext cx="866691" cy="27493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r="2700000" algn="tl" rotWithShape="0">
              <a:prstClr val="black">
                <a:alpha val="20000"/>
              </a:prstClr>
            </a:outerShdw>
          </a:effectLst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1" algn="ctr" defTabSz="400040">
              <a:spcBef>
                <a:spcPct val="0"/>
              </a:spcBef>
            </a:pPr>
            <a:r>
              <a:rPr lang="en-US" sz="1000" b="1" dirty="0">
                <a:solidFill>
                  <a:prstClr val="black"/>
                </a:solidFill>
                <a:latin typeface="Franklin Gothic Book" panose="020B0503020102020204"/>
              </a:rPr>
              <a:t>Data Readout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9265B16-AFC8-31D4-F016-B7D9EBF955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6"/>
            <a:ext cx="2057400" cy="273844"/>
          </a:xfrm>
        </p:spPr>
        <p:txBody>
          <a:bodyPr/>
          <a:lstStyle/>
          <a:p>
            <a:fld id="{42AD0A0E-4515-A647-B2E3-7F1B29FB990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101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9312F3-3455-DA23-0BAC-07E84709D195}"/>
              </a:ext>
            </a:extLst>
          </p:cNvPr>
          <p:cNvSpPr/>
          <p:nvPr/>
        </p:nvSpPr>
        <p:spPr>
          <a:xfrm>
            <a:off x="1161310" y="2125129"/>
            <a:ext cx="7899436" cy="1129814"/>
          </a:xfrm>
          <a:prstGeom prst="rect">
            <a:avLst/>
          </a:prstGeom>
          <a:solidFill>
            <a:schemeClr val="accent3">
              <a:alpha val="10000"/>
            </a:schemeClr>
          </a:solidFill>
          <a:ln w="9525" cap="rnd">
            <a:noFill/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783"/>
            <a:endParaRPr lang="en-US" sz="1013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257C62-F036-4296-84FE-A2C72274C4A9}"/>
              </a:ext>
            </a:extLst>
          </p:cNvPr>
          <p:cNvGrpSpPr/>
          <p:nvPr/>
        </p:nvGrpSpPr>
        <p:grpSpPr>
          <a:xfrm>
            <a:off x="3004633" y="1345008"/>
            <a:ext cx="5273213" cy="3092173"/>
            <a:chOff x="4260360" y="1646768"/>
            <a:chExt cx="9387448" cy="6521111"/>
          </a:xfrm>
        </p:grpSpPr>
        <p:sp>
          <p:nvSpPr>
            <p:cNvPr id="55" name="Line 31">
              <a:extLst>
                <a:ext uri="{FF2B5EF4-FFF2-40B4-BE49-F238E27FC236}">
                  <a16:creationId xmlns:a16="http://schemas.microsoft.com/office/drawing/2014/main" id="{DA849E46-ADF0-44C8-A5E6-E37B8FDF8C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60360" y="1646768"/>
              <a:ext cx="0" cy="6521111"/>
            </a:xfrm>
            <a:prstGeom prst="line">
              <a:avLst/>
            </a:prstGeom>
            <a:noFill/>
            <a:ln w="12700" cap="flat">
              <a:solidFill>
                <a:schemeClr val="tx2">
                  <a:lumMod val="20000"/>
                  <a:lumOff val="80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6759" tIns="23380" rIns="46759" bIns="23380" numCol="1" anchor="t" anchorCtr="0" compatLnSpc="1">
              <a:prstTxWarp prst="textNoShape">
                <a:avLst/>
              </a:prstTxWarp>
            </a:bodyPr>
            <a:lstStyle/>
            <a:p>
              <a:pPr defTabSz="233789">
                <a:defRPr/>
              </a:pPr>
              <a:endParaRPr lang="en-US" sz="920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395" name="Line 31">
              <a:extLst>
                <a:ext uri="{FF2B5EF4-FFF2-40B4-BE49-F238E27FC236}">
                  <a16:creationId xmlns:a16="http://schemas.microsoft.com/office/drawing/2014/main" id="{70F6C7C3-580D-4077-9F78-156D5C828F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47808" y="1646768"/>
              <a:ext cx="0" cy="6521111"/>
            </a:xfrm>
            <a:prstGeom prst="line">
              <a:avLst/>
            </a:prstGeom>
            <a:noFill/>
            <a:ln w="12700" cap="flat">
              <a:solidFill>
                <a:schemeClr val="tx2">
                  <a:lumMod val="20000"/>
                  <a:lumOff val="80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46759" tIns="23380" rIns="46759" bIns="23380" numCol="1" anchor="t" anchorCtr="0" compatLnSpc="1">
              <a:prstTxWarp prst="textNoShape">
                <a:avLst/>
              </a:prstTxWarp>
            </a:bodyPr>
            <a:lstStyle/>
            <a:p>
              <a:pPr defTabSz="233789">
                <a:defRPr/>
              </a:pPr>
              <a:endParaRPr lang="en-US" sz="920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CEED6C-637B-FDA8-1F33-66C9F21DA1F5}"/>
              </a:ext>
            </a:extLst>
          </p:cNvPr>
          <p:cNvGrpSpPr/>
          <p:nvPr/>
        </p:nvGrpSpPr>
        <p:grpSpPr>
          <a:xfrm>
            <a:off x="384200" y="4430085"/>
            <a:ext cx="7468136" cy="204269"/>
            <a:chOff x="-8842" y="5909027"/>
            <a:chExt cx="9957515" cy="27235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BB04703-9459-4E0C-9402-7FAC101653D7}"/>
                </a:ext>
              </a:extLst>
            </p:cNvPr>
            <p:cNvGrpSpPr/>
            <p:nvPr/>
          </p:nvGrpSpPr>
          <p:grpSpPr>
            <a:xfrm>
              <a:off x="-8842" y="5909027"/>
              <a:ext cx="6192587" cy="260036"/>
              <a:chOff x="602454" y="8601331"/>
              <a:chExt cx="8938739" cy="381386"/>
            </a:xfrm>
          </p:grpSpPr>
          <p:sp>
            <p:nvSpPr>
              <p:cNvPr id="232" name="Rounded Rectangle 265">
                <a:extLst>
                  <a:ext uri="{FF2B5EF4-FFF2-40B4-BE49-F238E27FC236}">
                    <a16:creationId xmlns:a16="http://schemas.microsoft.com/office/drawing/2014/main" id="{E7D9F420-9F6B-4F2C-BC45-0E4A166B676B}"/>
                  </a:ext>
                </a:extLst>
              </p:cNvPr>
              <p:cNvSpPr/>
              <p:nvPr/>
            </p:nvSpPr>
            <p:spPr>
              <a:xfrm>
                <a:off x="602454" y="8601331"/>
                <a:ext cx="8938739" cy="38138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05740" rtlCol="0" anchor="ctr"/>
              <a:lstStyle/>
              <a:p>
                <a:pPr defTabSz="233789">
                  <a:lnSpc>
                    <a:spcPct val="85000"/>
                  </a:lnSpc>
                  <a:defRPr/>
                </a:pPr>
                <a:r>
                  <a:rPr lang="en-US" sz="600" b="1" dirty="0">
                    <a:solidFill>
                      <a:srgbClr val="4472C4"/>
                    </a:solidFill>
                    <a:latin typeface="Franklin Gothic Book" panose="020B0503020102020204"/>
                  </a:rPr>
                  <a:t>Communication</a:t>
                </a:r>
                <a:br>
                  <a:rPr lang="en-US" sz="600" b="1" dirty="0">
                    <a:solidFill>
                      <a:srgbClr val="4472C4"/>
                    </a:solidFill>
                    <a:latin typeface="Franklin Gothic Book" panose="020B0503020102020204"/>
                  </a:rPr>
                </a:br>
                <a:r>
                  <a:rPr lang="en-US" sz="600" b="1" dirty="0">
                    <a:solidFill>
                      <a:srgbClr val="4472C4"/>
                    </a:solidFill>
                    <a:latin typeface="Franklin Gothic Book" panose="020B0503020102020204"/>
                  </a:rPr>
                  <a:t>Objectives</a:t>
                </a:r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F2F5AB6E-C0C9-499C-9EEA-4F0826B9924D}"/>
                  </a:ext>
                </a:extLst>
              </p:cNvPr>
              <p:cNvSpPr/>
              <p:nvPr/>
            </p:nvSpPr>
            <p:spPr>
              <a:xfrm>
                <a:off x="8507406" y="8654864"/>
                <a:ext cx="274321" cy="274319"/>
              </a:xfrm>
              <a:prstGeom prst="ellipse">
                <a:avLst/>
              </a:prstGeom>
              <a:solidFill>
                <a:schemeClr val="accent3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0"/>
              <a:lstStyle/>
              <a:p>
                <a:pPr algn="ctr" defTabSz="23378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716" b="1" dirty="0">
                    <a:solidFill>
                      <a:prstClr val="white"/>
                    </a:solidFill>
                    <a:latin typeface="Franklin Gothic Book" panose="020B0503020102020204"/>
                    <a:ea typeface="ＭＳ Ｐゴシック" pitchFamily="-106" charset="-128"/>
                    <a:cs typeface="Calibri" panose="020F0502020204030204" pitchFamily="34" charset="0"/>
                  </a:rPr>
                  <a:t>5</a:t>
                </a:r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6F1DBF54-6C50-4D60-BCBB-729C18530A43}"/>
                  </a:ext>
                </a:extLst>
              </p:cNvPr>
              <p:cNvSpPr/>
              <p:nvPr/>
            </p:nvSpPr>
            <p:spPr>
              <a:xfrm>
                <a:off x="6554472" y="8654864"/>
                <a:ext cx="274321" cy="274319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0"/>
              <a:lstStyle/>
              <a:p>
                <a:pPr algn="ctr" defTabSz="23378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716" b="1" dirty="0">
                    <a:solidFill>
                      <a:prstClr val="white"/>
                    </a:solidFill>
                    <a:latin typeface="Franklin Gothic Book" panose="020B0503020102020204"/>
                    <a:ea typeface="ＭＳ Ｐゴシック" pitchFamily="-106" charset="-128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D5B2049E-3B32-4B8A-A0D9-768F82FBAF12}"/>
                  </a:ext>
                </a:extLst>
              </p:cNvPr>
              <p:cNvSpPr/>
              <p:nvPr/>
            </p:nvSpPr>
            <p:spPr>
              <a:xfrm>
                <a:off x="3815368" y="8654864"/>
                <a:ext cx="274321" cy="274319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0"/>
              <a:lstStyle/>
              <a:p>
                <a:pPr algn="ctr" defTabSz="23378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716" b="1" dirty="0">
                    <a:solidFill>
                      <a:prstClr val="white"/>
                    </a:solidFill>
                    <a:latin typeface="Franklin Gothic Book" panose="020B0503020102020204"/>
                    <a:ea typeface="ＭＳ Ｐゴシック" pitchFamily="-106" charset="-128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F9292FFE-DDDB-4E61-BF09-2124D3F6F900}"/>
                  </a:ext>
                </a:extLst>
              </p:cNvPr>
              <p:cNvSpPr/>
              <p:nvPr/>
            </p:nvSpPr>
            <p:spPr>
              <a:xfrm>
                <a:off x="5556100" y="8654864"/>
                <a:ext cx="274321" cy="274319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bg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23378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716" b="1" dirty="0">
                    <a:solidFill>
                      <a:prstClr val="white"/>
                    </a:solidFill>
                    <a:latin typeface="Franklin Gothic Book" panose="020B0503020102020204"/>
                    <a:ea typeface="Open Sans" panose="020B060603050402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35BE8F-9E83-4CEB-B996-3EDD406328B3}"/>
                  </a:ext>
                </a:extLst>
              </p:cNvPr>
              <p:cNvSpPr txBox="1"/>
              <p:nvPr/>
            </p:nvSpPr>
            <p:spPr>
              <a:xfrm>
                <a:off x="2657159" y="8708730"/>
                <a:ext cx="783630" cy="18056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defTabSz="233789">
                  <a:defRPr/>
                </a:pPr>
                <a:r>
                  <a:rPr lang="en-US" sz="600" dirty="0">
                    <a:solidFill>
                      <a:prstClr val="black"/>
                    </a:solidFill>
                    <a:latin typeface="Franklin Gothic Book" panose="020B0503020102020204"/>
                    <a:cs typeface="Calibri" panose="020F0502020204030204" pitchFamily="34" charset="0"/>
                    <a:sym typeface="Helvetica"/>
                  </a:rPr>
                  <a:t>Unmet Need</a:t>
                </a:r>
                <a:endParaRPr lang="en-US" sz="600" dirty="0">
                  <a:solidFill>
                    <a:prstClr val="black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430" name="TextBox 429">
                <a:extLst>
                  <a:ext uri="{FF2B5EF4-FFF2-40B4-BE49-F238E27FC236}">
                    <a16:creationId xmlns:a16="http://schemas.microsoft.com/office/drawing/2014/main" id="{C8E06941-D5AF-465D-AFF0-98474D52769B}"/>
                  </a:ext>
                </a:extLst>
              </p:cNvPr>
              <p:cNvSpPr txBox="1"/>
              <p:nvPr/>
            </p:nvSpPr>
            <p:spPr>
              <a:xfrm>
                <a:off x="6886647" y="8694760"/>
                <a:ext cx="1175446" cy="18056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defTabSz="233789">
                  <a:defRPr/>
                </a:pPr>
                <a:r>
                  <a:rPr lang="en-US" sz="600" dirty="0">
                    <a:solidFill>
                      <a:prstClr val="black"/>
                    </a:solidFill>
                    <a:latin typeface="Franklin Gothic Book" panose="020B0503020102020204"/>
                    <a:cs typeface="Calibri" panose="020F0502020204030204" pitchFamily="34" charset="0"/>
                    <a:sym typeface="Helvetica"/>
                  </a:rPr>
                  <a:t>Efficacy and Safety</a:t>
                </a:r>
                <a:endParaRPr lang="en-US" sz="600" dirty="0">
                  <a:solidFill>
                    <a:prstClr val="black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431" name="TextBox 430">
                <a:extLst>
                  <a:ext uri="{FF2B5EF4-FFF2-40B4-BE49-F238E27FC236}">
                    <a16:creationId xmlns:a16="http://schemas.microsoft.com/office/drawing/2014/main" id="{CC30F5B7-118A-4DB3-AF8B-857BE38F4C98}"/>
                  </a:ext>
                </a:extLst>
              </p:cNvPr>
              <p:cNvSpPr txBox="1"/>
              <p:nvPr/>
            </p:nvSpPr>
            <p:spPr>
              <a:xfrm>
                <a:off x="4150023" y="8701745"/>
                <a:ext cx="1011931" cy="18056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defTabSz="233789">
                  <a:defRPr/>
                </a:pPr>
                <a:r>
                  <a:rPr lang="en-US" sz="600" dirty="0">
                    <a:solidFill>
                      <a:prstClr val="black"/>
                    </a:solidFill>
                    <a:latin typeface="Franklin Gothic Book" panose="020B0503020102020204"/>
                    <a:cs typeface="Calibri" panose="020F0502020204030204" pitchFamily="34" charset="0"/>
                    <a:sym typeface="Helvetica"/>
                  </a:rPr>
                  <a:t>Pathophysiology</a:t>
                </a:r>
                <a:endParaRPr lang="en-US" sz="600" dirty="0">
                  <a:solidFill>
                    <a:prstClr val="black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432" name="TextBox 431">
                <a:extLst>
                  <a:ext uri="{FF2B5EF4-FFF2-40B4-BE49-F238E27FC236}">
                    <a16:creationId xmlns:a16="http://schemas.microsoft.com/office/drawing/2014/main" id="{270BC8F8-D838-4D46-8FCB-0DD6C380196B}"/>
                  </a:ext>
                </a:extLst>
              </p:cNvPr>
              <p:cNvSpPr txBox="1"/>
              <p:nvPr/>
            </p:nvSpPr>
            <p:spPr>
              <a:xfrm>
                <a:off x="5893842" y="8687772"/>
                <a:ext cx="293091" cy="18056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defTabSz="233789">
                  <a:defRPr/>
                </a:pPr>
                <a:r>
                  <a:rPr lang="en-US" sz="600" dirty="0">
                    <a:solidFill>
                      <a:prstClr val="black"/>
                    </a:solidFill>
                    <a:latin typeface="Franklin Gothic Book" panose="020B0503020102020204"/>
                    <a:cs typeface="Calibri" panose="020F0502020204030204" pitchFamily="34" charset="0"/>
                    <a:sym typeface="Helvetica"/>
                  </a:rPr>
                  <a:t>MOA</a:t>
                </a:r>
                <a:endParaRPr lang="en-US" sz="600" dirty="0">
                  <a:solidFill>
                    <a:prstClr val="black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433" name="TextBox 432">
                <a:extLst>
                  <a:ext uri="{FF2B5EF4-FFF2-40B4-BE49-F238E27FC236}">
                    <a16:creationId xmlns:a16="http://schemas.microsoft.com/office/drawing/2014/main" id="{26181615-0D08-45D8-BB88-D0DDF51967CA}"/>
                  </a:ext>
                </a:extLst>
              </p:cNvPr>
              <p:cNvSpPr txBox="1"/>
              <p:nvPr/>
            </p:nvSpPr>
            <p:spPr>
              <a:xfrm>
                <a:off x="8816533" y="8701745"/>
                <a:ext cx="348624" cy="18056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defTabSz="233789">
                  <a:defRPr/>
                </a:pPr>
                <a:r>
                  <a:rPr lang="en-US" sz="600" dirty="0">
                    <a:solidFill>
                      <a:prstClr val="black"/>
                    </a:solidFill>
                    <a:latin typeface="Franklin Gothic Book" panose="020B0503020102020204"/>
                    <a:cs typeface="Calibri" panose="020F0502020204030204" pitchFamily="34" charset="0"/>
                    <a:sym typeface="Helvetica"/>
                  </a:rPr>
                  <a:t>Value</a:t>
                </a:r>
                <a:endParaRPr lang="en-US" sz="600" dirty="0">
                  <a:solidFill>
                    <a:prstClr val="black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AC3731CF-7758-4112-947E-7810164DC74D}"/>
                  </a:ext>
                </a:extLst>
              </p:cNvPr>
              <p:cNvSpPr/>
              <p:nvPr/>
            </p:nvSpPr>
            <p:spPr>
              <a:xfrm>
                <a:off x="2289832" y="8654864"/>
                <a:ext cx="274321" cy="274319"/>
              </a:xfrm>
              <a:prstGeom prst="ellipse">
                <a:avLst/>
              </a:prstGeom>
              <a:solidFill>
                <a:schemeClr val="accent4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0"/>
              <a:lstStyle/>
              <a:p>
                <a:pPr algn="ctr" defTabSz="23378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716" b="1" dirty="0">
                    <a:solidFill>
                      <a:prstClr val="white"/>
                    </a:solidFill>
                    <a:latin typeface="Franklin Gothic Book" panose="020B0503020102020204"/>
                    <a:ea typeface="ＭＳ Ｐゴシック" pitchFamily="-106" charset="-128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216" name="Rounded Rectangle 265">
              <a:extLst>
                <a:ext uri="{FF2B5EF4-FFF2-40B4-BE49-F238E27FC236}">
                  <a16:creationId xmlns:a16="http://schemas.microsoft.com/office/drawing/2014/main" id="{7DBB149B-E3F2-4194-9766-949D1FC50377}"/>
                </a:ext>
              </a:extLst>
            </p:cNvPr>
            <p:cNvSpPr/>
            <p:nvPr/>
          </p:nvSpPr>
          <p:spPr>
            <a:xfrm>
              <a:off x="6272237" y="5914632"/>
              <a:ext cx="3637524" cy="26256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233789">
                <a:lnSpc>
                  <a:spcPct val="85000"/>
                </a:lnSpc>
                <a:defRPr/>
              </a:pPr>
              <a:r>
                <a:rPr lang="en-US" sz="716" b="1" dirty="0">
                  <a:solidFill>
                    <a:srgbClr val="4472C4"/>
                  </a:solidFill>
                  <a:latin typeface="Franklin Gothic Book" panose="020B0503020102020204"/>
                </a:rPr>
                <a:t>Key</a:t>
              </a:r>
            </a:p>
          </p:txBody>
        </p:sp>
        <p:cxnSp>
          <p:nvCxnSpPr>
            <p:cNvPr id="675" name="Straight Arrow Connector 674">
              <a:extLst>
                <a:ext uri="{FF2B5EF4-FFF2-40B4-BE49-F238E27FC236}">
                  <a16:creationId xmlns:a16="http://schemas.microsoft.com/office/drawing/2014/main" id="{656C6D57-2FCC-45A9-A260-B295E31997A0}"/>
                </a:ext>
              </a:extLst>
            </p:cNvPr>
            <p:cNvCxnSpPr>
              <a:cxnSpLocks/>
            </p:cNvCxnSpPr>
            <p:nvPr/>
          </p:nvCxnSpPr>
          <p:spPr>
            <a:xfrm>
              <a:off x="6777246" y="6045914"/>
              <a:ext cx="119298" cy="0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oval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676" name="TextBox 34">
              <a:extLst>
                <a:ext uri="{FF2B5EF4-FFF2-40B4-BE49-F238E27FC236}">
                  <a16:creationId xmlns:a16="http://schemas.microsoft.com/office/drawing/2014/main" id="{077943A8-14A9-4D56-8112-A4F67F0D50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04056" y="5931387"/>
              <a:ext cx="1467189" cy="249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6759" tIns="23380" rIns="0" anchor="ctr" anchorCtr="0">
              <a:spAutoFit/>
            </a:bodyPr>
            <a:lstStyle/>
            <a:p>
              <a:pPr defTabSz="233789">
                <a:lnSpc>
                  <a:spcPct val="85000"/>
                </a:lnSpc>
                <a:defRPr/>
              </a:pPr>
              <a:r>
                <a:rPr lang="en-US" sz="450" dirty="0">
                  <a:solidFill>
                    <a:prstClr val="black"/>
                  </a:solidFill>
                  <a:latin typeface="Franklin Gothic Book" panose="020B0503020102020204"/>
                  <a:ea typeface="ＭＳ Ｐゴシック" charset="-128"/>
                  <a:cs typeface="Calibri" panose="020F0502020204030204" pitchFamily="34" charset="0"/>
                </a:rPr>
                <a:t>Targeted completion for ongoing projects (epub or final deliverable)</a:t>
              </a:r>
            </a:p>
          </p:txBody>
        </p:sp>
        <p:cxnSp>
          <p:nvCxnSpPr>
            <p:cNvPr id="677" name="Straight Arrow Connector 676">
              <a:extLst>
                <a:ext uri="{FF2B5EF4-FFF2-40B4-BE49-F238E27FC236}">
                  <a16:creationId xmlns:a16="http://schemas.microsoft.com/office/drawing/2014/main" id="{769B4122-3665-40A0-BCCB-B7338195841E}"/>
                </a:ext>
              </a:extLst>
            </p:cNvPr>
            <p:cNvCxnSpPr/>
            <p:nvPr/>
          </p:nvCxnSpPr>
          <p:spPr>
            <a:xfrm>
              <a:off x="8540875" y="6047226"/>
              <a:ext cx="147658" cy="0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678" name="TextBox 34">
              <a:extLst>
                <a:ext uri="{FF2B5EF4-FFF2-40B4-BE49-F238E27FC236}">
                  <a16:creationId xmlns:a16="http://schemas.microsoft.com/office/drawing/2014/main" id="{C32D1629-5AC8-431E-89D3-2639F2F24D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2256" y="5928174"/>
              <a:ext cx="1306417" cy="249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6759" tIns="23380" rIns="0" anchor="ctr" anchorCtr="0">
              <a:spAutoFit/>
            </a:bodyPr>
            <a:lstStyle/>
            <a:p>
              <a:pPr defTabSz="233789">
                <a:lnSpc>
                  <a:spcPct val="85000"/>
                </a:lnSpc>
                <a:defRPr/>
              </a:pPr>
              <a:r>
                <a:rPr lang="en-US" sz="450" dirty="0">
                  <a:solidFill>
                    <a:prstClr val="black"/>
                  </a:solidFill>
                  <a:latin typeface="Franklin Gothic Book" panose="020B0503020102020204"/>
                  <a:ea typeface="ＭＳ Ｐゴシック" charset="-128"/>
                  <a:cs typeface="Calibri" panose="020F0502020204030204" pitchFamily="34" charset="0"/>
                </a:rPr>
                <a:t>Completion expected into Year 3 (epub or final deliverable)</a:t>
              </a:r>
            </a:p>
          </p:txBody>
        </p:sp>
      </p:grpSp>
      <p:sp>
        <p:nvSpPr>
          <p:cNvPr id="706" name="Rectangle 705">
            <a:extLst>
              <a:ext uri="{FF2B5EF4-FFF2-40B4-BE49-F238E27FC236}">
                <a16:creationId xmlns:a16="http://schemas.microsoft.com/office/drawing/2014/main" id="{5AA3AEBF-E391-4A89-B088-24436BEBB2FF}"/>
              </a:ext>
            </a:extLst>
          </p:cNvPr>
          <p:cNvSpPr/>
          <p:nvPr/>
        </p:nvSpPr>
        <p:spPr>
          <a:xfrm>
            <a:off x="1" y="2129797"/>
            <a:ext cx="1234365" cy="1120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233789">
              <a:lnSpc>
                <a:spcPct val="90000"/>
              </a:lnSpc>
              <a:spcBef>
                <a:spcPts val="307"/>
              </a:spcBef>
              <a:defRPr/>
            </a:pPr>
            <a:r>
              <a:rPr lang="en-US" sz="825" b="1" dirty="0">
                <a:solidFill>
                  <a:prstClr val="white"/>
                </a:solidFill>
                <a:latin typeface="Arial" panose="020B0604020202020204"/>
              </a:rPr>
              <a:t>Manuscripts</a:t>
            </a:r>
          </a:p>
        </p:txBody>
      </p:sp>
      <p:sp>
        <p:nvSpPr>
          <p:cNvPr id="707" name="Rectangle 706">
            <a:extLst>
              <a:ext uri="{FF2B5EF4-FFF2-40B4-BE49-F238E27FC236}">
                <a16:creationId xmlns:a16="http://schemas.microsoft.com/office/drawing/2014/main" id="{29E64392-2490-448F-ACF9-A8E04D55AF6B}"/>
              </a:ext>
            </a:extLst>
          </p:cNvPr>
          <p:cNvSpPr/>
          <p:nvPr/>
        </p:nvSpPr>
        <p:spPr>
          <a:xfrm>
            <a:off x="0" y="3249885"/>
            <a:ext cx="1231166" cy="11048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233789">
              <a:lnSpc>
                <a:spcPct val="90000"/>
              </a:lnSpc>
              <a:spcBef>
                <a:spcPts val="307"/>
              </a:spcBef>
              <a:defRPr/>
            </a:pPr>
            <a:r>
              <a:rPr lang="en-US" sz="825" b="1" dirty="0">
                <a:solidFill>
                  <a:prstClr val="white"/>
                </a:solidFill>
                <a:latin typeface="Arial" panose="020B0604020202020204"/>
              </a:rPr>
              <a:t>Congress </a:t>
            </a:r>
            <a:br>
              <a:rPr lang="en-US" sz="825" b="1" dirty="0">
                <a:solidFill>
                  <a:prstClr val="white"/>
                </a:solidFill>
                <a:latin typeface="Arial" panose="020B0604020202020204"/>
              </a:rPr>
            </a:br>
            <a:r>
              <a:rPr lang="en-US" sz="825" b="1" dirty="0">
                <a:solidFill>
                  <a:prstClr val="white"/>
                </a:solidFill>
                <a:latin typeface="Arial" panose="020B0604020202020204"/>
              </a:rPr>
              <a:t>Activities</a:t>
            </a:r>
          </a:p>
        </p:txBody>
      </p: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2BF0F89A-1A9B-4B2D-BA79-AC34F515D18B}"/>
              </a:ext>
            </a:extLst>
          </p:cNvPr>
          <p:cNvCxnSpPr>
            <a:cxnSpLocks/>
          </p:cNvCxnSpPr>
          <p:nvPr/>
        </p:nvCxnSpPr>
        <p:spPr>
          <a:xfrm>
            <a:off x="6115050" y="2683059"/>
            <a:ext cx="554215" cy="0"/>
          </a:xfrm>
          <a:prstGeom prst="lin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9" name="Rectangle 5">
            <a:extLst>
              <a:ext uri="{FF2B5EF4-FFF2-40B4-BE49-F238E27FC236}">
                <a16:creationId xmlns:a16="http://schemas.microsoft.com/office/drawing/2014/main" id="{07503FBF-C4AA-4C3C-98DE-5C08DE3A1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6137" y="1089825"/>
            <a:ext cx="41205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67579">
              <a:defRPr/>
            </a:pPr>
            <a:r>
              <a:rPr lang="en-US" altLang="en-US" sz="1200" b="1" dirty="0">
                <a:solidFill>
                  <a:prstClr val="black"/>
                </a:solidFill>
                <a:latin typeface="Franklin Gothic Book" panose="020B0503020102020204"/>
              </a:rPr>
              <a:t>Year 1</a:t>
            </a:r>
            <a:endParaRPr lang="en-US" altLang="en-US" sz="1200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30" name="Rectangle 6">
            <a:extLst>
              <a:ext uri="{FF2B5EF4-FFF2-40B4-BE49-F238E27FC236}">
                <a16:creationId xmlns:a16="http://schemas.microsoft.com/office/drawing/2014/main" id="{121B2B8F-98BB-41E0-A634-F35780FF4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1889" y="1089825"/>
            <a:ext cx="4115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67579">
              <a:defRPr/>
            </a:pPr>
            <a:r>
              <a:rPr lang="en-US" altLang="en-US" sz="1200" b="1" dirty="0">
                <a:solidFill>
                  <a:prstClr val="black"/>
                </a:solidFill>
                <a:latin typeface="Franklin Gothic Book" panose="020B0503020102020204"/>
              </a:rPr>
              <a:t>Year 2</a:t>
            </a:r>
            <a:endParaRPr lang="en-US" altLang="en-US" sz="1200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418" name="Rectangle 6">
            <a:extLst>
              <a:ext uri="{FF2B5EF4-FFF2-40B4-BE49-F238E27FC236}">
                <a16:creationId xmlns:a16="http://schemas.microsoft.com/office/drawing/2014/main" id="{A221BD59-F033-4AF7-9151-127B086F6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3668" y="1089825"/>
            <a:ext cx="4115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67579">
              <a:defRPr/>
            </a:pPr>
            <a:r>
              <a:rPr lang="en-US" altLang="en-US" sz="1200" b="1" dirty="0">
                <a:solidFill>
                  <a:prstClr val="black"/>
                </a:solidFill>
                <a:latin typeface="Franklin Gothic Book" panose="020B0503020102020204"/>
              </a:rPr>
              <a:t>Year 3</a:t>
            </a:r>
            <a:endParaRPr lang="en-US" altLang="en-US" sz="1200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375" name="TextBox 374">
            <a:extLst>
              <a:ext uri="{FF2B5EF4-FFF2-40B4-BE49-F238E27FC236}">
                <a16:creationId xmlns:a16="http://schemas.microsoft.com/office/drawing/2014/main" id="{298D50E9-1838-4AE3-886D-055CFFDA5F9C}"/>
              </a:ext>
            </a:extLst>
          </p:cNvPr>
          <p:cNvSpPr txBox="1"/>
          <p:nvPr/>
        </p:nvSpPr>
        <p:spPr>
          <a:xfrm>
            <a:off x="1460117" y="3347658"/>
            <a:ext cx="514350" cy="1028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0" rIns="34290" bIns="0" rtlCol="0" anchor="ctr" anchorCtr="0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10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233789">
              <a:lnSpc>
                <a:spcPct val="80000"/>
              </a:lnSpc>
              <a:defRPr/>
            </a:pPr>
            <a:r>
              <a:rPr lang="en-US" sz="675" b="1" dirty="0">
                <a:solidFill>
                  <a:schemeClr val="tx1"/>
                </a:solidFill>
                <a:latin typeface="Franklin Gothic Book" panose="020B0503020102020204"/>
              </a:rPr>
              <a:t>Meeting 1</a:t>
            </a:r>
          </a:p>
        </p:txBody>
      </p:sp>
      <p:sp>
        <p:nvSpPr>
          <p:cNvPr id="376" name="TextBox 375">
            <a:extLst>
              <a:ext uri="{FF2B5EF4-FFF2-40B4-BE49-F238E27FC236}">
                <a16:creationId xmlns:a16="http://schemas.microsoft.com/office/drawing/2014/main" id="{3C2AA43F-A807-4654-B707-1C6E7EC7F844}"/>
              </a:ext>
            </a:extLst>
          </p:cNvPr>
          <p:cNvSpPr txBox="1"/>
          <p:nvPr/>
        </p:nvSpPr>
        <p:spPr>
          <a:xfrm>
            <a:off x="1290225" y="3450684"/>
            <a:ext cx="879826" cy="102870"/>
          </a:xfrm>
          <a:prstGeom prst="roundRect">
            <a:avLst/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txBody>
          <a:bodyPr wrap="square" lIns="34290" tIns="0" rIns="34290" bIns="0" anchor="ctr" anchorCtr="0">
            <a:noAutofit/>
          </a:bodyPr>
          <a:lstStyle/>
          <a:p>
            <a:pPr algn="ctr" defTabSz="233789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Study A Primary (O)</a:t>
            </a:r>
          </a:p>
        </p:txBody>
      </p:sp>
      <p:sp>
        <p:nvSpPr>
          <p:cNvPr id="435" name="Oval 434">
            <a:extLst>
              <a:ext uri="{FF2B5EF4-FFF2-40B4-BE49-F238E27FC236}">
                <a16:creationId xmlns:a16="http://schemas.microsoft.com/office/drawing/2014/main" id="{275B7AC0-FC3C-44B2-92CE-C976AE781396}"/>
              </a:ext>
            </a:extLst>
          </p:cNvPr>
          <p:cNvSpPr/>
          <p:nvPr/>
        </p:nvSpPr>
        <p:spPr>
          <a:xfrm>
            <a:off x="2227886" y="3431098"/>
            <a:ext cx="130302" cy="131613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38" name="TextBox 337">
            <a:extLst>
              <a:ext uri="{FF2B5EF4-FFF2-40B4-BE49-F238E27FC236}">
                <a16:creationId xmlns:a16="http://schemas.microsoft.com/office/drawing/2014/main" id="{2BEE5DCC-42EF-40CA-B679-C36DD684ADA7}"/>
              </a:ext>
            </a:extLst>
          </p:cNvPr>
          <p:cNvSpPr txBox="1"/>
          <p:nvPr/>
        </p:nvSpPr>
        <p:spPr>
          <a:xfrm>
            <a:off x="3976214" y="3827246"/>
            <a:ext cx="514350" cy="102870"/>
          </a:xfrm>
          <a:prstGeom prst="roundRect">
            <a:avLst/>
          </a:prstGeom>
          <a:noFill/>
          <a:ln>
            <a:noFill/>
          </a:ln>
        </p:spPr>
        <p:txBody>
          <a:bodyPr wrap="square" lIns="0" rIns="0" anchor="ctr" anchorCtr="0">
            <a:noAutofit/>
          </a:bodyPr>
          <a:lstStyle>
            <a:defPPr>
              <a:defRPr lang="en-US"/>
            </a:defPPr>
            <a:lvl1pPr algn="ctr">
              <a:defRPr sz="700">
                <a:cs typeface="Arial" pitchFamily="34" charset="0"/>
              </a:defRPr>
            </a:lvl1pPr>
          </a:lstStyle>
          <a:p>
            <a:pPr defTabSz="233789">
              <a:lnSpc>
                <a:spcPct val="90000"/>
              </a:lnSpc>
              <a:defRPr/>
            </a:pPr>
            <a:r>
              <a:rPr lang="en-US" sz="675" b="1" dirty="0">
                <a:latin typeface="Franklin Gothic Book" panose="020B0503020102020204"/>
              </a:rPr>
              <a:t>Meeting 5</a:t>
            </a:r>
          </a:p>
        </p:txBody>
      </p:sp>
      <p:sp>
        <p:nvSpPr>
          <p:cNvPr id="339" name="TextBox 338">
            <a:extLst>
              <a:ext uri="{FF2B5EF4-FFF2-40B4-BE49-F238E27FC236}">
                <a16:creationId xmlns:a16="http://schemas.microsoft.com/office/drawing/2014/main" id="{170267AD-FE79-4D50-9E1C-01853090339E}"/>
              </a:ext>
            </a:extLst>
          </p:cNvPr>
          <p:cNvSpPr txBox="1"/>
          <p:nvPr/>
        </p:nvSpPr>
        <p:spPr>
          <a:xfrm>
            <a:off x="3663748" y="3938384"/>
            <a:ext cx="1102297" cy="219456"/>
          </a:xfrm>
          <a:prstGeom prst="roundRect">
            <a:avLst/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txBody>
          <a:bodyPr wrap="square" lIns="34290" tIns="14028" rIns="0" bIns="0" anchor="ctr" anchorCtr="0">
            <a:noAutofit/>
          </a:bodyPr>
          <a:lstStyle>
            <a:defPPr>
              <a:defRPr lang="en-US"/>
            </a:defPPr>
            <a:lvl1pPr>
              <a:lnSpc>
                <a:spcPct val="107000"/>
              </a:lnSpc>
              <a:defRPr sz="700"/>
            </a:lvl1pPr>
          </a:lstStyle>
          <a:p>
            <a:pPr algn="ctr" defTabSz="233789">
              <a:lnSpc>
                <a:spcPct val="80000"/>
              </a:lnSpc>
              <a:spcBef>
                <a:spcPts val="102"/>
              </a:spcBef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Study B: Secondary Analysis (O)</a:t>
            </a:r>
          </a:p>
          <a:p>
            <a:pPr algn="ctr" defTabSz="233789">
              <a:lnSpc>
                <a:spcPct val="80000"/>
              </a:lnSpc>
              <a:spcBef>
                <a:spcPts val="102"/>
              </a:spcBef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Study C Primary Data (O)</a:t>
            </a:r>
          </a:p>
        </p:txBody>
      </p:sp>
      <p:sp>
        <p:nvSpPr>
          <p:cNvPr id="351" name="TextBox 350">
            <a:extLst>
              <a:ext uri="{FF2B5EF4-FFF2-40B4-BE49-F238E27FC236}">
                <a16:creationId xmlns:a16="http://schemas.microsoft.com/office/drawing/2014/main" id="{E61770A6-A892-4F40-A34A-4555BA8E2833}"/>
              </a:ext>
            </a:extLst>
          </p:cNvPr>
          <p:cNvSpPr txBox="1"/>
          <p:nvPr/>
        </p:nvSpPr>
        <p:spPr>
          <a:xfrm>
            <a:off x="5672699" y="3837912"/>
            <a:ext cx="514350" cy="102870"/>
          </a:xfrm>
          <a:prstGeom prst="roundRect">
            <a:avLst/>
          </a:prstGeom>
          <a:noFill/>
          <a:ln>
            <a:noFill/>
          </a:ln>
        </p:spPr>
        <p:txBody>
          <a:bodyPr wrap="square" lIns="0" rIns="0" anchor="ctr" anchorCtr="0">
            <a:noAutofit/>
          </a:bodyPr>
          <a:lstStyle>
            <a:defPPr>
              <a:defRPr lang="en-US"/>
            </a:defPPr>
            <a:lvl1pPr algn="ctr">
              <a:defRPr sz="700">
                <a:cs typeface="Arial" pitchFamily="34" charset="0"/>
              </a:defRPr>
            </a:lvl1pPr>
          </a:lstStyle>
          <a:p>
            <a:pPr defTabSz="233789">
              <a:lnSpc>
                <a:spcPct val="90000"/>
              </a:lnSpc>
              <a:defRPr/>
            </a:pPr>
            <a:r>
              <a:rPr lang="en-US" sz="675" b="1" dirty="0">
                <a:latin typeface="Franklin Gothic Book" panose="020B0503020102020204"/>
              </a:rPr>
              <a:t>Meeting 7</a:t>
            </a:r>
          </a:p>
        </p:txBody>
      </p:sp>
      <p:sp>
        <p:nvSpPr>
          <p:cNvPr id="363" name="TextBox 362">
            <a:extLst>
              <a:ext uri="{FF2B5EF4-FFF2-40B4-BE49-F238E27FC236}">
                <a16:creationId xmlns:a16="http://schemas.microsoft.com/office/drawing/2014/main" id="{3E36F141-4F6E-49E9-98E2-F0D3FB7ECE8D}"/>
              </a:ext>
            </a:extLst>
          </p:cNvPr>
          <p:cNvSpPr txBox="1"/>
          <p:nvPr/>
        </p:nvSpPr>
        <p:spPr>
          <a:xfrm>
            <a:off x="7774921" y="4000017"/>
            <a:ext cx="514350" cy="102870"/>
          </a:xfrm>
          <a:prstGeom prst="roundRect">
            <a:avLst/>
          </a:prstGeom>
          <a:noFill/>
          <a:ln>
            <a:noFill/>
          </a:ln>
        </p:spPr>
        <p:txBody>
          <a:bodyPr wrap="square" lIns="0" rIns="0" anchor="ctr" anchorCtr="0">
            <a:noAutofit/>
          </a:bodyPr>
          <a:lstStyle/>
          <a:p>
            <a:pPr algn="ctr" defTabSz="233789">
              <a:lnSpc>
                <a:spcPct val="85000"/>
              </a:lnSpc>
              <a:defRPr/>
            </a:pPr>
            <a:r>
              <a:rPr lang="en-US" sz="675" b="1" dirty="0">
                <a:latin typeface="Franklin Gothic Book" panose="020B0503020102020204"/>
              </a:rPr>
              <a:t>Meeting 10</a:t>
            </a:r>
            <a:endParaRPr lang="en-US" sz="675" b="1" dirty="0">
              <a:latin typeface="Franklin Gothic Book" panose="020B0503020102020204"/>
              <a:cs typeface="Arial" pitchFamily="34" charset="0"/>
            </a:endParaRPr>
          </a:p>
        </p:txBody>
      </p:sp>
      <p:sp>
        <p:nvSpPr>
          <p:cNvPr id="365" name="TextBox 364">
            <a:extLst>
              <a:ext uri="{FF2B5EF4-FFF2-40B4-BE49-F238E27FC236}">
                <a16:creationId xmlns:a16="http://schemas.microsoft.com/office/drawing/2014/main" id="{29C9935C-2330-43AF-B074-0ED6D209F7A4}"/>
              </a:ext>
            </a:extLst>
          </p:cNvPr>
          <p:cNvSpPr txBox="1"/>
          <p:nvPr/>
        </p:nvSpPr>
        <p:spPr>
          <a:xfrm>
            <a:off x="7584371" y="4108260"/>
            <a:ext cx="879825" cy="102870"/>
          </a:xfrm>
          <a:prstGeom prst="roundRect">
            <a:avLst/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txBody>
          <a:bodyPr wrap="square" lIns="34290" tIns="0" rIns="0" bIns="0" anchor="ctr" anchorCtr="0">
            <a:noAutofit/>
          </a:bodyPr>
          <a:lstStyle/>
          <a:p>
            <a:pPr algn="ctr" defTabSz="233789"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Study D Subanalyses (O)</a:t>
            </a:r>
          </a:p>
        </p:txBody>
      </p:sp>
      <p:sp>
        <p:nvSpPr>
          <p:cNvPr id="384" name="TextBox 383">
            <a:extLst>
              <a:ext uri="{FF2B5EF4-FFF2-40B4-BE49-F238E27FC236}">
                <a16:creationId xmlns:a16="http://schemas.microsoft.com/office/drawing/2014/main" id="{41B0E4BF-B2FC-403D-81EA-8866D606B55E}"/>
              </a:ext>
            </a:extLst>
          </p:cNvPr>
          <p:cNvSpPr txBox="1"/>
          <p:nvPr/>
        </p:nvSpPr>
        <p:spPr>
          <a:xfrm>
            <a:off x="2120902" y="4040816"/>
            <a:ext cx="581077" cy="87265"/>
          </a:xfrm>
          <a:prstGeom prst="round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/>
          <a:p>
            <a:pPr algn="ctr" defTabSz="233789">
              <a:lnSpc>
                <a:spcPct val="90000"/>
              </a:lnSpc>
              <a:defRPr/>
            </a:pPr>
            <a:r>
              <a:rPr lang="en-US" sz="675" b="1" dirty="0">
                <a:latin typeface="Franklin Gothic Book" panose="020B0503020102020204"/>
                <a:cs typeface="Arial" pitchFamily="34" charset="0"/>
              </a:rPr>
              <a:t>Meeting 3</a:t>
            </a:r>
          </a:p>
        </p:txBody>
      </p:sp>
      <p:sp>
        <p:nvSpPr>
          <p:cNvPr id="383" name="TextBox 382">
            <a:extLst>
              <a:ext uri="{FF2B5EF4-FFF2-40B4-BE49-F238E27FC236}">
                <a16:creationId xmlns:a16="http://schemas.microsoft.com/office/drawing/2014/main" id="{B54F479F-AF30-4DB8-8227-1B3255E18F8F}"/>
              </a:ext>
            </a:extLst>
          </p:cNvPr>
          <p:cNvSpPr txBox="1"/>
          <p:nvPr/>
        </p:nvSpPr>
        <p:spPr>
          <a:xfrm>
            <a:off x="2035114" y="4150388"/>
            <a:ext cx="669799" cy="102870"/>
          </a:xfrm>
          <a:prstGeom prst="roundRect">
            <a:avLst/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txBody>
          <a:bodyPr wrap="square" lIns="34290" rIns="0" anchor="ctr" anchorCtr="0">
            <a:noAutofit/>
          </a:bodyPr>
          <a:lstStyle/>
          <a:p>
            <a:pPr algn="ctr" defTabSz="233789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Encore: Study B (P)</a:t>
            </a:r>
          </a:p>
        </p:txBody>
      </p:sp>
      <p:sp>
        <p:nvSpPr>
          <p:cNvPr id="391" name="TextBox 390">
            <a:extLst>
              <a:ext uri="{FF2B5EF4-FFF2-40B4-BE49-F238E27FC236}">
                <a16:creationId xmlns:a16="http://schemas.microsoft.com/office/drawing/2014/main" id="{B233B63F-A8D0-4655-B6FC-F72571251A87}"/>
              </a:ext>
            </a:extLst>
          </p:cNvPr>
          <p:cNvSpPr txBox="1"/>
          <p:nvPr/>
        </p:nvSpPr>
        <p:spPr>
          <a:xfrm>
            <a:off x="1430108" y="3688350"/>
            <a:ext cx="591369" cy="122095"/>
          </a:xfrm>
          <a:prstGeom prst="round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/>
          <a:p>
            <a:pPr algn="ctr" defTabSz="233789">
              <a:lnSpc>
                <a:spcPct val="90000"/>
              </a:lnSpc>
              <a:defRPr/>
            </a:pPr>
            <a:r>
              <a:rPr lang="en-US" sz="675" b="1" dirty="0">
                <a:latin typeface="Franklin Gothic Book" panose="020B0503020102020204"/>
                <a:cs typeface="Arial" pitchFamily="34" charset="0"/>
              </a:rPr>
              <a:t>Meeting 2</a:t>
            </a:r>
          </a:p>
        </p:txBody>
      </p:sp>
      <p:sp>
        <p:nvSpPr>
          <p:cNvPr id="392" name="TextBox 391">
            <a:extLst>
              <a:ext uri="{FF2B5EF4-FFF2-40B4-BE49-F238E27FC236}">
                <a16:creationId xmlns:a16="http://schemas.microsoft.com/office/drawing/2014/main" id="{53DEFACD-CDC0-4F00-86BA-8AD114C31498}"/>
              </a:ext>
            </a:extLst>
          </p:cNvPr>
          <p:cNvSpPr txBox="1"/>
          <p:nvPr/>
        </p:nvSpPr>
        <p:spPr>
          <a:xfrm>
            <a:off x="1286676" y="3810446"/>
            <a:ext cx="881854" cy="102870"/>
          </a:xfrm>
          <a:prstGeom prst="roundRect">
            <a:avLst/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txBody>
          <a:bodyPr wrap="square" lIns="34290" rIns="0" anchor="ctr" anchorCtr="0">
            <a:noAutofit/>
          </a:bodyPr>
          <a:lstStyle/>
          <a:p>
            <a:pPr algn="ctr" defTabSz="233789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Study B Primary (O)</a:t>
            </a:r>
          </a:p>
        </p:txBody>
      </p:sp>
      <p:sp>
        <p:nvSpPr>
          <p:cNvPr id="436" name="Oval 435">
            <a:extLst>
              <a:ext uri="{FF2B5EF4-FFF2-40B4-BE49-F238E27FC236}">
                <a16:creationId xmlns:a16="http://schemas.microsoft.com/office/drawing/2014/main" id="{D9741672-8F3C-4BE2-A371-7715C161AB9A}"/>
              </a:ext>
            </a:extLst>
          </p:cNvPr>
          <p:cNvSpPr/>
          <p:nvPr/>
        </p:nvSpPr>
        <p:spPr>
          <a:xfrm>
            <a:off x="2562020" y="3786788"/>
            <a:ext cx="130302" cy="13161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37" name="Oval 436">
            <a:extLst>
              <a:ext uri="{FF2B5EF4-FFF2-40B4-BE49-F238E27FC236}">
                <a16:creationId xmlns:a16="http://schemas.microsoft.com/office/drawing/2014/main" id="{EF81DECD-B2F4-403B-964C-93903FB8BEDB}"/>
              </a:ext>
            </a:extLst>
          </p:cNvPr>
          <p:cNvSpPr/>
          <p:nvPr/>
        </p:nvSpPr>
        <p:spPr>
          <a:xfrm>
            <a:off x="2401688" y="3786788"/>
            <a:ext cx="130302" cy="1316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Open Sans" panose="020B060603050402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38" name="Oval 437">
            <a:extLst>
              <a:ext uri="{FF2B5EF4-FFF2-40B4-BE49-F238E27FC236}">
                <a16:creationId xmlns:a16="http://schemas.microsoft.com/office/drawing/2014/main" id="{E9C2D546-7004-4209-B046-E985ADF95F16}"/>
              </a:ext>
            </a:extLst>
          </p:cNvPr>
          <p:cNvSpPr/>
          <p:nvPr/>
        </p:nvSpPr>
        <p:spPr>
          <a:xfrm>
            <a:off x="2221260" y="3786788"/>
            <a:ext cx="130302" cy="131613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0" name="Oval 439">
            <a:extLst>
              <a:ext uri="{FF2B5EF4-FFF2-40B4-BE49-F238E27FC236}">
                <a16:creationId xmlns:a16="http://schemas.microsoft.com/office/drawing/2014/main" id="{8B055423-73C3-4EB0-9C3C-9D61EDC58BD9}"/>
              </a:ext>
            </a:extLst>
          </p:cNvPr>
          <p:cNvSpPr/>
          <p:nvPr/>
        </p:nvSpPr>
        <p:spPr>
          <a:xfrm>
            <a:off x="3061421" y="4118351"/>
            <a:ext cx="130302" cy="131613"/>
          </a:xfrm>
          <a:prstGeom prst="ellipse">
            <a:avLst/>
          </a:prstGeom>
          <a:solidFill>
            <a:schemeClr val="accent3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41" name="Oval 440">
            <a:extLst>
              <a:ext uri="{FF2B5EF4-FFF2-40B4-BE49-F238E27FC236}">
                <a16:creationId xmlns:a16="http://schemas.microsoft.com/office/drawing/2014/main" id="{A0E06531-E042-443F-B8FB-C32D9CD8DC46}"/>
              </a:ext>
            </a:extLst>
          </p:cNvPr>
          <p:cNvSpPr/>
          <p:nvPr/>
        </p:nvSpPr>
        <p:spPr>
          <a:xfrm>
            <a:off x="2900472" y="4118351"/>
            <a:ext cx="130302" cy="13161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42" name="Oval 441">
            <a:extLst>
              <a:ext uri="{FF2B5EF4-FFF2-40B4-BE49-F238E27FC236}">
                <a16:creationId xmlns:a16="http://schemas.microsoft.com/office/drawing/2014/main" id="{EED1A42C-F30B-4D64-BD3D-5F7142A83CE5}"/>
              </a:ext>
            </a:extLst>
          </p:cNvPr>
          <p:cNvSpPr/>
          <p:nvPr/>
        </p:nvSpPr>
        <p:spPr>
          <a:xfrm>
            <a:off x="2739524" y="4118351"/>
            <a:ext cx="130302" cy="131613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50" name="Oval 449">
            <a:extLst>
              <a:ext uri="{FF2B5EF4-FFF2-40B4-BE49-F238E27FC236}">
                <a16:creationId xmlns:a16="http://schemas.microsoft.com/office/drawing/2014/main" id="{2AB11841-7DC7-452A-BA81-01A34D7814F1}"/>
              </a:ext>
            </a:extLst>
          </p:cNvPr>
          <p:cNvSpPr/>
          <p:nvPr/>
        </p:nvSpPr>
        <p:spPr>
          <a:xfrm>
            <a:off x="4243575" y="3438593"/>
            <a:ext cx="130302" cy="131613"/>
          </a:xfrm>
          <a:prstGeom prst="ellipse">
            <a:avLst/>
          </a:prstGeom>
          <a:solidFill>
            <a:schemeClr val="accent3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51" name="Oval 450">
            <a:extLst>
              <a:ext uri="{FF2B5EF4-FFF2-40B4-BE49-F238E27FC236}">
                <a16:creationId xmlns:a16="http://schemas.microsoft.com/office/drawing/2014/main" id="{512B748D-771A-47C0-9580-58D696F86CE6}"/>
              </a:ext>
            </a:extLst>
          </p:cNvPr>
          <p:cNvSpPr/>
          <p:nvPr/>
        </p:nvSpPr>
        <p:spPr>
          <a:xfrm>
            <a:off x="4084478" y="3438593"/>
            <a:ext cx="130302" cy="13161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52" name="Oval 451">
            <a:extLst>
              <a:ext uri="{FF2B5EF4-FFF2-40B4-BE49-F238E27FC236}">
                <a16:creationId xmlns:a16="http://schemas.microsoft.com/office/drawing/2014/main" id="{21F5A901-5797-4101-B984-664AF9C2F165}"/>
              </a:ext>
            </a:extLst>
          </p:cNvPr>
          <p:cNvSpPr/>
          <p:nvPr/>
        </p:nvSpPr>
        <p:spPr>
          <a:xfrm>
            <a:off x="3925381" y="3438593"/>
            <a:ext cx="130302" cy="131613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55" name="Oval 454">
            <a:extLst>
              <a:ext uri="{FF2B5EF4-FFF2-40B4-BE49-F238E27FC236}">
                <a16:creationId xmlns:a16="http://schemas.microsoft.com/office/drawing/2014/main" id="{CF5761C1-C05E-4420-9DF8-97D3FBD40526}"/>
              </a:ext>
            </a:extLst>
          </p:cNvPr>
          <p:cNvSpPr/>
          <p:nvPr/>
        </p:nvSpPr>
        <p:spPr>
          <a:xfrm>
            <a:off x="4804649" y="4058242"/>
            <a:ext cx="130302" cy="13161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56" name="Oval 455">
            <a:extLst>
              <a:ext uri="{FF2B5EF4-FFF2-40B4-BE49-F238E27FC236}">
                <a16:creationId xmlns:a16="http://schemas.microsoft.com/office/drawing/2014/main" id="{4BD33AB8-BF9B-43B1-9229-363797429FCD}"/>
              </a:ext>
            </a:extLst>
          </p:cNvPr>
          <p:cNvSpPr/>
          <p:nvPr/>
        </p:nvSpPr>
        <p:spPr>
          <a:xfrm>
            <a:off x="4806984" y="3921455"/>
            <a:ext cx="130302" cy="131613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63" name="Oval 462">
            <a:extLst>
              <a:ext uri="{FF2B5EF4-FFF2-40B4-BE49-F238E27FC236}">
                <a16:creationId xmlns:a16="http://schemas.microsoft.com/office/drawing/2014/main" id="{6A602FA0-3696-4FDD-98A6-5C2412C17CE5}"/>
              </a:ext>
            </a:extLst>
          </p:cNvPr>
          <p:cNvSpPr/>
          <p:nvPr/>
        </p:nvSpPr>
        <p:spPr>
          <a:xfrm>
            <a:off x="6253233" y="3459872"/>
            <a:ext cx="130302" cy="131613"/>
          </a:xfrm>
          <a:prstGeom prst="ellipse">
            <a:avLst/>
          </a:prstGeom>
          <a:solidFill>
            <a:schemeClr val="accent3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4" name="Oval 463">
            <a:extLst>
              <a:ext uri="{FF2B5EF4-FFF2-40B4-BE49-F238E27FC236}">
                <a16:creationId xmlns:a16="http://schemas.microsoft.com/office/drawing/2014/main" id="{87920344-D8DB-48CF-89CB-48963CC83319}"/>
              </a:ext>
            </a:extLst>
          </p:cNvPr>
          <p:cNvSpPr/>
          <p:nvPr/>
        </p:nvSpPr>
        <p:spPr>
          <a:xfrm>
            <a:off x="6094136" y="3459872"/>
            <a:ext cx="130302" cy="13161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65" name="Oval 464">
            <a:extLst>
              <a:ext uri="{FF2B5EF4-FFF2-40B4-BE49-F238E27FC236}">
                <a16:creationId xmlns:a16="http://schemas.microsoft.com/office/drawing/2014/main" id="{CE95E47A-92EC-4886-ADB9-FD55B86CD4A7}"/>
              </a:ext>
            </a:extLst>
          </p:cNvPr>
          <p:cNvSpPr/>
          <p:nvPr/>
        </p:nvSpPr>
        <p:spPr>
          <a:xfrm>
            <a:off x="5935039" y="3459872"/>
            <a:ext cx="130302" cy="131613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67" name="Oval 466">
            <a:extLst>
              <a:ext uri="{FF2B5EF4-FFF2-40B4-BE49-F238E27FC236}">
                <a16:creationId xmlns:a16="http://schemas.microsoft.com/office/drawing/2014/main" id="{3B03C402-1056-4D9A-B4D9-2FE01C01EDAB}"/>
              </a:ext>
            </a:extLst>
          </p:cNvPr>
          <p:cNvSpPr/>
          <p:nvPr/>
        </p:nvSpPr>
        <p:spPr>
          <a:xfrm>
            <a:off x="6877023" y="3909497"/>
            <a:ext cx="130302" cy="131613"/>
          </a:xfrm>
          <a:prstGeom prst="ellipse">
            <a:avLst/>
          </a:prstGeom>
          <a:solidFill>
            <a:schemeClr val="accent3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8" name="Oval 467">
            <a:extLst>
              <a:ext uri="{FF2B5EF4-FFF2-40B4-BE49-F238E27FC236}">
                <a16:creationId xmlns:a16="http://schemas.microsoft.com/office/drawing/2014/main" id="{D68D496E-F268-40F0-9E18-C30F154590D0}"/>
              </a:ext>
            </a:extLst>
          </p:cNvPr>
          <p:cNvSpPr/>
          <p:nvPr/>
        </p:nvSpPr>
        <p:spPr>
          <a:xfrm>
            <a:off x="6717926" y="3909497"/>
            <a:ext cx="130302" cy="13161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69" name="Oval 468">
            <a:extLst>
              <a:ext uri="{FF2B5EF4-FFF2-40B4-BE49-F238E27FC236}">
                <a16:creationId xmlns:a16="http://schemas.microsoft.com/office/drawing/2014/main" id="{0DB26A78-1C5B-438A-A28D-F610B0F44CF0}"/>
              </a:ext>
            </a:extLst>
          </p:cNvPr>
          <p:cNvSpPr/>
          <p:nvPr/>
        </p:nvSpPr>
        <p:spPr>
          <a:xfrm>
            <a:off x="6558829" y="3909497"/>
            <a:ext cx="130302" cy="131613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1" name="Oval 470">
            <a:extLst>
              <a:ext uri="{FF2B5EF4-FFF2-40B4-BE49-F238E27FC236}">
                <a16:creationId xmlns:a16="http://schemas.microsoft.com/office/drawing/2014/main" id="{05F9293D-9C0B-4C19-BA1C-DE325F4F2A42}"/>
              </a:ext>
            </a:extLst>
          </p:cNvPr>
          <p:cNvSpPr/>
          <p:nvPr/>
        </p:nvSpPr>
        <p:spPr>
          <a:xfrm>
            <a:off x="6877023" y="4043129"/>
            <a:ext cx="130302" cy="13161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72" name="Oval 471">
            <a:extLst>
              <a:ext uri="{FF2B5EF4-FFF2-40B4-BE49-F238E27FC236}">
                <a16:creationId xmlns:a16="http://schemas.microsoft.com/office/drawing/2014/main" id="{D6536EB0-9103-4BE1-A4DB-2FFDB7CB406D}"/>
              </a:ext>
            </a:extLst>
          </p:cNvPr>
          <p:cNvSpPr/>
          <p:nvPr/>
        </p:nvSpPr>
        <p:spPr>
          <a:xfrm>
            <a:off x="6717926" y="4043129"/>
            <a:ext cx="130302" cy="1316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Open Sans" panose="020B060603050402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73" name="Oval 472">
            <a:extLst>
              <a:ext uri="{FF2B5EF4-FFF2-40B4-BE49-F238E27FC236}">
                <a16:creationId xmlns:a16="http://schemas.microsoft.com/office/drawing/2014/main" id="{BD823983-8409-48FC-B52A-AB83A12F1CAE}"/>
              </a:ext>
            </a:extLst>
          </p:cNvPr>
          <p:cNvSpPr/>
          <p:nvPr/>
        </p:nvSpPr>
        <p:spPr>
          <a:xfrm>
            <a:off x="6558829" y="4043129"/>
            <a:ext cx="130302" cy="131613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5" name="Oval 474">
            <a:extLst>
              <a:ext uri="{FF2B5EF4-FFF2-40B4-BE49-F238E27FC236}">
                <a16:creationId xmlns:a16="http://schemas.microsoft.com/office/drawing/2014/main" id="{61399FE1-6CAF-48CB-A9C6-F530B4AF7CDF}"/>
              </a:ext>
            </a:extLst>
          </p:cNvPr>
          <p:cNvSpPr/>
          <p:nvPr/>
        </p:nvSpPr>
        <p:spPr>
          <a:xfrm>
            <a:off x="7915172" y="3424991"/>
            <a:ext cx="130302" cy="13161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78" name="Oval 477">
            <a:extLst>
              <a:ext uri="{FF2B5EF4-FFF2-40B4-BE49-F238E27FC236}">
                <a16:creationId xmlns:a16="http://schemas.microsoft.com/office/drawing/2014/main" id="{C5FE0E4D-4B1C-4B53-A2F9-A448DD594612}"/>
              </a:ext>
            </a:extLst>
          </p:cNvPr>
          <p:cNvSpPr/>
          <p:nvPr/>
        </p:nvSpPr>
        <p:spPr>
          <a:xfrm>
            <a:off x="8259392" y="3745730"/>
            <a:ext cx="130302" cy="13161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647" name="Straight Arrow Connector 646">
            <a:extLst>
              <a:ext uri="{FF2B5EF4-FFF2-40B4-BE49-F238E27FC236}">
                <a16:creationId xmlns:a16="http://schemas.microsoft.com/office/drawing/2014/main" id="{200E45FD-BFDE-4133-9D43-91E579BB5C2E}"/>
              </a:ext>
            </a:extLst>
          </p:cNvPr>
          <p:cNvCxnSpPr>
            <a:cxnSpLocks/>
          </p:cNvCxnSpPr>
          <p:nvPr/>
        </p:nvCxnSpPr>
        <p:spPr>
          <a:xfrm>
            <a:off x="8189615" y="2892263"/>
            <a:ext cx="189648" cy="1196"/>
          </a:xfrm>
          <a:prstGeom prst="straightConnector1">
            <a:avLst/>
          </a:prstGeom>
          <a:solidFill>
            <a:schemeClr val="accent4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48" name="Rectangle: Rounded Corners 647">
            <a:extLst>
              <a:ext uri="{FF2B5EF4-FFF2-40B4-BE49-F238E27FC236}">
                <a16:creationId xmlns:a16="http://schemas.microsoft.com/office/drawing/2014/main" id="{015C0AD5-D6EA-43CF-8885-2DB3D55AB8F7}"/>
              </a:ext>
            </a:extLst>
          </p:cNvPr>
          <p:cNvSpPr/>
          <p:nvPr/>
        </p:nvSpPr>
        <p:spPr>
          <a:xfrm>
            <a:off x="7036208" y="2841425"/>
            <a:ext cx="1198998" cy="102870"/>
          </a:xfrm>
          <a:prstGeom prst="roundRect">
            <a:avLst>
              <a:gd name="adj" fmla="val 25926"/>
            </a:avLst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33789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SOC for Treatment (</a:t>
            </a:r>
            <a:r>
              <a:rPr lang="en-US" sz="600" i="1" dirty="0">
                <a:solidFill>
                  <a:prstClr val="black"/>
                </a:solidFill>
                <a:latin typeface="Franklin Gothic Book" panose="020B0503020102020204"/>
              </a:rPr>
              <a:t>Journal</a:t>
            </a: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)</a:t>
            </a:r>
          </a:p>
        </p:txBody>
      </p:sp>
      <p:cxnSp>
        <p:nvCxnSpPr>
          <p:cNvPr id="645" name="Straight Arrow Connector 644">
            <a:extLst>
              <a:ext uri="{FF2B5EF4-FFF2-40B4-BE49-F238E27FC236}">
                <a16:creationId xmlns:a16="http://schemas.microsoft.com/office/drawing/2014/main" id="{D0C22B04-A0FD-4B7C-9173-A303E23D6B33}"/>
              </a:ext>
            </a:extLst>
          </p:cNvPr>
          <p:cNvCxnSpPr>
            <a:cxnSpLocks/>
          </p:cNvCxnSpPr>
          <p:nvPr/>
        </p:nvCxnSpPr>
        <p:spPr>
          <a:xfrm>
            <a:off x="8203846" y="2687650"/>
            <a:ext cx="143294" cy="0"/>
          </a:xfrm>
          <a:prstGeom prst="straightConnector1">
            <a:avLst/>
          </a:prstGeom>
          <a:solidFill>
            <a:schemeClr val="accent4"/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46" name="Rectangle: Rounded Corners 645">
            <a:extLst>
              <a:ext uri="{FF2B5EF4-FFF2-40B4-BE49-F238E27FC236}">
                <a16:creationId xmlns:a16="http://schemas.microsoft.com/office/drawing/2014/main" id="{36360114-8A6F-4DDC-A9EE-5F00122D3496}"/>
              </a:ext>
            </a:extLst>
          </p:cNvPr>
          <p:cNvSpPr/>
          <p:nvPr/>
        </p:nvSpPr>
        <p:spPr>
          <a:xfrm>
            <a:off x="6989409" y="2611264"/>
            <a:ext cx="1214436" cy="102870"/>
          </a:xfrm>
          <a:prstGeom prst="roundRect">
            <a:avLst>
              <a:gd name="adj" fmla="val 28241"/>
            </a:avLst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33789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Study D (</a:t>
            </a:r>
            <a:r>
              <a:rPr lang="en-US" sz="600" i="1" dirty="0">
                <a:solidFill>
                  <a:prstClr val="black"/>
                </a:solidFill>
                <a:latin typeface="Franklin Gothic Book" panose="020B0503020102020204"/>
              </a:rPr>
              <a:t>Journal</a:t>
            </a: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)</a:t>
            </a:r>
          </a:p>
        </p:txBody>
      </p:sp>
      <p:sp>
        <p:nvSpPr>
          <p:cNvPr id="600" name="Rectangle: Rounded Corners 599">
            <a:extLst>
              <a:ext uri="{FF2B5EF4-FFF2-40B4-BE49-F238E27FC236}">
                <a16:creationId xmlns:a16="http://schemas.microsoft.com/office/drawing/2014/main" id="{C3F162BE-A16B-4B10-8070-CFD68405C35C}"/>
              </a:ext>
            </a:extLst>
          </p:cNvPr>
          <p:cNvSpPr/>
          <p:nvPr/>
        </p:nvSpPr>
        <p:spPr>
          <a:xfrm>
            <a:off x="3217398" y="2636483"/>
            <a:ext cx="3083401" cy="102870"/>
          </a:xfrm>
          <a:prstGeom prst="roundRect">
            <a:avLst>
              <a:gd name="adj" fmla="val 28241"/>
            </a:avLst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0" rIns="34290" bIns="0" rtlCol="0" anchor="ctr" anchorCtr="0">
            <a:noAutofit/>
          </a:bodyPr>
          <a:lstStyle/>
          <a:p>
            <a:pPr algn="ctr" defTabSz="233789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Study C Primary (</a:t>
            </a:r>
            <a:r>
              <a:rPr lang="en-US" sz="600" i="1" dirty="0">
                <a:solidFill>
                  <a:prstClr val="black"/>
                </a:solidFill>
                <a:latin typeface="Franklin Gothic Book" panose="020B0503020102020204"/>
              </a:rPr>
              <a:t>Journal</a:t>
            </a: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)</a:t>
            </a:r>
            <a:endParaRPr lang="en-US" sz="600" baseline="30000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602" name="Rectangle: Rounded Corners 601">
            <a:extLst>
              <a:ext uri="{FF2B5EF4-FFF2-40B4-BE49-F238E27FC236}">
                <a16:creationId xmlns:a16="http://schemas.microsoft.com/office/drawing/2014/main" id="{ECD19455-D268-4E35-B4D2-46518390DF49}"/>
              </a:ext>
            </a:extLst>
          </p:cNvPr>
          <p:cNvSpPr/>
          <p:nvPr/>
        </p:nvSpPr>
        <p:spPr>
          <a:xfrm>
            <a:off x="3484216" y="2832658"/>
            <a:ext cx="1259226" cy="102870"/>
          </a:xfrm>
          <a:prstGeom prst="roundRect">
            <a:avLst>
              <a:gd name="adj" fmla="val 28241"/>
            </a:avLst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759" tIns="0" rIns="0" bIns="0" rtlCol="0" anchor="ctr"/>
          <a:lstStyle/>
          <a:p>
            <a:pPr algn="ctr" defTabSz="233789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Review (</a:t>
            </a:r>
            <a:r>
              <a:rPr lang="en-US" sz="600" i="1" dirty="0">
                <a:solidFill>
                  <a:prstClr val="black"/>
                </a:solidFill>
                <a:latin typeface="Franklin Gothic Book" panose="020B0503020102020204"/>
              </a:rPr>
              <a:t>Journal</a:t>
            </a: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)</a:t>
            </a:r>
            <a:endParaRPr lang="en-US" sz="600" baseline="30000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603" name="Rectangle: Rounded Corners 602">
            <a:extLst>
              <a:ext uri="{FF2B5EF4-FFF2-40B4-BE49-F238E27FC236}">
                <a16:creationId xmlns:a16="http://schemas.microsoft.com/office/drawing/2014/main" id="{1A1FC2ED-00B8-4992-A573-6595352541DA}"/>
              </a:ext>
            </a:extLst>
          </p:cNvPr>
          <p:cNvSpPr/>
          <p:nvPr/>
        </p:nvSpPr>
        <p:spPr>
          <a:xfrm>
            <a:off x="3297258" y="2433494"/>
            <a:ext cx="2722709" cy="102870"/>
          </a:xfrm>
          <a:prstGeom prst="roundRect">
            <a:avLst>
              <a:gd name="adj" fmla="val 30556"/>
            </a:avLst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0" rIns="34290" bIns="0" rtlCol="0" anchor="ctr" anchorCtr="0">
            <a:noAutofit/>
          </a:bodyPr>
          <a:lstStyle/>
          <a:p>
            <a:pPr algn="ctr" defTabSz="233789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Study B (</a:t>
            </a:r>
            <a:r>
              <a:rPr lang="en-US" sz="600" i="1" dirty="0">
                <a:solidFill>
                  <a:prstClr val="black"/>
                </a:solidFill>
                <a:latin typeface="Franklin Gothic Book" panose="020B0503020102020204"/>
              </a:rPr>
              <a:t>Journal</a:t>
            </a: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)</a:t>
            </a:r>
            <a:endParaRPr lang="en-US" sz="600" baseline="30000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644" name="Rectangle: Rounded Corners 643">
            <a:extLst>
              <a:ext uri="{FF2B5EF4-FFF2-40B4-BE49-F238E27FC236}">
                <a16:creationId xmlns:a16="http://schemas.microsoft.com/office/drawing/2014/main" id="{EFB8F2AA-7002-4587-AF4A-5ABF1DBA2E4D}"/>
              </a:ext>
            </a:extLst>
          </p:cNvPr>
          <p:cNvSpPr/>
          <p:nvPr/>
        </p:nvSpPr>
        <p:spPr>
          <a:xfrm>
            <a:off x="1251110" y="2242982"/>
            <a:ext cx="2769993" cy="102870"/>
          </a:xfrm>
          <a:prstGeom prst="roundRect">
            <a:avLst>
              <a:gd name="adj" fmla="val 30556"/>
            </a:avLst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0" rIns="34290" bIns="0" rtlCol="0" anchor="ctr" anchorCtr="0">
            <a:noAutofit/>
          </a:bodyPr>
          <a:lstStyle/>
          <a:p>
            <a:pPr algn="ctr" defTabSz="233789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Study A  (</a:t>
            </a:r>
            <a:r>
              <a:rPr lang="en-US" sz="600" i="1" dirty="0">
                <a:solidFill>
                  <a:prstClr val="black"/>
                </a:solidFill>
                <a:latin typeface="Franklin Gothic Book" panose="020B0503020102020204"/>
              </a:rPr>
              <a:t>Journal)</a:t>
            </a:r>
            <a:endParaRPr lang="en-US" sz="600" baseline="30000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642" name="Rectangle: Rounded Corners 641">
            <a:extLst>
              <a:ext uri="{FF2B5EF4-FFF2-40B4-BE49-F238E27FC236}">
                <a16:creationId xmlns:a16="http://schemas.microsoft.com/office/drawing/2014/main" id="{61EB1188-1266-43E2-AED5-83CA4269F576}"/>
              </a:ext>
            </a:extLst>
          </p:cNvPr>
          <p:cNvSpPr/>
          <p:nvPr/>
        </p:nvSpPr>
        <p:spPr>
          <a:xfrm>
            <a:off x="1675772" y="1542081"/>
            <a:ext cx="544653" cy="183839"/>
          </a:xfrm>
          <a:prstGeom prst="roundRect">
            <a:avLst>
              <a:gd name="adj" fmla="val 14725"/>
            </a:avLst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233789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Literature Analysis</a:t>
            </a:r>
          </a:p>
        </p:txBody>
      </p:sp>
      <p:sp>
        <p:nvSpPr>
          <p:cNvPr id="614" name="Rectangle: Rounded Corners 613">
            <a:extLst>
              <a:ext uri="{FF2B5EF4-FFF2-40B4-BE49-F238E27FC236}">
                <a16:creationId xmlns:a16="http://schemas.microsoft.com/office/drawing/2014/main" id="{5736719A-E700-4D1C-B9E0-F3A7A4E0CAE0}"/>
              </a:ext>
            </a:extLst>
          </p:cNvPr>
          <p:cNvSpPr/>
          <p:nvPr/>
        </p:nvSpPr>
        <p:spPr>
          <a:xfrm>
            <a:off x="1684222" y="1918291"/>
            <a:ext cx="3154514" cy="102870"/>
          </a:xfrm>
          <a:prstGeom prst="roundRect">
            <a:avLst>
              <a:gd name="adj" fmla="val 27083"/>
            </a:avLst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0" rIns="34290" bIns="0" rtlCol="0" anchor="ctr" anchorCtr="0">
            <a:noAutofit/>
          </a:bodyPr>
          <a:lstStyle/>
          <a:p>
            <a:pPr algn="ctr" defTabSz="233789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Scientific Platform and Lexicon</a:t>
            </a:r>
          </a:p>
        </p:txBody>
      </p:sp>
      <p:sp>
        <p:nvSpPr>
          <p:cNvPr id="617" name="Rectangle: Rounded Corners 616">
            <a:extLst>
              <a:ext uri="{FF2B5EF4-FFF2-40B4-BE49-F238E27FC236}">
                <a16:creationId xmlns:a16="http://schemas.microsoft.com/office/drawing/2014/main" id="{95B89C7C-C81D-4620-94AE-FA891E6ADFA0}"/>
              </a:ext>
            </a:extLst>
          </p:cNvPr>
          <p:cNvSpPr/>
          <p:nvPr/>
        </p:nvSpPr>
        <p:spPr>
          <a:xfrm>
            <a:off x="1687348" y="1777638"/>
            <a:ext cx="853682" cy="102870"/>
          </a:xfrm>
          <a:prstGeom prst="roundRect">
            <a:avLst>
              <a:gd name="adj" fmla="val 27084"/>
            </a:avLst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0" rIns="34290" bIns="0" rtlCol="0" anchor="ctr" anchorCtr="0">
            <a:noAutofit/>
          </a:bodyPr>
          <a:lstStyle/>
          <a:p>
            <a:pPr algn="ctr" defTabSz="233789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Publication Plan</a:t>
            </a:r>
          </a:p>
        </p:txBody>
      </p:sp>
      <p:sp>
        <p:nvSpPr>
          <p:cNvPr id="668" name="Oval 667">
            <a:extLst>
              <a:ext uri="{FF2B5EF4-FFF2-40B4-BE49-F238E27FC236}">
                <a16:creationId xmlns:a16="http://schemas.microsoft.com/office/drawing/2014/main" id="{4D6BEEC7-8B23-49E1-AA1B-D546A262DB5A}"/>
              </a:ext>
            </a:extLst>
          </p:cNvPr>
          <p:cNvSpPr/>
          <p:nvPr/>
        </p:nvSpPr>
        <p:spPr>
          <a:xfrm>
            <a:off x="8704495" y="2607251"/>
            <a:ext cx="130302" cy="131613"/>
          </a:xfrm>
          <a:prstGeom prst="ellipse">
            <a:avLst/>
          </a:prstGeom>
          <a:solidFill>
            <a:schemeClr val="accent3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69" name="Oval 668">
            <a:extLst>
              <a:ext uri="{FF2B5EF4-FFF2-40B4-BE49-F238E27FC236}">
                <a16:creationId xmlns:a16="http://schemas.microsoft.com/office/drawing/2014/main" id="{C2A457C2-F9EA-4DC4-AA57-A2BD53CC2318}"/>
              </a:ext>
            </a:extLst>
          </p:cNvPr>
          <p:cNvSpPr/>
          <p:nvPr/>
        </p:nvSpPr>
        <p:spPr>
          <a:xfrm>
            <a:off x="8544904" y="2607251"/>
            <a:ext cx="130302" cy="13161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70" name="Oval 669">
            <a:extLst>
              <a:ext uri="{FF2B5EF4-FFF2-40B4-BE49-F238E27FC236}">
                <a16:creationId xmlns:a16="http://schemas.microsoft.com/office/drawing/2014/main" id="{899FE31C-46F1-4A49-A116-AF30114365C9}"/>
              </a:ext>
            </a:extLst>
          </p:cNvPr>
          <p:cNvSpPr/>
          <p:nvPr/>
        </p:nvSpPr>
        <p:spPr>
          <a:xfrm>
            <a:off x="8384819" y="2607251"/>
            <a:ext cx="130302" cy="131613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73" name="Oval 672">
            <a:extLst>
              <a:ext uri="{FF2B5EF4-FFF2-40B4-BE49-F238E27FC236}">
                <a16:creationId xmlns:a16="http://schemas.microsoft.com/office/drawing/2014/main" id="{6D3251C8-19FD-4FF2-9019-554828E70F1B}"/>
              </a:ext>
            </a:extLst>
          </p:cNvPr>
          <p:cNvSpPr/>
          <p:nvPr/>
        </p:nvSpPr>
        <p:spPr>
          <a:xfrm>
            <a:off x="8544904" y="2812462"/>
            <a:ext cx="130302" cy="1316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Open Sans" panose="020B060603050402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74" name="Oval 673">
            <a:extLst>
              <a:ext uri="{FF2B5EF4-FFF2-40B4-BE49-F238E27FC236}">
                <a16:creationId xmlns:a16="http://schemas.microsoft.com/office/drawing/2014/main" id="{DCCEE7AC-D63F-457D-9992-AFF11461D381}"/>
              </a:ext>
            </a:extLst>
          </p:cNvPr>
          <p:cNvSpPr/>
          <p:nvPr/>
        </p:nvSpPr>
        <p:spPr>
          <a:xfrm>
            <a:off x="8384819" y="2812462"/>
            <a:ext cx="130302" cy="131613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85" name="Oval 684">
            <a:extLst>
              <a:ext uri="{FF2B5EF4-FFF2-40B4-BE49-F238E27FC236}">
                <a16:creationId xmlns:a16="http://schemas.microsoft.com/office/drawing/2014/main" id="{983BE491-181C-46CD-A2DC-3054FD084357}"/>
              </a:ext>
            </a:extLst>
          </p:cNvPr>
          <p:cNvSpPr>
            <a:spLocks/>
          </p:cNvSpPr>
          <p:nvPr/>
        </p:nvSpPr>
        <p:spPr>
          <a:xfrm>
            <a:off x="6236294" y="3014020"/>
            <a:ext cx="130302" cy="131613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/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89" name="Oval 688">
            <a:extLst>
              <a:ext uri="{FF2B5EF4-FFF2-40B4-BE49-F238E27FC236}">
                <a16:creationId xmlns:a16="http://schemas.microsoft.com/office/drawing/2014/main" id="{3D5EE5EA-B77C-412B-A694-E04E9651C30F}"/>
              </a:ext>
            </a:extLst>
          </p:cNvPr>
          <p:cNvSpPr>
            <a:spLocks/>
          </p:cNvSpPr>
          <p:nvPr/>
        </p:nvSpPr>
        <p:spPr>
          <a:xfrm>
            <a:off x="6714208" y="2614547"/>
            <a:ext cx="130302" cy="13161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/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92" name="Oval 691">
            <a:extLst>
              <a:ext uri="{FF2B5EF4-FFF2-40B4-BE49-F238E27FC236}">
                <a16:creationId xmlns:a16="http://schemas.microsoft.com/office/drawing/2014/main" id="{134199A9-772B-412A-A163-E91A5AFD561A}"/>
              </a:ext>
            </a:extLst>
          </p:cNvPr>
          <p:cNvSpPr/>
          <p:nvPr/>
        </p:nvSpPr>
        <p:spPr>
          <a:xfrm>
            <a:off x="6225212" y="2419123"/>
            <a:ext cx="130302" cy="1316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Open Sans" panose="020B060603050402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93" name="Oval 692">
            <a:extLst>
              <a:ext uri="{FF2B5EF4-FFF2-40B4-BE49-F238E27FC236}">
                <a16:creationId xmlns:a16="http://schemas.microsoft.com/office/drawing/2014/main" id="{1510CD84-C32A-4EF8-BC40-5B3F102D3510}"/>
              </a:ext>
            </a:extLst>
          </p:cNvPr>
          <p:cNvSpPr/>
          <p:nvPr/>
        </p:nvSpPr>
        <p:spPr>
          <a:xfrm>
            <a:off x="6059631" y="2419123"/>
            <a:ext cx="130302" cy="13161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Open Sans" panose="020B060603050402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94" name="Oval 693">
            <a:extLst>
              <a:ext uri="{FF2B5EF4-FFF2-40B4-BE49-F238E27FC236}">
                <a16:creationId xmlns:a16="http://schemas.microsoft.com/office/drawing/2014/main" id="{403977D5-F808-44D1-B8C7-91129694D6A8}"/>
              </a:ext>
            </a:extLst>
          </p:cNvPr>
          <p:cNvSpPr/>
          <p:nvPr/>
        </p:nvSpPr>
        <p:spPr>
          <a:xfrm>
            <a:off x="5447156" y="2819758"/>
            <a:ext cx="130302" cy="131613"/>
          </a:xfrm>
          <a:prstGeom prst="ellipse">
            <a:avLst/>
          </a:prstGeom>
          <a:solidFill>
            <a:schemeClr val="accent3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95" name="Oval 694">
            <a:extLst>
              <a:ext uri="{FF2B5EF4-FFF2-40B4-BE49-F238E27FC236}">
                <a16:creationId xmlns:a16="http://schemas.microsoft.com/office/drawing/2014/main" id="{6F5A2415-98D5-49BC-BEAA-2DB0AB4333CA}"/>
              </a:ext>
            </a:extLst>
          </p:cNvPr>
          <p:cNvSpPr/>
          <p:nvPr/>
        </p:nvSpPr>
        <p:spPr>
          <a:xfrm>
            <a:off x="5279092" y="2819758"/>
            <a:ext cx="130302" cy="13161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96" name="Oval 695">
            <a:extLst>
              <a:ext uri="{FF2B5EF4-FFF2-40B4-BE49-F238E27FC236}">
                <a16:creationId xmlns:a16="http://schemas.microsoft.com/office/drawing/2014/main" id="{09128901-89C2-43CA-914C-BD8305F6EA92}"/>
              </a:ext>
            </a:extLst>
          </p:cNvPr>
          <p:cNvSpPr/>
          <p:nvPr/>
        </p:nvSpPr>
        <p:spPr>
          <a:xfrm>
            <a:off x="4774901" y="2819758"/>
            <a:ext cx="130302" cy="131613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97" name="Oval 696">
            <a:extLst>
              <a:ext uri="{FF2B5EF4-FFF2-40B4-BE49-F238E27FC236}">
                <a16:creationId xmlns:a16="http://schemas.microsoft.com/office/drawing/2014/main" id="{D0915706-4C75-40E5-A1B4-BA648F59475A}"/>
              </a:ext>
            </a:extLst>
          </p:cNvPr>
          <p:cNvSpPr/>
          <p:nvPr/>
        </p:nvSpPr>
        <p:spPr>
          <a:xfrm>
            <a:off x="5111028" y="2819758"/>
            <a:ext cx="130302" cy="1316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Open Sans" panose="020B060603050402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98" name="Oval 697">
            <a:extLst>
              <a:ext uri="{FF2B5EF4-FFF2-40B4-BE49-F238E27FC236}">
                <a16:creationId xmlns:a16="http://schemas.microsoft.com/office/drawing/2014/main" id="{96346C98-40DB-45A5-B1B5-E84AB50F24DF}"/>
              </a:ext>
            </a:extLst>
          </p:cNvPr>
          <p:cNvSpPr/>
          <p:nvPr/>
        </p:nvSpPr>
        <p:spPr>
          <a:xfrm>
            <a:off x="4942965" y="2819758"/>
            <a:ext cx="130302" cy="13161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Open Sans" panose="020B060603050402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01" name="Oval 700">
            <a:extLst>
              <a:ext uri="{FF2B5EF4-FFF2-40B4-BE49-F238E27FC236}">
                <a16:creationId xmlns:a16="http://schemas.microsoft.com/office/drawing/2014/main" id="{9A7EC7D3-117D-4C92-86BB-80379B465B0A}"/>
              </a:ext>
            </a:extLst>
          </p:cNvPr>
          <p:cNvSpPr/>
          <p:nvPr/>
        </p:nvSpPr>
        <p:spPr>
          <a:xfrm>
            <a:off x="4245092" y="2228611"/>
            <a:ext cx="130302" cy="131613"/>
          </a:xfrm>
          <a:prstGeom prst="ellipse">
            <a:avLst/>
          </a:prstGeom>
          <a:solidFill>
            <a:schemeClr val="accent3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702" name="Oval 701">
            <a:extLst>
              <a:ext uri="{FF2B5EF4-FFF2-40B4-BE49-F238E27FC236}">
                <a16:creationId xmlns:a16="http://schemas.microsoft.com/office/drawing/2014/main" id="{41EE7E1C-6332-4C5B-88C2-72BDF5100A91}"/>
              </a:ext>
            </a:extLst>
          </p:cNvPr>
          <p:cNvSpPr/>
          <p:nvPr/>
        </p:nvSpPr>
        <p:spPr>
          <a:xfrm>
            <a:off x="4073081" y="2228611"/>
            <a:ext cx="130302" cy="131613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5A50FC6E-256B-42A8-ACAE-CB4F25318CC5}"/>
              </a:ext>
            </a:extLst>
          </p:cNvPr>
          <p:cNvSpPr txBox="1"/>
          <p:nvPr/>
        </p:nvSpPr>
        <p:spPr>
          <a:xfrm>
            <a:off x="3174225" y="3340031"/>
            <a:ext cx="514350" cy="102870"/>
          </a:xfrm>
          <a:prstGeom prst="roundRect">
            <a:avLst/>
          </a:prstGeom>
          <a:noFill/>
          <a:ln>
            <a:noFill/>
          </a:ln>
        </p:spPr>
        <p:txBody>
          <a:bodyPr wrap="square" lIns="34290" tIns="0" rIns="34290" bIns="0" anchor="ctr" anchorCtr="0">
            <a:noAutofit/>
          </a:bodyPr>
          <a:lstStyle/>
          <a:p>
            <a:pPr algn="ctr" defTabSz="233789">
              <a:lnSpc>
                <a:spcPct val="90000"/>
              </a:lnSpc>
              <a:defRPr/>
            </a:pPr>
            <a:r>
              <a:rPr lang="en-US" sz="675" b="1" dirty="0">
                <a:latin typeface="Franklin Gothic Book" panose="020B0503020102020204"/>
                <a:cs typeface="Arial" pitchFamily="34" charset="0"/>
              </a:rPr>
              <a:t>Meeting 4</a:t>
            </a: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6B97BEB7-4EB6-4CD4-99A5-92654D915EA3}"/>
              </a:ext>
            </a:extLst>
          </p:cNvPr>
          <p:cNvSpPr txBox="1"/>
          <p:nvPr/>
        </p:nvSpPr>
        <p:spPr>
          <a:xfrm>
            <a:off x="5101507" y="3327124"/>
            <a:ext cx="514350" cy="1028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0" rIns="34290" bIns="0" rtlCol="0" anchor="ctr" anchorCtr="0">
            <a:no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110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233789">
              <a:defRPr/>
            </a:pPr>
            <a:r>
              <a:rPr lang="en-US" sz="675" b="1" dirty="0">
                <a:solidFill>
                  <a:schemeClr val="tx1"/>
                </a:solidFill>
                <a:latin typeface="Franklin Gothic Book" panose="020B0503020102020204"/>
              </a:rPr>
              <a:t>Meeting 6</a:t>
            </a:r>
          </a:p>
        </p:txBody>
      </p:sp>
      <p:sp>
        <p:nvSpPr>
          <p:cNvPr id="344" name="TextBox 343">
            <a:extLst>
              <a:ext uri="{FF2B5EF4-FFF2-40B4-BE49-F238E27FC236}">
                <a16:creationId xmlns:a16="http://schemas.microsoft.com/office/drawing/2014/main" id="{D8E2F46B-5F6C-4837-A9CB-B7B25875633D}"/>
              </a:ext>
            </a:extLst>
          </p:cNvPr>
          <p:cNvSpPr txBox="1"/>
          <p:nvPr/>
        </p:nvSpPr>
        <p:spPr>
          <a:xfrm>
            <a:off x="7175635" y="3332980"/>
            <a:ext cx="514350" cy="102870"/>
          </a:xfrm>
          <a:prstGeom prst="roundRect">
            <a:avLst/>
          </a:prstGeom>
          <a:noFill/>
          <a:ln>
            <a:noFill/>
          </a:ln>
        </p:spPr>
        <p:txBody>
          <a:bodyPr wrap="square" lIns="34290" tIns="0" rIns="34290" bIns="0" anchor="ctr" anchorCtr="0">
            <a:noAutofit/>
          </a:bodyPr>
          <a:lstStyle/>
          <a:p>
            <a:pPr algn="ctr" defTabSz="233789">
              <a:lnSpc>
                <a:spcPct val="90000"/>
              </a:lnSpc>
              <a:defRPr/>
            </a:pPr>
            <a:r>
              <a:rPr lang="en-US" sz="675" b="1" dirty="0">
                <a:latin typeface="Franklin Gothic Book" panose="020B0503020102020204"/>
              </a:rPr>
              <a:t>Meeting 8</a:t>
            </a:r>
            <a:endParaRPr lang="en-US" sz="675" b="1" dirty="0">
              <a:latin typeface="Franklin Gothic Book" panose="020B0503020102020204"/>
              <a:cs typeface="Arial" pitchFamily="34" charset="0"/>
            </a:endParaRPr>
          </a:p>
        </p:txBody>
      </p:sp>
      <p:sp>
        <p:nvSpPr>
          <p:cNvPr id="705" name="Rectangle 704">
            <a:extLst>
              <a:ext uri="{FF2B5EF4-FFF2-40B4-BE49-F238E27FC236}">
                <a16:creationId xmlns:a16="http://schemas.microsoft.com/office/drawing/2014/main" id="{8688FDCD-5049-4CB6-A3D2-77A1EDBCE98F}"/>
              </a:ext>
            </a:extLst>
          </p:cNvPr>
          <p:cNvSpPr/>
          <p:nvPr/>
        </p:nvSpPr>
        <p:spPr>
          <a:xfrm>
            <a:off x="0" y="1429510"/>
            <a:ext cx="1238249" cy="7047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233789">
              <a:lnSpc>
                <a:spcPct val="90000"/>
              </a:lnSpc>
              <a:spcBef>
                <a:spcPts val="307"/>
              </a:spcBef>
              <a:defRPr/>
            </a:pPr>
            <a:r>
              <a:rPr lang="en-US" sz="825" b="1" dirty="0">
                <a:solidFill>
                  <a:prstClr val="white"/>
                </a:solidFill>
                <a:latin typeface="Arial" panose="020B0604020202020204"/>
              </a:rPr>
              <a:t>Strategic </a:t>
            </a:r>
            <a:br>
              <a:rPr lang="en-US" sz="825" b="1" dirty="0">
                <a:solidFill>
                  <a:prstClr val="white"/>
                </a:solidFill>
                <a:latin typeface="Arial" panose="020B0604020202020204"/>
              </a:rPr>
            </a:br>
            <a:r>
              <a:rPr lang="en-US" sz="825" b="1" dirty="0">
                <a:solidFill>
                  <a:prstClr val="white"/>
                </a:solidFill>
                <a:latin typeface="Arial" panose="020B0604020202020204"/>
              </a:rPr>
              <a:t>Projects</a:t>
            </a:r>
          </a:p>
        </p:txBody>
      </p: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E98FEBF3-4707-447E-97AD-3AD9AD1D8A64}"/>
              </a:ext>
            </a:extLst>
          </p:cNvPr>
          <p:cNvCxnSpPr>
            <a:cxnSpLocks/>
          </p:cNvCxnSpPr>
          <p:nvPr/>
        </p:nvCxnSpPr>
        <p:spPr>
          <a:xfrm>
            <a:off x="5984045" y="3087026"/>
            <a:ext cx="186883" cy="0"/>
          </a:xfrm>
          <a:prstGeom prst="lin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25" name="TextBox 324">
            <a:extLst>
              <a:ext uri="{FF2B5EF4-FFF2-40B4-BE49-F238E27FC236}">
                <a16:creationId xmlns:a16="http://schemas.microsoft.com/office/drawing/2014/main" id="{66A9F348-3412-48A9-8CFC-EF170A4A1BCA}"/>
              </a:ext>
            </a:extLst>
          </p:cNvPr>
          <p:cNvSpPr txBox="1"/>
          <p:nvPr/>
        </p:nvSpPr>
        <p:spPr>
          <a:xfrm>
            <a:off x="2997174" y="3450684"/>
            <a:ext cx="879826" cy="102870"/>
          </a:xfrm>
          <a:prstGeom prst="roundRect">
            <a:avLst/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txBody>
          <a:bodyPr wrap="square" lIns="34290" tIns="0" rIns="34290" bIns="0" anchor="ctr" anchorCtr="0">
            <a:noAutofit/>
          </a:bodyPr>
          <a:lstStyle/>
          <a:p>
            <a:pPr algn="ctr" defTabSz="233789">
              <a:lnSpc>
                <a:spcPct val="80000"/>
              </a:lnSpc>
              <a:spcBef>
                <a:spcPts val="102"/>
              </a:spcBef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Encore: Study A (P)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940653AC-7825-420A-A77E-FA4B863260B4}"/>
              </a:ext>
            </a:extLst>
          </p:cNvPr>
          <p:cNvSpPr txBox="1"/>
          <p:nvPr/>
        </p:nvSpPr>
        <p:spPr>
          <a:xfrm>
            <a:off x="4768209" y="3436794"/>
            <a:ext cx="1126550" cy="182675"/>
          </a:xfrm>
          <a:prstGeom prst="roundRect">
            <a:avLst/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txBody>
          <a:bodyPr wrap="square" lIns="34290" tIns="0" rIns="34290" bIns="0" anchor="ctr" anchorCtr="0">
            <a:noAutofit/>
          </a:bodyPr>
          <a:lstStyle>
            <a:defPPr>
              <a:defRPr lang="en-US"/>
            </a:defPPr>
            <a:lvl1pPr>
              <a:lnSpc>
                <a:spcPct val="107000"/>
              </a:lnSpc>
              <a:defRPr sz="700"/>
            </a:lvl1pPr>
          </a:lstStyle>
          <a:p>
            <a:pPr algn="ctr" defTabSz="233789">
              <a:lnSpc>
                <a:spcPct val="80000"/>
              </a:lnSpc>
              <a:spcBef>
                <a:spcPts val="102"/>
              </a:spcBef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Encore: Study B Secondary Analysis (P)</a:t>
            </a: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1797A154-02F6-4F2A-B34C-3EA1E0155B24}"/>
              </a:ext>
            </a:extLst>
          </p:cNvPr>
          <p:cNvSpPr txBox="1"/>
          <p:nvPr/>
        </p:nvSpPr>
        <p:spPr>
          <a:xfrm>
            <a:off x="5307605" y="3948367"/>
            <a:ext cx="1213680" cy="307097"/>
          </a:xfrm>
          <a:prstGeom prst="roundRect">
            <a:avLst/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txBody>
          <a:bodyPr wrap="none" lIns="34290" tIns="0" rIns="0" bIns="0" anchor="ctr" anchorCtr="0">
            <a:noAutofit/>
          </a:bodyPr>
          <a:lstStyle/>
          <a:p>
            <a:pPr algn="ctr" defTabSz="233789">
              <a:lnSpc>
                <a:spcPct val="80000"/>
              </a:lnSpc>
              <a:spcBef>
                <a:spcPts val="102"/>
              </a:spcBef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Encore: Study B (P)</a:t>
            </a:r>
          </a:p>
          <a:p>
            <a:pPr algn="ctr" defTabSz="233789">
              <a:lnSpc>
                <a:spcPct val="80000"/>
              </a:lnSpc>
              <a:spcBef>
                <a:spcPts val="102"/>
              </a:spcBef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Encore: Study B Analysis (P)</a:t>
            </a:r>
          </a:p>
          <a:p>
            <a:pPr algn="ctr" defTabSz="233789">
              <a:lnSpc>
                <a:spcPct val="80000"/>
              </a:lnSpc>
              <a:spcBef>
                <a:spcPts val="102"/>
              </a:spcBef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Study D Primary Data (P)</a:t>
            </a:r>
          </a:p>
        </p:txBody>
      </p:sp>
      <p:sp>
        <p:nvSpPr>
          <p:cNvPr id="345" name="TextBox 344">
            <a:extLst>
              <a:ext uri="{FF2B5EF4-FFF2-40B4-BE49-F238E27FC236}">
                <a16:creationId xmlns:a16="http://schemas.microsoft.com/office/drawing/2014/main" id="{7E146A73-DDE5-46E2-9E44-D42ED9D2F7DC}"/>
              </a:ext>
            </a:extLst>
          </p:cNvPr>
          <p:cNvSpPr txBox="1"/>
          <p:nvPr/>
        </p:nvSpPr>
        <p:spPr>
          <a:xfrm>
            <a:off x="6984332" y="3441845"/>
            <a:ext cx="879826" cy="102870"/>
          </a:xfrm>
          <a:prstGeom prst="roundRect">
            <a:avLst/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txBody>
          <a:bodyPr wrap="square" lIns="34290" tIns="0" rIns="34290" bIns="0" anchor="ctr" anchorCtr="0">
            <a:noAutofit/>
          </a:bodyPr>
          <a:lstStyle/>
          <a:p>
            <a:pPr algn="ctr" defTabSz="233789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 Study D Subanalysis (O)</a:t>
            </a:r>
          </a:p>
        </p:txBody>
      </p:sp>
      <p:sp>
        <p:nvSpPr>
          <p:cNvPr id="370" name="TextBox 369">
            <a:extLst>
              <a:ext uri="{FF2B5EF4-FFF2-40B4-BE49-F238E27FC236}">
                <a16:creationId xmlns:a16="http://schemas.microsoft.com/office/drawing/2014/main" id="{932FC98D-8A4C-4B38-8BD6-D0CE772B3C68}"/>
              </a:ext>
            </a:extLst>
          </p:cNvPr>
          <p:cNvSpPr txBox="1"/>
          <p:nvPr/>
        </p:nvSpPr>
        <p:spPr>
          <a:xfrm>
            <a:off x="6980630" y="3765282"/>
            <a:ext cx="1232086" cy="102870"/>
          </a:xfrm>
          <a:prstGeom prst="roundRect">
            <a:avLst/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txBody>
          <a:bodyPr wrap="square" lIns="34290" rIns="0" anchor="ctr" anchorCtr="0">
            <a:noAutofit/>
          </a:bodyPr>
          <a:lstStyle/>
          <a:p>
            <a:pPr algn="ctr" defTabSz="233789">
              <a:lnSpc>
                <a:spcPct val="90000"/>
              </a:lnSpc>
              <a:defRPr/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Encore: Study D C Primary Data (P)</a:t>
            </a:r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85949188-0244-4A6D-895F-4412CF02AC0A}"/>
              </a:ext>
            </a:extLst>
          </p:cNvPr>
          <p:cNvSpPr txBox="1"/>
          <p:nvPr/>
        </p:nvSpPr>
        <p:spPr>
          <a:xfrm>
            <a:off x="7353382" y="3657044"/>
            <a:ext cx="514350" cy="102870"/>
          </a:xfrm>
          <a:prstGeom prst="roundRect">
            <a:avLst/>
          </a:prstGeom>
          <a:noFill/>
          <a:ln>
            <a:noFill/>
          </a:ln>
        </p:spPr>
        <p:txBody>
          <a:bodyPr wrap="square" lIns="0" rIns="0" anchor="ctr" anchorCtr="0">
            <a:noAutofit/>
          </a:bodyPr>
          <a:lstStyle/>
          <a:p>
            <a:pPr algn="ctr" defTabSz="233789">
              <a:lnSpc>
                <a:spcPct val="90000"/>
              </a:lnSpc>
              <a:defRPr/>
            </a:pPr>
            <a:r>
              <a:rPr lang="en-US" sz="675" b="1" dirty="0">
                <a:latin typeface="Franklin Gothic Book" panose="020B0503020102020204"/>
              </a:rPr>
              <a:t>Meeting 9</a:t>
            </a:r>
            <a:endParaRPr lang="en-US" sz="675" b="1" dirty="0">
              <a:latin typeface="Franklin Gothic Book" panose="020B0503020102020204"/>
              <a:cs typeface="Arial" pitchFamily="34" charset="0"/>
            </a:endParaRPr>
          </a:p>
        </p:txBody>
      </p:sp>
      <p:sp>
        <p:nvSpPr>
          <p:cNvPr id="601" name="Rectangle: Rounded Corners 600">
            <a:extLst>
              <a:ext uri="{FF2B5EF4-FFF2-40B4-BE49-F238E27FC236}">
                <a16:creationId xmlns:a16="http://schemas.microsoft.com/office/drawing/2014/main" id="{B8B289FE-CB10-48B3-8FEE-E2CA36A5C81B}"/>
              </a:ext>
            </a:extLst>
          </p:cNvPr>
          <p:cNvSpPr/>
          <p:nvPr/>
        </p:nvSpPr>
        <p:spPr>
          <a:xfrm>
            <a:off x="4001354" y="3035591"/>
            <a:ext cx="2000594" cy="102870"/>
          </a:xfrm>
          <a:prstGeom prst="roundRect">
            <a:avLst>
              <a:gd name="adj" fmla="val 23611"/>
            </a:avLst>
          </a:prstGeom>
          <a:solidFill>
            <a:srgbClr val="FFF2CC"/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759" tIns="0" rIns="0" bIns="0" rtlCol="0" anchor="ctr"/>
          <a:lstStyle/>
          <a:p>
            <a:pPr algn="ctr" defTabSz="233789">
              <a:lnSpc>
                <a:spcPct val="90000"/>
              </a:lnSpc>
            </a:pP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Patient Research (</a:t>
            </a:r>
            <a:r>
              <a:rPr lang="en-US" sz="600" i="1" dirty="0">
                <a:solidFill>
                  <a:prstClr val="black"/>
                </a:solidFill>
                <a:latin typeface="Franklin Gothic Book" panose="020B0503020102020204"/>
              </a:rPr>
              <a:t>Journal)</a:t>
            </a:r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</a:rPr>
              <a:t>  </a:t>
            </a:r>
          </a:p>
        </p:txBody>
      </p: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13BFE407-32AC-666D-71E4-604EB850D376}"/>
              </a:ext>
            </a:extLst>
          </p:cNvPr>
          <p:cNvCxnSpPr/>
          <p:nvPr/>
        </p:nvCxnSpPr>
        <p:spPr>
          <a:xfrm>
            <a:off x="0" y="4356593"/>
            <a:ext cx="9144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E15AAB1-53CA-4D26-A465-2B19ECA6394B}"/>
              </a:ext>
            </a:extLst>
          </p:cNvPr>
          <p:cNvGrpSpPr/>
          <p:nvPr/>
        </p:nvGrpSpPr>
        <p:grpSpPr>
          <a:xfrm>
            <a:off x="1238574" y="1303553"/>
            <a:ext cx="7898131" cy="138815"/>
            <a:chOff x="2000770" y="7824764"/>
            <a:chExt cx="13544030" cy="289331"/>
          </a:xfrm>
          <a:noFill/>
        </p:grpSpPr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2D295A18-E79B-4FF5-9442-09CFCF741555}"/>
                </a:ext>
              </a:extLst>
            </p:cNvPr>
            <p:cNvSpPr/>
            <p:nvPr/>
          </p:nvSpPr>
          <p:spPr>
            <a:xfrm>
              <a:off x="2000770" y="7824764"/>
              <a:ext cx="731333" cy="289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33789">
                <a:lnSpc>
                  <a:spcPct val="90000"/>
                </a:lnSpc>
                <a:defRPr/>
              </a:pPr>
              <a:r>
                <a:rPr lang="en-US" sz="900" b="1" cap="all" dirty="0">
                  <a:solidFill>
                    <a:srgbClr val="5B9BD5"/>
                  </a:solidFill>
                  <a:latin typeface="Franklin Gothic Book" panose="020B0503020102020204"/>
                </a:rPr>
                <a:t>Sep</a:t>
              </a:r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680C0D10-7BD4-4733-AC80-81A0651A4D6A}"/>
                </a:ext>
              </a:extLst>
            </p:cNvPr>
            <p:cNvSpPr/>
            <p:nvPr/>
          </p:nvSpPr>
          <p:spPr>
            <a:xfrm>
              <a:off x="2754459" y="7824764"/>
              <a:ext cx="731333" cy="289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33789">
                <a:lnSpc>
                  <a:spcPct val="90000"/>
                </a:lnSpc>
                <a:defRPr/>
              </a:pPr>
              <a:r>
                <a:rPr lang="en-US" sz="900" b="1" cap="all" dirty="0">
                  <a:solidFill>
                    <a:srgbClr val="5B9BD5"/>
                  </a:solidFill>
                  <a:latin typeface="Franklin Gothic Book" panose="020B0503020102020204"/>
                </a:rPr>
                <a:t>Oct</a:t>
              </a:r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D304A37C-CA8B-42DE-BB78-C724174433FF}"/>
                </a:ext>
              </a:extLst>
            </p:cNvPr>
            <p:cNvSpPr/>
            <p:nvPr/>
          </p:nvSpPr>
          <p:spPr>
            <a:xfrm>
              <a:off x="3508147" y="7824764"/>
              <a:ext cx="731333" cy="289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33789">
                <a:lnSpc>
                  <a:spcPct val="90000"/>
                </a:lnSpc>
                <a:defRPr/>
              </a:pPr>
              <a:r>
                <a:rPr lang="en-US" sz="900" b="1" cap="all" dirty="0">
                  <a:solidFill>
                    <a:srgbClr val="5B9BD5"/>
                  </a:solidFill>
                  <a:latin typeface="Franklin Gothic Book" panose="020B0503020102020204"/>
                </a:rPr>
                <a:t>Nov</a:t>
              </a:r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0FC51A97-1060-4F2C-AD84-A607D573C806}"/>
                </a:ext>
              </a:extLst>
            </p:cNvPr>
            <p:cNvSpPr/>
            <p:nvPr/>
          </p:nvSpPr>
          <p:spPr>
            <a:xfrm>
              <a:off x="4261836" y="7824764"/>
              <a:ext cx="731333" cy="289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33789">
                <a:lnSpc>
                  <a:spcPct val="90000"/>
                </a:lnSpc>
                <a:defRPr/>
              </a:pPr>
              <a:r>
                <a:rPr lang="en-US" sz="900" b="1" cap="all" dirty="0">
                  <a:solidFill>
                    <a:srgbClr val="5B9BD5"/>
                  </a:solidFill>
                  <a:latin typeface="Franklin Gothic Book" panose="020B0503020102020204"/>
                </a:rPr>
                <a:t>Dec</a:t>
              </a:r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C047539E-6C9F-4C4D-8A98-F89AB2F0A9C4}"/>
                </a:ext>
              </a:extLst>
            </p:cNvPr>
            <p:cNvSpPr/>
            <p:nvPr/>
          </p:nvSpPr>
          <p:spPr>
            <a:xfrm>
              <a:off x="5015524" y="7824764"/>
              <a:ext cx="731333" cy="289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33789">
                <a:lnSpc>
                  <a:spcPct val="90000"/>
                </a:lnSpc>
                <a:defRPr/>
              </a:pPr>
              <a:r>
                <a:rPr lang="en-US" sz="900" b="1" cap="all" dirty="0">
                  <a:solidFill>
                    <a:srgbClr val="5B9BD5"/>
                  </a:solidFill>
                  <a:latin typeface="Franklin Gothic Book" panose="020B0503020102020204"/>
                </a:rPr>
                <a:t>Jan</a:t>
              </a:r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24E4ACDF-8347-49D9-9BBE-E5AD25D6AA1F}"/>
                </a:ext>
              </a:extLst>
            </p:cNvPr>
            <p:cNvSpPr/>
            <p:nvPr/>
          </p:nvSpPr>
          <p:spPr>
            <a:xfrm>
              <a:off x="5769213" y="7824764"/>
              <a:ext cx="731333" cy="289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33789">
                <a:lnSpc>
                  <a:spcPct val="90000"/>
                </a:lnSpc>
                <a:defRPr/>
              </a:pPr>
              <a:r>
                <a:rPr lang="en-US" sz="900" b="1" cap="all" dirty="0">
                  <a:solidFill>
                    <a:srgbClr val="5B9BD5"/>
                  </a:solidFill>
                  <a:latin typeface="Franklin Gothic Book" panose="020B0503020102020204"/>
                </a:rPr>
                <a:t>Feb</a:t>
              </a:r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0F10A301-103E-43AA-8EAE-D6A7DA2B8385}"/>
                </a:ext>
              </a:extLst>
            </p:cNvPr>
            <p:cNvSpPr/>
            <p:nvPr/>
          </p:nvSpPr>
          <p:spPr>
            <a:xfrm>
              <a:off x="6522901" y="7824764"/>
              <a:ext cx="731333" cy="289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33789">
                <a:lnSpc>
                  <a:spcPct val="90000"/>
                </a:lnSpc>
                <a:defRPr/>
              </a:pPr>
              <a:r>
                <a:rPr lang="en-US" sz="900" b="1" cap="all" dirty="0">
                  <a:solidFill>
                    <a:srgbClr val="5B9BD5"/>
                  </a:solidFill>
                  <a:latin typeface="Franklin Gothic Book" panose="020B0503020102020204"/>
                </a:rPr>
                <a:t>Mar</a:t>
              </a:r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B39245B5-D2A5-4424-9004-883A06DB37E4}"/>
                </a:ext>
              </a:extLst>
            </p:cNvPr>
            <p:cNvSpPr/>
            <p:nvPr/>
          </p:nvSpPr>
          <p:spPr>
            <a:xfrm>
              <a:off x="7276590" y="7824764"/>
              <a:ext cx="731333" cy="289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33789">
                <a:lnSpc>
                  <a:spcPct val="90000"/>
                </a:lnSpc>
                <a:defRPr/>
              </a:pPr>
              <a:r>
                <a:rPr lang="en-US" sz="900" b="1" cap="all" dirty="0">
                  <a:solidFill>
                    <a:srgbClr val="5B9BD5"/>
                  </a:solidFill>
                  <a:latin typeface="Franklin Gothic Book" panose="020B0503020102020204"/>
                </a:rPr>
                <a:t>Apr</a:t>
              </a:r>
            </a:p>
          </p:txBody>
        </p:sp>
        <p:sp>
          <p:nvSpPr>
            <p:cNvPr id="408" name="Rectangle 407">
              <a:extLst>
                <a:ext uri="{FF2B5EF4-FFF2-40B4-BE49-F238E27FC236}">
                  <a16:creationId xmlns:a16="http://schemas.microsoft.com/office/drawing/2014/main" id="{5FA34D63-3993-482E-ACE9-61F77A463580}"/>
                </a:ext>
              </a:extLst>
            </p:cNvPr>
            <p:cNvSpPr/>
            <p:nvPr/>
          </p:nvSpPr>
          <p:spPr>
            <a:xfrm>
              <a:off x="8030278" y="7824764"/>
              <a:ext cx="731333" cy="289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33789">
                <a:lnSpc>
                  <a:spcPct val="90000"/>
                </a:lnSpc>
                <a:defRPr/>
              </a:pPr>
              <a:r>
                <a:rPr lang="en-US" sz="900" b="1" cap="all" dirty="0">
                  <a:solidFill>
                    <a:srgbClr val="5B9BD5"/>
                  </a:solidFill>
                  <a:latin typeface="Franklin Gothic Book" panose="020B0503020102020204"/>
                </a:rPr>
                <a:t>May</a:t>
              </a:r>
            </a:p>
          </p:txBody>
        </p:sp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3523FBF1-4CCB-43EF-AB10-4A1FF330222E}"/>
                </a:ext>
              </a:extLst>
            </p:cNvPr>
            <p:cNvSpPr/>
            <p:nvPr/>
          </p:nvSpPr>
          <p:spPr>
            <a:xfrm>
              <a:off x="8783967" y="7824764"/>
              <a:ext cx="731333" cy="289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33789">
                <a:lnSpc>
                  <a:spcPct val="90000"/>
                </a:lnSpc>
                <a:defRPr/>
              </a:pPr>
              <a:r>
                <a:rPr lang="en-US" sz="900" b="1" cap="all" dirty="0">
                  <a:solidFill>
                    <a:srgbClr val="5B9BD5"/>
                  </a:solidFill>
                  <a:latin typeface="Franklin Gothic Book" panose="020B0503020102020204"/>
                </a:rPr>
                <a:t>Jun</a:t>
              </a:r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23EDF2CE-3412-4C6C-9A51-FEC38EBCB569}"/>
                </a:ext>
              </a:extLst>
            </p:cNvPr>
            <p:cNvSpPr/>
            <p:nvPr/>
          </p:nvSpPr>
          <p:spPr>
            <a:xfrm>
              <a:off x="9537655" y="7824764"/>
              <a:ext cx="731333" cy="289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33789">
                <a:lnSpc>
                  <a:spcPct val="90000"/>
                </a:lnSpc>
                <a:defRPr/>
              </a:pPr>
              <a:r>
                <a:rPr lang="en-US" sz="900" b="1" cap="all" dirty="0">
                  <a:solidFill>
                    <a:srgbClr val="5B9BD5"/>
                  </a:solidFill>
                  <a:latin typeface="Franklin Gothic Book" panose="020B0503020102020204"/>
                </a:rPr>
                <a:t>Jul</a:t>
              </a:r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5EDF4F29-C139-45D7-86E4-EF364CAB7AD6}"/>
                </a:ext>
              </a:extLst>
            </p:cNvPr>
            <p:cNvSpPr/>
            <p:nvPr/>
          </p:nvSpPr>
          <p:spPr>
            <a:xfrm>
              <a:off x="10291344" y="7824764"/>
              <a:ext cx="731333" cy="289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33789">
                <a:lnSpc>
                  <a:spcPct val="90000"/>
                </a:lnSpc>
                <a:defRPr/>
              </a:pPr>
              <a:r>
                <a:rPr lang="en-US" sz="900" b="1" cap="all" dirty="0">
                  <a:solidFill>
                    <a:srgbClr val="5B9BD5"/>
                  </a:solidFill>
                  <a:latin typeface="Franklin Gothic Book" panose="020B0503020102020204"/>
                </a:rPr>
                <a:t>Aug</a:t>
              </a:r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FF2EAA16-8CBD-4407-86C1-CB6FFD0F1F01}"/>
                </a:ext>
              </a:extLst>
            </p:cNvPr>
            <p:cNvSpPr/>
            <p:nvPr/>
          </p:nvSpPr>
          <p:spPr>
            <a:xfrm>
              <a:off x="11045032" y="7824764"/>
              <a:ext cx="731333" cy="289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33789">
                <a:lnSpc>
                  <a:spcPct val="90000"/>
                </a:lnSpc>
                <a:defRPr/>
              </a:pPr>
              <a:r>
                <a:rPr lang="en-US" sz="900" b="1" cap="all" dirty="0">
                  <a:solidFill>
                    <a:srgbClr val="5B9BD5"/>
                  </a:solidFill>
                  <a:latin typeface="Franklin Gothic Book" panose="020B0503020102020204"/>
                </a:rPr>
                <a:t>Sep</a:t>
              </a:r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12CE4B67-8328-4327-BD6C-009897A056F9}"/>
                </a:ext>
              </a:extLst>
            </p:cNvPr>
            <p:cNvSpPr/>
            <p:nvPr/>
          </p:nvSpPr>
          <p:spPr>
            <a:xfrm>
              <a:off x="11798721" y="7824764"/>
              <a:ext cx="731333" cy="289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33789">
                <a:lnSpc>
                  <a:spcPct val="90000"/>
                </a:lnSpc>
                <a:defRPr/>
              </a:pPr>
              <a:r>
                <a:rPr lang="en-US" sz="900" b="1" cap="all" dirty="0">
                  <a:solidFill>
                    <a:srgbClr val="5B9BD5"/>
                  </a:solidFill>
                  <a:latin typeface="Franklin Gothic Book" panose="020B0503020102020204"/>
                </a:rPr>
                <a:t>Oct</a:t>
              </a:r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0D313942-9C5E-483F-B80A-D652C774322E}"/>
                </a:ext>
              </a:extLst>
            </p:cNvPr>
            <p:cNvSpPr/>
            <p:nvPr/>
          </p:nvSpPr>
          <p:spPr>
            <a:xfrm>
              <a:off x="12552409" y="7824764"/>
              <a:ext cx="731333" cy="289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33789">
                <a:lnSpc>
                  <a:spcPct val="90000"/>
                </a:lnSpc>
                <a:defRPr/>
              </a:pPr>
              <a:r>
                <a:rPr lang="en-US" sz="900" b="1" cap="all" dirty="0">
                  <a:solidFill>
                    <a:srgbClr val="5B9BD5"/>
                  </a:solidFill>
                  <a:latin typeface="Franklin Gothic Book" panose="020B0503020102020204"/>
                </a:rPr>
                <a:t>Nov</a:t>
              </a:r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10E38237-8A5F-48A7-B7AA-FECCBE2D87DD}"/>
                </a:ext>
              </a:extLst>
            </p:cNvPr>
            <p:cNvSpPr/>
            <p:nvPr/>
          </p:nvSpPr>
          <p:spPr>
            <a:xfrm>
              <a:off x="13306098" y="7824764"/>
              <a:ext cx="731333" cy="289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33789">
                <a:lnSpc>
                  <a:spcPct val="90000"/>
                </a:lnSpc>
                <a:defRPr/>
              </a:pPr>
              <a:r>
                <a:rPr lang="en-US" sz="900" b="1" cap="all" dirty="0">
                  <a:solidFill>
                    <a:srgbClr val="5B9BD5"/>
                  </a:solidFill>
                  <a:latin typeface="Franklin Gothic Book" panose="020B0503020102020204"/>
                </a:rPr>
                <a:t>Dec</a:t>
              </a:r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BCA18994-AE3E-4287-8255-0F5F56C1D44B}"/>
                </a:ext>
              </a:extLst>
            </p:cNvPr>
            <p:cNvSpPr/>
            <p:nvPr/>
          </p:nvSpPr>
          <p:spPr>
            <a:xfrm>
              <a:off x="14059786" y="7824764"/>
              <a:ext cx="731333" cy="289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33789">
                <a:lnSpc>
                  <a:spcPct val="90000"/>
                </a:lnSpc>
                <a:defRPr/>
              </a:pPr>
              <a:r>
                <a:rPr lang="en-US" sz="900" b="1" cap="all" dirty="0">
                  <a:solidFill>
                    <a:srgbClr val="5B9BD5"/>
                  </a:solidFill>
                  <a:latin typeface="Franklin Gothic Book" panose="020B0503020102020204"/>
                </a:rPr>
                <a:t>Jan</a:t>
              </a:r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97882236-870D-4DE7-ACD3-AF2CF9141FEF}"/>
                </a:ext>
              </a:extLst>
            </p:cNvPr>
            <p:cNvSpPr/>
            <p:nvPr/>
          </p:nvSpPr>
          <p:spPr>
            <a:xfrm>
              <a:off x="14813467" y="7824764"/>
              <a:ext cx="731333" cy="289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33789">
                <a:lnSpc>
                  <a:spcPct val="90000"/>
                </a:lnSpc>
                <a:defRPr/>
              </a:pPr>
              <a:r>
                <a:rPr lang="en-US" sz="900" b="1" cap="all" dirty="0">
                  <a:solidFill>
                    <a:srgbClr val="5B9BD5"/>
                  </a:solidFill>
                  <a:latin typeface="Franklin Gothic Book" panose="020B0503020102020204"/>
                </a:rPr>
                <a:t>Feb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71916B9F-872B-24A6-4BBB-95F4A6E68511}"/>
              </a:ext>
            </a:extLst>
          </p:cNvPr>
          <p:cNvSpPr/>
          <p:nvPr/>
        </p:nvSpPr>
        <p:spPr>
          <a:xfrm>
            <a:off x="2385221" y="3438063"/>
            <a:ext cx="130302" cy="131613"/>
          </a:xfrm>
          <a:prstGeom prst="ellipse">
            <a:avLst/>
          </a:prstGeom>
          <a:solidFill>
            <a:schemeClr val="accent3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E94743C-DB46-B9DF-00FA-D1524A17725E}"/>
              </a:ext>
            </a:extLst>
          </p:cNvPr>
          <p:cNvSpPr/>
          <p:nvPr/>
        </p:nvSpPr>
        <p:spPr>
          <a:xfrm>
            <a:off x="8508258" y="4088488"/>
            <a:ext cx="130302" cy="131613"/>
          </a:xfrm>
          <a:prstGeom prst="ellipse">
            <a:avLst/>
          </a:prstGeom>
          <a:solidFill>
            <a:schemeClr val="accent3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A7302D3-9C02-BA57-AA0E-9378A194F7F0}"/>
              </a:ext>
            </a:extLst>
          </p:cNvPr>
          <p:cNvSpPr/>
          <p:nvPr/>
        </p:nvSpPr>
        <p:spPr>
          <a:xfrm>
            <a:off x="6556043" y="4179260"/>
            <a:ext cx="130302" cy="131613"/>
          </a:xfrm>
          <a:prstGeom prst="ellipse">
            <a:avLst/>
          </a:prstGeom>
          <a:solidFill>
            <a:schemeClr val="accent3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 anchorCtr="0">
            <a:noAutofit/>
          </a:bodyPr>
          <a:lstStyle/>
          <a:p>
            <a:pPr algn="ctr" defTabSz="2337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16" b="1" dirty="0">
                <a:solidFill>
                  <a:prstClr val="white"/>
                </a:solidFill>
                <a:latin typeface="Franklin Gothic Book" panose="020B0503020102020204"/>
                <a:ea typeface="ＭＳ Ｐゴシック" pitchFamily="-106" charset="-128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3788C018-8300-4FCF-3376-A66773442C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6"/>
            <a:ext cx="2057400" cy="273844"/>
          </a:xfrm>
        </p:spPr>
        <p:txBody>
          <a:bodyPr/>
          <a:lstStyle/>
          <a:p>
            <a:fld id="{42AD0A0E-4515-A647-B2E3-7F1B29FB990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EFBA10-D997-0E67-F425-1E1EE5F9A8D7}"/>
              </a:ext>
            </a:extLst>
          </p:cNvPr>
          <p:cNvSpPr txBox="1"/>
          <p:nvPr/>
        </p:nvSpPr>
        <p:spPr>
          <a:xfrm>
            <a:off x="1021" y="4885613"/>
            <a:ext cx="74339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 MOA, mechanism of action; O, oral; P, publication; SOC, standard of care.</a:t>
            </a:r>
          </a:p>
        </p:txBody>
      </p:sp>
    </p:spTree>
    <p:extLst>
      <p:ext uri="{BB962C8B-B14F-4D97-AF65-F5344CB8AC3E}">
        <p14:creationId xmlns:p14="http://schemas.microsoft.com/office/powerpoint/2010/main" val="2217283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AB9A0D4A-E5F7-3B3F-D2E0-CDD9831A608F}"/>
              </a:ext>
            </a:extLst>
          </p:cNvPr>
          <p:cNvSpPr txBox="1">
            <a:spLocks/>
          </p:cNvSpPr>
          <p:nvPr/>
        </p:nvSpPr>
        <p:spPr>
          <a:xfrm>
            <a:off x="464736" y="1213165"/>
            <a:ext cx="3971925" cy="1464745"/>
          </a:xfrm>
          <a:prstGeom prst="roundRect">
            <a:avLst>
              <a:gd name="adj" fmla="val 8874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0" tIns="6858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>
              <a:spcBef>
                <a:spcPts val="750"/>
              </a:spcBef>
              <a:buClr>
                <a:srgbClr val="00B2BF"/>
              </a:buClr>
              <a:defRPr/>
            </a:pPr>
            <a:endParaRPr lang="en-US" sz="1350" baseline="30000" dirty="0">
              <a:solidFill>
                <a:srgbClr val="44546A"/>
              </a:solidFill>
              <a:latin typeface="Arial" panose="020B06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FE0712-942F-86A9-2519-7AFEDD3CB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Publication Extenders</a:t>
            </a:r>
            <a:br>
              <a:rPr lang="en-US" dirty="0"/>
            </a:br>
            <a:r>
              <a:rPr lang="en-US" sz="2000" i="1" dirty="0"/>
              <a:t>The Savory Additions to Elevating Publications Experiences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6E44261C-3040-38CF-A169-2F1A7E688F4E}"/>
              </a:ext>
            </a:extLst>
          </p:cNvPr>
          <p:cNvSpPr txBox="1">
            <a:spLocks/>
          </p:cNvSpPr>
          <p:nvPr/>
        </p:nvSpPr>
        <p:spPr>
          <a:xfrm>
            <a:off x="1220669" y="1502133"/>
            <a:ext cx="3118275" cy="28599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«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8">
              <a:buClr>
                <a:srgbClr val="4472C4"/>
              </a:buClr>
              <a:buNone/>
            </a:pPr>
            <a:r>
              <a:rPr lang="en-US" sz="1050" dirty="0">
                <a:solidFill>
                  <a:prstClr val="black"/>
                </a:solidFill>
                <a:latin typeface="Franklin Gothic Book" panose="020B0503020102020204"/>
              </a:rPr>
              <a:t>Journal publications are the most important source of scientific information for HCPs</a:t>
            </a:r>
            <a:r>
              <a:rPr lang="en-US" sz="1050" baseline="30000" dirty="0">
                <a:solidFill>
                  <a:prstClr val="black"/>
                </a:solidFill>
                <a:latin typeface="Franklin Gothic Book" panose="020B0503020102020204"/>
              </a:rPr>
              <a:t>1</a:t>
            </a:r>
            <a:endParaRPr lang="en-US" sz="1050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96B7F7E-7C8F-69D5-2231-3D01480C8558}"/>
              </a:ext>
            </a:extLst>
          </p:cNvPr>
          <p:cNvSpPr/>
          <p:nvPr/>
        </p:nvSpPr>
        <p:spPr>
          <a:xfrm>
            <a:off x="754395" y="1437740"/>
            <a:ext cx="288707" cy="332772"/>
          </a:xfrm>
          <a:custGeom>
            <a:avLst/>
            <a:gdLst>
              <a:gd name="connsiteX0" fmla="*/ 263888 w 2053158"/>
              <a:gd name="connsiteY0" fmla="*/ 0 h 2366528"/>
              <a:gd name="connsiteX1" fmla="*/ 1818908 w 2053158"/>
              <a:gd name="connsiteY1" fmla="*/ 0 h 2366528"/>
              <a:gd name="connsiteX2" fmla="*/ 1818908 w 2053158"/>
              <a:gd name="connsiteY2" fmla="*/ 1914212 h 2366528"/>
              <a:gd name="connsiteX3" fmla="*/ 263888 w 2053158"/>
              <a:gd name="connsiteY3" fmla="*/ 1914212 h 2366528"/>
              <a:gd name="connsiteX4" fmla="*/ 95674 w 2053158"/>
              <a:gd name="connsiteY4" fmla="*/ 2052901 h 2366528"/>
              <a:gd name="connsiteX5" fmla="*/ 95674 w 2053158"/>
              <a:gd name="connsiteY5" fmla="*/ 2052901 h 2366528"/>
              <a:gd name="connsiteX6" fmla="*/ 95156 w 2053158"/>
              <a:gd name="connsiteY6" fmla="*/ 2055081 h 2366528"/>
              <a:gd name="connsiteX7" fmla="*/ 95156 w 2053158"/>
              <a:gd name="connsiteY7" fmla="*/ 2055081 h 2366528"/>
              <a:gd name="connsiteX8" fmla="*/ 94750 w 2053158"/>
              <a:gd name="connsiteY8" fmla="*/ 2057298 h 2366528"/>
              <a:gd name="connsiteX9" fmla="*/ 94750 w 2053158"/>
              <a:gd name="connsiteY9" fmla="*/ 2057298 h 2366528"/>
              <a:gd name="connsiteX10" fmla="*/ 94343 w 2053158"/>
              <a:gd name="connsiteY10" fmla="*/ 2059404 h 2366528"/>
              <a:gd name="connsiteX11" fmla="*/ 94343 w 2053158"/>
              <a:gd name="connsiteY11" fmla="*/ 2059404 h 2366528"/>
              <a:gd name="connsiteX12" fmla="*/ 93937 w 2053158"/>
              <a:gd name="connsiteY12" fmla="*/ 2061622 h 2366528"/>
              <a:gd name="connsiteX13" fmla="*/ 93937 w 2053158"/>
              <a:gd name="connsiteY13" fmla="*/ 2061622 h 2366528"/>
              <a:gd name="connsiteX14" fmla="*/ 93530 w 2053158"/>
              <a:gd name="connsiteY14" fmla="*/ 2063802 h 2366528"/>
              <a:gd name="connsiteX15" fmla="*/ 93530 w 2053158"/>
              <a:gd name="connsiteY15" fmla="*/ 2063802 h 2366528"/>
              <a:gd name="connsiteX16" fmla="*/ 93235 w 2053158"/>
              <a:gd name="connsiteY16" fmla="*/ 2066019 h 2366528"/>
              <a:gd name="connsiteX17" fmla="*/ 93235 w 2053158"/>
              <a:gd name="connsiteY17" fmla="*/ 2066019 h 2366528"/>
              <a:gd name="connsiteX18" fmla="*/ 92939 w 2053158"/>
              <a:gd name="connsiteY18" fmla="*/ 2068310 h 2366528"/>
              <a:gd name="connsiteX19" fmla="*/ 92939 w 2053158"/>
              <a:gd name="connsiteY19" fmla="*/ 2068310 h 2366528"/>
              <a:gd name="connsiteX20" fmla="*/ 92606 w 2053158"/>
              <a:gd name="connsiteY20" fmla="*/ 2070490 h 2366528"/>
              <a:gd name="connsiteX21" fmla="*/ 92606 w 2053158"/>
              <a:gd name="connsiteY21" fmla="*/ 2070490 h 2366528"/>
              <a:gd name="connsiteX22" fmla="*/ 92385 w 2053158"/>
              <a:gd name="connsiteY22" fmla="*/ 2072708 h 2366528"/>
              <a:gd name="connsiteX23" fmla="*/ 92385 w 2053158"/>
              <a:gd name="connsiteY23" fmla="*/ 2072708 h 2366528"/>
              <a:gd name="connsiteX24" fmla="*/ 92163 w 2053158"/>
              <a:gd name="connsiteY24" fmla="*/ 2074999 h 2366528"/>
              <a:gd name="connsiteX25" fmla="*/ 92163 w 2053158"/>
              <a:gd name="connsiteY25" fmla="*/ 2074999 h 2366528"/>
              <a:gd name="connsiteX26" fmla="*/ 91941 w 2053158"/>
              <a:gd name="connsiteY26" fmla="*/ 2077216 h 2366528"/>
              <a:gd name="connsiteX27" fmla="*/ 91941 w 2053158"/>
              <a:gd name="connsiteY27" fmla="*/ 2077216 h 2366528"/>
              <a:gd name="connsiteX28" fmla="*/ 91720 w 2053158"/>
              <a:gd name="connsiteY28" fmla="*/ 2079507 h 2366528"/>
              <a:gd name="connsiteX29" fmla="*/ 91720 w 2053158"/>
              <a:gd name="connsiteY29" fmla="*/ 2079507 h 2366528"/>
              <a:gd name="connsiteX30" fmla="*/ 91498 w 2053158"/>
              <a:gd name="connsiteY30" fmla="*/ 2081725 h 2366528"/>
              <a:gd name="connsiteX31" fmla="*/ 91498 w 2053158"/>
              <a:gd name="connsiteY31" fmla="*/ 2081725 h 2366528"/>
              <a:gd name="connsiteX32" fmla="*/ 91387 w 2053158"/>
              <a:gd name="connsiteY32" fmla="*/ 2084016 h 2366528"/>
              <a:gd name="connsiteX33" fmla="*/ 91387 w 2053158"/>
              <a:gd name="connsiteY33" fmla="*/ 2084016 h 2366528"/>
              <a:gd name="connsiteX34" fmla="*/ 91276 w 2053158"/>
              <a:gd name="connsiteY34" fmla="*/ 2086307 h 2366528"/>
              <a:gd name="connsiteX35" fmla="*/ 91276 w 2053158"/>
              <a:gd name="connsiteY35" fmla="*/ 2086307 h 2366528"/>
              <a:gd name="connsiteX36" fmla="*/ 91276 w 2053158"/>
              <a:gd name="connsiteY36" fmla="*/ 2088598 h 2366528"/>
              <a:gd name="connsiteX37" fmla="*/ 91276 w 2053158"/>
              <a:gd name="connsiteY37" fmla="*/ 2088598 h 2366528"/>
              <a:gd name="connsiteX38" fmla="*/ 91165 w 2053158"/>
              <a:gd name="connsiteY38" fmla="*/ 2090778 h 2366528"/>
              <a:gd name="connsiteX39" fmla="*/ 91165 w 2053158"/>
              <a:gd name="connsiteY39" fmla="*/ 2093069 h 2366528"/>
              <a:gd name="connsiteX40" fmla="*/ 91165 w 2053158"/>
              <a:gd name="connsiteY40" fmla="*/ 2093069 h 2366528"/>
              <a:gd name="connsiteX41" fmla="*/ 141977 w 2053158"/>
              <a:gd name="connsiteY41" fmla="*/ 2219489 h 2366528"/>
              <a:gd name="connsiteX42" fmla="*/ 263925 w 2053158"/>
              <a:gd name="connsiteY42" fmla="*/ 2272074 h 2366528"/>
              <a:gd name="connsiteX43" fmla="*/ 1962031 w 2053158"/>
              <a:gd name="connsiteY43" fmla="*/ 2272074 h 2366528"/>
              <a:gd name="connsiteX44" fmla="*/ 1962031 w 2053158"/>
              <a:gd name="connsiteY44" fmla="*/ 410410 h 2366528"/>
              <a:gd name="connsiteX45" fmla="*/ 2053159 w 2053158"/>
              <a:gd name="connsiteY45" fmla="*/ 410410 h 2366528"/>
              <a:gd name="connsiteX46" fmla="*/ 2053159 w 2053158"/>
              <a:gd name="connsiteY46" fmla="*/ 2366528 h 2366528"/>
              <a:gd name="connsiteX47" fmla="*/ 263888 w 2053158"/>
              <a:gd name="connsiteY47" fmla="*/ 2366528 h 2366528"/>
              <a:gd name="connsiteX48" fmla="*/ 77529 w 2053158"/>
              <a:gd name="connsiteY48" fmla="*/ 2286301 h 2366528"/>
              <a:gd name="connsiteX49" fmla="*/ 0 w 2053158"/>
              <a:gd name="connsiteY49" fmla="*/ 2093143 h 2366528"/>
              <a:gd name="connsiteX50" fmla="*/ 0 w 2053158"/>
              <a:gd name="connsiteY50" fmla="*/ 2093143 h 2366528"/>
              <a:gd name="connsiteX51" fmla="*/ 0 w 2053158"/>
              <a:gd name="connsiteY51" fmla="*/ 273311 h 2366528"/>
              <a:gd name="connsiteX52" fmla="*/ 77529 w 2053158"/>
              <a:gd name="connsiteY52" fmla="*/ 80264 h 2366528"/>
              <a:gd name="connsiteX53" fmla="*/ 263888 w 2053158"/>
              <a:gd name="connsiteY53" fmla="*/ 0 h 2366528"/>
              <a:gd name="connsiteX54" fmla="*/ 263888 w 2053158"/>
              <a:gd name="connsiteY54" fmla="*/ 0 h 2366528"/>
              <a:gd name="connsiteX55" fmla="*/ 91165 w 2053158"/>
              <a:gd name="connsiteY55" fmla="*/ 1886867 h 2366528"/>
              <a:gd name="connsiteX56" fmla="*/ 263888 w 2053158"/>
              <a:gd name="connsiteY56" fmla="*/ 1819832 h 2366528"/>
              <a:gd name="connsiteX57" fmla="*/ 1727780 w 2053158"/>
              <a:gd name="connsiteY57" fmla="*/ 1819832 h 2366528"/>
              <a:gd name="connsiteX58" fmla="*/ 1727780 w 2053158"/>
              <a:gd name="connsiteY58" fmla="*/ 94380 h 2366528"/>
              <a:gd name="connsiteX59" fmla="*/ 263888 w 2053158"/>
              <a:gd name="connsiteY59" fmla="*/ 94380 h 2366528"/>
              <a:gd name="connsiteX60" fmla="*/ 141940 w 2053158"/>
              <a:gd name="connsiteY60" fmla="*/ 146966 h 2366528"/>
              <a:gd name="connsiteX61" fmla="*/ 91128 w 2053158"/>
              <a:gd name="connsiteY61" fmla="*/ 273311 h 2366528"/>
              <a:gd name="connsiteX62" fmla="*/ 91128 w 2053158"/>
              <a:gd name="connsiteY62" fmla="*/ 1886903 h 236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2053158" h="2366528">
                <a:moveTo>
                  <a:pt x="263888" y="0"/>
                </a:moveTo>
                <a:lnTo>
                  <a:pt x="1818908" y="0"/>
                </a:lnTo>
                <a:lnTo>
                  <a:pt x="1818908" y="1914212"/>
                </a:lnTo>
                <a:lnTo>
                  <a:pt x="263888" y="1914212"/>
                </a:lnTo>
                <a:cubicBezTo>
                  <a:pt x="181850" y="1914841"/>
                  <a:pt x="114188" y="1972674"/>
                  <a:pt x="95674" y="2052901"/>
                </a:cubicBezTo>
                <a:lnTo>
                  <a:pt x="95674" y="2052901"/>
                </a:lnTo>
                <a:lnTo>
                  <a:pt x="95156" y="2055081"/>
                </a:lnTo>
                <a:lnTo>
                  <a:pt x="95156" y="2055081"/>
                </a:lnTo>
                <a:lnTo>
                  <a:pt x="94750" y="2057298"/>
                </a:lnTo>
                <a:lnTo>
                  <a:pt x="94750" y="2057298"/>
                </a:lnTo>
                <a:lnTo>
                  <a:pt x="94343" y="2059404"/>
                </a:lnTo>
                <a:lnTo>
                  <a:pt x="94343" y="2059404"/>
                </a:lnTo>
                <a:lnTo>
                  <a:pt x="93937" y="2061622"/>
                </a:lnTo>
                <a:lnTo>
                  <a:pt x="93937" y="2061622"/>
                </a:lnTo>
                <a:lnTo>
                  <a:pt x="93530" y="2063802"/>
                </a:lnTo>
                <a:lnTo>
                  <a:pt x="93530" y="2063802"/>
                </a:lnTo>
                <a:lnTo>
                  <a:pt x="93235" y="2066019"/>
                </a:lnTo>
                <a:lnTo>
                  <a:pt x="93235" y="2066019"/>
                </a:lnTo>
                <a:lnTo>
                  <a:pt x="92939" y="2068310"/>
                </a:lnTo>
                <a:lnTo>
                  <a:pt x="92939" y="2068310"/>
                </a:lnTo>
                <a:lnTo>
                  <a:pt x="92606" y="2070490"/>
                </a:lnTo>
                <a:lnTo>
                  <a:pt x="92606" y="2070490"/>
                </a:lnTo>
                <a:lnTo>
                  <a:pt x="92385" y="2072708"/>
                </a:lnTo>
                <a:lnTo>
                  <a:pt x="92385" y="2072708"/>
                </a:lnTo>
                <a:lnTo>
                  <a:pt x="92163" y="2074999"/>
                </a:lnTo>
                <a:lnTo>
                  <a:pt x="92163" y="2074999"/>
                </a:lnTo>
                <a:lnTo>
                  <a:pt x="91941" y="2077216"/>
                </a:lnTo>
                <a:lnTo>
                  <a:pt x="91941" y="2077216"/>
                </a:lnTo>
                <a:lnTo>
                  <a:pt x="91720" y="2079507"/>
                </a:lnTo>
                <a:lnTo>
                  <a:pt x="91720" y="2079507"/>
                </a:lnTo>
                <a:lnTo>
                  <a:pt x="91498" y="2081725"/>
                </a:lnTo>
                <a:lnTo>
                  <a:pt x="91498" y="2081725"/>
                </a:lnTo>
                <a:lnTo>
                  <a:pt x="91387" y="2084016"/>
                </a:lnTo>
                <a:lnTo>
                  <a:pt x="91387" y="2084016"/>
                </a:lnTo>
                <a:lnTo>
                  <a:pt x="91276" y="2086307"/>
                </a:lnTo>
                <a:lnTo>
                  <a:pt x="91276" y="2086307"/>
                </a:lnTo>
                <a:lnTo>
                  <a:pt x="91276" y="2088598"/>
                </a:lnTo>
                <a:lnTo>
                  <a:pt x="91276" y="2088598"/>
                </a:lnTo>
                <a:lnTo>
                  <a:pt x="91165" y="2090778"/>
                </a:lnTo>
                <a:lnTo>
                  <a:pt x="91165" y="2093069"/>
                </a:lnTo>
                <a:lnTo>
                  <a:pt x="91165" y="2093069"/>
                </a:lnTo>
                <a:cubicBezTo>
                  <a:pt x="91165" y="2142292"/>
                  <a:pt x="110640" y="2187043"/>
                  <a:pt x="141977" y="2219489"/>
                </a:cubicBezTo>
                <a:cubicBezTo>
                  <a:pt x="173314" y="2251860"/>
                  <a:pt x="216439" y="2272074"/>
                  <a:pt x="263925" y="2272074"/>
                </a:cubicBezTo>
                <a:lnTo>
                  <a:pt x="1962031" y="2272074"/>
                </a:lnTo>
                <a:lnTo>
                  <a:pt x="1962031" y="410410"/>
                </a:lnTo>
                <a:lnTo>
                  <a:pt x="2053159" y="410410"/>
                </a:lnTo>
                <a:lnTo>
                  <a:pt x="2053159" y="2366528"/>
                </a:lnTo>
                <a:lnTo>
                  <a:pt x="263888" y="2366528"/>
                </a:lnTo>
                <a:cubicBezTo>
                  <a:pt x="191310" y="2366528"/>
                  <a:pt x="125311" y="2335820"/>
                  <a:pt x="77529" y="2286301"/>
                </a:cubicBezTo>
                <a:cubicBezTo>
                  <a:pt x="29674" y="2236746"/>
                  <a:pt x="0" y="2168345"/>
                  <a:pt x="0" y="2093143"/>
                </a:cubicBezTo>
                <a:lnTo>
                  <a:pt x="0" y="2093143"/>
                </a:lnTo>
                <a:lnTo>
                  <a:pt x="0" y="273311"/>
                </a:lnTo>
                <a:cubicBezTo>
                  <a:pt x="0" y="198110"/>
                  <a:pt x="29637" y="129819"/>
                  <a:pt x="77529" y="80264"/>
                </a:cubicBezTo>
                <a:cubicBezTo>
                  <a:pt x="125311" y="30709"/>
                  <a:pt x="191310" y="0"/>
                  <a:pt x="263888" y="0"/>
                </a:cubicBezTo>
                <a:lnTo>
                  <a:pt x="263888" y="0"/>
                </a:lnTo>
                <a:close/>
                <a:moveTo>
                  <a:pt x="91165" y="1886867"/>
                </a:moveTo>
                <a:cubicBezTo>
                  <a:pt x="139021" y="1843704"/>
                  <a:pt x="199699" y="1820128"/>
                  <a:pt x="263888" y="1819832"/>
                </a:cubicBezTo>
                <a:lnTo>
                  <a:pt x="1727780" y="1819832"/>
                </a:lnTo>
                <a:lnTo>
                  <a:pt x="1727780" y="94380"/>
                </a:lnTo>
                <a:lnTo>
                  <a:pt x="263888" y="94380"/>
                </a:lnTo>
                <a:cubicBezTo>
                  <a:pt x="216439" y="94380"/>
                  <a:pt x="173277" y="114483"/>
                  <a:pt x="141940" y="146966"/>
                </a:cubicBezTo>
                <a:cubicBezTo>
                  <a:pt x="110603" y="179448"/>
                  <a:pt x="91128" y="224162"/>
                  <a:pt x="91128" y="273311"/>
                </a:cubicBezTo>
                <a:lnTo>
                  <a:pt x="91128" y="1886903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defTabSz="685783"/>
            <a:endParaRPr lang="en-US" sz="1013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288B7E5-963F-D23C-0F9D-7A8DEA8FBFBF}"/>
              </a:ext>
            </a:extLst>
          </p:cNvPr>
          <p:cNvCxnSpPr>
            <a:cxnSpLocks/>
          </p:cNvCxnSpPr>
          <p:nvPr/>
        </p:nvCxnSpPr>
        <p:spPr>
          <a:xfrm>
            <a:off x="671543" y="1846211"/>
            <a:ext cx="3605096" cy="0"/>
          </a:xfrm>
          <a:prstGeom prst="line">
            <a:avLst/>
          </a:prstGeom>
          <a:ln w="9525" cap="rnd">
            <a:solidFill>
              <a:schemeClr val="tx2">
                <a:alpha val="42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ontent Placeholder 4">
            <a:extLst>
              <a:ext uri="{FF2B5EF4-FFF2-40B4-BE49-F238E27FC236}">
                <a16:creationId xmlns:a16="http://schemas.microsoft.com/office/drawing/2014/main" id="{23CB0ED7-9372-FDDF-6D0F-AA0539F2772F}"/>
              </a:ext>
            </a:extLst>
          </p:cNvPr>
          <p:cNvSpPr txBox="1">
            <a:spLocks/>
          </p:cNvSpPr>
          <p:nvPr/>
        </p:nvSpPr>
        <p:spPr>
          <a:xfrm>
            <a:off x="1220669" y="1894321"/>
            <a:ext cx="3118275" cy="28599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«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8">
              <a:buClr>
                <a:srgbClr val="4472C4"/>
              </a:buClr>
              <a:buNone/>
            </a:pPr>
            <a:r>
              <a:rPr lang="en-US" sz="1050" dirty="0">
                <a:solidFill>
                  <a:prstClr val="black"/>
                </a:solidFill>
                <a:latin typeface="Franklin Gothic Book" panose="020B0503020102020204"/>
              </a:rPr>
              <a:t>of physicians are overwhelmed by the sheer volume of information they must keep up with</a:t>
            </a:r>
            <a:r>
              <a:rPr lang="en-US" sz="1050" baseline="30000" dirty="0">
                <a:solidFill>
                  <a:prstClr val="black"/>
                </a:solidFill>
                <a:latin typeface="Franklin Gothic Book" panose="020B0503020102020204"/>
              </a:rPr>
              <a:t>2</a:t>
            </a:r>
          </a:p>
        </p:txBody>
      </p:sp>
      <p:sp>
        <p:nvSpPr>
          <p:cNvPr id="39" name="Content Placeholder 4">
            <a:extLst>
              <a:ext uri="{FF2B5EF4-FFF2-40B4-BE49-F238E27FC236}">
                <a16:creationId xmlns:a16="http://schemas.microsoft.com/office/drawing/2014/main" id="{0D2D8BBD-1E4B-A3F7-80D0-1D557D6D4DE9}"/>
              </a:ext>
            </a:extLst>
          </p:cNvPr>
          <p:cNvSpPr txBox="1">
            <a:spLocks/>
          </p:cNvSpPr>
          <p:nvPr/>
        </p:nvSpPr>
        <p:spPr>
          <a:xfrm>
            <a:off x="642174" y="1932012"/>
            <a:ext cx="492771" cy="1723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«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8">
              <a:buClr>
                <a:srgbClr val="4472C4"/>
              </a:buClr>
              <a:buNone/>
            </a:pPr>
            <a:r>
              <a:rPr lang="en-US" sz="1800" b="1" dirty="0">
                <a:solidFill>
                  <a:srgbClr val="4472C4"/>
                </a:solidFill>
                <a:latin typeface="Franklin Gothic Book" panose="020B0503020102020204"/>
              </a:rPr>
              <a:t>68%</a:t>
            </a:r>
            <a:endParaRPr lang="en-US" sz="1800" dirty="0">
              <a:solidFill>
                <a:srgbClr val="4472C4"/>
              </a:solidFill>
              <a:latin typeface="Franklin Gothic Book" panose="020B0503020102020204"/>
            </a:endParaRPr>
          </a:p>
        </p:txBody>
      </p:sp>
      <p:sp>
        <p:nvSpPr>
          <p:cNvPr id="41" name="Content Placeholder 4">
            <a:extLst>
              <a:ext uri="{FF2B5EF4-FFF2-40B4-BE49-F238E27FC236}">
                <a16:creationId xmlns:a16="http://schemas.microsoft.com/office/drawing/2014/main" id="{AC5377F0-6DD1-1608-AA9A-A36D4BCA79EC}"/>
              </a:ext>
            </a:extLst>
          </p:cNvPr>
          <p:cNvSpPr txBox="1">
            <a:spLocks/>
          </p:cNvSpPr>
          <p:nvPr/>
        </p:nvSpPr>
        <p:spPr>
          <a:xfrm>
            <a:off x="1238724" y="2370109"/>
            <a:ext cx="3118275" cy="28599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«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8">
              <a:buClr>
                <a:srgbClr val="4472C4"/>
              </a:buClr>
              <a:buNone/>
            </a:pPr>
            <a:r>
              <a:rPr lang="en-US" sz="1050" dirty="0">
                <a:solidFill>
                  <a:prstClr val="black"/>
                </a:solidFill>
                <a:latin typeface="Franklin Gothic Book" panose="020B0503020102020204"/>
              </a:rPr>
              <a:t>of HCPs want short-form, bite-sized, fast facts content</a:t>
            </a:r>
            <a:r>
              <a:rPr lang="en-US" sz="1050" baseline="30000" dirty="0">
                <a:solidFill>
                  <a:prstClr val="black"/>
                </a:solidFill>
                <a:latin typeface="Franklin Gothic Book" panose="020B0503020102020204"/>
              </a:rPr>
              <a:t>2</a:t>
            </a:r>
          </a:p>
        </p:txBody>
      </p:sp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46E85DCD-72C4-4B95-0820-2C66FFEF1675}"/>
              </a:ext>
            </a:extLst>
          </p:cNvPr>
          <p:cNvSpPr txBox="1">
            <a:spLocks/>
          </p:cNvSpPr>
          <p:nvPr/>
        </p:nvSpPr>
        <p:spPr>
          <a:xfrm>
            <a:off x="652362" y="2322580"/>
            <a:ext cx="492771" cy="1723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«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8">
              <a:buClr>
                <a:srgbClr val="4472C4"/>
              </a:buClr>
              <a:buNone/>
            </a:pPr>
            <a:r>
              <a:rPr lang="en-US" sz="1800" b="1" dirty="0">
                <a:solidFill>
                  <a:srgbClr val="4472C4"/>
                </a:solidFill>
                <a:latin typeface="Franklin Gothic Book" panose="020B0503020102020204"/>
              </a:rPr>
              <a:t>95%</a:t>
            </a:r>
            <a:endParaRPr lang="en-US" sz="1800" dirty="0">
              <a:solidFill>
                <a:srgbClr val="4472C4"/>
              </a:solidFill>
              <a:latin typeface="Franklin Gothic Book" panose="020B0503020102020204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5ACFCCE-1998-FF54-6760-BD6547E995F8}"/>
              </a:ext>
            </a:extLst>
          </p:cNvPr>
          <p:cNvCxnSpPr>
            <a:cxnSpLocks/>
          </p:cNvCxnSpPr>
          <p:nvPr/>
        </p:nvCxnSpPr>
        <p:spPr>
          <a:xfrm>
            <a:off x="671543" y="2232321"/>
            <a:ext cx="3605096" cy="0"/>
          </a:xfrm>
          <a:prstGeom prst="line">
            <a:avLst/>
          </a:prstGeom>
          <a:ln w="9525" cap="rnd">
            <a:solidFill>
              <a:schemeClr val="tx2">
                <a:alpha val="42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BB89AD35-B103-81E8-8B84-21DA3493277C}"/>
              </a:ext>
            </a:extLst>
          </p:cNvPr>
          <p:cNvSpPr txBox="1">
            <a:spLocks/>
          </p:cNvSpPr>
          <p:nvPr/>
        </p:nvSpPr>
        <p:spPr>
          <a:xfrm>
            <a:off x="4608108" y="1224019"/>
            <a:ext cx="3971925" cy="1464745"/>
          </a:xfrm>
          <a:prstGeom prst="roundRect">
            <a:avLst>
              <a:gd name="adj" fmla="val 8874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0" tIns="6858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>
              <a:spcBef>
                <a:spcPts val="750"/>
              </a:spcBef>
              <a:buClr>
                <a:srgbClr val="00B2BF"/>
              </a:buClr>
              <a:defRPr/>
            </a:pPr>
            <a:endParaRPr lang="en-US" sz="1350" dirty="0">
              <a:solidFill>
                <a:srgbClr val="44546A"/>
              </a:solidFill>
              <a:latin typeface="Arial" panose="020B0604020202020204"/>
            </a:endParaRPr>
          </a:p>
        </p:txBody>
      </p:sp>
      <p:sp>
        <p:nvSpPr>
          <p:cNvPr id="47" name="Content Placeholder 4">
            <a:extLst>
              <a:ext uri="{FF2B5EF4-FFF2-40B4-BE49-F238E27FC236}">
                <a16:creationId xmlns:a16="http://schemas.microsoft.com/office/drawing/2014/main" id="{1051964E-1AA7-E183-891D-A847D548997E}"/>
              </a:ext>
            </a:extLst>
          </p:cNvPr>
          <p:cNvSpPr txBox="1">
            <a:spLocks/>
          </p:cNvSpPr>
          <p:nvPr/>
        </p:nvSpPr>
        <p:spPr>
          <a:xfrm>
            <a:off x="4913514" y="2360511"/>
            <a:ext cx="776820" cy="2933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«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8">
              <a:buClr>
                <a:srgbClr val="4472C4"/>
              </a:buClr>
              <a:buNone/>
            </a:pPr>
            <a:r>
              <a:rPr lang="en-US" sz="900" dirty="0">
                <a:solidFill>
                  <a:prstClr val="black"/>
                </a:solidFill>
                <a:latin typeface="Franklin Gothic Book" panose="020B0503020102020204"/>
              </a:rPr>
              <a:t>of people are visual learners</a:t>
            </a:r>
            <a:r>
              <a:rPr lang="en-US" sz="900" baseline="30000" dirty="0">
                <a:solidFill>
                  <a:prstClr val="black"/>
                </a:solidFill>
                <a:latin typeface="Franklin Gothic Book" panose="020B0503020102020204"/>
              </a:rPr>
              <a:t>5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D74DBC9-64F5-8BD6-86AE-2E5E5153D19E}"/>
              </a:ext>
            </a:extLst>
          </p:cNvPr>
          <p:cNvGrpSpPr/>
          <p:nvPr/>
        </p:nvGrpSpPr>
        <p:grpSpPr>
          <a:xfrm>
            <a:off x="4775156" y="1320923"/>
            <a:ext cx="1053539" cy="1142623"/>
            <a:chOff x="6534426" y="1761229"/>
            <a:chExt cx="1404718" cy="1523497"/>
          </a:xfrm>
        </p:grpSpPr>
        <p:graphicFrame>
          <p:nvGraphicFramePr>
            <p:cNvPr id="52" name="Chart 51">
              <a:extLst>
                <a:ext uri="{FF2B5EF4-FFF2-40B4-BE49-F238E27FC236}">
                  <a16:creationId xmlns:a16="http://schemas.microsoft.com/office/drawing/2014/main" id="{2A4F4053-C7F7-EB66-6A02-1357CBA5D5CB}"/>
                </a:ext>
              </a:extLst>
            </p:cNvPr>
            <p:cNvGraphicFramePr/>
            <p:nvPr/>
          </p:nvGraphicFramePr>
          <p:xfrm>
            <a:off x="6534426" y="1761229"/>
            <a:ext cx="1404718" cy="15234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48" name="Content Placeholder 4">
              <a:extLst>
                <a:ext uri="{FF2B5EF4-FFF2-40B4-BE49-F238E27FC236}">
                  <a16:creationId xmlns:a16="http://schemas.microsoft.com/office/drawing/2014/main" id="{A41E754B-F270-FA64-0B08-E7C1414F2190}"/>
                </a:ext>
              </a:extLst>
            </p:cNvPr>
            <p:cNvSpPr txBox="1">
              <a:spLocks/>
            </p:cNvSpPr>
            <p:nvPr/>
          </p:nvSpPr>
          <p:spPr>
            <a:xfrm>
              <a:off x="7006097" y="2408092"/>
              <a:ext cx="461375" cy="22977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«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914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378">
                <a:buClr>
                  <a:srgbClr val="4472C4"/>
                </a:buClr>
                <a:buNone/>
              </a:pPr>
              <a:r>
                <a:rPr lang="en-US" sz="1350" b="1" dirty="0">
                  <a:solidFill>
                    <a:srgbClr val="4472C4"/>
                  </a:solidFill>
                  <a:latin typeface="Franklin Gothic Book" panose="020B0503020102020204"/>
                </a:rPr>
                <a:t>65%</a:t>
              </a:r>
              <a:endParaRPr lang="en-US" sz="1350" dirty="0">
                <a:solidFill>
                  <a:srgbClr val="4472C4"/>
                </a:solidFill>
                <a:latin typeface="Franklin Gothic Book" panose="020B0503020102020204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823E50B-179E-73E7-3F1E-F9539E306B65}"/>
              </a:ext>
            </a:extLst>
          </p:cNvPr>
          <p:cNvGrpSpPr/>
          <p:nvPr/>
        </p:nvGrpSpPr>
        <p:grpSpPr>
          <a:xfrm>
            <a:off x="6031521" y="1320923"/>
            <a:ext cx="1053539" cy="1142623"/>
            <a:chOff x="8103733" y="1829055"/>
            <a:chExt cx="1404718" cy="1523497"/>
          </a:xfrm>
        </p:grpSpPr>
        <p:graphicFrame>
          <p:nvGraphicFramePr>
            <p:cNvPr id="50" name="Chart 49">
              <a:extLst>
                <a:ext uri="{FF2B5EF4-FFF2-40B4-BE49-F238E27FC236}">
                  <a16:creationId xmlns:a16="http://schemas.microsoft.com/office/drawing/2014/main" id="{34D7B73C-76D5-F016-AC3C-6AD0928A6F1F}"/>
                </a:ext>
              </a:extLst>
            </p:cNvPr>
            <p:cNvGraphicFramePr/>
            <p:nvPr/>
          </p:nvGraphicFramePr>
          <p:xfrm>
            <a:off x="8103733" y="1829055"/>
            <a:ext cx="1404718" cy="15234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3" name="Content Placeholder 4">
              <a:extLst>
                <a:ext uri="{FF2B5EF4-FFF2-40B4-BE49-F238E27FC236}">
                  <a16:creationId xmlns:a16="http://schemas.microsoft.com/office/drawing/2014/main" id="{EB1C6214-9848-A8CB-5D4C-50209708D80C}"/>
                </a:ext>
              </a:extLst>
            </p:cNvPr>
            <p:cNvSpPr txBox="1">
              <a:spLocks/>
            </p:cNvSpPr>
            <p:nvPr/>
          </p:nvSpPr>
          <p:spPr>
            <a:xfrm>
              <a:off x="8575405" y="2475918"/>
              <a:ext cx="461375" cy="22977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«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914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378">
                <a:buClr>
                  <a:srgbClr val="4472C4"/>
                </a:buClr>
                <a:buNone/>
              </a:pPr>
              <a:r>
                <a:rPr lang="en-US" sz="1350" b="1" dirty="0">
                  <a:solidFill>
                    <a:srgbClr val="44546A">
                      <a:lumMod val="60000"/>
                      <a:lumOff val="40000"/>
                    </a:srgbClr>
                  </a:solidFill>
                  <a:latin typeface="Franklin Gothic Book" panose="020B0503020102020204"/>
                </a:rPr>
                <a:t>90%</a:t>
              </a:r>
              <a:endParaRPr lang="en-US" sz="1350" dirty="0">
                <a:solidFill>
                  <a:srgbClr val="44546A">
                    <a:lumMod val="60000"/>
                    <a:lumOff val="40000"/>
                  </a:srgbClr>
                </a:solidFill>
                <a:latin typeface="Franklin Gothic Book" panose="020B0503020102020204"/>
              </a:endParaRPr>
            </a:p>
          </p:txBody>
        </p:sp>
      </p:grpSp>
      <p:sp>
        <p:nvSpPr>
          <p:cNvPr id="54" name="Content Placeholder 4">
            <a:extLst>
              <a:ext uri="{FF2B5EF4-FFF2-40B4-BE49-F238E27FC236}">
                <a16:creationId xmlns:a16="http://schemas.microsoft.com/office/drawing/2014/main" id="{220A974D-0242-60DA-C2C4-A04FE76D8E9E}"/>
              </a:ext>
            </a:extLst>
          </p:cNvPr>
          <p:cNvSpPr txBox="1">
            <a:spLocks/>
          </p:cNvSpPr>
          <p:nvPr/>
        </p:nvSpPr>
        <p:spPr>
          <a:xfrm>
            <a:off x="5885118" y="2360511"/>
            <a:ext cx="1346347" cy="2933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«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8">
              <a:buClr>
                <a:srgbClr val="4472C4"/>
              </a:buClr>
              <a:buNone/>
            </a:pPr>
            <a:r>
              <a:rPr lang="en-US" sz="900" dirty="0">
                <a:solidFill>
                  <a:prstClr val="black"/>
                </a:solidFill>
                <a:latin typeface="Franklin Gothic Book" panose="020B0503020102020204"/>
              </a:rPr>
              <a:t>of information transmitted to the brain is visual</a:t>
            </a:r>
            <a:r>
              <a:rPr lang="en-US" sz="900" baseline="30000" dirty="0">
                <a:solidFill>
                  <a:prstClr val="black"/>
                </a:solidFill>
                <a:latin typeface="Franklin Gothic Book" panose="020B0503020102020204"/>
              </a:rPr>
              <a:t>5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A386104-24A3-8D81-81D4-E6EC52746DB9}"/>
              </a:ext>
            </a:extLst>
          </p:cNvPr>
          <p:cNvGrpSpPr/>
          <p:nvPr/>
        </p:nvGrpSpPr>
        <p:grpSpPr>
          <a:xfrm>
            <a:off x="7354382" y="1383128"/>
            <a:ext cx="1038026" cy="1022388"/>
            <a:chOff x="9939306" y="4230954"/>
            <a:chExt cx="1384034" cy="1363184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F3DC0EE-23B6-1F73-F19F-B6DC1DBD7452}"/>
                </a:ext>
              </a:extLst>
            </p:cNvPr>
            <p:cNvSpPr/>
            <p:nvPr/>
          </p:nvSpPr>
          <p:spPr>
            <a:xfrm>
              <a:off x="9949731" y="4230954"/>
              <a:ext cx="1363184" cy="136318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013" dirty="0">
                <a:solidFill>
                  <a:prstClr val="white"/>
                </a:solidFill>
                <a:latin typeface="Franklin Gothic Book" panose="020B0503020102020204"/>
              </a:endParaRPr>
            </a:p>
          </p:txBody>
        </p:sp>
        <p:sp>
          <p:nvSpPr>
            <p:cNvPr id="59" name="Content Placeholder 4">
              <a:extLst>
                <a:ext uri="{FF2B5EF4-FFF2-40B4-BE49-F238E27FC236}">
                  <a16:creationId xmlns:a16="http://schemas.microsoft.com/office/drawing/2014/main" id="{8404528D-F108-3BB7-D557-A54CC1DCBCD0}"/>
                </a:ext>
              </a:extLst>
            </p:cNvPr>
            <p:cNvSpPr txBox="1">
              <a:spLocks/>
            </p:cNvSpPr>
            <p:nvPr/>
          </p:nvSpPr>
          <p:spPr>
            <a:xfrm>
              <a:off x="9939306" y="4531555"/>
              <a:ext cx="1384034" cy="221699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«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914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378">
                <a:buClr>
                  <a:srgbClr val="4472C4"/>
                </a:buClr>
                <a:buNone/>
              </a:pPr>
              <a:r>
                <a:rPr lang="en-US" sz="750" b="1" dirty="0">
                  <a:solidFill>
                    <a:prstClr val="white"/>
                  </a:solidFill>
                  <a:latin typeface="Franklin Gothic Book" panose="020B0503020102020204"/>
                </a:rPr>
                <a:t>Infographics</a:t>
              </a:r>
              <a:r>
                <a:rPr lang="en-US" sz="750" dirty="0">
                  <a:solidFill>
                    <a:prstClr val="white"/>
                  </a:solidFill>
                  <a:latin typeface="Franklin Gothic Book" panose="020B0503020102020204"/>
                </a:rPr>
                <a:t> are</a:t>
              </a:r>
              <a:endParaRPr lang="en-US" sz="750" baseline="30000" dirty="0">
                <a:solidFill>
                  <a:prstClr val="white"/>
                </a:solidFill>
                <a:latin typeface="Franklin Gothic Book" panose="020B0503020102020204"/>
              </a:endParaRPr>
            </a:p>
          </p:txBody>
        </p:sp>
        <p:sp>
          <p:nvSpPr>
            <p:cNvPr id="60" name="Content Placeholder 4">
              <a:extLst>
                <a:ext uri="{FF2B5EF4-FFF2-40B4-BE49-F238E27FC236}">
                  <a16:creationId xmlns:a16="http://schemas.microsoft.com/office/drawing/2014/main" id="{5F2B1964-BA39-B796-9932-A8B1AC930EA2}"/>
                </a:ext>
              </a:extLst>
            </p:cNvPr>
            <p:cNvSpPr txBox="1">
              <a:spLocks/>
            </p:cNvSpPr>
            <p:nvPr/>
          </p:nvSpPr>
          <p:spPr>
            <a:xfrm>
              <a:off x="9939306" y="5037376"/>
              <a:ext cx="1384034" cy="28853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«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914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378">
                <a:buClr>
                  <a:srgbClr val="4472C4"/>
                </a:buClr>
                <a:buNone/>
              </a:pPr>
              <a:r>
                <a:rPr lang="en-US" sz="750" dirty="0">
                  <a:solidFill>
                    <a:prstClr val="white"/>
                  </a:solidFill>
                  <a:latin typeface="Franklin Gothic Book" panose="020B0503020102020204"/>
                </a:rPr>
                <a:t>likely to be read than </a:t>
              </a:r>
              <a:br>
                <a:rPr lang="en-US" sz="750" dirty="0">
                  <a:solidFill>
                    <a:prstClr val="white"/>
                  </a:solidFill>
                  <a:latin typeface="Franklin Gothic Book" panose="020B0503020102020204"/>
                </a:rPr>
              </a:br>
              <a:r>
                <a:rPr lang="en-US" sz="750" dirty="0">
                  <a:solidFill>
                    <a:prstClr val="white"/>
                  </a:solidFill>
                  <a:latin typeface="Franklin Gothic Book" panose="020B0503020102020204"/>
                </a:rPr>
                <a:t>text-only articles</a:t>
              </a:r>
              <a:r>
                <a:rPr lang="en-US" sz="750" baseline="30000" dirty="0">
                  <a:solidFill>
                    <a:prstClr val="white"/>
                  </a:solidFill>
                  <a:latin typeface="Franklin Gothic Book" panose="020B0503020102020204"/>
                </a:rPr>
                <a:t>5</a:t>
              </a:r>
            </a:p>
          </p:txBody>
        </p:sp>
        <p:sp>
          <p:nvSpPr>
            <p:cNvPr id="61" name="Content Placeholder 4">
              <a:extLst>
                <a:ext uri="{FF2B5EF4-FFF2-40B4-BE49-F238E27FC236}">
                  <a16:creationId xmlns:a16="http://schemas.microsoft.com/office/drawing/2014/main" id="{C4026F11-F7DE-5D35-6237-AB353DD97BF4}"/>
                </a:ext>
              </a:extLst>
            </p:cNvPr>
            <p:cNvSpPr txBox="1">
              <a:spLocks/>
            </p:cNvSpPr>
            <p:nvPr/>
          </p:nvSpPr>
          <p:spPr>
            <a:xfrm>
              <a:off x="9939306" y="4752857"/>
              <a:ext cx="1384034" cy="221699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«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914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378">
                <a:buClr>
                  <a:srgbClr val="4472C4"/>
                </a:buClr>
                <a:buNone/>
              </a:pPr>
              <a:r>
                <a:rPr lang="en-US" sz="1200" b="1" dirty="0">
                  <a:solidFill>
                    <a:prstClr val="white"/>
                  </a:solidFill>
                  <a:latin typeface="Franklin Gothic Book" panose="020B0503020102020204"/>
                </a:rPr>
                <a:t>30</a:t>
              </a:r>
              <a:r>
                <a:rPr lang="en-US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  <a:r>
                <a:rPr lang="en-US" sz="1200" b="1" dirty="0">
                  <a:solidFill>
                    <a:prstClr val="white"/>
                  </a:solidFill>
                  <a:latin typeface="Franklin Gothic Book" panose="020B0503020102020204"/>
                </a:rPr>
                <a:t> MORE</a:t>
              </a:r>
              <a:endParaRPr lang="en-US" sz="1200" b="1" baseline="30000" dirty="0">
                <a:solidFill>
                  <a:prstClr val="white"/>
                </a:solidFill>
                <a:latin typeface="Franklin Gothic Book" panose="020B0503020102020204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2A3B67D8-2508-8C80-F366-33013ED68DA0}"/>
              </a:ext>
            </a:extLst>
          </p:cNvPr>
          <p:cNvSpPr txBox="1">
            <a:spLocks/>
          </p:cNvSpPr>
          <p:nvPr/>
        </p:nvSpPr>
        <p:spPr>
          <a:xfrm>
            <a:off x="464733" y="2942005"/>
            <a:ext cx="3971925" cy="1463623"/>
          </a:xfrm>
          <a:prstGeom prst="roundRect">
            <a:avLst>
              <a:gd name="adj" fmla="val 8874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0" tIns="6858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>
              <a:spcBef>
                <a:spcPts val="750"/>
              </a:spcBef>
              <a:buClr>
                <a:srgbClr val="00B2BF"/>
              </a:buClr>
              <a:defRPr/>
            </a:pPr>
            <a:endParaRPr lang="en-US" sz="1350" baseline="30000" dirty="0">
              <a:solidFill>
                <a:srgbClr val="44546A"/>
              </a:solidFill>
              <a:latin typeface="Arial" panose="020B0604020202020204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1F0A508-B5E6-B1AB-9BDC-86BF83EF20A2}"/>
              </a:ext>
            </a:extLst>
          </p:cNvPr>
          <p:cNvSpPr txBox="1">
            <a:spLocks/>
          </p:cNvSpPr>
          <p:nvPr/>
        </p:nvSpPr>
        <p:spPr>
          <a:xfrm>
            <a:off x="4608107" y="2952859"/>
            <a:ext cx="3971925" cy="1463623"/>
          </a:xfrm>
          <a:prstGeom prst="roundRect">
            <a:avLst>
              <a:gd name="adj" fmla="val 8874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0" tIns="6858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>
              <a:spcBef>
                <a:spcPts val="750"/>
              </a:spcBef>
              <a:buClr>
                <a:srgbClr val="00B2BF"/>
              </a:buClr>
              <a:defRPr/>
            </a:pPr>
            <a:endParaRPr lang="en-US" sz="1350" dirty="0">
              <a:solidFill>
                <a:srgbClr val="44546A"/>
              </a:solidFill>
              <a:latin typeface="Arial" panose="020B0604020202020204"/>
            </a:endParaRP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99EFBE1A-4FBC-348F-342D-3CF5FA99AABD}"/>
              </a:ext>
            </a:extLst>
          </p:cNvPr>
          <p:cNvCxnSpPr>
            <a:cxnSpLocks/>
          </p:cNvCxnSpPr>
          <p:nvPr/>
        </p:nvCxnSpPr>
        <p:spPr>
          <a:xfrm>
            <a:off x="5765847" y="1918405"/>
            <a:ext cx="322187" cy="0"/>
          </a:xfrm>
          <a:prstGeom prst="line">
            <a:avLst/>
          </a:prstGeom>
          <a:ln w="25400" cap="rnd">
            <a:solidFill>
              <a:schemeClr val="bg1">
                <a:lumMod val="7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79276329-33D4-08CB-13B7-F735CA0728E4}"/>
              </a:ext>
            </a:extLst>
          </p:cNvPr>
          <p:cNvCxnSpPr>
            <a:cxnSpLocks/>
          </p:cNvCxnSpPr>
          <p:nvPr/>
        </p:nvCxnSpPr>
        <p:spPr>
          <a:xfrm>
            <a:off x="7027110" y="1918405"/>
            <a:ext cx="274320" cy="0"/>
          </a:xfrm>
          <a:prstGeom prst="line">
            <a:avLst/>
          </a:prstGeom>
          <a:ln w="25400" cap="rnd">
            <a:solidFill>
              <a:schemeClr val="bg1">
                <a:lumMod val="7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E61D522-FBAA-AFE3-AA66-7C813CCF812C}"/>
              </a:ext>
            </a:extLst>
          </p:cNvPr>
          <p:cNvSpPr txBox="1"/>
          <p:nvPr/>
        </p:nvSpPr>
        <p:spPr>
          <a:xfrm>
            <a:off x="586636" y="4086974"/>
            <a:ext cx="1291958" cy="301097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algn="r" defTabSz="685783"/>
            <a:r>
              <a:rPr lang="en-US" sz="750" b="1" dirty="0">
                <a:solidFill>
                  <a:prstClr val="black"/>
                </a:solidFill>
                <a:latin typeface="Franklin Gothic Book" panose="020B0503020102020204"/>
              </a:rPr>
              <a:t>Video abstracts and plain language summaries (PLS)</a:t>
            </a:r>
            <a:r>
              <a:rPr lang="en-US" sz="750" b="1" baseline="30000" dirty="0">
                <a:solidFill>
                  <a:prstClr val="black"/>
                </a:solidFill>
                <a:latin typeface="Franklin Gothic Book" panose="020B0503020102020204"/>
              </a:rPr>
              <a:t>4</a:t>
            </a:r>
            <a:endParaRPr lang="en-US" sz="750" baseline="30000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170" name="Content Placeholder 4">
            <a:extLst>
              <a:ext uri="{FF2B5EF4-FFF2-40B4-BE49-F238E27FC236}">
                <a16:creationId xmlns:a16="http://schemas.microsoft.com/office/drawing/2014/main" id="{5D618E81-71AC-91A2-CFAA-8DD7D42828CF}"/>
              </a:ext>
            </a:extLst>
          </p:cNvPr>
          <p:cNvSpPr txBox="1">
            <a:spLocks/>
          </p:cNvSpPr>
          <p:nvPr/>
        </p:nvSpPr>
        <p:spPr>
          <a:xfrm>
            <a:off x="7317491" y="3155683"/>
            <a:ext cx="1247330" cy="10896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«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713" indent="-112713" defTabSz="914378">
              <a:spcBef>
                <a:spcPts val="0"/>
              </a:spcBef>
              <a:buClr>
                <a:srgbClr val="4472C4"/>
              </a:buClr>
              <a:buNone/>
            </a:pPr>
            <a:r>
              <a:rPr lang="en-US" sz="900" dirty="0">
                <a:solidFill>
                  <a:prstClr val="black"/>
                </a:solidFill>
                <a:latin typeface="Franklin Gothic Book" panose="020B0503020102020204"/>
              </a:rPr>
              <a:t>A </a:t>
            </a:r>
            <a:r>
              <a:rPr lang="en-US" sz="900" b="1" dirty="0">
                <a:solidFill>
                  <a:prstClr val="black"/>
                </a:solidFill>
                <a:latin typeface="Franklin Gothic Book" panose="020B0503020102020204"/>
              </a:rPr>
              <a:t>visual abstract </a:t>
            </a:r>
            <a:r>
              <a:rPr lang="en-US" sz="900" dirty="0">
                <a:solidFill>
                  <a:prstClr val="black"/>
                </a:solidFill>
                <a:latin typeface="Franklin Gothic Book" panose="020B0503020102020204"/>
              </a:rPr>
              <a:t>is shared </a:t>
            </a:r>
            <a:r>
              <a:rPr lang="en-US" sz="900" b="1" dirty="0">
                <a:solidFill>
                  <a:prstClr val="black"/>
                </a:solidFill>
                <a:latin typeface="Franklin Gothic Book" panose="020B0503020102020204"/>
              </a:rPr>
              <a:t>8 times more</a:t>
            </a:r>
            <a:r>
              <a:rPr lang="en-US" sz="900" dirty="0">
                <a:solidFill>
                  <a:prstClr val="black"/>
                </a:solidFill>
                <a:latin typeface="Franklin Gothic Book" panose="020B0503020102020204"/>
              </a:rPr>
              <a:t> often on social media than a text-only summary, resulting in:                   </a:t>
            </a:r>
          </a:p>
          <a:p>
            <a:pPr marL="112713" indent="-52388" defTabSz="914378">
              <a:spcBef>
                <a:spcPts val="0"/>
              </a:spcBef>
              <a:buClr>
                <a:srgbClr val="4472C4"/>
              </a:buClr>
            </a:pPr>
            <a:r>
              <a:rPr lang="en-US" sz="900" b="1" dirty="0">
                <a:solidFill>
                  <a:prstClr val="black"/>
                </a:solidFill>
                <a:latin typeface="Franklin Gothic Book" panose="020B0503020102020204"/>
              </a:rPr>
              <a:t>3 times more </a:t>
            </a:r>
            <a:r>
              <a:rPr lang="en-US" sz="900" dirty="0">
                <a:solidFill>
                  <a:prstClr val="black"/>
                </a:solidFill>
                <a:latin typeface="Franklin Gothic Book" panose="020B0503020102020204"/>
              </a:rPr>
              <a:t>visits to an online article</a:t>
            </a:r>
            <a:r>
              <a:rPr lang="en-US" sz="900" baseline="30000" dirty="0">
                <a:solidFill>
                  <a:prstClr val="black"/>
                </a:solidFill>
                <a:latin typeface="Franklin Gothic Book" panose="020B0503020102020204"/>
              </a:rPr>
              <a:t>6               </a:t>
            </a:r>
          </a:p>
          <a:p>
            <a:pPr marL="112713" indent="-52388" defTabSz="914378">
              <a:spcBef>
                <a:spcPts val="0"/>
              </a:spcBef>
              <a:buClr>
                <a:srgbClr val="4472C4"/>
              </a:buClr>
            </a:pPr>
            <a:r>
              <a:rPr lang="en-US" sz="900" b="1" dirty="0">
                <a:solidFill>
                  <a:prstClr val="black"/>
                </a:solidFill>
                <a:latin typeface="Franklin Gothic Book" panose="020B0503020102020204"/>
              </a:rPr>
              <a:t>26 more tweets </a:t>
            </a:r>
            <a:br>
              <a:rPr lang="en-US" sz="900" b="1" dirty="0">
                <a:solidFill>
                  <a:prstClr val="black"/>
                </a:solidFill>
                <a:latin typeface="Franklin Gothic Book" panose="020B0503020102020204"/>
              </a:rPr>
            </a:br>
            <a:r>
              <a:rPr lang="en-US" sz="900" dirty="0">
                <a:solidFill>
                  <a:prstClr val="black"/>
                </a:solidFill>
                <a:latin typeface="Franklin Gothic Book" panose="020B0503020102020204"/>
              </a:rPr>
              <a:t>per article</a:t>
            </a:r>
            <a:r>
              <a:rPr lang="en-US" sz="900" baseline="30000" dirty="0">
                <a:solidFill>
                  <a:prstClr val="black"/>
                </a:solidFill>
                <a:latin typeface="Franklin Gothic Book" panose="020B0503020102020204"/>
              </a:rPr>
              <a:t>6</a:t>
            </a:r>
          </a:p>
        </p:txBody>
      </p: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7DD12D9B-7CD1-C122-992F-5D71FB7C4AF9}"/>
              </a:ext>
            </a:extLst>
          </p:cNvPr>
          <p:cNvGrpSpPr/>
          <p:nvPr/>
        </p:nvGrpSpPr>
        <p:grpSpPr>
          <a:xfrm>
            <a:off x="4861919" y="3318068"/>
            <a:ext cx="2358469" cy="919445"/>
            <a:chOff x="6814004" y="4439085"/>
            <a:chExt cx="2827464" cy="1102283"/>
          </a:xfrm>
        </p:grpSpPr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F9122805-F49D-1744-E948-5CF8B2142709}"/>
                </a:ext>
              </a:extLst>
            </p:cNvPr>
            <p:cNvGrpSpPr/>
            <p:nvPr/>
          </p:nvGrpSpPr>
          <p:grpSpPr>
            <a:xfrm>
              <a:off x="6814004" y="4439085"/>
              <a:ext cx="2770442" cy="1102283"/>
              <a:chOff x="6634130" y="4328259"/>
              <a:chExt cx="3114687" cy="1239251"/>
            </a:xfrm>
          </p:grpSpPr>
          <p:grpSp>
            <p:nvGrpSpPr>
              <p:cNvPr id="206" name="Group 205">
                <a:extLst>
                  <a:ext uri="{FF2B5EF4-FFF2-40B4-BE49-F238E27FC236}">
                    <a16:creationId xmlns:a16="http://schemas.microsoft.com/office/drawing/2014/main" id="{CC266E30-4583-0B64-5117-4D7FC8519BB6}"/>
                  </a:ext>
                </a:extLst>
              </p:cNvPr>
              <p:cNvGrpSpPr/>
              <p:nvPr/>
            </p:nvGrpSpPr>
            <p:grpSpPr>
              <a:xfrm>
                <a:off x="6634141" y="4328259"/>
                <a:ext cx="1491903" cy="554538"/>
                <a:chOff x="6634141" y="5008531"/>
                <a:chExt cx="1491903" cy="554538"/>
              </a:xfrm>
            </p:grpSpPr>
            <p:pic>
              <p:nvPicPr>
                <p:cNvPr id="232" name="Graphic 231">
                  <a:extLst>
                    <a:ext uri="{FF2B5EF4-FFF2-40B4-BE49-F238E27FC236}">
                      <a16:creationId xmlns:a16="http://schemas.microsoft.com/office/drawing/2014/main" id="{92F8710C-695E-88FB-EE6B-16A60C2EA9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4141" y="5008531"/>
                  <a:ext cx="397699" cy="554538"/>
                </a:xfrm>
                <a:prstGeom prst="rect">
                  <a:avLst/>
                </a:prstGeom>
              </p:spPr>
            </p:pic>
            <p:pic>
              <p:nvPicPr>
                <p:cNvPr id="233" name="Graphic 232">
                  <a:extLst>
                    <a:ext uri="{FF2B5EF4-FFF2-40B4-BE49-F238E27FC236}">
                      <a16:creationId xmlns:a16="http://schemas.microsoft.com/office/drawing/2014/main" id="{738E99AC-CBD3-7A29-3712-5ABB195DBC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81243" y="5008531"/>
                  <a:ext cx="397699" cy="554538"/>
                </a:xfrm>
                <a:prstGeom prst="rect">
                  <a:avLst/>
                </a:prstGeom>
              </p:spPr>
            </p:pic>
            <p:pic>
              <p:nvPicPr>
                <p:cNvPr id="234" name="Graphic 233">
                  <a:extLst>
                    <a:ext uri="{FF2B5EF4-FFF2-40B4-BE49-F238E27FC236}">
                      <a16:creationId xmlns:a16="http://schemas.microsoft.com/office/drawing/2014/main" id="{D2CFE27E-E2E0-ECFC-0094-6BD54C23BD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28345" y="5008531"/>
                  <a:ext cx="397699" cy="554538"/>
                </a:xfrm>
                <a:prstGeom prst="rect">
                  <a:avLst/>
                </a:prstGeom>
              </p:spPr>
            </p:pic>
          </p:grpSp>
          <p:grpSp>
            <p:nvGrpSpPr>
              <p:cNvPr id="207" name="Group 206">
                <a:extLst>
                  <a:ext uri="{FF2B5EF4-FFF2-40B4-BE49-F238E27FC236}">
                    <a16:creationId xmlns:a16="http://schemas.microsoft.com/office/drawing/2014/main" id="{ACF36DE2-4CAC-E42F-2F36-869E5A9DCB29}"/>
                  </a:ext>
                </a:extLst>
              </p:cNvPr>
              <p:cNvGrpSpPr/>
              <p:nvPr/>
            </p:nvGrpSpPr>
            <p:grpSpPr>
              <a:xfrm>
                <a:off x="6634130" y="4995755"/>
                <a:ext cx="3114687" cy="571755"/>
                <a:chOff x="6634130" y="4272430"/>
                <a:chExt cx="3114687" cy="571755"/>
              </a:xfrm>
            </p:grpSpPr>
            <p:grpSp>
              <p:nvGrpSpPr>
                <p:cNvPr id="208" name="Group 207">
                  <a:extLst>
                    <a:ext uri="{FF2B5EF4-FFF2-40B4-BE49-F238E27FC236}">
                      <a16:creationId xmlns:a16="http://schemas.microsoft.com/office/drawing/2014/main" id="{7ACCA6FD-0050-10FC-24D1-EE93721A5203}"/>
                    </a:ext>
                  </a:extLst>
                </p:cNvPr>
                <p:cNvGrpSpPr/>
                <p:nvPr/>
              </p:nvGrpSpPr>
              <p:grpSpPr>
                <a:xfrm>
                  <a:off x="6634130" y="4272430"/>
                  <a:ext cx="410046" cy="571755"/>
                  <a:chOff x="6607982" y="2028870"/>
                  <a:chExt cx="581641" cy="811020"/>
                </a:xfrm>
              </p:grpSpPr>
              <p:sp>
                <p:nvSpPr>
                  <p:cNvPr id="229" name="Oval 228">
                    <a:extLst>
                      <a:ext uri="{FF2B5EF4-FFF2-40B4-BE49-F238E27FC236}">
                        <a16:creationId xmlns:a16="http://schemas.microsoft.com/office/drawing/2014/main" id="{287D21D4-3B98-D330-AE04-93EECDCB724C}"/>
                      </a:ext>
                    </a:extLst>
                  </p:cNvPr>
                  <p:cNvSpPr/>
                  <p:nvPr/>
                </p:nvSpPr>
                <p:spPr>
                  <a:xfrm>
                    <a:off x="6722598" y="2542697"/>
                    <a:ext cx="203815" cy="203815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783"/>
                    <a:endParaRPr lang="en-US" sz="1013" dirty="0">
                      <a:solidFill>
                        <a:prstClr val="white"/>
                      </a:solidFill>
                      <a:latin typeface="Franklin Gothic Book" panose="020B0503020102020204"/>
                    </a:endParaRPr>
                  </a:p>
                </p:txBody>
              </p:sp>
              <p:sp>
                <p:nvSpPr>
                  <p:cNvPr id="230" name="Rectangle 229">
                    <a:extLst>
                      <a:ext uri="{FF2B5EF4-FFF2-40B4-BE49-F238E27FC236}">
                        <a16:creationId xmlns:a16="http://schemas.microsoft.com/office/drawing/2014/main" id="{7ECCD3D7-316D-9F83-21BB-1E92CDEF9A80}"/>
                      </a:ext>
                    </a:extLst>
                  </p:cNvPr>
                  <p:cNvSpPr/>
                  <p:nvPr/>
                </p:nvSpPr>
                <p:spPr>
                  <a:xfrm>
                    <a:off x="6926413" y="2355284"/>
                    <a:ext cx="50776" cy="114246"/>
                  </a:xfrm>
                  <a:prstGeom prst="rect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783"/>
                    <a:endParaRPr lang="en-US" sz="1013" dirty="0">
                      <a:solidFill>
                        <a:prstClr val="white"/>
                      </a:solidFill>
                      <a:latin typeface="Franklin Gothic Book" panose="020B0503020102020204"/>
                    </a:endParaRPr>
                  </a:p>
                </p:txBody>
              </p:sp>
              <p:pic>
                <p:nvPicPr>
                  <p:cNvPr id="231" name="Graphic 230">
                    <a:extLst>
                      <a:ext uri="{FF2B5EF4-FFF2-40B4-BE49-F238E27FC236}">
                        <a16:creationId xmlns:a16="http://schemas.microsoft.com/office/drawing/2014/main" id="{3BEEC4D1-62D4-CB5C-1663-7E3B1B8D2BC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607982" y="2028870"/>
                    <a:ext cx="581641" cy="81102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09" name="Group 208">
                  <a:extLst>
                    <a:ext uri="{FF2B5EF4-FFF2-40B4-BE49-F238E27FC236}">
                      <a16:creationId xmlns:a16="http://schemas.microsoft.com/office/drawing/2014/main" id="{6E130265-5CE2-F06A-F0AA-21E1F7942934}"/>
                    </a:ext>
                  </a:extLst>
                </p:cNvPr>
                <p:cNvGrpSpPr/>
                <p:nvPr/>
              </p:nvGrpSpPr>
              <p:grpSpPr>
                <a:xfrm>
                  <a:off x="7175058" y="4272430"/>
                  <a:ext cx="410046" cy="571755"/>
                  <a:chOff x="6607982" y="2028870"/>
                  <a:chExt cx="581641" cy="811020"/>
                </a:xfrm>
              </p:grpSpPr>
              <p:sp>
                <p:nvSpPr>
                  <p:cNvPr id="226" name="Oval 225">
                    <a:extLst>
                      <a:ext uri="{FF2B5EF4-FFF2-40B4-BE49-F238E27FC236}">
                        <a16:creationId xmlns:a16="http://schemas.microsoft.com/office/drawing/2014/main" id="{66F0921D-FB89-D30D-865F-067C3637105C}"/>
                      </a:ext>
                    </a:extLst>
                  </p:cNvPr>
                  <p:cNvSpPr/>
                  <p:nvPr/>
                </p:nvSpPr>
                <p:spPr>
                  <a:xfrm>
                    <a:off x="6722598" y="2542697"/>
                    <a:ext cx="203815" cy="203815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783"/>
                    <a:endParaRPr lang="en-US" sz="1013" dirty="0">
                      <a:solidFill>
                        <a:prstClr val="white"/>
                      </a:solidFill>
                      <a:latin typeface="Franklin Gothic Book" panose="020B0503020102020204"/>
                    </a:endParaRPr>
                  </a:p>
                </p:txBody>
              </p:sp>
              <p:sp>
                <p:nvSpPr>
                  <p:cNvPr id="227" name="Rectangle 226">
                    <a:extLst>
                      <a:ext uri="{FF2B5EF4-FFF2-40B4-BE49-F238E27FC236}">
                        <a16:creationId xmlns:a16="http://schemas.microsoft.com/office/drawing/2014/main" id="{A652A44C-5985-4955-743D-E50A57A74EB1}"/>
                      </a:ext>
                    </a:extLst>
                  </p:cNvPr>
                  <p:cNvSpPr/>
                  <p:nvPr/>
                </p:nvSpPr>
                <p:spPr>
                  <a:xfrm>
                    <a:off x="6926413" y="2355284"/>
                    <a:ext cx="50776" cy="114246"/>
                  </a:xfrm>
                  <a:prstGeom prst="rect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783"/>
                    <a:endParaRPr lang="en-US" sz="1013" dirty="0">
                      <a:solidFill>
                        <a:prstClr val="white"/>
                      </a:solidFill>
                      <a:latin typeface="Franklin Gothic Book" panose="020B0503020102020204"/>
                    </a:endParaRPr>
                  </a:p>
                </p:txBody>
              </p:sp>
              <p:pic>
                <p:nvPicPr>
                  <p:cNvPr id="228" name="Graphic 227">
                    <a:extLst>
                      <a:ext uri="{FF2B5EF4-FFF2-40B4-BE49-F238E27FC236}">
                        <a16:creationId xmlns:a16="http://schemas.microsoft.com/office/drawing/2014/main" id="{F63886E5-BD2E-2BF4-004E-0D9B2282E52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607982" y="2028870"/>
                    <a:ext cx="581641" cy="81102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10" name="Group 209">
                  <a:extLst>
                    <a:ext uri="{FF2B5EF4-FFF2-40B4-BE49-F238E27FC236}">
                      <a16:creationId xmlns:a16="http://schemas.microsoft.com/office/drawing/2014/main" id="{6D348164-5907-E06E-385D-64F443500139}"/>
                    </a:ext>
                  </a:extLst>
                </p:cNvPr>
                <p:cNvGrpSpPr/>
                <p:nvPr/>
              </p:nvGrpSpPr>
              <p:grpSpPr>
                <a:xfrm>
                  <a:off x="7715986" y="4272430"/>
                  <a:ext cx="410046" cy="571755"/>
                  <a:chOff x="6607982" y="2028870"/>
                  <a:chExt cx="581641" cy="811020"/>
                </a:xfrm>
              </p:grpSpPr>
              <p:sp>
                <p:nvSpPr>
                  <p:cNvPr id="223" name="Oval 222">
                    <a:extLst>
                      <a:ext uri="{FF2B5EF4-FFF2-40B4-BE49-F238E27FC236}">
                        <a16:creationId xmlns:a16="http://schemas.microsoft.com/office/drawing/2014/main" id="{39E8007F-11AC-16E4-0089-4CBE29044859}"/>
                      </a:ext>
                    </a:extLst>
                  </p:cNvPr>
                  <p:cNvSpPr/>
                  <p:nvPr/>
                </p:nvSpPr>
                <p:spPr>
                  <a:xfrm>
                    <a:off x="6722598" y="2542697"/>
                    <a:ext cx="203815" cy="203815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783"/>
                    <a:endParaRPr lang="en-US" sz="1013" dirty="0">
                      <a:solidFill>
                        <a:prstClr val="white"/>
                      </a:solidFill>
                      <a:latin typeface="Franklin Gothic Book" panose="020B0503020102020204"/>
                    </a:endParaRPr>
                  </a:p>
                </p:txBody>
              </p:sp>
              <p:sp>
                <p:nvSpPr>
                  <p:cNvPr id="224" name="Rectangle 223">
                    <a:extLst>
                      <a:ext uri="{FF2B5EF4-FFF2-40B4-BE49-F238E27FC236}">
                        <a16:creationId xmlns:a16="http://schemas.microsoft.com/office/drawing/2014/main" id="{18EA0FCC-82C3-7C88-8A9B-3A7978580F3D}"/>
                      </a:ext>
                    </a:extLst>
                  </p:cNvPr>
                  <p:cNvSpPr/>
                  <p:nvPr/>
                </p:nvSpPr>
                <p:spPr>
                  <a:xfrm>
                    <a:off x="6926413" y="2355284"/>
                    <a:ext cx="50776" cy="114246"/>
                  </a:xfrm>
                  <a:prstGeom prst="rect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783"/>
                    <a:endParaRPr lang="en-US" sz="1013" dirty="0">
                      <a:solidFill>
                        <a:prstClr val="white"/>
                      </a:solidFill>
                      <a:latin typeface="Franklin Gothic Book" panose="020B0503020102020204"/>
                    </a:endParaRPr>
                  </a:p>
                </p:txBody>
              </p:sp>
              <p:pic>
                <p:nvPicPr>
                  <p:cNvPr id="225" name="Graphic 224">
                    <a:extLst>
                      <a:ext uri="{FF2B5EF4-FFF2-40B4-BE49-F238E27FC236}">
                        <a16:creationId xmlns:a16="http://schemas.microsoft.com/office/drawing/2014/main" id="{989C9BB3-7D5C-8D16-F96B-72C360C7FF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607982" y="2028870"/>
                    <a:ext cx="581641" cy="81102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11" name="Group 210">
                  <a:extLst>
                    <a:ext uri="{FF2B5EF4-FFF2-40B4-BE49-F238E27FC236}">
                      <a16:creationId xmlns:a16="http://schemas.microsoft.com/office/drawing/2014/main" id="{BFE55653-72E8-0B1E-6048-FD5CD704A071}"/>
                    </a:ext>
                  </a:extLst>
                </p:cNvPr>
                <p:cNvGrpSpPr/>
                <p:nvPr/>
              </p:nvGrpSpPr>
              <p:grpSpPr>
                <a:xfrm>
                  <a:off x="8256914" y="4272430"/>
                  <a:ext cx="410046" cy="571755"/>
                  <a:chOff x="6607982" y="2028870"/>
                  <a:chExt cx="581641" cy="811020"/>
                </a:xfrm>
              </p:grpSpPr>
              <p:sp>
                <p:nvSpPr>
                  <p:cNvPr id="220" name="Oval 219">
                    <a:extLst>
                      <a:ext uri="{FF2B5EF4-FFF2-40B4-BE49-F238E27FC236}">
                        <a16:creationId xmlns:a16="http://schemas.microsoft.com/office/drawing/2014/main" id="{D1405FB7-08A8-46FF-A75B-599E55CB2CC8}"/>
                      </a:ext>
                    </a:extLst>
                  </p:cNvPr>
                  <p:cNvSpPr/>
                  <p:nvPr/>
                </p:nvSpPr>
                <p:spPr>
                  <a:xfrm>
                    <a:off x="6722598" y="2542697"/>
                    <a:ext cx="203815" cy="203815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783"/>
                    <a:endParaRPr lang="en-US" sz="1013" dirty="0">
                      <a:solidFill>
                        <a:prstClr val="white"/>
                      </a:solidFill>
                      <a:latin typeface="Franklin Gothic Book" panose="020B0503020102020204"/>
                    </a:endParaRPr>
                  </a:p>
                </p:txBody>
              </p:sp>
              <p:sp>
                <p:nvSpPr>
                  <p:cNvPr id="221" name="Rectangle 220">
                    <a:extLst>
                      <a:ext uri="{FF2B5EF4-FFF2-40B4-BE49-F238E27FC236}">
                        <a16:creationId xmlns:a16="http://schemas.microsoft.com/office/drawing/2014/main" id="{118EF688-1081-C6BC-1C4C-95C667102D57}"/>
                      </a:ext>
                    </a:extLst>
                  </p:cNvPr>
                  <p:cNvSpPr/>
                  <p:nvPr/>
                </p:nvSpPr>
                <p:spPr>
                  <a:xfrm>
                    <a:off x="6926413" y="2355284"/>
                    <a:ext cx="50776" cy="114246"/>
                  </a:xfrm>
                  <a:prstGeom prst="rect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783"/>
                    <a:endParaRPr lang="en-US" sz="1013" dirty="0">
                      <a:solidFill>
                        <a:prstClr val="white"/>
                      </a:solidFill>
                      <a:latin typeface="Franklin Gothic Book" panose="020B0503020102020204"/>
                    </a:endParaRPr>
                  </a:p>
                </p:txBody>
              </p:sp>
              <p:pic>
                <p:nvPicPr>
                  <p:cNvPr id="222" name="Graphic 221">
                    <a:extLst>
                      <a:ext uri="{FF2B5EF4-FFF2-40B4-BE49-F238E27FC236}">
                        <a16:creationId xmlns:a16="http://schemas.microsoft.com/office/drawing/2014/main" id="{15762963-3625-E1E8-888A-E35CAF835C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607982" y="2028870"/>
                    <a:ext cx="581641" cy="81102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12" name="Group 211">
                  <a:extLst>
                    <a:ext uri="{FF2B5EF4-FFF2-40B4-BE49-F238E27FC236}">
                      <a16:creationId xmlns:a16="http://schemas.microsoft.com/office/drawing/2014/main" id="{E4483A0B-5BD0-9EFC-A71B-61AC13683FEC}"/>
                    </a:ext>
                  </a:extLst>
                </p:cNvPr>
                <p:cNvGrpSpPr/>
                <p:nvPr/>
              </p:nvGrpSpPr>
              <p:grpSpPr>
                <a:xfrm>
                  <a:off x="8797842" y="4272430"/>
                  <a:ext cx="410046" cy="571755"/>
                  <a:chOff x="6607982" y="2028870"/>
                  <a:chExt cx="581641" cy="811020"/>
                </a:xfrm>
              </p:grpSpPr>
              <p:sp>
                <p:nvSpPr>
                  <p:cNvPr id="217" name="Oval 216">
                    <a:extLst>
                      <a:ext uri="{FF2B5EF4-FFF2-40B4-BE49-F238E27FC236}">
                        <a16:creationId xmlns:a16="http://schemas.microsoft.com/office/drawing/2014/main" id="{8A044E64-45E7-B9E5-F566-C76D6BBFB5AB}"/>
                      </a:ext>
                    </a:extLst>
                  </p:cNvPr>
                  <p:cNvSpPr/>
                  <p:nvPr/>
                </p:nvSpPr>
                <p:spPr>
                  <a:xfrm>
                    <a:off x="6722598" y="2542697"/>
                    <a:ext cx="203815" cy="203815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783"/>
                    <a:endParaRPr lang="en-US" sz="1013" dirty="0">
                      <a:solidFill>
                        <a:prstClr val="white"/>
                      </a:solidFill>
                      <a:latin typeface="Franklin Gothic Book" panose="020B0503020102020204"/>
                    </a:endParaRPr>
                  </a:p>
                </p:txBody>
              </p:sp>
              <p:sp>
                <p:nvSpPr>
                  <p:cNvPr id="218" name="Rectangle 217">
                    <a:extLst>
                      <a:ext uri="{FF2B5EF4-FFF2-40B4-BE49-F238E27FC236}">
                        <a16:creationId xmlns:a16="http://schemas.microsoft.com/office/drawing/2014/main" id="{61A33592-D969-59CC-B1E2-8D71EBB6D24A}"/>
                      </a:ext>
                    </a:extLst>
                  </p:cNvPr>
                  <p:cNvSpPr/>
                  <p:nvPr/>
                </p:nvSpPr>
                <p:spPr>
                  <a:xfrm>
                    <a:off x="6926413" y="2355284"/>
                    <a:ext cx="50776" cy="114246"/>
                  </a:xfrm>
                  <a:prstGeom prst="rect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783"/>
                    <a:endParaRPr lang="en-US" sz="1013" dirty="0">
                      <a:solidFill>
                        <a:prstClr val="white"/>
                      </a:solidFill>
                      <a:latin typeface="Franklin Gothic Book" panose="020B0503020102020204"/>
                    </a:endParaRPr>
                  </a:p>
                </p:txBody>
              </p:sp>
              <p:pic>
                <p:nvPicPr>
                  <p:cNvPr id="219" name="Graphic 218">
                    <a:extLst>
                      <a:ext uri="{FF2B5EF4-FFF2-40B4-BE49-F238E27FC236}">
                        <a16:creationId xmlns:a16="http://schemas.microsoft.com/office/drawing/2014/main" id="{0C07487D-99D7-321B-B6FA-AF936D5D8FC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607982" y="2028870"/>
                    <a:ext cx="581641" cy="81102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13" name="Group 212">
                  <a:extLst>
                    <a:ext uri="{FF2B5EF4-FFF2-40B4-BE49-F238E27FC236}">
                      <a16:creationId xmlns:a16="http://schemas.microsoft.com/office/drawing/2014/main" id="{7407C271-95DD-0BE5-DBDD-1A96FFB62CB2}"/>
                    </a:ext>
                  </a:extLst>
                </p:cNvPr>
                <p:cNvGrpSpPr/>
                <p:nvPr/>
              </p:nvGrpSpPr>
              <p:grpSpPr>
                <a:xfrm>
                  <a:off x="9338771" y="4272430"/>
                  <a:ext cx="410046" cy="571755"/>
                  <a:chOff x="6607982" y="2028870"/>
                  <a:chExt cx="581641" cy="811020"/>
                </a:xfrm>
              </p:grpSpPr>
              <p:sp>
                <p:nvSpPr>
                  <p:cNvPr id="214" name="Oval 213">
                    <a:extLst>
                      <a:ext uri="{FF2B5EF4-FFF2-40B4-BE49-F238E27FC236}">
                        <a16:creationId xmlns:a16="http://schemas.microsoft.com/office/drawing/2014/main" id="{B9710610-E9BE-6473-FA45-53BACA583B9A}"/>
                      </a:ext>
                    </a:extLst>
                  </p:cNvPr>
                  <p:cNvSpPr/>
                  <p:nvPr/>
                </p:nvSpPr>
                <p:spPr>
                  <a:xfrm>
                    <a:off x="6722598" y="2542697"/>
                    <a:ext cx="203815" cy="203815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783"/>
                    <a:endParaRPr lang="en-US" sz="1013" dirty="0">
                      <a:solidFill>
                        <a:prstClr val="white"/>
                      </a:solidFill>
                      <a:latin typeface="Franklin Gothic Book" panose="020B0503020102020204"/>
                    </a:endParaRPr>
                  </a:p>
                </p:txBody>
              </p:sp>
              <p:sp>
                <p:nvSpPr>
                  <p:cNvPr id="215" name="Rectangle 214">
                    <a:extLst>
                      <a:ext uri="{FF2B5EF4-FFF2-40B4-BE49-F238E27FC236}">
                        <a16:creationId xmlns:a16="http://schemas.microsoft.com/office/drawing/2014/main" id="{A785C273-4C5D-21AE-0F79-2A2185BD455F}"/>
                      </a:ext>
                    </a:extLst>
                  </p:cNvPr>
                  <p:cNvSpPr/>
                  <p:nvPr/>
                </p:nvSpPr>
                <p:spPr>
                  <a:xfrm>
                    <a:off x="6926413" y="2355284"/>
                    <a:ext cx="50776" cy="114246"/>
                  </a:xfrm>
                  <a:prstGeom prst="rect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783"/>
                    <a:endParaRPr lang="en-US" sz="1013" dirty="0">
                      <a:solidFill>
                        <a:prstClr val="white"/>
                      </a:solidFill>
                      <a:latin typeface="Franklin Gothic Book" panose="020B0503020102020204"/>
                    </a:endParaRPr>
                  </a:p>
                </p:txBody>
              </p:sp>
              <p:pic>
                <p:nvPicPr>
                  <p:cNvPr id="216" name="Graphic 215">
                    <a:extLst>
                      <a:ext uri="{FF2B5EF4-FFF2-40B4-BE49-F238E27FC236}">
                        <a16:creationId xmlns:a16="http://schemas.microsoft.com/office/drawing/2014/main" id="{253C9705-AE57-58F5-4AAA-BC14891694C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607982" y="2028870"/>
                    <a:ext cx="581641" cy="811020"/>
                  </a:xfrm>
                  <a:prstGeom prst="rect">
                    <a:avLst/>
                  </a:prstGeom>
                </p:spPr>
              </p:pic>
            </p:grpSp>
          </p:grpSp>
        </p:grp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932DFEB7-A536-23D2-78CB-8C4EF3B89D12}"/>
                </a:ext>
              </a:extLst>
            </p:cNvPr>
            <p:cNvCxnSpPr>
              <a:cxnSpLocks/>
            </p:cNvCxnSpPr>
            <p:nvPr/>
          </p:nvCxnSpPr>
          <p:spPr>
            <a:xfrm>
              <a:off x="8257435" y="4892855"/>
              <a:ext cx="1319007" cy="0"/>
            </a:xfrm>
            <a:prstGeom prst="line">
              <a:avLst/>
            </a:prstGeom>
            <a:ln w="25400" cap="rnd">
              <a:solidFill>
                <a:schemeClr val="accent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6" name="Content Placeholder 4">
              <a:extLst>
                <a:ext uri="{FF2B5EF4-FFF2-40B4-BE49-F238E27FC236}">
                  <a16:creationId xmlns:a16="http://schemas.microsoft.com/office/drawing/2014/main" id="{72E4ED15-DBCC-5611-9BE2-49492BA4D771}"/>
                </a:ext>
              </a:extLst>
            </p:cNvPr>
            <p:cNvSpPr txBox="1">
              <a:spLocks/>
            </p:cNvSpPr>
            <p:nvPr/>
          </p:nvSpPr>
          <p:spPr>
            <a:xfrm>
              <a:off x="8235041" y="4451918"/>
              <a:ext cx="1406427" cy="22977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«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914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378">
                <a:buClr>
                  <a:srgbClr val="4472C4"/>
                </a:buClr>
                <a:buNone/>
              </a:pPr>
              <a:r>
                <a:rPr lang="en-US" sz="1350" b="1" dirty="0">
                  <a:solidFill>
                    <a:prstClr val="black"/>
                  </a:solidFill>
                  <a:latin typeface="Franklin Gothic Book" panose="020B0503020102020204"/>
                </a:rPr>
                <a:t>2</a:t>
              </a:r>
              <a:r>
                <a:rPr lang="en-US" sz="13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  <a:r>
                <a:rPr lang="en-US" sz="1350" b="1" dirty="0">
                  <a:solidFill>
                    <a:prstClr val="black"/>
                  </a:solidFill>
                  <a:latin typeface="Franklin Gothic Book" panose="020B0503020102020204"/>
                </a:rPr>
                <a:t> </a:t>
              </a:r>
              <a:r>
                <a:rPr lang="en-US" sz="900" dirty="0">
                  <a:solidFill>
                    <a:prstClr val="black"/>
                  </a:solidFill>
                  <a:latin typeface="Franklin Gothic Book" panose="020B0503020102020204"/>
                </a:rPr>
                <a:t>increase in the use of an article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79ED717-6A62-8C2A-7C3F-B20F9A1B7196}"/>
              </a:ext>
            </a:extLst>
          </p:cNvPr>
          <p:cNvGrpSpPr/>
          <p:nvPr/>
        </p:nvGrpSpPr>
        <p:grpSpPr>
          <a:xfrm>
            <a:off x="673621" y="3114924"/>
            <a:ext cx="3404736" cy="979771"/>
            <a:chOff x="835613" y="4150488"/>
            <a:chExt cx="4724887" cy="1359666"/>
          </a:xfrm>
        </p:grpSpPr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D49B0532-3456-8C5F-5409-CE7B45C9D861}"/>
                </a:ext>
              </a:extLst>
            </p:cNvPr>
            <p:cNvGrpSpPr/>
            <p:nvPr/>
          </p:nvGrpSpPr>
          <p:grpSpPr>
            <a:xfrm>
              <a:off x="2949589" y="4437027"/>
              <a:ext cx="2610911" cy="1038046"/>
              <a:chOff x="2919390" y="4560984"/>
              <a:chExt cx="2607527" cy="1036701"/>
            </a:xfrm>
          </p:grpSpPr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1FB403A3-F97E-783F-88F6-FB6BF27A8CB1}"/>
                  </a:ext>
                </a:extLst>
              </p:cNvPr>
              <p:cNvSpPr/>
              <p:nvPr/>
            </p:nvSpPr>
            <p:spPr>
              <a:xfrm>
                <a:off x="2919390" y="4650946"/>
                <a:ext cx="856777" cy="856777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5783"/>
                <a:r>
                  <a:rPr lang="en-US" sz="1650" b="1" dirty="0">
                    <a:solidFill>
                      <a:prstClr val="white"/>
                    </a:solidFill>
                    <a:latin typeface="Franklin Gothic Book" panose="020B0503020102020204"/>
                  </a:rPr>
                  <a:t>15</a:t>
                </a:r>
                <a:r>
                  <a:rPr lang="en-US" sz="1650" baseline="30000" dirty="0">
                    <a:solidFill>
                      <a:prstClr val="white"/>
                    </a:solidFill>
                    <a:latin typeface="Franklin Gothic Book" panose="020B0503020102020204"/>
                  </a:rPr>
                  <a:t>%</a:t>
                </a:r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3FC599CA-B197-CD72-41E1-BE0EB8AD5D05}"/>
                  </a:ext>
                </a:extLst>
              </p:cNvPr>
              <p:cNvSpPr/>
              <p:nvPr/>
            </p:nvSpPr>
            <p:spPr>
              <a:xfrm>
                <a:off x="3661964" y="4608108"/>
                <a:ext cx="942455" cy="94245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5783"/>
                <a:r>
                  <a:rPr lang="en-US" sz="2100" b="1" dirty="0">
                    <a:solidFill>
                      <a:prstClr val="white"/>
                    </a:solidFill>
                    <a:latin typeface="Franklin Gothic Book" panose="020B0503020102020204"/>
                  </a:rPr>
                  <a:t>25</a:t>
                </a:r>
                <a:r>
                  <a:rPr lang="en-US" sz="2100" baseline="30000" dirty="0">
                    <a:solidFill>
                      <a:prstClr val="white"/>
                    </a:solidFill>
                    <a:latin typeface="Franklin Gothic Book" panose="020B0503020102020204"/>
                  </a:rPr>
                  <a:t>%</a:t>
                </a:r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2FEB5A5B-E58E-1331-1EF2-B1E47DC52782}"/>
                  </a:ext>
                </a:extLst>
              </p:cNvPr>
              <p:cNvSpPr/>
              <p:nvPr/>
            </p:nvSpPr>
            <p:spPr>
              <a:xfrm>
                <a:off x="4490215" y="4560984"/>
                <a:ext cx="1036702" cy="1036701"/>
              </a:xfrm>
              <a:prstGeom prst="ellipse">
                <a:avLst/>
              </a:prstGeom>
              <a:solidFill>
                <a:schemeClr val="accent1">
                  <a:alpha val="7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5783"/>
                <a:r>
                  <a:rPr lang="en-US" sz="2400" b="1" dirty="0">
                    <a:solidFill>
                      <a:prstClr val="white"/>
                    </a:solidFill>
                    <a:latin typeface="Franklin Gothic Book" panose="020B0503020102020204"/>
                  </a:rPr>
                  <a:t>35</a:t>
                </a:r>
                <a:r>
                  <a:rPr lang="en-US" sz="2400" baseline="30000" dirty="0">
                    <a:solidFill>
                      <a:prstClr val="white"/>
                    </a:solidFill>
                    <a:latin typeface="Franklin Gothic Book" panose="020B0503020102020204"/>
                  </a:rPr>
                  <a:t>%</a:t>
                </a:r>
              </a:p>
            </p:txBody>
          </p:sp>
        </p:grpSp>
        <p:sp>
          <p:nvSpPr>
            <p:cNvPr id="151" name="Content Placeholder 4">
              <a:extLst>
                <a:ext uri="{FF2B5EF4-FFF2-40B4-BE49-F238E27FC236}">
                  <a16:creationId xmlns:a16="http://schemas.microsoft.com/office/drawing/2014/main" id="{4906EA5E-00FE-181A-4F06-8FC837031D29}"/>
                </a:ext>
              </a:extLst>
            </p:cNvPr>
            <p:cNvSpPr txBox="1">
              <a:spLocks/>
            </p:cNvSpPr>
            <p:nvPr/>
          </p:nvSpPr>
          <p:spPr>
            <a:xfrm>
              <a:off x="3033907" y="4276817"/>
              <a:ext cx="689257" cy="113029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«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914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378">
                <a:buClr>
                  <a:srgbClr val="4472C4"/>
                </a:buClr>
                <a:buNone/>
              </a:pPr>
              <a:r>
                <a:rPr lang="en-US" sz="675" dirty="0">
                  <a:solidFill>
                    <a:prstClr val="black"/>
                  </a:solidFill>
                  <a:latin typeface="Franklin Gothic Book" panose="020B0503020102020204"/>
                </a:rPr>
                <a:t>citations</a:t>
              </a:r>
            </a:p>
          </p:txBody>
        </p:sp>
        <p:sp>
          <p:nvSpPr>
            <p:cNvPr id="152" name="Content Placeholder 4">
              <a:extLst>
                <a:ext uri="{FF2B5EF4-FFF2-40B4-BE49-F238E27FC236}">
                  <a16:creationId xmlns:a16="http://schemas.microsoft.com/office/drawing/2014/main" id="{8E8B428E-4DDD-AA5F-484F-94876D6BB146}"/>
                </a:ext>
              </a:extLst>
            </p:cNvPr>
            <p:cNvSpPr txBox="1">
              <a:spLocks/>
            </p:cNvSpPr>
            <p:nvPr/>
          </p:nvSpPr>
          <p:spPr>
            <a:xfrm>
              <a:off x="3721670" y="4150488"/>
              <a:ext cx="832164" cy="23936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«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914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378">
                <a:buClr>
                  <a:srgbClr val="4472C4"/>
                </a:buClr>
                <a:buNone/>
              </a:pPr>
              <a:r>
                <a:rPr lang="en-US" sz="675" dirty="0">
                  <a:solidFill>
                    <a:prstClr val="black"/>
                  </a:solidFill>
                  <a:latin typeface="Franklin Gothic Book" panose="020B0503020102020204"/>
                </a:rPr>
                <a:t>Altmetric Attention Score</a:t>
              </a:r>
            </a:p>
          </p:txBody>
        </p:sp>
        <p:sp>
          <p:nvSpPr>
            <p:cNvPr id="153" name="Content Placeholder 4">
              <a:extLst>
                <a:ext uri="{FF2B5EF4-FFF2-40B4-BE49-F238E27FC236}">
                  <a16:creationId xmlns:a16="http://schemas.microsoft.com/office/drawing/2014/main" id="{A0A4F995-550C-F823-435F-011F3F7A9887}"/>
                </a:ext>
              </a:extLst>
            </p:cNvPr>
            <p:cNvSpPr txBox="1">
              <a:spLocks/>
            </p:cNvSpPr>
            <p:nvPr/>
          </p:nvSpPr>
          <p:spPr>
            <a:xfrm>
              <a:off x="4576151" y="4276819"/>
              <a:ext cx="922080" cy="113029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«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914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‒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378">
                <a:buClr>
                  <a:srgbClr val="4472C4"/>
                </a:buClr>
                <a:buNone/>
              </a:pPr>
              <a:r>
                <a:rPr lang="en-US" sz="675" dirty="0">
                  <a:solidFill>
                    <a:prstClr val="black"/>
                  </a:solidFill>
                  <a:latin typeface="Franklin Gothic Book" panose="020B0503020102020204"/>
                </a:rPr>
                <a:t>views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8E391D8-9FAF-4FF5-1170-7431BB770F2A}"/>
                </a:ext>
              </a:extLst>
            </p:cNvPr>
            <p:cNvGrpSpPr/>
            <p:nvPr/>
          </p:nvGrpSpPr>
          <p:grpSpPr>
            <a:xfrm>
              <a:off x="835613" y="4308234"/>
              <a:ext cx="1858311" cy="1201920"/>
              <a:chOff x="835613" y="4308234"/>
              <a:chExt cx="1858311" cy="1201920"/>
            </a:xfrm>
          </p:grpSpPr>
          <p:pic>
            <p:nvPicPr>
              <p:cNvPr id="150" name="Graphic 149">
                <a:extLst>
                  <a:ext uri="{FF2B5EF4-FFF2-40B4-BE49-F238E27FC236}">
                    <a16:creationId xmlns:a16="http://schemas.microsoft.com/office/drawing/2014/main" id="{03942488-39D7-CA02-3EA5-E0312A3039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245462" y="4308234"/>
                <a:ext cx="604603" cy="551526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C8F71D-98B0-1D21-C25C-A06374D11548}"/>
                  </a:ext>
                </a:extLst>
              </p:cNvPr>
              <p:cNvSpPr txBox="1"/>
              <p:nvPr/>
            </p:nvSpPr>
            <p:spPr>
              <a:xfrm>
                <a:off x="835613" y="4928512"/>
                <a:ext cx="1424301" cy="581642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algn="ctr" defTabSz="685783"/>
                <a:r>
                  <a:rPr lang="en-US" sz="825" b="1" dirty="0">
                    <a:solidFill>
                      <a:prstClr val="black"/>
                    </a:solidFill>
                    <a:latin typeface="Franklin Gothic Book" panose="020B0503020102020204"/>
                  </a:rPr>
                  <a:t>Video abstracts </a:t>
                </a:r>
                <a:r>
                  <a:rPr lang="en-US" sz="825" dirty="0">
                    <a:solidFill>
                      <a:prstClr val="black"/>
                    </a:solidFill>
                    <a:latin typeface="Franklin Gothic Book" panose="020B0503020102020204"/>
                  </a:rPr>
                  <a:t>are associated with increased</a:t>
                </a:r>
                <a:r>
                  <a:rPr lang="en-US" sz="825" baseline="30000" dirty="0">
                    <a:solidFill>
                      <a:prstClr val="black"/>
                    </a:solidFill>
                    <a:latin typeface="Franklin Gothic Book" panose="020B0503020102020204"/>
                  </a:rPr>
                  <a:t>3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F42D9A90-35A9-7511-5609-B67C678FD5CE}"/>
                  </a:ext>
                </a:extLst>
              </p:cNvPr>
              <p:cNvGrpSpPr/>
              <p:nvPr/>
            </p:nvGrpSpPr>
            <p:grpSpPr>
              <a:xfrm>
                <a:off x="2510017" y="4840383"/>
                <a:ext cx="183907" cy="145257"/>
                <a:chOff x="2543168" y="5068835"/>
                <a:chExt cx="217072" cy="171452"/>
              </a:xfrm>
            </p:grpSpPr>
            <p:sp>
              <p:nvSpPr>
                <p:cNvPr id="17" name="Arrow: Chevron 16">
                  <a:extLst>
                    <a:ext uri="{FF2B5EF4-FFF2-40B4-BE49-F238E27FC236}">
                      <a16:creationId xmlns:a16="http://schemas.microsoft.com/office/drawing/2014/main" id="{E98EE11C-823E-4825-5963-784FF9625B13}"/>
                    </a:ext>
                  </a:extLst>
                </p:cNvPr>
                <p:cNvSpPr/>
                <p:nvPr/>
              </p:nvSpPr>
              <p:spPr>
                <a:xfrm>
                  <a:off x="2543168" y="5068835"/>
                  <a:ext cx="119340" cy="171451"/>
                </a:xfrm>
                <a:prstGeom prst="chevron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/>
                  <a:endParaRPr lang="en-US" sz="1013" dirty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18" name="Arrow: Chevron 17">
                  <a:extLst>
                    <a:ext uri="{FF2B5EF4-FFF2-40B4-BE49-F238E27FC236}">
                      <a16:creationId xmlns:a16="http://schemas.microsoft.com/office/drawing/2014/main" id="{4F78F853-52EE-5311-D75C-5F1A7DC5F5DB}"/>
                    </a:ext>
                  </a:extLst>
                </p:cNvPr>
                <p:cNvSpPr/>
                <p:nvPr/>
              </p:nvSpPr>
              <p:spPr>
                <a:xfrm>
                  <a:off x="2640900" y="5068836"/>
                  <a:ext cx="119340" cy="171451"/>
                </a:xfrm>
                <a:prstGeom prst="chevron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/>
                  <a:endParaRPr lang="en-US" sz="1013" dirty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</p:grp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6EDA632-6077-F5FE-F0B5-A0AD0A262957}"/>
              </a:ext>
            </a:extLst>
          </p:cNvPr>
          <p:cNvSpPr txBox="1">
            <a:spLocks/>
          </p:cNvSpPr>
          <p:nvPr/>
        </p:nvSpPr>
        <p:spPr>
          <a:xfrm>
            <a:off x="464736" y="1089028"/>
            <a:ext cx="2482669" cy="285998"/>
          </a:xfrm>
          <a:custGeom>
            <a:avLst/>
            <a:gdLst>
              <a:gd name="connsiteX0" fmla="*/ 0 w 3310225"/>
              <a:gd name="connsiteY0" fmla="*/ 0 h 381330"/>
              <a:gd name="connsiteX1" fmla="*/ 3119560 w 3310225"/>
              <a:gd name="connsiteY1" fmla="*/ 0 h 381330"/>
              <a:gd name="connsiteX2" fmla="*/ 3310225 w 3310225"/>
              <a:gd name="connsiteY2" fmla="*/ 190665 h 381330"/>
              <a:gd name="connsiteX3" fmla="*/ 3310224 w 3310225"/>
              <a:gd name="connsiteY3" fmla="*/ 190665 h 381330"/>
              <a:gd name="connsiteX4" fmla="*/ 3119559 w 3310225"/>
              <a:gd name="connsiteY4" fmla="*/ 381330 h 381330"/>
              <a:gd name="connsiteX5" fmla="*/ 0 w 3310225"/>
              <a:gd name="connsiteY5" fmla="*/ 381329 h 38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10225" h="381330">
                <a:moveTo>
                  <a:pt x="0" y="0"/>
                </a:moveTo>
                <a:lnTo>
                  <a:pt x="3119560" y="0"/>
                </a:lnTo>
                <a:cubicBezTo>
                  <a:pt x="3224861" y="0"/>
                  <a:pt x="3310225" y="85364"/>
                  <a:pt x="3310225" y="190665"/>
                </a:cubicBezTo>
                <a:lnTo>
                  <a:pt x="3310224" y="190665"/>
                </a:lnTo>
                <a:cubicBezTo>
                  <a:pt x="3310224" y="295966"/>
                  <a:pt x="3224860" y="381330"/>
                  <a:pt x="3119559" y="381330"/>
                </a:cubicBezTo>
                <a:lnTo>
                  <a:pt x="0" y="381329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buClr>
                <a:srgbClr val="4472C4"/>
              </a:buClr>
            </a:pPr>
            <a:r>
              <a:rPr lang="en-US" sz="1050" dirty="0">
                <a:solidFill>
                  <a:prstClr val="white"/>
                </a:solidFill>
                <a:latin typeface="Franklin Gothic Book" panose="020B0503020102020204"/>
              </a:rPr>
              <a:t>Unmet Need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203877-059A-B54D-F300-37F402EF85AB}"/>
              </a:ext>
            </a:extLst>
          </p:cNvPr>
          <p:cNvSpPr txBox="1">
            <a:spLocks/>
          </p:cNvSpPr>
          <p:nvPr/>
        </p:nvSpPr>
        <p:spPr>
          <a:xfrm>
            <a:off x="4608110" y="1087159"/>
            <a:ext cx="2482669" cy="285998"/>
          </a:xfrm>
          <a:custGeom>
            <a:avLst/>
            <a:gdLst>
              <a:gd name="connsiteX0" fmla="*/ 0 w 3310225"/>
              <a:gd name="connsiteY0" fmla="*/ 0 h 381330"/>
              <a:gd name="connsiteX1" fmla="*/ 3119560 w 3310225"/>
              <a:gd name="connsiteY1" fmla="*/ 0 h 381330"/>
              <a:gd name="connsiteX2" fmla="*/ 3310225 w 3310225"/>
              <a:gd name="connsiteY2" fmla="*/ 190665 h 381330"/>
              <a:gd name="connsiteX3" fmla="*/ 3310224 w 3310225"/>
              <a:gd name="connsiteY3" fmla="*/ 190665 h 381330"/>
              <a:gd name="connsiteX4" fmla="*/ 3119559 w 3310225"/>
              <a:gd name="connsiteY4" fmla="*/ 381330 h 381330"/>
              <a:gd name="connsiteX5" fmla="*/ 0 w 3310225"/>
              <a:gd name="connsiteY5" fmla="*/ 381329 h 38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10225" h="381330">
                <a:moveTo>
                  <a:pt x="0" y="0"/>
                </a:moveTo>
                <a:lnTo>
                  <a:pt x="3119560" y="0"/>
                </a:lnTo>
                <a:cubicBezTo>
                  <a:pt x="3224861" y="0"/>
                  <a:pt x="3310225" y="85364"/>
                  <a:pt x="3310225" y="190665"/>
                </a:cubicBezTo>
                <a:lnTo>
                  <a:pt x="3310224" y="190665"/>
                </a:lnTo>
                <a:cubicBezTo>
                  <a:pt x="3310224" y="295966"/>
                  <a:pt x="3224860" y="381330"/>
                  <a:pt x="3119559" y="381330"/>
                </a:cubicBezTo>
                <a:lnTo>
                  <a:pt x="0" y="381329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buClr>
                <a:srgbClr val="4472C4"/>
              </a:buClr>
            </a:pPr>
            <a:r>
              <a:rPr lang="en-US" sz="1050" dirty="0">
                <a:solidFill>
                  <a:prstClr val="white"/>
                </a:solidFill>
                <a:latin typeface="Franklin Gothic Book" panose="020B0503020102020204"/>
              </a:rPr>
              <a:t>Simpler Is Better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B85E8B-63DA-5A4E-8B19-4FD7946D3B52}"/>
              </a:ext>
            </a:extLst>
          </p:cNvPr>
          <p:cNvSpPr txBox="1">
            <a:spLocks/>
          </p:cNvSpPr>
          <p:nvPr/>
        </p:nvSpPr>
        <p:spPr>
          <a:xfrm>
            <a:off x="464736" y="2799834"/>
            <a:ext cx="2482669" cy="285998"/>
          </a:xfrm>
          <a:custGeom>
            <a:avLst/>
            <a:gdLst>
              <a:gd name="connsiteX0" fmla="*/ 0 w 3310225"/>
              <a:gd name="connsiteY0" fmla="*/ 0 h 381330"/>
              <a:gd name="connsiteX1" fmla="*/ 3119560 w 3310225"/>
              <a:gd name="connsiteY1" fmla="*/ 0 h 381330"/>
              <a:gd name="connsiteX2" fmla="*/ 3310225 w 3310225"/>
              <a:gd name="connsiteY2" fmla="*/ 190665 h 381330"/>
              <a:gd name="connsiteX3" fmla="*/ 3310224 w 3310225"/>
              <a:gd name="connsiteY3" fmla="*/ 190665 h 381330"/>
              <a:gd name="connsiteX4" fmla="*/ 3119559 w 3310225"/>
              <a:gd name="connsiteY4" fmla="*/ 381330 h 381330"/>
              <a:gd name="connsiteX5" fmla="*/ 0 w 3310225"/>
              <a:gd name="connsiteY5" fmla="*/ 381329 h 38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10225" h="381330">
                <a:moveTo>
                  <a:pt x="0" y="0"/>
                </a:moveTo>
                <a:lnTo>
                  <a:pt x="3119560" y="0"/>
                </a:lnTo>
                <a:cubicBezTo>
                  <a:pt x="3224861" y="0"/>
                  <a:pt x="3310225" y="85364"/>
                  <a:pt x="3310225" y="190665"/>
                </a:cubicBezTo>
                <a:lnTo>
                  <a:pt x="3310224" y="190665"/>
                </a:lnTo>
                <a:cubicBezTo>
                  <a:pt x="3310224" y="295966"/>
                  <a:pt x="3224860" y="381330"/>
                  <a:pt x="3119559" y="381330"/>
                </a:cubicBezTo>
                <a:lnTo>
                  <a:pt x="0" y="381329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buClr>
                <a:srgbClr val="4472C4"/>
              </a:buClr>
            </a:pPr>
            <a:r>
              <a:rPr lang="en-US" sz="1050" dirty="0">
                <a:solidFill>
                  <a:prstClr val="white"/>
                </a:solidFill>
                <a:latin typeface="Franklin Gothic Book" panose="020B0503020102020204"/>
              </a:rPr>
              <a:t>Increased Engagement and Metrics</a:t>
            </a:r>
            <a:endParaRPr lang="en-US" sz="1050" baseline="30000" dirty="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4D8457-0DEA-6BFE-527D-530A798CFF3D}"/>
              </a:ext>
            </a:extLst>
          </p:cNvPr>
          <p:cNvSpPr txBox="1">
            <a:spLocks/>
          </p:cNvSpPr>
          <p:nvPr/>
        </p:nvSpPr>
        <p:spPr>
          <a:xfrm>
            <a:off x="4608110" y="2797966"/>
            <a:ext cx="2482669" cy="285998"/>
          </a:xfrm>
          <a:custGeom>
            <a:avLst/>
            <a:gdLst>
              <a:gd name="connsiteX0" fmla="*/ 0 w 3310225"/>
              <a:gd name="connsiteY0" fmla="*/ 0 h 381330"/>
              <a:gd name="connsiteX1" fmla="*/ 3119560 w 3310225"/>
              <a:gd name="connsiteY1" fmla="*/ 0 h 381330"/>
              <a:gd name="connsiteX2" fmla="*/ 3310225 w 3310225"/>
              <a:gd name="connsiteY2" fmla="*/ 190665 h 381330"/>
              <a:gd name="connsiteX3" fmla="*/ 3310224 w 3310225"/>
              <a:gd name="connsiteY3" fmla="*/ 190665 h 381330"/>
              <a:gd name="connsiteX4" fmla="*/ 3119559 w 3310225"/>
              <a:gd name="connsiteY4" fmla="*/ 381330 h 381330"/>
              <a:gd name="connsiteX5" fmla="*/ 0 w 3310225"/>
              <a:gd name="connsiteY5" fmla="*/ 381329 h 38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10225" h="381330">
                <a:moveTo>
                  <a:pt x="0" y="0"/>
                </a:moveTo>
                <a:lnTo>
                  <a:pt x="3119560" y="0"/>
                </a:lnTo>
                <a:cubicBezTo>
                  <a:pt x="3224861" y="0"/>
                  <a:pt x="3310225" y="85364"/>
                  <a:pt x="3310225" y="190665"/>
                </a:cubicBezTo>
                <a:lnTo>
                  <a:pt x="3310224" y="190665"/>
                </a:lnTo>
                <a:cubicBezTo>
                  <a:pt x="3310224" y="295966"/>
                  <a:pt x="3224860" y="381330"/>
                  <a:pt x="3119559" y="381330"/>
                </a:cubicBezTo>
                <a:lnTo>
                  <a:pt x="0" y="381329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buClr>
                <a:srgbClr val="4472C4"/>
              </a:buClr>
            </a:pPr>
            <a:r>
              <a:rPr lang="en-US" sz="1050" dirty="0">
                <a:solidFill>
                  <a:prstClr val="white"/>
                </a:solidFill>
                <a:latin typeface="Franklin Gothic Book" panose="020B0503020102020204"/>
              </a:rPr>
              <a:t>Shareability Creates More Attention</a:t>
            </a:r>
            <a:endParaRPr lang="en-US" sz="1050" baseline="30000" dirty="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09A37B-B7DA-3797-3354-95F06BF2D1A3}"/>
              </a:ext>
            </a:extLst>
          </p:cNvPr>
          <p:cNvSpPr txBox="1"/>
          <p:nvPr/>
        </p:nvSpPr>
        <p:spPr>
          <a:xfrm>
            <a:off x="2051131" y="4086974"/>
            <a:ext cx="2287812" cy="301097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marL="0" lvl="1" defTabSz="685783"/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Produced the highest comprehension, understanding, </a:t>
            </a:r>
            <a:b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</a:br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and enjoyment</a:t>
            </a:r>
            <a:r>
              <a:rPr lang="en-US" sz="750" baseline="30000" dirty="0">
                <a:solidFill>
                  <a:prstClr val="black"/>
                </a:solidFill>
                <a:latin typeface="Franklin Gothic Book" panose="020B0503020102020204"/>
              </a:rPr>
              <a:t>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83F99C-31E5-8BDE-B0C5-8B466D873D6C}"/>
              </a:ext>
            </a:extLst>
          </p:cNvPr>
          <p:cNvCxnSpPr>
            <a:cxnSpLocks/>
          </p:cNvCxnSpPr>
          <p:nvPr/>
        </p:nvCxnSpPr>
        <p:spPr>
          <a:xfrm>
            <a:off x="1973074" y="4141158"/>
            <a:ext cx="0" cy="192730"/>
          </a:xfrm>
          <a:prstGeom prst="line">
            <a:avLst/>
          </a:prstGeom>
          <a:ln w="9525" cap="rnd">
            <a:solidFill>
              <a:schemeClr val="tx2">
                <a:alpha val="42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1F563A9-0449-14FB-AD7E-8D45F6067542}"/>
              </a:ext>
            </a:extLst>
          </p:cNvPr>
          <p:cNvSpPr txBox="1"/>
          <p:nvPr/>
        </p:nvSpPr>
        <p:spPr>
          <a:xfrm>
            <a:off x="377101" y="4293244"/>
            <a:ext cx="779907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br>
              <a:rPr lang="en-US" sz="700" dirty="0">
                <a:solidFill>
                  <a:prstClr val="black"/>
                </a:solidFill>
                <a:latin typeface="Franklin Gothic Book" panose="020B0503020102020204"/>
              </a:rPr>
            </a:br>
            <a:r>
              <a:rPr lang="en-US" sz="700" dirty="0">
                <a:solidFill>
                  <a:prstClr val="black"/>
                </a:solidFill>
                <a:latin typeface="Franklin Gothic Book" panose="020B0503020102020204"/>
              </a:rPr>
              <a:t>1. EPG Health. Accessed </a:t>
            </a:r>
            <a:r>
              <a:rPr lang="en-US" sz="700" dirty="0">
                <a:solidFill>
                  <a:prstClr val="black"/>
                </a:solidFill>
                <a:latin typeface="Franklin Gothic Book" panose="020B0503020102020204"/>
                <a:sym typeface="Wingdings" panose="05000000000000000000" pitchFamily="2" charset="2"/>
              </a:rPr>
              <a:t>January 22, 2024</a:t>
            </a:r>
            <a:r>
              <a:rPr lang="en-US" sz="700" dirty="0">
                <a:solidFill>
                  <a:prstClr val="black"/>
                </a:solidFill>
                <a:latin typeface="Franklin Gothic Book" panose="020B0503020102020204"/>
              </a:rPr>
              <a:t>. https://epghealth.com/reports/the-gaps-between-hcp-demand-and-pharma-supply-of-medical-information/. 2. Doximity. Accessed January 22, 2024. https://press.doximity.com/reports/physician-learning-report-2022.pdf. 3. Bonnevie T, et al. </a:t>
            </a:r>
            <a:r>
              <a:rPr lang="en-US" sz="700" i="1" dirty="0">
                <a:solidFill>
                  <a:prstClr val="black"/>
                </a:solidFill>
                <a:latin typeface="Franklin Gothic Book" panose="020B0503020102020204"/>
              </a:rPr>
              <a:t>Scientometrics</a:t>
            </a:r>
            <a:r>
              <a:rPr lang="en-US" sz="700" dirty="0">
                <a:solidFill>
                  <a:prstClr val="black"/>
                </a:solidFill>
                <a:latin typeface="Franklin Gothic Book" panose="020B0503020102020204"/>
              </a:rPr>
              <a:t>. 2023;128(5):3001-3015. 4. Bredbenner K, Simon S. </a:t>
            </a:r>
            <a:r>
              <a:rPr lang="en-US" sz="700" i="1" dirty="0">
                <a:solidFill>
                  <a:prstClr val="black"/>
                </a:solidFill>
                <a:latin typeface="Franklin Gothic Book" panose="020B0503020102020204"/>
              </a:rPr>
              <a:t>PLoS One</a:t>
            </a:r>
            <a:r>
              <a:rPr lang="en-US" sz="700" dirty="0">
                <a:solidFill>
                  <a:prstClr val="black"/>
                </a:solidFill>
                <a:latin typeface="Franklin Gothic Book" panose="020B0503020102020204"/>
              </a:rPr>
              <a:t>. 2019;14(11):e02807-19. </a:t>
            </a:r>
            <a:br>
              <a:rPr lang="en-US" sz="700" dirty="0">
                <a:solidFill>
                  <a:prstClr val="black"/>
                </a:solidFill>
                <a:latin typeface="Franklin Gothic Book" panose="020B0503020102020204"/>
              </a:rPr>
            </a:br>
            <a:r>
              <a:rPr lang="en-US" sz="700" dirty="0">
                <a:solidFill>
                  <a:prstClr val="black"/>
                </a:solidFill>
                <a:latin typeface="Franklin Gothic Book" panose="020B0503020102020204"/>
              </a:rPr>
              <a:t>5.</a:t>
            </a:r>
            <a:r>
              <a:rPr lang="en-US" sz="700" dirty="0">
                <a:solidFill>
                  <a:prstClr val="black"/>
                </a:solidFill>
                <a:latin typeface="Franklin Gothic Book" panose="020B0503020102020204"/>
                <a:sym typeface="Wingdings" panose="05000000000000000000" pitchFamily="2" charset="2"/>
              </a:rPr>
              <a:t> Digital Information World. https://www.digitalinformationworld.com/2017/12/how-infographics-can-help-your-business.html? Accessed January 22, 2024. 6.</a:t>
            </a:r>
            <a:r>
              <a:rPr lang="en-US" sz="700" dirty="0">
                <a:solidFill>
                  <a:prstClr val="black"/>
                </a:solidFill>
                <a:latin typeface="Franklin Gothic Book" panose="020B0503020102020204"/>
              </a:rPr>
              <a:t> West CC, et al. </a:t>
            </a:r>
            <a:r>
              <a:rPr lang="en-US" sz="700" i="1" dirty="0">
                <a:solidFill>
                  <a:prstClr val="black"/>
                </a:solidFill>
                <a:latin typeface="Franklin Gothic Book" panose="020B0503020102020204"/>
              </a:rPr>
              <a:t>J Plast Reconstr Aesthet Surg</a:t>
            </a:r>
            <a:r>
              <a:rPr lang="en-US" sz="700" dirty="0">
                <a:solidFill>
                  <a:prstClr val="black"/>
                </a:solidFill>
                <a:latin typeface="Franklin Gothic Book" panose="020B0503020102020204"/>
              </a:rPr>
              <a:t>.</a:t>
            </a:r>
            <a:r>
              <a:rPr lang="en-US" sz="700" i="1" dirty="0">
                <a:solidFill>
                  <a:prstClr val="black"/>
                </a:solidFill>
                <a:latin typeface="Franklin Gothic Book" panose="020B0503020102020204"/>
              </a:rPr>
              <a:t> </a:t>
            </a:r>
            <a:r>
              <a:rPr lang="en-US" sz="700" dirty="0">
                <a:solidFill>
                  <a:prstClr val="black"/>
                </a:solidFill>
                <a:latin typeface="Franklin Gothic Book" panose="020B0503020102020204"/>
              </a:rPr>
              <a:t>2020;73(12)</a:t>
            </a:r>
            <a:r>
              <a:rPr lang="en-US" sz="700" dirty="0">
                <a:solidFill>
                  <a:prstClr val="black"/>
                </a:solidFill>
                <a:latin typeface="Franklin Gothic Book" panose="020B0503020102020204"/>
                <a:sym typeface="Wingdings" panose="05000000000000000000" pitchFamily="2" charset="2"/>
              </a:rPr>
              <a:t>:2103-2105.   </a:t>
            </a:r>
            <a:endParaRPr lang="en-US" sz="700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259372-500F-E0EB-418A-05DCEF60942D}"/>
              </a:ext>
            </a:extLst>
          </p:cNvPr>
          <p:cNvSpPr txBox="1"/>
          <p:nvPr/>
        </p:nvSpPr>
        <p:spPr>
          <a:xfrm>
            <a:off x="3973039" y="5004284"/>
            <a:ext cx="457200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prstClr val="black"/>
                </a:solidFill>
                <a:latin typeface="Franklin Gothic Book" panose="020B0503020102020204"/>
                <a:sym typeface="Wingdings" panose="05000000000000000000" pitchFamily="2" charset="2"/>
              </a:rPr>
              <a:t>© The Lockwood Group LLC</a:t>
            </a:r>
            <a:endParaRPr lang="en-US" sz="11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559ADC9-B86B-317D-C160-77FFBC889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pPr defTabSz="685783"/>
            <a:fld id="{42AD0A0E-4515-A647-B2E3-7F1B29FB990E}" type="slidenum">
              <a:rPr lang="en-US">
                <a:solidFill>
                  <a:prstClr val="black"/>
                </a:solidFill>
                <a:latin typeface="Franklin Gothic Book" panose="020B0503020102020204"/>
              </a:rPr>
              <a:pPr defTabSz="685783"/>
              <a:t>22</a:t>
            </a:fld>
            <a:endParaRPr lang="en-US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B6B9B6-8D17-30DB-ECBE-1802367C515D}"/>
              </a:ext>
            </a:extLst>
          </p:cNvPr>
          <p:cNvSpPr txBox="1"/>
          <p:nvPr/>
        </p:nvSpPr>
        <p:spPr>
          <a:xfrm>
            <a:off x="1021" y="4885613"/>
            <a:ext cx="74339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 HCP, healthcare professional. </a:t>
            </a:r>
          </a:p>
        </p:txBody>
      </p:sp>
    </p:spTree>
    <p:extLst>
      <p:ext uri="{BB962C8B-B14F-4D97-AF65-F5344CB8AC3E}">
        <p14:creationId xmlns:p14="http://schemas.microsoft.com/office/powerpoint/2010/main" val="481123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Slide Zoom 12">
                <a:extLst>
                  <a:ext uri="{FF2B5EF4-FFF2-40B4-BE49-F238E27FC236}">
                    <a16:creationId xmlns:a16="http://schemas.microsoft.com/office/drawing/2014/main" id="{094CAF8B-D677-34FE-560C-BA0C59601E7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22232501"/>
                  </p:ext>
                </p:extLst>
              </p:nvPr>
            </p:nvGraphicFramePr>
            <p:xfrm>
              <a:off x="5299890" y="1313780"/>
              <a:ext cx="2893568" cy="1627632"/>
            </p:xfrm>
            <a:graphic>
              <a:graphicData uri="http://schemas.microsoft.com/office/powerpoint/2016/slidezoom">
                <pslz:sldZm>
                  <pslz:sldZmObj sldId="4926" cId="115178032">
                    <pslz:zmPr id="{7FCDD036-B54C-4B41-A444-AC6D13262E0F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93568" cy="1627632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bg2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Slide Zoom 12">
                <a:extLst>
                  <a:ext uri="{FF2B5EF4-FFF2-40B4-BE49-F238E27FC236}">
                    <a16:creationId xmlns:a16="http://schemas.microsoft.com/office/drawing/2014/main" id="{094CAF8B-D677-34FE-560C-BA0C59601E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99890" y="1313780"/>
                <a:ext cx="2893568" cy="1627632"/>
              </a:xfrm>
              <a:prstGeom prst="rect">
                <a:avLst/>
              </a:prstGeom>
              <a:ln w="12700">
                <a:solidFill>
                  <a:schemeClr val="bg2"/>
                </a:solidFill>
              </a:ln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5AC773FC-2D99-E366-AE12-7E09BDBDB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Nontraditional Publication Plan</a:t>
            </a:r>
            <a:br>
              <a:rPr lang="en-US" dirty="0"/>
            </a:br>
            <a:r>
              <a:rPr lang="en-US" sz="2000" i="1" dirty="0"/>
              <a:t>The Innovative Publications Fusion Recipe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674A4-7161-B68B-905E-9A61C675F8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783"/>
            <a:fld id="{42AD0A0E-4515-A647-B2E3-7F1B29FB990E}" type="slidenum">
              <a:rPr lang="en-US">
                <a:solidFill>
                  <a:prstClr val="black"/>
                </a:solidFill>
                <a:latin typeface="Franklin Gothic Book" panose="020B0503020102020204"/>
              </a:rPr>
              <a:pPr defTabSz="685783"/>
              <a:t>23</a:t>
            </a:fld>
            <a:endParaRPr lang="en-US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F628B6C-B512-A735-D5A2-C622C25F9330}"/>
              </a:ext>
            </a:extLst>
          </p:cNvPr>
          <p:cNvGrpSpPr/>
          <p:nvPr/>
        </p:nvGrpSpPr>
        <p:grpSpPr>
          <a:xfrm rot="5400000">
            <a:off x="5044541" y="1335716"/>
            <a:ext cx="216860" cy="216861"/>
            <a:chOff x="2887051" y="5251583"/>
            <a:chExt cx="686744" cy="686747"/>
          </a:xfrm>
          <a:solidFill>
            <a:schemeClr val="accent2"/>
          </a:solidFill>
        </p:grpSpPr>
        <p:sp>
          <p:nvSpPr>
            <p:cNvPr id="10" name="Freeform 181">
              <a:extLst>
                <a:ext uri="{FF2B5EF4-FFF2-40B4-BE49-F238E27FC236}">
                  <a16:creationId xmlns:a16="http://schemas.microsoft.com/office/drawing/2014/main" id="{B3BD9056-B995-94A6-BDED-6B517205D1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7051" y="5251583"/>
              <a:ext cx="465723" cy="468356"/>
            </a:xfrm>
            <a:custGeom>
              <a:avLst/>
              <a:gdLst>
                <a:gd name="T0" fmla="*/ 147 w 179"/>
                <a:gd name="T1" fmla="*/ 32 h 179"/>
                <a:gd name="T2" fmla="*/ 32 w 179"/>
                <a:gd name="T3" fmla="*/ 32 h 179"/>
                <a:gd name="T4" fmla="*/ 32 w 179"/>
                <a:gd name="T5" fmla="*/ 147 h 179"/>
                <a:gd name="T6" fmla="*/ 147 w 179"/>
                <a:gd name="T7" fmla="*/ 147 h 179"/>
                <a:gd name="T8" fmla="*/ 147 w 179"/>
                <a:gd name="T9" fmla="*/ 32 h 179"/>
                <a:gd name="T10" fmla="*/ 45 w 179"/>
                <a:gd name="T11" fmla="*/ 134 h 179"/>
                <a:gd name="T12" fmla="*/ 45 w 179"/>
                <a:gd name="T13" fmla="*/ 45 h 179"/>
                <a:gd name="T14" fmla="*/ 134 w 179"/>
                <a:gd name="T15" fmla="*/ 45 h 179"/>
                <a:gd name="T16" fmla="*/ 134 w 179"/>
                <a:gd name="T17" fmla="*/ 134 h 179"/>
                <a:gd name="T18" fmla="*/ 45 w 179"/>
                <a:gd name="T19" fmla="*/ 1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9" h="179">
                  <a:moveTo>
                    <a:pt x="147" y="32"/>
                  </a:moveTo>
                  <a:cubicBezTo>
                    <a:pt x="115" y="0"/>
                    <a:pt x="64" y="0"/>
                    <a:pt x="32" y="32"/>
                  </a:cubicBezTo>
                  <a:cubicBezTo>
                    <a:pt x="0" y="64"/>
                    <a:pt x="0" y="115"/>
                    <a:pt x="32" y="147"/>
                  </a:cubicBezTo>
                  <a:cubicBezTo>
                    <a:pt x="64" y="179"/>
                    <a:pt x="115" y="179"/>
                    <a:pt x="147" y="147"/>
                  </a:cubicBezTo>
                  <a:cubicBezTo>
                    <a:pt x="179" y="115"/>
                    <a:pt x="179" y="64"/>
                    <a:pt x="147" y="32"/>
                  </a:cubicBezTo>
                  <a:close/>
                  <a:moveTo>
                    <a:pt x="45" y="134"/>
                  </a:moveTo>
                  <a:cubicBezTo>
                    <a:pt x="20" y="110"/>
                    <a:pt x="20" y="69"/>
                    <a:pt x="45" y="45"/>
                  </a:cubicBezTo>
                  <a:cubicBezTo>
                    <a:pt x="69" y="20"/>
                    <a:pt x="110" y="20"/>
                    <a:pt x="134" y="45"/>
                  </a:cubicBezTo>
                  <a:cubicBezTo>
                    <a:pt x="159" y="69"/>
                    <a:pt x="159" y="110"/>
                    <a:pt x="134" y="134"/>
                  </a:cubicBezTo>
                  <a:cubicBezTo>
                    <a:pt x="110" y="159"/>
                    <a:pt x="69" y="159"/>
                    <a:pt x="45" y="1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  <a:latin typeface="Franklin Gothic Book" panose="020B0503020102020204"/>
              </a:endParaRPr>
            </a:p>
          </p:txBody>
        </p:sp>
        <p:sp>
          <p:nvSpPr>
            <p:cNvPr id="11" name="Freeform 182">
              <a:extLst>
                <a:ext uri="{FF2B5EF4-FFF2-40B4-BE49-F238E27FC236}">
                  <a16:creationId xmlns:a16="http://schemas.microsoft.com/office/drawing/2014/main" id="{28B24391-90B5-62B8-0157-0054278427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58051" y="5622584"/>
              <a:ext cx="315744" cy="315746"/>
            </a:xfrm>
            <a:custGeom>
              <a:avLst/>
              <a:gdLst>
                <a:gd name="T0" fmla="*/ 116 w 121"/>
                <a:gd name="T1" fmla="*/ 97 h 121"/>
                <a:gd name="T2" fmla="*/ 37 w 121"/>
                <a:gd name="T3" fmla="*/ 18 h 121"/>
                <a:gd name="T4" fmla="*/ 24 w 121"/>
                <a:gd name="T5" fmla="*/ 14 h 121"/>
                <a:gd name="T6" fmla="*/ 24 w 121"/>
                <a:gd name="T7" fmla="*/ 14 h 121"/>
                <a:gd name="T8" fmla="*/ 10 w 121"/>
                <a:gd name="T9" fmla="*/ 0 h 121"/>
                <a:gd name="T10" fmla="*/ 5 w 121"/>
                <a:gd name="T11" fmla="*/ 5 h 121"/>
                <a:gd name="T12" fmla="*/ 0 w 121"/>
                <a:gd name="T13" fmla="*/ 10 h 121"/>
                <a:gd name="T14" fmla="*/ 14 w 121"/>
                <a:gd name="T15" fmla="*/ 24 h 121"/>
                <a:gd name="T16" fmla="*/ 14 w 121"/>
                <a:gd name="T17" fmla="*/ 24 h 121"/>
                <a:gd name="T18" fmla="*/ 18 w 121"/>
                <a:gd name="T19" fmla="*/ 37 h 121"/>
                <a:gd name="T20" fmla="*/ 97 w 121"/>
                <a:gd name="T21" fmla="*/ 116 h 121"/>
                <a:gd name="T22" fmla="*/ 116 w 121"/>
                <a:gd name="T23" fmla="*/ 116 h 121"/>
                <a:gd name="T24" fmla="*/ 116 w 121"/>
                <a:gd name="T25" fmla="*/ 116 h 121"/>
                <a:gd name="T26" fmla="*/ 116 w 121"/>
                <a:gd name="T27" fmla="*/ 97 h 121"/>
                <a:gd name="T28" fmla="*/ 16 w 121"/>
                <a:gd name="T29" fmla="*/ 20 h 121"/>
                <a:gd name="T30" fmla="*/ 18 w 121"/>
                <a:gd name="T31" fmla="*/ 18 h 121"/>
                <a:gd name="T32" fmla="*/ 20 w 121"/>
                <a:gd name="T33" fmla="*/ 16 h 121"/>
                <a:gd name="T34" fmla="*/ 18 w 121"/>
                <a:gd name="T35" fmla="*/ 18 h 121"/>
                <a:gd name="T36" fmla="*/ 16 w 121"/>
                <a:gd name="T37" fmla="*/ 20 h 121"/>
                <a:gd name="T38" fmla="*/ 15 w 121"/>
                <a:gd name="T39" fmla="*/ 21 h 121"/>
                <a:gd name="T40" fmla="*/ 16 w 121"/>
                <a:gd name="T41" fmla="*/ 20 h 121"/>
                <a:gd name="T42" fmla="*/ 15 w 121"/>
                <a:gd name="T43" fmla="*/ 21 h 121"/>
                <a:gd name="T44" fmla="*/ 21 w 121"/>
                <a:gd name="T45" fmla="*/ 15 h 121"/>
                <a:gd name="T46" fmla="*/ 20 w 121"/>
                <a:gd name="T47" fmla="*/ 16 h 121"/>
                <a:gd name="T48" fmla="*/ 21 w 121"/>
                <a:gd name="T49" fmla="*/ 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1" h="121">
                  <a:moveTo>
                    <a:pt x="116" y="97"/>
                  </a:moveTo>
                  <a:cubicBezTo>
                    <a:pt x="37" y="18"/>
                    <a:pt x="37" y="18"/>
                    <a:pt x="37" y="18"/>
                  </a:cubicBezTo>
                  <a:cubicBezTo>
                    <a:pt x="34" y="14"/>
                    <a:pt x="29" y="13"/>
                    <a:pt x="24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2"/>
                    <a:pt x="7" y="3"/>
                    <a:pt x="5" y="5"/>
                  </a:cubicBezTo>
                  <a:cubicBezTo>
                    <a:pt x="3" y="7"/>
                    <a:pt x="2" y="8"/>
                    <a:pt x="0" y="10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9"/>
                    <a:pt x="14" y="34"/>
                    <a:pt x="18" y="37"/>
                  </a:cubicBezTo>
                  <a:cubicBezTo>
                    <a:pt x="97" y="116"/>
                    <a:pt x="97" y="116"/>
                    <a:pt x="97" y="116"/>
                  </a:cubicBezTo>
                  <a:cubicBezTo>
                    <a:pt x="102" y="121"/>
                    <a:pt x="111" y="121"/>
                    <a:pt x="116" y="116"/>
                  </a:cubicBezTo>
                  <a:cubicBezTo>
                    <a:pt x="116" y="116"/>
                    <a:pt x="116" y="116"/>
                    <a:pt x="116" y="116"/>
                  </a:cubicBezTo>
                  <a:cubicBezTo>
                    <a:pt x="121" y="111"/>
                    <a:pt x="121" y="102"/>
                    <a:pt x="116" y="97"/>
                  </a:cubicBezTo>
                  <a:close/>
                  <a:moveTo>
                    <a:pt x="16" y="20"/>
                  </a:moveTo>
                  <a:cubicBezTo>
                    <a:pt x="17" y="19"/>
                    <a:pt x="17" y="18"/>
                    <a:pt x="18" y="18"/>
                  </a:cubicBezTo>
                  <a:cubicBezTo>
                    <a:pt x="18" y="17"/>
                    <a:pt x="19" y="17"/>
                    <a:pt x="20" y="16"/>
                  </a:cubicBezTo>
                  <a:cubicBezTo>
                    <a:pt x="19" y="17"/>
                    <a:pt x="18" y="17"/>
                    <a:pt x="18" y="18"/>
                  </a:cubicBezTo>
                  <a:cubicBezTo>
                    <a:pt x="17" y="18"/>
                    <a:pt x="17" y="19"/>
                    <a:pt x="16" y="20"/>
                  </a:cubicBezTo>
                  <a:close/>
                  <a:moveTo>
                    <a:pt x="15" y="21"/>
                  </a:moveTo>
                  <a:cubicBezTo>
                    <a:pt x="16" y="21"/>
                    <a:pt x="16" y="21"/>
                    <a:pt x="16" y="20"/>
                  </a:cubicBezTo>
                  <a:cubicBezTo>
                    <a:pt x="16" y="21"/>
                    <a:pt x="16" y="21"/>
                    <a:pt x="15" y="21"/>
                  </a:cubicBezTo>
                  <a:close/>
                  <a:moveTo>
                    <a:pt x="21" y="15"/>
                  </a:moveTo>
                  <a:cubicBezTo>
                    <a:pt x="21" y="16"/>
                    <a:pt x="21" y="16"/>
                    <a:pt x="20" y="16"/>
                  </a:cubicBezTo>
                  <a:cubicBezTo>
                    <a:pt x="21" y="16"/>
                    <a:pt x="21" y="16"/>
                    <a:pt x="21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  <a:latin typeface="Franklin Gothic Book" panose="020B0503020102020204"/>
              </a:endParaRPr>
            </a:p>
          </p:txBody>
        </p:sp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499D8C6-EBF0-FD96-743E-A52548526D11}"/>
              </a:ext>
            </a:extLst>
          </p:cNvPr>
          <p:cNvSpPr txBox="1">
            <a:spLocks/>
          </p:cNvSpPr>
          <p:nvPr/>
        </p:nvSpPr>
        <p:spPr>
          <a:xfrm>
            <a:off x="1409109" y="1382316"/>
            <a:ext cx="3162891" cy="14030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42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.AppleSystemUIFont" charset="-120"/>
              <a:buChar char="–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71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Wingdings" charset="2"/>
              <a:buChar char="§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00" indent="-1571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7013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.AppleSystemUIFont" charset="-120"/>
              <a:buNone/>
            </a:pPr>
            <a:r>
              <a:rPr lang="en-US" sz="1800" dirty="0"/>
              <a:t>Audiences expand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.AppleSystemUIFont" charset="-120"/>
              <a:buNone/>
            </a:pPr>
            <a:endParaRPr lang="en-US" sz="1800" dirty="0"/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.AppleSystemUIFont" charset="-120"/>
              <a:buNone/>
            </a:pPr>
            <a:r>
              <a:rPr lang="en-US" sz="1800" dirty="0"/>
              <a:t>Focus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8EF975F-C23E-B79F-0C8D-0DC649F93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9603" y="1410702"/>
            <a:ext cx="327404" cy="28375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2F99A5E-4565-58F9-59DF-0CEB16A3BE6C}"/>
              </a:ext>
            </a:extLst>
          </p:cNvPr>
          <p:cNvSpPr txBox="1">
            <a:spLocks/>
          </p:cNvSpPr>
          <p:nvPr/>
        </p:nvSpPr>
        <p:spPr>
          <a:xfrm>
            <a:off x="1409109" y="3802058"/>
            <a:ext cx="3162891" cy="5826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42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.AppleSystemUIFont" charset="-120"/>
              <a:buChar char="–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71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Wingdings" charset="2"/>
              <a:buChar char="§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00" indent="-1571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7013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buFont typeface=".AppleSystemUIFont" charset="-120"/>
              <a:buNone/>
            </a:pPr>
            <a:r>
              <a:rPr lang="en-US" sz="1800" dirty="0"/>
              <a:t>Consider inclusion of investigator-initiated studies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4EE475F0-40B6-58CB-4CC5-82E585E801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9603" y="3899337"/>
            <a:ext cx="348043" cy="385334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AC1A5B85-9899-106D-7A74-D88F2A07E2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7367" y="2008200"/>
            <a:ext cx="385334" cy="385334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332582C-01FC-E5E1-5E9C-14E74493C274}"/>
              </a:ext>
            </a:extLst>
          </p:cNvPr>
          <p:cNvSpPr txBox="1">
            <a:spLocks/>
          </p:cNvSpPr>
          <p:nvPr/>
        </p:nvSpPr>
        <p:spPr>
          <a:xfrm>
            <a:off x="1409109" y="2467242"/>
            <a:ext cx="1445460" cy="264145"/>
          </a:xfrm>
          <a:prstGeom prst="roundRect">
            <a:avLst/>
          </a:prstGeom>
          <a:solidFill>
            <a:schemeClr val="accent2"/>
          </a:solidFill>
        </p:spPr>
        <p:txBody>
          <a:bodyPr vert="horz" lIns="0" tIns="0" rIns="0" bIns="0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42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.AppleSystemUIFont" charset="-120"/>
              <a:buChar char="–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71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Wingdings" charset="2"/>
              <a:buChar char="§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00" indent="-1571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7013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0"/>
              </a:spcBef>
              <a:buFont typeface=".AppleSystemUIFont" charset="-120"/>
              <a:buNone/>
            </a:pPr>
            <a:r>
              <a:rPr lang="en-US" sz="1200" dirty="0">
                <a:solidFill>
                  <a:schemeClr val="bg1"/>
                </a:solidFill>
              </a:rPr>
              <a:t>Graphical abstracts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ADD06015-3E9A-70D8-C0FA-96F3959DE94D}"/>
              </a:ext>
            </a:extLst>
          </p:cNvPr>
          <p:cNvSpPr txBox="1">
            <a:spLocks/>
          </p:cNvSpPr>
          <p:nvPr/>
        </p:nvSpPr>
        <p:spPr>
          <a:xfrm>
            <a:off x="1409109" y="2836904"/>
            <a:ext cx="1445460" cy="264145"/>
          </a:xfrm>
          <a:prstGeom prst="roundRect">
            <a:avLst/>
          </a:prstGeom>
          <a:solidFill>
            <a:schemeClr val="accent2"/>
          </a:solidFill>
        </p:spPr>
        <p:txBody>
          <a:bodyPr vert="horz" lIns="0" tIns="0" rIns="0" bIns="0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42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.AppleSystemUIFont" charset="-120"/>
              <a:buChar char="–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71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Wingdings" charset="2"/>
              <a:buChar char="§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00" indent="-1571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7013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0"/>
              </a:spcBef>
              <a:buFont typeface=".AppleSystemUIFont" charset="-120"/>
              <a:buNone/>
            </a:pPr>
            <a:r>
              <a:rPr lang="en-US" sz="1200" dirty="0">
                <a:solidFill>
                  <a:schemeClr val="bg1"/>
                </a:solidFill>
              </a:rPr>
              <a:t>Video abstracts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D23B80F-6DA0-12ED-9981-D236E393596F}"/>
              </a:ext>
            </a:extLst>
          </p:cNvPr>
          <p:cNvSpPr txBox="1">
            <a:spLocks/>
          </p:cNvSpPr>
          <p:nvPr/>
        </p:nvSpPr>
        <p:spPr>
          <a:xfrm>
            <a:off x="1409109" y="3204548"/>
            <a:ext cx="1445460" cy="264145"/>
          </a:xfrm>
          <a:prstGeom prst="roundRect">
            <a:avLst/>
          </a:prstGeom>
          <a:solidFill>
            <a:schemeClr val="accent2"/>
          </a:solidFill>
        </p:spPr>
        <p:txBody>
          <a:bodyPr vert="horz" lIns="0" tIns="0" rIns="0" bIns="0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42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.AppleSystemUIFont" charset="-120"/>
              <a:buChar char="–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71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Wingdings" charset="2"/>
              <a:buChar char="§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00" indent="-1571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7013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0"/>
              </a:spcBef>
              <a:buFont typeface=".AppleSystemUIFont" charset="-120"/>
              <a:buNone/>
            </a:pPr>
            <a:r>
              <a:rPr lang="en-US" sz="1200" dirty="0">
                <a:solidFill>
                  <a:schemeClr val="bg1"/>
                </a:solidFill>
              </a:rPr>
              <a:t>In-text PLS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337CD1B-788A-0F28-CEDC-A3B6BF8FAB41}"/>
              </a:ext>
            </a:extLst>
          </p:cNvPr>
          <p:cNvSpPr txBox="1">
            <a:spLocks/>
          </p:cNvSpPr>
          <p:nvPr/>
        </p:nvSpPr>
        <p:spPr>
          <a:xfrm>
            <a:off x="2976671" y="2469260"/>
            <a:ext cx="1445460" cy="264145"/>
          </a:xfrm>
          <a:prstGeom prst="roundRect">
            <a:avLst/>
          </a:prstGeom>
          <a:solidFill>
            <a:schemeClr val="accent2"/>
          </a:solidFill>
        </p:spPr>
        <p:txBody>
          <a:bodyPr vert="horz" lIns="0" tIns="0" rIns="0" bIns="0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42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.AppleSystemUIFont" charset="-120"/>
              <a:buChar char="–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71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Wingdings" charset="2"/>
              <a:buChar char="§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00" indent="-1571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7013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0"/>
              </a:spcBef>
              <a:buFont typeface=".AppleSystemUIFont" charset="-120"/>
              <a:buNone/>
            </a:pPr>
            <a:r>
              <a:rPr lang="en-US" sz="1200" dirty="0">
                <a:solidFill>
                  <a:schemeClr val="bg1"/>
                </a:solidFill>
              </a:rPr>
              <a:t>PLS-P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52AC135-E22C-5AD3-C440-A8BBA18C8C35}"/>
              </a:ext>
            </a:extLst>
          </p:cNvPr>
          <p:cNvSpPr txBox="1">
            <a:spLocks/>
          </p:cNvSpPr>
          <p:nvPr/>
        </p:nvSpPr>
        <p:spPr>
          <a:xfrm>
            <a:off x="2976671" y="2836904"/>
            <a:ext cx="1445460" cy="264145"/>
          </a:xfrm>
          <a:prstGeom prst="roundRect">
            <a:avLst/>
          </a:prstGeom>
          <a:solidFill>
            <a:schemeClr val="accent2"/>
          </a:solidFill>
        </p:spPr>
        <p:txBody>
          <a:bodyPr vert="horz" lIns="0" tIns="0" rIns="0" bIns="0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42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.AppleSystemUIFont" charset="-120"/>
              <a:buChar char="–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71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Wingdings" charset="2"/>
              <a:buChar char="§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00" indent="-1571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7013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0"/>
              </a:spcBef>
              <a:buFont typeface=".AppleSystemUIFont" charset="-120"/>
              <a:buNone/>
            </a:pPr>
            <a:r>
              <a:rPr lang="en-US" sz="1200" dirty="0">
                <a:solidFill>
                  <a:schemeClr val="bg1"/>
                </a:solidFill>
              </a:rPr>
              <a:t>Infographics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777173-B146-2F6C-67AD-054BC2727C3F}"/>
              </a:ext>
            </a:extLst>
          </p:cNvPr>
          <p:cNvSpPr txBox="1"/>
          <p:nvPr/>
        </p:nvSpPr>
        <p:spPr>
          <a:xfrm>
            <a:off x="1021" y="4885613"/>
            <a:ext cx="74339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 PLS, plain language summary; PLS-P, plain language summary of a publication. </a:t>
            </a:r>
          </a:p>
        </p:txBody>
      </p:sp>
    </p:spTree>
    <p:extLst>
      <p:ext uri="{BB962C8B-B14F-4D97-AF65-F5344CB8AC3E}">
        <p14:creationId xmlns:p14="http://schemas.microsoft.com/office/powerpoint/2010/main" val="2851032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37BE7CF5-D88C-2B8E-7ADF-D557E067831A}"/>
              </a:ext>
            </a:extLst>
          </p:cNvPr>
          <p:cNvSpPr/>
          <p:nvPr/>
        </p:nvSpPr>
        <p:spPr>
          <a:xfrm>
            <a:off x="828676" y="2575382"/>
            <a:ext cx="8313092" cy="1039567"/>
          </a:xfrm>
          <a:prstGeom prst="rect">
            <a:avLst/>
          </a:prstGeom>
          <a:solidFill>
            <a:schemeClr val="accent3">
              <a:alpha val="10000"/>
            </a:schemeClr>
          </a:solidFill>
          <a:ln w="9525" cap="rnd">
            <a:noFill/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783"/>
            <a:endParaRPr lang="en-US" sz="1013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F763077-90C8-EB0E-3F1E-9658B640DA02}"/>
              </a:ext>
            </a:extLst>
          </p:cNvPr>
          <p:cNvSpPr/>
          <p:nvPr/>
        </p:nvSpPr>
        <p:spPr>
          <a:xfrm>
            <a:off x="828677" y="1063718"/>
            <a:ext cx="8315325" cy="296466"/>
          </a:xfrm>
          <a:prstGeom prst="rect">
            <a:avLst/>
          </a:prstGeom>
          <a:solidFill>
            <a:srgbClr val="CBDDF1">
              <a:alpha val="69804"/>
            </a:srgbClr>
          </a:solidFill>
          <a:ln w="9525" cap="rnd">
            <a:noFill/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783"/>
            <a:endParaRPr lang="en-US" sz="1013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74861D-05A2-DD34-8577-AB5EE6414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3398" dirty="0"/>
            </a:br>
            <a:endParaRPr lang="en-US" sz="3398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34EF427-D971-D1BC-C43D-26CD9391BF29}"/>
              </a:ext>
            </a:extLst>
          </p:cNvPr>
          <p:cNvCxnSpPr>
            <a:cxnSpLocks/>
          </p:cNvCxnSpPr>
          <p:nvPr/>
        </p:nvCxnSpPr>
        <p:spPr>
          <a:xfrm flipH="1">
            <a:off x="0" y="4400550"/>
            <a:ext cx="9144000" cy="0"/>
          </a:xfrm>
          <a:prstGeom prst="line">
            <a:avLst/>
          </a:prstGeom>
          <a:ln w="19050" cap="rnd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87A9B081-F4A5-59E8-1227-D94E0F66E36C}"/>
              </a:ext>
            </a:extLst>
          </p:cNvPr>
          <p:cNvSpPr/>
          <p:nvPr/>
        </p:nvSpPr>
        <p:spPr>
          <a:xfrm>
            <a:off x="2" y="1366243"/>
            <a:ext cx="830909" cy="405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en-GB" sz="900" b="1" dirty="0">
                <a:solidFill>
                  <a:srgbClr val="5B9B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Timing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2D890D0-1FC2-D981-D2D7-330945B863BE}"/>
              </a:ext>
            </a:extLst>
          </p:cNvPr>
          <p:cNvSpPr/>
          <p:nvPr/>
        </p:nvSpPr>
        <p:spPr>
          <a:xfrm>
            <a:off x="0" y="1063718"/>
            <a:ext cx="830909" cy="29489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en-GB" sz="788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br>
              <a:rPr lang="en-GB" sz="788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788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Availability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946D929-F793-0CFD-42D4-37CFC8F34703}"/>
              </a:ext>
            </a:extLst>
          </p:cNvPr>
          <p:cNvSpPr txBox="1"/>
          <p:nvPr/>
        </p:nvSpPr>
        <p:spPr>
          <a:xfrm>
            <a:off x="4341130" y="1857184"/>
            <a:ext cx="635678" cy="626018"/>
          </a:xfrm>
          <a:prstGeom prst="roundRect">
            <a:avLst>
              <a:gd name="adj" fmla="val 7673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/>
          <a:p>
            <a:pPr defTabSz="685783"/>
            <a:r>
              <a:rPr lang="en-US" sz="750" b="1" dirty="0">
                <a:solidFill>
                  <a:prstClr val="black"/>
                </a:solidFill>
                <a:latin typeface="Franklin Gothic Book" panose="020B0503020102020204"/>
              </a:rPr>
              <a:t>JUN: </a:t>
            </a:r>
            <a:br>
              <a:rPr lang="en-US" sz="750" b="1" dirty="0">
                <a:solidFill>
                  <a:prstClr val="black"/>
                </a:solidFill>
                <a:latin typeface="Franklin Gothic Book" panose="020B0503020102020204"/>
              </a:rPr>
            </a:br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Congress Presentation (Primary disclosure)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D7CAE6-2044-BADD-6474-116F19BABDD3}"/>
              </a:ext>
            </a:extLst>
          </p:cNvPr>
          <p:cNvSpPr txBox="1"/>
          <p:nvPr/>
        </p:nvSpPr>
        <p:spPr>
          <a:xfrm>
            <a:off x="7699142" y="3188600"/>
            <a:ext cx="635678" cy="411480"/>
          </a:xfrm>
          <a:prstGeom prst="roundRect">
            <a:avLst>
              <a:gd name="adj" fmla="val 9351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/>
          <a:p>
            <a:pPr defTabSz="685783"/>
            <a:r>
              <a:rPr lang="en-US" sz="750" b="1" dirty="0">
                <a:solidFill>
                  <a:prstClr val="black"/>
                </a:solidFill>
                <a:latin typeface="Franklin Gothic Book" panose="020B0503020102020204"/>
              </a:rPr>
              <a:t>NOV: </a:t>
            </a:r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Manuscript publication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CDCC86-EA23-8D9B-7654-461CA734E8FA}"/>
              </a:ext>
            </a:extLst>
          </p:cNvPr>
          <p:cNvSpPr txBox="1"/>
          <p:nvPr/>
        </p:nvSpPr>
        <p:spPr>
          <a:xfrm>
            <a:off x="2222926" y="1857184"/>
            <a:ext cx="635678" cy="626018"/>
          </a:xfrm>
          <a:prstGeom prst="roundRect">
            <a:avLst>
              <a:gd name="adj" fmla="val 868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>
              <a:defRPr sz="1000" b="1">
                <a:solidFill>
                  <a:schemeClr val="tx2"/>
                </a:solidFill>
              </a:defRPr>
            </a:lvl1pPr>
          </a:lstStyle>
          <a:p>
            <a:pPr defTabSz="685783"/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MAR:</a:t>
            </a:r>
            <a:b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</a:br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Congress Abstract Submission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9A10707-053D-AFCD-38A9-0A038149C3A6}"/>
              </a:ext>
            </a:extLst>
          </p:cNvPr>
          <p:cNvSpPr txBox="1"/>
          <p:nvPr/>
        </p:nvSpPr>
        <p:spPr>
          <a:xfrm>
            <a:off x="5723660" y="1857184"/>
            <a:ext cx="635678" cy="626018"/>
          </a:xfrm>
          <a:prstGeom prst="roundRect">
            <a:avLst>
              <a:gd name="adj" fmla="val 10514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/>
          <a:p>
            <a:pPr defTabSz="685783"/>
            <a:r>
              <a:rPr lang="en-US" sz="750" b="1" dirty="0">
                <a:solidFill>
                  <a:prstClr val="black"/>
                </a:solidFill>
                <a:latin typeface="Franklin Gothic Book" panose="020B0503020102020204"/>
              </a:rPr>
              <a:t>AUG:</a:t>
            </a:r>
            <a:br>
              <a:rPr lang="en-US" sz="750" b="1" dirty="0">
                <a:solidFill>
                  <a:prstClr val="black"/>
                </a:solidFill>
                <a:latin typeface="Franklin Gothic Book" panose="020B0503020102020204"/>
              </a:rPr>
            </a:br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Abstract Submission</a:t>
            </a:r>
          </a:p>
          <a:p>
            <a:pPr defTabSz="685783"/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(Encore)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9C74AAE-0DFF-64CC-0B88-9741AC05A54F}"/>
              </a:ext>
            </a:extLst>
          </p:cNvPr>
          <p:cNvSpPr txBox="1"/>
          <p:nvPr/>
        </p:nvSpPr>
        <p:spPr>
          <a:xfrm>
            <a:off x="7075943" y="1857184"/>
            <a:ext cx="635678" cy="626018"/>
          </a:xfrm>
          <a:prstGeom prst="roundRect">
            <a:avLst>
              <a:gd name="adj" fmla="val 6711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/>
          <a:p>
            <a:pPr defTabSz="685783"/>
            <a:r>
              <a:rPr lang="en-US" sz="750" b="1" dirty="0">
                <a:solidFill>
                  <a:prstClr val="black"/>
                </a:solidFill>
                <a:latin typeface="Franklin Gothic Book" panose="020B0503020102020204"/>
              </a:rPr>
              <a:t>OCT:</a:t>
            </a:r>
            <a:br>
              <a:rPr lang="en-US" sz="750" b="1" dirty="0">
                <a:solidFill>
                  <a:prstClr val="black"/>
                </a:solidFill>
                <a:latin typeface="Franklin Gothic Book" panose="020B0503020102020204"/>
              </a:rPr>
            </a:br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Congress Presentation</a:t>
            </a:r>
          </a:p>
          <a:p>
            <a:pPr defTabSz="685783"/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(Encore)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EE21581D-2A71-1159-7796-5846681F4684}"/>
              </a:ext>
            </a:extLst>
          </p:cNvPr>
          <p:cNvGraphicFramePr>
            <a:graphicFrameLocks noGrp="1"/>
          </p:cNvGraphicFramePr>
          <p:nvPr/>
        </p:nvGraphicFramePr>
        <p:xfrm>
          <a:off x="819138" y="1458848"/>
          <a:ext cx="8315340" cy="240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2945">
                  <a:extLst>
                    <a:ext uri="{9D8B030D-6E8A-4147-A177-3AD203B41FA5}">
                      <a16:colId xmlns:a16="http://schemas.microsoft.com/office/drawing/2014/main" val="522350879"/>
                    </a:ext>
                  </a:extLst>
                </a:gridCol>
                <a:gridCol w="692945">
                  <a:extLst>
                    <a:ext uri="{9D8B030D-6E8A-4147-A177-3AD203B41FA5}">
                      <a16:colId xmlns:a16="http://schemas.microsoft.com/office/drawing/2014/main" val="2566576340"/>
                    </a:ext>
                  </a:extLst>
                </a:gridCol>
                <a:gridCol w="692945">
                  <a:extLst>
                    <a:ext uri="{9D8B030D-6E8A-4147-A177-3AD203B41FA5}">
                      <a16:colId xmlns:a16="http://schemas.microsoft.com/office/drawing/2014/main" val="2299319482"/>
                    </a:ext>
                  </a:extLst>
                </a:gridCol>
                <a:gridCol w="692945">
                  <a:extLst>
                    <a:ext uri="{9D8B030D-6E8A-4147-A177-3AD203B41FA5}">
                      <a16:colId xmlns:a16="http://schemas.microsoft.com/office/drawing/2014/main" val="2363094519"/>
                    </a:ext>
                  </a:extLst>
                </a:gridCol>
                <a:gridCol w="692945">
                  <a:extLst>
                    <a:ext uri="{9D8B030D-6E8A-4147-A177-3AD203B41FA5}">
                      <a16:colId xmlns:a16="http://schemas.microsoft.com/office/drawing/2014/main" val="3293756841"/>
                    </a:ext>
                  </a:extLst>
                </a:gridCol>
                <a:gridCol w="692945">
                  <a:extLst>
                    <a:ext uri="{9D8B030D-6E8A-4147-A177-3AD203B41FA5}">
                      <a16:colId xmlns:a16="http://schemas.microsoft.com/office/drawing/2014/main" val="1441816912"/>
                    </a:ext>
                  </a:extLst>
                </a:gridCol>
                <a:gridCol w="692945">
                  <a:extLst>
                    <a:ext uri="{9D8B030D-6E8A-4147-A177-3AD203B41FA5}">
                      <a16:colId xmlns:a16="http://schemas.microsoft.com/office/drawing/2014/main" val="3435860419"/>
                    </a:ext>
                  </a:extLst>
                </a:gridCol>
                <a:gridCol w="692945">
                  <a:extLst>
                    <a:ext uri="{9D8B030D-6E8A-4147-A177-3AD203B41FA5}">
                      <a16:colId xmlns:a16="http://schemas.microsoft.com/office/drawing/2014/main" val="4214473830"/>
                    </a:ext>
                  </a:extLst>
                </a:gridCol>
                <a:gridCol w="692945">
                  <a:extLst>
                    <a:ext uri="{9D8B030D-6E8A-4147-A177-3AD203B41FA5}">
                      <a16:colId xmlns:a16="http://schemas.microsoft.com/office/drawing/2014/main" val="4205201490"/>
                    </a:ext>
                  </a:extLst>
                </a:gridCol>
                <a:gridCol w="692945">
                  <a:extLst>
                    <a:ext uri="{9D8B030D-6E8A-4147-A177-3AD203B41FA5}">
                      <a16:colId xmlns:a16="http://schemas.microsoft.com/office/drawing/2014/main" val="2093173193"/>
                    </a:ext>
                  </a:extLst>
                </a:gridCol>
                <a:gridCol w="692945">
                  <a:extLst>
                    <a:ext uri="{9D8B030D-6E8A-4147-A177-3AD203B41FA5}">
                      <a16:colId xmlns:a16="http://schemas.microsoft.com/office/drawing/2014/main" val="1812095017"/>
                    </a:ext>
                  </a:extLst>
                </a:gridCol>
                <a:gridCol w="692945">
                  <a:extLst>
                    <a:ext uri="{9D8B030D-6E8A-4147-A177-3AD203B41FA5}">
                      <a16:colId xmlns:a16="http://schemas.microsoft.com/office/drawing/2014/main" val="1364740680"/>
                    </a:ext>
                  </a:extLst>
                </a:gridCol>
              </a:tblGrid>
              <a:tr h="2400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JAN</a:t>
                      </a: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FEB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MAR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APR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MAY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JUN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JUL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AUG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SEP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OCT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NOV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DEC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7659084"/>
                  </a:ext>
                </a:extLst>
              </a:tr>
            </a:tbl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4D4C2FB-A0D7-F9CC-E7CB-5E3A5933A338}"/>
              </a:ext>
            </a:extLst>
          </p:cNvPr>
          <p:cNvCxnSpPr/>
          <p:nvPr/>
        </p:nvCxnSpPr>
        <p:spPr>
          <a:xfrm>
            <a:off x="1873147" y="1264044"/>
            <a:ext cx="0" cy="227646"/>
          </a:xfrm>
          <a:prstGeom prst="straightConnector1">
            <a:avLst/>
          </a:prstGeom>
          <a:ln w="15875">
            <a:solidFill>
              <a:srgbClr val="649AD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AB553F1B-178D-65B0-C58B-731A3F59C490}"/>
              </a:ext>
            </a:extLst>
          </p:cNvPr>
          <p:cNvSpPr/>
          <p:nvPr/>
        </p:nvSpPr>
        <p:spPr>
          <a:xfrm>
            <a:off x="1658834" y="1057409"/>
            <a:ext cx="866691" cy="27493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r="2700000" algn="tl" rotWithShape="0">
              <a:prstClr val="black">
                <a:alpha val="20000"/>
              </a:prstClr>
            </a:outerShdw>
          </a:effectLst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1" algn="ctr" defTabSz="400040">
              <a:spcBef>
                <a:spcPct val="0"/>
              </a:spcBef>
            </a:pPr>
            <a:r>
              <a:rPr lang="en-US" sz="1000" b="1" dirty="0">
                <a:solidFill>
                  <a:prstClr val="black"/>
                </a:solidFill>
                <a:latin typeface="Franklin Gothic Book" panose="020B0503020102020204"/>
              </a:rPr>
              <a:t>Data Readout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578216-AD8B-5208-6BE6-0F3C38C4CE48}"/>
              </a:ext>
            </a:extLst>
          </p:cNvPr>
          <p:cNvSpPr txBox="1"/>
          <p:nvPr/>
        </p:nvSpPr>
        <p:spPr>
          <a:xfrm>
            <a:off x="7699142" y="2574736"/>
            <a:ext cx="635678" cy="614248"/>
          </a:xfrm>
          <a:prstGeom prst="roundRect">
            <a:avLst>
              <a:gd name="adj" fmla="val 7344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C00000"/>
            </a:solidFill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>
              <a:defRPr sz="1000" b="1">
                <a:solidFill>
                  <a:schemeClr val="tx2"/>
                </a:solidFill>
              </a:defRPr>
            </a:lvl1pPr>
          </a:lstStyle>
          <a:p>
            <a:pPr defTabSz="685783"/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NOV:</a:t>
            </a:r>
            <a:b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</a:br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Congress Presentation (Secondary Audiences)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610FC4-7F58-CDE0-8373-5818B86FE444}"/>
              </a:ext>
            </a:extLst>
          </p:cNvPr>
          <p:cNvSpPr txBox="1"/>
          <p:nvPr/>
        </p:nvSpPr>
        <p:spPr>
          <a:xfrm>
            <a:off x="908381" y="3779776"/>
            <a:ext cx="572757" cy="584854"/>
          </a:xfrm>
          <a:prstGeom prst="roundRect">
            <a:avLst>
              <a:gd name="adj" fmla="val 9270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C00000"/>
            </a:solidFill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/>
          <a:p>
            <a:pPr defTabSz="685783"/>
            <a:endParaRPr lang="en-US" sz="750" dirty="0">
              <a:solidFill>
                <a:prstClr val="black"/>
              </a:solidFill>
              <a:latin typeface="Franklin Gothic Book" panose="020B0503020102020204"/>
            </a:endParaRPr>
          </a:p>
          <a:p>
            <a:pPr defTabSz="685783"/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Trial in Progress Manuscript Publication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70B1EC4-5B35-EB96-0EED-CE9B3F2FD80F}"/>
              </a:ext>
            </a:extLst>
          </p:cNvPr>
          <p:cNvGrpSpPr/>
          <p:nvPr/>
        </p:nvGrpSpPr>
        <p:grpSpPr>
          <a:xfrm>
            <a:off x="-5886" y="1782479"/>
            <a:ext cx="830909" cy="2620131"/>
            <a:chOff x="-5886" y="1782479"/>
            <a:chExt cx="830909" cy="308774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9860A4B-112A-C208-EC3E-0F6889220A3C}"/>
                </a:ext>
              </a:extLst>
            </p:cNvPr>
            <p:cNvSpPr/>
            <p:nvPr/>
          </p:nvSpPr>
          <p:spPr>
            <a:xfrm>
              <a:off x="-5886" y="1782479"/>
              <a:ext cx="830909" cy="93013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783"/>
              <a:r>
                <a:rPr lang="en-GB" sz="825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Congress</a:t>
              </a:r>
            </a:p>
            <a:p>
              <a:pPr algn="ctr" defTabSz="685783"/>
              <a:r>
                <a:rPr lang="en-GB" sz="825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Activities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AE2F7C7-F3BB-9F66-F920-710B2BBE86BA}"/>
                </a:ext>
              </a:extLst>
            </p:cNvPr>
            <p:cNvSpPr/>
            <p:nvPr/>
          </p:nvSpPr>
          <p:spPr>
            <a:xfrm>
              <a:off x="-5886" y="2716130"/>
              <a:ext cx="830909" cy="125000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783"/>
              <a:r>
                <a:rPr lang="en-GB" sz="825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Manuscripts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DC40DE3-A433-BAD7-DFF7-787E781278DC}"/>
                </a:ext>
              </a:extLst>
            </p:cNvPr>
            <p:cNvSpPr/>
            <p:nvPr/>
          </p:nvSpPr>
          <p:spPr>
            <a:xfrm>
              <a:off x="-5886" y="3943495"/>
              <a:ext cx="830909" cy="92673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783"/>
              <a:r>
                <a:rPr lang="en-GB" sz="825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Other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19C03F0-FDA9-DF9F-DEE2-0C63084D1253}"/>
              </a:ext>
            </a:extLst>
          </p:cNvPr>
          <p:cNvSpPr txBox="1"/>
          <p:nvPr/>
        </p:nvSpPr>
        <p:spPr>
          <a:xfrm>
            <a:off x="1513220" y="3779780"/>
            <a:ext cx="663243" cy="584850"/>
          </a:xfrm>
          <a:prstGeom prst="roundRect">
            <a:avLst>
              <a:gd name="adj" fmla="val 12233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C00000"/>
            </a:solidFill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>
              <a:defRPr sz="1000" b="1">
                <a:solidFill>
                  <a:schemeClr val="tx2"/>
                </a:solidFill>
              </a:defRPr>
            </a:lvl1pPr>
          </a:lstStyle>
          <a:p>
            <a:pPr defTabSz="685783"/>
            <a:endParaRPr lang="en-US" sz="750" b="0" dirty="0">
              <a:solidFill>
                <a:prstClr val="black"/>
              </a:solidFill>
              <a:latin typeface="Franklin Gothic Book" panose="020B0503020102020204"/>
            </a:endParaRPr>
          </a:p>
          <a:p>
            <a:pPr defTabSz="685783"/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Infographic of Study Design on Website | LinkedIn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53FF83-9409-EEA5-212F-F507A07C3699}"/>
              </a:ext>
            </a:extLst>
          </p:cNvPr>
          <p:cNvSpPr txBox="1"/>
          <p:nvPr/>
        </p:nvSpPr>
        <p:spPr>
          <a:xfrm>
            <a:off x="5723660" y="2574736"/>
            <a:ext cx="635678" cy="640080"/>
          </a:xfrm>
          <a:prstGeom prst="roundRect">
            <a:avLst>
              <a:gd name="adj" fmla="val 9874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C00000"/>
            </a:solidFill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>
              <a:defRPr sz="1000" b="1">
                <a:solidFill>
                  <a:schemeClr val="tx2"/>
                </a:solidFill>
              </a:defRPr>
            </a:lvl1pPr>
          </a:lstStyle>
          <a:p>
            <a:pPr defTabSz="685783"/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AUG:</a:t>
            </a:r>
            <a:b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</a:br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Abstract Submission</a:t>
            </a:r>
          </a:p>
          <a:p>
            <a:pPr defTabSz="685783"/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(Secondary Audiences)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E2C633-6BA2-B80D-6871-90FBC7F8D537}"/>
              </a:ext>
            </a:extLst>
          </p:cNvPr>
          <p:cNvSpPr txBox="1"/>
          <p:nvPr/>
        </p:nvSpPr>
        <p:spPr>
          <a:xfrm>
            <a:off x="7294577" y="3760317"/>
            <a:ext cx="1040243" cy="584850"/>
          </a:xfrm>
          <a:prstGeom prst="roundRect">
            <a:avLst>
              <a:gd name="adj" fmla="val 12542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C00000"/>
            </a:solidFill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/>
          <a:p>
            <a:pPr defTabSz="685783"/>
            <a:r>
              <a:rPr lang="en-US" sz="750" b="1" dirty="0">
                <a:solidFill>
                  <a:prstClr val="black"/>
                </a:solidFill>
                <a:latin typeface="Franklin Gothic Book" panose="020B0503020102020204"/>
              </a:rPr>
              <a:t>NOV: </a:t>
            </a:r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in-text PLS</a:t>
            </a:r>
          </a:p>
          <a:p>
            <a:pPr defTabSz="685783"/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Graphical or Video Abstract Published With Manuscript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7F3966-62A1-F621-61CA-70542C14C73E}"/>
              </a:ext>
            </a:extLst>
          </p:cNvPr>
          <p:cNvSpPr txBox="1"/>
          <p:nvPr/>
        </p:nvSpPr>
        <p:spPr>
          <a:xfrm>
            <a:off x="8498800" y="3760317"/>
            <a:ext cx="635678" cy="584850"/>
          </a:xfrm>
          <a:prstGeom prst="roundRect">
            <a:avLst>
              <a:gd name="adj" fmla="val 13950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C00000"/>
            </a:solidFill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/>
          <a:p>
            <a:pPr defTabSz="685783"/>
            <a:r>
              <a:rPr lang="en-US" sz="750" b="1" dirty="0">
                <a:solidFill>
                  <a:prstClr val="black"/>
                </a:solidFill>
                <a:latin typeface="Franklin Gothic Book" panose="020B0503020102020204"/>
              </a:rPr>
              <a:t>DEC: </a:t>
            </a:r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Plain Language Summary of Publication (PLSP)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50BE18-2514-4082-BCDC-C7E47938C226}"/>
              </a:ext>
            </a:extLst>
          </p:cNvPr>
          <p:cNvSpPr txBox="1"/>
          <p:nvPr/>
        </p:nvSpPr>
        <p:spPr>
          <a:xfrm>
            <a:off x="6440265" y="2574736"/>
            <a:ext cx="635678" cy="640080"/>
          </a:xfrm>
          <a:prstGeom prst="roundRect">
            <a:avLst>
              <a:gd name="adj" fmla="val 7627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C00000"/>
            </a:solidFill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>
              <a:defRPr sz="1000" b="1">
                <a:solidFill>
                  <a:schemeClr val="tx2"/>
                </a:solidFill>
              </a:defRPr>
            </a:lvl1pPr>
          </a:lstStyle>
          <a:p>
            <a:pPr defTabSz="685783"/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SEP:</a:t>
            </a:r>
            <a:b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</a:br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Abstract Submission</a:t>
            </a:r>
          </a:p>
          <a:p>
            <a:pPr defTabSz="685783"/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(Secondary Analysis)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BA07AB-3BCA-C538-F8FC-58B35E02A73A}"/>
              </a:ext>
            </a:extLst>
          </p:cNvPr>
          <p:cNvSpPr txBox="1"/>
          <p:nvPr/>
        </p:nvSpPr>
        <p:spPr>
          <a:xfrm>
            <a:off x="8498800" y="2574736"/>
            <a:ext cx="635678" cy="640080"/>
          </a:xfrm>
          <a:prstGeom prst="roundRect">
            <a:avLst>
              <a:gd name="adj" fmla="val 6878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C00000"/>
            </a:solidFill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>
              <a:defRPr sz="1000" b="1">
                <a:solidFill>
                  <a:schemeClr val="tx2"/>
                </a:solidFill>
              </a:defRPr>
            </a:lvl1pPr>
          </a:lstStyle>
          <a:p>
            <a:pPr defTabSz="685783"/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DEC:</a:t>
            </a:r>
            <a:b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</a:br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Congress presentation</a:t>
            </a:r>
          </a:p>
          <a:p>
            <a:pPr defTabSz="685783"/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(Secondary Analysis)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9E1BB4C-F527-497D-CFF1-AD06A9CA5054}"/>
              </a:ext>
            </a:extLst>
          </p:cNvPr>
          <p:cNvCxnSpPr>
            <a:cxnSpLocks/>
          </p:cNvCxnSpPr>
          <p:nvPr/>
        </p:nvCxnSpPr>
        <p:spPr>
          <a:xfrm>
            <a:off x="1143000" y="3704933"/>
            <a:ext cx="7673639" cy="0"/>
          </a:xfrm>
          <a:prstGeom prst="lin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7B78D3A-97CF-7F0D-E7F3-F1FAA866AF33}"/>
              </a:ext>
            </a:extLst>
          </p:cNvPr>
          <p:cNvSpPr txBox="1"/>
          <p:nvPr/>
        </p:nvSpPr>
        <p:spPr>
          <a:xfrm>
            <a:off x="3554578" y="3529236"/>
            <a:ext cx="2034844" cy="338327"/>
          </a:xfrm>
          <a:prstGeom prst="roundRect">
            <a:avLst>
              <a:gd name="adj" fmla="val 14345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C00000"/>
            </a:solidFill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 algn="ctr" defTabSz="685783">
              <a:defRPr sz="750" b="1">
                <a:solidFill>
                  <a:prstClr val="black"/>
                </a:solidFill>
                <a:latin typeface="Franklin Gothic Book" panose="020B0503020102020204"/>
              </a:defRPr>
            </a:lvl1pPr>
          </a:lstStyle>
          <a:p>
            <a:pPr algn="l"/>
            <a:r>
              <a:rPr lang="en-US" dirty="0"/>
              <a:t>JAN – DEC:</a:t>
            </a:r>
            <a:br>
              <a:rPr lang="en-US" dirty="0"/>
            </a:br>
            <a:r>
              <a:rPr lang="en-US" b="0" dirty="0"/>
              <a:t>Capture Investigator-Initiated Studies on Plan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587E2FE4-777D-BC0B-DEFA-660A56B8BC31}"/>
              </a:ext>
            </a:extLst>
          </p:cNvPr>
          <p:cNvSpPr/>
          <p:nvPr/>
        </p:nvSpPr>
        <p:spPr>
          <a:xfrm>
            <a:off x="8902889" y="4217194"/>
            <a:ext cx="192986" cy="147436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614DBBDC-3536-B655-A9F2-B9C22E151163}"/>
              </a:ext>
            </a:extLst>
          </p:cNvPr>
          <p:cNvSpPr/>
          <p:nvPr/>
        </p:nvSpPr>
        <p:spPr>
          <a:xfrm flipH="1">
            <a:off x="1748348" y="3792992"/>
            <a:ext cx="192986" cy="147436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16B49962-6281-D040-9358-6C3F7DC4C3F4}"/>
              </a:ext>
            </a:extLst>
          </p:cNvPr>
          <p:cNvSpPr/>
          <p:nvPr/>
        </p:nvSpPr>
        <p:spPr>
          <a:xfrm flipH="1">
            <a:off x="1098266" y="3780942"/>
            <a:ext cx="192986" cy="147436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F34E21F3-89CF-B6C9-792B-9281EE25C6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pPr defTabSz="685783"/>
            <a:fld id="{42AD0A0E-4515-A647-B2E3-7F1B29FB990E}" type="slidenum">
              <a:rPr lang="en-US">
                <a:solidFill>
                  <a:prstClr val="black"/>
                </a:solidFill>
                <a:latin typeface="Franklin Gothic Book" panose="020B0503020102020204"/>
              </a:rPr>
              <a:pPr defTabSz="685783"/>
              <a:t>24</a:t>
            </a:fld>
            <a:endParaRPr lang="en-US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5178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CD2F9-DDAA-4D46-BAC0-F9385C554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Challenge:</a:t>
            </a:r>
            <a:r>
              <a:rPr lang="en-US" dirty="0"/>
              <a:t> Data Availability</a:t>
            </a:r>
            <a:br>
              <a:rPr lang="en-US" dirty="0"/>
            </a:br>
            <a:r>
              <a:rPr lang="en-US" sz="2000" i="1" dirty="0"/>
              <a:t>Ingredient Sourcing Hurdles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F728DBA-D9E6-DB9E-5E80-8B7CF85F1DBE}"/>
              </a:ext>
            </a:extLst>
          </p:cNvPr>
          <p:cNvSpPr txBox="1">
            <a:spLocks/>
          </p:cNvSpPr>
          <p:nvPr/>
        </p:nvSpPr>
        <p:spPr>
          <a:xfrm>
            <a:off x="485775" y="1605026"/>
            <a:ext cx="2647950" cy="294922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42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.AppleSystemUIFont" charset="-120"/>
              <a:buChar char="–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71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Wingdings" charset="2"/>
              <a:buChar char="§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00" indent="-1571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7013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0" indent="0"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chemeClr val="accent1"/>
                </a:solidFill>
              </a:rPr>
              <a:t>Timing of High-Priority </a:t>
            </a:r>
            <a:br>
              <a:rPr lang="en-US" sz="1600" b="1" dirty="0">
                <a:solidFill>
                  <a:schemeClr val="accent1"/>
                </a:solidFill>
              </a:rPr>
            </a:br>
            <a:r>
              <a:rPr lang="en-US" sz="1600" b="1" dirty="0">
                <a:solidFill>
                  <a:schemeClr val="accent1"/>
                </a:solidFill>
              </a:rPr>
              <a:t>Data Readout </a:t>
            </a:r>
          </a:p>
          <a:p>
            <a:pPr marL="182880" lvl="1" indent="-182880">
              <a:buFont typeface="Arial" panose="020B0604020202020204" pitchFamily="34" charset="0"/>
              <a:buChar char="•"/>
            </a:pPr>
            <a:r>
              <a:rPr lang="en-US" sz="1400" dirty="0"/>
              <a:t>Discuss priorities: getting data out quickly vs waiting for a key congress</a:t>
            </a:r>
          </a:p>
          <a:p>
            <a:pPr marL="182880" lvl="1" indent="-182880">
              <a:buFont typeface="Arial" panose="020B0604020202020204" pitchFamily="34" charset="0"/>
              <a:buChar char="•"/>
            </a:pPr>
            <a:r>
              <a:rPr lang="en-US" sz="1400" dirty="0"/>
              <a:t>Look for late-breaker options for key congresses</a:t>
            </a:r>
          </a:p>
          <a:p>
            <a:pPr marL="182880" lvl="1" indent="-182880">
              <a:buFont typeface="Arial" panose="020B0604020202020204" pitchFamily="34" charset="0"/>
              <a:buChar char="•"/>
            </a:pPr>
            <a:r>
              <a:rPr lang="en-US" sz="1400" dirty="0"/>
              <a:t>Consider presenting secondary analyses at key congress</a:t>
            </a:r>
          </a:p>
          <a:p>
            <a:pPr marL="182880" lvl="1" indent="-182880">
              <a:buFont typeface="Arial" panose="020B0604020202020204" pitchFamily="34" charset="0"/>
              <a:buChar char="•"/>
            </a:pPr>
            <a:r>
              <a:rPr lang="en-US" sz="1400" dirty="0"/>
              <a:t>Plotting data rollout with congress dates and abstract deadlines when data availability is uncertain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68E0892-0C72-F30C-EC7B-A20D216CC2E0}"/>
              </a:ext>
            </a:extLst>
          </p:cNvPr>
          <p:cNvSpPr txBox="1">
            <a:spLocks/>
          </p:cNvSpPr>
          <p:nvPr/>
        </p:nvSpPr>
        <p:spPr>
          <a:xfrm>
            <a:off x="3542030" y="1605026"/>
            <a:ext cx="2647948" cy="294922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42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.AppleSystemUIFont" charset="-120"/>
              <a:buChar char="–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71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Wingdings" charset="2"/>
              <a:buChar char="§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00" indent="-1571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7013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0" indent="0"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chemeClr val="accent1"/>
                </a:solidFill>
              </a:rPr>
              <a:t>Scenario </a:t>
            </a:r>
            <a:br>
              <a:rPr lang="en-US" sz="1600" b="1" dirty="0">
                <a:solidFill>
                  <a:schemeClr val="accent1"/>
                </a:solidFill>
              </a:rPr>
            </a:br>
            <a:r>
              <a:rPr lang="en-US" sz="1600" b="1" dirty="0">
                <a:solidFill>
                  <a:schemeClr val="accent1"/>
                </a:solidFill>
              </a:rPr>
              <a:t>Planning</a:t>
            </a:r>
          </a:p>
          <a:p>
            <a:pPr marL="182880" lvl="1" indent="-182880">
              <a:buFont typeface="Arial" panose="020B0604020202020204" pitchFamily="34" charset="0"/>
              <a:buChar char="•"/>
            </a:pPr>
            <a:r>
              <a:rPr lang="en-US" sz="1400" dirty="0"/>
              <a:t>Create multiple scenarios for congress presentations and timing of manuscript submission based on data availability</a:t>
            </a:r>
          </a:p>
          <a:p>
            <a:pPr marL="182880" lvl="1" indent="-182880">
              <a:buFont typeface="Arial" panose="020B0604020202020204" pitchFamily="34" charset="0"/>
              <a:buChar char="•"/>
            </a:pPr>
            <a:r>
              <a:rPr lang="en-US" sz="1400" dirty="0"/>
              <a:t>Identify timing for when publication needs to published and work backwards for timing to start manuscript development and congress presentations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B25C16C-7451-10AC-831C-7E0CF45C1996}"/>
              </a:ext>
            </a:extLst>
          </p:cNvPr>
          <p:cNvSpPr txBox="1">
            <a:spLocks/>
          </p:cNvSpPr>
          <p:nvPr/>
        </p:nvSpPr>
        <p:spPr>
          <a:xfrm>
            <a:off x="6496050" y="1605026"/>
            <a:ext cx="2457450" cy="294922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42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.AppleSystemUIFont" charset="-120"/>
              <a:buChar char="–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71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Wingdings" charset="2"/>
              <a:buChar char="§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00" indent="-1571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7013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0" indent="0"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chemeClr val="accent1"/>
                </a:solidFill>
              </a:rPr>
              <a:t>Best </a:t>
            </a:r>
            <a:br>
              <a:rPr lang="en-US" sz="1600" b="1" dirty="0">
                <a:solidFill>
                  <a:schemeClr val="accent1"/>
                </a:solidFill>
              </a:rPr>
            </a:br>
            <a:r>
              <a:rPr lang="en-US" sz="1600" b="1" dirty="0">
                <a:solidFill>
                  <a:schemeClr val="accent1"/>
                </a:solidFill>
              </a:rPr>
              <a:t>Practices</a:t>
            </a:r>
          </a:p>
          <a:p>
            <a:pPr marL="182880" lvl="1" indent="-182880">
              <a:buFont typeface="Arial" panose="020B0604020202020204" pitchFamily="34" charset="0"/>
              <a:buChar char="•"/>
            </a:pPr>
            <a:r>
              <a:rPr lang="en-US" sz="1400" dirty="0"/>
              <a:t>Include agency partner in data study readout meeting</a:t>
            </a:r>
          </a:p>
          <a:p>
            <a:pPr marL="182880" lvl="1" indent="-182880">
              <a:buFont typeface="Arial" panose="020B0604020202020204" pitchFamily="34" charset="0"/>
              <a:buChar char="•"/>
            </a:pPr>
            <a:r>
              <a:rPr lang="en-US" sz="1400" dirty="0"/>
              <a:t>Fluid process: need for flexibility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CA274CD-F21D-48DC-06C0-A216686A39BB}"/>
              </a:ext>
            </a:extLst>
          </p:cNvPr>
          <p:cNvCxnSpPr>
            <a:cxnSpLocks/>
          </p:cNvCxnSpPr>
          <p:nvPr/>
        </p:nvCxnSpPr>
        <p:spPr>
          <a:xfrm>
            <a:off x="3265715" y="1590802"/>
            <a:ext cx="0" cy="282001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ECBE967-97FA-8035-007D-6E59F1D50AA1}"/>
              </a:ext>
            </a:extLst>
          </p:cNvPr>
          <p:cNvCxnSpPr>
            <a:cxnSpLocks/>
          </p:cNvCxnSpPr>
          <p:nvPr/>
        </p:nvCxnSpPr>
        <p:spPr>
          <a:xfrm>
            <a:off x="6291944" y="1590802"/>
            <a:ext cx="0" cy="282001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2DC2E12C-C79B-8D3B-2725-958A6FE02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258" y="1605026"/>
            <a:ext cx="442292" cy="42386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5BDB65C-528F-77E8-EE26-3BE448017F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35921" y="1609852"/>
            <a:ext cx="438150" cy="43338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756A981-7861-087D-C2B7-F368702350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40699" y="1605025"/>
            <a:ext cx="447675" cy="447675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6321835-EFB5-912E-0F95-DE9B403390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pPr defTabSz="685783"/>
            <a:fld id="{42AD0A0E-4515-A647-B2E3-7F1B29FB990E}" type="slidenum">
              <a:rPr lang="en-US">
                <a:solidFill>
                  <a:prstClr val="black"/>
                </a:solidFill>
                <a:latin typeface="Franklin Gothic Book" panose="020B0503020102020204"/>
              </a:rPr>
              <a:pPr defTabSz="685783"/>
              <a:t>25</a:t>
            </a:fld>
            <a:endParaRPr lang="en-US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35983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F763077-90C8-EB0E-3F1E-9658B640DA02}"/>
              </a:ext>
            </a:extLst>
          </p:cNvPr>
          <p:cNvSpPr/>
          <p:nvPr/>
        </p:nvSpPr>
        <p:spPr>
          <a:xfrm>
            <a:off x="828676" y="1063718"/>
            <a:ext cx="8315325" cy="296466"/>
          </a:xfrm>
          <a:prstGeom prst="rect">
            <a:avLst/>
          </a:prstGeom>
          <a:solidFill>
            <a:srgbClr val="CBDDF1">
              <a:alpha val="69804"/>
            </a:srgbClr>
          </a:solidFill>
          <a:ln w="9525" cap="rnd">
            <a:noFill/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74861D-05A2-DD34-8577-AB5EE6414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Recipe Resilience “Scenario” Planning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9860A4B-112A-C208-EC3E-0F6889220A3C}"/>
              </a:ext>
            </a:extLst>
          </p:cNvPr>
          <p:cNvSpPr/>
          <p:nvPr/>
        </p:nvSpPr>
        <p:spPr>
          <a:xfrm>
            <a:off x="-1" y="1782478"/>
            <a:ext cx="830909" cy="16465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25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Congress</a:t>
            </a:r>
          </a:p>
          <a:p>
            <a:pPr algn="ctr"/>
            <a:r>
              <a:rPr lang="en-GB" sz="825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AE2F7C7-F3BB-9F66-F920-710B2BBE86BA}"/>
              </a:ext>
            </a:extLst>
          </p:cNvPr>
          <p:cNvSpPr/>
          <p:nvPr/>
        </p:nvSpPr>
        <p:spPr>
          <a:xfrm>
            <a:off x="-1" y="3428399"/>
            <a:ext cx="830909" cy="97455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825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Manuscripts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34EF427-D971-D1BC-C43D-26CD9391BF29}"/>
              </a:ext>
            </a:extLst>
          </p:cNvPr>
          <p:cNvCxnSpPr>
            <a:cxnSpLocks/>
          </p:cNvCxnSpPr>
          <p:nvPr/>
        </p:nvCxnSpPr>
        <p:spPr>
          <a:xfrm flipH="1">
            <a:off x="0" y="4400550"/>
            <a:ext cx="9144000" cy="0"/>
          </a:xfrm>
          <a:prstGeom prst="line">
            <a:avLst/>
          </a:prstGeom>
          <a:ln w="19050" cap="rnd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6EB6BEF-BFBB-1BD0-EAF7-56C00DE80370}"/>
              </a:ext>
            </a:extLst>
          </p:cNvPr>
          <p:cNvGrpSpPr/>
          <p:nvPr/>
        </p:nvGrpSpPr>
        <p:grpSpPr>
          <a:xfrm>
            <a:off x="6061356" y="4514829"/>
            <a:ext cx="786398" cy="184666"/>
            <a:chOff x="1155922" y="5540079"/>
            <a:chExt cx="1048532" cy="246221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BEE1EA5-0E7C-307F-A641-75D58EDA7E26}"/>
                </a:ext>
              </a:extLst>
            </p:cNvPr>
            <p:cNvSpPr txBox="1"/>
            <p:nvPr/>
          </p:nvSpPr>
          <p:spPr>
            <a:xfrm>
              <a:off x="1368753" y="5540079"/>
              <a:ext cx="835701" cy="246221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defTabSz="233789">
                <a:defRPr/>
              </a:pPr>
              <a:r>
                <a:rPr lang="en-US" sz="1200" b="1" dirty="0">
                  <a:solidFill>
                    <a:srgbClr val="44546A"/>
                  </a:solidFill>
                  <a:latin typeface="Arial" panose="020B0604020202020204"/>
                  <a:cs typeface="Calibri" panose="020F0502020204030204" pitchFamily="34" charset="0"/>
                  <a:sym typeface="Helvetica"/>
                </a:rPr>
                <a:t>Option 1</a:t>
              </a:r>
              <a:endParaRPr lang="en-US" sz="1200" b="1" dirty="0">
                <a:solidFill>
                  <a:srgbClr val="44546A"/>
                </a:solidFill>
                <a:latin typeface="Arial" panose="020B0604020202020204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499EF560-18B2-AD0B-D52C-AC1A55B50823}"/>
                </a:ext>
              </a:extLst>
            </p:cNvPr>
            <p:cNvSpPr/>
            <p:nvPr/>
          </p:nvSpPr>
          <p:spPr>
            <a:xfrm>
              <a:off x="1155922" y="5569222"/>
              <a:ext cx="169437" cy="16675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  <a:round/>
              <a:headEnd/>
              <a:tailEnd/>
            </a:ln>
            <a:effectLst/>
          </p:spPr>
          <p:txBody>
            <a:bodyPr lIns="0" tIns="0" rIns="0" bIns="0" anchor="ctr" anchorCtr="0"/>
            <a:lstStyle/>
            <a:p>
              <a:pPr algn="ctr" defTabSz="2337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675" b="1" dirty="0">
                  <a:solidFill>
                    <a:prstClr val="white"/>
                  </a:solidFill>
                  <a:latin typeface="Arial" panose="020B0604020202020204"/>
                  <a:ea typeface="ＭＳ Ｐゴシック" pitchFamily="-106" charset="-128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09E5F03-8452-3309-D663-42E61965916C}"/>
              </a:ext>
            </a:extLst>
          </p:cNvPr>
          <p:cNvGrpSpPr/>
          <p:nvPr/>
        </p:nvGrpSpPr>
        <p:grpSpPr>
          <a:xfrm>
            <a:off x="7206131" y="4514401"/>
            <a:ext cx="796116" cy="184666"/>
            <a:chOff x="2028139" y="5568654"/>
            <a:chExt cx="1061489" cy="246222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894576F-AC7E-0DB5-0F42-004224F61878}"/>
                </a:ext>
              </a:extLst>
            </p:cNvPr>
            <p:cNvSpPr txBox="1"/>
            <p:nvPr/>
          </p:nvSpPr>
          <p:spPr>
            <a:xfrm>
              <a:off x="2253929" y="5568654"/>
              <a:ext cx="835699" cy="246222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defTabSz="233789">
                <a:defRPr/>
              </a:pPr>
              <a:r>
                <a:rPr lang="en-US" sz="1200" b="1" dirty="0">
                  <a:solidFill>
                    <a:srgbClr val="44546A"/>
                  </a:solidFill>
                  <a:latin typeface="Arial" panose="020B0604020202020204"/>
                  <a:cs typeface="Calibri" panose="020F0502020204030204" pitchFamily="34" charset="0"/>
                  <a:sym typeface="Helvetica"/>
                </a:rPr>
                <a:t>Option 2</a:t>
              </a:r>
              <a:endParaRPr lang="en-US" sz="1200" b="1" dirty="0">
                <a:solidFill>
                  <a:srgbClr val="44546A"/>
                </a:solidFill>
                <a:latin typeface="Arial" panose="020B0604020202020204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F8BB8AFA-3A92-9FC8-268A-1F1C7BB23BB4}"/>
                </a:ext>
              </a:extLst>
            </p:cNvPr>
            <p:cNvSpPr/>
            <p:nvPr/>
          </p:nvSpPr>
          <p:spPr>
            <a:xfrm>
              <a:off x="2028139" y="5597797"/>
              <a:ext cx="169437" cy="166755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12700">
              <a:noFill/>
              <a:round/>
              <a:headEnd/>
              <a:tailEnd/>
            </a:ln>
            <a:effectLst/>
          </p:spPr>
          <p:txBody>
            <a:bodyPr lIns="0" tIns="0" rIns="0" bIns="0" anchor="ctr" anchorCtr="0"/>
            <a:lstStyle/>
            <a:p>
              <a:pPr algn="ctr" defTabSz="2337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675" b="1" dirty="0">
                  <a:solidFill>
                    <a:prstClr val="white"/>
                  </a:solidFill>
                  <a:latin typeface="Arial" panose="020B0604020202020204"/>
                  <a:ea typeface="ＭＳ Ｐゴシック" pitchFamily="-106" charset="-128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87A9B081-F4A5-59E8-1227-D94E0F66E36C}"/>
              </a:ext>
            </a:extLst>
          </p:cNvPr>
          <p:cNvSpPr/>
          <p:nvPr/>
        </p:nvSpPr>
        <p:spPr>
          <a:xfrm>
            <a:off x="1" y="1366242"/>
            <a:ext cx="830909" cy="405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b="1" dirty="0">
                <a:solidFill>
                  <a:srgbClr val="5B9B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Timing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2D890D0-1FC2-D981-D2D7-330945B863BE}"/>
              </a:ext>
            </a:extLst>
          </p:cNvPr>
          <p:cNvSpPr/>
          <p:nvPr/>
        </p:nvSpPr>
        <p:spPr>
          <a:xfrm>
            <a:off x="-1" y="1063718"/>
            <a:ext cx="830909" cy="29489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788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br>
              <a:rPr lang="en-GB" sz="788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788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Availability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2CA452D-BF0F-7BE1-9A97-8A8807DB93F0}"/>
              </a:ext>
            </a:extLst>
          </p:cNvPr>
          <p:cNvGrpSpPr/>
          <p:nvPr/>
        </p:nvGrpSpPr>
        <p:grpSpPr>
          <a:xfrm>
            <a:off x="828676" y="1837117"/>
            <a:ext cx="8313092" cy="2569743"/>
            <a:chOff x="1104900" y="2449489"/>
            <a:chExt cx="11084123" cy="3426324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7BE7CF5-D88C-2B8E-7ADF-D557E067831A}"/>
                </a:ext>
              </a:extLst>
            </p:cNvPr>
            <p:cNvSpPr/>
            <p:nvPr/>
          </p:nvSpPr>
          <p:spPr>
            <a:xfrm>
              <a:off x="1104900" y="4580413"/>
              <a:ext cx="11084123" cy="1295400"/>
            </a:xfrm>
            <a:prstGeom prst="rect">
              <a:avLst/>
            </a:prstGeom>
            <a:solidFill>
              <a:schemeClr val="accent3">
                <a:alpha val="10000"/>
              </a:schemeClr>
            </a:solidFill>
            <a:ln w="9525" cap="rnd">
              <a:noFill/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Franklin Gothic Book" panose="020B0503020102020204"/>
              </a:endParaRPr>
            </a:p>
          </p:txBody>
        </p: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AC7911AD-F434-355F-E04C-E5EC83CC755F}"/>
                </a:ext>
              </a:extLst>
            </p:cNvPr>
            <p:cNvGrpSpPr/>
            <p:nvPr/>
          </p:nvGrpSpPr>
          <p:grpSpPr>
            <a:xfrm>
              <a:off x="4743825" y="2449489"/>
              <a:ext cx="2960828" cy="1068345"/>
              <a:chOff x="3409920" y="2383098"/>
              <a:chExt cx="2960828" cy="1068345"/>
            </a:xfrm>
          </p:grpSpPr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41F003E8-6EAE-E309-7F86-AAC3FBC9CF6E}"/>
                  </a:ext>
                </a:extLst>
              </p:cNvPr>
              <p:cNvGrpSpPr/>
              <p:nvPr/>
            </p:nvGrpSpPr>
            <p:grpSpPr>
              <a:xfrm>
                <a:off x="3409920" y="2410748"/>
                <a:ext cx="1106938" cy="1032065"/>
                <a:chOff x="3409920" y="2410748"/>
                <a:chExt cx="1106938" cy="1032065"/>
              </a:xfrm>
            </p:grpSpPr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A62A617E-0A00-FEE0-F086-DC87E5C0C045}"/>
                    </a:ext>
                  </a:extLst>
                </p:cNvPr>
                <p:cNvSpPr txBox="1"/>
                <p:nvPr/>
              </p:nvSpPr>
              <p:spPr>
                <a:xfrm>
                  <a:off x="3409920" y="2415583"/>
                  <a:ext cx="1062270" cy="1027230"/>
                </a:xfrm>
                <a:prstGeom prst="roundRect">
                  <a:avLst>
                    <a:gd name="adj" fmla="val 6691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lumMod val="50000"/>
                      <a:alpha val="20000"/>
                    </a:schemeClr>
                  </a:outerShdw>
                </a:effectLst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wrap="square" lIns="34290" tIns="13716" rIns="34290" bIns="13716" rtlCol="0" anchor="t" anchorCtr="0">
                  <a:noAutofit/>
                </a:bodyPr>
                <a:lstStyle/>
                <a:p>
                  <a:r>
                    <a:rPr lang="en-US" sz="750" b="1" dirty="0">
                      <a:solidFill>
                        <a:prstClr val="black"/>
                      </a:solidFill>
                      <a:latin typeface="Franklin Gothic Book" panose="020B0503020102020204"/>
                    </a:rPr>
                    <a:t>MAY: </a:t>
                  </a:r>
                  <a:br>
                    <a:rPr lang="en-US" sz="750" b="1" dirty="0">
                      <a:solidFill>
                        <a:prstClr val="black"/>
                      </a:solidFill>
                      <a:latin typeface="Franklin Gothic Book" panose="020B0503020102020204"/>
                    </a:rPr>
                  </a:br>
                  <a:r>
                    <a:rPr lang="en-US" sz="750" dirty="0">
                      <a:solidFill>
                        <a:prstClr val="black"/>
                      </a:solidFill>
                      <a:latin typeface="Franklin Gothic Book" panose="020B0503020102020204"/>
                    </a:rPr>
                    <a:t>Meeting 1:</a:t>
                  </a:r>
                  <a:r>
                    <a:rPr lang="en-US" sz="750" b="1" dirty="0">
                      <a:solidFill>
                        <a:prstClr val="black"/>
                      </a:solidFill>
                      <a:latin typeface="Franklin Gothic Book" panose="020B0503020102020204"/>
                    </a:rPr>
                    <a:t> </a:t>
                  </a:r>
                  <a:br>
                    <a:rPr lang="en-US" sz="750" b="1" dirty="0">
                      <a:solidFill>
                        <a:prstClr val="black"/>
                      </a:solidFill>
                      <a:latin typeface="Franklin Gothic Book" panose="020B0503020102020204"/>
                    </a:rPr>
                  </a:br>
                  <a:r>
                    <a:rPr lang="en-US" sz="750" dirty="0">
                      <a:solidFill>
                        <a:prstClr val="black"/>
                      </a:solidFill>
                      <a:latin typeface="Franklin Gothic Book" panose="020B0503020102020204"/>
                    </a:rPr>
                    <a:t>LBA (Submission Deadline)</a:t>
                  </a:r>
                </a:p>
                <a:p>
                  <a:endParaRPr lang="en-US" sz="750" dirty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A379EB0E-41E8-9514-5AB6-F43AA56B2E2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349619" y="2410748"/>
                  <a:ext cx="167239" cy="16459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lIns="0" tIns="0" rIns="0" bIns="0" anchor="ctr" anchorCtr="0"/>
                <a:lstStyle/>
                <a:p>
                  <a:pPr algn="ctr" defTabSz="233789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GB" sz="675" b="1" dirty="0">
                      <a:solidFill>
                        <a:prstClr val="white"/>
                      </a:solidFill>
                      <a:latin typeface="Arial" panose="020B0604020202020204"/>
                      <a:ea typeface="ＭＳ Ｐゴシック" pitchFamily="-106" charset="-128"/>
                      <a:cs typeface="Calibri" panose="020F0502020204030204" pitchFamily="34" charset="0"/>
                    </a:rPr>
                    <a:t>1</a:t>
                  </a:r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3C897E2A-0242-D817-6EAF-1FD8D3EA2C65}"/>
                  </a:ext>
                </a:extLst>
              </p:cNvPr>
              <p:cNvGrpSpPr/>
              <p:nvPr/>
            </p:nvGrpSpPr>
            <p:grpSpPr>
              <a:xfrm>
                <a:off x="5286356" y="2383098"/>
                <a:ext cx="1084392" cy="1068345"/>
                <a:chOff x="5286356" y="2383098"/>
                <a:chExt cx="1084392" cy="1068345"/>
              </a:xfrm>
            </p:grpSpPr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5946D929-F793-0CFD-42D4-37CFC8F34703}"/>
                    </a:ext>
                  </a:extLst>
                </p:cNvPr>
                <p:cNvSpPr txBox="1"/>
                <p:nvPr/>
              </p:nvSpPr>
              <p:spPr>
                <a:xfrm>
                  <a:off x="5286356" y="2418378"/>
                  <a:ext cx="1030924" cy="1033065"/>
                </a:xfrm>
                <a:prstGeom prst="roundRect">
                  <a:avLst>
                    <a:gd name="adj" fmla="val 7094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38100" dist="25400" dir="2700000" algn="tl" rotWithShape="0">
                    <a:schemeClr val="bg1">
                      <a:lumMod val="50000"/>
                      <a:alpha val="20000"/>
                    </a:schemeClr>
                  </a:outerShdw>
                </a:effectLst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wrap="square" lIns="34290" tIns="13716" rIns="34290" bIns="13716" rtlCol="0" anchor="t" anchorCtr="0">
                  <a:noAutofit/>
                </a:bodyPr>
                <a:lstStyle/>
                <a:p>
                  <a:r>
                    <a:rPr lang="en-US" sz="750" b="1" dirty="0">
                      <a:solidFill>
                        <a:prstClr val="black"/>
                      </a:solidFill>
                      <a:latin typeface="Franklin Gothic Book" panose="020B0503020102020204"/>
                    </a:rPr>
                    <a:t>JUL: </a:t>
                  </a:r>
                  <a:br>
                    <a:rPr lang="en-US" sz="750" b="1" dirty="0">
                      <a:solidFill>
                        <a:prstClr val="black"/>
                      </a:solidFill>
                      <a:latin typeface="Franklin Gothic Book" panose="020B0503020102020204"/>
                    </a:rPr>
                  </a:br>
                  <a:r>
                    <a:rPr lang="en-US" sz="750" dirty="0">
                      <a:solidFill>
                        <a:prstClr val="black"/>
                      </a:solidFill>
                      <a:latin typeface="Franklin Gothic Book" panose="020B0503020102020204"/>
                    </a:rPr>
                    <a:t>Meeting 1:</a:t>
                  </a:r>
                  <a:br>
                    <a:rPr lang="en-US" sz="750" dirty="0">
                      <a:solidFill>
                        <a:prstClr val="black"/>
                      </a:solidFill>
                      <a:latin typeface="Franklin Gothic Book" panose="020B0503020102020204"/>
                    </a:rPr>
                  </a:br>
                  <a:r>
                    <a:rPr lang="en-US" sz="750" dirty="0">
                      <a:solidFill>
                        <a:prstClr val="black"/>
                      </a:solidFill>
                      <a:latin typeface="Franklin Gothic Book" panose="020B0503020102020204"/>
                    </a:rPr>
                    <a:t>Congress Presentation (Primary Disclosure)</a:t>
                  </a:r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1C0F6A5A-A5FD-5857-D132-9D5E4E67814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203509" y="2383098"/>
                  <a:ext cx="167239" cy="16459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lIns="0" tIns="0" rIns="0" bIns="0" anchor="ctr" anchorCtr="0"/>
                <a:lstStyle/>
                <a:p>
                  <a:pPr algn="ctr" defTabSz="233789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GB" sz="675" b="1" dirty="0">
                      <a:solidFill>
                        <a:prstClr val="white"/>
                      </a:solidFill>
                      <a:latin typeface="Arial" panose="020B0604020202020204"/>
                      <a:ea typeface="ＭＳ Ｐゴシック" pitchFamily="-106" charset="-128"/>
                      <a:cs typeface="Calibri" panose="020F0502020204030204" pitchFamily="34" charset="0"/>
                    </a:rPr>
                    <a:t>1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3023E0E-E283-EE7B-A101-F7CEDBEEF073}"/>
                </a:ext>
              </a:extLst>
            </p:cNvPr>
            <p:cNvGrpSpPr/>
            <p:nvPr/>
          </p:nvGrpSpPr>
          <p:grpSpPr>
            <a:xfrm>
              <a:off x="3777655" y="4606006"/>
              <a:ext cx="1056741" cy="573123"/>
              <a:chOff x="4096538" y="4597183"/>
              <a:chExt cx="1056741" cy="573123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12E374B-7DF9-5E8C-4DD4-4DC424F2871D}"/>
                  </a:ext>
                </a:extLst>
              </p:cNvPr>
              <p:cNvSpPr txBox="1"/>
              <p:nvPr/>
            </p:nvSpPr>
            <p:spPr>
              <a:xfrm>
                <a:off x="4096538" y="4621666"/>
                <a:ext cx="1029659" cy="548640"/>
              </a:xfrm>
              <a:prstGeom prst="roundRect">
                <a:avLst>
                  <a:gd name="adj" fmla="val 13402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38100" dist="25400" dir="2700000" algn="tl" rotWithShape="0">
                  <a:schemeClr val="bg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lIns="34290" tIns="0" rIns="34290" bIns="0" rtlCol="0" anchor="ctr" anchorCtr="0">
                <a:noAutofit/>
              </a:bodyPr>
              <a:lstStyle/>
              <a:p>
                <a:r>
                  <a:rPr lang="en-US" sz="750" b="1" dirty="0">
                    <a:solidFill>
                      <a:prstClr val="black"/>
                    </a:solidFill>
                    <a:latin typeface="Franklin Gothic Book" panose="020B0503020102020204"/>
                  </a:rPr>
                  <a:t>APR: </a:t>
                </a:r>
                <a:r>
                  <a:rPr lang="en-US" sz="750" dirty="0">
                    <a:solidFill>
                      <a:prstClr val="black"/>
                    </a:solidFill>
                    <a:latin typeface="Franklin Gothic Book" panose="020B0503020102020204"/>
                  </a:rPr>
                  <a:t>Manuscript Submission</a:t>
                </a: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0549F23-D24E-7E1A-ACCA-C74D07E735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86040" y="4597183"/>
                <a:ext cx="167239" cy="164592"/>
              </a:xfrm>
              <a:prstGeom prst="ellipse">
                <a:avLst/>
              </a:prstGeom>
              <a:solidFill>
                <a:schemeClr val="accent1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lIns="0" tIns="0" rIns="0" bIns="0" anchor="ctr" anchorCtr="0"/>
              <a:lstStyle/>
              <a:p>
                <a:pPr algn="ctr" defTabSz="23378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675" b="1" dirty="0">
                    <a:solidFill>
                      <a:prstClr val="white"/>
                    </a:solidFill>
                    <a:latin typeface="Arial" panose="020B0604020202020204"/>
                    <a:ea typeface="ＭＳ Ｐゴシック" pitchFamily="-106" charset="-128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2BEF475-F9F0-A447-C898-EEA744A1BB88}"/>
                </a:ext>
              </a:extLst>
            </p:cNvPr>
            <p:cNvGrpSpPr/>
            <p:nvPr/>
          </p:nvGrpSpPr>
          <p:grpSpPr>
            <a:xfrm>
              <a:off x="6643382" y="4623730"/>
              <a:ext cx="1080117" cy="557779"/>
              <a:chOff x="5276083" y="4526535"/>
              <a:chExt cx="1080117" cy="557779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FCBE58-E944-3E5A-964F-07614FDFEAF1}"/>
                  </a:ext>
                </a:extLst>
              </p:cNvPr>
              <p:cNvSpPr txBox="1"/>
              <p:nvPr/>
            </p:nvSpPr>
            <p:spPr>
              <a:xfrm>
                <a:off x="5276083" y="4536057"/>
                <a:ext cx="1029659" cy="548257"/>
              </a:xfrm>
              <a:prstGeom prst="roundRect">
                <a:avLst>
                  <a:gd name="adj" fmla="val 1224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38100" dist="25400" dir="2700000" algn="tl" rotWithShape="0">
                  <a:schemeClr val="bg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lIns="34290" tIns="0" rIns="34290" bIns="0" rtlCol="0" anchor="ctr" anchorCtr="0">
                <a:noAutofit/>
              </a:bodyPr>
              <a:lstStyle/>
              <a:p>
                <a:r>
                  <a:rPr lang="en-US" sz="750" b="1" dirty="0">
                    <a:solidFill>
                      <a:prstClr val="black"/>
                    </a:solidFill>
                    <a:latin typeface="Franklin Gothic Book" panose="020B0503020102020204"/>
                  </a:rPr>
                  <a:t>JUL: </a:t>
                </a:r>
                <a:r>
                  <a:rPr lang="en-US" sz="750" dirty="0">
                    <a:solidFill>
                      <a:prstClr val="black"/>
                    </a:solidFill>
                    <a:latin typeface="Franklin Gothic Book" panose="020B0503020102020204"/>
                  </a:rPr>
                  <a:t>Manuscript Publication</a:t>
                </a: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9F86950F-340A-D30A-39D2-2A8D6E49B0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88961" y="4526535"/>
                <a:ext cx="167239" cy="164592"/>
              </a:xfrm>
              <a:prstGeom prst="ellipse">
                <a:avLst/>
              </a:prstGeom>
              <a:solidFill>
                <a:schemeClr val="accent1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lIns="0" tIns="0" rIns="0" bIns="0" anchor="ctr" anchorCtr="0"/>
              <a:lstStyle/>
              <a:p>
                <a:pPr algn="ctr" defTabSz="23378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675" b="1" dirty="0">
                    <a:solidFill>
                      <a:prstClr val="white"/>
                    </a:solidFill>
                    <a:latin typeface="Arial" panose="020B0604020202020204"/>
                    <a:ea typeface="ＭＳ Ｐゴシック" pitchFamily="-106" charset="-128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9775A3F-338C-00DD-67AD-BB2E7655F742}"/>
                </a:ext>
              </a:extLst>
            </p:cNvPr>
            <p:cNvGrpSpPr/>
            <p:nvPr/>
          </p:nvGrpSpPr>
          <p:grpSpPr>
            <a:xfrm>
              <a:off x="1963244" y="4616961"/>
              <a:ext cx="1081309" cy="564407"/>
              <a:chOff x="1963244" y="4540761"/>
              <a:chExt cx="1081309" cy="564407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8950A5-38F1-0C67-689D-45EFC5C9D5A5}"/>
                  </a:ext>
                </a:extLst>
              </p:cNvPr>
              <p:cNvSpPr txBox="1"/>
              <p:nvPr/>
            </p:nvSpPr>
            <p:spPr>
              <a:xfrm>
                <a:off x="1963244" y="4556528"/>
                <a:ext cx="1029659" cy="548640"/>
              </a:xfrm>
              <a:prstGeom prst="roundRect">
                <a:avLst>
                  <a:gd name="adj" fmla="val 11087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38100" dist="25400" dir="2700000" algn="tl" rotWithShape="0">
                  <a:schemeClr val="bg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lIns="34290" tIns="0" rIns="34290" bIns="0" rtlCol="0" anchor="ctr" anchorCtr="0">
                <a:noAutofit/>
              </a:bodyPr>
              <a:lstStyle/>
              <a:p>
                <a:r>
                  <a:rPr lang="en-US" sz="750" b="1" dirty="0">
                    <a:solidFill>
                      <a:prstClr val="black"/>
                    </a:solidFill>
                    <a:latin typeface="Franklin Gothic Book" panose="020B0503020102020204"/>
                  </a:rPr>
                  <a:t>FEB: </a:t>
                </a:r>
                <a:r>
                  <a:rPr lang="en-US" sz="750" dirty="0">
                    <a:solidFill>
                      <a:prstClr val="black"/>
                    </a:solidFill>
                    <a:latin typeface="Franklin Gothic Book" panose="020B0503020102020204"/>
                  </a:rPr>
                  <a:t>Start  Manuscript Development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82007F0B-46B9-4023-C75B-6BE530F341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77314" y="4540761"/>
                <a:ext cx="167239" cy="164592"/>
              </a:xfrm>
              <a:prstGeom prst="ellipse">
                <a:avLst/>
              </a:prstGeom>
              <a:solidFill>
                <a:schemeClr val="accent1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lIns="0" tIns="0" rIns="0" bIns="0" anchor="ctr" anchorCtr="0"/>
              <a:lstStyle/>
              <a:p>
                <a:pPr algn="ctr" defTabSz="23378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675" b="1" dirty="0">
                    <a:solidFill>
                      <a:prstClr val="white"/>
                    </a:solidFill>
                    <a:latin typeface="Arial" panose="020B0604020202020204"/>
                    <a:ea typeface="ＭＳ Ｐゴシック" pitchFamily="-106" charset="-128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1F50C78-60A0-6E60-1168-654BF84D6BEA}"/>
                </a:ext>
              </a:extLst>
            </p:cNvPr>
            <p:cNvGrpSpPr/>
            <p:nvPr/>
          </p:nvGrpSpPr>
          <p:grpSpPr>
            <a:xfrm>
              <a:off x="11105371" y="5235939"/>
              <a:ext cx="1071852" cy="564407"/>
              <a:chOff x="9050256" y="5035411"/>
              <a:chExt cx="1071852" cy="564407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5D7CAE6-2044-BADD-6474-116F19BABDD3}"/>
                  </a:ext>
                </a:extLst>
              </p:cNvPr>
              <p:cNvSpPr txBox="1"/>
              <p:nvPr/>
            </p:nvSpPr>
            <p:spPr>
              <a:xfrm>
                <a:off x="9050256" y="5051178"/>
                <a:ext cx="1029658" cy="548640"/>
              </a:xfrm>
              <a:prstGeom prst="roundRect">
                <a:avLst>
                  <a:gd name="adj" fmla="val 13402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38100" dist="25400" dir="2700000" algn="tl" rotWithShape="0">
                  <a:schemeClr val="bg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lIns="34290" tIns="0" rIns="34290" bIns="0" rtlCol="0" anchor="ctr" anchorCtr="0">
                <a:noAutofit/>
              </a:bodyPr>
              <a:lstStyle/>
              <a:p>
                <a:r>
                  <a:rPr lang="en-US" sz="750" b="1" dirty="0">
                    <a:solidFill>
                      <a:prstClr val="black"/>
                    </a:solidFill>
                    <a:latin typeface="Franklin Gothic Book" panose="020B0503020102020204"/>
                  </a:rPr>
                  <a:t>DEC: </a:t>
                </a:r>
                <a:r>
                  <a:rPr lang="en-US" sz="750" dirty="0">
                    <a:solidFill>
                      <a:prstClr val="black"/>
                    </a:solidFill>
                    <a:latin typeface="Franklin Gothic Book" panose="020B0503020102020204"/>
                  </a:rPr>
                  <a:t>Manuscript Publication</a:t>
                </a: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AB85C16-D3BB-9AA4-A7E9-58FFEA4D45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954869" y="5035411"/>
                <a:ext cx="167239" cy="164592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lIns="0" tIns="0" rIns="0" bIns="0" anchor="ctr" anchorCtr="0"/>
              <a:lstStyle/>
              <a:p>
                <a:pPr algn="ctr" defTabSz="23378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675" b="1" dirty="0">
                    <a:solidFill>
                      <a:prstClr val="white"/>
                    </a:solidFill>
                    <a:latin typeface="Arial" panose="020B0604020202020204"/>
                    <a:ea typeface="ＭＳ Ｐゴシック" pitchFamily="-106" charset="-128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158B935-30F7-1772-5B26-A584373C0A74}"/>
                </a:ext>
              </a:extLst>
            </p:cNvPr>
            <p:cNvGrpSpPr/>
            <p:nvPr/>
          </p:nvGrpSpPr>
          <p:grpSpPr>
            <a:xfrm>
              <a:off x="6643382" y="5236874"/>
              <a:ext cx="1071784" cy="564407"/>
              <a:chOff x="5279443" y="4897196"/>
              <a:chExt cx="1071784" cy="564407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92B085-AC49-332C-7A7F-7D82C45B282E}"/>
                  </a:ext>
                </a:extLst>
              </p:cNvPr>
              <p:cNvSpPr txBox="1"/>
              <p:nvPr/>
            </p:nvSpPr>
            <p:spPr>
              <a:xfrm>
                <a:off x="5279443" y="4912963"/>
                <a:ext cx="1029659" cy="548640"/>
              </a:xfrm>
              <a:prstGeom prst="roundRect">
                <a:avLst>
                  <a:gd name="adj" fmla="val 13402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38100" dist="25400" dir="2700000" algn="tl" rotWithShape="0">
                  <a:schemeClr val="bg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lIns="34290" tIns="0" rIns="34290" bIns="0" rtlCol="0" anchor="ctr" anchorCtr="0">
                <a:noAutofit/>
              </a:bodyPr>
              <a:lstStyle/>
              <a:p>
                <a:r>
                  <a:rPr lang="en-US" sz="750" b="1" dirty="0">
                    <a:solidFill>
                      <a:prstClr val="black"/>
                    </a:solidFill>
                    <a:latin typeface="Franklin Gothic Book" panose="020B0503020102020204"/>
                  </a:rPr>
                  <a:t>JUL: </a:t>
                </a:r>
                <a:r>
                  <a:rPr lang="en-US" sz="750" dirty="0">
                    <a:solidFill>
                      <a:prstClr val="black"/>
                    </a:solidFill>
                    <a:latin typeface="Franklin Gothic Book" panose="020B0503020102020204"/>
                  </a:rPr>
                  <a:t>Manuscript Submission</a:t>
                </a: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CEBED417-115B-897C-3D1C-DC4CD355A8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83988" y="4897196"/>
                <a:ext cx="167239" cy="164592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lIns="0" tIns="0" rIns="0" bIns="0" anchor="ctr" anchorCtr="0"/>
              <a:lstStyle/>
              <a:p>
                <a:pPr algn="ctr" defTabSz="23378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675" b="1" dirty="0">
                    <a:solidFill>
                      <a:prstClr val="white"/>
                    </a:solidFill>
                    <a:latin typeface="Arial" panose="020B0604020202020204"/>
                    <a:ea typeface="ＭＳ Ｐゴシック" pitchFamily="-106" charset="-128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6643E69-1224-BC03-0523-1EC79B8F97A4}"/>
                </a:ext>
              </a:extLst>
            </p:cNvPr>
            <p:cNvGrpSpPr/>
            <p:nvPr/>
          </p:nvGrpSpPr>
          <p:grpSpPr>
            <a:xfrm>
              <a:off x="2869959" y="5250757"/>
              <a:ext cx="1062888" cy="563332"/>
              <a:chOff x="1763053" y="5193808"/>
              <a:chExt cx="1062888" cy="563332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CAD74E6-DCF0-6FC9-7796-534865652367}"/>
                  </a:ext>
                </a:extLst>
              </p:cNvPr>
              <p:cNvSpPr txBox="1"/>
              <p:nvPr/>
            </p:nvSpPr>
            <p:spPr>
              <a:xfrm>
                <a:off x="1763053" y="5208500"/>
                <a:ext cx="1029659" cy="548640"/>
              </a:xfrm>
              <a:prstGeom prst="roundRect">
                <a:avLst>
                  <a:gd name="adj" fmla="val 12245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38100" dist="25400" dir="2700000" algn="tl" rotWithShape="0">
                  <a:schemeClr val="bg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lIns="34290" tIns="0" rIns="34290" bIns="0" rtlCol="0" anchor="ctr" anchorCtr="0">
                <a:noAutofit/>
              </a:bodyPr>
              <a:lstStyle/>
              <a:p>
                <a:r>
                  <a:rPr lang="en-US" sz="750" b="1" dirty="0">
                    <a:solidFill>
                      <a:prstClr val="black"/>
                    </a:solidFill>
                    <a:latin typeface="Franklin Gothic Book" panose="020B0503020102020204"/>
                  </a:rPr>
                  <a:t>MAR: </a:t>
                </a:r>
                <a:r>
                  <a:rPr lang="en-US" sz="750" dirty="0">
                    <a:solidFill>
                      <a:prstClr val="black"/>
                    </a:solidFill>
                    <a:latin typeface="Franklin Gothic Book" panose="020B0503020102020204"/>
                  </a:rPr>
                  <a:t>Start  Manuscript Development</a:t>
                </a: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11D2B9F-C89C-B2F2-6D63-9A46DA944A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8702" y="5193808"/>
                <a:ext cx="167239" cy="164592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lIns="0" tIns="0" rIns="0" bIns="0" anchor="ctr" anchorCtr="0"/>
              <a:lstStyle/>
              <a:p>
                <a:pPr algn="ctr" defTabSz="23378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675" b="1" dirty="0">
                    <a:solidFill>
                      <a:prstClr val="white"/>
                    </a:solidFill>
                    <a:latin typeface="Arial" panose="020B0604020202020204"/>
                    <a:ea typeface="ＭＳ Ｐゴシック" pitchFamily="-106" charset="-128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FCDCC86-EA23-8D9B-7654-461CA734E8FA}"/>
                </a:ext>
              </a:extLst>
            </p:cNvPr>
            <p:cNvSpPr txBox="1"/>
            <p:nvPr/>
          </p:nvSpPr>
          <p:spPr>
            <a:xfrm>
              <a:off x="2891123" y="2467724"/>
              <a:ext cx="1008495" cy="970061"/>
            </a:xfrm>
            <a:prstGeom prst="roundRect">
              <a:avLst>
                <a:gd name="adj" fmla="val 7248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38100" dist="25400" dir="2700000" algn="tl" rotWithShape="0">
                <a:schemeClr val="bg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34290" tIns="13716" rIns="34290" bIns="13716" rtlCol="0" anchor="t" anchorCtr="0">
              <a:noAutofit/>
            </a:bodyPr>
            <a:lstStyle>
              <a:defPPr>
                <a:defRPr lang="en-US"/>
              </a:defPPr>
              <a:lvl1pPr>
                <a:defRPr sz="1000" b="1">
                  <a:solidFill>
                    <a:schemeClr val="tx2"/>
                  </a:solidFill>
                </a:defRPr>
              </a:lvl1pPr>
            </a:lstStyle>
            <a:p>
              <a:r>
                <a:rPr lang="en-US" sz="750" dirty="0">
                  <a:solidFill>
                    <a:prstClr val="black"/>
                  </a:solidFill>
                  <a:latin typeface="Franklin Gothic Book" panose="020B0503020102020204"/>
                </a:rPr>
                <a:t>MAR: </a:t>
              </a:r>
              <a:br>
                <a:rPr lang="en-US" sz="750" dirty="0">
                  <a:solidFill>
                    <a:prstClr val="black"/>
                  </a:solidFill>
                  <a:latin typeface="Franklin Gothic Book" panose="020B0503020102020204"/>
                </a:rPr>
              </a:br>
              <a:r>
                <a:rPr lang="en-US" sz="750" b="0" dirty="0">
                  <a:solidFill>
                    <a:prstClr val="black"/>
                  </a:solidFill>
                  <a:latin typeface="Franklin Gothic Book" panose="020B0503020102020204"/>
                </a:rPr>
                <a:t>Meeting 1: Abstract Submission Deadline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B8DEE9C-580C-6406-A35D-45885B0BAE57}"/>
                </a:ext>
              </a:extLst>
            </p:cNvPr>
            <p:cNvSpPr txBox="1"/>
            <p:nvPr/>
          </p:nvSpPr>
          <p:spPr>
            <a:xfrm>
              <a:off x="5721490" y="3653227"/>
              <a:ext cx="1020287" cy="821055"/>
            </a:xfrm>
            <a:prstGeom prst="roundRect">
              <a:avLst>
                <a:gd name="adj" fmla="val 823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38100" dist="25400" dir="2700000" algn="tl" rotWithShape="0">
                <a:schemeClr val="bg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34290" tIns="13716" rIns="34290" bIns="0" rtlCol="0" anchor="t" anchorCtr="0">
              <a:noAutofit/>
            </a:bodyPr>
            <a:lstStyle/>
            <a:p>
              <a:r>
                <a:rPr lang="en-US" sz="750" b="1" dirty="0">
                  <a:solidFill>
                    <a:prstClr val="black"/>
                  </a:solidFill>
                  <a:latin typeface="Franklin Gothic Book" panose="020B0503020102020204"/>
                </a:rPr>
                <a:t>JUN: </a:t>
              </a:r>
              <a:br>
                <a:rPr lang="en-US" sz="750" b="1" dirty="0">
                  <a:solidFill>
                    <a:prstClr val="black"/>
                  </a:solidFill>
                  <a:latin typeface="Franklin Gothic Book" panose="020B0503020102020204"/>
                </a:rPr>
              </a:br>
              <a:r>
                <a:rPr lang="en-US" sz="750" dirty="0">
                  <a:solidFill>
                    <a:prstClr val="black"/>
                  </a:solidFill>
                  <a:latin typeface="Franklin Gothic Book" panose="020B0503020102020204"/>
                </a:rPr>
                <a:t>Meeting 2:</a:t>
              </a:r>
              <a:r>
                <a:rPr lang="en-US" sz="750" b="1" dirty="0">
                  <a:solidFill>
                    <a:prstClr val="black"/>
                  </a:solidFill>
                  <a:latin typeface="Franklin Gothic Book" panose="020B0503020102020204"/>
                </a:rPr>
                <a:t> </a:t>
              </a:r>
              <a:r>
                <a:rPr lang="en-US" sz="750" dirty="0">
                  <a:solidFill>
                    <a:prstClr val="black"/>
                  </a:solidFill>
                  <a:latin typeface="Franklin Gothic Book" panose="020B0503020102020204"/>
                </a:rPr>
                <a:t>Abstract Submission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F0D66D9-5856-AF1E-F30B-4A6D0CB4D3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28204" y="3642793"/>
              <a:ext cx="167239" cy="164592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12700">
              <a:noFill/>
              <a:round/>
              <a:headEnd/>
              <a:tailEnd/>
            </a:ln>
            <a:effectLst/>
          </p:spPr>
          <p:txBody>
            <a:bodyPr lIns="0" tIns="0" rIns="0" bIns="0" anchor="ctr" anchorCtr="0"/>
            <a:lstStyle/>
            <a:p>
              <a:pPr algn="ctr" defTabSz="2337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675" b="1" dirty="0">
                  <a:solidFill>
                    <a:prstClr val="white"/>
                  </a:solidFill>
                  <a:latin typeface="Arial" panose="020B0604020202020204"/>
                  <a:ea typeface="ＭＳ Ｐゴシック" pitchFamily="-106" charset="-128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821E3D5-B65F-ECD0-569D-3294F9730053}"/>
                </a:ext>
              </a:extLst>
            </p:cNvPr>
            <p:cNvSpPr txBox="1"/>
            <p:nvPr/>
          </p:nvSpPr>
          <p:spPr>
            <a:xfrm>
              <a:off x="9286467" y="3493620"/>
              <a:ext cx="1020287" cy="1048648"/>
            </a:xfrm>
            <a:prstGeom prst="roundRect">
              <a:avLst>
                <a:gd name="adj" fmla="val 823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38100" dist="25400" dir="2700000" algn="tl" rotWithShape="0">
                <a:schemeClr val="bg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34290" tIns="13716" rIns="34290" bIns="0" rtlCol="0" anchor="t" anchorCtr="0">
              <a:noAutofit/>
            </a:bodyPr>
            <a:lstStyle/>
            <a:p>
              <a:r>
                <a:rPr lang="en-US" sz="750" b="1" dirty="0">
                  <a:solidFill>
                    <a:prstClr val="black"/>
                  </a:solidFill>
                  <a:latin typeface="Franklin Gothic Book" panose="020B0503020102020204"/>
                </a:rPr>
                <a:t>OCT: </a:t>
              </a:r>
              <a:br>
                <a:rPr lang="en-US" sz="750" b="1" dirty="0">
                  <a:solidFill>
                    <a:prstClr val="black"/>
                  </a:solidFill>
                  <a:latin typeface="Franklin Gothic Book" panose="020B0503020102020204"/>
                </a:rPr>
              </a:br>
              <a:r>
                <a:rPr lang="en-US" sz="750" dirty="0">
                  <a:solidFill>
                    <a:prstClr val="black"/>
                  </a:solidFill>
                  <a:latin typeface="Franklin Gothic Book" panose="020B0503020102020204"/>
                </a:rPr>
                <a:t>Meeting 2: Congress Presentation (Primary Disclosure)</a:t>
              </a:r>
              <a:r>
                <a:rPr lang="en-US" sz="750" b="1" dirty="0">
                  <a:solidFill>
                    <a:prstClr val="black"/>
                  </a:solidFill>
                  <a:latin typeface="Franklin Gothic Book" panose="020B0503020102020204"/>
                </a:rPr>
                <a:t>  </a:t>
              </a:r>
              <a:endParaRPr lang="en-US" sz="750" dirty="0">
                <a:solidFill>
                  <a:prstClr val="black"/>
                </a:solidFill>
                <a:latin typeface="Franklin Gothic Book" panose="020B0503020102020204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CA25AE1-BE7E-D8E2-D5EB-66E1C1A3FB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04083" y="3465121"/>
              <a:ext cx="167239" cy="164592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12700">
              <a:noFill/>
              <a:round/>
              <a:headEnd/>
              <a:tailEnd/>
            </a:ln>
            <a:effectLst/>
          </p:spPr>
          <p:txBody>
            <a:bodyPr lIns="0" tIns="0" rIns="0" bIns="0" anchor="ctr" anchorCtr="0"/>
            <a:lstStyle/>
            <a:p>
              <a:pPr algn="ctr" defTabSz="2337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675" b="1" dirty="0">
                  <a:solidFill>
                    <a:prstClr val="white"/>
                  </a:solidFill>
                  <a:latin typeface="Arial" panose="020B0604020202020204"/>
                  <a:ea typeface="ＭＳ Ｐゴシック" pitchFamily="-106" charset="-128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9A10707-053D-AFCD-38A9-0A038149C3A6}"/>
                </a:ext>
              </a:extLst>
            </p:cNvPr>
            <p:cNvSpPr txBox="1"/>
            <p:nvPr/>
          </p:nvSpPr>
          <p:spPr>
            <a:xfrm>
              <a:off x="7614912" y="3659888"/>
              <a:ext cx="1020287" cy="821055"/>
            </a:xfrm>
            <a:prstGeom prst="roundRect">
              <a:avLst>
                <a:gd name="adj" fmla="val 9005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38100" dist="25400" dir="2700000" algn="tl" rotWithShape="0">
                <a:schemeClr val="bg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34290" tIns="13716" rIns="34290" bIns="0" rtlCol="0" anchor="t" anchorCtr="0">
              <a:noAutofit/>
            </a:bodyPr>
            <a:lstStyle/>
            <a:p>
              <a:r>
                <a:rPr lang="en-US" sz="750" b="1" dirty="0">
                  <a:solidFill>
                    <a:prstClr val="black"/>
                  </a:solidFill>
                  <a:latin typeface="Franklin Gothic Book" panose="020B0503020102020204"/>
                </a:rPr>
                <a:t>AUG: </a:t>
              </a:r>
              <a:br>
                <a:rPr lang="en-US" sz="750" b="1" dirty="0">
                  <a:solidFill>
                    <a:prstClr val="black"/>
                  </a:solidFill>
                  <a:latin typeface="Franklin Gothic Book" panose="020B0503020102020204"/>
                </a:rPr>
              </a:br>
              <a:r>
                <a:rPr lang="en-US" sz="750" dirty="0">
                  <a:solidFill>
                    <a:prstClr val="black"/>
                  </a:solidFill>
                  <a:latin typeface="Franklin Gothic Book" panose="020B0503020102020204"/>
                </a:rPr>
                <a:t>Meeting 3: Abstract Submission</a:t>
              </a:r>
            </a:p>
            <a:p>
              <a:r>
                <a:rPr lang="en-US" sz="750" dirty="0">
                  <a:solidFill>
                    <a:prstClr val="black"/>
                  </a:solidFill>
                  <a:latin typeface="Franklin Gothic Book" panose="020B0503020102020204"/>
                </a:rPr>
                <a:t>(Encore)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2057702-D1C2-789F-F9C3-707BF79BCB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21626" y="3639929"/>
              <a:ext cx="167239" cy="164592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12700">
              <a:noFill/>
              <a:round/>
              <a:headEnd/>
              <a:tailEnd/>
            </a:ln>
            <a:effectLst/>
          </p:spPr>
          <p:txBody>
            <a:bodyPr lIns="0" tIns="0" rIns="0" bIns="0" anchor="ctr" anchorCtr="0"/>
            <a:lstStyle/>
            <a:p>
              <a:pPr algn="ctr" defTabSz="2337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675" b="1" dirty="0">
                  <a:solidFill>
                    <a:prstClr val="white"/>
                  </a:solidFill>
                  <a:latin typeface="Arial" panose="020B0604020202020204"/>
                  <a:ea typeface="ＭＳ Ｐゴシック" pitchFamily="-106" charset="-128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9C74AAE-0DFF-64CC-0B88-9741AC05A54F}"/>
                </a:ext>
              </a:extLst>
            </p:cNvPr>
            <p:cNvSpPr txBox="1"/>
            <p:nvPr/>
          </p:nvSpPr>
          <p:spPr>
            <a:xfrm>
              <a:off x="10417247" y="3659888"/>
              <a:ext cx="1020287" cy="821055"/>
            </a:xfrm>
            <a:prstGeom prst="roundRect">
              <a:avLst>
                <a:gd name="adj" fmla="val 9779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38100" dist="25400" dir="2700000" algn="tl" rotWithShape="0">
                <a:schemeClr val="bg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34290" tIns="13716" rIns="34290" bIns="0" rtlCol="0" anchor="t" anchorCtr="0">
              <a:noAutofit/>
            </a:bodyPr>
            <a:lstStyle/>
            <a:p>
              <a:r>
                <a:rPr lang="en-US" sz="750" b="1" dirty="0">
                  <a:solidFill>
                    <a:prstClr val="black"/>
                  </a:solidFill>
                  <a:latin typeface="Franklin Gothic Book" panose="020B0503020102020204"/>
                </a:rPr>
                <a:t>NOV: </a:t>
              </a:r>
              <a:br>
                <a:rPr lang="en-US" sz="750" b="1" dirty="0">
                  <a:solidFill>
                    <a:prstClr val="black"/>
                  </a:solidFill>
                  <a:latin typeface="Franklin Gothic Book" panose="020B0503020102020204"/>
                </a:rPr>
              </a:br>
              <a:r>
                <a:rPr lang="en-US" sz="750" dirty="0">
                  <a:solidFill>
                    <a:prstClr val="black"/>
                  </a:solidFill>
                  <a:latin typeface="Franklin Gothic Book" panose="020B0503020102020204"/>
                </a:rPr>
                <a:t>Meeting 3: Congress Presentation</a:t>
              </a:r>
            </a:p>
            <a:p>
              <a:r>
                <a:rPr lang="en-US" sz="750" dirty="0">
                  <a:solidFill>
                    <a:prstClr val="black"/>
                  </a:solidFill>
                  <a:latin typeface="Franklin Gothic Book" panose="020B0503020102020204"/>
                </a:rPr>
                <a:t>(Encore)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73BC3BF-B14E-8C18-AC1D-95614A1782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23960" y="3620880"/>
              <a:ext cx="167239" cy="164592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12700">
              <a:noFill/>
              <a:round/>
              <a:headEnd/>
              <a:tailEnd/>
            </a:ln>
            <a:effectLst/>
          </p:spPr>
          <p:txBody>
            <a:bodyPr lIns="0" tIns="0" rIns="0" bIns="0" anchor="ctr" anchorCtr="0"/>
            <a:lstStyle/>
            <a:p>
              <a:pPr algn="ctr" defTabSz="2337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675" b="1" dirty="0">
                  <a:solidFill>
                    <a:prstClr val="white"/>
                  </a:solidFill>
                  <a:latin typeface="Arial" panose="020B0604020202020204"/>
                  <a:ea typeface="ＭＳ Ｐゴシック" pitchFamily="-106" charset="-128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0D29DAC-7110-AEE9-93A4-819C908387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4264" y="2463069"/>
              <a:ext cx="167239" cy="164592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  <a:round/>
              <a:headEnd/>
              <a:tailEnd/>
            </a:ln>
            <a:effectLst/>
          </p:spPr>
          <p:txBody>
            <a:bodyPr lIns="0" tIns="0" rIns="0" bIns="0" anchor="ctr" anchorCtr="0"/>
            <a:lstStyle/>
            <a:p>
              <a:pPr algn="ctr" defTabSz="2337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675" b="1" dirty="0">
                  <a:solidFill>
                    <a:prstClr val="white"/>
                  </a:solidFill>
                  <a:latin typeface="Arial" panose="020B0604020202020204"/>
                  <a:ea typeface="ＭＳ Ｐゴシック" pitchFamily="-106" charset="-128"/>
                  <a:cs typeface="Calibri" panose="020F0502020204030204" pitchFamily="34" charset="0"/>
                </a:rPr>
                <a:t>1</a:t>
              </a:r>
            </a:p>
          </p:txBody>
        </p:sp>
      </p:grp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EE21581D-2A71-1159-7796-5846681F4684}"/>
              </a:ext>
            </a:extLst>
          </p:cNvPr>
          <p:cNvGraphicFramePr>
            <a:graphicFrameLocks noGrp="1"/>
          </p:cNvGraphicFramePr>
          <p:nvPr/>
        </p:nvGraphicFramePr>
        <p:xfrm>
          <a:off x="819138" y="1458848"/>
          <a:ext cx="8315340" cy="236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2945">
                  <a:extLst>
                    <a:ext uri="{9D8B030D-6E8A-4147-A177-3AD203B41FA5}">
                      <a16:colId xmlns:a16="http://schemas.microsoft.com/office/drawing/2014/main" val="522350879"/>
                    </a:ext>
                  </a:extLst>
                </a:gridCol>
                <a:gridCol w="692945">
                  <a:extLst>
                    <a:ext uri="{9D8B030D-6E8A-4147-A177-3AD203B41FA5}">
                      <a16:colId xmlns:a16="http://schemas.microsoft.com/office/drawing/2014/main" val="2566576340"/>
                    </a:ext>
                  </a:extLst>
                </a:gridCol>
                <a:gridCol w="692945">
                  <a:extLst>
                    <a:ext uri="{9D8B030D-6E8A-4147-A177-3AD203B41FA5}">
                      <a16:colId xmlns:a16="http://schemas.microsoft.com/office/drawing/2014/main" val="2299319482"/>
                    </a:ext>
                  </a:extLst>
                </a:gridCol>
                <a:gridCol w="692945">
                  <a:extLst>
                    <a:ext uri="{9D8B030D-6E8A-4147-A177-3AD203B41FA5}">
                      <a16:colId xmlns:a16="http://schemas.microsoft.com/office/drawing/2014/main" val="2363094519"/>
                    </a:ext>
                  </a:extLst>
                </a:gridCol>
                <a:gridCol w="692945">
                  <a:extLst>
                    <a:ext uri="{9D8B030D-6E8A-4147-A177-3AD203B41FA5}">
                      <a16:colId xmlns:a16="http://schemas.microsoft.com/office/drawing/2014/main" val="3293756841"/>
                    </a:ext>
                  </a:extLst>
                </a:gridCol>
                <a:gridCol w="692945">
                  <a:extLst>
                    <a:ext uri="{9D8B030D-6E8A-4147-A177-3AD203B41FA5}">
                      <a16:colId xmlns:a16="http://schemas.microsoft.com/office/drawing/2014/main" val="1441816912"/>
                    </a:ext>
                  </a:extLst>
                </a:gridCol>
                <a:gridCol w="692945">
                  <a:extLst>
                    <a:ext uri="{9D8B030D-6E8A-4147-A177-3AD203B41FA5}">
                      <a16:colId xmlns:a16="http://schemas.microsoft.com/office/drawing/2014/main" val="3435860419"/>
                    </a:ext>
                  </a:extLst>
                </a:gridCol>
                <a:gridCol w="692945">
                  <a:extLst>
                    <a:ext uri="{9D8B030D-6E8A-4147-A177-3AD203B41FA5}">
                      <a16:colId xmlns:a16="http://schemas.microsoft.com/office/drawing/2014/main" val="4214473830"/>
                    </a:ext>
                  </a:extLst>
                </a:gridCol>
                <a:gridCol w="692945">
                  <a:extLst>
                    <a:ext uri="{9D8B030D-6E8A-4147-A177-3AD203B41FA5}">
                      <a16:colId xmlns:a16="http://schemas.microsoft.com/office/drawing/2014/main" val="4205201490"/>
                    </a:ext>
                  </a:extLst>
                </a:gridCol>
                <a:gridCol w="692945">
                  <a:extLst>
                    <a:ext uri="{9D8B030D-6E8A-4147-A177-3AD203B41FA5}">
                      <a16:colId xmlns:a16="http://schemas.microsoft.com/office/drawing/2014/main" val="2093173193"/>
                    </a:ext>
                  </a:extLst>
                </a:gridCol>
                <a:gridCol w="692945">
                  <a:extLst>
                    <a:ext uri="{9D8B030D-6E8A-4147-A177-3AD203B41FA5}">
                      <a16:colId xmlns:a16="http://schemas.microsoft.com/office/drawing/2014/main" val="1812095017"/>
                    </a:ext>
                  </a:extLst>
                </a:gridCol>
                <a:gridCol w="692945">
                  <a:extLst>
                    <a:ext uri="{9D8B030D-6E8A-4147-A177-3AD203B41FA5}">
                      <a16:colId xmlns:a16="http://schemas.microsoft.com/office/drawing/2014/main" val="1364740680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JAN</a:t>
                      </a: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FEB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MAR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APR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MAY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JUN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JUL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AUG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SEP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OCT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NOV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DEC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7659084"/>
                  </a:ext>
                </a:extLst>
              </a:tr>
            </a:tbl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4D4C2FB-A0D7-F9CC-E7CB-5E3A5933A338}"/>
              </a:ext>
            </a:extLst>
          </p:cNvPr>
          <p:cNvCxnSpPr/>
          <p:nvPr/>
        </p:nvCxnSpPr>
        <p:spPr>
          <a:xfrm>
            <a:off x="1168471" y="1264044"/>
            <a:ext cx="0" cy="227646"/>
          </a:xfrm>
          <a:prstGeom prst="straightConnector1">
            <a:avLst/>
          </a:prstGeom>
          <a:ln w="15875">
            <a:solidFill>
              <a:srgbClr val="649AD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AB553F1B-178D-65B0-C58B-731A3F59C490}"/>
              </a:ext>
            </a:extLst>
          </p:cNvPr>
          <p:cNvSpPr/>
          <p:nvPr/>
        </p:nvSpPr>
        <p:spPr>
          <a:xfrm>
            <a:off x="954158" y="1057409"/>
            <a:ext cx="866691" cy="27493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r="2700000" algn="tl" rotWithShape="0">
              <a:prstClr val="black">
                <a:alpha val="20000"/>
              </a:prstClr>
            </a:outerShdw>
          </a:effectLst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1" algn="ctr" defTabSz="400050">
              <a:spcBef>
                <a:spcPct val="0"/>
              </a:spcBef>
            </a:pPr>
            <a:r>
              <a:rPr lang="en-US" sz="1000" b="1" dirty="0">
                <a:solidFill>
                  <a:prstClr val="black"/>
                </a:solidFill>
                <a:latin typeface="Franklin Gothic Book" panose="020B0503020102020204"/>
              </a:rPr>
              <a:t>Data Readout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D066D-F9E7-3394-79CD-6CE9990944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pPr defTabSz="685783"/>
            <a:fld id="{42AD0A0E-4515-A647-B2E3-7F1B29FB990E}" type="slidenum">
              <a:rPr lang="en-US">
                <a:solidFill>
                  <a:prstClr val="black"/>
                </a:solidFill>
                <a:latin typeface="Franklin Gothic Book" panose="020B0503020102020204"/>
              </a:rPr>
              <a:pPr defTabSz="685783"/>
              <a:t>26</a:t>
            </a:fld>
            <a:endParaRPr lang="en-US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A02F85-C19A-6DD7-6DBB-C9307CB602EF}"/>
              </a:ext>
            </a:extLst>
          </p:cNvPr>
          <p:cNvSpPr txBox="1"/>
          <p:nvPr/>
        </p:nvSpPr>
        <p:spPr>
          <a:xfrm>
            <a:off x="1021" y="4885613"/>
            <a:ext cx="74339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 LBA, late-breaker abstract. </a:t>
            </a:r>
          </a:p>
        </p:txBody>
      </p:sp>
    </p:spTree>
    <p:extLst>
      <p:ext uri="{BB962C8B-B14F-4D97-AF65-F5344CB8AC3E}">
        <p14:creationId xmlns:p14="http://schemas.microsoft.com/office/powerpoint/2010/main" val="14018613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val 66">
            <a:extLst>
              <a:ext uri="{FF2B5EF4-FFF2-40B4-BE49-F238E27FC236}">
                <a16:creationId xmlns:a16="http://schemas.microsoft.com/office/drawing/2014/main" id="{41ED2317-7E9C-B82B-6906-A776AAD0AF5E}"/>
              </a:ext>
            </a:extLst>
          </p:cNvPr>
          <p:cNvSpPr/>
          <p:nvPr/>
        </p:nvSpPr>
        <p:spPr>
          <a:xfrm>
            <a:off x="6740306" y="1340762"/>
            <a:ext cx="2116080" cy="2116080"/>
          </a:xfrm>
          <a:prstGeom prst="ellipse">
            <a:avLst/>
          </a:prstGeom>
          <a:solidFill>
            <a:schemeClr val="accent1">
              <a:lumMod val="20000"/>
              <a:lumOff val="8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8426D8-4016-51C4-EAD7-62E5719413A2}"/>
              </a:ext>
            </a:extLst>
          </p:cNvPr>
          <p:cNvSpPr/>
          <p:nvPr/>
        </p:nvSpPr>
        <p:spPr>
          <a:xfrm>
            <a:off x="7092744" y="2036510"/>
            <a:ext cx="306356" cy="2349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8879F8-83C3-4687-A7E7-B792C0FB8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Recipe Roadmap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40C35D-A2A5-4D2B-9683-48E861DF1507}"/>
              </a:ext>
            </a:extLst>
          </p:cNvPr>
          <p:cNvSpPr txBox="1"/>
          <p:nvPr/>
        </p:nvSpPr>
        <p:spPr>
          <a:xfrm>
            <a:off x="162870" y="2425432"/>
            <a:ext cx="1588053" cy="48474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defTabSz="685783"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  <a:latin typeface="Franklin Gothic Book" panose="020B0503020102020204"/>
              </a:rPr>
              <a:t>Product</a:t>
            </a:r>
            <a:br>
              <a:rPr lang="en-US" b="1" dirty="0">
                <a:solidFill>
                  <a:schemeClr val="accent1"/>
                </a:solidFill>
                <a:latin typeface="Franklin Gothic Book" panose="020B0503020102020204"/>
              </a:rPr>
            </a:br>
            <a:r>
              <a:rPr lang="en-US" b="1" dirty="0">
                <a:solidFill>
                  <a:schemeClr val="accent1"/>
                </a:solidFill>
                <a:latin typeface="Franklin Gothic Book" panose="020B0503020102020204"/>
              </a:rPr>
              <a:t>Life Cycle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1108AD6-0532-4258-AFC6-D692B5289F09}"/>
              </a:ext>
            </a:extLst>
          </p:cNvPr>
          <p:cNvGrpSpPr/>
          <p:nvPr/>
        </p:nvGrpSpPr>
        <p:grpSpPr>
          <a:xfrm>
            <a:off x="6898481" y="6035655"/>
            <a:ext cx="1017986" cy="911187"/>
            <a:chOff x="8168217" y="5033434"/>
            <a:chExt cx="948266" cy="848783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11DD26AC-DA16-46BD-8D5E-6007F0CBD897}"/>
                </a:ext>
              </a:extLst>
            </p:cNvPr>
            <p:cNvGrpSpPr/>
            <p:nvPr/>
          </p:nvGrpSpPr>
          <p:grpSpPr>
            <a:xfrm>
              <a:off x="8168217" y="5033434"/>
              <a:ext cx="948266" cy="848783"/>
              <a:chOff x="8168217" y="5033434"/>
              <a:chExt cx="948266" cy="848783"/>
            </a:xfrm>
          </p:grpSpPr>
          <p:sp>
            <p:nvSpPr>
              <p:cNvPr id="1046" name="Rectangle: Rounded Corners 1045">
                <a:extLst>
                  <a:ext uri="{FF2B5EF4-FFF2-40B4-BE49-F238E27FC236}">
                    <a16:creationId xmlns:a16="http://schemas.microsoft.com/office/drawing/2014/main" id="{7196A904-C246-480D-A81E-07642D012154}"/>
                  </a:ext>
                </a:extLst>
              </p:cNvPr>
              <p:cNvSpPr/>
              <p:nvPr/>
            </p:nvSpPr>
            <p:spPr>
              <a:xfrm>
                <a:off x="8168217" y="5033434"/>
                <a:ext cx="948266" cy="628650"/>
              </a:xfrm>
              <a:prstGeom prst="roundRect">
                <a:avLst>
                  <a:gd name="adj" fmla="val 7239"/>
                </a:avLst>
              </a:prstGeom>
              <a:solidFill>
                <a:schemeClr val="accent5"/>
              </a:solidFill>
              <a:ln w="1905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en-US" sz="1013" dirty="0">
                  <a:solidFill>
                    <a:prstClr val="white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1047" name="Rectangle 1046">
                <a:extLst>
                  <a:ext uri="{FF2B5EF4-FFF2-40B4-BE49-F238E27FC236}">
                    <a16:creationId xmlns:a16="http://schemas.microsoft.com/office/drawing/2014/main" id="{C6E75D41-EF5C-46F8-B3C6-C76DF798EE75}"/>
                  </a:ext>
                </a:extLst>
              </p:cNvPr>
              <p:cNvSpPr/>
              <p:nvPr/>
            </p:nvSpPr>
            <p:spPr>
              <a:xfrm>
                <a:off x="8229600" y="5085293"/>
                <a:ext cx="825500" cy="5249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en-US" sz="1013" dirty="0">
                  <a:solidFill>
                    <a:prstClr val="white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4BBC7DBB-7AD0-4FE8-A27D-57181D7D526E}"/>
                  </a:ext>
                </a:extLst>
              </p:cNvPr>
              <p:cNvSpPr/>
              <p:nvPr/>
            </p:nvSpPr>
            <p:spPr>
              <a:xfrm>
                <a:off x="8478308" y="5683250"/>
                <a:ext cx="328084" cy="10795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en-US" sz="1013" dirty="0">
                  <a:solidFill>
                    <a:prstClr val="white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109" name="Rectangle: Rounded Corners 108">
                <a:extLst>
                  <a:ext uri="{FF2B5EF4-FFF2-40B4-BE49-F238E27FC236}">
                    <a16:creationId xmlns:a16="http://schemas.microsoft.com/office/drawing/2014/main" id="{BCD2CAC9-98AA-4385-AF81-1162681F88A5}"/>
                  </a:ext>
                </a:extLst>
              </p:cNvPr>
              <p:cNvSpPr/>
              <p:nvPr/>
            </p:nvSpPr>
            <p:spPr>
              <a:xfrm>
                <a:off x="8331200" y="5806016"/>
                <a:ext cx="622300" cy="7620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en-US" sz="1013" dirty="0">
                  <a:solidFill>
                    <a:prstClr val="white"/>
                  </a:solidFill>
                  <a:latin typeface="Franklin Gothic Book" panose="020B0503020102020204"/>
                </a:endParaRPr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A33E48B7-5C84-4954-BCF3-B431F76BDCA1}"/>
                </a:ext>
              </a:extLst>
            </p:cNvPr>
            <p:cNvGrpSpPr/>
            <p:nvPr/>
          </p:nvGrpSpPr>
          <p:grpSpPr>
            <a:xfrm>
              <a:off x="8380150" y="5105283"/>
              <a:ext cx="524400" cy="472966"/>
              <a:chOff x="8378302" y="5105283"/>
              <a:chExt cx="524400" cy="472966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9B58728A-7A26-4E01-A950-B040B98F4E45}"/>
                  </a:ext>
                </a:extLst>
              </p:cNvPr>
              <p:cNvGrpSpPr/>
              <p:nvPr/>
            </p:nvGrpSpPr>
            <p:grpSpPr>
              <a:xfrm>
                <a:off x="8586789" y="5141947"/>
                <a:ext cx="315913" cy="95019"/>
                <a:chOff x="8571972" y="5144030"/>
                <a:chExt cx="315913" cy="95019"/>
              </a:xfrm>
            </p:grpSpPr>
            <p:sp>
              <p:nvSpPr>
                <p:cNvPr id="1054" name="Rectangle 47">
                  <a:extLst>
                    <a:ext uri="{FF2B5EF4-FFF2-40B4-BE49-F238E27FC236}">
                      <a16:creationId xmlns:a16="http://schemas.microsoft.com/office/drawing/2014/main" id="{0F3FBEE5-F80C-4749-9DEE-A2CC06FD2F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71972" y="5144030"/>
                  <a:ext cx="315913" cy="18288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013" dirty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71" name="Rectangle 54">
                  <a:extLst>
                    <a:ext uri="{FF2B5EF4-FFF2-40B4-BE49-F238E27FC236}">
                      <a16:creationId xmlns:a16="http://schemas.microsoft.com/office/drawing/2014/main" id="{E2FDB3D9-B462-42D4-82F6-4A63568094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71972" y="5182396"/>
                  <a:ext cx="315913" cy="18288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013" dirty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72" name="Rectangle 55">
                  <a:extLst>
                    <a:ext uri="{FF2B5EF4-FFF2-40B4-BE49-F238E27FC236}">
                      <a16:creationId xmlns:a16="http://schemas.microsoft.com/office/drawing/2014/main" id="{DDF74649-0938-43FF-B1AA-1CB7BD9AF1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71972" y="5220761"/>
                  <a:ext cx="315913" cy="18288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013" dirty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A383910D-EB68-46BD-9207-BDD9DEC05E73}"/>
                  </a:ext>
                </a:extLst>
              </p:cNvPr>
              <p:cNvGrpSpPr/>
              <p:nvPr/>
            </p:nvGrpSpPr>
            <p:grpSpPr>
              <a:xfrm>
                <a:off x="8586789" y="5310220"/>
                <a:ext cx="315913" cy="95019"/>
                <a:chOff x="8571972" y="5144030"/>
                <a:chExt cx="315913" cy="95019"/>
              </a:xfrm>
            </p:grpSpPr>
            <p:sp>
              <p:nvSpPr>
                <p:cNvPr id="112" name="Rectangle 47">
                  <a:extLst>
                    <a:ext uri="{FF2B5EF4-FFF2-40B4-BE49-F238E27FC236}">
                      <a16:creationId xmlns:a16="http://schemas.microsoft.com/office/drawing/2014/main" id="{5E517000-8F71-468D-8A0E-C03840036E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71972" y="5144030"/>
                  <a:ext cx="315913" cy="18288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013" dirty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113" name="Rectangle 54">
                  <a:extLst>
                    <a:ext uri="{FF2B5EF4-FFF2-40B4-BE49-F238E27FC236}">
                      <a16:creationId xmlns:a16="http://schemas.microsoft.com/office/drawing/2014/main" id="{25DBBB3B-6781-4E8A-9258-7D4D0EB183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71972" y="5182396"/>
                  <a:ext cx="315913" cy="18288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013" dirty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114" name="Rectangle 55">
                  <a:extLst>
                    <a:ext uri="{FF2B5EF4-FFF2-40B4-BE49-F238E27FC236}">
                      <a16:creationId xmlns:a16="http://schemas.microsoft.com/office/drawing/2014/main" id="{2891B418-930E-4DC1-8E6E-1C9D816B5B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71972" y="5220761"/>
                  <a:ext cx="315913" cy="18288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013" dirty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AE9FDBC0-023F-4358-B7DA-1F19D0ADD641}"/>
                  </a:ext>
                </a:extLst>
              </p:cNvPr>
              <p:cNvGrpSpPr/>
              <p:nvPr/>
            </p:nvGrpSpPr>
            <p:grpSpPr>
              <a:xfrm>
                <a:off x="8586789" y="5478494"/>
                <a:ext cx="315913" cy="95019"/>
                <a:chOff x="8571972" y="5144030"/>
                <a:chExt cx="315913" cy="95019"/>
              </a:xfrm>
            </p:grpSpPr>
            <p:sp>
              <p:nvSpPr>
                <p:cNvPr id="116" name="Rectangle 47">
                  <a:extLst>
                    <a:ext uri="{FF2B5EF4-FFF2-40B4-BE49-F238E27FC236}">
                      <a16:creationId xmlns:a16="http://schemas.microsoft.com/office/drawing/2014/main" id="{94E69D2D-DC75-41D0-912F-07C0A9DAA2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71972" y="5144030"/>
                  <a:ext cx="315913" cy="18288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013" dirty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117" name="Rectangle 54">
                  <a:extLst>
                    <a:ext uri="{FF2B5EF4-FFF2-40B4-BE49-F238E27FC236}">
                      <a16:creationId xmlns:a16="http://schemas.microsoft.com/office/drawing/2014/main" id="{1560BE91-68A1-4A9D-8204-912B468C08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71972" y="5182396"/>
                  <a:ext cx="315913" cy="18288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013" dirty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118" name="Rectangle 55">
                  <a:extLst>
                    <a:ext uri="{FF2B5EF4-FFF2-40B4-BE49-F238E27FC236}">
                      <a16:creationId xmlns:a16="http://schemas.microsoft.com/office/drawing/2014/main" id="{1856AE4B-027F-43EE-8D38-B7C3A6ACC2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71972" y="5220761"/>
                  <a:ext cx="315913" cy="18288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013" dirty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</p:grpSp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AD053663-37CF-4463-83FA-7DA9B310A7A5}"/>
                  </a:ext>
                </a:extLst>
              </p:cNvPr>
              <p:cNvSpPr/>
              <p:nvPr/>
            </p:nvSpPr>
            <p:spPr>
              <a:xfrm>
                <a:off x="8378302" y="5137211"/>
                <a:ext cx="104491" cy="104491"/>
              </a:xfrm>
              <a:prstGeom prst="round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en-US" sz="1013" dirty="0">
                  <a:solidFill>
                    <a:prstClr val="white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83" name="Freeform 61">
                <a:extLst>
                  <a:ext uri="{FF2B5EF4-FFF2-40B4-BE49-F238E27FC236}">
                    <a16:creationId xmlns:a16="http://schemas.microsoft.com/office/drawing/2014/main" id="{9BD76B15-2339-410F-8D87-A4541FD11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00344" y="5105283"/>
                <a:ext cx="111838" cy="109072"/>
              </a:xfrm>
              <a:custGeom>
                <a:avLst/>
                <a:gdLst>
                  <a:gd name="T0" fmla="*/ 231 w 237"/>
                  <a:gd name="T1" fmla="*/ 0 h 229"/>
                  <a:gd name="T2" fmla="*/ 237 w 237"/>
                  <a:gd name="T3" fmla="*/ 9 h 229"/>
                  <a:gd name="T4" fmla="*/ 155 w 237"/>
                  <a:gd name="T5" fmla="*/ 95 h 229"/>
                  <a:gd name="T6" fmla="*/ 87 w 237"/>
                  <a:gd name="T7" fmla="*/ 203 h 229"/>
                  <a:gd name="T8" fmla="*/ 74 w 237"/>
                  <a:gd name="T9" fmla="*/ 212 h 229"/>
                  <a:gd name="T10" fmla="*/ 53 w 237"/>
                  <a:gd name="T11" fmla="*/ 229 h 229"/>
                  <a:gd name="T12" fmla="*/ 43 w 237"/>
                  <a:gd name="T13" fmla="*/ 202 h 229"/>
                  <a:gd name="T14" fmla="*/ 39 w 237"/>
                  <a:gd name="T15" fmla="*/ 191 h 229"/>
                  <a:gd name="T16" fmla="*/ 19 w 237"/>
                  <a:gd name="T17" fmla="*/ 155 h 229"/>
                  <a:gd name="T18" fmla="*/ 0 w 237"/>
                  <a:gd name="T19" fmla="*/ 139 h 229"/>
                  <a:gd name="T20" fmla="*/ 34 w 237"/>
                  <a:gd name="T21" fmla="*/ 119 h 229"/>
                  <a:gd name="T22" fmla="*/ 63 w 237"/>
                  <a:gd name="T23" fmla="*/ 156 h 229"/>
                  <a:gd name="T24" fmla="*/ 68 w 237"/>
                  <a:gd name="T25" fmla="*/ 168 h 229"/>
                  <a:gd name="T26" fmla="*/ 142 w 237"/>
                  <a:gd name="T27" fmla="*/ 72 h 229"/>
                  <a:gd name="T28" fmla="*/ 231 w 237"/>
                  <a:gd name="T29" fmla="*/ 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7" h="229">
                    <a:moveTo>
                      <a:pt x="231" y="0"/>
                    </a:moveTo>
                    <a:cubicBezTo>
                      <a:pt x="237" y="9"/>
                      <a:pt x="237" y="9"/>
                      <a:pt x="237" y="9"/>
                    </a:cubicBezTo>
                    <a:cubicBezTo>
                      <a:pt x="212" y="27"/>
                      <a:pt x="185" y="56"/>
                      <a:pt x="155" y="95"/>
                    </a:cubicBezTo>
                    <a:cubicBezTo>
                      <a:pt x="126" y="134"/>
                      <a:pt x="103" y="170"/>
                      <a:pt x="87" y="203"/>
                    </a:cubicBezTo>
                    <a:cubicBezTo>
                      <a:pt x="74" y="212"/>
                      <a:pt x="74" y="212"/>
                      <a:pt x="74" y="212"/>
                    </a:cubicBezTo>
                    <a:cubicBezTo>
                      <a:pt x="64" y="220"/>
                      <a:pt x="57" y="225"/>
                      <a:pt x="53" y="229"/>
                    </a:cubicBezTo>
                    <a:cubicBezTo>
                      <a:pt x="52" y="223"/>
                      <a:pt x="48" y="214"/>
                      <a:pt x="43" y="202"/>
                    </a:cubicBezTo>
                    <a:cubicBezTo>
                      <a:pt x="39" y="191"/>
                      <a:pt x="39" y="191"/>
                      <a:pt x="39" y="191"/>
                    </a:cubicBezTo>
                    <a:cubicBezTo>
                      <a:pt x="32" y="174"/>
                      <a:pt x="25" y="162"/>
                      <a:pt x="19" y="155"/>
                    </a:cubicBezTo>
                    <a:cubicBezTo>
                      <a:pt x="14" y="147"/>
                      <a:pt x="7" y="142"/>
                      <a:pt x="0" y="139"/>
                    </a:cubicBezTo>
                    <a:cubicBezTo>
                      <a:pt x="12" y="126"/>
                      <a:pt x="23" y="119"/>
                      <a:pt x="34" y="119"/>
                    </a:cubicBezTo>
                    <a:cubicBezTo>
                      <a:pt x="42" y="119"/>
                      <a:pt x="52" y="132"/>
                      <a:pt x="63" y="156"/>
                    </a:cubicBezTo>
                    <a:cubicBezTo>
                      <a:pt x="68" y="168"/>
                      <a:pt x="68" y="168"/>
                      <a:pt x="68" y="168"/>
                    </a:cubicBezTo>
                    <a:cubicBezTo>
                      <a:pt x="87" y="135"/>
                      <a:pt x="112" y="103"/>
                      <a:pt x="142" y="72"/>
                    </a:cubicBezTo>
                    <a:cubicBezTo>
                      <a:pt x="172" y="41"/>
                      <a:pt x="202" y="17"/>
                      <a:pt x="2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solidFill>
                  <a:schemeClr val="accent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013" dirty="0">
                  <a:solidFill>
                    <a:prstClr val="black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127" name="Rectangle: Rounded Corners 126">
                <a:extLst>
                  <a:ext uri="{FF2B5EF4-FFF2-40B4-BE49-F238E27FC236}">
                    <a16:creationId xmlns:a16="http://schemas.microsoft.com/office/drawing/2014/main" id="{8E133195-1E7E-4B34-B59A-F9F3994F2358}"/>
                  </a:ext>
                </a:extLst>
              </p:cNvPr>
              <p:cNvSpPr/>
              <p:nvPr/>
            </p:nvSpPr>
            <p:spPr>
              <a:xfrm>
                <a:off x="8378302" y="5305484"/>
                <a:ext cx="104491" cy="104491"/>
              </a:xfrm>
              <a:prstGeom prst="round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en-US" sz="1013" dirty="0">
                  <a:solidFill>
                    <a:prstClr val="white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128" name="Freeform 61">
                <a:extLst>
                  <a:ext uri="{FF2B5EF4-FFF2-40B4-BE49-F238E27FC236}">
                    <a16:creationId xmlns:a16="http://schemas.microsoft.com/office/drawing/2014/main" id="{D7BCD642-34D1-4B32-926E-459BAF411B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00344" y="5273556"/>
                <a:ext cx="111838" cy="109072"/>
              </a:xfrm>
              <a:custGeom>
                <a:avLst/>
                <a:gdLst>
                  <a:gd name="T0" fmla="*/ 231 w 237"/>
                  <a:gd name="T1" fmla="*/ 0 h 229"/>
                  <a:gd name="T2" fmla="*/ 237 w 237"/>
                  <a:gd name="T3" fmla="*/ 9 h 229"/>
                  <a:gd name="T4" fmla="*/ 155 w 237"/>
                  <a:gd name="T5" fmla="*/ 95 h 229"/>
                  <a:gd name="T6" fmla="*/ 87 w 237"/>
                  <a:gd name="T7" fmla="*/ 203 h 229"/>
                  <a:gd name="T8" fmla="*/ 74 w 237"/>
                  <a:gd name="T9" fmla="*/ 212 h 229"/>
                  <a:gd name="T10" fmla="*/ 53 w 237"/>
                  <a:gd name="T11" fmla="*/ 229 h 229"/>
                  <a:gd name="T12" fmla="*/ 43 w 237"/>
                  <a:gd name="T13" fmla="*/ 202 h 229"/>
                  <a:gd name="T14" fmla="*/ 39 w 237"/>
                  <a:gd name="T15" fmla="*/ 191 h 229"/>
                  <a:gd name="T16" fmla="*/ 19 w 237"/>
                  <a:gd name="T17" fmla="*/ 155 h 229"/>
                  <a:gd name="T18" fmla="*/ 0 w 237"/>
                  <a:gd name="T19" fmla="*/ 139 h 229"/>
                  <a:gd name="T20" fmla="*/ 34 w 237"/>
                  <a:gd name="T21" fmla="*/ 119 h 229"/>
                  <a:gd name="T22" fmla="*/ 63 w 237"/>
                  <a:gd name="T23" fmla="*/ 156 h 229"/>
                  <a:gd name="T24" fmla="*/ 68 w 237"/>
                  <a:gd name="T25" fmla="*/ 168 h 229"/>
                  <a:gd name="T26" fmla="*/ 142 w 237"/>
                  <a:gd name="T27" fmla="*/ 72 h 229"/>
                  <a:gd name="T28" fmla="*/ 231 w 237"/>
                  <a:gd name="T29" fmla="*/ 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7" h="229">
                    <a:moveTo>
                      <a:pt x="231" y="0"/>
                    </a:moveTo>
                    <a:cubicBezTo>
                      <a:pt x="237" y="9"/>
                      <a:pt x="237" y="9"/>
                      <a:pt x="237" y="9"/>
                    </a:cubicBezTo>
                    <a:cubicBezTo>
                      <a:pt x="212" y="27"/>
                      <a:pt x="185" y="56"/>
                      <a:pt x="155" y="95"/>
                    </a:cubicBezTo>
                    <a:cubicBezTo>
                      <a:pt x="126" y="134"/>
                      <a:pt x="103" y="170"/>
                      <a:pt x="87" y="203"/>
                    </a:cubicBezTo>
                    <a:cubicBezTo>
                      <a:pt x="74" y="212"/>
                      <a:pt x="74" y="212"/>
                      <a:pt x="74" y="212"/>
                    </a:cubicBezTo>
                    <a:cubicBezTo>
                      <a:pt x="64" y="220"/>
                      <a:pt x="57" y="225"/>
                      <a:pt x="53" y="229"/>
                    </a:cubicBezTo>
                    <a:cubicBezTo>
                      <a:pt x="52" y="223"/>
                      <a:pt x="48" y="214"/>
                      <a:pt x="43" y="202"/>
                    </a:cubicBezTo>
                    <a:cubicBezTo>
                      <a:pt x="39" y="191"/>
                      <a:pt x="39" y="191"/>
                      <a:pt x="39" y="191"/>
                    </a:cubicBezTo>
                    <a:cubicBezTo>
                      <a:pt x="32" y="174"/>
                      <a:pt x="25" y="162"/>
                      <a:pt x="19" y="155"/>
                    </a:cubicBezTo>
                    <a:cubicBezTo>
                      <a:pt x="14" y="147"/>
                      <a:pt x="7" y="142"/>
                      <a:pt x="0" y="139"/>
                    </a:cubicBezTo>
                    <a:cubicBezTo>
                      <a:pt x="12" y="126"/>
                      <a:pt x="23" y="119"/>
                      <a:pt x="34" y="119"/>
                    </a:cubicBezTo>
                    <a:cubicBezTo>
                      <a:pt x="42" y="119"/>
                      <a:pt x="52" y="132"/>
                      <a:pt x="63" y="156"/>
                    </a:cubicBezTo>
                    <a:cubicBezTo>
                      <a:pt x="68" y="168"/>
                      <a:pt x="68" y="168"/>
                      <a:pt x="68" y="168"/>
                    </a:cubicBezTo>
                    <a:cubicBezTo>
                      <a:pt x="87" y="135"/>
                      <a:pt x="112" y="103"/>
                      <a:pt x="142" y="72"/>
                    </a:cubicBezTo>
                    <a:cubicBezTo>
                      <a:pt x="172" y="41"/>
                      <a:pt x="202" y="17"/>
                      <a:pt x="2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solidFill>
                  <a:schemeClr val="accent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013" dirty="0">
                  <a:solidFill>
                    <a:prstClr val="black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136" name="Rectangle: Rounded Corners 135">
                <a:extLst>
                  <a:ext uri="{FF2B5EF4-FFF2-40B4-BE49-F238E27FC236}">
                    <a16:creationId xmlns:a16="http://schemas.microsoft.com/office/drawing/2014/main" id="{057CA6BB-2F11-4980-A391-FB90E64996FB}"/>
                  </a:ext>
                </a:extLst>
              </p:cNvPr>
              <p:cNvSpPr/>
              <p:nvPr/>
            </p:nvSpPr>
            <p:spPr>
              <a:xfrm>
                <a:off x="8378302" y="5473758"/>
                <a:ext cx="104491" cy="104491"/>
              </a:xfrm>
              <a:prstGeom prst="round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en-US" sz="1013" dirty="0">
                  <a:solidFill>
                    <a:prstClr val="white"/>
                  </a:solidFill>
                  <a:latin typeface="Franklin Gothic Book" panose="020B0503020102020204"/>
                </a:endParaRPr>
              </a:p>
            </p:txBody>
          </p:sp>
          <p:sp>
            <p:nvSpPr>
              <p:cNvPr id="137" name="Freeform 61">
                <a:extLst>
                  <a:ext uri="{FF2B5EF4-FFF2-40B4-BE49-F238E27FC236}">
                    <a16:creationId xmlns:a16="http://schemas.microsoft.com/office/drawing/2014/main" id="{0DBC50C7-635B-4042-8EF3-0FE2C6D6C9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00344" y="5441830"/>
                <a:ext cx="111838" cy="109072"/>
              </a:xfrm>
              <a:custGeom>
                <a:avLst/>
                <a:gdLst>
                  <a:gd name="T0" fmla="*/ 231 w 237"/>
                  <a:gd name="T1" fmla="*/ 0 h 229"/>
                  <a:gd name="T2" fmla="*/ 237 w 237"/>
                  <a:gd name="T3" fmla="*/ 9 h 229"/>
                  <a:gd name="T4" fmla="*/ 155 w 237"/>
                  <a:gd name="T5" fmla="*/ 95 h 229"/>
                  <a:gd name="T6" fmla="*/ 87 w 237"/>
                  <a:gd name="T7" fmla="*/ 203 h 229"/>
                  <a:gd name="T8" fmla="*/ 74 w 237"/>
                  <a:gd name="T9" fmla="*/ 212 h 229"/>
                  <a:gd name="T10" fmla="*/ 53 w 237"/>
                  <a:gd name="T11" fmla="*/ 229 h 229"/>
                  <a:gd name="T12" fmla="*/ 43 w 237"/>
                  <a:gd name="T13" fmla="*/ 202 h 229"/>
                  <a:gd name="T14" fmla="*/ 39 w 237"/>
                  <a:gd name="T15" fmla="*/ 191 h 229"/>
                  <a:gd name="T16" fmla="*/ 19 w 237"/>
                  <a:gd name="T17" fmla="*/ 155 h 229"/>
                  <a:gd name="T18" fmla="*/ 0 w 237"/>
                  <a:gd name="T19" fmla="*/ 139 h 229"/>
                  <a:gd name="T20" fmla="*/ 34 w 237"/>
                  <a:gd name="T21" fmla="*/ 119 h 229"/>
                  <a:gd name="T22" fmla="*/ 63 w 237"/>
                  <a:gd name="T23" fmla="*/ 156 h 229"/>
                  <a:gd name="T24" fmla="*/ 68 w 237"/>
                  <a:gd name="T25" fmla="*/ 168 h 229"/>
                  <a:gd name="T26" fmla="*/ 142 w 237"/>
                  <a:gd name="T27" fmla="*/ 72 h 229"/>
                  <a:gd name="T28" fmla="*/ 231 w 237"/>
                  <a:gd name="T29" fmla="*/ 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7" h="229">
                    <a:moveTo>
                      <a:pt x="231" y="0"/>
                    </a:moveTo>
                    <a:cubicBezTo>
                      <a:pt x="237" y="9"/>
                      <a:pt x="237" y="9"/>
                      <a:pt x="237" y="9"/>
                    </a:cubicBezTo>
                    <a:cubicBezTo>
                      <a:pt x="212" y="27"/>
                      <a:pt x="185" y="56"/>
                      <a:pt x="155" y="95"/>
                    </a:cubicBezTo>
                    <a:cubicBezTo>
                      <a:pt x="126" y="134"/>
                      <a:pt x="103" y="170"/>
                      <a:pt x="87" y="203"/>
                    </a:cubicBezTo>
                    <a:cubicBezTo>
                      <a:pt x="74" y="212"/>
                      <a:pt x="74" y="212"/>
                      <a:pt x="74" y="212"/>
                    </a:cubicBezTo>
                    <a:cubicBezTo>
                      <a:pt x="64" y="220"/>
                      <a:pt x="57" y="225"/>
                      <a:pt x="53" y="229"/>
                    </a:cubicBezTo>
                    <a:cubicBezTo>
                      <a:pt x="52" y="223"/>
                      <a:pt x="48" y="214"/>
                      <a:pt x="43" y="202"/>
                    </a:cubicBezTo>
                    <a:cubicBezTo>
                      <a:pt x="39" y="191"/>
                      <a:pt x="39" y="191"/>
                      <a:pt x="39" y="191"/>
                    </a:cubicBezTo>
                    <a:cubicBezTo>
                      <a:pt x="32" y="174"/>
                      <a:pt x="25" y="162"/>
                      <a:pt x="19" y="155"/>
                    </a:cubicBezTo>
                    <a:cubicBezTo>
                      <a:pt x="14" y="147"/>
                      <a:pt x="7" y="142"/>
                      <a:pt x="0" y="139"/>
                    </a:cubicBezTo>
                    <a:cubicBezTo>
                      <a:pt x="12" y="126"/>
                      <a:pt x="23" y="119"/>
                      <a:pt x="34" y="119"/>
                    </a:cubicBezTo>
                    <a:cubicBezTo>
                      <a:pt x="42" y="119"/>
                      <a:pt x="52" y="132"/>
                      <a:pt x="63" y="156"/>
                    </a:cubicBezTo>
                    <a:cubicBezTo>
                      <a:pt x="68" y="168"/>
                      <a:pt x="68" y="168"/>
                      <a:pt x="68" y="168"/>
                    </a:cubicBezTo>
                    <a:cubicBezTo>
                      <a:pt x="87" y="135"/>
                      <a:pt x="112" y="103"/>
                      <a:pt x="142" y="72"/>
                    </a:cubicBezTo>
                    <a:cubicBezTo>
                      <a:pt x="172" y="41"/>
                      <a:pt x="202" y="17"/>
                      <a:pt x="2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solidFill>
                  <a:schemeClr val="accent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en-US" sz="1013" dirty="0">
                  <a:solidFill>
                    <a:prstClr val="black"/>
                  </a:solidFill>
                  <a:latin typeface="Franklin Gothic Book" panose="020B0503020102020204"/>
                </a:endParaRPr>
              </a:p>
            </p:txBody>
          </p:sp>
        </p:grpSp>
      </p:grp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2E2875B3-4762-98EC-B15A-F94D38B333C5}"/>
              </a:ext>
            </a:extLst>
          </p:cNvPr>
          <p:cNvCxnSpPr>
            <a:cxnSpLocks/>
          </p:cNvCxnSpPr>
          <p:nvPr/>
        </p:nvCxnSpPr>
        <p:spPr>
          <a:xfrm>
            <a:off x="527249" y="3066609"/>
            <a:ext cx="7987195" cy="0"/>
          </a:xfrm>
          <a:prstGeom prst="straightConnector1">
            <a:avLst/>
          </a:prstGeom>
          <a:ln w="25400" cap="rnd"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Oval 96">
            <a:extLst>
              <a:ext uri="{FF2B5EF4-FFF2-40B4-BE49-F238E27FC236}">
                <a16:creationId xmlns:a16="http://schemas.microsoft.com/office/drawing/2014/main" id="{6AE53297-7A0B-EFFD-1F48-75691AE938C4}"/>
              </a:ext>
            </a:extLst>
          </p:cNvPr>
          <p:cNvSpPr/>
          <p:nvPr/>
        </p:nvSpPr>
        <p:spPr>
          <a:xfrm>
            <a:off x="882896" y="2981417"/>
            <a:ext cx="170267" cy="1702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69F832B-01F2-C1AA-F98A-68C2165D7B47}"/>
              </a:ext>
            </a:extLst>
          </p:cNvPr>
          <p:cNvSpPr txBox="1"/>
          <p:nvPr/>
        </p:nvSpPr>
        <p:spPr>
          <a:xfrm>
            <a:off x="2404696" y="2410887"/>
            <a:ext cx="1588053" cy="48474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defTabSz="685783"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  <a:latin typeface="Franklin Gothic Book" panose="020B0503020102020204"/>
              </a:rPr>
              <a:t>Good Publication</a:t>
            </a:r>
            <a:br>
              <a:rPr lang="en-US" b="1" dirty="0">
                <a:solidFill>
                  <a:schemeClr val="accent1"/>
                </a:solidFill>
                <a:latin typeface="Franklin Gothic Book" panose="020B0503020102020204"/>
              </a:rPr>
            </a:br>
            <a:r>
              <a:rPr lang="en-US" b="1" dirty="0">
                <a:solidFill>
                  <a:schemeClr val="accent1"/>
                </a:solidFill>
                <a:latin typeface="Franklin Gothic Book" panose="020B0503020102020204"/>
              </a:rPr>
              <a:t>Practices (GPP)</a:t>
            </a: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A1C3254D-2B83-7ADC-0C16-70F5B6C7366A}"/>
              </a:ext>
            </a:extLst>
          </p:cNvPr>
          <p:cNvSpPr/>
          <p:nvPr/>
        </p:nvSpPr>
        <p:spPr>
          <a:xfrm>
            <a:off x="3124018" y="2981476"/>
            <a:ext cx="170267" cy="1702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3040B44-0E22-C1B3-6DE7-BE03767DD374}"/>
              </a:ext>
            </a:extLst>
          </p:cNvPr>
          <p:cNvSpPr txBox="1"/>
          <p:nvPr/>
        </p:nvSpPr>
        <p:spPr>
          <a:xfrm>
            <a:off x="4646522" y="2413406"/>
            <a:ext cx="1588053" cy="48474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defTabSz="685783"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  <a:latin typeface="Franklin Gothic Book" panose="020B0503020102020204"/>
              </a:rPr>
              <a:t>Strategic Publication</a:t>
            </a:r>
            <a:br>
              <a:rPr lang="en-US" b="1" dirty="0">
                <a:solidFill>
                  <a:schemeClr val="accent1"/>
                </a:solidFill>
                <a:latin typeface="Franklin Gothic Book" panose="020B0503020102020204"/>
              </a:rPr>
            </a:br>
            <a:r>
              <a:rPr lang="en-US" b="1" dirty="0">
                <a:solidFill>
                  <a:schemeClr val="accent1"/>
                </a:solidFill>
                <a:latin typeface="Franklin Gothic Book" panose="020B0503020102020204"/>
              </a:rPr>
              <a:t>Plan Creation</a:t>
            </a: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D93980B-AC73-B051-9C23-614B1B4EC558}"/>
              </a:ext>
            </a:extLst>
          </p:cNvPr>
          <p:cNvSpPr/>
          <p:nvPr/>
        </p:nvSpPr>
        <p:spPr>
          <a:xfrm>
            <a:off x="5365140" y="2981476"/>
            <a:ext cx="170267" cy="1702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B8C29B79-0951-5547-395A-D6EBC11D2C7E}"/>
              </a:ext>
            </a:extLst>
          </p:cNvPr>
          <p:cNvSpPr txBox="1"/>
          <p:nvPr/>
        </p:nvSpPr>
        <p:spPr>
          <a:xfrm>
            <a:off x="6888346" y="2398802"/>
            <a:ext cx="1588053" cy="48474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defTabSz="685783"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  <a:latin typeface="Franklin Gothic Book" panose="020B0503020102020204"/>
              </a:rPr>
              <a:t>Publication Plan</a:t>
            </a:r>
            <a:br>
              <a:rPr lang="en-US" b="1" dirty="0">
                <a:solidFill>
                  <a:schemeClr val="accent1"/>
                </a:solidFill>
                <a:latin typeface="Franklin Gothic Book" panose="020B0503020102020204"/>
              </a:rPr>
            </a:br>
            <a:r>
              <a:rPr lang="en-US" b="1" dirty="0">
                <a:solidFill>
                  <a:schemeClr val="accent1"/>
                </a:solidFill>
                <a:latin typeface="Franklin Gothic Book" panose="020B0503020102020204"/>
              </a:rPr>
              <a:t>Management</a:t>
            </a:r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64300AED-6BB6-7314-D90B-08C4BF0A4948}"/>
              </a:ext>
            </a:extLst>
          </p:cNvPr>
          <p:cNvSpPr/>
          <p:nvPr/>
        </p:nvSpPr>
        <p:spPr>
          <a:xfrm>
            <a:off x="7606262" y="2981476"/>
            <a:ext cx="170267" cy="1702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7" name="Oval 1026">
            <a:extLst>
              <a:ext uri="{FF2B5EF4-FFF2-40B4-BE49-F238E27FC236}">
                <a16:creationId xmlns:a16="http://schemas.microsoft.com/office/drawing/2014/main" id="{61874A05-0D50-43CE-EF87-4031AFC137C7}"/>
              </a:ext>
            </a:extLst>
          </p:cNvPr>
          <p:cNvSpPr/>
          <p:nvPr/>
        </p:nvSpPr>
        <p:spPr>
          <a:xfrm>
            <a:off x="2003457" y="2981476"/>
            <a:ext cx="170267" cy="1702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9" name="Oval 1028">
            <a:extLst>
              <a:ext uri="{FF2B5EF4-FFF2-40B4-BE49-F238E27FC236}">
                <a16:creationId xmlns:a16="http://schemas.microsoft.com/office/drawing/2014/main" id="{86B41E11-756E-3D6B-5244-DDD459CF1145}"/>
              </a:ext>
            </a:extLst>
          </p:cNvPr>
          <p:cNvSpPr/>
          <p:nvPr/>
        </p:nvSpPr>
        <p:spPr>
          <a:xfrm>
            <a:off x="4244579" y="2981476"/>
            <a:ext cx="170267" cy="1702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2" name="Oval 1031">
            <a:extLst>
              <a:ext uri="{FF2B5EF4-FFF2-40B4-BE49-F238E27FC236}">
                <a16:creationId xmlns:a16="http://schemas.microsoft.com/office/drawing/2014/main" id="{509F6573-EA56-4A33-1605-BE8752071FD2}"/>
              </a:ext>
            </a:extLst>
          </p:cNvPr>
          <p:cNvSpPr/>
          <p:nvPr/>
        </p:nvSpPr>
        <p:spPr>
          <a:xfrm>
            <a:off x="6485701" y="2981476"/>
            <a:ext cx="170267" cy="1702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64BCBC11-A0EC-2CCA-BA4B-5FC78C2E8F89}"/>
              </a:ext>
            </a:extLst>
          </p:cNvPr>
          <p:cNvSpPr txBox="1"/>
          <p:nvPr/>
        </p:nvSpPr>
        <p:spPr>
          <a:xfrm>
            <a:off x="1293851" y="3276139"/>
            <a:ext cx="1588053" cy="48474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defTabSz="685783"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  <a:latin typeface="Franklin Gothic Book" panose="020B0503020102020204"/>
              </a:rPr>
              <a:t>Clinical</a:t>
            </a:r>
            <a:br>
              <a:rPr lang="en-US" b="1" dirty="0">
                <a:solidFill>
                  <a:schemeClr val="accent1"/>
                </a:solidFill>
                <a:latin typeface="Franklin Gothic Book" panose="020B0503020102020204"/>
              </a:rPr>
            </a:br>
            <a:r>
              <a:rPr lang="en-US" b="1" dirty="0">
                <a:solidFill>
                  <a:schemeClr val="accent1"/>
                </a:solidFill>
                <a:latin typeface="Franklin Gothic Book" panose="020B0503020102020204"/>
              </a:rPr>
              <a:t>Indication(s)</a:t>
            </a:r>
          </a:p>
        </p:txBody>
      </p:sp>
      <p:sp>
        <p:nvSpPr>
          <p:cNvPr id="1482" name="TextBox 1481">
            <a:extLst>
              <a:ext uri="{FF2B5EF4-FFF2-40B4-BE49-F238E27FC236}">
                <a16:creationId xmlns:a16="http://schemas.microsoft.com/office/drawing/2014/main" id="{92D4E3F8-B491-F0F4-233E-DC3CC625AEDC}"/>
              </a:ext>
            </a:extLst>
          </p:cNvPr>
          <p:cNvSpPr txBox="1"/>
          <p:nvPr/>
        </p:nvSpPr>
        <p:spPr>
          <a:xfrm>
            <a:off x="3538309" y="3261535"/>
            <a:ext cx="1588053" cy="48474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defTabSz="685783"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  <a:latin typeface="Franklin Gothic Book" panose="020B0503020102020204"/>
              </a:rPr>
              <a:t>Scope:</a:t>
            </a:r>
            <a:br>
              <a:rPr lang="en-US" b="1" dirty="0">
                <a:solidFill>
                  <a:schemeClr val="accent1"/>
                </a:solidFill>
                <a:latin typeface="Franklin Gothic Book" panose="020B0503020102020204"/>
              </a:rPr>
            </a:br>
            <a:r>
              <a:rPr lang="en-US" b="1" dirty="0">
                <a:solidFill>
                  <a:schemeClr val="accent1"/>
                </a:solidFill>
                <a:latin typeface="Franklin Gothic Book" panose="020B0503020102020204"/>
              </a:rPr>
              <a:t>US vs Global</a:t>
            </a:r>
          </a:p>
        </p:txBody>
      </p:sp>
      <p:sp>
        <p:nvSpPr>
          <p:cNvPr id="1483" name="TextBox 1482">
            <a:extLst>
              <a:ext uri="{FF2B5EF4-FFF2-40B4-BE49-F238E27FC236}">
                <a16:creationId xmlns:a16="http://schemas.microsoft.com/office/drawing/2014/main" id="{C36CE8D9-E48D-916D-4CA8-9026CBF2C87A}"/>
              </a:ext>
            </a:extLst>
          </p:cNvPr>
          <p:cNvSpPr txBox="1"/>
          <p:nvPr/>
        </p:nvSpPr>
        <p:spPr>
          <a:xfrm>
            <a:off x="5810246" y="3264054"/>
            <a:ext cx="1588053" cy="48474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defTabSz="685783"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  <a:latin typeface="Franklin Gothic Book" panose="020B0503020102020204"/>
              </a:rPr>
              <a:t>Scenario</a:t>
            </a:r>
            <a:br>
              <a:rPr lang="en-US" b="1" dirty="0">
                <a:solidFill>
                  <a:schemeClr val="accent1"/>
                </a:solidFill>
                <a:latin typeface="Franklin Gothic Book" panose="020B0503020102020204"/>
              </a:rPr>
            </a:br>
            <a:r>
              <a:rPr lang="en-US" b="1" dirty="0">
                <a:solidFill>
                  <a:schemeClr val="accent1"/>
                </a:solidFill>
                <a:latin typeface="Franklin Gothic Book" panose="020B0503020102020204"/>
              </a:rPr>
              <a:t>Planning</a:t>
            </a:r>
          </a:p>
        </p:txBody>
      </p:sp>
      <p:pic>
        <p:nvPicPr>
          <p:cNvPr id="1486" name="Graphic 1485">
            <a:extLst>
              <a:ext uri="{FF2B5EF4-FFF2-40B4-BE49-F238E27FC236}">
                <a16:creationId xmlns:a16="http://schemas.microsoft.com/office/drawing/2014/main" id="{BE8B3A73-B411-B1F9-A644-9146E895D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10063" y="3799427"/>
            <a:ext cx="588418" cy="588418"/>
          </a:xfrm>
          <a:prstGeom prst="rect">
            <a:avLst/>
          </a:prstGeom>
        </p:spPr>
      </p:pic>
      <p:pic>
        <p:nvPicPr>
          <p:cNvPr id="1511" name="Graphic 1510">
            <a:extLst>
              <a:ext uri="{FF2B5EF4-FFF2-40B4-BE49-F238E27FC236}">
                <a16:creationId xmlns:a16="http://schemas.microsoft.com/office/drawing/2014/main" id="{A15FAFF1-FCD0-C0D6-4B05-E2EABC6B6D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14221" y="3816886"/>
            <a:ext cx="659453" cy="659657"/>
          </a:xfrm>
          <a:prstGeom prst="rect">
            <a:avLst/>
          </a:prstGeom>
        </p:spPr>
      </p:pic>
      <p:pic>
        <p:nvPicPr>
          <p:cNvPr id="1515" name="Graphic 1514">
            <a:extLst>
              <a:ext uri="{FF2B5EF4-FFF2-40B4-BE49-F238E27FC236}">
                <a16:creationId xmlns:a16="http://schemas.microsoft.com/office/drawing/2014/main" id="{C6B20524-2753-59C6-8982-4E72EFA4A5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98422" y="1717960"/>
            <a:ext cx="590550" cy="590550"/>
          </a:xfrm>
          <a:prstGeom prst="rect">
            <a:avLst/>
          </a:prstGeom>
        </p:spPr>
      </p:pic>
      <p:pic>
        <p:nvPicPr>
          <p:cNvPr id="1519" name="Graphic 1518">
            <a:extLst>
              <a:ext uri="{FF2B5EF4-FFF2-40B4-BE49-F238E27FC236}">
                <a16:creationId xmlns:a16="http://schemas.microsoft.com/office/drawing/2014/main" id="{1A873125-BEC7-B973-2C99-CB029977ED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8179" y="1722839"/>
            <a:ext cx="585671" cy="585671"/>
          </a:xfrm>
          <a:prstGeom prst="rect">
            <a:avLst/>
          </a:prstGeom>
        </p:spPr>
      </p:pic>
      <p:pic>
        <p:nvPicPr>
          <p:cNvPr id="1521" name="Graphic 1520">
            <a:extLst>
              <a:ext uri="{FF2B5EF4-FFF2-40B4-BE49-F238E27FC236}">
                <a16:creationId xmlns:a16="http://schemas.microsoft.com/office/drawing/2014/main" id="{1C4B03E3-1811-2370-B02F-32CBB99ED5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12192" y="3816886"/>
            <a:ext cx="465831" cy="588418"/>
          </a:xfrm>
          <a:prstGeom prst="rect">
            <a:avLst/>
          </a:prstGeom>
        </p:spPr>
      </p:pic>
      <p:pic>
        <p:nvPicPr>
          <p:cNvPr id="1523" name="Graphic 1522">
            <a:extLst>
              <a:ext uri="{FF2B5EF4-FFF2-40B4-BE49-F238E27FC236}">
                <a16:creationId xmlns:a16="http://schemas.microsoft.com/office/drawing/2014/main" id="{3289FE71-BDD9-42CE-D3F6-60E596AFD9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26362" y="1717960"/>
            <a:ext cx="590550" cy="590550"/>
          </a:xfrm>
          <a:prstGeom prst="rect">
            <a:avLst/>
          </a:prstGeom>
        </p:spPr>
      </p:pic>
      <p:grpSp>
        <p:nvGrpSpPr>
          <p:cNvPr id="1635" name="Group 1634">
            <a:extLst>
              <a:ext uri="{FF2B5EF4-FFF2-40B4-BE49-F238E27FC236}">
                <a16:creationId xmlns:a16="http://schemas.microsoft.com/office/drawing/2014/main" id="{402FB24B-51CE-3ABB-91AD-7889FEB22AB7}"/>
              </a:ext>
            </a:extLst>
          </p:cNvPr>
          <p:cNvGrpSpPr/>
          <p:nvPr/>
        </p:nvGrpSpPr>
        <p:grpSpPr>
          <a:xfrm>
            <a:off x="7092744" y="1600534"/>
            <a:ext cx="1390005" cy="742598"/>
            <a:chOff x="7125996" y="1602247"/>
            <a:chExt cx="1267319" cy="677054"/>
          </a:xfrm>
        </p:grpSpPr>
        <p:grpSp>
          <p:nvGrpSpPr>
            <p:cNvPr id="1529" name="Graphic 1526">
              <a:extLst>
                <a:ext uri="{FF2B5EF4-FFF2-40B4-BE49-F238E27FC236}">
                  <a16:creationId xmlns:a16="http://schemas.microsoft.com/office/drawing/2014/main" id="{5A274761-168A-DCC7-7E1F-314AEE5CD7B8}"/>
                </a:ext>
              </a:extLst>
            </p:cNvPr>
            <p:cNvGrpSpPr/>
            <p:nvPr/>
          </p:nvGrpSpPr>
          <p:grpSpPr>
            <a:xfrm>
              <a:off x="7131679" y="1607148"/>
              <a:ext cx="1256762" cy="648708"/>
              <a:chOff x="7131679" y="1607148"/>
              <a:chExt cx="1256762" cy="648708"/>
            </a:xfrm>
          </p:grpSpPr>
          <p:sp>
            <p:nvSpPr>
              <p:cNvPr id="1530" name="Freeform: Shape 1529">
                <a:extLst>
                  <a:ext uri="{FF2B5EF4-FFF2-40B4-BE49-F238E27FC236}">
                    <a16:creationId xmlns:a16="http://schemas.microsoft.com/office/drawing/2014/main" id="{F9FA3AED-B497-74EC-FC13-B6275516B608}"/>
                  </a:ext>
                </a:extLst>
              </p:cNvPr>
              <p:cNvSpPr/>
              <p:nvPr/>
            </p:nvSpPr>
            <p:spPr>
              <a:xfrm>
                <a:off x="7230753" y="2234662"/>
                <a:ext cx="77540" cy="21194"/>
              </a:xfrm>
              <a:custGeom>
                <a:avLst/>
                <a:gdLst>
                  <a:gd name="connsiteX0" fmla="*/ 66983 w 77540"/>
                  <a:gd name="connsiteY0" fmla="*/ 21146 h 21194"/>
                  <a:gd name="connsiteX1" fmla="*/ 10589 w 77540"/>
                  <a:gd name="connsiteY1" fmla="*/ 21194 h 21194"/>
                  <a:gd name="connsiteX2" fmla="*/ 0 w 77540"/>
                  <a:gd name="connsiteY2" fmla="*/ 10638 h 21194"/>
                  <a:gd name="connsiteX3" fmla="*/ 0 w 77540"/>
                  <a:gd name="connsiteY3" fmla="*/ 10638 h 21194"/>
                  <a:gd name="connsiteX4" fmla="*/ 10557 w 77540"/>
                  <a:gd name="connsiteY4" fmla="*/ 49 h 21194"/>
                  <a:gd name="connsiteX5" fmla="*/ 66951 w 77540"/>
                  <a:gd name="connsiteY5" fmla="*/ 0 h 21194"/>
                  <a:gd name="connsiteX6" fmla="*/ 77540 w 77540"/>
                  <a:gd name="connsiteY6" fmla="*/ 10557 h 21194"/>
                  <a:gd name="connsiteX7" fmla="*/ 77540 w 77540"/>
                  <a:gd name="connsiteY7" fmla="*/ 10557 h 21194"/>
                  <a:gd name="connsiteX8" fmla="*/ 66983 w 77540"/>
                  <a:gd name="connsiteY8" fmla="*/ 21146 h 2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7540" h="21194">
                    <a:moveTo>
                      <a:pt x="66983" y="21146"/>
                    </a:moveTo>
                    <a:lnTo>
                      <a:pt x="10589" y="21194"/>
                    </a:lnTo>
                    <a:cubicBezTo>
                      <a:pt x="4744" y="21194"/>
                      <a:pt x="16" y="16467"/>
                      <a:pt x="0" y="10638"/>
                    </a:cubicBezTo>
                    <a:lnTo>
                      <a:pt x="0" y="10638"/>
                    </a:lnTo>
                    <a:cubicBezTo>
                      <a:pt x="0" y="4793"/>
                      <a:pt x="4728" y="65"/>
                      <a:pt x="10557" y="49"/>
                    </a:cubicBezTo>
                    <a:lnTo>
                      <a:pt x="66951" y="0"/>
                    </a:lnTo>
                    <a:cubicBezTo>
                      <a:pt x="72796" y="0"/>
                      <a:pt x="77524" y="4728"/>
                      <a:pt x="77540" y="10557"/>
                    </a:cubicBezTo>
                    <a:lnTo>
                      <a:pt x="77540" y="10557"/>
                    </a:lnTo>
                    <a:cubicBezTo>
                      <a:pt x="77540" y="16402"/>
                      <a:pt x="72812" y="21130"/>
                      <a:pt x="66983" y="21146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31" name="Freeform: Shape 1530">
                <a:extLst>
                  <a:ext uri="{FF2B5EF4-FFF2-40B4-BE49-F238E27FC236}">
                    <a16:creationId xmlns:a16="http://schemas.microsoft.com/office/drawing/2014/main" id="{4FC2B82F-C859-8BEA-DA9F-C737EA664113}"/>
                  </a:ext>
                </a:extLst>
              </p:cNvPr>
              <p:cNvSpPr/>
              <p:nvPr/>
            </p:nvSpPr>
            <p:spPr>
              <a:xfrm>
                <a:off x="7246540" y="1859801"/>
                <a:ext cx="76099" cy="25954"/>
              </a:xfrm>
              <a:custGeom>
                <a:avLst/>
                <a:gdLst>
                  <a:gd name="connsiteX0" fmla="*/ 63162 w 76099"/>
                  <a:gd name="connsiteY0" fmla="*/ 25906 h 25954"/>
                  <a:gd name="connsiteX1" fmla="*/ 12969 w 76099"/>
                  <a:gd name="connsiteY1" fmla="*/ 25955 h 25954"/>
                  <a:gd name="connsiteX2" fmla="*/ 0 w 76099"/>
                  <a:gd name="connsiteY2" fmla="*/ 13018 h 25954"/>
                  <a:gd name="connsiteX3" fmla="*/ 0 w 76099"/>
                  <a:gd name="connsiteY3" fmla="*/ 13018 h 25954"/>
                  <a:gd name="connsiteX4" fmla="*/ 12937 w 76099"/>
                  <a:gd name="connsiteY4" fmla="*/ 49 h 25954"/>
                  <a:gd name="connsiteX5" fmla="*/ 63130 w 76099"/>
                  <a:gd name="connsiteY5" fmla="*/ 0 h 25954"/>
                  <a:gd name="connsiteX6" fmla="*/ 76099 w 76099"/>
                  <a:gd name="connsiteY6" fmla="*/ 12937 h 25954"/>
                  <a:gd name="connsiteX7" fmla="*/ 76099 w 76099"/>
                  <a:gd name="connsiteY7" fmla="*/ 12937 h 25954"/>
                  <a:gd name="connsiteX8" fmla="*/ 63162 w 76099"/>
                  <a:gd name="connsiteY8" fmla="*/ 25906 h 2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6099" h="25954">
                    <a:moveTo>
                      <a:pt x="63162" y="25906"/>
                    </a:moveTo>
                    <a:lnTo>
                      <a:pt x="12969" y="25955"/>
                    </a:lnTo>
                    <a:cubicBezTo>
                      <a:pt x="5813" y="25955"/>
                      <a:pt x="16" y="20174"/>
                      <a:pt x="0" y="13018"/>
                    </a:cubicBezTo>
                    <a:lnTo>
                      <a:pt x="0" y="13018"/>
                    </a:lnTo>
                    <a:cubicBezTo>
                      <a:pt x="0" y="5861"/>
                      <a:pt x="5780" y="65"/>
                      <a:pt x="12937" y="49"/>
                    </a:cubicBezTo>
                    <a:lnTo>
                      <a:pt x="63130" y="0"/>
                    </a:lnTo>
                    <a:cubicBezTo>
                      <a:pt x="70286" y="0"/>
                      <a:pt x="76083" y="5780"/>
                      <a:pt x="76099" y="12937"/>
                    </a:cubicBezTo>
                    <a:lnTo>
                      <a:pt x="76099" y="12937"/>
                    </a:lnTo>
                    <a:cubicBezTo>
                      <a:pt x="76099" y="20093"/>
                      <a:pt x="70319" y="25890"/>
                      <a:pt x="63162" y="25906"/>
                    </a:cubicBezTo>
                    <a:close/>
                  </a:path>
                </a:pathLst>
              </a:custGeom>
              <a:solidFill>
                <a:srgbClr val="E1E1E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32" name="Freeform: Shape 1531">
                <a:extLst>
                  <a:ext uri="{FF2B5EF4-FFF2-40B4-BE49-F238E27FC236}">
                    <a16:creationId xmlns:a16="http://schemas.microsoft.com/office/drawing/2014/main" id="{35939C8B-39FD-1334-1BA9-F59DF2F9B23C}"/>
                  </a:ext>
                </a:extLst>
              </p:cNvPr>
              <p:cNvSpPr/>
              <p:nvPr/>
            </p:nvSpPr>
            <p:spPr>
              <a:xfrm>
                <a:off x="7342068" y="1859753"/>
                <a:ext cx="43716" cy="25889"/>
              </a:xfrm>
              <a:custGeom>
                <a:avLst/>
                <a:gdLst>
                  <a:gd name="connsiteX0" fmla="*/ 30780 w 43716"/>
                  <a:gd name="connsiteY0" fmla="*/ 25890 h 25889"/>
                  <a:gd name="connsiteX1" fmla="*/ 12969 w 43716"/>
                  <a:gd name="connsiteY1" fmla="*/ 25890 h 25889"/>
                  <a:gd name="connsiteX2" fmla="*/ 0 w 43716"/>
                  <a:gd name="connsiteY2" fmla="*/ 12969 h 25889"/>
                  <a:gd name="connsiteX3" fmla="*/ 0 w 43716"/>
                  <a:gd name="connsiteY3" fmla="*/ 12969 h 25889"/>
                  <a:gd name="connsiteX4" fmla="*/ 12937 w 43716"/>
                  <a:gd name="connsiteY4" fmla="*/ 0 h 25889"/>
                  <a:gd name="connsiteX5" fmla="*/ 30747 w 43716"/>
                  <a:gd name="connsiteY5" fmla="*/ 0 h 25889"/>
                  <a:gd name="connsiteX6" fmla="*/ 43716 w 43716"/>
                  <a:gd name="connsiteY6" fmla="*/ 12921 h 25889"/>
                  <a:gd name="connsiteX7" fmla="*/ 43716 w 43716"/>
                  <a:gd name="connsiteY7" fmla="*/ 12921 h 25889"/>
                  <a:gd name="connsiteX8" fmla="*/ 30780 w 43716"/>
                  <a:gd name="connsiteY8" fmla="*/ 25890 h 25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716" h="25889">
                    <a:moveTo>
                      <a:pt x="30780" y="25890"/>
                    </a:moveTo>
                    <a:lnTo>
                      <a:pt x="12969" y="25890"/>
                    </a:lnTo>
                    <a:cubicBezTo>
                      <a:pt x="5813" y="25906"/>
                      <a:pt x="16" y="20126"/>
                      <a:pt x="0" y="12969"/>
                    </a:cubicBezTo>
                    <a:lnTo>
                      <a:pt x="0" y="12969"/>
                    </a:lnTo>
                    <a:cubicBezTo>
                      <a:pt x="0" y="5813"/>
                      <a:pt x="5780" y="16"/>
                      <a:pt x="12937" y="0"/>
                    </a:cubicBezTo>
                    <a:lnTo>
                      <a:pt x="30747" y="0"/>
                    </a:lnTo>
                    <a:cubicBezTo>
                      <a:pt x="37904" y="-16"/>
                      <a:pt x="43700" y="5764"/>
                      <a:pt x="43716" y="12921"/>
                    </a:cubicBezTo>
                    <a:lnTo>
                      <a:pt x="43716" y="12921"/>
                    </a:lnTo>
                    <a:cubicBezTo>
                      <a:pt x="43716" y="20077"/>
                      <a:pt x="37936" y="25874"/>
                      <a:pt x="30780" y="25890"/>
                    </a:cubicBezTo>
                    <a:close/>
                  </a:path>
                </a:pathLst>
              </a:custGeom>
              <a:solidFill>
                <a:srgbClr val="E1E1E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33" name="Freeform: Shape 1532">
                <a:extLst>
                  <a:ext uri="{FF2B5EF4-FFF2-40B4-BE49-F238E27FC236}">
                    <a16:creationId xmlns:a16="http://schemas.microsoft.com/office/drawing/2014/main" id="{46017BB9-6D28-7530-FC56-E813486F0218}"/>
                  </a:ext>
                </a:extLst>
              </p:cNvPr>
              <p:cNvSpPr/>
              <p:nvPr/>
            </p:nvSpPr>
            <p:spPr>
              <a:xfrm>
                <a:off x="7309734" y="1903453"/>
                <a:ext cx="76099" cy="25954"/>
              </a:xfrm>
              <a:custGeom>
                <a:avLst/>
                <a:gdLst>
                  <a:gd name="connsiteX0" fmla="*/ 12937 w 76099"/>
                  <a:gd name="connsiteY0" fmla="*/ 49 h 25954"/>
                  <a:gd name="connsiteX1" fmla="*/ 63130 w 76099"/>
                  <a:gd name="connsiteY1" fmla="*/ 0 h 25954"/>
                  <a:gd name="connsiteX2" fmla="*/ 76099 w 76099"/>
                  <a:gd name="connsiteY2" fmla="*/ 12937 h 25954"/>
                  <a:gd name="connsiteX3" fmla="*/ 76099 w 76099"/>
                  <a:gd name="connsiteY3" fmla="*/ 12937 h 25954"/>
                  <a:gd name="connsiteX4" fmla="*/ 63162 w 76099"/>
                  <a:gd name="connsiteY4" fmla="*/ 25906 h 25954"/>
                  <a:gd name="connsiteX5" fmla="*/ 12969 w 76099"/>
                  <a:gd name="connsiteY5" fmla="*/ 25955 h 25954"/>
                  <a:gd name="connsiteX6" fmla="*/ 0 w 76099"/>
                  <a:gd name="connsiteY6" fmla="*/ 13018 h 25954"/>
                  <a:gd name="connsiteX7" fmla="*/ 0 w 76099"/>
                  <a:gd name="connsiteY7" fmla="*/ 13018 h 25954"/>
                  <a:gd name="connsiteX8" fmla="*/ 12937 w 76099"/>
                  <a:gd name="connsiteY8" fmla="*/ 49 h 2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6099" h="25954">
                    <a:moveTo>
                      <a:pt x="12937" y="49"/>
                    </a:moveTo>
                    <a:lnTo>
                      <a:pt x="63130" y="0"/>
                    </a:lnTo>
                    <a:cubicBezTo>
                      <a:pt x="70286" y="0"/>
                      <a:pt x="76083" y="5780"/>
                      <a:pt x="76099" y="12937"/>
                    </a:cubicBezTo>
                    <a:lnTo>
                      <a:pt x="76099" y="12937"/>
                    </a:lnTo>
                    <a:cubicBezTo>
                      <a:pt x="76099" y="20093"/>
                      <a:pt x="70319" y="25890"/>
                      <a:pt x="63162" y="25906"/>
                    </a:cubicBezTo>
                    <a:lnTo>
                      <a:pt x="12969" y="25955"/>
                    </a:lnTo>
                    <a:cubicBezTo>
                      <a:pt x="5813" y="25955"/>
                      <a:pt x="16" y="20174"/>
                      <a:pt x="0" y="13018"/>
                    </a:cubicBezTo>
                    <a:lnTo>
                      <a:pt x="0" y="13018"/>
                    </a:lnTo>
                    <a:cubicBezTo>
                      <a:pt x="0" y="5861"/>
                      <a:pt x="5780" y="65"/>
                      <a:pt x="12937" y="49"/>
                    </a:cubicBezTo>
                    <a:close/>
                  </a:path>
                </a:pathLst>
              </a:custGeom>
              <a:solidFill>
                <a:srgbClr val="E1E1E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34" name="Freeform: Shape 1533">
                <a:extLst>
                  <a:ext uri="{FF2B5EF4-FFF2-40B4-BE49-F238E27FC236}">
                    <a16:creationId xmlns:a16="http://schemas.microsoft.com/office/drawing/2014/main" id="{AF30CAB4-9084-F494-35B1-A3D66C418A6D}"/>
                  </a:ext>
                </a:extLst>
              </p:cNvPr>
              <p:cNvSpPr/>
              <p:nvPr/>
            </p:nvSpPr>
            <p:spPr>
              <a:xfrm>
                <a:off x="7246588" y="1903566"/>
                <a:ext cx="43716" cy="25889"/>
              </a:xfrm>
              <a:custGeom>
                <a:avLst/>
                <a:gdLst>
                  <a:gd name="connsiteX0" fmla="*/ 12937 w 43716"/>
                  <a:gd name="connsiteY0" fmla="*/ 0 h 25889"/>
                  <a:gd name="connsiteX1" fmla="*/ 30747 w 43716"/>
                  <a:gd name="connsiteY1" fmla="*/ 0 h 25889"/>
                  <a:gd name="connsiteX2" fmla="*/ 43716 w 43716"/>
                  <a:gd name="connsiteY2" fmla="*/ 12921 h 25889"/>
                  <a:gd name="connsiteX3" fmla="*/ 43716 w 43716"/>
                  <a:gd name="connsiteY3" fmla="*/ 12921 h 25889"/>
                  <a:gd name="connsiteX4" fmla="*/ 30780 w 43716"/>
                  <a:gd name="connsiteY4" fmla="*/ 25890 h 25889"/>
                  <a:gd name="connsiteX5" fmla="*/ 12969 w 43716"/>
                  <a:gd name="connsiteY5" fmla="*/ 25890 h 25889"/>
                  <a:gd name="connsiteX6" fmla="*/ 0 w 43716"/>
                  <a:gd name="connsiteY6" fmla="*/ 12969 h 25889"/>
                  <a:gd name="connsiteX7" fmla="*/ 0 w 43716"/>
                  <a:gd name="connsiteY7" fmla="*/ 12969 h 25889"/>
                  <a:gd name="connsiteX8" fmla="*/ 12937 w 43716"/>
                  <a:gd name="connsiteY8" fmla="*/ 0 h 25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716" h="25889">
                    <a:moveTo>
                      <a:pt x="12937" y="0"/>
                    </a:moveTo>
                    <a:lnTo>
                      <a:pt x="30747" y="0"/>
                    </a:lnTo>
                    <a:cubicBezTo>
                      <a:pt x="37904" y="-16"/>
                      <a:pt x="43700" y="5764"/>
                      <a:pt x="43716" y="12921"/>
                    </a:cubicBezTo>
                    <a:lnTo>
                      <a:pt x="43716" y="12921"/>
                    </a:lnTo>
                    <a:cubicBezTo>
                      <a:pt x="43716" y="20077"/>
                      <a:pt x="37936" y="25874"/>
                      <a:pt x="30780" y="25890"/>
                    </a:cubicBezTo>
                    <a:lnTo>
                      <a:pt x="12969" y="25890"/>
                    </a:lnTo>
                    <a:cubicBezTo>
                      <a:pt x="5813" y="25906"/>
                      <a:pt x="16" y="20126"/>
                      <a:pt x="0" y="12969"/>
                    </a:cubicBezTo>
                    <a:lnTo>
                      <a:pt x="0" y="12969"/>
                    </a:lnTo>
                    <a:cubicBezTo>
                      <a:pt x="0" y="5813"/>
                      <a:pt x="5780" y="16"/>
                      <a:pt x="12937" y="0"/>
                    </a:cubicBezTo>
                    <a:close/>
                  </a:path>
                </a:pathLst>
              </a:custGeom>
              <a:solidFill>
                <a:srgbClr val="E1E1E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35" name="Freeform: Shape 1534">
                <a:extLst>
                  <a:ext uri="{FF2B5EF4-FFF2-40B4-BE49-F238E27FC236}">
                    <a16:creationId xmlns:a16="http://schemas.microsoft.com/office/drawing/2014/main" id="{5C706D94-26EF-670F-E63E-2E133AB26A42}"/>
                  </a:ext>
                </a:extLst>
              </p:cNvPr>
              <p:cNvSpPr/>
              <p:nvPr/>
            </p:nvSpPr>
            <p:spPr>
              <a:xfrm rot="-4400999">
                <a:off x="7152646" y="1859934"/>
                <a:ext cx="74479" cy="74479"/>
              </a:xfrm>
              <a:custGeom>
                <a:avLst/>
                <a:gdLst>
                  <a:gd name="connsiteX0" fmla="*/ 74480 w 74479"/>
                  <a:gd name="connsiteY0" fmla="*/ 37240 h 74479"/>
                  <a:gd name="connsiteX1" fmla="*/ 37240 w 74479"/>
                  <a:gd name="connsiteY1" fmla="*/ 74480 h 74479"/>
                  <a:gd name="connsiteX2" fmla="*/ 0 w 74479"/>
                  <a:gd name="connsiteY2" fmla="*/ 37240 h 74479"/>
                  <a:gd name="connsiteX3" fmla="*/ 37240 w 74479"/>
                  <a:gd name="connsiteY3" fmla="*/ 0 h 74479"/>
                  <a:gd name="connsiteX4" fmla="*/ 74480 w 74479"/>
                  <a:gd name="connsiteY4" fmla="*/ 37240 h 74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479" h="74479">
                    <a:moveTo>
                      <a:pt x="74480" y="37240"/>
                    </a:moveTo>
                    <a:cubicBezTo>
                      <a:pt x="74480" y="57807"/>
                      <a:pt x="57807" y="74480"/>
                      <a:pt x="37240" y="74480"/>
                    </a:cubicBezTo>
                    <a:cubicBezTo>
                      <a:pt x="16673" y="74480"/>
                      <a:pt x="0" y="57807"/>
                      <a:pt x="0" y="37240"/>
                    </a:cubicBezTo>
                    <a:cubicBezTo>
                      <a:pt x="0" y="16673"/>
                      <a:pt x="16673" y="0"/>
                      <a:pt x="37240" y="0"/>
                    </a:cubicBezTo>
                    <a:cubicBezTo>
                      <a:pt x="57807" y="0"/>
                      <a:pt x="74480" y="16673"/>
                      <a:pt x="74480" y="3724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B014F18F-54A2-2976-D18C-E97DFA01137B}"/>
                  </a:ext>
                </a:extLst>
              </p:cNvPr>
              <p:cNvSpPr/>
              <p:nvPr/>
            </p:nvSpPr>
            <p:spPr>
              <a:xfrm>
                <a:off x="7431217" y="1895082"/>
                <a:ext cx="297919" cy="100386"/>
              </a:xfrm>
              <a:custGeom>
                <a:avLst/>
                <a:gdLst>
                  <a:gd name="connsiteX0" fmla="*/ 247727 w 297919"/>
                  <a:gd name="connsiteY0" fmla="*/ 100386 h 100386"/>
                  <a:gd name="connsiteX1" fmla="*/ 50193 w 297919"/>
                  <a:gd name="connsiteY1" fmla="*/ 100386 h 100386"/>
                  <a:gd name="connsiteX2" fmla="*/ 0 w 297919"/>
                  <a:gd name="connsiteY2" fmla="*/ 50193 h 100386"/>
                  <a:gd name="connsiteX3" fmla="*/ 0 w 297919"/>
                  <a:gd name="connsiteY3" fmla="*/ 50193 h 100386"/>
                  <a:gd name="connsiteX4" fmla="*/ 50193 w 297919"/>
                  <a:gd name="connsiteY4" fmla="*/ 0 h 100386"/>
                  <a:gd name="connsiteX5" fmla="*/ 247727 w 297919"/>
                  <a:gd name="connsiteY5" fmla="*/ 0 h 100386"/>
                  <a:gd name="connsiteX6" fmla="*/ 297920 w 297919"/>
                  <a:gd name="connsiteY6" fmla="*/ 50193 h 100386"/>
                  <a:gd name="connsiteX7" fmla="*/ 297920 w 297919"/>
                  <a:gd name="connsiteY7" fmla="*/ 50193 h 100386"/>
                  <a:gd name="connsiteX8" fmla="*/ 247727 w 297919"/>
                  <a:gd name="connsiteY8" fmla="*/ 100386 h 100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7919" h="100386">
                    <a:moveTo>
                      <a:pt x="247727" y="100386"/>
                    </a:moveTo>
                    <a:lnTo>
                      <a:pt x="50193" y="100386"/>
                    </a:lnTo>
                    <a:cubicBezTo>
                      <a:pt x="22474" y="100386"/>
                      <a:pt x="0" y="77912"/>
                      <a:pt x="0" y="50193"/>
                    </a:cubicBezTo>
                    <a:lnTo>
                      <a:pt x="0" y="50193"/>
                    </a:lnTo>
                    <a:cubicBezTo>
                      <a:pt x="0" y="22474"/>
                      <a:pt x="22474" y="0"/>
                      <a:pt x="50193" y="0"/>
                    </a:cubicBezTo>
                    <a:lnTo>
                      <a:pt x="247727" y="0"/>
                    </a:lnTo>
                    <a:cubicBezTo>
                      <a:pt x="275446" y="0"/>
                      <a:pt x="297920" y="22474"/>
                      <a:pt x="297920" y="50193"/>
                    </a:cubicBezTo>
                    <a:lnTo>
                      <a:pt x="297920" y="50193"/>
                    </a:lnTo>
                    <a:cubicBezTo>
                      <a:pt x="297920" y="77912"/>
                      <a:pt x="275446" y="100386"/>
                      <a:pt x="247727" y="100386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36" name="Freeform: Shape 1535">
                <a:extLst>
                  <a:ext uri="{FF2B5EF4-FFF2-40B4-BE49-F238E27FC236}">
                    <a16:creationId xmlns:a16="http://schemas.microsoft.com/office/drawing/2014/main" id="{487752BF-A481-03E2-1182-E62D269789BF}"/>
                  </a:ext>
                </a:extLst>
              </p:cNvPr>
              <p:cNvSpPr/>
              <p:nvPr/>
            </p:nvSpPr>
            <p:spPr>
              <a:xfrm>
                <a:off x="7431217" y="2035946"/>
                <a:ext cx="297919" cy="100386"/>
              </a:xfrm>
              <a:custGeom>
                <a:avLst/>
                <a:gdLst>
                  <a:gd name="connsiteX0" fmla="*/ 247727 w 297919"/>
                  <a:gd name="connsiteY0" fmla="*/ 100386 h 100386"/>
                  <a:gd name="connsiteX1" fmla="*/ 50193 w 297919"/>
                  <a:gd name="connsiteY1" fmla="*/ 100386 h 100386"/>
                  <a:gd name="connsiteX2" fmla="*/ 0 w 297919"/>
                  <a:gd name="connsiteY2" fmla="*/ 50193 h 100386"/>
                  <a:gd name="connsiteX3" fmla="*/ 0 w 297919"/>
                  <a:gd name="connsiteY3" fmla="*/ 50193 h 100386"/>
                  <a:gd name="connsiteX4" fmla="*/ 50193 w 297919"/>
                  <a:gd name="connsiteY4" fmla="*/ 0 h 100386"/>
                  <a:gd name="connsiteX5" fmla="*/ 247727 w 297919"/>
                  <a:gd name="connsiteY5" fmla="*/ 0 h 100386"/>
                  <a:gd name="connsiteX6" fmla="*/ 297920 w 297919"/>
                  <a:gd name="connsiteY6" fmla="*/ 50193 h 100386"/>
                  <a:gd name="connsiteX7" fmla="*/ 297920 w 297919"/>
                  <a:gd name="connsiteY7" fmla="*/ 50193 h 100386"/>
                  <a:gd name="connsiteX8" fmla="*/ 247727 w 297919"/>
                  <a:gd name="connsiteY8" fmla="*/ 100386 h 100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7919" h="100386">
                    <a:moveTo>
                      <a:pt x="247727" y="100386"/>
                    </a:moveTo>
                    <a:lnTo>
                      <a:pt x="50193" y="100386"/>
                    </a:lnTo>
                    <a:cubicBezTo>
                      <a:pt x="22474" y="100386"/>
                      <a:pt x="0" y="77913"/>
                      <a:pt x="0" y="50193"/>
                    </a:cubicBezTo>
                    <a:lnTo>
                      <a:pt x="0" y="50193"/>
                    </a:lnTo>
                    <a:cubicBezTo>
                      <a:pt x="0" y="22474"/>
                      <a:pt x="22474" y="0"/>
                      <a:pt x="50193" y="0"/>
                    </a:cubicBezTo>
                    <a:lnTo>
                      <a:pt x="247727" y="0"/>
                    </a:lnTo>
                    <a:cubicBezTo>
                      <a:pt x="275446" y="0"/>
                      <a:pt x="297920" y="22474"/>
                      <a:pt x="297920" y="50193"/>
                    </a:cubicBezTo>
                    <a:lnTo>
                      <a:pt x="297920" y="50193"/>
                    </a:lnTo>
                    <a:cubicBezTo>
                      <a:pt x="297920" y="77913"/>
                      <a:pt x="275446" y="100386"/>
                      <a:pt x="247727" y="100386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37" name="Freeform: Shape 1536">
                <a:extLst>
                  <a:ext uri="{FF2B5EF4-FFF2-40B4-BE49-F238E27FC236}">
                    <a16:creationId xmlns:a16="http://schemas.microsoft.com/office/drawing/2014/main" id="{C9552D72-E2F9-74ED-2AD6-DC79F59FB576}"/>
                  </a:ext>
                </a:extLst>
              </p:cNvPr>
              <p:cNvSpPr/>
              <p:nvPr/>
            </p:nvSpPr>
            <p:spPr>
              <a:xfrm>
                <a:off x="7795522" y="1906416"/>
                <a:ext cx="302453" cy="263189"/>
              </a:xfrm>
              <a:custGeom>
                <a:avLst/>
                <a:gdLst>
                  <a:gd name="connsiteX0" fmla="*/ 302453 w 302453"/>
                  <a:gd name="connsiteY0" fmla="*/ 263189 h 263189"/>
                  <a:gd name="connsiteX1" fmla="*/ 302453 w 302453"/>
                  <a:gd name="connsiteY1" fmla="*/ 18620 h 263189"/>
                  <a:gd name="connsiteX2" fmla="*/ 283833 w 302453"/>
                  <a:gd name="connsiteY2" fmla="*/ 0 h 263189"/>
                  <a:gd name="connsiteX3" fmla="*/ 18620 w 302453"/>
                  <a:gd name="connsiteY3" fmla="*/ 0 h 263189"/>
                  <a:gd name="connsiteX4" fmla="*/ 0 w 302453"/>
                  <a:gd name="connsiteY4" fmla="*/ 18620 h 263189"/>
                  <a:gd name="connsiteX5" fmla="*/ 0 w 302453"/>
                  <a:gd name="connsiteY5" fmla="*/ 257442 h 263189"/>
                  <a:gd name="connsiteX6" fmla="*/ 302453 w 302453"/>
                  <a:gd name="connsiteY6" fmla="*/ 263189 h 263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2453" h="263189">
                    <a:moveTo>
                      <a:pt x="302453" y="263189"/>
                    </a:moveTo>
                    <a:lnTo>
                      <a:pt x="302453" y="18620"/>
                    </a:lnTo>
                    <a:cubicBezTo>
                      <a:pt x="302453" y="8339"/>
                      <a:pt x="294115" y="0"/>
                      <a:pt x="283833" y="0"/>
                    </a:cubicBezTo>
                    <a:lnTo>
                      <a:pt x="18620" y="0"/>
                    </a:lnTo>
                    <a:cubicBezTo>
                      <a:pt x="8339" y="0"/>
                      <a:pt x="0" y="8339"/>
                      <a:pt x="0" y="18620"/>
                    </a:cubicBezTo>
                    <a:lnTo>
                      <a:pt x="0" y="257442"/>
                    </a:lnTo>
                    <a:lnTo>
                      <a:pt x="302453" y="263189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  <a:alpha val="5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38" name="Freeform: Shape 1537">
                <a:extLst>
                  <a:ext uri="{FF2B5EF4-FFF2-40B4-BE49-F238E27FC236}">
                    <a16:creationId xmlns:a16="http://schemas.microsoft.com/office/drawing/2014/main" id="{21CA0FD0-5636-AD3B-2400-39A0F45C821F}"/>
                  </a:ext>
                </a:extLst>
              </p:cNvPr>
              <p:cNvSpPr/>
              <p:nvPr/>
            </p:nvSpPr>
            <p:spPr>
              <a:xfrm>
                <a:off x="8007397" y="1607148"/>
                <a:ext cx="279696" cy="279696"/>
              </a:xfrm>
              <a:custGeom>
                <a:avLst/>
                <a:gdLst>
                  <a:gd name="connsiteX0" fmla="*/ 82887 w 279696"/>
                  <a:gd name="connsiteY0" fmla="*/ 12164 h 279696"/>
                  <a:gd name="connsiteX1" fmla="*/ 12164 w 279696"/>
                  <a:gd name="connsiteY1" fmla="*/ 196809 h 279696"/>
                  <a:gd name="connsiteX2" fmla="*/ 196809 w 279696"/>
                  <a:gd name="connsiteY2" fmla="*/ 267533 h 279696"/>
                  <a:gd name="connsiteX3" fmla="*/ 267533 w 279696"/>
                  <a:gd name="connsiteY3" fmla="*/ 82887 h 279696"/>
                  <a:gd name="connsiteX4" fmla="*/ 82887 w 279696"/>
                  <a:gd name="connsiteY4" fmla="*/ 12164 h 279696"/>
                  <a:gd name="connsiteX5" fmla="*/ 183095 w 279696"/>
                  <a:gd name="connsiteY5" fmla="*/ 236785 h 279696"/>
                  <a:gd name="connsiteX6" fmla="*/ 42911 w 279696"/>
                  <a:gd name="connsiteY6" fmla="*/ 183095 h 279696"/>
                  <a:gd name="connsiteX7" fmla="*/ 96601 w 279696"/>
                  <a:gd name="connsiteY7" fmla="*/ 42911 h 279696"/>
                  <a:gd name="connsiteX8" fmla="*/ 236785 w 279696"/>
                  <a:gd name="connsiteY8" fmla="*/ 96601 h 279696"/>
                  <a:gd name="connsiteX9" fmla="*/ 183095 w 279696"/>
                  <a:gd name="connsiteY9" fmla="*/ 236785 h 279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9696" h="279696">
                    <a:moveTo>
                      <a:pt x="82887" y="12164"/>
                    </a:moveTo>
                    <a:cubicBezTo>
                      <a:pt x="12374" y="43623"/>
                      <a:pt x="-19296" y="126296"/>
                      <a:pt x="12164" y="196809"/>
                    </a:cubicBezTo>
                    <a:cubicBezTo>
                      <a:pt x="43623" y="267322"/>
                      <a:pt x="126296" y="298992"/>
                      <a:pt x="196809" y="267533"/>
                    </a:cubicBezTo>
                    <a:cubicBezTo>
                      <a:pt x="267322" y="236073"/>
                      <a:pt x="298992" y="153400"/>
                      <a:pt x="267533" y="82887"/>
                    </a:cubicBezTo>
                    <a:cubicBezTo>
                      <a:pt x="236073" y="12374"/>
                      <a:pt x="153400" y="-19296"/>
                      <a:pt x="82887" y="12164"/>
                    </a:cubicBezTo>
                    <a:close/>
                    <a:moveTo>
                      <a:pt x="183095" y="236785"/>
                    </a:moveTo>
                    <a:cubicBezTo>
                      <a:pt x="129567" y="260668"/>
                      <a:pt x="66809" y="236640"/>
                      <a:pt x="42911" y="183095"/>
                    </a:cubicBezTo>
                    <a:cubicBezTo>
                      <a:pt x="19029" y="129567"/>
                      <a:pt x="43057" y="66809"/>
                      <a:pt x="96601" y="42911"/>
                    </a:cubicBezTo>
                    <a:cubicBezTo>
                      <a:pt x="150130" y="19029"/>
                      <a:pt x="212887" y="43057"/>
                      <a:pt x="236785" y="96601"/>
                    </a:cubicBezTo>
                    <a:cubicBezTo>
                      <a:pt x="260668" y="150130"/>
                      <a:pt x="236640" y="212887"/>
                      <a:pt x="183095" y="236785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39" name="Freeform: Shape 1538">
                <a:extLst>
                  <a:ext uri="{FF2B5EF4-FFF2-40B4-BE49-F238E27FC236}">
                    <a16:creationId xmlns:a16="http://schemas.microsoft.com/office/drawing/2014/main" id="{0ADA92E0-C649-C76C-744C-2FB9BB48C2EC}"/>
                  </a:ext>
                </a:extLst>
              </p:cNvPr>
              <p:cNvSpPr/>
              <p:nvPr/>
            </p:nvSpPr>
            <p:spPr>
              <a:xfrm>
                <a:off x="8206460" y="1915697"/>
                <a:ext cx="181981" cy="278788"/>
              </a:xfrm>
              <a:custGeom>
                <a:avLst/>
                <a:gdLst>
                  <a:gd name="connsiteX0" fmla="*/ 114938 w 181981"/>
                  <a:gd name="connsiteY0" fmla="*/ 150462 h 278788"/>
                  <a:gd name="connsiteX1" fmla="*/ 55484 w 181981"/>
                  <a:gd name="connsiteY1" fmla="*/ 17191 h 278788"/>
                  <a:gd name="connsiteX2" fmla="*/ 17191 w 181981"/>
                  <a:gd name="connsiteY2" fmla="*/ 2522 h 278788"/>
                  <a:gd name="connsiteX3" fmla="*/ 17191 w 181981"/>
                  <a:gd name="connsiteY3" fmla="*/ 2522 h 278788"/>
                  <a:gd name="connsiteX4" fmla="*/ 2522 w 181981"/>
                  <a:gd name="connsiteY4" fmla="*/ 40815 h 278788"/>
                  <a:gd name="connsiteX5" fmla="*/ 61977 w 181981"/>
                  <a:gd name="connsiteY5" fmla="*/ 174085 h 278788"/>
                  <a:gd name="connsiteX6" fmla="*/ 52683 w 181981"/>
                  <a:gd name="connsiteY6" fmla="*/ 198340 h 278788"/>
                  <a:gd name="connsiteX7" fmla="*/ 52683 w 181981"/>
                  <a:gd name="connsiteY7" fmla="*/ 198340 h 278788"/>
                  <a:gd name="connsiteX8" fmla="*/ 43389 w 181981"/>
                  <a:gd name="connsiteY8" fmla="*/ 222594 h 278788"/>
                  <a:gd name="connsiteX9" fmla="*/ 58738 w 181981"/>
                  <a:gd name="connsiteY9" fmla="*/ 257017 h 278788"/>
                  <a:gd name="connsiteX10" fmla="*/ 107247 w 181981"/>
                  <a:gd name="connsiteY10" fmla="*/ 275588 h 278788"/>
                  <a:gd name="connsiteX11" fmla="*/ 107247 w 181981"/>
                  <a:gd name="connsiteY11" fmla="*/ 275588 h 278788"/>
                  <a:gd name="connsiteX12" fmla="*/ 160209 w 181981"/>
                  <a:gd name="connsiteY12" fmla="*/ 251965 h 278788"/>
                  <a:gd name="connsiteX13" fmla="*/ 160209 w 181981"/>
                  <a:gd name="connsiteY13" fmla="*/ 251965 h 278788"/>
                  <a:gd name="connsiteX14" fmla="*/ 178780 w 181981"/>
                  <a:gd name="connsiteY14" fmla="*/ 203456 h 278788"/>
                  <a:gd name="connsiteX15" fmla="*/ 163431 w 181981"/>
                  <a:gd name="connsiteY15" fmla="*/ 169033 h 278788"/>
                  <a:gd name="connsiteX16" fmla="*/ 139177 w 181981"/>
                  <a:gd name="connsiteY16" fmla="*/ 159740 h 278788"/>
                  <a:gd name="connsiteX17" fmla="*/ 139177 w 181981"/>
                  <a:gd name="connsiteY17" fmla="*/ 159740 h 278788"/>
                  <a:gd name="connsiteX18" fmla="*/ 114922 w 181981"/>
                  <a:gd name="connsiteY18" fmla="*/ 150446 h 278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1981" h="278788">
                    <a:moveTo>
                      <a:pt x="114938" y="150462"/>
                    </a:moveTo>
                    <a:lnTo>
                      <a:pt x="55484" y="17191"/>
                    </a:lnTo>
                    <a:cubicBezTo>
                      <a:pt x="48959" y="2571"/>
                      <a:pt x="31812" y="-4003"/>
                      <a:pt x="17191" y="2522"/>
                    </a:cubicBezTo>
                    <a:lnTo>
                      <a:pt x="17191" y="2522"/>
                    </a:lnTo>
                    <a:cubicBezTo>
                      <a:pt x="2571" y="9047"/>
                      <a:pt x="-4003" y="26194"/>
                      <a:pt x="2522" y="40815"/>
                    </a:cubicBezTo>
                    <a:lnTo>
                      <a:pt x="61977" y="174085"/>
                    </a:lnTo>
                    <a:cubicBezTo>
                      <a:pt x="66105" y="183346"/>
                      <a:pt x="61944" y="194211"/>
                      <a:pt x="52683" y="198340"/>
                    </a:cubicBezTo>
                    <a:lnTo>
                      <a:pt x="52683" y="198340"/>
                    </a:lnTo>
                    <a:cubicBezTo>
                      <a:pt x="43421" y="202468"/>
                      <a:pt x="39260" y="213333"/>
                      <a:pt x="43389" y="222594"/>
                    </a:cubicBezTo>
                    <a:lnTo>
                      <a:pt x="58738" y="257017"/>
                    </a:lnTo>
                    <a:cubicBezTo>
                      <a:pt x="66996" y="275540"/>
                      <a:pt x="88725" y="283862"/>
                      <a:pt x="107247" y="275588"/>
                    </a:cubicBezTo>
                    <a:lnTo>
                      <a:pt x="107247" y="275588"/>
                    </a:lnTo>
                    <a:lnTo>
                      <a:pt x="160209" y="251965"/>
                    </a:lnTo>
                    <a:lnTo>
                      <a:pt x="160209" y="251965"/>
                    </a:lnTo>
                    <a:cubicBezTo>
                      <a:pt x="178732" y="243708"/>
                      <a:pt x="187054" y="221979"/>
                      <a:pt x="178780" y="203456"/>
                    </a:cubicBezTo>
                    <a:lnTo>
                      <a:pt x="163431" y="169033"/>
                    </a:lnTo>
                    <a:cubicBezTo>
                      <a:pt x="159302" y="159772"/>
                      <a:pt x="148438" y="155611"/>
                      <a:pt x="139177" y="159740"/>
                    </a:cubicBezTo>
                    <a:lnTo>
                      <a:pt x="139177" y="159740"/>
                    </a:lnTo>
                    <a:cubicBezTo>
                      <a:pt x="129915" y="163868"/>
                      <a:pt x="119051" y="159707"/>
                      <a:pt x="114922" y="150446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  <a:alpha val="78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40" name="Freeform: Shape 1539">
                <a:extLst>
                  <a:ext uri="{FF2B5EF4-FFF2-40B4-BE49-F238E27FC236}">
                    <a16:creationId xmlns:a16="http://schemas.microsoft.com/office/drawing/2014/main" id="{FC94BFAA-D8E3-AAE0-40D9-79AA82AD20DA}"/>
                  </a:ext>
                </a:extLst>
              </p:cNvPr>
              <p:cNvSpPr/>
              <p:nvPr/>
            </p:nvSpPr>
            <p:spPr>
              <a:xfrm rot="-1529402">
                <a:off x="8252225" y="2092800"/>
                <a:ext cx="125369" cy="61138"/>
              </a:xfrm>
              <a:custGeom>
                <a:avLst/>
                <a:gdLst>
                  <a:gd name="connsiteX0" fmla="*/ 14912 w 125369"/>
                  <a:gd name="connsiteY0" fmla="*/ 0 h 61138"/>
                  <a:gd name="connsiteX1" fmla="*/ 110441 w 125369"/>
                  <a:gd name="connsiteY1" fmla="*/ 0 h 61138"/>
                  <a:gd name="connsiteX2" fmla="*/ 125369 w 125369"/>
                  <a:gd name="connsiteY2" fmla="*/ 14928 h 61138"/>
                  <a:gd name="connsiteX3" fmla="*/ 125369 w 125369"/>
                  <a:gd name="connsiteY3" fmla="*/ 61138 h 61138"/>
                  <a:gd name="connsiteX4" fmla="*/ 0 w 125369"/>
                  <a:gd name="connsiteY4" fmla="*/ 61138 h 61138"/>
                  <a:gd name="connsiteX5" fmla="*/ 0 w 125369"/>
                  <a:gd name="connsiteY5" fmla="*/ 14928 h 61138"/>
                  <a:gd name="connsiteX6" fmla="*/ 14928 w 125369"/>
                  <a:gd name="connsiteY6" fmla="*/ 0 h 6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69" h="61138">
                    <a:moveTo>
                      <a:pt x="14912" y="0"/>
                    </a:moveTo>
                    <a:lnTo>
                      <a:pt x="110441" y="0"/>
                    </a:lnTo>
                    <a:cubicBezTo>
                      <a:pt x="118682" y="0"/>
                      <a:pt x="125369" y="6687"/>
                      <a:pt x="125369" y="14928"/>
                    </a:cubicBezTo>
                    <a:lnTo>
                      <a:pt x="125369" y="61138"/>
                    </a:lnTo>
                    <a:lnTo>
                      <a:pt x="0" y="61138"/>
                    </a:lnTo>
                    <a:lnTo>
                      <a:pt x="0" y="14928"/>
                    </a:lnTo>
                    <a:cubicBezTo>
                      <a:pt x="0" y="6687"/>
                      <a:pt x="6687" y="0"/>
                      <a:pt x="1492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41" name="Freeform: Shape 1540">
                <a:extLst>
                  <a:ext uri="{FF2B5EF4-FFF2-40B4-BE49-F238E27FC236}">
                    <a16:creationId xmlns:a16="http://schemas.microsoft.com/office/drawing/2014/main" id="{9C936CD6-DFB0-8E66-B389-60867ABDF8ED}"/>
                  </a:ext>
                </a:extLst>
              </p:cNvPr>
              <p:cNvSpPr/>
              <p:nvPr/>
            </p:nvSpPr>
            <p:spPr>
              <a:xfrm>
                <a:off x="7827904" y="1940418"/>
                <a:ext cx="68003" cy="68003"/>
              </a:xfrm>
              <a:custGeom>
                <a:avLst/>
                <a:gdLst>
                  <a:gd name="connsiteX0" fmla="*/ 0 w 68003"/>
                  <a:gd name="connsiteY0" fmla="*/ 0 h 68003"/>
                  <a:gd name="connsiteX1" fmla="*/ 68003 w 68003"/>
                  <a:gd name="connsiteY1" fmla="*/ 0 h 68003"/>
                  <a:gd name="connsiteX2" fmla="*/ 68003 w 68003"/>
                  <a:gd name="connsiteY2" fmla="*/ 68003 h 68003"/>
                  <a:gd name="connsiteX3" fmla="*/ 0 w 68003"/>
                  <a:gd name="connsiteY3" fmla="*/ 68003 h 68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003" h="68003">
                    <a:moveTo>
                      <a:pt x="0" y="0"/>
                    </a:moveTo>
                    <a:lnTo>
                      <a:pt x="68003" y="0"/>
                    </a:lnTo>
                    <a:lnTo>
                      <a:pt x="68003" y="68003"/>
                    </a:lnTo>
                    <a:lnTo>
                      <a:pt x="0" y="68003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42" name="Freeform: Shape 1541">
                <a:extLst>
                  <a:ext uri="{FF2B5EF4-FFF2-40B4-BE49-F238E27FC236}">
                    <a16:creationId xmlns:a16="http://schemas.microsoft.com/office/drawing/2014/main" id="{1961144A-3880-B4CC-1BC5-961C5A7243B7}"/>
                  </a:ext>
                </a:extLst>
              </p:cNvPr>
              <p:cNvSpPr/>
              <p:nvPr/>
            </p:nvSpPr>
            <p:spPr>
              <a:xfrm>
                <a:off x="7921814" y="1940418"/>
                <a:ext cx="80956" cy="21048"/>
              </a:xfrm>
              <a:custGeom>
                <a:avLst/>
                <a:gdLst>
                  <a:gd name="connsiteX0" fmla="*/ 70432 w 80956"/>
                  <a:gd name="connsiteY0" fmla="*/ 21049 h 21048"/>
                  <a:gd name="connsiteX1" fmla="*/ 10524 w 80956"/>
                  <a:gd name="connsiteY1" fmla="*/ 21049 h 21048"/>
                  <a:gd name="connsiteX2" fmla="*/ 0 w 80956"/>
                  <a:gd name="connsiteY2" fmla="*/ 10524 h 21048"/>
                  <a:gd name="connsiteX3" fmla="*/ 0 w 80956"/>
                  <a:gd name="connsiteY3" fmla="*/ 10524 h 21048"/>
                  <a:gd name="connsiteX4" fmla="*/ 10524 w 80956"/>
                  <a:gd name="connsiteY4" fmla="*/ 0 h 21048"/>
                  <a:gd name="connsiteX5" fmla="*/ 70432 w 80956"/>
                  <a:gd name="connsiteY5" fmla="*/ 0 h 21048"/>
                  <a:gd name="connsiteX6" fmla="*/ 80956 w 80956"/>
                  <a:gd name="connsiteY6" fmla="*/ 10524 h 21048"/>
                  <a:gd name="connsiteX7" fmla="*/ 80956 w 80956"/>
                  <a:gd name="connsiteY7" fmla="*/ 10524 h 21048"/>
                  <a:gd name="connsiteX8" fmla="*/ 70432 w 80956"/>
                  <a:gd name="connsiteY8" fmla="*/ 21049 h 21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956" h="21048">
                    <a:moveTo>
                      <a:pt x="70432" y="21049"/>
                    </a:moveTo>
                    <a:lnTo>
                      <a:pt x="10524" y="21049"/>
                    </a:lnTo>
                    <a:cubicBezTo>
                      <a:pt x="4712" y="21049"/>
                      <a:pt x="0" y="16337"/>
                      <a:pt x="0" y="10524"/>
                    </a:cubicBezTo>
                    <a:lnTo>
                      <a:pt x="0" y="10524"/>
                    </a:lnTo>
                    <a:cubicBezTo>
                      <a:pt x="0" y="4712"/>
                      <a:pt x="4712" y="0"/>
                      <a:pt x="10524" y="0"/>
                    </a:cubicBezTo>
                    <a:lnTo>
                      <a:pt x="70432" y="0"/>
                    </a:lnTo>
                    <a:cubicBezTo>
                      <a:pt x="76245" y="0"/>
                      <a:pt x="80956" y="4712"/>
                      <a:pt x="80956" y="10524"/>
                    </a:cubicBezTo>
                    <a:lnTo>
                      <a:pt x="80956" y="10524"/>
                    </a:lnTo>
                    <a:cubicBezTo>
                      <a:pt x="80956" y="16337"/>
                      <a:pt x="76245" y="21049"/>
                      <a:pt x="70432" y="210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43" name="Freeform: Shape 1542">
                <a:extLst>
                  <a:ext uri="{FF2B5EF4-FFF2-40B4-BE49-F238E27FC236}">
                    <a16:creationId xmlns:a16="http://schemas.microsoft.com/office/drawing/2014/main" id="{A2BFC8E8-27EA-08FA-9516-736BE1ADDE35}"/>
                  </a:ext>
                </a:extLst>
              </p:cNvPr>
              <p:cNvSpPr/>
              <p:nvPr/>
            </p:nvSpPr>
            <p:spPr>
              <a:xfrm>
                <a:off x="7921814" y="1980896"/>
                <a:ext cx="124672" cy="21048"/>
              </a:xfrm>
              <a:custGeom>
                <a:avLst/>
                <a:gdLst>
                  <a:gd name="connsiteX0" fmla="*/ 114149 w 124672"/>
                  <a:gd name="connsiteY0" fmla="*/ 21049 h 21048"/>
                  <a:gd name="connsiteX1" fmla="*/ 10524 w 124672"/>
                  <a:gd name="connsiteY1" fmla="*/ 21049 h 21048"/>
                  <a:gd name="connsiteX2" fmla="*/ 0 w 124672"/>
                  <a:gd name="connsiteY2" fmla="*/ 10524 h 21048"/>
                  <a:gd name="connsiteX3" fmla="*/ 0 w 124672"/>
                  <a:gd name="connsiteY3" fmla="*/ 10524 h 21048"/>
                  <a:gd name="connsiteX4" fmla="*/ 10524 w 124672"/>
                  <a:gd name="connsiteY4" fmla="*/ 0 h 21048"/>
                  <a:gd name="connsiteX5" fmla="*/ 114149 w 124672"/>
                  <a:gd name="connsiteY5" fmla="*/ 0 h 21048"/>
                  <a:gd name="connsiteX6" fmla="*/ 124673 w 124672"/>
                  <a:gd name="connsiteY6" fmla="*/ 10524 h 21048"/>
                  <a:gd name="connsiteX7" fmla="*/ 124673 w 124672"/>
                  <a:gd name="connsiteY7" fmla="*/ 10524 h 21048"/>
                  <a:gd name="connsiteX8" fmla="*/ 114149 w 124672"/>
                  <a:gd name="connsiteY8" fmla="*/ 21049 h 21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672" h="21048">
                    <a:moveTo>
                      <a:pt x="114149" y="21049"/>
                    </a:moveTo>
                    <a:lnTo>
                      <a:pt x="10524" y="21049"/>
                    </a:lnTo>
                    <a:cubicBezTo>
                      <a:pt x="4712" y="21049"/>
                      <a:pt x="0" y="16337"/>
                      <a:pt x="0" y="10524"/>
                    </a:cubicBezTo>
                    <a:lnTo>
                      <a:pt x="0" y="10524"/>
                    </a:lnTo>
                    <a:cubicBezTo>
                      <a:pt x="0" y="4712"/>
                      <a:pt x="4712" y="0"/>
                      <a:pt x="10524" y="0"/>
                    </a:cubicBezTo>
                    <a:lnTo>
                      <a:pt x="114149" y="0"/>
                    </a:lnTo>
                    <a:cubicBezTo>
                      <a:pt x="119961" y="0"/>
                      <a:pt x="124673" y="4712"/>
                      <a:pt x="124673" y="10524"/>
                    </a:cubicBezTo>
                    <a:lnTo>
                      <a:pt x="124673" y="10524"/>
                    </a:lnTo>
                    <a:cubicBezTo>
                      <a:pt x="124673" y="16337"/>
                      <a:pt x="119961" y="21049"/>
                      <a:pt x="114149" y="210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1544" name="Graphic 1526">
                <a:extLst>
                  <a:ext uri="{FF2B5EF4-FFF2-40B4-BE49-F238E27FC236}">
                    <a16:creationId xmlns:a16="http://schemas.microsoft.com/office/drawing/2014/main" id="{39939368-5E7B-634A-C6ED-333637D4A471}"/>
                  </a:ext>
                </a:extLst>
              </p:cNvPr>
              <p:cNvGrpSpPr/>
              <p:nvPr/>
            </p:nvGrpSpPr>
            <p:grpSpPr>
              <a:xfrm>
                <a:off x="7827904" y="2035946"/>
                <a:ext cx="246107" cy="21048"/>
                <a:chOff x="7827904" y="2035946"/>
                <a:chExt cx="246107" cy="21048"/>
              </a:xfrm>
              <a:solidFill>
                <a:srgbClr val="FFFFFF"/>
              </a:solidFill>
            </p:grpSpPr>
            <p:sp>
              <p:nvSpPr>
                <p:cNvPr id="1545" name="Freeform: Shape 1544">
                  <a:extLst>
                    <a:ext uri="{FF2B5EF4-FFF2-40B4-BE49-F238E27FC236}">
                      <a16:creationId xmlns:a16="http://schemas.microsoft.com/office/drawing/2014/main" id="{B2103E9F-D41A-0B6D-AD41-F4E9A281AF3E}"/>
                    </a:ext>
                  </a:extLst>
                </p:cNvPr>
                <p:cNvSpPr/>
                <p:nvPr/>
              </p:nvSpPr>
              <p:spPr>
                <a:xfrm>
                  <a:off x="7827904" y="2035946"/>
                  <a:ext cx="155436" cy="21048"/>
                </a:xfrm>
                <a:custGeom>
                  <a:avLst/>
                  <a:gdLst>
                    <a:gd name="connsiteX0" fmla="*/ 144912 w 155436"/>
                    <a:gd name="connsiteY0" fmla="*/ 21049 h 21048"/>
                    <a:gd name="connsiteX1" fmla="*/ 10524 w 155436"/>
                    <a:gd name="connsiteY1" fmla="*/ 21049 h 21048"/>
                    <a:gd name="connsiteX2" fmla="*/ 0 w 155436"/>
                    <a:gd name="connsiteY2" fmla="*/ 10524 h 21048"/>
                    <a:gd name="connsiteX3" fmla="*/ 0 w 155436"/>
                    <a:gd name="connsiteY3" fmla="*/ 10524 h 21048"/>
                    <a:gd name="connsiteX4" fmla="*/ 10524 w 155436"/>
                    <a:gd name="connsiteY4" fmla="*/ 0 h 21048"/>
                    <a:gd name="connsiteX5" fmla="*/ 144912 w 155436"/>
                    <a:gd name="connsiteY5" fmla="*/ 0 h 21048"/>
                    <a:gd name="connsiteX6" fmla="*/ 155436 w 155436"/>
                    <a:gd name="connsiteY6" fmla="*/ 10524 h 21048"/>
                    <a:gd name="connsiteX7" fmla="*/ 155436 w 155436"/>
                    <a:gd name="connsiteY7" fmla="*/ 10524 h 21048"/>
                    <a:gd name="connsiteX8" fmla="*/ 144912 w 155436"/>
                    <a:gd name="connsiteY8" fmla="*/ 21049 h 21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5436" h="21048">
                      <a:moveTo>
                        <a:pt x="144912" y="21049"/>
                      </a:moveTo>
                      <a:lnTo>
                        <a:pt x="10524" y="21049"/>
                      </a:lnTo>
                      <a:cubicBezTo>
                        <a:pt x="4712" y="21049"/>
                        <a:pt x="0" y="16337"/>
                        <a:pt x="0" y="10524"/>
                      </a:cubicBezTo>
                      <a:lnTo>
                        <a:pt x="0" y="10524"/>
                      </a:lnTo>
                      <a:cubicBezTo>
                        <a:pt x="0" y="4712"/>
                        <a:pt x="4712" y="0"/>
                        <a:pt x="10524" y="0"/>
                      </a:cubicBezTo>
                      <a:lnTo>
                        <a:pt x="144912" y="0"/>
                      </a:lnTo>
                      <a:cubicBezTo>
                        <a:pt x="150725" y="0"/>
                        <a:pt x="155436" y="4712"/>
                        <a:pt x="155436" y="10524"/>
                      </a:cubicBezTo>
                      <a:lnTo>
                        <a:pt x="155436" y="10524"/>
                      </a:lnTo>
                      <a:cubicBezTo>
                        <a:pt x="155436" y="16337"/>
                        <a:pt x="150725" y="21049"/>
                        <a:pt x="144912" y="210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546" name="Freeform: Shape 1545">
                  <a:extLst>
                    <a:ext uri="{FF2B5EF4-FFF2-40B4-BE49-F238E27FC236}">
                      <a16:creationId xmlns:a16="http://schemas.microsoft.com/office/drawing/2014/main" id="{25D0B28F-15DD-56EF-1C6A-59F8D6B1AC48}"/>
                    </a:ext>
                  </a:extLst>
                </p:cNvPr>
                <p:cNvSpPr/>
                <p:nvPr/>
              </p:nvSpPr>
              <p:spPr>
                <a:xfrm>
                  <a:off x="8006008" y="2035946"/>
                  <a:ext cx="68003" cy="21048"/>
                </a:xfrm>
                <a:custGeom>
                  <a:avLst/>
                  <a:gdLst>
                    <a:gd name="connsiteX0" fmla="*/ 57479 w 68003"/>
                    <a:gd name="connsiteY0" fmla="*/ 21049 h 21048"/>
                    <a:gd name="connsiteX1" fmla="*/ 10524 w 68003"/>
                    <a:gd name="connsiteY1" fmla="*/ 21049 h 21048"/>
                    <a:gd name="connsiteX2" fmla="*/ 0 w 68003"/>
                    <a:gd name="connsiteY2" fmla="*/ 10524 h 21048"/>
                    <a:gd name="connsiteX3" fmla="*/ 0 w 68003"/>
                    <a:gd name="connsiteY3" fmla="*/ 10524 h 21048"/>
                    <a:gd name="connsiteX4" fmla="*/ 10524 w 68003"/>
                    <a:gd name="connsiteY4" fmla="*/ 0 h 21048"/>
                    <a:gd name="connsiteX5" fmla="*/ 57479 w 68003"/>
                    <a:gd name="connsiteY5" fmla="*/ 0 h 21048"/>
                    <a:gd name="connsiteX6" fmla="*/ 68003 w 68003"/>
                    <a:gd name="connsiteY6" fmla="*/ 10524 h 21048"/>
                    <a:gd name="connsiteX7" fmla="*/ 68003 w 68003"/>
                    <a:gd name="connsiteY7" fmla="*/ 10524 h 21048"/>
                    <a:gd name="connsiteX8" fmla="*/ 57479 w 68003"/>
                    <a:gd name="connsiteY8" fmla="*/ 21049 h 21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8003" h="21048">
                      <a:moveTo>
                        <a:pt x="57479" y="21049"/>
                      </a:moveTo>
                      <a:lnTo>
                        <a:pt x="10524" y="21049"/>
                      </a:lnTo>
                      <a:cubicBezTo>
                        <a:pt x="4712" y="21049"/>
                        <a:pt x="0" y="16337"/>
                        <a:pt x="0" y="10524"/>
                      </a:cubicBezTo>
                      <a:lnTo>
                        <a:pt x="0" y="10524"/>
                      </a:lnTo>
                      <a:cubicBezTo>
                        <a:pt x="0" y="4712"/>
                        <a:pt x="4712" y="0"/>
                        <a:pt x="10524" y="0"/>
                      </a:cubicBezTo>
                      <a:lnTo>
                        <a:pt x="57479" y="0"/>
                      </a:lnTo>
                      <a:cubicBezTo>
                        <a:pt x="63292" y="0"/>
                        <a:pt x="68003" y="4712"/>
                        <a:pt x="68003" y="10524"/>
                      </a:cubicBezTo>
                      <a:lnTo>
                        <a:pt x="68003" y="10524"/>
                      </a:lnTo>
                      <a:cubicBezTo>
                        <a:pt x="68003" y="16337"/>
                        <a:pt x="63292" y="21049"/>
                        <a:pt x="57479" y="210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547" name="Graphic 1526">
                <a:extLst>
                  <a:ext uri="{FF2B5EF4-FFF2-40B4-BE49-F238E27FC236}">
                    <a16:creationId xmlns:a16="http://schemas.microsoft.com/office/drawing/2014/main" id="{EC8E0E64-F986-20BC-5BFA-69C2C64C9A24}"/>
                  </a:ext>
                </a:extLst>
              </p:cNvPr>
              <p:cNvGrpSpPr/>
              <p:nvPr/>
            </p:nvGrpSpPr>
            <p:grpSpPr>
              <a:xfrm>
                <a:off x="7827904" y="2123379"/>
                <a:ext cx="246107" cy="21048"/>
                <a:chOff x="7827904" y="2123379"/>
                <a:chExt cx="246107" cy="21048"/>
              </a:xfrm>
              <a:solidFill>
                <a:srgbClr val="FFFFFF"/>
              </a:solidFill>
            </p:grpSpPr>
            <p:sp>
              <p:nvSpPr>
                <p:cNvPr id="1548" name="Freeform: Shape 1547">
                  <a:extLst>
                    <a:ext uri="{FF2B5EF4-FFF2-40B4-BE49-F238E27FC236}">
                      <a16:creationId xmlns:a16="http://schemas.microsoft.com/office/drawing/2014/main" id="{DF25EEFC-C955-8CCA-E206-5668F44C731D}"/>
                    </a:ext>
                  </a:extLst>
                </p:cNvPr>
                <p:cNvSpPr/>
                <p:nvPr/>
              </p:nvSpPr>
              <p:spPr>
                <a:xfrm>
                  <a:off x="7827904" y="2123379"/>
                  <a:ext cx="155436" cy="21048"/>
                </a:xfrm>
                <a:custGeom>
                  <a:avLst/>
                  <a:gdLst>
                    <a:gd name="connsiteX0" fmla="*/ 144912 w 155436"/>
                    <a:gd name="connsiteY0" fmla="*/ 21049 h 21048"/>
                    <a:gd name="connsiteX1" fmla="*/ 10524 w 155436"/>
                    <a:gd name="connsiteY1" fmla="*/ 21049 h 21048"/>
                    <a:gd name="connsiteX2" fmla="*/ 0 w 155436"/>
                    <a:gd name="connsiteY2" fmla="*/ 10524 h 21048"/>
                    <a:gd name="connsiteX3" fmla="*/ 0 w 155436"/>
                    <a:gd name="connsiteY3" fmla="*/ 10524 h 21048"/>
                    <a:gd name="connsiteX4" fmla="*/ 10524 w 155436"/>
                    <a:gd name="connsiteY4" fmla="*/ 0 h 21048"/>
                    <a:gd name="connsiteX5" fmla="*/ 144912 w 155436"/>
                    <a:gd name="connsiteY5" fmla="*/ 0 h 21048"/>
                    <a:gd name="connsiteX6" fmla="*/ 155436 w 155436"/>
                    <a:gd name="connsiteY6" fmla="*/ 10524 h 21048"/>
                    <a:gd name="connsiteX7" fmla="*/ 155436 w 155436"/>
                    <a:gd name="connsiteY7" fmla="*/ 10524 h 21048"/>
                    <a:gd name="connsiteX8" fmla="*/ 144912 w 155436"/>
                    <a:gd name="connsiteY8" fmla="*/ 21049 h 21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5436" h="21048">
                      <a:moveTo>
                        <a:pt x="144912" y="21049"/>
                      </a:moveTo>
                      <a:lnTo>
                        <a:pt x="10524" y="21049"/>
                      </a:lnTo>
                      <a:cubicBezTo>
                        <a:pt x="4712" y="21049"/>
                        <a:pt x="0" y="16337"/>
                        <a:pt x="0" y="10524"/>
                      </a:cubicBezTo>
                      <a:lnTo>
                        <a:pt x="0" y="10524"/>
                      </a:lnTo>
                      <a:cubicBezTo>
                        <a:pt x="0" y="4712"/>
                        <a:pt x="4712" y="0"/>
                        <a:pt x="10524" y="0"/>
                      </a:cubicBezTo>
                      <a:lnTo>
                        <a:pt x="144912" y="0"/>
                      </a:lnTo>
                      <a:cubicBezTo>
                        <a:pt x="150725" y="0"/>
                        <a:pt x="155436" y="4712"/>
                        <a:pt x="155436" y="10524"/>
                      </a:cubicBezTo>
                      <a:lnTo>
                        <a:pt x="155436" y="10524"/>
                      </a:lnTo>
                      <a:cubicBezTo>
                        <a:pt x="155436" y="16337"/>
                        <a:pt x="150725" y="21049"/>
                        <a:pt x="144912" y="210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549" name="Freeform: Shape 1548">
                  <a:extLst>
                    <a:ext uri="{FF2B5EF4-FFF2-40B4-BE49-F238E27FC236}">
                      <a16:creationId xmlns:a16="http://schemas.microsoft.com/office/drawing/2014/main" id="{1E9EE2B3-C5FC-945C-F7DF-DBA0C8021699}"/>
                    </a:ext>
                  </a:extLst>
                </p:cNvPr>
                <p:cNvSpPr/>
                <p:nvPr/>
              </p:nvSpPr>
              <p:spPr>
                <a:xfrm>
                  <a:off x="8006008" y="2123379"/>
                  <a:ext cx="68003" cy="21048"/>
                </a:xfrm>
                <a:custGeom>
                  <a:avLst/>
                  <a:gdLst>
                    <a:gd name="connsiteX0" fmla="*/ 57479 w 68003"/>
                    <a:gd name="connsiteY0" fmla="*/ 21049 h 21048"/>
                    <a:gd name="connsiteX1" fmla="*/ 10524 w 68003"/>
                    <a:gd name="connsiteY1" fmla="*/ 21049 h 21048"/>
                    <a:gd name="connsiteX2" fmla="*/ 0 w 68003"/>
                    <a:gd name="connsiteY2" fmla="*/ 10524 h 21048"/>
                    <a:gd name="connsiteX3" fmla="*/ 0 w 68003"/>
                    <a:gd name="connsiteY3" fmla="*/ 10524 h 21048"/>
                    <a:gd name="connsiteX4" fmla="*/ 10524 w 68003"/>
                    <a:gd name="connsiteY4" fmla="*/ 0 h 21048"/>
                    <a:gd name="connsiteX5" fmla="*/ 57479 w 68003"/>
                    <a:gd name="connsiteY5" fmla="*/ 0 h 21048"/>
                    <a:gd name="connsiteX6" fmla="*/ 68003 w 68003"/>
                    <a:gd name="connsiteY6" fmla="*/ 10524 h 21048"/>
                    <a:gd name="connsiteX7" fmla="*/ 68003 w 68003"/>
                    <a:gd name="connsiteY7" fmla="*/ 10524 h 21048"/>
                    <a:gd name="connsiteX8" fmla="*/ 57479 w 68003"/>
                    <a:gd name="connsiteY8" fmla="*/ 21049 h 21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8003" h="21048">
                      <a:moveTo>
                        <a:pt x="57479" y="21049"/>
                      </a:moveTo>
                      <a:lnTo>
                        <a:pt x="10524" y="21049"/>
                      </a:lnTo>
                      <a:cubicBezTo>
                        <a:pt x="4712" y="21049"/>
                        <a:pt x="0" y="16337"/>
                        <a:pt x="0" y="10524"/>
                      </a:cubicBezTo>
                      <a:lnTo>
                        <a:pt x="0" y="10524"/>
                      </a:lnTo>
                      <a:cubicBezTo>
                        <a:pt x="0" y="4712"/>
                        <a:pt x="4712" y="0"/>
                        <a:pt x="10524" y="0"/>
                      </a:cubicBezTo>
                      <a:lnTo>
                        <a:pt x="57479" y="0"/>
                      </a:lnTo>
                      <a:cubicBezTo>
                        <a:pt x="63292" y="0"/>
                        <a:pt x="68003" y="4712"/>
                        <a:pt x="68003" y="10524"/>
                      </a:cubicBezTo>
                      <a:lnTo>
                        <a:pt x="68003" y="10524"/>
                      </a:lnTo>
                      <a:cubicBezTo>
                        <a:pt x="68003" y="16337"/>
                        <a:pt x="63292" y="21049"/>
                        <a:pt x="57479" y="210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550" name="Graphic 1526">
                <a:extLst>
                  <a:ext uri="{FF2B5EF4-FFF2-40B4-BE49-F238E27FC236}">
                    <a16:creationId xmlns:a16="http://schemas.microsoft.com/office/drawing/2014/main" id="{127279F0-2EC2-A2DC-6151-E56408ADB18E}"/>
                  </a:ext>
                </a:extLst>
              </p:cNvPr>
              <p:cNvGrpSpPr/>
              <p:nvPr/>
            </p:nvGrpSpPr>
            <p:grpSpPr>
              <a:xfrm>
                <a:off x="7827904" y="2079663"/>
                <a:ext cx="246107" cy="21048"/>
                <a:chOff x="7827904" y="2079663"/>
                <a:chExt cx="246107" cy="21048"/>
              </a:xfrm>
              <a:solidFill>
                <a:srgbClr val="FFFFFF"/>
              </a:solidFill>
            </p:grpSpPr>
            <p:sp>
              <p:nvSpPr>
                <p:cNvPr id="1551" name="Freeform: Shape 1550">
                  <a:extLst>
                    <a:ext uri="{FF2B5EF4-FFF2-40B4-BE49-F238E27FC236}">
                      <a16:creationId xmlns:a16="http://schemas.microsoft.com/office/drawing/2014/main" id="{1585C251-F590-6365-4C06-D10E23337238}"/>
                    </a:ext>
                  </a:extLst>
                </p:cNvPr>
                <p:cNvSpPr/>
                <p:nvPr/>
              </p:nvSpPr>
              <p:spPr>
                <a:xfrm>
                  <a:off x="7827904" y="2079663"/>
                  <a:ext cx="45335" cy="21048"/>
                </a:xfrm>
                <a:custGeom>
                  <a:avLst/>
                  <a:gdLst>
                    <a:gd name="connsiteX0" fmla="*/ 34811 w 45335"/>
                    <a:gd name="connsiteY0" fmla="*/ 21049 h 21048"/>
                    <a:gd name="connsiteX1" fmla="*/ 10524 w 45335"/>
                    <a:gd name="connsiteY1" fmla="*/ 21049 h 21048"/>
                    <a:gd name="connsiteX2" fmla="*/ 0 w 45335"/>
                    <a:gd name="connsiteY2" fmla="*/ 10524 h 21048"/>
                    <a:gd name="connsiteX3" fmla="*/ 0 w 45335"/>
                    <a:gd name="connsiteY3" fmla="*/ 10524 h 21048"/>
                    <a:gd name="connsiteX4" fmla="*/ 10524 w 45335"/>
                    <a:gd name="connsiteY4" fmla="*/ 0 h 21048"/>
                    <a:gd name="connsiteX5" fmla="*/ 34811 w 45335"/>
                    <a:gd name="connsiteY5" fmla="*/ 0 h 21048"/>
                    <a:gd name="connsiteX6" fmla="*/ 45336 w 45335"/>
                    <a:gd name="connsiteY6" fmla="*/ 10524 h 21048"/>
                    <a:gd name="connsiteX7" fmla="*/ 45336 w 45335"/>
                    <a:gd name="connsiteY7" fmla="*/ 10524 h 21048"/>
                    <a:gd name="connsiteX8" fmla="*/ 34811 w 45335"/>
                    <a:gd name="connsiteY8" fmla="*/ 21049 h 21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5335" h="21048">
                      <a:moveTo>
                        <a:pt x="34811" y="21049"/>
                      </a:moveTo>
                      <a:lnTo>
                        <a:pt x="10524" y="21049"/>
                      </a:lnTo>
                      <a:cubicBezTo>
                        <a:pt x="4712" y="21049"/>
                        <a:pt x="0" y="16337"/>
                        <a:pt x="0" y="10524"/>
                      </a:cubicBezTo>
                      <a:lnTo>
                        <a:pt x="0" y="10524"/>
                      </a:lnTo>
                      <a:cubicBezTo>
                        <a:pt x="0" y="4712"/>
                        <a:pt x="4712" y="0"/>
                        <a:pt x="10524" y="0"/>
                      </a:cubicBezTo>
                      <a:lnTo>
                        <a:pt x="34811" y="0"/>
                      </a:lnTo>
                      <a:cubicBezTo>
                        <a:pt x="40624" y="0"/>
                        <a:pt x="45336" y="4712"/>
                        <a:pt x="45336" y="10524"/>
                      </a:cubicBezTo>
                      <a:lnTo>
                        <a:pt x="45336" y="10524"/>
                      </a:lnTo>
                      <a:cubicBezTo>
                        <a:pt x="45336" y="16337"/>
                        <a:pt x="40624" y="21049"/>
                        <a:pt x="34811" y="210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552" name="Freeform: Shape 1551">
                  <a:extLst>
                    <a:ext uri="{FF2B5EF4-FFF2-40B4-BE49-F238E27FC236}">
                      <a16:creationId xmlns:a16="http://schemas.microsoft.com/office/drawing/2014/main" id="{748C75AB-357A-B023-9D37-31A8D2E9C4EE}"/>
                    </a:ext>
                  </a:extLst>
                </p:cNvPr>
                <p:cNvSpPr/>
                <p:nvPr/>
              </p:nvSpPr>
              <p:spPr>
                <a:xfrm>
                  <a:off x="7895908" y="2079663"/>
                  <a:ext cx="178104" cy="21048"/>
                </a:xfrm>
                <a:custGeom>
                  <a:avLst/>
                  <a:gdLst>
                    <a:gd name="connsiteX0" fmla="*/ 167580 w 178104"/>
                    <a:gd name="connsiteY0" fmla="*/ 21049 h 21048"/>
                    <a:gd name="connsiteX1" fmla="*/ 10524 w 178104"/>
                    <a:gd name="connsiteY1" fmla="*/ 21049 h 21048"/>
                    <a:gd name="connsiteX2" fmla="*/ 0 w 178104"/>
                    <a:gd name="connsiteY2" fmla="*/ 10524 h 21048"/>
                    <a:gd name="connsiteX3" fmla="*/ 0 w 178104"/>
                    <a:gd name="connsiteY3" fmla="*/ 10524 h 21048"/>
                    <a:gd name="connsiteX4" fmla="*/ 10524 w 178104"/>
                    <a:gd name="connsiteY4" fmla="*/ 0 h 21048"/>
                    <a:gd name="connsiteX5" fmla="*/ 167580 w 178104"/>
                    <a:gd name="connsiteY5" fmla="*/ 0 h 21048"/>
                    <a:gd name="connsiteX6" fmla="*/ 178104 w 178104"/>
                    <a:gd name="connsiteY6" fmla="*/ 10524 h 21048"/>
                    <a:gd name="connsiteX7" fmla="*/ 178104 w 178104"/>
                    <a:gd name="connsiteY7" fmla="*/ 10524 h 21048"/>
                    <a:gd name="connsiteX8" fmla="*/ 167580 w 178104"/>
                    <a:gd name="connsiteY8" fmla="*/ 21049 h 21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8104" h="21048">
                      <a:moveTo>
                        <a:pt x="167580" y="21049"/>
                      </a:moveTo>
                      <a:lnTo>
                        <a:pt x="10524" y="21049"/>
                      </a:lnTo>
                      <a:cubicBezTo>
                        <a:pt x="4712" y="21049"/>
                        <a:pt x="0" y="16337"/>
                        <a:pt x="0" y="10524"/>
                      </a:cubicBezTo>
                      <a:lnTo>
                        <a:pt x="0" y="10524"/>
                      </a:lnTo>
                      <a:cubicBezTo>
                        <a:pt x="0" y="4712"/>
                        <a:pt x="4712" y="0"/>
                        <a:pt x="10524" y="0"/>
                      </a:cubicBezTo>
                      <a:lnTo>
                        <a:pt x="167580" y="0"/>
                      </a:lnTo>
                      <a:cubicBezTo>
                        <a:pt x="173392" y="0"/>
                        <a:pt x="178104" y="4712"/>
                        <a:pt x="178104" y="10524"/>
                      </a:cubicBezTo>
                      <a:lnTo>
                        <a:pt x="178104" y="10524"/>
                      </a:lnTo>
                      <a:cubicBezTo>
                        <a:pt x="178104" y="16337"/>
                        <a:pt x="173392" y="21049"/>
                        <a:pt x="167580" y="210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1553" name="Freeform: Shape 1552">
                <a:extLst>
                  <a:ext uri="{FF2B5EF4-FFF2-40B4-BE49-F238E27FC236}">
                    <a16:creationId xmlns:a16="http://schemas.microsoft.com/office/drawing/2014/main" id="{2D4713CE-7265-F56E-ABF9-0C26ACC46910}"/>
                  </a:ext>
                </a:extLst>
              </p:cNvPr>
              <p:cNvSpPr/>
              <p:nvPr/>
            </p:nvSpPr>
            <p:spPr>
              <a:xfrm>
                <a:off x="8028676" y="1940418"/>
                <a:ext cx="45335" cy="21048"/>
              </a:xfrm>
              <a:custGeom>
                <a:avLst/>
                <a:gdLst>
                  <a:gd name="connsiteX0" fmla="*/ 34811 w 45335"/>
                  <a:gd name="connsiteY0" fmla="*/ 21049 h 21048"/>
                  <a:gd name="connsiteX1" fmla="*/ 10524 w 45335"/>
                  <a:gd name="connsiteY1" fmla="*/ 21049 h 21048"/>
                  <a:gd name="connsiteX2" fmla="*/ 0 w 45335"/>
                  <a:gd name="connsiteY2" fmla="*/ 10524 h 21048"/>
                  <a:gd name="connsiteX3" fmla="*/ 0 w 45335"/>
                  <a:gd name="connsiteY3" fmla="*/ 10524 h 21048"/>
                  <a:gd name="connsiteX4" fmla="*/ 10524 w 45335"/>
                  <a:gd name="connsiteY4" fmla="*/ 0 h 21048"/>
                  <a:gd name="connsiteX5" fmla="*/ 34811 w 45335"/>
                  <a:gd name="connsiteY5" fmla="*/ 0 h 21048"/>
                  <a:gd name="connsiteX6" fmla="*/ 45336 w 45335"/>
                  <a:gd name="connsiteY6" fmla="*/ 10524 h 21048"/>
                  <a:gd name="connsiteX7" fmla="*/ 45336 w 45335"/>
                  <a:gd name="connsiteY7" fmla="*/ 10524 h 21048"/>
                  <a:gd name="connsiteX8" fmla="*/ 34811 w 45335"/>
                  <a:gd name="connsiteY8" fmla="*/ 21049 h 21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335" h="21048">
                    <a:moveTo>
                      <a:pt x="34811" y="21049"/>
                    </a:moveTo>
                    <a:lnTo>
                      <a:pt x="10524" y="21049"/>
                    </a:lnTo>
                    <a:cubicBezTo>
                      <a:pt x="4712" y="21049"/>
                      <a:pt x="0" y="16337"/>
                      <a:pt x="0" y="10524"/>
                    </a:cubicBezTo>
                    <a:lnTo>
                      <a:pt x="0" y="10524"/>
                    </a:lnTo>
                    <a:cubicBezTo>
                      <a:pt x="0" y="4712"/>
                      <a:pt x="4712" y="0"/>
                      <a:pt x="10524" y="0"/>
                    </a:cubicBezTo>
                    <a:lnTo>
                      <a:pt x="34811" y="0"/>
                    </a:lnTo>
                    <a:cubicBezTo>
                      <a:pt x="40624" y="0"/>
                      <a:pt x="45336" y="4712"/>
                      <a:pt x="45336" y="10524"/>
                    </a:cubicBezTo>
                    <a:lnTo>
                      <a:pt x="45336" y="10524"/>
                    </a:lnTo>
                    <a:cubicBezTo>
                      <a:pt x="45336" y="16337"/>
                      <a:pt x="40624" y="21049"/>
                      <a:pt x="34811" y="210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54" name="Freeform: Shape 1553">
                <a:extLst>
                  <a:ext uri="{FF2B5EF4-FFF2-40B4-BE49-F238E27FC236}">
                    <a16:creationId xmlns:a16="http://schemas.microsoft.com/office/drawing/2014/main" id="{AA49C91A-14E8-AEC3-C185-36BF8C67BF51}"/>
                  </a:ext>
                </a:extLst>
              </p:cNvPr>
              <p:cNvSpPr/>
              <p:nvPr/>
            </p:nvSpPr>
            <p:spPr>
              <a:xfrm>
                <a:off x="7464410" y="1914512"/>
                <a:ext cx="179723" cy="19429"/>
              </a:xfrm>
              <a:custGeom>
                <a:avLst/>
                <a:gdLst>
                  <a:gd name="connsiteX0" fmla="*/ 115768 w 179723"/>
                  <a:gd name="connsiteY0" fmla="*/ 0 h 19429"/>
                  <a:gd name="connsiteX1" fmla="*/ 170009 w 179723"/>
                  <a:gd name="connsiteY1" fmla="*/ 0 h 19429"/>
                  <a:gd name="connsiteX2" fmla="*/ 179723 w 179723"/>
                  <a:gd name="connsiteY2" fmla="*/ 9715 h 19429"/>
                  <a:gd name="connsiteX3" fmla="*/ 179723 w 179723"/>
                  <a:gd name="connsiteY3" fmla="*/ 9715 h 19429"/>
                  <a:gd name="connsiteX4" fmla="*/ 170009 w 179723"/>
                  <a:gd name="connsiteY4" fmla="*/ 19430 h 19429"/>
                  <a:gd name="connsiteX5" fmla="*/ 9715 w 179723"/>
                  <a:gd name="connsiteY5" fmla="*/ 19430 h 19429"/>
                  <a:gd name="connsiteX6" fmla="*/ 0 w 179723"/>
                  <a:gd name="connsiteY6" fmla="*/ 9715 h 19429"/>
                  <a:gd name="connsiteX7" fmla="*/ 0 w 179723"/>
                  <a:gd name="connsiteY7" fmla="*/ 9715 h 19429"/>
                  <a:gd name="connsiteX8" fmla="*/ 9715 w 179723"/>
                  <a:gd name="connsiteY8" fmla="*/ 0 h 19429"/>
                  <a:gd name="connsiteX9" fmla="*/ 115768 w 179723"/>
                  <a:gd name="connsiteY9" fmla="*/ 0 h 19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9723" h="19429">
                    <a:moveTo>
                      <a:pt x="115768" y="0"/>
                    </a:moveTo>
                    <a:lnTo>
                      <a:pt x="170009" y="0"/>
                    </a:lnTo>
                    <a:cubicBezTo>
                      <a:pt x="175368" y="0"/>
                      <a:pt x="179723" y="4355"/>
                      <a:pt x="179723" y="9715"/>
                    </a:cubicBezTo>
                    <a:lnTo>
                      <a:pt x="179723" y="9715"/>
                    </a:lnTo>
                    <a:cubicBezTo>
                      <a:pt x="179723" y="15074"/>
                      <a:pt x="175368" y="19430"/>
                      <a:pt x="170009" y="19430"/>
                    </a:cubicBezTo>
                    <a:lnTo>
                      <a:pt x="9715" y="19430"/>
                    </a:lnTo>
                    <a:cubicBezTo>
                      <a:pt x="4355" y="19430"/>
                      <a:pt x="0" y="15074"/>
                      <a:pt x="0" y="9715"/>
                    </a:cubicBezTo>
                    <a:lnTo>
                      <a:pt x="0" y="9715"/>
                    </a:lnTo>
                    <a:cubicBezTo>
                      <a:pt x="0" y="4355"/>
                      <a:pt x="4355" y="0"/>
                      <a:pt x="9715" y="0"/>
                    </a:cubicBezTo>
                    <a:lnTo>
                      <a:pt x="11576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1555" name="Graphic 1526">
                <a:extLst>
                  <a:ext uri="{FF2B5EF4-FFF2-40B4-BE49-F238E27FC236}">
                    <a16:creationId xmlns:a16="http://schemas.microsoft.com/office/drawing/2014/main" id="{7477F57E-1E69-40CE-21EF-2E14140C6BDC}"/>
                  </a:ext>
                </a:extLst>
              </p:cNvPr>
              <p:cNvGrpSpPr/>
              <p:nvPr/>
            </p:nvGrpSpPr>
            <p:grpSpPr>
              <a:xfrm>
                <a:off x="7464410" y="1954990"/>
                <a:ext cx="231535" cy="19429"/>
                <a:chOff x="7464410" y="1954990"/>
                <a:chExt cx="231535" cy="19429"/>
              </a:xfrm>
              <a:solidFill>
                <a:srgbClr val="FFFFFF"/>
              </a:solidFill>
            </p:grpSpPr>
            <p:sp>
              <p:nvSpPr>
                <p:cNvPr id="1556" name="Freeform: Shape 1555">
                  <a:extLst>
                    <a:ext uri="{FF2B5EF4-FFF2-40B4-BE49-F238E27FC236}">
                      <a16:creationId xmlns:a16="http://schemas.microsoft.com/office/drawing/2014/main" id="{80704D7D-E229-F8FF-FBC3-678CF56D5B49}"/>
                    </a:ext>
                  </a:extLst>
                </p:cNvPr>
                <p:cNvSpPr/>
                <p:nvPr/>
              </p:nvSpPr>
              <p:spPr>
                <a:xfrm>
                  <a:off x="7464410" y="1954990"/>
                  <a:ext cx="42097" cy="19429"/>
                </a:xfrm>
                <a:custGeom>
                  <a:avLst/>
                  <a:gdLst>
                    <a:gd name="connsiteX0" fmla="*/ 32383 w 42097"/>
                    <a:gd name="connsiteY0" fmla="*/ 19430 h 19429"/>
                    <a:gd name="connsiteX1" fmla="*/ 9715 w 42097"/>
                    <a:gd name="connsiteY1" fmla="*/ 19430 h 19429"/>
                    <a:gd name="connsiteX2" fmla="*/ 0 w 42097"/>
                    <a:gd name="connsiteY2" fmla="*/ 9715 h 19429"/>
                    <a:gd name="connsiteX3" fmla="*/ 0 w 42097"/>
                    <a:gd name="connsiteY3" fmla="*/ 9715 h 19429"/>
                    <a:gd name="connsiteX4" fmla="*/ 9715 w 42097"/>
                    <a:gd name="connsiteY4" fmla="*/ 0 h 19429"/>
                    <a:gd name="connsiteX5" fmla="*/ 32383 w 42097"/>
                    <a:gd name="connsiteY5" fmla="*/ 0 h 19429"/>
                    <a:gd name="connsiteX6" fmla="*/ 42097 w 42097"/>
                    <a:gd name="connsiteY6" fmla="*/ 9715 h 19429"/>
                    <a:gd name="connsiteX7" fmla="*/ 42097 w 42097"/>
                    <a:gd name="connsiteY7" fmla="*/ 9715 h 19429"/>
                    <a:gd name="connsiteX8" fmla="*/ 32383 w 42097"/>
                    <a:gd name="connsiteY8" fmla="*/ 19430 h 19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2097" h="19429">
                      <a:moveTo>
                        <a:pt x="32383" y="19430"/>
                      </a:moveTo>
                      <a:lnTo>
                        <a:pt x="9715" y="19430"/>
                      </a:lnTo>
                      <a:cubicBezTo>
                        <a:pt x="4355" y="19430"/>
                        <a:pt x="0" y="15074"/>
                        <a:pt x="0" y="9715"/>
                      </a:cubicBezTo>
                      <a:lnTo>
                        <a:pt x="0" y="9715"/>
                      </a:lnTo>
                      <a:cubicBezTo>
                        <a:pt x="0" y="4355"/>
                        <a:pt x="4355" y="0"/>
                        <a:pt x="9715" y="0"/>
                      </a:cubicBezTo>
                      <a:lnTo>
                        <a:pt x="32383" y="0"/>
                      </a:lnTo>
                      <a:cubicBezTo>
                        <a:pt x="37742" y="0"/>
                        <a:pt x="42097" y="4355"/>
                        <a:pt x="42097" y="9715"/>
                      </a:cubicBezTo>
                      <a:lnTo>
                        <a:pt x="42097" y="9715"/>
                      </a:lnTo>
                      <a:cubicBezTo>
                        <a:pt x="42097" y="15074"/>
                        <a:pt x="37742" y="19430"/>
                        <a:pt x="32383" y="194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557" name="Freeform: Shape 1556">
                  <a:extLst>
                    <a:ext uri="{FF2B5EF4-FFF2-40B4-BE49-F238E27FC236}">
                      <a16:creationId xmlns:a16="http://schemas.microsoft.com/office/drawing/2014/main" id="{2C0C2DBF-0B48-9158-3EB4-9A40D8ABD37A}"/>
                    </a:ext>
                  </a:extLst>
                </p:cNvPr>
                <p:cNvSpPr/>
                <p:nvPr/>
              </p:nvSpPr>
              <p:spPr>
                <a:xfrm>
                  <a:off x="7530794" y="1954990"/>
                  <a:ext cx="165151" cy="19429"/>
                </a:xfrm>
                <a:custGeom>
                  <a:avLst/>
                  <a:gdLst>
                    <a:gd name="connsiteX0" fmla="*/ 155436 w 165151"/>
                    <a:gd name="connsiteY0" fmla="*/ 19430 h 19429"/>
                    <a:gd name="connsiteX1" fmla="*/ 9715 w 165151"/>
                    <a:gd name="connsiteY1" fmla="*/ 19430 h 19429"/>
                    <a:gd name="connsiteX2" fmla="*/ 0 w 165151"/>
                    <a:gd name="connsiteY2" fmla="*/ 9715 h 19429"/>
                    <a:gd name="connsiteX3" fmla="*/ 0 w 165151"/>
                    <a:gd name="connsiteY3" fmla="*/ 9715 h 19429"/>
                    <a:gd name="connsiteX4" fmla="*/ 9715 w 165151"/>
                    <a:gd name="connsiteY4" fmla="*/ 0 h 19429"/>
                    <a:gd name="connsiteX5" fmla="*/ 155436 w 165151"/>
                    <a:gd name="connsiteY5" fmla="*/ 0 h 19429"/>
                    <a:gd name="connsiteX6" fmla="*/ 165151 w 165151"/>
                    <a:gd name="connsiteY6" fmla="*/ 9715 h 19429"/>
                    <a:gd name="connsiteX7" fmla="*/ 165151 w 165151"/>
                    <a:gd name="connsiteY7" fmla="*/ 9715 h 19429"/>
                    <a:gd name="connsiteX8" fmla="*/ 155436 w 165151"/>
                    <a:gd name="connsiteY8" fmla="*/ 19430 h 19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5151" h="19429">
                      <a:moveTo>
                        <a:pt x="155436" y="19430"/>
                      </a:moveTo>
                      <a:lnTo>
                        <a:pt x="9715" y="19430"/>
                      </a:lnTo>
                      <a:cubicBezTo>
                        <a:pt x="4355" y="19430"/>
                        <a:pt x="0" y="15074"/>
                        <a:pt x="0" y="9715"/>
                      </a:cubicBezTo>
                      <a:lnTo>
                        <a:pt x="0" y="9715"/>
                      </a:lnTo>
                      <a:cubicBezTo>
                        <a:pt x="0" y="4355"/>
                        <a:pt x="4355" y="0"/>
                        <a:pt x="9715" y="0"/>
                      </a:cubicBezTo>
                      <a:lnTo>
                        <a:pt x="155436" y="0"/>
                      </a:lnTo>
                      <a:cubicBezTo>
                        <a:pt x="160796" y="0"/>
                        <a:pt x="165151" y="4355"/>
                        <a:pt x="165151" y="9715"/>
                      </a:cubicBezTo>
                      <a:lnTo>
                        <a:pt x="165151" y="9715"/>
                      </a:lnTo>
                      <a:cubicBezTo>
                        <a:pt x="165151" y="15074"/>
                        <a:pt x="160796" y="19430"/>
                        <a:pt x="155436" y="1943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1558" name="Freeform: Shape 1557">
                <a:extLst>
                  <a:ext uri="{FF2B5EF4-FFF2-40B4-BE49-F238E27FC236}">
                    <a16:creationId xmlns:a16="http://schemas.microsoft.com/office/drawing/2014/main" id="{3202E7DA-983E-945B-3D19-0FAD86EE932D}"/>
                  </a:ext>
                </a:extLst>
              </p:cNvPr>
              <p:cNvSpPr/>
              <p:nvPr/>
            </p:nvSpPr>
            <p:spPr>
              <a:xfrm>
                <a:off x="7464410" y="2055376"/>
                <a:ext cx="179723" cy="19429"/>
              </a:xfrm>
              <a:custGeom>
                <a:avLst/>
                <a:gdLst>
                  <a:gd name="connsiteX0" fmla="*/ 115768 w 179723"/>
                  <a:gd name="connsiteY0" fmla="*/ 0 h 19429"/>
                  <a:gd name="connsiteX1" fmla="*/ 170009 w 179723"/>
                  <a:gd name="connsiteY1" fmla="*/ 0 h 19429"/>
                  <a:gd name="connsiteX2" fmla="*/ 179723 w 179723"/>
                  <a:gd name="connsiteY2" fmla="*/ 9715 h 19429"/>
                  <a:gd name="connsiteX3" fmla="*/ 179723 w 179723"/>
                  <a:gd name="connsiteY3" fmla="*/ 9715 h 19429"/>
                  <a:gd name="connsiteX4" fmla="*/ 170009 w 179723"/>
                  <a:gd name="connsiteY4" fmla="*/ 19430 h 19429"/>
                  <a:gd name="connsiteX5" fmla="*/ 9715 w 179723"/>
                  <a:gd name="connsiteY5" fmla="*/ 19430 h 19429"/>
                  <a:gd name="connsiteX6" fmla="*/ 0 w 179723"/>
                  <a:gd name="connsiteY6" fmla="*/ 9715 h 19429"/>
                  <a:gd name="connsiteX7" fmla="*/ 0 w 179723"/>
                  <a:gd name="connsiteY7" fmla="*/ 9715 h 19429"/>
                  <a:gd name="connsiteX8" fmla="*/ 9715 w 179723"/>
                  <a:gd name="connsiteY8" fmla="*/ 0 h 19429"/>
                  <a:gd name="connsiteX9" fmla="*/ 115768 w 179723"/>
                  <a:gd name="connsiteY9" fmla="*/ 0 h 19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9723" h="19429">
                    <a:moveTo>
                      <a:pt x="115768" y="0"/>
                    </a:moveTo>
                    <a:lnTo>
                      <a:pt x="170009" y="0"/>
                    </a:lnTo>
                    <a:cubicBezTo>
                      <a:pt x="175368" y="0"/>
                      <a:pt x="179723" y="4355"/>
                      <a:pt x="179723" y="9715"/>
                    </a:cubicBezTo>
                    <a:lnTo>
                      <a:pt x="179723" y="9715"/>
                    </a:lnTo>
                    <a:cubicBezTo>
                      <a:pt x="179723" y="15074"/>
                      <a:pt x="175368" y="19430"/>
                      <a:pt x="170009" y="19430"/>
                    </a:cubicBezTo>
                    <a:lnTo>
                      <a:pt x="9715" y="19430"/>
                    </a:lnTo>
                    <a:cubicBezTo>
                      <a:pt x="4355" y="19430"/>
                      <a:pt x="0" y="15074"/>
                      <a:pt x="0" y="9715"/>
                    </a:cubicBezTo>
                    <a:lnTo>
                      <a:pt x="0" y="9715"/>
                    </a:lnTo>
                    <a:cubicBezTo>
                      <a:pt x="0" y="4355"/>
                      <a:pt x="4355" y="0"/>
                      <a:pt x="9715" y="0"/>
                    </a:cubicBezTo>
                    <a:lnTo>
                      <a:pt x="115768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1559" name="Graphic 1526">
                <a:extLst>
                  <a:ext uri="{FF2B5EF4-FFF2-40B4-BE49-F238E27FC236}">
                    <a16:creationId xmlns:a16="http://schemas.microsoft.com/office/drawing/2014/main" id="{C3368A0C-14A6-F33D-D62F-0DC774666B2A}"/>
                  </a:ext>
                </a:extLst>
              </p:cNvPr>
              <p:cNvGrpSpPr/>
              <p:nvPr/>
            </p:nvGrpSpPr>
            <p:grpSpPr>
              <a:xfrm>
                <a:off x="7464410" y="2095854"/>
                <a:ext cx="231535" cy="19429"/>
                <a:chOff x="7464410" y="2095854"/>
                <a:chExt cx="231535" cy="19429"/>
              </a:xfrm>
              <a:solidFill>
                <a:srgbClr val="FFFFFF"/>
              </a:solidFill>
            </p:grpSpPr>
            <p:sp>
              <p:nvSpPr>
                <p:cNvPr id="1560" name="Freeform: Shape 1559">
                  <a:extLst>
                    <a:ext uri="{FF2B5EF4-FFF2-40B4-BE49-F238E27FC236}">
                      <a16:creationId xmlns:a16="http://schemas.microsoft.com/office/drawing/2014/main" id="{E7CEB3D8-90F2-A80B-CFA5-27AF04B2742B}"/>
                    </a:ext>
                  </a:extLst>
                </p:cNvPr>
                <p:cNvSpPr/>
                <p:nvPr/>
              </p:nvSpPr>
              <p:spPr>
                <a:xfrm>
                  <a:off x="7464410" y="2095854"/>
                  <a:ext cx="42097" cy="19429"/>
                </a:xfrm>
                <a:custGeom>
                  <a:avLst/>
                  <a:gdLst>
                    <a:gd name="connsiteX0" fmla="*/ 32383 w 42097"/>
                    <a:gd name="connsiteY0" fmla="*/ 19430 h 19429"/>
                    <a:gd name="connsiteX1" fmla="*/ 9715 w 42097"/>
                    <a:gd name="connsiteY1" fmla="*/ 19430 h 19429"/>
                    <a:gd name="connsiteX2" fmla="*/ 0 w 42097"/>
                    <a:gd name="connsiteY2" fmla="*/ 9715 h 19429"/>
                    <a:gd name="connsiteX3" fmla="*/ 0 w 42097"/>
                    <a:gd name="connsiteY3" fmla="*/ 9715 h 19429"/>
                    <a:gd name="connsiteX4" fmla="*/ 9715 w 42097"/>
                    <a:gd name="connsiteY4" fmla="*/ 0 h 19429"/>
                    <a:gd name="connsiteX5" fmla="*/ 32383 w 42097"/>
                    <a:gd name="connsiteY5" fmla="*/ 0 h 19429"/>
                    <a:gd name="connsiteX6" fmla="*/ 42097 w 42097"/>
                    <a:gd name="connsiteY6" fmla="*/ 9715 h 19429"/>
                    <a:gd name="connsiteX7" fmla="*/ 42097 w 42097"/>
                    <a:gd name="connsiteY7" fmla="*/ 9715 h 19429"/>
                    <a:gd name="connsiteX8" fmla="*/ 32383 w 42097"/>
                    <a:gd name="connsiteY8" fmla="*/ 19430 h 19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2097" h="19429">
                      <a:moveTo>
                        <a:pt x="32383" y="19430"/>
                      </a:moveTo>
                      <a:lnTo>
                        <a:pt x="9715" y="19430"/>
                      </a:lnTo>
                      <a:cubicBezTo>
                        <a:pt x="4355" y="19430"/>
                        <a:pt x="0" y="15074"/>
                        <a:pt x="0" y="9715"/>
                      </a:cubicBezTo>
                      <a:lnTo>
                        <a:pt x="0" y="9715"/>
                      </a:lnTo>
                      <a:cubicBezTo>
                        <a:pt x="0" y="4355"/>
                        <a:pt x="4355" y="0"/>
                        <a:pt x="9715" y="0"/>
                      </a:cubicBezTo>
                      <a:lnTo>
                        <a:pt x="32383" y="0"/>
                      </a:lnTo>
                      <a:cubicBezTo>
                        <a:pt x="37742" y="0"/>
                        <a:pt x="42097" y="4355"/>
                        <a:pt x="42097" y="9715"/>
                      </a:cubicBezTo>
                      <a:lnTo>
                        <a:pt x="42097" y="9715"/>
                      </a:lnTo>
                      <a:cubicBezTo>
                        <a:pt x="42097" y="15074"/>
                        <a:pt x="37742" y="19430"/>
                        <a:pt x="32383" y="194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561" name="Freeform: Shape 1560">
                  <a:extLst>
                    <a:ext uri="{FF2B5EF4-FFF2-40B4-BE49-F238E27FC236}">
                      <a16:creationId xmlns:a16="http://schemas.microsoft.com/office/drawing/2014/main" id="{374099A5-C06F-05ED-0326-F73F8E47DBFC}"/>
                    </a:ext>
                  </a:extLst>
                </p:cNvPr>
                <p:cNvSpPr/>
                <p:nvPr/>
              </p:nvSpPr>
              <p:spPr>
                <a:xfrm>
                  <a:off x="7530794" y="2095854"/>
                  <a:ext cx="165151" cy="19429"/>
                </a:xfrm>
                <a:custGeom>
                  <a:avLst/>
                  <a:gdLst>
                    <a:gd name="connsiteX0" fmla="*/ 155436 w 165151"/>
                    <a:gd name="connsiteY0" fmla="*/ 19430 h 19429"/>
                    <a:gd name="connsiteX1" fmla="*/ 9715 w 165151"/>
                    <a:gd name="connsiteY1" fmla="*/ 19430 h 19429"/>
                    <a:gd name="connsiteX2" fmla="*/ 0 w 165151"/>
                    <a:gd name="connsiteY2" fmla="*/ 9715 h 19429"/>
                    <a:gd name="connsiteX3" fmla="*/ 0 w 165151"/>
                    <a:gd name="connsiteY3" fmla="*/ 9715 h 19429"/>
                    <a:gd name="connsiteX4" fmla="*/ 9715 w 165151"/>
                    <a:gd name="connsiteY4" fmla="*/ 0 h 19429"/>
                    <a:gd name="connsiteX5" fmla="*/ 155436 w 165151"/>
                    <a:gd name="connsiteY5" fmla="*/ 0 h 19429"/>
                    <a:gd name="connsiteX6" fmla="*/ 165151 w 165151"/>
                    <a:gd name="connsiteY6" fmla="*/ 9715 h 19429"/>
                    <a:gd name="connsiteX7" fmla="*/ 165151 w 165151"/>
                    <a:gd name="connsiteY7" fmla="*/ 9715 h 19429"/>
                    <a:gd name="connsiteX8" fmla="*/ 155436 w 165151"/>
                    <a:gd name="connsiteY8" fmla="*/ 19430 h 19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5151" h="19429">
                      <a:moveTo>
                        <a:pt x="155436" y="19430"/>
                      </a:moveTo>
                      <a:lnTo>
                        <a:pt x="9715" y="19430"/>
                      </a:lnTo>
                      <a:cubicBezTo>
                        <a:pt x="4355" y="19430"/>
                        <a:pt x="0" y="15074"/>
                        <a:pt x="0" y="9715"/>
                      </a:cubicBezTo>
                      <a:lnTo>
                        <a:pt x="0" y="9715"/>
                      </a:lnTo>
                      <a:cubicBezTo>
                        <a:pt x="0" y="4355"/>
                        <a:pt x="4355" y="0"/>
                        <a:pt x="9715" y="0"/>
                      </a:cubicBezTo>
                      <a:lnTo>
                        <a:pt x="155436" y="0"/>
                      </a:lnTo>
                      <a:cubicBezTo>
                        <a:pt x="160796" y="0"/>
                        <a:pt x="165151" y="4355"/>
                        <a:pt x="165151" y="9715"/>
                      </a:cubicBezTo>
                      <a:lnTo>
                        <a:pt x="165151" y="9715"/>
                      </a:lnTo>
                      <a:cubicBezTo>
                        <a:pt x="165151" y="15074"/>
                        <a:pt x="160796" y="19430"/>
                        <a:pt x="155436" y="194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1562" name="Freeform: Shape 1561">
                <a:extLst>
                  <a:ext uri="{FF2B5EF4-FFF2-40B4-BE49-F238E27FC236}">
                    <a16:creationId xmlns:a16="http://schemas.microsoft.com/office/drawing/2014/main" id="{149595D1-AE95-EDD7-9F41-CAA6FF5950E4}"/>
                  </a:ext>
                </a:extLst>
              </p:cNvPr>
              <p:cNvSpPr/>
              <p:nvPr/>
            </p:nvSpPr>
            <p:spPr>
              <a:xfrm>
                <a:off x="7358357" y="1747070"/>
                <a:ext cx="696225" cy="115629"/>
              </a:xfrm>
              <a:custGeom>
                <a:avLst/>
                <a:gdLst>
                  <a:gd name="connsiteX0" fmla="*/ 696226 w 696225"/>
                  <a:gd name="connsiteY0" fmla="*/ 115629 h 115629"/>
                  <a:gd name="connsiteX1" fmla="*/ 45336 w 696225"/>
                  <a:gd name="connsiteY1" fmla="*/ 115629 h 115629"/>
                  <a:gd name="connsiteX2" fmla="*/ 44267 w 696225"/>
                  <a:gd name="connsiteY2" fmla="*/ 107647 h 115629"/>
                  <a:gd name="connsiteX3" fmla="*/ 25647 w 696225"/>
                  <a:gd name="connsiteY3" fmla="*/ 91343 h 115629"/>
                  <a:gd name="connsiteX4" fmla="*/ 0 w 696225"/>
                  <a:gd name="connsiteY4" fmla="*/ 91343 h 115629"/>
                  <a:gd name="connsiteX5" fmla="*/ 0 w 696225"/>
                  <a:gd name="connsiteY5" fmla="*/ 671 h 115629"/>
                  <a:gd name="connsiteX6" fmla="*/ 630036 w 696225"/>
                  <a:gd name="connsiteY6" fmla="*/ 671 h 115629"/>
                  <a:gd name="connsiteX7" fmla="*/ 648170 w 696225"/>
                  <a:gd name="connsiteY7" fmla="*/ 12232 h 115629"/>
                  <a:gd name="connsiteX8" fmla="*/ 696226 w 696225"/>
                  <a:gd name="connsiteY8" fmla="*/ 115629 h 11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6225" h="115629">
                    <a:moveTo>
                      <a:pt x="696226" y="115629"/>
                    </a:moveTo>
                    <a:lnTo>
                      <a:pt x="45336" y="115629"/>
                    </a:lnTo>
                    <a:lnTo>
                      <a:pt x="44267" y="107647"/>
                    </a:lnTo>
                    <a:cubicBezTo>
                      <a:pt x="43020" y="98321"/>
                      <a:pt x="35054" y="91343"/>
                      <a:pt x="25647" y="91343"/>
                    </a:cubicBezTo>
                    <a:lnTo>
                      <a:pt x="0" y="91343"/>
                    </a:lnTo>
                    <a:lnTo>
                      <a:pt x="0" y="671"/>
                    </a:lnTo>
                    <a:lnTo>
                      <a:pt x="630036" y="671"/>
                    </a:lnTo>
                    <a:cubicBezTo>
                      <a:pt x="633921" y="671"/>
                      <a:pt x="647652" y="-4186"/>
                      <a:pt x="648170" y="12232"/>
                    </a:cubicBezTo>
                    <a:cubicBezTo>
                      <a:pt x="656524" y="50346"/>
                      <a:pt x="672020" y="85060"/>
                      <a:pt x="696226" y="115629"/>
                    </a:cubicBez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  <a:alpha val="71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63" name="Freeform: Shape 1562">
                <a:extLst>
                  <a:ext uri="{FF2B5EF4-FFF2-40B4-BE49-F238E27FC236}">
                    <a16:creationId xmlns:a16="http://schemas.microsoft.com/office/drawing/2014/main" id="{17779B1C-A3E9-0320-2309-EDC82ABC55DD}"/>
                  </a:ext>
                </a:extLst>
              </p:cNvPr>
              <p:cNvSpPr/>
              <p:nvPr/>
            </p:nvSpPr>
            <p:spPr>
              <a:xfrm>
                <a:off x="7978483" y="1768790"/>
                <a:ext cx="34001" cy="34001"/>
              </a:xfrm>
              <a:custGeom>
                <a:avLst/>
                <a:gdLst>
                  <a:gd name="connsiteX0" fmla="*/ 34002 w 34001"/>
                  <a:gd name="connsiteY0" fmla="*/ 17001 h 34001"/>
                  <a:gd name="connsiteX1" fmla="*/ 17001 w 34001"/>
                  <a:gd name="connsiteY1" fmla="*/ 34002 h 34001"/>
                  <a:gd name="connsiteX2" fmla="*/ 0 w 34001"/>
                  <a:gd name="connsiteY2" fmla="*/ 17001 h 34001"/>
                  <a:gd name="connsiteX3" fmla="*/ 17001 w 34001"/>
                  <a:gd name="connsiteY3" fmla="*/ 0 h 34001"/>
                  <a:gd name="connsiteX4" fmla="*/ 34002 w 34001"/>
                  <a:gd name="connsiteY4" fmla="*/ 17001 h 3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01" h="34001">
                    <a:moveTo>
                      <a:pt x="34002" y="17001"/>
                    </a:moveTo>
                    <a:cubicBezTo>
                      <a:pt x="34002" y="26390"/>
                      <a:pt x="26390" y="34002"/>
                      <a:pt x="17001" y="34002"/>
                    </a:cubicBezTo>
                    <a:cubicBezTo>
                      <a:pt x="7612" y="34002"/>
                      <a:pt x="0" y="26390"/>
                      <a:pt x="0" y="17001"/>
                    </a:cubicBezTo>
                    <a:cubicBezTo>
                      <a:pt x="0" y="7612"/>
                      <a:pt x="7612" y="0"/>
                      <a:pt x="17001" y="0"/>
                    </a:cubicBezTo>
                    <a:cubicBezTo>
                      <a:pt x="26390" y="0"/>
                      <a:pt x="34002" y="7612"/>
                      <a:pt x="34002" y="17001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64" name="Freeform: Shape 1563">
                <a:extLst>
                  <a:ext uri="{FF2B5EF4-FFF2-40B4-BE49-F238E27FC236}">
                    <a16:creationId xmlns:a16="http://schemas.microsoft.com/office/drawing/2014/main" id="{44FE7844-24A2-54AD-282D-C63C0FE45738}"/>
                  </a:ext>
                </a:extLst>
              </p:cNvPr>
              <p:cNvSpPr/>
              <p:nvPr/>
            </p:nvSpPr>
            <p:spPr>
              <a:xfrm>
                <a:off x="7915337" y="1768790"/>
                <a:ext cx="34001" cy="34001"/>
              </a:xfrm>
              <a:custGeom>
                <a:avLst/>
                <a:gdLst>
                  <a:gd name="connsiteX0" fmla="*/ 34002 w 34001"/>
                  <a:gd name="connsiteY0" fmla="*/ 17001 h 34001"/>
                  <a:gd name="connsiteX1" fmla="*/ 17001 w 34001"/>
                  <a:gd name="connsiteY1" fmla="*/ 34002 h 34001"/>
                  <a:gd name="connsiteX2" fmla="*/ 0 w 34001"/>
                  <a:gd name="connsiteY2" fmla="*/ 17001 h 34001"/>
                  <a:gd name="connsiteX3" fmla="*/ 17001 w 34001"/>
                  <a:gd name="connsiteY3" fmla="*/ 0 h 34001"/>
                  <a:gd name="connsiteX4" fmla="*/ 34002 w 34001"/>
                  <a:gd name="connsiteY4" fmla="*/ 17001 h 3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01" h="34001">
                    <a:moveTo>
                      <a:pt x="34002" y="17001"/>
                    </a:moveTo>
                    <a:cubicBezTo>
                      <a:pt x="34002" y="26390"/>
                      <a:pt x="26390" y="34002"/>
                      <a:pt x="17001" y="34002"/>
                    </a:cubicBezTo>
                    <a:cubicBezTo>
                      <a:pt x="7612" y="34002"/>
                      <a:pt x="0" y="26390"/>
                      <a:pt x="0" y="17001"/>
                    </a:cubicBezTo>
                    <a:cubicBezTo>
                      <a:pt x="0" y="7612"/>
                      <a:pt x="7612" y="0"/>
                      <a:pt x="17001" y="0"/>
                    </a:cubicBezTo>
                    <a:cubicBezTo>
                      <a:pt x="26390" y="0"/>
                      <a:pt x="34002" y="7612"/>
                      <a:pt x="34002" y="17001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65" name="Freeform: Shape 1564">
                <a:extLst>
                  <a:ext uri="{FF2B5EF4-FFF2-40B4-BE49-F238E27FC236}">
                    <a16:creationId xmlns:a16="http://schemas.microsoft.com/office/drawing/2014/main" id="{6B4E6F7B-C564-D923-F449-01224D3B0D4F}"/>
                  </a:ext>
                </a:extLst>
              </p:cNvPr>
              <p:cNvSpPr/>
              <p:nvPr/>
            </p:nvSpPr>
            <p:spPr>
              <a:xfrm>
                <a:off x="7393978" y="1768790"/>
                <a:ext cx="312491" cy="34001"/>
              </a:xfrm>
              <a:custGeom>
                <a:avLst/>
                <a:gdLst>
                  <a:gd name="connsiteX0" fmla="*/ 257101 w 312491"/>
                  <a:gd name="connsiteY0" fmla="*/ 0 h 34001"/>
                  <a:gd name="connsiteX1" fmla="*/ 312492 w 312491"/>
                  <a:gd name="connsiteY1" fmla="*/ 0 h 34001"/>
                  <a:gd name="connsiteX2" fmla="*/ 312492 w 312491"/>
                  <a:gd name="connsiteY2" fmla="*/ 34002 h 34001"/>
                  <a:gd name="connsiteX3" fmla="*/ 0 w 312491"/>
                  <a:gd name="connsiteY3" fmla="*/ 34002 h 34001"/>
                  <a:gd name="connsiteX4" fmla="*/ 0 w 312491"/>
                  <a:gd name="connsiteY4" fmla="*/ 0 h 34001"/>
                  <a:gd name="connsiteX5" fmla="*/ 224719 w 312491"/>
                  <a:gd name="connsiteY5" fmla="*/ 0 h 34001"/>
                  <a:gd name="connsiteX6" fmla="*/ 257101 w 312491"/>
                  <a:gd name="connsiteY6" fmla="*/ 0 h 3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2491" h="34001">
                    <a:moveTo>
                      <a:pt x="257101" y="0"/>
                    </a:moveTo>
                    <a:lnTo>
                      <a:pt x="312492" y="0"/>
                    </a:lnTo>
                    <a:lnTo>
                      <a:pt x="312492" y="34002"/>
                    </a:lnTo>
                    <a:lnTo>
                      <a:pt x="0" y="34002"/>
                    </a:lnTo>
                    <a:lnTo>
                      <a:pt x="0" y="0"/>
                    </a:lnTo>
                    <a:lnTo>
                      <a:pt x="224719" y="0"/>
                    </a:lnTo>
                    <a:lnTo>
                      <a:pt x="25710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66" name="Freeform: Shape 1565">
                <a:extLst>
                  <a:ext uri="{FF2B5EF4-FFF2-40B4-BE49-F238E27FC236}">
                    <a16:creationId xmlns:a16="http://schemas.microsoft.com/office/drawing/2014/main" id="{7DED4E46-DC4C-6443-8C24-C16A8F636D60}"/>
                  </a:ext>
                </a:extLst>
              </p:cNvPr>
              <p:cNvSpPr/>
              <p:nvPr/>
            </p:nvSpPr>
            <p:spPr>
              <a:xfrm>
                <a:off x="7131679" y="1964705"/>
                <a:ext cx="275251" cy="29144"/>
              </a:xfrm>
              <a:custGeom>
                <a:avLst/>
                <a:gdLst>
                  <a:gd name="connsiteX0" fmla="*/ 0 w 275251"/>
                  <a:gd name="connsiteY0" fmla="*/ 0 h 29144"/>
                  <a:gd name="connsiteX1" fmla="*/ 275252 w 275251"/>
                  <a:gd name="connsiteY1" fmla="*/ 0 h 29144"/>
                  <a:gd name="connsiteX2" fmla="*/ 275252 w 275251"/>
                  <a:gd name="connsiteY2" fmla="*/ 29144 h 29144"/>
                  <a:gd name="connsiteX3" fmla="*/ 0 w 275251"/>
                  <a:gd name="connsiteY3" fmla="*/ 29144 h 29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251" h="29144">
                    <a:moveTo>
                      <a:pt x="0" y="0"/>
                    </a:moveTo>
                    <a:lnTo>
                      <a:pt x="275252" y="0"/>
                    </a:lnTo>
                    <a:lnTo>
                      <a:pt x="275252" y="29144"/>
                    </a:lnTo>
                    <a:lnTo>
                      <a:pt x="0" y="29144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567" name="Graphic 1526">
              <a:extLst>
                <a:ext uri="{FF2B5EF4-FFF2-40B4-BE49-F238E27FC236}">
                  <a16:creationId xmlns:a16="http://schemas.microsoft.com/office/drawing/2014/main" id="{193072EA-0A95-1B0C-EC9A-5D53B20A496B}"/>
                </a:ext>
              </a:extLst>
            </p:cNvPr>
            <p:cNvGrpSpPr/>
            <p:nvPr/>
          </p:nvGrpSpPr>
          <p:grpSpPr>
            <a:xfrm>
              <a:off x="7125996" y="1602247"/>
              <a:ext cx="1267319" cy="677054"/>
              <a:chOff x="7125996" y="1602247"/>
              <a:chExt cx="1267319" cy="677054"/>
            </a:xfrm>
            <a:solidFill>
              <a:srgbClr val="1E243A"/>
            </a:solidFill>
          </p:grpSpPr>
          <p:grpSp>
            <p:nvGrpSpPr>
              <p:cNvPr id="1568" name="Graphic 1526">
                <a:extLst>
                  <a:ext uri="{FF2B5EF4-FFF2-40B4-BE49-F238E27FC236}">
                    <a16:creationId xmlns:a16="http://schemas.microsoft.com/office/drawing/2014/main" id="{A8137107-A15A-84ED-5093-BFA84B7FFB92}"/>
                  </a:ext>
                </a:extLst>
              </p:cNvPr>
              <p:cNvGrpSpPr/>
              <p:nvPr/>
            </p:nvGrpSpPr>
            <p:grpSpPr>
              <a:xfrm>
                <a:off x="7125996" y="1830576"/>
                <a:ext cx="286747" cy="448725"/>
                <a:chOff x="7125996" y="1830576"/>
                <a:chExt cx="286747" cy="448725"/>
              </a:xfrm>
              <a:solidFill>
                <a:srgbClr val="1E243A"/>
              </a:solidFill>
            </p:grpSpPr>
            <p:grpSp>
              <p:nvGrpSpPr>
                <p:cNvPr id="1569" name="Graphic 1526">
                  <a:extLst>
                    <a:ext uri="{FF2B5EF4-FFF2-40B4-BE49-F238E27FC236}">
                      <a16:creationId xmlns:a16="http://schemas.microsoft.com/office/drawing/2014/main" id="{B108F8C7-98D2-DA4C-F298-99BDD31C575A}"/>
                    </a:ext>
                  </a:extLst>
                </p:cNvPr>
                <p:cNvGrpSpPr/>
                <p:nvPr/>
              </p:nvGrpSpPr>
              <p:grpSpPr>
                <a:xfrm>
                  <a:off x="7125996" y="1830576"/>
                  <a:ext cx="286747" cy="448725"/>
                  <a:chOff x="7125996" y="1830576"/>
                  <a:chExt cx="286747" cy="448725"/>
                </a:xfrm>
                <a:solidFill>
                  <a:srgbClr val="1E243A"/>
                </a:solidFill>
              </p:grpSpPr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F0B2E5D8-85A2-8B7E-6F52-23CB8157DE12}"/>
                      </a:ext>
                    </a:extLst>
                  </p:cNvPr>
                  <p:cNvSpPr/>
                  <p:nvPr/>
                </p:nvSpPr>
                <p:spPr>
                  <a:xfrm>
                    <a:off x="7125996" y="1830576"/>
                    <a:ext cx="286747" cy="448725"/>
                  </a:xfrm>
                  <a:custGeom>
                    <a:avLst/>
                    <a:gdLst>
                      <a:gd name="connsiteX0" fmla="*/ 19721 w 286747"/>
                      <a:gd name="connsiteY0" fmla="*/ 448725 h 448725"/>
                      <a:gd name="connsiteX1" fmla="*/ 6056 w 286747"/>
                      <a:gd name="connsiteY1" fmla="*/ 443075 h 448725"/>
                      <a:gd name="connsiteX2" fmla="*/ 372 w 286747"/>
                      <a:gd name="connsiteY2" fmla="*/ 429393 h 448725"/>
                      <a:gd name="connsiteX3" fmla="*/ 0 w 286747"/>
                      <a:gd name="connsiteY3" fmla="*/ 19591 h 448725"/>
                      <a:gd name="connsiteX4" fmla="*/ 5651 w 286747"/>
                      <a:gd name="connsiteY4" fmla="*/ 5910 h 448725"/>
                      <a:gd name="connsiteX5" fmla="*/ 19332 w 286747"/>
                      <a:gd name="connsiteY5" fmla="*/ 227 h 448725"/>
                      <a:gd name="connsiteX6" fmla="*/ 267011 w 286747"/>
                      <a:gd name="connsiteY6" fmla="*/ 0 h 448725"/>
                      <a:gd name="connsiteX7" fmla="*/ 267027 w 286747"/>
                      <a:gd name="connsiteY7" fmla="*/ 0 h 448725"/>
                      <a:gd name="connsiteX8" fmla="*/ 280692 w 286747"/>
                      <a:gd name="connsiteY8" fmla="*/ 5651 h 448725"/>
                      <a:gd name="connsiteX9" fmla="*/ 286375 w 286747"/>
                      <a:gd name="connsiteY9" fmla="*/ 19332 h 448725"/>
                      <a:gd name="connsiteX10" fmla="*/ 286748 w 286747"/>
                      <a:gd name="connsiteY10" fmla="*/ 429134 h 448725"/>
                      <a:gd name="connsiteX11" fmla="*/ 281097 w 286747"/>
                      <a:gd name="connsiteY11" fmla="*/ 442816 h 448725"/>
                      <a:gd name="connsiteX12" fmla="*/ 267415 w 286747"/>
                      <a:gd name="connsiteY12" fmla="*/ 448499 h 448725"/>
                      <a:gd name="connsiteX13" fmla="*/ 19737 w 286747"/>
                      <a:gd name="connsiteY13" fmla="*/ 448725 h 448725"/>
                      <a:gd name="connsiteX14" fmla="*/ 19721 w 286747"/>
                      <a:gd name="connsiteY14" fmla="*/ 448725 h 448725"/>
                      <a:gd name="connsiteX15" fmla="*/ 267027 w 286747"/>
                      <a:gd name="connsiteY15" fmla="*/ 9715 h 448725"/>
                      <a:gd name="connsiteX16" fmla="*/ 267027 w 286747"/>
                      <a:gd name="connsiteY16" fmla="*/ 9715 h 448725"/>
                      <a:gd name="connsiteX17" fmla="*/ 19349 w 286747"/>
                      <a:gd name="connsiteY17" fmla="*/ 9941 h 448725"/>
                      <a:gd name="connsiteX18" fmla="*/ 12532 w 286747"/>
                      <a:gd name="connsiteY18" fmla="*/ 12775 h 448725"/>
                      <a:gd name="connsiteX19" fmla="*/ 9715 w 286747"/>
                      <a:gd name="connsiteY19" fmla="*/ 19591 h 448725"/>
                      <a:gd name="connsiteX20" fmla="*/ 10087 w 286747"/>
                      <a:gd name="connsiteY20" fmla="*/ 429393 h 448725"/>
                      <a:gd name="connsiteX21" fmla="*/ 12921 w 286747"/>
                      <a:gd name="connsiteY21" fmla="*/ 436210 h 448725"/>
                      <a:gd name="connsiteX22" fmla="*/ 19737 w 286747"/>
                      <a:gd name="connsiteY22" fmla="*/ 439027 h 448725"/>
                      <a:gd name="connsiteX23" fmla="*/ 267415 w 286747"/>
                      <a:gd name="connsiteY23" fmla="*/ 438800 h 448725"/>
                      <a:gd name="connsiteX24" fmla="*/ 274232 w 286747"/>
                      <a:gd name="connsiteY24" fmla="*/ 435967 h 448725"/>
                      <a:gd name="connsiteX25" fmla="*/ 277049 w 286747"/>
                      <a:gd name="connsiteY25" fmla="*/ 429150 h 448725"/>
                      <a:gd name="connsiteX26" fmla="*/ 276677 w 286747"/>
                      <a:gd name="connsiteY26" fmla="*/ 19349 h 448725"/>
                      <a:gd name="connsiteX27" fmla="*/ 273843 w 286747"/>
                      <a:gd name="connsiteY27" fmla="*/ 12532 h 448725"/>
                      <a:gd name="connsiteX28" fmla="*/ 267043 w 286747"/>
                      <a:gd name="connsiteY28" fmla="*/ 9715 h 448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286747" h="448725">
                        <a:moveTo>
                          <a:pt x="19721" y="448725"/>
                        </a:moveTo>
                        <a:cubicBezTo>
                          <a:pt x="14556" y="448725"/>
                          <a:pt x="9699" y="446718"/>
                          <a:pt x="6056" y="443075"/>
                        </a:cubicBezTo>
                        <a:cubicBezTo>
                          <a:pt x="2396" y="439432"/>
                          <a:pt x="389" y="434574"/>
                          <a:pt x="372" y="429393"/>
                        </a:cubicBezTo>
                        <a:lnTo>
                          <a:pt x="0" y="19591"/>
                        </a:lnTo>
                        <a:cubicBezTo>
                          <a:pt x="0" y="14426"/>
                          <a:pt x="2008" y="9569"/>
                          <a:pt x="5651" y="5910"/>
                        </a:cubicBezTo>
                        <a:cubicBezTo>
                          <a:pt x="9294" y="2251"/>
                          <a:pt x="14151" y="243"/>
                          <a:pt x="19332" y="227"/>
                        </a:cubicBezTo>
                        <a:lnTo>
                          <a:pt x="267011" y="0"/>
                        </a:lnTo>
                        <a:lnTo>
                          <a:pt x="267027" y="0"/>
                        </a:lnTo>
                        <a:cubicBezTo>
                          <a:pt x="272192" y="0"/>
                          <a:pt x="277049" y="2008"/>
                          <a:pt x="280692" y="5651"/>
                        </a:cubicBezTo>
                        <a:cubicBezTo>
                          <a:pt x="284351" y="9294"/>
                          <a:pt x="286359" y="14151"/>
                          <a:pt x="286375" y="19332"/>
                        </a:cubicBezTo>
                        <a:lnTo>
                          <a:pt x="286748" y="429134"/>
                        </a:lnTo>
                        <a:cubicBezTo>
                          <a:pt x="286748" y="434299"/>
                          <a:pt x="284740" y="439156"/>
                          <a:pt x="281097" y="442816"/>
                        </a:cubicBezTo>
                        <a:cubicBezTo>
                          <a:pt x="277454" y="446475"/>
                          <a:pt x="272597" y="448483"/>
                          <a:pt x="267415" y="448499"/>
                        </a:cubicBezTo>
                        <a:lnTo>
                          <a:pt x="19737" y="448725"/>
                        </a:lnTo>
                        <a:lnTo>
                          <a:pt x="19721" y="448725"/>
                        </a:lnTo>
                        <a:close/>
                        <a:moveTo>
                          <a:pt x="267027" y="9715"/>
                        </a:moveTo>
                        <a:lnTo>
                          <a:pt x="267027" y="9715"/>
                        </a:lnTo>
                        <a:lnTo>
                          <a:pt x="19349" y="9941"/>
                        </a:lnTo>
                        <a:cubicBezTo>
                          <a:pt x="16774" y="9941"/>
                          <a:pt x="14362" y="10945"/>
                          <a:pt x="12532" y="12775"/>
                        </a:cubicBezTo>
                        <a:cubicBezTo>
                          <a:pt x="10719" y="14588"/>
                          <a:pt x="9715" y="17017"/>
                          <a:pt x="9715" y="19591"/>
                        </a:cubicBezTo>
                        <a:lnTo>
                          <a:pt x="10087" y="429393"/>
                        </a:lnTo>
                        <a:cubicBezTo>
                          <a:pt x="10087" y="431967"/>
                          <a:pt x="11091" y="434380"/>
                          <a:pt x="12921" y="436210"/>
                        </a:cubicBezTo>
                        <a:cubicBezTo>
                          <a:pt x="14734" y="438023"/>
                          <a:pt x="17147" y="439108"/>
                          <a:pt x="19737" y="439027"/>
                        </a:cubicBezTo>
                        <a:lnTo>
                          <a:pt x="267415" y="438800"/>
                        </a:lnTo>
                        <a:cubicBezTo>
                          <a:pt x="269990" y="438800"/>
                          <a:pt x="272402" y="437796"/>
                          <a:pt x="274232" y="435967"/>
                        </a:cubicBezTo>
                        <a:cubicBezTo>
                          <a:pt x="276045" y="434153"/>
                          <a:pt x="277049" y="431725"/>
                          <a:pt x="277049" y="429150"/>
                        </a:cubicBezTo>
                        <a:lnTo>
                          <a:pt x="276677" y="19349"/>
                        </a:lnTo>
                        <a:cubicBezTo>
                          <a:pt x="276677" y="16774"/>
                          <a:pt x="275673" y="14362"/>
                          <a:pt x="273843" y="12532"/>
                        </a:cubicBezTo>
                        <a:cubicBezTo>
                          <a:pt x="272030" y="10719"/>
                          <a:pt x="269601" y="9715"/>
                          <a:pt x="267043" y="9715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4A5CB1CB-C3DA-3534-82B8-872D93008AD5}"/>
                      </a:ext>
                    </a:extLst>
                  </p:cNvPr>
                  <p:cNvSpPr/>
                  <p:nvPr/>
                </p:nvSpPr>
                <p:spPr>
                  <a:xfrm>
                    <a:off x="7126336" y="2215297"/>
                    <a:ext cx="286375" cy="9957"/>
                  </a:xfrm>
                  <a:custGeom>
                    <a:avLst/>
                    <a:gdLst>
                      <a:gd name="connsiteX0" fmla="*/ 4857 w 286375"/>
                      <a:gd name="connsiteY0" fmla="*/ 9958 h 9957"/>
                      <a:gd name="connsiteX1" fmla="*/ 0 w 286375"/>
                      <a:gd name="connsiteY1" fmla="*/ 5100 h 9957"/>
                      <a:gd name="connsiteX2" fmla="*/ 4857 w 286375"/>
                      <a:gd name="connsiteY2" fmla="*/ 243 h 9957"/>
                      <a:gd name="connsiteX3" fmla="*/ 281518 w 286375"/>
                      <a:gd name="connsiteY3" fmla="*/ 0 h 9957"/>
                      <a:gd name="connsiteX4" fmla="*/ 281518 w 286375"/>
                      <a:gd name="connsiteY4" fmla="*/ 0 h 9957"/>
                      <a:gd name="connsiteX5" fmla="*/ 286375 w 286375"/>
                      <a:gd name="connsiteY5" fmla="*/ 4857 h 9957"/>
                      <a:gd name="connsiteX6" fmla="*/ 281518 w 286375"/>
                      <a:gd name="connsiteY6" fmla="*/ 9715 h 9957"/>
                      <a:gd name="connsiteX7" fmla="*/ 4857 w 286375"/>
                      <a:gd name="connsiteY7" fmla="*/ 9958 h 9957"/>
                      <a:gd name="connsiteX8" fmla="*/ 4857 w 286375"/>
                      <a:gd name="connsiteY8" fmla="*/ 9958 h 9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6375" h="9957">
                        <a:moveTo>
                          <a:pt x="4857" y="9958"/>
                        </a:moveTo>
                        <a:cubicBezTo>
                          <a:pt x="2170" y="9958"/>
                          <a:pt x="0" y="7788"/>
                          <a:pt x="0" y="5100"/>
                        </a:cubicBezTo>
                        <a:cubicBezTo>
                          <a:pt x="0" y="2412"/>
                          <a:pt x="2170" y="243"/>
                          <a:pt x="4857" y="243"/>
                        </a:cubicBezTo>
                        <a:lnTo>
                          <a:pt x="281518" y="0"/>
                        </a:lnTo>
                        <a:lnTo>
                          <a:pt x="281518" y="0"/>
                        </a:lnTo>
                        <a:cubicBezTo>
                          <a:pt x="284206" y="0"/>
                          <a:pt x="286375" y="2170"/>
                          <a:pt x="286375" y="4857"/>
                        </a:cubicBezTo>
                        <a:cubicBezTo>
                          <a:pt x="286375" y="7545"/>
                          <a:pt x="284206" y="9715"/>
                          <a:pt x="281518" y="9715"/>
                        </a:cubicBezTo>
                        <a:lnTo>
                          <a:pt x="4857" y="9958"/>
                        </a:lnTo>
                        <a:lnTo>
                          <a:pt x="4857" y="995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8B7E7378-0182-9389-EEA0-5E61D178C8B3}"/>
                      </a:ext>
                    </a:extLst>
                  </p:cNvPr>
                  <p:cNvSpPr/>
                  <p:nvPr/>
                </p:nvSpPr>
                <p:spPr>
                  <a:xfrm>
                    <a:off x="7225912" y="2229805"/>
                    <a:ext cx="87238" cy="30909"/>
                  </a:xfrm>
                  <a:custGeom>
                    <a:avLst/>
                    <a:gdLst>
                      <a:gd name="connsiteX0" fmla="*/ 15430 w 87238"/>
                      <a:gd name="connsiteY0" fmla="*/ 30909 h 30909"/>
                      <a:gd name="connsiteX1" fmla="*/ 0 w 87238"/>
                      <a:gd name="connsiteY1" fmla="*/ 15495 h 30909"/>
                      <a:gd name="connsiteX2" fmla="*/ 15414 w 87238"/>
                      <a:gd name="connsiteY2" fmla="*/ 49 h 30909"/>
                      <a:gd name="connsiteX3" fmla="*/ 71808 w 87238"/>
                      <a:gd name="connsiteY3" fmla="*/ 0 h 30909"/>
                      <a:gd name="connsiteX4" fmla="*/ 71808 w 87238"/>
                      <a:gd name="connsiteY4" fmla="*/ 0 h 30909"/>
                      <a:gd name="connsiteX5" fmla="*/ 87239 w 87238"/>
                      <a:gd name="connsiteY5" fmla="*/ 15414 h 30909"/>
                      <a:gd name="connsiteX6" fmla="*/ 71825 w 87238"/>
                      <a:gd name="connsiteY6" fmla="*/ 30861 h 30909"/>
                      <a:gd name="connsiteX7" fmla="*/ 71825 w 87238"/>
                      <a:gd name="connsiteY7" fmla="*/ 30861 h 30909"/>
                      <a:gd name="connsiteX8" fmla="*/ 15430 w 87238"/>
                      <a:gd name="connsiteY8" fmla="*/ 30909 h 30909"/>
                      <a:gd name="connsiteX9" fmla="*/ 15430 w 87238"/>
                      <a:gd name="connsiteY9" fmla="*/ 30909 h 30909"/>
                      <a:gd name="connsiteX10" fmla="*/ 71825 w 87238"/>
                      <a:gd name="connsiteY10" fmla="*/ 26003 h 30909"/>
                      <a:gd name="connsiteX11" fmla="*/ 71841 w 87238"/>
                      <a:gd name="connsiteY11" fmla="*/ 26003 h 30909"/>
                      <a:gd name="connsiteX12" fmla="*/ 71825 w 87238"/>
                      <a:gd name="connsiteY12" fmla="*/ 26003 h 30909"/>
                      <a:gd name="connsiteX13" fmla="*/ 71825 w 87238"/>
                      <a:gd name="connsiteY13" fmla="*/ 9715 h 30909"/>
                      <a:gd name="connsiteX14" fmla="*/ 71825 w 87238"/>
                      <a:gd name="connsiteY14" fmla="*/ 9715 h 30909"/>
                      <a:gd name="connsiteX15" fmla="*/ 15430 w 87238"/>
                      <a:gd name="connsiteY15" fmla="*/ 9763 h 30909"/>
                      <a:gd name="connsiteX16" fmla="*/ 9715 w 87238"/>
                      <a:gd name="connsiteY16" fmla="*/ 15479 h 30909"/>
                      <a:gd name="connsiteX17" fmla="*/ 15430 w 87238"/>
                      <a:gd name="connsiteY17" fmla="*/ 21194 h 30909"/>
                      <a:gd name="connsiteX18" fmla="*/ 15430 w 87238"/>
                      <a:gd name="connsiteY18" fmla="*/ 21194 h 30909"/>
                      <a:gd name="connsiteX19" fmla="*/ 71825 w 87238"/>
                      <a:gd name="connsiteY19" fmla="*/ 21146 h 30909"/>
                      <a:gd name="connsiteX20" fmla="*/ 71825 w 87238"/>
                      <a:gd name="connsiteY20" fmla="*/ 21146 h 30909"/>
                      <a:gd name="connsiteX21" fmla="*/ 77540 w 87238"/>
                      <a:gd name="connsiteY21" fmla="*/ 15430 h 30909"/>
                      <a:gd name="connsiteX22" fmla="*/ 71825 w 87238"/>
                      <a:gd name="connsiteY22" fmla="*/ 9715 h 30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87238" h="30909">
                        <a:moveTo>
                          <a:pt x="15430" y="30909"/>
                        </a:moveTo>
                        <a:cubicBezTo>
                          <a:pt x="6930" y="30909"/>
                          <a:pt x="0" y="23996"/>
                          <a:pt x="0" y="15495"/>
                        </a:cubicBezTo>
                        <a:cubicBezTo>
                          <a:pt x="0" y="6995"/>
                          <a:pt x="6914" y="65"/>
                          <a:pt x="15414" y="49"/>
                        </a:cubicBezTo>
                        <a:lnTo>
                          <a:pt x="71808" y="0"/>
                        </a:lnTo>
                        <a:lnTo>
                          <a:pt x="71808" y="0"/>
                        </a:lnTo>
                        <a:cubicBezTo>
                          <a:pt x="80309" y="0"/>
                          <a:pt x="87239" y="6914"/>
                          <a:pt x="87239" y="15414"/>
                        </a:cubicBezTo>
                        <a:cubicBezTo>
                          <a:pt x="87239" y="23915"/>
                          <a:pt x="80325" y="30844"/>
                          <a:pt x="71825" y="30861"/>
                        </a:cubicBezTo>
                        <a:lnTo>
                          <a:pt x="71825" y="30861"/>
                        </a:lnTo>
                        <a:lnTo>
                          <a:pt x="15430" y="30909"/>
                        </a:lnTo>
                        <a:lnTo>
                          <a:pt x="15430" y="30909"/>
                        </a:lnTo>
                        <a:close/>
                        <a:moveTo>
                          <a:pt x="71825" y="26003"/>
                        </a:moveTo>
                        <a:lnTo>
                          <a:pt x="71841" y="26003"/>
                        </a:lnTo>
                        <a:lnTo>
                          <a:pt x="71825" y="26003"/>
                        </a:lnTo>
                        <a:close/>
                        <a:moveTo>
                          <a:pt x="71825" y="9715"/>
                        </a:moveTo>
                        <a:lnTo>
                          <a:pt x="71825" y="9715"/>
                        </a:lnTo>
                        <a:lnTo>
                          <a:pt x="15430" y="9763"/>
                        </a:lnTo>
                        <a:cubicBezTo>
                          <a:pt x="12273" y="9763"/>
                          <a:pt x="9715" y="12338"/>
                          <a:pt x="9715" y="15479"/>
                        </a:cubicBezTo>
                        <a:cubicBezTo>
                          <a:pt x="9715" y="18636"/>
                          <a:pt x="12289" y="21194"/>
                          <a:pt x="15430" y="21194"/>
                        </a:cubicBezTo>
                        <a:lnTo>
                          <a:pt x="15430" y="21194"/>
                        </a:lnTo>
                        <a:lnTo>
                          <a:pt x="71825" y="21146"/>
                        </a:lnTo>
                        <a:lnTo>
                          <a:pt x="71825" y="21146"/>
                        </a:lnTo>
                        <a:cubicBezTo>
                          <a:pt x="74982" y="21146"/>
                          <a:pt x="77540" y="18571"/>
                          <a:pt x="77540" y="15430"/>
                        </a:cubicBezTo>
                        <a:cubicBezTo>
                          <a:pt x="77540" y="12273"/>
                          <a:pt x="74966" y="9715"/>
                          <a:pt x="71825" y="9715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573" name="Freeform: Shape 1572">
                  <a:extLst>
                    <a:ext uri="{FF2B5EF4-FFF2-40B4-BE49-F238E27FC236}">
                      <a16:creationId xmlns:a16="http://schemas.microsoft.com/office/drawing/2014/main" id="{D13921B5-BCCC-BCF0-E9E5-200669E0BBF4}"/>
                    </a:ext>
                  </a:extLst>
                </p:cNvPr>
                <p:cNvSpPr/>
                <p:nvPr/>
              </p:nvSpPr>
              <p:spPr>
                <a:xfrm>
                  <a:off x="7147789" y="1855057"/>
                  <a:ext cx="84194" cy="84194"/>
                </a:xfrm>
                <a:custGeom>
                  <a:avLst/>
                  <a:gdLst>
                    <a:gd name="connsiteX0" fmla="*/ 42097 w 84194"/>
                    <a:gd name="connsiteY0" fmla="*/ 84195 h 84194"/>
                    <a:gd name="connsiteX1" fmla="*/ 0 w 84194"/>
                    <a:gd name="connsiteY1" fmla="*/ 42130 h 84194"/>
                    <a:gd name="connsiteX2" fmla="*/ 12305 w 84194"/>
                    <a:gd name="connsiteY2" fmla="*/ 12354 h 84194"/>
                    <a:gd name="connsiteX3" fmla="*/ 42065 w 84194"/>
                    <a:gd name="connsiteY3" fmla="*/ 0 h 84194"/>
                    <a:gd name="connsiteX4" fmla="*/ 42097 w 84194"/>
                    <a:gd name="connsiteY4" fmla="*/ 0 h 84194"/>
                    <a:gd name="connsiteX5" fmla="*/ 71841 w 84194"/>
                    <a:gd name="connsiteY5" fmla="*/ 12305 h 84194"/>
                    <a:gd name="connsiteX6" fmla="*/ 84195 w 84194"/>
                    <a:gd name="connsiteY6" fmla="*/ 42065 h 84194"/>
                    <a:gd name="connsiteX7" fmla="*/ 84195 w 84194"/>
                    <a:gd name="connsiteY7" fmla="*/ 42065 h 84194"/>
                    <a:gd name="connsiteX8" fmla="*/ 71889 w 84194"/>
                    <a:gd name="connsiteY8" fmla="*/ 71841 h 84194"/>
                    <a:gd name="connsiteX9" fmla="*/ 42130 w 84194"/>
                    <a:gd name="connsiteY9" fmla="*/ 84195 h 84194"/>
                    <a:gd name="connsiteX10" fmla="*/ 42097 w 84194"/>
                    <a:gd name="connsiteY10" fmla="*/ 84195 h 84194"/>
                    <a:gd name="connsiteX11" fmla="*/ 42097 w 84194"/>
                    <a:gd name="connsiteY11" fmla="*/ 9715 h 84194"/>
                    <a:gd name="connsiteX12" fmla="*/ 42065 w 84194"/>
                    <a:gd name="connsiteY12" fmla="*/ 9715 h 84194"/>
                    <a:gd name="connsiteX13" fmla="*/ 19170 w 84194"/>
                    <a:gd name="connsiteY13" fmla="*/ 19219 h 84194"/>
                    <a:gd name="connsiteX14" fmla="*/ 9699 w 84194"/>
                    <a:gd name="connsiteY14" fmla="*/ 42130 h 84194"/>
                    <a:gd name="connsiteX15" fmla="*/ 42081 w 84194"/>
                    <a:gd name="connsiteY15" fmla="*/ 74480 h 84194"/>
                    <a:gd name="connsiteX16" fmla="*/ 42114 w 84194"/>
                    <a:gd name="connsiteY16" fmla="*/ 74480 h 84194"/>
                    <a:gd name="connsiteX17" fmla="*/ 65008 w 84194"/>
                    <a:gd name="connsiteY17" fmla="*/ 64976 h 84194"/>
                    <a:gd name="connsiteX18" fmla="*/ 74480 w 84194"/>
                    <a:gd name="connsiteY18" fmla="*/ 42065 h 84194"/>
                    <a:gd name="connsiteX19" fmla="*/ 74480 w 84194"/>
                    <a:gd name="connsiteY19" fmla="*/ 42065 h 84194"/>
                    <a:gd name="connsiteX20" fmla="*/ 64976 w 84194"/>
                    <a:gd name="connsiteY20" fmla="*/ 19170 h 84194"/>
                    <a:gd name="connsiteX21" fmla="*/ 42097 w 84194"/>
                    <a:gd name="connsiteY21" fmla="*/ 9699 h 84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84194" h="84194">
                      <a:moveTo>
                        <a:pt x="42097" y="84195"/>
                      </a:moveTo>
                      <a:cubicBezTo>
                        <a:pt x="18895" y="84195"/>
                        <a:pt x="16" y="65332"/>
                        <a:pt x="0" y="42130"/>
                      </a:cubicBezTo>
                      <a:cubicBezTo>
                        <a:pt x="0" y="30893"/>
                        <a:pt x="4355" y="20304"/>
                        <a:pt x="12305" y="12354"/>
                      </a:cubicBezTo>
                      <a:cubicBezTo>
                        <a:pt x="20255" y="4388"/>
                        <a:pt x="30812" y="0"/>
                        <a:pt x="42065" y="0"/>
                      </a:cubicBezTo>
                      <a:lnTo>
                        <a:pt x="42097" y="0"/>
                      </a:lnTo>
                      <a:cubicBezTo>
                        <a:pt x="53334" y="0"/>
                        <a:pt x="63891" y="4372"/>
                        <a:pt x="71841" y="12305"/>
                      </a:cubicBezTo>
                      <a:cubicBezTo>
                        <a:pt x="79807" y="20255"/>
                        <a:pt x="84195" y="30812"/>
                        <a:pt x="84195" y="42065"/>
                      </a:cubicBezTo>
                      <a:lnTo>
                        <a:pt x="84195" y="42065"/>
                      </a:lnTo>
                      <a:cubicBezTo>
                        <a:pt x="84195" y="53302"/>
                        <a:pt x="79839" y="63891"/>
                        <a:pt x="71889" y="71841"/>
                      </a:cubicBezTo>
                      <a:cubicBezTo>
                        <a:pt x="63939" y="79807"/>
                        <a:pt x="53383" y="84179"/>
                        <a:pt x="42130" y="84195"/>
                      </a:cubicBezTo>
                      <a:lnTo>
                        <a:pt x="42097" y="84195"/>
                      </a:lnTo>
                      <a:close/>
                      <a:moveTo>
                        <a:pt x="42097" y="9715"/>
                      </a:moveTo>
                      <a:lnTo>
                        <a:pt x="42065" y="9715"/>
                      </a:lnTo>
                      <a:cubicBezTo>
                        <a:pt x="33419" y="9715"/>
                        <a:pt x="25291" y="13099"/>
                        <a:pt x="19170" y="19219"/>
                      </a:cubicBezTo>
                      <a:cubicBezTo>
                        <a:pt x="13066" y="25339"/>
                        <a:pt x="9699" y="33484"/>
                        <a:pt x="9699" y="42130"/>
                      </a:cubicBezTo>
                      <a:cubicBezTo>
                        <a:pt x="9715" y="59973"/>
                        <a:pt x="24238" y="74480"/>
                        <a:pt x="42081" y="74480"/>
                      </a:cubicBezTo>
                      <a:lnTo>
                        <a:pt x="42114" y="74480"/>
                      </a:lnTo>
                      <a:cubicBezTo>
                        <a:pt x="50760" y="74480"/>
                        <a:pt x="58888" y="71096"/>
                        <a:pt x="65008" y="64976"/>
                      </a:cubicBezTo>
                      <a:cubicBezTo>
                        <a:pt x="71112" y="58855"/>
                        <a:pt x="74480" y="50711"/>
                        <a:pt x="74480" y="42065"/>
                      </a:cubicBezTo>
                      <a:lnTo>
                        <a:pt x="74480" y="42065"/>
                      </a:lnTo>
                      <a:cubicBezTo>
                        <a:pt x="74480" y="33419"/>
                        <a:pt x="71096" y="25291"/>
                        <a:pt x="64976" y="19170"/>
                      </a:cubicBezTo>
                      <a:cubicBezTo>
                        <a:pt x="58855" y="13066"/>
                        <a:pt x="50744" y="9699"/>
                        <a:pt x="42097" y="969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574" name="Freeform: Shape 1573">
                  <a:extLst>
                    <a:ext uri="{FF2B5EF4-FFF2-40B4-BE49-F238E27FC236}">
                      <a16:creationId xmlns:a16="http://schemas.microsoft.com/office/drawing/2014/main" id="{93EDFC0E-150D-EE5F-B03E-E3191895F373}"/>
                    </a:ext>
                  </a:extLst>
                </p:cNvPr>
                <p:cNvSpPr/>
                <p:nvPr/>
              </p:nvSpPr>
              <p:spPr>
                <a:xfrm>
                  <a:off x="7241682" y="1854944"/>
                  <a:ext cx="85797" cy="35669"/>
                </a:xfrm>
                <a:custGeom>
                  <a:avLst/>
                  <a:gdLst>
                    <a:gd name="connsiteX0" fmla="*/ 17810 w 85797"/>
                    <a:gd name="connsiteY0" fmla="*/ 35669 h 35669"/>
                    <a:gd name="connsiteX1" fmla="*/ 0 w 85797"/>
                    <a:gd name="connsiteY1" fmla="*/ 17875 h 35669"/>
                    <a:gd name="connsiteX2" fmla="*/ 17794 w 85797"/>
                    <a:gd name="connsiteY2" fmla="*/ 49 h 35669"/>
                    <a:gd name="connsiteX3" fmla="*/ 67987 w 85797"/>
                    <a:gd name="connsiteY3" fmla="*/ 0 h 35669"/>
                    <a:gd name="connsiteX4" fmla="*/ 67987 w 85797"/>
                    <a:gd name="connsiteY4" fmla="*/ 0 h 35669"/>
                    <a:gd name="connsiteX5" fmla="*/ 85798 w 85797"/>
                    <a:gd name="connsiteY5" fmla="*/ 17794 h 35669"/>
                    <a:gd name="connsiteX6" fmla="*/ 68003 w 85797"/>
                    <a:gd name="connsiteY6" fmla="*/ 35621 h 35669"/>
                    <a:gd name="connsiteX7" fmla="*/ 17810 w 85797"/>
                    <a:gd name="connsiteY7" fmla="*/ 35669 h 35669"/>
                    <a:gd name="connsiteX8" fmla="*/ 17810 w 85797"/>
                    <a:gd name="connsiteY8" fmla="*/ 35669 h 35669"/>
                    <a:gd name="connsiteX9" fmla="*/ 68003 w 85797"/>
                    <a:gd name="connsiteY9" fmla="*/ 9715 h 35669"/>
                    <a:gd name="connsiteX10" fmla="*/ 68003 w 85797"/>
                    <a:gd name="connsiteY10" fmla="*/ 9715 h 35669"/>
                    <a:gd name="connsiteX11" fmla="*/ 17810 w 85797"/>
                    <a:gd name="connsiteY11" fmla="*/ 9763 h 35669"/>
                    <a:gd name="connsiteX12" fmla="*/ 12095 w 85797"/>
                    <a:gd name="connsiteY12" fmla="*/ 12143 h 35669"/>
                    <a:gd name="connsiteX13" fmla="*/ 9731 w 85797"/>
                    <a:gd name="connsiteY13" fmla="*/ 17875 h 35669"/>
                    <a:gd name="connsiteX14" fmla="*/ 17827 w 85797"/>
                    <a:gd name="connsiteY14" fmla="*/ 25971 h 35669"/>
                    <a:gd name="connsiteX15" fmla="*/ 17827 w 85797"/>
                    <a:gd name="connsiteY15" fmla="*/ 25971 h 35669"/>
                    <a:gd name="connsiteX16" fmla="*/ 68020 w 85797"/>
                    <a:gd name="connsiteY16" fmla="*/ 25922 h 35669"/>
                    <a:gd name="connsiteX17" fmla="*/ 68020 w 85797"/>
                    <a:gd name="connsiteY17" fmla="*/ 25922 h 35669"/>
                    <a:gd name="connsiteX18" fmla="*/ 73735 w 85797"/>
                    <a:gd name="connsiteY18" fmla="*/ 23542 h 35669"/>
                    <a:gd name="connsiteX19" fmla="*/ 76099 w 85797"/>
                    <a:gd name="connsiteY19" fmla="*/ 17810 h 35669"/>
                    <a:gd name="connsiteX20" fmla="*/ 68003 w 85797"/>
                    <a:gd name="connsiteY20" fmla="*/ 9715 h 35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5797" h="35669">
                      <a:moveTo>
                        <a:pt x="17810" y="35669"/>
                      </a:moveTo>
                      <a:cubicBezTo>
                        <a:pt x="7999" y="35669"/>
                        <a:pt x="16" y="27687"/>
                        <a:pt x="0" y="17875"/>
                      </a:cubicBezTo>
                      <a:cubicBezTo>
                        <a:pt x="0" y="8047"/>
                        <a:pt x="7966" y="65"/>
                        <a:pt x="17794" y="49"/>
                      </a:cubicBezTo>
                      <a:lnTo>
                        <a:pt x="67987" y="0"/>
                      </a:lnTo>
                      <a:lnTo>
                        <a:pt x="67987" y="0"/>
                      </a:lnTo>
                      <a:cubicBezTo>
                        <a:pt x="77799" y="0"/>
                        <a:pt x="85781" y="7982"/>
                        <a:pt x="85798" y="17794"/>
                      </a:cubicBezTo>
                      <a:cubicBezTo>
                        <a:pt x="85798" y="27622"/>
                        <a:pt x="77832" y="35605"/>
                        <a:pt x="68003" y="35621"/>
                      </a:cubicBezTo>
                      <a:lnTo>
                        <a:pt x="17810" y="35669"/>
                      </a:lnTo>
                      <a:lnTo>
                        <a:pt x="17810" y="35669"/>
                      </a:lnTo>
                      <a:close/>
                      <a:moveTo>
                        <a:pt x="68003" y="9715"/>
                      </a:moveTo>
                      <a:lnTo>
                        <a:pt x="68003" y="9715"/>
                      </a:lnTo>
                      <a:lnTo>
                        <a:pt x="17810" y="9763"/>
                      </a:lnTo>
                      <a:cubicBezTo>
                        <a:pt x="15641" y="9763"/>
                        <a:pt x="13617" y="10605"/>
                        <a:pt x="12095" y="12143"/>
                      </a:cubicBezTo>
                      <a:cubicBezTo>
                        <a:pt x="10573" y="13665"/>
                        <a:pt x="9731" y="15706"/>
                        <a:pt x="9731" y="17875"/>
                      </a:cubicBezTo>
                      <a:cubicBezTo>
                        <a:pt x="9731" y="22344"/>
                        <a:pt x="13358" y="25971"/>
                        <a:pt x="17827" y="25971"/>
                      </a:cubicBezTo>
                      <a:lnTo>
                        <a:pt x="17827" y="25971"/>
                      </a:lnTo>
                      <a:lnTo>
                        <a:pt x="68020" y="25922"/>
                      </a:lnTo>
                      <a:lnTo>
                        <a:pt x="68020" y="25922"/>
                      </a:lnTo>
                      <a:cubicBezTo>
                        <a:pt x="70189" y="25922"/>
                        <a:pt x="72213" y="25080"/>
                        <a:pt x="73735" y="23542"/>
                      </a:cubicBezTo>
                      <a:cubicBezTo>
                        <a:pt x="75257" y="22020"/>
                        <a:pt x="76099" y="19980"/>
                        <a:pt x="76099" y="17810"/>
                      </a:cubicBezTo>
                      <a:cubicBezTo>
                        <a:pt x="76099" y="13342"/>
                        <a:pt x="72472" y="9715"/>
                        <a:pt x="68003" y="971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575" name="Freeform: Shape 1574">
                  <a:extLst>
                    <a:ext uri="{FF2B5EF4-FFF2-40B4-BE49-F238E27FC236}">
                      <a16:creationId xmlns:a16="http://schemas.microsoft.com/office/drawing/2014/main" id="{1609BC51-621B-D264-EB20-8B45B2A1EA5F}"/>
                    </a:ext>
                  </a:extLst>
                </p:cNvPr>
                <p:cNvSpPr/>
                <p:nvPr/>
              </p:nvSpPr>
              <p:spPr>
                <a:xfrm>
                  <a:off x="7337211" y="1854879"/>
                  <a:ext cx="53431" cy="35637"/>
                </a:xfrm>
                <a:custGeom>
                  <a:avLst/>
                  <a:gdLst>
                    <a:gd name="connsiteX0" fmla="*/ 17810 w 53431"/>
                    <a:gd name="connsiteY0" fmla="*/ 35637 h 35637"/>
                    <a:gd name="connsiteX1" fmla="*/ 5230 w 53431"/>
                    <a:gd name="connsiteY1" fmla="*/ 30440 h 35637"/>
                    <a:gd name="connsiteX2" fmla="*/ 0 w 53431"/>
                    <a:gd name="connsiteY2" fmla="*/ 17843 h 35637"/>
                    <a:gd name="connsiteX3" fmla="*/ 5197 w 53431"/>
                    <a:gd name="connsiteY3" fmla="*/ 5246 h 35637"/>
                    <a:gd name="connsiteX4" fmla="*/ 17794 w 53431"/>
                    <a:gd name="connsiteY4" fmla="*/ 16 h 35637"/>
                    <a:gd name="connsiteX5" fmla="*/ 35605 w 53431"/>
                    <a:gd name="connsiteY5" fmla="*/ 16 h 35637"/>
                    <a:gd name="connsiteX6" fmla="*/ 35621 w 53431"/>
                    <a:gd name="connsiteY6" fmla="*/ 0 h 35637"/>
                    <a:gd name="connsiteX7" fmla="*/ 48201 w 53431"/>
                    <a:gd name="connsiteY7" fmla="*/ 5197 h 35637"/>
                    <a:gd name="connsiteX8" fmla="*/ 53431 w 53431"/>
                    <a:gd name="connsiteY8" fmla="*/ 17794 h 35637"/>
                    <a:gd name="connsiteX9" fmla="*/ 48234 w 53431"/>
                    <a:gd name="connsiteY9" fmla="*/ 30391 h 35637"/>
                    <a:gd name="connsiteX10" fmla="*/ 35637 w 53431"/>
                    <a:gd name="connsiteY10" fmla="*/ 35621 h 35637"/>
                    <a:gd name="connsiteX11" fmla="*/ 17827 w 53431"/>
                    <a:gd name="connsiteY11" fmla="*/ 35621 h 35637"/>
                    <a:gd name="connsiteX12" fmla="*/ 17810 w 53431"/>
                    <a:gd name="connsiteY12" fmla="*/ 35637 h 35637"/>
                    <a:gd name="connsiteX13" fmla="*/ 35621 w 53431"/>
                    <a:gd name="connsiteY13" fmla="*/ 9715 h 35637"/>
                    <a:gd name="connsiteX14" fmla="*/ 17810 w 53431"/>
                    <a:gd name="connsiteY14" fmla="*/ 9715 h 35637"/>
                    <a:gd name="connsiteX15" fmla="*/ 12095 w 53431"/>
                    <a:gd name="connsiteY15" fmla="*/ 12111 h 35637"/>
                    <a:gd name="connsiteX16" fmla="*/ 9731 w 53431"/>
                    <a:gd name="connsiteY16" fmla="*/ 17843 h 35637"/>
                    <a:gd name="connsiteX17" fmla="*/ 12111 w 53431"/>
                    <a:gd name="connsiteY17" fmla="*/ 23558 h 35637"/>
                    <a:gd name="connsiteX18" fmla="*/ 17827 w 53431"/>
                    <a:gd name="connsiteY18" fmla="*/ 25922 h 35637"/>
                    <a:gd name="connsiteX19" fmla="*/ 35637 w 53431"/>
                    <a:gd name="connsiteY19" fmla="*/ 25922 h 35637"/>
                    <a:gd name="connsiteX20" fmla="*/ 41353 w 53431"/>
                    <a:gd name="connsiteY20" fmla="*/ 23526 h 35637"/>
                    <a:gd name="connsiteX21" fmla="*/ 43716 w 53431"/>
                    <a:gd name="connsiteY21" fmla="*/ 17794 h 35637"/>
                    <a:gd name="connsiteX22" fmla="*/ 41336 w 53431"/>
                    <a:gd name="connsiteY22" fmla="*/ 12079 h 35637"/>
                    <a:gd name="connsiteX23" fmla="*/ 35621 w 53431"/>
                    <a:gd name="connsiteY23" fmla="*/ 9715 h 35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53431" h="35637">
                      <a:moveTo>
                        <a:pt x="17810" y="35637"/>
                      </a:moveTo>
                      <a:cubicBezTo>
                        <a:pt x="13066" y="35637"/>
                        <a:pt x="8598" y="33791"/>
                        <a:pt x="5230" y="30440"/>
                      </a:cubicBezTo>
                      <a:cubicBezTo>
                        <a:pt x="1862" y="27072"/>
                        <a:pt x="0" y="22603"/>
                        <a:pt x="0" y="17843"/>
                      </a:cubicBezTo>
                      <a:cubicBezTo>
                        <a:pt x="0" y="13083"/>
                        <a:pt x="1846" y="8614"/>
                        <a:pt x="5197" y="5246"/>
                      </a:cubicBezTo>
                      <a:cubicBezTo>
                        <a:pt x="8565" y="1878"/>
                        <a:pt x="13034" y="16"/>
                        <a:pt x="17794" y="16"/>
                      </a:cubicBezTo>
                      <a:lnTo>
                        <a:pt x="35605" y="16"/>
                      </a:lnTo>
                      <a:cubicBezTo>
                        <a:pt x="35605" y="16"/>
                        <a:pt x="35605" y="0"/>
                        <a:pt x="35621" y="0"/>
                      </a:cubicBezTo>
                      <a:cubicBezTo>
                        <a:pt x="40365" y="0"/>
                        <a:pt x="44834" y="1846"/>
                        <a:pt x="48201" y="5197"/>
                      </a:cubicBezTo>
                      <a:cubicBezTo>
                        <a:pt x="51569" y="8565"/>
                        <a:pt x="53431" y="13034"/>
                        <a:pt x="53431" y="17794"/>
                      </a:cubicBezTo>
                      <a:cubicBezTo>
                        <a:pt x="53431" y="22554"/>
                        <a:pt x="51585" y="27023"/>
                        <a:pt x="48234" y="30391"/>
                      </a:cubicBezTo>
                      <a:cubicBezTo>
                        <a:pt x="44866" y="33759"/>
                        <a:pt x="40397" y="35621"/>
                        <a:pt x="35637" y="35621"/>
                      </a:cubicBezTo>
                      <a:lnTo>
                        <a:pt x="17827" y="35621"/>
                      </a:lnTo>
                      <a:cubicBezTo>
                        <a:pt x="17827" y="35621"/>
                        <a:pt x="17827" y="35637"/>
                        <a:pt x="17810" y="35637"/>
                      </a:cubicBezTo>
                      <a:close/>
                      <a:moveTo>
                        <a:pt x="35621" y="9715"/>
                      </a:moveTo>
                      <a:lnTo>
                        <a:pt x="17810" y="9715"/>
                      </a:lnTo>
                      <a:cubicBezTo>
                        <a:pt x="15641" y="9731"/>
                        <a:pt x="13617" y="10573"/>
                        <a:pt x="12095" y="12111"/>
                      </a:cubicBezTo>
                      <a:cubicBezTo>
                        <a:pt x="10573" y="13633"/>
                        <a:pt x="9731" y="15673"/>
                        <a:pt x="9731" y="17843"/>
                      </a:cubicBezTo>
                      <a:cubicBezTo>
                        <a:pt x="9731" y="20012"/>
                        <a:pt x="10573" y="22036"/>
                        <a:pt x="12111" y="23558"/>
                      </a:cubicBezTo>
                      <a:cubicBezTo>
                        <a:pt x="13633" y="25080"/>
                        <a:pt x="15673" y="25922"/>
                        <a:pt x="17827" y="25922"/>
                      </a:cubicBezTo>
                      <a:lnTo>
                        <a:pt x="35637" y="25922"/>
                      </a:lnTo>
                      <a:cubicBezTo>
                        <a:pt x="37807" y="25906"/>
                        <a:pt x="39831" y="25064"/>
                        <a:pt x="41353" y="23526"/>
                      </a:cubicBezTo>
                      <a:cubicBezTo>
                        <a:pt x="42875" y="22004"/>
                        <a:pt x="43716" y="19964"/>
                        <a:pt x="43716" y="17794"/>
                      </a:cubicBezTo>
                      <a:cubicBezTo>
                        <a:pt x="43716" y="15625"/>
                        <a:pt x="42875" y="13601"/>
                        <a:pt x="41336" y="12079"/>
                      </a:cubicBezTo>
                      <a:cubicBezTo>
                        <a:pt x="39814" y="10557"/>
                        <a:pt x="37774" y="9715"/>
                        <a:pt x="35621" y="971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576" name="Freeform: Shape 1575">
                  <a:extLst>
                    <a:ext uri="{FF2B5EF4-FFF2-40B4-BE49-F238E27FC236}">
                      <a16:creationId xmlns:a16="http://schemas.microsoft.com/office/drawing/2014/main" id="{558185E4-CFCF-B282-6A50-02051226F21A}"/>
                    </a:ext>
                  </a:extLst>
                </p:cNvPr>
                <p:cNvSpPr/>
                <p:nvPr/>
              </p:nvSpPr>
              <p:spPr>
                <a:xfrm>
                  <a:off x="7304861" y="1898596"/>
                  <a:ext cx="85813" cy="35669"/>
                </a:xfrm>
                <a:custGeom>
                  <a:avLst/>
                  <a:gdLst>
                    <a:gd name="connsiteX0" fmla="*/ 17810 w 85813"/>
                    <a:gd name="connsiteY0" fmla="*/ 35669 h 35669"/>
                    <a:gd name="connsiteX1" fmla="*/ 0 w 85813"/>
                    <a:gd name="connsiteY1" fmla="*/ 17875 h 35669"/>
                    <a:gd name="connsiteX2" fmla="*/ 17794 w 85813"/>
                    <a:gd name="connsiteY2" fmla="*/ 49 h 35669"/>
                    <a:gd name="connsiteX3" fmla="*/ 67987 w 85813"/>
                    <a:gd name="connsiteY3" fmla="*/ 0 h 35669"/>
                    <a:gd name="connsiteX4" fmla="*/ 68003 w 85813"/>
                    <a:gd name="connsiteY4" fmla="*/ 0 h 35669"/>
                    <a:gd name="connsiteX5" fmla="*/ 80584 w 85813"/>
                    <a:gd name="connsiteY5" fmla="*/ 5197 h 35669"/>
                    <a:gd name="connsiteX6" fmla="*/ 85814 w 85813"/>
                    <a:gd name="connsiteY6" fmla="*/ 17794 h 35669"/>
                    <a:gd name="connsiteX7" fmla="*/ 80616 w 85813"/>
                    <a:gd name="connsiteY7" fmla="*/ 30391 h 35669"/>
                    <a:gd name="connsiteX8" fmla="*/ 68020 w 85813"/>
                    <a:gd name="connsiteY8" fmla="*/ 35621 h 35669"/>
                    <a:gd name="connsiteX9" fmla="*/ 17827 w 85813"/>
                    <a:gd name="connsiteY9" fmla="*/ 35669 h 35669"/>
                    <a:gd name="connsiteX10" fmla="*/ 17827 w 85813"/>
                    <a:gd name="connsiteY10" fmla="*/ 35669 h 35669"/>
                    <a:gd name="connsiteX11" fmla="*/ 17810 w 85813"/>
                    <a:gd name="connsiteY11" fmla="*/ 9763 h 35669"/>
                    <a:gd name="connsiteX12" fmla="*/ 9715 w 85813"/>
                    <a:gd name="connsiteY12" fmla="*/ 17859 h 35669"/>
                    <a:gd name="connsiteX13" fmla="*/ 12095 w 85813"/>
                    <a:gd name="connsiteY13" fmla="*/ 23575 h 35669"/>
                    <a:gd name="connsiteX14" fmla="*/ 17810 w 85813"/>
                    <a:gd name="connsiteY14" fmla="*/ 25938 h 35669"/>
                    <a:gd name="connsiteX15" fmla="*/ 17810 w 85813"/>
                    <a:gd name="connsiteY15" fmla="*/ 25938 h 35669"/>
                    <a:gd name="connsiteX16" fmla="*/ 68003 w 85813"/>
                    <a:gd name="connsiteY16" fmla="*/ 25890 h 35669"/>
                    <a:gd name="connsiteX17" fmla="*/ 73719 w 85813"/>
                    <a:gd name="connsiteY17" fmla="*/ 23510 h 35669"/>
                    <a:gd name="connsiteX18" fmla="*/ 76083 w 85813"/>
                    <a:gd name="connsiteY18" fmla="*/ 17778 h 35669"/>
                    <a:gd name="connsiteX19" fmla="*/ 73703 w 85813"/>
                    <a:gd name="connsiteY19" fmla="*/ 12063 h 35669"/>
                    <a:gd name="connsiteX20" fmla="*/ 67987 w 85813"/>
                    <a:gd name="connsiteY20" fmla="*/ 9699 h 35669"/>
                    <a:gd name="connsiteX21" fmla="*/ 67987 w 85813"/>
                    <a:gd name="connsiteY21" fmla="*/ 9699 h 35669"/>
                    <a:gd name="connsiteX22" fmla="*/ 17794 w 85813"/>
                    <a:gd name="connsiteY22" fmla="*/ 9747 h 35669"/>
                    <a:gd name="connsiteX23" fmla="*/ 17794 w 85813"/>
                    <a:gd name="connsiteY23" fmla="*/ 9747 h 35669"/>
                    <a:gd name="connsiteX24" fmla="*/ 17810 w 85813"/>
                    <a:gd name="connsiteY24" fmla="*/ 4906 h 35669"/>
                    <a:gd name="connsiteX25" fmla="*/ 17827 w 85813"/>
                    <a:gd name="connsiteY25" fmla="*/ 4906 h 35669"/>
                    <a:gd name="connsiteX26" fmla="*/ 17810 w 85813"/>
                    <a:gd name="connsiteY26" fmla="*/ 4906 h 35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85813" h="35669">
                      <a:moveTo>
                        <a:pt x="17810" y="35669"/>
                      </a:moveTo>
                      <a:cubicBezTo>
                        <a:pt x="7999" y="35669"/>
                        <a:pt x="16" y="27687"/>
                        <a:pt x="0" y="17875"/>
                      </a:cubicBezTo>
                      <a:cubicBezTo>
                        <a:pt x="0" y="8047"/>
                        <a:pt x="7966" y="65"/>
                        <a:pt x="17794" y="49"/>
                      </a:cubicBezTo>
                      <a:lnTo>
                        <a:pt x="67987" y="0"/>
                      </a:lnTo>
                      <a:lnTo>
                        <a:pt x="68003" y="0"/>
                      </a:lnTo>
                      <a:cubicBezTo>
                        <a:pt x="72747" y="0"/>
                        <a:pt x="77216" y="1846"/>
                        <a:pt x="80584" y="5197"/>
                      </a:cubicBezTo>
                      <a:cubicBezTo>
                        <a:pt x="83952" y="8565"/>
                        <a:pt x="85814" y="13034"/>
                        <a:pt x="85814" y="17794"/>
                      </a:cubicBezTo>
                      <a:cubicBezTo>
                        <a:pt x="85814" y="22554"/>
                        <a:pt x="83968" y="27023"/>
                        <a:pt x="80616" y="30391"/>
                      </a:cubicBezTo>
                      <a:cubicBezTo>
                        <a:pt x="77249" y="33759"/>
                        <a:pt x="72780" y="35621"/>
                        <a:pt x="68020" y="35621"/>
                      </a:cubicBezTo>
                      <a:lnTo>
                        <a:pt x="17827" y="35669"/>
                      </a:lnTo>
                      <a:lnTo>
                        <a:pt x="17827" y="35669"/>
                      </a:lnTo>
                      <a:close/>
                      <a:moveTo>
                        <a:pt x="17810" y="9763"/>
                      </a:moveTo>
                      <a:cubicBezTo>
                        <a:pt x="13342" y="9763"/>
                        <a:pt x="9715" y="13406"/>
                        <a:pt x="9715" y="17859"/>
                      </a:cubicBezTo>
                      <a:cubicBezTo>
                        <a:pt x="9715" y="20029"/>
                        <a:pt x="10557" y="22053"/>
                        <a:pt x="12095" y="23575"/>
                      </a:cubicBezTo>
                      <a:cubicBezTo>
                        <a:pt x="13617" y="25097"/>
                        <a:pt x="15657" y="25938"/>
                        <a:pt x="17810" y="25938"/>
                      </a:cubicBezTo>
                      <a:lnTo>
                        <a:pt x="17810" y="25938"/>
                      </a:lnTo>
                      <a:lnTo>
                        <a:pt x="68003" y="25890"/>
                      </a:lnTo>
                      <a:cubicBezTo>
                        <a:pt x="70173" y="25890"/>
                        <a:pt x="72197" y="25048"/>
                        <a:pt x="73719" y="23510"/>
                      </a:cubicBezTo>
                      <a:cubicBezTo>
                        <a:pt x="75241" y="21988"/>
                        <a:pt x="76083" y="19948"/>
                        <a:pt x="76083" y="17778"/>
                      </a:cubicBezTo>
                      <a:cubicBezTo>
                        <a:pt x="76083" y="15608"/>
                        <a:pt x="75241" y="13584"/>
                        <a:pt x="73703" y="12063"/>
                      </a:cubicBezTo>
                      <a:cubicBezTo>
                        <a:pt x="72181" y="10541"/>
                        <a:pt x="70141" y="9699"/>
                        <a:pt x="67987" y="9699"/>
                      </a:cubicBezTo>
                      <a:lnTo>
                        <a:pt x="67987" y="9699"/>
                      </a:lnTo>
                      <a:lnTo>
                        <a:pt x="17794" y="9747"/>
                      </a:lnTo>
                      <a:lnTo>
                        <a:pt x="17794" y="9747"/>
                      </a:lnTo>
                      <a:close/>
                      <a:moveTo>
                        <a:pt x="17810" y="4906"/>
                      </a:moveTo>
                      <a:lnTo>
                        <a:pt x="17827" y="4906"/>
                      </a:lnTo>
                      <a:lnTo>
                        <a:pt x="17810" y="490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577" name="Freeform: Shape 1576">
                  <a:extLst>
                    <a:ext uri="{FF2B5EF4-FFF2-40B4-BE49-F238E27FC236}">
                      <a16:creationId xmlns:a16="http://schemas.microsoft.com/office/drawing/2014/main" id="{BACFB97E-9F44-40FF-5F49-28EF6D2BE6A4}"/>
                    </a:ext>
                  </a:extLst>
                </p:cNvPr>
                <p:cNvSpPr/>
                <p:nvPr/>
              </p:nvSpPr>
              <p:spPr>
                <a:xfrm>
                  <a:off x="7241715" y="1898709"/>
                  <a:ext cx="53431" cy="35620"/>
                </a:xfrm>
                <a:custGeom>
                  <a:avLst/>
                  <a:gdLst>
                    <a:gd name="connsiteX0" fmla="*/ 17810 w 53431"/>
                    <a:gd name="connsiteY0" fmla="*/ 35621 h 35620"/>
                    <a:gd name="connsiteX1" fmla="*/ 0 w 53431"/>
                    <a:gd name="connsiteY1" fmla="*/ 17827 h 35620"/>
                    <a:gd name="connsiteX2" fmla="*/ 17794 w 53431"/>
                    <a:gd name="connsiteY2" fmla="*/ 0 h 35620"/>
                    <a:gd name="connsiteX3" fmla="*/ 35605 w 53431"/>
                    <a:gd name="connsiteY3" fmla="*/ 0 h 35620"/>
                    <a:gd name="connsiteX4" fmla="*/ 35621 w 53431"/>
                    <a:gd name="connsiteY4" fmla="*/ 0 h 35620"/>
                    <a:gd name="connsiteX5" fmla="*/ 48201 w 53431"/>
                    <a:gd name="connsiteY5" fmla="*/ 5197 h 35620"/>
                    <a:gd name="connsiteX6" fmla="*/ 53431 w 53431"/>
                    <a:gd name="connsiteY6" fmla="*/ 17794 h 35620"/>
                    <a:gd name="connsiteX7" fmla="*/ 48234 w 53431"/>
                    <a:gd name="connsiteY7" fmla="*/ 30391 h 35620"/>
                    <a:gd name="connsiteX8" fmla="*/ 35637 w 53431"/>
                    <a:gd name="connsiteY8" fmla="*/ 35621 h 35620"/>
                    <a:gd name="connsiteX9" fmla="*/ 17827 w 53431"/>
                    <a:gd name="connsiteY9" fmla="*/ 35621 h 35620"/>
                    <a:gd name="connsiteX10" fmla="*/ 17810 w 53431"/>
                    <a:gd name="connsiteY10" fmla="*/ 35621 h 35620"/>
                    <a:gd name="connsiteX11" fmla="*/ 35621 w 53431"/>
                    <a:gd name="connsiteY11" fmla="*/ 9699 h 35620"/>
                    <a:gd name="connsiteX12" fmla="*/ 17810 w 53431"/>
                    <a:gd name="connsiteY12" fmla="*/ 9699 h 35620"/>
                    <a:gd name="connsiteX13" fmla="*/ 9715 w 53431"/>
                    <a:gd name="connsiteY13" fmla="*/ 17810 h 35620"/>
                    <a:gd name="connsiteX14" fmla="*/ 17810 w 53431"/>
                    <a:gd name="connsiteY14" fmla="*/ 25906 h 35620"/>
                    <a:gd name="connsiteX15" fmla="*/ 35621 w 53431"/>
                    <a:gd name="connsiteY15" fmla="*/ 25906 h 35620"/>
                    <a:gd name="connsiteX16" fmla="*/ 41336 w 53431"/>
                    <a:gd name="connsiteY16" fmla="*/ 23510 h 35620"/>
                    <a:gd name="connsiteX17" fmla="*/ 43700 w 53431"/>
                    <a:gd name="connsiteY17" fmla="*/ 17778 h 35620"/>
                    <a:gd name="connsiteX18" fmla="*/ 41320 w 53431"/>
                    <a:gd name="connsiteY18" fmla="*/ 12063 h 35620"/>
                    <a:gd name="connsiteX19" fmla="*/ 35605 w 53431"/>
                    <a:gd name="connsiteY19" fmla="*/ 9699 h 35620"/>
                    <a:gd name="connsiteX20" fmla="*/ 17810 w 53431"/>
                    <a:gd name="connsiteY20" fmla="*/ 4857 h 35620"/>
                    <a:gd name="connsiteX21" fmla="*/ 17827 w 53431"/>
                    <a:gd name="connsiteY21" fmla="*/ 4857 h 35620"/>
                    <a:gd name="connsiteX22" fmla="*/ 17810 w 53431"/>
                    <a:gd name="connsiteY22" fmla="*/ 4857 h 35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53431" h="35620">
                      <a:moveTo>
                        <a:pt x="17810" y="35621"/>
                      </a:moveTo>
                      <a:cubicBezTo>
                        <a:pt x="7999" y="35621"/>
                        <a:pt x="16" y="27639"/>
                        <a:pt x="0" y="17827"/>
                      </a:cubicBezTo>
                      <a:cubicBezTo>
                        <a:pt x="0" y="7998"/>
                        <a:pt x="7966" y="16"/>
                        <a:pt x="17794" y="0"/>
                      </a:cubicBezTo>
                      <a:lnTo>
                        <a:pt x="35605" y="0"/>
                      </a:lnTo>
                      <a:cubicBezTo>
                        <a:pt x="35605" y="0"/>
                        <a:pt x="35605" y="0"/>
                        <a:pt x="35621" y="0"/>
                      </a:cubicBezTo>
                      <a:cubicBezTo>
                        <a:pt x="40365" y="0"/>
                        <a:pt x="44834" y="1846"/>
                        <a:pt x="48201" y="5197"/>
                      </a:cubicBezTo>
                      <a:cubicBezTo>
                        <a:pt x="51569" y="8565"/>
                        <a:pt x="53431" y="13034"/>
                        <a:pt x="53431" y="17794"/>
                      </a:cubicBezTo>
                      <a:cubicBezTo>
                        <a:pt x="53431" y="22554"/>
                        <a:pt x="51585" y="27023"/>
                        <a:pt x="48234" y="30391"/>
                      </a:cubicBezTo>
                      <a:cubicBezTo>
                        <a:pt x="44866" y="33759"/>
                        <a:pt x="40397" y="35621"/>
                        <a:pt x="35637" y="35621"/>
                      </a:cubicBezTo>
                      <a:lnTo>
                        <a:pt x="17827" y="35621"/>
                      </a:lnTo>
                      <a:cubicBezTo>
                        <a:pt x="17827" y="35621"/>
                        <a:pt x="17827" y="35621"/>
                        <a:pt x="17810" y="35621"/>
                      </a:cubicBezTo>
                      <a:close/>
                      <a:moveTo>
                        <a:pt x="35621" y="9699"/>
                      </a:moveTo>
                      <a:lnTo>
                        <a:pt x="17810" y="9699"/>
                      </a:lnTo>
                      <a:cubicBezTo>
                        <a:pt x="13342" y="9715"/>
                        <a:pt x="9715" y="13358"/>
                        <a:pt x="9715" y="17810"/>
                      </a:cubicBezTo>
                      <a:cubicBezTo>
                        <a:pt x="9715" y="22263"/>
                        <a:pt x="13358" y="25906"/>
                        <a:pt x="17810" y="25906"/>
                      </a:cubicBezTo>
                      <a:lnTo>
                        <a:pt x="35621" y="25906"/>
                      </a:lnTo>
                      <a:cubicBezTo>
                        <a:pt x="37790" y="25890"/>
                        <a:pt x="39814" y="25048"/>
                        <a:pt x="41336" y="23510"/>
                      </a:cubicBezTo>
                      <a:cubicBezTo>
                        <a:pt x="42858" y="21988"/>
                        <a:pt x="43700" y="19948"/>
                        <a:pt x="43700" y="17778"/>
                      </a:cubicBezTo>
                      <a:cubicBezTo>
                        <a:pt x="43700" y="15608"/>
                        <a:pt x="42858" y="13584"/>
                        <a:pt x="41320" y="12063"/>
                      </a:cubicBezTo>
                      <a:cubicBezTo>
                        <a:pt x="39798" y="10541"/>
                        <a:pt x="37758" y="9699"/>
                        <a:pt x="35605" y="9699"/>
                      </a:cubicBezTo>
                      <a:close/>
                      <a:moveTo>
                        <a:pt x="17810" y="4857"/>
                      </a:moveTo>
                      <a:lnTo>
                        <a:pt x="17827" y="4857"/>
                      </a:lnTo>
                      <a:lnTo>
                        <a:pt x="17810" y="485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578" name="Freeform: Shape 1577">
                  <a:extLst>
                    <a:ext uri="{FF2B5EF4-FFF2-40B4-BE49-F238E27FC236}">
                      <a16:creationId xmlns:a16="http://schemas.microsoft.com/office/drawing/2014/main" id="{DBD85A58-81BB-1370-E113-9BBD5C01C96C}"/>
                    </a:ext>
                  </a:extLst>
                </p:cNvPr>
                <p:cNvSpPr/>
                <p:nvPr/>
              </p:nvSpPr>
              <p:spPr>
                <a:xfrm>
                  <a:off x="7126093" y="1959702"/>
                  <a:ext cx="125385" cy="9811"/>
                </a:xfrm>
                <a:custGeom>
                  <a:avLst/>
                  <a:gdLst>
                    <a:gd name="connsiteX0" fmla="*/ 4857 w 125385"/>
                    <a:gd name="connsiteY0" fmla="*/ 9812 h 9811"/>
                    <a:gd name="connsiteX1" fmla="*/ 0 w 125385"/>
                    <a:gd name="connsiteY1" fmla="*/ 4955 h 9811"/>
                    <a:gd name="connsiteX2" fmla="*/ 4857 w 125385"/>
                    <a:gd name="connsiteY2" fmla="*/ 97 h 9811"/>
                    <a:gd name="connsiteX3" fmla="*/ 120528 w 125385"/>
                    <a:gd name="connsiteY3" fmla="*/ 0 h 9811"/>
                    <a:gd name="connsiteX4" fmla="*/ 120528 w 125385"/>
                    <a:gd name="connsiteY4" fmla="*/ 0 h 9811"/>
                    <a:gd name="connsiteX5" fmla="*/ 125385 w 125385"/>
                    <a:gd name="connsiteY5" fmla="*/ 4857 h 9811"/>
                    <a:gd name="connsiteX6" fmla="*/ 120528 w 125385"/>
                    <a:gd name="connsiteY6" fmla="*/ 9715 h 9811"/>
                    <a:gd name="connsiteX7" fmla="*/ 4857 w 125385"/>
                    <a:gd name="connsiteY7" fmla="*/ 9812 h 9811"/>
                    <a:gd name="connsiteX8" fmla="*/ 4857 w 125385"/>
                    <a:gd name="connsiteY8" fmla="*/ 9812 h 9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5385" h="9811">
                      <a:moveTo>
                        <a:pt x="4857" y="9812"/>
                      </a:moveTo>
                      <a:cubicBezTo>
                        <a:pt x="2170" y="9812"/>
                        <a:pt x="0" y="7642"/>
                        <a:pt x="0" y="4955"/>
                      </a:cubicBezTo>
                      <a:cubicBezTo>
                        <a:pt x="0" y="2267"/>
                        <a:pt x="2170" y="97"/>
                        <a:pt x="4857" y="97"/>
                      </a:cubicBezTo>
                      <a:lnTo>
                        <a:pt x="120528" y="0"/>
                      </a:lnTo>
                      <a:lnTo>
                        <a:pt x="120528" y="0"/>
                      </a:lnTo>
                      <a:cubicBezTo>
                        <a:pt x="123216" y="0"/>
                        <a:pt x="125385" y="2170"/>
                        <a:pt x="125385" y="4857"/>
                      </a:cubicBezTo>
                      <a:cubicBezTo>
                        <a:pt x="125385" y="7545"/>
                        <a:pt x="123216" y="9715"/>
                        <a:pt x="120528" y="9715"/>
                      </a:cubicBezTo>
                      <a:lnTo>
                        <a:pt x="4857" y="9812"/>
                      </a:lnTo>
                      <a:lnTo>
                        <a:pt x="4857" y="981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579" name="Freeform: Shape 1578">
                  <a:extLst>
                    <a:ext uri="{FF2B5EF4-FFF2-40B4-BE49-F238E27FC236}">
                      <a16:creationId xmlns:a16="http://schemas.microsoft.com/office/drawing/2014/main" id="{58F8889F-FE42-BC69-52E8-8168BB97D47C}"/>
                    </a:ext>
                  </a:extLst>
                </p:cNvPr>
                <p:cNvSpPr/>
                <p:nvPr/>
              </p:nvSpPr>
              <p:spPr>
                <a:xfrm>
                  <a:off x="7280622" y="1960090"/>
                  <a:ext cx="131861" cy="9828"/>
                </a:xfrm>
                <a:custGeom>
                  <a:avLst/>
                  <a:gdLst>
                    <a:gd name="connsiteX0" fmla="*/ 4857 w 131861"/>
                    <a:gd name="connsiteY0" fmla="*/ 9828 h 9828"/>
                    <a:gd name="connsiteX1" fmla="*/ 0 w 131861"/>
                    <a:gd name="connsiteY1" fmla="*/ 4971 h 9828"/>
                    <a:gd name="connsiteX2" fmla="*/ 4857 w 131861"/>
                    <a:gd name="connsiteY2" fmla="*/ 113 h 9828"/>
                    <a:gd name="connsiteX3" fmla="*/ 127004 w 131861"/>
                    <a:gd name="connsiteY3" fmla="*/ 0 h 9828"/>
                    <a:gd name="connsiteX4" fmla="*/ 127004 w 131861"/>
                    <a:gd name="connsiteY4" fmla="*/ 0 h 9828"/>
                    <a:gd name="connsiteX5" fmla="*/ 131862 w 131861"/>
                    <a:gd name="connsiteY5" fmla="*/ 4857 h 9828"/>
                    <a:gd name="connsiteX6" fmla="*/ 127004 w 131861"/>
                    <a:gd name="connsiteY6" fmla="*/ 9715 h 9828"/>
                    <a:gd name="connsiteX7" fmla="*/ 4857 w 131861"/>
                    <a:gd name="connsiteY7" fmla="*/ 9828 h 9828"/>
                    <a:gd name="connsiteX8" fmla="*/ 4857 w 131861"/>
                    <a:gd name="connsiteY8" fmla="*/ 9828 h 9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1861" h="9828">
                      <a:moveTo>
                        <a:pt x="4857" y="9828"/>
                      </a:moveTo>
                      <a:cubicBezTo>
                        <a:pt x="2170" y="9828"/>
                        <a:pt x="0" y="7658"/>
                        <a:pt x="0" y="4971"/>
                      </a:cubicBezTo>
                      <a:cubicBezTo>
                        <a:pt x="0" y="2283"/>
                        <a:pt x="2170" y="113"/>
                        <a:pt x="4857" y="113"/>
                      </a:cubicBezTo>
                      <a:lnTo>
                        <a:pt x="127004" y="0"/>
                      </a:lnTo>
                      <a:lnTo>
                        <a:pt x="127004" y="0"/>
                      </a:lnTo>
                      <a:cubicBezTo>
                        <a:pt x="129692" y="0"/>
                        <a:pt x="131862" y="2170"/>
                        <a:pt x="131862" y="4857"/>
                      </a:cubicBezTo>
                      <a:cubicBezTo>
                        <a:pt x="131862" y="7545"/>
                        <a:pt x="129692" y="9715"/>
                        <a:pt x="127004" y="9715"/>
                      </a:cubicBezTo>
                      <a:lnTo>
                        <a:pt x="4857" y="9828"/>
                      </a:lnTo>
                      <a:lnTo>
                        <a:pt x="4857" y="982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580" name="Freeform: Shape 1579">
                  <a:extLst>
                    <a:ext uri="{FF2B5EF4-FFF2-40B4-BE49-F238E27FC236}">
                      <a16:creationId xmlns:a16="http://schemas.microsoft.com/office/drawing/2014/main" id="{49E1FF21-75A6-F49B-726E-0438EC626960}"/>
                    </a:ext>
                  </a:extLst>
                </p:cNvPr>
                <p:cNvSpPr/>
                <p:nvPr/>
              </p:nvSpPr>
              <p:spPr>
                <a:xfrm>
                  <a:off x="7126125" y="1989785"/>
                  <a:ext cx="286375" cy="9957"/>
                </a:xfrm>
                <a:custGeom>
                  <a:avLst/>
                  <a:gdLst>
                    <a:gd name="connsiteX0" fmla="*/ 4857 w 286375"/>
                    <a:gd name="connsiteY0" fmla="*/ 9958 h 9957"/>
                    <a:gd name="connsiteX1" fmla="*/ 0 w 286375"/>
                    <a:gd name="connsiteY1" fmla="*/ 5100 h 9957"/>
                    <a:gd name="connsiteX2" fmla="*/ 4857 w 286375"/>
                    <a:gd name="connsiteY2" fmla="*/ 243 h 9957"/>
                    <a:gd name="connsiteX3" fmla="*/ 281518 w 286375"/>
                    <a:gd name="connsiteY3" fmla="*/ 0 h 9957"/>
                    <a:gd name="connsiteX4" fmla="*/ 281518 w 286375"/>
                    <a:gd name="connsiteY4" fmla="*/ 0 h 9957"/>
                    <a:gd name="connsiteX5" fmla="*/ 286375 w 286375"/>
                    <a:gd name="connsiteY5" fmla="*/ 4857 h 9957"/>
                    <a:gd name="connsiteX6" fmla="*/ 281518 w 286375"/>
                    <a:gd name="connsiteY6" fmla="*/ 9715 h 9957"/>
                    <a:gd name="connsiteX7" fmla="*/ 4857 w 286375"/>
                    <a:gd name="connsiteY7" fmla="*/ 9958 h 9957"/>
                    <a:gd name="connsiteX8" fmla="*/ 4857 w 286375"/>
                    <a:gd name="connsiteY8" fmla="*/ 9958 h 9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6375" h="9957">
                      <a:moveTo>
                        <a:pt x="4857" y="9958"/>
                      </a:moveTo>
                      <a:cubicBezTo>
                        <a:pt x="2170" y="9958"/>
                        <a:pt x="0" y="7788"/>
                        <a:pt x="0" y="5100"/>
                      </a:cubicBezTo>
                      <a:cubicBezTo>
                        <a:pt x="0" y="2412"/>
                        <a:pt x="2170" y="243"/>
                        <a:pt x="4857" y="243"/>
                      </a:cubicBezTo>
                      <a:lnTo>
                        <a:pt x="281518" y="0"/>
                      </a:lnTo>
                      <a:lnTo>
                        <a:pt x="281518" y="0"/>
                      </a:lnTo>
                      <a:cubicBezTo>
                        <a:pt x="284206" y="0"/>
                        <a:pt x="286375" y="2170"/>
                        <a:pt x="286375" y="4857"/>
                      </a:cubicBezTo>
                      <a:cubicBezTo>
                        <a:pt x="286375" y="7545"/>
                        <a:pt x="284206" y="9715"/>
                        <a:pt x="281518" y="9715"/>
                      </a:cubicBezTo>
                      <a:lnTo>
                        <a:pt x="4857" y="9958"/>
                      </a:lnTo>
                      <a:lnTo>
                        <a:pt x="4857" y="995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581" name="Freeform: Shape 1580">
                  <a:extLst>
                    <a:ext uri="{FF2B5EF4-FFF2-40B4-BE49-F238E27FC236}">
                      <a16:creationId xmlns:a16="http://schemas.microsoft.com/office/drawing/2014/main" id="{D7DFF148-BDC2-EC8A-CEC8-AEB46A85FB83}"/>
                    </a:ext>
                  </a:extLst>
                </p:cNvPr>
                <p:cNvSpPr/>
                <p:nvPr/>
              </p:nvSpPr>
              <p:spPr>
                <a:xfrm>
                  <a:off x="7264463" y="1989898"/>
                  <a:ext cx="9909" cy="234239"/>
                </a:xfrm>
                <a:custGeom>
                  <a:avLst/>
                  <a:gdLst>
                    <a:gd name="connsiteX0" fmla="*/ 5052 w 9909"/>
                    <a:gd name="connsiteY0" fmla="*/ 234239 h 234239"/>
                    <a:gd name="connsiteX1" fmla="*/ 194 w 9909"/>
                    <a:gd name="connsiteY1" fmla="*/ 229382 h 234239"/>
                    <a:gd name="connsiteX2" fmla="*/ 0 w 9909"/>
                    <a:gd name="connsiteY2" fmla="*/ 4857 h 234239"/>
                    <a:gd name="connsiteX3" fmla="*/ 4857 w 9909"/>
                    <a:gd name="connsiteY3" fmla="*/ 0 h 234239"/>
                    <a:gd name="connsiteX4" fmla="*/ 4857 w 9909"/>
                    <a:gd name="connsiteY4" fmla="*/ 0 h 234239"/>
                    <a:gd name="connsiteX5" fmla="*/ 9715 w 9909"/>
                    <a:gd name="connsiteY5" fmla="*/ 4857 h 234239"/>
                    <a:gd name="connsiteX6" fmla="*/ 9909 w 9909"/>
                    <a:gd name="connsiteY6" fmla="*/ 229382 h 234239"/>
                    <a:gd name="connsiteX7" fmla="*/ 5052 w 9909"/>
                    <a:gd name="connsiteY7" fmla="*/ 234239 h 234239"/>
                    <a:gd name="connsiteX8" fmla="*/ 5052 w 9909"/>
                    <a:gd name="connsiteY8" fmla="*/ 234239 h 234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909" h="234239">
                      <a:moveTo>
                        <a:pt x="5052" y="234239"/>
                      </a:moveTo>
                      <a:cubicBezTo>
                        <a:pt x="2364" y="234239"/>
                        <a:pt x="194" y="232070"/>
                        <a:pt x="194" y="229382"/>
                      </a:cubicBezTo>
                      <a:lnTo>
                        <a:pt x="0" y="4857"/>
                      </a:lnTo>
                      <a:cubicBezTo>
                        <a:pt x="0" y="2170"/>
                        <a:pt x="2170" y="0"/>
                        <a:pt x="4857" y="0"/>
                      </a:cubicBezTo>
                      <a:lnTo>
                        <a:pt x="4857" y="0"/>
                      </a:lnTo>
                      <a:cubicBezTo>
                        <a:pt x="7545" y="0"/>
                        <a:pt x="9715" y="2170"/>
                        <a:pt x="9715" y="4857"/>
                      </a:cubicBezTo>
                      <a:lnTo>
                        <a:pt x="9909" y="229382"/>
                      </a:lnTo>
                      <a:cubicBezTo>
                        <a:pt x="9909" y="232070"/>
                        <a:pt x="7739" y="234239"/>
                        <a:pt x="5052" y="234239"/>
                      </a:cubicBezTo>
                      <a:lnTo>
                        <a:pt x="5052" y="23423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582" name="Freeform: Shape 1581">
                  <a:extLst>
                    <a:ext uri="{FF2B5EF4-FFF2-40B4-BE49-F238E27FC236}">
                      <a16:creationId xmlns:a16="http://schemas.microsoft.com/office/drawing/2014/main" id="{84F86D9D-9BF2-3913-B53C-3E3F75B32188}"/>
                    </a:ext>
                  </a:extLst>
                </p:cNvPr>
                <p:cNvSpPr/>
                <p:nvPr/>
              </p:nvSpPr>
              <p:spPr>
                <a:xfrm>
                  <a:off x="7126222" y="2102039"/>
                  <a:ext cx="286375" cy="9957"/>
                </a:xfrm>
                <a:custGeom>
                  <a:avLst/>
                  <a:gdLst>
                    <a:gd name="connsiteX0" fmla="*/ 4857 w 286375"/>
                    <a:gd name="connsiteY0" fmla="*/ 9958 h 9957"/>
                    <a:gd name="connsiteX1" fmla="*/ 0 w 286375"/>
                    <a:gd name="connsiteY1" fmla="*/ 5100 h 9957"/>
                    <a:gd name="connsiteX2" fmla="*/ 4857 w 286375"/>
                    <a:gd name="connsiteY2" fmla="*/ 243 h 9957"/>
                    <a:gd name="connsiteX3" fmla="*/ 281518 w 286375"/>
                    <a:gd name="connsiteY3" fmla="*/ 0 h 9957"/>
                    <a:gd name="connsiteX4" fmla="*/ 281518 w 286375"/>
                    <a:gd name="connsiteY4" fmla="*/ 0 h 9957"/>
                    <a:gd name="connsiteX5" fmla="*/ 286375 w 286375"/>
                    <a:gd name="connsiteY5" fmla="*/ 4857 h 9957"/>
                    <a:gd name="connsiteX6" fmla="*/ 281518 w 286375"/>
                    <a:gd name="connsiteY6" fmla="*/ 9715 h 9957"/>
                    <a:gd name="connsiteX7" fmla="*/ 4857 w 286375"/>
                    <a:gd name="connsiteY7" fmla="*/ 9958 h 9957"/>
                    <a:gd name="connsiteX8" fmla="*/ 4857 w 286375"/>
                    <a:gd name="connsiteY8" fmla="*/ 9958 h 9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6375" h="9957">
                      <a:moveTo>
                        <a:pt x="4857" y="9958"/>
                      </a:moveTo>
                      <a:cubicBezTo>
                        <a:pt x="2170" y="9958"/>
                        <a:pt x="0" y="7788"/>
                        <a:pt x="0" y="5100"/>
                      </a:cubicBezTo>
                      <a:cubicBezTo>
                        <a:pt x="0" y="2413"/>
                        <a:pt x="2170" y="243"/>
                        <a:pt x="4857" y="243"/>
                      </a:cubicBezTo>
                      <a:lnTo>
                        <a:pt x="281518" y="0"/>
                      </a:lnTo>
                      <a:lnTo>
                        <a:pt x="281518" y="0"/>
                      </a:lnTo>
                      <a:cubicBezTo>
                        <a:pt x="284206" y="0"/>
                        <a:pt x="286375" y="2170"/>
                        <a:pt x="286375" y="4857"/>
                      </a:cubicBezTo>
                      <a:cubicBezTo>
                        <a:pt x="286375" y="7545"/>
                        <a:pt x="284206" y="9715"/>
                        <a:pt x="281518" y="9715"/>
                      </a:cubicBezTo>
                      <a:lnTo>
                        <a:pt x="4857" y="9958"/>
                      </a:lnTo>
                      <a:lnTo>
                        <a:pt x="4857" y="995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583" name="Graphic 1526">
                <a:extLst>
                  <a:ext uri="{FF2B5EF4-FFF2-40B4-BE49-F238E27FC236}">
                    <a16:creationId xmlns:a16="http://schemas.microsoft.com/office/drawing/2014/main" id="{87C5D872-C8FA-6D5F-BCE7-CD78FB573917}"/>
                  </a:ext>
                </a:extLst>
              </p:cNvPr>
              <p:cNvGrpSpPr/>
              <p:nvPr/>
            </p:nvGrpSpPr>
            <p:grpSpPr>
              <a:xfrm>
                <a:off x="8002512" y="1602247"/>
                <a:ext cx="390803" cy="597069"/>
                <a:chOff x="8002512" y="1602247"/>
                <a:chExt cx="390803" cy="597069"/>
              </a:xfrm>
              <a:solidFill>
                <a:srgbClr val="1E243A"/>
              </a:solidFill>
            </p:grpSpPr>
            <p:sp>
              <p:nvSpPr>
                <p:cNvPr id="1584" name="Freeform: Shape 1583">
                  <a:extLst>
                    <a:ext uri="{FF2B5EF4-FFF2-40B4-BE49-F238E27FC236}">
                      <a16:creationId xmlns:a16="http://schemas.microsoft.com/office/drawing/2014/main" id="{596C6EBD-DD52-F801-A616-8AEF9B7D03B6}"/>
                    </a:ext>
                  </a:extLst>
                </p:cNvPr>
                <p:cNvSpPr/>
                <p:nvPr/>
              </p:nvSpPr>
              <p:spPr>
                <a:xfrm>
                  <a:off x="8002512" y="1602247"/>
                  <a:ext cx="289498" cy="289499"/>
                </a:xfrm>
                <a:custGeom>
                  <a:avLst/>
                  <a:gdLst>
                    <a:gd name="connsiteX0" fmla="*/ 144798 w 289498"/>
                    <a:gd name="connsiteY0" fmla="*/ 289500 h 289499"/>
                    <a:gd name="connsiteX1" fmla="*/ 93002 w 289498"/>
                    <a:gd name="connsiteY1" fmla="*/ 279850 h 289499"/>
                    <a:gd name="connsiteX2" fmla="*/ 12629 w 289498"/>
                    <a:gd name="connsiteY2" fmla="*/ 203686 h 289499"/>
                    <a:gd name="connsiteX3" fmla="*/ 9649 w 289498"/>
                    <a:gd name="connsiteY3" fmla="*/ 93002 h 289499"/>
                    <a:gd name="connsiteX4" fmla="*/ 85813 w 289498"/>
                    <a:gd name="connsiteY4" fmla="*/ 12629 h 289499"/>
                    <a:gd name="connsiteX5" fmla="*/ 85813 w 289498"/>
                    <a:gd name="connsiteY5" fmla="*/ 12629 h 289499"/>
                    <a:gd name="connsiteX6" fmla="*/ 196497 w 289498"/>
                    <a:gd name="connsiteY6" fmla="*/ 9649 h 289499"/>
                    <a:gd name="connsiteX7" fmla="*/ 276870 w 289498"/>
                    <a:gd name="connsiteY7" fmla="*/ 85813 h 289499"/>
                    <a:gd name="connsiteX8" fmla="*/ 279850 w 289498"/>
                    <a:gd name="connsiteY8" fmla="*/ 196497 h 289499"/>
                    <a:gd name="connsiteX9" fmla="*/ 203686 w 289498"/>
                    <a:gd name="connsiteY9" fmla="*/ 276870 h 289499"/>
                    <a:gd name="connsiteX10" fmla="*/ 144798 w 289498"/>
                    <a:gd name="connsiteY10" fmla="*/ 289500 h 289499"/>
                    <a:gd name="connsiteX11" fmla="*/ 144685 w 289498"/>
                    <a:gd name="connsiteY11" fmla="*/ 9714 h 289499"/>
                    <a:gd name="connsiteX12" fmla="*/ 89748 w 289498"/>
                    <a:gd name="connsiteY12" fmla="*/ 21501 h 289499"/>
                    <a:gd name="connsiteX13" fmla="*/ 89748 w 289498"/>
                    <a:gd name="connsiteY13" fmla="*/ 21501 h 289499"/>
                    <a:gd name="connsiteX14" fmla="*/ 18700 w 289498"/>
                    <a:gd name="connsiteY14" fmla="*/ 96483 h 289499"/>
                    <a:gd name="connsiteX15" fmla="*/ 21485 w 289498"/>
                    <a:gd name="connsiteY15" fmla="*/ 199735 h 289499"/>
                    <a:gd name="connsiteX16" fmla="*/ 96467 w 289498"/>
                    <a:gd name="connsiteY16" fmla="*/ 270783 h 289499"/>
                    <a:gd name="connsiteX17" fmla="*/ 199719 w 289498"/>
                    <a:gd name="connsiteY17" fmla="*/ 267998 h 289499"/>
                    <a:gd name="connsiteX18" fmla="*/ 270766 w 289498"/>
                    <a:gd name="connsiteY18" fmla="*/ 193016 h 289499"/>
                    <a:gd name="connsiteX19" fmla="*/ 267981 w 289498"/>
                    <a:gd name="connsiteY19" fmla="*/ 89764 h 289499"/>
                    <a:gd name="connsiteX20" fmla="*/ 192999 w 289498"/>
                    <a:gd name="connsiteY20" fmla="*/ 18716 h 289499"/>
                    <a:gd name="connsiteX21" fmla="*/ 144685 w 289498"/>
                    <a:gd name="connsiteY21" fmla="*/ 9714 h 289499"/>
                    <a:gd name="connsiteX22" fmla="*/ 87772 w 289498"/>
                    <a:gd name="connsiteY22" fmla="*/ 17065 h 289499"/>
                    <a:gd name="connsiteX23" fmla="*/ 87789 w 289498"/>
                    <a:gd name="connsiteY23" fmla="*/ 17065 h 289499"/>
                    <a:gd name="connsiteX24" fmla="*/ 87772 w 289498"/>
                    <a:gd name="connsiteY24" fmla="*/ 17065 h 289499"/>
                    <a:gd name="connsiteX25" fmla="*/ 144895 w 289498"/>
                    <a:gd name="connsiteY25" fmla="*/ 255741 h 289499"/>
                    <a:gd name="connsiteX26" fmla="*/ 43360 w 289498"/>
                    <a:gd name="connsiteY26" fmla="*/ 189972 h 289499"/>
                    <a:gd name="connsiteX27" fmla="*/ 99495 w 289498"/>
                    <a:gd name="connsiteY27" fmla="*/ 43376 h 289499"/>
                    <a:gd name="connsiteX28" fmla="*/ 246091 w 289498"/>
                    <a:gd name="connsiteY28" fmla="*/ 99511 h 289499"/>
                    <a:gd name="connsiteX29" fmla="*/ 189956 w 289498"/>
                    <a:gd name="connsiteY29" fmla="*/ 246107 h 289499"/>
                    <a:gd name="connsiteX30" fmla="*/ 189956 w 289498"/>
                    <a:gd name="connsiteY30" fmla="*/ 246107 h 289499"/>
                    <a:gd name="connsiteX31" fmla="*/ 144895 w 289498"/>
                    <a:gd name="connsiteY31" fmla="*/ 255741 h 289499"/>
                    <a:gd name="connsiteX32" fmla="*/ 144588 w 289498"/>
                    <a:gd name="connsiteY32" fmla="*/ 43473 h 289499"/>
                    <a:gd name="connsiteX33" fmla="*/ 103462 w 289498"/>
                    <a:gd name="connsiteY33" fmla="*/ 52265 h 289499"/>
                    <a:gd name="connsiteX34" fmla="*/ 52232 w 289498"/>
                    <a:gd name="connsiteY34" fmla="*/ 186021 h 289499"/>
                    <a:gd name="connsiteX35" fmla="*/ 185989 w 289498"/>
                    <a:gd name="connsiteY35" fmla="*/ 237250 h 289499"/>
                    <a:gd name="connsiteX36" fmla="*/ 185989 w 289498"/>
                    <a:gd name="connsiteY36" fmla="*/ 237250 h 289499"/>
                    <a:gd name="connsiteX37" fmla="*/ 237218 w 289498"/>
                    <a:gd name="connsiteY37" fmla="*/ 103494 h 289499"/>
                    <a:gd name="connsiteX38" fmla="*/ 144571 w 289498"/>
                    <a:gd name="connsiteY38" fmla="*/ 43473 h 289499"/>
                    <a:gd name="connsiteX39" fmla="*/ 187980 w 289498"/>
                    <a:gd name="connsiteY39" fmla="*/ 241687 h 289499"/>
                    <a:gd name="connsiteX40" fmla="*/ 187996 w 289498"/>
                    <a:gd name="connsiteY40" fmla="*/ 241687 h 289499"/>
                    <a:gd name="connsiteX41" fmla="*/ 187980 w 289498"/>
                    <a:gd name="connsiteY41" fmla="*/ 241687 h 289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89498" h="289499">
                      <a:moveTo>
                        <a:pt x="144798" y="289500"/>
                      </a:moveTo>
                      <a:cubicBezTo>
                        <a:pt x="127328" y="289500"/>
                        <a:pt x="109809" y="286294"/>
                        <a:pt x="93002" y="279850"/>
                      </a:cubicBezTo>
                      <a:cubicBezTo>
                        <a:pt x="56912" y="266022"/>
                        <a:pt x="28366" y="238983"/>
                        <a:pt x="12629" y="203686"/>
                      </a:cubicBezTo>
                      <a:cubicBezTo>
                        <a:pt x="-3109" y="168389"/>
                        <a:pt x="-4178" y="129093"/>
                        <a:pt x="9649" y="93002"/>
                      </a:cubicBezTo>
                      <a:cubicBezTo>
                        <a:pt x="23477" y="56912"/>
                        <a:pt x="50516" y="28366"/>
                        <a:pt x="85813" y="12629"/>
                      </a:cubicBezTo>
                      <a:lnTo>
                        <a:pt x="85813" y="12629"/>
                      </a:lnTo>
                      <a:cubicBezTo>
                        <a:pt x="121110" y="-3109"/>
                        <a:pt x="160406" y="-4178"/>
                        <a:pt x="196497" y="9649"/>
                      </a:cubicBezTo>
                      <a:cubicBezTo>
                        <a:pt x="232587" y="23477"/>
                        <a:pt x="261132" y="50516"/>
                        <a:pt x="276870" y="85813"/>
                      </a:cubicBezTo>
                      <a:cubicBezTo>
                        <a:pt x="292608" y="121110"/>
                        <a:pt x="293677" y="160406"/>
                        <a:pt x="279850" y="196497"/>
                      </a:cubicBezTo>
                      <a:cubicBezTo>
                        <a:pt x="266022" y="232587"/>
                        <a:pt x="238983" y="261132"/>
                        <a:pt x="203686" y="276870"/>
                      </a:cubicBezTo>
                      <a:cubicBezTo>
                        <a:pt x="184839" y="285274"/>
                        <a:pt x="164843" y="289500"/>
                        <a:pt x="144798" y="289500"/>
                      </a:cubicBezTo>
                      <a:close/>
                      <a:moveTo>
                        <a:pt x="144685" y="9714"/>
                      </a:moveTo>
                      <a:cubicBezTo>
                        <a:pt x="125984" y="9714"/>
                        <a:pt x="107331" y="13649"/>
                        <a:pt x="89748" y="21501"/>
                      </a:cubicBezTo>
                      <a:lnTo>
                        <a:pt x="89748" y="21501"/>
                      </a:lnTo>
                      <a:cubicBezTo>
                        <a:pt x="56831" y="36187"/>
                        <a:pt x="31605" y="62822"/>
                        <a:pt x="18700" y="96483"/>
                      </a:cubicBezTo>
                      <a:cubicBezTo>
                        <a:pt x="5812" y="130145"/>
                        <a:pt x="6800" y="166818"/>
                        <a:pt x="21485" y="199735"/>
                      </a:cubicBezTo>
                      <a:cubicBezTo>
                        <a:pt x="36171" y="232652"/>
                        <a:pt x="62805" y="257878"/>
                        <a:pt x="96467" y="270783"/>
                      </a:cubicBezTo>
                      <a:cubicBezTo>
                        <a:pt x="130129" y="283671"/>
                        <a:pt x="166802" y="282683"/>
                        <a:pt x="199719" y="267998"/>
                      </a:cubicBezTo>
                      <a:cubicBezTo>
                        <a:pt x="232636" y="253312"/>
                        <a:pt x="257862" y="226677"/>
                        <a:pt x="270766" y="193016"/>
                      </a:cubicBezTo>
                      <a:cubicBezTo>
                        <a:pt x="283655" y="159354"/>
                        <a:pt x="282667" y="122681"/>
                        <a:pt x="267981" y="89764"/>
                      </a:cubicBezTo>
                      <a:cubicBezTo>
                        <a:pt x="253296" y="56847"/>
                        <a:pt x="226661" y="31621"/>
                        <a:pt x="192999" y="18716"/>
                      </a:cubicBezTo>
                      <a:cubicBezTo>
                        <a:pt x="177326" y="12709"/>
                        <a:pt x="160989" y="9714"/>
                        <a:pt x="144685" y="9714"/>
                      </a:cubicBezTo>
                      <a:close/>
                      <a:moveTo>
                        <a:pt x="87772" y="17065"/>
                      </a:moveTo>
                      <a:lnTo>
                        <a:pt x="87789" y="17065"/>
                      </a:lnTo>
                      <a:lnTo>
                        <a:pt x="87772" y="17065"/>
                      </a:lnTo>
                      <a:close/>
                      <a:moveTo>
                        <a:pt x="144895" y="255741"/>
                      </a:moveTo>
                      <a:cubicBezTo>
                        <a:pt x="102393" y="255741"/>
                        <a:pt x="61769" y="231211"/>
                        <a:pt x="43360" y="189972"/>
                      </a:cubicBezTo>
                      <a:cubicBezTo>
                        <a:pt x="18425" y="134079"/>
                        <a:pt x="43603" y="68310"/>
                        <a:pt x="99495" y="43376"/>
                      </a:cubicBezTo>
                      <a:cubicBezTo>
                        <a:pt x="155387" y="18441"/>
                        <a:pt x="221156" y="43619"/>
                        <a:pt x="246091" y="99511"/>
                      </a:cubicBezTo>
                      <a:cubicBezTo>
                        <a:pt x="271025" y="155403"/>
                        <a:pt x="245848" y="221172"/>
                        <a:pt x="189956" y="246107"/>
                      </a:cubicBezTo>
                      <a:lnTo>
                        <a:pt x="189956" y="246107"/>
                      </a:lnTo>
                      <a:cubicBezTo>
                        <a:pt x="175302" y="252648"/>
                        <a:pt x="159985" y="255741"/>
                        <a:pt x="144895" y="255741"/>
                      </a:cubicBezTo>
                      <a:close/>
                      <a:moveTo>
                        <a:pt x="144588" y="43473"/>
                      </a:moveTo>
                      <a:cubicBezTo>
                        <a:pt x="130809" y="43473"/>
                        <a:pt x="116836" y="46290"/>
                        <a:pt x="103462" y="52265"/>
                      </a:cubicBezTo>
                      <a:cubicBezTo>
                        <a:pt x="52459" y="75014"/>
                        <a:pt x="29484" y="135019"/>
                        <a:pt x="52232" y="186021"/>
                      </a:cubicBezTo>
                      <a:cubicBezTo>
                        <a:pt x="74981" y="237024"/>
                        <a:pt x="134986" y="259999"/>
                        <a:pt x="185989" y="237250"/>
                      </a:cubicBezTo>
                      <a:lnTo>
                        <a:pt x="185989" y="237250"/>
                      </a:lnTo>
                      <a:cubicBezTo>
                        <a:pt x="236991" y="214502"/>
                        <a:pt x="259967" y="154497"/>
                        <a:pt x="237218" y="103494"/>
                      </a:cubicBezTo>
                      <a:cubicBezTo>
                        <a:pt x="220428" y="65866"/>
                        <a:pt x="183350" y="43473"/>
                        <a:pt x="144571" y="43473"/>
                      </a:cubicBezTo>
                      <a:close/>
                      <a:moveTo>
                        <a:pt x="187980" y="241687"/>
                      </a:moveTo>
                      <a:lnTo>
                        <a:pt x="187996" y="241687"/>
                      </a:lnTo>
                      <a:lnTo>
                        <a:pt x="187980" y="24168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585" name="Freeform: Shape 1584">
                  <a:extLst>
                    <a:ext uri="{FF2B5EF4-FFF2-40B4-BE49-F238E27FC236}">
                      <a16:creationId xmlns:a16="http://schemas.microsoft.com/office/drawing/2014/main" id="{F7AA397B-E739-1F0C-4B5D-F8247886121A}"/>
                    </a:ext>
                  </a:extLst>
                </p:cNvPr>
                <p:cNvSpPr/>
                <p:nvPr/>
              </p:nvSpPr>
              <p:spPr>
                <a:xfrm>
                  <a:off x="8201587" y="1910792"/>
                  <a:ext cx="191728" cy="288524"/>
                </a:xfrm>
                <a:custGeom>
                  <a:avLst/>
                  <a:gdLst>
                    <a:gd name="connsiteX0" fmla="*/ 97224 w 191728"/>
                    <a:gd name="connsiteY0" fmla="*/ 288525 h 288524"/>
                    <a:gd name="connsiteX1" fmla="*/ 59191 w 191728"/>
                    <a:gd name="connsiteY1" fmla="*/ 263881 h 288524"/>
                    <a:gd name="connsiteX2" fmla="*/ 43842 w 191728"/>
                    <a:gd name="connsiteY2" fmla="*/ 229459 h 288524"/>
                    <a:gd name="connsiteX3" fmla="*/ 43356 w 191728"/>
                    <a:gd name="connsiteY3" fmla="*/ 211697 h 288524"/>
                    <a:gd name="connsiteX4" fmla="*/ 55580 w 191728"/>
                    <a:gd name="connsiteY4" fmla="*/ 198792 h 288524"/>
                    <a:gd name="connsiteX5" fmla="*/ 62413 w 191728"/>
                    <a:gd name="connsiteY5" fmla="*/ 180950 h 288524"/>
                    <a:gd name="connsiteX6" fmla="*/ 2959 w 191728"/>
                    <a:gd name="connsiteY6" fmla="*/ 47679 h 288524"/>
                    <a:gd name="connsiteX7" fmla="*/ 2263 w 191728"/>
                    <a:gd name="connsiteY7" fmla="*/ 21773 h 288524"/>
                    <a:gd name="connsiteX8" fmla="*/ 20089 w 191728"/>
                    <a:gd name="connsiteY8" fmla="*/ 2959 h 288524"/>
                    <a:gd name="connsiteX9" fmla="*/ 45995 w 191728"/>
                    <a:gd name="connsiteY9" fmla="*/ 2263 h 288524"/>
                    <a:gd name="connsiteX10" fmla="*/ 64810 w 191728"/>
                    <a:gd name="connsiteY10" fmla="*/ 20089 h 288524"/>
                    <a:gd name="connsiteX11" fmla="*/ 124264 w 191728"/>
                    <a:gd name="connsiteY11" fmla="*/ 153360 h 288524"/>
                    <a:gd name="connsiteX12" fmla="*/ 124264 w 191728"/>
                    <a:gd name="connsiteY12" fmla="*/ 153360 h 288524"/>
                    <a:gd name="connsiteX13" fmla="*/ 142107 w 191728"/>
                    <a:gd name="connsiteY13" fmla="*/ 160192 h 288524"/>
                    <a:gd name="connsiteX14" fmla="*/ 159869 w 191728"/>
                    <a:gd name="connsiteY14" fmla="*/ 159707 h 288524"/>
                    <a:gd name="connsiteX15" fmla="*/ 172773 w 191728"/>
                    <a:gd name="connsiteY15" fmla="*/ 171931 h 288524"/>
                    <a:gd name="connsiteX16" fmla="*/ 188122 w 191728"/>
                    <a:gd name="connsiteY16" fmla="*/ 206354 h 288524"/>
                    <a:gd name="connsiteX17" fmla="*/ 167090 w 191728"/>
                    <a:gd name="connsiteY17" fmla="*/ 261275 h 288524"/>
                    <a:gd name="connsiteX18" fmla="*/ 114128 w 191728"/>
                    <a:gd name="connsiteY18" fmla="*/ 284898 h 288524"/>
                    <a:gd name="connsiteX19" fmla="*/ 97241 w 191728"/>
                    <a:gd name="connsiteY19" fmla="*/ 288508 h 288524"/>
                    <a:gd name="connsiteX20" fmla="*/ 33852 w 191728"/>
                    <a:gd name="connsiteY20" fmla="*/ 9759 h 288524"/>
                    <a:gd name="connsiteX21" fmla="*/ 24024 w 191728"/>
                    <a:gd name="connsiteY21" fmla="*/ 11864 h 288524"/>
                    <a:gd name="connsiteX22" fmla="*/ 11313 w 191728"/>
                    <a:gd name="connsiteY22" fmla="*/ 25270 h 288524"/>
                    <a:gd name="connsiteX23" fmla="*/ 11815 w 191728"/>
                    <a:gd name="connsiteY23" fmla="*/ 43745 h 288524"/>
                    <a:gd name="connsiteX24" fmla="*/ 71270 w 191728"/>
                    <a:gd name="connsiteY24" fmla="*/ 177015 h 288524"/>
                    <a:gd name="connsiteX25" fmla="*/ 59531 w 191728"/>
                    <a:gd name="connsiteY25" fmla="*/ 207681 h 288524"/>
                    <a:gd name="connsiteX26" fmla="*/ 52423 w 191728"/>
                    <a:gd name="connsiteY26" fmla="*/ 215178 h 288524"/>
                    <a:gd name="connsiteX27" fmla="*/ 52698 w 191728"/>
                    <a:gd name="connsiteY27" fmla="*/ 225508 h 288524"/>
                    <a:gd name="connsiteX28" fmla="*/ 68048 w 191728"/>
                    <a:gd name="connsiteY28" fmla="*/ 259931 h 288524"/>
                    <a:gd name="connsiteX29" fmla="*/ 110129 w 191728"/>
                    <a:gd name="connsiteY29" fmla="*/ 276057 h 288524"/>
                    <a:gd name="connsiteX30" fmla="*/ 163091 w 191728"/>
                    <a:gd name="connsiteY30" fmla="*/ 252434 h 288524"/>
                    <a:gd name="connsiteX31" fmla="*/ 179865 w 191728"/>
                    <a:gd name="connsiteY31" fmla="*/ 234737 h 288524"/>
                    <a:gd name="connsiteX32" fmla="*/ 179201 w 191728"/>
                    <a:gd name="connsiteY32" fmla="*/ 210353 h 288524"/>
                    <a:gd name="connsiteX33" fmla="*/ 163852 w 191728"/>
                    <a:gd name="connsiteY33" fmla="*/ 175930 h 288524"/>
                    <a:gd name="connsiteX34" fmla="*/ 156355 w 191728"/>
                    <a:gd name="connsiteY34" fmla="*/ 168822 h 288524"/>
                    <a:gd name="connsiteX35" fmla="*/ 146025 w 191728"/>
                    <a:gd name="connsiteY35" fmla="*/ 169098 h 288524"/>
                    <a:gd name="connsiteX36" fmla="*/ 115359 w 191728"/>
                    <a:gd name="connsiteY36" fmla="*/ 157359 h 288524"/>
                    <a:gd name="connsiteX37" fmla="*/ 55904 w 191728"/>
                    <a:gd name="connsiteY37" fmla="*/ 24088 h 288524"/>
                    <a:gd name="connsiteX38" fmla="*/ 42498 w 191728"/>
                    <a:gd name="connsiteY38" fmla="*/ 11378 h 288524"/>
                    <a:gd name="connsiteX39" fmla="*/ 33852 w 191728"/>
                    <a:gd name="connsiteY39" fmla="*/ 9775 h 288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91728" h="288524">
                      <a:moveTo>
                        <a:pt x="97224" y="288525"/>
                      </a:moveTo>
                      <a:cubicBezTo>
                        <a:pt x="81308" y="288525"/>
                        <a:pt x="66089" y="279344"/>
                        <a:pt x="59191" y="263881"/>
                      </a:cubicBezTo>
                      <a:lnTo>
                        <a:pt x="43842" y="229459"/>
                      </a:lnTo>
                      <a:cubicBezTo>
                        <a:pt x="41316" y="223792"/>
                        <a:pt x="41138" y="217493"/>
                        <a:pt x="43356" y="211697"/>
                      </a:cubicBezTo>
                      <a:cubicBezTo>
                        <a:pt x="45574" y="205900"/>
                        <a:pt x="49913" y="201318"/>
                        <a:pt x="55580" y="198792"/>
                      </a:cubicBezTo>
                      <a:cubicBezTo>
                        <a:pt x="62381" y="195765"/>
                        <a:pt x="65441" y="187750"/>
                        <a:pt x="62413" y="180950"/>
                      </a:cubicBezTo>
                      <a:lnTo>
                        <a:pt x="2959" y="47679"/>
                      </a:lnTo>
                      <a:cubicBezTo>
                        <a:pt x="-733" y="39422"/>
                        <a:pt x="-976" y="30225"/>
                        <a:pt x="2263" y="21773"/>
                      </a:cubicBezTo>
                      <a:cubicBezTo>
                        <a:pt x="5501" y="13321"/>
                        <a:pt x="11832" y="6650"/>
                        <a:pt x="20089" y="2959"/>
                      </a:cubicBezTo>
                      <a:cubicBezTo>
                        <a:pt x="28347" y="-733"/>
                        <a:pt x="37543" y="-976"/>
                        <a:pt x="45995" y="2263"/>
                      </a:cubicBezTo>
                      <a:cubicBezTo>
                        <a:pt x="54447" y="5501"/>
                        <a:pt x="61118" y="11832"/>
                        <a:pt x="64810" y="20089"/>
                      </a:cubicBezTo>
                      <a:lnTo>
                        <a:pt x="124264" y="153360"/>
                      </a:lnTo>
                      <a:lnTo>
                        <a:pt x="124264" y="153360"/>
                      </a:lnTo>
                      <a:cubicBezTo>
                        <a:pt x="127292" y="160160"/>
                        <a:pt x="135306" y="163220"/>
                        <a:pt x="142107" y="160192"/>
                      </a:cubicBezTo>
                      <a:cubicBezTo>
                        <a:pt x="147774" y="157667"/>
                        <a:pt x="154088" y="157488"/>
                        <a:pt x="159869" y="159707"/>
                      </a:cubicBezTo>
                      <a:cubicBezTo>
                        <a:pt x="165665" y="161925"/>
                        <a:pt x="170247" y="166264"/>
                        <a:pt x="172773" y="171931"/>
                      </a:cubicBezTo>
                      <a:lnTo>
                        <a:pt x="188122" y="206354"/>
                      </a:lnTo>
                      <a:cubicBezTo>
                        <a:pt x="197465" y="227289"/>
                        <a:pt x="188025" y="251932"/>
                        <a:pt x="167090" y="261275"/>
                      </a:cubicBezTo>
                      <a:lnTo>
                        <a:pt x="114128" y="284898"/>
                      </a:lnTo>
                      <a:cubicBezTo>
                        <a:pt x="108639" y="287343"/>
                        <a:pt x="102891" y="288508"/>
                        <a:pt x="97241" y="288508"/>
                      </a:cubicBezTo>
                      <a:close/>
                      <a:moveTo>
                        <a:pt x="33852" y="9759"/>
                      </a:moveTo>
                      <a:cubicBezTo>
                        <a:pt x="30500" y="9759"/>
                        <a:pt x="27165" y="10455"/>
                        <a:pt x="24024" y="11864"/>
                      </a:cubicBezTo>
                      <a:cubicBezTo>
                        <a:pt x="18130" y="14487"/>
                        <a:pt x="13629" y="19247"/>
                        <a:pt x="11313" y="25270"/>
                      </a:cubicBezTo>
                      <a:cubicBezTo>
                        <a:pt x="9014" y="31293"/>
                        <a:pt x="9192" y="37851"/>
                        <a:pt x="11815" y="43745"/>
                      </a:cubicBezTo>
                      <a:lnTo>
                        <a:pt x="71270" y="177015"/>
                      </a:lnTo>
                      <a:cubicBezTo>
                        <a:pt x="76483" y="188705"/>
                        <a:pt x="71221" y="202468"/>
                        <a:pt x="59531" y="207681"/>
                      </a:cubicBezTo>
                      <a:cubicBezTo>
                        <a:pt x="56244" y="209155"/>
                        <a:pt x="53718" y="211810"/>
                        <a:pt x="52423" y="215178"/>
                      </a:cubicBezTo>
                      <a:cubicBezTo>
                        <a:pt x="51128" y="218546"/>
                        <a:pt x="51225" y="222221"/>
                        <a:pt x="52698" y="225508"/>
                      </a:cubicBezTo>
                      <a:lnTo>
                        <a:pt x="68048" y="259931"/>
                      </a:lnTo>
                      <a:cubicBezTo>
                        <a:pt x="75204" y="275976"/>
                        <a:pt x="94083" y="283214"/>
                        <a:pt x="110129" y="276057"/>
                      </a:cubicBezTo>
                      <a:lnTo>
                        <a:pt x="163091" y="252434"/>
                      </a:lnTo>
                      <a:cubicBezTo>
                        <a:pt x="170862" y="248969"/>
                        <a:pt x="176821" y="242671"/>
                        <a:pt x="179865" y="234737"/>
                      </a:cubicBezTo>
                      <a:cubicBezTo>
                        <a:pt x="182909" y="226787"/>
                        <a:pt x="182682" y="218125"/>
                        <a:pt x="179201" y="210353"/>
                      </a:cubicBezTo>
                      <a:lnTo>
                        <a:pt x="163852" y="175930"/>
                      </a:lnTo>
                      <a:cubicBezTo>
                        <a:pt x="162378" y="172643"/>
                        <a:pt x="159723" y="170118"/>
                        <a:pt x="156355" y="168822"/>
                      </a:cubicBezTo>
                      <a:cubicBezTo>
                        <a:pt x="152987" y="167527"/>
                        <a:pt x="149312" y="167624"/>
                        <a:pt x="146025" y="169098"/>
                      </a:cubicBezTo>
                      <a:cubicBezTo>
                        <a:pt x="134335" y="174311"/>
                        <a:pt x="120572" y="169049"/>
                        <a:pt x="115359" y="157359"/>
                      </a:cubicBezTo>
                      <a:lnTo>
                        <a:pt x="55904" y="24088"/>
                      </a:lnTo>
                      <a:cubicBezTo>
                        <a:pt x="53281" y="18195"/>
                        <a:pt x="48521" y="13694"/>
                        <a:pt x="42498" y="11378"/>
                      </a:cubicBezTo>
                      <a:cubicBezTo>
                        <a:pt x="39697" y="10310"/>
                        <a:pt x="36766" y="9775"/>
                        <a:pt x="33852" y="977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586" name="Freeform: Shape 1585">
                  <a:extLst>
                    <a:ext uri="{FF2B5EF4-FFF2-40B4-BE49-F238E27FC236}">
                      <a16:creationId xmlns:a16="http://schemas.microsoft.com/office/drawing/2014/main" id="{4B73C857-DC12-8B85-2089-94E7445EF770}"/>
                    </a:ext>
                  </a:extLst>
                </p:cNvPr>
                <p:cNvSpPr/>
                <p:nvPr/>
              </p:nvSpPr>
              <p:spPr>
                <a:xfrm>
                  <a:off x="8247058" y="2092157"/>
                  <a:ext cx="60868" cy="32534"/>
                </a:xfrm>
                <a:custGeom>
                  <a:avLst/>
                  <a:gdLst>
                    <a:gd name="connsiteX0" fmla="*/ 4864 w 60868"/>
                    <a:gd name="connsiteY0" fmla="*/ 32534 h 32534"/>
                    <a:gd name="connsiteX1" fmla="*/ 427 w 60868"/>
                    <a:gd name="connsiteY1" fmla="*/ 29652 h 32534"/>
                    <a:gd name="connsiteX2" fmla="*/ 2888 w 60868"/>
                    <a:gd name="connsiteY2" fmla="*/ 23241 h 32534"/>
                    <a:gd name="connsiteX3" fmla="*/ 54036 w 60868"/>
                    <a:gd name="connsiteY3" fmla="*/ 427 h 32534"/>
                    <a:gd name="connsiteX4" fmla="*/ 60448 w 60868"/>
                    <a:gd name="connsiteY4" fmla="*/ 2888 h 32534"/>
                    <a:gd name="connsiteX5" fmla="*/ 57987 w 60868"/>
                    <a:gd name="connsiteY5" fmla="*/ 9300 h 32534"/>
                    <a:gd name="connsiteX6" fmla="*/ 6839 w 60868"/>
                    <a:gd name="connsiteY6" fmla="*/ 32113 h 32534"/>
                    <a:gd name="connsiteX7" fmla="*/ 4864 w 60868"/>
                    <a:gd name="connsiteY7" fmla="*/ 32534 h 32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868" h="32534">
                      <a:moveTo>
                        <a:pt x="4864" y="32534"/>
                      </a:moveTo>
                      <a:cubicBezTo>
                        <a:pt x="3001" y="32534"/>
                        <a:pt x="1237" y="31466"/>
                        <a:pt x="427" y="29652"/>
                      </a:cubicBezTo>
                      <a:cubicBezTo>
                        <a:pt x="-674" y="27207"/>
                        <a:pt x="427" y="24325"/>
                        <a:pt x="2888" y="23241"/>
                      </a:cubicBezTo>
                      <a:lnTo>
                        <a:pt x="54036" y="427"/>
                      </a:lnTo>
                      <a:cubicBezTo>
                        <a:pt x="56481" y="-674"/>
                        <a:pt x="59363" y="427"/>
                        <a:pt x="60448" y="2888"/>
                      </a:cubicBezTo>
                      <a:cubicBezTo>
                        <a:pt x="61533" y="5333"/>
                        <a:pt x="60448" y="8215"/>
                        <a:pt x="57987" y="9300"/>
                      </a:cubicBezTo>
                      <a:lnTo>
                        <a:pt x="6839" y="32113"/>
                      </a:lnTo>
                      <a:cubicBezTo>
                        <a:pt x="6191" y="32405"/>
                        <a:pt x="5527" y="32534"/>
                        <a:pt x="4864" y="3253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587" name="Freeform: Shape 1586">
                  <a:extLst>
                    <a:ext uri="{FF2B5EF4-FFF2-40B4-BE49-F238E27FC236}">
                      <a16:creationId xmlns:a16="http://schemas.microsoft.com/office/drawing/2014/main" id="{A568DC8F-6C50-519D-7B7D-352164DA800D}"/>
                    </a:ext>
                  </a:extLst>
                </p:cNvPr>
                <p:cNvSpPr/>
                <p:nvPr/>
              </p:nvSpPr>
              <p:spPr>
                <a:xfrm>
                  <a:off x="8325359" y="2069285"/>
                  <a:ext cx="34379" cy="20724"/>
                </a:xfrm>
                <a:custGeom>
                  <a:avLst/>
                  <a:gdLst>
                    <a:gd name="connsiteX0" fmla="*/ 4863 w 34379"/>
                    <a:gd name="connsiteY0" fmla="*/ 20724 h 20724"/>
                    <a:gd name="connsiteX1" fmla="*/ 427 w 34379"/>
                    <a:gd name="connsiteY1" fmla="*/ 17842 h 20724"/>
                    <a:gd name="connsiteX2" fmla="*/ 2888 w 34379"/>
                    <a:gd name="connsiteY2" fmla="*/ 11430 h 20724"/>
                    <a:gd name="connsiteX3" fmla="*/ 27547 w 34379"/>
                    <a:gd name="connsiteY3" fmla="*/ 420 h 20724"/>
                    <a:gd name="connsiteX4" fmla="*/ 33959 w 34379"/>
                    <a:gd name="connsiteY4" fmla="*/ 2881 h 20724"/>
                    <a:gd name="connsiteX5" fmla="*/ 31498 w 34379"/>
                    <a:gd name="connsiteY5" fmla="*/ 9293 h 20724"/>
                    <a:gd name="connsiteX6" fmla="*/ 6839 w 34379"/>
                    <a:gd name="connsiteY6" fmla="*/ 20303 h 20724"/>
                    <a:gd name="connsiteX7" fmla="*/ 4863 w 34379"/>
                    <a:gd name="connsiteY7" fmla="*/ 20724 h 20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379" h="20724">
                      <a:moveTo>
                        <a:pt x="4863" y="20724"/>
                      </a:moveTo>
                      <a:cubicBezTo>
                        <a:pt x="3001" y="20724"/>
                        <a:pt x="1237" y="19655"/>
                        <a:pt x="427" y="17842"/>
                      </a:cubicBezTo>
                      <a:cubicBezTo>
                        <a:pt x="-674" y="15397"/>
                        <a:pt x="427" y="12515"/>
                        <a:pt x="2888" y="11430"/>
                      </a:cubicBezTo>
                      <a:lnTo>
                        <a:pt x="27547" y="420"/>
                      </a:lnTo>
                      <a:cubicBezTo>
                        <a:pt x="29992" y="-665"/>
                        <a:pt x="32874" y="420"/>
                        <a:pt x="33959" y="2881"/>
                      </a:cubicBezTo>
                      <a:cubicBezTo>
                        <a:pt x="35044" y="5326"/>
                        <a:pt x="33959" y="8208"/>
                        <a:pt x="31498" y="9293"/>
                      </a:cubicBezTo>
                      <a:lnTo>
                        <a:pt x="6839" y="20303"/>
                      </a:lnTo>
                      <a:cubicBezTo>
                        <a:pt x="6191" y="20595"/>
                        <a:pt x="5527" y="20724"/>
                        <a:pt x="4863" y="2072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grpSp>
              <p:nvGrpSpPr>
                <p:cNvPr id="1588" name="Graphic 1526">
                  <a:extLst>
                    <a:ext uri="{FF2B5EF4-FFF2-40B4-BE49-F238E27FC236}">
                      <a16:creationId xmlns:a16="http://schemas.microsoft.com/office/drawing/2014/main" id="{C7270F6E-8DC7-BCF9-8FC1-0C8BEEC697E3}"/>
                    </a:ext>
                  </a:extLst>
                </p:cNvPr>
                <p:cNvGrpSpPr/>
                <p:nvPr/>
              </p:nvGrpSpPr>
              <p:grpSpPr>
                <a:xfrm>
                  <a:off x="8181840" y="1861155"/>
                  <a:ext cx="66250" cy="75198"/>
                  <a:chOff x="8181840" y="1861155"/>
                  <a:chExt cx="66250" cy="75198"/>
                </a:xfrm>
                <a:solidFill>
                  <a:srgbClr val="1E243A"/>
                </a:solidFill>
              </p:grpSpPr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F4092316-204D-03FA-6DAE-8EA8CF300C01}"/>
                      </a:ext>
                    </a:extLst>
                  </p:cNvPr>
                  <p:cNvSpPr/>
                  <p:nvPr/>
                </p:nvSpPr>
                <p:spPr>
                  <a:xfrm>
                    <a:off x="8181840" y="1876398"/>
                    <a:ext cx="32135" cy="59955"/>
                  </a:xfrm>
                  <a:custGeom>
                    <a:avLst/>
                    <a:gdLst>
                      <a:gd name="connsiteX0" fmla="*/ 27272 w 32135"/>
                      <a:gd name="connsiteY0" fmla="*/ 59956 h 59955"/>
                      <a:gd name="connsiteX1" fmla="*/ 22836 w 32135"/>
                      <a:gd name="connsiteY1" fmla="*/ 57073 h 59955"/>
                      <a:gd name="connsiteX2" fmla="*/ 427 w 32135"/>
                      <a:gd name="connsiteY2" fmla="*/ 6832 h 59955"/>
                      <a:gd name="connsiteX3" fmla="*/ 2888 w 32135"/>
                      <a:gd name="connsiteY3" fmla="*/ 420 h 59955"/>
                      <a:gd name="connsiteX4" fmla="*/ 9300 w 32135"/>
                      <a:gd name="connsiteY4" fmla="*/ 2881 h 59955"/>
                      <a:gd name="connsiteX5" fmla="*/ 31709 w 32135"/>
                      <a:gd name="connsiteY5" fmla="*/ 53123 h 59955"/>
                      <a:gd name="connsiteX6" fmla="*/ 29248 w 32135"/>
                      <a:gd name="connsiteY6" fmla="*/ 59535 h 59955"/>
                      <a:gd name="connsiteX7" fmla="*/ 27272 w 32135"/>
                      <a:gd name="connsiteY7" fmla="*/ 59956 h 59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2135" h="59955">
                        <a:moveTo>
                          <a:pt x="27272" y="59956"/>
                        </a:moveTo>
                        <a:cubicBezTo>
                          <a:pt x="25410" y="59956"/>
                          <a:pt x="23645" y="58887"/>
                          <a:pt x="22836" y="57073"/>
                        </a:cubicBezTo>
                        <a:lnTo>
                          <a:pt x="427" y="6832"/>
                        </a:lnTo>
                        <a:cubicBezTo>
                          <a:pt x="-674" y="4387"/>
                          <a:pt x="427" y="1505"/>
                          <a:pt x="2888" y="420"/>
                        </a:cubicBezTo>
                        <a:cubicBezTo>
                          <a:pt x="5333" y="-665"/>
                          <a:pt x="8215" y="420"/>
                          <a:pt x="9300" y="2881"/>
                        </a:cubicBezTo>
                        <a:lnTo>
                          <a:pt x="31709" y="53123"/>
                        </a:lnTo>
                        <a:cubicBezTo>
                          <a:pt x="32810" y="55568"/>
                          <a:pt x="31709" y="58450"/>
                          <a:pt x="29248" y="59535"/>
                        </a:cubicBezTo>
                        <a:cubicBezTo>
                          <a:pt x="28600" y="59826"/>
                          <a:pt x="27936" y="59956"/>
                          <a:pt x="27272" y="59956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AF7912D7-CD98-2540-E64A-EAB77BB264A8}"/>
                      </a:ext>
                    </a:extLst>
                  </p:cNvPr>
                  <p:cNvSpPr/>
                  <p:nvPr/>
                </p:nvSpPr>
                <p:spPr>
                  <a:xfrm>
                    <a:off x="8215955" y="1861155"/>
                    <a:ext cx="32135" cy="59962"/>
                  </a:xfrm>
                  <a:custGeom>
                    <a:avLst/>
                    <a:gdLst>
                      <a:gd name="connsiteX0" fmla="*/ 27272 w 32135"/>
                      <a:gd name="connsiteY0" fmla="*/ 59962 h 59962"/>
                      <a:gd name="connsiteX1" fmla="*/ 22836 w 32135"/>
                      <a:gd name="connsiteY1" fmla="*/ 57080 h 59962"/>
                      <a:gd name="connsiteX2" fmla="*/ 427 w 32135"/>
                      <a:gd name="connsiteY2" fmla="*/ 6839 h 59962"/>
                      <a:gd name="connsiteX3" fmla="*/ 2888 w 32135"/>
                      <a:gd name="connsiteY3" fmla="*/ 427 h 59962"/>
                      <a:gd name="connsiteX4" fmla="*/ 9300 w 32135"/>
                      <a:gd name="connsiteY4" fmla="*/ 2888 h 59962"/>
                      <a:gd name="connsiteX5" fmla="*/ 31709 w 32135"/>
                      <a:gd name="connsiteY5" fmla="*/ 53130 h 59962"/>
                      <a:gd name="connsiteX6" fmla="*/ 29248 w 32135"/>
                      <a:gd name="connsiteY6" fmla="*/ 59541 h 59962"/>
                      <a:gd name="connsiteX7" fmla="*/ 27272 w 32135"/>
                      <a:gd name="connsiteY7" fmla="*/ 59962 h 59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2135" h="59962">
                        <a:moveTo>
                          <a:pt x="27272" y="59962"/>
                        </a:moveTo>
                        <a:cubicBezTo>
                          <a:pt x="25410" y="59962"/>
                          <a:pt x="23645" y="58894"/>
                          <a:pt x="22836" y="57080"/>
                        </a:cubicBezTo>
                        <a:lnTo>
                          <a:pt x="427" y="6839"/>
                        </a:lnTo>
                        <a:cubicBezTo>
                          <a:pt x="-674" y="4394"/>
                          <a:pt x="427" y="1512"/>
                          <a:pt x="2888" y="427"/>
                        </a:cubicBezTo>
                        <a:cubicBezTo>
                          <a:pt x="5333" y="-674"/>
                          <a:pt x="8215" y="427"/>
                          <a:pt x="9300" y="2888"/>
                        </a:cubicBezTo>
                        <a:lnTo>
                          <a:pt x="31709" y="53130"/>
                        </a:lnTo>
                        <a:cubicBezTo>
                          <a:pt x="32810" y="55575"/>
                          <a:pt x="31709" y="58457"/>
                          <a:pt x="29248" y="59541"/>
                        </a:cubicBezTo>
                        <a:cubicBezTo>
                          <a:pt x="28600" y="59833"/>
                          <a:pt x="27936" y="59962"/>
                          <a:pt x="27272" y="5996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591" name="Freeform: Shape 1590">
                  <a:extLst>
                    <a:ext uri="{FF2B5EF4-FFF2-40B4-BE49-F238E27FC236}">
                      <a16:creationId xmlns:a16="http://schemas.microsoft.com/office/drawing/2014/main" id="{49E8DB9C-2778-99B5-2830-FB85FD84865D}"/>
                    </a:ext>
                  </a:extLst>
                </p:cNvPr>
                <p:cNvSpPr/>
                <p:nvPr/>
              </p:nvSpPr>
              <p:spPr>
                <a:xfrm>
                  <a:off x="8263525" y="2166539"/>
                  <a:ext cx="25383" cy="16699"/>
                </a:xfrm>
                <a:custGeom>
                  <a:avLst/>
                  <a:gdLst>
                    <a:gd name="connsiteX0" fmla="*/ 4863 w 25383"/>
                    <a:gd name="connsiteY0" fmla="*/ 16699 h 16699"/>
                    <a:gd name="connsiteX1" fmla="*/ 427 w 25383"/>
                    <a:gd name="connsiteY1" fmla="*/ 13817 h 16699"/>
                    <a:gd name="connsiteX2" fmla="*/ 2888 w 25383"/>
                    <a:gd name="connsiteY2" fmla="*/ 7406 h 16699"/>
                    <a:gd name="connsiteX3" fmla="*/ 18545 w 25383"/>
                    <a:gd name="connsiteY3" fmla="*/ 427 h 16699"/>
                    <a:gd name="connsiteX4" fmla="*/ 24957 w 25383"/>
                    <a:gd name="connsiteY4" fmla="*/ 2888 h 16699"/>
                    <a:gd name="connsiteX5" fmla="*/ 22496 w 25383"/>
                    <a:gd name="connsiteY5" fmla="*/ 9300 h 16699"/>
                    <a:gd name="connsiteX6" fmla="*/ 6839 w 25383"/>
                    <a:gd name="connsiteY6" fmla="*/ 16278 h 16699"/>
                    <a:gd name="connsiteX7" fmla="*/ 4863 w 25383"/>
                    <a:gd name="connsiteY7" fmla="*/ 16699 h 16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383" h="16699">
                      <a:moveTo>
                        <a:pt x="4863" y="16699"/>
                      </a:moveTo>
                      <a:cubicBezTo>
                        <a:pt x="3001" y="16699"/>
                        <a:pt x="1237" y="15631"/>
                        <a:pt x="427" y="13817"/>
                      </a:cubicBezTo>
                      <a:cubicBezTo>
                        <a:pt x="-674" y="11372"/>
                        <a:pt x="427" y="8490"/>
                        <a:pt x="2888" y="7406"/>
                      </a:cubicBezTo>
                      <a:lnTo>
                        <a:pt x="18545" y="427"/>
                      </a:lnTo>
                      <a:cubicBezTo>
                        <a:pt x="20990" y="-674"/>
                        <a:pt x="23872" y="427"/>
                        <a:pt x="24957" y="2888"/>
                      </a:cubicBezTo>
                      <a:cubicBezTo>
                        <a:pt x="26058" y="5333"/>
                        <a:pt x="24957" y="8215"/>
                        <a:pt x="22496" y="9300"/>
                      </a:cubicBezTo>
                      <a:lnTo>
                        <a:pt x="6839" y="16278"/>
                      </a:lnTo>
                      <a:cubicBezTo>
                        <a:pt x="6191" y="16570"/>
                        <a:pt x="5527" y="16699"/>
                        <a:pt x="4863" y="1669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592" name="Freeform: Shape 1591">
                  <a:extLst>
                    <a:ext uri="{FF2B5EF4-FFF2-40B4-BE49-F238E27FC236}">
                      <a16:creationId xmlns:a16="http://schemas.microsoft.com/office/drawing/2014/main" id="{5368572B-8CF6-17A3-E1AB-F336F7572FF0}"/>
                    </a:ext>
                  </a:extLst>
                </p:cNvPr>
                <p:cNvSpPr/>
                <p:nvPr/>
              </p:nvSpPr>
              <p:spPr>
                <a:xfrm>
                  <a:off x="8297073" y="2120993"/>
                  <a:ext cx="95395" cy="47948"/>
                </a:xfrm>
                <a:custGeom>
                  <a:avLst/>
                  <a:gdLst>
                    <a:gd name="connsiteX0" fmla="*/ 4864 w 95395"/>
                    <a:gd name="connsiteY0" fmla="*/ 47949 h 47948"/>
                    <a:gd name="connsiteX1" fmla="*/ 427 w 95395"/>
                    <a:gd name="connsiteY1" fmla="*/ 45066 h 47948"/>
                    <a:gd name="connsiteX2" fmla="*/ 2888 w 95395"/>
                    <a:gd name="connsiteY2" fmla="*/ 38655 h 47948"/>
                    <a:gd name="connsiteX3" fmla="*/ 88556 w 95395"/>
                    <a:gd name="connsiteY3" fmla="*/ 427 h 47948"/>
                    <a:gd name="connsiteX4" fmla="*/ 94968 w 95395"/>
                    <a:gd name="connsiteY4" fmla="*/ 2888 h 47948"/>
                    <a:gd name="connsiteX5" fmla="*/ 92507 w 95395"/>
                    <a:gd name="connsiteY5" fmla="*/ 9300 h 47948"/>
                    <a:gd name="connsiteX6" fmla="*/ 6839 w 95395"/>
                    <a:gd name="connsiteY6" fmla="*/ 47528 h 47948"/>
                    <a:gd name="connsiteX7" fmla="*/ 4864 w 95395"/>
                    <a:gd name="connsiteY7" fmla="*/ 47949 h 47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5395" h="47948">
                      <a:moveTo>
                        <a:pt x="4864" y="47949"/>
                      </a:moveTo>
                      <a:cubicBezTo>
                        <a:pt x="3002" y="47949"/>
                        <a:pt x="1237" y="46880"/>
                        <a:pt x="427" y="45066"/>
                      </a:cubicBezTo>
                      <a:cubicBezTo>
                        <a:pt x="-674" y="42622"/>
                        <a:pt x="427" y="39740"/>
                        <a:pt x="2888" y="38655"/>
                      </a:cubicBezTo>
                      <a:lnTo>
                        <a:pt x="88556" y="427"/>
                      </a:lnTo>
                      <a:cubicBezTo>
                        <a:pt x="91001" y="-674"/>
                        <a:pt x="93883" y="427"/>
                        <a:pt x="94968" y="2888"/>
                      </a:cubicBezTo>
                      <a:cubicBezTo>
                        <a:pt x="96069" y="5333"/>
                        <a:pt x="94968" y="8215"/>
                        <a:pt x="92507" y="9300"/>
                      </a:cubicBezTo>
                      <a:lnTo>
                        <a:pt x="6839" y="47528"/>
                      </a:lnTo>
                      <a:cubicBezTo>
                        <a:pt x="6191" y="47819"/>
                        <a:pt x="5527" y="47949"/>
                        <a:pt x="4864" y="4794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597" name="Graphic 1526">
                <a:extLst>
                  <a:ext uri="{FF2B5EF4-FFF2-40B4-BE49-F238E27FC236}">
                    <a16:creationId xmlns:a16="http://schemas.microsoft.com/office/drawing/2014/main" id="{7B192127-981E-2A79-0AA2-53B955CAFC7A}"/>
                  </a:ext>
                </a:extLst>
              </p:cNvPr>
              <p:cNvGrpSpPr/>
              <p:nvPr/>
            </p:nvGrpSpPr>
            <p:grpSpPr>
              <a:xfrm>
                <a:off x="7299275" y="1681066"/>
                <a:ext cx="962442" cy="598041"/>
                <a:chOff x="7299275" y="1681066"/>
                <a:chExt cx="962442" cy="598041"/>
              </a:xfrm>
              <a:solidFill>
                <a:srgbClr val="1E243A"/>
              </a:solidFill>
            </p:grpSpPr>
            <p:grpSp>
              <p:nvGrpSpPr>
                <p:cNvPr id="1598" name="Graphic 1526">
                  <a:extLst>
                    <a:ext uri="{FF2B5EF4-FFF2-40B4-BE49-F238E27FC236}">
                      <a16:creationId xmlns:a16="http://schemas.microsoft.com/office/drawing/2014/main" id="{7E84771D-3031-9ED0-3D96-51C42DEA3963}"/>
                    </a:ext>
                  </a:extLst>
                </p:cNvPr>
                <p:cNvGrpSpPr/>
                <p:nvPr/>
              </p:nvGrpSpPr>
              <p:grpSpPr>
                <a:xfrm>
                  <a:off x="7299275" y="1681066"/>
                  <a:ext cx="962442" cy="598041"/>
                  <a:chOff x="7299275" y="1681066"/>
                  <a:chExt cx="962442" cy="598041"/>
                </a:xfrm>
                <a:solidFill>
                  <a:srgbClr val="1E243A"/>
                </a:solidFill>
              </p:grpSpPr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394992C5-B855-3645-52D3-ABB4F38C48BD}"/>
                      </a:ext>
                    </a:extLst>
                  </p:cNvPr>
                  <p:cNvSpPr/>
                  <p:nvPr/>
                </p:nvSpPr>
                <p:spPr>
                  <a:xfrm>
                    <a:off x="7358616" y="2212286"/>
                    <a:ext cx="903101" cy="66821"/>
                  </a:xfrm>
                  <a:custGeom>
                    <a:avLst/>
                    <a:gdLst>
                      <a:gd name="connsiteX0" fmla="*/ 4857 w 903101"/>
                      <a:gd name="connsiteY0" fmla="*/ 66821 h 66821"/>
                      <a:gd name="connsiteX1" fmla="*/ 0 w 903101"/>
                      <a:gd name="connsiteY1" fmla="*/ 61964 h 66821"/>
                      <a:gd name="connsiteX2" fmla="*/ 4857 w 903101"/>
                      <a:gd name="connsiteY2" fmla="*/ 57107 h 66821"/>
                      <a:gd name="connsiteX3" fmla="*/ 860340 w 903101"/>
                      <a:gd name="connsiteY3" fmla="*/ 56249 h 66821"/>
                      <a:gd name="connsiteX4" fmla="*/ 893403 w 903101"/>
                      <a:gd name="connsiteY4" fmla="*/ 23121 h 66821"/>
                      <a:gd name="connsiteX5" fmla="*/ 893403 w 903101"/>
                      <a:gd name="connsiteY5" fmla="*/ 9731 h 66821"/>
                      <a:gd name="connsiteX6" fmla="*/ 55763 w 903101"/>
                      <a:gd name="connsiteY6" fmla="*/ 10476 h 66821"/>
                      <a:gd name="connsiteX7" fmla="*/ 55763 w 903101"/>
                      <a:gd name="connsiteY7" fmla="*/ 10476 h 66821"/>
                      <a:gd name="connsiteX8" fmla="*/ 50905 w 903101"/>
                      <a:gd name="connsiteY8" fmla="*/ 5618 h 66821"/>
                      <a:gd name="connsiteX9" fmla="*/ 55763 w 903101"/>
                      <a:gd name="connsiteY9" fmla="*/ 761 h 66821"/>
                      <a:gd name="connsiteX10" fmla="*/ 898244 w 903101"/>
                      <a:gd name="connsiteY10" fmla="*/ 0 h 66821"/>
                      <a:gd name="connsiteX11" fmla="*/ 898244 w 903101"/>
                      <a:gd name="connsiteY11" fmla="*/ 0 h 66821"/>
                      <a:gd name="connsiteX12" fmla="*/ 903102 w 903101"/>
                      <a:gd name="connsiteY12" fmla="*/ 4857 h 66821"/>
                      <a:gd name="connsiteX13" fmla="*/ 903102 w 903101"/>
                      <a:gd name="connsiteY13" fmla="*/ 23105 h 66821"/>
                      <a:gd name="connsiteX14" fmla="*/ 860357 w 903101"/>
                      <a:gd name="connsiteY14" fmla="*/ 65947 h 66821"/>
                      <a:gd name="connsiteX15" fmla="*/ 4874 w 903101"/>
                      <a:gd name="connsiteY15" fmla="*/ 66805 h 66821"/>
                      <a:gd name="connsiteX16" fmla="*/ 4874 w 903101"/>
                      <a:gd name="connsiteY16" fmla="*/ 66805 h 66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903101" h="66821">
                        <a:moveTo>
                          <a:pt x="4857" y="66821"/>
                        </a:moveTo>
                        <a:cubicBezTo>
                          <a:pt x="2170" y="66821"/>
                          <a:pt x="0" y="64652"/>
                          <a:pt x="0" y="61964"/>
                        </a:cubicBezTo>
                        <a:cubicBezTo>
                          <a:pt x="0" y="59276"/>
                          <a:pt x="2170" y="57107"/>
                          <a:pt x="4857" y="57107"/>
                        </a:cubicBezTo>
                        <a:lnTo>
                          <a:pt x="860340" y="56249"/>
                        </a:lnTo>
                        <a:cubicBezTo>
                          <a:pt x="878588" y="56232"/>
                          <a:pt x="893419" y="41369"/>
                          <a:pt x="893403" y="23121"/>
                        </a:cubicBezTo>
                        <a:lnTo>
                          <a:pt x="893403" y="9731"/>
                        </a:lnTo>
                        <a:cubicBezTo>
                          <a:pt x="893403" y="9731"/>
                          <a:pt x="55763" y="10476"/>
                          <a:pt x="55763" y="10476"/>
                        </a:cubicBezTo>
                        <a:lnTo>
                          <a:pt x="55763" y="10476"/>
                        </a:lnTo>
                        <a:cubicBezTo>
                          <a:pt x="53075" y="10476"/>
                          <a:pt x="50905" y="8306"/>
                          <a:pt x="50905" y="5618"/>
                        </a:cubicBezTo>
                        <a:cubicBezTo>
                          <a:pt x="50905" y="2931"/>
                          <a:pt x="53075" y="761"/>
                          <a:pt x="55763" y="761"/>
                        </a:cubicBezTo>
                        <a:lnTo>
                          <a:pt x="898244" y="0"/>
                        </a:lnTo>
                        <a:lnTo>
                          <a:pt x="898244" y="0"/>
                        </a:lnTo>
                        <a:cubicBezTo>
                          <a:pt x="900932" y="0"/>
                          <a:pt x="903102" y="2170"/>
                          <a:pt x="903102" y="4857"/>
                        </a:cubicBezTo>
                        <a:lnTo>
                          <a:pt x="903102" y="23105"/>
                        </a:lnTo>
                        <a:cubicBezTo>
                          <a:pt x="903134" y="46712"/>
                          <a:pt x="883947" y="65931"/>
                          <a:pt x="860357" y="65947"/>
                        </a:cubicBezTo>
                        <a:lnTo>
                          <a:pt x="4874" y="66805"/>
                        </a:lnTo>
                        <a:lnTo>
                          <a:pt x="4874" y="6680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1BB31708-D762-DAC8-152E-5ECCEDF75B53}"/>
                      </a:ext>
                    </a:extLst>
                  </p:cNvPr>
                  <p:cNvSpPr/>
                  <p:nvPr/>
                </p:nvSpPr>
                <p:spPr>
                  <a:xfrm>
                    <a:off x="7668776" y="2213986"/>
                    <a:ext cx="154531" cy="36624"/>
                  </a:xfrm>
                  <a:custGeom>
                    <a:avLst/>
                    <a:gdLst>
                      <a:gd name="connsiteX0" fmla="*/ 4858 w 154531"/>
                      <a:gd name="connsiteY0" fmla="*/ 36608 h 36624"/>
                      <a:gd name="connsiteX1" fmla="*/ 0 w 154531"/>
                      <a:gd name="connsiteY1" fmla="*/ 31751 h 36624"/>
                      <a:gd name="connsiteX2" fmla="*/ 0 w 154531"/>
                      <a:gd name="connsiteY2" fmla="*/ 4971 h 36624"/>
                      <a:gd name="connsiteX3" fmla="*/ 4825 w 154531"/>
                      <a:gd name="connsiteY3" fmla="*/ 113 h 36624"/>
                      <a:gd name="connsiteX4" fmla="*/ 4825 w 154531"/>
                      <a:gd name="connsiteY4" fmla="*/ 113 h 36624"/>
                      <a:gd name="connsiteX5" fmla="*/ 9683 w 154531"/>
                      <a:gd name="connsiteY5" fmla="*/ 4971 h 36624"/>
                      <a:gd name="connsiteX6" fmla="*/ 9683 w 154531"/>
                      <a:gd name="connsiteY6" fmla="*/ 26894 h 36624"/>
                      <a:gd name="connsiteX7" fmla="*/ 144831 w 154531"/>
                      <a:gd name="connsiteY7" fmla="*/ 26780 h 36624"/>
                      <a:gd name="connsiteX8" fmla="*/ 144831 w 154531"/>
                      <a:gd name="connsiteY8" fmla="*/ 4857 h 36624"/>
                      <a:gd name="connsiteX9" fmla="*/ 149673 w 154531"/>
                      <a:gd name="connsiteY9" fmla="*/ 0 h 36624"/>
                      <a:gd name="connsiteX10" fmla="*/ 149673 w 154531"/>
                      <a:gd name="connsiteY10" fmla="*/ 0 h 36624"/>
                      <a:gd name="connsiteX11" fmla="*/ 154530 w 154531"/>
                      <a:gd name="connsiteY11" fmla="*/ 4857 h 36624"/>
                      <a:gd name="connsiteX12" fmla="*/ 154530 w 154531"/>
                      <a:gd name="connsiteY12" fmla="*/ 31638 h 36624"/>
                      <a:gd name="connsiteX13" fmla="*/ 153138 w 154531"/>
                      <a:gd name="connsiteY13" fmla="*/ 35070 h 36624"/>
                      <a:gd name="connsiteX14" fmla="*/ 149705 w 154531"/>
                      <a:gd name="connsiteY14" fmla="*/ 36495 h 36624"/>
                      <a:gd name="connsiteX15" fmla="*/ 4874 w 154531"/>
                      <a:gd name="connsiteY15" fmla="*/ 36625 h 36624"/>
                      <a:gd name="connsiteX16" fmla="*/ 4874 w 154531"/>
                      <a:gd name="connsiteY16" fmla="*/ 36625 h 36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54531" h="36624">
                        <a:moveTo>
                          <a:pt x="4858" y="36608"/>
                        </a:moveTo>
                        <a:cubicBezTo>
                          <a:pt x="2170" y="36608"/>
                          <a:pt x="0" y="34439"/>
                          <a:pt x="0" y="31751"/>
                        </a:cubicBezTo>
                        <a:lnTo>
                          <a:pt x="0" y="4971"/>
                        </a:lnTo>
                        <a:cubicBezTo>
                          <a:pt x="-32" y="2283"/>
                          <a:pt x="2154" y="113"/>
                          <a:pt x="4825" y="113"/>
                        </a:cubicBezTo>
                        <a:lnTo>
                          <a:pt x="4825" y="113"/>
                        </a:lnTo>
                        <a:cubicBezTo>
                          <a:pt x="7513" y="113"/>
                          <a:pt x="9683" y="2283"/>
                          <a:pt x="9683" y="4971"/>
                        </a:cubicBezTo>
                        <a:lnTo>
                          <a:pt x="9683" y="26894"/>
                        </a:lnTo>
                        <a:cubicBezTo>
                          <a:pt x="9683" y="26894"/>
                          <a:pt x="144831" y="26780"/>
                          <a:pt x="144831" y="26780"/>
                        </a:cubicBezTo>
                        <a:lnTo>
                          <a:pt x="144831" y="4857"/>
                        </a:lnTo>
                        <a:cubicBezTo>
                          <a:pt x="144815" y="2170"/>
                          <a:pt x="146985" y="0"/>
                          <a:pt x="149673" y="0"/>
                        </a:cubicBezTo>
                        <a:lnTo>
                          <a:pt x="149673" y="0"/>
                        </a:lnTo>
                        <a:cubicBezTo>
                          <a:pt x="152360" y="0"/>
                          <a:pt x="154530" y="2170"/>
                          <a:pt x="154530" y="4857"/>
                        </a:cubicBezTo>
                        <a:lnTo>
                          <a:pt x="154530" y="31638"/>
                        </a:lnTo>
                        <a:cubicBezTo>
                          <a:pt x="154562" y="32933"/>
                          <a:pt x="154044" y="34164"/>
                          <a:pt x="153138" y="35070"/>
                        </a:cubicBezTo>
                        <a:cubicBezTo>
                          <a:pt x="152231" y="35977"/>
                          <a:pt x="151000" y="36495"/>
                          <a:pt x="149705" y="36495"/>
                        </a:cubicBezTo>
                        <a:lnTo>
                          <a:pt x="4874" y="36625"/>
                        </a:lnTo>
                        <a:lnTo>
                          <a:pt x="4874" y="3662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6A66104C-56F4-F8BF-C88A-EA5CB1AE5113}"/>
                      </a:ext>
                    </a:extLst>
                  </p:cNvPr>
                  <p:cNvSpPr/>
                  <p:nvPr/>
                </p:nvSpPr>
                <p:spPr>
                  <a:xfrm>
                    <a:off x="8182331" y="1875669"/>
                    <a:ext cx="9990" cy="339741"/>
                  </a:xfrm>
                  <a:custGeom>
                    <a:avLst/>
                    <a:gdLst>
                      <a:gd name="connsiteX0" fmla="*/ 5133 w 9990"/>
                      <a:gd name="connsiteY0" fmla="*/ 339742 h 339741"/>
                      <a:gd name="connsiteX1" fmla="*/ 275 w 9990"/>
                      <a:gd name="connsiteY1" fmla="*/ 334885 h 339741"/>
                      <a:gd name="connsiteX2" fmla="*/ 0 w 9990"/>
                      <a:gd name="connsiteY2" fmla="*/ 4857 h 339741"/>
                      <a:gd name="connsiteX3" fmla="*/ 4857 w 9990"/>
                      <a:gd name="connsiteY3" fmla="*/ 0 h 339741"/>
                      <a:gd name="connsiteX4" fmla="*/ 4857 w 9990"/>
                      <a:gd name="connsiteY4" fmla="*/ 0 h 339741"/>
                      <a:gd name="connsiteX5" fmla="*/ 9715 w 9990"/>
                      <a:gd name="connsiteY5" fmla="*/ 4857 h 339741"/>
                      <a:gd name="connsiteX6" fmla="*/ 9990 w 9990"/>
                      <a:gd name="connsiteY6" fmla="*/ 334885 h 339741"/>
                      <a:gd name="connsiteX7" fmla="*/ 5133 w 9990"/>
                      <a:gd name="connsiteY7" fmla="*/ 339742 h 339741"/>
                      <a:gd name="connsiteX8" fmla="*/ 5133 w 9990"/>
                      <a:gd name="connsiteY8" fmla="*/ 339742 h 3397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990" h="339741">
                        <a:moveTo>
                          <a:pt x="5133" y="339742"/>
                        </a:moveTo>
                        <a:cubicBezTo>
                          <a:pt x="2445" y="339742"/>
                          <a:pt x="275" y="337572"/>
                          <a:pt x="275" y="334885"/>
                        </a:cubicBezTo>
                        <a:lnTo>
                          <a:pt x="0" y="4857"/>
                        </a:lnTo>
                        <a:cubicBezTo>
                          <a:pt x="0" y="2170"/>
                          <a:pt x="2170" y="0"/>
                          <a:pt x="4857" y="0"/>
                        </a:cubicBezTo>
                        <a:lnTo>
                          <a:pt x="4857" y="0"/>
                        </a:lnTo>
                        <a:cubicBezTo>
                          <a:pt x="7545" y="0"/>
                          <a:pt x="9715" y="2170"/>
                          <a:pt x="9715" y="4857"/>
                        </a:cubicBezTo>
                        <a:lnTo>
                          <a:pt x="9990" y="334885"/>
                        </a:lnTo>
                        <a:cubicBezTo>
                          <a:pt x="9990" y="337572"/>
                          <a:pt x="7820" y="339742"/>
                          <a:pt x="5133" y="339742"/>
                        </a:cubicBezTo>
                        <a:lnTo>
                          <a:pt x="5133" y="33974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85E7B28C-F0F4-63A3-30F3-CA95D933BBF4}"/>
                      </a:ext>
                    </a:extLst>
                  </p:cNvPr>
                  <p:cNvSpPr/>
                  <p:nvPr/>
                </p:nvSpPr>
                <p:spPr>
                  <a:xfrm>
                    <a:off x="7299275" y="1681066"/>
                    <a:ext cx="722601" cy="159306"/>
                  </a:xfrm>
                  <a:custGeom>
                    <a:avLst/>
                    <a:gdLst>
                      <a:gd name="connsiteX0" fmla="*/ 4955 w 722601"/>
                      <a:gd name="connsiteY0" fmla="*/ 159306 h 159306"/>
                      <a:gd name="connsiteX1" fmla="*/ 97 w 722601"/>
                      <a:gd name="connsiteY1" fmla="*/ 154449 h 159306"/>
                      <a:gd name="connsiteX2" fmla="*/ 0 w 722601"/>
                      <a:gd name="connsiteY2" fmla="*/ 45400 h 159306"/>
                      <a:gd name="connsiteX3" fmla="*/ 47165 w 722601"/>
                      <a:gd name="connsiteY3" fmla="*/ 599 h 159306"/>
                      <a:gd name="connsiteX4" fmla="*/ 717744 w 722601"/>
                      <a:gd name="connsiteY4" fmla="*/ 0 h 159306"/>
                      <a:gd name="connsiteX5" fmla="*/ 717744 w 722601"/>
                      <a:gd name="connsiteY5" fmla="*/ 0 h 159306"/>
                      <a:gd name="connsiteX6" fmla="*/ 722601 w 722601"/>
                      <a:gd name="connsiteY6" fmla="*/ 4857 h 159306"/>
                      <a:gd name="connsiteX7" fmla="*/ 717744 w 722601"/>
                      <a:gd name="connsiteY7" fmla="*/ 9715 h 159306"/>
                      <a:gd name="connsiteX8" fmla="*/ 47165 w 722601"/>
                      <a:gd name="connsiteY8" fmla="*/ 10314 h 159306"/>
                      <a:gd name="connsiteX9" fmla="*/ 9715 w 722601"/>
                      <a:gd name="connsiteY9" fmla="*/ 45400 h 159306"/>
                      <a:gd name="connsiteX10" fmla="*/ 9812 w 722601"/>
                      <a:gd name="connsiteY10" fmla="*/ 154449 h 159306"/>
                      <a:gd name="connsiteX11" fmla="*/ 4955 w 722601"/>
                      <a:gd name="connsiteY11" fmla="*/ 159306 h 159306"/>
                      <a:gd name="connsiteX12" fmla="*/ 4955 w 722601"/>
                      <a:gd name="connsiteY12" fmla="*/ 159306 h 159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722601" h="159306">
                        <a:moveTo>
                          <a:pt x="4955" y="159306"/>
                        </a:moveTo>
                        <a:cubicBezTo>
                          <a:pt x="2267" y="159306"/>
                          <a:pt x="97" y="157136"/>
                          <a:pt x="97" y="154449"/>
                        </a:cubicBezTo>
                        <a:lnTo>
                          <a:pt x="0" y="45400"/>
                        </a:lnTo>
                        <a:cubicBezTo>
                          <a:pt x="-16" y="20725"/>
                          <a:pt x="21130" y="615"/>
                          <a:pt x="47165" y="599"/>
                        </a:cubicBezTo>
                        <a:lnTo>
                          <a:pt x="717744" y="0"/>
                        </a:lnTo>
                        <a:lnTo>
                          <a:pt x="717744" y="0"/>
                        </a:lnTo>
                        <a:cubicBezTo>
                          <a:pt x="720431" y="0"/>
                          <a:pt x="722601" y="2170"/>
                          <a:pt x="722601" y="4857"/>
                        </a:cubicBezTo>
                        <a:cubicBezTo>
                          <a:pt x="722601" y="7545"/>
                          <a:pt x="720431" y="9715"/>
                          <a:pt x="717744" y="9715"/>
                        </a:cubicBezTo>
                        <a:lnTo>
                          <a:pt x="47165" y="10314"/>
                        </a:lnTo>
                        <a:cubicBezTo>
                          <a:pt x="26489" y="10330"/>
                          <a:pt x="9699" y="26068"/>
                          <a:pt x="9715" y="45400"/>
                        </a:cubicBezTo>
                        <a:lnTo>
                          <a:pt x="9812" y="154449"/>
                        </a:lnTo>
                        <a:cubicBezTo>
                          <a:pt x="9812" y="157136"/>
                          <a:pt x="7642" y="159306"/>
                          <a:pt x="4955" y="159306"/>
                        </a:cubicBezTo>
                        <a:lnTo>
                          <a:pt x="4955" y="159306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EE2C37F9-9F3B-F18E-DC16-9D87EE8B9355}"/>
                      </a:ext>
                    </a:extLst>
                  </p:cNvPr>
                  <p:cNvSpPr/>
                  <p:nvPr/>
                </p:nvSpPr>
                <p:spPr>
                  <a:xfrm>
                    <a:off x="7407303" y="1886290"/>
                    <a:ext cx="727442" cy="289208"/>
                  </a:xfrm>
                  <a:custGeom>
                    <a:avLst/>
                    <a:gdLst>
                      <a:gd name="connsiteX0" fmla="*/ 4857 w 727442"/>
                      <a:gd name="connsiteY0" fmla="*/ 289193 h 289208"/>
                      <a:gd name="connsiteX1" fmla="*/ 0 w 727442"/>
                      <a:gd name="connsiteY1" fmla="*/ 284335 h 289208"/>
                      <a:gd name="connsiteX2" fmla="*/ 4857 w 727442"/>
                      <a:gd name="connsiteY2" fmla="*/ 279478 h 289208"/>
                      <a:gd name="connsiteX3" fmla="*/ 717728 w 727442"/>
                      <a:gd name="connsiteY3" fmla="*/ 278426 h 289208"/>
                      <a:gd name="connsiteX4" fmla="*/ 717485 w 727442"/>
                      <a:gd name="connsiteY4" fmla="*/ 4857 h 289208"/>
                      <a:gd name="connsiteX5" fmla="*/ 722342 w 727442"/>
                      <a:gd name="connsiteY5" fmla="*/ 0 h 289208"/>
                      <a:gd name="connsiteX6" fmla="*/ 722342 w 727442"/>
                      <a:gd name="connsiteY6" fmla="*/ 0 h 289208"/>
                      <a:gd name="connsiteX7" fmla="*/ 727199 w 727442"/>
                      <a:gd name="connsiteY7" fmla="*/ 4857 h 289208"/>
                      <a:gd name="connsiteX8" fmla="*/ 727442 w 727442"/>
                      <a:gd name="connsiteY8" fmla="*/ 283283 h 289208"/>
                      <a:gd name="connsiteX9" fmla="*/ 722585 w 727442"/>
                      <a:gd name="connsiteY9" fmla="*/ 288140 h 289208"/>
                      <a:gd name="connsiteX10" fmla="*/ 4857 w 727442"/>
                      <a:gd name="connsiteY10" fmla="*/ 289209 h 289208"/>
                      <a:gd name="connsiteX11" fmla="*/ 4857 w 727442"/>
                      <a:gd name="connsiteY11" fmla="*/ 289209 h 289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727442" h="289208">
                        <a:moveTo>
                          <a:pt x="4857" y="289193"/>
                        </a:moveTo>
                        <a:cubicBezTo>
                          <a:pt x="2186" y="289193"/>
                          <a:pt x="0" y="287023"/>
                          <a:pt x="0" y="284335"/>
                        </a:cubicBezTo>
                        <a:cubicBezTo>
                          <a:pt x="0" y="281648"/>
                          <a:pt x="2170" y="279478"/>
                          <a:pt x="4857" y="279478"/>
                        </a:cubicBezTo>
                        <a:lnTo>
                          <a:pt x="717728" y="278426"/>
                        </a:lnTo>
                        <a:lnTo>
                          <a:pt x="717485" y="4857"/>
                        </a:lnTo>
                        <a:cubicBezTo>
                          <a:pt x="717485" y="2170"/>
                          <a:pt x="719654" y="0"/>
                          <a:pt x="722342" y="0"/>
                        </a:cubicBezTo>
                        <a:lnTo>
                          <a:pt x="722342" y="0"/>
                        </a:lnTo>
                        <a:cubicBezTo>
                          <a:pt x="725030" y="0"/>
                          <a:pt x="727199" y="2170"/>
                          <a:pt x="727199" y="4857"/>
                        </a:cubicBezTo>
                        <a:lnTo>
                          <a:pt x="727442" y="283283"/>
                        </a:lnTo>
                        <a:cubicBezTo>
                          <a:pt x="727442" y="285971"/>
                          <a:pt x="725273" y="288140"/>
                          <a:pt x="722585" y="288140"/>
                        </a:cubicBezTo>
                        <a:lnTo>
                          <a:pt x="4857" y="289209"/>
                        </a:lnTo>
                        <a:lnTo>
                          <a:pt x="4857" y="28920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D90CDE3C-B5EE-5805-59BF-C21A0A3AAA9A}"/>
                      </a:ext>
                    </a:extLst>
                  </p:cNvPr>
                  <p:cNvSpPr/>
                  <p:nvPr/>
                </p:nvSpPr>
                <p:spPr>
                  <a:xfrm>
                    <a:off x="7358794" y="1738626"/>
                    <a:ext cx="645789" cy="94686"/>
                  </a:xfrm>
                  <a:custGeom>
                    <a:avLst/>
                    <a:gdLst>
                      <a:gd name="connsiteX0" fmla="*/ 4938 w 645789"/>
                      <a:gd name="connsiteY0" fmla="*/ 94687 h 94686"/>
                      <a:gd name="connsiteX1" fmla="*/ 81 w 645789"/>
                      <a:gd name="connsiteY1" fmla="*/ 89829 h 94686"/>
                      <a:gd name="connsiteX2" fmla="*/ 0 w 645789"/>
                      <a:gd name="connsiteY2" fmla="*/ 5424 h 94686"/>
                      <a:gd name="connsiteX3" fmla="*/ 1425 w 645789"/>
                      <a:gd name="connsiteY3" fmla="*/ 1992 h 94686"/>
                      <a:gd name="connsiteX4" fmla="*/ 4857 w 645789"/>
                      <a:gd name="connsiteY4" fmla="*/ 567 h 94686"/>
                      <a:gd name="connsiteX5" fmla="*/ 640932 w 645789"/>
                      <a:gd name="connsiteY5" fmla="*/ 0 h 94686"/>
                      <a:gd name="connsiteX6" fmla="*/ 640932 w 645789"/>
                      <a:gd name="connsiteY6" fmla="*/ 0 h 94686"/>
                      <a:gd name="connsiteX7" fmla="*/ 645790 w 645789"/>
                      <a:gd name="connsiteY7" fmla="*/ 4857 h 94686"/>
                      <a:gd name="connsiteX8" fmla="*/ 640932 w 645789"/>
                      <a:gd name="connsiteY8" fmla="*/ 9715 h 94686"/>
                      <a:gd name="connsiteX9" fmla="*/ 9715 w 645789"/>
                      <a:gd name="connsiteY9" fmla="*/ 10281 h 94686"/>
                      <a:gd name="connsiteX10" fmla="*/ 9780 w 645789"/>
                      <a:gd name="connsiteY10" fmla="*/ 89829 h 94686"/>
                      <a:gd name="connsiteX11" fmla="*/ 4922 w 645789"/>
                      <a:gd name="connsiteY11" fmla="*/ 94687 h 94686"/>
                      <a:gd name="connsiteX12" fmla="*/ 4922 w 645789"/>
                      <a:gd name="connsiteY12" fmla="*/ 94687 h 94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645789" h="94686">
                        <a:moveTo>
                          <a:pt x="4938" y="94687"/>
                        </a:moveTo>
                        <a:cubicBezTo>
                          <a:pt x="2251" y="94687"/>
                          <a:pt x="81" y="92517"/>
                          <a:pt x="81" y="89829"/>
                        </a:cubicBezTo>
                        <a:lnTo>
                          <a:pt x="0" y="5424"/>
                        </a:lnTo>
                        <a:cubicBezTo>
                          <a:pt x="0" y="4129"/>
                          <a:pt x="502" y="2898"/>
                          <a:pt x="1425" y="1992"/>
                        </a:cubicBezTo>
                        <a:cubicBezTo>
                          <a:pt x="2332" y="1085"/>
                          <a:pt x="3578" y="567"/>
                          <a:pt x="4857" y="567"/>
                        </a:cubicBezTo>
                        <a:lnTo>
                          <a:pt x="640932" y="0"/>
                        </a:lnTo>
                        <a:lnTo>
                          <a:pt x="640932" y="0"/>
                        </a:lnTo>
                        <a:cubicBezTo>
                          <a:pt x="643620" y="0"/>
                          <a:pt x="645790" y="2170"/>
                          <a:pt x="645790" y="4857"/>
                        </a:cubicBezTo>
                        <a:cubicBezTo>
                          <a:pt x="645790" y="7545"/>
                          <a:pt x="643620" y="9715"/>
                          <a:pt x="640932" y="9715"/>
                        </a:cubicBezTo>
                        <a:lnTo>
                          <a:pt x="9715" y="10281"/>
                        </a:lnTo>
                        <a:lnTo>
                          <a:pt x="9780" y="89829"/>
                        </a:lnTo>
                        <a:cubicBezTo>
                          <a:pt x="9780" y="92517"/>
                          <a:pt x="7610" y="94687"/>
                          <a:pt x="4922" y="94687"/>
                        </a:cubicBezTo>
                        <a:lnTo>
                          <a:pt x="4922" y="94687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605" name="Freeform: Shape 1604">
                  <a:extLst>
                    <a:ext uri="{FF2B5EF4-FFF2-40B4-BE49-F238E27FC236}">
                      <a16:creationId xmlns:a16="http://schemas.microsoft.com/office/drawing/2014/main" id="{0244D397-F5EC-CDD8-39BD-0E10F7247B03}"/>
                    </a:ext>
                  </a:extLst>
                </p:cNvPr>
                <p:cNvSpPr/>
                <p:nvPr/>
              </p:nvSpPr>
              <p:spPr>
                <a:xfrm>
                  <a:off x="7973626" y="1763933"/>
                  <a:ext cx="43716" cy="43716"/>
                </a:xfrm>
                <a:custGeom>
                  <a:avLst/>
                  <a:gdLst>
                    <a:gd name="connsiteX0" fmla="*/ 21858 w 43716"/>
                    <a:gd name="connsiteY0" fmla="*/ 43716 h 43716"/>
                    <a:gd name="connsiteX1" fmla="*/ 0 w 43716"/>
                    <a:gd name="connsiteY1" fmla="*/ 21858 h 43716"/>
                    <a:gd name="connsiteX2" fmla="*/ 21858 w 43716"/>
                    <a:gd name="connsiteY2" fmla="*/ 0 h 43716"/>
                    <a:gd name="connsiteX3" fmla="*/ 43716 w 43716"/>
                    <a:gd name="connsiteY3" fmla="*/ 21858 h 43716"/>
                    <a:gd name="connsiteX4" fmla="*/ 21858 w 43716"/>
                    <a:gd name="connsiteY4" fmla="*/ 43716 h 43716"/>
                    <a:gd name="connsiteX5" fmla="*/ 21858 w 43716"/>
                    <a:gd name="connsiteY5" fmla="*/ 9715 h 43716"/>
                    <a:gd name="connsiteX6" fmla="*/ 9715 w 43716"/>
                    <a:gd name="connsiteY6" fmla="*/ 21858 h 43716"/>
                    <a:gd name="connsiteX7" fmla="*/ 21858 w 43716"/>
                    <a:gd name="connsiteY7" fmla="*/ 34002 h 43716"/>
                    <a:gd name="connsiteX8" fmla="*/ 34002 w 43716"/>
                    <a:gd name="connsiteY8" fmla="*/ 21858 h 43716"/>
                    <a:gd name="connsiteX9" fmla="*/ 21858 w 43716"/>
                    <a:gd name="connsiteY9" fmla="*/ 9715 h 43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716" h="43716">
                      <a:moveTo>
                        <a:pt x="21858" y="43716"/>
                      </a:moveTo>
                      <a:cubicBezTo>
                        <a:pt x="9812" y="43716"/>
                        <a:pt x="0" y="33905"/>
                        <a:pt x="0" y="21858"/>
                      </a:cubicBezTo>
                      <a:cubicBezTo>
                        <a:pt x="0" y="9812"/>
                        <a:pt x="9812" y="0"/>
                        <a:pt x="21858" y="0"/>
                      </a:cubicBezTo>
                      <a:cubicBezTo>
                        <a:pt x="33905" y="0"/>
                        <a:pt x="43716" y="9812"/>
                        <a:pt x="43716" y="21858"/>
                      </a:cubicBezTo>
                      <a:cubicBezTo>
                        <a:pt x="43716" y="33905"/>
                        <a:pt x="33905" y="43716"/>
                        <a:pt x="21858" y="43716"/>
                      </a:cubicBezTo>
                      <a:close/>
                      <a:moveTo>
                        <a:pt x="21858" y="9715"/>
                      </a:moveTo>
                      <a:cubicBezTo>
                        <a:pt x="15155" y="9715"/>
                        <a:pt x="9715" y="15155"/>
                        <a:pt x="9715" y="21858"/>
                      </a:cubicBezTo>
                      <a:cubicBezTo>
                        <a:pt x="9715" y="28561"/>
                        <a:pt x="15155" y="34002"/>
                        <a:pt x="21858" y="34002"/>
                      </a:cubicBezTo>
                      <a:cubicBezTo>
                        <a:pt x="28561" y="34002"/>
                        <a:pt x="34002" y="28561"/>
                        <a:pt x="34002" y="21858"/>
                      </a:cubicBezTo>
                      <a:cubicBezTo>
                        <a:pt x="34002" y="15155"/>
                        <a:pt x="28561" y="9715"/>
                        <a:pt x="21858" y="971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606" name="Freeform: Shape 1605">
                  <a:extLst>
                    <a:ext uri="{FF2B5EF4-FFF2-40B4-BE49-F238E27FC236}">
                      <a16:creationId xmlns:a16="http://schemas.microsoft.com/office/drawing/2014/main" id="{3DFA8302-C540-F8F1-B208-D6081DB976B7}"/>
                    </a:ext>
                  </a:extLst>
                </p:cNvPr>
                <p:cNvSpPr/>
                <p:nvPr/>
              </p:nvSpPr>
              <p:spPr>
                <a:xfrm>
                  <a:off x="7910480" y="1763933"/>
                  <a:ext cx="43716" cy="43716"/>
                </a:xfrm>
                <a:custGeom>
                  <a:avLst/>
                  <a:gdLst>
                    <a:gd name="connsiteX0" fmla="*/ 21858 w 43716"/>
                    <a:gd name="connsiteY0" fmla="*/ 43716 h 43716"/>
                    <a:gd name="connsiteX1" fmla="*/ 0 w 43716"/>
                    <a:gd name="connsiteY1" fmla="*/ 21858 h 43716"/>
                    <a:gd name="connsiteX2" fmla="*/ 21858 w 43716"/>
                    <a:gd name="connsiteY2" fmla="*/ 0 h 43716"/>
                    <a:gd name="connsiteX3" fmla="*/ 43716 w 43716"/>
                    <a:gd name="connsiteY3" fmla="*/ 21858 h 43716"/>
                    <a:gd name="connsiteX4" fmla="*/ 21858 w 43716"/>
                    <a:gd name="connsiteY4" fmla="*/ 43716 h 43716"/>
                    <a:gd name="connsiteX5" fmla="*/ 21858 w 43716"/>
                    <a:gd name="connsiteY5" fmla="*/ 9715 h 43716"/>
                    <a:gd name="connsiteX6" fmla="*/ 9715 w 43716"/>
                    <a:gd name="connsiteY6" fmla="*/ 21858 h 43716"/>
                    <a:gd name="connsiteX7" fmla="*/ 21858 w 43716"/>
                    <a:gd name="connsiteY7" fmla="*/ 34002 h 43716"/>
                    <a:gd name="connsiteX8" fmla="*/ 34002 w 43716"/>
                    <a:gd name="connsiteY8" fmla="*/ 21858 h 43716"/>
                    <a:gd name="connsiteX9" fmla="*/ 21858 w 43716"/>
                    <a:gd name="connsiteY9" fmla="*/ 9715 h 43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716" h="43716">
                      <a:moveTo>
                        <a:pt x="21858" y="43716"/>
                      </a:moveTo>
                      <a:cubicBezTo>
                        <a:pt x="9812" y="43716"/>
                        <a:pt x="0" y="33905"/>
                        <a:pt x="0" y="21858"/>
                      </a:cubicBezTo>
                      <a:cubicBezTo>
                        <a:pt x="0" y="9812"/>
                        <a:pt x="9812" y="0"/>
                        <a:pt x="21858" y="0"/>
                      </a:cubicBezTo>
                      <a:cubicBezTo>
                        <a:pt x="33905" y="0"/>
                        <a:pt x="43716" y="9812"/>
                        <a:pt x="43716" y="21858"/>
                      </a:cubicBezTo>
                      <a:cubicBezTo>
                        <a:pt x="43716" y="33905"/>
                        <a:pt x="33905" y="43716"/>
                        <a:pt x="21858" y="43716"/>
                      </a:cubicBezTo>
                      <a:close/>
                      <a:moveTo>
                        <a:pt x="21858" y="9715"/>
                      </a:moveTo>
                      <a:cubicBezTo>
                        <a:pt x="15155" y="9715"/>
                        <a:pt x="9715" y="15155"/>
                        <a:pt x="9715" y="21858"/>
                      </a:cubicBezTo>
                      <a:cubicBezTo>
                        <a:pt x="9715" y="28561"/>
                        <a:pt x="15155" y="34002"/>
                        <a:pt x="21858" y="34002"/>
                      </a:cubicBezTo>
                      <a:cubicBezTo>
                        <a:pt x="28561" y="34002"/>
                        <a:pt x="34002" y="28561"/>
                        <a:pt x="34002" y="21858"/>
                      </a:cubicBezTo>
                      <a:cubicBezTo>
                        <a:pt x="34002" y="15155"/>
                        <a:pt x="28561" y="9715"/>
                        <a:pt x="21858" y="971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607" name="Freeform: Shape 1606">
                  <a:extLst>
                    <a:ext uri="{FF2B5EF4-FFF2-40B4-BE49-F238E27FC236}">
                      <a16:creationId xmlns:a16="http://schemas.microsoft.com/office/drawing/2014/main" id="{E432FDCF-0B56-4EF2-541B-148F7DAA0258}"/>
                    </a:ext>
                  </a:extLst>
                </p:cNvPr>
                <p:cNvSpPr/>
                <p:nvPr/>
              </p:nvSpPr>
              <p:spPr>
                <a:xfrm>
                  <a:off x="7389120" y="1763933"/>
                  <a:ext cx="322206" cy="43716"/>
                </a:xfrm>
                <a:custGeom>
                  <a:avLst/>
                  <a:gdLst>
                    <a:gd name="connsiteX0" fmla="*/ 317349 w 322206"/>
                    <a:gd name="connsiteY0" fmla="*/ 43716 h 43716"/>
                    <a:gd name="connsiteX1" fmla="*/ 4857 w 322206"/>
                    <a:gd name="connsiteY1" fmla="*/ 43716 h 43716"/>
                    <a:gd name="connsiteX2" fmla="*/ 0 w 322206"/>
                    <a:gd name="connsiteY2" fmla="*/ 38859 h 43716"/>
                    <a:gd name="connsiteX3" fmla="*/ 0 w 322206"/>
                    <a:gd name="connsiteY3" fmla="*/ 4857 h 43716"/>
                    <a:gd name="connsiteX4" fmla="*/ 4857 w 322206"/>
                    <a:gd name="connsiteY4" fmla="*/ 0 h 43716"/>
                    <a:gd name="connsiteX5" fmla="*/ 229593 w 322206"/>
                    <a:gd name="connsiteY5" fmla="*/ 0 h 43716"/>
                    <a:gd name="connsiteX6" fmla="*/ 234450 w 322206"/>
                    <a:gd name="connsiteY6" fmla="*/ 4857 h 43716"/>
                    <a:gd name="connsiteX7" fmla="*/ 229593 w 322206"/>
                    <a:gd name="connsiteY7" fmla="*/ 9715 h 43716"/>
                    <a:gd name="connsiteX8" fmla="*/ 9715 w 322206"/>
                    <a:gd name="connsiteY8" fmla="*/ 9715 h 43716"/>
                    <a:gd name="connsiteX9" fmla="*/ 9715 w 322206"/>
                    <a:gd name="connsiteY9" fmla="*/ 34002 h 43716"/>
                    <a:gd name="connsiteX10" fmla="*/ 312492 w 322206"/>
                    <a:gd name="connsiteY10" fmla="*/ 34002 h 43716"/>
                    <a:gd name="connsiteX11" fmla="*/ 312492 w 322206"/>
                    <a:gd name="connsiteY11" fmla="*/ 9715 h 43716"/>
                    <a:gd name="connsiteX12" fmla="*/ 261975 w 322206"/>
                    <a:gd name="connsiteY12" fmla="*/ 9715 h 43716"/>
                    <a:gd name="connsiteX13" fmla="*/ 257118 w 322206"/>
                    <a:gd name="connsiteY13" fmla="*/ 4857 h 43716"/>
                    <a:gd name="connsiteX14" fmla="*/ 261975 w 322206"/>
                    <a:gd name="connsiteY14" fmla="*/ 0 h 43716"/>
                    <a:gd name="connsiteX15" fmla="*/ 317349 w 322206"/>
                    <a:gd name="connsiteY15" fmla="*/ 0 h 43716"/>
                    <a:gd name="connsiteX16" fmla="*/ 322207 w 322206"/>
                    <a:gd name="connsiteY16" fmla="*/ 4857 h 43716"/>
                    <a:gd name="connsiteX17" fmla="*/ 322207 w 322206"/>
                    <a:gd name="connsiteY17" fmla="*/ 38859 h 43716"/>
                    <a:gd name="connsiteX18" fmla="*/ 317349 w 322206"/>
                    <a:gd name="connsiteY18" fmla="*/ 43716 h 43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22206" h="43716">
                      <a:moveTo>
                        <a:pt x="317349" y="43716"/>
                      </a:moveTo>
                      <a:lnTo>
                        <a:pt x="4857" y="43716"/>
                      </a:lnTo>
                      <a:cubicBezTo>
                        <a:pt x="2170" y="43716"/>
                        <a:pt x="0" y="41547"/>
                        <a:pt x="0" y="38859"/>
                      </a:cubicBezTo>
                      <a:lnTo>
                        <a:pt x="0" y="4857"/>
                      </a:lnTo>
                      <a:cubicBezTo>
                        <a:pt x="0" y="2170"/>
                        <a:pt x="2170" y="0"/>
                        <a:pt x="4857" y="0"/>
                      </a:cubicBezTo>
                      <a:lnTo>
                        <a:pt x="229593" y="0"/>
                      </a:lnTo>
                      <a:cubicBezTo>
                        <a:pt x="232280" y="0"/>
                        <a:pt x="234450" y="2170"/>
                        <a:pt x="234450" y="4857"/>
                      </a:cubicBezTo>
                      <a:cubicBezTo>
                        <a:pt x="234450" y="7545"/>
                        <a:pt x="232280" y="9715"/>
                        <a:pt x="229593" y="9715"/>
                      </a:cubicBezTo>
                      <a:lnTo>
                        <a:pt x="9715" y="9715"/>
                      </a:lnTo>
                      <a:lnTo>
                        <a:pt x="9715" y="34002"/>
                      </a:lnTo>
                      <a:lnTo>
                        <a:pt x="312492" y="34002"/>
                      </a:lnTo>
                      <a:lnTo>
                        <a:pt x="312492" y="9715"/>
                      </a:lnTo>
                      <a:lnTo>
                        <a:pt x="261975" y="9715"/>
                      </a:lnTo>
                      <a:cubicBezTo>
                        <a:pt x="259287" y="9715"/>
                        <a:pt x="257118" y="7545"/>
                        <a:pt x="257118" y="4857"/>
                      </a:cubicBezTo>
                      <a:cubicBezTo>
                        <a:pt x="257118" y="2170"/>
                        <a:pt x="259287" y="0"/>
                        <a:pt x="261975" y="0"/>
                      </a:cubicBezTo>
                      <a:lnTo>
                        <a:pt x="317349" y="0"/>
                      </a:lnTo>
                      <a:cubicBezTo>
                        <a:pt x="320037" y="0"/>
                        <a:pt x="322207" y="2170"/>
                        <a:pt x="322207" y="4857"/>
                      </a:cubicBezTo>
                      <a:lnTo>
                        <a:pt x="322207" y="38859"/>
                      </a:lnTo>
                      <a:cubicBezTo>
                        <a:pt x="322207" y="41547"/>
                        <a:pt x="320037" y="43716"/>
                        <a:pt x="317349" y="4371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608" name="Freeform: Shape 1607">
                  <a:extLst>
                    <a:ext uri="{FF2B5EF4-FFF2-40B4-BE49-F238E27FC236}">
                      <a16:creationId xmlns:a16="http://schemas.microsoft.com/office/drawing/2014/main" id="{C6924ADB-868B-5840-9791-377C70E19E9F}"/>
                    </a:ext>
                  </a:extLst>
                </p:cNvPr>
                <p:cNvSpPr/>
                <p:nvPr/>
              </p:nvSpPr>
              <p:spPr>
                <a:xfrm>
                  <a:off x="7402996" y="1855057"/>
                  <a:ext cx="295377" cy="9714"/>
                </a:xfrm>
                <a:custGeom>
                  <a:avLst/>
                  <a:gdLst>
                    <a:gd name="connsiteX0" fmla="*/ 290520 w 295377"/>
                    <a:gd name="connsiteY0" fmla="*/ 9715 h 9714"/>
                    <a:gd name="connsiteX1" fmla="*/ 4857 w 295377"/>
                    <a:gd name="connsiteY1" fmla="*/ 9715 h 9714"/>
                    <a:gd name="connsiteX2" fmla="*/ 0 w 295377"/>
                    <a:gd name="connsiteY2" fmla="*/ 4857 h 9714"/>
                    <a:gd name="connsiteX3" fmla="*/ 4857 w 295377"/>
                    <a:gd name="connsiteY3" fmla="*/ 0 h 9714"/>
                    <a:gd name="connsiteX4" fmla="*/ 290520 w 295377"/>
                    <a:gd name="connsiteY4" fmla="*/ 0 h 9714"/>
                    <a:gd name="connsiteX5" fmla="*/ 295378 w 295377"/>
                    <a:gd name="connsiteY5" fmla="*/ 4857 h 9714"/>
                    <a:gd name="connsiteX6" fmla="*/ 290520 w 295377"/>
                    <a:gd name="connsiteY6" fmla="*/ 9715 h 9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5377" h="9714">
                      <a:moveTo>
                        <a:pt x="290520" y="9715"/>
                      </a:moveTo>
                      <a:lnTo>
                        <a:pt x="4857" y="9715"/>
                      </a:lnTo>
                      <a:cubicBezTo>
                        <a:pt x="2170" y="9715"/>
                        <a:pt x="0" y="7545"/>
                        <a:pt x="0" y="4857"/>
                      </a:cubicBezTo>
                      <a:cubicBezTo>
                        <a:pt x="0" y="2170"/>
                        <a:pt x="2170" y="0"/>
                        <a:pt x="4857" y="0"/>
                      </a:cubicBezTo>
                      <a:lnTo>
                        <a:pt x="290520" y="0"/>
                      </a:lnTo>
                      <a:cubicBezTo>
                        <a:pt x="293208" y="0"/>
                        <a:pt x="295378" y="2170"/>
                        <a:pt x="295378" y="4857"/>
                      </a:cubicBezTo>
                      <a:cubicBezTo>
                        <a:pt x="295378" y="7545"/>
                        <a:pt x="293208" y="9715"/>
                        <a:pt x="290520" y="971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609" name="Freeform: Shape 1608">
                  <a:extLst>
                    <a:ext uri="{FF2B5EF4-FFF2-40B4-BE49-F238E27FC236}">
                      <a16:creationId xmlns:a16="http://schemas.microsoft.com/office/drawing/2014/main" id="{0E11F47A-DC7D-1AE4-2633-5AFC52137BB0}"/>
                    </a:ext>
                  </a:extLst>
                </p:cNvPr>
                <p:cNvSpPr/>
                <p:nvPr/>
              </p:nvSpPr>
              <p:spPr>
                <a:xfrm>
                  <a:off x="7790664" y="1854604"/>
                  <a:ext cx="273632" cy="9714"/>
                </a:xfrm>
                <a:custGeom>
                  <a:avLst/>
                  <a:gdLst>
                    <a:gd name="connsiteX0" fmla="*/ 268775 w 273632"/>
                    <a:gd name="connsiteY0" fmla="*/ 9715 h 9714"/>
                    <a:gd name="connsiteX1" fmla="*/ 4857 w 273632"/>
                    <a:gd name="connsiteY1" fmla="*/ 9715 h 9714"/>
                    <a:gd name="connsiteX2" fmla="*/ 0 w 273632"/>
                    <a:gd name="connsiteY2" fmla="*/ 4857 h 9714"/>
                    <a:gd name="connsiteX3" fmla="*/ 4857 w 273632"/>
                    <a:gd name="connsiteY3" fmla="*/ 0 h 9714"/>
                    <a:gd name="connsiteX4" fmla="*/ 268775 w 273632"/>
                    <a:gd name="connsiteY4" fmla="*/ 0 h 9714"/>
                    <a:gd name="connsiteX5" fmla="*/ 273633 w 273632"/>
                    <a:gd name="connsiteY5" fmla="*/ 4857 h 9714"/>
                    <a:gd name="connsiteX6" fmla="*/ 268775 w 273632"/>
                    <a:gd name="connsiteY6" fmla="*/ 9715 h 9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3632" h="9714">
                      <a:moveTo>
                        <a:pt x="268775" y="9715"/>
                      </a:moveTo>
                      <a:lnTo>
                        <a:pt x="4857" y="9715"/>
                      </a:lnTo>
                      <a:cubicBezTo>
                        <a:pt x="2170" y="9715"/>
                        <a:pt x="0" y="7545"/>
                        <a:pt x="0" y="4857"/>
                      </a:cubicBezTo>
                      <a:cubicBezTo>
                        <a:pt x="0" y="2170"/>
                        <a:pt x="2170" y="0"/>
                        <a:pt x="4857" y="0"/>
                      </a:cubicBezTo>
                      <a:lnTo>
                        <a:pt x="268775" y="0"/>
                      </a:lnTo>
                      <a:cubicBezTo>
                        <a:pt x="271463" y="0"/>
                        <a:pt x="273633" y="2170"/>
                        <a:pt x="273633" y="4857"/>
                      </a:cubicBezTo>
                      <a:cubicBezTo>
                        <a:pt x="273633" y="7545"/>
                        <a:pt x="271463" y="9715"/>
                        <a:pt x="268775" y="971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610" name="Freeform: Shape 1609">
                  <a:extLst>
                    <a:ext uri="{FF2B5EF4-FFF2-40B4-BE49-F238E27FC236}">
                      <a16:creationId xmlns:a16="http://schemas.microsoft.com/office/drawing/2014/main" id="{4C2A740B-1AAF-0214-A3A2-F873636DBAF4}"/>
                    </a:ext>
                  </a:extLst>
                </p:cNvPr>
                <p:cNvSpPr/>
                <p:nvPr/>
              </p:nvSpPr>
              <p:spPr>
                <a:xfrm>
                  <a:off x="7649800" y="1825460"/>
                  <a:ext cx="189438" cy="9714"/>
                </a:xfrm>
                <a:custGeom>
                  <a:avLst/>
                  <a:gdLst>
                    <a:gd name="connsiteX0" fmla="*/ 184581 w 189438"/>
                    <a:gd name="connsiteY0" fmla="*/ 9715 h 9714"/>
                    <a:gd name="connsiteX1" fmla="*/ 4857 w 189438"/>
                    <a:gd name="connsiteY1" fmla="*/ 9715 h 9714"/>
                    <a:gd name="connsiteX2" fmla="*/ 0 w 189438"/>
                    <a:gd name="connsiteY2" fmla="*/ 4857 h 9714"/>
                    <a:gd name="connsiteX3" fmla="*/ 4857 w 189438"/>
                    <a:gd name="connsiteY3" fmla="*/ 0 h 9714"/>
                    <a:gd name="connsiteX4" fmla="*/ 184581 w 189438"/>
                    <a:gd name="connsiteY4" fmla="*/ 0 h 9714"/>
                    <a:gd name="connsiteX5" fmla="*/ 189438 w 189438"/>
                    <a:gd name="connsiteY5" fmla="*/ 4857 h 9714"/>
                    <a:gd name="connsiteX6" fmla="*/ 184581 w 189438"/>
                    <a:gd name="connsiteY6" fmla="*/ 9715 h 9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438" h="9714">
                      <a:moveTo>
                        <a:pt x="184581" y="9715"/>
                      </a:moveTo>
                      <a:lnTo>
                        <a:pt x="4857" y="9715"/>
                      </a:lnTo>
                      <a:cubicBezTo>
                        <a:pt x="2170" y="9715"/>
                        <a:pt x="0" y="7545"/>
                        <a:pt x="0" y="4857"/>
                      </a:cubicBezTo>
                      <a:cubicBezTo>
                        <a:pt x="0" y="2170"/>
                        <a:pt x="2170" y="0"/>
                        <a:pt x="4857" y="0"/>
                      </a:cubicBezTo>
                      <a:lnTo>
                        <a:pt x="184581" y="0"/>
                      </a:lnTo>
                      <a:cubicBezTo>
                        <a:pt x="187268" y="0"/>
                        <a:pt x="189438" y="2170"/>
                        <a:pt x="189438" y="4857"/>
                      </a:cubicBezTo>
                      <a:cubicBezTo>
                        <a:pt x="189438" y="7545"/>
                        <a:pt x="187268" y="9715"/>
                        <a:pt x="184581" y="971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611" name="Freeform: Shape 1610">
                  <a:extLst>
                    <a:ext uri="{FF2B5EF4-FFF2-40B4-BE49-F238E27FC236}">
                      <a16:creationId xmlns:a16="http://schemas.microsoft.com/office/drawing/2014/main" id="{C60E8A61-AE00-E9E3-EE04-6601B88C8DEE}"/>
                    </a:ext>
                  </a:extLst>
                </p:cNvPr>
                <p:cNvSpPr/>
                <p:nvPr/>
              </p:nvSpPr>
              <p:spPr>
                <a:xfrm>
                  <a:off x="7426360" y="1890225"/>
                  <a:ext cx="307634" cy="110100"/>
                </a:xfrm>
                <a:custGeom>
                  <a:avLst/>
                  <a:gdLst>
                    <a:gd name="connsiteX0" fmla="*/ 252584 w 307634"/>
                    <a:gd name="connsiteY0" fmla="*/ 110101 h 110100"/>
                    <a:gd name="connsiteX1" fmla="*/ 55050 w 307634"/>
                    <a:gd name="connsiteY1" fmla="*/ 110101 h 110100"/>
                    <a:gd name="connsiteX2" fmla="*/ 0 w 307634"/>
                    <a:gd name="connsiteY2" fmla="*/ 55050 h 110100"/>
                    <a:gd name="connsiteX3" fmla="*/ 55050 w 307634"/>
                    <a:gd name="connsiteY3" fmla="*/ 0 h 110100"/>
                    <a:gd name="connsiteX4" fmla="*/ 252584 w 307634"/>
                    <a:gd name="connsiteY4" fmla="*/ 0 h 110100"/>
                    <a:gd name="connsiteX5" fmla="*/ 307635 w 307634"/>
                    <a:gd name="connsiteY5" fmla="*/ 55050 h 110100"/>
                    <a:gd name="connsiteX6" fmla="*/ 252584 w 307634"/>
                    <a:gd name="connsiteY6" fmla="*/ 110101 h 110100"/>
                    <a:gd name="connsiteX7" fmla="*/ 55050 w 307634"/>
                    <a:gd name="connsiteY7" fmla="*/ 9715 h 110100"/>
                    <a:gd name="connsiteX8" fmla="*/ 9715 w 307634"/>
                    <a:gd name="connsiteY8" fmla="*/ 55050 h 110100"/>
                    <a:gd name="connsiteX9" fmla="*/ 55050 w 307634"/>
                    <a:gd name="connsiteY9" fmla="*/ 100386 h 110100"/>
                    <a:gd name="connsiteX10" fmla="*/ 252584 w 307634"/>
                    <a:gd name="connsiteY10" fmla="*/ 100386 h 110100"/>
                    <a:gd name="connsiteX11" fmla="*/ 297920 w 307634"/>
                    <a:gd name="connsiteY11" fmla="*/ 55050 h 110100"/>
                    <a:gd name="connsiteX12" fmla="*/ 252584 w 307634"/>
                    <a:gd name="connsiteY12" fmla="*/ 9715 h 110100"/>
                    <a:gd name="connsiteX13" fmla="*/ 55050 w 307634"/>
                    <a:gd name="connsiteY13" fmla="*/ 9715 h 110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7634" h="110100">
                      <a:moveTo>
                        <a:pt x="252584" y="110101"/>
                      </a:moveTo>
                      <a:lnTo>
                        <a:pt x="55050" y="110101"/>
                      </a:lnTo>
                      <a:cubicBezTo>
                        <a:pt x="24692" y="110101"/>
                        <a:pt x="0" y="85409"/>
                        <a:pt x="0" y="55050"/>
                      </a:cubicBezTo>
                      <a:cubicBezTo>
                        <a:pt x="0" y="24692"/>
                        <a:pt x="24692" y="0"/>
                        <a:pt x="55050" y="0"/>
                      </a:cubicBezTo>
                      <a:lnTo>
                        <a:pt x="252584" y="0"/>
                      </a:lnTo>
                      <a:cubicBezTo>
                        <a:pt x="282943" y="0"/>
                        <a:pt x="307635" y="24692"/>
                        <a:pt x="307635" y="55050"/>
                      </a:cubicBezTo>
                      <a:cubicBezTo>
                        <a:pt x="307635" y="85409"/>
                        <a:pt x="282943" y="110101"/>
                        <a:pt x="252584" y="110101"/>
                      </a:cubicBezTo>
                      <a:close/>
                      <a:moveTo>
                        <a:pt x="55050" y="9715"/>
                      </a:moveTo>
                      <a:cubicBezTo>
                        <a:pt x="30051" y="9715"/>
                        <a:pt x="9715" y="30051"/>
                        <a:pt x="9715" y="55050"/>
                      </a:cubicBezTo>
                      <a:cubicBezTo>
                        <a:pt x="9715" y="80050"/>
                        <a:pt x="30051" y="100386"/>
                        <a:pt x="55050" y="100386"/>
                      </a:cubicBezTo>
                      <a:lnTo>
                        <a:pt x="252584" y="100386"/>
                      </a:lnTo>
                      <a:cubicBezTo>
                        <a:pt x="277584" y="100386"/>
                        <a:pt x="297920" y="80050"/>
                        <a:pt x="297920" y="55050"/>
                      </a:cubicBezTo>
                      <a:cubicBezTo>
                        <a:pt x="297920" y="30051"/>
                        <a:pt x="277584" y="9715"/>
                        <a:pt x="252584" y="9715"/>
                      </a:cubicBezTo>
                      <a:lnTo>
                        <a:pt x="55050" y="9715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612" name="Freeform: Shape 1611">
                  <a:extLst>
                    <a:ext uri="{FF2B5EF4-FFF2-40B4-BE49-F238E27FC236}">
                      <a16:creationId xmlns:a16="http://schemas.microsoft.com/office/drawing/2014/main" id="{CC17009B-6A9E-B6CB-229C-42D612BB3687}"/>
                    </a:ext>
                  </a:extLst>
                </p:cNvPr>
                <p:cNvSpPr/>
                <p:nvPr/>
              </p:nvSpPr>
              <p:spPr>
                <a:xfrm>
                  <a:off x="7459552" y="1909654"/>
                  <a:ext cx="189438" cy="29144"/>
                </a:xfrm>
                <a:custGeom>
                  <a:avLst/>
                  <a:gdLst>
                    <a:gd name="connsiteX0" fmla="*/ 174866 w 189438"/>
                    <a:gd name="connsiteY0" fmla="*/ 29144 h 29144"/>
                    <a:gd name="connsiteX1" fmla="*/ 14572 w 189438"/>
                    <a:gd name="connsiteY1" fmla="*/ 29144 h 29144"/>
                    <a:gd name="connsiteX2" fmla="*/ 0 w 189438"/>
                    <a:gd name="connsiteY2" fmla="*/ 14572 h 29144"/>
                    <a:gd name="connsiteX3" fmla="*/ 14572 w 189438"/>
                    <a:gd name="connsiteY3" fmla="*/ 0 h 29144"/>
                    <a:gd name="connsiteX4" fmla="*/ 94719 w 189438"/>
                    <a:gd name="connsiteY4" fmla="*/ 0 h 29144"/>
                    <a:gd name="connsiteX5" fmla="*/ 99576 w 189438"/>
                    <a:gd name="connsiteY5" fmla="*/ 4857 h 29144"/>
                    <a:gd name="connsiteX6" fmla="*/ 94719 w 189438"/>
                    <a:gd name="connsiteY6" fmla="*/ 9715 h 29144"/>
                    <a:gd name="connsiteX7" fmla="*/ 14572 w 189438"/>
                    <a:gd name="connsiteY7" fmla="*/ 9715 h 29144"/>
                    <a:gd name="connsiteX8" fmla="*/ 9715 w 189438"/>
                    <a:gd name="connsiteY8" fmla="*/ 14572 h 29144"/>
                    <a:gd name="connsiteX9" fmla="*/ 14572 w 189438"/>
                    <a:gd name="connsiteY9" fmla="*/ 19430 h 29144"/>
                    <a:gd name="connsiteX10" fmla="*/ 174866 w 189438"/>
                    <a:gd name="connsiteY10" fmla="*/ 19430 h 29144"/>
                    <a:gd name="connsiteX11" fmla="*/ 179723 w 189438"/>
                    <a:gd name="connsiteY11" fmla="*/ 14572 h 29144"/>
                    <a:gd name="connsiteX12" fmla="*/ 174866 w 189438"/>
                    <a:gd name="connsiteY12" fmla="*/ 9715 h 29144"/>
                    <a:gd name="connsiteX13" fmla="*/ 120625 w 189438"/>
                    <a:gd name="connsiteY13" fmla="*/ 9715 h 29144"/>
                    <a:gd name="connsiteX14" fmla="*/ 115768 w 189438"/>
                    <a:gd name="connsiteY14" fmla="*/ 4857 h 29144"/>
                    <a:gd name="connsiteX15" fmla="*/ 120625 w 189438"/>
                    <a:gd name="connsiteY15" fmla="*/ 0 h 29144"/>
                    <a:gd name="connsiteX16" fmla="*/ 174866 w 189438"/>
                    <a:gd name="connsiteY16" fmla="*/ 0 h 29144"/>
                    <a:gd name="connsiteX17" fmla="*/ 189438 w 189438"/>
                    <a:gd name="connsiteY17" fmla="*/ 14572 h 29144"/>
                    <a:gd name="connsiteX18" fmla="*/ 174866 w 189438"/>
                    <a:gd name="connsiteY18" fmla="*/ 29144 h 29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89438" h="29144">
                      <a:moveTo>
                        <a:pt x="174866" y="29144"/>
                      </a:moveTo>
                      <a:lnTo>
                        <a:pt x="14572" y="29144"/>
                      </a:lnTo>
                      <a:cubicBezTo>
                        <a:pt x="6541" y="29144"/>
                        <a:pt x="0" y="22603"/>
                        <a:pt x="0" y="14572"/>
                      </a:cubicBezTo>
                      <a:cubicBezTo>
                        <a:pt x="0" y="6541"/>
                        <a:pt x="6541" y="0"/>
                        <a:pt x="14572" y="0"/>
                      </a:cubicBezTo>
                      <a:lnTo>
                        <a:pt x="94719" y="0"/>
                      </a:lnTo>
                      <a:cubicBezTo>
                        <a:pt x="97407" y="0"/>
                        <a:pt x="99576" y="2170"/>
                        <a:pt x="99576" y="4857"/>
                      </a:cubicBezTo>
                      <a:cubicBezTo>
                        <a:pt x="99576" y="7545"/>
                        <a:pt x="97407" y="9715"/>
                        <a:pt x="94719" y="9715"/>
                      </a:cubicBezTo>
                      <a:lnTo>
                        <a:pt x="14572" y="9715"/>
                      </a:lnTo>
                      <a:cubicBezTo>
                        <a:pt x="11901" y="9715"/>
                        <a:pt x="9715" y="11901"/>
                        <a:pt x="9715" y="14572"/>
                      </a:cubicBezTo>
                      <a:cubicBezTo>
                        <a:pt x="9715" y="17244"/>
                        <a:pt x="11901" y="19430"/>
                        <a:pt x="14572" y="19430"/>
                      </a:cubicBezTo>
                      <a:lnTo>
                        <a:pt x="174866" y="19430"/>
                      </a:lnTo>
                      <a:cubicBezTo>
                        <a:pt x="177538" y="19430"/>
                        <a:pt x="179723" y="17244"/>
                        <a:pt x="179723" y="14572"/>
                      </a:cubicBezTo>
                      <a:cubicBezTo>
                        <a:pt x="179723" y="11901"/>
                        <a:pt x="177538" y="9715"/>
                        <a:pt x="174866" y="9715"/>
                      </a:cubicBezTo>
                      <a:lnTo>
                        <a:pt x="120625" y="9715"/>
                      </a:lnTo>
                      <a:cubicBezTo>
                        <a:pt x="117937" y="9715"/>
                        <a:pt x="115768" y="7545"/>
                        <a:pt x="115768" y="4857"/>
                      </a:cubicBezTo>
                      <a:cubicBezTo>
                        <a:pt x="115768" y="2170"/>
                        <a:pt x="117937" y="0"/>
                        <a:pt x="120625" y="0"/>
                      </a:cubicBezTo>
                      <a:lnTo>
                        <a:pt x="174866" y="0"/>
                      </a:lnTo>
                      <a:cubicBezTo>
                        <a:pt x="182897" y="0"/>
                        <a:pt x="189438" y="6541"/>
                        <a:pt x="189438" y="14572"/>
                      </a:cubicBezTo>
                      <a:cubicBezTo>
                        <a:pt x="189438" y="22603"/>
                        <a:pt x="182897" y="29144"/>
                        <a:pt x="174866" y="2914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grpSp>
              <p:nvGrpSpPr>
                <p:cNvPr id="1613" name="Graphic 1526">
                  <a:extLst>
                    <a:ext uri="{FF2B5EF4-FFF2-40B4-BE49-F238E27FC236}">
                      <a16:creationId xmlns:a16="http://schemas.microsoft.com/office/drawing/2014/main" id="{7DFD1ABA-712D-9F80-A86E-BDE155FB54F8}"/>
                    </a:ext>
                  </a:extLst>
                </p:cNvPr>
                <p:cNvGrpSpPr/>
                <p:nvPr/>
              </p:nvGrpSpPr>
              <p:grpSpPr>
                <a:xfrm>
                  <a:off x="7459552" y="1950133"/>
                  <a:ext cx="241250" cy="29144"/>
                  <a:chOff x="7459552" y="1950133"/>
                  <a:chExt cx="241250" cy="29144"/>
                </a:xfrm>
                <a:solidFill>
                  <a:srgbClr val="1E243A"/>
                </a:solidFill>
              </p:grpSpPr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712DDEF5-F503-F106-0A23-866CB3ABE4CF}"/>
                      </a:ext>
                    </a:extLst>
                  </p:cNvPr>
                  <p:cNvSpPr/>
                  <p:nvPr/>
                </p:nvSpPr>
                <p:spPr>
                  <a:xfrm>
                    <a:off x="7459552" y="1950133"/>
                    <a:ext cx="51812" cy="29144"/>
                  </a:xfrm>
                  <a:custGeom>
                    <a:avLst/>
                    <a:gdLst>
                      <a:gd name="connsiteX0" fmla="*/ 37240 w 51812"/>
                      <a:gd name="connsiteY0" fmla="*/ 29144 h 29144"/>
                      <a:gd name="connsiteX1" fmla="*/ 14572 w 51812"/>
                      <a:gd name="connsiteY1" fmla="*/ 29144 h 29144"/>
                      <a:gd name="connsiteX2" fmla="*/ 0 w 51812"/>
                      <a:gd name="connsiteY2" fmla="*/ 14572 h 29144"/>
                      <a:gd name="connsiteX3" fmla="*/ 14572 w 51812"/>
                      <a:gd name="connsiteY3" fmla="*/ 0 h 29144"/>
                      <a:gd name="connsiteX4" fmla="*/ 37240 w 51812"/>
                      <a:gd name="connsiteY4" fmla="*/ 0 h 29144"/>
                      <a:gd name="connsiteX5" fmla="*/ 51812 w 51812"/>
                      <a:gd name="connsiteY5" fmla="*/ 14572 h 29144"/>
                      <a:gd name="connsiteX6" fmla="*/ 37240 w 51812"/>
                      <a:gd name="connsiteY6" fmla="*/ 29144 h 29144"/>
                      <a:gd name="connsiteX7" fmla="*/ 14572 w 51812"/>
                      <a:gd name="connsiteY7" fmla="*/ 9715 h 29144"/>
                      <a:gd name="connsiteX8" fmla="*/ 9715 w 51812"/>
                      <a:gd name="connsiteY8" fmla="*/ 14572 h 29144"/>
                      <a:gd name="connsiteX9" fmla="*/ 14572 w 51812"/>
                      <a:gd name="connsiteY9" fmla="*/ 19430 h 29144"/>
                      <a:gd name="connsiteX10" fmla="*/ 37240 w 51812"/>
                      <a:gd name="connsiteY10" fmla="*/ 19430 h 29144"/>
                      <a:gd name="connsiteX11" fmla="*/ 42097 w 51812"/>
                      <a:gd name="connsiteY11" fmla="*/ 14572 h 29144"/>
                      <a:gd name="connsiteX12" fmla="*/ 37240 w 51812"/>
                      <a:gd name="connsiteY12" fmla="*/ 9715 h 29144"/>
                      <a:gd name="connsiteX13" fmla="*/ 14572 w 51812"/>
                      <a:gd name="connsiteY13" fmla="*/ 9715 h 29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1812" h="29144">
                        <a:moveTo>
                          <a:pt x="37240" y="29144"/>
                        </a:moveTo>
                        <a:lnTo>
                          <a:pt x="14572" y="29144"/>
                        </a:lnTo>
                        <a:cubicBezTo>
                          <a:pt x="6541" y="29144"/>
                          <a:pt x="0" y="22603"/>
                          <a:pt x="0" y="14572"/>
                        </a:cubicBezTo>
                        <a:cubicBezTo>
                          <a:pt x="0" y="6541"/>
                          <a:pt x="6541" y="0"/>
                          <a:pt x="14572" y="0"/>
                        </a:cubicBezTo>
                        <a:lnTo>
                          <a:pt x="37240" y="0"/>
                        </a:lnTo>
                        <a:cubicBezTo>
                          <a:pt x="45271" y="0"/>
                          <a:pt x="51812" y="6541"/>
                          <a:pt x="51812" y="14572"/>
                        </a:cubicBezTo>
                        <a:cubicBezTo>
                          <a:pt x="51812" y="22603"/>
                          <a:pt x="45271" y="29144"/>
                          <a:pt x="37240" y="29144"/>
                        </a:cubicBezTo>
                        <a:close/>
                        <a:moveTo>
                          <a:pt x="14572" y="9715"/>
                        </a:moveTo>
                        <a:cubicBezTo>
                          <a:pt x="11901" y="9715"/>
                          <a:pt x="9715" y="11901"/>
                          <a:pt x="9715" y="14572"/>
                        </a:cubicBezTo>
                        <a:cubicBezTo>
                          <a:pt x="9715" y="17244"/>
                          <a:pt x="11901" y="19430"/>
                          <a:pt x="14572" y="19430"/>
                        </a:cubicBezTo>
                        <a:lnTo>
                          <a:pt x="37240" y="19430"/>
                        </a:lnTo>
                        <a:cubicBezTo>
                          <a:pt x="39912" y="19430"/>
                          <a:pt x="42097" y="17244"/>
                          <a:pt x="42097" y="14572"/>
                        </a:cubicBezTo>
                        <a:cubicBezTo>
                          <a:pt x="42097" y="11901"/>
                          <a:pt x="39912" y="9715"/>
                          <a:pt x="37240" y="9715"/>
                        </a:cubicBezTo>
                        <a:lnTo>
                          <a:pt x="14572" y="971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FD2A3278-80EB-EDC9-50BC-CE13461FCB5D}"/>
                      </a:ext>
                    </a:extLst>
                  </p:cNvPr>
                  <p:cNvSpPr/>
                  <p:nvPr/>
                </p:nvSpPr>
                <p:spPr>
                  <a:xfrm>
                    <a:off x="7525937" y="1950133"/>
                    <a:ext cx="174865" cy="29144"/>
                  </a:xfrm>
                  <a:custGeom>
                    <a:avLst/>
                    <a:gdLst>
                      <a:gd name="connsiteX0" fmla="*/ 160294 w 174865"/>
                      <a:gd name="connsiteY0" fmla="*/ 29144 h 29144"/>
                      <a:gd name="connsiteX1" fmla="*/ 14572 w 174865"/>
                      <a:gd name="connsiteY1" fmla="*/ 29144 h 29144"/>
                      <a:gd name="connsiteX2" fmla="*/ 0 w 174865"/>
                      <a:gd name="connsiteY2" fmla="*/ 14572 h 29144"/>
                      <a:gd name="connsiteX3" fmla="*/ 14572 w 174865"/>
                      <a:gd name="connsiteY3" fmla="*/ 0 h 29144"/>
                      <a:gd name="connsiteX4" fmla="*/ 160294 w 174865"/>
                      <a:gd name="connsiteY4" fmla="*/ 0 h 29144"/>
                      <a:gd name="connsiteX5" fmla="*/ 174866 w 174865"/>
                      <a:gd name="connsiteY5" fmla="*/ 14572 h 29144"/>
                      <a:gd name="connsiteX6" fmla="*/ 160294 w 174865"/>
                      <a:gd name="connsiteY6" fmla="*/ 29144 h 29144"/>
                      <a:gd name="connsiteX7" fmla="*/ 14572 w 174865"/>
                      <a:gd name="connsiteY7" fmla="*/ 9715 h 29144"/>
                      <a:gd name="connsiteX8" fmla="*/ 9715 w 174865"/>
                      <a:gd name="connsiteY8" fmla="*/ 14572 h 29144"/>
                      <a:gd name="connsiteX9" fmla="*/ 14572 w 174865"/>
                      <a:gd name="connsiteY9" fmla="*/ 19430 h 29144"/>
                      <a:gd name="connsiteX10" fmla="*/ 160294 w 174865"/>
                      <a:gd name="connsiteY10" fmla="*/ 19430 h 29144"/>
                      <a:gd name="connsiteX11" fmla="*/ 165151 w 174865"/>
                      <a:gd name="connsiteY11" fmla="*/ 14572 h 29144"/>
                      <a:gd name="connsiteX12" fmla="*/ 160294 w 174865"/>
                      <a:gd name="connsiteY12" fmla="*/ 9715 h 29144"/>
                      <a:gd name="connsiteX13" fmla="*/ 14572 w 174865"/>
                      <a:gd name="connsiteY13" fmla="*/ 9715 h 29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74865" h="29144">
                        <a:moveTo>
                          <a:pt x="160294" y="29144"/>
                        </a:moveTo>
                        <a:lnTo>
                          <a:pt x="14572" y="29144"/>
                        </a:lnTo>
                        <a:cubicBezTo>
                          <a:pt x="6541" y="29144"/>
                          <a:pt x="0" y="22603"/>
                          <a:pt x="0" y="14572"/>
                        </a:cubicBezTo>
                        <a:cubicBezTo>
                          <a:pt x="0" y="6541"/>
                          <a:pt x="6541" y="0"/>
                          <a:pt x="14572" y="0"/>
                        </a:cubicBezTo>
                        <a:lnTo>
                          <a:pt x="160294" y="0"/>
                        </a:lnTo>
                        <a:cubicBezTo>
                          <a:pt x="168325" y="0"/>
                          <a:pt x="174866" y="6541"/>
                          <a:pt x="174866" y="14572"/>
                        </a:cubicBezTo>
                        <a:cubicBezTo>
                          <a:pt x="174866" y="22603"/>
                          <a:pt x="168325" y="29144"/>
                          <a:pt x="160294" y="29144"/>
                        </a:cubicBezTo>
                        <a:close/>
                        <a:moveTo>
                          <a:pt x="14572" y="9715"/>
                        </a:moveTo>
                        <a:cubicBezTo>
                          <a:pt x="11901" y="9715"/>
                          <a:pt x="9715" y="11901"/>
                          <a:pt x="9715" y="14572"/>
                        </a:cubicBezTo>
                        <a:cubicBezTo>
                          <a:pt x="9715" y="17244"/>
                          <a:pt x="11901" y="19430"/>
                          <a:pt x="14572" y="19430"/>
                        </a:cubicBezTo>
                        <a:lnTo>
                          <a:pt x="160294" y="19430"/>
                        </a:lnTo>
                        <a:cubicBezTo>
                          <a:pt x="162965" y="19430"/>
                          <a:pt x="165151" y="17244"/>
                          <a:pt x="165151" y="14572"/>
                        </a:cubicBezTo>
                        <a:cubicBezTo>
                          <a:pt x="165151" y="11901"/>
                          <a:pt x="162965" y="9715"/>
                          <a:pt x="160294" y="9715"/>
                        </a:cubicBezTo>
                        <a:lnTo>
                          <a:pt x="14572" y="971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616" name="Freeform: Shape 1615">
                  <a:extLst>
                    <a:ext uri="{FF2B5EF4-FFF2-40B4-BE49-F238E27FC236}">
                      <a16:creationId xmlns:a16="http://schemas.microsoft.com/office/drawing/2014/main" id="{15F8D580-332A-3335-FAEC-A8F40542FF05}"/>
                    </a:ext>
                  </a:extLst>
                </p:cNvPr>
                <p:cNvSpPr/>
                <p:nvPr/>
              </p:nvSpPr>
              <p:spPr>
                <a:xfrm>
                  <a:off x="7426360" y="2031089"/>
                  <a:ext cx="307634" cy="110100"/>
                </a:xfrm>
                <a:custGeom>
                  <a:avLst/>
                  <a:gdLst>
                    <a:gd name="connsiteX0" fmla="*/ 252584 w 307634"/>
                    <a:gd name="connsiteY0" fmla="*/ 110101 h 110100"/>
                    <a:gd name="connsiteX1" fmla="*/ 55050 w 307634"/>
                    <a:gd name="connsiteY1" fmla="*/ 110101 h 110100"/>
                    <a:gd name="connsiteX2" fmla="*/ 0 w 307634"/>
                    <a:gd name="connsiteY2" fmla="*/ 55050 h 110100"/>
                    <a:gd name="connsiteX3" fmla="*/ 55050 w 307634"/>
                    <a:gd name="connsiteY3" fmla="*/ 0 h 110100"/>
                    <a:gd name="connsiteX4" fmla="*/ 252584 w 307634"/>
                    <a:gd name="connsiteY4" fmla="*/ 0 h 110100"/>
                    <a:gd name="connsiteX5" fmla="*/ 307635 w 307634"/>
                    <a:gd name="connsiteY5" fmla="*/ 55050 h 110100"/>
                    <a:gd name="connsiteX6" fmla="*/ 252584 w 307634"/>
                    <a:gd name="connsiteY6" fmla="*/ 110101 h 110100"/>
                    <a:gd name="connsiteX7" fmla="*/ 55050 w 307634"/>
                    <a:gd name="connsiteY7" fmla="*/ 9715 h 110100"/>
                    <a:gd name="connsiteX8" fmla="*/ 9715 w 307634"/>
                    <a:gd name="connsiteY8" fmla="*/ 55050 h 110100"/>
                    <a:gd name="connsiteX9" fmla="*/ 55050 w 307634"/>
                    <a:gd name="connsiteY9" fmla="*/ 100386 h 110100"/>
                    <a:gd name="connsiteX10" fmla="*/ 252584 w 307634"/>
                    <a:gd name="connsiteY10" fmla="*/ 100386 h 110100"/>
                    <a:gd name="connsiteX11" fmla="*/ 297920 w 307634"/>
                    <a:gd name="connsiteY11" fmla="*/ 55050 h 110100"/>
                    <a:gd name="connsiteX12" fmla="*/ 252584 w 307634"/>
                    <a:gd name="connsiteY12" fmla="*/ 9715 h 110100"/>
                    <a:gd name="connsiteX13" fmla="*/ 55050 w 307634"/>
                    <a:gd name="connsiteY13" fmla="*/ 9715 h 110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7634" h="110100">
                      <a:moveTo>
                        <a:pt x="252584" y="110101"/>
                      </a:moveTo>
                      <a:lnTo>
                        <a:pt x="55050" y="110101"/>
                      </a:lnTo>
                      <a:cubicBezTo>
                        <a:pt x="24692" y="110101"/>
                        <a:pt x="0" y="85409"/>
                        <a:pt x="0" y="55050"/>
                      </a:cubicBezTo>
                      <a:cubicBezTo>
                        <a:pt x="0" y="24692"/>
                        <a:pt x="24692" y="0"/>
                        <a:pt x="55050" y="0"/>
                      </a:cubicBezTo>
                      <a:lnTo>
                        <a:pt x="252584" y="0"/>
                      </a:lnTo>
                      <a:cubicBezTo>
                        <a:pt x="282943" y="0"/>
                        <a:pt x="307635" y="24692"/>
                        <a:pt x="307635" y="55050"/>
                      </a:cubicBezTo>
                      <a:cubicBezTo>
                        <a:pt x="307635" y="85409"/>
                        <a:pt x="282943" y="110101"/>
                        <a:pt x="252584" y="110101"/>
                      </a:cubicBezTo>
                      <a:close/>
                      <a:moveTo>
                        <a:pt x="55050" y="9715"/>
                      </a:moveTo>
                      <a:cubicBezTo>
                        <a:pt x="30051" y="9715"/>
                        <a:pt x="9715" y="30051"/>
                        <a:pt x="9715" y="55050"/>
                      </a:cubicBezTo>
                      <a:cubicBezTo>
                        <a:pt x="9715" y="80050"/>
                        <a:pt x="30051" y="100386"/>
                        <a:pt x="55050" y="100386"/>
                      </a:cubicBezTo>
                      <a:lnTo>
                        <a:pt x="252584" y="100386"/>
                      </a:lnTo>
                      <a:cubicBezTo>
                        <a:pt x="277584" y="100386"/>
                        <a:pt x="297920" y="80050"/>
                        <a:pt x="297920" y="55050"/>
                      </a:cubicBezTo>
                      <a:cubicBezTo>
                        <a:pt x="297920" y="30051"/>
                        <a:pt x="277584" y="9715"/>
                        <a:pt x="252584" y="9715"/>
                      </a:cubicBezTo>
                      <a:lnTo>
                        <a:pt x="55050" y="9715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617" name="Freeform: Shape 1616">
                  <a:extLst>
                    <a:ext uri="{FF2B5EF4-FFF2-40B4-BE49-F238E27FC236}">
                      <a16:creationId xmlns:a16="http://schemas.microsoft.com/office/drawing/2014/main" id="{B832B875-8748-084F-4A12-C44FB12B3391}"/>
                    </a:ext>
                  </a:extLst>
                </p:cNvPr>
                <p:cNvSpPr/>
                <p:nvPr/>
              </p:nvSpPr>
              <p:spPr>
                <a:xfrm>
                  <a:off x="7459552" y="2050519"/>
                  <a:ext cx="189438" cy="29144"/>
                </a:xfrm>
                <a:custGeom>
                  <a:avLst/>
                  <a:gdLst>
                    <a:gd name="connsiteX0" fmla="*/ 174866 w 189438"/>
                    <a:gd name="connsiteY0" fmla="*/ 29144 h 29144"/>
                    <a:gd name="connsiteX1" fmla="*/ 14572 w 189438"/>
                    <a:gd name="connsiteY1" fmla="*/ 29144 h 29144"/>
                    <a:gd name="connsiteX2" fmla="*/ 0 w 189438"/>
                    <a:gd name="connsiteY2" fmla="*/ 14572 h 29144"/>
                    <a:gd name="connsiteX3" fmla="*/ 14572 w 189438"/>
                    <a:gd name="connsiteY3" fmla="*/ 0 h 29144"/>
                    <a:gd name="connsiteX4" fmla="*/ 94719 w 189438"/>
                    <a:gd name="connsiteY4" fmla="*/ 0 h 29144"/>
                    <a:gd name="connsiteX5" fmla="*/ 99576 w 189438"/>
                    <a:gd name="connsiteY5" fmla="*/ 4857 h 29144"/>
                    <a:gd name="connsiteX6" fmla="*/ 94719 w 189438"/>
                    <a:gd name="connsiteY6" fmla="*/ 9715 h 29144"/>
                    <a:gd name="connsiteX7" fmla="*/ 14572 w 189438"/>
                    <a:gd name="connsiteY7" fmla="*/ 9715 h 29144"/>
                    <a:gd name="connsiteX8" fmla="*/ 9715 w 189438"/>
                    <a:gd name="connsiteY8" fmla="*/ 14572 h 29144"/>
                    <a:gd name="connsiteX9" fmla="*/ 14572 w 189438"/>
                    <a:gd name="connsiteY9" fmla="*/ 19430 h 29144"/>
                    <a:gd name="connsiteX10" fmla="*/ 174866 w 189438"/>
                    <a:gd name="connsiteY10" fmla="*/ 19430 h 29144"/>
                    <a:gd name="connsiteX11" fmla="*/ 179723 w 189438"/>
                    <a:gd name="connsiteY11" fmla="*/ 14572 h 29144"/>
                    <a:gd name="connsiteX12" fmla="*/ 174866 w 189438"/>
                    <a:gd name="connsiteY12" fmla="*/ 9715 h 29144"/>
                    <a:gd name="connsiteX13" fmla="*/ 120625 w 189438"/>
                    <a:gd name="connsiteY13" fmla="*/ 9715 h 29144"/>
                    <a:gd name="connsiteX14" fmla="*/ 115768 w 189438"/>
                    <a:gd name="connsiteY14" fmla="*/ 4857 h 29144"/>
                    <a:gd name="connsiteX15" fmla="*/ 120625 w 189438"/>
                    <a:gd name="connsiteY15" fmla="*/ 0 h 29144"/>
                    <a:gd name="connsiteX16" fmla="*/ 174866 w 189438"/>
                    <a:gd name="connsiteY16" fmla="*/ 0 h 29144"/>
                    <a:gd name="connsiteX17" fmla="*/ 189438 w 189438"/>
                    <a:gd name="connsiteY17" fmla="*/ 14572 h 29144"/>
                    <a:gd name="connsiteX18" fmla="*/ 174866 w 189438"/>
                    <a:gd name="connsiteY18" fmla="*/ 29144 h 29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89438" h="29144">
                      <a:moveTo>
                        <a:pt x="174866" y="29144"/>
                      </a:moveTo>
                      <a:lnTo>
                        <a:pt x="14572" y="29144"/>
                      </a:lnTo>
                      <a:cubicBezTo>
                        <a:pt x="6541" y="29144"/>
                        <a:pt x="0" y="22603"/>
                        <a:pt x="0" y="14572"/>
                      </a:cubicBezTo>
                      <a:cubicBezTo>
                        <a:pt x="0" y="6541"/>
                        <a:pt x="6541" y="0"/>
                        <a:pt x="14572" y="0"/>
                      </a:cubicBezTo>
                      <a:lnTo>
                        <a:pt x="94719" y="0"/>
                      </a:lnTo>
                      <a:cubicBezTo>
                        <a:pt x="97407" y="0"/>
                        <a:pt x="99576" y="2170"/>
                        <a:pt x="99576" y="4857"/>
                      </a:cubicBezTo>
                      <a:cubicBezTo>
                        <a:pt x="99576" y="7545"/>
                        <a:pt x="97407" y="9715"/>
                        <a:pt x="94719" y="9715"/>
                      </a:cubicBezTo>
                      <a:lnTo>
                        <a:pt x="14572" y="9715"/>
                      </a:lnTo>
                      <a:cubicBezTo>
                        <a:pt x="11901" y="9715"/>
                        <a:pt x="9715" y="11901"/>
                        <a:pt x="9715" y="14572"/>
                      </a:cubicBezTo>
                      <a:cubicBezTo>
                        <a:pt x="9715" y="17244"/>
                        <a:pt x="11901" y="19430"/>
                        <a:pt x="14572" y="19430"/>
                      </a:cubicBezTo>
                      <a:lnTo>
                        <a:pt x="174866" y="19430"/>
                      </a:lnTo>
                      <a:cubicBezTo>
                        <a:pt x="177538" y="19430"/>
                        <a:pt x="179723" y="17244"/>
                        <a:pt x="179723" y="14572"/>
                      </a:cubicBezTo>
                      <a:cubicBezTo>
                        <a:pt x="179723" y="11901"/>
                        <a:pt x="177538" y="9715"/>
                        <a:pt x="174866" y="9715"/>
                      </a:cubicBezTo>
                      <a:lnTo>
                        <a:pt x="120625" y="9715"/>
                      </a:lnTo>
                      <a:cubicBezTo>
                        <a:pt x="117937" y="9715"/>
                        <a:pt x="115768" y="7545"/>
                        <a:pt x="115768" y="4857"/>
                      </a:cubicBezTo>
                      <a:cubicBezTo>
                        <a:pt x="115768" y="2170"/>
                        <a:pt x="117937" y="0"/>
                        <a:pt x="120625" y="0"/>
                      </a:cubicBezTo>
                      <a:lnTo>
                        <a:pt x="174866" y="0"/>
                      </a:lnTo>
                      <a:cubicBezTo>
                        <a:pt x="182897" y="0"/>
                        <a:pt x="189438" y="6541"/>
                        <a:pt x="189438" y="14572"/>
                      </a:cubicBezTo>
                      <a:cubicBezTo>
                        <a:pt x="189438" y="22603"/>
                        <a:pt x="182897" y="29144"/>
                        <a:pt x="174866" y="2914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grpSp>
              <p:nvGrpSpPr>
                <p:cNvPr id="1618" name="Graphic 1526">
                  <a:extLst>
                    <a:ext uri="{FF2B5EF4-FFF2-40B4-BE49-F238E27FC236}">
                      <a16:creationId xmlns:a16="http://schemas.microsoft.com/office/drawing/2014/main" id="{2F63C39A-AD95-F4F7-6E99-FE8728417C04}"/>
                    </a:ext>
                  </a:extLst>
                </p:cNvPr>
                <p:cNvGrpSpPr/>
                <p:nvPr/>
              </p:nvGrpSpPr>
              <p:grpSpPr>
                <a:xfrm>
                  <a:off x="7459552" y="2090997"/>
                  <a:ext cx="241250" cy="29144"/>
                  <a:chOff x="7459552" y="2090997"/>
                  <a:chExt cx="241250" cy="29144"/>
                </a:xfrm>
                <a:solidFill>
                  <a:srgbClr val="1E243A"/>
                </a:solidFill>
              </p:grpSpPr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E0EDD54D-1848-6F99-9DBC-4E9670F18FAF}"/>
                      </a:ext>
                    </a:extLst>
                  </p:cNvPr>
                  <p:cNvSpPr/>
                  <p:nvPr/>
                </p:nvSpPr>
                <p:spPr>
                  <a:xfrm>
                    <a:off x="7459552" y="2090997"/>
                    <a:ext cx="51812" cy="29144"/>
                  </a:xfrm>
                  <a:custGeom>
                    <a:avLst/>
                    <a:gdLst>
                      <a:gd name="connsiteX0" fmla="*/ 37240 w 51812"/>
                      <a:gd name="connsiteY0" fmla="*/ 29144 h 29144"/>
                      <a:gd name="connsiteX1" fmla="*/ 14572 w 51812"/>
                      <a:gd name="connsiteY1" fmla="*/ 29144 h 29144"/>
                      <a:gd name="connsiteX2" fmla="*/ 0 w 51812"/>
                      <a:gd name="connsiteY2" fmla="*/ 14572 h 29144"/>
                      <a:gd name="connsiteX3" fmla="*/ 14572 w 51812"/>
                      <a:gd name="connsiteY3" fmla="*/ 0 h 29144"/>
                      <a:gd name="connsiteX4" fmla="*/ 37240 w 51812"/>
                      <a:gd name="connsiteY4" fmla="*/ 0 h 29144"/>
                      <a:gd name="connsiteX5" fmla="*/ 51812 w 51812"/>
                      <a:gd name="connsiteY5" fmla="*/ 14572 h 29144"/>
                      <a:gd name="connsiteX6" fmla="*/ 37240 w 51812"/>
                      <a:gd name="connsiteY6" fmla="*/ 29144 h 29144"/>
                      <a:gd name="connsiteX7" fmla="*/ 14572 w 51812"/>
                      <a:gd name="connsiteY7" fmla="*/ 9715 h 29144"/>
                      <a:gd name="connsiteX8" fmla="*/ 9715 w 51812"/>
                      <a:gd name="connsiteY8" fmla="*/ 14572 h 29144"/>
                      <a:gd name="connsiteX9" fmla="*/ 14572 w 51812"/>
                      <a:gd name="connsiteY9" fmla="*/ 19430 h 29144"/>
                      <a:gd name="connsiteX10" fmla="*/ 37240 w 51812"/>
                      <a:gd name="connsiteY10" fmla="*/ 19430 h 29144"/>
                      <a:gd name="connsiteX11" fmla="*/ 42097 w 51812"/>
                      <a:gd name="connsiteY11" fmla="*/ 14572 h 29144"/>
                      <a:gd name="connsiteX12" fmla="*/ 37240 w 51812"/>
                      <a:gd name="connsiteY12" fmla="*/ 9715 h 29144"/>
                      <a:gd name="connsiteX13" fmla="*/ 14572 w 51812"/>
                      <a:gd name="connsiteY13" fmla="*/ 9715 h 29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1812" h="29144">
                        <a:moveTo>
                          <a:pt x="37240" y="29144"/>
                        </a:moveTo>
                        <a:lnTo>
                          <a:pt x="14572" y="29144"/>
                        </a:lnTo>
                        <a:cubicBezTo>
                          <a:pt x="6541" y="29144"/>
                          <a:pt x="0" y="22603"/>
                          <a:pt x="0" y="14572"/>
                        </a:cubicBezTo>
                        <a:cubicBezTo>
                          <a:pt x="0" y="6541"/>
                          <a:pt x="6541" y="0"/>
                          <a:pt x="14572" y="0"/>
                        </a:cubicBezTo>
                        <a:lnTo>
                          <a:pt x="37240" y="0"/>
                        </a:lnTo>
                        <a:cubicBezTo>
                          <a:pt x="45271" y="0"/>
                          <a:pt x="51812" y="6541"/>
                          <a:pt x="51812" y="14572"/>
                        </a:cubicBezTo>
                        <a:cubicBezTo>
                          <a:pt x="51812" y="22603"/>
                          <a:pt x="45271" y="29144"/>
                          <a:pt x="37240" y="29144"/>
                        </a:cubicBezTo>
                        <a:close/>
                        <a:moveTo>
                          <a:pt x="14572" y="9715"/>
                        </a:moveTo>
                        <a:cubicBezTo>
                          <a:pt x="11901" y="9715"/>
                          <a:pt x="9715" y="11901"/>
                          <a:pt x="9715" y="14572"/>
                        </a:cubicBezTo>
                        <a:cubicBezTo>
                          <a:pt x="9715" y="17244"/>
                          <a:pt x="11901" y="19430"/>
                          <a:pt x="14572" y="19430"/>
                        </a:cubicBezTo>
                        <a:lnTo>
                          <a:pt x="37240" y="19430"/>
                        </a:lnTo>
                        <a:cubicBezTo>
                          <a:pt x="39912" y="19430"/>
                          <a:pt x="42097" y="17244"/>
                          <a:pt x="42097" y="14572"/>
                        </a:cubicBezTo>
                        <a:cubicBezTo>
                          <a:pt x="42097" y="11901"/>
                          <a:pt x="39912" y="9715"/>
                          <a:pt x="37240" y="9715"/>
                        </a:cubicBezTo>
                        <a:lnTo>
                          <a:pt x="14572" y="971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020E2290-6F03-3EDB-65CA-A2EDC6B70FE1}"/>
                      </a:ext>
                    </a:extLst>
                  </p:cNvPr>
                  <p:cNvSpPr/>
                  <p:nvPr/>
                </p:nvSpPr>
                <p:spPr>
                  <a:xfrm>
                    <a:off x="7525937" y="2090997"/>
                    <a:ext cx="174865" cy="29144"/>
                  </a:xfrm>
                  <a:custGeom>
                    <a:avLst/>
                    <a:gdLst>
                      <a:gd name="connsiteX0" fmla="*/ 160294 w 174865"/>
                      <a:gd name="connsiteY0" fmla="*/ 29144 h 29144"/>
                      <a:gd name="connsiteX1" fmla="*/ 14572 w 174865"/>
                      <a:gd name="connsiteY1" fmla="*/ 29144 h 29144"/>
                      <a:gd name="connsiteX2" fmla="*/ 0 w 174865"/>
                      <a:gd name="connsiteY2" fmla="*/ 14572 h 29144"/>
                      <a:gd name="connsiteX3" fmla="*/ 14572 w 174865"/>
                      <a:gd name="connsiteY3" fmla="*/ 0 h 29144"/>
                      <a:gd name="connsiteX4" fmla="*/ 160294 w 174865"/>
                      <a:gd name="connsiteY4" fmla="*/ 0 h 29144"/>
                      <a:gd name="connsiteX5" fmla="*/ 174866 w 174865"/>
                      <a:gd name="connsiteY5" fmla="*/ 14572 h 29144"/>
                      <a:gd name="connsiteX6" fmla="*/ 160294 w 174865"/>
                      <a:gd name="connsiteY6" fmla="*/ 29144 h 29144"/>
                      <a:gd name="connsiteX7" fmla="*/ 14572 w 174865"/>
                      <a:gd name="connsiteY7" fmla="*/ 9715 h 29144"/>
                      <a:gd name="connsiteX8" fmla="*/ 9715 w 174865"/>
                      <a:gd name="connsiteY8" fmla="*/ 14572 h 29144"/>
                      <a:gd name="connsiteX9" fmla="*/ 14572 w 174865"/>
                      <a:gd name="connsiteY9" fmla="*/ 19430 h 29144"/>
                      <a:gd name="connsiteX10" fmla="*/ 160294 w 174865"/>
                      <a:gd name="connsiteY10" fmla="*/ 19430 h 29144"/>
                      <a:gd name="connsiteX11" fmla="*/ 165151 w 174865"/>
                      <a:gd name="connsiteY11" fmla="*/ 14572 h 29144"/>
                      <a:gd name="connsiteX12" fmla="*/ 160294 w 174865"/>
                      <a:gd name="connsiteY12" fmla="*/ 9715 h 29144"/>
                      <a:gd name="connsiteX13" fmla="*/ 14572 w 174865"/>
                      <a:gd name="connsiteY13" fmla="*/ 9715 h 29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74865" h="29144">
                        <a:moveTo>
                          <a:pt x="160294" y="29144"/>
                        </a:moveTo>
                        <a:lnTo>
                          <a:pt x="14572" y="29144"/>
                        </a:lnTo>
                        <a:cubicBezTo>
                          <a:pt x="6541" y="29144"/>
                          <a:pt x="0" y="22603"/>
                          <a:pt x="0" y="14572"/>
                        </a:cubicBezTo>
                        <a:cubicBezTo>
                          <a:pt x="0" y="6541"/>
                          <a:pt x="6541" y="0"/>
                          <a:pt x="14572" y="0"/>
                        </a:cubicBezTo>
                        <a:lnTo>
                          <a:pt x="160294" y="0"/>
                        </a:lnTo>
                        <a:cubicBezTo>
                          <a:pt x="168325" y="0"/>
                          <a:pt x="174866" y="6541"/>
                          <a:pt x="174866" y="14572"/>
                        </a:cubicBezTo>
                        <a:cubicBezTo>
                          <a:pt x="174866" y="22603"/>
                          <a:pt x="168325" y="29144"/>
                          <a:pt x="160294" y="29144"/>
                        </a:cubicBezTo>
                        <a:close/>
                        <a:moveTo>
                          <a:pt x="14572" y="9715"/>
                        </a:moveTo>
                        <a:cubicBezTo>
                          <a:pt x="11901" y="9715"/>
                          <a:pt x="9715" y="11901"/>
                          <a:pt x="9715" y="14572"/>
                        </a:cubicBezTo>
                        <a:cubicBezTo>
                          <a:pt x="9715" y="17244"/>
                          <a:pt x="11901" y="19430"/>
                          <a:pt x="14572" y="19430"/>
                        </a:cubicBezTo>
                        <a:lnTo>
                          <a:pt x="160294" y="19430"/>
                        </a:lnTo>
                        <a:cubicBezTo>
                          <a:pt x="162965" y="19430"/>
                          <a:pt x="165151" y="17244"/>
                          <a:pt x="165151" y="14572"/>
                        </a:cubicBezTo>
                        <a:cubicBezTo>
                          <a:pt x="165151" y="11901"/>
                          <a:pt x="162965" y="9715"/>
                          <a:pt x="160294" y="9715"/>
                        </a:cubicBezTo>
                        <a:lnTo>
                          <a:pt x="14572" y="971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621" name="Freeform: Shape 1620">
                  <a:extLst>
                    <a:ext uri="{FF2B5EF4-FFF2-40B4-BE49-F238E27FC236}">
                      <a16:creationId xmlns:a16="http://schemas.microsoft.com/office/drawing/2014/main" id="{2D34F615-FFA9-425A-B581-A8A9319EDF4A}"/>
                    </a:ext>
                  </a:extLst>
                </p:cNvPr>
                <p:cNvSpPr/>
                <p:nvPr/>
              </p:nvSpPr>
              <p:spPr>
                <a:xfrm>
                  <a:off x="7790664" y="1901559"/>
                  <a:ext cx="312168" cy="272904"/>
                </a:xfrm>
                <a:custGeom>
                  <a:avLst/>
                  <a:gdLst>
                    <a:gd name="connsiteX0" fmla="*/ 307311 w 312168"/>
                    <a:gd name="connsiteY0" fmla="*/ 272904 h 272904"/>
                    <a:gd name="connsiteX1" fmla="*/ 302453 w 312168"/>
                    <a:gd name="connsiteY1" fmla="*/ 268047 h 272904"/>
                    <a:gd name="connsiteX2" fmla="*/ 302453 w 312168"/>
                    <a:gd name="connsiteY2" fmla="*/ 23477 h 272904"/>
                    <a:gd name="connsiteX3" fmla="*/ 288691 w 312168"/>
                    <a:gd name="connsiteY3" fmla="*/ 9715 h 272904"/>
                    <a:gd name="connsiteX4" fmla="*/ 23477 w 312168"/>
                    <a:gd name="connsiteY4" fmla="*/ 9715 h 272904"/>
                    <a:gd name="connsiteX5" fmla="*/ 9715 w 312168"/>
                    <a:gd name="connsiteY5" fmla="*/ 23477 h 272904"/>
                    <a:gd name="connsiteX6" fmla="*/ 9715 w 312168"/>
                    <a:gd name="connsiteY6" fmla="*/ 262299 h 272904"/>
                    <a:gd name="connsiteX7" fmla="*/ 4857 w 312168"/>
                    <a:gd name="connsiteY7" fmla="*/ 267156 h 272904"/>
                    <a:gd name="connsiteX8" fmla="*/ 0 w 312168"/>
                    <a:gd name="connsiteY8" fmla="*/ 262299 h 272904"/>
                    <a:gd name="connsiteX9" fmla="*/ 0 w 312168"/>
                    <a:gd name="connsiteY9" fmla="*/ 23477 h 272904"/>
                    <a:gd name="connsiteX10" fmla="*/ 23477 w 312168"/>
                    <a:gd name="connsiteY10" fmla="*/ 0 h 272904"/>
                    <a:gd name="connsiteX11" fmla="*/ 288691 w 312168"/>
                    <a:gd name="connsiteY11" fmla="*/ 0 h 272904"/>
                    <a:gd name="connsiteX12" fmla="*/ 312168 w 312168"/>
                    <a:gd name="connsiteY12" fmla="*/ 23477 h 272904"/>
                    <a:gd name="connsiteX13" fmla="*/ 312168 w 312168"/>
                    <a:gd name="connsiteY13" fmla="*/ 268047 h 272904"/>
                    <a:gd name="connsiteX14" fmla="*/ 307311 w 312168"/>
                    <a:gd name="connsiteY14" fmla="*/ 272904 h 272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12168" h="272904">
                      <a:moveTo>
                        <a:pt x="307311" y="272904"/>
                      </a:moveTo>
                      <a:cubicBezTo>
                        <a:pt x="304623" y="272904"/>
                        <a:pt x="302453" y="270735"/>
                        <a:pt x="302453" y="268047"/>
                      </a:cubicBezTo>
                      <a:lnTo>
                        <a:pt x="302453" y="23477"/>
                      </a:lnTo>
                      <a:cubicBezTo>
                        <a:pt x="302453" y="15884"/>
                        <a:pt x="296284" y="9715"/>
                        <a:pt x="288691" y="9715"/>
                      </a:cubicBezTo>
                      <a:lnTo>
                        <a:pt x="23477" y="9715"/>
                      </a:lnTo>
                      <a:cubicBezTo>
                        <a:pt x="15884" y="9715"/>
                        <a:pt x="9715" y="15884"/>
                        <a:pt x="9715" y="23477"/>
                      </a:cubicBezTo>
                      <a:lnTo>
                        <a:pt x="9715" y="262299"/>
                      </a:lnTo>
                      <a:cubicBezTo>
                        <a:pt x="9715" y="264987"/>
                        <a:pt x="7545" y="267156"/>
                        <a:pt x="4857" y="267156"/>
                      </a:cubicBezTo>
                      <a:cubicBezTo>
                        <a:pt x="2170" y="267156"/>
                        <a:pt x="0" y="264987"/>
                        <a:pt x="0" y="262299"/>
                      </a:cubicBezTo>
                      <a:lnTo>
                        <a:pt x="0" y="23477"/>
                      </a:lnTo>
                      <a:cubicBezTo>
                        <a:pt x="0" y="10524"/>
                        <a:pt x="10524" y="0"/>
                        <a:pt x="23477" y="0"/>
                      </a:cubicBezTo>
                      <a:lnTo>
                        <a:pt x="288691" y="0"/>
                      </a:lnTo>
                      <a:cubicBezTo>
                        <a:pt x="301644" y="0"/>
                        <a:pt x="312168" y="10524"/>
                        <a:pt x="312168" y="23477"/>
                      </a:cubicBezTo>
                      <a:lnTo>
                        <a:pt x="312168" y="268047"/>
                      </a:lnTo>
                      <a:cubicBezTo>
                        <a:pt x="312168" y="270735"/>
                        <a:pt x="309998" y="272904"/>
                        <a:pt x="307311" y="27290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622" name="Freeform: Shape 1621">
                  <a:extLst>
                    <a:ext uri="{FF2B5EF4-FFF2-40B4-BE49-F238E27FC236}">
                      <a16:creationId xmlns:a16="http://schemas.microsoft.com/office/drawing/2014/main" id="{CEABDA43-860D-16A0-7B2C-03DC52F46043}"/>
                    </a:ext>
                  </a:extLst>
                </p:cNvPr>
                <p:cNvSpPr/>
                <p:nvPr/>
              </p:nvSpPr>
              <p:spPr>
                <a:xfrm>
                  <a:off x="7823047" y="1935560"/>
                  <a:ext cx="77718" cy="77718"/>
                </a:xfrm>
                <a:custGeom>
                  <a:avLst/>
                  <a:gdLst>
                    <a:gd name="connsiteX0" fmla="*/ 72861 w 77718"/>
                    <a:gd name="connsiteY0" fmla="*/ 77718 h 77718"/>
                    <a:gd name="connsiteX1" fmla="*/ 4857 w 77718"/>
                    <a:gd name="connsiteY1" fmla="*/ 77718 h 77718"/>
                    <a:gd name="connsiteX2" fmla="*/ 0 w 77718"/>
                    <a:gd name="connsiteY2" fmla="*/ 72861 h 77718"/>
                    <a:gd name="connsiteX3" fmla="*/ 0 w 77718"/>
                    <a:gd name="connsiteY3" fmla="*/ 4857 h 77718"/>
                    <a:gd name="connsiteX4" fmla="*/ 4857 w 77718"/>
                    <a:gd name="connsiteY4" fmla="*/ 0 h 77718"/>
                    <a:gd name="connsiteX5" fmla="*/ 72861 w 77718"/>
                    <a:gd name="connsiteY5" fmla="*/ 0 h 77718"/>
                    <a:gd name="connsiteX6" fmla="*/ 77718 w 77718"/>
                    <a:gd name="connsiteY6" fmla="*/ 4857 h 77718"/>
                    <a:gd name="connsiteX7" fmla="*/ 77718 w 77718"/>
                    <a:gd name="connsiteY7" fmla="*/ 72861 h 77718"/>
                    <a:gd name="connsiteX8" fmla="*/ 72861 w 77718"/>
                    <a:gd name="connsiteY8" fmla="*/ 77718 h 77718"/>
                    <a:gd name="connsiteX9" fmla="*/ 9715 w 77718"/>
                    <a:gd name="connsiteY9" fmla="*/ 68003 h 77718"/>
                    <a:gd name="connsiteX10" fmla="*/ 68003 w 77718"/>
                    <a:gd name="connsiteY10" fmla="*/ 68003 h 77718"/>
                    <a:gd name="connsiteX11" fmla="*/ 68003 w 77718"/>
                    <a:gd name="connsiteY11" fmla="*/ 9715 h 77718"/>
                    <a:gd name="connsiteX12" fmla="*/ 9715 w 77718"/>
                    <a:gd name="connsiteY12" fmla="*/ 9715 h 77718"/>
                    <a:gd name="connsiteX13" fmla="*/ 9715 w 77718"/>
                    <a:gd name="connsiteY13" fmla="*/ 68003 h 77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7718" h="77718">
                      <a:moveTo>
                        <a:pt x="72861" y="77718"/>
                      </a:moveTo>
                      <a:lnTo>
                        <a:pt x="4857" y="77718"/>
                      </a:lnTo>
                      <a:cubicBezTo>
                        <a:pt x="2170" y="77718"/>
                        <a:pt x="0" y="75549"/>
                        <a:pt x="0" y="72861"/>
                      </a:cubicBezTo>
                      <a:lnTo>
                        <a:pt x="0" y="4857"/>
                      </a:lnTo>
                      <a:cubicBezTo>
                        <a:pt x="0" y="2170"/>
                        <a:pt x="2170" y="0"/>
                        <a:pt x="4857" y="0"/>
                      </a:cubicBezTo>
                      <a:lnTo>
                        <a:pt x="72861" y="0"/>
                      </a:lnTo>
                      <a:cubicBezTo>
                        <a:pt x="75549" y="0"/>
                        <a:pt x="77718" y="2170"/>
                        <a:pt x="77718" y="4857"/>
                      </a:cubicBezTo>
                      <a:lnTo>
                        <a:pt x="77718" y="72861"/>
                      </a:lnTo>
                      <a:cubicBezTo>
                        <a:pt x="77718" y="75549"/>
                        <a:pt x="75549" y="77718"/>
                        <a:pt x="72861" y="77718"/>
                      </a:cubicBezTo>
                      <a:close/>
                      <a:moveTo>
                        <a:pt x="9715" y="68003"/>
                      </a:moveTo>
                      <a:lnTo>
                        <a:pt x="68003" y="68003"/>
                      </a:lnTo>
                      <a:lnTo>
                        <a:pt x="68003" y="9715"/>
                      </a:lnTo>
                      <a:lnTo>
                        <a:pt x="9715" y="9715"/>
                      </a:lnTo>
                      <a:lnTo>
                        <a:pt x="9715" y="6800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623" name="Freeform: Shape 1622">
                  <a:extLst>
                    <a:ext uri="{FF2B5EF4-FFF2-40B4-BE49-F238E27FC236}">
                      <a16:creationId xmlns:a16="http://schemas.microsoft.com/office/drawing/2014/main" id="{1AD1F1AD-3408-53AC-F071-27408585ECB2}"/>
                    </a:ext>
                  </a:extLst>
                </p:cNvPr>
                <p:cNvSpPr/>
                <p:nvPr/>
              </p:nvSpPr>
              <p:spPr>
                <a:xfrm>
                  <a:off x="7916956" y="1935560"/>
                  <a:ext cx="90671" cy="30763"/>
                </a:xfrm>
                <a:custGeom>
                  <a:avLst/>
                  <a:gdLst>
                    <a:gd name="connsiteX0" fmla="*/ 75290 w 90671"/>
                    <a:gd name="connsiteY0" fmla="*/ 30763 h 30763"/>
                    <a:gd name="connsiteX1" fmla="*/ 15382 w 90671"/>
                    <a:gd name="connsiteY1" fmla="*/ 30763 h 30763"/>
                    <a:gd name="connsiteX2" fmla="*/ 0 w 90671"/>
                    <a:gd name="connsiteY2" fmla="*/ 15382 h 30763"/>
                    <a:gd name="connsiteX3" fmla="*/ 15382 w 90671"/>
                    <a:gd name="connsiteY3" fmla="*/ 0 h 30763"/>
                    <a:gd name="connsiteX4" fmla="*/ 75290 w 90671"/>
                    <a:gd name="connsiteY4" fmla="*/ 0 h 30763"/>
                    <a:gd name="connsiteX5" fmla="*/ 90671 w 90671"/>
                    <a:gd name="connsiteY5" fmla="*/ 15382 h 30763"/>
                    <a:gd name="connsiteX6" fmla="*/ 75290 w 90671"/>
                    <a:gd name="connsiteY6" fmla="*/ 30763 h 30763"/>
                    <a:gd name="connsiteX7" fmla="*/ 15382 w 90671"/>
                    <a:gd name="connsiteY7" fmla="*/ 9715 h 30763"/>
                    <a:gd name="connsiteX8" fmla="*/ 9715 w 90671"/>
                    <a:gd name="connsiteY8" fmla="*/ 15382 h 30763"/>
                    <a:gd name="connsiteX9" fmla="*/ 15382 w 90671"/>
                    <a:gd name="connsiteY9" fmla="*/ 21049 h 30763"/>
                    <a:gd name="connsiteX10" fmla="*/ 75290 w 90671"/>
                    <a:gd name="connsiteY10" fmla="*/ 21049 h 30763"/>
                    <a:gd name="connsiteX11" fmla="*/ 80956 w 90671"/>
                    <a:gd name="connsiteY11" fmla="*/ 15382 h 30763"/>
                    <a:gd name="connsiteX12" fmla="*/ 75290 w 90671"/>
                    <a:gd name="connsiteY12" fmla="*/ 9715 h 30763"/>
                    <a:gd name="connsiteX13" fmla="*/ 15382 w 90671"/>
                    <a:gd name="connsiteY13" fmla="*/ 9715 h 30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0671" h="30763">
                      <a:moveTo>
                        <a:pt x="75290" y="30763"/>
                      </a:moveTo>
                      <a:lnTo>
                        <a:pt x="15382" y="30763"/>
                      </a:lnTo>
                      <a:cubicBezTo>
                        <a:pt x="6897" y="30763"/>
                        <a:pt x="0" y="23866"/>
                        <a:pt x="0" y="15382"/>
                      </a:cubicBezTo>
                      <a:cubicBezTo>
                        <a:pt x="0" y="6897"/>
                        <a:pt x="6897" y="0"/>
                        <a:pt x="15382" y="0"/>
                      </a:cubicBezTo>
                      <a:lnTo>
                        <a:pt x="75290" y="0"/>
                      </a:lnTo>
                      <a:cubicBezTo>
                        <a:pt x="83774" y="0"/>
                        <a:pt x="90671" y="6897"/>
                        <a:pt x="90671" y="15382"/>
                      </a:cubicBezTo>
                      <a:cubicBezTo>
                        <a:pt x="90671" y="23866"/>
                        <a:pt x="83774" y="30763"/>
                        <a:pt x="75290" y="30763"/>
                      </a:cubicBezTo>
                      <a:close/>
                      <a:moveTo>
                        <a:pt x="15382" y="9715"/>
                      </a:moveTo>
                      <a:cubicBezTo>
                        <a:pt x="12257" y="9715"/>
                        <a:pt x="9715" y="12257"/>
                        <a:pt x="9715" y="15382"/>
                      </a:cubicBezTo>
                      <a:cubicBezTo>
                        <a:pt x="9715" y="18507"/>
                        <a:pt x="12257" y="21049"/>
                        <a:pt x="15382" y="21049"/>
                      </a:cubicBezTo>
                      <a:lnTo>
                        <a:pt x="75290" y="21049"/>
                      </a:lnTo>
                      <a:cubicBezTo>
                        <a:pt x="78414" y="21049"/>
                        <a:pt x="80956" y="18507"/>
                        <a:pt x="80956" y="15382"/>
                      </a:cubicBezTo>
                      <a:cubicBezTo>
                        <a:pt x="80956" y="12257"/>
                        <a:pt x="78414" y="9715"/>
                        <a:pt x="75290" y="9715"/>
                      </a:cubicBezTo>
                      <a:lnTo>
                        <a:pt x="15382" y="9715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624" name="Freeform: Shape 1623">
                  <a:extLst>
                    <a:ext uri="{FF2B5EF4-FFF2-40B4-BE49-F238E27FC236}">
                      <a16:creationId xmlns:a16="http://schemas.microsoft.com/office/drawing/2014/main" id="{3E29AC50-A93F-D01B-E201-43B3063F148E}"/>
                    </a:ext>
                  </a:extLst>
                </p:cNvPr>
                <p:cNvSpPr/>
                <p:nvPr/>
              </p:nvSpPr>
              <p:spPr>
                <a:xfrm>
                  <a:off x="7916956" y="1976039"/>
                  <a:ext cx="134387" cy="30763"/>
                </a:xfrm>
                <a:custGeom>
                  <a:avLst/>
                  <a:gdLst>
                    <a:gd name="connsiteX0" fmla="*/ 119006 w 134387"/>
                    <a:gd name="connsiteY0" fmla="*/ 30763 h 30763"/>
                    <a:gd name="connsiteX1" fmla="*/ 15382 w 134387"/>
                    <a:gd name="connsiteY1" fmla="*/ 30763 h 30763"/>
                    <a:gd name="connsiteX2" fmla="*/ 0 w 134387"/>
                    <a:gd name="connsiteY2" fmla="*/ 15382 h 30763"/>
                    <a:gd name="connsiteX3" fmla="*/ 15382 w 134387"/>
                    <a:gd name="connsiteY3" fmla="*/ 0 h 30763"/>
                    <a:gd name="connsiteX4" fmla="*/ 119006 w 134387"/>
                    <a:gd name="connsiteY4" fmla="*/ 0 h 30763"/>
                    <a:gd name="connsiteX5" fmla="*/ 134388 w 134387"/>
                    <a:gd name="connsiteY5" fmla="*/ 15382 h 30763"/>
                    <a:gd name="connsiteX6" fmla="*/ 119006 w 134387"/>
                    <a:gd name="connsiteY6" fmla="*/ 30763 h 30763"/>
                    <a:gd name="connsiteX7" fmla="*/ 15382 w 134387"/>
                    <a:gd name="connsiteY7" fmla="*/ 9715 h 30763"/>
                    <a:gd name="connsiteX8" fmla="*/ 9715 w 134387"/>
                    <a:gd name="connsiteY8" fmla="*/ 15382 h 30763"/>
                    <a:gd name="connsiteX9" fmla="*/ 15382 w 134387"/>
                    <a:gd name="connsiteY9" fmla="*/ 21049 h 30763"/>
                    <a:gd name="connsiteX10" fmla="*/ 119006 w 134387"/>
                    <a:gd name="connsiteY10" fmla="*/ 21049 h 30763"/>
                    <a:gd name="connsiteX11" fmla="*/ 124673 w 134387"/>
                    <a:gd name="connsiteY11" fmla="*/ 15382 h 30763"/>
                    <a:gd name="connsiteX12" fmla="*/ 119006 w 134387"/>
                    <a:gd name="connsiteY12" fmla="*/ 9715 h 30763"/>
                    <a:gd name="connsiteX13" fmla="*/ 15382 w 134387"/>
                    <a:gd name="connsiteY13" fmla="*/ 9715 h 30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4387" h="30763">
                      <a:moveTo>
                        <a:pt x="119006" y="30763"/>
                      </a:moveTo>
                      <a:lnTo>
                        <a:pt x="15382" y="30763"/>
                      </a:lnTo>
                      <a:cubicBezTo>
                        <a:pt x="6897" y="30763"/>
                        <a:pt x="0" y="23866"/>
                        <a:pt x="0" y="15382"/>
                      </a:cubicBezTo>
                      <a:cubicBezTo>
                        <a:pt x="0" y="6897"/>
                        <a:pt x="6897" y="0"/>
                        <a:pt x="15382" y="0"/>
                      </a:cubicBezTo>
                      <a:lnTo>
                        <a:pt x="119006" y="0"/>
                      </a:lnTo>
                      <a:cubicBezTo>
                        <a:pt x="127490" y="0"/>
                        <a:pt x="134388" y="6897"/>
                        <a:pt x="134388" y="15382"/>
                      </a:cubicBezTo>
                      <a:cubicBezTo>
                        <a:pt x="134388" y="23866"/>
                        <a:pt x="127490" y="30763"/>
                        <a:pt x="119006" y="30763"/>
                      </a:cubicBezTo>
                      <a:close/>
                      <a:moveTo>
                        <a:pt x="15382" y="9715"/>
                      </a:moveTo>
                      <a:cubicBezTo>
                        <a:pt x="12257" y="9715"/>
                        <a:pt x="9715" y="12257"/>
                        <a:pt x="9715" y="15382"/>
                      </a:cubicBezTo>
                      <a:cubicBezTo>
                        <a:pt x="9715" y="18507"/>
                        <a:pt x="12257" y="21049"/>
                        <a:pt x="15382" y="21049"/>
                      </a:cubicBezTo>
                      <a:lnTo>
                        <a:pt x="119006" y="21049"/>
                      </a:lnTo>
                      <a:cubicBezTo>
                        <a:pt x="122131" y="21049"/>
                        <a:pt x="124673" y="18507"/>
                        <a:pt x="124673" y="15382"/>
                      </a:cubicBezTo>
                      <a:cubicBezTo>
                        <a:pt x="124673" y="12257"/>
                        <a:pt x="122131" y="9715"/>
                        <a:pt x="119006" y="9715"/>
                      </a:cubicBezTo>
                      <a:lnTo>
                        <a:pt x="15382" y="9715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grpSp>
              <p:nvGrpSpPr>
                <p:cNvPr id="1625" name="Graphic 1526">
                  <a:extLst>
                    <a:ext uri="{FF2B5EF4-FFF2-40B4-BE49-F238E27FC236}">
                      <a16:creationId xmlns:a16="http://schemas.microsoft.com/office/drawing/2014/main" id="{03921F89-98F2-0B8E-D8C7-6EE682448DAE}"/>
                    </a:ext>
                  </a:extLst>
                </p:cNvPr>
                <p:cNvGrpSpPr/>
                <p:nvPr/>
              </p:nvGrpSpPr>
              <p:grpSpPr>
                <a:xfrm>
                  <a:off x="7823047" y="2031089"/>
                  <a:ext cx="255822" cy="30763"/>
                  <a:chOff x="7823047" y="2031089"/>
                  <a:chExt cx="255822" cy="30763"/>
                </a:xfrm>
                <a:solidFill>
                  <a:srgbClr val="1E243A"/>
                </a:solidFill>
              </p:grpSpPr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864F6420-AA2D-44B9-F7FA-6F74E60D170D}"/>
                      </a:ext>
                    </a:extLst>
                  </p:cNvPr>
                  <p:cNvSpPr/>
                  <p:nvPr/>
                </p:nvSpPr>
                <p:spPr>
                  <a:xfrm>
                    <a:off x="7823047" y="2031089"/>
                    <a:ext cx="165151" cy="30763"/>
                  </a:xfrm>
                  <a:custGeom>
                    <a:avLst/>
                    <a:gdLst>
                      <a:gd name="connsiteX0" fmla="*/ 149769 w 165151"/>
                      <a:gd name="connsiteY0" fmla="*/ 30763 h 30763"/>
                      <a:gd name="connsiteX1" fmla="*/ 15382 w 165151"/>
                      <a:gd name="connsiteY1" fmla="*/ 30763 h 30763"/>
                      <a:gd name="connsiteX2" fmla="*/ 0 w 165151"/>
                      <a:gd name="connsiteY2" fmla="*/ 15382 h 30763"/>
                      <a:gd name="connsiteX3" fmla="*/ 15382 w 165151"/>
                      <a:gd name="connsiteY3" fmla="*/ 0 h 30763"/>
                      <a:gd name="connsiteX4" fmla="*/ 149769 w 165151"/>
                      <a:gd name="connsiteY4" fmla="*/ 0 h 30763"/>
                      <a:gd name="connsiteX5" fmla="*/ 165151 w 165151"/>
                      <a:gd name="connsiteY5" fmla="*/ 15382 h 30763"/>
                      <a:gd name="connsiteX6" fmla="*/ 149769 w 165151"/>
                      <a:gd name="connsiteY6" fmla="*/ 30763 h 30763"/>
                      <a:gd name="connsiteX7" fmla="*/ 15382 w 165151"/>
                      <a:gd name="connsiteY7" fmla="*/ 9715 h 30763"/>
                      <a:gd name="connsiteX8" fmla="*/ 9715 w 165151"/>
                      <a:gd name="connsiteY8" fmla="*/ 15382 h 30763"/>
                      <a:gd name="connsiteX9" fmla="*/ 15382 w 165151"/>
                      <a:gd name="connsiteY9" fmla="*/ 21049 h 30763"/>
                      <a:gd name="connsiteX10" fmla="*/ 149769 w 165151"/>
                      <a:gd name="connsiteY10" fmla="*/ 21049 h 30763"/>
                      <a:gd name="connsiteX11" fmla="*/ 155436 w 165151"/>
                      <a:gd name="connsiteY11" fmla="*/ 15382 h 30763"/>
                      <a:gd name="connsiteX12" fmla="*/ 149769 w 165151"/>
                      <a:gd name="connsiteY12" fmla="*/ 9715 h 30763"/>
                      <a:gd name="connsiteX13" fmla="*/ 15382 w 165151"/>
                      <a:gd name="connsiteY13" fmla="*/ 9715 h 30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65151" h="30763">
                        <a:moveTo>
                          <a:pt x="149769" y="30763"/>
                        </a:moveTo>
                        <a:lnTo>
                          <a:pt x="15382" y="30763"/>
                        </a:lnTo>
                        <a:cubicBezTo>
                          <a:pt x="6897" y="30763"/>
                          <a:pt x="0" y="23866"/>
                          <a:pt x="0" y="15382"/>
                        </a:cubicBezTo>
                        <a:cubicBezTo>
                          <a:pt x="0" y="6898"/>
                          <a:pt x="6897" y="0"/>
                          <a:pt x="15382" y="0"/>
                        </a:cubicBezTo>
                        <a:lnTo>
                          <a:pt x="149769" y="0"/>
                        </a:lnTo>
                        <a:cubicBezTo>
                          <a:pt x="158254" y="0"/>
                          <a:pt x="165151" y="6898"/>
                          <a:pt x="165151" y="15382"/>
                        </a:cubicBezTo>
                        <a:cubicBezTo>
                          <a:pt x="165151" y="23866"/>
                          <a:pt x="158254" y="30763"/>
                          <a:pt x="149769" y="30763"/>
                        </a:cubicBezTo>
                        <a:close/>
                        <a:moveTo>
                          <a:pt x="15382" y="9715"/>
                        </a:moveTo>
                        <a:cubicBezTo>
                          <a:pt x="12257" y="9715"/>
                          <a:pt x="9715" y="12257"/>
                          <a:pt x="9715" y="15382"/>
                        </a:cubicBezTo>
                        <a:cubicBezTo>
                          <a:pt x="9715" y="18507"/>
                          <a:pt x="12257" y="21049"/>
                          <a:pt x="15382" y="21049"/>
                        </a:cubicBezTo>
                        <a:lnTo>
                          <a:pt x="149769" y="21049"/>
                        </a:lnTo>
                        <a:cubicBezTo>
                          <a:pt x="152894" y="21049"/>
                          <a:pt x="155436" y="18507"/>
                          <a:pt x="155436" y="15382"/>
                        </a:cubicBezTo>
                        <a:cubicBezTo>
                          <a:pt x="155436" y="12257"/>
                          <a:pt x="152894" y="9715"/>
                          <a:pt x="149769" y="9715"/>
                        </a:cubicBezTo>
                        <a:lnTo>
                          <a:pt x="15382" y="971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54A22F9D-5EF8-5B5C-B8F4-5435B176F706}"/>
                      </a:ext>
                    </a:extLst>
                  </p:cNvPr>
                  <p:cNvSpPr/>
                  <p:nvPr/>
                </p:nvSpPr>
                <p:spPr>
                  <a:xfrm>
                    <a:off x="8001151" y="2031089"/>
                    <a:ext cx="77718" cy="30763"/>
                  </a:xfrm>
                  <a:custGeom>
                    <a:avLst/>
                    <a:gdLst>
                      <a:gd name="connsiteX0" fmla="*/ 62336 w 77718"/>
                      <a:gd name="connsiteY0" fmla="*/ 30763 h 30763"/>
                      <a:gd name="connsiteX1" fmla="*/ 15382 w 77718"/>
                      <a:gd name="connsiteY1" fmla="*/ 30763 h 30763"/>
                      <a:gd name="connsiteX2" fmla="*/ 0 w 77718"/>
                      <a:gd name="connsiteY2" fmla="*/ 15382 h 30763"/>
                      <a:gd name="connsiteX3" fmla="*/ 15382 w 77718"/>
                      <a:gd name="connsiteY3" fmla="*/ 0 h 30763"/>
                      <a:gd name="connsiteX4" fmla="*/ 62336 w 77718"/>
                      <a:gd name="connsiteY4" fmla="*/ 0 h 30763"/>
                      <a:gd name="connsiteX5" fmla="*/ 77718 w 77718"/>
                      <a:gd name="connsiteY5" fmla="*/ 15382 h 30763"/>
                      <a:gd name="connsiteX6" fmla="*/ 62336 w 77718"/>
                      <a:gd name="connsiteY6" fmla="*/ 30763 h 30763"/>
                      <a:gd name="connsiteX7" fmla="*/ 15382 w 77718"/>
                      <a:gd name="connsiteY7" fmla="*/ 9715 h 30763"/>
                      <a:gd name="connsiteX8" fmla="*/ 9715 w 77718"/>
                      <a:gd name="connsiteY8" fmla="*/ 15382 h 30763"/>
                      <a:gd name="connsiteX9" fmla="*/ 15382 w 77718"/>
                      <a:gd name="connsiteY9" fmla="*/ 21049 h 30763"/>
                      <a:gd name="connsiteX10" fmla="*/ 62336 w 77718"/>
                      <a:gd name="connsiteY10" fmla="*/ 21049 h 30763"/>
                      <a:gd name="connsiteX11" fmla="*/ 68003 w 77718"/>
                      <a:gd name="connsiteY11" fmla="*/ 15382 h 30763"/>
                      <a:gd name="connsiteX12" fmla="*/ 62336 w 77718"/>
                      <a:gd name="connsiteY12" fmla="*/ 9715 h 30763"/>
                      <a:gd name="connsiteX13" fmla="*/ 15382 w 77718"/>
                      <a:gd name="connsiteY13" fmla="*/ 9715 h 30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77718" h="30763">
                        <a:moveTo>
                          <a:pt x="62336" y="30763"/>
                        </a:moveTo>
                        <a:lnTo>
                          <a:pt x="15382" y="30763"/>
                        </a:lnTo>
                        <a:cubicBezTo>
                          <a:pt x="6898" y="30763"/>
                          <a:pt x="0" y="23866"/>
                          <a:pt x="0" y="15382"/>
                        </a:cubicBezTo>
                        <a:cubicBezTo>
                          <a:pt x="0" y="6898"/>
                          <a:pt x="6898" y="0"/>
                          <a:pt x="15382" y="0"/>
                        </a:cubicBezTo>
                        <a:lnTo>
                          <a:pt x="62336" y="0"/>
                        </a:lnTo>
                        <a:cubicBezTo>
                          <a:pt x="70821" y="0"/>
                          <a:pt x="77718" y="6898"/>
                          <a:pt x="77718" y="15382"/>
                        </a:cubicBezTo>
                        <a:cubicBezTo>
                          <a:pt x="77718" y="23866"/>
                          <a:pt x="70821" y="30763"/>
                          <a:pt x="62336" y="30763"/>
                        </a:cubicBezTo>
                        <a:close/>
                        <a:moveTo>
                          <a:pt x="15382" y="9715"/>
                        </a:moveTo>
                        <a:cubicBezTo>
                          <a:pt x="12257" y="9715"/>
                          <a:pt x="9715" y="12257"/>
                          <a:pt x="9715" y="15382"/>
                        </a:cubicBezTo>
                        <a:cubicBezTo>
                          <a:pt x="9715" y="18507"/>
                          <a:pt x="12257" y="21049"/>
                          <a:pt x="15382" y="21049"/>
                        </a:cubicBezTo>
                        <a:lnTo>
                          <a:pt x="62336" y="21049"/>
                        </a:lnTo>
                        <a:cubicBezTo>
                          <a:pt x="65461" y="21049"/>
                          <a:pt x="68003" y="18507"/>
                          <a:pt x="68003" y="15382"/>
                        </a:cubicBezTo>
                        <a:cubicBezTo>
                          <a:pt x="68003" y="12257"/>
                          <a:pt x="65461" y="9715"/>
                          <a:pt x="62336" y="9715"/>
                        </a:cubicBezTo>
                        <a:lnTo>
                          <a:pt x="15382" y="971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1628" name="Graphic 1526">
                  <a:extLst>
                    <a:ext uri="{FF2B5EF4-FFF2-40B4-BE49-F238E27FC236}">
                      <a16:creationId xmlns:a16="http://schemas.microsoft.com/office/drawing/2014/main" id="{88D86E4E-647D-4044-CBF3-5478554DF1A5}"/>
                    </a:ext>
                  </a:extLst>
                </p:cNvPr>
                <p:cNvGrpSpPr/>
                <p:nvPr/>
              </p:nvGrpSpPr>
              <p:grpSpPr>
                <a:xfrm>
                  <a:off x="7823047" y="2118522"/>
                  <a:ext cx="255822" cy="30763"/>
                  <a:chOff x="7823047" y="2118522"/>
                  <a:chExt cx="255822" cy="30763"/>
                </a:xfrm>
                <a:solidFill>
                  <a:srgbClr val="1E243A"/>
                </a:solidFill>
              </p:grpSpPr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E438D0BB-079B-8C0A-59E2-3F9F593D7CEC}"/>
                      </a:ext>
                    </a:extLst>
                  </p:cNvPr>
                  <p:cNvSpPr/>
                  <p:nvPr/>
                </p:nvSpPr>
                <p:spPr>
                  <a:xfrm>
                    <a:off x="7823047" y="2118522"/>
                    <a:ext cx="165151" cy="30763"/>
                  </a:xfrm>
                  <a:custGeom>
                    <a:avLst/>
                    <a:gdLst>
                      <a:gd name="connsiteX0" fmla="*/ 149769 w 165151"/>
                      <a:gd name="connsiteY0" fmla="*/ 30763 h 30763"/>
                      <a:gd name="connsiteX1" fmla="*/ 15382 w 165151"/>
                      <a:gd name="connsiteY1" fmla="*/ 30763 h 30763"/>
                      <a:gd name="connsiteX2" fmla="*/ 0 w 165151"/>
                      <a:gd name="connsiteY2" fmla="*/ 15382 h 30763"/>
                      <a:gd name="connsiteX3" fmla="*/ 15382 w 165151"/>
                      <a:gd name="connsiteY3" fmla="*/ 0 h 30763"/>
                      <a:gd name="connsiteX4" fmla="*/ 149769 w 165151"/>
                      <a:gd name="connsiteY4" fmla="*/ 0 h 30763"/>
                      <a:gd name="connsiteX5" fmla="*/ 165151 w 165151"/>
                      <a:gd name="connsiteY5" fmla="*/ 15382 h 30763"/>
                      <a:gd name="connsiteX6" fmla="*/ 149769 w 165151"/>
                      <a:gd name="connsiteY6" fmla="*/ 30763 h 30763"/>
                      <a:gd name="connsiteX7" fmla="*/ 15382 w 165151"/>
                      <a:gd name="connsiteY7" fmla="*/ 9715 h 30763"/>
                      <a:gd name="connsiteX8" fmla="*/ 9715 w 165151"/>
                      <a:gd name="connsiteY8" fmla="*/ 15382 h 30763"/>
                      <a:gd name="connsiteX9" fmla="*/ 15382 w 165151"/>
                      <a:gd name="connsiteY9" fmla="*/ 21049 h 30763"/>
                      <a:gd name="connsiteX10" fmla="*/ 149769 w 165151"/>
                      <a:gd name="connsiteY10" fmla="*/ 21049 h 30763"/>
                      <a:gd name="connsiteX11" fmla="*/ 155436 w 165151"/>
                      <a:gd name="connsiteY11" fmla="*/ 15382 h 30763"/>
                      <a:gd name="connsiteX12" fmla="*/ 149769 w 165151"/>
                      <a:gd name="connsiteY12" fmla="*/ 9715 h 30763"/>
                      <a:gd name="connsiteX13" fmla="*/ 15382 w 165151"/>
                      <a:gd name="connsiteY13" fmla="*/ 9715 h 30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65151" h="30763">
                        <a:moveTo>
                          <a:pt x="149769" y="30763"/>
                        </a:moveTo>
                        <a:lnTo>
                          <a:pt x="15382" y="30763"/>
                        </a:lnTo>
                        <a:cubicBezTo>
                          <a:pt x="6897" y="30763"/>
                          <a:pt x="0" y="23866"/>
                          <a:pt x="0" y="15382"/>
                        </a:cubicBezTo>
                        <a:cubicBezTo>
                          <a:pt x="0" y="6898"/>
                          <a:pt x="6897" y="0"/>
                          <a:pt x="15382" y="0"/>
                        </a:cubicBezTo>
                        <a:lnTo>
                          <a:pt x="149769" y="0"/>
                        </a:lnTo>
                        <a:cubicBezTo>
                          <a:pt x="158254" y="0"/>
                          <a:pt x="165151" y="6898"/>
                          <a:pt x="165151" y="15382"/>
                        </a:cubicBezTo>
                        <a:cubicBezTo>
                          <a:pt x="165151" y="23866"/>
                          <a:pt x="158254" y="30763"/>
                          <a:pt x="149769" y="30763"/>
                        </a:cubicBezTo>
                        <a:close/>
                        <a:moveTo>
                          <a:pt x="15382" y="9715"/>
                        </a:moveTo>
                        <a:cubicBezTo>
                          <a:pt x="12257" y="9715"/>
                          <a:pt x="9715" y="12257"/>
                          <a:pt x="9715" y="15382"/>
                        </a:cubicBezTo>
                        <a:cubicBezTo>
                          <a:pt x="9715" y="18507"/>
                          <a:pt x="12257" y="21049"/>
                          <a:pt x="15382" y="21049"/>
                        </a:cubicBezTo>
                        <a:lnTo>
                          <a:pt x="149769" y="21049"/>
                        </a:lnTo>
                        <a:cubicBezTo>
                          <a:pt x="152894" y="21049"/>
                          <a:pt x="155436" y="18507"/>
                          <a:pt x="155436" y="15382"/>
                        </a:cubicBezTo>
                        <a:cubicBezTo>
                          <a:pt x="155436" y="12257"/>
                          <a:pt x="152894" y="9715"/>
                          <a:pt x="149769" y="9715"/>
                        </a:cubicBezTo>
                        <a:lnTo>
                          <a:pt x="15382" y="971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380F6612-9CF0-57BE-1BB2-A541A5CD54CC}"/>
                      </a:ext>
                    </a:extLst>
                  </p:cNvPr>
                  <p:cNvSpPr/>
                  <p:nvPr/>
                </p:nvSpPr>
                <p:spPr>
                  <a:xfrm>
                    <a:off x="8001151" y="2118522"/>
                    <a:ext cx="77718" cy="30763"/>
                  </a:xfrm>
                  <a:custGeom>
                    <a:avLst/>
                    <a:gdLst>
                      <a:gd name="connsiteX0" fmla="*/ 62336 w 77718"/>
                      <a:gd name="connsiteY0" fmla="*/ 30763 h 30763"/>
                      <a:gd name="connsiteX1" fmla="*/ 15382 w 77718"/>
                      <a:gd name="connsiteY1" fmla="*/ 30763 h 30763"/>
                      <a:gd name="connsiteX2" fmla="*/ 0 w 77718"/>
                      <a:gd name="connsiteY2" fmla="*/ 15382 h 30763"/>
                      <a:gd name="connsiteX3" fmla="*/ 15382 w 77718"/>
                      <a:gd name="connsiteY3" fmla="*/ 0 h 30763"/>
                      <a:gd name="connsiteX4" fmla="*/ 62336 w 77718"/>
                      <a:gd name="connsiteY4" fmla="*/ 0 h 30763"/>
                      <a:gd name="connsiteX5" fmla="*/ 77718 w 77718"/>
                      <a:gd name="connsiteY5" fmla="*/ 15382 h 30763"/>
                      <a:gd name="connsiteX6" fmla="*/ 62336 w 77718"/>
                      <a:gd name="connsiteY6" fmla="*/ 30763 h 30763"/>
                      <a:gd name="connsiteX7" fmla="*/ 15382 w 77718"/>
                      <a:gd name="connsiteY7" fmla="*/ 9715 h 30763"/>
                      <a:gd name="connsiteX8" fmla="*/ 9715 w 77718"/>
                      <a:gd name="connsiteY8" fmla="*/ 15382 h 30763"/>
                      <a:gd name="connsiteX9" fmla="*/ 15382 w 77718"/>
                      <a:gd name="connsiteY9" fmla="*/ 21049 h 30763"/>
                      <a:gd name="connsiteX10" fmla="*/ 62336 w 77718"/>
                      <a:gd name="connsiteY10" fmla="*/ 21049 h 30763"/>
                      <a:gd name="connsiteX11" fmla="*/ 68003 w 77718"/>
                      <a:gd name="connsiteY11" fmla="*/ 15382 h 30763"/>
                      <a:gd name="connsiteX12" fmla="*/ 62336 w 77718"/>
                      <a:gd name="connsiteY12" fmla="*/ 9715 h 30763"/>
                      <a:gd name="connsiteX13" fmla="*/ 15382 w 77718"/>
                      <a:gd name="connsiteY13" fmla="*/ 9715 h 30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77718" h="30763">
                        <a:moveTo>
                          <a:pt x="62336" y="30763"/>
                        </a:moveTo>
                        <a:lnTo>
                          <a:pt x="15382" y="30763"/>
                        </a:lnTo>
                        <a:cubicBezTo>
                          <a:pt x="6898" y="30763"/>
                          <a:pt x="0" y="23866"/>
                          <a:pt x="0" y="15382"/>
                        </a:cubicBezTo>
                        <a:cubicBezTo>
                          <a:pt x="0" y="6898"/>
                          <a:pt x="6898" y="0"/>
                          <a:pt x="15382" y="0"/>
                        </a:cubicBezTo>
                        <a:lnTo>
                          <a:pt x="62336" y="0"/>
                        </a:lnTo>
                        <a:cubicBezTo>
                          <a:pt x="70821" y="0"/>
                          <a:pt x="77718" y="6898"/>
                          <a:pt x="77718" y="15382"/>
                        </a:cubicBezTo>
                        <a:cubicBezTo>
                          <a:pt x="77718" y="23866"/>
                          <a:pt x="70821" y="30763"/>
                          <a:pt x="62336" y="30763"/>
                        </a:cubicBezTo>
                        <a:close/>
                        <a:moveTo>
                          <a:pt x="15382" y="9715"/>
                        </a:moveTo>
                        <a:cubicBezTo>
                          <a:pt x="12257" y="9715"/>
                          <a:pt x="9715" y="12257"/>
                          <a:pt x="9715" y="15382"/>
                        </a:cubicBezTo>
                        <a:cubicBezTo>
                          <a:pt x="9715" y="18507"/>
                          <a:pt x="12257" y="21049"/>
                          <a:pt x="15382" y="21049"/>
                        </a:cubicBezTo>
                        <a:lnTo>
                          <a:pt x="62336" y="21049"/>
                        </a:lnTo>
                        <a:cubicBezTo>
                          <a:pt x="65461" y="21049"/>
                          <a:pt x="68003" y="18507"/>
                          <a:pt x="68003" y="15382"/>
                        </a:cubicBezTo>
                        <a:cubicBezTo>
                          <a:pt x="68003" y="12257"/>
                          <a:pt x="65461" y="9715"/>
                          <a:pt x="62336" y="9715"/>
                        </a:cubicBezTo>
                        <a:lnTo>
                          <a:pt x="15382" y="971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1631" name="Graphic 1526">
                  <a:extLst>
                    <a:ext uri="{FF2B5EF4-FFF2-40B4-BE49-F238E27FC236}">
                      <a16:creationId xmlns:a16="http://schemas.microsoft.com/office/drawing/2014/main" id="{5BE3EFF1-1D81-F1AC-E95E-F0F9FE3F4BED}"/>
                    </a:ext>
                  </a:extLst>
                </p:cNvPr>
                <p:cNvGrpSpPr/>
                <p:nvPr/>
              </p:nvGrpSpPr>
              <p:grpSpPr>
                <a:xfrm>
                  <a:off x="7823047" y="2074806"/>
                  <a:ext cx="255822" cy="30763"/>
                  <a:chOff x="7823047" y="2074806"/>
                  <a:chExt cx="255822" cy="30763"/>
                </a:xfrm>
                <a:solidFill>
                  <a:srgbClr val="1E243A"/>
                </a:solidFill>
              </p:grpSpPr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B83DE51C-02D7-9D50-8BCD-30232D18FA3C}"/>
                      </a:ext>
                    </a:extLst>
                  </p:cNvPr>
                  <p:cNvSpPr/>
                  <p:nvPr/>
                </p:nvSpPr>
                <p:spPr>
                  <a:xfrm>
                    <a:off x="7823047" y="2074806"/>
                    <a:ext cx="55050" cy="30763"/>
                  </a:xfrm>
                  <a:custGeom>
                    <a:avLst/>
                    <a:gdLst>
                      <a:gd name="connsiteX0" fmla="*/ 39669 w 55050"/>
                      <a:gd name="connsiteY0" fmla="*/ 30763 h 30763"/>
                      <a:gd name="connsiteX1" fmla="*/ 15382 w 55050"/>
                      <a:gd name="connsiteY1" fmla="*/ 30763 h 30763"/>
                      <a:gd name="connsiteX2" fmla="*/ 0 w 55050"/>
                      <a:gd name="connsiteY2" fmla="*/ 15382 h 30763"/>
                      <a:gd name="connsiteX3" fmla="*/ 15382 w 55050"/>
                      <a:gd name="connsiteY3" fmla="*/ 0 h 30763"/>
                      <a:gd name="connsiteX4" fmla="*/ 39669 w 55050"/>
                      <a:gd name="connsiteY4" fmla="*/ 0 h 30763"/>
                      <a:gd name="connsiteX5" fmla="*/ 55050 w 55050"/>
                      <a:gd name="connsiteY5" fmla="*/ 15382 h 30763"/>
                      <a:gd name="connsiteX6" fmla="*/ 39669 w 55050"/>
                      <a:gd name="connsiteY6" fmla="*/ 30763 h 30763"/>
                      <a:gd name="connsiteX7" fmla="*/ 15382 w 55050"/>
                      <a:gd name="connsiteY7" fmla="*/ 9715 h 30763"/>
                      <a:gd name="connsiteX8" fmla="*/ 9715 w 55050"/>
                      <a:gd name="connsiteY8" fmla="*/ 15382 h 30763"/>
                      <a:gd name="connsiteX9" fmla="*/ 15382 w 55050"/>
                      <a:gd name="connsiteY9" fmla="*/ 21049 h 30763"/>
                      <a:gd name="connsiteX10" fmla="*/ 39669 w 55050"/>
                      <a:gd name="connsiteY10" fmla="*/ 21049 h 30763"/>
                      <a:gd name="connsiteX11" fmla="*/ 45336 w 55050"/>
                      <a:gd name="connsiteY11" fmla="*/ 15382 h 30763"/>
                      <a:gd name="connsiteX12" fmla="*/ 39669 w 55050"/>
                      <a:gd name="connsiteY12" fmla="*/ 9715 h 30763"/>
                      <a:gd name="connsiteX13" fmla="*/ 15382 w 55050"/>
                      <a:gd name="connsiteY13" fmla="*/ 9715 h 30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5050" h="30763">
                        <a:moveTo>
                          <a:pt x="39669" y="30763"/>
                        </a:moveTo>
                        <a:lnTo>
                          <a:pt x="15382" y="30763"/>
                        </a:lnTo>
                        <a:cubicBezTo>
                          <a:pt x="6897" y="30763"/>
                          <a:pt x="0" y="23866"/>
                          <a:pt x="0" y="15382"/>
                        </a:cubicBezTo>
                        <a:cubicBezTo>
                          <a:pt x="0" y="6898"/>
                          <a:pt x="6897" y="0"/>
                          <a:pt x="15382" y="0"/>
                        </a:cubicBezTo>
                        <a:lnTo>
                          <a:pt x="39669" y="0"/>
                        </a:lnTo>
                        <a:cubicBezTo>
                          <a:pt x="48153" y="0"/>
                          <a:pt x="55050" y="6898"/>
                          <a:pt x="55050" y="15382"/>
                        </a:cubicBezTo>
                        <a:cubicBezTo>
                          <a:pt x="55050" y="23866"/>
                          <a:pt x="48153" y="30763"/>
                          <a:pt x="39669" y="30763"/>
                        </a:cubicBezTo>
                        <a:close/>
                        <a:moveTo>
                          <a:pt x="15382" y="9715"/>
                        </a:moveTo>
                        <a:cubicBezTo>
                          <a:pt x="12257" y="9715"/>
                          <a:pt x="9715" y="12257"/>
                          <a:pt x="9715" y="15382"/>
                        </a:cubicBezTo>
                        <a:cubicBezTo>
                          <a:pt x="9715" y="18507"/>
                          <a:pt x="12257" y="21049"/>
                          <a:pt x="15382" y="21049"/>
                        </a:cubicBezTo>
                        <a:lnTo>
                          <a:pt x="39669" y="21049"/>
                        </a:lnTo>
                        <a:cubicBezTo>
                          <a:pt x="42794" y="21049"/>
                          <a:pt x="45336" y="18507"/>
                          <a:pt x="45336" y="15382"/>
                        </a:cubicBezTo>
                        <a:cubicBezTo>
                          <a:pt x="45336" y="12257"/>
                          <a:pt x="42794" y="9715"/>
                          <a:pt x="39669" y="9715"/>
                        </a:cubicBezTo>
                        <a:lnTo>
                          <a:pt x="15382" y="971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B0D51BBF-147C-C71E-7362-E7D8202885C4}"/>
                      </a:ext>
                    </a:extLst>
                  </p:cNvPr>
                  <p:cNvSpPr/>
                  <p:nvPr/>
                </p:nvSpPr>
                <p:spPr>
                  <a:xfrm>
                    <a:off x="7891050" y="2074806"/>
                    <a:ext cx="187818" cy="30763"/>
                  </a:xfrm>
                  <a:custGeom>
                    <a:avLst/>
                    <a:gdLst>
                      <a:gd name="connsiteX0" fmla="*/ 172437 w 187818"/>
                      <a:gd name="connsiteY0" fmla="*/ 30763 h 30763"/>
                      <a:gd name="connsiteX1" fmla="*/ 15382 w 187818"/>
                      <a:gd name="connsiteY1" fmla="*/ 30763 h 30763"/>
                      <a:gd name="connsiteX2" fmla="*/ 0 w 187818"/>
                      <a:gd name="connsiteY2" fmla="*/ 15382 h 30763"/>
                      <a:gd name="connsiteX3" fmla="*/ 15382 w 187818"/>
                      <a:gd name="connsiteY3" fmla="*/ 0 h 30763"/>
                      <a:gd name="connsiteX4" fmla="*/ 172437 w 187818"/>
                      <a:gd name="connsiteY4" fmla="*/ 0 h 30763"/>
                      <a:gd name="connsiteX5" fmla="*/ 187819 w 187818"/>
                      <a:gd name="connsiteY5" fmla="*/ 15382 h 30763"/>
                      <a:gd name="connsiteX6" fmla="*/ 172437 w 187818"/>
                      <a:gd name="connsiteY6" fmla="*/ 30763 h 30763"/>
                      <a:gd name="connsiteX7" fmla="*/ 15382 w 187818"/>
                      <a:gd name="connsiteY7" fmla="*/ 9715 h 30763"/>
                      <a:gd name="connsiteX8" fmla="*/ 9715 w 187818"/>
                      <a:gd name="connsiteY8" fmla="*/ 15382 h 30763"/>
                      <a:gd name="connsiteX9" fmla="*/ 15382 w 187818"/>
                      <a:gd name="connsiteY9" fmla="*/ 21049 h 30763"/>
                      <a:gd name="connsiteX10" fmla="*/ 172437 w 187818"/>
                      <a:gd name="connsiteY10" fmla="*/ 21049 h 30763"/>
                      <a:gd name="connsiteX11" fmla="*/ 178104 w 187818"/>
                      <a:gd name="connsiteY11" fmla="*/ 15382 h 30763"/>
                      <a:gd name="connsiteX12" fmla="*/ 172437 w 187818"/>
                      <a:gd name="connsiteY12" fmla="*/ 9715 h 30763"/>
                      <a:gd name="connsiteX13" fmla="*/ 15382 w 187818"/>
                      <a:gd name="connsiteY13" fmla="*/ 9715 h 30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87818" h="30763">
                        <a:moveTo>
                          <a:pt x="172437" y="30763"/>
                        </a:moveTo>
                        <a:lnTo>
                          <a:pt x="15382" y="30763"/>
                        </a:lnTo>
                        <a:cubicBezTo>
                          <a:pt x="6897" y="30763"/>
                          <a:pt x="0" y="23866"/>
                          <a:pt x="0" y="15382"/>
                        </a:cubicBezTo>
                        <a:cubicBezTo>
                          <a:pt x="0" y="6898"/>
                          <a:pt x="6897" y="0"/>
                          <a:pt x="15382" y="0"/>
                        </a:cubicBezTo>
                        <a:lnTo>
                          <a:pt x="172437" y="0"/>
                        </a:lnTo>
                        <a:cubicBezTo>
                          <a:pt x="180921" y="0"/>
                          <a:pt x="187819" y="6898"/>
                          <a:pt x="187819" y="15382"/>
                        </a:cubicBezTo>
                        <a:cubicBezTo>
                          <a:pt x="187819" y="23866"/>
                          <a:pt x="180921" y="30763"/>
                          <a:pt x="172437" y="30763"/>
                        </a:cubicBezTo>
                        <a:close/>
                        <a:moveTo>
                          <a:pt x="15382" y="9715"/>
                        </a:moveTo>
                        <a:cubicBezTo>
                          <a:pt x="12257" y="9715"/>
                          <a:pt x="9715" y="12257"/>
                          <a:pt x="9715" y="15382"/>
                        </a:cubicBezTo>
                        <a:cubicBezTo>
                          <a:pt x="9715" y="18507"/>
                          <a:pt x="12257" y="21049"/>
                          <a:pt x="15382" y="21049"/>
                        </a:cubicBezTo>
                        <a:lnTo>
                          <a:pt x="172437" y="21049"/>
                        </a:lnTo>
                        <a:cubicBezTo>
                          <a:pt x="175562" y="21049"/>
                          <a:pt x="178104" y="18507"/>
                          <a:pt x="178104" y="15382"/>
                        </a:cubicBezTo>
                        <a:cubicBezTo>
                          <a:pt x="178104" y="12257"/>
                          <a:pt x="175562" y="9715"/>
                          <a:pt x="172437" y="9715"/>
                        </a:cubicBezTo>
                        <a:lnTo>
                          <a:pt x="15382" y="971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634" name="Freeform: Shape 1633">
                  <a:extLst>
                    <a:ext uri="{FF2B5EF4-FFF2-40B4-BE49-F238E27FC236}">
                      <a16:creationId xmlns:a16="http://schemas.microsoft.com/office/drawing/2014/main" id="{D227ECA8-C519-741F-BFB6-F109CD1B0D5A}"/>
                    </a:ext>
                  </a:extLst>
                </p:cNvPr>
                <p:cNvSpPr/>
                <p:nvPr/>
              </p:nvSpPr>
              <p:spPr>
                <a:xfrm>
                  <a:off x="8023819" y="1935560"/>
                  <a:ext cx="55050" cy="30763"/>
                </a:xfrm>
                <a:custGeom>
                  <a:avLst/>
                  <a:gdLst>
                    <a:gd name="connsiteX0" fmla="*/ 39669 w 55050"/>
                    <a:gd name="connsiteY0" fmla="*/ 30763 h 30763"/>
                    <a:gd name="connsiteX1" fmla="*/ 15382 w 55050"/>
                    <a:gd name="connsiteY1" fmla="*/ 30763 h 30763"/>
                    <a:gd name="connsiteX2" fmla="*/ 0 w 55050"/>
                    <a:gd name="connsiteY2" fmla="*/ 15382 h 30763"/>
                    <a:gd name="connsiteX3" fmla="*/ 15382 w 55050"/>
                    <a:gd name="connsiteY3" fmla="*/ 0 h 30763"/>
                    <a:gd name="connsiteX4" fmla="*/ 39669 w 55050"/>
                    <a:gd name="connsiteY4" fmla="*/ 0 h 30763"/>
                    <a:gd name="connsiteX5" fmla="*/ 55050 w 55050"/>
                    <a:gd name="connsiteY5" fmla="*/ 15382 h 30763"/>
                    <a:gd name="connsiteX6" fmla="*/ 39669 w 55050"/>
                    <a:gd name="connsiteY6" fmla="*/ 30763 h 30763"/>
                    <a:gd name="connsiteX7" fmla="*/ 15382 w 55050"/>
                    <a:gd name="connsiteY7" fmla="*/ 9715 h 30763"/>
                    <a:gd name="connsiteX8" fmla="*/ 9715 w 55050"/>
                    <a:gd name="connsiteY8" fmla="*/ 15382 h 30763"/>
                    <a:gd name="connsiteX9" fmla="*/ 15382 w 55050"/>
                    <a:gd name="connsiteY9" fmla="*/ 21049 h 30763"/>
                    <a:gd name="connsiteX10" fmla="*/ 39669 w 55050"/>
                    <a:gd name="connsiteY10" fmla="*/ 21049 h 30763"/>
                    <a:gd name="connsiteX11" fmla="*/ 45336 w 55050"/>
                    <a:gd name="connsiteY11" fmla="*/ 15382 h 30763"/>
                    <a:gd name="connsiteX12" fmla="*/ 39669 w 55050"/>
                    <a:gd name="connsiteY12" fmla="*/ 9715 h 30763"/>
                    <a:gd name="connsiteX13" fmla="*/ 15382 w 55050"/>
                    <a:gd name="connsiteY13" fmla="*/ 9715 h 30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5050" h="30763">
                      <a:moveTo>
                        <a:pt x="39669" y="30763"/>
                      </a:moveTo>
                      <a:lnTo>
                        <a:pt x="15382" y="30763"/>
                      </a:lnTo>
                      <a:cubicBezTo>
                        <a:pt x="6898" y="30763"/>
                        <a:pt x="0" y="23866"/>
                        <a:pt x="0" y="15382"/>
                      </a:cubicBezTo>
                      <a:cubicBezTo>
                        <a:pt x="0" y="6897"/>
                        <a:pt x="6898" y="0"/>
                        <a:pt x="15382" y="0"/>
                      </a:cubicBezTo>
                      <a:lnTo>
                        <a:pt x="39669" y="0"/>
                      </a:lnTo>
                      <a:cubicBezTo>
                        <a:pt x="48153" y="0"/>
                        <a:pt x="55050" y="6897"/>
                        <a:pt x="55050" y="15382"/>
                      </a:cubicBezTo>
                      <a:cubicBezTo>
                        <a:pt x="55050" y="23866"/>
                        <a:pt x="48153" y="30763"/>
                        <a:pt x="39669" y="30763"/>
                      </a:cubicBezTo>
                      <a:close/>
                      <a:moveTo>
                        <a:pt x="15382" y="9715"/>
                      </a:moveTo>
                      <a:cubicBezTo>
                        <a:pt x="12257" y="9715"/>
                        <a:pt x="9715" y="12257"/>
                        <a:pt x="9715" y="15382"/>
                      </a:cubicBezTo>
                      <a:cubicBezTo>
                        <a:pt x="9715" y="18507"/>
                        <a:pt x="12257" y="21049"/>
                        <a:pt x="15382" y="21049"/>
                      </a:cubicBezTo>
                      <a:lnTo>
                        <a:pt x="39669" y="21049"/>
                      </a:lnTo>
                      <a:cubicBezTo>
                        <a:pt x="42794" y="21049"/>
                        <a:pt x="45336" y="18507"/>
                        <a:pt x="45336" y="15382"/>
                      </a:cubicBezTo>
                      <a:cubicBezTo>
                        <a:pt x="45336" y="12257"/>
                        <a:pt x="42794" y="9715"/>
                        <a:pt x="39669" y="9715"/>
                      </a:cubicBezTo>
                      <a:lnTo>
                        <a:pt x="15382" y="9715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2C0371-F775-530B-1FC0-A42FB58D2E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pPr defTabSz="685783"/>
            <a:fld id="{42AD0A0E-4515-A647-B2E3-7F1B29FB990E}" type="slidenum">
              <a:rPr lang="en-US">
                <a:solidFill>
                  <a:prstClr val="black"/>
                </a:solidFill>
                <a:latin typeface="Franklin Gothic Book" panose="020B0503020102020204"/>
              </a:rPr>
              <a:pPr defTabSz="685783"/>
              <a:t>27</a:t>
            </a:fld>
            <a:endParaRPr lang="en-US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612434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BCED93A-3FDC-42A8-866D-17906725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4" y="557214"/>
            <a:ext cx="5693800" cy="2308622"/>
          </a:xfrm>
        </p:spPr>
        <p:txBody>
          <a:bodyPr/>
          <a:lstStyle/>
          <a:p>
            <a:r>
              <a:rPr lang="en-US" dirty="0"/>
              <a:t>Nontraditional </a:t>
            </a:r>
            <a:br>
              <a:rPr lang="en-US" dirty="0"/>
            </a:br>
            <a:r>
              <a:rPr lang="en-US" dirty="0"/>
              <a:t>Publication Planning: </a:t>
            </a:r>
            <a:br>
              <a:rPr lang="en-US" dirty="0"/>
            </a:br>
            <a:r>
              <a:rPr lang="en-US" dirty="0"/>
              <a:t>Expanding the Menu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B11F42-13EB-4142-8C89-08C4FC5649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800" dirty="0"/>
              <a:t>Jill See</a:t>
            </a:r>
          </a:p>
          <a:p>
            <a:endParaRPr lang="en-US" sz="2400" dirty="0"/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2400" dirty="0"/>
              <a:t>Pharma Perspective on What Successful Nontraditional Publications Plans Can Look Like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D929D8-1ADB-44AE-92E9-468E38F2AD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D0A0E-4515-A647-B2E3-7F1B29FB990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2" name="Picture 2" descr="Noma and the death of fine dining | The Spectator">
            <a:extLst>
              <a:ext uri="{FF2B5EF4-FFF2-40B4-BE49-F238E27FC236}">
                <a16:creationId xmlns:a16="http://schemas.microsoft.com/office/drawing/2014/main" id="{D8FF7DB1-211C-1AC0-1C9E-8D0DCF12ED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3" r="23244"/>
          <a:stretch/>
        </p:blipFill>
        <p:spPr bwMode="auto">
          <a:xfrm>
            <a:off x="6563" y="3207146"/>
            <a:ext cx="1313417" cy="147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ow to Organize a Cluttered Kitchen and Get Control of the Clutter">
            <a:extLst>
              <a:ext uri="{FF2B5EF4-FFF2-40B4-BE49-F238E27FC236}">
                <a16:creationId xmlns:a16="http://schemas.microsoft.com/office/drawing/2014/main" id="{CA344F6B-7B72-D649-3C15-C88BAC7E67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9" r="13374" b="-1"/>
          <a:stretch/>
        </p:blipFill>
        <p:spPr bwMode="auto">
          <a:xfrm>
            <a:off x="1450232" y="3207319"/>
            <a:ext cx="1313416" cy="147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654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55FB8-A49A-4375-3F62-53DEAC427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B6173-6923-0725-6865-5BBE67643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If You Have Tried to do Nontraditional Pub Planning, </a:t>
            </a:r>
            <a:br>
              <a:rPr lang="en-US" sz="2200" dirty="0"/>
            </a:br>
            <a:r>
              <a:rPr lang="en-US" sz="2200" dirty="0"/>
              <a:t>Which of the Following Barriers Have You Encountered?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A53863-38E0-15CE-7991-CE7684D6B8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4C0AA0-2E4D-C168-2372-DDC70CEED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1407626"/>
            <a:ext cx="7462661" cy="344759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Select all that apply.</a:t>
            </a:r>
          </a:p>
          <a:p>
            <a:r>
              <a:rPr lang="en-US" dirty="0"/>
              <a:t>Awareness of tactics</a:t>
            </a:r>
          </a:p>
          <a:p>
            <a:r>
              <a:rPr lang="en-US" dirty="0"/>
              <a:t>Budget</a:t>
            </a:r>
          </a:p>
          <a:p>
            <a:r>
              <a:rPr lang="en-US" dirty="0"/>
              <a:t>Stakeholder bandwidth</a:t>
            </a:r>
          </a:p>
          <a:p>
            <a:r>
              <a:rPr lang="en-US" dirty="0"/>
              <a:t>Aggressive timelines</a:t>
            </a:r>
          </a:p>
          <a:p>
            <a:r>
              <a:rPr lang="en-US" dirty="0"/>
              <a:t>Appropriate capabilities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577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364296-4F47-4B80-BE8E-709BBE777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ISMPP Announcements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4B3AC2-C027-437C-9915-938F4F4B87B9}"/>
              </a:ext>
            </a:extLst>
          </p:cNvPr>
          <p:cNvSpPr/>
          <p:nvPr/>
        </p:nvSpPr>
        <p:spPr>
          <a:xfrm>
            <a:off x="428332" y="1071145"/>
            <a:ext cx="7594439" cy="155427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000" b="1" spc="-23" dirty="0">
                <a:solidFill>
                  <a:srgbClr val="0070C0"/>
                </a:solidFill>
                <a:ea typeface="ＭＳ Ｐゴシック"/>
                <a:cs typeface="Calibri"/>
              </a:rPr>
              <a:t>Application deadline for the September CMPP 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2000" b="1" spc="-23" dirty="0">
                <a:solidFill>
                  <a:srgbClr val="0070C0"/>
                </a:solidFill>
                <a:ea typeface="ＭＳ Ｐゴシック"/>
                <a:cs typeface="Calibri"/>
              </a:rPr>
              <a:t>exam is August 1</a:t>
            </a:r>
            <a:endParaRPr lang="en-US" sz="2000" b="1" spc="-23" dirty="0">
              <a:solidFill>
                <a:srgbClr val="0070C0"/>
              </a:solidFill>
            </a:endParaRPr>
          </a:p>
          <a:p>
            <a:pPr marL="285743" indent="-28574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2000" spc="-23" dirty="0">
              <a:latin typeface="Franklin Gothic Book"/>
              <a:ea typeface="ＭＳ Ｐゴシック" pitchFamily="34" charset="-128"/>
              <a:cs typeface="Calibri" pitchFamily="34" charset="0"/>
            </a:endParaRPr>
          </a:p>
          <a:p>
            <a:pPr>
              <a:spcBef>
                <a:spcPts val="600"/>
              </a:spcBef>
              <a:defRPr/>
            </a:pPr>
            <a:endParaRPr lang="en-US" sz="2000" spc="-23" dirty="0">
              <a:latin typeface="Franklin Gothic Book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AFCC83-E0F3-1F6F-F07C-2E602DD33D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2786F9BF-E262-ED15-A75D-9CC8A9FF4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459" y="2184400"/>
            <a:ext cx="2097583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054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69278-0DFB-67EF-B382-7A0CD4731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93DDC7D-1976-77E6-1E7A-E9E266AF9F42}"/>
              </a:ext>
            </a:extLst>
          </p:cNvPr>
          <p:cNvSpPr txBox="1">
            <a:spLocks/>
          </p:cNvSpPr>
          <p:nvPr/>
        </p:nvSpPr>
        <p:spPr>
          <a:xfrm>
            <a:off x="1315167" y="1353985"/>
            <a:ext cx="6938963" cy="3189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42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.AppleSystemUIFont" charset="-120"/>
              <a:buChar char="–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71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Wingdings" charset="2"/>
              <a:buChar char="§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00" indent="-1571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7013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/>
              <a:t>Defining Your Goals – </a:t>
            </a:r>
            <a:r>
              <a:rPr lang="en-US" sz="2000" dirty="0"/>
              <a:t>Planning Your Menu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/>
              <a:t>Encore Planning – </a:t>
            </a:r>
            <a:r>
              <a:rPr lang="en-US" sz="2000" dirty="0"/>
              <a:t>Expanding the Table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/>
              <a:t>Graphical Abstracts – </a:t>
            </a:r>
            <a:r>
              <a:rPr lang="en-US" sz="2000" dirty="0"/>
              <a:t>Information Garnish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/>
              <a:t>Video Content – </a:t>
            </a:r>
            <a:r>
              <a:rPr lang="en-US" sz="2000" dirty="0"/>
              <a:t>Dynamic Presentation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/>
              <a:t>Author Interviews/Podcasts – </a:t>
            </a:r>
            <a:r>
              <a:rPr lang="en-US" sz="2000" dirty="0"/>
              <a:t>Adding Flavor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/>
              <a:t>Plain Language Summaries – </a:t>
            </a:r>
            <a:r>
              <a:rPr lang="en-US" sz="2000" dirty="0"/>
              <a:t>Something for Every Palate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EAAC129-B71F-7D01-B788-BF45872BB0ED}"/>
              </a:ext>
            </a:extLst>
          </p:cNvPr>
          <p:cNvSpPr/>
          <p:nvPr/>
        </p:nvSpPr>
        <p:spPr>
          <a:xfrm>
            <a:off x="962384" y="1401610"/>
            <a:ext cx="324567" cy="32456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03BD275-265B-4E42-248B-1E673103246E}"/>
              </a:ext>
            </a:extLst>
          </p:cNvPr>
          <p:cNvSpPr/>
          <p:nvPr/>
        </p:nvSpPr>
        <p:spPr>
          <a:xfrm>
            <a:off x="962384" y="1856101"/>
            <a:ext cx="324567" cy="32456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A05F400-F3C6-0B70-3222-4785BEFE8E0B}"/>
              </a:ext>
            </a:extLst>
          </p:cNvPr>
          <p:cNvSpPr/>
          <p:nvPr/>
        </p:nvSpPr>
        <p:spPr>
          <a:xfrm>
            <a:off x="962384" y="2310592"/>
            <a:ext cx="324567" cy="32456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3DF9262-073B-AB35-17E4-E3E83E0C8EFD}"/>
              </a:ext>
            </a:extLst>
          </p:cNvPr>
          <p:cNvSpPr/>
          <p:nvPr/>
        </p:nvSpPr>
        <p:spPr>
          <a:xfrm>
            <a:off x="962384" y="2765083"/>
            <a:ext cx="324567" cy="32456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12408BD-8E27-47C6-C929-F64DC3BA9808}"/>
              </a:ext>
            </a:extLst>
          </p:cNvPr>
          <p:cNvSpPr/>
          <p:nvPr/>
        </p:nvSpPr>
        <p:spPr>
          <a:xfrm>
            <a:off x="962384" y="3219574"/>
            <a:ext cx="324567" cy="32456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A6A8CDF-7BCF-A789-7A14-F58EAE2D5A5B}"/>
              </a:ext>
            </a:extLst>
          </p:cNvPr>
          <p:cNvSpPr/>
          <p:nvPr/>
        </p:nvSpPr>
        <p:spPr>
          <a:xfrm>
            <a:off x="962384" y="3674065"/>
            <a:ext cx="324567" cy="32456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E69E8C-C4C9-9F43-8EE5-AAFE309647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fld id="{42AD0A0E-4515-A647-B2E3-7F1B29FB990E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7742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D613D-FE78-C74F-0FDF-984739E88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Your Menu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5C8B9D-005F-27C8-5278-366D3370F8DE}"/>
              </a:ext>
            </a:extLst>
          </p:cNvPr>
          <p:cNvSpPr txBox="1"/>
          <p:nvPr/>
        </p:nvSpPr>
        <p:spPr>
          <a:xfrm>
            <a:off x="457200" y="1125174"/>
            <a:ext cx="78867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US" sz="2100" b="1" dirty="0">
                <a:solidFill>
                  <a:prstClr val="black"/>
                </a:solidFill>
                <a:latin typeface="Franklin Gothic Book" panose="020B0503020102020204"/>
              </a:rPr>
              <a:t>What would you like to provide for your audience?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FF99CF8-5B06-CA81-BDBD-0ACFE54A258D}"/>
              </a:ext>
            </a:extLst>
          </p:cNvPr>
          <p:cNvGrpSpPr/>
          <p:nvPr/>
        </p:nvGrpSpPr>
        <p:grpSpPr>
          <a:xfrm>
            <a:off x="561974" y="1862300"/>
            <a:ext cx="7801626" cy="2496121"/>
            <a:chOff x="561974" y="1862300"/>
            <a:chExt cx="7801626" cy="249612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FC3FF0A-6EB2-31C4-B3D4-59EA390783E9}"/>
                </a:ext>
              </a:extLst>
            </p:cNvPr>
            <p:cNvGrpSpPr/>
            <p:nvPr/>
          </p:nvGrpSpPr>
          <p:grpSpPr>
            <a:xfrm>
              <a:off x="561974" y="1862300"/>
              <a:ext cx="1857051" cy="2496121"/>
              <a:chOff x="561974" y="1743648"/>
              <a:chExt cx="1857051" cy="2496121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4AD03001-AF07-0B96-5EB5-AF412CF32B6B}"/>
                  </a:ext>
                </a:extLst>
              </p:cNvPr>
              <p:cNvSpPr/>
              <p:nvPr/>
            </p:nvSpPr>
            <p:spPr>
              <a:xfrm>
                <a:off x="561974" y="1743648"/>
                <a:ext cx="1857051" cy="2496121"/>
              </a:xfrm>
              <a:prstGeom prst="roundRect">
                <a:avLst>
                  <a:gd name="adj" fmla="val 6350"/>
                </a:avLst>
              </a:prstGeom>
              <a:solidFill>
                <a:schemeClr val="accent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1440" tIns="274320" rIns="45720" bIns="81978" numCol="1" spcCol="1270" anchor="t" anchorCtr="0">
                <a:noAutofit/>
              </a:bodyPr>
              <a:lstStyle/>
              <a:p>
                <a:pPr marL="0" lvl="0" indent="0" algn="l" defTabSz="711200">
                  <a:spcBef>
                    <a:spcPct val="0"/>
                  </a:spcBef>
                  <a:spcAft>
                    <a:spcPts val="600"/>
                  </a:spcAft>
                  <a:buNone/>
                </a:pPr>
                <a:r>
                  <a:rPr lang="en-US" sz="1400" b="1" kern="1200" dirty="0"/>
                  <a:t>Access</a:t>
                </a:r>
                <a:r>
                  <a:rPr lang="en-US" sz="1400" kern="1200" dirty="0"/>
                  <a:t> </a:t>
                </a:r>
                <a:r>
                  <a:rPr lang="en-US" sz="1400" b="1" kern="1200" dirty="0"/>
                  <a:t>to the study data </a:t>
                </a:r>
                <a:r>
                  <a:rPr lang="en-US" sz="1400" kern="1200" dirty="0"/>
                  <a:t>for multiple audiences</a:t>
                </a:r>
              </a:p>
              <a:p>
                <a:pPr marL="274320" defTabSz="711200">
                  <a:spcBef>
                    <a:spcPct val="0"/>
                  </a:spcBef>
                  <a:spcAft>
                    <a:spcPts val="600"/>
                  </a:spcAft>
                </a:pPr>
                <a:r>
                  <a:rPr lang="en-US" sz="1200" kern="1200" dirty="0"/>
                  <a:t>What is the audience background? 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4D379A7-8B14-71A2-C880-9336119C1677}"/>
                  </a:ext>
                </a:extLst>
              </p:cNvPr>
              <p:cNvSpPr/>
              <p:nvPr/>
            </p:nvSpPr>
            <p:spPr>
              <a:xfrm>
                <a:off x="768350" y="2814641"/>
                <a:ext cx="88900" cy="889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9740F31-574C-898E-D9B4-8B098CB156DD}"/>
                </a:ext>
              </a:extLst>
            </p:cNvPr>
            <p:cNvGrpSpPr/>
            <p:nvPr/>
          </p:nvGrpSpPr>
          <p:grpSpPr>
            <a:xfrm>
              <a:off x="2543499" y="1862300"/>
              <a:ext cx="1857051" cy="2496121"/>
              <a:chOff x="561974" y="1743648"/>
              <a:chExt cx="1857051" cy="2496121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16DBB99-1DA5-52CE-6C8C-B6B31803535C}"/>
                  </a:ext>
                </a:extLst>
              </p:cNvPr>
              <p:cNvSpPr/>
              <p:nvPr/>
            </p:nvSpPr>
            <p:spPr>
              <a:xfrm>
                <a:off x="561974" y="1743648"/>
                <a:ext cx="1857051" cy="2496121"/>
              </a:xfrm>
              <a:prstGeom prst="roundRect">
                <a:avLst>
                  <a:gd name="adj" fmla="val 6350"/>
                </a:avLst>
              </a:prstGeom>
              <a:solidFill>
                <a:schemeClr val="accent5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1440" tIns="274320" rIns="45720" bIns="81978" numCol="1" spcCol="1270" anchor="t" anchorCtr="0">
                <a:noAutofit/>
              </a:bodyPr>
              <a:lstStyle/>
              <a:p>
                <a:pPr marL="0" lvl="0" indent="0" algn="l" defTabSz="711200">
                  <a:spcBef>
                    <a:spcPct val="0"/>
                  </a:spcBef>
                  <a:spcAft>
                    <a:spcPts val="600"/>
                  </a:spcAft>
                  <a:buNone/>
                </a:pPr>
                <a:r>
                  <a:rPr lang="en-US" sz="1400" b="1" kern="1200" dirty="0"/>
                  <a:t>Digestible</a:t>
                </a:r>
                <a:r>
                  <a:rPr lang="en-US" sz="1400" kern="1200" dirty="0"/>
                  <a:t> </a:t>
                </a:r>
                <a:r>
                  <a:rPr lang="en-US" sz="1400" b="1" kern="1200" dirty="0"/>
                  <a:t>content</a:t>
                </a:r>
                <a:r>
                  <a:rPr lang="en-US" sz="1400" kern="1200" dirty="0"/>
                  <a:t> for busy clinicians</a:t>
                </a:r>
              </a:p>
              <a:p>
                <a:pPr marL="274320" defTabSz="711200">
                  <a:spcBef>
                    <a:spcPct val="0"/>
                  </a:spcBef>
                  <a:spcAft>
                    <a:spcPts val="600"/>
                  </a:spcAft>
                </a:pPr>
                <a:r>
                  <a:rPr lang="en-US" sz="1200" kern="1200" dirty="0"/>
                  <a:t>What platforms are they likely to </a:t>
                </a:r>
                <a:br>
                  <a:rPr lang="en-US" sz="1200" kern="1200" dirty="0"/>
                </a:br>
                <a:r>
                  <a:rPr lang="en-US" sz="1200" kern="1200" dirty="0"/>
                  <a:t>access?</a:t>
                </a: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FD48BBE9-4EC7-F1EE-1468-50B608B34E4C}"/>
                  </a:ext>
                </a:extLst>
              </p:cNvPr>
              <p:cNvSpPr/>
              <p:nvPr/>
            </p:nvSpPr>
            <p:spPr>
              <a:xfrm>
                <a:off x="768350" y="2610994"/>
                <a:ext cx="88900" cy="889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A187F83-82F6-9DAD-3582-440457D24AA0}"/>
                </a:ext>
              </a:extLst>
            </p:cNvPr>
            <p:cNvGrpSpPr/>
            <p:nvPr/>
          </p:nvGrpSpPr>
          <p:grpSpPr>
            <a:xfrm>
              <a:off x="4525024" y="1862300"/>
              <a:ext cx="1857051" cy="2496121"/>
              <a:chOff x="561974" y="1743648"/>
              <a:chExt cx="1857051" cy="2496121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B522084E-BB56-830E-444E-2F038E295B5E}"/>
                  </a:ext>
                </a:extLst>
              </p:cNvPr>
              <p:cNvSpPr/>
              <p:nvPr/>
            </p:nvSpPr>
            <p:spPr>
              <a:xfrm>
                <a:off x="561974" y="1743648"/>
                <a:ext cx="1857051" cy="2496121"/>
              </a:xfrm>
              <a:prstGeom prst="roundRect">
                <a:avLst>
                  <a:gd name="adj" fmla="val 6350"/>
                </a:avLst>
              </a:prstGeom>
              <a:solidFill>
                <a:schemeClr val="accent3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1440" tIns="274320" rIns="45720" bIns="81978" numCol="1" spcCol="1270" anchor="t" anchorCtr="0">
                <a:noAutofit/>
              </a:bodyPr>
              <a:lstStyle/>
              <a:p>
                <a:pPr marL="0" lvl="0" indent="0" algn="l" defTabSz="711200">
                  <a:spcBef>
                    <a:spcPct val="0"/>
                  </a:spcBef>
                  <a:spcAft>
                    <a:spcPts val="600"/>
                  </a:spcAft>
                  <a:buNone/>
                </a:pPr>
                <a:r>
                  <a:rPr lang="en-US" sz="1400" kern="1200" dirty="0"/>
                  <a:t>A study summary that is </a:t>
                </a:r>
                <a:r>
                  <a:rPr lang="en-US" sz="1400" b="1" kern="1200" dirty="0"/>
                  <a:t>accessible to audiences </a:t>
                </a:r>
                <a:r>
                  <a:rPr lang="en-US" sz="1400" kern="1200" dirty="0"/>
                  <a:t>at varying levels of knowledge</a:t>
                </a:r>
              </a:p>
              <a:p>
                <a:pPr marL="274320" defTabSz="711200">
                  <a:spcBef>
                    <a:spcPct val="0"/>
                  </a:spcBef>
                  <a:spcAft>
                    <a:spcPts val="600"/>
                  </a:spcAft>
                </a:pPr>
                <a:r>
                  <a:rPr lang="en-US" sz="1200" kern="1200" dirty="0"/>
                  <a:t>How large is the spread in expertise?</a:t>
                </a:r>
              </a:p>
              <a:p>
                <a:pPr marL="274320" defTabSz="711200">
                  <a:spcBef>
                    <a:spcPct val="0"/>
                  </a:spcBef>
                  <a:spcAft>
                    <a:spcPts val="600"/>
                  </a:spcAft>
                </a:pPr>
                <a:r>
                  <a:rPr lang="en-US" sz="1200" kern="1200" dirty="0"/>
                  <a:t>Will they be able to access the journal article itself?</a:t>
                </a: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98E525E4-C520-90B8-F7B8-68A10F3B288C}"/>
                  </a:ext>
                </a:extLst>
              </p:cNvPr>
              <p:cNvSpPr/>
              <p:nvPr/>
            </p:nvSpPr>
            <p:spPr>
              <a:xfrm>
                <a:off x="768350" y="3033332"/>
                <a:ext cx="88900" cy="889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21EDCE75-CEF5-0DED-6A3F-F392D3E0DAB1}"/>
                  </a:ext>
                </a:extLst>
              </p:cNvPr>
              <p:cNvSpPr/>
              <p:nvPr/>
            </p:nvSpPr>
            <p:spPr>
              <a:xfrm>
                <a:off x="768350" y="3500848"/>
                <a:ext cx="88900" cy="889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50C022D-DDF3-2E44-CEFE-F16A6AE5DD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800" y="3147631"/>
                <a:ext cx="0" cy="32781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F1D65B1-753D-E00D-7C37-643F58464B9F}"/>
                </a:ext>
              </a:extLst>
            </p:cNvPr>
            <p:cNvGrpSpPr/>
            <p:nvPr/>
          </p:nvGrpSpPr>
          <p:grpSpPr>
            <a:xfrm>
              <a:off x="6506549" y="1862300"/>
              <a:ext cx="1857051" cy="2496121"/>
              <a:chOff x="561974" y="1743648"/>
              <a:chExt cx="1857051" cy="2496121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71E65A3F-A7F2-B629-3BA1-5F9C2790C84D}"/>
                  </a:ext>
                </a:extLst>
              </p:cNvPr>
              <p:cNvSpPr/>
              <p:nvPr/>
            </p:nvSpPr>
            <p:spPr>
              <a:xfrm>
                <a:off x="561974" y="1743648"/>
                <a:ext cx="1857051" cy="2496121"/>
              </a:xfrm>
              <a:prstGeom prst="roundRect">
                <a:avLst>
                  <a:gd name="adj" fmla="val 6350"/>
                </a:avLst>
              </a:prstGeom>
              <a:solidFill>
                <a:schemeClr val="accent6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1440" tIns="274320" rIns="45720" bIns="81978" numCol="1" spcCol="1270" anchor="t" anchorCtr="0">
                <a:noAutofit/>
              </a:bodyPr>
              <a:lstStyle/>
              <a:p>
                <a:pPr marL="0" lvl="0" indent="0" algn="l" defTabSz="711200">
                  <a:spcBef>
                    <a:spcPct val="0"/>
                  </a:spcBef>
                  <a:spcAft>
                    <a:spcPts val="600"/>
                  </a:spcAft>
                  <a:buNone/>
                </a:pPr>
                <a:r>
                  <a:rPr lang="en-US" sz="1400" b="1" kern="1200" dirty="0"/>
                  <a:t>A deep-dive </a:t>
                </a:r>
                <a:r>
                  <a:rPr lang="en-US" sz="1400" kern="1200" dirty="0"/>
                  <a:t>into a particular aspect of a publication</a:t>
                </a:r>
              </a:p>
              <a:p>
                <a:pPr marL="274320" defTabSz="711200">
                  <a:spcBef>
                    <a:spcPct val="0"/>
                  </a:spcBef>
                  <a:spcAft>
                    <a:spcPts val="600"/>
                  </a:spcAft>
                </a:pPr>
                <a:r>
                  <a:rPr lang="en-US" sz="1200" kern="1200" dirty="0"/>
                  <a:t>What is the interest to the community? </a:t>
                </a:r>
              </a:p>
              <a:p>
                <a:pPr marL="274320" defTabSz="711200">
                  <a:spcBef>
                    <a:spcPct val="0"/>
                  </a:spcBef>
                  <a:spcAft>
                    <a:spcPts val="600"/>
                  </a:spcAft>
                </a:pPr>
                <a:r>
                  <a:rPr lang="en-US" sz="1200" kern="1200" dirty="0"/>
                  <a:t>Is there flexibility in what content you want to explore? </a:t>
                </a: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24E155A6-BF61-2653-A4CD-69D0E0459C7D}"/>
                  </a:ext>
                </a:extLst>
              </p:cNvPr>
              <p:cNvSpPr/>
              <p:nvPr/>
            </p:nvSpPr>
            <p:spPr>
              <a:xfrm>
                <a:off x="768350" y="2810377"/>
                <a:ext cx="88900" cy="889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EA840DD-4EF2-B1CD-8E15-B778BA0ECA75}"/>
                  </a:ext>
                </a:extLst>
              </p:cNvPr>
              <p:cNvSpPr/>
              <p:nvPr/>
            </p:nvSpPr>
            <p:spPr>
              <a:xfrm>
                <a:off x="768350" y="3277893"/>
                <a:ext cx="88900" cy="889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25208445-FC42-B1DF-832E-220097DFFD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800" y="2924676"/>
                <a:ext cx="0" cy="32781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5788666-CBFB-08F3-9B65-6824012BFBBC}"/>
              </a:ext>
            </a:extLst>
          </p:cNvPr>
          <p:cNvGrpSpPr/>
          <p:nvPr/>
        </p:nvGrpSpPr>
        <p:grpSpPr>
          <a:xfrm>
            <a:off x="1315803" y="1707846"/>
            <a:ext cx="334747" cy="334747"/>
            <a:chOff x="1271912" y="1676400"/>
            <a:chExt cx="428625" cy="428625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ABC4A50-B49D-20EE-7F9E-C52937C2A995}"/>
                </a:ext>
              </a:extLst>
            </p:cNvPr>
            <p:cNvSpPr/>
            <p:nvPr/>
          </p:nvSpPr>
          <p:spPr>
            <a:xfrm>
              <a:off x="1271912" y="1676400"/>
              <a:ext cx="428625" cy="4286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Graphic 45" descr="Checkmark with solid fill">
              <a:extLst>
                <a:ext uri="{FF2B5EF4-FFF2-40B4-BE49-F238E27FC236}">
                  <a16:creationId xmlns:a16="http://schemas.microsoft.com/office/drawing/2014/main" id="{C8674F28-A859-CA6B-0056-9C21C88644F9}"/>
                </a:ext>
              </a:extLst>
            </p:cNvPr>
            <p:cNvSpPr/>
            <p:nvPr/>
          </p:nvSpPr>
          <p:spPr>
            <a:xfrm>
              <a:off x="1365574" y="1805970"/>
              <a:ext cx="241300" cy="169485"/>
            </a:xfrm>
            <a:custGeom>
              <a:avLst/>
              <a:gdLst>
                <a:gd name="connsiteX0" fmla="*/ 802958 w 880109"/>
                <a:gd name="connsiteY0" fmla="*/ 0 h 618172"/>
                <a:gd name="connsiteX1" fmla="*/ 315278 w 880109"/>
                <a:gd name="connsiteY1" fmla="*/ 461010 h 618172"/>
                <a:gd name="connsiteX2" fmla="*/ 80963 w 880109"/>
                <a:gd name="connsiteY2" fmla="*/ 220980 h 618172"/>
                <a:gd name="connsiteX3" fmla="*/ 0 w 880109"/>
                <a:gd name="connsiteY3" fmla="*/ 298132 h 618172"/>
                <a:gd name="connsiteX4" fmla="*/ 311468 w 880109"/>
                <a:gd name="connsiteY4" fmla="*/ 618173 h 618172"/>
                <a:gd name="connsiteX5" fmla="*/ 393383 w 880109"/>
                <a:gd name="connsiteY5" fmla="*/ 541973 h 618172"/>
                <a:gd name="connsiteX6" fmla="*/ 880110 w 880109"/>
                <a:gd name="connsiteY6" fmla="*/ 80010 h 6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0109" h="618172">
                  <a:moveTo>
                    <a:pt x="802958" y="0"/>
                  </a:moveTo>
                  <a:lnTo>
                    <a:pt x="315278" y="461010"/>
                  </a:lnTo>
                  <a:lnTo>
                    <a:pt x="80963" y="220980"/>
                  </a:lnTo>
                  <a:lnTo>
                    <a:pt x="0" y="298132"/>
                  </a:lnTo>
                  <a:lnTo>
                    <a:pt x="311468" y="618173"/>
                  </a:lnTo>
                  <a:lnTo>
                    <a:pt x="393383" y="541973"/>
                  </a:lnTo>
                  <a:lnTo>
                    <a:pt x="880110" y="80010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6226DB1-1020-F917-25CD-30FE0EC5CDE6}"/>
              </a:ext>
            </a:extLst>
          </p:cNvPr>
          <p:cNvGrpSpPr/>
          <p:nvPr/>
        </p:nvGrpSpPr>
        <p:grpSpPr>
          <a:xfrm>
            <a:off x="3304651" y="1707846"/>
            <a:ext cx="334747" cy="334747"/>
            <a:chOff x="1271912" y="1676400"/>
            <a:chExt cx="428625" cy="428625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89392F1-6C76-BB2C-C693-B9BEF02E980C}"/>
                </a:ext>
              </a:extLst>
            </p:cNvPr>
            <p:cNvSpPr/>
            <p:nvPr/>
          </p:nvSpPr>
          <p:spPr>
            <a:xfrm>
              <a:off x="1271912" y="1676400"/>
              <a:ext cx="428625" cy="4286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Graphic 45" descr="Checkmark with solid fill">
              <a:extLst>
                <a:ext uri="{FF2B5EF4-FFF2-40B4-BE49-F238E27FC236}">
                  <a16:creationId xmlns:a16="http://schemas.microsoft.com/office/drawing/2014/main" id="{3DD2C600-9887-F77C-E3EA-3A90B06C6DB9}"/>
                </a:ext>
              </a:extLst>
            </p:cNvPr>
            <p:cNvSpPr/>
            <p:nvPr/>
          </p:nvSpPr>
          <p:spPr>
            <a:xfrm>
              <a:off x="1365574" y="1805970"/>
              <a:ext cx="241300" cy="169485"/>
            </a:xfrm>
            <a:custGeom>
              <a:avLst/>
              <a:gdLst>
                <a:gd name="connsiteX0" fmla="*/ 802958 w 880109"/>
                <a:gd name="connsiteY0" fmla="*/ 0 h 618172"/>
                <a:gd name="connsiteX1" fmla="*/ 315278 w 880109"/>
                <a:gd name="connsiteY1" fmla="*/ 461010 h 618172"/>
                <a:gd name="connsiteX2" fmla="*/ 80963 w 880109"/>
                <a:gd name="connsiteY2" fmla="*/ 220980 h 618172"/>
                <a:gd name="connsiteX3" fmla="*/ 0 w 880109"/>
                <a:gd name="connsiteY3" fmla="*/ 298132 h 618172"/>
                <a:gd name="connsiteX4" fmla="*/ 311468 w 880109"/>
                <a:gd name="connsiteY4" fmla="*/ 618173 h 618172"/>
                <a:gd name="connsiteX5" fmla="*/ 393383 w 880109"/>
                <a:gd name="connsiteY5" fmla="*/ 541973 h 618172"/>
                <a:gd name="connsiteX6" fmla="*/ 880110 w 880109"/>
                <a:gd name="connsiteY6" fmla="*/ 80010 h 6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0109" h="618172">
                  <a:moveTo>
                    <a:pt x="802958" y="0"/>
                  </a:moveTo>
                  <a:lnTo>
                    <a:pt x="315278" y="461010"/>
                  </a:lnTo>
                  <a:lnTo>
                    <a:pt x="80963" y="220980"/>
                  </a:lnTo>
                  <a:lnTo>
                    <a:pt x="0" y="298132"/>
                  </a:lnTo>
                  <a:lnTo>
                    <a:pt x="311468" y="618173"/>
                  </a:lnTo>
                  <a:lnTo>
                    <a:pt x="393383" y="541973"/>
                  </a:lnTo>
                  <a:lnTo>
                    <a:pt x="880110" y="80010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DE6FED0-3872-978B-F28E-4E67F69DADD6}"/>
              </a:ext>
            </a:extLst>
          </p:cNvPr>
          <p:cNvGrpSpPr/>
          <p:nvPr/>
        </p:nvGrpSpPr>
        <p:grpSpPr>
          <a:xfrm>
            <a:off x="5286176" y="1707846"/>
            <a:ext cx="334747" cy="334747"/>
            <a:chOff x="1271912" y="1676400"/>
            <a:chExt cx="428625" cy="428625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6521741-F59E-1EB9-2EB2-45E8B6C6A6CA}"/>
                </a:ext>
              </a:extLst>
            </p:cNvPr>
            <p:cNvSpPr/>
            <p:nvPr/>
          </p:nvSpPr>
          <p:spPr>
            <a:xfrm>
              <a:off x="1271912" y="1676400"/>
              <a:ext cx="428625" cy="4286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Graphic 45" descr="Checkmark with solid fill">
              <a:extLst>
                <a:ext uri="{FF2B5EF4-FFF2-40B4-BE49-F238E27FC236}">
                  <a16:creationId xmlns:a16="http://schemas.microsoft.com/office/drawing/2014/main" id="{8069F5DD-B9B9-7382-44E6-EB94B7F2E410}"/>
                </a:ext>
              </a:extLst>
            </p:cNvPr>
            <p:cNvSpPr/>
            <p:nvPr/>
          </p:nvSpPr>
          <p:spPr>
            <a:xfrm>
              <a:off x="1365574" y="1805970"/>
              <a:ext cx="241300" cy="169485"/>
            </a:xfrm>
            <a:custGeom>
              <a:avLst/>
              <a:gdLst>
                <a:gd name="connsiteX0" fmla="*/ 802958 w 880109"/>
                <a:gd name="connsiteY0" fmla="*/ 0 h 618172"/>
                <a:gd name="connsiteX1" fmla="*/ 315278 w 880109"/>
                <a:gd name="connsiteY1" fmla="*/ 461010 h 618172"/>
                <a:gd name="connsiteX2" fmla="*/ 80963 w 880109"/>
                <a:gd name="connsiteY2" fmla="*/ 220980 h 618172"/>
                <a:gd name="connsiteX3" fmla="*/ 0 w 880109"/>
                <a:gd name="connsiteY3" fmla="*/ 298132 h 618172"/>
                <a:gd name="connsiteX4" fmla="*/ 311468 w 880109"/>
                <a:gd name="connsiteY4" fmla="*/ 618173 h 618172"/>
                <a:gd name="connsiteX5" fmla="*/ 393383 w 880109"/>
                <a:gd name="connsiteY5" fmla="*/ 541973 h 618172"/>
                <a:gd name="connsiteX6" fmla="*/ 880110 w 880109"/>
                <a:gd name="connsiteY6" fmla="*/ 80010 h 6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0109" h="618172">
                  <a:moveTo>
                    <a:pt x="802958" y="0"/>
                  </a:moveTo>
                  <a:lnTo>
                    <a:pt x="315278" y="461010"/>
                  </a:lnTo>
                  <a:lnTo>
                    <a:pt x="80963" y="220980"/>
                  </a:lnTo>
                  <a:lnTo>
                    <a:pt x="0" y="298132"/>
                  </a:lnTo>
                  <a:lnTo>
                    <a:pt x="311468" y="618173"/>
                  </a:lnTo>
                  <a:lnTo>
                    <a:pt x="393383" y="541973"/>
                  </a:lnTo>
                  <a:lnTo>
                    <a:pt x="880110" y="80010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03D5F3F-17F1-AE42-53E2-317D812A67E6}"/>
              </a:ext>
            </a:extLst>
          </p:cNvPr>
          <p:cNvGrpSpPr/>
          <p:nvPr/>
        </p:nvGrpSpPr>
        <p:grpSpPr>
          <a:xfrm>
            <a:off x="7267701" y="1707846"/>
            <a:ext cx="334747" cy="334747"/>
            <a:chOff x="1271912" y="1676400"/>
            <a:chExt cx="428625" cy="428625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BCD8F3E-EEA3-4F86-B7CD-DA5A45B46AA2}"/>
                </a:ext>
              </a:extLst>
            </p:cNvPr>
            <p:cNvSpPr/>
            <p:nvPr/>
          </p:nvSpPr>
          <p:spPr>
            <a:xfrm>
              <a:off x="1271912" y="1676400"/>
              <a:ext cx="428625" cy="4286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Graphic 45" descr="Checkmark with solid fill">
              <a:extLst>
                <a:ext uri="{FF2B5EF4-FFF2-40B4-BE49-F238E27FC236}">
                  <a16:creationId xmlns:a16="http://schemas.microsoft.com/office/drawing/2014/main" id="{CEE6BA16-CA91-9AC5-95BC-74E56CFBC04F}"/>
                </a:ext>
              </a:extLst>
            </p:cNvPr>
            <p:cNvSpPr/>
            <p:nvPr/>
          </p:nvSpPr>
          <p:spPr>
            <a:xfrm>
              <a:off x="1365574" y="1805970"/>
              <a:ext cx="241300" cy="169485"/>
            </a:xfrm>
            <a:custGeom>
              <a:avLst/>
              <a:gdLst>
                <a:gd name="connsiteX0" fmla="*/ 802958 w 880109"/>
                <a:gd name="connsiteY0" fmla="*/ 0 h 618172"/>
                <a:gd name="connsiteX1" fmla="*/ 315278 w 880109"/>
                <a:gd name="connsiteY1" fmla="*/ 461010 h 618172"/>
                <a:gd name="connsiteX2" fmla="*/ 80963 w 880109"/>
                <a:gd name="connsiteY2" fmla="*/ 220980 h 618172"/>
                <a:gd name="connsiteX3" fmla="*/ 0 w 880109"/>
                <a:gd name="connsiteY3" fmla="*/ 298132 h 618172"/>
                <a:gd name="connsiteX4" fmla="*/ 311468 w 880109"/>
                <a:gd name="connsiteY4" fmla="*/ 618173 h 618172"/>
                <a:gd name="connsiteX5" fmla="*/ 393383 w 880109"/>
                <a:gd name="connsiteY5" fmla="*/ 541973 h 618172"/>
                <a:gd name="connsiteX6" fmla="*/ 880110 w 880109"/>
                <a:gd name="connsiteY6" fmla="*/ 80010 h 6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0109" h="618172">
                  <a:moveTo>
                    <a:pt x="802958" y="0"/>
                  </a:moveTo>
                  <a:lnTo>
                    <a:pt x="315278" y="461010"/>
                  </a:lnTo>
                  <a:lnTo>
                    <a:pt x="80963" y="220980"/>
                  </a:lnTo>
                  <a:lnTo>
                    <a:pt x="0" y="298132"/>
                  </a:lnTo>
                  <a:lnTo>
                    <a:pt x="311468" y="618173"/>
                  </a:lnTo>
                  <a:lnTo>
                    <a:pt x="393383" y="541973"/>
                  </a:lnTo>
                  <a:lnTo>
                    <a:pt x="880110" y="80010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59" name="Graphic 58">
            <a:extLst>
              <a:ext uri="{FF2B5EF4-FFF2-40B4-BE49-F238E27FC236}">
                <a16:creationId xmlns:a16="http://schemas.microsoft.com/office/drawing/2014/main" id="{D37C6DF5-6B3F-55CB-8B03-608B1E5B8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48270" y="3619500"/>
            <a:ext cx="302070" cy="641899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640B4FB0-8933-B23A-1842-018E93B06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90553" y="3574850"/>
            <a:ext cx="819150" cy="68580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ECD10029-A690-B1BA-FFB2-F54E8048B7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9008015">
            <a:off x="7554139" y="3722224"/>
            <a:ext cx="700074" cy="469122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853C983B-9FDF-D06F-3645-059D23B117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26325" y="3707194"/>
            <a:ext cx="610318" cy="52852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4414F0-697D-A19B-1822-31177747A4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fld id="{42AD0A0E-4515-A647-B2E3-7F1B29FB990E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3693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14793-A9AD-9578-D7FE-3DBE1A2F7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Planning Your Menu: </a:t>
            </a:r>
            <a:br>
              <a:rPr lang="en-US" dirty="0"/>
            </a:br>
            <a:r>
              <a:rPr lang="en-US" dirty="0"/>
              <a:t>Farm-to-Table or Molecular Gastronomy?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2C7B79-92B6-B07A-4961-AD0043EBC0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342900"/>
            <a:fld id="{42AD0A0E-4515-A647-B2E3-7F1B29FB990E}" type="slidenum">
              <a:rPr lang="en-US">
                <a:solidFill>
                  <a:prstClr val="black"/>
                </a:solidFill>
                <a:latin typeface="Franklin Gothic Book" panose="020B0503020102020204"/>
              </a:rPr>
              <a:pPr defTabSz="342900"/>
              <a:t>32</a:t>
            </a:fld>
            <a:endParaRPr lang="en-US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6976A5-3316-3B82-5E1E-E0D8ADD3F451}"/>
              </a:ext>
            </a:extLst>
          </p:cNvPr>
          <p:cNvSpPr/>
          <p:nvPr/>
        </p:nvSpPr>
        <p:spPr>
          <a:xfrm>
            <a:off x="714374" y="2736535"/>
            <a:ext cx="2168526" cy="367611"/>
          </a:xfrm>
          <a:prstGeom prst="rect">
            <a:avLst/>
          </a:pr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defTabSz="71120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1600" b="1" kern="1200" dirty="0">
                <a:solidFill>
                  <a:schemeClr val="accent1"/>
                </a:solidFill>
              </a:rPr>
              <a:t>Multiple HCP audiences</a:t>
            </a:r>
            <a:endParaRPr lang="en-US" sz="1600" kern="1200" dirty="0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C2EC7C-104D-2D59-8473-FF21EC1BE1DC}"/>
              </a:ext>
            </a:extLst>
          </p:cNvPr>
          <p:cNvSpPr txBox="1"/>
          <p:nvPr/>
        </p:nvSpPr>
        <p:spPr>
          <a:xfrm>
            <a:off x="714374" y="3276772"/>
            <a:ext cx="2168526" cy="1118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Comprehensive encore planning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Plain language summary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Social media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8AE3C3-513A-17EC-B974-2EE360317E4A}"/>
              </a:ext>
            </a:extLst>
          </p:cNvPr>
          <p:cNvSpPr/>
          <p:nvPr/>
        </p:nvSpPr>
        <p:spPr>
          <a:xfrm>
            <a:off x="3487737" y="2736535"/>
            <a:ext cx="2168526" cy="367611"/>
          </a:xfrm>
          <a:prstGeom prst="rect">
            <a:avLst/>
          </a:pr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defTabSz="71120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1600" b="1" kern="1200" dirty="0">
                <a:solidFill>
                  <a:schemeClr val="accent2"/>
                </a:solidFill>
              </a:rPr>
              <a:t>Presenting detailed mechanism or process</a:t>
            </a:r>
            <a:endParaRPr lang="en-US" sz="1600" kern="1200" dirty="0">
              <a:solidFill>
                <a:schemeClr val="accent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B8776A-6863-D2FB-141B-2FDDBC11915C}"/>
              </a:ext>
            </a:extLst>
          </p:cNvPr>
          <p:cNvSpPr txBox="1"/>
          <p:nvPr/>
        </p:nvSpPr>
        <p:spPr>
          <a:xfrm>
            <a:off x="3487737" y="3276772"/>
            <a:ext cx="2168526" cy="1118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Graphical abstract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Video abstract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378719-FEBA-9750-270A-0D0122782CF0}"/>
              </a:ext>
            </a:extLst>
          </p:cNvPr>
          <p:cNvSpPr/>
          <p:nvPr/>
        </p:nvSpPr>
        <p:spPr>
          <a:xfrm>
            <a:off x="6261102" y="2736535"/>
            <a:ext cx="2168526" cy="367611"/>
          </a:xfrm>
          <a:prstGeom prst="rect">
            <a:avLst/>
          </a:pr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defTabSz="71120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1600" b="1" kern="1200" dirty="0">
                <a:solidFill>
                  <a:schemeClr val="accent6"/>
                </a:solidFill>
              </a:rPr>
              <a:t>Detailed context or unexpected finding</a:t>
            </a:r>
            <a:endParaRPr lang="en-US" sz="1600" kern="1200" dirty="0">
              <a:solidFill>
                <a:schemeClr val="accent6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9F9C33-DA19-D87D-1DAB-43C7519E1E26}"/>
              </a:ext>
            </a:extLst>
          </p:cNvPr>
          <p:cNvSpPr txBox="1"/>
          <p:nvPr/>
        </p:nvSpPr>
        <p:spPr>
          <a:xfrm>
            <a:off x="6261102" y="3276772"/>
            <a:ext cx="2168526" cy="1118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Interview or podcast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Commentary or </a:t>
            </a:r>
            <a:br>
              <a:rPr lang="en-US" sz="1400" dirty="0"/>
            </a:br>
            <a:r>
              <a:rPr lang="en-US" sz="1400" dirty="0"/>
              <a:t>review article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448DFF4-5CB9-0239-C8A3-02CE8F0ECE37}"/>
              </a:ext>
            </a:extLst>
          </p:cNvPr>
          <p:cNvGrpSpPr/>
          <p:nvPr/>
        </p:nvGrpSpPr>
        <p:grpSpPr>
          <a:xfrm>
            <a:off x="4031458" y="1625772"/>
            <a:ext cx="896937" cy="896937"/>
            <a:chOff x="4031458" y="1625772"/>
            <a:chExt cx="896937" cy="89693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A1CC25F-0A83-BA68-CCC6-8BD2234997B9}"/>
                </a:ext>
              </a:extLst>
            </p:cNvPr>
            <p:cNvSpPr/>
            <p:nvPr/>
          </p:nvSpPr>
          <p:spPr>
            <a:xfrm>
              <a:off x="4031458" y="1625772"/>
              <a:ext cx="896937" cy="8969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48FDFB12-2714-7979-44BB-235955CE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210605" y="1832404"/>
              <a:ext cx="538643" cy="482172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F87E440-AA91-8C75-D542-BE4DA08F071B}"/>
              </a:ext>
            </a:extLst>
          </p:cNvPr>
          <p:cNvGrpSpPr/>
          <p:nvPr/>
        </p:nvGrpSpPr>
        <p:grpSpPr>
          <a:xfrm>
            <a:off x="1350169" y="1625772"/>
            <a:ext cx="896937" cy="896937"/>
            <a:chOff x="1350169" y="1625772"/>
            <a:chExt cx="896937" cy="89693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E2E435D-7261-D03E-97B3-67C430B65BB1}"/>
                </a:ext>
              </a:extLst>
            </p:cNvPr>
            <p:cNvSpPr/>
            <p:nvPr/>
          </p:nvSpPr>
          <p:spPr>
            <a:xfrm>
              <a:off x="1350169" y="1625772"/>
              <a:ext cx="896937" cy="8969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856C6B4E-772F-B5DB-660E-768485B80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33948" y="1835375"/>
              <a:ext cx="529378" cy="47773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35C0AC1-0AAA-EF9F-6959-F4D299C59BCE}"/>
              </a:ext>
            </a:extLst>
          </p:cNvPr>
          <p:cNvGrpSpPr/>
          <p:nvPr/>
        </p:nvGrpSpPr>
        <p:grpSpPr>
          <a:xfrm>
            <a:off x="6712747" y="1625772"/>
            <a:ext cx="896937" cy="896937"/>
            <a:chOff x="6712747" y="1625772"/>
            <a:chExt cx="896937" cy="89693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F755D52-8B3F-643E-8FFC-111C2023363E}"/>
                </a:ext>
              </a:extLst>
            </p:cNvPr>
            <p:cNvSpPr/>
            <p:nvPr/>
          </p:nvSpPr>
          <p:spPr>
            <a:xfrm>
              <a:off x="6712747" y="1625772"/>
              <a:ext cx="896937" cy="89693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5F5FAF7-A1AD-7133-D6E9-D588214BA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92832" y="1814561"/>
              <a:ext cx="536766" cy="529641"/>
            </a:xfrm>
            <a:prstGeom prst="rect">
              <a:avLst/>
            </a:prstGeom>
          </p:spPr>
        </p:pic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8D06272-BECB-8F73-0288-4F82AD816767}"/>
              </a:ext>
            </a:extLst>
          </p:cNvPr>
          <p:cNvCxnSpPr/>
          <p:nvPr/>
        </p:nvCxnSpPr>
        <p:spPr>
          <a:xfrm>
            <a:off x="2371725" y="2073490"/>
            <a:ext cx="1524000" cy="0"/>
          </a:xfrm>
          <a:prstGeom prst="straightConnector1">
            <a:avLst/>
          </a:prstGeom>
          <a:ln w="25400" cap="rnd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947EA6F-F8FF-7D0A-14BD-737D506A6BC0}"/>
              </a:ext>
            </a:extLst>
          </p:cNvPr>
          <p:cNvCxnSpPr/>
          <p:nvPr/>
        </p:nvCxnSpPr>
        <p:spPr>
          <a:xfrm>
            <a:off x="5057775" y="2051480"/>
            <a:ext cx="1524000" cy="0"/>
          </a:xfrm>
          <a:prstGeom prst="straightConnector1">
            <a:avLst/>
          </a:prstGeom>
          <a:ln w="25400" cap="rnd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4875D56-A319-BCB7-FFBB-39F644D9A9E8}"/>
              </a:ext>
            </a:extLst>
          </p:cNvPr>
          <p:cNvSpPr txBox="1"/>
          <p:nvPr/>
        </p:nvSpPr>
        <p:spPr>
          <a:xfrm>
            <a:off x="1021" y="4885613"/>
            <a:ext cx="74339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 HCP, healthcare professional. </a:t>
            </a:r>
          </a:p>
        </p:txBody>
      </p:sp>
    </p:spTree>
    <p:extLst>
      <p:ext uri="{BB962C8B-B14F-4D97-AF65-F5344CB8AC3E}">
        <p14:creationId xmlns:p14="http://schemas.microsoft.com/office/powerpoint/2010/main" val="7813987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6D74D-7B95-CB4F-22EB-8D4CE3745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An Example Menu – </a:t>
            </a:r>
            <a:br>
              <a:rPr lang="en-US" dirty="0"/>
            </a:br>
            <a:r>
              <a:rPr lang="en-US" dirty="0"/>
              <a:t>Traditional Global Plan for Hematology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D8471-E54D-BA50-FEB4-DF708A7E52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>
                <a:solidFill>
                  <a:prstClr val="black"/>
                </a:solidFill>
                <a:latin typeface="Franklin Gothic Book" panose="020B0503020102020204"/>
              </a:rPr>
              <a:pPr/>
              <a:t>33</a:t>
            </a:fld>
            <a:endParaRPr lang="en-US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A2D65F-B60F-9E3B-932D-D188A39ECF0F}"/>
              </a:ext>
            </a:extLst>
          </p:cNvPr>
          <p:cNvSpPr/>
          <p:nvPr/>
        </p:nvSpPr>
        <p:spPr>
          <a:xfrm>
            <a:off x="828676" y="3519638"/>
            <a:ext cx="8313092" cy="875039"/>
          </a:xfrm>
          <a:prstGeom prst="rect">
            <a:avLst/>
          </a:prstGeom>
          <a:solidFill>
            <a:schemeClr val="accent3">
              <a:alpha val="10000"/>
            </a:schemeClr>
          </a:solidFill>
          <a:ln w="9525" cap="rnd">
            <a:noFill/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783"/>
            <a:endParaRPr lang="en-US" sz="1013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F9C629-9A0D-1BED-FCC5-4DED68F0E8A0}"/>
              </a:ext>
            </a:extLst>
          </p:cNvPr>
          <p:cNvSpPr/>
          <p:nvPr/>
        </p:nvSpPr>
        <p:spPr>
          <a:xfrm>
            <a:off x="828677" y="1063718"/>
            <a:ext cx="8315325" cy="296466"/>
          </a:xfrm>
          <a:prstGeom prst="rect">
            <a:avLst/>
          </a:prstGeom>
          <a:solidFill>
            <a:srgbClr val="CBDDF1">
              <a:alpha val="69804"/>
            </a:srgbClr>
          </a:solidFill>
          <a:ln w="9525" cap="rnd">
            <a:noFill/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783"/>
            <a:r>
              <a:rPr lang="en-US" sz="1100" b="1" dirty="0">
                <a:solidFill>
                  <a:prstClr val="black"/>
                </a:solidFill>
                <a:latin typeface="Franklin Gothic Book" panose="020B0503020102020204"/>
              </a:rPr>
              <a:t>Early Oct 2024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BDC47A-16C5-DC56-4318-B8A60B6FBC3A}"/>
              </a:ext>
            </a:extLst>
          </p:cNvPr>
          <p:cNvSpPr/>
          <p:nvPr/>
        </p:nvSpPr>
        <p:spPr>
          <a:xfrm>
            <a:off x="2" y="1366243"/>
            <a:ext cx="830909" cy="405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en-GB" sz="900" b="1" dirty="0">
                <a:solidFill>
                  <a:srgbClr val="5B9B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1484D6-CD1E-C1F0-E6F6-576A35311552}"/>
              </a:ext>
            </a:extLst>
          </p:cNvPr>
          <p:cNvSpPr/>
          <p:nvPr/>
        </p:nvSpPr>
        <p:spPr>
          <a:xfrm>
            <a:off x="0" y="1066102"/>
            <a:ext cx="830909" cy="2916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en-GB" sz="788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br>
              <a:rPr lang="en-GB" sz="788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788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Availability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C7BDE6-F269-CCB0-B9B2-A42EDDD1C6A1}"/>
              </a:ext>
            </a:extLst>
          </p:cNvPr>
          <p:cNvSpPr txBox="1"/>
          <p:nvPr/>
        </p:nvSpPr>
        <p:spPr>
          <a:xfrm>
            <a:off x="928148" y="1770279"/>
            <a:ext cx="635678" cy="519290"/>
          </a:xfrm>
          <a:prstGeom prst="roundRect">
            <a:avLst>
              <a:gd name="adj" fmla="val 868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>
              <a:defRPr sz="1000" b="1">
                <a:solidFill>
                  <a:schemeClr val="tx2"/>
                </a:solidFill>
              </a:defRPr>
            </a:lvl1pPr>
          </a:lstStyle>
          <a:p>
            <a:pPr defTabSz="685783"/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ASH 2023</a:t>
            </a:r>
          </a:p>
          <a:p>
            <a:pPr defTabSz="685783"/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Phase 3 Trial in Progress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D76FDDF4-A50A-07F1-1F91-3F93237579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188842"/>
              </p:ext>
            </p:extLst>
          </p:nvPr>
        </p:nvGraphicFramePr>
        <p:xfrm>
          <a:off x="819138" y="1458848"/>
          <a:ext cx="8134362" cy="240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818">
                  <a:extLst>
                    <a:ext uri="{9D8B030D-6E8A-4147-A177-3AD203B41FA5}">
                      <a16:colId xmlns:a16="http://schemas.microsoft.com/office/drawing/2014/main" val="522350879"/>
                    </a:ext>
                  </a:extLst>
                </a:gridCol>
                <a:gridCol w="903818">
                  <a:extLst>
                    <a:ext uri="{9D8B030D-6E8A-4147-A177-3AD203B41FA5}">
                      <a16:colId xmlns:a16="http://schemas.microsoft.com/office/drawing/2014/main" val="2566576340"/>
                    </a:ext>
                  </a:extLst>
                </a:gridCol>
                <a:gridCol w="903818">
                  <a:extLst>
                    <a:ext uri="{9D8B030D-6E8A-4147-A177-3AD203B41FA5}">
                      <a16:colId xmlns:a16="http://schemas.microsoft.com/office/drawing/2014/main" val="2299319482"/>
                    </a:ext>
                  </a:extLst>
                </a:gridCol>
                <a:gridCol w="903818">
                  <a:extLst>
                    <a:ext uri="{9D8B030D-6E8A-4147-A177-3AD203B41FA5}">
                      <a16:colId xmlns:a16="http://schemas.microsoft.com/office/drawing/2014/main" val="2363094519"/>
                    </a:ext>
                  </a:extLst>
                </a:gridCol>
                <a:gridCol w="903818">
                  <a:extLst>
                    <a:ext uri="{9D8B030D-6E8A-4147-A177-3AD203B41FA5}">
                      <a16:colId xmlns:a16="http://schemas.microsoft.com/office/drawing/2014/main" val="3293756841"/>
                    </a:ext>
                  </a:extLst>
                </a:gridCol>
                <a:gridCol w="903818">
                  <a:extLst>
                    <a:ext uri="{9D8B030D-6E8A-4147-A177-3AD203B41FA5}">
                      <a16:colId xmlns:a16="http://schemas.microsoft.com/office/drawing/2014/main" val="1441816912"/>
                    </a:ext>
                  </a:extLst>
                </a:gridCol>
                <a:gridCol w="903818">
                  <a:extLst>
                    <a:ext uri="{9D8B030D-6E8A-4147-A177-3AD203B41FA5}">
                      <a16:colId xmlns:a16="http://schemas.microsoft.com/office/drawing/2014/main" val="3435860419"/>
                    </a:ext>
                  </a:extLst>
                </a:gridCol>
                <a:gridCol w="903818">
                  <a:extLst>
                    <a:ext uri="{9D8B030D-6E8A-4147-A177-3AD203B41FA5}">
                      <a16:colId xmlns:a16="http://schemas.microsoft.com/office/drawing/2014/main" val="4214473830"/>
                    </a:ext>
                  </a:extLst>
                </a:gridCol>
                <a:gridCol w="903818">
                  <a:extLst>
                    <a:ext uri="{9D8B030D-6E8A-4147-A177-3AD203B41FA5}">
                      <a16:colId xmlns:a16="http://schemas.microsoft.com/office/drawing/2014/main" val="4205201490"/>
                    </a:ext>
                  </a:extLst>
                </a:gridCol>
              </a:tblGrid>
              <a:tr h="2400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4Q 2023</a:t>
                      </a: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1Q 2024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Franklin Gothic Book" panose="020B0503020102020204"/>
                          <a:ea typeface="+mn-ea"/>
                          <a:cs typeface="+mn-cs"/>
                        </a:rPr>
                        <a:t>2Q 2024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Franklin Gothic Book" panose="020B0503020102020204"/>
                          <a:ea typeface="+mn-ea"/>
                          <a:cs typeface="+mn-cs"/>
                        </a:rPr>
                        <a:t>3Q 2024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Franklin Gothic Book" panose="020B0503020102020204"/>
                          <a:ea typeface="+mn-ea"/>
                          <a:cs typeface="+mn-cs"/>
                        </a:rPr>
                        <a:t>4Q 2024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Franklin Gothic Book" panose="020B0503020102020204"/>
                          <a:ea typeface="+mn-ea"/>
                          <a:cs typeface="+mn-cs"/>
                        </a:rPr>
                        <a:t>1Q 2025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Franklin Gothic Book" panose="020B0503020102020204"/>
                          <a:ea typeface="+mn-ea"/>
                          <a:cs typeface="+mn-cs"/>
                        </a:rPr>
                        <a:t>2Q 2025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Franklin Gothic Book" panose="020B0503020102020204"/>
                          <a:ea typeface="+mn-ea"/>
                          <a:cs typeface="+mn-cs"/>
                        </a:rPr>
                        <a:t>3Q 2025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Franklin Gothic Book" panose="020B0503020102020204"/>
                          <a:ea typeface="+mn-ea"/>
                          <a:cs typeface="+mn-cs"/>
                        </a:rPr>
                        <a:t>4Q 2025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7659084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A01B912E-BEDE-2AD9-A09F-455A7BEBE8E1}"/>
              </a:ext>
            </a:extLst>
          </p:cNvPr>
          <p:cNvGrpSpPr/>
          <p:nvPr/>
        </p:nvGrpSpPr>
        <p:grpSpPr>
          <a:xfrm>
            <a:off x="-5886" y="1782478"/>
            <a:ext cx="830909" cy="2615436"/>
            <a:chOff x="-5886" y="1782478"/>
            <a:chExt cx="830909" cy="308221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07DBCDA-C603-DDD0-7A97-B3DEE994150E}"/>
                </a:ext>
              </a:extLst>
            </p:cNvPr>
            <p:cNvSpPr/>
            <p:nvPr/>
          </p:nvSpPr>
          <p:spPr>
            <a:xfrm>
              <a:off x="-5886" y="1782478"/>
              <a:ext cx="830909" cy="204903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783"/>
              <a:r>
                <a:rPr lang="en-GB" sz="825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Congress</a:t>
              </a:r>
            </a:p>
            <a:p>
              <a:pPr algn="ctr" defTabSz="685783"/>
              <a:r>
                <a:rPr lang="en-GB" sz="825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Activities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433383A-5193-B892-F08E-F4A92EC28B27}"/>
                </a:ext>
              </a:extLst>
            </p:cNvPr>
            <p:cNvSpPr/>
            <p:nvPr/>
          </p:nvSpPr>
          <p:spPr>
            <a:xfrm>
              <a:off x="-5886" y="3829669"/>
              <a:ext cx="830909" cy="10350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783"/>
              <a:r>
                <a:rPr lang="en-GB" sz="825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Manuscripts</a:t>
              </a:r>
            </a:p>
          </p:txBody>
        </p:sp>
      </p:grpSp>
      <p:sp>
        <p:nvSpPr>
          <p:cNvPr id="23" name="Star: 5 Points 22">
            <a:extLst>
              <a:ext uri="{FF2B5EF4-FFF2-40B4-BE49-F238E27FC236}">
                <a16:creationId xmlns:a16="http://schemas.microsoft.com/office/drawing/2014/main" id="{80E5124B-CDDA-2A37-7BFE-B1BE57A28F8A}"/>
              </a:ext>
            </a:extLst>
          </p:cNvPr>
          <p:cNvSpPr/>
          <p:nvPr/>
        </p:nvSpPr>
        <p:spPr>
          <a:xfrm>
            <a:off x="4335833" y="1146991"/>
            <a:ext cx="119616" cy="113774"/>
          </a:xfrm>
          <a:prstGeom prst="star5">
            <a:avLst/>
          </a:prstGeom>
          <a:solidFill>
            <a:schemeClr val="accent2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4FAF5E4-7E36-1C85-F567-8F14D371621D}"/>
              </a:ext>
            </a:extLst>
          </p:cNvPr>
          <p:cNvCxnSpPr>
            <a:cxnSpLocks/>
          </p:cNvCxnSpPr>
          <p:nvPr/>
        </p:nvCxnSpPr>
        <p:spPr>
          <a:xfrm flipH="1">
            <a:off x="0" y="4400550"/>
            <a:ext cx="9144000" cy="0"/>
          </a:xfrm>
          <a:prstGeom prst="line">
            <a:avLst/>
          </a:prstGeom>
          <a:ln w="19050" cap="rnd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16C061E-29CE-B6AA-0239-1200DE3C7FE1}"/>
              </a:ext>
            </a:extLst>
          </p:cNvPr>
          <p:cNvSpPr txBox="1"/>
          <p:nvPr/>
        </p:nvSpPr>
        <p:spPr>
          <a:xfrm>
            <a:off x="2783179" y="1770279"/>
            <a:ext cx="635678" cy="519290"/>
          </a:xfrm>
          <a:prstGeom prst="roundRect">
            <a:avLst>
              <a:gd name="adj" fmla="val 868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>
              <a:defRPr sz="1000" b="1">
                <a:solidFill>
                  <a:schemeClr val="tx2"/>
                </a:solidFill>
              </a:defRPr>
            </a:lvl1pPr>
          </a:lstStyle>
          <a:p>
            <a:pPr defTabSz="685783"/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EHA 2024</a:t>
            </a:r>
          </a:p>
          <a:p>
            <a:pPr defTabSz="685783"/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Phase 2 Extended Follow-up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9C7803-213B-4603-994C-34A00EF30697}"/>
              </a:ext>
            </a:extLst>
          </p:cNvPr>
          <p:cNvSpPr txBox="1"/>
          <p:nvPr/>
        </p:nvSpPr>
        <p:spPr>
          <a:xfrm>
            <a:off x="2921403" y="2362985"/>
            <a:ext cx="635678" cy="519290"/>
          </a:xfrm>
          <a:prstGeom prst="roundRect">
            <a:avLst>
              <a:gd name="adj" fmla="val 868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>
              <a:defRPr sz="1000" b="1">
                <a:solidFill>
                  <a:schemeClr val="tx2"/>
                </a:solidFill>
              </a:defRPr>
            </a:lvl1pPr>
          </a:lstStyle>
          <a:p>
            <a:pPr defTabSz="685783"/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ISTH 2024</a:t>
            </a:r>
          </a:p>
          <a:p>
            <a:pPr defTabSz="685783"/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Phase 2 Subgroup Analysis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930DE8-739E-DC7B-B5A1-8F26522A156F}"/>
              </a:ext>
            </a:extLst>
          </p:cNvPr>
          <p:cNvSpPr txBox="1"/>
          <p:nvPr/>
        </p:nvSpPr>
        <p:spPr>
          <a:xfrm>
            <a:off x="5008926" y="1770279"/>
            <a:ext cx="676412" cy="519290"/>
          </a:xfrm>
          <a:prstGeom prst="roundRect">
            <a:avLst>
              <a:gd name="adj" fmla="val 868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>
              <a:defRPr sz="1000" b="1">
                <a:solidFill>
                  <a:schemeClr val="tx2"/>
                </a:solidFill>
              </a:defRPr>
            </a:lvl1pPr>
          </a:lstStyle>
          <a:p>
            <a:pPr defTabSz="685783"/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ASH 2024</a:t>
            </a:r>
          </a:p>
          <a:p>
            <a:pPr defTabSz="685783"/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Phase 3</a:t>
            </a:r>
          </a:p>
          <a:p>
            <a:pPr defTabSz="685783"/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Primary </a:t>
            </a:r>
            <a:b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</a:br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(Late-breaker)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8955DA-2F47-A37A-C663-1E1700BA66C6}"/>
              </a:ext>
            </a:extLst>
          </p:cNvPr>
          <p:cNvSpPr txBox="1"/>
          <p:nvPr/>
        </p:nvSpPr>
        <p:spPr>
          <a:xfrm>
            <a:off x="6410719" y="1770279"/>
            <a:ext cx="635678" cy="519290"/>
          </a:xfrm>
          <a:prstGeom prst="roundRect">
            <a:avLst>
              <a:gd name="adj" fmla="val 868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>
              <a:defRPr sz="1000" b="1">
                <a:solidFill>
                  <a:schemeClr val="tx2"/>
                </a:solidFill>
              </a:defRPr>
            </a:lvl1pPr>
          </a:lstStyle>
          <a:p>
            <a:pPr defTabSz="685783"/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EHA 2025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797820-1763-B565-C0AD-ECAD59498620}"/>
              </a:ext>
            </a:extLst>
          </p:cNvPr>
          <p:cNvSpPr txBox="1"/>
          <p:nvPr/>
        </p:nvSpPr>
        <p:spPr>
          <a:xfrm>
            <a:off x="6548943" y="2362985"/>
            <a:ext cx="635678" cy="519290"/>
          </a:xfrm>
          <a:prstGeom prst="roundRect">
            <a:avLst>
              <a:gd name="adj" fmla="val 868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>
              <a:defRPr sz="1000" b="1">
                <a:solidFill>
                  <a:schemeClr val="tx2"/>
                </a:solidFill>
              </a:defRPr>
            </a:lvl1pPr>
          </a:lstStyle>
          <a:p>
            <a:pPr defTabSz="685783"/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ISTH 2025</a:t>
            </a:r>
          </a:p>
          <a:p>
            <a:pPr defTabSz="685783"/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Phase 3 Secondary Endpoints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C7E85E-2B1F-A77F-53FA-AFC6C90C339B}"/>
              </a:ext>
            </a:extLst>
          </p:cNvPr>
          <p:cNvSpPr txBox="1"/>
          <p:nvPr/>
        </p:nvSpPr>
        <p:spPr>
          <a:xfrm>
            <a:off x="6231104" y="2945102"/>
            <a:ext cx="676412" cy="519290"/>
          </a:xfrm>
          <a:prstGeom prst="roundRect">
            <a:avLst>
              <a:gd name="adj" fmla="val 868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>
              <a:defRPr sz="1000" b="1">
                <a:solidFill>
                  <a:schemeClr val="tx2"/>
                </a:solidFill>
              </a:defRPr>
            </a:lvl1pPr>
          </a:lstStyle>
          <a:p>
            <a:pPr defTabSz="685783"/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ISPOR 2025</a:t>
            </a:r>
          </a:p>
          <a:p>
            <a:pPr defTabSz="685783"/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Phase 3 PROs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E1C70D-A154-768F-9FE4-8549CA5B09CF}"/>
              </a:ext>
            </a:extLst>
          </p:cNvPr>
          <p:cNvSpPr txBox="1"/>
          <p:nvPr/>
        </p:nvSpPr>
        <p:spPr>
          <a:xfrm>
            <a:off x="8176244" y="1759722"/>
            <a:ext cx="635678" cy="519290"/>
          </a:xfrm>
          <a:prstGeom prst="roundRect">
            <a:avLst>
              <a:gd name="adj" fmla="val 868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>
              <a:defRPr sz="1000" b="1">
                <a:solidFill>
                  <a:schemeClr val="tx2"/>
                </a:solidFill>
              </a:defRPr>
            </a:lvl1pPr>
          </a:lstStyle>
          <a:p>
            <a:pPr defTabSz="685783"/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ASH 2025</a:t>
            </a:r>
          </a:p>
          <a:p>
            <a:pPr defTabSz="685783"/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Phase 3 </a:t>
            </a:r>
            <a:b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</a:br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~1-Year </a:t>
            </a:r>
            <a:b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</a:br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Follow-up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E41419-D857-BC66-8456-F8F2325CDCDF}"/>
              </a:ext>
            </a:extLst>
          </p:cNvPr>
          <p:cNvSpPr txBox="1"/>
          <p:nvPr/>
        </p:nvSpPr>
        <p:spPr>
          <a:xfrm>
            <a:off x="8176244" y="2336241"/>
            <a:ext cx="635678" cy="519290"/>
          </a:xfrm>
          <a:prstGeom prst="roundRect">
            <a:avLst>
              <a:gd name="adj" fmla="val 868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>
              <a:defRPr sz="1000" b="1">
                <a:solidFill>
                  <a:schemeClr val="tx2"/>
                </a:solidFill>
              </a:defRPr>
            </a:lvl1pPr>
          </a:lstStyle>
          <a:p>
            <a:pPr defTabSz="685783"/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Phase 3 Subgroup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2F90A37-0360-ED45-0785-BD7C5247F67E}"/>
              </a:ext>
            </a:extLst>
          </p:cNvPr>
          <p:cNvSpPr txBox="1"/>
          <p:nvPr/>
        </p:nvSpPr>
        <p:spPr>
          <a:xfrm>
            <a:off x="4338886" y="3825000"/>
            <a:ext cx="2568629" cy="191182"/>
          </a:xfrm>
          <a:prstGeom prst="roundRect">
            <a:avLst>
              <a:gd name="adj" fmla="val 14345"/>
            </a:avLst>
          </a:prstGeom>
          <a:solidFill>
            <a:srgbClr val="FFF2CC"/>
          </a:solidFill>
          <a:ln w="19050">
            <a:noFill/>
            <a:prstDash val="sysDash"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 algn="ctr" defTabSz="685783">
              <a:defRPr sz="750" b="1">
                <a:solidFill>
                  <a:prstClr val="black"/>
                </a:solidFill>
                <a:latin typeface="Franklin Gothic Book" panose="020B0503020102020204"/>
              </a:defRPr>
            </a:lvl1pPr>
          </a:lstStyle>
          <a:p>
            <a:pPr algn="l"/>
            <a:r>
              <a:rPr lang="en-US" b="0" dirty="0">
                <a:solidFill>
                  <a:schemeClr val="tx1"/>
                </a:solidFill>
              </a:rPr>
              <a:t>Phase 3 Primary Manuscript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94B32772-9A8E-4CCE-34CD-59D76B12D3D3}"/>
              </a:ext>
            </a:extLst>
          </p:cNvPr>
          <p:cNvSpPr/>
          <p:nvPr/>
        </p:nvSpPr>
        <p:spPr>
          <a:xfrm flipH="1">
            <a:off x="831939" y="3705547"/>
            <a:ext cx="192986" cy="147436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EC1A006-984A-C575-856F-6DC66EB9BE65}"/>
              </a:ext>
            </a:extLst>
          </p:cNvPr>
          <p:cNvSpPr txBox="1"/>
          <p:nvPr/>
        </p:nvSpPr>
        <p:spPr>
          <a:xfrm>
            <a:off x="1021188" y="3683674"/>
            <a:ext cx="1737360" cy="191182"/>
          </a:xfrm>
          <a:prstGeom prst="roundRect">
            <a:avLst>
              <a:gd name="adj" fmla="val 14345"/>
            </a:avLst>
          </a:prstGeom>
          <a:solidFill>
            <a:srgbClr val="FFF2CC"/>
          </a:solidFill>
          <a:ln w="19050">
            <a:noFill/>
            <a:prstDash val="sysDash"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 algn="ctr" defTabSz="685783">
              <a:defRPr sz="750" b="1">
                <a:solidFill>
                  <a:prstClr val="black"/>
                </a:solidFill>
                <a:latin typeface="Franklin Gothic Book" panose="020B0503020102020204"/>
              </a:defRPr>
            </a:lvl1pPr>
          </a:lstStyle>
          <a:p>
            <a:pPr algn="l"/>
            <a:r>
              <a:rPr lang="en-US" b="0" dirty="0">
                <a:solidFill>
                  <a:schemeClr val="tx1"/>
                </a:solidFill>
              </a:rPr>
              <a:t>Phase 2 Secondary Manuscript - PROs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9329A1E-9801-81D8-2FEE-17DD1CB4D7B3}"/>
              </a:ext>
            </a:extLst>
          </p:cNvPr>
          <p:cNvSpPr txBox="1"/>
          <p:nvPr/>
        </p:nvSpPr>
        <p:spPr>
          <a:xfrm>
            <a:off x="6384871" y="4089887"/>
            <a:ext cx="2427051" cy="191182"/>
          </a:xfrm>
          <a:prstGeom prst="roundRect">
            <a:avLst>
              <a:gd name="adj" fmla="val 14345"/>
            </a:avLst>
          </a:prstGeom>
          <a:solidFill>
            <a:srgbClr val="FFF2CC"/>
          </a:solidFill>
          <a:ln w="19050">
            <a:noFill/>
            <a:prstDash val="sysDash"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 algn="ctr" defTabSz="685783">
              <a:defRPr sz="750" b="1">
                <a:solidFill>
                  <a:prstClr val="black"/>
                </a:solidFill>
                <a:latin typeface="Franklin Gothic Book" panose="020B0503020102020204"/>
              </a:defRPr>
            </a:lvl1pPr>
          </a:lstStyle>
          <a:p>
            <a:pPr algn="l"/>
            <a:r>
              <a:rPr lang="en-US" b="0" dirty="0">
                <a:solidFill>
                  <a:schemeClr val="tx1"/>
                </a:solidFill>
              </a:rPr>
              <a:t>Phase 3 Secondary analysis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0754DF-C84F-ED24-5881-6D4C9E8FB400}"/>
              </a:ext>
            </a:extLst>
          </p:cNvPr>
          <p:cNvSpPr txBox="1"/>
          <p:nvPr/>
        </p:nvSpPr>
        <p:spPr>
          <a:xfrm>
            <a:off x="1021" y="4885613"/>
            <a:ext cx="74339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 PRO, patient-reported outcomes. </a:t>
            </a:r>
          </a:p>
        </p:txBody>
      </p:sp>
    </p:spTree>
    <p:extLst>
      <p:ext uri="{BB962C8B-B14F-4D97-AF65-F5344CB8AC3E}">
        <p14:creationId xmlns:p14="http://schemas.microsoft.com/office/powerpoint/2010/main" val="17292106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5404C-86C3-4353-0EEE-60C448A88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New Dishes to Add to the Menu?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8CFF5-DE49-9296-4543-C73ADF71FE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342900"/>
            <a:fld id="{42AD0A0E-4515-A647-B2E3-7F1B29FB990E}" type="slidenum">
              <a:rPr lang="en-US">
                <a:solidFill>
                  <a:prstClr val="black"/>
                </a:solidFill>
                <a:latin typeface="Franklin Gothic Book" panose="020B0503020102020204"/>
              </a:rPr>
              <a:pPr defTabSz="342900"/>
              <a:t>34</a:t>
            </a:fld>
            <a:endParaRPr lang="en-US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F682049-1EDC-6099-C485-3554F278EB1A}"/>
              </a:ext>
            </a:extLst>
          </p:cNvPr>
          <p:cNvGrpSpPr/>
          <p:nvPr/>
        </p:nvGrpSpPr>
        <p:grpSpPr>
          <a:xfrm>
            <a:off x="626718" y="1265444"/>
            <a:ext cx="2129085" cy="2129085"/>
            <a:chOff x="5075391" y="1539668"/>
            <a:chExt cx="2417630" cy="2417630"/>
          </a:xfrm>
        </p:grpSpPr>
        <p:pic>
          <p:nvPicPr>
            <p:cNvPr id="32" name="Graphic 31" descr="Cake with solid fill">
              <a:extLst>
                <a:ext uri="{FF2B5EF4-FFF2-40B4-BE49-F238E27FC236}">
                  <a16:creationId xmlns:a16="http://schemas.microsoft.com/office/drawing/2014/main" id="{944603AC-6CE3-B5A5-AF7E-EB101E8E2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75391" y="1539668"/>
              <a:ext cx="2417630" cy="241763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D6AD60C-B0EA-75B1-2658-F939785FA59F}"/>
                </a:ext>
              </a:extLst>
            </p:cNvPr>
            <p:cNvSpPr txBox="1"/>
            <p:nvPr/>
          </p:nvSpPr>
          <p:spPr>
            <a:xfrm>
              <a:off x="5800740" y="2563817"/>
              <a:ext cx="102848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/>
              <a:r>
                <a:rPr lang="en-US" b="1" dirty="0">
                  <a:solidFill>
                    <a:prstClr val="white"/>
                  </a:solidFill>
                  <a:latin typeface="Franklin Gothic Book" panose="020B0503020102020204"/>
                </a:rPr>
                <a:t>Encores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62F39A7-AC1A-D4B0-26ED-C040D9348C08}"/>
              </a:ext>
            </a:extLst>
          </p:cNvPr>
          <p:cNvGrpSpPr/>
          <p:nvPr/>
        </p:nvGrpSpPr>
        <p:grpSpPr>
          <a:xfrm>
            <a:off x="3403790" y="1184826"/>
            <a:ext cx="2146061" cy="2146061"/>
            <a:chOff x="7658357" y="2017510"/>
            <a:chExt cx="2417630" cy="2417630"/>
          </a:xfrm>
        </p:grpSpPr>
        <p:pic>
          <p:nvPicPr>
            <p:cNvPr id="22" name="Graphic 21" descr="Taco with solid fill">
              <a:extLst>
                <a:ext uri="{FF2B5EF4-FFF2-40B4-BE49-F238E27FC236}">
                  <a16:creationId xmlns:a16="http://schemas.microsoft.com/office/drawing/2014/main" id="{B7E1DF1E-50BC-7FE2-06CB-F77EE4318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58357" y="2017510"/>
              <a:ext cx="2417630" cy="241763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B681EA0-429A-8F6B-9332-5A5B3A32AA7A}"/>
                </a:ext>
              </a:extLst>
            </p:cNvPr>
            <p:cNvSpPr txBox="1"/>
            <p:nvPr/>
          </p:nvSpPr>
          <p:spPr>
            <a:xfrm>
              <a:off x="8665847" y="3005199"/>
              <a:ext cx="1044144" cy="5252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342900">
                <a:lnSpc>
                  <a:spcPct val="90000"/>
                </a:lnSpc>
              </a:pPr>
              <a:r>
                <a:rPr lang="en-US" b="1" dirty="0">
                  <a:solidFill>
                    <a:prstClr val="white"/>
                  </a:solidFill>
                  <a:latin typeface="Franklin Gothic Book" panose="020B0503020102020204"/>
                </a:rPr>
                <a:t>Graphical </a:t>
              </a:r>
            </a:p>
            <a:p>
              <a:pPr algn="ctr" defTabSz="342900">
                <a:lnSpc>
                  <a:spcPct val="90000"/>
                </a:lnSpc>
              </a:pPr>
              <a:r>
                <a:rPr lang="en-US" b="1" dirty="0">
                  <a:solidFill>
                    <a:prstClr val="white"/>
                  </a:solidFill>
                  <a:latin typeface="Franklin Gothic Book" panose="020B0503020102020204"/>
                </a:rPr>
                <a:t>abstracts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6A7437B-EAD0-E68B-C690-85718773731D}"/>
              </a:ext>
            </a:extLst>
          </p:cNvPr>
          <p:cNvGrpSpPr/>
          <p:nvPr/>
        </p:nvGrpSpPr>
        <p:grpSpPr>
          <a:xfrm>
            <a:off x="6197839" y="1352673"/>
            <a:ext cx="2146061" cy="2146061"/>
            <a:chOff x="5485623" y="3581553"/>
            <a:chExt cx="2417630" cy="2417630"/>
          </a:xfrm>
        </p:grpSpPr>
        <p:pic>
          <p:nvPicPr>
            <p:cNvPr id="24" name="Graphic 23" descr="Noodles with solid fill">
              <a:extLst>
                <a:ext uri="{FF2B5EF4-FFF2-40B4-BE49-F238E27FC236}">
                  <a16:creationId xmlns:a16="http://schemas.microsoft.com/office/drawing/2014/main" id="{449408EC-0D25-08E7-5A9B-A6ED9880E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485623" y="3581553"/>
              <a:ext cx="2417630" cy="241763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4382889-7BAE-EFC0-A01D-44AD1ABB3933}"/>
                </a:ext>
              </a:extLst>
            </p:cNvPr>
            <p:cNvSpPr txBox="1"/>
            <p:nvPr/>
          </p:nvSpPr>
          <p:spPr>
            <a:xfrm>
              <a:off x="6184160" y="5166923"/>
              <a:ext cx="829536" cy="5252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342900">
                <a:lnSpc>
                  <a:spcPct val="90000"/>
                </a:lnSpc>
              </a:pPr>
              <a:r>
                <a:rPr lang="en-US" b="1" dirty="0">
                  <a:solidFill>
                    <a:prstClr val="white"/>
                  </a:solidFill>
                  <a:latin typeface="Franklin Gothic Book" panose="020B0503020102020204"/>
                </a:rPr>
                <a:t>Video </a:t>
              </a:r>
            </a:p>
            <a:p>
              <a:pPr algn="ctr" defTabSz="342900">
                <a:lnSpc>
                  <a:spcPct val="90000"/>
                </a:lnSpc>
              </a:pPr>
              <a:r>
                <a:rPr lang="en-US" b="1" dirty="0">
                  <a:solidFill>
                    <a:prstClr val="white"/>
                  </a:solidFill>
                  <a:latin typeface="Franklin Gothic Book" panose="020B0503020102020204"/>
                </a:rPr>
                <a:t>content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1336DF8-8C51-F8EC-D5F3-FF5F9DC1DA41}"/>
              </a:ext>
            </a:extLst>
          </p:cNvPr>
          <p:cNvGrpSpPr/>
          <p:nvPr/>
        </p:nvGrpSpPr>
        <p:grpSpPr>
          <a:xfrm>
            <a:off x="1382561" y="2856252"/>
            <a:ext cx="2344581" cy="2344581"/>
            <a:chOff x="593826" y="1724297"/>
            <a:chExt cx="2499700" cy="2499700"/>
          </a:xfrm>
        </p:grpSpPr>
        <p:pic>
          <p:nvPicPr>
            <p:cNvPr id="26" name="Graphic 25" descr="Chicken leg with solid fill">
              <a:extLst>
                <a:ext uri="{FF2B5EF4-FFF2-40B4-BE49-F238E27FC236}">
                  <a16:creationId xmlns:a16="http://schemas.microsoft.com/office/drawing/2014/main" id="{64BC70BF-E398-A826-CEB0-4757FE2E5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945014">
              <a:off x="593826" y="1724297"/>
              <a:ext cx="2499700" cy="24997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E5EEFA3-5C52-9298-3B7D-0200BF4467E9}"/>
                </a:ext>
              </a:extLst>
            </p:cNvPr>
            <p:cNvSpPr txBox="1"/>
            <p:nvPr/>
          </p:nvSpPr>
          <p:spPr>
            <a:xfrm>
              <a:off x="1918376" y="2515364"/>
              <a:ext cx="1067000" cy="696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342900">
                <a:lnSpc>
                  <a:spcPct val="90000"/>
                </a:lnSpc>
              </a:pPr>
              <a:r>
                <a:rPr lang="en-US" b="1" dirty="0">
                  <a:solidFill>
                    <a:prstClr val="white"/>
                  </a:solidFill>
                  <a:latin typeface="Franklin Gothic Book" panose="020B0503020102020204"/>
                </a:rPr>
                <a:t>Author </a:t>
              </a:r>
            </a:p>
            <a:p>
              <a:pPr algn="ctr" defTabSz="342900">
                <a:lnSpc>
                  <a:spcPct val="90000"/>
                </a:lnSpc>
              </a:pPr>
              <a:r>
                <a:rPr lang="en-US" b="1" dirty="0">
                  <a:solidFill>
                    <a:prstClr val="white"/>
                  </a:solidFill>
                  <a:latin typeface="Franklin Gothic Book" panose="020B0503020102020204"/>
                </a:rPr>
                <a:t>interviews/</a:t>
              </a:r>
            </a:p>
            <a:p>
              <a:pPr algn="ctr" defTabSz="342900">
                <a:lnSpc>
                  <a:spcPct val="90000"/>
                </a:lnSpc>
              </a:pPr>
              <a:r>
                <a:rPr lang="en-US" b="1" dirty="0">
                  <a:solidFill>
                    <a:prstClr val="white"/>
                  </a:solidFill>
                  <a:latin typeface="Franklin Gothic Book" panose="020B0503020102020204"/>
                </a:rPr>
                <a:t>podcasts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5EB631-4504-9F24-AD05-8E0FA761F1B3}"/>
              </a:ext>
            </a:extLst>
          </p:cNvPr>
          <p:cNvGrpSpPr/>
          <p:nvPr/>
        </p:nvGrpSpPr>
        <p:grpSpPr>
          <a:xfrm>
            <a:off x="4427392" y="3149385"/>
            <a:ext cx="2148756" cy="1482642"/>
            <a:chOff x="4516777" y="3035085"/>
            <a:chExt cx="2148756" cy="1482642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714312AA-43C7-61CC-26FE-14B3159C8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516777" y="3035085"/>
              <a:ext cx="2148756" cy="148264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7E5806E-BD7C-E584-3D1C-0D91FA6ABB61}"/>
                </a:ext>
              </a:extLst>
            </p:cNvPr>
            <p:cNvSpPr txBox="1"/>
            <p:nvPr/>
          </p:nvSpPr>
          <p:spPr>
            <a:xfrm>
              <a:off x="4707653" y="4048649"/>
              <a:ext cx="1767004" cy="466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90000"/>
                </a:lnSpc>
              </a:pPr>
              <a:r>
                <a:rPr lang="en-US" b="1" dirty="0">
                  <a:solidFill>
                    <a:prstClr val="white"/>
                  </a:solidFill>
                  <a:latin typeface="Franklin Gothic Book" panose="020B0503020102020204"/>
                </a:rPr>
                <a:t>Plain language</a:t>
              </a:r>
            </a:p>
            <a:p>
              <a:pPr algn="ctr" defTabSz="342900">
                <a:lnSpc>
                  <a:spcPct val="90000"/>
                </a:lnSpc>
              </a:pPr>
              <a:r>
                <a:rPr lang="en-US" b="1" dirty="0">
                  <a:solidFill>
                    <a:prstClr val="white"/>
                  </a:solidFill>
                  <a:latin typeface="Franklin Gothic Book" panose="020B0503020102020204"/>
                </a:rPr>
                <a:t>summaries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21072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71632-11D2-EAE2-3FEE-3D922CAB3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Encore Planning – Expanding the Table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57D495-D8D8-6682-7BDB-7CE232609D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342900"/>
            <a:fld id="{42AD0A0E-4515-A647-B2E3-7F1B29FB990E}" type="slidenum">
              <a:rPr lang="en-US">
                <a:solidFill>
                  <a:prstClr val="black"/>
                </a:solidFill>
                <a:latin typeface="Franklin Gothic Book" panose="020B0503020102020204"/>
              </a:rPr>
              <a:pPr defTabSz="342900"/>
              <a:t>35</a:t>
            </a:fld>
            <a:endParaRPr lang="en-US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57ECEEF-341F-5F0C-AA9D-DC1EB262FE7D}"/>
              </a:ext>
            </a:extLst>
          </p:cNvPr>
          <p:cNvSpPr txBox="1">
            <a:spLocks/>
          </p:cNvSpPr>
          <p:nvPr/>
        </p:nvSpPr>
        <p:spPr>
          <a:xfrm>
            <a:off x="952501" y="1241307"/>
            <a:ext cx="7391400" cy="4992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42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.AppleSystemUIFont" charset="-120"/>
              <a:buChar char="–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71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Wingdings" charset="2"/>
              <a:buChar char="§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00" indent="-1571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7013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A robust encore plan can ensure that every relevant audience is provided with the latest data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71B4CAD-07B8-11A3-5AB5-A45DF9091EDC}"/>
              </a:ext>
            </a:extLst>
          </p:cNvPr>
          <p:cNvGrpSpPr/>
          <p:nvPr/>
        </p:nvGrpSpPr>
        <p:grpSpPr>
          <a:xfrm>
            <a:off x="3501850" y="1980351"/>
            <a:ext cx="2292700" cy="2703575"/>
            <a:chOff x="3501850" y="1980351"/>
            <a:chExt cx="2292700" cy="270357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466FA64-5ECC-C044-5062-3B3908F406A5}"/>
                </a:ext>
              </a:extLst>
            </p:cNvPr>
            <p:cNvSpPr/>
            <p:nvPr/>
          </p:nvSpPr>
          <p:spPr>
            <a:xfrm>
              <a:off x="3501851" y="1980351"/>
              <a:ext cx="2292699" cy="2703575"/>
            </a:xfrm>
            <a:prstGeom prst="roundRect">
              <a:avLst>
                <a:gd name="adj" fmla="val 741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640" tIns="1005840" rIns="40640" bIns="4064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dirty="0">
                  <a:solidFill>
                    <a:schemeClr val="accent6"/>
                  </a:solidFill>
                </a:rPr>
                <a:t>Audiences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4DF7189-B0CC-278D-9A07-6F4D6F18149B}"/>
                </a:ext>
              </a:extLst>
            </p:cNvPr>
            <p:cNvSpPr/>
            <p:nvPr/>
          </p:nvSpPr>
          <p:spPr>
            <a:xfrm>
              <a:off x="3501850" y="3395642"/>
              <a:ext cx="2292699" cy="1224062"/>
            </a:xfrm>
            <a:custGeom>
              <a:avLst/>
              <a:gdLst>
                <a:gd name="connsiteX0" fmla="*/ 0 w 1408630"/>
                <a:gd name="connsiteY0" fmla="*/ 0 h 1631880"/>
                <a:gd name="connsiteX1" fmla="*/ 1408630 w 1408630"/>
                <a:gd name="connsiteY1" fmla="*/ 0 h 1631880"/>
                <a:gd name="connsiteX2" fmla="*/ 1408630 w 1408630"/>
                <a:gd name="connsiteY2" fmla="*/ 1631880 h 1631880"/>
                <a:gd name="connsiteX3" fmla="*/ 0 w 1408630"/>
                <a:gd name="connsiteY3" fmla="*/ 1631880 h 1631880"/>
                <a:gd name="connsiteX4" fmla="*/ 0 w 1408630"/>
                <a:gd name="connsiteY4" fmla="*/ 0 h 163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8630" h="1631880">
                  <a:moveTo>
                    <a:pt x="0" y="0"/>
                  </a:moveTo>
                  <a:lnTo>
                    <a:pt x="1408630" y="0"/>
                  </a:lnTo>
                  <a:lnTo>
                    <a:pt x="1408630" y="1631880"/>
                  </a:lnTo>
                  <a:lnTo>
                    <a:pt x="0" y="16318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940" tIns="27940" rIns="27940" bIns="27940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Do I need to adjust my content? </a:t>
              </a:r>
            </a:p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What are their priorities? </a:t>
              </a:r>
            </a:p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Would a separate topic serve </a:t>
              </a:r>
              <a:br>
                <a:rPr lang="en-US" sz="1200" kern="1200" dirty="0"/>
              </a:br>
              <a:r>
                <a:rPr lang="en-US" sz="1200" kern="1200" dirty="0"/>
                <a:t>them better? 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9454B67A-A74E-E918-C0FD-DF1BC8C6B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236792" y="2219554"/>
              <a:ext cx="822816" cy="71310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8B9513E-EFC7-4FE7-7538-52C3DE0F1301}"/>
              </a:ext>
            </a:extLst>
          </p:cNvPr>
          <p:cNvGrpSpPr/>
          <p:nvPr/>
        </p:nvGrpSpPr>
        <p:grpSpPr>
          <a:xfrm>
            <a:off x="952500" y="1990345"/>
            <a:ext cx="2292699" cy="2703575"/>
            <a:chOff x="952500" y="1990345"/>
            <a:chExt cx="2292699" cy="270357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10FD2D6-0C5E-2EB5-E230-C2C9438526A6}"/>
                </a:ext>
              </a:extLst>
            </p:cNvPr>
            <p:cNvSpPr/>
            <p:nvPr/>
          </p:nvSpPr>
          <p:spPr>
            <a:xfrm>
              <a:off x="952500" y="1990345"/>
              <a:ext cx="2292699" cy="2703575"/>
            </a:xfrm>
            <a:prstGeom prst="roundRect">
              <a:avLst>
                <a:gd name="adj" fmla="val 741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640" tIns="1005840" rIns="40640" bIns="4064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dirty="0">
                  <a:solidFill>
                    <a:schemeClr val="accent2"/>
                  </a:solidFill>
                </a:rPr>
                <a:t>Geography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6A539C9-53C4-419F-B16F-F02808486CB0}"/>
                </a:ext>
              </a:extLst>
            </p:cNvPr>
            <p:cNvSpPr/>
            <p:nvPr/>
          </p:nvSpPr>
          <p:spPr>
            <a:xfrm>
              <a:off x="952500" y="3388422"/>
              <a:ext cx="2292699" cy="1233715"/>
            </a:xfrm>
            <a:custGeom>
              <a:avLst/>
              <a:gdLst>
                <a:gd name="connsiteX0" fmla="*/ 0 w 1408630"/>
                <a:gd name="connsiteY0" fmla="*/ 0 h 1644749"/>
                <a:gd name="connsiteX1" fmla="*/ 1408630 w 1408630"/>
                <a:gd name="connsiteY1" fmla="*/ 0 h 1644749"/>
                <a:gd name="connsiteX2" fmla="*/ 1408630 w 1408630"/>
                <a:gd name="connsiteY2" fmla="*/ 1644749 h 1644749"/>
                <a:gd name="connsiteX3" fmla="*/ 0 w 1408630"/>
                <a:gd name="connsiteY3" fmla="*/ 1644749 h 1644749"/>
                <a:gd name="connsiteX4" fmla="*/ 0 w 1408630"/>
                <a:gd name="connsiteY4" fmla="*/ 0 h 164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8630" h="1644749">
                  <a:moveTo>
                    <a:pt x="0" y="0"/>
                  </a:moveTo>
                  <a:lnTo>
                    <a:pt x="1408630" y="0"/>
                  </a:lnTo>
                  <a:lnTo>
                    <a:pt x="1408630" y="1644749"/>
                  </a:lnTo>
                  <a:lnTo>
                    <a:pt x="0" y="16447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940" tIns="27940" rIns="27940" bIns="27940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n-US" sz="1200" kern="1200" dirty="0"/>
                <a:t>What regions need this information the most? </a:t>
              </a:r>
            </a:p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n-US" sz="1200" kern="1200" dirty="0"/>
                <a:t>Is this relevant to all audiences?</a:t>
              </a:r>
            </a:p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n-US" sz="1200" kern="1200" dirty="0"/>
                <a:t>Do we need translation?</a:t>
              </a:r>
            </a:p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n-US" sz="1200" kern="1200" dirty="0"/>
                <a:t>Do we need an </a:t>
              </a:r>
              <a:br>
                <a:rPr lang="en-US" sz="1200" kern="1200" dirty="0"/>
              </a:br>
              <a:r>
                <a:rPr lang="en-US" sz="1200" kern="1200" dirty="0"/>
                <a:t>additional author?</a:t>
              </a: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A1860EF6-6CB6-7593-B739-842095E69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76692" y="2169024"/>
              <a:ext cx="644314" cy="80539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B5BDE90-36FC-CA50-14E6-DF9EF7F88AE6}"/>
              </a:ext>
            </a:extLst>
          </p:cNvPr>
          <p:cNvGrpSpPr/>
          <p:nvPr/>
        </p:nvGrpSpPr>
        <p:grpSpPr>
          <a:xfrm>
            <a:off x="6051201" y="1990345"/>
            <a:ext cx="2292699" cy="2703575"/>
            <a:chOff x="6051201" y="1990345"/>
            <a:chExt cx="2292699" cy="270357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950294B-7130-2B8F-FE5F-6156C7A778C8}"/>
                </a:ext>
              </a:extLst>
            </p:cNvPr>
            <p:cNvSpPr/>
            <p:nvPr/>
          </p:nvSpPr>
          <p:spPr>
            <a:xfrm>
              <a:off x="6051201" y="1990345"/>
              <a:ext cx="2292699" cy="2703575"/>
            </a:xfrm>
            <a:prstGeom prst="roundRect">
              <a:avLst>
                <a:gd name="adj" fmla="val 741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640" tIns="1005840" rIns="40640" bIns="4064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dirty="0">
                  <a:solidFill>
                    <a:schemeClr val="accent1"/>
                  </a:solidFill>
                </a:rPr>
                <a:t>Timing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73A358-4884-F208-9571-FA885BB80AB3}"/>
                </a:ext>
              </a:extLst>
            </p:cNvPr>
            <p:cNvSpPr/>
            <p:nvPr/>
          </p:nvSpPr>
          <p:spPr>
            <a:xfrm>
              <a:off x="6051201" y="3402971"/>
              <a:ext cx="2285636" cy="1214263"/>
            </a:xfrm>
            <a:custGeom>
              <a:avLst/>
              <a:gdLst>
                <a:gd name="connsiteX0" fmla="*/ 0 w 1408630"/>
                <a:gd name="connsiteY0" fmla="*/ 0 h 1618817"/>
                <a:gd name="connsiteX1" fmla="*/ 1408630 w 1408630"/>
                <a:gd name="connsiteY1" fmla="*/ 0 h 1618817"/>
                <a:gd name="connsiteX2" fmla="*/ 1408630 w 1408630"/>
                <a:gd name="connsiteY2" fmla="*/ 1618817 h 1618817"/>
                <a:gd name="connsiteX3" fmla="*/ 0 w 1408630"/>
                <a:gd name="connsiteY3" fmla="*/ 1618817 h 1618817"/>
                <a:gd name="connsiteX4" fmla="*/ 0 w 1408630"/>
                <a:gd name="connsiteY4" fmla="*/ 0 h 161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8630" h="1618817">
                  <a:moveTo>
                    <a:pt x="0" y="0"/>
                  </a:moveTo>
                  <a:lnTo>
                    <a:pt x="1408630" y="0"/>
                  </a:lnTo>
                  <a:lnTo>
                    <a:pt x="1408630" y="1618817"/>
                  </a:lnTo>
                  <a:lnTo>
                    <a:pt x="0" y="161881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940" tIns="27940" rIns="27940" bIns="27940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When are submission deadlines for each congress?</a:t>
              </a:r>
            </a:p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What is the timing for any </a:t>
              </a:r>
              <a:br>
                <a:rPr lang="en-US" sz="1200" kern="1200" dirty="0"/>
              </a:br>
              <a:r>
                <a:rPr lang="en-US" sz="1200" kern="1200" dirty="0"/>
                <a:t>planned manuscripts? </a:t>
              </a:r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2D873981-2BB6-8BEA-1790-435D5A14F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33975" y="2193905"/>
              <a:ext cx="755546" cy="7387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49612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AC863-E34B-E74D-D14F-E5537719A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59945"/>
            <a:ext cx="7536656" cy="941541"/>
          </a:xfrm>
        </p:spPr>
        <p:txBody>
          <a:bodyPr>
            <a:noAutofit/>
          </a:bodyPr>
          <a:lstStyle/>
          <a:p>
            <a:r>
              <a:rPr lang="en-US" dirty="0"/>
              <a:t>Graphical Abstracts – Information Garnish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9CCFB-9FCA-AC1F-044A-BBF8512E2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1" y="1215384"/>
            <a:ext cx="3714750" cy="16033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/>
              <a:t>May be developed by the journal (eg, </a:t>
            </a:r>
            <a:r>
              <a:rPr lang="en-US" sz="1400" i="1" dirty="0"/>
              <a:t>NEJM</a:t>
            </a:r>
            <a:r>
              <a:rPr lang="en-US" sz="1400" dirty="0"/>
              <a:t>) or submitted with a manuscript (eg, </a:t>
            </a:r>
            <a:r>
              <a:rPr lang="en-US" sz="1400" i="1" dirty="0"/>
              <a:t>Neurology</a:t>
            </a:r>
            <a:r>
              <a:rPr lang="en-US" sz="1400" dirty="0"/>
              <a:t>)</a:t>
            </a:r>
          </a:p>
          <a:p>
            <a:pPr marL="182880" lvl="1" indent="-182880">
              <a:buFont typeface="Arial" panose="020B0604020202020204" pitchFamily="34" charset="0"/>
              <a:buChar char="•"/>
            </a:pPr>
            <a:r>
              <a:rPr lang="en-US" sz="1200" dirty="0"/>
              <a:t>Journal-developed graphical abstracts may be extensive and credible but reduce control over content and formatting</a:t>
            </a:r>
          </a:p>
          <a:p>
            <a:pPr marL="182880" lvl="1" indent="-182880">
              <a:buFont typeface="Arial" panose="020B0604020202020204" pitchFamily="34" charset="0"/>
              <a:buChar char="•"/>
            </a:pPr>
            <a:r>
              <a:rPr lang="en-US" sz="1200" dirty="0"/>
              <a:t>Graphical abstracts submitted with a manuscript must be developed in time for submission or during the revision process</a:t>
            </a:r>
            <a:endParaRPr lang="en-US" sz="1400" dirty="0"/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B047E40F-7C39-30CA-6A95-A15EE53BE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120" y="1160424"/>
            <a:ext cx="2323215" cy="1411326"/>
          </a:xfrm>
          <a:prstGeom prst="rect">
            <a:avLst/>
          </a:prstGeom>
          <a:solidFill>
            <a:srgbClr val="FFFFFF">
              <a:shade val="85000"/>
            </a:srgbClr>
          </a:solidFill>
          <a:ln w="79375" cap="sq">
            <a:solidFill>
              <a:srgbClr val="FFFFFF"/>
            </a:solidFill>
            <a:miter lim="800000"/>
          </a:ln>
          <a:effectLst>
            <a:outerShdw blurRad="50800" algn="tl" rotWithShape="0">
              <a:prstClr val="black">
                <a:alpha val="2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49EEE9-4C51-0C46-B272-3A2D9ACFB6D7}"/>
              </a:ext>
            </a:extLst>
          </p:cNvPr>
          <p:cNvSpPr txBox="1"/>
          <p:nvPr/>
        </p:nvSpPr>
        <p:spPr>
          <a:xfrm>
            <a:off x="4746804" y="4324570"/>
            <a:ext cx="2672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700" dirty="0">
                <a:latin typeface="+mj-lt"/>
              </a:rPr>
              <a:t>Spellicy SE, Stice SL. </a:t>
            </a:r>
            <a:r>
              <a:rPr lang="en-US" sz="700" i="1" dirty="0">
                <a:latin typeface="+mj-lt"/>
              </a:rPr>
              <a:t>Stem Cell Rev Rep</a:t>
            </a:r>
            <a:r>
              <a:rPr lang="en-US" sz="700" dirty="0">
                <a:latin typeface="+mj-lt"/>
              </a:rPr>
              <a:t>. 2021;17(2):357-368. </a:t>
            </a:r>
          </a:p>
          <a:p>
            <a:pPr defTabSz="342900"/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Chi KN, et al. </a:t>
            </a: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Ann Oncol.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2023;34(9):772-782.</a:t>
            </a:r>
            <a:endParaRPr lang="en-US" sz="7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1C2334-98C6-6039-6305-29FBF5454A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9" t="5307" r="2416" b="6152"/>
          <a:stretch/>
        </p:blipFill>
        <p:spPr>
          <a:xfrm>
            <a:off x="4848442" y="2818697"/>
            <a:ext cx="3430572" cy="1411325"/>
          </a:xfrm>
          <a:prstGeom prst="rect">
            <a:avLst/>
          </a:prstGeom>
          <a:ln w="63500">
            <a:solidFill>
              <a:srgbClr val="FFFFFF"/>
            </a:solidFill>
          </a:ln>
          <a:effectLst>
            <a:outerShdw blurRad="50800" algn="tl" rotWithShape="0">
              <a:prstClr val="black">
                <a:alpha val="20000"/>
              </a:prstClr>
            </a:outerShdw>
          </a:effec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6BCE30E-8056-AF43-5694-0E40922D3BA6}"/>
              </a:ext>
            </a:extLst>
          </p:cNvPr>
          <p:cNvSpPr txBox="1">
            <a:spLocks/>
          </p:cNvSpPr>
          <p:nvPr/>
        </p:nvSpPr>
        <p:spPr>
          <a:xfrm>
            <a:off x="1333500" y="2902104"/>
            <a:ext cx="3275084" cy="1603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42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.AppleSystemUIFont" charset="-120"/>
              <a:buChar char="–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71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Wingdings" charset="2"/>
              <a:buChar char="§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00" indent="-1571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7013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2"/>
                </a:solidFill>
              </a:rPr>
              <a:t>Advantages: </a:t>
            </a:r>
            <a:r>
              <a:rPr lang="en-US" sz="1400" dirty="0"/>
              <a:t>Infographic format is visually engaging and can summarize the most salient aspects of a paper, and reusability can be high across audiences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5"/>
                </a:solidFill>
              </a:rPr>
              <a:t>Challenges: </a:t>
            </a:r>
            <a:r>
              <a:rPr lang="en-US" sz="1400" dirty="0"/>
              <a:t>Costs can escalate quickly; short-form content may not allow for nuanced discussion or complex study designs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C5A376C-9F97-6422-E53C-1B76E306A6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862" y="2959254"/>
            <a:ext cx="362272" cy="33639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38F300F-BD9D-F21C-DA32-B63E9A3A5E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862" y="4023264"/>
            <a:ext cx="362272" cy="36227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1C7E0-9952-B073-E0CA-E0D6C6AA56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fld id="{42AD0A0E-4515-A647-B2E3-7F1B29FB990E}" type="slidenum">
              <a:rPr lang="en-US">
                <a:solidFill>
                  <a:prstClr val="black"/>
                </a:solidFill>
                <a:latin typeface="Franklin Gothic Book" panose="020B0503020102020204"/>
              </a:rPr>
              <a:pPr/>
              <a:t>36</a:t>
            </a:fld>
            <a:endParaRPr lang="en-US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034208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F7BD-A7A4-8F62-7DE9-7CED7D812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Video Abstracts – Dynamic Presentation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61ECE3A-4E29-7C7F-2FF2-7F18874E2416}"/>
              </a:ext>
            </a:extLst>
          </p:cNvPr>
          <p:cNvGrpSpPr/>
          <p:nvPr/>
        </p:nvGrpSpPr>
        <p:grpSpPr>
          <a:xfrm>
            <a:off x="4484243" y="1264107"/>
            <a:ext cx="3429758" cy="2864653"/>
            <a:chOff x="5008783" y="1226007"/>
            <a:chExt cx="3429758" cy="2864653"/>
          </a:xfrm>
        </p:grpSpPr>
        <p:pic>
          <p:nvPicPr>
            <p:cNvPr id="5" name="Picture 4" descr="A computer monitor with a transparent screen&#10;&#10;Description automatically generated">
              <a:extLst>
                <a:ext uri="{FF2B5EF4-FFF2-40B4-BE49-F238E27FC236}">
                  <a16:creationId xmlns:a16="http://schemas.microsoft.com/office/drawing/2014/main" id="{1C043CFD-D7B8-DF10-6F59-E803548D7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8783" y="1226007"/>
              <a:ext cx="3429758" cy="2864653"/>
            </a:xfrm>
            <a:prstGeom prst="rect">
              <a:avLst/>
            </a:prstGeom>
          </p:spPr>
        </p:pic>
        <p:pic>
          <p:nvPicPr>
            <p:cNvPr id="8" name="Picture 7" descr="A close-up of a tree&#10;&#10;Description automatically generated">
              <a:extLst>
                <a:ext uri="{FF2B5EF4-FFF2-40B4-BE49-F238E27FC236}">
                  <a16:creationId xmlns:a16="http://schemas.microsoft.com/office/drawing/2014/main" id="{17889B21-46E6-613D-F2B8-892FB42411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90"/>
            <a:stretch/>
          </p:blipFill>
          <p:spPr>
            <a:xfrm>
              <a:off x="5202223" y="1407505"/>
              <a:ext cx="3030257" cy="1735418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E346EB8-7FB1-EACA-F0D0-A25413EF269E}"/>
              </a:ext>
            </a:extLst>
          </p:cNvPr>
          <p:cNvSpPr txBox="1"/>
          <p:nvPr/>
        </p:nvSpPr>
        <p:spPr>
          <a:xfrm>
            <a:off x="6008244" y="4194052"/>
            <a:ext cx="98616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700" dirty="0">
                <a:solidFill>
                  <a:prstClr val="black"/>
                </a:solidFill>
                <a:latin typeface="Franklin Gothic Book" panose="020B0503020102020204"/>
              </a:rPr>
              <a:t>Wikimedia Commons</a:t>
            </a:r>
          </a:p>
        </p:txBody>
      </p:sp>
      <p:pic>
        <p:nvPicPr>
          <p:cNvPr id="6" name="Picture 5" descr="A diagram of a cell membrane&#10;&#10;Description automatically generated">
            <a:extLst>
              <a:ext uri="{FF2B5EF4-FFF2-40B4-BE49-F238E27FC236}">
                <a16:creationId xmlns:a16="http://schemas.microsoft.com/office/drawing/2014/main" id="{9887D487-D7BD-B64A-6DB1-EFA327D09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991" y="2696433"/>
            <a:ext cx="2608182" cy="146927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190500" dist="139700" dir="2700000" algn="tl" rotWithShape="0">
              <a:srgbClr val="333333">
                <a:alpha val="20000"/>
              </a:srgbClr>
            </a:outerShdw>
          </a:effec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A31AF06-6241-5A15-B6BC-C5900CE83108}"/>
              </a:ext>
            </a:extLst>
          </p:cNvPr>
          <p:cNvSpPr txBox="1">
            <a:spLocks/>
          </p:cNvSpPr>
          <p:nvPr/>
        </p:nvSpPr>
        <p:spPr>
          <a:xfrm>
            <a:off x="857251" y="1253485"/>
            <a:ext cx="3275084" cy="928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42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.AppleSystemUIFont" charset="-120"/>
              <a:buChar char="–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71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Wingdings" charset="2"/>
              <a:buChar char="§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00" indent="-1571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7013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Video abstracts: provide a brief video summarizing the publication </a:t>
            </a:r>
          </a:p>
          <a:p>
            <a:pPr marL="182880" lvl="1" indent="-182880">
              <a:buFont typeface="Arial" panose="020B0604020202020204" pitchFamily="34" charset="0"/>
              <a:buChar char="•"/>
            </a:pPr>
            <a:r>
              <a:rPr lang="en-US" sz="1200" dirty="0"/>
              <a:t>Journal uptake is not consistent</a:t>
            </a:r>
          </a:p>
          <a:p>
            <a:pPr marL="182880" lvl="1" indent="-182880">
              <a:buFont typeface="Arial" panose="020B0604020202020204" pitchFamily="34" charset="0"/>
              <a:buChar char="•"/>
            </a:pPr>
            <a:r>
              <a:rPr lang="en-US" sz="1200" dirty="0"/>
              <a:t>Requires commitment early in the process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ACD80A6-D021-5FF6-7C5B-6432E486B22F}"/>
              </a:ext>
            </a:extLst>
          </p:cNvPr>
          <p:cNvSpPr txBox="1">
            <a:spLocks/>
          </p:cNvSpPr>
          <p:nvPr/>
        </p:nvSpPr>
        <p:spPr>
          <a:xfrm>
            <a:off x="1333500" y="2342818"/>
            <a:ext cx="2889250" cy="12290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42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.AppleSystemUIFont" charset="-120"/>
              <a:buChar char="–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71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Wingdings" charset="2"/>
              <a:buChar char="§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00" indent="-1571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7013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2"/>
                </a:solidFill>
              </a:rPr>
              <a:t>Advantages: </a:t>
            </a:r>
            <a:r>
              <a:rPr lang="en-US" sz="1400" dirty="0"/>
              <a:t>Potential for wide reach in possibly the most digestible format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5"/>
                </a:solidFill>
              </a:rPr>
              <a:t>Challenges: </a:t>
            </a:r>
            <a:r>
              <a:rPr lang="en-US" sz="1400" dirty="0"/>
              <a:t>Require additional planning, may be expensive depending on content, limits on journal selection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134BCA5-2815-ECED-0903-843F581A6C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9862" y="2399968"/>
            <a:ext cx="362272" cy="33639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CE27130-590A-CA55-C881-E5BAF57E14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9862" y="3209603"/>
            <a:ext cx="362272" cy="362272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B33506C-4AB5-3330-6221-274D5BC7CD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fld id="{42AD0A0E-4515-A647-B2E3-7F1B29FB990E}" type="slidenum">
              <a:rPr lang="en-US">
                <a:solidFill>
                  <a:prstClr val="black"/>
                </a:solidFill>
                <a:latin typeface="Franklin Gothic Book" panose="020B0503020102020204"/>
              </a:rPr>
              <a:pPr/>
              <a:t>37</a:t>
            </a:fld>
            <a:endParaRPr lang="en-US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522584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F7BD-A7A4-8F62-7DE9-7CED7D812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59945"/>
            <a:ext cx="7843838" cy="941541"/>
          </a:xfrm>
        </p:spPr>
        <p:txBody>
          <a:bodyPr>
            <a:noAutofit/>
          </a:bodyPr>
          <a:lstStyle/>
          <a:p>
            <a:r>
              <a:rPr lang="en-US" dirty="0"/>
              <a:t>Author Interviews/Podcasts – Adding Flavor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EDEB1F5-366F-E72F-F011-6AE8B23A8794}"/>
              </a:ext>
            </a:extLst>
          </p:cNvPr>
          <p:cNvSpPr txBox="1">
            <a:spLocks/>
          </p:cNvSpPr>
          <p:nvPr/>
        </p:nvSpPr>
        <p:spPr>
          <a:xfrm>
            <a:off x="857250" y="1253484"/>
            <a:ext cx="3714749" cy="13944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42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.AppleSystemUIFont" charset="-120"/>
              <a:buChar char="–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71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Wingdings" charset="2"/>
              <a:buChar char="§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00" indent="-1571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7013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Author interviews/journal podcasts</a:t>
            </a:r>
          </a:p>
          <a:p>
            <a:pPr marL="182880" lvl="1" indent="-182880">
              <a:buFont typeface="Arial" panose="020B0604020202020204" pitchFamily="34" charset="0"/>
              <a:buChar char="•"/>
            </a:pPr>
            <a:r>
              <a:rPr lang="en-US" sz="1200" dirty="0"/>
              <a:t>Few journals participate, and only selected articles are presented this way</a:t>
            </a:r>
          </a:p>
          <a:p>
            <a:pPr marL="182880" lvl="1" indent="-182880">
              <a:buFont typeface="Arial" panose="020B0604020202020204" pitchFamily="34" charset="0"/>
              <a:buChar char="•"/>
            </a:pPr>
            <a:r>
              <a:rPr lang="en-US" sz="1200" dirty="0"/>
              <a:t>May be a less focused discussion vs a video abstract, and may discuss context surrounding an article vs providing an overview of the study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AC91488-F4CC-1E22-D5F7-5FE6FD780111}"/>
              </a:ext>
            </a:extLst>
          </p:cNvPr>
          <p:cNvSpPr txBox="1">
            <a:spLocks/>
          </p:cNvSpPr>
          <p:nvPr/>
        </p:nvSpPr>
        <p:spPr>
          <a:xfrm>
            <a:off x="1333499" y="2644920"/>
            <a:ext cx="3238499" cy="1945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42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.AppleSystemUIFont" charset="-120"/>
              <a:buChar char="–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71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Wingdings" charset="2"/>
              <a:buChar char="§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00" indent="-1571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7013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2"/>
                </a:solidFill>
              </a:rPr>
              <a:t>Advantages: </a:t>
            </a:r>
            <a:r>
              <a:rPr lang="en-US" sz="1400" dirty="0"/>
              <a:t>Potential for wide reach in possibly the most digestible format, a direction that journals seem to be moving (</a:t>
            </a:r>
            <a:r>
              <a:rPr lang="en-US" sz="1400" i="1" dirty="0"/>
              <a:t>JAMA Neurol</a:t>
            </a:r>
            <a:r>
              <a:rPr lang="en-US" sz="1400" dirty="0"/>
              <a:t>, </a:t>
            </a:r>
            <a:r>
              <a:rPr lang="en-US" sz="1400" i="1" dirty="0"/>
              <a:t>Eur J Neurol</a:t>
            </a:r>
            <a:r>
              <a:rPr lang="en-US" sz="1400" dirty="0"/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5"/>
                </a:solidFill>
              </a:rPr>
              <a:t>Challenges: </a:t>
            </a:r>
            <a:r>
              <a:rPr lang="en-US" sz="1400" dirty="0"/>
              <a:t>Require high level of author commitment, no guarantee that publication will be selected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31CDF50-BE12-917B-DDCB-2CBE76781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862" y="2702070"/>
            <a:ext cx="362272" cy="33639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8C9CB97-9B6D-4D9B-F0A8-87D6BED89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862" y="3939935"/>
            <a:ext cx="362272" cy="36227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6816DC1-38EA-C303-F956-2FA71CD339D2}"/>
              </a:ext>
            </a:extLst>
          </p:cNvPr>
          <p:cNvGrpSpPr/>
          <p:nvPr/>
        </p:nvGrpSpPr>
        <p:grpSpPr>
          <a:xfrm>
            <a:off x="5353312" y="1450416"/>
            <a:ext cx="2310039" cy="2966091"/>
            <a:chOff x="5368552" y="1450416"/>
            <a:chExt cx="2310039" cy="2966091"/>
          </a:xfrm>
        </p:grpSpPr>
        <p:pic>
          <p:nvPicPr>
            <p:cNvPr id="12" name="Picture 11" descr="newipad.png">
              <a:extLst>
                <a:ext uri="{FF2B5EF4-FFF2-40B4-BE49-F238E27FC236}">
                  <a16:creationId xmlns:a16="http://schemas.microsoft.com/office/drawing/2014/main" id="{26698B01-3B93-B021-316E-2E13CE110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8552" y="1450416"/>
              <a:ext cx="2310039" cy="2966091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9FAFD71-2C89-FF17-C958-469DD6A9637F}"/>
                </a:ext>
              </a:extLst>
            </p:cNvPr>
            <p:cNvSpPr/>
            <p:nvPr/>
          </p:nvSpPr>
          <p:spPr>
            <a:xfrm>
              <a:off x="5494872" y="1642822"/>
              <a:ext cx="2057399" cy="2543415"/>
            </a:xfrm>
            <a:prstGeom prst="roundRect">
              <a:avLst>
                <a:gd name="adj" fmla="val 1930"/>
              </a:avLst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C284102-A376-C2E9-0A9A-CC4859950449}"/>
                </a:ext>
              </a:extLst>
            </p:cNvPr>
            <p:cNvSpPr txBox="1"/>
            <p:nvPr/>
          </p:nvSpPr>
          <p:spPr>
            <a:xfrm>
              <a:off x="5494872" y="2935193"/>
              <a:ext cx="2057399" cy="715581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en-US" b="1" i="1" dirty="0">
                  <a:solidFill>
                    <a:prstClr val="white"/>
                  </a:solidFill>
                  <a:latin typeface="Open Sans" panose="020B0606030504020204" pitchFamily="34" charset="0"/>
                </a:rPr>
                <a:t>JAMA Neurology </a:t>
              </a:r>
            </a:p>
            <a:p>
              <a:pPr algn="ctr" defTabSz="342900"/>
              <a:r>
                <a:rPr lang="en-US" dirty="0">
                  <a:solidFill>
                    <a:prstClr val="white"/>
                  </a:solidFill>
                  <a:latin typeface="Open Sans" panose="020B0606030504020204" pitchFamily="34" charset="0"/>
                </a:rPr>
                <a:t>Author Interview Podcast</a:t>
              </a:r>
              <a:endParaRPr lang="en-US" dirty="0">
                <a:solidFill>
                  <a:prstClr val="white"/>
                </a:solidFill>
                <a:latin typeface="Franklin Gothic Book" panose="020B0503020102020204"/>
              </a:endParaRPr>
            </a:p>
          </p:txBody>
        </p:sp>
        <p:sp>
          <p:nvSpPr>
            <p:cNvPr id="14" name="Rectangle: Rounded Corners 13">
              <a:hlinkClick r:id="rId7"/>
              <a:extLst>
                <a:ext uri="{FF2B5EF4-FFF2-40B4-BE49-F238E27FC236}">
                  <a16:creationId xmlns:a16="http://schemas.microsoft.com/office/drawing/2014/main" id="{C0504B82-E55F-FC79-0EE5-F9DFA50F1F8B}"/>
                </a:ext>
              </a:extLst>
            </p:cNvPr>
            <p:cNvSpPr/>
            <p:nvPr/>
          </p:nvSpPr>
          <p:spPr>
            <a:xfrm>
              <a:off x="6173527" y="3740786"/>
              <a:ext cx="700088" cy="2047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schemeClr val="tx1">
                  <a:alpha val="36000"/>
                </a:scheme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>
                  <a:solidFill>
                    <a:schemeClr val="accent1"/>
                  </a:solidFill>
                </a:rPr>
                <a:t>Click here</a:t>
              </a:r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4E0D3E34-82DD-6861-C8B8-47EFC93AA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061002" y="1985775"/>
              <a:ext cx="925138" cy="827910"/>
            </a:xfrm>
            <a:prstGeom prst="rect">
              <a:avLst/>
            </a:prstGeom>
          </p:spPr>
        </p:pic>
      </p:grp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FD0A1B6-9978-8697-33EB-91D35C51A2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fld id="{42AD0A0E-4515-A647-B2E3-7F1B29FB990E}" type="slidenum">
              <a:rPr lang="en-US">
                <a:solidFill>
                  <a:prstClr val="black"/>
                </a:solidFill>
                <a:latin typeface="Franklin Gothic Book" panose="020B0503020102020204"/>
              </a:rPr>
              <a:pPr/>
              <a:t>38</a:t>
            </a:fld>
            <a:endParaRPr lang="en-US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302640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FE6D525-A5BF-E77F-C1EC-AA5386691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Plain Language Summaries – Something for Every Palate</a:t>
            </a: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9B585EB8-3870-D1CA-4C03-70F1954ED4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0" b="3178"/>
          <a:stretch/>
        </p:blipFill>
        <p:spPr>
          <a:xfrm>
            <a:off x="5099215" y="1426876"/>
            <a:ext cx="2973303" cy="2558266"/>
          </a:xfrm>
          <a:prstGeom prst="rect">
            <a:avLst/>
          </a:prstGeom>
          <a:solidFill>
            <a:srgbClr val="FFFFFF">
              <a:shade val="85000"/>
            </a:srgbClr>
          </a:solidFill>
          <a:ln w="79375" cap="sq">
            <a:solidFill>
              <a:srgbClr val="FFFFFF"/>
            </a:solidFill>
            <a:miter lim="800000"/>
          </a:ln>
          <a:effectLst>
            <a:outerShdw blurRad="50800" algn="tl" rotWithShape="0">
              <a:prstClr val="black">
                <a:alpha val="2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AE5151-23CB-F97B-15BD-17154FBF9EE9}"/>
              </a:ext>
            </a:extLst>
          </p:cNvPr>
          <p:cNvSpPr txBox="1"/>
          <p:nvPr/>
        </p:nvSpPr>
        <p:spPr>
          <a:xfrm>
            <a:off x="4952997" y="4114352"/>
            <a:ext cx="3071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700" dirty="0">
                <a:solidFill>
                  <a:prstClr val="black"/>
                </a:solidFill>
                <a:latin typeface="Franklin Gothic Book" panose="020B0503020102020204"/>
              </a:rPr>
              <a:t>Roth T, et al.</a:t>
            </a:r>
            <a:r>
              <a:rPr lang="pt-BR" sz="700" dirty="0">
                <a:solidFill>
                  <a:prstClr val="black"/>
                </a:solidFill>
                <a:latin typeface="Franklin Gothic Book" panose="020B0503020102020204"/>
              </a:rPr>
              <a:t> </a:t>
            </a:r>
            <a:r>
              <a:rPr lang="pt-BR" sz="700" i="1" dirty="0">
                <a:solidFill>
                  <a:prstClr val="black"/>
                </a:solidFill>
                <a:latin typeface="Franklin Gothic Book" panose="020B0503020102020204"/>
              </a:rPr>
              <a:t>J Comp Eff Res</a:t>
            </a:r>
            <a:r>
              <a:rPr lang="pt-BR" sz="700" dirty="0">
                <a:solidFill>
                  <a:prstClr val="black"/>
                </a:solidFill>
                <a:latin typeface="Franklin Gothic Book" panose="020B0503020102020204"/>
              </a:rPr>
              <a:t>.</a:t>
            </a:r>
            <a:r>
              <a:rPr lang="pt-BR" sz="700" i="1" dirty="0">
                <a:solidFill>
                  <a:prstClr val="black"/>
                </a:solidFill>
                <a:latin typeface="Franklin Gothic Book" panose="020B0503020102020204"/>
              </a:rPr>
              <a:t> </a:t>
            </a:r>
            <a:r>
              <a:rPr lang="pt-BR" sz="700" dirty="0">
                <a:solidFill>
                  <a:prstClr val="black"/>
                </a:solidFill>
                <a:latin typeface="Franklin Gothic Book" panose="020B0503020102020204"/>
              </a:rPr>
              <a:t>2023;12(12):e230133. doi: 10.57264/cer-2023-0133.</a:t>
            </a:r>
            <a:r>
              <a:rPr lang="en-US" sz="700" dirty="0">
                <a:solidFill>
                  <a:prstClr val="black"/>
                </a:solidFill>
                <a:latin typeface="Franklin Gothic Book" panose="020B0503020102020204"/>
              </a:rPr>
              <a:t>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2C4C88D-CD8F-BA03-C1CE-ED1F16D8CC69}"/>
              </a:ext>
            </a:extLst>
          </p:cNvPr>
          <p:cNvSpPr txBox="1">
            <a:spLocks/>
          </p:cNvSpPr>
          <p:nvPr/>
        </p:nvSpPr>
        <p:spPr>
          <a:xfrm>
            <a:off x="857250" y="1253484"/>
            <a:ext cx="3845379" cy="6494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42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.AppleSystemUIFont" charset="-120"/>
              <a:buChar char="–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71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Wingdings" charset="2"/>
              <a:buChar char="§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00" indent="-1571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7013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b="1" dirty="0"/>
              <a:t>Plain language summary of publication (PLS-P): </a:t>
            </a:r>
            <a:r>
              <a:rPr lang="en-US" sz="1400" dirty="0"/>
              <a:t>published in a journal, but independent of the original manuscript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408F636-137D-1993-7B64-59A323B589F8}"/>
              </a:ext>
            </a:extLst>
          </p:cNvPr>
          <p:cNvSpPr txBox="1">
            <a:spLocks/>
          </p:cNvSpPr>
          <p:nvPr/>
        </p:nvSpPr>
        <p:spPr>
          <a:xfrm>
            <a:off x="1333499" y="1915762"/>
            <a:ext cx="3238499" cy="1945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42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.AppleSystemUIFont" charset="-120"/>
              <a:buChar char="–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71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Wingdings" charset="2"/>
              <a:buChar char="§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00" indent="-1571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7013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2"/>
                </a:solidFill>
              </a:rPr>
              <a:t>Advantages: </a:t>
            </a:r>
            <a:r>
              <a:rPr lang="en-US" sz="1400" dirty="0"/>
              <a:t>Does not constrain journal choice for primary publication; will be published and citable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5"/>
                </a:solidFill>
              </a:rPr>
              <a:t>Challenges: </a:t>
            </a:r>
            <a:r>
              <a:rPr lang="en-US" sz="1400" dirty="0"/>
              <a:t>Requires permission from journal of primary publication; timelines may be more lengthy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E2163ED-452C-272B-5AF2-51E114D82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862" y="1972912"/>
            <a:ext cx="362272" cy="33639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090DF8B-3680-96DE-03DF-A645707DDF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862" y="2789170"/>
            <a:ext cx="362272" cy="362272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AC3D307-C21B-CB38-F759-E22D63816F20}"/>
              </a:ext>
            </a:extLst>
          </p:cNvPr>
          <p:cNvSpPr txBox="1">
            <a:spLocks/>
          </p:cNvSpPr>
          <p:nvPr/>
        </p:nvSpPr>
        <p:spPr>
          <a:xfrm>
            <a:off x="857251" y="3590933"/>
            <a:ext cx="3714749" cy="1187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42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.AppleSystemUIFont" charset="-120"/>
              <a:buChar char="–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71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Wingdings" charset="2"/>
              <a:buChar char="§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00" indent="-1571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7013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en-US" sz="1400" b="1" dirty="0"/>
              <a:t>In-text plain language summary (PLS): </a:t>
            </a:r>
            <a:r>
              <a:rPr lang="en-US" sz="1400" dirty="0"/>
              <a:t>published in a journal with the original manuscript 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en-US" sz="1400" b="1" dirty="0"/>
              <a:t>Online summary: </a:t>
            </a:r>
            <a:r>
              <a:rPr lang="en-US" sz="1400" dirty="0"/>
              <a:t>“published” online (not by a journal) and hosted on company website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3039416-A471-6AA6-ABE6-D10BAB72B382}"/>
              </a:ext>
            </a:extLst>
          </p:cNvPr>
          <p:cNvCxnSpPr/>
          <p:nvPr/>
        </p:nvCxnSpPr>
        <p:spPr>
          <a:xfrm>
            <a:off x="952500" y="3495339"/>
            <a:ext cx="36194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66F6926-583B-20EB-72B2-65CC554DB407}"/>
              </a:ext>
            </a:extLst>
          </p:cNvPr>
          <p:cNvCxnSpPr/>
          <p:nvPr/>
        </p:nvCxnSpPr>
        <p:spPr>
          <a:xfrm>
            <a:off x="952500" y="4327208"/>
            <a:ext cx="36194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62CD25E-2FCB-FFB3-DD83-FB94233738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fld id="{42AD0A0E-4515-A647-B2E3-7F1B29FB990E}" type="slidenum">
              <a:rPr lang="en-US">
                <a:solidFill>
                  <a:prstClr val="black"/>
                </a:solidFill>
                <a:latin typeface="Franklin Gothic Book" panose="020B0503020102020204"/>
              </a:rPr>
              <a:pPr/>
              <a:t>39</a:t>
            </a:fld>
            <a:endParaRPr lang="en-US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A9952F-0924-BBD0-7F39-3E2E1633BA98}"/>
              </a:ext>
            </a:extLst>
          </p:cNvPr>
          <p:cNvSpPr txBox="1"/>
          <p:nvPr/>
        </p:nvSpPr>
        <p:spPr>
          <a:xfrm>
            <a:off x="1021" y="4885613"/>
            <a:ext cx="74339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 PLS, plain language summary; PLS-P, plain language summary of a publication. </a:t>
            </a:r>
          </a:p>
        </p:txBody>
      </p:sp>
    </p:spTree>
    <p:extLst>
      <p:ext uri="{BB962C8B-B14F-4D97-AF65-F5344CB8AC3E}">
        <p14:creationId xmlns:p14="http://schemas.microsoft.com/office/powerpoint/2010/main" val="1003882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364296-4F47-4B80-BE8E-709BBE777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ISMPP Announcements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4B3AC2-C027-437C-9915-938F4F4B87B9}"/>
              </a:ext>
            </a:extLst>
          </p:cNvPr>
          <p:cNvSpPr/>
          <p:nvPr/>
        </p:nvSpPr>
        <p:spPr>
          <a:xfrm>
            <a:off x="877693" y="1115499"/>
            <a:ext cx="7421773" cy="31854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defTabSz="685783">
              <a:spcBef>
                <a:spcPts val="600"/>
              </a:spcBef>
              <a:defRPr/>
            </a:pPr>
            <a:endParaRPr lang="en-US" sz="2700" b="1" spc="-23" dirty="0">
              <a:solidFill>
                <a:srgbClr val="FF0000"/>
              </a:solidFill>
              <a:latin typeface="Franklin Gothic Demi" panose="020B0703020102020204" pitchFamily="34" charset="0"/>
              <a:ea typeface="ＭＳ Ｐゴシック"/>
              <a:cs typeface="Calibri"/>
            </a:endParaRPr>
          </a:p>
          <a:p>
            <a:pPr algn="ctr" defTabSz="685783">
              <a:spcBef>
                <a:spcPts val="600"/>
              </a:spcBef>
              <a:defRPr/>
            </a:pPr>
            <a:endParaRPr lang="en-US" sz="2700" b="1" spc="-23" dirty="0">
              <a:solidFill>
                <a:srgbClr val="FF0000"/>
              </a:solidFill>
              <a:latin typeface="Franklin Gothic Demi" panose="020B0703020102020204" pitchFamily="34" charset="0"/>
              <a:ea typeface="ＭＳ Ｐゴシック"/>
              <a:cs typeface="Calibri"/>
            </a:endParaRPr>
          </a:p>
          <a:p>
            <a:pPr algn="ctr" defTabSz="685783">
              <a:spcBef>
                <a:spcPts val="600"/>
              </a:spcBef>
              <a:defRPr/>
            </a:pPr>
            <a:endParaRPr lang="en-US" sz="2700" b="1" spc="-23" dirty="0">
              <a:solidFill>
                <a:srgbClr val="FF0000"/>
              </a:solidFill>
              <a:latin typeface="Franklin Gothic Demi" panose="020B0703020102020204" pitchFamily="34" charset="0"/>
              <a:ea typeface="ＭＳ Ｐゴシック"/>
              <a:cs typeface="Calibri"/>
            </a:endParaRPr>
          </a:p>
          <a:p>
            <a:pPr algn="ctr" defTabSz="685783">
              <a:spcBef>
                <a:spcPts val="600"/>
              </a:spcBef>
              <a:defRPr/>
            </a:pPr>
            <a:r>
              <a:rPr lang="en-US" sz="2700" b="1" spc="-23" dirty="0">
                <a:solidFill>
                  <a:srgbClr val="00B050"/>
                </a:solidFill>
                <a:latin typeface="Franklin Gothic Demi" panose="020B0703020102020204" pitchFamily="34" charset="0"/>
                <a:ea typeface="ＭＳ Ｐゴシック"/>
                <a:cs typeface="Calibri"/>
              </a:rPr>
              <a:t>20th Annual Meeting of ISMPP</a:t>
            </a:r>
            <a:endParaRPr lang="en-US" sz="2700" b="1" dirty="0">
              <a:solidFill>
                <a:srgbClr val="00B050"/>
              </a:solidFill>
              <a:latin typeface="Franklin Gothic Demi" panose="020B0703020102020204" pitchFamily="34" charset="0"/>
              <a:ea typeface="ＭＳ Ｐゴシック"/>
              <a:cs typeface="Calibri"/>
            </a:endParaRPr>
          </a:p>
          <a:p>
            <a:pPr algn="ctr" defTabSz="685783">
              <a:spcBef>
                <a:spcPts val="600"/>
              </a:spcBef>
              <a:defRPr/>
            </a:pPr>
            <a:endParaRPr lang="en-US" sz="600" b="1" spc="-23" dirty="0">
              <a:solidFill>
                <a:srgbClr val="0070C0"/>
              </a:solidFill>
              <a:latin typeface="Franklin Gothic Book"/>
              <a:ea typeface="ＭＳ Ｐゴシック"/>
              <a:cs typeface="Calibri"/>
            </a:endParaRPr>
          </a:p>
          <a:p>
            <a:pPr algn="ctr" defTabSz="685783">
              <a:defRPr/>
            </a:pPr>
            <a:r>
              <a:rPr lang="en-US" sz="2100" b="1" i="1" spc="-23" dirty="0">
                <a:solidFill>
                  <a:srgbClr val="4472C4">
                    <a:lumMod val="75000"/>
                  </a:srgbClr>
                </a:solidFill>
                <a:latin typeface="Franklin Gothic Book" panose="020B0503020102020204"/>
                <a:ea typeface="ＭＳ Ｐゴシック"/>
                <a:cs typeface="Calibri" panose="020F0502020204030204" pitchFamily="34" charset="0"/>
              </a:rPr>
              <a:t>Storytelling: Its Art and Power</a:t>
            </a:r>
            <a:endParaRPr lang="en-US" sz="2100" i="1" spc="-23" dirty="0">
              <a:solidFill>
                <a:srgbClr val="4472C4">
                  <a:lumMod val="75000"/>
                </a:srgbClr>
              </a:solidFill>
              <a:latin typeface="Franklin Gothic Book" panose="020B0503020102020204"/>
              <a:ea typeface="ＭＳ Ｐゴシック"/>
              <a:cs typeface="Calibri" panose="020F0502020204030204" pitchFamily="34" charset="0"/>
            </a:endParaRPr>
          </a:p>
          <a:p>
            <a:pPr algn="ctr" defTabSz="685783">
              <a:spcBef>
                <a:spcPts val="600"/>
              </a:spcBef>
              <a:defRPr/>
            </a:pPr>
            <a:r>
              <a:rPr lang="en-US" sz="1800" b="1" spc="-23" dirty="0">
                <a:solidFill>
                  <a:srgbClr val="0070C0"/>
                </a:solidFill>
                <a:latin typeface="Franklin Gothic Demi" panose="020B0703020102020204" pitchFamily="34" charset="0"/>
                <a:ea typeface="ＭＳ Ｐゴシック"/>
                <a:cs typeface="Calibri"/>
              </a:rPr>
              <a:t>April 29–May 1, 2024</a:t>
            </a:r>
          </a:p>
          <a:p>
            <a:pPr algn="ctr" defTabSz="685783">
              <a:spcBef>
                <a:spcPts val="600"/>
              </a:spcBef>
              <a:defRPr/>
            </a:pPr>
            <a:r>
              <a:rPr lang="en-US" sz="1800" b="1" spc="-23" dirty="0">
                <a:solidFill>
                  <a:srgbClr val="0070C0"/>
                </a:solidFill>
                <a:latin typeface="Franklin Gothic Demi" panose="020B0703020102020204" pitchFamily="34" charset="0"/>
                <a:ea typeface="ＭＳ Ｐゴシック"/>
                <a:cs typeface="Calibri"/>
              </a:rPr>
              <a:t>Grand Hyatt Washington, Washington DC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EBA44AA-A0DD-0A93-1CA5-DC0EA60BB0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7E28EE-1B4B-59D1-AEB3-E3ED0BAAB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2385" y="1115499"/>
            <a:ext cx="5792390" cy="14562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E11E58-4C41-E782-1FC5-2BFA3E155D81}"/>
              </a:ext>
            </a:extLst>
          </p:cNvPr>
          <p:cNvSpPr txBox="1"/>
          <p:nvPr/>
        </p:nvSpPr>
        <p:spPr>
          <a:xfrm rot="20908673">
            <a:off x="118971" y="3390127"/>
            <a:ext cx="25866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B050"/>
                </a:solidFill>
                <a:latin typeface="Gabriola" panose="04040605051002020D02" pitchFamily="82" charset="0"/>
                <a:cs typeface="Dreaming Outloud Script Pro" panose="020F0502020204030204" pitchFamily="66" charset="0"/>
              </a:rPr>
              <a:t>Registration is open!</a:t>
            </a:r>
          </a:p>
          <a:p>
            <a:pPr algn="ctr"/>
            <a:r>
              <a:rPr lang="en-US" sz="1500" b="1" dirty="0">
                <a:solidFill>
                  <a:srgbClr val="00B050"/>
                </a:solidFill>
                <a:latin typeface="Gabriola" panose="04040605051002020D02" pitchFamily="82" charset="0"/>
                <a:cs typeface="Dreaming Outloud Script Pro" panose="020F0502020204030204" pitchFamily="66" charset="0"/>
              </a:rPr>
              <a:t>Closes April 12, 2024</a:t>
            </a:r>
          </a:p>
        </p:txBody>
      </p:sp>
    </p:spTree>
    <p:extLst>
      <p:ext uri="{BB962C8B-B14F-4D97-AF65-F5344CB8AC3E}">
        <p14:creationId xmlns:p14="http://schemas.microsoft.com/office/powerpoint/2010/main" val="13689554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C0235-1F36-A0C7-C1B4-FF13FD1FD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Designing a Cohesive Menu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B38CE-DD6C-540D-4921-5E5EBEBB29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342900"/>
            <a:fld id="{42AD0A0E-4515-A647-B2E3-7F1B29FB990E}" type="slidenum">
              <a:rPr lang="en-US">
                <a:solidFill>
                  <a:prstClr val="black"/>
                </a:solidFill>
                <a:latin typeface="Franklin Gothic Book" panose="020B0503020102020204"/>
              </a:rPr>
              <a:pPr defTabSz="342900"/>
              <a:t>40</a:t>
            </a:fld>
            <a:endParaRPr lang="en-US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EE52DCD-4132-E125-5F67-E68858DE624A}"/>
              </a:ext>
            </a:extLst>
          </p:cNvPr>
          <p:cNvGrpSpPr/>
          <p:nvPr/>
        </p:nvGrpSpPr>
        <p:grpSpPr>
          <a:xfrm>
            <a:off x="420230" y="1664805"/>
            <a:ext cx="8141594" cy="2245784"/>
            <a:chOff x="481190" y="1846156"/>
            <a:chExt cx="7855059" cy="216674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E910C6E-5182-8D35-3DCF-473F718187A9}"/>
                </a:ext>
              </a:extLst>
            </p:cNvPr>
            <p:cNvGrpSpPr/>
            <p:nvPr/>
          </p:nvGrpSpPr>
          <p:grpSpPr>
            <a:xfrm>
              <a:off x="1999009" y="2224318"/>
              <a:ext cx="1783783" cy="1788584"/>
              <a:chOff x="2063867" y="1846156"/>
              <a:chExt cx="1783783" cy="1788584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E8F025E-0F86-DD21-EEAC-4D7B1A92E234}"/>
                  </a:ext>
                </a:extLst>
              </p:cNvPr>
              <p:cNvSpPr txBox="1"/>
              <p:nvPr/>
            </p:nvSpPr>
            <p:spPr>
              <a:xfrm>
                <a:off x="2063867" y="1846156"/>
                <a:ext cx="1783783" cy="1788584"/>
              </a:xfrm>
              <a:prstGeom prst="ellipse">
                <a:avLst/>
              </a:prstGeom>
              <a:solidFill>
                <a:schemeClr val="accent2">
                  <a:alpha val="90000"/>
                </a:schemeClr>
              </a:solidFill>
              <a:ln w="12700">
                <a:noFill/>
              </a:ln>
            </p:spPr>
            <p:txBody>
              <a:bodyPr wrap="square" lIns="0" tIns="457200" rIns="0" rtlCol="0" anchor="ctr" anchorCtr="0">
                <a:noAutofit/>
              </a:bodyPr>
              <a:lstStyle/>
              <a:p>
                <a:pPr algn="ctr"/>
                <a:r>
                  <a:rPr lang="en-US" sz="1200" b="1" kern="1200" dirty="0">
                    <a:solidFill>
                      <a:schemeClr val="bg1"/>
                    </a:solidFill>
                  </a:rPr>
                  <a:t>Consult </a:t>
                </a:r>
                <a:r>
                  <a:rPr lang="en-US" sz="1200" kern="1200" dirty="0">
                    <a:solidFill>
                      <a:schemeClr val="bg1"/>
                    </a:solidFill>
                  </a:rPr>
                  <a:t>with compliance team regarding appropriate implementation</a:t>
                </a:r>
              </a:p>
            </p:txBody>
          </p:sp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1DC9AA82-5DFB-ECB9-C6AF-53EBB7D728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815031" y="2081806"/>
                <a:ext cx="276854" cy="376464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93F610A-B6E9-865B-48D9-42B5573C9ABE}"/>
                </a:ext>
              </a:extLst>
            </p:cNvPr>
            <p:cNvGrpSpPr/>
            <p:nvPr/>
          </p:nvGrpSpPr>
          <p:grpSpPr>
            <a:xfrm>
              <a:off x="481190" y="1846156"/>
              <a:ext cx="1783783" cy="1788584"/>
              <a:chOff x="481190" y="1846156"/>
              <a:chExt cx="1783783" cy="1788584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F0978AC-C119-67B8-0990-07DD831270D4}"/>
                  </a:ext>
                </a:extLst>
              </p:cNvPr>
              <p:cNvSpPr txBox="1"/>
              <p:nvPr/>
            </p:nvSpPr>
            <p:spPr>
              <a:xfrm>
                <a:off x="481190" y="1846156"/>
                <a:ext cx="1783783" cy="1788584"/>
              </a:xfrm>
              <a:prstGeom prst="ellipse">
                <a:avLst/>
              </a:prstGeom>
              <a:solidFill>
                <a:schemeClr val="accent1">
                  <a:alpha val="90000"/>
                </a:schemeClr>
              </a:solidFill>
              <a:ln w="12700">
                <a:noFill/>
              </a:ln>
            </p:spPr>
            <p:txBody>
              <a:bodyPr wrap="square" lIns="0" tIns="457200" rIns="0" rtlCol="0" anchor="ctr" anchorCtr="0">
                <a:noAutofit/>
              </a:bodyPr>
              <a:lstStyle/>
              <a:p>
                <a:pPr algn="ctr"/>
                <a:r>
                  <a:rPr lang="en-US" sz="1200" b="1" kern="1200" dirty="0">
                    <a:solidFill>
                      <a:schemeClr val="bg1"/>
                    </a:solidFill>
                  </a:rPr>
                  <a:t>Educate</a:t>
                </a:r>
                <a:r>
                  <a:rPr lang="en-US" sz="1200" kern="1200" dirty="0">
                    <a:solidFill>
                      <a:schemeClr val="bg1"/>
                    </a:solidFill>
                  </a:rPr>
                  <a:t> the publication team on nontraditional publication options</a:t>
                </a:r>
              </a:p>
            </p:txBody>
          </p:sp>
          <p:pic>
            <p:nvPicPr>
              <p:cNvPr id="27" name="Graphic 26">
                <a:extLst>
                  <a:ext uri="{FF2B5EF4-FFF2-40B4-BE49-F238E27FC236}">
                    <a16:creationId xmlns:a16="http://schemas.microsoft.com/office/drawing/2014/main" id="{A35F4479-8B14-A88B-5BE9-5F87D03028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69675" y="2071483"/>
                <a:ext cx="410403" cy="397110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E73AD89-E610-3D1D-A6F2-FD1DA5B98A1F}"/>
                </a:ext>
              </a:extLst>
            </p:cNvPr>
            <p:cNvGrpSpPr/>
            <p:nvPr/>
          </p:nvGrpSpPr>
          <p:grpSpPr>
            <a:xfrm>
              <a:off x="5034647" y="2224318"/>
              <a:ext cx="1783783" cy="1788584"/>
              <a:chOff x="5229221" y="1846156"/>
              <a:chExt cx="1783783" cy="1788584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2B751A-E0F6-038B-3680-8411BC811285}"/>
                  </a:ext>
                </a:extLst>
              </p:cNvPr>
              <p:cNvSpPr txBox="1"/>
              <p:nvPr/>
            </p:nvSpPr>
            <p:spPr>
              <a:xfrm>
                <a:off x="5229221" y="1846156"/>
                <a:ext cx="1783783" cy="1788584"/>
              </a:xfrm>
              <a:prstGeom prst="ellipse">
                <a:avLst/>
              </a:prstGeom>
              <a:solidFill>
                <a:schemeClr val="accent5">
                  <a:alpha val="90000"/>
                </a:schemeClr>
              </a:solidFill>
              <a:ln w="12700">
                <a:noFill/>
              </a:ln>
            </p:spPr>
            <p:txBody>
              <a:bodyPr wrap="square" lIns="0" tIns="457200" rIns="0" rtlCol="0" anchor="ctr" anchorCtr="0">
                <a:noAutofit/>
              </a:bodyPr>
              <a:lstStyle/>
              <a:p>
                <a:pPr algn="ctr"/>
                <a:r>
                  <a:rPr lang="en-US" sz="1200" b="1" kern="1200" dirty="0">
                    <a:solidFill>
                      <a:schemeClr val="bg1"/>
                    </a:solidFill>
                  </a:rPr>
                  <a:t>Consider </a:t>
                </a:r>
                <a:r>
                  <a:rPr lang="en-US" sz="1200" kern="1200" dirty="0">
                    <a:solidFill>
                      <a:schemeClr val="bg1"/>
                    </a:solidFill>
                  </a:rPr>
                  <a:t>timing, resourcing, and budgetary constraints</a:t>
                </a:r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937B3B4C-3C67-4144-B8B9-92BD75CDCA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879857" y="2098802"/>
                <a:ext cx="509679" cy="342472"/>
              </a:xfrm>
              <a:prstGeom prst="rect">
                <a:avLst/>
              </a:prstGeom>
            </p:spPr>
          </p:pic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F2CC436-63DE-49D8-2DE2-108164FE6DC7}"/>
                </a:ext>
              </a:extLst>
            </p:cNvPr>
            <p:cNvGrpSpPr/>
            <p:nvPr/>
          </p:nvGrpSpPr>
          <p:grpSpPr>
            <a:xfrm>
              <a:off x="6552466" y="1846156"/>
              <a:ext cx="1783783" cy="1788584"/>
              <a:chOff x="6811898" y="1846156"/>
              <a:chExt cx="1783783" cy="1788584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C4C4D8C-F3E6-AE0A-9419-D59169A300A5}"/>
                  </a:ext>
                </a:extLst>
              </p:cNvPr>
              <p:cNvSpPr txBox="1"/>
              <p:nvPr/>
            </p:nvSpPr>
            <p:spPr>
              <a:xfrm>
                <a:off x="6811898" y="1846156"/>
                <a:ext cx="1783783" cy="1788584"/>
              </a:xfrm>
              <a:prstGeom prst="ellipse">
                <a:avLst/>
              </a:prstGeom>
              <a:solidFill>
                <a:schemeClr val="accent6">
                  <a:alpha val="90000"/>
                </a:schemeClr>
              </a:solidFill>
              <a:ln w="12700">
                <a:noFill/>
              </a:ln>
            </p:spPr>
            <p:txBody>
              <a:bodyPr wrap="square" lIns="0" tIns="457200" rIns="0" rtlCol="0" anchor="ctr" anchorCtr="0">
                <a:noAutofit/>
              </a:bodyPr>
              <a:lstStyle/>
              <a:p>
                <a:pPr algn="ctr"/>
                <a:r>
                  <a:rPr lang="en-US" sz="1200" b="1" kern="1200" dirty="0">
                    <a:solidFill>
                      <a:schemeClr val="bg1"/>
                    </a:solidFill>
                  </a:rPr>
                  <a:t>Determine</a:t>
                </a:r>
                <a:r>
                  <a:rPr lang="en-US" sz="1200" kern="1200" dirty="0">
                    <a:solidFill>
                      <a:schemeClr val="bg1"/>
                    </a:solidFill>
                  </a:rPr>
                  <a:t> journal options in an evolving landscape</a:t>
                </a:r>
              </a:p>
            </p:txBody>
          </p:sp>
          <p:pic>
            <p:nvPicPr>
              <p:cNvPr id="32" name="Graphic 31">
                <a:extLst>
                  <a:ext uri="{FF2B5EF4-FFF2-40B4-BE49-F238E27FC236}">
                    <a16:creationId xmlns:a16="http://schemas.microsoft.com/office/drawing/2014/main" id="{0D0712C2-AEFF-25FF-195A-D58913E177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468071" y="2079421"/>
                <a:ext cx="432292" cy="381234"/>
              </a:xfrm>
              <a:prstGeom prst="rect">
                <a:avLst/>
              </a:prstGeom>
            </p:spPr>
          </p:pic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19FCBD1-0581-BA30-6B3A-0183199B0E16}"/>
                </a:ext>
              </a:extLst>
            </p:cNvPr>
            <p:cNvGrpSpPr/>
            <p:nvPr/>
          </p:nvGrpSpPr>
          <p:grpSpPr>
            <a:xfrm>
              <a:off x="3516828" y="1846156"/>
              <a:ext cx="1783783" cy="1788584"/>
              <a:chOff x="3646544" y="1846156"/>
              <a:chExt cx="1783783" cy="1788584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88890BD-D03D-B123-D495-CA8AE8781583}"/>
                  </a:ext>
                </a:extLst>
              </p:cNvPr>
              <p:cNvSpPr txBox="1"/>
              <p:nvPr/>
            </p:nvSpPr>
            <p:spPr>
              <a:xfrm>
                <a:off x="3646544" y="1846156"/>
                <a:ext cx="1783783" cy="1788584"/>
              </a:xfrm>
              <a:prstGeom prst="ellipse">
                <a:avLst/>
              </a:prstGeom>
              <a:solidFill>
                <a:schemeClr val="accent3">
                  <a:alpha val="90000"/>
                </a:schemeClr>
              </a:solidFill>
              <a:ln w="12700">
                <a:noFill/>
              </a:ln>
            </p:spPr>
            <p:txBody>
              <a:bodyPr wrap="square" lIns="0" tIns="457200" rIns="0" rtlCol="0" anchor="ctr" anchorCtr="0">
                <a:noAutofit/>
              </a:bodyPr>
              <a:lstStyle/>
              <a:p>
                <a:pPr algn="ctr"/>
                <a:r>
                  <a:rPr lang="en-US" sz="1200" b="1" kern="1200" dirty="0">
                    <a:solidFill>
                      <a:schemeClr val="bg1"/>
                    </a:solidFill>
                  </a:rPr>
                  <a:t>Identify </a:t>
                </a:r>
                <a:r>
                  <a:rPr lang="en-US" sz="1200" kern="1200" dirty="0">
                    <a:solidFill>
                      <a:schemeClr val="bg1"/>
                    </a:solidFill>
                  </a:rPr>
                  <a:t>author preferences regarding interest and availability</a:t>
                </a:r>
              </a:p>
            </p:txBody>
          </p:sp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FA8FC345-C3B8-BC24-0326-251C7D7870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314115" y="2119061"/>
                <a:ext cx="433620" cy="301954"/>
              </a:xfrm>
              <a:prstGeom prst="rect">
                <a:avLst/>
              </a:prstGeom>
            </p:spPr>
          </p:pic>
        </p:grp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96D2661-AC83-10CB-8A2F-FAA647DE4F22}"/>
              </a:ext>
            </a:extLst>
          </p:cNvPr>
          <p:cNvCxnSpPr>
            <a:cxnSpLocks/>
          </p:cNvCxnSpPr>
          <p:nvPr/>
        </p:nvCxnSpPr>
        <p:spPr>
          <a:xfrm>
            <a:off x="2202180" y="1940045"/>
            <a:ext cx="548640" cy="0"/>
          </a:xfrm>
          <a:prstGeom prst="straightConnector1">
            <a:avLst/>
          </a:prstGeom>
          <a:ln w="25400" cap="rnd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C3FBCAE-151E-F9DF-CC49-ADD26337C872}"/>
              </a:ext>
            </a:extLst>
          </p:cNvPr>
          <p:cNvCxnSpPr>
            <a:cxnSpLocks/>
          </p:cNvCxnSpPr>
          <p:nvPr/>
        </p:nvCxnSpPr>
        <p:spPr>
          <a:xfrm>
            <a:off x="3726180" y="3692645"/>
            <a:ext cx="548640" cy="0"/>
          </a:xfrm>
          <a:prstGeom prst="straightConnector1">
            <a:avLst/>
          </a:prstGeom>
          <a:ln w="25400" cap="rnd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2FCA1B1-2AB6-1F2A-18D2-2235FE9CB4C3}"/>
              </a:ext>
            </a:extLst>
          </p:cNvPr>
          <p:cNvCxnSpPr>
            <a:cxnSpLocks/>
          </p:cNvCxnSpPr>
          <p:nvPr/>
        </p:nvCxnSpPr>
        <p:spPr>
          <a:xfrm>
            <a:off x="5334097" y="1940045"/>
            <a:ext cx="548640" cy="0"/>
          </a:xfrm>
          <a:prstGeom prst="straightConnector1">
            <a:avLst/>
          </a:prstGeom>
          <a:ln w="25400" cap="rnd">
            <a:solidFill>
              <a:schemeClr val="accent3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58BF208-C397-7AFA-69F6-31B8A2A687B3}"/>
              </a:ext>
            </a:extLst>
          </p:cNvPr>
          <p:cNvCxnSpPr>
            <a:cxnSpLocks/>
          </p:cNvCxnSpPr>
          <p:nvPr/>
        </p:nvCxnSpPr>
        <p:spPr>
          <a:xfrm>
            <a:off x="6871284" y="3692645"/>
            <a:ext cx="548640" cy="0"/>
          </a:xfrm>
          <a:prstGeom prst="straightConnector1">
            <a:avLst/>
          </a:prstGeom>
          <a:ln w="25400" cap="rnd">
            <a:solidFill>
              <a:schemeClr val="accent5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0569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6D74D-7B95-CB4F-22EB-8D4CE3745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An Example Menu – </a:t>
            </a:r>
            <a:br>
              <a:rPr lang="en-US" dirty="0"/>
            </a:br>
            <a:r>
              <a:rPr lang="en-US" dirty="0"/>
              <a:t>Traditional Global Plan for Hematology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D8471-E54D-BA50-FEB4-DF708A7E52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4EDF72-CB0A-9C58-A801-5FCEBC0909AC}"/>
              </a:ext>
            </a:extLst>
          </p:cNvPr>
          <p:cNvSpPr/>
          <p:nvPr/>
        </p:nvSpPr>
        <p:spPr>
          <a:xfrm>
            <a:off x="828676" y="3519638"/>
            <a:ext cx="8313092" cy="875039"/>
          </a:xfrm>
          <a:prstGeom prst="rect">
            <a:avLst/>
          </a:prstGeom>
          <a:solidFill>
            <a:schemeClr val="accent3">
              <a:alpha val="10000"/>
            </a:schemeClr>
          </a:solidFill>
          <a:ln w="9525" cap="rnd">
            <a:noFill/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783"/>
            <a:endParaRPr lang="en-US" sz="1013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66B1358-84BE-7729-200B-2E81E604962D}"/>
              </a:ext>
            </a:extLst>
          </p:cNvPr>
          <p:cNvSpPr/>
          <p:nvPr/>
        </p:nvSpPr>
        <p:spPr>
          <a:xfrm>
            <a:off x="828677" y="1063718"/>
            <a:ext cx="8315325" cy="296466"/>
          </a:xfrm>
          <a:prstGeom prst="rect">
            <a:avLst/>
          </a:prstGeom>
          <a:solidFill>
            <a:srgbClr val="CBDDF1">
              <a:alpha val="69804"/>
            </a:srgbClr>
          </a:solidFill>
          <a:ln w="9525" cap="rnd">
            <a:noFill/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783"/>
            <a:r>
              <a:rPr lang="en-US" sz="1100" b="1" dirty="0">
                <a:solidFill>
                  <a:prstClr val="black"/>
                </a:solidFill>
                <a:latin typeface="Franklin Gothic Book" panose="020B0503020102020204"/>
              </a:rPr>
              <a:t>Early Oct 2024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6DC30D1-9809-B0C2-354A-08A78E4DB801}"/>
              </a:ext>
            </a:extLst>
          </p:cNvPr>
          <p:cNvSpPr/>
          <p:nvPr/>
        </p:nvSpPr>
        <p:spPr>
          <a:xfrm>
            <a:off x="2" y="1366243"/>
            <a:ext cx="830909" cy="405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en-GB" sz="900" b="1" dirty="0">
                <a:solidFill>
                  <a:srgbClr val="5B9B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Timing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EDC4CD9-44AD-5842-7B48-68B52EA5702C}"/>
              </a:ext>
            </a:extLst>
          </p:cNvPr>
          <p:cNvSpPr/>
          <p:nvPr/>
        </p:nvSpPr>
        <p:spPr>
          <a:xfrm>
            <a:off x="0" y="1063718"/>
            <a:ext cx="830909" cy="29489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en-GB" sz="788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br>
              <a:rPr lang="en-GB" sz="788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788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Availability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2443F3-90F1-495E-4E0E-380711FFF1EC}"/>
              </a:ext>
            </a:extLst>
          </p:cNvPr>
          <p:cNvSpPr txBox="1"/>
          <p:nvPr/>
        </p:nvSpPr>
        <p:spPr>
          <a:xfrm>
            <a:off x="928148" y="1770279"/>
            <a:ext cx="635678" cy="519290"/>
          </a:xfrm>
          <a:prstGeom prst="roundRect">
            <a:avLst>
              <a:gd name="adj" fmla="val 868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>
              <a:defRPr sz="1000" b="1">
                <a:solidFill>
                  <a:schemeClr val="tx2"/>
                </a:solidFill>
              </a:defRPr>
            </a:lvl1pPr>
          </a:lstStyle>
          <a:p>
            <a:pPr defTabSz="685783"/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ASH 2023</a:t>
            </a:r>
          </a:p>
          <a:p>
            <a:pPr defTabSz="685783"/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Phase 3 Trial in Progress</a:t>
            </a: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C2C64825-111C-A16C-7C53-BD6A15F605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269129"/>
              </p:ext>
            </p:extLst>
          </p:nvPr>
        </p:nvGraphicFramePr>
        <p:xfrm>
          <a:off x="819138" y="1458848"/>
          <a:ext cx="8134362" cy="240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818">
                  <a:extLst>
                    <a:ext uri="{9D8B030D-6E8A-4147-A177-3AD203B41FA5}">
                      <a16:colId xmlns:a16="http://schemas.microsoft.com/office/drawing/2014/main" val="522350879"/>
                    </a:ext>
                  </a:extLst>
                </a:gridCol>
                <a:gridCol w="903818">
                  <a:extLst>
                    <a:ext uri="{9D8B030D-6E8A-4147-A177-3AD203B41FA5}">
                      <a16:colId xmlns:a16="http://schemas.microsoft.com/office/drawing/2014/main" val="2566576340"/>
                    </a:ext>
                  </a:extLst>
                </a:gridCol>
                <a:gridCol w="903818">
                  <a:extLst>
                    <a:ext uri="{9D8B030D-6E8A-4147-A177-3AD203B41FA5}">
                      <a16:colId xmlns:a16="http://schemas.microsoft.com/office/drawing/2014/main" val="2299319482"/>
                    </a:ext>
                  </a:extLst>
                </a:gridCol>
                <a:gridCol w="903818">
                  <a:extLst>
                    <a:ext uri="{9D8B030D-6E8A-4147-A177-3AD203B41FA5}">
                      <a16:colId xmlns:a16="http://schemas.microsoft.com/office/drawing/2014/main" val="2363094519"/>
                    </a:ext>
                  </a:extLst>
                </a:gridCol>
                <a:gridCol w="903818">
                  <a:extLst>
                    <a:ext uri="{9D8B030D-6E8A-4147-A177-3AD203B41FA5}">
                      <a16:colId xmlns:a16="http://schemas.microsoft.com/office/drawing/2014/main" val="3293756841"/>
                    </a:ext>
                  </a:extLst>
                </a:gridCol>
                <a:gridCol w="903818">
                  <a:extLst>
                    <a:ext uri="{9D8B030D-6E8A-4147-A177-3AD203B41FA5}">
                      <a16:colId xmlns:a16="http://schemas.microsoft.com/office/drawing/2014/main" val="1441816912"/>
                    </a:ext>
                  </a:extLst>
                </a:gridCol>
                <a:gridCol w="903818">
                  <a:extLst>
                    <a:ext uri="{9D8B030D-6E8A-4147-A177-3AD203B41FA5}">
                      <a16:colId xmlns:a16="http://schemas.microsoft.com/office/drawing/2014/main" val="3435860419"/>
                    </a:ext>
                  </a:extLst>
                </a:gridCol>
                <a:gridCol w="903818">
                  <a:extLst>
                    <a:ext uri="{9D8B030D-6E8A-4147-A177-3AD203B41FA5}">
                      <a16:colId xmlns:a16="http://schemas.microsoft.com/office/drawing/2014/main" val="4214473830"/>
                    </a:ext>
                  </a:extLst>
                </a:gridCol>
                <a:gridCol w="903818">
                  <a:extLst>
                    <a:ext uri="{9D8B030D-6E8A-4147-A177-3AD203B41FA5}">
                      <a16:colId xmlns:a16="http://schemas.microsoft.com/office/drawing/2014/main" val="4205201490"/>
                    </a:ext>
                  </a:extLst>
                </a:gridCol>
              </a:tblGrid>
              <a:tr h="2400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4Q 2023</a:t>
                      </a: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1Q 2024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Franklin Gothic Book" panose="020B0503020102020204"/>
                          <a:ea typeface="+mn-ea"/>
                          <a:cs typeface="+mn-cs"/>
                        </a:rPr>
                        <a:t>2Q 2024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Franklin Gothic Book" panose="020B0503020102020204"/>
                          <a:ea typeface="+mn-ea"/>
                          <a:cs typeface="+mn-cs"/>
                        </a:rPr>
                        <a:t>3Q 2024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Franklin Gothic Book" panose="020B0503020102020204"/>
                          <a:ea typeface="+mn-ea"/>
                          <a:cs typeface="+mn-cs"/>
                        </a:rPr>
                        <a:t>4Q 2024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Franklin Gothic Book" panose="020B0503020102020204"/>
                          <a:ea typeface="+mn-ea"/>
                          <a:cs typeface="+mn-cs"/>
                        </a:rPr>
                        <a:t>1Q 2025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Franklin Gothic Book" panose="020B0503020102020204"/>
                          <a:ea typeface="+mn-ea"/>
                          <a:cs typeface="+mn-cs"/>
                        </a:rPr>
                        <a:t>2Q 2025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Franklin Gothic Book" panose="020B0503020102020204"/>
                          <a:ea typeface="+mn-ea"/>
                          <a:cs typeface="+mn-cs"/>
                        </a:rPr>
                        <a:t>3Q 2025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Franklin Gothic Book" panose="020B0503020102020204"/>
                          <a:ea typeface="+mn-ea"/>
                          <a:cs typeface="+mn-cs"/>
                        </a:rPr>
                        <a:t>4Q 2025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7659084"/>
                  </a:ext>
                </a:extLst>
              </a:tr>
            </a:tbl>
          </a:graphicData>
        </a:graphic>
      </p:graphicFrame>
      <p:grpSp>
        <p:nvGrpSpPr>
          <p:cNvPr id="32" name="Group 31">
            <a:extLst>
              <a:ext uri="{FF2B5EF4-FFF2-40B4-BE49-F238E27FC236}">
                <a16:creationId xmlns:a16="http://schemas.microsoft.com/office/drawing/2014/main" id="{E2C0C670-18AD-CFF6-7FD6-6BE7111D03C6}"/>
              </a:ext>
            </a:extLst>
          </p:cNvPr>
          <p:cNvGrpSpPr/>
          <p:nvPr/>
        </p:nvGrpSpPr>
        <p:grpSpPr>
          <a:xfrm>
            <a:off x="-5886" y="1782478"/>
            <a:ext cx="830909" cy="2615436"/>
            <a:chOff x="-5886" y="1782478"/>
            <a:chExt cx="830909" cy="308221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31CD6DB-1E78-A26E-9680-A4B7548D1052}"/>
                </a:ext>
              </a:extLst>
            </p:cNvPr>
            <p:cNvSpPr/>
            <p:nvPr/>
          </p:nvSpPr>
          <p:spPr>
            <a:xfrm>
              <a:off x="-5886" y="1782478"/>
              <a:ext cx="830909" cy="204903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783"/>
              <a:r>
                <a:rPr lang="en-GB" sz="825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Congress</a:t>
              </a:r>
            </a:p>
            <a:p>
              <a:pPr algn="ctr" defTabSz="685783"/>
              <a:r>
                <a:rPr lang="en-GB" sz="825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Activities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BE0DF18-1FBC-948A-B136-2C413507A8E6}"/>
                </a:ext>
              </a:extLst>
            </p:cNvPr>
            <p:cNvSpPr/>
            <p:nvPr/>
          </p:nvSpPr>
          <p:spPr>
            <a:xfrm>
              <a:off x="-5886" y="3829669"/>
              <a:ext cx="830909" cy="10350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783"/>
              <a:r>
                <a:rPr lang="en-GB" sz="825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Manuscripts</a:t>
              </a:r>
            </a:p>
          </p:txBody>
        </p:sp>
      </p:grp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5AB94F37-1FEB-B4CD-1880-F2ED5B692BBA}"/>
              </a:ext>
            </a:extLst>
          </p:cNvPr>
          <p:cNvSpPr/>
          <p:nvPr/>
        </p:nvSpPr>
        <p:spPr>
          <a:xfrm>
            <a:off x="4335833" y="1146991"/>
            <a:ext cx="119616" cy="113774"/>
          </a:xfrm>
          <a:prstGeom prst="star5">
            <a:avLst/>
          </a:prstGeom>
          <a:solidFill>
            <a:schemeClr val="accent2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4F6EA5E-2722-2AB2-F775-0E0508760D62}"/>
              </a:ext>
            </a:extLst>
          </p:cNvPr>
          <p:cNvCxnSpPr>
            <a:cxnSpLocks/>
          </p:cNvCxnSpPr>
          <p:nvPr/>
        </p:nvCxnSpPr>
        <p:spPr>
          <a:xfrm flipH="1">
            <a:off x="0" y="4400550"/>
            <a:ext cx="9144000" cy="0"/>
          </a:xfrm>
          <a:prstGeom prst="line">
            <a:avLst/>
          </a:prstGeom>
          <a:ln w="19050" cap="rnd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8C21FAF-90CB-925A-736E-BA3D458B978B}"/>
              </a:ext>
            </a:extLst>
          </p:cNvPr>
          <p:cNvSpPr txBox="1"/>
          <p:nvPr/>
        </p:nvSpPr>
        <p:spPr>
          <a:xfrm>
            <a:off x="2783179" y="1770279"/>
            <a:ext cx="635678" cy="519290"/>
          </a:xfrm>
          <a:prstGeom prst="roundRect">
            <a:avLst>
              <a:gd name="adj" fmla="val 868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>
              <a:defRPr sz="1000" b="1">
                <a:solidFill>
                  <a:schemeClr val="tx2"/>
                </a:solidFill>
              </a:defRPr>
            </a:lvl1pPr>
          </a:lstStyle>
          <a:p>
            <a:pPr defTabSz="685783"/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EHA 2024</a:t>
            </a:r>
          </a:p>
          <a:p>
            <a:pPr defTabSz="685783"/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Phase 2 Extended Follow-up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61DB907-3236-3ECD-ACBA-5FF12C4A1EAE}"/>
              </a:ext>
            </a:extLst>
          </p:cNvPr>
          <p:cNvSpPr txBox="1"/>
          <p:nvPr/>
        </p:nvSpPr>
        <p:spPr>
          <a:xfrm>
            <a:off x="2921403" y="2362985"/>
            <a:ext cx="635678" cy="519290"/>
          </a:xfrm>
          <a:prstGeom prst="roundRect">
            <a:avLst>
              <a:gd name="adj" fmla="val 868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>
              <a:defRPr sz="1000" b="1">
                <a:solidFill>
                  <a:schemeClr val="tx2"/>
                </a:solidFill>
              </a:defRPr>
            </a:lvl1pPr>
          </a:lstStyle>
          <a:p>
            <a:pPr defTabSz="685783"/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ISTH 2024</a:t>
            </a:r>
          </a:p>
          <a:p>
            <a:pPr defTabSz="685783"/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Phase 2 Subgroup Analysis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E2DE5A3-3CFD-7F8B-7215-25F5CE96E0F9}"/>
              </a:ext>
            </a:extLst>
          </p:cNvPr>
          <p:cNvSpPr txBox="1"/>
          <p:nvPr/>
        </p:nvSpPr>
        <p:spPr>
          <a:xfrm>
            <a:off x="5008926" y="1770279"/>
            <a:ext cx="676412" cy="519290"/>
          </a:xfrm>
          <a:prstGeom prst="roundRect">
            <a:avLst>
              <a:gd name="adj" fmla="val 868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>
              <a:defRPr sz="1000" b="1">
                <a:solidFill>
                  <a:schemeClr val="tx2"/>
                </a:solidFill>
              </a:defRPr>
            </a:lvl1pPr>
          </a:lstStyle>
          <a:p>
            <a:pPr defTabSz="685783"/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ASH 2024</a:t>
            </a:r>
          </a:p>
          <a:p>
            <a:pPr defTabSz="685783"/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Phase 3</a:t>
            </a:r>
          </a:p>
          <a:p>
            <a:pPr defTabSz="685783"/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Primary </a:t>
            </a:r>
            <a:b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</a:br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(Late-breaker)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1C0000B-1D52-84BF-8DF1-2215D2AD07DC}"/>
              </a:ext>
            </a:extLst>
          </p:cNvPr>
          <p:cNvSpPr txBox="1"/>
          <p:nvPr/>
        </p:nvSpPr>
        <p:spPr>
          <a:xfrm>
            <a:off x="6410719" y="1770279"/>
            <a:ext cx="635678" cy="519290"/>
          </a:xfrm>
          <a:prstGeom prst="roundRect">
            <a:avLst>
              <a:gd name="adj" fmla="val 868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>
              <a:defRPr sz="1000" b="1">
                <a:solidFill>
                  <a:schemeClr val="tx2"/>
                </a:solidFill>
              </a:defRPr>
            </a:lvl1pPr>
          </a:lstStyle>
          <a:p>
            <a:pPr defTabSz="685783"/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EHA 2025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B3F8F19-2A1E-01BB-6793-017612800378}"/>
              </a:ext>
            </a:extLst>
          </p:cNvPr>
          <p:cNvSpPr txBox="1"/>
          <p:nvPr/>
        </p:nvSpPr>
        <p:spPr>
          <a:xfrm>
            <a:off x="6548943" y="2362985"/>
            <a:ext cx="635678" cy="519290"/>
          </a:xfrm>
          <a:prstGeom prst="roundRect">
            <a:avLst>
              <a:gd name="adj" fmla="val 868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>
              <a:defRPr sz="1000" b="1">
                <a:solidFill>
                  <a:schemeClr val="tx2"/>
                </a:solidFill>
              </a:defRPr>
            </a:lvl1pPr>
          </a:lstStyle>
          <a:p>
            <a:pPr defTabSz="685783"/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ISTH 2025</a:t>
            </a:r>
          </a:p>
          <a:p>
            <a:pPr defTabSz="685783"/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Phase 3 Secondary Endpoints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B2880FF-9819-B657-2B73-6C90FE81F038}"/>
              </a:ext>
            </a:extLst>
          </p:cNvPr>
          <p:cNvSpPr txBox="1"/>
          <p:nvPr/>
        </p:nvSpPr>
        <p:spPr>
          <a:xfrm>
            <a:off x="6231104" y="2945102"/>
            <a:ext cx="676412" cy="519290"/>
          </a:xfrm>
          <a:prstGeom prst="roundRect">
            <a:avLst>
              <a:gd name="adj" fmla="val 868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>
              <a:defRPr sz="1000" b="1">
                <a:solidFill>
                  <a:schemeClr val="tx2"/>
                </a:solidFill>
              </a:defRPr>
            </a:lvl1pPr>
          </a:lstStyle>
          <a:p>
            <a:pPr defTabSz="685783"/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ISPOR 2025</a:t>
            </a:r>
          </a:p>
          <a:p>
            <a:pPr defTabSz="685783"/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Phase 3 PROs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B8C6592-7279-107D-F396-144010AA1AF9}"/>
              </a:ext>
            </a:extLst>
          </p:cNvPr>
          <p:cNvSpPr txBox="1"/>
          <p:nvPr/>
        </p:nvSpPr>
        <p:spPr>
          <a:xfrm>
            <a:off x="8176244" y="1759722"/>
            <a:ext cx="635678" cy="519290"/>
          </a:xfrm>
          <a:prstGeom prst="roundRect">
            <a:avLst>
              <a:gd name="adj" fmla="val 868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>
              <a:defRPr sz="1000" b="1">
                <a:solidFill>
                  <a:schemeClr val="tx2"/>
                </a:solidFill>
              </a:defRPr>
            </a:lvl1pPr>
          </a:lstStyle>
          <a:p>
            <a:pPr defTabSz="685783"/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ASH 2025</a:t>
            </a:r>
          </a:p>
          <a:p>
            <a:pPr defTabSz="685783"/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Phase 3 </a:t>
            </a:r>
            <a:b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</a:br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~1-year </a:t>
            </a:r>
            <a:b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</a:br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Follow-up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80F37AB-1534-D115-7D34-01C621EC08CF}"/>
              </a:ext>
            </a:extLst>
          </p:cNvPr>
          <p:cNvSpPr txBox="1"/>
          <p:nvPr/>
        </p:nvSpPr>
        <p:spPr>
          <a:xfrm>
            <a:off x="8176244" y="2336241"/>
            <a:ext cx="635678" cy="519290"/>
          </a:xfrm>
          <a:prstGeom prst="roundRect">
            <a:avLst>
              <a:gd name="adj" fmla="val 868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>
              <a:defRPr sz="1000" b="1">
                <a:solidFill>
                  <a:schemeClr val="tx2"/>
                </a:solidFill>
              </a:defRPr>
            </a:lvl1pPr>
          </a:lstStyle>
          <a:p>
            <a:pPr defTabSz="685783"/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Phase 3 Subgroup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5F4C4D6-6FED-5F41-193C-0C08097380EC}"/>
              </a:ext>
            </a:extLst>
          </p:cNvPr>
          <p:cNvSpPr txBox="1"/>
          <p:nvPr/>
        </p:nvSpPr>
        <p:spPr>
          <a:xfrm>
            <a:off x="4338886" y="3825000"/>
            <a:ext cx="2568629" cy="191182"/>
          </a:xfrm>
          <a:prstGeom prst="roundRect">
            <a:avLst>
              <a:gd name="adj" fmla="val 14345"/>
            </a:avLst>
          </a:prstGeom>
          <a:solidFill>
            <a:srgbClr val="FFF2CC"/>
          </a:solidFill>
          <a:ln w="19050">
            <a:noFill/>
            <a:prstDash val="sysDash"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 algn="ctr" defTabSz="685783">
              <a:defRPr sz="750" b="1">
                <a:solidFill>
                  <a:prstClr val="black"/>
                </a:solidFill>
                <a:latin typeface="Franklin Gothic Book" panose="020B0503020102020204"/>
              </a:defRPr>
            </a:lvl1pPr>
          </a:lstStyle>
          <a:p>
            <a:pPr algn="l"/>
            <a:r>
              <a:rPr lang="en-US" b="0" dirty="0">
                <a:solidFill>
                  <a:schemeClr val="tx1"/>
                </a:solidFill>
              </a:rPr>
              <a:t>Phase 3 Primary Manuscript</a:t>
            </a: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EACD3CE6-115C-ADCE-7007-B2C2E9D31304}"/>
              </a:ext>
            </a:extLst>
          </p:cNvPr>
          <p:cNvSpPr/>
          <p:nvPr/>
        </p:nvSpPr>
        <p:spPr>
          <a:xfrm flipH="1">
            <a:off x="831939" y="3705547"/>
            <a:ext cx="192986" cy="147436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7FBA507-E16B-E36A-3958-5C4F182D4C1F}"/>
              </a:ext>
            </a:extLst>
          </p:cNvPr>
          <p:cNvSpPr txBox="1"/>
          <p:nvPr/>
        </p:nvSpPr>
        <p:spPr>
          <a:xfrm>
            <a:off x="6384871" y="4089887"/>
            <a:ext cx="2427051" cy="191182"/>
          </a:xfrm>
          <a:prstGeom prst="roundRect">
            <a:avLst>
              <a:gd name="adj" fmla="val 14345"/>
            </a:avLst>
          </a:prstGeom>
          <a:solidFill>
            <a:srgbClr val="FFF2CC"/>
          </a:solidFill>
          <a:ln w="19050">
            <a:noFill/>
            <a:prstDash val="sysDash"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 algn="ctr" defTabSz="685783">
              <a:defRPr sz="750" b="1">
                <a:solidFill>
                  <a:prstClr val="black"/>
                </a:solidFill>
                <a:latin typeface="Franklin Gothic Book" panose="020B0503020102020204"/>
              </a:defRPr>
            </a:lvl1pPr>
          </a:lstStyle>
          <a:p>
            <a:pPr algn="l"/>
            <a:r>
              <a:rPr lang="en-US" b="0" dirty="0">
                <a:solidFill>
                  <a:schemeClr val="tx1"/>
                </a:solidFill>
              </a:rPr>
              <a:t>Phase 3 Secondary Analysis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43F52-9C1D-FDEB-D059-C83468A204AC}"/>
              </a:ext>
            </a:extLst>
          </p:cNvPr>
          <p:cNvSpPr txBox="1"/>
          <p:nvPr/>
        </p:nvSpPr>
        <p:spPr>
          <a:xfrm>
            <a:off x="1021188" y="3683674"/>
            <a:ext cx="1737360" cy="191182"/>
          </a:xfrm>
          <a:prstGeom prst="roundRect">
            <a:avLst>
              <a:gd name="adj" fmla="val 14345"/>
            </a:avLst>
          </a:prstGeom>
          <a:solidFill>
            <a:srgbClr val="FFF2CC"/>
          </a:solidFill>
          <a:ln w="19050">
            <a:noFill/>
            <a:prstDash val="sysDash"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 algn="ctr" defTabSz="685783">
              <a:defRPr sz="750" b="1">
                <a:solidFill>
                  <a:prstClr val="black"/>
                </a:solidFill>
                <a:latin typeface="Franklin Gothic Book" panose="020B0503020102020204"/>
              </a:defRPr>
            </a:lvl1pPr>
          </a:lstStyle>
          <a:p>
            <a:pPr algn="l"/>
            <a:r>
              <a:rPr lang="en-US" b="0" dirty="0">
                <a:solidFill>
                  <a:schemeClr val="tx1"/>
                </a:solidFill>
              </a:rPr>
              <a:t>Phase 2 Secondary Manuscript - PROs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B5FDCE-953A-C2E1-A163-66E31C7BFFE8}"/>
              </a:ext>
            </a:extLst>
          </p:cNvPr>
          <p:cNvSpPr txBox="1"/>
          <p:nvPr/>
        </p:nvSpPr>
        <p:spPr>
          <a:xfrm>
            <a:off x="1021" y="4885613"/>
            <a:ext cx="74339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 PRO, patient-reported outcomes. </a:t>
            </a:r>
          </a:p>
        </p:txBody>
      </p:sp>
    </p:spTree>
    <p:extLst>
      <p:ext uri="{BB962C8B-B14F-4D97-AF65-F5344CB8AC3E}">
        <p14:creationId xmlns:p14="http://schemas.microsoft.com/office/powerpoint/2010/main" val="27746125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6D74D-7B95-CB4F-22EB-8D4CE3745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An Example Menu – Nontraditional Global Plan for Hematology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D8471-E54D-BA50-FEB4-DF708A7E52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>
                <a:solidFill>
                  <a:prstClr val="black"/>
                </a:solidFill>
                <a:latin typeface="Franklin Gothic Book" panose="020B0503020102020204"/>
              </a:rPr>
              <a:pPr/>
              <a:t>42</a:t>
            </a:fld>
            <a:endParaRPr lang="en-US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E2901E-B057-DD75-3942-59ECF1805D96}"/>
              </a:ext>
            </a:extLst>
          </p:cNvPr>
          <p:cNvSpPr/>
          <p:nvPr/>
        </p:nvSpPr>
        <p:spPr>
          <a:xfrm>
            <a:off x="828676" y="3519638"/>
            <a:ext cx="8313092" cy="875039"/>
          </a:xfrm>
          <a:prstGeom prst="rect">
            <a:avLst/>
          </a:prstGeom>
          <a:solidFill>
            <a:schemeClr val="accent3">
              <a:alpha val="10000"/>
            </a:schemeClr>
          </a:solidFill>
          <a:ln w="9525" cap="rnd">
            <a:noFill/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783"/>
            <a:endParaRPr lang="en-US" sz="1013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C036CA-D496-05CE-F0C0-5142E98AA2DF}"/>
              </a:ext>
            </a:extLst>
          </p:cNvPr>
          <p:cNvSpPr/>
          <p:nvPr/>
        </p:nvSpPr>
        <p:spPr>
          <a:xfrm>
            <a:off x="828677" y="1063718"/>
            <a:ext cx="8315325" cy="296466"/>
          </a:xfrm>
          <a:prstGeom prst="rect">
            <a:avLst/>
          </a:prstGeom>
          <a:solidFill>
            <a:srgbClr val="CBDDF1">
              <a:alpha val="69804"/>
            </a:srgbClr>
          </a:solidFill>
          <a:ln w="9525" cap="rnd">
            <a:noFill/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783"/>
            <a:r>
              <a:rPr lang="en-US" sz="1100" b="1" dirty="0">
                <a:solidFill>
                  <a:prstClr val="black"/>
                </a:solidFill>
                <a:latin typeface="Franklin Gothic Book" panose="020B0503020102020204"/>
              </a:rPr>
              <a:t>Early Oct 2024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5C99C0-420E-CF17-5059-E954076D62E7}"/>
              </a:ext>
            </a:extLst>
          </p:cNvPr>
          <p:cNvSpPr/>
          <p:nvPr/>
        </p:nvSpPr>
        <p:spPr>
          <a:xfrm>
            <a:off x="2" y="1366243"/>
            <a:ext cx="830909" cy="405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en-GB" sz="900" b="1" dirty="0">
                <a:solidFill>
                  <a:srgbClr val="5B9B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26FF5A-2311-EE84-B6DE-0A951A10E21E}"/>
              </a:ext>
            </a:extLst>
          </p:cNvPr>
          <p:cNvSpPr/>
          <p:nvPr/>
        </p:nvSpPr>
        <p:spPr>
          <a:xfrm>
            <a:off x="0" y="1063718"/>
            <a:ext cx="830909" cy="29489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en-GB" sz="788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br>
              <a:rPr lang="en-GB" sz="788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788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Availability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7F5253-5E1C-FDD1-3A1D-6EC25479E57A}"/>
              </a:ext>
            </a:extLst>
          </p:cNvPr>
          <p:cNvSpPr txBox="1"/>
          <p:nvPr/>
        </p:nvSpPr>
        <p:spPr>
          <a:xfrm>
            <a:off x="928148" y="1770279"/>
            <a:ext cx="635678" cy="519290"/>
          </a:xfrm>
          <a:prstGeom prst="roundRect">
            <a:avLst>
              <a:gd name="adj" fmla="val 868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>
              <a:defRPr sz="1000" b="1">
                <a:solidFill>
                  <a:schemeClr val="tx2"/>
                </a:solidFill>
              </a:defRPr>
            </a:lvl1pPr>
          </a:lstStyle>
          <a:p>
            <a:pPr defTabSz="685783"/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ASH 2023</a:t>
            </a:r>
          </a:p>
          <a:p>
            <a:pPr defTabSz="685783"/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Phase 3 Trial in Progress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91A8C85C-86D9-1081-7DC2-1EFCFA1288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550279"/>
              </p:ext>
            </p:extLst>
          </p:nvPr>
        </p:nvGraphicFramePr>
        <p:xfrm>
          <a:off x="819138" y="1458848"/>
          <a:ext cx="8134362" cy="240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818">
                  <a:extLst>
                    <a:ext uri="{9D8B030D-6E8A-4147-A177-3AD203B41FA5}">
                      <a16:colId xmlns:a16="http://schemas.microsoft.com/office/drawing/2014/main" val="522350879"/>
                    </a:ext>
                  </a:extLst>
                </a:gridCol>
                <a:gridCol w="903818">
                  <a:extLst>
                    <a:ext uri="{9D8B030D-6E8A-4147-A177-3AD203B41FA5}">
                      <a16:colId xmlns:a16="http://schemas.microsoft.com/office/drawing/2014/main" val="2566576340"/>
                    </a:ext>
                  </a:extLst>
                </a:gridCol>
                <a:gridCol w="903818">
                  <a:extLst>
                    <a:ext uri="{9D8B030D-6E8A-4147-A177-3AD203B41FA5}">
                      <a16:colId xmlns:a16="http://schemas.microsoft.com/office/drawing/2014/main" val="2299319482"/>
                    </a:ext>
                  </a:extLst>
                </a:gridCol>
                <a:gridCol w="903818">
                  <a:extLst>
                    <a:ext uri="{9D8B030D-6E8A-4147-A177-3AD203B41FA5}">
                      <a16:colId xmlns:a16="http://schemas.microsoft.com/office/drawing/2014/main" val="2363094519"/>
                    </a:ext>
                  </a:extLst>
                </a:gridCol>
                <a:gridCol w="903818">
                  <a:extLst>
                    <a:ext uri="{9D8B030D-6E8A-4147-A177-3AD203B41FA5}">
                      <a16:colId xmlns:a16="http://schemas.microsoft.com/office/drawing/2014/main" val="3293756841"/>
                    </a:ext>
                  </a:extLst>
                </a:gridCol>
                <a:gridCol w="903818">
                  <a:extLst>
                    <a:ext uri="{9D8B030D-6E8A-4147-A177-3AD203B41FA5}">
                      <a16:colId xmlns:a16="http://schemas.microsoft.com/office/drawing/2014/main" val="1441816912"/>
                    </a:ext>
                  </a:extLst>
                </a:gridCol>
                <a:gridCol w="903818">
                  <a:extLst>
                    <a:ext uri="{9D8B030D-6E8A-4147-A177-3AD203B41FA5}">
                      <a16:colId xmlns:a16="http://schemas.microsoft.com/office/drawing/2014/main" val="3435860419"/>
                    </a:ext>
                  </a:extLst>
                </a:gridCol>
                <a:gridCol w="903818">
                  <a:extLst>
                    <a:ext uri="{9D8B030D-6E8A-4147-A177-3AD203B41FA5}">
                      <a16:colId xmlns:a16="http://schemas.microsoft.com/office/drawing/2014/main" val="4214473830"/>
                    </a:ext>
                  </a:extLst>
                </a:gridCol>
                <a:gridCol w="903818">
                  <a:extLst>
                    <a:ext uri="{9D8B030D-6E8A-4147-A177-3AD203B41FA5}">
                      <a16:colId xmlns:a16="http://schemas.microsoft.com/office/drawing/2014/main" val="4205201490"/>
                    </a:ext>
                  </a:extLst>
                </a:gridCol>
              </a:tblGrid>
              <a:tr h="2400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4Q 2023</a:t>
                      </a: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1Q 2024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Franklin Gothic Book" panose="020B0503020102020204"/>
                          <a:ea typeface="+mn-ea"/>
                          <a:cs typeface="+mn-cs"/>
                        </a:rPr>
                        <a:t>2Q 2024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Franklin Gothic Book" panose="020B0503020102020204"/>
                          <a:ea typeface="+mn-ea"/>
                          <a:cs typeface="+mn-cs"/>
                        </a:rPr>
                        <a:t>3Q 2024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Franklin Gothic Book" panose="020B0503020102020204"/>
                          <a:ea typeface="+mn-ea"/>
                          <a:cs typeface="+mn-cs"/>
                        </a:rPr>
                        <a:t>4Q 2024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Franklin Gothic Book" panose="020B0503020102020204"/>
                          <a:ea typeface="+mn-ea"/>
                          <a:cs typeface="+mn-cs"/>
                        </a:rPr>
                        <a:t>1Q 2025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Franklin Gothic Book" panose="020B0503020102020204"/>
                          <a:ea typeface="+mn-ea"/>
                          <a:cs typeface="+mn-cs"/>
                        </a:rPr>
                        <a:t>2Q 2025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Franklin Gothic Book" panose="020B0503020102020204"/>
                          <a:ea typeface="+mn-ea"/>
                          <a:cs typeface="+mn-cs"/>
                        </a:rPr>
                        <a:t>3Q 2025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/>
                          </a:solidFill>
                          <a:effectLst/>
                          <a:uLnTx/>
                          <a:uFillTx/>
                          <a:latin typeface="Franklin Gothic Book" panose="020B0503020102020204"/>
                          <a:ea typeface="+mn-ea"/>
                          <a:cs typeface="+mn-cs"/>
                        </a:rPr>
                        <a:t>4Q 2025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7659084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D4040AE9-E647-6F69-0279-81208C46AAF3}"/>
              </a:ext>
            </a:extLst>
          </p:cNvPr>
          <p:cNvGrpSpPr/>
          <p:nvPr/>
        </p:nvGrpSpPr>
        <p:grpSpPr>
          <a:xfrm>
            <a:off x="-5886" y="1782478"/>
            <a:ext cx="830909" cy="2615436"/>
            <a:chOff x="-5886" y="1782478"/>
            <a:chExt cx="830909" cy="308221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3EA2922-CDE4-2743-60A4-F0586ABE5484}"/>
                </a:ext>
              </a:extLst>
            </p:cNvPr>
            <p:cNvSpPr/>
            <p:nvPr/>
          </p:nvSpPr>
          <p:spPr>
            <a:xfrm>
              <a:off x="-5886" y="1782478"/>
              <a:ext cx="830909" cy="204903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783"/>
              <a:r>
                <a:rPr lang="en-GB" sz="825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Congress</a:t>
              </a:r>
            </a:p>
            <a:p>
              <a:pPr algn="ctr" defTabSz="685783"/>
              <a:r>
                <a:rPr lang="en-GB" sz="825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Activities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D2E504C-E191-AC02-B1D3-BFC563C44D91}"/>
                </a:ext>
              </a:extLst>
            </p:cNvPr>
            <p:cNvSpPr/>
            <p:nvPr/>
          </p:nvSpPr>
          <p:spPr>
            <a:xfrm>
              <a:off x="-5886" y="3829669"/>
              <a:ext cx="830909" cy="103502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783"/>
              <a:r>
                <a:rPr lang="en-GB" sz="825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Manuscripts</a:t>
              </a:r>
            </a:p>
          </p:txBody>
        </p:sp>
      </p:grpSp>
      <p:sp>
        <p:nvSpPr>
          <p:cNvPr id="27" name="Star: 5 Points 26">
            <a:extLst>
              <a:ext uri="{FF2B5EF4-FFF2-40B4-BE49-F238E27FC236}">
                <a16:creationId xmlns:a16="http://schemas.microsoft.com/office/drawing/2014/main" id="{DE4BE5FE-B324-A90A-A592-DC6D49D2C202}"/>
              </a:ext>
            </a:extLst>
          </p:cNvPr>
          <p:cNvSpPr/>
          <p:nvPr/>
        </p:nvSpPr>
        <p:spPr>
          <a:xfrm>
            <a:off x="4335833" y="1146991"/>
            <a:ext cx="119616" cy="113774"/>
          </a:xfrm>
          <a:prstGeom prst="star5">
            <a:avLst/>
          </a:prstGeom>
          <a:solidFill>
            <a:schemeClr val="accent2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1744225-8118-4CC5-E852-2E039E783511}"/>
              </a:ext>
            </a:extLst>
          </p:cNvPr>
          <p:cNvCxnSpPr>
            <a:cxnSpLocks/>
          </p:cNvCxnSpPr>
          <p:nvPr/>
        </p:nvCxnSpPr>
        <p:spPr>
          <a:xfrm flipH="1">
            <a:off x="0" y="4400550"/>
            <a:ext cx="9144000" cy="0"/>
          </a:xfrm>
          <a:prstGeom prst="line">
            <a:avLst/>
          </a:prstGeom>
          <a:ln w="19050" cap="rnd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509D912-CE75-5A34-4A03-01B841A4B6D0}"/>
              </a:ext>
            </a:extLst>
          </p:cNvPr>
          <p:cNvSpPr txBox="1"/>
          <p:nvPr/>
        </p:nvSpPr>
        <p:spPr>
          <a:xfrm>
            <a:off x="2783179" y="1770279"/>
            <a:ext cx="635678" cy="519290"/>
          </a:xfrm>
          <a:prstGeom prst="roundRect">
            <a:avLst>
              <a:gd name="adj" fmla="val 868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>
              <a:defRPr sz="1000" b="1">
                <a:solidFill>
                  <a:schemeClr val="tx2"/>
                </a:solidFill>
              </a:defRPr>
            </a:lvl1pPr>
          </a:lstStyle>
          <a:p>
            <a:pPr defTabSz="685783"/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EHA 2024</a:t>
            </a:r>
          </a:p>
          <a:p>
            <a:pPr defTabSz="685783"/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Phase 2 Extended Follow-up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49F84D5-31F0-3004-1314-B4A82F0C7F6E}"/>
              </a:ext>
            </a:extLst>
          </p:cNvPr>
          <p:cNvSpPr txBox="1"/>
          <p:nvPr/>
        </p:nvSpPr>
        <p:spPr>
          <a:xfrm>
            <a:off x="2921403" y="2362985"/>
            <a:ext cx="635678" cy="519290"/>
          </a:xfrm>
          <a:prstGeom prst="roundRect">
            <a:avLst>
              <a:gd name="adj" fmla="val 868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>
              <a:defRPr sz="1000" b="1">
                <a:solidFill>
                  <a:schemeClr val="tx2"/>
                </a:solidFill>
              </a:defRPr>
            </a:lvl1pPr>
          </a:lstStyle>
          <a:p>
            <a:pPr defTabSz="685783"/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ISTH 2024</a:t>
            </a:r>
          </a:p>
          <a:p>
            <a:pPr defTabSz="685783"/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Phase 2 Subgroup Analysis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33732A-038E-2E4F-AE79-0126E4EB90DC}"/>
              </a:ext>
            </a:extLst>
          </p:cNvPr>
          <p:cNvSpPr txBox="1"/>
          <p:nvPr/>
        </p:nvSpPr>
        <p:spPr>
          <a:xfrm>
            <a:off x="5008926" y="1770279"/>
            <a:ext cx="676412" cy="519290"/>
          </a:xfrm>
          <a:prstGeom prst="roundRect">
            <a:avLst>
              <a:gd name="adj" fmla="val 868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>
              <a:defRPr sz="1000" b="1">
                <a:solidFill>
                  <a:schemeClr val="tx2"/>
                </a:solidFill>
              </a:defRPr>
            </a:lvl1pPr>
          </a:lstStyle>
          <a:p>
            <a:pPr defTabSz="685783"/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ASH 2024</a:t>
            </a:r>
          </a:p>
          <a:p>
            <a:pPr defTabSz="685783"/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Phase 3</a:t>
            </a:r>
          </a:p>
          <a:p>
            <a:pPr defTabSz="685783"/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Primary </a:t>
            </a:r>
            <a:b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</a:br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(Late-breaker)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B309AE8-CBFC-860E-4507-25AF027BACA2}"/>
              </a:ext>
            </a:extLst>
          </p:cNvPr>
          <p:cNvSpPr txBox="1"/>
          <p:nvPr/>
        </p:nvSpPr>
        <p:spPr>
          <a:xfrm>
            <a:off x="6410719" y="1770279"/>
            <a:ext cx="635678" cy="519290"/>
          </a:xfrm>
          <a:prstGeom prst="roundRect">
            <a:avLst>
              <a:gd name="adj" fmla="val 8687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C00000"/>
            </a:solidFill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>
              <a:defRPr sz="1000" b="1">
                <a:solidFill>
                  <a:schemeClr val="tx2"/>
                </a:solidFill>
              </a:defRPr>
            </a:lvl1pPr>
          </a:lstStyle>
          <a:p>
            <a:pPr defTabSz="685783"/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EHA 2025</a:t>
            </a:r>
          </a:p>
          <a:p>
            <a:pPr defTabSz="685783"/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Phase 3 Primary</a:t>
            </a:r>
          </a:p>
          <a:p>
            <a:pPr defTabSz="685783"/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Encore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2C6602A-92CA-541C-5547-5075C8C4E5BB}"/>
              </a:ext>
            </a:extLst>
          </p:cNvPr>
          <p:cNvSpPr txBox="1"/>
          <p:nvPr/>
        </p:nvSpPr>
        <p:spPr>
          <a:xfrm>
            <a:off x="6548943" y="2362985"/>
            <a:ext cx="635678" cy="519290"/>
          </a:xfrm>
          <a:prstGeom prst="roundRect">
            <a:avLst>
              <a:gd name="adj" fmla="val 868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>
              <a:defRPr sz="1000" b="1">
                <a:solidFill>
                  <a:schemeClr val="tx2"/>
                </a:solidFill>
              </a:defRPr>
            </a:lvl1pPr>
          </a:lstStyle>
          <a:p>
            <a:pPr defTabSz="685783"/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ISTH 2025</a:t>
            </a:r>
          </a:p>
          <a:p>
            <a:pPr defTabSz="685783"/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Phase 3 Secondary Endpoints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42F480D-16DA-D1AC-F090-68EF4D426507}"/>
              </a:ext>
            </a:extLst>
          </p:cNvPr>
          <p:cNvSpPr txBox="1"/>
          <p:nvPr/>
        </p:nvSpPr>
        <p:spPr>
          <a:xfrm>
            <a:off x="6231104" y="2945102"/>
            <a:ext cx="676412" cy="519290"/>
          </a:xfrm>
          <a:prstGeom prst="roundRect">
            <a:avLst>
              <a:gd name="adj" fmla="val 868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>
              <a:defRPr sz="1000" b="1">
                <a:solidFill>
                  <a:schemeClr val="tx2"/>
                </a:solidFill>
              </a:defRPr>
            </a:lvl1pPr>
          </a:lstStyle>
          <a:p>
            <a:pPr defTabSz="685783"/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ISPOR 2025</a:t>
            </a:r>
          </a:p>
          <a:p>
            <a:pPr defTabSz="685783"/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Phase 3 PROs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83801A-8D06-6F26-6206-47D0168BEC01}"/>
              </a:ext>
            </a:extLst>
          </p:cNvPr>
          <p:cNvSpPr txBox="1"/>
          <p:nvPr/>
        </p:nvSpPr>
        <p:spPr>
          <a:xfrm>
            <a:off x="8176244" y="1759722"/>
            <a:ext cx="635678" cy="519290"/>
          </a:xfrm>
          <a:prstGeom prst="roundRect">
            <a:avLst>
              <a:gd name="adj" fmla="val 868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>
              <a:defRPr sz="1000" b="1">
                <a:solidFill>
                  <a:schemeClr val="tx2"/>
                </a:solidFill>
              </a:defRPr>
            </a:lvl1pPr>
          </a:lstStyle>
          <a:p>
            <a:pPr defTabSz="685783"/>
            <a:r>
              <a:rPr lang="en-US" sz="750" dirty="0">
                <a:solidFill>
                  <a:prstClr val="black"/>
                </a:solidFill>
                <a:latin typeface="Franklin Gothic Book" panose="020B0503020102020204"/>
              </a:rPr>
              <a:t>ASH 2025</a:t>
            </a:r>
          </a:p>
          <a:p>
            <a:pPr defTabSz="685783"/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Phase 3 </a:t>
            </a:r>
            <a:b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</a:br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~1-year </a:t>
            </a:r>
            <a:b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</a:br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Follow-up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70EC3AD-26CA-9EDF-4663-BF15CE631E3D}"/>
              </a:ext>
            </a:extLst>
          </p:cNvPr>
          <p:cNvSpPr txBox="1"/>
          <p:nvPr/>
        </p:nvSpPr>
        <p:spPr>
          <a:xfrm>
            <a:off x="8176244" y="2336241"/>
            <a:ext cx="635678" cy="519290"/>
          </a:xfrm>
          <a:prstGeom prst="roundRect">
            <a:avLst>
              <a:gd name="adj" fmla="val 868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>
              <a:defRPr sz="1000" b="1">
                <a:solidFill>
                  <a:schemeClr val="tx2"/>
                </a:solidFill>
              </a:defRPr>
            </a:lvl1pPr>
          </a:lstStyle>
          <a:p>
            <a:pPr defTabSz="685783"/>
            <a:r>
              <a:rPr lang="en-US" sz="750" b="0" dirty="0">
                <a:solidFill>
                  <a:prstClr val="black"/>
                </a:solidFill>
                <a:latin typeface="Franklin Gothic Book" panose="020B0503020102020204"/>
              </a:rPr>
              <a:t>Phase 3 Subgroup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B553196-D6AC-0EE8-53D0-E2BA2EE049BB}"/>
              </a:ext>
            </a:extLst>
          </p:cNvPr>
          <p:cNvSpPr txBox="1"/>
          <p:nvPr/>
        </p:nvSpPr>
        <p:spPr>
          <a:xfrm>
            <a:off x="5555788" y="3570438"/>
            <a:ext cx="2071832" cy="191182"/>
          </a:xfrm>
          <a:prstGeom prst="roundRect">
            <a:avLst>
              <a:gd name="adj" fmla="val 14345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C00000"/>
            </a:solidFill>
            <a:prstDash val="solid"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 algn="ctr" defTabSz="685783">
              <a:defRPr sz="750" b="1">
                <a:solidFill>
                  <a:prstClr val="black"/>
                </a:solidFill>
                <a:latin typeface="Franklin Gothic Book" panose="020B0503020102020204"/>
              </a:defRPr>
            </a:lvl1pPr>
          </a:lstStyle>
          <a:p>
            <a:pPr algn="l"/>
            <a:r>
              <a:rPr lang="en-US" b="0" dirty="0"/>
              <a:t>Phase 3: Plain Language Summary of Publication </a:t>
            </a: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442791C3-43B9-EB39-6D0F-EDD9C720C868}"/>
              </a:ext>
            </a:extLst>
          </p:cNvPr>
          <p:cNvSpPr/>
          <p:nvPr/>
        </p:nvSpPr>
        <p:spPr>
          <a:xfrm>
            <a:off x="8811922" y="3948721"/>
            <a:ext cx="192986" cy="147436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A506099-4138-0787-E30E-218480079264}"/>
              </a:ext>
            </a:extLst>
          </p:cNvPr>
          <p:cNvSpPr txBox="1"/>
          <p:nvPr/>
        </p:nvSpPr>
        <p:spPr>
          <a:xfrm>
            <a:off x="4338886" y="4079782"/>
            <a:ext cx="2568629" cy="191182"/>
          </a:xfrm>
          <a:prstGeom prst="roundRect">
            <a:avLst>
              <a:gd name="adj" fmla="val 14345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C00000"/>
            </a:solidFill>
            <a:prstDash val="solid"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 algn="ctr" defTabSz="685783">
              <a:defRPr sz="750" b="1">
                <a:solidFill>
                  <a:prstClr val="black"/>
                </a:solidFill>
                <a:latin typeface="Franklin Gothic Book" panose="020B0503020102020204"/>
              </a:defRPr>
            </a:lvl1pPr>
          </a:lstStyle>
          <a:p>
            <a:pPr algn="l"/>
            <a:r>
              <a:rPr lang="en-US" b="0" dirty="0"/>
              <a:t>With Video Abstract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D8BF73-54F0-4B7C-EC8F-1F1B14F3A32A}"/>
              </a:ext>
            </a:extLst>
          </p:cNvPr>
          <p:cNvSpPr txBox="1"/>
          <p:nvPr/>
        </p:nvSpPr>
        <p:spPr>
          <a:xfrm>
            <a:off x="4338886" y="3825000"/>
            <a:ext cx="2568629" cy="191182"/>
          </a:xfrm>
          <a:prstGeom prst="roundRect">
            <a:avLst>
              <a:gd name="adj" fmla="val 14345"/>
            </a:avLst>
          </a:prstGeom>
          <a:solidFill>
            <a:srgbClr val="FFF2CC"/>
          </a:solidFill>
          <a:ln w="19050">
            <a:noFill/>
            <a:prstDash val="sysDash"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 algn="ctr" defTabSz="685783">
              <a:defRPr sz="750" b="1">
                <a:solidFill>
                  <a:prstClr val="black"/>
                </a:solidFill>
                <a:latin typeface="Franklin Gothic Book" panose="020B0503020102020204"/>
              </a:defRPr>
            </a:lvl1pPr>
          </a:lstStyle>
          <a:p>
            <a:pPr algn="l"/>
            <a:r>
              <a:rPr lang="en-US" b="0" dirty="0">
                <a:solidFill>
                  <a:schemeClr val="tx1"/>
                </a:solidFill>
              </a:rPr>
              <a:t>Phase 3 Primary Manuscript</a:t>
            </a: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F0851A08-B986-3DD0-5910-68E375C38C5A}"/>
              </a:ext>
            </a:extLst>
          </p:cNvPr>
          <p:cNvSpPr/>
          <p:nvPr/>
        </p:nvSpPr>
        <p:spPr>
          <a:xfrm flipH="1">
            <a:off x="831939" y="3705547"/>
            <a:ext cx="192986" cy="147436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3C56CF2-14C8-B351-02E2-1ED943CE5002}"/>
              </a:ext>
            </a:extLst>
          </p:cNvPr>
          <p:cNvSpPr txBox="1"/>
          <p:nvPr/>
        </p:nvSpPr>
        <p:spPr>
          <a:xfrm>
            <a:off x="7872413" y="3825000"/>
            <a:ext cx="939509" cy="397750"/>
          </a:xfrm>
          <a:prstGeom prst="roundRect">
            <a:avLst>
              <a:gd name="adj" fmla="val 14345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C00000"/>
            </a:solidFill>
            <a:prstDash val="solid"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 algn="ctr" defTabSz="685783">
              <a:defRPr sz="750" b="1">
                <a:solidFill>
                  <a:prstClr val="black"/>
                </a:solidFill>
                <a:latin typeface="Franklin Gothic Book" panose="020B0503020102020204"/>
              </a:defRPr>
            </a:lvl1pPr>
          </a:lstStyle>
          <a:p>
            <a:pPr algn="l"/>
            <a:r>
              <a:rPr lang="en-US" b="0" dirty="0"/>
              <a:t>Podcast Publication on Subgroup of Interest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FD985CC-5DF2-4544-4E68-F0B7D1298587}"/>
              </a:ext>
            </a:extLst>
          </p:cNvPr>
          <p:cNvSpPr txBox="1"/>
          <p:nvPr/>
        </p:nvSpPr>
        <p:spPr>
          <a:xfrm>
            <a:off x="928148" y="2328955"/>
            <a:ext cx="635678" cy="556574"/>
          </a:xfrm>
          <a:prstGeom prst="roundRect">
            <a:avLst>
              <a:gd name="adj" fmla="val 14345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C00000"/>
            </a:solidFill>
            <a:prstDash val="solid"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 algn="ctr" defTabSz="685783">
              <a:defRPr sz="750" b="1">
                <a:solidFill>
                  <a:prstClr val="black"/>
                </a:solidFill>
                <a:latin typeface="Franklin Gothic Book" panose="020B0503020102020204"/>
              </a:defRPr>
            </a:lvl1pPr>
          </a:lstStyle>
          <a:p>
            <a:pPr algn="l"/>
            <a:r>
              <a:rPr lang="en-US" dirty="0"/>
              <a:t>With Graphical Abstract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8C69F5-FF11-A286-770F-E289421C4317}"/>
              </a:ext>
            </a:extLst>
          </p:cNvPr>
          <p:cNvSpPr txBox="1"/>
          <p:nvPr/>
        </p:nvSpPr>
        <p:spPr>
          <a:xfrm>
            <a:off x="1021188" y="3683674"/>
            <a:ext cx="1737360" cy="191182"/>
          </a:xfrm>
          <a:prstGeom prst="roundRect">
            <a:avLst>
              <a:gd name="adj" fmla="val 14345"/>
            </a:avLst>
          </a:prstGeom>
          <a:solidFill>
            <a:srgbClr val="FFF2CC"/>
          </a:solidFill>
          <a:ln w="19050">
            <a:noFill/>
            <a:prstDash val="sysDash"/>
          </a:ln>
          <a:effectLst>
            <a:outerShdw blurRad="38100" dist="254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tIns="0" rIns="34290" bIns="0" rtlCol="0" anchor="ctr" anchorCtr="0">
            <a:noAutofit/>
          </a:bodyPr>
          <a:lstStyle>
            <a:defPPr>
              <a:defRPr lang="en-US"/>
            </a:defPPr>
            <a:lvl1pPr algn="ctr" defTabSz="685783">
              <a:defRPr sz="750" b="1">
                <a:solidFill>
                  <a:prstClr val="black"/>
                </a:solidFill>
                <a:latin typeface="Franklin Gothic Book" panose="020B0503020102020204"/>
              </a:defRPr>
            </a:lvl1pPr>
          </a:lstStyle>
          <a:p>
            <a:pPr algn="l"/>
            <a:r>
              <a:rPr lang="en-US" b="0" dirty="0">
                <a:solidFill>
                  <a:schemeClr val="tx1"/>
                </a:solidFill>
              </a:rPr>
              <a:t>Phase 2 Secondary Manuscript - PROs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34B7EF-CB1D-7C79-247A-DF2E9E75CBED}"/>
              </a:ext>
            </a:extLst>
          </p:cNvPr>
          <p:cNvSpPr txBox="1"/>
          <p:nvPr/>
        </p:nvSpPr>
        <p:spPr>
          <a:xfrm>
            <a:off x="1021" y="4885613"/>
            <a:ext cx="74339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 PRO, patient-reported outcomes. </a:t>
            </a:r>
          </a:p>
        </p:txBody>
      </p:sp>
    </p:spTree>
    <p:extLst>
      <p:ext uri="{BB962C8B-B14F-4D97-AF65-F5344CB8AC3E}">
        <p14:creationId xmlns:p14="http://schemas.microsoft.com/office/powerpoint/2010/main" val="2653280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BCED93A-3FDC-42A8-866D-17906725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4" y="557214"/>
            <a:ext cx="5693800" cy="2308622"/>
          </a:xfrm>
        </p:spPr>
        <p:txBody>
          <a:bodyPr/>
          <a:lstStyle/>
          <a:p>
            <a:r>
              <a:rPr lang="en-US" sz="3200" dirty="0"/>
              <a:t>Publication Planning: </a:t>
            </a:r>
            <a:br>
              <a:rPr lang="en-US" sz="3200" dirty="0"/>
            </a:br>
            <a:r>
              <a:rPr lang="en-US" sz="3200" dirty="0"/>
              <a:t>5-Star Dining or “Throw Down?”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B11F42-13EB-4142-8C89-08C4FC564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0374" y="3157537"/>
            <a:ext cx="5448302" cy="1926017"/>
          </a:xfrm>
        </p:spPr>
        <p:txBody>
          <a:bodyPr>
            <a:normAutofit fontScale="77500" lnSpcReduction="20000"/>
          </a:bodyPr>
          <a:lstStyle/>
          <a:p>
            <a:r>
              <a:rPr lang="en-US" sz="3100" dirty="0"/>
              <a:t>Amanda Hartley</a:t>
            </a:r>
          </a:p>
          <a:p>
            <a:endParaRPr lang="en-US" dirty="0"/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2600" dirty="0"/>
              <a:t>Alternatives to the Traditional Publication Plan Ingredients</a:t>
            </a:r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2600" dirty="0"/>
              <a:t>The Realities of Strategic Publication Planning</a:t>
            </a:r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2600" dirty="0"/>
              <a:t>Best Practice Tips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D929D8-1ADB-44AE-92E9-468E38F2AD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2" name="Picture 2" descr="Noma and the death of fine dining | The Spectator">
            <a:extLst>
              <a:ext uri="{FF2B5EF4-FFF2-40B4-BE49-F238E27FC236}">
                <a16:creationId xmlns:a16="http://schemas.microsoft.com/office/drawing/2014/main" id="{D8FF7DB1-211C-1AC0-1C9E-8D0DCF12ED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3" r="23244"/>
          <a:stretch/>
        </p:blipFill>
        <p:spPr bwMode="auto">
          <a:xfrm>
            <a:off x="6563" y="3207146"/>
            <a:ext cx="1313417" cy="147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ow to Organize a Cluttered Kitchen and Get Control of the Clutter">
            <a:extLst>
              <a:ext uri="{FF2B5EF4-FFF2-40B4-BE49-F238E27FC236}">
                <a16:creationId xmlns:a16="http://schemas.microsoft.com/office/drawing/2014/main" id="{CA344F6B-7B72-D649-3C15-C88BAC7E67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9" r="13374" b="-1"/>
          <a:stretch/>
        </p:blipFill>
        <p:spPr bwMode="auto">
          <a:xfrm>
            <a:off x="1450232" y="3207319"/>
            <a:ext cx="1313416" cy="147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3042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69247-9452-7201-83F8-E4D63EA3F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Publication Planning: Traditional vs Specialty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156318-64C4-9ABF-AAAA-1D3317CA76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44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DF8F77B-86B3-9622-371D-8D45788FCE6C}"/>
              </a:ext>
            </a:extLst>
          </p:cNvPr>
          <p:cNvGrpSpPr/>
          <p:nvPr/>
        </p:nvGrpSpPr>
        <p:grpSpPr>
          <a:xfrm>
            <a:off x="952500" y="1529138"/>
            <a:ext cx="7389149" cy="2540259"/>
            <a:chOff x="952500" y="1529139"/>
            <a:chExt cx="7236795" cy="2487883"/>
          </a:xfrm>
        </p:grpSpPr>
        <p:pic>
          <p:nvPicPr>
            <p:cNvPr id="4" name="Picture 6" descr="Tuna Salad Recipe (Easy, Classic Version, With Mayo) | The Kitchn">
              <a:extLst>
                <a:ext uri="{FF2B5EF4-FFF2-40B4-BE49-F238E27FC236}">
                  <a16:creationId xmlns:a16="http://schemas.microsoft.com/office/drawing/2014/main" id="{C05F2AF9-0FC9-A80A-445F-77621C8520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56" r="1" b="11240"/>
            <a:stretch/>
          </p:blipFill>
          <p:spPr bwMode="auto">
            <a:xfrm>
              <a:off x="952500" y="1529139"/>
              <a:ext cx="3398506" cy="2487883"/>
            </a:xfrm>
            <a:prstGeom prst="roundRect">
              <a:avLst>
                <a:gd name="adj" fmla="val 8418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What Is Caviar?">
              <a:extLst>
                <a:ext uri="{FF2B5EF4-FFF2-40B4-BE49-F238E27FC236}">
                  <a16:creationId xmlns:a16="http://schemas.microsoft.com/office/drawing/2014/main" id="{B7370267-45FB-48D9-7DB1-009C34519C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2" r="-2" b="4224"/>
            <a:stretch/>
          </p:blipFill>
          <p:spPr bwMode="auto">
            <a:xfrm>
              <a:off x="4643738" y="1529139"/>
              <a:ext cx="3545557" cy="2487883"/>
            </a:xfrm>
            <a:prstGeom prst="roundRect">
              <a:avLst>
                <a:gd name="adj" fmla="val 7668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AAEE793-33CF-C064-1528-72DCADCB3462}"/>
              </a:ext>
            </a:extLst>
          </p:cNvPr>
          <p:cNvSpPr txBox="1"/>
          <p:nvPr/>
        </p:nvSpPr>
        <p:spPr>
          <a:xfrm>
            <a:off x="1143000" y="1708150"/>
            <a:ext cx="1257300" cy="31115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Traditional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EC0E53-F26C-1369-5DC7-E733C1F22D32}"/>
              </a:ext>
            </a:extLst>
          </p:cNvPr>
          <p:cNvSpPr txBox="1"/>
          <p:nvPr/>
        </p:nvSpPr>
        <p:spPr>
          <a:xfrm>
            <a:off x="4933950" y="1708150"/>
            <a:ext cx="1257300" cy="31115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Specialty</a:t>
            </a:r>
          </a:p>
        </p:txBody>
      </p:sp>
    </p:spTree>
    <p:extLst>
      <p:ext uri="{BB962C8B-B14F-4D97-AF65-F5344CB8AC3E}">
        <p14:creationId xmlns:p14="http://schemas.microsoft.com/office/powerpoint/2010/main" val="2587475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Top Corners Rounded 27">
            <a:extLst>
              <a:ext uri="{FF2B5EF4-FFF2-40B4-BE49-F238E27FC236}">
                <a16:creationId xmlns:a16="http://schemas.microsoft.com/office/drawing/2014/main" id="{813123F6-F3BD-084A-3620-B2178CDF2B63}"/>
              </a:ext>
            </a:extLst>
          </p:cNvPr>
          <p:cNvSpPr/>
          <p:nvPr/>
        </p:nvSpPr>
        <p:spPr>
          <a:xfrm>
            <a:off x="952500" y="1570663"/>
            <a:ext cx="7391400" cy="290313"/>
          </a:xfrm>
          <a:prstGeom prst="round2SameRect">
            <a:avLst>
              <a:gd name="adj1" fmla="val 29791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CAEC74-35B2-17B9-499A-545404B80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Traditional</a:t>
            </a:r>
            <a:r>
              <a:rPr lang="en-US" dirty="0"/>
              <a:t> Strategic Publication Planning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1C23CF-3464-9994-C2EE-EF980215AD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A205C6DE-CD6B-30D7-79B3-E26E202BC93D}"/>
              </a:ext>
            </a:extLst>
          </p:cNvPr>
          <p:cNvSpPr txBox="1">
            <a:spLocks/>
          </p:cNvSpPr>
          <p:nvPr/>
        </p:nvSpPr>
        <p:spPr>
          <a:xfrm>
            <a:off x="952500" y="1264593"/>
            <a:ext cx="7391400" cy="298450"/>
          </a:xfrm>
          <a:prstGeom prst="rect">
            <a:avLst/>
          </a:prstGeom>
          <a:noFill/>
        </p:spPr>
        <p:txBody>
          <a:bodyPr lIns="0" tIns="0" rIns="0" bIns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.AppleSystemUIFont" charset="-12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5650" indent="-1143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Wingdings" charset="2"/>
              <a:buChar char="§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4250" indent="-1143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000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Courier New" charset="0"/>
              <a:buChar char="o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accent6"/>
                </a:solidFill>
              </a:rPr>
              <a:t> Start With Gap Analysis, Evidence Generation Plan, and Strategic Imperatives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5909D363-4000-3433-7383-4A3EB63D05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963857"/>
              </p:ext>
            </p:extLst>
          </p:nvPr>
        </p:nvGraphicFramePr>
        <p:xfrm>
          <a:off x="952500" y="1558674"/>
          <a:ext cx="7391400" cy="3126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4252085430"/>
                    </a:ext>
                  </a:extLst>
                </a:gridCol>
                <a:gridCol w="3771900">
                  <a:extLst>
                    <a:ext uri="{9D8B030D-6E8A-4147-A177-3AD203B41FA5}">
                      <a16:colId xmlns:a16="http://schemas.microsoft.com/office/drawing/2014/main" val="37496648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Category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Add Traditional Ingredients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1028135"/>
                  </a:ext>
                </a:extLst>
              </a:tr>
              <a:tr h="470312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Audiences</a:t>
                      </a:r>
                      <a:endParaRPr kumimoji="0" lang="en-US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822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Helvetica" panose="020B0604020202020204" pitchFamily="34" charset="0"/>
                        </a:rPr>
                        <a:t>HCPs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1685103"/>
                  </a:ext>
                </a:extLst>
              </a:tr>
              <a:tr h="47031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C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Helvetica" panose="020B0604020202020204" pitchFamily="34" charset="0"/>
                        </a:rPr>
                        <a:t>ommunication points</a:t>
                      </a:r>
                      <a:endParaRPr kumimoji="0" lang="en-US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822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Helvetica" panose="020B0604020202020204" pitchFamily="34" charset="0"/>
                        </a:rPr>
                        <a:t>Efficacy, Safety, PROs, HEOR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9094457"/>
                  </a:ext>
                </a:extLst>
              </a:tr>
              <a:tr h="47031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  <a:ea typeface="Times New Roman" panose="02020603050405020304" pitchFamily="18" charset="0"/>
                        </a:rPr>
                        <a:t>D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ata source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/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analyses</a:t>
                      </a:r>
                    </a:p>
                  </a:txBody>
                  <a:tcPr marL="822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Helvetica" panose="020B0604020202020204" pitchFamily="34" charset="0"/>
                        </a:rPr>
                        <a:t>Trial outcome (primary data)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0851913"/>
                  </a:ext>
                </a:extLst>
              </a:tr>
              <a:tr h="47031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Helvetica" panose="020B0604020202020204" pitchFamily="34" charset="0"/>
                        </a:rPr>
                        <a:t>Authors</a:t>
                      </a:r>
                    </a:p>
                  </a:txBody>
                  <a:tcPr marL="822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Helvetica" panose="020B0604020202020204" pitchFamily="34" charset="0"/>
                        </a:rPr>
                        <a:t>Investigators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6169466"/>
                  </a:ext>
                </a:extLst>
              </a:tr>
              <a:tr h="47031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Timing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 </a:t>
                      </a:r>
                    </a:p>
                  </a:txBody>
                  <a:tcPr marL="822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Helvetica" panose="020B0604020202020204" pitchFamily="34" charset="0"/>
                        </a:rPr>
                        <a:t>Development starts immediately at data readout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0612273"/>
                  </a:ext>
                </a:extLst>
              </a:tr>
              <a:tr h="47031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Location</a:t>
                      </a:r>
                    </a:p>
                  </a:txBody>
                  <a:tcPr marL="822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Helvetica" panose="020B0604020202020204" pitchFamily="34" charset="0"/>
                        </a:rPr>
                        <a:t>Scientific congress or journal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376625"/>
                  </a:ext>
                </a:extLst>
              </a:tr>
            </a:tbl>
          </a:graphicData>
        </a:graphic>
      </p:graphicFrame>
      <p:pic>
        <p:nvPicPr>
          <p:cNvPr id="19" name="Picture 16" descr="Target users Icon - Free PNG &amp; SVG 837495 - Noun Project">
            <a:extLst>
              <a:ext uri="{FF2B5EF4-FFF2-40B4-BE49-F238E27FC236}">
                <a16:creationId xmlns:a16="http://schemas.microsoft.com/office/drawing/2014/main" id="{773682E3-4B4F-6313-C02C-66BBB5EA9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72" y="1955333"/>
            <a:ext cx="302670" cy="30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mmunicate Icons - Free SVG &amp; PNG Communicate Images - Noun ...">
            <a:extLst>
              <a:ext uri="{FF2B5EF4-FFF2-40B4-BE49-F238E27FC236}">
                <a16:creationId xmlns:a16="http://schemas.microsoft.com/office/drawing/2014/main" id="{2D0E4AA2-A08A-9AE0-7DB4-3C1D27176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72" y="2430651"/>
            <a:ext cx="302670" cy="30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Time left - Free interface icons">
            <a:extLst>
              <a:ext uri="{FF2B5EF4-FFF2-40B4-BE49-F238E27FC236}">
                <a16:creationId xmlns:a16="http://schemas.microsoft.com/office/drawing/2014/main" id="{059C477D-3CD7-B1E3-F31C-F08AF73EE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72" y="3838503"/>
            <a:ext cx="302670" cy="30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Data - Free business icons">
            <a:extLst>
              <a:ext uri="{FF2B5EF4-FFF2-40B4-BE49-F238E27FC236}">
                <a16:creationId xmlns:a16="http://schemas.microsoft.com/office/drawing/2014/main" id="{E40C82BC-9AA3-A7B6-0B60-81FB42F39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3194" y="2909532"/>
            <a:ext cx="300827" cy="30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Place Icon #6792 - Free Icons Library">
            <a:extLst>
              <a:ext uri="{FF2B5EF4-FFF2-40B4-BE49-F238E27FC236}">
                <a16:creationId xmlns:a16="http://schemas.microsoft.com/office/drawing/2014/main" id="{0A55C724-9CA3-5AEA-BF39-A36B5CA23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72" y="4280699"/>
            <a:ext cx="302670" cy="30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phic 20" descr="Group outline">
            <a:extLst>
              <a:ext uri="{FF2B5EF4-FFF2-40B4-BE49-F238E27FC236}">
                <a16:creationId xmlns:a16="http://schemas.microsoft.com/office/drawing/2014/main" id="{19A0B908-DE8C-73BD-8F86-F1D6EBE53F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" r="20830"/>
          <a:stretch/>
        </p:blipFill>
        <p:spPr>
          <a:xfrm>
            <a:off x="1192625" y="3279326"/>
            <a:ext cx="361965" cy="457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FF1A91-9744-2E3B-154E-31FAA1AE3741}"/>
              </a:ext>
            </a:extLst>
          </p:cNvPr>
          <p:cNvSpPr txBox="1"/>
          <p:nvPr/>
        </p:nvSpPr>
        <p:spPr>
          <a:xfrm>
            <a:off x="1021" y="4885613"/>
            <a:ext cx="74339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  HCP, healthcare professional; HEOR, health economics and outcomes research; PRO, patient-reported outcomes. </a:t>
            </a:r>
          </a:p>
        </p:txBody>
      </p:sp>
    </p:spTree>
    <p:extLst>
      <p:ext uri="{BB962C8B-B14F-4D97-AF65-F5344CB8AC3E}">
        <p14:creationId xmlns:p14="http://schemas.microsoft.com/office/powerpoint/2010/main" val="20255665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AEC74-35B2-17B9-499A-545404B80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Specialty</a:t>
            </a:r>
            <a:r>
              <a:rPr lang="en-US" dirty="0"/>
              <a:t> Strategic Publication Planning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1C23CF-3464-9994-C2EE-EF980215AD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41C6C54-8CDA-256B-7FCC-9796FF1040B9}"/>
              </a:ext>
            </a:extLst>
          </p:cNvPr>
          <p:cNvSpPr txBox="1">
            <a:spLocks/>
          </p:cNvSpPr>
          <p:nvPr/>
        </p:nvSpPr>
        <p:spPr>
          <a:xfrm>
            <a:off x="2606654" y="1070378"/>
            <a:ext cx="3363914" cy="2962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F28C1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ED1CB7-78F5-C541-9267-639F55A7F978}"/>
              </a:ext>
            </a:extLst>
          </p:cNvPr>
          <p:cNvSpPr txBox="1"/>
          <p:nvPr/>
        </p:nvSpPr>
        <p:spPr>
          <a:xfrm>
            <a:off x="0" y="4877380"/>
            <a:ext cx="77951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/>
            </a:lvl1pPr>
          </a:lstStyle>
          <a:p>
            <a:r>
              <a:rPr lang="en-US" dirty="0"/>
              <a:t>GSP, global scientific platform; HCP, healthcare professional; SCP, strategic communications platform; SWOT, strengths, weaknesses, opportunities, threats. </a:t>
            </a:r>
          </a:p>
        </p:txBody>
      </p:sp>
      <p:sp>
        <p:nvSpPr>
          <p:cNvPr id="33" name="Rectangle: Top Corners Rounded 32">
            <a:extLst>
              <a:ext uri="{FF2B5EF4-FFF2-40B4-BE49-F238E27FC236}">
                <a16:creationId xmlns:a16="http://schemas.microsoft.com/office/drawing/2014/main" id="{493C6F9D-333E-BC55-9493-0814CA6E697A}"/>
              </a:ext>
            </a:extLst>
          </p:cNvPr>
          <p:cNvSpPr/>
          <p:nvPr/>
        </p:nvSpPr>
        <p:spPr>
          <a:xfrm>
            <a:off x="952500" y="1570663"/>
            <a:ext cx="7391400" cy="290313"/>
          </a:xfrm>
          <a:prstGeom prst="round2SameRect">
            <a:avLst>
              <a:gd name="adj1" fmla="val 29791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ontent Placeholder 1">
            <a:extLst>
              <a:ext uri="{FF2B5EF4-FFF2-40B4-BE49-F238E27FC236}">
                <a16:creationId xmlns:a16="http://schemas.microsoft.com/office/drawing/2014/main" id="{B4643767-A392-6D1F-49E6-3867E20A49A4}"/>
              </a:ext>
            </a:extLst>
          </p:cNvPr>
          <p:cNvSpPr txBox="1">
            <a:spLocks/>
          </p:cNvSpPr>
          <p:nvPr/>
        </p:nvSpPr>
        <p:spPr>
          <a:xfrm>
            <a:off x="952500" y="1264593"/>
            <a:ext cx="7391400" cy="298450"/>
          </a:xfrm>
          <a:prstGeom prst="rect">
            <a:avLst/>
          </a:prstGeom>
          <a:noFill/>
        </p:spPr>
        <p:txBody>
          <a:bodyPr lIns="0" tIns="0" rIns="0" bIns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.AppleSystemUIFont" charset="-12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5650" indent="-1143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Wingdings" charset="2"/>
              <a:buChar char="§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4250" indent="-1143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000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Courier New" charset="0"/>
              <a:buChar char="o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accent6"/>
                </a:solidFill>
              </a:rPr>
              <a:t>       Start With Gap Analysis, Evidence Generation Plan, and Strategic Imperatives</a:t>
            </a:r>
          </a:p>
        </p:txBody>
      </p:sp>
      <p:graphicFrame>
        <p:nvGraphicFramePr>
          <p:cNvPr id="35" name="Table 17">
            <a:extLst>
              <a:ext uri="{FF2B5EF4-FFF2-40B4-BE49-F238E27FC236}">
                <a16:creationId xmlns:a16="http://schemas.microsoft.com/office/drawing/2014/main" id="{7996955B-CC60-5152-C0AB-43910C00B5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724851"/>
              </p:ext>
            </p:extLst>
          </p:nvPr>
        </p:nvGraphicFramePr>
        <p:xfrm>
          <a:off x="952500" y="1558674"/>
          <a:ext cx="7391400" cy="3126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4252085430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37496648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Category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Specialty Alternatives to the Traditional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1028135"/>
                  </a:ext>
                </a:extLst>
              </a:tr>
              <a:tr h="470312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Audiences</a:t>
                      </a:r>
                      <a:endParaRPr kumimoji="0" lang="en-US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822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Helvetica" panose="020B0604020202020204" pitchFamily="34" charset="0"/>
                        </a:rPr>
                        <a:t>Ancillary HCPs (ie, midwives); advocacy, patients, caregivers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1685103"/>
                  </a:ext>
                </a:extLst>
              </a:tr>
              <a:tr h="47031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C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Helvetica" panose="020B0604020202020204" pitchFamily="34" charset="0"/>
                        </a:rPr>
                        <a:t>ommunication points</a:t>
                      </a:r>
                      <a:endParaRPr kumimoji="0" lang="en-US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822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Helvetica" panose="020B0604020202020204" pitchFamily="34" charset="0"/>
                        </a:rPr>
                        <a:t>ie, Mechanism of action written in plain language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9094457"/>
                  </a:ext>
                </a:extLst>
              </a:tr>
              <a:tr h="47031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  <a:ea typeface="Times New Roman" panose="02020603050405020304" pitchFamily="18" charset="0"/>
                        </a:rPr>
                        <a:t>D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ata source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/a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nalyses</a:t>
                      </a:r>
                    </a:p>
                  </a:txBody>
                  <a:tcPr marL="822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Helvetica" panose="020B0604020202020204" pitchFamily="34" charset="0"/>
                        </a:rPr>
                        <a:t>Consensus (Delphi); combine data (preclinical + clinical); </a:t>
                      </a:r>
                    </a:p>
                    <a:p>
                      <a:pPr marL="0" algn="l" defTabSz="685800" rtl="0" eaLnBrk="1" latinLnBrk="0" hangingPunct="1"/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Helvetica" panose="020B0604020202020204" pitchFamily="34" charset="0"/>
                        </a:rPr>
                        <a:t>opinion/viewpoint; systematic literature review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0851913"/>
                  </a:ext>
                </a:extLst>
              </a:tr>
              <a:tr h="47031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Helvetica" panose="020B0604020202020204" pitchFamily="34" charset="0"/>
                        </a:rPr>
                        <a:t>Authors</a:t>
                      </a:r>
                    </a:p>
                  </a:txBody>
                  <a:tcPr marL="822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Helvetica" panose="020B0604020202020204" pitchFamily="34" charset="0"/>
                        </a:rPr>
                        <a:t>Investigator nurses; community investigators; </a:t>
                      </a:r>
                      <a:b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Helvetica" panose="020B0604020202020204" pitchFamily="34" charset="0"/>
                        </a:rPr>
                      </a:br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Helvetica" panose="020B0604020202020204" pitchFamily="34" charset="0"/>
                        </a:rPr>
                        <a:t>advisory/working groups; patients/caregivers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6169466"/>
                  </a:ext>
                </a:extLst>
              </a:tr>
              <a:tr h="47031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Timing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 </a:t>
                      </a:r>
                    </a:p>
                  </a:txBody>
                  <a:tcPr marL="822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Helvetica" panose="020B0604020202020204" pitchFamily="34" charset="0"/>
                        </a:rPr>
                        <a:t>Avoid the data dump; strategize to play out over time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0612273"/>
                  </a:ext>
                </a:extLst>
              </a:tr>
              <a:tr h="47031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Location</a:t>
                      </a:r>
                    </a:p>
                  </a:txBody>
                  <a:tcPr marL="822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kumimoji="0" lang="en-US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Helvetica" panose="020B0604020202020204" pitchFamily="34" charset="0"/>
                        </a:rPr>
                        <a:t>Consider other congresses and journals beyond the typical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376625"/>
                  </a:ext>
                </a:extLst>
              </a:tr>
            </a:tbl>
          </a:graphicData>
        </a:graphic>
      </p:graphicFrame>
      <p:pic>
        <p:nvPicPr>
          <p:cNvPr id="36" name="Picture 16" descr="Target users Icon - Free PNG &amp; SVG 837495 - Noun Project">
            <a:extLst>
              <a:ext uri="{FF2B5EF4-FFF2-40B4-BE49-F238E27FC236}">
                <a16:creationId xmlns:a16="http://schemas.microsoft.com/office/drawing/2014/main" id="{8E9E1E00-B0C0-8080-C97D-EB5FF53D0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72" y="1955333"/>
            <a:ext cx="302670" cy="30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ommunicate Icons - Free SVG &amp; PNG Communicate Images - Noun ...">
            <a:extLst>
              <a:ext uri="{FF2B5EF4-FFF2-40B4-BE49-F238E27FC236}">
                <a16:creationId xmlns:a16="http://schemas.microsoft.com/office/drawing/2014/main" id="{59386D3E-4ACE-B427-9006-A2FB4B8E8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72" y="2430651"/>
            <a:ext cx="302670" cy="30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Time left - Free interface icons">
            <a:extLst>
              <a:ext uri="{FF2B5EF4-FFF2-40B4-BE49-F238E27FC236}">
                <a16:creationId xmlns:a16="http://schemas.microsoft.com/office/drawing/2014/main" id="{EF45BF9A-BB6E-4240-722D-26229708C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72" y="3838503"/>
            <a:ext cx="302670" cy="30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Place Icon #6792 - Free Icons Library">
            <a:extLst>
              <a:ext uri="{FF2B5EF4-FFF2-40B4-BE49-F238E27FC236}">
                <a16:creationId xmlns:a16="http://schemas.microsoft.com/office/drawing/2014/main" id="{59EA922F-FAFD-8210-11BB-0EB12E8CD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72" y="4280699"/>
            <a:ext cx="302670" cy="30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raphic 40" descr="Group outline">
            <a:extLst>
              <a:ext uri="{FF2B5EF4-FFF2-40B4-BE49-F238E27FC236}">
                <a16:creationId xmlns:a16="http://schemas.microsoft.com/office/drawing/2014/main" id="{67B53A0B-E969-3386-F1F7-F3DDC46977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" r="20830"/>
          <a:stretch/>
        </p:blipFill>
        <p:spPr>
          <a:xfrm>
            <a:off x="1192625" y="3279326"/>
            <a:ext cx="361965" cy="457200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D6E09EAA-D333-57FE-C1EB-C33B14BFFA7D}"/>
              </a:ext>
            </a:extLst>
          </p:cNvPr>
          <p:cNvSpPr/>
          <p:nvPr/>
        </p:nvSpPr>
        <p:spPr>
          <a:xfrm>
            <a:off x="187977" y="1088186"/>
            <a:ext cx="1517349" cy="477364"/>
          </a:xfrm>
          <a:prstGeom prst="wedgeRoundRectCallout">
            <a:avLst>
              <a:gd name="adj1" fmla="val 59750"/>
              <a:gd name="adj2" fmla="val 22146"/>
              <a:gd name="adj3" fmla="val 16667"/>
            </a:avLst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45720" bIns="0" rtlCol="0" anchor="ctr"/>
          <a:lstStyle/>
          <a:p>
            <a:r>
              <a:rPr lang="en-US" sz="1000" dirty="0">
                <a:solidFill>
                  <a:schemeClr val="tx1"/>
                </a:solidFill>
              </a:rPr>
              <a:t>Add a lexicon,</a:t>
            </a:r>
          </a:p>
          <a:p>
            <a:r>
              <a:rPr lang="en-US" sz="1000" dirty="0">
                <a:solidFill>
                  <a:schemeClr val="tx1"/>
                </a:solidFill>
              </a:rPr>
              <a:t>SWOT analysis, SCP or GSP, life cycle roadmap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B41E1B9-F9E9-E268-3F79-4C816DD97D14}"/>
              </a:ext>
            </a:extLst>
          </p:cNvPr>
          <p:cNvSpPr/>
          <p:nvPr/>
        </p:nvSpPr>
        <p:spPr>
          <a:xfrm>
            <a:off x="187977" y="3146660"/>
            <a:ext cx="773271" cy="576452"/>
          </a:xfrm>
          <a:prstGeom prst="wedgeRoundRectCallout">
            <a:avLst>
              <a:gd name="adj1" fmla="val 69449"/>
              <a:gd name="adj2" fmla="val 23235"/>
              <a:gd name="adj3" fmla="val 16667"/>
            </a:avLst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45720" bIns="0" rtlCol="0" anchor="ctr"/>
          <a:lstStyle/>
          <a:p>
            <a:r>
              <a:rPr lang="en-US" sz="1000" dirty="0">
                <a:solidFill>
                  <a:schemeClr val="tx1"/>
                </a:solidFill>
              </a:rPr>
              <a:t>Find unique voices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E01A552-5CE0-480A-12E6-088F45C2D510}"/>
              </a:ext>
            </a:extLst>
          </p:cNvPr>
          <p:cNvSpPr/>
          <p:nvPr/>
        </p:nvSpPr>
        <p:spPr>
          <a:xfrm>
            <a:off x="7308043" y="2861162"/>
            <a:ext cx="1035857" cy="355169"/>
          </a:xfrm>
          <a:prstGeom prst="wedgeRoundRectCallout">
            <a:avLst>
              <a:gd name="adj1" fmla="val -80818"/>
              <a:gd name="adj2" fmla="val -21362"/>
              <a:gd name="adj3" fmla="val 16667"/>
            </a:avLst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45720" bIns="0" rtlCol="0" anchor="ctr"/>
          <a:lstStyle/>
          <a:p>
            <a:r>
              <a:rPr lang="en-US" sz="1000" dirty="0">
                <a:solidFill>
                  <a:schemeClr val="tx1"/>
                </a:solidFill>
              </a:rPr>
              <a:t>Amplify the data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E998649C-DBE4-B5FB-BD82-A2ABBC58E6F9}"/>
              </a:ext>
            </a:extLst>
          </p:cNvPr>
          <p:cNvSpPr/>
          <p:nvPr/>
        </p:nvSpPr>
        <p:spPr>
          <a:xfrm>
            <a:off x="7111795" y="3593130"/>
            <a:ext cx="1653795" cy="507558"/>
          </a:xfrm>
          <a:prstGeom prst="wedgeRoundRectCallout">
            <a:avLst>
              <a:gd name="adj1" fmla="val -61529"/>
              <a:gd name="adj2" fmla="val 23559"/>
              <a:gd name="adj3" fmla="val 16667"/>
            </a:avLst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45720" bIns="0" rtlCol="0" anchor="ctr"/>
          <a:lstStyle/>
          <a:p>
            <a:r>
              <a:rPr lang="en-US" sz="1000" dirty="0">
                <a:solidFill>
                  <a:schemeClr val="tx1"/>
                </a:solidFill>
              </a:rPr>
              <a:t>Consider immediate </a:t>
            </a:r>
            <a:r>
              <a:rPr lang="en-US" sz="1000" u="sng" dirty="0">
                <a:solidFill>
                  <a:schemeClr val="tx1"/>
                </a:solidFill>
              </a:rPr>
              <a:t>and</a:t>
            </a:r>
            <a:r>
              <a:rPr lang="en-US" sz="1000" dirty="0">
                <a:solidFill>
                  <a:schemeClr val="tx1"/>
                </a:solidFill>
              </a:rPr>
              <a:t> long-term needs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434B365C-6328-DF19-6235-B0F39D7C596A}"/>
              </a:ext>
            </a:extLst>
          </p:cNvPr>
          <p:cNvSpPr/>
          <p:nvPr/>
        </p:nvSpPr>
        <p:spPr>
          <a:xfrm>
            <a:off x="187978" y="2014801"/>
            <a:ext cx="764521" cy="443926"/>
          </a:xfrm>
          <a:prstGeom prst="wedgeRoundRectCallout">
            <a:avLst>
              <a:gd name="adj1" fmla="val 68006"/>
              <a:gd name="adj2" fmla="val -20696"/>
              <a:gd name="adj3" fmla="val 16667"/>
            </a:avLst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45720" bIns="0" rtlCol="0" anchor="ctr"/>
          <a:lstStyle/>
          <a:p>
            <a:r>
              <a:rPr lang="en-US" sz="1000" dirty="0">
                <a:solidFill>
                  <a:schemeClr val="tx1"/>
                </a:solidFill>
              </a:rPr>
              <a:t>Go beyond HCPs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D3051067-93CC-80C2-9F1B-94E74D172128}"/>
              </a:ext>
            </a:extLst>
          </p:cNvPr>
          <p:cNvSpPr/>
          <p:nvPr/>
        </p:nvSpPr>
        <p:spPr>
          <a:xfrm>
            <a:off x="7308043" y="2272196"/>
            <a:ext cx="1305629" cy="449115"/>
          </a:xfrm>
          <a:prstGeom prst="wedgeRoundRectCallout">
            <a:avLst>
              <a:gd name="adj1" fmla="val -69967"/>
              <a:gd name="adj2" fmla="val 23595"/>
              <a:gd name="adj3" fmla="val 16667"/>
            </a:avLst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45720" bIns="0" rtlCol="0" anchor="ctr"/>
          <a:lstStyle/>
          <a:p>
            <a:r>
              <a:rPr kumimoji="0" lang="en-US" sz="10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Helvetica" panose="020B0604020202020204" pitchFamily="34" charset="0"/>
              </a:rPr>
              <a:t>Reimagine with novel language</a:t>
            </a:r>
            <a:endParaRPr lang="en-US" sz="1000" dirty="0"/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6BF0CE57-FBC1-DDC8-D720-C798D650EE57}"/>
              </a:ext>
            </a:extLst>
          </p:cNvPr>
          <p:cNvSpPr/>
          <p:nvPr/>
        </p:nvSpPr>
        <p:spPr>
          <a:xfrm>
            <a:off x="187979" y="3975325"/>
            <a:ext cx="764522" cy="707898"/>
          </a:xfrm>
          <a:prstGeom prst="wedgeRoundRectCallout">
            <a:avLst>
              <a:gd name="adj1" fmla="val 67553"/>
              <a:gd name="adj2" fmla="val 21408"/>
              <a:gd name="adj3" fmla="val 16667"/>
            </a:avLst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45720" bIns="0" rtlCol="0" anchor="ctr"/>
          <a:lstStyle/>
          <a:p>
            <a:r>
              <a:rPr lang="en-US" sz="1000" dirty="0">
                <a:solidFill>
                  <a:schemeClr val="tx1"/>
                </a:solidFill>
              </a:rPr>
              <a:t>Broaden journal or congress options</a:t>
            </a:r>
          </a:p>
        </p:txBody>
      </p:sp>
      <p:pic>
        <p:nvPicPr>
          <p:cNvPr id="39" name="Picture 8" descr="Data - Free business icons">
            <a:extLst>
              <a:ext uri="{FF2B5EF4-FFF2-40B4-BE49-F238E27FC236}">
                <a16:creationId xmlns:a16="http://schemas.microsoft.com/office/drawing/2014/main" id="{39FB1195-A1C0-64E3-631A-D5C054D67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3194" y="2909532"/>
            <a:ext cx="300827" cy="30082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61393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8409A-B5EA-A77D-0D8C-4C3C0686C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4772E152-D122-A6C2-AD8D-3ECED5C76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06667" y="2388139"/>
            <a:ext cx="3051468" cy="25428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612378-6970-8A5B-DFBE-761E2115E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Strategic Publication Planning Is Difficult:</a:t>
            </a:r>
            <a:br>
              <a:rPr lang="en-US" sz="2400" dirty="0"/>
            </a:br>
            <a:r>
              <a:rPr lang="en-US" sz="2400" dirty="0"/>
              <a:t>How Was Your Last (Meal) Publication Plan?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5C317B-BA37-BA1E-E69D-5C72539D4B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E2DFC4-A71B-6F2A-EA1F-EE1F4B0D5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9067" y="1336438"/>
            <a:ext cx="6978791" cy="367592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1" dirty="0"/>
              <a:t>Empty plate: </a:t>
            </a:r>
            <a:r>
              <a:rPr lang="en-US" sz="1800" dirty="0"/>
              <a:t>I’m new to pub planning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1" dirty="0"/>
              <a:t>Watered Down: </a:t>
            </a:r>
            <a:r>
              <a:rPr lang="en-US" sz="1800" dirty="0"/>
              <a:t>Lacking in diversity or innovation—same audience, same congresses, same journals, same style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1" dirty="0"/>
              <a:t>Overdone: </a:t>
            </a:r>
            <a:r>
              <a:rPr lang="en-US" sz="1800" dirty="0"/>
              <a:t>Overloaded with tactics, making execution challenging for our people and budget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1" dirty="0"/>
              <a:t>4 stars: </a:t>
            </a:r>
            <a:r>
              <a:rPr lang="en-US" sz="1800" dirty="0"/>
              <a:t>Close to perfect to get the right communications points to the public domain and on budget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1" dirty="0"/>
              <a:t>James Beard Award Winner: </a:t>
            </a:r>
            <a:r>
              <a:rPr lang="en-US" sz="1800" dirty="0"/>
              <a:t>Exemplary, with the right publications at the right times to the right audiences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8E6DBC5-7870-7DB6-D39D-F376B8151AA6}"/>
              </a:ext>
            </a:extLst>
          </p:cNvPr>
          <p:cNvSpPr/>
          <p:nvPr/>
        </p:nvSpPr>
        <p:spPr>
          <a:xfrm>
            <a:off x="954292" y="1401610"/>
            <a:ext cx="324567" cy="32456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1F0B499-D5C8-F030-DD6B-DC7959F37F23}"/>
              </a:ext>
            </a:extLst>
          </p:cNvPr>
          <p:cNvSpPr/>
          <p:nvPr/>
        </p:nvSpPr>
        <p:spPr>
          <a:xfrm>
            <a:off x="962384" y="1842931"/>
            <a:ext cx="324567" cy="32456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E8488F-7B6F-954F-CEBC-13EFDCC029AE}"/>
              </a:ext>
            </a:extLst>
          </p:cNvPr>
          <p:cNvSpPr/>
          <p:nvPr/>
        </p:nvSpPr>
        <p:spPr>
          <a:xfrm>
            <a:off x="962384" y="2559380"/>
            <a:ext cx="324567" cy="32456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AC7BA04-4165-D596-D3EE-935BE030D770}"/>
              </a:ext>
            </a:extLst>
          </p:cNvPr>
          <p:cNvSpPr/>
          <p:nvPr/>
        </p:nvSpPr>
        <p:spPr>
          <a:xfrm>
            <a:off x="962384" y="3275829"/>
            <a:ext cx="324567" cy="32456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4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AFC3E05-CB6A-315B-F5CD-615AD7B15113}"/>
              </a:ext>
            </a:extLst>
          </p:cNvPr>
          <p:cNvSpPr/>
          <p:nvPr/>
        </p:nvSpPr>
        <p:spPr>
          <a:xfrm>
            <a:off x="977220" y="4002761"/>
            <a:ext cx="324567" cy="32456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834642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69247-9452-7201-83F8-E4D63EA3F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the Meal Turn Out?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156318-64C4-9ABF-AAAA-1D3317CA76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2050" name="Picture 2" descr="Expectations Vs Reality: 30 Of The Worst Cake Fails Ever | Bored Panda">
            <a:extLst>
              <a:ext uri="{FF2B5EF4-FFF2-40B4-BE49-F238E27FC236}">
                <a16:creationId xmlns:a16="http://schemas.microsoft.com/office/drawing/2014/main" id="{3902A3E3-1AD1-26C1-911B-F85ED62EA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98" y="1213005"/>
            <a:ext cx="3883004" cy="362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8189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A506-707B-8578-6952-7B9E93220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Best Practice Tips:</a:t>
            </a:r>
            <a:br>
              <a:rPr lang="en-US" dirty="0"/>
            </a:br>
            <a:r>
              <a:rPr lang="en-US" dirty="0"/>
              <a:t>Many Cooks </a:t>
            </a:r>
            <a:r>
              <a:rPr lang="en-US" u="sng" dirty="0"/>
              <a:t>Do Not </a:t>
            </a:r>
            <a:r>
              <a:rPr lang="en-US" dirty="0"/>
              <a:t>Spoil the Broth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A8B52F-3877-7999-4D39-8BC4168818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49</a:t>
            </a:fld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E7EEF9A-CFFE-F29F-0B85-30D51F59B719}"/>
              </a:ext>
            </a:extLst>
          </p:cNvPr>
          <p:cNvGrpSpPr/>
          <p:nvPr/>
        </p:nvGrpSpPr>
        <p:grpSpPr>
          <a:xfrm>
            <a:off x="446731" y="1301471"/>
            <a:ext cx="7897169" cy="3222904"/>
            <a:chOff x="446731" y="1275959"/>
            <a:chExt cx="8953501" cy="367724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9BB3A60-18FE-9682-8209-715B282B6DAB}"/>
                </a:ext>
              </a:extLst>
            </p:cNvPr>
            <p:cNvSpPr/>
            <p:nvPr/>
          </p:nvSpPr>
          <p:spPr>
            <a:xfrm>
              <a:off x="446731" y="1275959"/>
              <a:ext cx="1638301" cy="3677240"/>
            </a:xfrm>
            <a:prstGeom prst="roundRect">
              <a:avLst>
                <a:gd name="adj" fmla="val 635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548640" rIns="0" bIns="81978" numCol="1" spcCol="1270" anchor="t" anchorCtr="0">
              <a:noAutofit/>
            </a:bodyPr>
            <a:lstStyle/>
            <a:p>
              <a:pPr marL="0" lvl="0" indent="0" algn="l" defTabSz="711200"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en-US" sz="1200" b="1" kern="1200" dirty="0">
                  <a:solidFill>
                    <a:schemeClr val="accent1"/>
                  </a:solidFill>
                </a:rPr>
                <a:t>Build Relationships</a:t>
              </a:r>
            </a:p>
            <a:p>
              <a:pPr marL="112713" indent="-112713" defTabSz="71120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100" kern="1200" dirty="0">
                  <a:solidFill>
                    <a:schemeClr val="tx1"/>
                  </a:solidFill>
                </a:rPr>
                <a:t>Update and/or roadshow your SOP—remind people this is how we do it here</a:t>
              </a:r>
            </a:p>
            <a:p>
              <a:pPr marL="112713" indent="-112713" defTabSz="71120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100" kern="1200" dirty="0">
                  <a:solidFill>
                    <a:schemeClr val="tx1"/>
                  </a:solidFill>
                </a:rPr>
                <a:t>Lay a policy foundation (legal, compliance)</a:t>
              </a:r>
            </a:p>
            <a:p>
              <a:pPr marL="112713" indent="-112713" defTabSz="71120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100" kern="1200" dirty="0">
                  <a:solidFill>
                    <a:schemeClr val="tx1"/>
                  </a:solidFill>
                </a:rPr>
                <a:t>Change your talking points from “nice to haves” to “need to haves”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A394732-5509-556B-5D25-847FCA2BA739}"/>
                </a:ext>
              </a:extLst>
            </p:cNvPr>
            <p:cNvSpPr/>
            <p:nvPr/>
          </p:nvSpPr>
          <p:spPr>
            <a:xfrm>
              <a:off x="2275531" y="1275959"/>
              <a:ext cx="1638301" cy="3677240"/>
            </a:xfrm>
            <a:prstGeom prst="roundRect">
              <a:avLst>
                <a:gd name="adj" fmla="val 635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548640" rIns="0" bIns="81978" numCol="1" spcCol="1270" anchor="t" anchorCtr="0">
              <a:noAutofit/>
            </a:bodyPr>
            <a:lstStyle/>
            <a:p>
              <a:pPr marL="0" lvl="0" indent="0" algn="l" defTabSz="711200"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en-US" sz="1200" b="1" kern="1200" dirty="0">
                  <a:solidFill>
                    <a:schemeClr val="accent1"/>
                  </a:solidFill>
                </a:rPr>
                <a:t>Plan Ahead </a:t>
              </a:r>
            </a:p>
            <a:p>
              <a:pPr marL="112713" indent="-112713" defTabSz="71120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100" kern="1200" dirty="0">
                  <a:solidFill>
                    <a:schemeClr val="tx1"/>
                  </a:solidFill>
                </a:rPr>
                <a:t>Start earlier than the Annual Operating Plan (AOP) calendar</a:t>
              </a:r>
            </a:p>
            <a:p>
              <a:pPr marL="112713" indent="-112713" defTabSz="71120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100" kern="1200" dirty="0">
                  <a:solidFill>
                    <a:schemeClr val="tx1"/>
                  </a:solidFill>
                </a:rPr>
                <a:t>Understand your governance process (ie, your company’s system for Publication Plan approval)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2B22C4A-947D-B04E-A4FB-6BBEE9575804}"/>
                </a:ext>
              </a:extLst>
            </p:cNvPr>
            <p:cNvSpPr/>
            <p:nvPr/>
          </p:nvSpPr>
          <p:spPr>
            <a:xfrm>
              <a:off x="4104331" y="1275959"/>
              <a:ext cx="1638301" cy="3677240"/>
            </a:xfrm>
            <a:prstGeom prst="roundRect">
              <a:avLst>
                <a:gd name="adj" fmla="val 635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548640" rIns="0" bIns="81978" numCol="1" spcCol="1270" anchor="t" anchorCtr="0">
              <a:noAutofit/>
            </a:bodyPr>
            <a:lstStyle/>
            <a:p>
              <a:pPr marL="0" lvl="0" indent="0" algn="l" defTabSz="711200"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en-US" sz="1200" b="1" kern="1200" dirty="0">
                  <a:solidFill>
                    <a:schemeClr val="accent1"/>
                  </a:solidFill>
                </a:rPr>
                <a:t>Get Help</a:t>
              </a:r>
            </a:p>
            <a:p>
              <a:pPr marL="112713" indent="-112713" defTabSz="71120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100" kern="1200" dirty="0">
                  <a:solidFill>
                    <a:schemeClr val="tx1"/>
                  </a:solidFill>
                </a:rPr>
                <a:t>Agency support </a:t>
              </a:r>
              <a:br>
                <a:rPr lang="en-US" sz="1100" kern="1200" dirty="0">
                  <a:solidFill>
                    <a:schemeClr val="tx1"/>
                  </a:solidFill>
                </a:rPr>
              </a:br>
              <a:r>
                <a:rPr lang="en-US" sz="1100" kern="1200" dirty="0">
                  <a:solidFill>
                    <a:schemeClr val="tx1"/>
                  </a:solidFill>
                </a:rPr>
                <a:t>(ie, smart, experienced people who want you to succeed)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F36481D-EF94-F58B-6835-23AA56414ADC}"/>
                </a:ext>
              </a:extLst>
            </p:cNvPr>
            <p:cNvSpPr/>
            <p:nvPr/>
          </p:nvSpPr>
          <p:spPr>
            <a:xfrm>
              <a:off x="5933131" y="1275959"/>
              <a:ext cx="1638301" cy="3677240"/>
            </a:xfrm>
            <a:prstGeom prst="roundRect">
              <a:avLst>
                <a:gd name="adj" fmla="val 635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548640" rIns="0" bIns="81978" numCol="1" spcCol="1270" anchor="t" anchorCtr="0">
              <a:noAutofit/>
            </a:bodyPr>
            <a:lstStyle/>
            <a:p>
              <a:pPr marL="0" lvl="0" indent="0" algn="l" defTabSz="711200"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en-US" sz="1200" b="1" kern="1200" dirty="0">
                  <a:solidFill>
                    <a:schemeClr val="accent1"/>
                  </a:solidFill>
                </a:rPr>
                <a:t>Hold a Good Meeting</a:t>
              </a:r>
            </a:p>
            <a:p>
              <a:pPr marL="112713" indent="-112713" defTabSz="71120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100" kern="1200" dirty="0">
                  <a:solidFill>
                    <a:schemeClr val="tx1"/>
                  </a:solidFill>
                </a:rPr>
                <a:t>Avoid didactic presentations (blah, blah, blah)</a:t>
              </a:r>
            </a:p>
            <a:p>
              <a:pPr marL="112713" indent="-112713" defTabSz="71120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100" kern="1200" dirty="0">
                  <a:solidFill>
                    <a:schemeClr val="tx1"/>
                  </a:solidFill>
                </a:rPr>
                <a:t>Make it interactive (whiteboards, posters)</a:t>
              </a:r>
            </a:p>
            <a:p>
              <a:pPr marL="112713" indent="-112713" defTabSz="71120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100" kern="1200" dirty="0">
                  <a:solidFill>
                    <a:schemeClr val="tx1"/>
                  </a:solidFill>
                </a:rPr>
                <a:t>Capture live comments (post-it notes)</a:t>
              </a:r>
            </a:p>
            <a:p>
              <a:pPr marL="112713" indent="-112713" defTabSz="71120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100" kern="1200" dirty="0">
                  <a:solidFill>
                    <a:schemeClr val="tx1"/>
                  </a:solidFill>
                </a:rPr>
                <a:t>Allow adequate time (and breaks!) to foster brainstorming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BD3E47A-F800-ABE1-BD17-6E76CDC51145}"/>
                </a:ext>
              </a:extLst>
            </p:cNvPr>
            <p:cNvSpPr/>
            <p:nvPr/>
          </p:nvSpPr>
          <p:spPr>
            <a:xfrm>
              <a:off x="7761931" y="1275959"/>
              <a:ext cx="1638301" cy="3677240"/>
            </a:xfrm>
            <a:prstGeom prst="roundRect">
              <a:avLst>
                <a:gd name="adj" fmla="val 635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548640" rIns="0" bIns="81978" numCol="1" spcCol="1270" anchor="t" anchorCtr="0">
              <a:noAutofit/>
            </a:bodyPr>
            <a:lstStyle/>
            <a:p>
              <a:pPr marL="0" lvl="0" indent="0" algn="l" defTabSz="711200"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en-US" sz="1200" b="1" kern="1200" dirty="0">
                  <a:solidFill>
                    <a:schemeClr val="accent1"/>
                  </a:solidFill>
                </a:rPr>
                <a:t>Start the Tactic</a:t>
              </a:r>
            </a:p>
            <a:p>
              <a:pPr marL="112713" indent="-112713" defTabSz="71120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100" kern="1200" dirty="0">
                  <a:solidFill>
                    <a:schemeClr val="tx1"/>
                  </a:solidFill>
                </a:rPr>
                <a:t>Convert your short title to a publication proposal as soon as possible</a:t>
              </a:r>
            </a:p>
            <a:p>
              <a:pPr marL="112713" indent="-112713" defTabSz="71120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100" kern="1200" dirty="0">
                  <a:solidFill>
                    <a:schemeClr val="tx1"/>
                  </a:solidFill>
                </a:rPr>
                <a:t>Vet the proposal to internal stakeholders, before starting your publication</a:t>
              </a:r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77D5EEB8-4A93-42D1-F795-7020BF825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56500" y="1408900"/>
            <a:ext cx="514350" cy="41910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8E4DD58B-3806-8BA1-0635-8A3156845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5888" y="1418425"/>
            <a:ext cx="552450" cy="409575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7FD8C326-C07B-B243-D140-CF610EA75D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09501" y="1418425"/>
            <a:ext cx="382270" cy="409575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B915AECE-5214-A2EB-A430-8B7FDB44E0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9638" y="1456525"/>
            <a:ext cx="609600" cy="323850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BCED7572-89B5-1992-A1FC-3F9D41F6DC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85487" y="1435768"/>
            <a:ext cx="427233" cy="3987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6AE517-E6F3-C864-A8B0-B898D8E12006}"/>
              </a:ext>
            </a:extLst>
          </p:cNvPr>
          <p:cNvSpPr txBox="1"/>
          <p:nvPr/>
        </p:nvSpPr>
        <p:spPr>
          <a:xfrm>
            <a:off x="1021" y="4885613"/>
            <a:ext cx="74339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 SOP, standard operating procedure. </a:t>
            </a:r>
          </a:p>
        </p:txBody>
      </p:sp>
    </p:spTree>
    <p:extLst>
      <p:ext uri="{BB962C8B-B14F-4D97-AF65-F5344CB8AC3E}">
        <p14:creationId xmlns:p14="http://schemas.microsoft.com/office/powerpoint/2010/main" val="2271463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3FD4A1C-9821-443E-9CA3-AE73D3D581DE}"/>
              </a:ext>
            </a:extLst>
          </p:cNvPr>
          <p:cNvSpPr/>
          <p:nvPr/>
        </p:nvSpPr>
        <p:spPr>
          <a:xfrm>
            <a:off x="3595925" y="1279669"/>
            <a:ext cx="1985310" cy="3257942"/>
          </a:xfrm>
          <a:custGeom>
            <a:avLst/>
            <a:gdLst>
              <a:gd name="connsiteX0" fmla="*/ 2074820 w 4149640"/>
              <a:gd name="connsiteY0" fmla="*/ 5213650 h 6809667"/>
              <a:gd name="connsiteX1" fmla="*/ 2872829 w 4149640"/>
              <a:gd name="connsiteY1" fmla="*/ 6011659 h 6809667"/>
              <a:gd name="connsiteX2" fmla="*/ 2074820 w 4149640"/>
              <a:gd name="connsiteY2" fmla="*/ 6809667 h 6809667"/>
              <a:gd name="connsiteX3" fmla="*/ 1276812 w 4149640"/>
              <a:gd name="connsiteY3" fmla="*/ 6011659 h 6809667"/>
              <a:gd name="connsiteX4" fmla="*/ 2074820 w 4149640"/>
              <a:gd name="connsiteY4" fmla="*/ 5213650 h 6809667"/>
              <a:gd name="connsiteX5" fmla="*/ 2074820 w 4149640"/>
              <a:gd name="connsiteY5" fmla="*/ 0 h 6809667"/>
              <a:gd name="connsiteX6" fmla="*/ 4149640 w 4149640"/>
              <a:gd name="connsiteY6" fmla="*/ 2074820 h 6809667"/>
              <a:gd name="connsiteX7" fmla="*/ 3418133 w 4149640"/>
              <a:gd name="connsiteY7" fmla="*/ 3656207 h 6809667"/>
              <a:gd name="connsiteX8" fmla="*/ 2872828 w 4149640"/>
              <a:gd name="connsiteY8" fmla="*/ 4119051 h 6809667"/>
              <a:gd name="connsiteX9" fmla="*/ 2872828 w 4149640"/>
              <a:gd name="connsiteY9" fmla="*/ 4814648 h 6809667"/>
              <a:gd name="connsiteX10" fmla="*/ 1276812 w 4149640"/>
              <a:gd name="connsiteY10" fmla="*/ 4814648 h 6809667"/>
              <a:gd name="connsiteX11" fmla="*/ 1276812 w 4149640"/>
              <a:gd name="connsiteY11" fmla="*/ 3382224 h 6809667"/>
              <a:gd name="connsiteX12" fmla="*/ 2074820 w 4149640"/>
              <a:gd name="connsiteY12" fmla="*/ 2703916 h 6809667"/>
              <a:gd name="connsiteX13" fmla="*/ 2384713 w 4149640"/>
              <a:gd name="connsiteY13" fmla="*/ 2440574 h 6809667"/>
              <a:gd name="connsiteX14" fmla="*/ 2553625 w 4149640"/>
              <a:gd name="connsiteY14" fmla="*/ 2074820 h 6809667"/>
              <a:gd name="connsiteX15" fmla="*/ 2074820 w 4149640"/>
              <a:gd name="connsiteY15" fmla="*/ 1596016 h 6809667"/>
              <a:gd name="connsiteX16" fmla="*/ 1596016 w 4149640"/>
              <a:gd name="connsiteY16" fmla="*/ 2074820 h 6809667"/>
              <a:gd name="connsiteX17" fmla="*/ 1596016 w 4149640"/>
              <a:gd name="connsiteY17" fmla="*/ 2274322 h 6809667"/>
              <a:gd name="connsiteX18" fmla="*/ 0 w 4149640"/>
              <a:gd name="connsiteY18" fmla="*/ 2274322 h 6809667"/>
              <a:gd name="connsiteX19" fmla="*/ 0 w 4149640"/>
              <a:gd name="connsiteY19" fmla="*/ 2074820 h 6809667"/>
              <a:gd name="connsiteX20" fmla="*/ 2074820 w 4149640"/>
              <a:gd name="connsiteY20" fmla="*/ 0 h 6809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49640" h="6809667">
                <a:moveTo>
                  <a:pt x="2074820" y="5213650"/>
                </a:moveTo>
                <a:cubicBezTo>
                  <a:pt x="2515548" y="5213650"/>
                  <a:pt x="2872829" y="5570930"/>
                  <a:pt x="2872829" y="6011659"/>
                </a:cubicBezTo>
                <a:cubicBezTo>
                  <a:pt x="2872829" y="6452386"/>
                  <a:pt x="2515548" y="6809667"/>
                  <a:pt x="2074820" y="6809667"/>
                </a:cubicBezTo>
                <a:cubicBezTo>
                  <a:pt x="1634092" y="6809667"/>
                  <a:pt x="1276812" y="6452386"/>
                  <a:pt x="1276812" y="6011659"/>
                </a:cubicBezTo>
                <a:cubicBezTo>
                  <a:pt x="1276812" y="5570930"/>
                  <a:pt x="1634092" y="5213650"/>
                  <a:pt x="2074820" y="5213650"/>
                </a:cubicBezTo>
                <a:close/>
                <a:moveTo>
                  <a:pt x="2074820" y="0"/>
                </a:moveTo>
                <a:cubicBezTo>
                  <a:pt x="3218631" y="0"/>
                  <a:pt x="4149640" y="931009"/>
                  <a:pt x="4149640" y="2074820"/>
                </a:cubicBezTo>
                <a:cubicBezTo>
                  <a:pt x="4149640" y="2683966"/>
                  <a:pt x="3882308" y="3261193"/>
                  <a:pt x="3418133" y="3656207"/>
                </a:cubicBezTo>
                <a:lnTo>
                  <a:pt x="2872828" y="4119051"/>
                </a:lnTo>
                <a:lnTo>
                  <a:pt x="2872828" y="4814648"/>
                </a:lnTo>
                <a:lnTo>
                  <a:pt x="1276812" y="4814648"/>
                </a:lnTo>
                <a:lnTo>
                  <a:pt x="1276812" y="3382224"/>
                </a:lnTo>
                <a:lnTo>
                  <a:pt x="2074820" y="2703916"/>
                </a:lnTo>
                <a:lnTo>
                  <a:pt x="2384713" y="2440574"/>
                </a:lnTo>
                <a:cubicBezTo>
                  <a:pt x="2492444" y="2348803"/>
                  <a:pt x="2553625" y="2215802"/>
                  <a:pt x="2553625" y="2074820"/>
                </a:cubicBezTo>
                <a:cubicBezTo>
                  <a:pt x="2553625" y="1811478"/>
                  <a:pt x="2338163" y="1596016"/>
                  <a:pt x="2074820" y="1596016"/>
                </a:cubicBezTo>
                <a:cubicBezTo>
                  <a:pt x="1811478" y="1596016"/>
                  <a:pt x="1596016" y="1811478"/>
                  <a:pt x="1596016" y="2074820"/>
                </a:cubicBezTo>
                <a:lnTo>
                  <a:pt x="1596016" y="2274322"/>
                </a:lnTo>
                <a:lnTo>
                  <a:pt x="0" y="2274322"/>
                </a:lnTo>
                <a:lnTo>
                  <a:pt x="0" y="2074820"/>
                </a:lnTo>
                <a:cubicBezTo>
                  <a:pt x="0" y="931009"/>
                  <a:pt x="931009" y="0"/>
                  <a:pt x="207482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783">
              <a:defRPr/>
            </a:pPr>
            <a:endParaRPr lang="en-GB" sz="506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C2C93BE-CE3D-4DE4-B069-C376301A6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How to Ask Questions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5497116" y="4400550"/>
            <a:ext cx="464188" cy="571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13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F6AFA23-FBDC-4468-A59A-D56F421CFE00}"/>
              </a:ext>
            </a:extLst>
          </p:cNvPr>
          <p:cNvGrpSpPr>
            <a:grpSpLocks/>
          </p:cNvGrpSpPr>
          <p:nvPr/>
        </p:nvGrpSpPr>
        <p:grpSpPr>
          <a:xfrm>
            <a:off x="971551" y="1333152"/>
            <a:ext cx="7348361" cy="720000"/>
            <a:chOff x="395288" y="6318314"/>
            <a:chExt cx="15749901" cy="100800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1C084D7-F551-4315-A7A0-4001CAB0044E}"/>
                </a:ext>
              </a:extLst>
            </p:cNvPr>
            <p:cNvSpPr>
              <a:spLocks/>
            </p:cNvSpPr>
            <p:nvPr/>
          </p:nvSpPr>
          <p:spPr>
            <a:xfrm>
              <a:off x="395288" y="6318314"/>
              <a:ext cx="15749901" cy="1008000"/>
            </a:xfrm>
            <a:prstGeom prst="roundRect">
              <a:avLst>
                <a:gd name="adj" fmla="val 11108"/>
              </a:avLst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GB" sz="1800" dirty="0">
                <a:solidFill>
                  <a:prstClr val="black"/>
                </a:solidFill>
                <a:latin typeface="Franklin Gothic Book" panose="020B0503020102020204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ACDE58D-D053-4AF3-9A84-474269278395}"/>
                </a:ext>
              </a:extLst>
            </p:cNvPr>
            <p:cNvSpPr>
              <a:spLocks/>
            </p:cNvSpPr>
            <p:nvPr/>
          </p:nvSpPr>
          <p:spPr>
            <a:xfrm>
              <a:off x="596481" y="6408313"/>
              <a:ext cx="15347512" cy="828001"/>
            </a:xfrm>
            <a:prstGeom prst="rect">
              <a:avLst/>
            </a:prstGeom>
          </p:spPr>
          <p:txBody>
            <a:bodyPr lIns="0" tIns="13500" rIns="0" bIns="13500" anchor="ctr">
              <a:noAutofit/>
            </a:bodyPr>
            <a:lstStyle/>
            <a:p>
              <a:pPr defTabSz="685783">
                <a:spcAft>
                  <a:spcPts val="1125"/>
                </a:spcAft>
                <a:tabLst>
                  <a:tab pos="2088304" algn="l"/>
                </a:tabLst>
                <a:defRPr/>
              </a:pPr>
              <a:r>
                <a:rPr lang="en-GB" sz="1800" dirty="0">
                  <a:solidFill>
                    <a:prstClr val="black"/>
                  </a:solidFill>
                  <a:latin typeface="Franklin Gothic Book" panose="020B0503020102020204"/>
                </a:rPr>
                <a:t>Feel free to ask a question at any time; however, all questions will be held until the end of the presentation.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318545-FB83-4C4A-BF86-55A940293317}"/>
              </a:ext>
            </a:extLst>
          </p:cNvPr>
          <p:cNvGrpSpPr>
            <a:grpSpLocks/>
          </p:cNvGrpSpPr>
          <p:nvPr/>
        </p:nvGrpSpPr>
        <p:grpSpPr>
          <a:xfrm>
            <a:off x="971551" y="2215949"/>
            <a:ext cx="7348361" cy="720000"/>
            <a:chOff x="395288" y="6318314"/>
            <a:chExt cx="15749901" cy="1008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4D4A3A2-4CC3-4CE0-BCD1-93B258769DE2}"/>
                </a:ext>
              </a:extLst>
            </p:cNvPr>
            <p:cNvSpPr>
              <a:spLocks/>
            </p:cNvSpPr>
            <p:nvPr/>
          </p:nvSpPr>
          <p:spPr>
            <a:xfrm>
              <a:off x="395288" y="6318314"/>
              <a:ext cx="15749901" cy="1008000"/>
            </a:xfrm>
            <a:prstGeom prst="roundRect">
              <a:avLst>
                <a:gd name="adj" fmla="val 11108"/>
              </a:avLst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GB" sz="1800" dirty="0">
                <a:solidFill>
                  <a:prstClr val="black"/>
                </a:solidFill>
                <a:latin typeface="Franklin Gothic Book" panose="020B0503020102020204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4ECB822-9122-4C41-A74E-9F82C798F7A4}"/>
                </a:ext>
              </a:extLst>
            </p:cNvPr>
            <p:cNvSpPr>
              <a:spLocks/>
            </p:cNvSpPr>
            <p:nvPr/>
          </p:nvSpPr>
          <p:spPr>
            <a:xfrm>
              <a:off x="596481" y="6408313"/>
              <a:ext cx="15347512" cy="828001"/>
            </a:xfrm>
            <a:prstGeom prst="rect">
              <a:avLst/>
            </a:prstGeom>
          </p:spPr>
          <p:txBody>
            <a:bodyPr lIns="0" tIns="13500" rIns="0" bIns="13500" anchor="ctr">
              <a:noAutofit/>
            </a:bodyPr>
            <a:lstStyle/>
            <a:p>
              <a:pPr defTabSz="685783">
                <a:spcAft>
                  <a:spcPts val="1125"/>
                </a:spcAft>
                <a:tabLst>
                  <a:tab pos="2088304" algn="l"/>
                </a:tabLst>
                <a:defRPr/>
              </a:pPr>
              <a:r>
                <a:rPr lang="en-GB" sz="1800" b="1" dirty="0">
                  <a:solidFill>
                    <a:srgbClr val="4472C4"/>
                  </a:solidFill>
                  <a:latin typeface="Franklin Gothic Book" panose="020B0503020102020204"/>
                </a:rPr>
                <a:t>To ask a question</a:t>
              </a:r>
              <a:r>
                <a:rPr lang="en-GB" sz="1800" dirty="0">
                  <a:solidFill>
                    <a:prstClr val="black"/>
                  </a:solidFill>
                  <a:latin typeface="Franklin Gothic Book" panose="020B0503020102020204"/>
                </a:rPr>
                <a:t>, open the Q&amp;A window and type your question into the </a:t>
              </a:r>
              <a:br>
                <a:rPr lang="en-GB" sz="1800" dirty="0">
                  <a:solidFill>
                    <a:prstClr val="black"/>
                  </a:solidFill>
                  <a:latin typeface="Franklin Gothic Book" panose="020B0503020102020204"/>
                </a:rPr>
              </a:br>
              <a:r>
                <a:rPr lang="en-GB" sz="1800" dirty="0">
                  <a:solidFill>
                    <a:prstClr val="black"/>
                  </a:solidFill>
                  <a:latin typeface="Franklin Gothic Book" panose="020B0503020102020204"/>
                </a:rPr>
                <a:t>Q&amp;A box. </a:t>
              </a:r>
              <a:r>
                <a:rPr lang="en-GB" sz="1800" b="1" dirty="0">
                  <a:solidFill>
                    <a:srgbClr val="4472C4"/>
                  </a:solidFill>
                  <a:latin typeface="Franklin Gothic Book" panose="020B0503020102020204"/>
                </a:rPr>
                <a:t>Click Send</a:t>
              </a:r>
              <a:r>
                <a:rPr lang="en-GB" sz="1800" b="1" dirty="0">
                  <a:latin typeface="Franklin Gothic Book" panose="020B0503020102020204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5F0C549-3585-4D16-B408-9F8B69CD1A04}"/>
              </a:ext>
            </a:extLst>
          </p:cNvPr>
          <p:cNvGrpSpPr>
            <a:grpSpLocks/>
          </p:cNvGrpSpPr>
          <p:nvPr/>
        </p:nvGrpSpPr>
        <p:grpSpPr>
          <a:xfrm>
            <a:off x="971551" y="3098746"/>
            <a:ext cx="7348361" cy="720000"/>
            <a:chOff x="395288" y="6318314"/>
            <a:chExt cx="15749901" cy="100800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3BF8ABD-6693-48DE-B0B0-29A3F4815509}"/>
                </a:ext>
              </a:extLst>
            </p:cNvPr>
            <p:cNvSpPr>
              <a:spLocks/>
            </p:cNvSpPr>
            <p:nvPr/>
          </p:nvSpPr>
          <p:spPr>
            <a:xfrm>
              <a:off x="395288" y="6318314"/>
              <a:ext cx="15749901" cy="1008000"/>
            </a:xfrm>
            <a:prstGeom prst="roundRect">
              <a:avLst>
                <a:gd name="adj" fmla="val 11108"/>
              </a:avLst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GB" sz="1800" dirty="0">
                <a:solidFill>
                  <a:prstClr val="black"/>
                </a:solidFill>
                <a:latin typeface="Franklin Gothic Book" panose="020B0503020102020204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D04F53B-1A0F-4202-8274-305B1E5DBD41}"/>
                </a:ext>
              </a:extLst>
            </p:cNvPr>
            <p:cNvSpPr>
              <a:spLocks/>
            </p:cNvSpPr>
            <p:nvPr/>
          </p:nvSpPr>
          <p:spPr>
            <a:xfrm>
              <a:off x="596481" y="6408313"/>
              <a:ext cx="15347512" cy="828001"/>
            </a:xfrm>
            <a:prstGeom prst="rect">
              <a:avLst/>
            </a:prstGeom>
          </p:spPr>
          <p:txBody>
            <a:bodyPr lIns="0" tIns="13500" rIns="0" bIns="13500" anchor="ctr">
              <a:noAutofit/>
            </a:bodyPr>
            <a:lstStyle/>
            <a:p>
              <a:pPr defTabSz="685783">
                <a:spcAft>
                  <a:spcPts val="1125"/>
                </a:spcAft>
                <a:tabLst>
                  <a:tab pos="2088304" algn="l"/>
                </a:tabLst>
                <a:defRPr/>
              </a:pPr>
              <a:r>
                <a:rPr lang="en-GB" sz="1800" b="1" dirty="0">
                  <a:solidFill>
                    <a:srgbClr val="4472C4"/>
                  </a:solidFill>
                  <a:latin typeface="Franklin Gothic Book" panose="020B0503020102020204"/>
                </a:rPr>
                <a:t>Note: </a:t>
              </a:r>
              <a:r>
                <a:rPr lang="en-GB" sz="1800" dirty="0">
                  <a:solidFill>
                    <a:prstClr val="black"/>
                  </a:solidFill>
                  <a:latin typeface="Franklin Gothic Book" panose="020B0503020102020204"/>
                </a:rPr>
                <a:t>Check </a:t>
              </a:r>
              <a:r>
                <a:rPr lang="en-GB" sz="1800" b="1" dirty="0">
                  <a:solidFill>
                    <a:srgbClr val="4472C4"/>
                  </a:solidFill>
                  <a:latin typeface="Franklin Gothic Book" panose="020B0503020102020204"/>
                </a:rPr>
                <a:t>Send Anonymously </a:t>
              </a:r>
              <a:r>
                <a:rPr lang="en-GB" sz="1800" dirty="0">
                  <a:solidFill>
                    <a:prstClr val="black"/>
                  </a:solidFill>
                  <a:latin typeface="Franklin Gothic Book" panose="020B0503020102020204"/>
                </a:rPr>
                <a:t>if you do not want your name attached </a:t>
              </a:r>
              <a:br>
                <a:rPr lang="en-GB" sz="1800" dirty="0">
                  <a:solidFill>
                    <a:prstClr val="black"/>
                  </a:solidFill>
                  <a:latin typeface="Franklin Gothic Book" panose="020B0503020102020204"/>
                </a:rPr>
              </a:br>
              <a:r>
                <a:rPr lang="en-GB" sz="1800" dirty="0">
                  <a:solidFill>
                    <a:prstClr val="black"/>
                  </a:solidFill>
                  <a:latin typeface="Franklin Gothic Book" panose="020B0503020102020204"/>
                </a:rPr>
                <a:t>to your question in the Q&amp;A.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6AEAA9D-1FC2-4907-B59F-1AAFBFB44AB9}"/>
              </a:ext>
            </a:extLst>
          </p:cNvPr>
          <p:cNvGrpSpPr>
            <a:grpSpLocks/>
          </p:cNvGrpSpPr>
          <p:nvPr/>
        </p:nvGrpSpPr>
        <p:grpSpPr>
          <a:xfrm>
            <a:off x="971551" y="3981543"/>
            <a:ext cx="7348361" cy="432000"/>
            <a:chOff x="395288" y="6318314"/>
            <a:chExt cx="15749901" cy="100800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72B71CD-A552-450C-AF69-E10699086A30}"/>
                </a:ext>
              </a:extLst>
            </p:cNvPr>
            <p:cNvSpPr>
              <a:spLocks/>
            </p:cNvSpPr>
            <p:nvPr/>
          </p:nvSpPr>
          <p:spPr>
            <a:xfrm>
              <a:off x="395288" y="6318314"/>
              <a:ext cx="15749901" cy="1008000"/>
            </a:xfrm>
            <a:prstGeom prst="roundRect">
              <a:avLst>
                <a:gd name="adj" fmla="val 16620"/>
              </a:avLst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GB" sz="1800" dirty="0">
                <a:solidFill>
                  <a:prstClr val="black"/>
                </a:solidFill>
                <a:latin typeface="Franklin Gothic Book" panose="020B0503020102020204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17A5F58-2D98-4A01-B36B-2207B1F5A0E6}"/>
                </a:ext>
              </a:extLst>
            </p:cNvPr>
            <p:cNvSpPr>
              <a:spLocks/>
            </p:cNvSpPr>
            <p:nvPr/>
          </p:nvSpPr>
          <p:spPr>
            <a:xfrm>
              <a:off x="596481" y="6408313"/>
              <a:ext cx="15347512" cy="828001"/>
            </a:xfrm>
            <a:prstGeom prst="rect">
              <a:avLst/>
            </a:prstGeom>
          </p:spPr>
          <p:txBody>
            <a:bodyPr lIns="0" tIns="13500" rIns="0" bIns="13500" anchor="ctr">
              <a:noAutofit/>
            </a:bodyPr>
            <a:lstStyle/>
            <a:p>
              <a:pPr defTabSz="685783">
                <a:spcAft>
                  <a:spcPts val="1125"/>
                </a:spcAft>
                <a:tabLst>
                  <a:tab pos="2088304" algn="l"/>
                </a:tabLst>
                <a:defRPr/>
              </a:pPr>
              <a:r>
                <a:rPr lang="en-GB" sz="1800" dirty="0">
                  <a:solidFill>
                    <a:prstClr val="black"/>
                  </a:solidFill>
                  <a:latin typeface="Franklin Gothic Book" panose="020B0503020102020204"/>
                </a:rPr>
                <a:t>We will make every effort to respond to all questions live (out loud).</a:t>
              </a:r>
            </a:p>
          </p:txBody>
        </p:sp>
      </p:grpSp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49C5CC40-0EA5-FE26-2CCE-A0A05BC3D8D1}"/>
              </a:ext>
            </a:extLst>
          </p:cNvPr>
          <p:cNvSpPr txBox="1">
            <a:spLocks/>
          </p:cNvSpPr>
          <p:nvPr/>
        </p:nvSpPr>
        <p:spPr>
          <a:xfrm>
            <a:off x="6985487" y="5994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AD0A0E-4515-A647-B2E3-7F1B29FB990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4398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73407-3772-1459-69F1-95D0C8914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422C413-C0A4-7000-20A9-67C0316975D7}"/>
              </a:ext>
            </a:extLst>
          </p:cNvPr>
          <p:cNvSpPr/>
          <p:nvPr/>
        </p:nvSpPr>
        <p:spPr>
          <a:xfrm>
            <a:off x="695046" y="2646515"/>
            <a:ext cx="2342741" cy="1670303"/>
          </a:xfrm>
          <a:prstGeom prst="roundRect">
            <a:avLst>
              <a:gd name="adj" fmla="val 11980"/>
            </a:avLst>
          </a:prstGeom>
          <a:pattFill prst="lt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82" tIns="365760" rIns="58882" bIns="49992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>
                <a:solidFill>
                  <a:schemeClr val="tx1"/>
                </a:solidFill>
              </a:rPr>
              <a:t>Really. Did that publication make a difference?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2D753A2-B0AB-ED5F-4404-33877A452295}"/>
              </a:ext>
            </a:extLst>
          </p:cNvPr>
          <p:cNvSpPr/>
          <p:nvPr/>
        </p:nvSpPr>
        <p:spPr>
          <a:xfrm>
            <a:off x="3444516" y="2646515"/>
            <a:ext cx="2342741" cy="1670303"/>
          </a:xfrm>
          <a:prstGeom prst="roundRect">
            <a:avLst>
              <a:gd name="adj" fmla="val 12761"/>
            </a:avLst>
          </a:prstGeom>
          <a:pattFill prst="lt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82" tIns="365760" rIns="58882" bIns="49992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>
                <a:solidFill>
                  <a:schemeClr val="tx1"/>
                </a:solidFill>
              </a:rPr>
              <a:t>Survey your cross-functional partners about their planning experience.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BDCB3DF-8C04-F999-FBC7-708E1773221A}"/>
              </a:ext>
            </a:extLst>
          </p:cNvPr>
          <p:cNvSpPr/>
          <p:nvPr/>
        </p:nvSpPr>
        <p:spPr>
          <a:xfrm>
            <a:off x="6193985" y="2646515"/>
            <a:ext cx="2342741" cy="1670303"/>
          </a:xfrm>
          <a:prstGeom prst="roundRect">
            <a:avLst>
              <a:gd name="adj" fmla="val 13542"/>
            </a:avLst>
          </a:prstGeom>
          <a:pattFill prst="lt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758543"/>
              <a:satOff val="-17419"/>
              <a:lumOff val="-11765"/>
              <a:alphaOff val="0"/>
            </a:schemeClr>
          </a:fillRef>
          <a:effectRef idx="0">
            <a:schemeClr val="accent5">
              <a:hueOff val="-6758543"/>
              <a:satOff val="-17419"/>
              <a:lumOff val="-1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82" tIns="365760" rIns="58882" bIns="49992" numCol="1" spcCol="1270" anchor="ctr" anchorCtr="0">
            <a:noAutofit/>
          </a:bodyPr>
          <a:lstStyle/>
          <a:p>
            <a:pPr marL="112713" lvl="0" indent="-112713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chemeClr val="tx1"/>
                </a:solidFill>
              </a:rPr>
              <a:t>Showcase successful publications</a:t>
            </a:r>
          </a:p>
          <a:p>
            <a:pPr marL="112713" lvl="0" indent="-112713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chemeClr val="tx1"/>
                </a:solidFill>
              </a:rPr>
              <a:t>Learn from those and the others (not so impactful)</a:t>
            </a:r>
          </a:p>
          <a:p>
            <a:pPr marL="112713" lvl="0" indent="-112713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chemeClr val="tx1"/>
                </a:solidFill>
              </a:rPr>
              <a:t>Metrics are your friend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044BE0-0E9E-CDC3-4A2C-81A3BBB3B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Best Practice Tips</a:t>
            </a:r>
            <a:br>
              <a:rPr lang="en-US" dirty="0"/>
            </a:br>
            <a:r>
              <a:rPr lang="en-US" dirty="0"/>
              <a:t>After Dining: Be Your Own Best Critic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58D4E9-F0CC-4405-96BB-A9F0E8FE1B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9F5064E4-0793-42E8-29AF-116DA69DE88A}"/>
              </a:ext>
            </a:extLst>
          </p:cNvPr>
          <p:cNvSpPr/>
          <p:nvPr/>
        </p:nvSpPr>
        <p:spPr>
          <a:xfrm>
            <a:off x="475089" y="1471963"/>
            <a:ext cx="2342741" cy="1398237"/>
          </a:xfrm>
          <a:prstGeom prst="wedgeRoundRectCallo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82" tIns="49992" rIns="58882" bIns="49992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/>
              <a:t>Ask yourself, </a:t>
            </a:r>
            <a:r>
              <a:rPr lang="en-US" sz="1400" b="1" kern="1200" dirty="0"/>
              <a:t>“Does this plan help change </a:t>
            </a:r>
            <a:br>
              <a:rPr lang="en-US" sz="1400" b="1" kern="1200" dirty="0"/>
            </a:br>
            <a:r>
              <a:rPr lang="en-US" sz="1400" b="1" kern="1200" dirty="0"/>
              <a:t>patients’ lives?”</a:t>
            </a:r>
            <a:endParaRPr lang="en-US" sz="1400" kern="1200" dirty="0"/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5A9FA3D6-498D-6B23-F9B7-BFE785501266}"/>
              </a:ext>
            </a:extLst>
          </p:cNvPr>
          <p:cNvSpPr/>
          <p:nvPr/>
        </p:nvSpPr>
        <p:spPr>
          <a:xfrm>
            <a:off x="3224559" y="1471963"/>
            <a:ext cx="2342741" cy="1398237"/>
          </a:xfrm>
          <a:prstGeom prst="wedgeRoundRectCallo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379271"/>
              <a:satOff val="-8710"/>
              <a:lumOff val="-5883"/>
              <a:alphaOff val="0"/>
            </a:schemeClr>
          </a:fillRef>
          <a:effectRef idx="0">
            <a:schemeClr val="accent5">
              <a:hueOff val="-3379271"/>
              <a:satOff val="-8710"/>
              <a:lumOff val="-5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82" tIns="49992" rIns="58882" bIns="49992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/>
              <a:t>Can you make changes to </a:t>
            </a:r>
            <a:r>
              <a:rPr lang="en-US" sz="1400" b="1" kern="1200" dirty="0"/>
              <a:t>strengthen your next Publication Planning session</a:t>
            </a:r>
            <a:r>
              <a:rPr lang="en-US" sz="1400" kern="1200" dirty="0"/>
              <a:t>?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8650F2B2-A0BA-3991-89BF-F725CD16AA94}"/>
              </a:ext>
            </a:extLst>
          </p:cNvPr>
          <p:cNvSpPr/>
          <p:nvPr/>
        </p:nvSpPr>
        <p:spPr>
          <a:xfrm>
            <a:off x="5974028" y="1471963"/>
            <a:ext cx="2342741" cy="1398237"/>
          </a:xfrm>
          <a:prstGeom prst="wedgeRoundRectCallo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758543"/>
              <a:satOff val="-17419"/>
              <a:lumOff val="-11765"/>
              <a:alphaOff val="0"/>
            </a:schemeClr>
          </a:fillRef>
          <a:effectRef idx="0">
            <a:schemeClr val="accent5">
              <a:hueOff val="-6758543"/>
              <a:satOff val="-17419"/>
              <a:lumOff val="-1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82" tIns="49992" rIns="58882" bIns="49992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/>
              <a:t>What made a </a:t>
            </a:r>
            <a:r>
              <a:rPr lang="en-US" sz="1400" b="1" kern="1200" dirty="0"/>
              <a:t>successful publication</a:t>
            </a:r>
            <a:r>
              <a:rPr lang="en-US" sz="1400" kern="12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7561294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4AF16-DAE2-762F-003A-0068AF031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B556D1C-5B6B-A972-F85B-5771761FA582}"/>
              </a:ext>
            </a:extLst>
          </p:cNvPr>
          <p:cNvSpPr txBox="1">
            <a:spLocks/>
          </p:cNvSpPr>
          <p:nvPr/>
        </p:nvSpPr>
        <p:spPr>
          <a:xfrm>
            <a:off x="1625600" y="1429471"/>
            <a:ext cx="6718300" cy="2571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42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.AppleSystemUIFont" charset="-120"/>
              <a:buChar char="–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71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Wingdings" charset="2"/>
              <a:buChar char="§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5700" indent="-1571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7013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Courier New" charset="0"/>
              <a:buChar char="o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000" dirty="0"/>
              <a:t>Appropriate </a:t>
            </a:r>
            <a:r>
              <a:rPr lang="en-US" sz="2000" b="1" dirty="0"/>
              <a:t>prework and defined goals </a:t>
            </a:r>
            <a:r>
              <a:rPr lang="en-US" sz="2000" dirty="0"/>
              <a:t>can increase the efficiency of nontraditional publication planning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000" dirty="0"/>
              <a:t>There are several options for </a:t>
            </a:r>
            <a:r>
              <a:rPr lang="en-US" sz="2000" b="1" dirty="0"/>
              <a:t>increasing reach of a publication</a:t>
            </a:r>
            <a:r>
              <a:rPr lang="en-US" sz="2000" dirty="0"/>
              <a:t>, each with different strengths and challenges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000" dirty="0"/>
              <a:t>It is vital to </a:t>
            </a:r>
            <a:r>
              <a:rPr lang="en-US" sz="2000" b="1" dirty="0"/>
              <a:t>work with internal and external stakeholders </a:t>
            </a:r>
            <a:r>
              <a:rPr lang="en-US" sz="2000" dirty="0"/>
              <a:t>before work begins to ensure that any concerns are resolved appropriately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endParaRPr lang="en-US" sz="2000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B8724EC-38CB-86E8-E887-ED0512787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500" y="3299460"/>
            <a:ext cx="601980" cy="60198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C0F9448-0CCA-37B8-336A-86C6EA2E2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4890" y="1524952"/>
            <a:ext cx="457200" cy="52387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1BA34B5-F9EB-82F6-F048-4BC12EF853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5365" y="2402681"/>
            <a:ext cx="476250" cy="542925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370EA5E-EA40-EBA6-DE02-FE92F5AA9B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fld id="{42AD0A0E-4515-A647-B2E3-7F1B29FB990E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6943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C221F-7DED-7A35-CDEF-37D018788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C93B3-FF08-B0D2-FFEF-D28DB336B0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8FCBA4E-7F6A-F67F-0550-879A6AA5D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4426" y="2123145"/>
            <a:ext cx="6619874" cy="146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107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6C0F6E1-CF8B-4BCF-8E73-237513D9EAF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2" y="1192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6C0F6E1-CF8B-4BCF-8E73-237513D9EA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C5B36683-8DFF-4DF9-8CF4-0FE412B2B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Audience Q&amp;A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DFE67A4E-1222-4DAC-B542-A206577A15CD}"/>
              </a:ext>
            </a:extLst>
          </p:cNvPr>
          <p:cNvSpPr txBox="1">
            <a:spLocks/>
          </p:cNvSpPr>
          <p:nvPr/>
        </p:nvSpPr>
        <p:spPr>
          <a:xfrm>
            <a:off x="3000377" y="3343275"/>
            <a:ext cx="5438774" cy="809276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28C11"/>
              </a:buClr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.AppleSystemUIFont" charset="-120"/>
              <a:buNone/>
              <a:tabLst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Wingdings" charset="2"/>
              <a:buNone/>
              <a:tabLst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Arial" panose="020B0604020202020204" pitchFamily="34" charset="0"/>
              <a:buNone/>
              <a:tabLst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28C11"/>
              </a:buClr>
              <a:buFont typeface="Courier New" charset="0"/>
              <a:buNone/>
              <a:tabLst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accent1"/>
                </a:solidFill>
                <a:cs typeface="Arial" panose="020B0604020202020204" pitchFamily="34" charset="0"/>
              </a:rPr>
              <a:t>To ask a question</a:t>
            </a:r>
            <a:r>
              <a:rPr lang="en-US" sz="1800" b="0" dirty="0">
                <a:cs typeface="Arial" panose="020B0604020202020204" pitchFamily="34" charset="0"/>
              </a:rPr>
              <a:t>, open the Q&amp;A window and type your question into the Q&amp;A box. </a:t>
            </a:r>
            <a:r>
              <a:rPr lang="en-US" sz="1800" b="0" dirty="0">
                <a:solidFill>
                  <a:schemeClr val="accent1"/>
                </a:solidFill>
                <a:cs typeface="Arial" panose="020B0604020202020204" pitchFamily="34" charset="0"/>
              </a:rPr>
              <a:t>Click Send</a:t>
            </a:r>
            <a:r>
              <a:rPr lang="en-US" sz="1800" b="0" dirty="0">
                <a:cs typeface="Arial" panose="020B0604020202020204" pitchFamily="34" charset="0"/>
              </a:rPr>
              <a:t>. </a:t>
            </a:r>
            <a:endParaRPr lang="en-US" sz="1000" b="0" dirty="0">
              <a:cs typeface="Arial" panose="020B0604020202020204" pitchFamily="34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6C57CDA5-25C1-2CD5-0F5A-E938A6D812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fld id="{42AD0A0E-4515-A647-B2E3-7F1B29FB990E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8634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C2C93BE-CE3D-4DE4-B069-C376301A6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Upcoming ISMPP University Webinars</a:t>
            </a:r>
          </a:p>
        </p:txBody>
      </p:sp>
      <p:sp>
        <p:nvSpPr>
          <p:cNvPr id="4" name="Rectangle 3"/>
          <p:cNvSpPr/>
          <p:nvPr/>
        </p:nvSpPr>
        <p:spPr>
          <a:xfrm>
            <a:off x="5497116" y="4400550"/>
            <a:ext cx="464188" cy="571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1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855C36-2916-4845-55BE-09E40B1E9FB6}"/>
              </a:ext>
            </a:extLst>
          </p:cNvPr>
          <p:cNvSpPr/>
          <p:nvPr/>
        </p:nvSpPr>
        <p:spPr>
          <a:xfrm>
            <a:off x="1332113" y="1473060"/>
            <a:ext cx="27000" cy="621000"/>
          </a:xfrm>
          <a:prstGeom prst="rect">
            <a:avLst/>
          </a:prstGeom>
          <a:solidFill>
            <a:srgbClr val="F28C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21E8C1-9762-54A1-56CD-63DF31F4CCD4}"/>
              </a:ext>
            </a:extLst>
          </p:cNvPr>
          <p:cNvSpPr/>
          <p:nvPr/>
        </p:nvSpPr>
        <p:spPr>
          <a:xfrm>
            <a:off x="1332113" y="2493967"/>
            <a:ext cx="27000" cy="623700"/>
          </a:xfrm>
          <a:prstGeom prst="rect">
            <a:avLst/>
          </a:prstGeom>
          <a:solidFill>
            <a:srgbClr val="F28C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BABF21-E537-C7CC-6857-679CAECD715F}"/>
              </a:ext>
            </a:extLst>
          </p:cNvPr>
          <p:cNvSpPr>
            <a:spLocks/>
          </p:cNvSpPr>
          <p:nvPr/>
        </p:nvSpPr>
        <p:spPr>
          <a:xfrm>
            <a:off x="1510622" y="1612600"/>
            <a:ext cx="5203662" cy="377513"/>
          </a:xfrm>
          <a:prstGeom prst="rect">
            <a:avLst/>
          </a:prstGeom>
        </p:spPr>
        <p:txBody>
          <a:bodyPr lIns="0" tIns="13500" rIns="0" bIns="13500" anchor="ctr">
            <a:noAutofit/>
          </a:bodyPr>
          <a:lstStyle/>
          <a:p>
            <a:pPr>
              <a:spcAft>
                <a:spcPts val="1125"/>
              </a:spcAft>
              <a:tabLst>
                <a:tab pos="2088304" algn="l"/>
              </a:tabLst>
              <a:defRPr/>
            </a:pPr>
            <a:r>
              <a:rPr lang="en-US" sz="1800" b="1" dirty="0">
                <a:solidFill>
                  <a:srgbClr val="0070C0"/>
                </a:solidFill>
                <a:cs typeface="Calibri" panose="020F0502020204030204" pitchFamily="34" charset="0"/>
              </a:rPr>
              <a:t>Highlights From the Annual Meeting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E4BA4F-EB97-E2A8-4CE1-E9D2195CE7F8}"/>
              </a:ext>
            </a:extLst>
          </p:cNvPr>
          <p:cNvSpPr>
            <a:spLocks/>
          </p:cNvSpPr>
          <p:nvPr/>
        </p:nvSpPr>
        <p:spPr>
          <a:xfrm>
            <a:off x="1510622" y="2639947"/>
            <a:ext cx="6006774" cy="377513"/>
          </a:xfrm>
          <a:prstGeom prst="rect">
            <a:avLst/>
          </a:prstGeom>
        </p:spPr>
        <p:txBody>
          <a:bodyPr lIns="0" tIns="13500" rIns="0" bIns="13500" anchor="ctr">
            <a:noAutofit/>
          </a:bodyPr>
          <a:lstStyle/>
          <a:p>
            <a:pPr>
              <a:spcAft>
                <a:spcPts val="1125"/>
              </a:spcAft>
              <a:tabLst>
                <a:tab pos="2088304" algn="l"/>
              </a:tabLst>
              <a:defRPr/>
            </a:pPr>
            <a:r>
              <a:rPr lang="en-US" sz="1800" b="1" dirty="0">
                <a:solidFill>
                  <a:srgbClr val="0070C0"/>
                </a:solidFill>
                <a:cs typeface="Calibri" panose="020F0502020204030204" pitchFamily="34" charset="0"/>
              </a:rPr>
              <a:t>Can Health Literacy Best Practices in Publications Fuel Innovation in Patient-Friendly Electronic Package Information?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B3DCCF-39E2-5EDF-8D57-7DCD77D53108}"/>
              </a:ext>
            </a:extLst>
          </p:cNvPr>
          <p:cNvSpPr txBox="1"/>
          <p:nvPr/>
        </p:nvSpPr>
        <p:spPr>
          <a:xfrm>
            <a:off x="474243" y="1535478"/>
            <a:ext cx="75351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rgbClr val="F28C11"/>
                </a:solidFill>
                <a:cs typeface="Calibri" panose="020F0502020204030204" pitchFamily="34" charset="0"/>
              </a:rPr>
              <a:t>May 2024</a:t>
            </a:r>
            <a:endParaRPr lang="en-US" dirty="0">
              <a:solidFill>
                <a:srgbClr val="F28C1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ACAC33-AE9D-74D8-F8E7-7D195AB112BF}"/>
              </a:ext>
            </a:extLst>
          </p:cNvPr>
          <p:cNvSpPr txBox="1"/>
          <p:nvPr/>
        </p:nvSpPr>
        <p:spPr>
          <a:xfrm>
            <a:off x="319483" y="2564899"/>
            <a:ext cx="90827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rgbClr val="F28C11"/>
                </a:solidFill>
                <a:cs typeface="Calibri" panose="020F0502020204030204" pitchFamily="34" charset="0"/>
              </a:rPr>
              <a:t>June </a:t>
            </a:r>
            <a:br>
              <a:rPr lang="en-US" b="1" dirty="0">
                <a:solidFill>
                  <a:srgbClr val="F28C11"/>
                </a:solidFill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F28C11"/>
                </a:solidFill>
                <a:cs typeface="Calibri" panose="020F0502020204030204" pitchFamily="34" charset="0"/>
              </a:rPr>
              <a:t>2024</a:t>
            </a:r>
            <a:endParaRPr lang="en-US" sz="1013" dirty="0">
              <a:solidFill>
                <a:srgbClr val="F28C11"/>
              </a:solidFill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47B119D-A301-6B37-C899-4285B1C937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5"/>
            <a:ext cx="2057400" cy="273844"/>
          </a:xfrm>
        </p:spPr>
        <p:txBody>
          <a:bodyPr/>
          <a:lstStyle/>
          <a:p>
            <a:fld id="{42AD0A0E-4515-A647-B2E3-7F1B29FB990E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7418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01959-1619-4F96-8E97-53B7A28A64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8736" y="1211088"/>
            <a:ext cx="4056001" cy="664649"/>
          </a:xfrm>
        </p:spPr>
        <p:txBody>
          <a:bodyPr/>
          <a:lstStyle/>
          <a:p>
            <a:r>
              <a:rPr lang="en-US" dirty="0"/>
              <a:t>ISMPP University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A5669E-B61B-4FF9-8070-490009B12A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0836" y="2022062"/>
            <a:ext cx="3391799" cy="2166511"/>
          </a:xfrm>
        </p:spPr>
        <p:txBody>
          <a:bodyPr/>
          <a:lstStyle/>
          <a:p>
            <a:r>
              <a:rPr lang="en-US" sz="2200" dirty="0"/>
              <a:t>Cooking up a Pub Plan - Adding Some Flavor to the Usual Fare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FD9C17-DA93-4646-8A02-B34096B5D343}"/>
              </a:ext>
            </a:extLst>
          </p:cNvPr>
          <p:cNvSpPr txBox="1"/>
          <p:nvPr/>
        </p:nvSpPr>
        <p:spPr>
          <a:xfrm>
            <a:off x="97926" y="3620007"/>
            <a:ext cx="1998618" cy="100424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defTabSz="685783">
              <a:defRPr/>
            </a:pPr>
            <a:endParaRPr lang="en-US" sz="1013" dirty="0">
              <a:solidFill>
                <a:prstClr val="black"/>
              </a:solidFill>
              <a:latin typeface="Franklin Gothic Book" panose="020B0503020102020204"/>
            </a:endParaRPr>
          </a:p>
          <a:p>
            <a:pPr defTabSz="685783">
              <a:defRPr/>
            </a:pPr>
            <a:endParaRPr lang="en-US" sz="1013" dirty="0">
              <a:solidFill>
                <a:prstClr val="black"/>
              </a:solidFill>
              <a:latin typeface="Franklin Gothic Book" panose="020B0503020102020204"/>
            </a:endParaRPr>
          </a:p>
          <a:p>
            <a:r>
              <a:rPr lang="en-US" b="1" dirty="0">
                <a:solidFill>
                  <a:srgbClr val="000000"/>
                </a:solidFill>
                <a:latin typeface="Franklin Gothic Book"/>
              </a:rPr>
              <a:t>Webinar will begin promptly at: ​​</a:t>
            </a:r>
          </a:p>
          <a:p>
            <a:r>
              <a:rPr lang="en-US" b="1" dirty="0">
                <a:solidFill>
                  <a:srgbClr val="000000"/>
                </a:solidFill>
                <a:latin typeface="Franklin Gothic Book"/>
              </a:rPr>
              <a:t>11 AM ET / 4 PM GMT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1E204F-7927-43EE-8EBD-37CA3BC7DC54}"/>
              </a:ext>
            </a:extLst>
          </p:cNvPr>
          <p:cNvSpPr txBox="1"/>
          <p:nvPr/>
        </p:nvSpPr>
        <p:spPr>
          <a:xfrm>
            <a:off x="4818341" y="3105317"/>
            <a:ext cx="3696789" cy="3347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1575" b="1" dirty="0">
                <a:latin typeface="Franklin Gothic Book" panose="020B0503020102020204"/>
              </a:rPr>
              <a:t>March 27, 2024</a:t>
            </a:r>
          </a:p>
        </p:txBody>
      </p:sp>
      <p:sp>
        <p:nvSpPr>
          <p:cNvPr id="8" name="Plus Sign 7">
            <a:extLst>
              <a:ext uri="{FF2B5EF4-FFF2-40B4-BE49-F238E27FC236}">
                <a16:creationId xmlns:a16="http://schemas.microsoft.com/office/drawing/2014/main" id="{7697EEA5-09DA-4234-BF38-6B90153E7B0F}"/>
              </a:ext>
            </a:extLst>
          </p:cNvPr>
          <p:cNvSpPr/>
          <p:nvPr/>
        </p:nvSpPr>
        <p:spPr>
          <a:xfrm>
            <a:off x="6265267" y="501824"/>
            <a:ext cx="506023" cy="41302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013" dirty="0">
              <a:solidFill>
                <a:prstClr val="white"/>
              </a:solidFill>
              <a:latin typeface="Franklin Gothic Book" panose="020B050302010202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BFCC8E-C30E-4D8F-AA73-663C1BE95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227" y="354328"/>
            <a:ext cx="799153" cy="597740"/>
          </a:xfrm>
          <a:prstGeom prst="rect">
            <a:avLst/>
          </a:prstGeom>
        </p:spPr>
      </p:pic>
      <p:pic>
        <p:nvPicPr>
          <p:cNvPr id="6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F4D40816-8132-90AA-2D8A-79C3245C3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1896" y="248333"/>
            <a:ext cx="815068" cy="81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222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Content Placeholder 2">
            <a:extLst>
              <a:ext uri="{FF2B5EF4-FFF2-40B4-BE49-F238E27FC236}">
                <a16:creationId xmlns:a16="http://schemas.microsoft.com/office/drawing/2014/main" id="{FD0FE247-FC3A-41CD-A62B-1C1848015115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GB" altLang="en-US" dirty="0"/>
              <a:t>We hope you enjoyed today'</a:t>
            </a:r>
            <a:r>
              <a:rPr lang="en-GB" altLang="ja-JP" dirty="0"/>
              <a:t>s presentation.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GB" altLang="ja-JP" b="1" dirty="0">
                <a:solidFill>
                  <a:schemeClr val="accent2"/>
                </a:solidFill>
              </a:rPr>
              <a:t>After closing out of Zoom, please click the CONTINUE button </a:t>
            </a:r>
            <a:br>
              <a:rPr lang="en-GB" altLang="ja-JP" b="1" dirty="0">
                <a:solidFill>
                  <a:schemeClr val="accent2"/>
                </a:solidFill>
              </a:rPr>
            </a:br>
            <a:r>
              <a:rPr lang="en-GB" altLang="ja-JP" b="1" dirty="0">
                <a:solidFill>
                  <a:schemeClr val="accent2"/>
                </a:solidFill>
              </a:rPr>
              <a:t>on your screen to take our short survey. Thank you!</a:t>
            </a:r>
            <a:endParaRPr lang="en-GB" altLang="en-US" b="1" dirty="0">
              <a:solidFill>
                <a:schemeClr val="accent2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114EF1-A5FF-4254-A531-1B2C55515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Thank You for Attending!</a:t>
            </a:r>
          </a:p>
        </p:txBody>
      </p:sp>
      <p:pic>
        <p:nvPicPr>
          <p:cNvPr id="9" name="Picture 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33EB056-BE07-4485-81AD-724D6E777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986" y="2397419"/>
            <a:ext cx="5326380" cy="240792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B41DBDD-7315-4825-BA74-4932B3FADCAC}"/>
              </a:ext>
            </a:extLst>
          </p:cNvPr>
          <p:cNvSpPr/>
          <p:nvPr/>
        </p:nvSpPr>
        <p:spPr>
          <a:xfrm>
            <a:off x="3548991" y="4337184"/>
            <a:ext cx="1047754" cy="400903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GB" sz="1013" dirty="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1BF8C6C-81B4-41D4-B2DF-45EA49D3F5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85487" y="59946"/>
            <a:ext cx="2057400" cy="273844"/>
          </a:xfrm>
        </p:spPr>
        <p:txBody>
          <a:bodyPr/>
          <a:lstStyle/>
          <a:p>
            <a:pPr defTabSz="685783">
              <a:defRPr/>
            </a:pPr>
            <a:fld id="{42AD0A0E-4515-A647-B2E3-7F1B29FB990E}" type="slidenum">
              <a:rPr lang="en-US">
                <a:solidFill>
                  <a:prstClr val="black"/>
                </a:solidFill>
                <a:latin typeface="Franklin Gothic Book" panose="020B0503020102020204"/>
              </a:rPr>
              <a:pPr defTabSz="685783">
                <a:defRPr/>
              </a:pPr>
              <a:t>56</a:t>
            </a:fld>
            <a:endParaRPr lang="en-US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670111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223BBC-1864-437A-AF1F-E7E98CC59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5" y="557215"/>
            <a:ext cx="5814017" cy="2308622"/>
          </a:xfrm>
        </p:spPr>
        <p:txBody>
          <a:bodyPr/>
          <a:lstStyle/>
          <a:p>
            <a:r>
              <a:rPr lang="en-US" dirty="0"/>
              <a:t>Faculty Bios</a:t>
            </a:r>
          </a:p>
        </p:txBody>
      </p:sp>
    </p:spTree>
    <p:extLst>
      <p:ext uri="{BB962C8B-B14F-4D97-AF65-F5344CB8AC3E}">
        <p14:creationId xmlns:p14="http://schemas.microsoft.com/office/powerpoint/2010/main" val="27894311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0B86684-560B-4625-9126-37384A52BFC5}"/>
              </a:ext>
            </a:extLst>
          </p:cNvPr>
          <p:cNvSpPr/>
          <p:nvPr/>
        </p:nvSpPr>
        <p:spPr>
          <a:xfrm>
            <a:off x="216198" y="4852293"/>
            <a:ext cx="4389343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83">
              <a:defRPr/>
            </a:pPr>
            <a:r>
              <a:rPr lang="en-US" sz="675" dirty="0">
                <a:solidFill>
                  <a:prstClr val="white"/>
                </a:solidFill>
                <a:latin typeface="Franklin Gothic Book" panose="020B0503020102020204"/>
              </a:rPr>
              <a:t>CMPP, certified medical publications professional; ISMPP, international society of medical publications professional</a:t>
            </a:r>
            <a:endParaRPr lang="en-IN" sz="675" dirty="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AB2428-127A-4A02-B0AC-8037CBB5D7D8}"/>
              </a:ext>
            </a:extLst>
          </p:cNvPr>
          <p:cNvSpPr txBox="1"/>
          <p:nvPr/>
        </p:nvSpPr>
        <p:spPr>
          <a:xfrm>
            <a:off x="3721100" y="1507594"/>
            <a:ext cx="4622800" cy="29238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 w="13500">
                  <a:noFill/>
                  <a:prstDash val="solid"/>
                </a:ln>
                <a:uLnTx/>
                <a:uFillTx/>
                <a:ea typeface="+mn-ea"/>
                <a:cs typeface="Arial"/>
              </a:rPr>
              <a:t>Head of Publication Services at The Lockwood Group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kern="0" dirty="0">
                <a:ln w="13500">
                  <a:noFill/>
                  <a:prstDash val="solid"/>
                </a:ln>
                <a:cs typeface="Arial"/>
              </a:rPr>
              <a:t>35</a:t>
            </a:r>
            <a:r>
              <a:rPr kumimoji="0" lang="en-US" sz="1400" b="0" i="0" u="none" strike="noStrike" kern="0" cap="none" spc="0" normalizeH="0" baseline="0" noProof="0" dirty="0">
                <a:ln w="13500">
                  <a:noFill/>
                  <a:prstDash val="solid"/>
                </a:ln>
                <a:uLnTx/>
                <a:uFillTx/>
                <a:ea typeface="+mn-ea"/>
                <a:cs typeface="Arial"/>
              </a:rPr>
              <a:t>+ years of medical communications experience in roles with industry and agency</a:t>
            </a:r>
          </a:p>
          <a:p>
            <a:pPr marL="114300" indent="-114300" defTabSz="9144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cs typeface="Arial"/>
              </a:rPr>
              <a:t>Current Co-Chair, ISMPP Digital/Visual Communications Committee</a:t>
            </a:r>
            <a:endParaRPr lang="en-US" sz="1400" kern="0" dirty="0">
              <a:ln w="13500">
                <a:noFill/>
                <a:prstDash val="solid"/>
              </a:ln>
            </a:endParaRPr>
          </a:p>
          <a:p>
            <a:pPr marL="114300" indent="-114300" defTabSz="9144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ln w="13500">
                  <a:noFill/>
                  <a:prstDash val="solid"/>
                </a:ln>
                <a:cs typeface="Arial"/>
              </a:rPr>
              <a:t>ISMPP CMPP™ past Board Chair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 w="13500">
                  <a:noFill/>
                  <a:prstDash val="solid"/>
                </a:ln>
                <a:uLnTx/>
                <a:uFillTx/>
                <a:ea typeface="+mn-ea"/>
                <a:cs typeface="Arial"/>
              </a:rPr>
              <a:t>Recipient of the </a:t>
            </a:r>
            <a:r>
              <a:rPr kumimoji="0" lang="en-US" sz="1400" b="0" i="1" u="none" strike="noStrike" kern="0" cap="none" spc="0" normalizeH="0" baseline="0" noProof="0" dirty="0">
                <a:ln w="13500">
                  <a:noFill/>
                  <a:prstDash val="solid"/>
                </a:ln>
                <a:uLnTx/>
                <a:uFillTx/>
                <a:ea typeface="+mn-ea"/>
                <a:cs typeface="Arial"/>
              </a:rPr>
              <a:t>PM360 ELITE Disrupter </a:t>
            </a:r>
            <a:r>
              <a:rPr kumimoji="0" lang="en-US" sz="1400" b="0" i="0" u="none" strike="noStrike" kern="0" cap="none" spc="0" normalizeH="0" baseline="0" noProof="0" dirty="0">
                <a:ln w="13500">
                  <a:noFill/>
                  <a:prstDash val="solid"/>
                </a:ln>
                <a:uLnTx/>
                <a:uFillTx/>
                <a:ea typeface="+mn-ea"/>
                <a:cs typeface="Arial"/>
              </a:rPr>
              <a:t>award for innovations in the publication services and </a:t>
            </a:r>
            <a:br>
              <a:rPr kumimoji="0" lang="en-US" sz="1400" b="0" i="0" u="none" strike="noStrike" kern="0" cap="none" spc="0" normalizeH="0" baseline="0" noProof="0" dirty="0">
                <a:ln w="13500">
                  <a:noFill/>
                  <a:prstDash val="solid"/>
                </a:ln>
                <a:uLnTx/>
                <a:uFillTx/>
                <a:ea typeface="+mn-ea"/>
                <a:cs typeface="Arial"/>
              </a:rPr>
            </a:br>
            <a:r>
              <a:rPr kumimoji="0" lang="en-US" sz="1400" b="0" i="0" u="none" strike="noStrike" kern="0" cap="none" spc="0" normalizeH="0" baseline="0" noProof="0" dirty="0">
                <a:ln w="13500">
                  <a:noFill/>
                  <a:prstDash val="solid"/>
                </a:ln>
                <a:uLnTx/>
                <a:uFillTx/>
                <a:ea typeface="+mn-ea"/>
                <a:cs typeface="Arial"/>
              </a:rPr>
              <a:t>medical communications space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 w="13500">
                  <a:noFill/>
                  <a:prstDash val="solid"/>
                </a:ln>
                <a:uLnTx/>
                <a:uFillTx/>
                <a:ea typeface="+mn-ea"/>
                <a:cs typeface="Arial"/>
              </a:rPr>
              <a:t>Launched/managed 3 publication agencies</a:t>
            </a:r>
          </a:p>
          <a:p>
            <a:pPr marL="342265" indent="-342265">
              <a:buClr>
                <a:schemeClr val="tx1"/>
              </a:buClr>
              <a:buFont typeface="Symbol" panose="05050102010706020507" pitchFamily="18" charset="2"/>
              <a:buChar char=""/>
            </a:pPr>
            <a:endParaRPr lang="en-US" sz="1400" dirty="0"/>
          </a:p>
        </p:txBody>
      </p:sp>
      <p:pic>
        <p:nvPicPr>
          <p:cNvPr id="5" name="Picture 4" descr="A person wearing a vest and smiling&#10;&#10;Description automatically generated">
            <a:extLst>
              <a:ext uri="{FF2B5EF4-FFF2-40B4-BE49-F238E27FC236}">
                <a16:creationId xmlns:a16="http://schemas.microsoft.com/office/drawing/2014/main" id="{8FE5D730-7FCA-777B-ACEF-091F0C52BF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14" t="1813" r="47812" b="64693"/>
          <a:stretch/>
        </p:blipFill>
        <p:spPr>
          <a:xfrm>
            <a:off x="969972" y="1623467"/>
            <a:ext cx="2388471" cy="2388471"/>
          </a:xfrm>
          <a:prstGeom prst="roundRect">
            <a:avLst>
              <a:gd name="adj" fmla="val 7778"/>
            </a:avLst>
          </a:prstGeom>
          <a:ln w="22225">
            <a:solidFill>
              <a:schemeClr val="accent3"/>
            </a:solidFill>
          </a:ln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25634D79-B65E-89FF-7A0D-C33007291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Steve Palmisano</a:t>
            </a:r>
          </a:p>
        </p:txBody>
      </p:sp>
    </p:spTree>
    <p:extLst>
      <p:ext uri="{BB962C8B-B14F-4D97-AF65-F5344CB8AC3E}">
        <p14:creationId xmlns:p14="http://schemas.microsoft.com/office/powerpoint/2010/main" val="17758572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7F9188C-1807-B6E7-A562-40D1B5BB96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76" t="4365" r="7191" b="31058"/>
          <a:stretch/>
        </p:blipFill>
        <p:spPr>
          <a:xfrm>
            <a:off x="969972" y="1623467"/>
            <a:ext cx="2388471" cy="2388471"/>
          </a:xfrm>
          <a:prstGeom prst="roundRect">
            <a:avLst>
              <a:gd name="adj" fmla="val 7778"/>
            </a:avLst>
          </a:prstGeom>
          <a:ln w="22225">
            <a:solidFill>
              <a:schemeClr val="accent3"/>
            </a:solidFill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0B86684-560B-4625-9126-37384A52BFC5}"/>
              </a:ext>
            </a:extLst>
          </p:cNvPr>
          <p:cNvSpPr/>
          <p:nvPr/>
        </p:nvSpPr>
        <p:spPr>
          <a:xfrm>
            <a:off x="216198" y="4852293"/>
            <a:ext cx="4389343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83">
              <a:defRPr/>
            </a:pPr>
            <a:r>
              <a:rPr lang="en-US" sz="675" dirty="0">
                <a:solidFill>
                  <a:prstClr val="white"/>
                </a:solidFill>
                <a:latin typeface="Franklin Gothic Book" panose="020B0503020102020204"/>
              </a:rPr>
              <a:t>CMPP, certified medical publications professional; ISMPP, international society of medical publications professional</a:t>
            </a:r>
            <a:endParaRPr lang="en-IN" sz="675" dirty="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5823897-FA50-0685-A661-7B3DB028E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Alanna Kennedy, PhD, ISMPP </a:t>
            </a:r>
            <a:r>
              <a:rPr lang="en-US" dirty="0"/>
              <a:t>CMPP™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A691DB-4170-E15C-DBF2-37033184F335}"/>
              </a:ext>
            </a:extLst>
          </p:cNvPr>
          <p:cNvSpPr txBox="1"/>
          <p:nvPr/>
        </p:nvSpPr>
        <p:spPr>
          <a:xfrm>
            <a:off x="3721100" y="1569837"/>
            <a:ext cx="4622800" cy="25545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14300" indent="-114300" defTabSz="9144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ln w="13500">
                  <a:noFill/>
                  <a:prstDash val="solid"/>
                </a:ln>
                <a:cs typeface="Arial"/>
              </a:rPr>
              <a:t>V</a:t>
            </a:r>
            <a:r>
              <a:rPr kumimoji="0" lang="en-US" sz="1400" b="0" i="0" u="none" strike="noStrike" kern="0" cap="none" spc="0" normalizeH="0" baseline="0" noProof="0" dirty="0">
                <a:ln w="13500">
                  <a:noFill/>
                  <a:prstDash val="solid"/>
                </a:ln>
                <a:uLnTx/>
                <a:uFillTx/>
                <a:ea typeface="+mn-ea"/>
                <a:cs typeface="Arial"/>
              </a:rPr>
              <a:t>P, Group Scientific Director at The Lockwood Group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 w="13500">
                  <a:noFill/>
                  <a:prstDash val="solid"/>
                </a:ln>
                <a:uLnTx/>
                <a:uFillTx/>
                <a:ea typeface="+mn-ea"/>
                <a:cs typeface="Arial"/>
              </a:rPr>
              <a:t>16 years of experience in publications, medical communications, and regulatory affairs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 w="13500">
                  <a:noFill/>
                  <a:prstDash val="solid"/>
                </a:ln>
                <a:uLnTx/>
                <a:uFillTx/>
                <a:ea typeface="+mn-ea"/>
                <a:cs typeface="Arial"/>
              </a:rPr>
              <a:t>Facilitated the development and execution of numerous strategic and tactical publication plans for her clients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 w="13500">
                  <a:noFill/>
                  <a:prstDash val="solid"/>
                </a:ln>
                <a:uLnTx/>
                <a:uFillTx/>
                <a:ea typeface="+mn-ea"/>
                <a:cs typeface="Arial"/>
              </a:rPr>
              <a:t>Strong advocate for proactive publication planning throughout full product life cycle, including nontraditional tactics to enhance and extend data dissemination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 w="13500">
                  <a:noFill/>
                  <a:prstDash val="solid"/>
                </a:ln>
                <a:uLnTx/>
                <a:uFillTx/>
                <a:ea typeface="+mn-ea"/>
                <a:cs typeface="Arial"/>
              </a:rPr>
              <a:t>Current member of the ISMPP University committee and CMPP™ since 2017</a:t>
            </a:r>
          </a:p>
        </p:txBody>
      </p:sp>
    </p:spTree>
    <p:extLst>
      <p:ext uri="{BB962C8B-B14F-4D97-AF65-F5344CB8AC3E}">
        <p14:creationId xmlns:p14="http://schemas.microsoft.com/office/powerpoint/2010/main" val="3512406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7134F-F5D1-4656-8CC1-0FD5B197D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Disclaimer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C78045-050D-4096-BEE3-B6607DCF8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Information presented reflects the personal knowledge and opinions of the faculty and does not necessarily represent the position of their current or past employers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8DA75C-44EC-42C6-9220-762929D91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783">
              <a:defRPr/>
            </a:pPr>
            <a:fld id="{42AD0A0E-4515-A647-B2E3-7F1B29FB990E}" type="slidenum">
              <a:rPr lang="en-US">
                <a:solidFill>
                  <a:prstClr val="black"/>
                </a:solidFill>
                <a:latin typeface="Franklin Gothic Book"/>
              </a:rPr>
              <a:pPr defTabSz="685783">
                <a:defRPr/>
              </a:pPr>
              <a:t>6</a:t>
            </a:fld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9129703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5DF57B8-29E7-4DDC-5AC0-41537B9950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00" t="6324" r="10873" b="23604"/>
          <a:stretch/>
        </p:blipFill>
        <p:spPr>
          <a:xfrm>
            <a:off x="969972" y="1623467"/>
            <a:ext cx="2388471" cy="2388471"/>
          </a:xfrm>
          <a:prstGeom prst="roundRect">
            <a:avLst>
              <a:gd name="adj" fmla="val 7778"/>
            </a:avLst>
          </a:prstGeom>
          <a:ln w="22225">
            <a:solidFill>
              <a:schemeClr val="accent3"/>
            </a:solidFill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0B86684-560B-4625-9126-37384A52BFC5}"/>
              </a:ext>
            </a:extLst>
          </p:cNvPr>
          <p:cNvSpPr/>
          <p:nvPr/>
        </p:nvSpPr>
        <p:spPr>
          <a:xfrm>
            <a:off x="216198" y="4852293"/>
            <a:ext cx="4389343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83">
              <a:defRPr/>
            </a:pPr>
            <a:r>
              <a:rPr lang="en-US" sz="675" dirty="0">
                <a:solidFill>
                  <a:prstClr val="white"/>
                </a:solidFill>
                <a:latin typeface="Franklin Gothic Book" panose="020B0503020102020204"/>
              </a:rPr>
              <a:t>CMPP, certified medical publications professional; ISMPP, international society of medical publications professional</a:t>
            </a:r>
            <a:endParaRPr lang="en-IN" sz="675" dirty="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D5B673E-5EA3-838B-0729-FBDA7BF5E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Maria McGill, RPh, ISMPP CMPP™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54581F-2D38-A76F-490A-CCAB2A3E3896}"/>
              </a:ext>
            </a:extLst>
          </p:cNvPr>
          <p:cNvSpPr txBox="1"/>
          <p:nvPr/>
        </p:nvSpPr>
        <p:spPr>
          <a:xfrm>
            <a:off x="3721100" y="1569837"/>
            <a:ext cx="4622800" cy="22621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 w="13500">
                  <a:noFill/>
                  <a:prstDash val="solid"/>
                </a:ln>
                <a:uLnTx/>
                <a:uFillTx/>
                <a:ea typeface="+mn-ea"/>
                <a:cs typeface="Arial"/>
              </a:rPr>
              <a:t>SVP, Scientific Services at The Lockwood Group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 w="13500">
                  <a:noFill/>
                  <a:prstDash val="solid"/>
                </a:ln>
                <a:uLnTx/>
                <a:uFillTx/>
                <a:ea typeface="+mn-ea"/>
                <a:cs typeface="Arial"/>
              </a:rPr>
              <a:t>20+ years of medical communications and publications experience 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 w="13500">
                  <a:noFill/>
                  <a:prstDash val="solid"/>
                </a:ln>
                <a:uLnTx/>
                <a:uFillTx/>
                <a:ea typeface="+mn-ea"/>
                <a:cs typeface="Arial"/>
              </a:rPr>
              <a:t>Extensive experience in strategic publication planning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 w="13500">
                  <a:noFill/>
                  <a:prstDash val="solid"/>
                </a:ln>
                <a:uLnTx/>
                <a:uFillTx/>
                <a:ea typeface="+mn-ea"/>
                <a:cs typeface="Arial"/>
              </a:rPr>
              <a:t>Spearheaded leadership training initiatives for publication extenders and digital features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 w="13500">
                  <a:noFill/>
                  <a:prstDash val="solid"/>
                </a:ln>
                <a:uLnTx/>
                <a:uFillTx/>
                <a:ea typeface="+mn-ea"/>
                <a:cs typeface="Arial"/>
              </a:rPr>
              <a:t>Oversees team of scientific publications professionals 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 w="13500">
                  <a:noFill/>
                  <a:prstDash val="solid"/>
                </a:ln>
                <a:uLnTx/>
                <a:uFillTx/>
                <a:ea typeface="+mn-ea"/>
                <a:cs typeface="Arial"/>
              </a:rPr>
              <a:t>ISMPP Patient Engagement Task Force Member</a:t>
            </a:r>
          </a:p>
        </p:txBody>
      </p:sp>
    </p:spTree>
    <p:extLst>
      <p:ext uri="{BB962C8B-B14F-4D97-AF65-F5344CB8AC3E}">
        <p14:creationId xmlns:p14="http://schemas.microsoft.com/office/powerpoint/2010/main" val="24534939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331C0-6926-FED1-FA44-5ADE9510D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erson with curly hair smiling&#10;&#10;Description automatically generated">
            <a:extLst>
              <a:ext uri="{FF2B5EF4-FFF2-40B4-BE49-F238E27FC236}">
                <a16:creationId xmlns:a16="http://schemas.microsoft.com/office/drawing/2014/main" id="{B51155B8-02A6-2449-F661-5AE1A720D4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B3B5B4"/>
              </a:clrFrom>
              <a:clrTo>
                <a:srgbClr val="B3B5B4">
                  <a:alpha val="0"/>
                </a:srgbClr>
              </a:clrTo>
            </a:clrChange>
          </a:blip>
          <a:srcRect l="3849" r="3849"/>
          <a:stretch/>
        </p:blipFill>
        <p:spPr>
          <a:xfrm>
            <a:off x="969972" y="1623467"/>
            <a:ext cx="2388471" cy="2388471"/>
          </a:xfrm>
          <a:prstGeom prst="roundRect">
            <a:avLst>
              <a:gd name="adj" fmla="val 7778"/>
            </a:avLst>
          </a:prstGeom>
          <a:ln w="22225">
            <a:solidFill>
              <a:schemeClr val="accent3"/>
            </a:solidFill>
          </a:ln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991A77C-3753-E0A9-49B4-733846A5F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Jill See, PhD, ISMPP CMPP™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848120-A853-CA82-1402-1E9A0584DB26}"/>
              </a:ext>
            </a:extLst>
          </p:cNvPr>
          <p:cNvSpPr txBox="1"/>
          <p:nvPr/>
        </p:nvSpPr>
        <p:spPr>
          <a:xfrm>
            <a:off x="3721100" y="1569837"/>
            <a:ext cx="4622800" cy="140038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 w="13500">
                  <a:noFill/>
                  <a:prstDash val="solid"/>
                </a:ln>
                <a:uLnTx/>
                <a:uFillTx/>
                <a:ea typeface="+mn-ea"/>
                <a:cs typeface="Arial"/>
              </a:rPr>
              <a:t>Associate Director, Publications, Daiichi Sankyo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 w="13500">
                  <a:noFill/>
                  <a:prstDash val="solid"/>
                </a:ln>
                <a:uLnTx/>
                <a:uFillTx/>
                <a:ea typeface="+mn-ea"/>
                <a:cs typeface="Arial"/>
              </a:rPr>
              <a:t>Over 10 years of experience in publication planning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 w="13500">
                  <a:noFill/>
                  <a:prstDash val="solid"/>
                </a:ln>
                <a:uLnTx/>
                <a:uFillTx/>
                <a:ea typeface="+mn-ea"/>
                <a:cs typeface="Arial"/>
              </a:rPr>
              <a:t>Led publication planning in challenging </a:t>
            </a:r>
            <a:br>
              <a:rPr kumimoji="0" lang="en-US" sz="1400" b="0" i="0" u="none" strike="noStrike" kern="0" cap="none" spc="0" normalizeH="0" baseline="0" noProof="0" dirty="0">
                <a:ln w="13500">
                  <a:noFill/>
                  <a:prstDash val="solid"/>
                </a:ln>
                <a:uLnTx/>
                <a:uFillTx/>
                <a:ea typeface="+mn-ea"/>
                <a:cs typeface="Arial"/>
              </a:rPr>
            </a:br>
            <a:r>
              <a:rPr kumimoji="0" lang="en-US" sz="1400" b="0" i="0" u="none" strike="noStrike" kern="0" cap="none" spc="0" normalizeH="0" baseline="0" noProof="0" dirty="0">
                <a:ln w="13500">
                  <a:noFill/>
                  <a:prstDash val="solid"/>
                </a:ln>
                <a:uLnTx/>
                <a:uFillTx/>
                <a:ea typeface="+mn-ea"/>
                <a:cs typeface="Arial"/>
              </a:rPr>
              <a:t>small-pharma settings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 w="13500">
                  <a:noFill/>
                  <a:prstDash val="solid"/>
                </a:ln>
                <a:uLnTx/>
                <a:uFillTx/>
                <a:ea typeface="+mn-ea"/>
                <a:cs typeface="Arial"/>
              </a:rPr>
              <a:t>Current activities prioritize innovative approach</a:t>
            </a:r>
          </a:p>
        </p:txBody>
      </p:sp>
    </p:spTree>
    <p:extLst>
      <p:ext uri="{BB962C8B-B14F-4D97-AF65-F5344CB8AC3E}">
        <p14:creationId xmlns:p14="http://schemas.microsoft.com/office/powerpoint/2010/main" val="31535224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wearing glasses and a blue shirt&#10;&#10;Description automatically generated">
            <a:extLst>
              <a:ext uri="{FF2B5EF4-FFF2-40B4-BE49-F238E27FC236}">
                <a16:creationId xmlns:a16="http://schemas.microsoft.com/office/drawing/2014/main" id="{4FFF4043-5B18-03E6-BED1-81B09535F9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3" t="1748" r="10269" b="18894"/>
          <a:stretch/>
        </p:blipFill>
        <p:spPr>
          <a:xfrm>
            <a:off x="969972" y="1623467"/>
            <a:ext cx="2388471" cy="2388471"/>
          </a:xfrm>
          <a:prstGeom prst="roundRect">
            <a:avLst>
              <a:gd name="adj" fmla="val 7778"/>
            </a:avLst>
          </a:prstGeom>
          <a:ln w="22225">
            <a:solidFill>
              <a:schemeClr val="accent3"/>
            </a:solidFill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39E9BCB-2CD2-B47C-AE7D-A15D76128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Amanda Hartley, PhD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B5A970-65A0-6E70-4694-4F96A3676EB6}"/>
              </a:ext>
            </a:extLst>
          </p:cNvPr>
          <p:cNvSpPr txBox="1"/>
          <p:nvPr/>
        </p:nvSpPr>
        <p:spPr>
          <a:xfrm>
            <a:off x="3721100" y="1569837"/>
            <a:ext cx="4622800" cy="233910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 w="13500">
                  <a:noFill/>
                  <a:prstDash val="solid"/>
                </a:ln>
                <a:uLnTx/>
                <a:uFillTx/>
                <a:ea typeface="+mn-ea"/>
                <a:cs typeface="Arial"/>
              </a:rPr>
              <a:t>Head of Publications at Sage Therapeutics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 w="13500">
                  <a:noFill/>
                  <a:prstDash val="solid"/>
                </a:ln>
                <a:uLnTx/>
                <a:uFillTx/>
                <a:ea typeface="+mn-ea"/>
                <a:cs typeface="Arial"/>
              </a:rPr>
              <a:t>20+ years of experience in medical communications and publications in industry and agency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 w="13500">
                  <a:noFill/>
                  <a:prstDash val="solid"/>
                </a:ln>
                <a:uLnTx/>
                <a:uFillTx/>
                <a:ea typeface="+mn-ea"/>
                <a:cs typeface="Arial"/>
              </a:rPr>
              <a:t>Therapeutic expertise focused on oncology and </a:t>
            </a:r>
            <a:br>
              <a:rPr kumimoji="0" lang="en-US" sz="1400" b="0" i="0" u="none" strike="noStrike" kern="0" cap="none" spc="0" normalizeH="0" baseline="0" noProof="0" dirty="0">
                <a:ln w="13500">
                  <a:noFill/>
                  <a:prstDash val="solid"/>
                </a:ln>
                <a:uLnTx/>
                <a:uFillTx/>
                <a:ea typeface="+mn-ea"/>
                <a:cs typeface="Arial"/>
              </a:rPr>
            </a:br>
            <a:r>
              <a:rPr kumimoji="0" lang="en-US" sz="1400" b="0" i="0" u="none" strike="noStrike" kern="0" cap="none" spc="0" normalizeH="0" baseline="0" noProof="0" dirty="0">
                <a:ln w="13500">
                  <a:noFill/>
                  <a:prstDash val="solid"/>
                </a:ln>
                <a:uLnTx/>
                <a:uFillTx/>
                <a:ea typeface="+mn-ea"/>
                <a:cs typeface="Arial"/>
              </a:rPr>
              <a:t>brain health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 w="13500">
                  <a:noFill/>
                  <a:prstDash val="solid"/>
                </a:ln>
                <a:uLnTx/>
                <a:uFillTx/>
                <a:ea typeface="+mn-ea"/>
                <a:cs typeface="Arial"/>
              </a:rPr>
              <a:t>“Squiggly” career as a small business owner employing persons with cognitive differences and as Board Chair for a </a:t>
            </a:r>
            <a:r>
              <a:rPr lang="en-US" sz="1400" kern="0" dirty="0">
                <a:ln w="13500">
                  <a:noFill/>
                  <a:prstDash val="solid"/>
                </a:ln>
                <a:cs typeface="Arial"/>
              </a:rPr>
              <a:t>not-for-profit</a:t>
            </a:r>
            <a:r>
              <a:rPr kumimoji="0" lang="en-US" sz="1400" b="0" i="0" u="none" strike="noStrike" kern="0" cap="none" spc="0" normalizeH="0" baseline="0" noProof="0" dirty="0">
                <a:ln w="13500">
                  <a:noFill/>
                  <a:prstDash val="solid"/>
                </a:ln>
                <a:uLnTx/>
                <a:uFillTx/>
                <a:ea typeface="+mn-ea"/>
                <a:cs typeface="Arial"/>
              </a:rPr>
              <a:t> mental health care provider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 w="13500">
                  <a:noFill/>
                  <a:prstDash val="solid"/>
                </a:ln>
                <a:uLnTx/>
                <a:uFillTx/>
                <a:ea typeface="+mn-ea"/>
                <a:cs typeface="Arial"/>
              </a:rPr>
              <a:t>Proponent of the servant leadership model</a:t>
            </a:r>
          </a:p>
        </p:txBody>
      </p:sp>
    </p:spTree>
    <p:extLst>
      <p:ext uri="{BB962C8B-B14F-4D97-AF65-F5344CB8AC3E}">
        <p14:creationId xmlns:p14="http://schemas.microsoft.com/office/powerpoint/2010/main" val="2447150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EED01F-0241-4731-9D06-1766EB0F8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Objectives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AA64DD-CC7E-3B1E-7E70-16B7CCE36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1344925"/>
            <a:ext cx="7462661" cy="310515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Review the </a:t>
            </a:r>
            <a:r>
              <a:rPr lang="en-US" sz="2000" b="1" dirty="0"/>
              <a:t>approach and process </a:t>
            </a:r>
            <a:r>
              <a:rPr lang="en-US" sz="2000" dirty="0"/>
              <a:t>of developing a publication plan from workshop to implementation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Identify differences between </a:t>
            </a:r>
            <a:r>
              <a:rPr lang="en-US" sz="2000" b="1" dirty="0"/>
              <a:t>traditional and nontraditional publication plans, </a:t>
            </a:r>
            <a:r>
              <a:rPr lang="en-US" sz="2000" dirty="0"/>
              <a:t>including tactical and strategic components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Appreciate </a:t>
            </a:r>
            <a:r>
              <a:rPr lang="en-US" sz="2000" b="1" dirty="0"/>
              <a:t>challenges of a nontraditional approach </a:t>
            </a:r>
            <a:r>
              <a:rPr lang="en-US" sz="2000" dirty="0"/>
              <a:t>from the pharma perspective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Recognize the keys to successful implementation of a nontraditional publication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D1250-C2E1-4439-8986-C4BDF9F236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744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8BD66-172F-E56F-99AD-F698C72F8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D77D667-EE07-1146-2F07-F803565A69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76" t="4365" r="7191" b="31058"/>
          <a:stretch/>
        </p:blipFill>
        <p:spPr>
          <a:xfrm>
            <a:off x="2104465" y="1944898"/>
            <a:ext cx="1371600" cy="1371600"/>
          </a:xfrm>
          <a:prstGeom prst="roundRect">
            <a:avLst>
              <a:gd name="adj" fmla="val 7778"/>
            </a:avLst>
          </a:prstGeom>
          <a:ln w="22225">
            <a:solidFill>
              <a:schemeClr val="accent3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666F8A-25C3-9790-E86B-92525F01D4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00" t="6324" r="10873" b="23604"/>
          <a:stretch/>
        </p:blipFill>
        <p:spPr>
          <a:xfrm>
            <a:off x="3867889" y="1944898"/>
            <a:ext cx="1371600" cy="1371600"/>
          </a:xfrm>
          <a:prstGeom prst="roundRect">
            <a:avLst>
              <a:gd name="adj" fmla="val 7778"/>
            </a:avLst>
          </a:prstGeom>
          <a:ln w="22225">
            <a:solidFill>
              <a:schemeClr val="accent3"/>
            </a:solidFill>
          </a:ln>
        </p:spPr>
      </p:pic>
      <p:pic>
        <p:nvPicPr>
          <p:cNvPr id="3" name="Picture 2" descr="A person wearing a vest and smiling&#10;&#10;Description automatically generated">
            <a:extLst>
              <a:ext uri="{FF2B5EF4-FFF2-40B4-BE49-F238E27FC236}">
                <a16:creationId xmlns:a16="http://schemas.microsoft.com/office/drawing/2014/main" id="{BFA6E87B-E7A4-3F62-D06F-16DE04C07E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914" t="1813" r="47812" b="64693"/>
          <a:stretch/>
        </p:blipFill>
        <p:spPr>
          <a:xfrm>
            <a:off x="341041" y="1944898"/>
            <a:ext cx="1371600" cy="1371600"/>
          </a:xfrm>
          <a:prstGeom prst="roundRect">
            <a:avLst>
              <a:gd name="adj" fmla="val 7778"/>
            </a:avLst>
          </a:prstGeom>
          <a:ln w="22225">
            <a:solidFill>
              <a:schemeClr val="accent3"/>
            </a:solidFill>
          </a:ln>
        </p:spPr>
      </p:pic>
      <p:pic>
        <p:nvPicPr>
          <p:cNvPr id="6" name="Picture 5" descr="A person wearing glasses and a blue shirt&#10;&#10;Description automatically generated">
            <a:extLst>
              <a:ext uri="{FF2B5EF4-FFF2-40B4-BE49-F238E27FC236}">
                <a16:creationId xmlns:a16="http://schemas.microsoft.com/office/drawing/2014/main" id="{3ABA6F8E-FC33-2F97-9487-1E2CA3429D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83" t="1748" r="10269" b="18894"/>
          <a:stretch/>
        </p:blipFill>
        <p:spPr>
          <a:xfrm>
            <a:off x="7404571" y="1944116"/>
            <a:ext cx="1371600" cy="1371600"/>
          </a:xfrm>
          <a:prstGeom prst="roundRect">
            <a:avLst>
              <a:gd name="adj" fmla="val 7778"/>
            </a:avLst>
          </a:prstGeom>
          <a:ln w="22225">
            <a:solidFill>
              <a:schemeClr val="accent3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A615741-C488-8367-8AF1-E891346D6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Faculty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69AC17-86CF-78B1-9482-1078ECB8A8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972DE5-C9AA-94BA-50E7-D8D133F17A69}"/>
              </a:ext>
            </a:extLst>
          </p:cNvPr>
          <p:cNvSpPr txBox="1"/>
          <p:nvPr/>
        </p:nvSpPr>
        <p:spPr>
          <a:xfrm>
            <a:off x="190500" y="3409334"/>
            <a:ext cx="1645920" cy="731520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noAutofit/>
          </a:bodyPr>
          <a:lstStyle/>
          <a:p>
            <a:pPr algn="ctr" defTabSz="914354">
              <a:defRPr/>
            </a:pPr>
            <a:r>
              <a:rPr lang="en-US" sz="900" b="1" dirty="0">
                <a:solidFill>
                  <a:schemeClr val="accent2"/>
                </a:solidFill>
                <a:latin typeface="Arial"/>
                <a:ea typeface="Calibri"/>
                <a:cs typeface="Arial"/>
              </a:rPr>
              <a:t>Moderator: </a:t>
            </a:r>
            <a:br>
              <a:rPr lang="en-US" sz="900" b="1" dirty="0">
                <a:solidFill>
                  <a:schemeClr val="accent2"/>
                </a:solidFill>
                <a:latin typeface="Arial"/>
                <a:ea typeface="Calibri"/>
                <a:cs typeface="Arial"/>
              </a:rPr>
            </a:br>
            <a:r>
              <a:rPr lang="en-US" sz="900" b="1" dirty="0">
                <a:solidFill>
                  <a:schemeClr val="accent2"/>
                </a:solidFill>
                <a:latin typeface="Arial"/>
                <a:ea typeface="Calibri"/>
                <a:cs typeface="Arial"/>
              </a:rPr>
              <a:t>Steve Palmisano</a:t>
            </a:r>
            <a:br>
              <a:rPr lang="en-US" sz="900" b="1" dirty="0">
                <a:solidFill>
                  <a:schemeClr val="accent2"/>
                </a:solidFill>
                <a:latin typeface="Arial"/>
                <a:ea typeface="Calibri"/>
                <a:cs typeface="Arial"/>
              </a:rPr>
            </a:br>
            <a:r>
              <a:rPr lang="en-US" sz="900" dirty="0">
                <a:latin typeface="Arial"/>
                <a:ea typeface="Calibri"/>
                <a:cs typeface="Arial"/>
              </a:rPr>
              <a:t>EVP, Publication Services</a:t>
            </a:r>
          </a:p>
          <a:p>
            <a:pPr algn="ctr" defTabSz="914354">
              <a:defRPr/>
            </a:pPr>
            <a:r>
              <a:rPr lang="en-US" sz="900" dirty="0">
                <a:latin typeface="Arial"/>
                <a:ea typeface="Calibri"/>
                <a:cs typeface="Arial"/>
              </a:rPr>
              <a:t>The Lockwood Group</a:t>
            </a:r>
            <a:endParaRPr lang="en-US" sz="900" dirty="0"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87BDCA-F7A2-969B-C80B-86BDBFF1F583}"/>
              </a:ext>
            </a:extLst>
          </p:cNvPr>
          <p:cNvSpPr txBox="1"/>
          <p:nvPr/>
        </p:nvSpPr>
        <p:spPr>
          <a:xfrm>
            <a:off x="3748978" y="3409334"/>
            <a:ext cx="1645920" cy="731520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t">
            <a:noAutofit/>
          </a:bodyPr>
          <a:lstStyle/>
          <a:p>
            <a:pPr algn="ctr" defTabSz="914354">
              <a:defRPr/>
            </a:pPr>
            <a:r>
              <a:rPr lang="en-US" sz="900" b="1" dirty="0">
                <a:solidFill>
                  <a:schemeClr val="accent2"/>
                </a:solidFill>
                <a:latin typeface="Arial"/>
                <a:ea typeface="Calibri"/>
                <a:cs typeface="Arial"/>
              </a:rPr>
              <a:t>Maria McGill, RPh</a:t>
            </a:r>
          </a:p>
          <a:p>
            <a:pPr algn="ctr" defTabSz="914354">
              <a:defRPr/>
            </a:pPr>
            <a:r>
              <a:rPr lang="en-US" sz="900" dirty="0">
                <a:latin typeface="Arial"/>
                <a:ea typeface="Calibri"/>
                <a:cs typeface="Arial"/>
              </a:rPr>
              <a:t>SVP, Scientific Services </a:t>
            </a:r>
            <a:endParaRPr lang="en-US" sz="900" dirty="0">
              <a:latin typeface="Arial"/>
              <a:ea typeface="Calibri" panose="020F0502020204030204" pitchFamily="34" charset="0"/>
              <a:cs typeface="Arial"/>
            </a:endParaRPr>
          </a:p>
          <a:p>
            <a:pPr algn="ctr" defTabSz="914354">
              <a:defRPr/>
            </a:pPr>
            <a:r>
              <a:rPr lang="en-US" sz="900" dirty="0">
                <a:latin typeface="Arial"/>
                <a:ea typeface="Calibri"/>
                <a:cs typeface="Arial"/>
              </a:rPr>
              <a:t>Publications</a:t>
            </a:r>
          </a:p>
          <a:p>
            <a:pPr algn="ctr" defTabSz="914354">
              <a:defRPr/>
            </a:pPr>
            <a:r>
              <a:rPr lang="en-US" sz="900" dirty="0">
                <a:latin typeface="Arial"/>
                <a:ea typeface="Calibri"/>
                <a:cs typeface="Arial"/>
              </a:rPr>
              <a:t>The Lockwood Group</a:t>
            </a:r>
          </a:p>
          <a:p>
            <a:pPr algn="ctr" defTabSz="914354">
              <a:defRPr/>
            </a:pPr>
            <a:endParaRPr lang="en-US" sz="900" dirty="0"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FF275A-5FF0-7619-AE2A-7005EDA1FC41}"/>
              </a:ext>
            </a:extLst>
          </p:cNvPr>
          <p:cNvSpPr txBox="1"/>
          <p:nvPr/>
        </p:nvSpPr>
        <p:spPr>
          <a:xfrm>
            <a:off x="1969739" y="3409334"/>
            <a:ext cx="1645920" cy="731520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noAutofit/>
          </a:bodyPr>
          <a:lstStyle/>
          <a:p>
            <a:pPr algn="ctr" defTabSz="914354">
              <a:defRPr/>
            </a:pPr>
            <a:r>
              <a:rPr lang="en-US" sz="900" b="1" dirty="0">
                <a:solidFill>
                  <a:schemeClr val="accent2"/>
                </a:solidFill>
                <a:latin typeface="Arial"/>
                <a:ea typeface="Calibri"/>
                <a:cs typeface="Arial"/>
              </a:rPr>
              <a:t>Alanna Kennedy, PhD</a:t>
            </a:r>
            <a:br>
              <a:rPr lang="en-US" sz="900" b="1" dirty="0">
                <a:solidFill>
                  <a:schemeClr val="accent2"/>
                </a:solidFill>
                <a:latin typeface="Arial"/>
                <a:ea typeface="Calibri" panose="020F0502020204030204" pitchFamily="34" charset="0"/>
                <a:cs typeface="Arial"/>
              </a:rPr>
            </a:br>
            <a:r>
              <a:rPr lang="en-US" sz="900" dirty="0">
                <a:latin typeface="Arial"/>
                <a:ea typeface="Calibri"/>
                <a:cs typeface="Arial"/>
              </a:rPr>
              <a:t>VP, Group Scientific Director</a:t>
            </a:r>
          </a:p>
          <a:p>
            <a:pPr algn="ctr" defTabSz="914354">
              <a:defRPr/>
            </a:pPr>
            <a:r>
              <a:rPr lang="en-US" sz="900" dirty="0">
                <a:latin typeface="Arial"/>
                <a:ea typeface="Calibri"/>
                <a:cs typeface="Arial"/>
              </a:rPr>
              <a:t>Publications</a:t>
            </a:r>
          </a:p>
          <a:p>
            <a:pPr algn="ctr" defTabSz="914354">
              <a:defRPr/>
            </a:pPr>
            <a:r>
              <a:rPr lang="en-US" sz="900" dirty="0">
                <a:latin typeface="Arial"/>
                <a:ea typeface="Calibri"/>
                <a:cs typeface="Arial"/>
              </a:rPr>
              <a:t>The Lockwood Group</a:t>
            </a:r>
            <a:endParaRPr lang="en-US" sz="900" dirty="0">
              <a:solidFill>
                <a:prstClr val="black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590B4A-AE01-AE9D-2A49-AE743169CB1C}"/>
              </a:ext>
            </a:extLst>
          </p:cNvPr>
          <p:cNvSpPr txBox="1"/>
          <p:nvPr/>
        </p:nvSpPr>
        <p:spPr>
          <a:xfrm>
            <a:off x="7302357" y="3409334"/>
            <a:ext cx="1645920" cy="7315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noAutofit/>
          </a:bodyPr>
          <a:lstStyle/>
          <a:p>
            <a:pPr algn="ctr" defTabSz="914354">
              <a:defRPr/>
            </a:pPr>
            <a:r>
              <a:rPr lang="en-US" sz="900" b="1" dirty="0">
                <a:solidFill>
                  <a:schemeClr val="accent2"/>
                </a:solidFill>
                <a:latin typeface="Arial"/>
                <a:ea typeface="Calibri" panose="020F0502020204030204" pitchFamily="34" charset="0"/>
                <a:cs typeface="Arial"/>
              </a:rPr>
              <a:t>Amanda Hartley, PhD</a:t>
            </a:r>
          </a:p>
          <a:p>
            <a:pPr algn="ctr" defTabSz="914354">
              <a:defRPr/>
            </a:pPr>
            <a:r>
              <a:rPr lang="en-US" sz="900" dirty="0">
                <a:latin typeface="Arial"/>
                <a:ea typeface="Calibri" panose="020F0502020204030204" pitchFamily="34" charset="0"/>
                <a:cs typeface="Arial"/>
              </a:rPr>
              <a:t>Director</a:t>
            </a:r>
          </a:p>
          <a:p>
            <a:pPr algn="ctr" defTabSz="914354">
              <a:defRPr/>
            </a:pPr>
            <a:r>
              <a:rPr lang="en-US" sz="900" dirty="0">
                <a:latin typeface="Arial"/>
                <a:ea typeface="Calibri" panose="020F0502020204030204" pitchFamily="34" charset="0"/>
                <a:cs typeface="Arial"/>
              </a:rPr>
              <a:t>Medical Affairs Publications</a:t>
            </a:r>
          </a:p>
          <a:p>
            <a:pPr algn="ctr" defTabSz="914354">
              <a:defRPr/>
            </a:pPr>
            <a:r>
              <a:rPr lang="en-US" sz="900" dirty="0">
                <a:latin typeface="Arial"/>
                <a:ea typeface="Calibri" panose="020F0502020204030204" pitchFamily="34" charset="0"/>
                <a:cs typeface="Arial"/>
              </a:rPr>
              <a:t>Sage Therapeutics</a:t>
            </a:r>
            <a:endParaRPr lang="en-US" sz="9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D482F5-995F-D24F-D62D-59FB6E40F8C3}"/>
              </a:ext>
            </a:extLst>
          </p:cNvPr>
          <p:cNvSpPr txBox="1"/>
          <p:nvPr/>
        </p:nvSpPr>
        <p:spPr>
          <a:xfrm>
            <a:off x="5560538" y="3409334"/>
            <a:ext cx="1645920" cy="731520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noAutofit/>
          </a:bodyPr>
          <a:lstStyle/>
          <a:p>
            <a:pPr algn="ctr" defTabSz="914354">
              <a:defRPr/>
            </a:pPr>
            <a:r>
              <a:rPr lang="en-US" sz="900" b="1" dirty="0">
                <a:solidFill>
                  <a:schemeClr val="accent2"/>
                </a:solidFill>
                <a:latin typeface="Arial"/>
                <a:ea typeface="Calibri" panose="020F0502020204030204" pitchFamily="34" charset="0"/>
                <a:cs typeface="Arial"/>
              </a:rPr>
              <a:t>Jill See, PhD</a:t>
            </a:r>
            <a:br>
              <a:rPr lang="en-US" sz="900" b="1" dirty="0">
                <a:solidFill>
                  <a:schemeClr val="accent6"/>
                </a:solidFill>
                <a:latin typeface="Arial"/>
                <a:ea typeface="Calibri" panose="020F0502020204030204" pitchFamily="34" charset="0"/>
                <a:cs typeface="Arial"/>
              </a:rPr>
            </a:br>
            <a:r>
              <a:rPr lang="en-US" sz="900" dirty="0">
                <a:latin typeface="Arial"/>
                <a:ea typeface="Calibri" panose="020F0502020204030204" pitchFamily="34" charset="0"/>
                <a:cs typeface="Arial"/>
              </a:rPr>
              <a:t>Associate Director </a:t>
            </a:r>
          </a:p>
          <a:p>
            <a:pPr algn="ctr" defTabSz="914354">
              <a:defRPr/>
            </a:pPr>
            <a:r>
              <a:rPr lang="en-US" sz="900" dirty="0">
                <a:latin typeface="Arial"/>
                <a:ea typeface="Calibri" panose="020F0502020204030204" pitchFamily="34" charset="0"/>
                <a:cs typeface="Arial"/>
              </a:rPr>
              <a:t>Publications</a:t>
            </a:r>
          </a:p>
          <a:p>
            <a:pPr algn="ctr" defTabSz="914354">
              <a:defRPr/>
            </a:pPr>
            <a:r>
              <a:rPr lang="en-US" sz="900" dirty="0">
                <a:latin typeface="Arial"/>
                <a:ea typeface="Calibri" panose="020F0502020204030204" pitchFamily="34" charset="0"/>
                <a:cs typeface="Arial"/>
              </a:rPr>
              <a:t>Daiichi Sankyo</a:t>
            </a:r>
            <a:endParaRPr lang="en-US"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7" name="Picture 6" descr="A person with curly hair smiling&#10;&#10;Description automatically generated">
            <a:extLst>
              <a:ext uri="{FF2B5EF4-FFF2-40B4-BE49-F238E27FC236}">
                <a16:creationId xmlns:a16="http://schemas.microsoft.com/office/drawing/2014/main" id="{A1F5D5B1-6C44-2AE8-45A1-779C047335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B3B5B4"/>
              </a:clrFrom>
              <a:clrTo>
                <a:srgbClr val="B3B5B4">
                  <a:alpha val="0"/>
                </a:srgbClr>
              </a:clrTo>
            </a:clrChange>
          </a:blip>
          <a:srcRect l="3849" r="3849"/>
          <a:stretch/>
        </p:blipFill>
        <p:spPr>
          <a:xfrm>
            <a:off x="5630912" y="1944116"/>
            <a:ext cx="1371600" cy="1371600"/>
          </a:xfrm>
          <a:prstGeom prst="roundRect">
            <a:avLst>
              <a:gd name="adj" fmla="val 7778"/>
            </a:avLst>
          </a:prstGeom>
          <a:ln w="22225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564057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85D3D-6A71-C0A8-462B-1E1EB8206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What Is Your Level of Experience </a:t>
            </a:r>
            <a:br>
              <a:rPr lang="en-US" sz="3200" dirty="0"/>
            </a:br>
            <a:r>
              <a:rPr lang="en-US" sz="3200" dirty="0"/>
              <a:t>With Publication Planning?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F2443-5315-64C0-A4AD-4D53BF5763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D0A0E-4515-A647-B2E3-7F1B29FB990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B5D1F-32B2-41DC-D78A-DFEBC7C24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Beginner (Dishwasher)</a:t>
            </a:r>
          </a:p>
          <a:p>
            <a:r>
              <a:rPr lang="en-US" dirty="0"/>
              <a:t>Intermediate (Sous chef)</a:t>
            </a:r>
          </a:p>
          <a:p>
            <a:r>
              <a:rPr lang="en-US" dirty="0"/>
              <a:t>Advanced (Master chef)</a:t>
            </a:r>
          </a:p>
        </p:txBody>
      </p:sp>
    </p:spTree>
    <p:extLst>
      <p:ext uri="{BB962C8B-B14F-4D97-AF65-F5344CB8AC3E}">
        <p14:creationId xmlns:p14="http://schemas.microsoft.com/office/powerpoint/2010/main" val="24827231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5222ec3-ce27-4deb-9c60-9a43bcd569ff">
      <Terms xmlns="http://schemas.microsoft.com/office/infopath/2007/PartnerControls"/>
    </lcf76f155ced4ddcb4097134ff3c332f>
    <TaxCatchAll xmlns="88bb9aa8-0f58-4ce7-b670-0c58ce47f445" xsi:nil="true"/>
    <SharedWithUsers xmlns="8b536f62-3d7d-4d8d-91b2-3529adf13c3e">
      <UserInfo>
        <DisplayName>Kevin Lewis</DisplayName>
        <AccountId>3518</AccountId>
        <AccountType/>
      </UserInfo>
      <UserInfo>
        <DisplayName>Sharon Willis</DisplayName>
        <AccountId>72</AccountId>
        <AccountType/>
      </UserInfo>
      <UserInfo>
        <DisplayName>Cassie Cobb</DisplayName>
        <AccountId>3495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94B8DAAE217E45AC0F6E97E6F6B542" ma:contentTypeVersion="" ma:contentTypeDescription="Create a new document." ma:contentTypeScope="" ma:versionID="07ff29fa62f0862a150b9607454f3c62">
  <xsd:schema xmlns:xsd="http://www.w3.org/2001/XMLSchema" xmlns:xs="http://www.w3.org/2001/XMLSchema" xmlns:p="http://schemas.microsoft.com/office/2006/metadata/properties" xmlns:ns2="8b536f62-3d7d-4d8d-91b2-3529adf13c3e" xmlns:ns3="35222ec3-ce27-4deb-9c60-9a43bcd569ff" xmlns:ns4="88bb9aa8-0f58-4ce7-b670-0c58ce47f445" targetNamespace="http://schemas.microsoft.com/office/2006/metadata/properties" ma:root="true" ma:fieldsID="806e1dc11e3ff16ba1c0df4f6b6918c7" ns2:_="" ns3:_="" ns4:_="">
    <xsd:import namespace="8b536f62-3d7d-4d8d-91b2-3529adf13c3e"/>
    <xsd:import namespace="35222ec3-ce27-4deb-9c60-9a43bcd569ff"/>
    <xsd:import namespace="88bb9aa8-0f58-4ce7-b670-0c58ce47f44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536f62-3d7d-4d8d-91b2-3529adf13c3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222ec3-ce27-4deb-9c60-9a43bcd569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e5fe488b-0749-4c90-bfbe-6f6e50d701c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bb9aa8-0f58-4ce7-b670-0c58ce47f445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30bbf978-bfc1-408e-a50f-91a91c925a8e}" ma:internalName="TaxCatchAll" ma:showField="CatchAllData" ma:web="88bb9aa8-0f58-4ce7-b670-0c58ce47f4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E25EAB-BC17-457D-A9EB-753DADFABF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3F7158-0F05-4BCF-BB1D-4BCE57BA3740}">
  <ds:schemaRefs>
    <ds:schemaRef ds:uri="http://schemas.microsoft.com/office/2006/documentManagement/types"/>
    <ds:schemaRef ds:uri="http://purl.org/dc/dcmitype/"/>
    <ds:schemaRef ds:uri="http://www.w3.org/XML/1998/namespace"/>
    <ds:schemaRef ds:uri="2ffb7e62-8d42-44e1-9425-48d8d7b176f8"/>
    <ds:schemaRef ds:uri="http://schemas.microsoft.com/office/2006/metadata/properties"/>
    <ds:schemaRef ds:uri="204d6152-0bd7-48f4-bde9-cb8e9f4e4322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35222ec3-ce27-4deb-9c60-9a43bcd569ff"/>
    <ds:schemaRef ds:uri="88bb9aa8-0f58-4ce7-b670-0c58ce47f445"/>
    <ds:schemaRef ds:uri="8b536f62-3d7d-4d8d-91b2-3529adf13c3e"/>
  </ds:schemaRefs>
</ds:datastoreItem>
</file>

<file path=customXml/itemProps3.xml><?xml version="1.0" encoding="utf-8"?>
<ds:datastoreItem xmlns:ds="http://schemas.openxmlformats.org/officeDocument/2006/customXml" ds:itemID="{BF48C326-AA85-4750-9F1A-2E50D33AAC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536f62-3d7d-4d8d-91b2-3529adf13c3e"/>
    <ds:schemaRef ds:uri="35222ec3-ce27-4deb-9c60-9a43bcd569ff"/>
    <ds:schemaRef ds:uri="88bb9aa8-0f58-4ce7-b670-0c58ce47f4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2248</TotalTime>
  <Words>5684</Words>
  <Application>Microsoft Office PowerPoint</Application>
  <PresentationFormat>On-screen Show (16:9)</PresentationFormat>
  <Paragraphs>1178</Paragraphs>
  <Slides>62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82" baseType="lpstr">
      <vt:lpstr>ＭＳ Ｐゴシック</vt:lpstr>
      <vt:lpstr>.AppleSystemUIFont</vt:lpstr>
      <vt:lpstr>Aptos</vt:lpstr>
      <vt:lpstr>Arial</vt:lpstr>
      <vt:lpstr>Arial Narrow</vt:lpstr>
      <vt:lpstr>Ariel</vt:lpstr>
      <vt:lpstr>Calibri</vt:lpstr>
      <vt:lpstr>Courier New</vt:lpstr>
      <vt:lpstr>Franklin Gothic Book</vt:lpstr>
      <vt:lpstr>Franklin Gothic Demi</vt:lpstr>
      <vt:lpstr>Franklin Gothic Medium</vt:lpstr>
      <vt:lpstr>Gabriola</vt:lpstr>
      <vt:lpstr>Open Sans</vt:lpstr>
      <vt:lpstr>Segoe UI</vt:lpstr>
      <vt:lpstr>Symbol</vt:lpstr>
      <vt:lpstr>Wingdings</vt:lpstr>
      <vt:lpstr>Office Theme</vt:lpstr>
      <vt:lpstr>2_Office Theme</vt:lpstr>
      <vt:lpstr>3_Office Theme</vt:lpstr>
      <vt:lpstr>think-cell Slide</vt:lpstr>
      <vt:lpstr>ISMPP University</vt:lpstr>
      <vt:lpstr>PowerPoint Presentation</vt:lpstr>
      <vt:lpstr>ISMPP Announcements</vt:lpstr>
      <vt:lpstr>ISMPP Announcements</vt:lpstr>
      <vt:lpstr>How to Ask Questions</vt:lpstr>
      <vt:lpstr>Disclaimer</vt:lpstr>
      <vt:lpstr>Objectives</vt:lpstr>
      <vt:lpstr>Faculty</vt:lpstr>
      <vt:lpstr>What Is Your Level of Experience  With Publication Planning?</vt:lpstr>
      <vt:lpstr>Publication Planning:  The Secret Sauce</vt:lpstr>
      <vt:lpstr>Courses of a Publication Plan</vt:lpstr>
      <vt:lpstr>Publication Plan at Its Core</vt:lpstr>
      <vt:lpstr>Planning the Menu</vt:lpstr>
      <vt:lpstr>The Chefs and  Essential Ingredients</vt:lpstr>
      <vt:lpstr>Workshop to  Refine Pub Plan Flavor</vt:lpstr>
      <vt:lpstr>Workshop Map Sampler</vt:lpstr>
      <vt:lpstr>Cooking, Plating, and Leftovers</vt:lpstr>
      <vt:lpstr>Publication Planning: The Unexplored Culinary Territory</vt:lpstr>
      <vt:lpstr>Traditional Publication Plan The Classic Recipe</vt:lpstr>
      <vt:lpstr> </vt:lpstr>
      <vt:lpstr>PowerPoint Presentation</vt:lpstr>
      <vt:lpstr>Publication Extenders The Savory Additions to Elevating Publications Experiences</vt:lpstr>
      <vt:lpstr>Nontraditional Publication Plan The Innovative Publications Fusion Recipe</vt:lpstr>
      <vt:lpstr> </vt:lpstr>
      <vt:lpstr>Challenge: Data Availability Ingredient Sourcing Hurdles</vt:lpstr>
      <vt:lpstr>Recipe Resilience “Scenario” Planning </vt:lpstr>
      <vt:lpstr>Recipe Roadmap</vt:lpstr>
      <vt:lpstr>Nontraditional  Publication Planning:  Expanding the Menu</vt:lpstr>
      <vt:lpstr>If You Have Tried to do Nontraditional Pub Planning,  Which of the Following Barriers Have You Encountered? </vt:lpstr>
      <vt:lpstr>Agenda</vt:lpstr>
      <vt:lpstr>Planning Your Menu</vt:lpstr>
      <vt:lpstr>Planning Your Menu:  Farm-to-Table or Molecular Gastronomy?</vt:lpstr>
      <vt:lpstr>An Example Menu –  Traditional Global Plan for Hematology</vt:lpstr>
      <vt:lpstr>Which New Dishes to Add to the Menu?</vt:lpstr>
      <vt:lpstr>Encore Planning – Expanding the Table</vt:lpstr>
      <vt:lpstr>Graphical Abstracts – Information Garnish</vt:lpstr>
      <vt:lpstr>Video Abstracts – Dynamic Presentation</vt:lpstr>
      <vt:lpstr>Author Interviews/Podcasts – Adding Flavor</vt:lpstr>
      <vt:lpstr>Plain Language Summaries – Something for Every Palate</vt:lpstr>
      <vt:lpstr>Designing a Cohesive Menu</vt:lpstr>
      <vt:lpstr>An Example Menu –  Traditional Global Plan for Hematology</vt:lpstr>
      <vt:lpstr>An Example Menu – Nontraditional Global Plan for Hematology</vt:lpstr>
      <vt:lpstr>Publication Planning:  5-Star Dining or “Throw Down?”</vt:lpstr>
      <vt:lpstr>Publication Planning: Traditional vs Specialty</vt:lpstr>
      <vt:lpstr>Traditional Strategic Publication Planning</vt:lpstr>
      <vt:lpstr>Specialty Strategic Publication Planning</vt:lpstr>
      <vt:lpstr>Strategic Publication Planning Is Difficult: How Was Your Last (Meal) Publication Plan?</vt:lpstr>
      <vt:lpstr>How Did the Meal Turn Out?</vt:lpstr>
      <vt:lpstr>Best Practice Tips: Many Cooks Do Not Spoil the Broth</vt:lpstr>
      <vt:lpstr>Best Practice Tips After Dining: Be Your Own Best Critic</vt:lpstr>
      <vt:lpstr>Summary</vt:lpstr>
      <vt:lpstr>Thank You!</vt:lpstr>
      <vt:lpstr>Audience Q&amp;A</vt:lpstr>
      <vt:lpstr>Upcoming ISMPP University Webinars</vt:lpstr>
      <vt:lpstr>ISMPP University</vt:lpstr>
      <vt:lpstr>Thank You for Attending!</vt:lpstr>
      <vt:lpstr>Faculty Bios</vt:lpstr>
      <vt:lpstr>Steve Palmisano</vt:lpstr>
      <vt:lpstr>Alanna Kennedy, PhD, ISMPP CMPP™</vt:lpstr>
      <vt:lpstr>Maria McGill, RPh, ISMPP CMPP™</vt:lpstr>
      <vt:lpstr>Jill See, PhD, ISMPP CMPP™</vt:lpstr>
      <vt:lpstr>Amanda Hartley, PhD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Kevin Lewis</cp:lastModifiedBy>
  <cp:revision>63</cp:revision>
  <dcterms:created xsi:type="dcterms:W3CDTF">2017-08-02T13:46:59Z</dcterms:created>
  <dcterms:modified xsi:type="dcterms:W3CDTF">2024-03-27T12:20:43Z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0x0101007394B8DAAE217E45AC0F6E97E6F6B542</vt:lpwstr>
  </property>
  <property fmtid="{D5CDD505-2E9C-101B-9397-08002B2CF9AE}" pid="3" name="MediaServiceImageTags">
    <vt:lpwstr/>
  </property>
</Properties>
</file>