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73" r:id="rId10"/>
    <p:sldId id="263" r:id="rId11"/>
    <p:sldId id="264" r:id="rId12"/>
    <p:sldId id="265" r:id="rId13"/>
    <p:sldId id="267" r:id="rId14"/>
    <p:sldId id="268" r:id="rId15"/>
    <p:sldId id="266" r:id="rId16"/>
    <p:sldId id="269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Williams" initials="RW" lastIdx="6" clrIdx="0">
    <p:extLst>
      <p:ext uri="{19B8F6BF-5375-455C-9EA6-DF929625EA0E}">
        <p15:presenceInfo xmlns:p15="http://schemas.microsoft.com/office/powerpoint/2012/main" userId="S-1-5-21-1389848212-315366372-99485923-4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77" autoAdjust="0"/>
  </p:normalViewPr>
  <p:slideViewPr>
    <p:cSldViewPr>
      <p:cViewPr varScale="1">
        <p:scale>
          <a:sx n="68" d="100"/>
          <a:sy n="68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20A774-7D8C-47A3-B98E-3905E225D21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7A3D83-96CF-4D98-A368-9ED23E3E1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648200"/>
            <a:ext cx="6553200" cy="147002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" y="862584"/>
            <a:ext cx="7851648" cy="3785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1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3918"/>
            <a:ext cx="4040188" cy="4066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87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7275"/>
            <a:ext cx="40417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58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62"/>
            <a:ext cx="54864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429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6925"/>
            <a:ext cx="8229600" cy="463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F1E4-77AF-41FB-ACD2-C5984ECA9241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08955"/>
            <a:ext cx="2310404" cy="111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800600"/>
            <a:ext cx="6553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Licensed Process for Disposal of Low-Activity  Wastes in the WCS RCRA Cell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Chris Shaw – May 2018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Corporate RSO &amp; TSPM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Any other Waste Requirements?</a:t>
            </a:r>
          </a:p>
          <a:p>
            <a:pPr>
              <a:buNone/>
            </a:pP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waste stream is homogenous in physical form and isotopic concentration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Disposal is in a RCRA cell, so LDR-compliant mixed wastes can be accepted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More than one profile may be required for a given waste type based on the concentration Tier and material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are the Waste Tiers?</a:t>
            </a:r>
          </a:p>
          <a:p>
            <a:pPr>
              <a:buNone/>
            </a:pPr>
            <a:endParaRPr lang="en-US" sz="16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requirements for WCS verification become more stringent as the concentration limits for disposal are approached.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These waste Tiers are:</a:t>
            </a:r>
          </a:p>
          <a:p>
            <a:pPr lvl="2">
              <a:buFont typeface="Calibri" pitchFamily="34" charset="0"/>
              <a:buChar char="‒"/>
            </a:pPr>
            <a:r>
              <a:rPr lang="en-US" dirty="0" smtClean="0"/>
              <a:t>Up to 30% of exemption limit – Tier 1</a:t>
            </a:r>
          </a:p>
          <a:p>
            <a:pPr lvl="2">
              <a:buFont typeface="Calibri" pitchFamily="34" charset="0"/>
              <a:buChar char="‒"/>
            </a:pPr>
            <a:r>
              <a:rPr lang="en-US" dirty="0" smtClean="0"/>
              <a:t>30% - 80% of exemption limit – Tier 2</a:t>
            </a:r>
          </a:p>
          <a:p>
            <a:pPr lvl="2">
              <a:buFont typeface="Calibri" pitchFamily="34" charset="0"/>
              <a:buChar char="‒"/>
            </a:pPr>
            <a:r>
              <a:rPr lang="en-US" dirty="0" smtClean="0"/>
              <a:t>80% - 100% of exemption limit – Tier 3</a:t>
            </a:r>
          </a:p>
          <a:p>
            <a:pPr lvl="2">
              <a:buFont typeface="Calibri" pitchFamily="34" charset="0"/>
              <a:buChar char="‒"/>
            </a:pPr>
            <a:r>
              <a:rPr lang="en-US" dirty="0" smtClean="0"/>
              <a:t>All waste designated as DU is Tier 3 regardless of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More on Waste Tiers</a:t>
            </a:r>
          </a:p>
          <a:p>
            <a:pPr>
              <a:buNone/>
            </a:pPr>
            <a:r>
              <a:rPr lang="en-US" sz="2800" dirty="0" smtClean="0"/>
              <a:t>Tiers also affect the process for regulator review and approval of the waste exemption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Tier 1 and 2:  WCS Exempts the waste and provides information packages to TCEQ within 5 days of disposal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Tier 3:  Exemption concurrence from TCEQ is required before disposal (typically less than a week, 21 days allowed by license)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Are the Low Activity Concentration Limits?</a:t>
            </a:r>
          </a:p>
          <a:p>
            <a:pPr>
              <a:buNone/>
            </a:pPr>
            <a:endParaRPr lang="en-US" sz="16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RS-5.0.0 contains a table of isotopic concentrations for wastes, to which the sum of fractions rule applies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Example isotopic limits:</a:t>
            </a:r>
          </a:p>
          <a:p>
            <a:pPr lvl="2"/>
            <a:r>
              <a:rPr lang="en-US" sz="2800" dirty="0"/>
              <a:t>U</a:t>
            </a:r>
            <a:r>
              <a:rPr lang="en-US" sz="2800" dirty="0" smtClean="0"/>
              <a:t>-238:  23,000 </a:t>
            </a:r>
            <a:r>
              <a:rPr lang="en-US" sz="2800" dirty="0" err="1" smtClean="0"/>
              <a:t>pCi</a:t>
            </a:r>
            <a:r>
              <a:rPr lang="en-US" sz="2800" dirty="0" smtClean="0"/>
              <a:t>/g</a:t>
            </a:r>
          </a:p>
          <a:p>
            <a:pPr lvl="2"/>
            <a:r>
              <a:rPr lang="en-US" sz="2800" dirty="0" smtClean="0"/>
              <a:t>Sr-90:  2,500 </a:t>
            </a:r>
            <a:r>
              <a:rPr lang="en-US" sz="2800" dirty="0" err="1" smtClean="0"/>
              <a:t>pCi</a:t>
            </a:r>
            <a:r>
              <a:rPr lang="en-US" sz="2800" dirty="0" smtClean="0"/>
              <a:t>/g</a:t>
            </a:r>
          </a:p>
          <a:p>
            <a:pPr lvl="2"/>
            <a:r>
              <a:rPr lang="en-US" sz="2800" dirty="0"/>
              <a:t>H</a:t>
            </a:r>
            <a:r>
              <a:rPr lang="en-US" sz="2800" dirty="0" smtClean="0"/>
              <a:t>-3:  50,000 </a:t>
            </a:r>
            <a:r>
              <a:rPr lang="en-US" sz="2800" dirty="0" err="1" smtClean="0"/>
              <a:t>pCi</a:t>
            </a:r>
            <a:r>
              <a:rPr lang="en-US" sz="2800" dirty="0" smtClean="0"/>
              <a:t>/g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Other Limits Apply?</a:t>
            </a:r>
          </a:p>
          <a:p>
            <a:pPr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sz="2800" dirty="0" smtClean="0"/>
              <a:t>ALARA and Administrative Limits also apply: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75 </a:t>
            </a:r>
            <a:r>
              <a:rPr lang="en-US" sz="2800" dirty="0" err="1" smtClean="0"/>
              <a:t>mR</a:t>
            </a:r>
            <a:r>
              <a:rPr lang="en-US" sz="2800" dirty="0" smtClean="0"/>
              <a:t>/hr maximum contact dose of any discrete item within a package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Miscellany</a:t>
            </a:r>
          </a:p>
          <a:p>
            <a:pPr>
              <a:buNone/>
            </a:pPr>
            <a:endParaRPr lang="en-US" sz="14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Activated metals are eligible for LAW disposal, subject to the concentration and dose limits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SNM exemption concentration limits apply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Acceptance of waste characterized predominantly by hard to detects may require WCS to send samples offsite for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Generators do not need to pursue any separate regulatory approval to use the LAW disposal process; it is a licensed activity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Summary</a:t>
            </a:r>
          </a:p>
          <a:p>
            <a:pPr>
              <a:buNone/>
            </a:pP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Characterization requirements for the process are different from, and in some ways more stringent than those for disposal in a facility licensed for Class A waste.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 low-activity wastes that qualify - WCS LAW disposal in the RCRA cell is a  compliant, safe, and cost-effective disposal option.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b="1" dirty="0" smtClean="0"/>
              <a:t>Questions?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dirty="0" smtClean="0"/>
              <a:t>Chris Shaw</a:t>
            </a:r>
          </a:p>
          <a:p>
            <a:pPr algn="ctr">
              <a:buNone/>
            </a:pPr>
            <a:r>
              <a:rPr lang="en-US" sz="2400" dirty="0" smtClean="0"/>
              <a:t>WCS Integrated Services</a:t>
            </a:r>
          </a:p>
          <a:p>
            <a:pPr algn="ctr">
              <a:buNone/>
            </a:pPr>
            <a:r>
              <a:rPr lang="en-US" sz="2400" u="sng" dirty="0" smtClean="0">
                <a:solidFill>
                  <a:srgbClr val="00B0F0"/>
                </a:solidFill>
              </a:rPr>
              <a:t>cshaw@wcstexas.com</a:t>
            </a:r>
          </a:p>
          <a:p>
            <a:pPr algn="ctr">
              <a:buNone/>
            </a:pPr>
            <a:r>
              <a:rPr lang="en-US" sz="2400" dirty="0" smtClean="0"/>
              <a:t>214-313-2571</a:t>
            </a:r>
          </a:p>
          <a:p>
            <a:pPr>
              <a:buNone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Low Activity Waste (LAW) Disposal?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Process Authorized by the WCS Radioactive Materials License</a:t>
            </a:r>
          </a:p>
          <a:p>
            <a:pPr>
              <a:buNone/>
            </a:pP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Allows disposal in the WCS RCRA cell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Approved by the TCEQ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Low-Activity Class A Waste, not a New Waste Type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TCEQ Approval Process Specified in 30 TAC 336.5 is similar to 10 CFR 61.6, and is at least as restrictive as 10 CFR 20.2002 exemption process. </a:t>
            </a:r>
          </a:p>
          <a:p>
            <a:pPr lvl="1"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Low Activity Waste Disposal</a:t>
            </a:r>
          </a:p>
          <a:p>
            <a:pPr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Also referred to as LC 192 disposal (the license condition under Radioactive Materials License  R04100 authorizing exemption)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Controlled by the procedure RS-5.0.0 process for waste profiling, characterization, verification, and approval.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are the Advantages of LAW Disposal?</a:t>
            </a:r>
          </a:p>
          <a:p>
            <a:pPr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cost compared to Class A disposal in a licensed disposal facility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Waste concentrations up to Approximately 10% of the Class A limit are acceptable for disposal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Estimated to represent a range of 80% to 95% of decommissioning waste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Is the Generator Required to Submit an Import Application for LAW Disposal?</a:t>
            </a:r>
          </a:p>
          <a:p>
            <a:pPr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– The RCRA/TSCA cell is not a Compact facility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Both Federal and Commercial wastes are accepted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RCRA cell stewardship is the responsibility of WCS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Is it Necessary to Register with the Texas DSHS, or Become a WCS-approved Generator?</a:t>
            </a: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- DSHS Registration and WCS Audit/Approval process apply only to CWF &amp; FWF generators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Disposal of LAW requires WCS review and approval of a detailed waste profile supported by direct sampling and analysis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Only two types of characterization are acceptable for this process:</a:t>
            </a:r>
          </a:p>
          <a:p>
            <a:pPr>
              <a:buNone/>
            </a:pPr>
            <a:endParaRPr lang="en-US" sz="12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Approved Laboratory Data from approved labs as per 30 TAC </a:t>
            </a:r>
            <a:r>
              <a:rPr lang="en-US" dirty="0"/>
              <a:t>§</a:t>
            </a:r>
            <a:r>
              <a:rPr lang="en-US" dirty="0" smtClean="0"/>
              <a:t>25.2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Non-Destructive </a:t>
            </a:r>
            <a:r>
              <a:rPr lang="en-US" dirty="0" smtClean="0"/>
              <a:t>Analysis (NDA) e.g. High Purity Germanium Detectors. </a:t>
            </a:r>
            <a:r>
              <a:rPr lang="en-US" dirty="0"/>
              <a:t>T</a:t>
            </a:r>
            <a:r>
              <a:rPr lang="en-US" dirty="0" smtClean="0"/>
              <a:t>ypical for debris that cannot be sampled with isotopic distributions that lend themselves to this type of analysis.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Additional Services at WCS</a:t>
            </a:r>
          </a:p>
          <a:p>
            <a:pPr>
              <a:buNone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WCS can perform NDA characterization upon receipt.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Waste sorting and segregation to remove prohibited items and separate higher activity waste for CWF disposal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Packaging and transportation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Characterization and </a:t>
            </a:r>
            <a:r>
              <a:rPr lang="en-US" sz="2800" dirty="0" smtClean="0">
                <a:solidFill>
                  <a:prstClr val="black"/>
                </a:solidFill>
              </a:rPr>
              <a:t>profiling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WCS LAW Disposal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Additional Services</a:t>
            </a:r>
          </a:p>
          <a:p>
            <a:pPr marL="0" lvl="0" indent="0">
              <a:buNone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WCS </a:t>
            </a:r>
            <a:r>
              <a:rPr lang="en-US" sz="2400" dirty="0">
                <a:solidFill>
                  <a:prstClr val="black"/>
                </a:solidFill>
              </a:rPr>
              <a:t>has established subcontracts with Alaron &amp; Omega, providing a suite of options for generators, including:</a:t>
            </a:r>
          </a:p>
          <a:p>
            <a:pPr lvl="1">
              <a:buFont typeface="Calibri" pitchFamily="34" charset="0"/>
              <a:buChar char="‒"/>
            </a:pPr>
            <a:r>
              <a:rPr lang="en-US" sz="2400" dirty="0">
                <a:solidFill>
                  <a:prstClr val="black"/>
                </a:solidFill>
              </a:rPr>
              <a:t>Waste sorting and segregation to remove prohibited items and separate higher activity waste for CWF disposal</a:t>
            </a:r>
          </a:p>
          <a:p>
            <a:pPr lvl="1">
              <a:buFont typeface="Calibri" pitchFamily="34" charset="0"/>
              <a:buChar char="‒"/>
            </a:pPr>
            <a:r>
              <a:rPr lang="en-US" sz="2400" dirty="0">
                <a:solidFill>
                  <a:prstClr val="black"/>
                </a:solidFill>
              </a:rPr>
              <a:t>Packaging and transportation</a:t>
            </a:r>
          </a:p>
          <a:p>
            <a:pPr lvl="1">
              <a:buFont typeface="Calibri" pitchFamily="34" charset="0"/>
              <a:buChar char="‒"/>
            </a:pPr>
            <a:r>
              <a:rPr lang="en-US" sz="2400" dirty="0">
                <a:solidFill>
                  <a:prstClr val="black"/>
                </a:solidFill>
              </a:rPr>
              <a:t>Characterization and profiling</a:t>
            </a:r>
          </a:p>
          <a:p>
            <a:pPr lvl="1">
              <a:buFont typeface="Wingdings" pitchFamily="2" charset="2"/>
              <a:buChar char="§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465903"/>
      </p:ext>
    </p:extLst>
  </p:cSld>
  <p:clrMapOvr>
    <a:masterClrMapping/>
  </p:clrMapOvr>
</p:sld>
</file>

<file path=ppt/theme/theme1.xml><?xml version="1.0" encoding="utf-8"?>
<a:theme xmlns:a="http://schemas.openxmlformats.org/drawingml/2006/main" name="WCS 2013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WCS 2013 Powerpoint Template</Template>
  <TotalTime>4814</TotalTime>
  <Words>806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WCS 2013 Powerpoint Template</vt:lpstr>
      <vt:lpstr>Licensed Process for Disposal of Low-Activity  Wastes in the WCS RCRA Cell   Chris Shaw – May 2018  Corporate RSO &amp; TSPM </vt:lpstr>
      <vt:lpstr>What is Low Activity Waste (LAW) Disposal?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</vt:vector>
  </TitlesOfParts>
  <Company>Contran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kcolborn</dc:creator>
  <cp:lastModifiedBy>Christopher Shaw</cp:lastModifiedBy>
  <cp:revision>238</cp:revision>
  <dcterms:created xsi:type="dcterms:W3CDTF">2012-11-20T12:23:52Z</dcterms:created>
  <dcterms:modified xsi:type="dcterms:W3CDTF">2018-04-17T14:17:56Z</dcterms:modified>
</cp:coreProperties>
</file>