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797" r:id="rId2"/>
    <p:sldId id="1334" r:id="rId3"/>
    <p:sldId id="1363" r:id="rId4"/>
    <p:sldId id="1359" r:id="rId5"/>
    <p:sldId id="1358" r:id="rId6"/>
    <p:sldId id="1348" r:id="rId7"/>
    <p:sldId id="1355" r:id="rId8"/>
    <p:sldId id="1354" r:id="rId9"/>
    <p:sldId id="1356" r:id="rId10"/>
    <p:sldId id="1349" r:id="rId11"/>
    <p:sldId id="1350" r:id="rId12"/>
    <p:sldId id="1357" r:id="rId13"/>
    <p:sldId id="1353" r:id="rId14"/>
    <p:sldId id="1352" r:id="rId15"/>
    <p:sldId id="1360" r:id="rId16"/>
    <p:sldId id="1338" r:id="rId17"/>
    <p:sldId id="1336" r:id="rId18"/>
    <p:sldId id="1341" r:id="rId19"/>
    <p:sldId id="1361" r:id="rId20"/>
    <p:sldId id="1364" r:id="rId21"/>
    <p:sldId id="1362" r:id="rId22"/>
    <p:sldId id="51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D3F811-7821-47A1-9C6C-A8AFFBDF2419}">
          <p14:sldIdLst>
            <p14:sldId id="797"/>
            <p14:sldId id="1334"/>
            <p14:sldId id="1363"/>
            <p14:sldId id="1359"/>
            <p14:sldId id="1358"/>
            <p14:sldId id="1348"/>
            <p14:sldId id="1355"/>
            <p14:sldId id="1354"/>
            <p14:sldId id="1356"/>
            <p14:sldId id="1349"/>
            <p14:sldId id="1350"/>
            <p14:sldId id="1357"/>
            <p14:sldId id="1353"/>
            <p14:sldId id="1352"/>
            <p14:sldId id="1360"/>
            <p14:sldId id="1338"/>
            <p14:sldId id="1336"/>
            <p14:sldId id="1341"/>
            <p14:sldId id="1361"/>
            <p14:sldId id="1364"/>
            <p14:sldId id="1362"/>
            <p14:sldId id="5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C88"/>
    <a:srgbClr val="FCA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2" autoAdjust="0"/>
    <p:restoredTop sz="73446" autoAdjust="0"/>
  </p:normalViewPr>
  <p:slideViewPr>
    <p:cSldViewPr snapToGrid="0">
      <p:cViewPr varScale="1">
        <p:scale>
          <a:sx n="63" d="100"/>
          <a:sy n="63" d="100"/>
        </p:scale>
        <p:origin x="15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28E5-3B44-4B11-8CE0-012EE083626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5FE8C-1C98-4FA3-8D53-C40334F3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5FE8C-1C98-4FA3-8D53-C40334F398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56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E9FA44D-570C-5BFC-1953-AC9FD6873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Adults learn best by doing</a:t>
            </a:r>
          </a:p>
          <a:p>
            <a:r>
              <a:rPr lang="en-US" dirty="0"/>
              <a:t>Task-oriented</a:t>
            </a:r>
          </a:p>
          <a:p>
            <a:endParaRPr lang="en-US" dirty="0"/>
          </a:p>
          <a:p>
            <a:r>
              <a:rPr lang="en-US" dirty="0"/>
              <a:t>Example:  Making soup</a:t>
            </a:r>
          </a:p>
        </p:txBody>
      </p:sp>
    </p:spTree>
    <p:extLst>
      <p:ext uri="{BB962C8B-B14F-4D97-AF65-F5344CB8AC3E}">
        <p14:creationId xmlns:p14="http://schemas.microsoft.com/office/powerpoint/2010/main" val="326690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59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6DDF602-122D-F86E-1B39-F0D44D604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8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E9FA44D-570C-5BFC-1953-AC9FD6873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way they see themselves and the world, contributes to creative thinking</a:t>
            </a:r>
          </a:p>
          <a:p>
            <a:endParaRPr lang="en-US" dirty="0"/>
          </a:p>
          <a:p>
            <a:r>
              <a:rPr lang="en-US" dirty="0"/>
              <a:t>Critical reflection:  examine our own perspectives, POV</a:t>
            </a:r>
          </a:p>
          <a:p>
            <a:r>
              <a:rPr lang="en-US" dirty="0"/>
              <a:t>Reflective discourse: how do others see the problem?</a:t>
            </a:r>
          </a:p>
          <a:p>
            <a:endParaRPr lang="en-US" dirty="0"/>
          </a:p>
          <a:p>
            <a:r>
              <a:rPr lang="en-US" dirty="0"/>
              <a:t>Can challenge people’s identities</a:t>
            </a:r>
          </a:p>
          <a:p>
            <a:endParaRPr lang="en-US" dirty="0"/>
          </a:p>
          <a:p>
            <a:r>
              <a:rPr lang="en-US" dirty="0"/>
              <a:t>Mentor required</a:t>
            </a:r>
          </a:p>
          <a:p>
            <a:endParaRPr lang="en-US" dirty="0"/>
          </a:p>
          <a:p>
            <a:r>
              <a:rPr lang="en-US" dirty="0"/>
              <a:t>Help the learners create their own meaning</a:t>
            </a:r>
          </a:p>
          <a:p>
            <a:endParaRPr lang="en-US" dirty="0"/>
          </a:p>
          <a:p>
            <a:r>
              <a:rPr lang="en-US" dirty="0"/>
              <a:t>Case studies, role plays, simulations, problem-based learning</a:t>
            </a:r>
          </a:p>
          <a:p>
            <a:endParaRPr lang="en-US" dirty="0"/>
          </a:p>
          <a:p>
            <a:r>
              <a:rPr lang="en-US" dirty="0"/>
              <a:t>Example:  lack of funding for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93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331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6DDF602-122D-F86E-1B39-F0D44D604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66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C46F1C2-BFC2-30E9-9467-2373EDBBC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48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939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133CD5F-4BA1-0C76-8F5C-00666B58F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98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6DDF602-122D-F86E-1B39-F0D44D604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5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AE229FC-A36D-0D26-81C2-03B1F7025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Worksheet:  opportunities to reflect, create a list of tools you can use to supplement the materials you are provided</a:t>
            </a:r>
          </a:p>
        </p:txBody>
      </p:sp>
    </p:spTree>
    <p:extLst>
      <p:ext uri="{BB962C8B-B14F-4D97-AF65-F5344CB8AC3E}">
        <p14:creationId xmlns:p14="http://schemas.microsoft.com/office/powerpoint/2010/main" val="2962645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DBA9A0F-AA74-5CA2-3F9F-A84FE7C9A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96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6DDF602-122D-F86E-1B39-F0D44D604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4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2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6DDF602-122D-F86E-1B39-F0D44D604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Coffee, well-rested, feel comfortable with materials</a:t>
            </a:r>
          </a:p>
          <a:p>
            <a:r>
              <a:rPr lang="en-US" dirty="0"/>
              <a:t>Learners are attentive, ready to engage, bring ideas I’d never thought of</a:t>
            </a:r>
          </a:p>
          <a:p>
            <a:r>
              <a:rPr lang="en-US" dirty="0"/>
              <a:t>Collaborative learning</a:t>
            </a:r>
          </a:p>
        </p:txBody>
      </p:sp>
    </p:spTree>
    <p:extLst>
      <p:ext uri="{BB962C8B-B14F-4D97-AF65-F5344CB8AC3E}">
        <p14:creationId xmlns:p14="http://schemas.microsoft.com/office/powerpoint/2010/main" val="72176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C46F1C2-BFC2-30E9-9467-2373EDBBC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24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6DDF602-122D-F86E-1B39-F0D44D604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6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6DDF602-122D-F86E-1B39-F0D44D604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2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6DDF602-122D-F86E-1B39-F0D44D604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66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6DDF602-122D-F86E-1B39-F0D44D604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98DC-07B6-4FF0-BB2D-662682A74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4A6A0-522B-4338-8E4E-DE313A76E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08EB1-558A-4F31-8FB5-59BB0301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EBB18-F3C4-46A9-B6CA-24F1436C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C52FE-4E41-4BDA-9FE3-C5BB5B0B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9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rgbClr val="1064A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754DE5-E83F-4771-AC57-783A1D23A3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837" y="200025"/>
            <a:ext cx="11744325" cy="6457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Effra Medium" panose="020B0603020203020204" pitchFamily="34" charset="0"/>
                <a:cs typeface="Effra Medium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F1419A-DD21-9C40-8C35-854739DC1DEF}"/>
              </a:ext>
            </a:extLst>
          </p:cNvPr>
          <p:cNvCxnSpPr>
            <a:cxnSpLocks/>
          </p:cNvCxnSpPr>
          <p:nvPr userDrawn="1"/>
        </p:nvCxnSpPr>
        <p:spPr>
          <a:xfrm>
            <a:off x="679594" y="887521"/>
            <a:ext cx="108257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BA9B557-3744-B34F-85A2-4572DA5910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9807" y="6005494"/>
            <a:ext cx="968400" cy="3631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849A14-7E90-9B45-9505-D96ABE46A529}"/>
              </a:ext>
            </a:extLst>
          </p:cNvPr>
          <p:cNvGrpSpPr/>
          <p:nvPr userDrawn="1"/>
        </p:nvGrpSpPr>
        <p:grpSpPr>
          <a:xfrm>
            <a:off x="220800" y="6559061"/>
            <a:ext cx="11754323" cy="104232"/>
            <a:chOff x="237392" y="553915"/>
            <a:chExt cx="11072447" cy="1846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A93E8B-EFB3-874C-BA5D-7F84EDCA9CD1}"/>
                </a:ext>
              </a:extLst>
            </p:cNvPr>
            <p:cNvSpPr/>
            <p:nvPr userDrawn="1"/>
          </p:nvSpPr>
          <p:spPr>
            <a:xfrm>
              <a:off x="237392" y="553915"/>
              <a:ext cx="2215662" cy="184639"/>
            </a:xfrm>
            <a:prstGeom prst="rect">
              <a:avLst/>
            </a:prstGeom>
            <a:solidFill>
              <a:srgbClr val="1D3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DB940E-4D0E-3E41-A00F-7753921C544C}"/>
                </a:ext>
              </a:extLst>
            </p:cNvPr>
            <p:cNvSpPr/>
            <p:nvPr userDrawn="1"/>
          </p:nvSpPr>
          <p:spPr>
            <a:xfrm>
              <a:off x="2451588" y="553915"/>
              <a:ext cx="2215662" cy="184639"/>
            </a:xfrm>
            <a:prstGeom prst="rect">
              <a:avLst/>
            </a:prstGeom>
            <a:solidFill>
              <a:srgbClr val="106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14587F-522B-9545-B749-1CC0D940FBF6}"/>
                </a:ext>
              </a:extLst>
            </p:cNvPr>
            <p:cNvSpPr/>
            <p:nvPr userDrawn="1"/>
          </p:nvSpPr>
          <p:spPr>
            <a:xfrm>
              <a:off x="4665784" y="553915"/>
              <a:ext cx="2215662" cy="184639"/>
            </a:xfrm>
            <a:prstGeom prst="rect">
              <a:avLst/>
            </a:prstGeom>
            <a:solidFill>
              <a:srgbClr val="592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3B127B-4C98-384C-ACA8-91A50EA6F4A0}"/>
                </a:ext>
              </a:extLst>
            </p:cNvPr>
            <p:cNvSpPr/>
            <p:nvPr userDrawn="1"/>
          </p:nvSpPr>
          <p:spPr>
            <a:xfrm>
              <a:off x="6879980" y="553915"/>
              <a:ext cx="2215662" cy="184639"/>
            </a:xfrm>
            <a:prstGeom prst="rect">
              <a:avLst/>
            </a:prstGeom>
            <a:solidFill>
              <a:srgbClr val="007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AD8425E-34F8-7C42-B4E5-0A9890510D29}"/>
                </a:ext>
              </a:extLst>
            </p:cNvPr>
            <p:cNvSpPr/>
            <p:nvPr userDrawn="1"/>
          </p:nvSpPr>
          <p:spPr>
            <a:xfrm>
              <a:off x="9094177" y="553915"/>
              <a:ext cx="2215662" cy="184639"/>
            </a:xfrm>
            <a:prstGeom prst="rect">
              <a:avLst/>
            </a:prstGeom>
            <a:solidFill>
              <a:srgbClr val="0F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BC301A-A272-4A61-B084-F4A77E1B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981307"/>
            <a:ext cx="10823944" cy="48644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0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0C0D-3466-4E8A-A0A0-B34FFAB7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99AE-A9CE-4E46-9BC0-A4950B5B3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1EF9-F4AC-4316-98D4-F352F86A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F6C0F-A466-4C77-AD48-595887EB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98AF-9D07-421C-AA07-CB6217C5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265CE9-94AA-4690-B270-D34C85D86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2" y="5436973"/>
            <a:ext cx="1843784" cy="1178958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3FBCC8-2B0B-4556-9D7A-631451E6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14" y="5573122"/>
            <a:ext cx="1329711" cy="10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0C0D-3466-4E8A-A0A0-B34FFAB7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1198245"/>
            <a:ext cx="3114040" cy="3119755"/>
          </a:xfrm>
        </p:spPr>
        <p:txBody>
          <a:bodyPr anchor="t"/>
          <a:lstStyle>
            <a:lvl1pPr>
              <a:defRPr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99AE-A9CE-4E46-9BC0-A4950B5B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320" y="1198245"/>
            <a:ext cx="6253480" cy="4351338"/>
          </a:xfrm>
        </p:spPr>
        <p:txBody>
          <a:bodyPr/>
          <a:lstStyle>
            <a:lvl3pPr marL="0" indent="0">
              <a:buNone/>
              <a:defRPr>
                <a:solidFill>
                  <a:srgbClr val="0E7C8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1EF9-F4AC-4316-98D4-F352F86A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F6C0F-A466-4C77-AD48-595887EB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98AF-9D07-421C-AA07-CB6217C5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265CE9-94AA-4690-B270-D34C85D86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2" y="5436973"/>
            <a:ext cx="1843784" cy="1178958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3FBCC8-2B0B-4556-9D7A-631451E6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14" y="5573122"/>
            <a:ext cx="1329711" cy="10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7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E242-36E4-402E-8468-71CB0530F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EEDF9-8A85-42FA-958E-E8BE0F1CD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DDCB1-0A4F-49CC-9871-6F5080E6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8D2C8-CCA0-4899-8D38-6A6660A5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262A7-1EF9-4536-AE21-EE7EDB59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C4D9A5A-5068-25AA-F241-7DFE609C4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2" y="5436973"/>
            <a:ext cx="1843784" cy="1178958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53E3D04-3D0F-1247-C1EE-7A093AAA8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14" y="5573122"/>
            <a:ext cx="1329711" cy="10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7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5869-0933-4B9E-ACEB-8FF5C8EF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34FD-9E9E-42B4-901E-7545F0A25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B1574-8AC4-4F4C-A884-53245C49E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FB891-A85F-4E6D-9C42-697BC1AB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BA01-E1E2-4E10-BC00-D638E47C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62654-3DA3-4527-B94C-F29B80F5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2CB2-C3F1-4132-81B5-923215F0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A8623-F10E-4BB0-8592-DD1B5D7E1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E7555-DD63-456F-A0BE-B7CA1448C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87E38-F73B-415A-AD59-BE4D8B6DA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94164-1A66-476F-BDAB-4F8B2257B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D4742-C9E1-4DF0-BDF2-37151D25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52E04-DE52-483F-90B9-E19353A3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88CD5-2EE8-42EC-A9EA-F32559F0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8DF9-294D-4C99-8A85-F6345B0C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AD1DD-5C8A-4BE4-9C49-B74A66C6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0F26D-96AB-4557-A420-F8B0FF0E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E693F-FBAD-4D23-AB9D-77ABA6B9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6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F76A3-B47B-454E-97B9-6ED54E47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AA9B1-B463-4696-A980-0BFC791E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6484B-9AA8-4ED3-BA48-12706DE0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3FB64F-EDA0-4B28-8134-4BE5999BABB6}"/>
              </a:ext>
            </a:extLst>
          </p:cNvPr>
          <p:cNvCxnSpPr>
            <a:cxnSpLocks/>
          </p:cNvCxnSpPr>
          <p:nvPr userDrawn="1"/>
        </p:nvCxnSpPr>
        <p:spPr>
          <a:xfrm>
            <a:off x="453154" y="166502"/>
            <a:ext cx="0" cy="25391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52EE-D5BA-4F7D-A1AA-292C1AFFE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154" y="209403"/>
            <a:ext cx="3517656" cy="29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0" i="0" spc="300">
                <a:solidFill>
                  <a:srgbClr val="CDEAED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600" spc="300">
                <a:latin typeface="Lato" panose="020F0502020204030203" pitchFamily="34" charset="0"/>
              </a:defRPr>
            </a:lvl2pPr>
            <a:lvl3pPr marL="914400" indent="0">
              <a:buNone/>
              <a:defRPr spc="300">
                <a:latin typeface="Lato" panose="020F0502020204030203" pitchFamily="34" charset="0"/>
              </a:defRPr>
            </a:lvl3pPr>
            <a:lvl4pPr marL="1371600" indent="0">
              <a:buNone/>
              <a:defRPr spc="300">
                <a:latin typeface="Lato" panose="020F0502020204030203" pitchFamily="34" charset="0"/>
              </a:defRPr>
            </a:lvl4pPr>
            <a:lvl5pPr marL="1828800" indent="0">
              <a:buNone/>
              <a:defRPr spc="30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C8D2BC78-65DA-45A9-B3F3-9FCA9512BD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062" y="6346739"/>
            <a:ext cx="556932" cy="27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9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B3E55-011A-4A22-806C-074DE99C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E727B-DB31-433C-90F0-6D536BD58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2C499-25E8-4627-8CBB-739E845DE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F7DC-B020-4CD7-9786-D4CFF77912B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122AA-9469-4D86-B766-0F21C57DE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486A4-42A1-4516-871D-958E2DFCF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CB9CF4B-80CD-4F86-BFE9-60B3C74EB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7" y="5543489"/>
            <a:ext cx="1360140" cy="1050708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EED59D-568B-40BD-A64D-C576636E2C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t="7641" r="7506" b="19056"/>
          <a:stretch/>
        </p:blipFill>
        <p:spPr>
          <a:xfrm>
            <a:off x="4034971" y="914400"/>
            <a:ext cx="4122058" cy="2177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BA1D1F-2DEE-44BB-BFC5-553277ED8027}"/>
              </a:ext>
            </a:extLst>
          </p:cNvPr>
          <p:cNvSpPr/>
          <p:nvPr/>
        </p:nvSpPr>
        <p:spPr>
          <a:xfrm>
            <a:off x="3475601" y="3197512"/>
            <a:ext cx="6769066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br>
              <a:rPr lang="en-US" sz="3600" dirty="0">
                <a:solidFill>
                  <a:srgbClr val="0E7C88"/>
                </a:solidFill>
              </a:rPr>
            </a:b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19C8A-D426-4455-93CF-E38758732788}"/>
              </a:ext>
            </a:extLst>
          </p:cNvPr>
          <p:cNvSpPr/>
          <p:nvPr/>
        </p:nvSpPr>
        <p:spPr>
          <a:xfrm>
            <a:off x="0" y="3390364"/>
            <a:ext cx="12239222" cy="77272"/>
          </a:xfrm>
          <a:prstGeom prst="rect">
            <a:avLst/>
          </a:prstGeom>
          <a:solidFill>
            <a:srgbClr val="0E7C88"/>
          </a:solidFill>
          <a:ln>
            <a:solidFill>
              <a:srgbClr val="0E7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BB5FC-3C54-41D5-82B0-6E396F916ED7}"/>
              </a:ext>
            </a:extLst>
          </p:cNvPr>
          <p:cNvSpPr txBox="1"/>
          <p:nvPr/>
        </p:nvSpPr>
        <p:spPr>
          <a:xfrm>
            <a:off x="2518719" y="3682314"/>
            <a:ext cx="7154562" cy="1028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/>
              <a:t> Best Practices in Adult Learning </a:t>
            </a:r>
          </a:p>
          <a:p>
            <a:pPr>
              <a:lnSpc>
                <a:spcPts val="5100"/>
              </a:lnSpc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C06C5-C9D1-428E-8E53-8A496B431C45}"/>
              </a:ext>
            </a:extLst>
          </p:cNvPr>
          <p:cNvSpPr txBox="1"/>
          <p:nvPr/>
        </p:nvSpPr>
        <p:spPr>
          <a:xfrm>
            <a:off x="4014205" y="4739832"/>
            <a:ext cx="421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Trainer: Kristen Wall, MA, EdD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66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D2133C00-AB15-B92B-8C4C-3D46C7EC9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8"/>
          <a:stretch/>
        </p:blipFill>
        <p:spPr>
          <a:xfrm>
            <a:off x="2827283" y="417677"/>
            <a:ext cx="6983078" cy="64403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Experiential Learning (Kolb)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0DEB6-33A2-BEB6-C084-2F1A62148419}"/>
              </a:ext>
            </a:extLst>
          </p:cNvPr>
          <p:cNvSpPr txBox="1"/>
          <p:nvPr/>
        </p:nvSpPr>
        <p:spPr>
          <a:xfrm>
            <a:off x="8219090" y="1612627"/>
            <a:ext cx="14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Concrete 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B1CDD-ECB1-F34C-4C76-4E174B577BAB}"/>
              </a:ext>
            </a:extLst>
          </p:cNvPr>
          <p:cNvSpPr txBox="1"/>
          <p:nvPr/>
        </p:nvSpPr>
        <p:spPr>
          <a:xfrm>
            <a:off x="8445062" y="4922207"/>
            <a:ext cx="14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Reflective Observation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BA733-D1B4-1BB1-808E-4CEB0EEA8BD8}"/>
              </a:ext>
            </a:extLst>
          </p:cNvPr>
          <p:cNvSpPr txBox="1"/>
          <p:nvPr/>
        </p:nvSpPr>
        <p:spPr>
          <a:xfrm>
            <a:off x="2023242" y="5454869"/>
            <a:ext cx="191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Conceptualization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D82FA-F9D2-AF31-E2C9-6C99B11317AF}"/>
              </a:ext>
            </a:extLst>
          </p:cNvPr>
          <p:cNvSpPr txBox="1"/>
          <p:nvPr/>
        </p:nvSpPr>
        <p:spPr>
          <a:xfrm>
            <a:off x="1947041" y="2180896"/>
            <a:ext cx="178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Active Experimentation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6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81138" cy="4351338"/>
          </a:xfrm>
        </p:spPr>
        <p:txBody>
          <a:bodyPr/>
          <a:lstStyle/>
          <a:p>
            <a:r>
              <a:rPr lang="en-US" dirty="0"/>
              <a:t>Create an environment where testing/experimenting is encouraged</a:t>
            </a:r>
          </a:p>
          <a:p>
            <a:r>
              <a:rPr lang="en-US" dirty="0"/>
              <a:t>Ask questions:</a:t>
            </a:r>
          </a:p>
          <a:p>
            <a:pPr lvl="1"/>
            <a:r>
              <a:rPr lang="en-US" dirty="0"/>
              <a:t>What do you see?</a:t>
            </a:r>
          </a:p>
          <a:p>
            <a:pPr lvl="1"/>
            <a:r>
              <a:rPr lang="en-US" dirty="0"/>
              <a:t>What surprised you?</a:t>
            </a:r>
          </a:p>
          <a:p>
            <a:pPr lvl="1"/>
            <a:r>
              <a:rPr lang="en-US" dirty="0"/>
              <a:t>What do you need to learn to do in order to master this task?</a:t>
            </a:r>
          </a:p>
          <a:p>
            <a:r>
              <a:rPr lang="en-US" dirty="0"/>
              <a:t>I do, we do, you do, teach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97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14" y="2950232"/>
            <a:ext cx="10681138" cy="1196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Think of a task that would be appropriate for experiential learning.  </a:t>
            </a:r>
          </a:p>
          <a:p>
            <a:pPr marL="0" indent="0" algn="ctr">
              <a:buNone/>
            </a:pPr>
            <a:r>
              <a:rPr lang="en-US" dirty="0"/>
              <a:t>How can you incorporate “I do, we do, you do, teach”?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447DC-5143-27D2-4340-86200783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5" y="856592"/>
            <a:ext cx="8755116" cy="5836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05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B9D08CD8-0E4B-E72A-F1DA-F11A221DD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8"/>
          <a:stretch/>
        </p:blipFill>
        <p:spPr>
          <a:xfrm>
            <a:off x="2827283" y="417677"/>
            <a:ext cx="6983078" cy="64403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Transformational Learning (Mezirow)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B1CDD-ECB1-F34C-4C76-4E174B577BAB}"/>
              </a:ext>
            </a:extLst>
          </p:cNvPr>
          <p:cNvSpPr txBox="1"/>
          <p:nvPr/>
        </p:nvSpPr>
        <p:spPr>
          <a:xfrm>
            <a:off x="8445062" y="4787517"/>
            <a:ext cx="14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 Reflection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BA733-D1B4-1BB1-808E-4CEB0EEA8BD8}"/>
              </a:ext>
            </a:extLst>
          </p:cNvPr>
          <p:cNvSpPr txBox="1"/>
          <p:nvPr/>
        </p:nvSpPr>
        <p:spPr>
          <a:xfrm>
            <a:off x="1868214" y="2091496"/>
            <a:ext cx="191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D82FA-F9D2-AF31-E2C9-6C99B11317AF}"/>
              </a:ext>
            </a:extLst>
          </p:cNvPr>
          <p:cNvSpPr txBox="1"/>
          <p:nvPr/>
        </p:nvSpPr>
        <p:spPr>
          <a:xfrm>
            <a:off x="8028857" y="1743240"/>
            <a:ext cx="178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EA6060-EA79-894F-1AD7-5DBAF31FBF74}"/>
              </a:ext>
            </a:extLst>
          </p:cNvPr>
          <p:cNvSpPr txBox="1"/>
          <p:nvPr/>
        </p:nvSpPr>
        <p:spPr>
          <a:xfrm>
            <a:off x="1868214" y="5155324"/>
            <a:ext cx="191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Reflective Discourse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99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81138" cy="4351338"/>
          </a:xfrm>
        </p:spPr>
        <p:txBody>
          <a:bodyPr/>
          <a:lstStyle/>
          <a:p>
            <a:r>
              <a:rPr lang="en-US" dirty="0"/>
              <a:t>Ask your learners to identify a problem </a:t>
            </a:r>
          </a:p>
          <a:p>
            <a:r>
              <a:rPr lang="en-US" dirty="0"/>
              <a:t>Discuss the “right” way of doing things, hearing from multiple perspectives</a:t>
            </a:r>
          </a:p>
          <a:p>
            <a:r>
              <a:rPr lang="en-US" dirty="0"/>
              <a:t>Test ideas</a:t>
            </a:r>
          </a:p>
          <a:p>
            <a:r>
              <a:rPr lang="en-US" dirty="0"/>
              <a:t>Reflect on what worked and what didn’t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9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14" y="2950232"/>
            <a:ext cx="10681138" cy="11960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Think of a problem that would be appropriate for transformational learning. How would you introduce the problem?  How would you work with your learners to solve it? 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447DC-5143-27D2-4340-86200783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5" y="856592"/>
            <a:ext cx="8755116" cy="5836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69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43DED8-6905-3E36-6620-6A49AA73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29"/>
            <a:ext cx="10515600" cy="1325563"/>
          </a:xfrm>
        </p:spPr>
        <p:txBody>
          <a:bodyPr/>
          <a:lstStyle/>
          <a:p>
            <a:r>
              <a:rPr lang="en-US" dirty="0"/>
              <a:t>Evaluating Effectiveness (Kirkpatrick)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71DB2-5B03-7326-73F4-0DEC80757EF9}"/>
              </a:ext>
            </a:extLst>
          </p:cNvPr>
          <p:cNvSpPr txBox="1"/>
          <p:nvPr/>
        </p:nvSpPr>
        <p:spPr>
          <a:xfrm>
            <a:off x="8730289" y="1229812"/>
            <a:ext cx="2802520" cy="66787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What benefits has the organization experienced as a result of the training?</a:t>
            </a:r>
          </a:p>
          <a:p>
            <a:endParaRPr lang="en-US" sz="1600" dirty="0">
              <a:solidFill>
                <a:srgbClr val="00274C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274C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Have participants applied what they learned from the training?</a:t>
            </a:r>
          </a:p>
          <a:p>
            <a:endParaRPr lang="en-US" sz="1600" dirty="0">
              <a:solidFill>
                <a:srgbClr val="00274C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274C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How much did participants learn from the training and have their skills improved?</a:t>
            </a:r>
          </a:p>
          <a:p>
            <a:endParaRPr lang="en-US" sz="1600" dirty="0">
              <a:solidFill>
                <a:srgbClr val="00274C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274C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How did participants respond to the training?</a:t>
            </a:r>
          </a:p>
          <a:p>
            <a:endParaRPr lang="en-US" sz="1400" dirty="0">
              <a:solidFill>
                <a:srgbClr val="00274C"/>
              </a:solidFill>
              <a:latin typeface="Lato"/>
              <a:ea typeface="Lato"/>
              <a:cs typeface="Calibri"/>
            </a:endParaRPr>
          </a:p>
          <a:p>
            <a:endParaRPr lang="en-US" sz="1400" dirty="0">
              <a:solidFill>
                <a:srgbClr val="00274C"/>
              </a:solidFill>
              <a:latin typeface="Lato"/>
              <a:ea typeface="Lato"/>
              <a:cs typeface="Calibri"/>
            </a:endParaRPr>
          </a:p>
          <a:p>
            <a:endParaRPr lang="en-US" sz="1400" dirty="0">
              <a:solidFill>
                <a:srgbClr val="00274C"/>
              </a:solidFill>
              <a:latin typeface="Lato"/>
              <a:ea typeface="Lato"/>
              <a:cs typeface="Calibri"/>
            </a:endParaRPr>
          </a:p>
          <a:p>
            <a:endParaRPr lang="en-US" sz="1400" dirty="0">
              <a:solidFill>
                <a:srgbClr val="00274C"/>
              </a:solidFill>
              <a:latin typeface="Lato"/>
              <a:ea typeface="Lato"/>
              <a:cs typeface="Calibri"/>
            </a:endParaRPr>
          </a:p>
          <a:p>
            <a:endParaRPr lang="en-US" sz="1400" dirty="0">
              <a:solidFill>
                <a:srgbClr val="00274C"/>
              </a:solidFill>
              <a:latin typeface="Lato"/>
              <a:ea typeface="Lato"/>
              <a:cs typeface="Calibri"/>
            </a:endParaRPr>
          </a:p>
          <a:p>
            <a:endParaRPr lang="en-US" sz="1400" dirty="0">
              <a:solidFill>
                <a:srgbClr val="00274C"/>
              </a:solidFill>
              <a:latin typeface="Lato"/>
              <a:ea typeface="Lato"/>
              <a:cs typeface="Calibri"/>
            </a:endParaRPr>
          </a:p>
          <a:p>
            <a:endParaRPr lang="en-US" sz="1400" dirty="0">
              <a:solidFill>
                <a:srgbClr val="00274C"/>
              </a:solidFill>
              <a:latin typeface="Lato"/>
              <a:ea typeface="Lato"/>
              <a:cs typeface="Calibri"/>
            </a:endParaRPr>
          </a:p>
          <a:p>
            <a:endParaRPr lang="en-US" sz="1400" dirty="0">
              <a:solidFill>
                <a:srgbClr val="00274C"/>
              </a:solidFill>
              <a:latin typeface="Lato"/>
              <a:ea typeface="Lato"/>
              <a:cs typeface="Calibri"/>
            </a:endParaRPr>
          </a:p>
          <a:p>
            <a:endParaRPr lang="en-US" sz="1400" dirty="0">
              <a:solidFill>
                <a:srgbClr val="00274C"/>
              </a:solidFill>
              <a:latin typeface="Lato"/>
              <a:ea typeface="Lato"/>
              <a:cs typeface="Calibri"/>
            </a:endParaRPr>
          </a:p>
          <a:p>
            <a:endParaRPr lang="en-US" sz="1400" dirty="0">
              <a:solidFill>
                <a:srgbClr val="00274C"/>
              </a:solidFill>
              <a:latin typeface="Lato"/>
              <a:ea typeface="Lato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1D6AC-CC26-DAA1-B111-EEB50FD6E9AF}"/>
              </a:ext>
            </a:extLst>
          </p:cNvPr>
          <p:cNvSpPr/>
          <p:nvPr/>
        </p:nvSpPr>
        <p:spPr>
          <a:xfrm>
            <a:off x="2491859" y="945277"/>
            <a:ext cx="6238430" cy="4897939"/>
          </a:xfrm>
          <a:prstGeom prst="rect">
            <a:avLst/>
          </a:prstGeom>
          <a:ln>
            <a:noFill/>
          </a:ln>
          <a:effectLst/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21094F8-1351-1B26-C313-F5BC9CA3D051}"/>
              </a:ext>
            </a:extLst>
          </p:cNvPr>
          <p:cNvSpPr/>
          <p:nvPr/>
        </p:nvSpPr>
        <p:spPr>
          <a:xfrm>
            <a:off x="4267802" y="4685559"/>
            <a:ext cx="3183752" cy="1145207"/>
          </a:xfrm>
          <a:prstGeom prst="rect">
            <a:avLst/>
          </a:prstGeom>
          <a:noFill/>
          <a:ln w="12700" cmpd="sng">
            <a:solidFill>
              <a:srgbClr val="009CA6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125" tIns="25400" rIns="1117126" bIns="254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b="1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Level: 1</a:t>
            </a:r>
          </a:p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Reaction</a:t>
            </a:r>
            <a:endParaRPr lang="en-US" sz="1600" b="0" i="0" kern="1200" dirty="0">
              <a:solidFill>
                <a:srgbClr val="0027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69AE5D-F732-4573-8A43-8F50253B36DC}"/>
              </a:ext>
            </a:extLst>
          </p:cNvPr>
          <p:cNvCxnSpPr>
            <a:cxnSpLocks/>
          </p:cNvCxnSpPr>
          <p:nvPr/>
        </p:nvCxnSpPr>
        <p:spPr>
          <a:xfrm flipH="1">
            <a:off x="7839429" y="5170715"/>
            <a:ext cx="74012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0">
            <a:extLst>
              <a:ext uri="{FF2B5EF4-FFF2-40B4-BE49-F238E27FC236}">
                <a16:creationId xmlns:a16="http://schemas.microsoft.com/office/drawing/2014/main" id="{B8EEE4DD-89EA-3E73-14B8-79758EDAA67A}"/>
              </a:ext>
            </a:extLst>
          </p:cNvPr>
          <p:cNvSpPr/>
          <p:nvPr/>
        </p:nvSpPr>
        <p:spPr>
          <a:xfrm>
            <a:off x="4269645" y="3544502"/>
            <a:ext cx="3183752" cy="1145207"/>
          </a:xfrm>
          <a:prstGeom prst="rect">
            <a:avLst/>
          </a:prstGeom>
          <a:noFill/>
          <a:ln w="12700" cmpd="sng">
            <a:solidFill>
              <a:srgbClr val="009CA6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125" tIns="25400" rIns="1117126" bIns="254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b="1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Level: 2</a:t>
            </a:r>
          </a:p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Learning</a:t>
            </a:r>
            <a:endParaRPr lang="en-US" sz="1600" b="0" i="0" kern="1200" dirty="0">
              <a:solidFill>
                <a:srgbClr val="0027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67991891-3542-AB34-44D5-F5F0E0CF6BF0}"/>
              </a:ext>
            </a:extLst>
          </p:cNvPr>
          <p:cNvSpPr/>
          <p:nvPr/>
        </p:nvSpPr>
        <p:spPr>
          <a:xfrm>
            <a:off x="4267802" y="2395145"/>
            <a:ext cx="3183752" cy="1145207"/>
          </a:xfrm>
          <a:prstGeom prst="rect">
            <a:avLst/>
          </a:prstGeom>
          <a:noFill/>
          <a:ln w="12700" cmpd="sng">
            <a:solidFill>
              <a:srgbClr val="009CA6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125" tIns="25400" rIns="1117126" bIns="254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b="1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Level: 3</a:t>
            </a:r>
          </a:p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Behavior</a:t>
            </a:r>
            <a:endParaRPr lang="en-US" sz="1600" b="0" i="0" kern="1200" dirty="0">
              <a:solidFill>
                <a:srgbClr val="0027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66272492-8560-272C-B536-ADD74042ED3D}"/>
              </a:ext>
            </a:extLst>
          </p:cNvPr>
          <p:cNvSpPr/>
          <p:nvPr/>
        </p:nvSpPr>
        <p:spPr>
          <a:xfrm>
            <a:off x="4267802" y="1249938"/>
            <a:ext cx="3183752" cy="1145207"/>
          </a:xfrm>
          <a:prstGeom prst="rect">
            <a:avLst/>
          </a:prstGeom>
          <a:noFill/>
          <a:ln w="12700" cmpd="sng">
            <a:solidFill>
              <a:srgbClr val="009CA6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125" tIns="25400" rIns="1117126" bIns="254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b="1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Level: 4</a:t>
            </a:r>
          </a:p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Results</a:t>
            </a:r>
            <a:endParaRPr lang="en-US" sz="1600" b="0" i="0" kern="1200" dirty="0">
              <a:solidFill>
                <a:srgbClr val="0027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478AAF-2C72-6590-94CF-AD5EAAFFFB36}"/>
              </a:ext>
            </a:extLst>
          </p:cNvPr>
          <p:cNvCxnSpPr>
            <a:cxnSpLocks/>
          </p:cNvCxnSpPr>
          <p:nvPr/>
        </p:nvCxnSpPr>
        <p:spPr>
          <a:xfrm flipH="1">
            <a:off x="7839429" y="4117105"/>
            <a:ext cx="74012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2765F7-85B8-92D5-395D-5035C619107D}"/>
              </a:ext>
            </a:extLst>
          </p:cNvPr>
          <p:cNvCxnSpPr>
            <a:cxnSpLocks/>
          </p:cNvCxnSpPr>
          <p:nvPr/>
        </p:nvCxnSpPr>
        <p:spPr>
          <a:xfrm flipH="1">
            <a:off x="7839429" y="2983552"/>
            <a:ext cx="74012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1FE1F1-49A3-22D4-1CD6-92709861D2FA}"/>
              </a:ext>
            </a:extLst>
          </p:cNvPr>
          <p:cNvCxnSpPr>
            <a:cxnSpLocks/>
          </p:cNvCxnSpPr>
          <p:nvPr/>
        </p:nvCxnSpPr>
        <p:spPr>
          <a:xfrm flipH="1">
            <a:off x="7839429" y="1802415"/>
            <a:ext cx="74012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3619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Level 1 - Reaction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16821" cy="4351338"/>
          </a:xfrm>
        </p:spPr>
        <p:txBody>
          <a:bodyPr/>
          <a:lstStyle/>
          <a:p>
            <a:r>
              <a:rPr lang="en-US" dirty="0"/>
              <a:t>Did you feel the training was worth your time?</a:t>
            </a:r>
          </a:p>
          <a:p>
            <a:r>
              <a:rPr lang="en-US" dirty="0"/>
              <a:t>What are the three most important things you learned from this training?</a:t>
            </a:r>
          </a:p>
          <a:p>
            <a:r>
              <a:rPr lang="en-US" dirty="0"/>
              <a:t>Would you recommend this training?</a:t>
            </a:r>
          </a:p>
          <a:p>
            <a:r>
              <a:rPr lang="en-US" dirty="0"/>
              <a:t>Will you be able to apply what you’ve learned?</a:t>
            </a:r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A696CF9-F333-742A-5557-C9DA8F02C75E}"/>
              </a:ext>
            </a:extLst>
          </p:cNvPr>
          <p:cNvSpPr txBox="1">
            <a:spLocks/>
          </p:cNvSpPr>
          <p:nvPr/>
        </p:nvSpPr>
        <p:spPr>
          <a:xfrm>
            <a:off x="6713482" y="1825625"/>
            <a:ext cx="45168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Did the participants learn what was taught?</a:t>
            </a:r>
          </a:p>
          <a:p>
            <a:r>
              <a:rPr lang="en-US" dirty="0"/>
              <a:t>Quiz/test based on content</a:t>
            </a:r>
          </a:p>
          <a:p>
            <a:r>
              <a:rPr lang="en-US" dirty="0"/>
              <a:t>Demonstrate skills based on content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1DD0339-AA6D-2F72-07B7-A807AFBCBCBA}"/>
              </a:ext>
            </a:extLst>
          </p:cNvPr>
          <p:cNvSpPr txBox="1">
            <a:spLocks/>
          </p:cNvSpPr>
          <p:nvPr/>
        </p:nvSpPr>
        <p:spPr>
          <a:xfrm>
            <a:off x="6713482" y="36512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E7C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Level 2 - Learning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08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Level 3 - Behavior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16821" cy="4351338"/>
          </a:xfrm>
        </p:spPr>
        <p:txBody>
          <a:bodyPr/>
          <a:lstStyle/>
          <a:p>
            <a:r>
              <a:rPr lang="en-US" dirty="0"/>
              <a:t>Did the participants apply what they learned?</a:t>
            </a:r>
          </a:p>
          <a:p>
            <a:r>
              <a:rPr lang="en-US" dirty="0"/>
              <a:t>Are participants able to teach what they’ve learned to other people?</a:t>
            </a:r>
          </a:p>
          <a:p>
            <a:r>
              <a:rPr lang="en-US" dirty="0"/>
              <a:t>Do participants talk about how they’ve changed?</a:t>
            </a:r>
          </a:p>
          <a:p>
            <a:r>
              <a:rPr lang="en-US" dirty="0"/>
              <a:t>Has the new knowledge/behavior stuck?</a:t>
            </a:r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A696CF9-F333-742A-5557-C9DA8F02C75E}"/>
              </a:ext>
            </a:extLst>
          </p:cNvPr>
          <p:cNvSpPr txBox="1">
            <a:spLocks/>
          </p:cNvSpPr>
          <p:nvPr/>
        </p:nvSpPr>
        <p:spPr>
          <a:xfrm>
            <a:off x="6713482" y="1825625"/>
            <a:ext cx="45168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Did the training cause the change you wanted to see?</a:t>
            </a:r>
          </a:p>
          <a:p>
            <a:pPr lvl="1"/>
            <a:r>
              <a:rPr lang="en-US" dirty="0"/>
              <a:t>Reduced waste</a:t>
            </a:r>
          </a:p>
          <a:p>
            <a:pPr lvl="1"/>
            <a:r>
              <a:rPr lang="en-US" dirty="0"/>
              <a:t>Increased engagement</a:t>
            </a:r>
          </a:p>
          <a:p>
            <a:pPr lvl="1"/>
            <a:r>
              <a:rPr lang="en-US" dirty="0"/>
              <a:t>Fewer complaints</a:t>
            </a:r>
          </a:p>
          <a:p>
            <a:r>
              <a:rPr lang="en-US" dirty="0"/>
              <a:t>Did the change hold over time?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1DD0339-AA6D-2F72-07B7-A807AFBCBCBA}"/>
              </a:ext>
            </a:extLst>
          </p:cNvPr>
          <p:cNvSpPr txBox="1">
            <a:spLocks/>
          </p:cNvSpPr>
          <p:nvPr/>
        </p:nvSpPr>
        <p:spPr>
          <a:xfrm>
            <a:off x="6713482" y="36512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0E7C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Level 4 - Results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2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447DC-5143-27D2-4340-86200783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5" y="856592"/>
            <a:ext cx="8755116" cy="583674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14" y="2950232"/>
            <a:ext cx="10681138" cy="1196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ideas do you have to measure behavior and results?  What data could you collect?  What questions could you ask?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20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B4D05-BE54-59F3-8E0D-E18B7E37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09052-4D71-4D76-A988-48933634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31300"/>
            <a:ext cx="5257800" cy="1795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Kristen Wall, MA, EdD</a:t>
            </a:r>
          </a:p>
          <a:p>
            <a:pPr marL="0" indent="0" algn="ctr">
              <a:buNone/>
            </a:pPr>
            <a:r>
              <a:rPr lang="en-US" sz="4000" dirty="0"/>
              <a:t>Consultant with Blue Sky eLearn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D8FC7B9-19FE-0FFE-9A01-E52E585BF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4" y="1619916"/>
            <a:ext cx="3337560" cy="3898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94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81138" cy="4351338"/>
          </a:xfrm>
        </p:spPr>
        <p:txBody>
          <a:bodyPr/>
          <a:lstStyle/>
          <a:p>
            <a:r>
              <a:rPr lang="en-US" dirty="0"/>
              <a:t>Create a learning environment</a:t>
            </a:r>
          </a:p>
          <a:p>
            <a:r>
              <a:rPr lang="en-US" dirty="0"/>
              <a:t>Critical v. creative thinking</a:t>
            </a:r>
          </a:p>
          <a:p>
            <a:r>
              <a:rPr lang="en-US" dirty="0"/>
              <a:t>Experiential learning</a:t>
            </a:r>
          </a:p>
          <a:p>
            <a:r>
              <a:rPr lang="en-US" dirty="0"/>
              <a:t>Transformational learning</a:t>
            </a:r>
          </a:p>
          <a:p>
            <a:r>
              <a:rPr lang="en-US" dirty="0"/>
              <a:t>Evaluating effectiveness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14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447DC-5143-27D2-4340-86200783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5" y="856592"/>
            <a:ext cx="8755116" cy="583674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14" y="2950232"/>
            <a:ext cx="10681138" cy="1196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is one idea you could apply to your </a:t>
            </a:r>
          </a:p>
          <a:p>
            <a:pPr marL="0" indent="0" algn="ctr">
              <a:buNone/>
            </a:pPr>
            <a:r>
              <a:rPr lang="en-US" dirty="0"/>
              <a:t>teaching/instructional practice today?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081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, silhouette&#10;&#10;Description automatically generated">
            <a:extLst>
              <a:ext uri="{FF2B5EF4-FFF2-40B4-BE49-F238E27FC236}">
                <a16:creationId xmlns:a16="http://schemas.microsoft.com/office/drawing/2014/main" id="{DB572EB2-1E0F-442A-92A8-E38E2B9C3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27" y="387788"/>
            <a:ext cx="2424015" cy="1183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71733-ABEE-9B8B-D720-3883F692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002095" cy="345967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Once you close this presentation, go back to the Learning Management System to download this PowerPoint deck and explore the other LEAD to Succeed materials.</a:t>
            </a:r>
            <a:endParaRPr lang="en-GB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56B9563-AADD-DD39-869A-16F0760A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27" y="979629"/>
            <a:ext cx="2818574" cy="36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4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447DC-5143-27D2-4340-86200783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5" y="856592"/>
            <a:ext cx="8755116" cy="58367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Warming Up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14" y="2950232"/>
            <a:ext cx="10681138" cy="11960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Describe the perfect teaching/learning environment. </a:t>
            </a:r>
          </a:p>
          <a:p>
            <a:pPr marL="0" indent="0" algn="ctr">
              <a:buNone/>
            </a:pPr>
            <a:r>
              <a:rPr lang="en-US" dirty="0"/>
              <a:t>What does the instructor do? What do the learners do?</a:t>
            </a:r>
          </a:p>
          <a:p>
            <a:pPr marL="0" indent="0" algn="ctr">
              <a:buNone/>
            </a:pPr>
            <a:r>
              <a:rPr lang="en-US" dirty="0"/>
              <a:t>What resources are available?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75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43DED8-6905-3E36-6620-6A49AA73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838"/>
            <a:ext cx="10515600" cy="1325563"/>
          </a:xfrm>
        </p:spPr>
        <p:txBody>
          <a:bodyPr/>
          <a:lstStyle/>
          <a:p>
            <a:r>
              <a:rPr lang="en-US" dirty="0"/>
              <a:t>Hierarchy of Needs/Motivation (Maslow)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1D6AC-CC26-DAA1-B111-EEB50FD6E9AF}"/>
              </a:ext>
            </a:extLst>
          </p:cNvPr>
          <p:cNvSpPr/>
          <p:nvPr/>
        </p:nvSpPr>
        <p:spPr>
          <a:xfrm>
            <a:off x="2491859" y="945277"/>
            <a:ext cx="6238430" cy="4897939"/>
          </a:xfrm>
          <a:prstGeom prst="rect">
            <a:avLst/>
          </a:prstGeom>
          <a:ln>
            <a:noFill/>
          </a:ln>
          <a:effectLst/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21094F8-1351-1B26-C313-F5BC9CA3D051}"/>
              </a:ext>
            </a:extLst>
          </p:cNvPr>
          <p:cNvSpPr/>
          <p:nvPr/>
        </p:nvSpPr>
        <p:spPr>
          <a:xfrm>
            <a:off x="3316014" y="4450405"/>
            <a:ext cx="3930869" cy="1145207"/>
          </a:xfrm>
          <a:prstGeom prst="rect">
            <a:avLst/>
          </a:prstGeom>
          <a:noFill/>
          <a:ln w="12700" cmpd="sng">
            <a:solidFill>
              <a:srgbClr val="009CA6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125" tIns="25400" rIns="1117126" bIns="254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b="1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Safety and Security</a:t>
            </a:r>
            <a:endParaRPr lang="en-US" sz="1600" b="0" i="0" kern="1200" dirty="0">
              <a:solidFill>
                <a:srgbClr val="0027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69AE5D-F732-4573-8A43-8F50253B36DC}"/>
              </a:ext>
            </a:extLst>
          </p:cNvPr>
          <p:cNvCxnSpPr>
            <a:cxnSpLocks/>
          </p:cNvCxnSpPr>
          <p:nvPr/>
        </p:nvCxnSpPr>
        <p:spPr>
          <a:xfrm flipH="1">
            <a:off x="7555649" y="6153433"/>
            <a:ext cx="74012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0">
            <a:extLst>
              <a:ext uri="{FF2B5EF4-FFF2-40B4-BE49-F238E27FC236}">
                <a16:creationId xmlns:a16="http://schemas.microsoft.com/office/drawing/2014/main" id="{B8EEE4DD-89EA-3E73-14B8-79758EDAA67A}"/>
              </a:ext>
            </a:extLst>
          </p:cNvPr>
          <p:cNvSpPr/>
          <p:nvPr/>
        </p:nvSpPr>
        <p:spPr>
          <a:xfrm>
            <a:off x="3316013" y="3309348"/>
            <a:ext cx="3930869" cy="1145207"/>
          </a:xfrm>
          <a:prstGeom prst="rect">
            <a:avLst/>
          </a:prstGeom>
          <a:noFill/>
          <a:ln w="12700" cmpd="sng">
            <a:solidFill>
              <a:srgbClr val="009CA6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125" tIns="25400" rIns="1117126" bIns="254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b="1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Belonging and Love</a:t>
            </a:r>
            <a:endParaRPr lang="en-US" sz="1600" b="0" i="0" kern="1200" dirty="0">
              <a:solidFill>
                <a:srgbClr val="0027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67991891-3542-AB34-44D5-F5F0E0CF6BF0}"/>
              </a:ext>
            </a:extLst>
          </p:cNvPr>
          <p:cNvSpPr/>
          <p:nvPr/>
        </p:nvSpPr>
        <p:spPr>
          <a:xfrm>
            <a:off x="3316012" y="2159991"/>
            <a:ext cx="3930869" cy="1145207"/>
          </a:xfrm>
          <a:prstGeom prst="rect">
            <a:avLst/>
          </a:prstGeom>
          <a:noFill/>
          <a:ln w="12700" cmpd="sng">
            <a:solidFill>
              <a:srgbClr val="009CA6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125" tIns="25400" rIns="1117126" bIns="254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b="1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Esteem</a:t>
            </a:r>
            <a:endParaRPr lang="en-US" sz="1600" b="0" i="0" kern="1200" dirty="0">
              <a:solidFill>
                <a:srgbClr val="0027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66272492-8560-272C-B536-ADD74042ED3D}"/>
              </a:ext>
            </a:extLst>
          </p:cNvPr>
          <p:cNvSpPr/>
          <p:nvPr/>
        </p:nvSpPr>
        <p:spPr>
          <a:xfrm>
            <a:off x="3316011" y="1014784"/>
            <a:ext cx="3930868" cy="1145207"/>
          </a:xfrm>
          <a:prstGeom prst="rect">
            <a:avLst/>
          </a:prstGeom>
          <a:noFill/>
          <a:ln w="12700" cmpd="sng">
            <a:solidFill>
              <a:srgbClr val="009CA6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125" tIns="25400" rIns="1117126" bIns="254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b="1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Self Actualization</a:t>
            </a:r>
            <a:endParaRPr lang="en-US" sz="1600" b="0" i="0" kern="1200" dirty="0">
              <a:solidFill>
                <a:srgbClr val="0027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478AAF-2C72-6590-94CF-AD5EAAFFFB36}"/>
              </a:ext>
            </a:extLst>
          </p:cNvPr>
          <p:cNvCxnSpPr>
            <a:cxnSpLocks/>
          </p:cNvCxnSpPr>
          <p:nvPr/>
        </p:nvCxnSpPr>
        <p:spPr>
          <a:xfrm flipH="1">
            <a:off x="7538596" y="4999974"/>
            <a:ext cx="74012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2765F7-85B8-92D5-395D-5035C619107D}"/>
              </a:ext>
            </a:extLst>
          </p:cNvPr>
          <p:cNvCxnSpPr>
            <a:cxnSpLocks/>
          </p:cNvCxnSpPr>
          <p:nvPr/>
        </p:nvCxnSpPr>
        <p:spPr>
          <a:xfrm flipH="1">
            <a:off x="7538596" y="3834890"/>
            <a:ext cx="74012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1FE1F1-49A3-22D4-1CD6-92709861D2FA}"/>
              </a:ext>
            </a:extLst>
          </p:cNvPr>
          <p:cNvCxnSpPr>
            <a:cxnSpLocks/>
          </p:cNvCxnSpPr>
          <p:nvPr/>
        </p:nvCxnSpPr>
        <p:spPr>
          <a:xfrm flipH="1">
            <a:off x="7538596" y="2769367"/>
            <a:ext cx="74012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0">
            <a:extLst>
              <a:ext uri="{FF2B5EF4-FFF2-40B4-BE49-F238E27FC236}">
                <a16:creationId xmlns:a16="http://schemas.microsoft.com/office/drawing/2014/main" id="{C8F0345C-6232-3C12-9A74-937FECD33723}"/>
              </a:ext>
            </a:extLst>
          </p:cNvPr>
          <p:cNvSpPr/>
          <p:nvPr/>
        </p:nvSpPr>
        <p:spPr>
          <a:xfrm>
            <a:off x="3316014" y="5603912"/>
            <a:ext cx="3930869" cy="1145207"/>
          </a:xfrm>
          <a:prstGeom prst="rect">
            <a:avLst/>
          </a:prstGeom>
          <a:noFill/>
          <a:ln w="12700" cmpd="sng">
            <a:solidFill>
              <a:srgbClr val="009CA6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125" tIns="25400" rIns="1117126" bIns="254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en-US" sz="1600" b="1" kern="1200" dirty="0">
                <a:solidFill>
                  <a:srgbClr val="00274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Physiological</a:t>
            </a:r>
            <a:endParaRPr lang="en-US" sz="1600" b="0" i="0" kern="1200" dirty="0">
              <a:solidFill>
                <a:srgbClr val="0027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1EFBDE-1CD7-B094-90AE-D088673BFDF9}"/>
              </a:ext>
            </a:extLst>
          </p:cNvPr>
          <p:cNvCxnSpPr>
            <a:cxnSpLocks/>
          </p:cNvCxnSpPr>
          <p:nvPr/>
        </p:nvCxnSpPr>
        <p:spPr>
          <a:xfrm flipH="1">
            <a:off x="7555649" y="1518636"/>
            <a:ext cx="74012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60D18E-9846-9A5D-DFCE-75754C6B2FC6}"/>
              </a:ext>
            </a:extLst>
          </p:cNvPr>
          <p:cNvSpPr txBox="1"/>
          <p:nvPr/>
        </p:nvSpPr>
        <p:spPr>
          <a:xfrm>
            <a:off x="8392510" y="5984156"/>
            <a:ext cx="2117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Food, shelter, clothing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1C494-B00B-2A4D-04AD-B20C2F00288A}"/>
              </a:ext>
            </a:extLst>
          </p:cNvPr>
          <p:cNvSpPr txBox="1"/>
          <p:nvPr/>
        </p:nvSpPr>
        <p:spPr>
          <a:xfrm>
            <a:off x="8413075" y="4830697"/>
            <a:ext cx="2117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Physical and emotional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53FBFD-6641-56A8-CE8B-A77DB1DDD818}"/>
              </a:ext>
            </a:extLst>
          </p:cNvPr>
          <p:cNvSpPr txBox="1"/>
          <p:nvPr/>
        </p:nvSpPr>
        <p:spPr>
          <a:xfrm>
            <a:off x="8392509" y="3665613"/>
            <a:ext cx="2364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 I fit in? Am I welcome?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FBB68F-2C51-42AA-F802-0B575D1FF357}"/>
              </a:ext>
            </a:extLst>
          </p:cNvPr>
          <p:cNvSpPr txBox="1"/>
          <p:nvPr/>
        </p:nvSpPr>
        <p:spPr>
          <a:xfrm>
            <a:off x="8392510" y="2563317"/>
            <a:ext cx="364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Confidence, strength, respect, self-belief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9A6697-E985-48CB-CD72-54C91EE8F8DD}"/>
              </a:ext>
            </a:extLst>
          </p:cNvPr>
          <p:cNvSpPr txBox="1"/>
          <p:nvPr/>
        </p:nvSpPr>
        <p:spPr>
          <a:xfrm>
            <a:off x="8413075" y="1348042"/>
            <a:ext cx="364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Acceptance of who I am, accurate self-view, autonomy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9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7D7B1D4D-20B9-C3B5-A111-04272DBA9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10" y="681037"/>
            <a:ext cx="4934607" cy="49346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35"/>
            <a:ext cx="10515600" cy="1325563"/>
          </a:xfrm>
        </p:spPr>
        <p:txBody>
          <a:bodyPr/>
          <a:lstStyle/>
          <a:p>
            <a:r>
              <a:rPr lang="en-US" dirty="0"/>
              <a:t>Creating A Learning Environment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81138" cy="4351338"/>
          </a:xfrm>
        </p:spPr>
        <p:txBody>
          <a:bodyPr/>
          <a:lstStyle/>
          <a:p>
            <a:r>
              <a:rPr lang="en-US" dirty="0"/>
              <a:t>Try to get out of your own head</a:t>
            </a:r>
          </a:p>
          <a:p>
            <a:r>
              <a:rPr lang="en-US" dirty="0"/>
              <a:t>Set aside your own agenda</a:t>
            </a:r>
          </a:p>
          <a:p>
            <a:r>
              <a:rPr lang="en-US" dirty="0"/>
              <a:t>Psychological safety</a:t>
            </a:r>
          </a:p>
          <a:p>
            <a:r>
              <a:rPr lang="en-US" dirty="0"/>
              <a:t>Watch your language and tone</a:t>
            </a:r>
          </a:p>
          <a:p>
            <a:r>
              <a:rPr lang="en-US" dirty="0"/>
              <a:t>Challenge language that’s not helpful</a:t>
            </a:r>
          </a:p>
          <a:p>
            <a:r>
              <a:rPr lang="en-US" dirty="0"/>
              <a:t>Dealing with “mistakes”</a:t>
            </a:r>
          </a:p>
          <a:p>
            <a:r>
              <a:rPr lang="en-US" dirty="0"/>
              <a:t>Challenging identity can be…challenging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4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Practice Using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81138" cy="4351338"/>
          </a:xfrm>
        </p:spPr>
        <p:txBody>
          <a:bodyPr/>
          <a:lstStyle/>
          <a:p>
            <a:r>
              <a:rPr lang="en-US" dirty="0"/>
              <a:t>How did that make you feel?</a:t>
            </a:r>
          </a:p>
          <a:p>
            <a:r>
              <a:rPr lang="en-US" dirty="0"/>
              <a:t>How do you think someone else might have interpreted what you just said?</a:t>
            </a:r>
          </a:p>
          <a:p>
            <a:r>
              <a:rPr lang="en-US" dirty="0"/>
              <a:t>Is this the person you want to be in this moment? </a:t>
            </a:r>
          </a:p>
          <a:p>
            <a:r>
              <a:rPr lang="en-US" dirty="0"/>
              <a:t>Would you like to try again?</a:t>
            </a:r>
          </a:p>
          <a:p>
            <a:r>
              <a:rPr lang="en-US" dirty="0"/>
              <a:t>What do you want to do differently next time?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17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14" y="2950232"/>
            <a:ext cx="10681138" cy="11960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Write 3 questions you would like to practice using that would contribute to a learning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447DC-5143-27D2-4340-86200783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5" y="856592"/>
            <a:ext cx="8755116" cy="5836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73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v. Creative Thinking</a:t>
            </a:r>
            <a:endParaRPr lang="en-GB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911E6A5-8075-4AA7-9C3E-6A581957F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6096"/>
            <a:ext cx="5176099" cy="4141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8C6D25-609C-2AEE-1C28-149547F384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16093" r="24474" b="27858"/>
          <a:stretch/>
        </p:blipFill>
        <p:spPr>
          <a:xfrm>
            <a:off x="7031421" y="1378795"/>
            <a:ext cx="3931138" cy="4638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72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7AB2C-6A75-0B13-CCAD-84CB9460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14" y="2950232"/>
            <a:ext cx="10681138" cy="11960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Where do your learners have to demonstrate critical thinking?  </a:t>
            </a:r>
          </a:p>
          <a:p>
            <a:pPr marL="0" indent="0" algn="ctr">
              <a:buNone/>
            </a:pPr>
            <a:r>
              <a:rPr lang="en-US" dirty="0"/>
              <a:t>Where do they demonstrate creative thinking?  </a:t>
            </a:r>
          </a:p>
          <a:p>
            <a:pPr marL="0" indent="0" algn="ctr">
              <a:buNone/>
            </a:pPr>
            <a:r>
              <a:rPr lang="en-US" dirty="0"/>
              <a:t>Where can you encourage your learners to think more independently?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447DC-5143-27D2-4340-86200783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5" y="856592"/>
            <a:ext cx="8755116" cy="5836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998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7711</TotalTime>
  <Words>827</Words>
  <Application>Microsoft Office PowerPoint</Application>
  <PresentationFormat>Widescreen</PresentationFormat>
  <Paragraphs>155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Effra Medium</vt:lpstr>
      <vt:lpstr>Lato</vt:lpstr>
      <vt:lpstr>Office Theme</vt:lpstr>
      <vt:lpstr>PowerPoint Presentation</vt:lpstr>
      <vt:lpstr>Introduction</vt:lpstr>
      <vt:lpstr>Warming Up</vt:lpstr>
      <vt:lpstr>Hierarchy of Needs/Motivation (Maslow)</vt:lpstr>
      <vt:lpstr>Creating A Learning Environment</vt:lpstr>
      <vt:lpstr>Questions to Practice Using</vt:lpstr>
      <vt:lpstr>Application</vt:lpstr>
      <vt:lpstr>Critical v. Creative Thinking</vt:lpstr>
      <vt:lpstr>Application</vt:lpstr>
      <vt:lpstr>Experiential Learning (Kolb)</vt:lpstr>
      <vt:lpstr>Application</vt:lpstr>
      <vt:lpstr>Application</vt:lpstr>
      <vt:lpstr>Transformational Learning (Mezirow)</vt:lpstr>
      <vt:lpstr>Application</vt:lpstr>
      <vt:lpstr>Application</vt:lpstr>
      <vt:lpstr>Evaluating Effectiveness (Kirkpatrick)</vt:lpstr>
      <vt:lpstr>Level 1 - Reaction</vt:lpstr>
      <vt:lpstr>Level 3 - Behavior</vt:lpstr>
      <vt:lpstr>Application</vt:lpstr>
      <vt:lpstr>Wrapping Up</vt:lpstr>
      <vt:lpstr>Wrapping Up</vt:lpstr>
      <vt:lpstr>Thank you!  Once you close this presentation, go back to the Learning Management System to download this PowerPoint deck and explore the other LEAD to Succeed materials.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Murphy Youssef</dc:creator>
  <cp:lastModifiedBy>Kristen Wall</cp:lastModifiedBy>
  <cp:revision>162</cp:revision>
  <dcterms:created xsi:type="dcterms:W3CDTF">2019-06-27T19:17:36Z</dcterms:created>
  <dcterms:modified xsi:type="dcterms:W3CDTF">2022-06-17T14:54:34Z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3BA0DD03-A08E-4B8E-85B0-DB104349D741</vt:lpwstr>
  </property>
  <property fmtid="{D5CDD505-2E9C-101B-9397-08002B2CF9AE}" pid="3" name="ArticulatePath">
    <vt:lpwstr>6.8.22 SNF recorded training</vt:lpwstr>
  </property>
</Properties>
</file>