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66" r:id="rId4"/>
  </p:sldMasterIdLst>
  <p:notesMasterIdLst>
    <p:notesMasterId r:id="rId41"/>
  </p:notesMasterIdLst>
  <p:handoutMasterIdLst>
    <p:handoutMasterId r:id="rId42"/>
  </p:handoutMasterIdLst>
  <p:sldIdLst>
    <p:sldId id="2183" r:id="rId5"/>
    <p:sldId id="2180" r:id="rId6"/>
    <p:sldId id="2286" r:id="rId7"/>
    <p:sldId id="2132" r:id="rId8"/>
    <p:sldId id="2281" r:id="rId9"/>
    <p:sldId id="2317" r:id="rId10"/>
    <p:sldId id="2328" r:id="rId11"/>
    <p:sldId id="2090" r:id="rId12"/>
    <p:sldId id="2265" r:id="rId13"/>
    <p:sldId id="1872" r:id="rId14"/>
    <p:sldId id="2267" r:id="rId15"/>
    <p:sldId id="2220" r:id="rId16"/>
    <p:sldId id="2304" r:id="rId17"/>
    <p:sldId id="2326" r:id="rId18"/>
    <p:sldId id="2321" r:id="rId19"/>
    <p:sldId id="2241" r:id="rId20"/>
    <p:sldId id="2163" r:id="rId21"/>
    <p:sldId id="2270" r:id="rId22"/>
    <p:sldId id="439" r:id="rId23"/>
    <p:sldId id="2221" r:id="rId24"/>
    <p:sldId id="2250" r:id="rId25"/>
    <p:sldId id="2305" r:id="rId26"/>
    <p:sldId id="2306" r:id="rId27"/>
    <p:sldId id="2307" r:id="rId28"/>
    <p:sldId id="2327" r:id="rId29"/>
    <p:sldId id="2322" r:id="rId30"/>
    <p:sldId id="2323" r:id="rId31"/>
    <p:sldId id="2324" r:id="rId32"/>
    <p:sldId id="2332" r:id="rId33"/>
    <p:sldId id="2223" r:id="rId34"/>
    <p:sldId id="2153" r:id="rId35"/>
    <p:sldId id="2197" r:id="rId36"/>
    <p:sldId id="2330" r:id="rId37"/>
    <p:sldId id="2198" r:id="rId38"/>
    <p:sldId id="2331" r:id="rId39"/>
    <p:sldId id="2261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28067B8-9C27-D441-B25E-211FC96219CE}">
          <p14:sldIdLst>
            <p14:sldId id="2183"/>
            <p14:sldId id="2180"/>
            <p14:sldId id="2286"/>
            <p14:sldId id="2132"/>
            <p14:sldId id="2281"/>
            <p14:sldId id="2317"/>
            <p14:sldId id="2328"/>
            <p14:sldId id="2090"/>
            <p14:sldId id="2265"/>
            <p14:sldId id="1872"/>
            <p14:sldId id="2267"/>
            <p14:sldId id="2220"/>
            <p14:sldId id="2304"/>
            <p14:sldId id="2326"/>
            <p14:sldId id="2321"/>
            <p14:sldId id="2241"/>
            <p14:sldId id="2163"/>
            <p14:sldId id="2270"/>
            <p14:sldId id="439"/>
            <p14:sldId id="2221"/>
            <p14:sldId id="2250"/>
            <p14:sldId id="2305"/>
            <p14:sldId id="2306"/>
            <p14:sldId id="2307"/>
            <p14:sldId id="2327"/>
            <p14:sldId id="2322"/>
            <p14:sldId id="2323"/>
            <p14:sldId id="2324"/>
            <p14:sldId id="2332"/>
            <p14:sldId id="2223"/>
            <p14:sldId id="2153"/>
            <p14:sldId id="2197"/>
            <p14:sldId id="2330"/>
            <p14:sldId id="2198"/>
            <p14:sldId id="2331"/>
            <p14:sldId id="2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-IT Program" initials="D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77" autoAdjust="0"/>
    <p:restoredTop sz="86327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200" y="19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-15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F915C-3C8C-6648-9669-46A27861EFF2}" type="doc">
      <dgm:prSet loTypeId="urn:microsoft.com/office/officeart/2005/8/layout/radial4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3FD8B11-A1D9-974B-B5EF-70A7BDEE92BA}">
      <dgm:prSet phldrT="[Text]"/>
      <dgm:spPr/>
      <dgm:t>
        <a:bodyPr/>
        <a:lstStyle/>
        <a:p>
          <a:r>
            <a:rPr lang="en-US" dirty="0"/>
            <a:t>Success of  people with disabilities in academics </a:t>
          </a:r>
          <a:r>
            <a:rPr lang="en-US"/>
            <a:t>&amp; careers</a:t>
          </a:r>
          <a:endParaRPr lang="en-US" dirty="0"/>
        </a:p>
      </dgm:t>
    </dgm:pt>
    <dgm:pt modelId="{E4828B2A-D04D-5D43-A8EE-DB66D7D15B89}" type="parTrans" cxnId="{0B154977-5E6F-FE43-9D1A-AD5D9E824C96}">
      <dgm:prSet/>
      <dgm:spPr/>
      <dgm:t>
        <a:bodyPr/>
        <a:lstStyle/>
        <a:p>
          <a:endParaRPr lang="en-US"/>
        </a:p>
      </dgm:t>
    </dgm:pt>
    <dgm:pt modelId="{68EFA3D1-78B6-1C45-994E-4BD1D244ABE7}" type="sibTrans" cxnId="{0B154977-5E6F-FE43-9D1A-AD5D9E824C96}">
      <dgm:prSet/>
      <dgm:spPr/>
      <dgm:t>
        <a:bodyPr/>
        <a:lstStyle/>
        <a:p>
          <a:endParaRPr lang="en-US"/>
        </a:p>
      </dgm:t>
    </dgm:pt>
    <dgm:pt modelId="{DC0BA798-3623-CE40-9141-6ADE7A194F5F}">
      <dgm:prSet phldrT="[Text]"/>
      <dgm:spPr/>
      <dgm:t>
        <a:bodyPr/>
        <a:lstStyle/>
        <a:p>
          <a:r>
            <a:rPr lang="en-US"/>
            <a:t>Person with disability</a:t>
          </a:r>
        </a:p>
      </dgm:t>
    </dgm:pt>
    <dgm:pt modelId="{ABF3F2D4-7935-B04C-8094-0783337AC05E}" type="parTrans" cxnId="{7782D1D0-6C06-414E-8445-9D817DAEF775}">
      <dgm:prSet/>
      <dgm:spPr/>
      <dgm:t>
        <a:bodyPr/>
        <a:lstStyle/>
        <a:p>
          <a:endParaRPr lang="en-US"/>
        </a:p>
      </dgm:t>
    </dgm:pt>
    <dgm:pt modelId="{D4B945C7-B4DE-F045-AD87-F293222562B0}" type="sibTrans" cxnId="{7782D1D0-6C06-414E-8445-9D817DAEF775}">
      <dgm:prSet/>
      <dgm:spPr/>
      <dgm:t>
        <a:bodyPr/>
        <a:lstStyle/>
        <a:p>
          <a:endParaRPr lang="en-US"/>
        </a:p>
      </dgm:t>
    </dgm:pt>
    <dgm:pt modelId="{50C785D4-BD06-044D-BA63-330CA690FAF3}">
      <dgm:prSet phldrT="[Text]"/>
      <dgm:spPr/>
      <dgm:t>
        <a:bodyPr/>
        <a:lstStyle/>
        <a:p>
          <a:r>
            <a:rPr lang="en-US"/>
            <a:t>Family members </a:t>
          </a:r>
        </a:p>
      </dgm:t>
    </dgm:pt>
    <dgm:pt modelId="{2ACA04EA-E70E-0C41-A229-BD337384D155}" type="parTrans" cxnId="{C3584EFA-A995-5E4A-8295-31EB84CA7A61}">
      <dgm:prSet/>
      <dgm:spPr/>
      <dgm:t>
        <a:bodyPr/>
        <a:lstStyle/>
        <a:p>
          <a:endParaRPr lang="en-US"/>
        </a:p>
      </dgm:t>
    </dgm:pt>
    <dgm:pt modelId="{6303E7D1-F82A-F64E-8C9F-E01A72633F9D}" type="sibTrans" cxnId="{C3584EFA-A995-5E4A-8295-31EB84CA7A61}">
      <dgm:prSet/>
      <dgm:spPr/>
      <dgm:t>
        <a:bodyPr/>
        <a:lstStyle/>
        <a:p>
          <a:endParaRPr lang="en-US"/>
        </a:p>
      </dgm:t>
    </dgm:pt>
    <dgm:pt modelId="{4CF5E74D-AE98-6944-84E7-55C693988624}">
      <dgm:prSet phldrT="[Text]"/>
      <dgm:spPr/>
      <dgm:t>
        <a:bodyPr/>
        <a:lstStyle/>
        <a:p>
          <a:r>
            <a:rPr lang="en-US" dirty="0"/>
            <a:t>Peers, near peers, mentors, allies</a:t>
          </a:r>
        </a:p>
      </dgm:t>
    </dgm:pt>
    <dgm:pt modelId="{4106D268-866A-C544-808C-A04D272FC27C}" type="parTrans" cxnId="{BAB3EA0A-BBCB-7F4B-8B04-246617CED7F8}">
      <dgm:prSet/>
      <dgm:spPr/>
      <dgm:t>
        <a:bodyPr/>
        <a:lstStyle/>
        <a:p>
          <a:endParaRPr lang="en-US"/>
        </a:p>
      </dgm:t>
    </dgm:pt>
    <dgm:pt modelId="{E26922BC-95C6-D14F-AF2E-76C942123A5E}" type="sibTrans" cxnId="{BAB3EA0A-BBCB-7F4B-8B04-246617CED7F8}">
      <dgm:prSet/>
      <dgm:spPr/>
      <dgm:t>
        <a:bodyPr/>
        <a:lstStyle/>
        <a:p>
          <a:endParaRPr lang="en-US"/>
        </a:p>
      </dgm:t>
    </dgm:pt>
    <dgm:pt modelId="{AC6732A5-87C4-D747-AC2D-2DAA8F01CED5}">
      <dgm:prSet phldrT="[Text]"/>
      <dgm:spPr/>
      <dgm:t>
        <a:bodyPr/>
        <a:lstStyle/>
        <a:p>
          <a:r>
            <a:rPr lang="en-US" dirty="0"/>
            <a:t>Postsecondary administrators, faculty, staff</a:t>
          </a:r>
        </a:p>
      </dgm:t>
    </dgm:pt>
    <dgm:pt modelId="{6A69B692-54F4-A540-9C41-4D3DAFB2CCF4}" type="parTrans" cxnId="{E018CD66-5A5A-A94D-891D-64D8339618E5}">
      <dgm:prSet/>
      <dgm:spPr/>
      <dgm:t>
        <a:bodyPr/>
        <a:lstStyle/>
        <a:p>
          <a:endParaRPr lang="en-US"/>
        </a:p>
      </dgm:t>
    </dgm:pt>
    <dgm:pt modelId="{F5ACBF8D-E309-0A43-A981-FF89A42F4224}" type="sibTrans" cxnId="{E018CD66-5A5A-A94D-891D-64D8339618E5}">
      <dgm:prSet/>
      <dgm:spPr/>
      <dgm:t>
        <a:bodyPr/>
        <a:lstStyle/>
        <a:p>
          <a:endParaRPr lang="en-US"/>
        </a:p>
      </dgm:t>
    </dgm:pt>
    <dgm:pt modelId="{EA8ADD3B-9BB6-4C4E-BA5A-90E8D3ED9809}">
      <dgm:prSet phldrT="[Text]"/>
      <dgm:spPr/>
      <dgm:t>
        <a:bodyPr/>
        <a:lstStyle/>
        <a:p>
          <a:r>
            <a:rPr lang="en-US" dirty="0"/>
            <a:t>Technology vendors</a:t>
          </a:r>
        </a:p>
      </dgm:t>
    </dgm:pt>
    <dgm:pt modelId="{19B32419-16B6-ED47-9C82-EA3D3723B9F3}" type="parTrans" cxnId="{D7A241C6-9F02-2747-B262-49C0E1AEED8E}">
      <dgm:prSet/>
      <dgm:spPr/>
      <dgm:t>
        <a:bodyPr/>
        <a:lstStyle/>
        <a:p>
          <a:endParaRPr lang="en-US"/>
        </a:p>
      </dgm:t>
    </dgm:pt>
    <dgm:pt modelId="{F6883D57-30E5-B349-B642-1DD6707AC611}" type="sibTrans" cxnId="{D7A241C6-9F02-2747-B262-49C0E1AEED8E}">
      <dgm:prSet/>
      <dgm:spPr/>
      <dgm:t>
        <a:bodyPr/>
        <a:lstStyle/>
        <a:p>
          <a:endParaRPr lang="en-US"/>
        </a:p>
      </dgm:t>
    </dgm:pt>
    <dgm:pt modelId="{ED214FA1-3541-CE41-A653-248AEB2CC8C0}">
      <dgm:prSet phldrT="[Text]"/>
      <dgm:spPr/>
      <dgm:t>
        <a:bodyPr/>
        <a:lstStyle/>
        <a:p>
          <a:r>
            <a:rPr lang="en-US" dirty="0"/>
            <a:t>Professional organizations and broadening participation efforts</a:t>
          </a:r>
        </a:p>
      </dgm:t>
    </dgm:pt>
    <dgm:pt modelId="{3CE6C789-789C-AA4E-9583-A7F30E252157}" type="parTrans" cxnId="{3A03434D-2BFD-604C-98D8-1F748BE3A44C}">
      <dgm:prSet/>
      <dgm:spPr/>
      <dgm:t>
        <a:bodyPr/>
        <a:lstStyle/>
        <a:p>
          <a:endParaRPr lang="en-US"/>
        </a:p>
      </dgm:t>
    </dgm:pt>
    <dgm:pt modelId="{7B177984-9BD1-754E-8CE3-98049BE2761F}" type="sibTrans" cxnId="{3A03434D-2BFD-604C-98D8-1F748BE3A44C}">
      <dgm:prSet/>
      <dgm:spPr/>
      <dgm:t>
        <a:bodyPr/>
        <a:lstStyle/>
        <a:p>
          <a:endParaRPr lang="en-US"/>
        </a:p>
      </dgm:t>
    </dgm:pt>
    <dgm:pt modelId="{36DF7BA1-195C-524B-9405-A60A853797C6}">
      <dgm:prSet phldrT="[Text]"/>
      <dgm:spPr/>
      <dgm:t>
        <a:bodyPr/>
        <a:lstStyle/>
        <a:p>
          <a:r>
            <a:rPr lang="en-US" dirty="0"/>
            <a:t>Service providers</a:t>
          </a:r>
        </a:p>
      </dgm:t>
    </dgm:pt>
    <dgm:pt modelId="{8A5072EE-9B2F-EE44-89A3-5D72CD6B89BD}" type="parTrans" cxnId="{17915658-66E7-874D-8017-D65FF1C93833}">
      <dgm:prSet/>
      <dgm:spPr/>
      <dgm:t>
        <a:bodyPr/>
        <a:lstStyle/>
        <a:p>
          <a:endParaRPr lang="en-US"/>
        </a:p>
      </dgm:t>
    </dgm:pt>
    <dgm:pt modelId="{43D3D1F3-D969-7141-8ACD-031E2D37BA1F}" type="sibTrans" cxnId="{17915658-66E7-874D-8017-D65FF1C93833}">
      <dgm:prSet/>
      <dgm:spPr/>
      <dgm:t>
        <a:bodyPr/>
        <a:lstStyle/>
        <a:p>
          <a:endParaRPr lang="en-US"/>
        </a:p>
      </dgm:t>
    </dgm:pt>
    <dgm:pt modelId="{293A84BA-5196-1540-8F1B-FC4E8EF6FAA5}">
      <dgm:prSet phldrT="[Text]"/>
      <dgm:spPr/>
      <dgm:t>
        <a:bodyPr/>
        <a:lstStyle/>
        <a:p>
          <a:r>
            <a:rPr lang="en-US"/>
            <a:t>Legislators, policy makers</a:t>
          </a:r>
        </a:p>
      </dgm:t>
    </dgm:pt>
    <dgm:pt modelId="{AB1C72A5-37E7-6D47-BFD7-A520735B2F05}" type="parTrans" cxnId="{9B44716B-CB9F-B840-A852-CC001682DC05}">
      <dgm:prSet/>
      <dgm:spPr/>
      <dgm:t>
        <a:bodyPr/>
        <a:lstStyle/>
        <a:p>
          <a:endParaRPr lang="en-US"/>
        </a:p>
      </dgm:t>
    </dgm:pt>
    <dgm:pt modelId="{F60FA444-979B-4240-AD98-443D2FCE17F3}" type="sibTrans" cxnId="{9B44716B-CB9F-B840-A852-CC001682DC05}">
      <dgm:prSet/>
      <dgm:spPr/>
      <dgm:t>
        <a:bodyPr/>
        <a:lstStyle/>
        <a:p>
          <a:endParaRPr lang="en-US"/>
        </a:p>
      </dgm:t>
    </dgm:pt>
    <dgm:pt modelId="{C30BAE4E-1983-F644-9539-6C503D3E51D7}">
      <dgm:prSet phldrT="[Text]"/>
      <dgm:spPr/>
      <dgm:t>
        <a:bodyPr/>
        <a:lstStyle/>
        <a:p>
          <a:r>
            <a:rPr lang="en-US"/>
            <a:t>Funding agencies</a:t>
          </a:r>
        </a:p>
      </dgm:t>
    </dgm:pt>
    <dgm:pt modelId="{EB938EA6-0D40-0744-9E12-046DD663B4F0}" type="parTrans" cxnId="{85BE0170-5719-5740-B77C-12D18F34EEF3}">
      <dgm:prSet/>
      <dgm:spPr/>
      <dgm:t>
        <a:bodyPr/>
        <a:lstStyle/>
        <a:p>
          <a:endParaRPr lang="en-US"/>
        </a:p>
      </dgm:t>
    </dgm:pt>
    <dgm:pt modelId="{2CD1B087-E2C3-7A4F-A795-876D31F1BD1E}" type="sibTrans" cxnId="{85BE0170-5719-5740-B77C-12D18F34EEF3}">
      <dgm:prSet/>
      <dgm:spPr/>
      <dgm:t>
        <a:bodyPr/>
        <a:lstStyle/>
        <a:p>
          <a:endParaRPr lang="en-US"/>
        </a:p>
      </dgm:t>
    </dgm:pt>
    <dgm:pt modelId="{D4984749-A6CB-AD46-AF98-A081EB47F865}" type="pres">
      <dgm:prSet presAssocID="{C20F915C-3C8C-6648-9669-46A27861EFF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755396-DFB7-A948-B45A-C0FBF7788CCA}" type="pres">
      <dgm:prSet presAssocID="{F3FD8B11-A1D9-974B-B5EF-70A7BDEE92BA}" presName="centerShape" presStyleLbl="node0" presStyleIdx="0" presStyleCnt="1"/>
      <dgm:spPr/>
    </dgm:pt>
    <dgm:pt modelId="{195D7946-451D-9643-B44E-12CB388046C4}" type="pres">
      <dgm:prSet presAssocID="{ABF3F2D4-7935-B04C-8094-0783337AC05E}" presName="parTrans" presStyleLbl="bgSibTrans2D1" presStyleIdx="0" presStyleCnt="9"/>
      <dgm:spPr/>
    </dgm:pt>
    <dgm:pt modelId="{B8912D9A-EDEB-6747-A3F3-B05FACF0CA03}" type="pres">
      <dgm:prSet presAssocID="{DC0BA798-3623-CE40-9141-6ADE7A194F5F}" presName="node" presStyleLbl="node1" presStyleIdx="0" presStyleCnt="9">
        <dgm:presLayoutVars>
          <dgm:bulletEnabled val="1"/>
        </dgm:presLayoutVars>
      </dgm:prSet>
      <dgm:spPr/>
    </dgm:pt>
    <dgm:pt modelId="{E5768DA7-ACB3-2141-A5DC-A2F09322A372}" type="pres">
      <dgm:prSet presAssocID="{2ACA04EA-E70E-0C41-A229-BD337384D155}" presName="parTrans" presStyleLbl="bgSibTrans2D1" presStyleIdx="1" presStyleCnt="9"/>
      <dgm:spPr/>
    </dgm:pt>
    <dgm:pt modelId="{08DDECD0-6266-C247-AE69-46EEDA7A58AF}" type="pres">
      <dgm:prSet presAssocID="{50C785D4-BD06-044D-BA63-330CA690FAF3}" presName="node" presStyleLbl="node1" presStyleIdx="1" presStyleCnt="9">
        <dgm:presLayoutVars>
          <dgm:bulletEnabled val="1"/>
        </dgm:presLayoutVars>
      </dgm:prSet>
      <dgm:spPr/>
    </dgm:pt>
    <dgm:pt modelId="{B8CFDC57-5F74-C34D-8F18-3B910CAABDED}" type="pres">
      <dgm:prSet presAssocID="{4106D268-866A-C544-808C-A04D272FC27C}" presName="parTrans" presStyleLbl="bgSibTrans2D1" presStyleIdx="2" presStyleCnt="9"/>
      <dgm:spPr/>
    </dgm:pt>
    <dgm:pt modelId="{C486406B-39F6-5846-9265-D02B4B3C4D48}" type="pres">
      <dgm:prSet presAssocID="{4CF5E74D-AE98-6944-84E7-55C693988624}" presName="node" presStyleLbl="node1" presStyleIdx="2" presStyleCnt="9">
        <dgm:presLayoutVars>
          <dgm:bulletEnabled val="1"/>
        </dgm:presLayoutVars>
      </dgm:prSet>
      <dgm:spPr/>
    </dgm:pt>
    <dgm:pt modelId="{465748F3-08ED-C346-BA88-D7C0194D0EAF}" type="pres">
      <dgm:prSet presAssocID="{3CE6C789-789C-AA4E-9583-A7F30E252157}" presName="parTrans" presStyleLbl="bgSibTrans2D1" presStyleIdx="3" presStyleCnt="9"/>
      <dgm:spPr/>
    </dgm:pt>
    <dgm:pt modelId="{4CD21289-A161-8E4F-B359-BB0FDA58B901}" type="pres">
      <dgm:prSet presAssocID="{ED214FA1-3541-CE41-A653-248AEB2CC8C0}" presName="node" presStyleLbl="node1" presStyleIdx="3" presStyleCnt="9">
        <dgm:presLayoutVars>
          <dgm:bulletEnabled val="1"/>
        </dgm:presLayoutVars>
      </dgm:prSet>
      <dgm:spPr/>
    </dgm:pt>
    <dgm:pt modelId="{A07D03F5-1A63-6C40-88DD-2F15AD5FB69A}" type="pres">
      <dgm:prSet presAssocID="{8A5072EE-9B2F-EE44-89A3-5D72CD6B89BD}" presName="parTrans" presStyleLbl="bgSibTrans2D1" presStyleIdx="4" presStyleCnt="9"/>
      <dgm:spPr/>
    </dgm:pt>
    <dgm:pt modelId="{7C6D13C5-A03E-D140-AB21-90335A14CFFC}" type="pres">
      <dgm:prSet presAssocID="{36DF7BA1-195C-524B-9405-A60A853797C6}" presName="node" presStyleLbl="node1" presStyleIdx="4" presStyleCnt="9">
        <dgm:presLayoutVars>
          <dgm:bulletEnabled val="1"/>
        </dgm:presLayoutVars>
      </dgm:prSet>
      <dgm:spPr/>
    </dgm:pt>
    <dgm:pt modelId="{33EA1CDE-63A4-364C-8988-455C6D089B05}" type="pres">
      <dgm:prSet presAssocID="{6A69B692-54F4-A540-9C41-4D3DAFB2CCF4}" presName="parTrans" presStyleLbl="bgSibTrans2D1" presStyleIdx="5" presStyleCnt="9"/>
      <dgm:spPr/>
    </dgm:pt>
    <dgm:pt modelId="{CB166100-2833-9C44-94D1-D34AA1967C6F}" type="pres">
      <dgm:prSet presAssocID="{AC6732A5-87C4-D747-AC2D-2DAA8F01CED5}" presName="node" presStyleLbl="node1" presStyleIdx="5" presStyleCnt="9">
        <dgm:presLayoutVars>
          <dgm:bulletEnabled val="1"/>
        </dgm:presLayoutVars>
      </dgm:prSet>
      <dgm:spPr/>
    </dgm:pt>
    <dgm:pt modelId="{9D386239-E204-5C43-851C-EDF70CA21539}" type="pres">
      <dgm:prSet presAssocID="{19B32419-16B6-ED47-9C82-EA3D3723B9F3}" presName="parTrans" presStyleLbl="bgSibTrans2D1" presStyleIdx="6" presStyleCnt="9"/>
      <dgm:spPr/>
    </dgm:pt>
    <dgm:pt modelId="{04FC56A7-9908-E94C-8CB4-6B008D9149BD}" type="pres">
      <dgm:prSet presAssocID="{EA8ADD3B-9BB6-4C4E-BA5A-90E8D3ED9809}" presName="node" presStyleLbl="node1" presStyleIdx="6" presStyleCnt="9">
        <dgm:presLayoutVars>
          <dgm:bulletEnabled val="1"/>
        </dgm:presLayoutVars>
      </dgm:prSet>
      <dgm:spPr/>
    </dgm:pt>
    <dgm:pt modelId="{8BB3DBEF-EF4F-134F-8AAE-B80DDE61E226}" type="pres">
      <dgm:prSet presAssocID="{AB1C72A5-37E7-6D47-BFD7-A520735B2F05}" presName="parTrans" presStyleLbl="bgSibTrans2D1" presStyleIdx="7" presStyleCnt="9"/>
      <dgm:spPr/>
    </dgm:pt>
    <dgm:pt modelId="{75E8A58D-00C6-4246-B6E0-038961A7826F}" type="pres">
      <dgm:prSet presAssocID="{293A84BA-5196-1540-8F1B-FC4E8EF6FAA5}" presName="node" presStyleLbl="node1" presStyleIdx="7" presStyleCnt="9">
        <dgm:presLayoutVars>
          <dgm:bulletEnabled val="1"/>
        </dgm:presLayoutVars>
      </dgm:prSet>
      <dgm:spPr/>
    </dgm:pt>
    <dgm:pt modelId="{2CBA7D8D-7695-4849-8585-3366CCFE0698}" type="pres">
      <dgm:prSet presAssocID="{EB938EA6-0D40-0744-9E12-046DD663B4F0}" presName="parTrans" presStyleLbl="bgSibTrans2D1" presStyleIdx="8" presStyleCnt="9"/>
      <dgm:spPr/>
    </dgm:pt>
    <dgm:pt modelId="{3E21D428-D8DD-B24A-9502-25B98EA8FA69}" type="pres">
      <dgm:prSet presAssocID="{C30BAE4E-1983-F644-9539-6C503D3E51D7}" presName="node" presStyleLbl="node1" presStyleIdx="8" presStyleCnt="9">
        <dgm:presLayoutVars>
          <dgm:bulletEnabled val="1"/>
        </dgm:presLayoutVars>
      </dgm:prSet>
      <dgm:spPr/>
    </dgm:pt>
  </dgm:ptLst>
  <dgm:cxnLst>
    <dgm:cxn modelId="{9C61080A-F6F3-084B-9F26-A8D48F4B1913}" type="presOf" srcId="{4106D268-866A-C544-808C-A04D272FC27C}" destId="{B8CFDC57-5F74-C34D-8F18-3B910CAABDED}" srcOrd="0" destOrd="0" presId="urn:microsoft.com/office/officeart/2005/8/layout/radial4"/>
    <dgm:cxn modelId="{BAB3EA0A-BBCB-7F4B-8B04-246617CED7F8}" srcId="{F3FD8B11-A1D9-974B-B5EF-70A7BDEE92BA}" destId="{4CF5E74D-AE98-6944-84E7-55C693988624}" srcOrd="2" destOrd="0" parTransId="{4106D268-866A-C544-808C-A04D272FC27C}" sibTransId="{E26922BC-95C6-D14F-AF2E-76C942123A5E}"/>
    <dgm:cxn modelId="{14D32D0D-E635-E14E-931B-9586090A48C0}" type="presOf" srcId="{6A69B692-54F4-A540-9C41-4D3DAFB2CCF4}" destId="{33EA1CDE-63A4-364C-8988-455C6D089B05}" srcOrd="0" destOrd="0" presId="urn:microsoft.com/office/officeart/2005/8/layout/radial4"/>
    <dgm:cxn modelId="{9BB38317-5D11-7341-9455-6AA0B4BE6B65}" type="presOf" srcId="{ABF3F2D4-7935-B04C-8094-0783337AC05E}" destId="{195D7946-451D-9643-B44E-12CB388046C4}" srcOrd="0" destOrd="0" presId="urn:microsoft.com/office/officeart/2005/8/layout/radial4"/>
    <dgm:cxn modelId="{71CA4C2F-B667-324F-8EDE-17CE5A71CC3F}" type="presOf" srcId="{50C785D4-BD06-044D-BA63-330CA690FAF3}" destId="{08DDECD0-6266-C247-AE69-46EEDA7A58AF}" srcOrd="0" destOrd="0" presId="urn:microsoft.com/office/officeart/2005/8/layout/radial4"/>
    <dgm:cxn modelId="{E623F937-17AD-F244-A3F9-A3DF13EE5788}" type="presOf" srcId="{DC0BA798-3623-CE40-9141-6ADE7A194F5F}" destId="{B8912D9A-EDEB-6747-A3F3-B05FACF0CA03}" srcOrd="0" destOrd="0" presId="urn:microsoft.com/office/officeart/2005/8/layout/radial4"/>
    <dgm:cxn modelId="{83F3C546-F91E-8941-84CC-DDF7D1500197}" type="presOf" srcId="{19B32419-16B6-ED47-9C82-EA3D3723B9F3}" destId="{9D386239-E204-5C43-851C-EDF70CA21539}" srcOrd="0" destOrd="0" presId="urn:microsoft.com/office/officeart/2005/8/layout/radial4"/>
    <dgm:cxn modelId="{1DF92349-95A2-6147-B3FC-AD3F890AC78B}" type="presOf" srcId="{293A84BA-5196-1540-8F1B-FC4E8EF6FAA5}" destId="{75E8A58D-00C6-4246-B6E0-038961A7826F}" srcOrd="0" destOrd="0" presId="urn:microsoft.com/office/officeart/2005/8/layout/radial4"/>
    <dgm:cxn modelId="{3A03434D-2BFD-604C-98D8-1F748BE3A44C}" srcId="{F3FD8B11-A1D9-974B-B5EF-70A7BDEE92BA}" destId="{ED214FA1-3541-CE41-A653-248AEB2CC8C0}" srcOrd="3" destOrd="0" parTransId="{3CE6C789-789C-AA4E-9583-A7F30E252157}" sibTransId="{7B177984-9BD1-754E-8CE3-98049BE2761F}"/>
    <dgm:cxn modelId="{23A1934F-9419-5545-94E0-44A9DEF161B4}" type="presOf" srcId="{AB1C72A5-37E7-6D47-BFD7-A520735B2F05}" destId="{8BB3DBEF-EF4F-134F-8AAE-B80DDE61E226}" srcOrd="0" destOrd="0" presId="urn:microsoft.com/office/officeart/2005/8/layout/radial4"/>
    <dgm:cxn modelId="{17915658-66E7-874D-8017-D65FF1C93833}" srcId="{F3FD8B11-A1D9-974B-B5EF-70A7BDEE92BA}" destId="{36DF7BA1-195C-524B-9405-A60A853797C6}" srcOrd="4" destOrd="0" parTransId="{8A5072EE-9B2F-EE44-89A3-5D72CD6B89BD}" sibTransId="{43D3D1F3-D969-7141-8ACD-031E2D37BA1F}"/>
    <dgm:cxn modelId="{43A0C25F-292B-164A-9259-6B4323068F58}" type="presOf" srcId="{F3FD8B11-A1D9-974B-B5EF-70A7BDEE92BA}" destId="{A5755396-DFB7-A948-B45A-C0FBF7788CCA}" srcOrd="0" destOrd="0" presId="urn:microsoft.com/office/officeart/2005/8/layout/radial4"/>
    <dgm:cxn modelId="{E018CD66-5A5A-A94D-891D-64D8339618E5}" srcId="{F3FD8B11-A1D9-974B-B5EF-70A7BDEE92BA}" destId="{AC6732A5-87C4-D747-AC2D-2DAA8F01CED5}" srcOrd="5" destOrd="0" parTransId="{6A69B692-54F4-A540-9C41-4D3DAFB2CCF4}" sibTransId="{F5ACBF8D-E309-0A43-A981-FF89A42F4224}"/>
    <dgm:cxn modelId="{E0C3C368-E86E-594A-8BF6-CD7BAF6D021E}" type="presOf" srcId="{EA8ADD3B-9BB6-4C4E-BA5A-90E8D3ED9809}" destId="{04FC56A7-9908-E94C-8CB4-6B008D9149BD}" srcOrd="0" destOrd="0" presId="urn:microsoft.com/office/officeart/2005/8/layout/radial4"/>
    <dgm:cxn modelId="{9B44716B-CB9F-B840-A852-CC001682DC05}" srcId="{F3FD8B11-A1D9-974B-B5EF-70A7BDEE92BA}" destId="{293A84BA-5196-1540-8F1B-FC4E8EF6FAA5}" srcOrd="7" destOrd="0" parTransId="{AB1C72A5-37E7-6D47-BFD7-A520735B2F05}" sibTransId="{F60FA444-979B-4240-AD98-443D2FCE17F3}"/>
    <dgm:cxn modelId="{85BE0170-5719-5740-B77C-12D18F34EEF3}" srcId="{F3FD8B11-A1D9-974B-B5EF-70A7BDEE92BA}" destId="{C30BAE4E-1983-F644-9539-6C503D3E51D7}" srcOrd="8" destOrd="0" parTransId="{EB938EA6-0D40-0744-9E12-046DD663B4F0}" sibTransId="{2CD1B087-E2C3-7A4F-A795-876D31F1BD1E}"/>
    <dgm:cxn modelId="{D75AF773-3654-C54D-A83A-892D61D7B0A0}" type="presOf" srcId="{AC6732A5-87C4-D747-AC2D-2DAA8F01CED5}" destId="{CB166100-2833-9C44-94D1-D34AA1967C6F}" srcOrd="0" destOrd="0" presId="urn:microsoft.com/office/officeart/2005/8/layout/radial4"/>
    <dgm:cxn modelId="{0B154977-5E6F-FE43-9D1A-AD5D9E824C96}" srcId="{C20F915C-3C8C-6648-9669-46A27861EFF2}" destId="{F3FD8B11-A1D9-974B-B5EF-70A7BDEE92BA}" srcOrd="0" destOrd="0" parTransId="{E4828B2A-D04D-5D43-A8EE-DB66D7D15B89}" sibTransId="{68EFA3D1-78B6-1C45-994E-4BD1D244ABE7}"/>
    <dgm:cxn modelId="{C9600C88-DBD0-F64A-97DD-03F4B4B68624}" type="presOf" srcId="{ED214FA1-3541-CE41-A653-248AEB2CC8C0}" destId="{4CD21289-A161-8E4F-B359-BB0FDA58B901}" srcOrd="0" destOrd="0" presId="urn:microsoft.com/office/officeart/2005/8/layout/radial4"/>
    <dgm:cxn modelId="{FEBCBA92-6873-294A-AA25-B780E72EB163}" type="presOf" srcId="{3CE6C789-789C-AA4E-9583-A7F30E252157}" destId="{465748F3-08ED-C346-BA88-D7C0194D0EAF}" srcOrd="0" destOrd="0" presId="urn:microsoft.com/office/officeart/2005/8/layout/radial4"/>
    <dgm:cxn modelId="{94CA9CA1-6519-F64A-9721-0980D315AAAC}" type="presOf" srcId="{EB938EA6-0D40-0744-9E12-046DD663B4F0}" destId="{2CBA7D8D-7695-4849-8585-3366CCFE0698}" srcOrd="0" destOrd="0" presId="urn:microsoft.com/office/officeart/2005/8/layout/radial4"/>
    <dgm:cxn modelId="{888858A6-A57D-AE4C-BED3-81AE7885F3B0}" type="presOf" srcId="{36DF7BA1-195C-524B-9405-A60A853797C6}" destId="{7C6D13C5-A03E-D140-AB21-90335A14CFFC}" srcOrd="0" destOrd="0" presId="urn:microsoft.com/office/officeart/2005/8/layout/radial4"/>
    <dgm:cxn modelId="{FC82E5B8-C751-7A4B-A413-E35EB5A57D89}" type="presOf" srcId="{2ACA04EA-E70E-0C41-A229-BD337384D155}" destId="{E5768DA7-ACB3-2141-A5DC-A2F09322A372}" srcOrd="0" destOrd="0" presId="urn:microsoft.com/office/officeart/2005/8/layout/radial4"/>
    <dgm:cxn modelId="{D7A241C6-9F02-2747-B262-49C0E1AEED8E}" srcId="{F3FD8B11-A1D9-974B-B5EF-70A7BDEE92BA}" destId="{EA8ADD3B-9BB6-4C4E-BA5A-90E8D3ED9809}" srcOrd="6" destOrd="0" parTransId="{19B32419-16B6-ED47-9C82-EA3D3723B9F3}" sibTransId="{F6883D57-30E5-B349-B642-1DD6707AC611}"/>
    <dgm:cxn modelId="{7782D1D0-6C06-414E-8445-9D817DAEF775}" srcId="{F3FD8B11-A1D9-974B-B5EF-70A7BDEE92BA}" destId="{DC0BA798-3623-CE40-9141-6ADE7A194F5F}" srcOrd="0" destOrd="0" parTransId="{ABF3F2D4-7935-B04C-8094-0783337AC05E}" sibTransId="{D4B945C7-B4DE-F045-AD87-F293222562B0}"/>
    <dgm:cxn modelId="{B31F25D1-8749-374C-83E0-F797033E1134}" type="presOf" srcId="{C20F915C-3C8C-6648-9669-46A27861EFF2}" destId="{D4984749-A6CB-AD46-AF98-A081EB47F865}" srcOrd="0" destOrd="0" presId="urn:microsoft.com/office/officeart/2005/8/layout/radial4"/>
    <dgm:cxn modelId="{728E4DE0-67D2-344A-B77D-D9055FAE3D11}" type="presOf" srcId="{8A5072EE-9B2F-EE44-89A3-5D72CD6B89BD}" destId="{A07D03F5-1A63-6C40-88DD-2F15AD5FB69A}" srcOrd="0" destOrd="0" presId="urn:microsoft.com/office/officeart/2005/8/layout/radial4"/>
    <dgm:cxn modelId="{C979AFE6-EA36-AC4C-A6D5-50DD189BE14C}" type="presOf" srcId="{4CF5E74D-AE98-6944-84E7-55C693988624}" destId="{C486406B-39F6-5846-9265-D02B4B3C4D48}" srcOrd="0" destOrd="0" presId="urn:microsoft.com/office/officeart/2005/8/layout/radial4"/>
    <dgm:cxn modelId="{AB83B3F6-1770-5F4C-A052-EE540AC774EE}" type="presOf" srcId="{C30BAE4E-1983-F644-9539-6C503D3E51D7}" destId="{3E21D428-D8DD-B24A-9502-25B98EA8FA69}" srcOrd="0" destOrd="0" presId="urn:microsoft.com/office/officeart/2005/8/layout/radial4"/>
    <dgm:cxn modelId="{C3584EFA-A995-5E4A-8295-31EB84CA7A61}" srcId="{F3FD8B11-A1D9-974B-B5EF-70A7BDEE92BA}" destId="{50C785D4-BD06-044D-BA63-330CA690FAF3}" srcOrd="1" destOrd="0" parTransId="{2ACA04EA-E70E-0C41-A229-BD337384D155}" sibTransId="{6303E7D1-F82A-F64E-8C9F-E01A72633F9D}"/>
    <dgm:cxn modelId="{6A648297-258E-4F4B-A231-73EBB219108D}" type="presParOf" srcId="{D4984749-A6CB-AD46-AF98-A081EB47F865}" destId="{A5755396-DFB7-A948-B45A-C0FBF7788CCA}" srcOrd="0" destOrd="0" presId="urn:microsoft.com/office/officeart/2005/8/layout/radial4"/>
    <dgm:cxn modelId="{DC2FDF33-CD0F-2049-ADD6-3DA068BE8A8D}" type="presParOf" srcId="{D4984749-A6CB-AD46-AF98-A081EB47F865}" destId="{195D7946-451D-9643-B44E-12CB388046C4}" srcOrd="1" destOrd="0" presId="urn:microsoft.com/office/officeart/2005/8/layout/radial4"/>
    <dgm:cxn modelId="{5582F109-1B96-9349-B670-66B483F582E1}" type="presParOf" srcId="{D4984749-A6CB-AD46-AF98-A081EB47F865}" destId="{B8912D9A-EDEB-6747-A3F3-B05FACF0CA03}" srcOrd="2" destOrd="0" presId="urn:microsoft.com/office/officeart/2005/8/layout/radial4"/>
    <dgm:cxn modelId="{D029C7F0-500E-BE4B-9C16-AB338E0D2035}" type="presParOf" srcId="{D4984749-A6CB-AD46-AF98-A081EB47F865}" destId="{E5768DA7-ACB3-2141-A5DC-A2F09322A372}" srcOrd="3" destOrd="0" presId="urn:microsoft.com/office/officeart/2005/8/layout/radial4"/>
    <dgm:cxn modelId="{1BC90D21-6FC4-F643-B5F6-7E8AC40AEE2E}" type="presParOf" srcId="{D4984749-A6CB-AD46-AF98-A081EB47F865}" destId="{08DDECD0-6266-C247-AE69-46EEDA7A58AF}" srcOrd="4" destOrd="0" presId="urn:microsoft.com/office/officeart/2005/8/layout/radial4"/>
    <dgm:cxn modelId="{FC580DAF-422D-E143-9002-E1E40DF8DABE}" type="presParOf" srcId="{D4984749-A6CB-AD46-AF98-A081EB47F865}" destId="{B8CFDC57-5F74-C34D-8F18-3B910CAABDED}" srcOrd="5" destOrd="0" presId="urn:microsoft.com/office/officeart/2005/8/layout/radial4"/>
    <dgm:cxn modelId="{2FB92CF1-F7C3-C34E-9842-713892CEA223}" type="presParOf" srcId="{D4984749-A6CB-AD46-AF98-A081EB47F865}" destId="{C486406B-39F6-5846-9265-D02B4B3C4D48}" srcOrd="6" destOrd="0" presId="urn:microsoft.com/office/officeart/2005/8/layout/radial4"/>
    <dgm:cxn modelId="{9F2FDE28-C673-CF47-A9F5-7554D8C93CAF}" type="presParOf" srcId="{D4984749-A6CB-AD46-AF98-A081EB47F865}" destId="{465748F3-08ED-C346-BA88-D7C0194D0EAF}" srcOrd="7" destOrd="0" presId="urn:microsoft.com/office/officeart/2005/8/layout/radial4"/>
    <dgm:cxn modelId="{7E313D51-0BB0-FE41-A775-E2A3B39B0C4E}" type="presParOf" srcId="{D4984749-A6CB-AD46-AF98-A081EB47F865}" destId="{4CD21289-A161-8E4F-B359-BB0FDA58B901}" srcOrd="8" destOrd="0" presId="urn:microsoft.com/office/officeart/2005/8/layout/radial4"/>
    <dgm:cxn modelId="{ACCF91B9-9055-F44C-B750-1093E976ED27}" type="presParOf" srcId="{D4984749-A6CB-AD46-AF98-A081EB47F865}" destId="{A07D03F5-1A63-6C40-88DD-2F15AD5FB69A}" srcOrd="9" destOrd="0" presId="urn:microsoft.com/office/officeart/2005/8/layout/radial4"/>
    <dgm:cxn modelId="{8AAEB83F-DA3D-C640-BE88-AF3A29A3064F}" type="presParOf" srcId="{D4984749-A6CB-AD46-AF98-A081EB47F865}" destId="{7C6D13C5-A03E-D140-AB21-90335A14CFFC}" srcOrd="10" destOrd="0" presId="urn:microsoft.com/office/officeart/2005/8/layout/radial4"/>
    <dgm:cxn modelId="{2E953338-E627-9E4A-A03C-F684C0A5F807}" type="presParOf" srcId="{D4984749-A6CB-AD46-AF98-A081EB47F865}" destId="{33EA1CDE-63A4-364C-8988-455C6D089B05}" srcOrd="11" destOrd="0" presId="urn:microsoft.com/office/officeart/2005/8/layout/radial4"/>
    <dgm:cxn modelId="{2367C86D-938B-8046-8513-E387B7C85BDB}" type="presParOf" srcId="{D4984749-A6CB-AD46-AF98-A081EB47F865}" destId="{CB166100-2833-9C44-94D1-D34AA1967C6F}" srcOrd="12" destOrd="0" presId="urn:microsoft.com/office/officeart/2005/8/layout/radial4"/>
    <dgm:cxn modelId="{DD919186-C674-394B-B436-13FE2392B0FF}" type="presParOf" srcId="{D4984749-A6CB-AD46-AF98-A081EB47F865}" destId="{9D386239-E204-5C43-851C-EDF70CA21539}" srcOrd="13" destOrd="0" presId="urn:microsoft.com/office/officeart/2005/8/layout/radial4"/>
    <dgm:cxn modelId="{500D18A3-86DA-694B-9117-E0FC9BF37927}" type="presParOf" srcId="{D4984749-A6CB-AD46-AF98-A081EB47F865}" destId="{04FC56A7-9908-E94C-8CB4-6B008D9149BD}" srcOrd="14" destOrd="0" presId="urn:microsoft.com/office/officeart/2005/8/layout/radial4"/>
    <dgm:cxn modelId="{36D6D558-D16A-6743-B26F-E06311BFD109}" type="presParOf" srcId="{D4984749-A6CB-AD46-AF98-A081EB47F865}" destId="{8BB3DBEF-EF4F-134F-8AAE-B80DDE61E226}" srcOrd="15" destOrd="0" presId="urn:microsoft.com/office/officeart/2005/8/layout/radial4"/>
    <dgm:cxn modelId="{93D903F1-09F7-EF46-BA07-D5DB90AD4058}" type="presParOf" srcId="{D4984749-A6CB-AD46-AF98-A081EB47F865}" destId="{75E8A58D-00C6-4246-B6E0-038961A7826F}" srcOrd="16" destOrd="0" presId="urn:microsoft.com/office/officeart/2005/8/layout/radial4"/>
    <dgm:cxn modelId="{0B64EB16-0958-BE4C-95D0-BCE327922086}" type="presParOf" srcId="{D4984749-A6CB-AD46-AF98-A081EB47F865}" destId="{2CBA7D8D-7695-4849-8585-3366CCFE0698}" srcOrd="17" destOrd="0" presId="urn:microsoft.com/office/officeart/2005/8/layout/radial4"/>
    <dgm:cxn modelId="{CA734D60-E8B9-6A4B-A48D-4A6E2075C18B}" type="presParOf" srcId="{D4984749-A6CB-AD46-AF98-A081EB47F865}" destId="{3E21D428-D8DD-B24A-9502-25B98EA8FA69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3F2001-91DC-8541-B564-AF8EBD771AFC}" type="doc">
      <dgm:prSet loTypeId="urn:microsoft.com/office/officeart/2005/8/layout/pyramid2" loCatId="" qsTypeId="urn:microsoft.com/office/officeart/2005/8/quickstyle/simple2" qsCatId="simple" csTypeId="urn:microsoft.com/office/officeart/2005/8/colors/accent0_1" csCatId="mainScheme" phldr="1"/>
      <dgm:spPr/>
    </dgm:pt>
    <dgm:pt modelId="{CE3FA600-795A-4D49-9A6E-90E6CAD97BE7}">
      <dgm:prSet phldrT="[Text]"/>
      <dgm:spPr/>
      <dgm:t>
        <a:bodyPr/>
        <a:lstStyle/>
        <a:p>
          <a:r>
            <a:rPr lang="en-US"/>
            <a:t>Scope</a:t>
          </a:r>
        </a:p>
      </dgm:t>
    </dgm:pt>
    <dgm:pt modelId="{9428DB33-132A-3240-B129-FFADB6BB7779}" type="parTrans" cxnId="{F14725C1-AEC6-0646-8FEB-CEFCD67B820D}">
      <dgm:prSet/>
      <dgm:spPr/>
      <dgm:t>
        <a:bodyPr/>
        <a:lstStyle/>
        <a:p>
          <a:endParaRPr lang="en-US"/>
        </a:p>
      </dgm:t>
    </dgm:pt>
    <dgm:pt modelId="{BECF4131-3147-B148-9A78-5B78EC78B00D}" type="sibTrans" cxnId="{F14725C1-AEC6-0646-8FEB-CEFCD67B820D}">
      <dgm:prSet/>
      <dgm:spPr/>
      <dgm:t>
        <a:bodyPr/>
        <a:lstStyle/>
        <a:p>
          <a:endParaRPr lang="en-US"/>
        </a:p>
      </dgm:t>
    </dgm:pt>
    <dgm:pt modelId="{F93FDA5F-C358-0649-8BA3-056511457A9B}">
      <dgm:prSet phldrT="[Text]"/>
      <dgm:spPr/>
      <dgm:t>
        <a:bodyPr/>
        <a:lstStyle/>
        <a:p>
          <a:r>
            <a:rPr lang="en-US" dirty="0"/>
            <a:t>Definition</a:t>
          </a:r>
        </a:p>
      </dgm:t>
    </dgm:pt>
    <dgm:pt modelId="{68361A6D-3692-2248-BA21-38BDDD506B97}" type="parTrans" cxnId="{E881F21C-8048-1742-9DAB-D2E9C5F0482C}">
      <dgm:prSet/>
      <dgm:spPr/>
      <dgm:t>
        <a:bodyPr/>
        <a:lstStyle/>
        <a:p>
          <a:endParaRPr lang="en-US"/>
        </a:p>
      </dgm:t>
    </dgm:pt>
    <dgm:pt modelId="{D965D37C-310B-D24A-AA39-0EB2AD6465B2}" type="sibTrans" cxnId="{E881F21C-8048-1742-9DAB-D2E9C5F0482C}">
      <dgm:prSet/>
      <dgm:spPr/>
      <dgm:t>
        <a:bodyPr/>
        <a:lstStyle/>
        <a:p>
          <a:endParaRPr lang="en-US"/>
        </a:p>
      </dgm:t>
    </dgm:pt>
    <dgm:pt modelId="{911BC41E-2A4E-334B-9C7E-0251152894B8}">
      <dgm:prSet phldrT="[Text]"/>
      <dgm:spPr/>
      <dgm:t>
        <a:bodyPr/>
        <a:lstStyle/>
        <a:p>
          <a:r>
            <a:rPr lang="en-US"/>
            <a:t>Principles</a:t>
          </a:r>
        </a:p>
      </dgm:t>
    </dgm:pt>
    <dgm:pt modelId="{E9F3083B-4768-5349-A729-AA0A31421825}" type="parTrans" cxnId="{52E90EFA-CBB9-C642-BFCB-884092F201F4}">
      <dgm:prSet/>
      <dgm:spPr/>
      <dgm:t>
        <a:bodyPr/>
        <a:lstStyle/>
        <a:p>
          <a:endParaRPr lang="en-US"/>
        </a:p>
      </dgm:t>
    </dgm:pt>
    <dgm:pt modelId="{752302D2-A56B-8F4D-8F9C-6B052E95FD72}" type="sibTrans" cxnId="{52E90EFA-CBB9-C642-BFCB-884092F201F4}">
      <dgm:prSet/>
      <dgm:spPr/>
      <dgm:t>
        <a:bodyPr/>
        <a:lstStyle/>
        <a:p>
          <a:endParaRPr lang="en-US"/>
        </a:p>
      </dgm:t>
    </dgm:pt>
    <dgm:pt modelId="{E2AF039A-04AA-2144-88EB-B10D89317BD6}">
      <dgm:prSet/>
      <dgm:spPr/>
      <dgm:t>
        <a:bodyPr/>
        <a:lstStyle/>
        <a:p>
          <a:r>
            <a:rPr lang="en-US" dirty="0"/>
            <a:t>Guidelines</a:t>
          </a:r>
        </a:p>
      </dgm:t>
    </dgm:pt>
    <dgm:pt modelId="{76445AB8-641C-3247-BA13-56D88D101E4F}" type="parTrans" cxnId="{4100075A-0900-9D47-952B-49182E08A3B8}">
      <dgm:prSet/>
      <dgm:spPr/>
      <dgm:t>
        <a:bodyPr/>
        <a:lstStyle/>
        <a:p>
          <a:endParaRPr lang="en-US"/>
        </a:p>
      </dgm:t>
    </dgm:pt>
    <dgm:pt modelId="{547454CB-6081-FF46-AF1B-14EC5A2B3F5B}" type="sibTrans" cxnId="{4100075A-0900-9D47-952B-49182E08A3B8}">
      <dgm:prSet/>
      <dgm:spPr/>
      <dgm:t>
        <a:bodyPr/>
        <a:lstStyle/>
        <a:p>
          <a:endParaRPr lang="en-US"/>
        </a:p>
      </dgm:t>
    </dgm:pt>
    <dgm:pt modelId="{4A3DEB12-3762-414B-8A42-4BA2227C050D}">
      <dgm:prSet/>
      <dgm:spPr/>
      <dgm:t>
        <a:bodyPr/>
        <a:lstStyle/>
        <a:p>
          <a:r>
            <a:rPr lang="en-US"/>
            <a:t>Process</a:t>
          </a:r>
        </a:p>
      </dgm:t>
    </dgm:pt>
    <dgm:pt modelId="{F03A0711-1AC6-CE4E-A74D-57589BEE102E}" type="parTrans" cxnId="{70028B3D-2C0E-5549-B5D9-9C469AE46162}">
      <dgm:prSet/>
      <dgm:spPr/>
      <dgm:t>
        <a:bodyPr/>
        <a:lstStyle/>
        <a:p>
          <a:endParaRPr lang="en-US"/>
        </a:p>
      </dgm:t>
    </dgm:pt>
    <dgm:pt modelId="{E2EDCB15-93B4-CB46-8D23-3FC147DDE1A3}" type="sibTrans" cxnId="{70028B3D-2C0E-5549-B5D9-9C469AE46162}">
      <dgm:prSet/>
      <dgm:spPr/>
      <dgm:t>
        <a:bodyPr/>
        <a:lstStyle/>
        <a:p>
          <a:endParaRPr lang="en-US"/>
        </a:p>
      </dgm:t>
    </dgm:pt>
    <dgm:pt modelId="{26A0E2C7-7232-674B-9B13-5A3740D8F926}">
      <dgm:prSet/>
      <dgm:spPr/>
      <dgm:t>
        <a:bodyPr/>
        <a:lstStyle/>
        <a:p>
          <a:r>
            <a:rPr lang="en-US"/>
            <a:t>Practices</a:t>
          </a:r>
        </a:p>
      </dgm:t>
    </dgm:pt>
    <dgm:pt modelId="{9EA58512-10C2-CA41-A7C4-BCA59B984A43}" type="parTrans" cxnId="{104EA9CF-FFF3-0B49-A3B1-21B38D8FE5A1}">
      <dgm:prSet/>
      <dgm:spPr/>
      <dgm:t>
        <a:bodyPr/>
        <a:lstStyle/>
        <a:p>
          <a:endParaRPr lang="en-US"/>
        </a:p>
      </dgm:t>
    </dgm:pt>
    <dgm:pt modelId="{674163F0-432A-DF49-AA70-F79AE85D5A04}" type="sibTrans" cxnId="{104EA9CF-FFF3-0B49-A3B1-21B38D8FE5A1}">
      <dgm:prSet/>
      <dgm:spPr/>
      <dgm:t>
        <a:bodyPr/>
        <a:lstStyle/>
        <a:p>
          <a:endParaRPr lang="en-US"/>
        </a:p>
      </dgm:t>
    </dgm:pt>
    <dgm:pt modelId="{34DC9ED9-B028-D245-8E80-4AE015C56921}" type="pres">
      <dgm:prSet presAssocID="{FE3F2001-91DC-8541-B564-AF8EBD771AFC}" presName="compositeShape" presStyleCnt="0">
        <dgm:presLayoutVars>
          <dgm:dir/>
          <dgm:resizeHandles/>
        </dgm:presLayoutVars>
      </dgm:prSet>
      <dgm:spPr/>
    </dgm:pt>
    <dgm:pt modelId="{FD4E73D5-B76C-DC4F-9CD1-4A9074E3CC19}" type="pres">
      <dgm:prSet presAssocID="{FE3F2001-91DC-8541-B564-AF8EBD771AFC}" presName="pyramid" presStyleLbl="node1" presStyleIdx="0" presStyleCnt="1" custLinFactNeighborX="12358" custLinFactNeighborY="-2876"/>
      <dgm:spPr/>
    </dgm:pt>
    <dgm:pt modelId="{E65FFB66-C05B-F049-BAF3-C27CBE8C8187}" type="pres">
      <dgm:prSet presAssocID="{FE3F2001-91DC-8541-B564-AF8EBD771AFC}" presName="theList" presStyleCnt="0"/>
      <dgm:spPr/>
    </dgm:pt>
    <dgm:pt modelId="{473348BF-4EF6-C34B-BB9C-4FC2E491C2EA}" type="pres">
      <dgm:prSet presAssocID="{CE3FA600-795A-4D49-9A6E-90E6CAD97BE7}" presName="aNode" presStyleLbl="fgAcc1" presStyleIdx="0" presStyleCnt="6">
        <dgm:presLayoutVars>
          <dgm:bulletEnabled val="1"/>
        </dgm:presLayoutVars>
      </dgm:prSet>
      <dgm:spPr/>
    </dgm:pt>
    <dgm:pt modelId="{017CDD1F-DDBE-3949-A27C-10AD4264074E}" type="pres">
      <dgm:prSet presAssocID="{CE3FA600-795A-4D49-9A6E-90E6CAD97BE7}" presName="aSpace" presStyleCnt="0"/>
      <dgm:spPr/>
    </dgm:pt>
    <dgm:pt modelId="{1863B804-B79E-5248-9283-71BD2A7EB14E}" type="pres">
      <dgm:prSet presAssocID="{F93FDA5F-C358-0649-8BA3-056511457A9B}" presName="aNode" presStyleLbl="fgAcc1" presStyleIdx="1" presStyleCnt="6">
        <dgm:presLayoutVars>
          <dgm:bulletEnabled val="1"/>
        </dgm:presLayoutVars>
      </dgm:prSet>
      <dgm:spPr/>
    </dgm:pt>
    <dgm:pt modelId="{F9928057-E076-464C-8471-52DF1849995A}" type="pres">
      <dgm:prSet presAssocID="{F93FDA5F-C358-0649-8BA3-056511457A9B}" presName="aSpace" presStyleCnt="0"/>
      <dgm:spPr/>
    </dgm:pt>
    <dgm:pt modelId="{DEB013BB-EDC9-B24C-95DB-24A6BFFDF0B2}" type="pres">
      <dgm:prSet presAssocID="{911BC41E-2A4E-334B-9C7E-0251152894B8}" presName="aNode" presStyleLbl="fgAcc1" presStyleIdx="2" presStyleCnt="6" custLinFactNeighborX="-544">
        <dgm:presLayoutVars>
          <dgm:bulletEnabled val="1"/>
        </dgm:presLayoutVars>
      </dgm:prSet>
      <dgm:spPr/>
    </dgm:pt>
    <dgm:pt modelId="{21442748-BEFA-D744-863A-76BCE2B36777}" type="pres">
      <dgm:prSet presAssocID="{911BC41E-2A4E-334B-9C7E-0251152894B8}" presName="aSpace" presStyleCnt="0"/>
      <dgm:spPr/>
    </dgm:pt>
    <dgm:pt modelId="{8EE1A2A3-3B5D-A543-8AAD-258D99390224}" type="pres">
      <dgm:prSet presAssocID="{E2AF039A-04AA-2144-88EB-B10D89317BD6}" presName="aNode" presStyleLbl="fgAcc1" presStyleIdx="3" presStyleCnt="6">
        <dgm:presLayoutVars>
          <dgm:bulletEnabled val="1"/>
        </dgm:presLayoutVars>
      </dgm:prSet>
      <dgm:spPr/>
    </dgm:pt>
    <dgm:pt modelId="{D20F636B-9D3C-7541-BE7A-3E60CEE783C3}" type="pres">
      <dgm:prSet presAssocID="{E2AF039A-04AA-2144-88EB-B10D89317BD6}" presName="aSpace" presStyleCnt="0"/>
      <dgm:spPr/>
    </dgm:pt>
    <dgm:pt modelId="{608E372C-A3EE-7349-923D-59D15617AACA}" type="pres">
      <dgm:prSet presAssocID="{26A0E2C7-7232-674B-9B13-5A3740D8F926}" presName="aNode" presStyleLbl="fgAcc1" presStyleIdx="4" presStyleCnt="6">
        <dgm:presLayoutVars>
          <dgm:bulletEnabled val="1"/>
        </dgm:presLayoutVars>
      </dgm:prSet>
      <dgm:spPr/>
    </dgm:pt>
    <dgm:pt modelId="{86A5229C-70E7-5C42-8ADC-5E94CDC805B9}" type="pres">
      <dgm:prSet presAssocID="{26A0E2C7-7232-674B-9B13-5A3740D8F926}" presName="aSpace" presStyleCnt="0"/>
      <dgm:spPr/>
    </dgm:pt>
    <dgm:pt modelId="{7BC97A59-0C02-1C42-BDF6-5CE378A80BCF}" type="pres">
      <dgm:prSet presAssocID="{4A3DEB12-3762-414B-8A42-4BA2227C050D}" presName="aNode" presStyleLbl="fgAcc1" presStyleIdx="5" presStyleCnt="6">
        <dgm:presLayoutVars>
          <dgm:bulletEnabled val="1"/>
        </dgm:presLayoutVars>
      </dgm:prSet>
      <dgm:spPr/>
    </dgm:pt>
    <dgm:pt modelId="{A3187495-3488-4D4F-AB9D-8437EE0295D4}" type="pres">
      <dgm:prSet presAssocID="{4A3DEB12-3762-414B-8A42-4BA2227C050D}" presName="aSpace" presStyleCnt="0"/>
      <dgm:spPr/>
    </dgm:pt>
  </dgm:ptLst>
  <dgm:cxnLst>
    <dgm:cxn modelId="{E881F21C-8048-1742-9DAB-D2E9C5F0482C}" srcId="{FE3F2001-91DC-8541-B564-AF8EBD771AFC}" destId="{F93FDA5F-C358-0649-8BA3-056511457A9B}" srcOrd="1" destOrd="0" parTransId="{68361A6D-3692-2248-BA21-38BDDD506B97}" sibTransId="{D965D37C-310B-D24A-AA39-0EB2AD6465B2}"/>
    <dgm:cxn modelId="{178D5D31-C2EF-A646-8F2E-2482EDD12700}" type="presOf" srcId="{CE3FA600-795A-4D49-9A6E-90E6CAD97BE7}" destId="{473348BF-4EF6-C34B-BB9C-4FC2E491C2EA}" srcOrd="0" destOrd="0" presId="urn:microsoft.com/office/officeart/2005/8/layout/pyramid2"/>
    <dgm:cxn modelId="{9608843D-64AE-6740-938D-4591EAEB0A0A}" type="presOf" srcId="{E2AF039A-04AA-2144-88EB-B10D89317BD6}" destId="{8EE1A2A3-3B5D-A543-8AAD-258D99390224}" srcOrd="0" destOrd="0" presId="urn:microsoft.com/office/officeart/2005/8/layout/pyramid2"/>
    <dgm:cxn modelId="{70028B3D-2C0E-5549-B5D9-9C469AE46162}" srcId="{FE3F2001-91DC-8541-B564-AF8EBD771AFC}" destId="{4A3DEB12-3762-414B-8A42-4BA2227C050D}" srcOrd="5" destOrd="0" parTransId="{F03A0711-1AC6-CE4E-A74D-57589BEE102E}" sibTransId="{E2EDCB15-93B4-CB46-8D23-3FC147DDE1A3}"/>
    <dgm:cxn modelId="{0143DF3D-208D-E244-834A-2DCFA2B4AEFF}" type="presOf" srcId="{4A3DEB12-3762-414B-8A42-4BA2227C050D}" destId="{7BC97A59-0C02-1C42-BDF6-5CE378A80BCF}" srcOrd="0" destOrd="0" presId="urn:microsoft.com/office/officeart/2005/8/layout/pyramid2"/>
    <dgm:cxn modelId="{4100075A-0900-9D47-952B-49182E08A3B8}" srcId="{FE3F2001-91DC-8541-B564-AF8EBD771AFC}" destId="{E2AF039A-04AA-2144-88EB-B10D89317BD6}" srcOrd="3" destOrd="0" parTransId="{76445AB8-641C-3247-BA13-56D88D101E4F}" sibTransId="{547454CB-6081-FF46-AF1B-14EC5A2B3F5B}"/>
    <dgm:cxn modelId="{03AC5A7F-78BD-C949-A44B-FD65D9AB8DBF}" type="presOf" srcId="{911BC41E-2A4E-334B-9C7E-0251152894B8}" destId="{DEB013BB-EDC9-B24C-95DB-24A6BFFDF0B2}" srcOrd="0" destOrd="0" presId="urn:microsoft.com/office/officeart/2005/8/layout/pyramid2"/>
    <dgm:cxn modelId="{2B8AA18A-B63D-344A-A134-673804424BB2}" type="presOf" srcId="{FE3F2001-91DC-8541-B564-AF8EBD771AFC}" destId="{34DC9ED9-B028-D245-8E80-4AE015C56921}" srcOrd="0" destOrd="0" presId="urn:microsoft.com/office/officeart/2005/8/layout/pyramid2"/>
    <dgm:cxn modelId="{33A63BBE-0754-4D45-BEAC-AB7A7B29456C}" type="presOf" srcId="{F93FDA5F-C358-0649-8BA3-056511457A9B}" destId="{1863B804-B79E-5248-9283-71BD2A7EB14E}" srcOrd="0" destOrd="0" presId="urn:microsoft.com/office/officeart/2005/8/layout/pyramid2"/>
    <dgm:cxn modelId="{F14725C1-AEC6-0646-8FEB-CEFCD67B820D}" srcId="{FE3F2001-91DC-8541-B564-AF8EBD771AFC}" destId="{CE3FA600-795A-4D49-9A6E-90E6CAD97BE7}" srcOrd="0" destOrd="0" parTransId="{9428DB33-132A-3240-B129-FFADB6BB7779}" sibTransId="{BECF4131-3147-B148-9A78-5B78EC78B00D}"/>
    <dgm:cxn modelId="{60E9D5C7-4FFA-EE46-8D81-59DB9BCE2416}" type="presOf" srcId="{26A0E2C7-7232-674B-9B13-5A3740D8F926}" destId="{608E372C-A3EE-7349-923D-59D15617AACA}" srcOrd="0" destOrd="0" presId="urn:microsoft.com/office/officeart/2005/8/layout/pyramid2"/>
    <dgm:cxn modelId="{104EA9CF-FFF3-0B49-A3B1-21B38D8FE5A1}" srcId="{FE3F2001-91DC-8541-B564-AF8EBD771AFC}" destId="{26A0E2C7-7232-674B-9B13-5A3740D8F926}" srcOrd="4" destOrd="0" parTransId="{9EA58512-10C2-CA41-A7C4-BCA59B984A43}" sibTransId="{674163F0-432A-DF49-AA70-F79AE85D5A04}"/>
    <dgm:cxn modelId="{52E90EFA-CBB9-C642-BFCB-884092F201F4}" srcId="{FE3F2001-91DC-8541-B564-AF8EBD771AFC}" destId="{911BC41E-2A4E-334B-9C7E-0251152894B8}" srcOrd="2" destOrd="0" parTransId="{E9F3083B-4768-5349-A729-AA0A31421825}" sibTransId="{752302D2-A56B-8F4D-8F9C-6B052E95FD72}"/>
    <dgm:cxn modelId="{19A26621-D7CB-CA49-B78E-A2E8C518BE34}" type="presParOf" srcId="{34DC9ED9-B028-D245-8E80-4AE015C56921}" destId="{FD4E73D5-B76C-DC4F-9CD1-4A9074E3CC19}" srcOrd="0" destOrd="0" presId="urn:microsoft.com/office/officeart/2005/8/layout/pyramid2"/>
    <dgm:cxn modelId="{257C1353-3C5E-4848-9CB6-DD5E550E7246}" type="presParOf" srcId="{34DC9ED9-B028-D245-8E80-4AE015C56921}" destId="{E65FFB66-C05B-F049-BAF3-C27CBE8C8187}" srcOrd="1" destOrd="0" presId="urn:microsoft.com/office/officeart/2005/8/layout/pyramid2"/>
    <dgm:cxn modelId="{0FE67F25-81B0-0A41-B2FD-8A148B72436A}" type="presParOf" srcId="{E65FFB66-C05B-F049-BAF3-C27CBE8C8187}" destId="{473348BF-4EF6-C34B-BB9C-4FC2E491C2EA}" srcOrd="0" destOrd="0" presId="urn:microsoft.com/office/officeart/2005/8/layout/pyramid2"/>
    <dgm:cxn modelId="{85C08B37-D664-2F47-9F7F-9BFA3B4911CB}" type="presParOf" srcId="{E65FFB66-C05B-F049-BAF3-C27CBE8C8187}" destId="{017CDD1F-DDBE-3949-A27C-10AD4264074E}" srcOrd="1" destOrd="0" presId="urn:microsoft.com/office/officeart/2005/8/layout/pyramid2"/>
    <dgm:cxn modelId="{3ADCF837-D53B-9C4E-9146-ACE394B2B4EA}" type="presParOf" srcId="{E65FFB66-C05B-F049-BAF3-C27CBE8C8187}" destId="{1863B804-B79E-5248-9283-71BD2A7EB14E}" srcOrd="2" destOrd="0" presId="urn:microsoft.com/office/officeart/2005/8/layout/pyramid2"/>
    <dgm:cxn modelId="{D166029A-A6AC-9A44-9AA2-89CFF032807B}" type="presParOf" srcId="{E65FFB66-C05B-F049-BAF3-C27CBE8C8187}" destId="{F9928057-E076-464C-8471-52DF1849995A}" srcOrd="3" destOrd="0" presId="urn:microsoft.com/office/officeart/2005/8/layout/pyramid2"/>
    <dgm:cxn modelId="{B565DCB4-40B7-C444-B9A0-FEBC9159AA57}" type="presParOf" srcId="{E65FFB66-C05B-F049-BAF3-C27CBE8C8187}" destId="{DEB013BB-EDC9-B24C-95DB-24A6BFFDF0B2}" srcOrd="4" destOrd="0" presId="urn:microsoft.com/office/officeart/2005/8/layout/pyramid2"/>
    <dgm:cxn modelId="{6038E8F1-7E4C-AD44-A9DE-31DFB8F46150}" type="presParOf" srcId="{E65FFB66-C05B-F049-BAF3-C27CBE8C8187}" destId="{21442748-BEFA-D744-863A-76BCE2B36777}" srcOrd="5" destOrd="0" presId="urn:microsoft.com/office/officeart/2005/8/layout/pyramid2"/>
    <dgm:cxn modelId="{A4813D1D-B0FB-0D41-80F3-7FDB2E32A631}" type="presParOf" srcId="{E65FFB66-C05B-F049-BAF3-C27CBE8C8187}" destId="{8EE1A2A3-3B5D-A543-8AAD-258D99390224}" srcOrd="6" destOrd="0" presId="urn:microsoft.com/office/officeart/2005/8/layout/pyramid2"/>
    <dgm:cxn modelId="{C8CF0471-1C87-A344-A3FF-492896C8B548}" type="presParOf" srcId="{E65FFB66-C05B-F049-BAF3-C27CBE8C8187}" destId="{D20F636B-9D3C-7541-BE7A-3E60CEE783C3}" srcOrd="7" destOrd="0" presId="urn:microsoft.com/office/officeart/2005/8/layout/pyramid2"/>
    <dgm:cxn modelId="{A0D6450B-5D43-F14B-B607-D1C687B255E6}" type="presParOf" srcId="{E65FFB66-C05B-F049-BAF3-C27CBE8C8187}" destId="{608E372C-A3EE-7349-923D-59D15617AACA}" srcOrd="8" destOrd="0" presId="urn:microsoft.com/office/officeart/2005/8/layout/pyramid2"/>
    <dgm:cxn modelId="{126F572F-3AE7-7145-85F9-8711F9512F84}" type="presParOf" srcId="{E65FFB66-C05B-F049-BAF3-C27CBE8C8187}" destId="{86A5229C-70E7-5C42-8ADC-5E94CDC805B9}" srcOrd="9" destOrd="0" presId="urn:microsoft.com/office/officeart/2005/8/layout/pyramid2"/>
    <dgm:cxn modelId="{45681C11-5684-2F4A-91AC-CBC87C81295A}" type="presParOf" srcId="{E65FFB66-C05B-F049-BAF3-C27CBE8C8187}" destId="{7BC97A59-0C02-1C42-BDF6-5CE378A80BCF}" srcOrd="10" destOrd="0" presId="urn:microsoft.com/office/officeart/2005/8/layout/pyramid2"/>
    <dgm:cxn modelId="{B85651AB-BE33-EA42-B105-DAA533A59D01}" type="presParOf" srcId="{E65FFB66-C05B-F049-BAF3-C27CBE8C8187}" destId="{A3187495-3488-4D4F-AB9D-8437EE0295D4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09EDA2-B308-4747-BD13-6101D5875D3B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8C9CBFB1-A6EF-854F-AE07-DC7E3358D425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n-US" baseline="0" dirty="0">
              <a:solidFill>
                <a:schemeClr val="accent4">
                  <a:lumMod val="10000"/>
                </a:schemeClr>
              </a:solidFill>
            </a:rPr>
            <a:t>    UDL</a:t>
          </a:r>
        </a:p>
      </dgm:t>
    </dgm:pt>
    <dgm:pt modelId="{5FE6DA9B-CFF3-4A41-8769-66C08111D580}" type="parTrans" cxnId="{177B7FFA-8B4F-4140-B7E4-DCE3F1FBE566}">
      <dgm:prSet/>
      <dgm:spPr/>
      <dgm:t>
        <a:bodyPr/>
        <a:lstStyle/>
        <a:p>
          <a:endParaRPr lang="en-US"/>
        </a:p>
      </dgm:t>
    </dgm:pt>
    <dgm:pt modelId="{96ED15D3-DC3E-4749-92AF-C7DF802FF45E}" type="sibTrans" cxnId="{177B7FFA-8B4F-4140-B7E4-DCE3F1FBE566}">
      <dgm:prSet/>
      <dgm:spPr/>
      <dgm:t>
        <a:bodyPr/>
        <a:lstStyle/>
        <a:p>
          <a:endParaRPr lang="en-US"/>
        </a:p>
      </dgm:t>
    </dgm:pt>
    <dgm:pt modelId="{C5758835-9B90-8944-9400-21958E1A106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aseline="0" dirty="0">
              <a:solidFill>
                <a:schemeClr val="accent3">
                  <a:lumMod val="10000"/>
                </a:schemeClr>
              </a:solidFill>
            </a:rPr>
            <a:t>WCAG</a:t>
          </a:r>
        </a:p>
      </dgm:t>
      <dgm:extLst>
        <a:ext uri="{E40237B7-FDA0-4F09-8148-C483321AD2D9}">
          <dgm14:cNvPr xmlns:dgm14="http://schemas.microsoft.com/office/drawing/2010/diagram" id="0" name="" descr="Venn diagram: UD, UDL, WCAG"/>
        </a:ext>
      </dgm:extLst>
    </dgm:pt>
    <dgm:pt modelId="{8E554934-090E-0C42-8166-64BF3443DFC6}" type="parTrans" cxnId="{98BA82FE-9960-F148-8015-B9C95A10EA04}">
      <dgm:prSet/>
      <dgm:spPr/>
      <dgm:t>
        <a:bodyPr/>
        <a:lstStyle/>
        <a:p>
          <a:endParaRPr lang="en-US"/>
        </a:p>
      </dgm:t>
    </dgm:pt>
    <dgm:pt modelId="{CC5BEE99-BAB4-514C-A766-48F3A5F1C13D}" type="sibTrans" cxnId="{98BA82FE-9960-F148-8015-B9C95A10EA04}">
      <dgm:prSet/>
      <dgm:spPr/>
      <dgm:t>
        <a:bodyPr/>
        <a:lstStyle/>
        <a:p>
          <a:endParaRPr lang="en-US"/>
        </a:p>
      </dgm:t>
    </dgm:pt>
    <dgm:pt modelId="{15ABC933-7645-3A4F-9858-D3906F7C80C0}">
      <dgm:prSet phldrT="[Text]"/>
      <dgm:spPr/>
      <dgm:t>
        <a:bodyPr/>
        <a:lstStyle/>
        <a:p>
          <a:endParaRPr lang="en-US" baseline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0E7EBE7-7756-E542-BCA0-9E1342EAB98B}" type="sibTrans" cxnId="{78E0BEF6-37E4-9940-9936-42226646265D}">
      <dgm:prSet/>
      <dgm:spPr/>
      <dgm:t>
        <a:bodyPr/>
        <a:lstStyle/>
        <a:p>
          <a:endParaRPr lang="en-US"/>
        </a:p>
      </dgm:t>
    </dgm:pt>
    <dgm:pt modelId="{AFDE59B6-776E-394D-8D76-4FF0F164BF93}" type="parTrans" cxnId="{78E0BEF6-37E4-9940-9936-42226646265D}">
      <dgm:prSet/>
      <dgm:spPr/>
      <dgm:t>
        <a:bodyPr/>
        <a:lstStyle/>
        <a:p>
          <a:endParaRPr lang="en-US"/>
        </a:p>
      </dgm:t>
    </dgm:pt>
    <dgm:pt modelId="{1CE8FA32-98EF-FA41-8765-687BD0CA5FC4}" type="pres">
      <dgm:prSet presAssocID="{1E09EDA2-B308-4747-BD13-6101D5875D3B}" presName="compositeShape" presStyleCnt="0">
        <dgm:presLayoutVars>
          <dgm:chMax val="7"/>
          <dgm:dir/>
          <dgm:resizeHandles val="exact"/>
        </dgm:presLayoutVars>
      </dgm:prSet>
      <dgm:spPr/>
    </dgm:pt>
    <dgm:pt modelId="{36E6A79A-E14B-6C41-872E-87F1DFA0BBD8}" type="pres">
      <dgm:prSet presAssocID="{15ABC933-7645-3A4F-9858-D3906F7C80C0}" presName="circ1" presStyleLbl="vennNode1" presStyleIdx="0" presStyleCnt="3" custScaleX="173642" custScaleY="166667" custLinFactNeighborX="-1547" custLinFactNeighborY="-4073"/>
      <dgm:spPr/>
    </dgm:pt>
    <dgm:pt modelId="{354B705D-7BE8-3F4A-9653-0F159C216957}" type="pres">
      <dgm:prSet presAssocID="{15ABC933-7645-3A4F-9858-D3906F7C80C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CDB865-3DDF-E240-91CE-B1010A433B06}" type="pres">
      <dgm:prSet presAssocID="{8C9CBFB1-A6EF-854F-AE07-DC7E3358D425}" presName="circ2" presStyleLbl="vennNode1" presStyleIdx="1" presStyleCnt="3" custScaleX="77149" custScaleY="74090" custLinFactNeighborX="-14040" custLinFactNeighborY="-59372"/>
      <dgm:spPr/>
    </dgm:pt>
    <dgm:pt modelId="{76040E18-F286-794B-BD7F-5E7D2DBE578B}" type="pres">
      <dgm:prSet presAssocID="{8C9CBFB1-A6EF-854F-AE07-DC7E3358D4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6A8A29F-411F-6D41-B1D8-67B24BAAB35A}" type="pres">
      <dgm:prSet presAssocID="{C5758835-9B90-8944-9400-21958E1A1065}" presName="circ3" presStyleLbl="vennNode1" presStyleIdx="2" presStyleCnt="3" custScaleX="72158" custScaleY="73120" custLinFactNeighborX="8625" custLinFactNeighborY="-59857"/>
      <dgm:spPr/>
    </dgm:pt>
    <dgm:pt modelId="{A49CB21D-F2D1-3B48-817F-AE0BA6D2C523}" type="pres">
      <dgm:prSet presAssocID="{C5758835-9B90-8944-9400-21958E1A106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F614031-A49E-9F44-8D49-AAEAB2AF78F7}" type="presOf" srcId="{15ABC933-7645-3A4F-9858-D3906F7C80C0}" destId="{354B705D-7BE8-3F4A-9653-0F159C216957}" srcOrd="1" destOrd="0" presId="urn:microsoft.com/office/officeart/2005/8/layout/venn1"/>
    <dgm:cxn modelId="{73F77C60-20CB-014F-A88D-A39CDBA1E8B9}" type="presOf" srcId="{8C9CBFB1-A6EF-854F-AE07-DC7E3358D425}" destId="{86CDB865-3DDF-E240-91CE-B1010A433B06}" srcOrd="0" destOrd="0" presId="urn:microsoft.com/office/officeart/2005/8/layout/venn1"/>
    <dgm:cxn modelId="{AA064064-E110-6B47-BA85-5B09A3C4A837}" type="presOf" srcId="{8C9CBFB1-A6EF-854F-AE07-DC7E3358D425}" destId="{76040E18-F286-794B-BD7F-5E7D2DBE578B}" srcOrd="1" destOrd="0" presId="urn:microsoft.com/office/officeart/2005/8/layout/venn1"/>
    <dgm:cxn modelId="{1B4AB0AA-1A45-6641-8B42-F3D23B5B554B}" type="presOf" srcId="{1E09EDA2-B308-4747-BD13-6101D5875D3B}" destId="{1CE8FA32-98EF-FA41-8765-687BD0CA5FC4}" srcOrd="0" destOrd="0" presId="urn:microsoft.com/office/officeart/2005/8/layout/venn1"/>
    <dgm:cxn modelId="{CD126FB3-4440-514A-B51F-46298C66DD0A}" type="presOf" srcId="{C5758835-9B90-8944-9400-21958E1A1065}" destId="{D6A8A29F-411F-6D41-B1D8-67B24BAAB35A}" srcOrd="0" destOrd="0" presId="urn:microsoft.com/office/officeart/2005/8/layout/venn1"/>
    <dgm:cxn modelId="{E9736ADD-6564-234B-97EF-D7F11ABE54C4}" type="presOf" srcId="{15ABC933-7645-3A4F-9858-D3906F7C80C0}" destId="{36E6A79A-E14B-6C41-872E-87F1DFA0BBD8}" srcOrd="0" destOrd="0" presId="urn:microsoft.com/office/officeart/2005/8/layout/venn1"/>
    <dgm:cxn modelId="{BA1F7EEB-F8A0-BA43-90FB-93E9B518F9A8}" type="presOf" srcId="{C5758835-9B90-8944-9400-21958E1A1065}" destId="{A49CB21D-F2D1-3B48-817F-AE0BA6D2C523}" srcOrd="1" destOrd="0" presId="urn:microsoft.com/office/officeart/2005/8/layout/venn1"/>
    <dgm:cxn modelId="{78E0BEF6-37E4-9940-9936-42226646265D}" srcId="{1E09EDA2-B308-4747-BD13-6101D5875D3B}" destId="{15ABC933-7645-3A4F-9858-D3906F7C80C0}" srcOrd="0" destOrd="0" parTransId="{AFDE59B6-776E-394D-8D76-4FF0F164BF93}" sibTransId="{A0E7EBE7-7756-E542-BCA0-9E1342EAB98B}"/>
    <dgm:cxn modelId="{177B7FFA-8B4F-4140-B7E4-DCE3F1FBE566}" srcId="{1E09EDA2-B308-4747-BD13-6101D5875D3B}" destId="{8C9CBFB1-A6EF-854F-AE07-DC7E3358D425}" srcOrd="1" destOrd="0" parTransId="{5FE6DA9B-CFF3-4A41-8769-66C08111D580}" sibTransId="{96ED15D3-DC3E-4749-92AF-C7DF802FF45E}"/>
    <dgm:cxn modelId="{98BA82FE-9960-F148-8015-B9C95A10EA04}" srcId="{1E09EDA2-B308-4747-BD13-6101D5875D3B}" destId="{C5758835-9B90-8944-9400-21958E1A1065}" srcOrd="2" destOrd="0" parTransId="{8E554934-090E-0C42-8166-64BF3443DFC6}" sibTransId="{CC5BEE99-BAB4-514C-A766-48F3A5F1C13D}"/>
    <dgm:cxn modelId="{0A30E61F-BFC1-564C-9DC9-78F1E1988F5C}" type="presParOf" srcId="{1CE8FA32-98EF-FA41-8765-687BD0CA5FC4}" destId="{36E6A79A-E14B-6C41-872E-87F1DFA0BBD8}" srcOrd="0" destOrd="0" presId="urn:microsoft.com/office/officeart/2005/8/layout/venn1"/>
    <dgm:cxn modelId="{AADC1735-3AE1-C749-AE7F-3ECDFB2FCFCF}" type="presParOf" srcId="{1CE8FA32-98EF-FA41-8765-687BD0CA5FC4}" destId="{354B705D-7BE8-3F4A-9653-0F159C216957}" srcOrd="1" destOrd="0" presId="urn:microsoft.com/office/officeart/2005/8/layout/venn1"/>
    <dgm:cxn modelId="{6B4ED703-5D45-2C43-9AA1-9D6D0EEC8CFE}" type="presParOf" srcId="{1CE8FA32-98EF-FA41-8765-687BD0CA5FC4}" destId="{86CDB865-3DDF-E240-91CE-B1010A433B06}" srcOrd="2" destOrd="0" presId="urn:microsoft.com/office/officeart/2005/8/layout/venn1"/>
    <dgm:cxn modelId="{84D5E3A8-49E0-974C-9D93-7DEDDD24E422}" type="presParOf" srcId="{1CE8FA32-98EF-FA41-8765-687BD0CA5FC4}" destId="{76040E18-F286-794B-BD7F-5E7D2DBE578B}" srcOrd="3" destOrd="0" presId="urn:microsoft.com/office/officeart/2005/8/layout/venn1"/>
    <dgm:cxn modelId="{1A855840-16D8-6F48-BE16-E88A896581F7}" type="presParOf" srcId="{1CE8FA32-98EF-FA41-8765-687BD0CA5FC4}" destId="{D6A8A29F-411F-6D41-B1D8-67B24BAAB35A}" srcOrd="4" destOrd="0" presId="urn:microsoft.com/office/officeart/2005/8/layout/venn1"/>
    <dgm:cxn modelId="{45710904-8802-D544-92AE-B65A6E28E982}" type="presParOf" srcId="{1CE8FA32-98EF-FA41-8765-687BD0CA5FC4}" destId="{A49CB21D-F2D1-3B48-817F-AE0BA6D2C52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3F2001-91DC-8541-B564-AF8EBD771AFC}" type="doc">
      <dgm:prSet loTypeId="urn:microsoft.com/office/officeart/2005/8/layout/pyramid2" loCatId="" qsTypeId="urn:microsoft.com/office/officeart/2005/8/quickstyle/simple2" qsCatId="simple" csTypeId="urn:microsoft.com/office/officeart/2005/8/colors/accent0_1" csCatId="mainScheme" phldr="1"/>
      <dgm:spPr/>
    </dgm:pt>
    <dgm:pt modelId="{CE3FA600-795A-4D49-9A6E-90E6CAD97BE7}">
      <dgm:prSet phldrT="[Text]"/>
      <dgm:spPr/>
      <dgm:t>
        <a:bodyPr/>
        <a:lstStyle/>
        <a:p>
          <a:r>
            <a:rPr lang="en-US"/>
            <a:t>Scope</a:t>
          </a:r>
        </a:p>
      </dgm:t>
    </dgm:pt>
    <dgm:pt modelId="{9428DB33-132A-3240-B129-FFADB6BB7779}" type="parTrans" cxnId="{F14725C1-AEC6-0646-8FEB-CEFCD67B820D}">
      <dgm:prSet/>
      <dgm:spPr/>
      <dgm:t>
        <a:bodyPr/>
        <a:lstStyle/>
        <a:p>
          <a:endParaRPr lang="en-US"/>
        </a:p>
      </dgm:t>
    </dgm:pt>
    <dgm:pt modelId="{BECF4131-3147-B148-9A78-5B78EC78B00D}" type="sibTrans" cxnId="{F14725C1-AEC6-0646-8FEB-CEFCD67B820D}">
      <dgm:prSet/>
      <dgm:spPr/>
      <dgm:t>
        <a:bodyPr/>
        <a:lstStyle/>
        <a:p>
          <a:endParaRPr lang="en-US"/>
        </a:p>
      </dgm:t>
    </dgm:pt>
    <dgm:pt modelId="{F93FDA5F-C358-0649-8BA3-056511457A9B}">
      <dgm:prSet phldrT="[Text]"/>
      <dgm:spPr/>
      <dgm:t>
        <a:bodyPr/>
        <a:lstStyle/>
        <a:p>
          <a:r>
            <a:rPr lang="en-US" dirty="0"/>
            <a:t>Definition</a:t>
          </a:r>
        </a:p>
      </dgm:t>
    </dgm:pt>
    <dgm:pt modelId="{68361A6D-3692-2248-BA21-38BDDD506B97}" type="parTrans" cxnId="{E881F21C-8048-1742-9DAB-D2E9C5F0482C}">
      <dgm:prSet/>
      <dgm:spPr/>
      <dgm:t>
        <a:bodyPr/>
        <a:lstStyle/>
        <a:p>
          <a:endParaRPr lang="en-US"/>
        </a:p>
      </dgm:t>
    </dgm:pt>
    <dgm:pt modelId="{D965D37C-310B-D24A-AA39-0EB2AD6465B2}" type="sibTrans" cxnId="{E881F21C-8048-1742-9DAB-D2E9C5F0482C}">
      <dgm:prSet/>
      <dgm:spPr/>
      <dgm:t>
        <a:bodyPr/>
        <a:lstStyle/>
        <a:p>
          <a:endParaRPr lang="en-US"/>
        </a:p>
      </dgm:t>
    </dgm:pt>
    <dgm:pt modelId="{911BC41E-2A4E-334B-9C7E-0251152894B8}">
      <dgm:prSet phldrT="[Text]"/>
      <dgm:spPr/>
      <dgm:t>
        <a:bodyPr/>
        <a:lstStyle/>
        <a:p>
          <a:r>
            <a:rPr lang="en-US"/>
            <a:t>Principles</a:t>
          </a:r>
        </a:p>
      </dgm:t>
    </dgm:pt>
    <dgm:pt modelId="{E9F3083B-4768-5349-A729-AA0A31421825}" type="parTrans" cxnId="{52E90EFA-CBB9-C642-BFCB-884092F201F4}">
      <dgm:prSet/>
      <dgm:spPr/>
      <dgm:t>
        <a:bodyPr/>
        <a:lstStyle/>
        <a:p>
          <a:endParaRPr lang="en-US"/>
        </a:p>
      </dgm:t>
    </dgm:pt>
    <dgm:pt modelId="{752302D2-A56B-8F4D-8F9C-6B052E95FD72}" type="sibTrans" cxnId="{52E90EFA-CBB9-C642-BFCB-884092F201F4}">
      <dgm:prSet/>
      <dgm:spPr/>
      <dgm:t>
        <a:bodyPr/>
        <a:lstStyle/>
        <a:p>
          <a:endParaRPr lang="en-US"/>
        </a:p>
      </dgm:t>
    </dgm:pt>
    <dgm:pt modelId="{E2AF039A-04AA-2144-88EB-B10D89317BD6}">
      <dgm:prSet/>
      <dgm:spPr/>
      <dgm:t>
        <a:bodyPr/>
        <a:lstStyle/>
        <a:p>
          <a:r>
            <a:rPr lang="en-US" dirty="0"/>
            <a:t>Guidelines</a:t>
          </a:r>
        </a:p>
      </dgm:t>
    </dgm:pt>
    <dgm:pt modelId="{76445AB8-641C-3247-BA13-56D88D101E4F}" type="parTrans" cxnId="{4100075A-0900-9D47-952B-49182E08A3B8}">
      <dgm:prSet/>
      <dgm:spPr/>
      <dgm:t>
        <a:bodyPr/>
        <a:lstStyle/>
        <a:p>
          <a:endParaRPr lang="en-US"/>
        </a:p>
      </dgm:t>
    </dgm:pt>
    <dgm:pt modelId="{547454CB-6081-FF46-AF1B-14EC5A2B3F5B}" type="sibTrans" cxnId="{4100075A-0900-9D47-952B-49182E08A3B8}">
      <dgm:prSet/>
      <dgm:spPr/>
      <dgm:t>
        <a:bodyPr/>
        <a:lstStyle/>
        <a:p>
          <a:endParaRPr lang="en-US"/>
        </a:p>
      </dgm:t>
    </dgm:pt>
    <dgm:pt modelId="{4A3DEB12-3762-414B-8A42-4BA2227C050D}">
      <dgm:prSet/>
      <dgm:spPr/>
      <dgm:t>
        <a:bodyPr/>
        <a:lstStyle/>
        <a:p>
          <a:r>
            <a:rPr lang="en-US"/>
            <a:t>Process</a:t>
          </a:r>
        </a:p>
      </dgm:t>
    </dgm:pt>
    <dgm:pt modelId="{F03A0711-1AC6-CE4E-A74D-57589BEE102E}" type="parTrans" cxnId="{70028B3D-2C0E-5549-B5D9-9C469AE46162}">
      <dgm:prSet/>
      <dgm:spPr/>
      <dgm:t>
        <a:bodyPr/>
        <a:lstStyle/>
        <a:p>
          <a:endParaRPr lang="en-US"/>
        </a:p>
      </dgm:t>
    </dgm:pt>
    <dgm:pt modelId="{E2EDCB15-93B4-CB46-8D23-3FC147DDE1A3}" type="sibTrans" cxnId="{70028B3D-2C0E-5549-B5D9-9C469AE46162}">
      <dgm:prSet/>
      <dgm:spPr/>
      <dgm:t>
        <a:bodyPr/>
        <a:lstStyle/>
        <a:p>
          <a:endParaRPr lang="en-US"/>
        </a:p>
      </dgm:t>
    </dgm:pt>
    <dgm:pt modelId="{26A0E2C7-7232-674B-9B13-5A3740D8F926}">
      <dgm:prSet/>
      <dgm:spPr/>
      <dgm:t>
        <a:bodyPr/>
        <a:lstStyle/>
        <a:p>
          <a:r>
            <a:rPr lang="en-US"/>
            <a:t>Practices</a:t>
          </a:r>
        </a:p>
      </dgm:t>
    </dgm:pt>
    <dgm:pt modelId="{9EA58512-10C2-CA41-A7C4-BCA59B984A43}" type="parTrans" cxnId="{104EA9CF-FFF3-0B49-A3B1-21B38D8FE5A1}">
      <dgm:prSet/>
      <dgm:spPr/>
      <dgm:t>
        <a:bodyPr/>
        <a:lstStyle/>
        <a:p>
          <a:endParaRPr lang="en-US"/>
        </a:p>
      </dgm:t>
    </dgm:pt>
    <dgm:pt modelId="{674163F0-432A-DF49-AA70-F79AE85D5A04}" type="sibTrans" cxnId="{104EA9CF-FFF3-0B49-A3B1-21B38D8FE5A1}">
      <dgm:prSet/>
      <dgm:spPr/>
      <dgm:t>
        <a:bodyPr/>
        <a:lstStyle/>
        <a:p>
          <a:endParaRPr lang="en-US"/>
        </a:p>
      </dgm:t>
    </dgm:pt>
    <dgm:pt modelId="{34DC9ED9-B028-D245-8E80-4AE015C56921}" type="pres">
      <dgm:prSet presAssocID="{FE3F2001-91DC-8541-B564-AF8EBD771AFC}" presName="compositeShape" presStyleCnt="0">
        <dgm:presLayoutVars>
          <dgm:dir/>
          <dgm:resizeHandles/>
        </dgm:presLayoutVars>
      </dgm:prSet>
      <dgm:spPr/>
    </dgm:pt>
    <dgm:pt modelId="{FD4E73D5-B76C-DC4F-9CD1-4A9074E3CC19}" type="pres">
      <dgm:prSet presAssocID="{FE3F2001-91DC-8541-B564-AF8EBD771AFC}" presName="pyramid" presStyleLbl="node1" presStyleIdx="0" presStyleCnt="1" custLinFactNeighborX="12358" custLinFactNeighborY="-2876"/>
      <dgm:spPr/>
    </dgm:pt>
    <dgm:pt modelId="{E65FFB66-C05B-F049-BAF3-C27CBE8C8187}" type="pres">
      <dgm:prSet presAssocID="{FE3F2001-91DC-8541-B564-AF8EBD771AFC}" presName="theList" presStyleCnt="0"/>
      <dgm:spPr/>
    </dgm:pt>
    <dgm:pt modelId="{473348BF-4EF6-C34B-BB9C-4FC2E491C2EA}" type="pres">
      <dgm:prSet presAssocID="{CE3FA600-795A-4D49-9A6E-90E6CAD97BE7}" presName="aNode" presStyleLbl="fgAcc1" presStyleIdx="0" presStyleCnt="6">
        <dgm:presLayoutVars>
          <dgm:bulletEnabled val="1"/>
        </dgm:presLayoutVars>
      </dgm:prSet>
      <dgm:spPr/>
    </dgm:pt>
    <dgm:pt modelId="{017CDD1F-DDBE-3949-A27C-10AD4264074E}" type="pres">
      <dgm:prSet presAssocID="{CE3FA600-795A-4D49-9A6E-90E6CAD97BE7}" presName="aSpace" presStyleCnt="0"/>
      <dgm:spPr/>
    </dgm:pt>
    <dgm:pt modelId="{1863B804-B79E-5248-9283-71BD2A7EB14E}" type="pres">
      <dgm:prSet presAssocID="{F93FDA5F-C358-0649-8BA3-056511457A9B}" presName="aNode" presStyleLbl="fgAcc1" presStyleIdx="1" presStyleCnt="6">
        <dgm:presLayoutVars>
          <dgm:bulletEnabled val="1"/>
        </dgm:presLayoutVars>
      </dgm:prSet>
      <dgm:spPr/>
    </dgm:pt>
    <dgm:pt modelId="{F9928057-E076-464C-8471-52DF1849995A}" type="pres">
      <dgm:prSet presAssocID="{F93FDA5F-C358-0649-8BA3-056511457A9B}" presName="aSpace" presStyleCnt="0"/>
      <dgm:spPr/>
    </dgm:pt>
    <dgm:pt modelId="{DEB013BB-EDC9-B24C-95DB-24A6BFFDF0B2}" type="pres">
      <dgm:prSet presAssocID="{911BC41E-2A4E-334B-9C7E-0251152894B8}" presName="aNode" presStyleLbl="fgAcc1" presStyleIdx="2" presStyleCnt="6" custLinFactNeighborX="-544">
        <dgm:presLayoutVars>
          <dgm:bulletEnabled val="1"/>
        </dgm:presLayoutVars>
      </dgm:prSet>
      <dgm:spPr/>
    </dgm:pt>
    <dgm:pt modelId="{21442748-BEFA-D744-863A-76BCE2B36777}" type="pres">
      <dgm:prSet presAssocID="{911BC41E-2A4E-334B-9C7E-0251152894B8}" presName="aSpace" presStyleCnt="0"/>
      <dgm:spPr/>
    </dgm:pt>
    <dgm:pt modelId="{8EE1A2A3-3B5D-A543-8AAD-258D99390224}" type="pres">
      <dgm:prSet presAssocID="{E2AF039A-04AA-2144-88EB-B10D89317BD6}" presName="aNode" presStyleLbl="fgAcc1" presStyleIdx="3" presStyleCnt="6">
        <dgm:presLayoutVars>
          <dgm:bulletEnabled val="1"/>
        </dgm:presLayoutVars>
      </dgm:prSet>
      <dgm:spPr/>
    </dgm:pt>
    <dgm:pt modelId="{D20F636B-9D3C-7541-BE7A-3E60CEE783C3}" type="pres">
      <dgm:prSet presAssocID="{E2AF039A-04AA-2144-88EB-B10D89317BD6}" presName="aSpace" presStyleCnt="0"/>
      <dgm:spPr/>
    </dgm:pt>
    <dgm:pt modelId="{608E372C-A3EE-7349-923D-59D15617AACA}" type="pres">
      <dgm:prSet presAssocID="{26A0E2C7-7232-674B-9B13-5A3740D8F926}" presName="aNode" presStyleLbl="fgAcc1" presStyleIdx="4" presStyleCnt="6">
        <dgm:presLayoutVars>
          <dgm:bulletEnabled val="1"/>
        </dgm:presLayoutVars>
      </dgm:prSet>
      <dgm:spPr/>
    </dgm:pt>
    <dgm:pt modelId="{86A5229C-70E7-5C42-8ADC-5E94CDC805B9}" type="pres">
      <dgm:prSet presAssocID="{26A0E2C7-7232-674B-9B13-5A3740D8F926}" presName="aSpace" presStyleCnt="0"/>
      <dgm:spPr/>
    </dgm:pt>
    <dgm:pt modelId="{7BC97A59-0C02-1C42-BDF6-5CE378A80BCF}" type="pres">
      <dgm:prSet presAssocID="{4A3DEB12-3762-414B-8A42-4BA2227C050D}" presName="aNode" presStyleLbl="fgAcc1" presStyleIdx="5" presStyleCnt="6">
        <dgm:presLayoutVars>
          <dgm:bulletEnabled val="1"/>
        </dgm:presLayoutVars>
      </dgm:prSet>
      <dgm:spPr/>
    </dgm:pt>
    <dgm:pt modelId="{A3187495-3488-4D4F-AB9D-8437EE0295D4}" type="pres">
      <dgm:prSet presAssocID="{4A3DEB12-3762-414B-8A42-4BA2227C050D}" presName="aSpace" presStyleCnt="0"/>
      <dgm:spPr/>
    </dgm:pt>
  </dgm:ptLst>
  <dgm:cxnLst>
    <dgm:cxn modelId="{E881F21C-8048-1742-9DAB-D2E9C5F0482C}" srcId="{FE3F2001-91DC-8541-B564-AF8EBD771AFC}" destId="{F93FDA5F-C358-0649-8BA3-056511457A9B}" srcOrd="1" destOrd="0" parTransId="{68361A6D-3692-2248-BA21-38BDDD506B97}" sibTransId="{D965D37C-310B-D24A-AA39-0EB2AD6465B2}"/>
    <dgm:cxn modelId="{178D5D31-C2EF-A646-8F2E-2482EDD12700}" type="presOf" srcId="{CE3FA600-795A-4D49-9A6E-90E6CAD97BE7}" destId="{473348BF-4EF6-C34B-BB9C-4FC2E491C2EA}" srcOrd="0" destOrd="0" presId="urn:microsoft.com/office/officeart/2005/8/layout/pyramid2"/>
    <dgm:cxn modelId="{9608843D-64AE-6740-938D-4591EAEB0A0A}" type="presOf" srcId="{E2AF039A-04AA-2144-88EB-B10D89317BD6}" destId="{8EE1A2A3-3B5D-A543-8AAD-258D99390224}" srcOrd="0" destOrd="0" presId="urn:microsoft.com/office/officeart/2005/8/layout/pyramid2"/>
    <dgm:cxn modelId="{70028B3D-2C0E-5549-B5D9-9C469AE46162}" srcId="{FE3F2001-91DC-8541-B564-AF8EBD771AFC}" destId="{4A3DEB12-3762-414B-8A42-4BA2227C050D}" srcOrd="5" destOrd="0" parTransId="{F03A0711-1AC6-CE4E-A74D-57589BEE102E}" sibTransId="{E2EDCB15-93B4-CB46-8D23-3FC147DDE1A3}"/>
    <dgm:cxn modelId="{0143DF3D-208D-E244-834A-2DCFA2B4AEFF}" type="presOf" srcId="{4A3DEB12-3762-414B-8A42-4BA2227C050D}" destId="{7BC97A59-0C02-1C42-BDF6-5CE378A80BCF}" srcOrd="0" destOrd="0" presId="urn:microsoft.com/office/officeart/2005/8/layout/pyramid2"/>
    <dgm:cxn modelId="{4100075A-0900-9D47-952B-49182E08A3B8}" srcId="{FE3F2001-91DC-8541-B564-AF8EBD771AFC}" destId="{E2AF039A-04AA-2144-88EB-B10D89317BD6}" srcOrd="3" destOrd="0" parTransId="{76445AB8-641C-3247-BA13-56D88D101E4F}" sibTransId="{547454CB-6081-FF46-AF1B-14EC5A2B3F5B}"/>
    <dgm:cxn modelId="{03AC5A7F-78BD-C949-A44B-FD65D9AB8DBF}" type="presOf" srcId="{911BC41E-2A4E-334B-9C7E-0251152894B8}" destId="{DEB013BB-EDC9-B24C-95DB-24A6BFFDF0B2}" srcOrd="0" destOrd="0" presId="urn:microsoft.com/office/officeart/2005/8/layout/pyramid2"/>
    <dgm:cxn modelId="{2B8AA18A-B63D-344A-A134-673804424BB2}" type="presOf" srcId="{FE3F2001-91DC-8541-B564-AF8EBD771AFC}" destId="{34DC9ED9-B028-D245-8E80-4AE015C56921}" srcOrd="0" destOrd="0" presId="urn:microsoft.com/office/officeart/2005/8/layout/pyramid2"/>
    <dgm:cxn modelId="{33A63BBE-0754-4D45-BEAC-AB7A7B29456C}" type="presOf" srcId="{F93FDA5F-C358-0649-8BA3-056511457A9B}" destId="{1863B804-B79E-5248-9283-71BD2A7EB14E}" srcOrd="0" destOrd="0" presId="urn:microsoft.com/office/officeart/2005/8/layout/pyramid2"/>
    <dgm:cxn modelId="{F14725C1-AEC6-0646-8FEB-CEFCD67B820D}" srcId="{FE3F2001-91DC-8541-B564-AF8EBD771AFC}" destId="{CE3FA600-795A-4D49-9A6E-90E6CAD97BE7}" srcOrd="0" destOrd="0" parTransId="{9428DB33-132A-3240-B129-FFADB6BB7779}" sibTransId="{BECF4131-3147-B148-9A78-5B78EC78B00D}"/>
    <dgm:cxn modelId="{60E9D5C7-4FFA-EE46-8D81-59DB9BCE2416}" type="presOf" srcId="{26A0E2C7-7232-674B-9B13-5A3740D8F926}" destId="{608E372C-A3EE-7349-923D-59D15617AACA}" srcOrd="0" destOrd="0" presId="urn:microsoft.com/office/officeart/2005/8/layout/pyramid2"/>
    <dgm:cxn modelId="{104EA9CF-FFF3-0B49-A3B1-21B38D8FE5A1}" srcId="{FE3F2001-91DC-8541-B564-AF8EBD771AFC}" destId="{26A0E2C7-7232-674B-9B13-5A3740D8F926}" srcOrd="4" destOrd="0" parTransId="{9EA58512-10C2-CA41-A7C4-BCA59B984A43}" sibTransId="{674163F0-432A-DF49-AA70-F79AE85D5A04}"/>
    <dgm:cxn modelId="{52E90EFA-CBB9-C642-BFCB-884092F201F4}" srcId="{FE3F2001-91DC-8541-B564-AF8EBD771AFC}" destId="{911BC41E-2A4E-334B-9C7E-0251152894B8}" srcOrd="2" destOrd="0" parTransId="{E9F3083B-4768-5349-A729-AA0A31421825}" sibTransId="{752302D2-A56B-8F4D-8F9C-6B052E95FD72}"/>
    <dgm:cxn modelId="{19A26621-D7CB-CA49-B78E-A2E8C518BE34}" type="presParOf" srcId="{34DC9ED9-B028-D245-8E80-4AE015C56921}" destId="{FD4E73D5-B76C-DC4F-9CD1-4A9074E3CC19}" srcOrd="0" destOrd="0" presId="urn:microsoft.com/office/officeart/2005/8/layout/pyramid2"/>
    <dgm:cxn modelId="{257C1353-3C5E-4848-9CB6-DD5E550E7246}" type="presParOf" srcId="{34DC9ED9-B028-D245-8E80-4AE015C56921}" destId="{E65FFB66-C05B-F049-BAF3-C27CBE8C8187}" srcOrd="1" destOrd="0" presId="urn:microsoft.com/office/officeart/2005/8/layout/pyramid2"/>
    <dgm:cxn modelId="{0FE67F25-81B0-0A41-B2FD-8A148B72436A}" type="presParOf" srcId="{E65FFB66-C05B-F049-BAF3-C27CBE8C8187}" destId="{473348BF-4EF6-C34B-BB9C-4FC2E491C2EA}" srcOrd="0" destOrd="0" presId="urn:microsoft.com/office/officeart/2005/8/layout/pyramid2"/>
    <dgm:cxn modelId="{85C08B37-D664-2F47-9F7F-9BFA3B4911CB}" type="presParOf" srcId="{E65FFB66-C05B-F049-BAF3-C27CBE8C8187}" destId="{017CDD1F-DDBE-3949-A27C-10AD4264074E}" srcOrd="1" destOrd="0" presId="urn:microsoft.com/office/officeart/2005/8/layout/pyramid2"/>
    <dgm:cxn modelId="{3ADCF837-D53B-9C4E-9146-ACE394B2B4EA}" type="presParOf" srcId="{E65FFB66-C05B-F049-BAF3-C27CBE8C8187}" destId="{1863B804-B79E-5248-9283-71BD2A7EB14E}" srcOrd="2" destOrd="0" presId="urn:microsoft.com/office/officeart/2005/8/layout/pyramid2"/>
    <dgm:cxn modelId="{D166029A-A6AC-9A44-9AA2-89CFF032807B}" type="presParOf" srcId="{E65FFB66-C05B-F049-BAF3-C27CBE8C8187}" destId="{F9928057-E076-464C-8471-52DF1849995A}" srcOrd="3" destOrd="0" presId="urn:microsoft.com/office/officeart/2005/8/layout/pyramid2"/>
    <dgm:cxn modelId="{B565DCB4-40B7-C444-B9A0-FEBC9159AA57}" type="presParOf" srcId="{E65FFB66-C05B-F049-BAF3-C27CBE8C8187}" destId="{DEB013BB-EDC9-B24C-95DB-24A6BFFDF0B2}" srcOrd="4" destOrd="0" presId="urn:microsoft.com/office/officeart/2005/8/layout/pyramid2"/>
    <dgm:cxn modelId="{6038E8F1-7E4C-AD44-A9DE-31DFB8F46150}" type="presParOf" srcId="{E65FFB66-C05B-F049-BAF3-C27CBE8C8187}" destId="{21442748-BEFA-D744-863A-76BCE2B36777}" srcOrd="5" destOrd="0" presId="urn:microsoft.com/office/officeart/2005/8/layout/pyramid2"/>
    <dgm:cxn modelId="{A4813D1D-B0FB-0D41-80F3-7FDB2E32A631}" type="presParOf" srcId="{E65FFB66-C05B-F049-BAF3-C27CBE8C8187}" destId="{8EE1A2A3-3B5D-A543-8AAD-258D99390224}" srcOrd="6" destOrd="0" presId="urn:microsoft.com/office/officeart/2005/8/layout/pyramid2"/>
    <dgm:cxn modelId="{C8CF0471-1C87-A344-A3FF-492896C8B548}" type="presParOf" srcId="{E65FFB66-C05B-F049-BAF3-C27CBE8C8187}" destId="{D20F636B-9D3C-7541-BE7A-3E60CEE783C3}" srcOrd="7" destOrd="0" presId="urn:microsoft.com/office/officeart/2005/8/layout/pyramid2"/>
    <dgm:cxn modelId="{A0D6450B-5D43-F14B-B607-D1C687B255E6}" type="presParOf" srcId="{E65FFB66-C05B-F049-BAF3-C27CBE8C8187}" destId="{608E372C-A3EE-7349-923D-59D15617AACA}" srcOrd="8" destOrd="0" presId="urn:microsoft.com/office/officeart/2005/8/layout/pyramid2"/>
    <dgm:cxn modelId="{126F572F-3AE7-7145-85F9-8711F9512F84}" type="presParOf" srcId="{E65FFB66-C05B-F049-BAF3-C27CBE8C8187}" destId="{86A5229C-70E7-5C42-8ADC-5E94CDC805B9}" srcOrd="9" destOrd="0" presId="urn:microsoft.com/office/officeart/2005/8/layout/pyramid2"/>
    <dgm:cxn modelId="{45681C11-5684-2F4A-91AC-CBC87C81295A}" type="presParOf" srcId="{E65FFB66-C05B-F049-BAF3-C27CBE8C8187}" destId="{7BC97A59-0C02-1C42-BDF6-5CE378A80BCF}" srcOrd="10" destOrd="0" presId="urn:microsoft.com/office/officeart/2005/8/layout/pyramid2"/>
    <dgm:cxn modelId="{B85651AB-BE33-EA42-B105-DAA533A59D01}" type="presParOf" srcId="{E65FFB66-C05B-F049-BAF3-C27CBE8C8187}" destId="{A3187495-3488-4D4F-AB9D-8437EE0295D4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55396-DFB7-A948-B45A-C0FBF7788CCA}">
      <dsp:nvSpPr>
        <dsp:cNvPr id="0" name=""/>
        <dsp:cNvSpPr/>
      </dsp:nvSpPr>
      <dsp:spPr>
        <a:xfrm>
          <a:off x="3415185" y="3923800"/>
          <a:ext cx="1556884" cy="1556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Success of  people with disabilities in academics </a:t>
          </a:r>
          <a:r>
            <a:rPr lang="en-US" sz="1500" kern="1200"/>
            <a:t>&amp; careers</a:t>
          </a:r>
          <a:endParaRPr lang="en-US" sz="1500" kern="1200" dirty="0"/>
        </a:p>
      </dsp:txBody>
      <dsp:txXfrm>
        <a:off x="3643185" y="4151800"/>
        <a:ext cx="1100884" cy="1100884"/>
      </dsp:txXfrm>
    </dsp:sp>
    <dsp:sp modelId="{195D7946-451D-9643-B44E-12CB388046C4}">
      <dsp:nvSpPr>
        <dsp:cNvPr id="0" name=""/>
        <dsp:cNvSpPr/>
      </dsp:nvSpPr>
      <dsp:spPr>
        <a:xfrm rot="10800000">
          <a:off x="547882" y="4480387"/>
          <a:ext cx="2709600" cy="44371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12D9A-EDEB-6747-A3F3-B05FACF0CA03}">
      <dsp:nvSpPr>
        <dsp:cNvPr id="0" name=""/>
        <dsp:cNvSpPr/>
      </dsp:nvSpPr>
      <dsp:spPr>
        <a:xfrm>
          <a:off x="2973" y="4266315"/>
          <a:ext cx="1089818" cy="8718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Person with disability</a:t>
          </a:r>
        </a:p>
      </dsp:txBody>
      <dsp:txXfrm>
        <a:off x="28509" y="4291851"/>
        <a:ext cx="1038746" cy="820783"/>
      </dsp:txXfrm>
    </dsp:sp>
    <dsp:sp modelId="{E5768DA7-ACB3-2141-A5DC-A2F09322A372}">
      <dsp:nvSpPr>
        <dsp:cNvPr id="0" name=""/>
        <dsp:cNvSpPr/>
      </dsp:nvSpPr>
      <dsp:spPr>
        <a:xfrm rot="12150000">
          <a:off x="722270" y="3603680"/>
          <a:ext cx="2709600" cy="44371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DECD0-6266-C247-AE69-46EEDA7A58AF}">
      <dsp:nvSpPr>
        <dsp:cNvPr id="0" name=""/>
        <dsp:cNvSpPr/>
      </dsp:nvSpPr>
      <dsp:spPr>
        <a:xfrm>
          <a:off x="280489" y="2871149"/>
          <a:ext cx="1089818" cy="8718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Family members </a:t>
          </a:r>
        </a:p>
      </dsp:txBody>
      <dsp:txXfrm>
        <a:off x="306025" y="2896685"/>
        <a:ext cx="1038746" cy="820783"/>
      </dsp:txXfrm>
    </dsp:sp>
    <dsp:sp modelId="{B8CFDC57-5F74-C34D-8F18-3B910CAABDED}">
      <dsp:nvSpPr>
        <dsp:cNvPr id="0" name=""/>
        <dsp:cNvSpPr/>
      </dsp:nvSpPr>
      <dsp:spPr>
        <a:xfrm rot="13500000">
          <a:off x="1218884" y="2860444"/>
          <a:ext cx="2709600" cy="44371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6406B-39F6-5846-9265-D02B4B3C4D48}">
      <dsp:nvSpPr>
        <dsp:cNvPr id="0" name=""/>
        <dsp:cNvSpPr/>
      </dsp:nvSpPr>
      <dsp:spPr>
        <a:xfrm>
          <a:off x="1070787" y="1688384"/>
          <a:ext cx="1089818" cy="8718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Peers, near peers, mentors, allies</a:t>
          </a:r>
        </a:p>
      </dsp:txBody>
      <dsp:txXfrm>
        <a:off x="1096323" y="1713920"/>
        <a:ext cx="1038746" cy="820783"/>
      </dsp:txXfrm>
    </dsp:sp>
    <dsp:sp modelId="{465748F3-08ED-C346-BA88-D7C0194D0EAF}">
      <dsp:nvSpPr>
        <dsp:cNvPr id="0" name=""/>
        <dsp:cNvSpPr/>
      </dsp:nvSpPr>
      <dsp:spPr>
        <a:xfrm rot="14850000">
          <a:off x="1962120" y="2363830"/>
          <a:ext cx="2709600" cy="44371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21289-A161-8E4F-B359-BB0FDA58B901}">
      <dsp:nvSpPr>
        <dsp:cNvPr id="0" name=""/>
        <dsp:cNvSpPr/>
      </dsp:nvSpPr>
      <dsp:spPr>
        <a:xfrm>
          <a:off x="2253551" y="898086"/>
          <a:ext cx="1089818" cy="8718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Professional organizations and broadening participation efforts</a:t>
          </a:r>
        </a:p>
      </dsp:txBody>
      <dsp:txXfrm>
        <a:off x="2279087" y="923622"/>
        <a:ext cx="1038746" cy="820783"/>
      </dsp:txXfrm>
    </dsp:sp>
    <dsp:sp modelId="{A07D03F5-1A63-6C40-88DD-2F15AD5FB69A}">
      <dsp:nvSpPr>
        <dsp:cNvPr id="0" name=""/>
        <dsp:cNvSpPr/>
      </dsp:nvSpPr>
      <dsp:spPr>
        <a:xfrm rot="16200000">
          <a:off x="2838827" y="2189442"/>
          <a:ext cx="2709600" cy="44371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D13C5-A03E-D140-AB21-90335A14CFFC}">
      <dsp:nvSpPr>
        <dsp:cNvPr id="0" name=""/>
        <dsp:cNvSpPr/>
      </dsp:nvSpPr>
      <dsp:spPr>
        <a:xfrm>
          <a:off x="3648718" y="620570"/>
          <a:ext cx="1089818" cy="8718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Service providers</a:t>
          </a:r>
        </a:p>
      </dsp:txBody>
      <dsp:txXfrm>
        <a:off x="3674254" y="646106"/>
        <a:ext cx="1038746" cy="820783"/>
      </dsp:txXfrm>
    </dsp:sp>
    <dsp:sp modelId="{33EA1CDE-63A4-364C-8988-455C6D089B05}">
      <dsp:nvSpPr>
        <dsp:cNvPr id="0" name=""/>
        <dsp:cNvSpPr/>
      </dsp:nvSpPr>
      <dsp:spPr>
        <a:xfrm rot="17550000">
          <a:off x="3715533" y="2363830"/>
          <a:ext cx="2709600" cy="44371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66100-2833-9C44-94D1-D34AA1967C6F}">
      <dsp:nvSpPr>
        <dsp:cNvPr id="0" name=""/>
        <dsp:cNvSpPr/>
      </dsp:nvSpPr>
      <dsp:spPr>
        <a:xfrm>
          <a:off x="5043884" y="898086"/>
          <a:ext cx="1089818" cy="8718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Postsecondary administrators, faculty, staff</a:t>
          </a:r>
        </a:p>
      </dsp:txBody>
      <dsp:txXfrm>
        <a:off x="5069420" y="923622"/>
        <a:ext cx="1038746" cy="820783"/>
      </dsp:txXfrm>
    </dsp:sp>
    <dsp:sp modelId="{9D386239-E204-5C43-851C-EDF70CA21539}">
      <dsp:nvSpPr>
        <dsp:cNvPr id="0" name=""/>
        <dsp:cNvSpPr/>
      </dsp:nvSpPr>
      <dsp:spPr>
        <a:xfrm rot="18900000">
          <a:off x="4458769" y="2860444"/>
          <a:ext cx="2709600" cy="44371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C56A7-9908-E94C-8CB4-6B008D9149BD}">
      <dsp:nvSpPr>
        <dsp:cNvPr id="0" name=""/>
        <dsp:cNvSpPr/>
      </dsp:nvSpPr>
      <dsp:spPr>
        <a:xfrm>
          <a:off x="6226648" y="1688384"/>
          <a:ext cx="1089818" cy="8718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Technology vendors</a:t>
          </a:r>
        </a:p>
      </dsp:txBody>
      <dsp:txXfrm>
        <a:off x="6252184" y="1713920"/>
        <a:ext cx="1038746" cy="820783"/>
      </dsp:txXfrm>
    </dsp:sp>
    <dsp:sp modelId="{8BB3DBEF-EF4F-134F-8AAE-B80DDE61E226}">
      <dsp:nvSpPr>
        <dsp:cNvPr id="0" name=""/>
        <dsp:cNvSpPr/>
      </dsp:nvSpPr>
      <dsp:spPr>
        <a:xfrm rot="20250000">
          <a:off x="4955383" y="3603680"/>
          <a:ext cx="2709600" cy="44371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8A58D-00C6-4246-B6E0-038961A7826F}">
      <dsp:nvSpPr>
        <dsp:cNvPr id="0" name=""/>
        <dsp:cNvSpPr/>
      </dsp:nvSpPr>
      <dsp:spPr>
        <a:xfrm>
          <a:off x="7016946" y="2871149"/>
          <a:ext cx="1089818" cy="8718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Legislators, policy makers</a:t>
          </a:r>
        </a:p>
      </dsp:txBody>
      <dsp:txXfrm>
        <a:off x="7042482" y="2896685"/>
        <a:ext cx="1038746" cy="820783"/>
      </dsp:txXfrm>
    </dsp:sp>
    <dsp:sp modelId="{2CBA7D8D-7695-4849-8585-3366CCFE0698}">
      <dsp:nvSpPr>
        <dsp:cNvPr id="0" name=""/>
        <dsp:cNvSpPr/>
      </dsp:nvSpPr>
      <dsp:spPr>
        <a:xfrm>
          <a:off x="5129771" y="4480387"/>
          <a:ext cx="2709600" cy="44371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1D428-D8DD-B24A-9502-25B98EA8FA69}">
      <dsp:nvSpPr>
        <dsp:cNvPr id="0" name=""/>
        <dsp:cNvSpPr/>
      </dsp:nvSpPr>
      <dsp:spPr>
        <a:xfrm>
          <a:off x="7294462" y="4266315"/>
          <a:ext cx="1089818" cy="8718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Funding agencies</a:t>
          </a:r>
        </a:p>
      </dsp:txBody>
      <dsp:txXfrm>
        <a:off x="7319998" y="4291851"/>
        <a:ext cx="1038746" cy="820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E73D5-B76C-DC4F-9CD1-4A9074E3CC19}">
      <dsp:nvSpPr>
        <dsp:cNvPr id="0" name=""/>
        <dsp:cNvSpPr/>
      </dsp:nvSpPr>
      <dsp:spPr>
        <a:xfrm>
          <a:off x="622793" y="0"/>
          <a:ext cx="5039599" cy="5833368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3348BF-4EF6-C34B-BB9C-4FC2E491C2EA}">
      <dsp:nvSpPr>
        <dsp:cNvPr id="0" name=""/>
        <dsp:cNvSpPr/>
      </dsp:nvSpPr>
      <dsp:spPr>
        <a:xfrm>
          <a:off x="2519799" y="586469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Scope</a:t>
          </a:r>
        </a:p>
      </dsp:txBody>
      <dsp:txXfrm>
        <a:off x="2553503" y="620173"/>
        <a:ext cx="3208331" cy="623025"/>
      </dsp:txXfrm>
    </dsp:sp>
    <dsp:sp modelId="{1863B804-B79E-5248-9283-71BD2A7EB14E}">
      <dsp:nvSpPr>
        <dsp:cNvPr id="0" name=""/>
        <dsp:cNvSpPr/>
      </dsp:nvSpPr>
      <dsp:spPr>
        <a:xfrm>
          <a:off x="2519799" y="1363207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Definition</a:t>
          </a:r>
        </a:p>
      </dsp:txBody>
      <dsp:txXfrm>
        <a:off x="2553503" y="1396911"/>
        <a:ext cx="3208331" cy="623025"/>
      </dsp:txXfrm>
    </dsp:sp>
    <dsp:sp modelId="{DEB013BB-EDC9-B24C-95DB-24A6BFFDF0B2}">
      <dsp:nvSpPr>
        <dsp:cNvPr id="0" name=""/>
        <dsp:cNvSpPr/>
      </dsp:nvSpPr>
      <dsp:spPr>
        <a:xfrm>
          <a:off x="2501979" y="2139945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Principles</a:t>
          </a:r>
        </a:p>
      </dsp:txBody>
      <dsp:txXfrm>
        <a:off x="2535683" y="2173649"/>
        <a:ext cx="3208331" cy="623025"/>
      </dsp:txXfrm>
    </dsp:sp>
    <dsp:sp modelId="{8EE1A2A3-3B5D-A543-8AAD-258D99390224}">
      <dsp:nvSpPr>
        <dsp:cNvPr id="0" name=""/>
        <dsp:cNvSpPr/>
      </dsp:nvSpPr>
      <dsp:spPr>
        <a:xfrm>
          <a:off x="2519799" y="2916683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Guidelines</a:t>
          </a:r>
        </a:p>
      </dsp:txBody>
      <dsp:txXfrm>
        <a:off x="2553503" y="2950387"/>
        <a:ext cx="3208331" cy="623025"/>
      </dsp:txXfrm>
    </dsp:sp>
    <dsp:sp modelId="{608E372C-A3EE-7349-923D-59D15617AACA}">
      <dsp:nvSpPr>
        <dsp:cNvPr id="0" name=""/>
        <dsp:cNvSpPr/>
      </dsp:nvSpPr>
      <dsp:spPr>
        <a:xfrm>
          <a:off x="2519799" y="3693422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Practices</a:t>
          </a:r>
        </a:p>
      </dsp:txBody>
      <dsp:txXfrm>
        <a:off x="2553503" y="3727126"/>
        <a:ext cx="3208331" cy="623025"/>
      </dsp:txXfrm>
    </dsp:sp>
    <dsp:sp modelId="{7BC97A59-0C02-1C42-BDF6-5CE378A80BCF}">
      <dsp:nvSpPr>
        <dsp:cNvPr id="0" name=""/>
        <dsp:cNvSpPr/>
      </dsp:nvSpPr>
      <dsp:spPr>
        <a:xfrm>
          <a:off x="2519799" y="4470160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Process</a:t>
          </a:r>
        </a:p>
      </dsp:txBody>
      <dsp:txXfrm>
        <a:off x="2553503" y="4503864"/>
        <a:ext cx="3208331" cy="623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6A79A-E14B-6C41-872E-87F1DFA0BBD8}">
      <dsp:nvSpPr>
        <dsp:cNvPr id="0" name=""/>
        <dsp:cNvSpPr/>
      </dsp:nvSpPr>
      <dsp:spPr>
        <a:xfrm>
          <a:off x="0" y="-145909"/>
          <a:ext cx="4730483" cy="45404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baseline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30731" y="648671"/>
        <a:ext cx="3469020" cy="2043209"/>
      </dsp:txXfrm>
    </dsp:sp>
    <dsp:sp modelId="{86CDB865-3DDF-E240-91CE-B1010A433B06}">
      <dsp:nvSpPr>
        <dsp:cNvPr id="0" name=""/>
        <dsp:cNvSpPr/>
      </dsp:nvSpPr>
      <dsp:spPr>
        <a:xfrm>
          <a:off x="1951216" y="1200330"/>
          <a:ext cx="2101749" cy="201841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 dirty="0">
              <a:solidFill>
                <a:schemeClr val="accent4">
                  <a:lumMod val="10000"/>
                </a:schemeClr>
              </a:solidFill>
            </a:rPr>
            <a:t>    UDL</a:t>
          </a:r>
        </a:p>
      </dsp:txBody>
      <dsp:txXfrm>
        <a:off x="2594001" y="1721754"/>
        <a:ext cx="1261049" cy="1110127"/>
      </dsp:txXfrm>
    </dsp:sp>
    <dsp:sp modelId="{D6A8A29F-411F-6D41-B1D8-67B24BAAB35A}">
      <dsp:nvSpPr>
        <dsp:cNvPr id="0" name=""/>
        <dsp:cNvSpPr/>
      </dsp:nvSpPr>
      <dsp:spPr>
        <a:xfrm>
          <a:off x="670639" y="1200330"/>
          <a:ext cx="1965781" cy="199198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 dirty="0">
              <a:solidFill>
                <a:schemeClr val="accent3">
                  <a:lumMod val="10000"/>
                </a:schemeClr>
              </a:solidFill>
            </a:rPr>
            <a:t>WCAG</a:t>
          </a:r>
        </a:p>
      </dsp:txBody>
      <dsp:txXfrm>
        <a:off x="855750" y="1714927"/>
        <a:ext cx="1179468" cy="10955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E73D5-B76C-DC4F-9CD1-4A9074E3CC19}">
      <dsp:nvSpPr>
        <dsp:cNvPr id="0" name=""/>
        <dsp:cNvSpPr/>
      </dsp:nvSpPr>
      <dsp:spPr>
        <a:xfrm>
          <a:off x="622793" y="0"/>
          <a:ext cx="5039599" cy="5833368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3348BF-4EF6-C34B-BB9C-4FC2E491C2EA}">
      <dsp:nvSpPr>
        <dsp:cNvPr id="0" name=""/>
        <dsp:cNvSpPr/>
      </dsp:nvSpPr>
      <dsp:spPr>
        <a:xfrm>
          <a:off x="2519799" y="586469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Scope</a:t>
          </a:r>
        </a:p>
      </dsp:txBody>
      <dsp:txXfrm>
        <a:off x="2553503" y="620173"/>
        <a:ext cx="3208331" cy="623025"/>
      </dsp:txXfrm>
    </dsp:sp>
    <dsp:sp modelId="{1863B804-B79E-5248-9283-71BD2A7EB14E}">
      <dsp:nvSpPr>
        <dsp:cNvPr id="0" name=""/>
        <dsp:cNvSpPr/>
      </dsp:nvSpPr>
      <dsp:spPr>
        <a:xfrm>
          <a:off x="2519799" y="1363207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Definition</a:t>
          </a:r>
        </a:p>
      </dsp:txBody>
      <dsp:txXfrm>
        <a:off x="2553503" y="1396911"/>
        <a:ext cx="3208331" cy="623025"/>
      </dsp:txXfrm>
    </dsp:sp>
    <dsp:sp modelId="{DEB013BB-EDC9-B24C-95DB-24A6BFFDF0B2}">
      <dsp:nvSpPr>
        <dsp:cNvPr id="0" name=""/>
        <dsp:cNvSpPr/>
      </dsp:nvSpPr>
      <dsp:spPr>
        <a:xfrm>
          <a:off x="2501979" y="2139945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Principles</a:t>
          </a:r>
        </a:p>
      </dsp:txBody>
      <dsp:txXfrm>
        <a:off x="2535683" y="2173649"/>
        <a:ext cx="3208331" cy="623025"/>
      </dsp:txXfrm>
    </dsp:sp>
    <dsp:sp modelId="{8EE1A2A3-3B5D-A543-8AAD-258D99390224}">
      <dsp:nvSpPr>
        <dsp:cNvPr id="0" name=""/>
        <dsp:cNvSpPr/>
      </dsp:nvSpPr>
      <dsp:spPr>
        <a:xfrm>
          <a:off x="2519799" y="2916683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Guidelines</a:t>
          </a:r>
        </a:p>
      </dsp:txBody>
      <dsp:txXfrm>
        <a:off x="2553503" y="2950387"/>
        <a:ext cx="3208331" cy="623025"/>
      </dsp:txXfrm>
    </dsp:sp>
    <dsp:sp modelId="{608E372C-A3EE-7349-923D-59D15617AACA}">
      <dsp:nvSpPr>
        <dsp:cNvPr id="0" name=""/>
        <dsp:cNvSpPr/>
      </dsp:nvSpPr>
      <dsp:spPr>
        <a:xfrm>
          <a:off x="2519799" y="3693422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Practices</a:t>
          </a:r>
        </a:p>
      </dsp:txBody>
      <dsp:txXfrm>
        <a:off x="2553503" y="3727126"/>
        <a:ext cx="3208331" cy="623025"/>
      </dsp:txXfrm>
    </dsp:sp>
    <dsp:sp modelId="{7BC97A59-0C02-1C42-BDF6-5CE378A80BCF}">
      <dsp:nvSpPr>
        <dsp:cNvPr id="0" name=""/>
        <dsp:cNvSpPr/>
      </dsp:nvSpPr>
      <dsp:spPr>
        <a:xfrm>
          <a:off x="2519799" y="4470160"/>
          <a:ext cx="3275739" cy="69043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Process</a:t>
          </a:r>
        </a:p>
      </dsp:txBody>
      <dsp:txXfrm>
        <a:off x="2553503" y="4503864"/>
        <a:ext cx="3208331" cy="623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05E86-09EB-DF41-89E9-215D79408489}" type="datetimeFigureOut">
              <a:rPr lang="en-US" smtClean="0">
                <a:latin typeface="Myriad Pro" panose="020B0503030403020204" pitchFamily="34" charset="0"/>
              </a:rPr>
              <a:t>9/20/22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22C9B-2564-4B41-878E-BC4A87A03B87}" type="slidenum">
              <a:rPr lang="en-US" smtClean="0">
                <a:latin typeface="Myriad Pro" panose="020B0503030403020204" pitchFamily="34" charset="0"/>
              </a:rPr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yriad Pro" panose="020B0503030403020204" pitchFamily="34" charset="0"/>
              </a:defRPr>
            </a:lvl1pPr>
          </a:lstStyle>
          <a:p>
            <a:fld id="{63D10941-C7BB-1940-8C10-FA7177FD4ED8}" type="datetimeFigureOut">
              <a:rPr lang="en-US" smtClean="0"/>
              <a:pPr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yriad Pro" panose="020B0503030403020204" pitchFamily="34" charset="0"/>
              </a:defRPr>
            </a:lvl1pPr>
          </a:lstStyle>
          <a:p>
            <a:fld id="{D5C9769F-11DB-1F4E-A65E-2BF6484DB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3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Myriad Pro" panose="020B0503030403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68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97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15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08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73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60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50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18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16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7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64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41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27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45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19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61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48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6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55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985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8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1bf93d4e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1bf93d4e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5835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919DA74-598D-8D40-A666-3AAD6332BF61}" type="slidenum">
              <a:rPr lang="en-US" sz="1200" b="0"/>
              <a:pPr/>
              <a:t>36</a:t>
            </a:fld>
            <a:endParaRPr lang="en-US" sz="1200" b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62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1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04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31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95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769F-11DB-1F4E-A65E-2BF6484DBEF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9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gi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5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4716352"/>
            <a:ext cx="1600200" cy="139700"/>
          </a:xfrm>
          <a:prstGeom prst="rect">
            <a:avLst/>
          </a:prstGeom>
        </p:spPr>
      </p:pic>
      <p:pic>
        <p:nvPicPr>
          <p:cNvPr id="2" name="Picture 1" descr="W Logo_Purpl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378987"/>
            <a:ext cx="1371600" cy="923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08680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6224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470400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chemeClr val="bg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chemeClr val="bg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0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4687816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407222"/>
            <a:ext cx="13716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fld id="{FAE50C8E-6172-4F9A-BE19-B7320B247B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B0AFE94D-AD4D-D84E-BB34-052476889AB0}" type="datetimeFigureOut">
              <a:rPr lang="en-US" smtClean="0"/>
              <a:pPr/>
              <a:t>9/20/22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EBC64B9-7F39-D04A-A763-25F37941C1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F0550-84B4-4042-851D-6B8911E13D2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7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4">
                    <a:lumMod val="1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305" y="533400"/>
            <a:ext cx="8256095" cy="834074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4684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05" y="6343328"/>
            <a:ext cx="1333745" cy="38069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E40DB7A-3785-BC4C-BF39-7F9110C5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6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6983A-390B-8E45-ADB7-47ECAA1486CE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425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F80068-894E-8646-8E07-8BE7CAA4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197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 b="0" i="0" baseline="0">
                <a:solidFill>
                  <a:schemeClr val="tx1">
                    <a:lumMod val="50000"/>
                  </a:schemeClr>
                </a:solidFill>
                <a:latin typeface="Open Sans Light"/>
                <a:cs typeface="Open Sans Light"/>
              </a:defRPr>
            </a:lvl1pPr>
            <a:lvl2pPr>
              <a:defRPr sz="2800" b="0" i="0" baseline="0">
                <a:solidFill>
                  <a:schemeClr val="tx1">
                    <a:lumMod val="50000"/>
                  </a:schemeClr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2800" b="0" i="0" baseline="0">
                <a:solidFill>
                  <a:schemeClr val="tx1">
                    <a:lumMod val="50000"/>
                  </a:schemeClr>
                </a:solidFill>
                <a:latin typeface="Open Sans Light"/>
                <a:cs typeface="Open Sans Light"/>
              </a:defRPr>
            </a:lvl3pPr>
            <a:lvl4pPr>
              <a:defRPr sz="2800" b="0" i="0" baseline="0">
                <a:solidFill>
                  <a:schemeClr val="tx1">
                    <a:lumMod val="50000"/>
                  </a:schemeClr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2800" b="0" i="0" baseline="0">
                <a:solidFill>
                  <a:schemeClr val="tx1">
                    <a:lumMod val="5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800" b="0" i="0" baseline="0">
                <a:solidFill>
                  <a:schemeClr val="tx1">
                    <a:lumMod val="50000"/>
                  </a:schemeClr>
                </a:solidFill>
                <a:latin typeface="+mj-lt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10"/>
            <a:ext cx="8229600" cy="991998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16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8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407222"/>
            <a:ext cx="13716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470400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chemeClr val="accent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chemeClr val="accent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</a:lstStyle>
          <a:p>
            <a:r>
              <a:rPr lang="en-US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005" y="6343328"/>
            <a:ext cx="1333745" cy="38069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E40DB7A-3785-BC4C-BF39-7F9110C5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15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71509"/>
            <a:ext cx="8229600" cy="995965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97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B0AFE94D-AD4D-D84E-BB34-052476889AB0}" type="datetimeFigureOut">
              <a:rPr lang="en-US" smtClean="0"/>
              <a:pPr/>
              <a:t>9/20/22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CEBC64B9-7F39-D04A-A763-25F37941C1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8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259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453E7-B64C-D84E-9C10-8E88EF04B8E0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479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80000">
              <a:schemeClr val="accent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92" r:id="rId5"/>
    <p:sldLayoutId id="2147483693" r:id="rId6"/>
    <p:sldLayoutId id="2147483698" r:id="rId7"/>
    <p:sldLayoutId id="2147483700" r:id="rId8"/>
    <p:sldLayoutId id="2147483701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accent3"/>
            </a:gs>
            <a:gs pos="80000">
              <a:schemeClr val="accent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73" r:id="rId5"/>
    <p:sldLayoutId id="2147483677" r:id="rId6"/>
    <p:sldLayoutId id="2147483686" r:id="rId7"/>
    <p:sldLayoutId id="2147483689" r:id="rId8"/>
    <p:sldLayoutId id="2147483691" r:id="rId9"/>
    <p:sldLayoutId id="2147483695" r:id="rId10"/>
    <p:sldLayoutId id="2147483696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30000">
              <a:schemeClr val="bg2"/>
            </a:gs>
            <a:gs pos="80000">
              <a:schemeClr val="accent5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21051C-FDA9-974D-9DE3-5953FE8C7B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7880" y="1016369"/>
            <a:ext cx="8148672" cy="4995949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5400" dirty="0"/>
              <a:t>How Faculty, IT Staff, &amp; Others Can Contribute to Making Courses Accessible to All Students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D921DC-57D0-AA4B-9F97-8CC59EC00357}"/>
              </a:ext>
            </a:extLst>
          </p:cNvPr>
          <p:cNvSpPr txBox="1"/>
          <p:nvPr/>
        </p:nvSpPr>
        <p:spPr>
          <a:xfrm>
            <a:off x="666144" y="4468702"/>
            <a:ext cx="37375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i="1" dirty="0">
              <a:latin typeface="Myriad Pro" panose="020B0503030403020204" pitchFamily="34" charset="0"/>
            </a:endParaRPr>
          </a:p>
          <a:p>
            <a:r>
              <a:rPr lang="en-US" sz="3600" i="1" dirty="0">
                <a:latin typeface="Myriad Pro" panose="020B0503030403020204" pitchFamily="34" charset="0"/>
              </a:rPr>
              <a:t>Sheryl </a:t>
            </a:r>
            <a:r>
              <a:rPr lang="en-US" sz="3600" i="1" dirty="0" err="1">
                <a:latin typeface="Myriad Pro" panose="020B0503030403020204" pitchFamily="34" charset="0"/>
              </a:rPr>
              <a:t>Burgstahler</a:t>
            </a:r>
            <a:endParaRPr lang="en-US" sz="3600" i="1" dirty="0">
              <a:latin typeface="Myriad Pro" panose="020B0503030403020204" pitchFamily="34" charset="0"/>
            </a:endParaRPr>
          </a:p>
          <a:p>
            <a:r>
              <a:rPr lang="en-US" sz="3600" i="1" dirty="0" err="1">
                <a:latin typeface="Helvetica" pitchFamily="2" charset="0"/>
              </a:rPr>
              <a:t>sherylb@uw.edu</a:t>
            </a:r>
            <a:endParaRPr lang="en-US" sz="3600" i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748AFA-4456-7040-BBB7-9ABAF4A8B4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4200" y="500063"/>
            <a:ext cx="8559800" cy="9366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ja-JP" sz="3600" dirty="0">
                <a:solidFill>
                  <a:srgbClr val="393EA0"/>
                </a:solidFill>
                <a:latin typeface="Helvetica" charset="0"/>
              </a:rPr>
              <a:t>One-minute history of the evolution of responses to human differences:</a:t>
            </a:r>
            <a:endParaRPr lang="en-US" sz="3600" dirty="0">
              <a:solidFill>
                <a:srgbClr val="393EA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38AF9-BA1F-514C-A6CD-FA719C0293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2037777"/>
            <a:ext cx="8076956" cy="4015497"/>
          </a:xfrm>
        </p:spPr>
        <p:txBody>
          <a:bodyPr/>
          <a:lstStyle/>
          <a:p>
            <a:pPr marL="476250" lvl="4" indent="-476250">
              <a:buFont typeface="Wingdings" pitchFamily="2" charset="2"/>
              <a:buChar char="§"/>
            </a:pPr>
            <a:r>
              <a:rPr lang="en-US" altLang="ja-JP" sz="3600" dirty="0">
                <a:solidFill>
                  <a:srgbClr val="000000"/>
                </a:solidFill>
                <a:latin typeface="Helvetica" charset="0"/>
              </a:rPr>
              <a:t>Eliminate, exclude,</a:t>
            </a:r>
            <a:br>
              <a:rPr lang="en-US" altLang="ja-JP" sz="3600" dirty="0">
                <a:solidFill>
                  <a:srgbClr val="000000"/>
                </a:solidFill>
                <a:latin typeface="Helvetica" charset="0"/>
              </a:rPr>
            </a:br>
            <a:r>
              <a:rPr lang="en-US" altLang="ja-JP" sz="3600" dirty="0">
                <a:solidFill>
                  <a:srgbClr val="000000"/>
                </a:solidFill>
                <a:latin typeface="Helvetica" charset="0"/>
              </a:rPr>
              <a:t>segregate</a:t>
            </a:r>
          </a:p>
          <a:p>
            <a:pPr marL="476250" lvl="4" indent="-476250">
              <a:buFont typeface="Wingdings" pitchFamily="2" charset="2"/>
              <a:buChar char="§"/>
            </a:pPr>
            <a:r>
              <a:rPr lang="en-US" altLang="ja-JP" sz="3600" dirty="0">
                <a:solidFill>
                  <a:srgbClr val="000000"/>
                </a:solidFill>
                <a:latin typeface="Helvetica" charset="0"/>
              </a:rPr>
              <a:t>Cure, rehabilitate, </a:t>
            </a:r>
            <a:br>
              <a:rPr lang="en-US" altLang="ja-JP" sz="3600" dirty="0">
                <a:solidFill>
                  <a:srgbClr val="000000"/>
                </a:solidFill>
                <a:latin typeface="Helvetica" charset="0"/>
              </a:rPr>
            </a:br>
            <a:r>
              <a:rPr lang="en-US" altLang="ja-JP" sz="3600" dirty="0">
                <a:solidFill>
                  <a:srgbClr val="000000"/>
                </a:solidFill>
                <a:latin typeface="Helvetica" charset="0"/>
              </a:rPr>
              <a:t>accommodate</a:t>
            </a:r>
          </a:p>
          <a:p>
            <a:pPr marL="476250" lvl="4" indent="-476250">
              <a:buFont typeface="Wingdings" pitchFamily="2" charset="2"/>
              <a:buChar char="§"/>
            </a:pPr>
            <a:r>
              <a:rPr lang="en-US" altLang="ja-JP" sz="3600" dirty="0">
                <a:solidFill>
                  <a:srgbClr val="000000"/>
                </a:solidFill>
                <a:latin typeface="Helvetica" charset="0"/>
              </a:rPr>
              <a:t>Social justice, </a:t>
            </a:r>
            <a:br>
              <a:rPr lang="en-US" altLang="ja-JP" sz="3600" dirty="0">
                <a:solidFill>
                  <a:srgbClr val="000000"/>
                </a:solidFill>
                <a:latin typeface="Helvetica" charset="0"/>
              </a:rPr>
            </a:br>
            <a:r>
              <a:rPr lang="en-US" altLang="ja-JP" sz="3600" dirty="0">
                <a:solidFill>
                  <a:srgbClr val="000000"/>
                </a:solidFill>
                <a:latin typeface="Helvetica" charset="0"/>
              </a:rPr>
              <a:t>universal design + </a:t>
            </a:r>
            <a:br>
              <a:rPr lang="en-US" altLang="ja-JP" sz="3600" dirty="0">
                <a:solidFill>
                  <a:srgbClr val="000000"/>
                </a:solidFill>
                <a:latin typeface="Helvetica" charset="0"/>
              </a:rPr>
            </a:br>
            <a:r>
              <a:rPr lang="en-US" altLang="ja-JP" sz="3600" dirty="0">
                <a:solidFill>
                  <a:srgbClr val="000000"/>
                </a:solidFill>
                <a:latin typeface="Helvetica" charset="0"/>
              </a:rPr>
              <a:t>accommodations</a:t>
            </a:r>
            <a:endParaRPr lang="en-US" altLang="ja-JP" sz="3600" dirty="0">
              <a:latin typeface="Helvetica" charset="0"/>
            </a:endParaRPr>
          </a:p>
        </p:txBody>
      </p:sp>
      <p:pic>
        <p:nvPicPr>
          <p:cNvPr id="7" name="Picture 6" descr="Image of fema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3261" y="1509161"/>
            <a:ext cx="1586869" cy="1519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Image of ma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453" y="2824527"/>
            <a:ext cx="1696809" cy="1839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 descr="Image of ma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592">
            <a:off x="7456052" y="3147289"/>
            <a:ext cx="1636713" cy="1796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 descr="Image of man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0952" y="4987861"/>
            <a:ext cx="1609130" cy="1759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3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7595419" cy="62718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600" dirty="0">
                <a:solidFill>
                  <a:srgbClr val="002060"/>
                </a:solidFill>
                <a:latin typeface="Helvetica" pitchFamily="2" charset="0"/>
                <a:ea typeface="Helvetica" charset="0"/>
                <a:cs typeface="Helvetica" charset="0"/>
              </a:rPr>
              <a:t>Consider</a:t>
            </a:r>
            <a:r>
              <a:rPr lang="en-US" sz="3600" dirty="0">
                <a:solidFill>
                  <a:srgbClr val="400080"/>
                </a:solidFill>
                <a:latin typeface="Helvetica" pitchFamily="2" charset="0"/>
                <a:ea typeface="Helvetica" charset="0"/>
                <a:cs typeface="Helvetica" charset="0"/>
              </a:rPr>
              <a:t> </a:t>
            </a:r>
            <a:r>
              <a:rPr lang="en-US" sz="3600" dirty="0">
                <a:solidFill>
                  <a:srgbClr val="FF0F1B"/>
                </a:solidFill>
                <a:latin typeface="Helvetica" pitchFamily="2" charset="0"/>
                <a:ea typeface="Helvetica" charset="0"/>
                <a:cs typeface="Helvetica" charset="0"/>
              </a:rPr>
              <a:t>ability</a:t>
            </a:r>
            <a:r>
              <a:rPr lang="en-US" sz="3600" dirty="0">
                <a:solidFill>
                  <a:srgbClr val="400080"/>
                </a:solidFill>
                <a:latin typeface="Helvetica" pitchFamily="2" charset="0"/>
                <a:ea typeface="Helvetica" charset="0"/>
                <a:cs typeface="Helvetica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Helvetica" pitchFamily="2" charset="0"/>
                <a:ea typeface="Helvetica" charset="0"/>
                <a:cs typeface="Helvetica" charset="0"/>
              </a:rPr>
              <a:t>on a continuum</a:t>
            </a:r>
          </a:p>
        </p:txBody>
      </p:sp>
      <p:pic>
        <p:nvPicPr>
          <p:cNvPr id="23555" name="Picture 3" descr="Double ended arrow with the words &quot;not able&quot; on the left side and &quot;able&quot; on the right sid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32355"/>
            <a:ext cx="9144000" cy="135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08819" y="2121466"/>
            <a:ext cx="7772400" cy="491783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understand English, social norms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see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hear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walk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read print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write with pen or pencil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communicate verbally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tune out distraction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learn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manage physical/mental health </a:t>
            </a:r>
          </a:p>
        </p:txBody>
      </p:sp>
    </p:spTree>
    <p:extLst>
      <p:ext uri="{BB962C8B-B14F-4D97-AF65-F5344CB8AC3E}">
        <p14:creationId xmlns:p14="http://schemas.microsoft.com/office/powerpoint/2010/main" val="7355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280024-CC53-C54C-8F6B-D2773AF8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54" y="94129"/>
            <a:ext cx="7688944" cy="132556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600" dirty="0">
                <a:solidFill>
                  <a:srgbClr val="3444A0"/>
                </a:solidFill>
                <a:latin typeface="Helvetica" pitchFamily="2" charset="0"/>
              </a:rPr>
              <a:t>Common/expensive </a:t>
            </a:r>
            <a:r>
              <a:rPr lang="en-US" sz="3600" dirty="0" err="1">
                <a:solidFill>
                  <a:srgbClr val="3444A0"/>
                </a:solidFill>
                <a:latin typeface="Helvetica" pitchFamily="2" charset="0"/>
              </a:rPr>
              <a:t>accommoda</a:t>
            </a:r>
            <a:r>
              <a:rPr lang="en-US" sz="3600" dirty="0">
                <a:solidFill>
                  <a:srgbClr val="3444A0"/>
                </a:solidFill>
                <a:latin typeface="Helvetica" pitchFamily="2" charset="0"/>
              </a:rPr>
              <a:t>- </a:t>
            </a:r>
            <a:r>
              <a:rPr lang="en-US" sz="3600" dirty="0" err="1">
                <a:solidFill>
                  <a:srgbClr val="3444A0"/>
                </a:solidFill>
                <a:latin typeface="Helvetica" pitchFamily="2" charset="0"/>
              </a:rPr>
              <a:t>tions</a:t>
            </a:r>
            <a:r>
              <a:rPr lang="en-US" sz="3600" baseline="0" dirty="0">
                <a:solidFill>
                  <a:srgbClr val="3444A0"/>
                </a:solidFill>
                <a:latin typeface="Helvetica" pitchFamily="2" charset="0"/>
              </a:rPr>
              <a:t> for online courses</a:t>
            </a:r>
            <a:endParaRPr lang="en-US" sz="3600" dirty="0">
              <a:solidFill>
                <a:srgbClr val="3444A0"/>
              </a:solidFill>
              <a:latin typeface="Helvetica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82F78F-7639-654B-B96F-34400D169F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463" y="1806258"/>
            <a:ext cx="5668073" cy="4165600"/>
          </a:xfrm>
        </p:spPr>
        <p:txBody>
          <a:bodyPr/>
          <a:lstStyle/>
          <a:p>
            <a:pPr marL="677863" indent="-457200">
              <a:buFont typeface="Wingdings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Making inaccessible documents accessible, mainly those in PDF format</a:t>
            </a:r>
            <a:b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</a:b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Tahoma" charset="0"/>
              <a:cs typeface="Tahoma" charset="0"/>
            </a:endParaRPr>
          </a:p>
          <a:p>
            <a:pPr marL="677863" indent="-457200">
              <a:buFont typeface="Wingdings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Captioning videos</a:t>
            </a:r>
          </a:p>
        </p:txBody>
      </p:sp>
      <p:pic>
        <p:nvPicPr>
          <p:cNvPr id="5" name="Picture 4" descr="student who is blind using a braille embosser">
            <a:extLst>
              <a:ext uri="{FF2B5EF4-FFF2-40B4-BE49-F238E27FC236}">
                <a16:creationId xmlns:a16="http://schemas.microsoft.com/office/drawing/2014/main" id="{D1D53AEF-9677-0E4C-9D87-CA1897CA8AD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76800" y="1905000"/>
            <a:ext cx="3429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5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A2F665-D793-8240-9BD0-B5FBBC471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5" y="572989"/>
            <a:ext cx="8256095" cy="834074"/>
          </a:xfrm>
          <a:prstGeom prst="rect">
            <a:avLst/>
          </a:prstGeom>
        </p:spPr>
        <p:txBody>
          <a:bodyPr/>
          <a:lstStyle/>
          <a:p>
            <a:r>
              <a:rPr lang="en-US" sz="4000" dirty="0">
                <a:solidFill>
                  <a:srgbClr val="3345A0"/>
                </a:solidFill>
                <a:latin typeface="Helvetica" pitchFamily="2" charset="0"/>
                <a:cs typeface="Arial" panose="020B0604020202020204" pitchFamily="34" charset="0"/>
              </a:rPr>
              <a:t>“When you plant lettuce,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298C2-725A-BA4E-B10C-E466111C32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dirty="0">
                <a:solidFill>
                  <a:schemeClr val="accent4">
                    <a:lumMod val="25000"/>
                  </a:schemeClr>
                </a:solidFill>
                <a:latin typeface="Helvetica" pitchFamily="2" charset="0"/>
              </a:rPr>
              <a:t>if it does not grow well, you don't blame the lettuce. You look for reasons it is not doing well.</a:t>
            </a:r>
          </a:p>
          <a:p>
            <a:pPr marL="0" indent="0">
              <a:buNone/>
            </a:pPr>
            <a:endParaRPr lang="en-US" sz="5100" dirty="0">
              <a:solidFill>
                <a:schemeClr val="accent4">
                  <a:lumMod val="25000"/>
                </a:schemeClr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5100" dirty="0">
                <a:solidFill>
                  <a:schemeClr val="accent4">
                    <a:lumMod val="25000"/>
                  </a:schemeClr>
                </a:solidFill>
                <a:latin typeface="Helvetica" pitchFamily="2" charset="0"/>
              </a:rPr>
              <a:t>It may need fertilizer, </a:t>
            </a:r>
            <a:br>
              <a:rPr lang="en-US" sz="5100" dirty="0">
                <a:solidFill>
                  <a:schemeClr val="accent4">
                    <a:lumMod val="25000"/>
                  </a:schemeClr>
                </a:solidFill>
                <a:latin typeface="Helvetica" pitchFamily="2" charset="0"/>
              </a:rPr>
            </a:br>
            <a:r>
              <a:rPr lang="en-US" sz="5100" dirty="0">
                <a:solidFill>
                  <a:schemeClr val="accent4">
                    <a:lumMod val="25000"/>
                  </a:schemeClr>
                </a:solidFill>
                <a:latin typeface="Helvetica" pitchFamily="2" charset="0"/>
              </a:rPr>
              <a:t>or more water, </a:t>
            </a:r>
            <a:br>
              <a:rPr lang="en-US" sz="5100" dirty="0">
                <a:solidFill>
                  <a:schemeClr val="accent4">
                    <a:lumMod val="25000"/>
                  </a:schemeClr>
                </a:solidFill>
                <a:latin typeface="Helvetica" pitchFamily="2" charset="0"/>
              </a:rPr>
            </a:br>
            <a:r>
              <a:rPr lang="en-US" sz="5100" dirty="0">
                <a:solidFill>
                  <a:schemeClr val="accent4">
                    <a:lumMod val="25000"/>
                  </a:schemeClr>
                </a:solidFill>
                <a:latin typeface="Helvetica" pitchFamily="2" charset="0"/>
              </a:rPr>
              <a:t>or less sun...”</a:t>
            </a:r>
          </a:p>
          <a:p>
            <a:pPr marL="0" indent="0">
              <a:buNone/>
            </a:pPr>
            <a:endParaRPr lang="en-US" sz="5100" dirty="0">
              <a:solidFill>
                <a:schemeClr val="accent4">
                  <a:lumMod val="25000"/>
                </a:schemeClr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5100" dirty="0">
                <a:solidFill>
                  <a:schemeClr val="accent4">
                    <a:lumMod val="25000"/>
                  </a:schemeClr>
                </a:solidFill>
                <a:latin typeface="Helvetica" pitchFamily="2" charset="0"/>
              </a:rPr>
              <a:t>-</a:t>
            </a:r>
            <a:r>
              <a:rPr lang="en-US" sz="5100" dirty="0" err="1">
                <a:solidFill>
                  <a:schemeClr val="accent4">
                    <a:lumMod val="25000"/>
                  </a:schemeClr>
                </a:solidFill>
                <a:latin typeface="Helvetica" pitchFamily="2" charset="0"/>
              </a:rPr>
              <a:t>Thích</a:t>
            </a:r>
            <a:r>
              <a:rPr lang="en-US" sz="5100" dirty="0">
                <a:solidFill>
                  <a:schemeClr val="accent4">
                    <a:lumMod val="25000"/>
                  </a:schemeClr>
                </a:solidFill>
                <a:latin typeface="Helvetica" pitchFamily="2" charset="0"/>
              </a:rPr>
              <a:t> </a:t>
            </a:r>
            <a:r>
              <a:rPr lang="en-US" sz="5100" dirty="0" err="1">
                <a:solidFill>
                  <a:schemeClr val="accent4">
                    <a:lumMod val="25000"/>
                  </a:schemeClr>
                </a:solidFill>
                <a:latin typeface="Helvetica" pitchFamily="2" charset="0"/>
              </a:rPr>
              <a:t>Nhất</a:t>
            </a:r>
            <a:r>
              <a:rPr lang="en-US" sz="5100" dirty="0">
                <a:solidFill>
                  <a:schemeClr val="accent4">
                    <a:lumMod val="25000"/>
                  </a:schemeClr>
                </a:solidFill>
                <a:latin typeface="Helvetica" pitchFamily="2" charset="0"/>
              </a:rPr>
              <a:t> </a:t>
            </a:r>
            <a:r>
              <a:rPr lang="en-US" sz="5100" dirty="0" err="1">
                <a:solidFill>
                  <a:schemeClr val="accent4">
                    <a:lumMod val="25000"/>
                  </a:schemeClr>
                </a:solidFill>
                <a:latin typeface="Helvetica" pitchFamily="2" charset="0"/>
              </a:rPr>
              <a:t>Hạnh</a:t>
            </a:r>
            <a:r>
              <a:rPr lang="en-US" sz="5100" dirty="0">
                <a:solidFill>
                  <a:schemeClr val="accent4">
                    <a:lumMod val="25000"/>
                  </a:schemeClr>
                </a:solidFill>
                <a:latin typeface="Helvetica" pitchFamily="2" charset="0"/>
              </a:rPr>
              <a:t>, </a:t>
            </a:r>
          </a:p>
          <a:p>
            <a:pPr marL="0" indent="0">
              <a:buNone/>
            </a:pPr>
            <a:r>
              <a:rPr lang="en-US" sz="5100" dirty="0">
                <a:solidFill>
                  <a:schemeClr val="accent4">
                    <a:lumMod val="25000"/>
                  </a:schemeClr>
                </a:solidFill>
                <a:latin typeface="Helvetica" pitchFamily="2" charset="0"/>
              </a:rPr>
              <a:t>Vietnamese </a:t>
            </a:r>
            <a:br>
              <a:rPr lang="en-US" sz="5100" dirty="0">
                <a:solidFill>
                  <a:schemeClr val="accent4">
                    <a:lumMod val="25000"/>
                  </a:schemeClr>
                </a:solidFill>
                <a:latin typeface="Helvetica" pitchFamily="2" charset="0"/>
              </a:rPr>
            </a:br>
            <a:r>
              <a:rPr lang="en-US" sz="5100" dirty="0">
                <a:solidFill>
                  <a:schemeClr val="accent4">
                    <a:lumMod val="25000"/>
                  </a:schemeClr>
                </a:solidFill>
                <a:latin typeface="Helvetica" pitchFamily="2" charset="0"/>
              </a:rPr>
              <a:t>Buddhist Monk</a:t>
            </a:r>
            <a:endParaRPr lang="en-US" sz="5100" dirty="0">
              <a:solidFill>
                <a:schemeClr val="accent4">
                  <a:lumMod val="25000"/>
                </a:schemeClr>
              </a:solidFill>
              <a:latin typeface="Helvetica" pitchFamily="2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6" name="Picture 5" descr="head of lettuce">
            <a:extLst>
              <a:ext uri="{FF2B5EF4-FFF2-40B4-BE49-F238E27FC236}">
                <a16:creationId xmlns:a16="http://schemas.microsoft.com/office/drawing/2014/main" id="{4BDC3F61-5D4C-DE41-867B-6A8FC6808F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633482"/>
            <a:ext cx="3352800" cy="322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5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 descr="List: scope, definition, priniples, guidelines, practices, process">
            <a:extLst>
              <a:ext uri="{FF2B5EF4-FFF2-40B4-BE49-F238E27FC236}">
                <a16:creationId xmlns:a16="http://schemas.microsoft.com/office/drawing/2014/main" id="{A9E9601E-0699-7346-BD19-1801DB4E978C}"/>
              </a:ext>
            </a:extLst>
          </p:cNvPr>
          <p:cNvGraphicFramePr/>
          <p:nvPr/>
        </p:nvGraphicFramePr>
        <p:xfrm>
          <a:off x="1784519" y="162698"/>
          <a:ext cx="5795539" cy="583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3093DBC-D488-9733-BF92-507A5F422372}"/>
              </a:ext>
            </a:extLst>
          </p:cNvPr>
          <p:cNvSpPr txBox="1"/>
          <p:nvPr/>
        </p:nvSpPr>
        <p:spPr>
          <a:xfrm>
            <a:off x="697831" y="1275347"/>
            <a:ext cx="2141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Universal Design in Higher Education  (UDHE) Framework</a:t>
            </a:r>
          </a:p>
        </p:txBody>
      </p:sp>
    </p:spTree>
    <p:extLst>
      <p:ext uri="{BB962C8B-B14F-4D97-AF65-F5344CB8AC3E}">
        <p14:creationId xmlns:p14="http://schemas.microsoft.com/office/powerpoint/2010/main" val="24146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57BC30D-5ACB-164E-A6EF-9B082643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444DA0"/>
                </a:solidFill>
                <a:latin typeface="Helvetica" pitchFamily="2" charset="0"/>
              </a:rPr>
              <a:t>Scope: Courses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ED0A14-2306-EB42-9B60-1F9B06CE8D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895" y="1977357"/>
            <a:ext cx="8196210" cy="4015497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sz="4000" dirty="0">
                <a:latin typeface="Helvetica" pitchFamily="2" charset="0"/>
              </a:rPr>
              <a:t>Fully on-site courses</a:t>
            </a:r>
          </a:p>
          <a:p>
            <a:pPr lvl="1">
              <a:buFont typeface="Wingdings" pitchFamily="2" charset="2"/>
              <a:buChar char="§"/>
            </a:pPr>
            <a:r>
              <a:rPr lang="en-US" sz="4000" dirty="0">
                <a:latin typeface="Helvetica" pitchFamily="2" charset="0"/>
              </a:rPr>
              <a:t>Fully online courses</a:t>
            </a:r>
          </a:p>
          <a:p>
            <a:pPr lvl="1">
              <a:buFont typeface="Wingdings" pitchFamily="2" charset="2"/>
              <a:buChar char="§"/>
            </a:pPr>
            <a:r>
              <a:rPr lang="en-US" sz="4000" dirty="0">
                <a:latin typeface="Helvetica" pitchFamily="2" charset="0"/>
              </a:rPr>
              <a:t>Hybrid courses </a:t>
            </a:r>
          </a:p>
        </p:txBody>
      </p:sp>
    </p:spTree>
    <p:extLst>
      <p:ext uri="{BB962C8B-B14F-4D97-AF65-F5344CB8AC3E}">
        <p14:creationId xmlns:p14="http://schemas.microsoft.com/office/powerpoint/2010/main" val="275965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metag on lanyard">
            <a:extLst>
              <a:ext uri="{FF2B5EF4-FFF2-40B4-BE49-F238E27FC236}">
                <a16:creationId xmlns:a16="http://schemas.microsoft.com/office/drawing/2014/main" id="{465BBAB2-69C0-50CE-4C2F-3474E2EB0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060" y="0"/>
            <a:ext cx="3860674" cy="636122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A3526B-C410-874B-B170-CEE2F1F4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68" y="637112"/>
            <a:ext cx="77724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3A37A0"/>
                </a:solidFill>
              </a:rPr>
              <a:t>Universal Design (UD) =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DD9B9A-FADA-7F4F-B9AD-A781815D4D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1645725"/>
            <a:ext cx="4838970" cy="381008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  <a:ea typeface="Helvetica" charset="0"/>
                <a:cs typeface="Helvetica" charset="0"/>
              </a:rPr>
              <a:t>“</a:t>
            </a:r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the design of products &amp; environments to be usable by all people, to the greatest extent possible, without the need for adaptation or specialized design.”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The Center for Universal Design</a:t>
            </a:r>
            <a:b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</a:br>
            <a:r>
              <a:rPr lang="en-US" altLang="ja-JP" sz="1800" i="1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www.design.ncsu.edu</a:t>
            </a:r>
            <a:r>
              <a:rPr lang="en-US" altLang="ja-JP" sz="1800" i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/cud</a:t>
            </a:r>
            <a:endParaRPr lang="en-US" sz="1800" i="1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D01E8A-3BF2-0343-99B5-386776A7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60" y="847666"/>
            <a:ext cx="3657600" cy="1248354"/>
          </a:xfrm>
        </p:spPr>
        <p:txBody>
          <a:bodyPr/>
          <a:lstStyle/>
          <a:p>
            <a:pPr algn="l"/>
            <a:r>
              <a:rPr lang="en-US" dirty="0"/>
              <a:t>Applying </a:t>
            </a:r>
            <a:br>
              <a:rPr lang="en-US" dirty="0"/>
            </a:br>
            <a:r>
              <a:rPr lang="en-US" dirty="0"/>
              <a:t>UD</a:t>
            </a:r>
            <a:r>
              <a:rPr lang="en-US" baseline="0" dirty="0"/>
              <a:t> makes materials &amp; activities… </a:t>
            </a:r>
            <a:endParaRPr lang="en-US" dirty="0"/>
          </a:p>
        </p:txBody>
      </p:sp>
      <p:pic>
        <p:nvPicPr>
          <p:cNvPr id="6" name="Picture 5" descr="Venn triangle shows three connecting triangles around the perimiter with the words, 'useable,' 'accessible,' and 'inclusive.' The center trianble connecting the three has the word 'universal design.'">
            <a:extLst>
              <a:ext uri="{FF2B5EF4-FFF2-40B4-BE49-F238E27FC236}">
                <a16:creationId xmlns:a16="http://schemas.microsoft.com/office/drawing/2014/main" id="{9272A7B4-86B5-084E-9323-CBC70BFD1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060" y="847666"/>
            <a:ext cx="6187279" cy="568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9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371600"/>
          </a:xfrm>
        </p:spPr>
        <p:txBody>
          <a:bodyPr/>
          <a:lstStyle/>
          <a:p>
            <a:pPr algn="l"/>
            <a:r>
              <a:rPr lang="en-US" altLang="ja-JP" sz="4000" dirty="0">
                <a:solidFill>
                  <a:srgbClr val="3A3FA0"/>
                </a:solidFill>
                <a:latin typeface="Helvetica" charset="0"/>
              </a:rPr>
              <a:t>UD of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4419600" cy="46870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800"/>
              </a:spcBef>
              <a:buFont typeface="Wingdings" pitchFamily="2" charset="2"/>
              <a:buChar char="§"/>
            </a:pPr>
            <a:r>
              <a:rPr lang="en-US" altLang="ja-JP" sz="360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builds in </a:t>
            </a:r>
            <a:br>
              <a:rPr lang="en-US" altLang="ja-JP" sz="360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</a:br>
            <a:r>
              <a:rPr lang="en-US" altLang="ja-JP" sz="360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accessibility </a:t>
            </a:r>
            <a:br>
              <a:rPr lang="en-US" altLang="ja-JP" sz="360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</a:br>
            <a:r>
              <a:rPr lang="en-US" altLang="ja-JP" sz="360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features</a:t>
            </a:r>
            <a:endParaRPr lang="en-US" altLang="ja-JP" sz="3600" dirty="0">
              <a:solidFill>
                <a:schemeClr val="accent4">
                  <a:lumMod val="10000"/>
                </a:schemeClr>
              </a:solidFill>
              <a:latin typeface="Tahom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4114800"/>
            <a:ext cx="3962400" cy="1981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ja-JP" sz="3600" dirty="0">
                <a:solidFill>
                  <a:schemeClr val="accent4">
                    <a:lumMod val="10000"/>
                  </a:schemeClr>
                </a:solidFill>
                <a:latin typeface="Helvetica" charset="0"/>
              </a:rPr>
              <a:t>ensures compatibility with assistive technology</a:t>
            </a:r>
          </a:p>
        </p:txBody>
      </p:sp>
      <p:pic>
        <p:nvPicPr>
          <p:cNvPr id="8" name="Picture 7" descr="iphone with enlarged image on scre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36"/>
          <a:stretch/>
        </p:blipFill>
        <p:spPr>
          <a:xfrm>
            <a:off x="0" y="3255169"/>
            <a:ext cx="4203699" cy="3602831"/>
          </a:xfrm>
          <a:prstGeom prst="rect">
            <a:avLst/>
          </a:prstGeom>
        </p:spPr>
      </p:pic>
      <p:pic>
        <p:nvPicPr>
          <p:cNvPr id="6" name="Picture 5" descr="iphone with white text on black scre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881" r="-26700"/>
          <a:stretch/>
        </p:blipFill>
        <p:spPr>
          <a:xfrm>
            <a:off x="4876800" y="-228600"/>
            <a:ext cx="781433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C687-48A5-C643-A662-7003CA61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404" y="1213658"/>
            <a:ext cx="6572596" cy="3967942"/>
          </a:xfrm>
        </p:spPr>
        <p:txBody>
          <a:bodyPr>
            <a:noAutofit/>
          </a:bodyPr>
          <a:lstStyle/>
          <a:p>
            <a:r>
              <a:rPr lang="en-US" altLang="ja-JP" dirty="0">
                <a:solidFill>
                  <a:srgbClr val="000090"/>
                </a:solidFill>
                <a:latin typeface="Helvetica" pitchFamily="2" charset="0"/>
                <a:ea typeface="Tahoma" charset="0"/>
                <a:cs typeface="Tahoma" charset="0"/>
              </a:rPr>
              <a:t>Instructors should consider characteristics of students who </a:t>
            </a:r>
            <a:r>
              <a:rPr lang="en-US" altLang="ja-JP" i="1" dirty="0">
                <a:solidFill>
                  <a:srgbClr val="FF0000"/>
                </a:solidFill>
                <a:latin typeface="Helvetica" pitchFamily="2" charset="0"/>
                <a:ea typeface="Tahoma" charset="0"/>
                <a:cs typeface="Tahoma" charset="0"/>
              </a:rPr>
              <a:t>might</a:t>
            </a:r>
            <a:r>
              <a:rPr lang="en-US" altLang="ja-JP" dirty="0">
                <a:solidFill>
                  <a:srgbClr val="000090"/>
                </a:solidFill>
                <a:latin typeface="Helvetica" pitchFamily="2" charset="0"/>
                <a:ea typeface="Tahoma" charset="0"/>
                <a:cs typeface="Tahoma" charset="0"/>
              </a:rPr>
              <a:t> be in their courses &amp; the assistive technologies (AT) they </a:t>
            </a:r>
            <a:r>
              <a:rPr lang="en-US" altLang="ja-JP" i="1" dirty="0">
                <a:solidFill>
                  <a:srgbClr val="FF0000"/>
                </a:solidFill>
                <a:latin typeface="Helvetica" pitchFamily="2" charset="0"/>
                <a:ea typeface="Tahoma" charset="0"/>
                <a:cs typeface="Tahoma" charset="0"/>
              </a:rPr>
              <a:t>might</a:t>
            </a:r>
            <a:r>
              <a:rPr lang="en-US" altLang="ja-JP" dirty="0">
                <a:solidFill>
                  <a:srgbClr val="000090"/>
                </a:solidFill>
                <a:latin typeface="Helvetica" pitchFamily="2" charset="0"/>
                <a:ea typeface="Tahoma" charset="0"/>
                <a:cs typeface="Tahoma" charset="0"/>
              </a:rPr>
              <a:t> be using as they develop a course.</a:t>
            </a:r>
            <a:br>
              <a:rPr lang="en-US" altLang="ja-JP" sz="3200" dirty="0">
                <a:solidFill>
                  <a:srgbClr val="000090"/>
                </a:solidFill>
                <a:latin typeface="Tahoma" charset="0"/>
                <a:ea typeface="Tahoma" charset="0"/>
                <a:cs typeface="Tahoma" charset="0"/>
              </a:rPr>
            </a:br>
            <a:endParaRPr lang="en-US" sz="3200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941832D-1AA8-B048-9BB3-EA5D35FF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7" y="673766"/>
            <a:ext cx="78867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3200" b="0" i="0" kern="1200" baseline="0" dirty="0">
                <a:solidFill>
                  <a:srgbClr val="000090"/>
                </a:solidFill>
                <a:effectLst/>
                <a:latin typeface="Helvetica" pitchFamily="2" charset="0"/>
                <a:ea typeface="ＭＳ Ｐゴシック" panose="020B0600070205080204" pitchFamily="34" charset="-128"/>
                <a:cs typeface="Myriad Pro" panose="020B0503030403020204"/>
              </a:rPr>
              <a:t>2 Units in Accessible Technology Services</a:t>
            </a:r>
            <a:endParaRPr lang="en-US" sz="3200" dirty="0"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FC63B-ABEC-CC4B-ABA6-8852720188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7" y="1695796"/>
            <a:ext cx="8184662" cy="4434529"/>
          </a:xfrm>
        </p:spPr>
        <p:txBody>
          <a:bodyPr/>
          <a:lstStyle/>
          <a:p>
            <a:pPr marL="292100" lvl="4" indent="0">
              <a:buClr>
                <a:schemeClr val="tx1"/>
              </a:buClr>
              <a:buSzPct val="90000"/>
              <a:buNone/>
            </a:pPr>
            <a:r>
              <a:rPr lang="en-US" altLang="ja-JP" sz="3200" dirty="0">
                <a:solidFill>
                  <a:srgbClr val="000090"/>
                </a:solidFill>
                <a:latin typeface="Helvetica" pitchFamily="2" charset="0"/>
              </a:rPr>
              <a:t>IT Accessibility Team</a:t>
            </a:r>
          </a:p>
          <a:p>
            <a:pPr marL="800100" lvl="5"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1984–</a:t>
            </a:r>
          </a:p>
          <a:p>
            <a:pPr marL="800100" lvl="5"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Funded by UW</a:t>
            </a:r>
          </a:p>
          <a:p>
            <a:pPr marL="292100" lvl="5" indent="0">
              <a:buSzPct val="90000"/>
              <a:buNone/>
            </a:pPr>
            <a:r>
              <a:rPr lang="en-US" altLang="ja-JP" sz="3200" dirty="0">
                <a:solidFill>
                  <a:srgbClr val="000090"/>
                </a:solidFill>
                <a:latin typeface="Helvetica" pitchFamily="2" charset="0"/>
                <a:cs typeface="Arial"/>
              </a:rPr>
              <a:t>DO-IT Center </a:t>
            </a:r>
          </a:p>
          <a:p>
            <a:pPr marL="800100" lvl="5" indent="-279400"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USA, 1992–</a:t>
            </a:r>
          </a:p>
          <a:p>
            <a:pPr marL="800100" lvl="5" indent="-279400">
              <a:spcBef>
                <a:spcPts val="0"/>
              </a:spcBef>
              <a:buClr>
                <a:schemeClr val="tx2"/>
              </a:buClr>
              <a:buSzPct val="90000"/>
              <a:buNone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	Supported with federal, state, </a:t>
            </a:r>
            <a:b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</a:b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corporate, private funds</a:t>
            </a:r>
          </a:p>
          <a:p>
            <a:pPr marL="800100" lvl="5" indent="-279400"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DO-IT Japan, 2007– </a:t>
            </a:r>
          </a:p>
          <a:p>
            <a:pPr marL="800100" lvl="5" indent="-279400">
              <a:spcBef>
                <a:spcPts val="0"/>
              </a:spcBef>
              <a:buClr>
                <a:schemeClr val="tx2"/>
              </a:buClr>
              <a:buSzPct val="90000"/>
              <a:buFont typeface="Wingdings" charset="2"/>
              <a:buChar char="§"/>
            </a:pPr>
            <a:r>
              <a:rPr lang="en-US" altLang="ja-JP" sz="3000" dirty="0">
                <a:solidFill>
                  <a:srgbClr val="000000"/>
                </a:solidFill>
                <a:latin typeface="Helvetica" pitchFamily="2" charset="0"/>
                <a:cs typeface="Arial"/>
              </a:rPr>
              <a:t>Center on UD in Education, 1999–</a:t>
            </a:r>
            <a:endParaRPr lang="en-US" altLang="ja-JP" sz="3000" dirty="0">
              <a:latin typeface="Helvetica" pitchFamily="2" charset="0"/>
              <a:cs typeface="Arial"/>
            </a:endParaRPr>
          </a:p>
        </p:txBody>
      </p:sp>
      <p:pic>
        <p:nvPicPr>
          <p:cNvPr id="5" name="Picture 15" descr="DO-IT logo&#10;">
            <a:extLst>
              <a:ext uri="{FF2B5EF4-FFF2-40B4-BE49-F238E27FC236}">
                <a16:creationId xmlns:a16="http://schemas.microsoft.com/office/drawing/2014/main" id="{CEF36648-8904-FB4B-9F71-C62858C4C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7141" y="2784517"/>
            <a:ext cx="990600" cy="12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082C38-9BE8-544B-894A-229ECEA231C1}"/>
              </a:ext>
            </a:extLst>
          </p:cNvPr>
          <p:cNvSpPr txBox="1"/>
          <p:nvPr/>
        </p:nvSpPr>
        <p:spPr>
          <a:xfrm>
            <a:off x="6952209" y="4055773"/>
            <a:ext cx="1904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accent4">
                    <a:lumMod val="10000"/>
                  </a:schemeClr>
                </a:solidFill>
              </a:rPr>
              <a:t>Disabilities</a:t>
            </a:r>
          </a:p>
          <a:p>
            <a:r>
              <a:rPr lang="en-US" sz="1800" b="0" dirty="0">
                <a:solidFill>
                  <a:schemeClr val="accent4">
                    <a:lumMod val="10000"/>
                  </a:schemeClr>
                </a:solidFill>
              </a:rPr>
              <a:t>Opportunities</a:t>
            </a:r>
          </a:p>
          <a:p>
            <a:r>
              <a:rPr lang="en-US" sz="1800" b="0" dirty="0">
                <a:solidFill>
                  <a:schemeClr val="accent4">
                    <a:lumMod val="10000"/>
                  </a:schemeClr>
                </a:solidFill>
              </a:rPr>
              <a:t>Internetworking</a:t>
            </a:r>
          </a:p>
          <a:p>
            <a:r>
              <a:rPr lang="en-US" sz="1800" b="0" dirty="0">
                <a:solidFill>
                  <a:schemeClr val="accent4">
                    <a:lumMod val="10000"/>
                  </a:schemeClr>
                </a:solidFill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74278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E714-5748-AE48-B1E1-3260DA6F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274638"/>
            <a:ext cx="7366000" cy="131762"/>
          </a:xfrm>
        </p:spPr>
        <p:txBody>
          <a:bodyPr/>
          <a:lstStyle/>
          <a:p>
            <a:r>
              <a:rPr lang="en-US" sz="800" dirty="0">
                <a:solidFill>
                  <a:schemeClr val="bg2"/>
                </a:solidFill>
              </a:rPr>
              <a:t>students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6DF21A-26B8-5E48-97DD-2E9E58D43387}"/>
              </a:ext>
            </a:extLst>
          </p:cNvPr>
          <p:cNvSpPr txBox="1"/>
          <p:nvPr/>
        </p:nvSpPr>
        <p:spPr>
          <a:xfrm>
            <a:off x="570603" y="633590"/>
            <a:ext cx="7917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A3AA0"/>
                </a:solidFill>
                <a:latin typeface="Helvetica" pitchFamily="2" charset="0"/>
              </a:rPr>
              <a:t>Consider people with a range in English language skills, cultures, interests, abilities, technologies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A5E4D0B-3E1A-B940-AA88-BF387FC49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944" y="2475699"/>
            <a:ext cx="1157712" cy="449169"/>
          </a:xfrm>
        </p:spPr>
        <p:txBody>
          <a:bodyPr/>
          <a:lstStyle/>
          <a:p>
            <a:pPr algn="r"/>
            <a:r>
              <a:rPr lang="en-US" b="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Zayn</a:t>
            </a:r>
          </a:p>
        </p:txBody>
      </p:sp>
      <p:pic>
        <p:nvPicPr>
          <p:cNvPr id="12" name="Picture 11" descr="female deaf student&#10;">
            <a:extLst>
              <a:ext uri="{FF2B5EF4-FFF2-40B4-BE49-F238E27FC236}">
                <a16:creationId xmlns:a16="http://schemas.microsoft.com/office/drawing/2014/main" id="{7925665C-C23E-B84D-8AFE-1C11C56D8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23" r="6699"/>
          <a:stretch/>
        </p:blipFill>
        <p:spPr>
          <a:xfrm>
            <a:off x="570604" y="3079197"/>
            <a:ext cx="1745985" cy="314652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094B59-9B7C-FD43-8C8F-7EB544F38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3279" y="2475698"/>
            <a:ext cx="1983642" cy="449169"/>
          </a:xfrm>
        </p:spPr>
        <p:txBody>
          <a:bodyPr/>
          <a:lstStyle/>
          <a:p>
            <a:pPr marL="0" indent="0" algn="ctr">
              <a:buNone/>
            </a:pPr>
            <a:r>
              <a:rPr lang="en-US" b="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Anthony</a:t>
            </a:r>
            <a:endParaRPr lang="en-US" b="0" dirty="0"/>
          </a:p>
        </p:txBody>
      </p:sp>
      <p:pic>
        <p:nvPicPr>
          <p:cNvPr id="6" name="Picture 5" descr="Male tudent in wheelchair using communication devi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52798" y="3058153"/>
            <a:ext cx="1884604" cy="3167572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F84FA9B-2114-A244-9017-4DD8F1450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9628" y="2463341"/>
            <a:ext cx="1967083" cy="46144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Jesse</a:t>
            </a:r>
            <a:endParaRPr lang="en-US" dirty="0"/>
          </a:p>
        </p:txBody>
      </p:sp>
      <p:pic>
        <p:nvPicPr>
          <p:cNvPr id="8" name="Picture 7" descr="female student with multiple learning disabilities">
            <a:extLst>
              <a:ext uri="{FF2B5EF4-FFF2-40B4-BE49-F238E27FC236}">
                <a16:creationId xmlns:a16="http://schemas.microsoft.com/office/drawing/2014/main" id="{E3534FE3-B949-1243-89B7-35EA3E7792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628" y="3058153"/>
            <a:ext cx="2027480" cy="3164224"/>
          </a:xfrm>
          <a:prstGeom prst="rect">
            <a:avLst/>
          </a:pr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5B6AFBF-A6CF-BD47-880C-C90450FCB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36893" y="2475698"/>
            <a:ext cx="1122219" cy="44916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Hadi</a:t>
            </a:r>
            <a:endParaRPr lang="en-US" dirty="0">
              <a:solidFill>
                <a:schemeClr val="tx2">
                  <a:lumMod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3" name="Picture 2" descr="man who is blind&#10;">
            <a:extLst>
              <a:ext uri="{FF2B5EF4-FFF2-40B4-BE49-F238E27FC236}">
                <a16:creationId xmlns:a16="http://schemas.microsoft.com/office/drawing/2014/main" id="{70197D2F-69EF-C045-BC8C-25616C79D1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52" t="-811" r="8421" b="811"/>
          <a:stretch/>
        </p:blipFill>
        <p:spPr>
          <a:xfrm>
            <a:off x="6589334" y="3058153"/>
            <a:ext cx="1898975" cy="31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5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udent using computer with headphones">
            <a:extLst>
              <a:ext uri="{FF2B5EF4-FFF2-40B4-BE49-F238E27FC236}">
                <a16:creationId xmlns:a16="http://schemas.microsoft.com/office/drawing/2014/main" id="{E6722BFB-4E70-8340-B52F-2AB9A1E2BD96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466" y="999359"/>
            <a:ext cx="4556049" cy="328634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60798D6-BBCA-A241-B0AD-711B967FEE1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288485" y="3562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80" charset="0"/>
                <a:ea typeface="ＭＳ Ｐゴシック" pitchFamily="80" charset="-128"/>
              </a:defRPr>
            </a:lvl9pPr>
          </a:lstStyle>
          <a:p>
            <a:r>
              <a:rPr lang="en-US" altLang="ja-JP" sz="4000" dirty="0">
                <a:latin typeface="Helvetica" pitchFamily="2" charset="0"/>
              </a:rPr>
              <a:t>Universal Design for Learning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30B68-4D88-C247-9EA0-23220F69AC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499225"/>
            <a:ext cx="8196210" cy="401549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 Offer: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Multiple means of </a:t>
            </a:r>
            <a:b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representation </a:t>
            </a:r>
            <a:b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Multiple means of </a:t>
            </a:r>
            <a:b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engagement</a:t>
            </a:r>
            <a:b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Multiple means of action &amp; expression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charset="0"/>
                <a:cs typeface="Helvetica" charset="0"/>
              </a:rPr>
              <a:t>-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Center for Applied Special Technology (CAST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 charset="0"/>
              </a:rPr>
              <a:t>)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1A2F93-B3DC-4343-8332-B5B9688C2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8342"/>
            <a:ext cx="7591301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3843A0"/>
                </a:solidFill>
                <a:latin typeface="Helvetica" pitchFamily="2" charset="0"/>
              </a:rPr>
              <a:t>3 sets of principles &amp; guidelines underpin UD for educational applications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633F9A-5DE0-6C43-81D7-63881FBBFE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3299" y="2077378"/>
            <a:ext cx="3805102" cy="1859875"/>
          </a:xfrm>
        </p:spPr>
        <p:txBody>
          <a:bodyPr/>
          <a:lstStyle/>
          <a:p>
            <a:pPr marL="366713">
              <a:spcBef>
                <a:spcPts val="2400"/>
              </a:spcBef>
              <a:buFont typeface="System Font Regular"/>
              <a:buChar char="-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7 Universal Design</a:t>
            </a:r>
          </a:p>
          <a:p>
            <a:pPr marL="646113" indent="-323850">
              <a:spcBef>
                <a:spcPts val="2400"/>
              </a:spcBef>
              <a:buFont typeface="System Font Regular"/>
              <a:buChar char="-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3 Universal Design for Learning </a:t>
            </a:r>
          </a:p>
          <a:p>
            <a:pPr marL="646113" indent="-323850">
              <a:spcBef>
                <a:spcPts val="2400"/>
              </a:spcBef>
              <a:buFont typeface="System Font Regular"/>
              <a:buChar char="-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4 Web Content Accessibility </a:t>
            </a:r>
            <a:b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</a:b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Guidelines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99B565-FBED-2C48-8617-D263952E0AC9}"/>
              </a:ext>
            </a:extLst>
          </p:cNvPr>
          <p:cNvSpPr txBox="1"/>
          <p:nvPr/>
        </p:nvSpPr>
        <p:spPr>
          <a:xfrm>
            <a:off x="1995170" y="1806986"/>
            <a:ext cx="1348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UD</a:t>
            </a:r>
          </a:p>
        </p:txBody>
      </p:sp>
      <p:graphicFrame>
        <p:nvGraphicFramePr>
          <p:cNvPr id="5" name="Diagram 4" descr="Diagram with three intersecting circles, labeled UD, UDL, and WCAG">
            <a:extLst>
              <a:ext uri="{FF2B5EF4-FFF2-40B4-BE49-F238E27FC236}">
                <a16:creationId xmlns:a16="http://schemas.microsoft.com/office/drawing/2014/main" id="{2043821D-B0B8-5546-B83B-175D9E257077}"/>
              </a:ext>
            </a:extLst>
          </p:cNvPr>
          <p:cNvGraphicFramePr/>
          <p:nvPr/>
        </p:nvGraphicFramePr>
        <p:xfrm>
          <a:off x="355599" y="1925075"/>
          <a:ext cx="4803141" cy="469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293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9BBFC5-09FB-D740-ADB5-7EDD286E8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03" y="603399"/>
            <a:ext cx="8229600" cy="995965"/>
          </a:xfrm>
          <a:prstGeom prst="rect">
            <a:avLst/>
          </a:prstGeom>
        </p:spPr>
        <p:txBody>
          <a:bodyPr/>
          <a:lstStyle/>
          <a:p>
            <a:pPr algn="l" rtl="0" eaLnBrk="1" latinLnBrk="0" hangingPunct="1"/>
            <a:r>
              <a:rPr lang="en-US" sz="3600" i="0" kern="1200" dirty="0">
                <a:solidFill>
                  <a:srgbClr val="3C43A0"/>
                </a:solidFill>
                <a:effectLst/>
                <a:latin typeface="Helvetica" pitchFamily="2" charset="0"/>
                <a:ea typeface="+mn-ea"/>
                <a:cs typeface="Encode Sans Normal Black"/>
              </a:rPr>
              <a:t>In a nutshell, </a:t>
            </a:r>
            <a:endParaRPr lang="en-US" sz="3600" dirty="0">
              <a:solidFill>
                <a:srgbClr val="3C43A0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618112-0BCA-8F48-961D-F23360E65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5403" y="1728788"/>
            <a:ext cx="8097960" cy="4125747"/>
          </a:xfrm>
        </p:spPr>
        <p:txBody>
          <a:bodyPr/>
          <a:lstStyle/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Provide multiple ways for participants to learn &amp; to demonstrate what they have learned, &amp; to engage.</a:t>
            </a:r>
            <a:b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</a:b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cs typeface="Helvetica"/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Ensure that all technologies, facilities, services, resources, &amp; strategies are accessible to individuals with a wide variety of abilities &amp; other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28791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8DA68A-A93C-DB4B-97C9-4EB4B987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20 tips for teaching an accessible online course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5958" y="3069757"/>
            <a:ext cx="76120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endParaRPr lang="en-US" altLang="ja-JP" sz="2800" b="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Tahoma" charset="0"/>
              <a:cs typeface="Tahoma" charset="0"/>
            </a:endParaRPr>
          </a:p>
          <a:p>
            <a:pPr marL="463550" lvl="4" indent="-463550">
              <a:spcAft>
                <a:spcPts val="1200"/>
              </a:spcAft>
              <a:buFont typeface="Wingdings" charset="2"/>
              <a:buChar char="§"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To help instructors get started</a:t>
            </a:r>
          </a:p>
          <a:p>
            <a:pPr marL="463550" lvl="4" indent="-463550">
              <a:spcAft>
                <a:spcPts val="1200"/>
              </a:spcAft>
              <a:buFont typeface="Wingdings" charset="2"/>
              <a:buChar char="§"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With how-to references</a:t>
            </a:r>
            <a:endParaRPr lang="en-US" altLang="ja-JP" sz="2800" dirty="0">
              <a:solidFill>
                <a:schemeClr val="accent4">
                  <a:lumMod val="10000"/>
                </a:schemeClr>
              </a:solidFill>
              <a:latin typeface="Myriad Pro" panose="020B0503030403020204" pitchFamily="34" charset="0"/>
              <a:ea typeface="Tahoma" charset="0"/>
              <a:cs typeface="Tahoma" charset="0"/>
            </a:endParaRPr>
          </a:p>
          <a:p>
            <a:pPr marL="463550" lvl="4" indent="-463550">
              <a:spcAft>
                <a:spcPts val="1200"/>
              </a:spcAft>
              <a:buFont typeface="Wingdings" charset="2"/>
              <a:buChar char="§"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  <a:ea typeface="Tahoma" charset="0"/>
                <a:cs typeface="Tahoma" charset="0"/>
              </a:rPr>
              <a:t>Developed from research &amp; reports from online instructors &amp; students</a:t>
            </a:r>
            <a:endParaRPr lang="en-US" altLang="ja-JP" sz="28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Tahoma" charset="0"/>
              <a:cs typeface="Tahoma" charset="0"/>
            </a:endParaRPr>
          </a:p>
        </p:txBody>
      </p:sp>
      <p:pic>
        <p:nvPicPr>
          <p:cNvPr id="7" name="Picture 6" descr="Screen shot of heading for publiication Equal Access: Universal Design of Instruction&#10;">
            <a:extLst>
              <a:ext uri="{FF2B5EF4-FFF2-40B4-BE49-F238E27FC236}">
                <a16:creationId xmlns:a16="http://schemas.microsoft.com/office/drawing/2014/main" id="{FDF58FCD-8F4F-0CAF-8CE8-41D19124C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7030" cy="30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2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8DA68A-A93C-DB4B-97C9-4EB4B987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20 tips for teaching an accessible online course</a:t>
            </a:r>
          </a:p>
        </p:txBody>
      </p:sp>
      <p:pic>
        <p:nvPicPr>
          <p:cNvPr id="8" name="Picture 7" descr="20 Tips publicationp.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080" y="0"/>
            <a:ext cx="9144000" cy="3125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0021" y="3495041"/>
            <a:ext cx="76120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endParaRPr lang="en-US" altLang="ja-JP" sz="2800" b="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Tahoma" charset="0"/>
              <a:cs typeface="Tahoma" charset="0"/>
            </a:endParaRPr>
          </a:p>
          <a:p>
            <a:pPr marL="463550" lvl="4" indent="-463550">
              <a:spcAft>
                <a:spcPts val="1200"/>
              </a:spcAft>
              <a:buFont typeface="Wingdings" charset="2"/>
              <a:buChar char="§"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To help instructors get started</a:t>
            </a:r>
          </a:p>
          <a:p>
            <a:pPr marL="463550" lvl="4" indent="-463550">
              <a:spcAft>
                <a:spcPts val="1200"/>
              </a:spcAft>
              <a:buFont typeface="Wingdings" charset="2"/>
              <a:buChar char="§"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Tahoma" charset="0"/>
                <a:cs typeface="Tahoma" charset="0"/>
              </a:rPr>
              <a:t>With how-to references</a:t>
            </a:r>
            <a:endParaRPr lang="en-US" altLang="ja-JP" sz="2800" dirty="0">
              <a:solidFill>
                <a:schemeClr val="accent4">
                  <a:lumMod val="10000"/>
                </a:schemeClr>
              </a:solidFill>
              <a:latin typeface="Myriad Pro" panose="020B0503030403020204" pitchFamily="34" charset="0"/>
              <a:ea typeface="Tahoma" charset="0"/>
              <a:cs typeface="Tahoma" charset="0"/>
            </a:endParaRPr>
          </a:p>
          <a:p>
            <a:pPr marL="463550" lvl="4" indent="-463550">
              <a:spcAft>
                <a:spcPts val="1200"/>
              </a:spcAft>
              <a:buFont typeface="Wingdings" charset="2"/>
              <a:buChar char="§"/>
            </a:pP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  <a:latin typeface="Myriad Pro" panose="020B0503030403020204" pitchFamily="34" charset="0"/>
                <a:ea typeface="Tahoma" charset="0"/>
                <a:cs typeface="Tahoma" charset="0"/>
              </a:rPr>
              <a:t>Developed from research &amp; reports from online instructors &amp; students</a:t>
            </a:r>
            <a:endParaRPr lang="en-US" altLang="ja-JP" sz="28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0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9BBFC5-09FB-D740-ADB5-7EDD286E81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3338" y="645737"/>
            <a:ext cx="7884675" cy="1317301"/>
          </a:xfrm>
          <a:prstGeom prst="rect">
            <a:avLst/>
          </a:prstGeom>
        </p:spPr>
        <p:txBody>
          <a:bodyPr/>
          <a:lstStyle/>
          <a:p>
            <a:pPr algn="l" rtl="0" eaLnBrk="1" latinLnBrk="0" hangingPunct="1"/>
            <a:r>
              <a:rPr lang="en-US" sz="3600" dirty="0">
                <a:solidFill>
                  <a:srgbClr val="000090"/>
                </a:solidFill>
                <a:latin typeface="Helvetica" pitchFamily="2" charset="0"/>
                <a:ea typeface="+mn-ea"/>
              </a:rPr>
              <a:t>Examples of Practices in </a:t>
            </a:r>
            <a:r>
              <a:rPr lang="en-US" sz="3600" i="1" dirty="0">
                <a:solidFill>
                  <a:srgbClr val="000090"/>
                </a:solidFill>
                <a:latin typeface="Helvetica" pitchFamily="2" charset="0"/>
                <a:ea typeface="+mn-ea"/>
              </a:rPr>
              <a:t>20 Tips</a:t>
            </a:r>
            <a:r>
              <a:rPr lang="en-US" sz="3600" dirty="0">
                <a:solidFill>
                  <a:srgbClr val="000090"/>
                </a:solidFill>
                <a:latin typeface="Helvetica" pitchFamily="2" charset="0"/>
                <a:ea typeface="+mn-ea"/>
              </a:rPr>
              <a:t>, 1/3</a:t>
            </a:r>
            <a:endParaRPr lang="en-US" sz="3600" i="1" dirty="0">
              <a:effectLst/>
              <a:latin typeface="Helvetica" pitchFamily="2" charset="0"/>
            </a:endParaRPr>
          </a:p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338" y="1739071"/>
            <a:ext cx="7857323" cy="418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lvl="0" indent="-401638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Content presented in multiple ways</a:t>
            </a:r>
          </a:p>
          <a:p>
            <a:pPr marL="401638" lvl="0" indent="-401638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Multiple ways to communicate</a:t>
            </a:r>
          </a:p>
          <a:p>
            <a:pPr marL="401638" lvl="0" indent="-401638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Multiple ways to demonstrate learning</a:t>
            </a:r>
          </a:p>
          <a:p>
            <a:pPr marL="401638" indent="-401638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Videos captioned; audio transcribed</a:t>
            </a:r>
          </a:p>
          <a:p>
            <a:pPr marL="401638" lvl="0" indent="-401638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Clear instructions; consistent layouts &amp; organization</a:t>
            </a:r>
          </a:p>
          <a:p>
            <a:pPr marL="401638" indent="-401638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PDFs avoided; no scanned image PDFs</a:t>
            </a:r>
          </a:p>
        </p:txBody>
      </p:sp>
    </p:spTree>
    <p:extLst>
      <p:ext uri="{BB962C8B-B14F-4D97-AF65-F5344CB8AC3E}">
        <p14:creationId xmlns:p14="http://schemas.microsoft.com/office/powerpoint/2010/main" val="20877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7754CB-01CD-1B41-BF09-7189E9D1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06" y="652669"/>
            <a:ext cx="8256095" cy="834074"/>
          </a:xfrm>
        </p:spPr>
        <p:txBody>
          <a:bodyPr>
            <a:norm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000090"/>
                </a:solidFill>
                <a:latin typeface="Helvetica" pitchFamily="2" charset="0"/>
              </a:rPr>
              <a:t>Examples from </a:t>
            </a:r>
            <a:r>
              <a:rPr lang="en-US" sz="3600" i="1" dirty="0">
                <a:solidFill>
                  <a:srgbClr val="000090"/>
                </a:solidFill>
                <a:latin typeface="Helvetica" pitchFamily="2" charset="0"/>
              </a:rPr>
              <a:t>20 Tips</a:t>
            </a:r>
            <a:r>
              <a:rPr lang="en-US" sz="3600" dirty="0">
                <a:solidFill>
                  <a:srgbClr val="000090"/>
                </a:solidFill>
                <a:latin typeface="Helvetica" pitchFamily="2" charset="0"/>
              </a:rPr>
              <a:t>, 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Helvetica" pitchFamily="2" charset="0"/>
              </a:rPr>
              <a:t>2/3</a:t>
            </a:r>
            <a:endParaRPr lang="en-US" sz="3600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2681" y="1714806"/>
            <a:ext cx="8196210" cy="401549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dirty="0">
                <a:latin typeface="Helvetica" pitchFamily="2" charset="0"/>
                <a:cs typeface="Helvetica"/>
              </a:rPr>
              <a:t>Text format, structured headings, lists, tables; descriptive text for hyperlinks, content in images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Large, bold, sans serif fonts; uncluttered pages; plain backgrounds; </a:t>
            </a:r>
            <a:r>
              <a:rPr lang="en-US" sz="3200" dirty="0">
                <a:latin typeface="Helvetica" pitchFamily="2" charset="0"/>
                <a:cs typeface="Helvetica"/>
              </a:rPr>
              <a:t>h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igh contrast color combinations, with no reliance on color alone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dirty="0">
                <a:latin typeface="Helvetica" pitchFamily="2" charset="0"/>
                <a:cs typeface="Helvetica"/>
              </a:rPr>
              <a:t>Use plain English, spell/define acronyms</a:t>
            </a:r>
          </a:p>
          <a:p>
            <a:pPr marL="514350" lvl="0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6"/>
            </a:pP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cs typeface="Helvetica"/>
            </a:endParaRPr>
          </a:p>
          <a:p>
            <a:pPr marL="514350" lvl="0" indent="-514350">
              <a:spcBef>
                <a:spcPts val="0"/>
              </a:spcBef>
              <a:spcAft>
                <a:spcPts val="1000"/>
              </a:spcAft>
              <a:buFont typeface="+mj-lt"/>
              <a:buAutoNum type="arabicPeriod" startAt="5"/>
            </a:pPr>
            <a:endParaRPr lang="en-US" sz="2800" i="1" dirty="0">
              <a:solidFill>
                <a:schemeClr val="accent4">
                  <a:lumMod val="10000"/>
                </a:schemeClr>
              </a:solidFill>
              <a:latin typeface="Myriad Pro" panose="020B050303040302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799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9DCFF-778D-E244-84C6-8E47AF6B4A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906" y="630496"/>
            <a:ext cx="7614424" cy="119060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600" dirty="0">
                <a:solidFill>
                  <a:srgbClr val="000090"/>
                </a:solidFill>
                <a:latin typeface="Helvetica" pitchFamily="2" charset="0"/>
              </a:rPr>
              <a:t>Examples from </a:t>
            </a:r>
            <a:r>
              <a:rPr lang="en-US" sz="3600" i="1" dirty="0">
                <a:solidFill>
                  <a:srgbClr val="000090"/>
                </a:solidFill>
                <a:latin typeface="Helvetica" pitchFamily="2" charset="0"/>
              </a:rPr>
              <a:t>20 Tips</a:t>
            </a:r>
            <a:r>
              <a:rPr lang="en-US" sz="3600" dirty="0">
                <a:solidFill>
                  <a:srgbClr val="000090"/>
                </a:solidFill>
                <a:latin typeface="Helvetica" pitchFamily="2" charset="0"/>
              </a:rPr>
              <a:t>, </a:t>
            </a:r>
            <a:r>
              <a:rPr lang="en-US" sz="3600" dirty="0">
                <a:solidFill>
                  <a:srgbClr val="3735A0"/>
                </a:solidFill>
                <a:latin typeface="Helvetica" pitchFamily="2" charset="0"/>
              </a:rPr>
              <a:t>3/3</a:t>
            </a:r>
            <a:br>
              <a:rPr lang="en-US" b="1" dirty="0">
                <a:solidFill>
                  <a:srgbClr val="000090"/>
                </a:solidFill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3229" y="1225798"/>
            <a:ext cx="7990752" cy="4653043"/>
          </a:xfrm>
        </p:spPr>
        <p:txBody>
          <a:bodyPr/>
          <a:lstStyle/>
          <a:p>
            <a:pPr marL="44450" lvl="2" indent="0">
              <a:buNone/>
            </a:pPr>
            <a:endParaRPr lang="en-US" sz="3200" dirty="0">
              <a:solidFill>
                <a:schemeClr val="accent4">
                  <a:lumMod val="10000"/>
                </a:schemeClr>
              </a:solidFill>
            </a:endParaRPr>
          </a:p>
          <a:p>
            <a:pPr marL="465138" lvl="0" indent="-465138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Examples, assignments relevant to diverse audience</a:t>
            </a:r>
          </a:p>
          <a:p>
            <a:pPr marL="465138" lvl="0" indent="-465138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Outlines, other scaffolding tools provided</a:t>
            </a:r>
          </a:p>
          <a:p>
            <a:pPr marL="465138" indent="-465138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Adequate time provided for activities, projects, tests</a:t>
            </a:r>
          </a:p>
          <a:p>
            <a:pPr marL="465138" indent="-465138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cs typeface="Helvetica"/>
              </a:rPr>
              <a:t>Feedback on parts &amp; corrective opportunities provided</a:t>
            </a:r>
          </a:p>
        </p:txBody>
      </p:sp>
    </p:spTree>
    <p:extLst>
      <p:ext uri="{BB962C8B-B14F-4D97-AF65-F5344CB8AC3E}">
        <p14:creationId xmlns:p14="http://schemas.microsoft.com/office/powerpoint/2010/main" val="42664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093DBC-D488-9733-BF92-507A5F422372}"/>
              </a:ext>
            </a:extLst>
          </p:cNvPr>
          <p:cNvSpPr txBox="1"/>
          <p:nvPr/>
        </p:nvSpPr>
        <p:spPr>
          <a:xfrm>
            <a:off x="697831" y="1275347"/>
            <a:ext cx="2141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Universal Design in Higher Education  (UDHE) Framework</a:t>
            </a:r>
          </a:p>
        </p:txBody>
      </p:sp>
      <p:graphicFrame>
        <p:nvGraphicFramePr>
          <p:cNvPr id="2" name="Diagram 1" descr="List: scope, definition, priniples, guidelines, practices, process">
            <a:extLst>
              <a:ext uri="{FF2B5EF4-FFF2-40B4-BE49-F238E27FC236}">
                <a16:creationId xmlns:a16="http://schemas.microsoft.com/office/drawing/2014/main" id="{A9E9601E-0699-7346-BD19-1801DB4E978C}"/>
              </a:ext>
            </a:extLst>
          </p:cNvPr>
          <p:cNvGraphicFramePr/>
          <p:nvPr/>
        </p:nvGraphicFramePr>
        <p:xfrm>
          <a:off x="1784519" y="162698"/>
          <a:ext cx="5795539" cy="583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66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5186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 b="1" dirty="0">
                <a:solidFill>
                  <a:srgbClr val="3D37A0"/>
                </a:solidFill>
                <a:latin typeface="Helvetica" pitchFamily="2" charset="0"/>
              </a:rPr>
              <a:t>Collaborations</a:t>
            </a:r>
            <a:endParaRPr sz="4000" b="1" dirty="0">
              <a:solidFill>
                <a:srgbClr val="3D37A0"/>
              </a:solidFill>
              <a:latin typeface="Helvetica" pitchFamily="2" charset="0"/>
            </a:endParaRPr>
          </a:p>
          <a:p>
            <a:endParaRPr sz="2000" dirty="0"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7168476" y="2716250"/>
            <a:ext cx="1663823" cy="9205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0" indent="457200">
              <a:buNone/>
            </a:pPr>
            <a:endParaRPr sz="100" b="1" dirty="0">
              <a:solidFill>
                <a:schemeClr val="dk1"/>
              </a:solidFill>
            </a:endParaRPr>
          </a:p>
          <a:p>
            <a:pPr marL="5029200"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en" sz="1700" b="1" dirty="0">
                <a:solidFill>
                  <a:schemeClr val="dk1"/>
                </a:solidFill>
              </a:rPr>
              <a:t>DO-IT WA</a:t>
            </a:r>
            <a:r>
              <a:rPr lang="en" b="1" dirty="0">
                <a:solidFill>
                  <a:schemeClr val="dk1"/>
                </a:solidFill>
              </a:rPr>
              <a:t> </a:t>
            </a:r>
            <a:endParaRPr dirty="0"/>
          </a:p>
        </p:txBody>
      </p:sp>
      <p:pic>
        <p:nvPicPr>
          <p:cNvPr id="155" name="Google Shape;155;p27" descr="AccessComput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80" y="4532869"/>
            <a:ext cx="1989075" cy="1011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592" y="5721615"/>
            <a:ext cx="878925" cy="8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7" descr="AccessSTEM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612" y="2767310"/>
            <a:ext cx="1663822" cy="82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 descr="AccessERC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5044" y="3734639"/>
            <a:ext cx="1176075" cy="62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 descr="AccessEngineeri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3078" y="3771836"/>
            <a:ext cx="1989075" cy="583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84843" y="5765615"/>
            <a:ext cx="878925" cy="70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 descr="AccessCollege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46164" y="1592574"/>
            <a:ext cx="1587284" cy="62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 descr="AccessDL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85011" y="4713040"/>
            <a:ext cx="1381873" cy="57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 descr="AccessSTEM Careers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02779" y="2866186"/>
            <a:ext cx="1605110" cy="62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 descr="AccessISL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44035" y="2798992"/>
            <a:ext cx="1663823" cy="75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 descr="AccessCyberlearni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61656" y="4657045"/>
            <a:ext cx="2332276" cy="67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 descr="AccessCSforAll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702779" y="4763846"/>
            <a:ext cx="176122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AccessADVANCE">
            <a:extLst>
              <a:ext uri="{FF2B5EF4-FFF2-40B4-BE49-F238E27FC236}">
                <a16:creationId xmlns:a16="http://schemas.microsoft.com/office/drawing/2014/main" id="{40476B64-2A0C-0440-9D20-718686DE52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68527" y="2767309"/>
            <a:ext cx="2614050" cy="755029"/>
          </a:xfrm>
          <a:prstGeom prst="rect">
            <a:avLst/>
          </a:prstGeom>
        </p:spPr>
      </p:pic>
      <p:pic>
        <p:nvPicPr>
          <p:cNvPr id="20" name="Picture 15" descr="DO-IT logo&#10;">
            <a:extLst>
              <a:ext uri="{FF2B5EF4-FFF2-40B4-BE49-F238E27FC236}">
                <a16:creationId xmlns:a16="http://schemas.microsoft.com/office/drawing/2014/main" id="{17CBC2E4-2FCB-3F4E-AB30-AC015D873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55" y="1313975"/>
            <a:ext cx="934762" cy="116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95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9BBFC5-09FB-D740-ADB5-7EDD286E8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613458"/>
            <a:ext cx="8456708" cy="983072"/>
          </a:xfrm>
        </p:spPr>
        <p:txBody>
          <a:bodyPr/>
          <a:lstStyle/>
          <a:p>
            <a:pPr algn="l"/>
            <a:r>
              <a:rPr lang="en-US" altLang="ja-JP" sz="3200" dirty="0">
                <a:solidFill>
                  <a:srgbClr val="3E46A0"/>
                </a:solidFill>
                <a:latin typeface="Helvetica" pitchFamily="2" charset="0"/>
              </a:rPr>
              <a:t>An attitude; a framework, goal, process—UD:</a:t>
            </a:r>
            <a:endParaRPr lang="en-US" sz="3200" dirty="0">
              <a:solidFill>
                <a:srgbClr val="3E46A0"/>
              </a:solidFill>
              <a:latin typeface="Helvetica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9808D-AA55-1E45-A2C8-0CA80B0B5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1748300"/>
            <a:ext cx="8196210" cy="40154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Values diversity, equity, &amp; inclusion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Promotes best practices &amp; 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does not lower standards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Is proactive &amp; can be implemented incrementally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Benefits everyone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Minimizes the need for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18309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517" y="1008528"/>
            <a:ext cx="8269941" cy="548641"/>
          </a:xfrm>
        </p:spPr>
        <p:txBody>
          <a:bodyPr/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Example: DEI Initiative in HE </a:t>
            </a:r>
            <a:br>
              <a:rPr lang="en-US" sz="36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</a:br>
            <a:br>
              <a:rPr lang="en-US" sz="36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</a:b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underpinned by UDHE Framework</a:t>
            </a:r>
          </a:p>
        </p:txBody>
      </p:sp>
      <p:pic>
        <p:nvPicPr>
          <p:cNvPr id="5" name="Picture 4" descr="Inclusive campus model steps: Vision, Values, Framework, Current Practices, New Practices, Outputs &amp; Outcomes, Impacts. Then revise practices and return to New Practices.">
            <a:extLst>
              <a:ext uri="{FF2B5EF4-FFF2-40B4-BE49-F238E27FC236}">
                <a16:creationId xmlns:a16="http://schemas.microsoft.com/office/drawing/2014/main" id="{BEF5F276-E0E3-3744-B3B5-CB35A7FE4EB3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27" b="8680"/>
          <a:stretch/>
        </p:blipFill>
        <p:spPr bwMode="auto">
          <a:xfrm>
            <a:off x="0" y="2278828"/>
            <a:ext cx="914400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511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8B6FDE-34E4-404C-802B-8FD7A1DD7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5" y="533400"/>
            <a:ext cx="8408495" cy="830108"/>
          </a:xfrm>
        </p:spPr>
        <p:txBody>
          <a:bodyPr/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Apply the Model to accessible IT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99BA75-5456-A543-B8D5-CAA3657C8E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1524000"/>
            <a:ext cx="8305800" cy="4834925"/>
          </a:xfrm>
        </p:spPr>
        <p:txBody>
          <a:bodyPr/>
          <a:lstStyle/>
          <a:p>
            <a:pPr marL="234950" indent="-234950">
              <a:buFont typeface="Wingdings" pitchFamily="2" charset="2"/>
              <a:buChar char="§"/>
            </a:pP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Vision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: IT procured, developed, used is accessible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Values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:</a:t>
            </a: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 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Diversity, equity, inclusion, compliance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Framework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:</a:t>
            </a: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UDHE’s scope, definition, principles, guidelines, practices, processes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Current &amp; new practices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:</a:t>
            </a: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Stakeholder roles, funding, policies, guidelines, procedures, training, support 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Outputs &amp; outcomes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:</a:t>
            </a: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Measures, benchmarks, data, analysis, reports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Impacts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:</a:t>
            </a:r>
            <a:r>
              <a:rPr lang="en-US" sz="2600" b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 </a:t>
            </a:r>
            <a:r>
              <a:rPr lang="en-US" sz="2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Increased alignment with vision &amp; values</a:t>
            </a:r>
          </a:p>
        </p:txBody>
      </p:sp>
    </p:spTree>
    <p:extLst>
      <p:ext uri="{BB962C8B-B14F-4D97-AF65-F5344CB8AC3E}">
        <p14:creationId xmlns:p14="http://schemas.microsoft.com/office/powerpoint/2010/main" val="32422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8B6FDE-34E4-404C-802B-8FD7A1DD7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5" y="533400"/>
            <a:ext cx="8408495" cy="830108"/>
          </a:xfrm>
        </p:spPr>
        <p:txBody>
          <a:bodyPr/>
          <a:lstStyle/>
          <a:p>
            <a:r>
              <a:rPr lang="en-US" sz="3200" dirty="0">
                <a:solidFill>
                  <a:srgbClr val="2E35A1"/>
                </a:solidFill>
                <a:latin typeface="Helvetica" pitchFamily="2" charset="0"/>
              </a:rPr>
              <a:t>For your school, describe your ideal state: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CFA70EB-97D3-E648-942B-CC7B93D7F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0872"/>
              </p:ext>
            </p:extLst>
          </p:nvPr>
        </p:nvGraphicFramePr>
        <p:xfrm>
          <a:off x="340217" y="1559585"/>
          <a:ext cx="8727583" cy="6710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545">
                  <a:extLst>
                    <a:ext uri="{9D8B030D-6E8A-4147-A177-3AD203B41FA5}">
                      <a16:colId xmlns:a16="http://schemas.microsoft.com/office/drawing/2014/main" val="3352466470"/>
                    </a:ext>
                  </a:extLst>
                </a:gridCol>
                <a:gridCol w="4491038">
                  <a:extLst>
                    <a:ext uri="{9D8B030D-6E8A-4147-A177-3AD203B41FA5}">
                      <a16:colId xmlns:a16="http://schemas.microsoft.com/office/drawing/2014/main" val="893233942"/>
                    </a:ext>
                  </a:extLst>
                </a:gridCol>
              </a:tblGrid>
              <a:tr h="36086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Stakeholder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2"/>
                          </a:solidFill>
                        </a:rPr>
                        <a:t>Role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105008"/>
                  </a:ext>
                </a:extLst>
              </a:tr>
              <a:tr h="3969549">
                <a:tc>
                  <a:txBody>
                    <a:bodyPr/>
                    <a:lstStyle/>
                    <a:p>
                      <a:r>
                        <a:rPr lang="en-US" sz="2400" b="1" dirty="0"/>
                        <a:t>Central  support</a:t>
                      </a:r>
                    </a:p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Disability services</a:t>
                      </a:r>
                    </a:p>
                    <a:p>
                      <a:pPr marL="185738" indent="0">
                        <a:tabLst/>
                      </a:pPr>
                      <a:r>
                        <a:rPr lang="en-US" sz="2400" b="0" dirty="0"/>
                        <a:t>IT services</a:t>
                      </a:r>
                    </a:p>
                    <a:p>
                      <a:pPr marL="185738" indent="0">
                        <a:tabLst/>
                      </a:pPr>
                      <a:r>
                        <a:rPr lang="en-US" sz="2400" b="0" dirty="0"/>
                        <a:t>Teaching &amp; learning center</a:t>
                      </a:r>
                    </a:p>
                    <a:p>
                      <a:pPr marL="185738" indent="0">
                        <a:tabLst/>
                      </a:pPr>
                      <a:r>
                        <a:rPr lang="en-US" sz="2400" b="0" dirty="0"/>
                        <a:t>ADA compliance office</a:t>
                      </a:r>
                    </a:p>
                    <a:p>
                      <a:pPr marL="185738" indent="0">
                        <a:tabLst/>
                      </a:pPr>
                      <a:r>
                        <a:rPr lang="en-US" sz="2400" b="0" dirty="0"/>
                        <a:t>+ ???</a:t>
                      </a:r>
                      <a:endParaRPr lang="en-US" sz="2400" b="1" dirty="0"/>
                    </a:p>
                    <a:p>
                      <a:r>
                        <a:rPr lang="en-US" sz="2400" b="1" dirty="0"/>
                        <a:t>Departmental support</a:t>
                      </a:r>
                    </a:p>
                    <a:p>
                      <a:pPr marL="241300" indent="0">
                        <a:tabLst/>
                      </a:pPr>
                      <a:r>
                        <a:rPr lang="en-US" sz="2400" b="0" dirty="0"/>
                        <a:t>IT services</a:t>
                      </a:r>
                    </a:p>
                    <a:p>
                      <a:pPr marL="241300" indent="0">
                        <a:tabLst/>
                      </a:pPr>
                      <a:r>
                        <a:rPr lang="en-US" sz="2400" b="0" dirty="0"/>
                        <a:t>Teaching &amp; learning support</a:t>
                      </a:r>
                    </a:p>
                    <a:p>
                      <a:pPr marL="241300" indent="0">
                        <a:tabLst/>
                      </a:pPr>
                      <a:r>
                        <a:rPr lang="en-US" sz="2400" b="0" dirty="0"/>
                        <a:t>+ ???</a:t>
                      </a:r>
                      <a:endParaRPr lang="en-US" sz="2400" b="1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Instructors</a:t>
                      </a:r>
                    </a:p>
                    <a:p>
                      <a:endParaRPr lang="en-US" sz="2400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  <a:p>
                      <a:r>
                        <a:rPr lang="en-US" sz="2400" b="0" dirty="0"/>
                        <a:t>Accommodations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62056"/>
                  </a:ext>
                </a:extLst>
              </a:tr>
              <a:tr h="37265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223896"/>
                  </a:ext>
                </a:extLst>
              </a:tr>
              <a:tr h="7667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394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CD14E1-F749-2F40-8B94-DE9F18BC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27" y="399219"/>
            <a:ext cx="8229600" cy="991998"/>
          </a:xfrm>
        </p:spPr>
        <p:txBody>
          <a:bodyPr/>
          <a:lstStyle/>
          <a:p>
            <a:r>
              <a:rPr lang="en-US" sz="3600" dirty="0"/>
              <a:t>Example: </a:t>
            </a:r>
            <a:r>
              <a:rPr lang="en-US" sz="3600"/>
              <a:t>Faculty planning </a:t>
            </a:r>
            <a:r>
              <a:rPr lang="en-US" sz="3600" dirty="0"/>
              <a:t>example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644845-EC89-2D46-81B0-DBFD3E9F2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593591"/>
              </p:ext>
            </p:extLst>
          </p:nvPr>
        </p:nvGraphicFramePr>
        <p:xfrm>
          <a:off x="295564" y="1523999"/>
          <a:ext cx="8619837" cy="550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082">
                  <a:extLst>
                    <a:ext uri="{9D8B030D-6E8A-4147-A177-3AD203B41FA5}">
                      <a16:colId xmlns:a16="http://schemas.microsoft.com/office/drawing/2014/main" val="417492113"/>
                    </a:ext>
                  </a:extLst>
                </a:gridCol>
                <a:gridCol w="2062264">
                  <a:extLst>
                    <a:ext uri="{9D8B030D-6E8A-4147-A177-3AD203B41FA5}">
                      <a16:colId xmlns:a16="http://schemas.microsoft.com/office/drawing/2014/main" val="1830918427"/>
                    </a:ext>
                  </a:extLst>
                </a:gridCol>
                <a:gridCol w="2330357">
                  <a:extLst>
                    <a:ext uri="{9D8B030D-6E8A-4147-A177-3AD203B41FA5}">
                      <a16:colId xmlns:a16="http://schemas.microsoft.com/office/drawing/2014/main" val="1110981927"/>
                    </a:ext>
                  </a:extLst>
                </a:gridCol>
                <a:gridCol w="2353134">
                  <a:extLst>
                    <a:ext uri="{9D8B030D-6E8A-4147-A177-3AD203B41FA5}">
                      <a16:colId xmlns:a16="http://schemas.microsoft.com/office/drawing/2014/main" val="3604502159"/>
                    </a:ext>
                  </a:extLst>
                </a:gridCol>
              </a:tblGrid>
              <a:tr h="794328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bg2"/>
                          </a:solidFill>
                        </a:rPr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bg2"/>
                          </a:solidFill>
                        </a:rPr>
                        <a:t>UD</a:t>
                      </a:r>
                    </a:p>
                    <a:p>
                      <a:r>
                        <a:rPr lang="en-US" sz="1400" baseline="0" dirty="0">
                          <a:solidFill>
                            <a:schemeClr val="bg2"/>
                          </a:solidFill>
                        </a:rPr>
                        <a:t>I will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bg2">
                              <a:lumMod val="95000"/>
                            </a:schemeClr>
                          </a:solidFill>
                        </a:rPr>
                        <a:t>UD</a:t>
                      </a:r>
                    </a:p>
                    <a:p>
                      <a:r>
                        <a:rPr lang="en-US" sz="1400" baseline="0" dirty="0">
                          <a:solidFill>
                            <a:schemeClr val="bg2">
                              <a:lumMod val="95000"/>
                            </a:schemeClr>
                          </a:solidFill>
                        </a:rPr>
                        <a:t>I will rely on [service] 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bg2"/>
                          </a:solidFill>
                        </a:rPr>
                        <a:t>Accommodation</a:t>
                      </a:r>
                    </a:p>
                    <a:p>
                      <a:r>
                        <a:rPr lang="en-US" sz="1400" baseline="0" dirty="0">
                          <a:solidFill>
                            <a:schemeClr val="bg2"/>
                          </a:solidFill>
                        </a:rPr>
                        <a:t>I will rely on DS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963279"/>
                  </a:ext>
                </a:extLst>
              </a:tr>
              <a:tr h="1403005">
                <a:tc>
                  <a:txBody>
                    <a:bodyPr/>
                    <a:lstStyle/>
                    <a:p>
                      <a:r>
                        <a:rPr lang="en-US" sz="1400" dirty="0"/>
                        <a:t>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0" indent="-1206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/>
                        <a:t>make Word, </a:t>
                      </a:r>
                      <a:r>
                        <a:rPr lang="en-US" sz="1400" dirty="0" err="1"/>
                        <a:t>PPt</a:t>
                      </a:r>
                      <a:r>
                        <a:rPr lang="en-US" sz="1400" dirty="0"/>
                        <a:t>, other documents I create accessible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/>
                        <a:t>not use inaccessible documents of others first week of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remediate documents of others as necessary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758434"/>
                  </a:ext>
                </a:extLst>
              </a:tr>
              <a:tr h="1200727">
                <a:tc>
                  <a:txBody>
                    <a:bodyPr/>
                    <a:lstStyle/>
                    <a:p>
                      <a:r>
                        <a:rPr lang="en-US" sz="1400" dirty="0"/>
                        <a:t>Captioning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0" indent="-1206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/>
                        <a:t>accurately caption videos I create</a:t>
                      </a:r>
                    </a:p>
                    <a:p>
                      <a:pPr marL="120650" indent="-1206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/>
                        <a:t>not use uncaptioned videos of others first week of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caption videos of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83378"/>
                  </a:ext>
                </a:extLst>
              </a:tr>
              <a:tr h="700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292952"/>
                  </a:ext>
                </a:extLst>
              </a:tr>
              <a:tr h="700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697700"/>
                  </a:ext>
                </a:extLst>
              </a:tr>
              <a:tr h="700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634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5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8B6FDE-34E4-404C-802B-8FD7A1DD7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99075"/>
            <a:ext cx="8408495" cy="830108"/>
          </a:xfrm>
        </p:spPr>
        <p:txBody>
          <a:bodyPr/>
          <a:lstStyle/>
          <a:p>
            <a:r>
              <a:rPr lang="en-US" sz="3600" dirty="0">
                <a:solidFill>
                  <a:srgbClr val="312EA1"/>
                </a:solidFill>
                <a:latin typeface="Helvetica" pitchFamily="2" charset="0"/>
              </a:rPr>
              <a:t>Examples of what UW-IT does regarding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99BA75-5456-A543-B8D5-CAA3657C8E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1524000"/>
            <a:ext cx="8305800" cy="4834925"/>
          </a:xfrm>
        </p:spPr>
        <p:txBody>
          <a:bodyPr/>
          <a:lstStyle/>
          <a:p>
            <a:pPr marL="234950" indent="-234950"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Accessible Technology website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Routine training on accessible online learning accessible documents, videos, websites, etc. 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Individual/group consultation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Limited ‘free” captioning</a:t>
            </a:r>
          </a:p>
          <a:p>
            <a:pPr marL="234950" indent="-234950">
              <a:buFont typeface="Wingdings" pitchFamily="2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Limited “free” document remediation</a:t>
            </a:r>
          </a:p>
        </p:txBody>
      </p:sp>
    </p:spTree>
    <p:extLst>
      <p:ext uri="{BB962C8B-B14F-4D97-AF65-F5344CB8AC3E}">
        <p14:creationId xmlns:p14="http://schemas.microsoft.com/office/powerpoint/2010/main" val="42122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"/>
          <p:cNvSpPr>
            <a:spLocks noGrp="1" noChangeArrowheads="1"/>
          </p:cNvSpPr>
          <p:nvPr>
            <p:ph type="title"/>
          </p:nvPr>
        </p:nvSpPr>
        <p:spPr>
          <a:xfrm>
            <a:off x="613352" y="308240"/>
            <a:ext cx="8214672" cy="1792198"/>
          </a:xfrm>
        </p:spPr>
        <p:txBody>
          <a:bodyPr/>
          <a:lstStyle/>
          <a:p>
            <a:pPr algn="l" eaLnBrk="1" hangingPunct="1">
              <a:spcBef>
                <a:spcPts val="2000"/>
              </a:spcBef>
              <a:spcAft>
                <a:spcPts val="2000"/>
              </a:spcAft>
            </a:pPr>
            <a:r>
              <a:rPr lang="en-US" sz="4000" dirty="0">
                <a:solidFill>
                  <a:srgbClr val="283EA0"/>
                </a:solidFill>
                <a:latin typeface="Arial"/>
                <a:ea typeface="ヒラギノ角ゴ Pro W3" charset="0"/>
                <a:cs typeface="Arial"/>
              </a:rPr>
              <a:t>Resources</a:t>
            </a:r>
            <a:endParaRPr lang="en-US" sz="4000" i="1" dirty="0">
              <a:solidFill>
                <a:srgbClr val="283EA0"/>
              </a:solidFill>
              <a:latin typeface="Arial"/>
              <a:ea typeface="ヒラギノ角ゴ Pro W3" charset="0"/>
              <a:cs typeface="Arial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393516" y="697113"/>
            <a:ext cx="8315406" cy="6386945"/>
          </a:xfrm>
        </p:spPr>
        <p:txBody>
          <a:bodyPr/>
          <a:lstStyle/>
          <a:p>
            <a:pPr marL="180975" indent="0">
              <a:spcBef>
                <a:spcPts val="0"/>
              </a:spcBef>
              <a:spcAft>
                <a:spcPts val="2000"/>
              </a:spcAft>
              <a:buClr>
                <a:schemeClr val="accent4">
                  <a:lumMod val="10000"/>
                </a:schemeClr>
              </a:buClr>
              <a:buNone/>
              <a:defRPr/>
            </a:pPr>
            <a:endParaRPr lang="en-US" sz="2400" i="1" dirty="0">
              <a:latin typeface="Arial"/>
              <a:ea typeface="ヒラギノ角ゴ Pro W3" charset="0"/>
              <a:cs typeface="Arial"/>
            </a:endParaRPr>
          </a:p>
          <a:p>
            <a:pPr marL="412750" indent="-231775">
              <a:spcBef>
                <a:spcPts val="0"/>
              </a:spcBef>
              <a:spcAft>
                <a:spcPts val="2000"/>
              </a:spcAft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UW’s </a:t>
            </a:r>
            <a:r>
              <a:rPr lang="en-US" sz="2800" i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Accessible Technology    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uw.edu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/accessibility</a:t>
            </a:r>
          </a:p>
          <a:p>
            <a:pPr marL="412750" indent="-231775">
              <a:spcBef>
                <a:spcPts val="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i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DO-IT     </a:t>
            </a:r>
            <a:r>
              <a:rPr lang="en-US" sz="2800" i="1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uw.edu</a:t>
            </a:r>
            <a:r>
              <a:rPr lang="en-US" sz="2800" i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/doit</a:t>
            </a:r>
          </a:p>
          <a:p>
            <a:pPr marL="812800" lvl="1" indent="-231775">
              <a:spcBef>
                <a:spcPts val="0"/>
              </a:spcBef>
              <a:spcAft>
                <a:spcPts val="1000"/>
              </a:spcAft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i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Knowledge Base</a:t>
            </a:r>
          </a:p>
          <a:p>
            <a:pPr marL="812800" lvl="1" indent="-231775">
              <a:spcBef>
                <a:spcPts val="0"/>
              </a:spcBef>
              <a:spcAft>
                <a:spcPts val="1000"/>
              </a:spcAft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400" i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Center for Universal Design in </a:t>
            </a:r>
            <a:br>
              <a:rPr lang="en-US" sz="2400" i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</a:br>
            <a:r>
              <a:rPr lang="en-US" sz="2400" i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Education 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  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uw.edu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/doit/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cude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ヒラギノ角ゴ Pro W3" charset="0"/>
              <a:cs typeface="Arial"/>
            </a:endParaRPr>
          </a:p>
          <a:p>
            <a:pPr marL="1212850" lvl="2" indent="-231775">
              <a:spcBef>
                <a:spcPts val="0"/>
              </a:spcBef>
              <a:spcAft>
                <a:spcPts val="1000"/>
              </a:spcAft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A book…</a:t>
            </a:r>
          </a:p>
          <a:p>
            <a:pPr marL="1212850" lvl="2" indent="-231775">
              <a:spcBef>
                <a:spcPts val="0"/>
              </a:spcBef>
              <a:spcAft>
                <a:spcPts val="1000"/>
              </a:spcAft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i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Equal Access: Universal Design of Instruction</a:t>
            </a:r>
            <a:endParaRPr lang="en-US" sz="20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ヒラギノ角ゴ Pro W3" charset="0"/>
              <a:cs typeface="Arial"/>
            </a:endParaRPr>
          </a:p>
          <a:p>
            <a:pPr marL="1212850" lvl="2" indent="-231775">
              <a:spcBef>
                <a:spcPts val="0"/>
              </a:spcBef>
              <a:spcAft>
                <a:spcPts val="1000"/>
              </a:spcAft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i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20 Tips for Teaching an Accessible Online Course</a:t>
            </a:r>
            <a:br>
              <a:rPr lang="en-US" sz="2000" i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</a:br>
            <a:r>
              <a:rPr lang="en-US" sz="2000" i="1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checklist + tutorial</a:t>
            </a:r>
          </a:p>
          <a:p>
            <a:pPr marL="412750" indent="-231775">
              <a:spcBef>
                <a:spcPts val="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Sheryl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Burgstahler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  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ヒラギノ角ゴ Pro W3" charset="0"/>
                <a:cs typeface="Arial"/>
              </a:rPr>
              <a:t>sherylb@uw.edu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Helvetica" pitchFamily="2" charset="0"/>
              <a:ea typeface="ヒラギノ角ゴ Pro W3" charset="0"/>
              <a:cs typeface="Arial"/>
            </a:endParaRPr>
          </a:p>
        </p:txBody>
      </p:sp>
      <p:pic>
        <p:nvPicPr>
          <p:cNvPr id="2" name="Picture 1" descr="Image of cover of book &quot;Creating Inclusive Learning Opportunities in Higher Education: A Universal Design Toolkit&quot;">
            <a:extLst>
              <a:ext uri="{FF2B5EF4-FFF2-40B4-BE49-F238E27FC236}">
                <a16:creationId xmlns:a16="http://schemas.microsoft.com/office/drawing/2014/main" id="{ECA6BBF6-63F6-794A-B9AA-459A6F892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484" y="171796"/>
            <a:ext cx="2691466" cy="396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5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F5222B2-9DDD-9F4A-9356-91B04F42660A}"/>
              </a:ext>
            </a:extLst>
          </p:cNvPr>
          <p:cNvGraphicFramePr/>
          <p:nvPr/>
        </p:nvGraphicFramePr>
        <p:xfrm>
          <a:off x="299545" y="1213946"/>
          <a:ext cx="8387255" cy="610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8D8789E-69A2-1141-A2EF-7E81D98E6A6C}"/>
              </a:ext>
            </a:extLst>
          </p:cNvPr>
          <p:cNvSpPr txBox="1"/>
          <p:nvPr/>
        </p:nvSpPr>
        <p:spPr>
          <a:xfrm>
            <a:off x="299545" y="457200"/>
            <a:ext cx="884445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347A0"/>
                </a:solidFill>
                <a:latin typeface="Helvetica" pitchFamily="2" charset="0"/>
              </a:rPr>
              <a:t>Individual-Centered Community Building Model</a:t>
            </a:r>
            <a:endParaRPr lang="en-US" sz="3000" dirty="0">
              <a:solidFill>
                <a:srgbClr val="3347A0"/>
              </a:solidFill>
              <a:latin typeface="Helvetica" pitchFamily="2" charset="0"/>
            </a:endParaRPr>
          </a:p>
          <a:p>
            <a:r>
              <a:rPr lang="en-US" sz="2800" b="0" dirty="0">
                <a:latin typeface="Helvetica" pitchFamily="2" charset="0"/>
              </a:rPr>
              <a:t>Key stakeholders (like you!) that contribute to the success of people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59188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213CB-D84B-FC42-91CC-6F66043927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664" y="1510709"/>
            <a:ext cx="8184662" cy="442911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Accommodations-only &amp; universal design (UD) approaches in providing access to students with disabilities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UD in Higher Education (UDHE) Framework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Model for exploring stakeholder roles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Resources, Q&amp;As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2198D7-28A4-C24A-8C1A-DB24555BF0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757" y="575430"/>
            <a:ext cx="7886700" cy="132556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4000" dirty="0">
                <a:latin typeface="Helvetica" pitchFamily="2" charset="0"/>
              </a:rPr>
              <a:t>Today’s topics</a:t>
            </a:r>
          </a:p>
        </p:txBody>
      </p:sp>
    </p:spTree>
    <p:extLst>
      <p:ext uri="{BB962C8B-B14F-4D97-AF65-F5344CB8AC3E}">
        <p14:creationId xmlns:p14="http://schemas.microsoft.com/office/powerpoint/2010/main" val="187197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BCE06B-19BE-A647-8271-B59045B8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0602"/>
            <a:ext cx="7772400" cy="11430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373BA0"/>
                </a:solidFill>
                <a:latin typeface="Helvetica" pitchFamily="2" charset="0"/>
              </a:rPr>
              <a:t>We need a paradigm shift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FF0B93-B92B-D646-B36F-11F40285C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600200"/>
            <a:ext cx="7772400" cy="425889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from “ableism” to celebration of all forms of diversity, including disability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from deficit view of disability to social justice 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from reactive reliance on accommodations alone to proactive, UD design of accessible, inclusive, &amp; sustainable products, environments, &amp; services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from design for the “average” to design for everyone</a:t>
            </a:r>
            <a:b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</a:br>
            <a:endParaRPr lang="en-US" sz="2800" dirty="0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Once upon a time we already did it…</a:t>
            </a:r>
          </a:p>
        </p:txBody>
      </p:sp>
    </p:spTree>
    <p:extLst>
      <p:ext uri="{BB962C8B-B14F-4D97-AF65-F5344CB8AC3E}">
        <p14:creationId xmlns:p14="http://schemas.microsoft.com/office/powerpoint/2010/main" val="291595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253" y="1574157"/>
            <a:ext cx="4126638" cy="2630698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3442A0"/>
                </a:solidFill>
                <a:latin typeface="Helvetica"/>
                <a:cs typeface="Helvetica"/>
              </a:rPr>
              <a:t>UD of physical spaces</a:t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</a:b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</a:b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cs typeface="Helvetica"/>
              </a:rPr>
              <a:t>“The Daily” @UW</a:t>
            </a:r>
            <a:br>
              <a:rPr lang="en-US" sz="36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cs typeface="Helvetica"/>
              </a:rPr>
            </a:b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cs typeface="Helvetica"/>
              </a:rPr>
            </a:b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1970</a:t>
            </a:r>
          </a:p>
        </p:txBody>
      </p:sp>
      <p:pic>
        <p:nvPicPr>
          <p:cNvPr id="4" name="Picture 3" descr="Newspaper clipping showing man in wheelchair with sign on back: &quot;Ramp the curbs. Get me off the street.&quot;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9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When we are working with students, we promote</a:t>
            </a:r>
            <a:b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</a:br>
            <a:r>
              <a:rPr lang="en-US" altLang="ja-JP" sz="3200" b="1" dirty="0">
                <a:solidFill>
                  <a:srgbClr val="FF0000"/>
                </a:solidFill>
                <a:latin typeface="Helvetica" pitchFamily="2" charset="0"/>
              </a:rPr>
              <a:t>SELF DETERMINATION</a:t>
            </a:r>
          </a:p>
          <a:p>
            <a:pPr>
              <a:buFont typeface="Wingdings" pitchFamily="2" charset="2"/>
              <a:buChar char="§"/>
            </a:pPr>
            <a:endParaRPr lang="en-US" altLang="ja-JP" sz="3200" dirty="0">
              <a:solidFill>
                <a:schemeClr val="accent4">
                  <a:lumMod val="10000"/>
                </a:schemeClr>
              </a:solidFill>
              <a:latin typeface="Helvetic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  <a:t>When we are working with faculty, staff, institutions, technology companies, we promote</a:t>
            </a:r>
            <a:br>
              <a:rPr lang="en-US" altLang="ja-JP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</a:rPr>
            </a:br>
            <a:r>
              <a:rPr lang="en-US" altLang="ja-JP" sz="3200" b="1" dirty="0">
                <a:solidFill>
                  <a:srgbClr val="FF0000"/>
                </a:solidFill>
                <a:latin typeface="Helvetica" pitchFamily="2" charset="0"/>
              </a:rPr>
              <a:t>UNIVERSAL DESIGN (UD)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>
                <a:solidFill>
                  <a:srgbClr val="3D37A0"/>
                </a:solidFill>
                <a:latin typeface="Helvetica" pitchFamily="2" charset="0"/>
              </a:rPr>
              <a:t>Basic approaches</a:t>
            </a:r>
            <a:endParaRPr lang="en-US" sz="4000" dirty="0">
              <a:solidFill>
                <a:srgbClr val="3D37A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7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9305" y="587409"/>
            <a:ext cx="8229600" cy="995965"/>
          </a:xfrm>
        </p:spPr>
        <p:txBody>
          <a:bodyPr/>
          <a:lstStyle/>
          <a:p>
            <a:r>
              <a:rPr lang="en-US" sz="3600" dirty="0">
                <a:solidFill>
                  <a:srgbClr val="3033A1"/>
                </a:solidFill>
                <a:latin typeface="Helvetica" pitchFamily="2" charset="0"/>
              </a:rPr>
              <a:t>In an “inclusive” environment everyone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922338" lvl="1" indent="-465138">
              <a:buFont typeface="Wingdings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who meets requirements, </a:t>
            </a:r>
            <a:r>
              <a:rPr lang="en-US" sz="3200" dirty="0">
                <a:solidFill>
                  <a:srgbClr val="FF0000"/>
                </a:solidFill>
                <a:latin typeface="Helvetica" pitchFamily="2" charset="0"/>
                <a:ea typeface="Helvetica" charset="0"/>
                <a:cs typeface="Helvetica" charset="0"/>
              </a:rPr>
              <a:t>with or without accommodations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, is encouraged to participate </a:t>
            </a:r>
          </a:p>
          <a:p>
            <a:pPr marL="922338" lvl="1" indent="-465138">
              <a:buFont typeface="Wingdings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feels welcome</a:t>
            </a:r>
          </a:p>
          <a:p>
            <a:pPr marL="922338" lvl="1" indent="-465138">
              <a:buFont typeface="Wingdings" charset="2"/>
              <a:buChar char="§"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is fully engaged in accessible &amp; inclusive environments &amp; activities </a:t>
            </a:r>
          </a:p>
        </p:txBody>
      </p:sp>
      <p:pic>
        <p:nvPicPr>
          <p:cNvPr id="4" name="Picture 3" descr="A diverse group of individuals with varying  abilities, races, and sexes">
            <a:extLst>
              <a:ext uri="{FF2B5EF4-FFF2-40B4-BE49-F238E27FC236}">
                <a16:creationId xmlns:a16="http://schemas.microsoft.com/office/drawing/2014/main" id="{6845D9A2-6667-3944-BA90-0FA884893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4876800"/>
            <a:ext cx="4749928" cy="131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7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20948</TotalTime>
  <Words>1302</Words>
  <Application>Microsoft Macintosh PowerPoint</Application>
  <PresentationFormat>On-screen Show (4:3)</PresentationFormat>
  <Paragraphs>245</Paragraphs>
  <Slides>36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Encode Sans Normal Black</vt:lpstr>
      <vt:lpstr>Myriad Pro</vt:lpstr>
      <vt:lpstr>System Font Regular</vt:lpstr>
      <vt:lpstr>Uni Sans Regular</vt:lpstr>
      <vt:lpstr>Arial</vt:lpstr>
      <vt:lpstr>Calibri</vt:lpstr>
      <vt:lpstr>Helvetica</vt:lpstr>
      <vt:lpstr>Lucida Grande</vt:lpstr>
      <vt:lpstr>Open Sans Light</vt:lpstr>
      <vt:lpstr>Tahoma</vt:lpstr>
      <vt:lpstr>Wingdings</vt:lpstr>
      <vt:lpstr>Office Theme</vt:lpstr>
      <vt:lpstr>Custom Design</vt:lpstr>
      <vt:lpstr>1_Custom Design</vt:lpstr>
      <vt:lpstr>2_Custom Design</vt:lpstr>
      <vt:lpstr>How Faculty, IT Staff, &amp; Others Can Contribute to Making Courses Accessible to All Students </vt:lpstr>
      <vt:lpstr>2 Units in Accessible Technology Services</vt:lpstr>
      <vt:lpstr>Collaborations </vt:lpstr>
      <vt:lpstr>PowerPoint Presentation</vt:lpstr>
      <vt:lpstr>Today’s topics</vt:lpstr>
      <vt:lpstr>We need a paradigm shift </vt:lpstr>
      <vt:lpstr>UD of physical spaces  “The Daily” @UW  1970</vt:lpstr>
      <vt:lpstr>Basic approaches</vt:lpstr>
      <vt:lpstr>In an “inclusive” environment everyone</vt:lpstr>
      <vt:lpstr>One-minute history of the evolution of responses to human differences:</vt:lpstr>
      <vt:lpstr>Consider ability on a continuum</vt:lpstr>
      <vt:lpstr>Common/expensive accommoda- tions for online courses</vt:lpstr>
      <vt:lpstr>“When you plant lettuce,</vt:lpstr>
      <vt:lpstr>PowerPoint Presentation</vt:lpstr>
      <vt:lpstr>Scope: Courses </vt:lpstr>
      <vt:lpstr>Universal Design (UD) = </vt:lpstr>
      <vt:lpstr>Applying  UD makes materials &amp; activities… </vt:lpstr>
      <vt:lpstr>UD of technology</vt:lpstr>
      <vt:lpstr>Instructors should consider characteristics of students who might be in their courses &amp; the assistive technologies (AT) they might be using as they develop a course. </vt:lpstr>
      <vt:lpstr>students</vt:lpstr>
      <vt:lpstr>Universal Design for Learning</vt:lpstr>
      <vt:lpstr>3 sets of principles &amp; guidelines underpin UD for educational applications</vt:lpstr>
      <vt:lpstr>In a nutshell, </vt:lpstr>
      <vt:lpstr>20 tips for teaching an accessible online course</vt:lpstr>
      <vt:lpstr>20 tips for teaching an accessible online course</vt:lpstr>
      <vt:lpstr>Examples of Practices in 20 Tips, 1/3 </vt:lpstr>
      <vt:lpstr>Examples from 20 Tips, 2/3 </vt:lpstr>
      <vt:lpstr>Examples from 20 Tips, 3/3 </vt:lpstr>
      <vt:lpstr>PowerPoint Presentation</vt:lpstr>
      <vt:lpstr>An attitude; a framework, goal, process—UD:</vt:lpstr>
      <vt:lpstr>Example: DEI Initiative in HE   underpinned by UDHE Framework</vt:lpstr>
      <vt:lpstr>Apply the Model to accessible IT</vt:lpstr>
      <vt:lpstr>For your school, describe your ideal state:</vt:lpstr>
      <vt:lpstr>Example: Faculty planning example</vt:lpstr>
      <vt:lpstr>Examples of what UW-IT does regarding</vt:lpstr>
      <vt:lpstr>Resources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Sheryl Burgstahler</dc:creator>
  <cp:keywords/>
  <dc:description>online learning at UW cbi</dc:description>
  <cp:lastModifiedBy>Sheryl Burgstahler</cp:lastModifiedBy>
  <cp:revision>506</cp:revision>
  <cp:lastPrinted>2022-07-21T21:55:46Z</cp:lastPrinted>
  <dcterms:created xsi:type="dcterms:W3CDTF">2014-10-14T00:51:43Z</dcterms:created>
  <dcterms:modified xsi:type="dcterms:W3CDTF">2022-09-21T03:04:53Z</dcterms:modified>
  <cp:category/>
</cp:coreProperties>
</file>