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256" r:id="rId2"/>
    <p:sldId id="257" r:id="rId3"/>
    <p:sldId id="332" r:id="rId4"/>
    <p:sldId id="258" r:id="rId5"/>
    <p:sldId id="313" r:id="rId6"/>
    <p:sldId id="261" r:id="rId7"/>
    <p:sldId id="314" r:id="rId8"/>
    <p:sldId id="331" r:id="rId9"/>
    <p:sldId id="315" r:id="rId10"/>
    <p:sldId id="316" r:id="rId11"/>
    <p:sldId id="263" r:id="rId12"/>
    <p:sldId id="339" r:id="rId13"/>
    <p:sldId id="291" r:id="rId14"/>
    <p:sldId id="340" r:id="rId15"/>
    <p:sldId id="265" r:id="rId16"/>
    <p:sldId id="266" r:id="rId17"/>
    <p:sldId id="276" r:id="rId18"/>
    <p:sldId id="337" r:id="rId19"/>
    <p:sldId id="338" r:id="rId20"/>
    <p:sldId id="317" r:id="rId21"/>
    <p:sldId id="280" r:id="rId22"/>
    <p:sldId id="267" r:id="rId23"/>
    <p:sldId id="269" r:id="rId24"/>
    <p:sldId id="272" r:id="rId25"/>
    <p:sldId id="318" r:id="rId26"/>
    <p:sldId id="334" r:id="rId27"/>
    <p:sldId id="271" r:id="rId28"/>
    <p:sldId id="274" r:id="rId29"/>
    <p:sldId id="319" r:id="rId30"/>
    <p:sldId id="335" r:id="rId31"/>
    <p:sldId id="336" r:id="rId32"/>
    <p:sldId id="333" r:id="rId33"/>
    <p:sldId id="297" r:id="rId34"/>
    <p:sldId id="300" r:id="rId35"/>
    <p:sldId id="305" r:id="rId36"/>
    <p:sldId id="329" r:id="rId37"/>
    <p:sldId id="320" r:id="rId38"/>
    <p:sldId id="322" r:id="rId39"/>
    <p:sldId id="323" r:id="rId40"/>
    <p:sldId id="287" r:id="rId41"/>
    <p:sldId id="288" r:id="rId42"/>
    <p:sldId id="295" r:id="rId43"/>
    <p:sldId id="302" r:id="rId44"/>
    <p:sldId id="303" r:id="rId45"/>
    <p:sldId id="304" r:id="rId46"/>
    <p:sldId id="327" r:id="rId47"/>
    <p:sldId id="321" r:id="rId48"/>
    <p:sldId id="325" r:id="rId49"/>
    <p:sldId id="290" r:id="rId50"/>
    <p:sldId id="307" r:id="rId5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C1ED321-3063-47AA-9E21-108A21D6CD18}">
          <p14:sldIdLst>
            <p14:sldId id="256"/>
            <p14:sldId id="257"/>
            <p14:sldId id="332"/>
            <p14:sldId id="258"/>
          </p14:sldIdLst>
        </p14:section>
        <p14:section name="Project Objectives" id="{D81DAAAE-FA7D-4E89-8ECA-01FE74BE9CEF}">
          <p14:sldIdLst>
            <p14:sldId id="313"/>
            <p14:sldId id="261"/>
            <p14:sldId id="314"/>
            <p14:sldId id="331"/>
          </p14:sldIdLst>
        </p14:section>
        <p14:section name="Field Program" id="{BF79A667-12D5-4160-AC79-2CECA5CD7A3D}">
          <p14:sldIdLst>
            <p14:sldId id="315"/>
          </p14:sldIdLst>
        </p14:section>
        <p14:section name="Lab Report" id="{5AF98A59-41DF-44D6-8061-D187A600DF4F}">
          <p14:sldIdLst>
            <p14:sldId id="316"/>
            <p14:sldId id="263"/>
            <p14:sldId id="339"/>
            <p14:sldId id="291"/>
            <p14:sldId id="340"/>
            <p14:sldId id="265"/>
            <p14:sldId id="266"/>
            <p14:sldId id="276"/>
            <p14:sldId id="337"/>
            <p14:sldId id="338"/>
          </p14:sldIdLst>
        </p14:section>
        <p14:section name="Data Usability Review" id="{67238C66-2205-4E09-8AC8-EABFF6EEA64A}">
          <p14:sldIdLst>
            <p14:sldId id="317"/>
            <p14:sldId id="280"/>
            <p14:sldId id="267"/>
            <p14:sldId id="269"/>
            <p14:sldId id="272"/>
            <p14:sldId id="318"/>
            <p14:sldId id="334"/>
            <p14:sldId id="271"/>
            <p14:sldId id="274"/>
            <p14:sldId id="319"/>
            <p14:sldId id="335"/>
            <p14:sldId id="336"/>
            <p14:sldId id="333"/>
            <p14:sldId id="297"/>
            <p14:sldId id="300"/>
            <p14:sldId id="305"/>
            <p14:sldId id="329"/>
          </p14:sldIdLst>
        </p14:section>
        <p14:section name="Data Quality" id="{2E50B61C-CB0C-4F05-9D98-E3931705618D}">
          <p14:sldIdLst>
            <p14:sldId id="320"/>
          </p14:sldIdLst>
        </p14:section>
        <p14:section name="DUS Report" id="{E7CB236E-B1E8-4CAC-B3C2-EFC6CA9A9124}">
          <p14:sldIdLst>
            <p14:sldId id="322"/>
            <p14:sldId id="323"/>
            <p14:sldId id="287"/>
            <p14:sldId id="288"/>
            <p14:sldId id="295"/>
            <p14:sldId id="302"/>
            <p14:sldId id="303"/>
            <p14:sldId id="304"/>
            <p14:sldId id="327"/>
            <p14:sldId id="321"/>
            <p14:sldId id="325"/>
            <p14:sldId id="290"/>
            <p14:sldId id="30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Maglitto" initials="MM" lastIdx="1" clrIdx="0">
    <p:extLst>
      <p:ext uri="{19B8F6BF-5375-455C-9EA6-DF929625EA0E}">
        <p15:presenceInfo xmlns:p15="http://schemas.microsoft.com/office/powerpoint/2012/main" userId="S-1-5-21-734690479-1344892132-312552118-38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800000"/>
    <a:srgbClr val="FEA8F2"/>
    <a:srgbClr val="FE90EE"/>
    <a:srgbClr val="043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58" autoAdjust="0"/>
  </p:normalViewPr>
  <p:slideViewPr>
    <p:cSldViewPr snapToGrid="0">
      <p:cViewPr varScale="1">
        <p:scale>
          <a:sx n="99" d="100"/>
          <a:sy n="99" d="100"/>
        </p:scale>
        <p:origin x="234" y="72"/>
      </p:cViewPr>
      <p:guideLst>
        <p:guide orient="horz" pos="2160"/>
        <p:guide pos="3840"/>
      </p:guideLst>
    </p:cSldViewPr>
  </p:slideViewPr>
  <p:outlineViewPr>
    <p:cViewPr>
      <p:scale>
        <a:sx n="33" d="100"/>
        <a:sy n="33" d="100"/>
      </p:scale>
      <p:origin x="0" y="-13974"/>
    </p:cViewPr>
  </p:outlineViewPr>
  <p:notesTextViewPr>
    <p:cViewPr>
      <p:scale>
        <a:sx n="3" d="2"/>
        <a:sy n="3" d="2"/>
      </p:scale>
      <p:origin x="0" y="0"/>
    </p:cViewPr>
  </p:notesTextViewPr>
  <p:sorterViewPr>
    <p:cViewPr varScale="1">
      <p:scale>
        <a:sx n="100" d="100"/>
        <a:sy n="100" d="100"/>
      </p:scale>
      <p:origin x="0" y="-12576"/>
    </p:cViewPr>
  </p:sorterViewPr>
  <p:notesViewPr>
    <p:cSldViewPr snapToGrid="0">
      <p:cViewPr varScale="1">
        <p:scale>
          <a:sx n="88" d="100"/>
          <a:sy n="88" d="100"/>
        </p:scale>
        <p:origin x="296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64" tIns="46582" rIns="93164" bIns="46582" rtlCol="0"/>
          <a:lstStyle>
            <a:lvl1pPr algn="r">
              <a:defRPr sz="1200"/>
            </a:lvl1pPr>
          </a:lstStyle>
          <a:p>
            <a:fld id="{CAEE1DD6-D4A2-4219-ABB3-4A0A142E84D0}" type="datetimeFigureOut">
              <a:rPr lang="en-US" smtClean="0"/>
              <a:pPr/>
              <a:t>4/29/2019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4D964C7F-E78F-47AD-92C2-5A436B8115CF}" type="slidenum">
              <a:rPr lang="en-US" smtClean="0"/>
              <a:pPr/>
              <a:t>‹#›</a:t>
            </a:fld>
            <a:endParaRPr lang="en-US"/>
          </a:p>
        </p:txBody>
      </p:sp>
    </p:spTree>
    <p:extLst>
      <p:ext uri="{BB962C8B-B14F-4D97-AF65-F5344CB8AC3E}">
        <p14:creationId xmlns:p14="http://schemas.microsoft.com/office/powerpoint/2010/main" val="369072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1</a:t>
            </a:fld>
            <a:endParaRPr lang="en-US" dirty="0"/>
          </a:p>
        </p:txBody>
      </p:sp>
    </p:spTree>
    <p:extLst>
      <p:ext uri="{BB962C8B-B14F-4D97-AF65-F5344CB8AC3E}">
        <p14:creationId xmlns:p14="http://schemas.microsoft.com/office/powerpoint/2010/main" val="562091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15</a:t>
            </a:fld>
            <a:endParaRPr lang="en-US" dirty="0"/>
          </a:p>
        </p:txBody>
      </p:sp>
    </p:spTree>
    <p:extLst>
      <p:ext uri="{BB962C8B-B14F-4D97-AF65-F5344CB8AC3E}">
        <p14:creationId xmlns:p14="http://schemas.microsoft.com/office/powerpoint/2010/main" val="3726625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16</a:t>
            </a:fld>
            <a:endParaRPr lang="en-US" dirty="0"/>
          </a:p>
        </p:txBody>
      </p:sp>
    </p:spTree>
    <p:extLst>
      <p:ext uri="{BB962C8B-B14F-4D97-AF65-F5344CB8AC3E}">
        <p14:creationId xmlns:p14="http://schemas.microsoft.com/office/powerpoint/2010/main" val="287158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17</a:t>
            </a:fld>
            <a:endParaRPr lang="en-US"/>
          </a:p>
        </p:txBody>
      </p:sp>
    </p:spTree>
    <p:extLst>
      <p:ext uri="{BB962C8B-B14F-4D97-AF65-F5344CB8AC3E}">
        <p14:creationId xmlns:p14="http://schemas.microsoft.com/office/powerpoint/2010/main" val="145977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21</a:t>
            </a:fld>
            <a:endParaRPr lang="en-US"/>
          </a:p>
        </p:txBody>
      </p:sp>
    </p:spTree>
    <p:extLst>
      <p:ext uri="{BB962C8B-B14F-4D97-AF65-F5344CB8AC3E}">
        <p14:creationId xmlns:p14="http://schemas.microsoft.com/office/powerpoint/2010/main" val="1467095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22</a:t>
            </a:fld>
            <a:endParaRPr lang="en-US" dirty="0"/>
          </a:p>
        </p:txBody>
      </p:sp>
    </p:spTree>
    <p:extLst>
      <p:ext uri="{BB962C8B-B14F-4D97-AF65-F5344CB8AC3E}">
        <p14:creationId xmlns:p14="http://schemas.microsoft.com/office/powerpoint/2010/main" val="50184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23</a:t>
            </a:fld>
            <a:endParaRPr lang="en-US" dirty="0"/>
          </a:p>
        </p:txBody>
      </p:sp>
    </p:spTree>
    <p:extLst>
      <p:ext uri="{BB962C8B-B14F-4D97-AF65-F5344CB8AC3E}">
        <p14:creationId xmlns:p14="http://schemas.microsoft.com/office/powerpoint/2010/main" val="2693978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24</a:t>
            </a:fld>
            <a:endParaRPr lang="en-US"/>
          </a:p>
        </p:txBody>
      </p:sp>
    </p:spTree>
    <p:extLst>
      <p:ext uri="{BB962C8B-B14F-4D97-AF65-F5344CB8AC3E}">
        <p14:creationId xmlns:p14="http://schemas.microsoft.com/office/powerpoint/2010/main" val="359113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27</a:t>
            </a:fld>
            <a:endParaRPr lang="en-US"/>
          </a:p>
        </p:txBody>
      </p:sp>
    </p:spTree>
    <p:extLst>
      <p:ext uri="{BB962C8B-B14F-4D97-AF65-F5344CB8AC3E}">
        <p14:creationId xmlns:p14="http://schemas.microsoft.com/office/powerpoint/2010/main" val="273186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28</a:t>
            </a:fld>
            <a:endParaRPr lang="en-US"/>
          </a:p>
        </p:txBody>
      </p:sp>
    </p:spTree>
    <p:extLst>
      <p:ext uri="{BB962C8B-B14F-4D97-AF65-F5344CB8AC3E}">
        <p14:creationId xmlns:p14="http://schemas.microsoft.com/office/powerpoint/2010/main" val="36340158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33</a:t>
            </a:fld>
            <a:endParaRPr lang="en-US"/>
          </a:p>
        </p:txBody>
      </p:sp>
    </p:spTree>
    <p:extLst>
      <p:ext uri="{BB962C8B-B14F-4D97-AF65-F5344CB8AC3E}">
        <p14:creationId xmlns:p14="http://schemas.microsoft.com/office/powerpoint/2010/main" val="312991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2</a:t>
            </a:fld>
            <a:endParaRPr lang="en-US" dirty="0"/>
          </a:p>
        </p:txBody>
      </p:sp>
    </p:spTree>
    <p:extLst>
      <p:ext uri="{BB962C8B-B14F-4D97-AF65-F5344CB8AC3E}">
        <p14:creationId xmlns:p14="http://schemas.microsoft.com/office/powerpoint/2010/main" val="183554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35</a:t>
            </a:fld>
            <a:endParaRPr lang="en-US"/>
          </a:p>
        </p:txBody>
      </p:sp>
    </p:spTree>
    <p:extLst>
      <p:ext uri="{BB962C8B-B14F-4D97-AF65-F5344CB8AC3E}">
        <p14:creationId xmlns:p14="http://schemas.microsoft.com/office/powerpoint/2010/main" val="3912493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7133">
              <a:defRPr/>
            </a:pPr>
            <a:fld id="{4D964C7F-E78F-47AD-92C2-5A436B8115CF}" type="slidenum">
              <a:rPr lang="en-US">
                <a:solidFill>
                  <a:prstClr val="black"/>
                </a:solidFill>
                <a:latin typeface="Calibri" panose="020F0502020204030204"/>
              </a:rPr>
              <a:pPr defTabSz="457133">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1191711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40</a:t>
            </a:fld>
            <a:endParaRPr lang="en-US" dirty="0"/>
          </a:p>
        </p:txBody>
      </p:sp>
    </p:spTree>
    <p:extLst>
      <p:ext uri="{BB962C8B-B14F-4D97-AF65-F5344CB8AC3E}">
        <p14:creationId xmlns:p14="http://schemas.microsoft.com/office/powerpoint/2010/main" val="2640932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41</a:t>
            </a:fld>
            <a:endParaRPr lang="en-US" dirty="0"/>
          </a:p>
        </p:txBody>
      </p:sp>
    </p:spTree>
    <p:extLst>
      <p:ext uri="{BB962C8B-B14F-4D97-AF65-F5344CB8AC3E}">
        <p14:creationId xmlns:p14="http://schemas.microsoft.com/office/powerpoint/2010/main" val="2628694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49</a:t>
            </a:fld>
            <a:endParaRPr lang="en-US"/>
          </a:p>
        </p:txBody>
      </p:sp>
    </p:spTree>
    <p:extLst>
      <p:ext uri="{BB962C8B-B14F-4D97-AF65-F5344CB8AC3E}">
        <p14:creationId xmlns:p14="http://schemas.microsoft.com/office/powerpoint/2010/main" val="1754532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64C7F-E78F-47AD-92C2-5A436B8115CF}" type="slidenum">
              <a:rPr lang="en-US" smtClean="0"/>
              <a:pPr/>
              <a:t>4</a:t>
            </a:fld>
            <a:endParaRPr lang="en-US"/>
          </a:p>
        </p:txBody>
      </p:sp>
    </p:spTree>
    <p:extLst>
      <p:ext uri="{BB962C8B-B14F-4D97-AF65-F5344CB8AC3E}">
        <p14:creationId xmlns:p14="http://schemas.microsoft.com/office/powerpoint/2010/main" val="155877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64C7F-E78F-47AD-92C2-5A436B8115CF}" type="slidenum">
              <a:rPr lang="en-US" smtClean="0"/>
              <a:pPr/>
              <a:t>5</a:t>
            </a:fld>
            <a:endParaRPr lang="en-US"/>
          </a:p>
        </p:txBody>
      </p:sp>
    </p:spTree>
    <p:extLst>
      <p:ext uri="{BB962C8B-B14F-4D97-AF65-F5344CB8AC3E}">
        <p14:creationId xmlns:p14="http://schemas.microsoft.com/office/powerpoint/2010/main" val="395259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64C7F-E78F-47AD-92C2-5A436B8115CF}" type="slidenum">
              <a:rPr lang="en-US" smtClean="0"/>
              <a:pPr/>
              <a:t>6</a:t>
            </a:fld>
            <a:endParaRPr lang="en-US"/>
          </a:p>
        </p:txBody>
      </p:sp>
    </p:spTree>
    <p:extLst>
      <p:ext uri="{BB962C8B-B14F-4D97-AF65-F5344CB8AC3E}">
        <p14:creationId xmlns:p14="http://schemas.microsoft.com/office/powerpoint/2010/main" val="2509944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64C7F-E78F-47AD-92C2-5A436B8115CF}" type="slidenum">
              <a:rPr lang="en-US" smtClean="0"/>
              <a:pPr/>
              <a:t>7</a:t>
            </a:fld>
            <a:endParaRPr lang="en-US"/>
          </a:p>
        </p:txBody>
      </p:sp>
    </p:spTree>
    <p:extLst>
      <p:ext uri="{BB962C8B-B14F-4D97-AF65-F5344CB8AC3E}">
        <p14:creationId xmlns:p14="http://schemas.microsoft.com/office/powerpoint/2010/main" val="161587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64C7F-E78F-47AD-92C2-5A436B8115CF}" type="slidenum">
              <a:rPr lang="en-US" smtClean="0"/>
              <a:pPr/>
              <a:t>9</a:t>
            </a:fld>
            <a:endParaRPr lang="en-US"/>
          </a:p>
        </p:txBody>
      </p:sp>
    </p:spTree>
    <p:extLst>
      <p:ext uri="{BB962C8B-B14F-4D97-AF65-F5344CB8AC3E}">
        <p14:creationId xmlns:p14="http://schemas.microsoft.com/office/powerpoint/2010/main" val="3051905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11</a:t>
            </a:fld>
            <a:endParaRPr lang="en-US" dirty="0"/>
          </a:p>
        </p:txBody>
      </p:sp>
    </p:spTree>
    <p:extLst>
      <p:ext uri="{BB962C8B-B14F-4D97-AF65-F5344CB8AC3E}">
        <p14:creationId xmlns:p14="http://schemas.microsoft.com/office/powerpoint/2010/main" val="2658415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964C7F-E78F-47AD-92C2-5A436B8115CF}" type="slidenum">
              <a:rPr lang="en-US" smtClean="0"/>
              <a:pPr/>
              <a:t>13</a:t>
            </a:fld>
            <a:endParaRPr lang="en-US" dirty="0"/>
          </a:p>
        </p:txBody>
      </p:sp>
    </p:spTree>
    <p:extLst>
      <p:ext uri="{BB962C8B-B14F-4D97-AF65-F5344CB8AC3E}">
        <p14:creationId xmlns:p14="http://schemas.microsoft.com/office/powerpoint/2010/main" val="55972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8607D4-10F0-4E7D-AC74-AED9431D96A5}"/>
              </a:ext>
            </a:extLst>
          </p:cNvPr>
          <p:cNvSpPr/>
          <p:nvPr userDrawn="1"/>
        </p:nvSpPr>
        <p:spPr>
          <a:xfrm>
            <a:off x="11292840" y="0"/>
            <a:ext cx="9144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A69A9208-0DD8-4ED9-AAC3-CD4CCB702C05}" type="datetime1">
              <a:rPr lang="en-US" smtClean="0"/>
              <a:pPr/>
              <a:t>4/29/2019</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F71795B-E018-4082-86CC-13E2C6FDE12D}" type="slidenum">
              <a:rPr lang="en-US" smtClean="0"/>
              <a:pPr/>
              <a:t>‹#›</a:t>
            </a:fld>
            <a:endParaRPr lang="en-US" dirty="0"/>
          </a:p>
        </p:txBody>
      </p:sp>
      <p:pic>
        <p:nvPicPr>
          <p:cNvPr id="8" name="Picture 7">
            <a:extLst>
              <a:ext uri="{FF2B5EF4-FFF2-40B4-BE49-F238E27FC236}">
                <a16:creationId xmlns:a16="http://schemas.microsoft.com/office/drawing/2014/main" id="{3BE9007E-6EB3-4292-AE1B-6F070A866EEC}"/>
              </a:ext>
            </a:extLst>
          </p:cNvPr>
          <p:cNvPicPr>
            <a:picLocks noChangeAspect="1"/>
          </p:cNvPicPr>
          <p:nvPr userDrawn="1"/>
        </p:nvPicPr>
        <p:blipFill>
          <a:blip r:embed="rId2" cstate="print"/>
          <a:stretch>
            <a:fillRect/>
          </a:stretch>
        </p:blipFill>
        <p:spPr>
          <a:xfrm>
            <a:off x="321673" y="228600"/>
            <a:ext cx="579170" cy="762066"/>
          </a:xfrm>
          <a:prstGeom prst="rect">
            <a:avLst/>
          </a:prstGeom>
        </p:spPr>
      </p:pic>
    </p:spTree>
    <p:extLst>
      <p:ext uri="{BB962C8B-B14F-4D97-AF65-F5344CB8AC3E}">
        <p14:creationId xmlns:p14="http://schemas.microsoft.com/office/powerpoint/2010/main" val="393491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33959-021B-4745-8B1C-952B0B7B0544}" type="datetime1">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415911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DF1471-0B10-4628-8A50-0334D94C7147}" type="datetime1">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409797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261871" y="2085141"/>
            <a:ext cx="9550507" cy="409499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A7B8BF8-C505-459C-A694-6F245C51E425}" type="datetime1">
              <a:rPr lang="en-US" smtClean="0"/>
              <a:pPr/>
              <a:t>4/29/2019</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CF71795B-E018-4082-86CC-13E2C6FDE12D}" type="slidenum">
              <a:rPr lang="en-US" smtClean="0"/>
              <a:pPr/>
              <a:t>‹#›</a:t>
            </a:fld>
            <a:endParaRPr lang="en-US" dirty="0"/>
          </a:p>
        </p:txBody>
      </p:sp>
    </p:spTree>
    <p:extLst>
      <p:ext uri="{BB962C8B-B14F-4D97-AF65-F5344CB8AC3E}">
        <p14:creationId xmlns:p14="http://schemas.microsoft.com/office/powerpoint/2010/main" val="51928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BC5B3E-87AC-4EBF-BFBE-64C09C9C10D8}" type="datetime1">
              <a:rPr lang="en-US" smtClean="0"/>
              <a:pPr/>
              <a:t>4/29/2019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324565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65701" y="28876"/>
            <a:ext cx="9692640" cy="132556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65701" y="1820863"/>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2533C4C-5F32-40F8-A0A9-ECDE00D28E2A}" type="datetime1">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F71795B-E018-4082-86CC-13E2C6FDE12D}" type="slidenum">
              <a:rPr lang="en-US" smtClean="0"/>
              <a:pPr/>
              <a:t>‹#›</a:t>
            </a:fld>
            <a:endParaRPr lang="en-US" dirty="0"/>
          </a:p>
        </p:txBody>
      </p:sp>
    </p:spTree>
    <p:extLst>
      <p:ext uri="{BB962C8B-B14F-4D97-AF65-F5344CB8AC3E}">
        <p14:creationId xmlns:p14="http://schemas.microsoft.com/office/powerpoint/2010/main" val="8078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dirty="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0075388-B359-4C0E-A9F7-855BA185F4F9}" type="datetime1">
              <a:rPr lang="en-US" smtClean="0"/>
              <a:pPr/>
              <a:t>4/29/2019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17700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B9D587-CDC3-4040-B1CD-2128C5B177C7}" type="datetime1">
              <a:rPr lang="en-US" smtClean="0"/>
              <a:pPr/>
              <a:t>4/29/2019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46416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A9E1E-426D-46CC-AE53-76C8448133C5}" type="datetime1">
              <a:rPr lang="en-US" smtClean="0"/>
              <a:pPr/>
              <a:t>4/29/2019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237824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7CD012-5BF6-4647-AE7B-AF29072102DE}" type="datetime1">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272001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5E26C4-5C3A-4B9B-9080-2691B70C8E13}" type="datetime1">
              <a:rPr lang="en-US" smtClean="0"/>
              <a:pPr/>
              <a:t>4/29/2019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71795B-E018-4082-86CC-13E2C6FDE12D}" type="slidenum">
              <a:rPr lang="en-US" smtClean="0"/>
              <a:pPr/>
              <a:t>‹#›</a:t>
            </a:fld>
            <a:endParaRPr lang="en-US"/>
          </a:p>
        </p:txBody>
      </p:sp>
    </p:spTree>
    <p:extLst>
      <p:ext uri="{BB962C8B-B14F-4D97-AF65-F5344CB8AC3E}">
        <p14:creationId xmlns:p14="http://schemas.microsoft.com/office/powerpoint/2010/main" val="1806203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60907" y="140960"/>
            <a:ext cx="9692640" cy="117684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61872" y="1695783"/>
            <a:ext cx="8595360" cy="448435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latin typeface="Century Gothic" panose="020B0502020202020204" pitchFamily="34" charset="0"/>
              </a:defRPr>
            </a:lvl1pPr>
          </a:lstStyle>
          <a:p>
            <a:fld id="{4B30D0E1-3918-4E6A-946C-0B9CCABED7D4}" type="datetime1">
              <a:rPr lang="en-US" smtClean="0"/>
              <a:pPr/>
              <a:t>4/29/2019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latin typeface="Century Gothic" panose="020B0502020202020204" pitchFamily="34" charset="0"/>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1"/>
                </a:solidFill>
                <a:latin typeface="Century Gothic" panose="020B0502020202020204" pitchFamily="34" charset="0"/>
              </a:defRPr>
            </a:lvl1pPr>
          </a:lstStyle>
          <a:p>
            <a:fld id="{CF71795B-E018-4082-86CC-13E2C6FDE12D}" type="slidenum">
              <a:rPr lang="en-US" smtClean="0"/>
              <a:pPr/>
              <a:t>‹#›</a:t>
            </a:fld>
            <a:endParaRPr lang="en-US" dirty="0"/>
          </a:p>
        </p:txBody>
      </p:sp>
      <p:sp>
        <p:nvSpPr>
          <p:cNvPr id="8" name="Line 3">
            <a:extLst>
              <a:ext uri="{FF2B5EF4-FFF2-40B4-BE49-F238E27FC236}">
                <a16:creationId xmlns:a16="http://schemas.microsoft.com/office/drawing/2014/main" id="{9397E92D-E967-40D9-9529-F1B149B75B1E}"/>
              </a:ext>
            </a:extLst>
          </p:cNvPr>
          <p:cNvSpPr>
            <a:spLocks noChangeShapeType="1"/>
          </p:cNvSpPr>
          <p:nvPr userDrawn="1"/>
        </p:nvSpPr>
        <p:spPr bwMode="auto">
          <a:xfrm flipV="1">
            <a:off x="1160907" y="1433880"/>
            <a:ext cx="9793605" cy="29745"/>
          </a:xfrm>
          <a:prstGeom prst="line">
            <a:avLst/>
          </a:prstGeom>
          <a:noFill/>
          <a:ln w="127000">
            <a:solidFill>
              <a:schemeClr val="tx2"/>
            </a:solidFill>
            <a:round/>
            <a:headEnd/>
            <a:tailEnd/>
          </a:ln>
          <a:effectLst/>
        </p:spPr>
        <p:txBody>
          <a:bodyPr wrap="none" anchor="ctr"/>
          <a:lstStyle/>
          <a:p>
            <a:pPr eaLnBrk="1" fontAlgn="auto" hangingPunct="1">
              <a:spcBef>
                <a:spcPct val="50000"/>
              </a:spcBef>
              <a:spcAft>
                <a:spcPts val="0"/>
              </a:spcAft>
              <a:defRPr/>
            </a:pPr>
            <a:endParaRPr lang="en-US">
              <a:effectLst>
                <a:outerShdw blurRad="38100" dist="38100" dir="2700000" algn="tl">
                  <a:srgbClr val="000000">
                    <a:alpha val="43137"/>
                  </a:srgbClr>
                </a:outerShdw>
              </a:effectLst>
              <a:latin typeface="+mn-lt"/>
            </a:endParaRPr>
          </a:p>
        </p:txBody>
      </p:sp>
      <p:pic>
        <p:nvPicPr>
          <p:cNvPr id="9" name="Picture 8">
            <a:extLst>
              <a:ext uri="{FF2B5EF4-FFF2-40B4-BE49-F238E27FC236}">
                <a16:creationId xmlns:a16="http://schemas.microsoft.com/office/drawing/2014/main" id="{18827A09-926C-495A-A1B0-854FBF6434EB}"/>
              </a:ext>
            </a:extLst>
          </p:cNvPr>
          <p:cNvPicPr>
            <a:picLocks noChangeAspect="1"/>
          </p:cNvPicPr>
          <p:nvPr userDrawn="1"/>
        </p:nvPicPr>
        <p:blipFill>
          <a:blip r:embed="rId13" cstate="print"/>
          <a:stretch>
            <a:fillRect/>
          </a:stretch>
        </p:blipFill>
        <p:spPr>
          <a:xfrm>
            <a:off x="307101" y="140960"/>
            <a:ext cx="579170" cy="762066"/>
          </a:xfrm>
          <a:prstGeom prst="rect">
            <a:avLst/>
          </a:prstGeom>
        </p:spPr>
      </p:pic>
    </p:spTree>
    <p:extLst>
      <p:ext uri="{BB962C8B-B14F-4D97-AF65-F5344CB8AC3E}">
        <p14:creationId xmlns:p14="http://schemas.microsoft.com/office/powerpoint/2010/main" val="261964298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5000"/>
        </a:lnSpc>
        <a:spcBef>
          <a:spcPts val="1400"/>
        </a:spcBef>
        <a:spcAft>
          <a:spcPts val="200"/>
        </a:spcAft>
        <a:buClr>
          <a:schemeClr val="accent2"/>
        </a:buClr>
        <a:buSzPct val="80000"/>
        <a:buFont typeface="Arial" panose="020B0604020202020204" pitchFamily="34" charset="0"/>
        <a:buChar char="•"/>
        <a:defRPr sz="2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C1B5C15-51CD-4648-9FF9-0FC7256B5912}"/>
              </a:ext>
            </a:extLst>
          </p:cNvPr>
          <p:cNvSpPr>
            <a:spLocks noGrp="1"/>
          </p:cNvSpPr>
          <p:nvPr>
            <p:ph type="sldNum" sz="quarter" idx="12"/>
          </p:nvPr>
        </p:nvSpPr>
        <p:spPr/>
        <p:txBody>
          <a:bodyPr>
            <a:normAutofit lnSpcReduction="10000"/>
          </a:bodyPr>
          <a:lstStyle/>
          <a:p>
            <a:fld id="{CF71795B-E018-4082-86CC-13E2C6FDE12D}" type="slidenum">
              <a:rPr lang="en-US" smtClean="0"/>
              <a:pPr/>
              <a:t>1</a:t>
            </a:fld>
            <a:endParaRPr lang="en-US" dirty="0"/>
          </a:p>
        </p:txBody>
      </p:sp>
      <p:sp>
        <p:nvSpPr>
          <p:cNvPr id="2" name="Title 1">
            <a:extLst>
              <a:ext uri="{FF2B5EF4-FFF2-40B4-BE49-F238E27FC236}">
                <a16:creationId xmlns:a16="http://schemas.microsoft.com/office/drawing/2014/main" id="{0C80E393-F22F-4446-8BEA-63BD43450745}"/>
              </a:ext>
            </a:extLst>
          </p:cNvPr>
          <p:cNvSpPr>
            <a:spLocks noGrp="1"/>
          </p:cNvSpPr>
          <p:nvPr>
            <p:ph type="ctrTitle"/>
          </p:nvPr>
        </p:nvSpPr>
        <p:spPr>
          <a:xfrm>
            <a:off x="1240536" y="15211"/>
            <a:ext cx="9710928" cy="3622964"/>
          </a:xfrm>
        </p:spPr>
        <p:txBody>
          <a:bodyPr>
            <a:normAutofit/>
          </a:bodyPr>
          <a:lstStyle/>
          <a:p>
            <a:r>
              <a:rPr lang="en-US" sz="4800" dirty="0"/>
              <a:t>Data Usability Reviews and Documentation </a:t>
            </a:r>
            <a:r>
              <a:rPr lang="en-US" sz="4400" dirty="0"/>
              <a:t>for</a:t>
            </a:r>
            <a:br>
              <a:rPr lang="en-US" sz="4800" dirty="0"/>
            </a:br>
            <a:r>
              <a:rPr lang="en-US" sz="4800" dirty="0"/>
              <a:t>Texas Risk Reduction Program </a:t>
            </a:r>
            <a:r>
              <a:rPr lang="en-US" sz="4400" dirty="0"/>
              <a:t>and</a:t>
            </a:r>
            <a:r>
              <a:rPr lang="en-US" sz="4800" dirty="0"/>
              <a:t> Petroleum Storage Tank Projects</a:t>
            </a:r>
          </a:p>
        </p:txBody>
      </p:sp>
      <p:sp>
        <p:nvSpPr>
          <p:cNvPr id="3" name="Subtitle 2">
            <a:extLst>
              <a:ext uri="{FF2B5EF4-FFF2-40B4-BE49-F238E27FC236}">
                <a16:creationId xmlns:a16="http://schemas.microsoft.com/office/drawing/2014/main" id="{3CF03AD0-903D-4E9F-95FD-2AA0D7B45A23}"/>
              </a:ext>
            </a:extLst>
          </p:cNvPr>
          <p:cNvSpPr>
            <a:spLocks noGrp="1"/>
          </p:cNvSpPr>
          <p:nvPr>
            <p:ph type="subTitle" idx="1"/>
          </p:nvPr>
        </p:nvSpPr>
        <p:spPr>
          <a:xfrm>
            <a:off x="969264" y="3973484"/>
            <a:ext cx="9982200" cy="2660072"/>
          </a:xfrm>
        </p:spPr>
        <p:txBody>
          <a:bodyPr>
            <a:normAutofit fontScale="77500" lnSpcReduction="20000"/>
          </a:bodyPr>
          <a:lstStyle/>
          <a:p>
            <a:pPr algn="ctr"/>
            <a:r>
              <a:rPr lang="en-US" sz="2900" dirty="0"/>
              <a:t>Based on RG-366/TRRP-13 and RG-411 TCEQ Regulatory Guidance</a:t>
            </a:r>
          </a:p>
          <a:p>
            <a:endParaRPr lang="en-US" dirty="0"/>
          </a:p>
          <a:p>
            <a:r>
              <a:rPr lang="en-US" sz="2600" dirty="0"/>
              <a:t>Mark Maglitto</a:t>
            </a:r>
          </a:p>
          <a:p>
            <a:r>
              <a:rPr lang="en-US" sz="2600" dirty="0"/>
              <a:t>Lead Program QA Specialist </a:t>
            </a:r>
          </a:p>
          <a:p>
            <a:r>
              <a:rPr lang="en-US" sz="2600" dirty="0"/>
              <a:t>Technical Program Support Team</a:t>
            </a:r>
          </a:p>
          <a:p>
            <a:r>
              <a:rPr lang="en-US" sz="2600" dirty="0"/>
              <a:t>TCEQ Remediation Division</a:t>
            </a:r>
          </a:p>
        </p:txBody>
      </p:sp>
    </p:spTree>
    <p:extLst>
      <p:ext uri="{BB962C8B-B14F-4D97-AF65-F5344CB8AC3E}">
        <p14:creationId xmlns:p14="http://schemas.microsoft.com/office/powerpoint/2010/main" val="3229482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8C851B-6225-4915-A641-BC76A2DE21B8}"/>
              </a:ext>
            </a:extLst>
          </p:cNvPr>
          <p:cNvSpPr>
            <a:spLocks noGrp="1"/>
          </p:cNvSpPr>
          <p:nvPr>
            <p:ph type="sldNum" sz="quarter" idx="12"/>
          </p:nvPr>
        </p:nvSpPr>
        <p:spPr/>
        <p:txBody>
          <a:bodyPr>
            <a:normAutofit lnSpcReduction="10000"/>
          </a:bodyPr>
          <a:lstStyle/>
          <a:p>
            <a:fld id="{CF71795B-E018-4082-86CC-13E2C6FDE12D}" type="slidenum">
              <a:rPr lang="en-US" smtClean="0"/>
              <a:pPr/>
              <a:t>10</a:t>
            </a:fld>
            <a:endParaRPr lang="en-US" dirty="0"/>
          </a:p>
        </p:txBody>
      </p:sp>
      <p:sp>
        <p:nvSpPr>
          <p:cNvPr id="2" name="Title 1">
            <a:extLst>
              <a:ext uri="{FF2B5EF4-FFF2-40B4-BE49-F238E27FC236}">
                <a16:creationId xmlns:a16="http://schemas.microsoft.com/office/drawing/2014/main" id="{2B877FAB-0BF0-477A-9129-4C69896FF738}"/>
              </a:ext>
            </a:extLst>
          </p:cNvPr>
          <p:cNvSpPr>
            <a:spLocks noGrp="1"/>
          </p:cNvSpPr>
          <p:nvPr>
            <p:ph type="title"/>
          </p:nvPr>
        </p:nvSpPr>
        <p:spPr>
          <a:xfrm>
            <a:off x="1160906" y="140960"/>
            <a:ext cx="10061275" cy="1176841"/>
          </a:xfrm>
        </p:spPr>
        <p:txBody>
          <a:bodyPr>
            <a:noAutofit/>
          </a:bodyPr>
          <a:lstStyle/>
          <a:p>
            <a:r>
              <a:rPr lang="en-US" sz="3600" dirty="0"/>
              <a:t>Data Quality Assessment: </a:t>
            </a:r>
            <a:r>
              <a:rPr lang="en-US" sz="3600" dirty="0">
                <a:solidFill>
                  <a:schemeClr val="accent2"/>
                </a:solidFill>
              </a:rPr>
              <a:t>Process Overview (3)</a:t>
            </a:r>
            <a:endParaRPr lang="en-US" sz="3600" dirty="0"/>
          </a:p>
        </p:txBody>
      </p:sp>
      <p:pic>
        <p:nvPicPr>
          <p:cNvPr id="7" name="Picture 6" descr="Process Overview Diagram:&#10;1. Define Project Objectives&#10;2. Conduct Field Program&#10;3. Issue Lab Report&#10;4. Perform Data Usability Review&#10;5. Data Quality OK?&#10;No: return to 1. Yes: continue&#10;6. Prepare DUS Report or Data Review Summary&#10;7. Submit DUS Report or QA/QC Summary">
            <a:extLst>
              <a:ext uri="{FF2B5EF4-FFF2-40B4-BE49-F238E27FC236}">
                <a16:creationId xmlns:a16="http://schemas.microsoft.com/office/drawing/2014/main" id="{DD1173BA-A138-4205-9911-51FD9819396E}"/>
              </a:ext>
            </a:extLst>
          </p:cNvPr>
          <p:cNvPicPr>
            <a:picLocks noChangeAspect="1"/>
          </p:cNvPicPr>
          <p:nvPr/>
        </p:nvPicPr>
        <p:blipFill>
          <a:blip r:embed="rId2"/>
          <a:stretch>
            <a:fillRect/>
          </a:stretch>
        </p:blipFill>
        <p:spPr>
          <a:xfrm>
            <a:off x="148176" y="1602165"/>
            <a:ext cx="4438273" cy="5163760"/>
          </a:xfrm>
          <a:prstGeom prst="rect">
            <a:avLst/>
          </a:prstGeom>
        </p:spPr>
      </p:pic>
      <p:sp>
        <p:nvSpPr>
          <p:cNvPr id="3" name="Content Placeholder 2">
            <a:extLst>
              <a:ext uri="{FF2B5EF4-FFF2-40B4-BE49-F238E27FC236}">
                <a16:creationId xmlns:a16="http://schemas.microsoft.com/office/drawing/2014/main" id="{BFB3E3B7-F4E7-40A0-8B28-CE3F0C419E0A}"/>
              </a:ext>
            </a:extLst>
          </p:cNvPr>
          <p:cNvSpPr>
            <a:spLocks noGrp="1"/>
          </p:cNvSpPr>
          <p:nvPr>
            <p:ph idx="1"/>
          </p:nvPr>
        </p:nvSpPr>
        <p:spPr>
          <a:xfrm>
            <a:off x="4586449" y="1645920"/>
            <a:ext cx="6440325" cy="5120005"/>
          </a:xfrm>
        </p:spPr>
        <p:txBody>
          <a:bodyPr>
            <a:normAutofit/>
          </a:bodyPr>
          <a:lstStyle/>
          <a:p>
            <a:pPr marL="0" indent="0">
              <a:buNone/>
            </a:pPr>
            <a:r>
              <a:rPr lang="en-US" sz="2400" dirty="0"/>
              <a:t>Laboratory analyzes samples</a:t>
            </a:r>
            <a:endParaRPr lang="en-US" sz="2000" dirty="0"/>
          </a:p>
          <a:p>
            <a:r>
              <a:rPr lang="en-US" sz="2000" dirty="0"/>
              <a:t>Reviews QC data based on technical laboratory QC criteria</a:t>
            </a:r>
          </a:p>
          <a:p>
            <a:pPr>
              <a:lnSpc>
                <a:spcPct val="100000"/>
              </a:lnSpc>
            </a:pPr>
            <a:r>
              <a:rPr lang="en-US" sz="2000" dirty="0"/>
              <a:t>Issues laboratory data package</a:t>
            </a:r>
          </a:p>
          <a:p>
            <a:pPr>
              <a:lnSpc>
                <a:spcPct val="100000"/>
              </a:lnSpc>
            </a:pPr>
            <a:r>
              <a:rPr lang="en-US" sz="2000" dirty="0"/>
              <a:t>For TRRP Projects</a:t>
            </a:r>
          </a:p>
          <a:p>
            <a:pPr lvl="1">
              <a:lnSpc>
                <a:spcPct val="100000"/>
              </a:lnSpc>
            </a:pPr>
            <a:r>
              <a:rPr lang="en-US" sz="1600" dirty="0"/>
              <a:t>Laboratory Review Checklist (LRC) &amp; exception report (ER)</a:t>
            </a:r>
          </a:p>
          <a:p>
            <a:pPr>
              <a:lnSpc>
                <a:spcPct val="100000"/>
              </a:lnSpc>
            </a:pPr>
            <a:r>
              <a:rPr lang="en-US" sz="2000" dirty="0"/>
              <a:t>For LPST Projects</a:t>
            </a:r>
          </a:p>
          <a:p>
            <a:pPr lvl="1">
              <a:lnSpc>
                <a:spcPct val="100000"/>
              </a:lnSpc>
            </a:pPr>
            <a:r>
              <a:rPr lang="en-US" sz="1600" dirty="0"/>
              <a:t>Laboratory case narrative or Laboratory Review Checklist (LRC) &amp; exception report (ER)</a:t>
            </a:r>
            <a:endParaRPr lang="en-US" sz="2400" dirty="0"/>
          </a:p>
          <a:p>
            <a:pPr marL="0" indent="0">
              <a:buNone/>
            </a:pPr>
            <a:endParaRPr lang="en-US" sz="2000" dirty="0">
              <a:solidFill>
                <a:schemeClr val="accent2"/>
              </a:solidFill>
            </a:endParaRPr>
          </a:p>
          <a:p>
            <a:pPr marL="0" indent="0">
              <a:buNone/>
            </a:pPr>
            <a:r>
              <a:rPr lang="en-US" sz="2000" dirty="0">
                <a:solidFill>
                  <a:schemeClr val="accent2"/>
                </a:solidFill>
              </a:rPr>
              <a:t>NOTE: </a:t>
            </a:r>
            <a:r>
              <a:rPr lang="en-US" sz="2000" dirty="0"/>
              <a:t>The lab does not determine the usability of the data in regards to the project objectives </a:t>
            </a:r>
          </a:p>
        </p:txBody>
      </p:sp>
    </p:spTree>
    <p:extLst>
      <p:ext uri="{BB962C8B-B14F-4D97-AF65-F5344CB8AC3E}">
        <p14:creationId xmlns:p14="http://schemas.microsoft.com/office/powerpoint/2010/main" val="360992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814DDF9-AD1F-425D-AA55-CF5D5AAA0372}"/>
              </a:ext>
            </a:extLst>
          </p:cNvPr>
          <p:cNvSpPr>
            <a:spLocks noGrp="1"/>
          </p:cNvSpPr>
          <p:nvPr>
            <p:ph type="sldNum" sz="quarter" idx="12"/>
          </p:nvPr>
        </p:nvSpPr>
        <p:spPr/>
        <p:txBody>
          <a:bodyPr>
            <a:normAutofit lnSpcReduction="10000"/>
          </a:bodyPr>
          <a:lstStyle/>
          <a:p>
            <a:fld id="{CF71795B-E018-4082-86CC-13E2C6FDE12D}" type="slidenum">
              <a:rPr lang="en-US" smtClean="0"/>
              <a:pPr/>
              <a:t>11</a:t>
            </a:fld>
            <a:endParaRPr lang="en-US" dirty="0"/>
          </a:p>
        </p:txBody>
      </p:sp>
      <p:sp>
        <p:nvSpPr>
          <p:cNvPr id="2" name="Title 1">
            <a:extLst>
              <a:ext uri="{FF2B5EF4-FFF2-40B4-BE49-F238E27FC236}">
                <a16:creationId xmlns:a16="http://schemas.microsoft.com/office/drawing/2014/main" id="{D180BFAC-4A5B-49D0-825A-63654A40C41E}"/>
              </a:ext>
            </a:extLst>
          </p:cNvPr>
          <p:cNvSpPr>
            <a:spLocks noGrp="1"/>
          </p:cNvSpPr>
          <p:nvPr>
            <p:ph type="title"/>
          </p:nvPr>
        </p:nvSpPr>
        <p:spPr>
          <a:xfrm>
            <a:off x="1165701" y="398834"/>
            <a:ext cx="9692640" cy="671209"/>
          </a:xfrm>
        </p:spPr>
        <p:txBody>
          <a:bodyPr>
            <a:normAutofit/>
          </a:bodyPr>
          <a:lstStyle/>
          <a:p>
            <a:r>
              <a:rPr lang="en-US" sz="4000" dirty="0"/>
              <a:t>Key Definitions: </a:t>
            </a:r>
            <a:r>
              <a:rPr lang="en-US" sz="4000" dirty="0">
                <a:solidFill>
                  <a:schemeClr val="accent2"/>
                </a:solidFill>
              </a:rPr>
              <a:t>Analytical Limits</a:t>
            </a:r>
            <a:r>
              <a:rPr lang="en-US" sz="4000" dirty="0"/>
              <a:t> </a:t>
            </a:r>
          </a:p>
        </p:txBody>
      </p:sp>
      <p:sp>
        <p:nvSpPr>
          <p:cNvPr id="3" name="Content Placeholder 2">
            <a:extLst>
              <a:ext uri="{FF2B5EF4-FFF2-40B4-BE49-F238E27FC236}">
                <a16:creationId xmlns:a16="http://schemas.microsoft.com/office/drawing/2014/main" id="{918E1AB3-10AC-435D-A83B-44909DEE7DB1}"/>
              </a:ext>
            </a:extLst>
          </p:cNvPr>
          <p:cNvSpPr>
            <a:spLocks noGrp="1"/>
          </p:cNvSpPr>
          <p:nvPr>
            <p:ph sz="half" idx="1"/>
          </p:nvPr>
        </p:nvSpPr>
        <p:spPr>
          <a:xfrm>
            <a:off x="1165701" y="2303335"/>
            <a:ext cx="5550984" cy="1667614"/>
          </a:xfrm>
        </p:spPr>
        <p:txBody>
          <a:bodyPr>
            <a:normAutofit/>
          </a:bodyPr>
          <a:lstStyle/>
          <a:p>
            <a:pPr marL="0" indent="0">
              <a:buNone/>
            </a:pPr>
            <a:r>
              <a:rPr lang="en-US" sz="2400" dirty="0">
                <a:solidFill>
                  <a:schemeClr val="accent2"/>
                </a:solidFill>
              </a:rPr>
              <a:t>Method Quantitation Limit (MQL): </a:t>
            </a:r>
            <a:r>
              <a:rPr lang="en-US" sz="2400" dirty="0"/>
              <a:t>Lowest detectable and quantifiable concentration from the laboratory instrument calibration curve.</a:t>
            </a:r>
            <a:r>
              <a:rPr lang="en-US" sz="2400" dirty="0">
                <a:solidFill>
                  <a:schemeClr val="accent2"/>
                </a:solidFill>
              </a:rPr>
              <a:t> </a:t>
            </a:r>
          </a:p>
        </p:txBody>
      </p:sp>
      <p:pic>
        <p:nvPicPr>
          <p:cNvPr id="23" name="Picture 22" descr="Example diagram: Lab Calibration Curve. Diagram has an x axis of COC Concentration and a y axis of Instrument Response. The diagram shows the lowest point on the calibration curve is the MQL.">
            <a:extLst>
              <a:ext uri="{FF2B5EF4-FFF2-40B4-BE49-F238E27FC236}">
                <a16:creationId xmlns:a16="http://schemas.microsoft.com/office/drawing/2014/main" id="{C74ACA74-5540-4EA1-ACC3-9AB578EF8960}"/>
              </a:ext>
            </a:extLst>
          </p:cNvPr>
          <p:cNvPicPr>
            <a:picLocks noChangeAspect="1"/>
          </p:cNvPicPr>
          <p:nvPr/>
        </p:nvPicPr>
        <p:blipFill>
          <a:blip r:embed="rId3" cstate="print"/>
          <a:stretch>
            <a:fillRect/>
          </a:stretch>
        </p:blipFill>
        <p:spPr>
          <a:xfrm>
            <a:off x="7317120" y="2093410"/>
            <a:ext cx="3541221" cy="2671180"/>
          </a:xfrm>
          <a:prstGeom prst="rect">
            <a:avLst/>
          </a:prstGeom>
        </p:spPr>
      </p:pic>
      <p:sp>
        <p:nvSpPr>
          <p:cNvPr id="6" name="AutoShape 16">
            <a:extLst>
              <a:ext uri="{FF2B5EF4-FFF2-40B4-BE49-F238E27FC236}">
                <a16:creationId xmlns:a16="http://schemas.microsoft.com/office/drawing/2014/main" id="{E52AF048-1BC4-45F5-9B94-85AB3B90062B}"/>
              </a:ext>
            </a:extLst>
          </p:cNvPr>
          <p:cNvSpPr>
            <a:spLocks noGrp="1" noChangeArrowheads="1"/>
          </p:cNvSpPr>
          <p:nvPr>
            <p:ph sz="half" idx="2"/>
          </p:nvPr>
        </p:nvSpPr>
        <p:spPr bwMode="auto">
          <a:xfrm>
            <a:off x="1165701" y="4971011"/>
            <a:ext cx="9860598" cy="1667614"/>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200" u="sng" dirty="0"/>
              <a:t>KEY POINT:</a:t>
            </a:r>
            <a:r>
              <a:rPr lang="en-US" sz="2200" dirty="0"/>
              <a:t> The MQL must be less than the level of required performance </a:t>
            </a:r>
          </a:p>
          <a:p>
            <a:pPr marL="0" indent="0">
              <a:lnSpc>
                <a:spcPct val="100000"/>
              </a:lnSpc>
              <a:spcBef>
                <a:spcPts val="0"/>
              </a:spcBef>
              <a:buNone/>
            </a:pPr>
            <a:r>
              <a:rPr lang="en-US" sz="2200" dirty="0"/>
              <a:t>                     (LORP) (e.g., assessment level or action level) or the person </a:t>
            </a:r>
          </a:p>
          <a:p>
            <a:pPr marL="0" indent="0">
              <a:lnSpc>
                <a:spcPct val="100000"/>
              </a:lnSpc>
              <a:spcBef>
                <a:spcPts val="0"/>
              </a:spcBef>
              <a:buNone/>
            </a:pPr>
            <a:r>
              <a:rPr lang="en-US" sz="2200" dirty="0"/>
              <a:t>                     must document the MQL is obtained from the most sensitive </a:t>
            </a:r>
          </a:p>
          <a:p>
            <a:pPr marL="0" indent="0">
              <a:lnSpc>
                <a:spcPct val="100000"/>
              </a:lnSpc>
              <a:spcBef>
                <a:spcPts val="0"/>
              </a:spcBef>
              <a:buNone/>
            </a:pPr>
            <a:r>
              <a:rPr lang="en-US" sz="2200" dirty="0"/>
              <a:t>                     standard method available.</a:t>
            </a:r>
          </a:p>
        </p:txBody>
      </p:sp>
    </p:spTree>
    <p:extLst>
      <p:ext uri="{BB962C8B-B14F-4D97-AF65-F5344CB8AC3E}">
        <p14:creationId xmlns:p14="http://schemas.microsoft.com/office/powerpoint/2010/main" val="257861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502D2B-D270-482E-8CD7-9F8A5B4B6F23}"/>
              </a:ext>
            </a:extLst>
          </p:cNvPr>
          <p:cNvSpPr>
            <a:spLocks noGrp="1"/>
          </p:cNvSpPr>
          <p:nvPr>
            <p:ph type="sldNum" sz="quarter" idx="12"/>
          </p:nvPr>
        </p:nvSpPr>
        <p:spPr/>
        <p:txBody>
          <a:bodyPr>
            <a:normAutofit lnSpcReduction="10000"/>
          </a:bodyPr>
          <a:lstStyle/>
          <a:p>
            <a:fld id="{CF71795B-E018-4082-86CC-13E2C6FDE12D}" type="slidenum">
              <a:rPr lang="en-US" smtClean="0"/>
              <a:pPr/>
              <a:t>12</a:t>
            </a:fld>
            <a:endParaRPr lang="en-US" dirty="0"/>
          </a:p>
        </p:txBody>
      </p:sp>
      <p:sp>
        <p:nvSpPr>
          <p:cNvPr id="2" name="Title 1">
            <a:extLst>
              <a:ext uri="{FF2B5EF4-FFF2-40B4-BE49-F238E27FC236}">
                <a16:creationId xmlns:a16="http://schemas.microsoft.com/office/drawing/2014/main" id="{9EAF9ED0-0060-4FB2-BE15-420577E21ABF}"/>
              </a:ext>
            </a:extLst>
          </p:cNvPr>
          <p:cNvSpPr>
            <a:spLocks noGrp="1"/>
          </p:cNvSpPr>
          <p:nvPr>
            <p:ph type="title"/>
          </p:nvPr>
        </p:nvSpPr>
        <p:spPr>
          <a:xfrm>
            <a:off x="1165701" y="28876"/>
            <a:ext cx="9973354" cy="1325562"/>
          </a:xfrm>
        </p:spPr>
        <p:txBody>
          <a:bodyPr>
            <a:normAutofit/>
          </a:bodyPr>
          <a:lstStyle/>
          <a:p>
            <a:r>
              <a:rPr lang="en-US" dirty="0"/>
              <a:t>Key Definitions: </a:t>
            </a:r>
            <a:r>
              <a:rPr lang="en-US" dirty="0">
                <a:solidFill>
                  <a:schemeClr val="accent2"/>
                </a:solidFill>
              </a:rPr>
              <a:t>Analytical Limits – Cont.</a:t>
            </a:r>
            <a:endParaRPr lang="en-US" dirty="0"/>
          </a:p>
        </p:txBody>
      </p:sp>
      <p:sp>
        <p:nvSpPr>
          <p:cNvPr id="3" name="Content Placeholder 2">
            <a:extLst>
              <a:ext uri="{FF2B5EF4-FFF2-40B4-BE49-F238E27FC236}">
                <a16:creationId xmlns:a16="http://schemas.microsoft.com/office/drawing/2014/main" id="{654B4A6B-3AB6-497C-BD02-6B3FC3839E8D}"/>
              </a:ext>
            </a:extLst>
          </p:cNvPr>
          <p:cNvSpPr>
            <a:spLocks noGrp="1"/>
          </p:cNvSpPr>
          <p:nvPr>
            <p:ph sz="half" idx="1"/>
          </p:nvPr>
        </p:nvSpPr>
        <p:spPr>
          <a:xfrm>
            <a:off x="1165701" y="1820864"/>
            <a:ext cx="9723972" cy="3956482"/>
          </a:xfrm>
        </p:spPr>
        <p:txBody>
          <a:bodyPr>
            <a:normAutofit/>
          </a:bodyPr>
          <a:lstStyle/>
          <a:p>
            <a:pPr marL="0" indent="0">
              <a:buNone/>
            </a:pPr>
            <a:r>
              <a:rPr lang="en-US" sz="2200" u="sng" dirty="0"/>
              <a:t>Method Detection Limit (MDL)</a:t>
            </a:r>
          </a:p>
          <a:p>
            <a:pPr lvl="1"/>
            <a:r>
              <a:rPr lang="en-US" sz="2000" dirty="0"/>
              <a:t>Minimum concentration at which a chemical can be measured.</a:t>
            </a:r>
          </a:p>
          <a:p>
            <a:pPr lvl="1"/>
            <a:r>
              <a:rPr lang="en-US" sz="2000" dirty="0"/>
              <a:t>Statistical confidence is 99% that the concentration is distinguishable from the method blank results</a:t>
            </a:r>
          </a:p>
          <a:p>
            <a:pPr marL="0" indent="0">
              <a:buNone/>
            </a:pPr>
            <a:endParaRPr lang="en-US" sz="2000" u="sng" dirty="0"/>
          </a:p>
          <a:p>
            <a:pPr marL="0" indent="0">
              <a:buNone/>
            </a:pPr>
            <a:r>
              <a:rPr lang="en-US" sz="2200" u="sng" dirty="0"/>
              <a:t>Sample Detection Limit (SDL)</a:t>
            </a:r>
          </a:p>
          <a:p>
            <a:pPr lvl="1"/>
            <a:r>
              <a:rPr lang="en-US" sz="2000" dirty="0"/>
              <a:t>For each COC in each sample, the SDL is equal to the MDL adjusted for dilution, sample size, and moisture content</a:t>
            </a:r>
            <a:endParaRPr lang="en-US" sz="1800" dirty="0"/>
          </a:p>
          <a:p>
            <a:pPr marL="274320" lvl="1" indent="0" algn="ctr">
              <a:buNone/>
            </a:pPr>
            <a:endParaRPr lang="en-US" sz="2000" dirty="0">
              <a:solidFill>
                <a:schemeClr val="accent2"/>
              </a:solidFill>
            </a:endParaRPr>
          </a:p>
          <a:p>
            <a:pPr marL="274320" lvl="1" indent="0" algn="ctr">
              <a:buNone/>
            </a:pPr>
            <a:r>
              <a:rPr lang="en-US" sz="2000" dirty="0">
                <a:solidFill>
                  <a:schemeClr val="accent2"/>
                </a:solidFill>
              </a:rPr>
              <a:t>MDL x Sample-specific factors = SDL</a:t>
            </a:r>
            <a:endParaRPr lang="en-US" sz="2400" dirty="0">
              <a:solidFill>
                <a:schemeClr val="accent2"/>
              </a:solidFill>
            </a:endParaRPr>
          </a:p>
        </p:txBody>
      </p:sp>
      <p:sp>
        <p:nvSpPr>
          <p:cNvPr id="6" name="AutoShape 16">
            <a:extLst>
              <a:ext uri="{FF2B5EF4-FFF2-40B4-BE49-F238E27FC236}">
                <a16:creationId xmlns:a16="http://schemas.microsoft.com/office/drawing/2014/main" id="{E33E719A-C99A-4318-8D45-651819EA748B}"/>
              </a:ext>
            </a:extLst>
          </p:cNvPr>
          <p:cNvSpPr>
            <a:spLocks noGrp="1" noChangeArrowheads="1"/>
          </p:cNvSpPr>
          <p:nvPr>
            <p:ph sz="half" idx="2"/>
          </p:nvPr>
        </p:nvSpPr>
        <p:spPr bwMode="auto">
          <a:xfrm>
            <a:off x="1165701" y="5777345"/>
            <a:ext cx="9723972" cy="861280"/>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200" u="sng" dirty="0"/>
              <a:t>NOTE:</a:t>
            </a:r>
            <a:r>
              <a:rPr lang="en-US" sz="2200" dirty="0"/>
              <a:t> The lab must report nondetected results for COCs as less than the </a:t>
            </a:r>
          </a:p>
          <a:p>
            <a:pPr marL="0" indent="0">
              <a:lnSpc>
                <a:spcPct val="100000"/>
              </a:lnSpc>
              <a:spcBef>
                <a:spcPts val="0"/>
              </a:spcBef>
              <a:buNone/>
            </a:pPr>
            <a:r>
              <a:rPr lang="en-US" sz="2200" dirty="0"/>
              <a:t>            value of the SDL.</a:t>
            </a:r>
          </a:p>
        </p:txBody>
      </p:sp>
    </p:spTree>
    <p:extLst>
      <p:ext uri="{BB962C8B-B14F-4D97-AF65-F5344CB8AC3E}">
        <p14:creationId xmlns:p14="http://schemas.microsoft.com/office/powerpoint/2010/main" val="392837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1E865D-8B74-4E69-93E0-F7E0183D4D2F}"/>
              </a:ext>
            </a:extLst>
          </p:cNvPr>
          <p:cNvSpPr>
            <a:spLocks noGrp="1"/>
          </p:cNvSpPr>
          <p:nvPr>
            <p:ph type="sldNum" sz="quarter" idx="12"/>
          </p:nvPr>
        </p:nvSpPr>
        <p:spPr/>
        <p:txBody>
          <a:bodyPr>
            <a:normAutofit lnSpcReduction="10000"/>
          </a:bodyPr>
          <a:lstStyle/>
          <a:p>
            <a:fld id="{CF71795B-E018-4082-86CC-13E2C6FDE12D}" type="slidenum">
              <a:rPr lang="en-US" smtClean="0"/>
              <a:pPr/>
              <a:t>13</a:t>
            </a:fld>
            <a:endParaRPr lang="en-US" dirty="0"/>
          </a:p>
        </p:txBody>
      </p:sp>
      <p:sp>
        <p:nvSpPr>
          <p:cNvPr id="2" name="Title 1">
            <a:extLst>
              <a:ext uri="{FF2B5EF4-FFF2-40B4-BE49-F238E27FC236}">
                <a16:creationId xmlns:a16="http://schemas.microsoft.com/office/drawing/2014/main" id="{E6A098F8-BAA1-4550-AC9F-39C2F7CF2513}"/>
              </a:ext>
            </a:extLst>
          </p:cNvPr>
          <p:cNvSpPr>
            <a:spLocks noGrp="1"/>
          </p:cNvSpPr>
          <p:nvPr>
            <p:ph type="title"/>
          </p:nvPr>
        </p:nvSpPr>
        <p:spPr/>
        <p:txBody>
          <a:bodyPr/>
          <a:lstStyle/>
          <a:p>
            <a:r>
              <a:rPr lang="en-US" dirty="0"/>
              <a:t>Reporting the Results</a:t>
            </a:r>
          </a:p>
        </p:txBody>
      </p:sp>
      <p:pic>
        <p:nvPicPr>
          <p:cNvPr id="6" name="Picture 5" descr="Example plot with lines across showing MDL, MQL, and UQL. A data point under the MDL is flagged U, a data point over the MDL but below the MQL is flagged J, a data point over the MQL but below the UQL is not flagged, and a data point above the UQL is flagged E">
            <a:extLst>
              <a:ext uri="{FF2B5EF4-FFF2-40B4-BE49-F238E27FC236}">
                <a16:creationId xmlns:a16="http://schemas.microsoft.com/office/drawing/2014/main" id="{C3F28818-ED98-4262-988D-31327AE2E1BA}"/>
              </a:ext>
            </a:extLst>
          </p:cNvPr>
          <p:cNvPicPr>
            <a:picLocks noChangeAspect="1"/>
          </p:cNvPicPr>
          <p:nvPr/>
        </p:nvPicPr>
        <p:blipFill>
          <a:blip r:embed="rId3" cstate="print"/>
          <a:stretch>
            <a:fillRect/>
          </a:stretch>
        </p:blipFill>
        <p:spPr>
          <a:xfrm>
            <a:off x="7203310" y="352859"/>
            <a:ext cx="3935999" cy="2315775"/>
          </a:xfrm>
          <a:prstGeom prst="rect">
            <a:avLst/>
          </a:prstGeom>
        </p:spPr>
      </p:pic>
      <p:pic>
        <p:nvPicPr>
          <p:cNvPr id="3" name="Picture 2" descr="Example Table with rows labeled &lt;MDL, &gt;MDL and &lt;MQL, &gt;MQL and &lt;UQL, and &gt;UQL. Table is connected to example plots. ">
            <a:extLst>
              <a:ext uri="{FF2B5EF4-FFF2-40B4-BE49-F238E27FC236}">
                <a16:creationId xmlns:a16="http://schemas.microsoft.com/office/drawing/2014/main" id="{FD92CEF7-DD68-4E90-BB60-DA9A8F083936}"/>
              </a:ext>
            </a:extLst>
          </p:cNvPr>
          <p:cNvPicPr>
            <a:picLocks noChangeAspect="1"/>
          </p:cNvPicPr>
          <p:nvPr/>
        </p:nvPicPr>
        <p:blipFill>
          <a:blip r:embed="rId4"/>
          <a:stretch>
            <a:fillRect/>
          </a:stretch>
        </p:blipFill>
        <p:spPr>
          <a:xfrm>
            <a:off x="682512" y="1913088"/>
            <a:ext cx="6444031" cy="4852837"/>
          </a:xfrm>
          <a:prstGeom prst="rect">
            <a:avLst/>
          </a:prstGeom>
        </p:spPr>
      </p:pic>
      <p:sp>
        <p:nvSpPr>
          <p:cNvPr id="8" name="Freeform 46" descr="Line connecting U flag with appropriate data point">
            <a:extLst>
              <a:ext uri="{FF2B5EF4-FFF2-40B4-BE49-F238E27FC236}">
                <a16:creationId xmlns:a16="http://schemas.microsoft.com/office/drawing/2014/main" id="{BD3EF262-81E8-45B6-AD62-706E9CBC6D8F}"/>
              </a:ext>
            </a:extLst>
          </p:cNvPr>
          <p:cNvSpPr>
            <a:spLocks/>
          </p:cNvSpPr>
          <p:nvPr/>
        </p:nvSpPr>
        <p:spPr bwMode="auto">
          <a:xfrm>
            <a:off x="7049780" y="2512194"/>
            <a:ext cx="1824713" cy="542331"/>
          </a:xfrm>
          <a:custGeom>
            <a:avLst/>
            <a:gdLst/>
            <a:ahLst/>
            <a:cxnLst>
              <a:cxn ang="0">
                <a:pos x="935" y="0"/>
              </a:cxn>
              <a:cxn ang="0">
                <a:pos x="867" y="202"/>
              </a:cxn>
              <a:cxn ang="0">
                <a:pos x="0" y="202"/>
              </a:cxn>
            </a:cxnLst>
            <a:rect l="0" t="0" r="r" b="b"/>
            <a:pathLst>
              <a:path w="935" h="202">
                <a:moveTo>
                  <a:pt x="935" y="0"/>
                </a:moveTo>
                <a:lnTo>
                  <a:pt x="867" y="202"/>
                </a:lnTo>
                <a:lnTo>
                  <a:pt x="0" y="202"/>
                </a:lnTo>
              </a:path>
            </a:pathLst>
          </a:custGeom>
          <a:noFill/>
          <a:ln w="38100" cap="flat" cmpd="sng">
            <a:solidFill>
              <a:schemeClr val="accent5">
                <a:lumMod val="60000"/>
                <a:lumOff val="40000"/>
              </a:schemeClr>
            </a:solidFill>
            <a:prstDash val="solid"/>
            <a:round/>
            <a:headEnd type="none" w="med" len="med"/>
            <a:tailEnd type="none" w="med" len="med"/>
          </a:ln>
          <a:effectLst/>
        </p:spPr>
        <p:txBody>
          <a:bodyPr wrap="none" anchor="ctr"/>
          <a:lstStyle/>
          <a:p>
            <a:pPr eaLnBrk="1" fontAlgn="auto" hangingPunct="1">
              <a:spcBef>
                <a:spcPct val="50000"/>
              </a:spcBef>
              <a:spcAft>
                <a:spcPts val="0"/>
              </a:spcAft>
              <a:defRPr/>
            </a:pPr>
            <a:endParaRPr lang="en-US" dirty="0">
              <a:effectLst>
                <a:outerShdw blurRad="38100" dist="38100" dir="2700000" algn="tl">
                  <a:srgbClr val="000000">
                    <a:alpha val="43137"/>
                  </a:srgbClr>
                </a:outerShdw>
              </a:effectLst>
              <a:latin typeface="+mn-lt"/>
            </a:endParaRPr>
          </a:p>
        </p:txBody>
      </p:sp>
      <p:sp>
        <p:nvSpPr>
          <p:cNvPr id="9" name="Freeform 46" descr="Line connecting J flag with appropriate data point">
            <a:extLst>
              <a:ext uri="{FF2B5EF4-FFF2-40B4-BE49-F238E27FC236}">
                <a16:creationId xmlns:a16="http://schemas.microsoft.com/office/drawing/2014/main" id="{386C6256-36C1-4AD1-B62C-032F2F686729}"/>
              </a:ext>
            </a:extLst>
          </p:cNvPr>
          <p:cNvSpPr>
            <a:spLocks/>
          </p:cNvSpPr>
          <p:nvPr/>
        </p:nvSpPr>
        <p:spPr bwMode="auto">
          <a:xfrm>
            <a:off x="7049779" y="2512194"/>
            <a:ext cx="2315602" cy="1507273"/>
          </a:xfrm>
          <a:custGeom>
            <a:avLst/>
            <a:gdLst/>
            <a:ahLst/>
            <a:cxnLst>
              <a:cxn ang="0">
                <a:pos x="935" y="0"/>
              </a:cxn>
              <a:cxn ang="0">
                <a:pos x="867" y="202"/>
              </a:cxn>
              <a:cxn ang="0">
                <a:pos x="0" y="202"/>
              </a:cxn>
            </a:cxnLst>
            <a:rect l="0" t="0" r="r" b="b"/>
            <a:pathLst>
              <a:path w="935" h="202">
                <a:moveTo>
                  <a:pt x="935" y="0"/>
                </a:moveTo>
                <a:lnTo>
                  <a:pt x="867" y="202"/>
                </a:lnTo>
                <a:lnTo>
                  <a:pt x="0" y="202"/>
                </a:lnTo>
              </a:path>
            </a:pathLst>
          </a:custGeom>
          <a:noFill/>
          <a:ln w="38100" cap="flat" cmpd="sng">
            <a:solidFill>
              <a:schemeClr val="accent1">
                <a:lumMod val="60000"/>
                <a:lumOff val="40000"/>
              </a:schemeClr>
            </a:solidFill>
            <a:prstDash val="solid"/>
            <a:round/>
            <a:headEnd type="none" w="med" len="med"/>
            <a:tailEnd type="none" w="med" len="med"/>
          </a:ln>
          <a:effectLst/>
        </p:spPr>
        <p:txBody>
          <a:bodyPr wrap="none" anchor="ctr"/>
          <a:lstStyle/>
          <a:p>
            <a:pPr eaLnBrk="1" fontAlgn="auto" hangingPunct="1">
              <a:spcBef>
                <a:spcPct val="50000"/>
              </a:spcBef>
              <a:spcAft>
                <a:spcPts val="0"/>
              </a:spcAft>
              <a:defRPr/>
            </a:pPr>
            <a:endParaRPr lang="en-US" dirty="0">
              <a:effectLst>
                <a:outerShdw blurRad="38100" dist="38100" dir="2700000" algn="tl">
                  <a:srgbClr val="000000">
                    <a:alpha val="43137"/>
                  </a:srgbClr>
                </a:outerShdw>
              </a:effectLst>
              <a:latin typeface="+mn-lt"/>
            </a:endParaRPr>
          </a:p>
        </p:txBody>
      </p:sp>
      <p:sp>
        <p:nvSpPr>
          <p:cNvPr id="10" name="Freeform 46" descr="Line connecting quanitfied concentration with appropriate data point">
            <a:extLst>
              <a:ext uri="{FF2B5EF4-FFF2-40B4-BE49-F238E27FC236}">
                <a16:creationId xmlns:a16="http://schemas.microsoft.com/office/drawing/2014/main" id="{9D52D9C3-3AFC-4184-BEE5-029BFB0EF835}"/>
              </a:ext>
            </a:extLst>
          </p:cNvPr>
          <p:cNvSpPr>
            <a:spLocks/>
          </p:cNvSpPr>
          <p:nvPr/>
        </p:nvSpPr>
        <p:spPr bwMode="auto">
          <a:xfrm>
            <a:off x="7049777" y="2512195"/>
            <a:ext cx="2883495" cy="2566512"/>
          </a:xfrm>
          <a:custGeom>
            <a:avLst/>
            <a:gdLst/>
            <a:ahLst/>
            <a:cxnLst>
              <a:cxn ang="0">
                <a:pos x="935" y="0"/>
              </a:cxn>
              <a:cxn ang="0">
                <a:pos x="867" y="202"/>
              </a:cxn>
              <a:cxn ang="0">
                <a:pos x="0" y="202"/>
              </a:cxn>
            </a:cxnLst>
            <a:rect l="0" t="0" r="r" b="b"/>
            <a:pathLst>
              <a:path w="935" h="202">
                <a:moveTo>
                  <a:pt x="935" y="0"/>
                </a:moveTo>
                <a:lnTo>
                  <a:pt x="867" y="202"/>
                </a:lnTo>
                <a:lnTo>
                  <a:pt x="0" y="202"/>
                </a:lnTo>
              </a:path>
            </a:pathLst>
          </a:custGeom>
          <a:noFill/>
          <a:ln w="38100" cap="flat" cmpd="sng">
            <a:solidFill>
              <a:srgbClr val="FEA8F2"/>
            </a:solidFill>
            <a:prstDash val="solid"/>
            <a:round/>
            <a:headEnd type="none" w="med" len="med"/>
            <a:tailEnd type="none" w="med" len="med"/>
          </a:ln>
          <a:effectLst/>
        </p:spPr>
        <p:txBody>
          <a:bodyPr wrap="none" anchor="ctr"/>
          <a:lstStyle/>
          <a:p>
            <a:pPr eaLnBrk="1" fontAlgn="auto" hangingPunct="1">
              <a:spcBef>
                <a:spcPct val="50000"/>
              </a:spcBef>
              <a:spcAft>
                <a:spcPts val="0"/>
              </a:spcAft>
              <a:defRPr/>
            </a:pPr>
            <a:endParaRPr lang="en-US" dirty="0">
              <a:effectLst>
                <a:outerShdw blurRad="38100" dist="38100" dir="2700000" algn="tl">
                  <a:srgbClr val="000000">
                    <a:alpha val="43137"/>
                  </a:srgbClr>
                </a:outerShdw>
              </a:effectLst>
              <a:latin typeface="+mn-lt"/>
            </a:endParaRPr>
          </a:p>
        </p:txBody>
      </p:sp>
      <p:sp>
        <p:nvSpPr>
          <p:cNvPr id="11" name="Freeform 46" descr="Line connecting E flag with appropriate data point">
            <a:extLst>
              <a:ext uri="{FF2B5EF4-FFF2-40B4-BE49-F238E27FC236}">
                <a16:creationId xmlns:a16="http://schemas.microsoft.com/office/drawing/2014/main" id="{E9CAF2C2-CEBD-44B8-A7D7-7EE930C98A5E}"/>
              </a:ext>
            </a:extLst>
          </p:cNvPr>
          <p:cNvSpPr>
            <a:spLocks/>
          </p:cNvSpPr>
          <p:nvPr/>
        </p:nvSpPr>
        <p:spPr bwMode="auto">
          <a:xfrm>
            <a:off x="7049777" y="2512193"/>
            <a:ext cx="3441760" cy="3626095"/>
          </a:xfrm>
          <a:custGeom>
            <a:avLst/>
            <a:gdLst/>
            <a:ahLst/>
            <a:cxnLst>
              <a:cxn ang="0">
                <a:pos x="935" y="0"/>
              </a:cxn>
              <a:cxn ang="0">
                <a:pos x="867" y="202"/>
              </a:cxn>
              <a:cxn ang="0">
                <a:pos x="0" y="202"/>
              </a:cxn>
            </a:cxnLst>
            <a:rect l="0" t="0" r="r" b="b"/>
            <a:pathLst>
              <a:path w="935" h="202">
                <a:moveTo>
                  <a:pt x="935" y="0"/>
                </a:moveTo>
                <a:lnTo>
                  <a:pt x="867" y="202"/>
                </a:lnTo>
                <a:lnTo>
                  <a:pt x="0" y="202"/>
                </a:lnTo>
              </a:path>
            </a:pathLst>
          </a:custGeom>
          <a:noFill/>
          <a:ln w="38100" cap="flat" cmpd="sng">
            <a:solidFill>
              <a:schemeClr val="accent6">
                <a:lumMod val="60000"/>
                <a:lumOff val="40000"/>
              </a:schemeClr>
            </a:solidFill>
            <a:prstDash val="solid"/>
            <a:round/>
            <a:headEnd type="none" w="med" len="med"/>
            <a:tailEnd type="none" w="med" len="med"/>
          </a:ln>
          <a:effectLst/>
        </p:spPr>
        <p:txBody>
          <a:bodyPr wrap="none" anchor="ctr"/>
          <a:lstStyle/>
          <a:p>
            <a:pPr eaLnBrk="1" fontAlgn="auto" hangingPunct="1">
              <a:spcBef>
                <a:spcPct val="50000"/>
              </a:spcBef>
              <a:spcAft>
                <a:spcPts val="0"/>
              </a:spcAft>
              <a:defRPr/>
            </a:pPr>
            <a:endParaRPr lang="en-US"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463995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60CA3F-DE86-4893-AD2F-BC0B07958976}"/>
              </a:ext>
            </a:extLst>
          </p:cNvPr>
          <p:cNvSpPr>
            <a:spLocks noGrp="1"/>
          </p:cNvSpPr>
          <p:nvPr>
            <p:ph type="sldNum" sz="quarter" idx="12"/>
          </p:nvPr>
        </p:nvSpPr>
        <p:spPr/>
        <p:txBody>
          <a:bodyPr>
            <a:normAutofit lnSpcReduction="10000"/>
          </a:bodyPr>
          <a:lstStyle/>
          <a:p>
            <a:fld id="{CF71795B-E018-4082-86CC-13E2C6FDE12D}" type="slidenum">
              <a:rPr lang="en-US" smtClean="0"/>
              <a:pPr/>
              <a:t>14</a:t>
            </a:fld>
            <a:endParaRPr lang="en-US" dirty="0"/>
          </a:p>
        </p:txBody>
      </p:sp>
      <p:sp>
        <p:nvSpPr>
          <p:cNvPr id="2" name="Title 1">
            <a:extLst>
              <a:ext uri="{FF2B5EF4-FFF2-40B4-BE49-F238E27FC236}">
                <a16:creationId xmlns:a16="http://schemas.microsoft.com/office/drawing/2014/main" id="{65D38373-2213-4F2B-86E5-778B1411799B}"/>
              </a:ext>
            </a:extLst>
          </p:cNvPr>
          <p:cNvSpPr>
            <a:spLocks noGrp="1"/>
          </p:cNvSpPr>
          <p:nvPr>
            <p:ph type="title"/>
          </p:nvPr>
        </p:nvSpPr>
        <p:spPr/>
        <p:txBody>
          <a:bodyPr/>
          <a:lstStyle/>
          <a:p>
            <a:r>
              <a:rPr lang="en-US" dirty="0"/>
              <a:t>Lab Data Package: </a:t>
            </a:r>
            <a:r>
              <a:rPr lang="en-US" dirty="0">
                <a:solidFill>
                  <a:schemeClr val="accent2"/>
                </a:solidFill>
              </a:rPr>
              <a:t>Required Contents</a:t>
            </a:r>
            <a:endParaRPr lang="en-US" dirty="0"/>
          </a:p>
        </p:txBody>
      </p:sp>
      <p:sp>
        <p:nvSpPr>
          <p:cNvPr id="3" name="Content Placeholder 2">
            <a:extLst>
              <a:ext uri="{FF2B5EF4-FFF2-40B4-BE49-F238E27FC236}">
                <a16:creationId xmlns:a16="http://schemas.microsoft.com/office/drawing/2014/main" id="{10E3800F-D9B3-4A7B-987D-FC32F4BE2E9E}"/>
              </a:ext>
            </a:extLst>
          </p:cNvPr>
          <p:cNvSpPr>
            <a:spLocks noGrp="1"/>
          </p:cNvSpPr>
          <p:nvPr>
            <p:ph idx="1"/>
          </p:nvPr>
        </p:nvSpPr>
        <p:spPr>
          <a:xfrm>
            <a:off x="1261871" y="1884218"/>
            <a:ext cx="9550507" cy="4295919"/>
          </a:xfrm>
        </p:spPr>
        <p:txBody>
          <a:bodyPr>
            <a:normAutofit/>
          </a:bodyPr>
          <a:lstStyle/>
          <a:p>
            <a:pPr marL="0" indent="0">
              <a:buNone/>
            </a:pPr>
            <a:r>
              <a:rPr lang="en-US" sz="2200" u="sng" dirty="0"/>
              <a:t>Reportable Data</a:t>
            </a:r>
          </a:p>
          <a:p>
            <a:pPr lvl="2"/>
            <a:r>
              <a:rPr lang="en-US" dirty="0"/>
              <a:t>Results of sample analyses</a:t>
            </a:r>
          </a:p>
          <a:p>
            <a:pPr lvl="2"/>
            <a:r>
              <a:rPr lang="en-US" dirty="0"/>
              <a:t>Results of sample-specific QC parameters (e.g., surrogates and analytical duplicates)</a:t>
            </a:r>
          </a:p>
          <a:p>
            <a:pPr marL="0" indent="0">
              <a:buNone/>
            </a:pPr>
            <a:endParaRPr lang="en-US" sz="2200" u="sng" dirty="0"/>
          </a:p>
          <a:p>
            <a:pPr marL="0" indent="0">
              <a:buNone/>
            </a:pPr>
            <a:r>
              <a:rPr lang="en-US" sz="2200" u="sng" dirty="0"/>
              <a:t>LRC/ER or Laboratory Case Narrative</a:t>
            </a:r>
          </a:p>
          <a:p>
            <a:pPr lvl="1"/>
            <a:r>
              <a:rPr lang="en-US" sz="2000" dirty="0"/>
              <a:t>Documentation or discussion of:</a:t>
            </a:r>
          </a:p>
          <a:p>
            <a:pPr lvl="2"/>
            <a:r>
              <a:rPr lang="en-US" dirty="0"/>
              <a:t>Laboratory data review;</a:t>
            </a:r>
          </a:p>
          <a:p>
            <a:pPr lvl="2"/>
            <a:r>
              <a:rPr lang="en-US" dirty="0"/>
              <a:t>Deviation from the method or lab SOPs;</a:t>
            </a:r>
          </a:p>
          <a:p>
            <a:pPr lvl="2"/>
            <a:r>
              <a:rPr lang="en-US" dirty="0"/>
              <a:t>QC failures and affected samples;</a:t>
            </a:r>
          </a:p>
          <a:p>
            <a:pPr lvl="2"/>
            <a:r>
              <a:rPr lang="en-US" dirty="0"/>
              <a:t>And corrective actions taken by the laboratory.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631893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ABA6EF-61F3-4FB8-8E2A-E08A055C30BB}"/>
              </a:ext>
            </a:extLst>
          </p:cNvPr>
          <p:cNvSpPr>
            <a:spLocks noGrp="1"/>
          </p:cNvSpPr>
          <p:nvPr>
            <p:ph type="sldNum" sz="quarter" idx="12"/>
          </p:nvPr>
        </p:nvSpPr>
        <p:spPr/>
        <p:txBody>
          <a:bodyPr>
            <a:normAutofit lnSpcReduction="10000"/>
          </a:bodyPr>
          <a:lstStyle/>
          <a:p>
            <a:fld id="{CF71795B-E018-4082-86CC-13E2C6FDE12D}" type="slidenum">
              <a:rPr lang="en-US" smtClean="0"/>
              <a:pPr/>
              <a:t>15</a:t>
            </a:fld>
            <a:endParaRPr lang="en-US" dirty="0"/>
          </a:p>
        </p:txBody>
      </p:sp>
      <p:sp>
        <p:nvSpPr>
          <p:cNvPr id="2" name="Title 1">
            <a:extLst>
              <a:ext uri="{FF2B5EF4-FFF2-40B4-BE49-F238E27FC236}">
                <a16:creationId xmlns:a16="http://schemas.microsoft.com/office/drawing/2014/main" id="{E9B9B3E1-2564-4C15-9315-971108487393}"/>
              </a:ext>
            </a:extLst>
          </p:cNvPr>
          <p:cNvSpPr>
            <a:spLocks noGrp="1"/>
          </p:cNvSpPr>
          <p:nvPr>
            <p:ph type="title"/>
          </p:nvPr>
        </p:nvSpPr>
        <p:spPr/>
        <p:txBody>
          <a:bodyPr/>
          <a:lstStyle/>
          <a:p>
            <a:r>
              <a:rPr lang="en-US" dirty="0"/>
              <a:t>Lab Data Package: </a:t>
            </a:r>
            <a:r>
              <a:rPr lang="en-US" dirty="0">
                <a:solidFill>
                  <a:schemeClr val="accent2"/>
                </a:solidFill>
              </a:rPr>
              <a:t>Reportable Data</a:t>
            </a:r>
          </a:p>
        </p:txBody>
      </p:sp>
      <p:sp>
        <p:nvSpPr>
          <p:cNvPr id="3" name="Content Placeholder 2">
            <a:extLst>
              <a:ext uri="{FF2B5EF4-FFF2-40B4-BE49-F238E27FC236}">
                <a16:creationId xmlns:a16="http://schemas.microsoft.com/office/drawing/2014/main" id="{AEBB6FE1-3966-4351-AA2C-43EEF0344066}"/>
              </a:ext>
            </a:extLst>
          </p:cNvPr>
          <p:cNvSpPr>
            <a:spLocks noGrp="1"/>
          </p:cNvSpPr>
          <p:nvPr>
            <p:ph idx="1"/>
          </p:nvPr>
        </p:nvSpPr>
        <p:spPr>
          <a:xfrm>
            <a:off x="885217" y="1952624"/>
            <a:ext cx="10268558" cy="4518505"/>
          </a:xfrm>
        </p:spPr>
        <p:txBody>
          <a:bodyPr>
            <a:normAutofit/>
          </a:bodyPr>
          <a:lstStyle/>
          <a:p>
            <a:pPr marL="0" indent="0">
              <a:lnSpc>
                <a:spcPct val="125000"/>
              </a:lnSpc>
              <a:buNone/>
            </a:pPr>
            <a:r>
              <a:rPr lang="en-US" sz="2400" dirty="0">
                <a:solidFill>
                  <a:schemeClr val="accent2"/>
                </a:solidFill>
              </a:rPr>
              <a:t>R1   Chain-of-Custody Documentation: </a:t>
            </a:r>
            <a:r>
              <a:rPr lang="en-US" sz="2400" dirty="0"/>
              <a:t>Field and lab forms</a:t>
            </a:r>
          </a:p>
          <a:p>
            <a:pPr marL="0" indent="0">
              <a:lnSpc>
                <a:spcPct val="125000"/>
              </a:lnSpc>
              <a:buNone/>
            </a:pPr>
            <a:r>
              <a:rPr lang="en-US" sz="2400" dirty="0">
                <a:solidFill>
                  <a:schemeClr val="accent2"/>
                </a:solidFill>
              </a:rPr>
              <a:t>R2   Sample and QC Cross Reference: </a:t>
            </a:r>
            <a:r>
              <a:rPr lang="en-US" sz="2400" dirty="0"/>
              <a:t>Field-lab correspondence</a:t>
            </a:r>
          </a:p>
          <a:p>
            <a:pPr marL="0" indent="0">
              <a:lnSpc>
                <a:spcPct val="125000"/>
              </a:lnSpc>
              <a:buNone/>
            </a:pPr>
            <a:r>
              <a:rPr lang="en-US" sz="2400" dirty="0">
                <a:solidFill>
                  <a:schemeClr val="accent2"/>
                </a:solidFill>
              </a:rPr>
              <a:t>R3   Test Reports: </a:t>
            </a:r>
            <a:r>
              <a:rPr lang="en-US" sz="2400" dirty="0"/>
              <a:t>Sample results and methods</a:t>
            </a:r>
          </a:p>
          <a:p>
            <a:pPr marL="0" indent="0">
              <a:lnSpc>
                <a:spcPct val="125000"/>
              </a:lnSpc>
              <a:buNone/>
            </a:pPr>
            <a:r>
              <a:rPr lang="en-US" sz="2400" dirty="0">
                <a:solidFill>
                  <a:schemeClr val="accent2"/>
                </a:solidFill>
              </a:rPr>
              <a:t>R4   Surrogates: </a:t>
            </a:r>
            <a:r>
              <a:rPr lang="en-US" sz="2400" dirty="0"/>
              <a:t>Percent recovery and lab QC limits</a:t>
            </a:r>
          </a:p>
          <a:p>
            <a:pPr marL="0" indent="0">
              <a:lnSpc>
                <a:spcPct val="125000"/>
              </a:lnSpc>
              <a:buNone/>
            </a:pPr>
            <a:r>
              <a:rPr lang="en-US" sz="2400" dirty="0">
                <a:solidFill>
                  <a:schemeClr val="accent2"/>
                </a:solidFill>
              </a:rPr>
              <a:t>R5   Laboratory Blanks: </a:t>
            </a:r>
            <a:r>
              <a:rPr lang="en-US" sz="2400" dirty="0"/>
              <a:t>Results for blanks (e.g., method, preparation)</a:t>
            </a:r>
          </a:p>
          <a:p>
            <a:pPr marL="0" indent="0">
              <a:lnSpc>
                <a:spcPct val="125000"/>
              </a:lnSpc>
              <a:buNone/>
            </a:pPr>
            <a:r>
              <a:rPr lang="en-US" sz="2400" dirty="0">
                <a:solidFill>
                  <a:schemeClr val="accent2"/>
                </a:solidFill>
              </a:rPr>
              <a:t>R6   Laboratory Control Samples: </a:t>
            </a:r>
            <a:r>
              <a:rPr lang="en-US" sz="2400" dirty="0"/>
              <a:t>Demonstrates capability of method</a:t>
            </a:r>
          </a:p>
        </p:txBody>
      </p:sp>
      <p:cxnSp>
        <p:nvCxnSpPr>
          <p:cNvPr id="6" name="Straight Connector 5" descr="Divider Line">
            <a:extLst>
              <a:ext uri="{FF2B5EF4-FFF2-40B4-BE49-F238E27FC236}">
                <a16:creationId xmlns:a16="http://schemas.microsoft.com/office/drawing/2014/main" id="{0553956F-639F-40CF-9FCE-6CE1EC21C12F}"/>
              </a:ext>
            </a:extLst>
          </p:cNvPr>
          <p:cNvCxnSpPr/>
          <p:nvPr/>
        </p:nvCxnSpPr>
        <p:spPr>
          <a:xfrm>
            <a:off x="1032129" y="2552700"/>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Divider Line">
            <a:extLst>
              <a:ext uri="{FF2B5EF4-FFF2-40B4-BE49-F238E27FC236}">
                <a16:creationId xmlns:a16="http://schemas.microsoft.com/office/drawing/2014/main" id="{C20BDDC2-C371-4962-A4DA-38912258747E}"/>
              </a:ext>
            </a:extLst>
          </p:cNvPr>
          <p:cNvCxnSpPr/>
          <p:nvPr/>
        </p:nvCxnSpPr>
        <p:spPr>
          <a:xfrm>
            <a:off x="1032129" y="3195376"/>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Divider Line">
            <a:extLst>
              <a:ext uri="{FF2B5EF4-FFF2-40B4-BE49-F238E27FC236}">
                <a16:creationId xmlns:a16="http://schemas.microsoft.com/office/drawing/2014/main" id="{3F7E4D50-DEEB-4AB0-8FB8-9D9512E2F5DA}"/>
              </a:ext>
            </a:extLst>
          </p:cNvPr>
          <p:cNvCxnSpPr/>
          <p:nvPr/>
        </p:nvCxnSpPr>
        <p:spPr>
          <a:xfrm>
            <a:off x="1032129" y="3838575"/>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ivider Line">
            <a:extLst>
              <a:ext uri="{FF2B5EF4-FFF2-40B4-BE49-F238E27FC236}">
                <a16:creationId xmlns:a16="http://schemas.microsoft.com/office/drawing/2014/main" id="{6A02361E-6888-43CF-A9B3-4E496D34F13C}"/>
              </a:ext>
            </a:extLst>
          </p:cNvPr>
          <p:cNvCxnSpPr/>
          <p:nvPr/>
        </p:nvCxnSpPr>
        <p:spPr>
          <a:xfrm>
            <a:off x="1032129" y="4511396"/>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Divider Line">
            <a:extLst>
              <a:ext uri="{FF2B5EF4-FFF2-40B4-BE49-F238E27FC236}">
                <a16:creationId xmlns:a16="http://schemas.microsoft.com/office/drawing/2014/main" id="{26B8DC15-E60C-4DDC-AD64-64E2CA2B53DD}"/>
              </a:ext>
            </a:extLst>
          </p:cNvPr>
          <p:cNvCxnSpPr/>
          <p:nvPr/>
        </p:nvCxnSpPr>
        <p:spPr>
          <a:xfrm>
            <a:off x="1032129" y="5240320"/>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342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7FE03E-3738-47B6-AC95-DE7D831E1738}"/>
              </a:ext>
            </a:extLst>
          </p:cNvPr>
          <p:cNvSpPr>
            <a:spLocks noGrp="1"/>
          </p:cNvSpPr>
          <p:nvPr>
            <p:ph type="sldNum" sz="quarter" idx="12"/>
          </p:nvPr>
        </p:nvSpPr>
        <p:spPr/>
        <p:txBody>
          <a:bodyPr>
            <a:normAutofit lnSpcReduction="10000"/>
          </a:bodyPr>
          <a:lstStyle/>
          <a:p>
            <a:fld id="{CF71795B-E018-4082-86CC-13E2C6FDE12D}" type="slidenum">
              <a:rPr lang="en-US" smtClean="0"/>
              <a:pPr/>
              <a:t>16</a:t>
            </a:fld>
            <a:endParaRPr lang="en-US" dirty="0"/>
          </a:p>
        </p:txBody>
      </p:sp>
      <p:sp>
        <p:nvSpPr>
          <p:cNvPr id="2" name="Title 1">
            <a:extLst>
              <a:ext uri="{FF2B5EF4-FFF2-40B4-BE49-F238E27FC236}">
                <a16:creationId xmlns:a16="http://schemas.microsoft.com/office/drawing/2014/main" id="{BBA20644-DECD-4504-B20F-72012F859CB0}"/>
              </a:ext>
            </a:extLst>
          </p:cNvPr>
          <p:cNvSpPr>
            <a:spLocks noGrp="1"/>
          </p:cNvSpPr>
          <p:nvPr>
            <p:ph type="title"/>
          </p:nvPr>
        </p:nvSpPr>
        <p:spPr>
          <a:xfrm>
            <a:off x="1160907" y="140960"/>
            <a:ext cx="9692640" cy="1176841"/>
          </a:xfrm>
        </p:spPr>
        <p:txBody>
          <a:bodyPr>
            <a:noAutofit/>
          </a:bodyPr>
          <a:lstStyle/>
          <a:p>
            <a:r>
              <a:rPr lang="en-US" sz="3600" dirty="0"/>
              <a:t>Lab Data Package: </a:t>
            </a:r>
            <a:r>
              <a:rPr lang="en-US" sz="3600" dirty="0">
                <a:solidFill>
                  <a:schemeClr val="accent2"/>
                </a:solidFill>
              </a:rPr>
              <a:t>Reportable Data - Cont. </a:t>
            </a:r>
            <a:endParaRPr lang="en-US" sz="3600" dirty="0"/>
          </a:p>
        </p:txBody>
      </p:sp>
      <p:sp>
        <p:nvSpPr>
          <p:cNvPr id="3" name="Content Placeholder 2">
            <a:extLst>
              <a:ext uri="{FF2B5EF4-FFF2-40B4-BE49-F238E27FC236}">
                <a16:creationId xmlns:a16="http://schemas.microsoft.com/office/drawing/2014/main" id="{CC58BC3B-B3E7-42C0-9BC3-DD30828439E2}"/>
              </a:ext>
            </a:extLst>
          </p:cNvPr>
          <p:cNvSpPr>
            <a:spLocks noGrp="1"/>
          </p:cNvSpPr>
          <p:nvPr>
            <p:ph idx="1"/>
          </p:nvPr>
        </p:nvSpPr>
        <p:spPr>
          <a:xfrm>
            <a:off x="1231973" y="1980666"/>
            <a:ext cx="9550507" cy="4450264"/>
          </a:xfrm>
        </p:spPr>
        <p:txBody>
          <a:bodyPr>
            <a:noAutofit/>
          </a:bodyPr>
          <a:lstStyle/>
          <a:p>
            <a:pPr marL="0" indent="0">
              <a:buNone/>
            </a:pPr>
            <a:r>
              <a:rPr lang="en-US" sz="2400" dirty="0">
                <a:solidFill>
                  <a:schemeClr val="accent2"/>
                </a:solidFill>
              </a:rPr>
              <a:t>R7   Matrix Spike/Matrix Spike Duplicates: </a:t>
            </a:r>
            <a:r>
              <a:rPr lang="en-US" sz="2400" dirty="0"/>
              <a:t>COC analytes are spiked in a field sample to determine the effect of the sample matrix on analyte recoveries. Precision is determined if the MSD is analyzed. Must be from site-specific sample.</a:t>
            </a:r>
            <a:endParaRPr lang="en-US" sz="2400" dirty="0">
              <a:solidFill>
                <a:schemeClr val="accent2"/>
              </a:solidFill>
            </a:endParaRPr>
          </a:p>
          <a:p>
            <a:pPr marL="0" indent="0">
              <a:buNone/>
            </a:pPr>
            <a:r>
              <a:rPr lang="en-US" sz="2400" dirty="0">
                <a:solidFill>
                  <a:schemeClr val="accent2"/>
                </a:solidFill>
              </a:rPr>
              <a:t>R8    Analytical Duplicates: </a:t>
            </a:r>
            <a:r>
              <a:rPr lang="en-US" sz="2400" dirty="0"/>
              <a:t>Laboratory duplicate to determine                             precision (RPDs).</a:t>
            </a:r>
          </a:p>
          <a:p>
            <a:pPr marL="0" indent="0">
              <a:buNone/>
            </a:pPr>
            <a:r>
              <a:rPr lang="en-US" sz="2400" dirty="0">
                <a:solidFill>
                  <a:schemeClr val="accent2"/>
                </a:solidFill>
              </a:rPr>
              <a:t>R9    Method Quantitation Limits and Detectability Check Samples: </a:t>
            </a:r>
            <a:r>
              <a:rPr lang="en-US" sz="2400" dirty="0"/>
              <a:t>Results for each COC for a given matrix and method.</a:t>
            </a:r>
            <a:endParaRPr lang="en-US" sz="2400" dirty="0">
              <a:solidFill>
                <a:schemeClr val="accent2"/>
              </a:solidFill>
            </a:endParaRPr>
          </a:p>
          <a:p>
            <a:pPr marL="0" indent="0">
              <a:buNone/>
            </a:pPr>
            <a:r>
              <a:rPr lang="en-US" sz="2400" dirty="0">
                <a:solidFill>
                  <a:schemeClr val="accent2"/>
                </a:solidFill>
              </a:rPr>
              <a:t>R10   Other Information: </a:t>
            </a:r>
            <a:r>
              <a:rPr lang="en-US" sz="2400" dirty="0"/>
              <a:t>Documents other problems or conditions that may impact data quality (e.g., dilutions or interferences causing the reporting limits (i.e., MQLs, SDLs) to be raised above LORP. </a:t>
            </a:r>
          </a:p>
        </p:txBody>
      </p:sp>
      <p:cxnSp>
        <p:nvCxnSpPr>
          <p:cNvPr id="5" name="Straight Connector 4" descr="Divider Line">
            <a:extLst>
              <a:ext uri="{FF2B5EF4-FFF2-40B4-BE49-F238E27FC236}">
                <a16:creationId xmlns:a16="http://schemas.microsoft.com/office/drawing/2014/main" id="{5197264B-C7FD-46D0-9206-52BDF9BB154B}"/>
              </a:ext>
            </a:extLst>
          </p:cNvPr>
          <p:cNvCxnSpPr/>
          <p:nvPr/>
        </p:nvCxnSpPr>
        <p:spPr>
          <a:xfrm>
            <a:off x="1096517" y="3456954"/>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Divider Line">
            <a:extLst>
              <a:ext uri="{FF2B5EF4-FFF2-40B4-BE49-F238E27FC236}">
                <a16:creationId xmlns:a16="http://schemas.microsoft.com/office/drawing/2014/main" id="{D733D643-5028-4B03-B4F6-D9C74E54FAC6}"/>
              </a:ext>
            </a:extLst>
          </p:cNvPr>
          <p:cNvCxnSpPr/>
          <p:nvPr/>
        </p:nvCxnSpPr>
        <p:spPr>
          <a:xfrm>
            <a:off x="1096517" y="4418235"/>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Divider Line">
            <a:extLst>
              <a:ext uri="{FF2B5EF4-FFF2-40B4-BE49-F238E27FC236}">
                <a16:creationId xmlns:a16="http://schemas.microsoft.com/office/drawing/2014/main" id="{20B07CC0-5BE1-49E7-BF7D-1C8151326644}"/>
              </a:ext>
            </a:extLst>
          </p:cNvPr>
          <p:cNvCxnSpPr/>
          <p:nvPr/>
        </p:nvCxnSpPr>
        <p:spPr>
          <a:xfrm>
            <a:off x="1096517" y="5279066"/>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13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ACA719-C32F-40EE-8DFC-668462F6EF42}"/>
              </a:ext>
            </a:extLst>
          </p:cNvPr>
          <p:cNvSpPr>
            <a:spLocks noGrp="1"/>
          </p:cNvSpPr>
          <p:nvPr>
            <p:ph type="sldNum" sz="quarter" idx="12"/>
          </p:nvPr>
        </p:nvSpPr>
        <p:spPr/>
        <p:txBody>
          <a:bodyPr>
            <a:normAutofit lnSpcReduction="10000"/>
          </a:bodyPr>
          <a:lstStyle/>
          <a:p>
            <a:fld id="{CF71795B-E018-4082-86CC-13E2C6FDE12D}" type="slidenum">
              <a:rPr lang="en-US" smtClean="0"/>
              <a:pPr/>
              <a:t>17</a:t>
            </a:fld>
            <a:endParaRPr lang="en-US" dirty="0"/>
          </a:p>
        </p:txBody>
      </p:sp>
      <p:sp>
        <p:nvSpPr>
          <p:cNvPr id="2" name="Title 1">
            <a:extLst>
              <a:ext uri="{FF2B5EF4-FFF2-40B4-BE49-F238E27FC236}">
                <a16:creationId xmlns:a16="http://schemas.microsoft.com/office/drawing/2014/main" id="{06C4DADF-6036-4246-8558-60C1805EA0A2}"/>
              </a:ext>
            </a:extLst>
          </p:cNvPr>
          <p:cNvSpPr>
            <a:spLocks noGrp="1"/>
          </p:cNvSpPr>
          <p:nvPr>
            <p:ph type="title"/>
          </p:nvPr>
        </p:nvSpPr>
        <p:spPr/>
        <p:txBody>
          <a:bodyPr/>
          <a:lstStyle/>
          <a:p>
            <a:r>
              <a:rPr lang="en-US" dirty="0"/>
              <a:t>Laboratory Review Checklist: </a:t>
            </a:r>
            <a:r>
              <a:rPr lang="en-US" dirty="0">
                <a:solidFill>
                  <a:schemeClr val="accent2"/>
                </a:solidFill>
              </a:rPr>
              <a:t>Contents</a:t>
            </a:r>
          </a:p>
        </p:txBody>
      </p:sp>
      <p:sp>
        <p:nvSpPr>
          <p:cNvPr id="3" name="Content Placeholder 2">
            <a:extLst>
              <a:ext uri="{FF2B5EF4-FFF2-40B4-BE49-F238E27FC236}">
                <a16:creationId xmlns:a16="http://schemas.microsoft.com/office/drawing/2014/main" id="{86DB7035-0E97-4C9D-98F7-9BEC39A57F15}"/>
              </a:ext>
            </a:extLst>
          </p:cNvPr>
          <p:cNvSpPr>
            <a:spLocks noGrp="1"/>
          </p:cNvSpPr>
          <p:nvPr>
            <p:ph sz="half" idx="1"/>
          </p:nvPr>
        </p:nvSpPr>
        <p:spPr>
          <a:xfrm>
            <a:off x="1165700" y="1820863"/>
            <a:ext cx="9692639" cy="3398837"/>
          </a:xfrm>
        </p:spPr>
        <p:txBody>
          <a:bodyPr>
            <a:normAutofit/>
          </a:bodyPr>
          <a:lstStyle/>
          <a:p>
            <a:r>
              <a:rPr lang="en-US" sz="2400" dirty="0"/>
              <a:t>Reportable data (“R” items) are generally related to sample-specific quality control parameters.</a:t>
            </a:r>
          </a:p>
          <a:p>
            <a:r>
              <a:rPr lang="en-US" sz="2400" dirty="0"/>
              <a:t>Supporting data (“S” items) are generally related to the laboratory quality control parameters.</a:t>
            </a:r>
          </a:p>
          <a:p>
            <a:r>
              <a:rPr lang="en-US" sz="2400" dirty="0"/>
              <a:t>Documents any technical problems with either the reportable data or the supporting data via exception reports to the LRC.</a:t>
            </a:r>
          </a:p>
        </p:txBody>
      </p:sp>
      <p:sp>
        <p:nvSpPr>
          <p:cNvPr id="6" name="AutoShape 16">
            <a:extLst>
              <a:ext uri="{FF2B5EF4-FFF2-40B4-BE49-F238E27FC236}">
                <a16:creationId xmlns:a16="http://schemas.microsoft.com/office/drawing/2014/main" id="{A785BDA7-1278-4447-8FA1-34C58949DFE7}"/>
              </a:ext>
            </a:extLst>
          </p:cNvPr>
          <p:cNvSpPr>
            <a:spLocks noGrp="1" noChangeArrowheads="1"/>
          </p:cNvSpPr>
          <p:nvPr>
            <p:ph sz="half" idx="2"/>
          </p:nvPr>
        </p:nvSpPr>
        <p:spPr bwMode="auto">
          <a:xfrm>
            <a:off x="1165701" y="5313063"/>
            <a:ext cx="9692640" cy="1325562"/>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200" u="sng" dirty="0"/>
              <a:t>KEY POINT:</a:t>
            </a:r>
            <a:r>
              <a:rPr lang="en-US" sz="2200" dirty="0"/>
              <a:t> The laboratory review checklist is a tool the data user can use</a:t>
            </a:r>
          </a:p>
          <a:p>
            <a:pPr marL="0" indent="0">
              <a:lnSpc>
                <a:spcPct val="100000"/>
              </a:lnSpc>
              <a:spcBef>
                <a:spcPts val="0"/>
              </a:spcBef>
              <a:buNone/>
            </a:pPr>
            <a:r>
              <a:rPr lang="en-US" sz="2200" dirty="0"/>
              <a:t>	         to get a quick idea of the overall quality of the data for specific</a:t>
            </a:r>
          </a:p>
          <a:p>
            <a:pPr marL="0" indent="0">
              <a:lnSpc>
                <a:spcPct val="100000"/>
              </a:lnSpc>
              <a:spcBef>
                <a:spcPts val="0"/>
              </a:spcBef>
              <a:buNone/>
            </a:pPr>
            <a:r>
              <a:rPr lang="en-US" sz="2200" dirty="0"/>
              <a:t>	         samples.</a:t>
            </a:r>
          </a:p>
        </p:txBody>
      </p:sp>
    </p:spTree>
    <p:extLst>
      <p:ext uri="{BB962C8B-B14F-4D97-AF65-F5344CB8AC3E}">
        <p14:creationId xmlns:p14="http://schemas.microsoft.com/office/powerpoint/2010/main" val="2593825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C1EA19-7E93-45B0-BFED-49B104B5215C}"/>
              </a:ext>
            </a:extLst>
          </p:cNvPr>
          <p:cNvSpPr>
            <a:spLocks noGrp="1"/>
          </p:cNvSpPr>
          <p:nvPr>
            <p:ph type="sldNum" sz="quarter" idx="12"/>
          </p:nvPr>
        </p:nvSpPr>
        <p:spPr/>
        <p:txBody>
          <a:bodyPr>
            <a:normAutofit lnSpcReduction="10000"/>
          </a:bodyPr>
          <a:lstStyle/>
          <a:p>
            <a:fld id="{CF71795B-E018-4082-86CC-13E2C6FDE12D}" type="slidenum">
              <a:rPr lang="en-US" smtClean="0"/>
              <a:pPr/>
              <a:t>18</a:t>
            </a:fld>
            <a:endParaRPr lang="en-US" dirty="0"/>
          </a:p>
        </p:txBody>
      </p:sp>
      <p:sp>
        <p:nvSpPr>
          <p:cNvPr id="2" name="Title 1">
            <a:extLst>
              <a:ext uri="{FF2B5EF4-FFF2-40B4-BE49-F238E27FC236}">
                <a16:creationId xmlns:a16="http://schemas.microsoft.com/office/drawing/2014/main" id="{7CA02C85-7CB6-4A28-B843-8EA3D06903BC}"/>
              </a:ext>
            </a:extLst>
          </p:cNvPr>
          <p:cNvSpPr>
            <a:spLocks noGrp="1"/>
          </p:cNvSpPr>
          <p:nvPr>
            <p:ph type="title"/>
          </p:nvPr>
        </p:nvSpPr>
        <p:spPr/>
        <p:txBody>
          <a:bodyPr>
            <a:normAutofit/>
          </a:bodyPr>
          <a:lstStyle/>
          <a:p>
            <a:r>
              <a:rPr lang="en-US" sz="1100" dirty="0"/>
              <a:t>Laboratory Data Package Example</a:t>
            </a:r>
          </a:p>
        </p:txBody>
      </p:sp>
      <p:pic>
        <p:nvPicPr>
          <p:cNvPr id="6" name="Picture 5" descr="Example: Appendix A Laboratory Data Package Cover Page - Page 1 of 4 ">
            <a:extLst>
              <a:ext uri="{FF2B5EF4-FFF2-40B4-BE49-F238E27FC236}">
                <a16:creationId xmlns:a16="http://schemas.microsoft.com/office/drawing/2014/main" id="{AEF119F3-108A-457A-934A-2CAD46C1555C}"/>
              </a:ext>
            </a:extLst>
          </p:cNvPr>
          <p:cNvPicPr>
            <a:picLocks noChangeAspect="1"/>
          </p:cNvPicPr>
          <p:nvPr/>
        </p:nvPicPr>
        <p:blipFill>
          <a:blip r:embed="rId2" cstate="print"/>
          <a:stretch>
            <a:fillRect/>
          </a:stretch>
        </p:blipFill>
        <p:spPr>
          <a:xfrm>
            <a:off x="1160907" y="421481"/>
            <a:ext cx="4371981" cy="6015038"/>
          </a:xfrm>
          <a:prstGeom prst="rect">
            <a:avLst/>
          </a:prstGeom>
          <a:ln w="38100" cap="sq">
            <a:solidFill>
              <a:srgbClr val="8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48EFF84D-AC7B-406A-BAE5-8CEB1604E1B6}"/>
              </a:ext>
            </a:extLst>
          </p:cNvPr>
          <p:cNvSpPr>
            <a:spLocks noGrp="1"/>
          </p:cNvSpPr>
          <p:nvPr>
            <p:ph sz="half" idx="1"/>
          </p:nvPr>
        </p:nvSpPr>
        <p:spPr>
          <a:xfrm>
            <a:off x="2334030" y="6469062"/>
            <a:ext cx="2025734" cy="438243"/>
          </a:xfrm>
        </p:spPr>
        <p:txBody>
          <a:bodyPr/>
          <a:lstStyle/>
          <a:p>
            <a:pPr marL="0" indent="0">
              <a:buNone/>
            </a:pPr>
            <a:r>
              <a:rPr lang="en-US" altLang="en-US" dirty="0"/>
              <a:t>TRRP-13 pg. 28</a:t>
            </a:r>
          </a:p>
          <a:p>
            <a:endParaRPr lang="en-US" dirty="0"/>
          </a:p>
        </p:txBody>
      </p:sp>
      <p:pic>
        <p:nvPicPr>
          <p:cNvPr id="7" name="Picture 6" descr="Example: Laboratory Review Checklist: Reportable Data - page 2 of 4">
            <a:extLst>
              <a:ext uri="{FF2B5EF4-FFF2-40B4-BE49-F238E27FC236}">
                <a16:creationId xmlns:a16="http://schemas.microsoft.com/office/drawing/2014/main" id="{0F3B6B6C-5855-4C58-A84C-E46E267E97F1}"/>
              </a:ext>
            </a:extLst>
          </p:cNvPr>
          <p:cNvPicPr>
            <a:picLocks noChangeAspect="1"/>
          </p:cNvPicPr>
          <p:nvPr/>
        </p:nvPicPr>
        <p:blipFill>
          <a:blip r:embed="rId3" cstate="print"/>
          <a:stretch>
            <a:fillRect/>
          </a:stretch>
        </p:blipFill>
        <p:spPr>
          <a:xfrm>
            <a:off x="6096000" y="421481"/>
            <a:ext cx="5002932" cy="6015038"/>
          </a:xfrm>
          <a:prstGeom prst="rect">
            <a:avLst/>
          </a:prstGeom>
          <a:ln w="38100" cap="sq">
            <a:solidFill>
              <a:srgbClr val="800000"/>
            </a:solidFill>
            <a:prstDash val="solid"/>
            <a:miter lim="800000"/>
          </a:ln>
          <a:effectLst>
            <a:outerShdw blurRad="50800" dist="38100" dir="2700000" algn="tl" rotWithShape="0">
              <a:srgbClr val="000000">
                <a:alpha val="43000"/>
              </a:srgbClr>
            </a:outerShdw>
          </a:effectLst>
        </p:spPr>
      </p:pic>
      <p:sp>
        <p:nvSpPr>
          <p:cNvPr id="4" name="Content Placeholder 3">
            <a:extLst>
              <a:ext uri="{FF2B5EF4-FFF2-40B4-BE49-F238E27FC236}">
                <a16:creationId xmlns:a16="http://schemas.microsoft.com/office/drawing/2014/main" id="{BAE86DF9-985C-4EDD-86AF-D821B716DAC4}"/>
              </a:ext>
            </a:extLst>
          </p:cNvPr>
          <p:cNvSpPr>
            <a:spLocks noGrp="1"/>
          </p:cNvSpPr>
          <p:nvPr>
            <p:ph sz="half" idx="2"/>
          </p:nvPr>
        </p:nvSpPr>
        <p:spPr>
          <a:xfrm>
            <a:off x="7572800" y="6437245"/>
            <a:ext cx="2049332" cy="430306"/>
          </a:xfrm>
        </p:spPr>
        <p:txBody>
          <a:bodyPr/>
          <a:lstStyle/>
          <a:p>
            <a:pPr marL="0" indent="0">
              <a:buNone/>
            </a:pPr>
            <a:r>
              <a:rPr lang="en-US" altLang="en-US" dirty="0"/>
              <a:t>TRRP-13 pg. 30</a:t>
            </a:r>
          </a:p>
          <a:p>
            <a:pPr marL="0" indent="0">
              <a:buNone/>
            </a:pPr>
            <a:endParaRPr lang="en-US" dirty="0"/>
          </a:p>
        </p:txBody>
      </p:sp>
    </p:spTree>
    <p:extLst>
      <p:ext uri="{BB962C8B-B14F-4D97-AF65-F5344CB8AC3E}">
        <p14:creationId xmlns:p14="http://schemas.microsoft.com/office/powerpoint/2010/main" val="243940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DEDB409-16FE-4897-90D5-5BE47565AC25}"/>
              </a:ext>
            </a:extLst>
          </p:cNvPr>
          <p:cNvSpPr>
            <a:spLocks noGrp="1"/>
          </p:cNvSpPr>
          <p:nvPr>
            <p:ph type="sldNum" sz="quarter" idx="12"/>
          </p:nvPr>
        </p:nvSpPr>
        <p:spPr/>
        <p:txBody>
          <a:bodyPr>
            <a:normAutofit lnSpcReduction="10000"/>
          </a:bodyPr>
          <a:lstStyle/>
          <a:p>
            <a:fld id="{CF71795B-E018-4082-86CC-13E2C6FDE12D}" type="slidenum">
              <a:rPr lang="en-US" smtClean="0"/>
              <a:pPr/>
              <a:t>19</a:t>
            </a:fld>
            <a:endParaRPr lang="en-US" dirty="0"/>
          </a:p>
        </p:txBody>
      </p:sp>
      <p:sp>
        <p:nvSpPr>
          <p:cNvPr id="2" name="Title 1">
            <a:extLst>
              <a:ext uri="{FF2B5EF4-FFF2-40B4-BE49-F238E27FC236}">
                <a16:creationId xmlns:a16="http://schemas.microsoft.com/office/drawing/2014/main" id="{F3A66C80-EB96-4421-9ADF-FFAF5403EBAB}"/>
              </a:ext>
            </a:extLst>
          </p:cNvPr>
          <p:cNvSpPr>
            <a:spLocks noGrp="1"/>
          </p:cNvSpPr>
          <p:nvPr>
            <p:ph type="title"/>
          </p:nvPr>
        </p:nvSpPr>
        <p:spPr/>
        <p:txBody>
          <a:bodyPr>
            <a:normAutofit/>
          </a:bodyPr>
          <a:lstStyle/>
          <a:p>
            <a:r>
              <a:rPr lang="en-US" sz="600" dirty="0"/>
              <a:t>Laboratory Data Package Example Cont.</a:t>
            </a:r>
          </a:p>
        </p:txBody>
      </p:sp>
      <p:pic>
        <p:nvPicPr>
          <p:cNvPr id="6" name="Picture 5" descr="Example: Laboratory Review checklist: Supporting Data - Page 3 of 4">
            <a:extLst>
              <a:ext uri="{FF2B5EF4-FFF2-40B4-BE49-F238E27FC236}">
                <a16:creationId xmlns:a16="http://schemas.microsoft.com/office/drawing/2014/main" id="{504D817A-90A8-45EA-96F0-DC85B75AB971}"/>
              </a:ext>
            </a:extLst>
          </p:cNvPr>
          <p:cNvPicPr>
            <a:picLocks noChangeAspect="1"/>
          </p:cNvPicPr>
          <p:nvPr/>
        </p:nvPicPr>
        <p:blipFill rotWithShape="1">
          <a:blip r:embed="rId2" cstate="print"/>
          <a:srcRect l="5275" r="3114"/>
          <a:stretch/>
        </p:blipFill>
        <p:spPr>
          <a:xfrm>
            <a:off x="544366" y="452744"/>
            <a:ext cx="4757547" cy="5719456"/>
          </a:xfrm>
          <a:prstGeom prst="rect">
            <a:avLst/>
          </a:prstGeom>
          <a:ln w="38100" cap="sq">
            <a:solidFill>
              <a:srgbClr val="800000"/>
            </a:solidFill>
            <a:prstDash val="solid"/>
            <a:miter lim="800000"/>
          </a:ln>
          <a:effectLst>
            <a:outerShdw blurRad="50800" dist="38100" dir="2700000" algn="tl" rotWithShape="0">
              <a:srgbClr val="000000">
                <a:alpha val="43000"/>
              </a:srgbClr>
            </a:outerShdw>
          </a:effectLst>
        </p:spPr>
      </p:pic>
      <p:sp>
        <p:nvSpPr>
          <p:cNvPr id="3" name="Content Placeholder 2">
            <a:extLst>
              <a:ext uri="{FF2B5EF4-FFF2-40B4-BE49-F238E27FC236}">
                <a16:creationId xmlns:a16="http://schemas.microsoft.com/office/drawing/2014/main" id="{149FDB2C-C1A0-424B-BFC4-8DA8A3FF88EF}"/>
              </a:ext>
            </a:extLst>
          </p:cNvPr>
          <p:cNvSpPr>
            <a:spLocks noGrp="1"/>
          </p:cNvSpPr>
          <p:nvPr>
            <p:ph sz="half" idx="1"/>
          </p:nvPr>
        </p:nvSpPr>
        <p:spPr>
          <a:xfrm>
            <a:off x="1648614" y="6293644"/>
            <a:ext cx="2549050" cy="350836"/>
          </a:xfrm>
        </p:spPr>
        <p:txBody>
          <a:bodyPr>
            <a:noAutofit/>
          </a:bodyPr>
          <a:lstStyle/>
          <a:p>
            <a:pPr marL="0" indent="0">
              <a:buNone/>
            </a:pPr>
            <a:r>
              <a:rPr lang="en-US" dirty="0"/>
              <a:t>TRRP-13 page 33</a:t>
            </a:r>
          </a:p>
          <a:p>
            <a:endParaRPr lang="en-US" sz="1600" dirty="0"/>
          </a:p>
        </p:txBody>
      </p:sp>
      <p:pic>
        <p:nvPicPr>
          <p:cNvPr id="7" name="Picture 6" descr="Example Laboratory Review Checklist: Exception Reports - Page 4 of 4">
            <a:extLst>
              <a:ext uri="{FF2B5EF4-FFF2-40B4-BE49-F238E27FC236}">
                <a16:creationId xmlns:a16="http://schemas.microsoft.com/office/drawing/2014/main" id="{B9115E22-CE43-4F97-B6F0-5F2ED9F2A0E2}"/>
              </a:ext>
            </a:extLst>
          </p:cNvPr>
          <p:cNvPicPr>
            <a:picLocks noChangeAspect="1"/>
          </p:cNvPicPr>
          <p:nvPr/>
        </p:nvPicPr>
        <p:blipFill>
          <a:blip r:embed="rId3" cstate="print"/>
          <a:stretch>
            <a:fillRect/>
          </a:stretch>
        </p:blipFill>
        <p:spPr>
          <a:xfrm>
            <a:off x="5446294" y="1402681"/>
            <a:ext cx="6484219" cy="4052637"/>
          </a:xfrm>
          <a:prstGeom prst="rect">
            <a:avLst/>
          </a:prstGeom>
          <a:ln w="38100" cap="sq">
            <a:solidFill>
              <a:srgbClr val="800000"/>
            </a:solidFill>
            <a:prstDash val="solid"/>
            <a:miter lim="800000"/>
          </a:ln>
          <a:effectLst>
            <a:outerShdw blurRad="50800" dist="38100" dir="2700000" algn="tl" rotWithShape="0">
              <a:srgbClr val="000000">
                <a:alpha val="43000"/>
              </a:srgbClr>
            </a:outerShdw>
          </a:effectLst>
        </p:spPr>
      </p:pic>
      <p:sp>
        <p:nvSpPr>
          <p:cNvPr id="4" name="Content Placeholder 3">
            <a:extLst>
              <a:ext uri="{FF2B5EF4-FFF2-40B4-BE49-F238E27FC236}">
                <a16:creationId xmlns:a16="http://schemas.microsoft.com/office/drawing/2014/main" id="{79DB3197-57EB-4817-B0A8-A283FE6F20E5}"/>
              </a:ext>
            </a:extLst>
          </p:cNvPr>
          <p:cNvSpPr>
            <a:spLocks noGrp="1"/>
          </p:cNvSpPr>
          <p:nvPr>
            <p:ph sz="half" idx="2"/>
          </p:nvPr>
        </p:nvSpPr>
        <p:spPr>
          <a:xfrm>
            <a:off x="7643986" y="5503561"/>
            <a:ext cx="2088833" cy="465137"/>
          </a:xfrm>
        </p:spPr>
        <p:txBody>
          <a:bodyPr>
            <a:normAutofit fontScale="92500"/>
          </a:bodyPr>
          <a:lstStyle/>
          <a:p>
            <a:pPr marL="0" indent="0">
              <a:buNone/>
            </a:pPr>
            <a:r>
              <a:rPr lang="en-US" sz="1900" dirty="0"/>
              <a:t>TRRP-13 page 36</a:t>
            </a:r>
          </a:p>
          <a:p>
            <a:endParaRPr lang="en-US" dirty="0"/>
          </a:p>
        </p:txBody>
      </p:sp>
    </p:spTree>
    <p:extLst>
      <p:ext uri="{BB962C8B-B14F-4D97-AF65-F5344CB8AC3E}">
        <p14:creationId xmlns:p14="http://schemas.microsoft.com/office/powerpoint/2010/main" val="1175672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CDC405-F474-42C7-9AB6-11BBA7FA13AD}"/>
              </a:ext>
            </a:extLst>
          </p:cNvPr>
          <p:cNvSpPr>
            <a:spLocks noGrp="1"/>
          </p:cNvSpPr>
          <p:nvPr>
            <p:ph type="sldNum" sz="quarter" idx="12"/>
          </p:nvPr>
        </p:nvSpPr>
        <p:spPr/>
        <p:txBody>
          <a:bodyPr>
            <a:normAutofit lnSpcReduction="10000"/>
          </a:bodyPr>
          <a:lstStyle/>
          <a:p>
            <a:fld id="{CF71795B-E018-4082-86CC-13E2C6FDE12D}" type="slidenum">
              <a:rPr lang="en-US" smtClean="0"/>
              <a:pPr/>
              <a:t>2</a:t>
            </a:fld>
            <a:endParaRPr lang="en-US" dirty="0"/>
          </a:p>
        </p:txBody>
      </p:sp>
      <p:sp>
        <p:nvSpPr>
          <p:cNvPr id="2" name="Title 1">
            <a:extLst>
              <a:ext uri="{FF2B5EF4-FFF2-40B4-BE49-F238E27FC236}">
                <a16:creationId xmlns:a16="http://schemas.microsoft.com/office/drawing/2014/main" id="{2D7DC686-8D74-4B79-AF9F-EC7D3B4A600D}"/>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654347E2-779F-47EA-9BD3-9B1872720DCE}"/>
              </a:ext>
            </a:extLst>
          </p:cNvPr>
          <p:cNvSpPr>
            <a:spLocks noGrp="1"/>
          </p:cNvSpPr>
          <p:nvPr>
            <p:ph idx="1"/>
          </p:nvPr>
        </p:nvSpPr>
        <p:spPr>
          <a:xfrm>
            <a:off x="840509" y="2410690"/>
            <a:ext cx="9949411" cy="3761509"/>
          </a:xfrm>
        </p:spPr>
        <p:txBody>
          <a:bodyPr>
            <a:normAutofit fontScale="92500" lnSpcReduction="10000"/>
          </a:bodyPr>
          <a:lstStyle/>
          <a:p>
            <a:pPr marL="514350" indent="-514350">
              <a:buClr>
                <a:schemeClr val="accent2"/>
              </a:buClr>
            </a:pPr>
            <a:r>
              <a:rPr lang="en-US" sz="2400" dirty="0">
                <a:solidFill>
                  <a:srgbClr val="FFFFFF"/>
                </a:solidFill>
              </a:rPr>
              <a:t>Laboratory data review versus independent usability review</a:t>
            </a:r>
            <a:endParaRPr lang="en-US" sz="2400" dirty="0">
              <a:latin typeface="Arial" panose="020B0604020202020204" pitchFamily="34" charset="0"/>
            </a:endParaRPr>
          </a:p>
          <a:p>
            <a:pPr marL="514350" indent="-514350">
              <a:buClr>
                <a:schemeClr val="accent2"/>
              </a:buClr>
            </a:pPr>
            <a:r>
              <a:rPr lang="en-US" sz="2400" dirty="0">
                <a:solidFill>
                  <a:srgbClr val="FFFFFF"/>
                </a:solidFill>
              </a:rPr>
              <a:t>Appropriate level of data review (dependent on decision criteria and importance)</a:t>
            </a:r>
            <a:endParaRPr lang="en-US" sz="2400" dirty="0">
              <a:latin typeface="Arial" panose="020B0604020202020204" pitchFamily="34" charset="0"/>
            </a:endParaRPr>
          </a:p>
          <a:p>
            <a:pPr marL="514350" indent="-514350">
              <a:buClr>
                <a:schemeClr val="accent2"/>
              </a:buClr>
            </a:pPr>
            <a:r>
              <a:rPr lang="en-US" sz="2400" dirty="0"/>
              <a:t>Laboratory data reporting requirements</a:t>
            </a:r>
            <a:endParaRPr lang="en-US" sz="2400" dirty="0">
              <a:latin typeface="Arial" panose="020B0604020202020204" pitchFamily="34" charset="0"/>
            </a:endParaRPr>
          </a:p>
          <a:p>
            <a:pPr marL="514350" indent="-514350">
              <a:buClr>
                <a:schemeClr val="accent2"/>
              </a:buClr>
            </a:pPr>
            <a:r>
              <a:rPr lang="en-US" sz="2400" dirty="0">
                <a:solidFill>
                  <a:srgbClr val="FFFFFF"/>
                </a:solidFill>
              </a:rPr>
              <a:t>Quality Control (QC) sample information</a:t>
            </a:r>
            <a:endParaRPr lang="en-US" sz="2400" dirty="0"/>
          </a:p>
          <a:p>
            <a:pPr marL="514350" indent="-514350">
              <a:buClr>
                <a:schemeClr val="accent2"/>
              </a:buClr>
            </a:pPr>
            <a:r>
              <a:rPr lang="en-US" sz="2400" dirty="0">
                <a:solidFill>
                  <a:srgbClr val="FFFFFF"/>
                </a:solidFill>
              </a:rPr>
              <a:t>Documentation of data usability</a:t>
            </a:r>
          </a:p>
          <a:p>
            <a:pPr marL="788670" lvl="1" indent="-514350">
              <a:lnSpc>
                <a:spcPct val="160000"/>
              </a:lnSpc>
            </a:pPr>
            <a:r>
              <a:rPr lang="en-US" sz="2000" dirty="0">
                <a:solidFill>
                  <a:srgbClr val="FFFFFF"/>
                </a:solidFill>
              </a:rPr>
              <a:t>TRRP Projects: Data Usability Summary (DUS)</a:t>
            </a:r>
          </a:p>
          <a:p>
            <a:pPr marL="788670" lvl="1" indent="-514350">
              <a:lnSpc>
                <a:spcPct val="160000"/>
              </a:lnSpc>
            </a:pPr>
            <a:r>
              <a:rPr lang="en-US" sz="2000" dirty="0">
                <a:solidFill>
                  <a:srgbClr val="FFFFFF"/>
                </a:solidFill>
              </a:rPr>
              <a:t>LPST Projects: QA/QC Summary  </a:t>
            </a:r>
          </a:p>
        </p:txBody>
      </p:sp>
    </p:spTree>
    <p:extLst>
      <p:ext uri="{BB962C8B-B14F-4D97-AF65-F5344CB8AC3E}">
        <p14:creationId xmlns:p14="http://schemas.microsoft.com/office/powerpoint/2010/main" val="1704917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B1A86C-C147-4D6B-822B-1FB1A97974DB}"/>
              </a:ext>
            </a:extLst>
          </p:cNvPr>
          <p:cNvSpPr>
            <a:spLocks noGrp="1"/>
          </p:cNvSpPr>
          <p:nvPr>
            <p:ph type="sldNum" sz="quarter" idx="12"/>
          </p:nvPr>
        </p:nvSpPr>
        <p:spPr/>
        <p:txBody>
          <a:bodyPr>
            <a:normAutofit lnSpcReduction="10000"/>
          </a:bodyPr>
          <a:lstStyle/>
          <a:p>
            <a:fld id="{CF71795B-E018-4082-86CC-13E2C6FDE12D}" type="slidenum">
              <a:rPr lang="en-US" smtClean="0"/>
              <a:pPr/>
              <a:t>20</a:t>
            </a:fld>
            <a:endParaRPr lang="en-US" dirty="0"/>
          </a:p>
        </p:txBody>
      </p:sp>
      <p:sp>
        <p:nvSpPr>
          <p:cNvPr id="2" name="Title 1">
            <a:extLst>
              <a:ext uri="{FF2B5EF4-FFF2-40B4-BE49-F238E27FC236}">
                <a16:creationId xmlns:a16="http://schemas.microsoft.com/office/drawing/2014/main" id="{CA18ACE8-8090-4A8A-965B-BFEC2B039523}"/>
              </a:ext>
            </a:extLst>
          </p:cNvPr>
          <p:cNvSpPr>
            <a:spLocks noGrp="1"/>
          </p:cNvSpPr>
          <p:nvPr>
            <p:ph type="title"/>
          </p:nvPr>
        </p:nvSpPr>
        <p:spPr>
          <a:xfrm>
            <a:off x="1160906" y="140960"/>
            <a:ext cx="10015093" cy="1176841"/>
          </a:xfrm>
        </p:spPr>
        <p:txBody>
          <a:bodyPr>
            <a:noAutofit/>
          </a:bodyPr>
          <a:lstStyle/>
          <a:p>
            <a:r>
              <a:rPr lang="en-US" sz="3600" dirty="0"/>
              <a:t>Data Quality Assessment: </a:t>
            </a:r>
            <a:r>
              <a:rPr lang="en-US" sz="3600" dirty="0">
                <a:solidFill>
                  <a:schemeClr val="accent2"/>
                </a:solidFill>
              </a:rPr>
              <a:t>Process Overview (4)</a:t>
            </a:r>
            <a:endParaRPr lang="en-US" sz="3600" dirty="0"/>
          </a:p>
        </p:txBody>
      </p:sp>
      <p:sp>
        <p:nvSpPr>
          <p:cNvPr id="3" name="Content Placeholder 2">
            <a:extLst>
              <a:ext uri="{FF2B5EF4-FFF2-40B4-BE49-F238E27FC236}">
                <a16:creationId xmlns:a16="http://schemas.microsoft.com/office/drawing/2014/main" id="{FB6A4832-D444-4F45-9CD1-6C13F3B81DEB}"/>
              </a:ext>
            </a:extLst>
          </p:cNvPr>
          <p:cNvSpPr>
            <a:spLocks noGrp="1"/>
          </p:cNvSpPr>
          <p:nvPr>
            <p:ph idx="1"/>
          </p:nvPr>
        </p:nvSpPr>
        <p:spPr>
          <a:xfrm>
            <a:off x="4586450" y="1645920"/>
            <a:ext cx="6589550" cy="5120005"/>
          </a:xfrm>
        </p:spPr>
        <p:txBody>
          <a:bodyPr>
            <a:normAutofit/>
          </a:bodyPr>
          <a:lstStyle/>
          <a:p>
            <a:r>
              <a:rPr lang="en-US" sz="2000" dirty="0"/>
              <a:t>The Person (e.g., consultant or contractor) conducts data usability review. </a:t>
            </a:r>
          </a:p>
          <a:p>
            <a:r>
              <a:rPr lang="en-US" sz="2000" dirty="0"/>
              <a:t>Review laboratory QC, custody documents, and the field logbook (e.g., field duplicates “blind to the lab”)</a:t>
            </a:r>
          </a:p>
          <a:p>
            <a:r>
              <a:rPr lang="en-US" sz="2000" dirty="0"/>
              <a:t>Reviews the project QC data based on the project MQOs.</a:t>
            </a:r>
          </a:p>
          <a:p>
            <a:r>
              <a:rPr lang="en-US" sz="2000" dirty="0"/>
              <a:t>Determines the usability of the lab data for meeting the project DQOs.</a:t>
            </a:r>
          </a:p>
          <a:p>
            <a:pPr marL="0" indent="0">
              <a:buNone/>
            </a:pPr>
            <a:endParaRPr lang="en-US" sz="2000" dirty="0"/>
          </a:p>
          <a:p>
            <a:pPr marL="0" indent="0">
              <a:buNone/>
            </a:pPr>
            <a:r>
              <a:rPr lang="en-US" sz="2000" dirty="0">
                <a:solidFill>
                  <a:schemeClr val="accent2"/>
                </a:solidFill>
              </a:rPr>
              <a:t>NOTE: </a:t>
            </a:r>
            <a:r>
              <a:rPr lang="en-US" sz="2000" dirty="0"/>
              <a:t>Final review qualifiers (used for project decisions) supersede lab qualifiers and are incorporated into data summary tables (e.g., DUS or QA/QC Summary)</a:t>
            </a:r>
          </a:p>
        </p:txBody>
      </p:sp>
      <p:pic>
        <p:nvPicPr>
          <p:cNvPr id="9" name="Picture 8" descr="Process Overview Diagram:&#10;1. Define Project Objectives&#10;2. Conduct Field Program&#10;3. Issue Lab Report&#10;4. Perform Data Usability Review&#10;5. Data Quality OK?&#10;No: return to 1. Yes: continue&#10;6. Prepare DUS Report or Data Review Summary&#10;7. Submit DUS Report or QA/QC Summary">
            <a:extLst>
              <a:ext uri="{FF2B5EF4-FFF2-40B4-BE49-F238E27FC236}">
                <a16:creationId xmlns:a16="http://schemas.microsoft.com/office/drawing/2014/main" id="{8DF0AEAC-19E8-4EE9-BBFC-2E835C6AB014}"/>
              </a:ext>
            </a:extLst>
          </p:cNvPr>
          <p:cNvPicPr>
            <a:picLocks noChangeAspect="1"/>
          </p:cNvPicPr>
          <p:nvPr/>
        </p:nvPicPr>
        <p:blipFill>
          <a:blip r:embed="rId2"/>
          <a:stretch>
            <a:fillRect/>
          </a:stretch>
        </p:blipFill>
        <p:spPr>
          <a:xfrm>
            <a:off x="89757" y="1645920"/>
            <a:ext cx="4438273" cy="5163760"/>
          </a:xfrm>
          <a:prstGeom prst="rect">
            <a:avLst/>
          </a:prstGeom>
        </p:spPr>
      </p:pic>
    </p:spTree>
    <p:extLst>
      <p:ext uri="{BB962C8B-B14F-4D97-AF65-F5344CB8AC3E}">
        <p14:creationId xmlns:p14="http://schemas.microsoft.com/office/powerpoint/2010/main" val="3075986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789B5-A7C1-498E-BFB0-4AE54D435A1C}"/>
              </a:ext>
            </a:extLst>
          </p:cNvPr>
          <p:cNvSpPr>
            <a:spLocks noGrp="1"/>
          </p:cNvSpPr>
          <p:nvPr>
            <p:ph type="sldNum" sz="quarter" idx="12"/>
          </p:nvPr>
        </p:nvSpPr>
        <p:spPr/>
        <p:txBody>
          <a:bodyPr>
            <a:normAutofit lnSpcReduction="10000"/>
          </a:bodyPr>
          <a:lstStyle/>
          <a:p>
            <a:fld id="{CF71795B-E018-4082-86CC-13E2C6FDE12D}" type="slidenum">
              <a:rPr lang="en-US" smtClean="0"/>
              <a:pPr/>
              <a:t>21</a:t>
            </a:fld>
            <a:endParaRPr lang="en-US" dirty="0"/>
          </a:p>
        </p:txBody>
      </p:sp>
      <p:sp>
        <p:nvSpPr>
          <p:cNvPr id="2" name="Title 1">
            <a:extLst>
              <a:ext uri="{FF2B5EF4-FFF2-40B4-BE49-F238E27FC236}">
                <a16:creationId xmlns:a16="http://schemas.microsoft.com/office/drawing/2014/main" id="{7A500023-3CB6-4CBE-BD24-EF9DB5CE3191}"/>
              </a:ext>
            </a:extLst>
          </p:cNvPr>
          <p:cNvSpPr>
            <a:spLocks noGrp="1"/>
          </p:cNvSpPr>
          <p:nvPr>
            <p:ph type="title"/>
          </p:nvPr>
        </p:nvSpPr>
        <p:spPr/>
        <p:txBody>
          <a:bodyPr>
            <a:normAutofit fontScale="90000"/>
          </a:bodyPr>
          <a:lstStyle/>
          <a:p>
            <a:pPr algn="ctr"/>
            <a:r>
              <a:rPr lang="en-US" dirty="0"/>
              <a:t>What the Person Checks During </a:t>
            </a:r>
            <a:br>
              <a:rPr lang="en-US" dirty="0"/>
            </a:br>
            <a:r>
              <a:rPr lang="en-US" dirty="0"/>
              <a:t>a Data Usability Review</a:t>
            </a:r>
          </a:p>
        </p:txBody>
      </p:sp>
      <p:sp>
        <p:nvSpPr>
          <p:cNvPr id="7" name="Content Placeholder 6">
            <a:extLst>
              <a:ext uri="{FF2B5EF4-FFF2-40B4-BE49-F238E27FC236}">
                <a16:creationId xmlns:a16="http://schemas.microsoft.com/office/drawing/2014/main" id="{FCC4FA5F-73F0-490A-BA91-F387417FE54F}"/>
              </a:ext>
            </a:extLst>
          </p:cNvPr>
          <p:cNvSpPr>
            <a:spLocks noGrp="1"/>
          </p:cNvSpPr>
          <p:nvPr>
            <p:ph idx="1"/>
          </p:nvPr>
        </p:nvSpPr>
        <p:spPr>
          <a:xfrm>
            <a:off x="1261871" y="1702340"/>
            <a:ext cx="9550507" cy="4763116"/>
          </a:xfrm>
        </p:spPr>
        <p:txBody>
          <a:bodyPr>
            <a:normAutofit lnSpcReduction="10000"/>
          </a:bodyPr>
          <a:lstStyle/>
          <a:p>
            <a:pPr marL="0" indent="0">
              <a:buNone/>
            </a:pPr>
            <a:r>
              <a:rPr lang="en-US" sz="2400" dirty="0">
                <a:solidFill>
                  <a:schemeClr val="accent2"/>
                </a:solidFill>
              </a:rPr>
              <a:t>Field to Lab: </a:t>
            </a:r>
            <a:r>
              <a:rPr lang="en-US" sz="2400" dirty="0"/>
              <a:t>Holding times, preservation, sample containers, sample collection, and field duplicates (representativeness and precision)</a:t>
            </a:r>
          </a:p>
          <a:p>
            <a:pPr marL="0" indent="0">
              <a:buNone/>
            </a:pPr>
            <a:r>
              <a:rPr lang="en-US" sz="2400" dirty="0">
                <a:solidFill>
                  <a:schemeClr val="accent2"/>
                </a:solidFill>
              </a:rPr>
              <a:t>Lab Control Samples: </a:t>
            </a:r>
            <a:r>
              <a:rPr lang="en-US" sz="2400" dirty="0"/>
              <a:t>LCS/LCSD (accuracy and precision)</a:t>
            </a:r>
          </a:p>
          <a:p>
            <a:pPr marL="0" indent="0">
              <a:buNone/>
            </a:pPr>
            <a:r>
              <a:rPr lang="en-US" sz="2400" dirty="0">
                <a:solidFill>
                  <a:schemeClr val="accent2"/>
                </a:solidFill>
              </a:rPr>
              <a:t>Matrix Spikes: </a:t>
            </a:r>
            <a:r>
              <a:rPr lang="en-US" sz="2400" dirty="0"/>
              <a:t>MS/MSD (accuracy and precision)</a:t>
            </a:r>
          </a:p>
          <a:p>
            <a:pPr marL="0" indent="0">
              <a:buNone/>
            </a:pPr>
            <a:r>
              <a:rPr lang="en-US" sz="2400" dirty="0">
                <a:solidFill>
                  <a:schemeClr val="accent2"/>
                </a:solidFill>
              </a:rPr>
              <a:t>Surrogates: </a:t>
            </a:r>
            <a:r>
              <a:rPr lang="en-US" sz="2400" dirty="0"/>
              <a:t>Percent recoveries for organics only (accuracy and representativeness)</a:t>
            </a:r>
          </a:p>
          <a:p>
            <a:pPr marL="0" indent="0">
              <a:buNone/>
            </a:pPr>
            <a:r>
              <a:rPr lang="en-US" sz="2400" dirty="0">
                <a:solidFill>
                  <a:schemeClr val="accent2"/>
                </a:solidFill>
              </a:rPr>
              <a:t>Analytical Duplicates: </a:t>
            </a:r>
            <a:r>
              <a:rPr lang="en-US" sz="2400" dirty="0"/>
              <a:t>Relative percent differences (RPD) usually inorganics (precision)</a:t>
            </a:r>
          </a:p>
          <a:p>
            <a:pPr marL="0" indent="0">
              <a:buNone/>
            </a:pPr>
            <a:r>
              <a:rPr lang="en-US" sz="2400" dirty="0">
                <a:solidFill>
                  <a:schemeClr val="accent2"/>
                </a:solidFill>
              </a:rPr>
              <a:t>MQLs and SDLs: </a:t>
            </a:r>
            <a:r>
              <a:rPr lang="en-US" sz="2400" dirty="0"/>
              <a:t>Compare to LORPs and check that non-detect results are reported less than the SDL (sensitivity)</a:t>
            </a:r>
          </a:p>
          <a:p>
            <a:pPr marL="0" indent="0">
              <a:buNone/>
            </a:pPr>
            <a:r>
              <a:rPr lang="en-US" sz="2400" dirty="0">
                <a:solidFill>
                  <a:schemeClr val="accent2"/>
                </a:solidFill>
              </a:rPr>
              <a:t>Supporting Data: </a:t>
            </a:r>
            <a:r>
              <a:rPr lang="en-US" sz="2400" dirty="0"/>
              <a:t>Results of lab’s review on the LRC (comparability)</a:t>
            </a:r>
          </a:p>
        </p:txBody>
      </p:sp>
      <p:cxnSp>
        <p:nvCxnSpPr>
          <p:cNvPr id="8" name="Straight Connector 7" descr="Divider Line">
            <a:extLst>
              <a:ext uri="{FF2B5EF4-FFF2-40B4-BE49-F238E27FC236}">
                <a16:creationId xmlns:a16="http://schemas.microsoft.com/office/drawing/2014/main" id="{9C024CC4-9388-4E21-962C-BF4427A87D33}"/>
              </a:ext>
            </a:extLst>
          </p:cNvPr>
          <p:cNvCxnSpPr/>
          <p:nvPr/>
        </p:nvCxnSpPr>
        <p:spPr>
          <a:xfrm>
            <a:off x="1131724" y="2426462"/>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ivider Line">
            <a:extLst>
              <a:ext uri="{FF2B5EF4-FFF2-40B4-BE49-F238E27FC236}">
                <a16:creationId xmlns:a16="http://schemas.microsoft.com/office/drawing/2014/main" id="{4052D447-AEA4-4C52-A642-4ECBCB887948}"/>
              </a:ext>
            </a:extLst>
          </p:cNvPr>
          <p:cNvCxnSpPr/>
          <p:nvPr/>
        </p:nvCxnSpPr>
        <p:spPr>
          <a:xfrm>
            <a:off x="1131724" y="2969736"/>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Divider Line">
            <a:extLst>
              <a:ext uri="{FF2B5EF4-FFF2-40B4-BE49-F238E27FC236}">
                <a16:creationId xmlns:a16="http://schemas.microsoft.com/office/drawing/2014/main" id="{BDD69C9D-E832-4F73-9405-215DC1543DCC}"/>
              </a:ext>
            </a:extLst>
          </p:cNvPr>
          <p:cNvCxnSpPr/>
          <p:nvPr/>
        </p:nvCxnSpPr>
        <p:spPr>
          <a:xfrm>
            <a:off x="1131724" y="3521572"/>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Divider Line">
            <a:extLst>
              <a:ext uri="{FF2B5EF4-FFF2-40B4-BE49-F238E27FC236}">
                <a16:creationId xmlns:a16="http://schemas.microsoft.com/office/drawing/2014/main" id="{51045EDD-EBCA-4946-9389-7DABE11550D1}"/>
              </a:ext>
            </a:extLst>
          </p:cNvPr>
          <p:cNvCxnSpPr/>
          <p:nvPr/>
        </p:nvCxnSpPr>
        <p:spPr>
          <a:xfrm>
            <a:off x="1131724" y="4313679"/>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descr="Divider Line">
            <a:extLst>
              <a:ext uri="{FF2B5EF4-FFF2-40B4-BE49-F238E27FC236}">
                <a16:creationId xmlns:a16="http://schemas.microsoft.com/office/drawing/2014/main" id="{AB111743-9EE3-4304-ACB4-5815F500BA66}"/>
              </a:ext>
            </a:extLst>
          </p:cNvPr>
          <p:cNvCxnSpPr/>
          <p:nvPr/>
        </p:nvCxnSpPr>
        <p:spPr>
          <a:xfrm>
            <a:off x="1131724" y="5146859"/>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Divider Line">
            <a:extLst>
              <a:ext uri="{FF2B5EF4-FFF2-40B4-BE49-F238E27FC236}">
                <a16:creationId xmlns:a16="http://schemas.microsoft.com/office/drawing/2014/main" id="{04E6BC30-D45B-4A81-BC05-9A0905D8B543}"/>
              </a:ext>
            </a:extLst>
          </p:cNvPr>
          <p:cNvCxnSpPr/>
          <p:nvPr/>
        </p:nvCxnSpPr>
        <p:spPr>
          <a:xfrm>
            <a:off x="1131724" y="5983961"/>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862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4000"/>
                <a:shade val="98000"/>
                <a:satMod val="130000"/>
                <a:lumMod val="102000"/>
              </a:schemeClr>
            </a:gs>
            <a:gs pos="100000">
              <a:schemeClr val="bg1">
                <a:tint val="98000"/>
                <a:shade val="78000"/>
                <a:satMod val="1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B2FE0F-E7EA-4EA0-91F2-204445D2A956}"/>
              </a:ext>
            </a:extLst>
          </p:cNvPr>
          <p:cNvSpPr>
            <a:spLocks noGrp="1"/>
          </p:cNvSpPr>
          <p:nvPr>
            <p:ph type="sldNum" sz="quarter" idx="12"/>
          </p:nvPr>
        </p:nvSpPr>
        <p:spPr/>
        <p:txBody>
          <a:bodyPr>
            <a:normAutofit lnSpcReduction="10000"/>
          </a:bodyPr>
          <a:lstStyle/>
          <a:p>
            <a:fld id="{CF71795B-E018-4082-86CC-13E2C6FDE12D}" type="slidenum">
              <a:rPr lang="en-US" smtClean="0"/>
              <a:pPr/>
              <a:t>22</a:t>
            </a:fld>
            <a:endParaRPr lang="en-US" dirty="0"/>
          </a:p>
        </p:txBody>
      </p:sp>
      <p:sp>
        <p:nvSpPr>
          <p:cNvPr id="2" name="Title 1">
            <a:extLst>
              <a:ext uri="{FF2B5EF4-FFF2-40B4-BE49-F238E27FC236}">
                <a16:creationId xmlns:a16="http://schemas.microsoft.com/office/drawing/2014/main" id="{6BAEB37C-2085-4FE0-8B6E-610761D8EF22}"/>
              </a:ext>
            </a:extLst>
          </p:cNvPr>
          <p:cNvSpPr>
            <a:spLocks noGrp="1"/>
          </p:cNvSpPr>
          <p:nvPr>
            <p:ph type="title"/>
          </p:nvPr>
        </p:nvSpPr>
        <p:spPr/>
        <p:txBody>
          <a:bodyPr>
            <a:normAutofit fontScale="90000"/>
          </a:bodyPr>
          <a:lstStyle/>
          <a:p>
            <a:pPr algn="ctr"/>
            <a:r>
              <a:rPr lang="en-US" dirty="0"/>
              <a:t>What QC Data Tell the Data Users: </a:t>
            </a:r>
            <a:br>
              <a:rPr lang="en-US" dirty="0"/>
            </a:br>
            <a:r>
              <a:rPr lang="en-US" dirty="0">
                <a:solidFill>
                  <a:schemeClr val="accent2"/>
                </a:solidFill>
              </a:rPr>
              <a:t>Chain-of-Custody Documentation</a:t>
            </a:r>
          </a:p>
        </p:txBody>
      </p:sp>
      <p:sp>
        <p:nvSpPr>
          <p:cNvPr id="3" name="Content Placeholder 2">
            <a:extLst>
              <a:ext uri="{FF2B5EF4-FFF2-40B4-BE49-F238E27FC236}">
                <a16:creationId xmlns:a16="http://schemas.microsoft.com/office/drawing/2014/main" id="{A71B6729-F427-40BB-8889-190A302E2374}"/>
              </a:ext>
            </a:extLst>
          </p:cNvPr>
          <p:cNvSpPr>
            <a:spLocks noGrp="1"/>
          </p:cNvSpPr>
          <p:nvPr>
            <p:ph idx="1"/>
          </p:nvPr>
        </p:nvSpPr>
        <p:spPr>
          <a:xfrm>
            <a:off x="1261871" y="1607736"/>
            <a:ext cx="4113997" cy="5103689"/>
          </a:xfrm>
        </p:spPr>
        <p:txBody>
          <a:bodyPr>
            <a:normAutofit lnSpcReduction="10000"/>
          </a:bodyPr>
          <a:lstStyle/>
          <a:p>
            <a:r>
              <a:rPr lang="en-US" sz="2400" dirty="0"/>
              <a:t>Custody signatures</a:t>
            </a:r>
          </a:p>
          <a:p>
            <a:r>
              <a:rPr lang="en-US" sz="2400" dirty="0"/>
              <a:t>Location, time and type of sample collected</a:t>
            </a:r>
          </a:p>
          <a:p>
            <a:r>
              <a:rPr lang="en-US" sz="2400" dirty="0"/>
              <a:t>Analyses requested (methods and/or COCs)</a:t>
            </a:r>
          </a:p>
          <a:p>
            <a:r>
              <a:rPr lang="en-US" sz="2400" dirty="0"/>
              <a:t>Condition of samples upon receipt by the laboratory</a:t>
            </a:r>
          </a:p>
          <a:p>
            <a:r>
              <a:rPr lang="en-US" sz="2400" dirty="0"/>
              <a:t>Sample preservation; chemical, thermal, light</a:t>
            </a:r>
          </a:p>
          <a:p>
            <a:endParaRPr lang="en-US" sz="2400" dirty="0"/>
          </a:p>
          <a:p>
            <a:pPr marL="0" indent="0" algn="ctr">
              <a:buNone/>
            </a:pPr>
            <a:r>
              <a:rPr lang="en-US" altLang="en-US" sz="1600" dirty="0"/>
              <a:t>PASI FY2019 QAPP (QTRAK 18-513) CLP Sampler’s Guide pg. 39</a:t>
            </a:r>
          </a:p>
          <a:p>
            <a:endParaRPr lang="en-US" sz="2400" dirty="0"/>
          </a:p>
        </p:txBody>
      </p:sp>
      <p:pic>
        <p:nvPicPr>
          <p:cNvPr id="5" name="Picture 4" descr="Example Chain-of-Custody Record from PASI FY2019 QAPP (QTRAK 19-513) CLP Sampler's Guide page 39. ">
            <a:extLst>
              <a:ext uri="{FF2B5EF4-FFF2-40B4-BE49-F238E27FC236}">
                <a16:creationId xmlns:a16="http://schemas.microsoft.com/office/drawing/2014/main" id="{B9F3FF31-EDBC-472A-BA37-9F4D1544CF9F}"/>
              </a:ext>
            </a:extLst>
          </p:cNvPr>
          <p:cNvPicPr>
            <a:picLocks noChangeAspect="1"/>
          </p:cNvPicPr>
          <p:nvPr/>
        </p:nvPicPr>
        <p:blipFill>
          <a:blip r:embed="rId3" cstate="print"/>
          <a:stretch>
            <a:fillRect/>
          </a:stretch>
        </p:blipFill>
        <p:spPr>
          <a:xfrm>
            <a:off x="5623429" y="1678075"/>
            <a:ext cx="6239859" cy="4564464"/>
          </a:xfrm>
          <a:prstGeom prst="rect">
            <a:avLst/>
          </a:prstGeom>
        </p:spPr>
      </p:pic>
    </p:spTree>
    <p:extLst>
      <p:ext uri="{BB962C8B-B14F-4D97-AF65-F5344CB8AC3E}">
        <p14:creationId xmlns:p14="http://schemas.microsoft.com/office/powerpoint/2010/main" val="377472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0AF112-1763-4093-B0A7-36B60859ACB9}"/>
              </a:ext>
            </a:extLst>
          </p:cNvPr>
          <p:cNvSpPr>
            <a:spLocks noGrp="1"/>
          </p:cNvSpPr>
          <p:nvPr>
            <p:ph type="sldNum" sz="quarter" idx="12"/>
          </p:nvPr>
        </p:nvSpPr>
        <p:spPr/>
        <p:txBody>
          <a:bodyPr>
            <a:normAutofit lnSpcReduction="10000"/>
          </a:bodyPr>
          <a:lstStyle/>
          <a:p>
            <a:fld id="{CF71795B-E018-4082-86CC-13E2C6FDE12D}" type="slidenum">
              <a:rPr lang="en-US" smtClean="0"/>
              <a:pPr/>
              <a:t>23</a:t>
            </a:fld>
            <a:endParaRPr lang="en-US" dirty="0"/>
          </a:p>
        </p:txBody>
      </p:sp>
      <p:sp>
        <p:nvSpPr>
          <p:cNvPr id="2" name="Title 1">
            <a:extLst>
              <a:ext uri="{FF2B5EF4-FFF2-40B4-BE49-F238E27FC236}">
                <a16:creationId xmlns:a16="http://schemas.microsoft.com/office/drawing/2014/main" id="{AC74F579-E364-4BE4-8FB1-8A4369A14A13}"/>
              </a:ext>
            </a:extLst>
          </p:cNvPr>
          <p:cNvSpPr>
            <a:spLocks noGrp="1"/>
          </p:cNvSpPr>
          <p:nvPr>
            <p:ph type="title"/>
          </p:nvPr>
        </p:nvSpPr>
        <p:spPr/>
        <p:txBody>
          <a:bodyPr>
            <a:normAutofit fontScale="90000"/>
          </a:bodyPr>
          <a:lstStyle/>
          <a:p>
            <a:pPr algn="ctr"/>
            <a:r>
              <a:rPr lang="en-US" dirty="0"/>
              <a:t>What QC Data Tell the Data Users:</a:t>
            </a:r>
            <a:br>
              <a:rPr lang="en-US" dirty="0"/>
            </a:br>
            <a:r>
              <a:rPr lang="en-US" dirty="0">
                <a:solidFill>
                  <a:schemeClr val="accent2"/>
                </a:solidFill>
              </a:rPr>
              <a:t>Sample and QC Cross-Reference</a:t>
            </a:r>
          </a:p>
        </p:txBody>
      </p:sp>
      <p:sp>
        <p:nvSpPr>
          <p:cNvPr id="3" name="Content Placeholder 2">
            <a:extLst>
              <a:ext uri="{FF2B5EF4-FFF2-40B4-BE49-F238E27FC236}">
                <a16:creationId xmlns:a16="http://schemas.microsoft.com/office/drawing/2014/main" id="{4D8A8FB2-B462-4CCE-8D0D-FC79A3506DB8}"/>
              </a:ext>
            </a:extLst>
          </p:cNvPr>
          <p:cNvSpPr>
            <a:spLocks noGrp="1"/>
          </p:cNvSpPr>
          <p:nvPr>
            <p:ph idx="1"/>
          </p:nvPr>
        </p:nvSpPr>
        <p:spPr>
          <a:xfrm>
            <a:off x="1261871" y="1788606"/>
            <a:ext cx="4834129" cy="4761617"/>
          </a:xfrm>
        </p:spPr>
        <p:txBody>
          <a:bodyPr>
            <a:normAutofit/>
          </a:bodyPr>
          <a:lstStyle/>
          <a:p>
            <a:r>
              <a:rPr lang="en-US" sz="2400" dirty="0"/>
              <a:t>Matches the field ID with the lab ID</a:t>
            </a:r>
          </a:p>
          <a:p>
            <a:r>
              <a:rPr lang="en-US" sz="2400" dirty="0"/>
              <a:t>Links lab ID numbers to the corresponding QC data</a:t>
            </a:r>
          </a:p>
          <a:p>
            <a:r>
              <a:rPr lang="en-US" sz="2400" dirty="0"/>
              <a:t>Facilitates locating certificates of analysis or test reports for specific samples of interest in the data package </a:t>
            </a:r>
          </a:p>
          <a:p>
            <a:pPr marL="0" indent="0" algn="ctr">
              <a:buNone/>
            </a:pPr>
            <a:endParaRPr lang="en-US" altLang="en-US" sz="1800" dirty="0"/>
          </a:p>
          <a:p>
            <a:pPr marL="0" indent="0" algn="ctr">
              <a:buNone/>
            </a:pPr>
            <a:endParaRPr lang="en-US" altLang="en-US" sz="1800" dirty="0"/>
          </a:p>
          <a:p>
            <a:pPr marL="0" indent="0" algn="ctr">
              <a:buNone/>
            </a:pPr>
            <a:r>
              <a:rPr lang="en-US" altLang="en-US" sz="1800" dirty="0"/>
              <a:t>TRRP-13 Table B-1 pg. 42</a:t>
            </a:r>
          </a:p>
        </p:txBody>
      </p:sp>
      <p:pic>
        <p:nvPicPr>
          <p:cNvPr id="5" name="Picture 4" descr="Example Sample and QC cross-reference form from TRRP-13 table B-1 on page 42">
            <a:extLst>
              <a:ext uri="{FF2B5EF4-FFF2-40B4-BE49-F238E27FC236}">
                <a16:creationId xmlns:a16="http://schemas.microsoft.com/office/drawing/2014/main" id="{526213CC-52CF-414F-954D-2129C920428A}"/>
              </a:ext>
            </a:extLst>
          </p:cNvPr>
          <p:cNvPicPr>
            <a:picLocks noChangeAspect="1"/>
          </p:cNvPicPr>
          <p:nvPr/>
        </p:nvPicPr>
        <p:blipFill>
          <a:blip r:embed="rId3" cstate="print"/>
          <a:stretch>
            <a:fillRect/>
          </a:stretch>
        </p:blipFill>
        <p:spPr>
          <a:xfrm>
            <a:off x="6935689" y="1592542"/>
            <a:ext cx="3917858" cy="4957681"/>
          </a:xfrm>
          <a:prstGeom prst="rect">
            <a:avLst/>
          </a:prstGeom>
        </p:spPr>
      </p:pic>
    </p:spTree>
    <p:extLst>
      <p:ext uri="{BB962C8B-B14F-4D97-AF65-F5344CB8AC3E}">
        <p14:creationId xmlns:p14="http://schemas.microsoft.com/office/powerpoint/2010/main" val="581634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8E9704-0F1E-4C0C-9056-71768BFF854E}"/>
              </a:ext>
            </a:extLst>
          </p:cNvPr>
          <p:cNvSpPr>
            <a:spLocks noGrp="1"/>
          </p:cNvSpPr>
          <p:nvPr>
            <p:ph type="sldNum" sz="quarter" idx="12"/>
          </p:nvPr>
        </p:nvSpPr>
        <p:spPr/>
        <p:txBody>
          <a:bodyPr>
            <a:normAutofit lnSpcReduction="10000"/>
          </a:bodyPr>
          <a:lstStyle/>
          <a:p>
            <a:fld id="{CF71795B-E018-4082-86CC-13E2C6FDE12D}" type="slidenum">
              <a:rPr lang="en-US" smtClean="0"/>
              <a:pPr/>
              <a:t>24</a:t>
            </a:fld>
            <a:endParaRPr lang="en-US" dirty="0"/>
          </a:p>
        </p:txBody>
      </p:sp>
      <p:sp>
        <p:nvSpPr>
          <p:cNvPr id="2" name="Title 1">
            <a:extLst>
              <a:ext uri="{FF2B5EF4-FFF2-40B4-BE49-F238E27FC236}">
                <a16:creationId xmlns:a16="http://schemas.microsoft.com/office/drawing/2014/main" id="{B4330F6B-50B1-445A-8AA8-A3F48B770223}"/>
              </a:ext>
            </a:extLst>
          </p:cNvPr>
          <p:cNvSpPr>
            <a:spLocks noGrp="1"/>
          </p:cNvSpPr>
          <p:nvPr>
            <p:ph type="title"/>
          </p:nvPr>
        </p:nvSpPr>
        <p:spPr/>
        <p:txBody>
          <a:bodyPr>
            <a:normAutofit fontScale="90000"/>
          </a:bodyPr>
          <a:lstStyle/>
          <a:p>
            <a:pPr algn="ctr"/>
            <a:r>
              <a:rPr lang="en-US" dirty="0"/>
              <a:t>What QC Data Tell the Data Users:</a:t>
            </a:r>
            <a:br>
              <a:rPr lang="en-US" dirty="0"/>
            </a:br>
            <a:r>
              <a:rPr lang="en-US" dirty="0">
                <a:solidFill>
                  <a:schemeClr val="accent2"/>
                </a:solidFill>
              </a:rPr>
              <a:t>Laboratory Control Sample (LCS)</a:t>
            </a:r>
          </a:p>
        </p:txBody>
      </p:sp>
      <p:sp>
        <p:nvSpPr>
          <p:cNvPr id="3" name="Content Placeholder 2">
            <a:extLst>
              <a:ext uri="{FF2B5EF4-FFF2-40B4-BE49-F238E27FC236}">
                <a16:creationId xmlns:a16="http://schemas.microsoft.com/office/drawing/2014/main" id="{15DFE44A-D959-4DD1-9297-1D5D8464C89F}"/>
              </a:ext>
            </a:extLst>
          </p:cNvPr>
          <p:cNvSpPr>
            <a:spLocks noGrp="1"/>
          </p:cNvSpPr>
          <p:nvPr>
            <p:ph idx="1"/>
          </p:nvPr>
        </p:nvSpPr>
        <p:spPr>
          <a:xfrm>
            <a:off x="1261871" y="1819275"/>
            <a:ext cx="9550507" cy="4360862"/>
          </a:xfrm>
        </p:spPr>
        <p:txBody>
          <a:bodyPr/>
          <a:lstStyle/>
          <a:p>
            <a:pPr lvl="1"/>
            <a:r>
              <a:rPr lang="en-US" dirty="0"/>
              <a:t>LCS is an analyte free lab matrix spiked with COCs at a known concentration processed just like environmental samples.</a:t>
            </a:r>
          </a:p>
          <a:p>
            <a:pPr lvl="1"/>
            <a:endParaRPr lang="en-US" dirty="0"/>
          </a:p>
          <a:p>
            <a:pPr lvl="1"/>
            <a:r>
              <a:rPr lang="en-US" dirty="0"/>
              <a:t>If the LCS fails, the validity of the environmental results associated with the LCS are of concern.</a:t>
            </a:r>
          </a:p>
          <a:p>
            <a:pPr lvl="1"/>
            <a:endParaRPr lang="en-US" dirty="0"/>
          </a:p>
          <a:p>
            <a:pPr lvl="1"/>
            <a:r>
              <a:rPr lang="en-US" dirty="0"/>
              <a:t>The LCS indicates the condition of the analytical operating system when the environmental sample was analyzed. </a:t>
            </a:r>
          </a:p>
          <a:p>
            <a:pPr lvl="1"/>
            <a:endParaRPr lang="en-US" dirty="0"/>
          </a:p>
          <a:p>
            <a:pPr lvl="1"/>
            <a:r>
              <a:rPr lang="en-US" dirty="0"/>
              <a:t>Typically one LCS is run per preparation batch.</a:t>
            </a:r>
          </a:p>
        </p:txBody>
      </p:sp>
    </p:spTree>
    <p:extLst>
      <p:ext uri="{BB962C8B-B14F-4D97-AF65-F5344CB8AC3E}">
        <p14:creationId xmlns:p14="http://schemas.microsoft.com/office/powerpoint/2010/main" val="3282232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81C2E0-614F-43B3-99C1-13C38E4E2420}"/>
              </a:ext>
            </a:extLst>
          </p:cNvPr>
          <p:cNvSpPr>
            <a:spLocks noGrp="1"/>
          </p:cNvSpPr>
          <p:nvPr>
            <p:ph type="sldNum" sz="quarter" idx="12"/>
          </p:nvPr>
        </p:nvSpPr>
        <p:spPr/>
        <p:txBody>
          <a:bodyPr>
            <a:normAutofit lnSpcReduction="10000"/>
          </a:bodyPr>
          <a:lstStyle/>
          <a:p>
            <a:fld id="{CF71795B-E018-4082-86CC-13E2C6FDE12D}" type="slidenum">
              <a:rPr lang="en-US" smtClean="0"/>
              <a:pPr/>
              <a:t>25</a:t>
            </a:fld>
            <a:endParaRPr lang="en-US" dirty="0"/>
          </a:p>
        </p:txBody>
      </p:sp>
      <p:sp>
        <p:nvSpPr>
          <p:cNvPr id="2" name="Title 1">
            <a:extLst>
              <a:ext uri="{FF2B5EF4-FFF2-40B4-BE49-F238E27FC236}">
                <a16:creationId xmlns:a16="http://schemas.microsoft.com/office/drawing/2014/main" id="{27B9E561-4B17-4257-A82C-3BCB7CCA9226}"/>
              </a:ext>
            </a:extLst>
          </p:cNvPr>
          <p:cNvSpPr>
            <a:spLocks noGrp="1"/>
          </p:cNvSpPr>
          <p:nvPr>
            <p:ph type="title"/>
          </p:nvPr>
        </p:nvSpPr>
        <p:spPr/>
        <p:txBody>
          <a:bodyPr>
            <a:normAutofit/>
          </a:bodyPr>
          <a:lstStyle/>
          <a:p>
            <a:pPr algn="ctr"/>
            <a:r>
              <a:rPr lang="en-US" sz="4000" dirty="0"/>
              <a:t>What QC Data Tell the Data Users:</a:t>
            </a:r>
            <a:br>
              <a:rPr lang="en-US" sz="4000" dirty="0"/>
            </a:br>
            <a:r>
              <a:rPr lang="en-US" sz="4000" dirty="0">
                <a:solidFill>
                  <a:schemeClr val="accent2"/>
                </a:solidFill>
              </a:rPr>
              <a:t>Matrix Spike (MS)</a:t>
            </a:r>
            <a:endParaRPr lang="en-US" sz="4000" dirty="0"/>
          </a:p>
        </p:txBody>
      </p:sp>
      <p:sp>
        <p:nvSpPr>
          <p:cNvPr id="3" name="Content Placeholder 2">
            <a:extLst>
              <a:ext uri="{FF2B5EF4-FFF2-40B4-BE49-F238E27FC236}">
                <a16:creationId xmlns:a16="http://schemas.microsoft.com/office/drawing/2014/main" id="{21F87AC5-8BF6-4E07-AFC9-E83F7B35BEA9}"/>
              </a:ext>
            </a:extLst>
          </p:cNvPr>
          <p:cNvSpPr>
            <a:spLocks noGrp="1"/>
          </p:cNvSpPr>
          <p:nvPr>
            <p:ph sz="half" idx="1"/>
          </p:nvPr>
        </p:nvSpPr>
        <p:spPr>
          <a:xfrm>
            <a:off x="1165701" y="1820863"/>
            <a:ext cx="9441974" cy="3033713"/>
          </a:xfrm>
        </p:spPr>
        <p:txBody>
          <a:bodyPr>
            <a:normAutofit lnSpcReduction="10000"/>
          </a:bodyPr>
          <a:lstStyle/>
          <a:p>
            <a:r>
              <a:rPr lang="en-US" sz="2400" dirty="0">
                <a:solidFill>
                  <a:srgbClr val="FFFFFF"/>
                </a:solidFill>
              </a:rPr>
              <a:t>Indicates the ability of the test method to generate a correct result from the environmental sample.</a:t>
            </a:r>
            <a:endParaRPr lang="en-US" sz="2400" dirty="0"/>
          </a:p>
          <a:p>
            <a:r>
              <a:rPr lang="en-US" sz="2400" dirty="0"/>
              <a:t>Provides bias result information from sample matrix affects;</a:t>
            </a:r>
          </a:p>
          <a:p>
            <a:r>
              <a:rPr lang="en-US" sz="2200" dirty="0">
                <a:solidFill>
                  <a:srgbClr val="FFFFFF"/>
                </a:solidFill>
              </a:rPr>
              <a:t>Addition of a known amount of the COCs to a representative environmental sample (ideally a project sample).</a:t>
            </a:r>
            <a:endParaRPr lang="en-US" sz="2400" dirty="0"/>
          </a:p>
          <a:p>
            <a:r>
              <a:rPr lang="en-US" sz="2400" dirty="0"/>
              <a:t>Typically one MS/MSD is run for every 20 project samples per matrix.</a:t>
            </a:r>
          </a:p>
          <a:p>
            <a:endParaRPr lang="en-US" dirty="0"/>
          </a:p>
        </p:txBody>
      </p:sp>
      <p:sp>
        <p:nvSpPr>
          <p:cNvPr id="6" name="AutoShape 16">
            <a:extLst>
              <a:ext uri="{FF2B5EF4-FFF2-40B4-BE49-F238E27FC236}">
                <a16:creationId xmlns:a16="http://schemas.microsoft.com/office/drawing/2014/main" id="{9C26009E-8148-41A1-8FB7-FD56F8C0E574}"/>
              </a:ext>
            </a:extLst>
          </p:cNvPr>
          <p:cNvSpPr txBox="1">
            <a:spLocks noGrp="1" noChangeArrowheads="1"/>
          </p:cNvSpPr>
          <p:nvPr>
            <p:ph sz="half" idx="2"/>
          </p:nvPr>
        </p:nvSpPr>
        <p:spPr bwMode="auto">
          <a:xfrm>
            <a:off x="1165701" y="5143500"/>
            <a:ext cx="9441974" cy="1325562"/>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lvl1pPr marL="182880" indent="-182880" algn="l" defTabSz="914400" rtl="0" eaLnBrk="1" latinLnBrk="0" hangingPunct="1">
              <a:lnSpc>
                <a:spcPct val="95000"/>
              </a:lnSpc>
              <a:spcBef>
                <a:spcPts val="1400"/>
              </a:spcBef>
              <a:spcAft>
                <a:spcPts val="200"/>
              </a:spcAft>
              <a:buClr>
                <a:schemeClr val="accent2"/>
              </a:buClr>
              <a:buSzPct val="80000"/>
              <a:buFont typeface="Arial" panose="020B0604020202020204" pitchFamily="34" charset="0"/>
              <a:buChar char="•"/>
              <a:defRPr sz="2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spcBef>
                <a:spcPts val="0"/>
              </a:spcBef>
              <a:buNone/>
            </a:pPr>
            <a:r>
              <a:rPr lang="en-US" sz="2200" u="sng" dirty="0"/>
              <a:t>KEY POINT:</a:t>
            </a:r>
            <a:r>
              <a:rPr lang="en-US" sz="2200" dirty="0"/>
              <a:t> </a:t>
            </a:r>
            <a:r>
              <a:rPr lang="en-US" sz="2000" dirty="0"/>
              <a:t>If concentration in unspiked sample is greater than 4 times the </a:t>
            </a:r>
          </a:p>
          <a:p>
            <a:pPr marL="0" indent="0">
              <a:lnSpc>
                <a:spcPct val="100000"/>
              </a:lnSpc>
              <a:spcBef>
                <a:spcPts val="0"/>
              </a:spcBef>
              <a:buNone/>
            </a:pPr>
            <a:r>
              <a:rPr lang="en-US" sz="2000" dirty="0"/>
              <a:t>concentration of the spike, the MS results are considered inappropriate for </a:t>
            </a:r>
          </a:p>
          <a:p>
            <a:pPr marL="0" indent="0">
              <a:lnSpc>
                <a:spcPct val="100000"/>
              </a:lnSpc>
              <a:spcBef>
                <a:spcPts val="0"/>
              </a:spcBef>
              <a:buNone/>
            </a:pPr>
            <a:r>
              <a:rPr lang="en-US" sz="2000" dirty="0"/>
              <a:t>assessing accuracy.</a:t>
            </a:r>
          </a:p>
        </p:txBody>
      </p:sp>
    </p:spTree>
    <p:extLst>
      <p:ext uri="{BB962C8B-B14F-4D97-AF65-F5344CB8AC3E}">
        <p14:creationId xmlns:p14="http://schemas.microsoft.com/office/powerpoint/2010/main" val="2815352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124B2A1-54BC-424D-A153-964C4C0862EA}"/>
              </a:ext>
            </a:extLst>
          </p:cNvPr>
          <p:cNvSpPr>
            <a:spLocks noGrp="1"/>
          </p:cNvSpPr>
          <p:nvPr>
            <p:ph type="sldNum" sz="quarter" idx="12"/>
          </p:nvPr>
        </p:nvSpPr>
        <p:spPr/>
        <p:txBody>
          <a:bodyPr>
            <a:normAutofit lnSpcReduction="10000"/>
          </a:bodyPr>
          <a:lstStyle/>
          <a:p>
            <a:fld id="{CF71795B-E018-4082-86CC-13E2C6FDE12D}" type="slidenum">
              <a:rPr lang="en-US" smtClean="0"/>
              <a:pPr/>
              <a:t>26</a:t>
            </a:fld>
            <a:endParaRPr lang="en-US" dirty="0"/>
          </a:p>
        </p:txBody>
      </p:sp>
      <p:sp>
        <p:nvSpPr>
          <p:cNvPr id="9" name="Title 1">
            <a:extLst>
              <a:ext uri="{FF2B5EF4-FFF2-40B4-BE49-F238E27FC236}">
                <a16:creationId xmlns:a16="http://schemas.microsoft.com/office/drawing/2014/main" id="{7A1BC3D6-BAD5-4E26-8E88-F5889D3FD0F2}"/>
              </a:ext>
            </a:extLst>
          </p:cNvPr>
          <p:cNvSpPr>
            <a:spLocks noGrp="1"/>
          </p:cNvSpPr>
          <p:nvPr>
            <p:ph type="title"/>
          </p:nvPr>
        </p:nvSpPr>
        <p:spPr>
          <a:xfrm>
            <a:off x="1165225" y="28575"/>
            <a:ext cx="9693275" cy="1325563"/>
          </a:xfrm>
        </p:spPr>
        <p:txBody>
          <a:bodyPr>
            <a:normAutofit/>
          </a:bodyPr>
          <a:lstStyle/>
          <a:p>
            <a:pPr algn="ctr"/>
            <a:r>
              <a:rPr lang="en-US" dirty="0"/>
              <a:t>What QC Data Tell the Data Users:</a:t>
            </a:r>
            <a:br>
              <a:rPr lang="en-US" dirty="0"/>
            </a:br>
            <a:r>
              <a:rPr lang="en-US" dirty="0">
                <a:solidFill>
                  <a:schemeClr val="accent2"/>
                </a:solidFill>
              </a:rPr>
              <a:t>Surrogates</a:t>
            </a:r>
          </a:p>
        </p:txBody>
      </p:sp>
      <p:sp>
        <p:nvSpPr>
          <p:cNvPr id="6" name="Content Placeholder 2">
            <a:extLst>
              <a:ext uri="{FF2B5EF4-FFF2-40B4-BE49-F238E27FC236}">
                <a16:creationId xmlns:a16="http://schemas.microsoft.com/office/drawing/2014/main" id="{B744741B-1CED-4859-80F9-6733F803CB1A}"/>
              </a:ext>
            </a:extLst>
          </p:cNvPr>
          <p:cNvSpPr>
            <a:spLocks noGrp="1"/>
          </p:cNvSpPr>
          <p:nvPr>
            <p:ph sz="half" idx="1"/>
          </p:nvPr>
        </p:nvSpPr>
        <p:spPr>
          <a:xfrm>
            <a:off x="1165224" y="1820863"/>
            <a:ext cx="5254957" cy="4538373"/>
          </a:xfrm>
        </p:spPr>
        <p:txBody>
          <a:bodyPr>
            <a:normAutofit/>
          </a:bodyPr>
          <a:lstStyle/>
          <a:p>
            <a:r>
              <a:rPr lang="en-US" sz="2400" dirty="0">
                <a:solidFill>
                  <a:srgbClr val="FFFFFF"/>
                </a:solidFill>
              </a:rPr>
              <a:t>Indicate extraction efficiency (bias) and analytical conditions during lab sample prep and analysis</a:t>
            </a:r>
          </a:p>
          <a:p>
            <a:r>
              <a:rPr lang="en-US" sz="2400" dirty="0"/>
              <a:t>Chemicals added to every sample, for </a:t>
            </a:r>
            <a:r>
              <a:rPr lang="en-US" sz="2400" u="sng" dirty="0"/>
              <a:t>organic analysis only</a:t>
            </a:r>
          </a:p>
          <a:p>
            <a:r>
              <a:rPr lang="en-US" sz="2400" dirty="0"/>
              <a:t>Not naturally occurring or found in the environment</a:t>
            </a:r>
          </a:p>
          <a:p>
            <a:r>
              <a:rPr lang="en-US" sz="2400" dirty="0"/>
              <a:t>Mimic their respective COCs and represent a chemical property</a:t>
            </a:r>
          </a:p>
          <a:p>
            <a:r>
              <a:rPr lang="en-US" sz="2400" dirty="0"/>
              <a:t>Usually isotopically labeled </a:t>
            </a:r>
          </a:p>
          <a:p>
            <a:endParaRPr lang="en-US" sz="2400" dirty="0"/>
          </a:p>
        </p:txBody>
      </p:sp>
      <p:pic>
        <p:nvPicPr>
          <p:cNvPr id="8" name="Picture 7" descr="Toluene and its surrogate Toluene-d8">
            <a:extLst>
              <a:ext uri="{FF2B5EF4-FFF2-40B4-BE49-F238E27FC236}">
                <a16:creationId xmlns:a16="http://schemas.microsoft.com/office/drawing/2014/main" id="{D80D3AE5-0FB7-4ECC-8E86-927E81DEF179}"/>
              </a:ext>
            </a:extLst>
          </p:cNvPr>
          <p:cNvPicPr>
            <a:picLocks noChangeAspect="1"/>
          </p:cNvPicPr>
          <p:nvPr/>
        </p:nvPicPr>
        <p:blipFill>
          <a:blip r:embed="rId2" cstate="print"/>
          <a:stretch>
            <a:fillRect/>
          </a:stretch>
        </p:blipFill>
        <p:spPr>
          <a:xfrm>
            <a:off x="6473283" y="2199884"/>
            <a:ext cx="4385217" cy="3044172"/>
          </a:xfrm>
          <a:prstGeom prst="rect">
            <a:avLst/>
          </a:prstGeom>
          <a:ln w="38100" cap="sq">
            <a:solidFill>
              <a:srgbClr val="660033"/>
            </a:solidFill>
            <a:prstDash val="solid"/>
            <a:miter lim="800000"/>
          </a:ln>
          <a:effectLst>
            <a:outerShdw blurRad="50800" dist="38100" dir="2700000" algn="tl" rotWithShape="0">
              <a:srgbClr val="000000">
                <a:alpha val="43000"/>
              </a:srgbClr>
            </a:outerShdw>
          </a:effectLst>
        </p:spPr>
      </p:pic>
      <p:sp>
        <p:nvSpPr>
          <p:cNvPr id="7" name="Content Placeholder 6">
            <a:extLst>
              <a:ext uri="{FF2B5EF4-FFF2-40B4-BE49-F238E27FC236}">
                <a16:creationId xmlns:a16="http://schemas.microsoft.com/office/drawing/2014/main" id="{BB38690E-74A9-4712-B489-465995CAD05A}"/>
              </a:ext>
            </a:extLst>
          </p:cNvPr>
          <p:cNvSpPr txBox="1">
            <a:spLocks noGrp="1"/>
          </p:cNvSpPr>
          <p:nvPr>
            <p:ph sz="half" idx="2"/>
          </p:nvPr>
        </p:nvSpPr>
        <p:spPr>
          <a:xfrm>
            <a:off x="7028731" y="5244056"/>
            <a:ext cx="4095027" cy="384721"/>
          </a:xfrm>
          <a:prstGeom prst="rect">
            <a:avLst/>
          </a:prstGeom>
          <a:noFill/>
        </p:spPr>
        <p:txBody>
          <a:bodyPr wrap="square" rtlCol="0">
            <a:spAutoFit/>
          </a:bodyPr>
          <a:lstStyle/>
          <a:p>
            <a:pPr marL="0" indent="0">
              <a:buNone/>
            </a:pPr>
            <a:r>
              <a:rPr lang="en-US" sz="2000" dirty="0">
                <a:latin typeface="Arial" panose="020B0604020202020204" pitchFamily="34" charset="0"/>
                <a:cs typeface="Arial" panose="020B0604020202020204" pitchFamily="34" charset="0"/>
              </a:rPr>
              <a:t>COC</a:t>
            </a:r>
            <a:r>
              <a:rPr lang="en-US" sz="2000" dirty="0"/>
              <a:t>		</a:t>
            </a:r>
            <a:r>
              <a:rPr lang="en-US" sz="2000" dirty="0">
                <a:latin typeface="Arial" panose="020B0604020202020204" pitchFamily="34" charset="0"/>
                <a:cs typeface="Arial" panose="020B0604020202020204" pitchFamily="34" charset="0"/>
              </a:rPr>
              <a:t>Surrogate</a:t>
            </a:r>
          </a:p>
        </p:txBody>
      </p:sp>
    </p:spTree>
    <p:extLst>
      <p:ext uri="{BB962C8B-B14F-4D97-AF65-F5344CB8AC3E}">
        <p14:creationId xmlns:p14="http://schemas.microsoft.com/office/powerpoint/2010/main" val="1065179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B2ED64-4242-40E9-B41E-F1B6855379B6}"/>
              </a:ext>
            </a:extLst>
          </p:cNvPr>
          <p:cNvSpPr>
            <a:spLocks noGrp="1"/>
          </p:cNvSpPr>
          <p:nvPr>
            <p:ph type="sldNum" sz="quarter" idx="12"/>
          </p:nvPr>
        </p:nvSpPr>
        <p:spPr/>
        <p:txBody>
          <a:bodyPr>
            <a:normAutofit lnSpcReduction="10000"/>
          </a:bodyPr>
          <a:lstStyle/>
          <a:p>
            <a:fld id="{CF71795B-E018-4082-86CC-13E2C6FDE12D}" type="slidenum">
              <a:rPr lang="en-US" smtClean="0"/>
              <a:pPr/>
              <a:t>27</a:t>
            </a:fld>
            <a:endParaRPr lang="en-US" dirty="0"/>
          </a:p>
        </p:txBody>
      </p:sp>
      <p:sp>
        <p:nvSpPr>
          <p:cNvPr id="2" name="Title 1">
            <a:extLst>
              <a:ext uri="{FF2B5EF4-FFF2-40B4-BE49-F238E27FC236}">
                <a16:creationId xmlns:a16="http://schemas.microsoft.com/office/drawing/2014/main" id="{F963DD93-449E-4C70-9DD3-DB3427E4CDE9}"/>
              </a:ext>
            </a:extLst>
          </p:cNvPr>
          <p:cNvSpPr>
            <a:spLocks noGrp="1"/>
          </p:cNvSpPr>
          <p:nvPr>
            <p:ph type="title"/>
          </p:nvPr>
        </p:nvSpPr>
        <p:spPr/>
        <p:txBody>
          <a:bodyPr>
            <a:normAutofit fontScale="90000"/>
          </a:bodyPr>
          <a:lstStyle/>
          <a:p>
            <a:pPr algn="ctr"/>
            <a:r>
              <a:rPr lang="en-US" dirty="0"/>
              <a:t>What QC Data Tell the Data Users:</a:t>
            </a:r>
            <a:br>
              <a:rPr lang="en-US" dirty="0"/>
            </a:br>
            <a:r>
              <a:rPr lang="en-US" dirty="0">
                <a:solidFill>
                  <a:schemeClr val="accent2"/>
                </a:solidFill>
              </a:rPr>
              <a:t>Blank Sample Data</a:t>
            </a:r>
          </a:p>
        </p:txBody>
      </p:sp>
      <p:sp>
        <p:nvSpPr>
          <p:cNvPr id="3" name="Content Placeholder 2">
            <a:extLst>
              <a:ext uri="{FF2B5EF4-FFF2-40B4-BE49-F238E27FC236}">
                <a16:creationId xmlns:a16="http://schemas.microsoft.com/office/drawing/2014/main" id="{657E94E7-4C04-4E23-8379-A2F73DC34DB3}"/>
              </a:ext>
            </a:extLst>
          </p:cNvPr>
          <p:cNvSpPr>
            <a:spLocks noGrp="1"/>
          </p:cNvSpPr>
          <p:nvPr>
            <p:ph idx="1"/>
          </p:nvPr>
        </p:nvSpPr>
        <p:spPr>
          <a:xfrm>
            <a:off x="1261871" y="1733550"/>
            <a:ext cx="9550507" cy="4446587"/>
          </a:xfrm>
        </p:spPr>
        <p:txBody>
          <a:bodyPr>
            <a:normAutofit/>
          </a:bodyPr>
          <a:lstStyle/>
          <a:p>
            <a:r>
              <a:rPr lang="en-US" sz="2400" dirty="0"/>
              <a:t>Indicates laboratory and/or field contamination introduced to the sample potentially affecting results. There are multiple types of blanks (e.g., field blanks, trip blanks, equipment blanks, method blanks etc.) </a:t>
            </a:r>
          </a:p>
          <a:p>
            <a:r>
              <a:rPr lang="en-US" sz="2400" dirty="0"/>
              <a:t>Blank data are especially important when:</a:t>
            </a:r>
          </a:p>
          <a:p>
            <a:pPr lvl="1"/>
            <a:endParaRPr lang="en-US" sz="2000" dirty="0"/>
          </a:p>
          <a:p>
            <a:pPr lvl="1"/>
            <a:r>
              <a:rPr lang="en-US" dirty="0"/>
              <a:t>The data user is trying to attribute the presence of a COC at low levels to a specific environmental source or location.</a:t>
            </a:r>
          </a:p>
          <a:p>
            <a:pPr lvl="1"/>
            <a:endParaRPr lang="en-US" dirty="0"/>
          </a:p>
          <a:p>
            <a:pPr lvl="1"/>
            <a:r>
              <a:rPr lang="en-US" dirty="0"/>
              <a:t>The data user is contemplating action based on a COC being present in a sample at low levels (e.g., near report limits). </a:t>
            </a:r>
          </a:p>
          <a:p>
            <a:pPr lvl="1"/>
            <a:endParaRPr lang="en-US" dirty="0"/>
          </a:p>
          <a:p>
            <a:pPr lvl="1"/>
            <a:endParaRPr lang="en-US" dirty="0"/>
          </a:p>
        </p:txBody>
      </p:sp>
    </p:spTree>
    <p:extLst>
      <p:ext uri="{BB962C8B-B14F-4D97-AF65-F5344CB8AC3E}">
        <p14:creationId xmlns:p14="http://schemas.microsoft.com/office/powerpoint/2010/main" val="3683075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E5C9D7E-A5BD-4FB1-9290-E89391796234}"/>
              </a:ext>
            </a:extLst>
          </p:cNvPr>
          <p:cNvSpPr>
            <a:spLocks noGrp="1"/>
          </p:cNvSpPr>
          <p:nvPr>
            <p:ph type="sldNum" sz="quarter" idx="12"/>
          </p:nvPr>
        </p:nvSpPr>
        <p:spPr/>
        <p:txBody>
          <a:bodyPr>
            <a:normAutofit lnSpcReduction="10000"/>
          </a:bodyPr>
          <a:lstStyle/>
          <a:p>
            <a:fld id="{CF71795B-E018-4082-86CC-13E2C6FDE12D}" type="slidenum">
              <a:rPr lang="en-US" smtClean="0"/>
              <a:pPr/>
              <a:t>28</a:t>
            </a:fld>
            <a:endParaRPr lang="en-US" dirty="0"/>
          </a:p>
        </p:txBody>
      </p:sp>
      <p:sp>
        <p:nvSpPr>
          <p:cNvPr id="2" name="Title 1">
            <a:extLst>
              <a:ext uri="{FF2B5EF4-FFF2-40B4-BE49-F238E27FC236}">
                <a16:creationId xmlns:a16="http://schemas.microsoft.com/office/drawing/2014/main" id="{C395A1C4-D085-46E8-B259-6BA8033C419E}"/>
              </a:ext>
            </a:extLst>
          </p:cNvPr>
          <p:cNvSpPr>
            <a:spLocks noGrp="1"/>
          </p:cNvSpPr>
          <p:nvPr>
            <p:ph type="title"/>
          </p:nvPr>
        </p:nvSpPr>
        <p:spPr/>
        <p:txBody>
          <a:bodyPr>
            <a:normAutofit/>
          </a:bodyPr>
          <a:lstStyle/>
          <a:p>
            <a:pPr algn="ctr"/>
            <a:r>
              <a:rPr lang="en-US" sz="4000" dirty="0"/>
              <a:t>What QC Data Tell the Data Users:</a:t>
            </a:r>
            <a:br>
              <a:rPr lang="en-US" sz="4000" dirty="0"/>
            </a:br>
            <a:r>
              <a:rPr lang="en-US" sz="4000" dirty="0">
                <a:solidFill>
                  <a:schemeClr val="accent2"/>
                </a:solidFill>
              </a:rPr>
              <a:t>Analytical Duplicate Data</a:t>
            </a:r>
          </a:p>
        </p:txBody>
      </p:sp>
      <p:sp>
        <p:nvSpPr>
          <p:cNvPr id="3" name="Content Placeholder 2">
            <a:extLst>
              <a:ext uri="{FF2B5EF4-FFF2-40B4-BE49-F238E27FC236}">
                <a16:creationId xmlns:a16="http://schemas.microsoft.com/office/drawing/2014/main" id="{9EAD8A39-17AC-4792-9067-384C2A53F993}"/>
              </a:ext>
            </a:extLst>
          </p:cNvPr>
          <p:cNvSpPr>
            <a:spLocks noGrp="1"/>
          </p:cNvSpPr>
          <p:nvPr>
            <p:ph sz="half" idx="1"/>
          </p:nvPr>
        </p:nvSpPr>
        <p:spPr>
          <a:xfrm>
            <a:off x="1043709" y="1733551"/>
            <a:ext cx="5052291" cy="4645984"/>
          </a:xfrm>
        </p:spPr>
        <p:txBody>
          <a:bodyPr>
            <a:normAutofit/>
          </a:bodyPr>
          <a:lstStyle/>
          <a:p>
            <a:r>
              <a:rPr lang="en-US" sz="2400" dirty="0">
                <a:solidFill>
                  <a:srgbClr val="FFFFFF"/>
                </a:solidFill>
              </a:rPr>
              <a:t>Determines analytical precision.</a:t>
            </a:r>
          </a:p>
          <a:p>
            <a:r>
              <a:rPr lang="en-US" sz="2400" dirty="0"/>
              <a:t>Preparation and analysis of two separate aliquots of the same sample (different from field duplicates).</a:t>
            </a:r>
          </a:p>
          <a:p>
            <a:r>
              <a:rPr lang="en-US" sz="2400" dirty="0"/>
              <a:t>Measures the ability of the test to obtain the same result on repeated analysis.</a:t>
            </a:r>
          </a:p>
          <a:p>
            <a:r>
              <a:rPr lang="en-US" sz="2400" dirty="0"/>
              <a:t>Demonstrates reproducibility of the test method.</a:t>
            </a:r>
          </a:p>
        </p:txBody>
      </p:sp>
      <p:pic>
        <p:nvPicPr>
          <p:cNvPr id="4" name="Picture 3" descr="Duplicate Sample Diagram:&#10;Sample split into Aliquot 1 and Aliquot 2">
            <a:extLst>
              <a:ext uri="{FF2B5EF4-FFF2-40B4-BE49-F238E27FC236}">
                <a16:creationId xmlns:a16="http://schemas.microsoft.com/office/drawing/2014/main" id="{D6C76B13-3A6E-44A1-B66C-29B6D0D4E2A9}"/>
              </a:ext>
            </a:extLst>
          </p:cNvPr>
          <p:cNvPicPr>
            <a:picLocks noChangeAspect="1"/>
          </p:cNvPicPr>
          <p:nvPr/>
        </p:nvPicPr>
        <p:blipFill>
          <a:blip r:embed="rId3"/>
          <a:stretch>
            <a:fillRect/>
          </a:stretch>
        </p:blipFill>
        <p:spPr>
          <a:xfrm>
            <a:off x="6353007" y="1695884"/>
            <a:ext cx="4505334" cy="4352921"/>
          </a:xfrm>
          <a:prstGeom prst="rect">
            <a:avLst/>
          </a:prstGeom>
        </p:spPr>
      </p:pic>
      <p:sp>
        <p:nvSpPr>
          <p:cNvPr id="8" name="Content Placeholder 7">
            <a:extLst>
              <a:ext uri="{FF2B5EF4-FFF2-40B4-BE49-F238E27FC236}">
                <a16:creationId xmlns:a16="http://schemas.microsoft.com/office/drawing/2014/main" id="{039D2D22-E6EB-46F1-B2EB-CC17E14CAAAC}"/>
              </a:ext>
            </a:extLst>
          </p:cNvPr>
          <p:cNvSpPr>
            <a:spLocks noGrp="1"/>
          </p:cNvSpPr>
          <p:nvPr>
            <p:ph sz="half" idx="2"/>
          </p:nvPr>
        </p:nvSpPr>
        <p:spPr>
          <a:xfrm>
            <a:off x="6454140" y="5162114"/>
            <a:ext cx="4480560" cy="886691"/>
          </a:xfrm>
        </p:spPr>
        <p:txBody>
          <a:bodyPr/>
          <a:lstStyle/>
          <a:p>
            <a:pPr marL="0" indent="0" algn="ctr">
              <a:spcBef>
                <a:spcPts val="0"/>
              </a:spcBef>
              <a:spcAft>
                <a:spcPts val="0"/>
              </a:spcAft>
              <a:buNone/>
              <a:defRPr/>
            </a:pPr>
            <a:r>
              <a:rPr lang="en-US" dirty="0">
                <a:solidFill>
                  <a:schemeClr val="accent2"/>
                </a:solidFill>
              </a:rPr>
              <a:t>Are results from </a:t>
            </a:r>
          </a:p>
          <a:p>
            <a:pPr marL="0" indent="0" algn="ctr">
              <a:spcBef>
                <a:spcPts val="0"/>
              </a:spcBef>
              <a:spcAft>
                <a:spcPts val="0"/>
              </a:spcAft>
              <a:buNone/>
              <a:defRPr/>
            </a:pPr>
            <a:r>
              <a:rPr lang="en-US" dirty="0">
                <a:solidFill>
                  <a:schemeClr val="accent2"/>
                </a:solidFill>
              </a:rPr>
              <a:t>Aliquot 1 comparable to results from Aliquot 2?</a:t>
            </a:r>
          </a:p>
          <a:p>
            <a:endParaRPr lang="en-US" dirty="0"/>
          </a:p>
        </p:txBody>
      </p:sp>
    </p:spTree>
    <p:extLst>
      <p:ext uri="{BB962C8B-B14F-4D97-AF65-F5344CB8AC3E}">
        <p14:creationId xmlns:p14="http://schemas.microsoft.com/office/powerpoint/2010/main" val="47358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FB16ADA-9380-40A6-8877-11F0E65285AF}"/>
              </a:ext>
            </a:extLst>
          </p:cNvPr>
          <p:cNvSpPr>
            <a:spLocks noGrp="1"/>
          </p:cNvSpPr>
          <p:nvPr>
            <p:ph type="sldNum" sz="quarter" idx="12"/>
          </p:nvPr>
        </p:nvSpPr>
        <p:spPr/>
        <p:txBody>
          <a:bodyPr>
            <a:normAutofit lnSpcReduction="10000"/>
          </a:bodyPr>
          <a:lstStyle/>
          <a:p>
            <a:fld id="{CF71795B-E018-4082-86CC-13E2C6FDE12D}" type="slidenum">
              <a:rPr lang="en-US" smtClean="0"/>
              <a:pPr/>
              <a:t>29</a:t>
            </a:fld>
            <a:endParaRPr lang="en-US" dirty="0"/>
          </a:p>
        </p:txBody>
      </p:sp>
      <p:sp>
        <p:nvSpPr>
          <p:cNvPr id="2" name="Title 1">
            <a:extLst>
              <a:ext uri="{FF2B5EF4-FFF2-40B4-BE49-F238E27FC236}">
                <a16:creationId xmlns:a16="http://schemas.microsoft.com/office/drawing/2014/main" id="{385FD49D-2A6A-4710-B3C3-9E6A637F06DA}"/>
              </a:ext>
            </a:extLst>
          </p:cNvPr>
          <p:cNvSpPr>
            <a:spLocks noGrp="1"/>
          </p:cNvSpPr>
          <p:nvPr>
            <p:ph type="title"/>
          </p:nvPr>
        </p:nvSpPr>
        <p:spPr/>
        <p:txBody>
          <a:bodyPr>
            <a:normAutofit/>
          </a:bodyPr>
          <a:lstStyle/>
          <a:p>
            <a:pPr algn="ctr"/>
            <a:r>
              <a:rPr lang="en-US" sz="3600" dirty="0"/>
              <a:t>What QC Data Tell the Data Users:</a:t>
            </a:r>
            <a:br>
              <a:rPr lang="en-US" sz="3600" dirty="0"/>
            </a:br>
            <a:r>
              <a:rPr lang="en-US" sz="3600" dirty="0">
                <a:solidFill>
                  <a:schemeClr val="accent2"/>
                </a:solidFill>
              </a:rPr>
              <a:t>MQLs and Detectability Check Sample Results </a:t>
            </a:r>
            <a:endParaRPr lang="en-US" sz="3600" dirty="0"/>
          </a:p>
        </p:txBody>
      </p:sp>
      <p:sp>
        <p:nvSpPr>
          <p:cNvPr id="3" name="Content Placeholder 2">
            <a:extLst>
              <a:ext uri="{FF2B5EF4-FFF2-40B4-BE49-F238E27FC236}">
                <a16:creationId xmlns:a16="http://schemas.microsoft.com/office/drawing/2014/main" id="{2F760E67-1A6C-47E5-A108-00EAB865E9FD}"/>
              </a:ext>
            </a:extLst>
          </p:cNvPr>
          <p:cNvSpPr>
            <a:spLocks noGrp="1"/>
          </p:cNvSpPr>
          <p:nvPr>
            <p:ph sz="half" idx="1"/>
          </p:nvPr>
        </p:nvSpPr>
        <p:spPr>
          <a:xfrm>
            <a:off x="1165701" y="1820863"/>
            <a:ext cx="9692640" cy="3517755"/>
          </a:xfrm>
        </p:spPr>
        <p:txBody>
          <a:bodyPr>
            <a:normAutofit fontScale="92500" lnSpcReduction="20000"/>
          </a:bodyPr>
          <a:lstStyle/>
          <a:p>
            <a:r>
              <a:rPr lang="en-US" sz="2000" dirty="0"/>
              <a:t>Unadjusted MQLs and DCSs </a:t>
            </a:r>
            <a:r>
              <a:rPr lang="en-US" sz="2000" u="sng" dirty="0"/>
              <a:t>must</a:t>
            </a:r>
            <a:r>
              <a:rPr lang="en-US" sz="2000" dirty="0"/>
              <a:t> be submitted for all analytes in the calibration curve for each matrix associated with reported data results.</a:t>
            </a:r>
          </a:p>
          <a:p>
            <a:pPr marL="0" indent="0">
              <a:buNone/>
            </a:pPr>
            <a:endParaRPr lang="en-US" sz="2000" dirty="0"/>
          </a:p>
          <a:p>
            <a:r>
              <a:rPr lang="en-US" sz="2000" dirty="0"/>
              <a:t>The MQL is a measure of analytical sensitivity.</a:t>
            </a:r>
          </a:p>
          <a:p>
            <a:endParaRPr lang="en-US" sz="2000" dirty="0"/>
          </a:p>
          <a:p>
            <a:r>
              <a:rPr lang="en-US" sz="2000" dirty="0"/>
              <a:t>The DCS is a reagent matrix spike (spiked at 2-3 times the calculated MDL) analyzed to demonstrate the reasonableness of the MDL.</a:t>
            </a:r>
          </a:p>
          <a:p>
            <a:endParaRPr lang="en-US" sz="2000" dirty="0"/>
          </a:p>
          <a:p>
            <a:r>
              <a:rPr lang="en-US" sz="2000" dirty="0"/>
              <a:t>The DCS is spiked with COCs and carried through the sample preparation procedures at least on a quarterly basis during the period program samples are being analyzed.</a:t>
            </a:r>
          </a:p>
        </p:txBody>
      </p:sp>
      <p:sp>
        <p:nvSpPr>
          <p:cNvPr id="6" name="AutoShape 16">
            <a:extLst>
              <a:ext uri="{FF2B5EF4-FFF2-40B4-BE49-F238E27FC236}">
                <a16:creationId xmlns:a16="http://schemas.microsoft.com/office/drawing/2014/main" id="{C77055E2-9D74-492C-A061-9C3E95343A86}"/>
              </a:ext>
            </a:extLst>
          </p:cNvPr>
          <p:cNvSpPr txBox="1">
            <a:spLocks noGrp="1" noChangeArrowheads="1"/>
          </p:cNvSpPr>
          <p:nvPr>
            <p:ph sz="half" idx="2"/>
          </p:nvPr>
        </p:nvSpPr>
        <p:spPr bwMode="auto">
          <a:xfrm>
            <a:off x="1165701" y="5576850"/>
            <a:ext cx="9692640" cy="998538"/>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lvl1pPr marL="182880" indent="-182880" algn="l" defTabSz="914400" rtl="0" eaLnBrk="1" latinLnBrk="0" hangingPunct="1">
              <a:lnSpc>
                <a:spcPct val="95000"/>
              </a:lnSpc>
              <a:spcBef>
                <a:spcPts val="1400"/>
              </a:spcBef>
              <a:spcAft>
                <a:spcPts val="200"/>
              </a:spcAft>
              <a:buClr>
                <a:schemeClr val="accent2"/>
              </a:buClr>
              <a:buSzPct val="80000"/>
              <a:buFont typeface="Arial" panose="020B0604020202020204" pitchFamily="34" charset="0"/>
              <a:buChar char="•"/>
              <a:defRPr sz="2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spcBef>
                <a:spcPts val="0"/>
              </a:spcBef>
              <a:buNone/>
            </a:pPr>
            <a:r>
              <a:rPr lang="en-US" sz="2200" u="sng" dirty="0"/>
              <a:t>KEY POINT:</a:t>
            </a:r>
            <a:r>
              <a:rPr lang="en-US" sz="2200" dirty="0"/>
              <a:t> </a:t>
            </a:r>
            <a:r>
              <a:rPr lang="en-US" sz="2000" dirty="0"/>
              <a:t>The DCS data must clearly demonstrate that the MDL reported for an</a:t>
            </a:r>
          </a:p>
          <a:p>
            <a:pPr marL="0" indent="0">
              <a:lnSpc>
                <a:spcPct val="100000"/>
              </a:lnSpc>
              <a:spcBef>
                <a:spcPts val="0"/>
              </a:spcBef>
              <a:buNone/>
            </a:pPr>
            <a:r>
              <a:rPr lang="en-US" sz="2000" dirty="0"/>
              <a:t>analyte can still be achieved by the laboratory.</a:t>
            </a:r>
          </a:p>
        </p:txBody>
      </p:sp>
    </p:spTree>
    <p:extLst>
      <p:ext uri="{BB962C8B-B14F-4D97-AF65-F5344CB8AC3E}">
        <p14:creationId xmlns:p14="http://schemas.microsoft.com/office/powerpoint/2010/main" val="128338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12D88E-8809-403C-BDD7-A24EA0C17AB8}"/>
              </a:ext>
            </a:extLst>
          </p:cNvPr>
          <p:cNvSpPr>
            <a:spLocks noGrp="1"/>
          </p:cNvSpPr>
          <p:nvPr>
            <p:ph type="sldNum" sz="quarter" idx="12"/>
          </p:nvPr>
        </p:nvSpPr>
        <p:spPr/>
        <p:txBody>
          <a:bodyPr>
            <a:normAutofit lnSpcReduction="10000"/>
          </a:bodyPr>
          <a:lstStyle/>
          <a:p>
            <a:fld id="{CF71795B-E018-4082-86CC-13E2C6FDE12D}" type="slidenum">
              <a:rPr lang="en-US" smtClean="0"/>
              <a:pPr/>
              <a:t>3</a:t>
            </a:fld>
            <a:endParaRPr lang="en-US" dirty="0"/>
          </a:p>
        </p:txBody>
      </p:sp>
      <p:sp>
        <p:nvSpPr>
          <p:cNvPr id="2" name="Title 1">
            <a:extLst>
              <a:ext uri="{FF2B5EF4-FFF2-40B4-BE49-F238E27FC236}">
                <a16:creationId xmlns:a16="http://schemas.microsoft.com/office/drawing/2014/main" id="{2E856E9C-2D50-4B4E-A1D2-EDA4A8EF2ED1}"/>
              </a:ext>
            </a:extLst>
          </p:cNvPr>
          <p:cNvSpPr>
            <a:spLocks noGrp="1"/>
          </p:cNvSpPr>
          <p:nvPr>
            <p:ph type="title"/>
          </p:nvPr>
        </p:nvSpPr>
        <p:spPr/>
        <p:txBody>
          <a:bodyPr/>
          <a:lstStyle/>
          <a:p>
            <a:r>
              <a:rPr lang="en-US" dirty="0"/>
              <a:t>Data Review and Reporting: </a:t>
            </a:r>
            <a:r>
              <a:rPr lang="en-US" dirty="0">
                <a:solidFill>
                  <a:schemeClr val="accent2"/>
                </a:solidFill>
              </a:rPr>
              <a:t>3 Steps </a:t>
            </a:r>
            <a:endParaRPr lang="en-US" dirty="0"/>
          </a:p>
        </p:txBody>
      </p:sp>
      <p:sp>
        <p:nvSpPr>
          <p:cNvPr id="3" name="Content Placeholder 2">
            <a:extLst>
              <a:ext uri="{FF2B5EF4-FFF2-40B4-BE49-F238E27FC236}">
                <a16:creationId xmlns:a16="http://schemas.microsoft.com/office/drawing/2014/main" id="{57F3506D-B8AA-47D4-9D2B-59A91DE7FB05}"/>
              </a:ext>
            </a:extLst>
          </p:cNvPr>
          <p:cNvSpPr>
            <a:spLocks noGrp="1"/>
          </p:cNvSpPr>
          <p:nvPr>
            <p:ph sz="half" idx="1"/>
          </p:nvPr>
        </p:nvSpPr>
        <p:spPr>
          <a:xfrm>
            <a:off x="1165701" y="1685924"/>
            <a:ext cx="9692638" cy="4226365"/>
          </a:xfrm>
        </p:spPr>
        <p:txBody>
          <a:bodyPr>
            <a:noAutofit/>
          </a:bodyPr>
          <a:lstStyle/>
          <a:p>
            <a:pPr marL="0" indent="0">
              <a:buNone/>
            </a:pPr>
            <a:r>
              <a:rPr lang="en-US" u="sng" dirty="0"/>
              <a:t>LABORATORY</a:t>
            </a:r>
          </a:p>
          <a:p>
            <a:pPr lvl="1"/>
            <a:r>
              <a:rPr lang="en-US" sz="1800" dirty="0">
                <a:solidFill>
                  <a:schemeClr val="accent2"/>
                </a:solidFill>
              </a:rPr>
              <a:t>Data Review: </a:t>
            </a:r>
            <a:r>
              <a:rPr lang="en-US" sz="1800" dirty="0"/>
              <a:t>Evaluate lab results relative to technical QC acceptance criteria (e.g., criteria based on lab methods and SOPs).</a:t>
            </a:r>
          </a:p>
          <a:p>
            <a:pPr lvl="1"/>
            <a:r>
              <a:rPr lang="en-US" sz="1800" dirty="0">
                <a:solidFill>
                  <a:schemeClr val="accent2"/>
                </a:solidFill>
              </a:rPr>
              <a:t>Reporting: </a:t>
            </a:r>
            <a:r>
              <a:rPr lang="en-US" sz="1800" dirty="0"/>
              <a:t>Reportable data, laboratory review checklist, and the associated exception report(s) (for TRRP) or the laboratory case narrative (for LPST).</a:t>
            </a:r>
          </a:p>
          <a:p>
            <a:pPr marL="0" indent="0">
              <a:buNone/>
            </a:pPr>
            <a:r>
              <a:rPr lang="en-US" sz="2000" u="sng" dirty="0"/>
              <a:t>PERSON</a:t>
            </a:r>
          </a:p>
          <a:p>
            <a:pPr lvl="1"/>
            <a:r>
              <a:rPr lang="en-US" sz="1800" dirty="0">
                <a:solidFill>
                  <a:schemeClr val="accent2"/>
                </a:solidFill>
              </a:rPr>
              <a:t>Data Usability Review: </a:t>
            </a:r>
            <a:r>
              <a:rPr lang="en-US" sz="1800" dirty="0"/>
              <a:t>Compares lab results and QC to project measurements quality objectives (MQOs). Determines usability of the data to meet the project data quality objectives (DQOs).</a:t>
            </a:r>
          </a:p>
          <a:p>
            <a:pPr lvl="1"/>
            <a:r>
              <a:rPr lang="en-US" sz="1800" dirty="0">
                <a:solidFill>
                  <a:schemeClr val="accent2"/>
                </a:solidFill>
              </a:rPr>
              <a:t>Reporting: </a:t>
            </a:r>
            <a:r>
              <a:rPr lang="en-US" sz="1800" dirty="0"/>
              <a:t>DUS (for TRRP) and QA/QC summary (for LPST).</a:t>
            </a:r>
          </a:p>
          <a:p>
            <a:pPr marL="0" indent="0">
              <a:buNone/>
            </a:pPr>
            <a:r>
              <a:rPr lang="en-US" sz="2000" u="sng" dirty="0"/>
              <a:t>TCEQ</a:t>
            </a:r>
          </a:p>
          <a:p>
            <a:pPr lvl="1"/>
            <a:r>
              <a:rPr lang="en-US" sz="1800" dirty="0">
                <a:solidFill>
                  <a:schemeClr val="accent2"/>
                </a:solidFill>
              </a:rPr>
              <a:t>Review: </a:t>
            </a:r>
            <a:r>
              <a:rPr lang="en-US" sz="1800" dirty="0"/>
              <a:t>Verify reviews conducted, reports completed, and data usability is justified for its intended purpose.</a:t>
            </a:r>
          </a:p>
        </p:txBody>
      </p:sp>
      <p:sp>
        <p:nvSpPr>
          <p:cNvPr id="6" name="AutoShape 16">
            <a:extLst>
              <a:ext uri="{FF2B5EF4-FFF2-40B4-BE49-F238E27FC236}">
                <a16:creationId xmlns:a16="http://schemas.microsoft.com/office/drawing/2014/main" id="{676C61CA-9BB2-40C7-AC12-03D4E05C69F1}"/>
              </a:ext>
            </a:extLst>
          </p:cNvPr>
          <p:cNvSpPr>
            <a:spLocks noGrp="1" noChangeArrowheads="1"/>
          </p:cNvSpPr>
          <p:nvPr>
            <p:ph sz="half" idx="2"/>
          </p:nvPr>
        </p:nvSpPr>
        <p:spPr bwMode="auto">
          <a:xfrm>
            <a:off x="1165700" y="5912289"/>
            <a:ext cx="9692639" cy="853636"/>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000" u="sng" dirty="0"/>
              <a:t>KEY POINT:</a:t>
            </a:r>
            <a:r>
              <a:rPr lang="en-US" sz="2000" dirty="0"/>
              <a:t> Laboratory and method QC acceptance criteria may be different from </a:t>
            </a:r>
          </a:p>
          <a:p>
            <a:pPr marL="0" indent="0">
              <a:lnSpc>
                <a:spcPct val="100000"/>
              </a:lnSpc>
              <a:spcBef>
                <a:spcPts val="0"/>
              </a:spcBef>
              <a:buNone/>
            </a:pPr>
            <a:r>
              <a:rPr lang="en-US" sz="2000" dirty="0"/>
              <a:t>the project specific MQOs.</a:t>
            </a:r>
          </a:p>
        </p:txBody>
      </p:sp>
    </p:spTree>
    <p:extLst>
      <p:ext uri="{BB962C8B-B14F-4D97-AF65-F5344CB8AC3E}">
        <p14:creationId xmlns:p14="http://schemas.microsoft.com/office/powerpoint/2010/main" val="2822241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CC02A0-4B8A-4592-9267-0180773B6DE7}"/>
              </a:ext>
            </a:extLst>
          </p:cNvPr>
          <p:cNvSpPr>
            <a:spLocks noGrp="1"/>
          </p:cNvSpPr>
          <p:nvPr>
            <p:ph type="sldNum" sz="quarter" idx="12"/>
          </p:nvPr>
        </p:nvSpPr>
        <p:spPr/>
        <p:txBody>
          <a:bodyPr>
            <a:normAutofit lnSpcReduction="10000"/>
          </a:bodyPr>
          <a:lstStyle/>
          <a:p>
            <a:fld id="{CF71795B-E018-4082-86CC-13E2C6FDE12D}" type="slidenum">
              <a:rPr lang="en-US" smtClean="0"/>
              <a:pPr/>
              <a:t>30</a:t>
            </a:fld>
            <a:endParaRPr lang="en-US" dirty="0"/>
          </a:p>
        </p:txBody>
      </p:sp>
      <p:sp>
        <p:nvSpPr>
          <p:cNvPr id="2" name="Title 1">
            <a:extLst>
              <a:ext uri="{FF2B5EF4-FFF2-40B4-BE49-F238E27FC236}">
                <a16:creationId xmlns:a16="http://schemas.microsoft.com/office/drawing/2014/main" id="{D996D256-1804-4F74-AC49-2FC260BC86FA}"/>
              </a:ext>
            </a:extLst>
          </p:cNvPr>
          <p:cNvSpPr>
            <a:spLocks noGrp="1"/>
          </p:cNvSpPr>
          <p:nvPr>
            <p:ph type="title"/>
          </p:nvPr>
        </p:nvSpPr>
        <p:spPr>
          <a:xfrm>
            <a:off x="1165701" y="28876"/>
            <a:ext cx="9783950" cy="1325562"/>
          </a:xfrm>
        </p:spPr>
        <p:txBody>
          <a:bodyPr/>
          <a:lstStyle/>
          <a:p>
            <a:pPr algn="ctr"/>
            <a:r>
              <a:rPr lang="en-US" dirty="0"/>
              <a:t>TRRP-13 Data Usability Review:                        </a:t>
            </a:r>
            <a:r>
              <a:rPr lang="en-US" dirty="0">
                <a:solidFill>
                  <a:schemeClr val="accent2"/>
                </a:solidFill>
              </a:rPr>
              <a:t>Data Usability Qualifiers </a:t>
            </a:r>
            <a:endParaRPr lang="en-US" dirty="0"/>
          </a:p>
        </p:txBody>
      </p:sp>
      <p:sp>
        <p:nvSpPr>
          <p:cNvPr id="3" name="Content Placeholder 2">
            <a:extLst>
              <a:ext uri="{FF2B5EF4-FFF2-40B4-BE49-F238E27FC236}">
                <a16:creationId xmlns:a16="http://schemas.microsoft.com/office/drawing/2014/main" id="{C98EE53F-C38B-45C7-ABA4-F95CA0BE6BE9}"/>
              </a:ext>
            </a:extLst>
          </p:cNvPr>
          <p:cNvSpPr>
            <a:spLocks noGrp="1"/>
          </p:cNvSpPr>
          <p:nvPr>
            <p:ph sz="half" idx="1"/>
          </p:nvPr>
        </p:nvSpPr>
        <p:spPr>
          <a:xfrm>
            <a:off x="1165700" y="1782500"/>
            <a:ext cx="9783949" cy="4035065"/>
          </a:xfrm>
        </p:spPr>
        <p:txBody>
          <a:bodyPr>
            <a:normAutofit/>
          </a:bodyPr>
          <a:lstStyle/>
          <a:p>
            <a:pPr marL="0" indent="0">
              <a:lnSpc>
                <a:spcPct val="60000"/>
              </a:lnSpc>
              <a:spcAft>
                <a:spcPts val="0"/>
              </a:spcAft>
              <a:buNone/>
            </a:pPr>
            <a:r>
              <a:rPr lang="en-US" sz="2800" dirty="0">
                <a:solidFill>
                  <a:schemeClr val="accent2"/>
                </a:solidFill>
              </a:rPr>
              <a:t>U	</a:t>
            </a:r>
            <a:r>
              <a:rPr lang="en-US" sz="2000" dirty="0">
                <a:solidFill>
                  <a:schemeClr val="accent2"/>
                </a:solidFill>
              </a:rPr>
              <a:t>Not Detected: </a:t>
            </a:r>
            <a:r>
              <a:rPr lang="en-US" sz="2000" dirty="0"/>
              <a:t>Analyte not detected above SDL</a:t>
            </a:r>
            <a:endParaRPr lang="en-US" sz="2800" dirty="0"/>
          </a:p>
          <a:p>
            <a:pPr marL="0" indent="0">
              <a:lnSpc>
                <a:spcPct val="60000"/>
              </a:lnSpc>
              <a:spcAft>
                <a:spcPts val="0"/>
              </a:spcAft>
              <a:buNone/>
            </a:pPr>
            <a:endParaRPr lang="en-US" sz="2800" dirty="0"/>
          </a:p>
          <a:p>
            <a:pPr marL="0" indent="0">
              <a:lnSpc>
                <a:spcPct val="60000"/>
              </a:lnSpc>
              <a:spcAft>
                <a:spcPts val="0"/>
              </a:spcAft>
              <a:buNone/>
            </a:pPr>
            <a:r>
              <a:rPr lang="en-US" sz="2800" dirty="0">
                <a:solidFill>
                  <a:schemeClr val="accent2"/>
                </a:solidFill>
              </a:rPr>
              <a:t>J	</a:t>
            </a:r>
            <a:r>
              <a:rPr lang="en-US" sz="2000" dirty="0">
                <a:solidFill>
                  <a:schemeClr val="accent2"/>
                </a:solidFill>
              </a:rPr>
              <a:t>Estimated: </a:t>
            </a:r>
            <a:r>
              <a:rPr lang="en-US" sz="2000" dirty="0"/>
              <a:t>Analyte detected above SDL, but concentration is estimated</a:t>
            </a:r>
            <a:endParaRPr lang="en-US" sz="2800" dirty="0"/>
          </a:p>
          <a:p>
            <a:pPr marL="0" indent="0">
              <a:lnSpc>
                <a:spcPct val="60000"/>
              </a:lnSpc>
              <a:spcAft>
                <a:spcPts val="0"/>
              </a:spcAft>
              <a:buNone/>
            </a:pPr>
            <a:endParaRPr lang="en-US" sz="2800" dirty="0"/>
          </a:p>
          <a:p>
            <a:pPr marL="0" indent="0">
              <a:lnSpc>
                <a:spcPct val="60000"/>
              </a:lnSpc>
              <a:spcAft>
                <a:spcPts val="0"/>
              </a:spcAft>
              <a:buNone/>
            </a:pPr>
            <a:r>
              <a:rPr lang="en-US" sz="2800" dirty="0">
                <a:solidFill>
                  <a:schemeClr val="accent2"/>
                </a:solidFill>
              </a:rPr>
              <a:t>UJ	</a:t>
            </a:r>
            <a:r>
              <a:rPr lang="en-US" sz="2000" dirty="0">
                <a:solidFill>
                  <a:schemeClr val="accent2"/>
                </a:solidFill>
              </a:rPr>
              <a:t>Not Detected: </a:t>
            </a:r>
            <a:r>
              <a:rPr lang="en-US" sz="2000" dirty="0"/>
              <a:t>Analyte not detected above SDL, but the SDL is estimated</a:t>
            </a:r>
            <a:endParaRPr lang="en-US" sz="2800" dirty="0"/>
          </a:p>
          <a:p>
            <a:pPr marL="0" indent="0">
              <a:lnSpc>
                <a:spcPct val="60000"/>
              </a:lnSpc>
              <a:spcAft>
                <a:spcPts val="0"/>
              </a:spcAft>
              <a:buNone/>
            </a:pPr>
            <a:endParaRPr lang="en-US" sz="2800" dirty="0"/>
          </a:p>
          <a:p>
            <a:pPr marL="0" indent="0">
              <a:lnSpc>
                <a:spcPct val="60000"/>
              </a:lnSpc>
              <a:spcAft>
                <a:spcPts val="0"/>
              </a:spcAft>
              <a:buNone/>
            </a:pPr>
            <a:r>
              <a:rPr lang="en-US" sz="2800" dirty="0">
                <a:solidFill>
                  <a:schemeClr val="accent2"/>
                </a:solidFill>
              </a:rPr>
              <a:t>NJ	</a:t>
            </a:r>
            <a:r>
              <a:rPr lang="en-US" sz="2000" dirty="0">
                <a:solidFill>
                  <a:schemeClr val="accent2"/>
                </a:solidFill>
              </a:rPr>
              <a:t>TIC: </a:t>
            </a:r>
            <a:r>
              <a:rPr lang="en-US" sz="2000" dirty="0"/>
              <a:t>Tentatively identified compound</a:t>
            </a:r>
            <a:endParaRPr lang="en-US" sz="2800" dirty="0"/>
          </a:p>
          <a:p>
            <a:pPr marL="0" indent="0">
              <a:lnSpc>
                <a:spcPct val="60000"/>
              </a:lnSpc>
              <a:spcAft>
                <a:spcPts val="0"/>
              </a:spcAft>
              <a:buNone/>
            </a:pPr>
            <a:endParaRPr lang="en-US" sz="2800" dirty="0"/>
          </a:p>
          <a:p>
            <a:pPr marL="0" indent="0">
              <a:lnSpc>
                <a:spcPct val="60000"/>
              </a:lnSpc>
              <a:spcAft>
                <a:spcPts val="0"/>
              </a:spcAft>
              <a:buNone/>
            </a:pPr>
            <a:r>
              <a:rPr lang="en-US" sz="2800" dirty="0">
                <a:solidFill>
                  <a:schemeClr val="accent2"/>
                </a:solidFill>
              </a:rPr>
              <a:t>R	</a:t>
            </a:r>
            <a:r>
              <a:rPr lang="en-US" sz="2000" dirty="0">
                <a:solidFill>
                  <a:schemeClr val="accent2"/>
                </a:solidFill>
              </a:rPr>
              <a:t>Rejected: </a:t>
            </a:r>
            <a:r>
              <a:rPr lang="en-US" sz="2000" dirty="0"/>
              <a:t>Data are unusable due to QC problems</a:t>
            </a:r>
            <a:endParaRPr lang="en-US" sz="2800" dirty="0"/>
          </a:p>
        </p:txBody>
      </p:sp>
      <p:sp>
        <p:nvSpPr>
          <p:cNvPr id="6" name="AutoShape 16">
            <a:extLst>
              <a:ext uri="{FF2B5EF4-FFF2-40B4-BE49-F238E27FC236}">
                <a16:creationId xmlns:a16="http://schemas.microsoft.com/office/drawing/2014/main" id="{6D95188B-FE9F-4E66-B5C1-7827F93119CD}"/>
              </a:ext>
            </a:extLst>
          </p:cNvPr>
          <p:cNvSpPr>
            <a:spLocks noGrp="1" noChangeArrowheads="1"/>
          </p:cNvSpPr>
          <p:nvPr>
            <p:ph sz="half" idx="2"/>
          </p:nvPr>
        </p:nvSpPr>
        <p:spPr bwMode="auto">
          <a:xfrm>
            <a:off x="1165701" y="5817565"/>
            <a:ext cx="9783950" cy="821060"/>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000" u="sng" dirty="0"/>
              <a:t>KEY POINT:</a:t>
            </a:r>
            <a:r>
              <a:rPr lang="en-US" sz="2000" dirty="0"/>
              <a:t> After data review, the data reviewer applies data usability qualifiers </a:t>
            </a:r>
          </a:p>
          <a:p>
            <a:pPr marL="0" indent="0">
              <a:lnSpc>
                <a:spcPct val="100000"/>
              </a:lnSpc>
              <a:spcBef>
                <a:spcPts val="0"/>
              </a:spcBef>
              <a:buNone/>
            </a:pPr>
            <a:r>
              <a:rPr lang="en-US" sz="2000" dirty="0"/>
              <a:t>                     to the data to indicate possible data QC problems.</a:t>
            </a:r>
          </a:p>
        </p:txBody>
      </p:sp>
      <p:cxnSp>
        <p:nvCxnSpPr>
          <p:cNvPr id="7" name="Straight Connector 6" descr="Divider Line">
            <a:extLst>
              <a:ext uri="{FF2B5EF4-FFF2-40B4-BE49-F238E27FC236}">
                <a16:creationId xmlns:a16="http://schemas.microsoft.com/office/drawing/2014/main" id="{48E1BF53-B3A3-4327-851A-D21E966AF10F}"/>
              </a:ext>
            </a:extLst>
          </p:cNvPr>
          <p:cNvCxnSpPr/>
          <p:nvPr/>
        </p:nvCxnSpPr>
        <p:spPr>
          <a:xfrm>
            <a:off x="1128231" y="2333865"/>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Divider Line">
            <a:extLst>
              <a:ext uri="{FF2B5EF4-FFF2-40B4-BE49-F238E27FC236}">
                <a16:creationId xmlns:a16="http://schemas.microsoft.com/office/drawing/2014/main" id="{080962D0-C580-474B-B875-968C6BB23235}"/>
              </a:ext>
            </a:extLst>
          </p:cNvPr>
          <p:cNvCxnSpPr/>
          <p:nvPr/>
        </p:nvCxnSpPr>
        <p:spPr>
          <a:xfrm>
            <a:off x="1128231" y="3215470"/>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ivider Line">
            <a:extLst>
              <a:ext uri="{FF2B5EF4-FFF2-40B4-BE49-F238E27FC236}">
                <a16:creationId xmlns:a16="http://schemas.microsoft.com/office/drawing/2014/main" id="{C22F4125-9CDF-4203-BD43-B9641BD70383}"/>
              </a:ext>
            </a:extLst>
          </p:cNvPr>
          <p:cNvCxnSpPr/>
          <p:nvPr/>
        </p:nvCxnSpPr>
        <p:spPr>
          <a:xfrm>
            <a:off x="1128231" y="4108650"/>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Divider Line">
            <a:extLst>
              <a:ext uri="{FF2B5EF4-FFF2-40B4-BE49-F238E27FC236}">
                <a16:creationId xmlns:a16="http://schemas.microsoft.com/office/drawing/2014/main" id="{CDDCC902-3502-41A1-9468-512119AD84C8}"/>
              </a:ext>
            </a:extLst>
          </p:cNvPr>
          <p:cNvCxnSpPr/>
          <p:nvPr/>
        </p:nvCxnSpPr>
        <p:spPr>
          <a:xfrm>
            <a:off x="1128231" y="4955531"/>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descr="Divider Line">
            <a:extLst>
              <a:ext uri="{FF2B5EF4-FFF2-40B4-BE49-F238E27FC236}">
                <a16:creationId xmlns:a16="http://schemas.microsoft.com/office/drawing/2014/main" id="{CCEF8806-53DE-48A6-87FD-E8C0EC2D9B21}"/>
              </a:ext>
            </a:extLst>
          </p:cNvPr>
          <p:cNvCxnSpPr>
            <a:cxnSpLocks/>
          </p:cNvCxnSpPr>
          <p:nvPr/>
        </p:nvCxnSpPr>
        <p:spPr>
          <a:xfrm>
            <a:off x="1900175" y="1678329"/>
            <a:ext cx="0" cy="395992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85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C470AB-B530-4EEA-B769-8550F515ED80}"/>
              </a:ext>
            </a:extLst>
          </p:cNvPr>
          <p:cNvSpPr>
            <a:spLocks noGrp="1"/>
          </p:cNvSpPr>
          <p:nvPr>
            <p:ph type="sldNum" sz="quarter" idx="12"/>
          </p:nvPr>
        </p:nvSpPr>
        <p:spPr/>
        <p:txBody>
          <a:bodyPr>
            <a:normAutofit lnSpcReduction="10000"/>
          </a:bodyPr>
          <a:lstStyle/>
          <a:p>
            <a:fld id="{CF71795B-E018-4082-86CC-13E2C6FDE12D}" type="slidenum">
              <a:rPr lang="en-US" smtClean="0"/>
              <a:pPr/>
              <a:t>31</a:t>
            </a:fld>
            <a:endParaRPr lang="en-US" dirty="0"/>
          </a:p>
        </p:txBody>
      </p:sp>
      <p:sp>
        <p:nvSpPr>
          <p:cNvPr id="2" name="Title 1">
            <a:extLst>
              <a:ext uri="{FF2B5EF4-FFF2-40B4-BE49-F238E27FC236}">
                <a16:creationId xmlns:a16="http://schemas.microsoft.com/office/drawing/2014/main" id="{1BA15C85-6E63-4914-9283-69F993167517}"/>
              </a:ext>
            </a:extLst>
          </p:cNvPr>
          <p:cNvSpPr>
            <a:spLocks noGrp="1"/>
          </p:cNvSpPr>
          <p:nvPr>
            <p:ph type="title"/>
          </p:nvPr>
        </p:nvSpPr>
        <p:spPr/>
        <p:txBody>
          <a:bodyPr/>
          <a:lstStyle/>
          <a:p>
            <a:pPr algn="ctr"/>
            <a:r>
              <a:rPr lang="en-US" dirty="0"/>
              <a:t>TRRP -13 Data Usability Review: </a:t>
            </a:r>
            <a:br>
              <a:rPr lang="en-US" dirty="0"/>
            </a:br>
            <a:r>
              <a:rPr lang="en-US" dirty="0">
                <a:solidFill>
                  <a:schemeClr val="accent2"/>
                </a:solidFill>
              </a:rPr>
              <a:t>Lab Accreditation Data Qualifiers</a:t>
            </a:r>
            <a:endParaRPr lang="en-US" dirty="0"/>
          </a:p>
        </p:txBody>
      </p:sp>
      <p:sp>
        <p:nvSpPr>
          <p:cNvPr id="3" name="Content Placeholder 2">
            <a:extLst>
              <a:ext uri="{FF2B5EF4-FFF2-40B4-BE49-F238E27FC236}">
                <a16:creationId xmlns:a16="http://schemas.microsoft.com/office/drawing/2014/main" id="{6208FD97-88DA-46E8-8D0E-DB5FBBF5006F}"/>
              </a:ext>
            </a:extLst>
          </p:cNvPr>
          <p:cNvSpPr>
            <a:spLocks noGrp="1"/>
          </p:cNvSpPr>
          <p:nvPr>
            <p:ph sz="half" idx="1"/>
          </p:nvPr>
        </p:nvSpPr>
        <p:spPr>
          <a:xfrm>
            <a:off x="1156151" y="1673419"/>
            <a:ext cx="9702189" cy="706758"/>
          </a:xfrm>
        </p:spPr>
        <p:txBody>
          <a:bodyPr>
            <a:normAutofit fontScale="92500" lnSpcReduction="10000"/>
          </a:bodyPr>
          <a:lstStyle/>
          <a:p>
            <a:pPr marL="0" indent="0" algn="ctr">
              <a:buNone/>
            </a:pPr>
            <a:r>
              <a:rPr lang="en-US" sz="2400" dirty="0"/>
              <a:t>An X qualifier indicates the lab is </a:t>
            </a:r>
            <a:r>
              <a:rPr lang="en-US" sz="2400" dirty="0">
                <a:solidFill>
                  <a:schemeClr val="accent2"/>
                </a:solidFill>
              </a:rPr>
              <a:t>not NELAP accredited </a:t>
            </a:r>
            <a:r>
              <a:rPr lang="en-US" sz="2400" dirty="0"/>
              <a:t>for this analyte in this matrix analyzed by this method</a:t>
            </a:r>
            <a:r>
              <a:rPr lang="en-US" dirty="0"/>
              <a:t>.</a:t>
            </a:r>
          </a:p>
          <a:p>
            <a:endParaRPr lang="en-US" dirty="0"/>
          </a:p>
        </p:txBody>
      </p:sp>
      <p:sp>
        <p:nvSpPr>
          <p:cNvPr id="4" name="Content Placeholder 3">
            <a:extLst>
              <a:ext uri="{FF2B5EF4-FFF2-40B4-BE49-F238E27FC236}">
                <a16:creationId xmlns:a16="http://schemas.microsoft.com/office/drawing/2014/main" id="{9F8ED7DB-C9FE-4FC0-923D-1A38172E06B1}"/>
              </a:ext>
            </a:extLst>
          </p:cNvPr>
          <p:cNvSpPr>
            <a:spLocks noGrp="1"/>
          </p:cNvSpPr>
          <p:nvPr>
            <p:ph sz="half" idx="2"/>
          </p:nvPr>
        </p:nvSpPr>
        <p:spPr>
          <a:xfrm>
            <a:off x="1249680" y="2651125"/>
            <a:ext cx="9692639" cy="4114800"/>
          </a:xfrm>
        </p:spPr>
        <p:txBody>
          <a:bodyPr>
            <a:normAutofit fontScale="92500" lnSpcReduction="10000"/>
          </a:bodyPr>
          <a:lstStyle/>
          <a:p>
            <a:pPr marL="0" indent="0">
              <a:buNone/>
            </a:pPr>
            <a:r>
              <a:rPr lang="en-US" sz="2800" dirty="0">
                <a:solidFill>
                  <a:schemeClr val="accent2"/>
                </a:solidFill>
              </a:rPr>
              <a:t>X1</a:t>
            </a:r>
            <a:r>
              <a:rPr lang="en-US" sz="2000" dirty="0"/>
              <a:t>	The laboratory is an on-site or in-house laboratory, defined in 30 TAC 25, 	and inspected at least every 3 years.</a:t>
            </a:r>
          </a:p>
          <a:p>
            <a:pPr marL="0" indent="0">
              <a:buNone/>
            </a:pPr>
            <a:endParaRPr lang="en-US" sz="2000" dirty="0"/>
          </a:p>
          <a:p>
            <a:pPr marL="0" indent="0">
              <a:buNone/>
            </a:pPr>
            <a:r>
              <a:rPr lang="en-US" sz="2800" dirty="0">
                <a:solidFill>
                  <a:schemeClr val="accent2"/>
                </a:solidFill>
              </a:rPr>
              <a:t>X2</a:t>
            </a:r>
            <a:r>
              <a:rPr lang="en-US" sz="2000" dirty="0"/>
              <a:t>	The laboratory is an on-site or in-house laboratory, defined in 30 TAC 25, is 	located outside of Texas, and is accredited or periodically inspected by that 	state.</a:t>
            </a:r>
          </a:p>
          <a:p>
            <a:pPr marL="0" indent="0">
              <a:buNone/>
            </a:pPr>
            <a:endParaRPr lang="en-US" sz="2000" dirty="0"/>
          </a:p>
          <a:p>
            <a:pPr marL="0" indent="0">
              <a:buNone/>
            </a:pPr>
            <a:r>
              <a:rPr lang="en-US" sz="2800" dirty="0">
                <a:solidFill>
                  <a:schemeClr val="accent2"/>
                </a:solidFill>
              </a:rPr>
              <a:t>X7</a:t>
            </a:r>
            <a:r>
              <a:rPr lang="en-US" sz="2000" dirty="0"/>
              <a:t>	The Laboratory is not NELAC accredited under the Texas Laboratory 	Accreditation Program for this analyte, in this matrix, analyzed by this method. 	The TCEQ does not offer accreditation for this analyte, in this matrix, analyzed 	by this method.</a:t>
            </a:r>
          </a:p>
        </p:txBody>
      </p:sp>
      <p:cxnSp>
        <p:nvCxnSpPr>
          <p:cNvPr id="7" name="Straight Connector 6" descr="Divider Line">
            <a:extLst>
              <a:ext uri="{FF2B5EF4-FFF2-40B4-BE49-F238E27FC236}">
                <a16:creationId xmlns:a16="http://schemas.microsoft.com/office/drawing/2014/main" id="{20782698-4D5A-4349-B151-B675CB30EE12}"/>
              </a:ext>
            </a:extLst>
          </p:cNvPr>
          <p:cNvCxnSpPr/>
          <p:nvPr/>
        </p:nvCxnSpPr>
        <p:spPr>
          <a:xfrm>
            <a:off x="1036922" y="3614737"/>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Divider Line">
            <a:extLst>
              <a:ext uri="{FF2B5EF4-FFF2-40B4-BE49-F238E27FC236}">
                <a16:creationId xmlns:a16="http://schemas.microsoft.com/office/drawing/2014/main" id="{98F1C7B7-1039-4359-AF8F-A20B406285D2}"/>
              </a:ext>
            </a:extLst>
          </p:cNvPr>
          <p:cNvCxnSpPr/>
          <p:nvPr/>
        </p:nvCxnSpPr>
        <p:spPr>
          <a:xfrm>
            <a:off x="1036922" y="5091352"/>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ivider Line">
            <a:extLst>
              <a:ext uri="{FF2B5EF4-FFF2-40B4-BE49-F238E27FC236}">
                <a16:creationId xmlns:a16="http://schemas.microsoft.com/office/drawing/2014/main" id="{BD60B7A3-5B01-4A58-99BA-4C88519D9CE6}"/>
              </a:ext>
            </a:extLst>
          </p:cNvPr>
          <p:cNvCxnSpPr>
            <a:cxnSpLocks/>
          </p:cNvCxnSpPr>
          <p:nvPr/>
        </p:nvCxnSpPr>
        <p:spPr>
          <a:xfrm>
            <a:off x="1977099" y="2400300"/>
            <a:ext cx="0" cy="425767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Divider Line">
            <a:extLst>
              <a:ext uri="{FF2B5EF4-FFF2-40B4-BE49-F238E27FC236}">
                <a16:creationId xmlns:a16="http://schemas.microsoft.com/office/drawing/2014/main" id="{323E2596-748B-44B3-8014-6DBF25B9AA26}"/>
              </a:ext>
            </a:extLst>
          </p:cNvPr>
          <p:cNvCxnSpPr/>
          <p:nvPr/>
        </p:nvCxnSpPr>
        <p:spPr>
          <a:xfrm>
            <a:off x="1036922" y="2400300"/>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Divider Line">
            <a:extLst>
              <a:ext uri="{FF2B5EF4-FFF2-40B4-BE49-F238E27FC236}">
                <a16:creationId xmlns:a16="http://schemas.microsoft.com/office/drawing/2014/main" id="{489C4608-F364-411E-ABD2-1373E5E4FE59}"/>
              </a:ext>
            </a:extLst>
          </p:cNvPr>
          <p:cNvCxnSpPr/>
          <p:nvPr/>
        </p:nvCxnSpPr>
        <p:spPr>
          <a:xfrm>
            <a:off x="1096536" y="6657975"/>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17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4B1C21-BABB-490E-8619-2593CF1CF9BE}"/>
              </a:ext>
            </a:extLst>
          </p:cNvPr>
          <p:cNvSpPr>
            <a:spLocks noGrp="1"/>
          </p:cNvSpPr>
          <p:nvPr>
            <p:ph type="sldNum" sz="quarter" idx="12"/>
          </p:nvPr>
        </p:nvSpPr>
        <p:spPr/>
        <p:txBody>
          <a:bodyPr>
            <a:normAutofit lnSpcReduction="10000"/>
          </a:bodyPr>
          <a:lstStyle/>
          <a:p>
            <a:fld id="{CF71795B-E018-4082-86CC-13E2C6FDE12D}" type="slidenum">
              <a:rPr lang="en-US" smtClean="0"/>
              <a:pPr/>
              <a:t>32</a:t>
            </a:fld>
            <a:endParaRPr lang="en-US" dirty="0"/>
          </a:p>
        </p:txBody>
      </p:sp>
      <p:sp>
        <p:nvSpPr>
          <p:cNvPr id="2" name="Title 1">
            <a:extLst>
              <a:ext uri="{FF2B5EF4-FFF2-40B4-BE49-F238E27FC236}">
                <a16:creationId xmlns:a16="http://schemas.microsoft.com/office/drawing/2014/main" id="{BAFF20C4-99D5-44ED-BED7-6099C50EF30C}"/>
              </a:ext>
            </a:extLst>
          </p:cNvPr>
          <p:cNvSpPr>
            <a:spLocks noGrp="1"/>
          </p:cNvSpPr>
          <p:nvPr>
            <p:ph type="title"/>
          </p:nvPr>
        </p:nvSpPr>
        <p:spPr/>
        <p:txBody>
          <a:bodyPr/>
          <a:lstStyle/>
          <a:p>
            <a:pPr algn="ctr"/>
            <a:r>
              <a:rPr lang="en-US" dirty="0"/>
              <a:t>TRRP-13 Data Usability Review: </a:t>
            </a:r>
            <a:br>
              <a:rPr lang="en-US" dirty="0"/>
            </a:br>
            <a:r>
              <a:rPr lang="en-US" dirty="0">
                <a:solidFill>
                  <a:schemeClr val="accent2"/>
                </a:solidFill>
              </a:rPr>
              <a:t>Bias Codes</a:t>
            </a:r>
            <a:endParaRPr lang="en-US" dirty="0"/>
          </a:p>
        </p:txBody>
      </p:sp>
      <p:sp>
        <p:nvSpPr>
          <p:cNvPr id="3" name="Content Placeholder 2">
            <a:extLst>
              <a:ext uri="{FF2B5EF4-FFF2-40B4-BE49-F238E27FC236}">
                <a16:creationId xmlns:a16="http://schemas.microsoft.com/office/drawing/2014/main" id="{670E365E-4424-42EA-ABFE-D21389A04196}"/>
              </a:ext>
            </a:extLst>
          </p:cNvPr>
          <p:cNvSpPr>
            <a:spLocks noGrp="1"/>
          </p:cNvSpPr>
          <p:nvPr>
            <p:ph sz="half" idx="1"/>
          </p:nvPr>
        </p:nvSpPr>
        <p:spPr>
          <a:xfrm>
            <a:off x="1697289" y="2004940"/>
            <a:ext cx="8629463" cy="2848119"/>
          </a:xfrm>
        </p:spPr>
        <p:txBody>
          <a:bodyPr>
            <a:normAutofit/>
          </a:bodyPr>
          <a:lstStyle/>
          <a:p>
            <a:pPr marL="0" indent="0">
              <a:buNone/>
            </a:pPr>
            <a:r>
              <a:rPr lang="en-US" sz="6000" dirty="0">
                <a:solidFill>
                  <a:schemeClr val="accent2"/>
                </a:solidFill>
              </a:rPr>
              <a:t>H</a:t>
            </a:r>
            <a:r>
              <a:rPr lang="en-US" sz="2000" dirty="0"/>
              <a:t>           </a:t>
            </a:r>
            <a:r>
              <a:rPr lang="en-US" sz="3600" baseline="30000" dirty="0">
                <a:solidFill>
                  <a:schemeClr val="accent2"/>
                </a:solidFill>
              </a:rPr>
              <a:t>High: </a:t>
            </a:r>
            <a:r>
              <a:rPr lang="en-US" sz="3600" baseline="30000" dirty="0"/>
              <a:t>Lab result could be higher than actual value. </a:t>
            </a:r>
            <a:endParaRPr lang="en-US" sz="8800" baseline="30000" dirty="0"/>
          </a:p>
          <a:p>
            <a:pPr marL="0" indent="0">
              <a:buNone/>
            </a:pPr>
            <a:endParaRPr lang="en-US" sz="3600" dirty="0"/>
          </a:p>
          <a:p>
            <a:pPr marL="0" indent="0">
              <a:buNone/>
            </a:pPr>
            <a:r>
              <a:rPr lang="en-US" sz="6000" dirty="0">
                <a:solidFill>
                  <a:schemeClr val="accent2"/>
                </a:solidFill>
              </a:rPr>
              <a:t>L</a:t>
            </a:r>
            <a:r>
              <a:rPr lang="en-US" sz="6000" dirty="0"/>
              <a:t>    </a:t>
            </a:r>
            <a:r>
              <a:rPr lang="en-US" sz="2400" dirty="0"/>
              <a:t> </a:t>
            </a:r>
            <a:r>
              <a:rPr lang="en-US" sz="3600" baseline="30000" dirty="0">
                <a:solidFill>
                  <a:schemeClr val="accent2"/>
                </a:solidFill>
              </a:rPr>
              <a:t>Low: </a:t>
            </a:r>
            <a:r>
              <a:rPr lang="en-US" sz="3600" baseline="30000" dirty="0"/>
              <a:t>Lab result could be lower than actual value. </a:t>
            </a:r>
          </a:p>
        </p:txBody>
      </p:sp>
      <p:sp>
        <p:nvSpPr>
          <p:cNvPr id="6" name="AutoShape 16">
            <a:extLst>
              <a:ext uri="{FF2B5EF4-FFF2-40B4-BE49-F238E27FC236}">
                <a16:creationId xmlns:a16="http://schemas.microsoft.com/office/drawing/2014/main" id="{7A1B3143-22FE-44D7-85F6-01EAD3E5953A}"/>
              </a:ext>
            </a:extLst>
          </p:cNvPr>
          <p:cNvSpPr>
            <a:spLocks noGrp="1" noChangeArrowheads="1"/>
          </p:cNvSpPr>
          <p:nvPr>
            <p:ph sz="half" idx="2"/>
          </p:nvPr>
        </p:nvSpPr>
        <p:spPr bwMode="auto">
          <a:xfrm>
            <a:off x="1165701" y="5361708"/>
            <a:ext cx="9692640" cy="1163783"/>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000" u="sng" dirty="0"/>
              <a:t>KEY POINT</a:t>
            </a:r>
            <a:r>
              <a:rPr lang="en-US" sz="2000" u="sng" dirty="0">
                <a:solidFill>
                  <a:schemeClr val="accent2"/>
                </a:solidFill>
              </a:rPr>
              <a:t>:</a:t>
            </a:r>
            <a:r>
              <a:rPr lang="en-US" sz="2000" dirty="0">
                <a:solidFill>
                  <a:schemeClr val="accent2"/>
                </a:solidFill>
              </a:rPr>
              <a:t> </a:t>
            </a:r>
            <a:r>
              <a:rPr lang="en-US" sz="2000" dirty="0"/>
              <a:t>If sufficient QC information is available, the data reviewer adds bias</a:t>
            </a:r>
          </a:p>
          <a:p>
            <a:pPr marL="0" indent="0">
              <a:lnSpc>
                <a:spcPct val="100000"/>
              </a:lnSpc>
              <a:spcBef>
                <a:spcPts val="0"/>
              </a:spcBef>
              <a:buNone/>
            </a:pPr>
            <a:r>
              <a:rPr lang="en-US" sz="2000" dirty="0"/>
              <a:t>	        codes to the data usability qualifiers to give the data user an idea</a:t>
            </a:r>
          </a:p>
          <a:p>
            <a:pPr marL="0" indent="0">
              <a:lnSpc>
                <a:spcPct val="100000"/>
              </a:lnSpc>
              <a:spcBef>
                <a:spcPts val="0"/>
              </a:spcBef>
              <a:buNone/>
            </a:pPr>
            <a:r>
              <a:rPr lang="en-US" sz="2000" dirty="0"/>
              <a:t>	        of the direction of bias (e.g., “JL” for an estimated, biased low result).</a:t>
            </a:r>
          </a:p>
        </p:txBody>
      </p:sp>
      <p:cxnSp>
        <p:nvCxnSpPr>
          <p:cNvPr id="7" name="Straight Connector 6" descr="Divider Line">
            <a:extLst>
              <a:ext uri="{FF2B5EF4-FFF2-40B4-BE49-F238E27FC236}">
                <a16:creationId xmlns:a16="http://schemas.microsoft.com/office/drawing/2014/main" id="{EEBFFC54-811E-443D-8CA8-25A0157C8FFA}"/>
              </a:ext>
            </a:extLst>
          </p:cNvPr>
          <p:cNvCxnSpPr>
            <a:cxnSpLocks/>
          </p:cNvCxnSpPr>
          <p:nvPr/>
        </p:nvCxnSpPr>
        <p:spPr>
          <a:xfrm>
            <a:off x="2684146" y="1870364"/>
            <a:ext cx="0" cy="332509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Divider Line">
            <a:extLst>
              <a:ext uri="{FF2B5EF4-FFF2-40B4-BE49-F238E27FC236}">
                <a16:creationId xmlns:a16="http://schemas.microsoft.com/office/drawing/2014/main" id="{D80CE8DA-EA6E-4F91-A815-B7028B938716}"/>
              </a:ext>
            </a:extLst>
          </p:cNvPr>
          <p:cNvCxnSpPr>
            <a:cxnSpLocks/>
          </p:cNvCxnSpPr>
          <p:nvPr/>
        </p:nvCxnSpPr>
        <p:spPr>
          <a:xfrm flipH="1">
            <a:off x="1274618" y="3429000"/>
            <a:ext cx="958372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0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D7886B-BC37-4B21-9B18-6DF854C4B3E7}"/>
              </a:ext>
            </a:extLst>
          </p:cNvPr>
          <p:cNvSpPr>
            <a:spLocks noGrp="1"/>
          </p:cNvSpPr>
          <p:nvPr>
            <p:ph type="sldNum" sz="quarter" idx="12"/>
          </p:nvPr>
        </p:nvSpPr>
        <p:spPr/>
        <p:txBody>
          <a:bodyPr>
            <a:normAutofit lnSpcReduction="10000"/>
          </a:bodyPr>
          <a:lstStyle/>
          <a:p>
            <a:fld id="{CF71795B-E018-4082-86CC-13E2C6FDE12D}" type="slidenum">
              <a:rPr lang="en-US" smtClean="0"/>
              <a:pPr/>
              <a:t>33</a:t>
            </a:fld>
            <a:endParaRPr lang="en-US" dirty="0"/>
          </a:p>
        </p:txBody>
      </p:sp>
      <p:sp>
        <p:nvSpPr>
          <p:cNvPr id="2" name="Title 1">
            <a:extLst>
              <a:ext uri="{FF2B5EF4-FFF2-40B4-BE49-F238E27FC236}">
                <a16:creationId xmlns:a16="http://schemas.microsoft.com/office/drawing/2014/main" id="{62348DA5-349C-4CF2-AE6A-33650465D62D}"/>
              </a:ext>
            </a:extLst>
          </p:cNvPr>
          <p:cNvSpPr>
            <a:spLocks noGrp="1"/>
          </p:cNvSpPr>
          <p:nvPr>
            <p:ph type="title"/>
          </p:nvPr>
        </p:nvSpPr>
        <p:spPr/>
        <p:txBody>
          <a:bodyPr>
            <a:normAutofit fontScale="90000"/>
          </a:bodyPr>
          <a:lstStyle/>
          <a:p>
            <a:pPr algn="ctr"/>
            <a:r>
              <a:rPr lang="en-US" dirty="0"/>
              <a:t>TRRP-13 Data Usability Review: </a:t>
            </a:r>
            <a:br>
              <a:rPr lang="en-US" dirty="0"/>
            </a:br>
            <a:r>
              <a:rPr lang="en-US" dirty="0">
                <a:solidFill>
                  <a:schemeClr val="accent2"/>
                </a:solidFill>
              </a:rPr>
              <a:t>Assignment of Data Usability Qualifiers</a:t>
            </a:r>
          </a:p>
        </p:txBody>
      </p:sp>
      <p:sp>
        <p:nvSpPr>
          <p:cNvPr id="3" name="Content Placeholder 2">
            <a:extLst>
              <a:ext uri="{FF2B5EF4-FFF2-40B4-BE49-F238E27FC236}">
                <a16:creationId xmlns:a16="http://schemas.microsoft.com/office/drawing/2014/main" id="{79688889-DB1C-40BC-9904-0E88E34331C1}"/>
              </a:ext>
            </a:extLst>
          </p:cNvPr>
          <p:cNvSpPr>
            <a:spLocks noGrp="1"/>
          </p:cNvSpPr>
          <p:nvPr>
            <p:ph idx="1"/>
          </p:nvPr>
        </p:nvSpPr>
        <p:spPr>
          <a:xfrm>
            <a:off x="307551" y="1906856"/>
            <a:ext cx="4929467" cy="4559499"/>
          </a:xfrm>
        </p:spPr>
        <p:txBody>
          <a:bodyPr>
            <a:normAutofit/>
          </a:bodyPr>
          <a:lstStyle/>
          <a:p>
            <a:pPr marL="0" indent="0">
              <a:buNone/>
            </a:pPr>
            <a:r>
              <a:rPr lang="en-US" sz="2400" dirty="0"/>
              <a:t>TRRP-13 provides QC acceptance criteria for assigning data usability qualifiers and bias codes.</a:t>
            </a:r>
          </a:p>
          <a:p>
            <a:pPr marL="0" indent="0">
              <a:buNone/>
            </a:pPr>
            <a:endParaRPr lang="en-US" sz="2400" dirty="0"/>
          </a:p>
          <a:p>
            <a:r>
              <a:rPr lang="en-US" sz="2400" dirty="0"/>
              <a:t>Table D-1: Inorganic Analyses</a:t>
            </a:r>
          </a:p>
          <a:p>
            <a:pPr>
              <a:buNone/>
            </a:pPr>
            <a:r>
              <a:rPr lang="en-US" sz="1600" dirty="0"/>
              <a:t>70% -130%, but not below 30%; RPD less than 30</a:t>
            </a:r>
          </a:p>
          <a:p>
            <a:r>
              <a:rPr lang="en-US" sz="2400" dirty="0"/>
              <a:t>Table D-2: Organic Analyses</a:t>
            </a:r>
          </a:p>
          <a:p>
            <a:pPr>
              <a:buNone/>
            </a:pPr>
            <a:r>
              <a:rPr lang="en-US" sz="1600" dirty="0"/>
              <a:t>60% -140%, but not below 10%; RPD less than 40</a:t>
            </a:r>
          </a:p>
          <a:p>
            <a:endParaRPr lang="en-US" sz="2400" dirty="0"/>
          </a:p>
          <a:p>
            <a:endParaRPr lang="en-US" sz="2400" dirty="0"/>
          </a:p>
        </p:txBody>
      </p:sp>
      <p:pic>
        <p:nvPicPr>
          <p:cNvPr id="6" name="Picture 5" descr="Example TRRP-13 Table D-1. Determination of Data Usability Qualifiers for Inorganics">
            <a:extLst>
              <a:ext uri="{FF2B5EF4-FFF2-40B4-BE49-F238E27FC236}">
                <a16:creationId xmlns:a16="http://schemas.microsoft.com/office/drawing/2014/main" id="{844CF182-D253-466B-B008-BEB8273E62EC}"/>
              </a:ext>
            </a:extLst>
          </p:cNvPr>
          <p:cNvPicPr>
            <a:picLocks noChangeAspect="1"/>
          </p:cNvPicPr>
          <p:nvPr/>
        </p:nvPicPr>
        <p:blipFill>
          <a:blip r:embed="rId3" cstate="print"/>
          <a:stretch>
            <a:fillRect/>
          </a:stretch>
        </p:blipFill>
        <p:spPr>
          <a:xfrm>
            <a:off x="5347856" y="1612701"/>
            <a:ext cx="5921946" cy="4760390"/>
          </a:xfrm>
          <a:prstGeom prst="rect">
            <a:avLst/>
          </a:prstGeom>
          <a:ln w="38100" cap="sq">
            <a:solidFill>
              <a:srgbClr val="660033"/>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652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042778-11F3-4050-96FD-950CFAB7E489}"/>
              </a:ext>
            </a:extLst>
          </p:cNvPr>
          <p:cNvSpPr>
            <a:spLocks noGrp="1"/>
          </p:cNvSpPr>
          <p:nvPr>
            <p:ph type="sldNum" sz="quarter" idx="12"/>
          </p:nvPr>
        </p:nvSpPr>
        <p:spPr/>
        <p:txBody>
          <a:bodyPr>
            <a:normAutofit lnSpcReduction="10000"/>
          </a:bodyPr>
          <a:lstStyle/>
          <a:p>
            <a:fld id="{CF71795B-E018-4082-86CC-13E2C6FDE12D}" type="slidenum">
              <a:rPr lang="en-US" smtClean="0"/>
              <a:pPr/>
              <a:t>34</a:t>
            </a:fld>
            <a:endParaRPr lang="en-US" dirty="0"/>
          </a:p>
        </p:txBody>
      </p:sp>
      <p:sp>
        <p:nvSpPr>
          <p:cNvPr id="2" name="Title 1">
            <a:extLst>
              <a:ext uri="{FF2B5EF4-FFF2-40B4-BE49-F238E27FC236}">
                <a16:creationId xmlns:a16="http://schemas.microsoft.com/office/drawing/2014/main" id="{0959945B-07BC-4B16-84E3-02EFB0222959}"/>
              </a:ext>
            </a:extLst>
          </p:cNvPr>
          <p:cNvSpPr>
            <a:spLocks noGrp="1"/>
          </p:cNvSpPr>
          <p:nvPr>
            <p:ph type="title"/>
          </p:nvPr>
        </p:nvSpPr>
        <p:spPr/>
        <p:txBody>
          <a:bodyPr>
            <a:normAutofit fontScale="90000"/>
          </a:bodyPr>
          <a:lstStyle/>
          <a:p>
            <a:pPr algn="ctr"/>
            <a:r>
              <a:rPr lang="en-US" dirty="0"/>
              <a:t>TRRP-13 Data Usability Review: </a:t>
            </a:r>
            <a:br>
              <a:rPr lang="en-US" dirty="0"/>
            </a:br>
            <a:r>
              <a:rPr lang="en-US" dirty="0">
                <a:solidFill>
                  <a:schemeClr val="accent2"/>
                </a:solidFill>
              </a:rPr>
              <a:t>Qualifying Project Analytical Data</a:t>
            </a:r>
            <a:endParaRPr lang="en-US" dirty="0"/>
          </a:p>
        </p:txBody>
      </p:sp>
      <p:sp>
        <p:nvSpPr>
          <p:cNvPr id="3" name="Content Placeholder 2">
            <a:extLst>
              <a:ext uri="{FF2B5EF4-FFF2-40B4-BE49-F238E27FC236}">
                <a16:creationId xmlns:a16="http://schemas.microsoft.com/office/drawing/2014/main" id="{745095B7-F933-4880-9FD9-3633CB47C674}"/>
              </a:ext>
            </a:extLst>
          </p:cNvPr>
          <p:cNvSpPr>
            <a:spLocks noGrp="1"/>
          </p:cNvSpPr>
          <p:nvPr>
            <p:ph idx="1"/>
          </p:nvPr>
        </p:nvSpPr>
        <p:spPr>
          <a:xfrm>
            <a:off x="1261871" y="1933576"/>
            <a:ext cx="9550507" cy="4615506"/>
          </a:xfrm>
        </p:spPr>
        <p:txBody>
          <a:bodyPr>
            <a:normAutofit/>
          </a:bodyPr>
          <a:lstStyle/>
          <a:p>
            <a:r>
              <a:rPr lang="en-US" sz="2400" dirty="0"/>
              <a:t>The data reviewer may use the project MQOs in conjunction with TRRP-13 Tables D-1 (for inorganic analyses) and D-2 (for organic analyses) to assign data usability qualifiers to the project data.</a:t>
            </a:r>
          </a:p>
          <a:p>
            <a:endParaRPr lang="en-US" sz="2400" dirty="0"/>
          </a:p>
          <a:p>
            <a:r>
              <a:rPr lang="en-US" sz="2400" dirty="0"/>
              <a:t>For example, if the data reviewer is qualifying organic analyte sample results based on </a:t>
            </a:r>
            <a:r>
              <a:rPr lang="en-US" sz="2400" u="sng" dirty="0"/>
              <a:t>LCS recoveries</a:t>
            </a:r>
            <a:r>
              <a:rPr lang="en-US" sz="2400" dirty="0"/>
              <a:t> using the default     TRRP-13 accuracy acceptance criteria of 60-140% recovery and TRRP-13 Table D-2, the QC acceptance criteria would be as follows:</a:t>
            </a:r>
          </a:p>
        </p:txBody>
      </p:sp>
    </p:spTree>
    <p:extLst>
      <p:ext uri="{BB962C8B-B14F-4D97-AF65-F5344CB8AC3E}">
        <p14:creationId xmlns:p14="http://schemas.microsoft.com/office/powerpoint/2010/main" val="4002573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3D0CB1-4F6D-432F-83BF-60074361B43A}"/>
              </a:ext>
            </a:extLst>
          </p:cNvPr>
          <p:cNvSpPr>
            <a:spLocks noGrp="1"/>
          </p:cNvSpPr>
          <p:nvPr>
            <p:ph type="sldNum" sz="quarter" idx="12"/>
          </p:nvPr>
        </p:nvSpPr>
        <p:spPr/>
        <p:txBody>
          <a:bodyPr>
            <a:normAutofit lnSpcReduction="10000"/>
          </a:bodyPr>
          <a:lstStyle/>
          <a:p>
            <a:fld id="{CF71795B-E018-4082-86CC-13E2C6FDE12D}" type="slidenum">
              <a:rPr lang="en-US" smtClean="0"/>
              <a:pPr/>
              <a:t>35</a:t>
            </a:fld>
            <a:endParaRPr lang="en-US"/>
          </a:p>
        </p:txBody>
      </p:sp>
      <p:sp>
        <p:nvSpPr>
          <p:cNvPr id="2" name="Title 1">
            <a:extLst>
              <a:ext uri="{FF2B5EF4-FFF2-40B4-BE49-F238E27FC236}">
                <a16:creationId xmlns:a16="http://schemas.microsoft.com/office/drawing/2014/main" id="{59955E19-10F7-4C1E-9C0E-91C85251DF85}"/>
              </a:ext>
            </a:extLst>
          </p:cNvPr>
          <p:cNvSpPr>
            <a:spLocks noGrp="1"/>
          </p:cNvSpPr>
          <p:nvPr>
            <p:ph type="title"/>
          </p:nvPr>
        </p:nvSpPr>
        <p:spPr/>
        <p:txBody>
          <a:bodyPr>
            <a:normAutofit fontScale="90000"/>
          </a:bodyPr>
          <a:lstStyle/>
          <a:p>
            <a:pPr algn="ctr"/>
            <a:r>
              <a:rPr lang="en-US" dirty="0"/>
              <a:t>TRRP-13 Data Usability Review: </a:t>
            </a:r>
            <a:br>
              <a:rPr lang="en-US" dirty="0"/>
            </a:br>
            <a:r>
              <a:rPr lang="en-US" dirty="0">
                <a:solidFill>
                  <a:schemeClr val="accent2"/>
                </a:solidFill>
              </a:rPr>
              <a:t>Qualifying Project Analytical Data – Cont.</a:t>
            </a:r>
            <a:endParaRPr lang="en-US" dirty="0"/>
          </a:p>
        </p:txBody>
      </p:sp>
      <p:sp>
        <p:nvSpPr>
          <p:cNvPr id="3" name="Text Placeholder 2">
            <a:extLst>
              <a:ext uri="{FF2B5EF4-FFF2-40B4-BE49-F238E27FC236}">
                <a16:creationId xmlns:a16="http://schemas.microsoft.com/office/drawing/2014/main" id="{1DB3E9D7-7946-4CE4-8798-53FA9604EB1C}"/>
              </a:ext>
            </a:extLst>
          </p:cNvPr>
          <p:cNvSpPr>
            <a:spLocks noGrp="1"/>
          </p:cNvSpPr>
          <p:nvPr>
            <p:ph type="body" idx="1"/>
          </p:nvPr>
        </p:nvSpPr>
        <p:spPr>
          <a:xfrm>
            <a:off x="1261872" y="1713655"/>
            <a:ext cx="3148203" cy="731520"/>
          </a:xfrm>
        </p:spPr>
        <p:txBody>
          <a:bodyPr>
            <a:normAutofit/>
          </a:bodyPr>
          <a:lstStyle/>
          <a:p>
            <a:pPr algn="ctr"/>
            <a:r>
              <a:rPr lang="en-US" dirty="0"/>
              <a:t>LCS Recovery &gt; 140%</a:t>
            </a:r>
          </a:p>
        </p:txBody>
      </p:sp>
      <p:sp>
        <p:nvSpPr>
          <p:cNvPr id="4" name="Content Placeholder 3">
            <a:extLst>
              <a:ext uri="{FF2B5EF4-FFF2-40B4-BE49-F238E27FC236}">
                <a16:creationId xmlns:a16="http://schemas.microsoft.com/office/drawing/2014/main" id="{DBDB7572-D33A-4F84-8C97-6C4F77D33FA8}"/>
              </a:ext>
            </a:extLst>
          </p:cNvPr>
          <p:cNvSpPr>
            <a:spLocks noGrp="1"/>
          </p:cNvSpPr>
          <p:nvPr>
            <p:ph sz="half" idx="2"/>
          </p:nvPr>
        </p:nvSpPr>
        <p:spPr>
          <a:xfrm>
            <a:off x="1261872" y="2507550"/>
            <a:ext cx="3148203" cy="3664650"/>
          </a:xfrm>
        </p:spPr>
        <p:txBody>
          <a:bodyPr/>
          <a:lstStyle/>
          <a:p>
            <a:pPr marL="0" indent="0">
              <a:buNone/>
            </a:pPr>
            <a:r>
              <a:rPr lang="en-US" dirty="0"/>
              <a:t>Detected Results:</a:t>
            </a:r>
          </a:p>
          <a:p>
            <a:r>
              <a:rPr lang="en-US" dirty="0"/>
              <a:t>Data are usable</a:t>
            </a:r>
          </a:p>
          <a:p>
            <a:r>
              <a:rPr lang="en-US" dirty="0"/>
              <a:t>Qualified “JH” or estimated high bias</a:t>
            </a:r>
          </a:p>
          <a:p>
            <a:pPr marL="0" indent="0">
              <a:buNone/>
            </a:pPr>
            <a:r>
              <a:rPr lang="en-US" dirty="0"/>
              <a:t>Non-detected Results:</a:t>
            </a:r>
          </a:p>
          <a:p>
            <a:r>
              <a:rPr lang="en-US" dirty="0"/>
              <a:t>Data are usable</a:t>
            </a:r>
          </a:p>
          <a:p>
            <a:r>
              <a:rPr lang="en-US" dirty="0"/>
              <a:t>No qualifications are needed</a:t>
            </a:r>
          </a:p>
        </p:txBody>
      </p:sp>
      <p:cxnSp>
        <p:nvCxnSpPr>
          <p:cNvPr id="10" name="Straight Connector 9" descr="Divider Line">
            <a:extLst>
              <a:ext uri="{FF2B5EF4-FFF2-40B4-BE49-F238E27FC236}">
                <a16:creationId xmlns:a16="http://schemas.microsoft.com/office/drawing/2014/main" id="{D6B46E37-B794-4365-904B-CE6968965DD6}"/>
              </a:ext>
            </a:extLst>
          </p:cNvPr>
          <p:cNvCxnSpPr>
            <a:cxnSpLocks/>
          </p:cNvCxnSpPr>
          <p:nvPr/>
        </p:nvCxnSpPr>
        <p:spPr>
          <a:xfrm>
            <a:off x="4360546" y="1792287"/>
            <a:ext cx="0" cy="467677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477754D-1888-4C94-95DA-C82C573ED9B2}"/>
              </a:ext>
            </a:extLst>
          </p:cNvPr>
          <p:cNvSpPr>
            <a:spLocks noGrp="1"/>
          </p:cNvSpPr>
          <p:nvPr>
            <p:ph type="body" sz="quarter" idx="3"/>
          </p:nvPr>
        </p:nvSpPr>
        <p:spPr>
          <a:xfrm>
            <a:off x="4360546" y="1723220"/>
            <a:ext cx="3571871" cy="731520"/>
          </a:xfrm>
        </p:spPr>
        <p:txBody>
          <a:bodyPr>
            <a:normAutofit/>
          </a:bodyPr>
          <a:lstStyle/>
          <a:p>
            <a:pPr algn="ctr"/>
            <a:r>
              <a:rPr lang="en-US" dirty="0"/>
              <a:t>60% &gt; LCS Recovery ≥ 10%</a:t>
            </a:r>
          </a:p>
        </p:txBody>
      </p:sp>
      <p:sp>
        <p:nvSpPr>
          <p:cNvPr id="6" name="Content Placeholder 5">
            <a:extLst>
              <a:ext uri="{FF2B5EF4-FFF2-40B4-BE49-F238E27FC236}">
                <a16:creationId xmlns:a16="http://schemas.microsoft.com/office/drawing/2014/main" id="{271862AA-22E3-42E2-865E-56BF849DED05}"/>
              </a:ext>
            </a:extLst>
          </p:cNvPr>
          <p:cNvSpPr>
            <a:spLocks noGrp="1"/>
          </p:cNvSpPr>
          <p:nvPr>
            <p:ph sz="quarter" idx="4"/>
          </p:nvPr>
        </p:nvSpPr>
        <p:spPr>
          <a:xfrm>
            <a:off x="4410074" y="2507550"/>
            <a:ext cx="3295635" cy="3664650"/>
          </a:xfrm>
        </p:spPr>
        <p:txBody>
          <a:bodyPr/>
          <a:lstStyle/>
          <a:p>
            <a:pPr marL="0" indent="0">
              <a:buNone/>
            </a:pPr>
            <a:r>
              <a:rPr lang="en-US" dirty="0"/>
              <a:t>Detected Results:</a:t>
            </a:r>
          </a:p>
          <a:p>
            <a:r>
              <a:rPr lang="en-US" dirty="0"/>
              <a:t>Data are usable</a:t>
            </a:r>
          </a:p>
          <a:p>
            <a:r>
              <a:rPr lang="en-US" dirty="0"/>
              <a:t>Qualified “JL” or estimated low bias</a:t>
            </a:r>
          </a:p>
          <a:p>
            <a:pPr marL="0" indent="0">
              <a:buNone/>
            </a:pPr>
            <a:r>
              <a:rPr lang="en-US" dirty="0"/>
              <a:t>Non-detected Results:</a:t>
            </a:r>
          </a:p>
          <a:p>
            <a:r>
              <a:rPr lang="en-US" dirty="0"/>
              <a:t>Data are usable</a:t>
            </a:r>
          </a:p>
          <a:p>
            <a:r>
              <a:rPr lang="en-US" dirty="0"/>
              <a:t>Qualified “UJL” or non-detected estimated low bias</a:t>
            </a:r>
          </a:p>
          <a:p>
            <a:pPr marL="0" indent="0">
              <a:buNone/>
            </a:pPr>
            <a:endParaRPr lang="en-US" dirty="0"/>
          </a:p>
        </p:txBody>
      </p:sp>
      <p:cxnSp>
        <p:nvCxnSpPr>
          <p:cNvPr id="11" name="Straight Connector 10" descr="Divider Line">
            <a:extLst>
              <a:ext uri="{FF2B5EF4-FFF2-40B4-BE49-F238E27FC236}">
                <a16:creationId xmlns:a16="http://schemas.microsoft.com/office/drawing/2014/main" id="{38D239F4-78DF-4CC1-8C3E-F53791D037FA}"/>
              </a:ext>
            </a:extLst>
          </p:cNvPr>
          <p:cNvCxnSpPr>
            <a:cxnSpLocks/>
          </p:cNvCxnSpPr>
          <p:nvPr/>
        </p:nvCxnSpPr>
        <p:spPr>
          <a:xfrm>
            <a:off x="7903842" y="1792287"/>
            <a:ext cx="0" cy="4676775"/>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11F9A697-AED1-4591-9A72-D66E77B70FC8}"/>
              </a:ext>
            </a:extLst>
          </p:cNvPr>
          <p:cNvSpPr txBox="1">
            <a:spLocks/>
          </p:cNvSpPr>
          <p:nvPr/>
        </p:nvSpPr>
        <p:spPr>
          <a:xfrm>
            <a:off x="7997189" y="1713655"/>
            <a:ext cx="2941320" cy="731520"/>
          </a:xfrm>
          <a:prstGeom prst="rect">
            <a:avLst/>
          </a:prstGeom>
        </p:spPr>
        <p:txBody>
          <a:bodyPr vert="horz" lIns="91440" tIns="45720" rIns="91440" bIns="45720" rtlCol="0" anchor="b">
            <a:normAutofit/>
          </a:bodyPr>
          <a:lstStyle>
            <a:lvl1pPr marL="0" indent="0" algn="l" defTabSz="914400" rtl="0" eaLnBrk="1" latinLnBrk="0" hangingPunct="1">
              <a:lnSpc>
                <a:spcPct val="95000"/>
              </a:lnSpc>
              <a:spcBef>
                <a:spcPts val="0"/>
              </a:spcBef>
              <a:spcAft>
                <a:spcPts val="200"/>
              </a:spcAft>
              <a:buClr>
                <a:schemeClr val="accent2"/>
              </a:buClr>
              <a:buSzPct val="80000"/>
              <a:buFont typeface="Arial" panose="020B0604020202020204" pitchFamily="34" charset="0"/>
              <a:buNone/>
              <a:defRPr lang="en-US" sz="2000" b="0" kern="1200" spc="10" baseline="0" dirty="0">
                <a:solidFill>
                  <a:schemeClr val="accent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300"/>
              </a:spcBef>
              <a:spcAft>
                <a:spcPts val="300"/>
              </a:spcAft>
              <a:buClr>
                <a:schemeClr val="accent2"/>
              </a:buClr>
              <a:buFont typeface="Arial" panose="020B0604020202020204" pitchFamily="34" charset="0"/>
              <a:buNone/>
              <a:defRPr sz="2000" b="1"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300"/>
              </a:spcBef>
              <a:spcAft>
                <a:spcPts val="300"/>
              </a:spcAft>
              <a:buClr>
                <a:schemeClr val="accent2"/>
              </a:buClr>
              <a:buFont typeface="Arial" panose="020B0604020202020204" pitchFamily="34" charset="0"/>
              <a:buNone/>
              <a:defRPr sz="1800" b="1"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300"/>
              </a:spcBef>
              <a:spcAft>
                <a:spcPts val="300"/>
              </a:spcAft>
              <a:buClr>
                <a:schemeClr val="accent2"/>
              </a:buClr>
              <a:buFont typeface="Arial" panose="020B0604020202020204" pitchFamily="34" charset="0"/>
              <a:buNone/>
              <a:defRPr sz="1600" b="1"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300"/>
              </a:spcBef>
              <a:spcAft>
                <a:spcPts val="300"/>
              </a:spcAft>
              <a:buClr>
                <a:schemeClr val="accent2"/>
              </a:buClr>
              <a:buFont typeface="Arial" panose="020B0604020202020204" pitchFamily="34" charset="0"/>
              <a:buNone/>
              <a:defRPr sz="1600" b="1"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6pPr>
            <a:lvl7pPr marL="27432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7pPr>
            <a:lvl8pPr marL="32004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8pPr>
            <a:lvl9pPr marL="3657600" indent="0" algn="l" defTabSz="914400" rtl="0" eaLnBrk="1" latinLnBrk="0" hangingPunct="1">
              <a:lnSpc>
                <a:spcPct val="90000"/>
              </a:lnSpc>
              <a:spcBef>
                <a:spcPts val="300"/>
              </a:spcBef>
              <a:spcAft>
                <a:spcPts val="300"/>
              </a:spcAft>
              <a:buClr>
                <a:schemeClr val="accent1"/>
              </a:buClr>
              <a:buFont typeface="Wingdings 2" pitchFamily="18" charset="2"/>
              <a:buNone/>
              <a:defRPr sz="1600" b="1" kern="1200">
                <a:solidFill>
                  <a:schemeClr val="tx1">
                    <a:lumMod val="85000"/>
                    <a:lumOff val="15000"/>
                  </a:schemeClr>
                </a:solidFill>
                <a:latin typeface="+mn-lt"/>
                <a:ea typeface="+mn-ea"/>
                <a:cs typeface="+mn-cs"/>
              </a:defRPr>
            </a:lvl9pPr>
          </a:lstStyle>
          <a:p>
            <a:pPr algn="ctr"/>
            <a:r>
              <a:rPr lang="en-US" dirty="0"/>
              <a:t>LCS Recovery &lt; 10%</a:t>
            </a:r>
          </a:p>
        </p:txBody>
      </p:sp>
      <p:sp>
        <p:nvSpPr>
          <p:cNvPr id="9" name="Content Placeholder 5">
            <a:extLst>
              <a:ext uri="{FF2B5EF4-FFF2-40B4-BE49-F238E27FC236}">
                <a16:creationId xmlns:a16="http://schemas.microsoft.com/office/drawing/2014/main" id="{7611DE6B-3D6C-4CFD-9C65-01665AEA611B}"/>
              </a:ext>
            </a:extLst>
          </p:cNvPr>
          <p:cNvSpPr txBox="1">
            <a:spLocks/>
          </p:cNvSpPr>
          <p:nvPr/>
        </p:nvSpPr>
        <p:spPr>
          <a:xfrm>
            <a:off x="7997189" y="2507550"/>
            <a:ext cx="3224415" cy="3664650"/>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2"/>
              </a:buClr>
              <a:buSzPct val="80000"/>
              <a:buFont typeface="Arial" panose="020B0604020202020204" pitchFamily="34" charset="0"/>
              <a:buChar char="•"/>
              <a:defRPr sz="1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dirty="0"/>
              <a:t>Detected Results:</a:t>
            </a:r>
          </a:p>
          <a:p>
            <a:r>
              <a:rPr lang="en-US" dirty="0"/>
              <a:t>Data are usable</a:t>
            </a:r>
          </a:p>
          <a:p>
            <a:r>
              <a:rPr lang="en-US" dirty="0"/>
              <a:t>Qualified “JL” or estimated low bias</a:t>
            </a:r>
          </a:p>
          <a:p>
            <a:pPr marL="0" indent="0">
              <a:buNone/>
            </a:pPr>
            <a:r>
              <a:rPr lang="en-US" dirty="0"/>
              <a:t>Non-detected Results:</a:t>
            </a:r>
          </a:p>
          <a:p>
            <a:r>
              <a:rPr lang="en-US" dirty="0"/>
              <a:t>Data are not usable</a:t>
            </a:r>
          </a:p>
          <a:p>
            <a:r>
              <a:rPr lang="en-US" dirty="0"/>
              <a:t>Qualified “R” or rejected </a:t>
            </a:r>
          </a:p>
        </p:txBody>
      </p:sp>
      <p:cxnSp>
        <p:nvCxnSpPr>
          <p:cNvPr id="12" name="Straight Connector 11" descr="Divider Line">
            <a:extLst>
              <a:ext uri="{FF2B5EF4-FFF2-40B4-BE49-F238E27FC236}">
                <a16:creationId xmlns:a16="http://schemas.microsoft.com/office/drawing/2014/main" id="{CBC72B7D-038D-4961-9614-A7FFC128065D}"/>
              </a:ext>
            </a:extLst>
          </p:cNvPr>
          <p:cNvCxnSpPr>
            <a:cxnSpLocks/>
          </p:cNvCxnSpPr>
          <p:nvPr/>
        </p:nvCxnSpPr>
        <p:spPr>
          <a:xfrm>
            <a:off x="834309" y="4117827"/>
            <a:ext cx="102678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18966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1000524-69BA-4D7F-BB85-C1890A487BB1}"/>
              </a:ext>
            </a:extLst>
          </p:cNvPr>
          <p:cNvSpPr>
            <a:spLocks noGrp="1"/>
          </p:cNvSpPr>
          <p:nvPr>
            <p:ph type="sldNum" sz="quarter" idx="12"/>
          </p:nvPr>
        </p:nvSpPr>
        <p:spPr/>
        <p:txBody>
          <a:bodyPr>
            <a:normAutofit lnSpcReduction="10000"/>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F71795B-E018-4082-86CC-13E2C6FDE12D}" type="slidenum">
              <a:rPr kumimoji="0" lang="en-US" sz="3600" b="0" i="0" u="none" strike="noStrike" kern="1200" cap="none" spc="0" normalizeH="0" baseline="0" noProof="0" smtClean="0">
                <a:ln>
                  <a:noFill/>
                </a:ln>
                <a:solidFill>
                  <a:srgbClr val="FFFF94"/>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36</a:t>
            </a:fld>
            <a:endParaRPr kumimoji="0" lang="en-US" sz="3600" b="0" i="0" u="none" strike="noStrike" kern="1200" cap="none" spc="0" normalizeH="0" baseline="0" noProof="0" dirty="0">
              <a:ln>
                <a:noFill/>
              </a:ln>
              <a:solidFill>
                <a:srgbClr val="FFFF94"/>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EE8C4849-FD5B-4517-B73A-8A86DB8CF3BB}"/>
              </a:ext>
            </a:extLst>
          </p:cNvPr>
          <p:cNvSpPr>
            <a:spLocks noGrp="1"/>
          </p:cNvSpPr>
          <p:nvPr>
            <p:ph type="title"/>
          </p:nvPr>
        </p:nvSpPr>
        <p:spPr/>
        <p:txBody>
          <a:bodyPr>
            <a:noAutofit/>
          </a:bodyPr>
          <a:lstStyle/>
          <a:p>
            <a:pPr algn="ctr"/>
            <a:r>
              <a:rPr lang="en-US" sz="4000" dirty="0"/>
              <a:t>Lab QC Criteria vs. Project-Specific MQOs</a:t>
            </a:r>
          </a:p>
        </p:txBody>
      </p:sp>
      <p:pic>
        <p:nvPicPr>
          <p:cNvPr id="3" name="Picture 2" descr="Example tables of QC data:&#10;Table 1. Example of Laboratory Derived QC Acceptance Criteria&#10;Table 2. TRRP-13 Measurement Quality Objectives ">
            <a:extLst>
              <a:ext uri="{FF2B5EF4-FFF2-40B4-BE49-F238E27FC236}">
                <a16:creationId xmlns:a16="http://schemas.microsoft.com/office/drawing/2014/main" id="{ADBB78B7-2861-47D3-96D6-5EDEADD35345}"/>
              </a:ext>
            </a:extLst>
          </p:cNvPr>
          <p:cNvPicPr>
            <a:picLocks noChangeAspect="1"/>
          </p:cNvPicPr>
          <p:nvPr/>
        </p:nvPicPr>
        <p:blipFill>
          <a:blip r:embed="rId3"/>
          <a:stretch>
            <a:fillRect/>
          </a:stretch>
        </p:blipFill>
        <p:spPr>
          <a:xfrm>
            <a:off x="1301080" y="1577667"/>
            <a:ext cx="9589839" cy="5139373"/>
          </a:xfrm>
          <a:prstGeom prst="rect">
            <a:avLst/>
          </a:prstGeom>
        </p:spPr>
      </p:pic>
    </p:spTree>
    <p:extLst>
      <p:ext uri="{BB962C8B-B14F-4D97-AF65-F5344CB8AC3E}">
        <p14:creationId xmlns:p14="http://schemas.microsoft.com/office/powerpoint/2010/main" val="1119897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32EBE2-FF89-49C5-A808-600773FA0FAE}"/>
              </a:ext>
            </a:extLst>
          </p:cNvPr>
          <p:cNvSpPr>
            <a:spLocks noGrp="1"/>
          </p:cNvSpPr>
          <p:nvPr>
            <p:ph type="sldNum" sz="quarter" idx="12"/>
          </p:nvPr>
        </p:nvSpPr>
        <p:spPr/>
        <p:txBody>
          <a:bodyPr>
            <a:normAutofit lnSpcReduction="10000"/>
          </a:bodyPr>
          <a:lstStyle/>
          <a:p>
            <a:fld id="{CF71795B-E018-4082-86CC-13E2C6FDE12D}" type="slidenum">
              <a:rPr lang="en-US" smtClean="0"/>
              <a:pPr/>
              <a:t>37</a:t>
            </a:fld>
            <a:endParaRPr lang="en-US" dirty="0"/>
          </a:p>
        </p:txBody>
      </p:sp>
      <p:sp>
        <p:nvSpPr>
          <p:cNvPr id="2" name="Title 1">
            <a:extLst>
              <a:ext uri="{FF2B5EF4-FFF2-40B4-BE49-F238E27FC236}">
                <a16:creationId xmlns:a16="http://schemas.microsoft.com/office/drawing/2014/main" id="{01D96238-BF14-48EB-ABF0-7494F3F7CC20}"/>
              </a:ext>
            </a:extLst>
          </p:cNvPr>
          <p:cNvSpPr>
            <a:spLocks noGrp="1"/>
          </p:cNvSpPr>
          <p:nvPr>
            <p:ph type="title"/>
          </p:nvPr>
        </p:nvSpPr>
        <p:spPr>
          <a:xfrm>
            <a:off x="1160907" y="140960"/>
            <a:ext cx="9996620" cy="1176841"/>
          </a:xfrm>
        </p:spPr>
        <p:txBody>
          <a:bodyPr>
            <a:noAutofit/>
          </a:bodyPr>
          <a:lstStyle/>
          <a:p>
            <a:r>
              <a:rPr lang="en-US" sz="3600" dirty="0"/>
              <a:t>Data Quality Assessment: </a:t>
            </a:r>
            <a:r>
              <a:rPr lang="en-US" sz="3600" dirty="0">
                <a:solidFill>
                  <a:schemeClr val="accent2"/>
                </a:solidFill>
              </a:rPr>
              <a:t>Process Overview (5)</a:t>
            </a:r>
            <a:endParaRPr lang="en-US" sz="3600" dirty="0"/>
          </a:p>
        </p:txBody>
      </p:sp>
      <p:pic>
        <p:nvPicPr>
          <p:cNvPr id="7" name="Picture 6" descr="Process Overview Diagram:&#10;1. Define Project Objectives&#10;2. Conduct Field Program&#10;3. Issue Lab Report&#10;4. Perform Data Usability Review&#10;5. Data Quality OK?&#10;No: return to 1. Yes: continue&#10;6. Prepare DUS Report or Data Review Summary&#10;7. Submit DUS Report or QA/QC Summary">
            <a:extLst>
              <a:ext uri="{FF2B5EF4-FFF2-40B4-BE49-F238E27FC236}">
                <a16:creationId xmlns:a16="http://schemas.microsoft.com/office/drawing/2014/main" id="{7F34AA15-3B9E-457D-ADEA-68540FC3B901}"/>
              </a:ext>
            </a:extLst>
          </p:cNvPr>
          <p:cNvPicPr>
            <a:picLocks noChangeAspect="1"/>
          </p:cNvPicPr>
          <p:nvPr/>
        </p:nvPicPr>
        <p:blipFill>
          <a:blip r:embed="rId2"/>
          <a:stretch>
            <a:fillRect/>
          </a:stretch>
        </p:blipFill>
        <p:spPr>
          <a:xfrm>
            <a:off x="148177" y="1645920"/>
            <a:ext cx="4438273" cy="5163760"/>
          </a:xfrm>
          <a:prstGeom prst="rect">
            <a:avLst/>
          </a:prstGeom>
        </p:spPr>
      </p:pic>
      <p:sp>
        <p:nvSpPr>
          <p:cNvPr id="3" name="Content Placeholder 2">
            <a:extLst>
              <a:ext uri="{FF2B5EF4-FFF2-40B4-BE49-F238E27FC236}">
                <a16:creationId xmlns:a16="http://schemas.microsoft.com/office/drawing/2014/main" id="{8B2463DE-D9D7-4508-BBB9-79CED8AE2ED7}"/>
              </a:ext>
            </a:extLst>
          </p:cNvPr>
          <p:cNvSpPr>
            <a:spLocks noGrp="1"/>
          </p:cNvSpPr>
          <p:nvPr>
            <p:ph idx="1"/>
          </p:nvPr>
        </p:nvSpPr>
        <p:spPr>
          <a:xfrm>
            <a:off x="4586450" y="1645920"/>
            <a:ext cx="6440325" cy="5120005"/>
          </a:xfrm>
        </p:spPr>
        <p:txBody>
          <a:bodyPr>
            <a:normAutofit/>
          </a:bodyPr>
          <a:lstStyle/>
          <a:p>
            <a:pPr marL="0" indent="0">
              <a:buNone/>
            </a:pPr>
            <a:r>
              <a:rPr lang="en-US" sz="2000" dirty="0"/>
              <a:t>Do the data meet the project objectives?</a:t>
            </a:r>
          </a:p>
          <a:p>
            <a:r>
              <a:rPr lang="en-US" sz="2000" dirty="0"/>
              <a:t>Yes: Continue to preparing the DUS Report.</a:t>
            </a:r>
          </a:p>
          <a:p>
            <a:r>
              <a:rPr lang="en-US" sz="2000" dirty="0"/>
              <a:t>No: Refine the project objectives and collect additional data.</a:t>
            </a:r>
          </a:p>
        </p:txBody>
      </p:sp>
    </p:spTree>
    <p:extLst>
      <p:ext uri="{BB962C8B-B14F-4D97-AF65-F5344CB8AC3E}">
        <p14:creationId xmlns:p14="http://schemas.microsoft.com/office/powerpoint/2010/main" val="2767269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2A3714-66D3-450A-8BEA-6BD93721DF1F}"/>
              </a:ext>
            </a:extLst>
          </p:cNvPr>
          <p:cNvSpPr>
            <a:spLocks noGrp="1"/>
          </p:cNvSpPr>
          <p:nvPr>
            <p:ph type="sldNum" sz="quarter" idx="12"/>
          </p:nvPr>
        </p:nvSpPr>
        <p:spPr/>
        <p:txBody>
          <a:bodyPr>
            <a:normAutofit lnSpcReduction="10000"/>
          </a:bodyPr>
          <a:lstStyle/>
          <a:p>
            <a:fld id="{CF71795B-E018-4082-86CC-13E2C6FDE12D}" type="slidenum">
              <a:rPr lang="en-US" smtClean="0"/>
              <a:pPr/>
              <a:t>38</a:t>
            </a:fld>
            <a:endParaRPr lang="en-US" dirty="0"/>
          </a:p>
        </p:txBody>
      </p:sp>
      <p:sp>
        <p:nvSpPr>
          <p:cNvPr id="2" name="Title 1">
            <a:extLst>
              <a:ext uri="{FF2B5EF4-FFF2-40B4-BE49-F238E27FC236}">
                <a16:creationId xmlns:a16="http://schemas.microsoft.com/office/drawing/2014/main" id="{96058161-2E50-49B3-A9F6-480962568002}"/>
              </a:ext>
            </a:extLst>
          </p:cNvPr>
          <p:cNvSpPr>
            <a:spLocks noGrp="1"/>
          </p:cNvSpPr>
          <p:nvPr>
            <p:ph type="title"/>
          </p:nvPr>
        </p:nvSpPr>
        <p:spPr>
          <a:xfrm>
            <a:off x="1160907" y="140960"/>
            <a:ext cx="10033566" cy="1176841"/>
          </a:xfrm>
        </p:spPr>
        <p:txBody>
          <a:bodyPr>
            <a:noAutofit/>
          </a:bodyPr>
          <a:lstStyle/>
          <a:p>
            <a:r>
              <a:rPr lang="en-US" sz="3600" dirty="0"/>
              <a:t>Data Quality Assessment: </a:t>
            </a:r>
            <a:r>
              <a:rPr lang="en-US" sz="3600" dirty="0">
                <a:solidFill>
                  <a:schemeClr val="accent2"/>
                </a:solidFill>
              </a:rPr>
              <a:t>Process Overview (6)</a:t>
            </a:r>
            <a:endParaRPr lang="en-US" sz="3600" dirty="0"/>
          </a:p>
        </p:txBody>
      </p:sp>
      <p:pic>
        <p:nvPicPr>
          <p:cNvPr id="9" name="Picture 8" descr="Process Overview Diagram:&#10;1. Define Project Objectives&#10;2. Conduct Field Program&#10;3. Issue Lab Report&#10;4. Perform Data Usability Review&#10;5. Data Quality OK?&#10;No: return to 1. Yes: continue&#10;6. Prepare DUS Report or Data Review Summary&#10;7. Submit DUS Report or QA/QC Summary">
            <a:extLst>
              <a:ext uri="{FF2B5EF4-FFF2-40B4-BE49-F238E27FC236}">
                <a16:creationId xmlns:a16="http://schemas.microsoft.com/office/drawing/2014/main" id="{C40F86DA-6EB8-4BAB-97C0-5A585AB2C68B}"/>
              </a:ext>
            </a:extLst>
          </p:cNvPr>
          <p:cNvPicPr>
            <a:picLocks noChangeAspect="1"/>
          </p:cNvPicPr>
          <p:nvPr/>
        </p:nvPicPr>
        <p:blipFill>
          <a:blip r:embed="rId2"/>
          <a:stretch>
            <a:fillRect/>
          </a:stretch>
        </p:blipFill>
        <p:spPr>
          <a:xfrm>
            <a:off x="148176" y="1624042"/>
            <a:ext cx="4438273" cy="5163760"/>
          </a:xfrm>
          <a:prstGeom prst="rect">
            <a:avLst/>
          </a:prstGeom>
        </p:spPr>
      </p:pic>
      <p:sp>
        <p:nvSpPr>
          <p:cNvPr id="3" name="Content Placeholder 2">
            <a:extLst>
              <a:ext uri="{FF2B5EF4-FFF2-40B4-BE49-F238E27FC236}">
                <a16:creationId xmlns:a16="http://schemas.microsoft.com/office/drawing/2014/main" id="{BB6ACCCD-0096-45FB-A2EF-4DCC290F9762}"/>
              </a:ext>
            </a:extLst>
          </p:cNvPr>
          <p:cNvSpPr>
            <a:spLocks noGrp="1"/>
          </p:cNvSpPr>
          <p:nvPr>
            <p:ph idx="1"/>
          </p:nvPr>
        </p:nvSpPr>
        <p:spPr>
          <a:xfrm>
            <a:off x="4586449" y="1645920"/>
            <a:ext cx="6524895" cy="5120005"/>
          </a:xfrm>
        </p:spPr>
        <p:txBody>
          <a:bodyPr>
            <a:normAutofit/>
          </a:bodyPr>
          <a:lstStyle/>
          <a:p>
            <a:r>
              <a:rPr lang="en-US" sz="2000" dirty="0"/>
              <a:t>The Person incorporates data and prepares the DUS report (TRRP) or the QA/QC summary (LPST)</a:t>
            </a:r>
          </a:p>
        </p:txBody>
      </p:sp>
    </p:spTree>
    <p:extLst>
      <p:ext uri="{BB962C8B-B14F-4D97-AF65-F5344CB8AC3E}">
        <p14:creationId xmlns:p14="http://schemas.microsoft.com/office/powerpoint/2010/main" val="359927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4BE8B4-45AA-4697-A821-92A20CC23674}"/>
              </a:ext>
            </a:extLst>
          </p:cNvPr>
          <p:cNvSpPr>
            <a:spLocks noGrp="1"/>
          </p:cNvSpPr>
          <p:nvPr>
            <p:ph type="sldNum" sz="quarter" idx="12"/>
          </p:nvPr>
        </p:nvSpPr>
        <p:spPr/>
        <p:txBody>
          <a:bodyPr>
            <a:normAutofit lnSpcReduction="10000"/>
          </a:bodyPr>
          <a:lstStyle/>
          <a:p>
            <a:fld id="{CF71795B-E018-4082-86CC-13E2C6FDE12D}" type="slidenum">
              <a:rPr lang="en-US" smtClean="0"/>
              <a:pPr/>
              <a:t>39</a:t>
            </a:fld>
            <a:endParaRPr lang="en-US" dirty="0"/>
          </a:p>
        </p:txBody>
      </p:sp>
      <p:sp>
        <p:nvSpPr>
          <p:cNvPr id="2" name="Title 1">
            <a:extLst>
              <a:ext uri="{FF2B5EF4-FFF2-40B4-BE49-F238E27FC236}">
                <a16:creationId xmlns:a16="http://schemas.microsoft.com/office/drawing/2014/main" id="{D1654F38-35DB-4188-A7A1-94925AC38DA3}"/>
              </a:ext>
            </a:extLst>
          </p:cNvPr>
          <p:cNvSpPr>
            <a:spLocks noGrp="1"/>
          </p:cNvSpPr>
          <p:nvPr>
            <p:ph type="title"/>
          </p:nvPr>
        </p:nvSpPr>
        <p:spPr/>
        <p:txBody>
          <a:bodyPr>
            <a:normAutofit/>
          </a:bodyPr>
          <a:lstStyle/>
          <a:p>
            <a:r>
              <a:rPr lang="en-US" sz="4000" dirty="0"/>
              <a:t>LPST: QA/QC Summary</a:t>
            </a:r>
          </a:p>
        </p:txBody>
      </p:sp>
      <p:sp>
        <p:nvSpPr>
          <p:cNvPr id="7" name="Content Placeholder 2">
            <a:extLst>
              <a:ext uri="{FF2B5EF4-FFF2-40B4-BE49-F238E27FC236}">
                <a16:creationId xmlns:a16="http://schemas.microsoft.com/office/drawing/2014/main" id="{C1FE2C92-370E-4B5C-BDB1-794C73117B02}"/>
              </a:ext>
            </a:extLst>
          </p:cNvPr>
          <p:cNvSpPr>
            <a:spLocks noGrp="1"/>
          </p:cNvSpPr>
          <p:nvPr>
            <p:ph sz="half" idx="1"/>
          </p:nvPr>
        </p:nvSpPr>
        <p:spPr>
          <a:xfrm>
            <a:off x="1165225" y="1820863"/>
            <a:ext cx="9693275" cy="4351337"/>
          </a:xfrm>
        </p:spPr>
        <p:txBody>
          <a:bodyPr>
            <a:normAutofit/>
          </a:bodyPr>
          <a:lstStyle/>
          <a:p>
            <a:r>
              <a:rPr lang="en-US" sz="2400" dirty="0"/>
              <a:t>Data review summary required for all LPST report submittals.</a:t>
            </a:r>
          </a:p>
          <a:p>
            <a:pPr lvl="1"/>
            <a:endParaRPr lang="en-US" sz="2000" dirty="0"/>
          </a:p>
          <a:p>
            <a:pPr lvl="1"/>
            <a:r>
              <a:rPr lang="en-US" sz="2000" dirty="0"/>
              <a:t>Documents technical review of the data and LRC.</a:t>
            </a:r>
          </a:p>
          <a:p>
            <a:pPr lvl="1"/>
            <a:endParaRPr lang="en-US" sz="2000" dirty="0"/>
          </a:p>
          <a:p>
            <a:pPr lvl="1"/>
            <a:r>
              <a:rPr lang="en-US" sz="2000" dirty="0"/>
              <a:t>Addresses problems with data and corrective actions taken.</a:t>
            </a:r>
          </a:p>
          <a:p>
            <a:pPr lvl="1"/>
            <a:endParaRPr lang="en-US" sz="2000" dirty="0"/>
          </a:p>
          <a:p>
            <a:pPr lvl="1"/>
            <a:r>
              <a:rPr lang="en-US" sz="2000" dirty="0"/>
              <a:t>Discusses usability of the data in terms of the program and project objectives.</a:t>
            </a:r>
          </a:p>
          <a:p>
            <a:pPr lvl="1"/>
            <a:endParaRPr lang="en-US" sz="2000" dirty="0"/>
          </a:p>
        </p:txBody>
      </p:sp>
      <p:sp>
        <p:nvSpPr>
          <p:cNvPr id="6" name="AutoShape 16">
            <a:extLst>
              <a:ext uri="{FF2B5EF4-FFF2-40B4-BE49-F238E27FC236}">
                <a16:creationId xmlns:a16="http://schemas.microsoft.com/office/drawing/2014/main" id="{E688E062-751A-4182-B6A7-C4582B9B3509}"/>
              </a:ext>
            </a:extLst>
          </p:cNvPr>
          <p:cNvSpPr txBox="1">
            <a:spLocks noGrp="1" noChangeArrowheads="1"/>
          </p:cNvSpPr>
          <p:nvPr>
            <p:ph sz="half" idx="2"/>
          </p:nvPr>
        </p:nvSpPr>
        <p:spPr bwMode="auto">
          <a:xfrm>
            <a:off x="985274" y="5541819"/>
            <a:ext cx="10053493" cy="927244"/>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lvl1pPr marL="182880" indent="-182880" algn="l" defTabSz="914400" rtl="0" eaLnBrk="1" latinLnBrk="0" hangingPunct="1">
              <a:lnSpc>
                <a:spcPct val="95000"/>
              </a:lnSpc>
              <a:spcBef>
                <a:spcPts val="1400"/>
              </a:spcBef>
              <a:spcAft>
                <a:spcPts val="200"/>
              </a:spcAft>
              <a:buClr>
                <a:schemeClr val="accent2"/>
              </a:buClr>
              <a:buSzPct val="80000"/>
              <a:buFont typeface="Arial" panose="020B0604020202020204" pitchFamily="34" charset="0"/>
              <a:buChar char="•"/>
              <a:defRPr sz="2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en-US" sz="2200" u="sng" dirty="0"/>
              <a:t>KEY POINT:</a:t>
            </a:r>
            <a:r>
              <a:rPr lang="en-US" sz="2200" dirty="0"/>
              <a:t> </a:t>
            </a:r>
            <a:r>
              <a:rPr lang="en-US" sz="2000" dirty="0"/>
              <a:t>Data reviewer is not required to qualify the project data for PST projects.</a:t>
            </a:r>
          </a:p>
        </p:txBody>
      </p:sp>
    </p:spTree>
    <p:extLst>
      <p:ext uri="{BB962C8B-B14F-4D97-AF65-F5344CB8AC3E}">
        <p14:creationId xmlns:p14="http://schemas.microsoft.com/office/powerpoint/2010/main" val="1125560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4000"/>
                <a:shade val="98000"/>
                <a:satMod val="130000"/>
                <a:lumMod val="102000"/>
              </a:schemeClr>
            </a:gs>
            <a:gs pos="100000">
              <a:schemeClr val="bg1">
                <a:tint val="98000"/>
                <a:shade val="78000"/>
                <a:satMod val="1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8A38A7-F2D5-42A8-82B4-159D6C5A5C60}"/>
              </a:ext>
            </a:extLst>
          </p:cNvPr>
          <p:cNvSpPr>
            <a:spLocks noGrp="1"/>
          </p:cNvSpPr>
          <p:nvPr>
            <p:ph type="sldNum" sz="quarter" idx="12"/>
          </p:nvPr>
        </p:nvSpPr>
        <p:spPr/>
        <p:txBody>
          <a:bodyPr>
            <a:normAutofit lnSpcReduction="10000"/>
          </a:bodyPr>
          <a:lstStyle/>
          <a:p>
            <a:fld id="{CF71795B-E018-4082-86CC-13E2C6FDE12D}" type="slidenum">
              <a:rPr lang="en-US" smtClean="0"/>
              <a:pPr/>
              <a:t>4</a:t>
            </a:fld>
            <a:endParaRPr lang="en-US" dirty="0"/>
          </a:p>
        </p:txBody>
      </p:sp>
      <p:sp>
        <p:nvSpPr>
          <p:cNvPr id="2" name="Title 1">
            <a:extLst>
              <a:ext uri="{FF2B5EF4-FFF2-40B4-BE49-F238E27FC236}">
                <a16:creationId xmlns:a16="http://schemas.microsoft.com/office/drawing/2014/main" id="{5948E12A-BB55-4C4A-A1D3-EE8D5E78FF1B}"/>
              </a:ext>
            </a:extLst>
          </p:cNvPr>
          <p:cNvSpPr>
            <a:spLocks noGrp="1"/>
          </p:cNvSpPr>
          <p:nvPr>
            <p:ph type="title"/>
          </p:nvPr>
        </p:nvSpPr>
        <p:spPr>
          <a:xfrm>
            <a:off x="1170143" y="224087"/>
            <a:ext cx="9692640" cy="801149"/>
          </a:xfrm>
        </p:spPr>
        <p:txBody>
          <a:bodyPr>
            <a:normAutofit/>
          </a:bodyPr>
          <a:lstStyle/>
          <a:p>
            <a:pPr algn="ctr"/>
            <a:r>
              <a:rPr lang="en-US" sz="4000" dirty="0"/>
              <a:t>Data Quality Requirements</a:t>
            </a:r>
          </a:p>
        </p:txBody>
      </p:sp>
      <p:sp>
        <p:nvSpPr>
          <p:cNvPr id="3" name="Content Placeholder 2">
            <a:extLst>
              <a:ext uri="{FF2B5EF4-FFF2-40B4-BE49-F238E27FC236}">
                <a16:creationId xmlns:a16="http://schemas.microsoft.com/office/drawing/2014/main" id="{118A99DB-E394-453C-9937-AEE375D4F443}"/>
              </a:ext>
            </a:extLst>
          </p:cNvPr>
          <p:cNvSpPr>
            <a:spLocks noGrp="1"/>
          </p:cNvSpPr>
          <p:nvPr>
            <p:ph idx="1"/>
          </p:nvPr>
        </p:nvSpPr>
        <p:spPr>
          <a:xfrm>
            <a:off x="1261871" y="1764145"/>
            <a:ext cx="9278667" cy="4738255"/>
          </a:xfrm>
        </p:spPr>
        <p:txBody>
          <a:bodyPr>
            <a:normAutofit/>
          </a:bodyPr>
          <a:lstStyle/>
          <a:p>
            <a:pPr marL="274320" lvl="1" indent="0">
              <a:lnSpc>
                <a:spcPct val="120000"/>
              </a:lnSpc>
              <a:buClr>
                <a:srgbClr val="FFFF94"/>
              </a:buClr>
              <a:buNone/>
            </a:pPr>
            <a:r>
              <a:rPr lang="en-US" dirty="0">
                <a:solidFill>
                  <a:srgbClr val="FFFFFF">
                    <a:lumMod val="85000"/>
                    <a:lumOff val="15000"/>
                  </a:srgbClr>
                </a:solidFill>
              </a:rPr>
              <a:t>Data Quality Responsibility:</a:t>
            </a:r>
          </a:p>
          <a:p>
            <a:pPr lvl="2">
              <a:lnSpc>
                <a:spcPct val="120000"/>
              </a:lnSpc>
              <a:buClr>
                <a:srgbClr val="FFFF94"/>
              </a:buClr>
            </a:pPr>
            <a:r>
              <a:rPr lang="en-US" dirty="0">
                <a:solidFill>
                  <a:srgbClr val="FFFFFF">
                    <a:lumMod val="85000"/>
                    <a:lumOff val="15000"/>
                  </a:srgbClr>
                </a:solidFill>
              </a:rPr>
              <a:t>The person (i.e., consultant, contractor) IS responsible,</a:t>
            </a:r>
          </a:p>
          <a:p>
            <a:pPr lvl="2">
              <a:lnSpc>
                <a:spcPct val="120000"/>
              </a:lnSpc>
              <a:buClr>
                <a:srgbClr val="FFFF94"/>
              </a:buClr>
            </a:pPr>
            <a:r>
              <a:rPr lang="en-US" dirty="0">
                <a:solidFill>
                  <a:srgbClr val="FFFFFF">
                    <a:lumMod val="85000"/>
                    <a:lumOff val="15000"/>
                  </a:srgbClr>
                </a:solidFill>
              </a:rPr>
              <a:t>Not the TCEQ,</a:t>
            </a:r>
          </a:p>
          <a:p>
            <a:pPr lvl="2">
              <a:lnSpc>
                <a:spcPct val="120000"/>
              </a:lnSpc>
              <a:buClr>
                <a:srgbClr val="FFFF94"/>
              </a:buClr>
            </a:pPr>
            <a:r>
              <a:rPr lang="en-US" dirty="0">
                <a:solidFill>
                  <a:srgbClr val="FFFFFF">
                    <a:lumMod val="85000"/>
                    <a:lumOff val="15000"/>
                  </a:srgbClr>
                </a:solidFill>
              </a:rPr>
              <a:t>Not the laboratory or sub-contractor</a:t>
            </a:r>
            <a:r>
              <a:rPr lang="en-US" dirty="0"/>
              <a:t>. </a:t>
            </a:r>
          </a:p>
          <a:p>
            <a:pPr marL="274320" lvl="1" indent="0">
              <a:lnSpc>
                <a:spcPct val="120000"/>
              </a:lnSpc>
              <a:buNone/>
            </a:pPr>
            <a:endParaRPr lang="en-US" sz="1800" dirty="0"/>
          </a:p>
          <a:p>
            <a:pPr marL="274320" lvl="1" indent="0">
              <a:lnSpc>
                <a:spcPct val="120000"/>
              </a:lnSpc>
              <a:buNone/>
            </a:pPr>
            <a:r>
              <a:rPr lang="en-US" dirty="0"/>
              <a:t>Data Quality </a:t>
            </a:r>
            <a:r>
              <a:rPr lang="en-US" u="sng" dirty="0"/>
              <a:t>must</a:t>
            </a:r>
            <a:r>
              <a:rPr lang="en-US" dirty="0"/>
              <a:t> be:</a:t>
            </a:r>
          </a:p>
          <a:p>
            <a:pPr lvl="2">
              <a:lnSpc>
                <a:spcPct val="120000"/>
              </a:lnSpc>
            </a:pPr>
            <a:r>
              <a:rPr lang="en-US" dirty="0"/>
              <a:t>Known (evaluated) and adequately documented,</a:t>
            </a:r>
          </a:p>
          <a:p>
            <a:pPr lvl="2">
              <a:lnSpc>
                <a:spcPct val="120000"/>
              </a:lnSpc>
            </a:pPr>
            <a:r>
              <a:rPr lang="en-US" dirty="0"/>
              <a:t>Adequate to meet project objectives and program requirements.</a:t>
            </a:r>
          </a:p>
        </p:txBody>
      </p:sp>
    </p:spTree>
    <p:extLst>
      <p:ext uri="{BB962C8B-B14F-4D97-AF65-F5344CB8AC3E}">
        <p14:creationId xmlns:p14="http://schemas.microsoft.com/office/powerpoint/2010/main" val="2682239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FECD7A-678E-4340-A6A6-CDFAC2CF6AA1}"/>
              </a:ext>
            </a:extLst>
          </p:cNvPr>
          <p:cNvSpPr>
            <a:spLocks noGrp="1"/>
          </p:cNvSpPr>
          <p:nvPr>
            <p:ph type="sldNum" sz="quarter" idx="12"/>
          </p:nvPr>
        </p:nvSpPr>
        <p:spPr/>
        <p:txBody>
          <a:bodyPr>
            <a:normAutofit lnSpcReduction="10000"/>
          </a:bodyPr>
          <a:lstStyle/>
          <a:p>
            <a:fld id="{CF71795B-E018-4082-86CC-13E2C6FDE12D}" type="slidenum">
              <a:rPr lang="en-US" smtClean="0"/>
              <a:pPr/>
              <a:t>40</a:t>
            </a:fld>
            <a:endParaRPr lang="en-US" dirty="0"/>
          </a:p>
        </p:txBody>
      </p:sp>
      <p:sp>
        <p:nvSpPr>
          <p:cNvPr id="2" name="Title 1">
            <a:extLst>
              <a:ext uri="{FF2B5EF4-FFF2-40B4-BE49-F238E27FC236}">
                <a16:creationId xmlns:a16="http://schemas.microsoft.com/office/drawing/2014/main" id="{1F800E07-86A9-4E2C-AC41-61F3B58E8CD9}"/>
              </a:ext>
            </a:extLst>
          </p:cNvPr>
          <p:cNvSpPr>
            <a:spLocks noGrp="1"/>
          </p:cNvSpPr>
          <p:nvPr>
            <p:ph type="title"/>
          </p:nvPr>
        </p:nvSpPr>
        <p:spPr/>
        <p:txBody>
          <a:bodyPr/>
          <a:lstStyle/>
          <a:p>
            <a:r>
              <a:rPr lang="en-US" dirty="0"/>
              <a:t>TRRP: Data Usability Summary</a:t>
            </a:r>
          </a:p>
        </p:txBody>
      </p:sp>
      <p:sp>
        <p:nvSpPr>
          <p:cNvPr id="3" name="Content Placeholder 2">
            <a:extLst>
              <a:ext uri="{FF2B5EF4-FFF2-40B4-BE49-F238E27FC236}">
                <a16:creationId xmlns:a16="http://schemas.microsoft.com/office/drawing/2014/main" id="{8BF2D3AB-2B3C-4AFE-9793-0D7B2802516B}"/>
              </a:ext>
            </a:extLst>
          </p:cNvPr>
          <p:cNvSpPr>
            <a:spLocks noGrp="1"/>
          </p:cNvSpPr>
          <p:nvPr>
            <p:ph sz="half" idx="1"/>
          </p:nvPr>
        </p:nvSpPr>
        <p:spPr>
          <a:xfrm>
            <a:off x="1165701" y="1820863"/>
            <a:ext cx="9692640" cy="3589337"/>
          </a:xfrm>
        </p:spPr>
        <p:txBody>
          <a:bodyPr>
            <a:normAutofit/>
          </a:bodyPr>
          <a:lstStyle/>
          <a:p>
            <a:r>
              <a:rPr lang="en-US" sz="2400" dirty="0"/>
              <a:t>Documents the Person’s technical review of the project data.</a:t>
            </a:r>
          </a:p>
          <a:p>
            <a:endParaRPr lang="en-US" sz="2400" dirty="0"/>
          </a:p>
          <a:p>
            <a:r>
              <a:rPr lang="en-US" sz="2400" dirty="0"/>
              <a:t>Summarizes the person’s findings related to data quality and the justification for using the qualified data.</a:t>
            </a:r>
          </a:p>
          <a:p>
            <a:endParaRPr lang="en-US" sz="2400" dirty="0"/>
          </a:p>
          <a:p>
            <a:r>
              <a:rPr lang="en-US" sz="2400" dirty="0"/>
              <a:t>Allows for an in-depth assessment of data quality.</a:t>
            </a:r>
          </a:p>
        </p:txBody>
      </p:sp>
      <p:sp>
        <p:nvSpPr>
          <p:cNvPr id="6" name="AutoShape 16">
            <a:extLst>
              <a:ext uri="{FF2B5EF4-FFF2-40B4-BE49-F238E27FC236}">
                <a16:creationId xmlns:a16="http://schemas.microsoft.com/office/drawing/2014/main" id="{576E92F2-E35B-4BEE-A77E-82978268EF5B}"/>
              </a:ext>
            </a:extLst>
          </p:cNvPr>
          <p:cNvSpPr>
            <a:spLocks noGrp="1" noChangeArrowheads="1"/>
          </p:cNvSpPr>
          <p:nvPr>
            <p:ph sz="half" idx="2"/>
          </p:nvPr>
        </p:nvSpPr>
        <p:spPr bwMode="auto">
          <a:xfrm>
            <a:off x="1165701" y="5550140"/>
            <a:ext cx="9692640" cy="1088485"/>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000" u="sng" dirty="0"/>
              <a:t>KEY POINT:</a:t>
            </a:r>
            <a:r>
              <a:rPr lang="en-US" sz="2000" dirty="0"/>
              <a:t> The person knows the most about the intended use of the data</a:t>
            </a:r>
          </a:p>
          <a:p>
            <a:pPr marL="0" indent="0">
              <a:lnSpc>
                <a:spcPct val="100000"/>
              </a:lnSpc>
              <a:spcBef>
                <a:spcPts val="0"/>
              </a:spcBef>
              <a:buNone/>
            </a:pPr>
            <a:r>
              <a:rPr lang="en-US" sz="2000" dirty="0"/>
              <a:t>	        collected and is required to identify the intended use in the </a:t>
            </a:r>
          </a:p>
          <a:p>
            <a:pPr marL="0" indent="0">
              <a:lnSpc>
                <a:spcPct val="100000"/>
              </a:lnSpc>
              <a:spcBef>
                <a:spcPts val="0"/>
              </a:spcBef>
              <a:buNone/>
            </a:pPr>
            <a:r>
              <a:rPr lang="en-US" sz="2000" dirty="0"/>
              <a:t>	        DUS.</a:t>
            </a:r>
          </a:p>
        </p:txBody>
      </p:sp>
    </p:spTree>
    <p:extLst>
      <p:ext uri="{BB962C8B-B14F-4D97-AF65-F5344CB8AC3E}">
        <p14:creationId xmlns:p14="http://schemas.microsoft.com/office/powerpoint/2010/main" val="1081670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B16C52-192B-47F4-A41B-42A9E5A1A6A7}"/>
              </a:ext>
            </a:extLst>
          </p:cNvPr>
          <p:cNvSpPr>
            <a:spLocks noGrp="1"/>
          </p:cNvSpPr>
          <p:nvPr>
            <p:ph type="sldNum" sz="quarter" idx="12"/>
          </p:nvPr>
        </p:nvSpPr>
        <p:spPr/>
        <p:txBody>
          <a:bodyPr>
            <a:normAutofit lnSpcReduction="10000"/>
          </a:bodyPr>
          <a:lstStyle/>
          <a:p>
            <a:fld id="{CF71795B-E018-4082-86CC-13E2C6FDE12D}" type="slidenum">
              <a:rPr lang="en-US" smtClean="0"/>
              <a:pPr/>
              <a:t>41</a:t>
            </a:fld>
            <a:endParaRPr lang="en-US" dirty="0"/>
          </a:p>
        </p:txBody>
      </p:sp>
      <p:sp>
        <p:nvSpPr>
          <p:cNvPr id="2" name="Title 1">
            <a:extLst>
              <a:ext uri="{FF2B5EF4-FFF2-40B4-BE49-F238E27FC236}">
                <a16:creationId xmlns:a16="http://schemas.microsoft.com/office/drawing/2014/main" id="{107ED035-A601-4634-A109-DC984C1C7CE4}"/>
              </a:ext>
            </a:extLst>
          </p:cNvPr>
          <p:cNvSpPr>
            <a:spLocks noGrp="1"/>
          </p:cNvSpPr>
          <p:nvPr>
            <p:ph type="title"/>
          </p:nvPr>
        </p:nvSpPr>
        <p:spPr/>
        <p:txBody>
          <a:bodyPr/>
          <a:lstStyle/>
          <a:p>
            <a:r>
              <a:rPr lang="en-US" dirty="0"/>
              <a:t>Data Usability Summary: </a:t>
            </a:r>
            <a:r>
              <a:rPr lang="en-US" dirty="0">
                <a:solidFill>
                  <a:schemeClr val="accent2"/>
                </a:solidFill>
              </a:rPr>
              <a:t>Contents</a:t>
            </a:r>
          </a:p>
        </p:txBody>
      </p:sp>
      <p:pic>
        <p:nvPicPr>
          <p:cNvPr id="15" name="Picture 14" descr="Text&#10;Tables&#10;Attachments">
            <a:extLst>
              <a:ext uri="{FF2B5EF4-FFF2-40B4-BE49-F238E27FC236}">
                <a16:creationId xmlns:a16="http://schemas.microsoft.com/office/drawing/2014/main" id="{F1BAB677-B317-4165-B602-16B7599F6447}"/>
              </a:ext>
            </a:extLst>
          </p:cNvPr>
          <p:cNvPicPr>
            <a:picLocks noChangeAspect="1"/>
          </p:cNvPicPr>
          <p:nvPr/>
        </p:nvPicPr>
        <p:blipFill>
          <a:blip r:embed="rId3"/>
          <a:stretch>
            <a:fillRect/>
          </a:stretch>
        </p:blipFill>
        <p:spPr>
          <a:xfrm>
            <a:off x="1073378" y="1564768"/>
            <a:ext cx="2048434" cy="4487045"/>
          </a:xfrm>
          <a:prstGeom prst="rect">
            <a:avLst/>
          </a:prstGeom>
        </p:spPr>
      </p:pic>
      <p:sp>
        <p:nvSpPr>
          <p:cNvPr id="3" name="Content Placeholder 2">
            <a:extLst>
              <a:ext uri="{FF2B5EF4-FFF2-40B4-BE49-F238E27FC236}">
                <a16:creationId xmlns:a16="http://schemas.microsoft.com/office/drawing/2014/main" id="{197B87ED-6215-46B2-8CF2-71764FC3AA65}"/>
              </a:ext>
            </a:extLst>
          </p:cNvPr>
          <p:cNvSpPr>
            <a:spLocks noGrp="1"/>
          </p:cNvSpPr>
          <p:nvPr>
            <p:ph sz="half" idx="1"/>
          </p:nvPr>
        </p:nvSpPr>
        <p:spPr>
          <a:xfrm>
            <a:off x="3009899" y="1503272"/>
            <a:ext cx="7924800" cy="4610039"/>
          </a:xfrm>
        </p:spPr>
        <p:txBody>
          <a:bodyPr>
            <a:normAutofit fontScale="92500" lnSpcReduction="20000"/>
          </a:bodyPr>
          <a:lstStyle/>
          <a:p>
            <a:pPr>
              <a:lnSpc>
                <a:spcPct val="110000"/>
              </a:lnSpc>
            </a:pPr>
            <a:r>
              <a:rPr lang="en-US" sz="2000" dirty="0"/>
              <a:t>Intended use of data (e.g., delineation, closure)</a:t>
            </a:r>
          </a:p>
          <a:p>
            <a:pPr>
              <a:lnSpc>
                <a:spcPct val="110000"/>
              </a:lnSpc>
              <a:spcBef>
                <a:spcPts val="0"/>
              </a:spcBef>
            </a:pPr>
            <a:r>
              <a:rPr lang="en-US" sz="2000" dirty="0"/>
              <a:t>Results of field data review</a:t>
            </a:r>
          </a:p>
          <a:p>
            <a:pPr>
              <a:lnSpc>
                <a:spcPct val="110000"/>
              </a:lnSpc>
              <a:spcBef>
                <a:spcPts val="0"/>
              </a:spcBef>
            </a:pPr>
            <a:r>
              <a:rPr lang="en-US" sz="2000" dirty="0"/>
              <a:t>Rationale for assigning data usability qualifiers and bias codes</a:t>
            </a:r>
          </a:p>
          <a:p>
            <a:pPr>
              <a:lnSpc>
                <a:spcPct val="110000"/>
              </a:lnSpc>
              <a:spcBef>
                <a:spcPts val="0"/>
              </a:spcBef>
            </a:pPr>
            <a:r>
              <a:rPr lang="en-US" sz="2000" dirty="0"/>
              <a:t>Conclusions regarding data usability</a:t>
            </a:r>
          </a:p>
          <a:p>
            <a:pPr marL="0" indent="0">
              <a:lnSpc>
                <a:spcPct val="110000"/>
              </a:lnSpc>
              <a:spcBef>
                <a:spcPts val="0"/>
              </a:spcBef>
              <a:buNone/>
            </a:pPr>
            <a:endParaRPr lang="en-US" sz="2000" dirty="0"/>
          </a:p>
          <a:p>
            <a:pPr>
              <a:lnSpc>
                <a:spcPct val="110000"/>
              </a:lnSpc>
              <a:spcBef>
                <a:spcPts val="0"/>
              </a:spcBef>
            </a:pPr>
            <a:r>
              <a:rPr lang="en-US" sz="2000" dirty="0"/>
              <a:t>Lab methods and COCs analyzed</a:t>
            </a:r>
          </a:p>
          <a:p>
            <a:pPr>
              <a:lnSpc>
                <a:spcPct val="110000"/>
              </a:lnSpc>
              <a:spcBef>
                <a:spcPts val="0"/>
              </a:spcBef>
            </a:pPr>
            <a:r>
              <a:rPr lang="en-US" sz="2000" dirty="0"/>
              <a:t>Cross-reference of field and lab sample IDs for each medium sampled</a:t>
            </a:r>
          </a:p>
          <a:p>
            <a:pPr>
              <a:lnSpc>
                <a:spcPct val="110000"/>
              </a:lnSpc>
              <a:spcBef>
                <a:spcPts val="0"/>
              </a:spcBef>
            </a:pPr>
            <a:r>
              <a:rPr lang="en-US" sz="2000" dirty="0"/>
              <a:t>Evaluation of field QC results relative to QC acceptance criteria</a:t>
            </a:r>
          </a:p>
          <a:p>
            <a:pPr>
              <a:lnSpc>
                <a:spcPct val="110000"/>
              </a:lnSpc>
              <a:spcBef>
                <a:spcPts val="0"/>
              </a:spcBef>
            </a:pPr>
            <a:r>
              <a:rPr lang="en-US" sz="2000" dirty="0"/>
              <a:t>Summary of qualified data</a:t>
            </a:r>
          </a:p>
          <a:p>
            <a:pPr marL="0" indent="0">
              <a:lnSpc>
                <a:spcPct val="110000"/>
              </a:lnSpc>
              <a:spcBef>
                <a:spcPts val="0"/>
              </a:spcBef>
              <a:buNone/>
            </a:pPr>
            <a:endParaRPr lang="en-US" sz="2000" dirty="0"/>
          </a:p>
          <a:p>
            <a:pPr>
              <a:lnSpc>
                <a:spcPct val="110000"/>
              </a:lnSpc>
              <a:spcBef>
                <a:spcPts val="0"/>
              </a:spcBef>
            </a:pPr>
            <a:r>
              <a:rPr lang="en-US" sz="2000" dirty="0"/>
              <a:t>Lab data packages containing reportable data and laboratory review checklists</a:t>
            </a:r>
          </a:p>
          <a:p>
            <a:pPr>
              <a:lnSpc>
                <a:spcPct val="110000"/>
              </a:lnSpc>
              <a:spcBef>
                <a:spcPts val="0"/>
              </a:spcBef>
            </a:pPr>
            <a:r>
              <a:rPr lang="en-US" sz="2000" dirty="0"/>
              <a:t>Laboratory NELAP accreditation certificates issued under the Texas Laboratory Accreditation Program applicable to the period during which the project data were generated </a:t>
            </a:r>
          </a:p>
        </p:txBody>
      </p:sp>
      <p:sp>
        <p:nvSpPr>
          <p:cNvPr id="6" name="AutoShape 16">
            <a:extLst>
              <a:ext uri="{FF2B5EF4-FFF2-40B4-BE49-F238E27FC236}">
                <a16:creationId xmlns:a16="http://schemas.microsoft.com/office/drawing/2014/main" id="{B98E9667-158E-48C4-AD7E-D3CEA80B5665}"/>
              </a:ext>
            </a:extLst>
          </p:cNvPr>
          <p:cNvSpPr>
            <a:spLocks noGrp="1" noChangeArrowheads="1"/>
          </p:cNvSpPr>
          <p:nvPr>
            <p:ph sz="half" idx="2"/>
          </p:nvPr>
        </p:nvSpPr>
        <p:spPr bwMode="auto">
          <a:xfrm>
            <a:off x="1165702" y="6093359"/>
            <a:ext cx="9692639" cy="724737"/>
          </a:xfrm>
          <a:prstGeom prst="roundRect">
            <a:avLst>
              <a:gd name="adj" fmla="val 21354"/>
            </a:avLst>
          </a:prstGeom>
          <a:solidFill>
            <a:schemeClr val="accent1">
              <a:lumMod val="50000"/>
            </a:schemeClr>
          </a:solidFill>
          <a:ln w="12700">
            <a:solidFill>
              <a:srgbClr val="C1CEFF"/>
            </a:solidFill>
            <a:round/>
            <a:headEnd/>
            <a:tailEnd/>
          </a:ln>
          <a:effectLst/>
        </p:spPr>
        <p:txBody>
          <a:bodyPr wrap="none" anchor="ctr">
            <a:noAutofit/>
          </a:bodyPr>
          <a:lstStyle/>
          <a:p>
            <a:pPr marL="0" indent="0">
              <a:lnSpc>
                <a:spcPct val="100000"/>
              </a:lnSpc>
              <a:spcBef>
                <a:spcPts val="0"/>
              </a:spcBef>
              <a:buNone/>
            </a:pPr>
            <a:r>
              <a:rPr lang="en-US" sz="2000" u="sng" dirty="0"/>
              <a:t>KEY POINT:</a:t>
            </a:r>
            <a:r>
              <a:rPr lang="en-US" sz="2000" dirty="0"/>
              <a:t> The DUS must include the justification for and the potential</a:t>
            </a:r>
          </a:p>
          <a:p>
            <a:pPr marL="0" indent="0">
              <a:lnSpc>
                <a:spcPct val="100000"/>
              </a:lnSpc>
              <a:spcBef>
                <a:spcPts val="0"/>
              </a:spcBef>
              <a:buNone/>
            </a:pPr>
            <a:r>
              <a:rPr lang="en-US" sz="2000" dirty="0"/>
              <a:t>	        consequence of using qualified data.</a:t>
            </a:r>
          </a:p>
        </p:txBody>
      </p:sp>
      <p:cxnSp>
        <p:nvCxnSpPr>
          <p:cNvPr id="9" name="Straight Connector 8" descr="Divider Line">
            <a:extLst>
              <a:ext uri="{FF2B5EF4-FFF2-40B4-BE49-F238E27FC236}">
                <a16:creationId xmlns:a16="http://schemas.microsoft.com/office/drawing/2014/main" id="{F8F7566C-AD1C-4A99-901A-034E9822453F}"/>
              </a:ext>
            </a:extLst>
          </p:cNvPr>
          <p:cNvCxnSpPr/>
          <p:nvPr/>
        </p:nvCxnSpPr>
        <p:spPr>
          <a:xfrm>
            <a:off x="1185291" y="2880154"/>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descr="Divider Line">
            <a:extLst>
              <a:ext uri="{FF2B5EF4-FFF2-40B4-BE49-F238E27FC236}">
                <a16:creationId xmlns:a16="http://schemas.microsoft.com/office/drawing/2014/main" id="{F30A1C1E-A994-4DB7-AB01-E25E460D44D7}"/>
              </a:ext>
            </a:extLst>
          </p:cNvPr>
          <p:cNvCxnSpPr/>
          <p:nvPr/>
        </p:nvCxnSpPr>
        <p:spPr>
          <a:xfrm>
            <a:off x="1165700" y="4447401"/>
            <a:ext cx="9821418"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233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138BEF-C942-49FF-A91E-5F6447696BC3}"/>
              </a:ext>
            </a:extLst>
          </p:cNvPr>
          <p:cNvSpPr>
            <a:spLocks noGrp="1"/>
          </p:cNvSpPr>
          <p:nvPr>
            <p:ph type="sldNum" sz="quarter" idx="12"/>
          </p:nvPr>
        </p:nvSpPr>
        <p:spPr/>
        <p:txBody>
          <a:bodyPr>
            <a:normAutofit lnSpcReduction="10000"/>
          </a:bodyPr>
          <a:lstStyle/>
          <a:p>
            <a:fld id="{CF71795B-E018-4082-86CC-13E2C6FDE12D}" type="slidenum">
              <a:rPr lang="en-US" smtClean="0"/>
              <a:pPr/>
              <a:t>42</a:t>
            </a:fld>
            <a:endParaRPr lang="en-US" dirty="0"/>
          </a:p>
        </p:txBody>
      </p:sp>
      <p:sp>
        <p:nvSpPr>
          <p:cNvPr id="2" name="Title 1">
            <a:extLst>
              <a:ext uri="{FF2B5EF4-FFF2-40B4-BE49-F238E27FC236}">
                <a16:creationId xmlns:a16="http://schemas.microsoft.com/office/drawing/2014/main" id="{56E4AACA-C4A6-4F0F-B93D-E8C9FA84591A}"/>
              </a:ext>
            </a:extLst>
          </p:cNvPr>
          <p:cNvSpPr>
            <a:spLocks noGrp="1"/>
          </p:cNvSpPr>
          <p:nvPr>
            <p:ph type="title"/>
          </p:nvPr>
        </p:nvSpPr>
        <p:spPr/>
        <p:txBody>
          <a:bodyPr>
            <a:noAutofit/>
          </a:bodyPr>
          <a:lstStyle/>
          <a:p>
            <a:r>
              <a:rPr lang="en-US" sz="4000" dirty="0"/>
              <a:t>Preparing the Data Usability Summary</a:t>
            </a:r>
          </a:p>
        </p:txBody>
      </p:sp>
      <p:sp>
        <p:nvSpPr>
          <p:cNvPr id="3" name="Content Placeholder 2">
            <a:extLst>
              <a:ext uri="{FF2B5EF4-FFF2-40B4-BE49-F238E27FC236}">
                <a16:creationId xmlns:a16="http://schemas.microsoft.com/office/drawing/2014/main" id="{7D3B195B-6E03-47E0-A9F7-3BE10AC7CEDE}"/>
              </a:ext>
            </a:extLst>
          </p:cNvPr>
          <p:cNvSpPr>
            <a:spLocks noGrp="1"/>
          </p:cNvSpPr>
          <p:nvPr>
            <p:ph idx="1"/>
          </p:nvPr>
        </p:nvSpPr>
        <p:spPr>
          <a:xfrm>
            <a:off x="1261871" y="1866900"/>
            <a:ext cx="9550507" cy="4514849"/>
          </a:xfrm>
        </p:spPr>
        <p:txBody>
          <a:bodyPr>
            <a:normAutofit/>
          </a:bodyPr>
          <a:lstStyle/>
          <a:p>
            <a:pPr marL="0" indent="0">
              <a:buNone/>
            </a:pPr>
            <a:r>
              <a:rPr lang="en-US" sz="2400" dirty="0"/>
              <a:t>The data reviewer </a:t>
            </a:r>
            <a:r>
              <a:rPr lang="en-US" sz="2400" b="1" u="sng" dirty="0">
                <a:solidFill>
                  <a:schemeClr val="accent2"/>
                </a:solidFill>
              </a:rPr>
              <a:t>must clearly state</a:t>
            </a:r>
            <a:r>
              <a:rPr lang="en-US" sz="2400" b="1" dirty="0">
                <a:solidFill>
                  <a:schemeClr val="accent2"/>
                </a:solidFill>
              </a:rPr>
              <a:t> </a:t>
            </a:r>
            <a:r>
              <a:rPr lang="en-US" sz="2400" dirty="0"/>
              <a:t>in the Data Usability Summary (DUS):</a:t>
            </a:r>
          </a:p>
          <a:p>
            <a:r>
              <a:rPr lang="en-US" sz="2400" dirty="0"/>
              <a:t>Whether the laboratory was NELAP accredited under the Texas Laboratory Accreditation Program (TLAP) at the time the data were generated and accredited for the specific:</a:t>
            </a:r>
          </a:p>
          <a:p>
            <a:pPr lvl="1"/>
            <a:r>
              <a:rPr lang="en-US" sz="2000" dirty="0"/>
              <a:t>Matrices</a:t>
            </a:r>
          </a:p>
          <a:p>
            <a:pPr lvl="1"/>
            <a:r>
              <a:rPr lang="en-US" sz="2000" dirty="0"/>
              <a:t>Methods</a:t>
            </a:r>
          </a:p>
          <a:p>
            <a:pPr lvl="1"/>
            <a:r>
              <a:rPr lang="en-US" sz="2000" dirty="0"/>
              <a:t>Analytes</a:t>
            </a:r>
          </a:p>
          <a:p>
            <a:r>
              <a:rPr lang="en-US" sz="2400" dirty="0"/>
              <a:t>Intended use of the data. </a:t>
            </a:r>
          </a:p>
          <a:p>
            <a:r>
              <a:rPr lang="en-US" sz="2400" dirty="0"/>
              <a:t>Project MQOs used to qualify the data.</a:t>
            </a:r>
          </a:p>
          <a:p>
            <a:pPr lvl="1"/>
            <a:endParaRPr lang="en-US" sz="2000" dirty="0"/>
          </a:p>
        </p:txBody>
      </p:sp>
    </p:spTree>
    <p:extLst>
      <p:ext uri="{BB962C8B-B14F-4D97-AF65-F5344CB8AC3E}">
        <p14:creationId xmlns:p14="http://schemas.microsoft.com/office/powerpoint/2010/main" val="1375728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E6BA56-F2B0-452E-B4BF-FE21085C9900}"/>
              </a:ext>
            </a:extLst>
          </p:cNvPr>
          <p:cNvSpPr>
            <a:spLocks noGrp="1"/>
          </p:cNvSpPr>
          <p:nvPr>
            <p:ph type="sldNum" sz="quarter" idx="12"/>
          </p:nvPr>
        </p:nvSpPr>
        <p:spPr/>
        <p:txBody>
          <a:bodyPr>
            <a:normAutofit lnSpcReduction="10000"/>
          </a:bodyPr>
          <a:lstStyle/>
          <a:p>
            <a:fld id="{CF71795B-E018-4082-86CC-13E2C6FDE12D}" type="slidenum">
              <a:rPr lang="en-US" smtClean="0"/>
              <a:pPr/>
              <a:t>43</a:t>
            </a:fld>
            <a:endParaRPr lang="en-US" dirty="0"/>
          </a:p>
        </p:txBody>
      </p:sp>
      <p:sp>
        <p:nvSpPr>
          <p:cNvPr id="2" name="Title 1">
            <a:extLst>
              <a:ext uri="{FF2B5EF4-FFF2-40B4-BE49-F238E27FC236}">
                <a16:creationId xmlns:a16="http://schemas.microsoft.com/office/drawing/2014/main" id="{617FEC96-30DD-46E0-A012-6D80465F683B}"/>
              </a:ext>
            </a:extLst>
          </p:cNvPr>
          <p:cNvSpPr>
            <a:spLocks noGrp="1"/>
          </p:cNvSpPr>
          <p:nvPr>
            <p:ph type="title"/>
          </p:nvPr>
        </p:nvSpPr>
        <p:spPr/>
        <p:txBody>
          <a:bodyPr>
            <a:noAutofit/>
          </a:bodyPr>
          <a:lstStyle/>
          <a:p>
            <a:r>
              <a:rPr lang="en-US" sz="3600" dirty="0"/>
              <a:t>Preparing the Data Usability Summary – Cont. 1</a:t>
            </a:r>
          </a:p>
        </p:txBody>
      </p:sp>
      <p:sp>
        <p:nvSpPr>
          <p:cNvPr id="3" name="Content Placeholder 2">
            <a:extLst>
              <a:ext uri="{FF2B5EF4-FFF2-40B4-BE49-F238E27FC236}">
                <a16:creationId xmlns:a16="http://schemas.microsoft.com/office/drawing/2014/main" id="{E4186938-EF73-4B52-A90F-2DC25B3948BA}"/>
              </a:ext>
            </a:extLst>
          </p:cNvPr>
          <p:cNvSpPr>
            <a:spLocks noGrp="1"/>
          </p:cNvSpPr>
          <p:nvPr>
            <p:ph idx="1"/>
          </p:nvPr>
        </p:nvSpPr>
        <p:spPr>
          <a:xfrm>
            <a:off x="1261871" y="1866900"/>
            <a:ext cx="9550507" cy="4313237"/>
          </a:xfrm>
        </p:spPr>
        <p:txBody>
          <a:bodyPr>
            <a:normAutofit/>
          </a:bodyPr>
          <a:lstStyle/>
          <a:p>
            <a:pPr marL="0" indent="0">
              <a:buNone/>
            </a:pPr>
            <a:r>
              <a:rPr lang="en-US" sz="2400" dirty="0"/>
              <a:t>The data reviewer </a:t>
            </a:r>
            <a:r>
              <a:rPr lang="en-US" sz="2400" u="sng" dirty="0">
                <a:solidFill>
                  <a:schemeClr val="accent2"/>
                </a:solidFill>
              </a:rPr>
              <a:t>must:</a:t>
            </a:r>
          </a:p>
          <a:p>
            <a:r>
              <a:rPr lang="en-US" dirty="0"/>
              <a:t>Evaluate and Qualify Project Data by reviewing:</a:t>
            </a:r>
          </a:p>
          <a:p>
            <a:pPr lvl="1"/>
            <a:r>
              <a:rPr lang="en-US" dirty="0"/>
              <a:t>LRCs.</a:t>
            </a:r>
          </a:p>
          <a:p>
            <a:pPr lvl="1"/>
            <a:r>
              <a:rPr lang="en-US" dirty="0"/>
              <a:t>Exception reports to the LRCs.</a:t>
            </a:r>
          </a:p>
          <a:p>
            <a:pPr lvl="1"/>
            <a:r>
              <a:rPr lang="en-US" dirty="0"/>
              <a:t>Reportable data.</a:t>
            </a:r>
          </a:p>
          <a:p>
            <a:pPr lvl="1"/>
            <a:r>
              <a:rPr lang="en-US" dirty="0"/>
              <a:t>Field Notes.</a:t>
            </a:r>
          </a:p>
          <a:p>
            <a:pPr lvl="1"/>
            <a:r>
              <a:rPr lang="en-US" dirty="0"/>
              <a:t>Adequacy of the MQLs for the COCs in all media.</a:t>
            </a:r>
          </a:p>
          <a:p>
            <a:pPr lvl="1"/>
            <a:r>
              <a:rPr lang="en-US" dirty="0"/>
              <a:t>Adequacy of the SDLs for non-detected results.</a:t>
            </a:r>
          </a:p>
          <a:p>
            <a:pPr lvl="2"/>
            <a:r>
              <a:rPr lang="en-US" dirty="0"/>
              <a:t>Compare to the action levels (e.g. LORPs).</a:t>
            </a:r>
          </a:p>
          <a:p>
            <a:endParaRPr lang="en-US" sz="2400" dirty="0"/>
          </a:p>
        </p:txBody>
      </p:sp>
    </p:spTree>
    <p:extLst>
      <p:ext uri="{BB962C8B-B14F-4D97-AF65-F5344CB8AC3E}">
        <p14:creationId xmlns:p14="http://schemas.microsoft.com/office/powerpoint/2010/main" val="2883360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89C7A8-AB0B-43DF-857F-E59887CC7372}"/>
              </a:ext>
            </a:extLst>
          </p:cNvPr>
          <p:cNvSpPr>
            <a:spLocks noGrp="1"/>
          </p:cNvSpPr>
          <p:nvPr>
            <p:ph type="sldNum" sz="quarter" idx="12"/>
          </p:nvPr>
        </p:nvSpPr>
        <p:spPr/>
        <p:txBody>
          <a:bodyPr>
            <a:normAutofit lnSpcReduction="10000"/>
          </a:bodyPr>
          <a:lstStyle/>
          <a:p>
            <a:fld id="{CF71795B-E018-4082-86CC-13E2C6FDE12D}" type="slidenum">
              <a:rPr lang="en-US" smtClean="0"/>
              <a:pPr/>
              <a:t>44</a:t>
            </a:fld>
            <a:endParaRPr lang="en-US" dirty="0"/>
          </a:p>
        </p:txBody>
      </p:sp>
      <p:sp>
        <p:nvSpPr>
          <p:cNvPr id="2" name="Title 1">
            <a:extLst>
              <a:ext uri="{FF2B5EF4-FFF2-40B4-BE49-F238E27FC236}">
                <a16:creationId xmlns:a16="http://schemas.microsoft.com/office/drawing/2014/main" id="{806B5A22-88B0-471A-A565-B8322805A53C}"/>
              </a:ext>
            </a:extLst>
          </p:cNvPr>
          <p:cNvSpPr>
            <a:spLocks noGrp="1"/>
          </p:cNvSpPr>
          <p:nvPr>
            <p:ph type="title"/>
          </p:nvPr>
        </p:nvSpPr>
        <p:spPr/>
        <p:txBody>
          <a:bodyPr>
            <a:noAutofit/>
          </a:bodyPr>
          <a:lstStyle/>
          <a:p>
            <a:r>
              <a:rPr lang="en-US" sz="3600" dirty="0"/>
              <a:t>Preparing the Data Usability Summary – Cont. 2</a:t>
            </a:r>
          </a:p>
        </p:txBody>
      </p:sp>
      <p:sp>
        <p:nvSpPr>
          <p:cNvPr id="3" name="Content Placeholder 2">
            <a:extLst>
              <a:ext uri="{FF2B5EF4-FFF2-40B4-BE49-F238E27FC236}">
                <a16:creationId xmlns:a16="http://schemas.microsoft.com/office/drawing/2014/main" id="{007CD23E-3B36-44A8-A7E8-07AA875016FB}"/>
              </a:ext>
            </a:extLst>
          </p:cNvPr>
          <p:cNvSpPr>
            <a:spLocks noGrp="1"/>
          </p:cNvSpPr>
          <p:nvPr>
            <p:ph idx="1"/>
          </p:nvPr>
        </p:nvSpPr>
        <p:spPr>
          <a:xfrm>
            <a:off x="1261871" y="1631093"/>
            <a:ext cx="9692640" cy="5226908"/>
          </a:xfrm>
        </p:spPr>
        <p:txBody>
          <a:bodyPr>
            <a:noAutofit/>
          </a:bodyPr>
          <a:lstStyle/>
          <a:p>
            <a:pPr marL="0" indent="0">
              <a:buNone/>
            </a:pPr>
            <a:r>
              <a:rPr lang="en-US" sz="2400" dirty="0"/>
              <a:t>The data reviewer </a:t>
            </a:r>
            <a:r>
              <a:rPr lang="en-US" sz="2400" u="sng" dirty="0">
                <a:solidFill>
                  <a:schemeClr val="accent2"/>
                </a:solidFill>
              </a:rPr>
              <a:t>must include:</a:t>
            </a:r>
            <a:endParaRPr lang="en-US" sz="2400" dirty="0">
              <a:solidFill>
                <a:schemeClr val="accent2"/>
              </a:solidFill>
            </a:endParaRPr>
          </a:p>
          <a:p>
            <a:r>
              <a:rPr lang="en-US" sz="2400" dirty="0"/>
              <a:t>Table summarizing qualified analytical data.</a:t>
            </a:r>
          </a:p>
          <a:p>
            <a:pPr lvl="1"/>
            <a:r>
              <a:rPr lang="en-US" sz="2000" dirty="0"/>
              <a:t>Provide reason(s) for the qualification.</a:t>
            </a:r>
          </a:p>
          <a:p>
            <a:r>
              <a:rPr lang="en-US" sz="2400" dirty="0"/>
              <a:t>Table summarizing and evaluating field QC sample results</a:t>
            </a:r>
          </a:p>
          <a:p>
            <a:pPr lvl="1"/>
            <a:r>
              <a:rPr lang="en-US" sz="2000" dirty="0"/>
              <a:t>Field Duplicates, MS/MSD, LCS/LCSD, Blanks.</a:t>
            </a:r>
          </a:p>
          <a:p>
            <a:pPr lvl="1"/>
            <a:r>
              <a:rPr lang="en-US" sz="2000" dirty="0"/>
              <a:t>Use QC acceptance criteria given in Tables D-1 and D-2 of the TRRP-13 guidance (if applicable).</a:t>
            </a:r>
          </a:p>
        </p:txBody>
      </p:sp>
    </p:spTree>
    <p:extLst>
      <p:ext uri="{BB962C8B-B14F-4D97-AF65-F5344CB8AC3E}">
        <p14:creationId xmlns:p14="http://schemas.microsoft.com/office/powerpoint/2010/main" val="983962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A481B5-4945-46F8-A3BB-85EBAC649864}"/>
              </a:ext>
            </a:extLst>
          </p:cNvPr>
          <p:cNvSpPr>
            <a:spLocks noGrp="1"/>
          </p:cNvSpPr>
          <p:nvPr>
            <p:ph type="sldNum" sz="quarter" idx="12"/>
          </p:nvPr>
        </p:nvSpPr>
        <p:spPr/>
        <p:txBody>
          <a:bodyPr>
            <a:normAutofit lnSpcReduction="10000"/>
          </a:bodyPr>
          <a:lstStyle/>
          <a:p>
            <a:fld id="{CF71795B-E018-4082-86CC-13E2C6FDE12D}" type="slidenum">
              <a:rPr lang="en-US" smtClean="0"/>
              <a:pPr/>
              <a:t>45</a:t>
            </a:fld>
            <a:endParaRPr lang="en-US" dirty="0"/>
          </a:p>
        </p:txBody>
      </p:sp>
      <p:sp>
        <p:nvSpPr>
          <p:cNvPr id="2" name="Title 1">
            <a:extLst>
              <a:ext uri="{FF2B5EF4-FFF2-40B4-BE49-F238E27FC236}">
                <a16:creationId xmlns:a16="http://schemas.microsoft.com/office/drawing/2014/main" id="{E86A7749-D59E-4A80-AAA8-F2AC5C0064E0}"/>
              </a:ext>
            </a:extLst>
          </p:cNvPr>
          <p:cNvSpPr>
            <a:spLocks noGrp="1"/>
          </p:cNvSpPr>
          <p:nvPr>
            <p:ph type="title"/>
          </p:nvPr>
        </p:nvSpPr>
        <p:spPr/>
        <p:txBody>
          <a:bodyPr>
            <a:noAutofit/>
          </a:bodyPr>
          <a:lstStyle/>
          <a:p>
            <a:r>
              <a:rPr lang="en-US" sz="3600" dirty="0"/>
              <a:t>Preparing the Data Usability Summary – Cont. 3</a:t>
            </a:r>
          </a:p>
        </p:txBody>
      </p:sp>
      <p:sp>
        <p:nvSpPr>
          <p:cNvPr id="3" name="Content Placeholder 2">
            <a:extLst>
              <a:ext uri="{FF2B5EF4-FFF2-40B4-BE49-F238E27FC236}">
                <a16:creationId xmlns:a16="http://schemas.microsoft.com/office/drawing/2014/main" id="{D232D6D8-A90C-4538-BED6-E1845C375804}"/>
              </a:ext>
            </a:extLst>
          </p:cNvPr>
          <p:cNvSpPr>
            <a:spLocks noGrp="1"/>
          </p:cNvSpPr>
          <p:nvPr>
            <p:ph idx="1"/>
          </p:nvPr>
        </p:nvSpPr>
        <p:spPr>
          <a:xfrm>
            <a:off x="1261871" y="1971675"/>
            <a:ext cx="9550507" cy="4208462"/>
          </a:xfrm>
        </p:spPr>
        <p:txBody>
          <a:bodyPr>
            <a:normAutofit/>
          </a:bodyPr>
          <a:lstStyle/>
          <a:p>
            <a:pPr marL="0" indent="0">
              <a:buNone/>
            </a:pPr>
            <a:r>
              <a:rPr lang="en-US" sz="2400" dirty="0"/>
              <a:t>The data reviewer </a:t>
            </a:r>
            <a:r>
              <a:rPr lang="en-US" sz="2400" u="sng" dirty="0">
                <a:solidFill>
                  <a:schemeClr val="accent2"/>
                </a:solidFill>
              </a:rPr>
              <a:t>must:</a:t>
            </a:r>
            <a:endParaRPr lang="en-US" sz="2400" dirty="0">
              <a:solidFill>
                <a:schemeClr val="accent2"/>
              </a:solidFill>
            </a:endParaRPr>
          </a:p>
          <a:p>
            <a:r>
              <a:rPr lang="en-US" sz="2400" dirty="0"/>
              <a:t>Provide rationale for any professional judgment used.</a:t>
            </a:r>
          </a:p>
          <a:p>
            <a:pPr lvl="1"/>
            <a:r>
              <a:rPr lang="en-US" sz="2000" dirty="0"/>
              <a:t>Include if  the data can be used to the regulatory compliance decisions being made for the project.</a:t>
            </a:r>
          </a:p>
          <a:p>
            <a:r>
              <a:rPr lang="en-US" sz="2400" dirty="0"/>
              <a:t>Identify:</a:t>
            </a:r>
          </a:p>
          <a:p>
            <a:pPr lvl="1"/>
            <a:r>
              <a:rPr lang="en-US" sz="2000" dirty="0"/>
              <a:t>rejected data as a result of the data usability review.</a:t>
            </a:r>
          </a:p>
          <a:p>
            <a:pPr lvl="1"/>
            <a:r>
              <a:rPr lang="en-US" sz="2000" dirty="0"/>
              <a:t>unusable data for meeting project objectives.</a:t>
            </a:r>
          </a:p>
          <a:p>
            <a:r>
              <a:rPr lang="en-US" sz="2400" dirty="0"/>
              <a:t>Discuss if rejected, unusable, or qualified sample results are considered critical for meeting project objectives. </a:t>
            </a:r>
          </a:p>
        </p:txBody>
      </p:sp>
    </p:spTree>
    <p:extLst>
      <p:ext uri="{BB962C8B-B14F-4D97-AF65-F5344CB8AC3E}">
        <p14:creationId xmlns:p14="http://schemas.microsoft.com/office/powerpoint/2010/main" val="2280045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1409BB-C828-468B-AABF-3895BD488291}"/>
              </a:ext>
            </a:extLst>
          </p:cNvPr>
          <p:cNvSpPr>
            <a:spLocks noGrp="1"/>
          </p:cNvSpPr>
          <p:nvPr>
            <p:ph type="sldNum" sz="quarter" idx="12"/>
          </p:nvPr>
        </p:nvSpPr>
        <p:spPr/>
        <p:txBody>
          <a:bodyPr>
            <a:normAutofit lnSpcReduction="10000"/>
          </a:bodyPr>
          <a:lstStyle/>
          <a:p>
            <a:fld id="{CF71795B-E018-4082-86CC-13E2C6FDE12D}" type="slidenum">
              <a:rPr lang="en-US" smtClean="0"/>
              <a:pPr/>
              <a:t>46</a:t>
            </a:fld>
            <a:endParaRPr lang="en-US" dirty="0"/>
          </a:p>
        </p:txBody>
      </p:sp>
      <p:sp>
        <p:nvSpPr>
          <p:cNvPr id="2" name="Title 1">
            <a:extLst>
              <a:ext uri="{FF2B5EF4-FFF2-40B4-BE49-F238E27FC236}">
                <a16:creationId xmlns:a16="http://schemas.microsoft.com/office/drawing/2014/main" id="{FE5A5592-884A-40C6-B3FD-43448C28D682}"/>
              </a:ext>
            </a:extLst>
          </p:cNvPr>
          <p:cNvSpPr>
            <a:spLocks noGrp="1"/>
          </p:cNvSpPr>
          <p:nvPr>
            <p:ph type="title"/>
          </p:nvPr>
        </p:nvSpPr>
        <p:spPr/>
        <p:txBody>
          <a:bodyPr>
            <a:normAutofit fontScale="90000"/>
          </a:bodyPr>
          <a:lstStyle/>
          <a:p>
            <a:pPr algn="ctr"/>
            <a:r>
              <a:rPr lang="en-US" dirty="0"/>
              <a:t>Example Data Usability Scenario (Ex. 1)</a:t>
            </a:r>
          </a:p>
        </p:txBody>
      </p:sp>
      <p:sp>
        <p:nvSpPr>
          <p:cNvPr id="10" name="Content Placeholder 9">
            <a:extLst>
              <a:ext uri="{FF2B5EF4-FFF2-40B4-BE49-F238E27FC236}">
                <a16:creationId xmlns:a16="http://schemas.microsoft.com/office/drawing/2014/main" id="{2B311CB1-29DC-429F-8B87-D5DA29D97F19}"/>
              </a:ext>
            </a:extLst>
          </p:cNvPr>
          <p:cNvSpPr>
            <a:spLocks noGrp="1"/>
          </p:cNvSpPr>
          <p:nvPr>
            <p:ph idx="1"/>
          </p:nvPr>
        </p:nvSpPr>
        <p:spPr>
          <a:xfrm>
            <a:off x="1261871" y="1705232"/>
            <a:ext cx="9550507" cy="4741750"/>
          </a:xfrm>
        </p:spPr>
        <p:txBody>
          <a:bodyPr>
            <a:normAutofit fontScale="92500" lnSpcReduction="10000"/>
          </a:bodyPr>
          <a:lstStyle/>
          <a:p>
            <a:r>
              <a:rPr lang="en-US" dirty="0"/>
              <a:t>Action level = 0.005 mg/L</a:t>
            </a:r>
          </a:p>
          <a:p>
            <a:r>
              <a:rPr lang="en-US" dirty="0"/>
              <a:t>Sample result concentration =  0.0035 mg/L (qualified JL) </a:t>
            </a:r>
          </a:p>
          <a:p>
            <a:r>
              <a:rPr lang="en-US" dirty="0"/>
              <a:t>Sample result 30% below action level</a:t>
            </a:r>
          </a:p>
          <a:p>
            <a:endParaRPr lang="en-US" dirty="0"/>
          </a:p>
          <a:p>
            <a:r>
              <a:rPr lang="en-US" b="1" dirty="0"/>
              <a:t>BUT </a:t>
            </a:r>
            <a:r>
              <a:rPr lang="en-US" dirty="0"/>
              <a:t>Data Usability Reviewer found:</a:t>
            </a:r>
          </a:p>
          <a:p>
            <a:pPr lvl="1"/>
            <a:r>
              <a:rPr lang="en-US" dirty="0"/>
              <a:t>Surrogate spike recovery* = 40%           </a:t>
            </a:r>
            <a:r>
              <a:rPr lang="en-US" sz="2200" dirty="0"/>
              <a:t>*</a:t>
            </a:r>
            <a:r>
              <a:rPr lang="en-US" sz="1900" dirty="0"/>
              <a:t>MS or LCS recovery would also apply</a:t>
            </a:r>
            <a:endParaRPr lang="en-US" sz="2200" dirty="0"/>
          </a:p>
          <a:p>
            <a:pPr lvl="1"/>
            <a:r>
              <a:rPr lang="en-US" dirty="0"/>
              <a:t>Potential Low Bias (magnitude 60%)</a:t>
            </a:r>
          </a:p>
          <a:p>
            <a:pPr lvl="1"/>
            <a:endParaRPr lang="en-US" dirty="0"/>
          </a:p>
          <a:p>
            <a:r>
              <a:rPr lang="en-US" dirty="0"/>
              <a:t>Cannot confidently conclude result is truly below action level</a:t>
            </a:r>
          </a:p>
          <a:p>
            <a:r>
              <a:rPr lang="en-US" dirty="0"/>
              <a:t>Additional sampling may take place to confirm results.</a:t>
            </a:r>
          </a:p>
          <a:p>
            <a:pPr marL="0" indent="0">
              <a:buNone/>
            </a:pPr>
            <a:endParaRPr lang="en-US" dirty="0"/>
          </a:p>
        </p:txBody>
      </p:sp>
    </p:spTree>
    <p:extLst>
      <p:ext uri="{BB962C8B-B14F-4D97-AF65-F5344CB8AC3E}">
        <p14:creationId xmlns:p14="http://schemas.microsoft.com/office/powerpoint/2010/main" val="4201946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1409BB-C828-468B-AABF-3895BD488291}"/>
              </a:ext>
            </a:extLst>
          </p:cNvPr>
          <p:cNvSpPr>
            <a:spLocks noGrp="1"/>
          </p:cNvSpPr>
          <p:nvPr>
            <p:ph type="sldNum" sz="quarter" idx="12"/>
          </p:nvPr>
        </p:nvSpPr>
        <p:spPr/>
        <p:txBody>
          <a:bodyPr>
            <a:normAutofit lnSpcReduction="10000"/>
          </a:bodyPr>
          <a:lstStyle/>
          <a:p>
            <a:fld id="{CF71795B-E018-4082-86CC-13E2C6FDE12D}" type="slidenum">
              <a:rPr lang="en-US" smtClean="0"/>
              <a:pPr/>
              <a:t>47</a:t>
            </a:fld>
            <a:endParaRPr lang="en-US" dirty="0"/>
          </a:p>
        </p:txBody>
      </p:sp>
      <p:sp>
        <p:nvSpPr>
          <p:cNvPr id="2" name="Title 1">
            <a:extLst>
              <a:ext uri="{FF2B5EF4-FFF2-40B4-BE49-F238E27FC236}">
                <a16:creationId xmlns:a16="http://schemas.microsoft.com/office/drawing/2014/main" id="{FE5A5592-884A-40C6-B3FD-43448C28D682}"/>
              </a:ext>
            </a:extLst>
          </p:cNvPr>
          <p:cNvSpPr>
            <a:spLocks noGrp="1"/>
          </p:cNvSpPr>
          <p:nvPr>
            <p:ph type="title"/>
          </p:nvPr>
        </p:nvSpPr>
        <p:spPr/>
        <p:txBody>
          <a:bodyPr>
            <a:normAutofit fontScale="90000"/>
          </a:bodyPr>
          <a:lstStyle/>
          <a:p>
            <a:pPr algn="ctr"/>
            <a:r>
              <a:rPr lang="en-US" dirty="0"/>
              <a:t>Example Data Usability Scenario (Ex. 2)</a:t>
            </a:r>
          </a:p>
        </p:txBody>
      </p:sp>
      <p:sp>
        <p:nvSpPr>
          <p:cNvPr id="10" name="Content Placeholder 9">
            <a:extLst>
              <a:ext uri="{FF2B5EF4-FFF2-40B4-BE49-F238E27FC236}">
                <a16:creationId xmlns:a16="http://schemas.microsoft.com/office/drawing/2014/main" id="{2B311CB1-29DC-429F-8B87-D5DA29D97F19}"/>
              </a:ext>
            </a:extLst>
          </p:cNvPr>
          <p:cNvSpPr>
            <a:spLocks noGrp="1"/>
          </p:cNvSpPr>
          <p:nvPr>
            <p:ph idx="1"/>
          </p:nvPr>
        </p:nvSpPr>
        <p:spPr>
          <a:xfrm>
            <a:off x="1261871" y="1616364"/>
            <a:ext cx="9550507" cy="4563773"/>
          </a:xfrm>
        </p:spPr>
        <p:txBody>
          <a:bodyPr>
            <a:normAutofit fontScale="92500" lnSpcReduction="10000"/>
          </a:bodyPr>
          <a:lstStyle/>
          <a:p>
            <a:r>
              <a:rPr lang="en-US" dirty="0"/>
              <a:t>Action level = 0.500 mg/L</a:t>
            </a:r>
          </a:p>
          <a:p>
            <a:r>
              <a:rPr lang="en-US" dirty="0"/>
              <a:t>Sample result concentration =  0.0035 mg/L (qualified JL)</a:t>
            </a:r>
          </a:p>
          <a:p>
            <a:r>
              <a:rPr lang="en-US" dirty="0"/>
              <a:t>Result is more than 2 orders of magnitude less than the action level.</a:t>
            </a:r>
          </a:p>
          <a:p>
            <a:endParaRPr lang="en-US" b="1" dirty="0"/>
          </a:p>
          <a:p>
            <a:r>
              <a:rPr lang="en-US" b="1" dirty="0"/>
              <a:t>BUT </a:t>
            </a:r>
            <a:r>
              <a:rPr lang="en-US" dirty="0"/>
              <a:t>Data Usability Reviewer found:</a:t>
            </a:r>
          </a:p>
          <a:p>
            <a:pPr lvl="1"/>
            <a:r>
              <a:rPr lang="en-US" dirty="0"/>
              <a:t>Surrogate spike recovery* = 40%           </a:t>
            </a:r>
            <a:r>
              <a:rPr lang="en-US" sz="2200" dirty="0"/>
              <a:t>*</a:t>
            </a:r>
            <a:r>
              <a:rPr lang="en-US" sz="1900" dirty="0"/>
              <a:t>MS or LCS recovery would also apply</a:t>
            </a:r>
            <a:endParaRPr lang="en-US" dirty="0"/>
          </a:p>
          <a:p>
            <a:pPr lvl="1"/>
            <a:r>
              <a:rPr lang="en-US" dirty="0"/>
              <a:t>Potential Low Bias (magnitude 60%)</a:t>
            </a:r>
          </a:p>
          <a:p>
            <a:pPr lvl="1"/>
            <a:endParaRPr lang="en-US" dirty="0"/>
          </a:p>
          <a:p>
            <a:r>
              <a:rPr lang="en-US" dirty="0"/>
              <a:t>Result is definitely below action level. </a:t>
            </a:r>
          </a:p>
        </p:txBody>
      </p:sp>
    </p:spTree>
    <p:extLst>
      <p:ext uri="{BB962C8B-B14F-4D97-AF65-F5344CB8AC3E}">
        <p14:creationId xmlns:p14="http://schemas.microsoft.com/office/powerpoint/2010/main" val="18762821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2A3714-66D3-450A-8BEA-6BD93721DF1F}"/>
              </a:ext>
            </a:extLst>
          </p:cNvPr>
          <p:cNvSpPr>
            <a:spLocks noGrp="1"/>
          </p:cNvSpPr>
          <p:nvPr>
            <p:ph type="sldNum" sz="quarter" idx="12"/>
          </p:nvPr>
        </p:nvSpPr>
        <p:spPr/>
        <p:txBody>
          <a:bodyPr>
            <a:normAutofit lnSpcReduction="10000"/>
          </a:bodyPr>
          <a:lstStyle/>
          <a:p>
            <a:fld id="{CF71795B-E018-4082-86CC-13E2C6FDE12D}" type="slidenum">
              <a:rPr lang="en-US" smtClean="0"/>
              <a:pPr/>
              <a:t>48</a:t>
            </a:fld>
            <a:endParaRPr lang="en-US" dirty="0"/>
          </a:p>
        </p:txBody>
      </p:sp>
      <p:sp>
        <p:nvSpPr>
          <p:cNvPr id="2" name="Title 1">
            <a:extLst>
              <a:ext uri="{FF2B5EF4-FFF2-40B4-BE49-F238E27FC236}">
                <a16:creationId xmlns:a16="http://schemas.microsoft.com/office/drawing/2014/main" id="{96058161-2E50-49B3-A9F6-480962568002}"/>
              </a:ext>
            </a:extLst>
          </p:cNvPr>
          <p:cNvSpPr>
            <a:spLocks noGrp="1"/>
          </p:cNvSpPr>
          <p:nvPr>
            <p:ph type="title"/>
          </p:nvPr>
        </p:nvSpPr>
        <p:spPr>
          <a:xfrm>
            <a:off x="1160907" y="140960"/>
            <a:ext cx="10033566" cy="1176841"/>
          </a:xfrm>
        </p:spPr>
        <p:txBody>
          <a:bodyPr>
            <a:noAutofit/>
          </a:bodyPr>
          <a:lstStyle/>
          <a:p>
            <a:r>
              <a:rPr lang="en-US" sz="3600" dirty="0"/>
              <a:t>Data Quality Assessment: </a:t>
            </a:r>
            <a:r>
              <a:rPr lang="en-US" sz="3600" dirty="0">
                <a:solidFill>
                  <a:schemeClr val="accent2"/>
                </a:solidFill>
              </a:rPr>
              <a:t>Process Overview (7)</a:t>
            </a:r>
            <a:endParaRPr lang="en-US" sz="3600" dirty="0"/>
          </a:p>
        </p:txBody>
      </p:sp>
      <p:pic>
        <p:nvPicPr>
          <p:cNvPr id="9" name="Picture 8" descr="Process Overview Diagram:&#10;1. Define Project Objectives&#10;2. Conduct Field Program&#10;3. Issue Lab Report&#10;4. Perform Data Usability Review&#10;5. Data Quality OK?&#10;No: return to 1. Yes: continue&#10;6. Prepare DUS Report or Data Review Summary&#10;7. Submit DUS Report or QA/QC Summary">
            <a:extLst>
              <a:ext uri="{FF2B5EF4-FFF2-40B4-BE49-F238E27FC236}">
                <a16:creationId xmlns:a16="http://schemas.microsoft.com/office/drawing/2014/main" id="{BA185D04-A936-40F6-A84F-03739CC5CEB8}"/>
              </a:ext>
            </a:extLst>
          </p:cNvPr>
          <p:cNvPicPr>
            <a:picLocks noChangeAspect="1"/>
          </p:cNvPicPr>
          <p:nvPr/>
        </p:nvPicPr>
        <p:blipFill>
          <a:blip r:embed="rId2"/>
          <a:stretch>
            <a:fillRect/>
          </a:stretch>
        </p:blipFill>
        <p:spPr>
          <a:xfrm>
            <a:off x="148176" y="1624042"/>
            <a:ext cx="4438273" cy="5163760"/>
          </a:xfrm>
          <a:prstGeom prst="rect">
            <a:avLst/>
          </a:prstGeom>
        </p:spPr>
      </p:pic>
      <p:sp>
        <p:nvSpPr>
          <p:cNvPr id="3" name="Content Placeholder 2">
            <a:extLst>
              <a:ext uri="{FF2B5EF4-FFF2-40B4-BE49-F238E27FC236}">
                <a16:creationId xmlns:a16="http://schemas.microsoft.com/office/drawing/2014/main" id="{BB6ACCCD-0096-45FB-A2EF-4DCC290F9762}"/>
              </a:ext>
            </a:extLst>
          </p:cNvPr>
          <p:cNvSpPr>
            <a:spLocks noGrp="1"/>
          </p:cNvSpPr>
          <p:nvPr>
            <p:ph idx="1"/>
          </p:nvPr>
        </p:nvSpPr>
        <p:spPr>
          <a:xfrm>
            <a:off x="4586449" y="1645920"/>
            <a:ext cx="6524895" cy="5120005"/>
          </a:xfrm>
        </p:spPr>
        <p:txBody>
          <a:bodyPr>
            <a:normAutofit/>
          </a:bodyPr>
          <a:lstStyle/>
          <a:p>
            <a:r>
              <a:rPr lang="en-US" sz="2000" dirty="0"/>
              <a:t>The Person submits the DUS report or QA/QC summary and TCEQ conducts review.</a:t>
            </a:r>
          </a:p>
          <a:p>
            <a:pPr lvl="1"/>
            <a:r>
              <a:rPr lang="en-US" sz="1800" dirty="0"/>
              <a:t>APARs</a:t>
            </a:r>
          </a:p>
          <a:p>
            <a:pPr lvl="1"/>
            <a:r>
              <a:rPr lang="en-US" sz="1800" dirty="0"/>
              <a:t>RACRs,</a:t>
            </a:r>
          </a:p>
          <a:p>
            <a:pPr lvl="1"/>
            <a:r>
              <a:rPr lang="en-US" sz="1800" dirty="0"/>
              <a:t>RDRs,</a:t>
            </a:r>
          </a:p>
          <a:p>
            <a:pPr lvl="1"/>
            <a:r>
              <a:rPr lang="en-US" sz="1800" dirty="0"/>
              <a:t>ARFs.</a:t>
            </a:r>
          </a:p>
        </p:txBody>
      </p:sp>
    </p:spTree>
    <p:extLst>
      <p:ext uri="{BB962C8B-B14F-4D97-AF65-F5344CB8AC3E}">
        <p14:creationId xmlns:p14="http://schemas.microsoft.com/office/powerpoint/2010/main" val="3041356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94000"/>
                <a:shade val="98000"/>
                <a:satMod val="130000"/>
                <a:lumMod val="102000"/>
              </a:schemeClr>
            </a:gs>
            <a:gs pos="100000">
              <a:schemeClr val="bg1">
                <a:tint val="98000"/>
                <a:shade val="78000"/>
                <a:satMod val="140000"/>
              </a:schemeClr>
            </a:gs>
          </a:gsLst>
          <a:path path="circle">
            <a:fillToRect l="100000" t="100000" r="100000" b="100000"/>
          </a:path>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9F5699-01DC-474D-BF97-8C2DC5BDF88B}"/>
              </a:ext>
            </a:extLst>
          </p:cNvPr>
          <p:cNvSpPr>
            <a:spLocks noGrp="1"/>
          </p:cNvSpPr>
          <p:nvPr>
            <p:ph type="sldNum" sz="quarter" idx="12"/>
          </p:nvPr>
        </p:nvSpPr>
        <p:spPr/>
        <p:txBody>
          <a:bodyPr>
            <a:normAutofit lnSpcReduction="10000"/>
          </a:bodyPr>
          <a:lstStyle/>
          <a:p>
            <a:fld id="{CF71795B-E018-4082-86CC-13E2C6FDE12D}" type="slidenum">
              <a:rPr lang="en-US" smtClean="0"/>
              <a:pPr/>
              <a:t>49</a:t>
            </a:fld>
            <a:endParaRPr lang="en-US" dirty="0"/>
          </a:p>
        </p:txBody>
      </p:sp>
      <p:sp>
        <p:nvSpPr>
          <p:cNvPr id="2" name="Title 1">
            <a:extLst>
              <a:ext uri="{FF2B5EF4-FFF2-40B4-BE49-F238E27FC236}">
                <a16:creationId xmlns:a16="http://schemas.microsoft.com/office/drawing/2014/main" id="{89593842-1063-4F0E-9BCF-8FF70FAF7416}"/>
              </a:ext>
            </a:extLst>
          </p:cNvPr>
          <p:cNvSpPr>
            <a:spLocks noGrp="1"/>
          </p:cNvSpPr>
          <p:nvPr>
            <p:ph type="title"/>
          </p:nvPr>
        </p:nvSpPr>
        <p:spPr>
          <a:xfrm>
            <a:off x="1190804" y="677863"/>
            <a:ext cx="9692640" cy="1176841"/>
          </a:xfrm>
        </p:spPr>
        <p:txBody>
          <a:bodyPr>
            <a:noAutofit/>
          </a:bodyPr>
          <a:lstStyle/>
          <a:p>
            <a:pPr algn="ctr"/>
            <a:r>
              <a:rPr lang="en-US" dirty="0"/>
              <a:t>Office of Waste, Remediation Division</a:t>
            </a:r>
            <a:br>
              <a:rPr lang="en-US" dirty="0"/>
            </a:br>
            <a:r>
              <a:rPr lang="en-US" dirty="0"/>
              <a:t>Technical Program Support Team</a:t>
            </a:r>
          </a:p>
        </p:txBody>
      </p:sp>
      <p:sp>
        <p:nvSpPr>
          <p:cNvPr id="3" name="Content Placeholder 2">
            <a:extLst>
              <a:ext uri="{FF2B5EF4-FFF2-40B4-BE49-F238E27FC236}">
                <a16:creationId xmlns:a16="http://schemas.microsoft.com/office/drawing/2014/main" id="{E832B7BB-3380-4D34-90A1-BB7C897180BE}"/>
              </a:ext>
            </a:extLst>
          </p:cNvPr>
          <p:cNvSpPr>
            <a:spLocks noGrp="1"/>
          </p:cNvSpPr>
          <p:nvPr>
            <p:ph idx="1"/>
          </p:nvPr>
        </p:nvSpPr>
        <p:spPr>
          <a:xfrm>
            <a:off x="1320746" y="2732841"/>
            <a:ext cx="9550507" cy="2801184"/>
          </a:xfrm>
          <a:noFill/>
        </p:spPr>
        <p:txBody>
          <a:bodyPr>
            <a:normAutofit/>
          </a:bodyPr>
          <a:lstStyle/>
          <a:p>
            <a:pPr marL="0" indent="0" algn="ctr">
              <a:buNone/>
            </a:pPr>
            <a:r>
              <a:rPr lang="en-US" sz="2400" dirty="0">
                <a:solidFill>
                  <a:schemeClr val="accent2"/>
                </a:solidFill>
              </a:rPr>
              <a:t>Lead Program QA Specialist/QA Program Coordinator:</a:t>
            </a:r>
          </a:p>
          <a:p>
            <a:pPr marL="0" indent="0" algn="ctr">
              <a:buNone/>
            </a:pPr>
            <a:r>
              <a:rPr lang="en-US" sz="2400" dirty="0"/>
              <a:t>Mark Maglitto, 512-239-3153, mark.maglitto@tceq.texas.gov</a:t>
            </a:r>
          </a:p>
          <a:p>
            <a:pPr marL="0" indent="0" algn="ctr">
              <a:buNone/>
            </a:pPr>
            <a:r>
              <a:rPr lang="en-US" sz="2400" dirty="0">
                <a:solidFill>
                  <a:schemeClr val="accent2"/>
                </a:solidFill>
              </a:rPr>
              <a:t>Project QA Specialists:</a:t>
            </a:r>
          </a:p>
          <a:p>
            <a:pPr marL="0" indent="0" algn="ctr">
              <a:buNone/>
            </a:pPr>
            <a:r>
              <a:rPr lang="en-US" sz="2400" dirty="0"/>
              <a:t>Steve Childress, 512-239-2440, steven.childress@tceq.texas.gov</a:t>
            </a:r>
          </a:p>
          <a:p>
            <a:pPr marL="0" indent="0" algn="ctr">
              <a:buNone/>
            </a:pPr>
            <a:r>
              <a:rPr lang="en-US" sz="2400" dirty="0"/>
              <a:t>Damian Simonini, 512-239-1878, damian.Simonini@tceq.texas.gov</a:t>
            </a:r>
          </a:p>
        </p:txBody>
      </p:sp>
      <p:pic>
        <p:nvPicPr>
          <p:cNvPr id="5" name="Picture 4" descr="TCEQ Logo">
            <a:extLst>
              <a:ext uri="{FF2B5EF4-FFF2-40B4-BE49-F238E27FC236}">
                <a16:creationId xmlns:a16="http://schemas.microsoft.com/office/drawing/2014/main" id="{2488523F-28C9-4B2E-B8F0-D547ECE4675D}"/>
              </a:ext>
            </a:extLst>
          </p:cNvPr>
          <p:cNvPicPr>
            <a:picLocks noChangeAspect="1"/>
          </p:cNvPicPr>
          <p:nvPr/>
        </p:nvPicPr>
        <p:blipFill>
          <a:blip r:embed="rId3" cstate="print"/>
          <a:stretch>
            <a:fillRect/>
          </a:stretch>
        </p:blipFill>
        <p:spPr>
          <a:xfrm>
            <a:off x="307101" y="140960"/>
            <a:ext cx="579170" cy="762066"/>
          </a:xfrm>
          <a:prstGeom prst="rect">
            <a:avLst/>
          </a:prstGeom>
        </p:spPr>
      </p:pic>
    </p:spTree>
    <p:extLst>
      <p:ext uri="{BB962C8B-B14F-4D97-AF65-F5344CB8AC3E}">
        <p14:creationId xmlns:p14="http://schemas.microsoft.com/office/powerpoint/2010/main" val="23098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6E45E1-C1D1-402E-8C43-25404DFBE49D}"/>
              </a:ext>
            </a:extLst>
          </p:cNvPr>
          <p:cNvSpPr>
            <a:spLocks noGrp="1"/>
          </p:cNvSpPr>
          <p:nvPr>
            <p:ph type="sldNum" sz="quarter" idx="12"/>
          </p:nvPr>
        </p:nvSpPr>
        <p:spPr/>
        <p:txBody>
          <a:bodyPr>
            <a:normAutofit lnSpcReduction="10000"/>
          </a:bodyPr>
          <a:lstStyle/>
          <a:p>
            <a:fld id="{CF71795B-E018-4082-86CC-13E2C6FDE12D}" type="slidenum">
              <a:rPr lang="en-US" smtClean="0"/>
              <a:pPr/>
              <a:t>5</a:t>
            </a:fld>
            <a:endParaRPr lang="en-US" dirty="0"/>
          </a:p>
        </p:txBody>
      </p:sp>
      <p:sp>
        <p:nvSpPr>
          <p:cNvPr id="2" name="Title 1">
            <a:extLst>
              <a:ext uri="{FF2B5EF4-FFF2-40B4-BE49-F238E27FC236}">
                <a16:creationId xmlns:a16="http://schemas.microsoft.com/office/drawing/2014/main" id="{9A562A6A-CA1F-44E3-85A8-2CB6B6DC7D51}"/>
              </a:ext>
            </a:extLst>
          </p:cNvPr>
          <p:cNvSpPr>
            <a:spLocks noGrp="1"/>
          </p:cNvSpPr>
          <p:nvPr>
            <p:ph type="title"/>
          </p:nvPr>
        </p:nvSpPr>
        <p:spPr>
          <a:xfrm>
            <a:off x="1160906" y="140960"/>
            <a:ext cx="10131934" cy="1176841"/>
          </a:xfrm>
        </p:spPr>
        <p:txBody>
          <a:bodyPr>
            <a:noAutofit/>
          </a:bodyPr>
          <a:lstStyle/>
          <a:p>
            <a:r>
              <a:rPr lang="en-US" sz="3600" dirty="0"/>
              <a:t>Data Quality Assessment: </a:t>
            </a:r>
            <a:r>
              <a:rPr lang="en-US" sz="3600" dirty="0">
                <a:solidFill>
                  <a:schemeClr val="accent2"/>
                </a:solidFill>
              </a:rPr>
              <a:t>Process Overview (1)</a:t>
            </a:r>
            <a:endParaRPr lang="en-US" sz="3600" dirty="0"/>
          </a:p>
        </p:txBody>
      </p:sp>
      <p:pic>
        <p:nvPicPr>
          <p:cNvPr id="7" name="Picture 6" descr="Process Overview Diagram:&#10;1. Define Project Objectives&#10;2. Conduct Field Program&#10;3. Issue Lab Report&#10;4. Perform Data Usability Review&#10;5. Data Quality OK?&#10;No: return to 1. Yes: continue&#10;6. Prepare DUS Report or Data Review Summary&#10;7. Submit DUS Report or QA/QC Summary">
            <a:extLst>
              <a:ext uri="{FF2B5EF4-FFF2-40B4-BE49-F238E27FC236}">
                <a16:creationId xmlns:a16="http://schemas.microsoft.com/office/drawing/2014/main" id="{BDF169A9-AF37-4874-A3F8-8AF380E944FB}"/>
              </a:ext>
            </a:extLst>
          </p:cNvPr>
          <p:cNvPicPr>
            <a:picLocks noChangeAspect="1"/>
          </p:cNvPicPr>
          <p:nvPr/>
        </p:nvPicPr>
        <p:blipFill>
          <a:blip r:embed="rId3"/>
          <a:stretch>
            <a:fillRect/>
          </a:stretch>
        </p:blipFill>
        <p:spPr>
          <a:xfrm>
            <a:off x="257264" y="1597258"/>
            <a:ext cx="4438273" cy="5163760"/>
          </a:xfrm>
          <a:prstGeom prst="rect">
            <a:avLst/>
          </a:prstGeom>
        </p:spPr>
      </p:pic>
      <p:sp>
        <p:nvSpPr>
          <p:cNvPr id="3" name="Content Placeholder 2">
            <a:extLst>
              <a:ext uri="{FF2B5EF4-FFF2-40B4-BE49-F238E27FC236}">
                <a16:creationId xmlns:a16="http://schemas.microsoft.com/office/drawing/2014/main" id="{35988CDB-6118-481B-A601-3C84CAEADF68}"/>
              </a:ext>
            </a:extLst>
          </p:cNvPr>
          <p:cNvSpPr>
            <a:spLocks noGrp="1"/>
          </p:cNvSpPr>
          <p:nvPr>
            <p:ph idx="1"/>
          </p:nvPr>
        </p:nvSpPr>
        <p:spPr>
          <a:xfrm>
            <a:off x="4695537" y="1645920"/>
            <a:ext cx="6331237" cy="5115098"/>
          </a:xfrm>
        </p:spPr>
        <p:txBody>
          <a:bodyPr>
            <a:normAutofit/>
          </a:bodyPr>
          <a:lstStyle/>
          <a:p>
            <a:pPr marL="0" indent="0">
              <a:buNone/>
            </a:pPr>
            <a:r>
              <a:rPr lang="en-US" sz="2000" dirty="0"/>
              <a:t>Data Quality Objective (DQO) process</a:t>
            </a:r>
          </a:p>
          <a:p>
            <a:r>
              <a:rPr lang="en-US" sz="2000" dirty="0"/>
              <a:t>Identify goals (CSM) – project &amp; data needs </a:t>
            </a:r>
          </a:p>
          <a:p>
            <a:r>
              <a:rPr lang="en-US" sz="2000" dirty="0"/>
              <a:t>Identify performance &amp; acceptance criteria</a:t>
            </a:r>
          </a:p>
          <a:p>
            <a:r>
              <a:rPr lang="en-US" sz="2000" dirty="0"/>
              <a:t>Establish minimum data quality requirements</a:t>
            </a:r>
          </a:p>
          <a:p>
            <a:pPr lvl="1"/>
            <a:r>
              <a:rPr lang="en-US" sz="1600" dirty="0"/>
              <a:t>Measurement performance criteria in terms of data quality indicators (DQIs) - </a:t>
            </a:r>
            <a:r>
              <a:rPr lang="en-US" sz="1600" spc="10" dirty="0">
                <a:solidFill>
                  <a:srgbClr val="FFFFFF"/>
                </a:solidFill>
              </a:rPr>
              <a:t>data properties </a:t>
            </a:r>
            <a:r>
              <a:rPr lang="en-US" sz="1600" dirty="0"/>
              <a:t>descriptors (e.g., precision, accuracy, and bias)</a:t>
            </a:r>
          </a:p>
          <a:p>
            <a:pPr lvl="1"/>
            <a:r>
              <a:rPr lang="en-US" sz="1600" dirty="0"/>
              <a:t>Project Measurement Quality Objectives (MQOs) (e.g., establishing data acceptance criteria)</a:t>
            </a:r>
          </a:p>
          <a:p>
            <a:pPr>
              <a:buNone/>
            </a:pPr>
            <a:endParaRPr lang="en-US" sz="2000" dirty="0"/>
          </a:p>
          <a:p>
            <a:pPr>
              <a:buNone/>
            </a:pPr>
            <a:endParaRPr lang="en-US" sz="2000" dirty="0"/>
          </a:p>
          <a:p>
            <a:pPr>
              <a:buNone/>
            </a:pPr>
            <a:r>
              <a:rPr lang="en-US" sz="1800" dirty="0">
                <a:solidFill>
                  <a:schemeClr val="accent2"/>
                </a:solidFill>
              </a:rPr>
              <a:t>KEY POINT: </a:t>
            </a:r>
            <a:r>
              <a:rPr lang="en-US" sz="1800" dirty="0"/>
              <a:t>Communication with the laboratory concerning required analytical sensitivity is essential.</a:t>
            </a:r>
          </a:p>
        </p:txBody>
      </p:sp>
    </p:spTree>
    <p:extLst>
      <p:ext uri="{BB962C8B-B14F-4D97-AF65-F5344CB8AC3E}">
        <p14:creationId xmlns:p14="http://schemas.microsoft.com/office/powerpoint/2010/main" val="2424624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9EAB74-9505-43E0-B8BB-9ED3B63DEACE}"/>
              </a:ext>
            </a:extLst>
          </p:cNvPr>
          <p:cNvSpPr>
            <a:spLocks noGrp="1"/>
          </p:cNvSpPr>
          <p:nvPr>
            <p:ph type="sldNum" sz="quarter" idx="12"/>
          </p:nvPr>
        </p:nvSpPr>
        <p:spPr/>
        <p:txBody>
          <a:bodyPr>
            <a:normAutofit lnSpcReduction="10000"/>
          </a:bodyPr>
          <a:lstStyle/>
          <a:p>
            <a:fld id="{CF71795B-E018-4082-86CC-13E2C6FDE12D}" type="slidenum">
              <a:rPr lang="en-US" smtClean="0"/>
              <a:pPr/>
              <a:t>50</a:t>
            </a:fld>
            <a:endParaRPr lang="en-US" dirty="0"/>
          </a:p>
        </p:txBody>
      </p:sp>
      <p:sp>
        <p:nvSpPr>
          <p:cNvPr id="2" name="Title 1">
            <a:extLst>
              <a:ext uri="{FF2B5EF4-FFF2-40B4-BE49-F238E27FC236}">
                <a16:creationId xmlns:a16="http://schemas.microsoft.com/office/drawing/2014/main" id="{838C5350-B253-40A3-8F5E-9A4F2C42F791}"/>
              </a:ext>
            </a:extLst>
          </p:cNvPr>
          <p:cNvSpPr>
            <a:spLocks noGrp="1"/>
          </p:cNvSpPr>
          <p:nvPr>
            <p:ph type="title"/>
          </p:nvPr>
        </p:nvSpPr>
        <p:spPr>
          <a:xfrm>
            <a:off x="1160907" y="2718487"/>
            <a:ext cx="9692640" cy="1235675"/>
          </a:xfrm>
        </p:spPr>
        <p:txBody>
          <a:bodyPr>
            <a:normAutofit/>
          </a:bodyPr>
          <a:lstStyle/>
          <a:p>
            <a:pPr algn="ctr"/>
            <a:r>
              <a:rPr lang="en-US" dirty="0"/>
              <a:t>Questions?</a:t>
            </a:r>
          </a:p>
        </p:txBody>
      </p:sp>
      <p:pic>
        <p:nvPicPr>
          <p:cNvPr id="5" name="Picture 4" descr="TCEQ logo">
            <a:extLst>
              <a:ext uri="{FF2B5EF4-FFF2-40B4-BE49-F238E27FC236}">
                <a16:creationId xmlns:a16="http://schemas.microsoft.com/office/drawing/2014/main" id="{450E469A-A37C-4219-B88E-269B2083AD6E}"/>
              </a:ext>
            </a:extLst>
          </p:cNvPr>
          <p:cNvPicPr>
            <a:picLocks noChangeAspect="1"/>
          </p:cNvPicPr>
          <p:nvPr/>
        </p:nvPicPr>
        <p:blipFill>
          <a:blip r:embed="rId2" cstate="print"/>
          <a:stretch>
            <a:fillRect/>
          </a:stretch>
        </p:blipFill>
        <p:spPr>
          <a:xfrm>
            <a:off x="307101" y="140960"/>
            <a:ext cx="579170" cy="762066"/>
          </a:xfrm>
          <a:prstGeom prst="rect">
            <a:avLst/>
          </a:prstGeom>
        </p:spPr>
      </p:pic>
    </p:spTree>
    <p:extLst>
      <p:ext uri="{BB962C8B-B14F-4D97-AF65-F5344CB8AC3E}">
        <p14:creationId xmlns:p14="http://schemas.microsoft.com/office/powerpoint/2010/main" val="2633841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742374-6799-494A-A879-B24E8CEF4643}"/>
              </a:ext>
            </a:extLst>
          </p:cNvPr>
          <p:cNvSpPr>
            <a:spLocks noGrp="1"/>
          </p:cNvSpPr>
          <p:nvPr>
            <p:ph type="sldNum" sz="quarter" idx="12"/>
          </p:nvPr>
        </p:nvSpPr>
        <p:spPr/>
        <p:txBody>
          <a:bodyPr>
            <a:normAutofit lnSpcReduction="10000"/>
          </a:bodyPr>
          <a:lstStyle/>
          <a:p>
            <a:fld id="{CF71795B-E018-4082-86CC-13E2C6FDE12D}" type="slidenum">
              <a:rPr lang="en-US" smtClean="0"/>
              <a:pPr/>
              <a:t>6</a:t>
            </a:fld>
            <a:endParaRPr lang="en-US" dirty="0"/>
          </a:p>
        </p:txBody>
      </p:sp>
      <p:sp>
        <p:nvSpPr>
          <p:cNvPr id="2" name="Title 1">
            <a:extLst>
              <a:ext uri="{FF2B5EF4-FFF2-40B4-BE49-F238E27FC236}">
                <a16:creationId xmlns:a16="http://schemas.microsoft.com/office/drawing/2014/main" id="{89BC05D7-F32F-4E77-BA76-B3A650C9B872}"/>
              </a:ext>
            </a:extLst>
          </p:cNvPr>
          <p:cNvSpPr>
            <a:spLocks noGrp="1"/>
          </p:cNvSpPr>
          <p:nvPr>
            <p:ph type="title"/>
          </p:nvPr>
        </p:nvSpPr>
        <p:spPr>
          <a:xfrm>
            <a:off x="1160907" y="502571"/>
            <a:ext cx="9692640" cy="758758"/>
          </a:xfrm>
        </p:spPr>
        <p:txBody>
          <a:bodyPr>
            <a:normAutofit/>
          </a:bodyPr>
          <a:lstStyle/>
          <a:p>
            <a:r>
              <a:rPr lang="en-US" sz="3600" dirty="0"/>
              <a:t>Key Definitions: </a:t>
            </a:r>
            <a:r>
              <a:rPr lang="en-US" sz="3600" dirty="0">
                <a:solidFill>
                  <a:schemeClr val="accent2"/>
                </a:solidFill>
              </a:rPr>
              <a:t>Data Quality Indicators  (DQIs)</a:t>
            </a:r>
            <a:endParaRPr lang="en-US" sz="3600" dirty="0"/>
          </a:p>
        </p:txBody>
      </p:sp>
      <p:sp>
        <p:nvSpPr>
          <p:cNvPr id="3" name="Content Placeholder 2">
            <a:extLst>
              <a:ext uri="{FF2B5EF4-FFF2-40B4-BE49-F238E27FC236}">
                <a16:creationId xmlns:a16="http://schemas.microsoft.com/office/drawing/2014/main" id="{76530414-8E71-412F-9254-9B135B2C0C1F}"/>
              </a:ext>
            </a:extLst>
          </p:cNvPr>
          <p:cNvSpPr>
            <a:spLocks noGrp="1"/>
          </p:cNvSpPr>
          <p:nvPr>
            <p:ph idx="1"/>
          </p:nvPr>
        </p:nvSpPr>
        <p:spPr>
          <a:xfrm>
            <a:off x="1303040" y="1772737"/>
            <a:ext cx="9550507" cy="4661314"/>
          </a:xfrm>
        </p:spPr>
        <p:txBody>
          <a:bodyPr>
            <a:normAutofit lnSpcReduction="10000"/>
          </a:bodyPr>
          <a:lstStyle/>
          <a:p>
            <a:pPr marL="0" indent="0">
              <a:buNone/>
            </a:pPr>
            <a:r>
              <a:rPr lang="en-US" sz="2200" dirty="0">
                <a:solidFill>
                  <a:schemeClr val="accent2"/>
                </a:solidFill>
              </a:rPr>
              <a:t>Precision: </a:t>
            </a:r>
            <a:r>
              <a:rPr lang="en-US" sz="2200" dirty="0"/>
              <a:t>Agreement between two or more measurements made under identical conditions, measured by relative percent difference (RPD).</a:t>
            </a:r>
          </a:p>
          <a:p>
            <a:pPr marL="0" indent="0">
              <a:buNone/>
            </a:pPr>
            <a:r>
              <a:rPr lang="en-US" sz="2200" dirty="0">
                <a:solidFill>
                  <a:schemeClr val="accent2"/>
                </a:solidFill>
              </a:rPr>
              <a:t>Accuracy: </a:t>
            </a:r>
            <a:r>
              <a:rPr lang="en-US" sz="2200" dirty="0"/>
              <a:t>Agreement between a measurement and a known value (is an indicator of bias in measurements).</a:t>
            </a:r>
          </a:p>
          <a:p>
            <a:pPr marL="0" indent="0">
              <a:buNone/>
            </a:pPr>
            <a:r>
              <a:rPr lang="en-US" sz="2200" dirty="0">
                <a:solidFill>
                  <a:schemeClr val="accent2"/>
                </a:solidFill>
              </a:rPr>
              <a:t>Representativeness: </a:t>
            </a:r>
            <a:r>
              <a:rPr lang="en-US" sz="2200" dirty="0"/>
              <a:t>Degree to which data accurately characterize sample medium. </a:t>
            </a:r>
          </a:p>
          <a:p>
            <a:pPr marL="0" indent="0">
              <a:buNone/>
            </a:pPr>
            <a:r>
              <a:rPr lang="en-US" sz="2200" dirty="0">
                <a:solidFill>
                  <a:schemeClr val="accent2"/>
                </a:solidFill>
              </a:rPr>
              <a:t>Comparability: </a:t>
            </a:r>
            <a:r>
              <a:rPr lang="en-US" sz="2200" dirty="0"/>
              <a:t>Confidence with which one data set can be compared to others.</a:t>
            </a:r>
          </a:p>
          <a:p>
            <a:pPr marL="0" indent="0">
              <a:buNone/>
            </a:pPr>
            <a:r>
              <a:rPr lang="en-US" sz="2200" dirty="0">
                <a:solidFill>
                  <a:schemeClr val="accent2"/>
                </a:solidFill>
              </a:rPr>
              <a:t>Completeness: </a:t>
            </a:r>
            <a:r>
              <a:rPr lang="en-US" sz="2200" dirty="0"/>
              <a:t>Fraction of valid data points obtained from a measurement system or method.</a:t>
            </a:r>
          </a:p>
          <a:p>
            <a:pPr marL="0" lvl="0" indent="0">
              <a:buClr>
                <a:srgbClr val="FFFF94"/>
              </a:buClr>
              <a:buNone/>
            </a:pPr>
            <a:r>
              <a:rPr lang="en-US" sz="2200" dirty="0">
                <a:solidFill>
                  <a:srgbClr val="FFFF94"/>
                </a:solidFill>
              </a:rPr>
              <a:t>Sensitivity: </a:t>
            </a:r>
            <a:r>
              <a:rPr lang="en-US" sz="2200" dirty="0">
                <a:solidFill>
                  <a:srgbClr val="FFFFFF"/>
                </a:solidFill>
              </a:rPr>
              <a:t>capability of an analytical instrument to detect and quantitate an analyte at a required or specified concentration (e.g., PCL)</a:t>
            </a:r>
          </a:p>
          <a:p>
            <a:pPr marL="0" indent="0">
              <a:buNone/>
            </a:pPr>
            <a:endParaRPr lang="en-US" sz="2200" dirty="0"/>
          </a:p>
        </p:txBody>
      </p:sp>
      <p:cxnSp>
        <p:nvCxnSpPr>
          <p:cNvPr id="5" name="Straight Connector 4" descr="Divider Line">
            <a:extLst>
              <a:ext uri="{FF2B5EF4-FFF2-40B4-BE49-F238E27FC236}">
                <a16:creationId xmlns:a16="http://schemas.microsoft.com/office/drawing/2014/main" id="{F668A558-C445-48E9-80B4-7A8B06C0BA84}"/>
              </a:ext>
            </a:extLst>
          </p:cNvPr>
          <p:cNvCxnSpPr>
            <a:cxnSpLocks/>
          </p:cNvCxnSpPr>
          <p:nvPr/>
        </p:nvCxnSpPr>
        <p:spPr>
          <a:xfrm>
            <a:off x="1303040" y="2478810"/>
            <a:ext cx="95505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 name="Straight Connector 5" descr="Divider Line">
            <a:extLst>
              <a:ext uri="{FF2B5EF4-FFF2-40B4-BE49-F238E27FC236}">
                <a16:creationId xmlns:a16="http://schemas.microsoft.com/office/drawing/2014/main" id="{C2A02C5F-B3F8-4FF5-8CB7-88EBC08E54A6}"/>
              </a:ext>
            </a:extLst>
          </p:cNvPr>
          <p:cNvCxnSpPr>
            <a:cxnSpLocks/>
          </p:cNvCxnSpPr>
          <p:nvPr/>
        </p:nvCxnSpPr>
        <p:spPr>
          <a:xfrm>
            <a:off x="1303040" y="3250794"/>
            <a:ext cx="95505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descr="Divider Line">
            <a:extLst>
              <a:ext uri="{FF2B5EF4-FFF2-40B4-BE49-F238E27FC236}">
                <a16:creationId xmlns:a16="http://schemas.microsoft.com/office/drawing/2014/main" id="{3CD3195D-F7E1-41FE-9AD7-63ED08BD2EF2}"/>
              </a:ext>
            </a:extLst>
          </p:cNvPr>
          <p:cNvCxnSpPr>
            <a:cxnSpLocks/>
          </p:cNvCxnSpPr>
          <p:nvPr/>
        </p:nvCxnSpPr>
        <p:spPr>
          <a:xfrm>
            <a:off x="1303040" y="4032540"/>
            <a:ext cx="95505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Divider Line">
            <a:extLst>
              <a:ext uri="{FF2B5EF4-FFF2-40B4-BE49-F238E27FC236}">
                <a16:creationId xmlns:a16="http://schemas.microsoft.com/office/drawing/2014/main" id="{634EDFBF-D0AE-43AE-8A5F-A989394842DF}"/>
              </a:ext>
            </a:extLst>
          </p:cNvPr>
          <p:cNvCxnSpPr>
            <a:cxnSpLocks/>
          </p:cNvCxnSpPr>
          <p:nvPr/>
        </p:nvCxnSpPr>
        <p:spPr>
          <a:xfrm>
            <a:off x="1303040" y="4770015"/>
            <a:ext cx="95505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Divider Line">
            <a:extLst>
              <a:ext uri="{FF2B5EF4-FFF2-40B4-BE49-F238E27FC236}">
                <a16:creationId xmlns:a16="http://schemas.microsoft.com/office/drawing/2014/main" id="{75CC5DFD-3EB9-4C76-9CC7-51D67F15ABD1}"/>
              </a:ext>
            </a:extLst>
          </p:cNvPr>
          <p:cNvCxnSpPr>
            <a:cxnSpLocks/>
          </p:cNvCxnSpPr>
          <p:nvPr/>
        </p:nvCxnSpPr>
        <p:spPr>
          <a:xfrm>
            <a:off x="1303040" y="5596670"/>
            <a:ext cx="9550507"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897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472DF0-0472-4B05-B581-CAE0452B51B3}"/>
              </a:ext>
            </a:extLst>
          </p:cNvPr>
          <p:cNvSpPr>
            <a:spLocks noGrp="1"/>
          </p:cNvSpPr>
          <p:nvPr>
            <p:ph type="sldNum" sz="quarter" idx="12"/>
          </p:nvPr>
        </p:nvSpPr>
        <p:spPr/>
        <p:txBody>
          <a:bodyPr>
            <a:normAutofit lnSpcReduction="10000"/>
          </a:bodyPr>
          <a:lstStyle/>
          <a:p>
            <a:fld id="{CF71795B-E018-4082-86CC-13E2C6FDE12D}" type="slidenum">
              <a:rPr lang="en-US" smtClean="0"/>
              <a:pPr/>
              <a:t>7</a:t>
            </a:fld>
            <a:endParaRPr lang="en-US" dirty="0"/>
          </a:p>
        </p:txBody>
      </p:sp>
      <p:sp>
        <p:nvSpPr>
          <p:cNvPr id="2" name="Title 1">
            <a:extLst>
              <a:ext uri="{FF2B5EF4-FFF2-40B4-BE49-F238E27FC236}">
                <a16:creationId xmlns:a16="http://schemas.microsoft.com/office/drawing/2014/main" id="{CD1DCB7F-841E-442C-84C7-5B43CC04EA65}"/>
              </a:ext>
            </a:extLst>
          </p:cNvPr>
          <p:cNvSpPr>
            <a:spLocks noGrp="1"/>
          </p:cNvSpPr>
          <p:nvPr>
            <p:ph type="title"/>
          </p:nvPr>
        </p:nvSpPr>
        <p:spPr/>
        <p:txBody>
          <a:bodyPr>
            <a:normAutofit/>
          </a:bodyPr>
          <a:lstStyle/>
          <a:p>
            <a:r>
              <a:rPr lang="en-US" sz="4000" dirty="0"/>
              <a:t>Project Objectives: </a:t>
            </a:r>
            <a:r>
              <a:rPr lang="en-US" sz="4000" dirty="0">
                <a:solidFill>
                  <a:schemeClr val="accent2"/>
                </a:solidFill>
              </a:rPr>
              <a:t>Determining</a:t>
            </a:r>
            <a:r>
              <a:rPr lang="en-US" sz="4000" dirty="0"/>
              <a:t> </a:t>
            </a:r>
            <a:r>
              <a:rPr lang="en-US" sz="4000" dirty="0">
                <a:solidFill>
                  <a:schemeClr val="accent2"/>
                </a:solidFill>
              </a:rPr>
              <a:t>MQOs</a:t>
            </a:r>
          </a:p>
        </p:txBody>
      </p:sp>
      <p:sp>
        <p:nvSpPr>
          <p:cNvPr id="3" name="Content Placeholder 2">
            <a:extLst>
              <a:ext uri="{FF2B5EF4-FFF2-40B4-BE49-F238E27FC236}">
                <a16:creationId xmlns:a16="http://schemas.microsoft.com/office/drawing/2014/main" id="{FCA3EA5F-3DB8-42BF-8BC2-2F3C18382762}"/>
              </a:ext>
            </a:extLst>
          </p:cNvPr>
          <p:cNvSpPr>
            <a:spLocks noGrp="1"/>
          </p:cNvSpPr>
          <p:nvPr>
            <p:ph idx="1"/>
          </p:nvPr>
        </p:nvSpPr>
        <p:spPr>
          <a:xfrm>
            <a:off x="749030" y="1838035"/>
            <a:ext cx="10272407" cy="4698951"/>
          </a:xfrm>
        </p:spPr>
        <p:txBody>
          <a:bodyPr>
            <a:normAutofit/>
          </a:bodyPr>
          <a:lstStyle/>
          <a:p>
            <a:pPr>
              <a:buNone/>
            </a:pPr>
            <a:r>
              <a:rPr lang="en-US" sz="2000" dirty="0"/>
              <a:t>Project specific criteria (i.e., MQOs) </a:t>
            </a:r>
            <a:r>
              <a:rPr lang="en-US" sz="2000" u="sng" dirty="0"/>
              <a:t>must</a:t>
            </a:r>
            <a:r>
              <a:rPr lang="en-US" sz="2000" dirty="0"/>
              <a:t> be defined and the project data objectives should be developed prior to sampling. The criteria below is from highest to lowest preference:</a:t>
            </a:r>
          </a:p>
          <a:p>
            <a:pPr marL="457200" indent="-457200">
              <a:buFont typeface="+mj-lt"/>
              <a:buAutoNum type="arabicPeriod"/>
            </a:pPr>
            <a:r>
              <a:rPr lang="en-US" sz="2000" dirty="0"/>
              <a:t>Project Specific MQOs: most stringent requirements.</a:t>
            </a:r>
          </a:p>
          <a:p>
            <a:pPr marL="457200" indent="-457200">
              <a:buFont typeface="+mj-lt"/>
              <a:buAutoNum type="arabicPeriod"/>
            </a:pPr>
            <a:r>
              <a:rPr lang="en-US" sz="2000" dirty="0"/>
              <a:t>Program Specific MQOs: as specified in a program Quality Assurance Project Plan (QAPP).</a:t>
            </a:r>
          </a:p>
          <a:p>
            <a:pPr marL="457200" indent="-457200">
              <a:buFont typeface="+mj-lt"/>
              <a:buAutoNum type="arabicPeriod"/>
            </a:pPr>
            <a:r>
              <a:rPr lang="en-US" sz="2000" dirty="0"/>
              <a:t>In absence of 1 and 2; the data usability reviewer needs to provide the review criteria (i.e., MQOs) and rationale for qualifying the data based on the intended use of the data (the suggested TRRP-13 guidance for MQOs is on next slide).</a:t>
            </a:r>
          </a:p>
        </p:txBody>
      </p:sp>
    </p:spTree>
    <p:extLst>
      <p:ext uri="{BB962C8B-B14F-4D97-AF65-F5344CB8AC3E}">
        <p14:creationId xmlns:p14="http://schemas.microsoft.com/office/powerpoint/2010/main" val="388116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F0F7B4F-C921-426D-8DBE-42FAECB4BB28}"/>
              </a:ext>
            </a:extLst>
          </p:cNvPr>
          <p:cNvSpPr>
            <a:spLocks noGrp="1"/>
          </p:cNvSpPr>
          <p:nvPr>
            <p:ph type="sldNum" sz="quarter" idx="12"/>
          </p:nvPr>
        </p:nvSpPr>
        <p:spPr/>
        <p:txBody>
          <a:bodyPr>
            <a:normAutofit lnSpcReduction="10000"/>
          </a:bodyPr>
          <a:lstStyle/>
          <a:p>
            <a:fld id="{CF71795B-E018-4082-86CC-13E2C6FDE12D}" type="slidenum">
              <a:rPr lang="en-US" smtClean="0"/>
              <a:pPr/>
              <a:t>8</a:t>
            </a:fld>
            <a:endParaRPr lang="en-US" dirty="0"/>
          </a:p>
        </p:txBody>
      </p:sp>
      <p:sp>
        <p:nvSpPr>
          <p:cNvPr id="2" name="Title 1">
            <a:extLst>
              <a:ext uri="{FF2B5EF4-FFF2-40B4-BE49-F238E27FC236}">
                <a16:creationId xmlns:a16="http://schemas.microsoft.com/office/drawing/2014/main" id="{5427EE45-9C3D-4076-9E00-BC7D445E8D9F}"/>
              </a:ext>
            </a:extLst>
          </p:cNvPr>
          <p:cNvSpPr>
            <a:spLocks noGrp="1"/>
          </p:cNvSpPr>
          <p:nvPr>
            <p:ph type="title"/>
          </p:nvPr>
        </p:nvSpPr>
        <p:spPr>
          <a:xfrm>
            <a:off x="1165700" y="28876"/>
            <a:ext cx="10127139" cy="1325562"/>
          </a:xfrm>
        </p:spPr>
        <p:txBody>
          <a:bodyPr>
            <a:normAutofit/>
          </a:bodyPr>
          <a:lstStyle/>
          <a:p>
            <a:r>
              <a:rPr lang="en-US" sz="3600" dirty="0"/>
              <a:t>Project Objectives: </a:t>
            </a:r>
            <a:r>
              <a:rPr lang="en-US" sz="3600" dirty="0">
                <a:solidFill>
                  <a:schemeClr val="accent2"/>
                </a:solidFill>
              </a:rPr>
              <a:t>Determining</a:t>
            </a:r>
            <a:r>
              <a:rPr lang="en-US" sz="3600" dirty="0"/>
              <a:t> </a:t>
            </a:r>
            <a:r>
              <a:rPr lang="en-US" sz="3600" dirty="0">
                <a:solidFill>
                  <a:schemeClr val="accent2"/>
                </a:solidFill>
              </a:rPr>
              <a:t>MQOs - Cont. </a:t>
            </a:r>
            <a:endParaRPr lang="en-US" sz="3600" dirty="0"/>
          </a:p>
        </p:txBody>
      </p:sp>
      <p:sp>
        <p:nvSpPr>
          <p:cNvPr id="3" name="Content Placeholder 2">
            <a:extLst>
              <a:ext uri="{FF2B5EF4-FFF2-40B4-BE49-F238E27FC236}">
                <a16:creationId xmlns:a16="http://schemas.microsoft.com/office/drawing/2014/main" id="{3F5ED997-B961-4F65-94BE-93D81E6E3097}"/>
              </a:ext>
            </a:extLst>
          </p:cNvPr>
          <p:cNvSpPr>
            <a:spLocks noGrp="1"/>
          </p:cNvSpPr>
          <p:nvPr>
            <p:ph sz="half" idx="1"/>
          </p:nvPr>
        </p:nvSpPr>
        <p:spPr>
          <a:xfrm>
            <a:off x="1165701" y="1820863"/>
            <a:ext cx="9692640" cy="3843667"/>
          </a:xfrm>
        </p:spPr>
        <p:txBody>
          <a:bodyPr/>
          <a:lstStyle/>
          <a:p>
            <a:pPr marL="0" indent="-457200">
              <a:buNone/>
            </a:pPr>
            <a:r>
              <a:rPr lang="en-US" sz="2000" dirty="0"/>
              <a:t>The reviewer should ensure the MQOs meet the project objectives, but in general, the </a:t>
            </a:r>
            <a:r>
              <a:rPr lang="en-US" sz="2000" dirty="0">
                <a:solidFill>
                  <a:srgbClr val="FFFFFF"/>
                </a:solidFill>
              </a:rPr>
              <a:t>TRRP-13 guidance </a:t>
            </a:r>
            <a:r>
              <a:rPr lang="en-US" sz="2000" dirty="0"/>
              <a:t>MQOs (page 22) should be acceptable as follows:</a:t>
            </a:r>
          </a:p>
          <a:p>
            <a:pPr marL="548640" lvl="2" indent="0">
              <a:buNone/>
            </a:pPr>
            <a:endParaRPr lang="en-US" dirty="0"/>
          </a:p>
          <a:p>
            <a:pPr marL="548640" lvl="2" indent="0">
              <a:buNone/>
            </a:pPr>
            <a:r>
              <a:rPr lang="en-US" sz="2000" dirty="0"/>
              <a:t>Organic analytes:</a:t>
            </a:r>
          </a:p>
          <a:p>
            <a:pPr lvl="3"/>
            <a:r>
              <a:rPr lang="en-US" sz="2000" dirty="0"/>
              <a:t>(%Rs) between 60-140%, but not less than 10%, and RPDs within 40%.</a:t>
            </a:r>
          </a:p>
          <a:p>
            <a:pPr marL="548640" lvl="2" indent="0">
              <a:buNone/>
            </a:pPr>
            <a:endParaRPr lang="en-US" sz="2000" dirty="0"/>
          </a:p>
          <a:p>
            <a:pPr marL="548640" lvl="2" indent="0">
              <a:buNone/>
            </a:pPr>
            <a:r>
              <a:rPr lang="en-US" sz="2000" dirty="0"/>
              <a:t>Inorganic Analytes:</a:t>
            </a:r>
          </a:p>
          <a:p>
            <a:pPr lvl="3"/>
            <a:r>
              <a:rPr lang="en-US" sz="2000" dirty="0"/>
              <a:t>(%Rs) </a:t>
            </a:r>
            <a:r>
              <a:rPr lang="en-US" sz="2000"/>
              <a:t>between 70-130</a:t>
            </a:r>
            <a:r>
              <a:rPr lang="en-US" sz="2000" dirty="0"/>
              <a:t>%, but not less than 30%, and RPDs within 30%.</a:t>
            </a:r>
            <a:br>
              <a:rPr lang="en-US" dirty="0"/>
            </a:br>
            <a:endParaRPr lang="en-US" dirty="0"/>
          </a:p>
          <a:p>
            <a:pPr marL="0" indent="0" algn="ctr">
              <a:buNone/>
            </a:pPr>
            <a:endParaRPr lang="en-US" dirty="0"/>
          </a:p>
          <a:p>
            <a:pPr marL="0" indent="0">
              <a:buNone/>
            </a:pPr>
            <a:r>
              <a:rPr lang="en-US" sz="2000" dirty="0"/>
              <a:t>%R = percent recoveries</a:t>
            </a:r>
            <a:r>
              <a:rPr lang="en-US" dirty="0"/>
              <a:t>	</a:t>
            </a:r>
          </a:p>
        </p:txBody>
      </p:sp>
      <p:sp>
        <p:nvSpPr>
          <p:cNvPr id="6" name="AutoShape 16">
            <a:extLst>
              <a:ext uri="{FF2B5EF4-FFF2-40B4-BE49-F238E27FC236}">
                <a16:creationId xmlns:a16="http://schemas.microsoft.com/office/drawing/2014/main" id="{2843BD14-17C6-4E35-9BB8-584B05912893}"/>
              </a:ext>
            </a:extLst>
          </p:cNvPr>
          <p:cNvSpPr txBox="1">
            <a:spLocks noGrp="1" noChangeArrowheads="1"/>
          </p:cNvSpPr>
          <p:nvPr>
            <p:ph sz="half" idx="2"/>
          </p:nvPr>
        </p:nvSpPr>
        <p:spPr bwMode="auto">
          <a:xfrm>
            <a:off x="1364217" y="5765954"/>
            <a:ext cx="9295608" cy="812491"/>
          </a:xfrm>
          <a:prstGeom prst="roundRect">
            <a:avLst>
              <a:gd name="adj" fmla="val 21354"/>
            </a:avLst>
          </a:prstGeom>
          <a:solidFill>
            <a:schemeClr val="accent1">
              <a:lumMod val="50000"/>
            </a:schemeClr>
          </a:solidFill>
          <a:ln w="12700">
            <a:solidFill>
              <a:srgbClr val="C1CEFF"/>
            </a:solidFill>
            <a:round/>
            <a:headEnd/>
            <a:tailEnd/>
          </a:ln>
          <a:effectLst/>
        </p:spPr>
        <p:txBody>
          <a:bodyPr vert="horz" wrap="none" lIns="91440" tIns="45720" rIns="91440" bIns="45720" rtlCol="0" anchor="ctr">
            <a:noAutofit/>
          </a:bodyPr>
          <a:lstStyle>
            <a:lvl1pPr marL="182880" indent="-182880" algn="l" defTabSz="914400" rtl="0" eaLnBrk="1" latinLnBrk="0" hangingPunct="1">
              <a:lnSpc>
                <a:spcPct val="95000"/>
              </a:lnSpc>
              <a:spcBef>
                <a:spcPts val="1400"/>
              </a:spcBef>
              <a:spcAft>
                <a:spcPts val="200"/>
              </a:spcAft>
              <a:buClr>
                <a:schemeClr val="accent2"/>
              </a:buClr>
              <a:buSzPct val="80000"/>
              <a:buFont typeface="Arial" panose="020B0604020202020204" pitchFamily="34" charset="0"/>
              <a:buChar char="•"/>
              <a:defRPr sz="2800" kern="1200" spc="10" baseline="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90000"/>
              </a:lnSpc>
              <a:spcBef>
                <a:spcPts val="300"/>
              </a:spcBef>
              <a:spcAft>
                <a:spcPts val="300"/>
              </a:spcAft>
              <a:buClr>
                <a:schemeClr val="accent2"/>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lnSpc>
                <a:spcPct val="100000"/>
              </a:lnSpc>
              <a:spcBef>
                <a:spcPts val="0"/>
              </a:spcBef>
              <a:buNone/>
            </a:pPr>
            <a:r>
              <a:rPr lang="en-US" sz="2000" u="sng" dirty="0"/>
              <a:t>NOTE:</a:t>
            </a:r>
            <a:r>
              <a:rPr lang="en-US" sz="2000" dirty="0">
                <a:solidFill>
                  <a:schemeClr val="accent2"/>
                </a:solidFill>
              </a:rPr>
              <a:t> </a:t>
            </a:r>
            <a:r>
              <a:rPr lang="en-US" sz="2000" dirty="0"/>
              <a:t>These guidance MQOs will be used as example criteria throughout the </a:t>
            </a:r>
          </a:p>
          <a:p>
            <a:pPr marL="0" indent="0">
              <a:lnSpc>
                <a:spcPct val="100000"/>
              </a:lnSpc>
              <a:spcBef>
                <a:spcPts val="0"/>
              </a:spcBef>
              <a:buNone/>
            </a:pPr>
            <a:r>
              <a:rPr lang="en-US" sz="2000" dirty="0"/>
              <a:t>presentation during QC examples.</a:t>
            </a:r>
          </a:p>
        </p:txBody>
      </p:sp>
    </p:spTree>
    <p:extLst>
      <p:ext uri="{BB962C8B-B14F-4D97-AF65-F5344CB8AC3E}">
        <p14:creationId xmlns:p14="http://schemas.microsoft.com/office/powerpoint/2010/main" val="108160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921E4D-8F84-4BA9-9D33-A5636E399FEE}"/>
              </a:ext>
            </a:extLst>
          </p:cNvPr>
          <p:cNvSpPr>
            <a:spLocks noGrp="1"/>
          </p:cNvSpPr>
          <p:nvPr>
            <p:ph type="sldNum" sz="quarter" idx="12"/>
          </p:nvPr>
        </p:nvSpPr>
        <p:spPr/>
        <p:txBody>
          <a:bodyPr>
            <a:normAutofit lnSpcReduction="10000"/>
          </a:bodyPr>
          <a:lstStyle/>
          <a:p>
            <a:fld id="{CF71795B-E018-4082-86CC-13E2C6FDE12D}" type="slidenum">
              <a:rPr lang="en-US" smtClean="0"/>
              <a:pPr/>
              <a:t>9</a:t>
            </a:fld>
            <a:endParaRPr lang="en-US" dirty="0"/>
          </a:p>
        </p:txBody>
      </p:sp>
      <p:sp>
        <p:nvSpPr>
          <p:cNvPr id="2" name="Title 1">
            <a:extLst>
              <a:ext uri="{FF2B5EF4-FFF2-40B4-BE49-F238E27FC236}">
                <a16:creationId xmlns:a16="http://schemas.microsoft.com/office/drawing/2014/main" id="{C277DDFA-D396-4D05-963A-7940790623FA}"/>
              </a:ext>
            </a:extLst>
          </p:cNvPr>
          <p:cNvSpPr>
            <a:spLocks noGrp="1"/>
          </p:cNvSpPr>
          <p:nvPr>
            <p:ph type="title"/>
          </p:nvPr>
        </p:nvSpPr>
        <p:spPr>
          <a:xfrm>
            <a:off x="1148549" y="128603"/>
            <a:ext cx="10015093" cy="1176841"/>
          </a:xfrm>
        </p:spPr>
        <p:txBody>
          <a:bodyPr>
            <a:noAutofit/>
          </a:bodyPr>
          <a:lstStyle/>
          <a:p>
            <a:r>
              <a:rPr lang="en-US" sz="3600" dirty="0"/>
              <a:t>Data Quality Assessment: </a:t>
            </a:r>
            <a:r>
              <a:rPr lang="en-US" sz="3600" dirty="0">
                <a:solidFill>
                  <a:schemeClr val="accent2"/>
                </a:solidFill>
              </a:rPr>
              <a:t>Process Overview (2)</a:t>
            </a:r>
            <a:endParaRPr lang="en-US" sz="3600" dirty="0"/>
          </a:p>
        </p:txBody>
      </p:sp>
      <p:pic>
        <p:nvPicPr>
          <p:cNvPr id="7" name="Picture 6" descr="Process Overview Diagram:&#10;1. Define Project Objectives&#10;2. Conduct Field Program&#10;3. Issue Lab Report&#10;4. Perform Data Usability Review&#10;5. Data Quality OK?&#10;No: return to 1. Yes: continue&#10;6. Prepare DUS Report or Data Review Summary&#10;7. Submit DUS Report or QA/QC Summary">
            <a:extLst>
              <a:ext uri="{FF2B5EF4-FFF2-40B4-BE49-F238E27FC236}">
                <a16:creationId xmlns:a16="http://schemas.microsoft.com/office/drawing/2014/main" id="{7FCA1EC9-5896-4CCD-9CF6-5CF9791E3AC7}"/>
              </a:ext>
            </a:extLst>
          </p:cNvPr>
          <p:cNvPicPr>
            <a:picLocks noChangeAspect="1"/>
          </p:cNvPicPr>
          <p:nvPr/>
        </p:nvPicPr>
        <p:blipFill>
          <a:blip r:embed="rId3"/>
          <a:stretch>
            <a:fillRect/>
          </a:stretch>
        </p:blipFill>
        <p:spPr>
          <a:xfrm>
            <a:off x="148176" y="1602165"/>
            <a:ext cx="4438273" cy="5163760"/>
          </a:xfrm>
          <a:prstGeom prst="rect">
            <a:avLst/>
          </a:prstGeom>
        </p:spPr>
      </p:pic>
      <p:sp>
        <p:nvSpPr>
          <p:cNvPr id="3" name="Content Placeholder 2">
            <a:extLst>
              <a:ext uri="{FF2B5EF4-FFF2-40B4-BE49-F238E27FC236}">
                <a16:creationId xmlns:a16="http://schemas.microsoft.com/office/drawing/2014/main" id="{3ECB3FDB-7AA5-4D00-B6F1-B8D77B496230}"/>
              </a:ext>
            </a:extLst>
          </p:cNvPr>
          <p:cNvSpPr>
            <a:spLocks noGrp="1"/>
          </p:cNvSpPr>
          <p:nvPr>
            <p:ph idx="1"/>
          </p:nvPr>
        </p:nvSpPr>
        <p:spPr>
          <a:xfrm>
            <a:off x="4586449" y="1645920"/>
            <a:ext cx="6589549" cy="5120005"/>
          </a:xfrm>
        </p:spPr>
        <p:txBody>
          <a:bodyPr/>
          <a:lstStyle/>
          <a:p>
            <a:endParaRPr lang="en-US" sz="2000" dirty="0"/>
          </a:p>
          <a:p>
            <a:r>
              <a:rPr lang="en-US" sz="2000" dirty="0"/>
              <a:t>Person collects samples, field QC, and measures field parameters (e.g., pH, conductivity, and temperature).</a:t>
            </a:r>
          </a:p>
          <a:p>
            <a:r>
              <a:rPr lang="en-US" sz="2000" dirty="0"/>
              <a:t>Documented abnormalities during field activities.</a:t>
            </a:r>
          </a:p>
          <a:p>
            <a:r>
              <a:rPr lang="en-US" sz="2000" dirty="0"/>
              <a:t>Custody documentation completed and signed for all samples (handling, preservation).</a:t>
            </a:r>
          </a:p>
        </p:txBody>
      </p:sp>
    </p:spTree>
    <p:extLst>
      <p:ext uri="{BB962C8B-B14F-4D97-AF65-F5344CB8AC3E}">
        <p14:creationId xmlns:p14="http://schemas.microsoft.com/office/powerpoint/2010/main" val="1652342155"/>
      </p:ext>
    </p:extLst>
  </p:cSld>
  <p:clrMapOvr>
    <a:masterClrMapping/>
  </p:clrMapOvr>
</p:sld>
</file>

<file path=ppt/theme/theme1.xml><?xml version="1.0" encoding="utf-8"?>
<a:theme xmlns:a="http://schemas.openxmlformats.org/drawingml/2006/main" name="View">
  <a:themeElements>
    <a:clrScheme name="Tradefair">
      <a:dk1>
        <a:sysClr val="windowText" lastClr="000000"/>
      </a:dk1>
      <a:lt1>
        <a:srgbClr val="FFFFFF"/>
      </a:lt1>
      <a:dk2>
        <a:srgbClr val="1F497D"/>
      </a:dk2>
      <a:lt2>
        <a:srgbClr val="548DD4"/>
      </a:lt2>
      <a:accent1>
        <a:srgbClr val="4F81BD"/>
      </a:accent1>
      <a:accent2>
        <a:srgbClr val="FFFF94"/>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8787</TotalTime>
  <Words>3442</Words>
  <Application>Microsoft Office PowerPoint</Application>
  <PresentationFormat>Widescreen</PresentationFormat>
  <Paragraphs>455</Paragraphs>
  <Slides>50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Century Gothic</vt:lpstr>
      <vt:lpstr>Century Schoolbook</vt:lpstr>
      <vt:lpstr>Wingdings 2</vt:lpstr>
      <vt:lpstr>View</vt:lpstr>
      <vt:lpstr>Data Usability Reviews and Documentation for Texas Risk Reduction Program and Petroleum Storage Tank Projects</vt:lpstr>
      <vt:lpstr>Objectives</vt:lpstr>
      <vt:lpstr>Data Review and Reporting: 3 Steps </vt:lpstr>
      <vt:lpstr>Data Quality Requirements</vt:lpstr>
      <vt:lpstr>Data Quality Assessment: Process Overview (1)</vt:lpstr>
      <vt:lpstr>Key Definitions: Data Quality Indicators  (DQIs)</vt:lpstr>
      <vt:lpstr>Project Objectives: Determining MQOs</vt:lpstr>
      <vt:lpstr>Project Objectives: Determining MQOs - Cont. </vt:lpstr>
      <vt:lpstr>Data Quality Assessment: Process Overview (2)</vt:lpstr>
      <vt:lpstr>Data Quality Assessment: Process Overview (3)</vt:lpstr>
      <vt:lpstr>Key Definitions: Analytical Limits </vt:lpstr>
      <vt:lpstr>Key Definitions: Analytical Limits – Cont.</vt:lpstr>
      <vt:lpstr>Reporting the Results</vt:lpstr>
      <vt:lpstr>Lab Data Package: Required Contents</vt:lpstr>
      <vt:lpstr>Lab Data Package: Reportable Data</vt:lpstr>
      <vt:lpstr>Lab Data Package: Reportable Data - Cont. </vt:lpstr>
      <vt:lpstr>Laboratory Review Checklist: Contents</vt:lpstr>
      <vt:lpstr>Laboratory Data Package Example</vt:lpstr>
      <vt:lpstr>Laboratory Data Package Example Cont.</vt:lpstr>
      <vt:lpstr>Data Quality Assessment: Process Overview (4)</vt:lpstr>
      <vt:lpstr>What the Person Checks During  a Data Usability Review</vt:lpstr>
      <vt:lpstr>What QC Data Tell the Data Users:  Chain-of-Custody Documentation</vt:lpstr>
      <vt:lpstr>What QC Data Tell the Data Users: Sample and QC Cross-Reference</vt:lpstr>
      <vt:lpstr>What QC Data Tell the Data Users: Laboratory Control Sample (LCS)</vt:lpstr>
      <vt:lpstr>What QC Data Tell the Data Users: Matrix Spike (MS)</vt:lpstr>
      <vt:lpstr>What QC Data Tell the Data Users: Surrogates</vt:lpstr>
      <vt:lpstr>What QC Data Tell the Data Users: Blank Sample Data</vt:lpstr>
      <vt:lpstr>What QC Data Tell the Data Users: Analytical Duplicate Data</vt:lpstr>
      <vt:lpstr>What QC Data Tell the Data Users: MQLs and Detectability Check Sample Results </vt:lpstr>
      <vt:lpstr>TRRP-13 Data Usability Review:                        Data Usability Qualifiers </vt:lpstr>
      <vt:lpstr>TRRP -13 Data Usability Review:  Lab Accreditation Data Qualifiers</vt:lpstr>
      <vt:lpstr>TRRP-13 Data Usability Review:  Bias Codes</vt:lpstr>
      <vt:lpstr>TRRP-13 Data Usability Review:  Assignment of Data Usability Qualifiers</vt:lpstr>
      <vt:lpstr>TRRP-13 Data Usability Review:  Qualifying Project Analytical Data</vt:lpstr>
      <vt:lpstr>TRRP-13 Data Usability Review:  Qualifying Project Analytical Data – Cont.</vt:lpstr>
      <vt:lpstr>Lab QC Criteria vs. Project-Specific MQOs</vt:lpstr>
      <vt:lpstr>Data Quality Assessment: Process Overview (5)</vt:lpstr>
      <vt:lpstr>Data Quality Assessment: Process Overview (6)</vt:lpstr>
      <vt:lpstr>LPST: QA/QC Summary</vt:lpstr>
      <vt:lpstr>TRRP: Data Usability Summary</vt:lpstr>
      <vt:lpstr>Data Usability Summary: Contents</vt:lpstr>
      <vt:lpstr>Preparing the Data Usability Summary</vt:lpstr>
      <vt:lpstr>Preparing the Data Usability Summary – Cont. 1</vt:lpstr>
      <vt:lpstr>Preparing the Data Usability Summary – Cont. 2</vt:lpstr>
      <vt:lpstr>Preparing the Data Usability Summary – Cont. 3</vt:lpstr>
      <vt:lpstr>Example Data Usability Scenario (Ex. 1)</vt:lpstr>
      <vt:lpstr>Example Data Usability Scenario (Ex. 2)</vt:lpstr>
      <vt:lpstr>Data Quality Assessment: Process Overview (7)</vt:lpstr>
      <vt:lpstr>Office of Waste, Remediation Division Technical Program Support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Process for Staff Review of Analytical Data and Data Usability or QA/QC Summaries</dc:title>
  <dc:creator>Damian Simonini</dc:creator>
  <cp:lastModifiedBy>Mark Maglitto</cp:lastModifiedBy>
  <cp:revision>394</cp:revision>
  <cp:lastPrinted>2019-04-12T20:31:49Z</cp:lastPrinted>
  <dcterms:created xsi:type="dcterms:W3CDTF">2019-01-10T14:45:21Z</dcterms:created>
  <dcterms:modified xsi:type="dcterms:W3CDTF">2019-04-29T16:02:13Z</dcterms:modified>
</cp:coreProperties>
</file>