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71" r:id="rId4"/>
    <p:sldMasterId id="2147483673" r:id="rId5"/>
    <p:sldMasterId id="2147483679" r:id="rId6"/>
  </p:sldMasterIdLst>
  <p:notesMasterIdLst>
    <p:notesMasterId r:id="rId28"/>
  </p:notesMasterIdLst>
  <p:sldIdLst>
    <p:sldId id="256" r:id="rId7"/>
    <p:sldId id="278" r:id="rId8"/>
    <p:sldId id="265" r:id="rId9"/>
    <p:sldId id="266" r:id="rId10"/>
    <p:sldId id="280" r:id="rId11"/>
    <p:sldId id="263" r:id="rId12"/>
    <p:sldId id="270" r:id="rId13"/>
    <p:sldId id="273" r:id="rId14"/>
    <p:sldId id="276" r:id="rId15"/>
    <p:sldId id="274" r:id="rId16"/>
    <p:sldId id="275" r:id="rId17"/>
    <p:sldId id="277" r:id="rId18"/>
    <p:sldId id="268" r:id="rId19"/>
    <p:sldId id="260" r:id="rId20"/>
    <p:sldId id="258" r:id="rId21"/>
    <p:sldId id="262" r:id="rId22"/>
    <p:sldId id="272" r:id="rId23"/>
    <p:sldId id="264" r:id="rId24"/>
    <p:sldId id="281" r:id="rId25"/>
    <p:sldId id="259" r:id="rId26"/>
    <p:sldId id="28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
          <p15:clr>
            <a:srgbClr val="A4A3A4"/>
          </p15:clr>
        </p15:guide>
        <p15:guide id="2" orient="horz" pos="1619">
          <p15:clr>
            <a:srgbClr val="A4A3A4"/>
          </p15:clr>
        </p15:guide>
        <p15:guide id="3" pos="3404">
          <p15:clr>
            <a:srgbClr val="A4A3A4"/>
          </p15:clr>
        </p15:guide>
        <p15:guide id="4" pos="5759">
          <p15:clr>
            <a:srgbClr val="A4A3A4"/>
          </p15:clr>
        </p15:guide>
        <p15:guide id="5" pos="282">
          <p15:clr>
            <a:srgbClr val="A4A3A4"/>
          </p15:clr>
        </p15:guide>
        <p15:guide id="6" pos="2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5" autoAdjust="0"/>
    <p:restoredTop sz="71976" autoAdjust="0"/>
  </p:normalViewPr>
  <p:slideViewPr>
    <p:cSldViewPr snapToGrid="0" snapToObjects="1" showGuides="1">
      <p:cViewPr varScale="1">
        <p:scale>
          <a:sx n="63" d="100"/>
          <a:sy n="63" d="100"/>
        </p:scale>
        <p:origin x="1116" y="60"/>
      </p:cViewPr>
      <p:guideLst>
        <p:guide orient="horz" pos="282"/>
        <p:guide orient="horz" pos="1619"/>
        <p:guide pos="3404"/>
        <p:guide pos="5759"/>
        <p:guide pos="282"/>
        <p:guide pos="28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75491-F4FE-FE4E-9DB3-36A70536699F}" type="datetimeFigureOut">
              <a:rPr lang="en-US" smtClean="0"/>
              <a:t>4/28/2017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C8CE8-F4F0-F443-A731-EBDDA3818195}" type="slidenum">
              <a:rPr lang="en-US" smtClean="0"/>
              <a:t>‹#›</a:t>
            </a:fld>
            <a:endParaRPr lang="en-US"/>
          </a:p>
        </p:txBody>
      </p:sp>
    </p:spTree>
    <p:extLst>
      <p:ext uri="{BB962C8B-B14F-4D97-AF65-F5344CB8AC3E}">
        <p14:creationId xmlns:p14="http://schemas.microsoft.com/office/powerpoint/2010/main" val="12866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World has</a:t>
            </a:r>
            <a:r>
              <a:rPr lang="en-US" baseline="0" dirty="0" smtClean="0"/>
              <a:t> changed…..</a:t>
            </a:r>
          </a:p>
          <a:p>
            <a:r>
              <a:rPr lang="en-US" baseline="0" dirty="0" smtClean="0"/>
              <a:t>Today People expect to access </a:t>
            </a:r>
            <a:r>
              <a:rPr lang="en-US" baseline="0" dirty="0" smtClean="0"/>
              <a:t>most everything </a:t>
            </a:r>
            <a:r>
              <a:rPr lang="en-US" baseline="0" dirty="0" smtClean="0"/>
              <a:t>digitally. </a:t>
            </a:r>
            <a:endParaRPr lang="en-US" baseline="0" dirty="0" smtClean="0"/>
          </a:p>
          <a:p>
            <a:endParaRPr lang="en-US" baseline="0" dirty="0" smtClean="0"/>
          </a:p>
          <a:p>
            <a:r>
              <a:rPr lang="en-US" baseline="0" dirty="0" smtClean="0"/>
              <a:t> </a:t>
            </a:r>
            <a:r>
              <a:rPr lang="en-US" baseline="0" dirty="0" smtClean="0"/>
              <a:t>And when they do, they expect </a:t>
            </a:r>
            <a:r>
              <a:rPr lang="en-US" baseline="0" dirty="0" smtClean="0"/>
              <a:t>an Amazon-like experience.</a:t>
            </a:r>
          </a:p>
          <a:p>
            <a:pPr marL="171450" indent="-171450">
              <a:buFont typeface="Arial" panose="020B0604020202020204" pitchFamily="34" charset="0"/>
              <a:buChar char="•"/>
            </a:pPr>
            <a:r>
              <a:rPr lang="en-US" baseline="0" dirty="0" smtClean="0"/>
              <a:t>They want to access it at any time of the day or night, on any device</a:t>
            </a:r>
          </a:p>
          <a:p>
            <a:pPr marL="171450" indent="-171450">
              <a:buFont typeface="Arial" panose="020B0604020202020204" pitchFamily="34" charset="0"/>
              <a:buChar char="•"/>
            </a:pPr>
            <a:r>
              <a:rPr lang="en-US" baseline="0" dirty="0" smtClean="0"/>
              <a:t>They want to easily and confidently make purchases they can count on.</a:t>
            </a:r>
          </a:p>
          <a:p>
            <a:pPr marL="171450" indent="-171450">
              <a:buFont typeface="Arial" panose="020B0604020202020204" pitchFamily="34" charset="0"/>
              <a:buChar char="•"/>
            </a:pPr>
            <a:r>
              <a:rPr lang="en-US" baseline="0" dirty="0" smtClean="0"/>
              <a:t>And they want it all served up quickly –not just because it will help them but the dreaded FOMO disease- Fear of Missing Out.</a:t>
            </a: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2</a:t>
            </a:fld>
            <a:endParaRPr lang="en-US"/>
          </a:p>
        </p:txBody>
      </p:sp>
    </p:spTree>
    <p:extLst>
      <p:ext uri="{BB962C8B-B14F-4D97-AF65-F5344CB8AC3E}">
        <p14:creationId xmlns:p14="http://schemas.microsoft.com/office/powerpoint/2010/main" val="293751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digital shift</a:t>
            </a:r>
            <a:r>
              <a:rPr lang="en-US" sz="1200" kern="1200" baseline="0" dirty="0" smtClean="0">
                <a:solidFill>
                  <a:schemeClr val="tx1"/>
                </a:solidFill>
                <a:effectLst/>
                <a:latin typeface="+mn-lt"/>
                <a:ea typeface="+mn-ea"/>
                <a:cs typeface="+mn-cs"/>
              </a:rPr>
              <a:t> is definitely evident in the event and learning industry.</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traditional learning system is being </a:t>
            </a:r>
            <a:r>
              <a:rPr lang="en-US" sz="1200" b="1" kern="1200" dirty="0" smtClean="0">
                <a:solidFill>
                  <a:schemeClr val="tx1"/>
                </a:solidFill>
                <a:effectLst/>
                <a:latin typeface="+mn-lt"/>
                <a:ea typeface="+mn-ea"/>
                <a:cs typeface="+mn-cs"/>
              </a:rPr>
              <a:t>disrupted. (Graduating with Large debts and coming out without applicable job skills are </a:t>
            </a:r>
            <a:r>
              <a:rPr lang="en-US" sz="1200" b="1" kern="1200" dirty="0" err="1" smtClean="0">
                <a:solidFill>
                  <a:schemeClr val="tx1"/>
                </a:solidFill>
                <a:effectLst/>
                <a:latin typeface="+mn-lt"/>
                <a:ea typeface="+mn-ea"/>
                <a:cs typeface="+mn-cs"/>
              </a:rPr>
              <a:t>prevelent</a:t>
            </a:r>
            <a:r>
              <a:rPr lang="en-US" sz="1200" b="1" kern="1200" dirty="0" smtClean="0">
                <a:solidFill>
                  <a:schemeClr val="tx1"/>
                </a:solidFill>
                <a:effectLst/>
                <a:latin typeface="+mn-lt"/>
                <a:ea typeface="+mn-ea"/>
                <a:cs typeface="+mn-cs"/>
              </a:rPr>
              <a:t>. And With fast-paced changes in industry, frequent job changes, and people living longer</a:t>
            </a:r>
            <a:r>
              <a:rPr lang="en-US" sz="1200" kern="1200" dirty="0" smtClean="0">
                <a:solidFill>
                  <a:schemeClr val="tx1"/>
                </a:solidFill>
                <a:effectLst/>
                <a:latin typeface="+mn-lt"/>
                <a:ea typeface="+mn-ea"/>
                <a:cs typeface="+mn-cs"/>
              </a:rPr>
              <a:t>,  People are essentially facing “the other fifty years” once they exit our formal educational systems (whether that is high school, college or grad school.</a:t>
            </a:r>
            <a:r>
              <a:rPr lang="en-US" sz="1200" b="1" kern="1200" dirty="0" smtClean="0">
                <a:solidFill>
                  <a:schemeClr val="tx1"/>
                </a:solidFill>
                <a:effectLst/>
                <a:latin typeface="+mn-lt"/>
                <a:ea typeface="+mn-ea"/>
                <a:cs typeface="+mn-cs"/>
              </a:rPr>
              <a:t> Thus, life-long </a:t>
            </a:r>
            <a:r>
              <a:rPr lang="en-US" sz="1200" kern="1200" dirty="0" smtClean="0">
                <a:solidFill>
                  <a:schemeClr val="tx1"/>
                </a:solidFill>
                <a:effectLst/>
                <a:latin typeface="+mn-lt"/>
                <a:ea typeface="+mn-ea"/>
                <a:cs typeface="+mn-cs"/>
              </a:rPr>
              <a:t>learning, professional development and continuing education is not a “nice to have” but rather a “must have”.  </a:t>
            </a:r>
          </a:p>
          <a:p>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Tagoras</a:t>
            </a:r>
            <a:r>
              <a:rPr lang="en-US" sz="1200" b="1" kern="1200" dirty="0" smtClean="0">
                <a:solidFill>
                  <a:schemeClr val="tx1"/>
                </a:solidFill>
                <a:effectLst/>
                <a:latin typeface="+mn-lt"/>
                <a:ea typeface="+mn-ea"/>
                <a:cs typeface="+mn-cs"/>
              </a:rPr>
              <a:t> Learning Business manifesto states that</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lifelong learning is the imperative of our age and those who lead learning in their fields will lead their fields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Those who capitalize on this disruption and deliver high quality education that is accessible, timely, and on target to their respective industries, and also partner with the right technology and services, will be the ones who come out on top and be seen as the “</a:t>
            </a:r>
            <a:r>
              <a:rPr lang="en-US" sz="1200" kern="1200" dirty="0" err="1" smtClean="0">
                <a:solidFill>
                  <a:schemeClr val="tx1"/>
                </a:solidFill>
                <a:effectLst/>
                <a:latin typeface="+mn-lt"/>
                <a:ea typeface="+mn-ea"/>
                <a:cs typeface="+mn-cs"/>
              </a:rPr>
              <a:t>GoTo</a:t>
            </a:r>
            <a:r>
              <a:rPr lang="en-US" sz="1200" kern="1200" dirty="0" smtClean="0">
                <a:solidFill>
                  <a:schemeClr val="tx1"/>
                </a:solidFill>
                <a:effectLst/>
                <a:latin typeface="+mn-lt"/>
                <a:ea typeface="+mn-ea"/>
                <a:cs typeface="+mn-cs"/>
              </a:rPr>
              <a:t>” resource.  </a:t>
            </a:r>
          </a:p>
          <a:p>
            <a:r>
              <a:rPr lang="en-US" sz="1200" kern="1200" dirty="0" smtClean="0">
                <a:solidFill>
                  <a:schemeClr val="tx1"/>
                </a:solidFill>
                <a:effectLst/>
                <a:latin typeface="+mn-lt"/>
                <a:ea typeface="+mn-ea"/>
                <a:cs typeface="+mn-cs"/>
              </a:rPr>
              <a:t>Across generations </a:t>
            </a:r>
            <a:r>
              <a:rPr lang="en-US" sz="1200" u="sng"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industries, the data shows Professional Development as the biggest driver of engagement and value received.   </a:t>
            </a:r>
          </a:p>
          <a:p>
            <a:r>
              <a:rPr lang="en-US" sz="1200" kern="1200" dirty="0" smtClean="0">
                <a:solidFill>
                  <a:schemeClr val="tx1"/>
                </a:solidFill>
                <a:effectLst/>
                <a:latin typeface="+mn-lt"/>
                <a:ea typeface="+mn-ea"/>
                <a:cs typeface="+mn-cs"/>
              </a:rPr>
              <a:t>The bottom line, is if these organizations are not the ones effectively delivering learning online to their core audience,- the learners will </a:t>
            </a:r>
            <a:r>
              <a:rPr lang="en-US" sz="1200" b="1" kern="1200" dirty="0" smtClean="0">
                <a:solidFill>
                  <a:schemeClr val="tx1"/>
                </a:solidFill>
                <a:effectLst/>
                <a:latin typeface="+mn-lt"/>
                <a:ea typeface="+mn-ea"/>
                <a:cs typeface="+mn-cs"/>
              </a:rPr>
              <a:t>find</a:t>
            </a:r>
            <a:r>
              <a:rPr lang="en-US" sz="1200" kern="1200" dirty="0" smtClean="0">
                <a:solidFill>
                  <a:schemeClr val="tx1"/>
                </a:solidFill>
                <a:effectLst/>
                <a:latin typeface="+mn-lt"/>
                <a:ea typeface="+mn-ea"/>
                <a:cs typeface="+mn-cs"/>
              </a:rPr>
              <a:t> it elsewhere.</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3</a:t>
            </a:fld>
            <a:endParaRPr lang="en-US"/>
          </a:p>
        </p:txBody>
      </p:sp>
    </p:spTree>
    <p:extLst>
      <p:ext uri="{BB962C8B-B14F-4D97-AF65-F5344CB8AC3E}">
        <p14:creationId xmlns:p14="http://schemas.microsoft.com/office/powerpoint/2010/main" val="205356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Our mission is to help you become</a:t>
            </a:r>
            <a:r>
              <a:rPr lang="en-US" sz="1200" b="1" kern="1200" baseline="0" dirty="0" smtClean="0">
                <a:solidFill>
                  <a:schemeClr val="tx1"/>
                </a:solidFill>
                <a:effectLst/>
                <a:latin typeface="+mn-lt"/>
                <a:ea typeface="+mn-ea"/>
                <a:cs typeface="+mn-cs"/>
              </a:rPr>
              <a:t> your industries “Educational Amazon”!</a:t>
            </a:r>
          </a:p>
          <a:p>
            <a:r>
              <a:rPr lang="en-US" sz="1200" b="1" kern="1200" dirty="0" smtClean="0">
                <a:solidFill>
                  <a:schemeClr val="tx1"/>
                </a:solidFill>
                <a:effectLst/>
                <a:latin typeface="+mn-lt"/>
                <a:ea typeface="+mn-ea"/>
                <a:cs typeface="+mn-cs"/>
              </a:rPr>
              <a:t>We set you up with your own branded site that you will be able to easily manage in numerous ways.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most of our clients, their Path site becomes the hub of their organizations education</a:t>
            </a:r>
            <a:r>
              <a:rPr lang="en-US" sz="1200" kern="1200" baseline="0" dirty="0" smtClean="0">
                <a:solidFill>
                  <a:schemeClr val="tx1"/>
                </a:solidFill>
                <a:effectLst/>
                <a:latin typeface="+mn-lt"/>
                <a:ea typeface="+mn-ea"/>
                <a:cs typeface="+mn-cs"/>
              </a:rPr>
              <a:t> and event </a:t>
            </a:r>
            <a:r>
              <a:rPr lang="en-US" sz="1200" kern="1200" dirty="0" smtClean="0">
                <a:solidFill>
                  <a:schemeClr val="tx1"/>
                </a:solidFill>
                <a:effectLst/>
                <a:latin typeface="+mn-lt"/>
                <a:ea typeface="+mn-ea"/>
                <a:cs typeface="+mn-cs"/>
              </a:rPr>
              <a:t>content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their initiatives for increasing revenue, increasing the reach of their audience and growing relevance in their industry.   They become that trusted go-to source for relevant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call this platform Path- so when I reference Path, just know that this is our brand name, but it is YOUR site to be branded and called as you wish- some examples include “Education Station”,  XYZ University or Learning Center, Virtual Campus, Technical Learning Library. </a:t>
            </a:r>
          </a:p>
          <a:p>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4</a:t>
            </a:fld>
            <a:endParaRPr lang="en-US"/>
          </a:p>
        </p:txBody>
      </p:sp>
    </p:spTree>
    <p:extLst>
      <p:ext uri="{BB962C8B-B14F-4D97-AF65-F5344CB8AC3E}">
        <p14:creationId xmlns:p14="http://schemas.microsoft.com/office/powerpoint/2010/main" val="209331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 includes a ver</a:t>
            </a:r>
            <a:r>
              <a:rPr lang="en-US" baseline="0" dirty="0" smtClean="0"/>
              <a:t>y Robust </a:t>
            </a:r>
            <a:r>
              <a:rPr lang="en-US" baseline="0" dirty="0" err="1" smtClean="0"/>
              <a:t>eCommerce</a:t>
            </a:r>
            <a:r>
              <a:rPr lang="en-US" baseline="0" dirty="0" smtClean="0"/>
              <a:t> engine.  We hook up with your existing merchant account (PayPal, Authorize.net, Stripe…)  All the money goes direct into your account, we don’t touch it and it’s all PCI compliant.</a:t>
            </a:r>
          </a:p>
          <a:p>
            <a:endParaRPr lang="en-US" baseline="0" dirty="0" smtClean="0"/>
          </a:p>
          <a:p>
            <a:r>
              <a:rPr lang="en-US" baseline="0" dirty="0" smtClean="0"/>
              <a:t>For the end-user it’s a 1 click process to make a purchase.</a:t>
            </a:r>
          </a:p>
          <a:p>
            <a:endParaRPr lang="en-US" baseline="0" dirty="0" smtClean="0"/>
          </a:p>
        </p:txBody>
      </p:sp>
      <p:sp>
        <p:nvSpPr>
          <p:cNvPr id="4" name="Slide Number Placeholder 3"/>
          <p:cNvSpPr>
            <a:spLocks noGrp="1"/>
          </p:cNvSpPr>
          <p:nvPr>
            <p:ph type="sldNum" sz="quarter" idx="10"/>
          </p:nvPr>
        </p:nvSpPr>
        <p:spPr/>
        <p:txBody>
          <a:bodyPr/>
          <a:lstStyle/>
          <a:p>
            <a:fld id="{BECC8CE8-F4F0-F443-A731-EBDDA3818195}" type="slidenum">
              <a:rPr lang="en-US" smtClean="0"/>
              <a:t>7</a:t>
            </a:fld>
            <a:endParaRPr lang="en-US"/>
          </a:p>
        </p:txBody>
      </p:sp>
    </p:spTree>
    <p:extLst>
      <p:ext uri="{BB962C8B-B14F-4D97-AF65-F5344CB8AC3E}">
        <p14:creationId xmlns:p14="http://schemas.microsoft.com/office/powerpoint/2010/main" val="55535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your staff can think creatively about how to sell content effectively and give your users options- perhaps sell an entire event or perhaps individual presentations.  </a:t>
            </a:r>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8</a:t>
            </a:fld>
            <a:endParaRPr lang="en-US"/>
          </a:p>
        </p:txBody>
      </p:sp>
    </p:spTree>
    <p:extLst>
      <p:ext uri="{BB962C8B-B14F-4D97-AF65-F5344CB8AC3E}">
        <p14:creationId xmlns:p14="http://schemas.microsoft.com/office/powerpoint/2010/main" val="14795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Or bundle together the top 5 presentations. You can even expire the content after a certain number of days or on a certain day. You can create coupon codes (dollar or percentage off) or even issue Credits. And then staff can pull reports on all ecommerce 24/7</a:t>
            </a:r>
            <a:endParaRPr lang="en-US" dirty="0" smtClean="0"/>
          </a:p>
          <a:p>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9</a:t>
            </a:fld>
            <a:endParaRPr lang="en-US"/>
          </a:p>
        </p:txBody>
      </p:sp>
    </p:spTree>
    <p:extLst>
      <p:ext uri="{BB962C8B-B14F-4D97-AF65-F5344CB8AC3E}">
        <p14:creationId xmlns:p14="http://schemas.microsoft.com/office/powerpoint/2010/main" val="50744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will you</a:t>
            </a:r>
            <a:r>
              <a:rPr lang="en-US" baseline="0" dirty="0" smtClean="0"/>
              <a:t> have access to the </a:t>
            </a:r>
            <a:r>
              <a:rPr lang="en-US" baseline="0" dirty="0" err="1" smtClean="0"/>
              <a:t>eCommerce</a:t>
            </a:r>
            <a:r>
              <a:rPr lang="en-US" baseline="0" dirty="0" smtClean="0"/>
              <a:t> reports, but a dashboard view and detailed reports all filterable and exportable to CSV and then manipulate if you want further in Excel.  You can prove ROI and learn where improvements could be made.</a:t>
            </a:r>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13</a:t>
            </a:fld>
            <a:endParaRPr lang="en-US"/>
          </a:p>
        </p:txBody>
      </p:sp>
    </p:spTree>
    <p:extLst>
      <p:ext uri="{BB962C8B-B14F-4D97-AF65-F5344CB8AC3E}">
        <p14:creationId xmlns:p14="http://schemas.microsoft.com/office/powerpoint/2010/main" val="189673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Path site can be upgraded at any time to take advantage of our</a:t>
            </a:r>
            <a:r>
              <a:rPr lang="en-US" baseline="0" dirty="0" smtClean="0"/>
              <a:t> award-winning full-featured Learning Management System</a:t>
            </a:r>
            <a:endParaRPr lang="en-US" dirty="0"/>
          </a:p>
        </p:txBody>
      </p:sp>
      <p:sp>
        <p:nvSpPr>
          <p:cNvPr id="4" name="Slide Number Placeholder 3"/>
          <p:cNvSpPr>
            <a:spLocks noGrp="1"/>
          </p:cNvSpPr>
          <p:nvPr>
            <p:ph type="sldNum" sz="quarter" idx="10"/>
          </p:nvPr>
        </p:nvSpPr>
        <p:spPr/>
        <p:txBody>
          <a:bodyPr/>
          <a:lstStyle/>
          <a:p>
            <a:fld id="{BECC8CE8-F4F0-F443-A731-EBDDA3818195}" type="slidenum">
              <a:rPr lang="en-US" smtClean="0"/>
              <a:t>19</a:t>
            </a:fld>
            <a:endParaRPr lang="en-US"/>
          </a:p>
        </p:txBody>
      </p:sp>
    </p:spTree>
    <p:extLst>
      <p:ext uri="{BB962C8B-B14F-4D97-AF65-F5344CB8AC3E}">
        <p14:creationId xmlns:p14="http://schemas.microsoft.com/office/powerpoint/2010/main" val="273949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 administrators will easily be able to create a course, using friendly tools already built into Path,  This includes, presentations, tests, surveys, CEUs, Certificates, documents…</a:t>
            </a:r>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21</a:t>
            </a:fld>
            <a:endParaRPr lang="en-US"/>
          </a:p>
        </p:txBody>
      </p:sp>
    </p:spTree>
    <p:extLst>
      <p:ext uri="{BB962C8B-B14F-4D97-AF65-F5344CB8AC3E}">
        <p14:creationId xmlns:p14="http://schemas.microsoft.com/office/powerpoint/2010/main" val="28115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973931"/>
          </a:xfrm>
          <a:prstGeom prst="rect">
            <a:avLst/>
          </a:prstGeom>
        </p:spPr>
        <p:txBody>
          <a:bodyPr/>
          <a:lstStyle>
            <a:lvl1pPr>
              <a:defRPr sz="4000">
                <a:solidFill>
                  <a:srgbClr val="FFFFFF"/>
                </a:solidFill>
                <a:latin typeface="Effra Light"/>
                <a:cs typeface="Effra Ligh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572686"/>
            <a:ext cx="6400800" cy="735827"/>
          </a:xfrm>
          <a:prstGeom prst="rect">
            <a:avLst/>
          </a:prstGeom>
        </p:spPr>
        <p:txBody>
          <a:bodyPr/>
          <a:lstStyle>
            <a:lvl1pPr marL="0" indent="0" algn="ctr">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281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5B6770"/>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5544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400">
                <a:solidFill>
                  <a:srgbClr val="5B6770"/>
                </a:solidFill>
              </a:defRPr>
            </a:lvl1pPr>
            <a:lvl2pPr>
              <a:defRPr sz="2400">
                <a:solidFill>
                  <a:srgbClr val="5B6770"/>
                </a:solidFill>
              </a:defRPr>
            </a:lvl2pPr>
            <a:lvl3pPr>
              <a:defRPr sz="2100">
                <a:solidFill>
                  <a:srgbClr val="5B6770"/>
                </a:solidFill>
              </a:defRPr>
            </a:lvl3pPr>
            <a:lvl4pPr>
              <a:defRPr sz="2100">
                <a:solidFill>
                  <a:srgbClr val="5B6770"/>
                </a:solidFill>
              </a:defRPr>
            </a:lvl4pPr>
            <a:lvl5pPr>
              <a:defRPr sz="2100">
                <a:solidFill>
                  <a:srgbClr val="5B6770"/>
                </a:solidFill>
              </a:defRPr>
            </a:lvl5pPr>
            <a:lvl6pPr>
              <a:defRPr sz="1800"/>
            </a:lvl6pPr>
            <a:lvl7pPr>
              <a:defRPr sz="1800"/>
            </a:lvl7pPr>
            <a:lvl8pPr>
              <a:defRPr sz="1800"/>
            </a:lvl8pPr>
            <a:lvl9pPr>
              <a:defRPr sz="1800"/>
            </a:lvl9pPr>
          </a:lstStyle>
          <a:p>
            <a:pPr lvl="0"/>
            <a:r>
              <a:rPr lang="en-US" dirty="0" smtClean="0"/>
              <a:t>Click to edit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400">
                <a:solidFill>
                  <a:srgbClr val="5B6770"/>
                </a:solidFill>
              </a:defRPr>
            </a:lvl1pPr>
            <a:lvl2pPr>
              <a:defRPr sz="2400">
                <a:solidFill>
                  <a:srgbClr val="5B6770"/>
                </a:solidFill>
              </a:defRPr>
            </a:lvl2pPr>
            <a:lvl3pPr>
              <a:defRPr sz="2100">
                <a:solidFill>
                  <a:srgbClr val="5B6770"/>
                </a:solidFill>
              </a:defRPr>
            </a:lvl3pPr>
            <a:lvl4pPr>
              <a:defRPr sz="2100">
                <a:solidFill>
                  <a:srgbClr val="5B6770"/>
                </a:solidFill>
              </a:defRPr>
            </a:lvl4pPr>
            <a:lvl5pPr>
              <a:defRPr sz="2100">
                <a:solidFill>
                  <a:srgbClr val="5B6770"/>
                </a:solidFill>
              </a:defRPr>
            </a:lvl5pPr>
            <a:lvl6pPr>
              <a:defRPr sz="1800"/>
            </a:lvl6pPr>
            <a:lvl7pPr>
              <a:defRPr sz="1800"/>
            </a:lvl7pPr>
            <a:lvl8pPr>
              <a:defRPr sz="1800"/>
            </a:lvl8pPr>
            <a:lvl9pPr>
              <a:defRPr sz="1800"/>
            </a:lvl9pPr>
          </a:lstStyle>
          <a:p>
            <a:pPr lvl="0"/>
            <a:r>
              <a:rPr lang="en-US" dirty="0" smtClean="0"/>
              <a:t>Click to edit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443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4819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022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9475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6384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9420" y="491855"/>
            <a:ext cx="5486400" cy="1134753"/>
          </a:xfrm>
          <a:prstGeom prst="rect">
            <a:avLst/>
          </a:prstGeom>
        </p:spPr>
        <p:txBody>
          <a:bodyPr anchor="ctr"/>
          <a:lstStyle>
            <a:lvl1pPr algn="ctr">
              <a:defRPr sz="5000" b="1">
                <a:solidFill>
                  <a:srgbClr val="0057B8"/>
                </a:solidFill>
                <a:latin typeface="Effra Light"/>
                <a:cs typeface="Effra Light"/>
              </a:defRPr>
            </a:lvl1pPr>
          </a:lstStyle>
          <a:p>
            <a:r>
              <a:rPr lang="en-US" dirty="0" smtClean="0"/>
              <a:t>THANK YOU</a:t>
            </a:r>
            <a:endParaRPr lang="en-US" dirty="0"/>
          </a:p>
        </p:txBody>
      </p:sp>
      <p:sp>
        <p:nvSpPr>
          <p:cNvPr id="4" name="Text Placeholder 3"/>
          <p:cNvSpPr>
            <a:spLocks noGrp="1"/>
          </p:cNvSpPr>
          <p:nvPr>
            <p:ph type="body" sz="half" idx="2" hasCustomPrompt="1"/>
          </p:nvPr>
        </p:nvSpPr>
        <p:spPr>
          <a:xfrm>
            <a:off x="1829420" y="4673388"/>
            <a:ext cx="5486400" cy="274320"/>
          </a:xfrm>
          <a:prstGeom prst="rect">
            <a:avLst/>
          </a:prstGeom>
        </p:spPr>
        <p:txBody>
          <a:bodyPr anchor="ctr"/>
          <a:lstStyle>
            <a:lvl1pPr marL="0" indent="0" algn="ctr">
              <a:lnSpc>
                <a:spcPct val="90000"/>
              </a:lnSpc>
              <a:buNone/>
              <a:defRPr sz="1400">
                <a:solidFill>
                  <a:schemeClr val="accent2"/>
                </a:solidFill>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err="1" smtClean="0">
                <a:solidFill>
                  <a:schemeClr val="accent2"/>
                </a:solidFill>
              </a:rPr>
              <a:t>www.blueskyelearn.com</a:t>
            </a:r>
            <a:endParaRPr lang="en-US" dirty="0">
              <a:solidFill>
                <a:schemeClr val="accent2"/>
              </a:solidFill>
            </a:endParaRPr>
          </a:p>
        </p:txBody>
      </p:sp>
      <p:sp>
        <p:nvSpPr>
          <p:cNvPr id="11" name="Text Placeholder 3"/>
          <p:cNvSpPr>
            <a:spLocks noGrp="1"/>
          </p:cNvSpPr>
          <p:nvPr>
            <p:ph type="body" sz="half" idx="10" hasCustomPrompt="1"/>
          </p:nvPr>
        </p:nvSpPr>
        <p:spPr>
          <a:xfrm>
            <a:off x="1829420" y="3437180"/>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John Smith</a:t>
            </a:r>
          </a:p>
        </p:txBody>
      </p:sp>
      <p:sp>
        <p:nvSpPr>
          <p:cNvPr id="12" name="Text Placeholder 3"/>
          <p:cNvSpPr>
            <a:spLocks noGrp="1"/>
          </p:cNvSpPr>
          <p:nvPr>
            <p:ph type="body" sz="half" idx="11" hasCustomPrompt="1"/>
          </p:nvPr>
        </p:nvSpPr>
        <p:spPr>
          <a:xfrm>
            <a:off x="1829420" y="4055284"/>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Phone:  (877) 123-4567</a:t>
            </a:r>
          </a:p>
        </p:txBody>
      </p:sp>
      <p:sp>
        <p:nvSpPr>
          <p:cNvPr id="13" name="Text Placeholder 3"/>
          <p:cNvSpPr>
            <a:spLocks noGrp="1"/>
          </p:cNvSpPr>
          <p:nvPr>
            <p:ph type="body" sz="half" idx="12" hasCustomPrompt="1"/>
          </p:nvPr>
        </p:nvSpPr>
        <p:spPr>
          <a:xfrm>
            <a:off x="1827213" y="3746232"/>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Director of Sales</a:t>
            </a:r>
            <a:endParaRPr lang="en-US" dirty="0"/>
          </a:p>
        </p:txBody>
      </p:sp>
      <p:sp>
        <p:nvSpPr>
          <p:cNvPr id="14" name="Text Placeholder 3"/>
          <p:cNvSpPr>
            <a:spLocks noGrp="1"/>
          </p:cNvSpPr>
          <p:nvPr>
            <p:ph type="body" sz="half" idx="13" hasCustomPrompt="1"/>
          </p:nvPr>
        </p:nvSpPr>
        <p:spPr>
          <a:xfrm>
            <a:off x="1827213" y="4364336"/>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Direct:  (877) 123-4567</a:t>
            </a:r>
            <a:endParaRPr lang="en-US" dirty="0"/>
          </a:p>
        </p:txBody>
      </p:sp>
    </p:spTree>
    <p:extLst>
      <p:ext uri="{BB962C8B-B14F-4D97-AF65-F5344CB8AC3E}">
        <p14:creationId xmlns:p14="http://schemas.microsoft.com/office/powerpoint/2010/main" val="247734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286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ky_Imag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9055" y="502473"/>
            <a:ext cx="1686586" cy="635098"/>
          </a:xfrm>
          <a:prstGeom prst="rect">
            <a:avLst/>
          </a:prstGeom>
        </p:spPr>
      </p:pic>
    </p:spTree>
    <p:extLst>
      <p:ext uri="{BB962C8B-B14F-4D97-AF65-F5344CB8AC3E}">
        <p14:creationId xmlns:p14="http://schemas.microsoft.com/office/powerpoint/2010/main" val="3171326209"/>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lor Ba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998720"/>
            <a:ext cx="9144000" cy="144780"/>
          </a:xfrm>
          <a:prstGeom prst="rect">
            <a:avLst/>
          </a:prstGeom>
        </p:spPr>
      </p:pic>
      <p:pic>
        <p:nvPicPr>
          <p:cNvPr id="8" name="Picture 7" descr="Logo Colo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92493" y="108634"/>
            <a:ext cx="894307" cy="337220"/>
          </a:xfrm>
          <a:prstGeom prst="rect">
            <a:avLst/>
          </a:prstGeom>
        </p:spPr>
      </p:pic>
      <p:sp>
        <p:nvSpPr>
          <p:cNvPr id="2" name="TextBox 1"/>
          <p:cNvSpPr txBox="1"/>
          <p:nvPr userDrawn="1"/>
        </p:nvSpPr>
        <p:spPr>
          <a:xfrm>
            <a:off x="447675" y="4658695"/>
            <a:ext cx="2203957" cy="230832"/>
          </a:xfrm>
          <a:prstGeom prst="rect">
            <a:avLst/>
          </a:prstGeom>
          <a:noFill/>
        </p:spPr>
        <p:txBody>
          <a:bodyPr wrap="square" rtlCol="0">
            <a:spAutoFit/>
          </a:bodyPr>
          <a:lstStyle/>
          <a:p>
            <a:r>
              <a:rPr lang="en-US" sz="900" spc="0" dirty="0" err="1" smtClean="0">
                <a:solidFill>
                  <a:schemeClr val="accent2"/>
                </a:solidFill>
                <a:latin typeface="Effra Medium"/>
                <a:cs typeface="Effra Medium"/>
              </a:rPr>
              <a:t>www.blueskyelearn.com</a:t>
            </a:r>
            <a:endParaRPr lang="en-US" sz="900" spc="0" dirty="0">
              <a:solidFill>
                <a:schemeClr val="accent2"/>
              </a:solidFill>
              <a:latin typeface="Effra Medium"/>
              <a:cs typeface="Effra Medium"/>
            </a:endParaRPr>
          </a:p>
        </p:txBody>
      </p:sp>
    </p:spTree>
    <p:extLst>
      <p:ext uri="{BB962C8B-B14F-4D97-AF65-F5344CB8AC3E}">
        <p14:creationId xmlns:p14="http://schemas.microsoft.com/office/powerpoint/2010/main" val="12527642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Lst>
  <p:txStyles>
    <p:titleStyle>
      <a:lvl1pPr algn="l" defTabSz="457200" rtl="0" eaLnBrk="1" latinLnBrk="0" hangingPunct="1">
        <a:spcBef>
          <a:spcPct val="0"/>
        </a:spcBef>
        <a:buNone/>
        <a:defRPr sz="2400" kern="1200">
          <a:solidFill>
            <a:srgbClr val="0057B8"/>
          </a:solidFill>
          <a:latin typeface="Effra Medium"/>
          <a:ea typeface="+mj-ea"/>
          <a:cs typeface="Effra Medium"/>
        </a:defRPr>
      </a:lvl1pPr>
    </p:titleStyle>
    <p:bodyStyle>
      <a:lvl1pPr marL="342900" indent="-34290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5" name="Rectangle 4"/>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94723"/>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6" name="Rectangle 5"/>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97237"/>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16" name="Rectangle 15"/>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999844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Logo Colo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36975" y="2570163"/>
            <a:ext cx="1666876" cy="628534"/>
          </a:xfrm>
          <a:prstGeom prst="rect">
            <a:avLst/>
          </a:prstGeom>
        </p:spPr>
      </p:pic>
      <p:pic>
        <p:nvPicPr>
          <p:cNvPr id="4" name="Picture 3" descr="Color Ba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998720"/>
            <a:ext cx="9144000" cy="144780"/>
          </a:xfrm>
          <a:prstGeom prst="rect">
            <a:avLst/>
          </a:prstGeom>
        </p:spPr>
      </p:pic>
    </p:spTree>
    <p:extLst>
      <p:ext uri="{BB962C8B-B14F-4D97-AF65-F5344CB8AC3E}">
        <p14:creationId xmlns:p14="http://schemas.microsoft.com/office/powerpoint/2010/main" val="98741191"/>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Are you ready to leverage your meeting content? </a:t>
            </a:r>
            <a:endParaRPr lang="en-US" dirty="0"/>
          </a:p>
        </p:txBody>
      </p:sp>
      <p:sp>
        <p:nvSpPr>
          <p:cNvPr id="3" name="Subtitle 2"/>
          <p:cNvSpPr>
            <a:spLocks noGrp="1"/>
          </p:cNvSpPr>
          <p:nvPr>
            <p:ph type="subTitle" idx="1"/>
          </p:nvPr>
        </p:nvSpPr>
        <p:spPr>
          <a:xfrm>
            <a:off x="1371600" y="2940599"/>
            <a:ext cx="6400800" cy="735827"/>
          </a:xfrm>
        </p:spPr>
        <p:txBody>
          <a:bodyPr/>
          <a:lstStyle/>
          <a:p>
            <a:r>
              <a:rPr lang="en-US" dirty="0" smtClean="0"/>
              <a:t>Reach more people more effectively!</a:t>
            </a:r>
            <a:endParaRPr lang="en-US" dirty="0"/>
          </a:p>
        </p:txBody>
      </p:sp>
    </p:spTree>
    <p:extLst>
      <p:ext uri="{BB962C8B-B14F-4D97-AF65-F5344CB8AC3E}">
        <p14:creationId xmlns:p14="http://schemas.microsoft.com/office/powerpoint/2010/main" val="1022181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Viewing</a:t>
            </a:r>
            <a:endParaRPr lang="en-US" dirty="0"/>
          </a:p>
        </p:txBody>
      </p:sp>
      <p:sp>
        <p:nvSpPr>
          <p:cNvPr id="3" name="Content Placeholder 2"/>
          <p:cNvSpPr>
            <a:spLocks noGrp="1"/>
          </p:cNvSpPr>
          <p:nvPr>
            <p:ph sz="half" idx="1"/>
          </p:nvPr>
        </p:nvSpPr>
        <p:spPr>
          <a:xfrm>
            <a:off x="457200" y="1200150"/>
            <a:ext cx="3705257" cy="3394075"/>
          </a:xfrm>
        </p:spPr>
        <p:txBody>
          <a:bodyPr/>
          <a:lstStyle/>
          <a:p>
            <a:r>
              <a:rPr lang="en-US" sz="2000" dirty="0" smtClean="0"/>
              <a:t>Your audience will be able to access Path no matter where they are or what device they’re on</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457" y="755650"/>
            <a:ext cx="4981543" cy="3736157"/>
          </a:xfrm>
          <a:prstGeom prst="rect">
            <a:avLst/>
          </a:prstGeom>
        </p:spPr>
      </p:pic>
    </p:spTree>
    <p:extLst>
      <p:ext uri="{BB962C8B-B14F-4D97-AF65-F5344CB8AC3E}">
        <p14:creationId xmlns:p14="http://schemas.microsoft.com/office/powerpoint/2010/main" val="632609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Content Easy to Find and Access</a:t>
            </a:r>
            <a:endParaRPr lang="en-US" dirty="0"/>
          </a:p>
        </p:txBody>
      </p:sp>
      <p:sp>
        <p:nvSpPr>
          <p:cNvPr id="3" name="Content Placeholder 2"/>
          <p:cNvSpPr>
            <a:spLocks noGrp="1"/>
          </p:cNvSpPr>
          <p:nvPr>
            <p:ph sz="half" idx="1"/>
          </p:nvPr>
        </p:nvSpPr>
        <p:spPr>
          <a:xfrm>
            <a:off x="457200" y="1200150"/>
            <a:ext cx="3589699" cy="3394075"/>
          </a:xfrm>
        </p:spPr>
        <p:txBody>
          <a:bodyPr/>
          <a:lstStyle/>
          <a:p>
            <a:r>
              <a:rPr lang="en-US" sz="2000" dirty="0" smtClean="0"/>
              <a:t>Categorize content by year</a:t>
            </a:r>
          </a:p>
          <a:p>
            <a:r>
              <a:rPr lang="en-US" sz="2000" dirty="0" smtClean="0"/>
              <a:t>Organize presentations by day and track</a:t>
            </a:r>
          </a:p>
          <a:p>
            <a:r>
              <a:rPr lang="en-US" sz="2000" dirty="0" smtClean="0"/>
              <a:t>Search across all content (title, descriptions, presenters and key words)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913" y="1063625"/>
            <a:ext cx="4562947" cy="227616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913" y="3461697"/>
            <a:ext cx="1888023" cy="14539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684" y="3882864"/>
            <a:ext cx="2231176" cy="611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34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Player</a:t>
            </a:r>
            <a:endParaRPr lang="en-US" dirty="0"/>
          </a:p>
        </p:txBody>
      </p:sp>
      <p:sp>
        <p:nvSpPr>
          <p:cNvPr id="3" name="Content Placeholder 2"/>
          <p:cNvSpPr>
            <a:spLocks noGrp="1"/>
          </p:cNvSpPr>
          <p:nvPr>
            <p:ph sz="half" idx="1"/>
          </p:nvPr>
        </p:nvSpPr>
        <p:spPr>
          <a:xfrm>
            <a:off x="457200" y="1200150"/>
            <a:ext cx="3589699" cy="3394075"/>
          </a:xfrm>
        </p:spPr>
        <p:txBody>
          <a:bodyPr/>
          <a:lstStyle/>
          <a:p>
            <a:r>
              <a:rPr lang="en-US" sz="1600" dirty="0" smtClean="0"/>
              <a:t>Easy play, pause, fast forward and rewind functionality</a:t>
            </a:r>
          </a:p>
          <a:p>
            <a:r>
              <a:rPr lang="en-US" sz="1600" dirty="0" smtClean="0"/>
              <a:t>Volume control within the player</a:t>
            </a:r>
          </a:p>
          <a:p>
            <a:r>
              <a:rPr lang="en-US" sz="1600" dirty="0" smtClean="0"/>
              <a:t>Provide your audience the ability to download the presentation or restrict their ability to fast forward</a:t>
            </a:r>
          </a:p>
          <a:p>
            <a:r>
              <a:rPr lang="en-US" sz="1600" dirty="0" smtClean="0"/>
              <a:t>Go full screen, mouse over for thumbnails, take and download notes</a:t>
            </a:r>
          </a:p>
          <a:p>
            <a:r>
              <a:rPr lang="en-US" sz="1600" dirty="0" smtClean="0"/>
              <a:t>Add additional resources, contributor headshots and bios, and slide indexes</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899" y="755650"/>
            <a:ext cx="4794356" cy="3800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39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and Report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280" y="1202690"/>
            <a:ext cx="4554707" cy="313182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50290"/>
            <a:ext cx="3801975" cy="3436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374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Client Success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0375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Success</a:t>
            </a:r>
            <a:endParaRPr lang="en-US" dirty="0"/>
          </a:p>
        </p:txBody>
      </p:sp>
      <p:sp>
        <p:nvSpPr>
          <p:cNvPr id="12" name="Content Placeholder 2"/>
          <p:cNvSpPr>
            <a:spLocks noGrp="1"/>
          </p:cNvSpPr>
          <p:nvPr>
            <p:ph sz="half" idx="1"/>
          </p:nvPr>
        </p:nvSpPr>
        <p:spPr>
          <a:xfrm>
            <a:off x="457200" y="1063625"/>
            <a:ext cx="5029200" cy="3457575"/>
          </a:xfrm>
        </p:spPr>
        <p:txBody>
          <a:bodyPr/>
          <a:lstStyle/>
          <a:p>
            <a:pPr marL="0" indent="0">
              <a:buNone/>
            </a:pPr>
            <a:r>
              <a:rPr lang="en-US" dirty="0" smtClean="0"/>
              <a:t>Client &amp; Goal</a:t>
            </a:r>
          </a:p>
          <a:p>
            <a:r>
              <a:rPr lang="en-US" sz="1800" dirty="0" smtClean="0"/>
              <a:t>ACOG – Revenue Generation</a:t>
            </a:r>
          </a:p>
          <a:p>
            <a:pPr marL="0" indent="0">
              <a:buNone/>
            </a:pPr>
            <a:r>
              <a:rPr lang="en-US" dirty="0" smtClean="0"/>
              <a:t>Solution</a:t>
            </a:r>
          </a:p>
          <a:p>
            <a:r>
              <a:rPr lang="en-US" sz="1800" dirty="0" smtClean="0"/>
              <a:t>Sold content to attendees via the </a:t>
            </a:r>
            <a:r>
              <a:rPr lang="en-US" sz="1800" dirty="0" err="1" smtClean="0"/>
              <a:t>OnlineEvent</a:t>
            </a:r>
            <a:r>
              <a:rPr lang="en-US" sz="1800" dirty="0" smtClean="0"/>
              <a:t> Platform, bundling the online product with onsite registration</a:t>
            </a:r>
          </a:p>
          <a:p>
            <a:pPr marL="0" indent="0">
              <a:buNone/>
            </a:pPr>
            <a:r>
              <a:rPr lang="en-US" dirty="0" smtClean="0"/>
              <a:t>Result</a:t>
            </a:r>
          </a:p>
          <a:p>
            <a:r>
              <a:rPr lang="en-US" sz="1800" dirty="0" smtClean="0"/>
              <a:t>ACOG earned $120K in revenue for their 2016 event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4401" y="914399"/>
            <a:ext cx="3309489" cy="3160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6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Why now?</a:t>
            </a:r>
            <a:endParaRPr lang="en-US" dirty="0"/>
          </a:p>
        </p:txBody>
      </p:sp>
      <p:sp>
        <p:nvSpPr>
          <p:cNvPr id="3" name="Subtitle 2"/>
          <p:cNvSpPr>
            <a:spLocks noGrp="1"/>
          </p:cNvSpPr>
          <p:nvPr>
            <p:ph type="subTitle" idx="1"/>
          </p:nvPr>
        </p:nvSpPr>
        <p:spPr/>
        <p:txBody>
          <a:bodyPr/>
          <a:lstStyle/>
          <a:p>
            <a:r>
              <a:rPr lang="en-US" dirty="0" smtClean="0"/>
              <a:t>Pricing and next steps</a:t>
            </a:r>
            <a:endParaRPr lang="en-US" dirty="0"/>
          </a:p>
        </p:txBody>
      </p:sp>
    </p:spTree>
    <p:extLst>
      <p:ext uri="{BB962C8B-B14F-4D97-AF65-F5344CB8AC3E}">
        <p14:creationId xmlns:p14="http://schemas.microsoft.com/office/powerpoint/2010/main" val="41748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now?</a:t>
            </a:r>
            <a:endParaRPr lang="en-US" dirty="0"/>
          </a:p>
        </p:txBody>
      </p:sp>
      <p:sp>
        <p:nvSpPr>
          <p:cNvPr id="3" name="Content Placeholder 2"/>
          <p:cNvSpPr>
            <a:spLocks noGrp="1"/>
          </p:cNvSpPr>
          <p:nvPr>
            <p:ph sz="half" idx="1"/>
          </p:nvPr>
        </p:nvSpPr>
        <p:spPr>
          <a:xfrm>
            <a:off x="457200" y="1200150"/>
            <a:ext cx="4744720" cy="3394075"/>
          </a:xfrm>
        </p:spPr>
        <p:txBody>
          <a:bodyPr/>
          <a:lstStyle/>
          <a:p>
            <a:r>
              <a:rPr lang="en-US" dirty="0" smtClean="0"/>
              <a:t>The platform has been setup for you – </a:t>
            </a:r>
            <a:r>
              <a:rPr lang="en-US" b="1" i="1" dirty="0" smtClean="0"/>
              <a:t>a savings of over $3,000!</a:t>
            </a:r>
          </a:p>
          <a:p>
            <a:r>
              <a:rPr lang="en-US" dirty="0" smtClean="0"/>
              <a:t>30-day free trial after your event – </a:t>
            </a:r>
            <a:r>
              <a:rPr lang="en-US" b="1" i="1" dirty="0" smtClean="0"/>
              <a:t>zero risk!</a:t>
            </a:r>
          </a:p>
          <a:p>
            <a:r>
              <a:rPr lang="en-US" dirty="0" smtClean="0"/>
              <a:t>Easily add e-commerce, additional content, access controls, and more!</a:t>
            </a:r>
          </a:p>
        </p:txBody>
      </p:sp>
      <p:pic>
        <p:nvPicPr>
          <p:cNvPr id="4" name="Picture 3"/>
          <p:cNvPicPr>
            <a:picLocks noChangeAspect="1"/>
          </p:cNvPicPr>
          <p:nvPr/>
        </p:nvPicPr>
        <p:blipFill>
          <a:blip r:embed="rId2"/>
          <a:stretch>
            <a:fillRect/>
          </a:stretch>
        </p:blipFill>
        <p:spPr>
          <a:xfrm>
            <a:off x="5664200" y="1413510"/>
            <a:ext cx="3479800" cy="2336800"/>
          </a:xfrm>
          <a:prstGeom prst="rect">
            <a:avLst/>
          </a:prstGeom>
        </p:spPr>
      </p:pic>
    </p:spTree>
    <p:extLst>
      <p:ext uri="{BB962C8B-B14F-4D97-AF65-F5344CB8AC3E}">
        <p14:creationId xmlns:p14="http://schemas.microsoft.com/office/powerpoint/2010/main" val="162914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Pricing</a:t>
            </a:r>
            <a:endParaRPr lang="en-US" dirty="0"/>
          </a:p>
        </p:txBody>
      </p:sp>
      <p:sp>
        <p:nvSpPr>
          <p:cNvPr id="3" name="Content Placeholder 2"/>
          <p:cNvSpPr txBox="1">
            <a:spLocks/>
          </p:cNvSpPr>
          <p:nvPr/>
        </p:nvSpPr>
        <p:spPr>
          <a:xfrm>
            <a:off x="457199" y="1200150"/>
            <a:ext cx="4540313" cy="3394075"/>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accent6">
                    <a:lumMod val="50000"/>
                  </a:schemeClr>
                </a:solidFill>
              </a:rPr>
              <a:t>$</a:t>
            </a:r>
            <a:r>
              <a:rPr lang="en-US" strike="sngStrike" dirty="0" smtClean="0">
                <a:solidFill>
                  <a:schemeClr val="accent6">
                    <a:lumMod val="50000"/>
                  </a:schemeClr>
                </a:solidFill>
              </a:rPr>
              <a:t>3,500 set up fee</a:t>
            </a:r>
            <a:r>
              <a:rPr lang="en-US" dirty="0" smtClean="0">
                <a:solidFill>
                  <a:schemeClr val="accent6">
                    <a:lumMod val="50000"/>
                  </a:schemeClr>
                </a:solidFill>
              </a:rPr>
              <a:t> – WAIVED!</a:t>
            </a:r>
          </a:p>
          <a:p>
            <a:r>
              <a:rPr lang="en-US" dirty="0" smtClean="0">
                <a:solidFill>
                  <a:schemeClr val="accent6">
                    <a:lumMod val="50000"/>
                  </a:schemeClr>
                </a:solidFill>
              </a:rPr>
              <a:t>$195 per month, annual contract</a:t>
            </a:r>
            <a:endParaRPr lang="en-US" dirty="0">
              <a:solidFill>
                <a:schemeClr val="accent6">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218" y="2181884"/>
            <a:ext cx="3641316" cy="2825813"/>
          </a:xfrm>
          <a:prstGeom prst="rect">
            <a:avLst/>
          </a:prstGeom>
        </p:spPr>
      </p:pic>
    </p:spTree>
    <p:extLst>
      <p:ext uri="{BB962C8B-B14F-4D97-AF65-F5344CB8AC3E}">
        <p14:creationId xmlns:p14="http://schemas.microsoft.com/office/powerpoint/2010/main" val="55967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Would you be interested in MORE?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998" y="1434516"/>
            <a:ext cx="4719002" cy="2642641"/>
          </a:xfrm>
          <a:prstGeom prst="rect">
            <a:avLst/>
          </a:prstGeom>
        </p:spPr>
      </p:pic>
      <p:sp>
        <p:nvSpPr>
          <p:cNvPr id="4" name="Rectangle 3"/>
          <p:cNvSpPr/>
          <p:nvPr/>
        </p:nvSpPr>
        <p:spPr>
          <a:xfrm rot="19764533">
            <a:off x="-1773648" y="2371190"/>
            <a:ext cx="759775" cy="43497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Rectangle 5"/>
          <p:cNvSpPr/>
          <p:nvPr/>
        </p:nvSpPr>
        <p:spPr>
          <a:xfrm rot="20098315">
            <a:off x="7189947" y="2389405"/>
            <a:ext cx="547996" cy="39410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224080" y="2324846"/>
            <a:ext cx="571500" cy="523220"/>
          </a:xfrm>
          <a:prstGeom prst="rect">
            <a:avLst/>
          </a:prstGeom>
          <a:noFill/>
        </p:spPr>
        <p:txBody>
          <a:bodyPr wrap="square" rtlCol="0">
            <a:spAutoFit/>
          </a:bodyPr>
          <a:lstStyle/>
          <a:p>
            <a:r>
              <a:rPr lang="en-US" sz="1400" b="1" dirty="0" smtClean="0"/>
              <a:t>Path LMS</a:t>
            </a:r>
            <a:endParaRPr lang="en-US" sz="1400" b="1" dirty="0"/>
          </a:p>
        </p:txBody>
      </p:sp>
      <p:sp>
        <p:nvSpPr>
          <p:cNvPr id="7" name="Rectangle 6"/>
          <p:cNvSpPr/>
          <p:nvPr/>
        </p:nvSpPr>
        <p:spPr>
          <a:xfrm>
            <a:off x="259378" y="1434516"/>
            <a:ext cx="4246890" cy="2862322"/>
          </a:xfrm>
          <a:prstGeom prst="rect">
            <a:avLst/>
          </a:prstGeom>
        </p:spPr>
        <p:txBody>
          <a:bodyPr wrap="square">
            <a:spAutoFit/>
          </a:bodyPr>
          <a:lstStyle/>
          <a:p>
            <a:pPr>
              <a:buSzPct val="120000"/>
            </a:pPr>
            <a:r>
              <a:rPr lang="en-US" sz="2000" dirty="0" smtClean="0">
                <a:solidFill>
                  <a:schemeClr val="accent5">
                    <a:lumMod val="75000"/>
                  </a:schemeClr>
                </a:solidFill>
                <a:latin typeface="Effra" charset="0"/>
                <a:ea typeface="Effra" charset="0"/>
                <a:cs typeface="Effra" charset="0"/>
              </a:rPr>
              <a:t>Create Learning Content</a:t>
            </a:r>
          </a:p>
          <a:p>
            <a:pPr>
              <a:buSzPct val="120000"/>
              <a:buFont typeface="Arial" charset="0"/>
              <a:buChar char="•"/>
            </a:pPr>
            <a:r>
              <a:rPr lang="en-US" sz="2000" dirty="0" smtClean="0">
                <a:solidFill>
                  <a:schemeClr val="accent5">
                    <a:lumMod val="75000"/>
                  </a:schemeClr>
                </a:solidFill>
                <a:latin typeface="Effra" charset="0"/>
                <a:ea typeface="Effra" charset="0"/>
                <a:cs typeface="Effra" charset="0"/>
              </a:rPr>
              <a:t>Easy </a:t>
            </a:r>
            <a:r>
              <a:rPr lang="en-US" sz="2000" dirty="0">
                <a:solidFill>
                  <a:schemeClr val="accent5">
                    <a:lumMod val="75000"/>
                  </a:schemeClr>
                </a:solidFill>
                <a:latin typeface="Effra" charset="0"/>
                <a:ea typeface="Effra" charset="0"/>
                <a:cs typeface="Effra" charset="0"/>
              </a:rPr>
              <a:t>course authoring tools</a:t>
            </a:r>
          </a:p>
          <a:p>
            <a:pPr>
              <a:buSzPct val="120000"/>
              <a:buFont typeface="Arial" charset="0"/>
              <a:buChar char="•"/>
            </a:pPr>
            <a:r>
              <a:rPr lang="en-US" sz="2000" dirty="0">
                <a:solidFill>
                  <a:schemeClr val="accent5">
                    <a:lumMod val="75000"/>
                  </a:schemeClr>
                </a:solidFill>
                <a:latin typeface="Effra" charset="0"/>
                <a:ea typeface="Effra" charset="0"/>
                <a:cs typeface="Effra" charset="0"/>
              </a:rPr>
              <a:t>Order &amp; set pre-requisites </a:t>
            </a:r>
          </a:p>
          <a:p>
            <a:pPr>
              <a:buSzPct val="120000"/>
              <a:buFont typeface="Arial" charset="0"/>
              <a:buChar char="•"/>
            </a:pPr>
            <a:r>
              <a:rPr lang="en-US" sz="2000" dirty="0">
                <a:solidFill>
                  <a:schemeClr val="accent5">
                    <a:lumMod val="75000"/>
                  </a:schemeClr>
                </a:solidFill>
                <a:latin typeface="Effra" charset="0"/>
                <a:ea typeface="Effra" charset="0"/>
                <a:cs typeface="Effra" charset="0"/>
              </a:rPr>
              <a:t>Tests (timed, passing scores, retakes, question pools)</a:t>
            </a:r>
          </a:p>
          <a:p>
            <a:pPr>
              <a:buSzPct val="120000"/>
              <a:buFont typeface="Arial" charset="0"/>
              <a:buChar char="•"/>
            </a:pPr>
            <a:r>
              <a:rPr lang="en-US" sz="2000" dirty="0">
                <a:solidFill>
                  <a:schemeClr val="accent5">
                    <a:lumMod val="75000"/>
                  </a:schemeClr>
                </a:solidFill>
                <a:latin typeface="Effra" charset="0"/>
                <a:ea typeface="Effra" charset="0"/>
                <a:cs typeface="Effra" charset="0"/>
              </a:rPr>
              <a:t>Assign Credits; Issue Certificates</a:t>
            </a:r>
          </a:p>
          <a:p>
            <a:pPr>
              <a:buSzPct val="120000"/>
              <a:buFont typeface="Arial" charset="0"/>
              <a:buChar char="•"/>
            </a:pPr>
            <a:r>
              <a:rPr lang="en-US" sz="2000" dirty="0">
                <a:solidFill>
                  <a:schemeClr val="accent5">
                    <a:lumMod val="75000"/>
                  </a:schemeClr>
                </a:solidFill>
                <a:latin typeface="Effra" charset="0"/>
                <a:ea typeface="Effra" charset="0"/>
                <a:cs typeface="Effra" charset="0"/>
              </a:rPr>
              <a:t>Supports SCORM, AICC &amp; Tin Can</a:t>
            </a:r>
          </a:p>
          <a:p>
            <a:pPr>
              <a:buSzPct val="120000"/>
              <a:buFont typeface="Arial" charset="0"/>
              <a:buChar char="•"/>
            </a:pPr>
            <a:r>
              <a:rPr lang="en-US" sz="2000" dirty="0">
                <a:solidFill>
                  <a:schemeClr val="accent5">
                    <a:lumMod val="75000"/>
                  </a:schemeClr>
                </a:solidFill>
                <a:latin typeface="Effra" charset="0"/>
                <a:ea typeface="Effra" charset="0"/>
                <a:cs typeface="Effra" charset="0"/>
              </a:rPr>
              <a:t>Presentations as video, slides, audio, 3</a:t>
            </a:r>
            <a:r>
              <a:rPr lang="en-US" sz="2000" baseline="30000" dirty="0">
                <a:solidFill>
                  <a:schemeClr val="accent5">
                    <a:lumMod val="75000"/>
                  </a:schemeClr>
                </a:solidFill>
                <a:latin typeface="Effra" charset="0"/>
                <a:ea typeface="Effra" charset="0"/>
                <a:cs typeface="Effra" charset="0"/>
              </a:rPr>
              <a:t>rd</a:t>
            </a:r>
            <a:r>
              <a:rPr lang="en-US" sz="2000" dirty="0">
                <a:solidFill>
                  <a:schemeClr val="accent5">
                    <a:lumMod val="75000"/>
                  </a:schemeClr>
                </a:solidFill>
                <a:latin typeface="Effra" charset="0"/>
                <a:ea typeface="Effra" charset="0"/>
                <a:cs typeface="Effra" charset="0"/>
              </a:rPr>
              <a:t> Party</a:t>
            </a:r>
            <a:endParaRPr lang="en-US" sz="2000" dirty="0">
              <a:solidFill>
                <a:schemeClr val="accent5">
                  <a:lumMod val="75000"/>
                </a:schemeClr>
              </a:solidFill>
              <a:latin typeface="Effra" charset="0"/>
              <a:ea typeface="Effra" charset="0"/>
              <a:cs typeface="Effra" charset="0"/>
            </a:endParaRPr>
          </a:p>
        </p:txBody>
      </p:sp>
    </p:spTree>
    <p:extLst>
      <p:ext uri="{BB962C8B-B14F-4D97-AF65-F5344CB8AC3E}">
        <p14:creationId xmlns:p14="http://schemas.microsoft.com/office/powerpoint/2010/main" val="244441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Digital </a:t>
            </a:r>
            <a:r>
              <a:rPr lang="en-US" dirty="0"/>
              <a:t>S</a:t>
            </a:r>
            <a:r>
              <a:rPr lang="en-US" dirty="0" smtClean="0"/>
              <a:t>hift</a:t>
            </a:r>
            <a:endParaRPr lang="en-US" dirty="0"/>
          </a:p>
        </p:txBody>
      </p:sp>
      <p:sp>
        <p:nvSpPr>
          <p:cNvPr id="3" name="Content Placeholder 2"/>
          <p:cNvSpPr>
            <a:spLocks noGrp="1"/>
          </p:cNvSpPr>
          <p:nvPr>
            <p:ph sz="half" idx="1"/>
          </p:nvPr>
        </p:nvSpPr>
        <p:spPr>
          <a:xfrm>
            <a:off x="457200" y="1200150"/>
            <a:ext cx="4313976" cy="3394075"/>
          </a:xfrm>
        </p:spPr>
        <p:txBody>
          <a:bodyPr/>
          <a:lstStyle/>
          <a:p>
            <a:r>
              <a:rPr lang="en-US" dirty="0" smtClean="0"/>
              <a:t>Convenient</a:t>
            </a:r>
          </a:p>
          <a:p>
            <a:r>
              <a:rPr lang="en-US" dirty="0" smtClean="0"/>
              <a:t>Flexible</a:t>
            </a:r>
          </a:p>
          <a:p>
            <a:r>
              <a:rPr lang="en-US" dirty="0" smtClean="0"/>
              <a:t>Free or small fee</a:t>
            </a:r>
          </a:p>
          <a:p>
            <a:r>
              <a:rPr lang="en-US" dirty="0" smtClean="0"/>
              <a:t>Secure</a:t>
            </a:r>
          </a:p>
          <a:p>
            <a:r>
              <a:rPr lang="en-US" dirty="0" smtClean="0"/>
              <a:t>Fast</a:t>
            </a:r>
          </a:p>
          <a:p>
            <a:r>
              <a:rPr lang="en-US" dirty="0" smtClean="0"/>
              <a:t>Mobile</a:t>
            </a:r>
          </a:p>
        </p:txBody>
      </p:sp>
      <p:pic>
        <p:nvPicPr>
          <p:cNvPr id="9" name="Picture 8"/>
          <p:cNvPicPr>
            <a:picLocks noChangeAspect="1"/>
          </p:cNvPicPr>
          <p:nvPr/>
        </p:nvPicPr>
        <p:blipFill>
          <a:blip r:embed="rId3"/>
          <a:stretch>
            <a:fillRect/>
          </a:stretch>
        </p:blipFill>
        <p:spPr>
          <a:xfrm>
            <a:off x="4055768" y="550166"/>
            <a:ext cx="4588849" cy="258307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3678621" y="2463203"/>
            <a:ext cx="2495371" cy="166055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6526393" y="2895867"/>
            <a:ext cx="2367524" cy="1821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551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sp>
        <p:nvSpPr>
          <p:cNvPr id="5" name="Text Placeholder 4"/>
          <p:cNvSpPr>
            <a:spLocks noGrp="1"/>
          </p:cNvSpPr>
          <p:nvPr>
            <p:ph type="body" sz="half" idx="10"/>
          </p:nvPr>
        </p:nvSpPr>
        <p:spPr/>
        <p:txBody>
          <a:bodyPr/>
          <a:lstStyle/>
          <a:p>
            <a:r>
              <a:rPr lang="en-US" dirty="0" smtClean="0"/>
              <a:t>Jodi Ray</a:t>
            </a:r>
            <a:endParaRPr lang="en-US" dirty="0"/>
          </a:p>
        </p:txBody>
      </p:sp>
      <p:sp>
        <p:nvSpPr>
          <p:cNvPr id="6" name="Text Placeholder 5"/>
          <p:cNvSpPr>
            <a:spLocks noGrp="1"/>
          </p:cNvSpPr>
          <p:nvPr>
            <p:ph type="body" sz="half" idx="11"/>
          </p:nvPr>
        </p:nvSpPr>
        <p:spPr/>
        <p:txBody>
          <a:bodyPr/>
          <a:lstStyle/>
          <a:p>
            <a:r>
              <a:rPr lang="en-US" dirty="0" smtClean="0"/>
              <a:t>Direct: 858-900-2258| jray@blueskyelearn.com</a:t>
            </a:r>
            <a:endParaRPr lang="en-US" dirty="0"/>
          </a:p>
        </p:txBody>
      </p:sp>
      <p:sp>
        <p:nvSpPr>
          <p:cNvPr id="7" name="Text Placeholder 6"/>
          <p:cNvSpPr>
            <a:spLocks noGrp="1"/>
          </p:cNvSpPr>
          <p:nvPr>
            <p:ph type="body" sz="half" idx="12"/>
          </p:nvPr>
        </p:nvSpPr>
        <p:spPr/>
        <p:txBody>
          <a:bodyPr/>
          <a:lstStyle/>
          <a:p>
            <a:r>
              <a:rPr lang="en-US" dirty="0" smtClean="0"/>
              <a:t>Channel Manager</a:t>
            </a:r>
            <a:endParaRPr lang="en-US" dirty="0"/>
          </a:p>
        </p:txBody>
      </p:sp>
    </p:spTree>
    <p:extLst>
      <p:ext uri="{BB962C8B-B14F-4D97-AF65-F5344CB8AC3E}">
        <p14:creationId xmlns:p14="http://schemas.microsoft.com/office/powerpoint/2010/main" val="2196987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55AF"/>
                </a:solidFill>
                <a:latin typeface="Effra" charset="0"/>
                <a:ea typeface="Effra" charset="0"/>
                <a:cs typeface="Effra" charset="0"/>
              </a:rPr>
              <a:t>Create Content</a:t>
            </a:r>
            <a:endParaRPr lang="en-US" dirty="0"/>
          </a:p>
        </p:txBody>
      </p:sp>
      <p:sp>
        <p:nvSpPr>
          <p:cNvPr id="3" name="Content Placeholder 2"/>
          <p:cNvSpPr>
            <a:spLocks noGrp="1"/>
          </p:cNvSpPr>
          <p:nvPr>
            <p:ph idx="1"/>
          </p:nvPr>
        </p:nvSpPr>
        <p:spPr>
          <a:xfrm>
            <a:off x="457738" y="1138555"/>
            <a:ext cx="4160520" cy="3394075"/>
          </a:xfrm>
        </p:spPr>
        <p:txBody>
          <a:bodyPr/>
          <a:lstStyle/>
          <a:p>
            <a:pPr>
              <a:buSzPct val="120000"/>
              <a:buFont typeface="Arial" charset="0"/>
              <a:buChar char="•"/>
            </a:pPr>
            <a:r>
              <a:rPr lang="en-US" sz="1800" dirty="0">
                <a:latin typeface="Effra" charset="0"/>
                <a:ea typeface="Effra" charset="0"/>
                <a:cs typeface="Effra" charset="0"/>
              </a:rPr>
              <a:t>Easy course authoring tools</a:t>
            </a:r>
          </a:p>
          <a:p>
            <a:pPr>
              <a:buSzPct val="120000"/>
              <a:buFont typeface="Arial" charset="0"/>
              <a:buChar char="•"/>
            </a:pPr>
            <a:r>
              <a:rPr lang="en-US" sz="1800" dirty="0">
                <a:latin typeface="Effra" charset="0"/>
                <a:ea typeface="Effra" charset="0"/>
                <a:cs typeface="Effra" charset="0"/>
              </a:rPr>
              <a:t>Order &amp; set pre-requisites </a:t>
            </a:r>
          </a:p>
          <a:p>
            <a:pPr>
              <a:buSzPct val="120000"/>
              <a:buFont typeface="Arial" charset="0"/>
              <a:buChar char="•"/>
            </a:pPr>
            <a:r>
              <a:rPr lang="en-US" sz="1800" dirty="0">
                <a:latin typeface="Effra" charset="0"/>
                <a:ea typeface="Effra" charset="0"/>
                <a:cs typeface="Effra" charset="0"/>
              </a:rPr>
              <a:t>Tests (timed, passing scores, retakes, question pools)</a:t>
            </a:r>
          </a:p>
          <a:p>
            <a:pPr>
              <a:buSzPct val="120000"/>
              <a:buFont typeface="Arial" charset="0"/>
              <a:buChar char="•"/>
            </a:pPr>
            <a:r>
              <a:rPr lang="en-US" sz="1800" dirty="0">
                <a:latin typeface="Effra" charset="0"/>
                <a:ea typeface="Effra" charset="0"/>
                <a:cs typeface="Effra" charset="0"/>
              </a:rPr>
              <a:t>Assign Credits; Issue Certificates</a:t>
            </a:r>
          </a:p>
          <a:p>
            <a:pPr>
              <a:buSzPct val="120000"/>
              <a:buFont typeface="Arial" charset="0"/>
              <a:buChar char="•"/>
            </a:pPr>
            <a:r>
              <a:rPr lang="en-US" sz="1800" dirty="0">
                <a:latin typeface="Effra" charset="0"/>
                <a:ea typeface="Effra" charset="0"/>
                <a:cs typeface="Effra" charset="0"/>
              </a:rPr>
              <a:t>Supports SCORM, AICC &amp; Tin Can</a:t>
            </a:r>
          </a:p>
          <a:p>
            <a:pPr>
              <a:buSzPct val="120000"/>
              <a:buFont typeface="Arial" charset="0"/>
              <a:buChar char="•"/>
            </a:pPr>
            <a:r>
              <a:rPr lang="en-US" sz="1800" dirty="0">
                <a:latin typeface="Effra" charset="0"/>
                <a:ea typeface="Effra" charset="0"/>
                <a:cs typeface="Effra" charset="0"/>
              </a:rPr>
              <a:t>Presentations as video, slides, audio, 3</a:t>
            </a:r>
            <a:r>
              <a:rPr lang="en-US" sz="1800" baseline="30000" dirty="0">
                <a:latin typeface="Effra" charset="0"/>
                <a:ea typeface="Effra" charset="0"/>
                <a:cs typeface="Effra" charset="0"/>
              </a:rPr>
              <a:t>rd</a:t>
            </a:r>
            <a:r>
              <a:rPr lang="en-US" sz="1800" dirty="0">
                <a:latin typeface="Effra" charset="0"/>
                <a:ea typeface="Effra" charset="0"/>
                <a:cs typeface="Effra" charset="0"/>
              </a:rPr>
              <a:t> </a:t>
            </a:r>
            <a:r>
              <a:rPr lang="en-US" sz="1800" dirty="0" smtClean="0">
                <a:latin typeface="Effra" charset="0"/>
                <a:ea typeface="Effra" charset="0"/>
                <a:cs typeface="Effra" charset="0"/>
              </a:rPr>
              <a:t>Party</a:t>
            </a:r>
            <a:endParaRPr lang="en-US" sz="1800" dirty="0">
              <a:latin typeface="Effra" charset="0"/>
              <a:ea typeface="Effra" charset="0"/>
              <a:cs typeface="Effra" charset="0"/>
            </a:endParaRPr>
          </a:p>
        </p:txBody>
      </p:sp>
      <p:pic>
        <p:nvPicPr>
          <p:cNvPr id="4" name="Picture 3"/>
          <p:cNvPicPr>
            <a:picLocks noChangeAspect="1"/>
          </p:cNvPicPr>
          <p:nvPr/>
        </p:nvPicPr>
        <p:blipFill rotWithShape="1">
          <a:blip r:embed="rId3"/>
          <a:srcRect l="30088" t="21354" r="31112" b="12760"/>
          <a:stretch/>
        </p:blipFill>
        <p:spPr>
          <a:xfrm>
            <a:off x="4772655" y="602662"/>
            <a:ext cx="4116371" cy="392996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21132" t="23113" r="26321" b="34580"/>
          <a:stretch/>
        </p:blipFill>
        <p:spPr>
          <a:xfrm>
            <a:off x="9598472" y="316012"/>
            <a:ext cx="3541914" cy="160333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37487" t="17619" r="40777" b="31375"/>
          <a:stretch/>
        </p:blipFill>
        <p:spPr>
          <a:xfrm>
            <a:off x="6449733" y="2134459"/>
            <a:ext cx="2483980" cy="32771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216400"/>
            <a:ext cx="1584083" cy="607182"/>
          </a:xfrm>
          <a:prstGeom prst="rect">
            <a:avLst/>
          </a:prstGeom>
        </p:spPr>
      </p:pic>
    </p:spTree>
    <p:extLst>
      <p:ext uri="{BB962C8B-B14F-4D97-AF65-F5344CB8AC3E}">
        <p14:creationId xmlns:p14="http://schemas.microsoft.com/office/powerpoint/2010/main" val="3420400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Learning &amp; Disruptive Innovation</a:t>
            </a:r>
            <a:endParaRPr lang="en-US" dirty="0"/>
          </a:p>
        </p:txBody>
      </p:sp>
      <p:sp>
        <p:nvSpPr>
          <p:cNvPr id="3" name="Content Placeholder 2"/>
          <p:cNvSpPr>
            <a:spLocks noGrp="1"/>
          </p:cNvSpPr>
          <p:nvPr>
            <p:ph sz="half" idx="1"/>
          </p:nvPr>
        </p:nvSpPr>
        <p:spPr>
          <a:xfrm>
            <a:off x="457199" y="1200150"/>
            <a:ext cx="5074467" cy="3394075"/>
          </a:xfrm>
        </p:spPr>
        <p:txBody>
          <a:bodyPr/>
          <a:lstStyle/>
          <a:p>
            <a:pPr marL="0" indent="0">
              <a:buNone/>
            </a:pPr>
            <a:r>
              <a:rPr lang="en-US" sz="2000" dirty="0" smtClean="0"/>
              <a:t>Organizations have two options: </a:t>
            </a:r>
          </a:p>
          <a:p>
            <a:pPr marL="457200" indent="-457200">
              <a:buAutoNum type="arabicParenR"/>
            </a:pPr>
            <a:r>
              <a:rPr lang="en-US" sz="2000" dirty="0" smtClean="0"/>
              <a:t>Get serious about eLearning to grow membership, revenue, and reputation  </a:t>
            </a:r>
          </a:p>
          <a:p>
            <a:pPr marL="457200" indent="-457200">
              <a:buAutoNum type="arabicParenR"/>
            </a:pPr>
            <a:r>
              <a:rPr lang="en-US" sz="2000" dirty="0" smtClean="0"/>
              <a:t>Or be extremely cautious and tentative like the music, publishing, and taxi industries, and find yourself left behind as your customers move on.</a:t>
            </a:r>
          </a:p>
        </p:txBody>
      </p:sp>
      <p:sp>
        <p:nvSpPr>
          <p:cNvPr id="6" name="Content Placeholder 2"/>
          <p:cNvSpPr>
            <a:spLocks noGrp="1"/>
          </p:cNvSpPr>
          <p:nvPr>
            <p:ph sz="half" idx="1"/>
          </p:nvPr>
        </p:nvSpPr>
        <p:spPr>
          <a:xfrm>
            <a:off x="6050733" y="4662534"/>
            <a:ext cx="3020840" cy="348150"/>
          </a:xfrm>
        </p:spPr>
        <p:txBody>
          <a:bodyPr/>
          <a:lstStyle/>
          <a:p>
            <a:pPr marL="0" indent="0">
              <a:buNone/>
            </a:pPr>
            <a:r>
              <a:rPr lang="en-US" sz="900" i="1" smtClean="0"/>
              <a:t>*</a:t>
            </a:r>
            <a:r>
              <a:rPr lang="en-US" sz="900" i="1" dirty="0" err="1" smtClean="0"/>
              <a:t>Scitent</a:t>
            </a:r>
            <a:r>
              <a:rPr lang="en-US" sz="900" i="1" dirty="0" smtClean="0"/>
              <a:t> – Turning eLearning Disruption to Your Advantage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116" y="1102840"/>
            <a:ext cx="2218260" cy="176023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509" r="6936"/>
          <a:stretch/>
        </p:blipFill>
        <p:spPr>
          <a:xfrm>
            <a:off x="6333117" y="2969631"/>
            <a:ext cx="2218260" cy="1624594"/>
          </a:xfrm>
          <a:prstGeom prst="rect">
            <a:avLst/>
          </a:prstGeom>
        </p:spPr>
      </p:pic>
    </p:spTree>
    <p:extLst>
      <p:ext uri="{BB962C8B-B14F-4D97-AF65-F5344CB8AC3E}">
        <p14:creationId xmlns:p14="http://schemas.microsoft.com/office/powerpoint/2010/main" val="203840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330849"/>
            <a:ext cx="9292850" cy="615950"/>
          </a:xfrm>
        </p:spPr>
        <p:txBody>
          <a:bodyPr/>
          <a:lstStyle/>
          <a:p>
            <a:pPr algn="l"/>
            <a:r>
              <a:rPr lang="en-US" sz="2400" dirty="0" smtClean="0">
                <a:solidFill>
                  <a:schemeClr val="tx1">
                    <a:lumMod val="75000"/>
                    <a:lumOff val="25000"/>
                  </a:schemeClr>
                </a:solidFill>
                <a:latin typeface="Effra Medium"/>
              </a:rPr>
              <a:t>Be your industries “Educational Amazon”</a:t>
            </a:r>
            <a:endParaRPr lang="en-US" sz="2400" dirty="0">
              <a:solidFill>
                <a:schemeClr val="tx1">
                  <a:lumMod val="75000"/>
                  <a:lumOff val="25000"/>
                </a:schemeClr>
              </a:solidFill>
              <a:latin typeface="Effra Medium"/>
            </a:endParaRPr>
          </a:p>
        </p:txBody>
      </p:sp>
      <p:pic>
        <p:nvPicPr>
          <p:cNvPr id="5" name="Picture 4"/>
          <p:cNvPicPr/>
          <p:nvPr/>
        </p:nvPicPr>
        <p:blipFill rotWithShape="1">
          <a:blip r:embed="rId3"/>
          <a:srcRect l="68635" t="11062" r="11087" b="34780"/>
          <a:stretch/>
        </p:blipFill>
        <p:spPr bwMode="auto">
          <a:xfrm>
            <a:off x="3202170" y="1250023"/>
            <a:ext cx="2522835" cy="2806288"/>
          </a:xfrm>
          <a:prstGeom prst="rect">
            <a:avLst/>
          </a:prstGeom>
          <a:ln>
            <a:noFill/>
          </a:ln>
          <a:effectLst>
            <a:outerShdw blurRad="317500" dist="38100" dir="2700000" algn="tl" rotWithShape="0">
              <a:srgbClr val="000000">
                <a:alpha val="65000"/>
              </a:srgbClr>
            </a:outerShdw>
          </a:effectLst>
          <a:extLst>
            <a:ext uri="{53640926-AAD7-44D8-BBD7-CCE9431645EC}">
              <a14:shadowObscured xmlns:a14="http://schemas.microsoft.com/office/drawing/2010/main"/>
            </a:ext>
          </a:extLst>
        </p:spPr>
      </p:pic>
      <p:pic>
        <p:nvPicPr>
          <p:cNvPr id="6" name="Picture 5"/>
          <p:cNvPicPr/>
          <p:nvPr/>
        </p:nvPicPr>
        <p:blipFill rotWithShape="1">
          <a:blip r:embed="rId4"/>
          <a:srcRect l="68669" t="10433" r="11119" b="34672"/>
          <a:stretch/>
        </p:blipFill>
        <p:spPr bwMode="auto">
          <a:xfrm>
            <a:off x="6163965" y="1200733"/>
            <a:ext cx="2522835" cy="2806288"/>
          </a:xfrm>
          <a:prstGeom prst="rect">
            <a:avLst/>
          </a:prstGeom>
          <a:ln>
            <a:noFill/>
          </a:ln>
          <a:effectLst>
            <a:outerShdw blurRad="317500" dist="127000" dir="2700000" algn="tl" rotWithShape="0">
              <a:srgbClr val="000000">
                <a:alpha val="65000"/>
              </a:srgbClr>
            </a:outerShdw>
          </a:effectLst>
          <a:extLst>
            <a:ext uri="{53640926-AAD7-44D8-BBD7-CCE9431645EC}">
              <a14:shadowObscured xmlns:a14="http://schemas.microsoft.com/office/drawing/2010/main"/>
            </a:ext>
          </a:extLst>
        </p:spPr>
      </p:pic>
      <p:pic>
        <p:nvPicPr>
          <p:cNvPr id="8" name="Content Placeholder 7"/>
          <p:cNvPicPr>
            <a:picLocks noGrp="1" noChangeAspect="1"/>
          </p:cNvPicPr>
          <p:nvPr>
            <p:ph idx="1"/>
          </p:nvPr>
        </p:nvPicPr>
        <p:blipFill rotWithShape="1">
          <a:blip r:embed="rId5"/>
          <a:srcRect l="34774" t="15886" r="35358" b="29427"/>
          <a:stretch/>
        </p:blipFill>
        <p:spPr>
          <a:xfrm>
            <a:off x="403736" y="1250023"/>
            <a:ext cx="2516965" cy="2756998"/>
          </a:xfrm>
          <a:prstGeom prst="rect">
            <a:avLst/>
          </a:prstGeom>
          <a:effectLst>
            <a:outerShdw blurRad="292100" dist="38100" dir="2700000" algn="tl" rotWithShape="0">
              <a:prstClr val="black">
                <a:alpha val="40000"/>
              </a:prstClr>
            </a:outerShdw>
          </a:effectLst>
        </p:spPr>
      </p:pic>
      <p:sp>
        <p:nvSpPr>
          <p:cNvPr id="9" name="TextBox 8"/>
          <p:cNvSpPr txBox="1"/>
          <p:nvPr/>
        </p:nvSpPr>
        <p:spPr>
          <a:xfrm>
            <a:off x="715384" y="4193419"/>
            <a:ext cx="2205317"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Build your brand</a:t>
            </a:r>
            <a:endParaRPr lang="en-US" dirty="0">
              <a:solidFill>
                <a:schemeClr val="bg1">
                  <a:lumMod val="50000"/>
                </a:schemeClr>
              </a:solidFill>
              <a:latin typeface="Effra" charset="0"/>
              <a:ea typeface="Effra" charset="0"/>
              <a:cs typeface="Effra" charset="0"/>
            </a:endParaRPr>
          </a:p>
        </p:txBody>
      </p:sp>
      <p:sp>
        <p:nvSpPr>
          <p:cNvPr id="11" name="TextBox 10"/>
          <p:cNvSpPr txBox="1"/>
          <p:nvPr/>
        </p:nvSpPr>
        <p:spPr>
          <a:xfrm>
            <a:off x="3062355" y="4174869"/>
            <a:ext cx="3005664"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Provide engaging learning</a:t>
            </a:r>
            <a:endParaRPr lang="en-US" dirty="0">
              <a:solidFill>
                <a:schemeClr val="bg1">
                  <a:lumMod val="50000"/>
                </a:schemeClr>
              </a:solidFill>
              <a:latin typeface="Effra" charset="0"/>
              <a:ea typeface="Effra" charset="0"/>
              <a:cs typeface="Effra" charset="0"/>
            </a:endParaRPr>
          </a:p>
        </p:txBody>
      </p:sp>
      <p:sp>
        <p:nvSpPr>
          <p:cNvPr id="12" name="TextBox 11"/>
          <p:cNvSpPr txBox="1"/>
          <p:nvPr/>
        </p:nvSpPr>
        <p:spPr>
          <a:xfrm>
            <a:off x="6489304" y="4193419"/>
            <a:ext cx="2205317"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Increase Revenue</a:t>
            </a:r>
            <a:endParaRPr lang="en-US" dirty="0">
              <a:solidFill>
                <a:schemeClr val="bg1">
                  <a:lumMod val="50000"/>
                </a:schemeClr>
              </a:solidFill>
              <a:latin typeface="Effra" charset="0"/>
              <a:ea typeface="Effra" charset="0"/>
              <a:cs typeface="Effra" charset="0"/>
            </a:endParaRPr>
          </a:p>
        </p:txBody>
      </p:sp>
    </p:spTree>
    <p:extLst>
      <p:ext uri="{BB962C8B-B14F-4D97-AF65-F5344CB8AC3E}">
        <p14:creationId xmlns:p14="http://schemas.microsoft.com/office/powerpoint/2010/main" val="151641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Extends the life of your event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970" y="1241914"/>
            <a:ext cx="3781030" cy="2525457"/>
          </a:xfrm>
          <a:prstGeom prst="rect">
            <a:avLst/>
          </a:prstGeom>
          <a:ln>
            <a:noFill/>
          </a:ln>
          <a:effectLst>
            <a:outerShdw blurRad="292100" dist="139700" dir="2700000" algn="tl" rotWithShape="0">
              <a:srgbClr val="333333">
                <a:alpha val="65000"/>
              </a:srgbClr>
            </a:outerShdw>
          </a:effectLst>
        </p:spPr>
      </p:pic>
      <p:sp>
        <p:nvSpPr>
          <p:cNvPr id="6" name="Content Placeholder 2"/>
          <p:cNvSpPr>
            <a:spLocks noGrp="1"/>
          </p:cNvSpPr>
          <p:nvPr>
            <p:ph sz="half" idx="1"/>
          </p:nvPr>
        </p:nvSpPr>
        <p:spPr>
          <a:xfrm>
            <a:off x="547130" y="1241914"/>
            <a:ext cx="4725910" cy="3394075"/>
          </a:xfrm>
        </p:spPr>
        <p:txBody>
          <a:bodyPr/>
          <a:lstStyle/>
          <a:p>
            <a:r>
              <a:rPr lang="en-US" sz="2000" dirty="0" smtClean="0"/>
              <a:t>Grow your membership and retain members by providing ongoing value after the conference concludes</a:t>
            </a:r>
          </a:p>
          <a:p>
            <a:r>
              <a:rPr lang="en-US" sz="2000" dirty="0" smtClean="0"/>
              <a:t>Increase your non-dues revenue by selling on-demand content to those who could not attend</a:t>
            </a:r>
          </a:p>
          <a:p>
            <a:r>
              <a:rPr lang="en-US" sz="2000" dirty="0" smtClean="0"/>
              <a:t>Create brand recognition and uphold your reputation of an educational leader in your industry</a:t>
            </a:r>
          </a:p>
          <a:p>
            <a:endParaRPr lang="en-US" sz="2000" dirty="0" smtClean="0"/>
          </a:p>
        </p:txBody>
      </p:sp>
    </p:spTree>
    <p:extLst>
      <p:ext uri="{BB962C8B-B14F-4D97-AF65-F5344CB8AC3E}">
        <p14:creationId xmlns:p14="http://schemas.microsoft.com/office/powerpoint/2010/main" val="687291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2903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Monetize Content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4" y="955040"/>
            <a:ext cx="3463635" cy="36398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91882"/>
            <a:ext cx="4064050" cy="3366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295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Monetize Content</a:t>
            </a:r>
            <a:endParaRPr lang="en-US" dirty="0"/>
          </a:p>
        </p:txBody>
      </p:sp>
      <p:sp>
        <p:nvSpPr>
          <p:cNvPr id="3" name="Content Placeholder 2"/>
          <p:cNvSpPr>
            <a:spLocks noGrp="1"/>
          </p:cNvSpPr>
          <p:nvPr>
            <p:ph sz="half" idx="1"/>
          </p:nvPr>
        </p:nvSpPr>
        <p:spPr>
          <a:xfrm>
            <a:off x="457200" y="1200150"/>
            <a:ext cx="3352800" cy="3394075"/>
          </a:xfrm>
        </p:spPr>
        <p:txBody>
          <a:bodyPr/>
          <a:lstStyle/>
          <a:p>
            <a:r>
              <a:rPr lang="en-US" sz="2000" dirty="0" smtClean="0"/>
              <a:t>Group Pricing</a:t>
            </a:r>
          </a:p>
          <a:p>
            <a:pPr lvl="1"/>
            <a:r>
              <a:rPr lang="en-US" sz="2000" dirty="0" smtClean="0"/>
              <a:t>Member/Nonmember</a:t>
            </a:r>
          </a:p>
          <a:p>
            <a:pPr lvl="1"/>
            <a:r>
              <a:rPr lang="en-US" sz="2000" dirty="0" smtClean="0"/>
              <a:t>Gold Member</a:t>
            </a:r>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4328"/>
          <a:stretch/>
        </p:blipFill>
        <p:spPr>
          <a:xfrm>
            <a:off x="4572000" y="755650"/>
            <a:ext cx="3585174" cy="285079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608" y="2764596"/>
            <a:ext cx="2551317" cy="1671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83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Monetize Content</a:t>
            </a:r>
            <a:endParaRPr lang="en-US" dirty="0"/>
          </a:p>
        </p:txBody>
      </p:sp>
      <p:sp>
        <p:nvSpPr>
          <p:cNvPr id="3" name="Content Placeholder 2"/>
          <p:cNvSpPr>
            <a:spLocks noGrp="1"/>
          </p:cNvSpPr>
          <p:nvPr>
            <p:ph sz="half" idx="1"/>
          </p:nvPr>
        </p:nvSpPr>
        <p:spPr/>
        <p:txBody>
          <a:bodyPr/>
          <a:lstStyle/>
          <a:p>
            <a:r>
              <a:rPr lang="en-US" sz="2000" dirty="0" smtClean="0"/>
              <a:t>Product Bundles</a:t>
            </a:r>
            <a:endParaRPr lang="en-US" sz="2000" dirty="0"/>
          </a:p>
          <a:p>
            <a:pPr lvl="1"/>
            <a:r>
              <a:rPr lang="en-US" sz="2000" dirty="0" smtClean="0"/>
              <a:t>Multi-year</a:t>
            </a:r>
          </a:p>
          <a:p>
            <a:pPr lvl="1"/>
            <a:r>
              <a:rPr lang="en-US" sz="2000" dirty="0" smtClean="0"/>
              <a:t>“Top 5”</a:t>
            </a:r>
          </a:p>
          <a:p>
            <a:pPr lvl="1"/>
            <a:r>
              <a:rPr lang="en-US" sz="2000" dirty="0" smtClean="0"/>
              <a:t>Additional relevant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648970"/>
            <a:ext cx="3830962" cy="208281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388" y="2534971"/>
            <a:ext cx="3081412" cy="2167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81948"/>
      </p:ext>
    </p:extLst>
  </p:cSld>
  <p:clrMapOvr>
    <a:masterClrMapping/>
  </p:clrMapOvr>
</p:sld>
</file>

<file path=ppt/theme/theme1.xml><?xml version="1.0" encoding="utf-8"?>
<a:theme xmlns:a="http://schemas.openxmlformats.org/drawingml/2006/main" name="Office Them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9B03A713-D68E-2341-92E4-D77DB5707D5D}"/>
    </a:ext>
  </a:extLst>
</a:theme>
</file>

<file path=ppt/theme/theme2.xml><?xml version="1.0" encoding="utf-8"?>
<a:theme xmlns:a="http://schemas.openxmlformats.org/drawingml/2006/main" name="Interior Slid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EF0B35BF-61E3-9B43-80A7-BDA9B9B5F2BE}"/>
    </a:ext>
  </a:extLst>
</a:theme>
</file>

<file path=ppt/theme/theme3.xml><?xml version="1.0" encoding="utf-8"?>
<a:theme xmlns:a="http://schemas.openxmlformats.org/drawingml/2006/main" name="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54E9FB31-7736-CF46-BD34-19EB93462805}"/>
    </a:ext>
  </a:extLst>
</a:theme>
</file>

<file path=ppt/theme/theme4.xml><?xml version="1.0" encoding="utf-8"?>
<a:theme xmlns:a="http://schemas.openxmlformats.org/drawingml/2006/main" name="1_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42433AD5-281D-2647-9959-C140FEE3FAB4}"/>
    </a:ext>
  </a:extLst>
</a:theme>
</file>

<file path=ppt/theme/theme5.xml><?xml version="1.0" encoding="utf-8"?>
<a:theme xmlns:a="http://schemas.openxmlformats.org/drawingml/2006/main" name="2_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E781664A-D6C4-8B43-A9FF-2D7A1265BFEA}"/>
    </a:ext>
  </a:extLst>
</a:theme>
</file>

<file path=ppt/theme/theme6.xml><?xml version="1.0" encoding="utf-8"?>
<a:theme xmlns:a="http://schemas.openxmlformats.org/drawingml/2006/main" name="Closing Slid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A6446AB6-CF07-1942-98B2-EC52E66D152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BSEL_PPTTemplate</Template>
  <TotalTime>1843</TotalTime>
  <Words>1068</Words>
  <Application>Microsoft Office PowerPoint</Application>
  <PresentationFormat>On-screen Show (16:9)</PresentationFormat>
  <Paragraphs>117</Paragraphs>
  <Slides>21</Slides>
  <Notes>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21</vt:i4>
      </vt:variant>
    </vt:vector>
  </HeadingPairs>
  <TitlesOfParts>
    <vt:vector size="32" baseType="lpstr">
      <vt:lpstr>Arial</vt:lpstr>
      <vt:lpstr>Calibri</vt:lpstr>
      <vt:lpstr>Effra</vt:lpstr>
      <vt:lpstr>Effra Light</vt:lpstr>
      <vt:lpstr>Effra Medium</vt:lpstr>
      <vt:lpstr>Office Theme</vt:lpstr>
      <vt:lpstr>Interior Slide</vt:lpstr>
      <vt:lpstr>Section Break</vt:lpstr>
      <vt:lpstr>1_Section Break</vt:lpstr>
      <vt:lpstr>2_Section Break</vt:lpstr>
      <vt:lpstr>Closing Slide</vt:lpstr>
      <vt:lpstr>Are you ready to leverage your meeting content? </vt:lpstr>
      <vt:lpstr>The Digital Shift</vt:lpstr>
      <vt:lpstr>Digital Learning &amp; Disruptive Innovation</vt:lpstr>
      <vt:lpstr>Be your industries “Educational Amazon”</vt:lpstr>
      <vt:lpstr>Extends the life of your event </vt:lpstr>
      <vt:lpstr>How?</vt:lpstr>
      <vt:lpstr>Monetize Content</vt:lpstr>
      <vt:lpstr>Monetize Content</vt:lpstr>
      <vt:lpstr>Monetize Content</vt:lpstr>
      <vt:lpstr>Mobile Viewing</vt:lpstr>
      <vt:lpstr>Make Your Content Easy to Find and Access</vt:lpstr>
      <vt:lpstr>Presentation Player</vt:lpstr>
      <vt:lpstr>Track and Report</vt:lpstr>
      <vt:lpstr>Client Success</vt:lpstr>
      <vt:lpstr>Client Success</vt:lpstr>
      <vt:lpstr>Why now?</vt:lpstr>
      <vt:lpstr>Why now?</vt:lpstr>
      <vt:lpstr>Pricing</vt:lpstr>
      <vt:lpstr>Would you be interested in MORE?</vt:lpstr>
      <vt:lpstr>PowerPoint Presentation</vt:lpstr>
      <vt:lpstr>Create Content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Jodi Ray</cp:lastModifiedBy>
  <cp:revision>40</cp:revision>
  <dcterms:created xsi:type="dcterms:W3CDTF">2017-04-19T21:33:57Z</dcterms:created>
  <dcterms:modified xsi:type="dcterms:W3CDTF">2017-04-28T20:42:20Z</dcterms:modified>
</cp:coreProperties>
</file>