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92000"/>
  <p:notesSz cx="6858000" cy="9144000"/>
  <p:embeddedFontLst>
    <p:embeddedFont>
      <p:font typeface="Roboto"/>
      <p:regular r:id="rId54"/>
      <p:bold r:id="rId55"/>
      <p:italic r:id="rId56"/>
      <p:boldItalic r:id="rId57"/>
    </p:embeddedFont>
    <p:embeddedFont>
      <p:font typeface="Nunito"/>
      <p:regular r:id="rId58"/>
      <p:bold r:id="rId59"/>
      <p:italic r:id="rId60"/>
      <p:boldItalic r:id="rId61"/>
    </p:embeddedFont>
    <p:embeddedFont>
      <p:font typeface="Lato"/>
      <p:regular r:id="rId62"/>
      <p:bold r:id="rId63"/>
      <p:italic r:id="rId64"/>
      <p:boldItalic r:id="rId65"/>
    </p:embeddedFont>
    <p:embeddedFont>
      <p:font typeface="Cabin"/>
      <p:regular r:id="rId66"/>
      <p:bold r:id="rId67"/>
      <p:italic r:id="rId68"/>
      <p:boldItalic r:id="rId69"/>
    </p:embeddedFont>
    <p:embeddedFont>
      <p:font typeface="Montserrat"/>
      <p:regular r:id="rId70"/>
      <p:bold r:id="rId71"/>
      <p:italic r:id="rId72"/>
      <p:boldItalic r:id="rId73"/>
    </p:embeddedFont>
    <p:embeddedFont>
      <p:font typeface="Nunito ExtraBold"/>
      <p:bold r:id="rId74"/>
      <p:boldItalic r:id="rId75"/>
    </p:embeddedFont>
    <p:embeddedFont>
      <p:font typeface="Lato Black"/>
      <p:bold r:id="rId76"/>
      <p:boldItalic r:id="rId77"/>
    </p:embeddedFont>
    <p:embeddedFont>
      <p:font typeface="Helvetica Neue"/>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g1uANn8/QlnxLGhRaCFWStMbmO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italic.fntdata"/><Relationship Id="rId82" Type="http://customschemas.google.com/relationships/presentationmetadata" Target="metadata"/><Relationship Id="rId81"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boldItalic.fntdata"/><Relationship Id="rId72" Type="http://schemas.openxmlformats.org/officeDocument/2006/relationships/font" Target="fonts/Montserrat-italic.fntdata"/><Relationship Id="rId31" Type="http://schemas.openxmlformats.org/officeDocument/2006/relationships/slide" Target="slides/slide25.xml"/><Relationship Id="rId75" Type="http://schemas.openxmlformats.org/officeDocument/2006/relationships/font" Target="fonts/NunitoExtraBold-boldItalic.fntdata"/><Relationship Id="rId30" Type="http://schemas.openxmlformats.org/officeDocument/2006/relationships/slide" Target="slides/slide24.xml"/><Relationship Id="rId74" Type="http://schemas.openxmlformats.org/officeDocument/2006/relationships/font" Target="fonts/NunitoExtraBold-bold.fntdata"/><Relationship Id="rId33" Type="http://schemas.openxmlformats.org/officeDocument/2006/relationships/slide" Target="slides/slide27.xml"/><Relationship Id="rId77" Type="http://schemas.openxmlformats.org/officeDocument/2006/relationships/font" Target="fonts/LatoBlack-boldItalic.fntdata"/><Relationship Id="rId32" Type="http://schemas.openxmlformats.org/officeDocument/2006/relationships/slide" Target="slides/slide26.xml"/><Relationship Id="rId76" Type="http://schemas.openxmlformats.org/officeDocument/2006/relationships/font" Target="fonts/LatoBlack-bold.fntdata"/><Relationship Id="rId35" Type="http://schemas.openxmlformats.org/officeDocument/2006/relationships/slide" Target="slides/slide29.xml"/><Relationship Id="rId79" Type="http://schemas.openxmlformats.org/officeDocument/2006/relationships/font" Target="fonts/HelveticaNeue-bold.fntdata"/><Relationship Id="rId34" Type="http://schemas.openxmlformats.org/officeDocument/2006/relationships/slide" Target="slides/slide28.xml"/><Relationship Id="rId78" Type="http://schemas.openxmlformats.org/officeDocument/2006/relationships/font" Target="fonts/HelveticaNeue-regular.fntdata"/><Relationship Id="rId71" Type="http://schemas.openxmlformats.org/officeDocument/2006/relationships/font" Target="fonts/Montserrat-bold.fntdata"/><Relationship Id="rId70" Type="http://schemas.openxmlformats.org/officeDocument/2006/relationships/font" Target="fonts/Montserrat-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regular.fntdata"/><Relationship Id="rId61" Type="http://schemas.openxmlformats.org/officeDocument/2006/relationships/font" Target="fonts/Nunito-boldItalic.fntdata"/><Relationship Id="rId20" Type="http://schemas.openxmlformats.org/officeDocument/2006/relationships/slide" Target="slides/slide14.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6.xml"/><Relationship Id="rId66" Type="http://schemas.openxmlformats.org/officeDocument/2006/relationships/font" Target="fonts/Cabin-regular.fntdata"/><Relationship Id="rId21" Type="http://schemas.openxmlformats.org/officeDocument/2006/relationships/slide" Target="slides/slide15.xml"/><Relationship Id="rId65" Type="http://schemas.openxmlformats.org/officeDocument/2006/relationships/font" Target="fonts/Lato-boldItalic.fntdata"/><Relationship Id="rId24" Type="http://schemas.openxmlformats.org/officeDocument/2006/relationships/slide" Target="slides/slide18.xml"/><Relationship Id="rId68" Type="http://schemas.openxmlformats.org/officeDocument/2006/relationships/font" Target="fonts/Cabin-italic.fntdata"/><Relationship Id="rId23" Type="http://schemas.openxmlformats.org/officeDocument/2006/relationships/slide" Target="slides/slide17.xml"/><Relationship Id="rId67" Type="http://schemas.openxmlformats.org/officeDocument/2006/relationships/font" Target="fonts/Cabin-bold.fntdata"/><Relationship Id="rId60" Type="http://schemas.openxmlformats.org/officeDocument/2006/relationships/font" Target="fonts/Nuni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abin-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59" Type="http://schemas.openxmlformats.org/officeDocument/2006/relationships/font" Target="fonts/Nunito-bold.fntdata"/><Relationship Id="rId14" Type="http://schemas.openxmlformats.org/officeDocument/2006/relationships/slide" Target="slides/slide8.xml"/><Relationship Id="rId58" Type="http://schemas.openxmlformats.org/officeDocument/2006/relationships/font" Target="fonts/Nuni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e12649efe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59" name="Google Shape;159;g30e12649efe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d61ee1705e_1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g2d61ee1705e_1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61ee1705e_1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g2d61ee1705e_1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659fcfbb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g2d659fcfbb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d61ee1705e_1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g2d61ee1705e_1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d659fcfbb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2d659fcfbb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d61ee1705e_1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g2d61ee1705e_1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a46d94e208_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a46d94e208_1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09" name="Google Shape;309;g2a46d94e208_1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659fcfbb4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g2d659fcfbb4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61ee1705e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6" name="Google Shape;326;g2d61ee1705e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d61ee1705e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g2d61ee1705e_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14d889f333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Flow of Presentation:</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Success Criteria and Anticipation Guide</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Our Why</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About NLL</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Standards</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Learning Strands</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Six Components</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Who can be a part…</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How do I register/apply....I think we need an explicit slide just for this.</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Anticipation Guide</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
        <p:nvSpPr>
          <p:cNvPr id="169" name="Google Shape;169;g314d889f333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d61ee1705e_1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g2d61ee1705e_1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659fcfbb4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g2d659fcfbb4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a46d94e208_18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a46d94e208_18_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SzPts val="1400"/>
              <a:buNone/>
            </a:pPr>
            <a:br>
              <a:rPr lang="en-US"/>
            </a:br>
            <a:endParaRPr/>
          </a:p>
        </p:txBody>
      </p:sp>
      <p:sp>
        <p:nvSpPr>
          <p:cNvPr id="367" name="Google Shape;367;g2a46d94e208_18_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a46d94e208_18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a46d94e208_18_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p:txBody>
      </p:sp>
      <p:sp>
        <p:nvSpPr>
          <p:cNvPr id="387" name="Google Shape;387;g2a46d94e208_18_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a46d94e208_18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a46d94e208_18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SzPts val="1400"/>
              <a:buNone/>
            </a:pPr>
            <a:br>
              <a:rPr lang="en-US"/>
            </a:br>
            <a:endParaRPr/>
          </a:p>
        </p:txBody>
      </p:sp>
      <p:sp>
        <p:nvSpPr>
          <p:cNvPr id="397" name="Google Shape;397;g2a46d94e208_18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a46d94e208_18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a46d94e208_18_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Not only does the story of Florence Chadwick demonstrate that ambiguity is an enemy of efficacy - research shows that teachers’ ambiguity and uncertainty (stemming from lack of information about decisions and outcomes) impacts their collective efficacy and therefore, willingness to persevere against the challenges faced in schools today. </a:t>
            </a:r>
            <a:endParaRPr/>
          </a:p>
          <a:p>
            <a:pPr indent="-228600" lvl="0" marL="457200" marR="0" rtl="0" algn="l">
              <a:lnSpc>
                <a:spcPct val="100000"/>
              </a:lnSpc>
              <a:spcBef>
                <a:spcPts val="0"/>
              </a:spcBef>
              <a:spcAft>
                <a:spcPts val="0"/>
              </a:spcAft>
              <a:buSzPts val="1400"/>
              <a:buNone/>
            </a:pPr>
            <a:r>
              <a:rPr lang="en-US"/>
              <a:t>When efficacy is lacking (or diminished by ambiguity), school improvement teams will slacken their efforts and like Florence Chadwick, give up before they reach their destination.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This study (conducted in 2012 - included 801 elementary teachers) demonstrated that ambiguity was associated with a lack of efficacy. </a:t>
            </a:r>
            <a:endParaRPr/>
          </a:p>
          <a:p>
            <a:pPr indent="-228600" lvl="0" marL="457200" marR="0" rtl="0" algn="l">
              <a:lnSpc>
                <a:spcPct val="100000"/>
              </a:lnSpc>
              <a:spcBef>
                <a:spcPts val="0"/>
              </a:spcBef>
              <a:spcAft>
                <a:spcPts val="0"/>
              </a:spcAft>
              <a:buSzPts val="1400"/>
              <a:buNone/>
            </a:pPr>
            <a:r>
              <a:rPr lang="en-US"/>
              <a:t>However, there is another additional important piece of information from this study that we can use to help inform our practice…. </a:t>
            </a:r>
            <a:endParaRPr/>
          </a:p>
          <a:p>
            <a:pPr indent="-228600" lvl="0" marL="457200" marR="0" rtl="0" algn="l">
              <a:lnSpc>
                <a:spcPct val="100000"/>
              </a:lnSpc>
              <a:spcBef>
                <a:spcPts val="0"/>
              </a:spcBef>
              <a:spcAft>
                <a:spcPts val="0"/>
              </a:spcAft>
              <a:buSzPts val="1400"/>
              <a:buNone/>
            </a:pPr>
            <a:r>
              <a:rPr lang="en-US"/>
              <a:t>The researchers concluded that processes –that enable teachers to learn and react effectively in uncertain and dynamic environments can mediate teachers’ uncertainty. </a:t>
            </a:r>
            <a:endParaRPr/>
          </a:p>
          <a:p>
            <a:pPr indent="-228600" lvl="0" marL="457200" marR="0" rtl="0" algn="l">
              <a:lnSpc>
                <a:spcPct val="100000"/>
              </a:lnSpc>
              <a:spcBef>
                <a:spcPts val="0"/>
              </a:spcBef>
              <a:spcAft>
                <a:spcPts val="0"/>
              </a:spcAft>
              <a:buSzPts val="1400"/>
              <a:buNone/>
            </a:pPr>
            <a:r>
              <a:rPr lang="en-US"/>
              <a:t>Goal setting is a process that can help reduce ambiguity. </a:t>
            </a:r>
            <a:endParaRPr/>
          </a:p>
        </p:txBody>
      </p:sp>
      <p:sp>
        <p:nvSpPr>
          <p:cNvPr id="411" name="Google Shape;411;g2a46d94e208_18_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a46d94e208_18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a46d94e208_18_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a:highlight>
                <a:srgbClr val="FFFFFF"/>
              </a:highlight>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p>
        </p:txBody>
      </p:sp>
      <p:sp>
        <p:nvSpPr>
          <p:cNvPr id="431" name="Google Shape;431;g2a46d94e208_18_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46d94e208_18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a46d94e208_18_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That isn’t the only study to reach that conclusion…</a:t>
            </a:r>
            <a:endParaRPr/>
          </a:p>
          <a:p>
            <a:pPr indent="-228600" lvl="0" marL="457200" marR="0" rtl="0" algn="l">
              <a:lnSpc>
                <a:spcPct val="100000"/>
              </a:lnSpc>
              <a:spcBef>
                <a:spcPts val="0"/>
              </a:spcBef>
              <a:spcAft>
                <a:spcPts val="0"/>
              </a:spcAft>
              <a:buSzPts val="1400"/>
              <a:buNone/>
            </a:pPr>
            <a:r>
              <a:rPr lang="en-US"/>
              <a:t>Additional research (like this study by Kruz and Knight) demonstrated a strong relationship between goal consensus and collective teacher efficacy in high schools. </a:t>
            </a:r>
            <a:endParaRPr/>
          </a:p>
        </p:txBody>
      </p:sp>
      <p:sp>
        <p:nvSpPr>
          <p:cNvPr id="441" name="Google Shape;441;g2a46d94e208_18_1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a46d94e208_18_15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a46d94e208_18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a46d94e208_18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a46d94e208_18_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a:highlight>
                <a:srgbClr val="FFFFFF"/>
              </a:highlight>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p>
        </p:txBody>
      </p:sp>
      <p:sp>
        <p:nvSpPr>
          <p:cNvPr id="461" name="Google Shape;461;g2a46d94e208_18_1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14d889f333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kim</a:t>
            </a:r>
            <a:endParaRPr/>
          </a:p>
        </p:txBody>
      </p:sp>
      <p:sp>
        <p:nvSpPr>
          <p:cNvPr id="175" name="Google Shape;175;g314d889f333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a46d94e208_18_1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a46d94e208_18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p>
        </p:txBody>
      </p:sp>
      <p:sp>
        <p:nvSpPr>
          <p:cNvPr id="471" name="Google Shape;471;g2a46d94e208_18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a46d94e208_18_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a46d94e208_18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p:txBody>
      </p:sp>
      <p:sp>
        <p:nvSpPr>
          <p:cNvPr id="479" name="Google Shape;479;g2a46d94e208_18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a46d94e208_18_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a46d94e208_18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latin typeface="Helvetica Neue"/>
              <a:ea typeface="Helvetica Neue"/>
              <a:cs typeface="Helvetica Neue"/>
              <a:sym typeface="Helvetica Neue"/>
            </a:endParaRPr>
          </a:p>
        </p:txBody>
      </p:sp>
      <p:sp>
        <p:nvSpPr>
          <p:cNvPr id="487" name="Google Shape;487;g2a46d94e208_18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a46d94e208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g2a46d94e208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a46d94e208_3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50">
                <a:solidFill>
                  <a:srgbClr val="4D5156"/>
                </a:solidFill>
                <a:highlight>
                  <a:srgbClr val="FFFFFF"/>
                </a:highlight>
                <a:latin typeface="Roboto"/>
                <a:ea typeface="Roboto"/>
                <a:cs typeface="Roboto"/>
                <a:sym typeface="Roboto"/>
              </a:rPr>
              <a:t>The zone of proximal development (ZPD) refers to the difference between what a learner can do without help and what he or she can achieve with guidance and encouragement </a:t>
            </a:r>
            <a:endParaRPr/>
          </a:p>
        </p:txBody>
      </p:sp>
      <p:sp>
        <p:nvSpPr>
          <p:cNvPr id="510" name="Google Shape;510;g2a46d94e208_3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14d889f333_2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314d889f333_2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1a181eba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31a181ebab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1a181ebab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31a181ebab5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001a6beb8f_0_156:notes"/>
          <p:cNvSpPr txBox="1"/>
          <p:nvPr>
            <p:ph idx="1" type="body"/>
          </p:nvPr>
        </p:nvSpPr>
        <p:spPr>
          <a:xfrm>
            <a:off x="914400" y="3251200"/>
            <a:ext cx="7315200" cy="30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 minutes</a:t>
            </a:r>
            <a:endParaRPr/>
          </a:p>
        </p:txBody>
      </p:sp>
      <p:sp>
        <p:nvSpPr>
          <p:cNvPr id="560" name="Google Shape;560;g3001a6beb8f_0_156:notes"/>
          <p:cNvSpPr/>
          <p:nvPr>
            <p:ph idx="2" type="sldImg"/>
          </p:nvPr>
        </p:nvSpPr>
        <p:spPr>
          <a:xfrm>
            <a:off x="2286000" y="512763"/>
            <a:ext cx="4572000" cy="2567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0dfd155ee9_0_4:notes"/>
          <p:cNvSpPr txBox="1"/>
          <p:nvPr>
            <p:ph idx="1" type="body"/>
          </p:nvPr>
        </p:nvSpPr>
        <p:spPr>
          <a:xfrm>
            <a:off x="914400" y="3251200"/>
            <a:ext cx="7315200" cy="30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 minutes</a:t>
            </a:r>
            <a:endParaRPr/>
          </a:p>
        </p:txBody>
      </p:sp>
      <p:sp>
        <p:nvSpPr>
          <p:cNvPr id="569" name="Google Shape;569;g30dfd155ee9_0_4:notes"/>
          <p:cNvSpPr/>
          <p:nvPr>
            <p:ph idx="2" type="sldImg"/>
          </p:nvPr>
        </p:nvSpPr>
        <p:spPr>
          <a:xfrm>
            <a:off x="2286000" y="512763"/>
            <a:ext cx="4572000" cy="2567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14d889f333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83" name="Google Shape;183;g314d889f333_2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171f4ba577_4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kim</a:t>
            </a:r>
            <a:endParaRPr/>
          </a:p>
        </p:txBody>
      </p:sp>
      <p:sp>
        <p:nvSpPr>
          <p:cNvPr id="581" name="Google Shape;581;g3171f4ba577_4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8ad89710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28ad89710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16d6406a8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316d6406a81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e7995d3279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g2e7995d3279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1ee0aee91c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622" name="Google Shape;622;g31ee0aee91c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01d9f0379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301d9f0379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637" name="Google Shape;637;g301d9f0379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01d9f03791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301d9f03791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rgbClr val="5F6368"/>
                </a:solidFill>
                <a:latin typeface="Roboto"/>
                <a:ea typeface="Roboto"/>
                <a:cs typeface="Roboto"/>
                <a:sym typeface="Roboto"/>
              </a:rPr>
              <a:t>2:45 p.m.- 3:00 p.m.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01d9f03791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301d9f03791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14d889f333_2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91" name="Google Shape;191;g314d889f333_2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1ee0aee91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204" name="Google Shape;204;g31ee0aee91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14d889f333_2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p:txBody>
      </p:sp>
      <p:sp>
        <p:nvSpPr>
          <p:cNvPr id="218" name="Google Shape;218;g314d889f333_2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61ee1705e_1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d61ee1705e_1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33" name="Google Shape;233;g2d61ee1705e_1_1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d61ee1705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2d61ee1705e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p:nvPr>
            <p:ph idx="2" type="pic"/>
          </p:nvPr>
        </p:nvSpPr>
        <p:spPr>
          <a:xfrm>
            <a:off x="5183188" y="987425"/>
            <a:ext cx="6172200" cy="4873625"/>
          </a:xfrm>
          <a:prstGeom prst="rect">
            <a:avLst/>
          </a:prstGeom>
          <a:noFill/>
          <a:ln>
            <a:noFill/>
          </a:ln>
        </p:spPr>
      </p:sp>
      <p:sp>
        <p:nvSpPr>
          <p:cNvPr id="71" name="Google Shape;71;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88" name="Shape 8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89" name="Shape 89"/>
        <p:cNvGrpSpPr/>
        <p:nvPr/>
      </p:nvGrpSpPr>
      <p:grpSpPr>
        <a:xfrm>
          <a:off x="0" y="0"/>
          <a:ext cx="0" cy="0"/>
          <a:chOff x="0" y="0"/>
          <a:chExt cx="0" cy="0"/>
        </a:xfrm>
      </p:grpSpPr>
      <p:sp>
        <p:nvSpPr>
          <p:cNvPr id="90" name="Google Shape;90;g2a46d94e208_18_2"/>
          <p:cNvSpPr/>
          <p:nvPr>
            <p:ph idx="2" type="pic"/>
          </p:nvPr>
        </p:nvSpPr>
        <p:spPr>
          <a:xfrm>
            <a:off x="1130030" y="1245141"/>
            <a:ext cx="6068438" cy="4220182"/>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92" name="Shape 92"/>
        <p:cNvGrpSpPr/>
        <p:nvPr/>
      </p:nvGrpSpPr>
      <p:grpSpPr>
        <a:xfrm>
          <a:off x="0" y="0"/>
          <a:ext cx="0" cy="0"/>
          <a:chOff x="0" y="0"/>
          <a:chExt cx="0" cy="0"/>
        </a:xfrm>
      </p:grpSpPr>
      <p:sp>
        <p:nvSpPr>
          <p:cNvPr id="93" name="Google Shape;93;g2a46d94e208_18_5"/>
          <p:cNvSpPr/>
          <p:nvPr>
            <p:ph idx="2" type="pic"/>
          </p:nvPr>
        </p:nvSpPr>
        <p:spPr>
          <a:xfrm>
            <a:off x="1133611" y="1763487"/>
            <a:ext cx="3160285" cy="2041978"/>
          </a:xfrm>
          <a:prstGeom prst="rect">
            <a:avLst/>
          </a:prstGeom>
          <a:noFill/>
          <a:ln>
            <a:noFill/>
          </a:ln>
        </p:spPr>
      </p:sp>
      <p:sp>
        <p:nvSpPr>
          <p:cNvPr id="94" name="Google Shape;94;g2a46d94e208_18_5"/>
          <p:cNvSpPr/>
          <p:nvPr>
            <p:ph idx="3" type="pic"/>
          </p:nvPr>
        </p:nvSpPr>
        <p:spPr>
          <a:xfrm>
            <a:off x="4515848" y="1763487"/>
            <a:ext cx="3160285" cy="2041978"/>
          </a:xfrm>
          <a:prstGeom prst="rect">
            <a:avLst/>
          </a:prstGeom>
          <a:noFill/>
          <a:ln>
            <a:noFill/>
          </a:ln>
        </p:spPr>
      </p:sp>
      <p:sp>
        <p:nvSpPr>
          <p:cNvPr id="95" name="Google Shape;95;g2a46d94e208_18_5"/>
          <p:cNvSpPr/>
          <p:nvPr>
            <p:ph idx="4" type="pic"/>
          </p:nvPr>
        </p:nvSpPr>
        <p:spPr>
          <a:xfrm>
            <a:off x="7898090" y="1763487"/>
            <a:ext cx="3160285" cy="2041978"/>
          </a:xfrm>
          <a:prstGeom prst="rect">
            <a:avLst/>
          </a:prstGeom>
          <a:noFill/>
          <a:ln>
            <a:noFill/>
          </a:ln>
        </p:spPr>
      </p:sp>
      <p:sp>
        <p:nvSpPr>
          <p:cNvPr id="96" name="Google Shape;96;g2a46d94e208_18_5"/>
          <p:cNvSpPr/>
          <p:nvPr>
            <p:ph idx="5" type="pic"/>
          </p:nvPr>
        </p:nvSpPr>
        <p:spPr>
          <a:xfrm>
            <a:off x="1133611" y="4016547"/>
            <a:ext cx="3160285" cy="2041978"/>
          </a:xfrm>
          <a:prstGeom prst="rect">
            <a:avLst/>
          </a:prstGeom>
          <a:noFill/>
          <a:ln>
            <a:noFill/>
          </a:ln>
        </p:spPr>
      </p:sp>
      <p:sp>
        <p:nvSpPr>
          <p:cNvPr id="97" name="Google Shape;97;g2a46d94e208_18_5"/>
          <p:cNvSpPr/>
          <p:nvPr>
            <p:ph idx="6" type="pic"/>
          </p:nvPr>
        </p:nvSpPr>
        <p:spPr>
          <a:xfrm>
            <a:off x="4515848" y="4016547"/>
            <a:ext cx="3160285" cy="2041978"/>
          </a:xfrm>
          <a:prstGeom prst="rect">
            <a:avLst/>
          </a:prstGeom>
          <a:noFill/>
          <a:ln>
            <a:noFill/>
          </a:ln>
        </p:spPr>
      </p:sp>
      <p:sp>
        <p:nvSpPr>
          <p:cNvPr id="98" name="Google Shape;98;g2a46d94e208_18_5"/>
          <p:cNvSpPr/>
          <p:nvPr>
            <p:ph idx="7" type="pic"/>
          </p:nvPr>
        </p:nvSpPr>
        <p:spPr>
          <a:xfrm>
            <a:off x="7898090" y="4016547"/>
            <a:ext cx="3160285" cy="2041978"/>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99" name="Shape 99"/>
        <p:cNvGrpSpPr/>
        <p:nvPr/>
      </p:nvGrpSpPr>
      <p:grpSpPr>
        <a:xfrm>
          <a:off x="0" y="0"/>
          <a:ext cx="0" cy="0"/>
          <a:chOff x="0" y="0"/>
          <a:chExt cx="0" cy="0"/>
        </a:xfrm>
      </p:grpSpPr>
      <p:sp>
        <p:nvSpPr>
          <p:cNvPr id="100" name="Google Shape;100;g2a46d94e208_18_12"/>
          <p:cNvSpPr/>
          <p:nvPr>
            <p:ph idx="2" type="pic"/>
          </p:nvPr>
        </p:nvSpPr>
        <p:spPr>
          <a:xfrm>
            <a:off x="1133612" y="1763487"/>
            <a:ext cx="3160285" cy="2041978"/>
          </a:xfrm>
          <a:prstGeom prst="rect">
            <a:avLst/>
          </a:prstGeom>
          <a:noFill/>
          <a:ln>
            <a:noFill/>
          </a:ln>
        </p:spPr>
      </p:sp>
      <p:sp>
        <p:nvSpPr>
          <p:cNvPr id="101" name="Google Shape;101;g2a46d94e208_18_12"/>
          <p:cNvSpPr/>
          <p:nvPr>
            <p:ph idx="3" type="pic"/>
          </p:nvPr>
        </p:nvSpPr>
        <p:spPr>
          <a:xfrm>
            <a:off x="4515848" y="1763487"/>
            <a:ext cx="3160285" cy="2041978"/>
          </a:xfrm>
          <a:prstGeom prst="rect">
            <a:avLst/>
          </a:prstGeom>
          <a:noFill/>
          <a:ln>
            <a:noFill/>
          </a:ln>
        </p:spPr>
      </p:sp>
      <p:sp>
        <p:nvSpPr>
          <p:cNvPr id="102" name="Google Shape;102;g2a46d94e208_18_12"/>
          <p:cNvSpPr/>
          <p:nvPr>
            <p:ph idx="4" type="pic"/>
          </p:nvPr>
        </p:nvSpPr>
        <p:spPr>
          <a:xfrm>
            <a:off x="7898091" y="1763487"/>
            <a:ext cx="3160285" cy="2041978"/>
          </a:xfrm>
          <a:prstGeom prst="rect">
            <a:avLst/>
          </a:prstGeom>
          <a:noFill/>
          <a:ln>
            <a:noFill/>
          </a:ln>
        </p:spPr>
      </p:sp>
      <p:sp>
        <p:nvSpPr>
          <p:cNvPr id="103" name="Google Shape;103;g2a46d94e208_18_12"/>
          <p:cNvSpPr/>
          <p:nvPr>
            <p:ph idx="5" type="pic"/>
          </p:nvPr>
        </p:nvSpPr>
        <p:spPr>
          <a:xfrm>
            <a:off x="1133612" y="4016547"/>
            <a:ext cx="3160285" cy="2041978"/>
          </a:xfrm>
          <a:prstGeom prst="rect">
            <a:avLst/>
          </a:prstGeom>
          <a:noFill/>
          <a:ln>
            <a:noFill/>
          </a:ln>
        </p:spPr>
      </p:sp>
      <p:sp>
        <p:nvSpPr>
          <p:cNvPr id="104" name="Google Shape;104;g2a46d94e208_18_12"/>
          <p:cNvSpPr/>
          <p:nvPr>
            <p:ph idx="6" type="pic"/>
          </p:nvPr>
        </p:nvSpPr>
        <p:spPr>
          <a:xfrm>
            <a:off x="4515848" y="4016547"/>
            <a:ext cx="3160285" cy="2041978"/>
          </a:xfrm>
          <a:prstGeom prst="rect">
            <a:avLst/>
          </a:prstGeom>
          <a:noFill/>
          <a:ln>
            <a:noFill/>
          </a:ln>
        </p:spPr>
      </p:sp>
      <p:sp>
        <p:nvSpPr>
          <p:cNvPr id="105" name="Google Shape;105;g2a46d94e208_18_12"/>
          <p:cNvSpPr/>
          <p:nvPr>
            <p:ph idx="7" type="pic"/>
          </p:nvPr>
        </p:nvSpPr>
        <p:spPr>
          <a:xfrm>
            <a:off x="7898091" y="4016547"/>
            <a:ext cx="3160285" cy="2041978"/>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06" name="Shape 106"/>
        <p:cNvGrpSpPr/>
        <p:nvPr/>
      </p:nvGrpSpPr>
      <p:grpSpPr>
        <a:xfrm>
          <a:off x="0" y="0"/>
          <a:ext cx="0" cy="0"/>
          <a:chOff x="0" y="0"/>
          <a:chExt cx="0" cy="0"/>
        </a:xfrm>
      </p:grpSpPr>
      <p:sp>
        <p:nvSpPr>
          <p:cNvPr id="107" name="Google Shape;107;g2a46d94e208_18_19"/>
          <p:cNvSpPr/>
          <p:nvPr>
            <p:ph idx="2" type="pic"/>
          </p:nvPr>
        </p:nvSpPr>
        <p:spPr>
          <a:xfrm>
            <a:off x="2677492" y="-18093"/>
            <a:ext cx="6837016" cy="6894186"/>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8" name="Shape 108"/>
        <p:cNvGrpSpPr/>
        <p:nvPr/>
      </p:nvGrpSpPr>
      <p:grpSpPr>
        <a:xfrm>
          <a:off x="0" y="0"/>
          <a:ext cx="0" cy="0"/>
          <a:chOff x="0" y="0"/>
          <a:chExt cx="0" cy="0"/>
        </a:xfrm>
      </p:grpSpPr>
      <p:sp>
        <p:nvSpPr>
          <p:cNvPr id="109" name="Google Shape;109;g2a46d94e208_18_21"/>
          <p:cNvSpPr/>
          <p:nvPr>
            <p:ph idx="2" type="pic"/>
          </p:nvPr>
        </p:nvSpPr>
        <p:spPr>
          <a:xfrm>
            <a:off x="4419163" y="1028700"/>
            <a:ext cx="7771249" cy="48006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0" name="Shape 110"/>
        <p:cNvGrpSpPr/>
        <p:nvPr/>
      </p:nvGrpSpPr>
      <p:grpSpPr>
        <a:xfrm>
          <a:off x="0" y="0"/>
          <a:ext cx="0" cy="0"/>
          <a:chOff x="0" y="0"/>
          <a:chExt cx="0" cy="0"/>
        </a:xfrm>
      </p:grpSpPr>
      <p:sp>
        <p:nvSpPr>
          <p:cNvPr id="111" name="Google Shape;111;g2a46d94e208_18_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 name="Google Shape;112;g2a46d94e208_18_23"/>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g2a46d94e208_18_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4" name="Google Shape;114;g2a46d94e208_18_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5" name="Google Shape;115;g2a46d94e208_18_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close-up of a flag&#10;&#10;Description automatically generated with low confidence" id="116" name="Google Shape;116;g2a46d94e208_18_23"/>
          <p:cNvPicPr preferRelativeResize="0"/>
          <p:nvPr/>
        </p:nvPicPr>
        <p:blipFill rotWithShape="1">
          <a:blip r:embed="rId2">
            <a:alphaModFix/>
          </a:blip>
          <a:srcRect b="0" l="0" r="0" t="0"/>
          <a:stretch/>
        </p:blipFill>
        <p:spPr>
          <a:xfrm rot="5400000">
            <a:off x="-3136735" y="3136735"/>
            <a:ext cx="6858000" cy="584530"/>
          </a:xfrm>
          <a:prstGeom prst="rect">
            <a:avLst/>
          </a:prstGeom>
          <a:noFill/>
          <a:ln>
            <a:noFill/>
          </a:ln>
        </p:spPr>
      </p:pic>
      <p:pic>
        <p:nvPicPr>
          <p:cNvPr descr="A close-up of a flag&#10;&#10;Description automatically generated with low confidence" id="117" name="Google Shape;117;g2a46d94e208_18_23"/>
          <p:cNvPicPr preferRelativeResize="0"/>
          <p:nvPr/>
        </p:nvPicPr>
        <p:blipFill rotWithShape="1">
          <a:blip r:embed="rId2">
            <a:alphaModFix/>
          </a:blip>
          <a:srcRect b="0" l="0" r="0" t="0"/>
          <a:stretch/>
        </p:blipFill>
        <p:spPr>
          <a:xfrm rot="5400000">
            <a:off x="-3136735" y="3136735"/>
            <a:ext cx="6858000" cy="58453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18" name="Shape 118"/>
        <p:cNvGrpSpPr/>
        <p:nvPr/>
      </p:nvGrpSpPr>
      <p:grpSpPr>
        <a:xfrm>
          <a:off x="0" y="0"/>
          <a:ext cx="0" cy="0"/>
          <a:chOff x="0" y="0"/>
          <a:chExt cx="0" cy="0"/>
        </a:xfrm>
      </p:grpSpPr>
      <p:sp>
        <p:nvSpPr>
          <p:cNvPr id="119" name="Google Shape;119;g2a46d94e208_18_31"/>
          <p:cNvSpPr/>
          <p:nvPr/>
        </p:nvSpPr>
        <p:spPr>
          <a:xfrm>
            <a:off x="0" y="-14787"/>
            <a:ext cx="12192000" cy="5097779"/>
          </a:xfrm>
          <a:prstGeom prst="flowChartDocument">
            <a:avLst/>
          </a:prstGeom>
          <a:gradFill>
            <a:gsLst>
              <a:gs pos="0">
                <a:schemeClr val="accent1"/>
              </a:gs>
              <a:gs pos="94000">
                <a:srgbClr val="42BA97">
                  <a:alpha val="92549"/>
                </a:srgbClr>
              </a:gs>
              <a:gs pos="100000">
                <a:srgbClr val="42BA97">
                  <a:alpha val="92549"/>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20" name="Google Shape;120;g2a46d94e208_18_31"/>
          <p:cNvPicPr preferRelativeResize="0"/>
          <p:nvPr/>
        </p:nvPicPr>
        <p:blipFill rotWithShape="1">
          <a:blip r:embed="rId2">
            <a:alphaModFix/>
          </a:blip>
          <a:srcRect b="0" l="0" r="0" t="0"/>
          <a:stretch/>
        </p:blipFill>
        <p:spPr>
          <a:xfrm flipH="1">
            <a:off x="-1404990" y="1037359"/>
            <a:ext cx="8486186" cy="5657457"/>
          </a:xfrm>
          <a:prstGeom prst="rect">
            <a:avLst/>
          </a:prstGeom>
          <a:noFill/>
          <a:ln>
            <a:noFill/>
          </a:ln>
        </p:spPr>
      </p:pic>
      <p:sp>
        <p:nvSpPr>
          <p:cNvPr id="121" name="Google Shape;121;g2a46d94e208_18_31"/>
          <p:cNvSpPr/>
          <p:nvPr>
            <p:ph idx="2" type="pic"/>
          </p:nvPr>
        </p:nvSpPr>
        <p:spPr>
          <a:xfrm>
            <a:off x="975485" y="1681204"/>
            <a:ext cx="3954866" cy="3441979"/>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g2a46d94e208_18_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4" name="Google Shape;124;g2a46d94e208_18_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25" name="Google Shape;125;g2a46d94e208_18_3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6" name="Google Shape;126;g2a46d94e208_18_3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7" name="Google Shape;127;g2a46d94e208_18_3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8" name="Shape 128"/>
        <p:cNvGrpSpPr/>
        <p:nvPr/>
      </p:nvGrpSpPr>
      <p:grpSpPr>
        <a:xfrm>
          <a:off x="0" y="0"/>
          <a:ext cx="0" cy="0"/>
          <a:chOff x="0" y="0"/>
          <a:chExt cx="0" cy="0"/>
        </a:xfrm>
      </p:grpSpPr>
      <p:sp>
        <p:nvSpPr>
          <p:cNvPr id="129" name="Google Shape;129;g2a46d94e208_18_41"/>
          <p:cNvSpPr/>
          <p:nvPr>
            <p:ph idx="2" type="pic"/>
          </p:nvPr>
        </p:nvSpPr>
        <p:spPr>
          <a:xfrm>
            <a:off x="2951931" y="2031422"/>
            <a:ext cx="2743915" cy="2712028"/>
          </a:xfrm>
          <a:prstGeom prst="rect">
            <a:avLst/>
          </a:prstGeom>
          <a:noFill/>
          <a:ln>
            <a:noFill/>
          </a:ln>
        </p:spPr>
      </p:sp>
      <p:sp>
        <p:nvSpPr>
          <p:cNvPr id="130" name="Google Shape;130;g2a46d94e208_18_41"/>
          <p:cNvSpPr/>
          <p:nvPr>
            <p:ph idx="3" type="pic"/>
          </p:nvPr>
        </p:nvSpPr>
        <p:spPr>
          <a:xfrm>
            <a:off x="5701880" y="2031422"/>
            <a:ext cx="2743915" cy="2712028"/>
          </a:xfrm>
          <a:prstGeom prst="rect">
            <a:avLst/>
          </a:prstGeom>
          <a:noFill/>
          <a:ln>
            <a:noFill/>
          </a:ln>
        </p:spPr>
      </p:sp>
      <p:sp>
        <p:nvSpPr>
          <p:cNvPr id="131" name="Google Shape;131;g2a46d94e208_18_41"/>
          <p:cNvSpPr/>
          <p:nvPr>
            <p:ph idx="4" type="pic"/>
          </p:nvPr>
        </p:nvSpPr>
        <p:spPr>
          <a:xfrm>
            <a:off x="8450240" y="2031422"/>
            <a:ext cx="2743915" cy="2712028"/>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2" name="Shape 132"/>
        <p:cNvGrpSpPr/>
        <p:nvPr/>
      </p:nvGrpSpPr>
      <p:grpSpPr>
        <a:xfrm>
          <a:off x="0" y="0"/>
          <a:ext cx="0" cy="0"/>
          <a:chOff x="0" y="0"/>
          <a:chExt cx="0" cy="0"/>
        </a:xfrm>
      </p:grpSpPr>
      <p:sp>
        <p:nvSpPr>
          <p:cNvPr id="133" name="Google Shape;133;g2a46d94e208_18_45"/>
          <p:cNvSpPr/>
          <p:nvPr>
            <p:ph idx="2" type="pic"/>
          </p:nvPr>
        </p:nvSpPr>
        <p:spPr>
          <a:xfrm>
            <a:off x="912813" y="-435835"/>
            <a:ext cx="4603567" cy="5645151"/>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34" name="Shape 134"/>
        <p:cNvGrpSpPr/>
        <p:nvPr/>
      </p:nvGrpSpPr>
      <p:grpSpPr>
        <a:xfrm>
          <a:off x="0" y="0"/>
          <a:ext cx="0" cy="0"/>
          <a:chOff x="0" y="0"/>
          <a:chExt cx="0" cy="0"/>
        </a:xfrm>
      </p:grpSpPr>
      <p:sp>
        <p:nvSpPr>
          <p:cNvPr id="135" name="Google Shape;135;g2a46d94e208_18_47"/>
          <p:cNvSpPr/>
          <p:nvPr>
            <p:ph idx="2" type="pic"/>
          </p:nvPr>
        </p:nvSpPr>
        <p:spPr>
          <a:xfrm>
            <a:off x="1524000" y="666750"/>
            <a:ext cx="4572000" cy="6191250"/>
          </a:xfrm>
          <a:prstGeom prst="rect">
            <a:avLst/>
          </a:prstGeom>
          <a:noFill/>
          <a:ln>
            <a:noFill/>
          </a:ln>
        </p:spPr>
      </p:sp>
      <p:sp>
        <p:nvSpPr>
          <p:cNvPr id="136" name="Google Shape;136;g2a46d94e208_18_47"/>
          <p:cNvSpPr/>
          <p:nvPr>
            <p:ph idx="3" type="pic"/>
          </p:nvPr>
        </p:nvSpPr>
        <p:spPr>
          <a:xfrm>
            <a:off x="6553200" y="666750"/>
            <a:ext cx="1866900" cy="18669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37" name="Shape 137"/>
        <p:cNvGrpSpPr/>
        <p:nvPr/>
      </p:nvGrpSpPr>
      <p:grpSpPr>
        <a:xfrm>
          <a:off x="0" y="0"/>
          <a:ext cx="0" cy="0"/>
          <a:chOff x="0" y="0"/>
          <a:chExt cx="0" cy="0"/>
        </a:xfrm>
      </p:grpSpPr>
      <p:sp>
        <p:nvSpPr>
          <p:cNvPr id="138" name="Google Shape;138;g2a46d94e208_18_50"/>
          <p:cNvSpPr/>
          <p:nvPr>
            <p:ph idx="2" type="pic"/>
          </p:nvPr>
        </p:nvSpPr>
        <p:spPr>
          <a:xfrm>
            <a:off x="0" y="0"/>
            <a:ext cx="12192000" cy="38481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39" name="Shape 139"/>
        <p:cNvGrpSpPr/>
        <p:nvPr/>
      </p:nvGrpSpPr>
      <p:grpSpPr>
        <a:xfrm>
          <a:off x="0" y="0"/>
          <a:ext cx="0" cy="0"/>
          <a:chOff x="0" y="0"/>
          <a:chExt cx="0" cy="0"/>
        </a:xfrm>
      </p:grpSpPr>
      <p:sp>
        <p:nvSpPr>
          <p:cNvPr id="140" name="Google Shape;140;g2a46d94e208_18_52"/>
          <p:cNvSpPr/>
          <p:nvPr>
            <p:ph idx="2" type="pic"/>
          </p:nvPr>
        </p:nvSpPr>
        <p:spPr>
          <a:xfrm>
            <a:off x="0" y="0"/>
            <a:ext cx="3009096" cy="68580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41" name="Shape 141"/>
        <p:cNvGrpSpPr/>
        <p:nvPr/>
      </p:nvGrpSpPr>
      <p:grpSpPr>
        <a:xfrm>
          <a:off x="0" y="0"/>
          <a:ext cx="0" cy="0"/>
          <a:chOff x="0" y="0"/>
          <a:chExt cx="0" cy="0"/>
        </a:xfrm>
      </p:grpSpPr>
      <p:sp>
        <p:nvSpPr>
          <p:cNvPr id="142" name="Google Shape;142;g2a46d94e208_18_54"/>
          <p:cNvSpPr/>
          <p:nvPr>
            <p:ph idx="2" type="pic"/>
          </p:nvPr>
        </p:nvSpPr>
        <p:spPr>
          <a:xfrm>
            <a:off x="991204" y="1726664"/>
            <a:ext cx="2610354" cy="2610354"/>
          </a:xfrm>
          <a:prstGeom prst="rect">
            <a:avLst/>
          </a:prstGeom>
          <a:noFill/>
          <a:ln>
            <a:noFill/>
          </a:ln>
        </p:spPr>
      </p:sp>
      <p:sp>
        <p:nvSpPr>
          <p:cNvPr id="143" name="Google Shape;143;g2a46d94e208_18_54"/>
          <p:cNvSpPr/>
          <p:nvPr>
            <p:ph idx="3" type="pic"/>
          </p:nvPr>
        </p:nvSpPr>
        <p:spPr>
          <a:xfrm>
            <a:off x="2969442" y="3482005"/>
            <a:ext cx="2610354" cy="2610354"/>
          </a:xfrm>
          <a:prstGeom prst="rect">
            <a:avLst/>
          </a:prstGeom>
          <a:noFill/>
          <a:ln>
            <a:noFill/>
          </a:ln>
        </p:spPr>
      </p:sp>
      <p:sp>
        <p:nvSpPr>
          <p:cNvPr id="144" name="Google Shape;144;g2a46d94e208_18_54"/>
          <p:cNvSpPr/>
          <p:nvPr>
            <p:ph idx="4" type="pic"/>
          </p:nvPr>
        </p:nvSpPr>
        <p:spPr>
          <a:xfrm>
            <a:off x="4960123" y="1726664"/>
            <a:ext cx="2610354" cy="2610354"/>
          </a:xfrm>
          <a:prstGeom prst="rect">
            <a:avLst/>
          </a:prstGeom>
          <a:noFill/>
          <a:ln>
            <a:noFill/>
          </a:ln>
        </p:spPr>
      </p:sp>
      <p:sp>
        <p:nvSpPr>
          <p:cNvPr id="145" name="Google Shape;145;g2a46d94e208_18_54"/>
          <p:cNvSpPr/>
          <p:nvPr>
            <p:ph idx="5" type="pic"/>
          </p:nvPr>
        </p:nvSpPr>
        <p:spPr>
          <a:xfrm>
            <a:off x="6938361" y="3482005"/>
            <a:ext cx="2610354" cy="2610354"/>
          </a:xfrm>
          <a:prstGeom prst="rect">
            <a:avLst/>
          </a:prstGeom>
          <a:noFill/>
          <a:ln>
            <a:noFill/>
          </a:ln>
        </p:spPr>
      </p:sp>
      <p:sp>
        <p:nvSpPr>
          <p:cNvPr id="146" name="Google Shape;146;g2a46d94e208_18_54"/>
          <p:cNvSpPr/>
          <p:nvPr>
            <p:ph idx="6" type="pic"/>
          </p:nvPr>
        </p:nvSpPr>
        <p:spPr>
          <a:xfrm>
            <a:off x="8929041" y="1726663"/>
            <a:ext cx="2610354" cy="2610354"/>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47" name="Shape 147"/>
        <p:cNvGrpSpPr/>
        <p:nvPr/>
      </p:nvGrpSpPr>
      <p:grpSpPr>
        <a:xfrm>
          <a:off x="0" y="0"/>
          <a:ext cx="0" cy="0"/>
          <a:chOff x="0" y="0"/>
          <a:chExt cx="0" cy="0"/>
        </a:xfrm>
      </p:grpSpPr>
      <p:sp>
        <p:nvSpPr>
          <p:cNvPr id="148" name="Google Shape;148;g2a46d94e208_18_60"/>
          <p:cNvSpPr/>
          <p:nvPr/>
        </p:nvSpPr>
        <p:spPr>
          <a:xfrm>
            <a:off x="0" y="-14787"/>
            <a:ext cx="12192000" cy="5097779"/>
          </a:xfrm>
          <a:prstGeom prst="flowChartDocument">
            <a:avLst/>
          </a:prstGeom>
          <a:gradFill>
            <a:gsLst>
              <a:gs pos="0">
                <a:schemeClr val="accent1"/>
              </a:gs>
              <a:gs pos="94000">
                <a:srgbClr val="42BA97">
                  <a:alpha val="92549"/>
                </a:srgbClr>
              </a:gs>
              <a:gs pos="100000">
                <a:srgbClr val="42BA97">
                  <a:alpha val="92549"/>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49" name="Google Shape;149;g2a46d94e208_18_60"/>
          <p:cNvPicPr preferRelativeResize="0"/>
          <p:nvPr/>
        </p:nvPicPr>
        <p:blipFill rotWithShape="1">
          <a:blip r:embed="rId2">
            <a:alphaModFix/>
          </a:blip>
          <a:srcRect b="0" l="0" r="0" t="0"/>
          <a:stretch/>
        </p:blipFill>
        <p:spPr>
          <a:xfrm>
            <a:off x="4377524" y="1306594"/>
            <a:ext cx="9304936" cy="5234027"/>
          </a:xfrm>
          <a:prstGeom prst="rect">
            <a:avLst/>
          </a:prstGeom>
          <a:noFill/>
          <a:ln>
            <a:noFill/>
          </a:ln>
        </p:spPr>
      </p:pic>
      <p:sp>
        <p:nvSpPr>
          <p:cNvPr id="150" name="Google Shape;150;g2a46d94e208_18_60"/>
          <p:cNvSpPr/>
          <p:nvPr>
            <p:ph idx="2" type="pic"/>
          </p:nvPr>
        </p:nvSpPr>
        <p:spPr>
          <a:xfrm>
            <a:off x="6359235" y="1842655"/>
            <a:ext cx="3394364" cy="3006436"/>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151" name="Shape 151"/>
        <p:cNvGrpSpPr/>
        <p:nvPr/>
      </p:nvGrpSpPr>
      <p:grpSpPr>
        <a:xfrm>
          <a:off x="0" y="0"/>
          <a:ext cx="0" cy="0"/>
          <a:chOff x="0" y="0"/>
          <a:chExt cx="0" cy="0"/>
        </a:xfrm>
      </p:grpSpPr>
      <p:sp>
        <p:nvSpPr>
          <p:cNvPr id="152" name="Google Shape;152;g2a46d94e208_18_64"/>
          <p:cNvSpPr/>
          <p:nvPr>
            <p:ph idx="2" type="pic"/>
          </p:nvPr>
        </p:nvSpPr>
        <p:spPr>
          <a:xfrm>
            <a:off x="4400550" y="666750"/>
            <a:ext cx="3333750" cy="546735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153" name="Shape 153"/>
        <p:cNvGrpSpPr/>
        <p:nvPr/>
      </p:nvGrpSpPr>
      <p:grpSpPr>
        <a:xfrm>
          <a:off x="0" y="0"/>
          <a:ext cx="0" cy="0"/>
          <a:chOff x="0" y="0"/>
          <a:chExt cx="0" cy="0"/>
        </a:xfrm>
      </p:grpSpPr>
      <p:sp>
        <p:nvSpPr>
          <p:cNvPr id="154" name="Google Shape;154;g2a46d94e208_18_66"/>
          <p:cNvSpPr/>
          <p:nvPr>
            <p:ph idx="2" type="pic"/>
          </p:nvPr>
        </p:nvSpPr>
        <p:spPr>
          <a:xfrm>
            <a:off x="4686300" y="571500"/>
            <a:ext cx="7048500" cy="39624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p:cSld name="Text Only Slide">
    <p:spTree>
      <p:nvGrpSpPr>
        <p:cNvPr id="34" name="Shape 34"/>
        <p:cNvGrpSpPr/>
        <p:nvPr/>
      </p:nvGrpSpPr>
      <p:grpSpPr>
        <a:xfrm>
          <a:off x="0" y="0"/>
          <a:ext cx="0" cy="0"/>
          <a:chOff x="0" y="0"/>
          <a:chExt cx="0" cy="0"/>
        </a:xfrm>
      </p:grpSpPr>
      <p:sp>
        <p:nvSpPr>
          <p:cNvPr id="35" name="Google Shape;35;g301d9f03791_0_150"/>
          <p:cNvSpPr txBox="1"/>
          <p:nvPr>
            <p:ph idx="1" type="body"/>
          </p:nvPr>
        </p:nvSpPr>
        <p:spPr>
          <a:xfrm>
            <a:off x="381000" y="1380682"/>
            <a:ext cx="11203500" cy="4410300"/>
          </a:xfrm>
          <a:prstGeom prst="rect">
            <a:avLst/>
          </a:prstGeom>
          <a:noFill/>
          <a:ln>
            <a:noFill/>
          </a:ln>
        </p:spPr>
        <p:txBody>
          <a:bodyPr anchorCtr="0" anchor="t" bIns="45700" lIns="0" spcFirstLastPara="1" rIns="0" wrap="square" tIns="45700">
            <a:noAutofit/>
          </a:bodyPr>
          <a:lstStyle>
            <a:lvl1pPr indent="-349250" lvl="0" marL="457200" marR="0" algn="l">
              <a:lnSpc>
                <a:spcPct val="100000"/>
              </a:lnSpc>
              <a:spcBef>
                <a:spcPts val="1100"/>
              </a:spcBef>
              <a:spcAft>
                <a:spcPts val="0"/>
              </a:spcAft>
              <a:buClr>
                <a:schemeClr val="accent2"/>
              </a:buClr>
              <a:buSzPts val="1900"/>
              <a:buFont typeface="Arial"/>
              <a:buChar char="•"/>
              <a:defRPr b="0" i="0" sz="1900" u="none" cap="none" strike="noStrike">
                <a:solidFill>
                  <a:schemeClr val="accent1"/>
                </a:solidFill>
                <a:latin typeface="Verdana"/>
                <a:ea typeface="Verdana"/>
                <a:cs typeface="Verdana"/>
                <a:sym typeface="Verdana"/>
              </a:defRPr>
            </a:lvl1pPr>
            <a:lvl2pPr indent="-323850" lvl="1" marL="914400" marR="0" algn="l">
              <a:lnSpc>
                <a:spcPct val="100000"/>
              </a:lnSpc>
              <a:spcBef>
                <a:spcPts val="1100"/>
              </a:spcBef>
              <a:spcAft>
                <a:spcPts val="0"/>
              </a:spcAft>
              <a:buClr>
                <a:schemeClr val="accent3"/>
              </a:buClr>
              <a:buSzPts val="1500"/>
              <a:buFont typeface="Arial"/>
              <a:buChar char="•"/>
              <a:defRPr b="0" i="0" sz="1700" u="none" cap="none" strike="noStrike">
                <a:solidFill>
                  <a:schemeClr val="accent1"/>
                </a:solidFill>
                <a:latin typeface="Verdana"/>
                <a:ea typeface="Verdana"/>
                <a:cs typeface="Verdana"/>
                <a:sym typeface="Verdana"/>
              </a:defRPr>
            </a:lvl2pPr>
            <a:lvl3pPr indent="-311150" lvl="2" marL="1371600" marR="0" algn="l">
              <a:lnSpc>
                <a:spcPct val="100000"/>
              </a:lnSpc>
              <a:spcBef>
                <a:spcPts val="1100"/>
              </a:spcBef>
              <a:spcAft>
                <a:spcPts val="0"/>
              </a:spcAft>
              <a:buClr>
                <a:schemeClr val="accent1"/>
              </a:buClr>
              <a:buSzPts val="1300"/>
              <a:buFont typeface="Arial"/>
              <a:buChar char="•"/>
              <a:defRPr b="0" i="0" sz="1500" u="none" cap="none" strike="noStrike">
                <a:solidFill>
                  <a:schemeClr val="accent1"/>
                </a:solidFill>
                <a:latin typeface="Verdana"/>
                <a:ea typeface="Verdana"/>
                <a:cs typeface="Verdana"/>
                <a:sym typeface="Verdana"/>
              </a:defRPr>
            </a:lvl3pPr>
            <a:lvl4pPr indent="-323850" lvl="3" marL="1828800" marR="0" algn="l">
              <a:lnSpc>
                <a:spcPct val="100000"/>
              </a:lnSpc>
              <a:spcBef>
                <a:spcPts val="1100"/>
              </a:spcBef>
              <a:spcAft>
                <a:spcPts val="0"/>
              </a:spcAft>
              <a:buClr>
                <a:schemeClr val="accent1"/>
              </a:buClr>
              <a:buSzPts val="1500"/>
              <a:buFont typeface="Arial"/>
              <a:buChar char="•"/>
              <a:defRPr b="0" i="0" sz="1600" u="none" cap="none" strike="noStrike">
                <a:solidFill>
                  <a:schemeClr val="dk2"/>
                </a:solidFill>
                <a:latin typeface="Verdana"/>
                <a:ea typeface="Verdana"/>
                <a:cs typeface="Verdana"/>
                <a:sym typeface="Verdana"/>
              </a:defRPr>
            </a:lvl4pPr>
            <a:lvl5pPr indent="-304800" lvl="4" marL="2286000" marR="0" algn="l">
              <a:lnSpc>
                <a:spcPct val="100000"/>
              </a:lnSpc>
              <a:spcBef>
                <a:spcPts val="1100"/>
              </a:spcBef>
              <a:spcAft>
                <a:spcPts val="0"/>
              </a:spcAft>
              <a:buClr>
                <a:schemeClr val="accent2"/>
              </a:buClr>
              <a:buSzPts val="1200"/>
              <a:buFont typeface="Arial"/>
              <a:buChar char="•"/>
              <a:defRPr b="0" i="0" sz="1500" u="none" cap="none" strike="noStrike">
                <a:solidFill>
                  <a:schemeClr val="dk2"/>
                </a:solidFill>
                <a:latin typeface="Verdana"/>
                <a:ea typeface="Verdana"/>
                <a:cs typeface="Verdana"/>
                <a:sym typeface="Verdana"/>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9pPr>
          </a:lstStyle>
          <a:p/>
        </p:txBody>
      </p:sp>
      <p:sp>
        <p:nvSpPr>
          <p:cNvPr id="36" name="Google Shape;36;g301d9f03791_0_150"/>
          <p:cNvSpPr txBox="1"/>
          <p:nvPr>
            <p:ph type="title"/>
          </p:nvPr>
        </p:nvSpPr>
        <p:spPr>
          <a:xfrm>
            <a:off x="381000" y="381001"/>
            <a:ext cx="11430000" cy="491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2500"/>
              <a:buFont typeface="Verdana"/>
              <a:buNone/>
              <a:defRPr b="1" i="0" sz="2500" u="none" cap="none" strike="noStrike">
                <a:solidFill>
                  <a:schemeClr val="accent1"/>
                </a:solidFill>
                <a:latin typeface="Verdana"/>
                <a:ea typeface="Verdana"/>
                <a:cs typeface="Verdana"/>
                <a:sym typeface="Verdana"/>
              </a:defRPr>
            </a:lvl1pPr>
            <a:lvl2pPr lvl="1" algn="l">
              <a:lnSpc>
                <a:spcPct val="100000"/>
              </a:lnSpc>
              <a:spcBef>
                <a:spcPts val="0"/>
              </a:spcBef>
              <a:spcAft>
                <a:spcPts val="0"/>
              </a:spcAft>
              <a:buSzPts val="2400"/>
              <a:buNone/>
              <a:defRPr sz="1900"/>
            </a:lvl2pPr>
            <a:lvl3pPr lvl="2" algn="l">
              <a:lnSpc>
                <a:spcPct val="100000"/>
              </a:lnSpc>
              <a:spcBef>
                <a:spcPts val="0"/>
              </a:spcBef>
              <a:spcAft>
                <a:spcPts val="0"/>
              </a:spcAft>
              <a:buSzPts val="2400"/>
              <a:buNone/>
              <a:defRPr sz="1900"/>
            </a:lvl3pPr>
            <a:lvl4pPr lvl="3" algn="l">
              <a:lnSpc>
                <a:spcPct val="100000"/>
              </a:lnSpc>
              <a:spcBef>
                <a:spcPts val="0"/>
              </a:spcBef>
              <a:spcAft>
                <a:spcPts val="0"/>
              </a:spcAft>
              <a:buSzPts val="2400"/>
              <a:buNone/>
              <a:defRPr sz="1900"/>
            </a:lvl4pPr>
            <a:lvl5pPr lvl="4" algn="l">
              <a:lnSpc>
                <a:spcPct val="100000"/>
              </a:lnSpc>
              <a:spcBef>
                <a:spcPts val="0"/>
              </a:spcBef>
              <a:spcAft>
                <a:spcPts val="0"/>
              </a:spcAft>
              <a:buSzPts val="2400"/>
              <a:buNone/>
              <a:defRPr sz="1900"/>
            </a:lvl5pPr>
            <a:lvl6pPr lvl="5" algn="l">
              <a:lnSpc>
                <a:spcPct val="100000"/>
              </a:lnSpc>
              <a:spcBef>
                <a:spcPts val="0"/>
              </a:spcBef>
              <a:spcAft>
                <a:spcPts val="0"/>
              </a:spcAft>
              <a:buSzPts val="2400"/>
              <a:buNone/>
              <a:defRPr sz="1900"/>
            </a:lvl6pPr>
            <a:lvl7pPr lvl="6" algn="l">
              <a:lnSpc>
                <a:spcPct val="100000"/>
              </a:lnSpc>
              <a:spcBef>
                <a:spcPts val="0"/>
              </a:spcBef>
              <a:spcAft>
                <a:spcPts val="0"/>
              </a:spcAft>
              <a:buSzPts val="2400"/>
              <a:buNone/>
              <a:defRPr sz="1900"/>
            </a:lvl7pPr>
            <a:lvl8pPr lvl="7" algn="l">
              <a:lnSpc>
                <a:spcPct val="100000"/>
              </a:lnSpc>
              <a:spcBef>
                <a:spcPts val="0"/>
              </a:spcBef>
              <a:spcAft>
                <a:spcPts val="0"/>
              </a:spcAft>
              <a:buSzPts val="2400"/>
              <a:buNone/>
              <a:defRPr sz="1900"/>
            </a:lvl8pPr>
            <a:lvl9pPr lvl="8" algn="l">
              <a:lnSpc>
                <a:spcPct val="100000"/>
              </a:lnSpc>
              <a:spcBef>
                <a:spcPts val="0"/>
              </a:spcBef>
              <a:spcAft>
                <a:spcPts val="0"/>
              </a:spcAft>
              <a:buSzPts val="2400"/>
              <a:buNone/>
              <a:defRPr sz="19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sp>
        <p:nvSpPr>
          <p:cNvPr id="38" name="Google Shape;38;g301d9f03791_0_15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 name="Google Shape;39;g301d9f03791_0_153"/>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9250" lvl="3" marL="1828800" algn="l">
              <a:lnSpc>
                <a:spcPct val="90000"/>
              </a:lnSpc>
              <a:spcBef>
                <a:spcPts val="500"/>
              </a:spcBef>
              <a:spcAft>
                <a:spcPts val="0"/>
              </a:spcAft>
              <a:buSzPts val="1900"/>
              <a:buChar char="•"/>
              <a:defRPr/>
            </a:lvl4pPr>
            <a:lvl5pPr indent="-349250" lvl="4" marL="2286000" algn="l">
              <a:lnSpc>
                <a:spcPct val="90000"/>
              </a:lnSpc>
              <a:spcBef>
                <a:spcPts val="500"/>
              </a:spcBef>
              <a:spcAft>
                <a:spcPts val="0"/>
              </a:spcAft>
              <a:buSzPts val="1900"/>
              <a:buChar char="•"/>
              <a:defRPr/>
            </a:lvl5pPr>
            <a:lvl6pPr indent="-349250" lvl="5" marL="2743200" algn="l">
              <a:lnSpc>
                <a:spcPct val="90000"/>
              </a:lnSpc>
              <a:spcBef>
                <a:spcPts val="5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
        <p:nvSpPr>
          <p:cNvPr id="40" name="Google Shape;40;g301d9f03791_0_15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3" name="Google Shape;5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58.png"/><Relationship Id="rId6" Type="http://schemas.openxmlformats.org/officeDocument/2006/relationships/image" Target="../media/image10.png"/><Relationship Id="rId7"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30.png"/><Relationship Id="rId5"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vimeo.com/manage/videos/1019825225" TargetMode="External"/><Relationship Id="rId4" Type="http://schemas.openxmlformats.org/officeDocument/2006/relationships/hyperlink" Target="mailto:bwilson@wasa-oly.org" TargetMode="External"/><Relationship Id="rId5" Type="http://schemas.openxmlformats.org/officeDocument/2006/relationships/image" Target="../media/image43.png"/><Relationship Id="rId6"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6.png"/><Relationship Id="rId4" Type="http://schemas.openxmlformats.org/officeDocument/2006/relationships/hyperlink" Target="https://bit.ly/4dVUqIP" TargetMode="External"/><Relationship Id="rId5"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48.png"/><Relationship Id="rId5" Type="http://schemas.openxmlformats.org/officeDocument/2006/relationships/image" Target="../media/image61.png"/><Relationship Id="rId6"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7.png"/></Relationships>
</file>

<file path=ppt/slides/_rels/slide44.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0.jpg"/><Relationship Id="rId4" Type="http://schemas.openxmlformats.org/officeDocument/2006/relationships/image" Target="../media/image10.png"/><Relationship Id="rId9" Type="http://schemas.openxmlformats.org/officeDocument/2006/relationships/image" Target="../media/image72.png"/><Relationship Id="rId5" Type="http://schemas.openxmlformats.org/officeDocument/2006/relationships/hyperlink" Target="https://nll.academy/" TargetMode="External"/><Relationship Id="rId6" Type="http://schemas.openxmlformats.org/officeDocument/2006/relationships/image" Target="../media/image68.png"/><Relationship Id="rId7" Type="http://schemas.openxmlformats.org/officeDocument/2006/relationships/image" Target="../media/image55.png"/><Relationship Id="rId8"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hyperlink" Target="mailto:Alyssa.Gallagher@btsspark.org" TargetMode="External"/><Relationship Id="rId4" Type="http://schemas.openxmlformats.org/officeDocument/2006/relationships/image" Target="../media/image7.png"/><Relationship Id="rId5" Type="http://schemas.openxmlformats.org/officeDocument/2006/relationships/image" Target="../media/image64.png"/><Relationship Id="rId6"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hyperlink" Target="https://awsp.org/member-support/leaders-of-color-network" TargetMode="External"/><Relationship Id="rId4" Type="http://schemas.openxmlformats.org/officeDocument/2006/relationships/image" Target="../media/image67.png"/><Relationship Id="rId5"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3.jpg"/><Relationship Id="rId5" Type="http://schemas.openxmlformats.org/officeDocument/2006/relationships/image" Target="../media/image44.jp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jpg"/><Relationship Id="rId5" Type="http://schemas.openxmlformats.org/officeDocument/2006/relationships/image" Target="../media/image14.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0e12649efe_0_1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2" name="Google Shape;162;g30e12649efe_0_12"/>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pic>
        <p:nvPicPr>
          <p:cNvPr id="163" name="Google Shape;163;g30e12649efe_0_12"/>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164" name="Google Shape;164;g30e12649efe_0_12"/>
          <p:cNvSpPr txBox="1"/>
          <p:nvPr>
            <p:ph type="title"/>
          </p:nvPr>
        </p:nvSpPr>
        <p:spPr>
          <a:xfrm>
            <a:off x="838200" y="294175"/>
            <a:ext cx="10515600" cy="9249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300"/>
              </a:spcBef>
              <a:spcAft>
                <a:spcPts val="0"/>
              </a:spcAft>
              <a:buSzPts val="1800"/>
              <a:buNone/>
            </a:pPr>
            <a:r>
              <a:rPr b="1" lang="en-US" sz="4000">
                <a:solidFill>
                  <a:srgbClr val="55A29A"/>
                </a:solidFill>
                <a:latin typeface="Arial"/>
                <a:ea typeface="Arial"/>
                <a:cs typeface="Arial"/>
                <a:sym typeface="Arial"/>
              </a:rPr>
              <a:t>Welcome/Opening Activity   </a:t>
            </a:r>
            <a:endParaRPr b="1" sz="3200">
              <a:latin typeface="Arial"/>
              <a:ea typeface="Arial"/>
              <a:cs typeface="Arial"/>
              <a:sym typeface="Arial"/>
            </a:endParaRPr>
          </a:p>
        </p:txBody>
      </p:sp>
      <p:pic>
        <p:nvPicPr>
          <p:cNvPr id="165" name="Google Shape;165;g30e12649efe_0_12"/>
          <p:cNvPicPr preferRelativeResize="0"/>
          <p:nvPr/>
        </p:nvPicPr>
        <p:blipFill>
          <a:blip r:embed="rId4">
            <a:alphaModFix/>
          </a:blip>
          <a:stretch>
            <a:fillRect/>
          </a:stretch>
        </p:blipFill>
        <p:spPr>
          <a:xfrm>
            <a:off x="755200" y="1611362"/>
            <a:ext cx="5149798" cy="3890024"/>
          </a:xfrm>
          <a:prstGeom prst="rect">
            <a:avLst/>
          </a:prstGeom>
          <a:noFill/>
          <a:ln>
            <a:noFill/>
          </a:ln>
        </p:spPr>
      </p:pic>
      <p:sp>
        <p:nvSpPr>
          <p:cNvPr id="166" name="Google Shape;166;g30e12649efe_0_12"/>
          <p:cNvSpPr txBox="1"/>
          <p:nvPr/>
        </p:nvSpPr>
        <p:spPr>
          <a:xfrm>
            <a:off x="6065325" y="1290025"/>
            <a:ext cx="5878200" cy="453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800">
                <a:solidFill>
                  <a:schemeClr val="dk1"/>
                </a:solidFill>
                <a:latin typeface="Calibri"/>
                <a:ea typeface="Calibri"/>
                <a:cs typeface="Calibri"/>
                <a:sym typeface="Calibri"/>
              </a:rPr>
              <a:t>Leadership Word Cloud</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US" sz="2200">
                <a:solidFill>
                  <a:schemeClr val="dk1"/>
                </a:solidFill>
              </a:rPr>
              <a:t>As leaders, we each face unique challenges that shape our growth and decisions. In this activity, you’ll contribute to a collective Leadership Word Cloud by sharing a single word that captures the biggest challenge you face as a leader.</a:t>
            </a:r>
            <a:endParaRPr b="1" sz="3800">
              <a:solidFill>
                <a:schemeClr val="dk1"/>
              </a:solidFill>
              <a:latin typeface="Calibri"/>
              <a:ea typeface="Calibri"/>
              <a:cs typeface="Calibri"/>
              <a:sym typeface="Calibri"/>
            </a:endParaRPr>
          </a:p>
          <a:p>
            <a:pPr indent="0" lvl="0" marL="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rPr b="1" lang="en-US" sz="2200">
                <a:solidFill>
                  <a:schemeClr val="dk1"/>
                </a:solidFill>
                <a:latin typeface="Calibri"/>
                <a:ea typeface="Calibri"/>
                <a:cs typeface="Calibri"/>
                <a:sym typeface="Calibri"/>
              </a:rPr>
              <a:t>To participate: </a:t>
            </a:r>
            <a:endParaRPr b="1"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Click the link in chat or Scan the QR Code</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Enter your word. </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Watch the cloud </a:t>
            </a:r>
            <a:r>
              <a:rPr lang="en-US" sz="2200">
                <a:solidFill>
                  <a:schemeClr val="dk1"/>
                </a:solidFill>
                <a:latin typeface="Calibri"/>
                <a:ea typeface="Calibri"/>
                <a:cs typeface="Calibri"/>
                <a:sym typeface="Calibri"/>
              </a:rPr>
              <a:t>grow. </a:t>
            </a:r>
            <a:endParaRPr sz="2200">
              <a:solidFill>
                <a:schemeClr val="dk1"/>
              </a:solidFill>
              <a:latin typeface="Calibri"/>
              <a:ea typeface="Calibri"/>
              <a:cs typeface="Calibri"/>
              <a:sym typeface="Calibri"/>
            </a:endParaRPr>
          </a:p>
          <a:p>
            <a:pPr indent="0" lvl="0" marL="0" rtl="0" algn="l">
              <a:spcBef>
                <a:spcPts val="0"/>
              </a:spcBef>
              <a:spcAft>
                <a:spcPts val="0"/>
              </a:spcAft>
              <a:buNone/>
            </a:pPr>
            <a:r>
              <a:t/>
            </a:r>
            <a:endParaRPr b="1" sz="2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d61ee1705e_1_155"/>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g2d61ee1705e_1_155"/>
          <p:cNvSpPr txBox="1"/>
          <p:nvPr>
            <p:ph idx="1" type="body"/>
          </p:nvPr>
        </p:nvSpPr>
        <p:spPr>
          <a:xfrm>
            <a:off x="770225" y="1545197"/>
            <a:ext cx="10867800" cy="31455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3000">
                <a:solidFill>
                  <a:srgbClr val="0B0C1D"/>
                </a:solidFill>
                <a:latin typeface="Helvetica Neue"/>
                <a:ea typeface="Helvetica Neue"/>
                <a:cs typeface="Helvetica Neue"/>
                <a:sym typeface="Helvetica Neue"/>
              </a:rPr>
              <a:t>Collective efficacy refers to a shared belief that the school's staff can have a positive impact on student achievement – despite other influences in the students' lives that</a:t>
            </a:r>
            <a:endParaRPr sz="3000">
              <a:solidFill>
                <a:srgbClr val="0B0C1D"/>
              </a:solidFill>
              <a:latin typeface="Helvetica Neue"/>
              <a:ea typeface="Helvetica Neue"/>
              <a:cs typeface="Helvetica Neue"/>
              <a:sym typeface="Helvetica Neue"/>
            </a:endParaRPr>
          </a:p>
          <a:p>
            <a:pPr indent="0" lvl="0" marL="0" rtl="0" algn="ctr">
              <a:lnSpc>
                <a:spcPct val="115000"/>
              </a:lnSpc>
              <a:spcBef>
                <a:spcPts val="0"/>
              </a:spcBef>
              <a:spcAft>
                <a:spcPts val="0"/>
              </a:spcAft>
              <a:buClr>
                <a:schemeClr val="dk1"/>
              </a:buClr>
              <a:buSzPts val="1100"/>
              <a:buFont typeface="Arial"/>
              <a:buNone/>
            </a:pPr>
            <a:r>
              <a:rPr lang="en-US" sz="3000">
                <a:solidFill>
                  <a:srgbClr val="0B0C1D"/>
                </a:solidFill>
                <a:latin typeface="Helvetica Neue"/>
                <a:ea typeface="Helvetica Neue"/>
                <a:cs typeface="Helvetica Neue"/>
                <a:sym typeface="Helvetica Neue"/>
              </a:rPr>
              <a:t>challenge their success.</a:t>
            </a:r>
            <a:endParaRPr sz="3000">
              <a:solidFill>
                <a:srgbClr val="0B0C1D"/>
              </a:solidFill>
              <a:latin typeface="Helvetica Neue"/>
              <a:ea typeface="Helvetica Neue"/>
              <a:cs typeface="Helvetica Neue"/>
              <a:sym typeface="Helvetica Neue"/>
            </a:endParaRPr>
          </a:p>
          <a:p>
            <a:pPr indent="0" lvl="0" marL="0" rtl="0" algn="l">
              <a:lnSpc>
                <a:spcPct val="70000"/>
              </a:lnSpc>
              <a:spcBef>
                <a:spcPts val="2300"/>
              </a:spcBef>
              <a:spcAft>
                <a:spcPts val="0"/>
              </a:spcAft>
              <a:buSzPts val="1800"/>
              <a:buNone/>
            </a:pPr>
            <a:r>
              <a:t/>
            </a:r>
            <a:endParaRPr sz="2900">
              <a:latin typeface="Helvetica Neue"/>
              <a:ea typeface="Helvetica Neue"/>
              <a:cs typeface="Helvetica Neue"/>
              <a:sym typeface="Helvetica Neue"/>
            </a:endParaRPr>
          </a:p>
        </p:txBody>
      </p:sp>
      <p:pic>
        <p:nvPicPr>
          <p:cNvPr descr="A black and white sign&#10;&#10;Description automatically generated with low confidence" id="254" name="Google Shape;254;g2d61ee1705e_1_155"/>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55" name="Google Shape;255;g2d61ee1705e_1_155"/>
          <p:cNvSpPr txBox="1"/>
          <p:nvPr/>
        </p:nvSpPr>
        <p:spPr>
          <a:xfrm>
            <a:off x="97050" y="5822725"/>
            <a:ext cx="90576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chemeClr val="dk1"/>
                </a:solidFill>
                <a:latin typeface="Helvetica Neue"/>
                <a:ea typeface="Helvetica Neue"/>
                <a:cs typeface="Helvetica Neue"/>
                <a:sym typeface="Helvetica Neue"/>
              </a:rPr>
              <a:t>Victoria State Government: Education and Training.</a:t>
            </a:r>
            <a:endParaRPr sz="16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1600">
                <a:solidFill>
                  <a:schemeClr val="dk1"/>
                </a:solidFill>
                <a:latin typeface="Helvetica Neue"/>
                <a:ea typeface="Helvetica Neue"/>
                <a:cs typeface="Helvetica Neue"/>
                <a:sym typeface="Helvetica Neue"/>
              </a:rPr>
              <a:t>https://www.education.vic.gov.au/school/teachers/teachingresources/discipline/english/Pages/developingcollective-efficacy.aspx</a:t>
            </a:r>
            <a:endParaRPr sz="1600">
              <a:solidFill>
                <a:schemeClr val="dk1"/>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d61ee1705e_1_16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261" name="Google Shape;261;g2d61ee1705e_1_166"/>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62" name="Google Shape;262;g2d61ee1705e_1_166"/>
          <p:cNvSpPr txBox="1"/>
          <p:nvPr/>
        </p:nvSpPr>
        <p:spPr>
          <a:xfrm>
            <a:off x="760200" y="938125"/>
            <a:ext cx="10998600" cy="437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400">
                <a:solidFill>
                  <a:schemeClr val="dk1"/>
                </a:solidFill>
                <a:latin typeface="Helvetica Neue"/>
                <a:ea typeface="Helvetica Neue"/>
                <a:cs typeface="Helvetica Neue"/>
                <a:sym typeface="Helvetica Neue"/>
              </a:rPr>
              <a:t>Efficacy beliefs reveal themselves in different ways:</a:t>
            </a:r>
            <a:endParaRPr b="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b="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2400">
                <a:solidFill>
                  <a:schemeClr val="dk1"/>
                </a:solidFill>
              </a:rPr>
              <a:t>•</a:t>
            </a:r>
            <a:r>
              <a:rPr lang="en-US" sz="2400">
                <a:solidFill>
                  <a:schemeClr val="dk1"/>
                </a:solidFill>
                <a:latin typeface="Helvetica Neue"/>
                <a:ea typeface="Helvetica Neue"/>
                <a:cs typeface="Helvetica Neue"/>
                <a:sym typeface="Helvetica Neue"/>
              </a:rPr>
              <a:t>Everyday conversations (in which teams attribute causes for success/failure).</a:t>
            </a:r>
            <a:endParaRPr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rPr lang="en-US" sz="2400">
                <a:solidFill>
                  <a:schemeClr val="dk1"/>
                </a:solidFill>
              </a:rPr>
              <a:t>•</a:t>
            </a:r>
            <a:r>
              <a:rPr lang="en-US" sz="2400">
                <a:solidFill>
                  <a:schemeClr val="dk1"/>
                </a:solidFill>
                <a:latin typeface="Helvetica Neue"/>
                <a:ea typeface="Helvetica Neue"/>
                <a:cs typeface="Helvetica Neue"/>
                <a:sym typeface="Helvetica Neue"/>
              </a:rPr>
              <a:t>Behavior (e.g., tasks assigned to students).</a:t>
            </a:r>
            <a:endParaRPr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rPr lang="en-US" sz="2400">
                <a:solidFill>
                  <a:schemeClr val="dk1"/>
                </a:solidFill>
              </a:rPr>
              <a:t>•</a:t>
            </a:r>
            <a:r>
              <a:rPr lang="en-US" sz="2400">
                <a:solidFill>
                  <a:schemeClr val="dk1"/>
                </a:solidFill>
                <a:latin typeface="Helvetica Neue"/>
                <a:ea typeface="Helvetica Neue"/>
                <a:cs typeface="Helvetica Neue"/>
                <a:sym typeface="Helvetica Neue"/>
              </a:rPr>
              <a:t>Verbal and Non-Verbal Messages (e.g., sending messages to students that they are capable).</a:t>
            </a:r>
            <a:endParaRPr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rPr lang="en-US" sz="2400">
                <a:solidFill>
                  <a:schemeClr val="dk1"/>
                </a:solidFill>
              </a:rPr>
              <a:t>•</a:t>
            </a:r>
            <a:r>
              <a:rPr lang="en-US" sz="2400">
                <a:solidFill>
                  <a:schemeClr val="dk1"/>
                </a:solidFill>
                <a:latin typeface="Helvetica Neue"/>
                <a:ea typeface="Helvetica Neue"/>
                <a:cs typeface="Helvetica Neue"/>
                <a:sym typeface="Helvetica Neue"/>
              </a:rPr>
              <a:t>Motivations (e.g., goals individuals and teams set). </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d659fcfbb4_0_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268" name="Google Shape;268;g2d659fcfbb4_0_0"/>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69" name="Google Shape;269;g2d659fcfbb4_0_0"/>
          <p:cNvSpPr txBox="1"/>
          <p:nvPr/>
        </p:nvSpPr>
        <p:spPr>
          <a:xfrm>
            <a:off x="760200" y="3258050"/>
            <a:ext cx="109986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Helvetica Neue"/>
                <a:ea typeface="Helvetica Neue"/>
                <a:cs typeface="Helvetica Neue"/>
                <a:sym typeface="Helvetica Neue"/>
              </a:rPr>
              <a:t>What role does collective teacher efficacy play in your current environment? </a:t>
            </a:r>
            <a:endParaRPr sz="3600">
              <a:solidFill>
                <a:schemeClr val="dk1"/>
              </a:solidFill>
              <a:latin typeface="Helvetica Neue"/>
              <a:ea typeface="Helvetica Neue"/>
              <a:cs typeface="Helvetica Neue"/>
              <a:sym typeface="Helvetica Neue"/>
            </a:endParaRPr>
          </a:p>
        </p:txBody>
      </p:sp>
      <p:sp>
        <p:nvSpPr>
          <p:cNvPr id="270" name="Google Shape;270;g2d659fcfbb4_0_0"/>
          <p:cNvSpPr txBox="1"/>
          <p:nvPr/>
        </p:nvSpPr>
        <p:spPr>
          <a:xfrm>
            <a:off x="760204" y="346586"/>
            <a:ext cx="63699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400">
                <a:solidFill>
                  <a:srgbClr val="000000"/>
                </a:solidFill>
                <a:latin typeface="Calibri"/>
                <a:ea typeface="Calibri"/>
                <a:cs typeface="Calibri"/>
                <a:sym typeface="Calibri"/>
              </a:rPr>
              <a:t>In Your Breakout Room</a:t>
            </a:r>
            <a:endParaRPr b="1" sz="4400">
              <a:solidFill>
                <a:srgbClr val="000000"/>
              </a:solidFill>
              <a:latin typeface="Calibri"/>
              <a:ea typeface="Calibri"/>
              <a:cs typeface="Calibri"/>
              <a:sym typeface="Calibri"/>
            </a:endParaRPr>
          </a:p>
        </p:txBody>
      </p:sp>
      <p:pic>
        <p:nvPicPr>
          <p:cNvPr descr="A computer screen with a mouse pointer pointing at the screen&#10;&#10;Description automatically generated" id="271" name="Google Shape;271;g2d659fcfbb4_0_0"/>
          <p:cNvPicPr preferRelativeResize="0"/>
          <p:nvPr/>
        </p:nvPicPr>
        <p:blipFill rotWithShape="1">
          <a:blip r:embed="rId4">
            <a:alphaModFix/>
          </a:blip>
          <a:srcRect b="0" l="0" r="0" t="0"/>
          <a:stretch/>
        </p:blipFill>
        <p:spPr>
          <a:xfrm>
            <a:off x="9810130" y="574611"/>
            <a:ext cx="1561534" cy="16294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d61ee1705e_1_133"/>
          <p:cNvSpPr/>
          <p:nvPr/>
        </p:nvSpPr>
        <p:spPr>
          <a:xfrm>
            <a:off x="236892" y="5936085"/>
            <a:ext cx="2094873" cy="832130"/>
          </a:xfrm>
          <a:custGeom>
            <a:rect b="b" l="l" r="r" t="t"/>
            <a:pathLst>
              <a:path extrusionOk="0" h="1246637" w="3138387">
                <a:moveTo>
                  <a:pt x="0" y="0"/>
                </a:moveTo>
                <a:lnTo>
                  <a:pt x="3138387" y="0"/>
                </a:lnTo>
                <a:lnTo>
                  <a:pt x="3138387" y="1246637"/>
                </a:lnTo>
                <a:lnTo>
                  <a:pt x="0" y="1246637"/>
                </a:lnTo>
                <a:lnTo>
                  <a:pt x="0" y="0"/>
                </a:lnTo>
                <a:close/>
              </a:path>
            </a:pathLst>
          </a:custGeom>
          <a:blipFill rotWithShape="1">
            <a:blip r:embed="rId3">
              <a:alphaModFix/>
            </a:blip>
            <a:stretch>
              <a:fillRect b="0" l="0" r="0" t="0"/>
            </a:stretch>
          </a:blipFill>
          <a:ln>
            <a:noFill/>
          </a:ln>
        </p:spPr>
        <p:txBody>
          <a:bodyPr anchorCtr="0" anchor="t" bIns="30475" lIns="60975" spcFirstLastPara="1" rIns="60975"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cxnSp>
        <p:nvCxnSpPr>
          <p:cNvPr id="277" name="Google Shape;277;g2d61ee1705e_1_133"/>
          <p:cNvCxnSpPr/>
          <p:nvPr/>
        </p:nvCxnSpPr>
        <p:spPr>
          <a:xfrm>
            <a:off x="0" y="3048000"/>
            <a:ext cx="12192000" cy="0"/>
          </a:xfrm>
          <a:prstGeom prst="straightConnector1">
            <a:avLst/>
          </a:prstGeom>
          <a:noFill/>
          <a:ln cap="flat" cmpd="sng" w="38100">
            <a:solidFill>
              <a:srgbClr val="004AAD"/>
            </a:solidFill>
            <a:prstDash val="solid"/>
            <a:round/>
            <a:headEnd len="sm" w="sm" type="none"/>
            <a:tailEnd len="sm" w="sm" type="none"/>
          </a:ln>
        </p:spPr>
      </p:cxnSp>
      <p:cxnSp>
        <p:nvCxnSpPr>
          <p:cNvPr id="278" name="Google Shape;278;g2d61ee1705e_1_133"/>
          <p:cNvCxnSpPr/>
          <p:nvPr/>
        </p:nvCxnSpPr>
        <p:spPr>
          <a:xfrm>
            <a:off x="6244747" y="0"/>
            <a:ext cx="0" cy="6786900"/>
          </a:xfrm>
          <a:prstGeom prst="straightConnector1">
            <a:avLst/>
          </a:prstGeom>
          <a:noFill/>
          <a:ln cap="flat" cmpd="sng" w="38100">
            <a:solidFill>
              <a:srgbClr val="004AAD"/>
            </a:solidFill>
            <a:prstDash val="solid"/>
            <a:round/>
            <a:headEnd len="sm" w="sm" type="none"/>
            <a:tailEnd len="sm" w="sm" type="none"/>
          </a:ln>
        </p:spPr>
      </p:cxnSp>
      <p:grpSp>
        <p:nvGrpSpPr>
          <p:cNvPr id="279" name="Google Shape;279;g2d61ee1705e_1_133"/>
          <p:cNvGrpSpPr/>
          <p:nvPr/>
        </p:nvGrpSpPr>
        <p:grpSpPr>
          <a:xfrm>
            <a:off x="4743267" y="1715584"/>
            <a:ext cx="3002890" cy="3002890"/>
            <a:chOff x="0" y="0"/>
            <a:chExt cx="812800" cy="812800"/>
          </a:xfrm>
        </p:grpSpPr>
        <p:sp>
          <p:nvSpPr>
            <p:cNvPr id="280" name="Google Shape;280;g2d61ee1705e_1_1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96E8"/>
            </a:solidFill>
            <a:ln>
              <a:noFill/>
            </a:ln>
          </p:spPr>
          <p:txBody>
            <a:bodyPr anchorCtr="0" anchor="t" bIns="30475" lIns="60975" spcFirstLastPara="1" rIns="60975"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81" name="Google Shape;281;g2d61ee1705e_1_133"/>
            <p:cNvSpPr txBox="1"/>
            <p:nvPr/>
          </p:nvSpPr>
          <p:spPr>
            <a:xfrm>
              <a:off x="76200" y="28575"/>
              <a:ext cx="660300" cy="708000"/>
            </a:xfrm>
            <a:prstGeom prst="rect">
              <a:avLst/>
            </a:prstGeom>
            <a:noFill/>
            <a:ln>
              <a:noFill/>
            </a:ln>
          </p:spPr>
          <p:txBody>
            <a:bodyPr anchorCtr="0" anchor="ctr" bIns="33875" lIns="33875" spcFirstLastPara="1" rIns="33875" wrap="square" tIns="33875">
              <a:noAutofit/>
            </a:bodyPr>
            <a:lstStyle/>
            <a:p>
              <a:pPr indent="0" lvl="0" marL="0" marR="0" rtl="0" algn="ctr">
                <a:lnSpc>
                  <a:spcPct val="140012"/>
                </a:lnSpc>
                <a:spcBef>
                  <a:spcPts val="0"/>
                </a:spcBef>
                <a:spcAft>
                  <a:spcPts val="0"/>
                </a:spcAft>
                <a:buClr>
                  <a:srgbClr val="000000"/>
                </a:buClr>
                <a:buSzPts val="2000"/>
                <a:buFont typeface="Arial"/>
                <a:buNone/>
              </a:pPr>
              <a:r>
                <a:rPr b="1" lang="en-US" sz="2000">
                  <a:solidFill>
                    <a:srgbClr val="FFFFFF"/>
                  </a:solidFill>
                </a:rPr>
                <a:t>Collective Teacher Efficacy </a:t>
              </a:r>
              <a:endParaRPr b="0" i="0" sz="900" u="none" cap="none" strike="noStrike">
                <a:solidFill>
                  <a:srgbClr val="000000"/>
                </a:solidFill>
                <a:latin typeface="Arial"/>
                <a:ea typeface="Arial"/>
                <a:cs typeface="Arial"/>
                <a:sym typeface="Arial"/>
              </a:endParaRPr>
            </a:p>
          </p:txBody>
        </p:sp>
      </p:grpSp>
      <p:sp>
        <p:nvSpPr>
          <p:cNvPr id="282" name="Google Shape;282;g2d61ee1705e_1_133"/>
          <p:cNvSpPr txBox="1"/>
          <p:nvPr/>
        </p:nvSpPr>
        <p:spPr>
          <a:xfrm>
            <a:off x="1226999" y="203950"/>
            <a:ext cx="40119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300"/>
              <a:buFont typeface="Arial"/>
              <a:buNone/>
            </a:pPr>
            <a:r>
              <a:rPr lang="en-US" sz="2300">
                <a:solidFill>
                  <a:srgbClr val="004AAD"/>
                </a:solidFill>
              </a:rPr>
              <a:t>Definition</a:t>
            </a:r>
            <a:endParaRPr b="0" i="0" sz="900" u="none" cap="none" strike="noStrike">
              <a:solidFill>
                <a:srgbClr val="000000"/>
              </a:solidFill>
              <a:latin typeface="Arial"/>
              <a:ea typeface="Arial"/>
              <a:cs typeface="Arial"/>
              <a:sym typeface="Arial"/>
            </a:endParaRPr>
          </a:p>
        </p:txBody>
      </p:sp>
      <p:sp>
        <p:nvSpPr>
          <p:cNvPr id="283" name="Google Shape;283;g2d61ee1705e_1_133"/>
          <p:cNvSpPr txBox="1"/>
          <p:nvPr/>
        </p:nvSpPr>
        <p:spPr>
          <a:xfrm>
            <a:off x="7569200" y="203939"/>
            <a:ext cx="32388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300"/>
              <a:buFont typeface="Arial"/>
              <a:buNone/>
            </a:pPr>
            <a:r>
              <a:rPr lang="en-US" sz="2300">
                <a:solidFill>
                  <a:srgbClr val="004AAD"/>
                </a:solidFill>
              </a:rPr>
              <a:t>Why is it Important?</a:t>
            </a:r>
            <a:endParaRPr b="0" i="0" sz="900" u="none" cap="none" strike="noStrike">
              <a:solidFill>
                <a:srgbClr val="000000"/>
              </a:solidFill>
              <a:latin typeface="Arial"/>
              <a:ea typeface="Arial"/>
              <a:cs typeface="Arial"/>
              <a:sym typeface="Arial"/>
            </a:endParaRPr>
          </a:p>
        </p:txBody>
      </p:sp>
      <p:sp>
        <p:nvSpPr>
          <p:cNvPr id="284" name="Google Shape;284;g2d61ee1705e_1_133"/>
          <p:cNvSpPr txBox="1"/>
          <p:nvPr/>
        </p:nvSpPr>
        <p:spPr>
          <a:xfrm>
            <a:off x="401948" y="3252000"/>
            <a:ext cx="44061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300"/>
              <a:buFont typeface="Arial"/>
              <a:buNone/>
            </a:pPr>
            <a:r>
              <a:rPr b="0" i="0" lang="en-US" sz="2300" u="none" cap="none" strike="noStrike">
                <a:solidFill>
                  <a:srgbClr val="004AAD"/>
                </a:solidFill>
                <a:latin typeface="Arial"/>
                <a:ea typeface="Arial"/>
                <a:cs typeface="Arial"/>
                <a:sym typeface="Arial"/>
              </a:rPr>
              <a:t>Example</a:t>
            </a:r>
            <a:endParaRPr b="0" i="0" sz="900" u="none" cap="none" strike="noStrike">
              <a:solidFill>
                <a:srgbClr val="000000"/>
              </a:solidFill>
              <a:latin typeface="Arial"/>
              <a:ea typeface="Arial"/>
              <a:cs typeface="Arial"/>
              <a:sym typeface="Arial"/>
            </a:endParaRPr>
          </a:p>
        </p:txBody>
      </p:sp>
      <p:sp>
        <p:nvSpPr>
          <p:cNvPr id="285" name="Google Shape;285;g2d61ee1705e_1_133"/>
          <p:cNvSpPr txBox="1"/>
          <p:nvPr/>
        </p:nvSpPr>
        <p:spPr>
          <a:xfrm>
            <a:off x="8568799" y="3216452"/>
            <a:ext cx="20760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300"/>
              <a:buFont typeface="Arial"/>
              <a:buNone/>
            </a:pPr>
            <a:r>
              <a:rPr b="0" i="0" lang="en-US" sz="2300" u="none" cap="none" strike="noStrike">
                <a:solidFill>
                  <a:srgbClr val="004AAD"/>
                </a:solidFill>
                <a:latin typeface="Arial"/>
                <a:ea typeface="Arial"/>
                <a:cs typeface="Arial"/>
                <a:sym typeface="Arial"/>
              </a:rPr>
              <a:t>Non-Example</a:t>
            </a:r>
            <a:endParaRPr b="0" i="0" sz="2300" u="none" cap="none" strike="noStrike">
              <a:solidFill>
                <a:srgbClr val="004AAD"/>
              </a:solidFill>
              <a:latin typeface="Arial"/>
              <a:ea typeface="Arial"/>
              <a:cs typeface="Arial"/>
              <a:sym typeface="Arial"/>
            </a:endParaRPr>
          </a:p>
        </p:txBody>
      </p:sp>
      <p:sp>
        <p:nvSpPr>
          <p:cNvPr id="286" name="Google Shape;286;g2d61ee1705e_1_133"/>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87" name="Google Shape;287;g2d61ee1705e_1_133"/>
          <p:cNvPicPr preferRelativeResize="0"/>
          <p:nvPr/>
        </p:nvPicPr>
        <p:blipFill rotWithShape="1">
          <a:blip r:embed="rId4">
            <a:alphaModFix/>
          </a:blip>
          <a:srcRect b="79" l="0" r="0" t="79"/>
          <a:stretch/>
        </p:blipFill>
        <p:spPr>
          <a:xfrm>
            <a:off x="9893500" y="6045748"/>
            <a:ext cx="2163977" cy="772849"/>
          </a:xfrm>
          <a:prstGeom prst="rect">
            <a:avLst/>
          </a:prstGeom>
          <a:noFill/>
          <a:ln>
            <a:noFill/>
          </a:ln>
        </p:spPr>
      </p:pic>
      <p:sp>
        <p:nvSpPr>
          <p:cNvPr id="288" name="Google Shape;288;g2d61ee1705e_1_133"/>
          <p:cNvSpPr txBox="1"/>
          <p:nvPr/>
        </p:nvSpPr>
        <p:spPr>
          <a:xfrm>
            <a:off x="236900" y="6044350"/>
            <a:ext cx="758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Concept Attainment: Frayer Diagram</a:t>
            </a:r>
            <a:endParaRPr sz="2800">
              <a:solidFill>
                <a:schemeClr val="dk1"/>
              </a:solidFill>
              <a:latin typeface="Calibri"/>
              <a:ea typeface="Calibri"/>
              <a:cs typeface="Calibri"/>
              <a:sym typeface="Calibri"/>
            </a:endParaRPr>
          </a:p>
        </p:txBody>
      </p:sp>
      <p:pic>
        <p:nvPicPr>
          <p:cNvPr id="289" name="Google Shape;289;g2d61ee1705e_1_133"/>
          <p:cNvPicPr preferRelativeResize="0"/>
          <p:nvPr/>
        </p:nvPicPr>
        <p:blipFill>
          <a:blip r:embed="rId5">
            <a:alphaModFix/>
          </a:blip>
          <a:stretch>
            <a:fillRect/>
          </a:stretch>
        </p:blipFill>
        <p:spPr>
          <a:xfrm>
            <a:off x="7746150" y="4718475"/>
            <a:ext cx="1897549" cy="1897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d659fcfbb4_0_8"/>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295" name="Google Shape;295;g2d659fcfbb4_0_8"/>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96" name="Google Shape;296;g2d659fcfbb4_0_8"/>
          <p:cNvSpPr txBox="1"/>
          <p:nvPr/>
        </p:nvSpPr>
        <p:spPr>
          <a:xfrm>
            <a:off x="760200" y="2204050"/>
            <a:ext cx="10998600" cy="2650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Helvetica Neue"/>
                <a:ea typeface="Helvetica Neue"/>
                <a:cs typeface="Helvetica Neue"/>
                <a:sym typeface="Helvetica Neue"/>
              </a:rPr>
              <a:t>What role does collective teacher efficacy play in your current environment? </a:t>
            </a:r>
            <a:endParaRPr sz="3600">
              <a:solidFill>
                <a:schemeClr val="dk1"/>
              </a:solidFill>
              <a:latin typeface="Helvetica Neue"/>
              <a:ea typeface="Helvetica Neue"/>
              <a:cs typeface="Helvetica Neue"/>
              <a:sym typeface="Helvetica Neue"/>
            </a:endParaRPr>
          </a:p>
          <a:p>
            <a:pPr indent="0" lvl="0" marL="0" rtl="0" algn="ctr">
              <a:lnSpc>
                <a:spcPct val="115000"/>
              </a:lnSpc>
              <a:spcBef>
                <a:spcPts val="0"/>
              </a:spcBef>
              <a:spcAft>
                <a:spcPts val="0"/>
              </a:spcAft>
              <a:buNone/>
            </a:pPr>
            <a:r>
              <a:t/>
            </a:r>
            <a:endParaRPr sz="3600">
              <a:solidFill>
                <a:schemeClr val="dk1"/>
              </a:solidFill>
              <a:latin typeface="Helvetica Neue"/>
              <a:ea typeface="Helvetica Neue"/>
              <a:cs typeface="Helvetica Neue"/>
              <a:sym typeface="Helvetica Neue"/>
            </a:endParaRPr>
          </a:p>
          <a:p>
            <a:pPr indent="0" lvl="0" marL="0" rtl="0" algn="ctr">
              <a:lnSpc>
                <a:spcPct val="115000"/>
              </a:lnSpc>
              <a:spcBef>
                <a:spcPts val="0"/>
              </a:spcBef>
              <a:spcAft>
                <a:spcPts val="0"/>
              </a:spcAft>
              <a:buNone/>
            </a:pPr>
            <a:r>
              <a:rPr lang="en-US" sz="3600">
                <a:solidFill>
                  <a:schemeClr val="dk1"/>
                </a:solidFill>
                <a:latin typeface="Helvetica Neue"/>
                <a:ea typeface="Helvetica Neue"/>
                <a:cs typeface="Helvetica Neue"/>
                <a:sym typeface="Helvetica Neue"/>
              </a:rPr>
              <a:t>Complete the Frayer Diagram</a:t>
            </a:r>
            <a:endParaRPr sz="3600">
              <a:solidFill>
                <a:schemeClr val="dk1"/>
              </a:solidFill>
              <a:latin typeface="Helvetica Neue"/>
              <a:ea typeface="Helvetica Neue"/>
              <a:cs typeface="Helvetica Neue"/>
              <a:sym typeface="Helvetica Neue"/>
            </a:endParaRPr>
          </a:p>
        </p:txBody>
      </p:sp>
      <p:sp>
        <p:nvSpPr>
          <p:cNvPr id="297" name="Google Shape;297;g2d659fcfbb4_0_8"/>
          <p:cNvSpPr txBox="1"/>
          <p:nvPr/>
        </p:nvSpPr>
        <p:spPr>
          <a:xfrm>
            <a:off x="760204" y="346586"/>
            <a:ext cx="63699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sz="4400">
                <a:solidFill>
                  <a:srgbClr val="000000"/>
                </a:solidFill>
                <a:latin typeface="Calibri"/>
                <a:ea typeface="Calibri"/>
                <a:cs typeface="Calibri"/>
                <a:sym typeface="Calibri"/>
              </a:rPr>
              <a:t>In Your Breakout Room</a:t>
            </a:r>
            <a:endParaRPr b="1" sz="4400">
              <a:solidFill>
                <a:srgbClr val="000000"/>
              </a:solidFill>
              <a:latin typeface="Calibri"/>
              <a:ea typeface="Calibri"/>
              <a:cs typeface="Calibri"/>
              <a:sym typeface="Calibri"/>
            </a:endParaRPr>
          </a:p>
        </p:txBody>
      </p:sp>
      <p:pic>
        <p:nvPicPr>
          <p:cNvPr descr="A computer screen with a mouse pointer pointing at the screen&#10;&#10;Description automatically generated" id="298" name="Google Shape;298;g2d659fcfbb4_0_8"/>
          <p:cNvPicPr preferRelativeResize="0"/>
          <p:nvPr/>
        </p:nvPicPr>
        <p:blipFill rotWithShape="1">
          <a:blip r:embed="rId4">
            <a:alphaModFix/>
          </a:blip>
          <a:srcRect b="0" l="0" r="0" t="0"/>
          <a:stretch/>
        </p:blipFill>
        <p:spPr>
          <a:xfrm>
            <a:off x="9810130" y="574611"/>
            <a:ext cx="1561534" cy="16294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d61ee1705e_1_12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304" name="Google Shape;304;g2d61ee1705e_1_126"/>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pic>
        <p:nvPicPr>
          <p:cNvPr id="305" name="Google Shape;305;g2d61ee1705e_1_126"/>
          <p:cNvPicPr preferRelativeResize="0"/>
          <p:nvPr/>
        </p:nvPicPr>
        <p:blipFill>
          <a:blip r:embed="rId4">
            <a:alphaModFix/>
          </a:blip>
          <a:stretch>
            <a:fillRect/>
          </a:stretch>
        </p:blipFill>
        <p:spPr>
          <a:xfrm>
            <a:off x="852249" y="198775"/>
            <a:ext cx="10349675" cy="5494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diagram of a word&#10;&#10;Description automatically generated" id="311" name="Google Shape;311;g2a46d94e208_15_0"/>
          <p:cNvPicPr preferRelativeResize="0"/>
          <p:nvPr/>
        </p:nvPicPr>
        <p:blipFill rotWithShape="1">
          <a:blip r:embed="rId3">
            <a:alphaModFix/>
          </a:blip>
          <a:srcRect b="0" l="0" r="0" t="0"/>
          <a:stretch/>
        </p:blipFill>
        <p:spPr>
          <a:xfrm>
            <a:off x="6919065" y="3232625"/>
            <a:ext cx="3191616" cy="2910003"/>
          </a:xfrm>
          <a:prstGeom prst="rect">
            <a:avLst/>
          </a:prstGeom>
          <a:noFill/>
          <a:ln>
            <a:noFill/>
          </a:ln>
        </p:spPr>
      </p:pic>
      <p:pic>
        <p:nvPicPr>
          <p:cNvPr descr="A rectangular diagram with different shapes and symbols&#10;&#10;Description automatically generated with medium confidence" id="312" name="Google Shape;312;g2a46d94e208_15_0"/>
          <p:cNvPicPr preferRelativeResize="0"/>
          <p:nvPr/>
        </p:nvPicPr>
        <p:blipFill rotWithShape="1">
          <a:blip r:embed="rId4">
            <a:alphaModFix/>
          </a:blip>
          <a:srcRect b="0" l="0" r="0" t="0"/>
          <a:stretch/>
        </p:blipFill>
        <p:spPr>
          <a:xfrm>
            <a:off x="2281878" y="786361"/>
            <a:ext cx="3238266" cy="2245401"/>
          </a:xfrm>
          <a:prstGeom prst="rect">
            <a:avLst/>
          </a:prstGeom>
          <a:noFill/>
          <a:ln>
            <a:noFill/>
          </a:ln>
        </p:spPr>
      </p:pic>
      <p:pic>
        <p:nvPicPr>
          <p:cNvPr descr="A white paper with black text and a oval with a black text&#10;&#10;Description automatically generated" id="313" name="Google Shape;313;g2a46d94e208_15_0"/>
          <p:cNvPicPr preferRelativeResize="0"/>
          <p:nvPr/>
        </p:nvPicPr>
        <p:blipFill rotWithShape="1">
          <a:blip r:embed="rId5">
            <a:alphaModFix/>
          </a:blip>
          <a:srcRect b="0" l="0" r="0" t="0"/>
          <a:stretch/>
        </p:blipFill>
        <p:spPr>
          <a:xfrm>
            <a:off x="6590675" y="749235"/>
            <a:ext cx="3824911" cy="2153927"/>
          </a:xfrm>
          <a:prstGeom prst="rect">
            <a:avLst/>
          </a:prstGeom>
          <a:noFill/>
          <a:ln>
            <a:noFill/>
          </a:ln>
        </p:spPr>
      </p:pic>
      <p:pic>
        <p:nvPicPr>
          <p:cNvPr descr="A diagram of energy and matter&#10;&#10;Description automatically generated" id="314" name="Google Shape;314;g2a46d94e208_15_0"/>
          <p:cNvPicPr preferRelativeResize="0"/>
          <p:nvPr/>
        </p:nvPicPr>
        <p:blipFill rotWithShape="1">
          <a:blip r:embed="rId6">
            <a:alphaModFix/>
          </a:blip>
          <a:srcRect b="0" l="0" r="0" t="0"/>
          <a:stretch/>
        </p:blipFill>
        <p:spPr>
          <a:xfrm>
            <a:off x="2281878" y="3461533"/>
            <a:ext cx="3458567" cy="2569221"/>
          </a:xfrm>
          <a:prstGeom prst="rect">
            <a:avLst/>
          </a:prstGeom>
          <a:noFill/>
          <a:ln>
            <a:noFill/>
          </a:ln>
        </p:spPr>
      </p:pic>
      <p:pic>
        <p:nvPicPr>
          <p:cNvPr descr="A diagram of different shapes and colors&#10;&#10;Description automatically generated" id="315" name="Google Shape;315;g2a46d94e208_15_0"/>
          <p:cNvPicPr preferRelativeResize="0"/>
          <p:nvPr/>
        </p:nvPicPr>
        <p:blipFill rotWithShape="1">
          <a:blip r:embed="rId7">
            <a:alphaModFix/>
          </a:blip>
          <a:srcRect b="0" l="0" r="0" t="0"/>
          <a:stretch/>
        </p:blipFill>
        <p:spPr>
          <a:xfrm>
            <a:off x="3727450" y="1485900"/>
            <a:ext cx="4737100" cy="3886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d659fcfbb4_0_1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1" name="Google Shape;321;g2d659fcfbb4_0_16"/>
          <p:cNvSpPr txBox="1"/>
          <p:nvPr>
            <p:ph type="title"/>
          </p:nvPr>
        </p:nvSpPr>
        <p:spPr>
          <a:xfrm>
            <a:off x="662111" y="219492"/>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a:latin typeface="Helvetica Neue"/>
                <a:ea typeface="Helvetica Neue"/>
                <a:cs typeface="Helvetica Neue"/>
                <a:sym typeface="Helvetica Neue"/>
              </a:rPr>
              <a:t>Enemies of Efficacy</a:t>
            </a:r>
            <a:endParaRPr b="1">
              <a:latin typeface="Helvetica Neue"/>
              <a:ea typeface="Helvetica Neue"/>
              <a:cs typeface="Helvetica Neue"/>
              <a:sym typeface="Helvetica Neue"/>
            </a:endParaRPr>
          </a:p>
        </p:txBody>
      </p:sp>
      <p:sp>
        <p:nvSpPr>
          <p:cNvPr id="322" name="Google Shape;322;g2d659fcfbb4_0_16"/>
          <p:cNvSpPr txBox="1"/>
          <p:nvPr>
            <p:ph idx="1" type="body"/>
          </p:nvPr>
        </p:nvSpPr>
        <p:spPr>
          <a:xfrm>
            <a:off x="770230" y="1545192"/>
            <a:ext cx="10867800" cy="4791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800"/>
              <a:buNone/>
            </a:pPr>
            <a:r>
              <a:rPr lang="en-US" sz="3300">
                <a:latin typeface="Helvetica Neue"/>
                <a:ea typeface="Helvetica Neue"/>
                <a:cs typeface="Helvetica Neue"/>
                <a:sym typeface="Helvetica Neue"/>
              </a:rPr>
              <a:t>What are some things that might pose a direct threat to individual and collective efficacy? </a:t>
            </a:r>
            <a:endParaRPr>
              <a:latin typeface="Helvetica Neue"/>
              <a:ea typeface="Helvetica Neue"/>
              <a:cs typeface="Helvetica Neue"/>
              <a:sym typeface="Helvetica Neue"/>
            </a:endParaRPr>
          </a:p>
          <a:p>
            <a:pPr indent="0" lvl="0" marL="0" rtl="0" algn="ctr">
              <a:lnSpc>
                <a:spcPct val="90000"/>
              </a:lnSpc>
              <a:spcBef>
                <a:spcPts val="1000"/>
              </a:spcBef>
              <a:spcAft>
                <a:spcPts val="0"/>
              </a:spcAft>
              <a:buSzPts val="1800"/>
              <a:buNone/>
            </a:pPr>
            <a:r>
              <a:t/>
            </a:r>
            <a:endParaRPr sz="1200">
              <a:solidFill>
                <a:srgbClr val="0B0C1D"/>
              </a:solidFill>
              <a:highlight>
                <a:srgbClr val="FFFFFF"/>
              </a:highlight>
              <a:latin typeface="Helvetica Neue"/>
              <a:ea typeface="Helvetica Neue"/>
              <a:cs typeface="Helvetica Neue"/>
              <a:sym typeface="Helvetica Neue"/>
            </a:endParaRPr>
          </a:p>
          <a:p>
            <a:pPr indent="0" lvl="0" marL="0" rtl="0" algn="ctr">
              <a:lnSpc>
                <a:spcPct val="90000"/>
              </a:lnSpc>
              <a:spcBef>
                <a:spcPts val="1000"/>
              </a:spcBef>
              <a:spcAft>
                <a:spcPts val="0"/>
              </a:spcAft>
              <a:buSzPts val="1800"/>
              <a:buNone/>
            </a:pPr>
            <a:r>
              <a:rPr lang="en-US" sz="3300">
                <a:solidFill>
                  <a:srgbClr val="0B0C1D"/>
                </a:solidFill>
                <a:highlight>
                  <a:srgbClr val="FFFFFF"/>
                </a:highlight>
                <a:latin typeface="Helvetica Neue"/>
                <a:ea typeface="Helvetica Neue"/>
                <a:cs typeface="Helvetica Neue"/>
                <a:sym typeface="Helvetica Neue"/>
              </a:rPr>
              <a:t>What are things that ‘do damage’ or actively oppose the development of efficacy? </a:t>
            </a:r>
            <a:endParaRPr>
              <a:latin typeface="Helvetica Neue"/>
              <a:ea typeface="Helvetica Neue"/>
              <a:cs typeface="Helvetica Neue"/>
              <a:sym typeface="Helvetica Neue"/>
            </a:endParaRPr>
          </a:p>
          <a:p>
            <a:pPr indent="0" lvl="0" marL="0" rtl="0" algn="ctr">
              <a:lnSpc>
                <a:spcPct val="90000"/>
              </a:lnSpc>
              <a:spcBef>
                <a:spcPts val="1000"/>
              </a:spcBef>
              <a:spcAft>
                <a:spcPts val="0"/>
              </a:spcAft>
              <a:buSzPts val="1800"/>
              <a:buNone/>
            </a:pPr>
            <a:r>
              <a:t/>
            </a:r>
            <a:endParaRPr sz="1200">
              <a:latin typeface="Helvetica Neue"/>
              <a:ea typeface="Helvetica Neue"/>
              <a:cs typeface="Helvetica Neue"/>
              <a:sym typeface="Helvetica Neue"/>
            </a:endParaRPr>
          </a:p>
          <a:p>
            <a:pPr indent="0" lvl="0" marL="0" rtl="0" algn="ctr">
              <a:lnSpc>
                <a:spcPct val="90000"/>
              </a:lnSpc>
              <a:spcBef>
                <a:spcPts val="1000"/>
              </a:spcBef>
              <a:spcAft>
                <a:spcPts val="0"/>
              </a:spcAft>
              <a:buSzPts val="1800"/>
              <a:buNone/>
            </a:pPr>
            <a:r>
              <a:rPr lang="en-US" sz="3300">
                <a:latin typeface="Helvetica Neue"/>
                <a:ea typeface="Helvetica Neue"/>
                <a:cs typeface="Helvetica Neue"/>
                <a:sym typeface="Helvetica Neue"/>
              </a:rPr>
              <a:t>In other words, what might be some ‘enemies’ of efficacy? </a:t>
            </a:r>
            <a:endParaRPr>
              <a:latin typeface="Helvetica Neue"/>
              <a:ea typeface="Helvetica Neue"/>
              <a:cs typeface="Helvetica Neue"/>
              <a:sym typeface="Helvetica Neue"/>
            </a:endParaRPr>
          </a:p>
          <a:p>
            <a:pPr indent="0" lvl="0" marL="0" rtl="0" algn="l">
              <a:lnSpc>
                <a:spcPct val="70000"/>
              </a:lnSpc>
              <a:spcBef>
                <a:spcPts val="2300"/>
              </a:spcBef>
              <a:spcAft>
                <a:spcPts val="0"/>
              </a:spcAft>
              <a:buSzPts val="1800"/>
              <a:buNone/>
            </a:pPr>
            <a:r>
              <a:t/>
            </a:r>
            <a:endParaRPr sz="800">
              <a:latin typeface="Helvetica Neue"/>
              <a:ea typeface="Helvetica Neue"/>
              <a:cs typeface="Helvetica Neue"/>
              <a:sym typeface="Helvetica Neue"/>
            </a:endParaRPr>
          </a:p>
        </p:txBody>
      </p:sp>
      <p:pic>
        <p:nvPicPr>
          <p:cNvPr descr="A black and white sign&#10;&#10;Description automatically generated with low confidence" id="323" name="Google Shape;323;g2d659fcfbb4_0_16"/>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d61ee1705e_1_7"/>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9" name="Google Shape;329;g2d61ee1705e_1_7"/>
          <p:cNvSpPr txBox="1"/>
          <p:nvPr>
            <p:ph idx="1" type="body"/>
          </p:nvPr>
        </p:nvSpPr>
        <p:spPr>
          <a:xfrm>
            <a:off x="-836149" y="5960081"/>
            <a:ext cx="10867800" cy="691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800"/>
              <a:buNone/>
            </a:pPr>
            <a:r>
              <a:rPr lang="en-US" sz="3300">
                <a:latin typeface="Helvetica Neue"/>
                <a:ea typeface="Helvetica Neue"/>
                <a:cs typeface="Helvetica Neue"/>
                <a:sym typeface="Helvetica Neue"/>
              </a:rPr>
              <a:t>Which one resonates with you the most? </a:t>
            </a:r>
            <a:endParaRPr>
              <a:latin typeface="Helvetica Neue"/>
              <a:ea typeface="Helvetica Neue"/>
              <a:cs typeface="Helvetica Neue"/>
              <a:sym typeface="Helvetica Neue"/>
            </a:endParaRPr>
          </a:p>
          <a:p>
            <a:pPr indent="0" lvl="0" marL="0" rtl="0" algn="l">
              <a:lnSpc>
                <a:spcPct val="70000"/>
              </a:lnSpc>
              <a:spcBef>
                <a:spcPts val="2300"/>
              </a:spcBef>
              <a:spcAft>
                <a:spcPts val="0"/>
              </a:spcAft>
              <a:buSzPts val="1800"/>
              <a:buNone/>
            </a:pPr>
            <a:r>
              <a:t/>
            </a:r>
            <a:endParaRPr sz="800">
              <a:latin typeface="Helvetica Neue"/>
              <a:ea typeface="Helvetica Neue"/>
              <a:cs typeface="Helvetica Neue"/>
              <a:sym typeface="Helvetica Neue"/>
            </a:endParaRPr>
          </a:p>
        </p:txBody>
      </p:sp>
      <p:pic>
        <p:nvPicPr>
          <p:cNvPr descr="A mountain with text overlay&#10;&#10;Description automatically generated" id="330" name="Google Shape;330;g2d61ee1705e_1_7"/>
          <p:cNvPicPr preferRelativeResize="0"/>
          <p:nvPr/>
        </p:nvPicPr>
        <p:blipFill rotWithShape="1">
          <a:blip r:embed="rId3">
            <a:alphaModFix/>
          </a:blip>
          <a:srcRect b="0" l="0" r="0" t="0"/>
          <a:stretch/>
        </p:blipFill>
        <p:spPr>
          <a:xfrm>
            <a:off x="6325400" y="70925"/>
            <a:ext cx="4770549" cy="2761449"/>
          </a:xfrm>
          <a:prstGeom prst="rect">
            <a:avLst/>
          </a:prstGeom>
          <a:noFill/>
          <a:ln cap="flat" cmpd="sng" w="9525">
            <a:solidFill>
              <a:schemeClr val="dk1"/>
            </a:solidFill>
            <a:prstDash val="solid"/>
            <a:round/>
            <a:headEnd len="sm" w="sm" type="none"/>
            <a:tailEnd len="sm" w="sm" type="none"/>
          </a:ln>
        </p:spPr>
      </p:pic>
      <p:pic>
        <p:nvPicPr>
          <p:cNvPr descr="A collage of several images of a person standing on a block&#10;&#10;Description automatically generated" id="331" name="Google Shape;331;g2d61ee1705e_1_7"/>
          <p:cNvPicPr preferRelativeResize="0"/>
          <p:nvPr/>
        </p:nvPicPr>
        <p:blipFill rotWithShape="1">
          <a:blip r:embed="rId4">
            <a:alphaModFix/>
          </a:blip>
          <a:srcRect b="0" l="0" r="0" t="0"/>
          <a:stretch/>
        </p:blipFill>
        <p:spPr>
          <a:xfrm>
            <a:off x="6325410" y="3080966"/>
            <a:ext cx="4770539" cy="2631772"/>
          </a:xfrm>
          <a:prstGeom prst="rect">
            <a:avLst/>
          </a:prstGeom>
          <a:noFill/>
          <a:ln cap="flat" cmpd="sng" w="9525">
            <a:solidFill>
              <a:schemeClr val="dk1"/>
            </a:solidFill>
            <a:prstDash val="solid"/>
            <a:round/>
            <a:headEnd len="sm" w="sm" type="none"/>
            <a:tailEnd len="sm" w="sm" type="none"/>
          </a:ln>
        </p:spPr>
      </p:pic>
      <p:sp>
        <p:nvSpPr>
          <p:cNvPr id="332" name="Google Shape;332;g2d61ee1705e_1_7"/>
          <p:cNvSpPr txBox="1"/>
          <p:nvPr/>
        </p:nvSpPr>
        <p:spPr>
          <a:xfrm>
            <a:off x="437764" y="297343"/>
            <a:ext cx="402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333" name="Google Shape;333;g2d61ee1705e_1_7"/>
          <p:cNvSpPr txBox="1"/>
          <p:nvPr/>
        </p:nvSpPr>
        <p:spPr>
          <a:xfrm>
            <a:off x="5894663" y="237090"/>
            <a:ext cx="402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334" name="Google Shape;334;g2d61ee1705e_1_7"/>
          <p:cNvSpPr txBox="1"/>
          <p:nvPr/>
        </p:nvSpPr>
        <p:spPr>
          <a:xfrm>
            <a:off x="454506" y="3029911"/>
            <a:ext cx="402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335" name="Google Shape;335;g2d61ee1705e_1_7"/>
          <p:cNvSpPr txBox="1"/>
          <p:nvPr/>
        </p:nvSpPr>
        <p:spPr>
          <a:xfrm>
            <a:off x="5891643" y="2984783"/>
            <a:ext cx="402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336" name="Google Shape;336;g2d61ee1705e_1_7"/>
          <p:cNvPicPr preferRelativeResize="0"/>
          <p:nvPr/>
        </p:nvPicPr>
        <p:blipFill rotWithShape="1">
          <a:blip r:embed="rId5">
            <a:alphaModFix/>
          </a:blip>
          <a:srcRect b="0" l="0" r="0" t="0"/>
          <a:stretch/>
        </p:blipFill>
        <p:spPr>
          <a:xfrm>
            <a:off x="770464" y="3109269"/>
            <a:ext cx="4774128" cy="2631773"/>
          </a:xfrm>
          <a:prstGeom prst="rect">
            <a:avLst/>
          </a:prstGeom>
          <a:noFill/>
          <a:ln cap="flat" cmpd="sng" w="9525">
            <a:solidFill>
              <a:schemeClr val="dk1"/>
            </a:solidFill>
            <a:prstDash val="solid"/>
            <a:round/>
            <a:headEnd len="sm" w="sm" type="none"/>
            <a:tailEnd len="sm" w="sm" type="none"/>
          </a:ln>
        </p:spPr>
      </p:pic>
      <p:pic>
        <p:nvPicPr>
          <p:cNvPr descr="A black and white sign&#10;&#10;Description automatically generated with low confidence" id="337" name="Google Shape;337;g2d61ee1705e_1_7"/>
          <p:cNvPicPr preferRelativeResize="0"/>
          <p:nvPr/>
        </p:nvPicPr>
        <p:blipFill rotWithShape="1">
          <a:blip r:embed="rId6">
            <a:alphaModFix/>
          </a:blip>
          <a:srcRect b="0" l="0" r="0" t="0"/>
          <a:stretch/>
        </p:blipFill>
        <p:spPr>
          <a:xfrm>
            <a:off x="9467705" y="5893671"/>
            <a:ext cx="2589769" cy="924918"/>
          </a:xfrm>
          <a:prstGeom prst="rect">
            <a:avLst/>
          </a:prstGeom>
          <a:noFill/>
          <a:ln>
            <a:noFill/>
          </a:ln>
        </p:spPr>
      </p:pic>
      <p:pic>
        <p:nvPicPr>
          <p:cNvPr id="338" name="Google Shape;338;g2d61ee1705e_1_7"/>
          <p:cNvPicPr preferRelativeResize="0"/>
          <p:nvPr/>
        </p:nvPicPr>
        <p:blipFill rotWithShape="1">
          <a:blip r:embed="rId7">
            <a:alphaModFix/>
          </a:blip>
          <a:srcRect b="0" l="0" r="0" t="0"/>
          <a:stretch/>
        </p:blipFill>
        <p:spPr>
          <a:xfrm>
            <a:off x="798775" y="111676"/>
            <a:ext cx="4860918" cy="276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d61ee1705e_1_2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4" name="Google Shape;344;g2d61ee1705e_1_21"/>
          <p:cNvSpPr txBox="1"/>
          <p:nvPr>
            <p:ph type="title"/>
          </p:nvPr>
        </p:nvSpPr>
        <p:spPr>
          <a:xfrm>
            <a:off x="134526" y="5736282"/>
            <a:ext cx="10867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3300">
                <a:latin typeface="Helvetica Neue"/>
                <a:ea typeface="Helvetica Neue"/>
                <a:cs typeface="Helvetica Neue"/>
                <a:sym typeface="Helvetica Neue"/>
              </a:rPr>
              <a:t>Which one do you want to learn more about?</a:t>
            </a:r>
            <a:endParaRPr b="1" sz="3300">
              <a:latin typeface="Helvetica Neue"/>
              <a:ea typeface="Helvetica Neue"/>
              <a:cs typeface="Helvetica Neue"/>
              <a:sym typeface="Helvetica Neue"/>
            </a:endParaRPr>
          </a:p>
        </p:txBody>
      </p:sp>
      <p:sp>
        <p:nvSpPr>
          <p:cNvPr id="345" name="Google Shape;345;g2d61ee1705e_1_21"/>
          <p:cNvSpPr txBox="1"/>
          <p:nvPr>
            <p:ph idx="1" type="body"/>
          </p:nvPr>
        </p:nvSpPr>
        <p:spPr>
          <a:xfrm>
            <a:off x="662088" y="655191"/>
            <a:ext cx="108678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en-US" sz="3300">
                <a:latin typeface="Helvetica Neue"/>
                <a:ea typeface="Helvetica Neue"/>
                <a:cs typeface="Helvetica Neue"/>
                <a:sym typeface="Helvetica Neue"/>
              </a:rPr>
              <a:t>You s</a:t>
            </a:r>
            <a:r>
              <a:rPr lang="en-US" sz="3300">
                <a:latin typeface="Helvetica Neue"/>
                <a:ea typeface="Helvetica Neue"/>
                <a:cs typeface="Helvetica Neue"/>
                <a:sym typeface="Helvetica Neue"/>
              </a:rPr>
              <a:t>elected one of the enemies of efficacy.</a:t>
            </a:r>
            <a:endParaRPr>
              <a:latin typeface="Helvetica Neue"/>
              <a:ea typeface="Helvetica Neue"/>
              <a:cs typeface="Helvetica Neue"/>
              <a:sym typeface="Helvetica Neue"/>
            </a:endParaRPr>
          </a:p>
          <a:p>
            <a:pPr indent="0" lvl="0" marL="0" rtl="0" algn="l">
              <a:lnSpc>
                <a:spcPct val="90000"/>
              </a:lnSpc>
              <a:spcBef>
                <a:spcPts val="1000"/>
              </a:spcBef>
              <a:spcAft>
                <a:spcPts val="0"/>
              </a:spcAft>
              <a:buSzPts val="1800"/>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SzPts val="1800"/>
              <a:buNone/>
            </a:pPr>
            <a:r>
              <a:t/>
            </a:r>
            <a:endParaRPr sz="3300">
              <a:latin typeface="Helvetica Neue"/>
              <a:ea typeface="Helvetica Neue"/>
              <a:cs typeface="Helvetica Neue"/>
              <a:sym typeface="Helvetica Neue"/>
            </a:endParaRPr>
          </a:p>
          <a:p>
            <a:pPr indent="0" lvl="0" marL="0" rtl="0" algn="l">
              <a:lnSpc>
                <a:spcPct val="90000"/>
              </a:lnSpc>
              <a:spcBef>
                <a:spcPts val="1000"/>
              </a:spcBef>
              <a:spcAft>
                <a:spcPts val="0"/>
              </a:spcAft>
              <a:buSzPts val="1800"/>
              <a:buNone/>
            </a:pPr>
            <a:r>
              <a:rPr lang="en-US" sz="3300">
                <a:latin typeface="Helvetica Neue"/>
                <a:ea typeface="Helvetica Neue"/>
                <a:cs typeface="Helvetica Neue"/>
                <a:sym typeface="Helvetica Neue"/>
              </a:rPr>
              <a:t>I= Interesting </a:t>
            </a:r>
            <a:endParaRPr>
              <a:latin typeface="Helvetica Neue"/>
              <a:ea typeface="Helvetica Neue"/>
              <a:cs typeface="Helvetica Neue"/>
              <a:sym typeface="Helvetica Neue"/>
            </a:endParaRPr>
          </a:p>
          <a:p>
            <a:pPr indent="0" lvl="0" marL="0" rtl="0" algn="l">
              <a:lnSpc>
                <a:spcPct val="90000"/>
              </a:lnSpc>
              <a:spcBef>
                <a:spcPts val="1000"/>
              </a:spcBef>
              <a:spcAft>
                <a:spcPts val="0"/>
              </a:spcAft>
              <a:buSzPts val="1800"/>
              <a:buNone/>
            </a:pPr>
            <a:r>
              <a:rPr lang="en-US" sz="3300">
                <a:latin typeface="Helvetica Neue"/>
                <a:ea typeface="Helvetica Neue"/>
                <a:cs typeface="Helvetica Neue"/>
                <a:sym typeface="Helvetica Neue"/>
              </a:rPr>
              <a:t>C= Connections </a:t>
            </a:r>
            <a:endParaRPr>
              <a:latin typeface="Helvetica Neue"/>
              <a:ea typeface="Helvetica Neue"/>
              <a:cs typeface="Helvetica Neue"/>
              <a:sym typeface="Helvetica Neue"/>
            </a:endParaRPr>
          </a:p>
          <a:p>
            <a:pPr indent="0" lvl="0" marL="0" rtl="0" algn="l">
              <a:lnSpc>
                <a:spcPct val="90000"/>
              </a:lnSpc>
              <a:spcBef>
                <a:spcPts val="1000"/>
              </a:spcBef>
              <a:spcAft>
                <a:spcPts val="0"/>
              </a:spcAft>
              <a:buSzPts val="1800"/>
              <a:buNone/>
            </a:pPr>
            <a:r>
              <a:rPr lang="en-US" sz="3300">
                <a:latin typeface="Helvetica Neue"/>
                <a:ea typeface="Helvetica Neue"/>
                <a:cs typeface="Helvetica Neue"/>
                <a:sym typeface="Helvetica Neue"/>
              </a:rPr>
              <a:t>Q= Questions </a:t>
            </a:r>
            <a:endParaRPr>
              <a:latin typeface="Helvetica Neue"/>
              <a:ea typeface="Helvetica Neue"/>
              <a:cs typeface="Helvetica Neue"/>
              <a:sym typeface="Helvetica Neue"/>
            </a:endParaRPr>
          </a:p>
          <a:p>
            <a:pPr indent="0" lvl="0" marL="0" rtl="0" algn="l">
              <a:lnSpc>
                <a:spcPct val="70000"/>
              </a:lnSpc>
              <a:spcBef>
                <a:spcPts val="2300"/>
              </a:spcBef>
              <a:spcAft>
                <a:spcPts val="0"/>
              </a:spcAft>
              <a:buSzPts val="1800"/>
              <a:buNone/>
            </a:pPr>
            <a:r>
              <a:t/>
            </a:r>
            <a:endParaRPr sz="800">
              <a:latin typeface="Helvetica Neue"/>
              <a:ea typeface="Helvetica Neue"/>
              <a:cs typeface="Helvetica Neue"/>
              <a:sym typeface="Helvetica Neue"/>
            </a:endParaRPr>
          </a:p>
        </p:txBody>
      </p:sp>
      <p:pic>
        <p:nvPicPr>
          <p:cNvPr id="346" name="Google Shape;346;g2d61ee1705e_1_21"/>
          <p:cNvPicPr preferRelativeResize="0"/>
          <p:nvPr/>
        </p:nvPicPr>
        <p:blipFill rotWithShape="1">
          <a:blip r:embed="rId3">
            <a:alphaModFix/>
          </a:blip>
          <a:srcRect b="0" l="0" r="0" t="0"/>
          <a:stretch/>
        </p:blipFill>
        <p:spPr>
          <a:xfrm>
            <a:off x="8135334" y="1170631"/>
            <a:ext cx="3155678" cy="3080093"/>
          </a:xfrm>
          <a:prstGeom prst="rect">
            <a:avLst/>
          </a:prstGeom>
          <a:noFill/>
          <a:ln>
            <a:noFill/>
          </a:ln>
        </p:spPr>
      </p:pic>
      <p:sp>
        <p:nvSpPr>
          <p:cNvPr id="347" name="Google Shape;347;g2d61ee1705e_1_21"/>
          <p:cNvSpPr txBox="1"/>
          <p:nvPr/>
        </p:nvSpPr>
        <p:spPr>
          <a:xfrm>
            <a:off x="7787458" y="4390397"/>
            <a:ext cx="39813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https://tinyurl.com/32rwutyu</a:t>
            </a:r>
            <a:endParaRPr b="0" i="0" sz="1400" u="none" cap="none" strike="noStrike">
              <a:solidFill>
                <a:srgbClr val="000000"/>
              </a:solidFill>
              <a:latin typeface="Arial"/>
              <a:ea typeface="Arial"/>
              <a:cs typeface="Arial"/>
              <a:sym typeface="Arial"/>
            </a:endParaRPr>
          </a:p>
        </p:txBody>
      </p:sp>
      <p:pic>
        <p:nvPicPr>
          <p:cNvPr descr="A black and white sign&#10;&#10;Description automatically generated with low confidence" id="348" name="Google Shape;348;g2d61ee1705e_1_21"/>
          <p:cNvPicPr preferRelativeResize="0"/>
          <p:nvPr/>
        </p:nvPicPr>
        <p:blipFill rotWithShape="1">
          <a:blip r:embed="rId4">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erson with curly hair&#10;&#10;Description automatically generated with low confidence" id="171" name="Google Shape;171;g314d889f333_2_0"/>
          <p:cNvPicPr preferRelativeResize="0"/>
          <p:nvPr/>
        </p:nvPicPr>
        <p:blipFill rotWithShape="1">
          <a:blip r:embed="rId3">
            <a:alphaModFix/>
          </a:blip>
          <a:srcRect b="0" l="0" r="0" t="0"/>
          <a:stretch/>
        </p:blipFill>
        <p:spPr>
          <a:xfrm>
            <a:off x="0" y="457200"/>
            <a:ext cx="12192001" cy="6400800"/>
          </a:xfrm>
          <a:prstGeom prst="rect">
            <a:avLst/>
          </a:prstGeom>
          <a:noFill/>
          <a:ln>
            <a:noFill/>
          </a:ln>
        </p:spPr>
      </p:pic>
      <p:sp>
        <p:nvSpPr>
          <p:cNvPr id="172" name="Google Shape;172;g314d889f333_2_0"/>
          <p:cNvSpPr/>
          <p:nvPr/>
        </p:nvSpPr>
        <p:spPr>
          <a:xfrm>
            <a:off x="0" y="0"/>
            <a:ext cx="12192000" cy="457200"/>
          </a:xfrm>
          <a:prstGeom prst="rect">
            <a:avLst/>
          </a:prstGeom>
          <a:solidFill>
            <a:srgbClr val="55A29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5A29A"/>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d61ee1705e_1_6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4" name="Google Shape;354;g2d61ee1705e_1_61"/>
          <p:cNvSpPr txBox="1"/>
          <p:nvPr>
            <p:ph idx="1" type="body"/>
          </p:nvPr>
        </p:nvSpPr>
        <p:spPr>
          <a:xfrm>
            <a:off x="662100" y="3130550"/>
            <a:ext cx="11032200" cy="1325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000"/>
              </a:spcBef>
              <a:spcAft>
                <a:spcPts val="0"/>
              </a:spcAft>
              <a:buSzPts val="1800"/>
              <a:buChar char="•"/>
            </a:pPr>
            <a:r>
              <a:rPr lang="en-US" sz="3300"/>
              <a:t>You r</a:t>
            </a:r>
            <a:r>
              <a:rPr lang="en-US" sz="3300">
                <a:latin typeface="Calibri"/>
                <a:ea typeface="Calibri"/>
                <a:cs typeface="Calibri"/>
                <a:sym typeface="Calibri"/>
              </a:rPr>
              <a:t>ead the </a:t>
            </a:r>
            <a:r>
              <a:rPr lang="en-US" sz="3300"/>
              <a:t>‘S</a:t>
            </a:r>
            <a:r>
              <a:rPr lang="en-US" sz="3300">
                <a:latin typeface="Calibri"/>
                <a:ea typeface="Calibri"/>
                <a:cs typeface="Calibri"/>
                <a:sym typeface="Calibri"/>
              </a:rPr>
              <a:t>trategies for </a:t>
            </a:r>
            <a:r>
              <a:rPr lang="en-US" sz="3300"/>
              <a:t>O</a:t>
            </a:r>
            <a:r>
              <a:rPr lang="en-US" sz="3300">
                <a:latin typeface="Calibri"/>
                <a:ea typeface="Calibri"/>
                <a:cs typeface="Calibri"/>
                <a:sym typeface="Calibri"/>
              </a:rPr>
              <a:t>vercoming </a:t>
            </a:r>
            <a:r>
              <a:rPr lang="en-US" sz="3300"/>
              <a:t>E</a:t>
            </a:r>
            <a:r>
              <a:rPr lang="en-US" sz="3300">
                <a:latin typeface="Calibri"/>
                <a:ea typeface="Calibri"/>
                <a:cs typeface="Calibri"/>
                <a:sym typeface="Calibri"/>
              </a:rPr>
              <a:t>nem</a:t>
            </a:r>
            <a:r>
              <a:rPr lang="en-US" sz="3300"/>
              <a:t>ies </a:t>
            </a:r>
            <a:r>
              <a:rPr lang="en-US" sz="3300">
                <a:latin typeface="Calibri"/>
                <a:ea typeface="Calibri"/>
                <a:cs typeface="Calibri"/>
                <a:sym typeface="Calibri"/>
              </a:rPr>
              <a:t>of </a:t>
            </a:r>
            <a:r>
              <a:rPr lang="en-US" sz="3300"/>
              <a:t>E</a:t>
            </a:r>
            <a:r>
              <a:rPr lang="en-US" sz="3300">
                <a:latin typeface="Calibri"/>
                <a:ea typeface="Calibri"/>
                <a:cs typeface="Calibri"/>
                <a:sym typeface="Calibri"/>
              </a:rPr>
              <a:t>fficacy</a:t>
            </a:r>
            <a:r>
              <a:rPr lang="en-US" sz="3300"/>
              <a:t>’</a:t>
            </a:r>
            <a:r>
              <a:rPr lang="en-US" sz="3300">
                <a:latin typeface="Calibri"/>
                <a:ea typeface="Calibri"/>
                <a:cs typeface="Calibri"/>
                <a:sym typeface="Calibri"/>
              </a:rPr>
              <a:t>.</a:t>
            </a:r>
            <a:endParaRPr/>
          </a:p>
          <a:p>
            <a:pPr indent="-457200" lvl="0" marL="457200" rtl="0" algn="l">
              <a:lnSpc>
                <a:spcPct val="90000"/>
              </a:lnSpc>
              <a:spcBef>
                <a:spcPts val="1000"/>
              </a:spcBef>
              <a:spcAft>
                <a:spcPts val="0"/>
              </a:spcAft>
              <a:buSzPts val="1800"/>
              <a:buChar char="•"/>
            </a:pPr>
            <a:r>
              <a:rPr lang="en-US" sz="3300"/>
              <a:t>You d</a:t>
            </a:r>
            <a:r>
              <a:rPr lang="en-US" sz="3300">
                <a:latin typeface="Calibri"/>
                <a:ea typeface="Calibri"/>
                <a:cs typeface="Calibri"/>
                <a:sym typeface="Calibri"/>
              </a:rPr>
              <a:t>iscussed how you might put these strategies into practice. </a:t>
            </a:r>
            <a:endParaRPr/>
          </a:p>
          <a:p>
            <a:pPr indent="0" lvl="0" marL="0" rtl="0" algn="l">
              <a:lnSpc>
                <a:spcPct val="90000"/>
              </a:lnSpc>
              <a:spcBef>
                <a:spcPts val="1000"/>
              </a:spcBef>
              <a:spcAft>
                <a:spcPts val="0"/>
              </a:spcAft>
              <a:buNone/>
            </a:pPr>
            <a:r>
              <a:t/>
            </a:r>
            <a:endParaRPr/>
          </a:p>
          <a:p>
            <a:pPr indent="0" lvl="0" marL="0" rtl="0" algn="l">
              <a:lnSpc>
                <a:spcPct val="70000"/>
              </a:lnSpc>
              <a:spcBef>
                <a:spcPts val="2300"/>
              </a:spcBef>
              <a:spcAft>
                <a:spcPts val="0"/>
              </a:spcAft>
              <a:buSzPts val="1800"/>
              <a:buNone/>
            </a:pPr>
            <a:r>
              <a:t/>
            </a:r>
            <a:endParaRPr sz="800"/>
          </a:p>
        </p:txBody>
      </p:sp>
      <p:pic>
        <p:nvPicPr>
          <p:cNvPr descr="A collage of images of various types of objects&#10;&#10;Description automatically generated with medium confidence" id="355" name="Google Shape;355;g2d61ee1705e_1_61"/>
          <p:cNvPicPr preferRelativeResize="0"/>
          <p:nvPr/>
        </p:nvPicPr>
        <p:blipFill rotWithShape="1">
          <a:blip r:embed="rId3">
            <a:alphaModFix/>
          </a:blip>
          <a:srcRect b="0" l="0" r="0" t="0"/>
          <a:stretch/>
        </p:blipFill>
        <p:spPr>
          <a:xfrm>
            <a:off x="466015" y="134655"/>
            <a:ext cx="4157597" cy="2133566"/>
          </a:xfrm>
          <a:prstGeom prst="rect">
            <a:avLst/>
          </a:prstGeom>
          <a:noFill/>
          <a:ln>
            <a:noFill/>
          </a:ln>
        </p:spPr>
      </p:pic>
      <p:pic>
        <p:nvPicPr>
          <p:cNvPr descr="A black and white sign&#10;&#10;Description automatically generated with low confidence" id="356" name="Google Shape;356;g2d61ee1705e_1_61"/>
          <p:cNvPicPr preferRelativeResize="0"/>
          <p:nvPr/>
        </p:nvPicPr>
        <p:blipFill rotWithShape="1">
          <a:blip r:embed="rId4">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d659fcfbb4_0_25"/>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2" name="Google Shape;362;g2d659fcfbb4_0_25"/>
          <p:cNvSpPr txBox="1"/>
          <p:nvPr>
            <p:ph idx="1" type="body"/>
          </p:nvPr>
        </p:nvSpPr>
        <p:spPr>
          <a:xfrm>
            <a:off x="678275" y="736725"/>
            <a:ext cx="110322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3300"/>
              <a:t>An Additional Enemy of Efficacy: Ambiguity </a:t>
            </a:r>
            <a:endParaRPr sz="3300"/>
          </a:p>
          <a:p>
            <a:pPr indent="0" lvl="0" marL="0" rtl="0" algn="l">
              <a:lnSpc>
                <a:spcPct val="90000"/>
              </a:lnSpc>
              <a:spcBef>
                <a:spcPts val="1000"/>
              </a:spcBef>
              <a:spcAft>
                <a:spcPts val="0"/>
              </a:spcAft>
              <a:buNone/>
            </a:pPr>
            <a:r>
              <a:rPr lang="en-US" sz="3300"/>
              <a:t> </a:t>
            </a:r>
            <a:endParaRPr/>
          </a:p>
          <a:p>
            <a:pPr indent="0" lvl="0" marL="0" rtl="0" algn="l">
              <a:lnSpc>
                <a:spcPct val="90000"/>
              </a:lnSpc>
              <a:spcBef>
                <a:spcPts val="1000"/>
              </a:spcBef>
              <a:spcAft>
                <a:spcPts val="0"/>
              </a:spcAft>
              <a:buNone/>
            </a:pPr>
            <a:r>
              <a:t/>
            </a:r>
            <a:endParaRPr/>
          </a:p>
          <a:p>
            <a:pPr indent="0" lvl="0" marL="0" rtl="0" algn="l">
              <a:lnSpc>
                <a:spcPct val="70000"/>
              </a:lnSpc>
              <a:spcBef>
                <a:spcPts val="2300"/>
              </a:spcBef>
              <a:spcAft>
                <a:spcPts val="0"/>
              </a:spcAft>
              <a:buSzPts val="1800"/>
              <a:buNone/>
            </a:pPr>
            <a:r>
              <a:t/>
            </a:r>
            <a:endParaRPr sz="800"/>
          </a:p>
        </p:txBody>
      </p:sp>
      <p:pic>
        <p:nvPicPr>
          <p:cNvPr descr="A black and white sign&#10;&#10;Description automatically generated with low confidence" id="363" name="Google Shape;363;g2d659fcfbb4_0_25"/>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2a46d94e208_18_68"/>
          <p:cNvPicPr preferRelativeResize="0"/>
          <p:nvPr/>
        </p:nvPicPr>
        <p:blipFill rotWithShape="1">
          <a:blip r:embed="rId3">
            <a:alphaModFix/>
          </a:blip>
          <a:srcRect b="0" l="0" r="0" t="0"/>
          <a:stretch/>
        </p:blipFill>
        <p:spPr>
          <a:xfrm>
            <a:off x="0" y="-328591"/>
            <a:ext cx="12287900" cy="6858000"/>
          </a:xfrm>
          <a:prstGeom prst="rect">
            <a:avLst/>
          </a:prstGeom>
          <a:noFill/>
          <a:ln>
            <a:noFill/>
          </a:ln>
        </p:spPr>
      </p:pic>
      <p:pic>
        <p:nvPicPr>
          <p:cNvPr id="370" name="Google Shape;370;g2a46d94e208_18_68"/>
          <p:cNvPicPr preferRelativeResize="0"/>
          <p:nvPr/>
        </p:nvPicPr>
        <p:blipFill rotWithShape="1">
          <a:blip r:embed="rId4">
            <a:alphaModFix/>
          </a:blip>
          <a:srcRect b="0" l="0" r="0" t="0"/>
          <a:stretch/>
        </p:blipFill>
        <p:spPr>
          <a:xfrm>
            <a:off x="7804019" y="2711181"/>
            <a:ext cx="3571829" cy="2924435"/>
          </a:xfrm>
          <a:prstGeom prst="rect">
            <a:avLst/>
          </a:prstGeom>
          <a:noFill/>
          <a:ln>
            <a:noFill/>
          </a:ln>
        </p:spPr>
      </p:pic>
      <p:pic>
        <p:nvPicPr>
          <p:cNvPr id="371" name="Google Shape;371;g2a46d94e208_18_68"/>
          <p:cNvPicPr preferRelativeResize="0"/>
          <p:nvPr/>
        </p:nvPicPr>
        <p:blipFill rotWithShape="1">
          <a:blip r:embed="rId5">
            <a:alphaModFix/>
          </a:blip>
          <a:srcRect b="0" l="0" r="0" t="0"/>
          <a:stretch/>
        </p:blipFill>
        <p:spPr>
          <a:xfrm>
            <a:off x="-40346" y="-659431"/>
            <a:ext cx="4710426" cy="6852611"/>
          </a:xfrm>
          <a:prstGeom prst="rect">
            <a:avLst/>
          </a:prstGeom>
          <a:noFill/>
          <a:ln>
            <a:noFill/>
          </a:ln>
        </p:spPr>
      </p:pic>
      <p:sp>
        <p:nvSpPr>
          <p:cNvPr id="372" name="Google Shape;372;g2a46d94e208_18_68"/>
          <p:cNvSpPr txBox="1"/>
          <p:nvPr/>
        </p:nvSpPr>
        <p:spPr>
          <a:xfrm>
            <a:off x="1998722" y="4173399"/>
            <a:ext cx="6322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Start</a:t>
            </a:r>
            <a:endParaRPr/>
          </a:p>
        </p:txBody>
      </p:sp>
      <p:sp>
        <p:nvSpPr>
          <p:cNvPr id="373" name="Google Shape;373;g2a46d94e208_18_68"/>
          <p:cNvSpPr txBox="1"/>
          <p:nvPr/>
        </p:nvSpPr>
        <p:spPr>
          <a:xfrm>
            <a:off x="2452766" y="-368584"/>
            <a:ext cx="7296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Finish</a:t>
            </a:r>
            <a:endParaRPr/>
          </a:p>
        </p:txBody>
      </p:sp>
      <p:cxnSp>
        <p:nvCxnSpPr>
          <p:cNvPr id="374" name="Google Shape;374;g2a46d94e208_18_68"/>
          <p:cNvCxnSpPr/>
          <p:nvPr/>
        </p:nvCxnSpPr>
        <p:spPr>
          <a:xfrm flipH="1" rot="10800000">
            <a:off x="1671013" y="1640910"/>
            <a:ext cx="643853" cy="2910469"/>
          </a:xfrm>
          <a:prstGeom prst="straightConnector1">
            <a:avLst/>
          </a:prstGeom>
          <a:noFill/>
          <a:ln cap="flat" cmpd="sng" w="25400">
            <a:solidFill>
              <a:srgbClr val="C00000"/>
            </a:solidFill>
            <a:prstDash val="solid"/>
            <a:round/>
            <a:headEnd len="sm" w="sm" type="none"/>
            <a:tailEnd len="med" w="med" type="triangle"/>
          </a:ln>
        </p:spPr>
      </p:cxnSp>
      <p:sp>
        <p:nvSpPr>
          <p:cNvPr id="375" name="Google Shape;375;g2a46d94e208_18_68"/>
          <p:cNvSpPr/>
          <p:nvPr/>
        </p:nvSpPr>
        <p:spPr>
          <a:xfrm>
            <a:off x="5713860" y="253371"/>
            <a:ext cx="292100" cy="292100"/>
          </a:xfrm>
          <a:prstGeom prst="ellipse">
            <a:avLst/>
          </a:prstGeom>
          <a:gradFill>
            <a:gsLst>
              <a:gs pos="0">
                <a:srgbClr val="73B5E4"/>
              </a:gs>
              <a:gs pos="99000">
                <a:srgbClr val="0DB3F3"/>
              </a:gs>
              <a:gs pos="100000">
                <a:srgbClr val="0DB3F3"/>
              </a:gs>
            </a:gsLst>
            <a:lin ang="8100000" scaled="0"/>
          </a:gra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t/>
            </a:r>
            <a:endParaRPr b="0" i="0" sz="945" u="none" cap="none" strike="noStrike">
              <a:solidFill>
                <a:schemeClr val="lt1"/>
              </a:solidFill>
              <a:latin typeface="Arial"/>
              <a:ea typeface="Arial"/>
              <a:cs typeface="Arial"/>
              <a:sym typeface="Arial"/>
            </a:endParaRPr>
          </a:p>
        </p:txBody>
      </p:sp>
      <p:sp>
        <p:nvSpPr>
          <p:cNvPr id="376" name="Google Shape;376;g2a46d94e208_18_68"/>
          <p:cNvSpPr txBox="1"/>
          <p:nvPr/>
        </p:nvSpPr>
        <p:spPr>
          <a:xfrm>
            <a:off x="6005960" y="214755"/>
            <a:ext cx="23663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21 miles of open ocean</a:t>
            </a:r>
            <a:endParaRPr/>
          </a:p>
        </p:txBody>
      </p:sp>
      <p:sp>
        <p:nvSpPr>
          <p:cNvPr id="377" name="Google Shape;377;g2a46d94e208_18_68"/>
          <p:cNvSpPr/>
          <p:nvPr/>
        </p:nvSpPr>
        <p:spPr>
          <a:xfrm>
            <a:off x="5709820" y="922876"/>
            <a:ext cx="292100" cy="292100"/>
          </a:xfrm>
          <a:prstGeom prst="ellipse">
            <a:avLst/>
          </a:prstGeom>
          <a:gradFill>
            <a:gsLst>
              <a:gs pos="0">
                <a:srgbClr val="73B5E4"/>
              </a:gs>
              <a:gs pos="99000">
                <a:srgbClr val="0DB3F3"/>
              </a:gs>
              <a:gs pos="100000">
                <a:srgbClr val="0DB3F3"/>
              </a:gs>
            </a:gsLst>
            <a:lin ang="8100000" scaled="0"/>
          </a:gra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t/>
            </a:r>
            <a:endParaRPr b="0" i="0" sz="945" u="none" cap="none" strike="noStrike">
              <a:solidFill>
                <a:schemeClr val="lt1"/>
              </a:solidFill>
              <a:latin typeface="Arial"/>
              <a:ea typeface="Arial"/>
              <a:cs typeface="Arial"/>
              <a:sym typeface="Arial"/>
            </a:endParaRPr>
          </a:p>
        </p:txBody>
      </p:sp>
      <p:sp>
        <p:nvSpPr>
          <p:cNvPr id="378" name="Google Shape;378;g2a46d94e208_18_68"/>
          <p:cNvSpPr txBox="1"/>
          <p:nvPr/>
        </p:nvSpPr>
        <p:spPr>
          <a:xfrm>
            <a:off x="6001920" y="782841"/>
            <a:ext cx="239392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Ice-cold, shark infested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choppy water</a:t>
            </a:r>
            <a:endParaRPr/>
          </a:p>
        </p:txBody>
      </p:sp>
      <p:grpSp>
        <p:nvGrpSpPr>
          <p:cNvPr id="379" name="Google Shape;379;g2a46d94e208_18_68"/>
          <p:cNvGrpSpPr/>
          <p:nvPr/>
        </p:nvGrpSpPr>
        <p:grpSpPr>
          <a:xfrm>
            <a:off x="2452766" y="1698855"/>
            <a:ext cx="8923082" cy="634022"/>
            <a:chOff x="1931717" y="1837564"/>
            <a:chExt cx="6248399" cy="369332"/>
          </a:xfrm>
        </p:grpSpPr>
        <p:cxnSp>
          <p:nvCxnSpPr>
            <p:cNvPr id="380" name="Google Shape;380;g2a46d94e208_18_68"/>
            <p:cNvCxnSpPr/>
            <p:nvPr/>
          </p:nvCxnSpPr>
          <p:spPr>
            <a:xfrm rot="10800000">
              <a:off x="1931717" y="2004646"/>
              <a:ext cx="4931118" cy="0"/>
            </a:xfrm>
            <a:prstGeom prst="straightConnector1">
              <a:avLst/>
            </a:prstGeom>
            <a:noFill/>
            <a:ln cap="flat" cmpd="sng" w="25400">
              <a:solidFill>
                <a:srgbClr val="C00000"/>
              </a:solidFill>
              <a:prstDash val="solid"/>
              <a:round/>
              <a:headEnd len="sm" w="sm" type="none"/>
              <a:tailEnd len="med" w="med" type="triangle"/>
            </a:ln>
          </p:spPr>
        </p:cxnSp>
        <p:sp>
          <p:nvSpPr>
            <p:cNvPr id="381" name="Google Shape;381;g2a46d94e208_18_68"/>
            <p:cNvSpPr txBox="1"/>
            <p:nvPr/>
          </p:nvSpPr>
          <p:spPr>
            <a:xfrm>
              <a:off x="6975940" y="1837564"/>
              <a:ext cx="12041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QUIT HERE</a:t>
              </a:r>
              <a:endParaRPr/>
            </a:p>
          </p:txBody>
        </p:sp>
      </p:grpSp>
      <p:sp>
        <p:nvSpPr>
          <p:cNvPr id="382" name="Google Shape;382;g2a46d94e208_18_68"/>
          <p:cNvSpPr/>
          <p:nvPr/>
        </p:nvSpPr>
        <p:spPr>
          <a:xfrm flipH="1" rot="10800000">
            <a:off x="0" y="5966550"/>
            <a:ext cx="12192000" cy="920994"/>
          </a:xfrm>
          <a:prstGeom prst="flowChartDocument">
            <a:avLst/>
          </a:prstGeom>
          <a:gradFill>
            <a:gsLst>
              <a:gs pos="0">
                <a:schemeClr val="accent1"/>
              </a:gs>
              <a:gs pos="94000">
                <a:schemeClr val="accent4"/>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83" name="Google Shape;383;g2a46d94e208_18_68"/>
          <p:cNvSpPr txBox="1"/>
          <p:nvPr/>
        </p:nvSpPr>
        <p:spPr>
          <a:xfrm>
            <a:off x="2235035" y="6332385"/>
            <a:ext cx="735489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FFFFFF"/>
                </a:solidFill>
                <a:latin typeface="Lato"/>
                <a:ea typeface="Lato"/>
                <a:cs typeface="Lato"/>
                <a:sym typeface="Lato"/>
              </a:rPr>
              <a:t>Tommy Thompson &amp; Jenni Donohoo – Presentation at the Annual Visible Learning Conference, Las Vegas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500"/>
                                        <p:tgtEl>
                                          <p:spTgt spid="375"/>
                                        </p:tgtEl>
                                        <p:attrNameLst>
                                          <p:attrName>ppt_w</p:attrName>
                                        </p:attrNameLst>
                                      </p:cBhvr>
                                      <p:tavLst>
                                        <p:tav fmla="" tm="0">
                                          <p:val>
                                            <p:strVal val="0"/>
                                          </p:val>
                                        </p:tav>
                                        <p:tav fmla="" tm="100000">
                                          <p:val>
                                            <p:strVal val="#ppt_w"/>
                                          </p:val>
                                        </p:tav>
                                      </p:tavLst>
                                    </p:anim>
                                    <p:anim calcmode="lin" valueType="num">
                                      <p:cBhvr additive="base">
                                        <p:cTn dur="500"/>
                                        <p:tgtEl>
                                          <p:spTgt spid="37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500"/>
                                        <p:tgtEl>
                                          <p:spTgt spid="377"/>
                                        </p:tgtEl>
                                        <p:attrNameLst>
                                          <p:attrName>ppt_w</p:attrName>
                                        </p:attrNameLst>
                                      </p:cBhvr>
                                      <p:tavLst>
                                        <p:tav fmla="" tm="0">
                                          <p:val>
                                            <p:strVal val="0"/>
                                          </p:val>
                                        </p:tav>
                                        <p:tav fmla="" tm="100000">
                                          <p:val>
                                            <p:strVal val="#ppt_w"/>
                                          </p:val>
                                        </p:tav>
                                      </p:tavLst>
                                    </p:anim>
                                    <p:anim calcmode="lin" valueType="num">
                                      <p:cBhvr additive="base">
                                        <p:cTn dur="500"/>
                                        <p:tgtEl>
                                          <p:spTgt spid="377"/>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g2a46d94e208_18_88"/>
          <p:cNvPicPr preferRelativeResize="0"/>
          <p:nvPr>
            <p:ph idx="2" type="pic"/>
          </p:nvPr>
        </p:nvPicPr>
        <p:blipFill rotWithShape="1">
          <a:blip r:embed="rId3">
            <a:alphaModFix/>
          </a:blip>
          <a:srcRect b="0" l="14474" r="14473" t="0"/>
          <a:stretch/>
        </p:blipFill>
        <p:spPr>
          <a:xfrm>
            <a:off x="0" y="485792"/>
            <a:ext cx="7215268" cy="5405340"/>
          </a:xfrm>
          <a:prstGeom prst="rect">
            <a:avLst/>
          </a:prstGeom>
          <a:noFill/>
          <a:ln>
            <a:noFill/>
          </a:ln>
        </p:spPr>
      </p:pic>
      <p:sp>
        <p:nvSpPr>
          <p:cNvPr id="390" name="Google Shape;390;g2a46d94e208_18_88"/>
          <p:cNvSpPr/>
          <p:nvPr/>
        </p:nvSpPr>
        <p:spPr>
          <a:xfrm rot="10800000">
            <a:off x="6853697" y="449699"/>
            <a:ext cx="5338303" cy="5441433"/>
          </a:xfrm>
          <a:prstGeom prst="teardrop">
            <a:avLst>
              <a:gd fmla="val 100000" name="adj"/>
            </a:avLst>
          </a:prstGeom>
          <a:gradFill>
            <a:gsLst>
              <a:gs pos="0">
                <a:schemeClr val="accent1"/>
              </a:gs>
              <a:gs pos="43989">
                <a:srgbClr val="2EB3C0"/>
              </a:gs>
              <a:gs pos="93000">
                <a:schemeClr val="accent4"/>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391" name="Google Shape;391;g2a46d94e208_18_88"/>
          <p:cNvSpPr txBox="1"/>
          <p:nvPr/>
        </p:nvSpPr>
        <p:spPr>
          <a:xfrm>
            <a:off x="7425126" y="1469993"/>
            <a:ext cx="4557014" cy="11551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700"/>
              <a:buFont typeface="Arial"/>
              <a:buNone/>
            </a:pPr>
            <a:r>
              <a:rPr b="1" i="0" lang="en-US" sz="4000" u="none" cap="none" strike="noStrike">
                <a:solidFill>
                  <a:schemeClr val="lt1"/>
                </a:solidFill>
                <a:latin typeface="Montserrat"/>
                <a:ea typeface="Montserrat"/>
                <a:cs typeface="Montserrat"/>
                <a:sym typeface="Montserrat"/>
              </a:rPr>
              <a:t>All I could see was fog. I think had I seen the shore, I would have made it.”</a:t>
            </a:r>
            <a:endParaRPr b="0" i="0" sz="4000" u="none" cap="none" strike="noStrike">
              <a:solidFill>
                <a:schemeClr val="lt1"/>
              </a:solidFill>
              <a:latin typeface="Montserrat"/>
              <a:ea typeface="Montserrat"/>
              <a:cs typeface="Montserrat"/>
              <a:sym typeface="Montserrat"/>
            </a:endParaRPr>
          </a:p>
        </p:txBody>
      </p:sp>
      <p:sp>
        <p:nvSpPr>
          <p:cNvPr id="392" name="Google Shape;392;g2a46d94e208_18_88"/>
          <p:cNvSpPr txBox="1"/>
          <p:nvPr/>
        </p:nvSpPr>
        <p:spPr>
          <a:xfrm>
            <a:off x="230624" y="6071559"/>
            <a:ext cx="10562292" cy="4154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A5A5A5"/>
                </a:solidFill>
                <a:latin typeface="Lato"/>
                <a:ea typeface="Lato"/>
                <a:cs typeface="Lato"/>
                <a:sym typeface="Lato"/>
              </a:rPr>
              <a:t>Florence Chadwick, 1952</a:t>
            </a:r>
            <a:endParaRPr b="0" i="0" sz="1400" u="none" cap="none" strike="noStrike">
              <a:solidFill>
                <a:srgbClr val="000000"/>
              </a:solidFill>
              <a:latin typeface="Lato"/>
              <a:ea typeface="Lato"/>
              <a:cs typeface="Lato"/>
              <a:sym typeface="Lato"/>
            </a:endParaRPr>
          </a:p>
        </p:txBody>
      </p:sp>
      <p:sp>
        <p:nvSpPr>
          <p:cNvPr id="393" name="Google Shape;393;g2a46d94e208_18_88"/>
          <p:cNvSpPr txBox="1"/>
          <p:nvPr/>
        </p:nvSpPr>
        <p:spPr>
          <a:xfrm>
            <a:off x="6785832" y="-750293"/>
            <a:ext cx="127858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0"/>
              <a:buFont typeface="Arial"/>
              <a:buNone/>
            </a:pPr>
            <a:r>
              <a:rPr b="1" i="0" lang="en-US" sz="30000" u="none" cap="none" strike="noStrike">
                <a:solidFill>
                  <a:srgbClr val="00C7E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g2a46d94e208_18_97"/>
          <p:cNvPicPr preferRelativeResize="0"/>
          <p:nvPr/>
        </p:nvPicPr>
        <p:blipFill rotWithShape="1">
          <a:blip r:embed="rId3">
            <a:alphaModFix/>
          </a:blip>
          <a:srcRect b="0" l="0" r="0" t="0"/>
          <a:stretch/>
        </p:blipFill>
        <p:spPr>
          <a:xfrm>
            <a:off x="0" y="0"/>
            <a:ext cx="12192000" cy="6497091"/>
          </a:xfrm>
          <a:prstGeom prst="rect">
            <a:avLst/>
          </a:prstGeom>
          <a:noFill/>
          <a:ln>
            <a:noFill/>
          </a:ln>
        </p:spPr>
      </p:pic>
      <p:sp>
        <p:nvSpPr>
          <p:cNvPr id="400" name="Google Shape;400;g2a46d94e208_18_97"/>
          <p:cNvSpPr/>
          <p:nvPr/>
        </p:nvSpPr>
        <p:spPr>
          <a:xfrm flipH="1" rot="10800000">
            <a:off x="0" y="5937005"/>
            <a:ext cx="12192000" cy="920994"/>
          </a:xfrm>
          <a:prstGeom prst="flowChartDocument">
            <a:avLst/>
          </a:prstGeom>
          <a:gradFill>
            <a:gsLst>
              <a:gs pos="0">
                <a:schemeClr val="accent1"/>
              </a:gs>
              <a:gs pos="94000">
                <a:schemeClr val="accent4"/>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01" name="Google Shape;401;g2a46d94e208_18_97"/>
          <p:cNvSpPr txBox="1"/>
          <p:nvPr/>
        </p:nvSpPr>
        <p:spPr>
          <a:xfrm>
            <a:off x="1356166" y="554050"/>
            <a:ext cx="2946640"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800" u="none" cap="none" strike="noStrike">
                <a:solidFill>
                  <a:schemeClr val="lt1"/>
                </a:solidFill>
                <a:latin typeface="Helvetica Neue"/>
                <a:ea typeface="Helvetica Neue"/>
                <a:cs typeface="Helvetica Neue"/>
                <a:sym typeface="Helvetica Neue"/>
              </a:rPr>
              <a:t>AMBIGUITY</a:t>
            </a:r>
            <a:endParaRPr/>
          </a:p>
        </p:txBody>
      </p:sp>
      <p:sp>
        <p:nvSpPr>
          <p:cNvPr id="402" name="Google Shape;402;g2a46d94e208_18_97"/>
          <p:cNvSpPr txBox="1"/>
          <p:nvPr/>
        </p:nvSpPr>
        <p:spPr>
          <a:xfrm>
            <a:off x="1410751" y="1728591"/>
            <a:ext cx="24095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Differentiation</a:t>
            </a:r>
            <a:endParaRPr/>
          </a:p>
        </p:txBody>
      </p:sp>
      <p:sp>
        <p:nvSpPr>
          <p:cNvPr id="403" name="Google Shape;403;g2a46d94e208_18_97"/>
          <p:cNvSpPr txBox="1"/>
          <p:nvPr/>
        </p:nvSpPr>
        <p:spPr>
          <a:xfrm>
            <a:off x="7254404" y="855808"/>
            <a:ext cx="35814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Student Engagement</a:t>
            </a:r>
            <a:endParaRPr/>
          </a:p>
        </p:txBody>
      </p:sp>
      <p:sp>
        <p:nvSpPr>
          <p:cNvPr id="404" name="Google Shape;404;g2a46d94e208_18_97"/>
          <p:cNvSpPr txBox="1"/>
          <p:nvPr/>
        </p:nvSpPr>
        <p:spPr>
          <a:xfrm>
            <a:off x="1356166" y="2749244"/>
            <a:ext cx="4883068"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School/Home </a:t>
            </a:r>
            <a:endParaRPr/>
          </a:p>
          <a:p>
            <a:pPr indent="0" lvl="0" marL="0" marR="0" rtl="0" algn="ctr">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Connections/Communication</a:t>
            </a:r>
            <a:endParaRPr/>
          </a:p>
        </p:txBody>
      </p:sp>
      <p:sp>
        <p:nvSpPr>
          <p:cNvPr id="405" name="Google Shape;405;g2a46d94e208_18_97"/>
          <p:cNvSpPr txBox="1"/>
          <p:nvPr/>
        </p:nvSpPr>
        <p:spPr>
          <a:xfrm>
            <a:off x="6553124" y="4473675"/>
            <a:ext cx="455118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School Improvement Goals</a:t>
            </a:r>
            <a:endParaRPr/>
          </a:p>
        </p:txBody>
      </p:sp>
      <p:sp>
        <p:nvSpPr>
          <p:cNvPr id="406" name="Google Shape;406;g2a46d94e208_18_97"/>
          <p:cNvSpPr txBox="1"/>
          <p:nvPr/>
        </p:nvSpPr>
        <p:spPr>
          <a:xfrm>
            <a:off x="1556222" y="4841541"/>
            <a:ext cx="37769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Reasons for Decisions</a:t>
            </a:r>
            <a:endParaRPr/>
          </a:p>
        </p:txBody>
      </p:sp>
      <p:sp>
        <p:nvSpPr>
          <p:cNvPr id="407" name="Google Shape;407;g2a46d94e208_18_97"/>
          <p:cNvSpPr txBox="1"/>
          <p:nvPr/>
        </p:nvSpPr>
        <p:spPr>
          <a:xfrm>
            <a:off x="7000330" y="2319138"/>
            <a:ext cx="365677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800" u="none" cap="none" strike="noStrike">
                <a:solidFill>
                  <a:schemeClr val="lt1"/>
                </a:solidFill>
                <a:latin typeface="Helvetica Neue"/>
                <a:ea typeface="Helvetica Neue"/>
                <a:cs typeface="Helvetica Neue"/>
                <a:sym typeface="Helvetica Neue"/>
              </a:rPr>
              <a:t>Personal Experiences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a46d94e208_18_110"/>
          <p:cNvSpPr/>
          <p:nvPr/>
        </p:nvSpPr>
        <p:spPr>
          <a:xfrm>
            <a:off x="1902734" y="-97277"/>
            <a:ext cx="1913356" cy="5267121"/>
          </a:xfrm>
          <a:custGeom>
            <a:rect b="b" l="l" r="r" t="t"/>
            <a:pathLst>
              <a:path extrusionOk="0" h="6890084" w="2520885">
                <a:moveTo>
                  <a:pt x="1449072" y="0"/>
                </a:moveTo>
                <a:lnTo>
                  <a:pt x="2520885" y="0"/>
                </a:lnTo>
                <a:cubicBezTo>
                  <a:pt x="1456759" y="1564105"/>
                  <a:pt x="690807" y="4717426"/>
                  <a:pt x="910401" y="6890084"/>
                </a:cubicBezTo>
                <a:cubicBezTo>
                  <a:pt x="-679908" y="4457914"/>
                  <a:pt x="197287" y="1009316"/>
                  <a:pt x="679051" y="24063"/>
                </a:cubicBezTo>
                <a:lnTo>
                  <a:pt x="1449072"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grpSp>
        <p:nvGrpSpPr>
          <p:cNvPr id="414" name="Google Shape;414;g2a46d94e208_18_110"/>
          <p:cNvGrpSpPr/>
          <p:nvPr/>
        </p:nvGrpSpPr>
        <p:grpSpPr>
          <a:xfrm>
            <a:off x="-2629684" y="-1456306"/>
            <a:ext cx="14491871" cy="13424252"/>
            <a:chOff x="-5041557" y="-3837014"/>
            <a:chExt cx="19322494" cy="17899003"/>
          </a:xfrm>
        </p:grpSpPr>
        <p:grpSp>
          <p:nvGrpSpPr>
            <p:cNvPr id="415" name="Google Shape;415;g2a46d94e208_18_110"/>
            <p:cNvGrpSpPr/>
            <p:nvPr/>
          </p:nvGrpSpPr>
          <p:grpSpPr>
            <a:xfrm>
              <a:off x="-5041557" y="-3837014"/>
              <a:ext cx="19322494" cy="17899003"/>
              <a:chOff x="-5041557" y="-3837014"/>
              <a:chExt cx="19322494" cy="17899003"/>
            </a:xfrm>
          </p:grpSpPr>
          <p:sp>
            <p:nvSpPr>
              <p:cNvPr id="416" name="Google Shape;416;g2a46d94e208_18_110"/>
              <p:cNvSpPr/>
              <p:nvPr/>
            </p:nvSpPr>
            <p:spPr>
              <a:xfrm rot="-8449142">
                <a:off x="3410780" y="-2186262"/>
                <a:ext cx="8736393" cy="9864112"/>
              </a:xfrm>
              <a:custGeom>
                <a:rect b="b" l="l" r="r" t="t"/>
                <a:pathLst>
                  <a:path extrusionOk="0" h="9864112" w="8736393">
                    <a:moveTo>
                      <a:pt x="6742151" y="8604023"/>
                    </a:moveTo>
                    <a:cubicBezTo>
                      <a:pt x="4717369" y="10254275"/>
                      <a:pt x="2013104" y="10287994"/>
                      <a:pt x="702005" y="8679338"/>
                    </a:cubicBezTo>
                    <a:cubicBezTo>
                      <a:pt x="-609093" y="7070682"/>
                      <a:pt x="-30539" y="4428814"/>
                      <a:pt x="1994242" y="2778562"/>
                    </a:cubicBezTo>
                    <a:cubicBezTo>
                      <a:pt x="2495054" y="2370387"/>
                      <a:pt x="3037435" y="2061108"/>
                      <a:pt x="3590150" y="1851451"/>
                    </a:cubicBezTo>
                    <a:lnTo>
                      <a:pt x="4967220" y="0"/>
                    </a:lnTo>
                    <a:lnTo>
                      <a:pt x="6158263" y="1601340"/>
                    </a:lnTo>
                    <a:cubicBezTo>
                      <a:pt x="6901021" y="1752929"/>
                      <a:pt x="7559205" y="2120220"/>
                      <a:pt x="8034388" y="2703247"/>
                    </a:cubicBezTo>
                    <a:cubicBezTo>
                      <a:pt x="9345486" y="4311904"/>
                      <a:pt x="8766933" y="6953771"/>
                      <a:pt x="6742151" y="860402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17" name="Google Shape;417;g2a46d94e208_18_110"/>
              <p:cNvSpPr/>
              <p:nvPr/>
            </p:nvSpPr>
            <p:spPr>
              <a:xfrm>
                <a:off x="-5041557" y="6128951"/>
                <a:ext cx="9267568" cy="7933038"/>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grpSp>
        <p:sp>
          <p:nvSpPr>
            <p:cNvPr id="418" name="Google Shape;418;g2a46d94e208_18_110"/>
            <p:cNvSpPr txBox="1"/>
            <p:nvPr/>
          </p:nvSpPr>
          <p:spPr>
            <a:xfrm>
              <a:off x="2881859" y="-732219"/>
              <a:ext cx="1704783" cy="62786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0" u="none" cap="none" strike="noStrike">
                  <a:solidFill>
                    <a:schemeClr val="accent5"/>
                  </a:solidFill>
                  <a:latin typeface="Arial"/>
                  <a:ea typeface="Arial"/>
                  <a:cs typeface="Arial"/>
                  <a:sym typeface="Arial"/>
                </a:rPr>
                <a:t>“</a:t>
              </a:r>
              <a:endParaRPr/>
            </a:p>
          </p:txBody>
        </p:sp>
        <p:sp>
          <p:nvSpPr>
            <p:cNvPr id="419" name="Google Shape;419;g2a46d94e208_18_110"/>
            <p:cNvSpPr txBox="1"/>
            <p:nvPr/>
          </p:nvSpPr>
          <p:spPr>
            <a:xfrm>
              <a:off x="5737267" y="726107"/>
              <a:ext cx="5760466" cy="34470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3400" u="none" cap="none" strike="noStrike">
                  <a:solidFill>
                    <a:schemeClr val="lt1"/>
                  </a:solidFill>
                  <a:latin typeface="Helvetica Neue"/>
                  <a:ea typeface="Helvetica Neue"/>
                  <a:cs typeface="Helvetica Neue"/>
                  <a:sym typeface="Helvetica Neue"/>
                </a:rPr>
                <a:t>Results show distinctive patterns between perceived uncertainty and a lack of collective teacher efficacy.</a:t>
              </a:r>
              <a:endParaRPr/>
            </a:p>
          </p:txBody>
        </p:sp>
      </p:grpSp>
      <p:sp>
        <p:nvSpPr>
          <p:cNvPr id="420" name="Google Shape;420;g2a46d94e208_18_110"/>
          <p:cNvSpPr/>
          <p:nvPr/>
        </p:nvSpPr>
        <p:spPr>
          <a:xfrm flipH="1" rot="10800000">
            <a:off x="2392844" y="1237693"/>
            <a:ext cx="2532691" cy="5805132"/>
          </a:xfrm>
          <a:custGeom>
            <a:rect b="b" l="l" r="r" t="t"/>
            <a:pathLst>
              <a:path extrusionOk="0" h="5812608" w="3546595">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alpha val="3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21" name="Google Shape;421;g2a46d94e208_18_110"/>
          <p:cNvSpPr/>
          <p:nvPr/>
        </p:nvSpPr>
        <p:spPr>
          <a:xfrm flipH="1" rot="10800000">
            <a:off x="1239080" y="444991"/>
            <a:ext cx="2281173" cy="6629629"/>
          </a:xfrm>
          <a:custGeom>
            <a:rect b="b" l="l" r="r" t="t"/>
            <a:pathLst>
              <a:path extrusionOk="0" h="6638167" w="3194388">
                <a:moveTo>
                  <a:pt x="1751916" y="0"/>
                </a:moveTo>
                <a:lnTo>
                  <a:pt x="3194388" y="0"/>
                </a:lnTo>
                <a:cubicBezTo>
                  <a:pt x="1911236" y="1008117"/>
                  <a:pt x="121676" y="2250828"/>
                  <a:pt x="837102" y="6638167"/>
                </a:cubicBezTo>
                <a:cubicBezTo>
                  <a:pt x="-190458" y="4737709"/>
                  <a:pt x="-157595" y="1009316"/>
                  <a:pt x="324169" y="24063"/>
                </a:cubicBezTo>
                <a:lnTo>
                  <a:pt x="1751916" y="0"/>
                </a:lnTo>
                <a:close/>
              </a:path>
            </a:pathLst>
          </a:custGeom>
          <a:solidFill>
            <a:srgbClr val="1482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22" name="Google Shape;422;g2a46d94e208_18_110"/>
          <p:cNvSpPr/>
          <p:nvPr/>
        </p:nvSpPr>
        <p:spPr>
          <a:xfrm>
            <a:off x="1633969" y="-99967"/>
            <a:ext cx="1865722" cy="7226968"/>
          </a:xfrm>
          <a:custGeom>
            <a:rect b="b" l="l" r="r" t="t"/>
            <a:pathLst>
              <a:path extrusionOk="0" h="6890084" w="2487629">
                <a:moveTo>
                  <a:pt x="1223311" y="0"/>
                </a:moveTo>
                <a:lnTo>
                  <a:pt x="2295124" y="0"/>
                </a:lnTo>
                <a:cubicBezTo>
                  <a:pt x="1230998" y="1564105"/>
                  <a:pt x="407503" y="5181600"/>
                  <a:pt x="2487629" y="6890084"/>
                </a:cubicBezTo>
                <a:cubicBezTo>
                  <a:pt x="-848126" y="6152147"/>
                  <a:pt x="-28474" y="1009316"/>
                  <a:pt x="453290" y="24063"/>
                </a:cubicBezTo>
                <a:lnTo>
                  <a:pt x="122331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23" name="Google Shape;423;g2a46d94e208_18_110"/>
          <p:cNvSpPr/>
          <p:nvPr/>
        </p:nvSpPr>
        <p:spPr>
          <a:xfrm>
            <a:off x="1646686" y="-97277"/>
            <a:ext cx="1846991" cy="7245295"/>
          </a:xfrm>
          <a:custGeom>
            <a:rect b="b" l="l" r="r" t="t"/>
            <a:pathLst>
              <a:path extrusionOk="0" h="6907556" w="2462654">
                <a:moveTo>
                  <a:pt x="684692" y="11648"/>
                </a:moveTo>
                <a:lnTo>
                  <a:pt x="874485" y="0"/>
                </a:lnTo>
                <a:cubicBezTo>
                  <a:pt x="-189641" y="1564105"/>
                  <a:pt x="-291240" y="6177640"/>
                  <a:pt x="2462654" y="6907556"/>
                </a:cubicBezTo>
                <a:cubicBezTo>
                  <a:pt x="-873101" y="6169619"/>
                  <a:pt x="6077" y="925035"/>
                  <a:pt x="426088" y="16439"/>
                </a:cubicBezTo>
                <a:cubicBezTo>
                  <a:pt x="620009" y="12900"/>
                  <a:pt x="584901" y="15187"/>
                  <a:pt x="684692" y="11648"/>
                </a:cubicBezTo>
                <a:close/>
              </a:path>
            </a:pathLst>
          </a:custGeom>
          <a:solidFill>
            <a:srgbClr val="73B5E4">
              <a:alpha val="3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24" name="Google Shape;424;g2a46d94e208_18_110"/>
          <p:cNvSpPr/>
          <p:nvPr/>
        </p:nvSpPr>
        <p:spPr>
          <a:xfrm>
            <a:off x="2267508" y="5962547"/>
            <a:ext cx="8400493"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Helvetica Neue"/>
                <a:ea typeface="Helvetica Neue"/>
                <a:cs typeface="Helvetica Neue"/>
                <a:sym typeface="Helvetica Neue"/>
              </a:rPr>
              <a:t>Schechter, C. and Qadach, M. (2012), “Toward an organizational model of change in elementary</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Helvetica Neue"/>
                <a:ea typeface="Helvetica Neue"/>
                <a:cs typeface="Helvetica Neue"/>
                <a:sym typeface="Helvetica Neue"/>
              </a:rPr>
              <a:t>schools: the contribution of organizational learning mechanisms”, Educational Administration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Helvetica Neue"/>
                <a:ea typeface="Helvetica Neue"/>
                <a:cs typeface="Helvetica Neue"/>
                <a:sym typeface="Helvetica Neue"/>
              </a:rPr>
              <a:t>Quarterly, Vol. 48 No. 1, pp. 116-153.</a:t>
            </a:r>
            <a:endParaRPr/>
          </a:p>
        </p:txBody>
      </p:sp>
      <p:grpSp>
        <p:nvGrpSpPr>
          <p:cNvPr id="425" name="Google Shape;425;g2a46d94e208_18_110"/>
          <p:cNvGrpSpPr/>
          <p:nvPr/>
        </p:nvGrpSpPr>
        <p:grpSpPr>
          <a:xfrm>
            <a:off x="3501692" y="233449"/>
            <a:ext cx="1108337" cy="1130884"/>
            <a:chOff x="7906331" y="4625152"/>
            <a:chExt cx="580319" cy="580319"/>
          </a:xfrm>
        </p:grpSpPr>
        <p:sp>
          <p:nvSpPr>
            <p:cNvPr id="426" name="Google Shape;426;g2a46d94e208_18_110"/>
            <p:cNvSpPr/>
            <p:nvPr/>
          </p:nvSpPr>
          <p:spPr>
            <a:xfrm>
              <a:off x="7906331" y="4625152"/>
              <a:ext cx="580319" cy="580319"/>
            </a:xfrm>
            <a:prstGeom prst="ellipse">
              <a:avLst/>
            </a:prstGeom>
            <a:solidFill>
              <a:schemeClr val="lt1"/>
            </a:solidFill>
            <a:ln cap="flat" cmpd="sng" w="25400">
              <a:solidFill>
                <a:schemeClr val="accent1"/>
              </a:solidFill>
              <a:prstDash val="solid"/>
              <a:round/>
              <a:headEnd len="sm" w="sm" type="none"/>
              <a:tailEnd len="sm" w="sm" type="none"/>
            </a:ln>
            <a:effectLst>
              <a:outerShdw blurRad="50800" rotWithShape="0" algn="ctr" dir="5400000" dist="50800">
                <a:schemeClr val="l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427" name="Google Shape;427;g2a46d94e208_18_110"/>
            <p:cNvPicPr preferRelativeResize="0"/>
            <p:nvPr/>
          </p:nvPicPr>
          <p:blipFill rotWithShape="1">
            <a:blip r:embed="rId3">
              <a:alphaModFix/>
            </a:blip>
            <a:srcRect b="0" l="0" r="0" t="0"/>
            <a:stretch/>
          </p:blipFill>
          <p:spPr>
            <a:xfrm flipH="1">
              <a:off x="8034670" y="4768080"/>
              <a:ext cx="309770" cy="301474"/>
            </a:xfrm>
            <a:prstGeom prst="rect">
              <a:avLst/>
            </a:prstGeom>
            <a:noFill/>
            <a:ln>
              <a:noFill/>
            </a:ln>
            <a:effectLst>
              <a:outerShdw blurRad="50800" rotWithShape="0" algn="ctr" dir="5400000" dist="50800">
                <a:schemeClr val="dk1"/>
              </a:outerShdw>
            </a:effectLst>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a46d94e208_18_129"/>
          <p:cNvSpPr/>
          <p:nvPr/>
        </p:nvSpPr>
        <p:spPr>
          <a:xfrm rot="10800000">
            <a:off x="6853697" y="449699"/>
            <a:ext cx="5338303" cy="5441433"/>
          </a:xfrm>
          <a:prstGeom prst="teardrop">
            <a:avLst>
              <a:gd fmla="val 100000" name="adj"/>
            </a:avLst>
          </a:prstGeom>
          <a:gradFill>
            <a:gsLst>
              <a:gs pos="0">
                <a:schemeClr val="accent1"/>
              </a:gs>
              <a:gs pos="43989">
                <a:srgbClr val="2EB3C0"/>
              </a:gs>
              <a:gs pos="93000">
                <a:schemeClr val="accent4"/>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434" name="Google Shape;434;g2a46d94e208_18_129"/>
          <p:cNvSpPr txBox="1"/>
          <p:nvPr/>
        </p:nvSpPr>
        <p:spPr>
          <a:xfrm>
            <a:off x="7533905" y="1809189"/>
            <a:ext cx="4658095" cy="11551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0" i="0" lang="en-US" sz="4400" u="none" cap="none" strike="noStrike">
                <a:solidFill>
                  <a:schemeClr val="lt1"/>
                </a:solidFill>
                <a:latin typeface="Helvetica Neue"/>
                <a:ea typeface="Helvetica Neue"/>
                <a:cs typeface="Helvetica Neue"/>
                <a:sym typeface="Helvetica Neue"/>
              </a:rPr>
              <a:t>One area where </a:t>
            </a:r>
            <a:r>
              <a:rPr b="1" i="1" lang="en-US" sz="4400" u="none" cap="none" strike="noStrike">
                <a:solidFill>
                  <a:schemeClr val="lt1"/>
                </a:solidFill>
                <a:latin typeface="Helvetica Neue"/>
                <a:ea typeface="Helvetica Neue"/>
                <a:cs typeface="Helvetica Neue"/>
                <a:sym typeface="Helvetica Neue"/>
              </a:rPr>
              <a:t>ambiguity</a:t>
            </a:r>
            <a:r>
              <a:rPr b="0" i="0" lang="en-US" sz="4400" u="none" cap="none" strike="noStrike">
                <a:solidFill>
                  <a:schemeClr val="lt1"/>
                </a:solidFill>
                <a:latin typeface="Helvetica Neue"/>
                <a:ea typeface="Helvetica Neue"/>
                <a:cs typeface="Helvetica Neue"/>
                <a:sym typeface="Helvetica Neue"/>
              </a:rPr>
              <a:t> can be reduced is through shared goals. </a:t>
            </a:r>
            <a:endParaRPr b="0" i="0" sz="1400" u="none" cap="none" strike="noStrike">
              <a:solidFill>
                <a:srgbClr val="000000"/>
              </a:solidFill>
              <a:latin typeface="Arial"/>
              <a:ea typeface="Arial"/>
              <a:cs typeface="Arial"/>
              <a:sym typeface="Arial"/>
            </a:endParaRPr>
          </a:p>
        </p:txBody>
      </p:sp>
      <p:sp>
        <p:nvSpPr>
          <p:cNvPr id="435" name="Google Shape;435;g2a46d94e208_18_129"/>
          <p:cNvSpPr txBox="1"/>
          <p:nvPr/>
        </p:nvSpPr>
        <p:spPr>
          <a:xfrm>
            <a:off x="5402317" y="-306948"/>
            <a:ext cx="127858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0"/>
              <a:buFont typeface="Arial"/>
              <a:buNone/>
            </a:pPr>
            <a:r>
              <a:rPr b="1" i="0" lang="en-US" sz="30000" u="none" cap="none" strike="noStrike">
                <a:solidFill>
                  <a:srgbClr val="00C7E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436" name="Google Shape;436;g2a46d94e208_18_129"/>
          <p:cNvPicPr preferRelativeResize="0"/>
          <p:nvPr/>
        </p:nvPicPr>
        <p:blipFill rotWithShape="1">
          <a:blip r:embed="rId3">
            <a:alphaModFix/>
          </a:blip>
          <a:srcRect b="0" l="27344" r="27343" t="0"/>
          <a:stretch/>
        </p:blipFill>
        <p:spPr>
          <a:xfrm>
            <a:off x="912813" y="-435835"/>
            <a:ext cx="4603567" cy="5645151"/>
          </a:xfrm>
          <a:custGeom>
            <a:rect b="b" l="l" r="r" t="t"/>
            <a:pathLst>
              <a:path extrusionOk="0" h="5645151" w="4603567">
                <a:moveTo>
                  <a:pt x="4232608" y="0"/>
                </a:moveTo>
                <a:cubicBezTo>
                  <a:pt x="4436655" y="0"/>
                  <a:pt x="4603567" y="158547"/>
                  <a:pt x="4603567" y="352367"/>
                </a:cubicBezTo>
                <a:lnTo>
                  <a:pt x="4603567" y="5292784"/>
                </a:lnTo>
                <a:cubicBezTo>
                  <a:pt x="4603567" y="5486604"/>
                  <a:pt x="4436655" y="5645151"/>
                  <a:pt x="4232608" y="5645151"/>
                </a:cubicBezTo>
                <a:cubicBezTo>
                  <a:pt x="4028562" y="5645151"/>
                  <a:pt x="3861649" y="5486604"/>
                  <a:pt x="3861649" y="5292784"/>
                </a:cubicBezTo>
                <a:lnTo>
                  <a:pt x="3861649" y="352367"/>
                </a:lnTo>
                <a:cubicBezTo>
                  <a:pt x="3861649" y="158547"/>
                  <a:pt x="4028562" y="0"/>
                  <a:pt x="4232608" y="0"/>
                </a:cubicBezTo>
                <a:close/>
                <a:moveTo>
                  <a:pt x="3459778" y="0"/>
                </a:moveTo>
                <a:cubicBezTo>
                  <a:pt x="3663365" y="0"/>
                  <a:pt x="3829901" y="158575"/>
                  <a:pt x="3829901" y="352429"/>
                </a:cubicBezTo>
                <a:lnTo>
                  <a:pt x="3829901" y="4151310"/>
                </a:lnTo>
                <a:cubicBezTo>
                  <a:pt x="3829901" y="4345164"/>
                  <a:pt x="3663365" y="4503738"/>
                  <a:pt x="3459778" y="4503738"/>
                </a:cubicBezTo>
                <a:cubicBezTo>
                  <a:pt x="3256191" y="4503738"/>
                  <a:pt x="3089654" y="4345164"/>
                  <a:pt x="3089654" y="4151310"/>
                </a:cubicBezTo>
                <a:lnTo>
                  <a:pt x="3089654" y="352429"/>
                </a:lnTo>
                <a:cubicBezTo>
                  <a:pt x="3089654" y="158575"/>
                  <a:pt x="3256191" y="0"/>
                  <a:pt x="3459778" y="0"/>
                </a:cubicBezTo>
                <a:close/>
                <a:moveTo>
                  <a:pt x="2687782" y="0"/>
                </a:moveTo>
                <a:cubicBezTo>
                  <a:pt x="2891369" y="0"/>
                  <a:pt x="3057905" y="158551"/>
                  <a:pt x="3057905" y="352375"/>
                </a:cubicBezTo>
                <a:lnTo>
                  <a:pt x="3057905" y="4651426"/>
                </a:lnTo>
                <a:cubicBezTo>
                  <a:pt x="3057905" y="4845251"/>
                  <a:pt x="2891369" y="5003801"/>
                  <a:pt x="2687782" y="5003801"/>
                </a:cubicBezTo>
                <a:cubicBezTo>
                  <a:pt x="2484195" y="5003801"/>
                  <a:pt x="2317658" y="4845251"/>
                  <a:pt x="2317658" y="4651426"/>
                </a:cubicBezTo>
                <a:lnTo>
                  <a:pt x="2317658" y="352375"/>
                </a:lnTo>
                <a:cubicBezTo>
                  <a:pt x="2317658" y="158551"/>
                  <a:pt x="2484195" y="0"/>
                  <a:pt x="2687782" y="0"/>
                </a:cubicBezTo>
                <a:close/>
                <a:moveTo>
                  <a:pt x="1914950" y="0"/>
                </a:moveTo>
                <a:cubicBezTo>
                  <a:pt x="2118997" y="0"/>
                  <a:pt x="2285909" y="158548"/>
                  <a:pt x="2285909" y="352368"/>
                </a:cubicBezTo>
                <a:lnTo>
                  <a:pt x="2285909" y="5292784"/>
                </a:lnTo>
                <a:cubicBezTo>
                  <a:pt x="2285909" y="5486604"/>
                  <a:pt x="2118997" y="5645151"/>
                  <a:pt x="1914950" y="5645151"/>
                </a:cubicBezTo>
                <a:cubicBezTo>
                  <a:pt x="1710904" y="5645151"/>
                  <a:pt x="1543991" y="5486604"/>
                  <a:pt x="1543991" y="5292784"/>
                </a:cubicBezTo>
                <a:lnTo>
                  <a:pt x="1543991" y="352368"/>
                </a:lnTo>
                <a:cubicBezTo>
                  <a:pt x="1543991" y="158548"/>
                  <a:pt x="1710904" y="0"/>
                  <a:pt x="1914950" y="0"/>
                </a:cubicBezTo>
                <a:close/>
                <a:moveTo>
                  <a:pt x="1142955" y="0"/>
                </a:moveTo>
                <a:cubicBezTo>
                  <a:pt x="1347002" y="0"/>
                  <a:pt x="1513914" y="158545"/>
                  <a:pt x="1513914" y="352361"/>
                </a:cubicBezTo>
                <a:lnTo>
                  <a:pt x="1513914" y="4215241"/>
                </a:lnTo>
                <a:cubicBezTo>
                  <a:pt x="1513914" y="4408694"/>
                  <a:pt x="1347002" y="4567238"/>
                  <a:pt x="1142955" y="4567238"/>
                </a:cubicBezTo>
                <a:cubicBezTo>
                  <a:pt x="938909" y="4567238"/>
                  <a:pt x="771996" y="4408694"/>
                  <a:pt x="771996" y="4215241"/>
                </a:cubicBezTo>
                <a:lnTo>
                  <a:pt x="771996" y="352361"/>
                </a:lnTo>
                <a:cubicBezTo>
                  <a:pt x="771996" y="158545"/>
                  <a:pt x="938909" y="0"/>
                  <a:pt x="1142955" y="0"/>
                </a:cubicBezTo>
                <a:close/>
                <a:moveTo>
                  <a:pt x="370959" y="0"/>
                </a:moveTo>
                <a:cubicBezTo>
                  <a:pt x="575006" y="0"/>
                  <a:pt x="741918" y="158548"/>
                  <a:pt x="741918" y="352368"/>
                </a:cubicBezTo>
                <a:lnTo>
                  <a:pt x="741918" y="5292784"/>
                </a:lnTo>
                <a:cubicBezTo>
                  <a:pt x="741918" y="5486604"/>
                  <a:pt x="575006" y="5645151"/>
                  <a:pt x="370959" y="5645151"/>
                </a:cubicBezTo>
                <a:cubicBezTo>
                  <a:pt x="166912" y="5645151"/>
                  <a:pt x="0" y="5486604"/>
                  <a:pt x="0" y="5292784"/>
                </a:cubicBezTo>
                <a:lnTo>
                  <a:pt x="0" y="352368"/>
                </a:lnTo>
                <a:cubicBezTo>
                  <a:pt x="0" y="158548"/>
                  <a:pt x="166912" y="0"/>
                  <a:pt x="370959" y="0"/>
                </a:cubicBezTo>
                <a:close/>
              </a:path>
            </a:pathLst>
          </a:custGeom>
          <a:noFill/>
          <a:ln>
            <a:noFill/>
          </a:ln>
        </p:spPr>
      </p:pic>
      <p:sp>
        <p:nvSpPr>
          <p:cNvPr id="437" name="Google Shape;437;g2a46d94e208_18_129"/>
          <p:cNvSpPr txBox="1"/>
          <p:nvPr/>
        </p:nvSpPr>
        <p:spPr>
          <a:xfrm>
            <a:off x="814854" y="6328231"/>
            <a:ext cx="10562292"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A5A5A5"/>
                </a:solidFill>
                <a:latin typeface="Lato"/>
                <a:ea typeface="Lato"/>
                <a:cs typeface="Lato"/>
                <a:sym typeface="Lato"/>
              </a:rPr>
              <a:t>Donohoo, J. &amp; Forbes, G. (2024). Collective Impact: Overcoming the Enemies of Efficacy, Solution Tree.</a:t>
            </a:r>
            <a:endParaRPr b="0" i="0" sz="1400" u="none" cap="none" strike="noStrike">
              <a:solidFill>
                <a:srgbClr val="A5A5A5"/>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g2a46d94e208_18_138"/>
          <p:cNvPicPr preferRelativeResize="0"/>
          <p:nvPr/>
        </p:nvPicPr>
        <p:blipFill rotWithShape="1">
          <a:blip r:embed="rId3">
            <a:alphaModFix/>
          </a:blip>
          <a:srcRect b="0" l="0" r="0" t="0"/>
          <a:stretch/>
        </p:blipFill>
        <p:spPr>
          <a:xfrm>
            <a:off x="7017271" y="-1317983"/>
            <a:ext cx="6528816" cy="3671371"/>
          </a:xfrm>
          <a:prstGeom prst="rect">
            <a:avLst/>
          </a:prstGeom>
          <a:noFill/>
          <a:ln>
            <a:noFill/>
          </a:ln>
        </p:spPr>
      </p:pic>
      <p:sp>
        <p:nvSpPr>
          <p:cNvPr id="444" name="Google Shape;444;g2a46d94e208_18_138"/>
          <p:cNvSpPr/>
          <p:nvPr/>
        </p:nvSpPr>
        <p:spPr>
          <a:xfrm rot="-4761497">
            <a:off x="8039941" y="-4201851"/>
            <a:ext cx="2501941" cy="8901895"/>
          </a:xfrm>
          <a:custGeom>
            <a:rect b="b" l="l" r="r" t="t"/>
            <a:pathLst>
              <a:path extrusionOk="0" h="7313978" w="2847165">
                <a:moveTo>
                  <a:pt x="1711346" y="63074"/>
                </a:moveTo>
                <a:cubicBezTo>
                  <a:pt x="1860061" y="67582"/>
                  <a:pt x="2117861" y="0"/>
                  <a:pt x="2475132" y="0"/>
                </a:cubicBezTo>
                <a:cubicBezTo>
                  <a:pt x="1411006" y="1564105"/>
                  <a:pt x="767039" y="5605494"/>
                  <a:pt x="2847165" y="7313978"/>
                </a:cubicBezTo>
                <a:cubicBezTo>
                  <a:pt x="-488590" y="6576041"/>
                  <a:pt x="-865226" y="2367641"/>
                  <a:pt x="1570112" y="31351"/>
                </a:cubicBezTo>
                <a:cubicBezTo>
                  <a:pt x="1573538" y="37868"/>
                  <a:pt x="1707920" y="56557"/>
                  <a:pt x="1711346" y="630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45" name="Google Shape;445;g2a46d94e208_18_138"/>
          <p:cNvSpPr/>
          <p:nvPr/>
        </p:nvSpPr>
        <p:spPr>
          <a:xfrm flipH="1" rot="5400000">
            <a:off x="9307416" y="-2663926"/>
            <a:ext cx="1921484" cy="7695166"/>
          </a:xfrm>
          <a:custGeom>
            <a:rect b="b" l="l" r="r" t="t"/>
            <a:pathLst>
              <a:path extrusionOk="0" h="6640179" w="2296483">
                <a:moveTo>
                  <a:pt x="1856044" y="0"/>
                </a:moveTo>
                <a:lnTo>
                  <a:pt x="2296483" y="0"/>
                </a:lnTo>
                <a:cubicBezTo>
                  <a:pt x="1013331" y="1008117"/>
                  <a:pt x="-236281" y="3187658"/>
                  <a:pt x="1894146" y="6640179"/>
                </a:cubicBezTo>
                <a:cubicBezTo>
                  <a:pt x="-655567" y="3888110"/>
                  <a:pt x="-53467" y="1009316"/>
                  <a:pt x="428297" y="24063"/>
                </a:cubicBezTo>
                <a:lnTo>
                  <a:pt x="1856044" y="0"/>
                </a:lnTo>
                <a:close/>
              </a:path>
            </a:pathLst>
          </a:custGeom>
          <a:solidFill>
            <a:srgbClr val="1482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46" name="Google Shape;446;g2a46d94e208_18_138"/>
          <p:cNvSpPr/>
          <p:nvPr/>
        </p:nvSpPr>
        <p:spPr>
          <a:xfrm flipH="1" rot="5987937">
            <a:off x="8529869" y="-2404548"/>
            <a:ext cx="1921484" cy="7695165"/>
          </a:xfrm>
          <a:custGeom>
            <a:rect b="b" l="l" r="r" t="t"/>
            <a:pathLst>
              <a:path extrusionOk="0" h="6640179" w="2296483">
                <a:moveTo>
                  <a:pt x="1856044" y="0"/>
                </a:moveTo>
                <a:lnTo>
                  <a:pt x="2296483" y="0"/>
                </a:lnTo>
                <a:cubicBezTo>
                  <a:pt x="1013331" y="1008117"/>
                  <a:pt x="-236281" y="3187658"/>
                  <a:pt x="1894146" y="6640179"/>
                </a:cubicBezTo>
                <a:cubicBezTo>
                  <a:pt x="-655567" y="3888110"/>
                  <a:pt x="-53467" y="1009316"/>
                  <a:pt x="428297" y="24063"/>
                </a:cubicBezTo>
                <a:lnTo>
                  <a:pt x="1856044" y="0"/>
                </a:lnTo>
                <a:close/>
              </a:path>
            </a:pathLst>
          </a:custGeom>
          <a:solidFill>
            <a:srgbClr val="A0AC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47" name="Google Shape;447;g2a46d94e208_18_138"/>
          <p:cNvSpPr/>
          <p:nvPr/>
        </p:nvSpPr>
        <p:spPr>
          <a:xfrm>
            <a:off x="2029768" y="5782795"/>
            <a:ext cx="8781615"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Helvetica Neue"/>
                <a:ea typeface="Helvetica Neue"/>
                <a:cs typeface="Helvetica Neue"/>
                <a:sym typeface="Helvetica Neue"/>
              </a:rPr>
              <a:t>Kurz, T. B., &amp; Knight, S. (2003). An exploration of the relationship among teacher efficacy, </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Helvetica Neue"/>
                <a:ea typeface="Helvetica Neue"/>
                <a:cs typeface="Helvetica Neue"/>
                <a:sym typeface="Helvetica Neue"/>
              </a:rPr>
              <a:t>collective teacher efficacy, and goal consensus. </a:t>
            </a:r>
            <a:r>
              <a:rPr b="0" i="1" lang="en-US" sz="1600" u="none" cap="none" strike="noStrike">
                <a:solidFill>
                  <a:srgbClr val="000000"/>
                </a:solidFill>
                <a:latin typeface="Helvetica Neue"/>
                <a:ea typeface="Helvetica Neue"/>
                <a:cs typeface="Helvetica Neue"/>
                <a:sym typeface="Helvetica Neue"/>
              </a:rPr>
              <a:t>Learning Environments Research</a:t>
            </a:r>
            <a:r>
              <a:rPr b="0" i="0" lang="en-US" sz="1600" u="none" cap="none" strike="noStrike">
                <a:solidFill>
                  <a:srgbClr val="000000"/>
                </a:solidFill>
                <a:latin typeface="Helvetica Neue"/>
                <a:ea typeface="Helvetica Neue"/>
                <a:cs typeface="Helvetica Neue"/>
                <a:sym typeface="Helvetica Neue"/>
              </a:rPr>
              <a:t>, 7(2), </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Helvetica Neue"/>
                <a:ea typeface="Helvetica Neue"/>
                <a:cs typeface="Helvetica Neue"/>
                <a:sym typeface="Helvetica Neue"/>
              </a:rPr>
              <a:t>111–128.</a:t>
            </a:r>
            <a:endParaRPr/>
          </a:p>
          <a:p>
            <a:pPr indent="0" lvl="0" marL="0" marR="0" rtl="0" algn="l">
              <a:lnSpc>
                <a:spcPct val="100000"/>
              </a:lnSpc>
              <a:spcBef>
                <a:spcPts val="0"/>
              </a:spcBef>
              <a:spcAft>
                <a:spcPts val="0"/>
              </a:spcAft>
              <a:buNone/>
            </a:pPr>
            <a:br>
              <a:rPr b="0" i="0" lang="en-US" sz="1600" u="none" cap="none" strike="noStrike">
                <a:solidFill>
                  <a:srgbClr val="000000"/>
                </a:solidFill>
                <a:latin typeface="Helvetica Neue"/>
                <a:ea typeface="Helvetica Neue"/>
                <a:cs typeface="Helvetica Neue"/>
                <a:sym typeface="Helvetica Neue"/>
              </a:rPr>
            </a:br>
            <a:endParaRPr b="0" i="0" sz="1600" u="none" cap="none" strike="noStrike">
              <a:solidFill>
                <a:srgbClr val="000000"/>
              </a:solidFill>
              <a:latin typeface="Helvetica Neue"/>
              <a:ea typeface="Helvetica Neue"/>
              <a:cs typeface="Helvetica Neue"/>
              <a:sym typeface="Helvetica Neue"/>
            </a:endParaRPr>
          </a:p>
        </p:txBody>
      </p:sp>
      <p:sp>
        <p:nvSpPr>
          <p:cNvPr id="448" name="Google Shape;448;g2a46d94e208_18_138"/>
          <p:cNvSpPr/>
          <p:nvPr/>
        </p:nvSpPr>
        <p:spPr>
          <a:xfrm>
            <a:off x="2178486" y="2626269"/>
            <a:ext cx="7151215" cy="20621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Helvetica Neue"/>
                <a:ea typeface="Helvetica Neue"/>
                <a:cs typeface="Helvetica Neue"/>
                <a:sym typeface="Helvetica Neue"/>
              </a:rPr>
              <a:t>Kruz and Knight found a strong relationship between goal consensus/vision and collective teacher efficacy in high schools.</a:t>
            </a:r>
            <a:endParaRPr b="0" i="0" sz="3200" u="none" cap="none" strike="noStrike">
              <a:solidFill>
                <a:srgbClr val="000000"/>
              </a:solidFill>
              <a:latin typeface="Helvetica Neue"/>
              <a:ea typeface="Helvetica Neue"/>
              <a:cs typeface="Helvetica Neue"/>
              <a:sym typeface="Helvetica Neue"/>
            </a:endParaRPr>
          </a:p>
        </p:txBody>
      </p:sp>
      <p:grpSp>
        <p:nvGrpSpPr>
          <p:cNvPr id="449" name="Google Shape;449;g2a46d94e208_18_138"/>
          <p:cNvGrpSpPr/>
          <p:nvPr/>
        </p:nvGrpSpPr>
        <p:grpSpPr>
          <a:xfrm>
            <a:off x="8936443" y="337725"/>
            <a:ext cx="1108337" cy="1130884"/>
            <a:chOff x="7906331" y="4625152"/>
            <a:chExt cx="580319" cy="580319"/>
          </a:xfrm>
        </p:grpSpPr>
        <p:sp>
          <p:nvSpPr>
            <p:cNvPr id="450" name="Google Shape;450;g2a46d94e208_18_138"/>
            <p:cNvSpPr/>
            <p:nvPr/>
          </p:nvSpPr>
          <p:spPr>
            <a:xfrm>
              <a:off x="7906331" y="4625152"/>
              <a:ext cx="580319" cy="580319"/>
            </a:xfrm>
            <a:prstGeom prst="ellipse">
              <a:avLst/>
            </a:prstGeom>
            <a:solidFill>
              <a:schemeClr val="lt1"/>
            </a:solidFill>
            <a:ln cap="flat" cmpd="sng" w="25400">
              <a:solidFill>
                <a:schemeClr val="accent1"/>
              </a:solidFill>
              <a:prstDash val="solid"/>
              <a:round/>
              <a:headEnd len="sm" w="sm" type="none"/>
              <a:tailEnd len="sm" w="sm" type="none"/>
            </a:ln>
            <a:effectLst>
              <a:outerShdw blurRad="50800" rotWithShape="0" algn="ctr" dir="5400000" dist="50800">
                <a:schemeClr val="l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451" name="Google Shape;451;g2a46d94e208_18_138"/>
            <p:cNvPicPr preferRelativeResize="0"/>
            <p:nvPr/>
          </p:nvPicPr>
          <p:blipFill rotWithShape="1">
            <a:blip r:embed="rId4">
              <a:alphaModFix/>
            </a:blip>
            <a:srcRect b="0" l="0" r="0" t="0"/>
            <a:stretch/>
          </p:blipFill>
          <p:spPr>
            <a:xfrm flipH="1">
              <a:off x="8034670" y="4768080"/>
              <a:ext cx="309770" cy="301474"/>
            </a:xfrm>
            <a:prstGeom prst="rect">
              <a:avLst/>
            </a:prstGeom>
            <a:noFill/>
            <a:ln>
              <a:noFill/>
            </a:ln>
            <a:effectLst>
              <a:outerShdw blurRad="50800" rotWithShape="0" algn="ctr" dir="5400000" dist="50800">
                <a:schemeClr val="dk1"/>
              </a:outerShdw>
            </a:effectLst>
          </p:spPr>
        </p:pic>
      </p:grpSp>
      <p:sp>
        <p:nvSpPr>
          <p:cNvPr id="452" name="Google Shape;452;g2a46d94e208_18_138"/>
          <p:cNvSpPr txBox="1"/>
          <p:nvPr/>
        </p:nvSpPr>
        <p:spPr>
          <a:xfrm>
            <a:off x="2178486" y="903168"/>
            <a:ext cx="449187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500" u="none" cap="none" strike="noStrike">
                <a:solidFill>
                  <a:srgbClr val="000000"/>
                </a:solidFill>
                <a:latin typeface="Helvetica Neue"/>
                <a:ea typeface="Helvetica Neue"/>
                <a:cs typeface="Helvetica Neue"/>
                <a:sym typeface="Helvetica Neue"/>
              </a:rPr>
              <a:t>Shared goals foster </a:t>
            </a:r>
            <a:endParaRPr/>
          </a:p>
          <a:p>
            <a:pPr indent="0" lvl="0" marL="0" marR="0" rtl="0" algn="l">
              <a:lnSpc>
                <a:spcPct val="100000"/>
              </a:lnSpc>
              <a:spcBef>
                <a:spcPts val="0"/>
              </a:spcBef>
              <a:spcAft>
                <a:spcPts val="0"/>
              </a:spcAft>
              <a:buNone/>
            </a:pPr>
            <a:r>
              <a:rPr b="1" i="0" lang="en-US" sz="3500" u="none" cap="none" strike="noStrike">
                <a:solidFill>
                  <a:srgbClr val="000000"/>
                </a:solidFill>
                <a:latin typeface="Helvetica Neue"/>
                <a:ea typeface="Helvetica Neue"/>
                <a:cs typeface="Helvetica Neue"/>
                <a:sym typeface="Helvetica Neue"/>
              </a:rPr>
              <a:t>collective efficacy.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torn brown paper with a white paper with black text&#10;&#10;Description automatically generated" id="457" name="Google Shape;457;g2a46d94e208_18_152"/>
          <p:cNvPicPr preferRelativeResize="0"/>
          <p:nvPr/>
        </p:nvPicPr>
        <p:blipFill rotWithShape="1">
          <a:blip r:embed="rId3">
            <a:alphaModFix/>
          </a:blip>
          <a:srcRect b="6048" l="0" r="0" t="9683"/>
          <a:stretch/>
        </p:blipFill>
        <p:spPr>
          <a:xfrm>
            <a:off x="20" y="10"/>
            <a:ext cx="12191980" cy="68579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2a46d94e208_18_156"/>
          <p:cNvSpPr/>
          <p:nvPr/>
        </p:nvSpPr>
        <p:spPr>
          <a:xfrm rot="10800000">
            <a:off x="6853697" y="449699"/>
            <a:ext cx="5338303" cy="5441433"/>
          </a:xfrm>
          <a:prstGeom prst="teardrop">
            <a:avLst>
              <a:gd fmla="val 100000" name="adj"/>
            </a:avLst>
          </a:prstGeom>
          <a:gradFill>
            <a:gsLst>
              <a:gs pos="0">
                <a:schemeClr val="accent1"/>
              </a:gs>
              <a:gs pos="43989">
                <a:srgbClr val="2EB3C0"/>
              </a:gs>
              <a:gs pos="93000">
                <a:schemeClr val="accent4"/>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464" name="Google Shape;464;g2a46d94e208_18_156"/>
          <p:cNvSpPr txBox="1"/>
          <p:nvPr/>
        </p:nvSpPr>
        <p:spPr>
          <a:xfrm>
            <a:off x="7035141" y="2155553"/>
            <a:ext cx="4658095" cy="11551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0" i="0" lang="en-US" sz="4400" u="none" cap="none" strike="noStrike">
                <a:solidFill>
                  <a:schemeClr val="lt1"/>
                </a:solidFill>
                <a:latin typeface="Helvetica Neue"/>
                <a:ea typeface="Helvetica Neue"/>
                <a:cs typeface="Helvetica Neue"/>
                <a:sym typeface="Helvetica Neue"/>
              </a:rPr>
              <a:t>Another area where </a:t>
            </a:r>
            <a:r>
              <a:rPr b="1" i="1" lang="en-US" sz="4400" u="none" cap="none" strike="noStrike">
                <a:solidFill>
                  <a:schemeClr val="lt1"/>
                </a:solidFill>
                <a:latin typeface="Helvetica Neue"/>
                <a:ea typeface="Helvetica Neue"/>
                <a:cs typeface="Helvetica Neue"/>
                <a:sym typeface="Helvetica Neue"/>
              </a:rPr>
              <a:t>ambiguity</a:t>
            </a:r>
            <a:r>
              <a:rPr b="0" i="0" lang="en-US" sz="4400" u="none" cap="none" strike="noStrike">
                <a:solidFill>
                  <a:schemeClr val="lt1"/>
                </a:solidFill>
                <a:latin typeface="Helvetica Neue"/>
                <a:ea typeface="Helvetica Neue"/>
                <a:cs typeface="Helvetica Neue"/>
                <a:sym typeface="Helvetica Neue"/>
              </a:rPr>
              <a:t> can be reduced…</a:t>
            </a:r>
            <a:endParaRPr b="0" i="0" sz="1400" u="none" cap="none" strike="noStrike">
              <a:solidFill>
                <a:srgbClr val="000000"/>
              </a:solidFill>
              <a:latin typeface="Arial"/>
              <a:ea typeface="Arial"/>
              <a:cs typeface="Arial"/>
              <a:sym typeface="Arial"/>
            </a:endParaRPr>
          </a:p>
        </p:txBody>
      </p:sp>
      <p:sp>
        <p:nvSpPr>
          <p:cNvPr id="465" name="Google Shape;465;g2a46d94e208_18_156"/>
          <p:cNvSpPr txBox="1"/>
          <p:nvPr/>
        </p:nvSpPr>
        <p:spPr>
          <a:xfrm>
            <a:off x="5402317" y="-306948"/>
            <a:ext cx="127858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0"/>
              <a:buFont typeface="Arial"/>
              <a:buNone/>
            </a:pPr>
            <a:r>
              <a:rPr b="1" i="0" lang="en-US" sz="30000" u="none" cap="none" strike="noStrike">
                <a:solidFill>
                  <a:srgbClr val="00C7E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466" name="Google Shape;466;g2a46d94e208_18_156"/>
          <p:cNvPicPr preferRelativeResize="0"/>
          <p:nvPr/>
        </p:nvPicPr>
        <p:blipFill rotWithShape="1">
          <a:blip r:embed="rId3">
            <a:alphaModFix/>
          </a:blip>
          <a:srcRect b="0" l="27344" r="27343" t="0"/>
          <a:stretch/>
        </p:blipFill>
        <p:spPr>
          <a:xfrm>
            <a:off x="912813" y="-435835"/>
            <a:ext cx="4603567" cy="5645151"/>
          </a:xfrm>
          <a:custGeom>
            <a:rect b="b" l="l" r="r" t="t"/>
            <a:pathLst>
              <a:path extrusionOk="0" h="5645151" w="4603567">
                <a:moveTo>
                  <a:pt x="4232608" y="0"/>
                </a:moveTo>
                <a:cubicBezTo>
                  <a:pt x="4436655" y="0"/>
                  <a:pt x="4603567" y="158547"/>
                  <a:pt x="4603567" y="352367"/>
                </a:cubicBezTo>
                <a:lnTo>
                  <a:pt x="4603567" y="5292784"/>
                </a:lnTo>
                <a:cubicBezTo>
                  <a:pt x="4603567" y="5486604"/>
                  <a:pt x="4436655" y="5645151"/>
                  <a:pt x="4232608" y="5645151"/>
                </a:cubicBezTo>
                <a:cubicBezTo>
                  <a:pt x="4028562" y="5645151"/>
                  <a:pt x="3861649" y="5486604"/>
                  <a:pt x="3861649" y="5292784"/>
                </a:cubicBezTo>
                <a:lnTo>
                  <a:pt x="3861649" y="352367"/>
                </a:lnTo>
                <a:cubicBezTo>
                  <a:pt x="3861649" y="158547"/>
                  <a:pt x="4028562" y="0"/>
                  <a:pt x="4232608" y="0"/>
                </a:cubicBezTo>
                <a:close/>
                <a:moveTo>
                  <a:pt x="3459778" y="0"/>
                </a:moveTo>
                <a:cubicBezTo>
                  <a:pt x="3663365" y="0"/>
                  <a:pt x="3829901" y="158575"/>
                  <a:pt x="3829901" y="352429"/>
                </a:cubicBezTo>
                <a:lnTo>
                  <a:pt x="3829901" y="4151310"/>
                </a:lnTo>
                <a:cubicBezTo>
                  <a:pt x="3829901" y="4345164"/>
                  <a:pt x="3663365" y="4503738"/>
                  <a:pt x="3459778" y="4503738"/>
                </a:cubicBezTo>
                <a:cubicBezTo>
                  <a:pt x="3256191" y="4503738"/>
                  <a:pt x="3089654" y="4345164"/>
                  <a:pt x="3089654" y="4151310"/>
                </a:cubicBezTo>
                <a:lnTo>
                  <a:pt x="3089654" y="352429"/>
                </a:lnTo>
                <a:cubicBezTo>
                  <a:pt x="3089654" y="158575"/>
                  <a:pt x="3256191" y="0"/>
                  <a:pt x="3459778" y="0"/>
                </a:cubicBezTo>
                <a:close/>
                <a:moveTo>
                  <a:pt x="2687782" y="0"/>
                </a:moveTo>
                <a:cubicBezTo>
                  <a:pt x="2891369" y="0"/>
                  <a:pt x="3057905" y="158551"/>
                  <a:pt x="3057905" y="352375"/>
                </a:cubicBezTo>
                <a:lnTo>
                  <a:pt x="3057905" y="4651426"/>
                </a:lnTo>
                <a:cubicBezTo>
                  <a:pt x="3057905" y="4845251"/>
                  <a:pt x="2891369" y="5003801"/>
                  <a:pt x="2687782" y="5003801"/>
                </a:cubicBezTo>
                <a:cubicBezTo>
                  <a:pt x="2484195" y="5003801"/>
                  <a:pt x="2317658" y="4845251"/>
                  <a:pt x="2317658" y="4651426"/>
                </a:cubicBezTo>
                <a:lnTo>
                  <a:pt x="2317658" y="352375"/>
                </a:lnTo>
                <a:cubicBezTo>
                  <a:pt x="2317658" y="158551"/>
                  <a:pt x="2484195" y="0"/>
                  <a:pt x="2687782" y="0"/>
                </a:cubicBezTo>
                <a:close/>
                <a:moveTo>
                  <a:pt x="1914950" y="0"/>
                </a:moveTo>
                <a:cubicBezTo>
                  <a:pt x="2118997" y="0"/>
                  <a:pt x="2285909" y="158548"/>
                  <a:pt x="2285909" y="352368"/>
                </a:cubicBezTo>
                <a:lnTo>
                  <a:pt x="2285909" y="5292784"/>
                </a:lnTo>
                <a:cubicBezTo>
                  <a:pt x="2285909" y="5486604"/>
                  <a:pt x="2118997" y="5645151"/>
                  <a:pt x="1914950" y="5645151"/>
                </a:cubicBezTo>
                <a:cubicBezTo>
                  <a:pt x="1710904" y="5645151"/>
                  <a:pt x="1543991" y="5486604"/>
                  <a:pt x="1543991" y="5292784"/>
                </a:cubicBezTo>
                <a:lnTo>
                  <a:pt x="1543991" y="352368"/>
                </a:lnTo>
                <a:cubicBezTo>
                  <a:pt x="1543991" y="158548"/>
                  <a:pt x="1710904" y="0"/>
                  <a:pt x="1914950" y="0"/>
                </a:cubicBezTo>
                <a:close/>
                <a:moveTo>
                  <a:pt x="1142955" y="0"/>
                </a:moveTo>
                <a:cubicBezTo>
                  <a:pt x="1347002" y="0"/>
                  <a:pt x="1513914" y="158545"/>
                  <a:pt x="1513914" y="352361"/>
                </a:cubicBezTo>
                <a:lnTo>
                  <a:pt x="1513914" y="4215241"/>
                </a:lnTo>
                <a:cubicBezTo>
                  <a:pt x="1513914" y="4408694"/>
                  <a:pt x="1347002" y="4567238"/>
                  <a:pt x="1142955" y="4567238"/>
                </a:cubicBezTo>
                <a:cubicBezTo>
                  <a:pt x="938909" y="4567238"/>
                  <a:pt x="771996" y="4408694"/>
                  <a:pt x="771996" y="4215241"/>
                </a:cubicBezTo>
                <a:lnTo>
                  <a:pt x="771996" y="352361"/>
                </a:lnTo>
                <a:cubicBezTo>
                  <a:pt x="771996" y="158545"/>
                  <a:pt x="938909" y="0"/>
                  <a:pt x="1142955" y="0"/>
                </a:cubicBezTo>
                <a:close/>
                <a:moveTo>
                  <a:pt x="370959" y="0"/>
                </a:moveTo>
                <a:cubicBezTo>
                  <a:pt x="575006" y="0"/>
                  <a:pt x="741918" y="158548"/>
                  <a:pt x="741918" y="352368"/>
                </a:cubicBezTo>
                <a:lnTo>
                  <a:pt x="741918" y="5292784"/>
                </a:lnTo>
                <a:cubicBezTo>
                  <a:pt x="741918" y="5486604"/>
                  <a:pt x="575006" y="5645151"/>
                  <a:pt x="370959" y="5645151"/>
                </a:cubicBezTo>
                <a:cubicBezTo>
                  <a:pt x="166912" y="5645151"/>
                  <a:pt x="0" y="5486604"/>
                  <a:pt x="0" y="5292784"/>
                </a:cubicBezTo>
                <a:lnTo>
                  <a:pt x="0" y="352368"/>
                </a:lnTo>
                <a:cubicBezTo>
                  <a:pt x="0" y="158548"/>
                  <a:pt x="166912" y="0"/>
                  <a:pt x="370959" y="0"/>
                </a:cubicBezTo>
                <a:close/>
              </a:path>
            </a:pathLst>
          </a:custGeom>
          <a:noFill/>
          <a:ln>
            <a:noFill/>
          </a:ln>
        </p:spPr>
      </p:pic>
      <p:sp>
        <p:nvSpPr>
          <p:cNvPr id="467" name="Google Shape;467;g2a46d94e208_18_156"/>
          <p:cNvSpPr txBox="1"/>
          <p:nvPr/>
        </p:nvSpPr>
        <p:spPr>
          <a:xfrm>
            <a:off x="814854" y="6328231"/>
            <a:ext cx="10562292"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A5A5A5"/>
                </a:solidFill>
                <a:latin typeface="Lato"/>
                <a:ea typeface="Lato"/>
                <a:cs typeface="Lato"/>
                <a:sym typeface="Lato"/>
              </a:rPr>
              <a:t>Donohoo, J. &amp; Forbes, G. (2024). Collective Impact: Overcoming the Enemies of Efficacy, Solution Tree.</a:t>
            </a:r>
            <a:endParaRPr b="0" i="0" sz="1400" u="none" cap="none" strike="noStrike">
              <a:solidFill>
                <a:srgbClr val="A5A5A5"/>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14d889f333_2_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178" name="Google Shape;178;g314d889f333_2_6"/>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179" name="Google Shape;179;g314d889f333_2_6"/>
          <p:cNvSpPr txBox="1"/>
          <p:nvPr>
            <p:ph type="title"/>
          </p:nvPr>
        </p:nvSpPr>
        <p:spPr>
          <a:xfrm>
            <a:off x="662111" y="219492"/>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a:latin typeface="Helvetica Neue"/>
                <a:ea typeface="Helvetica Neue"/>
                <a:cs typeface="Helvetica Neue"/>
                <a:sym typeface="Helvetica Neue"/>
                <a:extLst>
                  <a:ext uri="http://customooxmlschemas.google.com/">
                    <go:slidesCustomData xmlns:go="http://customooxmlschemas.google.com/" textRoundtripDataId="0"/>
                  </a:ext>
                </a:extLst>
              </a:rPr>
              <a:t>Success Criteria</a:t>
            </a:r>
            <a:endParaRPr b="1">
              <a:latin typeface="Helvetica Neue"/>
              <a:ea typeface="Helvetica Neue"/>
              <a:cs typeface="Helvetica Neue"/>
              <a:sym typeface="Helvetica Neue"/>
            </a:endParaRPr>
          </a:p>
        </p:txBody>
      </p:sp>
      <p:sp>
        <p:nvSpPr>
          <p:cNvPr id="180" name="Google Shape;180;g314d889f333_2_6"/>
          <p:cNvSpPr txBox="1"/>
          <p:nvPr>
            <p:ph idx="1" type="body"/>
          </p:nvPr>
        </p:nvSpPr>
        <p:spPr>
          <a:xfrm>
            <a:off x="486024" y="1385575"/>
            <a:ext cx="10867775" cy="2773066"/>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1200"/>
              </a:spcBef>
              <a:spcAft>
                <a:spcPts val="0"/>
              </a:spcAft>
              <a:buSzPts val="1800"/>
              <a:buNone/>
            </a:pPr>
            <a:r>
              <a:rPr lang="en-US" sz="2350">
                <a:latin typeface="Helvetica Neue"/>
                <a:ea typeface="Helvetica Neue"/>
                <a:cs typeface="Helvetica Neue"/>
                <a:sym typeface="Helvetica Neue"/>
              </a:rPr>
              <a:t>By the end of this session, you will be able to:</a:t>
            </a:r>
            <a:endParaRPr sz="2350">
              <a:latin typeface="Helvetica Neue"/>
              <a:ea typeface="Helvetica Neue"/>
              <a:cs typeface="Helvetica Neue"/>
              <a:sym typeface="Helvetica Neue"/>
            </a:endParaRPr>
          </a:p>
          <a:p>
            <a:pPr indent="0" lvl="0" marL="0" rtl="0" algn="l">
              <a:lnSpc>
                <a:spcPct val="95000"/>
              </a:lnSpc>
              <a:spcBef>
                <a:spcPts val="1200"/>
              </a:spcBef>
              <a:spcAft>
                <a:spcPts val="0"/>
              </a:spcAft>
              <a:buSzPts val="1800"/>
              <a:buNone/>
            </a:pPr>
            <a:r>
              <a:t/>
            </a:r>
            <a:endParaRPr sz="2350">
              <a:latin typeface="Helvetica Neue"/>
              <a:ea typeface="Helvetica Neue"/>
              <a:cs typeface="Helvetica Neue"/>
              <a:sym typeface="Helvetica Neue"/>
            </a:endParaRPr>
          </a:p>
          <a:p>
            <a:pPr indent="-377825" lvl="0" marL="457200" rtl="0" algn="l">
              <a:lnSpc>
                <a:spcPct val="95000"/>
              </a:lnSpc>
              <a:spcBef>
                <a:spcPts val="1200"/>
              </a:spcBef>
              <a:spcAft>
                <a:spcPts val="0"/>
              </a:spcAft>
              <a:buSzPts val="2350"/>
              <a:buFont typeface="Helvetica Neue"/>
              <a:buChar char="•"/>
            </a:pPr>
            <a:r>
              <a:rPr lang="en-US" sz="2350">
                <a:latin typeface="Helvetica Neue"/>
                <a:ea typeface="Helvetica Neue"/>
                <a:cs typeface="Helvetica Neue"/>
                <a:sym typeface="Helvetica Neue"/>
              </a:rPr>
              <a:t>define collective teacher efficacy and provide examples and non-examples </a:t>
            </a:r>
            <a:endParaRPr sz="2350">
              <a:latin typeface="Helvetica Neue"/>
              <a:ea typeface="Helvetica Neue"/>
              <a:cs typeface="Helvetica Neue"/>
              <a:sym typeface="Helvetica Neue"/>
            </a:endParaRPr>
          </a:p>
          <a:p>
            <a:pPr indent="-377825" lvl="0" marL="457200" rtl="0" algn="l">
              <a:lnSpc>
                <a:spcPct val="95000"/>
              </a:lnSpc>
              <a:spcBef>
                <a:spcPts val="1200"/>
              </a:spcBef>
              <a:spcAft>
                <a:spcPts val="0"/>
              </a:spcAft>
              <a:buSzPts val="2350"/>
              <a:buFont typeface="Helvetica Neue"/>
              <a:buChar char="•"/>
            </a:pPr>
            <a:r>
              <a:rPr lang="en-US" sz="2350">
                <a:latin typeface="Helvetica Neue"/>
                <a:ea typeface="Helvetica Neue"/>
                <a:cs typeface="Helvetica Neue"/>
                <a:sym typeface="Helvetica Neue"/>
              </a:rPr>
              <a:t>name</a:t>
            </a:r>
            <a:r>
              <a:rPr lang="en-US" sz="2350">
                <a:latin typeface="Helvetica Neue"/>
                <a:ea typeface="Helvetica Neue"/>
                <a:cs typeface="Helvetica Neue"/>
                <a:sym typeface="Helvetica Neue"/>
                <a:extLst>
                  <a:ext uri="http://customooxmlschemas.google.com/">
                    <go:slidesCustomData xmlns:go="http://customooxmlschemas.google.com/" textRoundtripDataId="1"/>
                  </a:ext>
                </a:extLst>
              </a:rPr>
              <a:t> and describe 1-2 enemies of efficacy.</a:t>
            </a:r>
            <a:endParaRPr sz="2350">
              <a:latin typeface="Helvetica Neue"/>
              <a:ea typeface="Helvetica Neue"/>
              <a:cs typeface="Helvetica Neue"/>
              <a:sym typeface="Helvetica Neue"/>
              <a:extLst>
                <a:ext uri="http://customooxmlschemas.google.com/">
                  <go:slidesCustomData xmlns:go="http://customooxmlschemas.google.com/" textRoundtripDataId="2"/>
                </a:ext>
              </a:extLst>
            </a:endParaRPr>
          </a:p>
          <a:p>
            <a:pPr indent="-377825" lvl="0" marL="457200" rtl="0" algn="l">
              <a:lnSpc>
                <a:spcPct val="95000"/>
              </a:lnSpc>
              <a:spcBef>
                <a:spcPts val="1200"/>
              </a:spcBef>
              <a:spcAft>
                <a:spcPts val="0"/>
              </a:spcAft>
              <a:buSzPts val="2350"/>
              <a:buFont typeface="Helvetica Neue"/>
              <a:buChar char="•"/>
            </a:pPr>
            <a:r>
              <a:rPr lang="en-US" sz="2350">
                <a:latin typeface="Helvetica Neue"/>
                <a:ea typeface="Helvetica Neue"/>
                <a:cs typeface="Helvetica Neue"/>
                <a:sym typeface="Helvetica Neue"/>
                <a:extLst>
                  <a:ext uri="http://customooxmlschemas.google.com/">
                    <go:slidesCustomData xmlns:go="http://customooxmlschemas.google.com/" textRoundtripDataId="3"/>
                  </a:ext>
                </a:extLst>
              </a:rPr>
              <a:t>identify specific leadership practices to overcome an enemy of efficacy.</a:t>
            </a:r>
            <a:endParaRPr sz="2350">
              <a:latin typeface="Helvetica Neue"/>
              <a:ea typeface="Helvetica Neue"/>
              <a:cs typeface="Helvetica Neue"/>
              <a:sym typeface="Helvetica Neue"/>
            </a:endParaRPr>
          </a:p>
          <a:p>
            <a:pPr indent="-377825" lvl="0" marL="457200" rtl="0" algn="l">
              <a:lnSpc>
                <a:spcPct val="95000"/>
              </a:lnSpc>
              <a:spcBef>
                <a:spcPts val="1200"/>
              </a:spcBef>
              <a:spcAft>
                <a:spcPts val="0"/>
              </a:spcAft>
              <a:buSzPts val="2350"/>
              <a:buFont typeface="Helvetica Neue"/>
              <a:buChar char="•"/>
            </a:pPr>
            <a:r>
              <a:rPr lang="en-US" sz="2350">
                <a:latin typeface="Helvetica Neue"/>
                <a:ea typeface="Helvetica Neue"/>
                <a:cs typeface="Helvetica Neue"/>
                <a:sym typeface="Helvetica Neue"/>
              </a:rPr>
              <a:t>i</a:t>
            </a:r>
            <a:r>
              <a:rPr lang="en-US" sz="2350">
                <a:latin typeface="Helvetica Neue"/>
                <a:ea typeface="Helvetica Neue"/>
                <a:cs typeface="Helvetica Neue"/>
                <a:sym typeface="Helvetica Neue"/>
              </a:rPr>
              <a:t>dentify how AI can be used to overcome enemies of efficacy.</a:t>
            </a:r>
            <a:endParaRPr sz="2350">
              <a:latin typeface="Helvetica Neue"/>
              <a:ea typeface="Helvetica Neue"/>
              <a:cs typeface="Helvetica Neue"/>
              <a:sym typeface="Helvetica Neue"/>
            </a:endParaRPr>
          </a:p>
          <a:p>
            <a:pPr indent="-228600" lvl="0" marL="457200" rtl="0" algn="l">
              <a:lnSpc>
                <a:spcPct val="95000"/>
              </a:lnSpc>
              <a:spcBef>
                <a:spcPts val="1200"/>
              </a:spcBef>
              <a:spcAft>
                <a:spcPts val="0"/>
              </a:spcAft>
              <a:buSzPts val="2350"/>
              <a:buFont typeface="Arial"/>
              <a:buNone/>
            </a:pPr>
            <a:r>
              <a:t/>
            </a:r>
            <a:endParaRPr sz="2350">
              <a:solidFill>
                <a:srgbClr val="515052"/>
              </a:solidFill>
              <a:latin typeface="Arial"/>
              <a:ea typeface="Arial"/>
              <a:cs typeface="Arial"/>
              <a:sym typeface="Arial"/>
            </a:endParaRPr>
          </a:p>
          <a:p>
            <a:pPr indent="-228600" lvl="0" marL="457200" rtl="0" algn="l">
              <a:lnSpc>
                <a:spcPct val="95000"/>
              </a:lnSpc>
              <a:spcBef>
                <a:spcPts val="1200"/>
              </a:spcBef>
              <a:spcAft>
                <a:spcPts val="0"/>
              </a:spcAft>
              <a:buSzPts val="2350"/>
              <a:buFont typeface="Arial"/>
              <a:buNone/>
            </a:pPr>
            <a:r>
              <a:t/>
            </a:r>
            <a:endParaRPr sz="1500">
              <a:solidFill>
                <a:srgbClr val="515052"/>
              </a:solidFill>
              <a:latin typeface="Arial"/>
              <a:ea typeface="Arial"/>
              <a:cs typeface="Arial"/>
              <a:sym typeface="Arial"/>
            </a:endParaRPr>
          </a:p>
          <a:p>
            <a:pPr indent="0" lvl="0" marL="0" rtl="0" algn="l">
              <a:lnSpc>
                <a:spcPct val="70000"/>
              </a:lnSpc>
              <a:spcBef>
                <a:spcPts val="2300"/>
              </a:spcBef>
              <a:spcAft>
                <a:spcPts val="0"/>
              </a:spcAft>
              <a:buSzPts val="1800"/>
              <a:buNone/>
            </a:pPr>
            <a:r>
              <a:t/>
            </a:r>
            <a:endParaRPr sz="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a46d94e208_18_165"/>
          <p:cNvSpPr/>
          <p:nvPr/>
        </p:nvSpPr>
        <p:spPr>
          <a:xfrm flipH="1" rot="10800000">
            <a:off x="1524001" y="6176714"/>
            <a:ext cx="9144009" cy="690728"/>
          </a:xfrm>
          <a:prstGeom prst="flowChartDocument">
            <a:avLst/>
          </a:prstGeom>
          <a:gradFill>
            <a:gsLst>
              <a:gs pos="0">
                <a:schemeClr val="accent1"/>
              </a:gs>
              <a:gs pos="94000">
                <a:schemeClr val="accent4"/>
              </a:gs>
              <a:gs pos="100000">
                <a:schemeClr val="accent4"/>
              </a:gs>
            </a:gsLst>
            <a:lin ang="2700006"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Lato"/>
              <a:ea typeface="Lato"/>
              <a:cs typeface="Lato"/>
              <a:sym typeface="Lato"/>
            </a:endParaRPr>
          </a:p>
        </p:txBody>
      </p:sp>
      <p:sp>
        <p:nvSpPr>
          <p:cNvPr id="474" name="Google Shape;474;g2a46d94e208_18_165"/>
          <p:cNvSpPr txBox="1"/>
          <p:nvPr/>
        </p:nvSpPr>
        <p:spPr>
          <a:xfrm>
            <a:off x="2226108" y="2628989"/>
            <a:ext cx="7413525" cy="2654543"/>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Three things occur when a problem of practice is surfaced…</a:t>
            </a:r>
            <a:endParaRPr b="0" i="0" sz="21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00000"/>
              </a:solidFill>
              <a:latin typeface="Montserrat"/>
              <a:ea typeface="Montserrat"/>
              <a:cs typeface="Montserrat"/>
              <a:sym typeface="Montserrat"/>
            </a:endParaRPr>
          </a:p>
          <a:p>
            <a:pPr indent="-276225" lvl="0" marL="342900" marR="0" rtl="0" algn="l">
              <a:lnSpc>
                <a:spcPct val="100000"/>
              </a:lnSpc>
              <a:spcBef>
                <a:spcPts val="0"/>
              </a:spcBef>
              <a:spcAft>
                <a:spcPts val="0"/>
              </a:spcAft>
              <a:buClr>
                <a:srgbClr val="000000"/>
              </a:buClr>
              <a:buSzPts val="2200"/>
              <a:buFont typeface="Montserrat"/>
              <a:buAutoNum type="arabicPeriod"/>
            </a:pPr>
            <a:r>
              <a:rPr b="0" i="0" lang="en-US" sz="2100" u="none" cap="none" strike="noStrike">
                <a:solidFill>
                  <a:srgbClr val="000000"/>
                </a:solidFill>
                <a:latin typeface="Montserrat"/>
                <a:ea typeface="Montserrat"/>
                <a:cs typeface="Montserrat"/>
                <a:sym typeface="Montserrat"/>
              </a:rPr>
              <a:t>It’s ignored. </a:t>
            </a:r>
            <a:endParaRPr b="0" i="0" sz="2100" u="none" cap="none" strike="noStrike">
              <a:solidFill>
                <a:srgbClr val="000000"/>
              </a:solidFill>
              <a:latin typeface="Montserrat"/>
              <a:ea typeface="Montserrat"/>
              <a:cs typeface="Montserrat"/>
              <a:sym typeface="Montserrat"/>
            </a:endParaRPr>
          </a:p>
          <a:p>
            <a:pPr indent="-276225" lvl="0" marL="342900" marR="0" rtl="0" algn="l">
              <a:lnSpc>
                <a:spcPct val="100000"/>
              </a:lnSpc>
              <a:spcBef>
                <a:spcPts val="0"/>
              </a:spcBef>
              <a:spcAft>
                <a:spcPts val="0"/>
              </a:spcAft>
              <a:buClr>
                <a:srgbClr val="000000"/>
              </a:buClr>
              <a:buSzPts val="2200"/>
              <a:buFont typeface="Montserrat"/>
              <a:buAutoNum type="arabicPeriod"/>
            </a:pPr>
            <a:r>
              <a:rPr b="0" i="0" lang="en-US" sz="2100" u="none" cap="none" strike="noStrike">
                <a:solidFill>
                  <a:srgbClr val="000000"/>
                </a:solidFill>
                <a:latin typeface="Montserrat"/>
                <a:ea typeface="Montserrat"/>
                <a:cs typeface="Montserrat"/>
                <a:sym typeface="Montserrat"/>
              </a:rPr>
              <a:t>It’s joked about. </a:t>
            </a:r>
            <a:endParaRPr b="0" i="0" sz="2100" u="none" cap="none" strike="noStrike">
              <a:solidFill>
                <a:srgbClr val="000000"/>
              </a:solidFill>
              <a:latin typeface="Montserrat"/>
              <a:ea typeface="Montserrat"/>
              <a:cs typeface="Montserrat"/>
              <a:sym typeface="Montserrat"/>
            </a:endParaRPr>
          </a:p>
          <a:p>
            <a:pPr indent="-276225" lvl="0" marL="342900" marR="0" rtl="0" algn="l">
              <a:lnSpc>
                <a:spcPct val="100000"/>
              </a:lnSpc>
              <a:spcBef>
                <a:spcPts val="0"/>
              </a:spcBef>
              <a:spcAft>
                <a:spcPts val="0"/>
              </a:spcAft>
              <a:buClr>
                <a:srgbClr val="000000"/>
              </a:buClr>
              <a:buSzPts val="2200"/>
              <a:buFont typeface="Montserrat"/>
              <a:buAutoNum type="arabicPeriod"/>
            </a:pPr>
            <a:r>
              <a:rPr b="0" i="0" lang="en-US" sz="2100" u="none" cap="none" strike="noStrike">
                <a:solidFill>
                  <a:srgbClr val="000000"/>
                </a:solidFill>
                <a:latin typeface="Montserrat"/>
                <a:ea typeface="Montserrat"/>
                <a:cs typeface="Montserrat"/>
                <a:sym typeface="Montserrat"/>
              </a:rPr>
              <a:t>It gets deflected. </a:t>
            </a:r>
            <a:endParaRPr b="0" i="0" sz="21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100" u="none" cap="none" strike="noStrike">
              <a:solidFill>
                <a:srgbClr val="000000"/>
              </a:solidFill>
              <a:latin typeface="Montserrat"/>
              <a:ea typeface="Montserrat"/>
              <a:cs typeface="Montserrat"/>
              <a:sym typeface="Montserrat"/>
            </a:endParaRPr>
          </a:p>
        </p:txBody>
      </p:sp>
      <p:sp>
        <p:nvSpPr>
          <p:cNvPr id="475" name="Google Shape;475;g2a46d94e208_18_165"/>
          <p:cNvSpPr txBox="1"/>
          <p:nvPr/>
        </p:nvSpPr>
        <p:spPr>
          <a:xfrm>
            <a:off x="2226108" y="6390069"/>
            <a:ext cx="7739775" cy="90021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chemeClr val="lt1"/>
                </a:solidFill>
                <a:latin typeface="Helvetica Neue"/>
                <a:ea typeface="Helvetica Neue"/>
                <a:cs typeface="Helvetica Neue"/>
                <a:sym typeface="Helvetica Neue"/>
              </a:rPr>
              <a:t>Crow, T. (2008). Declaration of interdependence. Q &amp; A with Judith Warren Little. </a:t>
            </a:r>
            <a:r>
              <a:rPr b="0" i="1" lang="en-US" sz="1350" u="none" cap="none" strike="noStrike">
                <a:solidFill>
                  <a:schemeClr val="lt1"/>
                </a:solidFill>
                <a:latin typeface="Helvetica Neue"/>
                <a:ea typeface="Helvetica Neue"/>
                <a:cs typeface="Helvetica Neue"/>
                <a:sym typeface="Helvetica Neue"/>
              </a:rPr>
              <a:t>Journal of Staff Development</a:t>
            </a:r>
            <a:r>
              <a:rPr b="0" i="0" lang="en-US" sz="1350" u="none" cap="none" strike="noStrike">
                <a:solidFill>
                  <a:schemeClr val="lt1"/>
                </a:solidFill>
                <a:latin typeface="Helvetica Neue"/>
                <a:ea typeface="Helvetica Neue"/>
                <a:cs typeface="Helvetica Neue"/>
                <a:sym typeface="Helvetica Neue"/>
              </a:rPr>
              <a:t>, 29(3), 53-56. </a:t>
            </a:r>
            <a:endParaRPr b="0" i="0" sz="135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350" u="none" cap="none" strike="noStrike">
                <a:solidFill>
                  <a:schemeClr val="lt1"/>
                </a:solidFill>
                <a:latin typeface="Calibri"/>
                <a:ea typeface="Calibri"/>
                <a:cs typeface="Calibri"/>
                <a:sym typeface="Calibri"/>
              </a:rPr>
            </a:br>
            <a:endParaRPr b="0" i="0" sz="1350" u="none" cap="none" strike="noStrik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a46d94e208_18_172"/>
          <p:cNvSpPr/>
          <p:nvPr/>
        </p:nvSpPr>
        <p:spPr>
          <a:xfrm flipH="1" rot="10800000">
            <a:off x="1524001" y="6121055"/>
            <a:ext cx="9144009" cy="690728"/>
          </a:xfrm>
          <a:prstGeom prst="flowChartDocument">
            <a:avLst/>
          </a:prstGeom>
          <a:gradFill>
            <a:gsLst>
              <a:gs pos="0">
                <a:schemeClr val="accent1"/>
              </a:gs>
              <a:gs pos="94000">
                <a:schemeClr val="accent4"/>
              </a:gs>
              <a:gs pos="100000">
                <a:schemeClr val="accent4"/>
              </a:gs>
            </a:gsLst>
            <a:lin ang="2700006"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Lato"/>
              <a:ea typeface="Lato"/>
              <a:cs typeface="Lato"/>
              <a:sym typeface="Lato"/>
            </a:endParaRPr>
          </a:p>
        </p:txBody>
      </p:sp>
      <p:sp>
        <p:nvSpPr>
          <p:cNvPr id="482" name="Google Shape;482;g2a46d94e208_18_172"/>
          <p:cNvSpPr txBox="1"/>
          <p:nvPr/>
        </p:nvSpPr>
        <p:spPr>
          <a:xfrm>
            <a:off x="2226108" y="2628989"/>
            <a:ext cx="7413525"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When a problem of practice is noticed, what happens next is that it gets normalized.</a:t>
            </a:r>
            <a:endParaRPr b="0" i="0" sz="2100" u="none" cap="none" strike="noStrike">
              <a:solidFill>
                <a:srgbClr val="000000"/>
              </a:solidFill>
              <a:latin typeface="Montserrat"/>
              <a:ea typeface="Montserrat"/>
              <a:cs typeface="Montserrat"/>
              <a:sym typeface="Montserrat"/>
            </a:endParaRPr>
          </a:p>
        </p:txBody>
      </p:sp>
      <p:sp>
        <p:nvSpPr>
          <p:cNvPr id="483" name="Google Shape;483;g2a46d94e208_18_172"/>
          <p:cNvSpPr txBox="1"/>
          <p:nvPr/>
        </p:nvSpPr>
        <p:spPr>
          <a:xfrm>
            <a:off x="2226108" y="6334410"/>
            <a:ext cx="7739775" cy="90021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chemeClr val="lt1"/>
                </a:solidFill>
                <a:latin typeface="Helvetica Neue"/>
                <a:ea typeface="Helvetica Neue"/>
                <a:cs typeface="Helvetica Neue"/>
                <a:sym typeface="Helvetica Neue"/>
              </a:rPr>
              <a:t>Crow, T. (2008). Declaration of interdependence. Q &amp; A with Judith Warren Little. </a:t>
            </a:r>
            <a:r>
              <a:rPr b="0" i="1" lang="en-US" sz="1350" u="none" cap="none" strike="noStrike">
                <a:solidFill>
                  <a:schemeClr val="lt1"/>
                </a:solidFill>
                <a:latin typeface="Helvetica Neue"/>
                <a:ea typeface="Helvetica Neue"/>
                <a:cs typeface="Helvetica Neue"/>
                <a:sym typeface="Helvetica Neue"/>
              </a:rPr>
              <a:t>Journal of Staff Development</a:t>
            </a:r>
            <a:r>
              <a:rPr b="0" i="0" lang="en-US" sz="1350" u="none" cap="none" strike="noStrike">
                <a:solidFill>
                  <a:schemeClr val="lt1"/>
                </a:solidFill>
                <a:latin typeface="Helvetica Neue"/>
                <a:ea typeface="Helvetica Neue"/>
                <a:cs typeface="Helvetica Neue"/>
                <a:sym typeface="Helvetica Neue"/>
              </a:rPr>
              <a:t>, 29(3), 53-56. </a:t>
            </a:r>
            <a:endParaRPr b="0" i="0" sz="135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350" u="none" cap="none" strike="noStrike">
                <a:solidFill>
                  <a:schemeClr val="lt1"/>
                </a:solidFill>
                <a:latin typeface="Calibri"/>
                <a:ea typeface="Calibri"/>
                <a:cs typeface="Calibri"/>
                <a:sym typeface="Calibri"/>
              </a:rPr>
            </a:br>
            <a:endParaRPr b="0" i="0" sz="135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2a46d94e208_18_179"/>
          <p:cNvSpPr/>
          <p:nvPr/>
        </p:nvSpPr>
        <p:spPr>
          <a:xfrm flipH="1" rot="10800000">
            <a:off x="1524001" y="6176714"/>
            <a:ext cx="9144009" cy="690728"/>
          </a:xfrm>
          <a:prstGeom prst="flowChartDocument">
            <a:avLst/>
          </a:prstGeom>
          <a:gradFill>
            <a:gsLst>
              <a:gs pos="0">
                <a:schemeClr val="accent1"/>
              </a:gs>
              <a:gs pos="94000">
                <a:schemeClr val="accent4"/>
              </a:gs>
              <a:gs pos="100000">
                <a:schemeClr val="accent4"/>
              </a:gs>
            </a:gsLst>
            <a:lin ang="2700006"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Lato"/>
              <a:ea typeface="Lato"/>
              <a:cs typeface="Lato"/>
              <a:sym typeface="Lato"/>
            </a:endParaRPr>
          </a:p>
        </p:txBody>
      </p:sp>
      <p:sp>
        <p:nvSpPr>
          <p:cNvPr id="490" name="Google Shape;490;g2a46d94e208_18_179"/>
          <p:cNvSpPr txBox="1"/>
          <p:nvPr/>
        </p:nvSpPr>
        <p:spPr>
          <a:xfrm>
            <a:off x="3076478" y="3826683"/>
            <a:ext cx="8607844"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chemeClr val="accent1"/>
                </a:solidFill>
                <a:latin typeface="Montserrat"/>
                <a:ea typeface="Montserrat"/>
                <a:cs typeface="Montserrat"/>
                <a:sym typeface="Montserrat"/>
              </a:rPr>
              <a:t>EXTENDING INVITATIONS TO SAY MORE</a:t>
            </a:r>
            <a:endParaRPr b="1" i="0" sz="2400" u="none" cap="none" strike="noStrike">
              <a:solidFill>
                <a:schemeClr val="accent1"/>
              </a:solidFill>
              <a:latin typeface="Montserrat"/>
              <a:ea typeface="Montserrat"/>
              <a:cs typeface="Montserrat"/>
              <a:sym typeface="Montserrat"/>
            </a:endParaRPr>
          </a:p>
        </p:txBody>
      </p:sp>
      <p:sp>
        <p:nvSpPr>
          <p:cNvPr id="491" name="Google Shape;491;g2a46d94e208_18_179"/>
          <p:cNvSpPr txBox="1"/>
          <p:nvPr/>
        </p:nvSpPr>
        <p:spPr>
          <a:xfrm>
            <a:off x="2226108" y="2628989"/>
            <a:ext cx="7413525"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Little identified a simple strategy that resulted in conversations developing in rich ways . </a:t>
            </a:r>
            <a:endParaRPr b="0" i="0" sz="2100" u="none" cap="none" strike="noStrike">
              <a:solidFill>
                <a:srgbClr val="000000"/>
              </a:solidFill>
              <a:latin typeface="Montserrat"/>
              <a:ea typeface="Montserrat"/>
              <a:cs typeface="Montserrat"/>
              <a:sym typeface="Montserrat"/>
            </a:endParaRPr>
          </a:p>
        </p:txBody>
      </p:sp>
      <p:sp>
        <p:nvSpPr>
          <p:cNvPr id="492" name="Google Shape;492;g2a46d94e208_18_179"/>
          <p:cNvSpPr txBox="1"/>
          <p:nvPr/>
        </p:nvSpPr>
        <p:spPr>
          <a:xfrm>
            <a:off x="2226108" y="6390069"/>
            <a:ext cx="7739775" cy="90021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chemeClr val="lt1"/>
                </a:solidFill>
                <a:latin typeface="Helvetica Neue"/>
                <a:ea typeface="Helvetica Neue"/>
                <a:cs typeface="Helvetica Neue"/>
                <a:sym typeface="Helvetica Neue"/>
              </a:rPr>
              <a:t>Crow, T. (2008). Declaration of interdependence. Q &amp; A with Judith Warren Little. </a:t>
            </a:r>
            <a:r>
              <a:rPr b="0" i="1" lang="en-US" sz="1350" u="none" cap="none" strike="noStrike">
                <a:solidFill>
                  <a:schemeClr val="lt1"/>
                </a:solidFill>
                <a:latin typeface="Helvetica Neue"/>
                <a:ea typeface="Helvetica Neue"/>
                <a:cs typeface="Helvetica Neue"/>
                <a:sym typeface="Helvetica Neue"/>
              </a:rPr>
              <a:t>Journal of Staff Development</a:t>
            </a:r>
            <a:r>
              <a:rPr b="0" i="0" lang="en-US" sz="1350" u="none" cap="none" strike="noStrike">
                <a:solidFill>
                  <a:schemeClr val="lt1"/>
                </a:solidFill>
                <a:latin typeface="Helvetica Neue"/>
                <a:ea typeface="Helvetica Neue"/>
                <a:cs typeface="Helvetica Neue"/>
                <a:sym typeface="Helvetica Neue"/>
              </a:rPr>
              <a:t>, 29(3), 53-56. </a:t>
            </a:r>
            <a:endParaRPr b="0" i="0" sz="135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350" u="none" cap="none" strike="noStrike">
                <a:solidFill>
                  <a:schemeClr val="lt1"/>
                </a:solidFill>
                <a:latin typeface="Calibri"/>
                <a:ea typeface="Calibri"/>
                <a:cs typeface="Calibri"/>
                <a:sym typeface="Calibri"/>
              </a:rPr>
            </a:br>
            <a:endParaRPr b="0" i="0" sz="135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a46d94e208_3_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8" name="Google Shape;498;g2a46d94e208_3_6"/>
          <p:cNvSpPr txBox="1"/>
          <p:nvPr>
            <p:ph idx="1" type="body"/>
          </p:nvPr>
        </p:nvSpPr>
        <p:spPr>
          <a:xfrm>
            <a:off x="838188" y="313450"/>
            <a:ext cx="10515600" cy="8238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None/>
            </a:pPr>
            <a:r>
              <a:rPr b="1" lang="en-US" sz="3300">
                <a:solidFill>
                  <a:srgbClr val="094E72"/>
                </a:solidFill>
              </a:rPr>
              <a:t>How could AI be used to support you in taking action to overcome an </a:t>
            </a:r>
            <a:r>
              <a:rPr b="1" lang="en-US" sz="3300">
                <a:solidFill>
                  <a:srgbClr val="094E72"/>
                </a:solidFill>
              </a:rPr>
              <a:t>enemy</a:t>
            </a:r>
            <a:r>
              <a:rPr b="1" lang="en-US" sz="3300">
                <a:solidFill>
                  <a:srgbClr val="094E72"/>
                </a:solidFill>
              </a:rPr>
              <a:t> of efficacy?</a:t>
            </a:r>
            <a:endParaRPr b="1">
              <a:solidFill>
                <a:srgbClr val="094E72"/>
              </a:solidFill>
            </a:endParaRPr>
          </a:p>
          <a:p>
            <a:pPr indent="0" lvl="0" marL="0" rtl="0" algn="l">
              <a:lnSpc>
                <a:spcPct val="90000"/>
              </a:lnSpc>
              <a:spcBef>
                <a:spcPts val="1000"/>
              </a:spcBef>
              <a:spcAft>
                <a:spcPts val="0"/>
              </a:spcAft>
              <a:buNone/>
            </a:pPr>
            <a:r>
              <a:t/>
            </a:r>
            <a:endParaRPr/>
          </a:p>
          <a:p>
            <a:pPr indent="0" lvl="0" marL="0" rtl="0" algn="l">
              <a:lnSpc>
                <a:spcPct val="70000"/>
              </a:lnSpc>
              <a:spcBef>
                <a:spcPts val="2300"/>
              </a:spcBef>
              <a:spcAft>
                <a:spcPts val="0"/>
              </a:spcAft>
              <a:buSzPts val="1800"/>
              <a:buNone/>
            </a:pPr>
            <a:r>
              <a:t/>
            </a:r>
            <a:endParaRPr sz="800"/>
          </a:p>
        </p:txBody>
      </p:sp>
      <p:pic>
        <p:nvPicPr>
          <p:cNvPr descr="A black and white sign&#10;&#10;Description automatically generated with low confidence" id="499" name="Google Shape;499;g2a46d94e208_3_6"/>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500" name="Google Shape;500;g2a46d94e208_3_6"/>
          <p:cNvSpPr txBox="1"/>
          <p:nvPr>
            <p:ph idx="2" type="body"/>
          </p:nvPr>
        </p:nvSpPr>
        <p:spPr>
          <a:xfrm>
            <a:off x="839788" y="2505075"/>
            <a:ext cx="5157900" cy="36846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a:t>Write a prompt that supports taking action to overcome a specific enemy of efficacy.</a:t>
            </a:r>
            <a:endParaRPr/>
          </a:p>
        </p:txBody>
      </p:sp>
      <p:sp>
        <p:nvSpPr>
          <p:cNvPr id="501" name="Google Shape;501;g2a46d94e208_3_6"/>
          <p:cNvSpPr txBox="1"/>
          <p:nvPr>
            <p:ph idx="3" type="body"/>
          </p:nvPr>
        </p:nvSpPr>
        <p:spPr>
          <a:xfrm>
            <a:off x="6172200" y="1681163"/>
            <a:ext cx="51831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rPr lang="en-US"/>
              <a:t>Process</a:t>
            </a:r>
            <a:endParaRPr/>
          </a:p>
        </p:txBody>
      </p:sp>
      <p:sp>
        <p:nvSpPr>
          <p:cNvPr id="502" name="Google Shape;502;g2a46d94e208_3_6"/>
          <p:cNvSpPr txBox="1"/>
          <p:nvPr>
            <p:ph idx="4" type="body"/>
          </p:nvPr>
        </p:nvSpPr>
        <p:spPr>
          <a:xfrm>
            <a:off x="6172200" y="2505075"/>
            <a:ext cx="5183100" cy="36846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AutoNum type="arabicPeriod"/>
            </a:pPr>
            <a:r>
              <a:rPr lang="en-US"/>
              <a:t>Personal reasoning time</a:t>
            </a:r>
            <a:endParaRPr/>
          </a:p>
          <a:p>
            <a:pPr indent="-342900" lvl="0" marL="457200" rtl="0" algn="l">
              <a:spcBef>
                <a:spcPts val="0"/>
              </a:spcBef>
              <a:spcAft>
                <a:spcPts val="0"/>
              </a:spcAft>
              <a:buSzPts val="1800"/>
              <a:buAutoNum type="arabicPeriod"/>
            </a:pPr>
            <a:r>
              <a:rPr lang="en-US"/>
              <a:t>Breakout group support</a:t>
            </a:r>
            <a:endParaRPr/>
          </a:p>
          <a:p>
            <a:pPr indent="-342900" lvl="0" marL="457200" rtl="0" algn="l">
              <a:spcBef>
                <a:spcPts val="0"/>
              </a:spcBef>
              <a:spcAft>
                <a:spcPts val="0"/>
              </a:spcAft>
              <a:buSzPts val="1800"/>
              <a:buAutoNum type="arabicPeriod"/>
            </a:pPr>
            <a:r>
              <a:rPr lang="en-US"/>
              <a:t>Prepare to share a prompt in the chat</a:t>
            </a:r>
            <a:endParaRPr/>
          </a:p>
        </p:txBody>
      </p:sp>
      <p:sp>
        <p:nvSpPr>
          <p:cNvPr id="503" name="Google Shape;503;g2a46d94e208_3_6"/>
          <p:cNvSpPr txBox="1"/>
          <p:nvPr>
            <p:ph idx="3" type="body"/>
          </p:nvPr>
        </p:nvSpPr>
        <p:spPr>
          <a:xfrm>
            <a:off x="827200" y="1631138"/>
            <a:ext cx="51831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rPr lang="en-US"/>
              <a:t>Task </a:t>
            </a:r>
            <a:endParaRPr/>
          </a:p>
        </p:txBody>
      </p:sp>
      <p:pic>
        <p:nvPicPr>
          <p:cNvPr id="504" name="Google Shape;504;g2a46d94e208_3_6"/>
          <p:cNvPicPr preferRelativeResize="0"/>
          <p:nvPr/>
        </p:nvPicPr>
        <p:blipFill rotWithShape="1">
          <a:blip r:embed="rId4">
            <a:alphaModFix/>
          </a:blip>
          <a:srcRect b="23481" l="18396" r="19641" t="44778"/>
          <a:stretch/>
        </p:blipFill>
        <p:spPr>
          <a:xfrm>
            <a:off x="666725" y="3936075"/>
            <a:ext cx="5330976" cy="1536201"/>
          </a:xfrm>
          <a:prstGeom prst="rect">
            <a:avLst/>
          </a:prstGeom>
          <a:noFill/>
          <a:ln>
            <a:noFill/>
          </a:ln>
        </p:spPr>
      </p:pic>
      <p:sp>
        <p:nvSpPr>
          <p:cNvPr id="505" name="Google Shape;505;g2a46d94e208_3_6"/>
          <p:cNvSpPr txBox="1"/>
          <p:nvPr>
            <p:ph idx="3" type="body"/>
          </p:nvPr>
        </p:nvSpPr>
        <p:spPr>
          <a:xfrm>
            <a:off x="6224900" y="3845763"/>
            <a:ext cx="5183100" cy="823800"/>
          </a:xfrm>
          <a:prstGeom prst="rect">
            <a:avLst/>
          </a:prstGeom>
        </p:spPr>
        <p:txBody>
          <a:bodyPr anchorCtr="0" anchor="b" bIns="45700" lIns="91425" spcFirstLastPara="1" rIns="91425" wrap="square" tIns="45700">
            <a:normAutofit/>
          </a:bodyPr>
          <a:lstStyle/>
          <a:p>
            <a:pPr indent="0" lvl="0" marL="0" rtl="0" algn="l">
              <a:spcBef>
                <a:spcPts val="1000"/>
              </a:spcBef>
              <a:spcAft>
                <a:spcPts val="0"/>
              </a:spcAft>
              <a:buNone/>
            </a:pPr>
            <a:r>
              <a:rPr lang="en-US"/>
              <a:t>Product</a:t>
            </a:r>
            <a:endParaRPr/>
          </a:p>
        </p:txBody>
      </p:sp>
      <p:sp>
        <p:nvSpPr>
          <p:cNvPr id="506" name="Google Shape;506;g2a46d94e208_3_6"/>
          <p:cNvSpPr txBox="1"/>
          <p:nvPr>
            <p:ph idx="4" type="body"/>
          </p:nvPr>
        </p:nvSpPr>
        <p:spPr>
          <a:xfrm>
            <a:off x="6304650" y="4669575"/>
            <a:ext cx="5183100" cy="3684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A collection of prompts</a:t>
            </a:r>
            <a:endParaRPr/>
          </a:p>
        </p:txBody>
      </p:sp>
      <p:sp>
        <p:nvSpPr>
          <p:cNvPr id="507" name="Google Shape;507;g2a46d94e208_3_6"/>
          <p:cNvSpPr txBox="1"/>
          <p:nvPr>
            <p:ph type="title"/>
          </p:nvPr>
        </p:nvSpPr>
        <p:spPr>
          <a:xfrm>
            <a:off x="-12" y="57778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2100">
                <a:latin typeface="Helvetica Neue"/>
                <a:ea typeface="Helvetica Neue"/>
                <a:cs typeface="Helvetica Neue"/>
                <a:sym typeface="Helvetica Neue"/>
              </a:rPr>
              <a:t>BLAME - MAGNITUDE - COMPLIANCE- FRAGMENTATION-AMBIGUITY</a:t>
            </a:r>
            <a:endParaRPr sz="2100">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a46d94e208_3_2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3" name="Google Shape;513;g2a46d94e208_3_21"/>
          <p:cNvSpPr txBox="1"/>
          <p:nvPr>
            <p:ph idx="1" type="body"/>
          </p:nvPr>
        </p:nvSpPr>
        <p:spPr>
          <a:xfrm>
            <a:off x="1079388" y="2137750"/>
            <a:ext cx="10515600" cy="8238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None/>
            </a:pPr>
            <a:r>
              <a:rPr lang="en-US" sz="3300"/>
              <a:t>What prior learning did the activity </a:t>
            </a:r>
            <a:r>
              <a:rPr lang="en-US" sz="3300"/>
              <a:t>incorporate</a:t>
            </a:r>
            <a:r>
              <a:rPr lang="en-US" sz="3300"/>
              <a:t>?</a:t>
            </a:r>
            <a:endParaRPr sz="3300"/>
          </a:p>
          <a:p>
            <a:pPr indent="0" lvl="0" marL="457200" rtl="0" algn="l">
              <a:lnSpc>
                <a:spcPct val="90000"/>
              </a:lnSpc>
              <a:spcBef>
                <a:spcPts val="1000"/>
              </a:spcBef>
              <a:spcAft>
                <a:spcPts val="0"/>
              </a:spcAft>
              <a:buNone/>
            </a:pPr>
            <a:r>
              <a:rPr lang="en-US" sz="3300"/>
              <a:t>How did it stretch and support your learning? </a:t>
            </a:r>
            <a:endParaRPr sz="3300"/>
          </a:p>
          <a:p>
            <a:pPr indent="0" lvl="0" marL="457200" rtl="0" algn="l">
              <a:lnSpc>
                <a:spcPct val="90000"/>
              </a:lnSpc>
              <a:spcBef>
                <a:spcPts val="1000"/>
              </a:spcBef>
              <a:spcAft>
                <a:spcPts val="0"/>
              </a:spcAft>
              <a:buNone/>
            </a:pPr>
            <a:r>
              <a:rPr lang="en-US" sz="3300"/>
              <a:t>How will you transfer your learning from this activity?</a:t>
            </a:r>
            <a:endParaRPr sz="3300"/>
          </a:p>
          <a:p>
            <a:pPr indent="0" lvl="0" marL="0" rtl="0" algn="l">
              <a:lnSpc>
                <a:spcPct val="90000"/>
              </a:lnSpc>
              <a:spcBef>
                <a:spcPts val="1000"/>
              </a:spcBef>
              <a:spcAft>
                <a:spcPts val="0"/>
              </a:spcAft>
              <a:buNone/>
            </a:pPr>
            <a:r>
              <a:t/>
            </a:r>
            <a:endParaRPr/>
          </a:p>
          <a:p>
            <a:pPr indent="0" lvl="0" marL="0" rtl="0" algn="l">
              <a:lnSpc>
                <a:spcPct val="70000"/>
              </a:lnSpc>
              <a:spcBef>
                <a:spcPts val="2300"/>
              </a:spcBef>
              <a:spcAft>
                <a:spcPts val="0"/>
              </a:spcAft>
              <a:buSzPts val="1800"/>
              <a:buNone/>
            </a:pPr>
            <a:r>
              <a:t/>
            </a:r>
            <a:endParaRPr sz="800"/>
          </a:p>
        </p:txBody>
      </p:sp>
      <p:pic>
        <p:nvPicPr>
          <p:cNvPr descr="A black and white sign&#10;&#10;Description automatically generated with low confidence" id="514" name="Google Shape;514;g2a46d94e208_3_21"/>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515" name="Google Shape;515;g2a46d94e208_3_21"/>
          <p:cNvSpPr txBox="1"/>
          <p:nvPr>
            <p:ph type="title"/>
          </p:nvPr>
        </p:nvSpPr>
        <p:spPr>
          <a:xfrm>
            <a:off x="-12" y="57778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2100">
                <a:latin typeface="Helvetica Neue"/>
                <a:ea typeface="Helvetica Neue"/>
                <a:cs typeface="Helvetica Neue"/>
                <a:sym typeface="Helvetica Neue"/>
              </a:rPr>
              <a:t>BLAME - MAGNITUDE - COMPLIANCE- FRAGMENTATION-AMBIGUITY</a:t>
            </a:r>
            <a:endParaRPr sz="2100">
              <a:latin typeface="Helvetica Neue"/>
              <a:ea typeface="Helvetica Neue"/>
              <a:cs typeface="Helvetica Neue"/>
              <a:sym typeface="Helvetica Neue"/>
            </a:endParaRPr>
          </a:p>
        </p:txBody>
      </p:sp>
      <p:sp>
        <p:nvSpPr>
          <p:cNvPr id="516" name="Google Shape;516;g2a46d94e208_3_21"/>
          <p:cNvSpPr txBox="1"/>
          <p:nvPr>
            <p:ph idx="1" type="body"/>
          </p:nvPr>
        </p:nvSpPr>
        <p:spPr>
          <a:xfrm>
            <a:off x="838188" y="313450"/>
            <a:ext cx="10515600" cy="8238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None/>
            </a:pPr>
            <a:r>
              <a:rPr b="1" lang="en-US" sz="3300">
                <a:solidFill>
                  <a:srgbClr val="094E72"/>
                </a:solidFill>
              </a:rPr>
              <a:t>How could AI be used to support you in taking action to overcome an enemy of efficacy?</a:t>
            </a:r>
            <a:endParaRPr b="1">
              <a:solidFill>
                <a:srgbClr val="094E72"/>
              </a:solidFill>
            </a:endParaRPr>
          </a:p>
          <a:p>
            <a:pPr indent="0" lvl="0" marL="0" rtl="0" algn="l">
              <a:lnSpc>
                <a:spcPct val="90000"/>
              </a:lnSpc>
              <a:spcBef>
                <a:spcPts val="1000"/>
              </a:spcBef>
              <a:spcAft>
                <a:spcPts val="0"/>
              </a:spcAft>
              <a:buNone/>
            </a:pPr>
            <a:r>
              <a:t/>
            </a:r>
            <a:endParaRPr/>
          </a:p>
          <a:p>
            <a:pPr indent="0" lvl="0" marL="0" rtl="0" algn="l">
              <a:lnSpc>
                <a:spcPct val="70000"/>
              </a:lnSpc>
              <a:spcBef>
                <a:spcPts val="2300"/>
              </a:spcBef>
              <a:spcAft>
                <a:spcPts val="0"/>
              </a:spcAft>
              <a:buSzPts val="1800"/>
              <a:buNone/>
            </a:pPr>
            <a:r>
              <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g314d889f333_2_46"/>
          <p:cNvPicPr preferRelativeResize="0"/>
          <p:nvPr/>
        </p:nvPicPr>
        <p:blipFill rotWithShape="1">
          <a:blip r:embed="rId3">
            <a:alphaModFix/>
          </a:blip>
          <a:srcRect b="0" l="0" r="0" t="0"/>
          <a:stretch/>
        </p:blipFill>
        <p:spPr>
          <a:xfrm>
            <a:off x="-228885" y="-222950"/>
            <a:ext cx="12286359" cy="6858001"/>
          </a:xfrm>
          <a:prstGeom prst="rect">
            <a:avLst/>
          </a:prstGeom>
          <a:noFill/>
          <a:ln>
            <a:noFill/>
          </a:ln>
        </p:spPr>
      </p:pic>
      <p:sp>
        <p:nvSpPr>
          <p:cNvPr id="522" name="Google Shape;522;g314d889f333_2_4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23" name="Google Shape;523;g314d889f333_2_46"/>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cxnSp>
        <p:nvCxnSpPr>
          <p:cNvPr id="528" name="Google Shape;528;g31a181ebab5_0_0"/>
          <p:cNvCxnSpPr/>
          <p:nvPr/>
        </p:nvCxnSpPr>
        <p:spPr>
          <a:xfrm>
            <a:off x="0" y="3429000"/>
            <a:ext cx="12192000" cy="0"/>
          </a:xfrm>
          <a:prstGeom prst="straightConnector1">
            <a:avLst/>
          </a:prstGeom>
          <a:noFill/>
          <a:ln cap="flat" cmpd="sng" w="38100">
            <a:solidFill>
              <a:srgbClr val="004AAD"/>
            </a:solidFill>
            <a:prstDash val="solid"/>
            <a:round/>
            <a:headEnd len="sm" w="sm" type="none"/>
            <a:tailEnd len="sm" w="sm" type="none"/>
          </a:ln>
        </p:spPr>
      </p:cxnSp>
      <p:cxnSp>
        <p:nvCxnSpPr>
          <p:cNvPr id="529" name="Google Shape;529;g31a181ebab5_0_0"/>
          <p:cNvCxnSpPr/>
          <p:nvPr/>
        </p:nvCxnSpPr>
        <p:spPr>
          <a:xfrm>
            <a:off x="6244747" y="0"/>
            <a:ext cx="0" cy="6786900"/>
          </a:xfrm>
          <a:prstGeom prst="straightConnector1">
            <a:avLst/>
          </a:prstGeom>
          <a:noFill/>
          <a:ln cap="flat" cmpd="sng" w="38100">
            <a:solidFill>
              <a:srgbClr val="004AAD"/>
            </a:solidFill>
            <a:prstDash val="solid"/>
            <a:round/>
            <a:headEnd len="sm" w="sm" type="none"/>
            <a:tailEnd len="sm" w="sm" type="none"/>
          </a:ln>
        </p:spPr>
      </p:cxnSp>
      <p:grpSp>
        <p:nvGrpSpPr>
          <p:cNvPr id="530" name="Google Shape;530;g31a181ebab5_0_0"/>
          <p:cNvGrpSpPr/>
          <p:nvPr/>
        </p:nvGrpSpPr>
        <p:grpSpPr>
          <a:xfrm>
            <a:off x="5014000" y="2187100"/>
            <a:ext cx="2181230" cy="2013549"/>
            <a:chOff x="0" y="0"/>
            <a:chExt cx="812800" cy="812800"/>
          </a:xfrm>
        </p:grpSpPr>
        <p:sp>
          <p:nvSpPr>
            <p:cNvPr id="531" name="Google Shape;531;g31a181ebab5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96E8"/>
            </a:solid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2" name="Google Shape;532;g31a181ebab5_0_0"/>
            <p:cNvSpPr txBox="1"/>
            <p:nvPr/>
          </p:nvSpPr>
          <p:spPr>
            <a:xfrm>
              <a:off x="76200" y="28575"/>
              <a:ext cx="660300" cy="708000"/>
            </a:xfrm>
            <a:prstGeom prst="rect">
              <a:avLst/>
            </a:prstGeom>
            <a:noFill/>
            <a:ln>
              <a:noFill/>
            </a:ln>
          </p:spPr>
          <p:txBody>
            <a:bodyPr anchorCtr="0" anchor="ctr" bIns="33875" lIns="33875" spcFirstLastPara="1" rIns="33875" wrap="square" tIns="33875">
              <a:noAutofit/>
            </a:bodyPr>
            <a:lstStyle/>
            <a:p>
              <a:pPr indent="0" lvl="0" marL="0" marR="0" rtl="0" algn="ctr">
                <a:lnSpc>
                  <a:spcPct val="140012"/>
                </a:lnSpc>
                <a:spcBef>
                  <a:spcPts val="0"/>
                </a:spcBef>
                <a:spcAft>
                  <a:spcPts val="0"/>
                </a:spcAft>
                <a:buNone/>
              </a:pPr>
              <a:r>
                <a:rPr b="1" lang="en-US" sz="2000">
                  <a:solidFill>
                    <a:srgbClr val="FFFFFF"/>
                  </a:solidFill>
                  <a:latin typeface="Calibri"/>
                  <a:ea typeface="Calibri"/>
                  <a:cs typeface="Calibri"/>
                  <a:sym typeface="Calibri"/>
                </a:rPr>
                <a:t>Checking for Understanding</a:t>
              </a:r>
              <a:endParaRPr sz="900">
                <a:latin typeface="Calibri"/>
                <a:ea typeface="Calibri"/>
                <a:cs typeface="Calibri"/>
                <a:sym typeface="Calibri"/>
              </a:endParaRPr>
            </a:p>
          </p:txBody>
        </p:sp>
      </p:grpSp>
      <p:sp>
        <p:nvSpPr>
          <p:cNvPr id="533" name="Google Shape;533;g31a181ebab5_0_0"/>
          <p:cNvSpPr txBox="1"/>
          <p:nvPr/>
        </p:nvSpPr>
        <p:spPr>
          <a:xfrm>
            <a:off x="995099" y="164300"/>
            <a:ext cx="37815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Student Objective</a:t>
            </a:r>
            <a:endParaRPr sz="900"/>
          </a:p>
        </p:txBody>
      </p:sp>
      <p:sp>
        <p:nvSpPr>
          <p:cNvPr id="534" name="Google Shape;534;g31a181ebab5_0_0"/>
          <p:cNvSpPr txBox="1"/>
          <p:nvPr/>
        </p:nvSpPr>
        <p:spPr>
          <a:xfrm>
            <a:off x="7569200" y="72314"/>
            <a:ext cx="32388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Data</a:t>
            </a:r>
            <a:endParaRPr sz="900"/>
          </a:p>
        </p:txBody>
      </p:sp>
      <p:sp>
        <p:nvSpPr>
          <p:cNvPr id="535" name="Google Shape;535;g31a181ebab5_0_0"/>
          <p:cNvSpPr txBox="1"/>
          <p:nvPr/>
        </p:nvSpPr>
        <p:spPr>
          <a:xfrm>
            <a:off x="337273" y="3630100"/>
            <a:ext cx="44061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Example</a:t>
            </a:r>
            <a:endParaRPr sz="900"/>
          </a:p>
        </p:txBody>
      </p:sp>
      <p:sp>
        <p:nvSpPr>
          <p:cNvPr id="536" name="Google Shape;536;g31a181ebab5_0_0"/>
          <p:cNvSpPr txBox="1"/>
          <p:nvPr/>
        </p:nvSpPr>
        <p:spPr>
          <a:xfrm>
            <a:off x="8568799" y="3557802"/>
            <a:ext cx="20760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Non-Example</a:t>
            </a:r>
            <a:endParaRPr sz="2300">
              <a:solidFill>
                <a:srgbClr val="004AAD"/>
              </a:solidFill>
            </a:endParaRPr>
          </a:p>
        </p:txBody>
      </p:sp>
      <p:sp>
        <p:nvSpPr>
          <p:cNvPr id="537" name="Google Shape;537;g31a181ebab5_0_0"/>
          <p:cNvSpPr txBox="1"/>
          <p:nvPr/>
        </p:nvSpPr>
        <p:spPr>
          <a:xfrm>
            <a:off x="388402" y="848300"/>
            <a:ext cx="44763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004AAD"/>
                </a:solidFill>
                <a:latin typeface="Calibri"/>
                <a:ea typeface="Calibri"/>
                <a:cs typeface="Calibri"/>
                <a:sym typeface="Calibri"/>
              </a:rPr>
              <a:t>We want students to understand:</a:t>
            </a:r>
            <a:endParaRPr b="1"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Where they are as a learner.</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How they got there. </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Where they are going to next (</a:t>
            </a:r>
            <a:r>
              <a:rPr lang="en-US" sz="1900">
                <a:solidFill>
                  <a:srgbClr val="F8921A"/>
                </a:solidFill>
                <a:latin typeface="Calibri"/>
                <a:ea typeface="Calibri"/>
                <a:cs typeface="Calibri"/>
                <a:sym typeface="Calibri"/>
              </a:rPr>
              <a:t>Hattie</a:t>
            </a:r>
            <a:r>
              <a:rPr lang="en-US" sz="1900">
                <a:solidFill>
                  <a:srgbClr val="004AAD"/>
                </a:solidFill>
                <a:latin typeface="Calibri"/>
                <a:ea typeface="Calibri"/>
                <a:cs typeface="Calibri"/>
                <a:sym typeface="Calibri"/>
              </a:rPr>
              <a:t>). </a:t>
            </a:r>
            <a:endParaRPr sz="1900">
              <a:solidFill>
                <a:srgbClr val="004AAD"/>
              </a:solidFill>
              <a:latin typeface="Calibri"/>
              <a:ea typeface="Calibri"/>
              <a:cs typeface="Calibri"/>
              <a:sym typeface="Calibri"/>
            </a:endParaRPr>
          </a:p>
        </p:txBody>
      </p:sp>
      <p:sp>
        <p:nvSpPr>
          <p:cNvPr id="538" name="Google Shape;538;g31a181ebab5_0_0"/>
          <p:cNvSpPr txBox="1"/>
          <p:nvPr/>
        </p:nvSpPr>
        <p:spPr>
          <a:xfrm>
            <a:off x="6561933" y="471567"/>
            <a:ext cx="53553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004AAD"/>
                </a:solidFill>
                <a:latin typeface="Calibri"/>
                <a:ea typeface="Calibri"/>
                <a:cs typeface="Calibri"/>
                <a:sym typeface="Calibri"/>
              </a:rPr>
              <a:t>We use common formative assessment, and use it for assessment as learning. </a:t>
            </a:r>
            <a:endParaRPr sz="1700">
              <a:solidFill>
                <a:srgbClr val="004AAD"/>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b="1" lang="en-US" sz="1700">
                <a:solidFill>
                  <a:srgbClr val="004AAD"/>
                </a:solidFill>
                <a:latin typeface="Calibri"/>
                <a:ea typeface="Calibri"/>
                <a:cs typeface="Calibri"/>
                <a:sym typeface="Calibri"/>
              </a:rPr>
              <a:t>Assessment AS learning </a:t>
            </a:r>
            <a:r>
              <a:rPr lang="en-US" sz="1700">
                <a:solidFill>
                  <a:srgbClr val="004AAD"/>
                </a:solidFill>
                <a:latin typeface="Calibri"/>
                <a:ea typeface="Calibri"/>
                <a:cs typeface="Calibri"/>
                <a:sym typeface="Calibri"/>
              </a:rPr>
              <a:t>– Students develop an awareness of how they learn and use that awareness to adjust and advance their learning, taking increased responsibility for their learning (</a:t>
            </a:r>
            <a:r>
              <a:rPr lang="en-US" sz="1700">
                <a:solidFill>
                  <a:srgbClr val="EC6428"/>
                </a:solidFill>
                <a:latin typeface="Calibri"/>
                <a:ea typeface="Calibri"/>
                <a:cs typeface="Calibri"/>
                <a:sym typeface="Calibri"/>
              </a:rPr>
              <a:t>Bernhardt</a:t>
            </a:r>
            <a:r>
              <a:rPr lang="en-US" sz="1700">
                <a:solidFill>
                  <a:srgbClr val="004AAD"/>
                </a:solidFill>
                <a:latin typeface="Calibri"/>
                <a:ea typeface="Calibri"/>
                <a:cs typeface="Calibri"/>
                <a:sym typeface="Calibri"/>
              </a:rPr>
              <a:t>). </a:t>
            </a:r>
            <a:endParaRPr sz="1700">
              <a:solidFill>
                <a:srgbClr val="004AAD"/>
              </a:solidFill>
              <a:latin typeface="Calibri"/>
              <a:ea typeface="Calibri"/>
              <a:cs typeface="Calibri"/>
              <a:sym typeface="Calibri"/>
            </a:endParaRPr>
          </a:p>
          <a:p>
            <a:pPr indent="0" lvl="0" marL="0" rtl="0" algn="l">
              <a:spcBef>
                <a:spcPts val="0"/>
              </a:spcBef>
              <a:spcAft>
                <a:spcPts val="0"/>
              </a:spcAft>
              <a:buNone/>
            </a:pPr>
            <a:r>
              <a:t/>
            </a:r>
            <a:endParaRPr sz="1500">
              <a:solidFill>
                <a:srgbClr val="004AAD"/>
              </a:solidFill>
              <a:latin typeface="Calibri"/>
              <a:ea typeface="Calibri"/>
              <a:cs typeface="Calibri"/>
              <a:sym typeface="Calibri"/>
            </a:endParaRPr>
          </a:p>
        </p:txBody>
      </p:sp>
      <p:sp>
        <p:nvSpPr>
          <p:cNvPr id="539" name="Google Shape;539;g31a181ebab5_0_0"/>
          <p:cNvSpPr txBox="1"/>
          <p:nvPr/>
        </p:nvSpPr>
        <p:spPr>
          <a:xfrm>
            <a:off x="6762300" y="3939063"/>
            <a:ext cx="5429700" cy="26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rgbClr val="004AAD"/>
                </a:solidFill>
                <a:latin typeface="Calibri"/>
                <a:ea typeface="Calibri"/>
                <a:cs typeface="Calibri"/>
                <a:sym typeface="Calibri"/>
              </a:rPr>
              <a:t>Teachers engage students in a turn and talk but only call on 1 or 2 students to explain their thinking. </a:t>
            </a:r>
            <a:endParaRPr sz="1600">
              <a:solidFill>
                <a:srgbClr val="004AAD"/>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04AAD"/>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4AAD"/>
                </a:solidFill>
                <a:latin typeface="Calibri"/>
                <a:ea typeface="Calibri"/>
                <a:cs typeface="Calibri"/>
                <a:sym typeface="Calibri"/>
              </a:rPr>
              <a:t>Evans et al (2019) found that when students struggled in the classroom, “</a:t>
            </a:r>
            <a:r>
              <a:rPr lang="en-US" sz="1600">
                <a:solidFill>
                  <a:srgbClr val="004AAD"/>
                </a:solidFill>
                <a:highlight>
                  <a:srgbClr val="FFFFFF"/>
                </a:highlight>
                <a:latin typeface="Calibri"/>
                <a:ea typeface="Calibri"/>
                <a:cs typeface="Calibri"/>
                <a:sym typeface="Calibri"/>
              </a:rPr>
              <a:t>Teachers connected student performance data to their instruction approximately 15% of the time. Teachers more frequently connected student performance data to student characteristics. Notably, student behavior accounted for 32% of all teacher explanations for student performance.”</a:t>
            </a:r>
            <a:endParaRPr sz="1600">
              <a:solidFill>
                <a:srgbClr val="004AAD"/>
              </a:solidFill>
              <a:highlight>
                <a:srgbClr val="FFFFFF"/>
              </a:highlight>
              <a:latin typeface="Calibri"/>
              <a:ea typeface="Calibri"/>
              <a:cs typeface="Calibri"/>
              <a:sym typeface="Calibri"/>
            </a:endParaRPr>
          </a:p>
        </p:txBody>
      </p:sp>
      <p:sp>
        <p:nvSpPr>
          <p:cNvPr id="540" name="Google Shape;540;g31a181ebab5_0_0"/>
          <p:cNvSpPr txBox="1"/>
          <p:nvPr/>
        </p:nvSpPr>
        <p:spPr>
          <a:xfrm>
            <a:off x="44500" y="4013100"/>
            <a:ext cx="56829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004AAD"/>
                </a:solidFill>
                <a:latin typeface="Calibri"/>
                <a:ea typeface="Calibri"/>
                <a:cs typeface="Calibri"/>
                <a:sym typeface="Calibri"/>
              </a:rPr>
              <a:t>Teachers engage in short assessment cycles, which might happen within and between lessons, often multiple times during a single session. For example, teachers might ask students to solve a quick problem on a mini whiteboard or engage in a quick "turn-and-talk" discussion with a partner. This immediate feedback allows teachers to adjust their instruction on the spot—whether that means reteaching a concept, providing targeted support to a small group, or accelerating the pace of the lesson.</a:t>
            </a:r>
            <a:endParaRPr sz="1600">
              <a:solidFill>
                <a:srgbClr val="004AAD"/>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cxnSp>
        <p:nvCxnSpPr>
          <p:cNvPr id="545" name="Google Shape;545;g31a181ebab5_0_17"/>
          <p:cNvCxnSpPr/>
          <p:nvPr/>
        </p:nvCxnSpPr>
        <p:spPr>
          <a:xfrm>
            <a:off x="0" y="3429000"/>
            <a:ext cx="12192000" cy="0"/>
          </a:xfrm>
          <a:prstGeom prst="straightConnector1">
            <a:avLst/>
          </a:prstGeom>
          <a:noFill/>
          <a:ln cap="flat" cmpd="sng" w="38100">
            <a:solidFill>
              <a:srgbClr val="004AAD"/>
            </a:solidFill>
            <a:prstDash val="solid"/>
            <a:round/>
            <a:headEnd len="sm" w="sm" type="none"/>
            <a:tailEnd len="sm" w="sm" type="none"/>
          </a:ln>
        </p:spPr>
      </p:cxnSp>
      <p:cxnSp>
        <p:nvCxnSpPr>
          <p:cNvPr id="546" name="Google Shape;546;g31a181ebab5_0_17"/>
          <p:cNvCxnSpPr/>
          <p:nvPr/>
        </p:nvCxnSpPr>
        <p:spPr>
          <a:xfrm>
            <a:off x="6244747" y="0"/>
            <a:ext cx="0" cy="6786900"/>
          </a:xfrm>
          <a:prstGeom prst="straightConnector1">
            <a:avLst/>
          </a:prstGeom>
          <a:noFill/>
          <a:ln cap="flat" cmpd="sng" w="38100">
            <a:solidFill>
              <a:srgbClr val="004AAD"/>
            </a:solidFill>
            <a:prstDash val="solid"/>
            <a:round/>
            <a:headEnd len="sm" w="sm" type="none"/>
            <a:tailEnd len="sm" w="sm" type="none"/>
          </a:ln>
        </p:spPr>
      </p:cxnSp>
      <p:grpSp>
        <p:nvGrpSpPr>
          <p:cNvPr id="547" name="Google Shape;547;g31a181ebab5_0_17"/>
          <p:cNvGrpSpPr/>
          <p:nvPr/>
        </p:nvGrpSpPr>
        <p:grpSpPr>
          <a:xfrm>
            <a:off x="4743267" y="1715584"/>
            <a:ext cx="3002890" cy="3002890"/>
            <a:chOff x="0" y="0"/>
            <a:chExt cx="812800" cy="812800"/>
          </a:xfrm>
        </p:grpSpPr>
        <p:sp>
          <p:nvSpPr>
            <p:cNvPr id="548" name="Google Shape;548;g31a181ebab5_0_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96E8"/>
            </a:solid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49" name="Google Shape;549;g31a181ebab5_0_17"/>
            <p:cNvSpPr txBox="1"/>
            <p:nvPr/>
          </p:nvSpPr>
          <p:spPr>
            <a:xfrm>
              <a:off x="76200" y="28575"/>
              <a:ext cx="660300" cy="708000"/>
            </a:xfrm>
            <a:prstGeom prst="rect">
              <a:avLst/>
            </a:prstGeom>
            <a:noFill/>
            <a:ln>
              <a:noFill/>
            </a:ln>
          </p:spPr>
          <p:txBody>
            <a:bodyPr anchorCtr="0" anchor="ctr" bIns="33875" lIns="33875" spcFirstLastPara="1" rIns="33875" wrap="square" tIns="33875">
              <a:noAutofit/>
            </a:bodyPr>
            <a:lstStyle/>
            <a:p>
              <a:pPr indent="0" lvl="0" marL="0" marR="0" rtl="0" algn="ctr">
                <a:lnSpc>
                  <a:spcPct val="140012"/>
                </a:lnSpc>
                <a:spcBef>
                  <a:spcPts val="0"/>
                </a:spcBef>
                <a:spcAft>
                  <a:spcPts val="0"/>
                </a:spcAft>
                <a:buNone/>
              </a:pPr>
              <a:r>
                <a:rPr b="1" lang="en-US" sz="2000">
                  <a:solidFill>
                    <a:srgbClr val="FFFFFF"/>
                  </a:solidFill>
                </a:rPr>
                <a:t>Collaborative Conversations</a:t>
              </a:r>
              <a:endParaRPr sz="900"/>
            </a:p>
          </p:txBody>
        </p:sp>
      </p:grpSp>
      <p:sp>
        <p:nvSpPr>
          <p:cNvPr id="550" name="Google Shape;550;g31a181ebab5_0_17"/>
          <p:cNvSpPr txBox="1"/>
          <p:nvPr/>
        </p:nvSpPr>
        <p:spPr>
          <a:xfrm>
            <a:off x="1727201" y="72314"/>
            <a:ext cx="1845300" cy="8496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Student Objective</a:t>
            </a:r>
            <a:endParaRPr sz="900"/>
          </a:p>
        </p:txBody>
      </p:sp>
      <p:sp>
        <p:nvSpPr>
          <p:cNvPr id="551" name="Google Shape;551;g31a181ebab5_0_17"/>
          <p:cNvSpPr txBox="1"/>
          <p:nvPr/>
        </p:nvSpPr>
        <p:spPr>
          <a:xfrm>
            <a:off x="7569200" y="72314"/>
            <a:ext cx="32388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Data</a:t>
            </a:r>
            <a:endParaRPr sz="900"/>
          </a:p>
        </p:txBody>
      </p:sp>
      <p:sp>
        <p:nvSpPr>
          <p:cNvPr id="552" name="Google Shape;552;g31a181ebab5_0_17"/>
          <p:cNvSpPr txBox="1"/>
          <p:nvPr/>
        </p:nvSpPr>
        <p:spPr>
          <a:xfrm>
            <a:off x="337273" y="3630100"/>
            <a:ext cx="44061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Example</a:t>
            </a:r>
            <a:endParaRPr sz="900"/>
          </a:p>
        </p:txBody>
      </p:sp>
      <p:sp>
        <p:nvSpPr>
          <p:cNvPr id="553" name="Google Shape;553;g31a181ebab5_0_17"/>
          <p:cNvSpPr txBox="1"/>
          <p:nvPr/>
        </p:nvSpPr>
        <p:spPr>
          <a:xfrm>
            <a:off x="8568799" y="3557802"/>
            <a:ext cx="2076000" cy="35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4AAD"/>
                </a:solidFill>
              </a:rPr>
              <a:t>Non-Example</a:t>
            </a:r>
            <a:endParaRPr sz="2300">
              <a:solidFill>
                <a:srgbClr val="004AAD"/>
              </a:solidFill>
            </a:endParaRPr>
          </a:p>
        </p:txBody>
      </p:sp>
      <p:sp>
        <p:nvSpPr>
          <p:cNvPr id="554" name="Google Shape;554;g31a181ebab5_0_17"/>
          <p:cNvSpPr txBox="1"/>
          <p:nvPr/>
        </p:nvSpPr>
        <p:spPr>
          <a:xfrm>
            <a:off x="302067" y="909500"/>
            <a:ext cx="4476300" cy="18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004AAD"/>
                </a:solidFill>
                <a:latin typeface="Calibri"/>
                <a:ea typeface="Calibri"/>
                <a:cs typeface="Calibri"/>
                <a:sym typeface="Calibri"/>
              </a:rPr>
              <a:t>We want students to understand:</a:t>
            </a:r>
            <a:endParaRPr b="1"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Students develop language (more specifically for EL students, but could be for all)</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 All students able to process content and share their learning</a:t>
            </a:r>
            <a:endParaRPr sz="1900">
              <a:solidFill>
                <a:srgbClr val="004AAD"/>
              </a:solidFill>
              <a:latin typeface="Calibri"/>
              <a:ea typeface="Calibri"/>
              <a:cs typeface="Calibri"/>
              <a:sym typeface="Calibri"/>
            </a:endParaRPr>
          </a:p>
        </p:txBody>
      </p:sp>
      <p:sp>
        <p:nvSpPr>
          <p:cNvPr id="555" name="Google Shape;555;g31a181ebab5_0_17"/>
          <p:cNvSpPr txBox="1"/>
          <p:nvPr/>
        </p:nvSpPr>
        <p:spPr>
          <a:xfrm>
            <a:off x="7453667" y="4180000"/>
            <a:ext cx="4476300" cy="1880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Teachers call on students who raise their hands</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Turn and talk, but no share out or teacher checking for understanding</a:t>
            </a:r>
            <a:endParaRPr sz="1900">
              <a:solidFill>
                <a:srgbClr val="004AAD"/>
              </a:solidFill>
              <a:latin typeface="Calibri"/>
              <a:ea typeface="Calibri"/>
              <a:cs typeface="Calibri"/>
              <a:sym typeface="Calibri"/>
            </a:endParaRPr>
          </a:p>
        </p:txBody>
      </p:sp>
      <p:sp>
        <p:nvSpPr>
          <p:cNvPr id="556" name="Google Shape;556;g31a181ebab5_0_17"/>
          <p:cNvSpPr txBox="1"/>
          <p:nvPr/>
        </p:nvSpPr>
        <p:spPr>
          <a:xfrm>
            <a:off x="559400" y="4180000"/>
            <a:ext cx="4476300" cy="1880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Teachers call on random students or intentionally call on specific students</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Turn and talk with opportunities for sharing out and teacher checking for understanding</a:t>
            </a:r>
            <a:endParaRPr sz="1900">
              <a:solidFill>
                <a:srgbClr val="004AAD"/>
              </a:solidFill>
              <a:latin typeface="Calibri"/>
              <a:ea typeface="Calibri"/>
              <a:cs typeface="Calibri"/>
              <a:sym typeface="Calibri"/>
            </a:endParaRPr>
          </a:p>
        </p:txBody>
      </p:sp>
      <p:sp>
        <p:nvSpPr>
          <p:cNvPr id="557" name="Google Shape;557;g31a181ebab5_0_17"/>
          <p:cNvSpPr txBox="1"/>
          <p:nvPr/>
        </p:nvSpPr>
        <p:spPr>
          <a:xfrm>
            <a:off x="7237133" y="909500"/>
            <a:ext cx="4476300" cy="1880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Walkthrough data</a:t>
            </a:r>
            <a:endParaRPr sz="1900">
              <a:solidFill>
                <a:srgbClr val="004AAD"/>
              </a:solidFill>
              <a:latin typeface="Calibri"/>
              <a:ea typeface="Calibri"/>
              <a:cs typeface="Calibri"/>
              <a:sym typeface="Calibri"/>
            </a:endParaRPr>
          </a:p>
          <a:p>
            <a:pPr indent="-336550" lvl="0" marL="457200" rtl="0" algn="l">
              <a:spcBef>
                <a:spcPts val="0"/>
              </a:spcBef>
              <a:spcAft>
                <a:spcPts val="0"/>
              </a:spcAft>
              <a:buClr>
                <a:srgbClr val="004AAD"/>
              </a:buClr>
              <a:buSzPts val="1900"/>
              <a:buFont typeface="Calibri"/>
              <a:buChar char="●"/>
            </a:pPr>
            <a:r>
              <a:rPr lang="en-US" sz="1900">
                <a:solidFill>
                  <a:srgbClr val="004AAD"/>
                </a:solidFill>
                <a:latin typeface="Calibri"/>
                <a:ea typeface="Calibri"/>
                <a:cs typeface="Calibri"/>
                <a:sym typeface="Calibri"/>
              </a:rPr>
              <a:t>Higher percentage of EL students able to exit EL (pass WIDA)</a:t>
            </a:r>
            <a:endParaRPr sz="1900">
              <a:solidFill>
                <a:srgbClr val="004AAD"/>
              </a:solidFill>
              <a:latin typeface="Calibri"/>
              <a:ea typeface="Calibri"/>
              <a:cs typeface="Calibri"/>
              <a:sym typeface="Calibri"/>
            </a:endParaRPr>
          </a:p>
          <a:p>
            <a:pPr indent="-311150" lvl="0" marL="457200" rtl="0" algn="l">
              <a:spcBef>
                <a:spcPts val="0"/>
              </a:spcBef>
              <a:spcAft>
                <a:spcPts val="0"/>
              </a:spcAft>
              <a:buClr>
                <a:srgbClr val="004AAD"/>
              </a:buClr>
              <a:buSzPts val="1500"/>
              <a:buFont typeface="Calibri"/>
              <a:buChar char="●"/>
            </a:pPr>
            <a:r>
              <a:rPr lang="en-US" sz="1900">
                <a:solidFill>
                  <a:srgbClr val="004AAD"/>
                </a:solidFill>
                <a:latin typeface="Calibri"/>
                <a:ea typeface="Calibri"/>
                <a:cs typeface="Calibri"/>
                <a:sym typeface="Calibri"/>
              </a:rPr>
              <a:t>Do we have a literacy assessment or formative assessment to measure the impact of collaborative conversations?</a:t>
            </a:r>
            <a:endParaRPr sz="1900">
              <a:solidFill>
                <a:srgbClr val="004AAD"/>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8EA2"/>
        </a:solidFill>
      </p:bgPr>
    </p:bg>
    <p:spTree>
      <p:nvGrpSpPr>
        <p:cNvPr id="561" name="Shape 561"/>
        <p:cNvGrpSpPr/>
        <p:nvPr/>
      </p:nvGrpSpPr>
      <p:grpSpPr>
        <a:xfrm>
          <a:off x="0" y="0"/>
          <a:ext cx="0" cy="0"/>
          <a:chOff x="0" y="0"/>
          <a:chExt cx="0" cy="0"/>
        </a:xfrm>
      </p:grpSpPr>
      <p:cxnSp>
        <p:nvCxnSpPr>
          <p:cNvPr id="562" name="Google Shape;562;g3001a6beb8f_0_156"/>
          <p:cNvCxnSpPr/>
          <p:nvPr/>
        </p:nvCxnSpPr>
        <p:spPr>
          <a:xfrm rot="10419">
            <a:off x="3203780" y="3428988"/>
            <a:ext cx="6334829" cy="0"/>
          </a:xfrm>
          <a:prstGeom prst="straightConnector1">
            <a:avLst/>
          </a:prstGeom>
          <a:noFill/>
          <a:ln cap="rnd" cmpd="sng" w="19050">
            <a:solidFill>
              <a:srgbClr val="FF8410"/>
            </a:solidFill>
            <a:prstDash val="solid"/>
            <a:round/>
            <a:headEnd len="sm" w="sm" type="none"/>
            <a:tailEnd len="sm" w="sm" type="none"/>
          </a:ln>
        </p:spPr>
      </p:cxnSp>
      <p:sp>
        <p:nvSpPr>
          <p:cNvPr id="563" name="Google Shape;563;g3001a6beb8f_0_156"/>
          <p:cNvSpPr/>
          <p:nvPr/>
        </p:nvSpPr>
        <p:spPr>
          <a:xfrm>
            <a:off x="77598" y="5614572"/>
            <a:ext cx="1687723" cy="1205036"/>
          </a:xfrm>
          <a:custGeom>
            <a:rect b="b" l="l" r="r" t="t"/>
            <a:pathLst>
              <a:path extrusionOk="0" h="2051125" w="2096550">
                <a:moveTo>
                  <a:pt x="0" y="0"/>
                </a:moveTo>
                <a:lnTo>
                  <a:pt x="2096550" y="0"/>
                </a:lnTo>
                <a:lnTo>
                  <a:pt x="2096550" y="2051125"/>
                </a:lnTo>
                <a:lnTo>
                  <a:pt x="0" y="20511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4" name="Google Shape;564;g3001a6beb8f_0_156"/>
          <p:cNvSpPr txBox="1"/>
          <p:nvPr/>
        </p:nvSpPr>
        <p:spPr>
          <a:xfrm>
            <a:off x="6028496" y="6432306"/>
            <a:ext cx="6573000" cy="338400"/>
          </a:xfrm>
          <a:prstGeom prst="rect">
            <a:avLst/>
          </a:prstGeom>
          <a:noFill/>
          <a:ln>
            <a:noFill/>
          </a:ln>
        </p:spPr>
        <p:txBody>
          <a:bodyPr anchorCtr="0" anchor="t" bIns="0" lIns="0" spcFirstLastPara="1" rIns="0" wrap="square" tIns="0">
            <a:spAutoFit/>
          </a:bodyPr>
          <a:lstStyle/>
          <a:p>
            <a:pPr indent="457200" lvl="0" marL="0" marR="0" rtl="0" algn="ctr">
              <a:lnSpc>
                <a:spcPct val="140018"/>
              </a:lnSpc>
              <a:spcBef>
                <a:spcPts val="0"/>
              </a:spcBef>
              <a:spcAft>
                <a:spcPts val="0"/>
              </a:spcAft>
              <a:buClr>
                <a:srgbClr val="000000"/>
              </a:buClr>
              <a:buSzPts val="1899"/>
              <a:buFont typeface="Arial"/>
              <a:buNone/>
            </a:pPr>
            <a:r>
              <a:rPr b="0" i="0" lang="en-US" sz="1899" u="none" cap="none" strike="noStrike">
                <a:solidFill>
                  <a:srgbClr val="FDFDFD"/>
                </a:solidFill>
                <a:latin typeface="Arial"/>
                <a:ea typeface="Arial"/>
                <a:cs typeface="Arial"/>
                <a:sym typeface="Arial"/>
              </a:rPr>
              <a:t>Fry, K. Leading with Intelligence. WASA</a:t>
            </a:r>
            <a:r>
              <a:rPr b="0" i="0" lang="en-US" sz="2199"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65" name="Google Shape;565;g3001a6beb8f_0_156"/>
          <p:cNvPicPr preferRelativeResize="0"/>
          <p:nvPr/>
        </p:nvPicPr>
        <p:blipFill rotWithShape="1">
          <a:blip r:embed="rId4">
            <a:alphaModFix/>
          </a:blip>
          <a:srcRect b="0" l="0" r="0" t="0"/>
          <a:stretch/>
        </p:blipFill>
        <p:spPr>
          <a:xfrm>
            <a:off x="4051850" y="3709575"/>
            <a:ext cx="4638675" cy="1905000"/>
          </a:xfrm>
          <a:prstGeom prst="rect">
            <a:avLst/>
          </a:prstGeom>
          <a:noFill/>
          <a:ln>
            <a:noFill/>
          </a:ln>
        </p:spPr>
      </p:pic>
      <p:pic>
        <p:nvPicPr>
          <p:cNvPr id="566" name="Google Shape;566;g3001a6beb8f_0_156"/>
          <p:cNvPicPr preferRelativeResize="0"/>
          <p:nvPr/>
        </p:nvPicPr>
        <p:blipFill rotWithShape="1">
          <a:blip r:embed="rId5">
            <a:alphaModFix/>
          </a:blip>
          <a:srcRect b="0" l="0" r="0" t="0"/>
          <a:stretch/>
        </p:blipFill>
        <p:spPr>
          <a:xfrm>
            <a:off x="1027675" y="1196477"/>
            <a:ext cx="10136649" cy="2015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8EA2"/>
        </a:solidFill>
      </p:bgPr>
    </p:bg>
    <p:spTree>
      <p:nvGrpSpPr>
        <p:cNvPr id="570" name="Shape 570"/>
        <p:cNvGrpSpPr/>
        <p:nvPr/>
      </p:nvGrpSpPr>
      <p:grpSpPr>
        <a:xfrm>
          <a:off x="0" y="0"/>
          <a:ext cx="0" cy="0"/>
          <a:chOff x="0" y="0"/>
          <a:chExt cx="0" cy="0"/>
        </a:xfrm>
      </p:grpSpPr>
      <p:cxnSp>
        <p:nvCxnSpPr>
          <p:cNvPr id="571" name="Google Shape;571;g30dfd155ee9_0_4"/>
          <p:cNvCxnSpPr/>
          <p:nvPr/>
        </p:nvCxnSpPr>
        <p:spPr>
          <a:xfrm rot="10419">
            <a:off x="2873980" y="1110663"/>
            <a:ext cx="6334829" cy="0"/>
          </a:xfrm>
          <a:prstGeom prst="straightConnector1">
            <a:avLst/>
          </a:prstGeom>
          <a:noFill/>
          <a:ln cap="rnd" cmpd="sng" w="19050">
            <a:solidFill>
              <a:srgbClr val="FF8410"/>
            </a:solidFill>
            <a:prstDash val="solid"/>
            <a:round/>
            <a:headEnd len="sm" w="sm" type="none"/>
            <a:tailEnd len="sm" w="sm" type="none"/>
          </a:ln>
        </p:spPr>
      </p:cxnSp>
      <p:sp>
        <p:nvSpPr>
          <p:cNvPr id="572" name="Google Shape;572;g30dfd155ee9_0_4"/>
          <p:cNvSpPr txBox="1"/>
          <p:nvPr/>
        </p:nvSpPr>
        <p:spPr>
          <a:xfrm>
            <a:off x="2809496" y="5225681"/>
            <a:ext cx="6573000" cy="1443300"/>
          </a:xfrm>
          <a:prstGeom prst="rect">
            <a:avLst/>
          </a:prstGeom>
          <a:noFill/>
          <a:ln>
            <a:noFill/>
          </a:ln>
        </p:spPr>
        <p:txBody>
          <a:bodyPr anchorCtr="0" anchor="t" bIns="0" lIns="0" spcFirstLastPara="1" rIns="0" wrap="square" tIns="0">
            <a:spAutoFit/>
          </a:bodyPr>
          <a:lstStyle/>
          <a:p>
            <a:pPr indent="457200" lvl="0" marL="0" marR="0" rtl="0" algn="ctr">
              <a:lnSpc>
                <a:spcPct val="140018"/>
              </a:lnSpc>
              <a:spcBef>
                <a:spcPts val="0"/>
              </a:spcBef>
              <a:spcAft>
                <a:spcPts val="0"/>
              </a:spcAft>
              <a:buClr>
                <a:srgbClr val="000000"/>
              </a:buClr>
              <a:buSzPts val="1899"/>
              <a:buFont typeface="Arial"/>
              <a:buNone/>
            </a:pPr>
            <a:r>
              <a:rPr b="0" i="0" lang="en-US" sz="1899" u="none" cap="none" strike="noStrike">
                <a:solidFill>
                  <a:srgbClr val="FDFDFD"/>
                </a:solidFill>
                <a:latin typeface="Arial"/>
                <a:ea typeface="Arial"/>
                <a:cs typeface="Arial"/>
                <a:sym typeface="Arial"/>
              </a:rPr>
              <a:t>Sign-up Support:</a:t>
            </a:r>
            <a:endParaRPr b="0" i="0" sz="1899" u="none" cap="none" strike="noStrike">
              <a:solidFill>
                <a:srgbClr val="FDFDFD"/>
              </a:solidFill>
              <a:latin typeface="Arial"/>
              <a:ea typeface="Arial"/>
              <a:cs typeface="Arial"/>
              <a:sym typeface="Arial"/>
            </a:endParaRPr>
          </a:p>
          <a:p>
            <a:pPr indent="457200" lvl="0" marL="0" marR="0" rtl="0" algn="ctr">
              <a:lnSpc>
                <a:spcPct val="140018"/>
              </a:lnSpc>
              <a:spcBef>
                <a:spcPts val="0"/>
              </a:spcBef>
              <a:spcAft>
                <a:spcPts val="0"/>
              </a:spcAft>
              <a:buClr>
                <a:srgbClr val="000000"/>
              </a:buClr>
              <a:buSzPts val="1899"/>
              <a:buFont typeface="Arial"/>
              <a:buNone/>
            </a:pPr>
            <a:r>
              <a:rPr b="0" i="0" lang="en-US" sz="1899" u="sng" cap="none" strike="noStrike">
                <a:solidFill>
                  <a:schemeClr val="hlink"/>
                </a:solidFill>
                <a:latin typeface="Arial"/>
                <a:ea typeface="Arial"/>
                <a:cs typeface="Arial"/>
                <a:sym typeface="Arial"/>
                <a:hlinkClick r:id="rId3"/>
              </a:rPr>
              <a:t>Sign-up Instructions Video </a:t>
            </a:r>
            <a:endParaRPr b="0" i="0" sz="1899" u="none" cap="none" strike="noStrike">
              <a:solidFill>
                <a:srgbClr val="FDFDFD"/>
              </a:solidFill>
              <a:latin typeface="Arial"/>
              <a:ea typeface="Arial"/>
              <a:cs typeface="Arial"/>
              <a:sym typeface="Arial"/>
            </a:endParaRPr>
          </a:p>
          <a:p>
            <a:pPr indent="457200" lvl="0" marL="0" marR="0" rtl="0" algn="ctr">
              <a:lnSpc>
                <a:spcPct val="140018"/>
              </a:lnSpc>
              <a:spcBef>
                <a:spcPts val="0"/>
              </a:spcBef>
              <a:spcAft>
                <a:spcPts val="0"/>
              </a:spcAft>
              <a:buClr>
                <a:srgbClr val="000000"/>
              </a:buClr>
              <a:buSzPts val="1899"/>
              <a:buFont typeface="Arial"/>
              <a:buNone/>
            </a:pPr>
            <a:r>
              <a:rPr b="0" i="0" lang="en-US" sz="1899" u="none" cap="none" strike="noStrike">
                <a:solidFill>
                  <a:srgbClr val="FDFDFD"/>
                </a:solidFill>
                <a:latin typeface="Arial"/>
                <a:ea typeface="Arial"/>
                <a:cs typeface="Arial"/>
                <a:sym typeface="Arial"/>
              </a:rPr>
              <a:t>Beau Wilson - </a:t>
            </a:r>
            <a:r>
              <a:rPr b="0" i="0" lang="en-US" sz="1899" u="sng" cap="none" strike="noStrike">
                <a:solidFill>
                  <a:schemeClr val="hlink"/>
                </a:solidFill>
                <a:latin typeface="Arial"/>
                <a:ea typeface="Arial"/>
                <a:cs typeface="Arial"/>
                <a:sym typeface="Arial"/>
                <a:hlinkClick r:id="rId4"/>
              </a:rPr>
              <a:t>bwilson@wasa-oly.org</a:t>
            </a:r>
            <a:r>
              <a:rPr b="0" i="0" lang="en-US" sz="1899" u="none" cap="none" strike="noStrike">
                <a:solidFill>
                  <a:srgbClr val="FDFDFD"/>
                </a:solidFill>
                <a:latin typeface="Arial"/>
                <a:ea typeface="Arial"/>
                <a:cs typeface="Arial"/>
                <a:sym typeface="Arial"/>
              </a:rPr>
              <a:t> </a:t>
            </a:r>
            <a:endParaRPr b="0" i="0" sz="1899" u="none" cap="none" strike="noStrike">
              <a:solidFill>
                <a:srgbClr val="FDFDFD"/>
              </a:solidFill>
              <a:latin typeface="Arial"/>
              <a:ea typeface="Arial"/>
              <a:cs typeface="Arial"/>
              <a:sym typeface="Arial"/>
            </a:endParaRPr>
          </a:p>
          <a:p>
            <a:pPr indent="457200" lvl="0" marL="0" marR="0" rtl="0" algn="ctr">
              <a:lnSpc>
                <a:spcPct val="140018"/>
              </a:lnSpc>
              <a:spcBef>
                <a:spcPts val="0"/>
              </a:spcBef>
              <a:spcAft>
                <a:spcPts val="0"/>
              </a:spcAft>
              <a:buClr>
                <a:srgbClr val="000000"/>
              </a:buClr>
              <a:buSzPts val="1899"/>
              <a:buFont typeface="Arial"/>
              <a:buNone/>
            </a:pPr>
            <a:r>
              <a:t/>
            </a:r>
            <a:endParaRPr b="0" i="0" sz="1400" u="none" cap="none" strike="noStrike">
              <a:solidFill>
                <a:srgbClr val="000000"/>
              </a:solidFill>
              <a:latin typeface="Arial"/>
              <a:ea typeface="Arial"/>
              <a:cs typeface="Arial"/>
              <a:sym typeface="Arial"/>
            </a:endParaRPr>
          </a:p>
        </p:txBody>
      </p:sp>
      <p:pic>
        <p:nvPicPr>
          <p:cNvPr id="573" name="Google Shape;573;g30dfd155ee9_0_4"/>
          <p:cNvPicPr preferRelativeResize="0"/>
          <p:nvPr/>
        </p:nvPicPr>
        <p:blipFill rotWithShape="1">
          <a:blip r:embed="rId5">
            <a:alphaModFix/>
          </a:blip>
          <a:srcRect b="8552" l="0" r="0" t="41545"/>
          <a:stretch/>
        </p:blipFill>
        <p:spPr>
          <a:xfrm>
            <a:off x="1403725" y="3977049"/>
            <a:ext cx="4638675" cy="950625"/>
          </a:xfrm>
          <a:prstGeom prst="rect">
            <a:avLst/>
          </a:prstGeom>
          <a:noFill/>
          <a:ln>
            <a:noFill/>
          </a:ln>
        </p:spPr>
      </p:pic>
      <p:sp>
        <p:nvSpPr>
          <p:cNvPr id="574" name="Google Shape;574;g30dfd155ee9_0_4"/>
          <p:cNvSpPr txBox="1"/>
          <p:nvPr>
            <p:ph idx="4294967295" type="title"/>
          </p:nvPr>
        </p:nvSpPr>
        <p:spPr>
          <a:xfrm>
            <a:off x="838200" y="336525"/>
            <a:ext cx="10515600" cy="1325700"/>
          </a:xfrm>
          <a:prstGeom prst="rect">
            <a:avLst/>
          </a:prstGeom>
          <a:noFill/>
          <a:ln>
            <a:noFill/>
          </a:ln>
        </p:spPr>
        <p:txBody>
          <a:bodyPr anchorCtr="0" anchor="ctr" bIns="45700" lIns="91425" spcFirstLastPara="1" rIns="91425" wrap="square" tIns="45700">
            <a:noAutofit/>
          </a:bodyPr>
          <a:lstStyle/>
          <a:p>
            <a:pPr indent="0" lvl="0" marL="0" marR="101600" rtl="0" algn="ctr">
              <a:lnSpc>
                <a:spcPct val="150000"/>
              </a:lnSpc>
              <a:spcBef>
                <a:spcPts val="300"/>
              </a:spcBef>
              <a:spcAft>
                <a:spcPts val="0"/>
              </a:spcAft>
              <a:buSzPts val="1800"/>
              <a:buNone/>
            </a:pPr>
            <a:r>
              <a:rPr b="1" lang="en-US" sz="5700">
                <a:solidFill>
                  <a:srgbClr val="094E72"/>
                </a:solidFill>
              </a:rPr>
              <a:t>Access Codes - 1 Yr. Free</a:t>
            </a:r>
            <a:endParaRPr b="1" sz="5700">
              <a:solidFill>
                <a:srgbClr val="094E72"/>
              </a:solidFill>
            </a:endParaRPr>
          </a:p>
          <a:p>
            <a:pPr indent="0" lvl="0" marL="0" rtl="0" algn="l">
              <a:lnSpc>
                <a:spcPct val="90000"/>
              </a:lnSpc>
              <a:spcBef>
                <a:spcPts val="0"/>
              </a:spcBef>
              <a:spcAft>
                <a:spcPts val="0"/>
              </a:spcAft>
              <a:buSzPts val="1620"/>
              <a:buNone/>
            </a:pPr>
            <a:r>
              <a:t/>
            </a:r>
            <a:endParaRPr b="1" sz="3600">
              <a:latin typeface="Arial"/>
              <a:ea typeface="Arial"/>
              <a:cs typeface="Arial"/>
              <a:sym typeface="Arial"/>
            </a:endParaRPr>
          </a:p>
        </p:txBody>
      </p:sp>
      <p:sp>
        <p:nvSpPr>
          <p:cNvPr id="575" name="Google Shape;575;g30dfd155ee9_0_4"/>
          <p:cNvSpPr txBox="1"/>
          <p:nvPr>
            <p:ph idx="4294967295" type="title"/>
          </p:nvPr>
        </p:nvSpPr>
        <p:spPr>
          <a:xfrm>
            <a:off x="6342600" y="2371900"/>
            <a:ext cx="5849400" cy="1269600"/>
          </a:xfrm>
          <a:prstGeom prst="rect">
            <a:avLst/>
          </a:prstGeom>
          <a:noFill/>
          <a:ln>
            <a:noFill/>
          </a:ln>
        </p:spPr>
        <p:txBody>
          <a:bodyPr anchorCtr="0" anchor="ctr" bIns="45700" lIns="91425" spcFirstLastPara="1" rIns="91425" wrap="square" tIns="45700">
            <a:noAutofit/>
          </a:bodyPr>
          <a:lstStyle/>
          <a:p>
            <a:pPr indent="0" lvl="0" marL="0" marR="101600" rtl="0" algn="l">
              <a:lnSpc>
                <a:spcPct val="150000"/>
              </a:lnSpc>
              <a:spcBef>
                <a:spcPts val="300"/>
              </a:spcBef>
              <a:spcAft>
                <a:spcPts val="0"/>
              </a:spcAft>
              <a:buSzPts val="1800"/>
              <a:buNone/>
            </a:pPr>
            <a:r>
              <a:rPr b="1" lang="en-US" sz="5700">
                <a:solidFill>
                  <a:srgbClr val="094E72"/>
                </a:solidFill>
              </a:rPr>
              <a:t>code:  NEXTLEVEL</a:t>
            </a:r>
            <a:endParaRPr b="1" sz="5700">
              <a:solidFill>
                <a:srgbClr val="094E72"/>
              </a:solidFill>
            </a:endParaRPr>
          </a:p>
          <a:p>
            <a:pPr indent="0" lvl="0" marL="0" rtl="0" algn="l">
              <a:lnSpc>
                <a:spcPct val="90000"/>
              </a:lnSpc>
              <a:spcBef>
                <a:spcPts val="0"/>
              </a:spcBef>
              <a:spcAft>
                <a:spcPts val="0"/>
              </a:spcAft>
              <a:buSzPts val="1620"/>
              <a:buNone/>
            </a:pPr>
            <a:r>
              <a:t/>
            </a:r>
            <a:endParaRPr b="1" sz="3600">
              <a:latin typeface="Arial"/>
              <a:ea typeface="Arial"/>
              <a:cs typeface="Arial"/>
              <a:sym typeface="Arial"/>
            </a:endParaRPr>
          </a:p>
        </p:txBody>
      </p:sp>
      <p:pic>
        <p:nvPicPr>
          <p:cNvPr id="576" name="Google Shape;576;g30dfd155ee9_0_4"/>
          <p:cNvPicPr preferRelativeResize="0"/>
          <p:nvPr/>
        </p:nvPicPr>
        <p:blipFill rotWithShape="1">
          <a:blip r:embed="rId6">
            <a:alphaModFix/>
          </a:blip>
          <a:srcRect b="0" l="0" r="0" t="0"/>
          <a:stretch/>
        </p:blipFill>
        <p:spPr>
          <a:xfrm>
            <a:off x="115875" y="1971013"/>
            <a:ext cx="6060356" cy="1205025"/>
          </a:xfrm>
          <a:prstGeom prst="rect">
            <a:avLst/>
          </a:prstGeom>
          <a:noFill/>
          <a:ln>
            <a:noFill/>
          </a:ln>
        </p:spPr>
      </p:pic>
      <p:sp>
        <p:nvSpPr>
          <p:cNvPr id="577" name="Google Shape;577;g30dfd155ee9_0_4"/>
          <p:cNvSpPr txBox="1"/>
          <p:nvPr>
            <p:ph idx="4294967295" type="title"/>
          </p:nvPr>
        </p:nvSpPr>
        <p:spPr>
          <a:xfrm>
            <a:off x="6273200" y="4101575"/>
            <a:ext cx="5849400" cy="1269600"/>
          </a:xfrm>
          <a:prstGeom prst="rect">
            <a:avLst/>
          </a:prstGeom>
          <a:noFill/>
          <a:ln>
            <a:noFill/>
          </a:ln>
        </p:spPr>
        <p:txBody>
          <a:bodyPr anchorCtr="0" anchor="ctr" bIns="45700" lIns="91425" spcFirstLastPara="1" rIns="91425" wrap="square" tIns="45700">
            <a:noAutofit/>
          </a:bodyPr>
          <a:lstStyle/>
          <a:p>
            <a:pPr indent="0" lvl="0" marL="0" marR="101600" rtl="0" algn="l">
              <a:lnSpc>
                <a:spcPct val="150000"/>
              </a:lnSpc>
              <a:spcBef>
                <a:spcPts val="300"/>
              </a:spcBef>
              <a:spcAft>
                <a:spcPts val="0"/>
              </a:spcAft>
              <a:buSzPts val="1800"/>
              <a:buNone/>
            </a:pPr>
            <a:r>
              <a:rPr b="1" lang="en-US" sz="5700">
                <a:solidFill>
                  <a:srgbClr val="094E72"/>
                </a:solidFill>
              </a:rPr>
              <a:t>code:  NEXTLEVEL</a:t>
            </a:r>
            <a:endParaRPr b="1" sz="5700">
              <a:solidFill>
                <a:srgbClr val="094E72"/>
              </a:solidFill>
            </a:endParaRPr>
          </a:p>
          <a:p>
            <a:pPr indent="0" lvl="0" marL="0" rtl="0" algn="l">
              <a:lnSpc>
                <a:spcPct val="90000"/>
              </a:lnSpc>
              <a:spcBef>
                <a:spcPts val="0"/>
              </a:spcBef>
              <a:spcAft>
                <a:spcPts val="0"/>
              </a:spcAft>
              <a:buSzPts val="1620"/>
              <a:buNone/>
            </a:pPr>
            <a:r>
              <a:t/>
            </a:r>
            <a:endParaRPr b="1" sz="3600">
              <a:latin typeface="Arial"/>
              <a:ea typeface="Arial"/>
              <a:cs typeface="Arial"/>
              <a:sym typeface="Arial"/>
            </a:endParaRPr>
          </a:p>
        </p:txBody>
      </p:sp>
      <p:sp>
        <p:nvSpPr>
          <p:cNvPr id="578" name="Google Shape;578;g30dfd155ee9_0_4"/>
          <p:cNvSpPr txBox="1"/>
          <p:nvPr/>
        </p:nvSpPr>
        <p:spPr>
          <a:xfrm>
            <a:off x="2754896" y="1174831"/>
            <a:ext cx="6573000" cy="292200"/>
          </a:xfrm>
          <a:prstGeom prst="rect">
            <a:avLst/>
          </a:prstGeom>
          <a:noFill/>
          <a:ln>
            <a:noFill/>
          </a:ln>
        </p:spPr>
        <p:txBody>
          <a:bodyPr anchorCtr="0" anchor="t" bIns="0" lIns="0" spcFirstLastPara="1" rIns="0" wrap="square" tIns="0">
            <a:spAutoFit/>
          </a:bodyPr>
          <a:lstStyle/>
          <a:p>
            <a:pPr indent="457200" lvl="0" marL="0" marR="0" rtl="0" algn="ctr">
              <a:lnSpc>
                <a:spcPct val="140018"/>
              </a:lnSpc>
              <a:spcBef>
                <a:spcPts val="0"/>
              </a:spcBef>
              <a:spcAft>
                <a:spcPts val="0"/>
              </a:spcAft>
              <a:buClr>
                <a:srgbClr val="000000"/>
              </a:buClr>
              <a:buSzPts val="1899"/>
              <a:buFont typeface="Arial"/>
              <a:buNone/>
            </a:pPr>
            <a:r>
              <a:rPr b="0" i="0" lang="en-US" sz="1899" u="none" cap="none" strike="noStrike">
                <a:solidFill>
                  <a:srgbClr val="FDFDFD"/>
                </a:solidFill>
                <a:latin typeface="Arial"/>
                <a:ea typeface="Arial"/>
                <a:cs typeface="Arial"/>
                <a:sym typeface="Arial"/>
              </a:rPr>
              <a:t>One subscription to each section per NLL Member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314d889f333_2_13"/>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diagram of a reflection in a circle&#10;&#10;Description automatically generated" id="186" name="Google Shape;186;g314d889f333_2_13"/>
          <p:cNvPicPr preferRelativeResize="0"/>
          <p:nvPr/>
        </p:nvPicPr>
        <p:blipFill rotWithShape="1">
          <a:blip r:embed="rId3">
            <a:alphaModFix/>
          </a:blip>
          <a:srcRect b="0" l="0" r="0" t="0"/>
          <a:stretch/>
        </p:blipFill>
        <p:spPr>
          <a:xfrm>
            <a:off x="0" y="0"/>
            <a:ext cx="12191999" cy="5822725"/>
          </a:xfrm>
          <a:prstGeom prst="rect">
            <a:avLst/>
          </a:prstGeom>
          <a:noFill/>
          <a:ln>
            <a:noFill/>
          </a:ln>
        </p:spPr>
      </p:pic>
      <p:sp>
        <p:nvSpPr>
          <p:cNvPr id="187" name="Google Shape;187;g314d889f333_2_13"/>
          <p:cNvSpPr txBox="1"/>
          <p:nvPr/>
        </p:nvSpPr>
        <p:spPr>
          <a:xfrm>
            <a:off x="552524" y="5971400"/>
            <a:ext cx="7581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242253"/>
                </a:solidFill>
                <a:latin typeface="Helvetica Neue"/>
                <a:ea typeface="Helvetica Neue"/>
                <a:cs typeface="Helvetica Neue"/>
                <a:sym typeface="Helvetica Neue"/>
              </a:rPr>
              <a:t>School Leader Paradigm</a:t>
            </a:r>
            <a:r>
              <a:rPr b="0" i="0" lang="en-US" sz="2700" u="none" cap="none" strike="noStrike">
                <a:solidFill>
                  <a:srgbClr val="242253"/>
                </a:solidFill>
                <a:latin typeface="Helvetica Neue"/>
                <a:ea typeface="Helvetica Neue"/>
                <a:cs typeface="Helvetica Neue"/>
                <a:sym typeface="Helvetica Neue"/>
              </a:rPr>
              <a:t>©</a:t>
            </a:r>
            <a:endParaRPr b="0" i="0" sz="100" u="none" cap="none" strike="noStrike">
              <a:solidFill>
                <a:srgbClr val="242253"/>
              </a:solidFill>
              <a:latin typeface="Arial"/>
              <a:ea typeface="Arial"/>
              <a:cs typeface="Arial"/>
              <a:sym typeface="Arial"/>
            </a:endParaRPr>
          </a:p>
        </p:txBody>
      </p:sp>
      <p:sp>
        <p:nvSpPr>
          <p:cNvPr id="188" name="Google Shape;188;g314d889f333_2_13"/>
          <p:cNvSpPr/>
          <p:nvPr/>
        </p:nvSpPr>
        <p:spPr>
          <a:xfrm>
            <a:off x="9467705" y="5893671"/>
            <a:ext cx="2589767" cy="92491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3800"/>
                                        <p:tgtEl>
                                          <p:spTgt spid="186"/>
                                        </p:tgtEl>
                                      </p:cBhvr>
                                    </p:animEffect>
                                  </p:childTnLst>
                                </p:cTn>
                              </p:par>
                            </p:childTnLst>
                          </p:cTn>
                        </p:par>
                        <p:par>
                          <p:cTn fill="hold">
                            <p:stCondLst>
                              <p:cond delay="3800"/>
                            </p:stCondLst>
                            <p:childTnLst>
                              <p:par>
                                <p:cTn fill="hold" nodeType="afterEffect" presetClass="entr" presetID="2" presetSubtype="8">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3600"/>
                                        <p:tgtEl>
                                          <p:spTgt spid="18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3171f4ba577_4_7"/>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584" name="Google Shape;584;g3171f4ba577_4_7"/>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585" name="Google Shape;585;g3171f4ba577_4_7"/>
          <p:cNvSpPr txBox="1"/>
          <p:nvPr>
            <p:ph type="title"/>
          </p:nvPr>
        </p:nvSpPr>
        <p:spPr>
          <a:xfrm>
            <a:off x="662111" y="219492"/>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a:t>Review- </a:t>
            </a:r>
            <a:r>
              <a:rPr b="1" lang="en-US">
                <a:extLst>
                  <a:ext uri="http://customooxmlschemas.google.com/">
                    <go:slidesCustomData xmlns:go="http://customooxmlschemas.google.com/" textRoundtripDataId="5"/>
                  </a:ext>
                </a:extLst>
              </a:rPr>
              <a:t>Success Criteria</a:t>
            </a:r>
            <a:endParaRPr b="1"/>
          </a:p>
        </p:txBody>
      </p:sp>
      <p:sp>
        <p:nvSpPr>
          <p:cNvPr id="586" name="Google Shape;586;g3171f4ba577_4_7"/>
          <p:cNvSpPr txBox="1"/>
          <p:nvPr>
            <p:ph idx="1" type="body"/>
          </p:nvPr>
        </p:nvSpPr>
        <p:spPr>
          <a:xfrm>
            <a:off x="486024" y="1385575"/>
            <a:ext cx="10867800" cy="27732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1200"/>
              </a:spcBef>
              <a:spcAft>
                <a:spcPts val="0"/>
              </a:spcAft>
              <a:buSzPts val="1800"/>
              <a:buNone/>
            </a:pPr>
            <a:r>
              <a:rPr lang="en-US" sz="2350">
                <a:latin typeface="Arial"/>
                <a:ea typeface="Arial"/>
                <a:cs typeface="Arial"/>
                <a:sym typeface="Arial"/>
              </a:rPr>
              <a:t>By the end of this session, you will be able to:</a:t>
            </a:r>
            <a:endParaRPr sz="2350">
              <a:latin typeface="Arial"/>
              <a:ea typeface="Arial"/>
              <a:cs typeface="Arial"/>
              <a:sym typeface="Arial"/>
            </a:endParaRPr>
          </a:p>
          <a:p>
            <a:pPr indent="-377825" lvl="0" marL="457200" rtl="0" algn="l">
              <a:lnSpc>
                <a:spcPct val="95000"/>
              </a:lnSpc>
              <a:spcBef>
                <a:spcPts val="1200"/>
              </a:spcBef>
              <a:spcAft>
                <a:spcPts val="0"/>
              </a:spcAft>
              <a:buSzPts val="2350"/>
              <a:buFont typeface="Arial"/>
              <a:buChar char="•"/>
            </a:pPr>
            <a:r>
              <a:rPr lang="en-US" sz="2350">
                <a:latin typeface="Arial"/>
                <a:ea typeface="Arial"/>
                <a:cs typeface="Arial"/>
                <a:sym typeface="Arial"/>
                <a:extLst>
                  <a:ext uri="http://customooxmlschemas.google.com/">
                    <go:slidesCustomData xmlns:go="http://customooxmlschemas.google.com/" textRoundtripDataId="6"/>
                  </a:ext>
                </a:extLst>
              </a:rPr>
              <a:t>Articulate how your problem of practice aligns to a student objective, and provide examples and non-examples of what that looks like. </a:t>
            </a:r>
            <a:endParaRPr sz="2350">
              <a:latin typeface="Arial"/>
              <a:ea typeface="Arial"/>
              <a:cs typeface="Arial"/>
              <a:sym typeface="Arial"/>
            </a:endParaRPr>
          </a:p>
          <a:p>
            <a:pPr indent="0" lvl="0" marL="457200" rtl="0" algn="l">
              <a:lnSpc>
                <a:spcPct val="95000"/>
              </a:lnSpc>
              <a:spcBef>
                <a:spcPts val="1200"/>
              </a:spcBef>
              <a:spcAft>
                <a:spcPts val="0"/>
              </a:spcAft>
              <a:buSzPts val="1800"/>
              <a:buNone/>
            </a:pPr>
            <a:r>
              <a:t/>
            </a:r>
            <a:endParaRPr sz="2350">
              <a:latin typeface="Arial"/>
              <a:ea typeface="Arial"/>
              <a:cs typeface="Arial"/>
              <a:sym typeface="Arial"/>
            </a:endParaRPr>
          </a:p>
          <a:p>
            <a:pPr indent="-377825" lvl="0" marL="457200" rtl="0" algn="l">
              <a:lnSpc>
                <a:spcPct val="95000"/>
              </a:lnSpc>
              <a:spcBef>
                <a:spcPts val="1200"/>
              </a:spcBef>
              <a:spcAft>
                <a:spcPts val="0"/>
              </a:spcAft>
              <a:buSzPts val="2350"/>
              <a:buFont typeface="Arial"/>
              <a:buChar char="•"/>
            </a:pPr>
            <a:r>
              <a:rPr lang="en-US" sz="2350">
                <a:latin typeface="Arial"/>
                <a:ea typeface="Arial"/>
                <a:cs typeface="Arial"/>
                <a:sym typeface="Arial"/>
              </a:rPr>
              <a:t>Name</a:t>
            </a:r>
            <a:r>
              <a:rPr lang="en-US" sz="2350">
                <a:latin typeface="Arial"/>
                <a:ea typeface="Arial"/>
                <a:cs typeface="Arial"/>
                <a:sym typeface="Arial"/>
                <a:extLst>
                  <a:ext uri="http://customooxmlschemas.google.com/">
                    <go:slidesCustomData xmlns:go="http://customooxmlschemas.google.com/" textRoundtripDataId="7"/>
                  </a:ext>
                </a:extLst>
              </a:rPr>
              <a:t> and describe 1-2 enemies of efficacy.</a:t>
            </a:r>
            <a:endParaRPr sz="2350">
              <a:latin typeface="Arial"/>
              <a:ea typeface="Arial"/>
              <a:cs typeface="Arial"/>
              <a:sym typeface="Arial"/>
              <a:extLst>
                <a:ext uri="http://customooxmlschemas.google.com/">
                  <go:slidesCustomData xmlns:go="http://customooxmlschemas.google.com/" textRoundtripDataId="8"/>
                </a:ext>
              </a:extLst>
            </a:endParaRPr>
          </a:p>
          <a:p>
            <a:pPr indent="0" lvl="0" marL="457200" rtl="0" algn="l">
              <a:lnSpc>
                <a:spcPct val="95000"/>
              </a:lnSpc>
              <a:spcBef>
                <a:spcPts val="1200"/>
              </a:spcBef>
              <a:spcAft>
                <a:spcPts val="0"/>
              </a:spcAft>
              <a:buSzPts val="1800"/>
              <a:buNone/>
            </a:pPr>
            <a:r>
              <a:t/>
            </a:r>
            <a:endParaRPr sz="2350">
              <a:latin typeface="Arial"/>
              <a:ea typeface="Arial"/>
              <a:cs typeface="Arial"/>
              <a:sym typeface="Arial"/>
              <a:extLst>
                <a:ext uri="http://customooxmlschemas.google.com/">
                  <go:slidesCustomData xmlns:go="http://customooxmlschemas.google.com/" textRoundtripDataId="9"/>
                </a:ext>
              </a:extLst>
            </a:endParaRPr>
          </a:p>
          <a:p>
            <a:pPr indent="-377825" lvl="0" marL="457200" rtl="0" algn="l">
              <a:lnSpc>
                <a:spcPct val="95000"/>
              </a:lnSpc>
              <a:spcBef>
                <a:spcPts val="1200"/>
              </a:spcBef>
              <a:spcAft>
                <a:spcPts val="0"/>
              </a:spcAft>
              <a:buSzPts val="2350"/>
              <a:buFont typeface="Arial"/>
              <a:buChar char="•"/>
            </a:pPr>
            <a:r>
              <a:rPr lang="en-US" sz="2350">
                <a:latin typeface="Arial"/>
                <a:ea typeface="Arial"/>
                <a:cs typeface="Arial"/>
                <a:sym typeface="Arial"/>
                <a:extLst>
                  <a:ext uri="http://customooxmlschemas.google.com/">
                    <go:slidesCustomData xmlns:go="http://customooxmlschemas.google.com/" textRoundtripDataId="10"/>
                  </a:ext>
                </a:extLst>
              </a:rPr>
              <a:t>Identify specific leadership practices to overcome an enemy of efficacy.</a:t>
            </a:r>
            <a:r>
              <a:rPr lang="en-US" sz="2350">
                <a:latin typeface="Arial"/>
                <a:ea typeface="Arial"/>
                <a:cs typeface="Arial"/>
                <a:sym typeface="Arial"/>
              </a:rPr>
              <a:t> </a:t>
            </a:r>
            <a:endParaRPr sz="2350">
              <a:latin typeface="Arial"/>
              <a:ea typeface="Arial"/>
              <a:cs typeface="Arial"/>
              <a:sym typeface="Arial"/>
            </a:endParaRPr>
          </a:p>
          <a:p>
            <a:pPr indent="0" lvl="0" marL="457200" rtl="0" algn="l">
              <a:lnSpc>
                <a:spcPct val="95000"/>
              </a:lnSpc>
              <a:spcBef>
                <a:spcPts val="1200"/>
              </a:spcBef>
              <a:spcAft>
                <a:spcPts val="0"/>
              </a:spcAft>
              <a:buSzPts val="1800"/>
              <a:buNone/>
            </a:pPr>
            <a:r>
              <a:t/>
            </a:r>
            <a:endParaRPr sz="2350">
              <a:latin typeface="Arial"/>
              <a:ea typeface="Arial"/>
              <a:cs typeface="Arial"/>
              <a:sym typeface="Arial"/>
            </a:endParaRPr>
          </a:p>
          <a:p>
            <a:pPr indent="-377825" lvl="0" marL="457200" rtl="0" algn="l">
              <a:lnSpc>
                <a:spcPct val="95000"/>
              </a:lnSpc>
              <a:spcBef>
                <a:spcPts val="1200"/>
              </a:spcBef>
              <a:spcAft>
                <a:spcPts val="0"/>
              </a:spcAft>
              <a:buSzPts val="2350"/>
              <a:buFont typeface="Arial"/>
              <a:buChar char="•"/>
            </a:pPr>
            <a:r>
              <a:rPr lang="en-US" sz="2350">
                <a:latin typeface="Arial"/>
                <a:ea typeface="Arial"/>
                <a:cs typeface="Arial"/>
                <a:sym typeface="Arial"/>
              </a:rPr>
              <a:t>Identify how Ai can be used to overcome enemies of efficacy.</a:t>
            </a:r>
            <a:endParaRPr sz="2350">
              <a:latin typeface="Arial"/>
              <a:ea typeface="Arial"/>
              <a:cs typeface="Arial"/>
              <a:sym typeface="Arial"/>
            </a:endParaRPr>
          </a:p>
          <a:p>
            <a:pPr indent="-228600" lvl="0" marL="457200" rtl="0" algn="l">
              <a:lnSpc>
                <a:spcPct val="95000"/>
              </a:lnSpc>
              <a:spcBef>
                <a:spcPts val="1200"/>
              </a:spcBef>
              <a:spcAft>
                <a:spcPts val="0"/>
              </a:spcAft>
              <a:buSzPts val="2350"/>
              <a:buFont typeface="Arial"/>
              <a:buNone/>
            </a:pPr>
            <a:r>
              <a:t/>
            </a:r>
            <a:endParaRPr sz="2350">
              <a:solidFill>
                <a:srgbClr val="515052"/>
              </a:solidFill>
              <a:latin typeface="Arial"/>
              <a:ea typeface="Arial"/>
              <a:cs typeface="Arial"/>
              <a:sym typeface="Arial"/>
            </a:endParaRPr>
          </a:p>
          <a:p>
            <a:pPr indent="-228600" lvl="0" marL="457200" rtl="0" algn="l">
              <a:lnSpc>
                <a:spcPct val="95000"/>
              </a:lnSpc>
              <a:spcBef>
                <a:spcPts val="1200"/>
              </a:spcBef>
              <a:spcAft>
                <a:spcPts val="0"/>
              </a:spcAft>
              <a:buSzPts val="2350"/>
              <a:buFont typeface="Arial"/>
              <a:buNone/>
            </a:pPr>
            <a:r>
              <a:t/>
            </a:r>
            <a:endParaRPr sz="1500">
              <a:solidFill>
                <a:srgbClr val="515052"/>
              </a:solidFill>
              <a:latin typeface="Arial"/>
              <a:ea typeface="Arial"/>
              <a:cs typeface="Arial"/>
              <a:sym typeface="Arial"/>
            </a:endParaRPr>
          </a:p>
          <a:p>
            <a:pPr indent="0" lvl="0" marL="0" rtl="0" algn="l">
              <a:lnSpc>
                <a:spcPct val="70000"/>
              </a:lnSpc>
              <a:spcBef>
                <a:spcPts val="2300"/>
              </a:spcBef>
              <a:spcAft>
                <a:spcPts val="0"/>
              </a:spcAft>
              <a:buSzPts val="1800"/>
              <a:buNone/>
            </a:pPr>
            <a:r>
              <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g28ad89710f8_0_0"/>
          <p:cNvPicPr preferRelativeResize="0"/>
          <p:nvPr/>
        </p:nvPicPr>
        <p:blipFill rotWithShape="1">
          <a:blip r:embed="rId3">
            <a:alphaModFix/>
          </a:blip>
          <a:srcRect b="0" l="0" r="0" t="0"/>
          <a:stretch/>
        </p:blipFill>
        <p:spPr>
          <a:xfrm>
            <a:off x="0" y="-850817"/>
            <a:ext cx="12192000" cy="8559640"/>
          </a:xfrm>
          <a:prstGeom prst="rect">
            <a:avLst/>
          </a:prstGeom>
          <a:noFill/>
          <a:ln>
            <a:noFill/>
          </a:ln>
        </p:spPr>
      </p:pic>
      <p:sp>
        <p:nvSpPr>
          <p:cNvPr id="592" name="Google Shape;592;g28ad89710f8_0_0"/>
          <p:cNvSpPr txBox="1"/>
          <p:nvPr/>
        </p:nvSpPr>
        <p:spPr>
          <a:xfrm>
            <a:off x="61825" y="-194726"/>
            <a:ext cx="9105900" cy="2862900"/>
          </a:xfrm>
          <a:prstGeom prst="rect">
            <a:avLst/>
          </a:prstGeom>
          <a:solidFill>
            <a:srgbClr val="F3F3F3"/>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0" i="0" lang="en-US" sz="3700" u="none" cap="none" strike="noStrike">
                <a:solidFill>
                  <a:srgbClr val="AF7B55"/>
                </a:solidFill>
                <a:latin typeface="Nunito ExtraBold"/>
                <a:ea typeface="Nunito ExtraBold"/>
                <a:cs typeface="Nunito ExtraBold"/>
                <a:sym typeface="Nunito ExtraBold"/>
              </a:rPr>
              <a:t>NEXT LEVEL LEADERS </a:t>
            </a:r>
            <a:endParaRPr b="0" i="0" sz="3700" u="none" cap="none" strike="noStrike">
              <a:solidFill>
                <a:srgbClr val="AF7B55"/>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3700"/>
              <a:buFont typeface="Arial"/>
              <a:buNone/>
            </a:pPr>
            <a:r>
              <a:rPr b="0" i="0" lang="en-US" sz="3700" u="none" cap="none" strike="noStrike">
                <a:solidFill>
                  <a:srgbClr val="AF7B55"/>
                </a:solidFill>
                <a:latin typeface="Nunito ExtraBold"/>
                <a:ea typeface="Nunito ExtraBold"/>
                <a:cs typeface="Nunito ExtraBold"/>
                <a:sym typeface="Nunito ExtraBold"/>
              </a:rPr>
              <a:t>Term 2- In Person MEETING</a:t>
            </a:r>
            <a:endParaRPr b="0" i="0" sz="3700" u="none" cap="none" strike="noStrike">
              <a:solidFill>
                <a:srgbClr val="AF7B55"/>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AF7B55"/>
                </a:solidFill>
                <a:latin typeface="Nunito ExtraBold"/>
                <a:ea typeface="Nunito ExtraBold"/>
                <a:cs typeface="Nunito ExtraBold"/>
                <a:sym typeface="Nunito ExtraBold"/>
              </a:rPr>
              <a:t>CEDARBROOK LODGE, SEATAC ~ March 2 (5PM)- March 3 (8-3:30PM), 2025</a:t>
            </a:r>
            <a:endParaRPr b="0" i="0" sz="2400" u="none" cap="none" strike="noStrike">
              <a:solidFill>
                <a:srgbClr val="AF7B55"/>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Nunito ExtraBold"/>
                <a:ea typeface="Nunito ExtraBold"/>
                <a:cs typeface="Nunito ExtraBold"/>
                <a:sym typeface="Nunito ExtraBold"/>
                <a:hlinkClick r:id="rId4"/>
              </a:rPr>
              <a:t>https://bit.ly/4dVUqIP</a:t>
            </a:r>
            <a:r>
              <a:rPr b="0" i="0" lang="en-US" sz="2400" u="none" cap="none" strike="noStrike">
                <a:solidFill>
                  <a:srgbClr val="AF7B55"/>
                </a:solidFill>
                <a:latin typeface="Nunito ExtraBold"/>
                <a:ea typeface="Nunito ExtraBold"/>
                <a:cs typeface="Nunito ExtraBold"/>
                <a:sym typeface="Nunito ExtraBold"/>
              </a:rPr>
              <a:t>- </a:t>
            </a:r>
            <a:r>
              <a:rPr b="0" i="0" lang="en-US" sz="2400" u="none" cap="none" strike="noStrike">
                <a:solidFill>
                  <a:srgbClr val="980000"/>
                </a:solidFill>
                <a:latin typeface="Nunito ExtraBold"/>
                <a:ea typeface="Nunito ExtraBold"/>
                <a:cs typeface="Nunito ExtraBold"/>
                <a:sym typeface="Nunito ExtraBold"/>
              </a:rPr>
              <a:t>Register ASAP! Participants will stay</a:t>
            </a:r>
            <a:endParaRPr b="0" i="0" sz="2400" u="none" cap="none" strike="noStrike">
              <a:solidFill>
                <a:srgbClr val="980000"/>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80000"/>
                </a:solidFill>
                <a:latin typeface="Nunito ExtraBold"/>
                <a:ea typeface="Nunito ExtraBold"/>
                <a:cs typeface="Nunito ExtraBold"/>
                <a:sym typeface="Nunito ExtraBold"/>
              </a:rPr>
              <a:t>at Cedarbrook until full and Crown Plaza!</a:t>
            </a:r>
            <a:endParaRPr b="0" i="0" sz="2400" u="none" cap="none" strike="noStrike">
              <a:solidFill>
                <a:srgbClr val="980000"/>
              </a:solidFill>
              <a:latin typeface="Nunito ExtraBold"/>
              <a:ea typeface="Nunito ExtraBold"/>
              <a:cs typeface="Nunito ExtraBold"/>
              <a:sym typeface="Nunito ExtraBold"/>
            </a:endParaRPr>
          </a:p>
        </p:txBody>
      </p:sp>
      <p:pic>
        <p:nvPicPr>
          <p:cNvPr id="593" name="Google Shape;593;g28ad89710f8_0_0"/>
          <p:cNvPicPr preferRelativeResize="0"/>
          <p:nvPr/>
        </p:nvPicPr>
        <p:blipFill rotWithShape="1">
          <a:blip r:embed="rId5">
            <a:alphaModFix/>
          </a:blip>
          <a:srcRect b="0" l="0" r="0" t="0"/>
          <a:stretch/>
        </p:blipFill>
        <p:spPr>
          <a:xfrm>
            <a:off x="9237433" y="-194734"/>
            <a:ext cx="2873200" cy="2873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g316d6406a81_0_37"/>
          <p:cNvPicPr preferRelativeResize="0"/>
          <p:nvPr/>
        </p:nvPicPr>
        <p:blipFill rotWithShape="1">
          <a:blip r:embed="rId3">
            <a:alphaModFix/>
          </a:blip>
          <a:srcRect b="0" l="0" r="0" t="0"/>
          <a:stretch/>
        </p:blipFill>
        <p:spPr>
          <a:xfrm>
            <a:off x="4559312" y="-1"/>
            <a:ext cx="3073376" cy="3899301"/>
          </a:xfrm>
          <a:prstGeom prst="rect">
            <a:avLst/>
          </a:prstGeom>
          <a:noFill/>
          <a:ln>
            <a:noFill/>
          </a:ln>
        </p:spPr>
      </p:pic>
      <p:pic>
        <p:nvPicPr>
          <p:cNvPr id="599" name="Google Shape;599;g316d6406a81_0_37"/>
          <p:cNvPicPr preferRelativeResize="0"/>
          <p:nvPr/>
        </p:nvPicPr>
        <p:blipFill rotWithShape="1">
          <a:blip r:embed="rId3">
            <a:alphaModFix/>
          </a:blip>
          <a:srcRect b="0" l="0" r="0" t="0"/>
          <a:stretch/>
        </p:blipFill>
        <p:spPr>
          <a:xfrm>
            <a:off x="1344274" y="370325"/>
            <a:ext cx="3073376" cy="3899300"/>
          </a:xfrm>
          <a:prstGeom prst="rect">
            <a:avLst/>
          </a:prstGeom>
          <a:noFill/>
          <a:ln>
            <a:noFill/>
          </a:ln>
        </p:spPr>
      </p:pic>
      <p:pic>
        <p:nvPicPr>
          <p:cNvPr id="600" name="Google Shape;600;g316d6406a81_0_37"/>
          <p:cNvPicPr preferRelativeResize="0"/>
          <p:nvPr/>
        </p:nvPicPr>
        <p:blipFill rotWithShape="1">
          <a:blip r:embed="rId4">
            <a:alphaModFix/>
          </a:blip>
          <a:srcRect b="0" l="0" r="0" t="0"/>
          <a:stretch/>
        </p:blipFill>
        <p:spPr>
          <a:xfrm>
            <a:off x="89150" y="0"/>
            <a:ext cx="4328500" cy="5200435"/>
          </a:xfrm>
          <a:prstGeom prst="rect">
            <a:avLst/>
          </a:prstGeom>
          <a:noFill/>
          <a:ln>
            <a:noFill/>
          </a:ln>
        </p:spPr>
      </p:pic>
      <p:pic>
        <p:nvPicPr>
          <p:cNvPr id="601" name="Google Shape;601;g316d6406a81_0_37"/>
          <p:cNvPicPr preferRelativeResize="0"/>
          <p:nvPr/>
        </p:nvPicPr>
        <p:blipFill rotWithShape="1">
          <a:blip r:embed="rId5">
            <a:alphaModFix/>
          </a:blip>
          <a:srcRect b="0" l="0" r="0" t="0"/>
          <a:stretch/>
        </p:blipFill>
        <p:spPr>
          <a:xfrm>
            <a:off x="89150" y="4743450"/>
            <a:ext cx="4791075" cy="2114550"/>
          </a:xfrm>
          <a:prstGeom prst="rect">
            <a:avLst/>
          </a:prstGeom>
          <a:noFill/>
          <a:ln>
            <a:noFill/>
          </a:ln>
        </p:spPr>
      </p:pic>
      <p:pic>
        <p:nvPicPr>
          <p:cNvPr id="602" name="Google Shape;602;g316d6406a81_0_37"/>
          <p:cNvPicPr preferRelativeResize="0"/>
          <p:nvPr/>
        </p:nvPicPr>
        <p:blipFill rotWithShape="1">
          <a:blip r:embed="rId6">
            <a:alphaModFix/>
          </a:blip>
          <a:srcRect b="0" l="0" r="0" t="0"/>
          <a:stretch/>
        </p:blipFill>
        <p:spPr>
          <a:xfrm>
            <a:off x="6681750" y="2120650"/>
            <a:ext cx="5510250" cy="4737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e7995d3279_0_7"/>
          <p:cNvSpPr txBox="1"/>
          <p:nvPr>
            <p:ph type="title"/>
          </p:nvPr>
        </p:nvSpPr>
        <p:spPr>
          <a:xfrm>
            <a:off x="8872567" y="1035700"/>
            <a:ext cx="3184800" cy="239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300"/>
              <a:buNone/>
            </a:pPr>
            <a:r>
              <a:t/>
            </a:r>
            <a:endParaRPr sz="4400">
              <a:solidFill>
                <a:srgbClr val="365A8A"/>
              </a:solidFill>
              <a:latin typeface="Nunito"/>
              <a:ea typeface="Nunito"/>
              <a:cs typeface="Nunito"/>
              <a:sym typeface="Nunito"/>
            </a:endParaRPr>
          </a:p>
          <a:p>
            <a:pPr indent="0" lvl="0" marL="0" rtl="0" algn="ctr">
              <a:lnSpc>
                <a:spcPct val="100000"/>
              </a:lnSpc>
              <a:spcBef>
                <a:spcPts val="0"/>
              </a:spcBef>
              <a:spcAft>
                <a:spcPts val="0"/>
              </a:spcAft>
              <a:buSzPts val="1300"/>
              <a:buNone/>
            </a:pPr>
            <a:r>
              <a:t/>
            </a:r>
            <a:endParaRPr i="1" sz="4400">
              <a:solidFill>
                <a:srgbClr val="365A8A"/>
              </a:solidFill>
              <a:latin typeface="Nunito"/>
              <a:ea typeface="Nunito"/>
              <a:cs typeface="Nunito"/>
              <a:sym typeface="Nunito"/>
            </a:endParaRPr>
          </a:p>
          <a:p>
            <a:pPr indent="0" lvl="0" marL="0" rtl="0" algn="ctr">
              <a:lnSpc>
                <a:spcPct val="100000"/>
              </a:lnSpc>
              <a:spcBef>
                <a:spcPts val="0"/>
              </a:spcBef>
              <a:spcAft>
                <a:spcPts val="0"/>
              </a:spcAft>
              <a:buSzPts val="1300"/>
              <a:buNone/>
            </a:pPr>
            <a:r>
              <a:rPr i="1" lang="en-US" sz="4400">
                <a:solidFill>
                  <a:srgbClr val="365A8A"/>
                </a:solidFill>
                <a:latin typeface="Nunito"/>
                <a:ea typeface="Nunito"/>
                <a:cs typeface="Nunito"/>
                <a:sym typeface="Nunito"/>
              </a:rPr>
              <a:t>Participants by ESD Region</a:t>
            </a:r>
            <a:endParaRPr i="1" sz="3400">
              <a:latin typeface="Nunito"/>
              <a:ea typeface="Nunito"/>
              <a:cs typeface="Nunito"/>
              <a:sym typeface="Nunito"/>
            </a:endParaRPr>
          </a:p>
        </p:txBody>
      </p:sp>
      <p:sp>
        <p:nvSpPr>
          <p:cNvPr id="608" name="Google Shape;608;g2e7995d3279_0_7"/>
          <p:cNvSpPr/>
          <p:nvPr/>
        </p:nvSpPr>
        <p:spPr>
          <a:xfrm>
            <a:off x="5125200" y="2153633"/>
            <a:ext cx="1142100" cy="10668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7</a:t>
            </a:r>
            <a:endParaRPr b="0" i="0" sz="1900" u="none" cap="none" strike="noStrike">
              <a:solidFill>
                <a:srgbClr val="000000"/>
              </a:solidFill>
              <a:latin typeface="Arial"/>
              <a:ea typeface="Arial"/>
              <a:cs typeface="Arial"/>
              <a:sym typeface="Arial"/>
            </a:endParaRPr>
          </a:p>
        </p:txBody>
      </p:sp>
      <p:sp>
        <p:nvSpPr>
          <p:cNvPr id="609" name="Google Shape;609;g2e7995d3279_0_7"/>
          <p:cNvSpPr/>
          <p:nvPr/>
        </p:nvSpPr>
        <p:spPr>
          <a:xfrm>
            <a:off x="2798200" y="4582733"/>
            <a:ext cx="1375500" cy="11421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29</a:t>
            </a:r>
            <a:endParaRPr b="0" i="0" sz="1900" u="none" cap="none" strike="noStrike">
              <a:solidFill>
                <a:srgbClr val="000000"/>
              </a:solidFill>
              <a:latin typeface="Arial"/>
              <a:ea typeface="Arial"/>
              <a:cs typeface="Arial"/>
              <a:sym typeface="Arial"/>
            </a:endParaRPr>
          </a:p>
        </p:txBody>
      </p:sp>
      <p:sp>
        <p:nvSpPr>
          <p:cNvPr id="610" name="Google Shape;610;g2e7995d3279_0_7"/>
          <p:cNvSpPr/>
          <p:nvPr/>
        </p:nvSpPr>
        <p:spPr>
          <a:xfrm>
            <a:off x="2893767" y="2287000"/>
            <a:ext cx="1375500" cy="11421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44</a:t>
            </a:r>
            <a:endParaRPr b="0" i="0" sz="1900" u="none" cap="none" strike="noStrike">
              <a:solidFill>
                <a:srgbClr val="000000"/>
              </a:solidFill>
              <a:latin typeface="Arial"/>
              <a:ea typeface="Arial"/>
              <a:cs typeface="Arial"/>
              <a:sym typeface="Arial"/>
            </a:endParaRPr>
          </a:p>
        </p:txBody>
      </p:sp>
      <p:sp>
        <p:nvSpPr>
          <p:cNvPr id="611" name="Google Shape;611;g2e7995d3279_0_7"/>
          <p:cNvSpPr/>
          <p:nvPr/>
        </p:nvSpPr>
        <p:spPr>
          <a:xfrm>
            <a:off x="3261700" y="599600"/>
            <a:ext cx="1375500" cy="12057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7</a:t>
            </a:r>
            <a:endParaRPr b="0" i="0" sz="1900" u="none" cap="none" strike="noStrike">
              <a:solidFill>
                <a:srgbClr val="000000"/>
              </a:solidFill>
              <a:latin typeface="Arial"/>
              <a:ea typeface="Arial"/>
              <a:cs typeface="Arial"/>
              <a:sym typeface="Arial"/>
            </a:endParaRPr>
          </a:p>
        </p:txBody>
      </p:sp>
      <p:sp>
        <p:nvSpPr>
          <p:cNvPr id="612" name="Google Shape;612;g2e7995d3279_0_7"/>
          <p:cNvSpPr/>
          <p:nvPr/>
        </p:nvSpPr>
        <p:spPr>
          <a:xfrm>
            <a:off x="4464233" y="4284833"/>
            <a:ext cx="1375500" cy="10668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5</a:t>
            </a:r>
            <a:endParaRPr b="0" i="0" sz="1900" u="none" cap="none" strike="noStrike">
              <a:solidFill>
                <a:srgbClr val="000000"/>
              </a:solidFill>
              <a:latin typeface="Arial"/>
              <a:ea typeface="Arial"/>
              <a:cs typeface="Arial"/>
              <a:sym typeface="Arial"/>
            </a:endParaRPr>
          </a:p>
        </p:txBody>
      </p:sp>
      <p:sp>
        <p:nvSpPr>
          <p:cNvPr id="613" name="Google Shape;613;g2e7995d3279_0_7"/>
          <p:cNvSpPr/>
          <p:nvPr/>
        </p:nvSpPr>
        <p:spPr>
          <a:xfrm>
            <a:off x="6959600" y="2469767"/>
            <a:ext cx="1375500" cy="1142100"/>
          </a:xfrm>
          <a:prstGeom prst="star5">
            <a:avLst>
              <a:gd fmla="val 19098" name="adj"/>
              <a:gd fmla="val 105146" name="hf"/>
              <a:gd fmla="val 110557" name="vf"/>
            </a:avLst>
          </a:prstGeom>
          <a:solidFill>
            <a:schemeClr val="accent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18</a:t>
            </a:r>
            <a:endParaRPr b="0" i="0" sz="1900" u="none" cap="none" strike="noStrike">
              <a:solidFill>
                <a:srgbClr val="000000"/>
              </a:solidFill>
              <a:latin typeface="Arial"/>
              <a:ea typeface="Arial"/>
              <a:cs typeface="Arial"/>
              <a:sym typeface="Arial"/>
            </a:endParaRPr>
          </a:p>
        </p:txBody>
      </p:sp>
      <p:sp>
        <p:nvSpPr>
          <p:cNvPr id="614" name="Google Shape;614;g2e7995d3279_0_7"/>
          <p:cNvSpPr/>
          <p:nvPr/>
        </p:nvSpPr>
        <p:spPr>
          <a:xfrm>
            <a:off x="7040633" y="3929933"/>
            <a:ext cx="1442100" cy="10668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2</a:t>
            </a:r>
            <a:endParaRPr b="0" i="0" sz="1900" u="none" cap="none" strike="noStrike">
              <a:solidFill>
                <a:srgbClr val="000000"/>
              </a:solidFill>
              <a:latin typeface="Arial"/>
              <a:ea typeface="Arial"/>
              <a:cs typeface="Arial"/>
              <a:sym typeface="Arial"/>
            </a:endParaRPr>
          </a:p>
        </p:txBody>
      </p:sp>
      <p:sp>
        <p:nvSpPr>
          <p:cNvPr id="615" name="Google Shape;615;g2e7995d3279_0_7"/>
          <p:cNvSpPr/>
          <p:nvPr/>
        </p:nvSpPr>
        <p:spPr>
          <a:xfrm>
            <a:off x="591067" y="3792733"/>
            <a:ext cx="1375500" cy="10668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25</a:t>
            </a:r>
            <a:endParaRPr b="0" i="0" sz="1900" u="none" cap="none" strike="noStrike">
              <a:solidFill>
                <a:srgbClr val="000000"/>
              </a:solidFill>
              <a:latin typeface="Arial"/>
              <a:ea typeface="Arial"/>
              <a:cs typeface="Arial"/>
              <a:sym typeface="Arial"/>
            </a:endParaRPr>
          </a:p>
        </p:txBody>
      </p:sp>
      <p:pic>
        <p:nvPicPr>
          <p:cNvPr id="616" name="Google Shape;616;g2e7995d3279_0_7"/>
          <p:cNvPicPr preferRelativeResize="0"/>
          <p:nvPr/>
        </p:nvPicPr>
        <p:blipFill rotWithShape="1">
          <a:blip r:embed="rId3">
            <a:alphaModFix amt="38000"/>
          </a:blip>
          <a:srcRect b="0" l="0" r="0" t="0"/>
          <a:stretch/>
        </p:blipFill>
        <p:spPr>
          <a:xfrm>
            <a:off x="-17" y="0"/>
            <a:ext cx="8872550" cy="6857999"/>
          </a:xfrm>
          <a:prstGeom prst="rect">
            <a:avLst/>
          </a:prstGeom>
          <a:noFill/>
          <a:ln>
            <a:noFill/>
          </a:ln>
        </p:spPr>
      </p:pic>
      <p:sp>
        <p:nvSpPr>
          <p:cNvPr id="617" name="Google Shape;617;g2e7995d3279_0_7"/>
          <p:cNvSpPr/>
          <p:nvPr/>
        </p:nvSpPr>
        <p:spPr>
          <a:xfrm>
            <a:off x="257000" y="1501933"/>
            <a:ext cx="1375500" cy="10668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9</a:t>
            </a:r>
            <a:endParaRPr b="0" i="0" sz="1900" u="none" cap="none" strike="noStrike">
              <a:solidFill>
                <a:srgbClr val="000000"/>
              </a:solidFill>
              <a:latin typeface="Arial"/>
              <a:ea typeface="Arial"/>
              <a:cs typeface="Arial"/>
              <a:sym typeface="Arial"/>
            </a:endParaRPr>
          </a:p>
        </p:txBody>
      </p:sp>
      <p:pic>
        <p:nvPicPr>
          <p:cNvPr id="618" name="Google Shape;618;g2e7995d3279_0_7"/>
          <p:cNvPicPr preferRelativeResize="0"/>
          <p:nvPr/>
        </p:nvPicPr>
        <p:blipFill rotWithShape="1">
          <a:blip r:embed="rId4">
            <a:alphaModFix/>
          </a:blip>
          <a:srcRect b="0" l="0" r="0" t="0"/>
          <a:stretch/>
        </p:blipFill>
        <p:spPr>
          <a:xfrm>
            <a:off x="0" y="6248000"/>
            <a:ext cx="12191995" cy="610000"/>
          </a:xfrm>
          <a:prstGeom prst="rect">
            <a:avLst/>
          </a:prstGeom>
          <a:noFill/>
          <a:ln>
            <a:noFill/>
          </a:ln>
        </p:spPr>
      </p:pic>
      <p:pic>
        <p:nvPicPr>
          <p:cNvPr id="619" name="Google Shape;619;g2e7995d3279_0_7"/>
          <p:cNvPicPr preferRelativeResize="0"/>
          <p:nvPr/>
        </p:nvPicPr>
        <p:blipFill rotWithShape="1">
          <a:blip r:embed="rId5">
            <a:alphaModFix/>
          </a:blip>
          <a:srcRect b="79" l="0" r="0" t="79"/>
          <a:stretch/>
        </p:blipFill>
        <p:spPr>
          <a:xfrm>
            <a:off x="8976768" y="338100"/>
            <a:ext cx="2987059" cy="1066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3" name="Shape 623"/>
        <p:cNvGrpSpPr/>
        <p:nvPr/>
      </p:nvGrpSpPr>
      <p:grpSpPr>
        <a:xfrm>
          <a:off x="0" y="0"/>
          <a:ext cx="0" cy="0"/>
          <a:chOff x="0" y="0"/>
          <a:chExt cx="0" cy="0"/>
        </a:xfrm>
      </p:grpSpPr>
      <p:sp>
        <p:nvSpPr>
          <p:cNvPr id="624" name="Google Shape;624;g31ee0aee91c_0_112"/>
          <p:cNvSpPr/>
          <p:nvPr/>
        </p:nvSpPr>
        <p:spPr>
          <a:xfrm>
            <a:off x="0" y="5775533"/>
            <a:ext cx="12192000" cy="11139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625" name="Google Shape;625;g31ee0aee91c_0_112"/>
          <p:cNvPicPr preferRelativeResize="0"/>
          <p:nvPr/>
        </p:nvPicPr>
        <p:blipFill rotWithShape="1">
          <a:blip r:embed="rId4">
            <a:alphaModFix/>
          </a:blip>
          <a:srcRect b="0" l="0" r="0" t="0"/>
          <a:stretch/>
        </p:blipFill>
        <p:spPr>
          <a:xfrm>
            <a:off x="9500638" y="5893671"/>
            <a:ext cx="2589769" cy="924918"/>
          </a:xfrm>
          <a:prstGeom prst="rect">
            <a:avLst/>
          </a:prstGeom>
          <a:noFill/>
          <a:ln>
            <a:noFill/>
          </a:ln>
        </p:spPr>
      </p:pic>
      <p:sp>
        <p:nvSpPr>
          <p:cNvPr id="626" name="Google Shape;626;g31ee0aee91c_0_112"/>
          <p:cNvSpPr txBox="1"/>
          <p:nvPr>
            <p:ph type="title"/>
          </p:nvPr>
        </p:nvSpPr>
        <p:spPr>
          <a:xfrm>
            <a:off x="0" y="0"/>
            <a:ext cx="12192000" cy="1478400"/>
          </a:xfrm>
          <a:prstGeom prst="rect">
            <a:avLst/>
          </a:prstGeom>
          <a:solidFill>
            <a:schemeClr val="lt2"/>
          </a:solidFill>
          <a:ln>
            <a:noFill/>
          </a:ln>
        </p:spPr>
        <p:txBody>
          <a:bodyPr anchorCtr="0" anchor="ctr" bIns="45700" lIns="91425" spcFirstLastPara="1" rIns="91425" wrap="square" tIns="45700">
            <a:noAutofit/>
          </a:bodyPr>
          <a:lstStyle/>
          <a:p>
            <a:pPr indent="0" lvl="0" marL="0" rtl="0" algn="ctr">
              <a:lnSpc>
                <a:spcPct val="100000"/>
              </a:lnSpc>
              <a:spcBef>
                <a:spcPts val="300"/>
              </a:spcBef>
              <a:spcAft>
                <a:spcPts val="0"/>
              </a:spcAft>
              <a:buSzPts val="1900"/>
              <a:buNone/>
            </a:pPr>
            <a:r>
              <a:rPr b="1" lang="en-US" sz="3200">
                <a:solidFill>
                  <a:srgbClr val="0B5394"/>
                </a:solidFill>
              </a:rPr>
              <a:t>Are you an experienced, innovative leader who wants to </a:t>
            </a:r>
            <a:endParaRPr b="1" sz="3200">
              <a:solidFill>
                <a:srgbClr val="0B5394"/>
              </a:solidFill>
            </a:endParaRPr>
          </a:p>
          <a:p>
            <a:pPr indent="0" lvl="0" marL="0" rtl="0" algn="ctr">
              <a:lnSpc>
                <a:spcPct val="100000"/>
              </a:lnSpc>
              <a:spcBef>
                <a:spcPts val="300"/>
              </a:spcBef>
              <a:spcAft>
                <a:spcPts val="300"/>
              </a:spcAft>
              <a:buSzPts val="1900"/>
              <a:buNone/>
            </a:pPr>
            <a:r>
              <a:rPr b="1" lang="en-US" sz="3200">
                <a:solidFill>
                  <a:srgbClr val="0B5394"/>
                </a:solidFill>
              </a:rPr>
              <a:t>keep learning and growing your leadership?</a:t>
            </a:r>
            <a:endParaRPr b="1" sz="3200">
              <a:solidFill>
                <a:srgbClr val="0B5394"/>
              </a:solidFill>
              <a:latin typeface="Arial"/>
              <a:ea typeface="Arial"/>
              <a:cs typeface="Arial"/>
              <a:sym typeface="Arial"/>
            </a:endParaRPr>
          </a:p>
        </p:txBody>
      </p:sp>
      <p:sp>
        <p:nvSpPr>
          <p:cNvPr id="627" name="Google Shape;627;g31ee0aee91c_0_112"/>
          <p:cNvSpPr txBox="1"/>
          <p:nvPr>
            <p:ph idx="1" type="body"/>
          </p:nvPr>
        </p:nvSpPr>
        <p:spPr>
          <a:xfrm>
            <a:off x="3013600" y="3875933"/>
            <a:ext cx="9178800" cy="1899600"/>
          </a:xfrm>
          <a:prstGeom prst="rect">
            <a:avLst/>
          </a:prstGeom>
          <a:solidFill>
            <a:schemeClr val="lt2"/>
          </a:solidFill>
          <a:ln>
            <a:noFill/>
          </a:ln>
        </p:spPr>
        <p:txBody>
          <a:bodyPr anchorCtr="0" anchor="t" bIns="45700" lIns="91425" spcFirstLastPara="1" rIns="91425" wrap="square" tIns="45700">
            <a:noAutofit/>
          </a:bodyPr>
          <a:lstStyle/>
          <a:p>
            <a:pPr indent="0" lvl="0" marL="0" rtl="0" algn="l">
              <a:lnSpc>
                <a:spcPct val="115000"/>
              </a:lnSpc>
              <a:spcBef>
                <a:spcPts val="300"/>
              </a:spcBef>
              <a:spcAft>
                <a:spcPts val="0"/>
              </a:spcAft>
              <a:buSzPts val="1900"/>
              <a:buNone/>
            </a:pPr>
            <a:r>
              <a:rPr b="1" lang="en-US">
                <a:solidFill>
                  <a:srgbClr val="003049"/>
                </a:solidFill>
                <a:highlight>
                  <a:schemeClr val="lt2"/>
                </a:highlight>
              </a:rPr>
              <a:t>Consider joining the Next Level Leaders 2025/26 Cohort!</a:t>
            </a:r>
            <a:endParaRPr i="1">
              <a:solidFill>
                <a:srgbClr val="333333"/>
              </a:solidFill>
              <a:highlight>
                <a:schemeClr val="lt2"/>
              </a:highlight>
            </a:endParaRPr>
          </a:p>
          <a:p>
            <a:pPr indent="0" lvl="0" marL="0" rtl="0" algn="l">
              <a:lnSpc>
                <a:spcPct val="115000"/>
              </a:lnSpc>
              <a:spcBef>
                <a:spcPts val="300"/>
              </a:spcBef>
              <a:spcAft>
                <a:spcPts val="0"/>
              </a:spcAft>
              <a:buSzPts val="2000"/>
              <a:buNone/>
            </a:pPr>
            <a:r>
              <a:rPr i="1" lang="en-US">
                <a:solidFill>
                  <a:srgbClr val="333333"/>
                </a:solidFill>
                <a:highlight>
                  <a:schemeClr val="lt2"/>
                </a:highlight>
              </a:rPr>
              <a:t>Washington State’s Premier Leadership Development Program</a:t>
            </a:r>
            <a:endParaRPr i="1">
              <a:solidFill>
                <a:srgbClr val="333333"/>
              </a:solidFill>
              <a:highlight>
                <a:schemeClr val="lt2"/>
              </a:highlight>
            </a:endParaRPr>
          </a:p>
          <a:p>
            <a:pPr indent="0" lvl="0" marL="0" rtl="0" algn="l">
              <a:lnSpc>
                <a:spcPct val="115000"/>
              </a:lnSpc>
              <a:spcBef>
                <a:spcPts val="0"/>
              </a:spcBef>
              <a:spcAft>
                <a:spcPts val="0"/>
              </a:spcAft>
              <a:buSzPts val="2000"/>
              <a:buNone/>
            </a:pPr>
            <a:r>
              <a:rPr lang="en-US">
                <a:solidFill>
                  <a:srgbClr val="333333"/>
                </a:solidFill>
                <a:highlight>
                  <a:schemeClr val="lt2"/>
                </a:highlight>
              </a:rPr>
              <a:t>Please contact:</a:t>
            </a:r>
            <a:r>
              <a:rPr lang="en-US">
                <a:solidFill>
                  <a:srgbClr val="333333"/>
                </a:solidFill>
                <a:highlight>
                  <a:schemeClr val="lt2"/>
                </a:highlight>
                <a:latin typeface="Arial"/>
                <a:ea typeface="Arial"/>
                <a:cs typeface="Arial"/>
                <a:sym typeface="Arial"/>
              </a:rPr>
              <a:t> ashley@NLL.academy or </a:t>
            </a:r>
            <a:r>
              <a:rPr lang="en-US">
                <a:solidFill>
                  <a:srgbClr val="333333"/>
                </a:solidFill>
                <a:highlight>
                  <a:schemeClr val="lt2"/>
                </a:highlight>
              </a:rPr>
              <a:t>visit</a:t>
            </a:r>
            <a:r>
              <a:rPr lang="en-US">
                <a:solidFill>
                  <a:srgbClr val="333333"/>
                </a:solidFill>
                <a:highlight>
                  <a:schemeClr val="lt2"/>
                </a:highlight>
                <a:latin typeface="Arial"/>
                <a:ea typeface="Arial"/>
                <a:cs typeface="Arial"/>
                <a:sym typeface="Arial"/>
              </a:rPr>
              <a:t> </a:t>
            </a:r>
            <a:r>
              <a:rPr b="1" lang="en-US">
                <a:solidFill>
                  <a:schemeClr val="hlink"/>
                </a:solidFill>
                <a:highlight>
                  <a:schemeClr val="lt2"/>
                </a:highlight>
                <a:uFill>
                  <a:noFill/>
                </a:uFill>
                <a:hlinkClick r:id="rId5"/>
              </a:rPr>
              <a:t>https://nll.academy</a:t>
            </a:r>
            <a:endParaRPr b="1" sz="2400">
              <a:solidFill>
                <a:srgbClr val="333333"/>
              </a:solidFill>
              <a:highlight>
                <a:schemeClr val="lt2"/>
              </a:highlight>
            </a:endParaRPr>
          </a:p>
          <a:p>
            <a:pPr indent="0" lvl="0" marL="0" rtl="0" algn="l">
              <a:lnSpc>
                <a:spcPct val="115000"/>
              </a:lnSpc>
              <a:spcBef>
                <a:spcPts val="0"/>
              </a:spcBef>
              <a:spcAft>
                <a:spcPts val="0"/>
              </a:spcAft>
              <a:buSzPts val="2000"/>
              <a:buNone/>
            </a:pPr>
            <a:r>
              <a:t/>
            </a:r>
            <a:endParaRPr sz="2100">
              <a:solidFill>
                <a:srgbClr val="333333"/>
              </a:solidFill>
              <a:latin typeface="Arial"/>
              <a:ea typeface="Arial"/>
              <a:cs typeface="Arial"/>
              <a:sym typeface="Arial"/>
            </a:endParaRPr>
          </a:p>
          <a:p>
            <a:pPr indent="0" lvl="0" marL="0" rtl="0" algn="l">
              <a:lnSpc>
                <a:spcPct val="115000"/>
              </a:lnSpc>
              <a:spcBef>
                <a:spcPts val="0"/>
              </a:spcBef>
              <a:spcAft>
                <a:spcPts val="0"/>
              </a:spcAft>
              <a:buSzPts val="2000"/>
              <a:buNone/>
            </a:pPr>
            <a:r>
              <a:t/>
            </a:r>
            <a:endParaRPr sz="2100">
              <a:solidFill>
                <a:srgbClr val="333333"/>
              </a:solidFill>
              <a:latin typeface="Arial"/>
              <a:ea typeface="Arial"/>
              <a:cs typeface="Arial"/>
              <a:sym typeface="Arial"/>
            </a:endParaRPr>
          </a:p>
          <a:p>
            <a:pPr indent="0" lvl="0" marL="0" rtl="0" algn="l">
              <a:lnSpc>
                <a:spcPct val="115000"/>
              </a:lnSpc>
              <a:spcBef>
                <a:spcPts val="0"/>
              </a:spcBef>
              <a:spcAft>
                <a:spcPts val="0"/>
              </a:spcAft>
              <a:buSzPts val="2000"/>
              <a:buNone/>
            </a:pPr>
            <a:r>
              <a:t/>
            </a:r>
            <a:endParaRPr sz="2100">
              <a:solidFill>
                <a:srgbClr val="333333"/>
              </a:solidFill>
              <a:latin typeface="Arial"/>
              <a:ea typeface="Arial"/>
              <a:cs typeface="Arial"/>
              <a:sym typeface="Arial"/>
            </a:endParaRPr>
          </a:p>
          <a:p>
            <a:pPr indent="0" lvl="0" marL="0" rtl="0" algn="l">
              <a:lnSpc>
                <a:spcPct val="115000"/>
              </a:lnSpc>
              <a:spcBef>
                <a:spcPts val="0"/>
              </a:spcBef>
              <a:spcAft>
                <a:spcPts val="0"/>
              </a:spcAft>
              <a:buSzPts val="2000"/>
              <a:buNone/>
            </a:pPr>
            <a:r>
              <a:t/>
            </a:r>
            <a:endParaRPr sz="2100">
              <a:solidFill>
                <a:srgbClr val="333333"/>
              </a:solidFill>
              <a:latin typeface="Arial"/>
              <a:ea typeface="Arial"/>
              <a:cs typeface="Arial"/>
              <a:sym typeface="Arial"/>
            </a:endParaRPr>
          </a:p>
          <a:p>
            <a:pPr indent="0" lvl="0" marL="0" rtl="0" algn="l">
              <a:lnSpc>
                <a:spcPct val="115000"/>
              </a:lnSpc>
              <a:spcBef>
                <a:spcPts val="0"/>
              </a:spcBef>
              <a:spcAft>
                <a:spcPts val="0"/>
              </a:spcAft>
              <a:buSzPts val="2000"/>
              <a:buNone/>
            </a:pPr>
            <a:r>
              <a:t/>
            </a:r>
            <a:endParaRPr sz="2100">
              <a:solidFill>
                <a:srgbClr val="333333"/>
              </a:solidFill>
              <a:latin typeface="Arial"/>
              <a:ea typeface="Arial"/>
              <a:cs typeface="Arial"/>
              <a:sym typeface="Arial"/>
            </a:endParaRPr>
          </a:p>
        </p:txBody>
      </p:sp>
      <p:pic>
        <p:nvPicPr>
          <p:cNvPr id="628" name="Google Shape;628;g31ee0aee91c_0_112"/>
          <p:cNvPicPr preferRelativeResize="0"/>
          <p:nvPr/>
        </p:nvPicPr>
        <p:blipFill>
          <a:blip r:embed="rId6">
            <a:alphaModFix/>
          </a:blip>
          <a:stretch>
            <a:fillRect/>
          </a:stretch>
        </p:blipFill>
        <p:spPr>
          <a:xfrm>
            <a:off x="0" y="3875933"/>
            <a:ext cx="3013602" cy="3013602"/>
          </a:xfrm>
          <a:prstGeom prst="rect">
            <a:avLst/>
          </a:prstGeom>
          <a:noFill/>
          <a:ln>
            <a:noFill/>
          </a:ln>
        </p:spPr>
      </p:pic>
      <p:sp>
        <p:nvSpPr>
          <p:cNvPr id="629" name="Google Shape;629;g31ee0aee91c_0_112"/>
          <p:cNvSpPr txBox="1"/>
          <p:nvPr/>
        </p:nvSpPr>
        <p:spPr>
          <a:xfrm>
            <a:off x="3192867" y="5913500"/>
            <a:ext cx="5759700" cy="924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Now Accepting Applications for Cohort Two</a:t>
            </a:r>
            <a:endParaRPr sz="1700">
              <a:solidFill>
                <a:schemeClr val="dk2"/>
              </a:solidFill>
            </a:endParaRPr>
          </a:p>
          <a:p>
            <a:pPr indent="0" lvl="0" marL="0" rtl="0" algn="l">
              <a:spcBef>
                <a:spcPts val="0"/>
              </a:spcBef>
              <a:spcAft>
                <a:spcPts val="0"/>
              </a:spcAft>
              <a:buNone/>
            </a:pPr>
            <a:r>
              <a:rPr lang="en-US" sz="1700">
                <a:solidFill>
                  <a:schemeClr val="dk2"/>
                </a:solidFill>
              </a:rPr>
              <a:t>Starting Summer 2025</a:t>
            </a:r>
            <a:endParaRPr sz="1700">
              <a:solidFill>
                <a:schemeClr val="dk2"/>
              </a:solidFill>
            </a:endParaRPr>
          </a:p>
        </p:txBody>
      </p:sp>
      <p:pic>
        <p:nvPicPr>
          <p:cNvPr id="630" name="Google Shape;630;g31ee0aee91c_0_112"/>
          <p:cNvPicPr preferRelativeResize="0"/>
          <p:nvPr/>
        </p:nvPicPr>
        <p:blipFill>
          <a:blip r:embed="rId7">
            <a:alphaModFix/>
          </a:blip>
          <a:stretch>
            <a:fillRect/>
          </a:stretch>
        </p:blipFill>
        <p:spPr>
          <a:xfrm>
            <a:off x="8259600" y="5893667"/>
            <a:ext cx="994634" cy="379133"/>
          </a:xfrm>
          <a:prstGeom prst="rect">
            <a:avLst/>
          </a:prstGeom>
          <a:noFill/>
          <a:ln>
            <a:noFill/>
          </a:ln>
        </p:spPr>
      </p:pic>
      <p:pic>
        <p:nvPicPr>
          <p:cNvPr id="631" name="Google Shape;631;g31ee0aee91c_0_112"/>
          <p:cNvPicPr preferRelativeResize="0"/>
          <p:nvPr/>
        </p:nvPicPr>
        <p:blipFill>
          <a:blip r:embed="rId8">
            <a:alphaModFix/>
          </a:blip>
          <a:stretch>
            <a:fillRect/>
          </a:stretch>
        </p:blipFill>
        <p:spPr>
          <a:xfrm>
            <a:off x="8259601" y="6374400"/>
            <a:ext cx="1054331" cy="527166"/>
          </a:xfrm>
          <a:prstGeom prst="rect">
            <a:avLst/>
          </a:prstGeom>
          <a:noFill/>
          <a:ln>
            <a:noFill/>
          </a:ln>
        </p:spPr>
      </p:pic>
      <p:pic>
        <p:nvPicPr>
          <p:cNvPr id="632" name="Google Shape;632;g31ee0aee91c_0_112"/>
          <p:cNvPicPr preferRelativeResize="0"/>
          <p:nvPr/>
        </p:nvPicPr>
        <p:blipFill rotWithShape="1">
          <a:blip r:embed="rId9">
            <a:alphaModFix/>
          </a:blip>
          <a:srcRect b="0" l="0" r="32318" t="0"/>
          <a:stretch/>
        </p:blipFill>
        <p:spPr>
          <a:xfrm>
            <a:off x="1960067" y="5775533"/>
            <a:ext cx="10232336" cy="1114000"/>
          </a:xfrm>
          <a:prstGeom prst="rect">
            <a:avLst/>
          </a:prstGeom>
          <a:noFill/>
          <a:ln>
            <a:noFill/>
          </a:ln>
        </p:spPr>
      </p:pic>
      <p:pic>
        <p:nvPicPr>
          <p:cNvPr id="633" name="Google Shape;633;g31ee0aee91c_0_112"/>
          <p:cNvPicPr preferRelativeResize="0"/>
          <p:nvPr/>
        </p:nvPicPr>
        <p:blipFill rotWithShape="1">
          <a:blip r:embed="rId10">
            <a:alphaModFix/>
          </a:blip>
          <a:srcRect b="0" l="0" r="0" t="0"/>
          <a:stretch/>
        </p:blipFill>
        <p:spPr>
          <a:xfrm>
            <a:off x="0" y="3875933"/>
            <a:ext cx="3013601" cy="30136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301d9f03791_0_0"/>
          <p:cNvSpPr txBox="1"/>
          <p:nvPr>
            <p:ph idx="1" type="body"/>
          </p:nvPr>
        </p:nvSpPr>
        <p:spPr>
          <a:xfrm>
            <a:off x="411174" y="2127500"/>
            <a:ext cx="5150700" cy="44103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800"/>
              <a:buNone/>
            </a:pPr>
            <a:r>
              <a:rPr lang="en-US" sz="2800">
                <a:solidFill>
                  <a:schemeClr val="accent3"/>
                </a:solidFill>
              </a:rPr>
              <a:t>1:1 Leadership Coaching Offer</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Personalized Leadership Coach</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Six (3) x 60-minute sessions and a leadership assessment!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Your schedule, your context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No additional costs!</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To secure your spot sign up using the QR code or email </a:t>
            </a:r>
            <a:endParaRPr/>
          </a:p>
          <a:p>
            <a:pPr indent="0" lvl="2" marL="406400" rtl="0" algn="l">
              <a:lnSpc>
                <a:spcPct val="100000"/>
              </a:lnSpc>
              <a:spcBef>
                <a:spcPts val="1100"/>
              </a:spcBef>
              <a:spcAft>
                <a:spcPts val="0"/>
              </a:spcAft>
              <a:buSzPts val="1900"/>
              <a:buNone/>
            </a:pPr>
            <a:r>
              <a:rPr lang="en-US" sz="2000" u="sng">
                <a:solidFill>
                  <a:schemeClr val="hlink"/>
                </a:solidFill>
                <a:hlinkClick r:id="rId3"/>
              </a:rPr>
              <a:t>Alyssa.Gallagher@btsspark.org</a:t>
            </a:r>
            <a:endParaRPr sz="2000">
              <a:solidFill>
                <a:schemeClr val="dk1"/>
              </a:solidFill>
            </a:endParaRPr>
          </a:p>
          <a:p>
            <a:pPr indent="0" lvl="2" marL="406400" rtl="0" algn="l">
              <a:lnSpc>
                <a:spcPct val="100000"/>
              </a:lnSpc>
              <a:spcBef>
                <a:spcPts val="1100"/>
              </a:spcBef>
              <a:spcAft>
                <a:spcPts val="0"/>
              </a:spcAft>
              <a:buSzPts val="1900"/>
              <a:buNone/>
            </a:pPr>
            <a:r>
              <a:t/>
            </a:r>
            <a:endParaRPr sz="2000">
              <a:solidFill>
                <a:schemeClr val="dk1"/>
              </a:solidFill>
            </a:endParaRPr>
          </a:p>
          <a:p>
            <a:pPr indent="0" lvl="0" marL="241300" rtl="0" algn="l">
              <a:lnSpc>
                <a:spcPct val="100000"/>
              </a:lnSpc>
              <a:spcBef>
                <a:spcPts val="1100"/>
              </a:spcBef>
              <a:spcAft>
                <a:spcPts val="0"/>
              </a:spcAft>
              <a:buClr>
                <a:schemeClr val="accent2"/>
              </a:buClr>
              <a:buSzPts val="3600"/>
              <a:buFont typeface="Arial"/>
              <a:buNone/>
            </a:pPr>
            <a:r>
              <a:t/>
            </a:r>
            <a:endParaRPr sz="3600"/>
          </a:p>
        </p:txBody>
      </p:sp>
      <p:pic>
        <p:nvPicPr>
          <p:cNvPr descr="A close-up of a logo&#10;&#10;Description automatically generated" id="640" name="Google Shape;640;g301d9f03791_0_0"/>
          <p:cNvPicPr preferRelativeResize="0"/>
          <p:nvPr/>
        </p:nvPicPr>
        <p:blipFill rotWithShape="1">
          <a:blip r:embed="rId4">
            <a:alphaModFix/>
          </a:blip>
          <a:srcRect b="0" l="0" r="0" t="0"/>
          <a:stretch/>
        </p:blipFill>
        <p:spPr>
          <a:xfrm>
            <a:off x="3377835" y="118201"/>
            <a:ext cx="5436344" cy="1945641"/>
          </a:xfrm>
          <a:prstGeom prst="rect">
            <a:avLst/>
          </a:prstGeom>
          <a:noFill/>
          <a:ln>
            <a:noFill/>
          </a:ln>
        </p:spPr>
      </p:pic>
      <p:pic>
        <p:nvPicPr>
          <p:cNvPr id="641" name="Google Shape;641;g301d9f03791_0_0"/>
          <p:cNvPicPr preferRelativeResize="0"/>
          <p:nvPr/>
        </p:nvPicPr>
        <p:blipFill rotWithShape="1">
          <a:blip r:embed="rId5">
            <a:alphaModFix/>
          </a:blip>
          <a:srcRect b="0" l="0" r="0" t="0"/>
          <a:stretch/>
        </p:blipFill>
        <p:spPr>
          <a:xfrm>
            <a:off x="9128901" y="505765"/>
            <a:ext cx="2391685" cy="2391685"/>
          </a:xfrm>
          <a:prstGeom prst="rect">
            <a:avLst/>
          </a:prstGeom>
          <a:noFill/>
          <a:ln>
            <a:noFill/>
          </a:ln>
        </p:spPr>
      </p:pic>
      <p:pic>
        <p:nvPicPr>
          <p:cNvPr descr="A close-up of a text&#10;&#10;Description automatically generated" id="642" name="Google Shape;642;g301d9f03791_0_0"/>
          <p:cNvPicPr preferRelativeResize="0"/>
          <p:nvPr/>
        </p:nvPicPr>
        <p:blipFill rotWithShape="1">
          <a:blip r:embed="rId6">
            <a:alphaModFix/>
          </a:blip>
          <a:srcRect b="0" l="0" r="0" t="0"/>
          <a:stretch/>
        </p:blipFill>
        <p:spPr>
          <a:xfrm>
            <a:off x="6192975" y="2964875"/>
            <a:ext cx="7000874" cy="3767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301d9f03791_0_25"/>
          <p:cNvSpPr txBox="1"/>
          <p:nvPr/>
        </p:nvSpPr>
        <p:spPr>
          <a:xfrm>
            <a:off x="274667" y="4722633"/>
            <a:ext cx="11802000" cy="1302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1" i="0" lang="en-US" sz="2850" u="none" cap="none" strike="noStrike">
                <a:solidFill>
                  <a:srgbClr val="1AA495"/>
                </a:solidFill>
                <a:latin typeface="Arial"/>
                <a:ea typeface="Arial"/>
                <a:cs typeface="Arial"/>
                <a:sym typeface="Arial"/>
              </a:rPr>
              <a:t>For More Information </a:t>
            </a:r>
            <a:endParaRPr b="1" i="0" sz="2850" u="none" cap="none" strike="noStrike">
              <a:solidFill>
                <a:srgbClr val="1AA495"/>
              </a:solidFill>
              <a:latin typeface="Arial"/>
              <a:ea typeface="Arial"/>
              <a:cs typeface="Arial"/>
              <a:sym typeface="Arial"/>
            </a:endParaRPr>
          </a:p>
          <a:p>
            <a:pPr indent="0" lvl="0" marL="0" marR="0" rtl="0" algn="l">
              <a:lnSpc>
                <a:spcPct val="115000"/>
              </a:lnSpc>
              <a:spcBef>
                <a:spcPts val="2300"/>
              </a:spcBef>
              <a:spcAft>
                <a:spcPts val="0"/>
              </a:spcAft>
              <a:buClr>
                <a:schemeClr val="dk1"/>
              </a:buClr>
              <a:buSzPts val="1100"/>
              <a:buFont typeface="Arial"/>
              <a:buNone/>
            </a:pPr>
            <a:r>
              <a:rPr b="0" i="0" lang="en-US" sz="1800" u="none" cap="none" strike="noStrike">
                <a:solidFill>
                  <a:srgbClr val="004086"/>
                </a:solidFill>
                <a:latin typeface="Arial"/>
                <a:ea typeface="Arial"/>
                <a:cs typeface="Arial"/>
                <a:sym typeface="Arial"/>
              </a:rPr>
              <a:t>Kamrica Ary-Turner</a:t>
            </a:r>
            <a:r>
              <a:rPr b="0" i="0" lang="en-US" sz="1800" u="none" cap="none" strike="noStrike">
                <a:solidFill>
                  <a:schemeClr val="dk1"/>
                </a:solidFill>
                <a:latin typeface="Arial"/>
                <a:ea typeface="Arial"/>
                <a:cs typeface="Arial"/>
                <a:sym typeface="Arial"/>
              </a:rPr>
              <a:t> Beaver</a:t>
            </a:r>
            <a:r>
              <a:rPr b="0" i="0" lang="en-US" sz="1800" u="none" cap="none" strike="noStrike">
                <a:solidFill>
                  <a:srgbClr val="EC6428"/>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 Associate Director,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230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ESDs 189 &amp; 121 </a:t>
            </a:r>
            <a:r>
              <a:rPr b="0" i="0" lang="en-US" sz="1800" u="none" cap="none" strike="noStrike">
                <a:solidFill>
                  <a:srgbClr val="EC6428"/>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 (800) 562-6100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300"/>
              <a:buFont typeface="Arial"/>
              <a:buNone/>
            </a:pPr>
            <a:r>
              <a:t/>
            </a:r>
            <a:endParaRPr b="1" i="0" sz="6300" u="none" cap="none" strike="noStrike">
              <a:solidFill>
                <a:srgbClr val="DA763B"/>
              </a:solidFill>
              <a:latin typeface="Arial"/>
              <a:ea typeface="Arial"/>
              <a:cs typeface="Arial"/>
              <a:sym typeface="Arial"/>
            </a:endParaRPr>
          </a:p>
        </p:txBody>
      </p:sp>
      <p:sp>
        <p:nvSpPr>
          <p:cNvPr id="648" name="Google Shape;648;g301d9f03791_0_25"/>
          <p:cNvSpPr/>
          <p:nvPr/>
        </p:nvSpPr>
        <p:spPr>
          <a:xfrm>
            <a:off x="-10400" y="6004667"/>
            <a:ext cx="12192000" cy="85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9" name="Google Shape;649;g301d9f03791_0_25"/>
          <p:cNvSpPr txBox="1"/>
          <p:nvPr/>
        </p:nvSpPr>
        <p:spPr>
          <a:xfrm>
            <a:off x="274675" y="6038325"/>
            <a:ext cx="10956900" cy="634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sng" cap="none" strike="noStrike">
                <a:solidFill>
                  <a:schemeClr val="hlink"/>
                </a:solidFill>
                <a:latin typeface="Arial"/>
                <a:ea typeface="Arial"/>
                <a:cs typeface="Arial"/>
                <a:sym typeface="Arial"/>
                <a:hlinkClick r:id="rId3"/>
              </a:rPr>
              <a:t>Leaders of Color Network (awsp.org)</a:t>
            </a:r>
            <a:endParaRPr b="0" i="0" sz="4200" u="none" cap="none" strike="noStrike">
              <a:solidFill>
                <a:schemeClr val="dk2"/>
              </a:solidFill>
              <a:latin typeface="Lato Black"/>
              <a:ea typeface="Lato Black"/>
              <a:cs typeface="Lato Black"/>
              <a:sym typeface="Lato Black"/>
            </a:endParaRPr>
          </a:p>
        </p:txBody>
      </p:sp>
      <p:pic>
        <p:nvPicPr>
          <p:cNvPr id="650" name="Google Shape;650;g301d9f03791_0_25"/>
          <p:cNvPicPr preferRelativeResize="0"/>
          <p:nvPr/>
        </p:nvPicPr>
        <p:blipFill rotWithShape="1">
          <a:blip r:embed="rId4">
            <a:alphaModFix/>
          </a:blip>
          <a:srcRect b="0" l="0" r="0" t="0"/>
          <a:stretch/>
        </p:blipFill>
        <p:spPr>
          <a:xfrm>
            <a:off x="152400" y="152400"/>
            <a:ext cx="11887201" cy="4570225"/>
          </a:xfrm>
          <a:prstGeom prst="rect">
            <a:avLst/>
          </a:prstGeom>
          <a:noFill/>
          <a:ln>
            <a:noFill/>
          </a:ln>
        </p:spPr>
      </p:pic>
      <p:pic>
        <p:nvPicPr>
          <p:cNvPr id="651" name="Google Shape;651;g301d9f03791_0_25"/>
          <p:cNvPicPr preferRelativeResize="0"/>
          <p:nvPr/>
        </p:nvPicPr>
        <p:blipFill rotWithShape="1">
          <a:blip r:embed="rId5">
            <a:alphaModFix/>
          </a:blip>
          <a:srcRect b="0" l="0" r="0" t="0"/>
          <a:stretch/>
        </p:blipFill>
        <p:spPr>
          <a:xfrm>
            <a:off x="5403600" y="152400"/>
            <a:ext cx="6673075" cy="3810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301d9f03791_0_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900"/>
              <a:buNone/>
            </a:pPr>
            <a:r>
              <a:t/>
            </a:r>
            <a:endParaRPr/>
          </a:p>
        </p:txBody>
      </p:sp>
      <p:pic>
        <p:nvPicPr>
          <p:cNvPr id="657" name="Google Shape;657;g301d9f03791_0_65"/>
          <p:cNvPicPr preferRelativeResize="0"/>
          <p:nvPr/>
        </p:nvPicPr>
        <p:blipFill rotWithShape="1">
          <a:blip r:embed="rId3">
            <a:alphaModFix/>
          </a:blip>
          <a:srcRect b="0" l="0" r="0" t="0"/>
          <a:stretch/>
        </p:blipFill>
        <p:spPr>
          <a:xfrm>
            <a:off x="180850" y="248993"/>
            <a:ext cx="12191999" cy="55810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14d889f333_2_2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4" name="Google Shape;194;g314d889f333_2_20"/>
          <p:cNvSpPr txBox="1"/>
          <p:nvPr>
            <p:ph type="title"/>
          </p:nvPr>
        </p:nvSpPr>
        <p:spPr>
          <a:xfrm>
            <a:off x="801300" y="37760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300"/>
              </a:spcBef>
              <a:spcAft>
                <a:spcPts val="0"/>
              </a:spcAft>
              <a:buSzPts val="1800"/>
              <a:buNone/>
            </a:pPr>
            <a:r>
              <a:rPr b="1" lang="en-US" sz="4000">
                <a:solidFill>
                  <a:srgbClr val="003049"/>
                </a:solidFill>
                <a:latin typeface="Cabin"/>
                <a:ea typeface="Cabin"/>
                <a:cs typeface="Cabin"/>
                <a:sym typeface="Cabin"/>
              </a:rPr>
              <a:t>About Us- Our Advisors</a:t>
            </a:r>
            <a:endParaRPr b="1" sz="4000">
              <a:solidFill>
                <a:srgbClr val="003049"/>
              </a:solidFill>
              <a:latin typeface="Cabin"/>
              <a:ea typeface="Cabin"/>
              <a:cs typeface="Cabin"/>
              <a:sym typeface="Cabin"/>
            </a:endParaRPr>
          </a:p>
          <a:p>
            <a:pPr indent="0" lvl="0" marL="0" rtl="0" algn="l">
              <a:lnSpc>
                <a:spcPct val="115000"/>
              </a:lnSpc>
              <a:spcBef>
                <a:spcPts val="300"/>
              </a:spcBef>
              <a:spcAft>
                <a:spcPts val="300"/>
              </a:spcAft>
              <a:buSzPts val="1800"/>
              <a:buNone/>
            </a:pPr>
            <a:r>
              <a:t/>
            </a:r>
            <a:endParaRPr b="1" sz="3200">
              <a:latin typeface="Arial"/>
              <a:ea typeface="Arial"/>
              <a:cs typeface="Arial"/>
              <a:sym typeface="Arial"/>
            </a:endParaRPr>
          </a:p>
        </p:txBody>
      </p:sp>
      <p:sp>
        <p:nvSpPr>
          <p:cNvPr id="195" name="Google Shape;195;g314d889f333_2_20"/>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96" name="Google Shape;196;g314d889f333_2_20"/>
          <p:cNvSpPr txBox="1"/>
          <p:nvPr/>
        </p:nvSpPr>
        <p:spPr>
          <a:xfrm>
            <a:off x="654800" y="3946100"/>
            <a:ext cx="2589900" cy="40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50"/>
              <a:buFont typeface="Arial"/>
              <a:buNone/>
            </a:pPr>
            <a:r>
              <a:t/>
            </a:r>
            <a:endParaRPr b="1" i="1" sz="1450" u="none" cap="none" strike="noStrike">
              <a:solidFill>
                <a:srgbClr val="333333"/>
              </a:solidFill>
              <a:latin typeface="Arial"/>
              <a:ea typeface="Arial"/>
              <a:cs typeface="Arial"/>
              <a:sym typeface="Arial"/>
            </a:endParaRPr>
          </a:p>
        </p:txBody>
      </p:sp>
      <p:pic>
        <p:nvPicPr>
          <p:cNvPr id="197" name="Google Shape;197;g314d889f333_2_20"/>
          <p:cNvPicPr preferRelativeResize="0"/>
          <p:nvPr/>
        </p:nvPicPr>
        <p:blipFill rotWithShape="1">
          <a:blip r:embed="rId3">
            <a:alphaModFix/>
          </a:blip>
          <a:srcRect b="0" l="0" r="0" t="0"/>
          <a:stretch/>
        </p:blipFill>
        <p:spPr>
          <a:xfrm>
            <a:off x="1500830" y="1291405"/>
            <a:ext cx="3598125" cy="3033204"/>
          </a:xfrm>
          <a:prstGeom prst="rect">
            <a:avLst/>
          </a:prstGeom>
          <a:noFill/>
          <a:ln>
            <a:noFill/>
          </a:ln>
        </p:spPr>
      </p:pic>
      <p:sp>
        <p:nvSpPr>
          <p:cNvPr id="198" name="Google Shape;198;g314d889f333_2_20"/>
          <p:cNvSpPr txBox="1"/>
          <p:nvPr/>
        </p:nvSpPr>
        <p:spPr>
          <a:xfrm>
            <a:off x="1500813" y="4497350"/>
            <a:ext cx="32451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50"/>
              <a:buFont typeface="Arial"/>
              <a:buNone/>
            </a:pPr>
            <a:r>
              <a:rPr b="0" i="0" lang="en-US" sz="1750" u="none" cap="none" strike="noStrike">
                <a:solidFill>
                  <a:srgbClr val="333333"/>
                </a:solidFill>
                <a:latin typeface="Arial"/>
                <a:ea typeface="Arial"/>
                <a:cs typeface="Arial"/>
                <a:sym typeface="Arial"/>
              </a:rPr>
              <a:t>Peter DeWitt</a:t>
            </a:r>
            <a:endParaRPr b="0" i="0" sz="1750" u="none" cap="none" strike="noStrike">
              <a:solidFill>
                <a:srgbClr val="3333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50"/>
              <a:buFont typeface="Arial"/>
              <a:buNone/>
            </a:pPr>
            <a:r>
              <a:rPr b="0" i="0" lang="en-US" sz="1750" u="none" cap="none" strike="noStrike">
                <a:solidFill>
                  <a:srgbClr val="333333"/>
                </a:solidFill>
                <a:latin typeface="Arial"/>
                <a:ea typeface="Arial"/>
                <a:cs typeface="Arial"/>
                <a:sym typeface="Arial"/>
              </a:rPr>
              <a:t>Next Level Leaders Advisor, Facilitator and Evaluator </a:t>
            </a:r>
            <a:endParaRPr b="0" i="0" sz="1750" u="none" cap="none" strike="noStrike">
              <a:solidFill>
                <a:srgbClr val="3333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50"/>
              <a:buFont typeface="Arial"/>
              <a:buNone/>
            </a:pPr>
            <a:r>
              <a:rPr b="0" i="0" lang="en-US" sz="1750" u="none" cap="none" strike="noStrike">
                <a:solidFill>
                  <a:srgbClr val="333333"/>
                </a:solidFill>
                <a:latin typeface="Arial"/>
                <a:ea typeface="Arial"/>
                <a:cs typeface="Arial"/>
                <a:sym typeface="Arial"/>
              </a:rPr>
              <a:t>pmdewitt518@gmail.com</a:t>
            </a:r>
            <a:endParaRPr b="1" i="1" sz="1750" u="none" cap="none" strike="noStrike">
              <a:solidFill>
                <a:srgbClr val="3333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50"/>
              <a:buFont typeface="Arial"/>
              <a:buNone/>
            </a:pPr>
            <a:r>
              <a:t/>
            </a:r>
            <a:endParaRPr b="0" i="0" sz="1450" u="none" cap="none" strike="noStrike">
              <a:solidFill>
                <a:srgbClr val="333333"/>
              </a:solidFill>
              <a:latin typeface="Arial"/>
              <a:ea typeface="Arial"/>
              <a:cs typeface="Arial"/>
              <a:sym typeface="Arial"/>
            </a:endParaRPr>
          </a:p>
        </p:txBody>
      </p:sp>
      <p:pic>
        <p:nvPicPr>
          <p:cNvPr id="199" name="Google Shape;199;g314d889f333_2_20"/>
          <p:cNvPicPr preferRelativeResize="0"/>
          <p:nvPr/>
        </p:nvPicPr>
        <p:blipFill rotWithShape="1">
          <a:blip r:embed="rId4">
            <a:alphaModFix/>
          </a:blip>
          <a:srcRect b="0" l="0" r="0" t="0"/>
          <a:stretch/>
        </p:blipFill>
        <p:spPr>
          <a:xfrm>
            <a:off x="6924900" y="1276375"/>
            <a:ext cx="3912575" cy="3063250"/>
          </a:xfrm>
          <a:prstGeom prst="rect">
            <a:avLst/>
          </a:prstGeom>
          <a:noFill/>
          <a:ln>
            <a:noFill/>
          </a:ln>
        </p:spPr>
      </p:pic>
      <p:sp>
        <p:nvSpPr>
          <p:cNvPr id="200" name="Google Shape;200;g314d889f333_2_20"/>
          <p:cNvSpPr txBox="1"/>
          <p:nvPr/>
        </p:nvSpPr>
        <p:spPr>
          <a:xfrm>
            <a:off x="6924888" y="4497350"/>
            <a:ext cx="3912600" cy="1947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50"/>
              <a:buFont typeface="Arial"/>
              <a:buNone/>
            </a:pPr>
            <a:r>
              <a:rPr b="0" i="0" lang="en-US" sz="1800" u="none" cap="none" strike="noStrike">
                <a:solidFill>
                  <a:srgbClr val="333333"/>
                </a:solidFill>
                <a:latin typeface="Arial"/>
                <a:ea typeface="Arial"/>
                <a:cs typeface="Arial"/>
                <a:sym typeface="Arial"/>
              </a:rPr>
              <a:t>Jenni Donohoo</a:t>
            </a:r>
            <a:endParaRPr b="0" i="0" sz="1800" u="none" cap="none" strike="noStrike">
              <a:solidFill>
                <a:srgbClr val="3333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50"/>
              <a:buFont typeface="Arial"/>
              <a:buNone/>
            </a:pPr>
            <a:r>
              <a:rPr b="0" i="0" lang="en-US" sz="1800" u="none" cap="none" strike="noStrike">
                <a:solidFill>
                  <a:srgbClr val="333333"/>
                </a:solidFill>
                <a:latin typeface="Arial"/>
                <a:ea typeface="Arial"/>
                <a:cs typeface="Arial"/>
                <a:sym typeface="Arial"/>
              </a:rPr>
              <a:t>Next Level Leaders Advisor, Facilitator and Evaluator </a:t>
            </a:r>
            <a:endParaRPr b="0" i="0" sz="1800" u="none" cap="none" strike="noStrike">
              <a:solidFill>
                <a:srgbClr val="3333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50"/>
              <a:buFont typeface="Arial"/>
              <a:buNone/>
            </a:pPr>
            <a:r>
              <a:rPr b="0" i="0" lang="en-US" sz="1800" u="none" cap="none" strike="noStrike">
                <a:solidFill>
                  <a:srgbClr val="333333"/>
                </a:solidFill>
                <a:latin typeface="Arial"/>
                <a:ea typeface="Arial"/>
                <a:cs typeface="Arial"/>
                <a:sym typeface="Arial"/>
              </a:rPr>
              <a:t>jenni.donohoo@praxis-engage.com</a:t>
            </a:r>
            <a:endParaRPr b="1" i="1" sz="1800" u="none" cap="none" strike="noStrike">
              <a:solidFill>
                <a:srgbClr val="333333"/>
              </a:solidFill>
              <a:latin typeface="Arial"/>
              <a:ea typeface="Arial"/>
              <a:cs typeface="Arial"/>
              <a:sym typeface="Arial"/>
            </a:endParaRPr>
          </a:p>
        </p:txBody>
      </p:sp>
      <p:pic>
        <p:nvPicPr>
          <p:cNvPr descr="A black and white sign&#10;&#10;Description automatically generated with low confidence" id="201" name="Google Shape;201;g314d889f333_2_20"/>
          <p:cNvPicPr preferRelativeResize="0"/>
          <p:nvPr/>
        </p:nvPicPr>
        <p:blipFill rotWithShape="1">
          <a:blip r:embed="rId5">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1ee0aee91c_0_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with low confidence" id="207" name="Google Shape;207;g31ee0aee91c_0_0"/>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08" name="Google Shape;208;g31ee0aee91c_0_0"/>
          <p:cNvSpPr txBox="1"/>
          <p:nvPr>
            <p:ph type="title"/>
          </p:nvPr>
        </p:nvSpPr>
        <p:spPr>
          <a:xfrm>
            <a:off x="801300" y="37760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300"/>
              </a:spcBef>
              <a:spcAft>
                <a:spcPts val="0"/>
              </a:spcAft>
              <a:buSzPts val="1800"/>
              <a:buNone/>
            </a:pPr>
            <a:r>
              <a:rPr b="1" lang="en-US" sz="4000">
                <a:solidFill>
                  <a:srgbClr val="003049"/>
                </a:solidFill>
                <a:latin typeface="Cabin"/>
                <a:ea typeface="Cabin"/>
                <a:cs typeface="Cabin"/>
                <a:sym typeface="Cabin"/>
                <a:extLst>
                  <a:ext uri="http://customooxmlschemas.google.com/">
                    <go:slidesCustomData xmlns:go="http://customooxmlschemas.google.com/" textRoundtripDataId="4"/>
                  </a:ext>
                </a:extLst>
              </a:rPr>
              <a:t>About Us</a:t>
            </a:r>
            <a:r>
              <a:rPr b="1" lang="en-US" sz="4000">
                <a:solidFill>
                  <a:srgbClr val="003049"/>
                </a:solidFill>
                <a:latin typeface="Cabin"/>
                <a:ea typeface="Cabin"/>
                <a:cs typeface="Cabin"/>
                <a:sym typeface="Cabin"/>
              </a:rPr>
              <a:t>- NLL Planning Team</a:t>
            </a:r>
            <a:endParaRPr b="1" sz="4000">
              <a:solidFill>
                <a:srgbClr val="003049"/>
              </a:solidFill>
              <a:latin typeface="Cabin"/>
              <a:ea typeface="Cabin"/>
              <a:cs typeface="Cabin"/>
              <a:sym typeface="Cabin"/>
            </a:endParaRPr>
          </a:p>
          <a:p>
            <a:pPr indent="0" lvl="0" marL="0" rtl="0" algn="l">
              <a:lnSpc>
                <a:spcPct val="115000"/>
              </a:lnSpc>
              <a:spcBef>
                <a:spcPts val="300"/>
              </a:spcBef>
              <a:spcAft>
                <a:spcPts val="300"/>
              </a:spcAft>
              <a:buSzPts val="1800"/>
              <a:buNone/>
            </a:pPr>
            <a:r>
              <a:t/>
            </a:r>
            <a:endParaRPr b="1" sz="3200">
              <a:latin typeface="Arial"/>
              <a:ea typeface="Arial"/>
              <a:cs typeface="Arial"/>
              <a:sym typeface="Arial"/>
            </a:endParaRPr>
          </a:p>
        </p:txBody>
      </p:sp>
      <p:sp>
        <p:nvSpPr>
          <p:cNvPr id="209" name="Google Shape;209;g31ee0aee91c_0_0"/>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210" name="Google Shape;210;g31ee0aee91c_0_0"/>
          <p:cNvSpPr txBox="1"/>
          <p:nvPr/>
        </p:nvSpPr>
        <p:spPr>
          <a:xfrm>
            <a:off x="105463" y="4475325"/>
            <a:ext cx="3736500" cy="109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50"/>
              <a:buFont typeface="Arial"/>
              <a:buNone/>
            </a:pPr>
            <a:r>
              <a:rPr b="1" i="0" lang="en-US" sz="1800" u="none" cap="none" strike="noStrike">
                <a:solidFill>
                  <a:srgbClr val="4D4E6C"/>
                </a:solidFill>
                <a:latin typeface="Arial"/>
                <a:ea typeface="Arial"/>
                <a:cs typeface="Arial"/>
                <a:sym typeface="Arial"/>
              </a:rPr>
              <a:t>Kim Fry</a:t>
            </a:r>
            <a:endParaRPr b="1" i="0" sz="1800" u="none" cap="none" strike="noStrike">
              <a:solidFill>
                <a:srgbClr val="4D4E6C"/>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450"/>
              <a:buFont typeface="Arial"/>
              <a:buNone/>
            </a:pPr>
            <a:r>
              <a:rPr b="1" i="0" lang="en-US" sz="1800" u="none" cap="none" strike="noStrike">
                <a:solidFill>
                  <a:srgbClr val="4D4E6C"/>
                </a:solidFill>
                <a:latin typeface="Arial"/>
                <a:ea typeface="Arial"/>
                <a:cs typeface="Arial"/>
                <a:sym typeface="Arial"/>
              </a:rPr>
              <a:t>Assistant Executive Director, WASA</a:t>
            </a:r>
            <a:endParaRPr b="0" i="0" sz="1800" u="none" cap="none" strike="noStrike">
              <a:solidFill>
                <a:srgbClr val="333333"/>
              </a:solidFill>
              <a:latin typeface="Arial"/>
              <a:ea typeface="Arial"/>
              <a:cs typeface="Arial"/>
              <a:sym typeface="Arial"/>
            </a:endParaRPr>
          </a:p>
        </p:txBody>
      </p:sp>
      <p:sp>
        <p:nvSpPr>
          <p:cNvPr id="211" name="Google Shape;211;g31ee0aee91c_0_0"/>
          <p:cNvSpPr txBox="1"/>
          <p:nvPr/>
        </p:nvSpPr>
        <p:spPr>
          <a:xfrm>
            <a:off x="4628974" y="4482225"/>
            <a:ext cx="3736500" cy="109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50"/>
              <a:buFont typeface="Arial"/>
              <a:buNone/>
            </a:pPr>
            <a:r>
              <a:rPr b="1" lang="en-US" sz="1800">
                <a:solidFill>
                  <a:srgbClr val="4D4E6C"/>
                </a:solidFill>
              </a:rPr>
              <a:t>Shawn Batstone</a:t>
            </a:r>
            <a:endParaRPr b="1" i="0" sz="1800" u="none" cap="none" strike="noStrike">
              <a:solidFill>
                <a:srgbClr val="4D4E6C"/>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450"/>
              <a:buFont typeface="Arial"/>
              <a:buNone/>
            </a:pPr>
            <a:r>
              <a:rPr b="1" i="0" lang="en-US" sz="1800" u="none" cap="none" strike="noStrike">
                <a:solidFill>
                  <a:srgbClr val="4D4E6C"/>
                </a:solidFill>
                <a:latin typeface="Arial"/>
                <a:ea typeface="Arial"/>
                <a:cs typeface="Arial"/>
                <a:sym typeface="Arial"/>
              </a:rPr>
              <a:t>Assistant Executive Director, WASA</a:t>
            </a:r>
            <a:endParaRPr b="0" i="0" sz="1800" u="none" cap="none" strike="noStrike">
              <a:solidFill>
                <a:srgbClr val="333333"/>
              </a:solidFill>
              <a:latin typeface="Arial"/>
              <a:ea typeface="Arial"/>
              <a:cs typeface="Arial"/>
              <a:sym typeface="Arial"/>
            </a:endParaRPr>
          </a:p>
        </p:txBody>
      </p:sp>
      <p:sp>
        <p:nvSpPr>
          <p:cNvPr id="212" name="Google Shape;212;g31ee0aee91c_0_0"/>
          <p:cNvSpPr txBox="1"/>
          <p:nvPr/>
        </p:nvSpPr>
        <p:spPr>
          <a:xfrm>
            <a:off x="8858925" y="4482225"/>
            <a:ext cx="3436500" cy="780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450"/>
              <a:buFont typeface="Arial"/>
              <a:buNone/>
            </a:pPr>
            <a:r>
              <a:rPr b="1" lang="en-US" sz="1800">
                <a:solidFill>
                  <a:srgbClr val="4D4E6C"/>
                </a:solidFill>
              </a:rPr>
              <a:t>Gina Yonts</a:t>
            </a:r>
            <a:endParaRPr b="1" i="0" sz="1800" u="none" cap="none" strike="noStrike">
              <a:solidFill>
                <a:srgbClr val="4D4E6C"/>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50"/>
              <a:buFont typeface="Arial"/>
              <a:buNone/>
            </a:pPr>
            <a:r>
              <a:rPr b="1" lang="en-US" sz="1800">
                <a:solidFill>
                  <a:srgbClr val="4D4E6C"/>
                </a:solidFill>
              </a:rPr>
              <a:t>Associate</a:t>
            </a:r>
            <a:r>
              <a:rPr b="1" i="0" lang="en-US" sz="1800" u="none" cap="none" strike="noStrike">
                <a:solidFill>
                  <a:srgbClr val="4D4E6C"/>
                </a:solidFill>
                <a:latin typeface="Arial"/>
                <a:ea typeface="Arial"/>
                <a:cs typeface="Arial"/>
                <a:sym typeface="Arial"/>
              </a:rPr>
              <a:t> Director, AWSP</a:t>
            </a:r>
            <a:endParaRPr b="1" i="0" sz="1800" u="none" cap="none" strike="noStrike">
              <a:solidFill>
                <a:srgbClr val="4D4E6C"/>
              </a:solidFill>
              <a:latin typeface="Arial"/>
              <a:ea typeface="Arial"/>
              <a:cs typeface="Arial"/>
              <a:sym typeface="Arial"/>
            </a:endParaRPr>
          </a:p>
        </p:txBody>
      </p:sp>
      <p:pic>
        <p:nvPicPr>
          <p:cNvPr id="213" name="Google Shape;213;g31ee0aee91c_0_0"/>
          <p:cNvPicPr preferRelativeResize="0"/>
          <p:nvPr/>
        </p:nvPicPr>
        <p:blipFill>
          <a:blip r:embed="rId4">
            <a:alphaModFix/>
          </a:blip>
          <a:stretch>
            <a:fillRect/>
          </a:stretch>
        </p:blipFill>
        <p:spPr>
          <a:xfrm>
            <a:off x="4725950" y="1992500"/>
            <a:ext cx="3642624" cy="2427796"/>
          </a:xfrm>
          <a:prstGeom prst="rect">
            <a:avLst/>
          </a:prstGeom>
          <a:noFill/>
          <a:ln>
            <a:noFill/>
          </a:ln>
        </p:spPr>
      </p:pic>
      <p:pic>
        <p:nvPicPr>
          <p:cNvPr id="214" name="Google Shape;214;g31ee0aee91c_0_0"/>
          <p:cNvPicPr preferRelativeResize="0"/>
          <p:nvPr/>
        </p:nvPicPr>
        <p:blipFill>
          <a:blip r:embed="rId5">
            <a:alphaModFix/>
          </a:blip>
          <a:stretch>
            <a:fillRect/>
          </a:stretch>
        </p:blipFill>
        <p:spPr>
          <a:xfrm>
            <a:off x="152400" y="1992488"/>
            <a:ext cx="3642624" cy="2427823"/>
          </a:xfrm>
          <a:prstGeom prst="rect">
            <a:avLst/>
          </a:prstGeom>
          <a:noFill/>
          <a:ln>
            <a:noFill/>
          </a:ln>
        </p:spPr>
      </p:pic>
      <p:pic>
        <p:nvPicPr>
          <p:cNvPr id="215" name="Google Shape;215;g31ee0aee91c_0_0"/>
          <p:cNvPicPr preferRelativeResize="0"/>
          <p:nvPr/>
        </p:nvPicPr>
        <p:blipFill>
          <a:blip r:embed="rId6">
            <a:alphaModFix/>
          </a:blip>
          <a:stretch>
            <a:fillRect/>
          </a:stretch>
        </p:blipFill>
        <p:spPr>
          <a:xfrm>
            <a:off x="9018100" y="1992500"/>
            <a:ext cx="2729880" cy="2489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314d889f333_2_3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 name="Google Shape;221;g314d889f333_2_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300"/>
              </a:spcBef>
              <a:spcAft>
                <a:spcPts val="0"/>
              </a:spcAft>
              <a:buClr>
                <a:schemeClr val="dk1"/>
              </a:buClr>
              <a:buSzPts val="1800"/>
              <a:buFont typeface="Arial"/>
              <a:buNone/>
            </a:pPr>
            <a:r>
              <a:rPr b="1" lang="en-US" sz="4000">
                <a:solidFill>
                  <a:srgbClr val="003049"/>
                </a:solidFill>
                <a:latin typeface="Cabin"/>
                <a:ea typeface="Cabin"/>
                <a:cs typeface="Cabin"/>
                <a:sym typeface="Cabin"/>
              </a:rPr>
              <a:t>Advocate Role- we are here to help!</a:t>
            </a:r>
            <a:endParaRPr b="1" sz="4000">
              <a:solidFill>
                <a:srgbClr val="003049"/>
              </a:solidFill>
              <a:latin typeface="Cabin"/>
              <a:ea typeface="Cabin"/>
              <a:cs typeface="Cabin"/>
              <a:sym typeface="Cabin"/>
            </a:endParaRPr>
          </a:p>
          <a:p>
            <a:pPr indent="0" lvl="0" marL="0" rtl="0" algn="l">
              <a:lnSpc>
                <a:spcPct val="90000"/>
              </a:lnSpc>
              <a:spcBef>
                <a:spcPts val="0"/>
              </a:spcBef>
              <a:spcAft>
                <a:spcPts val="0"/>
              </a:spcAft>
              <a:buSzPts val="1620"/>
              <a:buNone/>
            </a:pPr>
            <a:r>
              <a:t/>
            </a:r>
            <a:endParaRPr b="1" sz="3600">
              <a:latin typeface="Arial"/>
              <a:ea typeface="Arial"/>
              <a:cs typeface="Arial"/>
              <a:sym typeface="Arial"/>
            </a:endParaRPr>
          </a:p>
        </p:txBody>
      </p:sp>
      <p:sp>
        <p:nvSpPr>
          <p:cNvPr id="222" name="Google Shape;222;g314d889f333_2_32"/>
          <p:cNvSpPr txBox="1"/>
          <p:nvPr>
            <p:ph idx="1" type="body"/>
          </p:nvPr>
        </p:nvSpPr>
        <p:spPr>
          <a:xfrm>
            <a:off x="733550" y="1385575"/>
            <a:ext cx="10457100" cy="4791300"/>
          </a:xfrm>
          <a:prstGeom prst="rect">
            <a:avLst/>
          </a:prstGeom>
          <a:noFill/>
          <a:ln>
            <a:noFill/>
          </a:ln>
        </p:spPr>
        <p:txBody>
          <a:bodyPr anchorCtr="0" anchor="t" bIns="45700" lIns="91425" spcFirstLastPara="1" rIns="91425" wrap="square" tIns="45700">
            <a:noAutofit/>
          </a:bodyPr>
          <a:lstStyle/>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rPr lang="en-US" sz="2400">
                <a:highlight>
                  <a:srgbClr val="FFFFFF"/>
                </a:highlight>
                <a:latin typeface="Arial"/>
                <a:ea typeface="Arial"/>
                <a:cs typeface="Arial"/>
                <a:sym typeface="Arial"/>
              </a:rPr>
              <a:t> Office Hours- Monday at 4PM!</a:t>
            </a:r>
            <a:endParaRPr sz="2400">
              <a:highlight>
                <a:srgbClr val="FFFFFF"/>
              </a:highlight>
              <a:latin typeface="Arial"/>
              <a:ea typeface="Arial"/>
              <a:cs typeface="Arial"/>
              <a:sym typeface="Arial"/>
            </a:endParaRPr>
          </a:p>
          <a:p>
            <a:pPr indent="0" lvl="0" marL="0" marR="101600" rtl="0" algn="l">
              <a:lnSpc>
                <a:spcPct val="115000"/>
              </a:lnSpc>
              <a:spcBef>
                <a:spcPts val="0"/>
              </a:spcBef>
              <a:spcAft>
                <a:spcPts val="0"/>
              </a:spcAft>
              <a:buSzPts val="1800"/>
              <a:buNone/>
            </a:pPr>
            <a:r>
              <a:t/>
            </a:r>
            <a:endParaRPr sz="2400">
              <a:highlight>
                <a:srgbClr val="FFFFFF"/>
              </a:highlight>
              <a:latin typeface="Arial"/>
              <a:ea typeface="Arial"/>
              <a:cs typeface="Arial"/>
              <a:sym typeface="Arial"/>
            </a:endParaRPr>
          </a:p>
          <a:p>
            <a:pPr indent="0" lvl="0" marL="0" marR="101600" rtl="0" algn="ctr">
              <a:lnSpc>
                <a:spcPct val="115000"/>
              </a:lnSpc>
              <a:spcBef>
                <a:spcPts val="0"/>
              </a:spcBef>
              <a:spcAft>
                <a:spcPts val="0"/>
              </a:spcAft>
              <a:buSzPts val="1800"/>
              <a:buNone/>
            </a:pPr>
            <a:r>
              <a:t/>
            </a:r>
            <a:endParaRPr i="1" sz="1150">
              <a:solidFill>
                <a:srgbClr val="242424"/>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SzPts val="1800"/>
              <a:buNone/>
            </a:pPr>
            <a:r>
              <a:t/>
            </a:r>
            <a:endParaRPr sz="1150">
              <a:solidFill>
                <a:srgbClr val="242424"/>
              </a:solidFill>
              <a:highlight>
                <a:srgbClr val="FFFFFF"/>
              </a:highlight>
              <a:latin typeface="Roboto"/>
              <a:ea typeface="Roboto"/>
              <a:cs typeface="Roboto"/>
              <a:sym typeface="Roboto"/>
            </a:endParaRPr>
          </a:p>
          <a:p>
            <a:pPr indent="0" lvl="0" marL="0" rtl="0" algn="l">
              <a:lnSpc>
                <a:spcPct val="90000"/>
              </a:lnSpc>
              <a:spcBef>
                <a:spcPts val="2300"/>
              </a:spcBef>
              <a:spcAft>
                <a:spcPts val="0"/>
              </a:spcAft>
              <a:buSzPts val="7200"/>
              <a:buNone/>
            </a:pPr>
            <a:r>
              <a:t/>
            </a:r>
            <a:endParaRPr sz="2400"/>
          </a:p>
        </p:txBody>
      </p:sp>
      <p:sp>
        <p:nvSpPr>
          <p:cNvPr id="223" name="Google Shape;223;g314d889f333_2_32"/>
          <p:cNvSpPr txBox="1"/>
          <p:nvPr/>
        </p:nvSpPr>
        <p:spPr>
          <a:xfrm>
            <a:off x="475438" y="1075600"/>
            <a:ext cx="2827200" cy="1100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50"/>
              <a:buFont typeface="Arial"/>
              <a:buNone/>
            </a:pPr>
            <a:r>
              <a:rPr b="1" i="0" lang="en-US" sz="2000" u="none" cap="none" strike="noStrike">
                <a:solidFill>
                  <a:srgbClr val="4D4E6C"/>
                </a:solidFill>
                <a:latin typeface="Arial"/>
                <a:ea typeface="Arial"/>
                <a:cs typeface="Arial"/>
                <a:sym typeface="Arial"/>
              </a:rPr>
              <a:t>Ashley Barker</a:t>
            </a:r>
            <a:endParaRPr b="1" i="0" sz="2000" u="none" cap="none" strike="noStrike">
              <a:solidFill>
                <a:srgbClr val="4D4E6C"/>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50"/>
              <a:buFont typeface="Arial"/>
              <a:buNone/>
            </a:pPr>
            <a:r>
              <a:t/>
            </a:r>
            <a:endParaRPr b="1" i="0" sz="2000" u="none" cap="none" strike="noStrike">
              <a:solidFill>
                <a:srgbClr val="4D4E6C"/>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50"/>
              <a:buFont typeface="Arial"/>
              <a:buNone/>
            </a:pPr>
            <a:r>
              <a:t/>
            </a:r>
            <a:endParaRPr b="1" i="0" sz="1350" u="none" cap="none" strike="noStrike">
              <a:solidFill>
                <a:srgbClr val="4D4E6C"/>
              </a:solidFill>
              <a:latin typeface="Arial"/>
              <a:ea typeface="Arial"/>
              <a:cs typeface="Arial"/>
              <a:sym typeface="Arial"/>
            </a:endParaRPr>
          </a:p>
        </p:txBody>
      </p:sp>
      <p:sp>
        <p:nvSpPr>
          <p:cNvPr id="224" name="Google Shape;224;g314d889f333_2_32"/>
          <p:cNvSpPr txBox="1"/>
          <p:nvPr/>
        </p:nvSpPr>
        <p:spPr>
          <a:xfrm>
            <a:off x="3657638" y="1075600"/>
            <a:ext cx="36153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50"/>
              <a:buFont typeface="Arial"/>
              <a:buNone/>
            </a:pPr>
            <a:r>
              <a:rPr b="1" i="0" lang="en-US" sz="2000" u="none" cap="none" strike="noStrike">
                <a:solidFill>
                  <a:srgbClr val="4D4E6C"/>
                </a:solidFill>
                <a:latin typeface="Arial"/>
                <a:ea typeface="Arial"/>
                <a:cs typeface="Arial"/>
                <a:sym typeface="Arial"/>
              </a:rPr>
              <a:t>Monica Chandler</a:t>
            </a:r>
            <a:endParaRPr b="1" i="0" sz="2000" u="none" cap="none" strike="noStrike">
              <a:solidFill>
                <a:srgbClr val="4D4E6C"/>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450"/>
              <a:buFont typeface="Arial"/>
              <a:buNone/>
            </a:pPr>
            <a:r>
              <a:rPr b="1" i="0" lang="en-US" sz="2000" u="none" cap="none" strike="noStrike">
                <a:solidFill>
                  <a:srgbClr val="4D4E6C"/>
                </a:solidFill>
                <a:latin typeface="Arial"/>
                <a:ea typeface="Arial"/>
                <a:cs typeface="Arial"/>
                <a:sym typeface="Arial"/>
              </a:rPr>
              <a:t>NLL Advocate</a:t>
            </a:r>
            <a:endParaRPr b="1" i="0" sz="2000" u="none" cap="none" strike="noStrike">
              <a:solidFill>
                <a:srgbClr val="4D4E6C"/>
              </a:solidFill>
              <a:latin typeface="Arial"/>
              <a:ea typeface="Arial"/>
              <a:cs typeface="Arial"/>
              <a:sym typeface="Arial"/>
            </a:endParaRPr>
          </a:p>
        </p:txBody>
      </p:sp>
      <p:sp>
        <p:nvSpPr>
          <p:cNvPr id="225" name="Google Shape;225;g314d889f333_2_32"/>
          <p:cNvSpPr txBox="1"/>
          <p:nvPr/>
        </p:nvSpPr>
        <p:spPr>
          <a:xfrm>
            <a:off x="7754650" y="1075600"/>
            <a:ext cx="36861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50"/>
              <a:buFont typeface="Arial"/>
              <a:buNone/>
            </a:pPr>
            <a:r>
              <a:rPr b="1" i="0" lang="en-US" sz="2000" u="none" cap="none" strike="noStrike">
                <a:solidFill>
                  <a:srgbClr val="4D4E6C"/>
                </a:solidFill>
                <a:latin typeface="Arial"/>
                <a:ea typeface="Arial"/>
                <a:cs typeface="Arial"/>
                <a:sym typeface="Arial"/>
              </a:rPr>
              <a:t>Paul Harvey</a:t>
            </a:r>
            <a:endParaRPr b="1" i="0" sz="2000" u="none" cap="none" strike="noStrike">
              <a:solidFill>
                <a:srgbClr val="4D4E6C"/>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450"/>
              <a:buFont typeface="Arial"/>
              <a:buNone/>
            </a:pPr>
            <a:r>
              <a:rPr b="1" i="0" lang="en-US" sz="2000" u="none" cap="none" strike="noStrike">
                <a:solidFill>
                  <a:srgbClr val="4D4E6C"/>
                </a:solidFill>
                <a:latin typeface="Arial"/>
                <a:ea typeface="Arial"/>
                <a:cs typeface="Arial"/>
                <a:sym typeface="Arial"/>
              </a:rPr>
              <a:t>NLL Advocate</a:t>
            </a:r>
            <a:endParaRPr b="1" i="0" sz="2000" u="none" cap="none" strike="noStrike">
              <a:solidFill>
                <a:srgbClr val="4D4E6C"/>
              </a:solidFill>
              <a:latin typeface="Arial"/>
              <a:ea typeface="Arial"/>
              <a:cs typeface="Arial"/>
              <a:sym typeface="Arial"/>
            </a:endParaRPr>
          </a:p>
        </p:txBody>
      </p:sp>
      <p:pic>
        <p:nvPicPr>
          <p:cNvPr id="226" name="Google Shape;226;g314d889f333_2_32"/>
          <p:cNvPicPr preferRelativeResize="0"/>
          <p:nvPr/>
        </p:nvPicPr>
        <p:blipFill rotWithShape="1">
          <a:blip r:embed="rId3">
            <a:alphaModFix/>
          </a:blip>
          <a:srcRect b="0" l="0" r="0" t="0"/>
          <a:stretch/>
        </p:blipFill>
        <p:spPr>
          <a:xfrm>
            <a:off x="3657599" y="1561725"/>
            <a:ext cx="3615375" cy="2409669"/>
          </a:xfrm>
          <a:prstGeom prst="rect">
            <a:avLst/>
          </a:prstGeom>
          <a:noFill/>
          <a:ln>
            <a:noFill/>
          </a:ln>
        </p:spPr>
      </p:pic>
      <p:pic>
        <p:nvPicPr>
          <p:cNvPr id="227" name="Google Shape;227;g314d889f333_2_32"/>
          <p:cNvPicPr preferRelativeResize="0"/>
          <p:nvPr/>
        </p:nvPicPr>
        <p:blipFill rotWithShape="1">
          <a:blip r:embed="rId4">
            <a:alphaModFix/>
          </a:blip>
          <a:srcRect b="0" l="0" r="0" t="0"/>
          <a:stretch/>
        </p:blipFill>
        <p:spPr>
          <a:xfrm>
            <a:off x="513100" y="1521288"/>
            <a:ext cx="2751874" cy="2490550"/>
          </a:xfrm>
          <a:prstGeom prst="rect">
            <a:avLst/>
          </a:prstGeom>
          <a:noFill/>
          <a:ln>
            <a:noFill/>
          </a:ln>
        </p:spPr>
      </p:pic>
      <p:pic>
        <p:nvPicPr>
          <p:cNvPr id="228" name="Google Shape;228;g314d889f333_2_32"/>
          <p:cNvPicPr preferRelativeResize="0"/>
          <p:nvPr/>
        </p:nvPicPr>
        <p:blipFill rotWithShape="1">
          <a:blip r:embed="rId5">
            <a:alphaModFix/>
          </a:blip>
          <a:srcRect b="0" l="0" r="0" t="0"/>
          <a:stretch/>
        </p:blipFill>
        <p:spPr>
          <a:xfrm>
            <a:off x="7790008" y="1445253"/>
            <a:ext cx="3615376" cy="2408218"/>
          </a:xfrm>
          <a:prstGeom prst="rect">
            <a:avLst/>
          </a:prstGeom>
          <a:noFill/>
          <a:ln>
            <a:noFill/>
          </a:ln>
        </p:spPr>
      </p:pic>
      <p:pic>
        <p:nvPicPr>
          <p:cNvPr descr="A black and white sign&#10;&#10;Description automatically generated with low confidence" id="229" name="Google Shape;229;g314d889f333_2_32"/>
          <p:cNvPicPr preferRelativeResize="0"/>
          <p:nvPr/>
        </p:nvPicPr>
        <p:blipFill rotWithShape="1">
          <a:blip r:embed="rId6">
            <a:alphaModFix/>
          </a:blip>
          <a:srcRect b="0" l="0" r="0" t="0"/>
          <a:stretch/>
        </p:blipFill>
        <p:spPr>
          <a:xfrm>
            <a:off x="9467705" y="5893671"/>
            <a:ext cx="2589769" cy="9249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group of kids and a person looking at a computer&#10;&#10;Description automatically generated" id="235" name="Google Shape;235;g2d61ee1705e_1_116"/>
          <p:cNvPicPr preferRelativeResize="0"/>
          <p:nvPr>
            <p:ph idx="2" type="pic"/>
          </p:nvPr>
        </p:nvPicPr>
        <p:blipFill rotWithShape="1">
          <a:blip r:embed="rId3">
            <a:alphaModFix/>
          </a:blip>
          <a:srcRect b="0" l="8937" r="2047" t="0"/>
          <a:stretch/>
        </p:blipFill>
        <p:spPr>
          <a:xfrm>
            <a:off x="0" y="485792"/>
            <a:ext cx="7215269" cy="5405342"/>
          </a:xfrm>
          <a:prstGeom prst="rect">
            <a:avLst/>
          </a:prstGeom>
          <a:noFill/>
          <a:ln>
            <a:noFill/>
          </a:ln>
        </p:spPr>
      </p:pic>
      <p:sp>
        <p:nvSpPr>
          <p:cNvPr id="236" name="Google Shape;236;g2d61ee1705e_1_116"/>
          <p:cNvSpPr/>
          <p:nvPr/>
        </p:nvSpPr>
        <p:spPr>
          <a:xfrm rot="10800000">
            <a:off x="6853800" y="449732"/>
            <a:ext cx="5338200" cy="5441400"/>
          </a:xfrm>
          <a:prstGeom prst="teardrop">
            <a:avLst>
              <a:gd fmla="val 100000" name="adj"/>
            </a:avLst>
          </a:prstGeom>
          <a:solidFill>
            <a:srgbClr val="C8E1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CADE4"/>
              </a:solidFill>
              <a:latin typeface="Calibri"/>
              <a:ea typeface="Calibri"/>
              <a:cs typeface="Calibri"/>
              <a:sym typeface="Calibri"/>
            </a:endParaRPr>
          </a:p>
        </p:txBody>
      </p:sp>
      <p:sp>
        <p:nvSpPr>
          <p:cNvPr id="237" name="Google Shape;237;g2d61ee1705e_1_116"/>
          <p:cNvSpPr txBox="1"/>
          <p:nvPr/>
        </p:nvSpPr>
        <p:spPr>
          <a:xfrm>
            <a:off x="7425125" y="1470000"/>
            <a:ext cx="4220400" cy="11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700"/>
              <a:buFont typeface="Arial"/>
              <a:buNone/>
            </a:pPr>
            <a:r>
              <a:rPr i="0" lang="en-US" sz="2700" u="none" cap="none" strike="noStrike">
                <a:solidFill>
                  <a:schemeClr val="dk1"/>
                </a:solidFill>
                <a:latin typeface="Helvetica Neue"/>
                <a:ea typeface="Helvetica Neue"/>
                <a:cs typeface="Helvetica Neue"/>
                <a:sym typeface="Helvetica Neue"/>
              </a:rPr>
              <a:t>Collective teacher efficacy is the belief that teachers in a given school make an educational difference to their students over and above the educational impact of their homes and communities.</a:t>
            </a:r>
            <a:endParaRPr i="0" sz="2700" u="none" cap="none" strike="noStrike">
              <a:solidFill>
                <a:schemeClr val="dk1"/>
              </a:solidFill>
              <a:latin typeface="Helvetica Neue"/>
              <a:ea typeface="Helvetica Neue"/>
              <a:cs typeface="Helvetica Neue"/>
              <a:sym typeface="Helvetica Neue"/>
            </a:endParaRPr>
          </a:p>
        </p:txBody>
      </p:sp>
      <p:sp>
        <p:nvSpPr>
          <p:cNvPr id="238" name="Google Shape;238;g2d61ee1705e_1_116"/>
          <p:cNvSpPr txBox="1"/>
          <p:nvPr/>
        </p:nvSpPr>
        <p:spPr>
          <a:xfrm>
            <a:off x="230624" y="6071559"/>
            <a:ext cx="105624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A5A5A5"/>
              </a:buClr>
              <a:buSzPts val="1200"/>
              <a:buFont typeface="Arial"/>
              <a:buNone/>
            </a:pPr>
            <a:r>
              <a:rPr b="0" i="0" lang="en-US" sz="1200" u="none" cap="none" strike="noStrike">
                <a:solidFill>
                  <a:srgbClr val="A5A5A5"/>
                </a:solidFill>
                <a:latin typeface="Lato"/>
                <a:ea typeface="Lato"/>
                <a:cs typeface="Lato"/>
                <a:sym typeface="Lato"/>
              </a:rPr>
              <a:t>Tschannen-Moran, M., &amp; Barr, M. (2004). Fostering student learning: The relationship of collective teacher efficacy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A5A5A5"/>
              </a:buClr>
              <a:buSzPts val="1200"/>
              <a:buFont typeface="Arial"/>
              <a:buNone/>
            </a:pPr>
            <a:r>
              <a:rPr b="0" i="0" lang="en-US" sz="1200" u="none" cap="none" strike="noStrike">
                <a:solidFill>
                  <a:srgbClr val="A5A5A5"/>
                </a:solidFill>
                <a:latin typeface="Lato"/>
                <a:ea typeface="Lato"/>
                <a:cs typeface="Lato"/>
                <a:sym typeface="Lato"/>
              </a:rPr>
              <a:t>and student achievement. Leadership and Policy in Schools, 3(3), 189-209.</a:t>
            </a:r>
            <a:endParaRPr b="0" i="0" sz="1400" u="none" cap="none" strike="noStrike">
              <a:solidFill>
                <a:srgbClr val="000000"/>
              </a:solidFill>
              <a:latin typeface="Arial"/>
              <a:ea typeface="Arial"/>
              <a:cs typeface="Arial"/>
              <a:sym typeface="Arial"/>
            </a:endParaRPr>
          </a:p>
        </p:txBody>
      </p:sp>
      <p:sp>
        <p:nvSpPr>
          <p:cNvPr id="239" name="Google Shape;239;g2d61ee1705e_1_116"/>
          <p:cNvSpPr txBox="1"/>
          <p:nvPr/>
        </p:nvSpPr>
        <p:spPr>
          <a:xfrm>
            <a:off x="5402317" y="-306948"/>
            <a:ext cx="1278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9AA1"/>
              </a:buClr>
              <a:buSzPts val="30000"/>
              <a:buFont typeface="Arial"/>
              <a:buNone/>
            </a:pPr>
            <a:r>
              <a:rPr b="1" i="0" lang="en-US" sz="30000" u="none" cap="none" strike="noStrike">
                <a:solidFill>
                  <a:srgbClr val="1D9AA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d61ee1705e_1_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 name="Google Shape;245;g2d61ee1705e_1_0"/>
          <p:cNvSpPr txBox="1"/>
          <p:nvPr>
            <p:ph idx="1" type="body"/>
          </p:nvPr>
        </p:nvSpPr>
        <p:spPr>
          <a:xfrm>
            <a:off x="770225" y="1545197"/>
            <a:ext cx="10867800" cy="31455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2900">
                <a:latin typeface="Helvetica Neue"/>
                <a:ea typeface="Helvetica Neue"/>
                <a:cs typeface="Helvetica Neue"/>
                <a:sym typeface="Helvetica Neue"/>
              </a:rPr>
              <a:t>Collective teacher efficacy refers to the beliefs of teachers in a school that they can organize and execute the course of action required to have a positive effect on students.</a:t>
            </a:r>
            <a:endParaRPr sz="2900">
              <a:latin typeface="Helvetica Neue"/>
              <a:ea typeface="Helvetica Neue"/>
              <a:cs typeface="Helvetica Neue"/>
              <a:sym typeface="Helvetica Neue"/>
            </a:endParaRPr>
          </a:p>
          <a:p>
            <a:pPr indent="0" lvl="0" marL="0" rtl="0" algn="ctr">
              <a:lnSpc>
                <a:spcPct val="90000"/>
              </a:lnSpc>
              <a:spcBef>
                <a:spcPts val="1000"/>
              </a:spcBef>
              <a:spcAft>
                <a:spcPts val="0"/>
              </a:spcAft>
              <a:buSzPts val="1800"/>
              <a:buNone/>
            </a:pPr>
            <a:r>
              <a:rPr lang="en-US" sz="3300">
                <a:latin typeface="Calibri"/>
                <a:ea typeface="Calibri"/>
                <a:cs typeface="Calibri"/>
                <a:sym typeface="Calibri"/>
              </a:rPr>
              <a:t> </a:t>
            </a:r>
            <a:endParaRPr/>
          </a:p>
          <a:p>
            <a:pPr indent="0" lvl="0" marL="0" rtl="0" algn="l">
              <a:lnSpc>
                <a:spcPct val="70000"/>
              </a:lnSpc>
              <a:spcBef>
                <a:spcPts val="2300"/>
              </a:spcBef>
              <a:spcAft>
                <a:spcPts val="0"/>
              </a:spcAft>
              <a:buSzPts val="1800"/>
              <a:buNone/>
            </a:pPr>
            <a:r>
              <a:t/>
            </a:r>
            <a:endParaRPr sz="800"/>
          </a:p>
        </p:txBody>
      </p:sp>
      <p:pic>
        <p:nvPicPr>
          <p:cNvPr descr="A black and white sign&#10;&#10;Description automatically generated with low confidence" id="246" name="Google Shape;246;g2d61ee1705e_1_0"/>
          <p:cNvPicPr preferRelativeResize="0"/>
          <p:nvPr/>
        </p:nvPicPr>
        <p:blipFill rotWithShape="1">
          <a:blip r:embed="rId3">
            <a:alphaModFix/>
          </a:blip>
          <a:srcRect b="0" l="0" r="0" t="0"/>
          <a:stretch/>
        </p:blipFill>
        <p:spPr>
          <a:xfrm>
            <a:off x="9467705" y="5893671"/>
            <a:ext cx="2589769" cy="924918"/>
          </a:xfrm>
          <a:prstGeom prst="rect">
            <a:avLst/>
          </a:prstGeom>
          <a:noFill/>
          <a:ln>
            <a:noFill/>
          </a:ln>
        </p:spPr>
      </p:pic>
      <p:sp>
        <p:nvSpPr>
          <p:cNvPr id="247" name="Google Shape;247;g2d61ee1705e_1_0"/>
          <p:cNvSpPr txBox="1"/>
          <p:nvPr/>
        </p:nvSpPr>
        <p:spPr>
          <a:xfrm>
            <a:off x="226450" y="5854525"/>
            <a:ext cx="87180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chemeClr val="dk1"/>
                </a:solidFill>
                <a:latin typeface="Helvetica Neue"/>
                <a:ea typeface="Helvetica Neue"/>
                <a:cs typeface="Helvetica Neue"/>
                <a:sym typeface="Helvetica Neue"/>
              </a:rPr>
              <a:t>Goddard, R., Hoy, W., &amp; Woolfolk Hoy, A. (2004). Collective efficacy beliefs: Theoretical developments, empirical evidence, and future directions. American Educational Research Association, 33(3), 3-13.</a:t>
            </a:r>
            <a:endParaRPr sz="1600">
              <a:solidFill>
                <a:schemeClr val="dk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2023-03-28T20:38:00Z</dcterms:created>
  <dc:creator>Caroline Brumfield</dc:creator>
</cp:coreProperties>
</file>