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4" r:id="rId2"/>
    <p:sldId id="257" r:id="rId3"/>
    <p:sldId id="265" r:id="rId4"/>
    <p:sldId id="258" r:id="rId5"/>
    <p:sldId id="263" r:id="rId6"/>
    <p:sldId id="268" r:id="rId7"/>
    <p:sldId id="260" r:id="rId8"/>
    <p:sldId id="269" r:id="rId9"/>
    <p:sldId id="261" r:id="rId10"/>
    <p:sldId id="270" r:id="rId11"/>
    <p:sldId id="262" r:id="rId12"/>
    <p:sldId id="266" r:id="rId13"/>
    <p:sldId id="271" r:id="rId14"/>
    <p:sldId id="267" r:id="rId15"/>
    <p:sldId id="259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Bucek" initials="RB" lastIdx="6" clrIdx="0">
    <p:extLst>
      <p:ext uri="{19B8F6BF-5375-455C-9EA6-DF929625EA0E}">
        <p15:presenceInfo xmlns:p15="http://schemas.microsoft.com/office/powerpoint/2012/main" userId="S-1-5-21-734690479-1344892132-312552118-38112" providerId="AD"/>
      </p:ext>
    </p:extLst>
  </p:cmAuthor>
  <p:cmAuthor id="2" name="David James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217DA-EFCF-41E5-856F-F104F2FD4CC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F7A22-55EF-42EC-89AA-E1EA0E90E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5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altLang="en-US" strike="sngStrike" dirty="0"/>
              <a:t>On July 30, 2013, the United States Environmental Protection Agency (EPA) published</a:t>
            </a:r>
          </a:p>
          <a:p>
            <a:pPr>
              <a:defRPr/>
            </a:pPr>
            <a:r>
              <a:rPr lang="en-US" altLang="en-US" strike="sngStrike" dirty="0"/>
              <a:t>the proposed National Pollutant Discharge Elimination system (NPDES) Electronic</a:t>
            </a:r>
          </a:p>
          <a:p>
            <a:pPr>
              <a:defRPr/>
            </a:pPr>
            <a:r>
              <a:rPr lang="en-US" altLang="en-US" strike="sngStrike" dirty="0"/>
              <a:t>Reporting Rule (e-Reporting) in the Federal Register. The rule proposes to replace</a:t>
            </a:r>
          </a:p>
          <a:p>
            <a:pPr>
              <a:defRPr/>
            </a:pPr>
            <a:r>
              <a:rPr lang="en-US" altLang="en-US" strike="sngStrike" dirty="0"/>
              <a:t>certain paper based NPDES permitting and compliance monitoring reporting</a:t>
            </a:r>
          </a:p>
          <a:p>
            <a:pPr>
              <a:defRPr/>
            </a:pPr>
            <a:r>
              <a:rPr lang="en-US" altLang="en-US" strike="sngStrike" dirty="0"/>
              <a:t>requirements with mandatory electronic reporting.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The 135-day public comment period for the proposed rule closed on December 12, 2013. EPA received 170 public comment submissions from a variety of stakeholder groups, which together totaled to 850 comment pages. The largest number of public comments (by comment pages) came from government agencies (50%) with industrial stakeholders contributing most of the remaining comments (42%).</a:t>
            </a:r>
          </a:p>
        </p:txBody>
      </p:sp>
      <p:sp>
        <p:nvSpPr>
          <p:cNvPr id="196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2A394614-8A0E-463F-988C-C49BAC3CEF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18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6E325-387A-425F-8734-D9B4173214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316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6E325-387A-425F-8734-D9B4173214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901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6E325-387A-425F-8734-D9B4173214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76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43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3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34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24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3021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60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70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8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1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8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2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2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5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186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21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2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AD5A-556F-4F1A-A1A4-9088F7A2264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36C9AE-66C9-4D76-A9B6-76655453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57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644" y="458601"/>
            <a:ext cx="9713478" cy="2286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FF00"/>
                </a:solidFill>
              </a:rPr>
              <a:t>Final Rule:</a:t>
            </a:r>
            <a:br>
              <a:rPr lang="en-US" b="1" dirty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</a:rPr>
              <a:t>2017 Clean Water Act Methods Update Rule for Analysis of Effluent</a:t>
            </a:r>
          </a:p>
        </p:txBody>
      </p:sp>
      <p:pic>
        <p:nvPicPr>
          <p:cNvPr id="108547" name="Picture 2" descr="Nasa Water L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11" y="2744601"/>
            <a:ext cx="5029200" cy="366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D3213-3540-4BAF-AFFB-969D7AA290BF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36C6D8-1834-40CB-8B76-D72240FB3CDC}"/>
              </a:ext>
            </a:extLst>
          </p:cNvPr>
          <p:cNvSpPr txBox="1"/>
          <p:nvPr/>
        </p:nvSpPr>
        <p:spPr>
          <a:xfrm>
            <a:off x="702365" y="4467495"/>
            <a:ext cx="51418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TCEQ Environmental Trade Fair</a:t>
            </a: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May 16, 2018</a:t>
            </a:r>
          </a:p>
          <a:p>
            <a:pPr algn="ctr"/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Rebecca L. Villalba</a:t>
            </a: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Water Quality Division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71587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7293-E2C9-45B9-8190-857E1C742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44" y="184298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C1D20-2603-49FF-AC82-5F7173896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970" y="1398435"/>
            <a:ext cx="10741108" cy="4580453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latin typeface="+mj-lt"/>
              </a:rPr>
              <a:t>Amended procedure for the determination of MDLs to address laboratory contamination and to better account for intra-laboratory variability.</a:t>
            </a:r>
          </a:p>
          <a:p>
            <a:pPr lvl="1"/>
            <a:r>
              <a:rPr lang="en-US" sz="2400" dirty="0">
                <a:latin typeface="+mj-lt"/>
              </a:rPr>
              <a:t>The MDL procedure now uses method blanks to calculate an MDL, in addition to the spiked samples that have always been used. </a:t>
            </a:r>
          </a:p>
          <a:p>
            <a:pPr lvl="2"/>
            <a:r>
              <a:rPr lang="en-US" sz="2400" dirty="0">
                <a:latin typeface="+mj-lt"/>
              </a:rPr>
              <a:t>The MDL is the higher of the two values (either the MDL</a:t>
            </a:r>
            <a:r>
              <a:rPr lang="en-US" sz="2400" baseline="-25000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calculated using spiked samples or the </a:t>
            </a:r>
            <a:r>
              <a:rPr lang="en-US" sz="2400" dirty="0" err="1">
                <a:latin typeface="+mj-lt"/>
              </a:rPr>
              <a:t>MDL</a:t>
            </a:r>
            <a:r>
              <a:rPr lang="en-US" sz="2400" baseline="-25000" dirty="0" err="1">
                <a:latin typeface="+mj-lt"/>
              </a:rPr>
              <a:t>b</a:t>
            </a:r>
            <a:r>
              <a:rPr lang="en-US" sz="2400" dirty="0">
                <a:latin typeface="+mj-lt"/>
              </a:rPr>
              <a:t> calculated using method blanks).</a:t>
            </a:r>
          </a:p>
          <a:p>
            <a:pPr lvl="1"/>
            <a:r>
              <a:rPr lang="en-US" sz="2400" dirty="0">
                <a:latin typeface="+mj-lt"/>
              </a:rPr>
              <a:t>Requires that the samples used to calculate the MDL are representative of laboratory performance throughout the year, rather than on a single date.</a:t>
            </a:r>
          </a:p>
          <a:p>
            <a:pPr lvl="1"/>
            <a:r>
              <a:rPr lang="en-US" sz="2400" dirty="0">
                <a:latin typeface="+mj-lt"/>
              </a:rPr>
              <a:t>A laboratory has the option to pool data from multiple instruments to calculate one MDL that represents multiple instruments.</a:t>
            </a:r>
          </a:p>
          <a:p>
            <a:pPr lvl="1"/>
            <a:endParaRPr lang="en-US" sz="2400" dirty="0">
              <a:latin typeface="+mj-lt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5427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082F7-6C3F-42CF-B964-8CAF4E62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464" y="118110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FB314-2237-473F-B736-5CA63B5CC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63" y="1291909"/>
            <a:ext cx="9523693" cy="5225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The final rule includes Minimum Levels (MLs) and MDLs for some analytical methods.  </a:t>
            </a:r>
          </a:p>
          <a:p>
            <a:pPr lvl="0"/>
            <a:r>
              <a:rPr lang="en-US" sz="2400" dirty="0">
                <a:latin typeface="+mj-lt"/>
              </a:rPr>
              <a:t>Instead of using the term Minimum Analytical Levels (MALs), a term used in Texas, the final rule uses the term ML.  </a:t>
            </a:r>
          </a:p>
          <a:p>
            <a:pPr lvl="1"/>
            <a:r>
              <a:rPr lang="en-US" sz="2400" dirty="0">
                <a:latin typeface="+mj-lt"/>
              </a:rPr>
              <a:t>Some MLs and MDLs in the rule are lower than those in TCEQ’s </a:t>
            </a:r>
            <a:r>
              <a:rPr lang="en-US" sz="2400" i="1" dirty="0">
                <a:latin typeface="+mj-lt"/>
              </a:rPr>
              <a:t>Implementation Procedures for the Texas Surface Water Quality Standards (IPs), </a:t>
            </a:r>
            <a:r>
              <a:rPr lang="en-US" sz="2400" dirty="0">
                <a:latin typeface="+mj-lt"/>
              </a:rPr>
              <a:t>June 2010, RG-194, </a:t>
            </a:r>
          </a:p>
          <a:p>
            <a:pPr lvl="1"/>
            <a:r>
              <a:rPr lang="en-US" sz="2400" dirty="0">
                <a:latin typeface="+mj-lt"/>
              </a:rPr>
              <a:t>Some MLs and MDLs in the rule are higher than those in the IPs. </a:t>
            </a:r>
          </a:p>
          <a:p>
            <a:pPr lvl="1"/>
            <a:r>
              <a:rPr lang="en-US" sz="2400" dirty="0">
                <a:latin typeface="+mj-lt"/>
              </a:rPr>
              <a:t>The rule includes different MLs for the same pollutant depending on the method used. </a:t>
            </a:r>
          </a:p>
        </p:txBody>
      </p:sp>
    </p:spTree>
    <p:extLst>
      <p:ext uri="{BB962C8B-B14F-4D97-AF65-F5344CB8AC3E}">
        <p14:creationId xmlns:p14="http://schemas.microsoft.com/office/powerpoint/2010/main" val="393177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082F7-6C3F-42CF-B964-8CAF4E62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464" y="118110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FB314-2237-473F-B736-5CA63B5CC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64" y="1568356"/>
            <a:ext cx="10345175" cy="5364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The final rule added a “multiplier” to the definition of ML.  </a:t>
            </a:r>
          </a:p>
          <a:p>
            <a:r>
              <a:rPr lang="en-US" sz="2400" dirty="0">
                <a:latin typeface="+mj-lt"/>
              </a:rPr>
              <a:t>MLs may be obtained in several ways:</a:t>
            </a:r>
          </a:p>
          <a:p>
            <a:pPr lvl="1"/>
            <a:r>
              <a:rPr lang="en-US" sz="2400" dirty="0">
                <a:latin typeface="+mj-lt"/>
              </a:rPr>
              <a:t>published in a method; </a:t>
            </a:r>
          </a:p>
          <a:p>
            <a:pPr lvl="1"/>
            <a:r>
              <a:rPr lang="en-US" sz="2400" dirty="0">
                <a:latin typeface="+mj-lt"/>
              </a:rPr>
              <a:t>may be based on the lowest acceptable calibration point used by a laboratory; </a:t>
            </a:r>
          </a:p>
          <a:p>
            <a:pPr lvl="1"/>
            <a:r>
              <a:rPr lang="en-US" sz="2400" dirty="0">
                <a:latin typeface="+mj-lt"/>
              </a:rPr>
              <a:t>or may be calculated by multiplying the MDL in a method, or the MDL determined by a laboratory, by a factor of 3 </a:t>
            </a:r>
            <a:r>
              <a:rPr lang="en-US" sz="2400" dirty="0">
                <a:solidFill>
                  <a:srgbClr val="00B0F0"/>
                </a:solidFill>
                <a:latin typeface="+mj-lt"/>
              </a:rPr>
              <a:t>(</a:t>
            </a:r>
            <a:r>
              <a:rPr lang="en-US" sz="2400" i="1" dirty="0">
                <a:solidFill>
                  <a:srgbClr val="00B0F0"/>
                </a:solidFill>
                <a:latin typeface="+mj-lt"/>
              </a:rPr>
              <a:t>adding the multiplier factor is new in the 2017 MUR</a:t>
            </a:r>
            <a:r>
              <a:rPr lang="en-US" sz="2400" dirty="0">
                <a:solidFill>
                  <a:srgbClr val="00B0F0"/>
                </a:solidFill>
                <a:latin typeface="+mj-lt"/>
              </a:rPr>
              <a:t>)</a:t>
            </a:r>
            <a:r>
              <a:rPr lang="en-US" sz="2400" dirty="0">
                <a:latin typeface="+mj-lt"/>
              </a:rPr>
              <a:t>.</a:t>
            </a:r>
          </a:p>
          <a:p>
            <a:r>
              <a:rPr lang="en-US" sz="2600" dirty="0">
                <a:latin typeface="+mj-lt"/>
              </a:rPr>
              <a:t>Historically, 40 CFR Part 136 typically included only MDLs for the specified analytes in the listed methods (MLs were not typically listed). </a:t>
            </a:r>
          </a:p>
        </p:txBody>
      </p:sp>
    </p:spTree>
    <p:extLst>
      <p:ext uri="{BB962C8B-B14F-4D97-AF65-F5344CB8AC3E}">
        <p14:creationId xmlns:p14="http://schemas.microsoft.com/office/powerpoint/2010/main" val="3102336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082F7-6C3F-42CF-B964-8CAF4E62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464" y="118110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FB314-2237-473F-B736-5CA63B5CC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70" y="1438910"/>
            <a:ext cx="9739118" cy="5364072"/>
          </a:xfrm>
        </p:spPr>
        <p:txBody>
          <a:bodyPr>
            <a:noAutofit/>
          </a:bodyPr>
          <a:lstStyle/>
          <a:p>
            <a:r>
              <a:rPr lang="en-US" sz="2600" dirty="0">
                <a:latin typeface="+mj-lt"/>
              </a:rPr>
              <a:t>For the purposes of NPDES compliance monitoring, EPA considers the following terms to be synonymous: </a:t>
            </a:r>
          </a:p>
          <a:p>
            <a:pPr lvl="1"/>
            <a:r>
              <a:rPr lang="en-US" sz="2400" dirty="0">
                <a:latin typeface="+mj-lt"/>
              </a:rPr>
              <a:t>‘‘quantitation limit,’’ </a:t>
            </a:r>
          </a:p>
          <a:p>
            <a:pPr lvl="1"/>
            <a:r>
              <a:rPr lang="en-US" sz="2400" dirty="0">
                <a:latin typeface="+mj-lt"/>
              </a:rPr>
              <a:t>‘‘reporting limit,’’ and </a:t>
            </a:r>
          </a:p>
          <a:p>
            <a:pPr lvl="1"/>
            <a:r>
              <a:rPr lang="en-US" sz="2400" dirty="0">
                <a:latin typeface="+mj-lt"/>
              </a:rPr>
              <a:t>‘‘minimum level.’’</a:t>
            </a:r>
          </a:p>
          <a:p>
            <a:r>
              <a:rPr lang="en-US" sz="2600" dirty="0">
                <a:latin typeface="+mj-lt"/>
              </a:rPr>
              <a:t>The rule revision introduces MLs to the following methods: </a:t>
            </a:r>
          </a:p>
          <a:p>
            <a:pPr lvl="1"/>
            <a:r>
              <a:rPr lang="en-US" sz="2400" dirty="0">
                <a:latin typeface="+mj-lt"/>
              </a:rPr>
              <a:t>Method 608.3; </a:t>
            </a:r>
          </a:p>
          <a:p>
            <a:pPr lvl="1"/>
            <a:r>
              <a:rPr lang="en-US" sz="2400" dirty="0">
                <a:latin typeface="+mj-lt"/>
              </a:rPr>
              <a:t>Method 624.1; and </a:t>
            </a:r>
          </a:p>
          <a:p>
            <a:pPr lvl="1"/>
            <a:r>
              <a:rPr lang="en-US" sz="2400" dirty="0">
                <a:latin typeface="+mj-lt"/>
              </a:rPr>
              <a:t>Method 625.1.</a:t>
            </a:r>
          </a:p>
        </p:txBody>
      </p:sp>
    </p:spTree>
    <p:extLst>
      <p:ext uri="{BB962C8B-B14F-4D97-AF65-F5344CB8AC3E}">
        <p14:creationId xmlns:p14="http://schemas.microsoft.com/office/powerpoint/2010/main" val="724061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1D89-BC07-48B0-A237-D8D0E02B5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56" y="152401"/>
            <a:ext cx="11018480" cy="3409507"/>
          </a:xfrm>
        </p:spPr>
        <p:txBody>
          <a:bodyPr>
            <a:normAutofit/>
          </a:bodyPr>
          <a:lstStyle/>
          <a:p>
            <a:r>
              <a:rPr lang="en-US" b="1" kern="0" dirty="0">
                <a:solidFill>
                  <a:srgbClr val="FFFF00"/>
                </a:solidFill>
              </a:rPr>
              <a:t>2017 Methods Update Rule:  EPA Resources</a:t>
            </a:r>
            <a:br>
              <a:rPr lang="en-US" b="1" kern="0" dirty="0">
                <a:solidFill>
                  <a:srgbClr val="FFFF00"/>
                </a:solidFill>
              </a:rPr>
            </a:br>
            <a:br>
              <a:rPr lang="en-US" b="1" kern="0" dirty="0">
                <a:solidFill>
                  <a:srgbClr val="FFFF00"/>
                </a:solidFill>
              </a:rPr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8766795-D9F5-45B9-876A-8CE9D4DCC2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9947" y="977304"/>
            <a:ext cx="5913142" cy="5169207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CA58F1-3AD0-4BBD-8CC3-83B583C8596E}"/>
              </a:ext>
            </a:extLst>
          </p:cNvPr>
          <p:cNvSpPr txBox="1"/>
          <p:nvPr/>
        </p:nvSpPr>
        <p:spPr>
          <a:xfrm>
            <a:off x="1963874" y="6326372"/>
            <a:ext cx="7382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dirty="0">
                <a:solidFill>
                  <a:srgbClr val="FFFF00"/>
                </a:solidFill>
                <a:latin typeface="+mj-lt"/>
              </a:rPr>
              <a:t>https://www.epa.gov/cwa-methods/methods-update-rule-2017</a:t>
            </a:r>
            <a:endParaRPr lang="en-US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5036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48" y="1490331"/>
            <a:ext cx="10163339" cy="5367669"/>
          </a:xfrm>
        </p:spPr>
        <p:txBody>
          <a:bodyPr>
            <a:noAutofit/>
          </a:bodyPr>
          <a:lstStyle/>
          <a:p>
            <a:pPr marL="922338" lvl="3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NELAC accreditation for new analytical methods in final rule:</a:t>
            </a:r>
          </a:p>
          <a:p>
            <a:pPr marL="1379538" lvl="4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608.3, 624.1 and 625.1</a:t>
            </a:r>
          </a:p>
          <a:p>
            <a:pPr marL="922338" lvl="3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TCEQ internal MUR workgroup formed to develop implementation plan and timeline to: </a:t>
            </a:r>
          </a:p>
          <a:p>
            <a:pPr marL="1379538" lvl="4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Revise the 2010 </a:t>
            </a:r>
            <a:r>
              <a:rPr lang="en-US" sz="2400" i="1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Procedures to Implement the Texas Surface Water Quality Standards</a:t>
            </a: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to update analytical levels (MALs, MLs, and MDLs)</a:t>
            </a:r>
          </a:p>
          <a:p>
            <a:pPr marL="1379538" lvl="4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Revise TPDES permit applications </a:t>
            </a:r>
          </a:p>
          <a:p>
            <a:pPr marL="1379538" lvl="4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Revise TPDES permit language provisions</a:t>
            </a:r>
          </a:p>
          <a:p>
            <a:pPr marL="1379538" lvl="4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Develop policy for TPDES compliance monitoring for permittees and pretreatment programs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180385"/>
            <a:ext cx="878781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2017 Methods Update Rule (MUR):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Next Steps for Implementation in Texas </a:t>
            </a:r>
          </a:p>
        </p:txBody>
      </p:sp>
    </p:spTree>
    <p:extLst>
      <p:ext uri="{BB962C8B-B14F-4D97-AF65-F5344CB8AC3E}">
        <p14:creationId xmlns:p14="http://schemas.microsoft.com/office/powerpoint/2010/main" val="891506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48" y="1490331"/>
            <a:ext cx="10163339" cy="5367669"/>
          </a:xfrm>
        </p:spPr>
        <p:txBody>
          <a:bodyPr>
            <a:noAutofit/>
          </a:bodyPr>
          <a:lstStyle/>
          <a:p>
            <a:pPr marL="922338" lvl="3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Internal MUR workgroup will present proposed implementation plan and timeline to management </a:t>
            </a:r>
          </a:p>
          <a:p>
            <a:pPr marL="922338" lvl="3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TCEQ will seek comments on proposed implementation plan and timeline from external MUR workgroup</a:t>
            </a:r>
          </a:p>
          <a:p>
            <a:pPr marL="1379538" lvl="4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Need participants for external workgroup: permittees and laboratories</a:t>
            </a:r>
          </a:p>
          <a:p>
            <a:pPr marL="1379538" lvl="4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Send e-mail to: </a:t>
            </a:r>
            <a:r>
              <a:rPr lang="en-US" sz="2400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Outeach@tceq.texas.gov </a:t>
            </a:r>
          </a:p>
          <a:p>
            <a:pPr marL="1379538" lvl="4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Include </a:t>
            </a:r>
            <a:r>
              <a:rPr lang="en-US" sz="2400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External MUR Workgroup </a:t>
            </a: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in subject line</a:t>
            </a:r>
          </a:p>
          <a:p>
            <a:pPr marL="922338" lvl="3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TCEQ will submit implementation plan to EPA Region 6 for approval</a:t>
            </a:r>
          </a:p>
          <a:p>
            <a:pPr marL="922338" lvl="3" indent="-465138">
              <a:buClr>
                <a:srgbClr val="FFFF00"/>
              </a:buClr>
              <a:buFont typeface="Wingdings" panose="05000000000000000000" pitchFamily="2" charset="2"/>
              <a:buChar char="Ø"/>
            </a:pPr>
            <a:endParaRPr lang="en-US" sz="240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180385"/>
            <a:ext cx="878781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2017 Methods Update Rule (MUR):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Next Steps for Implementation in Texas </a:t>
            </a:r>
          </a:p>
        </p:txBody>
      </p:sp>
    </p:spTree>
    <p:extLst>
      <p:ext uri="{BB962C8B-B14F-4D97-AF65-F5344CB8AC3E}">
        <p14:creationId xmlns:p14="http://schemas.microsoft.com/office/powerpoint/2010/main" val="2431610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73426" y="1532107"/>
            <a:ext cx="878781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6012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7220" y="183880"/>
            <a:ext cx="8596668" cy="179335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 Water Act Methods Update Rule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Analysis of Effluent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(2017 Methods Update Rule)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502" y="2433645"/>
            <a:ext cx="6276358" cy="2721450"/>
          </a:xfrm>
          <a:ln w="38100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en-US" sz="2400" dirty="0">
                <a:latin typeface="+mj-lt"/>
              </a:rPr>
              <a:t>Rule proposed:  February 19, 2015</a:t>
            </a:r>
          </a:p>
          <a:p>
            <a:r>
              <a:rPr lang="en-US" sz="2400" dirty="0">
                <a:latin typeface="+mj-lt"/>
              </a:rPr>
              <a:t>Final Rule signed:  December 15, 2016 </a:t>
            </a:r>
          </a:p>
          <a:p>
            <a:r>
              <a:rPr lang="en-US" sz="2400" dirty="0">
                <a:latin typeface="+mj-lt"/>
              </a:rPr>
              <a:t>Final Rule published:  August 28, 2017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(See </a:t>
            </a:r>
            <a:r>
              <a:rPr lang="en-US" sz="2400" i="1" dirty="0">
                <a:latin typeface="+mj-lt"/>
              </a:rPr>
              <a:t>Federal Register</a:t>
            </a:r>
            <a:r>
              <a:rPr lang="en-US" sz="2400" dirty="0">
                <a:latin typeface="+mj-lt"/>
              </a:rPr>
              <a:t> / Vol. 82, No. 165)</a:t>
            </a:r>
          </a:p>
          <a:p>
            <a:r>
              <a:rPr lang="en-US" sz="2400" dirty="0">
                <a:latin typeface="+mj-lt"/>
              </a:rPr>
              <a:t>Effective date:  September 27, 2017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C0EDA-52BD-4B27-B2A2-C5C191AE1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75813" y="1712195"/>
            <a:ext cx="3923491" cy="4442230"/>
          </a:xfrm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lvl="0" indent="0">
              <a:buClr>
                <a:srgbClr val="3494BA"/>
              </a:buClr>
              <a:buNone/>
            </a:pPr>
            <a:endParaRPr lang="en-US" sz="2800" dirty="0">
              <a:solidFill>
                <a:prstClr val="white">
                  <a:lumMod val="75000"/>
                  <a:lumOff val="25000"/>
                </a:prstClr>
              </a:solidFill>
              <a:latin typeface="Arial" panose="020B0604020202020204"/>
            </a:endParaRPr>
          </a:p>
          <a:p>
            <a:pPr marL="0" lvl="0" indent="0" algn="ctr">
              <a:buClr>
                <a:srgbClr val="3494BA"/>
              </a:buClr>
              <a:buNone/>
            </a:pPr>
            <a:r>
              <a:rPr lang="en-US" sz="2800" dirty="0">
                <a:solidFill>
                  <a:prstClr val="white">
                    <a:lumMod val="75000"/>
                    <a:lumOff val="25000"/>
                  </a:prstClr>
                </a:solidFill>
                <a:latin typeface="Arial" panose="020B0604020202020204"/>
              </a:rPr>
              <a:t>The final rule amended 40 CFR Part 136 - laboratory testing procedures approved for analysis and sampling under the Clean Water Act</a:t>
            </a:r>
          </a:p>
          <a:p>
            <a:pPr marL="0" lvl="0" indent="0">
              <a:buClr>
                <a:srgbClr val="3494BA"/>
              </a:buCl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585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228601"/>
            <a:ext cx="8509000" cy="11398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FF00"/>
                </a:solidFill>
              </a:rPr>
              <a:t>2017 Methods Update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32" y="935962"/>
            <a:ext cx="9909468" cy="51054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>
                <a:latin typeface="+mj-lt"/>
              </a:rPr>
              <a:t>Who and what is affected? </a:t>
            </a:r>
          </a:p>
          <a:p>
            <a:pPr lvl="1">
              <a:defRPr/>
            </a:pPr>
            <a:r>
              <a:rPr lang="en-US" sz="2400" dirty="0">
                <a:latin typeface="+mj-lt"/>
              </a:rPr>
              <a:t>NPDES permit applicants – industries and municipalities, </a:t>
            </a:r>
          </a:p>
          <a:p>
            <a:pPr lvl="1">
              <a:defRPr/>
            </a:pPr>
            <a:r>
              <a:rPr lang="en-US" sz="2400" dirty="0">
                <a:latin typeface="+mj-lt"/>
              </a:rPr>
              <a:t>Sampling or other reports required under NPDES,</a:t>
            </a:r>
          </a:p>
          <a:p>
            <a:pPr lvl="1">
              <a:defRPr/>
            </a:pPr>
            <a:r>
              <a:rPr lang="en-US" sz="2400" dirty="0">
                <a:latin typeface="+mj-lt"/>
              </a:rPr>
              <a:t>Other requests for quantitative or qualitative effluent data under NPDES regulations,</a:t>
            </a:r>
          </a:p>
          <a:p>
            <a:pPr lvl="1">
              <a:defRPr/>
            </a:pPr>
            <a:r>
              <a:rPr lang="en-US" sz="2400" dirty="0">
                <a:latin typeface="+mj-lt"/>
              </a:rPr>
              <a:t>State CWA 401 certifications, </a:t>
            </a:r>
          </a:p>
          <a:p>
            <a:pPr lvl="1">
              <a:defRPr/>
            </a:pPr>
            <a:r>
              <a:rPr lang="en-US" sz="2400" dirty="0">
                <a:latin typeface="+mj-lt"/>
              </a:rPr>
              <a:t>Sludge sampling and testing (§136.1), and</a:t>
            </a:r>
          </a:p>
          <a:p>
            <a:pPr lvl="1">
              <a:defRPr/>
            </a:pPr>
            <a:r>
              <a:rPr lang="en-US" sz="2400" dirty="0">
                <a:latin typeface="+mj-lt"/>
              </a:rPr>
              <a:t>Sampling and testing under EPA’s pretreatment regulations for existing and new sources of pollution by categorical industries (§403.12(b)(5)(v))</a:t>
            </a:r>
          </a:p>
          <a:p>
            <a:pPr marL="457200" lvl="1" indent="0">
              <a:buNone/>
              <a:defRPr/>
            </a:pPr>
            <a:r>
              <a:rPr lang="en-US" sz="2400" dirty="0">
                <a:solidFill>
                  <a:srgbClr val="FFFF00"/>
                </a:solidFill>
                <a:latin typeface="+mj-lt"/>
              </a:rPr>
              <a:t>Refer to applicability language in §122.1, §136.1 and §403.1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D3213-3540-4BAF-AFFB-969D7AA290B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941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95105"/>
            <a:ext cx="8977029" cy="475253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Revisions:</a:t>
            </a:r>
          </a:p>
          <a:p>
            <a:pPr lvl="1"/>
            <a:r>
              <a:rPr lang="en-US" sz="2800" dirty="0">
                <a:latin typeface="+mj-lt"/>
              </a:rPr>
              <a:t>Provide increased flexibility to the regulated community</a:t>
            </a:r>
          </a:p>
          <a:p>
            <a:pPr lvl="1"/>
            <a:r>
              <a:rPr lang="en-US" sz="2800" dirty="0">
                <a:latin typeface="+mj-lt"/>
              </a:rPr>
              <a:t>Improve data quality</a:t>
            </a:r>
          </a:p>
          <a:p>
            <a:pPr lvl="1"/>
            <a:r>
              <a:rPr lang="en-US" sz="2800" dirty="0">
                <a:latin typeface="+mj-lt"/>
              </a:rPr>
              <a:t>Update methods to keep current with technology advances</a:t>
            </a:r>
          </a:p>
          <a:p>
            <a:pPr lvl="1"/>
            <a:r>
              <a:rPr lang="en-US" sz="2800" dirty="0">
                <a:latin typeface="+mj-lt"/>
              </a:rPr>
              <a:t>Address laboratory contamination issues related to the Minimum Detection Limit (MDL) and better account for intra-laboratory variability.</a:t>
            </a:r>
            <a:endParaRPr lang="en-US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0389" y="274305"/>
            <a:ext cx="7212024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Summary of Changes</a:t>
            </a:r>
          </a:p>
        </p:txBody>
      </p:sp>
    </p:spTree>
    <p:extLst>
      <p:ext uri="{BB962C8B-B14F-4D97-AF65-F5344CB8AC3E}">
        <p14:creationId xmlns:p14="http://schemas.microsoft.com/office/powerpoint/2010/main" val="151636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49" y="258726"/>
            <a:ext cx="7392778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276" y="1579526"/>
            <a:ext cx="9643645" cy="4938051"/>
          </a:xfrm>
        </p:spPr>
        <p:txBody>
          <a:bodyPr>
            <a:noAutofit/>
          </a:bodyPr>
          <a:lstStyle/>
          <a:p>
            <a:r>
              <a:rPr lang="en-US" sz="2800" dirty="0">
                <a:latin typeface="+mj-lt"/>
              </a:rPr>
              <a:t>Changes include: </a:t>
            </a:r>
          </a:p>
          <a:p>
            <a:pPr lvl="1"/>
            <a:r>
              <a:rPr lang="en-US" sz="2800" dirty="0">
                <a:latin typeface="+mj-lt"/>
              </a:rPr>
              <a:t>Revised methods published by EPA and voluntary consensus standard bodies, such as ASTM International and the Standard Methods (SM) Committee.</a:t>
            </a:r>
          </a:p>
          <a:p>
            <a:pPr lvl="1"/>
            <a:r>
              <a:rPr lang="en-US" sz="2800" dirty="0">
                <a:latin typeface="+mj-lt"/>
              </a:rPr>
              <a:t>Added certain methods reviewed under the alternate test procedures (ATP) program to 40 CFR Part 136 and clarified the procedures for EPA approval of nationwide and limited use ATPs</a:t>
            </a:r>
          </a:p>
          <a:p>
            <a:pPr lvl="1"/>
            <a:r>
              <a:rPr lang="en-US" sz="2800" dirty="0">
                <a:latin typeface="+mj-lt"/>
              </a:rPr>
              <a:t>Revised the procedure for determination of the MDL.</a:t>
            </a:r>
          </a:p>
        </p:txBody>
      </p:sp>
    </p:spTree>
    <p:extLst>
      <p:ext uri="{BB962C8B-B14F-4D97-AF65-F5344CB8AC3E}">
        <p14:creationId xmlns:p14="http://schemas.microsoft.com/office/powerpoint/2010/main" val="227204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8CAB2-79B6-40C8-B869-D49C14AF5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821" y="344710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840D-386A-4525-81CA-42BF71BE4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3470596" cy="3880772"/>
          </a:xfrm>
          <a:ln w="57150"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400" dirty="0">
              <a:latin typeface="+mj-lt"/>
            </a:endParaRPr>
          </a:p>
          <a:p>
            <a:pPr marL="0" indent="0" algn="ctr">
              <a:buNone/>
            </a:pPr>
            <a:r>
              <a:rPr lang="en-US" sz="2400" dirty="0">
                <a:latin typeface="+mj-lt"/>
              </a:rPr>
              <a:t>The final rule amends 40 CFR Part 136 and is applicable to NPDES wastewater permitting including approved pretreatment programs. 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967D7AC-0E0C-4C66-A39C-F0687928E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698" y="1139839"/>
            <a:ext cx="5808400" cy="5378599"/>
          </a:xfrm>
          <a:ln w="38100"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The changes include: </a:t>
            </a:r>
          </a:p>
          <a:p>
            <a:pPr lvl="0"/>
            <a:r>
              <a:rPr lang="en-US" sz="2400" dirty="0">
                <a:latin typeface="+mj-lt"/>
              </a:rPr>
              <a:t>New SM and ASTM methods for Inorganics</a:t>
            </a:r>
          </a:p>
          <a:p>
            <a:pPr lvl="1"/>
            <a:r>
              <a:rPr lang="en-US" sz="2400" dirty="0">
                <a:latin typeface="+mj-lt"/>
              </a:rPr>
              <a:t>metals, </a:t>
            </a:r>
          </a:p>
          <a:p>
            <a:pPr lvl="1"/>
            <a:r>
              <a:rPr lang="en-US" sz="2400" dirty="0">
                <a:latin typeface="+mj-lt"/>
              </a:rPr>
              <a:t>ammonia, </a:t>
            </a:r>
          </a:p>
          <a:p>
            <a:pPr lvl="1"/>
            <a:r>
              <a:rPr lang="en-US" sz="2400" dirty="0">
                <a:latin typeface="+mj-lt"/>
              </a:rPr>
              <a:t>cyanide, </a:t>
            </a:r>
          </a:p>
          <a:p>
            <a:pPr lvl="1"/>
            <a:r>
              <a:rPr lang="en-US" sz="2400" dirty="0">
                <a:latin typeface="+mj-lt"/>
              </a:rPr>
              <a:t>arsenic, </a:t>
            </a:r>
          </a:p>
          <a:p>
            <a:pPr lvl="1"/>
            <a:r>
              <a:rPr lang="en-US" sz="2400" dirty="0">
                <a:latin typeface="+mj-lt"/>
              </a:rPr>
              <a:t>color,</a:t>
            </a:r>
          </a:p>
          <a:p>
            <a:pPr lvl="1"/>
            <a:r>
              <a:rPr lang="en-US" sz="2400" dirty="0">
                <a:latin typeface="+mj-lt"/>
              </a:rPr>
              <a:t> turbidity, </a:t>
            </a:r>
          </a:p>
          <a:p>
            <a:pPr lvl="1"/>
            <a:r>
              <a:rPr lang="en-US" sz="2400" dirty="0">
                <a:latin typeface="+mj-lt"/>
              </a:rPr>
              <a:t>conductivity, </a:t>
            </a:r>
          </a:p>
          <a:p>
            <a:pPr lvl="1"/>
            <a:r>
              <a:rPr lang="en-US" sz="2400" dirty="0">
                <a:latin typeface="+mj-lt"/>
              </a:rPr>
              <a:t>alkalinity, </a:t>
            </a:r>
          </a:p>
          <a:p>
            <a:pPr lvl="1"/>
            <a:r>
              <a:rPr lang="en-US" sz="2400" dirty="0">
                <a:latin typeface="+mj-lt"/>
              </a:rPr>
              <a:t>hardness, etc.</a:t>
            </a: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6839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8CAB2-79B6-40C8-B869-D49C14AF5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3840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840D-386A-4525-81CA-42BF71BE4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4640"/>
            <a:ext cx="8596668" cy="4811711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latin typeface="+mj-lt"/>
              </a:rPr>
              <a:t>Revised three EPA Methods that replace 608 (Pesticides and PCBs), 624 and 625 (volatile and semi-volatile organic compounds) </a:t>
            </a:r>
          </a:p>
          <a:p>
            <a:pPr lvl="1"/>
            <a:r>
              <a:rPr lang="en-US" sz="2400" dirty="0">
                <a:latin typeface="+mj-lt"/>
              </a:rPr>
              <a:t>608.3: Organochlorine Pesticides and PCBs by GC/HSD</a:t>
            </a:r>
          </a:p>
          <a:p>
            <a:pPr lvl="2"/>
            <a:r>
              <a:rPr lang="en-US" sz="2400" dirty="0">
                <a:latin typeface="+mj-lt"/>
              </a:rPr>
              <a:t>replaces Method 608 </a:t>
            </a:r>
          </a:p>
          <a:p>
            <a:pPr lvl="1"/>
            <a:r>
              <a:rPr lang="en-US" sz="2400" dirty="0">
                <a:latin typeface="+mj-lt"/>
              </a:rPr>
              <a:t>624.1: </a:t>
            </a:r>
            <a:r>
              <a:rPr lang="en-US" sz="2400" dirty="0" err="1">
                <a:latin typeface="+mj-lt"/>
              </a:rPr>
              <a:t>Purgeables</a:t>
            </a:r>
            <a:r>
              <a:rPr lang="en-US" sz="2400" dirty="0">
                <a:latin typeface="+mj-lt"/>
              </a:rPr>
              <a:t> by GC/MS </a:t>
            </a:r>
          </a:p>
          <a:p>
            <a:pPr lvl="2"/>
            <a:r>
              <a:rPr lang="en-US" sz="2400" dirty="0">
                <a:latin typeface="+mj-lt"/>
              </a:rPr>
              <a:t>replaces Method 624 </a:t>
            </a:r>
          </a:p>
          <a:p>
            <a:pPr lvl="1"/>
            <a:r>
              <a:rPr lang="en-US" sz="2400" dirty="0">
                <a:latin typeface="+mj-lt"/>
              </a:rPr>
              <a:t>625.1: Base/Neutrals and Acids by GC/MS </a:t>
            </a:r>
          </a:p>
          <a:p>
            <a:pPr lvl="2"/>
            <a:r>
              <a:rPr lang="en-US" sz="2400" dirty="0">
                <a:latin typeface="+mj-lt"/>
              </a:rPr>
              <a:t>replaces Method 625</a:t>
            </a:r>
          </a:p>
        </p:txBody>
      </p:sp>
    </p:spTree>
    <p:extLst>
      <p:ext uri="{BB962C8B-B14F-4D97-AF65-F5344CB8AC3E}">
        <p14:creationId xmlns:p14="http://schemas.microsoft.com/office/powerpoint/2010/main" val="273155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7293-E2C9-45B9-8190-857E1C74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C1D20-2603-49FF-AC82-5F7173896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>
                <a:latin typeface="+mj-lt"/>
              </a:rPr>
              <a:t>Revised microbiological methods for </a:t>
            </a:r>
            <a:r>
              <a:rPr lang="en-US" sz="2800" i="1" dirty="0">
                <a:latin typeface="+mj-lt"/>
              </a:rPr>
              <a:t>E. coli </a:t>
            </a:r>
            <a:r>
              <a:rPr lang="en-US" sz="2800" dirty="0">
                <a:latin typeface="+mj-lt"/>
              </a:rPr>
              <a:t>and fecal coliforms, </a:t>
            </a:r>
          </a:p>
          <a:p>
            <a:pPr lvl="0"/>
            <a:r>
              <a:rPr lang="en-US" sz="2800" dirty="0">
                <a:latin typeface="+mj-lt"/>
              </a:rPr>
              <a:t>Clarified and corrected chemical, radiochemical, and whole effluent toxicity (WET) methods</a:t>
            </a:r>
          </a:p>
          <a:p>
            <a:pPr lvl="0"/>
            <a:r>
              <a:rPr lang="en-US" sz="2800" dirty="0">
                <a:latin typeface="+mj-lt"/>
              </a:rPr>
              <a:t>Methods reviewed under the ATP program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5931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7293-E2C9-45B9-8190-857E1C742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25" y="238539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Methods Update Rule: </a:t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Changes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C1D20-2603-49FF-AC82-5F7173896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25" y="1559339"/>
            <a:ext cx="10635708" cy="4537923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latin typeface="+mj-lt"/>
              </a:rPr>
              <a:t>Clarified the procedures for EPA approval of nationwide and limited use ATPs</a:t>
            </a:r>
          </a:p>
          <a:p>
            <a:pPr lvl="1"/>
            <a:r>
              <a:rPr lang="en-US" sz="2200" dirty="0">
                <a:latin typeface="+mj-lt"/>
              </a:rPr>
              <a:t>Clarified that only EPA can approve alternative test procedures (no state approval)</a:t>
            </a:r>
          </a:p>
          <a:p>
            <a:pPr lvl="1"/>
            <a:r>
              <a:rPr lang="en-US" sz="2200" dirty="0">
                <a:latin typeface="+mj-lt"/>
              </a:rPr>
              <a:t>Six new ATPs: for Coliform/</a:t>
            </a:r>
            <a:r>
              <a:rPr lang="en-US" sz="2200" i="1" dirty="0">
                <a:latin typeface="+mj-lt"/>
              </a:rPr>
              <a:t>E. coli</a:t>
            </a:r>
            <a:r>
              <a:rPr lang="en-US" sz="2200" dirty="0">
                <a:latin typeface="+mj-lt"/>
              </a:rPr>
              <a:t>, nitrate-nitrogen, inorganic ammonia, total </a:t>
            </a:r>
            <a:r>
              <a:rPr lang="en-US" sz="2200" dirty="0" err="1">
                <a:latin typeface="+mj-lt"/>
              </a:rPr>
              <a:t>kjedldahl</a:t>
            </a:r>
            <a:r>
              <a:rPr lang="en-US" sz="2200" dirty="0">
                <a:latin typeface="+mj-lt"/>
              </a:rPr>
              <a:t> nitrogen (TKN), nitrate in water &amp; wastewater, and total phosphorus</a:t>
            </a:r>
          </a:p>
          <a:p>
            <a:pPr lvl="1"/>
            <a:r>
              <a:rPr lang="en-US" sz="2200" dirty="0">
                <a:latin typeface="+mj-lt"/>
              </a:rPr>
              <a:t>A laboratory may modify certain types of approved 40 CFR Part 136 methods if the modification is documented as described at 40 CFR 136.6. </a:t>
            </a:r>
          </a:p>
          <a:p>
            <a:pPr lvl="2"/>
            <a:r>
              <a:rPr lang="en-US" sz="2000" dirty="0">
                <a:latin typeface="+mj-lt"/>
              </a:rPr>
              <a:t>The laboratory will no longer receive or require a letter from EPA. The permittee must notify the state of its intent to use a modified method.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85997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1077</Words>
  <Application>Microsoft Office PowerPoint</Application>
  <PresentationFormat>Widescreen</PresentationFormat>
  <Paragraphs>127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3</vt:lpstr>
      <vt:lpstr>Facet</vt:lpstr>
      <vt:lpstr>Final Rule: 2017 Clean Water Act Methods Update Rule for Analysis of Effluent</vt:lpstr>
      <vt:lpstr>Clean Water Act Methods Update Rule  for the Analysis of Effluent (2017 Methods Update Rule)</vt:lpstr>
      <vt:lpstr>2017 Methods Update Rule</vt:lpstr>
      <vt:lpstr>2017 Methods Update Rule: Summary of Changes</vt:lpstr>
      <vt:lpstr>2017 Methods Update Rule: Summary of Changes</vt:lpstr>
      <vt:lpstr>2017 Methods Update Rule:  Summary of Changes</vt:lpstr>
      <vt:lpstr>2017 Methods Update Rule:  Summary of Changes</vt:lpstr>
      <vt:lpstr>2017 Methods Update Rule:  Summary of Changes</vt:lpstr>
      <vt:lpstr>2017 Methods Update Rule:  Summary of Changes</vt:lpstr>
      <vt:lpstr>2017 Methods Update Rule:  Summary of Changes</vt:lpstr>
      <vt:lpstr>2017 Methods Update Rule:  Summary of Changes</vt:lpstr>
      <vt:lpstr>2017 Methods Update Rule:  Summary of Changes</vt:lpstr>
      <vt:lpstr>2017 Methods Update Rule:  Summary of Changes</vt:lpstr>
      <vt:lpstr>2017 Methods Update Rule:  EPA Resources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James</dc:creator>
  <cp:lastModifiedBy>Rebecca Villalba</cp:lastModifiedBy>
  <cp:revision>43</cp:revision>
  <dcterms:created xsi:type="dcterms:W3CDTF">2018-04-09T17:27:10Z</dcterms:created>
  <dcterms:modified xsi:type="dcterms:W3CDTF">2018-05-16T17:04:05Z</dcterms:modified>
</cp:coreProperties>
</file>