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s/slide1.xml" ContentType="application/vnd.openxmlformats-officedocument.presentationml.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8.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theme/theme1.xml" ContentType="application/vnd.openxmlformats-officedocument.theme+xml"/>
  <Override PartName="/ppt/diagrams/colors3.xml" ContentType="application/vnd.openxmlformats-officedocument.drawingml.diagramColors+xml"/>
  <Override PartName="/ppt/diagrams/drawing3.xml" ContentType="application/vnd.ms-office.drawingml.diagramDrawing+xml"/>
  <Override PartName="/ppt/diagrams/quickStyle3.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layout3.xml" ContentType="application/vnd.openxmlformats-officedocument.drawingml.diagramLayout+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notesMasters/notesMaster1.xml" ContentType="application/vnd.openxmlformats-officedocument.presentationml.notesMaster+xml"/>
  <Override PartName="/ppt/diagrams/colors1.xml" ContentType="application/vnd.openxmlformats-officedocument.drawingml.diagramCol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0"/>
  </p:notesMasterIdLst>
  <p:sldIdLst>
    <p:sldId id="445" r:id="rId2"/>
    <p:sldId id="307" r:id="rId3"/>
    <p:sldId id="309" r:id="rId4"/>
    <p:sldId id="412" r:id="rId5"/>
    <p:sldId id="266" r:id="rId6"/>
    <p:sldId id="308" r:id="rId7"/>
    <p:sldId id="448" r:id="rId8"/>
    <p:sldId id="417" r:id="rId9"/>
    <p:sldId id="429" r:id="rId10"/>
    <p:sldId id="414" r:id="rId11"/>
    <p:sldId id="421" r:id="rId12"/>
    <p:sldId id="422" r:id="rId13"/>
    <p:sldId id="423" r:id="rId14"/>
    <p:sldId id="424" r:id="rId15"/>
    <p:sldId id="425" r:id="rId16"/>
    <p:sldId id="419" r:id="rId17"/>
    <p:sldId id="430" r:id="rId18"/>
    <p:sldId id="433" r:id="rId19"/>
    <p:sldId id="431" r:id="rId20"/>
    <p:sldId id="409" r:id="rId21"/>
    <p:sldId id="396" r:id="rId22"/>
    <p:sldId id="434" r:id="rId23"/>
    <p:sldId id="418" r:id="rId24"/>
    <p:sldId id="294" r:id="rId25"/>
    <p:sldId id="441" r:id="rId26"/>
    <p:sldId id="435" r:id="rId27"/>
    <p:sldId id="444" r:id="rId28"/>
    <p:sldId id="436" r:id="rId29"/>
    <p:sldId id="415" r:id="rId30"/>
    <p:sldId id="256" r:id="rId31"/>
    <p:sldId id="446" r:id="rId32"/>
    <p:sldId id="447" r:id="rId33"/>
    <p:sldId id="438" r:id="rId34"/>
    <p:sldId id="439" r:id="rId35"/>
    <p:sldId id="311" r:id="rId36"/>
    <p:sldId id="440" r:id="rId37"/>
    <p:sldId id="427" r:id="rId38"/>
    <p:sldId id="31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901"/>
    <p:restoredTop sz="74547"/>
  </p:normalViewPr>
  <p:slideViewPr>
    <p:cSldViewPr snapToGrid="0">
      <p:cViewPr varScale="1">
        <p:scale>
          <a:sx n="91" d="100"/>
          <a:sy n="91" d="100"/>
        </p:scale>
        <p:origin x="71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9EF02F-D6B3-2D40-AE60-5EF00EA2DA6C}" type="doc">
      <dgm:prSet loTypeId="urn:microsoft.com/office/officeart/2005/8/layout/StepDownProcess" loCatId="process" qsTypeId="urn:microsoft.com/office/officeart/2005/8/quickstyle/simple5" qsCatId="simple" csTypeId="urn:microsoft.com/office/officeart/2005/8/colors/accent2_2" csCatId="accent2" phldr="1"/>
      <dgm:spPr/>
      <dgm:t>
        <a:bodyPr/>
        <a:lstStyle/>
        <a:p>
          <a:endParaRPr lang="en-US"/>
        </a:p>
      </dgm:t>
    </dgm:pt>
    <dgm:pt modelId="{CDF9ABF6-680A-3842-9C93-3DC87F905906}">
      <dgm:prSet phldrT="[Text]"/>
      <dgm:spPr>
        <a:solidFill>
          <a:schemeClr val="accent1"/>
        </a:solidFill>
      </dgm:spPr>
      <dgm:t>
        <a:bodyPr/>
        <a:lstStyle/>
        <a:p>
          <a:r>
            <a:rPr lang="en-US" dirty="0"/>
            <a:t>Basal</a:t>
          </a:r>
        </a:p>
      </dgm:t>
    </dgm:pt>
    <dgm:pt modelId="{86E2D959-8EC4-BD48-93CC-5CCDDFEAC3F3}" type="parTrans" cxnId="{A969A667-AD7D-9D46-9214-B3BA07E1116F}">
      <dgm:prSet/>
      <dgm:spPr/>
      <dgm:t>
        <a:bodyPr/>
        <a:lstStyle/>
        <a:p>
          <a:endParaRPr lang="en-US"/>
        </a:p>
      </dgm:t>
    </dgm:pt>
    <dgm:pt modelId="{1968B28A-88AC-FA4D-AFC3-5F29940BBD73}" type="sibTrans" cxnId="{A969A667-AD7D-9D46-9214-B3BA07E1116F}">
      <dgm:prSet/>
      <dgm:spPr/>
      <dgm:t>
        <a:bodyPr/>
        <a:lstStyle/>
        <a:p>
          <a:endParaRPr lang="en-US"/>
        </a:p>
      </dgm:t>
    </dgm:pt>
    <dgm:pt modelId="{75B40E29-3A6E-CA48-99AF-46993A8AACF0}">
      <dgm:prSet phldrT="[Text]" custT="1"/>
      <dgm:spPr/>
      <dgm:t>
        <a:bodyPr/>
        <a:lstStyle/>
        <a:p>
          <a:r>
            <a:rPr lang="en-US" sz="1600" dirty="0"/>
            <a:t>Provides insulin to meet basic metabolic needs </a:t>
          </a:r>
        </a:p>
      </dgm:t>
    </dgm:pt>
    <dgm:pt modelId="{E4DD40D4-BFB7-DA4D-856F-DB19AEE4D8F3}" type="parTrans" cxnId="{20938021-8371-724D-ABE1-83D9C484C953}">
      <dgm:prSet/>
      <dgm:spPr/>
      <dgm:t>
        <a:bodyPr/>
        <a:lstStyle/>
        <a:p>
          <a:endParaRPr lang="en-US"/>
        </a:p>
      </dgm:t>
    </dgm:pt>
    <dgm:pt modelId="{CDFAD1C2-E660-F247-B383-7249F2419433}" type="sibTrans" cxnId="{20938021-8371-724D-ABE1-83D9C484C953}">
      <dgm:prSet/>
      <dgm:spPr/>
      <dgm:t>
        <a:bodyPr/>
        <a:lstStyle/>
        <a:p>
          <a:endParaRPr lang="en-US"/>
        </a:p>
      </dgm:t>
    </dgm:pt>
    <dgm:pt modelId="{E44276A3-E24B-3840-8591-E0480EE51B9E}">
      <dgm:prSet phldrT="[Text]"/>
      <dgm:spPr>
        <a:solidFill>
          <a:schemeClr val="accent1"/>
        </a:solidFill>
      </dgm:spPr>
      <dgm:t>
        <a:bodyPr/>
        <a:lstStyle/>
        <a:p>
          <a:r>
            <a:rPr lang="en-US" dirty="0"/>
            <a:t>Mealtime</a:t>
          </a:r>
        </a:p>
      </dgm:t>
    </dgm:pt>
    <dgm:pt modelId="{794049F6-C156-5240-868D-EE5BE2E9D52C}" type="parTrans" cxnId="{7A5979EB-769A-0E4B-AACB-FD5494D85E58}">
      <dgm:prSet/>
      <dgm:spPr/>
      <dgm:t>
        <a:bodyPr/>
        <a:lstStyle/>
        <a:p>
          <a:endParaRPr lang="en-US"/>
        </a:p>
      </dgm:t>
    </dgm:pt>
    <dgm:pt modelId="{F6F6BB19-66AF-8447-811B-6A9F44E496D1}" type="sibTrans" cxnId="{7A5979EB-769A-0E4B-AACB-FD5494D85E58}">
      <dgm:prSet/>
      <dgm:spPr/>
      <dgm:t>
        <a:bodyPr/>
        <a:lstStyle/>
        <a:p>
          <a:endParaRPr lang="en-US"/>
        </a:p>
      </dgm:t>
    </dgm:pt>
    <dgm:pt modelId="{95A78A5E-12D9-4944-B269-E581B4795D65}">
      <dgm:prSet phldrT="[Text]" custT="1"/>
      <dgm:spPr/>
      <dgm:t>
        <a:bodyPr/>
        <a:lstStyle/>
        <a:p>
          <a:r>
            <a:rPr lang="en-US" sz="1600" dirty="0"/>
            <a:t>Provides insulin to override rise in blood glucose from carb consumption</a:t>
          </a:r>
        </a:p>
      </dgm:t>
    </dgm:pt>
    <dgm:pt modelId="{A20726C1-30AB-1543-8301-16E3600C91DC}" type="parTrans" cxnId="{76DB7A38-ED8B-6143-8FFB-665EA1ACDB59}">
      <dgm:prSet/>
      <dgm:spPr/>
      <dgm:t>
        <a:bodyPr/>
        <a:lstStyle/>
        <a:p>
          <a:endParaRPr lang="en-US"/>
        </a:p>
      </dgm:t>
    </dgm:pt>
    <dgm:pt modelId="{6736A939-215E-A842-912C-298F4B5E5568}" type="sibTrans" cxnId="{76DB7A38-ED8B-6143-8FFB-665EA1ACDB59}">
      <dgm:prSet/>
      <dgm:spPr/>
      <dgm:t>
        <a:bodyPr/>
        <a:lstStyle/>
        <a:p>
          <a:endParaRPr lang="en-US"/>
        </a:p>
      </dgm:t>
    </dgm:pt>
    <dgm:pt modelId="{34D46BE9-FABD-8849-ADCD-1376974380B1}">
      <dgm:prSet phldrT="[Text]"/>
      <dgm:spPr>
        <a:solidFill>
          <a:schemeClr val="accent1"/>
        </a:solidFill>
      </dgm:spPr>
      <dgm:t>
        <a:bodyPr/>
        <a:lstStyle/>
        <a:p>
          <a:r>
            <a:rPr lang="en-US" dirty="0"/>
            <a:t>Correction</a:t>
          </a:r>
        </a:p>
      </dgm:t>
    </dgm:pt>
    <dgm:pt modelId="{7173F80D-2655-6148-904D-B5D4B479E0FE}" type="parTrans" cxnId="{87CACD75-ED0B-2648-9775-ECD2F68F5EA3}">
      <dgm:prSet/>
      <dgm:spPr/>
      <dgm:t>
        <a:bodyPr/>
        <a:lstStyle/>
        <a:p>
          <a:endParaRPr lang="en-US"/>
        </a:p>
      </dgm:t>
    </dgm:pt>
    <dgm:pt modelId="{CA84CC34-5230-8342-8089-B6A28EA75A11}" type="sibTrans" cxnId="{87CACD75-ED0B-2648-9775-ECD2F68F5EA3}">
      <dgm:prSet/>
      <dgm:spPr/>
      <dgm:t>
        <a:bodyPr/>
        <a:lstStyle/>
        <a:p>
          <a:endParaRPr lang="en-US"/>
        </a:p>
      </dgm:t>
    </dgm:pt>
    <dgm:pt modelId="{38BFDE2B-273B-2840-8816-8325190600BF}">
      <dgm:prSet phldrT="[Text]" custT="1"/>
      <dgm:spPr/>
      <dgm:t>
        <a:bodyPr/>
        <a:lstStyle/>
        <a:p>
          <a:r>
            <a:rPr lang="en-US" sz="1600" dirty="0"/>
            <a:t>Provides insulin to bring blood glucoses back into range</a:t>
          </a:r>
        </a:p>
      </dgm:t>
    </dgm:pt>
    <dgm:pt modelId="{6635B4F4-DF02-4A45-B00A-5764EAE4D3FB}" type="parTrans" cxnId="{1F039139-0F12-4246-8B81-08DF3F264D91}">
      <dgm:prSet/>
      <dgm:spPr/>
      <dgm:t>
        <a:bodyPr/>
        <a:lstStyle/>
        <a:p>
          <a:endParaRPr lang="en-US"/>
        </a:p>
      </dgm:t>
    </dgm:pt>
    <dgm:pt modelId="{5B751C76-C334-4E45-AD4A-996696EA3FC7}" type="sibTrans" cxnId="{1F039139-0F12-4246-8B81-08DF3F264D91}">
      <dgm:prSet/>
      <dgm:spPr/>
      <dgm:t>
        <a:bodyPr/>
        <a:lstStyle/>
        <a:p>
          <a:endParaRPr lang="en-US"/>
        </a:p>
      </dgm:t>
    </dgm:pt>
    <dgm:pt modelId="{6D65F9C5-4552-D248-B69B-CDC25171D665}">
      <dgm:prSet phldrT="[Text]" custT="1"/>
      <dgm:spPr/>
      <dgm:t>
        <a:bodyPr/>
        <a:lstStyle/>
        <a:p>
          <a:r>
            <a:rPr lang="en-US" sz="1600" dirty="0"/>
            <a:t>Considers state of insulin resistance &amp; kidney function</a:t>
          </a:r>
        </a:p>
      </dgm:t>
    </dgm:pt>
    <dgm:pt modelId="{E71B5960-89D9-3340-A8C4-AF6D3704F0F5}" type="parTrans" cxnId="{B299BC80-CFEA-AC4D-88C7-3E9C26FACDD5}">
      <dgm:prSet/>
      <dgm:spPr/>
      <dgm:t>
        <a:bodyPr/>
        <a:lstStyle/>
        <a:p>
          <a:endParaRPr lang="en-US"/>
        </a:p>
      </dgm:t>
    </dgm:pt>
    <dgm:pt modelId="{9FDC1153-89A4-5341-A31D-391F0102B907}" type="sibTrans" cxnId="{B299BC80-CFEA-AC4D-88C7-3E9C26FACDD5}">
      <dgm:prSet/>
      <dgm:spPr/>
      <dgm:t>
        <a:bodyPr/>
        <a:lstStyle/>
        <a:p>
          <a:endParaRPr lang="en-US"/>
        </a:p>
      </dgm:t>
    </dgm:pt>
    <dgm:pt modelId="{4EDA7881-2A9B-D74A-98A4-3F9220F624D6}">
      <dgm:prSet phldrT="[Text]" custT="1"/>
      <dgm:spPr/>
      <dgm:t>
        <a:bodyPr/>
        <a:lstStyle/>
        <a:p>
          <a:r>
            <a:rPr lang="en-US" sz="1600" dirty="0"/>
            <a:t>Weight-based (0.2 - 0.4 units/kg/D)</a:t>
          </a:r>
        </a:p>
      </dgm:t>
    </dgm:pt>
    <dgm:pt modelId="{00F3D480-5203-DF48-8296-C22D9265499B}" type="parTrans" cxnId="{ECCFABA5-0236-5346-B012-CB16BC3EEAB2}">
      <dgm:prSet/>
      <dgm:spPr/>
      <dgm:t>
        <a:bodyPr/>
        <a:lstStyle/>
        <a:p>
          <a:endParaRPr lang="en-US"/>
        </a:p>
      </dgm:t>
    </dgm:pt>
    <dgm:pt modelId="{0B51E958-440D-3149-B3D1-4C7511E2C4ED}" type="sibTrans" cxnId="{ECCFABA5-0236-5346-B012-CB16BC3EEAB2}">
      <dgm:prSet/>
      <dgm:spPr/>
      <dgm:t>
        <a:bodyPr/>
        <a:lstStyle/>
        <a:p>
          <a:endParaRPr lang="en-US"/>
        </a:p>
      </dgm:t>
    </dgm:pt>
    <dgm:pt modelId="{89B39042-1BE7-6E4D-A310-D72B7A92453B}">
      <dgm:prSet phldrT="[Text]" custT="1"/>
      <dgm:spPr/>
      <dgm:t>
        <a:bodyPr/>
        <a:lstStyle/>
        <a:p>
          <a:r>
            <a:rPr lang="en-US" sz="1600" dirty="0"/>
            <a:t>Insulin resistance-based</a:t>
          </a:r>
        </a:p>
      </dgm:t>
    </dgm:pt>
    <dgm:pt modelId="{F54201E4-EBB6-B54A-B11C-5A4B8E5D4118}" type="parTrans" cxnId="{41F4C49F-A819-8C44-8DBC-4A4260268E4F}">
      <dgm:prSet/>
      <dgm:spPr/>
      <dgm:t>
        <a:bodyPr/>
        <a:lstStyle/>
        <a:p>
          <a:endParaRPr lang="en-US"/>
        </a:p>
      </dgm:t>
    </dgm:pt>
    <dgm:pt modelId="{DB19AD51-E155-EB40-9308-526CA53C83BE}" type="sibTrans" cxnId="{41F4C49F-A819-8C44-8DBC-4A4260268E4F}">
      <dgm:prSet/>
      <dgm:spPr/>
      <dgm:t>
        <a:bodyPr/>
        <a:lstStyle/>
        <a:p>
          <a:endParaRPr lang="en-US"/>
        </a:p>
      </dgm:t>
    </dgm:pt>
    <dgm:pt modelId="{20C29369-C2F9-2C4A-84C8-8FC3F998BCE5}" type="pres">
      <dgm:prSet presAssocID="{0F9EF02F-D6B3-2D40-AE60-5EF00EA2DA6C}" presName="rootnode" presStyleCnt="0">
        <dgm:presLayoutVars>
          <dgm:chMax/>
          <dgm:chPref/>
          <dgm:dir/>
          <dgm:animLvl val="lvl"/>
        </dgm:presLayoutVars>
      </dgm:prSet>
      <dgm:spPr/>
    </dgm:pt>
    <dgm:pt modelId="{2F9F9BF6-B355-8248-A8E0-A91DC447B8CA}" type="pres">
      <dgm:prSet presAssocID="{CDF9ABF6-680A-3842-9C93-3DC87F905906}" presName="composite" presStyleCnt="0"/>
      <dgm:spPr/>
    </dgm:pt>
    <dgm:pt modelId="{59874837-BB35-B04D-8C79-8A074AF355C7}" type="pres">
      <dgm:prSet presAssocID="{CDF9ABF6-680A-3842-9C93-3DC87F905906}" presName="bentUpArrow1" presStyleLbl="alignImgPlace1" presStyleIdx="0" presStyleCnt="2"/>
      <dgm:spPr/>
    </dgm:pt>
    <dgm:pt modelId="{1DE7FFD1-D223-0B4C-B12B-C634EE5F2328}" type="pres">
      <dgm:prSet presAssocID="{CDF9ABF6-680A-3842-9C93-3DC87F905906}" presName="ParentText" presStyleLbl="node1" presStyleIdx="0" presStyleCnt="3">
        <dgm:presLayoutVars>
          <dgm:chMax val="1"/>
          <dgm:chPref val="1"/>
          <dgm:bulletEnabled val="1"/>
        </dgm:presLayoutVars>
      </dgm:prSet>
      <dgm:spPr/>
    </dgm:pt>
    <dgm:pt modelId="{E2240D98-07DA-BD44-9CCD-5E3C30B36045}" type="pres">
      <dgm:prSet presAssocID="{CDF9ABF6-680A-3842-9C93-3DC87F905906}" presName="ChildText" presStyleLbl="revTx" presStyleIdx="0" presStyleCnt="3" custScaleX="574181" custLinFactX="100000" custLinFactNeighborX="148791" custLinFactNeighborY="2221">
        <dgm:presLayoutVars>
          <dgm:chMax val="0"/>
          <dgm:chPref val="0"/>
          <dgm:bulletEnabled val="1"/>
        </dgm:presLayoutVars>
      </dgm:prSet>
      <dgm:spPr/>
    </dgm:pt>
    <dgm:pt modelId="{27FBDCD3-C4B6-BE43-B8A0-572ECB2A3356}" type="pres">
      <dgm:prSet presAssocID="{1968B28A-88AC-FA4D-AFC3-5F29940BBD73}" presName="sibTrans" presStyleCnt="0"/>
      <dgm:spPr/>
    </dgm:pt>
    <dgm:pt modelId="{F89CF29E-8FE8-4C48-9764-5EDBCC222449}" type="pres">
      <dgm:prSet presAssocID="{E44276A3-E24B-3840-8591-E0480EE51B9E}" presName="composite" presStyleCnt="0"/>
      <dgm:spPr/>
    </dgm:pt>
    <dgm:pt modelId="{A74B1921-B415-BF44-AB50-F28AFC1CBA26}" type="pres">
      <dgm:prSet presAssocID="{E44276A3-E24B-3840-8591-E0480EE51B9E}" presName="bentUpArrow1" presStyleLbl="alignImgPlace1" presStyleIdx="1" presStyleCnt="2" custLinFactNeighborX="-13625" custLinFactNeighborY="8461"/>
      <dgm:spPr/>
    </dgm:pt>
    <dgm:pt modelId="{63010B48-4F7D-3B40-B702-3884EA324AEA}" type="pres">
      <dgm:prSet presAssocID="{E44276A3-E24B-3840-8591-E0480EE51B9E}" presName="ParentText" presStyleLbl="node1" presStyleIdx="1" presStyleCnt="3" custLinFactNeighborX="-20105" custLinFactNeighborY="1346">
        <dgm:presLayoutVars>
          <dgm:chMax val="1"/>
          <dgm:chPref val="1"/>
          <dgm:bulletEnabled val="1"/>
        </dgm:presLayoutVars>
      </dgm:prSet>
      <dgm:spPr/>
    </dgm:pt>
    <dgm:pt modelId="{42A5BD3E-302A-FE4B-8CA1-CBE878EC90B3}" type="pres">
      <dgm:prSet presAssocID="{E44276A3-E24B-3840-8591-E0480EE51B9E}" presName="ChildText" presStyleLbl="revTx" presStyleIdx="1" presStyleCnt="3" custScaleX="425792" custScaleY="110914" custLinFactX="40620" custLinFactNeighborX="100000" custLinFactNeighborY="1728">
        <dgm:presLayoutVars>
          <dgm:chMax val="0"/>
          <dgm:chPref val="0"/>
          <dgm:bulletEnabled val="1"/>
        </dgm:presLayoutVars>
      </dgm:prSet>
      <dgm:spPr/>
    </dgm:pt>
    <dgm:pt modelId="{3DD2FAFE-3AF3-0946-BDF0-6A1927A8C7C6}" type="pres">
      <dgm:prSet presAssocID="{F6F6BB19-66AF-8447-811B-6A9F44E496D1}" presName="sibTrans" presStyleCnt="0"/>
      <dgm:spPr/>
    </dgm:pt>
    <dgm:pt modelId="{B34D177F-ABB2-464F-9F8B-09C738DE7ECF}" type="pres">
      <dgm:prSet presAssocID="{34D46BE9-FABD-8849-ADCD-1376974380B1}" presName="composite" presStyleCnt="0"/>
      <dgm:spPr/>
    </dgm:pt>
    <dgm:pt modelId="{002D9850-1C19-D248-9DAC-4F478930AC52}" type="pres">
      <dgm:prSet presAssocID="{34D46BE9-FABD-8849-ADCD-1376974380B1}" presName="ParentText" presStyleLbl="node1" presStyleIdx="2" presStyleCnt="3" custLinFactNeighborX="-58063" custLinFactNeighborY="7428">
        <dgm:presLayoutVars>
          <dgm:chMax val="1"/>
          <dgm:chPref val="1"/>
          <dgm:bulletEnabled val="1"/>
        </dgm:presLayoutVars>
      </dgm:prSet>
      <dgm:spPr/>
    </dgm:pt>
    <dgm:pt modelId="{26E2E7F1-D989-C94C-92F2-A8B4C2A79D0F}" type="pres">
      <dgm:prSet presAssocID="{34D46BE9-FABD-8849-ADCD-1376974380B1}" presName="FinalChildText" presStyleLbl="revTx" presStyleIdx="2" presStyleCnt="3" custScaleX="237923" custScaleY="98257" custLinFactNeighborX="-5590" custLinFactNeighborY="12700">
        <dgm:presLayoutVars>
          <dgm:chMax val="0"/>
          <dgm:chPref val="0"/>
          <dgm:bulletEnabled val="1"/>
        </dgm:presLayoutVars>
      </dgm:prSet>
      <dgm:spPr/>
    </dgm:pt>
  </dgm:ptLst>
  <dgm:cxnLst>
    <dgm:cxn modelId="{1C093811-AE49-D742-B7D8-FF23E52BE506}" type="presOf" srcId="{0F9EF02F-D6B3-2D40-AE60-5EF00EA2DA6C}" destId="{20C29369-C2F9-2C4A-84C8-8FC3F998BCE5}" srcOrd="0" destOrd="0" presId="urn:microsoft.com/office/officeart/2005/8/layout/StepDownProcess"/>
    <dgm:cxn modelId="{20938021-8371-724D-ABE1-83D9C484C953}" srcId="{CDF9ABF6-680A-3842-9C93-3DC87F905906}" destId="{75B40E29-3A6E-CA48-99AF-46993A8AACF0}" srcOrd="0" destOrd="0" parTransId="{E4DD40D4-BFB7-DA4D-856F-DB19AEE4D8F3}" sibTransId="{CDFAD1C2-E660-F247-B383-7249F2419433}"/>
    <dgm:cxn modelId="{82B0E223-73F5-AB4D-A40B-9562DDBA7759}" type="presOf" srcId="{6D65F9C5-4552-D248-B69B-CDC25171D665}" destId="{E2240D98-07DA-BD44-9CCD-5E3C30B36045}" srcOrd="0" destOrd="2" presId="urn:microsoft.com/office/officeart/2005/8/layout/StepDownProcess"/>
    <dgm:cxn modelId="{76DB7A38-ED8B-6143-8FFB-665EA1ACDB59}" srcId="{E44276A3-E24B-3840-8591-E0480EE51B9E}" destId="{95A78A5E-12D9-4944-B269-E581B4795D65}" srcOrd="0" destOrd="0" parTransId="{A20726C1-30AB-1543-8301-16E3600C91DC}" sibTransId="{6736A939-215E-A842-912C-298F4B5E5568}"/>
    <dgm:cxn modelId="{1F039139-0F12-4246-8B81-08DF3F264D91}" srcId="{34D46BE9-FABD-8849-ADCD-1376974380B1}" destId="{38BFDE2B-273B-2840-8816-8325190600BF}" srcOrd="0" destOrd="0" parTransId="{6635B4F4-DF02-4A45-B00A-5764EAE4D3FB}" sibTransId="{5B751C76-C334-4E45-AD4A-996696EA3FC7}"/>
    <dgm:cxn modelId="{037A2F54-85AC-EA46-A388-7765EED675CD}" type="presOf" srcId="{CDF9ABF6-680A-3842-9C93-3DC87F905906}" destId="{1DE7FFD1-D223-0B4C-B12B-C634EE5F2328}" srcOrd="0" destOrd="0" presId="urn:microsoft.com/office/officeart/2005/8/layout/StepDownProcess"/>
    <dgm:cxn modelId="{A969A667-AD7D-9D46-9214-B3BA07E1116F}" srcId="{0F9EF02F-D6B3-2D40-AE60-5EF00EA2DA6C}" destId="{CDF9ABF6-680A-3842-9C93-3DC87F905906}" srcOrd="0" destOrd="0" parTransId="{86E2D959-8EC4-BD48-93CC-5CCDDFEAC3F3}" sibTransId="{1968B28A-88AC-FA4D-AFC3-5F29940BBD73}"/>
    <dgm:cxn modelId="{87CACD75-ED0B-2648-9775-ECD2F68F5EA3}" srcId="{0F9EF02F-D6B3-2D40-AE60-5EF00EA2DA6C}" destId="{34D46BE9-FABD-8849-ADCD-1376974380B1}" srcOrd="2" destOrd="0" parTransId="{7173F80D-2655-6148-904D-B5D4B479E0FE}" sibTransId="{CA84CC34-5230-8342-8089-B6A28EA75A11}"/>
    <dgm:cxn modelId="{B299BC80-CFEA-AC4D-88C7-3E9C26FACDD5}" srcId="{CDF9ABF6-680A-3842-9C93-3DC87F905906}" destId="{6D65F9C5-4552-D248-B69B-CDC25171D665}" srcOrd="2" destOrd="0" parTransId="{E71B5960-89D9-3340-A8C4-AF6D3704F0F5}" sibTransId="{9FDC1153-89A4-5341-A31D-391F0102B907}"/>
    <dgm:cxn modelId="{C11E4381-A731-EB49-9601-96337D248A10}" type="presOf" srcId="{E44276A3-E24B-3840-8591-E0480EE51B9E}" destId="{63010B48-4F7D-3B40-B702-3884EA324AEA}" srcOrd="0" destOrd="0" presId="urn:microsoft.com/office/officeart/2005/8/layout/StepDownProcess"/>
    <dgm:cxn modelId="{C641E985-A915-C240-9A98-4F176E4361E4}" type="presOf" srcId="{4EDA7881-2A9B-D74A-98A4-3F9220F624D6}" destId="{E2240D98-07DA-BD44-9CCD-5E3C30B36045}" srcOrd="0" destOrd="1" presId="urn:microsoft.com/office/officeart/2005/8/layout/StepDownProcess"/>
    <dgm:cxn modelId="{41F4C49F-A819-8C44-8DBC-4A4260268E4F}" srcId="{E44276A3-E24B-3840-8591-E0480EE51B9E}" destId="{89B39042-1BE7-6E4D-A310-D72B7A92453B}" srcOrd="1" destOrd="0" parTransId="{F54201E4-EBB6-B54A-B11C-5A4B8E5D4118}" sibTransId="{DB19AD51-E155-EB40-9308-526CA53C83BE}"/>
    <dgm:cxn modelId="{ECCFABA5-0236-5346-B012-CB16BC3EEAB2}" srcId="{CDF9ABF6-680A-3842-9C93-3DC87F905906}" destId="{4EDA7881-2A9B-D74A-98A4-3F9220F624D6}" srcOrd="1" destOrd="0" parTransId="{00F3D480-5203-DF48-8296-C22D9265499B}" sibTransId="{0B51E958-440D-3149-B3D1-4C7511E2C4ED}"/>
    <dgm:cxn modelId="{7A5979EB-769A-0E4B-AACB-FD5494D85E58}" srcId="{0F9EF02F-D6B3-2D40-AE60-5EF00EA2DA6C}" destId="{E44276A3-E24B-3840-8591-E0480EE51B9E}" srcOrd="1" destOrd="0" parTransId="{794049F6-C156-5240-868D-EE5BE2E9D52C}" sibTransId="{F6F6BB19-66AF-8447-811B-6A9F44E496D1}"/>
    <dgm:cxn modelId="{79D812F0-F00C-214E-BEA5-2029FD106F11}" type="presOf" srcId="{89B39042-1BE7-6E4D-A310-D72B7A92453B}" destId="{42A5BD3E-302A-FE4B-8CA1-CBE878EC90B3}" srcOrd="0" destOrd="1" presId="urn:microsoft.com/office/officeart/2005/8/layout/StepDownProcess"/>
    <dgm:cxn modelId="{69A5DAF1-D7B0-134C-B69D-595C3E21A7FC}" type="presOf" srcId="{95A78A5E-12D9-4944-B269-E581B4795D65}" destId="{42A5BD3E-302A-FE4B-8CA1-CBE878EC90B3}" srcOrd="0" destOrd="0" presId="urn:microsoft.com/office/officeart/2005/8/layout/StepDownProcess"/>
    <dgm:cxn modelId="{3B63D9F2-0943-B341-B2D5-A32C1C2E0F33}" type="presOf" srcId="{75B40E29-3A6E-CA48-99AF-46993A8AACF0}" destId="{E2240D98-07DA-BD44-9CCD-5E3C30B36045}" srcOrd="0" destOrd="0" presId="urn:microsoft.com/office/officeart/2005/8/layout/StepDownProcess"/>
    <dgm:cxn modelId="{27DF7BF7-3C8E-1442-9217-4E043024986D}" type="presOf" srcId="{34D46BE9-FABD-8849-ADCD-1376974380B1}" destId="{002D9850-1C19-D248-9DAC-4F478930AC52}" srcOrd="0" destOrd="0" presId="urn:microsoft.com/office/officeart/2005/8/layout/StepDownProcess"/>
    <dgm:cxn modelId="{4FD419FE-7328-CA4E-93F4-8067C915369B}" type="presOf" srcId="{38BFDE2B-273B-2840-8816-8325190600BF}" destId="{26E2E7F1-D989-C94C-92F2-A8B4C2A79D0F}" srcOrd="0" destOrd="0" presId="urn:microsoft.com/office/officeart/2005/8/layout/StepDownProcess"/>
    <dgm:cxn modelId="{B3F42662-1220-2B4D-A666-BCC4CD3D79A3}" type="presParOf" srcId="{20C29369-C2F9-2C4A-84C8-8FC3F998BCE5}" destId="{2F9F9BF6-B355-8248-A8E0-A91DC447B8CA}" srcOrd="0" destOrd="0" presId="urn:microsoft.com/office/officeart/2005/8/layout/StepDownProcess"/>
    <dgm:cxn modelId="{9D117939-6692-D140-A208-3811DB99325D}" type="presParOf" srcId="{2F9F9BF6-B355-8248-A8E0-A91DC447B8CA}" destId="{59874837-BB35-B04D-8C79-8A074AF355C7}" srcOrd="0" destOrd="0" presId="urn:microsoft.com/office/officeart/2005/8/layout/StepDownProcess"/>
    <dgm:cxn modelId="{E7AEFF09-905D-FF41-BD3F-58D08246F1E1}" type="presParOf" srcId="{2F9F9BF6-B355-8248-A8E0-A91DC447B8CA}" destId="{1DE7FFD1-D223-0B4C-B12B-C634EE5F2328}" srcOrd="1" destOrd="0" presId="urn:microsoft.com/office/officeart/2005/8/layout/StepDownProcess"/>
    <dgm:cxn modelId="{C9FD02CB-0D0A-0741-9E0F-3D4BEF4CE46E}" type="presParOf" srcId="{2F9F9BF6-B355-8248-A8E0-A91DC447B8CA}" destId="{E2240D98-07DA-BD44-9CCD-5E3C30B36045}" srcOrd="2" destOrd="0" presId="urn:microsoft.com/office/officeart/2005/8/layout/StepDownProcess"/>
    <dgm:cxn modelId="{65A5F3A1-224E-A74E-8335-1B9077928C6B}" type="presParOf" srcId="{20C29369-C2F9-2C4A-84C8-8FC3F998BCE5}" destId="{27FBDCD3-C4B6-BE43-B8A0-572ECB2A3356}" srcOrd="1" destOrd="0" presId="urn:microsoft.com/office/officeart/2005/8/layout/StepDownProcess"/>
    <dgm:cxn modelId="{1526AD07-E754-044B-B51F-021105769402}" type="presParOf" srcId="{20C29369-C2F9-2C4A-84C8-8FC3F998BCE5}" destId="{F89CF29E-8FE8-4C48-9764-5EDBCC222449}" srcOrd="2" destOrd="0" presId="urn:microsoft.com/office/officeart/2005/8/layout/StepDownProcess"/>
    <dgm:cxn modelId="{3FEF0A95-1AB0-4049-BB00-64FE216062CD}" type="presParOf" srcId="{F89CF29E-8FE8-4C48-9764-5EDBCC222449}" destId="{A74B1921-B415-BF44-AB50-F28AFC1CBA26}" srcOrd="0" destOrd="0" presId="urn:microsoft.com/office/officeart/2005/8/layout/StepDownProcess"/>
    <dgm:cxn modelId="{60AE96DD-3C8E-CB4D-B287-909D9447CC2D}" type="presParOf" srcId="{F89CF29E-8FE8-4C48-9764-5EDBCC222449}" destId="{63010B48-4F7D-3B40-B702-3884EA324AEA}" srcOrd="1" destOrd="0" presId="urn:microsoft.com/office/officeart/2005/8/layout/StepDownProcess"/>
    <dgm:cxn modelId="{698CF1A8-1CFE-114A-A79E-AD6A0A699429}" type="presParOf" srcId="{F89CF29E-8FE8-4C48-9764-5EDBCC222449}" destId="{42A5BD3E-302A-FE4B-8CA1-CBE878EC90B3}" srcOrd="2" destOrd="0" presId="urn:microsoft.com/office/officeart/2005/8/layout/StepDownProcess"/>
    <dgm:cxn modelId="{65A16FDE-2E0A-E846-80EC-32EF06D90B74}" type="presParOf" srcId="{20C29369-C2F9-2C4A-84C8-8FC3F998BCE5}" destId="{3DD2FAFE-3AF3-0946-BDF0-6A1927A8C7C6}" srcOrd="3" destOrd="0" presId="urn:microsoft.com/office/officeart/2005/8/layout/StepDownProcess"/>
    <dgm:cxn modelId="{DA6E77CB-DB6B-4E4C-B2B1-51154C5BBF90}" type="presParOf" srcId="{20C29369-C2F9-2C4A-84C8-8FC3F998BCE5}" destId="{B34D177F-ABB2-464F-9F8B-09C738DE7ECF}" srcOrd="4" destOrd="0" presId="urn:microsoft.com/office/officeart/2005/8/layout/StepDownProcess"/>
    <dgm:cxn modelId="{6D63BABF-B326-C24D-9767-40419D9F5929}" type="presParOf" srcId="{B34D177F-ABB2-464F-9F8B-09C738DE7ECF}" destId="{002D9850-1C19-D248-9DAC-4F478930AC52}" srcOrd="0" destOrd="0" presId="urn:microsoft.com/office/officeart/2005/8/layout/StepDownProcess"/>
    <dgm:cxn modelId="{EDBF06BC-5175-1445-957D-7A5923C10E34}" type="presParOf" srcId="{B34D177F-ABB2-464F-9F8B-09C738DE7ECF}" destId="{26E2E7F1-D989-C94C-92F2-A8B4C2A79D0F}" srcOrd="1"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9EF02F-D6B3-2D40-AE60-5EF00EA2DA6C}" type="doc">
      <dgm:prSet loTypeId="urn:microsoft.com/office/officeart/2005/8/layout/StepDownProcess" loCatId="process" qsTypeId="urn:microsoft.com/office/officeart/2005/8/quickstyle/simple5" qsCatId="simple" csTypeId="urn:microsoft.com/office/officeart/2005/8/colors/accent2_2" csCatId="accent2" phldr="1"/>
      <dgm:spPr/>
      <dgm:t>
        <a:bodyPr/>
        <a:lstStyle/>
        <a:p>
          <a:endParaRPr lang="en-US"/>
        </a:p>
      </dgm:t>
    </dgm:pt>
    <dgm:pt modelId="{CDF9ABF6-680A-3842-9C93-3DC87F905906}">
      <dgm:prSet phldrT="[Text]"/>
      <dgm:spPr>
        <a:solidFill>
          <a:schemeClr val="accent1"/>
        </a:solidFill>
      </dgm:spPr>
      <dgm:t>
        <a:bodyPr/>
        <a:lstStyle/>
        <a:p>
          <a:r>
            <a:rPr lang="en-US" dirty="0"/>
            <a:t>Basal</a:t>
          </a:r>
        </a:p>
      </dgm:t>
    </dgm:pt>
    <dgm:pt modelId="{86E2D959-8EC4-BD48-93CC-5CCDDFEAC3F3}" type="parTrans" cxnId="{A969A667-AD7D-9D46-9214-B3BA07E1116F}">
      <dgm:prSet/>
      <dgm:spPr/>
      <dgm:t>
        <a:bodyPr/>
        <a:lstStyle/>
        <a:p>
          <a:endParaRPr lang="en-US"/>
        </a:p>
      </dgm:t>
    </dgm:pt>
    <dgm:pt modelId="{1968B28A-88AC-FA4D-AFC3-5F29940BBD73}" type="sibTrans" cxnId="{A969A667-AD7D-9D46-9214-B3BA07E1116F}">
      <dgm:prSet/>
      <dgm:spPr/>
      <dgm:t>
        <a:bodyPr/>
        <a:lstStyle/>
        <a:p>
          <a:endParaRPr lang="en-US"/>
        </a:p>
      </dgm:t>
    </dgm:pt>
    <dgm:pt modelId="{75B40E29-3A6E-CA48-99AF-46993A8AACF0}">
      <dgm:prSet phldrT="[Text]" custT="1"/>
      <dgm:spPr/>
      <dgm:t>
        <a:bodyPr/>
        <a:lstStyle/>
        <a:p>
          <a:r>
            <a:rPr lang="en-US" sz="1600" dirty="0"/>
            <a:t>Provide insulin to meet basic metabolic needs </a:t>
          </a:r>
        </a:p>
      </dgm:t>
    </dgm:pt>
    <dgm:pt modelId="{E4DD40D4-BFB7-DA4D-856F-DB19AEE4D8F3}" type="parTrans" cxnId="{20938021-8371-724D-ABE1-83D9C484C953}">
      <dgm:prSet/>
      <dgm:spPr/>
      <dgm:t>
        <a:bodyPr/>
        <a:lstStyle/>
        <a:p>
          <a:endParaRPr lang="en-US"/>
        </a:p>
      </dgm:t>
    </dgm:pt>
    <dgm:pt modelId="{CDFAD1C2-E660-F247-B383-7249F2419433}" type="sibTrans" cxnId="{20938021-8371-724D-ABE1-83D9C484C953}">
      <dgm:prSet/>
      <dgm:spPr/>
      <dgm:t>
        <a:bodyPr/>
        <a:lstStyle/>
        <a:p>
          <a:endParaRPr lang="en-US"/>
        </a:p>
      </dgm:t>
    </dgm:pt>
    <dgm:pt modelId="{34D46BE9-FABD-8849-ADCD-1376974380B1}">
      <dgm:prSet phldrT="[Text]"/>
      <dgm:spPr>
        <a:solidFill>
          <a:schemeClr val="accent1"/>
        </a:solidFill>
      </dgm:spPr>
      <dgm:t>
        <a:bodyPr/>
        <a:lstStyle/>
        <a:p>
          <a:r>
            <a:rPr lang="en-US" dirty="0"/>
            <a:t>Correction</a:t>
          </a:r>
        </a:p>
      </dgm:t>
    </dgm:pt>
    <dgm:pt modelId="{7173F80D-2655-6148-904D-B5D4B479E0FE}" type="parTrans" cxnId="{87CACD75-ED0B-2648-9775-ECD2F68F5EA3}">
      <dgm:prSet/>
      <dgm:spPr/>
      <dgm:t>
        <a:bodyPr/>
        <a:lstStyle/>
        <a:p>
          <a:endParaRPr lang="en-US"/>
        </a:p>
      </dgm:t>
    </dgm:pt>
    <dgm:pt modelId="{CA84CC34-5230-8342-8089-B6A28EA75A11}" type="sibTrans" cxnId="{87CACD75-ED0B-2648-9775-ECD2F68F5EA3}">
      <dgm:prSet/>
      <dgm:spPr/>
      <dgm:t>
        <a:bodyPr/>
        <a:lstStyle/>
        <a:p>
          <a:endParaRPr lang="en-US"/>
        </a:p>
      </dgm:t>
    </dgm:pt>
    <dgm:pt modelId="{38BFDE2B-273B-2840-8816-8325190600BF}">
      <dgm:prSet phldrT="[Text]" custT="1"/>
      <dgm:spPr/>
      <dgm:t>
        <a:bodyPr/>
        <a:lstStyle/>
        <a:p>
          <a:r>
            <a:rPr lang="en-US" sz="1600" dirty="0"/>
            <a:t>Brings blood glucose back into range &amp; assists in establishing true basal dose</a:t>
          </a:r>
        </a:p>
      </dgm:t>
    </dgm:pt>
    <dgm:pt modelId="{6635B4F4-DF02-4A45-B00A-5764EAE4D3FB}" type="parTrans" cxnId="{1F039139-0F12-4246-8B81-08DF3F264D91}">
      <dgm:prSet/>
      <dgm:spPr/>
      <dgm:t>
        <a:bodyPr/>
        <a:lstStyle/>
        <a:p>
          <a:endParaRPr lang="en-US"/>
        </a:p>
      </dgm:t>
    </dgm:pt>
    <dgm:pt modelId="{5B751C76-C334-4E45-AD4A-996696EA3FC7}" type="sibTrans" cxnId="{1F039139-0F12-4246-8B81-08DF3F264D91}">
      <dgm:prSet/>
      <dgm:spPr/>
      <dgm:t>
        <a:bodyPr/>
        <a:lstStyle/>
        <a:p>
          <a:endParaRPr lang="en-US"/>
        </a:p>
      </dgm:t>
    </dgm:pt>
    <dgm:pt modelId="{5B2FC161-DB2D-714E-8301-8C6C12B0E32A}">
      <dgm:prSet custT="1"/>
      <dgm:spPr/>
      <dgm:t>
        <a:bodyPr/>
        <a:lstStyle/>
        <a:p>
          <a:r>
            <a:rPr lang="en-US" sz="1600" dirty="0"/>
            <a:t>Weight-based (0.2 - 0.4 units/kg/D)</a:t>
          </a:r>
        </a:p>
      </dgm:t>
    </dgm:pt>
    <dgm:pt modelId="{ABDB3662-09E5-7541-8960-BB5152ED48F4}" type="parTrans" cxnId="{88056B03-F2B3-9D43-A267-3EEE9BD74226}">
      <dgm:prSet/>
      <dgm:spPr/>
      <dgm:t>
        <a:bodyPr/>
        <a:lstStyle/>
        <a:p>
          <a:endParaRPr lang="en-US"/>
        </a:p>
      </dgm:t>
    </dgm:pt>
    <dgm:pt modelId="{06B62771-A0E7-9242-99E0-D49AEFDD3898}" type="sibTrans" cxnId="{88056B03-F2B3-9D43-A267-3EEE9BD74226}">
      <dgm:prSet/>
      <dgm:spPr/>
      <dgm:t>
        <a:bodyPr/>
        <a:lstStyle/>
        <a:p>
          <a:endParaRPr lang="en-US"/>
        </a:p>
      </dgm:t>
    </dgm:pt>
    <dgm:pt modelId="{EB3493E2-A626-064D-87BD-57AF5FDAF10C}">
      <dgm:prSet custT="1"/>
      <dgm:spPr/>
      <dgm:t>
        <a:bodyPr/>
        <a:lstStyle/>
        <a:p>
          <a:r>
            <a:rPr lang="en-US" sz="1600" dirty="0"/>
            <a:t>Considers state of insulin resistance &amp; kidney function</a:t>
          </a:r>
        </a:p>
      </dgm:t>
    </dgm:pt>
    <dgm:pt modelId="{6B947CEB-DE2F-AC4E-854B-DD2EA3E3607A}" type="parTrans" cxnId="{5CCC700A-E60C-3641-8A9C-C65856FDC003}">
      <dgm:prSet/>
      <dgm:spPr/>
      <dgm:t>
        <a:bodyPr/>
        <a:lstStyle/>
        <a:p>
          <a:endParaRPr lang="en-US"/>
        </a:p>
      </dgm:t>
    </dgm:pt>
    <dgm:pt modelId="{EF09414C-36F3-2642-A7F4-7FB79A5D5E0F}" type="sibTrans" cxnId="{5CCC700A-E60C-3641-8A9C-C65856FDC003}">
      <dgm:prSet/>
      <dgm:spPr/>
      <dgm:t>
        <a:bodyPr/>
        <a:lstStyle/>
        <a:p>
          <a:endParaRPr lang="en-US"/>
        </a:p>
      </dgm:t>
    </dgm:pt>
    <dgm:pt modelId="{20C29369-C2F9-2C4A-84C8-8FC3F998BCE5}" type="pres">
      <dgm:prSet presAssocID="{0F9EF02F-D6B3-2D40-AE60-5EF00EA2DA6C}" presName="rootnode" presStyleCnt="0">
        <dgm:presLayoutVars>
          <dgm:chMax/>
          <dgm:chPref/>
          <dgm:dir/>
          <dgm:animLvl val="lvl"/>
        </dgm:presLayoutVars>
      </dgm:prSet>
      <dgm:spPr/>
    </dgm:pt>
    <dgm:pt modelId="{2F9F9BF6-B355-8248-A8E0-A91DC447B8CA}" type="pres">
      <dgm:prSet presAssocID="{CDF9ABF6-680A-3842-9C93-3DC87F905906}" presName="composite" presStyleCnt="0"/>
      <dgm:spPr/>
    </dgm:pt>
    <dgm:pt modelId="{59874837-BB35-B04D-8C79-8A074AF355C7}" type="pres">
      <dgm:prSet presAssocID="{CDF9ABF6-680A-3842-9C93-3DC87F905906}" presName="bentUpArrow1" presStyleLbl="alignImgPlace1" presStyleIdx="0" presStyleCnt="1" custScaleX="50499"/>
      <dgm:spPr/>
    </dgm:pt>
    <dgm:pt modelId="{1DE7FFD1-D223-0B4C-B12B-C634EE5F2328}" type="pres">
      <dgm:prSet presAssocID="{CDF9ABF6-680A-3842-9C93-3DC87F905906}" presName="ParentText" presStyleLbl="node1" presStyleIdx="0" presStyleCnt="2">
        <dgm:presLayoutVars>
          <dgm:chMax val="1"/>
          <dgm:chPref val="1"/>
          <dgm:bulletEnabled val="1"/>
        </dgm:presLayoutVars>
      </dgm:prSet>
      <dgm:spPr/>
    </dgm:pt>
    <dgm:pt modelId="{E2240D98-07DA-BD44-9CCD-5E3C30B36045}" type="pres">
      <dgm:prSet presAssocID="{CDF9ABF6-680A-3842-9C93-3DC87F905906}" presName="ChildText" presStyleLbl="revTx" presStyleIdx="0" presStyleCnt="2" custScaleX="330583" custLinFactX="100000" custLinFactNeighborX="148791" custLinFactNeighborY="2221">
        <dgm:presLayoutVars>
          <dgm:chMax val="0"/>
          <dgm:chPref val="0"/>
          <dgm:bulletEnabled val="1"/>
        </dgm:presLayoutVars>
      </dgm:prSet>
      <dgm:spPr/>
    </dgm:pt>
    <dgm:pt modelId="{27FBDCD3-C4B6-BE43-B8A0-572ECB2A3356}" type="pres">
      <dgm:prSet presAssocID="{1968B28A-88AC-FA4D-AFC3-5F29940BBD73}" presName="sibTrans" presStyleCnt="0"/>
      <dgm:spPr/>
    </dgm:pt>
    <dgm:pt modelId="{B34D177F-ABB2-464F-9F8B-09C738DE7ECF}" type="pres">
      <dgm:prSet presAssocID="{34D46BE9-FABD-8849-ADCD-1376974380B1}" presName="composite" presStyleCnt="0"/>
      <dgm:spPr/>
    </dgm:pt>
    <dgm:pt modelId="{002D9850-1C19-D248-9DAC-4F478930AC52}" type="pres">
      <dgm:prSet presAssocID="{34D46BE9-FABD-8849-ADCD-1376974380B1}" presName="ParentText" presStyleLbl="node1" presStyleIdx="1" presStyleCnt="2" custLinFactNeighborX="-58063" custLinFactNeighborY="7428">
        <dgm:presLayoutVars>
          <dgm:chMax val="1"/>
          <dgm:chPref val="1"/>
          <dgm:bulletEnabled val="1"/>
        </dgm:presLayoutVars>
      </dgm:prSet>
      <dgm:spPr/>
    </dgm:pt>
    <dgm:pt modelId="{26E2E7F1-D989-C94C-92F2-A8B4C2A79D0F}" type="pres">
      <dgm:prSet presAssocID="{34D46BE9-FABD-8849-ADCD-1376974380B1}" presName="FinalChildText" presStyleLbl="revTx" presStyleIdx="1" presStyleCnt="2" custScaleX="237923" custScaleY="98257" custLinFactNeighborX="-5590" custLinFactNeighborY="12700">
        <dgm:presLayoutVars>
          <dgm:chMax val="0"/>
          <dgm:chPref val="0"/>
          <dgm:bulletEnabled val="1"/>
        </dgm:presLayoutVars>
      </dgm:prSet>
      <dgm:spPr/>
    </dgm:pt>
  </dgm:ptLst>
  <dgm:cxnLst>
    <dgm:cxn modelId="{88056B03-F2B3-9D43-A267-3EEE9BD74226}" srcId="{CDF9ABF6-680A-3842-9C93-3DC87F905906}" destId="{5B2FC161-DB2D-714E-8301-8C6C12B0E32A}" srcOrd="1" destOrd="0" parTransId="{ABDB3662-09E5-7541-8960-BB5152ED48F4}" sibTransId="{06B62771-A0E7-9242-99E0-D49AEFDD3898}"/>
    <dgm:cxn modelId="{5CCC700A-E60C-3641-8A9C-C65856FDC003}" srcId="{CDF9ABF6-680A-3842-9C93-3DC87F905906}" destId="{EB3493E2-A626-064D-87BD-57AF5FDAF10C}" srcOrd="2" destOrd="0" parTransId="{6B947CEB-DE2F-AC4E-854B-DD2EA3E3607A}" sibTransId="{EF09414C-36F3-2642-A7F4-7FB79A5D5E0F}"/>
    <dgm:cxn modelId="{389BFB0F-EF0A-784F-941A-95C5DF60AFF2}" type="presOf" srcId="{EB3493E2-A626-064D-87BD-57AF5FDAF10C}" destId="{E2240D98-07DA-BD44-9CCD-5E3C30B36045}" srcOrd="0" destOrd="2" presId="urn:microsoft.com/office/officeart/2005/8/layout/StepDownProcess"/>
    <dgm:cxn modelId="{1C093811-AE49-D742-B7D8-FF23E52BE506}" type="presOf" srcId="{0F9EF02F-D6B3-2D40-AE60-5EF00EA2DA6C}" destId="{20C29369-C2F9-2C4A-84C8-8FC3F998BCE5}" srcOrd="0" destOrd="0" presId="urn:microsoft.com/office/officeart/2005/8/layout/StepDownProcess"/>
    <dgm:cxn modelId="{20938021-8371-724D-ABE1-83D9C484C953}" srcId="{CDF9ABF6-680A-3842-9C93-3DC87F905906}" destId="{75B40E29-3A6E-CA48-99AF-46993A8AACF0}" srcOrd="0" destOrd="0" parTransId="{E4DD40D4-BFB7-DA4D-856F-DB19AEE4D8F3}" sibTransId="{CDFAD1C2-E660-F247-B383-7249F2419433}"/>
    <dgm:cxn modelId="{1F039139-0F12-4246-8B81-08DF3F264D91}" srcId="{34D46BE9-FABD-8849-ADCD-1376974380B1}" destId="{38BFDE2B-273B-2840-8816-8325190600BF}" srcOrd="0" destOrd="0" parTransId="{6635B4F4-DF02-4A45-B00A-5764EAE4D3FB}" sibTransId="{5B751C76-C334-4E45-AD4A-996696EA3FC7}"/>
    <dgm:cxn modelId="{037A2F54-85AC-EA46-A388-7765EED675CD}" type="presOf" srcId="{CDF9ABF6-680A-3842-9C93-3DC87F905906}" destId="{1DE7FFD1-D223-0B4C-B12B-C634EE5F2328}" srcOrd="0" destOrd="0" presId="urn:microsoft.com/office/officeart/2005/8/layout/StepDownProcess"/>
    <dgm:cxn modelId="{A969A667-AD7D-9D46-9214-B3BA07E1116F}" srcId="{0F9EF02F-D6B3-2D40-AE60-5EF00EA2DA6C}" destId="{CDF9ABF6-680A-3842-9C93-3DC87F905906}" srcOrd="0" destOrd="0" parTransId="{86E2D959-8EC4-BD48-93CC-5CCDDFEAC3F3}" sibTransId="{1968B28A-88AC-FA4D-AFC3-5F29940BBD73}"/>
    <dgm:cxn modelId="{87CACD75-ED0B-2648-9775-ECD2F68F5EA3}" srcId="{0F9EF02F-D6B3-2D40-AE60-5EF00EA2DA6C}" destId="{34D46BE9-FABD-8849-ADCD-1376974380B1}" srcOrd="1" destOrd="0" parTransId="{7173F80D-2655-6148-904D-B5D4B479E0FE}" sibTransId="{CA84CC34-5230-8342-8089-B6A28EA75A11}"/>
    <dgm:cxn modelId="{C6C274F0-DBDB-EC4E-A003-CA1E6CB8A0BC}" type="presOf" srcId="{5B2FC161-DB2D-714E-8301-8C6C12B0E32A}" destId="{E2240D98-07DA-BD44-9CCD-5E3C30B36045}" srcOrd="0" destOrd="1" presId="urn:microsoft.com/office/officeart/2005/8/layout/StepDownProcess"/>
    <dgm:cxn modelId="{3B63D9F2-0943-B341-B2D5-A32C1C2E0F33}" type="presOf" srcId="{75B40E29-3A6E-CA48-99AF-46993A8AACF0}" destId="{E2240D98-07DA-BD44-9CCD-5E3C30B36045}" srcOrd="0" destOrd="0" presId="urn:microsoft.com/office/officeart/2005/8/layout/StepDownProcess"/>
    <dgm:cxn modelId="{27DF7BF7-3C8E-1442-9217-4E043024986D}" type="presOf" srcId="{34D46BE9-FABD-8849-ADCD-1376974380B1}" destId="{002D9850-1C19-D248-9DAC-4F478930AC52}" srcOrd="0" destOrd="0" presId="urn:microsoft.com/office/officeart/2005/8/layout/StepDownProcess"/>
    <dgm:cxn modelId="{4FD419FE-7328-CA4E-93F4-8067C915369B}" type="presOf" srcId="{38BFDE2B-273B-2840-8816-8325190600BF}" destId="{26E2E7F1-D989-C94C-92F2-A8B4C2A79D0F}" srcOrd="0" destOrd="0" presId="urn:microsoft.com/office/officeart/2005/8/layout/StepDownProcess"/>
    <dgm:cxn modelId="{B3F42662-1220-2B4D-A666-BCC4CD3D79A3}" type="presParOf" srcId="{20C29369-C2F9-2C4A-84C8-8FC3F998BCE5}" destId="{2F9F9BF6-B355-8248-A8E0-A91DC447B8CA}" srcOrd="0" destOrd="0" presId="urn:microsoft.com/office/officeart/2005/8/layout/StepDownProcess"/>
    <dgm:cxn modelId="{9D117939-6692-D140-A208-3811DB99325D}" type="presParOf" srcId="{2F9F9BF6-B355-8248-A8E0-A91DC447B8CA}" destId="{59874837-BB35-B04D-8C79-8A074AF355C7}" srcOrd="0" destOrd="0" presId="urn:microsoft.com/office/officeart/2005/8/layout/StepDownProcess"/>
    <dgm:cxn modelId="{E7AEFF09-905D-FF41-BD3F-58D08246F1E1}" type="presParOf" srcId="{2F9F9BF6-B355-8248-A8E0-A91DC447B8CA}" destId="{1DE7FFD1-D223-0B4C-B12B-C634EE5F2328}" srcOrd="1" destOrd="0" presId="urn:microsoft.com/office/officeart/2005/8/layout/StepDownProcess"/>
    <dgm:cxn modelId="{C9FD02CB-0D0A-0741-9E0F-3D4BEF4CE46E}" type="presParOf" srcId="{2F9F9BF6-B355-8248-A8E0-A91DC447B8CA}" destId="{E2240D98-07DA-BD44-9CCD-5E3C30B36045}" srcOrd="2" destOrd="0" presId="urn:microsoft.com/office/officeart/2005/8/layout/StepDownProcess"/>
    <dgm:cxn modelId="{65A5F3A1-224E-A74E-8335-1B9077928C6B}" type="presParOf" srcId="{20C29369-C2F9-2C4A-84C8-8FC3F998BCE5}" destId="{27FBDCD3-C4B6-BE43-B8A0-572ECB2A3356}" srcOrd="1" destOrd="0" presId="urn:microsoft.com/office/officeart/2005/8/layout/StepDownProcess"/>
    <dgm:cxn modelId="{DA6E77CB-DB6B-4E4C-B2B1-51154C5BBF90}" type="presParOf" srcId="{20C29369-C2F9-2C4A-84C8-8FC3F998BCE5}" destId="{B34D177F-ABB2-464F-9F8B-09C738DE7ECF}" srcOrd="2" destOrd="0" presId="urn:microsoft.com/office/officeart/2005/8/layout/StepDownProcess"/>
    <dgm:cxn modelId="{6D63BABF-B326-C24D-9767-40419D9F5929}" type="presParOf" srcId="{B34D177F-ABB2-464F-9F8B-09C738DE7ECF}" destId="{002D9850-1C19-D248-9DAC-4F478930AC52}" srcOrd="0" destOrd="0" presId="urn:microsoft.com/office/officeart/2005/8/layout/StepDownProcess"/>
    <dgm:cxn modelId="{EDBF06BC-5175-1445-957D-7A5923C10E34}" type="presParOf" srcId="{B34D177F-ABB2-464F-9F8B-09C738DE7ECF}" destId="{26E2E7F1-D989-C94C-92F2-A8B4C2A79D0F}" srcOrd="1"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9EF02F-D6B3-2D40-AE60-5EF00EA2DA6C}" type="doc">
      <dgm:prSet loTypeId="urn:microsoft.com/office/officeart/2005/8/layout/StepDownProcess" loCatId="process" qsTypeId="urn:microsoft.com/office/officeart/2005/8/quickstyle/simple5" qsCatId="simple" csTypeId="urn:microsoft.com/office/officeart/2005/8/colors/accent2_2" csCatId="accent2" phldr="1"/>
      <dgm:spPr/>
      <dgm:t>
        <a:bodyPr/>
        <a:lstStyle/>
        <a:p>
          <a:endParaRPr lang="en-US"/>
        </a:p>
      </dgm:t>
    </dgm:pt>
    <dgm:pt modelId="{CDF9ABF6-680A-3842-9C93-3DC87F905906}">
      <dgm:prSet phldrT="[Text]"/>
      <dgm:spPr>
        <a:solidFill>
          <a:schemeClr val="accent1"/>
        </a:solidFill>
      </dgm:spPr>
      <dgm:t>
        <a:bodyPr/>
        <a:lstStyle/>
        <a:p>
          <a:r>
            <a:rPr lang="en-US" dirty="0"/>
            <a:t>Basal</a:t>
          </a:r>
        </a:p>
      </dgm:t>
    </dgm:pt>
    <dgm:pt modelId="{86E2D959-8EC4-BD48-93CC-5CCDDFEAC3F3}" type="parTrans" cxnId="{A969A667-AD7D-9D46-9214-B3BA07E1116F}">
      <dgm:prSet/>
      <dgm:spPr/>
      <dgm:t>
        <a:bodyPr/>
        <a:lstStyle/>
        <a:p>
          <a:endParaRPr lang="en-US"/>
        </a:p>
      </dgm:t>
    </dgm:pt>
    <dgm:pt modelId="{1968B28A-88AC-FA4D-AFC3-5F29940BBD73}" type="sibTrans" cxnId="{A969A667-AD7D-9D46-9214-B3BA07E1116F}">
      <dgm:prSet/>
      <dgm:spPr/>
      <dgm:t>
        <a:bodyPr/>
        <a:lstStyle/>
        <a:p>
          <a:endParaRPr lang="en-US"/>
        </a:p>
      </dgm:t>
    </dgm:pt>
    <dgm:pt modelId="{75B40E29-3A6E-CA48-99AF-46993A8AACF0}">
      <dgm:prSet phldrT="[Text]" custT="1"/>
      <dgm:spPr/>
      <dgm:t>
        <a:bodyPr/>
        <a:lstStyle/>
        <a:p>
          <a:r>
            <a:rPr lang="en-US" sz="1600" dirty="0"/>
            <a:t>Provides insulin to meet basic metabolic needs </a:t>
          </a:r>
        </a:p>
      </dgm:t>
    </dgm:pt>
    <dgm:pt modelId="{E4DD40D4-BFB7-DA4D-856F-DB19AEE4D8F3}" type="parTrans" cxnId="{20938021-8371-724D-ABE1-83D9C484C953}">
      <dgm:prSet/>
      <dgm:spPr/>
      <dgm:t>
        <a:bodyPr/>
        <a:lstStyle/>
        <a:p>
          <a:endParaRPr lang="en-US"/>
        </a:p>
      </dgm:t>
    </dgm:pt>
    <dgm:pt modelId="{CDFAD1C2-E660-F247-B383-7249F2419433}" type="sibTrans" cxnId="{20938021-8371-724D-ABE1-83D9C484C953}">
      <dgm:prSet/>
      <dgm:spPr/>
      <dgm:t>
        <a:bodyPr/>
        <a:lstStyle/>
        <a:p>
          <a:endParaRPr lang="en-US"/>
        </a:p>
      </dgm:t>
    </dgm:pt>
    <dgm:pt modelId="{E44276A3-E24B-3840-8591-E0480EE51B9E}">
      <dgm:prSet phldrT="[Text]"/>
      <dgm:spPr>
        <a:solidFill>
          <a:schemeClr val="accent1"/>
        </a:solidFill>
      </dgm:spPr>
      <dgm:t>
        <a:bodyPr/>
        <a:lstStyle/>
        <a:p>
          <a:r>
            <a:rPr lang="en-US" dirty="0"/>
            <a:t>Mealtime</a:t>
          </a:r>
        </a:p>
      </dgm:t>
    </dgm:pt>
    <dgm:pt modelId="{794049F6-C156-5240-868D-EE5BE2E9D52C}" type="parTrans" cxnId="{7A5979EB-769A-0E4B-AACB-FD5494D85E58}">
      <dgm:prSet/>
      <dgm:spPr/>
      <dgm:t>
        <a:bodyPr/>
        <a:lstStyle/>
        <a:p>
          <a:endParaRPr lang="en-US"/>
        </a:p>
      </dgm:t>
    </dgm:pt>
    <dgm:pt modelId="{F6F6BB19-66AF-8447-811B-6A9F44E496D1}" type="sibTrans" cxnId="{7A5979EB-769A-0E4B-AACB-FD5494D85E58}">
      <dgm:prSet/>
      <dgm:spPr/>
      <dgm:t>
        <a:bodyPr/>
        <a:lstStyle/>
        <a:p>
          <a:endParaRPr lang="en-US"/>
        </a:p>
      </dgm:t>
    </dgm:pt>
    <dgm:pt modelId="{95A78A5E-12D9-4944-B269-E581B4795D65}">
      <dgm:prSet phldrT="[Text]" custT="1"/>
      <dgm:spPr/>
      <dgm:t>
        <a:bodyPr/>
        <a:lstStyle/>
        <a:p>
          <a:r>
            <a:rPr lang="en-US" sz="1600" dirty="0"/>
            <a:t>Provides insulin to override rise in blood glucose from carb consumption</a:t>
          </a:r>
        </a:p>
      </dgm:t>
    </dgm:pt>
    <dgm:pt modelId="{A20726C1-30AB-1543-8301-16E3600C91DC}" type="parTrans" cxnId="{76DB7A38-ED8B-6143-8FFB-665EA1ACDB59}">
      <dgm:prSet/>
      <dgm:spPr/>
      <dgm:t>
        <a:bodyPr/>
        <a:lstStyle/>
        <a:p>
          <a:endParaRPr lang="en-US"/>
        </a:p>
      </dgm:t>
    </dgm:pt>
    <dgm:pt modelId="{6736A939-215E-A842-912C-298F4B5E5568}" type="sibTrans" cxnId="{76DB7A38-ED8B-6143-8FFB-665EA1ACDB59}">
      <dgm:prSet/>
      <dgm:spPr/>
      <dgm:t>
        <a:bodyPr/>
        <a:lstStyle/>
        <a:p>
          <a:endParaRPr lang="en-US"/>
        </a:p>
      </dgm:t>
    </dgm:pt>
    <dgm:pt modelId="{34D46BE9-FABD-8849-ADCD-1376974380B1}">
      <dgm:prSet phldrT="[Text]"/>
      <dgm:spPr>
        <a:solidFill>
          <a:schemeClr val="accent1"/>
        </a:solidFill>
      </dgm:spPr>
      <dgm:t>
        <a:bodyPr/>
        <a:lstStyle/>
        <a:p>
          <a:r>
            <a:rPr lang="en-US" dirty="0"/>
            <a:t>Correction</a:t>
          </a:r>
        </a:p>
      </dgm:t>
    </dgm:pt>
    <dgm:pt modelId="{7173F80D-2655-6148-904D-B5D4B479E0FE}" type="parTrans" cxnId="{87CACD75-ED0B-2648-9775-ECD2F68F5EA3}">
      <dgm:prSet/>
      <dgm:spPr/>
      <dgm:t>
        <a:bodyPr/>
        <a:lstStyle/>
        <a:p>
          <a:endParaRPr lang="en-US"/>
        </a:p>
      </dgm:t>
    </dgm:pt>
    <dgm:pt modelId="{CA84CC34-5230-8342-8089-B6A28EA75A11}" type="sibTrans" cxnId="{87CACD75-ED0B-2648-9775-ECD2F68F5EA3}">
      <dgm:prSet/>
      <dgm:spPr/>
      <dgm:t>
        <a:bodyPr/>
        <a:lstStyle/>
        <a:p>
          <a:endParaRPr lang="en-US"/>
        </a:p>
      </dgm:t>
    </dgm:pt>
    <dgm:pt modelId="{38BFDE2B-273B-2840-8816-8325190600BF}">
      <dgm:prSet phldrT="[Text]" custT="1"/>
      <dgm:spPr/>
      <dgm:t>
        <a:bodyPr/>
        <a:lstStyle/>
        <a:p>
          <a:r>
            <a:rPr lang="en-US" sz="1600" dirty="0"/>
            <a:t>Provides insulin to bring blood glucoses back into range</a:t>
          </a:r>
        </a:p>
      </dgm:t>
    </dgm:pt>
    <dgm:pt modelId="{6635B4F4-DF02-4A45-B00A-5764EAE4D3FB}" type="parTrans" cxnId="{1F039139-0F12-4246-8B81-08DF3F264D91}">
      <dgm:prSet/>
      <dgm:spPr/>
      <dgm:t>
        <a:bodyPr/>
        <a:lstStyle/>
        <a:p>
          <a:endParaRPr lang="en-US"/>
        </a:p>
      </dgm:t>
    </dgm:pt>
    <dgm:pt modelId="{5B751C76-C334-4E45-AD4A-996696EA3FC7}" type="sibTrans" cxnId="{1F039139-0F12-4246-8B81-08DF3F264D91}">
      <dgm:prSet/>
      <dgm:spPr/>
      <dgm:t>
        <a:bodyPr/>
        <a:lstStyle/>
        <a:p>
          <a:endParaRPr lang="en-US"/>
        </a:p>
      </dgm:t>
    </dgm:pt>
    <dgm:pt modelId="{6D65F9C5-4552-D248-B69B-CDC25171D665}">
      <dgm:prSet phldrT="[Text]" custT="1"/>
      <dgm:spPr/>
      <dgm:t>
        <a:bodyPr/>
        <a:lstStyle/>
        <a:p>
          <a:r>
            <a:rPr lang="en-US" sz="1600" dirty="0"/>
            <a:t>Considers state of insulin resistance &amp; kidney function</a:t>
          </a:r>
        </a:p>
      </dgm:t>
    </dgm:pt>
    <dgm:pt modelId="{E71B5960-89D9-3340-A8C4-AF6D3704F0F5}" type="parTrans" cxnId="{B299BC80-CFEA-AC4D-88C7-3E9C26FACDD5}">
      <dgm:prSet/>
      <dgm:spPr/>
      <dgm:t>
        <a:bodyPr/>
        <a:lstStyle/>
        <a:p>
          <a:endParaRPr lang="en-US"/>
        </a:p>
      </dgm:t>
    </dgm:pt>
    <dgm:pt modelId="{9FDC1153-89A4-5341-A31D-391F0102B907}" type="sibTrans" cxnId="{B299BC80-CFEA-AC4D-88C7-3E9C26FACDD5}">
      <dgm:prSet/>
      <dgm:spPr/>
      <dgm:t>
        <a:bodyPr/>
        <a:lstStyle/>
        <a:p>
          <a:endParaRPr lang="en-US"/>
        </a:p>
      </dgm:t>
    </dgm:pt>
    <dgm:pt modelId="{4EDA7881-2A9B-D74A-98A4-3F9220F624D6}">
      <dgm:prSet phldrT="[Text]" custT="1"/>
      <dgm:spPr/>
      <dgm:t>
        <a:bodyPr/>
        <a:lstStyle/>
        <a:p>
          <a:r>
            <a:rPr lang="en-US" sz="1600" dirty="0"/>
            <a:t>Weight-based (0.2 - 0.4 units/kg/D)</a:t>
          </a:r>
        </a:p>
      </dgm:t>
    </dgm:pt>
    <dgm:pt modelId="{00F3D480-5203-DF48-8296-C22D9265499B}" type="parTrans" cxnId="{ECCFABA5-0236-5346-B012-CB16BC3EEAB2}">
      <dgm:prSet/>
      <dgm:spPr/>
      <dgm:t>
        <a:bodyPr/>
        <a:lstStyle/>
        <a:p>
          <a:endParaRPr lang="en-US"/>
        </a:p>
      </dgm:t>
    </dgm:pt>
    <dgm:pt modelId="{0B51E958-440D-3149-B3D1-4C7511E2C4ED}" type="sibTrans" cxnId="{ECCFABA5-0236-5346-B012-CB16BC3EEAB2}">
      <dgm:prSet/>
      <dgm:spPr/>
      <dgm:t>
        <a:bodyPr/>
        <a:lstStyle/>
        <a:p>
          <a:endParaRPr lang="en-US"/>
        </a:p>
      </dgm:t>
    </dgm:pt>
    <dgm:pt modelId="{89B39042-1BE7-6E4D-A310-D72B7A92453B}">
      <dgm:prSet phldrT="[Text]" custT="1"/>
      <dgm:spPr/>
      <dgm:t>
        <a:bodyPr/>
        <a:lstStyle/>
        <a:p>
          <a:r>
            <a:rPr lang="en-US" sz="1600" dirty="0"/>
            <a:t>Insulin resistance-based</a:t>
          </a:r>
        </a:p>
      </dgm:t>
    </dgm:pt>
    <dgm:pt modelId="{F54201E4-EBB6-B54A-B11C-5A4B8E5D4118}" type="parTrans" cxnId="{41F4C49F-A819-8C44-8DBC-4A4260268E4F}">
      <dgm:prSet/>
      <dgm:spPr/>
      <dgm:t>
        <a:bodyPr/>
        <a:lstStyle/>
        <a:p>
          <a:endParaRPr lang="en-US"/>
        </a:p>
      </dgm:t>
    </dgm:pt>
    <dgm:pt modelId="{DB19AD51-E155-EB40-9308-526CA53C83BE}" type="sibTrans" cxnId="{41F4C49F-A819-8C44-8DBC-4A4260268E4F}">
      <dgm:prSet/>
      <dgm:spPr/>
      <dgm:t>
        <a:bodyPr/>
        <a:lstStyle/>
        <a:p>
          <a:endParaRPr lang="en-US"/>
        </a:p>
      </dgm:t>
    </dgm:pt>
    <dgm:pt modelId="{20C29369-C2F9-2C4A-84C8-8FC3F998BCE5}" type="pres">
      <dgm:prSet presAssocID="{0F9EF02F-D6B3-2D40-AE60-5EF00EA2DA6C}" presName="rootnode" presStyleCnt="0">
        <dgm:presLayoutVars>
          <dgm:chMax/>
          <dgm:chPref/>
          <dgm:dir/>
          <dgm:animLvl val="lvl"/>
        </dgm:presLayoutVars>
      </dgm:prSet>
      <dgm:spPr/>
    </dgm:pt>
    <dgm:pt modelId="{2F9F9BF6-B355-8248-A8E0-A91DC447B8CA}" type="pres">
      <dgm:prSet presAssocID="{CDF9ABF6-680A-3842-9C93-3DC87F905906}" presName="composite" presStyleCnt="0"/>
      <dgm:spPr/>
    </dgm:pt>
    <dgm:pt modelId="{59874837-BB35-B04D-8C79-8A074AF355C7}" type="pres">
      <dgm:prSet presAssocID="{CDF9ABF6-680A-3842-9C93-3DC87F905906}" presName="bentUpArrow1" presStyleLbl="alignImgPlace1" presStyleIdx="0" presStyleCnt="2"/>
      <dgm:spPr/>
    </dgm:pt>
    <dgm:pt modelId="{1DE7FFD1-D223-0B4C-B12B-C634EE5F2328}" type="pres">
      <dgm:prSet presAssocID="{CDF9ABF6-680A-3842-9C93-3DC87F905906}" presName="ParentText" presStyleLbl="node1" presStyleIdx="0" presStyleCnt="3">
        <dgm:presLayoutVars>
          <dgm:chMax val="1"/>
          <dgm:chPref val="1"/>
          <dgm:bulletEnabled val="1"/>
        </dgm:presLayoutVars>
      </dgm:prSet>
      <dgm:spPr/>
    </dgm:pt>
    <dgm:pt modelId="{E2240D98-07DA-BD44-9CCD-5E3C30B36045}" type="pres">
      <dgm:prSet presAssocID="{CDF9ABF6-680A-3842-9C93-3DC87F905906}" presName="ChildText" presStyleLbl="revTx" presStyleIdx="0" presStyleCnt="3" custScaleX="574181" custLinFactX="100000" custLinFactNeighborX="148791" custLinFactNeighborY="2221">
        <dgm:presLayoutVars>
          <dgm:chMax val="0"/>
          <dgm:chPref val="0"/>
          <dgm:bulletEnabled val="1"/>
        </dgm:presLayoutVars>
      </dgm:prSet>
      <dgm:spPr/>
    </dgm:pt>
    <dgm:pt modelId="{27FBDCD3-C4B6-BE43-B8A0-572ECB2A3356}" type="pres">
      <dgm:prSet presAssocID="{1968B28A-88AC-FA4D-AFC3-5F29940BBD73}" presName="sibTrans" presStyleCnt="0"/>
      <dgm:spPr/>
    </dgm:pt>
    <dgm:pt modelId="{F89CF29E-8FE8-4C48-9764-5EDBCC222449}" type="pres">
      <dgm:prSet presAssocID="{E44276A3-E24B-3840-8591-E0480EE51B9E}" presName="composite" presStyleCnt="0"/>
      <dgm:spPr/>
    </dgm:pt>
    <dgm:pt modelId="{A74B1921-B415-BF44-AB50-F28AFC1CBA26}" type="pres">
      <dgm:prSet presAssocID="{E44276A3-E24B-3840-8591-E0480EE51B9E}" presName="bentUpArrow1" presStyleLbl="alignImgPlace1" presStyleIdx="1" presStyleCnt="2" custLinFactNeighborX="-13625" custLinFactNeighborY="8461"/>
      <dgm:spPr/>
    </dgm:pt>
    <dgm:pt modelId="{63010B48-4F7D-3B40-B702-3884EA324AEA}" type="pres">
      <dgm:prSet presAssocID="{E44276A3-E24B-3840-8591-E0480EE51B9E}" presName="ParentText" presStyleLbl="node1" presStyleIdx="1" presStyleCnt="3" custLinFactNeighborX="-20105" custLinFactNeighborY="1346">
        <dgm:presLayoutVars>
          <dgm:chMax val="1"/>
          <dgm:chPref val="1"/>
          <dgm:bulletEnabled val="1"/>
        </dgm:presLayoutVars>
      </dgm:prSet>
      <dgm:spPr/>
    </dgm:pt>
    <dgm:pt modelId="{42A5BD3E-302A-FE4B-8CA1-CBE878EC90B3}" type="pres">
      <dgm:prSet presAssocID="{E44276A3-E24B-3840-8591-E0480EE51B9E}" presName="ChildText" presStyleLbl="revTx" presStyleIdx="1" presStyleCnt="3" custScaleX="425792" custScaleY="110914" custLinFactX="40620" custLinFactNeighborX="100000" custLinFactNeighborY="1728">
        <dgm:presLayoutVars>
          <dgm:chMax val="0"/>
          <dgm:chPref val="0"/>
          <dgm:bulletEnabled val="1"/>
        </dgm:presLayoutVars>
      </dgm:prSet>
      <dgm:spPr/>
    </dgm:pt>
    <dgm:pt modelId="{3DD2FAFE-3AF3-0946-BDF0-6A1927A8C7C6}" type="pres">
      <dgm:prSet presAssocID="{F6F6BB19-66AF-8447-811B-6A9F44E496D1}" presName="sibTrans" presStyleCnt="0"/>
      <dgm:spPr/>
    </dgm:pt>
    <dgm:pt modelId="{B34D177F-ABB2-464F-9F8B-09C738DE7ECF}" type="pres">
      <dgm:prSet presAssocID="{34D46BE9-FABD-8849-ADCD-1376974380B1}" presName="composite" presStyleCnt="0"/>
      <dgm:spPr/>
    </dgm:pt>
    <dgm:pt modelId="{002D9850-1C19-D248-9DAC-4F478930AC52}" type="pres">
      <dgm:prSet presAssocID="{34D46BE9-FABD-8849-ADCD-1376974380B1}" presName="ParentText" presStyleLbl="node1" presStyleIdx="2" presStyleCnt="3" custLinFactNeighborX="-58063" custLinFactNeighborY="7428">
        <dgm:presLayoutVars>
          <dgm:chMax val="1"/>
          <dgm:chPref val="1"/>
          <dgm:bulletEnabled val="1"/>
        </dgm:presLayoutVars>
      </dgm:prSet>
      <dgm:spPr/>
    </dgm:pt>
    <dgm:pt modelId="{26E2E7F1-D989-C94C-92F2-A8B4C2A79D0F}" type="pres">
      <dgm:prSet presAssocID="{34D46BE9-FABD-8849-ADCD-1376974380B1}" presName="FinalChildText" presStyleLbl="revTx" presStyleIdx="2" presStyleCnt="3" custScaleX="237923" custScaleY="98257" custLinFactNeighborX="-5590" custLinFactNeighborY="12700">
        <dgm:presLayoutVars>
          <dgm:chMax val="0"/>
          <dgm:chPref val="0"/>
          <dgm:bulletEnabled val="1"/>
        </dgm:presLayoutVars>
      </dgm:prSet>
      <dgm:spPr/>
    </dgm:pt>
  </dgm:ptLst>
  <dgm:cxnLst>
    <dgm:cxn modelId="{1C093811-AE49-D742-B7D8-FF23E52BE506}" type="presOf" srcId="{0F9EF02F-D6B3-2D40-AE60-5EF00EA2DA6C}" destId="{20C29369-C2F9-2C4A-84C8-8FC3F998BCE5}" srcOrd="0" destOrd="0" presId="urn:microsoft.com/office/officeart/2005/8/layout/StepDownProcess"/>
    <dgm:cxn modelId="{20938021-8371-724D-ABE1-83D9C484C953}" srcId="{CDF9ABF6-680A-3842-9C93-3DC87F905906}" destId="{75B40E29-3A6E-CA48-99AF-46993A8AACF0}" srcOrd="0" destOrd="0" parTransId="{E4DD40D4-BFB7-DA4D-856F-DB19AEE4D8F3}" sibTransId="{CDFAD1C2-E660-F247-B383-7249F2419433}"/>
    <dgm:cxn modelId="{82B0E223-73F5-AB4D-A40B-9562DDBA7759}" type="presOf" srcId="{6D65F9C5-4552-D248-B69B-CDC25171D665}" destId="{E2240D98-07DA-BD44-9CCD-5E3C30B36045}" srcOrd="0" destOrd="2" presId="urn:microsoft.com/office/officeart/2005/8/layout/StepDownProcess"/>
    <dgm:cxn modelId="{76DB7A38-ED8B-6143-8FFB-665EA1ACDB59}" srcId="{E44276A3-E24B-3840-8591-E0480EE51B9E}" destId="{95A78A5E-12D9-4944-B269-E581B4795D65}" srcOrd="0" destOrd="0" parTransId="{A20726C1-30AB-1543-8301-16E3600C91DC}" sibTransId="{6736A939-215E-A842-912C-298F4B5E5568}"/>
    <dgm:cxn modelId="{1F039139-0F12-4246-8B81-08DF3F264D91}" srcId="{34D46BE9-FABD-8849-ADCD-1376974380B1}" destId="{38BFDE2B-273B-2840-8816-8325190600BF}" srcOrd="0" destOrd="0" parTransId="{6635B4F4-DF02-4A45-B00A-5764EAE4D3FB}" sibTransId="{5B751C76-C334-4E45-AD4A-996696EA3FC7}"/>
    <dgm:cxn modelId="{037A2F54-85AC-EA46-A388-7765EED675CD}" type="presOf" srcId="{CDF9ABF6-680A-3842-9C93-3DC87F905906}" destId="{1DE7FFD1-D223-0B4C-B12B-C634EE5F2328}" srcOrd="0" destOrd="0" presId="urn:microsoft.com/office/officeart/2005/8/layout/StepDownProcess"/>
    <dgm:cxn modelId="{A969A667-AD7D-9D46-9214-B3BA07E1116F}" srcId="{0F9EF02F-D6B3-2D40-AE60-5EF00EA2DA6C}" destId="{CDF9ABF6-680A-3842-9C93-3DC87F905906}" srcOrd="0" destOrd="0" parTransId="{86E2D959-8EC4-BD48-93CC-5CCDDFEAC3F3}" sibTransId="{1968B28A-88AC-FA4D-AFC3-5F29940BBD73}"/>
    <dgm:cxn modelId="{87CACD75-ED0B-2648-9775-ECD2F68F5EA3}" srcId="{0F9EF02F-D6B3-2D40-AE60-5EF00EA2DA6C}" destId="{34D46BE9-FABD-8849-ADCD-1376974380B1}" srcOrd="2" destOrd="0" parTransId="{7173F80D-2655-6148-904D-B5D4B479E0FE}" sibTransId="{CA84CC34-5230-8342-8089-B6A28EA75A11}"/>
    <dgm:cxn modelId="{B299BC80-CFEA-AC4D-88C7-3E9C26FACDD5}" srcId="{CDF9ABF6-680A-3842-9C93-3DC87F905906}" destId="{6D65F9C5-4552-D248-B69B-CDC25171D665}" srcOrd="2" destOrd="0" parTransId="{E71B5960-89D9-3340-A8C4-AF6D3704F0F5}" sibTransId="{9FDC1153-89A4-5341-A31D-391F0102B907}"/>
    <dgm:cxn modelId="{C11E4381-A731-EB49-9601-96337D248A10}" type="presOf" srcId="{E44276A3-E24B-3840-8591-E0480EE51B9E}" destId="{63010B48-4F7D-3B40-B702-3884EA324AEA}" srcOrd="0" destOrd="0" presId="urn:microsoft.com/office/officeart/2005/8/layout/StepDownProcess"/>
    <dgm:cxn modelId="{C641E985-A915-C240-9A98-4F176E4361E4}" type="presOf" srcId="{4EDA7881-2A9B-D74A-98A4-3F9220F624D6}" destId="{E2240D98-07DA-BD44-9CCD-5E3C30B36045}" srcOrd="0" destOrd="1" presId="urn:microsoft.com/office/officeart/2005/8/layout/StepDownProcess"/>
    <dgm:cxn modelId="{41F4C49F-A819-8C44-8DBC-4A4260268E4F}" srcId="{E44276A3-E24B-3840-8591-E0480EE51B9E}" destId="{89B39042-1BE7-6E4D-A310-D72B7A92453B}" srcOrd="1" destOrd="0" parTransId="{F54201E4-EBB6-B54A-B11C-5A4B8E5D4118}" sibTransId="{DB19AD51-E155-EB40-9308-526CA53C83BE}"/>
    <dgm:cxn modelId="{ECCFABA5-0236-5346-B012-CB16BC3EEAB2}" srcId="{CDF9ABF6-680A-3842-9C93-3DC87F905906}" destId="{4EDA7881-2A9B-D74A-98A4-3F9220F624D6}" srcOrd="1" destOrd="0" parTransId="{00F3D480-5203-DF48-8296-C22D9265499B}" sibTransId="{0B51E958-440D-3149-B3D1-4C7511E2C4ED}"/>
    <dgm:cxn modelId="{7A5979EB-769A-0E4B-AACB-FD5494D85E58}" srcId="{0F9EF02F-D6B3-2D40-AE60-5EF00EA2DA6C}" destId="{E44276A3-E24B-3840-8591-E0480EE51B9E}" srcOrd="1" destOrd="0" parTransId="{794049F6-C156-5240-868D-EE5BE2E9D52C}" sibTransId="{F6F6BB19-66AF-8447-811B-6A9F44E496D1}"/>
    <dgm:cxn modelId="{79D812F0-F00C-214E-BEA5-2029FD106F11}" type="presOf" srcId="{89B39042-1BE7-6E4D-A310-D72B7A92453B}" destId="{42A5BD3E-302A-FE4B-8CA1-CBE878EC90B3}" srcOrd="0" destOrd="1" presId="urn:microsoft.com/office/officeart/2005/8/layout/StepDownProcess"/>
    <dgm:cxn modelId="{69A5DAF1-D7B0-134C-B69D-595C3E21A7FC}" type="presOf" srcId="{95A78A5E-12D9-4944-B269-E581B4795D65}" destId="{42A5BD3E-302A-FE4B-8CA1-CBE878EC90B3}" srcOrd="0" destOrd="0" presId="urn:microsoft.com/office/officeart/2005/8/layout/StepDownProcess"/>
    <dgm:cxn modelId="{3B63D9F2-0943-B341-B2D5-A32C1C2E0F33}" type="presOf" srcId="{75B40E29-3A6E-CA48-99AF-46993A8AACF0}" destId="{E2240D98-07DA-BD44-9CCD-5E3C30B36045}" srcOrd="0" destOrd="0" presId="urn:microsoft.com/office/officeart/2005/8/layout/StepDownProcess"/>
    <dgm:cxn modelId="{27DF7BF7-3C8E-1442-9217-4E043024986D}" type="presOf" srcId="{34D46BE9-FABD-8849-ADCD-1376974380B1}" destId="{002D9850-1C19-D248-9DAC-4F478930AC52}" srcOrd="0" destOrd="0" presId="urn:microsoft.com/office/officeart/2005/8/layout/StepDownProcess"/>
    <dgm:cxn modelId="{4FD419FE-7328-CA4E-93F4-8067C915369B}" type="presOf" srcId="{38BFDE2B-273B-2840-8816-8325190600BF}" destId="{26E2E7F1-D989-C94C-92F2-A8B4C2A79D0F}" srcOrd="0" destOrd="0" presId="urn:microsoft.com/office/officeart/2005/8/layout/StepDownProcess"/>
    <dgm:cxn modelId="{B3F42662-1220-2B4D-A666-BCC4CD3D79A3}" type="presParOf" srcId="{20C29369-C2F9-2C4A-84C8-8FC3F998BCE5}" destId="{2F9F9BF6-B355-8248-A8E0-A91DC447B8CA}" srcOrd="0" destOrd="0" presId="urn:microsoft.com/office/officeart/2005/8/layout/StepDownProcess"/>
    <dgm:cxn modelId="{9D117939-6692-D140-A208-3811DB99325D}" type="presParOf" srcId="{2F9F9BF6-B355-8248-A8E0-A91DC447B8CA}" destId="{59874837-BB35-B04D-8C79-8A074AF355C7}" srcOrd="0" destOrd="0" presId="urn:microsoft.com/office/officeart/2005/8/layout/StepDownProcess"/>
    <dgm:cxn modelId="{E7AEFF09-905D-FF41-BD3F-58D08246F1E1}" type="presParOf" srcId="{2F9F9BF6-B355-8248-A8E0-A91DC447B8CA}" destId="{1DE7FFD1-D223-0B4C-B12B-C634EE5F2328}" srcOrd="1" destOrd="0" presId="urn:microsoft.com/office/officeart/2005/8/layout/StepDownProcess"/>
    <dgm:cxn modelId="{C9FD02CB-0D0A-0741-9E0F-3D4BEF4CE46E}" type="presParOf" srcId="{2F9F9BF6-B355-8248-A8E0-A91DC447B8CA}" destId="{E2240D98-07DA-BD44-9CCD-5E3C30B36045}" srcOrd="2" destOrd="0" presId="urn:microsoft.com/office/officeart/2005/8/layout/StepDownProcess"/>
    <dgm:cxn modelId="{65A5F3A1-224E-A74E-8335-1B9077928C6B}" type="presParOf" srcId="{20C29369-C2F9-2C4A-84C8-8FC3F998BCE5}" destId="{27FBDCD3-C4B6-BE43-B8A0-572ECB2A3356}" srcOrd="1" destOrd="0" presId="urn:microsoft.com/office/officeart/2005/8/layout/StepDownProcess"/>
    <dgm:cxn modelId="{1526AD07-E754-044B-B51F-021105769402}" type="presParOf" srcId="{20C29369-C2F9-2C4A-84C8-8FC3F998BCE5}" destId="{F89CF29E-8FE8-4C48-9764-5EDBCC222449}" srcOrd="2" destOrd="0" presId="urn:microsoft.com/office/officeart/2005/8/layout/StepDownProcess"/>
    <dgm:cxn modelId="{3FEF0A95-1AB0-4049-BB00-64FE216062CD}" type="presParOf" srcId="{F89CF29E-8FE8-4C48-9764-5EDBCC222449}" destId="{A74B1921-B415-BF44-AB50-F28AFC1CBA26}" srcOrd="0" destOrd="0" presId="urn:microsoft.com/office/officeart/2005/8/layout/StepDownProcess"/>
    <dgm:cxn modelId="{60AE96DD-3C8E-CB4D-B287-909D9447CC2D}" type="presParOf" srcId="{F89CF29E-8FE8-4C48-9764-5EDBCC222449}" destId="{63010B48-4F7D-3B40-B702-3884EA324AEA}" srcOrd="1" destOrd="0" presId="urn:microsoft.com/office/officeart/2005/8/layout/StepDownProcess"/>
    <dgm:cxn modelId="{698CF1A8-1CFE-114A-A79E-AD6A0A699429}" type="presParOf" srcId="{F89CF29E-8FE8-4C48-9764-5EDBCC222449}" destId="{42A5BD3E-302A-FE4B-8CA1-CBE878EC90B3}" srcOrd="2" destOrd="0" presId="urn:microsoft.com/office/officeart/2005/8/layout/StepDownProcess"/>
    <dgm:cxn modelId="{65A16FDE-2E0A-E846-80EC-32EF06D90B74}" type="presParOf" srcId="{20C29369-C2F9-2C4A-84C8-8FC3F998BCE5}" destId="{3DD2FAFE-3AF3-0946-BDF0-6A1927A8C7C6}" srcOrd="3" destOrd="0" presId="urn:microsoft.com/office/officeart/2005/8/layout/StepDownProcess"/>
    <dgm:cxn modelId="{DA6E77CB-DB6B-4E4C-B2B1-51154C5BBF90}" type="presParOf" srcId="{20C29369-C2F9-2C4A-84C8-8FC3F998BCE5}" destId="{B34D177F-ABB2-464F-9F8B-09C738DE7ECF}" srcOrd="4" destOrd="0" presId="urn:microsoft.com/office/officeart/2005/8/layout/StepDownProcess"/>
    <dgm:cxn modelId="{6D63BABF-B326-C24D-9767-40419D9F5929}" type="presParOf" srcId="{B34D177F-ABB2-464F-9F8B-09C738DE7ECF}" destId="{002D9850-1C19-D248-9DAC-4F478930AC52}" srcOrd="0" destOrd="0" presId="urn:microsoft.com/office/officeart/2005/8/layout/StepDownProcess"/>
    <dgm:cxn modelId="{EDBF06BC-5175-1445-957D-7A5923C10E34}" type="presParOf" srcId="{B34D177F-ABB2-464F-9F8B-09C738DE7ECF}" destId="{26E2E7F1-D989-C94C-92F2-A8B4C2A79D0F}" srcOrd="1"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74837-BB35-B04D-8C79-8A074AF355C7}">
      <dsp:nvSpPr>
        <dsp:cNvPr id="0" name=""/>
        <dsp:cNvSpPr/>
      </dsp:nvSpPr>
      <dsp:spPr>
        <a:xfrm rot="5400000">
          <a:off x="1212949" y="2189994"/>
          <a:ext cx="816044" cy="929037"/>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DE7FFD1-D223-0B4C-B12B-C634EE5F2328}">
      <dsp:nvSpPr>
        <dsp:cNvPr id="0" name=""/>
        <dsp:cNvSpPr/>
      </dsp:nvSpPr>
      <dsp:spPr>
        <a:xfrm>
          <a:off x="996747" y="1285393"/>
          <a:ext cx="1373737" cy="961571"/>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Basal</a:t>
          </a:r>
        </a:p>
      </dsp:txBody>
      <dsp:txXfrm>
        <a:off x="1043695" y="1332341"/>
        <a:ext cx="1279841" cy="867675"/>
      </dsp:txXfrm>
    </dsp:sp>
    <dsp:sp modelId="{E2240D98-07DA-BD44-9CCD-5E3C30B36045}">
      <dsp:nvSpPr>
        <dsp:cNvPr id="0" name=""/>
        <dsp:cNvSpPr/>
      </dsp:nvSpPr>
      <dsp:spPr>
        <a:xfrm>
          <a:off x="2487387" y="1394362"/>
          <a:ext cx="5736791" cy="777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Provides insulin to meet basic metabolic needs </a:t>
          </a:r>
        </a:p>
        <a:p>
          <a:pPr marL="171450" lvl="1" indent="-171450" algn="l" defTabSz="711200">
            <a:lnSpc>
              <a:spcPct val="90000"/>
            </a:lnSpc>
            <a:spcBef>
              <a:spcPct val="0"/>
            </a:spcBef>
            <a:spcAft>
              <a:spcPct val="15000"/>
            </a:spcAft>
            <a:buChar char="•"/>
          </a:pPr>
          <a:r>
            <a:rPr lang="en-US" sz="1600" kern="1200" dirty="0"/>
            <a:t>Weight-based (0.2 - 0.4 units/kg/D)</a:t>
          </a:r>
        </a:p>
        <a:p>
          <a:pPr marL="171450" lvl="1" indent="-171450" algn="l" defTabSz="711200">
            <a:lnSpc>
              <a:spcPct val="90000"/>
            </a:lnSpc>
            <a:spcBef>
              <a:spcPct val="0"/>
            </a:spcBef>
            <a:spcAft>
              <a:spcPct val="15000"/>
            </a:spcAft>
            <a:buChar char="•"/>
          </a:pPr>
          <a:r>
            <a:rPr lang="en-US" sz="1600" kern="1200" dirty="0"/>
            <a:t>Considers state of insulin resistance &amp; kidney function</a:t>
          </a:r>
        </a:p>
      </dsp:txBody>
      <dsp:txXfrm>
        <a:off x="2487387" y="1394362"/>
        <a:ext cx="5736791" cy="777184"/>
      </dsp:txXfrm>
    </dsp:sp>
    <dsp:sp modelId="{A74B1921-B415-BF44-AB50-F28AFC1CBA26}">
      <dsp:nvSpPr>
        <dsp:cNvPr id="0" name=""/>
        <dsp:cNvSpPr/>
      </dsp:nvSpPr>
      <dsp:spPr>
        <a:xfrm rot="5400000">
          <a:off x="3098731" y="3339202"/>
          <a:ext cx="816044" cy="929037"/>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3010B48-4F7D-3B40-B702-3884EA324AEA}">
      <dsp:nvSpPr>
        <dsp:cNvPr id="0" name=""/>
        <dsp:cNvSpPr/>
      </dsp:nvSpPr>
      <dsp:spPr>
        <a:xfrm>
          <a:off x="2732920" y="2378498"/>
          <a:ext cx="1373737" cy="961571"/>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Mealtime</a:t>
          </a:r>
        </a:p>
      </dsp:txBody>
      <dsp:txXfrm>
        <a:off x="2779868" y="2425446"/>
        <a:ext cx="1279841" cy="867675"/>
      </dsp:txXfrm>
    </dsp:sp>
    <dsp:sp modelId="{42A5BD3E-302A-FE4B-8CA1-CBE878EC90B3}">
      <dsp:nvSpPr>
        <dsp:cNvPr id="0" name=""/>
        <dsp:cNvSpPr/>
      </dsp:nvSpPr>
      <dsp:spPr>
        <a:xfrm>
          <a:off x="4160282" y="2428282"/>
          <a:ext cx="4254198" cy="86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Provides insulin to override rise in blood glucose from carb consumption</a:t>
          </a:r>
        </a:p>
        <a:p>
          <a:pPr marL="171450" lvl="1" indent="-171450" algn="l" defTabSz="711200">
            <a:lnSpc>
              <a:spcPct val="90000"/>
            </a:lnSpc>
            <a:spcBef>
              <a:spcPct val="0"/>
            </a:spcBef>
            <a:spcAft>
              <a:spcPct val="15000"/>
            </a:spcAft>
            <a:buChar char="•"/>
          </a:pPr>
          <a:r>
            <a:rPr lang="en-US" sz="1600" kern="1200" dirty="0"/>
            <a:t>Insulin resistance-based</a:t>
          </a:r>
        </a:p>
      </dsp:txBody>
      <dsp:txXfrm>
        <a:off x="4160282" y="2428282"/>
        <a:ext cx="4254198" cy="862006"/>
      </dsp:txXfrm>
    </dsp:sp>
    <dsp:sp modelId="{002D9850-1C19-D248-9DAC-4F478930AC52}">
      <dsp:nvSpPr>
        <dsp:cNvPr id="0" name=""/>
        <dsp:cNvSpPr/>
      </dsp:nvSpPr>
      <dsp:spPr>
        <a:xfrm>
          <a:off x="4711338" y="3517144"/>
          <a:ext cx="1373737" cy="961571"/>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Correction</a:t>
          </a:r>
        </a:p>
      </dsp:txBody>
      <dsp:txXfrm>
        <a:off x="4758286" y="3564092"/>
        <a:ext cx="1279841" cy="867675"/>
      </dsp:txXfrm>
    </dsp:sp>
    <dsp:sp modelId="{26E2E7F1-D989-C94C-92F2-A8B4C2A79D0F}">
      <dsp:nvSpPr>
        <dsp:cNvPr id="0" name=""/>
        <dsp:cNvSpPr/>
      </dsp:nvSpPr>
      <dsp:spPr>
        <a:xfrm>
          <a:off x="6137846" y="3642902"/>
          <a:ext cx="2377150" cy="76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Provides insulin to bring blood glucoses back into range</a:t>
          </a:r>
        </a:p>
      </dsp:txBody>
      <dsp:txXfrm>
        <a:off x="6137846" y="3642902"/>
        <a:ext cx="2377150" cy="763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74837-BB35-B04D-8C79-8A074AF355C7}">
      <dsp:nvSpPr>
        <dsp:cNvPr id="0" name=""/>
        <dsp:cNvSpPr/>
      </dsp:nvSpPr>
      <dsp:spPr>
        <a:xfrm rot="5400000">
          <a:off x="346080" y="2874261"/>
          <a:ext cx="1286665" cy="739721"/>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DE7FFD1-D223-0B4C-B12B-C634EE5F2328}">
      <dsp:nvSpPr>
        <dsp:cNvPr id="0" name=""/>
        <dsp:cNvSpPr/>
      </dsp:nvSpPr>
      <dsp:spPr>
        <a:xfrm>
          <a:off x="5192" y="1085416"/>
          <a:ext cx="2165987" cy="1516120"/>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Basal</a:t>
          </a:r>
        </a:p>
      </dsp:txBody>
      <dsp:txXfrm>
        <a:off x="79216" y="1159440"/>
        <a:ext cx="2017939" cy="1368072"/>
      </dsp:txXfrm>
    </dsp:sp>
    <dsp:sp modelId="{E2240D98-07DA-BD44-9CCD-5E3C30B36045}">
      <dsp:nvSpPr>
        <dsp:cNvPr id="0" name=""/>
        <dsp:cNvSpPr/>
      </dsp:nvSpPr>
      <dsp:spPr>
        <a:xfrm>
          <a:off x="2297917" y="1257228"/>
          <a:ext cx="5207782" cy="122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Provide insulin to meet basic metabolic needs </a:t>
          </a:r>
        </a:p>
        <a:p>
          <a:pPr marL="171450" lvl="1" indent="-171450" algn="l" defTabSz="711200">
            <a:lnSpc>
              <a:spcPct val="90000"/>
            </a:lnSpc>
            <a:spcBef>
              <a:spcPct val="0"/>
            </a:spcBef>
            <a:spcAft>
              <a:spcPct val="15000"/>
            </a:spcAft>
            <a:buChar char="•"/>
          </a:pPr>
          <a:r>
            <a:rPr lang="en-US" sz="1600" kern="1200" dirty="0"/>
            <a:t>Weight-based (0.2 - 0.4 units/kg/D)</a:t>
          </a:r>
        </a:p>
        <a:p>
          <a:pPr marL="171450" lvl="1" indent="-171450" algn="l" defTabSz="711200">
            <a:lnSpc>
              <a:spcPct val="90000"/>
            </a:lnSpc>
            <a:spcBef>
              <a:spcPct val="0"/>
            </a:spcBef>
            <a:spcAft>
              <a:spcPct val="15000"/>
            </a:spcAft>
            <a:buChar char="•"/>
          </a:pPr>
          <a:r>
            <a:rPr lang="en-US" sz="1600" kern="1200" dirty="0"/>
            <a:t>Considers state of insulin resistance &amp; kidney function</a:t>
          </a:r>
        </a:p>
      </dsp:txBody>
      <dsp:txXfrm>
        <a:off x="2297917" y="1257228"/>
        <a:ext cx="5207782" cy="1225395"/>
      </dsp:txXfrm>
    </dsp:sp>
    <dsp:sp modelId="{002D9850-1C19-D248-9DAC-4F478930AC52}">
      <dsp:nvSpPr>
        <dsp:cNvPr id="0" name=""/>
        <dsp:cNvSpPr/>
      </dsp:nvSpPr>
      <dsp:spPr>
        <a:xfrm>
          <a:off x="1415176" y="2901137"/>
          <a:ext cx="2165987" cy="1516120"/>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Correction</a:t>
          </a:r>
        </a:p>
      </dsp:txBody>
      <dsp:txXfrm>
        <a:off x="1489200" y="2975161"/>
        <a:ext cx="2017939" cy="1368072"/>
      </dsp:txXfrm>
    </dsp:sp>
    <dsp:sp modelId="{26E2E7F1-D989-C94C-92F2-A8B4C2A79D0F}">
      <dsp:nvSpPr>
        <dsp:cNvPr id="0" name=""/>
        <dsp:cNvSpPr/>
      </dsp:nvSpPr>
      <dsp:spPr>
        <a:xfrm>
          <a:off x="3664367" y="3099421"/>
          <a:ext cx="3748079" cy="1204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Brings blood glucose back into range &amp; assists in establishing true basal dose</a:t>
          </a:r>
        </a:p>
      </dsp:txBody>
      <dsp:txXfrm>
        <a:off x="3664367" y="3099421"/>
        <a:ext cx="3748079" cy="12040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74837-BB35-B04D-8C79-8A074AF355C7}">
      <dsp:nvSpPr>
        <dsp:cNvPr id="0" name=""/>
        <dsp:cNvSpPr/>
      </dsp:nvSpPr>
      <dsp:spPr>
        <a:xfrm rot="5400000">
          <a:off x="1212949" y="2189994"/>
          <a:ext cx="816044" cy="929037"/>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DE7FFD1-D223-0B4C-B12B-C634EE5F2328}">
      <dsp:nvSpPr>
        <dsp:cNvPr id="0" name=""/>
        <dsp:cNvSpPr/>
      </dsp:nvSpPr>
      <dsp:spPr>
        <a:xfrm>
          <a:off x="996747" y="1285393"/>
          <a:ext cx="1373737" cy="961571"/>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Basal</a:t>
          </a:r>
        </a:p>
      </dsp:txBody>
      <dsp:txXfrm>
        <a:off x="1043695" y="1332341"/>
        <a:ext cx="1279841" cy="867675"/>
      </dsp:txXfrm>
    </dsp:sp>
    <dsp:sp modelId="{E2240D98-07DA-BD44-9CCD-5E3C30B36045}">
      <dsp:nvSpPr>
        <dsp:cNvPr id="0" name=""/>
        <dsp:cNvSpPr/>
      </dsp:nvSpPr>
      <dsp:spPr>
        <a:xfrm>
          <a:off x="2487387" y="1394362"/>
          <a:ext cx="5736791" cy="777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Provides insulin to meet basic metabolic needs </a:t>
          </a:r>
        </a:p>
        <a:p>
          <a:pPr marL="171450" lvl="1" indent="-171450" algn="l" defTabSz="711200">
            <a:lnSpc>
              <a:spcPct val="90000"/>
            </a:lnSpc>
            <a:spcBef>
              <a:spcPct val="0"/>
            </a:spcBef>
            <a:spcAft>
              <a:spcPct val="15000"/>
            </a:spcAft>
            <a:buChar char="•"/>
          </a:pPr>
          <a:r>
            <a:rPr lang="en-US" sz="1600" kern="1200" dirty="0"/>
            <a:t>Weight-based (0.2 - 0.4 units/kg/D)</a:t>
          </a:r>
        </a:p>
        <a:p>
          <a:pPr marL="171450" lvl="1" indent="-171450" algn="l" defTabSz="711200">
            <a:lnSpc>
              <a:spcPct val="90000"/>
            </a:lnSpc>
            <a:spcBef>
              <a:spcPct val="0"/>
            </a:spcBef>
            <a:spcAft>
              <a:spcPct val="15000"/>
            </a:spcAft>
            <a:buChar char="•"/>
          </a:pPr>
          <a:r>
            <a:rPr lang="en-US" sz="1600" kern="1200" dirty="0"/>
            <a:t>Considers state of insulin resistance &amp; kidney function</a:t>
          </a:r>
        </a:p>
      </dsp:txBody>
      <dsp:txXfrm>
        <a:off x="2487387" y="1394362"/>
        <a:ext cx="5736791" cy="777184"/>
      </dsp:txXfrm>
    </dsp:sp>
    <dsp:sp modelId="{A74B1921-B415-BF44-AB50-F28AFC1CBA26}">
      <dsp:nvSpPr>
        <dsp:cNvPr id="0" name=""/>
        <dsp:cNvSpPr/>
      </dsp:nvSpPr>
      <dsp:spPr>
        <a:xfrm rot="5400000">
          <a:off x="3098731" y="3339202"/>
          <a:ext cx="816044" cy="929037"/>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3010B48-4F7D-3B40-B702-3884EA324AEA}">
      <dsp:nvSpPr>
        <dsp:cNvPr id="0" name=""/>
        <dsp:cNvSpPr/>
      </dsp:nvSpPr>
      <dsp:spPr>
        <a:xfrm>
          <a:off x="2732920" y="2378498"/>
          <a:ext cx="1373737" cy="961571"/>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Mealtime</a:t>
          </a:r>
        </a:p>
      </dsp:txBody>
      <dsp:txXfrm>
        <a:off x="2779868" y="2425446"/>
        <a:ext cx="1279841" cy="867675"/>
      </dsp:txXfrm>
    </dsp:sp>
    <dsp:sp modelId="{42A5BD3E-302A-FE4B-8CA1-CBE878EC90B3}">
      <dsp:nvSpPr>
        <dsp:cNvPr id="0" name=""/>
        <dsp:cNvSpPr/>
      </dsp:nvSpPr>
      <dsp:spPr>
        <a:xfrm>
          <a:off x="4160282" y="2428282"/>
          <a:ext cx="4254198" cy="86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Provides insulin to override rise in blood glucose from carb consumption</a:t>
          </a:r>
        </a:p>
        <a:p>
          <a:pPr marL="171450" lvl="1" indent="-171450" algn="l" defTabSz="711200">
            <a:lnSpc>
              <a:spcPct val="90000"/>
            </a:lnSpc>
            <a:spcBef>
              <a:spcPct val="0"/>
            </a:spcBef>
            <a:spcAft>
              <a:spcPct val="15000"/>
            </a:spcAft>
            <a:buChar char="•"/>
          </a:pPr>
          <a:r>
            <a:rPr lang="en-US" sz="1600" kern="1200" dirty="0"/>
            <a:t>Insulin resistance-based</a:t>
          </a:r>
        </a:p>
      </dsp:txBody>
      <dsp:txXfrm>
        <a:off x="4160282" y="2428282"/>
        <a:ext cx="4254198" cy="862006"/>
      </dsp:txXfrm>
    </dsp:sp>
    <dsp:sp modelId="{002D9850-1C19-D248-9DAC-4F478930AC52}">
      <dsp:nvSpPr>
        <dsp:cNvPr id="0" name=""/>
        <dsp:cNvSpPr/>
      </dsp:nvSpPr>
      <dsp:spPr>
        <a:xfrm>
          <a:off x="4711338" y="3517144"/>
          <a:ext cx="1373737" cy="961571"/>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Correction</a:t>
          </a:r>
        </a:p>
      </dsp:txBody>
      <dsp:txXfrm>
        <a:off x="4758286" y="3564092"/>
        <a:ext cx="1279841" cy="867675"/>
      </dsp:txXfrm>
    </dsp:sp>
    <dsp:sp modelId="{26E2E7F1-D989-C94C-92F2-A8B4C2A79D0F}">
      <dsp:nvSpPr>
        <dsp:cNvPr id="0" name=""/>
        <dsp:cNvSpPr/>
      </dsp:nvSpPr>
      <dsp:spPr>
        <a:xfrm>
          <a:off x="6137846" y="3642902"/>
          <a:ext cx="2377150" cy="76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Provides insulin to bring blood glucoses back into range</a:t>
          </a:r>
        </a:p>
      </dsp:txBody>
      <dsp:txXfrm>
        <a:off x="6137846" y="3642902"/>
        <a:ext cx="2377150" cy="763638"/>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F6D56-C06E-1D4B-90AF-97901C368925}" type="datetimeFigureOut">
              <a:rPr lang="en-US" smtClean="0"/>
              <a:t>6/16/24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7FB973-C51B-CE4D-BA8F-C9054DB12954}" type="slidenum">
              <a:rPr lang="en-US" smtClean="0"/>
              <a:t>‹#›</a:t>
            </a:fld>
            <a:endParaRPr lang="en-US"/>
          </a:p>
        </p:txBody>
      </p:sp>
    </p:spTree>
    <p:extLst>
      <p:ext uri="{BB962C8B-B14F-4D97-AF65-F5344CB8AC3E}">
        <p14:creationId xmlns:p14="http://schemas.microsoft.com/office/powerpoint/2010/main" val="393771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99324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share the evidence from the literature for hyperglycemia management while people are hospitalized.</a:t>
            </a:r>
          </a:p>
        </p:txBody>
      </p:sp>
      <p:sp>
        <p:nvSpPr>
          <p:cNvPr id="4" name="Slide Number Placeholder 3"/>
          <p:cNvSpPr>
            <a:spLocks noGrp="1"/>
          </p:cNvSpPr>
          <p:nvPr>
            <p:ph type="sldNum" sz="quarter" idx="5"/>
          </p:nvPr>
        </p:nvSpPr>
        <p:spPr/>
        <p:txBody>
          <a:bodyPr/>
          <a:lstStyle/>
          <a:p>
            <a:fld id="{437FB973-C51B-CE4D-BA8F-C9054DB12954}" type="slidenum">
              <a:rPr lang="en-US" smtClean="0"/>
              <a:t>10</a:t>
            </a:fld>
            <a:endParaRPr lang="en-US"/>
          </a:p>
        </p:txBody>
      </p:sp>
    </p:spTree>
    <p:extLst>
      <p:ext uri="{BB962C8B-B14F-4D97-AF65-F5344CB8AC3E}">
        <p14:creationId xmlns:p14="http://schemas.microsoft.com/office/powerpoint/2010/main" val="301450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landmark studies initiated our course correction in hyperglycemia management:</a:t>
            </a:r>
          </a:p>
          <a:p>
            <a:endParaRPr lang="en-US" dirty="0"/>
          </a:p>
          <a:p>
            <a:r>
              <a:rPr lang="en-US" dirty="0"/>
              <a:t>1) The first study (DCCT) was conducted in those with Type 1 diabetes with the intention of determining if intensive blood glucose control was better than conventional therapy in preventing complications. Over 1400 kids with diabetes were studied. The interprofessional team worked closely with the patients to get &amp; keep BGs in target. All DCCT participants were monitored for common diabetes complications. You can see the initial findings in the blue box on the right side of the slide: </a:t>
            </a:r>
          </a:p>
          <a:p>
            <a:pPr marL="228600" indent="-228600">
              <a:buAutoNum type="alphaLcParenR"/>
            </a:pPr>
            <a:r>
              <a:rPr lang="en-US" b="1" dirty="0">
                <a:solidFill>
                  <a:schemeClr val="bg1"/>
                </a:solidFill>
              </a:rPr>
              <a:t>A 76% reduction in risk of developing diabetic retinopathy;</a:t>
            </a:r>
          </a:p>
          <a:p>
            <a:pPr marL="228600" indent="-228600">
              <a:buAutoNum type="alphaLcParenR"/>
            </a:pPr>
            <a:r>
              <a:rPr lang="en-US" b="1" dirty="0"/>
              <a:t>A 50% reduction in the development of kidney disease, as well as slowing of the progression of nephropathy; and</a:t>
            </a:r>
          </a:p>
          <a:p>
            <a:pPr marL="228600" indent="-228600">
              <a:buAutoNum type="alphaLcParenR"/>
            </a:pPr>
            <a:r>
              <a:rPr lang="en-US" b="1" dirty="0"/>
              <a:t>A 60% reduction in the risk of developing neuropathy.</a:t>
            </a:r>
          </a:p>
          <a:p>
            <a:pPr marL="0" indent="0">
              <a:buFontTx/>
              <a:buNone/>
            </a:pPr>
            <a:endParaRPr lang="en-US" b="1" dirty="0"/>
          </a:p>
          <a:p>
            <a:pPr marL="0" indent="0">
              <a:buNone/>
            </a:pPr>
            <a:r>
              <a:rPr lang="en-US" b="0" dirty="0"/>
              <a:t>But what you need to also note is these patients continued to be followed (and are still being followed). The EDIC study findings demonstrate a reduced risk of CV disease, cardiac events, stroke and death, despite the return of A1cs to 8% as noted inside the purple box.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39446-6953-447E-A4E3-E7CFBF870046}" type="slidenum">
              <a:rPr kumimoji="0" lang="en-US" sz="1200" b="0" i="0" u="none" strike="noStrike" kern="1200" cap="none" spc="0" normalizeH="0" baseline="0" noProof="0" smtClean="0">
                <a:ln>
                  <a:noFill/>
                </a:ln>
                <a:solidFill>
                  <a:prstClr val="black"/>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3891177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The second landmark study was UKPDS, which focused on the Type 2 population. Over 5000 adults were followed to answer the same question: Does </a:t>
            </a:r>
            <a:r>
              <a:rPr lang="en-US" dirty="0" err="1"/>
              <a:t>Bg</a:t>
            </a:r>
            <a:r>
              <a:rPr lang="en-US" dirty="0"/>
              <a:t> matter? Those who were intensively controlled had fewer deaths and diabetic complications. </a:t>
            </a:r>
          </a:p>
          <a:p>
            <a:endParaRPr lang="en-US" dirty="0"/>
          </a:p>
          <a:p>
            <a:r>
              <a:rPr lang="en-US" dirty="0"/>
              <a:t>These patients have continued to be studied. </a:t>
            </a:r>
            <a:r>
              <a:rPr lang="en-US" b="0" i="0" dirty="0">
                <a:solidFill>
                  <a:srgbClr val="000000"/>
                </a:solidFill>
                <a:effectLst/>
                <a:latin typeface="Verdana" panose="020B0604030504040204" pitchFamily="34" charset="0"/>
              </a:rPr>
              <a:t>The results show that the legacy effects * of implementing intensive blood glucose control right after diagnosis continue to persist for up to 44 years. Early intensive blood glucose control with insulin injections or sulfonylurea tablets led to 11% fewer deaths and 26% fewer diabetic complications such as kidney failure and vision loss. Early intensive blood glucose control with metformin led to 31% fewer heart attacks and 25% fewer deaths.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39446-6953-447E-A4E3-E7CFBF870046}" type="slidenum">
              <a:rPr kumimoji="0" lang="en-US" sz="1200" b="0" i="0" u="none" strike="noStrike" kern="1200" cap="none" spc="0" normalizeH="0" baseline="0" noProof="0" smtClean="0">
                <a:ln>
                  <a:noFill/>
                </a:ln>
                <a:solidFill>
                  <a:prstClr val="black"/>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3123470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the inpatient environment, a series of studies were conducted to determine the BG target for those cared for in critical care units. You can see a reduction in mortality in those who were intensively treated. Progressively, studies delineated the “sweet spot” for inpatient blood glucose control. ADA &amp; American College of Physicians then recommended a target glucose between 140-180mg/dl. *</a:t>
            </a:r>
          </a:p>
        </p:txBody>
      </p:sp>
      <p:sp>
        <p:nvSpPr>
          <p:cNvPr id="4" name="Slide Number Placeholder 3"/>
          <p:cNvSpPr>
            <a:spLocks noGrp="1"/>
          </p:cNvSpPr>
          <p:nvPr>
            <p:ph type="sldNum" sz="quarter" idx="5"/>
          </p:nvPr>
        </p:nvSpPr>
        <p:spPr/>
        <p:txBody>
          <a:bodyPr/>
          <a:lstStyle/>
          <a:p>
            <a:fld id="{86ED753D-027B-D548-99C0-9DE81636BB83}" type="slidenum">
              <a:rPr lang="en-US" smtClean="0"/>
              <a:t>13</a:t>
            </a:fld>
            <a:endParaRPr lang="en-US"/>
          </a:p>
        </p:txBody>
      </p:sp>
    </p:spTree>
    <p:extLst>
      <p:ext uri="{BB962C8B-B14F-4D97-AF65-F5344CB8AC3E}">
        <p14:creationId xmlns:p14="http://schemas.microsoft.com/office/powerpoint/2010/main" val="958147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two (2) systematic reviews that have been concluded the impact of a scheduled insulin strategy, a proactive approach in non-CC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first review from 2017, Christenson and colleagues examined 5 RCTs, 2 prospective studies and 5 retrospective studies. They concluded that a basal/bolus strategy does a better job of getting Bgs to target *</a:t>
            </a:r>
          </a:p>
        </p:txBody>
      </p:sp>
      <p:sp>
        <p:nvSpPr>
          <p:cNvPr id="4" name="Slide Number Placeholder 3"/>
          <p:cNvSpPr>
            <a:spLocks noGrp="1"/>
          </p:cNvSpPr>
          <p:nvPr>
            <p:ph type="sldNum" sz="quarter" idx="5"/>
          </p:nvPr>
        </p:nvSpPr>
        <p:spPr/>
        <p:txBody>
          <a:bodyPr/>
          <a:lstStyle/>
          <a:p>
            <a:fld id="{86ED753D-027B-D548-99C0-9DE81636BB83}" type="slidenum">
              <a:rPr lang="en-US" smtClean="0"/>
              <a:t>14</a:t>
            </a:fld>
            <a:endParaRPr lang="en-US"/>
          </a:p>
        </p:txBody>
      </p:sp>
    </p:spTree>
    <p:extLst>
      <p:ext uri="{BB962C8B-B14F-4D97-AF65-F5344CB8AC3E}">
        <p14:creationId xmlns:p14="http://schemas.microsoft.com/office/powerpoint/2010/main" val="2492960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2018 Cochrane review, </a:t>
            </a:r>
            <a:r>
              <a:rPr lang="en-US" dirty="0" err="1"/>
              <a:t>Colunga</a:t>
            </a:r>
            <a:r>
              <a:rPr lang="en-US" dirty="0"/>
              <a:t>-Lozano &amp; colleagues evaluated 8 trials with a total of 1048 patients and concluded that a scheduled insulin strategy, again a proactive approach, did a better job of getting Bgs to target *</a:t>
            </a:r>
          </a:p>
        </p:txBody>
      </p:sp>
      <p:sp>
        <p:nvSpPr>
          <p:cNvPr id="4" name="Slide Number Placeholder 3"/>
          <p:cNvSpPr>
            <a:spLocks noGrp="1"/>
          </p:cNvSpPr>
          <p:nvPr>
            <p:ph type="sldNum" sz="quarter" idx="5"/>
          </p:nvPr>
        </p:nvSpPr>
        <p:spPr/>
        <p:txBody>
          <a:bodyPr/>
          <a:lstStyle/>
          <a:p>
            <a:fld id="{86ED753D-027B-D548-99C0-9DE81636BB83}" type="slidenum">
              <a:rPr lang="en-US" smtClean="0"/>
              <a:t>15</a:t>
            </a:fld>
            <a:endParaRPr lang="en-US"/>
          </a:p>
        </p:txBody>
      </p:sp>
    </p:spTree>
    <p:extLst>
      <p:ext uri="{BB962C8B-B14F-4D97-AF65-F5344CB8AC3E}">
        <p14:creationId xmlns:p14="http://schemas.microsoft.com/office/powerpoint/2010/main" val="2134761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proactive approach to hyperglycemia?</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16</a:t>
            </a:fld>
            <a:endParaRPr lang="en-US" dirty="0"/>
          </a:p>
        </p:txBody>
      </p:sp>
    </p:spTree>
    <p:extLst>
      <p:ext uri="{BB962C8B-B14F-4D97-AF65-F5344CB8AC3E}">
        <p14:creationId xmlns:p14="http://schemas.microsoft.com/office/powerpoint/2010/main" val="3978690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83636"/>
                </a:solidFill>
                <a:effectLst/>
                <a:latin typeface="Helvetica Neue" panose="02000503000000020004" pitchFamily="2" charset="0"/>
              </a:rPr>
              <a:t>The ADA provides guidance to improve patient outcomes as “Hyperglycemia, hypoglycemia, and glucose variability are associated with adverse outcomes, particularly increased morbidity and mortality.” </a:t>
            </a:r>
          </a:p>
          <a:p>
            <a:endParaRPr lang="en-US" b="0" i="0" dirty="0">
              <a:solidFill>
                <a:srgbClr val="383636"/>
              </a:solidFill>
              <a:effectLst/>
              <a:latin typeface="Helvetica Neue" panose="02000503000000020004" pitchFamily="2" charset="0"/>
            </a:endParaRPr>
          </a:p>
          <a:p>
            <a:r>
              <a:rPr lang="en-US" b="0" i="0" dirty="0">
                <a:solidFill>
                  <a:srgbClr val="383636"/>
                </a:solidFill>
                <a:effectLst/>
                <a:latin typeface="Helvetica Neue" panose="02000503000000020004" pitchFamily="2" charset="0"/>
              </a:rPr>
              <a:t>1) The first recommendation is intended to determine the level of diabetes control in those that already have a diagnosis, which can guide the inpatient team in medication management, but getting A1cs also identifies the undiagnosed;</a:t>
            </a:r>
          </a:p>
          <a:p>
            <a:endParaRPr lang="en-US" b="0" i="0" dirty="0">
              <a:solidFill>
                <a:srgbClr val="383636"/>
              </a:solidFill>
              <a:effectLst/>
              <a:latin typeface="Helvetica Neue" panose="02000503000000020004" pitchFamily="2" charset="0"/>
            </a:endParaRPr>
          </a:p>
          <a:p>
            <a:r>
              <a:rPr lang="en-US" b="0" i="0" dirty="0">
                <a:solidFill>
                  <a:srgbClr val="383636"/>
                </a:solidFill>
                <a:effectLst/>
                <a:latin typeface="Helvetica Neue" panose="02000503000000020004" pitchFamily="2" charset="0"/>
              </a:rPr>
              <a:t>2) The second recommendation discourages the reaction approach</a:t>
            </a:r>
          </a:p>
          <a:p>
            <a:endParaRPr lang="en-US" b="0" i="0" dirty="0">
              <a:solidFill>
                <a:srgbClr val="383636"/>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17</a:t>
            </a:fld>
            <a:endParaRPr lang="en-US" dirty="0"/>
          </a:p>
        </p:txBody>
      </p:sp>
    </p:spTree>
    <p:extLst>
      <p:ext uri="{BB962C8B-B14F-4D97-AF65-F5344CB8AC3E}">
        <p14:creationId xmlns:p14="http://schemas.microsoft.com/office/powerpoint/2010/main" val="958625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inpatient strategy is considered, a history of the patient’s journey with diabetes is gathered in order to flush out the type of diabetes the patient has so the care approach is appropriate.</a:t>
            </a:r>
          </a:p>
        </p:txBody>
      </p:sp>
      <p:sp>
        <p:nvSpPr>
          <p:cNvPr id="4" name="Slide Number Placeholder 3"/>
          <p:cNvSpPr>
            <a:spLocks noGrp="1"/>
          </p:cNvSpPr>
          <p:nvPr>
            <p:ph type="sldNum" sz="quarter" idx="5"/>
          </p:nvPr>
        </p:nvSpPr>
        <p:spPr/>
        <p:txBody>
          <a:bodyPr/>
          <a:lstStyle/>
          <a:p>
            <a:fld id="{437FB973-C51B-CE4D-BA8F-C9054DB12954}" type="slidenum">
              <a:rPr lang="en-US" smtClean="0"/>
              <a:t>18</a:t>
            </a:fld>
            <a:endParaRPr lang="en-US"/>
          </a:p>
        </p:txBody>
      </p:sp>
    </p:spTree>
    <p:extLst>
      <p:ext uri="{BB962C8B-B14F-4D97-AF65-F5344CB8AC3E}">
        <p14:creationId xmlns:p14="http://schemas.microsoft.com/office/powerpoint/2010/main" val="3804158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those with Type 2 diabetes, where the patient is on their diabetes journey should be discovered as there is a natural loss of beta cell function. You can see here that, after 10-15 years, the patient’s ability to make insulin falls. This is when insulin is often added to their outpatient medication regimen. If omitted, they may develop HHNK, particularly under times of physical stress.</a:t>
            </a:r>
          </a:p>
        </p:txBody>
      </p:sp>
      <p:sp>
        <p:nvSpPr>
          <p:cNvPr id="4" name="Slide Number Placeholder 3"/>
          <p:cNvSpPr>
            <a:spLocks noGrp="1"/>
          </p:cNvSpPr>
          <p:nvPr>
            <p:ph type="sldNum" sz="quarter" idx="5"/>
          </p:nvPr>
        </p:nvSpPr>
        <p:spPr/>
        <p:txBody>
          <a:bodyPr/>
          <a:lstStyle/>
          <a:p>
            <a:fld id="{437FB973-C51B-CE4D-BA8F-C9054DB12954}" type="slidenum">
              <a:rPr lang="en-US" smtClean="0"/>
              <a:t>19</a:t>
            </a:fld>
            <a:endParaRPr lang="en-US"/>
          </a:p>
        </p:txBody>
      </p:sp>
    </p:spTree>
    <p:extLst>
      <p:ext uri="{BB962C8B-B14F-4D97-AF65-F5344CB8AC3E}">
        <p14:creationId xmlns:p14="http://schemas.microsoft.com/office/powerpoint/2010/main" val="206634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be in four parts…</a:t>
            </a:r>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3482615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proactive approach to hyperglycemia management is illustrated in this graphic:</a:t>
            </a:r>
          </a:p>
          <a:p>
            <a:endParaRPr lang="en-US" dirty="0"/>
          </a:p>
          <a:p>
            <a:r>
              <a:rPr lang="en-US" dirty="0"/>
              <a:t>Basal insulin is intended to control blood glucose when patients are not eating. It is the amount of insulin the patient needs to meet basic metabolic needs</a:t>
            </a:r>
          </a:p>
          <a:p>
            <a:endParaRPr lang="en-US" dirty="0"/>
          </a:p>
          <a:p>
            <a:r>
              <a:rPr lang="en-US" dirty="0"/>
              <a:t>Bolus or mealtime insulin is intended to override the expected rise in BG from carbohydrate consumption and is dosed based on the prescribed amount of mealtime carbohydrate</a:t>
            </a:r>
          </a:p>
          <a:p>
            <a:endParaRPr lang="en-US" dirty="0"/>
          </a:p>
          <a:p>
            <a:r>
              <a:rPr lang="en-US" dirty="0"/>
              <a:t>Corrective insulin is intended to fine-tune insulin dosing and establish the true basal dose</a:t>
            </a:r>
          </a:p>
        </p:txBody>
      </p:sp>
      <p:sp>
        <p:nvSpPr>
          <p:cNvPr id="4" name="Slide Number Placeholder 3"/>
          <p:cNvSpPr>
            <a:spLocks noGrp="1"/>
          </p:cNvSpPr>
          <p:nvPr>
            <p:ph type="sldNum" sz="quarter" idx="5"/>
          </p:nvPr>
        </p:nvSpPr>
        <p:spPr/>
        <p:txBody>
          <a:bodyPr/>
          <a:lstStyle/>
          <a:p>
            <a:fld id="{C6539446-6953-447E-A4E3-E7CFBF870046}" type="slidenum">
              <a:rPr lang="en-US" smtClean="0"/>
              <a:t>20</a:t>
            </a:fld>
            <a:endParaRPr lang="en-US"/>
          </a:p>
        </p:txBody>
      </p:sp>
    </p:spTree>
    <p:extLst>
      <p:ext uri="{BB962C8B-B14F-4D97-AF65-F5344CB8AC3E}">
        <p14:creationId xmlns:p14="http://schemas.microsoft.com/office/powerpoint/2010/main" val="2315414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83636"/>
                </a:solidFill>
                <a:effectLst/>
                <a:highlight>
                  <a:srgbClr val="FFFFFF"/>
                </a:highlight>
                <a:latin typeface="Helvetica Neue" panose="02000503000000020004" pitchFamily="2" charset="0"/>
              </a:rPr>
              <a:t>Diabetes self-management knowledge and behaviors should be assessed on admission, and diabetes self-management education provided (if available), especially if a new treatment plan is being considered.</a:t>
            </a:r>
          </a:p>
          <a:p>
            <a:endParaRPr lang="en-US" b="0" i="0" dirty="0">
              <a:solidFill>
                <a:srgbClr val="383636"/>
              </a:solidFill>
              <a:effectLst/>
              <a:highlight>
                <a:srgbClr val="FFFFFF"/>
              </a:highlight>
              <a:latin typeface="Helvetica Neue" panose="02000503000000020004" pitchFamily="2" charset="0"/>
            </a:endParaRPr>
          </a:p>
          <a:p>
            <a:r>
              <a:rPr lang="en-US" dirty="0"/>
              <a:t>The ADA outlines these topics as essential to ensuring a safe transition to the ambulatory setting</a:t>
            </a:r>
          </a:p>
        </p:txBody>
      </p:sp>
      <p:sp>
        <p:nvSpPr>
          <p:cNvPr id="4" name="Slide Number Placeholder 3"/>
          <p:cNvSpPr>
            <a:spLocks noGrp="1"/>
          </p:cNvSpPr>
          <p:nvPr>
            <p:ph type="sldNum" sz="quarter" idx="5"/>
          </p:nvPr>
        </p:nvSpPr>
        <p:spPr/>
        <p:txBody>
          <a:bodyPr/>
          <a:lstStyle/>
          <a:p>
            <a:fld id="{D5939589-3E79-4C82-AA4A-FE78234FAA59}" type="slidenum">
              <a:rPr lang="en-US" smtClean="0"/>
              <a:t>21</a:t>
            </a:fld>
            <a:endParaRPr lang="en-US" dirty="0"/>
          </a:p>
        </p:txBody>
      </p:sp>
    </p:spTree>
    <p:extLst>
      <p:ext uri="{BB962C8B-B14F-4D97-AF65-F5344CB8AC3E}">
        <p14:creationId xmlns:p14="http://schemas.microsoft.com/office/powerpoint/2010/main" val="1414343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targets are noted in this table.</a:t>
            </a:r>
          </a:p>
        </p:txBody>
      </p:sp>
      <p:sp>
        <p:nvSpPr>
          <p:cNvPr id="4" name="Slide Number Placeholder 3"/>
          <p:cNvSpPr>
            <a:spLocks noGrp="1"/>
          </p:cNvSpPr>
          <p:nvPr>
            <p:ph type="sldNum" sz="quarter" idx="5"/>
          </p:nvPr>
        </p:nvSpPr>
        <p:spPr/>
        <p:txBody>
          <a:bodyPr/>
          <a:lstStyle/>
          <a:p>
            <a:fld id="{437FB973-C51B-CE4D-BA8F-C9054DB12954}" type="slidenum">
              <a:rPr lang="en-US" smtClean="0"/>
              <a:t>22</a:t>
            </a:fld>
            <a:endParaRPr lang="en-US"/>
          </a:p>
        </p:txBody>
      </p:sp>
    </p:spTree>
    <p:extLst>
      <p:ext uri="{BB962C8B-B14F-4D97-AF65-F5344CB8AC3E}">
        <p14:creationId xmlns:p14="http://schemas.microsoft.com/office/powerpoint/2010/main" val="295444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occurrence in the hospital setting is seen here, demonstrating the challenge to the pancreatic beta cell to produce enough insulin to respond to stress</a:t>
            </a:r>
          </a:p>
          <a:p>
            <a:endParaRPr lang="en-US" dirty="0"/>
          </a:p>
          <a:p>
            <a:r>
              <a:rPr lang="en-US" dirty="0"/>
              <a:t>This 85 year-old Caucasian male was admitted after experiencing dyspnea, peripheral edema and generalized weakness. A CXR demonstrated pulmonary edema. The CTs identified pleural effusions and hepatic congestion</a:t>
            </a:r>
          </a:p>
          <a:p>
            <a:endParaRPr lang="en-US" dirty="0"/>
          </a:p>
          <a:p>
            <a:r>
              <a:rPr lang="en-US" dirty="0"/>
              <a:t>Initial treatment focused on stabilizing heart function. What should be noted is the elevated admission BG of 275. Following the ADA guidance of obtaining an A1c, we find this gentleman has pre-diabetes with an A1c of 6.3%, which should prompt a conversation with the patient and communication with the ambulatory provider</a:t>
            </a:r>
          </a:p>
          <a:p>
            <a:endParaRPr lang="en-US" dirty="0"/>
          </a:p>
          <a:p>
            <a:r>
              <a:rPr lang="en-US" dirty="0"/>
              <a:t>In this setting of physiologic stress, we see the impact of catecholamines =&gt; liver glycogen is released resulting in hyperglycemia. With stabilization of the symptoms prompting his admission, BGs normalized without medication. This is in line with recommendations that a proactive approach be initiated when Bgs rise above the 140-180mg/dl targets on 2 or more occasions</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24</a:t>
            </a:fld>
            <a:endParaRPr lang="en-US" dirty="0"/>
          </a:p>
        </p:txBody>
      </p:sp>
    </p:spTree>
    <p:extLst>
      <p:ext uri="{BB962C8B-B14F-4D97-AF65-F5344CB8AC3E}">
        <p14:creationId xmlns:p14="http://schemas.microsoft.com/office/powerpoint/2010/main" val="3323360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appropriate to begin with a basal/corrective approach in those who are insulin naïve, NPO or not consuming much orally.</a:t>
            </a:r>
          </a:p>
        </p:txBody>
      </p:sp>
      <p:sp>
        <p:nvSpPr>
          <p:cNvPr id="4" name="Slide Number Placeholder 3"/>
          <p:cNvSpPr>
            <a:spLocks noGrp="1"/>
          </p:cNvSpPr>
          <p:nvPr>
            <p:ph type="sldNum" sz="quarter" idx="5"/>
          </p:nvPr>
        </p:nvSpPr>
        <p:spPr/>
        <p:txBody>
          <a:bodyPr/>
          <a:lstStyle/>
          <a:p>
            <a:fld id="{C6539446-6953-447E-A4E3-E7CFBF870046}" type="slidenum">
              <a:rPr lang="en-US" smtClean="0"/>
              <a:t>25</a:t>
            </a:fld>
            <a:endParaRPr lang="en-US"/>
          </a:p>
        </p:txBody>
      </p:sp>
    </p:spTree>
    <p:extLst>
      <p:ext uri="{BB962C8B-B14F-4D97-AF65-F5344CB8AC3E}">
        <p14:creationId xmlns:p14="http://schemas.microsoft.com/office/powerpoint/2010/main" val="3405986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patient who comes to the ER with acute symptomatology. She is insulin naïve and not eating. In this case, an 80 year-old AA male was experiencing facial droop, garbled speech and left-sided weakness. A CT revealed an ischemic stroke, likely caused by thrombus from </a:t>
            </a:r>
            <a:r>
              <a:rPr lang="en-US" dirty="0" err="1"/>
              <a:t>Afib</a:t>
            </a:r>
            <a:r>
              <a:rPr lang="en-US" dirty="0"/>
              <a:t>. An ALTEPLASE infusion was given</a:t>
            </a:r>
          </a:p>
          <a:p>
            <a:endParaRPr lang="en-US" dirty="0"/>
          </a:p>
          <a:p>
            <a:r>
              <a:rPr lang="en-US" dirty="0"/>
              <a:t>Initially, BGs were elevated in the 300s. A proactive approach was taken, starting with a basal dose @0.2 units/kg, e.g., 20 units of Lantus insulin. This starting point for basal insulin dosing was chosen because the patient is insulin naïve and slightly overweight. Correction insulin was also initiated to begin establishing an appropriate basal insulin dose. In this case, by day three, the patient was consistently using an additional 10 units of correction insulin so the basal insulin dose would be increased to 30 units D. Establishing a basal insulin dose eliminates multiple insulin injections when patients aren’t eating and reduces the work of nursing</a:t>
            </a:r>
          </a:p>
          <a:p>
            <a:endParaRPr lang="en-US" dirty="0"/>
          </a:p>
          <a:p>
            <a:r>
              <a:rPr lang="en-US" dirty="0"/>
              <a:t>What also should be noted is that the home diabetes regimen of metformin, Amaryl &amp; Jardiance had been insufficient to achieve the ambulatory A1c target of 7%. Exploration of this man’s home diabetes practices revealed that he could not afford the Jardiance and had stopped taking the medication after the coupon for reduced medication cost ran out. His primary care provider was unaware of this</a:t>
            </a:r>
          </a:p>
          <a:p>
            <a:endParaRPr lang="en-US" dirty="0"/>
          </a:p>
          <a:p>
            <a:r>
              <a:rPr lang="en-US" dirty="0"/>
              <a:t>This basal/correction strategy is instructive in establishing an initial basal insulin dose </a:t>
            </a:r>
          </a:p>
        </p:txBody>
      </p:sp>
      <p:sp>
        <p:nvSpPr>
          <p:cNvPr id="4" name="Slide Number Placeholder 3"/>
          <p:cNvSpPr>
            <a:spLocks noGrp="1"/>
          </p:cNvSpPr>
          <p:nvPr>
            <p:ph type="sldNum" sz="quarter" idx="5"/>
          </p:nvPr>
        </p:nvSpPr>
        <p:spPr/>
        <p:txBody>
          <a:bodyPr/>
          <a:lstStyle/>
          <a:p>
            <a:fld id="{C6539446-6953-447E-A4E3-E7CFBF870046}" type="slidenum">
              <a:rPr lang="en-US" smtClean="0"/>
              <a:t>26</a:t>
            </a:fld>
            <a:endParaRPr lang="en-US"/>
          </a:p>
        </p:txBody>
      </p:sp>
    </p:spTree>
    <p:extLst>
      <p:ext uri="{BB962C8B-B14F-4D97-AF65-F5344CB8AC3E}">
        <p14:creationId xmlns:p14="http://schemas.microsoft.com/office/powerpoint/2010/main" val="2118105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scenario, a basal/mealtime/corrective approach will be used.</a:t>
            </a:r>
          </a:p>
        </p:txBody>
      </p:sp>
      <p:sp>
        <p:nvSpPr>
          <p:cNvPr id="4" name="Slide Number Placeholder 3"/>
          <p:cNvSpPr>
            <a:spLocks noGrp="1"/>
          </p:cNvSpPr>
          <p:nvPr>
            <p:ph type="sldNum" sz="quarter" idx="5"/>
          </p:nvPr>
        </p:nvSpPr>
        <p:spPr/>
        <p:txBody>
          <a:bodyPr/>
          <a:lstStyle/>
          <a:p>
            <a:fld id="{C6539446-6953-447E-A4E3-E7CFBF870046}" type="slidenum">
              <a:rPr lang="en-US" smtClean="0"/>
              <a:t>27</a:t>
            </a:fld>
            <a:endParaRPr lang="en-US"/>
          </a:p>
        </p:txBody>
      </p:sp>
    </p:spTree>
    <p:extLst>
      <p:ext uri="{BB962C8B-B14F-4D97-AF65-F5344CB8AC3E}">
        <p14:creationId xmlns:p14="http://schemas.microsoft.com/office/powerpoint/2010/main" val="829814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54 year old AA female was admitted with thigh abscess that was quickly lanced &amp; drained. A home dose of 60 units of basal insulin is well over weight-based guidance. Since she is obese and it was suspected she was not taking that amount of insulin, insulin was started at 0.3 units/kg/D and mealtime insulin added. This brought Bgs to target and will likely assist in transitioning to home dosing. *</a:t>
            </a:r>
          </a:p>
        </p:txBody>
      </p:sp>
      <p:sp>
        <p:nvSpPr>
          <p:cNvPr id="4" name="Slide Number Placeholder 3"/>
          <p:cNvSpPr>
            <a:spLocks noGrp="1"/>
          </p:cNvSpPr>
          <p:nvPr>
            <p:ph type="sldNum" sz="quarter" idx="5"/>
          </p:nvPr>
        </p:nvSpPr>
        <p:spPr/>
        <p:txBody>
          <a:bodyPr/>
          <a:lstStyle/>
          <a:p>
            <a:fld id="{D5939589-3E79-4C82-AA4A-FE78234FAA59}" type="slidenum">
              <a:rPr lang="en-US" smtClean="0"/>
              <a:t>28</a:t>
            </a:fld>
            <a:endParaRPr lang="en-US" dirty="0"/>
          </a:p>
        </p:txBody>
      </p:sp>
    </p:spTree>
    <p:extLst>
      <p:ext uri="{BB962C8B-B14F-4D97-AF65-F5344CB8AC3E}">
        <p14:creationId xmlns:p14="http://schemas.microsoft.com/office/powerpoint/2010/main" val="2846630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insulin needs are quite different for this 76 year-old Caucasian female. She was admitted for planned cardiovascular surgery, after experiencing dizziness, chest pressure, palpitations, dyspnea, peripheral edema and fatigue. She has known Type 2 diabetes but has an A1c out of target range at 8.4%. </a:t>
            </a:r>
          </a:p>
          <a:p>
            <a:endParaRPr lang="en-US" dirty="0"/>
          </a:p>
          <a:p>
            <a:r>
              <a:rPr lang="en-US" dirty="0"/>
              <a:t>She was admitted 24 hours early to normalize BGs so she would be in the best possible position to heal post-operatively. You can see she required a fair amount of insulin * to establish good blood glucose control. **</a:t>
            </a:r>
          </a:p>
          <a:p>
            <a:endParaRPr lang="en-US" dirty="0"/>
          </a:p>
          <a:p>
            <a:r>
              <a:rPr lang="en-US" dirty="0"/>
              <a:t>Since the standard of care post-cardiac surgery at our organization is the more stringent BG target of 95-130mg/dl, you can see this woman is requiring 2.3-2.5 units/</a:t>
            </a:r>
            <a:r>
              <a:rPr lang="en-US" dirty="0" err="1"/>
              <a:t>hr</a:t>
            </a:r>
            <a:r>
              <a:rPr lang="en-US" dirty="0"/>
              <a:t> to achieve desired BG targets</a:t>
            </a:r>
          </a:p>
          <a:p>
            <a:endParaRPr lang="en-US" dirty="0"/>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29</a:t>
            </a:fld>
            <a:endParaRPr lang="en-US" dirty="0"/>
          </a:p>
        </p:txBody>
      </p:sp>
    </p:spTree>
    <p:extLst>
      <p:ext uri="{BB962C8B-B14F-4D97-AF65-F5344CB8AC3E}">
        <p14:creationId xmlns:p14="http://schemas.microsoft.com/office/powerpoint/2010/main" val="2130130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86 year old Caucasian male was transferred to our facility from an outside facility with dyspnea, wheezing and peripheral edema. He has known heart failure, sleep apnea and </a:t>
            </a:r>
            <a:r>
              <a:rPr lang="en-US" dirty="0" err="1"/>
              <a:t>Afib</a:t>
            </a:r>
            <a:r>
              <a:rPr lang="en-US" dirty="0"/>
              <a:t>. He was found to have pulmonary edema and was treated with pulmonary meds, steroids, diuretics and prophylactic antibiotics.</a:t>
            </a:r>
          </a:p>
          <a:p>
            <a:endParaRPr lang="en-US" dirty="0"/>
          </a:p>
          <a:p>
            <a:r>
              <a:rPr lang="en-US" dirty="0"/>
              <a:t>You can see he is quite heavy and that his home dose of basal insulin is dosed at 0.4 units/kg/D. The ICU team started basal insulin dose at </a:t>
            </a:r>
            <a:r>
              <a:rPr lang="en-US" dirty="0" err="1"/>
              <a:t>abit</a:t>
            </a:r>
            <a:r>
              <a:rPr lang="en-US" dirty="0"/>
              <a:t> less than home dose on 2/11/23. * In the setting of steroids, you can see that his BGs rose into the 500s by 2/12/23. ** Corrective insulin resulted in hypoglycemia. ****</a:t>
            </a:r>
          </a:p>
        </p:txBody>
      </p:sp>
      <p:sp>
        <p:nvSpPr>
          <p:cNvPr id="4" name="Slide Number Placeholder 3"/>
          <p:cNvSpPr>
            <a:spLocks noGrp="1"/>
          </p:cNvSpPr>
          <p:nvPr>
            <p:ph type="sldNum" sz="quarter" idx="5"/>
          </p:nvPr>
        </p:nvSpPr>
        <p:spPr/>
        <p:txBody>
          <a:bodyPr/>
          <a:lstStyle/>
          <a:p>
            <a:fld id="{D5939589-3E79-4C82-AA4A-FE78234FAA59}" type="slidenum">
              <a:rPr lang="en-US" smtClean="0"/>
              <a:t>30</a:t>
            </a:fld>
            <a:endParaRPr lang="en-US" dirty="0"/>
          </a:p>
        </p:txBody>
      </p:sp>
    </p:spTree>
    <p:extLst>
      <p:ext uri="{BB962C8B-B14F-4D97-AF65-F5344CB8AC3E}">
        <p14:creationId xmlns:p14="http://schemas.microsoft.com/office/powerpoint/2010/main" val="872987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American Diabetes Association states a three-fold rationale for controlling BGs.  When blood glucoses are controlled while hospitalized, patients have 1) better outcomes; 2) reduced number of days in the hospital; and 3) fewer readmissions and ER visits</a:t>
            </a:r>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4069084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diabetes management consult was placed on 2/16/23. The plan included basal insulin at his home dose, e.g. Lantus insulin 50 units D (so we gave an additional 10 units to get to that dosing) along with NPH insulin twice daily to override the steroids. When methylprednisolone is used, BGs will be impacted over the following 24 hours. We use 0.4 units/kg/D dosing for steroids dosed at 40mg D. This equates to 20 units twice daily.</a:t>
            </a:r>
          </a:p>
        </p:txBody>
      </p:sp>
      <p:sp>
        <p:nvSpPr>
          <p:cNvPr id="4" name="Slide Number Placeholder 3"/>
          <p:cNvSpPr>
            <a:spLocks noGrp="1"/>
          </p:cNvSpPr>
          <p:nvPr>
            <p:ph type="sldNum" sz="quarter" idx="5"/>
          </p:nvPr>
        </p:nvSpPr>
        <p:spPr/>
        <p:txBody>
          <a:bodyPr/>
          <a:lstStyle/>
          <a:p>
            <a:fld id="{D5939589-3E79-4C82-AA4A-FE78234FAA59}" type="slidenum">
              <a:rPr lang="en-US" smtClean="0"/>
              <a:t>31</a:t>
            </a:fld>
            <a:endParaRPr lang="en-US" dirty="0"/>
          </a:p>
        </p:txBody>
      </p:sp>
    </p:spTree>
    <p:extLst>
      <p:ext uri="{BB962C8B-B14F-4D97-AF65-F5344CB8AC3E}">
        <p14:creationId xmlns:p14="http://schemas.microsoft.com/office/powerpoint/2010/main" val="321221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rPr>
              <a:t>By 2/18/23, BGs were reaching targets of &lt;180mg/dl. The patient was beginning to eat so mealtime insulin was added.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2/20/21 The patient was NPO for Cardiac </a:t>
            </a:r>
            <a:r>
              <a:rPr lang="en-US" sz="1200" b="1" dirty="0" err="1">
                <a:solidFill>
                  <a:schemeClr val="accent1"/>
                </a:solidFill>
              </a:rPr>
              <a:t>cath</a:t>
            </a:r>
            <a:r>
              <a:rPr lang="en-US" sz="1200" dirty="0"/>
              <a:t>: No significant CAD but did have AVS * You note that his BGs were well controlled in the 130s. So, this confirms home basal insulin dosing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2/21/23</a:t>
            </a:r>
            <a:r>
              <a:rPr lang="en-US" sz="1200" dirty="0"/>
              <a:t> Choking incident generated swallow evaluation. Passed bedside swallow test but patient revealed he had strictures in the past that required dilation =&gt; patient was NPO for modified barium swallow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demonstrates the effectiveness of basal/mealtime strategies ***</a:t>
            </a:r>
          </a:p>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32</a:t>
            </a:fld>
            <a:endParaRPr lang="en-US" dirty="0"/>
          </a:p>
        </p:txBody>
      </p:sp>
    </p:spTree>
    <p:extLst>
      <p:ext uri="{BB962C8B-B14F-4D97-AF65-F5344CB8AC3E}">
        <p14:creationId xmlns:p14="http://schemas.microsoft.com/office/powerpoint/2010/main" val="3094777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of care to highlight is how to handle hypoglycemia.</a:t>
            </a:r>
          </a:p>
        </p:txBody>
      </p:sp>
      <p:sp>
        <p:nvSpPr>
          <p:cNvPr id="4" name="Slide Number Placeholder 3"/>
          <p:cNvSpPr>
            <a:spLocks noGrp="1"/>
          </p:cNvSpPr>
          <p:nvPr>
            <p:ph type="sldNum" sz="quarter" idx="5"/>
          </p:nvPr>
        </p:nvSpPr>
        <p:spPr/>
        <p:txBody>
          <a:bodyPr/>
          <a:lstStyle/>
          <a:p>
            <a:fld id="{437FB973-C51B-CE4D-BA8F-C9054DB12954}" type="slidenum">
              <a:rPr lang="en-US" smtClean="0"/>
              <a:t>34</a:t>
            </a:fld>
            <a:endParaRPr lang="en-US"/>
          </a:p>
        </p:txBody>
      </p:sp>
    </p:spTree>
    <p:extLst>
      <p:ext uri="{BB962C8B-B14F-4D97-AF65-F5344CB8AC3E}">
        <p14:creationId xmlns:p14="http://schemas.microsoft.com/office/powerpoint/2010/main" val="487991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35</a:t>
            </a:fld>
            <a:endParaRPr lang="en-US" dirty="0"/>
          </a:p>
        </p:txBody>
      </p:sp>
    </p:spTree>
    <p:extLst>
      <p:ext uri="{BB962C8B-B14F-4D97-AF65-F5344CB8AC3E}">
        <p14:creationId xmlns:p14="http://schemas.microsoft.com/office/powerpoint/2010/main" val="3620700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38</a:t>
            </a:fld>
            <a:endParaRPr lang="en-US" dirty="0"/>
          </a:p>
        </p:txBody>
      </p:sp>
    </p:spTree>
    <p:extLst>
      <p:ext uri="{BB962C8B-B14F-4D97-AF65-F5344CB8AC3E}">
        <p14:creationId xmlns:p14="http://schemas.microsoft.com/office/powerpoint/2010/main" val="2564230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Now, let’s begin by looking at a common scenario:</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A 51 </a:t>
            </a:r>
            <a:r>
              <a:rPr lang="en-US" sz="1800" b="0" i="0" u="none" strike="noStrike" baseline="0" dirty="0" err="1">
                <a:latin typeface="Arial" panose="020B0604020202020204" pitchFamily="34" charset="0"/>
              </a:rPr>
              <a:t>y.o</a:t>
            </a:r>
            <a:r>
              <a:rPr lang="en-US" sz="1800" b="0" i="0" u="none" strike="noStrike" baseline="0" dirty="0">
                <a:latin typeface="Arial" panose="020B0604020202020204" pitchFamily="34" charset="0"/>
              </a:rPr>
              <a:t>. Hispanic female presented with RLQ abdominal pain of two days duration. Pain was described as sharp and stabbing and measuring 8 on a 10-point scale. Aggravating factors included usual movement as well as riding over bumps. Nothing relieved the pain. PMH included GDM and ADD =&gt; Underwent an appendectomy </a:t>
            </a:r>
          </a:p>
          <a:p>
            <a:endParaRPr lang="en-US" sz="1800" b="0" i="0"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Arial" panose="020B0604020202020204" pitchFamily="34" charset="0"/>
              </a:rPr>
              <a:t>The CNS diabetes management service was consulted on the day of discharge. We noted that her Bgs had been in the 200s throughout her hospital stay, and that sliding scale insulin was the approach used. * We know that 50% of those who experienced GDM will convert to Type 2 diabetes within ten (10) years. The sliding scale insulin approach was ineffective in achieving inpatient BG targets of 140-180mg/dl. </a:t>
            </a:r>
          </a:p>
          <a:p>
            <a:r>
              <a:rPr lang="en-US" sz="1800" b="0" i="0" u="none" strike="noStrike" baseline="0" dirty="0">
                <a:latin typeface="Arial" panose="020B0604020202020204" pitchFamily="34" charset="0"/>
              </a:rPr>
              <a:t> </a:t>
            </a:r>
          </a:p>
          <a:p>
            <a:r>
              <a:rPr lang="en-US" sz="1800" b="0" i="0" u="none" strike="noStrike" baseline="0" dirty="0">
                <a:latin typeface="Arial" panose="020B0604020202020204" pitchFamily="34" charset="0"/>
              </a:rPr>
              <a:t>The opportunity to establish an effective discharge diabetes medication regimen as well as provide survival skill education regarding her new diagnosis of Type 2 were missed. **</a:t>
            </a:r>
          </a:p>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4</a:t>
            </a:fld>
            <a:endParaRPr lang="en-US"/>
          </a:p>
        </p:txBody>
      </p:sp>
    </p:spTree>
    <p:extLst>
      <p:ext uri="{BB962C8B-B14F-4D97-AF65-F5344CB8AC3E}">
        <p14:creationId xmlns:p14="http://schemas.microsoft.com/office/powerpoint/2010/main" val="148257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case is more complicated:</a:t>
            </a:r>
          </a:p>
          <a:p>
            <a:endParaRPr lang="en-US" dirty="0"/>
          </a:p>
          <a:p>
            <a:r>
              <a:rPr lang="en-US" dirty="0"/>
              <a:t>2) An 80-year old AA female, with known Type 2 diabetes, seeks care at our facility. Her home medication regimen included insulin therapy. On day one, her home insulin dose was ordered and she experienced hypoglycemia. * There is no record of whether she was eating. Subsequently, the insulin orders were changed to a sliding scale insulin, reactive approach. </a:t>
            </a:r>
          </a:p>
          <a:p>
            <a:endParaRPr lang="en-US" dirty="0"/>
          </a:p>
          <a:p>
            <a:r>
              <a:rPr lang="en-US" dirty="0"/>
              <a:t>Even in the setting of kidney dysfunction, you can see that her blood glucoses rose over the next two days as the sliding scale insulin approach was implemented. ** On day 4, a basal insulin dose was started but you can also see that she requires a significant amount of corrective insulin for those two days as we play “catch up.” *** This is unsuccessful in achieving BG targets. On day 6, she again receives no basal insulin. So by day 7, her BG reaches the 400s. ****</a:t>
            </a:r>
          </a:p>
          <a:p>
            <a:endParaRPr lang="en-US" dirty="0"/>
          </a:p>
          <a:p>
            <a:r>
              <a:rPr lang="en-US" dirty="0"/>
              <a:t>=&gt; The reactive insulin doesn’t work.</a:t>
            </a:r>
          </a:p>
          <a:p>
            <a:r>
              <a:rPr lang="en-US" dirty="0"/>
              <a:t>My concern is that we have demonstrated to the patient that an educated, professional staff can’t manage blood glucose very well. </a:t>
            </a:r>
          </a:p>
          <a:p>
            <a:endParaRPr lang="en-US" dirty="0"/>
          </a:p>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5</a:t>
            </a:fld>
            <a:endParaRPr lang="en-US"/>
          </a:p>
        </p:txBody>
      </p:sp>
    </p:spTree>
    <p:extLst>
      <p:ext uri="{BB962C8B-B14F-4D97-AF65-F5344CB8AC3E}">
        <p14:creationId xmlns:p14="http://schemas.microsoft.com/office/powerpoint/2010/main" val="426463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American Diabetes Association sets the standard for how the best care can be achieved:</a:t>
            </a:r>
            <a:br>
              <a:rPr lang="en-US" dirty="0"/>
            </a:br>
            <a:br>
              <a:rPr lang="en-US" dirty="0"/>
            </a:br>
            <a:r>
              <a:rPr lang="en-US" dirty="0"/>
              <a:t>“Diabetes management in the inpatient setting is facilitated when a dedicated inpatient diabetes service applies well-developed and validated standards of care, and transitions patients to the outpatient setting with a management plan. This approach shortens hospital stays, reduces the need for readmission and emergency department visits, and improves overall health outcomes.</a:t>
            </a:r>
            <a:r>
              <a:rPr lang="en-US" b="0" i="0" dirty="0">
                <a:solidFill>
                  <a:srgbClr val="383636"/>
                </a:solidFill>
                <a:effectLst/>
                <a:latin typeface="Helvetica Neue" panose="02000503000000020004" pitchFamily="2" charset="0"/>
              </a:rPr>
              <a:t>”</a:t>
            </a:r>
            <a:endParaRPr lang="en-US" dirty="0"/>
          </a:p>
          <a:p>
            <a:r>
              <a:rPr lang="en-US" dirty="0"/>
              <a:t> </a:t>
            </a:r>
          </a:p>
        </p:txBody>
      </p:sp>
      <p:sp>
        <p:nvSpPr>
          <p:cNvPr id="4" name="Slide Number Placeholder 3"/>
          <p:cNvSpPr>
            <a:spLocks noGrp="1"/>
          </p:cNvSpPr>
          <p:nvPr>
            <p:ph type="sldNum" sz="quarter" idx="5"/>
          </p:nvPr>
        </p:nvSpPr>
        <p:spPr/>
        <p:txBody>
          <a:bodyPr/>
          <a:lstStyle/>
          <a:p>
            <a:fld id="{437FB973-C51B-CE4D-BA8F-C9054DB12954}" type="slidenum">
              <a:rPr lang="en-US" smtClean="0"/>
              <a:t>6</a:t>
            </a:fld>
            <a:endParaRPr lang="en-US"/>
          </a:p>
        </p:txBody>
      </p:sp>
    </p:spTree>
    <p:extLst>
      <p:ext uri="{BB962C8B-B14F-4D97-AF65-F5344CB8AC3E}">
        <p14:creationId xmlns:p14="http://schemas.microsoft.com/office/powerpoint/2010/main" val="420364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Tx/>
              <a:buNone/>
            </a:pPr>
            <a:r>
              <a:rPr lang="en-US" sz="1200" b="0" dirty="0">
                <a:solidFill>
                  <a:schemeClr val="tx2"/>
                </a:solidFill>
              </a:rPr>
              <a:t>These are my colleagues &amp; implementers of state of the science diabetes care</a:t>
            </a:r>
          </a:p>
          <a:p>
            <a:pPr marL="0" indent="0">
              <a:lnSpc>
                <a:spcPct val="90000"/>
              </a:lnSpc>
              <a:buFontTx/>
              <a:buNone/>
            </a:pPr>
            <a:br>
              <a:rPr lang="en-US" sz="1200" dirty="0">
                <a:solidFill>
                  <a:schemeClr val="tx2"/>
                </a:solidFill>
              </a:rPr>
            </a:br>
            <a:endParaRPr lang="en-US" dirty="0"/>
          </a:p>
        </p:txBody>
      </p:sp>
      <p:sp>
        <p:nvSpPr>
          <p:cNvPr id="4" name="Slide Number Placeholder 3"/>
          <p:cNvSpPr>
            <a:spLocks noGrp="1"/>
          </p:cNvSpPr>
          <p:nvPr>
            <p:ph type="sldNum" sz="quarter" idx="5"/>
          </p:nvPr>
        </p:nvSpPr>
        <p:spPr/>
        <p:txBody>
          <a:bodyPr/>
          <a:lstStyle/>
          <a:p>
            <a:fld id="{9D3E19B4-DEE7-7941-BF51-5A17F7C78463}" type="slidenum">
              <a:rPr lang="en-US" smtClean="0"/>
              <a:t>7</a:t>
            </a:fld>
            <a:endParaRPr lang="en-US"/>
          </a:p>
        </p:txBody>
      </p:sp>
    </p:spTree>
    <p:extLst>
      <p:ext uri="{BB962C8B-B14F-4D97-AF65-F5344CB8AC3E}">
        <p14:creationId xmlns:p14="http://schemas.microsoft.com/office/powerpoint/2010/main" val="151992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83636"/>
                </a:solidFill>
                <a:effectLst/>
                <a:latin typeface="Helvetica Neue" panose="02000503000000020004" pitchFamily="2" charset="0"/>
              </a:rPr>
              <a:t>The ADA provides guidance to improve patient outcomes as “Hyperglycemia, hypoglycemia, and glucose variability are associated with adverse outcomes, particularly increased morbidity and mortality.” </a:t>
            </a:r>
          </a:p>
          <a:p>
            <a:endParaRPr lang="en-US" b="0" i="0" dirty="0">
              <a:solidFill>
                <a:srgbClr val="383636"/>
              </a:solidFill>
              <a:effectLst/>
              <a:latin typeface="Helvetica Neue" panose="02000503000000020004" pitchFamily="2" charset="0"/>
            </a:endParaRPr>
          </a:p>
          <a:p>
            <a:r>
              <a:rPr lang="en-US" b="0" i="0" dirty="0">
                <a:solidFill>
                  <a:srgbClr val="383636"/>
                </a:solidFill>
                <a:effectLst/>
                <a:latin typeface="Helvetica Neue" panose="02000503000000020004" pitchFamily="2" charset="0"/>
              </a:rPr>
              <a:t>1) The first recommendation is intended to determine the level of diabetes control in those that already have a diagnosis, which can guide the inpatient team in medication management, but getting A1cs also identifies the undiagnosed;</a:t>
            </a:r>
          </a:p>
          <a:p>
            <a:endParaRPr lang="en-US" b="0" i="0" dirty="0">
              <a:solidFill>
                <a:srgbClr val="383636"/>
              </a:solidFill>
              <a:effectLst/>
              <a:latin typeface="Helvetica Neue" panose="02000503000000020004" pitchFamily="2" charset="0"/>
            </a:endParaRPr>
          </a:p>
          <a:p>
            <a:r>
              <a:rPr lang="en-US" b="0" i="0" dirty="0">
                <a:solidFill>
                  <a:srgbClr val="383636"/>
                </a:solidFill>
                <a:effectLst/>
                <a:latin typeface="Helvetica Neue" panose="02000503000000020004" pitchFamily="2" charset="0"/>
              </a:rPr>
              <a:t>2) The second recommendation discourages the reaction approach</a:t>
            </a:r>
          </a:p>
          <a:p>
            <a:endParaRPr lang="en-US" b="0" i="0" dirty="0">
              <a:solidFill>
                <a:srgbClr val="383636"/>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30807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At our organization, a SQ insulin order set is available and should be the first step in optimizing hyperglycemia. The hospitalist is prompted to initiate the order set after two (2) blood glucoses are greater than 180mg/dl. The hospitalist, through the order set, draws an A1c and is guided to start basal insulin with or without mealtime insulin ALONG WITH corrective insulin. </a:t>
            </a:r>
          </a:p>
        </p:txBody>
      </p:sp>
      <p:sp>
        <p:nvSpPr>
          <p:cNvPr id="4" name="Slide Number Placeholder 3"/>
          <p:cNvSpPr>
            <a:spLocks noGrp="1"/>
          </p:cNvSpPr>
          <p:nvPr>
            <p:ph type="sldNum" sz="quarter" idx="5"/>
          </p:nvPr>
        </p:nvSpPr>
        <p:spPr/>
        <p:txBody>
          <a:bodyPr/>
          <a:lstStyle/>
          <a:p>
            <a:fld id="{ED87E886-3F33-FF41-B20C-4B89AB402FCC}" type="slidenum">
              <a:rPr lang="en-US" smtClean="0"/>
              <a:t>9</a:t>
            </a:fld>
            <a:endParaRPr lang="en-US"/>
          </a:p>
        </p:txBody>
      </p:sp>
    </p:spTree>
    <p:extLst>
      <p:ext uri="{BB962C8B-B14F-4D97-AF65-F5344CB8AC3E}">
        <p14:creationId xmlns:p14="http://schemas.microsoft.com/office/powerpoint/2010/main" val="326066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143000" y="1122363"/>
            <a:ext cx="6858000" cy="2387600"/>
          </a:xfrm>
        </p:spPr>
        <p:txBody>
          <a:bodyPr anchor="b"/>
          <a:lstStyle>
            <a:lvl1pPr algn="l">
              <a:defRPr sz="4500" b="1" i="0" cap="all" baseline="0"/>
            </a:lvl1pPr>
          </a:lstStyle>
          <a:p>
            <a:r>
              <a:rPr lang="en-US"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143000" y="3602038"/>
            <a:ext cx="6858000"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536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195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083564" y="1681163"/>
            <a:ext cx="3415284"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083564" y="2505075"/>
            <a:ext cx="3415284" cy="3684588"/>
          </a:xfrm>
        </p:spPr>
        <p:txBody>
          <a:bodyPr>
            <a:normAutofit/>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5088636" y="1681163"/>
            <a:ext cx="3415284"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5088636" y="2505075"/>
            <a:ext cx="3415284" cy="3684588"/>
          </a:xfrm>
        </p:spPr>
        <p:txBody>
          <a:bodyPr>
            <a:normAutofit/>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350"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sz="1350"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350" dirty="0"/>
          </a:p>
        </p:txBody>
      </p:sp>
    </p:spTree>
    <p:extLst>
      <p:ext uri="{BB962C8B-B14F-4D97-AF65-F5344CB8AC3E}">
        <p14:creationId xmlns:p14="http://schemas.microsoft.com/office/powerpoint/2010/main" val="40935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083564" y="1681163"/>
            <a:ext cx="212598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083564" y="2505075"/>
            <a:ext cx="2125980" cy="3684588"/>
          </a:xfrm>
        </p:spPr>
        <p:txBody>
          <a:bodyPr>
            <a:normAutofit/>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3737610" y="1681163"/>
            <a:ext cx="212598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3737610" y="2505075"/>
            <a:ext cx="2125980" cy="3684588"/>
          </a:xfrm>
        </p:spPr>
        <p:txBody>
          <a:bodyPr>
            <a:normAutofit/>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350"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sz="1350"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350" dirty="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6398514" y="1769269"/>
            <a:ext cx="212598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6398514" y="2593181"/>
            <a:ext cx="2125980" cy="3684588"/>
          </a:xfrm>
        </p:spPr>
        <p:txBody>
          <a:bodyPr>
            <a:normAutofit/>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5527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4793742" y="804672"/>
            <a:ext cx="3326130" cy="886968"/>
          </a:xfrm>
        </p:spPr>
        <p:txBody>
          <a:bodyPr anchor="b"/>
          <a:lstStyle>
            <a:lvl1pPr algn="l">
              <a:defRPr sz="405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4793741" y="1801368"/>
            <a:ext cx="3326130" cy="4754880"/>
          </a:xfrm>
        </p:spPr>
        <p:txBody>
          <a:bodyPr>
            <a:normAutofit/>
          </a:bodyPr>
          <a:lstStyle>
            <a:lvl1pPr marL="0" indent="0" algn="l">
              <a:lnSpc>
                <a:spcPct val="110000"/>
              </a:lnSpc>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6915150" y="1636697"/>
            <a:ext cx="3547872" cy="273844"/>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868962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1" y="0"/>
            <a:ext cx="4334933"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12598" y="3108960"/>
            <a:ext cx="3915918" cy="3447288"/>
          </a:xfrm>
        </p:spPr>
        <p:txBody>
          <a:bodyPr anchor="ctr"/>
          <a:lstStyle>
            <a:lvl1pPr algn="ctr">
              <a:buNone/>
              <a:defRPr>
                <a:solidFill>
                  <a:schemeClr val="bg1"/>
                </a:solidFill>
              </a:defRPr>
            </a:lvl1pPr>
          </a:lstStyle>
          <a:p>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12598" y="301752"/>
            <a:ext cx="1844802" cy="2505456"/>
          </a:xfrm>
        </p:spPr>
        <p:txBody>
          <a:bodyPr anchor="ctr"/>
          <a:lstStyle>
            <a:lvl1pPr algn="ctr">
              <a:buNone/>
              <a:defRPr>
                <a:solidFill>
                  <a:schemeClr val="bg1"/>
                </a:solidFill>
              </a:defRPr>
            </a:lvl1pPr>
          </a:lstStyle>
          <a:p>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2283714" y="301752"/>
            <a:ext cx="1844802" cy="2505456"/>
          </a:xfrm>
        </p:spPr>
        <p:txBody>
          <a:bodyPr anchor="ctr"/>
          <a:lstStyle>
            <a:lvl1pPr algn="ctr">
              <a:buNone/>
              <a:defRPr>
                <a:solidFill>
                  <a:schemeClr val="bg1"/>
                </a:solidFill>
              </a:defRPr>
            </a:lvl1pPr>
          </a:lstStyle>
          <a:p>
            <a:endParaRPr lang="en-US" dirty="0"/>
          </a:p>
        </p:txBody>
      </p:sp>
    </p:spTree>
    <p:extLst>
      <p:ext uri="{BB962C8B-B14F-4D97-AF65-F5344CB8AC3E}">
        <p14:creationId xmlns:p14="http://schemas.microsoft.com/office/powerpoint/2010/main" val="728738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332834" y="407500"/>
            <a:ext cx="146420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350">
                <a:solidFill>
                  <a:schemeClr val="bg1"/>
                </a:solidFill>
              </a:defRPr>
            </a:lvl1pPr>
          </a:lstStyle>
          <a:p>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2646259" y="1972581"/>
            <a:ext cx="1717549"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350">
                <a:solidFill>
                  <a:schemeClr val="bg1"/>
                </a:solidFill>
              </a:defRPr>
            </a:lvl1pPr>
          </a:lstStyle>
          <a:p>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4184655" y="4386312"/>
            <a:ext cx="2339470"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350">
                <a:solidFill>
                  <a:schemeClr val="bg1"/>
                </a:solidFill>
              </a:defRPr>
            </a:lvl1pPr>
          </a:lstStyle>
          <a:p>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819679" y="4018982"/>
            <a:ext cx="289062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350">
                <a:solidFill>
                  <a:schemeClr val="bg1"/>
                </a:solidFill>
              </a:defRPr>
            </a:lvl1pPr>
          </a:lstStyle>
          <a:p>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4320540" y="585216"/>
            <a:ext cx="3957066" cy="2276856"/>
          </a:xfrm>
        </p:spPr>
        <p:txBody>
          <a:bodyPr anchor="b"/>
          <a:lstStyle>
            <a:lvl1pPr algn="r">
              <a:defRPr sz="3600" b="1" cap="all" spc="300" baseline="0">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8"/>
            <a:ext cx="20574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104275" y="1859535"/>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sz="1350"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1510892" y="3146867"/>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sz="1350"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4053690" y="4508295"/>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350"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642086"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4320540" y="3127248"/>
            <a:ext cx="3957066" cy="1124712"/>
          </a:xfrm>
        </p:spPr>
        <p:txBody>
          <a:bodyPr/>
          <a:lstStyle>
            <a:lvl1pPr marL="0" indent="0" algn="r">
              <a:buNone/>
              <a:defRPr sz="135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733046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941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665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662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18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973836" y="594360"/>
            <a:ext cx="4704588" cy="2843784"/>
          </a:xfrm>
        </p:spPr>
        <p:txBody>
          <a:bodyPr anchor="b"/>
          <a:lstStyle>
            <a:lvl1pPr algn="l">
              <a:defRPr sz="4050" b="1" i="0" cap="all"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4231386" y="4700016"/>
            <a:ext cx="3819906" cy="1197864"/>
          </a:xfrm>
        </p:spPr>
        <p:txBody>
          <a:bodyPr>
            <a:normAutofit/>
          </a:bodyPr>
          <a:lstStyle>
            <a:lvl1pPr marL="0" indent="0" algn="r">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975947"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6163335" y="2973840"/>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350"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5894251" y="2744546"/>
            <a:ext cx="104279"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sz="1350"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5882597" y="3198266"/>
            <a:ext cx="95785"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sz="1350" dirty="0"/>
          </a:p>
        </p:txBody>
      </p:sp>
    </p:spTree>
    <p:extLst>
      <p:ext uri="{BB962C8B-B14F-4D97-AF65-F5344CB8AC3E}">
        <p14:creationId xmlns:p14="http://schemas.microsoft.com/office/powerpoint/2010/main" val="380589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200" b="1">
                <a:solidFill>
                  <a:schemeClr val="bg1"/>
                </a:solidFill>
              </a:defRPr>
            </a:lvl1pPr>
          </a:lstStyle>
          <a:p>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anchor="b"/>
          <a:lstStyle>
            <a:lvl1pPr algn="r">
              <a:defRPr sz="4500" b="1" cap="all" spc="300" baseline="0">
                <a:solidFill>
                  <a:schemeClr val="bg1"/>
                </a:solidFill>
              </a:defRPr>
            </a:lvl1pPr>
          </a:lstStyle>
          <a:p>
            <a:r>
              <a:rPr lang="en-US" dirty="0"/>
              <a:t>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8"/>
            <a:ext cx="20574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642086"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3902202" y="3127248"/>
            <a:ext cx="4375404" cy="3118104"/>
          </a:xfrm>
        </p:spPr>
        <p:txBody>
          <a:bodyPr/>
          <a:lstStyle>
            <a:lvl1pPr marL="0" indent="0" algn="r">
              <a:buNone/>
              <a:defRPr sz="1350">
                <a:solidFill>
                  <a:schemeClr val="bg1"/>
                </a:solidFill>
              </a:defRPr>
            </a:lvl1pPr>
          </a:lstStyle>
          <a:p>
            <a:pPr lvl="0"/>
            <a:r>
              <a:rPr lang="en-US" dirty="0"/>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350"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sz="1350"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sz="1350" dirty="0"/>
          </a:p>
        </p:txBody>
      </p:sp>
    </p:spTree>
    <p:extLst>
      <p:ext uri="{BB962C8B-B14F-4D97-AF65-F5344CB8AC3E}">
        <p14:creationId xmlns:p14="http://schemas.microsoft.com/office/powerpoint/2010/main" val="50774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5588974" y="1665520"/>
            <a:ext cx="320022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603504" y="1335024"/>
            <a:ext cx="4642866" cy="1179576"/>
          </a:xfrm>
        </p:spPr>
        <p:txBody>
          <a:bodyPr lIns="91440" tIns="45720" rIns="91440" bIns="45720" anchor="b"/>
          <a:lstStyle>
            <a:lvl1pPr>
              <a:defRPr sz="4050"/>
            </a:lvl1pPr>
          </a:lstStyle>
          <a:p>
            <a:r>
              <a:rPr lang="en-US" dirty="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637794" y="2825496"/>
            <a:ext cx="4642866" cy="3346704"/>
          </a:xfrm>
        </p:spPr>
        <p:txBody>
          <a:bodyPr/>
          <a:lstStyle>
            <a:lvl1pPr marL="0" indent="0">
              <a:lnSpc>
                <a:spcPct val="110000"/>
              </a:lnSpc>
              <a:buNone/>
              <a:defRPr sz="1500"/>
            </a:lvl1pPr>
            <a:lvl2pPr marL="171450">
              <a:defRPr sz="1350"/>
            </a:lvl2pPr>
            <a:lvl3pPr marL="342900">
              <a:defRPr sz="1200"/>
            </a:lvl3pPr>
            <a:lvl4pPr marL="514350">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5973318" y="621793"/>
            <a:ext cx="30861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5927792"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8461192" y="2070656"/>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350"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8226961" y="178001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350" dirty="0"/>
          </a:p>
        </p:txBody>
      </p:sp>
    </p:spTree>
    <p:extLst>
      <p:ext uri="{BB962C8B-B14F-4D97-AF65-F5344CB8AC3E}">
        <p14:creationId xmlns:p14="http://schemas.microsoft.com/office/powerpoint/2010/main" val="337936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143000" y="1463040"/>
            <a:ext cx="6858000" cy="2340864"/>
          </a:xfrm>
        </p:spPr>
        <p:txBody>
          <a:bodyPr anchor="b">
            <a:normAutofit/>
          </a:bodyPr>
          <a:lstStyle>
            <a:lvl1pPr algn="ctr">
              <a:defRPr sz="4500" b="1" i="0" cap="all"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145286" y="3858768"/>
            <a:ext cx="6858000" cy="1325880"/>
          </a:xfrm>
        </p:spPr>
        <p:txBody>
          <a:bodyPr>
            <a:normAutofit/>
          </a:bodyPr>
          <a:lstStyle>
            <a:lvl1pPr marL="0" indent="0" algn="ctr">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8079199" y="3054359"/>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350" dirty="0"/>
          </a:p>
        </p:txBody>
      </p:sp>
      <p:sp>
        <p:nvSpPr>
          <p:cNvPr id="5" name="Graphic 13">
            <a:extLst>
              <a:ext uri="{FF2B5EF4-FFF2-40B4-BE49-F238E27FC236}">
                <a16:creationId xmlns:a16="http://schemas.microsoft.com/office/drawing/2014/main" id="{3B3FD238-4561-4AF8-A1F1-185B0CAFE2AC}"/>
              </a:ext>
            </a:extLst>
          </p:cNvPr>
          <p:cNvSpPr/>
          <p:nvPr userDrawn="1"/>
        </p:nvSpPr>
        <p:spPr>
          <a:xfrm>
            <a:off x="8043274" y="2515839"/>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sz="1350" dirty="0"/>
          </a:p>
        </p:txBody>
      </p:sp>
      <p:sp>
        <p:nvSpPr>
          <p:cNvPr id="6" name="Graphic 15">
            <a:extLst>
              <a:ext uri="{FF2B5EF4-FFF2-40B4-BE49-F238E27FC236}">
                <a16:creationId xmlns:a16="http://schemas.microsoft.com/office/drawing/2014/main" id="{BAB9414C-AE69-4648-873E-9CE6B2DF8A71}"/>
              </a:ext>
            </a:extLst>
          </p:cNvPr>
          <p:cNvSpPr/>
          <p:nvPr userDrawn="1"/>
        </p:nvSpPr>
        <p:spPr>
          <a:xfrm>
            <a:off x="8268625" y="2787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sz="1350" dirty="0"/>
          </a:p>
        </p:txBody>
      </p:sp>
      <p:sp>
        <p:nvSpPr>
          <p:cNvPr id="7" name="Graphic 22">
            <a:extLst>
              <a:ext uri="{FF2B5EF4-FFF2-40B4-BE49-F238E27FC236}">
                <a16:creationId xmlns:a16="http://schemas.microsoft.com/office/drawing/2014/main" id="{3BF75235-4E6E-4184-82A5-EE6FE7993BBC}"/>
              </a:ext>
            </a:extLst>
          </p:cNvPr>
          <p:cNvSpPr/>
          <p:nvPr userDrawn="1"/>
        </p:nvSpPr>
        <p:spPr>
          <a:xfrm>
            <a:off x="946402" y="2633448"/>
            <a:ext cx="113652"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sz="1350" dirty="0"/>
          </a:p>
        </p:txBody>
      </p:sp>
      <p:sp>
        <p:nvSpPr>
          <p:cNvPr id="11" name="Graphic 21">
            <a:extLst>
              <a:ext uri="{FF2B5EF4-FFF2-40B4-BE49-F238E27FC236}">
                <a16:creationId xmlns:a16="http://schemas.microsoft.com/office/drawing/2014/main" id="{E66FE37C-2F4B-42DA-BFF6-92DD00BDC49B}"/>
              </a:ext>
            </a:extLst>
          </p:cNvPr>
          <p:cNvSpPr/>
          <p:nvPr userDrawn="1"/>
        </p:nvSpPr>
        <p:spPr>
          <a:xfrm>
            <a:off x="798040" y="3083339"/>
            <a:ext cx="7181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sz="1350" dirty="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060054" y="3492871"/>
            <a:ext cx="81469"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sz="1350" dirty="0"/>
          </a:p>
        </p:txBody>
      </p:sp>
    </p:spTree>
    <p:extLst>
      <p:ext uri="{BB962C8B-B14F-4D97-AF65-F5344CB8AC3E}">
        <p14:creationId xmlns:p14="http://schemas.microsoft.com/office/powerpoint/2010/main" val="1983454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4050"/>
            </a:lvl1pPr>
          </a:lstStyle>
          <a:p>
            <a:r>
              <a:rPr lang="en-US" dirty="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280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4793742" y="841248"/>
            <a:ext cx="3326130" cy="3236976"/>
          </a:xfrm>
        </p:spPr>
        <p:txBody>
          <a:bodyPr anchor="b"/>
          <a:lstStyle>
            <a:lvl1pPr algn="l">
              <a:lnSpc>
                <a:spcPct val="110000"/>
              </a:lnSpc>
              <a:spcBef>
                <a:spcPts val="750"/>
              </a:spcBef>
              <a:defRPr sz="2700" b="0" i="0" cap="none" baseline="0"/>
            </a:lvl1pPr>
          </a:lstStyle>
          <a:p>
            <a:r>
              <a:rPr lang="en-US" dirty="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4793742" y="4498848"/>
            <a:ext cx="3326126" cy="510474"/>
          </a:xfrm>
        </p:spPr>
        <p:txBody>
          <a:bodyPr/>
          <a:lstStyle>
            <a:lvl1pPr marL="0" indent="0" algn="l">
              <a:lnSpc>
                <a:spcPct val="110000"/>
              </a:lnSpc>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6915150" y="1636697"/>
            <a:ext cx="3547872" cy="273844"/>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868962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1" y="0"/>
            <a:ext cx="4334933"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12598" y="301752"/>
            <a:ext cx="3915918" cy="6263640"/>
          </a:xfrm>
        </p:spPr>
        <p:txBody>
          <a:bodyPr anchor="ctr"/>
          <a:lstStyle>
            <a:lvl1pPr algn="ctr">
              <a:buNone/>
              <a:defRPr>
                <a:solidFill>
                  <a:schemeClr val="bg1"/>
                </a:solidFill>
              </a:defRPr>
            </a:lvl1pPr>
          </a:lstStyle>
          <a:p>
            <a:endParaRPr lang="en-US" dirty="0"/>
          </a:p>
        </p:txBody>
      </p:sp>
    </p:spTree>
    <p:extLst>
      <p:ext uri="{BB962C8B-B14F-4D97-AF65-F5344CB8AC3E}">
        <p14:creationId xmlns:p14="http://schemas.microsoft.com/office/powerpoint/2010/main" val="94815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32054" y="365126"/>
            <a:ext cx="8078724" cy="1325563"/>
          </a:xfrm>
        </p:spPr>
        <p:txBody>
          <a:bodyPr/>
          <a:lstStyle>
            <a:lvl1pPr>
              <a:defRPr sz="4050" b="1" cap="all" baseline="0">
                <a:solidFill>
                  <a:schemeClr val="bg1"/>
                </a:solidFill>
              </a:defRPr>
            </a:lvl1pPr>
          </a:lstStyle>
          <a:p>
            <a:r>
              <a:rPr lang="en-US"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432054" y="1825625"/>
            <a:ext cx="807872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6377940" y="841249"/>
            <a:ext cx="2722626" cy="365125"/>
          </a:xfrm>
        </p:spPr>
        <p:txBody>
          <a:bodyPr/>
          <a:lstStyle>
            <a:lvl1pPr>
              <a:defRPr>
                <a:solidFill>
                  <a:schemeClr val="bg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Lst>
          </p:cNvPr>
          <p:cNvSpPr/>
          <p:nvPr userDrawn="1"/>
        </p:nvSpPr>
        <p:spPr>
          <a:xfrm>
            <a:off x="8401698" y="344083"/>
            <a:ext cx="113652"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sz="1350" dirty="0"/>
          </a:p>
        </p:txBody>
      </p:sp>
      <p:sp>
        <p:nvSpPr>
          <p:cNvPr id="11" name="Graphic 23">
            <a:extLst>
              <a:ext uri="{FF2B5EF4-FFF2-40B4-BE49-F238E27FC236}">
                <a16:creationId xmlns:a16="http://schemas.microsoft.com/office/drawing/2014/main" id="{54AB3A25-6605-4446-9E53-ACEECD25E27B}"/>
              </a:ext>
            </a:extLst>
          </p:cNvPr>
          <p:cNvSpPr/>
          <p:nvPr userDrawn="1"/>
        </p:nvSpPr>
        <p:spPr>
          <a:xfrm>
            <a:off x="8672356" y="590911"/>
            <a:ext cx="81469"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sz="1350" dirty="0"/>
          </a:p>
        </p:txBody>
      </p:sp>
    </p:spTree>
    <p:extLst>
      <p:ext uri="{BB962C8B-B14F-4D97-AF65-F5344CB8AC3E}">
        <p14:creationId xmlns:p14="http://schemas.microsoft.com/office/powerpoint/2010/main" val="2749587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083564" y="1825625"/>
            <a:ext cx="3415284" cy="4351338"/>
          </a:xfrm>
        </p:spPr>
        <p:txBody>
          <a:bodyPr>
            <a:normAutofit/>
          </a:bodyPr>
          <a:lstStyle>
            <a:lvl1pPr>
              <a:defRPr sz="1800"/>
            </a:lvl1pPr>
            <a:lvl2pPr>
              <a:defRPr sz="1500"/>
            </a:lvl2pPr>
            <a:lvl3pPr>
              <a:defRPr sz="135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5088636" y="1825625"/>
            <a:ext cx="3415284" cy="4351338"/>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536918"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7881238" y="492207"/>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350" dirty="0"/>
          </a:p>
        </p:txBody>
      </p:sp>
      <p:sp>
        <p:nvSpPr>
          <p:cNvPr id="12" name="Graphic 16">
            <a:extLst>
              <a:ext uri="{FF2B5EF4-FFF2-40B4-BE49-F238E27FC236}">
                <a16:creationId xmlns:a16="http://schemas.microsoft.com/office/drawing/2014/main" id="{83CE1DAA-30A3-41AE-8AE1-A7EE5C48A6F3}"/>
              </a:ext>
            </a:extLst>
          </p:cNvPr>
          <p:cNvSpPr/>
          <p:nvPr userDrawn="1"/>
        </p:nvSpPr>
        <p:spPr>
          <a:xfrm>
            <a:off x="8608458" y="1055581"/>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sz="1350" dirty="0"/>
          </a:p>
        </p:txBody>
      </p:sp>
      <p:sp>
        <p:nvSpPr>
          <p:cNvPr id="14" name="Graphic 14">
            <a:extLst>
              <a:ext uri="{FF2B5EF4-FFF2-40B4-BE49-F238E27FC236}">
                <a16:creationId xmlns:a16="http://schemas.microsoft.com/office/drawing/2014/main" id="{065162DD-7ACB-4F9C-90DD-24C743035892}"/>
              </a:ext>
            </a:extLst>
          </p:cNvPr>
          <p:cNvSpPr/>
          <p:nvPr userDrawn="1"/>
        </p:nvSpPr>
        <p:spPr>
          <a:xfrm>
            <a:off x="8431166" y="44663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350" dirty="0"/>
          </a:p>
        </p:txBody>
      </p:sp>
    </p:spTree>
    <p:extLst>
      <p:ext uri="{BB962C8B-B14F-4D97-AF65-F5344CB8AC3E}">
        <p14:creationId xmlns:p14="http://schemas.microsoft.com/office/powerpoint/2010/main" val="1566339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9771043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dtu.ox.ac.uk/generic/article.php?ArticleID=350"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02/dmrr.2885"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hyperlink" Target="https://repository.niddk.nih.gov/studies/edic/" TargetMode="External"/><Relationship Id="rId2" Type="http://schemas.openxmlformats.org/officeDocument/2006/relationships/hyperlink" Target="https://doi.org/10.1002/dmrr.2885" TargetMode="External"/><Relationship Id="rId1" Type="http://schemas.openxmlformats.org/officeDocument/2006/relationships/slideLayout" Target="../slideLayouts/slideLayout6.xml"/><Relationship Id="rId4" Type="http://schemas.openxmlformats.org/officeDocument/2006/relationships/hyperlink" Target="https://doi.org/10.1210/clinem/dgac277"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dtu.ox.ac.uk/ukpds/" TargetMode="External"/><Relationship Id="rId2" Type="http://schemas.openxmlformats.org/officeDocument/2006/relationships/hyperlink" Target="https://doi.org/10.1210/clinem/dgac277"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642086" y="1294759"/>
            <a:ext cx="7827989" cy="1299257"/>
          </a:xfrm>
        </p:spPr>
        <p:txBody>
          <a:bodyPr anchor="b">
            <a:normAutofit/>
          </a:bodyPr>
          <a:lstStyle/>
          <a:p>
            <a:pPr algn="ctr"/>
            <a:r>
              <a:rPr lang="en-US" sz="2400" b="0" dirty="0"/>
              <a:t>Managing Inpatient Hyperglycemia: </a:t>
            </a:r>
            <a:br>
              <a:rPr lang="en-US" sz="2400" b="0" dirty="0"/>
            </a:br>
            <a:r>
              <a:rPr lang="en-US" sz="2400" b="0" dirty="0"/>
              <a:t>Moving to a basal/mealtime/corrective approach</a:t>
            </a:r>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4094735" y="5049671"/>
            <a:ext cx="4375340" cy="960199"/>
          </a:xfrm>
        </p:spPr>
        <p:txBody>
          <a:bodyPr>
            <a:noAutofit/>
          </a:bodyPr>
          <a:lstStyle/>
          <a:p>
            <a:r>
              <a:rPr lang="en-US" sz="1600" dirty="0"/>
              <a:t>Dr. Linda Thurby-Hay</a:t>
            </a:r>
          </a:p>
          <a:p>
            <a:r>
              <a:rPr lang="en-US" sz="1600" dirty="0"/>
              <a:t>Clinical Nurse Specialist</a:t>
            </a:r>
          </a:p>
          <a:p>
            <a:r>
              <a:rPr lang="en-US" sz="1600" dirty="0"/>
              <a:t>June 2024</a:t>
            </a:r>
          </a:p>
          <a:p>
            <a:endParaRPr lang="en-US" sz="1600" dirty="0"/>
          </a:p>
        </p:txBody>
      </p:sp>
      <p:pic>
        <p:nvPicPr>
          <p:cNvPr id="5" name="Picture 4">
            <a:extLst>
              <a:ext uri="{FF2B5EF4-FFF2-40B4-BE49-F238E27FC236}">
                <a16:creationId xmlns:a16="http://schemas.microsoft.com/office/drawing/2014/main" id="{A4AF6DD4-B620-7150-D2D2-F0AE52931D86}"/>
              </a:ext>
            </a:extLst>
          </p:cNvPr>
          <p:cNvPicPr>
            <a:picLocks noChangeAspect="1"/>
          </p:cNvPicPr>
          <p:nvPr/>
        </p:nvPicPr>
        <p:blipFill rotWithShape="1">
          <a:blip r:embed="rId3"/>
          <a:srcRect r="-1" b="16184"/>
          <a:stretch/>
        </p:blipFill>
        <p:spPr>
          <a:xfrm>
            <a:off x="1311428" y="4263985"/>
            <a:ext cx="1976665" cy="1976665"/>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p:spPr>
      </p:pic>
    </p:spTree>
    <p:extLst>
      <p:ext uri="{BB962C8B-B14F-4D97-AF65-F5344CB8AC3E}">
        <p14:creationId xmlns:p14="http://schemas.microsoft.com/office/powerpoint/2010/main" val="54747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64F2-D3DF-430F-A735-E73253A8592B}"/>
              </a:ext>
            </a:extLst>
          </p:cNvPr>
          <p:cNvSpPr>
            <a:spLocks noGrp="1"/>
          </p:cNvSpPr>
          <p:nvPr>
            <p:ph type="ctrTitle"/>
          </p:nvPr>
        </p:nvSpPr>
        <p:spPr>
          <a:xfrm>
            <a:off x="1011837" y="1954530"/>
            <a:ext cx="7184036" cy="1755648"/>
          </a:xfrm>
        </p:spPr>
        <p:txBody>
          <a:bodyPr/>
          <a:lstStyle/>
          <a:p>
            <a:r>
              <a:rPr lang="en-US" b="0" dirty="0"/>
              <a:t>Course correction</a:t>
            </a:r>
          </a:p>
        </p:txBody>
      </p:sp>
      <p:sp>
        <p:nvSpPr>
          <p:cNvPr id="3" name="Subtitle 2">
            <a:extLst>
              <a:ext uri="{FF2B5EF4-FFF2-40B4-BE49-F238E27FC236}">
                <a16:creationId xmlns:a16="http://schemas.microsoft.com/office/drawing/2014/main" id="{EE35E3FC-A1C9-4681-AA1E-88C48BC0506E}"/>
              </a:ext>
            </a:extLst>
          </p:cNvPr>
          <p:cNvSpPr>
            <a:spLocks noGrp="1"/>
          </p:cNvSpPr>
          <p:nvPr>
            <p:ph type="subTitle" idx="1"/>
          </p:nvPr>
        </p:nvSpPr>
        <p:spPr/>
        <p:txBody>
          <a:bodyPr/>
          <a:lstStyle/>
          <a:p>
            <a:r>
              <a:rPr lang="en-US" dirty="0"/>
              <a:t>Evidenced-based findings</a:t>
            </a:r>
          </a:p>
        </p:txBody>
      </p:sp>
    </p:spTree>
    <p:extLst>
      <p:ext uri="{BB962C8B-B14F-4D97-AF65-F5344CB8AC3E}">
        <p14:creationId xmlns:p14="http://schemas.microsoft.com/office/powerpoint/2010/main" val="199138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994B-D36A-7A5F-AB68-3E45581E680A}"/>
              </a:ext>
            </a:extLst>
          </p:cNvPr>
          <p:cNvSpPr>
            <a:spLocks noGrp="1"/>
          </p:cNvSpPr>
          <p:nvPr>
            <p:ph type="title"/>
          </p:nvPr>
        </p:nvSpPr>
        <p:spPr>
          <a:xfrm>
            <a:off x="857249" y="1146739"/>
            <a:ext cx="7429500" cy="1108471"/>
          </a:xfrm>
        </p:spPr>
        <p:txBody>
          <a:bodyPr>
            <a:normAutofit/>
          </a:bodyPr>
          <a:lstStyle/>
          <a:p>
            <a:r>
              <a:rPr lang="en-US" sz="3000" dirty="0">
                <a:solidFill>
                  <a:schemeClr val="accent1"/>
                </a:solidFill>
              </a:rPr>
              <a:t>Chronic hyperglycemia &amp; morbidity: Type 1 diabetes</a:t>
            </a:r>
          </a:p>
        </p:txBody>
      </p:sp>
      <p:sp>
        <p:nvSpPr>
          <p:cNvPr id="7" name="Content Placeholder 6">
            <a:extLst>
              <a:ext uri="{FF2B5EF4-FFF2-40B4-BE49-F238E27FC236}">
                <a16:creationId xmlns:a16="http://schemas.microsoft.com/office/drawing/2014/main" id="{43BE229A-6ACF-4CE5-84D3-616680F55037}"/>
              </a:ext>
            </a:extLst>
          </p:cNvPr>
          <p:cNvSpPr>
            <a:spLocks noGrp="1"/>
          </p:cNvSpPr>
          <p:nvPr>
            <p:ph sz="quarter" idx="4"/>
          </p:nvPr>
        </p:nvSpPr>
        <p:spPr>
          <a:xfrm>
            <a:off x="1139312" y="2255210"/>
            <a:ext cx="3174009" cy="1247269"/>
          </a:xfrm>
        </p:spPr>
        <p:txBody>
          <a:bodyPr>
            <a:normAutofit lnSpcReduction="10000"/>
          </a:bodyPr>
          <a:lstStyle/>
          <a:p>
            <a:pPr>
              <a:buFont typeface="Wingdings" panose="05000000000000000000" pitchFamily="2" charset="2"/>
              <a:buChar char="§"/>
            </a:pPr>
            <a:r>
              <a:rPr lang="en-US" sz="1200" dirty="0"/>
              <a:t>Study group: 1441 children with Type 1 diabetes</a:t>
            </a:r>
          </a:p>
          <a:p>
            <a:pPr>
              <a:buFont typeface="Wingdings" panose="05000000000000000000" pitchFamily="2" charset="2"/>
              <a:buChar char="§"/>
            </a:pPr>
            <a:r>
              <a:rPr lang="en-US" sz="1200" dirty="0"/>
              <a:t>Compared intensive control of blood glucose to standard control on diabetic complications</a:t>
            </a:r>
          </a:p>
          <a:p>
            <a:pPr>
              <a:buFont typeface="Wingdings" panose="05000000000000000000" pitchFamily="2" charset="2"/>
              <a:buChar char="§"/>
            </a:pPr>
            <a:r>
              <a:rPr lang="en-US" sz="1200" dirty="0"/>
              <a:t>Goal: Keep A1c levels close to normal </a:t>
            </a:r>
          </a:p>
        </p:txBody>
      </p:sp>
      <p:pic>
        <p:nvPicPr>
          <p:cNvPr id="14" name="Picture 13">
            <a:extLst>
              <a:ext uri="{FF2B5EF4-FFF2-40B4-BE49-F238E27FC236}">
                <a16:creationId xmlns:a16="http://schemas.microsoft.com/office/drawing/2014/main" id="{879E82F5-AFD7-41DD-9EC5-C9AB3EBD5808}"/>
              </a:ext>
            </a:extLst>
          </p:cNvPr>
          <p:cNvPicPr>
            <a:picLocks noChangeAspect="1"/>
          </p:cNvPicPr>
          <p:nvPr/>
        </p:nvPicPr>
        <p:blipFill rotWithShape="1">
          <a:blip r:embed="rId3"/>
          <a:srcRect t="3250" b="3156"/>
          <a:stretch/>
        </p:blipFill>
        <p:spPr>
          <a:xfrm>
            <a:off x="5359038" y="2255209"/>
            <a:ext cx="2322139" cy="3139309"/>
          </a:xfrm>
          <a:prstGeom prst="rect">
            <a:avLst/>
          </a:prstGeom>
          <a:ln w="38100">
            <a:solidFill>
              <a:schemeClr val="accent1">
                <a:lumMod val="50000"/>
              </a:schemeClr>
            </a:solidFill>
          </a:ln>
        </p:spPr>
      </p:pic>
      <p:pic>
        <p:nvPicPr>
          <p:cNvPr id="19" name="Picture 2" descr="Realising the long-term promise of insulin therapy: the DCCT ...">
            <a:extLst>
              <a:ext uri="{FF2B5EF4-FFF2-40B4-BE49-F238E27FC236}">
                <a16:creationId xmlns:a16="http://schemas.microsoft.com/office/drawing/2014/main" id="{CC9CE738-62E3-495C-B875-16D0E652B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312" y="3689976"/>
            <a:ext cx="3174009" cy="16805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Frame 2">
            <a:extLst>
              <a:ext uri="{FF2B5EF4-FFF2-40B4-BE49-F238E27FC236}">
                <a16:creationId xmlns:a16="http://schemas.microsoft.com/office/drawing/2014/main" id="{235E6651-E798-9146-2AC7-FD78C3AA931E}"/>
              </a:ext>
            </a:extLst>
          </p:cNvPr>
          <p:cNvSpPr/>
          <p:nvPr/>
        </p:nvSpPr>
        <p:spPr>
          <a:xfrm>
            <a:off x="2664823" y="4090308"/>
            <a:ext cx="1648499" cy="72498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42223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994B-D36A-7A5F-AB68-3E45581E680A}"/>
              </a:ext>
            </a:extLst>
          </p:cNvPr>
          <p:cNvSpPr>
            <a:spLocks noGrp="1"/>
          </p:cNvSpPr>
          <p:nvPr>
            <p:ph type="title"/>
          </p:nvPr>
        </p:nvSpPr>
        <p:spPr>
          <a:xfrm>
            <a:off x="974558" y="1120380"/>
            <a:ext cx="7429500" cy="1108471"/>
          </a:xfrm>
        </p:spPr>
        <p:txBody>
          <a:bodyPr>
            <a:normAutofit/>
          </a:bodyPr>
          <a:lstStyle/>
          <a:p>
            <a:r>
              <a:rPr lang="en-US" sz="3000" dirty="0">
                <a:solidFill>
                  <a:schemeClr val="accent1"/>
                </a:solidFill>
              </a:rPr>
              <a:t>Chronic hyperglycemia &amp; morbidity: Type 2 diabetes</a:t>
            </a:r>
          </a:p>
        </p:txBody>
      </p:sp>
      <p:sp>
        <p:nvSpPr>
          <p:cNvPr id="7" name="Content Placeholder 6">
            <a:extLst>
              <a:ext uri="{FF2B5EF4-FFF2-40B4-BE49-F238E27FC236}">
                <a16:creationId xmlns:a16="http://schemas.microsoft.com/office/drawing/2014/main" id="{43BE229A-6ACF-4CE5-84D3-616680F55037}"/>
              </a:ext>
            </a:extLst>
          </p:cNvPr>
          <p:cNvSpPr>
            <a:spLocks noGrp="1"/>
          </p:cNvSpPr>
          <p:nvPr>
            <p:ph sz="quarter" idx="4"/>
          </p:nvPr>
        </p:nvSpPr>
        <p:spPr>
          <a:xfrm>
            <a:off x="974558" y="2333934"/>
            <a:ext cx="3477806" cy="1778378"/>
          </a:xfrm>
        </p:spPr>
        <p:txBody>
          <a:bodyPr>
            <a:normAutofit/>
          </a:bodyPr>
          <a:lstStyle/>
          <a:p>
            <a:pPr>
              <a:buFont typeface="Wingdings" panose="05000000000000000000" pitchFamily="2" charset="2"/>
              <a:buChar char="§"/>
            </a:pPr>
            <a:r>
              <a:rPr lang="en-US" sz="1200" dirty="0"/>
              <a:t>Study group: 5102 adults with Type 2 diabetes</a:t>
            </a:r>
          </a:p>
          <a:p>
            <a:pPr>
              <a:buFont typeface="Wingdings" panose="05000000000000000000" pitchFamily="2" charset="2"/>
              <a:buChar char="§"/>
            </a:pPr>
            <a:r>
              <a:rPr lang="en-US" sz="1200" dirty="0"/>
              <a:t>Compared intensive control of blood glucose to standard control on diabetic complications</a:t>
            </a:r>
          </a:p>
          <a:p>
            <a:pPr>
              <a:buFont typeface="Wingdings" panose="05000000000000000000" pitchFamily="2" charset="2"/>
              <a:buChar char="§"/>
            </a:pPr>
            <a:r>
              <a:rPr lang="en-US" sz="1200" dirty="0"/>
              <a:t>Goal: Keep A1c levels close to normal</a:t>
            </a:r>
          </a:p>
        </p:txBody>
      </p:sp>
      <p:sp>
        <p:nvSpPr>
          <p:cNvPr id="6" name="Content Placeholder 5">
            <a:extLst>
              <a:ext uri="{FF2B5EF4-FFF2-40B4-BE49-F238E27FC236}">
                <a16:creationId xmlns:a16="http://schemas.microsoft.com/office/drawing/2014/main" id="{E3E32019-9B12-4691-8A56-835BB096FFA0}"/>
              </a:ext>
            </a:extLst>
          </p:cNvPr>
          <p:cNvSpPr txBox="1">
            <a:spLocks/>
          </p:cNvSpPr>
          <p:nvPr/>
        </p:nvSpPr>
        <p:spPr>
          <a:xfrm>
            <a:off x="4926252" y="2333934"/>
            <a:ext cx="3477806" cy="2804668"/>
          </a:xfrm>
          <a:prstGeom prst="rect">
            <a:avLst/>
          </a:prstGeom>
          <a:solidFill>
            <a:schemeClr val="accent1">
              <a:lumMod val="20000"/>
              <a:lumOff val="80000"/>
            </a:schemeClr>
          </a:solidFill>
          <a:ln w="38100">
            <a:solidFill>
              <a:schemeClr val="accent1">
                <a:lumMod val="50000"/>
              </a:schemeClr>
            </a:solidFill>
          </a:ln>
        </p:spPr>
        <p:txBody>
          <a:bodyPr vert="horz" lIns="68580" tIns="34290" rIns="68580" bIns="34290" rtlCol="0">
            <a:normAutofit fontScale="850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44-year follow-up findings:</a:t>
            </a:r>
          </a:p>
          <a:p>
            <a:r>
              <a:rPr lang="en-US" sz="1800" dirty="0"/>
              <a:t>Insulin injections or sulfonylurea tablets led to: 	</a:t>
            </a:r>
          </a:p>
          <a:p>
            <a:pPr lvl="1"/>
            <a:r>
              <a:rPr lang="en-US" sz="1500" dirty="0"/>
              <a:t>11% fewer deaths  	</a:t>
            </a:r>
          </a:p>
          <a:p>
            <a:pPr lvl="1"/>
            <a:r>
              <a:rPr lang="en-US" sz="1500" dirty="0"/>
              <a:t>26% fewer diabetic complications such as kidney failure and vision loss</a:t>
            </a:r>
          </a:p>
          <a:p>
            <a:r>
              <a:rPr lang="en-US" sz="1800" dirty="0"/>
              <a:t>Metformin led to 31% fewer heart attacks and 25% fewer deaths</a:t>
            </a:r>
          </a:p>
        </p:txBody>
      </p:sp>
      <p:sp>
        <p:nvSpPr>
          <p:cNvPr id="8" name="TextBox 7">
            <a:extLst>
              <a:ext uri="{FF2B5EF4-FFF2-40B4-BE49-F238E27FC236}">
                <a16:creationId xmlns:a16="http://schemas.microsoft.com/office/drawing/2014/main" id="{667B6821-E0FC-4642-80B8-2062393496BC}"/>
              </a:ext>
            </a:extLst>
          </p:cNvPr>
          <p:cNvSpPr txBox="1"/>
          <p:nvPr/>
        </p:nvSpPr>
        <p:spPr>
          <a:xfrm>
            <a:off x="4859383" y="5391372"/>
            <a:ext cx="3544674" cy="369332"/>
          </a:xfrm>
          <a:prstGeom prst="rect">
            <a:avLst/>
          </a:prstGeom>
          <a:noFill/>
        </p:spPr>
        <p:txBody>
          <a:bodyPr wrap="square">
            <a:spAutoFit/>
          </a:bodyPr>
          <a:lstStyle/>
          <a:p>
            <a:pPr algn="r"/>
            <a:r>
              <a:rPr lang="en-US" sz="900" dirty="0">
                <a:hlinkClick r:id="rId3"/>
              </a:rPr>
              <a:t>https://www.dtu.ox.ac.uk/generic/article.php?ArticleID=350</a:t>
            </a:r>
            <a:endParaRPr lang="en-US" sz="900" dirty="0"/>
          </a:p>
          <a:p>
            <a:pPr algn="r"/>
            <a:endParaRPr lang="en-US" sz="900" dirty="0"/>
          </a:p>
        </p:txBody>
      </p:sp>
      <p:pic>
        <p:nvPicPr>
          <p:cNvPr id="4" name="Picture 3">
            <a:extLst>
              <a:ext uri="{FF2B5EF4-FFF2-40B4-BE49-F238E27FC236}">
                <a16:creationId xmlns:a16="http://schemas.microsoft.com/office/drawing/2014/main" id="{1B56B78A-008F-4864-8671-B224A6EEB3AD}"/>
              </a:ext>
            </a:extLst>
          </p:cNvPr>
          <p:cNvPicPr>
            <a:picLocks noChangeAspect="1"/>
          </p:cNvPicPr>
          <p:nvPr/>
        </p:nvPicPr>
        <p:blipFill>
          <a:blip r:embed="rId4"/>
          <a:stretch>
            <a:fillRect/>
          </a:stretch>
        </p:blipFill>
        <p:spPr>
          <a:xfrm>
            <a:off x="1224643" y="3672698"/>
            <a:ext cx="2559311" cy="1921275"/>
          </a:xfrm>
          <a:prstGeom prst="rect">
            <a:avLst/>
          </a:prstGeom>
          <a:ln w="28575">
            <a:solidFill>
              <a:schemeClr val="tx1"/>
            </a:solidFill>
          </a:ln>
        </p:spPr>
      </p:pic>
    </p:spTree>
    <p:extLst>
      <p:ext uri="{BB962C8B-B14F-4D97-AF65-F5344CB8AC3E}">
        <p14:creationId xmlns:p14="http://schemas.microsoft.com/office/powerpoint/2010/main" val="162874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DF3C-B5D1-4AE1-9C51-C8539C1553D2}"/>
              </a:ext>
            </a:extLst>
          </p:cNvPr>
          <p:cNvSpPr>
            <a:spLocks noGrp="1"/>
          </p:cNvSpPr>
          <p:nvPr>
            <p:ph type="title"/>
          </p:nvPr>
        </p:nvSpPr>
        <p:spPr>
          <a:xfrm>
            <a:off x="856060" y="1113282"/>
            <a:ext cx="7429499" cy="1129998"/>
          </a:xfrm>
        </p:spPr>
        <p:txBody>
          <a:bodyPr>
            <a:normAutofit/>
          </a:bodyPr>
          <a:lstStyle/>
          <a:p>
            <a:r>
              <a:rPr lang="en-US" sz="3000" dirty="0">
                <a:solidFill>
                  <a:schemeClr val="accent1"/>
                </a:solidFill>
              </a:rPr>
              <a:t>ACUTE HYPERGLYCEMIA:</a:t>
            </a:r>
            <a:br>
              <a:rPr lang="en-US" sz="3000" dirty="0">
                <a:solidFill>
                  <a:schemeClr val="accent1"/>
                </a:solidFill>
              </a:rPr>
            </a:br>
            <a:r>
              <a:rPr lang="en-US" sz="2700" dirty="0">
                <a:solidFill>
                  <a:schemeClr val="accent1"/>
                </a:solidFill>
              </a:rPr>
              <a:t>Establishing the blood glucose target</a:t>
            </a:r>
          </a:p>
        </p:txBody>
      </p:sp>
      <p:graphicFrame>
        <p:nvGraphicFramePr>
          <p:cNvPr id="6" name="Table 6">
            <a:extLst>
              <a:ext uri="{FF2B5EF4-FFF2-40B4-BE49-F238E27FC236}">
                <a16:creationId xmlns:a16="http://schemas.microsoft.com/office/drawing/2014/main" id="{3FC00DA8-46C2-4BC3-9D08-A9E203859B4D}"/>
              </a:ext>
            </a:extLst>
          </p:cNvPr>
          <p:cNvGraphicFramePr>
            <a:graphicFrameLocks noGrp="1"/>
          </p:cNvGraphicFramePr>
          <p:nvPr>
            <p:ph idx="1"/>
          </p:nvPr>
        </p:nvGraphicFramePr>
        <p:xfrm>
          <a:off x="681759" y="2375339"/>
          <a:ext cx="7952873" cy="2169795"/>
        </p:xfrm>
        <a:graphic>
          <a:graphicData uri="http://schemas.openxmlformats.org/drawingml/2006/table">
            <a:tbl>
              <a:tblPr firstRow="1" bandRow="1">
                <a:tableStyleId>{073A0DAA-6AF3-43AB-8588-CEC1D06C72B9}</a:tableStyleId>
              </a:tblPr>
              <a:tblGrid>
                <a:gridCol w="1852864">
                  <a:extLst>
                    <a:ext uri="{9D8B030D-6E8A-4147-A177-3AD203B41FA5}">
                      <a16:colId xmlns:a16="http://schemas.microsoft.com/office/drawing/2014/main" val="4137814700"/>
                    </a:ext>
                  </a:extLst>
                </a:gridCol>
                <a:gridCol w="2318036">
                  <a:extLst>
                    <a:ext uri="{9D8B030D-6E8A-4147-A177-3AD203B41FA5}">
                      <a16:colId xmlns:a16="http://schemas.microsoft.com/office/drawing/2014/main" val="2176297426"/>
                    </a:ext>
                  </a:extLst>
                </a:gridCol>
                <a:gridCol w="2061458">
                  <a:extLst>
                    <a:ext uri="{9D8B030D-6E8A-4147-A177-3AD203B41FA5}">
                      <a16:colId xmlns:a16="http://schemas.microsoft.com/office/drawing/2014/main" val="1207003322"/>
                    </a:ext>
                  </a:extLst>
                </a:gridCol>
                <a:gridCol w="1720515">
                  <a:extLst>
                    <a:ext uri="{9D8B030D-6E8A-4147-A177-3AD203B41FA5}">
                      <a16:colId xmlns:a16="http://schemas.microsoft.com/office/drawing/2014/main" val="3005632853"/>
                    </a:ext>
                  </a:extLst>
                </a:gridCol>
              </a:tblGrid>
              <a:tr h="278130">
                <a:tc>
                  <a:txBody>
                    <a:bodyPr/>
                    <a:lstStyle/>
                    <a:p>
                      <a:pPr algn="ctr"/>
                      <a:r>
                        <a:rPr lang="en-US" sz="1000" dirty="0"/>
                        <a:t>Study</a:t>
                      </a:r>
                    </a:p>
                  </a:txBody>
                  <a:tcPr marL="68580" marR="68580" marT="34290" marB="34290"/>
                </a:tc>
                <a:tc>
                  <a:txBody>
                    <a:bodyPr/>
                    <a:lstStyle/>
                    <a:p>
                      <a:pPr algn="ctr"/>
                      <a:r>
                        <a:rPr lang="en-US" sz="1000" dirty="0"/>
                        <a:t>Setting</a:t>
                      </a:r>
                    </a:p>
                  </a:txBody>
                  <a:tcPr marL="68580" marR="68580" marT="34290" marB="34290"/>
                </a:tc>
                <a:tc>
                  <a:txBody>
                    <a:bodyPr/>
                    <a:lstStyle/>
                    <a:p>
                      <a:pPr algn="ctr"/>
                      <a:r>
                        <a:rPr lang="en-US" sz="1000" dirty="0"/>
                        <a:t>Glucose (mg/dl)</a:t>
                      </a:r>
                    </a:p>
                  </a:txBody>
                  <a:tcPr marL="68580" marR="68580" marT="34290" marB="34290"/>
                </a:tc>
                <a:tc>
                  <a:txBody>
                    <a:bodyPr/>
                    <a:lstStyle/>
                    <a:p>
                      <a:pPr algn="ctr"/>
                      <a:r>
                        <a:rPr lang="en-US" sz="1000" dirty="0"/>
                        <a:t>Mortality</a:t>
                      </a:r>
                    </a:p>
                  </a:txBody>
                  <a:tcPr marL="68580" marR="68580" marT="34290" marB="34290"/>
                </a:tc>
                <a:extLst>
                  <a:ext uri="{0D108BD9-81ED-4DB2-BD59-A6C34878D82A}">
                    <a16:rowId xmlns:a16="http://schemas.microsoft.com/office/drawing/2014/main" val="4061205559"/>
                  </a:ext>
                </a:extLst>
              </a:tr>
              <a:tr h="278130">
                <a:tc>
                  <a:txBody>
                    <a:bodyPr/>
                    <a:lstStyle/>
                    <a:p>
                      <a:r>
                        <a:rPr lang="en-US" sz="1000" dirty="0"/>
                        <a:t>DIGAMI (1999)</a:t>
                      </a:r>
                    </a:p>
                  </a:txBody>
                  <a:tcPr marL="68580" marR="68580" marT="34290" marB="34290"/>
                </a:tc>
                <a:tc>
                  <a:txBody>
                    <a:bodyPr/>
                    <a:lstStyle/>
                    <a:p>
                      <a:r>
                        <a:rPr lang="en-US" sz="1000" dirty="0"/>
                        <a:t>CCU (620 pts)</a:t>
                      </a:r>
                    </a:p>
                  </a:txBody>
                  <a:tcPr marL="68580" marR="68580" marT="34290" marB="34290"/>
                </a:tc>
                <a:tc>
                  <a:txBody>
                    <a:bodyPr/>
                    <a:lstStyle/>
                    <a:p>
                      <a:pPr algn="ctr"/>
                      <a:r>
                        <a:rPr lang="en-US" sz="1000" dirty="0"/>
                        <a:t>172 vs 210</a:t>
                      </a:r>
                    </a:p>
                  </a:txBody>
                  <a:tcPr marL="68580" marR="68580" marT="34290" marB="34290"/>
                </a:tc>
                <a:tc>
                  <a:txBody>
                    <a:bodyPr/>
                    <a:lstStyle/>
                    <a:p>
                      <a:pPr algn="ctr"/>
                      <a:r>
                        <a:rPr lang="en-US" sz="1000" dirty="0"/>
                        <a:t>28% reduction in IT*</a:t>
                      </a:r>
                    </a:p>
                  </a:txBody>
                  <a:tcPr marL="68580" marR="68580" marT="34290" marB="34290"/>
                </a:tc>
                <a:extLst>
                  <a:ext uri="{0D108BD9-81ED-4DB2-BD59-A6C34878D82A}">
                    <a16:rowId xmlns:a16="http://schemas.microsoft.com/office/drawing/2014/main" val="4097559381"/>
                  </a:ext>
                </a:extLst>
              </a:tr>
              <a:tr h="278130">
                <a:tc>
                  <a:txBody>
                    <a:bodyPr/>
                    <a:lstStyle/>
                    <a:p>
                      <a:r>
                        <a:rPr lang="en-US" sz="1000" dirty="0" err="1"/>
                        <a:t>Furnary</a:t>
                      </a:r>
                      <a:r>
                        <a:rPr lang="en-US" sz="1000" dirty="0"/>
                        <a:t> et.al. (2004)</a:t>
                      </a:r>
                    </a:p>
                  </a:txBody>
                  <a:tcPr marL="68580" marR="68580" marT="34290" marB="34290"/>
                </a:tc>
                <a:tc>
                  <a:txBody>
                    <a:bodyPr/>
                    <a:lstStyle/>
                    <a:p>
                      <a:r>
                        <a:rPr lang="en-US" sz="1000" dirty="0"/>
                        <a:t>CCU (4864)</a:t>
                      </a:r>
                    </a:p>
                  </a:txBody>
                  <a:tcPr marL="68580" marR="68580" marT="34290" marB="34290"/>
                </a:tc>
                <a:tc>
                  <a:txBody>
                    <a:bodyPr/>
                    <a:lstStyle/>
                    <a:p>
                      <a:pPr algn="ctr"/>
                      <a:r>
                        <a:rPr lang="en-US" sz="1000" dirty="0"/>
                        <a:t>177 vs 214</a:t>
                      </a:r>
                    </a:p>
                  </a:txBody>
                  <a:tcPr marL="68580" marR="68580" marT="34290" marB="34290"/>
                </a:tc>
                <a:tc>
                  <a:txBody>
                    <a:bodyPr/>
                    <a:lstStyle/>
                    <a:p>
                      <a:pPr algn="ctr"/>
                      <a:r>
                        <a:rPr lang="en-US" sz="1000" dirty="0"/>
                        <a:t>50% reduction in IT*</a:t>
                      </a:r>
                    </a:p>
                  </a:txBody>
                  <a:tcPr marL="68580" marR="68580" marT="34290" marB="34290"/>
                </a:tc>
                <a:extLst>
                  <a:ext uri="{0D108BD9-81ED-4DB2-BD59-A6C34878D82A}">
                    <a16:rowId xmlns:a16="http://schemas.microsoft.com/office/drawing/2014/main" val="1782365264"/>
                  </a:ext>
                </a:extLst>
              </a:tr>
              <a:tr h="278130">
                <a:tc>
                  <a:txBody>
                    <a:bodyPr/>
                    <a:lstStyle/>
                    <a:p>
                      <a:r>
                        <a:rPr lang="en-US" sz="1000" dirty="0"/>
                        <a:t>Van den </a:t>
                      </a:r>
                      <a:r>
                        <a:rPr lang="en-US" sz="1000" dirty="0" err="1"/>
                        <a:t>Berghe</a:t>
                      </a:r>
                      <a:r>
                        <a:rPr lang="en-US" sz="1000" dirty="0"/>
                        <a:t> (2001)</a:t>
                      </a:r>
                    </a:p>
                  </a:txBody>
                  <a:tcPr marL="68580" marR="68580" marT="34290" marB="34290"/>
                </a:tc>
                <a:tc>
                  <a:txBody>
                    <a:bodyPr/>
                    <a:lstStyle/>
                    <a:p>
                      <a:r>
                        <a:rPr lang="en-US" sz="1000" dirty="0"/>
                        <a:t>Surgical ICU (1548 pts)</a:t>
                      </a:r>
                    </a:p>
                  </a:txBody>
                  <a:tcPr marL="68580" marR="68580" marT="34290" marB="34290"/>
                </a:tc>
                <a:tc>
                  <a:txBody>
                    <a:bodyPr/>
                    <a:lstStyle/>
                    <a:p>
                      <a:pPr algn="ctr"/>
                      <a:r>
                        <a:rPr lang="en-US" sz="1000" dirty="0"/>
                        <a:t>103 vs 153</a:t>
                      </a:r>
                    </a:p>
                  </a:txBody>
                  <a:tcPr marL="68580" marR="68580" marT="34290" marB="34290"/>
                </a:tc>
                <a:tc>
                  <a:txBody>
                    <a:bodyPr/>
                    <a:lstStyle/>
                    <a:p>
                      <a:pPr algn="ctr"/>
                      <a:r>
                        <a:rPr lang="en-US" sz="1000" dirty="0"/>
                        <a:t>34% reduction in IT*</a:t>
                      </a:r>
                    </a:p>
                  </a:txBody>
                  <a:tcPr marL="68580" marR="68580" marT="34290" marB="34290"/>
                </a:tc>
                <a:extLst>
                  <a:ext uri="{0D108BD9-81ED-4DB2-BD59-A6C34878D82A}">
                    <a16:rowId xmlns:a16="http://schemas.microsoft.com/office/drawing/2014/main" val="2213314611"/>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Van den </a:t>
                      </a:r>
                      <a:r>
                        <a:rPr lang="en-US" sz="1000" dirty="0" err="1"/>
                        <a:t>Berghe</a:t>
                      </a:r>
                      <a:r>
                        <a:rPr lang="en-US" sz="1000" dirty="0"/>
                        <a:t> (2006)</a:t>
                      </a:r>
                    </a:p>
                  </a:txBody>
                  <a:tcPr marL="68580" marR="68580" marT="34290" marB="34290"/>
                </a:tc>
                <a:tc>
                  <a:txBody>
                    <a:bodyPr/>
                    <a:lstStyle/>
                    <a:p>
                      <a:r>
                        <a:rPr lang="en-US" sz="1000" dirty="0"/>
                        <a:t>Medical ICU (1200 pts)</a:t>
                      </a:r>
                    </a:p>
                  </a:txBody>
                  <a:tcPr marL="68580" marR="68580" marT="34290" marB="34290"/>
                </a:tc>
                <a:tc>
                  <a:txBody>
                    <a:bodyPr/>
                    <a:lstStyle/>
                    <a:p>
                      <a:pPr algn="ctr"/>
                      <a:r>
                        <a:rPr lang="en-US" sz="1000" dirty="0"/>
                        <a:t>111 vs 160</a:t>
                      </a:r>
                    </a:p>
                  </a:txBody>
                  <a:tcPr marL="68580" marR="68580" marT="34290" marB="34290"/>
                </a:tc>
                <a:tc>
                  <a:txBody>
                    <a:bodyPr/>
                    <a:lstStyle/>
                    <a:p>
                      <a:pPr algn="ctr"/>
                      <a:r>
                        <a:rPr lang="en-US" sz="1000" dirty="0"/>
                        <a:t>18% reduction in IT*</a:t>
                      </a:r>
                    </a:p>
                  </a:txBody>
                  <a:tcPr marL="68580" marR="68580" marT="34290" marB="34290"/>
                </a:tc>
                <a:extLst>
                  <a:ext uri="{0D108BD9-81ED-4DB2-BD59-A6C34878D82A}">
                    <a16:rowId xmlns:a16="http://schemas.microsoft.com/office/drawing/2014/main" val="3609674162"/>
                  </a:ext>
                </a:extLst>
              </a:tr>
              <a:tr h="278130">
                <a:tc>
                  <a:txBody>
                    <a:bodyPr/>
                    <a:lstStyle/>
                    <a:p>
                      <a:r>
                        <a:rPr lang="en-US" sz="1000" dirty="0"/>
                        <a:t>VISEP</a:t>
                      </a:r>
                    </a:p>
                  </a:txBody>
                  <a:tcPr marL="68580" marR="68580" marT="34290" marB="34290"/>
                </a:tc>
                <a:tc>
                  <a:txBody>
                    <a:bodyPr/>
                    <a:lstStyle/>
                    <a:p>
                      <a:r>
                        <a:rPr lang="en-US" sz="1000" dirty="0"/>
                        <a:t>Medical ICU</a:t>
                      </a:r>
                    </a:p>
                  </a:txBody>
                  <a:tcPr marL="68580" marR="68580" marT="34290" marB="34290"/>
                </a:tc>
                <a:tc>
                  <a:txBody>
                    <a:bodyPr/>
                    <a:lstStyle/>
                    <a:p>
                      <a:pPr algn="ctr"/>
                      <a:r>
                        <a:rPr lang="en-US" sz="1000" dirty="0"/>
                        <a:t>112 vs 151</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No difference</a:t>
                      </a:r>
                    </a:p>
                  </a:txBody>
                  <a:tcPr marL="68580" marR="68580" marT="34290" marB="34290"/>
                </a:tc>
                <a:extLst>
                  <a:ext uri="{0D108BD9-81ED-4DB2-BD59-A6C34878D82A}">
                    <a16:rowId xmlns:a16="http://schemas.microsoft.com/office/drawing/2014/main" val="3222260972"/>
                  </a:ext>
                </a:extLst>
              </a:tr>
              <a:tr h="278130">
                <a:tc>
                  <a:txBody>
                    <a:bodyPr/>
                    <a:lstStyle/>
                    <a:p>
                      <a:r>
                        <a:rPr lang="en-US" sz="1000" dirty="0" err="1"/>
                        <a:t>Glucontrol</a:t>
                      </a:r>
                      <a:r>
                        <a:rPr lang="en-US" sz="1000" dirty="0"/>
                        <a:t> (2008)</a:t>
                      </a:r>
                    </a:p>
                  </a:txBody>
                  <a:tcPr marL="68580" marR="68580" marT="34290" marB="34290"/>
                </a:tc>
                <a:tc>
                  <a:txBody>
                    <a:bodyPr/>
                    <a:lstStyle/>
                    <a:p>
                      <a:r>
                        <a:rPr lang="en-US" sz="1000" dirty="0"/>
                        <a:t>Medical-surgical ICU (1078 pts)</a:t>
                      </a:r>
                    </a:p>
                  </a:txBody>
                  <a:tcPr marL="68580" marR="68580" marT="34290" marB="34290"/>
                </a:tc>
                <a:tc>
                  <a:txBody>
                    <a:bodyPr/>
                    <a:lstStyle/>
                    <a:p>
                      <a:pPr algn="ctr"/>
                      <a:r>
                        <a:rPr lang="en-US" sz="1000" dirty="0"/>
                        <a:t>117 vs 144</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No difference</a:t>
                      </a:r>
                    </a:p>
                  </a:txBody>
                  <a:tcPr marL="68580" marR="68580" marT="34290" marB="34290"/>
                </a:tc>
                <a:extLst>
                  <a:ext uri="{0D108BD9-81ED-4DB2-BD59-A6C34878D82A}">
                    <a16:rowId xmlns:a16="http://schemas.microsoft.com/office/drawing/2014/main" val="4247842983"/>
                  </a:ext>
                </a:extLst>
              </a:tr>
              <a:tr h="222885">
                <a:tc>
                  <a:txBody>
                    <a:bodyPr/>
                    <a:lstStyle/>
                    <a:p>
                      <a:r>
                        <a:rPr lang="en-US" sz="1000" dirty="0"/>
                        <a:t>NICE-SUGAR</a:t>
                      </a:r>
                    </a:p>
                  </a:txBody>
                  <a:tcPr marL="68580" marR="68580" marT="34290" marB="34290"/>
                </a:tc>
                <a:tc>
                  <a:txBody>
                    <a:bodyPr/>
                    <a:lstStyle/>
                    <a:p>
                      <a:r>
                        <a:rPr lang="en-US" sz="1000" dirty="0"/>
                        <a:t>Med-surg ICU</a:t>
                      </a:r>
                    </a:p>
                  </a:txBody>
                  <a:tcPr marL="68580" marR="68580" marT="34290" marB="34290"/>
                </a:tc>
                <a:tc>
                  <a:txBody>
                    <a:bodyPr/>
                    <a:lstStyle/>
                    <a:p>
                      <a:pPr algn="ctr"/>
                      <a:r>
                        <a:rPr lang="en-US" sz="1000" dirty="0"/>
                        <a:t>115 vs 144</a:t>
                      </a:r>
                    </a:p>
                  </a:txBody>
                  <a:tcPr marL="68580" marR="68580" marT="34290" marB="34290"/>
                </a:tc>
                <a:tc>
                  <a:txBody>
                    <a:bodyPr/>
                    <a:lstStyle/>
                    <a:p>
                      <a:pPr algn="ctr"/>
                      <a:r>
                        <a:rPr lang="en-US" sz="1000" dirty="0"/>
                        <a:t>No difference</a:t>
                      </a:r>
                    </a:p>
                  </a:txBody>
                  <a:tcPr marL="68580" marR="68580" marT="34290" marB="34290"/>
                </a:tc>
                <a:extLst>
                  <a:ext uri="{0D108BD9-81ED-4DB2-BD59-A6C34878D82A}">
                    <a16:rowId xmlns:a16="http://schemas.microsoft.com/office/drawing/2014/main" val="3852556901"/>
                  </a:ext>
                </a:extLst>
              </a:tr>
            </a:tbl>
          </a:graphicData>
        </a:graphic>
      </p:graphicFrame>
      <p:sp>
        <p:nvSpPr>
          <p:cNvPr id="3" name="TextBox 2">
            <a:extLst>
              <a:ext uri="{FF2B5EF4-FFF2-40B4-BE49-F238E27FC236}">
                <a16:creationId xmlns:a16="http://schemas.microsoft.com/office/drawing/2014/main" id="{4EB52D0A-1573-46BA-B35E-3F636FD0B702}"/>
              </a:ext>
            </a:extLst>
          </p:cNvPr>
          <p:cNvSpPr txBox="1"/>
          <p:nvPr/>
        </p:nvSpPr>
        <p:spPr>
          <a:xfrm>
            <a:off x="6932843" y="5793001"/>
            <a:ext cx="1794081" cy="230832"/>
          </a:xfrm>
          <a:prstGeom prst="rect">
            <a:avLst/>
          </a:prstGeom>
          <a:noFill/>
        </p:spPr>
        <p:txBody>
          <a:bodyPr wrap="none" rtlCol="0">
            <a:spAutoFit/>
          </a:bodyPr>
          <a:lstStyle/>
          <a:p>
            <a:r>
              <a:rPr lang="en-US" sz="900" dirty="0"/>
              <a:t>Adapted from John </a:t>
            </a:r>
            <a:r>
              <a:rPr lang="en-US" sz="900" dirty="0" err="1"/>
              <a:t>Clore</a:t>
            </a:r>
            <a:r>
              <a:rPr lang="en-US" sz="900" dirty="0"/>
              <a:t> MD</a:t>
            </a:r>
          </a:p>
        </p:txBody>
      </p:sp>
      <p:sp>
        <p:nvSpPr>
          <p:cNvPr id="4" name="Speech Bubble: Rectangle with Corners Rounded 3">
            <a:extLst>
              <a:ext uri="{FF2B5EF4-FFF2-40B4-BE49-F238E27FC236}">
                <a16:creationId xmlns:a16="http://schemas.microsoft.com/office/drawing/2014/main" id="{3A46EA62-181A-4FD4-9DF7-7014BDE66A42}"/>
              </a:ext>
            </a:extLst>
          </p:cNvPr>
          <p:cNvSpPr/>
          <p:nvPr/>
        </p:nvSpPr>
        <p:spPr>
          <a:xfrm>
            <a:off x="2616328" y="4813161"/>
            <a:ext cx="3426116" cy="1000125"/>
          </a:xfrm>
          <a:prstGeom prst="wedgeRoundRectCallout">
            <a:avLst>
              <a:gd name="adj1" fmla="val 19534"/>
              <a:gd name="adj2" fmla="val -808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2"/>
                </a:solidFill>
              </a:rPr>
              <a:t>140-180mg/dl</a:t>
            </a:r>
          </a:p>
        </p:txBody>
      </p:sp>
      <p:sp>
        <p:nvSpPr>
          <p:cNvPr id="5" name="TextBox 4">
            <a:extLst>
              <a:ext uri="{FF2B5EF4-FFF2-40B4-BE49-F238E27FC236}">
                <a16:creationId xmlns:a16="http://schemas.microsoft.com/office/drawing/2014/main" id="{F4CF6159-5883-4A65-8B4C-6FBCD6CA2214}"/>
              </a:ext>
            </a:extLst>
          </p:cNvPr>
          <p:cNvSpPr txBox="1"/>
          <p:nvPr/>
        </p:nvSpPr>
        <p:spPr>
          <a:xfrm>
            <a:off x="6770288" y="5587249"/>
            <a:ext cx="1988045" cy="300082"/>
          </a:xfrm>
          <a:prstGeom prst="rect">
            <a:avLst/>
          </a:prstGeom>
          <a:noFill/>
        </p:spPr>
        <p:txBody>
          <a:bodyPr wrap="none" rtlCol="0">
            <a:spAutoFit/>
          </a:bodyPr>
          <a:lstStyle/>
          <a:p>
            <a:r>
              <a:rPr lang="en-US" sz="1350" dirty="0"/>
              <a:t>* = Intensively treated</a:t>
            </a:r>
          </a:p>
        </p:txBody>
      </p:sp>
    </p:spTree>
    <p:extLst>
      <p:ext uri="{BB962C8B-B14F-4D97-AF65-F5344CB8AC3E}">
        <p14:creationId xmlns:p14="http://schemas.microsoft.com/office/powerpoint/2010/main" val="383753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3630-23E8-4DAA-8442-1BB054B4A5A4}"/>
              </a:ext>
            </a:extLst>
          </p:cNvPr>
          <p:cNvSpPr>
            <a:spLocks noGrp="1"/>
          </p:cNvSpPr>
          <p:nvPr>
            <p:ph type="title"/>
          </p:nvPr>
        </p:nvSpPr>
        <p:spPr>
          <a:xfrm>
            <a:off x="856057" y="1091967"/>
            <a:ext cx="7429499" cy="1108928"/>
          </a:xfrm>
        </p:spPr>
        <p:txBody>
          <a:bodyPr>
            <a:normAutofit/>
          </a:bodyPr>
          <a:lstStyle/>
          <a:p>
            <a:r>
              <a:rPr lang="en-US" sz="3000" dirty="0">
                <a:solidFill>
                  <a:schemeClr val="accent1"/>
                </a:solidFill>
              </a:rPr>
              <a:t>Acute hyperglycemia in </a:t>
            </a:r>
            <a:r>
              <a:rPr lang="en-US" sz="3000" dirty="0"/>
              <a:t>non-CC setting</a:t>
            </a:r>
            <a:r>
              <a:rPr lang="en-US" sz="3000" dirty="0">
                <a:solidFill>
                  <a:schemeClr val="accent1"/>
                </a:solidFill>
              </a:rPr>
              <a:t>:</a:t>
            </a:r>
            <a:br>
              <a:rPr lang="en-US" sz="3000" dirty="0">
                <a:solidFill>
                  <a:schemeClr val="accent1"/>
                </a:solidFill>
              </a:rPr>
            </a:br>
            <a:r>
              <a:rPr lang="en-US" sz="3000" dirty="0">
                <a:solidFill>
                  <a:schemeClr val="accent1"/>
                </a:solidFill>
              </a:rPr>
              <a:t>Systematic Review &amp; Meta-analysis</a:t>
            </a:r>
          </a:p>
        </p:txBody>
      </p:sp>
      <p:sp>
        <p:nvSpPr>
          <p:cNvPr id="6" name="Content Placeholder 5">
            <a:extLst>
              <a:ext uri="{FF2B5EF4-FFF2-40B4-BE49-F238E27FC236}">
                <a16:creationId xmlns:a16="http://schemas.microsoft.com/office/drawing/2014/main" id="{1041AC81-9A7A-4D92-A118-CF8DE10C93B5}"/>
              </a:ext>
            </a:extLst>
          </p:cNvPr>
          <p:cNvSpPr>
            <a:spLocks noGrp="1"/>
          </p:cNvSpPr>
          <p:nvPr>
            <p:ph sz="half" idx="1"/>
          </p:nvPr>
        </p:nvSpPr>
        <p:spPr>
          <a:xfrm>
            <a:off x="856057" y="2569856"/>
            <a:ext cx="7684439" cy="2656286"/>
          </a:xfrm>
        </p:spPr>
        <p:txBody>
          <a:bodyPr>
            <a:noAutofit/>
          </a:bodyPr>
          <a:lstStyle/>
          <a:p>
            <a:r>
              <a:rPr lang="en-US" sz="1500" b="1" dirty="0"/>
              <a:t>Search method</a:t>
            </a:r>
            <a:r>
              <a:rPr lang="en-US" sz="1500" dirty="0"/>
              <a:t>: Medline (MESH), EMBASE, SCOPUS &amp; Cochrane Library</a:t>
            </a:r>
          </a:p>
          <a:p>
            <a:r>
              <a:rPr lang="en-US" sz="1500" b="1" dirty="0"/>
              <a:t>Selection criteria</a:t>
            </a:r>
            <a:r>
              <a:rPr lang="en-US" sz="1500" dirty="0"/>
              <a:t>: RCTs, observational studies &amp; retrospective studies comparing BBI with SSI for treatment of hyperglycemia during hospitalization of non-critically ill patients with Type 2 diabetes</a:t>
            </a:r>
          </a:p>
          <a:p>
            <a:r>
              <a:rPr lang="en-US" sz="1500" b="1" dirty="0"/>
              <a:t>Results</a:t>
            </a:r>
            <a:r>
              <a:rPr lang="en-US" sz="1500" dirty="0"/>
              <a:t>: Of the 817 studies identified, 5 RCTs, 2 observational, prospective studies and 5 retrospective studies</a:t>
            </a:r>
          </a:p>
          <a:p>
            <a:r>
              <a:rPr lang="en-US" sz="1500" b="1" dirty="0">
                <a:solidFill>
                  <a:schemeClr val="tx2"/>
                </a:solidFill>
              </a:rPr>
              <a:t>Conclusions</a:t>
            </a:r>
            <a:r>
              <a:rPr lang="en-US" sz="1500" dirty="0">
                <a:solidFill>
                  <a:schemeClr val="tx2"/>
                </a:solidFill>
              </a:rPr>
              <a:t>: Basal/bolus strategy results in significantly lower mean daily BG but increases the risk of mild hypoglycemia</a:t>
            </a:r>
          </a:p>
        </p:txBody>
      </p:sp>
      <p:sp>
        <p:nvSpPr>
          <p:cNvPr id="9" name="TextBox 8">
            <a:extLst>
              <a:ext uri="{FF2B5EF4-FFF2-40B4-BE49-F238E27FC236}">
                <a16:creationId xmlns:a16="http://schemas.microsoft.com/office/drawing/2014/main" id="{F07D935D-2D0B-415E-B169-C2FC976CA53F}"/>
              </a:ext>
            </a:extLst>
          </p:cNvPr>
          <p:cNvSpPr txBox="1"/>
          <p:nvPr/>
        </p:nvSpPr>
        <p:spPr>
          <a:xfrm>
            <a:off x="1648801" y="5377503"/>
            <a:ext cx="6891695" cy="646331"/>
          </a:xfrm>
          <a:prstGeom prst="rect">
            <a:avLst/>
          </a:prstGeom>
          <a:noFill/>
        </p:spPr>
        <p:txBody>
          <a:bodyPr wrap="none" rtlCol="0">
            <a:spAutoFit/>
          </a:bodyPr>
          <a:lstStyle/>
          <a:p>
            <a:pPr algn="r"/>
            <a:r>
              <a:rPr lang="en-US" sz="900" dirty="0"/>
              <a:t>Christensen MB, </a:t>
            </a:r>
            <a:r>
              <a:rPr lang="en-US" sz="900" dirty="0" err="1"/>
              <a:t>Gotfredsen</a:t>
            </a:r>
            <a:r>
              <a:rPr lang="en-US" sz="900" dirty="0"/>
              <a:t> A &amp; Norgaard K. (2017). Efficacy of basal-bolus insulin regimens in the inpatient management </a:t>
            </a:r>
          </a:p>
          <a:p>
            <a:pPr algn="r"/>
            <a:r>
              <a:rPr lang="en-US" sz="900" dirty="0"/>
              <a:t>of non-critically ill patients with Type 2 diabetes: A systematic review and meta-analysis. </a:t>
            </a:r>
          </a:p>
          <a:p>
            <a:pPr algn="r"/>
            <a:r>
              <a:rPr lang="en-US" sz="900" dirty="0"/>
              <a:t>Diabetes </a:t>
            </a:r>
            <a:r>
              <a:rPr lang="en-US" sz="900" dirty="0" err="1"/>
              <a:t>Metab</a:t>
            </a:r>
            <a:r>
              <a:rPr lang="en-US" sz="900" dirty="0"/>
              <a:t> Res Rev. 33:e2885. </a:t>
            </a:r>
            <a:r>
              <a:rPr lang="en-US" sz="900" dirty="0">
                <a:hlinkClick r:id="rId3"/>
              </a:rPr>
              <a:t>https://doi.org/10.1002/dmrr.2885</a:t>
            </a:r>
            <a:endParaRPr lang="en-US" sz="900" dirty="0"/>
          </a:p>
          <a:p>
            <a:pPr algn="r"/>
            <a:endParaRPr lang="en-US" sz="900" dirty="0"/>
          </a:p>
        </p:txBody>
      </p:sp>
    </p:spTree>
    <p:extLst>
      <p:ext uri="{BB962C8B-B14F-4D97-AF65-F5344CB8AC3E}">
        <p14:creationId xmlns:p14="http://schemas.microsoft.com/office/powerpoint/2010/main" val="360507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3630-23E8-4DAA-8442-1BB054B4A5A4}"/>
              </a:ext>
            </a:extLst>
          </p:cNvPr>
          <p:cNvSpPr>
            <a:spLocks noGrp="1"/>
          </p:cNvSpPr>
          <p:nvPr>
            <p:ph type="title"/>
          </p:nvPr>
        </p:nvSpPr>
        <p:spPr>
          <a:xfrm>
            <a:off x="857251" y="1077928"/>
            <a:ext cx="7429499" cy="1108928"/>
          </a:xfrm>
        </p:spPr>
        <p:txBody>
          <a:bodyPr>
            <a:normAutofit/>
          </a:bodyPr>
          <a:lstStyle/>
          <a:p>
            <a:r>
              <a:rPr lang="en-US" sz="3000" dirty="0">
                <a:solidFill>
                  <a:schemeClr val="accent1"/>
                </a:solidFill>
              </a:rPr>
              <a:t>Acute hyperglycemia in </a:t>
            </a:r>
            <a:r>
              <a:rPr lang="en-US" sz="3000" dirty="0"/>
              <a:t>non-CC setting</a:t>
            </a:r>
            <a:r>
              <a:rPr lang="en-US" sz="3000" dirty="0">
                <a:solidFill>
                  <a:schemeClr val="accent1"/>
                </a:solidFill>
              </a:rPr>
              <a:t>:</a:t>
            </a:r>
            <a:br>
              <a:rPr lang="en-US" sz="3000" dirty="0">
                <a:solidFill>
                  <a:schemeClr val="accent1"/>
                </a:solidFill>
              </a:rPr>
            </a:br>
            <a:r>
              <a:rPr lang="en-US" sz="3000" dirty="0">
                <a:solidFill>
                  <a:schemeClr val="accent1"/>
                </a:solidFill>
              </a:rPr>
              <a:t>Cochrane Systematic Review</a:t>
            </a:r>
          </a:p>
        </p:txBody>
      </p:sp>
      <p:sp>
        <p:nvSpPr>
          <p:cNvPr id="6" name="Content Placeholder 5">
            <a:extLst>
              <a:ext uri="{FF2B5EF4-FFF2-40B4-BE49-F238E27FC236}">
                <a16:creationId xmlns:a16="http://schemas.microsoft.com/office/drawing/2014/main" id="{1041AC81-9A7A-4D92-A118-CF8DE10C93B5}"/>
              </a:ext>
            </a:extLst>
          </p:cNvPr>
          <p:cNvSpPr>
            <a:spLocks noGrp="1"/>
          </p:cNvSpPr>
          <p:nvPr>
            <p:ph sz="half" idx="1"/>
          </p:nvPr>
        </p:nvSpPr>
        <p:spPr>
          <a:xfrm>
            <a:off x="857251" y="2471212"/>
            <a:ext cx="7684439" cy="2656286"/>
          </a:xfrm>
        </p:spPr>
        <p:txBody>
          <a:bodyPr>
            <a:noAutofit/>
          </a:bodyPr>
          <a:lstStyle/>
          <a:p>
            <a:r>
              <a:rPr lang="en-US" sz="1500" b="1" dirty="0"/>
              <a:t>Search method</a:t>
            </a:r>
            <a:r>
              <a:rPr lang="en-US" sz="1500" dirty="0"/>
              <a:t>: Medline, Embase, LILACS &amp;Cochrane Library through 12/2017</a:t>
            </a:r>
          </a:p>
          <a:p>
            <a:r>
              <a:rPr lang="en-US" sz="1500" b="1" dirty="0"/>
              <a:t>Selection criteria</a:t>
            </a:r>
            <a:r>
              <a:rPr lang="en-US" sz="1500" dirty="0"/>
              <a:t>: RCTs comparing SSI with other strategies for glycemic control in non-critically ill hospitalized adult participants with diabetes</a:t>
            </a:r>
          </a:p>
          <a:p>
            <a:r>
              <a:rPr lang="en-US" sz="1500" b="1" dirty="0"/>
              <a:t>Results</a:t>
            </a:r>
            <a:r>
              <a:rPr lang="en-US" sz="1500" dirty="0"/>
              <a:t>: Of 720 records screened, eight trials that randomized 1048 participants with Type 2 diabetes (387 SSI vs 615 basal/bolus)</a:t>
            </a:r>
          </a:p>
          <a:p>
            <a:r>
              <a:rPr lang="en-US" sz="1500" b="1" dirty="0">
                <a:solidFill>
                  <a:schemeClr val="tx2"/>
                </a:solidFill>
              </a:rPr>
              <a:t>Conclusions</a:t>
            </a:r>
            <a:r>
              <a:rPr lang="en-US" sz="1500" dirty="0">
                <a:solidFill>
                  <a:schemeClr val="tx2"/>
                </a:solidFill>
              </a:rPr>
              <a:t>: Basal/bolus strategy achieves short-term glycemic control but increases the risk of hypoglycemia</a:t>
            </a:r>
          </a:p>
        </p:txBody>
      </p:sp>
      <p:sp>
        <p:nvSpPr>
          <p:cNvPr id="9" name="TextBox 8">
            <a:extLst>
              <a:ext uri="{FF2B5EF4-FFF2-40B4-BE49-F238E27FC236}">
                <a16:creationId xmlns:a16="http://schemas.microsoft.com/office/drawing/2014/main" id="{F07D935D-2D0B-415E-B169-C2FC976CA53F}"/>
              </a:ext>
            </a:extLst>
          </p:cNvPr>
          <p:cNvSpPr txBox="1"/>
          <p:nvPr/>
        </p:nvSpPr>
        <p:spPr>
          <a:xfrm>
            <a:off x="2220412" y="5295324"/>
            <a:ext cx="6192721" cy="507831"/>
          </a:xfrm>
          <a:prstGeom prst="rect">
            <a:avLst/>
          </a:prstGeom>
          <a:noFill/>
        </p:spPr>
        <p:txBody>
          <a:bodyPr wrap="none" rtlCol="0">
            <a:spAutoFit/>
          </a:bodyPr>
          <a:lstStyle/>
          <a:p>
            <a:pPr algn="r"/>
            <a:r>
              <a:rPr lang="en-US" sz="900" dirty="0" err="1"/>
              <a:t>Colunga</a:t>
            </a:r>
            <a:r>
              <a:rPr lang="en-US" sz="900" dirty="0"/>
              <a:t>-Lozano LE, Gonzalez Torres FJ, Delgado-Figueroa N, </a:t>
            </a:r>
            <a:r>
              <a:rPr lang="en-US" sz="900" dirty="0" err="1"/>
              <a:t>Gonazalez</a:t>
            </a:r>
            <a:r>
              <a:rPr lang="en-US" sz="900" dirty="0"/>
              <a:t>-Padilla DA, Hernandez AV, Roman Y, </a:t>
            </a:r>
          </a:p>
          <a:p>
            <a:pPr algn="r"/>
            <a:r>
              <a:rPr lang="en-US" sz="900" dirty="0" err="1"/>
              <a:t>Cuello</a:t>
            </a:r>
            <a:r>
              <a:rPr lang="en-US" sz="900" dirty="0"/>
              <a:t>-Garcia CA. (2018).  Sliding scale insulin for non-critically ill hospitalized adults with diabetes mellitus. </a:t>
            </a:r>
          </a:p>
          <a:p>
            <a:pPr algn="r"/>
            <a:r>
              <a:rPr lang="en-US" sz="900" dirty="0"/>
              <a:t>Cochrane Database of Systematic Reviews, Issue 11. Art. No. CD011296.</a:t>
            </a:r>
          </a:p>
        </p:txBody>
      </p:sp>
    </p:spTree>
    <p:extLst>
      <p:ext uri="{BB962C8B-B14F-4D97-AF65-F5344CB8AC3E}">
        <p14:creationId xmlns:p14="http://schemas.microsoft.com/office/powerpoint/2010/main" val="3628208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64F2-D3DF-430F-A735-E73253A8592B}"/>
              </a:ext>
            </a:extLst>
          </p:cNvPr>
          <p:cNvSpPr>
            <a:spLocks noGrp="1"/>
          </p:cNvSpPr>
          <p:nvPr>
            <p:ph type="ctrTitle"/>
          </p:nvPr>
        </p:nvSpPr>
        <p:spPr>
          <a:xfrm>
            <a:off x="764177" y="1954530"/>
            <a:ext cx="7710351" cy="1755648"/>
          </a:xfrm>
        </p:spPr>
        <p:txBody>
          <a:bodyPr>
            <a:normAutofit/>
          </a:bodyPr>
          <a:lstStyle/>
          <a:p>
            <a:r>
              <a:rPr lang="en-US" sz="4050" b="0" dirty="0"/>
              <a:t>Inpatient diabetes      care standards</a:t>
            </a:r>
          </a:p>
        </p:txBody>
      </p:sp>
      <p:sp>
        <p:nvSpPr>
          <p:cNvPr id="3" name="Subtitle 2">
            <a:extLst>
              <a:ext uri="{FF2B5EF4-FFF2-40B4-BE49-F238E27FC236}">
                <a16:creationId xmlns:a16="http://schemas.microsoft.com/office/drawing/2014/main" id="{EE35E3FC-A1C9-4681-AA1E-88C48BC0506E}"/>
              </a:ext>
            </a:extLst>
          </p:cNvPr>
          <p:cNvSpPr>
            <a:spLocks noGrp="1"/>
          </p:cNvSpPr>
          <p:nvPr>
            <p:ph type="subTitle" idx="1"/>
          </p:nvPr>
        </p:nvSpPr>
        <p:spPr/>
        <p:txBody>
          <a:bodyPr/>
          <a:lstStyle/>
          <a:p>
            <a:r>
              <a:rPr lang="en-US" dirty="0"/>
              <a:t>American Diabetes </a:t>
            </a:r>
            <a:r>
              <a:rPr lang="en-US" dirty="0" err="1"/>
              <a:t>Assocation</a:t>
            </a:r>
            <a:endParaRPr lang="en-US" dirty="0"/>
          </a:p>
        </p:txBody>
      </p:sp>
    </p:spTree>
    <p:extLst>
      <p:ext uri="{BB962C8B-B14F-4D97-AF65-F5344CB8AC3E}">
        <p14:creationId xmlns:p14="http://schemas.microsoft.com/office/powerpoint/2010/main" val="3332868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E9D221-7EE9-8A73-77C1-15C66FCB5040}"/>
              </a:ext>
            </a:extLst>
          </p:cNvPr>
          <p:cNvSpPr>
            <a:spLocks noGrp="1"/>
          </p:cNvSpPr>
          <p:nvPr>
            <p:ph sz="half" idx="1"/>
          </p:nvPr>
        </p:nvSpPr>
        <p:spPr>
          <a:xfrm>
            <a:off x="1083564" y="2226469"/>
            <a:ext cx="3415284" cy="3263504"/>
          </a:xfrm>
        </p:spPr>
        <p:txBody>
          <a:bodyPr>
            <a:normAutofit fontScale="92500" lnSpcReduction="10000"/>
          </a:bodyPr>
          <a:lstStyle/>
          <a:p>
            <a:pPr marL="0" indent="0" fontAlgn="base">
              <a:buNone/>
            </a:pPr>
            <a:endParaRPr lang="en-US" dirty="0">
              <a:solidFill>
                <a:srgbClr val="383636"/>
              </a:solidFill>
              <a:latin typeface="Helvetica Neue" panose="02000503000000020004" pitchFamily="2" charset="0"/>
            </a:endParaRPr>
          </a:p>
          <a:p>
            <a:endParaRPr lang="en-US" dirty="0"/>
          </a:p>
        </p:txBody>
      </p:sp>
      <p:sp>
        <p:nvSpPr>
          <p:cNvPr id="5" name="Footer Placeholder 4">
            <a:extLst>
              <a:ext uri="{FF2B5EF4-FFF2-40B4-BE49-F238E27FC236}">
                <a16:creationId xmlns:a16="http://schemas.microsoft.com/office/drawing/2014/main" id="{6D21B169-3CCE-603C-9D42-6E6B21CBE093}"/>
              </a:ext>
            </a:extLst>
          </p:cNvPr>
          <p:cNvSpPr>
            <a:spLocks noGrp="1"/>
          </p:cNvSpPr>
          <p:nvPr>
            <p:ph type="ftr" sz="quarter" idx="4294967295"/>
          </p:nvPr>
        </p:nvSpPr>
        <p:spPr>
          <a:xfrm>
            <a:off x="5368353" y="6206404"/>
            <a:ext cx="3086100" cy="273844"/>
          </a:xfrm>
        </p:spPr>
        <p:txBody>
          <a:bodyPr/>
          <a:lstStyle/>
          <a:p>
            <a:r>
              <a:rPr lang="en-US" dirty="0"/>
              <a:t>Managing inpatient hyperglycemia</a:t>
            </a:r>
          </a:p>
        </p:txBody>
      </p:sp>
      <p:sp>
        <p:nvSpPr>
          <p:cNvPr id="6" name="Slide Number Placeholder 5">
            <a:extLst>
              <a:ext uri="{FF2B5EF4-FFF2-40B4-BE49-F238E27FC236}">
                <a16:creationId xmlns:a16="http://schemas.microsoft.com/office/drawing/2014/main" id="{19373169-32BD-3E46-2466-AD87E013F8F9}"/>
              </a:ext>
            </a:extLst>
          </p:cNvPr>
          <p:cNvSpPr>
            <a:spLocks noGrp="1"/>
          </p:cNvSpPr>
          <p:nvPr>
            <p:ph type="sldNum" sz="quarter" idx="4294967295"/>
          </p:nvPr>
        </p:nvSpPr>
        <p:spPr>
          <a:xfrm>
            <a:off x="7086600" y="5624513"/>
            <a:ext cx="2057400" cy="273844"/>
          </a:xfrm>
        </p:spPr>
        <p:txBody>
          <a:bodyPr/>
          <a:lstStyle/>
          <a:p>
            <a:fld id="{D8DA9DAA-006C-4F4B-980E-E3DF019B24E2}" type="slidenum">
              <a:rPr lang="en-US" smtClean="0"/>
              <a:t>17</a:t>
            </a:fld>
            <a:endParaRPr lang="en-US" dirty="0"/>
          </a:p>
        </p:txBody>
      </p:sp>
      <p:pic>
        <p:nvPicPr>
          <p:cNvPr id="3074" name="Picture 2" descr="Your Guide to the 2024 ADA Standards of Care">
            <a:extLst>
              <a:ext uri="{FF2B5EF4-FFF2-40B4-BE49-F238E27FC236}">
                <a16:creationId xmlns:a16="http://schemas.microsoft.com/office/drawing/2014/main" id="{13D48EA5-A73F-E6ED-FF75-CB6BC2CDA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566" y="1662545"/>
            <a:ext cx="1870650" cy="246458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632C399-C674-27BE-39BE-9B665F9BE449}"/>
              </a:ext>
            </a:extLst>
          </p:cNvPr>
          <p:cNvSpPr>
            <a:spLocks noGrp="1"/>
          </p:cNvSpPr>
          <p:nvPr>
            <p:ph sz="half" idx="2"/>
          </p:nvPr>
        </p:nvSpPr>
        <p:spPr>
          <a:xfrm>
            <a:off x="3179298" y="1662545"/>
            <a:ext cx="5105719" cy="4389836"/>
          </a:xfrm>
        </p:spPr>
        <p:txBody>
          <a:bodyPr>
            <a:normAutofit fontScale="92500" lnSpcReduction="10000"/>
          </a:bodyPr>
          <a:lstStyle/>
          <a:p>
            <a:pPr marL="0" indent="0" algn="l" fontAlgn="base">
              <a:buNone/>
            </a:pPr>
            <a:r>
              <a:rPr lang="en-US" i="0" dirty="0">
                <a:solidFill>
                  <a:schemeClr val="accent1"/>
                </a:solidFill>
                <a:effectLst/>
                <a:highlight>
                  <a:srgbClr val="FFFFFF"/>
                </a:highlight>
              </a:rPr>
              <a:t>ADA Standard 16.1 </a:t>
            </a:r>
            <a:r>
              <a:rPr lang="en-US" i="0" dirty="0">
                <a:effectLst/>
                <a:highlight>
                  <a:srgbClr val="FFFF00"/>
                </a:highlight>
              </a:rPr>
              <a:t>Perform an A1C test </a:t>
            </a:r>
            <a:r>
              <a:rPr lang="en-US" b="0" i="0" dirty="0">
                <a:solidFill>
                  <a:srgbClr val="383636"/>
                </a:solidFill>
                <a:effectLst/>
                <a:highlight>
                  <a:srgbClr val="FFFFFF"/>
                </a:highlight>
              </a:rPr>
              <a:t>on all people with diabetes or hyperglycemia (</a:t>
            </a:r>
            <a:r>
              <a:rPr lang="en-US" b="0" i="0" dirty="0">
                <a:solidFill>
                  <a:srgbClr val="383636"/>
                </a:solidFill>
                <a:effectLst/>
                <a:highlight>
                  <a:srgbClr val="FFFF00"/>
                </a:highlight>
              </a:rPr>
              <a:t>random blood glucose &gt;140 mg/dL </a:t>
            </a:r>
            <a:r>
              <a:rPr lang="en-US" b="0" i="0" dirty="0">
                <a:solidFill>
                  <a:srgbClr val="383636"/>
                </a:solidFill>
                <a:effectLst/>
                <a:highlight>
                  <a:srgbClr val="FFFFFF"/>
                </a:highlight>
              </a:rPr>
              <a:t>[&gt;7.8 mmol/L]) admitted to the hospital if no A1C test result is available from the prior 3 months. </a:t>
            </a:r>
            <a:r>
              <a:rPr lang="en-US" b="1" i="0" dirty="0">
                <a:solidFill>
                  <a:srgbClr val="383636"/>
                </a:solidFill>
                <a:effectLst/>
                <a:highlight>
                  <a:srgbClr val="FFFFFF"/>
                </a:highlight>
              </a:rPr>
              <a:t>B</a:t>
            </a:r>
            <a:endParaRPr lang="en-US" b="0" i="0" dirty="0">
              <a:solidFill>
                <a:srgbClr val="383636"/>
              </a:solidFill>
              <a:effectLst/>
              <a:highlight>
                <a:srgbClr val="FFFFFF"/>
              </a:highlight>
            </a:endParaRPr>
          </a:p>
          <a:p>
            <a:pPr marL="0" indent="0" algn="l" fontAlgn="base">
              <a:buNone/>
            </a:pPr>
            <a:r>
              <a:rPr lang="en-US" i="0" dirty="0">
                <a:solidFill>
                  <a:schemeClr val="accent1"/>
                </a:solidFill>
                <a:effectLst/>
                <a:highlight>
                  <a:srgbClr val="FFFFFF"/>
                </a:highlight>
              </a:rPr>
              <a:t>ADA Standard 16.2 </a:t>
            </a:r>
            <a:r>
              <a:rPr lang="en-US" b="0" i="0" dirty="0">
                <a:solidFill>
                  <a:srgbClr val="383636"/>
                </a:solidFill>
                <a:effectLst/>
                <a:highlight>
                  <a:srgbClr val="FFFFFF"/>
                </a:highlight>
              </a:rPr>
              <a:t>Institutions should </a:t>
            </a:r>
            <a:r>
              <a:rPr lang="en-US" b="0" i="0" dirty="0">
                <a:solidFill>
                  <a:srgbClr val="383636"/>
                </a:solidFill>
                <a:effectLst/>
                <a:highlight>
                  <a:srgbClr val="FFFF00"/>
                </a:highlight>
              </a:rPr>
              <a:t>implement protocols using validated written or computerized provider order entry sets</a:t>
            </a:r>
            <a:r>
              <a:rPr lang="en-US" b="0" i="0" dirty="0">
                <a:solidFill>
                  <a:srgbClr val="383636"/>
                </a:solidFill>
                <a:effectLst/>
                <a:highlight>
                  <a:srgbClr val="FFFFFF"/>
                </a:highlight>
              </a:rPr>
              <a:t> for management of </a:t>
            </a:r>
            <a:r>
              <a:rPr lang="en-US" b="0" i="0" dirty="0" err="1">
                <a:solidFill>
                  <a:srgbClr val="383636"/>
                </a:solidFill>
                <a:effectLst/>
                <a:highlight>
                  <a:srgbClr val="FFFFFF"/>
                </a:highlight>
              </a:rPr>
              <a:t>dysglycemia</a:t>
            </a:r>
            <a:r>
              <a:rPr lang="en-US" b="0" i="0" dirty="0">
                <a:solidFill>
                  <a:srgbClr val="383636"/>
                </a:solidFill>
                <a:effectLst/>
                <a:highlight>
                  <a:srgbClr val="FFFFFF"/>
                </a:highlight>
              </a:rPr>
              <a:t> in the hospital (including emergency department, intensive care unit [ICU] and non-ICU wards, gynecology-obstetrics/delivery units, dialysis suites, and behavioral health units) </a:t>
            </a:r>
            <a:r>
              <a:rPr lang="en-US" b="0" i="0" dirty="0">
                <a:solidFill>
                  <a:srgbClr val="383636"/>
                </a:solidFill>
                <a:effectLst/>
                <a:highlight>
                  <a:srgbClr val="FFFF00"/>
                </a:highlight>
              </a:rPr>
              <a:t>that allow for a personalized approach, including glucose monitoring, insulin and/or noninsulin therapy, hypoglycemia management, diabetes self-management education, nutrition recommendations, and transitions of care. </a:t>
            </a:r>
            <a:r>
              <a:rPr lang="en-US" b="1" i="0" dirty="0">
                <a:solidFill>
                  <a:srgbClr val="383636"/>
                </a:solidFill>
                <a:effectLst/>
                <a:highlight>
                  <a:srgbClr val="FFFFFF"/>
                </a:highlight>
              </a:rPr>
              <a:t>B</a:t>
            </a:r>
            <a:endParaRPr lang="en-US" b="0" i="0" dirty="0">
              <a:solidFill>
                <a:srgbClr val="383636"/>
              </a:solidFill>
              <a:effectLst/>
              <a:highlight>
                <a:srgbClr val="FFFFFF"/>
              </a:highlight>
            </a:endParaRPr>
          </a:p>
        </p:txBody>
      </p:sp>
    </p:spTree>
    <p:extLst>
      <p:ext uri="{BB962C8B-B14F-4D97-AF65-F5344CB8AC3E}">
        <p14:creationId xmlns:p14="http://schemas.microsoft.com/office/powerpoint/2010/main" val="2283943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71DE-3346-0F31-EE4A-E971F641BC3C}"/>
              </a:ext>
            </a:extLst>
          </p:cNvPr>
          <p:cNvSpPr>
            <a:spLocks noGrp="1"/>
          </p:cNvSpPr>
          <p:nvPr>
            <p:ph type="title"/>
          </p:nvPr>
        </p:nvSpPr>
        <p:spPr/>
        <p:txBody>
          <a:bodyPr/>
          <a:lstStyle/>
          <a:p>
            <a:r>
              <a:rPr lang="en-US" dirty="0">
                <a:solidFill>
                  <a:schemeClr val="accent1"/>
                </a:solidFill>
              </a:rPr>
              <a:t>Differentiating diabetes types</a:t>
            </a:r>
          </a:p>
        </p:txBody>
      </p:sp>
      <p:graphicFrame>
        <p:nvGraphicFramePr>
          <p:cNvPr id="5" name="Content Placeholder 4">
            <a:extLst>
              <a:ext uri="{FF2B5EF4-FFF2-40B4-BE49-F238E27FC236}">
                <a16:creationId xmlns:a16="http://schemas.microsoft.com/office/drawing/2014/main" id="{5F3E6016-5AF6-7EAC-B6FC-C07B1956BC00}"/>
              </a:ext>
            </a:extLst>
          </p:cNvPr>
          <p:cNvGraphicFramePr>
            <a:graphicFrameLocks noGrp="1"/>
          </p:cNvGraphicFramePr>
          <p:nvPr>
            <p:ph idx="1"/>
            <p:extLst>
              <p:ext uri="{D42A27DB-BD31-4B8C-83A1-F6EECF244321}">
                <p14:modId xmlns:p14="http://schemas.microsoft.com/office/powerpoint/2010/main" val="4194193327"/>
              </p:ext>
            </p:extLst>
          </p:nvPr>
        </p:nvGraphicFramePr>
        <p:xfrm>
          <a:off x="628650" y="1714574"/>
          <a:ext cx="8051116" cy="4490720"/>
        </p:xfrm>
        <a:graphic>
          <a:graphicData uri="http://schemas.openxmlformats.org/drawingml/2006/table">
            <a:tbl>
              <a:tblPr firstRow="1" bandRow="1">
                <a:tableStyleId>{5C22544A-7EE6-4342-B048-85BDC9FD1C3A}</a:tableStyleId>
              </a:tblPr>
              <a:tblGrid>
                <a:gridCol w="1565910">
                  <a:extLst>
                    <a:ext uri="{9D8B030D-6E8A-4147-A177-3AD203B41FA5}">
                      <a16:colId xmlns:a16="http://schemas.microsoft.com/office/drawing/2014/main" val="2777933725"/>
                    </a:ext>
                  </a:extLst>
                </a:gridCol>
                <a:gridCol w="2996418">
                  <a:extLst>
                    <a:ext uri="{9D8B030D-6E8A-4147-A177-3AD203B41FA5}">
                      <a16:colId xmlns:a16="http://schemas.microsoft.com/office/drawing/2014/main" val="161428844"/>
                    </a:ext>
                  </a:extLst>
                </a:gridCol>
                <a:gridCol w="3488788">
                  <a:extLst>
                    <a:ext uri="{9D8B030D-6E8A-4147-A177-3AD203B41FA5}">
                      <a16:colId xmlns:a16="http://schemas.microsoft.com/office/drawing/2014/main" val="2299974071"/>
                    </a:ext>
                  </a:extLst>
                </a:gridCol>
              </a:tblGrid>
              <a:tr h="370840">
                <a:tc>
                  <a:txBody>
                    <a:bodyPr/>
                    <a:lstStyle/>
                    <a:p>
                      <a:pPr algn="ctr"/>
                      <a:r>
                        <a:rPr lang="en-US" dirty="0"/>
                        <a:t>Characteristic</a:t>
                      </a:r>
                    </a:p>
                  </a:txBody>
                  <a:tcPr/>
                </a:tc>
                <a:tc>
                  <a:txBody>
                    <a:bodyPr/>
                    <a:lstStyle/>
                    <a:p>
                      <a:pPr algn="ctr"/>
                      <a:r>
                        <a:rPr lang="en-US" dirty="0"/>
                        <a:t>Type 1 </a:t>
                      </a:r>
                    </a:p>
                  </a:txBody>
                  <a:tcPr/>
                </a:tc>
                <a:tc>
                  <a:txBody>
                    <a:bodyPr/>
                    <a:lstStyle/>
                    <a:p>
                      <a:pPr algn="ctr"/>
                      <a:r>
                        <a:rPr lang="en-US" dirty="0"/>
                        <a:t>Type 2</a:t>
                      </a:r>
                    </a:p>
                  </a:txBody>
                  <a:tcPr/>
                </a:tc>
                <a:extLst>
                  <a:ext uri="{0D108BD9-81ED-4DB2-BD59-A6C34878D82A}">
                    <a16:rowId xmlns:a16="http://schemas.microsoft.com/office/drawing/2014/main" val="1164812803"/>
                  </a:ext>
                </a:extLst>
              </a:tr>
              <a:tr h="370840">
                <a:tc>
                  <a:txBody>
                    <a:bodyPr/>
                    <a:lstStyle/>
                    <a:p>
                      <a:r>
                        <a:rPr lang="en-US" dirty="0"/>
                        <a:t>Etiology</a:t>
                      </a:r>
                    </a:p>
                  </a:txBody>
                  <a:tcPr/>
                </a:tc>
                <a:tc>
                  <a:txBody>
                    <a:bodyPr/>
                    <a:lstStyle/>
                    <a:p>
                      <a:r>
                        <a:rPr lang="en-US" dirty="0"/>
                        <a:t>The body no longer makes insulin</a:t>
                      </a:r>
                    </a:p>
                  </a:txBody>
                  <a:tcPr/>
                </a:tc>
                <a:tc>
                  <a:txBody>
                    <a:bodyPr/>
                    <a:lstStyle/>
                    <a:p>
                      <a:r>
                        <a:rPr lang="en-US" dirty="0"/>
                        <a:t>The body makes insufficient amounts of insulin and/or uses insulin inefficiently</a:t>
                      </a:r>
                    </a:p>
                  </a:txBody>
                  <a:tcPr/>
                </a:tc>
                <a:extLst>
                  <a:ext uri="{0D108BD9-81ED-4DB2-BD59-A6C34878D82A}">
                    <a16:rowId xmlns:a16="http://schemas.microsoft.com/office/drawing/2014/main" val="4097868906"/>
                  </a:ext>
                </a:extLst>
              </a:tr>
              <a:tr h="370840">
                <a:tc>
                  <a:txBody>
                    <a:bodyPr/>
                    <a:lstStyle/>
                    <a:p>
                      <a:r>
                        <a:rPr lang="en-US" dirty="0"/>
                        <a:t>Age</a:t>
                      </a:r>
                    </a:p>
                  </a:txBody>
                  <a:tcPr/>
                </a:tc>
                <a:tc>
                  <a:txBody>
                    <a:bodyPr/>
                    <a:lstStyle/>
                    <a:p>
                      <a:r>
                        <a:rPr lang="en-US" dirty="0"/>
                        <a:t>Often develops during childhood but can develop at any age</a:t>
                      </a:r>
                    </a:p>
                  </a:txBody>
                  <a:tcPr/>
                </a:tc>
                <a:tc>
                  <a:txBody>
                    <a:bodyPr/>
                    <a:lstStyle/>
                    <a:p>
                      <a:r>
                        <a:rPr lang="en-US" dirty="0"/>
                        <a:t>Often develops in adulthood but can develop at any age</a:t>
                      </a:r>
                    </a:p>
                  </a:txBody>
                  <a:tcPr/>
                </a:tc>
                <a:extLst>
                  <a:ext uri="{0D108BD9-81ED-4DB2-BD59-A6C34878D82A}">
                    <a16:rowId xmlns:a16="http://schemas.microsoft.com/office/drawing/2014/main" val="3335385581"/>
                  </a:ext>
                </a:extLst>
              </a:tr>
              <a:tr h="370840">
                <a:tc>
                  <a:txBody>
                    <a:bodyPr/>
                    <a:lstStyle/>
                    <a:p>
                      <a:r>
                        <a:rPr lang="en-US" dirty="0"/>
                        <a:t>Risk factor(s)</a:t>
                      </a:r>
                    </a:p>
                  </a:txBody>
                  <a:tcPr/>
                </a:tc>
                <a:tc>
                  <a:txBody>
                    <a:bodyPr/>
                    <a:lstStyle/>
                    <a:p>
                      <a:r>
                        <a:rPr lang="en-US" dirty="0"/>
                        <a:t>Family history</a:t>
                      </a:r>
                    </a:p>
                  </a:txBody>
                  <a:tcPr/>
                </a:tc>
                <a:tc>
                  <a:txBody>
                    <a:bodyPr/>
                    <a:lstStyle/>
                    <a:p>
                      <a:r>
                        <a:rPr lang="en-US" dirty="0"/>
                        <a:t>Family history</a:t>
                      </a:r>
                    </a:p>
                    <a:p>
                      <a:r>
                        <a:rPr lang="en-US" dirty="0"/>
                        <a:t>Overweight or obese</a:t>
                      </a:r>
                    </a:p>
                    <a:p>
                      <a:r>
                        <a:rPr lang="en-US" dirty="0"/>
                        <a:t>Chronic physical inactivity</a:t>
                      </a:r>
                    </a:p>
                  </a:txBody>
                  <a:tcPr/>
                </a:tc>
                <a:extLst>
                  <a:ext uri="{0D108BD9-81ED-4DB2-BD59-A6C34878D82A}">
                    <a16:rowId xmlns:a16="http://schemas.microsoft.com/office/drawing/2014/main" val="4044095741"/>
                  </a:ext>
                </a:extLst>
              </a:tr>
              <a:tr h="370840">
                <a:tc>
                  <a:txBody>
                    <a:bodyPr/>
                    <a:lstStyle/>
                    <a:p>
                      <a:r>
                        <a:rPr lang="en-US" dirty="0"/>
                        <a:t>Symptoms</a:t>
                      </a:r>
                    </a:p>
                  </a:txBody>
                  <a:tcPr/>
                </a:tc>
                <a:tc>
                  <a:txBody>
                    <a:bodyPr/>
                    <a:lstStyle/>
                    <a:p>
                      <a:r>
                        <a:rPr lang="en-US" dirty="0"/>
                        <a:t>Polyuria, polydipsia, polyphagia and weight loss</a:t>
                      </a:r>
                    </a:p>
                  </a:txBody>
                  <a:tcPr/>
                </a:tc>
                <a:tc>
                  <a:txBody>
                    <a:bodyPr/>
                    <a:lstStyle/>
                    <a:p>
                      <a:r>
                        <a:rPr lang="en-US" dirty="0"/>
                        <a:t>May experience no symptoms or the classic symptoms as noted in Type 1 diabetes. Acanthosis nigricans along neckline or in skin folds. Fatigue</a:t>
                      </a:r>
                    </a:p>
                  </a:txBody>
                  <a:tcPr/>
                </a:tc>
                <a:extLst>
                  <a:ext uri="{0D108BD9-81ED-4DB2-BD59-A6C34878D82A}">
                    <a16:rowId xmlns:a16="http://schemas.microsoft.com/office/drawing/2014/main" val="1359228190"/>
                  </a:ext>
                </a:extLst>
              </a:tr>
              <a:tr h="370840">
                <a:tc>
                  <a:txBody>
                    <a:bodyPr/>
                    <a:lstStyle/>
                    <a:p>
                      <a:r>
                        <a:rPr lang="en-US" dirty="0"/>
                        <a:t>Prevention</a:t>
                      </a:r>
                    </a:p>
                  </a:txBody>
                  <a:tcPr/>
                </a:tc>
                <a:tc>
                  <a:txBody>
                    <a:bodyPr/>
                    <a:lstStyle/>
                    <a:p>
                      <a:r>
                        <a:rPr lang="en-US" dirty="0"/>
                        <a:t>None at this time</a:t>
                      </a:r>
                    </a:p>
                  </a:txBody>
                  <a:tcPr/>
                </a:tc>
                <a:tc>
                  <a:txBody>
                    <a:bodyPr/>
                    <a:lstStyle/>
                    <a:p>
                      <a:r>
                        <a:rPr lang="en-US" dirty="0"/>
                        <a:t>Healthy lifestyle</a:t>
                      </a:r>
                    </a:p>
                  </a:txBody>
                  <a:tcPr/>
                </a:tc>
                <a:extLst>
                  <a:ext uri="{0D108BD9-81ED-4DB2-BD59-A6C34878D82A}">
                    <a16:rowId xmlns:a16="http://schemas.microsoft.com/office/drawing/2014/main" val="2802396662"/>
                  </a:ext>
                </a:extLst>
              </a:tr>
              <a:tr h="370840">
                <a:tc>
                  <a:txBody>
                    <a:bodyPr/>
                    <a:lstStyle/>
                    <a:p>
                      <a:r>
                        <a:rPr lang="en-US" dirty="0"/>
                        <a:t>Treatment</a:t>
                      </a:r>
                    </a:p>
                  </a:txBody>
                  <a:tcPr/>
                </a:tc>
                <a:tc>
                  <a:txBody>
                    <a:bodyPr/>
                    <a:lstStyle/>
                    <a:p>
                      <a:r>
                        <a:rPr lang="en-US" dirty="0"/>
                        <a:t>Insulin</a:t>
                      </a:r>
                    </a:p>
                  </a:txBody>
                  <a:tcPr/>
                </a:tc>
                <a:tc>
                  <a:txBody>
                    <a:bodyPr/>
                    <a:lstStyle/>
                    <a:p>
                      <a:r>
                        <a:rPr lang="en-US" dirty="0"/>
                        <a:t>Weight loss</a:t>
                      </a:r>
                    </a:p>
                    <a:p>
                      <a:r>
                        <a:rPr lang="en-US" dirty="0"/>
                        <a:t>Meal planning</a:t>
                      </a:r>
                    </a:p>
                    <a:p>
                      <a:r>
                        <a:rPr lang="en-US" dirty="0"/>
                        <a:t>Regular physical activity</a:t>
                      </a:r>
                    </a:p>
                    <a:p>
                      <a:r>
                        <a:rPr lang="en-US" dirty="0"/>
                        <a:t>Non-injectable medicines &amp; a variety of injectables</a:t>
                      </a:r>
                    </a:p>
                  </a:txBody>
                  <a:tcPr/>
                </a:tc>
                <a:extLst>
                  <a:ext uri="{0D108BD9-81ED-4DB2-BD59-A6C34878D82A}">
                    <a16:rowId xmlns:a16="http://schemas.microsoft.com/office/drawing/2014/main" val="3714784652"/>
                  </a:ext>
                </a:extLst>
              </a:tr>
            </a:tbl>
          </a:graphicData>
        </a:graphic>
      </p:graphicFrame>
      <p:sp>
        <p:nvSpPr>
          <p:cNvPr id="4" name="Slide Number Placeholder 3">
            <a:extLst>
              <a:ext uri="{FF2B5EF4-FFF2-40B4-BE49-F238E27FC236}">
                <a16:creationId xmlns:a16="http://schemas.microsoft.com/office/drawing/2014/main" id="{90F089FD-A885-A907-6ADB-91AB728666C3}"/>
              </a:ext>
            </a:extLst>
          </p:cNvPr>
          <p:cNvSpPr>
            <a:spLocks noGrp="1"/>
          </p:cNvSpPr>
          <p:nvPr>
            <p:ph type="sldNum" sz="quarter" idx="12"/>
          </p:nvPr>
        </p:nvSpPr>
        <p:spPr/>
        <p:txBody>
          <a:bodyPr/>
          <a:lstStyle/>
          <a:p>
            <a:fld id="{D8DA9DAA-006C-4F4B-980E-E3DF019B24E2}" type="slidenum">
              <a:rPr lang="en-US" smtClean="0"/>
              <a:t>18</a:t>
            </a:fld>
            <a:endParaRPr lang="en-US" dirty="0"/>
          </a:p>
        </p:txBody>
      </p:sp>
    </p:spTree>
    <p:extLst>
      <p:ext uri="{BB962C8B-B14F-4D97-AF65-F5344CB8AC3E}">
        <p14:creationId xmlns:p14="http://schemas.microsoft.com/office/powerpoint/2010/main" val="3628071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151" name="Straight Connector 6150">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6917"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153" name="Rectangle 6152">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F6E1FB42-C032-6480-990D-D680AFFAC7E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856"/>
          <a:stretch/>
        </p:blipFill>
        <p:spPr bwMode="auto">
          <a:xfrm>
            <a:off x="230831" y="261437"/>
            <a:ext cx="8682337" cy="633512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77CB3EE-AC76-A3B5-974B-23462E7E6E0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D8DA9DAA-006C-4F4B-980E-E3DF019B24E2}" type="slidenum">
              <a:rPr lang="en-US" sz="1200" spc="100">
                <a:solidFill>
                  <a:srgbClr val="FFFFFF"/>
                </a:solidFill>
              </a:rPr>
              <a:pPr defTabSz="914400">
                <a:spcAft>
                  <a:spcPts val="600"/>
                </a:spcAft>
              </a:pPr>
              <a:t>19</a:t>
            </a:fld>
            <a:endParaRPr lang="en-US" sz="1200" spc="100">
              <a:solidFill>
                <a:srgbClr val="FFFFFF"/>
              </a:solidFill>
            </a:endParaRPr>
          </a:p>
        </p:txBody>
      </p:sp>
    </p:spTree>
    <p:extLst>
      <p:ext uri="{BB962C8B-B14F-4D97-AF65-F5344CB8AC3E}">
        <p14:creationId xmlns:p14="http://schemas.microsoft.com/office/powerpoint/2010/main" val="2052971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3703320" y="3493913"/>
            <a:ext cx="4722224" cy="2047351"/>
          </a:xfrm>
        </p:spPr>
        <p:txBody>
          <a:bodyPr>
            <a:normAutofit/>
          </a:bodyPr>
          <a:lstStyle/>
          <a:p>
            <a:r>
              <a:rPr lang="en-US" sz="2400" dirty="0"/>
              <a:t>Introduction</a:t>
            </a:r>
          </a:p>
          <a:p>
            <a:r>
              <a:rPr lang="en-US" sz="2400" dirty="0"/>
              <a:t>Course correction</a:t>
            </a:r>
          </a:p>
          <a:p>
            <a:r>
              <a:rPr lang="en-US" sz="2400" dirty="0"/>
              <a:t>Inpatient care standards</a:t>
            </a:r>
          </a:p>
          <a:p>
            <a:r>
              <a:rPr lang="en-US" sz="2400" dirty="0"/>
              <a:t>Case studies</a:t>
            </a:r>
          </a:p>
          <a:p>
            <a:endParaRPr lang="en-US" sz="2400" dirty="0"/>
          </a:p>
        </p:txBody>
      </p:sp>
      <p:pic>
        <p:nvPicPr>
          <p:cNvPr id="6" name="Picture Placeholder 5" descr="mountains at sunset">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rotWithShape="1">
          <a:blip r:embed="rId3"/>
          <a:srcRect/>
          <a:stretch/>
        </p:blipFill>
        <p:spPr>
          <a:xfrm>
            <a:off x="1024824" y="2530059"/>
            <a:ext cx="3110448" cy="3707971"/>
          </a:xfrm>
        </p:spPr>
      </p:pic>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p:txBody>
          <a:bodyPr/>
          <a:lstStyle/>
          <a:p>
            <a:r>
              <a:rPr lang="en-US" dirty="0"/>
              <a:t>Managing inpatient hyperglycemia</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a:lstStyle/>
          <a:p>
            <a:fld id="{D8DA9DAA-006C-4F4B-980E-E3DF019B24E2}" type="slidenum">
              <a:rPr lang="en-US" smtClean="0"/>
              <a:pPr/>
              <a:t>2</a:t>
            </a:fld>
            <a:endParaRPr lang="en-US" dirty="0"/>
          </a:p>
        </p:txBody>
      </p:sp>
    </p:spTree>
    <p:extLst>
      <p:ext uri="{BB962C8B-B14F-4D97-AF65-F5344CB8AC3E}">
        <p14:creationId xmlns:p14="http://schemas.microsoft.com/office/powerpoint/2010/main" val="1613598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1E407-77DA-5AB8-0419-6FC315BA952D}"/>
              </a:ext>
            </a:extLst>
          </p:cNvPr>
          <p:cNvSpPr>
            <a:spLocks noGrp="1"/>
          </p:cNvSpPr>
          <p:nvPr>
            <p:ph type="title"/>
          </p:nvPr>
        </p:nvSpPr>
        <p:spPr>
          <a:xfrm>
            <a:off x="327134" y="477363"/>
            <a:ext cx="8489731" cy="670257"/>
          </a:xfrm>
        </p:spPr>
        <p:txBody>
          <a:bodyPr anchor="b">
            <a:normAutofit/>
          </a:bodyPr>
          <a:lstStyle/>
          <a:p>
            <a:pPr algn="ctr"/>
            <a:r>
              <a:rPr lang="en-US" sz="3200" dirty="0">
                <a:solidFill>
                  <a:schemeClr val="accent1"/>
                </a:solidFill>
              </a:rPr>
              <a:t>PROACTIVE APPROACH </a:t>
            </a:r>
          </a:p>
        </p:txBody>
      </p:sp>
      <p:graphicFrame>
        <p:nvGraphicFramePr>
          <p:cNvPr id="4" name="Content Placeholder 3">
            <a:extLst>
              <a:ext uri="{FF2B5EF4-FFF2-40B4-BE49-F238E27FC236}">
                <a16:creationId xmlns:a16="http://schemas.microsoft.com/office/drawing/2014/main" id="{2A3ABAF9-4D12-DF00-387E-69E124069023}"/>
              </a:ext>
            </a:extLst>
          </p:cNvPr>
          <p:cNvGraphicFramePr>
            <a:graphicFrameLocks noGrp="1"/>
          </p:cNvGraphicFramePr>
          <p:nvPr>
            <p:ph idx="1"/>
            <p:extLst>
              <p:ext uri="{D42A27DB-BD31-4B8C-83A1-F6EECF244321}">
                <p14:modId xmlns:p14="http://schemas.microsoft.com/office/powerpoint/2010/main" val="2989401387"/>
              </p:ext>
            </p:extLst>
          </p:nvPr>
        </p:nvGraphicFramePr>
        <p:xfrm>
          <a:off x="0" y="812491"/>
          <a:ext cx="8572500" cy="5692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359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125DF-BC46-4077-B1DD-D224C4A95151}"/>
              </a:ext>
            </a:extLst>
          </p:cNvPr>
          <p:cNvSpPr>
            <a:spLocks noGrp="1"/>
          </p:cNvSpPr>
          <p:nvPr>
            <p:ph type="title"/>
          </p:nvPr>
        </p:nvSpPr>
        <p:spPr>
          <a:xfrm>
            <a:off x="627459" y="605556"/>
            <a:ext cx="3011846" cy="1795130"/>
          </a:xfrm>
        </p:spPr>
        <p:txBody>
          <a:bodyPr anchor="b">
            <a:normAutofit/>
          </a:bodyPr>
          <a:lstStyle/>
          <a:p>
            <a:pPr algn="ctr"/>
            <a:br>
              <a:rPr lang="en-US" dirty="0">
                <a:solidFill>
                  <a:schemeClr val="accent1"/>
                </a:solidFill>
              </a:rPr>
            </a:br>
            <a:r>
              <a:rPr lang="en-US" dirty="0">
                <a:solidFill>
                  <a:schemeClr val="accent1"/>
                </a:solidFill>
              </a:rPr>
              <a:t>INPATIENT DIABETES EDUCATION</a:t>
            </a:r>
          </a:p>
        </p:txBody>
      </p:sp>
      <p:sp>
        <p:nvSpPr>
          <p:cNvPr id="3" name="Content Placeholder 2">
            <a:extLst>
              <a:ext uri="{FF2B5EF4-FFF2-40B4-BE49-F238E27FC236}">
                <a16:creationId xmlns:a16="http://schemas.microsoft.com/office/drawing/2014/main" id="{508A415C-51CA-40B1-83B7-2B0CB619B5BB}"/>
              </a:ext>
            </a:extLst>
          </p:cNvPr>
          <p:cNvSpPr>
            <a:spLocks noGrp="1"/>
          </p:cNvSpPr>
          <p:nvPr>
            <p:ph idx="1"/>
          </p:nvPr>
        </p:nvSpPr>
        <p:spPr>
          <a:xfrm>
            <a:off x="3887391" y="1744218"/>
            <a:ext cx="4629150" cy="3508820"/>
          </a:xfrm>
        </p:spPr>
        <p:txBody>
          <a:bodyPr>
            <a:noAutofit/>
          </a:bodyPr>
          <a:lstStyle/>
          <a:p>
            <a:pPr fontAlgn="base"/>
            <a:r>
              <a:rPr lang="en-US" sz="1200" dirty="0"/>
              <a:t>Identification of the health care professionals who will provide diabetes care after discharge</a:t>
            </a:r>
          </a:p>
          <a:p>
            <a:pPr fontAlgn="base"/>
            <a:r>
              <a:rPr lang="en-US" sz="1200" dirty="0"/>
              <a:t>Level of understanding related to the diabetes diagnosis, glucose monitoring, home glucose goals, and when to call the health care professionals</a:t>
            </a:r>
          </a:p>
          <a:p>
            <a:pPr fontAlgn="base"/>
            <a:r>
              <a:rPr lang="en-US" sz="1200" dirty="0"/>
              <a:t>Definition, recognition, treatment, and prevention of hyperglycemia and hypoglycemia</a:t>
            </a:r>
          </a:p>
          <a:p>
            <a:pPr fontAlgn="base"/>
            <a:r>
              <a:rPr lang="en-US" sz="1200" dirty="0"/>
              <a:t>Information on making healthy food choices at home and referral to an outpatient registered dietitian nutritionist or diabetes care and education specialist to guide individualization of the meal plan, if needed</a:t>
            </a:r>
          </a:p>
          <a:p>
            <a:pPr fontAlgn="base"/>
            <a:r>
              <a:rPr lang="en-US" sz="1200" dirty="0"/>
              <a:t>When and how to take blood glucose-lowering medications, including insulin administration.</a:t>
            </a:r>
          </a:p>
          <a:p>
            <a:pPr fontAlgn="base"/>
            <a:r>
              <a:rPr lang="en-US" sz="1200" dirty="0"/>
              <a:t>Sick-day management </a:t>
            </a:r>
          </a:p>
          <a:p>
            <a:pPr fontAlgn="base"/>
            <a:r>
              <a:rPr lang="en-US" sz="1200" dirty="0"/>
              <a:t>Proper use and disposal of diabetes supplies, e.g., insulin pen, pen needles, syringes, and lancets</a:t>
            </a:r>
          </a:p>
        </p:txBody>
      </p:sp>
      <p:pic>
        <p:nvPicPr>
          <p:cNvPr id="1026" name="Picture 2" descr="Nurse Staffing, Education Affect Patient Safety | National Institutes of  Health (NIH)">
            <a:extLst>
              <a:ext uri="{FF2B5EF4-FFF2-40B4-BE49-F238E27FC236}">
                <a16:creationId xmlns:a16="http://schemas.microsoft.com/office/drawing/2014/main" id="{F8812569-C18B-6666-9B7B-C219158EA9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92"/>
          <a:stretch/>
        </p:blipFill>
        <p:spPr bwMode="auto">
          <a:xfrm>
            <a:off x="627459" y="2995279"/>
            <a:ext cx="3014228" cy="22637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FFE690-F4A2-B300-812A-FEAF44EF86E1}"/>
              </a:ext>
            </a:extLst>
          </p:cNvPr>
          <p:cNvSpPr txBox="1"/>
          <p:nvPr/>
        </p:nvSpPr>
        <p:spPr>
          <a:xfrm>
            <a:off x="1150347" y="6128468"/>
            <a:ext cx="7366194" cy="430887"/>
          </a:xfrm>
          <a:prstGeom prst="rect">
            <a:avLst/>
          </a:prstGeom>
          <a:noFill/>
        </p:spPr>
        <p:txBody>
          <a:bodyPr wrap="square">
            <a:spAutoFit/>
          </a:bodyPr>
          <a:lstStyle/>
          <a:p>
            <a:pPr algn="r"/>
            <a:r>
              <a:rPr lang="en-US" sz="1100" dirty="0"/>
              <a:t>American Diabetes Association. (2024). Standards of Care in Diabetes-2024. Diabetes Care 47 (Supplement_1):S295–S306 </a:t>
            </a:r>
          </a:p>
        </p:txBody>
      </p:sp>
    </p:spTree>
    <p:extLst>
      <p:ext uri="{BB962C8B-B14F-4D97-AF65-F5344CB8AC3E}">
        <p14:creationId xmlns:p14="http://schemas.microsoft.com/office/powerpoint/2010/main" val="210120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E588-234C-76C9-0DFF-DDA62C58BCA2}"/>
              </a:ext>
            </a:extLst>
          </p:cNvPr>
          <p:cNvSpPr>
            <a:spLocks noGrp="1"/>
          </p:cNvSpPr>
          <p:nvPr>
            <p:ph type="title"/>
          </p:nvPr>
        </p:nvSpPr>
        <p:spPr>
          <a:xfrm>
            <a:off x="380238" y="124877"/>
            <a:ext cx="8078724" cy="1325563"/>
          </a:xfrm>
        </p:spPr>
        <p:txBody>
          <a:bodyPr>
            <a:normAutofit/>
          </a:bodyPr>
          <a:lstStyle/>
          <a:p>
            <a:r>
              <a:rPr lang="en-US" sz="4000" b="0" cap="none" dirty="0"/>
              <a:t>Hyperglycemia management</a:t>
            </a:r>
          </a:p>
        </p:txBody>
      </p:sp>
      <p:graphicFrame>
        <p:nvGraphicFramePr>
          <p:cNvPr id="6" name="Content Placeholder 5">
            <a:extLst>
              <a:ext uri="{FF2B5EF4-FFF2-40B4-BE49-F238E27FC236}">
                <a16:creationId xmlns:a16="http://schemas.microsoft.com/office/drawing/2014/main" id="{325D6408-F0EF-A947-3668-A34C2E5CB321}"/>
              </a:ext>
            </a:extLst>
          </p:cNvPr>
          <p:cNvGraphicFramePr>
            <a:graphicFrameLocks noGrp="1"/>
          </p:cNvGraphicFramePr>
          <p:nvPr>
            <p:ph idx="1"/>
            <p:extLst>
              <p:ext uri="{D42A27DB-BD31-4B8C-83A1-F6EECF244321}">
                <p14:modId xmlns:p14="http://schemas.microsoft.com/office/powerpoint/2010/main" val="550534546"/>
              </p:ext>
            </p:extLst>
          </p:nvPr>
        </p:nvGraphicFramePr>
        <p:xfrm>
          <a:off x="540326" y="1450440"/>
          <a:ext cx="7758548" cy="1584960"/>
        </p:xfrm>
        <a:graphic>
          <a:graphicData uri="http://schemas.openxmlformats.org/drawingml/2006/table">
            <a:tbl>
              <a:tblPr firstRow="1" bandRow="1">
                <a:tableStyleId>{5C22544A-7EE6-4342-B048-85BDC9FD1C3A}</a:tableStyleId>
              </a:tblPr>
              <a:tblGrid>
                <a:gridCol w="3879274">
                  <a:extLst>
                    <a:ext uri="{9D8B030D-6E8A-4147-A177-3AD203B41FA5}">
                      <a16:colId xmlns:a16="http://schemas.microsoft.com/office/drawing/2014/main" val="2166616680"/>
                    </a:ext>
                  </a:extLst>
                </a:gridCol>
                <a:gridCol w="3879274">
                  <a:extLst>
                    <a:ext uri="{9D8B030D-6E8A-4147-A177-3AD203B41FA5}">
                      <a16:colId xmlns:a16="http://schemas.microsoft.com/office/drawing/2014/main" val="3132764309"/>
                    </a:ext>
                  </a:extLst>
                </a:gridCol>
              </a:tblGrid>
              <a:tr h="370840">
                <a:tc>
                  <a:txBody>
                    <a:bodyPr/>
                    <a:lstStyle/>
                    <a:p>
                      <a:pPr algn="ctr"/>
                      <a:r>
                        <a:rPr lang="en-US" sz="2000" dirty="0"/>
                        <a:t>Setting</a:t>
                      </a:r>
                    </a:p>
                  </a:txBody>
                  <a:tcPr/>
                </a:tc>
                <a:tc>
                  <a:txBody>
                    <a:bodyPr/>
                    <a:lstStyle/>
                    <a:p>
                      <a:pPr algn="ctr"/>
                      <a:r>
                        <a:rPr lang="en-US" sz="2000" dirty="0"/>
                        <a:t>Blood glucose targets</a:t>
                      </a:r>
                    </a:p>
                  </a:txBody>
                  <a:tcPr/>
                </a:tc>
                <a:extLst>
                  <a:ext uri="{0D108BD9-81ED-4DB2-BD59-A6C34878D82A}">
                    <a16:rowId xmlns:a16="http://schemas.microsoft.com/office/drawing/2014/main" val="4011335720"/>
                  </a:ext>
                </a:extLst>
              </a:tr>
              <a:tr h="370840">
                <a:tc>
                  <a:txBody>
                    <a:bodyPr/>
                    <a:lstStyle/>
                    <a:p>
                      <a:r>
                        <a:rPr lang="en-US" sz="2000" dirty="0"/>
                        <a:t>Critical care</a:t>
                      </a:r>
                    </a:p>
                  </a:txBody>
                  <a:tcPr/>
                </a:tc>
                <a:tc>
                  <a:txBody>
                    <a:bodyPr/>
                    <a:lstStyle/>
                    <a:p>
                      <a:pPr algn="ctr"/>
                      <a:r>
                        <a:rPr lang="en-US" sz="2000" dirty="0"/>
                        <a:t>140 – 180 mg/dl</a:t>
                      </a:r>
                    </a:p>
                  </a:txBody>
                  <a:tcPr/>
                </a:tc>
                <a:extLst>
                  <a:ext uri="{0D108BD9-81ED-4DB2-BD59-A6C34878D82A}">
                    <a16:rowId xmlns:a16="http://schemas.microsoft.com/office/drawing/2014/main" val="3175932731"/>
                  </a:ext>
                </a:extLst>
              </a:tr>
              <a:tr h="370840">
                <a:tc>
                  <a:txBody>
                    <a:bodyPr/>
                    <a:lstStyle/>
                    <a:p>
                      <a:r>
                        <a:rPr lang="en-US" sz="2000" dirty="0"/>
                        <a:t>Non-critical care</a:t>
                      </a:r>
                    </a:p>
                  </a:txBody>
                  <a:tcPr/>
                </a:tc>
                <a:tc>
                  <a:txBody>
                    <a:bodyPr/>
                    <a:lstStyle/>
                    <a:p>
                      <a:pPr algn="ctr"/>
                      <a:r>
                        <a:rPr lang="en-US" sz="2000" dirty="0"/>
                        <a:t>100 – 180 mg/dl</a:t>
                      </a:r>
                    </a:p>
                  </a:txBody>
                  <a:tcPr/>
                </a:tc>
                <a:extLst>
                  <a:ext uri="{0D108BD9-81ED-4DB2-BD59-A6C34878D82A}">
                    <a16:rowId xmlns:a16="http://schemas.microsoft.com/office/drawing/2014/main" val="1569012464"/>
                  </a:ext>
                </a:extLst>
              </a:tr>
              <a:tr h="370840">
                <a:tc>
                  <a:txBody>
                    <a:bodyPr/>
                    <a:lstStyle/>
                    <a:p>
                      <a:r>
                        <a:rPr lang="en-US" sz="2000" dirty="0"/>
                        <a:t>Cardiac surgery</a:t>
                      </a:r>
                    </a:p>
                  </a:txBody>
                  <a:tcPr/>
                </a:tc>
                <a:tc>
                  <a:txBody>
                    <a:bodyPr/>
                    <a:lstStyle/>
                    <a:p>
                      <a:pPr algn="ctr"/>
                      <a:r>
                        <a:rPr lang="en-US" sz="2000" dirty="0"/>
                        <a:t>90 – 130 mg/dl</a:t>
                      </a:r>
                    </a:p>
                  </a:txBody>
                  <a:tcPr/>
                </a:tc>
                <a:extLst>
                  <a:ext uri="{0D108BD9-81ED-4DB2-BD59-A6C34878D82A}">
                    <a16:rowId xmlns:a16="http://schemas.microsoft.com/office/drawing/2014/main" val="820601547"/>
                  </a:ext>
                </a:extLst>
              </a:tr>
            </a:tbl>
          </a:graphicData>
        </a:graphic>
      </p:graphicFrame>
      <p:sp>
        <p:nvSpPr>
          <p:cNvPr id="7" name="TextBox 6">
            <a:extLst>
              <a:ext uri="{FF2B5EF4-FFF2-40B4-BE49-F238E27FC236}">
                <a16:creationId xmlns:a16="http://schemas.microsoft.com/office/drawing/2014/main" id="{D85E761D-8468-FC30-A7DA-CD4D3EC51FE8}"/>
              </a:ext>
            </a:extLst>
          </p:cNvPr>
          <p:cNvSpPr txBox="1"/>
          <p:nvPr/>
        </p:nvSpPr>
        <p:spPr>
          <a:xfrm>
            <a:off x="540326" y="3485018"/>
            <a:ext cx="7758548" cy="2585323"/>
          </a:xfrm>
          <a:prstGeom prst="rect">
            <a:avLst/>
          </a:prstGeom>
          <a:noFill/>
        </p:spPr>
        <p:txBody>
          <a:bodyPr wrap="square" rtlCol="0">
            <a:spAutoFit/>
          </a:bodyPr>
          <a:lstStyle/>
          <a:p>
            <a:r>
              <a:rPr lang="en-US" b="1" dirty="0">
                <a:solidFill>
                  <a:schemeClr val="bg1"/>
                </a:solidFill>
              </a:rPr>
              <a:t>ADA Guidance regarding blood glucose monitoring</a:t>
            </a:r>
            <a:r>
              <a:rPr lang="en-US" dirty="0">
                <a:solidFill>
                  <a:schemeClr val="bg1"/>
                </a:solidFill>
              </a:rPr>
              <a:t>:</a:t>
            </a:r>
          </a:p>
          <a:p>
            <a:pPr marL="342900" indent="-342900">
              <a:buAutoNum type="arabicParenR"/>
            </a:pPr>
            <a:r>
              <a:rPr lang="en-US" dirty="0">
                <a:solidFill>
                  <a:schemeClr val="bg1"/>
                </a:solidFill>
              </a:rPr>
              <a:t>POC blood blood glucose monitoring should be performed </a:t>
            </a:r>
            <a:r>
              <a:rPr lang="en-US" b="1" dirty="0">
                <a:solidFill>
                  <a:schemeClr val="bg1"/>
                </a:solidFill>
              </a:rPr>
              <a:t>before meals</a:t>
            </a:r>
            <a:r>
              <a:rPr lang="en-US" dirty="0">
                <a:solidFill>
                  <a:schemeClr val="bg1"/>
                </a:solidFill>
              </a:rPr>
              <a:t> or every 4-6 hours when not eating;</a:t>
            </a:r>
          </a:p>
          <a:p>
            <a:pPr marL="342900" indent="-342900">
              <a:buAutoNum type="arabicParenR"/>
            </a:pPr>
            <a:r>
              <a:rPr lang="en-US" dirty="0">
                <a:solidFill>
                  <a:schemeClr val="bg1"/>
                </a:solidFill>
              </a:rPr>
              <a:t>Hospital blood glucose monitoring should be performed via FDA-approved POC hospital-calibrated systems;</a:t>
            </a:r>
          </a:p>
          <a:p>
            <a:pPr marL="342900" indent="-342900">
              <a:buAutoNum type="arabicParenR"/>
            </a:pPr>
            <a:r>
              <a:rPr lang="en-US" dirty="0">
                <a:solidFill>
                  <a:schemeClr val="bg1"/>
                </a:solidFill>
              </a:rPr>
              <a:t>People using personal continuous glucose monitoring (CGM) may continue its use while hospitalized with confirmatory POC blood glucose monitoring measurements for insulin dosing decisions and hypoglycemia assessment</a:t>
            </a:r>
          </a:p>
        </p:txBody>
      </p:sp>
    </p:spTree>
    <p:extLst>
      <p:ext uri="{BB962C8B-B14F-4D97-AF65-F5344CB8AC3E}">
        <p14:creationId xmlns:p14="http://schemas.microsoft.com/office/powerpoint/2010/main" val="1681199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64F2-D3DF-430F-A735-E73253A8592B}"/>
              </a:ext>
            </a:extLst>
          </p:cNvPr>
          <p:cNvSpPr>
            <a:spLocks noGrp="1"/>
          </p:cNvSpPr>
          <p:nvPr>
            <p:ph type="ctrTitle"/>
          </p:nvPr>
        </p:nvSpPr>
        <p:spPr/>
        <p:txBody>
          <a:bodyPr/>
          <a:lstStyle/>
          <a:p>
            <a:r>
              <a:rPr lang="en-US" b="0" dirty="0"/>
              <a:t>Case studies</a:t>
            </a:r>
          </a:p>
        </p:txBody>
      </p:sp>
      <p:sp>
        <p:nvSpPr>
          <p:cNvPr id="3" name="Subtitle 2">
            <a:extLst>
              <a:ext uri="{FF2B5EF4-FFF2-40B4-BE49-F238E27FC236}">
                <a16:creationId xmlns:a16="http://schemas.microsoft.com/office/drawing/2014/main" id="{EE35E3FC-A1C9-4681-AA1E-88C48BC0506E}"/>
              </a:ext>
            </a:extLst>
          </p:cNvPr>
          <p:cNvSpPr>
            <a:spLocks noGrp="1"/>
          </p:cNvSpPr>
          <p:nvPr>
            <p:ph type="subTitle" idx="1"/>
          </p:nvPr>
        </p:nvSpPr>
        <p:spPr/>
        <p:txBody>
          <a:bodyPr/>
          <a:lstStyle/>
          <a:p>
            <a:r>
              <a:rPr lang="en-US" dirty="0"/>
              <a:t>Applying the standard</a:t>
            </a:r>
          </a:p>
        </p:txBody>
      </p:sp>
    </p:spTree>
    <p:extLst>
      <p:ext uri="{BB962C8B-B14F-4D97-AF65-F5344CB8AC3E}">
        <p14:creationId xmlns:p14="http://schemas.microsoft.com/office/powerpoint/2010/main" val="2874833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p:txBody>
          <a:bodyPr>
            <a:normAutofit/>
          </a:bodyPr>
          <a:lstStyle/>
          <a:p>
            <a:r>
              <a:rPr lang="en-US" sz="3000" dirty="0">
                <a:solidFill>
                  <a:schemeClr val="accent1"/>
                </a:solidFill>
              </a:rPr>
              <a:t>Stress hyperglycemia</a:t>
            </a:r>
          </a:p>
        </p:txBody>
      </p:sp>
      <p:sp>
        <p:nvSpPr>
          <p:cNvPr id="5" name="Content Placeholder 4">
            <a:extLst>
              <a:ext uri="{FF2B5EF4-FFF2-40B4-BE49-F238E27FC236}">
                <a16:creationId xmlns:a16="http://schemas.microsoft.com/office/drawing/2014/main" id="{1DC51F6A-AD30-4F5B-8894-7E64536EAA7D}"/>
              </a:ext>
            </a:extLst>
          </p:cNvPr>
          <p:cNvSpPr>
            <a:spLocks noGrp="1"/>
          </p:cNvSpPr>
          <p:nvPr>
            <p:ph sz="half" idx="1"/>
          </p:nvPr>
        </p:nvSpPr>
        <p:spPr>
          <a:xfrm>
            <a:off x="628651" y="2112573"/>
            <a:ext cx="3549038" cy="3785784"/>
          </a:xfrm>
        </p:spPr>
        <p:txBody>
          <a:bodyPr>
            <a:noAutofit/>
          </a:bodyPr>
          <a:lstStyle/>
          <a:p>
            <a:pPr marL="0" indent="0">
              <a:buNone/>
            </a:pPr>
            <a:r>
              <a:rPr lang="en-US" sz="900" dirty="0"/>
              <a:t>85 year-old Caucasian male experiencing dyspnea, peripheral edema &amp; generalized weakness</a:t>
            </a:r>
          </a:p>
          <a:p>
            <a:pPr marL="0" indent="0">
              <a:buNone/>
            </a:pPr>
            <a:r>
              <a:rPr lang="en-US" sz="900" b="1" dirty="0">
                <a:solidFill>
                  <a:schemeClr val="accent1"/>
                </a:solidFill>
              </a:rPr>
              <a:t>Lab</a:t>
            </a:r>
            <a:r>
              <a:rPr lang="en-US" sz="900" dirty="0"/>
              <a:t>: </a:t>
            </a:r>
          </a:p>
          <a:p>
            <a:pPr marL="342900" lvl="1" indent="0">
              <a:buNone/>
            </a:pPr>
            <a:r>
              <a:rPr lang="en-US" sz="900" dirty="0"/>
              <a:t>A1c		</a:t>
            </a:r>
            <a:r>
              <a:rPr lang="en-US" sz="900" dirty="0">
                <a:highlight>
                  <a:srgbClr val="FFFF00"/>
                </a:highlight>
              </a:rPr>
              <a:t>6.3%</a:t>
            </a:r>
          </a:p>
          <a:p>
            <a:pPr marL="342900" lvl="1" indent="0">
              <a:buNone/>
            </a:pPr>
            <a:r>
              <a:rPr lang="en-US" sz="900" dirty="0"/>
              <a:t>BNP 		3740</a:t>
            </a:r>
          </a:p>
          <a:p>
            <a:pPr marL="342900" lvl="1" indent="0">
              <a:buNone/>
            </a:pPr>
            <a:r>
              <a:rPr lang="en-US" sz="900" dirty="0"/>
              <a:t>Troponin 	494</a:t>
            </a:r>
          </a:p>
          <a:p>
            <a:pPr marL="342900" lvl="1" indent="0">
              <a:buNone/>
            </a:pPr>
            <a:r>
              <a:rPr lang="en-US" sz="900" dirty="0"/>
              <a:t>Lactic acid 	9.7</a:t>
            </a:r>
          </a:p>
          <a:p>
            <a:pPr marL="0" indent="0">
              <a:buNone/>
            </a:pPr>
            <a:r>
              <a:rPr lang="en-US" sz="900" b="1" dirty="0">
                <a:solidFill>
                  <a:schemeClr val="accent1"/>
                </a:solidFill>
              </a:rPr>
              <a:t>Blood gas</a:t>
            </a:r>
            <a:r>
              <a:rPr lang="en-US" sz="900" dirty="0"/>
              <a:t>: </a:t>
            </a:r>
            <a:r>
              <a:rPr lang="en-US" sz="900" b="1" dirty="0"/>
              <a:t>on 6LNC</a:t>
            </a:r>
          </a:p>
          <a:p>
            <a:pPr marL="342900" lvl="1" indent="0">
              <a:buNone/>
            </a:pPr>
            <a:r>
              <a:rPr lang="en-US" sz="900" dirty="0"/>
              <a:t>pH 		7.41</a:t>
            </a:r>
          </a:p>
          <a:p>
            <a:pPr marL="342900" lvl="1" indent="0">
              <a:buNone/>
            </a:pPr>
            <a:r>
              <a:rPr lang="en-US" sz="900" dirty="0"/>
              <a:t>pC02 		20.6</a:t>
            </a:r>
          </a:p>
          <a:p>
            <a:pPr marL="342900" lvl="1" indent="0">
              <a:buNone/>
            </a:pPr>
            <a:r>
              <a:rPr lang="en-US" sz="900" dirty="0"/>
              <a:t>p02 		53</a:t>
            </a:r>
          </a:p>
          <a:p>
            <a:pPr marL="342900" lvl="1" indent="0">
              <a:buNone/>
            </a:pPr>
            <a:r>
              <a:rPr lang="en-US" sz="900" dirty="0"/>
              <a:t>pC02 		13</a:t>
            </a:r>
          </a:p>
          <a:p>
            <a:pPr marL="0" indent="0">
              <a:buNone/>
            </a:pPr>
            <a:r>
              <a:rPr lang="en-US" sz="900" b="1" dirty="0">
                <a:solidFill>
                  <a:schemeClr val="accent1"/>
                </a:solidFill>
              </a:rPr>
              <a:t>CXR</a:t>
            </a:r>
            <a:r>
              <a:rPr lang="en-US" sz="900" dirty="0"/>
              <a:t>: 		Pulmonary edema</a:t>
            </a:r>
          </a:p>
          <a:p>
            <a:pPr marL="0" indent="0">
              <a:buNone/>
            </a:pPr>
            <a:r>
              <a:rPr lang="en-US" sz="900" b="1" dirty="0">
                <a:solidFill>
                  <a:schemeClr val="accent1"/>
                </a:solidFill>
              </a:rPr>
              <a:t>CT Chest</a:t>
            </a:r>
            <a:r>
              <a:rPr lang="en-US" sz="900" dirty="0"/>
              <a:t>: 		Cardiomegaly, small bilateral pleural 		effusions, CAD at the LAD, 		circumflex &amp; RCA</a:t>
            </a:r>
          </a:p>
          <a:p>
            <a:pPr marL="0" indent="0">
              <a:buNone/>
            </a:pPr>
            <a:r>
              <a:rPr lang="en-US" sz="900" b="1" dirty="0">
                <a:solidFill>
                  <a:schemeClr val="accent1"/>
                </a:solidFill>
              </a:rPr>
              <a:t>CT Abdomen</a:t>
            </a:r>
            <a:r>
              <a:rPr lang="en-US" sz="900" dirty="0"/>
              <a:t>: 	Hepatic venous congestion &amp; 		hepatic steatosis</a:t>
            </a:r>
          </a:p>
          <a:p>
            <a:pPr marL="0" indent="0">
              <a:buNone/>
            </a:pPr>
            <a:r>
              <a:rPr lang="en-US" sz="900" b="1" dirty="0">
                <a:solidFill>
                  <a:schemeClr val="accent1"/>
                </a:solidFill>
              </a:rPr>
              <a:t>ECHO</a:t>
            </a:r>
            <a:r>
              <a:rPr lang="en-US" sz="900" dirty="0"/>
              <a:t>: 		</a:t>
            </a:r>
            <a:r>
              <a:rPr lang="en-US" sz="900" dirty="0">
                <a:latin typeface="Arial" panose="020B0604020202020204" pitchFamily="34" charset="0"/>
              </a:rPr>
              <a:t>RV and LV dilatation with visualized 		reduced systolic function</a:t>
            </a:r>
            <a:endParaRPr lang="en-US" sz="900" dirty="0"/>
          </a:p>
        </p:txBody>
      </p:sp>
      <p:pic>
        <p:nvPicPr>
          <p:cNvPr id="10" name="Content Placeholder 9">
            <a:extLst>
              <a:ext uri="{FF2B5EF4-FFF2-40B4-BE49-F238E27FC236}">
                <a16:creationId xmlns:a16="http://schemas.microsoft.com/office/drawing/2014/main" id="{693B70AE-6A7C-49EC-AD58-2F27500251B4}"/>
              </a:ext>
            </a:extLst>
          </p:cNvPr>
          <p:cNvPicPr>
            <a:picLocks noGrp="1" noChangeAspect="1"/>
          </p:cNvPicPr>
          <p:nvPr>
            <p:ph sz="half" idx="2"/>
          </p:nvPr>
        </p:nvPicPr>
        <p:blipFill>
          <a:blip r:embed="rId3"/>
          <a:stretch>
            <a:fillRect/>
          </a:stretch>
        </p:blipFill>
        <p:spPr>
          <a:xfrm>
            <a:off x="4333875" y="2125267"/>
            <a:ext cx="4406683" cy="3462740"/>
          </a:xfrm>
          <a:ln w="12700">
            <a:solidFill>
              <a:schemeClr val="accent1"/>
            </a:solidFill>
          </a:ln>
        </p:spPr>
      </p:pic>
      <p:sp>
        <p:nvSpPr>
          <p:cNvPr id="9" name="Slide Number Placeholder 5">
            <a:extLst>
              <a:ext uri="{FF2B5EF4-FFF2-40B4-BE49-F238E27FC236}">
                <a16:creationId xmlns:a16="http://schemas.microsoft.com/office/drawing/2014/main" id="{4FC290B8-BF94-4636-BFAB-9FD67F4AAC6D}"/>
              </a:ext>
            </a:extLst>
          </p:cNvPr>
          <p:cNvSpPr>
            <a:spLocks noGrp="1"/>
          </p:cNvSpPr>
          <p:nvPr>
            <p:ph type="sldNum" sz="quarter" idx="4294967295"/>
          </p:nvPr>
        </p:nvSpPr>
        <p:spPr>
          <a:xfrm>
            <a:off x="7086600" y="5624513"/>
            <a:ext cx="2057400" cy="273844"/>
          </a:xfrm>
        </p:spPr>
        <p:txBody>
          <a:bodyPr/>
          <a:lstStyle/>
          <a:p>
            <a:fld id="{D8DA9DAA-006C-4F4B-980E-E3DF019B24E2}" type="slidenum">
              <a:rPr lang="en-US">
                <a:solidFill>
                  <a:schemeClr val="accent2"/>
                </a:solidFill>
              </a:rPr>
              <a:t>24</a:t>
            </a:fld>
            <a:endParaRPr lang="en-US" dirty="0">
              <a:solidFill>
                <a:schemeClr val="accent2"/>
              </a:solidFill>
            </a:endParaRPr>
          </a:p>
        </p:txBody>
      </p:sp>
    </p:spTree>
    <p:extLst>
      <p:ext uri="{BB962C8B-B14F-4D97-AF65-F5344CB8AC3E}">
        <p14:creationId xmlns:p14="http://schemas.microsoft.com/office/powerpoint/2010/main" val="783914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1E407-77DA-5AB8-0419-6FC315BA952D}"/>
              </a:ext>
            </a:extLst>
          </p:cNvPr>
          <p:cNvSpPr>
            <a:spLocks noGrp="1"/>
          </p:cNvSpPr>
          <p:nvPr>
            <p:ph type="title"/>
          </p:nvPr>
        </p:nvSpPr>
        <p:spPr>
          <a:xfrm>
            <a:off x="327134" y="750318"/>
            <a:ext cx="8489731" cy="670257"/>
          </a:xfrm>
        </p:spPr>
        <p:txBody>
          <a:bodyPr anchor="b">
            <a:normAutofit/>
          </a:bodyPr>
          <a:lstStyle/>
          <a:p>
            <a:pPr algn="ctr"/>
            <a:r>
              <a:rPr lang="en-US" sz="3000" dirty="0">
                <a:solidFill>
                  <a:schemeClr val="accent1"/>
                </a:solidFill>
              </a:rPr>
              <a:t>PROACTIVE APPROACH </a:t>
            </a:r>
          </a:p>
        </p:txBody>
      </p:sp>
      <p:graphicFrame>
        <p:nvGraphicFramePr>
          <p:cNvPr id="4" name="Content Placeholder 3">
            <a:extLst>
              <a:ext uri="{FF2B5EF4-FFF2-40B4-BE49-F238E27FC236}">
                <a16:creationId xmlns:a16="http://schemas.microsoft.com/office/drawing/2014/main" id="{2A3ABAF9-4D12-DF00-387E-69E124069023}"/>
              </a:ext>
            </a:extLst>
          </p:cNvPr>
          <p:cNvGraphicFramePr>
            <a:graphicFrameLocks noGrp="1"/>
          </p:cNvGraphicFramePr>
          <p:nvPr>
            <p:ph idx="1"/>
            <p:extLst>
              <p:ext uri="{D42A27DB-BD31-4B8C-83A1-F6EECF244321}">
                <p14:modId xmlns:p14="http://schemas.microsoft.com/office/powerpoint/2010/main" val="1683116002"/>
              </p:ext>
            </p:extLst>
          </p:nvPr>
        </p:nvGraphicFramePr>
        <p:xfrm>
          <a:off x="1066800" y="1052945"/>
          <a:ext cx="7505700" cy="5390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135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D1995973-B617-46AD-2EA1-25638B4B6174}"/>
              </a:ext>
            </a:extLst>
          </p:cNvPr>
          <p:cNvSpPr txBox="1">
            <a:spLocks/>
          </p:cNvSpPr>
          <p:nvPr/>
        </p:nvSpPr>
        <p:spPr>
          <a:xfrm>
            <a:off x="536917" y="357781"/>
            <a:ext cx="7879103" cy="71533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200" b="0" kern="1200">
                <a:solidFill>
                  <a:schemeClr val="accent2">
                    <a:lumMod val="50000"/>
                  </a:schemeClr>
                </a:solidFill>
                <a:latin typeface="+mj-lt"/>
                <a:ea typeface="+mj-ea"/>
                <a:cs typeface="+mj-cs"/>
              </a:defRPr>
            </a:lvl1pPr>
          </a:lstStyle>
          <a:p>
            <a:pPr>
              <a:spcAft>
                <a:spcPts val="450"/>
              </a:spcAft>
            </a:pPr>
            <a:r>
              <a:rPr lang="en-US" sz="2800" dirty="0">
                <a:solidFill>
                  <a:schemeClr val="accent1"/>
                </a:solidFill>
              </a:rPr>
              <a:t>Medical admission: </a:t>
            </a:r>
            <a:r>
              <a:rPr lang="en-US" sz="2800" dirty="0">
                <a:solidFill>
                  <a:schemeClr val="accent1"/>
                </a:solidFill>
                <a:highlight>
                  <a:srgbClr val="FFFF00"/>
                </a:highlight>
              </a:rPr>
              <a:t>Basal/correction strategy </a:t>
            </a:r>
          </a:p>
        </p:txBody>
      </p:sp>
      <p:sp>
        <p:nvSpPr>
          <p:cNvPr id="10" name="Text Placeholder 3">
            <a:extLst>
              <a:ext uri="{FF2B5EF4-FFF2-40B4-BE49-F238E27FC236}">
                <a16:creationId xmlns:a16="http://schemas.microsoft.com/office/drawing/2014/main" id="{18F6C584-C418-A7B6-155C-688EF8BA123E}"/>
              </a:ext>
            </a:extLst>
          </p:cNvPr>
          <p:cNvSpPr>
            <a:spLocks noGrp="1"/>
          </p:cNvSpPr>
          <p:nvPr>
            <p:ph type="body" sz="half" idx="2"/>
          </p:nvPr>
        </p:nvSpPr>
        <p:spPr>
          <a:xfrm>
            <a:off x="536917" y="2393367"/>
            <a:ext cx="2926719" cy="3712802"/>
          </a:xfrm>
        </p:spPr>
        <p:txBody>
          <a:bodyPr vert="horz" lIns="68580" tIns="34290" rIns="68580" bIns="34290" rtlCol="0" anchor="t">
            <a:normAutofit/>
          </a:bodyPr>
          <a:lstStyle/>
          <a:p>
            <a:r>
              <a:rPr lang="en-US" sz="900" dirty="0"/>
              <a:t>80 year-old AA male with personal &amp; family history of Type 2 diabetes experiencing facial droop, garbled speech and left-sided extremity weakness beginning two (2) hours ago</a:t>
            </a:r>
          </a:p>
          <a:p>
            <a:r>
              <a:rPr lang="en-US" sz="900" b="1" dirty="0">
                <a:solidFill>
                  <a:schemeClr val="accent1"/>
                </a:solidFill>
              </a:rPr>
              <a:t>Weight/BMI</a:t>
            </a:r>
            <a:r>
              <a:rPr lang="en-US" sz="900" dirty="0"/>
              <a:t>:	</a:t>
            </a:r>
            <a:r>
              <a:rPr lang="en-US" sz="900" dirty="0">
                <a:highlight>
                  <a:srgbClr val="FFFF00"/>
                </a:highlight>
              </a:rPr>
              <a:t>99 kg/28</a:t>
            </a:r>
          </a:p>
          <a:p>
            <a:r>
              <a:rPr lang="en-US" sz="900" b="1" dirty="0">
                <a:solidFill>
                  <a:schemeClr val="accent1"/>
                </a:solidFill>
              </a:rPr>
              <a:t>Lab</a:t>
            </a:r>
            <a:r>
              <a:rPr lang="en-US" sz="900" dirty="0"/>
              <a:t>: </a:t>
            </a:r>
          </a:p>
          <a:p>
            <a:pPr lvl="1"/>
            <a:r>
              <a:rPr lang="en-US" sz="900" dirty="0"/>
              <a:t>Diabetes	</a:t>
            </a:r>
            <a:r>
              <a:rPr lang="en-US" sz="900" dirty="0">
                <a:highlight>
                  <a:srgbClr val="FFFF00"/>
                </a:highlight>
              </a:rPr>
              <a:t>A1c 10.8%, </a:t>
            </a:r>
            <a:r>
              <a:rPr lang="en-US" sz="900" dirty="0"/>
              <a:t>BG 326 </a:t>
            </a:r>
          </a:p>
          <a:p>
            <a:pPr lvl="1"/>
            <a:r>
              <a:rPr lang="en-US" sz="900" dirty="0"/>
              <a:t>Hematology	Elevated WBC, H&amp;H, 			platelets</a:t>
            </a:r>
          </a:p>
          <a:p>
            <a:pPr lvl="1"/>
            <a:r>
              <a:rPr lang="en-US" sz="900" dirty="0"/>
              <a:t>Creatinine/GFR	1.6/40</a:t>
            </a:r>
          </a:p>
          <a:p>
            <a:pPr lvl="1"/>
            <a:r>
              <a:rPr lang="en-US" sz="900" dirty="0"/>
              <a:t>Liver enzymes	Normal</a:t>
            </a:r>
          </a:p>
          <a:p>
            <a:r>
              <a:rPr lang="en-US" sz="900" b="1" dirty="0">
                <a:solidFill>
                  <a:schemeClr val="accent1"/>
                </a:solidFill>
              </a:rPr>
              <a:t>CT Head: 		</a:t>
            </a:r>
            <a:r>
              <a:rPr lang="en-US" sz="900" dirty="0"/>
              <a:t>Acute ischemic stroke</a:t>
            </a:r>
          </a:p>
          <a:p>
            <a:r>
              <a:rPr lang="en-US" sz="900" b="1" dirty="0">
                <a:solidFill>
                  <a:schemeClr val="accent1"/>
                </a:solidFill>
              </a:rPr>
              <a:t>EKG</a:t>
            </a:r>
            <a:r>
              <a:rPr lang="en-US" sz="900" dirty="0"/>
              <a:t>: 		Atrial fibrillation</a:t>
            </a:r>
          </a:p>
          <a:p>
            <a:r>
              <a:rPr lang="en-US" sz="900" b="1" dirty="0">
                <a:solidFill>
                  <a:schemeClr val="accent1"/>
                </a:solidFill>
              </a:rPr>
              <a:t>ER Treatment</a:t>
            </a:r>
            <a:r>
              <a:rPr lang="en-US" sz="900" dirty="0"/>
              <a:t>: 	IV thrombolysis</a:t>
            </a:r>
          </a:p>
          <a:p>
            <a:r>
              <a:rPr lang="en-US" sz="900" b="1" dirty="0">
                <a:solidFill>
                  <a:schemeClr val="accent1"/>
                </a:solidFill>
              </a:rPr>
              <a:t>Home diabetes regimen</a:t>
            </a:r>
            <a:r>
              <a:rPr lang="en-US" sz="900" dirty="0"/>
              <a:t>:  </a:t>
            </a:r>
          </a:p>
          <a:p>
            <a:r>
              <a:rPr lang="en-US" sz="900" dirty="0"/>
              <a:t>		Metformin (generic)</a:t>
            </a:r>
          </a:p>
          <a:p>
            <a:r>
              <a:rPr lang="en-US" sz="900" dirty="0"/>
              <a:t>		</a:t>
            </a:r>
            <a:r>
              <a:rPr lang="en-US" sz="900" dirty="0" err="1"/>
              <a:t>Glimiperide</a:t>
            </a:r>
            <a:r>
              <a:rPr lang="en-US" sz="900" dirty="0"/>
              <a:t> (Amaryl)</a:t>
            </a:r>
          </a:p>
          <a:p>
            <a:r>
              <a:rPr lang="en-US" sz="900" dirty="0"/>
              <a:t>		</a:t>
            </a:r>
            <a:r>
              <a:rPr lang="en-US" sz="900" dirty="0" err="1"/>
              <a:t>Empaglifozin</a:t>
            </a:r>
            <a:r>
              <a:rPr lang="en-US" sz="900" dirty="0"/>
              <a:t> (Jardiance)</a:t>
            </a:r>
          </a:p>
        </p:txBody>
      </p:sp>
      <p:pic>
        <p:nvPicPr>
          <p:cNvPr id="9" name="Content Placeholder 8">
            <a:extLst>
              <a:ext uri="{FF2B5EF4-FFF2-40B4-BE49-F238E27FC236}">
                <a16:creationId xmlns:a16="http://schemas.microsoft.com/office/drawing/2014/main" id="{6A3A3D09-FDC2-5716-BA4F-2FC79A4AB184}"/>
              </a:ext>
            </a:extLst>
          </p:cNvPr>
          <p:cNvPicPr>
            <a:picLocks noGrp="1" noChangeAspect="1"/>
          </p:cNvPicPr>
          <p:nvPr>
            <p:ph idx="1"/>
          </p:nvPr>
        </p:nvPicPr>
        <p:blipFill rotWithShape="1">
          <a:blip r:embed="rId3"/>
          <a:srcRect l="2373" t="17111" r="31398" b="6022"/>
          <a:stretch/>
        </p:blipFill>
        <p:spPr>
          <a:xfrm>
            <a:off x="3630627" y="2625325"/>
            <a:ext cx="4976456" cy="3248885"/>
          </a:xfrm>
          <a:prstGeom prst="rect">
            <a:avLst/>
          </a:prstGeom>
          <a:ln w="12700">
            <a:solidFill>
              <a:schemeClr val="accent1"/>
            </a:solidFill>
          </a:ln>
        </p:spPr>
      </p:pic>
      <p:sp>
        <p:nvSpPr>
          <p:cNvPr id="5" name="TextBox 4">
            <a:extLst>
              <a:ext uri="{FF2B5EF4-FFF2-40B4-BE49-F238E27FC236}">
                <a16:creationId xmlns:a16="http://schemas.microsoft.com/office/drawing/2014/main" id="{0E08AF29-C52F-52F9-2C06-57F3406D1160}"/>
              </a:ext>
            </a:extLst>
          </p:cNvPr>
          <p:cNvSpPr txBox="1"/>
          <p:nvPr/>
        </p:nvSpPr>
        <p:spPr>
          <a:xfrm>
            <a:off x="664658" y="1271575"/>
            <a:ext cx="7834489" cy="923330"/>
          </a:xfrm>
          <a:prstGeom prst="rect">
            <a:avLst/>
          </a:prstGeom>
          <a:noFill/>
          <a:ln w="28575">
            <a:solidFill>
              <a:schemeClr val="accent1"/>
            </a:solidFill>
          </a:ln>
        </p:spPr>
        <p:txBody>
          <a:bodyPr wrap="square">
            <a:spAutoFit/>
          </a:bodyPr>
          <a:lstStyle/>
          <a:p>
            <a:pPr algn="ctr"/>
            <a:r>
              <a:rPr lang="en-US" b="1" dirty="0">
                <a:solidFill>
                  <a:schemeClr val="accent1"/>
                </a:solidFill>
                <a:highlight>
                  <a:srgbClr val="FFFFFF"/>
                </a:highlight>
                <a:latin typeface="Helvetica Neue" panose="02000503000000020004" pitchFamily="2" charset="0"/>
              </a:rPr>
              <a:t>ADA Standard </a:t>
            </a:r>
            <a:r>
              <a:rPr lang="en-US" b="1" i="0" dirty="0">
                <a:solidFill>
                  <a:schemeClr val="accent1"/>
                </a:solidFill>
                <a:effectLst/>
                <a:highlight>
                  <a:srgbClr val="FFFFFF"/>
                </a:highlight>
                <a:latin typeface="Helvetica Neue" panose="02000503000000020004" pitchFamily="2" charset="0"/>
              </a:rPr>
              <a:t>16.8</a:t>
            </a:r>
            <a:r>
              <a:rPr lang="en-US" b="0" i="0" dirty="0">
                <a:solidFill>
                  <a:schemeClr val="accent1"/>
                </a:solidFill>
                <a:effectLst/>
                <a:highlight>
                  <a:srgbClr val="FFFFFF"/>
                </a:highlight>
                <a:latin typeface="Helvetica Neue" panose="02000503000000020004" pitchFamily="2" charset="0"/>
              </a:rPr>
              <a:t> </a:t>
            </a:r>
            <a:r>
              <a:rPr lang="en-US" b="0" i="0" dirty="0">
                <a:solidFill>
                  <a:srgbClr val="383636"/>
                </a:solidFill>
                <a:effectLst/>
                <a:highlight>
                  <a:srgbClr val="FFFFFF"/>
                </a:highlight>
                <a:latin typeface="Helvetica Neue" panose="02000503000000020004" pitchFamily="2" charset="0"/>
              </a:rPr>
              <a:t>Basal insulin or a basal plus bolus correction insulin plan is the preferred treatment for noncritically ill hospitalized individuals with poor oral intake or those who are taking nothing by mouth.</a:t>
            </a:r>
            <a:endParaRPr lang="en-US" dirty="0"/>
          </a:p>
        </p:txBody>
      </p:sp>
    </p:spTree>
    <p:extLst>
      <p:ext uri="{BB962C8B-B14F-4D97-AF65-F5344CB8AC3E}">
        <p14:creationId xmlns:p14="http://schemas.microsoft.com/office/powerpoint/2010/main" val="333009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1E407-77DA-5AB8-0419-6FC315BA952D}"/>
              </a:ext>
            </a:extLst>
          </p:cNvPr>
          <p:cNvSpPr>
            <a:spLocks noGrp="1"/>
          </p:cNvSpPr>
          <p:nvPr>
            <p:ph type="title"/>
          </p:nvPr>
        </p:nvSpPr>
        <p:spPr>
          <a:xfrm>
            <a:off x="327134" y="477363"/>
            <a:ext cx="8489731" cy="670257"/>
          </a:xfrm>
        </p:spPr>
        <p:txBody>
          <a:bodyPr anchor="b">
            <a:normAutofit/>
          </a:bodyPr>
          <a:lstStyle/>
          <a:p>
            <a:pPr algn="ctr"/>
            <a:r>
              <a:rPr lang="en-US" sz="3200" dirty="0">
                <a:solidFill>
                  <a:schemeClr val="accent1"/>
                </a:solidFill>
              </a:rPr>
              <a:t>PROACTIVE APPROACH </a:t>
            </a:r>
          </a:p>
        </p:txBody>
      </p:sp>
      <p:graphicFrame>
        <p:nvGraphicFramePr>
          <p:cNvPr id="4" name="Content Placeholder 3">
            <a:extLst>
              <a:ext uri="{FF2B5EF4-FFF2-40B4-BE49-F238E27FC236}">
                <a16:creationId xmlns:a16="http://schemas.microsoft.com/office/drawing/2014/main" id="{2A3ABAF9-4D12-DF00-387E-69E124069023}"/>
              </a:ext>
            </a:extLst>
          </p:cNvPr>
          <p:cNvGraphicFramePr>
            <a:graphicFrameLocks noGrp="1"/>
          </p:cNvGraphicFramePr>
          <p:nvPr>
            <p:ph idx="1"/>
            <p:extLst>
              <p:ext uri="{D42A27DB-BD31-4B8C-83A1-F6EECF244321}">
                <p14:modId xmlns:p14="http://schemas.microsoft.com/office/powerpoint/2010/main" val="1334818333"/>
              </p:ext>
            </p:extLst>
          </p:nvPr>
        </p:nvGraphicFramePr>
        <p:xfrm>
          <a:off x="0" y="812491"/>
          <a:ext cx="8572500" cy="5692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802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0940E2-AA17-E3ED-F654-0FD4764DE534}"/>
              </a:ext>
            </a:extLst>
          </p:cNvPr>
          <p:cNvSpPr>
            <a:spLocks noGrp="1"/>
          </p:cNvSpPr>
          <p:nvPr>
            <p:ph type="title"/>
          </p:nvPr>
        </p:nvSpPr>
        <p:spPr>
          <a:xfrm>
            <a:off x="628650" y="536050"/>
            <a:ext cx="7886700" cy="553151"/>
          </a:xfrm>
        </p:spPr>
        <p:txBody>
          <a:bodyPr vert="horz" lIns="68580" tIns="34290" rIns="68580" bIns="34290" rtlCol="0" anchor="t">
            <a:normAutofit/>
          </a:bodyPr>
          <a:lstStyle/>
          <a:p>
            <a:r>
              <a:rPr lang="en-US" sz="2800" dirty="0">
                <a:solidFill>
                  <a:schemeClr val="accent1"/>
                </a:solidFill>
              </a:rPr>
              <a:t>Medical admission: </a:t>
            </a:r>
            <a:r>
              <a:rPr lang="en-US" sz="2800" dirty="0">
                <a:solidFill>
                  <a:schemeClr val="accent1"/>
                </a:solidFill>
                <a:highlight>
                  <a:srgbClr val="FFFF00"/>
                </a:highlight>
              </a:rPr>
              <a:t>Basal/mealtime strategy</a:t>
            </a:r>
          </a:p>
        </p:txBody>
      </p:sp>
      <p:sp>
        <p:nvSpPr>
          <p:cNvPr id="8" name="Content Placeholder 7">
            <a:extLst>
              <a:ext uri="{FF2B5EF4-FFF2-40B4-BE49-F238E27FC236}">
                <a16:creationId xmlns:a16="http://schemas.microsoft.com/office/drawing/2014/main" id="{A537BF57-56B2-F292-670A-17BFC3707073}"/>
              </a:ext>
            </a:extLst>
          </p:cNvPr>
          <p:cNvSpPr>
            <a:spLocks noGrp="1"/>
          </p:cNvSpPr>
          <p:nvPr>
            <p:ph idx="1"/>
          </p:nvPr>
        </p:nvSpPr>
        <p:spPr>
          <a:xfrm>
            <a:off x="628650" y="2288022"/>
            <a:ext cx="3728197" cy="4433454"/>
          </a:xfrm>
        </p:spPr>
        <p:txBody>
          <a:bodyPr vert="horz" lIns="68580" tIns="34290" rIns="68580" bIns="34290" rtlCol="0" anchor="ctr">
            <a:normAutofit/>
          </a:bodyPr>
          <a:lstStyle/>
          <a:p>
            <a:pPr marL="0" indent="0">
              <a:buNone/>
            </a:pPr>
            <a:r>
              <a:rPr lang="en-US" sz="1100" dirty="0"/>
              <a:t>54 year-old AA female with personal &amp; family history of Type 2 diabetes  experiencing syncope and left groin pain. Denied fever, chills and leg trauma </a:t>
            </a:r>
          </a:p>
          <a:p>
            <a:pPr marL="0" indent="0">
              <a:buNone/>
            </a:pPr>
            <a:r>
              <a:rPr lang="en-US" sz="1100" b="1" dirty="0">
                <a:solidFill>
                  <a:schemeClr val="accent1"/>
                </a:solidFill>
              </a:rPr>
              <a:t>Weight/BMI</a:t>
            </a:r>
            <a:r>
              <a:rPr lang="en-US" sz="1100" dirty="0"/>
              <a:t>:	</a:t>
            </a:r>
            <a:r>
              <a:rPr lang="en-US" sz="1100" dirty="0">
                <a:highlight>
                  <a:srgbClr val="FFFF00"/>
                </a:highlight>
              </a:rPr>
              <a:t>90 kg/37</a:t>
            </a:r>
          </a:p>
          <a:p>
            <a:pPr marL="0" indent="0">
              <a:buNone/>
            </a:pPr>
            <a:r>
              <a:rPr lang="en-US" sz="1100" b="1" dirty="0">
                <a:solidFill>
                  <a:schemeClr val="accent1"/>
                </a:solidFill>
              </a:rPr>
              <a:t>Lab</a:t>
            </a:r>
            <a:r>
              <a:rPr lang="en-US" sz="1100" dirty="0"/>
              <a:t>: </a:t>
            </a:r>
          </a:p>
          <a:p>
            <a:pPr marL="0" indent="-42862">
              <a:buNone/>
            </a:pPr>
            <a:r>
              <a:rPr lang="en-US" sz="1100" dirty="0"/>
              <a:t>Diabetes		</a:t>
            </a:r>
            <a:r>
              <a:rPr lang="en-US" sz="1100" dirty="0">
                <a:highlight>
                  <a:srgbClr val="FFFF00"/>
                </a:highlight>
              </a:rPr>
              <a:t>A1c 13%, </a:t>
            </a:r>
            <a:r>
              <a:rPr lang="en-US" sz="1100" dirty="0"/>
              <a:t>BG 383 </a:t>
            </a:r>
          </a:p>
          <a:p>
            <a:pPr marL="0" indent="-42862">
              <a:buNone/>
            </a:pPr>
            <a:r>
              <a:rPr lang="en-US" sz="1100" dirty="0"/>
              <a:t>Hematology	Elevated WBC</a:t>
            </a:r>
          </a:p>
          <a:p>
            <a:pPr marL="0" indent="-42862">
              <a:buNone/>
            </a:pPr>
            <a:r>
              <a:rPr lang="en-US" sz="1100" dirty="0" err="1"/>
              <a:t>Creat</a:t>
            </a:r>
            <a:r>
              <a:rPr lang="en-US" sz="1100" dirty="0"/>
              <a:t>/eGFR	0.9/&gt;60</a:t>
            </a:r>
          </a:p>
          <a:p>
            <a:pPr marL="0" indent="0">
              <a:buNone/>
            </a:pPr>
            <a:r>
              <a:rPr lang="en-US" sz="1100" b="1" dirty="0">
                <a:solidFill>
                  <a:schemeClr val="accent1"/>
                </a:solidFill>
              </a:rPr>
              <a:t>CT LLE</a:t>
            </a:r>
            <a:r>
              <a:rPr lang="en-US" sz="1100" b="1" dirty="0"/>
              <a:t>: 		</a:t>
            </a:r>
            <a:r>
              <a:rPr lang="en-US" sz="1100" dirty="0"/>
              <a:t>5.8X3.8X5.2 cm                    			abscess with cellulitis</a:t>
            </a:r>
            <a:endParaRPr lang="en-US" sz="1100" b="1" dirty="0">
              <a:solidFill>
                <a:schemeClr val="accent1"/>
              </a:solidFill>
            </a:endParaRPr>
          </a:p>
          <a:p>
            <a:pPr marL="0" indent="0">
              <a:buNone/>
            </a:pPr>
            <a:r>
              <a:rPr lang="en-US" sz="1100" b="1" dirty="0">
                <a:solidFill>
                  <a:schemeClr val="accent1"/>
                </a:solidFill>
              </a:rPr>
              <a:t>Treatment</a:t>
            </a:r>
            <a:r>
              <a:rPr lang="en-US" sz="1100" dirty="0"/>
              <a:t>: 	I&amp;D abscess</a:t>
            </a:r>
          </a:p>
          <a:p>
            <a:pPr marL="0" indent="0">
              <a:buNone/>
            </a:pPr>
            <a:endParaRPr lang="en-US" sz="1100" dirty="0"/>
          </a:p>
          <a:p>
            <a:pPr marL="0" indent="0">
              <a:buNone/>
            </a:pPr>
            <a:r>
              <a:rPr lang="en-US" sz="1100" b="1" dirty="0">
                <a:solidFill>
                  <a:schemeClr val="accent1"/>
                </a:solidFill>
              </a:rPr>
              <a:t>Home diabetes regimen</a:t>
            </a:r>
            <a:r>
              <a:rPr lang="en-US" sz="1100" dirty="0"/>
              <a:t>:  </a:t>
            </a:r>
          </a:p>
          <a:p>
            <a:pPr marL="0" indent="0">
              <a:buNone/>
            </a:pPr>
            <a:r>
              <a:rPr lang="en-US" sz="1100" dirty="0"/>
              <a:t>		Metformin 500mg D</a:t>
            </a:r>
          </a:p>
          <a:p>
            <a:pPr marL="0" indent="0">
              <a:buNone/>
            </a:pPr>
            <a:r>
              <a:rPr lang="en-US" sz="1100" dirty="0"/>
              <a:t>		Trulicity 0.75mg weekly</a:t>
            </a:r>
          </a:p>
          <a:p>
            <a:pPr marL="0" indent="0">
              <a:buNone/>
            </a:pPr>
            <a:r>
              <a:rPr lang="en-US" sz="1100" dirty="0"/>
              <a:t>		Lantus insulin 60 units D</a:t>
            </a:r>
          </a:p>
          <a:p>
            <a:pPr marL="0" indent="-42862">
              <a:buNone/>
            </a:pPr>
            <a:endParaRPr lang="en-US" sz="1100" dirty="0"/>
          </a:p>
        </p:txBody>
      </p:sp>
      <p:sp>
        <p:nvSpPr>
          <p:cNvPr id="6" name="Slide Number Placeholder 5">
            <a:extLst>
              <a:ext uri="{FF2B5EF4-FFF2-40B4-BE49-F238E27FC236}">
                <a16:creationId xmlns:a16="http://schemas.microsoft.com/office/drawing/2014/main" id="{199569F6-4C18-6575-F7AA-915EF8686945}"/>
              </a:ext>
            </a:extLst>
          </p:cNvPr>
          <p:cNvSpPr>
            <a:spLocks noGrp="1"/>
          </p:cNvSpPr>
          <p:nvPr>
            <p:ph type="sldNum" sz="quarter" idx="12"/>
          </p:nvPr>
        </p:nvSpPr>
        <p:spPr/>
        <p:txBody>
          <a:bodyPr vert="horz" lIns="68580" tIns="34290" rIns="68580" bIns="34290" rtlCol="0" anchor="ctr">
            <a:normAutofit/>
          </a:bodyPr>
          <a:lstStyle/>
          <a:p>
            <a:pPr>
              <a:spcAft>
                <a:spcPts val="450"/>
              </a:spcAft>
            </a:pPr>
            <a:fld id="{D8DA9DAA-006C-4F4B-980E-E3DF019B24E2}" type="slidenum">
              <a:rPr lang="en-US">
                <a:solidFill>
                  <a:schemeClr val="accent2"/>
                </a:solidFill>
              </a:rPr>
              <a:pPr>
                <a:spcAft>
                  <a:spcPts val="450"/>
                </a:spcAft>
              </a:pPr>
              <a:t>28</a:t>
            </a:fld>
            <a:endParaRPr lang="en-US">
              <a:solidFill>
                <a:schemeClr val="accent2"/>
              </a:solidFill>
            </a:endParaRPr>
          </a:p>
        </p:txBody>
      </p:sp>
      <p:pic>
        <p:nvPicPr>
          <p:cNvPr id="10" name="Content Placeholder 9">
            <a:extLst>
              <a:ext uri="{FF2B5EF4-FFF2-40B4-BE49-F238E27FC236}">
                <a16:creationId xmlns:a16="http://schemas.microsoft.com/office/drawing/2014/main" id="{1691B867-8163-77F4-E207-1CB78030982F}"/>
              </a:ext>
            </a:extLst>
          </p:cNvPr>
          <p:cNvPicPr>
            <a:picLocks noGrp="1" noChangeAspect="1"/>
          </p:cNvPicPr>
          <p:nvPr>
            <p:ph sz="half" idx="4294967295"/>
          </p:nvPr>
        </p:nvPicPr>
        <p:blipFill>
          <a:blip r:embed="rId3"/>
          <a:stretch>
            <a:fillRect/>
          </a:stretch>
        </p:blipFill>
        <p:spPr>
          <a:xfrm>
            <a:off x="3660811" y="3152634"/>
            <a:ext cx="4854537" cy="2080022"/>
          </a:xfrm>
          <a:prstGeom prst="rect">
            <a:avLst/>
          </a:prstGeom>
          <a:ln w="12700">
            <a:solidFill>
              <a:schemeClr val="accent1"/>
            </a:solidFill>
          </a:ln>
        </p:spPr>
      </p:pic>
      <p:sp>
        <p:nvSpPr>
          <p:cNvPr id="5" name="TextBox 4">
            <a:extLst>
              <a:ext uri="{FF2B5EF4-FFF2-40B4-BE49-F238E27FC236}">
                <a16:creationId xmlns:a16="http://schemas.microsoft.com/office/drawing/2014/main" id="{AFFEEFCC-2C03-55A1-3968-EC285B59F534}"/>
              </a:ext>
            </a:extLst>
          </p:cNvPr>
          <p:cNvSpPr txBox="1"/>
          <p:nvPr/>
        </p:nvSpPr>
        <p:spPr>
          <a:xfrm>
            <a:off x="628649" y="1105609"/>
            <a:ext cx="7886699" cy="923330"/>
          </a:xfrm>
          <a:prstGeom prst="rect">
            <a:avLst/>
          </a:prstGeom>
          <a:noFill/>
          <a:ln w="28575">
            <a:solidFill>
              <a:schemeClr val="accent1"/>
            </a:solidFill>
          </a:ln>
        </p:spPr>
        <p:txBody>
          <a:bodyPr wrap="square">
            <a:spAutoFit/>
          </a:bodyPr>
          <a:lstStyle/>
          <a:p>
            <a:pPr algn="ctr" fontAlgn="base"/>
            <a:r>
              <a:rPr lang="en-US" b="1" i="0" dirty="0">
                <a:solidFill>
                  <a:schemeClr val="accent1"/>
                </a:solidFill>
                <a:effectLst/>
                <a:highlight>
                  <a:srgbClr val="FFFFFF"/>
                </a:highlight>
                <a:latin typeface="Helvetica Neue" panose="02000503000000020004" pitchFamily="2" charset="0"/>
              </a:rPr>
              <a:t>ADA Standard 16.9</a:t>
            </a:r>
            <a:r>
              <a:rPr lang="en-US" b="0" i="0" dirty="0">
                <a:solidFill>
                  <a:schemeClr val="accent1"/>
                </a:solidFill>
                <a:effectLst/>
                <a:highlight>
                  <a:srgbClr val="FFFFFF"/>
                </a:highlight>
                <a:latin typeface="Helvetica Neue" panose="02000503000000020004" pitchFamily="2" charset="0"/>
              </a:rPr>
              <a:t> </a:t>
            </a:r>
            <a:r>
              <a:rPr lang="en-US" b="0" i="0" dirty="0">
                <a:solidFill>
                  <a:srgbClr val="383636"/>
                </a:solidFill>
                <a:effectLst/>
                <a:highlight>
                  <a:srgbClr val="FFFFFF"/>
                </a:highlight>
                <a:latin typeface="Helvetica Neue" panose="02000503000000020004" pitchFamily="2" charset="0"/>
              </a:rPr>
              <a:t>An insulin plan with basal, prandial, and correction components is the preferred treatment for most noncritically ill hospitalized individuals with adequate nutritional intake. </a:t>
            </a:r>
            <a:r>
              <a:rPr lang="en-US" b="1" i="0" dirty="0">
                <a:solidFill>
                  <a:srgbClr val="383636"/>
                </a:solidFill>
                <a:effectLst/>
                <a:highlight>
                  <a:srgbClr val="FFFFFF"/>
                </a:highlight>
                <a:latin typeface="Helvetica Neue" panose="02000503000000020004" pitchFamily="2" charset="0"/>
              </a:rPr>
              <a:t>A</a:t>
            </a:r>
            <a:endParaRPr lang="en-US" b="0" i="0" dirty="0">
              <a:solidFill>
                <a:srgbClr val="383636"/>
              </a:solidFill>
              <a:effectLst/>
              <a:highlight>
                <a:srgbClr val="FFFFFF"/>
              </a:highlight>
              <a:latin typeface="Helvetica Neue" panose="02000503000000020004" pitchFamily="2" charset="0"/>
            </a:endParaRPr>
          </a:p>
        </p:txBody>
      </p:sp>
    </p:spTree>
    <p:extLst>
      <p:ext uri="{BB962C8B-B14F-4D97-AF65-F5344CB8AC3E}">
        <p14:creationId xmlns:p14="http://schemas.microsoft.com/office/powerpoint/2010/main" val="4253177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a:xfrm>
            <a:off x="628649" y="569181"/>
            <a:ext cx="7552069" cy="662462"/>
          </a:xfrm>
        </p:spPr>
        <p:txBody>
          <a:bodyPr anchor="b">
            <a:noAutofit/>
          </a:bodyPr>
          <a:lstStyle/>
          <a:p>
            <a:r>
              <a:rPr lang="en-US" sz="3000" dirty="0">
                <a:solidFill>
                  <a:schemeClr val="accent1"/>
                </a:solidFill>
              </a:rPr>
              <a:t>Cardiac surgery: </a:t>
            </a:r>
            <a:r>
              <a:rPr lang="en-US" sz="3000" dirty="0">
                <a:solidFill>
                  <a:schemeClr val="accent1"/>
                </a:solidFill>
                <a:highlight>
                  <a:srgbClr val="FFFF00"/>
                </a:highlight>
              </a:rPr>
              <a:t>Insulin infusion </a:t>
            </a:r>
          </a:p>
        </p:txBody>
      </p:sp>
      <p:sp>
        <p:nvSpPr>
          <p:cNvPr id="5" name="Content Placeholder 4">
            <a:extLst>
              <a:ext uri="{FF2B5EF4-FFF2-40B4-BE49-F238E27FC236}">
                <a16:creationId xmlns:a16="http://schemas.microsoft.com/office/drawing/2014/main" id="{1DC51F6A-AD30-4F5B-8894-7E64536EAA7D}"/>
              </a:ext>
            </a:extLst>
          </p:cNvPr>
          <p:cNvSpPr>
            <a:spLocks noGrp="1"/>
          </p:cNvSpPr>
          <p:nvPr>
            <p:ph idx="1"/>
          </p:nvPr>
        </p:nvSpPr>
        <p:spPr>
          <a:xfrm>
            <a:off x="628649" y="2445706"/>
            <a:ext cx="3334737" cy="3342800"/>
          </a:xfrm>
        </p:spPr>
        <p:txBody>
          <a:bodyPr anchor="t">
            <a:normAutofit/>
          </a:bodyPr>
          <a:lstStyle/>
          <a:p>
            <a:pPr marL="0" indent="0">
              <a:buNone/>
            </a:pPr>
            <a:r>
              <a:rPr lang="en-US" sz="900" dirty="0"/>
              <a:t>76 year-old Caucasian female with Type 2 diabetes &amp; surgically-treated breast cancer </a:t>
            </a:r>
            <a:r>
              <a:rPr lang="en-US" sz="900" dirty="0">
                <a:highlight>
                  <a:srgbClr val="FFFF00"/>
                </a:highlight>
              </a:rPr>
              <a:t>admitted for planned CV surgery after e</a:t>
            </a:r>
            <a:r>
              <a:rPr lang="en-US" sz="900" dirty="0"/>
              <a:t>xperiencing dizziness, chest pressure, palpitations, dyspnea, LE edema &amp; fatigue </a:t>
            </a:r>
          </a:p>
          <a:p>
            <a:pPr marL="0" indent="0">
              <a:buNone/>
            </a:pPr>
            <a:r>
              <a:rPr lang="en-US" sz="900" b="1" dirty="0">
                <a:solidFill>
                  <a:schemeClr val="accent1"/>
                </a:solidFill>
              </a:rPr>
              <a:t>Weight/BMI</a:t>
            </a:r>
            <a:r>
              <a:rPr lang="en-US" sz="900" dirty="0"/>
              <a:t>:	</a:t>
            </a:r>
            <a:r>
              <a:rPr lang="en-US" sz="900" dirty="0">
                <a:highlight>
                  <a:srgbClr val="FFFF00"/>
                </a:highlight>
              </a:rPr>
              <a:t>90 kg/36</a:t>
            </a:r>
          </a:p>
          <a:p>
            <a:pPr marL="0" indent="0">
              <a:buNone/>
            </a:pPr>
            <a:r>
              <a:rPr lang="en-US" sz="900" b="1" dirty="0">
                <a:solidFill>
                  <a:schemeClr val="accent1"/>
                </a:solidFill>
              </a:rPr>
              <a:t>Lab</a:t>
            </a:r>
            <a:r>
              <a:rPr lang="en-US" sz="900" dirty="0"/>
              <a:t>: </a:t>
            </a:r>
          </a:p>
          <a:p>
            <a:pPr marL="342900" lvl="1" indent="0">
              <a:buNone/>
            </a:pPr>
            <a:r>
              <a:rPr lang="en-US" sz="900" dirty="0"/>
              <a:t>Diabetes	</a:t>
            </a:r>
            <a:r>
              <a:rPr lang="en-US" sz="900" dirty="0">
                <a:highlight>
                  <a:srgbClr val="FFFF00"/>
                </a:highlight>
              </a:rPr>
              <a:t>A1c 8.4%, </a:t>
            </a:r>
            <a:r>
              <a:rPr lang="en-US" sz="900" dirty="0"/>
              <a:t>BG 202 </a:t>
            </a:r>
          </a:p>
          <a:p>
            <a:pPr marL="342900" lvl="1" indent="0">
              <a:buNone/>
            </a:pPr>
            <a:r>
              <a:rPr lang="en-US" sz="900" dirty="0"/>
              <a:t>Hematology	Normal WBC, H&amp;H, platelets</a:t>
            </a:r>
          </a:p>
          <a:p>
            <a:pPr marL="342900" lvl="1" indent="0">
              <a:buNone/>
            </a:pPr>
            <a:r>
              <a:rPr lang="en-US" sz="900" dirty="0"/>
              <a:t>Creatinine/GFR	1.1/52</a:t>
            </a:r>
          </a:p>
          <a:p>
            <a:pPr marL="342900" lvl="1" indent="0">
              <a:buNone/>
            </a:pPr>
            <a:r>
              <a:rPr lang="en-US" sz="900" dirty="0"/>
              <a:t>Liver enzymes	Normal</a:t>
            </a:r>
          </a:p>
          <a:p>
            <a:pPr marL="0" indent="0">
              <a:buNone/>
            </a:pPr>
            <a:r>
              <a:rPr lang="en-US" sz="900" b="1" dirty="0">
                <a:solidFill>
                  <a:schemeClr val="accent1"/>
                </a:solidFill>
              </a:rPr>
              <a:t>CXR</a:t>
            </a:r>
            <a:r>
              <a:rPr lang="en-US" sz="900" dirty="0"/>
              <a:t>: 		No acute process noted</a:t>
            </a:r>
          </a:p>
          <a:p>
            <a:pPr marL="0" indent="0">
              <a:buNone/>
            </a:pPr>
            <a:r>
              <a:rPr lang="en-US" sz="900" b="1" dirty="0">
                <a:solidFill>
                  <a:schemeClr val="accent1"/>
                </a:solidFill>
              </a:rPr>
              <a:t>Cardiac </a:t>
            </a:r>
            <a:r>
              <a:rPr lang="en-US" sz="900" b="1" dirty="0" err="1">
                <a:solidFill>
                  <a:schemeClr val="accent1"/>
                </a:solidFill>
              </a:rPr>
              <a:t>cath</a:t>
            </a:r>
            <a:r>
              <a:rPr lang="en-US" sz="900" dirty="0"/>
              <a:t>: 	Severe 4 vessel CAD</a:t>
            </a:r>
          </a:p>
          <a:p>
            <a:pPr marL="0" indent="0">
              <a:buNone/>
            </a:pPr>
            <a:r>
              <a:rPr lang="en-US" sz="900" b="1" dirty="0">
                <a:solidFill>
                  <a:schemeClr val="accent1"/>
                </a:solidFill>
              </a:rPr>
              <a:t>ECHO</a:t>
            </a:r>
            <a:r>
              <a:rPr lang="en-US" sz="900" dirty="0"/>
              <a:t>: 		Normal left ventricular systolic 		function with a visually 			estimated EF of 60 - 65%. Left 		ventricle size is normal. Normal 		wall thickness. Normal wall 		motion. Normal diastolic 		function</a:t>
            </a:r>
          </a:p>
        </p:txBody>
      </p:sp>
      <p:sp>
        <p:nvSpPr>
          <p:cNvPr id="9" name="Slide Number Placeholder 5">
            <a:extLst>
              <a:ext uri="{FF2B5EF4-FFF2-40B4-BE49-F238E27FC236}">
                <a16:creationId xmlns:a16="http://schemas.microsoft.com/office/drawing/2014/main" id="{4FC290B8-BF94-4636-BFAB-9FD67F4AAC6D}"/>
              </a:ext>
            </a:extLst>
          </p:cNvPr>
          <p:cNvSpPr>
            <a:spLocks noGrp="1"/>
          </p:cNvSpPr>
          <p:nvPr>
            <p:ph type="sldNum" sz="quarter" idx="12"/>
          </p:nvPr>
        </p:nvSpPr>
        <p:spPr>
          <a:xfrm>
            <a:off x="6457950" y="5624513"/>
            <a:ext cx="2057400" cy="273844"/>
          </a:xfrm>
        </p:spPr>
        <p:txBody>
          <a:bodyPr>
            <a:normAutofit/>
          </a:bodyPr>
          <a:lstStyle/>
          <a:p>
            <a:pPr>
              <a:spcAft>
                <a:spcPts val="450"/>
              </a:spcAft>
            </a:pPr>
            <a:fld id="{D8DA9DAA-006C-4F4B-980E-E3DF019B24E2}" type="slidenum">
              <a:rPr lang="en-US">
                <a:solidFill>
                  <a:schemeClr val="accent2"/>
                </a:solidFill>
              </a:rPr>
              <a:pPr>
                <a:spcAft>
                  <a:spcPts val="450"/>
                </a:spcAft>
              </a:pPr>
              <a:t>29</a:t>
            </a:fld>
            <a:endParaRPr lang="en-US">
              <a:solidFill>
                <a:schemeClr val="accent2"/>
              </a:solidFill>
            </a:endParaRPr>
          </a:p>
        </p:txBody>
      </p:sp>
      <p:pic>
        <p:nvPicPr>
          <p:cNvPr id="11" name="Picture 10">
            <a:extLst>
              <a:ext uri="{FF2B5EF4-FFF2-40B4-BE49-F238E27FC236}">
                <a16:creationId xmlns:a16="http://schemas.microsoft.com/office/drawing/2014/main" id="{2A388620-49FF-4CB0-AFED-5050D833D209}"/>
              </a:ext>
            </a:extLst>
          </p:cNvPr>
          <p:cNvPicPr>
            <a:picLocks noChangeAspect="1"/>
          </p:cNvPicPr>
          <p:nvPr/>
        </p:nvPicPr>
        <p:blipFill>
          <a:blip r:embed="rId3"/>
          <a:stretch>
            <a:fillRect/>
          </a:stretch>
        </p:blipFill>
        <p:spPr>
          <a:xfrm>
            <a:off x="4149584" y="2431972"/>
            <a:ext cx="4616733" cy="3090147"/>
          </a:xfrm>
          <a:prstGeom prst="rect">
            <a:avLst/>
          </a:prstGeom>
          <a:ln w="12700">
            <a:solidFill>
              <a:schemeClr val="accent1"/>
            </a:solidFill>
          </a:ln>
        </p:spPr>
      </p:pic>
      <p:sp>
        <p:nvSpPr>
          <p:cNvPr id="17" name="Frame 16">
            <a:extLst>
              <a:ext uri="{FF2B5EF4-FFF2-40B4-BE49-F238E27FC236}">
                <a16:creationId xmlns:a16="http://schemas.microsoft.com/office/drawing/2014/main" id="{902480AB-D803-49D6-9468-EF78491A46FF}"/>
              </a:ext>
            </a:extLst>
          </p:cNvPr>
          <p:cNvSpPr/>
          <p:nvPr/>
        </p:nvSpPr>
        <p:spPr>
          <a:xfrm>
            <a:off x="5444527" y="4535408"/>
            <a:ext cx="1543219" cy="6456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Frame 1">
            <a:extLst>
              <a:ext uri="{FF2B5EF4-FFF2-40B4-BE49-F238E27FC236}">
                <a16:creationId xmlns:a16="http://schemas.microsoft.com/office/drawing/2014/main" id="{18C87354-BC3A-E0AA-9733-25FAD081CAA9}"/>
              </a:ext>
            </a:extLst>
          </p:cNvPr>
          <p:cNvSpPr/>
          <p:nvPr/>
        </p:nvSpPr>
        <p:spPr>
          <a:xfrm>
            <a:off x="6847915" y="5283422"/>
            <a:ext cx="1449779" cy="341091"/>
          </a:xfrm>
          <a:prstGeom prst="frame">
            <a:avLst>
              <a:gd name="adj1" fmla="val 208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TextBox 5">
            <a:extLst>
              <a:ext uri="{FF2B5EF4-FFF2-40B4-BE49-F238E27FC236}">
                <a16:creationId xmlns:a16="http://schemas.microsoft.com/office/drawing/2014/main" id="{8E34BCC2-7EEC-FBB0-0B5E-8BC8655D8864}"/>
              </a:ext>
            </a:extLst>
          </p:cNvPr>
          <p:cNvSpPr txBox="1"/>
          <p:nvPr/>
        </p:nvSpPr>
        <p:spPr>
          <a:xfrm>
            <a:off x="628648" y="1334037"/>
            <a:ext cx="8137669" cy="923330"/>
          </a:xfrm>
          <a:prstGeom prst="rect">
            <a:avLst/>
          </a:prstGeom>
          <a:noFill/>
          <a:ln w="28575">
            <a:solidFill>
              <a:schemeClr val="accent1"/>
            </a:solidFill>
          </a:ln>
        </p:spPr>
        <p:txBody>
          <a:bodyPr wrap="square">
            <a:spAutoFit/>
          </a:bodyPr>
          <a:lstStyle/>
          <a:p>
            <a:pPr algn="ctr"/>
            <a:r>
              <a:rPr lang="en-US" b="1" i="0" dirty="0">
                <a:solidFill>
                  <a:schemeClr val="accent1"/>
                </a:solidFill>
                <a:effectLst/>
                <a:highlight>
                  <a:srgbClr val="FFFFFF"/>
                </a:highlight>
                <a:latin typeface="Helvetica Neue" panose="02000503000000020004" pitchFamily="2" charset="0"/>
              </a:rPr>
              <a:t>ADA Guidance</a:t>
            </a:r>
            <a:r>
              <a:rPr lang="en-US" b="0" i="0" dirty="0">
                <a:solidFill>
                  <a:srgbClr val="383636"/>
                </a:solidFill>
                <a:effectLst/>
                <a:highlight>
                  <a:srgbClr val="FFFFFF"/>
                </a:highlight>
                <a:latin typeface="Helvetica Neue" panose="02000503000000020004" pitchFamily="2" charset="0"/>
              </a:rPr>
              <a:t>: Continuous intravenous insulin infusion is the most effective method for achieving specific glycemic goals and avoiding hypoglycemia in the critical care setting.</a:t>
            </a:r>
            <a:endParaRPr lang="en-US" dirty="0"/>
          </a:p>
        </p:txBody>
      </p:sp>
    </p:spTree>
    <p:extLst>
      <p:ext uri="{BB962C8B-B14F-4D97-AF65-F5344CB8AC3E}">
        <p14:creationId xmlns:p14="http://schemas.microsoft.com/office/powerpoint/2010/main" val="214785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p:txBody>
          <a:bodyPr/>
          <a:lstStyle/>
          <a:p>
            <a:r>
              <a:rPr lang="en-US" b="0" spc="300" dirty="0"/>
              <a:t>Introduction</a:t>
            </a:r>
            <a:endParaRPr lang="en-US" b="0"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subTitle" idx="1"/>
          </p:nvPr>
        </p:nvSpPr>
        <p:spPr/>
        <p:txBody>
          <a:bodyPr>
            <a:normAutofit/>
          </a:bodyPr>
          <a:lstStyle/>
          <a:p>
            <a:endParaRPr lang="en-US" sz="2100" dirty="0">
              <a:solidFill>
                <a:schemeClr val="accent1">
                  <a:lumMod val="50000"/>
                </a:schemeClr>
              </a:solidFill>
            </a:endParaRPr>
          </a:p>
        </p:txBody>
      </p:sp>
    </p:spTree>
    <p:extLst>
      <p:ext uri="{BB962C8B-B14F-4D97-AF65-F5344CB8AC3E}">
        <p14:creationId xmlns:p14="http://schemas.microsoft.com/office/powerpoint/2010/main" val="2227882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6917"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D0210B5-2B10-0E9F-83C4-5460CB88538D}"/>
              </a:ext>
            </a:extLst>
          </p:cNvPr>
          <p:cNvSpPr>
            <a:spLocks noGrp="1"/>
          </p:cNvSpPr>
          <p:nvPr>
            <p:ph type="title"/>
          </p:nvPr>
        </p:nvSpPr>
        <p:spPr>
          <a:xfrm>
            <a:off x="628650" y="365125"/>
            <a:ext cx="7353688" cy="1325563"/>
          </a:xfrm>
        </p:spPr>
        <p:txBody>
          <a:bodyPr vert="horz" lIns="91440" tIns="45720" rIns="91440" bIns="45720" rtlCol="0" anchor="ctr">
            <a:normAutofit/>
          </a:bodyPr>
          <a:lstStyle/>
          <a:p>
            <a:pPr defTabSz="914400"/>
            <a:r>
              <a:rPr lang="en-US" sz="4400" kern="1200">
                <a:solidFill>
                  <a:schemeClr val="bg1"/>
                </a:solidFill>
                <a:latin typeface="+mj-lt"/>
                <a:ea typeface="+mj-ea"/>
                <a:cs typeface="+mj-cs"/>
              </a:rPr>
              <a:t>ICU admission</a:t>
            </a:r>
          </a:p>
        </p:txBody>
      </p:sp>
      <p:cxnSp>
        <p:nvCxnSpPr>
          <p:cNvPr id="18" name="Straight Connector 17">
            <a:extLst>
              <a:ext uri="{FF2B5EF4-FFF2-40B4-BE49-F238E27FC236}">
                <a16:creationId xmlns:a16="http://schemas.microsoft.com/office/drawing/2014/main" id="{94169334-264D-4176-8BDE-037249A61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6917" y="356812"/>
            <a:ext cx="0" cy="6492875"/>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20"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7911" y="591829"/>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22"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46996" y="821124"/>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24"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6256" y="1336268"/>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38F77150-AAAF-4F0A-8D2E-D761B0ECDE73}"/>
              </a:ext>
            </a:extLst>
          </p:cNvPr>
          <p:cNvPicPr>
            <a:picLocks noChangeAspect="1"/>
          </p:cNvPicPr>
          <p:nvPr/>
        </p:nvPicPr>
        <p:blipFill>
          <a:blip r:embed="rId3"/>
          <a:stretch>
            <a:fillRect/>
          </a:stretch>
        </p:blipFill>
        <p:spPr>
          <a:xfrm>
            <a:off x="861213" y="2392969"/>
            <a:ext cx="3904130" cy="2420560"/>
          </a:xfrm>
          <a:prstGeom prst="rect">
            <a:avLst/>
          </a:prstGeom>
          <a:ln w="12700">
            <a:solidFill>
              <a:schemeClr val="accent1"/>
            </a:solidFill>
          </a:ln>
        </p:spPr>
      </p:pic>
      <p:sp>
        <p:nvSpPr>
          <p:cNvPr id="3" name="Content Placeholder 2">
            <a:extLst>
              <a:ext uri="{FF2B5EF4-FFF2-40B4-BE49-F238E27FC236}">
                <a16:creationId xmlns:a16="http://schemas.microsoft.com/office/drawing/2014/main" id="{628595EE-378F-9EDB-9554-9CCA4EBE668C}"/>
              </a:ext>
            </a:extLst>
          </p:cNvPr>
          <p:cNvSpPr>
            <a:spLocks/>
          </p:cNvSpPr>
          <p:nvPr/>
        </p:nvSpPr>
        <p:spPr>
          <a:xfrm>
            <a:off x="5199576" y="1690688"/>
            <a:ext cx="3315774" cy="4802187"/>
          </a:xfrm>
          <a:prstGeom prst="rect">
            <a:avLst/>
          </a:prstGeom>
        </p:spPr>
        <p:txBody>
          <a:bodyPr vert="horz" lIns="68580" tIns="34290" rIns="68580" bIns="34290" rtlCol="0" anchor="t">
            <a:noAutofit/>
          </a:bodyPr>
          <a:lstStyle/>
          <a:p>
            <a:pPr defTabSz="452628">
              <a:spcAft>
                <a:spcPts val="600"/>
              </a:spcAft>
            </a:pPr>
            <a:r>
              <a:rPr lang="en-US" sz="1200" kern="1200" dirty="0">
                <a:solidFill>
                  <a:schemeClr val="tx1"/>
                </a:solidFill>
                <a:latin typeface="+mn-lt"/>
                <a:ea typeface="+mn-ea"/>
                <a:cs typeface="+mn-cs"/>
              </a:rPr>
              <a:t>86 year-old Caucasian male with personal history of Type 2 diabetes for past five (5) years; family history of diabetes in father</a:t>
            </a:r>
          </a:p>
          <a:p>
            <a:pPr defTabSz="452628">
              <a:spcAft>
                <a:spcPts val="600"/>
              </a:spcAft>
            </a:pPr>
            <a:r>
              <a:rPr lang="en-US" sz="1200" kern="1200" dirty="0">
                <a:solidFill>
                  <a:schemeClr val="tx1"/>
                </a:solidFill>
                <a:latin typeface="+mn-lt"/>
                <a:ea typeface="+mn-ea"/>
                <a:cs typeface="+mn-cs"/>
              </a:rPr>
              <a:t>Experiencing dyspnea with wheezing and marked peripheral edema. Known history of heart failure, OSA (on </a:t>
            </a:r>
            <a:r>
              <a:rPr lang="en-US" sz="1200" kern="1200" dirty="0" err="1">
                <a:solidFill>
                  <a:schemeClr val="tx1"/>
                </a:solidFill>
                <a:latin typeface="+mn-lt"/>
                <a:ea typeface="+mn-ea"/>
                <a:cs typeface="+mn-cs"/>
              </a:rPr>
              <a:t>Cpap</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Afib</a:t>
            </a:r>
            <a:r>
              <a:rPr lang="en-US" sz="1200" kern="1200" dirty="0">
                <a:solidFill>
                  <a:schemeClr val="tx1"/>
                </a:solidFill>
                <a:latin typeface="+mn-lt"/>
                <a:ea typeface="+mn-ea"/>
                <a:cs typeface="+mn-cs"/>
              </a:rPr>
              <a:t> (on anticoagulation)</a:t>
            </a:r>
          </a:p>
          <a:p>
            <a:pPr defTabSz="452628">
              <a:spcAft>
                <a:spcPts val="600"/>
              </a:spcAft>
            </a:pPr>
            <a:r>
              <a:rPr lang="en-US" sz="1200" b="1" kern="1200" dirty="0">
                <a:solidFill>
                  <a:srgbClr val="6326D8"/>
                </a:solidFill>
                <a:latin typeface="+mn-lt"/>
                <a:ea typeface="+mn-ea"/>
                <a:cs typeface="+mn-cs"/>
              </a:rPr>
              <a:t>Weight/BMI</a:t>
            </a:r>
            <a:r>
              <a:rPr lang="en-US" sz="1200" kern="1200" dirty="0">
                <a:solidFill>
                  <a:schemeClr val="tx1"/>
                </a:solidFill>
                <a:latin typeface="+mn-lt"/>
                <a:ea typeface="+mn-ea"/>
                <a:cs typeface="+mn-cs"/>
              </a:rPr>
              <a:t>:	</a:t>
            </a:r>
            <a:r>
              <a:rPr lang="en-US" sz="1200" kern="1200" dirty="0">
                <a:solidFill>
                  <a:schemeClr val="tx1"/>
                </a:solidFill>
                <a:highlight>
                  <a:srgbClr val="FFFF00"/>
                </a:highlight>
                <a:latin typeface="+mn-lt"/>
                <a:ea typeface="+mn-ea"/>
                <a:cs typeface="+mn-cs"/>
              </a:rPr>
              <a:t>123 kg/42</a:t>
            </a:r>
          </a:p>
          <a:p>
            <a:pPr defTabSz="452628">
              <a:spcAft>
                <a:spcPts val="600"/>
              </a:spcAft>
            </a:pPr>
            <a:r>
              <a:rPr lang="en-US" sz="1200" b="1" kern="1200" dirty="0">
                <a:solidFill>
                  <a:srgbClr val="6326D8"/>
                </a:solidFill>
                <a:latin typeface="+mn-lt"/>
                <a:ea typeface="+mn-ea"/>
                <a:cs typeface="+mn-cs"/>
              </a:rPr>
              <a:t>Lab</a:t>
            </a:r>
            <a:r>
              <a:rPr lang="en-US" sz="1200" kern="1200" dirty="0">
                <a:solidFill>
                  <a:schemeClr val="tx1"/>
                </a:solidFill>
                <a:latin typeface="+mn-lt"/>
                <a:ea typeface="+mn-ea"/>
                <a:cs typeface="+mn-cs"/>
              </a:rPr>
              <a:t>: </a:t>
            </a:r>
          </a:p>
          <a:p>
            <a:pPr marL="466773" lvl="1" defTabSz="452628">
              <a:spcAft>
                <a:spcPts val="600"/>
              </a:spcAft>
            </a:pPr>
            <a:r>
              <a:rPr lang="en-US" sz="1200" kern="1200" dirty="0">
                <a:solidFill>
                  <a:schemeClr val="tx1"/>
                </a:solidFill>
                <a:latin typeface="+mn-lt"/>
                <a:ea typeface="+mn-ea"/>
                <a:cs typeface="+mn-cs"/>
              </a:rPr>
              <a:t>Diabetes	</a:t>
            </a:r>
            <a:r>
              <a:rPr lang="en-US" sz="1200" kern="1200" dirty="0">
                <a:solidFill>
                  <a:schemeClr val="tx1"/>
                </a:solidFill>
                <a:highlight>
                  <a:srgbClr val="FFFF00"/>
                </a:highlight>
                <a:latin typeface="+mn-lt"/>
                <a:ea typeface="+mn-ea"/>
                <a:cs typeface="+mn-cs"/>
              </a:rPr>
              <a:t>A1c 6%. BG 160</a:t>
            </a:r>
          </a:p>
          <a:p>
            <a:pPr marL="466773" lvl="1" defTabSz="452628">
              <a:spcAft>
                <a:spcPts val="600"/>
              </a:spcAft>
            </a:pPr>
            <a:r>
              <a:rPr lang="en-US" sz="1200" kern="1200" dirty="0">
                <a:solidFill>
                  <a:schemeClr val="tx1"/>
                </a:solidFill>
                <a:latin typeface="+mn-lt"/>
                <a:ea typeface="+mn-ea"/>
                <a:cs typeface="+mn-cs"/>
              </a:rPr>
              <a:t>Hematology	Elevated WBC, Hgb 9.3/</a:t>
            </a:r>
            <a:r>
              <a:rPr lang="en-US" sz="1200" kern="1200" dirty="0" err="1">
                <a:solidFill>
                  <a:schemeClr val="tx1"/>
                </a:solidFill>
                <a:latin typeface="+mn-lt"/>
                <a:ea typeface="+mn-ea"/>
                <a:cs typeface="+mn-cs"/>
              </a:rPr>
              <a:t>Hct</a:t>
            </a:r>
            <a:r>
              <a:rPr lang="en-US" sz="1200" kern="1200" dirty="0">
                <a:solidFill>
                  <a:schemeClr val="tx1"/>
                </a:solidFill>
                <a:latin typeface="+mn-lt"/>
                <a:ea typeface="+mn-ea"/>
                <a:cs typeface="+mn-cs"/>
              </a:rPr>
              <a:t> 30.1 </a:t>
            </a:r>
          </a:p>
          <a:p>
            <a:pPr marL="466773" lvl="1" defTabSz="452628">
              <a:spcAft>
                <a:spcPts val="600"/>
              </a:spcAft>
            </a:pPr>
            <a:r>
              <a:rPr lang="en-US" sz="1200" kern="1200" dirty="0" err="1">
                <a:solidFill>
                  <a:schemeClr val="tx1"/>
                </a:solidFill>
                <a:latin typeface="+mn-lt"/>
                <a:ea typeface="+mn-ea"/>
                <a:cs typeface="+mn-cs"/>
              </a:rPr>
              <a:t>Creat</a:t>
            </a:r>
            <a:r>
              <a:rPr lang="en-US" sz="1200" kern="1200" dirty="0">
                <a:solidFill>
                  <a:schemeClr val="tx1"/>
                </a:solidFill>
                <a:latin typeface="+mn-lt"/>
                <a:ea typeface="+mn-ea"/>
                <a:cs typeface="+mn-cs"/>
              </a:rPr>
              <a:t>/eGFR	1.5/43</a:t>
            </a:r>
          </a:p>
          <a:p>
            <a:pPr marL="466773" lvl="1" defTabSz="452628">
              <a:spcAft>
                <a:spcPts val="600"/>
              </a:spcAft>
            </a:pPr>
            <a:r>
              <a:rPr lang="en-US" sz="1200" kern="1200" dirty="0">
                <a:solidFill>
                  <a:schemeClr val="tx1"/>
                </a:solidFill>
                <a:latin typeface="+mn-lt"/>
                <a:ea typeface="+mn-ea"/>
                <a:cs typeface="+mn-cs"/>
              </a:rPr>
              <a:t>Liver </a:t>
            </a:r>
            <a:r>
              <a:rPr lang="en-US" sz="1200" kern="1200" dirty="0" err="1">
                <a:solidFill>
                  <a:schemeClr val="tx1"/>
                </a:solidFill>
                <a:latin typeface="+mn-lt"/>
                <a:ea typeface="+mn-ea"/>
                <a:cs typeface="+mn-cs"/>
              </a:rPr>
              <a:t>enz</a:t>
            </a:r>
            <a:r>
              <a:rPr lang="en-US" sz="1200" kern="1200" dirty="0">
                <a:solidFill>
                  <a:schemeClr val="tx1"/>
                </a:solidFill>
                <a:latin typeface="+mn-lt"/>
                <a:ea typeface="+mn-ea"/>
                <a:cs typeface="+mn-cs"/>
              </a:rPr>
              <a:t>	Normal</a:t>
            </a:r>
          </a:p>
          <a:p>
            <a:pPr defTabSz="452628">
              <a:spcAft>
                <a:spcPts val="600"/>
              </a:spcAft>
            </a:pPr>
            <a:r>
              <a:rPr lang="en-US" sz="1200" b="1" kern="1200" dirty="0">
                <a:solidFill>
                  <a:srgbClr val="6326D8"/>
                </a:solidFill>
                <a:latin typeface="+mn-lt"/>
                <a:ea typeface="+mn-ea"/>
                <a:cs typeface="+mn-cs"/>
              </a:rPr>
              <a:t>CXR</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Pulmonary edema</a:t>
            </a:r>
          </a:p>
          <a:p>
            <a:pPr defTabSz="452628">
              <a:spcAft>
                <a:spcPts val="600"/>
              </a:spcAft>
            </a:pPr>
            <a:r>
              <a:rPr lang="en-US" sz="1200" b="1" kern="1200" dirty="0">
                <a:solidFill>
                  <a:srgbClr val="6326D8"/>
                </a:solidFill>
                <a:latin typeface="+mn-lt"/>
                <a:ea typeface="+mn-ea"/>
                <a:cs typeface="+mn-cs"/>
              </a:rPr>
              <a:t>Home diabetes regimen</a:t>
            </a:r>
            <a:r>
              <a:rPr lang="en-US" sz="1200" kern="1200" dirty="0">
                <a:solidFill>
                  <a:schemeClr val="tx1"/>
                </a:solidFill>
                <a:latin typeface="+mn-lt"/>
                <a:ea typeface="+mn-ea"/>
                <a:cs typeface="+mn-cs"/>
              </a:rPr>
              <a:t>:  </a:t>
            </a:r>
          </a:p>
          <a:p>
            <a:pPr marL="452628" lvl="1" defTabSz="452628">
              <a:spcAft>
                <a:spcPts val="600"/>
              </a:spcAft>
            </a:pPr>
            <a:r>
              <a:rPr lang="en-US" sz="1200" kern="1200" dirty="0">
                <a:solidFill>
                  <a:schemeClr val="tx1"/>
                </a:solidFill>
                <a:latin typeface="+mn-lt"/>
                <a:ea typeface="+mn-ea"/>
                <a:cs typeface="+mn-cs"/>
              </a:rPr>
              <a:t>Lantus insulin 50 units D</a:t>
            </a:r>
            <a:endParaRPr lang="en-US" sz="1200" dirty="0"/>
          </a:p>
        </p:txBody>
      </p:sp>
      <p:sp>
        <p:nvSpPr>
          <p:cNvPr id="6" name="Donut 5">
            <a:extLst>
              <a:ext uri="{FF2B5EF4-FFF2-40B4-BE49-F238E27FC236}">
                <a16:creationId xmlns:a16="http://schemas.microsoft.com/office/drawing/2014/main" id="{EF871A48-3A1F-93ED-37D6-ECE625210797}"/>
              </a:ext>
            </a:extLst>
          </p:cNvPr>
          <p:cNvSpPr/>
          <p:nvPr/>
        </p:nvSpPr>
        <p:spPr>
          <a:xfrm>
            <a:off x="2385652" y="3710005"/>
            <a:ext cx="427626" cy="346975"/>
          </a:xfrm>
          <a:prstGeom prst="donut">
            <a:avLst>
              <a:gd name="adj" fmla="val 176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Frame 6">
            <a:extLst>
              <a:ext uri="{FF2B5EF4-FFF2-40B4-BE49-F238E27FC236}">
                <a16:creationId xmlns:a16="http://schemas.microsoft.com/office/drawing/2014/main" id="{DFF3CDD7-638E-C3F9-DAC6-9F0578F61137}"/>
              </a:ext>
            </a:extLst>
          </p:cNvPr>
          <p:cNvSpPr/>
          <p:nvPr/>
        </p:nvSpPr>
        <p:spPr>
          <a:xfrm>
            <a:off x="3022818" y="2859320"/>
            <a:ext cx="495349" cy="34697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Donut 8">
            <a:extLst>
              <a:ext uri="{FF2B5EF4-FFF2-40B4-BE49-F238E27FC236}">
                <a16:creationId xmlns:a16="http://schemas.microsoft.com/office/drawing/2014/main" id="{8019971F-E02A-DAE5-082A-EA0C9075CDF9}"/>
              </a:ext>
            </a:extLst>
          </p:cNvPr>
          <p:cNvSpPr/>
          <p:nvPr/>
        </p:nvSpPr>
        <p:spPr>
          <a:xfrm>
            <a:off x="4020109" y="3429000"/>
            <a:ext cx="570770" cy="437536"/>
          </a:xfrm>
          <a:prstGeom prst="donut">
            <a:avLst>
              <a:gd name="adj" fmla="val 107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114588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F04232-8A0B-42E2-905C-28D09B1E842E}"/>
              </a:ext>
            </a:extLst>
          </p:cNvPr>
          <p:cNvPicPr>
            <a:picLocks noChangeAspect="1"/>
          </p:cNvPicPr>
          <p:nvPr/>
        </p:nvPicPr>
        <p:blipFill>
          <a:blip r:embed="rId3"/>
          <a:stretch>
            <a:fillRect/>
          </a:stretch>
        </p:blipFill>
        <p:spPr>
          <a:xfrm>
            <a:off x="1382316" y="1324978"/>
            <a:ext cx="6379369" cy="4400550"/>
          </a:xfrm>
          <a:prstGeom prst="rect">
            <a:avLst/>
          </a:prstGeom>
          <a:ln w="12700">
            <a:solidFill>
              <a:schemeClr val="accent1"/>
            </a:solidFill>
          </a:ln>
        </p:spPr>
      </p:pic>
      <p:sp>
        <p:nvSpPr>
          <p:cNvPr id="2" name="Down Arrow 1">
            <a:extLst>
              <a:ext uri="{FF2B5EF4-FFF2-40B4-BE49-F238E27FC236}">
                <a16:creationId xmlns:a16="http://schemas.microsoft.com/office/drawing/2014/main" id="{80BACF10-52D9-5878-88C2-AA6454C97532}"/>
              </a:ext>
            </a:extLst>
          </p:cNvPr>
          <p:cNvSpPr/>
          <p:nvPr/>
        </p:nvSpPr>
        <p:spPr>
          <a:xfrm>
            <a:off x="4884821" y="1410703"/>
            <a:ext cx="303316" cy="577516"/>
          </a:xfrm>
          <a:prstGeom prst="down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Curved Connector 4">
            <a:extLst>
              <a:ext uri="{FF2B5EF4-FFF2-40B4-BE49-F238E27FC236}">
                <a16:creationId xmlns:a16="http://schemas.microsoft.com/office/drawing/2014/main" id="{FA7341A6-A329-D82C-CF0E-C1148572BF63}"/>
              </a:ext>
            </a:extLst>
          </p:cNvPr>
          <p:cNvCxnSpPr>
            <a:cxnSpLocks/>
          </p:cNvCxnSpPr>
          <p:nvPr/>
        </p:nvCxnSpPr>
        <p:spPr>
          <a:xfrm>
            <a:off x="5188137" y="3911600"/>
            <a:ext cx="920563" cy="889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C392BB6A-418A-F948-0DDF-1939CF974735}"/>
              </a:ext>
            </a:extLst>
          </p:cNvPr>
          <p:cNvCxnSpPr>
            <a:cxnSpLocks/>
          </p:cNvCxnSpPr>
          <p:nvPr/>
        </p:nvCxnSpPr>
        <p:spPr>
          <a:xfrm>
            <a:off x="4884821" y="4178300"/>
            <a:ext cx="474579" cy="127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05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04F1F-C4E1-4521-8CC0-C5C007E943AB}"/>
              </a:ext>
            </a:extLst>
          </p:cNvPr>
          <p:cNvPicPr>
            <a:picLocks noChangeAspect="1"/>
          </p:cNvPicPr>
          <p:nvPr/>
        </p:nvPicPr>
        <p:blipFill>
          <a:blip r:embed="rId3"/>
          <a:stretch>
            <a:fillRect/>
          </a:stretch>
        </p:blipFill>
        <p:spPr>
          <a:xfrm>
            <a:off x="1117997" y="1203722"/>
            <a:ext cx="6908006" cy="4450556"/>
          </a:xfrm>
          <a:prstGeom prst="rect">
            <a:avLst/>
          </a:prstGeom>
        </p:spPr>
      </p:pic>
      <p:pic>
        <p:nvPicPr>
          <p:cNvPr id="5" name="Picture 4">
            <a:extLst>
              <a:ext uri="{FF2B5EF4-FFF2-40B4-BE49-F238E27FC236}">
                <a16:creationId xmlns:a16="http://schemas.microsoft.com/office/drawing/2014/main" id="{D29DD831-5B0A-4F89-97C9-DC5DCFC89CD4}"/>
              </a:ext>
            </a:extLst>
          </p:cNvPr>
          <p:cNvPicPr>
            <a:picLocks noChangeAspect="1"/>
          </p:cNvPicPr>
          <p:nvPr/>
        </p:nvPicPr>
        <p:blipFill>
          <a:blip r:embed="rId4"/>
          <a:stretch>
            <a:fillRect/>
          </a:stretch>
        </p:blipFill>
        <p:spPr>
          <a:xfrm>
            <a:off x="1075135" y="1225153"/>
            <a:ext cx="6993731" cy="4407694"/>
          </a:xfrm>
          <a:prstGeom prst="rect">
            <a:avLst/>
          </a:prstGeom>
          <a:ln w="12700">
            <a:solidFill>
              <a:schemeClr val="accent1"/>
            </a:solidFill>
          </a:ln>
        </p:spPr>
      </p:pic>
      <p:sp>
        <p:nvSpPr>
          <p:cNvPr id="2" name="Frame 1">
            <a:extLst>
              <a:ext uri="{FF2B5EF4-FFF2-40B4-BE49-F238E27FC236}">
                <a16:creationId xmlns:a16="http://schemas.microsoft.com/office/drawing/2014/main" id="{D8D73494-0939-5DD8-5D2C-71D4164F59DE}"/>
              </a:ext>
            </a:extLst>
          </p:cNvPr>
          <p:cNvSpPr/>
          <p:nvPr/>
        </p:nvSpPr>
        <p:spPr>
          <a:xfrm>
            <a:off x="4572000" y="2975162"/>
            <a:ext cx="813547" cy="59503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Frame 3">
            <a:extLst>
              <a:ext uri="{FF2B5EF4-FFF2-40B4-BE49-F238E27FC236}">
                <a16:creationId xmlns:a16="http://schemas.microsoft.com/office/drawing/2014/main" id="{9A2B3E6A-0078-A102-E931-A086C8EEA1FD}"/>
              </a:ext>
            </a:extLst>
          </p:cNvPr>
          <p:cNvSpPr/>
          <p:nvPr/>
        </p:nvSpPr>
        <p:spPr>
          <a:xfrm>
            <a:off x="6743700" y="2975161"/>
            <a:ext cx="813547" cy="59503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TextBox 5">
            <a:extLst>
              <a:ext uri="{FF2B5EF4-FFF2-40B4-BE49-F238E27FC236}">
                <a16:creationId xmlns:a16="http://schemas.microsoft.com/office/drawing/2014/main" id="{1D157AAD-5AEB-1BC5-CE63-206E4D52C814}"/>
              </a:ext>
            </a:extLst>
          </p:cNvPr>
          <p:cNvSpPr txBox="1"/>
          <p:nvPr/>
        </p:nvSpPr>
        <p:spPr>
          <a:xfrm>
            <a:off x="5385547" y="1028945"/>
            <a:ext cx="3251211" cy="415498"/>
          </a:xfrm>
          <a:prstGeom prst="rect">
            <a:avLst/>
          </a:prstGeom>
          <a:noFill/>
        </p:spPr>
        <p:txBody>
          <a:bodyPr wrap="none" rtlCol="0">
            <a:spAutoFit/>
          </a:bodyPr>
          <a:lstStyle/>
          <a:p>
            <a:r>
              <a:rPr lang="en-US" sz="2100" dirty="0">
                <a:solidFill>
                  <a:schemeClr val="accent1"/>
                </a:solidFill>
                <a:highlight>
                  <a:srgbClr val="FFFF00"/>
                </a:highlight>
              </a:rPr>
              <a:t>Basal/mealtime strategy</a:t>
            </a:r>
          </a:p>
        </p:txBody>
      </p:sp>
    </p:spTree>
    <p:extLst>
      <p:ext uri="{BB962C8B-B14F-4D97-AF65-F5344CB8AC3E}">
        <p14:creationId xmlns:p14="http://schemas.microsoft.com/office/powerpoint/2010/main" val="1635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DC26-A095-5682-E489-1E730A39D5B9}"/>
              </a:ext>
            </a:extLst>
          </p:cNvPr>
          <p:cNvSpPr>
            <a:spLocks noGrp="1"/>
          </p:cNvSpPr>
          <p:nvPr>
            <p:ph type="ctrTitle"/>
          </p:nvPr>
        </p:nvSpPr>
        <p:spPr>
          <a:xfrm>
            <a:off x="1143000" y="1033549"/>
            <a:ext cx="6858000" cy="1003069"/>
          </a:xfrm>
        </p:spPr>
        <p:txBody>
          <a:bodyPr>
            <a:normAutofit/>
          </a:bodyPr>
          <a:lstStyle/>
          <a:p>
            <a:r>
              <a:rPr lang="en-US" sz="3200" dirty="0"/>
              <a:t>ADA Standard 16.10</a:t>
            </a:r>
          </a:p>
        </p:txBody>
      </p:sp>
      <p:sp>
        <p:nvSpPr>
          <p:cNvPr id="3" name="Subtitle 2">
            <a:extLst>
              <a:ext uri="{FF2B5EF4-FFF2-40B4-BE49-F238E27FC236}">
                <a16:creationId xmlns:a16="http://schemas.microsoft.com/office/drawing/2014/main" id="{9BB2797F-9778-7655-B1D2-E86B7E165E8D}"/>
              </a:ext>
            </a:extLst>
          </p:cNvPr>
          <p:cNvSpPr>
            <a:spLocks noGrp="1"/>
          </p:cNvSpPr>
          <p:nvPr>
            <p:ph type="subTitle" idx="1"/>
          </p:nvPr>
        </p:nvSpPr>
        <p:spPr>
          <a:xfrm>
            <a:off x="1143000" y="2592878"/>
            <a:ext cx="6858000" cy="1672243"/>
          </a:xfrm>
        </p:spPr>
        <p:txBody>
          <a:bodyPr>
            <a:noAutofit/>
          </a:bodyPr>
          <a:lstStyle/>
          <a:p>
            <a:r>
              <a:rPr lang="en-US" sz="2400" dirty="0">
                <a:solidFill>
                  <a:srgbClr val="FFFF00"/>
                </a:solidFill>
              </a:rPr>
              <a:t>The sole use of corrective or supplemental insulin WITHOUT BASAL INSULIN (formerly referred to as sliding scale) is strongly discouraged in the inpatient setting</a:t>
            </a:r>
          </a:p>
        </p:txBody>
      </p:sp>
    </p:spTree>
    <p:extLst>
      <p:ext uri="{BB962C8B-B14F-4D97-AF65-F5344CB8AC3E}">
        <p14:creationId xmlns:p14="http://schemas.microsoft.com/office/powerpoint/2010/main" val="3331314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DC26-A095-5682-E489-1E730A39D5B9}"/>
              </a:ext>
            </a:extLst>
          </p:cNvPr>
          <p:cNvSpPr>
            <a:spLocks noGrp="1"/>
          </p:cNvSpPr>
          <p:nvPr>
            <p:ph type="ctrTitle"/>
          </p:nvPr>
        </p:nvSpPr>
        <p:spPr>
          <a:xfrm>
            <a:off x="1143000" y="701040"/>
            <a:ext cx="6858000" cy="1003069"/>
          </a:xfrm>
        </p:spPr>
        <p:txBody>
          <a:bodyPr>
            <a:normAutofit/>
          </a:bodyPr>
          <a:lstStyle/>
          <a:p>
            <a:r>
              <a:rPr lang="en-US" sz="3200" dirty="0"/>
              <a:t>Hypoglycemia</a:t>
            </a:r>
          </a:p>
        </p:txBody>
      </p:sp>
      <p:sp>
        <p:nvSpPr>
          <p:cNvPr id="3" name="Subtitle 2">
            <a:extLst>
              <a:ext uri="{FF2B5EF4-FFF2-40B4-BE49-F238E27FC236}">
                <a16:creationId xmlns:a16="http://schemas.microsoft.com/office/drawing/2014/main" id="{9BB2797F-9778-7655-B1D2-E86B7E165E8D}"/>
              </a:ext>
            </a:extLst>
          </p:cNvPr>
          <p:cNvSpPr>
            <a:spLocks noGrp="1"/>
          </p:cNvSpPr>
          <p:nvPr>
            <p:ph type="subTitle" idx="1"/>
          </p:nvPr>
        </p:nvSpPr>
        <p:spPr>
          <a:xfrm>
            <a:off x="1143000" y="2161309"/>
            <a:ext cx="6858000" cy="3995651"/>
          </a:xfrm>
        </p:spPr>
        <p:txBody>
          <a:bodyPr>
            <a:noAutofit/>
          </a:bodyPr>
          <a:lstStyle/>
          <a:p>
            <a:r>
              <a:rPr lang="en-US" sz="1800" b="1" dirty="0">
                <a:solidFill>
                  <a:srgbClr val="FFFF00"/>
                </a:solidFill>
              </a:rPr>
              <a:t>ADA Standard 16.12 </a:t>
            </a:r>
            <a:r>
              <a:rPr lang="en-US" sz="1800" dirty="0"/>
              <a:t>A hypoglycemia management protocol should be adopted and implemented by each hospital or hospital system. A plan for preventing and treating hypoglycemia should be established for each individual. Episodes of hypoglycemia in the hospital should be documented in the electronic health record and tracked for quality assessment and quality improvement. E</a:t>
            </a:r>
          </a:p>
          <a:p>
            <a:r>
              <a:rPr lang="en-US" sz="1800" b="1" dirty="0">
                <a:solidFill>
                  <a:srgbClr val="FFFF00"/>
                </a:solidFill>
              </a:rPr>
              <a:t>ADA Standard 16.13 </a:t>
            </a:r>
            <a:r>
              <a:rPr lang="en-US" sz="1800" dirty="0"/>
              <a:t>Treatment plans should be reviewed and changed as necessary to prevent hypoglycemia and recurrent hypoglycemia when a blood glucose value of &lt;70 mg/dL (&lt;3.9 mmol/L) is documented. C</a:t>
            </a:r>
          </a:p>
          <a:p>
            <a:endParaRPr lang="en-US" sz="1800" dirty="0"/>
          </a:p>
        </p:txBody>
      </p:sp>
    </p:spTree>
    <p:extLst>
      <p:ext uri="{BB962C8B-B14F-4D97-AF65-F5344CB8AC3E}">
        <p14:creationId xmlns:p14="http://schemas.microsoft.com/office/powerpoint/2010/main" val="738921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4677275" y="1157084"/>
            <a:ext cx="3326130" cy="665226"/>
          </a:xfrm>
        </p:spPr>
        <p:txBody>
          <a:bodyPr/>
          <a:lstStyle/>
          <a:p>
            <a:r>
              <a:rPr lang="en-US" dirty="0">
                <a:solidFill>
                  <a:schemeClr val="accent1"/>
                </a:solidFill>
              </a:rPr>
              <a:t>Summary</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4572000" y="1984418"/>
            <a:ext cx="3652701" cy="3790018"/>
          </a:xfrm>
        </p:spPr>
        <p:txBody>
          <a:bodyPr>
            <a:normAutofit fontScale="85000" lnSpcReduction="20000"/>
          </a:bodyPr>
          <a:lstStyle/>
          <a:p>
            <a:pPr marL="257175" indent="-257175">
              <a:buFont typeface="Arial" panose="020B0604020202020204" pitchFamily="34" charset="0"/>
              <a:buChar char="•"/>
            </a:pPr>
            <a:r>
              <a:rPr lang="en-US" dirty="0"/>
              <a:t>Hyperglycemia management in hospitalized patients is supported by evidence that better health outcomes are achieved when blood glucoses are kept in the 100-180mg/dl range</a:t>
            </a:r>
          </a:p>
          <a:p>
            <a:pPr marL="257175" indent="-257175">
              <a:buFont typeface="Arial" panose="020B0604020202020204" pitchFamily="34" charset="0"/>
              <a:buChar char="•"/>
            </a:pPr>
            <a:r>
              <a:rPr lang="en-US" dirty="0"/>
              <a:t>The standard of care for inpatient diabetes management consists of a proactive approach using a basal/bolus/correction strategy</a:t>
            </a:r>
          </a:p>
          <a:p>
            <a:pPr marL="600075" lvl="1" indent="-257175" algn="l">
              <a:buFont typeface="Arial" panose="020B0604020202020204" pitchFamily="34" charset="0"/>
              <a:buChar char="•"/>
            </a:pPr>
            <a:r>
              <a:rPr lang="en-US" dirty="0"/>
              <a:t>Establishing a basal insulin dose employs use of a basal/correction strategy initially when patients are not eating</a:t>
            </a:r>
          </a:p>
          <a:p>
            <a:pPr marL="600075" lvl="1" indent="-257175" algn="l">
              <a:buFont typeface="Arial" panose="020B0604020202020204" pitchFamily="34" charset="0"/>
              <a:buChar char="•"/>
            </a:pPr>
            <a:r>
              <a:rPr lang="en-US" dirty="0"/>
              <a:t>Bolus insulin is added when patients are consuming &gt;50% of their meals</a:t>
            </a:r>
          </a:p>
          <a:p>
            <a:pPr marL="257175" indent="-257175">
              <a:buFont typeface="Arial" panose="020B0604020202020204" pitchFamily="34" charset="0"/>
              <a:buChar char="•"/>
            </a:pPr>
            <a:r>
              <a:rPr lang="en-US" dirty="0"/>
              <a:t>A basal/bolus/correction strategy optimizes nursing workflow, providing opportunities to educate patients </a:t>
            </a:r>
          </a:p>
        </p:txBody>
      </p:sp>
      <p:pic>
        <p:nvPicPr>
          <p:cNvPr id="22" name="Picture Placeholder 21" descr="mountains under near dusk sky">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3"/>
          <a:srcRect t="63" b="63"/>
          <a:stretch/>
        </p:blipFill>
        <p:spPr/>
      </p:pic>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4"/>
          <a:srcRect t="177" b="177"/>
          <a:stretch/>
        </p:blipFill>
        <p:spPr/>
      </p:pic>
      <p:pic>
        <p:nvPicPr>
          <p:cNvPr id="20" name="Picture Placeholder 19" descr="mountains at sunset">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5"/>
          <a:srcRect t="209" b="209"/>
          <a:stretch/>
        </p:blipFill>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dirty="0"/>
              <a:t>Managing inpatient hyperglycemia</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35</a:t>
            </a:fld>
            <a:endParaRPr lang="en-US" dirty="0"/>
          </a:p>
        </p:txBody>
      </p:sp>
    </p:spTree>
    <p:extLst>
      <p:ext uri="{BB962C8B-B14F-4D97-AF65-F5344CB8AC3E}">
        <p14:creationId xmlns:p14="http://schemas.microsoft.com/office/powerpoint/2010/main" val="358477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additive="base">
                                        <p:cTn id="2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684B-1E6E-4DB1-A7BF-2B19D9F20A1D}"/>
              </a:ext>
            </a:extLst>
          </p:cNvPr>
          <p:cNvSpPr>
            <a:spLocks noGrp="1"/>
          </p:cNvSpPr>
          <p:nvPr>
            <p:ph type="title"/>
          </p:nvPr>
        </p:nvSpPr>
        <p:spPr>
          <a:xfrm>
            <a:off x="856059" y="577228"/>
            <a:ext cx="7429499" cy="507662"/>
          </a:xfrm>
        </p:spPr>
        <p:txBody>
          <a:bodyPr>
            <a:normAutofit fontScale="90000"/>
          </a:bodyPr>
          <a:lstStyle/>
          <a:p>
            <a:pPr algn="ctr"/>
            <a:r>
              <a:rPr lang="en-US" dirty="0">
                <a:solidFill>
                  <a:schemeClr val="accent1"/>
                </a:solidFill>
              </a:rPr>
              <a:t>REFERENCES</a:t>
            </a:r>
          </a:p>
        </p:txBody>
      </p:sp>
      <p:sp>
        <p:nvSpPr>
          <p:cNvPr id="3" name="Content Placeholder 2">
            <a:extLst>
              <a:ext uri="{FF2B5EF4-FFF2-40B4-BE49-F238E27FC236}">
                <a16:creationId xmlns:a16="http://schemas.microsoft.com/office/drawing/2014/main" id="{9B059E6C-9DA2-46CE-B672-9AD40BD97391}"/>
              </a:ext>
            </a:extLst>
          </p:cNvPr>
          <p:cNvSpPr>
            <a:spLocks noGrp="1"/>
          </p:cNvSpPr>
          <p:nvPr>
            <p:ph idx="1"/>
          </p:nvPr>
        </p:nvSpPr>
        <p:spPr>
          <a:xfrm>
            <a:off x="856060" y="1899614"/>
            <a:ext cx="7429499" cy="3873496"/>
          </a:xfrm>
        </p:spPr>
        <p:txBody>
          <a:bodyPr>
            <a:noAutofit/>
          </a:bodyPr>
          <a:lstStyle/>
          <a:p>
            <a:pPr marL="0" indent="0">
              <a:buNone/>
            </a:pPr>
            <a:r>
              <a:rPr lang="en-US" sz="1200" dirty="0"/>
              <a:t>American Diabetes Association. (2024). Standards of Care in Diabetes-2024. Diabetes Care 46(Supplement_1): ):S295–S306 </a:t>
            </a:r>
          </a:p>
          <a:p>
            <a:pPr marL="0" indent="0">
              <a:buNone/>
            </a:pPr>
            <a:r>
              <a:rPr lang="en-US" sz="1200" dirty="0"/>
              <a:t>Christensen MB, </a:t>
            </a:r>
            <a:r>
              <a:rPr lang="en-US" sz="1200" dirty="0" err="1"/>
              <a:t>Gotfredsen</a:t>
            </a:r>
            <a:r>
              <a:rPr lang="en-US" sz="1200" dirty="0"/>
              <a:t> A &amp; Norgaard K. (2017). Efficacy of basal-bolus insulin regimens in the inpatient management of non-critically ill patients with Type 2 diabetes: A systematic review and meta-analysis. Diabetes </a:t>
            </a:r>
            <a:r>
              <a:rPr lang="en-US" sz="1200" dirty="0" err="1"/>
              <a:t>Metab</a:t>
            </a:r>
            <a:r>
              <a:rPr lang="en-US" sz="1200" dirty="0"/>
              <a:t> Res Rev. 33:e2885. </a:t>
            </a:r>
            <a:r>
              <a:rPr lang="en-US" sz="1200" dirty="0">
                <a:hlinkClick r:id="rId2">
                  <a:extLst>
                    <a:ext uri="{A12FA001-AC4F-418D-AE19-62706E023703}">
                      <ahyp:hlinkClr xmlns:ahyp="http://schemas.microsoft.com/office/drawing/2018/hyperlinkcolor" val="tx"/>
                    </a:ext>
                  </a:extLst>
                </a:hlinkClick>
              </a:rPr>
              <a:t>https://doi.org/10.1002/dmrr.2885</a:t>
            </a:r>
            <a:endParaRPr lang="en-US" sz="1200" dirty="0"/>
          </a:p>
          <a:p>
            <a:pPr marL="0" indent="0">
              <a:buNone/>
            </a:pPr>
            <a:r>
              <a:rPr lang="en-US" sz="1200" dirty="0" err="1"/>
              <a:t>Colunga</a:t>
            </a:r>
            <a:r>
              <a:rPr lang="en-US" sz="1200" dirty="0"/>
              <a:t>-Lozano LE, Gonzalez Torres FJ, Delgado-Figueroa N, </a:t>
            </a:r>
            <a:r>
              <a:rPr lang="en-US" sz="1200" dirty="0" err="1"/>
              <a:t>Gonazalez</a:t>
            </a:r>
            <a:r>
              <a:rPr lang="en-US" sz="1200" dirty="0"/>
              <a:t>-Padilla DA, Hernandez AV, Roman Y, </a:t>
            </a:r>
            <a:r>
              <a:rPr lang="en-US" sz="1200" dirty="0" err="1"/>
              <a:t>Cuello</a:t>
            </a:r>
            <a:r>
              <a:rPr lang="en-US" sz="1200" dirty="0"/>
              <a:t>-Garcia CA. (2018). Sliding scale insulin for non-critically ill hospitalized adults with diabetes mellitus. Cochrane Database of Systematic Reviews,  Issue 11. Art. No. CD011296.</a:t>
            </a:r>
          </a:p>
          <a:p>
            <a:pPr marL="0" indent="0">
              <a:buNone/>
            </a:pPr>
            <a:r>
              <a:rPr lang="en-US" sz="1200" dirty="0" err="1"/>
              <a:t>Malmberg</a:t>
            </a:r>
            <a:r>
              <a:rPr lang="en-US" sz="1200" dirty="0"/>
              <a:t> K, </a:t>
            </a:r>
            <a:r>
              <a:rPr lang="en-US" sz="1200" dirty="0" err="1"/>
              <a:t>Ryden</a:t>
            </a:r>
            <a:r>
              <a:rPr lang="en-US" sz="1200" dirty="0"/>
              <a:t> L, </a:t>
            </a:r>
            <a:r>
              <a:rPr lang="en-US" sz="1200" dirty="0" err="1"/>
              <a:t>Efendic</a:t>
            </a:r>
            <a:r>
              <a:rPr lang="en-US" sz="1200" dirty="0"/>
              <a:t> S, </a:t>
            </a:r>
            <a:r>
              <a:rPr lang="en-US" sz="1200" dirty="0" err="1"/>
              <a:t>Herlitz</a:t>
            </a:r>
            <a:r>
              <a:rPr lang="en-US" sz="1200" dirty="0"/>
              <a:t> J, Nicol P, </a:t>
            </a:r>
            <a:r>
              <a:rPr lang="en-US" sz="1200" dirty="0" err="1"/>
              <a:t>Waldenstrom</a:t>
            </a:r>
            <a:r>
              <a:rPr lang="en-US" sz="1200" dirty="0"/>
              <a:t> A, Wedel H, &amp; </a:t>
            </a:r>
            <a:r>
              <a:rPr lang="en-US" sz="1200" dirty="0" err="1"/>
              <a:t>Welin</a:t>
            </a:r>
            <a:r>
              <a:rPr lang="en-US" sz="1200" dirty="0"/>
              <a:t> L. (1995). Randomized trial of insulin-glucose infusion followed by subcutaneous insulin treatment in diabetic patients with acute myocardial infarction (DIGAMI): Effects on mortality at 1 year. JACC, 26(1): 57-65</a:t>
            </a:r>
          </a:p>
          <a:p>
            <a:pPr marL="0" indent="0">
              <a:buNone/>
            </a:pPr>
            <a:r>
              <a:rPr lang="en-US" sz="1200" dirty="0"/>
              <a:t>NICE-SUGAR Study Investigators. (2009). Intensive vs conventional </a:t>
            </a:r>
            <a:r>
              <a:rPr lang="en-US" sz="1200" dirty="0" err="1"/>
              <a:t>flucose</a:t>
            </a:r>
            <a:r>
              <a:rPr lang="en-US" sz="1200" dirty="0"/>
              <a:t> control in critically ill </a:t>
            </a:r>
            <a:r>
              <a:rPr lang="en-US" sz="1200" dirty="0" err="1"/>
              <a:t>patietns</a:t>
            </a:r>
            <a:r>
              <a:rPr lang="en-US" sz="1200" dirty="0"/>
              <a:t>. N </a:t>
            </a:r>
            <a:r>
              <a:rPr lang="en-US" sz="1200" dirty="0" err="1"/>
              <a:t>Engl</a:t>
            </a:r>
            <a:r>
              <a:rPr lang="en-US" sz="1200" dirty="0"/>
              <a:t> J Med, 360: 1283-1297.</a:t>
            </a:r>
          </a:p>
          <a:p>
            <a:pPr marL="0" indent="0">
              <a:buNone/>
            </a:pPr>
            <a:r>
              <a:rPr lang="en-US" sz="1200" dirty="0"/>
              <a:t>NIDDK. (2022). Diabetes control and complications trial / Epidemiology of diabetes interventions and complications (DCCT/EDIC). </a:t>
            </a:r>
            <a:r>
              <a:rPr lang="en-US" sz="1200" dirty="0">
                <a:hlinkClick r:id="rId3">
                  <a:extLst>
                    <a:ext uri="{A12FA001-AC4F-418D-AE19-62706E023703}">
                      <ahyp:hlinkClr xmlns:ahyp="http://schemas.microsoft.com/office/drawing/2018/hyperlinkcolor" val="tx"/>
                    </a:ext>
                  </a:extLst>
                </a:hlinkClick>
              </a:rPr>
              <a:t>https://repository.niddk.nih.gov/studies/edic/</a:t>
            </a:r>
            <a:endParaRPr lang="en-US" sz="1200" dirty="0"/>
          </a:p>
          <a:p>
            <a:pPr marL="0" indent="0" fontAlgn="t">
              <a:spcBef>
                <a:spcPts val="0"/>
              </a:spcBef>
              <a:buNone/>
            </a:pPr>
            <a:r>
              <a:rPr lang="en-US" sz="1200" dirty="0" err="1"/>
              <a:t>Preiser</a:t>
            </a:r>
            <a:r>
              <a:rPr lang="en-US" sz="1200" dirty="0"/>
              <a:t> JC, Devos P, Ruiz-Santana S, </a:t>
            </a:r>
            <a:r>
              <a:rPr lang="en-US" sz="1200" dirty="0" err="1"/>
              <a:t>et.al</a:t>
            </a:r>
            <a:r>
              <a:rPr lang="en-US" sz="1200" dirty="0"/>
              <a:t>. (2009). A prospective randomized multi-</a:t>
            </a:r>
            <a:r>
              <a:rPr lang="en-US" sz="1200" dirty="0" err="1"/>
              <a:t>centre</a:t>
            </a:r>
            <a:r>
              <a:rPr lang="en-US" sz="1200" dirty="0"/>
              <a:t> controlled trial on tight glucose control by intensive insulin therapy in adult intensive care units: the </a:t>
            </a:r>
            <a:r>
              <a:rPr lang="en-US" sz="1200" b="1" dirty="0" err="1"/>
              <a:t>Glucontrol</a:t>
            </a:r>
            <a:r>
              <a:rPr lang="en-US" sz="1200" b="1" dirty="0"/>
              <a:t> study</a:t>
            </a:r>
            <a:r>
              <a:rPr lang="en-US" sz="1200" dirty="0"/>
              <a:t>. Intensive Care Medicine, 35: 1738-1748.</a:t>
            </a:r>
          </a:p>
          <a:p>
            <a:pPr marL="0" indent="0">
              <a:buNone/>
            </a:pPr>
            <a:r>
              <a:rPr lang="en-US" sz="1200" dirty="0" err="1"/>
              <a:t>Seisa</a:t>
            </a:r>
            <a:r>
              <a:rPr lang="en-US" sz="1200" dirty="0"/>
              <a:t> MO, </a:t>
            </a:r>
            <a:r>
              <a:rPr lang="en-US" sz="1200" dirty="0" err="1"/>
              <a:t>Saadi</a:t>
            </a:r>
            <a:r>
              <a:rPr lang="en-US" sz="1200" dirty="0"/>
              <a:t> S, </a:t>
            </a:r>
            <a:r>
              <a:rPr lang="en-US" sz="1200" dirty="0" err="1"/>
              <a:t>Nayfeh</a:t>
            </a:r>
            <a:r>
              <a:rPr lang="en-US" sz="1200" dirty="0"/>
              <a:t> T, </a:t>
            </a:r>
            <a:r>
              <a:rPr lang="en-US" sz="1200" dirty="0" err="1"/>
              <a:t>et.al</a:t>
            </a:r>
            <a:r>
              <a:rPr lang="en-US" sz="1200" dirty="0"/>
              <a:t>. (2022). A systematic review supporting the Endocrine Society: Clinical practice guideline for the management of hyperglycemia in adults hospitalized for non-critical illness or undergoing elective surgical procedures. Journal of Clinical Endocrinology &amp; Metabolism, 107:2139-214 </a:t>
            </a:r>
            <a:r>
              <a:rPr lang="en-US" sz="1200" dirty="0">
                <a:hlinkClick r:id="rId4">
                  <a:extLst>
                    <a:ext uri="{A12FA001-AC4F-418D-AE19-62706E023703}">
                      <ahyp:hlinkClr xmlns:ahyp="http://schemas.microsoft.com/office/drawing/2018/hyperlinkcolor" val="tx"/>
                    </a:ext>
                  </a:extLst>
                </a:hlinkClick>
              </a:rPr>
              <a:t>https://doi.org/10.1210/clinem/dgac277</a:t>
            </a:r>
            <a:endParaRPr lang="en-US" sz="1200" dirty="0"/>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2608346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7F361B-B64E-4C3C-8553-28599C707B40}"/>
              </a:ext>
            </a:extLst>
          </p:cNvPr>
          <p:cNvSpPr>
            <a:spLocks noGrp="1"/>
          </p:cNvSpPr>
          <p:nvPr>
            <p:ph idx="1"/>
          </p:nvPr>
        </p:nvSpPr>
        <p:spPr>
          <a:xfrm>
            <a:off x="856059" y="1494924"/>
            <a:ext cx="7555488" cy="4027571"/>
          </a:xfrm>
        </p:spPr>
        <p:txBody>
          <a:bodyPr>
            <a:noAutofit/>
          </a:bodyPr>
          <a:lstStyle/>
          <a:p>
            <a:pPr marL="0" indent="0" fontAlgn="t">
              <a:spcBef>
                <a:spcPts val="0"/>
              </a:spcBef>
              <a:buNone/>
            </a:pPr>
            <a:r>
              <a:rPr lang="en-US" sz="1200" dirty="0" err="1"/>
              <a:t>Preiser</a:t>
            </a:r>
            <a:r>
              <a:rPr lang="en-US" sz="1200" dirty="0"/>
              <a:t> JC, Devos P, Ruiz-Santana S, et.al. (2009). A prospective randomized multi-</a:t>
            </a:r>
            <a:r>
              <a:rPr lang="en-US" sz="1200" dirty="0" err="1"/>
              <a:t>centre</a:t>
            </a:r>
            <a:r>
              <a:rPr lang="en-US" sz="1200" dirty="0"/>
              <a:t> controlled trial on tight glucose control by intensive insulin therapy in adult intensive care units: the </a:t>
            </a:r>
            <a:r>
              <a:rPr lang="en-US" sz="1200" b="1" dirty="0" err="1"/>
              <a:t>Glucontrol</a:t>
            </a:r>
            <a:r>
              <a:rPr lang="en-US" sz="1200" b="1" dirty="0"/>
              <a:t> study</a:t>
            </a:r>
            <a:r>
              <a:rPr lang="en-US" sz="1200" dirty="0"/>
              <a:t>. Intensive Care Medicine, 35: 1738-1748.</a:t>
            </a:r>
          </a:p>
          <a:p>
            <a:pPr marL="0" indent="0">
              <a:buNone/>
            </a:pPr>
            <a:r>
              <a:rPr lang="en-US" sz="1200" dirty="0" err="1"/>
              <a:t>Seisa</a:t>
            </a:r>
            <a:r>
              <a:rPr lang="en-US" sz="1200" dirty="0"/>
              <a:t> MO, </a:t>
            </a:r>
            <a:r>
              <a:rPr lang="en-US" sz="1200" dirty="0" err="1"/>
              <a:t>Saadi</a:t>
            </a:r>
            <a:r>
              <a:rPr lang="en-US" sz="1200" dirty="0"/>
              <a:t> S, </a:t>
            </a:r>
            <a:r>
              <a:rPr lang="en-US" sz="1200" dirty="0" err="1"/>
              <a:t>Nayfeh</a:t>
            </a:r>
            <a:r>
              <a:rPr lang="en-US" sz="1200" dirty="0"/>
              <a:t> T, et.al. (2022). A systematic review supporting the Endocrine Society: Clinical practice guideline for the management of hyperglycemia in adults hospitalized for non-critical illness or undergoing elective surgical procedures. Journal of Clinical Endocrinology &amp; Metabolism, 107:2139-214 </a:t>
            </a:r>
            <a:r>
              <a:rPr lang="en-US" sz="1200" dirty="0">
                <a:hlinkClick r:id="rId2">
                  <a:extLst>
                    <a:ext uri="{A12FA001-AC4F-418D-AE19-62706E023703}">
                      <ahyp:hlinkClr xmlns:ahyp="http://schemas.microsoft.com/office/drawing/2018/hyperlinkcolor" val="tx"/>
                    </a:ext>
                  </a:extLst>
                </a:hlinkClick>
              </a:rPr>
              <a:t>https://doi.org/10.1210/clinem/dgac277</a:t>
            </a:r>
            <a:endParaRPr lang="en-US" sz="1200" dirty="0"/>
          </a:p>
          <a:p>
            <a:pPr marL="0" indent="0">
              <a:buNone/>
            </a:pPr>
            <a:r>
              <a:rPr lang="en-US" sz="1200" dirty="0"/>
              <a:t>UKPDS. (2022). Overview. </a:t>
            </a:r>
            <a:r>
              <a:rPr lang="en-US" sz="1200" dirty="0">
                <a:hlinkClick r:id="rId3">
                  <a:extLst>
                    <a:ext uri="{A12FA001-AC4F-418D-AE19-62706E023703}">
                      <ahyp:hlinkClr xmlns:ahyp="http://schemas.microsoft.com/office/drawing/2018/hyperlinkcolor" val="tx"/>
                    </a:ext>
                  </a:extLst>
                </a:hlinkClick>
              </a:rPr>
              <a:t>https://www.dtu.ox.ac.uk/ukpds/</a:t>
            </a:r>
            <a:endParaRPr lang="en-US" sz="1200" dirty="0"/>
          </a:p>
          <a:p>
            <a:pPr marL="0" indent="0" fontAlgn="t">
              <a:spcBef>
                <a:spcPts val="0"/>
              </a:spcBef>
              <a:buNone/>
            </a:pPr>
            <a:endParaRPr lang="en-US" sz="1200" dirty="0"/>
          </a:p>
          <a:p>
            <a:pPr marL="0" indent="0" fontAlgn="t">
              <a:spcBef>
                <a:spcPts val="0"/>
              </a:spcBef>
              <a:buNone/>
            </a:pPr>
            <a:r>
              <a:rPr lang="en-US" sz="1200" dirty="0"/>
              <a:t>Van den </a:t>
            </a:r>
            <a:r>
              <a:rPr lang="en-US" sz="1200" dirty="0" err="1"/>
              <a:t>Berghe</a:t>
            </a:r>
            <a:r>
              <a:rPr lang="en-US" sz="1200" dirty="0"/>
              <a:t> G, </a:t>
            </a:r>
            <a:r>
              <a:rPr lang="en-US" sz="1200" dirty="0" err="1"/>
              <a:t>Wouters</a:t>
            </a:r>
            <a:r>
              <a:rPr lang="en-US" sz="1200" dirty="0"/>
              <a:t> P, </a:t>
            </a:r>
            <a:r>
              <a:rPr lang="en-US" sz="1200" dirty="0" err="1"/>
              <a:t>Weekers</a:t>
            </a:r>
            <a:r>
              <a:rPr lang="en-US" sz="1200" dirty="0"/>
              <a:t> F, et.al. (2001). Intensive insulin therapy in critically ill patients. N </a:t>
            </a:r>
            <a:r>
              <a:rPr lang="en-US" sz="1200" dirty="0" err="1"/>
              <a:t>Engl</a:t>
            </a:r>
            <a:r>
              <a:rPr lang="en-US" sz="1200" dirty="0"/>
              <a:t> J Med,     345(19): 1359-1367.</a:t>
            </a:r>
          </a:p>
          <a:p>
            <a:pPr marL="0" indent="0" fontAlgn="t">
              <a:spcBef>
                <a:spcPts val="0"/>
              </a:spcBef>
              <a:buNone/>
            </a:pPr>
            <a:endParaRPr lang="en-US" sz="1200" dirty="0"/>
          </a:p>
          <a:p>
            <a:pPr marL="0" indent="0" fontAlgn="t">
              <a:spcBef>
                <a:spcPts val="0"/>
              </a:spcBef>
              <a:buNone/>
            </a:pPr>
            <a:r>
              <a:rPr lang="en-US" sz="1200" dirty="0"/>
              <a:t>Van den </a:t>
            </a:r>
            <a:r>
              <a:rPr lang="en-US" sz="1200" dirty="0" err="1"/>
              <a:t>Berghe</a:t>
            </a:r>
            <a:r>
              <a:rPr lang="en-US" sz="1200" dirty="0"/>
              <a:t> G, Wilmer A, </a:t>
            </a:r>
            <a:r>
              <a:rPr lang="en-US" sz="1200" dirty="0" err="1"/>
              <a:t>Hermans</a:t>
            </a:r>
            <a:r>
              <a:rPr lang="en-US" sz="1200" dirty="0"/>
              <a:t> G, et.al. (2006). Intensive insulin therapy in medical ICU. N </a:t>
            </a:r>
            <a:r>
              <a:rPr lang="en-US" sz="1200" dirty="0" err="1"/>
              <a:t>Engl</a:t>
            </a:r>
            <a:r>
              <a:rPr lang="en-US" sz="1200" dirty="0"/>
              <a:t> J Med, 354(5): 449-461.</a:t>
            </a:r>
          </a:p>
          <a:p>
            <a:pPr marL="0" indent="0" fontAlgn="t">
              <a:spcBef>
                <a:spcPts val="0"/>
              </a:spcBef>
              <a:buNone/>
            </a:pPr>
            <a:endParaRPr lang="en-US" sz="1200" dirty="0"/>
          </a:p>
          <a:p>
            <a:endParaRPr lang="en-US" sz="1200" dirty="0"/>
          </a:p>
        </p:txBody>
      </p:sp>
    </p:spTree>
    <p:extLst>
      <p:ext uri="{BB962C8B-B14F-4D97-AF65-F5344CB8AC3E}">
        <p14:creationId xmlns:p14="http://schemas.microsoft.com/office/powerpoint/2010/main" val="3933830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p:txBody>
          <a:bodyPr/>
          <a:lstStyle/>
          <a:p>
            <a:r>
              <a:rPr lang="en-US" dirty="0"/>
              <a:t>Thank you</a:t>
            </a:r>
          </a:p>
        </p:txBody>
      </p:sp>
      <p:sp>
        <p:nvSpPr>
          <p:cNvPr id="23" name="Footer Placeholder 22">
            <a:extLst>
              <a:ext uri="{FF2B5EF4-FFF2-40B4-BE49-F238E27FC236}">
                <a16:creationId xmlns:a16="http://schemas.microsoft.com/office/drawing/2014/main" id="{DE8D546E-0F46-4CC0-B2B1-8B2430D00C0C}"/>
              </a:ext>
            </a:extLst>
          </p:cNvPr>
          <p:cNvSpPr>
            <a:spLocks noGrp="1"/>
          </p:cNvSpPr>
          <p:nvPr>
            <p:ph type="ftr" sz="quarter" idx="11"/>
          </p:nvPr>
        </p:nvSpPr>
        <p:spPr/>
        <p:txBody>
          <a:bodyPr/>
          <a:lstStyle/>
          <a:p>
            <a:r>
              <a:rPr lang="en-US" dirty="0"/>
              <a:t>Presentation Title</a:t>
            </a:r>
          </a:p>
        </p:txBody>
      </p:sp>
      <p:pic>
        <p:nvPicPr>
          <p:cNvPr id="9" name="Picture Placeholder 8" descr="mountains at sunset">
            <a:extLst>
              <a:ext uri="{FF2B5EF4-FFF2-40B4-BE49-F238E27FC236}">
                <a16:creationId xmlns:a16="http://schemas.microsoft.com/office/drawing/2014/main" id="{C82DA925-978C-48A9-98AD-0653B7A3D2D9}"/>
              </a:ext>
            </a:extLst>
          </p:cNvPr>
          <p:cNvPicPr>
            <a:picLocks noGrp="1" noChangeAspect="1"/>
          </p:cNvPicPr>
          <p:nvPr>
            <p:ph type="pic" sz="quarter" idx="14"/>
          </p:nvPr>
        </p:nvPicPr>
        <p:blipFill rotWithShape="1">
          <a:blip r:embed="rId3"/>
          <a:srcRect t="41" b="41"/>
          <a:stretch/>
        </p:blipFill>
        <p:spPr>
          <a:xfrm>
            <a:off x="1332834" y="407500"/>
            <a:ext cx="1922430" cy="1952279"/>
          </a:xfrm>
        </p:spPr>
      </p:pic>
      <p:pic>
        <p:nvPicPr>
          <p:cNvPr id="11" name="Picture Placeholder 10" descr="mountains at sunset">
            <a:extLst>
              <a:ext uri="{FF2B5EF4-FFF2-40B4-BE49-F238E27FC236}">
                <a16:creationId xmlns:a16="http://schemas.microsoft.com/office/drawing/2014/main" id="{E63B7C3F-04A4-43F6-881D-FA11061CBAFA}"/>
              </a:ext>
            </a:extLst>
          </p:cNvPr>
          <p:cNvPicPr>
            <a:picLocks noGrp="1" noChangeAspect="1"/>
          </p:cNvPicPr>
          <p:nvPr>
            <p:ph type="pic" sz="quarter" idx="15"/>
          </p:nvPr>
        </p:nvPicPr>
        <p:blipFill rotWithShape="1">
          <a:blip r:embed="rId4"/>
          <a:srcRect t="347" b="347"/>
          <a:stretch/>
        </p:blipFill>
        <p:spPr>
          <a:xfrm>
            <a:off x="2646259" y="1972581"/>
            <a:ext cx="2273213" cy="2273502"/>
          </a:xfrm>
        </p:spPr>
      </p:pic>
      <p:pic>
        <p:nvPicPr>
          <p:cNvPr id="15" name="Picture Placeholder 14" descr="mountains under near dusk sky">
            <a:extLst>
              <a:ext uri="{FF2B5EF4-FFF2-40B4-BE49-F238E27FC236}">
                <a16:creationId xmlns:a16="http://schemas.microsoft.com/office/drawing/2014/main" id="{3D15FDC1-74B5-4FD8-BD17-0E2502C411A6}"/>
              </a:ext>
            </a:extLst>
          </p:cNvPr>
          <p:cNvPicPr>
            <a:picLocks noGrp="1" noChangeAspect="1"/>
          </p:cNvPicPr>
          <p:nvPr>
            <p:ph type="pic" sz="quarter" idx="17"/>
          </p:nvPr>
        </p:nvPicPr>
        <p:blipFill rotWithShape="1">
          <a:blip r:embed="rId5"/>
          <a:srcRect l="16" r="16"/>
          <a:stretch/>
        </p:blipFill>
        <p:spPr>
          <a:xfrm>
            <a:off x="819679" y="4127500"/>
            <a:ext cx="3500861" cy="2730500"/>
          </a:xfrm>
        </p:spPr>
      </p:pic>
      <p:sp>
        <p:nvSpPr>
          <p:cNvPr id="7" name="Text Placeholder 6">
            <a:extLst>
              <a:ext uri="{FF2B5EF4-FFF2-40B4-BE49-F238E27FC236}">
                <a16:creationId xmlns:a16="http://schemas.microsoft.com/office/drawing/2014/main" id="{42AF1107-8D35-4E35-93C7-D3640946F742}"/>
              </a:ext>
            </a:extLst>
          </p:cNvPr>
          <p:cNvSpPr>
            <a:spLocks noGrp="1"/>
          </p:cNvSpPr>
          <p:nvPr>
            <p:ph type="body" sz="quarter" idx="13"/>
          </p:nvPr>
        </p:nvSpPr>
        <p:spPr/>
        <p:txBody>
          <a:bodyPr/>
          <a:lstStyle/>
          <a:p>
            <a:r>
              <a:rPr lang="en-US" dirty="0"/>
              <a:t>Dr. Linda Thurby-Hay</a:t>
            </a:r>
          </a:p>
          <a:p>
            <a:r>
              <a:rPr lang="en-US" dirty="0" err="1"/>
              <a:t>Linda_Thurby-Hay@bshsi.org</a:t>
            </a:r>
            <a:endParaRPr lang="en-US" dirty="0"/>
          </a:p>
          <a:p>
            <a:r>
              <a:rPr lang="en-US" dirty="0"/>
              <a:t>804-764-7885</a:t>
            </a:r>
          </a:p>
          <a:p>
            <a:endParaRPr lang="en-US" dirty="0"/>
          </a:p>
        </p:txBody>
      </p:sp>
      <p:pic>
        <p:nvPicPr>
          <p:cNvPr id="13" name="Picture Placeholder 12" descr="mountains under the night sky just before dawn">
            <a:extLst>
              <a:ext uri="{FF2B5EF4-FFF2-40B4-BE49-F238E27FC236}">
                <a16:creationId xmlns:a16="http://schemas.microsoft.com/office/drawing/2014/main" id="{E02C4914-F076-4415-9C5D-A9BDB6CC6110}"/>
              </a:ext>
            </a:extLst>
          </p:cNvPr>
          <p:cNvPicPr>
            <a:picLocks noGrp="1" noChangeAspect="1"/>
          </p:cNvPicPr>
          <p:nvPr>
            <p:ph type="pic" sz="quarter" idx="16"/>
          </p:nvPr>
        </p:nvPicPr>
        <p:blipFill rotWithShape="1">
          <a:blip r:embed="rId6"/>
          <a:srcRect t="108" b="108"/>
          <a:stretch/>
        </p:blipFill>
        <p:spPr>
          <a:xfrm>
            <a:off x="4466590" y="4402043"/>
            <a:ext cx="3020060" cy="2462810"/>
          </a:xfrm>
        </p:spPr>
      </p:pic>
      <p:sp>
        <p:nvSpPr>
          <p:cNvPr id="24" name="Slide Number Placeholder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a:lstStyle/>
          <a:p>
            <a:fld id="{D8DA9DAA-006C-4F4B-980E-E3DF019B24E2}" type="slidenum">
              <a:rPr lang="en-US" smtClean="0"/>
              <a:pPr/>
              <a:t>38</a:t>
            </a:fld>
            <a:endParaRPr lang="en-US" dirty="0"/>
          </a:p>
        </p:txBody>
      </p:sp>
    </p:spTree>
    <p:extLst>
      <p:ext uri="{BB962C8B-B14F-4D97-AF65-F5344CB8AC3E}">
        <p14:creationId xmlns:p14="http://schemas.microsoft.com/office/powerpoint/2010/main" val="927313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6C3F5-FF81-49A5-82F4-FB9892B52C80}"/>
              </a:ext>
            </a:extLst>
          </p:cNvPr>
          <p:cNvSpPr>
            <a:spLocks noGrp="1"/>
          </p:cNvSpPr>
          <p:nvPr>
            <p:ph type="title"/>
          </p:nvPr>
        </p:nvSpPr>
        <p:spPr>
          <a:xfrm>
            <a:off x="745055" y="4374007"/>
            <a:ext cx="2851114" cy="994916"/>
          </a:xfrm>
        </p:spPr>
        <p:txBody>
          <a:bodyPr anchor="b">
            <a:normAutofit/>
          </a:bodyPr>
          <a:lstStyle/>
          <a:p>
            <a:pPr algn="ctr"/>
            <a:r>
              <a:rPr lang="en-US" dirty="0">
                <a:solidFill>
                  <a:schemeClr val="accent1"/>
                </a:solidFill>
              </a:rPr>
              <a:t>New Diagnosis Type 2 diabetes</a:t>
            </a:r>
          </a:p>
        </p:txBody>
      </p:sp>
      <p:pic>
        <p:nvPicPr>
          <p:cNvPr id="5" name="Content Placeholder 4" descr="Chart&#10;&#10;Description automatically generated with low confidence">
            <a:extLst>
              <a:ext uri="{FF2B5EF4-FFF2-40B4-BE49-F238E27FC236}">
                <a16:creationId xmlns:a16="http://schemas.microsoft.com/office/drawing/2014/main" id="{49215569-6802-4423-8837-9F781C91AAFA}"/>
              </a:ext>
            </a:extLst>
          </p:cNvPr>
          <p:cNvPicPr>
            <a:picLocks noGrp="1" noChangeAspect="1"/>
          </p:cNvPicPr>
          <p:nvPr>
            <p:ph idx="1"/>
          </p:nvPr>
        </p:nvPicPr>
        <p:blipFill>
          <a:blip r:embed="rId3"/>
          <a:stretch>
            <a:fillRect/>
          </a:stretch>
        </p:blipFill>
        <p:spPr>
          <a:xfrm>
            <a:off x="3743262" y="2144990"/>
            <a:ext cx="4846643" cy="3429000"/>
          </a:xfrm>
          <a:noFill/>
        </p:spPr>
      </p:pic>
      <p:sp>
        <p:nvSpPr>
          <p:cNvPr id="10" name="Text Placeholder 3">
            <a:extLst>
              <a:ext uri="{FF2B5EF4-FFF2-40B4-BE49-F238E27FC236}">
                <a16:creationId xmlns:a16="http://schemas.microsoft.com/office/drawing/2014/main" id="{18F6C584-C418-A7B6-155C-688EF8BA123E}"/>
              </a:ext>
            </a:extLst>
          </p:cNvPr>
          <p:cNvSpPr>
            <a:spLocks noGrp="1"/>
          </p:cNvSpPr>
          <p:nvPr>
            <p:ph type="body" sz="half" idx="2"/>
          </p:nvPr>
        </p:nvSpPr>
        <p:spPr>
          <a:xfrm>
            <a:off x="745055" y="2362009"/>
            <a:ext cx="2851114" cy="1828400"/>
          </a:xfrm>
          <a:solidFill>
            <a:srgbClr val="FFFF00"/>
          </a:solidFill>
        </p:spPr>
        <p:txBody>
          <a:bodyPr>
            <a:normAutofit lnSpcReduction="10000"/>
          </a:bodyPr>
          <a:lstStyle/>
          <a:p>
            <a:r>
              <a:rPr lang="en-US" dirty="0"/>
              <a:t>51-year-old Hispanic female</a:t>
            </a:r>
          </a:p>
          <a:p>
            <a:r>
              <a:rPr lang="en-US" dirty="0"/>
              <a:t>Gestational diabetes 15 years ago</a:t>
            </a:r>
          </a:p>
          <a:p>
            <a:r>
              <a:rPr lang="en-US" dirty="0"/>
              <a:t>Family history of diabetes on both sides</a:t>
            </a:r>
          </a:p>
          <a:p>
            <a:r>
              <a:rPr lang="en-US" dirty="0"/>
              <a:t>Admission BG 236. A1c 8.3%</a:t>
            </a:r>
          </a:p>
          <a:p>
            <a:r>
              <a:rPr lang="en-US" dirty="0"/>
              <a:t>New diagnosis of Type 2 diabetes</a:t>
            </a:r>
          </a:p>
          <a:p>
            <a:r>
              <a:rPr lang="en-US" dirty="0"/>
              <a:t>Treated with correction insulin ONLY</a:t>
            </a:r>
          </a:p>
          <a:p>
            <a:endParaRPr lang="en-US" dirty="0">
              <a:solidFill>
                <a:schemeClr val="accent1"/>
              </a:solidFill>
            </a:endParaRPr>
          </a:p>
        </p:txBody>
      </p:sp>
      <p:sp>
        <p:nvSpPr>
          <p:cNvPr id="8" name="Frame 7">
            <a:extLst>
              <a:ext uri="{FF2B5EF4-FFF2-40B4-BE49-F238E27FC236}">
                <a16:creationId xmlns:a16="http://schemas.microsoft.com/office/drawing/2014/main" id="{4700B852-4704-43CE-9989-1BF89435277E}"/>
              </a:ext>
            </a:extLst>
          </p:cNvPr>
          <p:cNvSpPr/>
          <p:nvPr/>
        </p:nvSpPr>
        <p:spPr>
          <a:xfrm>
            <a:off x="3810907" y="4517412"/>
            <a:ext cx="4778998" cy="4560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solidFill>
            </a:endParaRPr>
          </a:p>
        </p:txBody>
      </p:sp>
      <p:sp>
        <p:nvSpPr>
          <p:cNvPr id="6" name="Title 4">
            <a:extLst>
              <a:ext uri="{FF2B5EF4-FFF2-40B4-BE49-F238E27FC236}">
                <a16:creationId xmlns:a16="http://schemas.microsoft.com/office/drawing/2014/main" id="{D1995973-B617-46AD-2EA1-25638B4B6174}"/>
              </a:ext>
            </a:extLst>
          </p:cNvPr>
          <p:cNvSpPr txBox="1">
            <a:spLocks/>
          </p:cNvSpPr>
          <p:nvPr/>
        </p:nvSpPr>
        <p:spPr>
          <a:xfrm>
            <a:off x="1005840" y="605604"/>
            <a:ext cx="7132319" cy="706351"/>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3200" b="0" kern="1200">
                <a:solidFill>
                  <a:schemeClr val="accent2">
                    <a:lumMod val="50000"/>
                  </a:schemeClr>
                </a:solidFill>
                <a:latin typeface="+mj-lt"/>
                <a:ea typeface="+mj-ea"/>
                <a:cs typeface="+mj-cs"/>
              </a:defRPr>
            </a:lvl1pPr>
          </a:lstStyle>
          <a:p>
            <a:pPr algn="ctr"/>
            <a:r>
              <a:rPr lang="en-US" sz="3000" dirty="0">
                <a:solidFill>
                  <a:schemeClr val="accent1"/>
                </a:solidFill>
              </a:rPr>
              <a:t>REACTIVE APPROACH </a:t>
            </a:r>
          </a:p>
        </p:txBody>
      </p:sp>
    </p:spTree>
    <p:extLst>
      <p:ext uri="{BB962C8B-B14F-4D97-AF65-F5344CB8AC3E}">
        <p14:creationId xmlns:p14="http://schemas.microsoft.com/office/powerpoint/2010/main" val="70529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654" y="1066578"/>
            <a:ext cx="4805014" cy="668496"/>
          </a:xfrm>
        </p:spPr>
        <p:txBody>
          <a:bodyPr anchor="b">
            <a:normAutofit/>
          </a:bodyPr>
          <a:lstStyle/>
          <a:p>
            <a:pPr algn="ctr"/>
            <a:r>
              <a:rPr lang="en-US" sz="3000" dirty="0">
                <a:solidFill>
                  <a:schemeClr val="accent1"/>
                </a:solidFill>
              </a:rPr>
              <a:t>REACTIVE APPROACH</a:t>
            </a:r>
          </a:p>
        </p:txBody>
      </p:sp>
      <p:pic>
        <p:nvPicPr>
          <p:cNvPr id="3" name="Picture 2">
            <a:extLst>
              <a:ext uri="{FF2B5EF4-FFF2-40B4-BE49-F238E27FC236}">
                <a16:creationId xmlns:a16="http://schemas.microsoft.com/office/drawing/2014/main" id="{6B7AA575-51D9-561B-0E57-941C38AFA93D}"/>
              </a:ext>
            </a:extLst>
          </p:cNvPr>
          <p:cNvPicPr>
            <a:picLocks noChangeAspect="1"/>
          </p:cNvPicPr>
          <p:nvPr/>
        </p:nvPicPr>
        <p:blipFill>
          <a:blip r:embed="rId3"/>
          <a:stretch>
            <a:fillRect/>
          </a:stretch>
        </p:blipFill>
        <p:spPr>
          <a:xfrm>
            <a:off x="690654" y="1952317"/>
            <a:ext cx="7761188" cy="3374136"/>
          </a:xfrm>
          <a:prstGeom prst="rect">
            <a:avLst/>
          </a:prstGeom>
          <a:noFill/>
        </p:spPr>
      </p:pic>
      <p:sp>
        <p:nvSpPr>
          <p:cNvPr id="8" name="Frame 7">
            <a:extLst>
              <a:ext uri="{FF2B5EF4-FFF2-40B4-BE49-F238E27FC236}">
                <a16:creationId xmlns:a16="http://schemas.microsoft.com/office/drawing/2014/main" id="{CEA62A48-333F-6DE2-0CF1-1F9815471C40}"/>
              </a:ext>
            </a:extLst>
          </p:cNvPr>
          <p:cNvSpPr/>
          <p:nvPr/>
        </p:nvSpPr>
        <p:spPr>
          <a:xfrm>
            <a:off x="760165" y="3840067"/>
            <a:ext cx="2354855" cy="1485945"/>
          </a:xfrm>
          <a:prstGeom prst="frame">
            <a:avLst>
              <a:gd name="adj1" fmla="val 32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Donut 8">
            <a:extLst>
              <a:ext uri="{FF2B5EF4-FFF2-40B4-BE49-F238E27FC236}">
                <a16:creationId xmlns:a16="http://schemas.microsoft.com/office/drawing/2014/main" id="{49E9F7F3-3BF9-000F-1E69-8F080A18967C}"/>
              </a:ext>
            </a:extLst>
          </p:cNvPr>
          <p:cNvSpPr/>
          <p:nvPr/>
        </p:nvSpPr>
        <p:spPr>
          <a:xfrm>
            <a:off x="2842351" y="3729454"/>
            <a:ext cx="1916936" cy="1027767"/>
          </a:xfrm>
          <a:prstGeom prst="donut">
            <a:avLst>
              <a:gd name="adj" fmla="val 4860"/>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Donut 9">
            <a:extLst>
              <a:ext uri="{FF2B5EF4-FFF2-40B4-BE49-F238E27FC236}">
                <a16:creationId xmlns:a16="http://schemas.microsoft.com/office/drawing/2014/main" id="{E4D3270F-C57D-6BFD-C175-33C55FA57068}"/>
              </a:ext>
            </a:extLst>
          </p:cNvPr>
          <p:cNvSpPr/>
          <p:nvPr/>
        </p:nvSpPr>
        <p:spPr>
          <a:xfrm>
            <a:off x="4473293" y="3734518"/>
            <a:ext cx="1831110" cy="1027767"/>
          </a:xfrm>
          <a:prstGeom prst="donut">
            <a:avLst>
              <a:gd name="adj" fmla="val 4860"/>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TextBox 10">
            <a:extLst>
              <a:ext uri="{FF2B5EF4-FFF2-40B4-BE49-F238E27FC236}">
                <a16:creationId xmlns:a16="http://schemas.microsoft.com/office/drawing/2014/main" id="{92422A55-844F-FEE5-C30C-498520C864F1}"/>
              </a:ext>
            </a:extLst>
          </p:cNvPr>
          <p:cNvSpPr txBox="1"/>
          <p:nvPr/>
        </p:nvSpPr>
        <p:spPr>
          <a:xfrm>
            <a:off x="6304403" y="1339605"/>
            <a:ext cx="2507617" cy="900246"/>
          </a:xfrm>
          <a:prstGeom prst="rect">
            <a:avLst/>
          </a:prstGeom>
          <a:solidFill>
            <a:srgbClr val="FFFF00"/>
          </a:solidFill>
        </p:spPr>
        <p:txBody>
          <a:bodyPr wrap="square" rtlCol="0">
            <a:spAutoFit/>
          </a:bodyPr>
          <a:lstStyle/>
          <a:p>
            <a:pPr algn="r"/>
            <a:r>
              <a:rPr lang="en-US" sz="1050" dirty="0"/>
              <a:t>80-year-old AA female</a:t>
            </a:r>
          </a:p>
          <a:p>
            <a:pPr algn="r"/>
            <a:r>
              <a:rPr lang="en-US" sz="1050" dirty="0"/>
              <a:t>Known Type 2 diabetes with      kidney disease</a:t>
            </a:r>
          </a:p>
          <a:p>
            <a:pPr algn="r"/>
            <a:r>
              <a:rPr lang="en-US" sz="1050" dirty="0"/>
              <a:t>On insulin therapy at home</a:t>
            </a:r>
          </a:p>
          <a:p>
            <a:pPr algn="r"/>
            <a:r>
              <a:rPr lang="en-US" sz="1050" dirty="0"/>
              <a:t>Weight 74 kg/BMI 24</a:t>
            </a:r>
          </a:p>
        </p:txBody>
      </p:sp>
      <p:sp>
        <p:nvSpPr>
          <p:cNvPr id="13" name="Donut 12">
            <a:extLst>
              <a:ext uri="{FF2B5EF4-FFF2-40B4-BE49-F238E27FC236}">
                <a16:creationId xmlns:a16="http://schemas.microsoft.com/office/drawing/2014/main" id="{30DC9486-94D6-0B2C-82B8-854B99F0F988}"/>
              </a:ext>
            </a:extLst>
          </p:cNvPr>
          <p:cNvSpPr/>
          <p:nvPr/>
        </p:nvSpPr>
        <p:spPr>
          <a:xfrm>
            <a:off x="6156850" y="3700552"/>
            <a:ext cx="1831110" cy="1027767"/>
          </a:xfrm>
          <a:prstGeom prst="donut">
            <a:avLst>
              <a:gd name="adj" fmla="val 4860"/>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Donut 3">
            <a:extLst>
              <a:ext uri="{FF2B5EF4-FFF2-40B4-BE49-F238E27FC236}">
                <a16:creationId xmlns:a16="http://schemas.microsoft.com/office/drawing/2014/main" id="{77153B3C-9AC3-5945-9145-DB3FD9C19089}"/>
              </a:ext>
            </a:extLst>
          </p:cNvPr>
          <p:cNvSpPr/>
          <p:nvPr/>
        </p:nvSpPr>
        <p:spPr>
          <a:xfrm>
            <a:off x="2217717" y="3511385"/>
            <a:ext cx="472044" cy="328241"/>
          </a:xfrm>
          <a:prstGeom prst="donut">
            <a:avLst>
              <a:gd name="adj" fmla="val 119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5" name="TextBox 4">
            <a:extLst>
              <a:ext uri="{FF2B5EF4-FFF2-40B4-BE49-F238E27FC236}">
                <a16:creationId xmlns:a16="http://schemas.microsoft.com/office/drawing/2014/main" id="{9ECEC9A7-FF7E-4C1E-CF91-D259A53010A9}"/>
              </a:ext>
            </a:extLst>
          </p:cNvPr>
          <p:cNvSpPr txBox="1"/>
          <p:nvPr/>
        </p:nvSpPr>
        <p:spPr>
          <a:xfrm>
            <a:off x="1722478" y="4664888"/>
            <a:ext cx="1160895" cy="196208"/>
          </a:xfrm>
          <a:prstGeom prst="rect">
            <a:avLst/>
          </a:prstGeom>
          <a:noFill/>
        </p:spPr>
        <p:txBody>
          <a:bodyPr wrap="none" rtlCol="0">
            <a:spAutoFit/>
          </a:bodyPr>
          <a:lstStyle/>
          <a:p>
            <a:r>
              <a:rPr lang="en-US" sz="675" b="1" dirty="0">
                <a:solidFill>
                  <a:schemeClr val="accent1">
                    <a:lumMod val="50000"/>
                  </a:schemeClr>
                </a:solidFill>
              </a:rPr>
              <a:t>No record of oral intake</a:t>
            </a:r>
          </a:p>
        </p:txBody>
      </p:sp>
      <p:sp>
        <p:nvSpPr>
          <p:cNvPr id="6" name="Donut 5">
            <a:extLst>
              <a:ext uri="{FF2B5EF4-FFF2-40B4-BE49-F238E27FC236}">
                <a16:creationId xmlns:a16="http://schemas.microsoft.com/office/drawing/2014/main" id="{2C50293A-4FFF-A92B-E4EB-C5673A84F147}"/>
              </a:ext>
            </a:extLst>
          </p:cNvPr>
          <p:cNvSpPr/>
          <p:nvPr/>
        </p:nvSpPr>
        <p:spPr>
          <a:xfrm>
            <a:off x="7232073" y="4286251"/>
            <a:ext cx="311728" cy="285008"/>
          </a:xfrm>
          <a:prstGeom prst="donut">
            <a:avLst>
              <a:gd name="adj" fmla="val 119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36188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p:txBody>
          <a:bodyPr>
            <a:normAutofit/>
          </a:bodyPr>
          <a:lstStyle/>
          <a:p>
            <a:r>
              <a:rPr lang="en-US" sz="2400" dirty="0">
                <a:solidFill>
                  <a:schemeClr val="accent1">
                    <a:lumMod val="50000"/>
                  </a:schemeClr>
                </a:solidFill>
              </a:rPr>
              <a:t>American Diabetes Association</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Managing Inpatient hyperglycemia</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p:txBody>
          <a:bodyPr>
            <a:normAutofit/>
          </a:bodyPr>
          <a:lstStyle/>
          <a:p>
            <a:r>
              <a:rPr lang="en-US" sz="1650" i="1" dirty="0"/>
              <a:t>“High-quality hospital care for diabetes requires standards for care delivery, which are best implemented using structured order sets and quality improvement strategies for process improvement.” </a:t>
            </a:r>
          </a:p>
          <a:p>
            <a:endParaRPr lang="en-US" i="1" dirty="0"/>
          </a:p>
          <a:p>
            <a:endParaRPr lang="en-US" i="1" dirty="0"/>
          </a:p>
          <a:p>
            <a:endParaRPr lang="en-US" i="1" dirty="0"/>
          </a:p>
        </p:txBody>
      </p:sp>
      <p:pic>
        <p:nvPicPr>
          <p:cNvPr id="8" name="Picture Placeholder 7" descr="mountains under the night sky just before dawn">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3"/>
          <a:srcRect l="71" r="71"/>
          <a:stretch/>
        </p:blipFill>
        <p:spPr/>
      </p:pic>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6</a:t>
            </a:fld>
            <a:endParaRPr lang="en-US" dirty="0"/>
          </a:p>
        </p:txBody>
      </p:sp>
      <p:sp>
        <p:nvSpPr>
          <p:cNvPr id="5" name="TextBox 4">
            <a:extLst>
              <a:ext uri="{FF2B5EF4-FFF2-40B4-BE49-F238E27FC236}">
                <a16:creationId xmlns:a16="http://schemas.microsoft.com/office/drawing/2014/main" id="{58E030A5-8A2E-5D01-C9B5-043CB72DC591}"/>
              </a:ext>
            </a:extLst>
          </p:cNvPr>
          <p:cNvSpPr txBox="1"/>
          <p:nvPr/>
        </p:nvSpPr>
        <p:spPr>
          <a:xfrm>
            <a:off x="637794" y="6267652"/>
            <a:ext cx="7366194" cy="430887"/>
          </a:xfrm>
          <a:prstGeom prst="rect">
            <a:avLst/>
          </a:prstGeom>
          <a:noFill/>
        </p:spPr>
        <p:txBody>
          <a:bodyPr wrap="square">
            <a:spAutoFit/>
          </a:bodyPr>
          <a:lstStyle/>
          <a:p>
            <a:pPr algn="r"/>
            <a:r>
              <a:rPr lang="en-US" sz="1100" dirty="0"/>
              <a:t>American Diabetes Association. (2024). Standards of Care in Diabetes-2024. Diabetes Care 47 (Supplement_1):S295–S306 </a:t>
            </a:r>
          </a:p>
        </p:txBody>
      </p:sp>
    </p:spTree>
    <p:extLst>
      <p:ext uri="{BB962C8B-B14F-4D97-AF65-F5344CB8AC3E}">
        <p14:creationId xmlns:p14="http://schemas.microsoft.com/office/powerpoint/2010/main" val="365334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75E6BEA7-8EB6-284D-B923-3AFAB1D5D89C}"/>
              </a:ext>
            </a:extLst>
          </p:cNvPr>
          <p:cNvPicPr>
            <a:picLocks noChangeAspect="1"/>
          </p:cNvPicPr>
          <p:nvPr/>
        </p:nvPicPr>
        <p:blipFill rotWithShape="1">
          <a:blip r:embed="rId3"/>
          <a:srcRect l="17916" t="10025" r="15417" b="38889"/>
          <a:stretch/>
        </p:blipFill>
        <p:spPr>
          <a:xfrm>
            <a:off x="3975364" y="3586756"/>
            <a:ext cx="1407680" cy="14556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person wearing a white coat&#10;&#10;Description automatically generated with medium confidence">
            <a:extLst>
              <a:ext uri="{FF2B5EF4-FFF2-40B4-BE49-F238E27FC236}">
                <a16:creationId xmlns:a16="http://schemas.microsoft.com/office/drawing/2014/main" id="{CD1DDC40-50B0-9D4C-B86D-C0A727391843}"/>
              </a:ext>
            </a:extLst>
          </p:cNvPr>
          <p:cNvPicPr>
            <a:picLocks noChangeAspect="1"/>
          </p:cNvPicPr>
          <p:nvPr/>
        </p:nvPicPr>
        <p:blipFill rotWithShape="1">
          <a:blip r:embed="rId4"/>
          <a:srcRect l="21249" t="14444" r="15418" b="41518"/>
          <a:stretch/>
        </p:blipFill>
        <p:spPr>
          <a:xfrm>
            <a:off x="5598020" y="3574668"/>
            <a:ext cx="1439552" cy="14556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EEAEAE50-33C8-9345-A326-47FC4EE1D81F}"/>
              </a:ext>
            </a:extLst>
          </p:cNvPr>
          <p:cNvPicPr>
            <a:picLocks noChangeAspect="1"/>
          </p:cNvPicPr>
          <p:nvPr/>
        </p:nvPicPr>
        <p:blipFill rotWithShape="1">
          <a:blip r:embed="rId5"/>
          <a:srcRect l="19855" t="8837" r="17429" b="39070"/>
          <a:stretch/>
        </p:blipFill>
        <p:spPr>
          <a:xfrm>
            <a:off x="2444741" y="3593725"/>
            <a:ext cx="1343033" cy="14556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5F89A6B6-E51D-E741-B307-B94C40366AA8}"/>
              </a:ext>
            </a:extLst>
          </p:cNvPr>
          <p:cNvSpPr txBox="1"/>
          <p:nvPr/>
        </p:nvSpPr>
        <p:spPr>
          <a:xfrm>
            <a:off x="552190" y="1285094"/>
            <a:ext cx="8254027" cy="1384995"/>
          </a:xfrm>
          <a:prstGeom prst="rect">
            <a:avLst/>
          </a:prstGeom>
          <a:noFill/>
        </p:spPr>
        <p:txBody>
          <a:bodyPr wrap="square" rtlCol="0">
            <a:spAutoFit/>
          </a:bodyPr>
          <a:lstStyle/>
          <a:p>
            <a:pPr algn="ctr"/>
            <a:endParaRPr lang="en-US" sz="2800" dirty="0">
              <a:solidFill>
                <a:schemeClr val="accent1"/>
              </a:solidFill>
            </a:endParaRPr>
          </a:p>
          <a:p>
            <a:pPr algn="ctr"/>
            <a:r>
              <a:rPr lang="en-US" sz="2800" dirty="0">
                <a:solidFill>
                  <a:schemeClr val="accent1"/>
                </a:solidFill>
              </a:rPr>
              <a:t>Clinical Nurse Specialist </a:t>
            </a:r>
          </a:p>
          <a:p>
            <a:pPr algn="ctr"/>
            <a:r>
              <a:rPr lang="en-US" sz="2800" dirty="0">
                <a:solidFill>
                  <a:schemeClr val="accent1"/>
                </a:solidFill>
              </a:rPr>
              <a:t>DIABETES MANAGEMENT CONSULT SERVICE</a:t>
            </a:r>
          </a:p>
        </p:txBody>
      </p:sp>
      <p:pic>
        <p:nvPicPr>
          <p:cNvPr id="4" name="Picture 3">
            <a:extLst>
              <a:ext uri="{FF2B5EF4-FFF2-40B4-BE49-F238E27FC236}">
                <a16:creationId xmlns:a16="http://schemas.microsoft.com/office/drawing/2014/main" id="{79EDF355-B218-D87D-34F0-1EDCEF62CDFB}"/>
              </a:ext>
            </a:extLst>
          </p:cNvPr>
          <p:cNvPicPr>
            <a:picLocks noChangeAspect="1"/>
          </p:cNvPicPr>
          <p:nvPr/>
        </p:nvPicPr>
        <p:blipFill rotWithShape="1">
          <a:blip r:embed="rId6"/>
          <a:srcRect l="6171" r="3259" b="24356"/>
          <a:stretch/>
        </p:blipFill>
        <p:spPr>
          <a:xfrm>
            <a:off x="818353" y="3593725"/>
            <a:ext cx="1407680" cy="14556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60A65444-A967-AC58-2788-D6F3CCB3F814}"/>
              </a:ext>
            </a:extLst>
          </p:cNvPr>
          <p:cNvSpPr txBox="1"/>
          <p:nvPr/>
        </p:nvSpPr>
        <p:spPr>
          <a:xfrm>
            <a:off x="794121" y="5352700"/>
            <a:ext cx="7863687" cy="1131079"/>
          </a:xfrm>
          <a:prstGeom prst="rect">
            <a:avLst/>
          </a:prstGeom>
          <a:solidFill>
            <a:schemeClr val="accent3">
              <a:lumMod val="20000"/>
              <a:lumOff val="80000"/>
            </a:schemeClr>
          </a:solidFill>
          <a:ln w="38100">
            <a:solidFill>
              <a:schemeClr val="accent1">
                <a:lumMod val="50000"/>
              </a:schemeClr>
            </a:solidFill>
          </a:ln>
        </p:spPr>
        <p:txBody>
          <a:bodyPr wrap="square">
            <a:spAutoFit/>
          </a:bodyPr>
          <a:lstStyle/>
          <a:p>
            <a:pPr marL="214313" indent="-214313">
              <a:lnSpc>
                <a:spcPct val="90000"/>
              </a:lnSpc>
              <a:buFont typeface="Wingdings" pitchFamily="2" charset="2"/>
              <a:buChar char="§"/>
            </a:pPr>
            <a:r>
              <a:rPr lang="en-US" sz="1500" dirty="0"/>
              <a:t>Educated at either the master’s or doctoral level </a:t>
            </a:r>
          </a:p>
          <a:p>
            <a:pPr marL="214313" indent="-214313">
              <a:lnSpc>
                <a:spcPct val="90000"/>
              </a:lnSpc>
              <a:buFont typeface="Wingdings" pitchFamily="2" charset="2"/>
              <a:buChar char="§"/>
            </a:pPr>
            <a:r>
              <a:rPr lang="en-US" sz="1500" dirty="0"/>
              <a:t>Nationally certified as Clinical Nurse Specialists </a:t>
            </a:r>
          </a:p>
          <a:p>
            <a:pPr marL="214313" indent="-214313">
              <a:lnSpc>
                <a:spcPct val="90000"/>
              </a:lnSpc>
              <a:buFont typeface="Wingdings" pitchFamily="2" charset="2"/>
              <a:buChar char="§"/>
            </a:pPr>
            <a:r>
              <a:rPr lang="en-US" sz="1500" dirty="0"/>
              <a:t>SERVICE: Provide advanced clinical expertise in diagnosis &amp; intervention to prevent, remediate, or alleviate illness and promote health</a:t>
            </a:r>
          </a:p>
          <a:p>
            <a:pPr marL="214313" indent="-214313">
              <a:lnSpc>
                <a:spcPct val="90000"/>
              </a:lnSpc>
              <a:buFont typeface="Wingdings" pitchFamily="2" charset="2"/>
              <a:buChar char="§"/>
            </a:pPr>
            <a:r>
              <a:rPr lang="en-US" sz="1500" dirty="0"/>
              <a:t>Prescribe &amp; bill for care services </a:t>
            </a:r>
          </a:p>
        </p:txBody>
      </p:sp>
      <p:sp>
        <p:nvSpPr>
          <p:cNvPr id="6" name="TextBox 5">
            <a:extLst>
              <a:ext uri="{FF2B5EF4-FFF2-40B4-BE49-F238E27FC236}">
                <a16:creationId xmlns:a16="http://schemas.microsoft.com/office/drawing/2014/main" id="{EB6BE9B8-4682-51D3-3DFB-E2137B59BF55}"/>
              </a:ext>
            </a:extLst>
          </p:cNvPr>
          <p:cNvSpPr txBox="1"/>
          <p:nvPr/>
        </p:nvSpPr>
        <p:spPr>
          <a:xfrm>
            <a:off x="696181" y="2874926"/>
            <a:ext cx="1715534" cy="577081"/>
          </a:xfrm>
          <a:prstGeom prst="rect">
            <a:avLst/>
          </a:prstGeom>
          <a:noFill/>
        </p:spPr>
        <p:txBody>
          <a:bodyPr wrap="none" rtlCol="0">
            <a:spAutoFit/>
          </a:bodyPr>
          <a:lstStyle/>
          <a:p>
            <a:pPr algn="ctr"/>
            <a:r>
              <a:rPr lang="en-US" sz="1050" dirty="0"/>
              <a:t>Linda Thurby-Hay DNP, </a:t>
            </a:r>
          </a:p>
          <a:p>
            <a:pPr algn="ctr"/>
            <a:r>
              <a:rPr lang="en-US" sz="1050" dirty="0"/>
              <a:t>APRN, ACNS-BC, </a:t>
            </a:r>
          </a:p>
          <a:p>
            <a:pPr algn="ctr"/>
            <a:r>
              <a:rPr lang="en-US" sz="1050" dirty="0"/>
              <a:t>BC-ADM, CDCES</a:t>
            </a:r>
          </a:p>
        </p:txBody>
      </p:sp>
      <p:sp>
        <p:nvSpPr>
          <p:cNvPr id="7" name="TextBox 6">
            <a:extLst>
              <a:ext uri="{FF2B5EF4-FFF2-40B4-BE49-F238E27FC236}">
                <a16:creationId xmlns:a16="http://schemas.microsoft.com/office/drawing/2014/main" id="{13CBB344-3166-3B16-2A2C-C1107B57EC00}"/>
              </a:ext>
            </a:extLst>
          </p:cNvPr>
          <p:cNvSpPr txBox="1"/>
          <p:nvPr/>
        </p:nvSpPr>
        <p:spPr>
          <a:xfrm>
            <a:off x="2391627" y="2933220"/>
            <a:ext cx="1372492" cy="415498"/>
          </a:xfrm>
          <a:prstGeom prst="rect">
            <a:avLst/>
          </a:prstGeom>
          <a:noFill/>
        </p:spPr>
        <p:txBody>
          <a:bodyPr wrap="none" rtlCol="0">
            <a:spAutoFit/>
          </a:bodyPr>
          <a:lstStyle/>
          <a:p>
            <a:pPr algn="ctr"/>
            <a:r>
              <a:rPr lang="en-US" sz="1050" dirty="0"/>
              <a:t>Trina Carter MSN, </a:t>
            </a:r>
          </a:p>
          <a:p>
            <a:pPr algn="ctr"/>
            <a:r>
              <a:rPr lang="en-US" sz="1050" dirty="0"/>
              <a:t>APRN, AG-CNS</a:t>
            </a:r>
          </a:p>
        </p:txBody>
      </p:sp>
      <p:sp>
        <p:nvSpPr>
          <p:cNvPr id="8" name="TextBox 7">
            <a:extLst>
              <a:ext uri="{FF2B5EF4-FFF2-40B4-BE49-F238E27FC236}">
                <a16:creationId xmlns:a16="http://schemas.microsoft.com/office/drawing/2014/main" id="{7373ED3D-2569-C37C-BA28-D4BCE13DBE93}"/>
              </a:ext>
            </a:extLst>
          </p:cNvPr>
          <p:cNvSpPr txBox="1"/>
          <p:nvPr/>
        </p:nvSpPr>
        <p:spPr>
          <a:xfrm>
            <a:off x="3787774" y="2938160"/>
            <a:ext cx="1782860" cy="415498"/>
          </a:xfrm>
          <a:prstGeom prst="rect">
            <a:avLst/>
          </a:prstGeom>
          <a:noFill/>
        </p:spPr>
        <p:txBody>
          <a:bodyPr wrap="none" rtlCol="0">
            <a:spAutoFit/>
          </a:bodyPr>
          <a:lstStyle/>
          <a:p>
            <a:pPr algn="ctr"/>
            <a:r>
              <a:rPr lang="en-US" sz="1050" dirty="0"/>
              <a:t>Shelly Milburn MSN, </a:t>
            </a:r>
          </a:p>
          <a:p>
            <a:pPr algn="ctr"/>
            <a:r>
              <a:rPr lang="en-US" sz="1050" dirty="0"/>
              <a:t>APRN, AG-CNS, BC-ADM</a:t>
            </a:r>
          </a:p>
        </p:txBody>
      </p:sp>
      <p:sp>
        <p:nvSpPr>
          <p:cNvPr id="12" name="TextBox 11">
            <a:extLst>
              <a:ext uri="{FF2B5EF4-FFF2-40B4-BE49-F238E27FC236}">
                <a16:creationId xmlns:a16="http://schemas.microsoft.com/office/drawing/2014/main" id="{3703487A-3F84-59EF-8114-369905FEC56A}"/>
              </a:ext>
            </a:extLst>
          </p:cNvPr>
          <p:cNvSpPr txBox="1"/>
          <p:nvPr/>
        </p:nvSpPr>
        <p:spPr>
          <a:xfrm>
            <a:off x="5438466" y="2933220"/>
            <a:ext cx="1745991" cy="415498"/>
          </a:xfrm>
          <a:prstGeom prst="rect">
            <a:avLst/>
          </a:prstGeom>
          <a:noFill/>
        </p:spPr>
        <p:txBody>
          <a:bodyPr wrap="none" rtlCol="0">
            <a:spAutoFit/>
          </a:bodyPr>
          <a:lstStyle/>
          <a:p>
            <a:pPr algn="ctr"/>
            <a:r>
              <a:rPr lang="en-US" sz="1050" dirty="0"/>
              <a:t>Lauren Turner MSN, </a:t>
            </a:r>
          </a:p>
          <a:p>
            <a:pPr algn="ctr"/>
            <a:r>
              <a:rPr lang="en-US" sz="1050" dirty="0"/>
              <a:t>APRN,AG-CNS, BC-ADM</a:t>
            </a:r>
          </a:p>
        </p:txBody>
      </p:sp>
      <p:sp>
        <p:nvSpPr>
          <p:cNvPr id="13" name="TextBox 12">
            <a:extLst>
              <a:ext uri="{FF2B5EF4-FFF2-40B4-BE49-F238E27FC236}">
                <a16:creationId xmlns:a16="http://schemas.microsoft.com/office/drawing/2014/main" id="{80419A79-AAA0-FC13-7FCB-77D0C8AE7F70}"/>
              </a:ext>
            </a:extLst>
          </p:cNvPr>
          <p:cNvSpPr txBox="1"/>
          <p:nvPr/>
        </p:nvSpPr>
        <p:spPr>
          <a:xfrm>
            <a:off x="7095180" y="2933220"/>
            <a:ext cx="1763624" cy="415498"/>
          </a:xfrm>
          <a:prstGeom prst="rect">
            <a:avLst/>
          </a:prstGeom>
          <a:noFill/>
        </p:spPr>
        <p:txBody>
          <a:bodyPr wrap="none" rtlCol="0">
            <a:spAutoFit/>
          </a:bodyPr>
          <a:lstStyle/>
          <a:p>
            <a:pPr algn="ctr"/>
            <a:r>
              <a:rPr lang="en-US" sz="1050" dirty="0"/>
              <a:t>Michele Smithson MSN, </a:t>
            </a:r>
          </a:p>
          <a:p>
            <a:pPr algn="ctr"/>
            <a:r>
              <a:rPr lang="en-US" sz="1050" dirty="0"/>
              <a:t>APRN,AG-CNS</a:t>
            </a:r>
          </a:p>
        </p:txBody>
      </p:sp>
      <p:pic>
        <p:nvPicPr>
          <p:cNvPr id="18" name="Picture 17">
            <a:extLst>
              <a:ext uri="{FF2B5EF4-FFF2-40B4-BE49-F238E27FC236}">
                <a16:creationId xmlns:a16="http://schemas.microsoft.com/office/drawing/2014/main" id="{181DB8BF-92BF-424C-A614-307D506E794F}"/>
              </a:ext>
            </a:extLst>
          </p:cNvPr>
          <p:cNvPicPr>
            <a:picLocks noChangeAspect="1"/>
          </p:cNvPicPr>
          <p:nvPr/>
        </p:nvPicPr>
        <p:blipFill rotWithShape="1">
          <a:blip r:embed="rId7"/>
          <a:srcRect l="21608" t="13333" r="21463" b="46498"/>
          <a:stretch/>
        </p:blipFill>
        <p:spPr>
          <a:xfrm>
            <a:off x="7246456" y="3557361"/>
            <a:ext cx="1405260" cy="14850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a:extLst>
              <a:ext uri="{FF2B5EF4-FFF2-40B4-BE49-F238E27FC236}">
                <a16:creationId xmlns:a16="http://schemas.microsoft.com/office/drawing/2014/main" id="{11EF2ACC-52A9-6B7D-F846-1F6E5818DE3E}"/>
              </a:ext>
            </a:extLst>
          </p:cNvPr>
          <p:cNvSpPr txBox="1"/>
          <p:nvPr/>
        </p:nvSpPr>
        <p:spPr>
          <a:xfrm>
            <a:off x="645566" y="534462"/>
            <a:ext cx="8067273" cy="923330"/>
          </a:xfrm>
          <a:prstGeom prst="rect">
            <a:avLst/>
          </a:prstGeom>
          <a:noFill/>
          <a:ln w="38100">
            <a:solidFill>
              <a:schemeClr val="tx1"/>
            </a:solidFill>
          </a:ln>
        </p:spPr>
        <p:txBody>
          <a:bodyPr wrap="none" rtlCol="0">
            <a:spAutoFit/>
          </a:bodyPr>
          <a:lstStyle/>
          <a:p>
            <a:pPr algn="ctr"/>
            <a:r>
              <a:rPr lang="en-US" b="1" i="0" dirty="0">
                <a:solidFill>
                  <a:schemeClr val="accent1"/>
                </a:solidFill>
                <a:effectLst/>
                <a:highlight>
                  <a:srgbClr val="FFFFFF"/>
                </a:highlight>
                <a:latin typeface="Helvetica Neue" panose="02000503000000020004" pitchFamily="2" charset="0"/>
              </a:rPr>
              <a:t>ADA Standard 16.3 </a:t>
            </a:r>
            <a:r>
              <a:rPr lang="en-US" b="0" i="0" dirty="0">
                <a:solidFill>
                  <a:srgbClr val="383636"/>
                </a:solidFill>
                <a:effectLst/>
                <a:highlight>
                  <a:srgbClr val="FFFFFF"/>
                </a:highlight>
                <a:latin typeface="Helvetica Neue" panose="02000503000000020004" pitchFamily="2" charset="0"/>
              </a:rPr>
              <a:t>When caring for hospitalized people with diabetes (with </a:t>
            </a:r>
          </a:p>
          <a:p>
            <a:pPr algn="ctr"/>
            <a:r>
              <a:rPr lang="en-US" b="0" i="0" dirty="0">
                <a:solidFill>
                  <a:srgbClr val="383636"/>
                </a:solidFill>
                <a:effectLst/>
                <a:highlight>
                  <a:srgbClr val="FFFFFF"/>
                </a:highlight>
                <a:latin typeface="Helvetica Neue" panose="02000503000000020004" pitchFamily="2" charset="0"/>
              </a:rPr>
              <a:t>an existing or new diagnosis) or stress hyperglycemia, consult with a </a:t>
            </a:r>
          </a:p>
          <a:p>
            <a:pPr algn="ctr"/>
            <a:r>
              <a:rPr lang="en-US" b="0" i="0" dirty="0">
                <a:solidFill>
                  <a:srgbClr val="383636"/>
                </a:solidFill>
                <a:effectLst/>
                <a:highlight>
                  <a:srgbClr val="FFFFFF"/>
                </a:highlight>
                <a:latin typeface="Helvetica Neue" panose="02000503000000020004" pitchFamily="2" charset="0"/>
              </a:rPr>
              <a:t>specialized diabetes or glucose management team when accessible. </a:t>
            </a:r>
            <a:r>
              <a:rPr lang="en-US" b="1" i="0" dirty="0">
                <a:solidFill>
                  <a:srgbClr val="383636"/>
                </a:solidFill>
                <a:effectLst/>
                <a:highlight>
                  <a:srgbClr val="FFFFFF"/>
                </a:highlight>
                <a:latin typeface="Helvetica Neue" panose="02000503000000020004" pitchFamily="2" charset="0"/>
              </a:rPr>
              <a:t>B</a:t>
            </a:r>
            <a:endParaRPr lang="en-US" dirty="0"/>
          </a:p>
        </p:txBody>
      </p:sp>
    </p:spTree>
    <p:extLst>
      <p:ext uri="{BB962C8B-B14F-4D97-AF65-F5344CB8AC3E}">
        <p14:creationId xmlns:p14="http://schemas.microsoft.com/office/powerpoint/2010/main" val="3773523442"/>
      </p:ext>
    </p:extLst>
  </p:cSld>
  <p:clrMapOvr>
    <a:masterClrMapping/>
  </p:clrMapOvr>
  <mc:AlternateContent xmlns:mc="http://schemas.openxmlformats.org/markup-compatibility/2006" xmlns:p14="http://schemas.microsoft.com/office/powerpoint/2010/main">
    <mc:Choice Requires="p14">
      <p:transition spd="slow" p14:dur="2000" advTm="92944"/>
    </mc:Choice>
    <mc:Fallback xmlns="">
      <p:transition spd="slow" advTm="9294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E9D221-7EE9-8A73-77C1-15C66FCB5040}"/>
              </a:ext>
            </a:extLst>
          </p:cNvPr>
          <p:cNvSpPr>
            <a:spLocks noGrp="1"/>
          </p:cNvSpPr>
          <p:nvPr>
            <p:ph sz="half" idx="1"/>
          </p:nvPr>
        </p:nvSpPr>
        <p:spPr>
          <a:xfrm>
            <a:off x="1083564" y="2226469"/>
            <a:ext cx="3415284" cy="3263504"/>
          </a:xfrm>
        </p:spPr>
        <p:txBody>
          <a:bodyPr>
            <a:normAutofit fontScale="92500" lnSpcReduction="10000"/>
          </a:bodyPr>
          <a:lstStyle/>
          <a:p>
            <a:pPr marL="0" indent="0" fontAlgn="base">
              <a:buNone/>
            </a:pPr>
            <a:endParaRPr lang="en-US" dirty="0">
              <a:solidFill>
                <a:srgbClr val="383636"/>
              </a:solidFill>
              <a:latin typeface="Helvetica Neue" panose="02000503000000020004" pitchFamily="2" charset="0"/>
            </a:endParaRPr>
          </a:p>
          <a:p>
            <a:endParaRPr lang="en-US" dirty="0"/>
          </a:p>
        </p:txBody>
      </p:sp>
      <p:sp>
        <p:nvSpPr>
          <p:cNvPr id="5" name="Footer Placeholder 4">
            <a:extLst>
              <a:ext uri="{FF2B5EF4-FFF2-40B4-BE49-F238E27FC236}">
                <a16:creationId xmlns:a16="http://schemas.microsoft.com/office/drawing/2014/main" id="{6D21B169-3CCE-603C-9D42-6E6B21CBE093}"/>
              </a:ext>
            </a:extLst>
          </p:cNvPr>
          <p:cNvSpPr>
            <a:spLocks noGrp="1"/>
          </p:cNvSpPr>
          <p:nvPr>
            <p:ph type="ftr" sz="quarter" idx="4294967295"/>
          </p:nvPr>
        </p:nvSpPr>
        <p:spPr>
          <a:xfrm>
            <a:off x="5368353" y="6206404"/>
            <a:ext cx="3086100" cy="273844"/>
          </a:xfrm>
        </p:spPr>
        <p:txBody>
          <a:bodyPr/>
          <a:lstStyle/>
          <a:p>
            <a:r>
              <a:rPr lang="en-US" dirty="0"/>
              <a:t>Managing inpatient hyperglycemia</a:t>
            </a:r>
          </a:p>
        </p:txBody>
      </p:sp>
      <p:sp>
        <p:nvSpPr>
          <p:cNvPr id="6" name="Slide Number Placeholder 5">
            <a:extLst>
              <a:ext uri="{FF2B5EF4-FFF2-40B4-BE49-F238E27FC236}">
                <a16:creationId xmlns:a16="http://schemas.microsoft.com/office/drawing/2014/main" id="{19373169-32BD-3E46-2466-AD87E013F8F9}"/>
              </a:ext>
            </a:extLst>
          </p:cNvPr>
          <p:cNvSpPr>
            <a:spLocks noGrp="1"/>
          </p:cNvSpPr>
          <p:nvPr>
            <p:ph type="sldNum" sz="quarter" idx="4294967295"/>
          </p:nvPr>
        </p:nvSpPr>
        <p:spPr>
          <a:xfrm>
            <a:off x="7086600" y="5624513"/>
            <a:ext cx="2057400" cy="273844"/>
          </a:xfrm>
        </p:spPr>
        <p:txBody>
          <a:bodyPr/>
          <a:lstStyle/>
          <a:p>
            <a:fld id="{D8DA9DAA-006C-4F4B-980E-E3DF019B24E2}" type="slidenum">
              <a:rPr lang="en-US" smtClean="0"/>
              <a:t>8</a:t>
            </a:fld>
            <a:endParaRPr lang="en-US" dirty="0"/>
          </a:p>
        </p:txBody>
      </p:sp>
      <p:pic>
        <p:nvPicPr>
          <p:cNvPr id="3074" name="Picture 2" descr="Your Guide to the 2024 ADA Standards of Care">
            <a:extLst>
              <a:ext uri="{FF2B5EF4-FFF2-40B4-BE49-F238E27FC236}">
                <a16:creationId xmlns:a16="http://schemas.microsoft.com/office/drawing/2014/main" id="{13D48EA5-A73F-E6ED-FF75-CB6BC2CDA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566" y="1662545"/>
            <a:ext cx="1870650" cy="246458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632C399-C674-27BE-39BE-9B665F9BE449}"/>
              </a:ext>
            </a:extLst>
          </p:cNvPr>
          <p:cNvSpPr>
            <a:spLocks noGrp="1"/>
          </p:cNvSpPr>
          <p:nvPr>
            <p:ph sz="half" idx="2"/>
          </p:nvPr>
        </p:nvSpPr>
        <p:spPr>
          <a:xfrm>
            <a:off x="3179298" y="1662545"/>
            <a:ext cx="5105719" cy="4389836"/>
          </a:xfrm>
        </p:spPr>
        <p:txBody>
          <a:bodyPr>
            <a:normAutofit fontScale="92500" lnSpcReduction="10000"/>
          </a:bodyPr>
          <a:lstStyle/>
          <a:p>
            <a:pPr marL="0" indent="0" algn="l" fontAlgn="base">
              <a:buNone/>
            </a:pPr>
            <a:r>
              <a:rPr lang="en-US" i="0" dirty="0">
                <a:solidFill>
                  <a:schemeClr val="accent1"/>
                </a:solidFill>
                <a:effectLst/>
                <a:highlight>
                  <a:srgbClr val="FFFFFF"/>
                </a:highlight>
              </a:rPr>
              <a:t>ADA Standard 16.1 </a:t>
            </a:r>
            <a:r>
              <a:rPr lang="en-US" i="0" dirty="0">
                <a:effectLst/>
                <a:highlight>
                  <a:srgbClr val="FFFF00"/>
                </a:highlight>
              </a:rPr>
              <a:t>Perform an A1C test </a:t>
            </a:r>
            <a:r>
              <a:rPr lang="en-US" b="0" i="0" dirty="0">
                <a:solidFill>
                  <a:srgbClr val="383636"/>
                </a:solidFill>
                <a:effectLst/>
                <a:highlight>
                  <a:srgbClr val="FFFFFF"/>
                </a:highlight>
              </a:rPr>
              <a:t>on all people with diabetes or hyperglycemia (</a:t>
            </a:r>
            <a:r>
              <a:rPr lang="en-US" b="0" i="0" dirty="0">
                <a:solidFill>
                  <a:srgbClr val="383636"/>
                </a:solidFill>
                <a:effectLst/>
                <a:highlight>
                  <a:srgbClr val="FFFF00"/>
                </a:highlight>
              </a:rPr>
              <a:t>random blood glucose &gt;140 mg/dL </a:t>
            </a:r>
            <a:r>
              <a:rPr lang="en-US" b="0" i="0" dirty="0">
                <a:solidFill>
                  <a:srgbClr val="383636"/>
                </a:solidFill>
                <a:effectLst/>
                <a:highlight>
                  <a:srgbClr val="FFFFFF"/>
                </a:highlight>
              </a:rPr>
              <a:t>[&gt;7.8 mmol/L]) admitted to the hospital if no A1C test result is available from the prior 3 months. </a:t>
            </a:r>
            <a:r>
              <a:rPr lang="en-US" b="1" i="0" dirty="0">
                <a:solidFill>
                  <a:srgbClr val="383636"/>
                </a:solidFill>
                <a:effectLst/>
                <a:highlight>
                  <a:srgbClr val="FFFFFF"/>
                </a:highlight>
              </a:rPr>
              <a:t>B</a:t>
            </a:r>
            <a:endParaRPr lang="en-US" b="0" i="0" dirty="0">
              <a:solidFill>
                <a:srgbClr val="383636"/>
              </a:solidFill>
              <a:effectLst/>
              <a:highlight>
                <a:srgbClr val="FFFFFF"/>
              </a:highlight>
            </a:endParaRPr>
          </a:p>
          <a:p>
            <a:pPr marL="0" indent="0" algn="l" fontAlgn="base">
              <a:buNone/>
            </a:pPr>
            <a:r>
              <a:rPr lang="en-US" i="0" dirty="0">
                <a:solidFill>
                  <a:schemeClr val="accent1"/>
                </a:solidFill>
                <a:effectLst/>
                <a:highlight>
                  <a:srgbClr val="FFFFFF"/>
                </a:highlight>
              </a:rPr>
              <a:t>ADA Standard 16.2 </a:t>
            </a:r>
            <a:r>
              <a:rPr lang="en-US" b="0" i="0" dirty="0">
                <a:solidFill>
                  <a:srgbClr val="383636"/>
                </a:solidFill>
                <a:effectLst/>
                <a:highlight>
                  <a:srgbClr val="FFFFFF"/>
                </a:highlight>
              </a:rPr>
              <a:t>Institutions should </a:t>
            </a:r>
            <a:r>
              <a:rPr lang="en-US" b="0" i="0" dirty="0">
                <a:solidFill>
                  <a:srgbClr val="383636"/>
                </a:solidFill>
                <a:effectLst/>
                <a:highlight>
                  <a:srgbClr val="FFFF00"/>
                </a:highlight>
              </a:rPr>
              <a:t>implement protocols using validated written or computerized provider order entry sets</a:t>
            </a:r>
            <a:r>
              <a:rPr lang="en-US" b="0" i="0" dirty="0">
                <a:solidFill>
                  <a:srgbClr val="383636"/>
                </a:solidFill>
                <a:effectLst/>
                <a:highlight>
                  <a:srgbClr val="FFFFFF"/>
                </a:highlight>
              </a:rPr>
              <a:t> for management of </a:t>
            </a:r>
            <a:r>
              <a:rPr lang="en-US" b="0" i="0" dirty="0" err="1">
                <a:solidFill>
                  <a:srgbClr val="383636"/>
                </a:solidFill>
                <a:effectLst/>
                <a:highlight>
                  <a:srgbClr val="FFFFFF"/>
                </a:highlight>
              </a:rPr>
              <a:t>dysglycemia</a:t>
            </a:r>
            <a:r>
              <a:rPr lang="en-US" b="0" i="0" dirty="0">
                <a:solidFill>
                  <a:srgbClr val="383636"/>
                </a:solidFill>
                <a:effectLst/>
                <a:highlight>
                  <a:srgbClr val="FFFFFF"/>
                </a:highlight>
              </a:rPr>
              <a:t> in the hospital (including emergency department, intensive care unit [ICU] and non-ICU wards, gynecology-obstetrics/delivery units, dialysis suites, and behavioral health units) </a:t>
            </a:r>
            <a:r>
              <a:rPr lang="en-US" b="0" i="0" dirty="0">
                <a:solidFill>
                  <a:srgbClr val="383636"/>
                </a:solidFill>
                <a:effectLst/>
                <a:highlight>
                  <a:srgbClr val="FFFF00"/>
                </a:highlight>
              </a:rPr>
              <a:t>that allow for a personalized approach, including glucose monitoring, insulin and/or noninsulin therapy, hypoglycemia management, diabetes self-management education, nutrition recommendations, and transitions of care. </a:t>
            </a:r>
            <a:r>
              <a:rPr lang="en-US" b="1" i="0" dirty="0">
                <a:solidFill>
                  <a:srgbClr val="383636"/>
                </a:solidFill>
                <a:effectLst/>
                <a:highlight>
                  <a:srgbClr val="FFFFFF"/>
                </a:highlight>
              </a:rPr>
              <a:t>B</a:t>
            </a:r>
            <a:endParaRPr lang="en-US" b="0" i="0" dirty="0">
              <a:solidFill>
                <a:srgbClr val="383636"/>
              </a:solidFill>
              <a:effectLst/>
              <a:highlight>
                <a:srgbClr val="FFFFFF"/>
              </a:highlight>
            </a:endParaRPr>
          </a:p>
        </p:txBody>
      </p:sp>
    </p:spTree>
    <p:extLst>
      <p:ext uri="{BB962C8B-B14F-4D97-AF65-F5344CB8AC3E}">
        <p14:creationId xmlns:p14="http://schemas.microsoft.com/office/powerpoint/2010/main" val="250717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5AA8A-9CB4-89D1-61DF-ED3B2EA85AC4}"/>
              </a:ext>
            </a:extLst>
          </p:cNvPr>
          <p:cNvPicPr>
            <a:picLocks noChangeAspect="1"/>
          </p:cNvPicPr>
          <p:nvPr/>
        </p:nvPicPr>
        <p:blipFill>
          <a:blip r:embed="rId3"/>
          <a:stretch>
            <a:fillRect/>
          </a:stretch>
        </p:blipFill>
        <p:spPr>
          <a:xfrm>
            <a:off x="1059519" y="1690689"/>
            <a:ext cx="7024961" cy="4654036"/>
          </a:xfrm>
          <a:prstGeom prst="rect">
            <a:avLst/>
          </a:prstGeom>
        </p:spPr>
      </p:pic>
      <p:sp>
        <p:nvSpPr>
          <p:cNvPr id="5" name="Title 4">
            <a:extLst>
              <a:ext uri="{FF2B5EF4-FFF2-40B4-BE49-F238E27FC236}">
                <a16:creationId xmlns:a16="http://schemas.microsoft.com/office/drawing/2014/main" id="{1DD361E8-D391-0F14-EA60-F3F173AB3516}"/>
              </a:ext>
            </a:extLst>
          </p:cNvPr>
          <p:cNvSpPr>
            <a:spLocks noGrp="1"/>
          </p:cNvSpPr>
          <p:nvPr>
            <p:ph type="title"/>
          </p:nvPr>
        </p:nvSpPr>
        <p:spPr>
          <a:xfrm>
            <a:off x="628649" y="610785"/>
            <a:ext cx="7886700" cy="1325563"/>
          </a:xfrm>
        </p:spPr>
        <p:txBody>
          <a:bodyPr/>
          <a:lstStyle/>
          <a:p>
            <a:r>
              <a:rPr lang="en-US" sz="3600" dirty="0">
                <a:solidFill>
                  <a:schemeClr val="accent1"/>
                </a:solidFill>
              </a:rPr>
              <a:t>Subcutaneous Insulin Order set</a:t>
            </a:r>
            <a:br>
              <a:rPr lang="en-US" sz="3600" b="1" dirty="0">
                <a:solidFill>
                  <a:schemeClr val="accent1"/>
                </a:solidFill>
              </a:rPr>
            </a:br>
            <a:endParaRPr lang="en-US" dirty="0">
              <a:solidFill>
                <a:schemeClr val="accent1"/>
              </a:solidFill>
            </a:endParaRPr>
          </a:p>
        </p:txBody>
      </p:sp>
    </p:spTree>
    <p:extLst>
      <p:ext uri="{BB962C8B-B14F-4D97-AF65-F5344CB8AC3E}">
        <p14:creationId xmlns:p14="http://schemas.microsoft.com/office/powerpoint/2010/main" val="2971653775"/>
      </p:ext>
    </p:extLst>
  </p:cSld>
  <p:clrMapOvr>
    <a:masterClrMapping/>
  </p:clrMapOvr>
  <mc:AlternateContent xmlns:mc="http://schemas.openxmlformats.org/markup-compatibility/2006" xmlns:p14="http://schemas.microsoft.com/office/powerpoint/2010/main">
    <mc:Choice Requires="p14">
      <p:transition spd="slow" p14:dur="2000" advTm="42834"/>
    </mc:Choice>
    <mc:Fallback xmlns="">
      <p:transition spd="slow" advTm="42834"/>
    </mc:Fallback>
  </mc:AlternateContent>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91A1C7DCBC114281B472EF1F73C74F" ma:contentTypeVersion="" ma:contentTypeDescription="Create a new document." ma:contentTypeScope="" ma:versionID="a9cbe66e83c536642cafb242f24b26bf">
  <xsd:schema xmlns:xsd="http://www.w3.org/2001/XMLSchema" xmlns:xs="http://www.w3.org/2001/XMLSchema" xmlns:p="http://schemas.microsoft.com/office/2006/metadata/properties" xmlns:ns2="11422efb-44a6-46c0-ad80-dff6db193d80" xmlns:ns3="64d81715-e7a0-4b1a-bed1-79abea74afbf" xmlns:ns4="4b2fc3e3-4049-4520-9bc5-99ad76a257ee" targetNamespace="http://schemas.microsoft.com/office/2006/metadata/properties" ma:root="true" ma:fieldsID="a6c0ec13e45027055a25ca91319374e5" ns2:_="" ns3:_="" ns4:_="">
    <xsd:import namespace="11422efb-44a6-46c0-ad80-dff6db193d80"/>
    <xsd:import namespace="64d81715-e7a0-4b1a-bed1-79abea74afbf"/>
    <xsd:import namespace="4b2fc3e3-4049-4520-9bc5-99ad76a257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422efb-44a6-46c0-ad80-dff6db193d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d8eb733-7c8b-4a73-aed2-3a4473d23f5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d81715-e7a0-4b1a-bed1-79abea74afb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2fc3e3-4049-4520-9bc5-99ad76a257e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13ced2e-5584-4492-8a90-2a9a26e17f10}" ma:internalName="TaxCatchAll" ma:showField="CatchAllData" ma:web="64d81715-e7a0-4b1a-bed1-79abea74af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2550DF-741A-40E2-98A7-2E2FBEBC200A}"/>
</file>

<file path=customXml/itemProps2.xml><?xml version="1.0" encoding="utf-8"?>
<ds:datastoreItem xmlns:ds="http://schemas.openxmlformats.org/officeDocument/2006/customXml" ds:itemID="{21BA931C-DCEC-43F4-AB2E-38074D9A2B9C}"/>
</file>

<file path=docProps/app.xml><?xml version="1.0" encoding="utf-8"?>
<Properties xmlns="http://schemas.openxmlformats.org/officeDocument/2006/extended-properties" xmlns:vt="http://schemas.openxmlformats.org/officeDocument/2006/docPropsVTypes">
  <Template>Default Theme</Template>
  <TotalTime>2784</TotalTime>
  <Words>5742</Words>
  <Application>Microsoft Macintosh PowerPoint</Application>
  <PresentationFormat>On-screen Show (4:3)</PresentationFormat>
  <Paragraphs>452</Paragraphs>
  <Slides>38</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Aptos</vt:lpstr>
      <vt:lpstr>Arial</vt:lpstr>
      <vt:lpstr>Georgia</vt:lpstr>
      <vt:lpstr>Helvetica</vt:lpstr>
      <vt:lpstr>Helvetica Neue</vt:lpstr>
      <vt:lpstr>Univers</vt:lpstr>
      <vt:lpstr>Verdana</vt:lpstr>
      <vt:lpstr>Wingdings</vt:lpstr>
      <vt:lpstr>GradientUnivers</vt:lpstr>
      <vt:lpstr>Managing Inpatient Hyperglycemia:  Moving to a basal/mealtime/corrective approach</vt:lpstr>
      <vt:lpstr>PowerPoint Presentation</vt:lpstr>
      <vt:lpstr>Introduction</vt:lpstr>
      <vt:lpstr>New Diagnosis Type 2 diabetes</vt:lpstr>
      <vt:lpstr>REACTIVE APPROACH</vt:lpstr>
      <vt:lpstr>American Diabetes Association</vt:lpstr>
      <vt:lpstr>PowerPoint Presentation</vt:lpstr>
      <vt:lpstr>PowerPoint Presentation</vt:lpstr>
      <vt:lpstr>Subcutaneous Insulin Order set </vt:lpstr>
      <vt:lpstr>Course correction</vt:lpstr>
      <vt:lpstr>Chronic hyperglycemia &amp; morbidity: Type 1 diabetes</vt:lpstr>
      <vt:lpstr>Chronic hyperglycemia &amp; morbidity: Type 2 diabetes</vt:lpstr>
      <vt:lpstr>ACUTE HYPERGLYCEMIA: Establishing the blood glucose target</vt:lpstr>
      <vt:lpstr>Acute hyperglycemia in non-CC setting: Systematic Review &amp; Meta-analysis</vt:lpstr>
      <vt:lpstr>Acute hyperglycemia in non-CC setting: Cochrane Systematic Review</vt:lpstr>
      <vt:lpstr>Inpatient diabetes      care standards</vt:lpstr>
      <vt:lpstr>PowerPoint Presentation</vt:lpstr>
      <vt:lpstr>Differentiating diabetes types</vt:lpstr>
      <vt:lpstr>PowerPoint Presentation</vt:lpstr>
      <vt:lpstr>PROACTIVE APPROACH </vt:lpstr>
      <vt:lpstr> INPATIENT DIABETES EDUCATION</vt:lpstr>
      <vt:lpstr>Hyperglycemia management</vt:lpstr>
      <vt:lpstr>Case studies</vt:lpstr>
      <vt:lpstr>Stress hyperglycemia</vt:lpstr>
      <vt:lpstr>PROACTIVE APPROACH </vt:lpstr>
      <vt:lpstr>PowerPoint Presentation</vt:lpstr>
      <vt:lpstr>PROACTIVE APPROACH </vt:lpstr>
      <vt:lpstr>Medical admission: Basal/mealtime strategy</vt:lpstr>
      <vt:lpstr>Cardiac surgery: Insulin infusion </vt:lpstr>
      <vt:lpstr>ICU admission</vt:lpstr>
      <vt:lpstr>PowerPoint Presentation</vt:lpstr>
      <vt:lpstr>PowerPoint Presentation</vt:lpstr>
      <vt:lpstr>ADA Standard 16.10</vt:lpstr>
      <vt:lpstr>Hypoglycemia</vt:lpstr>
      <vt:lpstr>Summary</vt:lpstr>
      <vt:lpstr>REFERENCES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Inpatient Hyperglycemia:  Moving to a basal/mealtime/corrective approach</dc:title>
  <dc:creator>Linda Thurby-Hay</dc:creator>
  <cp:lastModifiedBy>Linda Thurby-Hay</cp:lastModifiedBy>
  <cp:revision>51</cp:revision>
  <dcterms:created xsi:type="dcterms:W3CDTF">2024-04-23T13:27:08Z</dcterms:created>
  <dcterms:modified xsi:type="dcterms:W3CDTF">2024-06-16T10:25:01Z</dcterms:modified>
</cp:coreProperties>
</file>