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64" r:id="rId2"/>
  </p:sldIdLst>
  <p:sldSz cx="18288000" cy="10287000"/>
  <p:notesSz cx="6858000" cy="9144000"/>
  <p:embeddedFontLst>
    <p:embeddedFont>
      <p:font typeface="Roboto" panose="02000000000000000000" pitchFamily="2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696" y="84"/>
      </p:cViewPr>
      <p:guideLst>
        <p:guide orient="horz" pos="2159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8" d="100"/>
        <a:sy n="68" d="100"/>
      </p:scale>
      <p:origin x="0" y="-20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1F7A1-DCE2-4C03-8429-AB44A404DE84}" type="datetimeFigureOut">
              <a:rPr lang="en-CA" smtClean="0"/>
              <a:t>2026-08-28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9B043-0C3D-453B-8081-DCE4B29007D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5509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1"/>
            <a:ext cx="7772400" cy="1362075"/>
          </a:xfrm>
        </p:spPr>
        <p:txBody>
          <a:bodyPr anchor="t"/>
          <a:lstStyle>
            <a:lvl1pPr algn="l">
              <a:defRPr sz="400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4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85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3pPr>
            <a:lvl4pPr marL="1371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9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2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4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7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94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600201"/>
            <a:ext cx="4038600" cy="4525963"/>
          </a:xfrm>
        </p:spPr>
        <p:txBody>
          <a:bodyPr/>
          <a:lstStyle>
            <a:lvl1pPr>
              <a:defRPr sz="2802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2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4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9" indent="0">
              <a:buNone/>
              <a:defRPr sz="1599" b="1"/>
            </a:lvl4pPr>
            <a:lvl5pPr marL="1828971" indent="0">
              <a:buNone/>
              <a:defRPr sz="1599" b="1"/>
            </a:lvl5pPr>
            <a:lvl6pPr marL="2286215" indent="0">
              <a:buNone/>
              <a:defRPr sz="1599" b="1"/>
            </a:lvl6pPr>
            <a:lvl7pPr marL="2743456" indent="0">
              <a:buNone/>
              <a:defRPr sz="1599" b="1"/>
            </a:lvl7pPr>
            <a:lvl8pPr marL="3200700" indent="0">
              <a:buNone/>
              <a:defRPr sz="1599" b="1"/>
            </a:lvl8pPr>
            <a:lvl9pPr marL="3657942" indent="0">
              <a:buNone/>
              <a:defRPr sz="15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6"/>
            <a:ext cx="404018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4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9" indent="0">
              <a:buNone/>
              <a:defRPr sz="1599" b="1"/>
            </a:lvl4pPr>
            <a:lvl5pPr marL="1828971" indent="0">
              <a:buNone/>
              <a:defRPr sz="1599" b="1"/>
            </a:lvl5pPr>
            <a:lvl6pPr marL="2286215" indent="0">
              <a:buNone/>
              <a:defRPr sz="1599" b="1"/>
            </a:lvl6pPr>
            <a:lvl7pPr marL="2743456" indent="0">
              <a:buNone/>
              <a:defRPr sz="1599" b="1"/>
            </a:lvl7pPr>
            <a:lvl8pPr marL="3200700" indent="0">
              <a:buNone/>
              <a:defRPr sz="1599" b="1"/>
            </a:lvl8pPr>
            <a:lvl9pPr marL="3657942" indent="0">
              <a:buNone/>
              <a:defRPr sz="15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6"/>
            <a:ext cx="404177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3"/>
            <a:ext cx="3008313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2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1"/>
            <a:ext cx="3008313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44" indent="0">
              <a:buNone/>
              <a:defRPr sz="1200"/>
            </a:lvl2pPr>
            <a:lvl3pPr marL="914485" indent="0">
              <a:buNone/>
              <a:defRPr sz="999"/>
            </a:lvl3pPr>
            <a:lvl4pPr marL="1371729" indent="0">
              <a:buNone/>
              <a:defRPr sz="899"/>
            </a:lvl4pPr>
            <a:lvl5pPr marL="1828971" indent="0">
              <a:buNone/>
              <a:defRPr sz="899"/>
            </a:lvl5pPr>
            <a:lvl6pPr marL="2286215" indent="0">
              <a:buNone/>
              <a:defRPr sz="899"/>
            </a:lvl6pPr>
            <a:lvl7pPr marL="2743456" indent="0">
              <a:buNone/>
              <a:defRPr sz="899"/>
            </a:lvl7pPr>
            <a:lvl8pPr marL="3200700" indent="0">
              <a:buNone/>
              <a:defRPr sz="899"/>
            </a:lvl8pPr>
            <a:lvl9pPr marL="3657942" indent="0">
              <a:buNone/>
              <a:defRPr sz="8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3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8"/>
            <a:ext cx="54863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44" indent="0">
              <a:buNone/>
              <a:defRPr sz="2802"/>
            </a:lvl2pPr>
            <a:lvl3pPr marL="914485" indent="0">
              <a:buNone/>
              <a:defRPr sz="2400"/>
            </a:lvl3pPr>
            <a:lvl4pPr marL="1371729" indent="0">
              <a:buNone/>
              <a:defRPr sz="2000"/>
            </a:lvl4pPr>
            <a:lvl5pPr marL="1828971" indent="0">
              <a:buNone/>
              <a:defRPr sz="2000"/>
            </a:lvl5pPr>
            <a:lvl6pPr marL="2286215" indent="0">
              <a:buNone/>
              <a:defRPr sz="2000"/>
            </a:lvl6pPr>
            <a:lvl7pPr marL="2743456" indent="0">
              <a:buNone/>
              <a:defRPr sz="2000"/>
            </a:lvl7pPr>
            <a:lvl8pPr marL="3200700" indent="0">
              <a:buNone/>
              <a:defRPr sz="2000"/>
            </a:lvl8pPr>
            <a:lvl9pPr marL="3657942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399" cy="804861"/>
          </a:xfrm>
        </p:spPr>
        <p:txBody>
          <a:bodyPr/>
          <a:lstStyle>
            <a:lvl1pPr marL="0" indent="0">
              <a:buNone/>
              <a:defRPr sz="1400"/>
            </a:lvl1pPr>
            <a:lvl2pPr marL="457244" indent="0">
              <a:buNone/>
              <a:defRPr sz="1200"/>
            </a:lvl2pPr>
            <a:lvl3pPr marL="914485" indent="0">
              <a:buNone/>
              <a:defRPr sz="999"/>
            </a:lvl3pPr>
            <a:lvl4pPr marL="1371729" indent="0">
              <a:buNone/>
              <a:defRPr sz="899"/>
            </a:lvl4pPr>
            <a:lvl5pPr marL="1828971" indent="0">
              <a:buNone/>
              <a:defRPr sz="899"/>
            </a:lvl5pPr>
            <a:lvl6pPr marL="2286215" indent="0">
              <a:buNone/>
              <a:defRPr sz="899"/>
            </a:lvl6pPr>
            <a:lvl7pPr marL="2743456" indent="0">
              <a:buNone/>
              <a:defRPr sz="899"/>
            </a:lvl7pPr>
            <a:lvl8pPr marL="3200700" indent="0">
              <a:buNone/>
              <a:defRPr sz="899"/>
            </a:lvl8pPr>
            <a:lvl9pPr marL="3657942" indent="0">
              <a:buNone/>
              <a:defRPr sz="8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8"/>
            <a:ext cx="205740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2" y="274638"/>
            <a:ext cx="82296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600201"/>
            <a:ext cx="822960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3" y="6356353"/>
            <a:ext cx="2895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8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34" indent="-342934" algn="l" defTabSz="91448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3022" indent="-285778" algn="l" defTabSz="914485" rtl="0" eaLnBrk="1" latinLnBrk="0" hangingPunct="1">
        <a:spcBef>
          <a:spcPct val="20000"/>
        </a:spcBef>
        <a:buFont typeface="Arial" pitchFamily="34" charset="0"/>
        <a:buChar char="–"/>
        <a:defRPr sz="2802" kern="1200">
          <a:solidFill>
            <a:schemeClr val="tx1"/>
          </a:solidFill>
          <a:latin typeface="+mn-lt"/>
          <a:ea typeface="+mn-ea"/>
          <a:cs typeface="+mn-cs"/>
        </a:defRPr>
      </a:lvl2pPr>
      <a:lvl3pPr marL="1143106" indent="-228621" algn="l" defTabSz="91448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0" indent="-228621" algn="l" defTabSz="91448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2" indent="-228621" algn="l" defTabSz="91448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5" indent="-228621" algn="l" defTabSz="91448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7" indent="-228621" algn="l" defTabSz="91448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21" indent="-228621" algn="l" defTabSz="91448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65" indent="-228621" algn="l" defTabSz="91448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4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9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1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5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6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00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42" algn="l" defTabSz="91448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crg.org/programs/survey-schoo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7D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40D118-AF2C-760C-26D9-B619524B1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5B439CE6-26E8-133C-E55B-9896A38F80A0}"/>
              </a:ext>
            </a:extLst>
          </p:cNvPr>
          <p:cNvSpPr txBox="1"/>
          <p:nvPr/>
        </p:nvSpPr>
        <p:spPr>
          <a:xfrm>
            <a:off x="457200" y="438392"/>
            <a:ext cx="1737360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85">
              <a:lnSpc>
                <a:spcPts val="10802"/>
              </a:lnSpc>
            </a:pPr>
            <a:r>
              <a:rPr lang="en-US" sz="7202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URW Form"/>
              </a:rPr>
              <a:t>SURVEY SCHOOL FELLOWSHIP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B458C53-B274-E951-0400-7F29720048D5}"/>
              </a:ext>
            </a:extLst>
          </p:cNvPr>
          <p:cNvSpPr/>
          <p:nvPr/>
        </p:nvSpPr>
        <p:spPr>
          <a:xfrm>
            <a:off x="13568805" y="8664018"/>
            <a:ext cx="3747648" cy="1188571"/>
          </a:xfrm>
          <a:custGeom>
            <a:avLst/>
            <a:gdLst/>
            <a:ahLst/>
            <a:cxnLst/>
            <a:rect l="l" t="t" r="r" b="b"/>
            <a:pathLst>
              <a:path w="3747647" h="1188569">
                <a:moveTo>
                  <a:pt x="0" y="0"/>
                </a:moveTo>
                <a:lnTo>
                  <a:pt x="3747647" y="0"/>
                </a:lnTo>
                <a:lnTo>
                  <a:pt x="3747647" y="1188568"/>
                </a:lnTo>
                <a:lnTo>
                  <a:pt x="0" y="1188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441"/>
            </a:stretch>
          </a:blipFill>
        </p:spPr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057BB6-35A2-06F9-FFA3-3E3298BE2AAE}"/>
              </a:ext>
            </a:extLst>
          </p:cNvPr>
          <p:cNvSpPr txBox="1"/>
          <p:nvPr/>
        </p:nvSpPr>
        <p:spPr>
          <a:xfrm>
            <a:off x="304798" y="4015854"/>
            <a:ext cx="5715000" cy="56938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latin typeface="Aptos" panose="020B0004020202020204" pitchFamily="34" charset="0"/>
              </a:rPr>
              <a:t>What is Survey School?</a:t>
            </a:r>
          </a:p>
          <a:p>
            <a:pPr marL="285750" indent="-285750">
              <a:buFontTx/>
              <a:buChar char="-"/>
            </a:pPr>
            <a:r>
              <a:rPr lang="en-CA" sz="2800" dirty="0">
                <a:latin typeface="Aptos" panose="020B0004020202020204" pitchFamily="34" charset="0"/>
              </a:rPr>
              <a:t>12 month Fellowship</a:t>
            </a:r>
          </a:p>
          <a:p>
            <a:pPr marL="285750" indent="-285750">
              <a:buFontTx/>
              <a:buChar char="-"/>
            </a:pPr>
            <a:endParaRPr lang="en-CA" sz="2800" dirty="0">
              <a:latin typeface="Aptos" panose="020B00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CA" sz="2800" dirty="0">
                <a:latin typeface="Aptos" panose="020B0004020202020204" pitchFamily="34" charset="0"/>
              </a:rPr>
              <a:t>2 in-person educational sessions (pre-conference sessions at NAPCRG)</a:t>
            </a:r>
          </a:p>
          <a:p>
            <a:pPr marL="285750" indent="-285750">
              <a:buFontTx/>
              <a:buChar char="-"/>
            </a:pPr>
            <a:endParaRPr lang="en-CA" sz="2800" dirty="0">
              <a:latin typeface="Aptos" panose="020B00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CA" sz="2800" dirty="0">
                <a:latin typeface="Aptos" panose="020B0004020202020204" pitchFamily="34" charset="0"/>
              </a:rPr>
              <a:t>3 virtual sessions </a:t>
            </a:r>
          </a:p>
          <a:p>
            <a:pPr marL="285750" indent="-285750">
              <a:buFontTx/>
              <a:buChar char="-"/>
            </a:pPr>
            <a:endParaRPr lang="en-CA" sz="2800" dirty="0">
              <a:latin typeface="Aptos" panose="020B00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CA" sz="2800" dirty="0">
                <a:latin typeface="Aptos" panose="020B0004020202020204" pitchFamily="34" charset="0"/>
              </a:rPr>
              <a:t>One-on-one mentorship between sessions</a:t>
            </a:r>
          </a:p>
          <a:p>
            <a:pPr marL="285750" indent="-285750">
              <a:buFontTx/>
              <a:buChar char="-"/>
            </a:pPr>
            <a:endParaRPr lang="en-CA" sz="2800" dirty="0">
              <a:latin typeface="Aptos" panose="020B00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CA" sz="2800" dirty="0">
                <a:latin typeface="Aptos" panose="020B0004020202020204" pitchFamily="34" charset="0"/>
              </a:rPr>
              <a:t>Cohort peer support &amp; feedback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3D2FA9-6FF3-D039-5C59-DBDB6AFA6339}"/>
              </a:ext>
            </a:extLst>
          </p:cNvPr>
          <p:cNvSpPr txBox="1"/>
          <p:nvPr/>
        </p:nvSpPr>
        <p:spPr>
          <a:xfrm>
            <a:off x="6286500" y="4015854"/>
            <a:ext cx="5715000" cy="56938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latin typeface="Aptos" panose="020B0004020202020204" pitchFamily="34" charset="0"/>
              </a:rPr>
              <a:t>What will you learn?</a:t>
            </a:r>
          </a:p>
          <a:p>
            <a:pPr marL="285750" indent="-285750">
              <a:buFontTx/>
              <a:buChar char="-"/>
            </a:pPr>
            <a:r>
              <a:rPr lang="en-US" sz="2800" dirty="0">
                <a:latin typeface="Aptos" panose="020B0004020202020204" pitchFamily="34" charset="0"/>
              </a:rPr>
              <a:t>Skills in survey research methodology</a:t>
            </a:r>
          </a:p>
          <a:p>
            <a:pPr marL="285750" indent="-285750">
              <a:buFontTx/>
              <a:buChar char="-"/>
            </a:pPr>
            <a:endParaRPr lang="en-US" sz="2800" dirty="0">
              <a:latin typeface="Aptos" panose="020B00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800" dirty="0">
                <a:latin typeface="Aptos" panose="020B0004020202020204" pitchFamily="34" charset="0"/>
              </a:rPr>
              <a:t>Best practices for writing effective survey questions</a:t>
            </a:r>
          </a:p>
          <a:p>
            <a:pPr marL="285750" indent="-285750">
              <a:buFontTx/>
              <a:buChar char="-"/>
            </a:pPr>
            <a:endParaRPr lang="en-US" sz="2800" dirty="0">
              <a:latin typeface="Aptos" panose="020B00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800" dirty="0">
                <a:latin typeface="Aptos" panose="020B0004020202020204" pitchFamily="34" charset="0"/>
              </a:rPr>
              <a:t>How to design a survey that captures meaningful data</a:t>
            </a:r>
          </a:p>
          <a:p>
            <a:pPr marL="285750" indent="-285750">
              <a:buFontTx/>
              <a:buChar char="-"/>
            </a:pPr>
            <a:endParaRPr lang="en-US" sz="2800" dirty="0">
              <a:latin typeface="Aptos" panose="020B00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800" dirty="0">
                <a:latin typeface="Aptos" panose="020B0004020202020204" pitchFamily="34" charset="0"/>
              </a:rPr>
              <a:t>Strategies for avoiding common pitfalls that can affect survey quality and response rates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39B71-1C2A-4821-1265-B94D3A6FF8C4}"/>
              </a:ext>
            </a:extLst>
          </p:cNvPr>
          <p:cNvSpPr txBox="1"/>
          <p:nvPr/>
        </p:nvSpPr>
        <p:spPr>
          <a:xfrm>
            <a:off x="609600" y="1726736"/>
            <a:ext cx="17221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Thinking about developing a survey for your research? Know a colleague who is? NAPCRG Survey School is designed to help researchers turn great ideas into well-designed, meaningful surveys. </a:t>
            </a:r>
            <a:endParaRPr lang="en-CA" sz="36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DAF1C5-6B55-574A-1A8B-1DA6165AEBEA}"/>
              </a:ext>
            </a:extLst>
          </p:cNvPr>
          <p:cNvSpPr txBox="1"/>
          <p:nvPr/>
        </p:nvSpPr>
        <p:spPr>
          <a:xfrm>
            <a:off x="12268202" y="3995047"/>
            <a:ext cx="5715000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latin typeface="Aptos" panose="020B0004020202020204" pitchFamily="34" charset="0"/>
              </a:rPr>
              <a:t>Interested?</a:t>
            </a:r>
          </a:p>
          <a:p>
            <a:endParaRPr lang="en-CA" sz="2800" b="1" dirty="0">
              <a:latin typeface="Aptos" panose="020B0004020202020204" pitchFamily="34" charset="0"/>
            </a:endParaRPr>
          </a:p>
          <a:p>
            <a:r>
              <a:rPr lang="en-CA" sz="2800" b="1" dirty="0">
                <a:latin typeface="Aptos" panose="020B0004020202020204" pitchFamily="34" charset="0"/>
              </a:rPr>
              <a:t>Learn more and apply at:</a:t>
            </a:r>
          </a:p>
          <a:p>
            <a:endParaRPr lang="en-CA" sz="2400" dirty="0">
              <a:latin typeface="Aptos" panose="020B0004020202020204" pitchFamily="34" charset="0"/>
            </a:endParaRPr>
          </a:p>
          <a:p>
            <a:r>
              <a:rPr lang="en-CA" sz="2400" dirty="0">
                <a:latin typeface="Aptos" panose="020B0004020202020204" pitchFamily="34" charset="0"/>
                <a:hlinkClick r:id="rId3"/>
              </a:rPr>
              <a:t>https://napcrg.org/programs/survey-school/</a:t>
            </a:r>
            <a:endParaRPr lang="en-CA" sz="2400" dirty="0">
              <a:latin typeface="Aptos" panose="020B0004020202020204" pitchFamily="34" charset="0"/>
            </a:endParaRPr>
          </a:p>
          <a:p>
            <a:endParaRPr lang="en-CA" sz="2400" dirty="0">
              <a:latin typeface="Aptos" panose="020B0004020202020204" pitchFamily="34" charset="0"/>
            </a:endParaRPr>
          </a:p>
          <a:p>
            <a:r>
              <a:rPr lang="en-US" sz="2400" b="1">
                <a:latin typeface="Aptos" panose="020B0004020202020204" pitchFamily="34" charset="0"/>
              </a:rPr>
              <a:t>Fellowship registration fee: </a:t>
            </a:r>
            <a:endParaRPr lang="en-US" sz="2400" dirty="0">
              <a:latin typeface="Aptos" panose="020B0004020202020204" pitchFamily="34" charset="0"/>
            </a:endParaRPr>
          </a:p>
          <a:p>
            <a:r>
              <a:rPr lang="en-US" sz="2400" dirty="0">
                <a:latin typeface="Aptos" panose="020B0004020202020204" pitchFamily="34" charset="0"/>
              </a:rPr>
              <a:t>NAPCRG Member: </a:t>
            </a:r>
            <a:r>
              <a:rPr lang="en-US" sz="2400" u="sng" dirty="0">
                <a:latin typeface="Aptos" panose="020B0004020202020204" pitchFamily="34" charset="0"/>
              </a:rPr>
              <a:t>$900 USD</a:t>
            </a:r>
            <a:endParaRPr lang="en-US" sz="2400" dirty="0">
              <a:latin typeface="Aptos" panose="020B0004020202020204" pitchFamily="34" charset="0"/>
            </a:endParaRPr>
          </a:p>
          <a:p>
            <a:r>
              <a:rPr lang="en-US" sz="2400" dirty="0">
                <a:latin typeface="Aptos" panose="020B0004020202020204" pitchFamily="34" charset="0"/>
              </a:rPr>
              <a:t>Non-member: $1,500 USD</a:t>
            </a:r>
            <a:endParaRPr lang="en-CA" sz="28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38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137</Words>
  <Application>Microsoft Office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Arial</vt:lpstr>
      <vt:lpstr>Roboto</vt:lpstr>
      <vt:lpstr>Aptos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Generic powerpoint</dc:title>
  <dc:creator>Shelley - Dr Ross</dc:creator>
  <cp:lastModifiedBy>Shelley Ross</cp:lastModifiedBy>
  <cp:revision>157</cp:revision>
  <dcterms:created xsi:type="dcterms:W3CDTF">2006-08-16T00:00:00Z</dcterms:created>
  <dcterms:modified xsi:type="dcterms:W3CDTF">2026-08-28T17:12:59Z</dcterms:modified>
  <dc:identifier>DAGErO9-1CI</dc:identifier>
</cp:coreProperties>
</file>