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1875" r:id="rId2"/>
    <p:sldId id="435" r:id="rId3"/>
    <p:sldId id="259" r:id="rId4"/>
    <p:sldId id="4510" r:id="rId5"/>
    <p:sldId id="4511" r:id="rId6"/>
    <p:sldId id="4501" r:id="rId7"/>
    <p:sldId id="4512" r:id="rId8"/>
    <p:sldId id="4513" r:id="rId9"/>
    <p:sldId id="1877" r:id="rId10"/>
    <p:sldId id="4502" r:id="rId11"/>
    <p:sldId id="4503" r:id="rId12"/>
    <p:sldId id="4505" r:id="rId13"/>
    <p:sldId id="4504" r:id="rId14"/>
    <p:sldId id="4508" r:id="rId15"/>
    <p:sldId id="4509" r:id="rId16"/>
    <p:sldId id="4506" r:id="rId17"/>
    <p:sldId id="4507" r:id="rId18"/>
    <p:sldId id="4514" r:id="rId19"/>
    <p:sldId id="1878" r:id="rId20"/>
    <p:sldId id="1882" r:id="rId21"/>
    <p:sldId id="1910" r:id="rId22"/>
    <p:sldId id="1876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253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89" autoAdjust="0"/>
    <p:restoredTop sz="94660"/>
  </p:normalViewPr>
  <p:slideViewPr>
    <p:cSldViewPr snapToGrid="0">
      <p:cViewPr varScale="1">
        <p:scale>
          <a:sx n="126" d="100"/>
          <a:sy n="126" d="100"/>
        </p:scale>
        <p:origin x="6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3" d="100"/>
          <a:sy n="113" d="100"/>
        </p:scale>
        <p:origin x="3968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56F6408-9722-4532-9F5D-BFC82494A63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6C9A79-DB89-4147-97B5-A2614A9AFC5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43C98A-E2F0-455F-A309-CE9D8A7C1477}" type="datetimeFigureOut">
              <a:rPr lang="en-US" smtClean="0">
                <a:latin typeface="Arial" panose="020B0604020202020204" pitchFamily="34" charset="0"/>
              </a:rPr>
              <a:t>9/28/26</a:t>
            </a:fld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D76895-4723-40BC-A7A4-4FA063634D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2AB0CE-88E7-42AD-AB70-53B22ED4AE3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3C899-E94C-4574-A119-7EA030147F2F}" type="slidenum">
              <a:rPr lang="en-US" smtClean="0">
                <a:latin typeface="Arial" panose="020B0604020202020204" pitchFamily="34" charset="0"/>
              </a:rPr>
              <a:t>‹#›</a:t>
            </a:fld>
            <a:endParaRPr 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78484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B2A71BD5-76E0-427E-8619-B534464D38CA}" type="datetimeFigureOut">
              <a:rPr lang="en-US" smtClean="0"/>
              <a:pPr/>
              <a:t>9/28/26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2F560533-A2F8-410C-A60B-3D9D36DF68E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2921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3" name="Shape"/>
          <p:cNvSpPr>
            <a:spLocks noGrp="1"/>
          </p:cNvSpPr>
          <p:nvPr>
            <p:ph type="body" idx="14"/>
          </p:nvPr>
        </p:nvSpPr>
        <p:spPr>
          <a:xfrm>
            <a:off x="0" y="0"/>
            <a:ext cx="12192000" cy="68580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2519" y="21600"/>
                </a:lnTo>
                <a:lnTo>
                  <a:pt x="16789" y="0"/>
                </a:lnTo>
                <a:lnTo>
                  <a:pt x="16669" y="0"/>
                </a:lnTo>
                <a:lnTo>
                  <a:pt x="13088" y="18114"/>
                </a:lnTo>
                <a:lnTo>
                  <a:pt x="12255" y="18114"/>
                </a:lnTo>
                <a:lnTo>
                  <a:pt x="15836" y="0"/>
                </a:lnTo>
                <a:lnTo>
                  <a:pt x="15726" y="0"/>
                </a:lnTo>
                <a:lnTo>
                  <a:pt x="12633" y="15646"/>
                </a:lnTo>
                <a:lnTo>
                  <a:pt x="11800" y="15646"/>
                </a:lnTo>
                <a:lnTo>
                  <a:pt x="14894" y="0"/>
                </a:lnTo>
                <a:lnTo>
                  <a:pt x="14780" y="0"/>
                </a:lnTo>
                <a:lnTo>
                  <a:pt x="10761" y="20330"/>
                </a:lnTo>
                <a:lnTo>
                  <a:pt x="9928" y="20330"/>
                </a:lnTo>
                <a:lnTo>
                  <a:pt x="13947" y="0"/>
                </a:lnTo>
                <a:lnTo>
                  <a:pt x="13828" y="0"/>
                </a:lnTo>
                <a:lnTo>
                  <a:pt x="11791" y="10306"/>
                </a:lnTo>
                <a:lnTo>
                  <a:pt x="10958" y="10306"/>
                </a:lnTo>
                <a:lnTo>
                  <a:pt x="12996" y="0"/>
                </a:lnTo>
                <a:lnTo>
                  <a:pt x="12875" y="0"/>
                </a:lnTo>
                <a:lnTo>
                  <a:pt x="9494" y="17105"/>
                </a:lnTo>
                <a:lnTo>
                  <a:pt x="8661" y="17105"/>
                </a:lnTo>
                <a:lnTo>
                  <a:pt x="12043" y="0"/>
                </a:lnTo>
                <a:lnTo>
                  <a:pt x="11907" y="0"/>
                </a:lnTo>
                <a:lnTo>
                  <a:pt x="9108" y="14154"/>
                </a:lnTo>
                <a:lnTo>
                  <a:pt x="8275" y="14154"/>
                </a:lnTo>
                <a:lnTo>
                  <a:pt x="11074" y="0"/>
                </a:lnTo>
                <a:lnTo>
                  <a:pt x="10943" y="0"/>
                </a:lnTo>
                <a:lnTo>
                  <a:pt x="9108" y="9281"/>
                </a:lnTo>
                <a:lnTo>
                  <a:pt x="8275" y="9281"/>
                </a:lnTo>
                <a:lnTo>
                  <a:pt x="10110" y="0"/>
                </a:lnTo>
                <a:lnTo>
                  <a:pt x="0" y="0"/>
                </a:lnTo>
                <a:close/>
                <a:moveTo>
                  <a:pt x="17622" y="0"/>
                </a:moveTo>
                <a:lnTo>
                  <a:pt x="13352" y="21600"/>
                </a:lnTo>
                <a:lnTo>
                  <a:pt x="14454" y="21600"/>
                </a:lnTo>
                <a:lnTo>
                  <a:pt x="18358" y="1854"/>
                </a:lnTo>
                <a:lnTo>
                  <a:pt x="19190" y="1854"/>
                </a:lnTo>
                <a:lnTo>
                  <a:pt x="15287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21490" y="0"/>
                </a:lnTo>
                <a:lnTo>
                  <a:pt x="17471" y="20330"/>
                </a:lnTo>
                <a:lnTo>
                  <a:pt x="16638" y="20330"/>
                </a:lnTo>
                <a:lnTo>
                  <a:pt x="20657" y="0"/>
                </a:lnTo>
                <a:lnTo>
                  <a:pt x="20523" y="0"/>
                </a:lnTo>
                <a:lnTo>
                  <a:pt x="17606" y="14756"/>
                </a:lnTo>
                <a:lnTo>
                  <a:pt x="16773" y="14756"/>
                </a:lnTo>
                <a:lnTo>
                  <a:pt x="19690" y="0"/>
                </a:lnTo>
                <a:lnTo>
                  <a:pt x="19573" y="0"/>
                </a:lnTo>
                <a:lnTo>
                  <a:pt x="19255" y="1608"/>
                </a:lnTo>
                <a:lnTo>
                  <a:pt x="18423" y="1608"/>
                </a:lnTo>
                <a:lnTo>
                  <a:pt x="18740" y="0"/>
                </a:lnTo>
                <a:lnTo>
                  <a:pt x="18584" y="0"/>
                </a:lnTo>
                <a:lnTo>
                  <a:pt x="14499" y="20662"/>
                </a:lnTo>
                <a:lnTo>
                  <a:pt x="13666" y="20662"/>
                </a:lnTo>
                <a:lnTo>
                  <a:pt x="17751" y="0"/>
                </a:lnTo>
                <a:lnTo>
                  <a:pt x="176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defRPr sz="3200" cap="none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96722308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88D6EB4-74F3-49E7-9E2A-B97F5C72ADF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524836" y="1760560"/>
            <a:ext cx="5199796" cy="2088107"/>
          </a:xfrm>
          <a:custGeom>
            <a:avLst/>
            <a:gdLst>
              <a:gd name="connsiteX0" fmla="*/ 0 w 5199796"/>
              <a:gd name="connsiteY0" fmla="*/ 0 h 2088107"/>
              <a:gd name="connsiteX1" fmla="*/ 5199796 w 5199796"/>
              <a:gd name="connsiteY1" fmla="*/ 0 h 2088107"/>
              <a:gd name="connsiteX2" fmla="*/ 5199796 w 5199796"/>
              <a:gd name="connsiteY2" fmla="*/ 2088107 h 2088107"/>
              <a:gd name="connsiteX3" fmla="*/ 0 w 5199796"/>
              <a:gd name="connsiteY3" fmla="*/ 2088107 h 208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99796" h="2088107">
                <a:moveTo>
                  <a:pt x="0" y="0"/>
                </a:moveTo>
                <a:lnTo>
                  <a:pt x="5199796" y="0"/>
                </a:lnTo>
                <a:lnTo>
                  <a:pt x="5199796" y="2088107"/>
                </a:lnTo>
                <a:lnTo>
                  <a:pt x="0" y="208810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9136077-FC5C-4FC5-BE32-06C366A22D5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724632" y="-1"/>
            <a:ext cx="4467367" cy="3848669"/>
          </a:xfrm>
          <a:custGeom>
            <a:avLst/>
            <a:gdLst>
              <a:gd name="connsiteX0" fmla="*/ 0 w 4467367"/>
              <a:gd name="connsiteY0" fmla="*/ 0 h 3848669"/>
              <a:gd name="connsiteX1" fmla="*/ 4467367 w 4467367"/>
              <a:gd name="connsiteY1" fmla="*/ 0 h 3848669"/>
              <a:gd name="connsiteX2" fmla="*/ 4467367 w 4467367"/>
              <a:gd name="connsiteY2" fmla="*/ 3848669 h 3848669"/>
              <a:gd name="connsiteX3" fmla="*/ 0 w 4467367"/>
              <a:gd name="connsiteY3" fmla="*/ 3848669 h 3848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7367" h="3848669">
                <a:moveTo>
                  <a:pt x="0" y="0"/>
                </a:moveTo>
                <a:lnTo>
                  <a:pt x="4467367" y="0"/>
                </a:lnTo>
                <a:lnTo>
                  <a:pt x="4467367" y="3848669"/>
                </a:lnTo>
                <a:lnTo>
                  <a:pt x="0" y="384866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62B35-54CE-9744-4332-C440FA5436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4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rgbClr val="4253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NSSF.ORG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3F3D7-F496-65EA-097B-5B063AC12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7948945-A235-4C92-B078-63C93C812BE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4541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418D16E-F01A-4C58-9074-6C111244F7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110343" y="0"/>
            <a:ext cx="8817429" cy="6858000"/>
          </a:xfrm>
          <a:custGeom>
            <a:avLst/>
            <a:gdLst>
              <a:gd name="connsiteX0" fmla="*/ 5878377 w 8817429"/>
              <a:gd name="connsiteY0" fmla="*/ 4288971 h 6858000"/>
              <a:gd name="connsiteX1" fmla="*/ 7249885 w 8817429"/>
              <a:gd name="connsiteY1" fmla="*/ 4288971 h 6858000"/>
              <a:gd name="connsiteX2" fmla="*/ 5420993 w 8817429"/>
              <a:gd name="connsiteY2" fmla="*/ 6858000 h 6858000"/>
              <a:gd name="connsiteX3" fmla="*/ 4049485 w 8817429"/>
              <a:gd name="connsiteY3" fmla="*/ 6858000 h 6858000"/>
              <a:gd name="connsiteX4" fmla="*/ 4882210 w 8817429"/>
              <a:gd name="connsiteY4" fmla="*/ 0 h 6858000"/>
              <a:gd name="connsiteX5" fmla="*/ 8817429 w 8817429"/>
              <a:gd name="connsiteY5" fmla="*/ 0 h 6858000"/>
              <a:gd name="connsiteX6" fmla="*/ 3935220 w 8817429"/>
              <a:gd name="connsiteY6" fmla="*/ 6858000 h 6858000"/>
              <a:gd name="connsiteX7" fmla="*/ 0 w 8817429"/>
              <a:gd name="connsiteY7" fmla="*/ 6858000 h 6858000"/>
              <a:gd name="connsiteX8" fmla="*/ 3396434 w 8817429"/>
              <a:gd name="connsiteY8" fmla="*/ 0 h 6858000"/>
              <a:gd name="connsiteX9" fmla="*/ 4767942 w 8817429"/>
              <a:gd name="connsiteY9" fmla="*/ 0 h 6858000"/>
              <a:gd name="connsiteX10" fmla="*/ 2939050 w 8817429"/>
              <a:gd name="connsiteY10" fmla="*/ 2569030 h 6858000"/>
              <a:gd name="connsiteX11" fmla="*/ 1567542 w 8817429"/>
              <a:gd name="connsiteY11" fmla="*/ 256903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17429" h="6858000">
                <a:moveTo>
                  <a:pt x="5878377" y="4288971"/>
                </a:moveTo>
                <a:lnTo>
                  <a:pt x="7249885" y="4288971"/>
                </a:lnTo>
                <a:lnTo>
                  <a:pt x="5420993" y="6858000"/>
                </a:lnTo>
                <a:lnTo>
                  <a:pt x="4049485" y="6858000"/>
                </a:lnTo>
                <a:close/>
                <a:moveTo>
                  <a:pt x="4882210" y="0"/>
                </a:moveTo>
                <a:lnTo>
                  <a:pt x="8817429" y="0"/>
                </a:lnTo>
                <a:lnTo>
                  <a:pt x="3935220" y="6858000"/>
                </a:lnTo>
                <a:lnTo>
                  <a:pt x="0" y="6858000"/>
                </a:lnTo>
                <a:close/>
                <a:moveTo>
                  <a:pt x="3396434" y="0"/>
                </a:moveTo>
                <a:lnTo>
                  <a:pt x="4767942" y="0"/>
                </a:lnTo>
                <a:lnTo>
                  <a:pt x="2939050" y="2569030"/>
                </a:lnTo>
                <a:lnTo>
                  <a:pt x="1567542" y="256903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2D910DB8-B6D9-B6AC-1347-58ED2A2BE9CC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NSSF.ORG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C27283CA-7A61-B1EB-943C-129041B4543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fld id="{6C078B67-D04D-B746-8448-297EB683B4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972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5009301-27FE-4507-A2BE-286E84181A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87486" y="-35427"/>
            <a:ext cx="8904514" cy="6893427"/>
          </a:xfrm>
          <a:custGeom>
            <a:avLst/>
            <a:gdLst>
              <a:gd name="connsiteX0" fmla="*/ 0 w 8904514"/>
              <a:gd name="connsiteY0" fmla="*/ 0 h 6893427"/>
              <a:gd name="connsiteX1" fmla="*/ 8904514 w 8904514"/>
              <a:gd name="connsiteY1" fmla="*/ 0 h 6893427"/>
              <a:gd name="connsiteX2" fmla="*/ 8904514 w 8904514"/>
              <a:gd name="connsiteY2" fmla="*/ 6893427 h 6893427"/>
              <a:gd name="connsiteX3" fmla="*/ 0 w 8904514"/>
              <a:gd name="connsiteY3" fmla="*/ 6893427 h 6893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4514" h="6893427">
                <a:moveTo>
                  <a:pt x="0" y="0"/>
                </a:moveTo>
                <a:lnTo>
                  <a:pt x="8904514" y="0"/>
                </a:lnTo>
                <a:lnTo>
                  <a:pt x="8904514" y="6893427"/>
                </a:lnTo>
                <a:lnTo>
                  <a:pt x="0" y="68934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E8C9BFB-356D-2568-8066-29038EE978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7948945-A235-4C92-B078-63C93C812B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1EF74-25F0-E16E-C1CB-542B658049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4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rgbClr val="4253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NSSF.ORG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931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55009301-27FE-4507-A2BE-286E84181AF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35427"/>
            <a:ext cx="12192000" cy="6893427"/>
          </a:xfrm>
          <a:custGeom>
            <a:avLst/>
            <a:gdLst>
              <a:gd name="connsiteX0" fmla="*/ 0 w 8904514"/>
              <a:gd name="connsiteY0" fmla="*/ 0 h 6893427"/>
              <a:gd name="connsiteX1" fmla="*/ 8904514 w 8904514"/>
              <a:gd name="connsiteY1" fmla="*/ 0 h 6893427"/>
              <a:gd name="connsiteX2" fmla="*/ 8904514 w 8904514"/>
              <a:gd name="connsiteY2" fmla="*/ 6893427 h 6893427"/>
              <a:gd name="connsiteX3" fmla="*/ 0 w 8904514"/>
              <a:gd name="connsiteY3" fmla="*/ 6893427 h 6893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4514" h="6893427">
                <a:moveTo>
                  <a:pt x="0" y="0"/>
                </a:moveTo>
                <a:lnTo>
                  <a:pt x="8904514" y="0"/>
                </a:lnTo>
                <a:lnTo>
                  <a:pt x="8904514" y="6893427"/>
                </a:lnTo>
                <a:lnTo>
                  <a:pt x="0" y="68934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7969A87-1D1C-175F-371D-0074847F77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7948945-A235-4C92-B078-63C93C812B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701F3D-B753-1558-60CF-ACF7F5CD2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4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rgbClr val="4253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NSSF.ORG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151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B4B031E-AADF-4C8C-AE9F-B534181B36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1886" y="-1"/>
            <a:ext cx="2656114" cy="5377543"/>
          </a:xfrm>
          <a:custGeom>
            <a:avLst/>
            <a:gdLst>
              <a:gd name="connsiteX0" fmla="*/ 0 w 2656114"/>
              <a:gd name="connsiteY0" fmla="*/ 0 h 5377543"/>
              <a:gd name="connsiteX1" fmla="*/ 2656114 w 2656114"/>
              <a:gd name="connsiteY1" fmla="*/ 0 h 5377543"/>
              <a:gd name="connsiteX2" fmla="*/ 2656114 w 2656114"/>
              <a:gd name="connsiteY2" fmla="*/ 5377543 h 5377543"/>
              <a:gd name="connsiteX3" fmla="*/ 0 w 2656114"/>
              <a:gd name="connsiteY3" fmla="*/ 5377543 h 537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6114" h="5377543">
                <a:moveTo>
                  <a:pt x="0" y="0"/>
                </a:moveTo>
                <a:lnTo>
                  <a:pt x="2656114" y="0"/>
                </a:lnTo>
                <a:lnTo>
                  <a:pt x="2656114" y="5377543"/>
                </a:lnTo>
                <a:lnTo>
                  <a:pt x="0" y="53775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4D9A088-0191-4D17-BD48-43E93F8CFA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047999" y="1480457"/>
            <a:ext cx="2656114" cy="5377543"/>
          </a:xfrm>
          <a:custGeom>
            <a:avLst/>
            <a:gdLst>
              <a:gd name="connsiteX0" fmla="*/ 0 w 2656114"/>
              <a:gd name="connsiteY0" fmla="*/ 0 h 5377543"/>
              <a:gd name="connsiteX1" fmla="*/ 2656114 w 2656114"/>
              <a:gd name="connsiteY1" fmla="*/ 0 h 5377543"/>
              <a:gd name="connsiteX2" fmla="*/ 2656114 w 2656114"/>
              <a:gd name="connsiteY2" fmla="*/ 5377543 h 5377543"/>
              <a:gd name="connsiteX3" fmla="*/ 0 w 2656114"/>
              <a:gd name="connsiteY3" fmla="*/ 5377543 h 537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6114" h="5377543">
                <a:moveTo>
                  <a:pt x="0" y="0"/>
                </a:moveTo>
                <a:lnTo>
                  <a:pt x="2656114" y="0"/>
                </a:lnTo>
                <a:lnTo>
                  <a:pt x="2656114" y="5377543"/>
                </a:lnTo>
                <a:lnTo>
                  <a:pt x="0" y="537754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6A4D049-6071-2853-0042-6BEB71C180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7948945-A235-4C92-B078-63C93C812B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751C747-C151-A170-3FE7-BABBB09B4D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4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rgbClr val="4253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NSSF.ORG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90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CBDBFCD-3908-4B35-ABC2-6DD5D27B62D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712118" y="1071348"/>
            <a:ext cx="4064914" cy="4715302"/>
          </a:xfrm>
          <a:custGeom>
            <a:avLst/>
            <a:gdLst>
              <a:gd name="connsiteX0" fmla="*/ 2032457 w 4064914"/>
              <a:gd name="connsiteY0" fmla="*/ 0 h 4715302"/>
              <a:gd name="connsiteX1" fmla="*/ 4064914 w 4064914"/>
              <a:gd name="connsiteY1" fmla="*/ 1016229 h 4715302"/>
              <a:gd name="connsiteX2" fmla="*/ 4064914 w 4064914"/>
              <a:gd name="connsiteY2" fmla="*/ 3699073 h 4715302"/>
              <a:gd name="connsiteX3" fmla="*/ 2032457 w 4064914"/>
              <a:gd name="connsiteY3" fmla="*/ 4715302 h 4715302"/>
              <a:gd name="connsiteX4" fmla="*/ 0 w 4064914"/>
              <a:gd name="connsiteY4" fmla="*/ 3699073 h 4715302"/>
              <a:gd name="connsiteX5" fmla="*/ 0 w 4064914"/>
              <a:gd name="connsiteY5" fmla="*/ 1016229 h 471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4914" h="4715302">
                <a:moveTo>
                  <a:pt x="2032457" y="0"/>
                </a:moveTo>
                <a:lnTo>
                  <a:pt x="4064914" y="1016229"/>
                </a:lnTo>
                <a:lnTo>
                  <a:pt x="4064914" y="3699073"/>
                </a:lnTo>
                <a:lnTo>
                  <a:pt x="2032457" y="4715302"/>
                </a:lnTo>
                <a:lnTo>
                  <a:pt x="0" y="3699073"/>
                </a:lnTo>
                <a:lnTo>
                  <a:pt x="0" y="101622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07B7FCD-8167-F7A4-C292-6033FB3F29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7948945-A235-4C92-B078-63C93C812B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164845-A92B-0F8B-9392-95B35E7A6F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4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rgbClr val="4253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NSSF.ORG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423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CFEB89D4-9927-4709-A647-DCD02CB47DC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1262743"/>
            <a:ext cx="3113314" cy="5595257"/>
          </a:xfrm>
          <a:custGeom>
            <a:avLst/>
            <a:gdLst>
              <a:gd name="connsiteX0" fmla="*/ 0 w 3113314"/>
              <a:gd name="connsiteY0" fmla="*/ 0 h 5595257"/>
              <a:gd name="connsiteX1" fmla="*/ 3113314 w 3113314"/>
              <a:gd name="connsiteY1" fmla="*/ 0 h 5595257"/>
              <a:gd name="connsiteX2" fmla="*/ 3113314 w 3113314"/>
              <a:gd name="connsiteY2" fmla="*/ 5595257 h 5595257"/>
              <a:gd name="connsiteX3" fmla="*/ 0 w 3113314"/>
              <a:gd name="connsiteY3" fmla="*/ 5595257 h 5595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3314" h="5595257">
                <a:moveTo>
                  <a:pt x="0" y="0"/>
                </a:moveTo>
                <a:lnTo>
                  <a:pt x="3113314" y="0"/>
                </a:lnTo>
                <a:lnTo>
                  <a:pt x="3113314" y="5595257"/>
                </a:lnTo>
                <a:lnTo>
                  <a:pt x="0" y="559525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0BDFA30D-D1C9-49D5-957C-67B3E215B5B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69429" y="4332514"/>
            <a:ext cx="6422571" cy="2525485"/>
          </a:xfrm>
          <a:custGeom>
            <a:avLst/>
            <a:gdLst>
              <a:gd name="connsiteX0" fmla="*/ 0 w 6422571"/>
              <a:gd name="connsiteY0" fmla="*/ 0 h 2525485"/>
              <a:gd name="connsiteX1" fmla="*/ 6422571 w 6422571"/>
              <a:gd name="connsiteY1" fmla="*/ 0 h 2525485"/>
              <a:gd name="connsiteX2" fmla="*/ 6422571 w 6422571"/>
              <a:gd name="connsiteY2" fmla="*/ 2525485 h 2525485"/>
              <a:gd name="connsiteX3" fmla="*/ 0 w 6422571"/>
              <a:gd name="connsiteY3" fmla="*/ 2525485 h 2525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22571" h="2525485">
                <a:moveTo>
                  <a:pt x="0" y="0"/>
                </a:moveTo>
                <a:lnTo>
                  <a:pt x="6422571" y="0"/>
                </a:lnTo>
                <a:lnTo>
                  <a:pt x="6422571" y="2525485"/>
                </a:lnTo>
                <a:lnTo>
                  <a:pt x="0" y="252548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1D1147A-6B0C-93F9-3F47-93CEB146FD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7948945-A235-4C92-B078-63C93C812B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A3F322E-4EB0-DA6E-A284-4E0BF1C9B7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4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rgbClr val="4253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NSSF.ORG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2454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C53F1-0EB5-4E28-8FFF-8B40EB222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0955E5-E0A4-4FAD-BD37-8A752B668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598EF6-D696-4152-85BC-48D35A36E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FF7E4D-E5A3-4871-8511-387B29E936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E10472-3708-4E05-83EA-AE0FC0D3BA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EB8B14F1-41B9-FDD7-8640-173B1A04610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7948945-A235-4C92-B078-63C93C812B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79060DA9-C3DD-56C5-8C1C-CAAE6CBA6776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4674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rgbClr val="4253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NSSF.ORG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883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9A8FD-2FE1-4354-A58F-48CAA7710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CEA2419-18E2-77A6-52E7-8D54EE2012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7948945-A235-4C92-B078-63C93C812B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0FC76B9E-B407-EFE9-2CE8-380F2DA7BC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4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rgbClr val="4253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NSSF.ORG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595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B093DBEC-2593-0D9E-2E31-713DBDDE1C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7948945-A235-4C92-B078-63C93C812B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D888589-8BF5-7351-B7D6-D3A3B89EDA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4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rgbClr val="4253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NSSF.ORG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642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3EC35-D861-440F-A54E-7145CC089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BC79C8-C974-4FC4-8BE6-7A4A5F19AF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821F7-7297-4BCC-BEF9-4E1DF4AA52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2AAF6D95-7FCB-AA48-683F-EAC98D72C8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7948945-A235-4C92-B078-63C93C812B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F0D5DFF5-E412-2E2B-847C-014F8FC592A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74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rgbClr val="4253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NSSF.ORG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9425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15D6B7-DBB4-49FE-9E21-966F53E01D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9DEE53-9159-4FF7-9BED-FD43FD8843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1624A8-0249-493D-A843-2516DC10C8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38D09C4-96A4-42B9-D2E6-1F9832013D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7948945-A235-4C92-B078-63C93C812B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BEF91877-C9EA-5D73-B793-0A41C3892D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674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rgbClr val="4253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NSSF.ORG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48190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46CA2-6CC7-4BCA-8593-E76CCD8321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853C30E-8898-41F5-AC76-4345805716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84320B15-B52D-0CBC-18F5-01D89656A7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77948945-A235-4C92-B078-63C93C812BE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5DD86F2-89C3-EA4C-95A9-D4C0C65218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4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rgbClr val="4253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NSSF.ORG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459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F65600-1AE7-4BB0-91BB-92D8DF545B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8EBCCB-2761-49F1-828D-3B0BA64FB7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DF370C5-C67E-B072-6FE8-84E4D0226C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NSSF.ORG</a:t>
            </a:r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C1965E61-F9B8-77EC-AA13-BE5C5287B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6C078B67-D04D-B746-8448-297EB683B4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836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A094F4-04CE-C71C-9A4F-23DDBB1BD747}"/>
              </a:ext>
            </a:extLst>
          </p:cNvPr>
          <p:cNvSpPr/>
          <p:nvPr userDrawn="1"/>
        </p:nvSpPr>
        <p:spPr>
          <a:xfrm>
            <a:off x="-111071" y="-123987"/>
            <a:ext cx="12414142" cy="7105973"/>
          </a:xfrm>
          <a:prstGeom prst="rect">
            <a:avLst/>
          </a:prstGeom>
          <a:solidFill>
            <a:srgbClr val="42537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FBBDC94-F1C7-453A-371E-493B9F30A4B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0" y="-2254"/>
            <a:ext cx="12269992" cy="68579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2519" y="21600"/>
                </a:lnTo>
                <a:lnTo>
                  <a:pt x="16789" y="0"/>
                </a:lnTo>
                <a:lnTo>
                  <a:pt x="16669" y="0"/>
                </a:lnTo>
                <a:lnTo>
                  <a:pt x="13088" y="18114"/>
                </a:lnTo>
                <a:lnTo>
                  <a:pt x="12255" y="18114"/>
                </a:lnTo>
                <a:lnTo>
                  <a:pt x="15836" y="0"/>
                </a:lnTo>
                <a:lnTo>
                  <a:pt x="15726" y="0"/>
                </a:lnTo>
                <a:lnTo>
                  <a:pt x="12633" y="15646"/>
                </a:lnTo>
                <a:lnTo>
                  <a:pt x="11800" y="15646"/>
                </a:lnTo>
                <a:lnTo>
                  <a:pt x="14894" y="0"/>
                </a:lnTo>
                <a:lnTo>
                  <a:pt x="14780" y="0"/>
                </a:lnTo>
                <a:lnTo>
                  <a:pt x="10761" y="20330"/>
                </a:lnTo>
                <a:lnTo>
                  <a:pt x="9928" y="20330"/>
                </a:lnTo>
                <a:lnTo>
                  <a:pt x="13947" y="0"/>
                </a:lnTo>
                <a:lnTo>
                  <a:pt x="13828" y="0"/>
                </a:lnTo>
                <a:lnTo>
                  <a:pt x="11791" y="10306"/>
                </a:lnTo>
                <a:lnTo>
                  <a:pt x="10958" y="10306"/>
                </a:lnTo>
                <a:lnTo>
                  <a:pt x="12996" y="0"/>
                </a:lnTo>
                <a:lnTo>
                  <a:pt x="12875" y="0"/>
                </a:lnTo>
                <a:lnTo>
                  <a:pt x="9494" y="17105"/>
                </a:lnTo>
                <a:lnTo>
                  <a:pt x="8661" y="17105"/>
                </a:lnTo>
                <a:lnTo>
                  <a:pt x="12043" y="0"/>
                </a:lnTo>
                <a:lnTo>
                  <a:pt x="11907" y="0"/>
                </a:lnTo>
                <a:lnTo>
                  <a:pt x="9108" y="14154"/>
                </a:lnTo>
                <a:lnTo>
                  <a:pt x="8275" y="14154"/>
                </a:lnTo>
                <a:lnTo>
                  <a:pt x="11074" y="0"/>
                </a:lnTo>
                <a:lnTo>
                  <a:pt x="10943" y="0"/>
                </a:lnTo>
                <a:lnTo>
                  <a:pt x="9108" y="9281"/>
                </a:lnTo>
                <a:lnTo>
                  <a:pt x="8275" y="9281"/>
                </a:lnTo>
                <a:lnTo>
                  <a:pt x="10110" y="0"/>
                </a:lnTo>
                <a:lnTo>
                  <a:pt x="0" y="0"/>
                </a:lnTo>
                <a:close/>
                <a:moveTo>
                  <a:pt x="17622" y="0"/>
                </a:moveTo>
                <a:lnTo>
                  <a:pt x="13352" y="21600"/>
                </a:lnTo>
                <a:lnTo>
                  <a:pt x="14454" y="21600"/>
                </a:lnTo>
                <a:lnTo>
                  <a:pt x="18358" y="1854"/>
                </a:lnTo>
                <a:lnTo>
                  <a:pt x="19190" y="1854"/>
                </a:lnTo>
                <a:lnTo>
                  <a:pt x="15287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21490" y="0"/>
                </a:lnTo>
                <a:lnTo>
                  <a:pt x="17471" y="20330"/>
                </a:lnTo>
                <a:lnTo>
                  <a:pt x="16638" y="20330"/>
                </a:lnTo>
                <a:lnTo>
                  <a:pt x="20657" y="0"/>
                </a:lnTo>
                <a:lnTo>
                  <a:pt x="20523" y="0"/>
                </a:lnTo>
                <a:lnTo>
                  <a:pt x="17606" y="14756"/>
                </a:lnTo>
                <a:lnTo>
                  <a:pt x="16773" y="14756"/>
                </a:lnTo>
                <a:lnTo>
                  <a:pt x="19690" y="0"/>
                </a:lnTo>
                <a:lnTo>
                  <a:pt x="19573" y="0"/>
                </a:lnTo>
                <a:lnTo>
                  <a:pt x="19255" y="1608"/>
                </a:lnTo>
                <a:lnTo>
                  <a:pt x="18423" y="1608"/>
                </a:lnTo>
                <a:lnTo>
                  <a:pt x="18740" y="0"/>
                </a:lnTo>
                <a:lnTo>
                  <a:pt x="18584" y="0"/>
                </a:lnTo>
                <a:lnTo>
                  <a:pt x="14499" y="20662"/>
                </a:lnTo>
                <a:lnTo>
                  <a:pt x="13666" y="20662"/>
                </a:lnTo>
                <a:lnTo>
                  <a:pt x="17751" y="0"/>
                </a:lnTo>
                <a:lnTo>
                  <a:pt x="176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>
            <a:lvl1pPr algn="l">
              <a:defRPr/>
            </a:lvl1pPr>
          </a:lstStyle>
          <a:p>
            <a:pPr marL="0" indent="0" algn="ctr">
              <a:lnSpc>
                <a:spcPct val="100000"/>
              </a:lnSpc>
              <a:buNone/>
              <a:defRPr sz="3200" cap="none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noFill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7C036F-DA1F-5367-65FB-EA389DD43B2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96212" y="4171320"/>
            <a:ext cx="881616" cy="365125"/>
          </a:xfrm>
        </p:spPr>
        <p:txBody>
          <a:bodyPr/>
          <a:lstStyle/>
          <a:p>
            <a:r>
              <a:rPr lang="en-US"/>
              <a:t>NSSF.ORG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184148-E33D-996E-C987-8ACD43ED05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029" y="2682300"/>
            <a:ext cx="2739941" cy="13385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822209-F711-5858-1580-B5D08F621A80}"/>
              </a:ext>
            </a:extLst>
          </p:cNvPr>
          <p:cNvSpPr/>
          <p:nvPr userDrawn="1"/>
        </p:nvSpPr>
        <p:spPr>
          <a:xfrm>
            <a:off x="2196212" y="4218164"/>
            <a:ext cx="828054" cy="27143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04066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01F98-ACA1-0B4A-8B6F-17E0BB578699}" type="datetimeFigureOut">
              <a:rPr lang="en-US" smtClean="0"/>
              <a:t>9/28/26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B5030C-7A53-E348-93FB-D0213446F4DE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09F8E7-3D2B-D544-904E-D5DAB2F84023}"/>
              </a:ext>
            </a:extLst>
          </p:cNvPr>
          <p:cNvCxnSpPr/>
          <p:nvPr userDrawn="1"/>
        </p:nvCxnSpPr>
        <p:spPr>
          <a:xfrm>
            <a:off x="609600" y="927580"/>
            <a:ext cx="115824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CA343A0-C00F-964F-8E5A-EF0E70E068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85771" y="5968482"/>
            <a:ext cx="1381685" cy="71168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2304302-D7A7-3E4D-AD96-3A2209DE5E0E}"/>
              </a:ext>
            </a:extLst>
          </p:cNvPr>
          <p:cNvSpPr/>
          <p:nvPr userDrawn="1"/>
        </p:nvSpPr>
        <p:spPr>
          <a:xfrm>
            <a:off x="84984" y="6423819"/>
            <a:ext cx="394660" cy="2974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106A158F-4EC5-6D47-BD15-D084FD9AF47A}" type="slidenum">
              <a:rPr lang="en-US" sz="1333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z="1333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5348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74CBF383-4ABD-9044-BF46-BB348EC36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498" y="365127"/>
            <a:ext cx="10886303" cy="834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FE9EC43-9A1E-090D-7D0C-C11078B9F7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498" y="1543988"/>
            <a:ext cx="11019137" cy="44820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207DB7D-66CE-5B59-7133-928DE86AB0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9765" y="6256051"/>
            <a:ext cx="3462727" cy="480935"/>
          </a:xfrm>
          <a:prstGeom prst="rect">
            <a:avLst/>
          </a:prstGeom>
        </p:spPr>
      </p:pic>
      <p:sp>
        <p:nvSpPr>
          <p:cNvPr id="2" name="Footer Placeholder 14">
            <a:extLst>
              <a:ext uri="{FF2B5EF4-FFF2-40B4-BE49-F238E27FC236}">
                <a16:creationId xmlns:a16="http://schemas.microsoft.com/office/drawing/2014/main" id="{754A5FA2-6A65-69EC-8B56-8DBB90416B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516063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A466B-18B1-93EC-CD50-D621A8B5D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6C078B67-D04D-B746-8448-297EB683B4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120508"/>
      </p:ext>
    </p:extLst>
  </p:cSld>
  <p:clrMapOvr>
    <a:masterClrMapping/>
  </p:clrMapOvr>
  <p:transition spd="slow" advClick="0">
    <p:wip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42DCBB-A6F6-4531-9A4B-418151A3E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8C41FF-0715-4863-9959-945CA33212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 descr="Shape&#10;&#10;Description automatically generated with medium confidence">
            <a:extLst>
              <a:ext uri="{FF2B5EF4-FFF2-40B4-BE49-F238E27FC236}">
                <a16:creationId xmlns:a16="http://schemas.microsoft.com/office/drawing/2014/main" id="{C16380CB-2AF0-AF60-8A12-CF76CD5E1DA6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300" y="6148319"/>
            <a:ext cx="1143000" cy="533400"/>
          </a:xfrm>
          <a:prstGeom prst="rect">
            <a:avLst/>
          </a:prstGeom>
        </p:spPr>
      </p:pic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EA13FCA4-26AE-95F3-7CA4-E0DBD9754A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674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rgbClr val="42537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NSSF.ORG</a:t>
            </a:r>
            <a:endParaRPr lang="en-US" dirty="0"/>
          </a:p>
        </p:txBody>
      </p:sp>
      <p:sp>
        <p:nvSpPr>
          <p:cNvPr id="16" name="Footer Placeholder 14">
            <a:extLst>
              <a:ext uri="{FF2B5EF4-FFF2-40B4-BE49-F238E27FC236}">
                <a16:creationId xmlns:a16="http://schemas.microsoft.com/office/drawing/2014/main" id="{01C23D91-FD29-FD40-70BB-838CBC48D7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78B67-D04D-B746-8448-297EB683B40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081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49" r:id="rId2"/>
    <p:sldLayoutId id="2147483650" r:id="rId3"/>
    <p:sldLayoutId id="2147483661" r:id="rId4"/>
    <p:sldLayoutId id="2147483665" r:id="rId5"/>
    <p:sldLayoutId id="214748366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  <p:sldLayoutId id="2147483672" r:id="rId16"/>
    <p:sldLayoutId id="2147483673" r:id="rId17"/>
    <p:sldLayoutId id="2147483674" r:id="rId18"/>
    <p:sldLayoutId id="2147483675" r:id="rId19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federalregister.gov/agencies" TargetMode="Externa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ssf.org/retailers/%20ffl-compliance-%20%20consultant-team/" TargetMode="External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Worker typing on laptop">
            <a:extLst>
              <a:ext uri="{FF2B5EF4-FFF2-40B4-BE49-F238E27FC236}">
                <a16:creationId xmlns:a16="http://schemas.microsoft.com/office/drawing/2014/main" id="{B3D40AF7-703C-26CA-7570-5A86D16208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35" b="10535"/>
          <a:stretch/>
        </p:blipFill>
        <p:spPr>
          <a:xfrm>
            <a:off x="651217" y="-2255"/>
            <a:ext cx="11625007" cy="6880955"/>
          </a:xfrm>
          <a:prstGeom prst="rect">
            <a:avLst/>
          </a:prstGeom>
        </p:spPr>
      </p:pic>
      <p:sp>
        <p:nvSpPr>
          <p:cNvPr id="19" name="Shape">
            <a:extLst>
              <a:ext uri="{FF2B5EF4-FFF2-40B4-BE49-F238E27FC236}">
                <a16:creationId xmlns:a16="http://schemas.microsoft.com/office/drawing/2014/main" id="{A0507F7D-90BB-0E4E-9F9E-5608A8C8BA6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4"/>
          </p:nvPr>
        </p:nvSpPr>
        <p:spPr>
          <a:xfrm>
            <a:off x="0" y="-2254"/>
            <a:ext cx="12269992" cy="68579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2519" y="21600"/>
                </a:lnTo>
                <a:lnTo>
                  <a:pt x="16789" y="0"/>
                </a:lnTo>
                <a:lnTo>
                  <a:pt x="16669" y="0"/>
                </a:lnTo>
                <a:lnTo>
                  <a:pt x="13088" y="18114"/>
                </a:lnTo>
                <a:lnTo>
                  <a:pt x="12255" y="18114"/>
                </a:lnTo>
                <a:lnTo>
                  <a:pt x="15836" y="0"/>
                </a:lnTo>
                <a:lnTo>
                  <a:pt x="15726" y="0"/>
                </a:lnTo>
                <a:lnTo>
                  <a:pt x="12633" y="15646"/>
                </a:lnTo>
                <a:lnTo>
                  <a:pt x="11800" y="15646"/>
                </a:lnTo>
                <a:lnTo>
                  <a:pt x="14894" y="0"/>
                </a:lnTo>
                <a:lnTo>
                  <a:pt x="14780" y="0"/>
                </a:lnTo>
                <a:lnTo>
                  <a:pt x="10761" y="20330"/>
                </a:lnTo>
                <a:lnTo>
                  <a:pt x="9928" y="20330"/>
                </a:lnTo>
                <a:lnTo>
                  <a:pt x="13947" y="0"/>
                </a:lnTo>
                <a:lnTo>
                  <a:pt x="13828" y="0"/>
                </a:lnTo>
                <a:lnTo>
                  <a:pt x="11791" y="10306"/>
                </a:lnTo>
                <a:lnTo>
                  <a:pt x="10958" y="10306"/>
                </a:lnTo>
                <a:lnTo>
                  <a:pt x="12996" y="0"/>
                </a:lnTo>
                <a:lnTo>
                  <a:pt x="12875" y="0"/>
                </a:lnTo>
                <a:lnTo>
                  <a:pt x="9494" y="17105"/>
                </a:lnTo>
                <a:lnTo>
                  <a:pt x="8661" y="17105"/>
                </a:lnTo>
                <a:lnTo>
                  <a:pt x="12043" y="0"/>
                </a:lnTo>
                <a:lnTo>
                  <a:pt x="11907" y="0"/>
                </a:lnTo>
                <a:lnTo>
                  <a:pt x="9108" y="14154"/>
                </a:lnTo>
                <a:lnTo>
                  <a:pt x="8275" y="14154"/>
                </a:lnTo>
                <a:lnTo>
                  <a:pt x="11074" y="0"/>
                </a:lnTo>
                <a:lnTo>
                  <a:pt x="10943" y="0"/>
                </a:lnTo>
                <a:lnTo>
                  <a:pt x="9108" y="9281"/>
                </a:lnTo>
                <a:lnTo>
                  <a:pt x="8275" y="9281"/>
                </a:lnTo>
                <a:lnTo>
                  <a:pt x="10110" y="0"/>
                </a:lnTo>
                <a:lnTo>
                  <a:pt x="0" y="0"/>
                </a:lnTo>
                <a:close/>
                <a:moveTo>
                  <a:pt x="17622" y="0"/>
                </a:moveTo>
                <a:lnTo>
                  <a:pt x="13352" y="21600"/>
                </a:lnTo>
                <a:lnTo>
                  <a:pt x="14454" y="21600"/>
                </a:lnTo>
                <a:lnTo>
                  <a:pt x="18358" y="1854"/>
                </a:lnTo>
                <a:lnTo>
                  <a:pt x="19190" y="1854"/>
                </a:lnTo>
                <a:lnTo>
                  <a:pt x="15287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21490" y="0"/>
                </a:lnTo>
                <a:lnTo>
                  <a:pt x="17471" y="20330"/>
                </a:lnTo>
                <a:lnTo>
                  <a:pt x="16638" y="20330"/>
                </a:lnTo>
                <a:lnTo>
                  <a:pt x="20657" y="0"/>
                </a:lnTo>
                <a:lnTo>
                  <a:pt x="20523" y="0"/>
                </a:lnTo>
                <a:lnTo>
                  <a:pt x="17606" y="14756"/>
                </a:lnTo>
                <a:lnTo>
                  <a:pt x="16773" y="14756"/>
                </a:lnTo>
                <a:lnTo>
                  <a:pt x="19690" y="0"/>
                </a:lnTo>
                <a:lnTo>
                  <a:pt x="19573" y="0"/>
                </a:lnTo>
                <a:lnTo>
                  <a:pt x="19255" y="1608"/>
                </a:lnTo>
                <a:lnTo>
                  <a:pt x="18423" y="1608"/>
                </a:lnTo>
                <a:lnTo>
                  <a:pt x="18740" y="0"/>
                </a:lnTo>
                <a:lnTo>
                  <a:pt x="18584" y="0"/>
                </a:lnTo>
                <a:lnTo>
                  <a:pt x="14499" y="20662"/>
                </a:lnTo>
                <a:lnTo>
                  <a:pt x="13666" y="20662"/>
                </a:lnTo>
                <a:lnTo>
                  <a:pt x="17751" y="0"/>
                </a:lnTo>
                <a:lnTo>
                  <a:pt x="17622" y="0"/>
                </a:lnTo>
                <a:close/>
              </a:path>
            </a:pathLst>
          </a:custGeom>
          <a:solidFill>
            <a:srgbClr val="425371"/>
          </a:solidFill>
          <a:ln>
            <a:noFill/>
          </a:ln>
        </p:spPr>
        <p:txBody>
          <a:bodyPr/>
          <a:lstStyle/>
          <a:p>
            <a:pPr marL="0" indent="0">
              <a:lnSpc>
                <a:spcPct val="100000"/>
              </a:lnSpc>
              <a:buNone/>
              <a:defRPr sz="3200" cap="none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noFill/>
            </a:endParaRPr>
          </a:p>
        </p:txBody>
      </p:sp>
      <p:sp>
        <p:nvSpPr>
          <p:cNvPr id="219" name="Sed ut perspiciatis unde omnis iste natus error sit voluptatem accusantium doloremque laudantium, totam rem aperiam, eaque ipsa quae."/>
          <p:cNvSpPr txBox="1"/>
          <p:nvPr/>
        </p:nvSpPr>
        <p:spPr>
          <a:xfrm>
            <a:off x="735410" y="2838827"/>
            <a:ext cx="4152047" cy="5879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25400" tIns="25400" rIns="25400" bIns="25400">
            <a:spAutoFit/>
          </a:bodyPr>
          <a:lstStyle>
            <a:lvl1pPr algn="just">
              <a:lnSpc>
                <a:spcPct val="120000"/>
              </a:lnSpc>
              <a:defRPr sz="2400" cap="none">
                <a:latin typeface="Raleway Light"/>
                <a:ea typeface="Raleway Light"/>
                <a:cs typeface="Raleway Light"/>
                <a:sym typeface="Raleway Light"/>
              </a:defRPr>
            </a:lvl1pPr>
          </a:lstStyle>
          <a:p>
            <a:pPr algn="l"/>
            <a:r>
              <a:rPr lang="en-US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ATF</a:t>
            </a:r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INSPECTIONS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362C541-837D-284A-9DAF-3E18B463C21F}"/>
              </a:ext>
            </a:extLst>
          </p:cNvPr>
          <p:cNvSpPr txBox="1">
            <a:spLocks/>
          </p:cNvSpPr>
          <p:nvPr/>
        </p:nvSpPr>
        <p:spPr>
          <a:xfrm>
            <a:off x="636895" y="3344942"/>
            <a:ext cx="4565883" cy="1434667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 THE TRENDS.</a:t>
            </a:r>
          </a:p>
          <a:p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THE RISK.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ABFA23-2027-302F-529A-FDDCACB26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0566" y="675861"/>
            <a:ext cx="3409687" cy="1528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A1799E0-0C37-14D9-D93A-7EB17ECEF5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82300" y="6148319"/>
            <a:ext cx="1143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62802"/>
      </p:ext>
    </p:extLst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icture containing text, wall, indoor&#10;&#10;Description automatically generated">
            <a:extLst>
              <a:ext uri="{FF2B5EF4-FFF2-40B4-BE49-F238E27FC236}">
                <a16:creationId xmlns:a16="http://schemas.microsoft.com/office/drawing/2014/main" id="{170ECE0B-684D-9B47-A4E1-8DD2F546017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duotone>
              <a:prstClr val="black"/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1277" y="13"/>
            <a:ext cx="6650723" cy="6857987"/>
          </a:xfrm>
          <a:custGeom>
            <a:avLst/>
            <a:gdLst/>
            <a:ahLst/>
            <a:cxnLst/>
            <a:rect l="l" t="t" r="r" b="b"/>
            <a:pathLst>
              <a:path w="6865592" h="6858000">
                <a:moveTo>
                  <a:pt x="3068432" y="0"/>
                </a:moveTo>
                <a:lnTo>
                  <a:pt x="6865592" y="0"/>
                </a:lnTo>
                <a:lnTo>
                  <a:pt x="6865592" y="6858000"/>
                </a:lnTo>
                <a:lnTo>
                  <a:pt x="3068431" y="6858000"/>
                </a:lnTo>
                <a:lnTo>
                  <a:pt x="3064426" y="6854853"/>
                </a:lnTo>
                <a:cubicBezTo>
                  <a:pt x="2077725" y="6040555"/>
                  <a:pt x="1448804" y="4808224"/>
                  <a:pt x="1448804" y="3429000"/>
                </a:cubicBezTo>
                <a:cubicBezTo>
                  <a:pt x="1448804" y="2049777"/>
                  <a:pt x="2077725" y="817446"/>
                  <a:pt x="3064426" y="3148"/>
                </a:cubicBezTo>
                <a:close/>
                <a:moveTo>
                  <a:pt x="1056707" y="0"/>
                </a:moveTo>
                <a:lnTo>
                  <a:pt x="2472663" y="0"/>
                </a:lnTo>
                <a:lnTo>
                  <a:pt x="2400426" y="75768"/>
                </a:lnTo>
                <a:cubicBezTo>
                  <a:pt x="1595468" y="961418"/>
                  <a:pt x="1104860" y="2137915"/>
                  <a:pt x="1104860" y="3429000"/>
                </a:cubicBezTo>
                <a:cubicBezTo>
                  <a:pt x="1104860" y="4720086"/>
                  <a:pt x="1595468" y="5896583"/>
                  <a:pt x="2400426" y="6782233"/>
                </a:cubicBezTo>
                <a:lnTo>
                  <a:pt x="2472663" y="6858000"/>
                </a:lnTo>
                <a:lnTo>
                  <a:pt x="1056707" y="6858000"/>
                </a:lnTo>
                <a:lnTo>
                  <a:pt x="1040415" y="6835090"/>
                </a:lnTo>
                <a:cubicBezTo>
                  <a:pt x="383550" y="5862802"/>
                  <a:pt x="0" y="4690693"/>
                  <a:pt x="0" y="3429000"/>
                </a:cubicBezTo>
                <a:cubicBezTo>
                  <a:pt x="0" y="2167308"/>
                  <a:pt x="383550" y="995199"/>
                  <a:pt x="1040415" y="22911"/>
                </a:cubicBezTo>
                <a:close/>
              </a:path>
            </a:pathLst>
          </a:custGeom>
          <a:pattFill prst="pct25">
            <a:fgClr>
              <a:schemeClr val="accent1"/>
            </a:fgClr>
            <a:bgClr>
              <a:schemeClr val="bg1"/>
            </a:bgClr>
          </a:pattFill>
          <a:effectLst>
            <a:reflection stA="0" endPos="65000" dist="50800" dir="5400000" sy="-100000" algn="bl" rotWithShape="0"/>
          </a:effectLst>
        </p:spPr>
      </p:pic>
      <p:pic>
        <p:nvPicPr>
          <p:cNvPr id="27" name="Picture 26" descr="A picture containing text&#10;&#10;Description automatically generated">
            <a:extLst>
              <a:ext uri="{FF2B5EF4-FFF2-40B4-BE49-F238E27FC236}">
                <a16:creationId xmlns:a16="http://schemas.microsoft.com/office/drawing/2014/main" id="{E6866DE5-F701-DE4E-937D-B13EDF2415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851" y="1168507"/>
            <a:ext cx="4369344" cy="1059653"/>
          </a:xfrm>
          <a:prstGeom prst="rect">
            <a:avLst/>
          </a:prstGeom>
        </p:spPr>
      </p:pic>
      <p:sp>
        <p:nvSpPr>
          <p:cNvPr id="91" name="Title 1">
            <a:extLst>
              <a:ext uri="{FF2B5EF4-FFF2-40B4-BE49-F238E27FC236}">
                <a16:creationId xmlns:a16="http://schemas.microsoft.com/office/drawing/2014/main" id="{2DBB6F53-E675-574C-BF1F-7FE752666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38328"/>
            <a:ext cx="10515600" cy="809941"/>
          </a:xfrm>
          <a:prstGeom prst="rect">
            <a:avLst/>
          </a:prstGeom>
        </p:spPr>
        <p:txBody>
          <a:bodyPr/>
          <a:lstStyle>
            <a:lvl1pPr>
              <a:defRPr sz="2800" b="1" spc="0">
                <a:solidFill>
                  <a:srgbClr val="000000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Additional Educational Resources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442203B4-1CF8-0848-87CC-0884F7D8070B}"/>
              </a:ext>
            </a:extLst>
          </p:cNvPr>
          <p:cNvSpPr txBox="1">
            <a:spLocks/>
          </p:cNvSpPr>
          <p:nvPr/>
        </p:nvSpPr>
        <p:spPr>
          <a:xfrm>
            <a:off x="831851" y="2561426"/>
            <a:ext cx="5166371" cy="3831109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Industry Compliance Courses &amp; More!</a:t>
            </a:r>
          </a:p>
          <a:p>
            <a:pPr marL="380981" indent="-38098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Firearm E-Commerce Blueprint</a:t>
            </a:r>
          </a:p>
          <a:p>
            <a:pPr marL="380981" indent="-38098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Unlocking Success in the NFA Space</a:t>
            </a:r>
          </a:p>
          <a:p>
            <a:pPr marL="380981" indent="-38098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Winning at ATF Inspections</a:t>
            </a:r>
          </a:p>
          <a:p>
            <a:pPr marL="380981" indent="-38098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Completing the Form 4473</a:t>
            </a:r>
          </a:p>
          <a:p>
            <a:pPr marL="380981" indent="-38098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Multiple Sales Report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DBE8F02-6605-D55C-3653-8FB58FC7CA8D}"/>
              </a:ext>
            </a:extLst>
          </p:cNvPr>
          <p:cNvSpPr txBox="1">
            <a:spLocks/>
          </p:cNvSpPr>
          <p:nvPr/>
        </p:nvSpPr>
        <p:spPr>
          <a:xfrm>
            <a:off x="1611737" y="5646141"/>
            <a:ext cx="2934784" cy="452241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0" indent="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NSSF.org/Education</a:t>
            </a:r>
          </a:p>
        </p:txBody>
      </p:sp>
    </p:spTree>
    <p:extLst>
      <p:ext uri="{BB962C8B-B14F-4D97-AF65-F5344CB8AC3E}">
        <p14:creationId xmlns:p14="http://schemas.microsoft.com/office/powerpoint/2010/main" val="845329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C925910-21C9-423C-A76A-C8194CE5FE19}"/>
              </a:ext>
            </a:extLst>
          </p:cNvPr>
          <p:cNvSpPr txBox="1"/>
          <p:nvPr/>
        </p:nvSpPr>
        <p:spPr>
          <a:xfrm flipH="1">
            <a:off x="671555" y="3013500"/>
            <a:ext cx="5253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Brush Script MT" panose="03060802040406070304" pitchFamily="66" charset="0"/>
              </a:rPr>
              <a:t>About Us.</a:t>
            </a:r>
          </a:p>
        </p:txBody>
      </p:sp>
      <p:sp>
        <p:nvSpPr>
          <p:cNvPr id="14" name="Title 2">
            <a:extLst>
              <a:ext uri="{FF2B5EF4-FFF2-40B4-BE49-F238E27FC236}">
                <a16:creationId xmlns:a16="http://schemas.microsoft.com/office/drawing/2014/main" id="{2132843D-3F23-4788-B914-07A5C7F4FAB0}"/>
              </a:ext>
            </a:extLst>
          </p:cNvPr>
          <p:cNvSpPr txBox="1">
            <a:spLocks/>
          </p:cNvSpPr>
          <p:nvPr/>
        </p:nvSpPr>
        <p:spPr>
          <a:xfrm>
            <a:off x="7483096" y="1795388"/>
            <a:ext cx="3442569" cy="124695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</a:rPr>
              <a:t>Why This Matters Now!</a:t>
            </a:r>
            <a:endParaRPr lang="en-US" sz="3600" b="1" dirty="0">
              <a:solidFill>
                <a:srgbClr val="425371"/>
              </a:solidFill>
              <a:latin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47E9E6F-2C60-4B3C-AEAD-2D359712D503}"/>
              </a:ext>
            </a:extLst>
          </p:cNvPr>
          <p:cNvSpPr txBox="1"/>
          <p:nvPr/>
        </p:nvSpPr>
        <p:spPr>
          <a:xfrm>
            <a:off x="7483096" y="3042341"/>
            <a:ext cx="4037349" cy="2583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ATF inspection and enforcement practices continue to evolve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FFLs should distinguish proposed reforms from rules already in effect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Inspection exposure remains concentrated in records, eligibility, and traceability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</a:rPr>
              <a:t>Early identification of compliance gaps reduces operational and licensing risk!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972CD73E-6ECA-4D32-932F-3683AB22D3F6}"/>
              </a:ext>
            </a:extLst>
          </p:cNvPr>
          <p:cNvSpPr/>
          <p:nvPr/>
        </p:nvSpPr>
        <p:spPr>
          <a:xfrm>
            <a:off x="7483096" y="5713343"/>
            <a:ext cx="2385391" cy="506481"/>
          </a:xfrm>
          <a:prstGeom prst="roundRect">
            <a:avLst>
              <a:gd name="adj" fmla="val 42963"/>
            </a:avLst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blurRad="254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</a:rPr>
              <a:t>Call to action</a:t>
            </a:r>
          </a:p>
        </p:txBody>
      </p:sp>
      <p:pic>
        <p:nvPicPr>
          <p:cNvPr id="30" name="Picture Placeholder 29" descr="A picture containing person, person, outdoor&#10;&#10;Description automatically generated">
            <a:extLst>
              <a:ext uri="{FF2B5EF4-FFF2-40B4-BE49-F238E27FC236}">
                <a16:creationId xmlns:a16="http://schemas.microsoft.com/office/drawing/2014/main" id="{46C93B55-91E7-21B9-C3AF-A9F9EEE967C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" r="1788"/>
          <a:stretch>
            <a:fillRect/>
          </a:stretch>
        </p:blipFill>
        <p:spPr/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3ABA6E-1844-3AB7-D8A4-6D1C6542291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NSSF.ORG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F627DE-BA1B-EFD3-9E9E-D147F8E197D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508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1144B-781D-55F9-5272-ADD811CA0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CC82C4E-6EE7-F8AC-DF29-E704A07714E0}"/>
              </a:ext>
            </a:extLst>
          </p:cNvPr>
          <p:cNvSpPr/>
          <p:nvPr/>
        </p:nvSpPr>
        <p:spPr>
          <a:xfrm>
            <a:off x="-111071" y="-123987"/>
            <a:ext cx="12414142" cy="7105973"/>
          </a:xfrm>
          <a:prstGeom prst="rect">
            <a:avLst/>
          </a:prstGeom>
          <a:solidFill>
            <a:srgbClr val="42537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078D5D0D-0367-D39C-26A5-8D2F04D6D4EE}"/>
              </a:ext>
            </a:extLst>
          </p:cNvPr>
          <p:cNvSpPr txBox="1">
            <a:spLocks/>
          </p:cNvSpPr>
          <p:nvPr/>
        </p:nvSpPr>
        <p:spPr>
          <a:xfrm>
            <a:off x="1010509" y="825226"/>
            <a:ext cx="10424204" cy="5565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u="sng" dirty="0">
                <a:solidFill>
                  <a:srgbClr val="FFFF00"/>
                </a:solidFill>
                <a:latin typeface="Arial" panose="020B0604020202020204" pitchFamily="34" charset="0"/>
              </a:rPr>
              <a:t>Session Introduction: Attendee Takeaway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271D70-D551-DC82-169B-80EC061F1BE7}"/>
              </a:ext>
            </a:extLst>
          </p:cNvPr>
          <p:cNvSpPr txBox="1"/>
          <p:nvPr/>
        </p:nvSpPr>
        <p:spPr>
          <a:xfrm>
            <a:off x="1010509" y="1883560"/>
            <a:ext cx="10267092" cy="4022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Understand current ATF inspection &amp; enforcement policy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Identify frequently cited violations and recurring deficiencies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Recognize conduct that can create heightened revocation risk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Apply practical controls to improve inspection readiness and compliance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	</a:t>
            </a:r>
          </a:p>
          <a:p>
            <a:pPr lvl="1">
              <a:lnSpc>
                <a:spcPct val="150000"/>
              </a:lnSpc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C6291-4554-720A-A24F-176DB08C0A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9709" y="6356350"/>
            <a:ext cx="2743200" cy="365125"/>
          </a:xfrm>
        </p:spPr>
        <p:txBody>
          <a:bodyPr/>
          <a:lstStyle/>
          <a:p>
            <a:r>
              <a:rPr lang="en-US" dirty="0"/>
              <a:t>NSSF.ORG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3FFAF-9321-61A1-6CA5-28C0616E7D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‹#›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E23C89-7DD0-5120-3040-2582D3B54D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82300" y="6148319"/>
            <a:ext cx="1143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629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D09B6-7975-E525-3A64-85BF1AFC3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AFE64B-A3AB-FCA1-6111-E66880A6F523}"/>
              </a:ext>
            </a:extLst>
          </p:cNvPr>
          <p:cNvSpPr/>
          <p:nvPr/>
        </p:nvSpPr>
        <p:spPr>
          <a:xfrm>
            <a:off x="-111071" y="-123987"/>
            <a:ext cx="12414142" cy="7105973"/>
          </a:xfrm>
          <a:prstGeom prst="rect">
            <a:avLst/>
          </a:prstGeom>
          <a:solidFill>
            <a:srgbClr val="42537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B1A39DFD-FEE1-6B3B-E81B-D6BA848F170A}"/>
              </a:ext>
            </a:extLst>
          </p:cNvPr>
          <p:cNvSpPr txBox="1">
            <a:spLocks/>
          </p:cNvSpPr>
          <p:nvPr/>
        </p:nvSpPr>
        <p:spPr>
          <a:xfrm>
            <a:off x="1010509" y="825226"/>
            <a:ext cx="10424204" cy="5565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u="sng" dirty="0">
                <a:solidFill>
                  <a:srgbClr val="FFFF00"/>
                </a:solidFill>
                <a:latin typeface="Arial" panose="020B0604020202020204" pitchFamily="34" charset="0"/>
              </a:rPr>
              <a:t>The 2026 Regulatory Reform Context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A08772F-E8D7-8412-30A3-A8136DD62A5A}"/>
              </a:ext>
            </a:extLst>
          </p:cNvPr>
          <p:cNvSpPr txBox="1"/>
          <p:nvPr/>
        </p:nvSpPr>
        <p:spPr>
          <a:xfrm>
            <a:off x="1010508" y="1855280"/>
            <a:ext cx="10267092" cy="5684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On April 29, 2026, DOJ and ATF announced 34 final and proposed rulemaking actions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ATF described the package as the first in a series of regulatory updates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Reform themes include repeal, modernization, burden reduction, clarification, and alignment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FFLs should track effective dates and final text-not rely on proposals as current law: 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https://www.federalregister.gov/agencies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 	</a:t>
            </a:r>
          </a:p>
          <a:p>
            <a:pPr lvl="1">
              <a:lnSpc>
                <a:spcPct val="150000"/>
              </a:lnSpc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087395-0B58-B390-F0AD-6D3DE45F78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9709" y="6356350"/>
            <a:ext cx="2743200" cy="365125"/>
          </a:xfrm>
        </p:spPr>
        <p:txBody>
          <a:bodyPr/>
          <a:lstStyle/>
          <a:p>
            <a:r>
              <a:rPr lang="en-US" dirty="0"/>
              <a:t>NSSF.ORG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AE6F15-13E1-1F2A-0096-13EE702D7B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‹#›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41A2D9-2E89-E99C-DD17-C9C3415DAC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82300" y="6148319"/>
            <a:ext cx="1143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166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F2078-F930-D230-6FC8-B162D3524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9613EE-8AD8-5822-97C1-F555A727DEDF}"/>
              </a:ext>
            </a:extLst>
          </p:cNvPr>
          <p:cNvSpPr/>
          <p:nvPr/>
        </p:nvSpPr>
        <p:spPr>
          <a:xfrm>
            <a:off x="-111071" y="-123987"/>
            <a:ext cx="12414142" cy="7105973"/>
          </a:xfrm>
          <a:prstGeom prst="rect">
            <a:avLst/>
          </a:prstGeom>
          <a:solidFill>
            <a:srgbClr val="42537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BC51BF23-8724-79F1-0CB7-4B0FB2DFF3C2}"/>
              </a:ext>
            </a:extLst>
          </p:cNvPr>
          <p:cNvSpPr txBox="1">
            <a:spLocks/>
          </p:cNvSpPr>
          <p:nvPr/>
        </p:nvSpPr>
        <p:spPr>
          <a:xfrm>
            <a:off x="1010509" y="825226"/>
            <a:ext cx="10424204" cy="5565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u="sng" dirty="0">
                <a:solidFill>
                  <a:srgbClr val="FFFF00"/>
                </a:solidFill>
                <a:latin typeface="Arial" panose="020B0604020202020204" pitchFamily="34" charset="0"/>
              </a:rPr>
              <a:t>ATF’s New Administrative Direction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3A8D8E7-8C53-973A-16BF-EF33C6A7572F}"/>
              </a:ext>
            </a:extLst>
          </p:cNvPr>
          <p:cNvSpPr txBox="1"/>
          <p:nvPr/>
        </p:nvSpPr>
        <p:spPr>
          <a:xfrm>
            <a:off x="1010508" y="1855280"/>
            <a:ext cx="10267092" cy="5130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ATF ended the former Enhanced Regulatory Enforcement Policy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A new Administrative Action Policy emphasizes traceability and public-safety significance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ATF says immaterial paperwork errors receive less enforcement emphasis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Recurring, Willful, or Public-Safety-Significant violations remain high risk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	</a:t>
            </a:r>
          </a:p>
          <a:p>
            <a:pPr lvl="1">
              <a:lnSpc>
                <a:spcPct val="150000"/>
              </a:lnSpc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BDCF19-8BA0-1449-9277-2F8BB5A491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9709" y="6356350"/>
            <a:ext cx="2743200" cy="365125"/>
          </a:xfrm>
        </p:spPr>
        <p:txBody>
          <a:bodyPr/>
          <a:lstStyle/>
          <a:p>
            <a:r>
              <a:rPr lang="en-US" dirty="0"/>
              <a:t>NSSF.ORG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58C03-D8C7-B4B8-2024-080315789D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‹#›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437F4D-F868-8113-2648-AF92AAEC52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82300" y="6148319"/>
            <a:ext cx="1143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4987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9D9F09-77D1-E44C-9A84-A38BBF720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E4FFC07-24AF-D848-40D8-7A2C1E94BDA8}"/>
              </a:ext>
            </a:extLst>
          </p:cNvPr>
          <p:cNvSpPr/>
          <p:nvPr/>
        </p:nvSpPr>
        <p:spPr>
          <a:xfrm>
            <a:off x="-111071" y="-123987"/>
            <a:ext cx="12414142" cy="7105973"/>
          </a:xfrm>
          <a:prstGeom prst="rect">
            <a:avLst/>
          </a:prstGeom>
          <a:solidFill>
            <a:srgbClr val="42537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3C20368D-4620-88A0-96DD-5761DE955D5C}"/>
              </a:ext>
            </a:extLst>
          </p:cNvPr>
          <p:cNvSpPr txBox="1">
            <a:spLocks/>
          </p:cNvSpPr>
          <p:nvPr/>
        </p:nvSpPr>
        <p:spPr>
          <a:xfrm>
            <a:off x="1010509" y="825226"/>
            <a:ext cx="10424204" cy="5565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u="sng" dirty="0">
                <a:solidFill>
                  <a:srgbClr val="FFFF00"/>
                </a:solidFill>
                <a:latin typeface="Arial" panose="020B0604020202020204" pitchFamily="34" charset="0"/>
              </a:rPr>
              <a:t>Fiscal Year 2025 ATF Inspection Snapshot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BDB34E-33A5-37B0-1EF7-D4AC589BA30A}"/>
              </a:ext>
            </a:extLst>
          </p:cNvPr>
          <p:cNvSpPr txBox="1"/>
          <p:nvPr/>
        </p:nvSpPr>
        <p:spPr>
          <a:xfrm>
            <a:off x="1010508" y="1855280"/>
            <a:ext cx="10267092" cy="56846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ATF ended the former Enhanced Regulatory Enforcement Policy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ATF conducted 8,472 firearm compliance inspections last year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4,604 inspections resulted in a recommendation of NO VIOLATIONS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1,553 resulted in Reports of Violations, 677 in Warning Letters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547 Warning Conferences and 83 revocations were reported by ATF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	</a:t>
            </a:r>
          </a:p>
          <a:p>
            <a:pPr lvl="1">
              <a:lnSpc>
                <a:spcPct val="150000"/>
              </a:lnSpc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5DD4CD-2BE1-1C3B-2295-76F935D548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9709" y="6356350"/>
            <a:ext cx="2743200" cy="365125"/>
          </a:xfrm>
        </p:spPr>
        <p:txBody>
          <a:bodyPr/>
          <a:lstStyle/>
          <a:p>
            <a:r>
              <a:rPr lang="en-US" dirty="0"/>
              <a:t>NSSF.ORG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EEF50C-DC52-CBFD-51C3-16D303C33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‹#›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9A31EF-A877-EC85-D71B-2940A34005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82300" y="6148319"/>
            <a:ext cx="1143000" cy="533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6EDEB83-4BE4-ACE9-0338-AFEBF5C421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047" y="1753386"/>
            <a:ext cx="10801905" cy="1607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4222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8D673-6944-B8C9-6DC3-1F45AAE58F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2328EA5-D1B5-5BED-2A7B-96BF94EE8336}"/>
              </a:ext>
            </a:extLst>
          </p:cNvPr>
          <p:cNvSpPr/>
          <p:nvPr/>
        </p:nvSpPr>
        <p:spPr>
          <a:xfrm>
            <a:off x="-63016" y="0"/>
            <a:ext cx="12414142" cy="7105973"/>
          </a:xfrm>
          <a:prstGeom prst="rect">
            <a:avLst/>
          </a:prstGeom>
          <a:solidFill>
            <a:srgbClr val="42537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6D2F54C0-766D-A098-53DC-CD7CCDA6084A}"/>
              </a:ext>
            </a:extLst>
          </p:cNvPr>
          <p:cNvSpPr txBox="1">
            <a:spLocks/>
          </p:cNvSpPr>
          <p:nvPr/>
        </p:nvSpPr>
        <p:spPr>
          <a:xfrm>
            <a:off x="1010509" y="825226"/>
            <a:ext cx="10424204" cy="5565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u="sng" dirty="0">
                <a:solidFill>
                  <a:srgbClr val="FFFF00"/>
                </a:solidFill>
                <a:latin typeface="Arial" panose="020B0604020202020204" pitchFamily="34" charset="0"/>
              </a:rPr>
              <a:t>Revocation Trends: 2024 vs. 2025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946774F-3C72-A865-051F-AF31497F6F37}"/>
              </a:ext>
            </a:extLst>
          </p:cNvPr>
          <p:cNvSpPr txBox="1"/>
          <p:nvPr/>
        </p:nvSpPr>
        <p:spPr>
          <a:xfrm>
            <a:off x="1010509" y="1851286"/>
            <a:ext cx="10267092" cy="6238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ATF ended the former Enhanced Regulatory Enforcement Policy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FY 2024: 9,696 compliance inspections &amp; 195 revocations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FY 2025: 8,472 compliance inspections &amp; 83 revocations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The reported revocations count declined substantially year over year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Trend data should be read alongside ATF’s changed administrative action policy (ATF O 5370.1H)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	</a:t>
            </a:r>
          </a:p>
          <a:p>
            <a:pPr lvl="1">
              <a:lnSpc>
                <a:spcPct val="150000"/>
              </a:lnSpc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9E9B47-D610-6378-D1A7-D506F32D27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9709" y="6356350"/>
            <a:ext cx="2743200" cy="365125"/>
          </a:xfrm>
        </p:spPr>
        <p:txBody>
          <a:bodyPr/>
          <a:lstStyle/>
          <a:p>
            <a:r>
              <a:rPr lang="en-US" dirty="0"/>
              <a:t>NSSF.ORG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1B1E6-6A11-C134-2A45-DEA184A903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‹#›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65FEDB-B57E-6544-C9F8-FB5565CE32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82300" y="6148319"/>
            <a:ext cx="1143000" cy="5334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0C6F6D-1B17-3447-45DD-83F99F929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318" y="1687398"/>
            <a:ext cx="10973364" cy="1395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138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172C2B18-997E-48DD-8FF6-4EC255BEE0AE}"/>
              </a:ext>
            </a:extLst>
          </p:cNvPr>
          <p:cNvSpPr/>
          <p:nvPr/>
        </p:nvSpPr>
        <p:spPr>
          <a:xfrm rot="16200000">
            <a:off x="77954" y="914764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CAA4E5-DB0D-4DD3-9F1D-06C88C399911}"/>
              </a:ext>
            </a:extLst>
          </p:cNvPr>
          <p:cNvSpPr/>
          <p:nvPr/>
        </p:nvSpPr>
        <p:spPr>
          <a:xfrm rot="16200000">
            <a:off x="71966" y="3200762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816D2B8-0039-45F5-B6CA-7790D9FF5D41}"/>
              </a:ext>
            </a:extLst>
          </p:cNvPr>
          <p:cNvSpPr/>
          <p:nvPr/>
        </p:nvSpPr>
        <p:spPr>
          <a:xfrm rot="16200000">
            <a:off x="71965" y="5486762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4C3221C9-3D5E-41F6-8703-0110D6661D1F}"/>
              </a:ext>
            </a:extLst>
          </p:cNvPr>
          <p:cNvSpPr txBox="1">
            <a:spLocks/>
          </p:cNvSpPr>
          <p:nvPr/>
        </p:nvSpPr>
        <p:spPr>
          <a:xfrm>
            <a:off x="1010508" y="825226"/>
            <a:ext cx="10009425" cy="5565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Most Frequently Cited Violation: A&amp;D Record</a:t>
            </a:r>
            <a:endParaRPr lang="en-US" sz="3600" dirty="0">
              <a:solidFill>
                <a:srgbClr val="425371"/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13ED06-3FEB-4DE9-9A39-E09C799A6829}"/>
              </a:ext>
            </a:extLst>
          </p:cNvPr>
          <p:cNvSpPr txBox="1"/>
          <p:nvPr/>
        </p:nvSpPr>
        <p:spPr>
          <a:xfrm>
            <a:off x="1010508" y="1810354"/>
            <a:ext cx="10267092" cy="46690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27 CFR § 478.125(e) led FY 2025 citations with 40,763 citations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Focus areas include accurate, complete, and timely A&amp;D entries for both paper and electronic records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Inventory discrepancies can impair traceability and trigger inspections and broader review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Routine reconciliation is one of the strongest preventive controls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ABCE4-5D4D-4113-8050-218C06676D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9709" y="6356350"/>
            <a:ext cx="2743200" cy="365125"/>
          </a:xfrm>
        </p:spPr>
        <p:txBody>
          <a:bodyPr/>
          <a:lstStyle/>
          <a:p>
            <a:r>
              <a:rPr lang="en-US" dirty="0"/>
              <a:t>NSSF.ORG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E0215-381F-2282-D552-CD3F0DE5A4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515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AB4A2-97B0-B2E3-07E2-67448F583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7E31EE46-569D-3F44-25CA-19408226871B}"/>
              </a:ext>
            </a:extLst>
          </p:cNvPr>
          <p:cNvSpPr/>
          <p:nvPr/>
        </p:nvSpPr>
        <p:spPr>
          <a:xfrm rot="16200000">
            <a:off x="77954" y="914764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BBABC07-49C4-2F19-25DA-B3BB77116FE1}"/>
              </a:ext>
            </a:extLst>
          </p:cNvPr>
          <p:cNvSpPr/>
          <p:nvPr/>
        </p:nvSpPr>
        <p:spPr>
          <a:xfrm rot="16200000">
            <a:off x="71966" y="3200762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6D4425C-52AA-698B-054D-51EB2F2979B8}"/>
              </a:ext>
            </a:extLst>
          </p:cNvPr>
          <p:cNvSpPr/>
          <p:nvPr/>
        </p:nvSpPr>
        <p:spPr>
          <a:xfrm rot="16200000">
            <a:off x="71965" y="5486762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0F6F91D1-523A-5D34-390A-4E626498DB67}"/>
              </a:ext>
            </a:extLst>
          </p:cNvPr>
          <p:cNvSpPr txBox="1">
            <a:spLocks/>
          </p:cNvSpPr>
          <p:nvPr/>
        </p:nvSpPr>
        <p:spPr>
          <a:xfrm>
            <a:off x="1010508" y="825226"/>
            <a:ext cx="10009425" cy="5565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Form 4473: Persistent Compliance Exposure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1FA5C9-6BB5-3444-1843-FDA47E8262DE}"/>
              </a:ext>
            </a:extLst>
          </p:cNvPr>
          <p:cNvSpPr txBox="1"/>
          <p:nvPr/>
        </p:nvSpPr>
        <p:spPr>
          <a:xfrm>
            <a:off x="1010508" y="1810354"/>
            <a:ext cx="10267092" cy="5453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27 CFR § 478.21(a): forms must be completed and available for inspection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27 CFR § 478.124(c)(1): obtain a completed Form 4473 when required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Common errors involve signatures, dates, identification, firearm information, and “Proceed NTNs”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A disciplined pre-transfer and post-transfer review can catch errors early </a:t>
            </a: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EA4F5-EF15-4AA4-60DD-C56507AFFA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9709" y="6356350"/>
            <a:ext cx="2743200" cy="365125"/>
          </a:xfrm>
        </p:spPr>
        <p:txBody>
          <a:bodyPr/>
          <a:lstStyle/>
          <a:p>
            <a:r>
              <a:rPr lang="en-US" dirty="0"/>
              <a:t>NSSF.ORG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7E21B-2AD2-685C-936B-24A548942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230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E121E-DC0A-39BB-0A31-642C831B60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E2DF2C0-B579-2553-7E5C-12EAE54AE333}"/>
              </a:ext>
            </a:extLst>
          </p:cNvPr>
          <p:cNvSpPr/>
          <p:nvPr/>
        </p:nvSpPr>
        <p:spPr>
          <a:xfrm rot="16200000">
            <a:off x="77954" y="914764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84642E-4E71-9BE4-AAB9-145BA3927236}"/>
              </a:ext>
            </a:extLst>
          </p:cNvPr>
          <p:cNvSpPr/>
          <p:nvPr/>
        </p:nvSpPr>
        <p:spPr>
          <a:xfrm rot="16200000">
            <a:off x="71966" y="3200762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EC86636-C473-37AB-1D76-FC0BE4642224}"/>
              </a:ext>
            </a:extLst>
          </p:cNvPr>
          <p:cNvSpPr/>
          <p:nvPr/>
        </p:nvSpPr>
        <p:spPr>
          <a:xfrm rot="16200000">
            <a:off x="71965" y="5486762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95DF1CE9-15FB-A063-7A9C-EBEA0F63CEA5}"/>
              </a:ext>
            </a:extLst>
          </p:cNvPr>
          <p:cNvSpPr txBox="1">
            <a:spLocks/>
          </p:cNvSpPr>
          <p:nvPr/>
        </p:nvSpPr>
        <p:spPr>
          <a:xfrm>
            <a:off x="1010508" y="825226"/>
            <a:ext cx="10009425" cy="5565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                 </a:t>
            </a:r>
            <a:r>
              <a:rPr lang="en-US" sz="3600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NICS &amp; Buyer Eligibility</a:t>
            </a:r>
            <a:endParaRPr lang="en-US" sz="3600" dirty="0">
              <a:solidFill>
                <a:srgbClr val="425371"/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7557C5-0FAB-4E3F-A1C2-C4643BCACEA8}"/>
              </a:ext>
            </a:extLst>
          </p:cNvPr>
          <p:cNvSpPr txBox="1"/>
          <p:nvPr/>
        </p:nvSpPr>
        <p:spPr>
          <a:xfrm>
            <a:off x="1010508" y="1810354"/>
            <a:ext cx="10267092" cy="5223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Required background checks before transfer unless exceptions apply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Accuracy in recording NICS or POC responses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Identification, residency, and documentation must support buyer eligibility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Transfers to prohibited persons, missed required checks, and straw purchase transactions remain severe risk violations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FB073D-0F29-8EE6-1207-82E5A8BB6C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9709" y="6356350"/>
            <a:ext cx="2743200" cy="365125"/>
          </a:xfrm>
        </p:spPr>
        <p:txBody>
          <a:bodyPr/>
          <a:lstStyle/>
          <a:p>
            <a:r>
              <a:rPr lang="en-US" dirty="0"/>
              <a:t>NSSF.ORG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B93748-8B08-3896-0313-7F0084F524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56004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805E88-FBE3-6509-4AAF-C1415E3C45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D4C78EC4-BAEE-F289-155B-C0B4F7808AC1}"/>
              </a:ext>
            </a:extLst>
          </p:cNvPr>
          <p:cNvSpPr/>
          <p:nvPr/>
        </p:nvSpPr>
        <p:spPr>
          <a:xfrm rot="16200000">
            <a:off x="77954" y="914764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8596D04-E6A5-068A-EB29-CA335EEC6650}"/>
              </a:ext>
            </a:extLst>
          </p:cNvPr>
          <p:cNvSpPr/>
          <p:nvPr/>
        </p:nvSpPr>
        <p:spPr>
          <a:xfrm rot="16200000">
            <a:off x="71966" y="3200762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045F1F2-7EED-ABBA-D2FF-000D697F7FEA}"/>
              </a:ext>
            </a:extLst>
          </p:cNvPr>
          <p:cNvSpPr/>
          <p:nvPr/>
        </p:nvSpPr>
        <p:spPr>
          <a:xfrm rot="16200000">
            <a:off x="71965" y="5486762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E768020B-5177-0FBC-F4F6-87533BC9248B}"/>
              </a:ext>
            </a:extLst>
          </p:cNvPr>
          <p:cNvSpPr txBox="1">
            <a:spLocks/>
          </p:cNvSpPr>
          <p:nvPr/>
        </p:nvSpPr>
        <p:spPr>
          <a:xfrm>
            <a:off x="1010508" y="825226"/>
            <a:ext cx="10009425" cy="5565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       </a:t>
            </a:r>
            <a:r>
              <a:rPr lang="en-US" sz="2800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Multiple-Sale Reporting &amp; Other Required Reports</a:t>
            </a:r>
            <a:endParaRPr lang="en-US" sz="2800" dirty="0">
              <a:solidFill>
                <a:srgbClr val="425371"/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F77EBA6-40AB-620C-3955-EA7F177739BE}"/>
              </a:ext>
            </a:extLst>
          </p:cNvPr>
          <p:cNvSpPr txBox="1"/>
          <p:nvPr/>
        </p:nvSpPr>
        <p:spPr>
          <a:xfrm>
            <a:off x="1010508" y="1810354"/>
            <a:ext cx="10267092" cy="5223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ATF continues to cite failures involving required multiple-sale reporting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FY 2025  recorded 6,608 citations under 27 CFR § 478.126a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Internal triggers should identify reportable transactions before deadlines expire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Establish internal controls through management to verify submission, retention, and supporting documentation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81903-1BA3-22BF-96EE-B322324E94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9709" y="6356350"/>
            <a:ext cx="2743200" cy="365125"/>
          </a:xfrm>
        </p:spPr>
        <p:txBody>
          <a:bodyPr/>
          <a:lstStyle/>
          <a:p>
            <a:r>
              <a:rPr lang="en-US" dirty="0"/>
              <a:t>NSSF.ORG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C18F9-5A07-0ACA-4A1A-CEF1706889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46874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3F2FE-AB85-EE29-1C18-49A3B23F6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0F8CD99-D349-1AE1-0F0A-C8743C9B0E57}"/>
              </a:ext>
            </a:extLst>
          </p:cNvPr>
          <p:cNvSpPr/>
          <p:nvPr/>
        </p:nvSpPr>
        <p:spPr>
          <a:xfrm rot="16200000">
            <a:off x="77954" y="914764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BC7B1C6-A26B-9815-28F3-EF03A2C704AB}"/>
              </a:ext>
            </a:extLst>
          </p:cNvPr>
          <p:cNvSpPr/>
          <p:nvPr/>
        </p:nvSpPr>
        <p:spPr>
          <a:xfrm rot="16200000">
            <a:off x="71966" y="3200762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90D40C-3361-0847-28AE-CF2756AF9F08}"/>
              </a:ext>
            </a:extLst>
          </p:cNvPr>
          <p:cNvSpPr/>
          <p:nvPr/>
        </p:nvSpPr>
        <p:spPr>
          <a:xfrm rot="16200000">
            <a:off x="71965" y="5486762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9985554E-3EA8-B538-A828-4B75F83755B1}"/>
              </a:ext>
            </a:extLst>
          </p:cNvPr>
          <p:cNvSpPr txBox="1">
            <a:spLocks/>
          </p:cNvSpPr>
          <p:nvPr/>
        </p:nvSpPr>
        <p:spPr>
          <a:xfrm>
            <a:off x="1010508" y="825226"/>
            <a:ext cx="10009425" cy="5565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          </a:t>
            </a:r>
            <a:r>
              <a:rPr lang="en-US" sz="2800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Trace Requests &amp; Firearm Accountability</a:t>
            </a:r>
            <a:endParaRPr lang="en-US" sz="2800" u="sng" dirty="0">
              <a:solidFill>
                <a:srgbClr val="425371"/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E841373-AA6C-B9F6-65FA-BEEEFD28DB3A}"/>
              </a:ext>
            </a:extLst>
          </p:cNvPr>
          <p:cNvSpPr txBox="1"/>
          <p:nvPr/>
        </p:nvSpPr>
        <p:spPr>
          <a:xfrm>
            <a:off x="1010508" y="1810354"/>
            <a:ext cx="10267092" cy="5777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Traceability remains a central theme in ATF’s administrative approach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FFLs should maintain records that permit timely identification of firearm dispositions within the allotted timeline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Failure to respond to an ATF trace request is identified as a revocation-level concern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Escalation procedures should ensure urgent trace requests reach trained personnel 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A6628-AE68-16E9-8050-09B207069C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9709" y="6356350"/>
            <a:ext cx="2743200" cy="365125"/>
          </a:xfrm>
        </p:spPr>
        <p:txBody>
          <a:bodyPr/>
          <a:lstStyle/>
          <a:p>
            <a:r>
              <a:rPr lang="en-US" dirty="0"/>
              <a:t>NSSF.ORG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83DE6-D43A-92F6-4FD6-06B6D3E1B4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993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D8D88-6EEA-5903-8431-F023866751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239102-8C34-1B8B-1C04-729B1EFC4BE6}"/>
              </a:ext>
            </a:extLst>
          </p:cNvPr>
          <p:cNvSpPr/>
          <p:nvPr/>
        </p:nvSpPr>
        <p:spPr>
          <a:xfrm>
            <a:off x="-111071" y="-123987"/>
            <a:ext cx="12414142" cy="7105973"/>
          </a:xfrm>
          <a:prstGeom prst="rect">
            <a:avLst/>
          </a:prstGeom>
          <a:solidFill>
            <a:srgbClr val="42537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CAEC91EA-6768-A3A7-4C29-8119BE4AC234}"/>
              </a:ext>
            </a:extLst>
          </p:cNvPr>
          <p:cNvSpPr txBox="1">
            <a:spLocks/>
          </p:cNvSpPr>
          <p:nvPr/>
        </p:nvSpPr>
        <p:spPr>
          <a:xfrm>
            <a:off x="1010509" y="825226"/>
            <a:ext cx="10424204" cy="5565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FFFF00"/>
                </a:solidFill>
                <a:latin typeface="Arial" panose="020B0604020202020204" pitchFamily="34" charset="0"/>
              </a:rPr>
              <a:t>            </a:t>
            </a:r>
            <a:r>
              <a:rPr lang="en-US" sz="3600" u="sng" dirty="0">
                <a:solidFill>
                  <a:srgbClr val="FFFF00"/>
                </a:solidFill>
                <a:latin typeface="Arial" panose="020B0604020202020204" pitchFamily="34" charset="0"/>
              </a:rPr>
              <a:t>A Few High-Risk Revocation Areas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CF22BAE-46F3-2154-CAD8-DBB05A3365C0}"/>
              </a:ext>
            </a:extLst>
          </p:cNvPr>
          <p:cNvSpPr txBox="1"/>
          <p:nvPr/>
        </p:nvSpPr>
        <p:spPr>
          <a:xfrm>
            <a:off x="1010508" y="1855280"/>
            <a:ext cx="10267092" cy="6238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Transfer of a firearm to a prohibited person 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Falsification of required records (Form 4473 or Bound Book Record)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Failure to conduct a required background check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solidFill>
                <a:srgbClr val="FFFF00"/>
              </a:solidFill>
              <a:latin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Failure to respond to a trace request or refusal to permit a lawful inspection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	</a:t>
            </a:r>
          </a:p>
          <a:p>
            <a:pPr lvl="1">
              <a:lnSpc>
                <a:spcPct val="150000"/>
              </a:lnSpc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15C34-CE81-8B1D-BA2A-F1AAE9C966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9709" y="6356350"/>
            <a:ext cx="2743200" cy="365125"/>
          </a:xfrm>
        </p:spPr>
        <p:txBody>
          <a:bodyPr/>
          <a:lstStyle/>
          <a:p>
            <a:r>
              <a:rPr lang="en-US" dirty="0"/>
              <a:t>NSSF.ORG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835EB-1448-4808-4FF2-1719999193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‹#›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77360CF-B701-27CC-ED29-BAB68E934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82300" y="6148319"/>
            <a:ext cx="1143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454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C52543-9F3C-7966-9258-2D9BF880C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709A96B-BDA0-4BB7-9C05-7A1077906396}"/>
              </a:ext>
            </a:extLst>
          </p:cNvPr>
          <p:cNvSpPr/>
          <p:nvPr/>
        </p:nvSpPr>
        <p:spPr>
          <a:xfrm>
            <a:off x="-111071" y="-123987"/>
            <a:ext cx="12414142" cy="7105973"/>
          </a:xfrm>
          <a:prstGeom prst="rect">
            <a:avLst/>
          </a:prstGeom>
          <a:solidFill>
            <a:srgbClr val="42537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B0904B9E-3FB1-D792-482C-3770B95DAA24}"/>
              </a:ext>
            </a:extLst>
          </p:cNvPr>
          <p:cNvSpPr txBox="1">
            <a:spLocks/>
          </p:cNvSpPr>
          <p:nvPr/>
        </p:nvSpPr>
        <p:spPr>
          <a:xfrm>
            <a:off x="1010509" y="825226"/>
            <a:ext cx="10424204" cy="5565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FFFF00"/>
                </a:solidFill>
                <a:latin typeface="Arial" panose="020B0604020202020204" pitchFamily="34" charset="0"/>
              </a:rPr>
              <a:t>            </a:t>
            </a:r>
            <a:r>
              <a:rPr lang="en-US" sz="3600" u="sng" dirty="0">
                <a:solidFill>
                  <a:srgbClr val="FFFF00"/>
                </a:solidFill>
                <a:latin typeface="Arial" panose="020B0604020202020204" pitchFamily="34" charset="0"/>
              </a:rPr>
              <a:t>Willfulness and Repeat Violations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4DE077-4582-1BC9-2792-DEAEE00289C0}"/>
              </a:ext>
            </a:extLst>
          </p:cNvPr>
          <p:cNvSpPr txBox="1"/>
          <p:nvPr/>
        </p:nvSpPr>
        <p:spPr>
          <a:xfrm>
            <a:off x="1010508" y="1855280"/>
            <a:ext cx="10267092" cy="6238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ATF describes willfulness as intentional disregard or plain indifference to a known duty/obligation 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A single willful violation can provide a legal basis for license revocation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Repeat findings can demonstrate knowledge of a requirement and failure to correct it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Documented remediation after prior inspections is therefore especially important 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</a:rPr>
              <a:t>	</a:t>
            </a:r>
          </a:p>
          <a:p>
            <a:pPr lvl="1">
              <a:lnSpc>
                <a:spcPct val="150000"/>
              </a:lnSpc>
            </a:pPr>
            <a:endParaRPr lang="en-US" sz="2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274BE0-1003-711E-A323-8176B5EF15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9709" y="6356350"/>
            <a:ext cx="2743200" cy="365125"/>
          </a:xfrm>
        </p:spPr>
        <p:txBody>
          <a:bodyPr/>
          <a:lstStyle/>
          <a:p>
            <a:r>
              <a:rPr lang="en-US" dirty="0"/>
              <a:t>NSSF.ORG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EA79A-9255-A39D-45CF-0E0688B0D0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‹#›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7AE82D-0F83-D352-E89D-2C37886590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82300" y="6148319"/>
            <a:ext cx="1143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060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41DDE-6F68-8E39-DBE0-FA20A9264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E020549-80CF-5BFA-F2C2-95494A52071A}"/>
              </a:ext>
            </a:extLst>
          </p:cNvPr>
          <p:cNvSpPr/>
          <p:nvPr/>
        </p:nvSpPr>
        <p:spPr>
          <a:xfrm rot="16200000">
            <a:off x="77954" y="914764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FE73368-6267-73AD-BCB0-FD96977EC947}"/>
              </a:ext>
            </a:extLst>
          </p:cNvPr>
          <p:cNvSpPr/>
          <p:nvPr/>
        </p:nvSpPr>
        <p:spPr>
          <a:xfrm rot="16200000">
            <a:off x="71966" y="3200762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C4E7596-65AE-4EF7-1BB8-F815ED2ABC8F}"/>
              </a:ext>
            </a:extLst>
          </p:cNvPr>
          <p:cNvSpPr/>
          <p:nvPr/>
        </p:nvSpPr>
        <p:spPr>
          <a:xfrm rot="16200000">
            <a:off x="71965" y="5486762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9BBCC525-77DA-223D-5BDA-09C4B6DE186C}"/>
              </a:ext>
            </a:extLst>
          </p:cNvPr>
          <p:cNvSpPr txBox="1">
            <a:spLocks/>
          </p:cNvSpPr>
          <p:nvPr/>
        </p:nvSpPr>
        <p:spPr>
          <a:xfrm>
            <a:off x="1010508" y="825226"/>
            <a:ext cx="10009425" cy="5565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3600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Enforcement Priorities: What Has Not Changed</a:t>
            </a:r>
            <a:endParaRPr lang="en-US" sz="2800" u="sng" dirty="0">
              <a:solidFill>
                <a:srgbClr val="425371"/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C88E80-CE96-6F3D-DE2E-90246879FF2D}"/>
              </a:ext>
            </a:extLst>
          </p:cNvPr>
          <p:cNvSpPr txBox="1"/>
          <p:nvPr/>
        </p:nvSpPr>
        <p:spPr>
          <a:xfrm>
            <a:off x="1010508" y="1810354"/>
            <a:ext cx="10267092" cy="5223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ATF continues to emphasize firearm traceability and public safety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Illegal firearms trafficking and diversion remain central enforcement concerns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Buyer eligibility and accurate transaction records remain core inspection subjects (are you the actual buyer………)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Reform does not eliminate statutory or regulatory duties imposed on FFLs 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E0FF6-A10F-FF1C-78BC-4F69BF8291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9709" y="6356350"/>
            <a:ext cx="2743200" cy="365125"/>
          </a:xfrm>
        </p:spPr>
        <p:txBody>
          <a:bodyPr/>
          <a:lstStyle/>
          <a:p>
            <a:r>
              <a:rPr lang="en-US" dirty="0"/>
              <a:t>NSSF.ORG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638731-A215-31D3-605E-8D88FFF7D7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0101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8F5A8-0D54-1051-FF46-6C4014D97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A05E80A-05E6-B965-A212-386E72E951C2}"/>
              </a:ext>
            </a:extLst>
          </p:cNvPr>
          <p:cNvSpPr/>
          <p:nvPr/>
        </p:nvSpPr>
        <p:spPr>
          <a:xfrm rot="16200000">
            <a:off x="77954" y="914764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5AC50E-DE66-83EA-101C-4F8C24077CBB}"/>
              </a:ext>
            </a:extLst>
          </p:cNvPr>
          <p:cNvSpPr/>
          <p:nvPr/>
        </p:nvSpPr>
        <p:spPr>
          <a:xfrm rot="16200000">
            <a:off x="71966" y="3200762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2502B7-D87C-36C3-E5FF-F3F9A064309C}"/>
              </a:ext>
            </a:extLst>
          </p:cNvPr>
          <p:cNvSpPr/>
          <p:nvPr/>
        </p:nvSpPr>
        <p:spPr>
          <a:xfrm rot="16200000">
            <a:off x="71965" y="5486762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D428A484-C816-3174-25EF-7BADF57C54DC}"/>
              </a:ext>
            </a:extLst>
          </p:cNvPr>
          <p:cNvSpPr txBox="1">
            <a:spLocks/>
          </p:cNvSpPr>
          <p:nvPr/>
        </p:nvSpPr>
        <p:spPr>
          <a:xfrm>
            <a:off x="1010508" y="825226"/>
            <a:ext cx="10009425" cy="5565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3600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Risk Mitigation: Audit Before ATF Does</a:t>
            </a:r>
            <a:endParaRPr lang="en-US" sz="2800" u="sng" dirty="0">
              <a:solidFill>
                <a:srgbClr val="425371"/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122F4E0-1F47-43BA-EB78-96CF89E91A63}"/>
              </a:ext>
            </a:extLst>
          </p:cNvPr>
          <p:cNvSpPr txBox="1"/>
          <p:nvPr/>
        </p:nvSpPr>
        <p:spPr>
          <a:xfrm>
            <a:off x="1010508" y="1810354"/>
            <a:ext cx="10267092" cy="52230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Perform scheduled inventory-to-bound book reconciliations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Sample Forms 4473 for completeness, signatures, dates, IDs, and NICS documentation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Review multiple-sale reports and other time-sensitive submissions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Track findings through documented corrective action and follow-up testing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 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6AEFE8-9453-F20E-EFC8-E80E645BC7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9709" y="6356350"/>
            <a:ext cx="2743200" cy="365125"/>
          </a:xfrm>
        </p:spPr>
        <p:txBody>
          <a:bodyPr/>
          <a:lstStyle/>
          <a:p>
            <a:r>
              <a:rPr lang="en-US" dirty="0"/>
              <a:t>NSSF.ORG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55BDA2-AD55-DBF2-FC4D-000AD8CAC9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963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BE2D8A-2DE4-A162-F764-F3E2439E9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6159562-4A2F-E9E3-9656-172116699AC2}"/>
              </a:ext>
            </a:extLst>
          </p:cNvPr>
          <p:cNvSpPr/>
          <p:nvPr/>
        </p:nvSpPr>
        <p:spPr>
          <a:xfrm rot="16200000">
            <a:off x="77954" y="914764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5D4FCD6-541B-F7E2-801C-E897EE5336FE}"/>
              </a:ext>
            </a:extLst>
          </p:cNvPr>
          <p:cNvSpPr/>
          <p:nvPr/>
        </p:nvSpPr>
        <p:spPr>
          <a:xfrm rot="16200000">
            <a:off x="71966" y="3200762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66E21C3-E904-F068-AD1F-9C19F2A9BD18}"/>
              </a:ext>
            </a:extLst>
          </p:cNvPr>
          <p:cNvSpPr/>
          <p:nvPr/>
        </p:nvSpPr>
        <p:spPr>
          <a:xfrm rot="16200000">
            <a:off x="71965" y="5486762"/>
            <a:ext cx="556563" cy="4564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  <a:buClr>
                <a:schemeClr val="tx2"/>
              </a:buClr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343087CB-425B-FD34-C3BB-22CC8D0E8B34}"/>
              </a:ext>
            </a:extLst>
          </p:cNvPr>
          <p:cNvSpPr txBox="1">
            <a:spLocks/>
          </p:cNvSpPr>
          <p:nvPr/>
        </p:nvSpPr>
        <p:spPr>
          <a:xfrm>
            <a:off x="1010508" y="825226"/>
            <a:ext cx="10009425" cy="5565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en-US" sz="3200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Inspection Readiness: People, Records &amp; Response</a:t>
            </a:r>
            <a:endParaRPr lang="en-US" sz="3200" u="sng" dirty="0">
              <a:solidFill>
                <a:srgbClr val="425371"/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717DA9-F5BF-8381-B314-5E6F946BE11F}"/>
              </a:ext>
            </a:extLst>
          </p:cNvPr>
          <p:cNvSpPr txBox="1"/>
          <p:nvPr/>
        </p:nvSpPr>
        <p:spPr>
          <a:xfrm>
            <a:off x="1010508" y="1810354"/>
            <a:ext cx="10267092" cy="6331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Train employees on inspection protocol and who is authorized to interact with ATF IOIs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Keep required records organized, retrievable, and consistent with actual inventory 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Preserve prior inspection findings, corrective actions, and training documentation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Address discrepancies factually and document remediation without altering historical records</a:t>
            </a:r>
          </a:p>
          <a:p>
            <a:pPr lvl="1">
              <a:lnSpc>
                <a:spcPct val="150000"/>
              </a:lnSpc>
            </a:pPr>
            <a:r>
              <a:rPr lang="en-US" sz="24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</a:rPr>
              <a:t>  </a:t>
            </a: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16ED86-BBF8-5D42-CF5D-BC265D897E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9709" y="6356350"/>
            <a:ext cx="2743200" cy="365125"/>
          </a:xfrm>
        </p:spPr>
        <p:txBody>
          <a:bodyPr/>
          <a:lstStyle/>
          <a:p>
            <a:r>
              <a:rPr lang="en-US" dirty="0"/>
              <a:t>NSSF.ORG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AC6B7-5CFB-9680-63C6-BC08971312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‹#›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0730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4B8A6-65B0-7726-7A41-66B62C396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E05BC6C-1490-5C3A-A46A-DAD682F1C7B1}"/>
              </a:ext>
            </a:extLst>
          </p:cNvPr>
          <p:cNvSpPr/>
          <p:nvPr/>
        </p:nvSpPr>
        <p:spPr>
          <a:xfrm>
            <a:off x="-111071" y="-123987"/>
            <a:ext cx="12414142" cy="7105973"/>
          </a:xfrm>
          <a:prstGeom prst="rect">
            <a:avLst/>
          </a:prstGeom>
          <a:solidFill>
            <a:srgbClr val="425371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454CE407-98A0-13AC-2966-EB706B19664D}"/>
              </a:ext>
            </a:extLst>
          </p:cNvPr>
          <p:cNvSpPr txBox="1">
            <a:spLocks/>
          </p:cNvSpPr>
          <p:nvPr/>
        </p:nvSpPr>
        <p:spPr>
          <a:xfrm>
            <a:off x="1010509" y="825226"/>
            <a:ext cx="10018852" cy="5565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u="sng" dirty="0">
                <a:solidFill>
                  <a:srgbClr val="FFFF00"/>
                </a:solidFill>
                <a:latin typeface="Arial" panose="020B0604020202020204" pitchFamily="34" charset="0"/>
              </a:rPr>
              <a:t>Key Takeaways &amp; Action Plan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06EF8A6-A28B-6F6F-94A6-22624923E947}"/>
              </a:ext>
            </a:extLst>
          </p:cNvPr>
          <p:cNvSpPr txBox="1"/>
          <p:nvPr/>
        </p:nvSpPr>
        <p:spPr>
          <a:xfrm>
            <a:off x="1010508" y="1855280"/>
            <a:ext cx="10267092" cy="5130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Know the trend: policy has shifted, but core compliance obligations remain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Reduce the risk: prioritize traceability, eligibility, records, and required reporting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Strengthen the program: train, audit, reconcile, document and remediate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solidFill>
                  <a:srgbClr val="FFFF00"/>
                </a:solidFill>
                <a:latin typeface="Arial" panose="020B0604020202020204" pitchFamily="34" charset="0"/>
              </a:rPr>
              <a:t>Stay current: ATF Rulemaking, effective dates, guidance, and inspection resources </a:t>
            </a: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</a:rPr>
              <a:t>	</a:t>
            </a:r>
          </a:p>
          <a:p>
            <a:pPr lvl="1">
              <a:lnSpc>
                <a:spcPct val="15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3B0C4-E01A-BA46-1D02-EF3470F27A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9709" y="6356350"/>
            <a:ext cx="2743200" cy="365125"/>
          </a:xfrm>
        </p:spPr>
        <p:txBody>
          <a:bodyPr/>
          <a:lstStyle/>
          <a:p>
            <a:r>
              <a:rPr lang="en-US" dirty="0"/>
              <a:t>NSSF.ORG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33F5B-25F0-FC75-8546-02C7B0CE64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‹#›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31E5A6-A54C-744E-0DD2-2BA683F80C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82300" y="6148319"/>
            <a:ext cx="1143000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801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>
            <a:extLst>
              <a:ext uri="{FF2B5EF4-FFF2-40B4-BE49-F238E27FC236}">
                <a16:creationId xmlns:a16="http://schemas.microsoft.com/office/drawing/2014/main" id="{4EDA8F76-C789-3F55-DEA7-3166A35EC5DF}"/>
              </a:ext>
            </a:extLst>
          </p:cNvPr>
          <p:cNvSpPr txBox="1">
            <a:spLocks/>
          </p:cNvSpPr>
          <p:nvPr/>
        </p:nvSpPr>
        <p:spPr>
          <a:xfrm>
            <a:off x="467498" y="1444417"/>
            <a:ext cx="10886303" cy="44617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1C131A4D-8A12-5A71-6163-43072928BF09}"/>
              </a:ext>
            </a:extLst>
          </p:cNvPr>
          <p:cNvSpPr txBox="1">
            <a:spLocks/>
          </p:cNvSpPr>
          <p:nvPr/>
        </p:nvSpPr>
        <p:spPr>
          <a:xfrm>
            <a:off x="5744818" y="6356351"/>
            <a:ext cx="70236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E84B4E8-AA04-4942-9052-F499E74D5862}" type="slidenum">
              <a:rPr lang="en-US" sz="1400">
                <a:solidFill>
                  <a:schemeClr val="bg1">
                    <a:lumMod val="50000"/>
                  </a:schemeClr>
                </a:solidFill>
              </a:rPr>
              <a:pPr algn="ctr"/>
              <a:t>20</a:t>
            </a:fld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" name="Picture 2" descr="A group of posters and a pen&#10;&#10;AI-generated content may be incorrect.">
            <a:extLst>
              <a:ext uri="{FF2B5EF4-FFF2-40B4-BE49-F238E27FC236}">
                <a16:creationId xmlns:a16="http://schemas.microsoft.com/office/drawing/2014/main" id="{EA6C209D-F17C-E583-9653-38E68C3EC2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18043" y="1481759"/>
            <a:ext cx="6033055" cy="3249671"/>
          </a:xfrm>
          <a:prstGeom prst="rect">
            <a:avLst/>
          </a:prstGeom>
        </p:spPr>
      </p:pic>
      <p:pic>
        <p:nvPicPr>
          <p:cNvPr id="11" name="Picture 10" descr="A person holding a sign&#10;&#10;AI-generated content may be incorrect.">
            <a:extLst>
              <a:ext uri="{FF2B5EF4-FFF2-40B4-BE49-F238E27FC236}">
                <a16:creationId xmlns:a16="http://schemas.microsoft.com/office/drawing/2014/main" id="{8546326C-EB24-DCC7-62DD-ABCA1F3D3BD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8201" y="576748"/>
            <a:ext cx="4197201" cy="2852253"/>
          </a:xfrm>
          <a:prstGeom prst="rect">
            <a:avLst/>
          </a:prstGeom>
        </p:spPr>
      </p:pic>
      <p:pic>
        <p:nvPicPr>
          <p:cNvPr id="14" name="Picture 13" descr="A person holding a sign&#10;&#10;AI-generated content may be incorrect.">
            <a:extLst>
              <a:ext uri="{FF2B5EF4-FFF2-40B4-BE49-F238E27FC236}">
                <a16:creationId xmlns:a16="http://schemas.microsoft.com/office/drawing/2014/main" id="{63F2B486-2CC7-7040-EBEC-27BCBB0E950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8201" y="3525307"/>
            <a:ext cx="4197201" cy="2057400"/>
          </a:xfrm>
          <a:prstGeom prst="rect">
            <a:avLst/>
          </a:prstGeom>
        </p:spPr>
      </p:pic>
      <p:pic>
        <p:nvPicPr>
          <p:cNvPr id="15" name="Picture 14" descr="A person holding a sign&#10;&#10;AI-generated content may be incorrect.">
            <a:extLst>
              <a:ext uri="{FF2B5EF4-FFF2-40B4-BE49-F238E27FC236}">
                <a16:creationId xmlns:a16="http://schemas.microsoft.com/office/drawing/2014/main" id="{BFE454DC-C922-890A-E662-3FA08E49293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91471" y="4626273"/>
            <a:ext cx="3836504" cy="631803"/>
          </a:xfrm>
          <a:prstGeom prst="rect">
            <a:avLst/>
          </a:prstGeom>
        </p:spPr>
      </p:pic>
      <p:sp>
        <p:nvSpPr>
          <p:cNvPr id="18" name="Title 6">
            <a:extLst>
              <a:ext uri="{FF2B5EF4-FFF2-40B4-BE49-F238E27FC236}">
                <a16:creationId xmlns:a16="http://schemas.microsoft.com/office/drawing/2014/main" id="{49A1C957-1E5E-D21B-DDD3-9C7D013937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6105" y="754712"/>
            <a:ext cx="7217131" cy="478961"/>
          </a:xfrm>
        </p:spPr>
        <p:txBody>
          <a:bodyPr>
            <a:noAutofit/>
          </a:bodyPr>
          <a:lstStyle/>
          <a:p>
            <a:r>
              <a:rPr lang="en-US" sz="2400" dirty="0"/>
              <a:t>Don’t Lie Kit’s Available at DontLie.org</a:t>
            </a:r>
          </a:p>
        </p:txBody>
      </p:sp>
    </p:spTree>
    <p:extLst>
      <p:ext uri="{BB962C8B-B14F-4D97-AF65-F5344CB8AC3E}">
        <p14:creationId xmlns:p14="http://schemas.microsoft.com/office/powerpoint/2010/main" val="5332722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EC0D40F-701A-94CC-5DB9-24F5296EABD3}"/>
              </a:ext>
            </a:extLst>
          </p:cNvPr>
          <p:cNvSpPr/>
          <p:nvPr/>
        </p:nvSpPr>
        <p:spPr>
          <a:xfrm rot="21315309">
            <a:off x="-726600" y="-381512"/>
            <a:ext cx="5987455" cy="7763853"/>
          </a:xfrm>
          <a:prstGeom prst="rect">
            <a:avLst/>
          </a:prstGeom>
          <a:solidFill>
            <a:srgbClr val="42537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 sz="900" dirty="0"/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F82CA995-5E39-5E4E-FEFB-AE6102FAF532}"/>
              </a:ext>
            </a:extLst>
          </p:cNvPr>
          <p:cNvSpPr txBox="1">
            <a:spLocks/>
          </p:cNvSpPr>
          <p:nvPr/>
        </p:nvSpPr>
        <p:spPr>
          <a:xfrm>
            <a:off x="5744818" y="6356351"/>
            <a:ext cx="70236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E84B4E8-AA04-4942-9052-F499E74D5862}" type="slidenum">
              <a:rPr lang="en-US" sz="1400">
                <a:solidFill>
                  <a:schemeClr val="bg1">
                    <a:lumMod val="50000"/>
                  </a:schemeClr>
                </a:solidFill>
              </a:rPr>
              <a:pPr algn="ctr"/>
              <a:t>21</a:t>
            </a:fld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8EC998-3288-3101-8E19-CA04318E8DE1}"/>
              </a:ext>
            </a:extLst>
          </p:cNvPr>
          <p:cNvSpPr/>
          <p:nvPr/>
        </p:nvSpPr>
        <p:spPr>
          <a:xfrm>
            <a:off x="1042453" y="4807995"/>
            <a:ext cx="3427755" cy="427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id-ID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nssf.org</a:t>
            </a:r>
            <a:r>
              <a:rPr lang="id-ID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id-ID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membership</a:t>
            </a:r>
            <a:r>
              <a:rPr lang="id-ID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id-ID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</a:t>
            </a:r>
            <a:r>
              <a:rPr lang="id-ID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D2852B-A332-4B06-2B98-4D96962B703D}"/>
              </a:ext>
            </a:extLst>
          </p:cNvPr>
          <p:cNvSpPr txBox="1"/>
          <p:nvPr/>
        </p:nvSpPr>
        <p:spPr>
          <a:xfrm>
            <a:off x="924220" y="2136101"/>
            <a:ext cx="4037349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 Hotline 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SHOT University Online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Discounts to Live Events including SHOT Show (first buyer badge is free - additional registrations discounted)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Member Benefit Provider Discounts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to Programs Such as </a:t>
            </a:r>
          </a:p>
          <a:p>
            <a:r>
              <a:rPr lang="en-US" sz="17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First Shots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21B551D-68B4-5865-DD9E-7FDA0B296797}"/>
              </a:ext>
            </a:extLst>
          </p:cNvPr>
          <p:cNvSpPr/>
          <p:nvPr/>
        </p:nvSpPr>
        <p:spPr>
          <a:xfrm>
            <a:off x="1042453" y="1178077"/>
            <a:ext cx="3778025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NSSF Member Benefits for Retailers</a:t>
            </a:r>
            <a:r>
              <a:rPr lang="en-US" sz="2500" dirty="0">
                <a:solidFill>
                  <a:schemeClr val="bg1"/>
                </a:solidFill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id-ID" sz="25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E700AF3-2D03-99F0-3EB0-B0673B8C188D}"/>
              </a:ext>
            </a:extLst>
          </p:cNvPr>
          <p:cNvSpPr/>
          <p:nvPr/>
        </p:nvSpPr>
        <p:spPr>
          <a:xfrm>
            <a:off x="5970105" y="1111736"/>
            <a:ext cx="5751995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500" b="1" dirty="0">
                <a:latin typeface="Arial" panose="020B0604020202020204" pitchFamily="34" charset="0"/>
                <a:cs typeface="Arial" panose="020B0604020202020204" pitchFamily="34" charset="0"/>
              </a:rPr>
              <a:t>NSSF Compliance Consultant Team</a:t>
            </a:r>
            <a:endParaRPr lang="id-ID" sz="25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A group of people with their names&#10;&#10;AI-generated content may be incorrect.">
            <a:extLst>
              <a:ext uri="{FF2B5EF4-FFF2-40B4-BE49-F238E27FC236}">
                <a16:creationId xmlns:a16="http://schemas.microsoft.com/office/drawing/2014/main" id="{2B003F17-2BF0-707B-4D7A-934923D77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8" t="19918" r="4733" b="24079"/>
          <a:stretch>
            <a:fillRect/>
          </a:stretch>
        </p:blipFill>
        <p:spPr>
          <a:xfrm>
            <a:off x="5429940" y="1998477"/>
            <a:ext cx="6420685" cy="2302847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12" name="Rectangle 11">
            <a:hlinkClick r:id="rId3"/>
            <a:extLst>
              <a:ext uri="{FF2B5EF4-FFF2-40B4-BE49-F238E27FC236}">
                <a16:creationId xmlns:a16="http://schemas.microsoft.com/office/drawing/2014/main" id="{31398C73-D0E6-2531-4557-7D4E375B6728}"/>
              </a:ext>
            </a:extLst>
          </p:cNvPr>
          <p:cNvSpPr/>
          <p:nvPr/>
        </p:nvSpPr>
        <p:spPr>
          <a:xfrm>
            <a:off x="6360398" y="4684115"/>
            <a:ext cx="4559767" cy="982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id-ID" sz="2500" b="1" u="sng" dirty="0">
                <a:solidFill>
                  <a:srgbClr val="4253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NSSF </a:t>
            </a:r>
            <a:r>
              <a:rPr lang="id-ID" sz="2500" b="1" u="sng" dirty="0" err="1">
                <a:solidFill>
                  <a:srgbClr val="4253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Compliance</a:t>
            </a:r>
            <a:r>
              <a:rPr lang="id-ID" sz="2500" b="1" u="sng" dirty="0">
                <a:solidFill>
                  <a:srgbClr val="4253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sz="2500" b="1" u="sng" dirty="0" err="1">
                <a:solidFill>
                  <a:srgbClr val="4253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Hotline</a:t>
            </a:r>
            <a:endParaRPr lang="id-ID" sz="2500" b="1" u="sng" dirty="0">
              <a:solidFill>
                <a:srgbClr val="4253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en-US" sz="2500" dirty="0"/>
              <a:t>855-FFL-NSSF (335-6773)</a:t>
            </a:r>
            <a:endParaRPr lang="id-ID" sz="2500" b="1" dirty="0">
              <a:solidFill>
                <a:srgbClr val="4253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05420"/>
      </p:ext>
    </p:extLst>
  </p:cSld>
  <p:clrMapOvr>
    <a:masterClrMapping/>
  </p:clrMapOvr>
  <p:transition spd="slow" advClick="0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4DFC13ED-0CBB-AC8D-D183-2F4FF90B05C6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0" y="-2254"/>
            <a:ext cx="12269992" cy="68579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12519" y="21600"/>
                </a:lnTo>
                <a:lnTo>
                  <a:pt x="16789" y="0"/>
                </a:lnTo>
                <a:lnTo>
                  <a:pt x="16669" y="0"/>
                </a:lnTo>
                <a:lnTo>
                  <a:pt x="13088" y="18114"/>
                </a:lnTo>
                <a:lnTo>
                  <a:pt x="12255" y="18114"/>
                </a:lnTo>
                <a:lnTo>
                  <a:pt x="15836" y="0"/>
                </a:lnTo>
                <a:lnTo>
                  <a:pt x="15726" y="0"/>
                </a:lnTo>
                <a:lnTo>
                  <a:pt x="12633" y="15646"/>
                </a:lnTo>
                <a:lnTo>
                  <a:pt x="11800" y="15646"/>
                </a:lnTo>
                <a:lnTo>
                  <a:pt x="14894" y="0"/>
                </a:lnTo>
                <a:lnTo>
                  <a:pt x="14780" y="0"/>
                </a:lnTo>
                <a:lnTo>
                  <a:pt x="10761" y="20330"/>
                </a:lnTo>
                <a:lnTo>
                  <a:pt x="9928" y="20330"/>
                </a:lnTo>
                <a:lnTo>
                  <a:pt x="13947" y="0"/>
                </a:lnTo>
                <a:lnTo>
                  <a:pt x="13828" y="0"/>
                </a:lnTo>
                <a:lnTo>
                  <a:pt x="11791" y="10306"/>
                </a:lnTo>
                <a:lnTo>
                  <a:pt x="10958" y="10306"/>
                </a:lnTo>
                <a:lnTo>
                  <a:pt x="12996" y="0"/>
                </a:lnTo>
                <a:lnTo>
                  <a:pt x="12875" y="0"/>
                </a:lnTo>
                <a:lnTo>
                  <a:pt x="9494" y="17105"/>
                </a:lnTo>
                <a:lnTo>
                  <a:pt x="8661" y="17105"/>
                </a:lnTo>
                <a:lnTo>
                  <a:pt x="12043" y="0"/>
                </a:lnTo>
                <a:lnTo>
                  <a:pt x="11907" y="0"/>
                </a:lnTo>
                <a:lnTo>
                  <a:pt x="9108" y="14154"/>
                </a:lnTo>
                <a:lnTo>
                  <a:pt x="8275" y="14154"/>
                </a:lnTo>
                <a:lnTo>
                  <a:pt x="11074" y="0"/>
                </a:lnTo>
                <a:lnTo>
                  <a:pt x="10943" y="0"/>
                </a:lnTo>
                <a:lnTo>
                  <a:pt x="9108" y="9281"/>
                </a:lnTo>
                <a:lnTo>
                  <a:pt x="8275" y="9281"/>
                </a:lnTo>
                <a:lnTo>
                  <a:pt x="10110" y="0"/>
                </a:lnTo>
                <a:lnTo>
                  <a:pt x="0" y="0"/>
                </a:lnTo>
                <a:close/>
                <a:moveTo>
                  <a:pt x="17622" y="0"/>
                </a:moveTo>
                <a:lnTo>
                  <a:pt x="13352" y="21600"/>
                </a:lnTo>
                <a:lnTo>
                  <a:pt x="14454" y="21600"/>
                </a:lnTo>
                <a:lnTo>
                  <a:pt x="18358" y="1854"/>
                </a:lnTo>
                <a:lnTo>
                  <a:pt x="19190" y="1854"/>
                </a:lnTo>
                <a:lnTo>
                  <a:pt x="15287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21490" y="0"/>
                </a:lnTo>
                <a:lnTo>
                  <a:pt x="17471" y="20330"/>
                </a:lnTo>
                <a:lnTo>
                  <a:pt x="16638" y="20330"/>
                </a:lnTo>
                <a:lnTo>
                  <a:pt x="20657" y="0"/>
                </a:lnTo>
                <a:lnTo>
                  <a:pt x="20523" y="0"/>
                </a:lnTo>
                <a:lnTo>
                  <a:pt x="17606" y="14756"/>
                </a:lnTo>
                <a:lnTo>
                  <a:pt x="16773" y="14756"/>
                </a:lnTo>
                <a:lnTo>
                  <a:pt x="19690" y="0"/>
                </a:lnTo>
                <a:lnTo>
                  <a:pt x="19573" y="0"/>
                </a:lnTo>
                <a:lnTo>
                  <a:pt x="19255" y="1608"/>
                </a:lnTo>
                <a:lnTo>
                  <a:pt x="18423" y="1608"/>
                </a:lnTo>
                <a:lnTo>
                  <a:pt x="18740" y="0"/>
                </a:lnTo>
                <a:lnTo>
                  <a:pt x="18584" y="0"/>
                </a:lnTo>
                <a:lnTo>
                  <a:pt x="14499" y="20662"/>
                </a:lnTo>
                <a:lnTo>
                  <a:pt x="13666" y="20662"/>
                </a:lnTo>
                <a:lnTo>
                  <a:pt x="17751" y="0"/>
                </a:lnTo>
                <a:lnTo>
                  <a:pt x="1762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/>
          <a:lstStyle/>
          <a:p>
            <a:pPr marL="0" indent="0" algn="ctr">
              <a:lnSpc>
                <a:spcPct val="100000"/>
              </a:lnSpc>
              <a:buNone/>
              <a:defRPr sz="3200" cap="none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dirty="0">
              <a:noFill/>
            </a:endParaRP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1E2FCCBB-511B-BE89-4B0C-3C65798405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1460" y="6366580"/>
            <a:ext cx="881616" cy="365125"/>
          </a:xfrm>
        </p:spPr>
        <p:txBody>
          <a:bodyPr/>
          <a:lstStyle/>
          <a:p>
            <a:r>
              <a:rPr lang="en-US" dirty="0"/>
              <a:t>NSSF.ORG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1A612A7-0E5B-A1C1-2BF0-465B01EDB8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5900" y="5903430"/>
            <a:ext cx="1542433" cy="79448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F70D626-9276-195F-2C6B-2C415DF42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6993" y="2456805"/>
            <a:ext cx="3391817" cy="145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08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9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82B0"/>
      </a:accent1>
      <a:accent2>
        <a:srgbClr val="0094C8"/>
      </a:accent2>
      <a:accent3>
        <a:srgbClr val="00A4DE"/>
      </a:accent3>
      <a:accent4>
        <a:srgbClr val="00B0F0"/>
      </a:accent4>
      <a:accent5>
        <a:srgbClr val="0094C8"/>
      </a:accent5>
      <a:accent6>
        <a:srgbClr val="0082B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12913</TotalTime>
  <Words>1124</Words>
  <Application>Microsoft Macintosh PowerPoint</Application>
  <PresentationFormat>Widescreen</PresentationFormat>
  <Paragraphs>208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Brush Script MT</vt:lpstr>
      <vt:lpstr>Arial</vt:lpstr>
      <vt:lpstr>Calibri</vt:lpstr>
      <vt:lpstr>Wingdings</vt:lpstr>
      <vt:lpstr>Office Theme</vt:lpstr>
      <vt:lpstr>PowerPoint Presentation</vt:lpstr>
      <vt:lpstr>Additional Educational 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Don’t Lie Kit’s Available at DontLie.org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Riyan</dc:creator>
  <cp:lastModifiedBy>Erik Scarpati</cp:lastModifiedBy>
  <cp:revision>90</cp:revision>
  <dcterms:created xsi:type="dcterms:W3CDTF">2018-08-13T13:07:48Z</dcterms:created>
  <dcterms:modified xsi:type="dcterms:W3CDTF">2026-09-28T20:13:04Z</dcterms:modified>
</cp:coreProperties>
</file>