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93" r:id="rId14"/>
    <p:sldId id="269" r:id="rId15"/>
    <p:sldId id="271" r:id="rId16"/>
    <p:sldId id="272" r:id="rId17"/>
    <p:sldId id="284" r:id="rId18"/>
    <p:sldId id="273" r:id="rId19"/>
    <p:sldId id="274" r:id="rId20"/>
    <p:sldId id="275" r:id="rId21"/>
    <p:sldId id="276" r:id="rId22"/>
    <p:sldId id="277" r:id="rId23"/>
    <p:sldId id="279" r:id="rId24"/>
    <p:sldId id="278" r:id="rId25"/>
    <p:sldId id="280" r:id="rId26"/>
    <p:sldId id="281" r:id="rId27"/>
    <p:sldId id="282" r:id="rId28"/>
    <p:sldId id="286" r:id="rId29"/>
    <p:sldId id="287" r:id="rId30"/>
    <p:sldId id="288" r:id="rId31"/>
    <p:sldId id="289" r:id="rId32"/>
    <p:sldId id="290" r:id="rId33"/>
    <p:sldId id="294" r:id="rId34"/>
    <p:sldId id="292" r:id="rId35"/>
    <p:sldId id="283"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13" autoAdjust="0"/>
    <p:restoredTop sz="69127" autoAdjust="0"/>
  </p:normalViewPr>
  <p:slideViewPr>
    <p:cSldViewPr snapToGrid="0">
      <p:cViewPr varScale="1">
        <p:scale>
          <a:sx n="74" d="100"/>
          <a:sy n="74" d="100"/>
        </p:scale>
        <p:origin x="20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E3F82-92D6-4FAE-A458-ACA7EAAA0A3C}" type="datetimeFigureOut">
              <a:rPr lang="en-US" smtClean="0"/>
              <a:t>4/20/2018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8BCA0C-E6CC-4053-8954-77C4B5E64803}" type="slidenum">
              <a:rPr lang="en-US" smtClean="0"/>
              <a:t>‹#›</a:t>
            </a:fld>
            <a:endParaRPr lang="en-US"/>
          </a:p>
        </p:txBody>
      </p:sp>
    </p:spTree>
    <p:extLst>
      <p:ext uri="{BB962C8B-B14F-4D97-AF65-F5344CB8AC3E}">
        <p14:creationId xmlns:p14="http://schemas.microsoft.com/office/powerpoint/2010/main" val="666518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epa.gov/sites/production/files/2016-02/documents/om_final_2-17-16_508_0.pdf"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s://www.epa.gov/sites/production/files/2016-02/documents/om_final_2-17-16_508_0.pdf" TargetMode="External"/><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epa.gov/sites/production/files/2016-02/documents/om_final_2-17-16_508_0.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C3CCC9-1420-4A52-A69D-4CCD05D0DE4A}"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736477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8BCA0C-E6CC-4053-8954-77C4B5E64803}" type="slidenum">
              <a:rPr lang="en-US" smtClean="0"/>
              <a:t>10</a:t>
            </a:fld>
            <a:endParaRPr lang="en-US"/>
          </a:p>
        </p:txBody>
      </p:sp>
    </p:spTree>
    <p:extLst>
      <p:ext uri="{BB962C8B-B14F-4D97-AF65-F5344CB8AC3E}">
        <p14:creationId xmlns:p14="http://schemas.microsoft.com/office/powerpoint/2010/main" val="16068210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Keep records for 5 years, including:</a:t>
            </a:r>
            <a:endParaRPr lang="en-US" sz="1050" kern="1200" dirty="0">
              <a:solidFill>
                <a:schemeClr val="tx1"/>
              </a:solidFill>
              <a:effectLst/>
              <a:latin typeface="+mn-lt"/>
              <a:ea typeface="+mn-ea"/>
              <a:cs typeface="+mn-cs"/>
            </a:endParaRPr>
          </a:p>
          <a:p>
            <a:pPr lvl="0"/>
            <a:r>
              <a:rPr lang="en-US" sz="105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 a list of areas checked</a:t>
            </a:r>
            <a:endParaRPr lang="en-US" sz="1050" kern="1200" dirty="0">
              <a:solidFill>
                <a:schemeClr val="tx1"/>
              </a:solidFill>
              <a:effectLst/>
              <a:latin typeface="+mn-lt"/>
              <a:ea typeface="+mn-ea"/>
              <a:cs typeface="+mn-cs"/>
            </a:endParaRPr>
          </a:p>
          <a:p>
            <a:pPr lvl="0"/>
            <a:r>
              <a:rPr lang="en-US" sz="1050" kern="1200" dirty="0">
                <a:solidFill>
                  <a:schemeClr val="tx1"/>
                </a:solidFill>
                <a:effectLst/>
                <a:latin typeface="+mn-lt"/>
                <a:ea typeface="+mn-ea"/>
                <a:cs typeface="+mn-cs"/>
              </a:rPr>
              <a:t>	- </a:t>
            </a:r>
            <a:r>
              <a:rPr lang="en-US" sz="1200" kern="1200" dirty="0">
                <a:solidFill>
                  <a:schemeClr val="tx1"/>
                </a:solidFill>
                <a:effectLst/>
                <a:latin typeface="+mn-lt"/>
                <a:ea typeface="+mn-ea"/>
                <a:cs typeface="+mn-cs"/>
              </a:rPr>
              <a:t>any issues and the corrective action taken</a:t>
            </a:r>
            <a:endParaRPr lang="en-US" sz="1050" kern="1200" dirty="0">
              <a:solidFill>
                <a:schemeClr val="tx1"/>
              </a:solidFill>
              <a:effectLst/>
              <a:latin typeface="+mn-lt"/>
              <a:ea typeface="+mn-ea"/>
              <a:cs typeface="+mn-cs"/>
            </a:endParaRPr>
          </a:p>
          <a:p>
            <a:pPr lvl="0"/>
            <a:r>
              <a:rPr lang="en-US" sz="1050" kern="1200" dirty="0">
                <a:solidFill>
                  <a:schemeClr val="tx1"/>
                </a:solidFill>
                <a:effectLst/>
                <a:latin typeface="+mn-lt"/>
                <a:ea typeface="+mn-ea"/>
                <a:cs typeface="+mn-cs"/>
              </a:rPr>
              <a:t>	- </a:t>
            </a:r>
            <a:r>
              <a:rPr lang="en-US" sz="1200" kern="1200" dirty="0">
                <a:solidFill>
                  <a:schemeClr val="tx1"/>
                </a:solidFill>
                <a:effectLst/>
                <a:latin typeface="+mn-lt"/>
                <a:ea typeface="+mn-ea"/>
                <a:cs typeface="+mn-cs"/>
              </a:rPr>
              <a:t>delivery records to verify infrequent delivery exemption, if applicable </a:t>
            </a:r>
            <a:endParaRPr lang="en-US" sz="1050" kern="1200" dirty="0">
              <a:solidFill>
                <a:schemeClr val="tx1"/>
              </a:solidFill>
              <a:effectLst/>
              <a:latin typeface="+mn-lt"/>
              <a:ea typeface="+mn-ea"/>
              <a:cs typeface="+mn-cs"/>
            </a:endParaRPr>
          </a:p>
          <a:p>
            <a:pPr lvl="0"/>
            <a:r>
              <a:rPr lang="en-US" sz="1050" kern="1200" dirty="0">
                <a:solidFill>
                  <a:schemeClr val="tx1"/>
                </a:solidFill>
                <a:effectLst/>
                <a:latin typeface="+mn-lt"/>
                <a:ea typeface="+mn-ea"/>
                <a:cs typeface="+mn-cs"/>
              </a:rPr>
              <a:t>	- </a:t>
            </a:r>
            <a:r>
              <a:rPr lang="en-US" sz="1200" kern="1200" dirty="0">
                <a:solidFill>
                  <a:schemeClr val="tx1"/>
                </a:solidFill>
                <a:effectLst/>
                <a:latin typeface="+mn-lt"/>
                <a:ea typeface="+mn-ea"/>
                <a:cs typeface="+mn-cs"/>
              </a:rPr>
              <a:t>waste manifest or trip ticket to show proper disposal of liquid removed from spill buckets or sumps </a:t>
            </a:r>
            <a:endParaRPr lang="en-US" sz="105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*Temporarily out-of-service UST systems do not require spill and overfill operation and maintenance walkthrough inspection.</a:t>
            </a:r>
          </a:p>
          <a:p>
            <a:pPr lvl="0"/>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Example Walkthrough Inspection Checklist in EPA guidance: </a:t>
            </a:r>
            <a:r>
              <a:rPr lang="en-US" dirty="0">
                <a:hlinkClick r:id="rId3"/>
              </a:rPr>
              <a:t>https://www.epa.gov/sites/production/files/2016-02/documents/om_final_2-17-16_508_0.pdf</a:t>
            </a:r>
            <a:r>
              <a:rPr lang="en-US" dirty="0"/>
              <a:t> - </a:t>
            </a:r>
            <a:r>
              <a:rPr lang="en-US" sz="1200" kern="1200" dirty="0">
                <a:solidFill>
                  <a:schemeClr val="tx1"/>
                </a:solidFill>
                <a:effectLst/>
                <a:latin typeface="+mn-lt"/>
                <a:ea typeface="+mn-ea"/>
                <a:cs typeface="+mn-cs"/>
              </a:rPr>
              <a:t>See Page 54: Sample Walkthrough Inspection Checklist</a:t>
            </a:r>
          </a:p>
          <a:p>
            <a:pPr lvl="0"/>
            <a:endParaRPr lang="en-US" dirty="0"/>
          </a:p>
        </p:txBody>
      </p:sp>
      <p:sp>
        <p:nvSpPr>
          <p:cNvPr id="4" name="Slide Number Placeholder 3"/>
          <p:cNvSpPr>
            <a:spLocks noGrp="1"/>
          </p:cNvSpPr>
          <p:nvPr>
            <p:ph type="sldNum" sz="quarter" idx="10"/>
          </p:nvPr>
        </p:nvSpPr>
        <p:spPr/>
        <p:txBody>
          <a:bodyPr/>
          <a:lstStyle/>
          <a:p>
            <a:fld id="{2F8BCA0C-E6CC-4053-8954-77C4B5E64803}" type="slidenum">
              <a:rPr lang="en-US" smtClean="0"/>
              <a:t>11</a:t>
            </a:fld>
            <a:endParaRPr lang="en-US"/>
          </a:p>
        </p:txBody>
      </p:sp>
    </p:spTree>
    <p:extLst>
      <p:ext uri="{BB962C8B-B14F-4D97-AF65-F5344CB8AC3E}">
        <p14:creationId xmlns:p14="http://schemas.microsoft.com/office/powerpoint/2010/main" val="18794535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By Jan. 1, 2021, for UST systems in use before Sept. 1, 2018: </a:t>
            </a:r>
          </a:p>
          <a:p>
            <a:pPr lvl="0"/>
            <a:r>
              <a:rPr lang="en-US" sz="1200" kern="1200" dirty="0">
                <a:solidFill>
                  <a:schemeClr val="tx1"/>
                </a:solidFill>
                <a:effectLst/>
                <a:latin typeface="+mn-lt"/>
                <a:ea typeface="+mn-ea"/>
                <a:cs typeface="+mn-cs"/>
              </a:rPr>
              <a:t>Spill prevention equipment (spill</a:t>
            </a:r>
            <a:r>
              <a:rPr lang="en-US" sz="1200" kern="1200" baseline="0" dirty="0">
                <a:solidFill>
                  <a:schemeClr val="tx1"/>
                </a:solidFill>
                <a:effectLst/>
                <a:latin typeface="+mn-lt"/>
                <a:ea typeface="+mn-ea"/>
                <a:cs typeface="+mn-cs"/>
              </a:rPr>
              <a:t> buckets) </a:t>
            </a:r>
            <a:r>
              <a:rPr lang="en-US" sz="1200" kern="1200" dirty="0">
                <a:solidFill>
                  <a:schemeClr val="tx1"/>
                </a:solidFill>
                <a:effectLst/>
                <a:latin typeface="+mn-lt"/>
                <a:ea typeface="+mn-ea"/>
                <a:cs typeface="+mn-cs"/>
              </a:rPr>
              <a:t>and containment sumps used for interstitial monitoring of piping must be periodically monitored/tested by one of the following:</a:t>
            </a:r>
            <a:endParaRPr lang="en-US" sz="1050" kern="1200" dirty="0">
              <a:solidFill>
                <a:schemeClr val="tx1"/>
              </a:solidFill>
              <a:effectLst/>
              <a:latin typeface="+mn-lt"/>
              <a:ea typeface="+mn-ea"/>
              <a:cs typeface="+mn-cs"/>
            </a:endParaRPr>
          </a:p>
          <a:p>
            <a:pPr lvl="0"/>
            <a:r>
              <a:rPr lang="en-US" sz="1050" kern="1200" dirty="0">
                <a:solidFill>
                  <a:schemeClr val="tx1"/>
                </a:solidFill>
                <a:effectLst/>
                <a:latin typeface="+mn-lt"/>
                <a:ea typeface="+mn-ea"/>
                <a:cs typeface="+mn-cs"/>
              </a:rPr>
              <a:t>	- </a:t>
            </a:r>
            <a:r>
              <a:rPr lang="en-US" sz="1200" kern="1200" dirty="0">
                <a:solidFill>
                  <a:schemeClr val="tx1"/>
                </a:solidFill>
                <a:effectLst/>
                <a:latin typeface="+mn-lt"/>
                <a:ea typeface="+mn-ea"/>
                <a:cs typeface="+mn-cs"/>
              </a:rPr>
              <a:t>If equipment is double-walled, monitor the integrity of both walls at the walkthrough inspection frequency, or</a:t>
            </a:r>
            <a:endParaRPr lang="en-US" sz="1050" kern="1200" dirty="0">
              <a:solidFill>
                <a:schemeClr val="tx1"/>
              </a:solidFill>
              <a:effectLst/>
              <a:latin typeface="+mn-lt"/>
              <a:ea typeface="+mn-ea"/>
              <a:cs typeface="+mn-cs"/>
            </a:endParaRPr>
          </a:p>
          <a:p>
            <a:pPr lvl="0"/>
            <a:r>
              <a:rPr lang="en-US" sz="1050" kern="1200" dirty="0">
                <a:solidFill>
                  <a:schemeClr val="tx1"/>
                </a:solidFill>
                <a:effectLst/>
                <a:latin typeface="+mn-lt"/>
                <a:ea typeface="+mn-ea"/>
                <a:cs typeface="+mn-cs"/>
              </a:rPr>
              <a:t>	- </a:t>
            </a:r>
            <a:r>
              <a:rPr lang="en-US" sz="1200" kern="1200" dirty="0">
                <a:solidFill>
                  <a:schemeClr val="tx1"/>
                </a:solidFill>
                <a:effectLst/>
                <a:latin typeface="+mn-lt"/>
                <a:ea typeface="+mn-ea"/>
                <a:cs typeface="+mn-cs"/>
              </a:rPr>
              <a:t>Test for liquid tightness at least once every 3 years (using vacuum, pressure, or liquid testing).</a:t>
            </a:r>
            <a:endParaRPr lang="en-US" dirty="0"/>
          </a:p>
        </p:txBody>
      </p:sp>
      <p:sp>
        <p:nvSpPr>
          <p:cNvPr id="4" name="Slide Number Placeholder 3"/>
          <p:cNvSpPr>
            <a:spLocks noGrp="1"/>
          </p:cNvSpPr>
          <p:nvPr>
            <p:ph type="sldNum" sz="quarter" idx="10"/>
          </p:nvPr>
        </p:nvSpPr>
        <p:spPr/>
        <p:txBody>
          <a:bodyPr/>
          <a:lstStyle/>
          <a:p>
            <a:fld id="{2F8BCA0C-E6CC-4053-8954-77C4B5E64803}" type="slidenum">
              <a:rPr lang="en-US" smtClean="0"/>
              <a:t>12</a:t>
            </a:fld>
            <a:endParaRPr lang="en-US"/>
          </a:p>
        </p:txBody>
      </p:sp>
    </p:spTree>
    <p:extLst>
      <p:ext uri="{BB962C8B-B14F-4D97-AF65-F5344CB8AC3E}">
        <p14:creationId xmlns:p14="http://schemas.microsoft.com/office/powerpoint/2010/main" val="5724310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5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Triennial Tightness Testing: Wastewater</a:t>
            </a:r>
            <a:endParaRPr lang="en-US" sz="105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3 options for disposing of wastewater generated from this tightness testing:</a:t>
            </a:r>
          </a:p>
          <a:p>
            <a:pPr lvl="1"/>
            <a:endParaRPr lang="en-US" sz="105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1) Pump-and-Haul: capture the test water and dispose of it at an authorized wastewater treatment plant (WWTP) or publicly owned treatment works (POTW).  You will need to check with the WWTP/POTW and ask whether they will accept the wastewater.</a:t>
            </a:r>
          </a:p>
          <a:p>
            <a:pPr lvl="1"/>
            <a:endParaRPr lang="en-US" sz="105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2) Hydrostatic Test Water General Permit (TXG670000)</a:t>
            </a:r>
            <a:endParaRPr lang="en-US" sz="1050" kern="1200" dirty="0">
              <a:solidFill>
                <a:schemeClr val="tx1"/>
              </a:solidFill>
              <a:effectLst/>
              <a:latin typeface="+mn-lt"/>
              <a:ea typeface="+mn-ea"/>
              <a:cs typeface="+mn-cs"/>
            </a:endParaRPr>
          </a:p>
          <a:p>
            <a:pPr lvl="2"/>
            <a:r>
              <a:rPr lang="en-US" sz="1200" kern="1200" dirty="0">
                <a:solidFill>
                  <a:schemeClr val="tx1"/>
                </a:solidFill>
                <a:effectLst/>
                <a:latin typeface="+mn-lt"/>
                <a:ea typeface="+mn-ea"/>
                <a:cs typeface="+mn-cs"/>
              </a:rPr>
              <a:t>-Hydrostatic test water from new vessels does not have to meet effluent limits and does not have to be analyzed.  The effluent limits and monitoring only apply to existing vessels that previously contained petroleum fuel or petroleum product.</a:t>
            </a:r>
            <a:endParaRPr lang="en-US" sz="1050" kern="1200" dirty="0">
              <a:solidFill>
                <a:schemeClr val="tx1"/>
              </a:solidFill>
              <a:effectLst/>
              <a:latin typeface="+mn-lt"/>
              <a:ea typeface="+mn-ea"/>
              <a:cs typeface="+mn-cs"/>
            </a:endParaRPr>
          </a:p>
          <a:p>
            <a:pPr lvl="2"/>
            <a:r>
              <a:rPr lang="en-US" sz="1200" kern="1200" dirty="0">
                <a:solidFill>
                  <a:schemeClr val="tx1"/>
                </a:solidFill>
                <a:effectLst/>
                <a:latin typeface="+mn-lt"/>
                <a:ea typeface="+mn-ea"/>
                <a:cs typeface="+mn-cs"/>
              </a:rPr>
              <a:t>-The facility owner/operator does not have to submit a notice of intent application to get authorization to discharge hydrostatic test water from new vessels into or adjacent to water in the state.  They do have to comply with all other requirements in the permit.</a:t>
            </a:r>
          </a:p>
          <a:p>
            <a:pPr lvl="2"/>
            <a:endParaRPr lang="en-US" sz="105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3) Petroleum Fuel or Petroleum Substances General Permit (TXG830000)</a:t>
            </a:r>
            <a:endParaRPr lang="en-US" sz="1050" kern="1200" dirty="0">
              <a:solidFill>
                <a:schemeClr val="tx1"/>
              </a:solidFill>
              <a:effectLst/>
              <a:latin typeface="+mn-lt"/>
              <a:ea typeface="+mn-ea"/>
              <a:cs typeface="+mn-cs"/>
            </a:endParaRPr>
          </a:p>
          <a:p>
            <a:pPr lvl="2"/>
            <a:r>
              <a:rPr lang="en-US" sz="1200" kern="1200" dirty="0">
                <a:solidFill>
                  <a:schemeClr val="tx1"/>
                </a:solidFill>
                <a:effectLst/>
                <a:latin typeface="+mn-lt"/>
                <a:ea typeface="+mn-ea"/>
                <a:cs typeface="+mn-cs"/>
              </a:rPr>
              <a:t>-Cannot be used to authorize discharge until new GP is effective (Sept. 2018)</a:t>
            </a:r>
            <a:endParaRPr lang="en-US" sz="1050" kern="1200" dirty="0">
              <a:solidFill>
                <a:schemeClr val="tx1"/>
              </a:solidFill>
              <a:effectLst/>
              <a:latin typeface="+mn-lt"/>
              <a:ea typeface="+mn-ea"/>
              <a:cs typeface="+mn-cs"/>
            </a:endParaRPr>
          </a:p>
          <a:p>
            <a:pPr lvl="2"/>
            <a:r>
              <a:rPr lang="en-US" sz="1200" kern="1200" dirty="0">
                <a:solidFill>
                  <a:schemeClr val="tx1"/>
                </a:solidFill>
                <a:effectLst/>
                <a:latin typeface="+mn-lt"/>
                <a:ea typeface="+mn-ea"/>
                <a:cs typeface="+mn-cs"/>
              </a:rPr>
              <a:t>-The UST customer group was added to the draft Petroleum Fuel or Petroleum Substances General Permit (TXG830000); however, this language will not be adopted until the general permit (GP) becomes effective (anticipated 9/12/18).  This means PST facilities will not be eligible for the GP from the time the new rules are effective (anticipated 5/31/18) and 9/12/18.  This should not adversely impact PST facilities since the sump testing requirements have been in place since 2012, and the new spill bucket testing rules will not be implemented until 2021.</a:t>
            </a:r>
            <a:endParaRPr lang="en-US" sz="1050" kern="1200" dirty="0">
              <a:solidFill>
                <a:schemeClr val="tx1"/>
              </a:solidFill>
              <a:effectLst/>
              <a:latin typeface="+mn-lt"/>
              <a:ea typeface="+mn-ea"/>
              <a:cs typeface="+mn-cs"/>
            </a:endParaRP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Liquids used for testing can be reused for subsequent testing (either at the same facility or at other facilities), but the discharge must meet permitted effluent limits or be properly disposed (e.g. pump-and-haul).</a:t>
            </a:r>
          </a:p>
          <a:p>
            <a:pPr lvl="1"/>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For additional information, see TCEQ webpage “Available Water Quality General Permits”-  https://www.tceq.texas.gov/permitting/wastewater/general  </a:t>
            </a:r>
          </a:p>
        </p:txBody>
      </p:sp>
      <p:sp>
        <p:nvSpPr>
          <p:cNvPr id="4" name="Slide Number Placeholder 3"/>
          <p:cNvSpPr>
            <a:spLocks noGrp="1"/>
          </p:cNvSpPr>
          <p:nvPr>
            <p:ph type="sldNum" sz="quarter" idx="10"/>
          </p:nvPr>
        </p:nvSpPr>
        <p:spPr/>
        <p:txBody>
          <a:bodyPr/>
          <a:lstStyle/>
          <a:p>
            <a:fld id="{2F8BCA0C-E6CC-4053-8954-77C4B5E64803}" type="slidenum">
              <a:rPr lang="en-US" smtClean="0"/>
              <a:t>13</a:t>
            </a:fld>
            <a:endParaRPr lang="en-US"/>
          </a:p>
        </p:txBody>
      </p:sp>
    </p:spTree>
    <p:extLst>
      <p:ext uri="{BB962C8B-B14F-4D97-AF65-F5344CB8AC3E}">
        <p14:creationId xmlns:p14="http://schemas.microsoft.com/office/powerpoint/2010/main" val="5501223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By Jan. 1, 2021, UST systems in use before Sept. 1, 2018, must conduct periodic monitoring/testing of spill prevention equipment and containment sumps used for interstitial monitoring of piping.</a:t>
            </a:r>
            <a:endParaRPr lang="en-US" sz="105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Upon startup, UST systems in use on or after Sept. 1, 2018, must conduct initial periodic monitoring/testing of spill prevention equipment and containment sumps.</a:t>
            </a:r>
            <a:endParaRPr lang="en-US" sz="105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Keep records of tests and inspections for five years.</a:t>
            </a:r>
            <a:endParaRPr lang="en-US" sz="105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See EPA guidance Page 32: Checklist For Spill Buckets </a:t>
            </a:r>
            <a:endParaRPr lang="en-US" sz="11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See EPA guidance Page 33: Sample Recordkeeping Form For Liquid Tightness Tests For Spill Buckets And Containment Sumps (For Use By A Qualified Tester)      </a:t>
            </a:r>
          </a:p>
          <a:p>
            <a:pPr lvl="0"/>
            <a:endParaRPr lang="en-US" sz="1200" kern="1200" dirty="0">
              <a:solidFill>
                <a:schemeClr val="tx1"/>
              </a:solidFill>
              <a:effectLst/>
              <a:latin typeface="+mn-lt"/>
              <a:ea typeface="+mn-ea"/>
              <a:cs typeface="+mn-cs"/>
            </a:endParaRPr>
          </a:p>
          <a:p>
            <a:pPr lvl="0"/>
            <a:r>
              <a:rPr lang="en-US" sz="1200" kern="1200" baseline="0" dirty="0">
                <a:solidFill>
                  <a:schemeClr val="tx1"/>
                </a:solidFill>
                <a:effectLst/>
                <a:latin typeface="+mn-lt"/>
                <a:ea typeface="+mn-ea"/>
                <a:cs typeface="+mn-cs"/>
              </a:rPr>
              <a:t>Note: </a:t>
            </a:r>
            <a:r>
              <a:rPr lang="en-US" sz="1200" kern="1200" dirty="0">
                <a:solidFill>
                  <a:schemeClr val="tx1"/>
                </a:solidFill>
                <a:effectLst/>
                <a:latin typeface="+mn-lt"/>
                <a:ea typeface="+mn-ea"/>
                <a:cs typeface="+mn-cs"/>
              </a:rPr>
              <a:t>For temporarily out-of-service UST systems: spill and overfill operation and maintenance testing is not required. </a:t>
            </a:r>
            <a:endParaRPr lang="en-US" sz="105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For Triennial Tightness Testing: obtain authorization to discharge wastewater, or use pump-and-haul and keep records to show proper disposal (such as a waste manifest or trip ticket)</a:t>
            </a:r>
          </a:p>
          <a:p>
            <a:pPr lvl="0"/>
            <a:endParaRPr lang="en-US" sz="105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If not tested triennially, maintain documentation showing that the spill prevention equipment is double-walled and the integrity of both walls is periodically inspected (note: this option is not applicable to Under-Dispenser Containment (UDC) on new dispensers).</a:t>
            </a:r>
            <a:endParaRPr lang="en-US" sz="105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US" sz="105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F8BCA0C-E6CC-4053-8954-77C4B5E64803}" type="slidenum">
              <a:rPr lang="en-US" smtClean="0"/>
              <a:t>14</a:t>
            </a:fld>
            <a:endParaRPr lang="en-US"/>
          </a:p>
        </p:txBody>
      </p:sp>
    </p:spTree>
    <p:extLst>
      <p:ext uri="{BB962C8B-B14F-4D97-AF65-F5344CB8AC3E}">
        <p14:creationId xmlns:p14="http://schemas.microsoft.com/office/powerpoint/2010/main" val="11075210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Inspect overfill prevention equipment every 3 years to ensure the Automatic Shutoff Device or Ball Float Valve (Flow Restrictor) is set at and will activate at the correct level.</a:t>
            </a:r>
            <a:endParaRPr lang="en-US" sz="105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F8BCA0C-E6CC-4053-8954-77C4B5E64803}" type="slidenum">
              <a:rPr lang="en-US" smtClean="0"/>
              <a:t>15</a:t>
            </a:fld>
            <a:endParaRPr lang="en-US"/>
          </a:p>
        </p:txBody>
      </p:sp>
    </p:spTree>
    <p:extLst>
      <p:ext uri="{BB962C8B-B14F-4D97-AF65-F5344CB8AC3E}">
        <p14:creationId xmlns:p14="http://schemas.microsoft.com/office/powerpoint/2010/main" val="29464611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At UST systems in use prior to Sept. 1, 2018: you must conduct your first triennial inspection of overfill prevention equipment by January 1, 2021.</a:t>
            </a:r>
          </a:p>
          <a:p>
            <a:pPr lvl="0"/>
            <a:r>
              <a:rPr lang="en-US" sz="1200" kern="1200" dirty="0">
                <a:solidFill>
                  <a:schemeClr val="tx1"/>
                </a:solidFill>
                <a:effectLst/>
                <a:latin typeface="+mn-lt"/>
                <a:ea typeface="+mn-ea"/>
                <a:cs typeface="+mn-cs"/>
              </a:rPr>
              <a:t>At UST systems in use on or after Sept. 1, 2018: you must conduct your first triennial overfill prevention equipment inspection upon startup. </a:t>
            </a:r>
          </a:p>
          <a:p>
            <a:pPr lvl="0"/>
            <a:r>
              <a:rPr lang="en-US" sz="1200" kern="1200" dirty="0">
                <a:solidFill>
                  <a:schemeClr val="tx1"/>
                </a:solidFill>
                <a:effectLst/>
                <a:latin typeface="+mn-lt"/>
                <a:ea typeface="+mn-ea"/>
                <a:cs typeface="+mn-cs"/>
              </a:rPr>
              <a:t>Keep records for 5 years.</a:t>
            </a:r>
          </a:p>
          <a:p>
            <a:pPr lvl="0"/>
            <a:r>
              <a:rPr lang="en-US" sz="1200" kern="1200" dirty="0">
                <a:solidFill>
                  <a:schemeClr val="tx1"/>
                </a:solidFill>
                <a:effectLst/>
                <a:latin typeface="+mn-lt"/>
                <a:ea typeface="+mn-ea"/>
                <a:cs typeface="+mn-cs"/>
              </a:rPr>
              <a:t>For temporarily out-of-service UST systems: overfill prevention equipment inspections are not required.</a:t>
            </a:r>
          </a:p>
          <a:p>
            <a:endParaRPr lang="en-US" dirty="0"/>
          </a:p>
          <a:p>
            <a:r>
              <a:rPr lang="en-US" sz="1200" kern="1200" dirty="0">
                <a:solidFill>
                  <a:schemeClr val="tx1"/>
                </a:solidFill>
                <a:effectLst/>
                <a:latin typeface="+mn-lt"/>
                <a:ea typeface="+mn-ea"/>
                <a:cs typeface="+mn-cs"/>
              </a:rPr>
              <a:t>See EPA guidance Page 36: Checklist For Automatic Shutoff Devices</a:t>
            </a:r>
          </a:p>
          <a:p>
            <a:r>
              <a:rPr lang="en-US" sz="1200" kern="1200" dirty="0">
                <a:solidFill>
                  <a:schemeClr val="tx1"/>
                </a:solidFill>
                <a:effectLst/>
                <a:latin typeface="+mn-lt"/>
                <a:ea typeface="+mn-ea"/>
                <a:cs typeface="+mn-cs"/>
              </a:rPr>
              <a:t>See EPA guidance Page 38: Checklist For Overfill Alarms</a:t>
            </a:r>
          </a:p>
          <a:p>
            <a:r>
              <a:rPr lang="en-US" sz="1200" kern="1200" dirty="0">
                <a:solidFill>
                  <a:schemeClr val="tx1"/>
                </a:solidFill>
                <a:effectLst/>
                <a:latin typeface="+mn-lt"/>
                <a:ea typeface="+mn-ea"/>
                <a:cs typeface="+mn-cs"/>
              </a:rPr>
              <a:t>See EPA guidance Page 40: Checklist For Ball Float Valves</a:t>
            </a:r>
          </a:p>
          <a:p>
            <a:r>
              <a:rPr lang="en-US" sz="1200" kern="1200" dirty="0">
                <a:solidFill>
                  <a:schemeClr val="tx1"/>
                </a:solidFill>
                <a:effectLst/>
                <a:latin typeface="+mn-lt"/>
                <a:ea typeface="+mn-ea"/>
                <a:cs typeface="+mn-cs"/>
              </a:rPr>
              <a:t>See EPA guidance Page 42: Sample Recordkeeping Form For Overfill Equipment Inspections (For Use By A Qualified Inspector)</a:t>
            </a:r>
          </a:p>
          <a:p>
            <a:endParaRPr lang="en-US" dirty="0"/>
          </a:p>
        </p:txBody>
      </p:sp>
      <p:sp>
        <p:nvSpPr>
          <p:cNvPr id="4" name="Slide Number Placeholder 3"/>
          <p:cNvSpPr>
            <a:spLocks noGrp="1"/>
          </p:cNvSpPr>
          <p:nvPr>
            <p:ph type="sldNum" sz="quarter" idx="10"/>
          </p:nvPr>
        </p:nvSpPr>
        <p:spPr/>
        <p:txBody>
          <a:bodyPr/>
          <a:lstStyle/>
          <a:p>
            <a:fld id="{2F8BCA0C-E6CC-4053-8954-77C4B5E64803}" type="slidenum">
              <a:rPr lang="en-US" smtClean="0"/>
              <a:t>16</a:t>
            </a:fld>
            <a:endParaRPr lang="en-US"/>
          </a:p>
        </p:txBody>
      </p:sp>
    </p:spTree>
    <p:extLst>
      <p:ext uri="{BB962C8B-B14F-4D97-AF65-F5344CB8AC3E}">
        <p14:creationId xmlns:p14="http://schemas.microsoft.com/office/powerpoint/2010/main" val="10475415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Temporarily out-of-service UST systems do not require walkthrough inspections of spill and overfill equipment, or periodic testing of spill and overfill equipment.  </a:t>
            </a:r>
            <a:endParaRPr lang="en-US" sz="105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F8BCA0C-E6CC-4053-8954-77C4B5E64803}" type="slidenum">
              <a:rPr lang="en-US" smtClean="0"/>
              <a:t>17</a:t>
            </a:fld>
            <a:endParaRPr lang="en-US"/>
          </a:p>
        </p:txBody>
      </p:sp>
    </p:spTree>
    <p:extLst>
      <p:ext uri="{BB962C8B-B14F-4D97-AF65-F5344CB8AC3E}">
        <p14:creationId xmlns:p14="http://schemas.microsoft.com/office/powerpoint/2010/main" val="4213589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By January 1, 2021, all new and existing systems must conduct annual release detection equipment testing.  This includes:  </a:t>
            </a:r>
          </a:p>
          <a:p>
            <a:pPr lvl="0"/>
            <a:r>
              <a:rPr lang="en-US" sz="1200" kern="1200" dirty="0">
                <a:solidFill>
                  <a:schemeClr val="tx1"/>
                </a:solidFill>
                <a:effectLst/>
                <a:latin typeface="+mn-lt"/>
                <a:ea typeface="+mn-ea"/>
                <a:cs typeface="+mn-cs"/>
              </a:rPr>
              <a:t>Automatic tank gauge (ATG)/controllers, alarm, battery backup, automatic line leak detector (ALLD), probes and sensors, vacuum pumps and pressure gauges, hand-held electronic sampling equipment associated with groundwater and vapor monitoring.  All of this equipment must be tested for proper operation.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Test method: Petroleum Equipment Institute (PEI) Publication RP1200, "Recommended Practices for the Testing and Verification of Spill, Overfill, Leak Detection and Secondary Containment Equipment at UST Facilities"</a:t>
            </a:r>
          </a:p>
          <a:p>
            <a:endParaRPr lang="en-US" dirty="0"/>
          </a:p>
        </p:txBody>
      </p:sp>
      <p:sp>
        <p:nvSpPr>
          <p:cNvPr id="4" name="Slide Number Placeholder 3"/>
          <p:cNvSpPr>
            <a:spLocks noGrp="1"/>
          </p:cNvSpPr>
          <p:nvPr>
            <p:ph type="sldNum" sz="quarter" idx="10"/>
          </p:nvPr>
        </p:nvSpPr>
        <p:spPr/>
        <p:txBody>
          <a:bodyPr/>
          <a:lstStyle/>
          <a:p>
            <a:fld id="{2F8BCA0C-E6CC-4053-8954-77C4B5E64803}" type="slidenum">
              <a:rPr lang="en-US" smtClean="0"/>
              <a:t>18</a:t>
            </a:fld>
            <a:endParaRPr lang="en-US"/>
          </a:p>
        </p:txBody>
      </p:sp>
    </p:spTree>
    <p:extLst>
      <p:ext uri="{BB962C8B-B14F-4D97-AF65-F5344CB8AC3E}">
        <p14:creationId xmlns:p14="http://schemas.microsoft.com/office/powerpoint/2010/main" val="17105711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See EPA guidance Page 10: Sample Annual Release Detection Testing Recordkeeping Form </a:t>
            </a:r>
          </a:p>
          <a:p>
            <a:endParaRPr lang="en-US" sz="1200" kern="1200" dirty="0">
              <a:solidFill>
                <a:schemeClr val="tx1"/>
              </a:solidFill>
              <a:effectLst/>
              <a:latin typeface="+mn-lt"/>
              <a:ea typeface="+mn-ea"/>
              <a:cs typeface="+mn-cs"/>
            </a:endParaRPr>
          </a:p>
          <a:p>
            <a:r>
              <a:rPr lang="en-US" dirty="0"/>
              <a:t>In addition to the general Sample Annual Release Detection Testing Recordkeeping Form, the EPA guidance includes annual testing checklists for specific release detection methods (Automatic Tank Gauging, Secondary Containment with Interstitial Monitoring, Statistical Inventory Reconciliation, etc.)</a:t>
            </a:r>
          </a:p>
        </p:txBody>
      </p:sp>
      <p:sp>
        <p:nvSpPr>
          <p:cNvPr id="4" name="Slide Number Placeholder 3"/>
          <p:cNvSpPr>
            <a:spLocks noGrp="1"/>
          </p:cNvSpPr>
          <p:nvPr>
            <p:ph type="sldNum" sz="quarter" idx="10"/>
          </p:nvPr>
        </p:nvSpPr>
        <p:spPr/>
        <p:txBody>
          <a:bodyPr/>
          <a:lstStyle/>
          <a:p>
            <a:fld id="{2F8BCA0C-E6CC-4053-8954-77C4B5E64803}" type="slidenum">
              <a:rPr lang="en-US" smtClean="0"/>
              <a:t>19</a:t>
            </a:fld>
            <a:endParaRPr lang="en-US"/>
          </a:p>
        </p:txBody>
      </p:sp>
    </p:spTree>
    <p:extLst>
      <p:ext uri="{BB962C8B-B14F-4D97-AF65-F5344CB8AC3E}">
        <p14:creationId xmlns:p14="http://schemas.microsoft.com/office/powerpoint/2010/main" val="1773238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rulemaking incorporated the 2015 Federal UST Regulations into the Texas Administrative Code (Title 30, Chapter 334).  The new requirements have been drafted in the proposed rules, but they are not effective yet.  We anticipate they will be approved as drafted (not guaranteed).  Anticipated effective date is May 31, 2018.</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These new rules require UST systems to be </a:t>
            </a:r>
            <a:r>
              <a:rPr lang="en-US" sz="1200" u="sng" kern="1200" dirty="0">
                <a:solidFill>
                  <a:schemeClr val="tx1"/>
                </a:solidFill>
                <a:effectLst/>
                <a:latin typeface="+mn-lt"/>
                <a:ea typeface="+mn-ea"/>
                <a:cs typeface="+mn-cs"/>
              </a:rPr>
              <a:t>maintained</a:t>
            </a:r>
            <a:r>
              <a:rPr lang="en-US" sz="1200" kern="1200" dirty="0">
                <a:solidFill>
                  <a:schemeClr val="tx1"/>
                </a:solidFill>
                <a:effectLst/>
                <a:latin typeface="+mn-lt"/>
                <a:ea typeface="+mn-ea"/>
                <a:cs typeface="+mn-cs"/>
              </a:rPr>
              <a:t> in a manner that will prevent releases and minimize impacts to human health and the environment.  The EPA estimates that as of 2015, more than 525,000 UST releases have been confirmed in the United States.  Regular maintenance is important because it helps ensure timely repair or replacement of components when problems are identified, and helps reduce releases to the environment.</a:t>
            </a:r>
          </a:p>
          <a:p>
            <a:endParaRPr lang="en-US" dirty="0"/>
          </a:p>
        </p:txBody>
      </p:sp>
      <p:sp>
        <p:nvSpPr>
          <p:cNvPr id="4" name="Slide Number Placeholder 3"/>
          <p:cNvSpPr>
            <a:spLocks noGrp="1"/>
          </p:cNvSpPr>
          <p:nvPr>
            <p:ph type="sldNum" sz="quarter" idx="10"/>
          </p:nvPr>
        </p:nvSpPr>
        <p:spPr/>
        <p:txBody>
          <a:bodyPr/>
          <a:lstStyle/>
          <a:p>
            <a:fld id="{36C3CCC9-1420-4A52-A69D-4CCD05D0DE4A}" type="slidenum">
              <a:rPr lang="en-US" smtClean="0"/>
              <a:t>2</a:t>
            </a:fld>
            <a:endParaRPr lang="en-US"/>
          </a:p>
        </p:txBody>
      </p:sp>
    </p:spTree>
    <p:extLst>
      <p:ext uri="{BB962C8B-B14F-4D97-AF65-F5344CB8AC3E}">
        <p14:creationId xmlns:p14="http://schemas.microsoft.com/office/powerpoint/2010/main" val="376984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Monitor tanks and piping and obtain passing results at least once every 30 days</a:t>
            </a:r>
            <a:r>
              <a:rPr lang="en-US" sz="105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No longer allowed to go 35 days between passing tests.</a:t>
            </a:r>
          </a:p>
          <a:p>
            <a:pPr lvl="0"/>
            <a:r>
              <a:rPr lang="en-US" sz="1200" kern="1200" dirty="0">
                <a:solidFill>
                  <a:schemeClr val="tx1"/>
                </a:solidFill>
                <a:effectLst/>
                <a:latin typeface="+mn-lt"/>
                <a:ea typeface="+mn-ea"/>
                <a:cs typeface="+mn-cs"/>
              </a:rPr>
              <a:t>	- This applies to </a:t>
            </a:r>
            <a:r>
              <a:rPr lang="en-US" sz="1200" b="1" kern="1200" dirty="0">
                <a:solidFill>
                  <a:schemeClr val="tx1"/>
                </a:solidFill>
                <a:effectLst/>
                <a:latin typeface="+mn-lt"/>
                <a:ea typeface="+mn-ea"/>
                <a:cs typeface="+mn-cs"/>
              </a:rPr>
              <a:t>all</a:t>
            </a:r>
            <a:r>
              <a:rPr lang="en-US" sz="1200" kern="1200" dirty="0">
                <a:solidFill>
                  <a:schemeClr val="tx1"/>
                </a:solidFill>
                <a:effectLst/>
                <a:latin typeface="+mn-lt"/>
                <a:ea typeface="+mn-ea"/>
                <a:cs typeface="+mn-cs"/>
              </a:rPr>
              <a:t> facilities, which must comply </a:t>
            </a:r>
            <a:r>
              <a:rPr lang="en-US" sz="1200" b="1" kern="1200" dirty="0">
                <a:solidFill>
                  <a:schemeClr val="tx1"/>
                </a:solidFill>
                <a:effectLst/>
                <a:latin typeface="+mn-lt"/>
                <a:ea typeface="+mn-ea"/>
                <a:cs typeface="+mn-cs"/>
              </a:rPr>
              <a:t>immediately</a:t>
            </a:r>
            <a:r>
              <a:rPr lang="en-US" sz="1200" kern="1200" dirty="0">
                <a:solidFill>
                  <a:schemeClr val="tx1"/>
                </a:solidFill>
                <a:effectLst/>
                <a:latin typeface="+mn-lt"/>
                <a:ea typeface="+mn-ea"/>
                <a:cs typeface="+mn-cs"/>
              </a:rPr>
              <a:t> when the rules are effective.</a:t>
            </a:r>
            <a:endParaRPr lang="en-US" sz="1050" kern="1200" dirty="0">
              <a:solidFill>
                <a:schemeClr val="tx1"/>
              </a:solidFill>
              <a:effectLst/>
              <a:latin typeface="+mn-lt"/>
              <a:ea typeface="+mn-ea"/>
              <a:cs typeface="+mn-cs"/>
            </a:endParaRPr>
          </a:p>
          <a:p>
            <a:pPr lvl="0"/>
            <a:r>
              <a:rPr lang="en-US" sz="1050" kern="1200" dirty="0">
                <a:solidFill>
                  <a:schemeClr val="tx1"/>
                </a:solidFill>
                <a:effectLst/>
                <a:latin typeface="+mn-lt"/>
                <a:ea typeface="+mn-ea"/>
                <a:cs typeface="+mn-cs"/>
              </a:rPr>
              <a:t>	- </a:t>
            </a:r>
            <a:r>
              <a:rPr lang="en-US" sz="1200" kern="1200" dirty="0">
                <a:solidFill>
                  <a:schemeClr val="tx1"/>
                </a:solidFill>
                <a:effectLst/>
                <a:latin typeface="+mn-lt"/>
                <a:ea typeface="+mn-ea"/>
                <a:cs typeface="+mn-cs"/>
              </a:rPr>
              <a:t>This is an EPA requirement and Texas cannot be less stringent than the federal rules.</a:t>
            </a:r>
          </a:p>
          <a:p>
            <a:pPr lvl="1"/>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Obtain passing results at least once every 30 days</a:t>
            </a:r>
            <a:endParaRPr lang="en-US" sz="1400" kern="1200" dirty="0">
              <a:solidFill>
                <a:schemeClr val="tx1"/>
              </a:solidFill>
              <a:effectLst/>
              <a:latin typeface="+mn-lt"/>
              <a:ea typeface="+mn-ea"/>
              <a:cs typeface="+mn-cs"/>
            </a:endParaRPr>
          </a:p>
          <a:p>
            <a:pPr lvl="0"/>
            <a:r>
              <a:rPr lang="en-US" sz="1400" kern="1200" dirty="0">
                <a:solidFill>
                  <a:schemeClr val="tx1"/>
                </a:solidFill>
                <a:effectLst/>
                <a:latin typeface="+mn-lt"/>
                <a:ea typeface="+mn-ea"/>
                <a:cs typeface="+mn-cs"/>
              </a:rPr>
              <a:t>	- </a:t>
            </a:r>
            <a:r>
              <a:rPr lang="en-US" sz="1200" kern="1200" dirty="0">
                <a:solidFill>
                  <a:schemeClr val="tx1"/>
                </a:solidFill>
                <a:effectLst/>
                <a:latin typeface="+mn-lt"/>
                <a:ea typeface="+mn-ea"/>
                <a:cs typeface="+mn-cs"/>
              </a:rPr>
              <a:t>Existing systems must meet 30-day requirement as soon as the new rules are effective.</a:t>
            </a:r>
            <a:endParaRPr lang="en-US" sz="1400" kern="1200" dirty="0">
              <a:solidFill>
                <a:schemeClr val="tx1"/>
              </a:solidFill>
              <a:effectLst/>
              <a:latin typeface="+mn-lt"/>
              <a:ea typeface="+mn-ea"/>
              <a:cs typeface="+mn-cs"/>
            </a:endParaRPr>
          </a:p>
          <a:p>
            <a:pPr lvl="0"/>
            <a:r>
              <a:rPr lang="en-US" sz="1400" kern="1200" dirty="0">
                <a:solidFill>
                  <a:schemeClr val="tx1"/>
                </a:solidFill>
                <a:effectLst/>
                <a:latin typeface="+mn-lt"/>
                <a:ea typeface="+mn-ea"/>
                <a:cs typeface="+mn-cs"/>
              </a:rPr>
              <a:t>	- </a:t>
            </a:r>
            <a:r>
              <a:rPr lang="en-US" sz="1200" kern="1200" dirty="0">
                <a:solidFill>
                  <a:schemeClr val="tx1"/>
                </a:solidFill>
                <a:effectLst/>
                <a:latin typeface="+mn-lt"/>
                <a:ea typeface="+mn-ea"/>
                <a:cs typeface="+mn-cs"/>
              </a:rPr>
              <a:t>New systems must begin complying with 30-day requirement immediately. </a:t>
            </a:r>
            <a:endParaRPr lang="en-US" sz="14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Tanks/piping installed on or after Jan. 1, 2009 must use interstitial monitoring as primary release detection method by Sept. 1, 2018.</a:t>
            </a:r>
            <a:endParaRPr lang="en-US" sz="1400" kern="1200" dirty="0">
              <a:solidFill>
                <a:schemeClr val="tx1"/>
              </a:solidFill>
              <a:effectLst/>
              <a:latin typeface="+mn-lt"/>
              <a:ea typeface="+mn-ea"/>
              <a:cs typeface="+mn-cs"/>
            </a:endParaRPr>
          </a:p>
          <a:p>
            <a:pPr lvl="0"/>
            <a:r>
              <a:rPr lang="en-US" sz="1400" kern="1200" dirty="0">
                <a:solidFill>
                  <a:schemeClr val="tx1"/>
                </a:solidFill>
                <a:effectLst/>
                <a:latin typeface="+mn-lt"/>
                <a:ea typeface="+mn-ea"/>
                <a:cs typeface="+mn-cs"/>
              </a:rPr>
              <a:t>	- </a:t>
            </a:r>
            <a:r>
              <a:rPr lang="en-US" sz="1200" kern="1200" dirty="0">
                <a:solidFill>
                  <a:schemeClr val="tx1"/>
                </a:solidFill>
                <a:effectLst/>
                <a:latin typeface="+mn-lt"/>
                <a:ea typeface="+mn-ea"/>
                <a:cs typeface="+mn-cs"/>
              </a:rPr>
              <a:t>This change will make these systems subject to new walkthrough inspection, and periodic testing and inspection requirements.</a:t>
            </a:r>
          </a:p>
          <a:p>
            <a:pPr lvl="0"/>
            <a:r>
              <a:rPr lang="en-US" sz="1200" kern="1200" dirty="0">
                <a:solidFill>
                  <a:schemeClr val="tx1"/>
                </a:solidFill>
                <a:effectLst/>
                <a:latin typeface="+mn-lt"/>
                <a:ea typeface="+mn-ea"/>
                <a:cs typeface="+mn-cs"/>
              </a:rPr>
              <a:t>	- This is discussed on the next slide.</a:t>
            </a:r>
            <a:endParaRPr lang="en-US" sz="14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F8BCA0C-E6CC-4053-8954-77C4B5E64803}" type="slidenum">
              <a:rPr lang="en-US" smtClean="0"/>
              <a:t>20</a:t>
            </a:fld>
            <a:endParaRPr lang="en-US"/>
          </a:p>
        </p:txBody>
      </p:sp>
    </p:spTree>
    <p:extLst>
      <p:ext uri="{BB962C8B-B14F-4D97-AF65-F5344CB8AC3E}">
        <p14:creationId xmlns:p14="http://schemas.microsoft.com/office/powerpoint/2010/main" val="5945253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50" kern="1200" dirty="0">
                <a:solidFill>
                  <a:schemeClr val="tx1"/>
                </a:solidFill>
                <a:effectLst/>
                <a:latin typeface="+mn-lt"/>
                <a:ea typeface="+mn-ea"/>
                <a:cs typeface="+mn-cs"/>
              </a:rPr>
              <a:t>I</a:t>
            </a:r>
            <a:r>
              <a:rPr lang="en-US" sz="1200" kern="1200" dirty="0">
                <a:solidFill>
                  <a:schemeClr val="tx1"/>
                </a:solidFill>
                <a:effectLst/>
                <a:latin typeface="+mn-lt"/>
                <a:ea typeface="+mn-ea"/>
                <a:cs typeface="+mn-cs"/>
              </a:rPr>
              <a:t>f you use Statistical Inventory Reconciliation (SIR) with Inventory Control, you must receive passing results from the SIR vendor within 30 days of the previous passing result.  If you can’t, then the procedure cannot be used to comply with the release detection rules.</a:t>
            </a:r>
            <a:endParaRPr lang="en-US" sz="1400" kern="1200" dirty="0">
              <a:solidFill>
                <a:schemeClr val="tx1"/>
              </a:solidFill>
              <a:effectLst/>
              <a:latin typeface="+mn-lt"/>
              <a:ea typeface="+mn-ea"/>
              <a:cs typeface="+mn-cs"/>
            </a:endParaRPr>
          </a:p>
          <a:p>
            <a:pPr lvl="0"/>
            <a:endParaRPr lang="en-US" sz="1400" kern="1200" dirty="0">
              <a:solidFill>
                <a:schemeClr val="tx1"/>
              </a:solidFill>
              <a:effectLst/>
              <a:latin typeface="+mn-lt"/>
              <a:ea typeface="+mn-ea"/>
              <a:cs typeface="+mn-cs"/>
            </a:endParaRPr>
          </a:p>
          <a:p>
            <a:pPr lvl="0"/>
            <a:r>
              <a:rPr lang="en-US" sz="1400" kern="1200" dirty="0">
                <a:solidFill>
                  <a:schemeClr val="tx1"/>
                </a:solidFill>
                <a:effectLst/>
                <a:latin typeface="+mn-lt"/>
                <a:ea typeface="+mn-ea"/>
                <a:cs typeface="+mn-cs"/>
              </a:rPr>
              <a:t>Y</a:t>
            </a:r>
            <a:r>
              <a:rPr lang="en-US" sz="1200" kern="1200" dirty="0">
                <a:solidFill>
                  <a:schemeClr val="tx1"/>
                </a:solidFill>
                <a:effectLst/>
                <a:latin typeface="+mn-lt"/>
                <a:ea typeface="+mn-ea"/>
                <a:cs typeface="+mn-cs"/>
              </a:rPr>
              <a:t>ou may consider testing more frequently than required to ensure you don’t miss the 30-day due date.  Set calendar reminders so you don’t forget.</a:t>
            </a:r>
            <a:endParaRPr lang="en-US" sz="1400" kern="1200" dirty="0">
              <a:solidFill>
                <a:schemeClr val="tx1"/>
              </a:solidFill>
              <a:effectLst/>
              <a:latin typeface="+mn-lt"/>
              <a:ea typeface="+mn-ea"/>
              <a:cs typeface="+mn-cs"/>
            </a:endParaRPr>
          </a:p>
          <a:p>
            <a:endParaRPr lang="en-US" dirty="0"/>
          </a:p>
          <a:p>
            <a:r>
              <a:rPr lang="en-US" dirty="0"/>
              <a:t>Tanks/piping installed on or after Jan. 1, 2009 must use interstitial monitoring as the primary release detection method by Sept. 1, 2018.  This change will make these systems subject to new walkthrough inspection, and periodic testing and inspection requirements.</a:t>
            </a:r>
          </a:p>
        </p:txBody>
      </p:sp>
      <p:sp>
        <p:nvSpPr>
          <p:cNvPr id="4" name="Slide Number Placeholder 3"/>
          <p:cNvSpPr>
            <a:spLocks noGrp="1"/>
          </p:cNvSpPr>
          <p:nvPr>
            <p:ph type="sldNum" sz="quarter" idx="10"/>
          </p:nvPr>
        </p:nvSpPr>
        <p:spPr/>
        <p:txBody>
          <a:bodyPr/>
          <a:lstStyle/>
          <a:p>
            <a:fld id="{2F8BCA0C-E6CC-4053-8954-77C4B5E64803}" type="slidenum">
              <a:rPr lang="en-US" smtClean="0"/>
              <a:t>21</a:t>
            </a:fld>
            <a:endParaRPr lang="en-US"/>
          </a:p>
        </p:txBody>
      </p:sp>
    </p:spTree>
    <p:extLst>
      <p:ext uri="{BB962C8B-B14F-4D97-AF65-F5344CB8AC3E}">
        <p14:creationId xmlns:p14="http://schemas.microsoft.com/office/powerpoint/2010/main" val="20070792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This is the same exemption that is allowed for Emergency Generator Tanks.</a:t>
            </a:r>
            <a:r>
              <a:rPr lang="en-US" sz="1050" kern="1200" dirty="0">
                <a:solidFill>
                  <a:schemeClr val="tx1"/>
                </a:solidFill>
                <a:effectLst/>
                <a:latin typeface="+mn-lt"/>
                <a:ea typeface="+mn-ea"/>
                <a:cs typeface="+mn-cs"/>
              </a:rPr>
              <a:t>  The current rules allow emergency generators to use ATG as their sole source of tank release detection, without inventory control.</a:t>
            </a:r>
          </a:p>
          <a:p>
            <a:pPr lvl="0"/>
            <a:endParaRPr lang="en-US" sz="1050" kern="1200" dirty="0">
              <a:solidFill>
                <a:schemeClr val="tx1"/>
              </a:solidFill>
              <a:effectLst/>
              <a:latin typeface="+mn-lt"/>
              <a:ea typeface="+mn-ea"/>
              <a:cs typeface="+mn-cs"/>
            </a:endParaRPr>
          </a:p>
          <a:p>
            <a:pPr lvl="0"/>
            <a:r>
              <a:rPr lang="en-US" sz="1050"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ote: this exemption only applies to tank release detection for these systems.  Piping on these systems still must be monitored every 30 days using an approved release detection method.</a:t>
            </a:r>
            <a:endParaRPr lang="en-US" sz="105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F8BCA0C-E6CC-4053-8954-77C4B5E64803}" type="slidenum">
              <a:rPr lang="en-US" smtClean="0"/>
              <a:t>22</a:t>
            </a:fld>
            <a:endParaRPr lang="en-US"/>
          </a:p>
        </p:txBody>
      </p:sp>
    </p:spTree>
    <p:extLst>
      <p:ext uri="{BB962C8B-B14F-4D97-AF65-F5344CB8AC3E}">
        <p14:creationId xmlns:p14="http://schemas.microsoft.com/office/powerpoint/2010/main" val="12253834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Existing systems may continue to use flow restrictors; however, if a repair or replacement is needed after Sept. 1, 2018, flow restrictors may not be used for overfill prevention (an automatic shutoff valve i.e. “flapper valve” would be required instead).</a:t>
            </a:r>
          </a:p>
        </p:txBody>
      </p:sp>
      <p:sp>
        <p:nvSpPr>
          <p:cNvPr id="4" name="Slide Number Placeholder 3"/>
          <p:cNvSpPr>
            <a:spLocks noGrp="1"/>
          </p:cNvSpPr>
          <p:nvPr>
            <p:ph type="sldNum" sz="quarter" idx="10"/>
          </p:nvPr>
        </p:nvSpPr>
        <p:spPr/>
        <p:txBody>
          <a:bodyPr/>
          <a:lstStyle/>
          <a:p>
            <a:fld id="{2F8BCA0C-E6CC-4053-8954-77C4B5E64803}" type="slidenum">
              <a:rPr lang="en-US" smtClean="0"/>
              <a:t>25</a:t>
            </a:fld>
            <a:endParaRPr lang="en-US"/>
          </a:p>
        </p:txBody>
      </p:sp>
    </p:spTree>
    <p:extLst>
      <p:ext uri="{BB962C8B-B14F-4D97-AF65-F5344CB8AC3E}">
        <p14:creationId xmlns:p14="http://schemas.microsoft.com/office/powerpoint/2010/main" val="18213639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New rules not only remove operator training requirements for oil/water separators, but also for other partially excluded USTs in 30 TAC 334.4.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sz="1200" kern="1200" dirty="0">
                <a:solidFill>
                  <a:schemeClr val="tx1"/>
                </a:solidFill>
                <a:effectLst/>
                <a:latin typeface="+mn-lt"/>
                <a:ea typeface="+mn-ea"/>
                <a:cs typeface="+mn-cs"/>
              </a:rPr>
              <a:t>New rule also removed requirement to use registered/licensed personnel to install and permanently remove oil water separators and other partially excluded USTs in 334.4.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F8BCA0C-E6CC-4053-8954-77C4B5E64803}" type="slidenum">
              <a:rPr lang="en-US" smtClean="0"/>
              <a:t>27</a:t>
            </a:fld>
            <a:endParaRPr lang="en-US"/>
          </a:p>
        </p:txBody>
      </p:sp>
    </p:spTree>
    <p:extLst>
      <p:ext uri="{BB962C8B-B14F-4D97-AF65-F5344CB8AC3E}">
        <p14:creationId xmlns:p14="http://schemas.microsoft.com/office/powerpoint/2010/main" val="28826755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new requirements for switching to a regulated substance containing greater than 10% ethanol (E10+) or greater than 20% biodiesel (B20+).</a:t>
            </a:r>
          </a:p>
        </p:txBody>
      </p:sp>
      <p:sp>
        <p:nvSpPr>
          <p:cNvPr id="4" name="Slide Number Placeholder 3"/>
          <p:cNvSpPr>
            <a:spLocks noGrp="1"/>
          </p:cNvSpPr>
          <p:nvPr>
            <p:ph type="sldNum" sz="quarter" idx="10"/>
          </p:nvPr>
        </p:nvSpPr>
        <p:spPr/>
        <p:txBody>
          <a:bodyPr/>
          <a:lstStyle/>
          <a:p>
            <a:fld id="{2F8BCA0C-E6CC-4053-8954-77C4B5E64803}" type="slidenum">
              <a:rPr lang="en-US" smtClean="0"/>
              <a:t>28</a:t>
            </a:fld>
            <a:endParaRPr lang="en-US"/>
          </a:p>
        </p:txBody>
      </p:sp>
    </p:spTree>
    <p:extLst>
      <p:ext uri="{BB962C8B-B14F-4D97-AF65-F5344CB8AC3E}">
        <p14:creationId xmlns:p14="http://schemas.microsoft.com/office/powerpoint/2010/main" val="38240828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u="none" strike="noStrike" kern="1200" dirty="0">
                <a:solidFill>
                  <a:schemeClr val="tx1"/>
                </a:solidFill>
                <a:effectLst/>
                <a:latin typeface="+mn-lt"/>
                <a:ea typeface="+mn-ea"/>
                <a:cs typeface="+mn-cs"/>
              </a:rPr>
              <a:t>Certified Class A and Class B operators must be re-trained by January 1, 2020 (notwithstanding the 3-year re-training requirements).</a:t>
            </a:r>
          </a:p>
          <a:p>
            <a:pPr lvl="0"/>
            <a:endParaRPr lang="en-US" u="none" strike="noStrike" dirty="0">
              <a:effectLst/>
            </a:endParaRPr>
          </a:p>
          <a:p>
            <a:pPr lvl="0"/>
            <a:r>
              <a:rPr lang="en-US" sz="1200" u="none" strike="noStrike" kern="1200" dirty="0">
                <a:solidFill>
                  <a:schemeClr val="tx1"/>
                </a:solidFill>
                <a:effectLst/>
                <a:latin typeface="+mn-lt"/>
                <a:ea typeface="+mn-ea"/>
                <a:cs typeface="+mn-cs"/>
              </a:rPr>
              <a:t>Must take an Operator Training course that is submitted to and approved by the agency after April 1, 2018.</a:t>
            </a:r>
          </a:p>
          <a:p>
            <a:pPr lvl="0"/>
            <a:endParaRPr lang="en-US" u="none" strike="noStrike" dirty="0">
              <a:effectLst/>
            </a:endParaRPr>
          </a:p>
          <a:p>
            <a:pPr lvl="0"/>
            <a:r>
              <a:rPr lang="en-US" sz="1200" u="none" strike="noStrike" kern="1200" dirty="0">
                <a:solidFill>
                  <a:schemeClr val="tx1"/>
                </a:solidFill>
                <a:effectLst/>
                <a:latin typeface="+mn-lt"/>
                <a:ea typeface="+mn-ea"/>
                <a:cs typeface="+mn-cs"/>
              </a:rPr>
              <a:t>Intent of rule is to require re-training of operators after the new rules become effective so operators can be adequately informed on the new regulations.</a:t>
            </a:r>
            <a:endParaRPr lang="en-US" u="none" strike="noStrike" dirty="0">
              <a:effectLst/>
            </a:endParaRPr>
          </a:p>
          <a:p>
            <a:endParaRPr lang="en-US" dirty="0"/>
          </a:p>
        </p:txBody>
      </p:sp>
      <p:sp>
        <p:nvSpPr>
          <p:cNvPr id="4" name="Slide Number Placeholder 3"/>
          <p:cNvSpPr>
            <a:spLocks noGrp="1"/>
          </p:cNvSpPr>
          <p:nvPr>
            <p:ph type="sldNum" sz="quarter" idx="10"/>
          </p:nvPr>
        </p:nvSpPr>
        <p:spPr/>
        <p:txBody>
          <a:bodyPr/>
          <a:lstStyle/>
          <a:p>
            <a:fld id="{2F8BCA0C-E6CC-4053-8954-77C4B5E64803}" type="slidenum">
              <a:rPr lang="en-US" smtClean="0"/>
              <a:t>30</a:t>
            </a:fld>
            <a:endParaRPr lang="en-US"/>
          </a:p>
        </p:txBody>
      </p:sp>
    </p:spTree>
    <p:extLst>
      <p:ext uri="{BB962C8B-B14F-4D97-AF65-F5344CB8AC3E}">
        <p14:creationId xmlns:p14="http://schemas.microsoft.com/office/powerpoint/2010/main" val="4480342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u="none" strike="noStrike" kern="1200" dirty="0">
                <a:solidFill>
                  <a:schemeClr val="tx1"/>
                </a:solidFill>
                <a:effectLst/>
                <a:latin typeface="+mn-lt"/>
                <a:ea typeface="+mn-ea"/>
                <a:cs typeface="+mn-cs"/>
              </a:rPr>
              <a:t>Ensure your Class A and B operators are re-trained every 3 years by an agency-approved course for UST Facility Class A and B Operator Training.</a:t>
            </a:r>
            <a:endParaRPr lang="en-US" u="none" strike="noStrike" dirty="0">
              <a:effectLst/>
            </a:endParaRPr>
          </a:p>
          <a:p>
            <a:pPr lvl="0"/>
            <a:endParaRPr lang="en-US" sz="1200" u="none" strike="noStrike" kern="1200" dirty="0">
              <a:solidFill>
                <a:schemeClr val="tx1"/>
              </a:solidFill>
              <a:effectLst/>
              <a:latin typeface="+mn-lt"/>
              <a:ea typeface="+mn-ea"/>
              <a:cs typeface="+mn-cs"/>
            </a:endParaRPr>
          </a:p>
          <a:p>
            <a:pPr lvl="0"/>
            <a:r>
              <a:rPr lang="en-US" sz="1200" u="none" strike="noStrike" kern="1200" dirty="0">
                <a:solidFill>
                  <a:schemeClr val="tx1"/>
                </a:solidFill>
                <a:effectLst/>
                <a:latin typeface="+mn-lt"/>
                <a:ea typeface="+mn-ea"/>
                <a:cs typeface="+mn-cs"/>
              </a:rPr>
              <a:t>By Jan. 1, 2020, re-train Class A and B operators using an approved course that incorporates the new requirements.</a:t>
            </a:r>
          </a:p>
          <a:p>
            <a:pPr lvl="0"/>
            <a:endParaRPr lang="en-US" sz="1200" u="none" strike="noStrike" kern="1200" dirty="0">
              <a:solidFill>
                <a:schemeClr val="tx1"/>
              </a:solidFill>
              <a:effectLst/>
              <a:latin typeface="+mn-lt"/>
              <a:ea typeface="+mn-ea"/>
              <a:cs typeface="+mn-cs"/>
            </a:endParaRPr>
          </a:p>
          <a:p>
            <a:pPr lvl="0"/>
            <a:r>
              <a:rPr lang="en-US" sz="1200" u="none" strike="noStrike" kern="1200" dirty="0">
                <a:solidFill>
                  <a:schemeClr val="tx1"/>
                </a:solidFill>
                <a:effectLst/>
                <a:latin typeface="+mn-lt"/>
                <a:ea typeface="+mn-ea"/>
                <a:cs typeface="+mn-cs"/>
              </a:rPr>
              <a:t>To allow training providers time to incorporate the new requirements into their training, the new rules provide a timeline for submission/approval of the course incorporating the new requirements (after April 1, 2018), and a deadline for re-training of </a:t>
            </a:r>
            <a:r>
              <a:rPr lang="en-US" sz="1200" b="1" u="none" strike="noStrike" kern="1200" dirty="0">
                <a:solidFill>
                  <a:schemeClr val="tx1"/>
                </a:solidFill>
                <a:effectLst/>
                <a:latin typeface="+mn-lt"/>
                <a:ea typeface="+mn-ea"/>
                <a:cs typeface="+mn-cs"/>
              </a:rPr>
              <a:t>all</a:t>
            </a:r>
            <a:r>
              <a:rPr lang="en-US" sz="1200" u="none" strike="noStrike" kern="1200" dirty="0">
                <a:solidFill>
                  <a:schemeClr val="tx1"/>
                </a:solidFill>
                <a:effectLst/>
                <a:latin typeface="+mn-lt"/>
                <a:ea typeface="+mn-ea"/>
                <a:cs typeface="+mn-cs"/>
              </a:rPr>
              <a:t> operators (January 1, 2020).</a:t>
            </a:r>
          </a:p>
          <a:p>
            <a:pPr lvl="0"/>
            <a:endParaRPr lang="en-US" sz="1200" u="none" strike="noStrike" kern="1200" dirty="0">
              <a:solidFill>
                <a:schemeClr val="tx1"/>
              </a:solidFill>
              <a:effectLst/>
              <a:latin typeface="+mn-lt"/>
              <a:ea typeface="+mn-ea"/>
              <a:cs typeface="+mn-cs"/>
            </a:endParaRPr>
          </a:p>
          <a:p>
            <a:pPr lvl="0"/>
            <a:r>
              <a:rPr lang="en-US" sz="1200" u="none" strike="noStrike" kern="1200" dirty="0">
                <a:solidFill>
                  <a:schemeClr val="tx1"/>
                </a:solidFill>
                <a:effectLst/>
                <a:latin typeface="+mn-lt"/>
                <a:ea typeface="+mn-ea"/>
                <a:cs typeface="+mn-cs"/>
              </a:rPr>
              <a:t>Note: This does not mean that you can allow your Operator Training certification to lapse until 1/1/2020.  You still must meet your 3-year re-training date as required, and then be re-trained according to the new rules by 1/1/2020.</a:t>
            </a:r>
            <a:endParaRPr lang="en-US" u="none" strike="noStrike" dirty="0">
              <a:effectLst/>
            </a:endParaRPr>
          </a:p>
          <a:p>
            <a:endParaRPr lang="en-US" dirty="0"/>
          </a:p>
        </p:txBody>
      </p:sp>
      <p:sp>
        <p:nvSpPr>
          <p:cNvPr id="4" name="Slide Number Placeholder 3"/>
          <p:cNvSpPr>
            <a:spLocks noGrp="1"/>
          </p:cNvSpPr>
          <p:nvPr>
            <p:ph type="sldNum" sz="quarter" idx="10"/>
          </p:nvPr>
        </p:nvSpPr>
        <p:spPr/>
        <p:txBody>
          <a:bodyPr/>
          <a:lstStyle/>
          <a:p>
            <a:fld id="{2F8BCA0C-E6CC-4053-8954-77C4B5E64803}" type="slidenum">
              <a:rPr lang="en-US" smtClean="0"/>
              <a:t>31</a:t>
            </a:fld>
            <a:endParaRPr lang="en-US"/>
          </a:p>
        </p:txBody>
      </p:sp>
    </p:spTree>
    <p:extLst>
      <p:ext uri="{BB962C8B-B14F-4D97-AF65-F5344CB8AC3E}">
        <p14:creationId xmlns:p14="http://schemas.microsoft.com/office/powerpoint/2010/main" val="1728747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Reminder: the new requirements have been drafted in the proposed rules, but they are not effective yet.  We anticipate they will be approved as drafted.  The EPA guidance may help in the meantime while our “UST Compliance Notebook for Texas” guidance is updated to incorporate these new requirements after rule adoption.  Disclaimer: use caution when using this EPA guidance because it is based on the Federal rules; TCEQ’s rules must be at least as stringent, but the agency can implement rules that are more stringent than the federal rules.  </a:t>
            </a:r>
          </a:p>
          <a:p>
            <a:endParaRPr lang="en-US" dirty="0"/>
          </a:p>
        </p:txBody>
      </p:sp>
      <p:sp>
        <p:nvSpPr>
          <p:cNvPr id="4" name="Slide Number Placeholder 3"/>
          <p:cNvSpPr>
            <a:spLocks noGrp="1"/>
          </p:cNvSpPr>
          <p:nvPr>
            <p:ph type="sldNum" sz="quarter" idx="10"/>
          </p:nvPr>
        </p:nvSpPr>
        <p:spPr/>
        <p:txBody>
          <a:bodyPr/>
          <a:lstStyle/>
          <a:p>
            <a:fld id="{2F8BCA0C-E6CC-4053-8954-77C4B5E64803}" type="slidenum">
              <a:rPr lang="en-US" smtClean="0"/>
              <a:t>32</a:t>
            </a:fld>
            <a:endParaRPr lang="en-US"/>
          </a:p>
        </p:txBody>
      </p:sp>
    </p:spTree>
    <p:extLst>
      <p:ext uri="{BB962C8B-B14F-4D97-AF65-F5344CB8AC3E}">
        <p14:creationId xmlns:p14="http://schemas.microsoft.com/office/powerpoint/2010/main" val="18080690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sign up for email updates on specific topics (i.e. Petroleum Storage Tank Rules), or you can subscribe for The Advocate which includes rule updates for all media.</a:t>
            </a:r>
          </a:p>
        </p:txBody>
      </p:sp>
      <p:sp>
        <p:nvSpPr>
          <p:cNvPr id="4" name="Slide Number Placeholder 3"/>
          <p:cNvSpPr>
            <a:spLocks noGrp="1"/>
          </p:cNvSpPr>
          <p:nvPr>
            <p:ph type="sldNum" sz="quarter" idx="10"/>
          </p:nvPr>
        </p:nvSpPr>
        <p:spPr/>
        <p:txBody>
          <a:bodyPr/>
          <a:lstStyle/>
          <a:p>
            <a:fld id="{2F8BCA0C-E6CC-4053-8954-77C4B5E64803}" type="slidenum">
              <a:rPr lang="en-US" smtClean="0"/>
              <a:t>33</a:t>
            </a:fld>
            <a:endParaRPr lang="en-US"/>
          </a:p>
        </p:txBody>
      </p:sp>
    </p:spTree>
    <p:extLst>
      <p:ext uri="{BB962C8B-B14F-4D97-AF65-F5344CB8AC3E}">
        <p14:creationId xmlns:p14="http://schemas.microsoft.com/office/powerpoint/2010/main" val="3009419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a:t>
            </a:r>
            <a:r>
              <a:rPr lang="en-US" baseline="0" dirty="0"/>
              <a:t> EPA rules became effective in </a:t>
            </a:r>
            <a:r>
              <a:rPr lang="en-US" sz="1200" kern="1200" dirty="0">
                <a:solidFill>
                  <a:schemeClr val="tx1"/>
                </a:solidFill>
                <a:effectLst/>
                <a:latin typeface="+mn-lt"/>
                <a:ea typeface="+mn-ea"/>
                <a:cs typeface="+mn-cs"/>
              </a:rPr>
              <a:t>16 states without State Program Approval (SPA) and Indian country; not yet adopted in Texas.  Since</a:t>
            </a:r>
            <a:r>
              <a:rPr lang="en-US" sz="1200" kern="1200" baseline="0" dirty="0">
                <a:solidFill>
                  <a:schemeClr val="tx1"/>
                </a:solidFill>
                <a:effectLst/>
                <a:latin typeface="+mn-lt"/>
                <a:ea typeface="+mn-ea"/>
                <a:cs typeface="+mn-cs"/>
              </a:rPr>
              <a:t> Texas has the SPA agreement, we had a delayed implementation deadline for these new rules.  To reapply for the SPA agreement, Texas needs to adopt their rules prior to October 2018 deadline to keep the SPA agreement with EPA.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a:p>
            <a:endParaRPr lang="en-US" dirty="0"/>
          </a:p>
        </p:txBody>
      </p:sp>
      <p:sp>
        <p:nvSpPr>
          <p:cNvPr id="4" name="Slide Number Placeholder 3"/>
          <p:cNvSpPr>
            <a:spLocks noGrp="1"/>
          </p:cNvSpPr>
          <p:nvPr>
            <p:ph type="sldNum" sz="quarter" idx="10"/>
          </p:nvPr>
        </p:nvSpPr>
        <p:spPr/>
        <p:txBody>
          <a:bodyPr/>
          <a:lstStyle/>
          <a:p>
            <a:fld id="{2F8BCA0C-E6CC-4053-8954-77C4B5E64803}" type="slidenum">
              <a:rPr lang="en-US" smtClean="0"/>
              <a:t>3</a:t>
            </a:fld>
            <a:endParaRPr lang="en-US"/>
          </a:p>
        </p:txBody>
      </p:sp>
    </p:spTree>
    <p:extLst>
      <p:ext uri="{BB962C8B-B14F-4D97-AF65-F5344CB8AC3E}">
        <p14:creationId xmlns:p14="http://schemas.microsoft.com/office/powerpoint/2010/main" val="33391393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C3CCC9-1420-4A52-A69D-4CCD05D0DE4A}" type="slidenum">
              <a:rPr lang="en-US" smtClean="0">
                <a:solidFill>
                  <a:prstClr val="black"/>
                </a:solidFill>
              </a:rPr>
              <a:pPr/>
              <a:t>34</a:t>
            </a:fld>
            <a:endParaRPr lang="en-US">
              <a:solidFill>
                <a:prstClr val="black"/>
              </a:solidFill>
            </a:endParaRPr>
          </a:p>
        </p:txBody>
      </p:sp>
    </p:spTree>
    <p:extLst>
      <p:ext uri="{BB962C8B-B14F-4D97-AF65-F5344CB8AC3E}">
        <p14:creationId xmlns:p14="http://schemas.microsoft.com/office/powerpoint/2010/main" val="9652407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EPA guidance available online: </a:t>
            </a:r>
            <a:r>
              <a:rPr lang="en-US" dirty="0">
                <a:hlinkClick r:id="rId3"/>
              </a:rPr>
              <a:t>https://www.epa.gov/sites/production/files/2016-02/documents/om_final_2-17-16_508_0.pdf</a:t>
            </a:r>
            <a:r>
              <a:rPr lang="en-US" dirty="0"/>
              <a:t> </a:t>
            </a:r>
          </a:p>
          <a:p>
            <a:endParaRPr lang="en-US" dirty="0"/>
          </a:p>
          <a:p>
            <a:r>
              <a:rPr lang="en-US" sz="1200" kern="1200" dirty="0">
                <a:solidFill>
                  <a:schemeClr val="tx1"/>
                </a:solidFill>
                <a:effectLst/>
                <a:latin typeface="+mn-lt"/>
                <a:ea typeface="+mn-ea"/>
                <a:cs typeface="+mn-cs"/>
              </a:rPr>
              <a:t>Note: this is not an inclusive list of all the checklists available; there are more checklists in the EPA guidance.</a:t>
            </a:r>
            <a:endParaRPr lang="en-US" dirty="0"/>
          </a:p>
        </p:txBody>
      </p:sp>
      <p:sp>
        <p:nvSpPr>
          <p:cNvPr id="4" name="Slide Number Placeholder 3"/>
          <p:cNvSpPr>
            <a:spLocks noGrp="1"/>
          </p:cNvSpPr>
          <p:nvPr>
            <p:ph type="sldNum" sz="quarter" idx="10"/>
          </p:nvPr>
        </p:nvSpPr>
        <p:spPr/>
        <p:txBody>
          <a:bodyPr/>
          <a:lstStyle/>
          <a:p>
            <a:fld id="{2F8BCA0C-E6CC-4053-8954-77C4B5E64803}" type="slidenum">
              <a:rPr lang="en-US" smtClean="0"/>
              <a:t>35</a:t>
            </a:fld>
            <a:endParaRPr lang="en-US"/>
          </a:p>
        </p:txBody>
      </p:sp>
    </p:spTree>
    <p:extLst>
      <p:ext uri="{BB962C8B-B14F-4D97-AF65-F5344CB8AC3E}">
        <p14:creationId xmlns:p14="http://schemas.microsoft.com/office/powerpoint/2010/main" val="1117378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Operator</a:t>
            </a:r>
            <a:r>
              <a:rPr lang="en-US" baseline="0" dirty="0"/>
              <a:t> training has been required since 2012.  Secondary containment has been required since January 1, 2009 for new systems.  </a:t>
            </a:r>
            <a:r>
              <a:rPr lang="en-US" sz="1200" kern="1200" dirty="0">
                <a:solidFill>
                  <a:schemeClr val="tx1"/>
                </a:solidFill>
                <a:effectLst/>
                <a:latin typeface="+mn-lt"/>
                <a:ea typeface="+mn-ea"/>
                <a:cs typeface="+mn-cs"/>
              </a:rPr>
              <a:t>Removed deferrals for Emergency Power Generators, Airport Hydrant Systems, and Field Constructed Tanks.</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 Field Constructed Tank is a tank constructed of concrete poured in the field, or steel/FRP that is primarily fabricated in the field- typically bulk USTs.  An Airport Hydrant System fuels aircrafts and operates under high pressure with large diameter piping that terminates into one or more hydrants or fill stands.  It begins where one fuel sources enters one or more tanks from an external sources (pipeline, barge, rail car).  An AHS can have a combination of ASTs and USTs, but if 10% of the system’s total capacity is underground, then it is a UST.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r>
              <a:rPr lang="en-US" dirty="0"/>
              <a:t>Texas already requires</a:t>
            </a:r>
            <a:r>
              <a:rPr lang="en-US" baseline="0" dirty="0"/>
              <a:t> notification of ownership changes.</a:t>
            </a:r>
            <a:endParaRPr lang="en-US" dirty="0"/>
          </a:p>
        </p:txBody>
      </p:sp>
      <p:sp>
        <p:nvSpPr>
          <p:cNvPr id="4" name="Slide Number Placeholder 3"/>
          <p:cNvSpPr>
            <a:spLocks noGrp="1"/>
          </p:cNvSpPr>
          <p:nvPr>
            <p:ph type="sldNum" sz="quarter" idx="10"/>
          </p:nvPr>
        </p:nvSpPr>
        <p:spPr/>
        <p:txBody>
          <a:bodyPr/>
          <a:lstStyle/>
          <a:p>
            <a:fld id="{2F8BCA0C-E6CC-4053-8954-77C4B5E64803}" type="slidenum">
              <a:rPr lang="en-US" smtClean="0"/>
              <a:t>4</a:t>
            </a:fld>
            <a:endParaRPr lang="en-US"/>
          </a:p>
        </p:txBody>
      </p:sp>
    </p:spTree>
    <p:extLst>
      <p:ext uri="{BB962C8B-B14F-4D97-AF65-F5344CB8AC3E}">
        <p14:creationId xmlns:p14="http://schemas.microsoft.com/office/powerpoint/2010/main" val="6156812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Here is an overview of the requirements that are affected by the rulemaking.  For each of these rule changes, we will go through the requirements followed by a discussion of how to comply with the new rule.  This presentation serves as a preview to the changes that will be made to the “UST Compliance Notebook for Texas” to incorporate these new requirements after rule adoption. </a:t>
            </a:r>
            <a:r>
              <a:rPr lang="en-US" sz="14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We’ll also reference EPA guidance that may help you in the meantime while our guidance is being drafted.  (Source: Operating And Maintaining Underground Storage Tank Systems- Practical Help And Checklists, EPA 510-K-16-001, February 2016 - </a:t>
            </a:r>
            <a:r>
              <a:rPr lang="en-US" dirty="0">
                <a:hlinkClick r:id="rId3"/>
              </a:rPr>
              <a:t>https://www.epa.gov/sites/production/files/2016-02/documents/om_final_2-17-16_508_0.pdf</a:t>
            </a:r>
            <a:r>
              <a:rPr lang="en-US" sz="1200" kern="1200" dirty="0">
                <a:solidFill>
                  <a:schemeClr val="tx1"/>
                </a:solidFill>
                <a:effectLst/>
                <a:latin typeface="+mn-lt"/>
                <a:ea typeface="+mn-ea"/>
                <a:cs typeface="+mn-cs"/>
              </a:rPr>
              <a:t>).  Disclaimer: use caution when using this EPA guidance because it is based on the Federal rules; TCEQ’s rules must be at least as stringent, but the agency can implement rules that are more stringent than the federal rules.  </a:t>
            </a:r>
            <a:endParaRPr lang="en-US" sz="14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F8BCA0C-E6CC-4053-8954-77C4B5E64803}" type="slidenum">
              <a:rPr lang="en-US" smtClean="0"/>
              <a:t>5</a:t>
            </a:fld>
            <a:endParaRPr lang="en-US"/>
          </a:p>
        </p:txBody>
      </p:sp>
    </p:spTree>
    <p:extLst>
      <p:ext uri="{BB962C8B-B14F-4D97-AF65-F5344CB8AC3E}">
        <p14:creationId xmlns:p14="http://schemas.microsoft.com/office/powerpoint/2010/main" val="16517018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While</a:t>
            </a:r>
            <a:r>
              <a:rPr lang="en-US" sz="1200" kern="1200" baseline="0" dirty="0">
                <a:solidFill>
                  <a:schemeClr val="tx1"/>
                </a:solidFill>
                <a:effectLst/>
                <a:latin typeface="+mn-lt"/>
                <a:ea typeface="+mn-ea"/>
                <a:cs typeface="+mn-cs"/>
              </a:rPr>
              <a:t> we talk about these changes to the Texas UST Rules, p</a:t>
            </a:r>
            <a:r>
              <a:rPr lang="en-US" sz="1200" kern="1200" dirty="0">
                <a:solidFill>
                  <a:schemeClr val="tx1"/>
                </a:solidFill>
                <a:effectLst/>
                <a:latin typeface="+mn-lt"/>
                <a:ea typeface="+mn-ea"/>
                <a:cs typeface="+mn-cs"/>
              </a:rPr>
              <a:t>lease</a:t>
            </a:r>
            <a:r>
              <a:rPr lang="en-US" sz="1200" kern="1200" baseline="0" dirty="0">
                <a:solidFill>
                  <a:schemeClr val="tx1"/>
                </a:solidFill>
                <a:effectLst/>
                <a:latin typeface="+mn-lt"/>
                <a:ea typeface="+mn-ea"/>
                <a:cs typeface="+mn-cs"/>
              </a:rPr>
              <a:t> keep in mind that t</a:t>
            </a:r>
            <a:r>
              <a:rPr lang="en-US" sz="1200" kern="1200" dirty="0">
                <a:solidFill>
                  <a:schemeClr val="tx1"/>
                </a:solidFill>
                <a:effectLst/>
                <a:latin typeface="+mn-lt"/>
                <a:ea typeface="+mn-ea"/>
                <a:cs typeface="+mn-cs"/>
              </a:rPr>
              <a:t>hese rules are not published in Texas Register, yet.  Therefore, these rules are not yet effective.</a:t>
            </a:r>
          </a:p>
          <a:p>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By January 1, 2021, you must (1) conduct your first periodic (30-day) operation and maintenance walkthrough inspection of spill prevention and release detection equipment, and (2) conduct your first annual walkthrough inspection of sumps and hand-held release detection equipment.</a:t>
            </a:r>
            <a:r>
              <a:rPr lang="en-US" sz="1050" kern="1200" dirty="0">
                <a:solidFill>
                  <a:schemeClr val="tx1"/>
                </a:solidFill>
                <a:effectLst/>
                <a:latin typeface="+mn-lt"/>
                <a:ea typeface="+mn-ea"/>
                <a:cs typeface="+mn-cs"/>
              </a:rPr>
              <a:t>  </a:t>
            </a:r>
          </a:p>
          <a:p>
            <a:endParaRPr lang="en-US" dirty="0"/>
          </a:p>
          <a:p>
            <a:r>
              <a:rPr lang="en-US" dirty="0"/>
              <a:t>Spill prevention equipment includes spill buckets, tight</a:t>
            </a:r>
            <a:r>
              <a:rPr lang="en-US" baseline="0" dirty="0"/>
              <a:t> fill fitting, spill bucket lid.</a:t>
            </a:r>
          </a:p>
          <a:p>
            <a:r>
              <a:rPr lang="en-US" baseline="0" dirty="0"/>
              <a:t>Release detection equipment could include ATG, inventory control, SIR, interstitial monitoring, sensors, etc.</a:t>
            </a:r>
          </a:p>
          <a:p>
            <a:r>
              <a:rPr lang="en-US" baseline="0" dirty="0"/>
              <a:t>Sumps include sumps and manways for motors, under the dispenser, etc.</a:t>
            </a:r>
          </a:p>
          <a:p>
            <a:r>
              <a:rPr lang="en-US" baseline="0" dirty="0"/>
              <a:t>Hand held release detection includes groundwater and vapor monitoring equipment.</a:t>
            </a:r>
          </a:p>
          <a:p>
            <a:endParaRPr lang="en-US" dirty="0"/>
          </a:p>
        </p:txBody>
      </p:sp>
      <p:sp>
        <p:nvSpPr>
          <p:cNvPr id="4" name="Slide Number Placeholder 3"/>
          <p:cNvSpPr>
            <a:spLocks noGrp="1"/>
          </p:cNvSpPr>
          <p:nvPr>
            <p:ph type="sldNum" sz="quarter" idx="10"/>
          </p:nvPr>
        </p:nvSpPr>
        <p:spPr/>
        <p:txBody>
          <a:bodyPr/>
          <a:lstStyle/>
          <a:p>
            <a:fld id="{2F8BCA0C-E6CC-4053-8954-77C4B5E64803}" type="slidenum">
              <a:rPr lang="en-US" smtClean="0"/>
              <a:t>6</a:t>
            </a:fld>
            <a:endParaRPr lang="en-US"/>
          </a:p>
        </p:txBody>
      </p:sp>
    </p:spTree>
    <p:extLst>
      <p:ext uri="{BB962C8B-B14F-4D97-AF65-F5344CB8AC3E}">
        <p14:creationId xmlns:p14="http://schemas.microsoft.com/office/powerpoint/2010/main" val="816880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Spill prevention equipment: a catchment basin, spill bucket, or other spill containment device.</a:t>
            </a:r>
          </a:p>
          <a:p>
            <a:endParaRPr lang="en-US" dirty="0"/>
          </a:p>
          <a:p>
            <a:r>
              <a:rPr lang="en-US" dirty="0"/>
              <a:t>Check for damage, fill pipe obstructions, security of fill cap, and leaks in interstitial area (if applicable: for double-walled spill prevention equipment with interstitial monitoring).</a:t>
            </a:r>
          </a:p>
          <a:p>
            <a:r>
              <a:rPr lang="en-US" dirty="0"/>
              <a:t>Remove liquid and debris within 96 hours and dispose of properly. </a:t>
            </a:r>
          </a:p>
          <a:p>
            <a:r>
              <a:rPr lang="en-US" dirty="0"/>
              <a:t>*Exception: spill prevention equipment at systems receiving deliveries more than 30 days apart may be checked prior to each delivery.</a:t>
            </a:r>
          </a:p>
          <a:p>
            <a:endParaRPr lang="en-US" dirty="0"/>
          </a:p>
          <a:p>
            <a:r>
              <a:rPr lang="en-US" dirty="0"/>
              <a:t>Previously, facilities were required to dispose of liquid and debris within 96 hours.  This is not feasible as it required facilities to dispose of very small amounts of waste immediately.  The new rule requires that liquid/debris be removed within 96 hours, but facilities may accumulate the waste material onsite per the waste rules and properly dispose of it on a more convenient and cost-effective schedule.</a:t>
            </a:r>
          </a:p>
          <a:p>
            <a:endParaRPr lang="en-US" dirty="0"/>
          </a:p>
        </p:txBody>
      </p:sp>
      <p:sp>
        <p:nvSpPr>
          <p:cNvPr id="4" name="Slide Number Placeholder 3"/>
          <p:cNvSpPr>
            <a:spLocks noGrp="1"/>
          </p:cNvSpPr>
          <p:nvPr>
            <p:ph type="sldNum" sz="quarter" idx="10"/>
          </p:nvPr>
        </p:nvSpPr>
        <p:spPr/>
        <p:txBody>
          <a:bodyPr/>
          <a:lstStyle/>
          <a:p>
            <a:fld id="{2F8BCA0C-E6CC-4053-8954-77C4B5E64803}" type="slidenum">
              <a:rPr lang="en-US" smtClean="0"/>
              <a:t>7</a:t>
            </a:fld>
            <a:endParaRPr lang="en-US"/>
          </a:p>
        </p:txBody>
      </p:sp>
    </p:spTree>
    <p:extLst>
      <p:ext uri="{BB962C8B-B14F-4D97-AF65-F5344CB8AC3E}">
        <p14:creationId xmlns:p14="http://schemas.microsoft.com/office/powerpoint/2010/main" val="1962077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 for alarms or unusual operating conditions.</a:t>
            </a:r>
          </a:p>
          <a:p>
            <a:r>
              <a:rPr lang="en-US" dirty="0"/>
              <a:t>Review release detection testing records.</a:t>
            </a:r>
          </a:p>
        </p:txBody>
      </p:sp>
      <p:sp>
        <p:nvSpPr>
          <p:cNvPr id="4" name="Slide Number Placeholder 3"/>
          <p:cNvSpPr>
            <a:spLocks noGrp="1"/>
          </p:cNvSpPr>
          <p:nvPr>
            <p:ph type="sldNum" sz="quarter" idx="10"/>
          </p:nvPr>
        </p:nvSpPr>
        <p:spPr/>
        <p:txBody>
          <a:bodyPr/>
          <a:lstStyle/>
          <a:p>
            <a:fld id="{2F8BCA0C-E6CC-4053-8954-77C4B5E64803}" type="slidenum">
              <a:rPr lang="en-US" smtClean="0"/>
              <a:t>8</a:t>
            </a:fld>
            <a:endParaRPr lang="en-US"/>
          </a:p>
        </p:txBody>
      </p:sp>
    </p:spTree>
    <p:extLst>
      <p:ext uri="{BB962C8B-B14F-4D97-AF65-F5344CB8AC3E}">
        <p14:creationId xmlns:p14="http://schemas.microsoft.com/office/powerpoint/2010/main" val="1806914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Containment sumps installed on or after Jan. 1, 2009 (and all sumps used for interstitial monitoring) are required to be liquid tight.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Check for damage, leaks to containment area, releases, and leaks in interstitial area (if applicable).</a:t>
            </a:r>
            <a:endParaRPr lang="en-US" sz="105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Remove liquid* and debris within 96 hours and dispose of properly.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Check for releases, presence of cathodic protection (if contains water that contacts metal components that routinely contain product).</a:t>
            </a:r>
          </a:p>
          <a:p>
            <a:pPr lvl="0"/>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*Not required to remove liquid from sumps (such as the submersible turbine (STP) sump and under dispenser containment (UDC)) during annual inspection if the equipment is </a:t>
            </a:r>
            <a:r>
              <a:rPr lang="en-US" sz="1200" kern="1200" dirty="0" err="1">
                <a:solidFill>
                  <a:schemeClr val="tx1"/>
                </a:solidFill>
                <a:effectLst/>
                <a:latin typeface="+mn-lt"/>
                <a:ea typeface="+mn-ea"/>
                <a:cs typeface="+mn-cs"/>
              </a:rPr>
              <a:t>cathodically</a:t>
            </a:r>
            <a:r>
              <a:rPr lang="en-US" sz="1200" kern="1200" dirty="0">
                <a:solidFill>
                  <a:schemeClr val="tx1"/>
                </a:solidFill>
                <a:effectLst/>
                <a:latin typeface="+mn-lt"/>
                <a:ea typeface="+mn-ea"/>
                <a:cs typeface="+mn-cs"/>
              </a:rPr>
              <a:t> protected, or if the sump is uncontained or installed before 1/1/2009.</a:t>
            </a:r>
            <a:endParaRPr lang="en-US" sz="105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For areas with submersible turbine pumps and under-dispenser areas that do </a:t>
            </a:r>
            <a:r>
              <a:rPr lang="en-US" sz="1200" u="sng" kern="1200" dirty="0">
                <a:solidFill>
                  <a:schemeClr val="tx1"/>
                </a:solidFill>
                <a:effectLst/>
                <a:latin typeface="+mn-lt"/>
                <a:ea typeface="+mn-ea"/>
                <a:cs typeface="+mn-cs"/>
              </a:rPr>
              <a:t>not</a:t>
            </a:r>
            <a:r>
              <a:rPr lang="en-US" sz="1200" kern="1200" dirty="0">
                <a:solidFill>
                  <a:schemeClr val="tx1"/>
                </a:solidFill>
                <a:effectLst/>
                <a:latin typeface="+mn-lt"/>
                <a:ea typeface="+mn-ea"/>
                <a:cs typeface="+mn-cs"/>
              </a:rPr>
              <a:t> have containment sumps:</a:t>
            </a:r>
            <a:endParaRPr lang="en-US" sz="14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Check for damage, releases, presence of cathodic protection (if water, soil, or backfill contacts metal components that routinely contain product).</a:t>
            </a:r>
            <a:endParaRPr lang="en-US" sz="14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Remove any debris.</a:t>
            </a:r>
          </a:p>
        </p:txBody>
      </p:sp>
      <p:sp>
        <p:nvSpPr>
          <p:cNvPr id="4" name="Slide Number Placeholder 3"/>
          <p:cNvSpPr>
            <a:spLocks noGrp="1"/>
          </p:cNvSpPr>
          <p:nvPr>
            <p:ph type="sldNum" sz="quarter" idx="10"/>
          </p:nvPr>
        </p:nvSpPr>
        <p:spPr/>
        <p:txBody>
          <a:bodyPr/>
          <a:lstStyle/>
          <a:p>
            <a:fld id="{2F8BCA0C-E6CC-4053-8954-77C4B5E64803}" type="slidenum">
              <a:rPr lang="en-US" smtClean="0"/>
              <a:t>9</a:t>
            </a:fld>
            <a:endParaRPr lang="en-US"/>
          </a:p>
        </p:txBody>
      </p:sp>
    </p:spTree>
    <p:extLst>
      <p:ext uri="{BB962C8B-B14F-4D97-AF65-F5344CB8AC3E}">
        <p14:creationId xmlns:p14="http://schemas.microsoft.com/office/powerpoint/2010/main" val="3658569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Slide Number Placeholder 5"/>
          <p:cNvSpPr>
            <a:spLocks noGrp="1"/>
          </p:cNvSpPr>
          <p:nvPr>
            <p:ph type="sldNum" sz="quarter" idx="12"/>
          </p:nvPr>
        </p:nvSpPr>
        <p:spPr>
          <a:xfrm>
            <a:off x="11582400" y="6248401"/>
            <a:ext cx="406400" cy="365125"/>
          </a:xfrm>
        </p:spPr>
        <p:txBody>
          <a:bodyPr/>
          <a:lstStyle/>
          <a:p>
            <a:fld id="{40595D6B-FB1D-41AB-8245-0D538AC3E96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89900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37E2FF-2637-4C5A-9505-68E2443C95C9}" type="datetimeFigureOut">
              <a:rPr lang="en-US" smtClean="0">
                <a:solidFill>
                  <a:prstClr val="black">
                    <a:tint val="75000"/>
                  </a:prstClr>
                </a:solidFill>
              </a:rPr>
              <a:pPr/>
              <a:t>4/20/2018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0595D6B-FB1D-41AB-8245-0D538AC3E96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7949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D37E2FF-2637-4C5A-9505-68E2443C95C9}" type="datetimeFigureOut">
              <a:rPr lang="en-US" smtClean="0">
                <a:solidFill>
                  <a:prstClr val="black">
                    <a:tint val="75000"/>
                  </a:prstClr>
                </a:solidFill>
              </a:rPr>
              <a:pPr/>
              <a:t>4/20/2018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0595D6B-FB1D-41AB-8245-0D538AC3E96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0114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5256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16000" y="1981201"/>
            <a:ext cx="103632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812800" y="3352801"/>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11379200" y="6172201"/>
            <a:ext cx="609600" cy="365125"/>
          </a:xfrm>
        </p:spPr>
        <p:txBody>
          <a:bodyPr/>
          <a:lstStyle/>
          <a:p>
            <a:fld id="{40595D6B-FB1D-41AB-8245-0D538AC3E96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87423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6445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11277600" y="6248401"/>
            <a:ext cx="609600" cy="365125"/>
          </a:xfrm>
        </p:spPr>
        <p:txBody>
          <a:bodyPr/>
          <a:lstStyle/>
          <a:p>
            <a:fld id="{40595D6B-FB1D-41AB-8245-0D538AC3E96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9845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06400" y="1219200"/>
            <a:ext cx="10972800" cy="1143000"/>
          </a:xfrm>
        </p:spPr>
        <p:txBody>
          <a:bodyPr/>
          <a:lstStyle/>
          <a:p>
            <a:r>
              <a:rPr lang="en-US"/>
              <a:t>Click to edit Master title style</a:t>
            </a:r>
            <a:endParaRPr lang="en-US" dirty="0"/>
          </a:p>
        </p:txBody>
      </p:sp>
      <p:sp>
        <p:nvSpPr>
          <p:cNvPr id="3" name="Date Placeholder 2"/>
          <p:cNvSpPr>
            <a:spLocks noGrp="1"/>
          </p:cNvSpPr>
          <p:nvPr>
            <p:ph type="dt" sz="half" idx="10"/>
          </p:nvPr>
        </p:nvSpPr>
        <p:spPr>
          <a:xfrm>
            <a:off x="0" y="6324601"/>
            <a:ext cx="1422400" cy="365125"/>
          </a:xfrm>
        </p:spPr>
        <p:txBody>
          <a:bodyPr/>
          <a:lstStyle/>
          <a:p>
            <a:fld id="{FD37E2FF-2637-4C5A-9505-68E2443C95C9}" type="datetimeFigureOut">
              <a:rPr lang="en-US" smtClean="0">
                <a:solidFill>
                  <a:prstClr val="black">
                    <a:tint val="75000"/>
                  </a:prstClr>
                </a:solidFill>
              </a:rPr>
              <a:pPr/>
              <a:t>4/20/2018</a:t>
            </a:fld>
            <a:endParaRPr lang="en-US">
              <a:solidFill>
                <a:prstClr val="black">
                  <a:tint val="75000"/>
                </a:prstClr>
              </a:solidFill>
            </a:endParaRPr>
          </a:p>
        </p:txBody>
      </p:sp>
      <p:sp>
        <p:nvSpPr>
          <p:cNvPr id="5" name="Slide Number Placeholder 4"/>
          <p:cNvSpPr>
            <a:spLocks noGrp="1"/>
          </p:cNvSpPr>
          <p:nvPr>
            <p:ph type="sldNum" sz="quarter" idx="12"/>
          </p:nvPr>
        </p:nvSpPr>
        <p:spPr>
          <a:xfrm>
            <a:off x="11480800" y="6324601"/>
            <a:ext cx="711200" cy="365125"/>
          </a:xfrm>
        </p:spPr>
        <p:txBody>
          <a:bodyPr/>
          <a:lstStyle/>
          <a:p>
            <a:fld id="{40595D6B-FB1D-41AB-8245-0D538AC3E96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6818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37E2FF-2637-4C5A-9505-68E2443C95C9}" type="datetimeFigureOut">
              <a:rPr lang="en-US" smtClean="0">
                <a:solidFill>
                  <a:prstClr val="black">
                    <a:tint val="75000"/>
                  </a:prstClr>
                </a:solidFill>
              </a:rPr>
              <a:pPr/>
              <a:t>4/20/2018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0595D6B-FB1D-41AB-8245-0D538AC3E96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25726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D37E2FF-2637-4C5A-9505-68E2443C95C9}" type="datetimeFigureOut">
              <a:rPr lang="en-US" smtClean="0">
                <a:solidFill>
                  <a:prstClr val="black">
                    <a:tint val="75000"/>
                  </a:prstClr>
                </a:solidFill>
              </a:rPr>
              <a:pPr/>
              <a:t>4/20/2018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0595D6B-FB1D-41AB-8245-0D538AC3E96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66807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D37E2FF-2637-4C5A-9505-68E2443C95C9}" type="datetimeFigureOut">
              <a:rPr lang="en-US" smtClean="0">
                <a:solidFill>
                  <a:prstClr val="black">
                    <a:tint val="75000"/>
                  </a:prstClr>
                </a:solidFill>
              </a:rPr>
              <a:pPr/>
              <a:t>4/20/2018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0595D6B-FB1D-41AB-8245-0D538AC3E96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75180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082068">
            <a:alpha val="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37E2FF-2637-4C5A-9505-68E2443C95C9}" type="datetimeFigureOut">
              <a:rPr lang="en-US" smtClean="0">
                <a:solidFill>
                  <a:prstClr val="black">
                    <a:tint val="75000"/>
                  </a:prstClr>
                </a:solidFill>
              </a:rPr>
              <a:pPr/>
              <a:t>4/20/2018</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595D6B-FB1D-41AB-8245-0D538AC3E96D}" type="slidenum">
              <a:rPr lang="en-US" smtClean="0">
                <a:solidFill>
                  <a:prstClr val="black">
                    <a:tint val="75000"/>
                  </a:prstClr>
                </a:solidFill>
              </a:rPr>
              <a:pPr/>
              <a:t>‹#›</a:t>
            </a:fld>
            <a:endParaRPr lang="en-US">
              <a:solidFill>
                <a:prstClr val="black">
                  <a:tint val="75000"/>
                </a:prstClr>
              </a:solidFill>
            </a:endParaRPr>
          </a:p>
        </p:txBody>
      </p:sp>
      <p:pic>
        <p:nvPicPr>
          <p:cNvPr id="1026" name="Picture 2" descr="C:\Documents and Settings\choehne\Desktop\PPT_BackgroundSBLGA.png"/>
          <p:cNvPicPr>
            <a:picLocks noChangeAspect="1" noChangeArrowheads="1"/>
          </p:cNvPicPr>
          <p:nvPr/>
        </p:nvPicPr>
        <p:blipFill>
          <a:blip r:embed="rId13" cstate="print"/>
          <a:srcRect/>
          <a:stretch>
            <a:fillRect/>
          </a:stretch>
        </p:blipFill>
        <p:spPr bwMode="auto">
          <a:xfrm>
            <a:off x="-101600" y="1"/>
            <a:ext cx="12293600" cy="6904361"/>
          </a:xfrm>
          <a:prstGeom prst="rect">
            <a:avLst/>
          </a:prstGeom>
          <a:noFill/>
        </p:spPr>
      </p:pic>
    </p:spTree>
    <p:extLst>
      <p:ext uri="{BB962C8B-B14F-4D97-AF65-F5344CB8AC3E}">
        <p14:creationId xmlns:p14="http://schemas.microsoft.com/office/powerpoint/2010/main" val="5275566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anielle.Cochran@tceq.texas.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tceq.texas.gov/rules/pendadopt.html"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hyperlink" Target="https://service.govdelivery.com/accounts/TXTCEQ/subscriber/new"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mailto:Danielle.Cochran@tceq.texas.gov"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epa.gov/sites/production/files/2016-02/documents/om_final_2-17-16_508_0.pdf"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956732"/>
            <a:ext cx="12192000" cy="2497667"/>
          </a:xfrm>
        </p:spPr>
        <p:txBody>
          <a:bodyPr>
            <a:noAutofit/>
          </a:bodyPr>
          <a:lstStyle/>
          <a:p>
            <a:r>
              <a:rPr lang="en-US" b="1" dirty="0">
                <a:solidFill>
                  <a:schemeClr val="tx2">
                    <a:lumMod val="75000"/>
                  </a:schemeClr>
                </a:solidFill>
              </a:rPr>
              <a:t>Petroleum Storage Tank Rule Updates</a:t>
            </a:r>
            <a:br>
              <a:rPr lang="en-US" sz="3100" b="1" dirty="0">
                <a:solidFill>
                  <a:schemeClr val="tx2">
                    <a:lumMod val="75000"/>
                  </a:schemeClr>
                </a:solidFill>
              </a:rPr>
            </a:br>
            <a:r>
              <a:rPr lang="en-US" sz="3100" dirty="0">
                <a:solidFill>
                  <a:schemeClr val="tx2">
                    <a:lumMod val="75000"/>
                  </a:schemeClr>
                </a:solidFill>
              </a:rPr>
              <a:t>Complying with the new PST rules and changes to the PST Compliance Notebook </a:t>
            </a:r>
            <a:br>
              <a:rPr lang="en-US" sz="3100" dirty="0">
                <a:solidFill>
                  <a:schemeClr val="tx2">
                    <a:lumMod val="75000"/>
                  </a:schemeClr>
                </a:solidFill>
              </a:rPr>
            </a:br>
            <a:r>
              <a:rPr lang="en-US" sz="3100" dirty="0">
                <a:solidFill>
                  <a:schemeClr val="tx2">
                    <a:lumMod val="75000"/>
                  </a:schemeClr>
                </a:solidFill>
              </a:rPr>
              <a:t>Trade Fair 2018</a:t>
            </a:r>
          </a:p>
        </p:txBody>
      </p:sp>
      <p:sp>
        <p:nvSpPr>
          <p:cNvPr id="5" name="Subtitle 4"/>
          <p:cNvSpPr>
            <a:spLocks noGrp="1"/>
          </p:cNvSpPr>
          <p:nvPr>
            <p:ph type="subTitle" idx="1"/>
          </p:nvPr>
        </p:nvSpPr>
        <p:spPr>
          <a:xfrm>
            <a:off x="0" y="3454399"/>
            <a:ext cx="4724400" cy="1803400"/>
          </a:xfrm>
        </p:spPr>
        <p:txBody>
          <a:bodyPr>
            <a:noAutofit/>
          </a:bodyPr>
          <a:lstStyle/>
          <a:p>
            <a:r>
              <a:rPr lang="en-US" sz="1600" dirty="0">
                <a:solidFill>
                  <a:schemeClr val="tx2">
                    <a:lumMod val="75000"/>
                  </a:schemeClr>
                </a:solidFill>
                <a:latin typeface="+mj-lt"/>
              </a:rPr>
              <a:t>Rebekah Stanush</a:t>
            </a:r>
          </a:p>
          <a:p>
            <a:r>
              <a:rPr lang="en-US" sz="1600" dirty="0">
                <a:solidFill>
                  <a:schemeClr val="tx2">
                    <a:lumMod val="75000"/>
                  </a:schemeClr>
                </a:solidFill>
                <a:latin typeface="+mj-lt"/>
              </a:rPr>
              <a:t>Compliance Assistance Specialist</a:t>
            </a:r>
          </a:p>
          <a:p>
            <a:r>
              <a:rPr lang="en-US" sz="1600" dirty="0">
                <a:solidFill>
                  <a:schemeClr val="tx2">
                    <a:lumMod val="75000"/>
                  </a:schemeClr>
                </a:solidFill>
                <a:latin typeface="+mj-lt"/>
              </a:rPr>
              <a:t>Austin Central Office</a:t>
            </a:r>
          </a:p>
          <a:p>
            <a:r>
              <a:rPr lang="en-US" sz="1600" dirty="0">
                <a:solidFill>
                  <a:schemeClr val="tx2">
                    <a:lumMod val="75000"/>
                  </a:schemeClr>
                </a:solidFill>
                <a:latin typeface="+mj-lt"/>
              </a:rPr>
              <a:t>512-239-5834</a:t>
            </a:r>
          </a:p>
          <a:p>
            <a:r>
              <a:rPr lang="en-US" sz="1600" dirty="0">
                <a:solidFill>
                  <a:schemeClr val="tx2">
                    <a:lumMod val="75000"/>
                  </a:schemeClr>
                </a:solidFill>
                <a:latin typeface="+mj-lt"/>
                <a:hlinkClick r:id="rId3"/>
              </a:rPr>
              <a:t>Rebekah.Stanush@tceq.texas.gov</a:t>
            </a:r>
            <a:r>
              <a:rPr lang="en-US" sz="1600" dirty="0">
                <a:solidFill>
                  <a:schemeClr val="tx2">
                    <a:lumMod val="75000"/>
                  </a:schemeClr>
                </a:solidFill>
                <a:latin typeface="+mj-lt"/>
              </a:rPr>
              <a:t>  </a:t>
            </a:r>
          </a:p>
        </p:txBody>
      </p:sp>
      <p:sp>
        <p:nvSpPr>
          <p:cNvPr id="6" name="Subtitle 4"/>
          <p:cNvSpPr txBox="1">
            <a:spLocks/>
          </p:cNvSpPr>
          <p:nvPr/>
        </p:nvSpPr>
        <p:spPr>
          <a:xfrm>
            <a:off x="7281333" y="3454399"/>
            <a:ext cx="4724400" cy="1803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2">
                    <a:lumMod val="5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1600" dirty="0">
                <a:solidFill>
                  <a:schemeClr val="tx2">
                    <a:lumMod val="75000"/>
                  </a:schemeClr>
                </a:solidFill>
                <a:latin typeface="+mj-lt"/>
              </a:rPr>
              <a:t>Rebecca Costigan </a:t>
            </a:r>
          </a:p>
          <a:p>
            <a:r>
              <a:rPr lang="en-US" sz="1600" dirty="0">
                <a:solidFill>
                  <a:schemeClr val="tx2">
                    <a:lumMod val="75000"/>
                  </a:schemeClr>
                </a:solidFill>
                <a:latin typeface="+mj-lt"/>
              </a:rPr>
              <a:t>Compliance Assistance Specialist</a:t>
            </a:r>
          </a:p>
          <a:p>
            <a:r>
              <a:rPr lang="en-US" sz="1600" dirty="0">
                <a:solidFill>
                  <a:schemeClr val="tx2">
                    <a:lumMod val="75000"/>
                  </a:schemeClr>
                </a:solidFill>
                <a:latin typeface="+mj-lt"/>
              </a:rPr>
              <a:t>Houston Regional Office</a:t>
            </a:r>
          </a:p>
          <a:p>
            <a:r>
              <a:rPr lang="en-US" sz="1600" dirty="0">
                <a:solidFill>
                  <a:schemeClr val="tx2">
                    <a:lumMod val="75000"/>
                  </a:schemeClr>
                </a:solidFill>
                <a:latin typeface="+mj-lt"/>
              </a:rPr>
              <a:t>713-767-3693</a:t>
            </a:r>
          </a:p>
          <a:p>
            <a:r>
              <a:rPr lang="en-US" sz="1600" dirty="0">
                <a:solidFill>
                  <a:schemeClr val="tx2">
                    <a:lumMod val="75000"/>
                  </a:schemeClr>
                </a:solidFill>
                <a:latin typeface="+mj-lt"/>
                <a:hlinkClick r:id="rId3"/>
              </a:rPr>
              <a:t>Rebecca.Costigan@tceq.texas.gov</a:t>
            </a:r>
            <a:r>
              <a:rPr lang="en-US" sz="1600" dirty="0">
                <a:solidFill>
                  <a:schemeClr val="tx2">
                    <a:lumMod val="75000"/>
                  </a:schemeClr>
                </a:solidFill>
                <a:latin typeface="+mj-lt"/>
              </a:rPr>
              <a:t>  </a:t>
            </a:r>
          </a:p>
        </p:txBody>
      </p:sp>
    </p:spTree>
    <p:extLst>
      <p:ext uri="{BB962C8B-B14F-4D97-AF65-F5344CB8AC3E}">
        <p14:creationId xmlns:p14="http://schemas.microsoft.com/office/powerpoint/2010/main" val="1642204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900" y="2032000"/>
            <a:ext cx="10972800" cy="4602164"/>
          </a:xfrm>
        </p:spPr>
        <p:txBody>
          <a:bodyPr/>
          <a:lstStyle/>
          <a:p>
            <a:r>
              <a:rPr lang="en-US" dirty="0">
                <a:solidFill>
                  <a:schemeClr val="tx2">
                    <a:lumMod val="75000"/>
                  </a:schemeClr>
                </a:solidFill>
              </a:rPr>
              <a:t>Hand-held release detection equipment</a:t>
            </a:r>
          </a:p>
          <a:p>
            <a:pPr lvl="1"/>
            <a:r>
              <a:rPr lang="en-US" dirty="0">
                <a:solidFill>
                  <a:schemeClr val="tx2">
                    <a:lumMod val="75000"/>
                  </a:schemeClr>
                </a:solidFill>
              </a:rPr>
              <a:t>Every year</a:t>
            </a:r>
          </a:p>
          <a:p>
            <a:pPr lvl="1"/>
            <a:r>
              <a:rPr lang="en-US" dirty="0">
                <a:solidFill>
                  <a:schemeClr val="tx2">
                    <a:lumMod val="75000"/>
                  </a:schemeClr>
                </a:solidFill>
              </a:rPr>
              <a:t>Check for operability</a:t>
            </a:r>
          </a:p>
          <a:p>
            <a:pPr lvl="1"/>
            <a:r>
              <a:rPr lang="en-US" dirty="0">
                <a:solidFill>
                  <a:schemeClr val="tx2">
                    <a:lumMod val="75000"/>
                  </a:schemeClr>
                </a:solidFill>
              </a:rPr>
              <a:t>Examples: tank gauge sticks, groundwater bailers</a:t>
            </a:r>
          </a:p>
        </p:txBody>
      </p:sp>
      <p:sp>
        <p:nvSpPr>
          <p:cNvPr id="4" name="Title 1"/>
          <p:cNvSpPr>
            <a:spLocks noGrp="1"/>
          </p:cNvSpPr>
          <p:nvPr>
            <p:ph type="title"/>
          </p:nvPr>
        </p:nvSpPr>
        <p:spPr>
          <a:xfrm>
            <a:off x="88900" y="889000"/>
            <a:ext cx="10972800" cy="1143000"/>
          </a:xfrm>
        </p:spPr>
        <p:txBody>
          <a:bodyPr>
            <a:noAutofit/>
          </a:bodyPr>
          <a:lstStyle/>
          <a:p>
            <a:r>
              <a:rPr lang="en-US" dirty="0">
                <a:solidFill>
                  <a:schemeClr val="tx2">
                    <a:lumMod val="75000"/>
                  </a:schemeClr>
                </a:solidFill>
              </a:rPr>
              <a:t>Walkthrough Inspections</a:t>
            </a:r>
          </a:p>
        </p:txBody>
      </p:sp>
    </p:spTree>
    <p:extLst>
      <p:ext uri="{BB962C8B-B14F-4D97-AF65-F5344CB8AC3E}">
        <p14:creationId xmlns:p14="http://schemas.microsoft.com/office/powerpoint/2010/main" val="1486258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5000" y="1816816"/>
            <a:ext cx="10972800" cy="4525963"/>
          </a:xfrm>
        </p:spPr>
        <p:txBody>
          <a:bodyPr>
            <a:normAutofit/>
          </a:bodyPr>
          <a:lstStyle/>
          <a:p>
            <a:pPr marL="0" indent="0">
              <a:buNone/>
            </a:pPr>
            <a:r>
              <a:rPr lang="en-US" dirty="0">
                <a:solidFill>
                  <a:schemeClr val="tx2">
                    <a:lumMod val="75000"/>
                  </a:schemeClr>
                </a:solidFill>
              </a:rPr>
              <a:t>How do I comply?</a:t>
            </a:r>
          </a:p>
          <a:p>
            <a:pPr lvl="1"/>
            <a:r>
              <a:rPr lang="en-US" dirty="0">
                <a:solidFill>
                  <a:schemeClr val="tx2">
                    <a:lumMod val="75000"/>
                  </a:schemeClr>
                </a:solidFill>
              </a:rPr>
              <a:t>First walkthrough inspection by January 1, 2021</a:t>
            </a:r>
          </a:p>
          <a:p>
            <a:pPr lvl="1"/>
            <a:r>
              <a:rPr lang="en-US" dirty="0">
                <a:solidFill>
                  <a:schemeClr val="tx2">
                    <a:lumMod val="75000"/>
                  </a:schemeClr>
                </a:solidFill>
              </a:rPr>
              <a:t>Records for 5 years</a:t>
            </a:r>
          </a:p>
          <a:p>
            <a:pPr lvl="2"/>
            <a:r>
              <a:rPr lang="en-US" dirty="0">
                <a:solidFill>
                  <a:schemeClr val="tx2">
                    <a:lumMod val="75000"/>
                  </a:schemeClr>
                </a:solidFill>
              </a:rPr>
              <a:t>List of areas checked</a:t>
            </a:r>
          </a:p>
          <a:p>
            <a:pPr lvl="2"/>
            <a:r>
              <a:rPr lang="en-US" dirty="0">
                <a:solidFill>
                  <a:schemeClr val="tx2">
                    <a:lumMod val="75000"/>
                  </a:schemeClr>
                </a:solidFill>
              </a:rPr>
              <a:t>Issues and corrective action</a:t>
            </a:r>
          </a:p>
          <a:p>
            <a:pPr lvl="2"/>
            <a:r>
              <a:rPr lang="en-US" dirty="0">
                <a:solidFill>
                  <a:schemeClr val="tx2">
                    <a:lumMod val="75000"/>
                  </a:schemeClr>
                </a:solidFill>
              </a:rPr>
              <a:t>Delivery records</a:t>
            </a:r>
          </a:p>
          <a:p>
            <a:pPr lvl="2"/>
            <a:r>
              <a:rPr lang="en-US" dirty="0">
                <a:solidFill>
                  <a:schemeClr val="tx2">
                    <a:lumMod val="75000"/>
                  </a:schemeClr>
                </a:solidFill>
              </a:rPr>
              <a:t>Waste manifests </a:t>
            </a:r>
          </a:p>
          <a:p>
            <a:pPr marL="457200" lvl="1" indent="0">
              <a:buNone/>
            </a:pPr>
            <a:endParaRPr lang="en-US" dirty="0">
              <a:solidFill>
                <a:schemeClr val="tx2">
                  <a:lumMod val="75000"/>
                </a:schemeClr>
              </a:solidFill>
            </a:endParaRPr>
          </a:p>
        </p:txBody>
      </p:sp>
      <p:sp>
        <p:nvSpPr>
          <p:cNvPr id="4" name="Title 1"/>
          <p:cNvSpPr>
            <a:spLocks noGrp="1"/>
          </p:cNvSpPr>
          <p:nvPr>
            <p:ph type="title"/>
          </p:nvPr>
        </p:nvSpPr>
        <p:spPr>
          <a:xfrm>
            <a:off x="635000" y="826216"/>
            <a:ext cx="10972800" cy="1143000"/>
          </a:xfrm>
        </p:spPr>
        <p:txBody>
          <a:bodyPr>
            <a:noAutofit/>
          </a:bodyPr>
          <a:lstStyle/>
          <a:p>
            <a:r>
              <a:rPr lang="en-US" dirty="0">
                <a:solidFill>
                  <a:schemeClr val="tx2">
                    <a:lumMod val="75000"/>
                  </a:schemeClr>
                </a:solidFill>
              </a:rPr>
              <a:t>Walkthrough Inspections</a:t>
            </a:r>
          </a:p>
        </p:txBody>
      </p:sp>
    </p:spTree>
    <p:extLst>
      <p:ext uri="{BB962C8B-B14F-4D97-AF65-F5344CB8AC3E}">
        <p14:creationId xmlns:p14="http://schemas.microsoft.com/office/powerpoint/2010/main" val="628721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16" y="1813952"/>
            <a:ext cx="12243516" cy="3595175"/>
          </a:xfrm>
          <a:solidFill>
            <a:schemeClr val="bg1"/>
          </a:solidFill>
        </p:spPr>
        <p:txBody>
          <a:bodyPr>
            <a:normAutofit/>
          </a:bodyPr>
          <a:lstStyle/>
          <a:p>
            <a:pPr marL="0" indent="0" algn="ctr">
              <a:buNone/>
            </a:pPr>
            <a:r>
              <a:rPr lang="en-US" dirty="0">
                <a:solidFill>
                  <a:schemeClr val="tx2">
                    <a:lumMod val="75000"/>
                  </a:schemeClr>
                </a:solidFill>
              </a:rPr>
              <a:t>Spill Prevention Equipment &amp; Containment Sumps with IM</a:t>
            </a:r>
          </a:p>
          <a:p>
            <a:pPr lvl="1"/>
            <a:endParaRPr lang="en-US" sz="2000" dirty="0">
              <a:solidFill>
                <a:schemeClr val="tx2">
                  <a:lumMod val="75000"/>
                </a:schemeClr>
              </a:solidFill>
            </a:endParaRPr>
          </a:p>
          <a:p>
            <a:pPr lvl="1"/>
            <a:r>
              <a:rPr lang="en-US" dirty="0">
                <a:solidFill>
                  <a:schemeClr val="tx2">
                    <a:lumMod val="75000"/>
                  </a:schemeClr>
                </a:solidFill>
              </a:rPr>
              <a:t>Double-walled</a:t>
            </a:r>
          </a:p>
          <a:p>
            <a:pPr lvl="2"/>
            <a:r>
              <a:rPr lang="en-US" dirty="0">
                <a:solidFill>
                  <a:schemeClr val="tx2">
                    <a:lumMod val="75000"/>
                  </a:schemeClr>
                </a:solidFill>
              </a:rPr>
              <a:t>Monitor integrity during walkthrough inspection </a:t>
            </a:r>
          </a:p>
          <a:p>
            <a:pPr marL="457200" lvl="1" indent="0">
              <a:buNone/>
            </a:pPr>
            <a:r>
              <a:rPr lang="en-US" dirty="0">
                <a:solidFill>
                  <a:schemeClr val="tx2">
                    <a:lumMod val="75000"/>
                  </a:schemeClr>
                </a:solidFill>
              </a:rPr>
              <a:t>Or</a:t>
            </a:r>
          </a:p>
          <a:p>
            <a:pPr lvl="1"/>
            <a:r>
              <a:rPr lang="en-US" dirty="0">
                <a:solidFill>
                  <a:schemeClr val="tx2">
                    <a:lumMod val="75000"/>
                  </a:schemeClr>
                </a:solidFill>
              </a:rPr>
              <a:t>Single or double-walled</a:t>
            </a:r>
          </a:p>
          <a:p>
            <a:pPr lvl="2"/>
            <a:r>
              <a:rPr lang="en-US" dirty="0">
                <a:solidFill>
                  <a:schemeClr val="tx2">
                    <a:lumMod val="75000"/>
                  </a:schemeClr>
                </a:solidFill>
              </a:rPr>
              <a:t>Test for liquid tightness every 3 years</a:t>
            </a:r>
          </a:p>
          <a:p>
            <a:pPr lvl="1"/>
            <a:endParaRPr lang="en-US" dirty="0">
              <a:solidFill>
                <a:schemeClr val="tx2">
                  <a:lumMod val="75000"/>
                </a:schemeClr>
              </a:solidFill>
            </a:endParaRPr>
          </a:p>
        </p:txBody>
      </p:sp>
      <p:sp>
        <p:nvSpPr>
          <p:cNvPr id="4" name="Title 1"/>
          <p:cNvSpPr>
            <a:spLocks noGrp="1"/>
          </p:cNvSpPr>
          <p:nvPr>
            <p:ph type="title"/>
          </p:nvPr>
        </p:nvSpPr>
        <p:spPr>
          <a:xfrm>
            <a:off x="330200" y="825500"/>
            <a:ext cx="10972800" cy="1143000"/>
          </a:xfrm>
        </p:spPr>
        <p:txBody>
          <a:bodyPr>
            <a:noAutofit/>
          </a:bodyPr>
          <a:lstStyle/>
          <a:p>
            <a:r>
              <a:rPr lang="en-US" dirty="0">
                <a:solidFill>
                  <a:schemeClr val="tx2">
                    <a:lumMod val="75000"/>
                  </a:schemeClr>
                </a:solidFill>
              </a:rPr>
              <a:t>Periodic Testing</a:t>
            </a:r>
          </a:p>
        </p:txBody>
      </p:sp>
    </p:spTree>
    <p:extLst>
      <p:ext uri="{BB962C8B-B14F-4D97-AF65-F5344CB8AC3E}">
        <p14:creationId xmlns:p14="http://schemas.microsoft.com/office/powerpoint/2010/main" val="2893199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A005A-04FA-4278-AA11-BE2FD785972A}"/>
              </a:ext>
            </a:extLst>
          </p:cNvPr>
          <p:cNvSpPr>
            <a:spLocks noGrp="1"/>
          </p:cNvSpPr>
          <p:nvPr>
            <p:ph type="title"/>
          </p:nvPr>
        </p:nvSpPr>
        <p:spPr>
          <a:xfrm>
            <a:off x="609600" y="802676"/>
            <a:ext cx="10972800" cy="1143000"/>
          </a:xfrm>
        </p:spPr>
        <p:txBody>
          <a:bodyPr/>
          <a:lstStyle/>
          <a:p>
            <a:r>
              <a:rPr lang="en-US" dirty="0">
                <a:solidFill>
                  <a:schemeClr val="tx2">
                    <a:lumMod val="75000"/>
                  </a:schemeClr>
                </a:solidFill>
              </a:rPr>
              <a:t>Periodic Testing</a:t>
            </a:r>
            <a:endParaRPr lang="en-US" dirty="0"/>
          </a:p>
        </p:txBody>
      </p:sp>
      <p:sp>
        <p:nvSpPr>
          <p:cNvPr id="3" name="Content Placeholder 2">
            <a:extLst>
              <a:ext uri="{FF2B5EF4-FFF2-40B4-BE49-F238E27FC236}">
                <a16:creationId xmlns:a16="http://schemas.microsoft.com/office/drawing/2014/main" id="{C125D508-FFCB-4C0F-AE2D-6167674FB1C6}"/>
              </a:ext>
            </a:extLst>
          </p:cNvPr>
          <p:cNvSpPr>
            <a:spLocks noGrp="1"/>
          </p:cNvSpPr>
          <p:nvPr>
            <p:ph idx="1"/>
          </p:nvPr>
        </p:nvSpPr>
        <p:spPr>
          <a:xfrm>
            <a:off x="609600" y="2038087"/>
            <a:ext cx="10972800" cy="4525963"/>
          </a:xfrm>
        </p:spPr>
        <p:txBody>
          <a:bodyPr/>
          <a:lstStyle/>
          <a:p>
            <a:r>
              <a:rPr lang="en-US" dirty="0">
                <a:solidFill>
                  <a:schemeClr val="tx2">
                    <a:lumMod val="75000"/>
                  </a:schemeClr>
                </a:solidFill>
              </a:rPr>
              <a:t>Wastewater disposal </a:t>
            </a:r>
          </a:p>
          <a:p>
            <a:pPr lvl="1"/>
            <a:r>
              <a:rPr lang="en-US" dirty="0">
                <a:solidFill>
                  <a:schemeClr val="tx2">
                    <a:lumMod val="75000"/>
                  </a:schemeClr>
                </a:solidFill>
              </a:rPr>
              <a:t>Pump and Haul</a:t>
            </a:r>
          </a:p>
          <a:p>
            <a:pPr lvl="1"/>
            <a:r>
              <a:rPr lang="en-US" dirty="0">
                <a:solidFill>
                  <a:schemeClr val="tx2">
                    <a:lumMod val="75000"/>
                  </a:schemeClr>
                </a:solidFill>
              </a:rPr>
              <a:t>Hydrostatic Test Water General Permit (GP)</a:t>
            </a:r>
          </a:p>
          <a:p>
            <a:pPr lvl="1"/>
            <a:r>
              <a:rPr lang="en-US" dirty="0">
                <a:solidFill>
                  <a:schemeClr val="tx2">
                    <a:lumMod val="75000"/>
                  </a:schemeClr>
                </a:solidFill>
              </a:rPr>
              <a:t>Petroleum Fuel or Petroleum Substances GP</a:t>
            </a:r>
          </a:p>
          <a:p>
            <a:pPr lvl="2"/>
            <a:r>
              <a:rPr lang="en-US" dirty="0">
                <a:solidFill>
                  <a:schemeClr val="tx2">
                    <a:lumMod val="75000"/>
                  </a:schemeClr>
                </a:solidFill>
              </a:rPr>
              <a:t>Allowable option after GP is effective (Sept. 2018)</a:t>
            </a:r>
          </a:p>
          <a:p>
            <a:endParaRPr lang="en-US" dirty="0"/>
          </a:p>
        </p:txBody>
      </p:sp>
    </p:spTree>
    <p:extLst>
      <p:ext uri="{BB962C8B-B14F-4D97-AF65-F5344CB8AC3E}">
        <p14:creationId xmlns:p14="http://schemas.microsoft.com/office/powerpoint/2010/main" val="3840333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9422" y="1739901"/>
            <a:ext cx="11372577" cy="4197260"/>
          </a:xfrm>
          <a:solidFill>
            <a:schemeClr val="bg1"/>
          </a:solidFill>
        </p:spPr>
        <p:txBody>
          <a:bodyPr/>
          <a:lstStyle/>
          <a:p>
            <a:pPr marL="0" indent="0">
              <a:buNone/>
            </a:pPr>
            <a:r>
              <a:rPr lang="en-US" dirty="0">
                <a:solidFill>
                  <a:schemeClr val="tx2">
                    <a:lumMod val="75000"/>
                  </a:schemeClr>
                </a:solidFill>
              </a:rPr>
              <a:t>How do I comply?</a:t>
            </a:r>
          </a:p>
          <a:p>
            <a:r>
              <a:rPr lang="en-US" sz="2800" dirty="0">
                <a:solidFill>
                  <a:schemeClr val="tx2">
                    <a:lumMod val="75000"/>
                  </a:schemeClr>
                </a:solidFill>
              </a:rPr>
              <a:t>Existing Facilities prior to September 1, 2018:</a:t>
            </a:r>
          </a:p>
          <a:p>
            <a:pPr lvl="1"/>
            <a:r>
              <a:rPr lang="en-US" sz="2400" dirty="0">
                <a:solidFill>
                  <a:schemeClr val="tx2">
                    <a:lumMod val="75000"/>
                  </a:schemeClr>
                </a:solidFill>
              </a:rPr>
              <a:t>Test by January 1, 2021</a:t>
            </a:r>
          </a:p>
          <a:p>
            <a:r>
              <a:rPr lang="en-US" sz="2800" dirty="0">
                <a:solidFill>
                  <a:schemeClr val="tx2">
                    <a:lumMod val="75000"/>
                  </a:schemeClr>
                </a:solidFill>
              </a:rPr>
              <a:t>New facilities on or after September 1, 2018:</a:t>
            </a:r>
          </a:p>
          <a:p>
            <a:pPr lvl="1"/>
            <a:r>
              <a:rPr lang="en-US" sz="2400" dirty="0">
                <a:solidFill>
                  <a:schemeClr val="tx2">
                    <a:lumMod val="75000"/>
                  </a:schemeClr>
                </a:solidFill>
              </a:rPr>
              <a:t>Test when brought into service</a:t>
            </a:r>
          </a:p>
          <a:p>
            <a:r>
              <a:rPr lang="en-US" sz="2800" dirty="0">
                <a:solidFill>
                  <a:schemeClr val="tx2">
                    <a:lumMod val="75000"/>
                  </a:schemeClr>
                </a:solidFill>
              </a:rPr>
              <a:t>Keep test and inspection records for 5 years</a:t>
            </a:r>
          </a:p>
          <a:p>
            <a:r>
              <a:rPr lang="en-US" sz="2800" dirty="0">
                <a:solidFill>
                  <a:schemeClr val="tx2">
                    <a:lumMod val="75000"/>
                  </a:schemeClr>
                </a:solidFill>
              </a:rPr>
              <a:t>Keep test wastewater disposal records</a:t>
            </a:r>
          </a:p>
          <a:p>
            <a:endParaRPr lang="en-US" dirty="0"/>
          </a:p>
          <a:p>
            <a:pPr lvl="1"/>
            <a:endParaRPr lang="en-US" sz="2400" dirty="0"/>
          </a:p>
          <a:p>
            <a:pPr marL="0" indent="0">
              <a:buNone/>
            </a:pPr>
            <a:endParaRPr lang="en-US" dirty="0"/>
          </a:p>
        </p:txBody>
      </p:sp>
      <p:sp>
        <p:nvSpPr>
          <p:cNvPr id="4" name="Title 1"/>
          <p:cNvSpPr>
            <a:spLocks noGrp="1"/>
          </p:cNvSpPr>
          <p:nvPr>
            <p:ph type="title"/>
          </p:nvPr>
        </p:nvSpPr>
        <p:spPr>
          <a:xfrm>
            <a:off x="342900" y="838200"/>
            <a:ext cx="10972800" cy="1143000"/>
          </a:xfrm>
        </p:spPr>
        <p:txBody>
          <a:bodyPr>
            <a:noAutofit/>
          </a:bodyPr>
          <a:lstStyle/>
          <a:p>
            <a:r>
              <a:rPr lang="en-US" dirty="0">
                <a:solidFill>
                  <a:schemeClr val="tx2">
                    <a:lumMod val="75000"/>
                  </a:schemeClr>
                </a:solidFill>
              </a:rPr>
              <a:t>Periodic Testing</a:t>
            </a:r>
          </a:p>
        </p:txBody>
      </p:sp>
    </p:spTree>
    <p:extLst>
      <p:ext uri="{BB962C8B-B14F-4D97-AF65-F5344CB8AC3E}">
        <p14:creationId xmlns:p14="http://schemas.microsoft.com/office/powerpoint/2010/main" val="22782245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7411" y="2071890"/>
            <a:ext cx="10427058" cy="3878151"/>
          </a:xfrm>
        </p:spPr>
        <p:txBody>
          <a:bodyPr/>
          <a:lstStyle/>
          <a:p>
            <a:r>
              <a:rPr lang="en-US" dirty="0">
                <a:solidFill>
                  <a:schemeClr val="tx2">
                    <a:lumMod val="75000"/>
                  </a:schemeClr>
                </a:solidFill>
              </a:rPr>
              <a:t>Overfill Prevention Equipment</a:t>
            </a:r>
          </a:p>
          <a:p>
            <a:pPr lvl="1"/>
            <a:r>
              <a:rPr lang="en-US" dirty="0">
                <a:solidFill>
                  <a:schemeClr val="tx2">
                    <a:lumMod val="75000"/>
                  </a:schemeClr>
                </a:solidFill>
              </a:rPr>
              <a:t>Every 3 years</a:t>
            </a:r>
          </a:p>
          <a:p>
            <a:pPr lvl="1"/>
            <a:r>
              <a:rPr lang="en-US" dirty="0">
                <a:solidFill>
                  <a:schemeClr val="tx2">
                    <a:lumMod val="75000"/>
                  </a:schemeClr>
                </a:solidFill>
              </a:rPr>
              <a:t>Ball float</a:t>
            </a:r>
          </a:p>
          <a:p>
            <a:pPr lvl="1"/>
            <a:r>
              <a:rPr lang="en-US" dirty="0">
                <a:solidFill>
                  <a:schemeClr val="tx2">
                    <a:lumMod val="75000"/>
                  </a:schemeClr>
                </a:solidFill>
              </a:rPr>
              <a:t>Automatic shutoff valve</a:t>
            </a:r>
          </a:p>
        </p:txBody>
      </p:sp>
      <p:sp>
        <p:nvSpPr>
          <p:cNvPr id="4" name="Title 1"/>
          <p:cNvSpPr>
            <a:spLocks noGrp="1"/>
          </p:cNvSpPr>
          <p:nvPr>
            <p:ph type="title"/>
          </p:nvPr>
        </p:nvSpPr>
        <p:spPr>
          <a:xfrm>
            <a:off x="0" y="877374"/>
            <a:ext cx="12115800" cy="1143000"/>
          </a:xfrm>
        </p:spPr>
        <p:txBody>
          <a:bodyPr>
            <a:noAutofit/>
          </a:bodyPr>
          <a:lstStyle/>
          <a:p>
            <a:r>
              <a:rPr lang="en-US" dirty="0">
                <a:solidFill>
                  <a:schemeClr val="tx2">
                    <a:lumMod val="75000"/>
                  </a:schemeClr>
                </a:solidFill>
              </a:rPr>
              <a:t>Periodic Inspection of Overfill Prevention</a:t>
            </a:r>
          </a:p>
        </p:txBody>
      </p:sp>
    </p:spTree>
    <p:extLst>
      <p:ext uri="{BB962C8B-B14F-4D97-AF65-F5344CB8AC3E}">
        <p14:creationId xmlns:p14="http://schemas.microsoft.com/office/powerpoint/2010/main" val="211727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0" y="1841501"/>
            <a:ext cx="11684000" cy="3683536"/>
          </a:xfrm>
          <a:solidFill>
            <a:schemeClr val="bg1"/>
          </a:solidFill>
        </p:spPr>
        <p:txBody>
          <a:bodyPr/>
          <a:lstStyle/>
          <a:p>
            <a:pPr marL="0" indent="0">
              <a:buNone/>
            </a:pPr>
            <a:r>
              <a:rPr lang="en-US" dirty="0">
                <a:solidFill>
                  <a:schemeClr val="tx2">
                    <a:lumMod val="75000"/>
                  </a:schemeClr>
                </a:solidFill>
              </a:rPr>
              <a:t>How do I comply?</a:t>
            </a:r>
          </a:p>
          <a:p>
            <a:r>
              <a:rPr lang="en-US" dirty="0">
                <a:solidFill>
                  <a:schemeClr val="tx2">
                    <a:lumMod val="75000"/>
                  </a:schemeClr>
                </a:solidFill>
              </a:rPr>
              <a:t>UST systems </a:t>
            </a:r>
            <a:r>
              <a:rPr lang="en-US" u="sng" dirty="0">
                <a:solidFill>
                  <a:schemeClr val="tx2">
                    <a:lumMod val="75000"/>
                  </a:schemeClr>
                </a:solidFill>
              </a:rPr>
              <a:t>prior to</a:t>
            </a:r>
            <a:r>
              <a:rPr lang="en-US" dirty="0">
                <a:solidFill>
                  <a:schemeClr val="tx2">
                    <a:lumMod val="75000"/>
                  </a:schemeClr>
                </a:solidFill>
              </a:rPr>
              <a:t> September 1, 2018:</a:t>
            </a:r>
          </a:p>
          <a:p>
            <a:pPr lvl="1"/>
            <a:r>
              <a:rPr lang="en-US" dirty="0">
                <a:solidFill>
                  <a:schemeClr val="tx2">
                    <a:lumMod val="75000"/>
                  </a:schemeClr>
                </a:solidFill>
              </a:rPr>
              <a:t>First 3 year inspection by January 1, 2021</a:t>
            </a:r>
          </a:p>
          <a:p>
            <a:pPr lvl="1"/>
            <a:endParaRPr lang="en-US" dirty="0">
              <a:solidFill>
                <a:schemeClr val="tx2">
                  <a:lumMod val="75000"/>
                </a:schemeClr>
              </a:solidFill>
            </a:endParaRPr>
          </a:p>
          <a:p>
            <a:r>
              <a:rPr lang="en-US" dirty="0">
                <a:solidFill>
                  <a:schemeClr val="tx2">
                    <a:lumMod val="75000"/>
                  </a:schemeClr>
                </a:solidFill>
              </a:rPr>
              <a:t>UST systems in use </a:t>
            </a:r>
            <a:r>
              <a:rPr lang="en-US" u="sng" dirty="0">
                <a:solidFill>
                  <a:schemeClr val="tx2">
                    <a:lumMod val="75000"/>
                  </a:schemeClr>
                </a:solidFill>
              </a:rPr>
              <a:t>on or after</a:t>
            </a:r>
            <a:r>
              <a:rPr lang="en-US" dirty="0">
                <a:solidFill>
                  <a:schemeClr val="tx2">
                    <a:lumMod val="75000"/>
                  </a:schemeClr>
                </a:solidFill>
              </a:rPr>
              <a:t> September 1, 2018:</a:t>
            </a:r>
          </a:p>
          <a:p>
            <a:pPr lvl="1"/>
            <a:r>
              <a:rPr lang="en-US" dirty="0">
                <a:solidFill>
                  <a:schemeClr val="tx2">
                    <a:lumMod val="75000"/>
                  </a:schemeClr>
                </a:solidFill>
              </a:rPr>
              <a:t>First 3 year inspection upon startup</a:t>
            </a:r>
          </a:p>
          <a:p>
            <a:endParaRPr lang="en-US" dirty="0"/>
          </a:p>
        </p:txBody>
      </p:sp>
      <p:sp>
        <p:nvSpPr>
          <p:cNvPr id="4" name="Title 1"/>
          <p:cNvSpPr>
            <a:spLocks noGrp="1"/>
          </p:cNvSpPr>
          <p:nvPr>
            <p:ph type="title"/>
          </p:nvPr>
        </p:nvSpPr>
        <p:spPr>
          <a:xfrm>
            <a:off x="-63500" y="825500"/>
            <a:ext cx="12255500" cy="1143000"/>
          </a:xfrm>
        </p:spPr>
        <p:txBody>
          <a:bodyPr>
            <a:noAutofit/>
          </a:bodyPr>
          <a:lstStyle/>
          <a:p>
            <a:r>
              <a:rPr lang="en-US" dirty="0">
                <a:solidFill>
                  <a:schemeClr val="tx2">
                    <a:lumMod val="75000"/>
                  </a:schemeClr>
                </a:solidFill>
              </a:rPr>
              <a:t>Periodic Inspection of Overfill Prevention</a:t>
            </a:r>
          </a:p>
        </p:txBody>
      </p:sp>
    </p:spTree>
    <p:extLst>
      <p:ext uri="{BB962C8B-B14F-4D97-AF65-F5344CB8AC3E}">
        <p14:creationId xmlns:p14="http://schemas.microsoft.com/office/powerpoint/2010/main" val="2019806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3700" y="810007"/>
            <a:ext cx="10972800" cy="1143000"/>
          </a:xfrm>
        </p:spPr>
        <p:txBody>
          <a:bodyPr/>
          <a:lstStyle/>
          <a:p>
            <a:r>
              <a:rPr lang="en-US" dirty="0">
                <a:solidFill>
                  <a:schemeClr val="tx2">
                    <a:lumMod val="75000"/>
                  </a:schemeClr>
                </a:solidFill>
              </a:rPr>
              <a:t>Temporarily Out of Service Tanks</a:t>
            </a:r>
          </a:p>
        </p:txBody>
      </p:sp>
      <p:sp>
        <p:nvSpPr>
          <p:cNvPr id="3" name="Content Placeholder 2"/>
          <p:cNvSpPr>
            <a:spLocks noGrp="1"/>
          </p:cNvSpPr>
          <p:nvPr>
            <p:ph idx="1"/>
          </p:nvPr>
        </p:nvSpPr>
        <p:spPr>
          <a:xfrm>
            <a:off x="393700" y="2030281"/>
            <a:ext cx="10972800" cy="4525963"/>
          </a:xfrm>
        </p:spPr>
        <p:txBody>
          <a:bodyPr>
            <a:normAutofit/>
          </a:bodyPr>
          <a:lstStyle/>
          <a:p>
            <a:r>
              <a:rPr lang="en-US" dirty="0">
                <a:solidFill>
                  <a:schemeClr val="tx2">
                    <a:lumMod val="75000"/>
                  </a:schemeClr>
                </a:solidFill>
              </a:rPr>
              <a:t>Do not require spill and overfill operation and maintenance walkthrough inspections</a:t>
            </a:r>
          </a:p>
          <a:p>
            <a:endParaRPr lang="en-US" dirty="0">
              <a:solidFill>
                <a:schemeClr val="tx2">
                  <a:lumMod val="75000"/>
                </a:schemeClr>
              </a:solidFill>
            </a:endParaRPr>
          </a:p>
          <a:p>
            <a:r>
              <a:rPr lang="en-US" dirty="0">
                <a:solidFill>
                  <a:schemeClr val="tx2">
                    <a:lumMod val="75000"/>
                  </a:schemeClr>
                </a:solidFill>
              </a:rPr>
              <a:t>Do not require spill and overfill operation and maintenance periodic testing</a:t>
            </a:r>
          </a:p>
        </p:txBody>
      </p:sp>
    </p:spTree>
    <p:extLst>
      <p:ext uri="{BB962C8B-B14F-4D97-AF65-F5344CB8AC3E}">
        <p14:creationId xmlns:p14="http://schemas.microsoft.com/office/powerpoint/2010/main" val="9869199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2334" y="1887216"/>
            <a:ext cx="10972800" cy="4525963"/>
          </a:xfrm>
        </p:spPr>
        <p:txBody>
          <a:bodyPr/>
          <a:lstStyle/>
          <a:p>
            <a:r>
              <a:rPr lang="en-US" dirty="0">
                <a:solidFill>
                  <a:schemeClr val="tx2">
                    <a:lumMod val="75000"/>
                  </a:schemeClr>
                </a:solidFill>
              </a:rPr>
              <a:t>Release Detection Equipment</a:t>
            </a:r>
          </a:p>
          <a:p>
            <a:pPr lvl="1"/>
            <a:r>
              <a:rPr lang="en-US" dirty="0">
                <a:solidFill>
                  <a:schemeClr val="tx2">
                    <a:lumMod val="75000"/>
                  </a:schemeClr>
                </a:solidFill>
              </a:rPr>
              <a:t>Every year</a:t>
            </a:r>
          </a:p>
          <a:p>
            <a:pPr lvl="1"/>
            <a:r>
              <a:rPr lang="en-US" dirty="0">
                <a:solidFill>
                  <a:schemeClr val="tx2">
                    <a:lumMod val="75000"/>
                  </a:schemeClr>
                </a:solidFill>
              </a:rPr>
              <a:t>Tested for proper operation</a:t>
            </a:r>
          </a:p>
          <a:p>
            <a:pPr lvl="1"/>
            <a:r>
              <a:rPr lang="en-US" dirty="0">
                <a:solidFill>
                  <a:schemeClr val="tx2">
                    <a:lumMod val="75000"/>
                  </a:schemeClr>
                </a:solidFill>
              </a:rPr>
              <a:t>Examples: ATG/controllers, alarms, battery backup, ALLD, probes/sensors, vacuum pumps/pressure gauges, etc.</a:t>
            </a:r>
          </a:p>
        </p:txBody>
      </p:sp>
      <p:sp>
        <p:nvSpPr>
          <p:cNvPr id="4" name="Title 1"/>
          <p:cNvSpPr>
            <a:spLocks noGrp="1"/>
          </p:cNvSpPr>
          <p:nvPr>
            <p:ph type="title"/>
          </p:nvPr>
        </p:nvSpPr>
        <p:spPr>
          <a:xfrm>
            <a:off x="352334" y="942475"/>
            <a:ext cx="11252200" cy="931862"/>
          </a:xfrm>
        </p:spPr>
        <p:txBody>
          <a:bodyPr>
            <a:noAutofit/>
          </a:bodyPr>
          <a:lstStyle/>
          <a:p>
            <a:r>
              <a:rPr lang="en-US" dirty="0">
                <a:solidFill>
                  <a:schemeClr val="tx2">
                    <a:lumMod val="75000"/>
                  </a:schemeClr>
                </a:solidFill>
              </a:rPr>
              <a:t>Annual Testing Release Detection</a:t>
            </a:r>
          </a:p>
        </p:txBody>
      </p:sp>
    </p:spTree>
    <p:extLst>
      <p:ext uri="{BB962C8B-B14F-4D97-AF65-F5344CB8AC3E}">
        <p14:creationId xmlns:p14="http://schemas.microsoft.com/office/powerpoint/2010/main" val="1408258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50901"/>
            <a:ext cx="10972800" cy="1143000"/>
          </a:xfrm>
        </p:spPr>
        <p:txBody>
          <a:bodyPr/>
          <a:lstStyle/>
          <a:p>
            <a:r>
              <a:rPr lang="en-US" dirty="0">
                <a:solidFill>
                  <a:schemeClr val="tx2">
                    <a:lumMod val="75000"/>
                  </a:schemeClr>
                </a:solidFill>
              </a:rPr>
              <a:t>Annual Testing Release Detection</a:t>
            </a:r>
            <a:endParaRPr lang="en-US" dirty="0"/>
          </a:p>
        </p:txBody>
      </p:sp>
      <p:sp>
        <p:nvSpPr>
          <p:cNvPr id="3" name="Content Placeholder 2"/>
          <p:cNvSpPr>
            <a:spLocks noGrp="1"/>
          </p:cNvSpPr>
          <p:nvPr>
            <p:ph idx="1"/>
          </p:nvPr>
        </p:nvSpPr>
        <p:spPr>
          <a:xfrm>
            <a:off x="609600" y="1993901"/>
            <a:ext cx="10972800" cy="4525963"/>
          </a:xfrm>
        </p:spPr>
        <p:txBody>
          <a:bodyPr/>
          <a:lstStyle/>
          <a:p>
            <a:pPr marL="0" indent="0">
              <a:buNone/>
            </a:pPr>
            <a:r>
              <a:rPr lang="en-US" sz="3600" dirty="0">
                <a:solidFill>
                  <a:schemeClr val="tx2">
                    <a:lumMod val="75000"/>
                  </a:schemeClr>
                </a:solidFill>
              </a:rPr>
              <a:t>How do I comply?</a:t>
            </a:r>
          </a:p>
          <a:p>
            <a:pPr marL="0" indent="0">
              <a:buNone/>
            </a:pPr>
            <a:endParaRPr lang="en-US" sz="1200" dirty="0">
              <a:solidFill>
                <a:schemeClr val="tx2">
                  <a:lumMod val="75000"/>
                </a:schemeClr>
              </a:solidFill>
            </a:endParaRPr>
          </a:p>
          <a:p>
            <a:r>
              <a:rPr lang="en-US" dirty="0">
                <a:solidFill>
                  <a:schemeClr val="tx2">
                    <a:lumMod val="75000"/>
                  </a:schemeClr>
                </a:solidFill>
              </a:rPr>
              <a:t>New and Existing facilities</a:t>
            </a:r>
          </a:p>
          <a:p>
            <a:pPr lvl="1"/>
            <a:r>
              <a:rPr lang="en-US" dirty="0">
                <a:solidFill>
                  <a:schemeClr val="tx2">
                    <a:lumMod val="75000"/>
                  </a:schemeClr>
                </a:solidFill>
              </a:rPr>
              <a:t>First test by January 1, 2021</a:t>
            </a:r>
          </a:p>
          <a:p>
            <a:pPr lvl="1"/>
            <a:r>
              <a:rPr lang="en-US" dirty="0">
                <a:solidFill>
                  <a:schemeClr val="tx2">
                    <a:lumMod val="75000"/>
                  </a:schemeClr>
                </a:solidFill>
              </a:rPr>
              <a:t>Keep records for 5 years</a:t>
            </a:r>
          </a:p>
        </p:txBody>
      </p:sp>
    </p:spTree>
    <p:extLst>
      <p:ext uri="{BB962C8B-B14F-4D97-AF65-F5344CB8AC3E}">
        <p14:creationId xmlns:p14="http://schemas.microsoft.com/office/powerpoint/2010/main" val="908775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954111"/>
            <a:ext cx="8229600" cy="884238"/>
          </a:xfrm>
        </p:spPr>
        <p:txBody>
          <a:bodyPr>
            <a:normAutofit/>
          </a:bodyPr>
          <a:lstStyle/>
          <a:p>
            <a:r>
              <a:rPr lang="en-US" dirty="0">
                <a:solidFill>
                  <a:schemeClr val="tx2">
                    <a:lumMod val="75000"/>
                  </a:schemeClr>
                </a:solidFill>
              </a:rPr>
              <a:t>New EPA PST Rules</a:t>
            </a:r>
          </a:p>
        </p:txBody>
      </p:sp>
      <p:sp>
        <p:nvSpPr>
          <p:cNvPr id="3" name="Content Placeholder 2"/>
          <p:cNvSpPr>
            <a:spLocks noGrp="1"/>
          </p:cNvSpPr>
          <p:nvPr>
            <p:ph idx="1"/>
          </p:nvPr>
        </p:nvSpPr>
        <p:spPr>
          <a:xfrm>
            <a:off x="609600" y="1920028"/>
            <a:ext cx="10515600" cy="4525963"/>
          </a:xfrm>
        </p:spPr>
        <p:txBody>
          <a:bodyPr/>
          <a:lstStyle/>
          <a:p>
            <a:r>
              <a:rPr lang="en-US" sz="2800" dirty="0">
                <a:solidFill>
                  <a:schemeClr val="tx2">
                    <a:lumMod val="75000"/>
                  </a:schemeClr>
                </a:solidFill>
              </a:rPr>
              <a:t>2015 Federal UST Regulations</a:t>
            </a:r>
          </a:p>
          <a:p>
            <a:endParaRPr lang="en-US" sz="2800" dirty="0">
              <a:solidFill>
                <a:schemeClr val="tx2">
                  <a:lumMod val="75000"/>
                </a:schemeClr>
              </a:solidFill>
            </a:endParaRPr>
          </a:p>
          <a:p>
            <a:r>
              <a:rPr lang="en-US" sz="2800" dirty="0">
                <a:solidFill>
                  <a:schemeClr val="tx2">
                    <a:lumMod val="75000"/>
                  </a:schemeClr>
                </a:solidFill>
              </a:rPr>
              <a:t>2018 Texas UST Regulations </a:t>
            </a:r>
          </a:p>
          <a:p>
            <a:endParaRPr lang="en-US" sz="2800" dirty="0">
              <a:solidFill>
                <a:schemeClr val="tx2">
                  <a:lumMod val="75000"/>
                </a:schemeClr>
              </a:solidFill>
            </a:endParaRPr>
          </a:p>
          <a:p>
            <a:r>
              <a:rPr lang="en-US" sz="2800" dirty="0">
                <a:solidFill>
                  <a:schemeClr val="tx2">
                    <a:lumMod val="75000"/>
                  </a:schemeClr>
                </a:solidFill>
              </a:rPr>
              <a:t>Texas adoption of new rules in late May 2018</a:t>
            </a:r>
          </a:p>
          <a:p>
            <a:endParaRPr lang="en-US" sz="2800" dirty="0"/>
          </a:p>
        </p:txBody>
      </p:sp>
    </p:spTree>
    <p:extLst>
      <p:ext uri="{BB962C8B-B14F-4D97-AF65-F5344CB8AC3E}">
        <p14:creationId xmlns:p14="http://schemas.microsoft.com/office/powerpoint/2010/main" val="30173544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46138"/>
            <a:ext cx="10972800" cy="1143000"/>
          </a:xfrm>
        </p:spPr>
        <p:txBody>
          <a:bodyPr/>
          <a:lstStyle/>
          <a:p>
            <a:r>
              <a:rPr lang="en-US" dirty="0">
                <a:solidFill>
                  <a:schemeClr val="tx2">
                    <a:lumMod val="75000"/>
                  </a:schemeClr>
                </a:solidFill>
              </a:rPr>
              <a:t>30-Day Release Detection</a:t>
            </a:r>
          </a:p>
        </p:txBody>
      </p:sp>
      <p:sp>
        <p:nvSpPr>
          <p:cNvPr id="3" name="Content Placeholder 2"/>
          <p:cNvSpPr>
            <a:spLocks noGrp="1"/>
          </p:cNvSpPr>
          <p:nvPr>
            <p:ph idx="1"/>
          </p:nvPr>
        </p:nvSpPr>
        <p:spPr>
          <a:xfrm>
            <a:off x="609600" y="1989138"/>
            <a:ext cx="10972800" cy="4525963"/>
          </a:xfrm>
        </p:spPr>
        <p:txBody>
          <a:bodyPr/>
          <a:lstStyle/>
          <a:p>
            <a:r>
              <a:rPr lang="en-US" dirty="0">
                <a:solidFill>
                  <a:schemeClr val="tx2">
                    <a:lumMod val="75000"/>
                  </a:schemeClr>
                </a:solidFill>
              </a:rPr>
              <a:t>Every 30 days</a:t>
            </a:r>
          </a:p>
          <a:p>
            <a:r>
              <a:rPr lang="en-US" dirty="0">
                <a:solidFill>
                  <a:schemeClr val="tx2">
                    <a:lumMod val="75000"/>
                  </a:schemeClr>
                </a:solidFill>
              </a:rPr>
              <a:t>Monitor tanks and piping</a:t>
            </a:r>
          </a:p>
          <a:p>
            <a:r>
              <a:rPr lang="en-US" dirty="0">
                <a:solidFill>
                  <a:schemeClr val="tx2">
                    <a:lumMod val="75000"/>
                  </a:schemeClr>
                </a:solidFill>
              </a:rPr>
              <a:t>Approved method of release detection</a:t>
            </a:r>
          </a:p>
          <a:p>
            <a:r>
              <a:rPr lang="en-US" dirty="0">
                <a:solidFill>
                  <a:schemeClr val="tx2">
                    <a:lumMod val="75000"/>
                  </a:schemeClr>
                </a:solidFill>
              </a:rPr>
              <a:t>Passing results once every 30 days</a:t>
            </a:r>
          </a:p>
          <a:p>
            <a:endParaRPr lang="en-US" dirty="0">
              <a:solidFill>
                <a:schemeClr val="tx2">
                  <a:lumMod val="75000"/>
                </a:schemeClr>
              </a:solidFill>
            </a:endParaRPr>
          </a:p>
        </p:txBody>
      </p:sp>
    </p:spTree>
    <p:extLst>
      <p:ext uri="{BB962C8B-B14F-4D97-AF65-F5344CB8AC3E}">
        <p14:creationId xmlns:p14="http://schemas.microsoft.com/office/powerpoint/2010/main" val="37802776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030" y="800101"/>
            <a:ext cx="12295030" cy="952500"/>
          </a:xfrm>
          <a:solidFill>
            <a:schemeClr val="bg1"/>
          </a:solidFill>
        </p:spPr>
        <p:txBody>
          <a:bodyPr/>
          <a:lstStyle/>
          <a:p>
            <a:r>
              <a:rPr lang="en-US" dirty="0">
                <a:solidFill>
                  <a:schemeClr val="tx2">
                    <a:lumMod val="75000"/>
                  </a:schemeClr>
                </a:solidFill>
              </a:rPr>
              <a:t>30-Day Release Detection</a:t>
            </a:r>
          </a:p>
        </p:txBody>
      </p:sp>
      <p:sp>
        <p:nvSpPr>
          <p:cNvPr id="3" name="Content Placeholder 2"/>
          <p:cNvSpPr>
            <a:spLocks noGrp="1"/>
          </p:cNvSpPr>
          <p:nvPr>
            <p:ph idx="1"/>
          </p:nvPr>
        </p:nvSpPr>
        <p:spPr>
          <a:xfrm>
            <a:off x="719792" y="1765479"/>
            <a:ext cx="11472207" cy="3823952"/>
          </a:xfrm>
          <a:solidFill>
            <a:schemeClr val="bg1"/>
          </a:solidFill>
        </p:spPr>
        <p:txBody>
          <a:bodyPr/>
          <a:lstStyle/>
          <a:p>
            <a:pPr marL="0" indent="0">
              <a:buNone/>
            </a:pPr>
            <a:r>
              <a:rPr lang="en-US" dirty="0">
                <a:solidFill>
                  <a:schemeClr val="tx2">
                    <a:lumMod val="75000"/>
                  </a:schemeClr>
                </a:solidFill>
              </a:rPr>
              <a:t>How do I comply?</a:t>
            </a:r>
          </a:p>
          <a:p>
            <a:r>
              <a:rPr lang="en-US" sz="2800" dirty="0">
                <a:solidFill>
                  <a:schemeClr val="tx2">
                    <a:lumMod val="75000"/>
                  </a:schemeClr>
                </a:solidFill>
              </a:rPr>
              <a:t>Existing Facilities</a:t>
            </a:r>
          </a:p>
          <a:p>
            <a:pPr lvl="1"/>
            <a:r>
              <a:rPr lang="en-US" sz="2400" dirty="0">
                <a:solidFill>
                  <a:schemeClr val="tx2">
                    <a:lumMod val="75000"/>
                  </a:schemeClr>
                </a:solidFill>
              </a:rPr>
              <a:t>Applies immediately once new rules are effective (May 2018)</a:t>
            </a:r>
          </a:p>
          <a:p>
            <a:r>
              <a:rPr lang="en-US" sz="2800" dirty="0">
                <a:solidFill>
                  <a:schemeClr val="tx2">
                    <a:lumMod val="75000"/>
                  </a:schemeClr>
                </a:solidFill>
              </a:rPr>
              <a:t>New Facilities</a:t>
            </a:r>
          </a:p>
          <a:p>
            <a:pPr lvl="1"/>
            <a:r>
              <a:rPr lang="en-US" sz="2400" dirty="0">
                <a:solidFill>
                  <a:schemeClr val="tx2">
                    <a:lumMod val="75000"/>
                  </a:schemeClr>
                </a:solidFill>
              </a:rPr>
              <a:t>Applies immediately upon startup</a:t>
            </a:r>
          </a:p>
          <a:p>
            <a:r>
              <a:rPr lang="en-US" sz="2800" dirty="0">
                <a:solidFill>
                  <a:schemeClr val="tx2">
                    <a:lumMod val="75000"/>
                  </a:schemeClr>
                </a:solidFill>
              </a:rPr>
              <a:t>Installed after January 1, 2009</a:t>
            </a:r>
          </a:p>
          <a:p>
            <a:pPr lvl="1"/>
            <a:r>
              <a:rPr lang="en-US" sz="2400" dirty="0">
                <a:solidFill>
                  <a:schemeClr val="tx2">
                    <a:lumMod val="75000"/>
                  </a:schemeClr>
                </a:solidFill>
              </a:rPr>
              <a:t>Primary Interstitial Monitoring by September 1, 2018</a:t>
            </a:r>
          </a:p>
          <a:p>
            <a:pPr lvl="1"/>
            <a:endParaRPr lang="en-US" sz="2400" dirty="0">
              <a:solidFill>
                <a:schemeClr val="tx2">
                  <a:lumMod val="75000"/>
                </a:schemeClr>
              </a:solidFill>
            </a:endParaRPr>
          </a:p>
          <a:p>
            <a:pPr lvl="1"/>
            <a:endParaRPr lang="en-US" dirty="0">
              <a:solidFill>
                <a:schemeClr val="tx2">
                  <a:lumMod val="75000"/>
                </a:schemeClr>
              </a:solidFill>
            </a:endParaRPr>
          </a:p>
        </p:txBody>
      </p:sp>
    </p:spTree>
    <p:extLst>
      <p:ext uri="{BB962C8B-B14F-4D97-AF65-F5344CB8AC3E}">
        <p14:creationId xmlns:p14="http://schemas.microsoft.com/office/powerpoint/2010/main" val="6110395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2144"/>
            <a:ext cx="10972800" cy="1143000"/>
          </a:xfrm>
        </p:spPr>
        <p:txBody>
          <a:bodyPr/>
          <a:lstStyle/>
          <a:p>
            <a:r>
              <a:rPr lang="en-US" dirty="0">
                <a:solidFill>
                  <a:schemeClr val="tx2">
                    <a:lumMod val="75000"/>
                  </a:schemeClr>
                </a:solidFill>
              </a:rPr>
              <a:t>Release Detection for Used Oil Tanks</a:t>
            </a:r>
          </a:p>
        </p:txBody>
      </p:sp>
      <p:sp>
        <p:nvSpPr>
          <p:cNvPr id="3" name="Content Placeholder 2"/>
          <p:cNvSpPr>
            <a:spLocks noGrp="1"/>
          </p:cNvSpPr>
          <p:nvPr>
            <p:ph idx="1"/>
          </p:nvPr>
        </p:nvSpPr>
        <p:spPr>
          <a:xfrm>
            <a:off x="609600" y="2171055"/>
            <a:ext cx="10972800" cy="4525963"/>
          </a:xfrm>
        </p:spPr>
        <p:txBody>
          <a:bodyPr/>
          <a:lstStyle/>
          <a:p>
            <a:r>
              <a:rPr lang="en-US" dirty="0">
                <a:solidFill>
                  <a:schemeClr val="tx2">
                    <a:lumMod val="75000"/>
                  </a:schemeClr>
                </a:solidFill>
              </a:rPr>
              <a:t>Used oil tanks</a:t>
            </a:r>
          </a:p>
          <a:p>
            <a:pPr lvl="1"/>
            <a:r>
              <a:rPr lang="en-US" dirty="0">
                <a:solidFill>
                  <a:schemeClr val="tx2">
                    <a:lumMod val="75000"/>
                  </a:schemeClr>
                </a:solidFill>
              </a:rPr>
              <a:t>ATG without Inventory Control</a:t>
            </a:r>
          </a:p>
          <a:p>
            <a:pPr lvl="1"/>
            <a:r>
              <a:rPr lang="en-US" dirty="0">
                <a:solidFill>
                  <a:schemeClr val="tx2">
                    <a:lumMod val="75000"/>
                  </a:schemeClr>
                </a:solidFill>
              </a:rPr>
              <a:t>Same exception as emergency generators</a:t>
            </a:r>
          </a:p>
          <a:p>
            <a:pPr marL="57150" indent="0">
              <a:buNone/>
            </a:pPr>
            <a:endParaRPr lang="en-US" dirty="0">
              <a:solidFill>
                <a:schemeClr val="tx2">
                  <a:lumMod val="75000"/>
                </a:schemeClr>
              </a:solidFill>
            </a:endParaRPr>
          </a:p>
        </p:txBody>
      </p:sp>
    </p:spTree>
    <p:extLst>
      <p:ext uri="{BB962C8B-B14F-4D97-AF65-F5344CB8AC3E}">
        <p14:creationId xmlns:p14="http://schemas.microsoft.com/office/powerpoint/2010/main" val="31103854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4148" y="2221677"/>
            <a:ext cx="10208654" cy="4101852"/>
          </a:xfrm>
        </p:spPr>
        <p:txBody>
          <a:bodyPr/>
          <a:lstStyle/>
          <a:p>
            <a:pPr marL="57150" indent="0">
              <a:buNone/>
            </a:pPr>
            <a:r>
              <a:rPr lang="en-US" dirty="0">
                <a:solidFill>
                  <a:schemeClr val="tx2">
                    <a:lumMod val="75000"/>
                  </a:schemeClr>
                </a:solidFill>
              </a:rPr>
              <a:t>How do I comply?</a:t>
            </a:r>
          </a:p>
          <a:p>
            <a:pPr lvl="1">
              <a:buFont typeface="Arial" panose="020B0604020202020204" pitchFamily="34" charset="0"/>
              <a:buChar char="•"/>
            </a:pPr>
            <a:r>
              <a:rPr lang="en-US" dirty="0">
                <a:solidFill>
                  <a:schemeClr val="tx2">
                    <a:lumMod val="75000"/>
                  </a:schemeClr>
                </a:solidFill>
              </a:rPr>
              <a:t>Conduct 30 day release detection</a:t>
            </a:r>
          </a:p>
          <a:p>
            <a:pPr lvl="1">
              <a:buFont typeface="Arial" panose="020B0604020202020204" pitchFamily="34" charset="0"/>
              <a:buChar char="•"/>
            </a:pPr>
            <a:r>
              <a:rPr lang="en-US" dirty="0">
                <a:solidFill>
                  <a:schemeClr val="tx2">
                    <a:lumMod val="75000"/>
                  </a:schemeClr>
                </a:solidFill>
              </a:rPr>
              <a:t>Keep records for 5 years</a:t>
            </a:r>
          </a:p>
          <a:p>
            <a:pPr lvl="1"/>
            <a:endParaRPr lang="en-US" dirty="0">
              <a:solidFill>
                <a:schemeClr val="tx2">
                  <a:lumMod val="75000"/>
                </a:schemeClr>
              </a:solidFill>
            </a:endParaRPr>
          </a:p>
        </p:txBody>
      </p:sp>
      <p:sp>
        <p:nvSpPr>
          <p:cNvPr id="4" name="Title 1"/>
          <p:cNvSpPr>
            <a:spLocks noGrp="1"/>
          </p:cNvSpPr>
          <p:nvPr>
            <p:ph type="title"/>
          </p:nvPr>
        </p:nvSpPr>
        <p:spPr>
          <a:xfrm>
            <a:off x="609600" y="937007"/>
            <a:ext cx="10972800" cy="1143000"/>
          </a:xfrm>
        </p:spPr>
        <p:txBody>
          <a:bodyPr/>
          <a:lstStyle/>
          <a:p>
            <a:r>
              <a:rPr lang="en-US" dirty="0">
                <a:solidFill>
                  <a:schemeClr val="tx2">
                    <a:lumMod val="75000"/>
                  </a:schemeClr>
                </a:solidFill>
              </a:rPr>
              <a:t>Release Detection for Used Oil Tanks</a:t>
            </a:r>
          </a:p>
        </p:txBody>
      </p:sp>
    </p:spTree>
    <p:extLst>
      <p:ext uri="{BB962C8B-B14F-4D97-AF65-F5344CB8AC3E}">
        <p14:creationId xmlns:p14="http://schemas.microsoft.com/office/powerpoint/2010/main" val="2840871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60986"/>
            <a:ext cx="10972800" cy="1143000"/>
          </a:xfrm>
        </p:spPr>
        <p:txBody>
          <a:bodyPr/>
          <a:lstStyle/>
          <a:p>
            <a:r>
              <a:rPr lang="en-US" dirty="0">
                <a:solidFill>
                  <a:schemeClr val="tx2">
                    <a:lumMod val="75000"/>
                  </a:schemeClr>
                </a:solidFill>
              </a:rPr>
              <a:t>Flow Restrictors</a:t>
            </a:r>
          </a:p>
        </p:txBody>
      </p:sp>
      <p:sp>
        <p:nvSpPr>
          <p:cNvPr id="3" name="Content Placeholder 2"/>
          <p:cNvSpPr>
            <a:spLocks noGrp="1"/>
          </p:cNvSpPr>
          <p:nvPr>
            <p:ph idx="1"/>
          </p:nvPr>
        </p:nvSpPr>
        <p:spPr>
          <a:xfrm>
            <a:off x="609600" y="2016865"/>
            <a:ext cx="10972800" cy="4525963"/>
          </a:xfrm>
        </p:spPr>
        <p:txBody>
          <a:bodyPr/>
          <a:lstStyle/>
          <a:p>
            <a:r>
              <a:rPr lang="en-US" dirty="0">
                <a:solidFill>
                  <a:schemeClr val="tx2">
                    <a:lumMod val="75000"/>
                  </a:schemeClr>
                </a:solidFill>
              </a:rPr>
              <a:t>Flow restrictors (ball floats) are not allowed when overfill prevention is installed or replaced</a:t>
            </a:r>
          </a:p>
          <a:p>
            <a:endParaRPr lang="en-US" dirty="0">
              <a:solidFill>
                <a:schemeClr val="tx2">
                  <a:lumMod val="75000"/>
                </a:schemeClr>
              </a:solidFill>
            </a:endParaRPr>
          </a:p>
          <a:p>
            <a:r>
              <a:rPr lang="en-US" dirty="0">
                <a:solidFill>
                  <a:schemeClr val="tx2">
                    <a:lumMod val="75000"/>
                  </a:schemeClr>
                </a:solidFill>
              </a:rPr>
              <a:t>Effective September 1, 2018</a:t>
            </a:r>
          </a:p>
        </p:txBody>
      </p:sp>
    </p:spTree>
    <p:extLst>
      <p:ext uri="{BB962C8B-B14F-4D97-AF65-F5344CB8AC3E}">
        <p14:creationId xmlns:p14="http://schemas.microsoft.com/office/powerpoint/2010/main" val="16113173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81295"/>
            <a:ext cx="11582400" cy="4204350"/>
          </a:xfrm>
          <a:solidFill>
            <a:schemeClr val="bg1"/>
          </a:solidFill>
        </p:spPr>
        <p:txBody>
          <a:bodyPr>
            <a:normAutofit/>
          </a:bodyPr>
          <a:lstStyle/>
          <a:p>
            <a:pPr marL="0" indent="0">
              <a:buNone/>
            </a:pPr>
            <a:r>
              <a:rPr lang="en-US" dirty="0">
                <a:solidFill>
                  <a:schemeClr val="tx2">
                    <a:lumMod val="75000"/>
                  </a:schemeClr>
                </a:solidFill>
              </a:rPr>
              <a:t>How do I comply?</a:t>
            </a:r>
          </a:p>
          <a:p>
            <a:r>
              <a:rPr lang="en-US" dirty="0">
                <a:solidFill>
                  <a:schemeClr val="tx2">
                    <a:lumMod val="75000"/>
                  </a:schemeClr>
                </a:solidFill>
              </a:rPr>
              <a:t>Existing Systems</a:t>
            </a:r>
          </a:p>
          <a:p>
            <a:pPr lvl="1"/>
            <a:r>
              <a:rPr lang="en-US" dirty="0">
                <a:solidFill>
                  <a:schemeClr val="tx2">
                    <a:lumMod val="75000"/>
                  </a:schemeClr>
                </a:solidFill>
              </a:rPr>
              <a:t>Cannot use flow restrictors if repaired or replaced on or after September 1, 2018</a:t>
            </a:r>
          </a:p>
          <a:p>
            <a:r>
              <a:rPr lang="en-US" dirty="0">
                <a:solidFill>
                  <a:schemeClr val="tx2">
                    <a:lumMod val="75000"/>
                  </a:schemeClr>
                </a:solidFill>
              </a:rPr>
              <a:t>New systems built on or after 9/1/18:</a:t>
            </a:r>
          </a:p>
          <a:p>
            <a:pPr lvl="1"/>
            <a:r>
              <a:rPr lang="en-US" dirty="0">
                <a:solidFill>
                  <a:schemeClr val="tx2">
                    <a:lumMod val="75000"/>
                  </a:schemeClr>
                </a:solidFill>
              </a:rPr>
              <a:t>Must use automatic shutoff valve</a:t>
            </a:r>
          </a:p>
          <a:p>
            <a:r>
              <a:rPr lang="en-US" dirty="0">
                <a:solidFill>
                  <a:schemeClr val="tx2">
                    <a:lumMod val="75000"/>
                  </a:schemeClr>
                </a:solidFill>
              </a:rPr>
              <a:t>Keep records of installation and repairs</a:t>
            </a:r>
          </a:p>
        </p:txBody>
      </p:sp>
      <p:sp>
        <p:nvSpPr>
          <p:cNvPr id="4" name="Title 1"/>
          <p:cNvSpPr>
            <a:spLocks noGrp="1"/>
          </p:cNvSpPr>
          <p:nvPr>
            <p:ph type="title"/>
          </p:nvPr>
        </p:nvSpPr>
        <p:spPr>
          <a:xfrm>
            <a:off x="609600" y="757238"/>
            <a:ext cx="10972800" cy="1143000"/>
          </a:xfrm>
        </p:spPr>
        <p:txBody>
          <a:bodyPr/>
          <a:lstStyle/>
          <a:p>
            <a:r>
              <a:rPr lang="en-US" dirty="0">
                <a:solidFill>
                  <a:schemeClr val="tx2">
                    <a:lumMod val="75000"/>
                  </a:schemeClr>
                </a:solidFill>
              </a:rPr>
              <a:t>Flow Restrictors</a:t>
            </a:r>
          </a:p>
        </p:txBody>
      </p:sp>
    </p:spTree>
    <p:extLst>
      <p:ext uri="{BB962C8B-B14F-4D97-AF65-F5344CB8AC3E}">
        <p14:creationId xmlns:p14="http://schemas.microsoft.com/office/powerpoint/2010/main" val="8348093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57596"/>
            <a:ext cx="10972800" cy="1143000"/>
          </a:xfrm>
        </p:spPr>
        <p:txBody>
          <a:bodyPr/>
          <a:lstStyle/>
          <a:p>
            <a:r>
              <a:rPr lang="en-US" dirty="0">
                <a:solidFill>
                  <a:schemeClr val="tx2">
                    <a:lumMod val="75000"/>
                  </a:schemeClr>
                </a:solidFill>
              </a:rPr>
              <a:t>Repairs</a:t>
            </a:r>
          </a:p>
        </p:txBody>
      </p:sp>
      <p:sp>
        <p:nvSpPr>
          <p:cNvPr id="3" name="Content Placeholder 2"/>
          <p:cNvSpPr>
            <a:spLocks noGrp="1"/>
          </p:cNvSpPr>
          <p:nvPr>
            <p:ph idx="1"/>
          </p:nvPr>
        </p:nvSpPr>
        <p:spPr>
          <a:xfrm>
            <a:off x="609600" y="1926354"/>
            <a:ext cx="10972800" cy="4525963"/>
          </a:xfrm>
        </p:spPr>
        <p:txBody>
          <a:bodyPr/>
          <a:lstStyle/>
          <a:p>
            <a:r>
              <a:rPr lang="en-US" dirty="0">
                <a:solidFill>
                  <a:schemeClr val="tx2">
                    <a:lumMod val="75000"/>
                  </a:schemeClr>
                </a:solidFill>
              </a:rPr>
              <a:t>Test within 30 days of repairs to:</a:t>
            </a:r>
          </a:p>
          <a:p>
            <a:pPr lvl="1"/>
            <a:r>
              <a:rPr lang="en-US" dirty="0">
                <a:solidFill>
                  <a:schemeClr val="tx2">
                    <a:lumMod val="75000"/>
                  </a:schemeClr>
                </a:solidFill>
              </a:rPr>
              <a:t>Spill and overfill prevention equipment</a:t>
            </a:r>
          </a:p>
          <a:p>
            <a:pPr lvl="1"/>
            <a:r>
              <a:rPr lang="en-US" dirty="0">
                <a:solidFill>
                  <a:schemeClr val="tx2">
                    <a:lumMod val="75000"/>
                  </a:schemeClr>
                </a:solidFill>
              </a:rPr>
              <a:t>Secondary containment used for interstitial monitoring</a:t>
            </a:r>
          </a:p>
          <a:p>
            <a:r>
              <a:rPr lang="en-US" dirty="0">
                <a:solidFill>
                  <a:schemeClr val="tx2">
                    <a:lumMod val="75000"/>
                  </a:schemeClr>
                </a:solidFill>
              </a:rPr>
              <a:t>Keep records of testing results</a:t>
            </a:r>
          </a:p>
          <a:p>
            <a:endParaRPr lang="en-US" dirty="0">
              <a:solidFill>
                <a:schemeClr val="tx2">
                  <a:lumMod val="75000"/>
                </a:schemeClr>
              </a:solidFill>
            </a:endParaRPr>
          </a:p>
        </p:txBody>
      </p:sp>
    </p:spTree>
    <p:extLst>
      <p:ext uri="{BB962C8B-B14F-4D97-AF65-F5344CB8AC3E}">
        <p14:creationId xmlns:p14="http://schemas.microsoft.com/office/powerpoint/2010/main" val="1832161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031" y="567454"/>
            <a:ext cx="12295031" cy="1039968"/>
          </a:xfrm>
          <a:solidFill>
            <a:schemeClr val="bg1"/>
          </a:solidFill>
        </p:spPr>
        <p:txBody>
          <a:bodyPr/>
          <a:lstStyle/>
          <a:p>
            <a:r>
              <a:rPr lang="en-US" dirty="0">
                <a:solidFill>
                  <a:schemeClr val="tx2">
                    <a:lumMod val="75000"/>
                  </a:schemeClr>
                </a:solidFill>
              </a:rPr>
              <a:t>Oil Water Separators</a:t>
            </a:r>
          </a:p>
        </p:txBody>
      </p:sp>
      <p:sp>
        <p:nvSpPr>
          <p:cNvPr id="3" name="Content Placeholder 2"/>
          <p:cNvSpPr>
            <a:spLocks noGrp="1"/>
          </p:cNvSpPr>
          <p:nvPr>
            <p:ph idx="1"/>
          </p:nvPr>
        </p:nvSpPr>
        <p:spPr>
          <a:xfrm>
            <a:off x="215900" y="1568785"/>
            <a:ext cx="11976100" cy="3917615"/>
          </a:xfrm>
          <a:solidFill>
            <a:schemeClr val="bg1"/>
          </a:solidFill>
        </p:spPr>
        <p:txBody>
          <a:bodyPr>
            <a:normAutofit/>
          </a:bodyPr>
          <a:lstStyle/>
          <a:p>
            <a:r>
              <a:rPr lang="en-US" dirty="0">
                <a:solidFill>
                  <a:schemeClr val="tx2">
                    <a:lumMod val="75000"/>
                  </a:schemeClr>
                </a:solidFill>
              </a:rPr>
              <a:t>Removed from state rules:</a:t>
            </a:r>
          </a:p>
          <a:p>
            <a:pPr lvl="1"/>
            <a:r>
              <a:rPr lang="en-US" dirty="0">
                <a:solidFill>
                  <a:schemeClr val="tx2">
                    <a:lumMod val="75000"/>
                  </a:schemeClr>
                </a:solidFill>
              </a:rPr>
              <a:t>Operator Training for oil/water separators</a:t>
            </a:r>
          </a:p>
          <a:p>
            <a:pPr lvl="2"/>
            <a:r>
              <a:rPr lang="en-US" dirty="0">
                <a:solidFill>
                  <a:schemeClr val="tx2">
                    <a:lumMod val="75000"/>
                  </a:schemeClr>
                </a:solidFill>
              </a:rPr>
              <a:t>Also removed this requirement for other partially excluded USTs</a:t>
            </a:r>
          </a:p>
          <a:p>
            <a:pPr lvl="1"/>
            <a:r>
              <a:rPr lang="en-US" dirty="0">
                <a:solidFill>
                  <a:schemeClr val="tx2">
                    <a:lumMod val="75000"/>
                  </a:schemeClr>
                </a:solidFill>
              </a:rPr>
              <a:t>Use of registered/licensed personnel to install or permanently remove partially excluded USTs</a:t>
            </a:r>
          </a:p>
          <a:p>
            <a:pPr marL="0" indent="0">
              <a:buNone/>
            </a:pPr>
            <a:r>
              <a:rPr lang="en-US" dirty="0">
                <a:solidFill>
                  <a:schemeClr val="tx2">
                    <a:lumMod val="75000"/>
                  </a:schemeClr>
                </a:solidFill>
              </a:rPr>
              <a:t>How do I comply?</a:t>
            </a:r>
          </a:p>
          <a:p>
            <a:r>
              <a:rPr lang="en-US" sz="2800" dirty="0">
                <a:solidFill>
                  <a:schemeClr val="tx2">
                    <a:lumMod val="75000"/>
                  </a:schemeClr>
                </a:solidFill>
              </a:rPr>
              <a:t>No operational changes are needed to comply</a:t>
            </a:r>
          </a:p>
          <a:p>
            <a:endParaRPr lang="en-US" dirty="0">
              <a:solidFill>
                <a:schemeClr val="tx2">
                  <a:lumMod val="75000"/>
                </a:schemeClr>
              </a:solidFill>
            </a:endParaRPr>
          </a:p>
        </p:txBody>
      </p:sp>
    </p:spTree>
    <p:extLst>
      <p:ext uri="{BB962C8B-B14F-4D97-AF65-F5344CB8AC3E}">
        <p14:creationId xmlns:p14="http://schemas.microsoft.com/office/powerpoint/2010/main" val="1690584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58838"/>
            <a:ext cx="10972800" cy="1143000"/>
          </a:xfrm>
        </p:spPr>
        <p:txBody>
          <a:bodyPr/>
          <a:lstStyle/>
          <a:p>
            <a:r>
              <a:rPr lang="en-US" dirty="0">
                <a:solidFill>
                  <a:schemeClr val="tx2">
                    <a:lumMod val="75000"/>
                  </a:schemeClr>
                </a:solidFill>
              </a:rPr>
              <a:t>E10+ and B20+ </a:t>
            </a:r>
          </a:p>
        </p:txBody>
      </p:sp>
      <p:sp>
        <p:nvSpPr>
          <p:cNvPr id="3" name="Content Placeholder 2"/>
          <p:cNvSpPr>
            <a:spLocks noGrp="1"/>
          </p:cNvSpPr>
          <p:nvPr>
            <p:ph idx="1"/>
          </p:nvPr>
        </p:nvSpPr>
        <p:spPr>
          <a:xfrm>
            <a:off x="609600" y="2001838"/>
            <a:ext cx="10972800" cy="4525963"/>
          </a:xfrm>
        </p:spPr>
        <p:txBody>
          <a:bodyPr/>
          <a:lstStyle/>
          <a:p>
            <a:pPr lvl="0"/>
            <a:r>
              <a:rPr lang="en-US" dirty="0">
                <a:solidFill>
                  <a:schemeClr val="tx2">
                    <a:lumMod val="75000"/>
                  </a:schemeClr>
                </a:solidFill>
              </a:rPr>
              <a:t>Prior to switching to E10+ and B20+</a:t>
            </a:r>
          </a:p>
          <a:p>
            <a:pPr lvl="1"/>
            <a:endParaRPr lang="en-US" dirty="0">
              <a:solidFill>
                <a:schemeClr val="tx2">
                  <a:lumMod val="75000"/>
                </a:schemeClr>
              </a:solidFill>
            </a:endParaRPr>
          </a:p>
          <a:p>
            <a:pPr lvl="1"/>
            <a:r>
              <a:rPr lang="en-US" dirty="0">
                <a:solidFill>
                  <a:schemeClr val="tx2">
                    <a:lumMod val="75000"/>
                  </a:schemeClr>
                </a:solidFill>
              </a:rPr>
              <a:t>Requires 30 day construction notification</a:t>
            </a:r>
          </a:p>
          <a:p>
            <a:pPr lvl="1"/>
            <a:endParaRPr lang="en-US" dirty="0">
              <a:solidFill>
                <a:schemeClr val="tx2">
                  <a:lumMod val="75000"/>
                </a:schemeClr>
              </a:solidFill>
            </a:endParaRPr>
          </a:p>
          <a:p>
            <a:pPr lvl="1"/>
            <a:r>
              <a:rPr lang="en-US" dirty="0">
                <a:solidFill>
                  <a:schemeClr val="tx2">
                    <a:lumMod val="75000"/>
                  </a:schemeClr>
                </a:solidFill>
              </a:rPr>
              <a:t>Submit an agency registration form within 30 days</a:t>
            </a:r>
          </a:p>
        </p:txBody>
      </p:sp>
    </p:spTree>
    <p:extLst>
      <p:ext uri="{BB962C8B-B14F-4D97-AF65-F5344CB8AC3E}">
        <p14:creationId xmlns:p14="http://schemas.microsoft.com/office/powerpoint/2010/main" val="36992806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2638"/>
            <a:ext cx="10972800" cy="1143000"/>
          </a:xfrm>
        </p:spPr>
        <p:txBody>
          <a:bodyPr/>
          <a:lstStyle/>
          <a:p>
            <a:r>
              <a:rPr lang="en-US" dirty="0">
                <a:solidFill>
                  <a:schemeClr val="tx2">
                    <a:lumMod val="75000"/>
                  </a:schemeClr>
                </a:solidFill>
              </a:rPr>
              <a:t>E10+ and B20+ </a:t>
            </a:r>
          </a:p>
        </p:txBody>
      </p:sp>
      <p:sp>
        <p:nvSpPr>
          <p:cNvPr id="3" name="Content Placeholder 2"/>
          <p:cNvSpPr>
            <a:spLocks noGrp="1"/>
          </p:cNvSpPr>
          <p:nvPr>
            <p:ph idx="1"/>
          </p:nvPr>
        </p:nvSpPr>
        <p:spPr>
          <a:xfrm>
            <a:off x="609600" y="1925638"/>
            <a:ext cx="10972800" cy="4525963"/>
          </a:xfrm>
        </p:spPr>
        <p:txBody>
          <a:bodyPr/>
          <a:lstStyle/>
          <a:p>
            <a:pPr marL="0" lvl="0" indent="0">
              <a:buNone/>
            </a:pPr>
            <a:r>
              <a:rPr lang="en-US" dirty="0">
                <a:solidFill>
                  <a:schemeClr val="tx2">
                    <a:lumMod val="75000"/>
                  </a:schemeClr>
                </a:solidFill>
              </a:rPr>
              <a:t>How do I comply?</a:t>
            </a:r>
          </a:p>
          <a:p>
            <a:pPr lvl="0"/>
            <a:r>
              <a:rPr lang="en-US" dirty="0">
                <a:solidFill>
                  <a:schemeClr val="tx2">
                    <a:lumMod val="75000"/>
                  </a:schemeClr>
                </a:solidFill>
              </a:rPr>
              <a:t>30 days before switching:</a:t>
            </a:r>
          </a:p>
          <a:p>
            <a:pPr lvl="1"/>
            <a:r>
              <a:rPr lang="en-US" dirty="0">
                <a:solidFill>
                  <a:schemeClr val="tx2">
                    <a:lumMod val="75000"/>
                  </a:schemeClr>
                </a:solidFill>
              </a:rPr>
              <a:t>Submit construction notification to agency</a:t>
            </a:r>
          </a:p>
          <a:p>
            <a:r>
              <a:rPr lang="en-US" dirty="0">
                <a:solidFill>
                  <a:schemeClr val="tx2">
                    <a:lumMod val="75000"/>
                  </a:schemeClr>
                </a:solidFill>
              </a:rPr>
              <a:t>Within 30 days of switching:</a:t>
            </a:r>
          </a:p>
          <a:p>
            <a:pPr lvl="1"/>
            <a:r>
              <a:rPr lang="en-US" dirty="0">
                <a:solidFill>
                  <a:schemeClr val="tx2">
                    <a:lumMod val="75000"/>
                  </a:schemeClr>
                </a:solidFill>
              </a:rPr>
              <a:t>Submit amended UST Registration &amp; Self-Certification Form (TCEQ-0724)</a:t>
            </a:r>
          </a:p>
        </p:txBody>
      </p:sp>
    </p:spTree>
    <p:extLst>
      <p:ext uri="{BB962C8B-B14F-4D97-AF65-F5344CB8AC3E}">
        <p14:creationId xmlns:p14="http://schemas.microsoft.com/office/powerpoint/2010/main" val="1211798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28607"/>
            <a:ext cx="10972800" cy="1143000"/>
          </a:xfrm>
        </p:spPr>
        <p:txBody>
          <a:bodyPr/>
          <a:lstStyle/>
          <a:p>
            <a:r>
              <a:rPr lang="en-US" dirty="0">
                <a:solidFill>
                  <a:schemeClr val="tx2">
                    <a:lumMod val="75000"/>
                  </a:schemeClr>
                </a:solidFill>
              </a:rPr>
              <a:t>2015 UST Federal Regulations</a:t>
            </a:r>
          </a:p>
        </p:txBody>
      </p:sp>
      <p:sp>
        <p:nvSpPr>
          <p:cNvPr id="3" name="Content Placeholder 2"/>
          <p:cNvSpPr>
            <a:spLocks noGrp="1"/>
          </p:cNvSpPr>
          <p:nvPr>
            <p:ph idx="1"/>
          </p:nvPr>
        </p:nvSpPr>
        <p:spPr>
          <a:xfrm>
            <a:off x="609600" y="1920091"/>
            <a:ext cx="11582400" cy="3643582"/>
          </a:xfrm>
          <a:solidFill>
            <a:schemeClr val="bg1"/>
          </a:solidFill>
        </p:spPr>
        <p:txBody>
          <a:bodyPr/>
          <a:lstStyle/>
          <a:p>
            <a:r>
              <a:rPr lang="en-US" dirty="0">
                <a:solidFill>
                  <a:schemeClr val="tx2">
                    <a:lumMod val="75000"/>
                  </a:schemeClr>
                </a:solidFill>
              </a:rPr>
              <a:t>EPA updated the 1988 Regulations </a:t>
            </a:r>
          </a:p>
          <a:p>
            <a:r>
              <a:rPr lang="en-US" dirty="0">
                <a:solidFill>
                  <a:schemeClr val="tx2">
                    <a:lumMod val="75000"/>
                  </a:schemeClr>
                </a:solidFill>
              </a:rPr>
              <a:t>Published in Federal Register July 2015</a:t>
            </a:r>
          </a:p>
          <a:p>
            <a:pPr lvl="1"/>
            <a:r>
              <a:rPr lang="en-US" dirty="0">
                <a:solidFill>
                  <a:schemeClr val="tx2">
                    <a:lumMod val="75000"/>
                  </a:schemeClr>
                </a:solidFill>
              </a:rPr>
              <a:t>Effective in states without SPA</a:t>
            </a:r>
          </a:p>
          <a:p>
            <a:endParaRPr lang="en-US" dirty="0">
              <a:solidFill>
                <a:schemeClr val="tx2">
                  <a:lumMod val="75000"/>
                </a:schemeClr>
              </a:solidFill>
            </a:endParaRPr>
          </a:p>
          <a:p>
            <a:r>
              <a:rPr lang="en-US" dirty="0">
                <a:solidFill>
                  <a:schemeClr val="tx2">
                    <a:lumMod val="75000"/>
                  </a:schemeClr>
                </a:solidFill>
              </a:rPr>
              <a:t>Texas has State Program Approval (SPA)</a:t>
            </a:r>
          </a:p>
          <a:p>
            <a:pPr lvl="1"/>
            <a:r>
              <a:rPr lang="en-US" dirty="0">
                <a:solidFill>
                  <a:schemeClr val="tx2">
                    <a:lumMod val="75000"/>
                  </a:schemeClr>
                </a:solidFill>
              </a:rPr>
              <a:t>Texas must reapply for SPA by October 2018</a:t>
            </a:r>
          </a:p>
        </p:txBody>
      </p:sp>
    </p:spTree>
    <p:extLst>
      <p:ext uri="{BB962C8B-B14F-4D97-AF65-F5344CB8AC3E}">
        <p14:creationId xmlns:p14="http://schemas.microsoft.com/office/powerpoint/2010/main" val="26334924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2638"/>
            <a:ext cx="10972800" cy="1143000"/>
          </a:xfrm>
        </p:spPr>
        <p:txBody>
          <a:bodyPr/>
          <a:lstStyle/>
          <a:p>
            <a:r>
              <a:rPr lang="en-US" dirty="0">
                <a:solidFill>
                  <a:schemeClr val="tx2">
                    <a:lumMod val="75000"/>
                  </a:schemeClr>
                </a:solidFill>
              </a:rPr>
              <a:t>Operator Training</a:t>
            </a:r>
          </a:p>
        </p:txBody>
      </p:sp>
      <p:sp>
        <p:nvSpPr>
          <p:cNvPr id="3" name="Content Placeholder 2"/>
          <p:cNvSpPr>
            <a:spLocks noGrp="1"/>
          </p:cNvSpPr>
          <p:nvPr>
            <p:ph idx="1"/>
          </p:nvPr>
        </p:nvSpPr>
        <p:spPr>
          <a:xfrm>
            <a:off x="609600" y="1925638"/>
            <a:ext cx="10972800" cy="4525963"/>
          </a:xfrm>
        </p:spPr>
        <p:txBody>
          <a:bodyPr>
            <a:normAutofit/>
          </a:bodyPr>
          <a:lstStyle/>
          <a:p>
            <a:pPr lvl="0"/>
            <a:r>
              <a:rPr lang="en-US" dirty="0">
                <a:solidFill>
                  <a:schemeClr val="tx2">
                    <a:lumMod val="75000"/>
                  </a:schemeClr>
                </a:solidFill>
              </a:rPr>
              <a:t>Certified Class A and Class B operators must be re-trained by January 1, 2020 </a:t>
            </a:r>
          </a:p>
          <a:p>
            <a:pPr lvl="0"/>
            <a:endParaRPr lang="en-US" dirty="0">
              <a:solidFill>
                <a:schemeClr val="tx2">
                  <a:lumMod val="75000"/>
                </a:schemeClr>
              </a:solidFill>
            </a:endParaRPr>
          </a:p>
          <a:p>
            <a:pPr lvl="0"/>
            <a:r>
              <a:rPr lang="en-US" dirty="0">
                <a:solidFill>
                  <a:schemeClr val="tx2">
                    <a:lumMod val="75000"/>
                  </a:schemeClr>
                </a:solidFill>
              </a:rPr>
              <a:t>Must take an Operator Training course that has been submitted and approved by the agency after April 1, 2018</a:t>
            </a:r>
          </a:p>
          <a:p>
            <a:endParaRPr lang="en-US" dirty="0">
              <a:solidFill>
                <a:schemeClr val="tx2">
                  <a:lumMod val="75000"/>
                </a:schemeClr>
              </a:solidFill>
            </a:endParaRPr>
          </a:p>
        </p:txBody>
      </p:sp>
    </p:spTree>
    <p:extLst>
      <p:ext uri="{BB962C8B-B14F-4D97-AF65-F5344CB8AC3E}">
        <p14:creationId xmlns:p14="http://schemas.microsoft.com/office/powerpoint/2010/main" val="2485898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70296"/>
            <a:ext cx="10972800" cy="1143000"/>
          </a:xfrm>
        </p:spPr>
        <p:txBody>
          <a:bodyPr/>
          <a:lstStyle/>
          <a:p>
            <a:r>
              <a:rPr lang="en-US" dirty="0">
                <a:solidFill>
                  <a:schemeClr val="tx2">
                    <a:lumMod val="75000"/>
                  </a:schemeClr>
                </a:solidFill>
              </a:rPr>
              <a:t>Operator Training</a:t>
            </a:r>
          </a:p>
        </p:txBody>
      </p:sp>
      <p:sp>
        <p:nvSpPr>
          <p:cNvPr id="3" name="Content Placeholder 2"/>
          <p:cNvSpPr>
            <a:spLocks noGrp="1"/>
          </p:cNvSpPr>
          <p:nvPr>
            <p:ph idx="1"/>
          </p:nvPr>
        </p:nvSpPr>
        <p:spPr>
          <a:xfrm>
            <a:off x="609600" y="1874659"/>
            <a:ext cx="10972800" cy="4525963"/>
          </a:xfrm>
        </p:spPr>
        <p:txBody>
          <a:bodyPr>
            <a:normAutofit/>
          </a:bodyPr>
          <a:lstStyle/>
          <a:p>
            <a:pPr marL="0" lvl="0" indent="0">
              <a:buNone/>
            </a:pPr>
            <a:r>
              <a:rPr lang="en-US" dirty="0">
                <a:solidFill>
                  <a:schemeClr val="tx2">
                    <a:lumMod val="75000"/>
                  </a:schemeClr>
                </a:solidFill>
              </a:rPr>
              <a:t>How do I comply?</a:t>
            </a:r>
          </a:p>
          <a:p>
            <a:r>
              <a:rPr lang="en-US" dirty="0">
                <a:solidFill>
                  <a:schemeClr val="tx2">
                    <a:lumMod val="75000"/>
                  </a:schemeClr>
                </a:solidFill>
              </a:rPr>
              <a:t>Re-train Class A and B operators </a:t>
            </a:r>
          </a:p>
          <a:p>
            <a:pPr lvl="1"/>
            <a:r>
              <a:rPr lang="en-US" dirty="0">
                <a:solidFill>
                  <a:schemeClr val="tx2">
                    <a:lumMod val="75000"/>
                  </a:schemeClr>
                </a:solidFill>
              </a:rPr>
              <a:t>Every 3 years</a:t>
            </a:r>
          </a:p>
          <a:p>
            <a:pPr lvl="1"/>
            <a:r>
              <a:rPr lang="en-US" dirty="0">
                <a:solidFill>
                  <a:schemeClr val="tx2">
                    <a:lumMod val="75000"/>
                  </a:schemeClr>
                </a:solidFill>
              </a:rPr>
              <a:t>Agency-approved course for UST Facility Class A and B Operator Training</a:t>
            </a:r>
          </a:p>
          <a:p>
            <a:pPr lvl="1"/>
            <a:r>
              <a:rPr lang="en-US" dirty="0">
                <a:solidFill>
                  <a:schemeClr val="tx2">
                    <a:lumMod val="75000"/>
                  </a:schemeClr>
                </a:solidFill>
              </a:rPr>
              <a:t>Re-training of ALL operators (January 1, 2020) </a:t>
            </a:r>
          </a:p>
          <a:p>
            <a:endParaRPr lang="en-US" dirty="0">
              <a:solidFill>
                <a:schemeClr val="tx2">
                  <a:lumMod val="75000"/>
                </a:schemeClr>
              </a:solidFill>
            </a:endParaRPr>
          </a:p>
        </p:txBody>
      </p:sp>
    </p:spTree>
    <p:extLst>
      <p:ext uri="{BB962C8B-B14F-4D97-AF65-F5344CB8AC3E}">
        <p14:creationId xmlns:p14="http://schemas.microsoft.com/office/powerpoint/2010/main" val="27181161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85670"/>
            <a:ext cx="10972800" cy="1143000"/>
          </a:xfrm>
        </p:spPr>
        <p:txBody>
          <a:bodyPr/>
          <a:lstStyle/>
          <a:p>
            <a:r>
              <a:rPr lang="en-US" dirty="0">
                <a:solidFill>
                  <a:schemeClr val="tx2">
                    <a:lumMod val="75000"/>
                  </a:schemeClr>
                </a:solidFill>
              </a:rPr>
              <a:t>Texas Rulemaking Process</a:t>
            </a:r>
          </a:p>
        </p:txBody>
      </p:sp>
      <p:sp>
        <p:nvSpPr>
          <p:cNvPr id="3" name="Content Placeholder 2"/>
          <p:cNvSpPr>
            <a:spLocks noGrp="1"/>
          </p:cNvSpPr>
          <p:nvPr>
            <p:ph idx="1"/>
          </p:nvPr>
        </p:nvSpPr>
        <p:spPr>
          <a:xfrm>
            <a:off x="609600" y="2183218"/>
            <a:ext cx="10672293" cy="4525963"/>
          </a:xfrm>
        </p:spPr>
        <p:txBody>
          <a:bodyPr/>
          <a:lstStyle/>
          <a:p>
            <a:pPr lvl="0"/>
            <a:r>
              <a:rPr lang="en-US" dirty="0">
                <a:solidFill>
                  <a:schemeClr val="tx2">
                    <a:lumMod val="75000"/>
                  </a:schemeClr>
                </a:solidFill>
              </a:rPr>
              <a:t>Proposed rules to Commissioner’s Agenda on May 9, 2018 </a:t>
            </a:r>
          </a:p>
          <a:p>
            <a:pPr lvl="0"/>
            <a:endParaRPr lang="en-US" dirty="0">
              <a:solidFill>
                <a:schemeClr val="tx2">
                  <a:lumMod val="75000"/>
                </a:schemeClr>
              </a:solidFill>
            </a:endParaRPr>
          </a:p>
          <a:p>
            <a:pPr lvl="0"/>
            <a:r>
              <a:rPr lang="en-US" dirty="0">
                <a:solidFill>
                  <a:schemeClr val="tx2">
                    <a:lumMod val="75000"/>
                  </a:schemeClr>
                </a:solidFill>
              </a:rPr>
              <a:t>Rules expected to be effective on May 31, 2018 </a:t>
            </a:r>
          </a:p>
        </p:txBody>
      </p:sp>
    </p:spTree>
    <p:extLst>
      <p:ext uri="{BB962C8B-B14F-4D97-AF65-F5344CB8AC3E}">
        <p14:creationId xmlns:p14="http://schemas.microsoft.com/office/powerpoint/2010/main" val="32054114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E0F7D1-1CCD-4E1A-937F-51A029AE0841}"/>
              </a:ext>
            </a:extLst>
          </p:cNvPr>
          <p:cNvSpPr>
            <a:spLocks noGrp="1"/>
          </p:cNvSpPr>
          <p:nvPr>
            <p:ph idx="1"/>
          </p:nvPr>
        </p:nvSpPr>
        <p:spPr>
          <a:xfrm>
            <a:off x="540913" y="2089595"/>
            <a:ext cx="11651087" cy="3074833"/>
          </a:xfrm>
          <a:solidFill>
            <a:schemeClr val="bg1"/>
          </a:solidFill>
        </p:spPr>
        <p:txBody>
          <a:bodyPr>
            <a:normAutofit/>
          </a:bodyPr>
          <a:lstStyle/>
          <a:p>
            <a:r>
              <a:rPr lang="en-US" sz="2800" dirty="0">
                <a:solidFill>
                  <a:schemeClr val="tx2">
                    <a:lumMod val="75000"/>
                  </a:schemeClr>
                </a:solidFill>
              </a:rPr>
              <a:t>Rules published in Texas Register: 5/25/2018</a:t>
            </a:r>
          </a:p>
          <a:p>
            <a:pPr lvl="1"/>
            <a:r>
              <a:rPr lang="en-US" sz="2400" dirty="0">
                <a:solidFill>
                  <a:schemeClr val="tx2">
                    <a:lumMod val="75000"/>
                  </a:schemeClr>
                </a:solidFill>
              </a:rPr>
              <a:t>Prior to publishing, access pending adoption language at: </a:t>
            </a:r>
            <a:r>
              <a:rPr lang="en-US" sz="2400" dirty="0">
                <a:solidFill>
                  <a:schemeClr val="tx2">
                    <a:lumMod val="75000"/>
                  </a:schemeClr>
                </a:solidFill>
                <a:hlinkClick r:id="rId3"/>
              </a:rPr>
              <a:t>https://www.tceq.texas.gov/rules/pendadopt.html</a:t>
            </a:r>
            <a:r>
              <a:rPr lang="en-US" sz="2400" dirty="0">
                <a:solidFill>
                  <a:schemeClr val="tx2">
                    <a:lumMod val="75000"/>
                  </a:schemeClr>
                </a:solidFill>
              </a:rPr>
              <a:t> </a:t>
            </a:r>
          </a:p>
          <a:p>
            <a:pPr lvl="1"/>
            <a:r>
              <a:rPr lang="en-US" sz="2400" dirty="0">
                <a:solidFill>
                  <a:schemeClr val="tx2">
                    <a:lumMod val="75000"/>
                  </a:schemeClr>
                </a:solidFill>
              </a:rPr>
              <a:t>Reference Rule Project No. 2016-019-334-CE</a:t>
            </a:r>
          </a:p>
          <a:p>
            <a:pPr lvl="1"/>
            <a:endParaRPr lang="en-US" sz="1100" dirty="0">
              <a:solidFill>
                <a:schemeClr val="tx2">
                  <a:lumMod val="75000"/>
                </a:schemeClr>
              </a:solidFill>
            </a:endParaRPr>
          </a:p>
          <a:p>
            <a:r>
              <a:rPr lang="en-US" sz="2800" dirty="0">
                <a:solidFill>
                  <a:schemeClr val="tx2">
                    <a:lumMod val="75000"/>
                  </a:schemeClr>
                </a:solidFill>
              </a:rPr>
              <a:t>Sign Up for Email Updates:</a:t>
            </a:r>
          </a:p>
          <a:p>
            <a:pPr lvl="1"/>
            <a:r>
              <a:rPr lang="en-US" sz="2400" dirty="0">
                <a:hlinkClick r:id="rId4"/>
              </a:rPr>
              <a:t>https://service.govdelivery.com/accounts/TXTCEQ/subscriber/new</a:t>
            </a:r>
            <a:r>
              <a:rPr lang="en-US" sz="2400" dirty="0"/>
              <a:t> </a:t>
            </a:r>
          </a:p>
        </p:txBody>
      </p:sp>
      <p:sp>
        <p:nvSpPr>
          <p:cNvPr id="5" name="Title 4">
            <a:extLst>
              <a:ext uri="{FF2B5EF4-FFF2-40B4-BE49-F238E27FC236}">
                <a16:creationId xmlns:a16="http://schemas.microsoft.com/office/drawing/2014/main" id="{C84427E1-3A32-4A1B-96D1-BD78BB10440E}"/>
              </a:ext>
            </a:extLst>
          </p:cNvPr>
          <p:cNvSpPr>
            <a:spLocks noGrp="1"/>
          </p:cNvSpPr>
          <p:nvPr>
            <p:ph type="title"/>
          </p:nvPr>
        </p:nvSpPr>
        <p:spPr>
          <a:xfrm>
            <a:off x="609600" y="918583"/>
            <a:ext cx="10972800" cy="1143000"/>
          </a:xfrm>
        </p:spPr>
        <p:txBody>
          <a:bodyPr/>
          <a:lstStyle/>
          <a:p>
            <a:r>
              <a:rPr lang="en-US" dirty="0">
                <a:solidFill>
                  <a:schemeClr val="tx2">
                    <a:lumMod val="75000"/>
                  </a:schemeClr>
                </a:solidFill>
              </a:rPr>
              <a:t>Access New Rules &amp; Get Updates</a:t>
            </a:r>
            <a:endParaRPr lang="en-US" dirty="0"/>
          </a:p>
        </p:txBody>
      </p:sp>
    </p:spTree>
    <p:extLst>
      <p:ext uri="{BB962C8B-B14F-4D97-AF65-F5344CB8AC3E}">
        <p14:creationId xmlns:p14="http://schemas.microsoft.com/office/powerpoint/2010/main" val="30853343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3742" y="825500"/>
            <a:ext cx="11087100" cy="1549401"/>
          </a:xfrm>
        </p:spPr>
        <p:txBody>
          <a:bodyPr>
            <a:noAutofit/>
          </a:bodyPr>
          <a:lstStyle/>
          <a:p>
            <a:r>
              <a:rPr lang="en-US" b="1" dirty="0">
                <a:solidFill>
                  <a:schemeClr val="tx2">
                    <a:lumMod val="75000"/>
                  </a:schemeClr>
                </a:solidFill>
              </a:rPr>
              <a:t>Thank You!</a:t>
            </a:r>
            <a:endParaRPr lang="en-US" sz="3100" dirty="0">
              <a:solidFill>
                <a:schemeClr val="tx2">
                  <a:lumMod val="75000"/>
                </a:schemeClr>
              </a:solidFill>
            </a:endParaRPr>
          </a:p>
        </p:txBody>
      </p:sp>
      <p:sp>
        <p:nvSpPr>
          <p:cNvPr id="5" name="Subtitle 4"/>
          <p:cNvSpPr>
            <a:spLocks noGrp="1"/>
          </p:cNvSpPr>
          <p:nvPr>
            <p:ph type="subTitle" idx="1"/>
          </p:nvPr>
        </p:nvSpPr>
        <p:spPr>
          <a:xfrm>
            <a:off x="0" y="2374901"/>
            <a:ext cx="5575300" cy="2882898"/>
          </a:xfrm>
        </p:spPr>
        <p:txBody>
          <a:bodyPr>
            <a:noAutofit/>
          </a:bodyPr>
          <a:lstStyle/>
          <a:p>
            <a:r>
              <a:rPr lang="en-US" sz="2800" dirty="0">
                <a:solidFill>
                  <a:schemeClr val="tx2">
                    <a:lumMod val="75000"/>
                  </a:schemeClr>
                </a:solidFill>
                <a:latin typeface="+mj-lt"/>
              </a:rPr>
              <a:t>Rebekah Stanush</a:t>
            </a:r>
          </a:p>
          <a:p>
            <a:r>
              <a:rPr lang="en-US" sz="2400" dirty="0">
                <a:solidFill>
                  <a:schemeClr val="tx2">
                    <a:lumMod val="75000"/>
                  </a:schemeClr>
                </a:solidFill>
                <a:latin typeface="+mj-lt"/>
              </a:rPr>
              <a:t>Compliance Assistance Specialist</a:t>
            </a:r>
          </a:p>
          <a:p>
            <a:r>
              <a:rPr lang="en-US" sz="2400" dirty="0">
                <a:solidFill>
                  <a:schemeClr val="tx2">
                    <a:lumMod val="75000"/>
                  </a:schemeClr>
                </a:solidFill>
                <a:latin typeface="+mj-lt"/>
              </a:rPr>
              <a:t>Austin Central Office</a:t>
            </a:r>
          </a:p>
          <a:p>
            <a:r>
              <a:rPr lang="en-US" sz="2400" dirty="0">
                <a:solidFill>
                  <a:schemeClr val="tx2">
                    <a:lumMod val="75000"/>
                  </a:schemeClr>
                </a:solidFill>
                <a:latin typeface="+mj-lt"/>
              </a:rPr>
              <a:t>512-239-5834</a:t>
            </a:r>
          </a:p>
          <a:p>
            <a:r>
              <a:rPr lang="en-US" sz="2400" dirty="0">
                <a:solidFill>
                  <a:schemeClr val="tx2">
                    <a:lumMod val="75000"/>
                  </a:schemeClr>
                </a:solidFill>
                <a:latin typeface="+mj-lt"/>
                <a:hlinkClick r:id="rId3"/>
              </a:rPr>
              <a:t>Rebekah.Stanush@tceq.texas.gov</a:t>
            </a:r>
            <a:r>
              <a:rPr lang="en-US" sz="2400" dirty="0">
                <a:solidFill>
                  <a:schemeClr val="tx2">
                    <a:lumMod val="75000"/>
                  </a:schemeClr>
                </a:solidFill>
                <a:latin typeface="+mj-lt"/>
              </a:rPr>
              <a:t>  </a:t>
            </a:r>
          </a:p>
        </p:txBody>
      </p:sp>
      <p:sp>
        <p:nvSpPr>
          <p:cNvPr id="6" name="Subtitle 4"/>
          <p:cNvSpPr txBox="1">
            <a:spLocks/>
          </p:cNvSpPr>
          <p:nvPr/>
        </p:nvSpPr>
        <p:spPr>
          <a:xfrm>
            <a:off x="6119283" y="2374901"/>
            <a:ext cx="5528733" cy="288289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2">
                    <a:lumMod val="5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800" dirty="0">
                <a:solidFill>
                  <a:schemeClr val="tx2">
                    <a:lumMod val="75000"/>
                  </a:schemeClr>
                </a:solidFill>
                <a:latin typeface="+mj-lt"/>
              </a:rPr>
              <a:t>Rebecca Costigan </a:t>
            </a:r>
          </a:p>
          <a:p>
            <a:r>
              <a:rPr lang="en-US" sz="2400" dirty="0">
                <a:solidFill>
                  <a:schemeClr val="tx2">
                    <a:lumMod val="75000"/>
                  </a:schemeClr>
                </a:solidFill>
                <a:latin typeface="+mj-lt"/>
              </a:rPr>
              <a:t>Compliance Assistance Specialist</a:t>
            </a:r>
          </a:p>
          <a:p>
            <a:r>
              <a:rPr lang="en-US" sz="2400" dirty="0">
                <a:solidFill>
                  <a:schemeClr val="tx2">
                    <a:lumMod val="75000"/>
                  </a:schemeClr>
                </a:solidFill>
                <a:latin typeface="+mj-lt"/>
              </a:rPr>
              <a:t>Houston Regional Office</a:t>
            </a:r>
          </a:p>
          <a:p>
            <a:r>
              <a:rPr lang="en-US" sz="2400" dirty="0">
                <a:solidFill>
                  <a:schemeClr val="tx2">
                    <a:lumMod val="75000"/>
                  </a:schemeClr>
                </a:solidFill>
                <a:latin typeface="+mj-lt"/>
              </a:rPr>
              <a:t>713-767-3693</a:t>
            </a:r>
          </a:p>
          <a:p>
            <a:r>
              <a:rPr lang="en-US" sz="2400" dirty="0">
                <a:solidFill>
                  <a:schemeClr val="tx2">
                    <a:lumMod val="75000"/>
                  </a:schemeClr>
                </a:solidFill>
                <a:latin typeface="+mj-lt"/>
                <a:hlinkClick r:id="rId3"/>
              </a:rPr>
              <a:t>Rebecca.Costigan@tceq.texas.gov</a:t>
            </a:r>
            <a:r>
              <a:rPr lang="en-US" sz="2400" dirty="0">
                <a:solidFill>
                  <a:schemeClr val="tx2">
                    <a:lumMod val="75000"/>
                  </a:schemeClr>
                </a:solidFill>
                <a:latin typeface="+mj-lt"/>
              </a:rPr>
              <a:t>  </a:t>
            </a:r>
          </a:p>
        </p:txBody>
      </p:sp>
    </p:spTree>
    <p:extLst>
      <p:ext uri="{BB962C8B-B14F-4D97-AF65-F5344CB8AC3E}">
        <p14:creationId xmlns:p14="http://schemas.microsoft.com/office/powerpoint/2010/main" val="12501961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10" y="502276"/>
            <a:ext cx="12307909" cy="872189"/>
          </a:xfrm>
          <a:solidFill>
            <a:schemeClr val="bg1"/>
          </a:solidFill>
        </p:spPr>
        <p:txBody>
          <a:bodyPr>
            <a:normAutofit/>
          </a:bodyPr>
          <a:lstStyle/>
          <a:p>
            <a:r>
              <a:rPr lang="en-US" dirty="0"/>
              <a:t>EPA Guidance </a:t>
            </a:r>
          </a:p>
        </p:txBody>
      </p:sp>
      <p:sp>
        <p:nvSpPr>
          <p:cNvPr id="3" name="Content Placeholder 2"/>
          <p:cNvSpPr>
            <a:spLocks noGrp="1"/>
          </p:cNvSpPr>
          <p:nvPr>
            <p:ph idx="1"/>
          </p:nvPr>
        </p:nvSpPr>
        <p:spPr>
          <a:xfrm>
            <a:off x="495299" y="1361586"/>
            <a:ext cx="11696700" cy="4511180"/>
          </a:xfrm>
          <a:solidFill>
            <a:schemeClr val="bg1"/>
          </a:solidFill>
        </p:spPr>
        <p:txBody>
          <a:bodyPr>
            <a:normAutofit lnSpcReduction="10000"/>
          </a:bodyPr>
          <a:lstStyle/>
          <a:p>
            <a:pPr marL="0" indent="0">
              <a:buNone/>
            </a:pPr>
            <a:r>
              <a:rPr lang="en-US" sz="2200" dirty="0">
                <a:hlinkClick r:id="rId3"/>
              </a:rPr>
              <a:t>Operating And Maintaining Underground Storage Tank Systems- Practical Help And Checklists</a:t>
            </a:r>
            <a:r>
              <a:rPr lang="en-US" sz="2200" dirty="0"/>
              <a:t> (EPA 510-K-16-001, 2/2016)</a:t>
            </a:r>
          </a:p>
          <a:p>
            <a:pPr marL="0" indent="0">
              <a:buNone/>
            </a:pPr>
            <a:endParaRPr lang="en-US" sz="2200" dirty="0"/>
          </a:p>
          <a:p>
            <a:r>
              <a:rPr lang="en-US" sz="2000" dirty="0"/>
              <a:t>Page 54: Sample Walkthrough Inspection Checklist</a:t>
            </a:r>
          </a:p>
          <a:p>
            <a:r>
              <a:rPr lang="en-US" sz="2000" dirty="0"/>
              <a:t>Page 32: Checklist For Spill Buckets </a:t>
            </a:r>
          </a:p>
          <a:p>
            <a:r>
              <a:rPr lang="en-US" sz="2000" dirty="0"/>
              <a:t>Page 33: Sample Recordkeeping Form For Liquid Tightness Tests For Spill Buckets And Containment Sumps (For Use By A Qualified Tester)     </a:t>
            </a:r>
          </a:p>
          <a:p>
            <a:pPr lvl="0"/>
            <a:r>
              <a:rPr lang="en-US" sz="2000" dirty="0"/>
              <a:t>Page 36: Checklist For Automatic Shutoff Devices</a:t>
            </a:r>
          </a:p>
          <a:p>
            <a:pPr lvl="0"/>
            <a:r>
              <a:rPr lang="en-US" sz="2000" dirty="0"/>
              <a:t>Page 38: Checklist For Overfill Alarms</a:t>
            </a:r>
          </a:p>
          <a:p>
            <a:pPr lvl="0"/>
            <a:r>
              <a:rPr lang="en-US" sz="2000" dirty="0"/>
              <a:t>Page 40: Checklist For Ball Float Valves</a:t>
            </a:r>
          </a:p>
          <a:p>
            <a:pPr lvl="0"/>
            <a:r>
              <a:rPr lang="en-US" sz="2000" dirty="0"/>
              <a:t>Page 42: Sample Recordkeeping Form For Overfill Equipment Inspections (For Use By A Qualified Inspector)</a:t>
            </a:r>
          </a:p>
          <a:p>
            <a:r>
              <a:rPr lang="en-US" sz="2000" dirty="0"/>
              <a:t>Page 10: Sample Annual Release Detection Testing Recordkeeping Form</a:t>
            </a:r>
            <a:endParaRPr lang="en-US" sz="2400" dirty="0"/>
          </a:p>
          <a:p>
            <a:pPr lvl="1"/>
            <a:endParaRPr lang="en-US" sz="2000" dirty="0"/>
          </a:p>
          <a:p>
            <a:endParaRPr lang="en-US" dirty="0"/>
          </a:p>
        </p:txBody>
      </p:sp>
    </p:spTree>
    <p:extLst>
      <p:ext uri="{BB962C8B-B14F-4D97-AF65-F5344CB8AC3E}">
        <p14:creationId xmlns:p14="http://schemas.microsoft.com/office/powerpoint/2010/main" val="1811508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030" y="837124"/>
            <a:ext cx="12295030" cy="915187"/>
          </a:xfrm>
          <a:solidFill>
            <a:schemeClr val="bg1"/>
          </a:solidFill>
        </p:spPr>
        <p:txBody>
          <a:bodyPr/>
          <a:lstStyle/>
          <a:p>
            <a:r>
              <a:rPr lang="en-US" dirty="0">
                <a:solidFill>
                  <a:schemeClr val="tx2">
                    <a:lumMod val="75000"/>
                  </a:schemeClr>
                </a:solidFill>
              </a:rPr>
              <a:t>Current Texas Regulations</a:t>
            </a:r>
          </a:p>
        </p:txBody>
      </p:sp>
      <p:sp>
        <p:nvSpPr>
          <p:cNvPr id="3" name="Content Placeholder 2"/>
          <p:cNvSpPr>
            <a:spLocks noGrp="1"/>
          </p:cNvSpPr>
          <p:nvPr>
            <p:ph idx="1"/>
          </p:nvPr>
        </p:nvSpPr>
        <p:spPr>
          <a:xfrm>
            <a:off x="609600" y="1881102"/>
            <a:ext cx="10972800" cy="4525963"/>
          </a:xfrm>
        </p:spPr>
        <p:txBody>
          <a:bodyPr/>
          <a:lstStyle/>
          <a:p>
            <a:r>
              <a:rPr lang="en-US" dirty="0">
                <a:solidFill>
                  <a:schemeClr val="tx2">
                    <a:lumMod val="75000"/>
                  </a:schemeClr>
                </a:solidFill>
              </a:rPr>
              <a:t>Texas meets many of the 2015 Federal regulations</a:t>
            </a:r>
          </a:p>
          <a:p>
            <a:pPr lvl="1"/>
            <a:r>
              <a:rPr lang="en-US" dirty="0">
                <a:solidFill>
                  <a:schemeClr val="tx2">
                    <a:lumMod val="75000"/>
                  </a:schemeClr>
                </a:solidFill>
              </a:rPr>
              <a:t>Operator Training since 2012</a:t>
            </a:r>
          </a:p>
          <a:p>
            <a:pPr lvl="1"/>
            <a:r>
              <a:rPr lang="en-US" dirty="0">
                <a:solidFill>
                  <a:schemeClr val="tx2">
                    <a:lumMod val="75000"/>
                  </a:schemeClr>
                </a:solidFill>
              </a:rPr>
              <a:t>Secondary Containment since 2009</a:t>
            </a:r>
          </a:p>
          <a:p>
            <a:pPr lvl="1"/>
            <a:r>
              <a:rPr lang="en-US" dirty="0">
                <a:solidFill>
                  <a:schemeClr val="tx2">
                    <a:lumMod val="75000"/>
                  </a:schemeClr>
                </a:solidFill>
              </a:rPr>
              <a:t>Emergency Generator Requirements, Airport Hydrant Systems (AHS) and Field Constructed Tanks (FCTs)</a:t>
            </a:r>
          </a:p>
          <a:p>
            <a:pPr lvl="1"/>
            <a:r>
              <a:rPr lang="en-US" dirty="0">
                <a:solidFill>
                  <a:schemeClr val="tx2">
                    <a:lumMod val="75000"/>
                  </a:schemeClr>
                </a:solidFill>
              </a:rPr>
              <a:t>Notification requirements for ownership changes</a:t>
            </a:r>
          </a:p>
        </p:txBody>
      </p:sp>
    </p:spTree>
    <p:extLst>
      <p:ext uri="{BB962C8B-B14F-4D97-AF65-F5344CB8AC3E}">
        <p14:creationId xmlns:p14="http://schemas.microsoft.com/office/powerpoint/2010/main" val="2279175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52" y="721627"/>
            <a:ext cx="12282152" cy="849595"/>
          </a:xfrm>
          <a:solidFill>
            <a:schemeClr val="bg1"/>
          </a:solidFill>
        </p:spPr>
        <p:txBody>
          <a:bodyPr/>
          <a:lstStyle/>
          <a:p>
            <a:r>
              <a:rPr lang="en-US" dirty="0">
                <a:solidFill>
                  <a:schemeClr val="tx2">
                    <a:lumMod val="75000"/>
                  </a:schemeClr>
                </a:solidFill>
              </a:rPr>
              <a:t>Changes to Texas UST Regulations</a:t>
            </a:r>
          </a:p>
        </p:txBody>
      </p:sp>
      <p:sp>
        <p:nvSpPr>
          <p:cNvPr id="3" name="Content Placeholder 2"/>
          <p:cNvSpPr>
            <a:spLocks noGrp="1"/>
          </p:cNvSpPr>
          <p:nvPr>
            <p:ph idx="1"/>
          </p:nvPr>
        </p:nvSpPr>
        <p:spPr>
          <a:xfrm>
            <a:off x="225468" y="1890386"/>
            <a:ext cx="5628362" cy="4525963"/>
          </a:xfrm>
        </p:spPr>
        <p:txBody>
          <a:bodyPr>
            <a:normAutofit/>
          </a:bodyPr>
          <a:lstStyle/>
          <a:p>
            <a:r>
              <a:rPr lang="en-US" dirty="0">
                <a:solidFill>
                  <a:schemeClr val="tx2">
                    <a:lumMod val="75000"/>
                  </a:schemeClr>
                </a:solidFill>
              </a:rPr>
              <a:t>Walkthrough Inspections</a:t>
            </a:r>
          </a:p>
          <a:p>
            <a:r>
              <a:rPr lang="en-US" dirty="0">
                <a:solidFill>
                  <a:schemeClr val="tx2">
                    <a:lumMod val="75000"/>
                  </a:schemeClr>
                </a:solidFill>
              </a:rPr>
              <a:t>Periodic Testing</a:t>
            </a:r>
          </a:p>
          <a:p>
            <a:r>
              <a:rPr lang="en-US" dirty="0">
                <a:solidFill>
                  <a:schemeClr val="tx2">
                    <a:lumMod val="75000"/>
                  </a:schemeClr>
                </a:solidFill>
              </a:rPr>
              <a:t>Periodic Inspections</a:t>
            </a:r>
          </a:p>
          <a:p>
            <a:r>
              <a:rPr lang="en-US" dirty="0">
                <a:solidFill>
                  <a:schemeClr val="tx2">
                    <a:lumMod val="75000"/>
                  </a:schemeClr>
                </a:solidFill>
              </a:rPr>
              <a:t>Annual Testing</a:t>
            </a:r>
          </a:p>
          <a:p>
            <a:r>
              <a:rPr lang="en-US" dirty="0">
                <a:solidFill>
                  <a:schemeClr val="tx2">
                    <a:lumMod val="75000"/>
                  </a:schemeClr>
                </a:solidFill>
              </a:rPr>
              <a:t>Release Detection every 30 days</a:t>
            </a:r>
          </a:p>
        </p:txBody>
      </p:sp>
      <p:sp>
        <p:nvSpPr>
          <p:cNvPr id="4" name="Content Placeholder 2"/>
          <p:cNvSpPr txBox="1">
            <a:spLocks/>
          </p:cNvSpPr>
          <p:nvPr/>
        </p:nvSpPr>
        <p:spPr>
          <a:xfrm>
            <a:off x="6237962" y="1890385"/>
            <a:ext cx="5628362"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solidFill>
                  <a:schemeClr val="tx2">
                    <a:lumMod val="75000"/>
                  </a:schemeClr>
                </a:solidFill>
              </a:rPr>
              <a:t>Flow Restrictors</a:t>
            </a:r>
          </a:p>
          <a:p>
            <a:r>
              <a:rPr lang="en-US" dirty="0">
                <a:solidFill>
                  <a:schemeClr val="tx2">
                    <a:lumMod val="75000"/>
                  </a:schemeClr>
                </a:solidFill>
              </a:rPr>
              <a:t>Repairs</a:t>
            </a:r>
          </a:p>
          <a:p>
            <a:r>
              <a:rPr lang="en-US" dirty="0">
                <a:solidFill>
                  <a:schemeClr val="tx2">
                    <a:lumMod val="75000"/>
                  </a:schemeClr>
                </a:solidFill>
              </a:rPr>
              <a:t>Used Oil Tanks</a:t>
            </a:r>
          </a:p>
          <a:p>
            <a:r>
              <a:rPr lang="en-US" dirty="0">
                <a:solidFill>
                  <a:schemeClr val="tx2">
                    <a:lumMod val="75000"/>
                  </a:schemeClr>
                </a:solidFill>
              </a:rPr>
              <a:t>E10+ and B20+</a:t>
            </a:r>
          </a:p>
          <a:p>
            <a:r>
              <a:rPr lang="en-US" dirty="0">
                <a:solidFill>
                  <a:schemeClr val="tx2">
                    <a:lumMod val="75000"/>
                  </a:schemeClr>
                </a:solidFill>
              </a:rPr>
              <a:t>Operator Training</a:t>
            </a:r>
          </a:p>
        </p:txBody>
      </p:sp>
    </p:spTree>
    <p:extLst>
      <p:ext uri="{BB962C8B-B14F-4D97-AF65-F5344CB8AC3E}">
        <p14:creationId xmlns:p14="http://schemas.microsoft.com/office/powerpoint/2010/main" val="1149841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054" y="889000"/>
            <a:ext cx="10162783" cy="948021"/>
          </a:xfrm>
        </p:spPr>
        <p:txBody>
          <a:bodyPr>
            <a:noAutofit/>
          </a:bodyPr>
          <a:lstStyle/>
          <a:p>
            <a:r>
              <a:rPr lang="en-US" dirty="0">
                <a:solidFill>
                  <a:schemeClr val="tx2">
                    <a:lumMod val="75000"/>
                  </a:schemeClr>
                </a:solidFill>
              </a:rPr>
              <a:t>Walkthrough Inspections</a:t>
            </a:r>
          </a:p>
        </p:txBody>
      </p:sp>
      <p:sp>
        <p:nvSpPr>
          <p:cNvPr id="3" name="Content Placeholder 2"/>
          <p:cNvSpPr>
            <a:spLocks noGrp="1"/>
          </p:cNvSpPr>
          <p:nvPr>
            <p:ph idx="1"/>
          </p:nvPr>
        </p:nvSpPr>
        <p:spPr>
          <a:xfrm>
            <a:off x="279746" y="1837021"/>
            <a:ext cx="11912254" cy="3971351"/>
          </a:xfrm>
          <a:solidFill>
            <a:schemeClr val="bg1"/>
          </a:solidFill>
        </p:spPr>
        <p:txBody>
          <a:bodyPr/>
          <a:lstStyle/>
          <a:p>
            <a:r>
              <a:rPr lang="en-US" dirty="0">
                <a:solidFill>
                  <a:schemeClr val="tx2">
                    <a:lumMod val="75000"/>
                  </a:schemeClr>
                </a:solidFill>
              </a:rPr>
              <a:t>January 1, 2021</a:t>
            </a:r>
          </a:p>
          <a:p>
            <a:r>
              <a:rPr lang="en-US" dirty="0">
                <a:solidFill>
                  <a:schemeClr val="tx2">
                    <a:lumMod val="75000"/>
                  </a:schemeClr>
                </a:solidFill>
              </a:rPr>
              <a:t>Every 30 days</a:t>
            </a:r>
          </a:p>
          <a:p>
            <a:pPr lvl="1"/>
            <a:r>
              <a:rPr lang="en-US" dirty="0">
                <a:solidFill>
                  <a:schemeClr val="tx2">
                    <a:lumMod val="75000"/>
                  </a:schemeClr>
                </a:solidFill>
              </a:rPr>
              <a:t>Spill prevention equipment</a:t>
            </a:r>
          </a:p>
          <a:p>
            <a:pPr lvl="1"/>
            <a:r>
              <a:rPr lang="en-US" dirty="0">
                <a:solidFill>
                  <a:schemeClr val="tx2">
                    <a:lumMod val="75000"/>
                  </a:schemeClr>
                </a:solidFill>
              </a:rPr>
              <a:t>Release detection equipment</a:t>
            </a:r>
          </a:p>
          <a:p>
            <a:r>
              <a:rPr lang="en-US" dirty="0">
                <a:solidFill>
                  <a:schemeClr val="tx2">
                    <a:lumMod val="75000"/>
                  </a:schemeClr>
                </a:solidFill>
              </a:rPr>
              <a:t>Every year</a:t>
            </a:r>
          </a:p>
          <a:p>
            <a:pPr lvl="1"/>
            <a:r>
              <a:rPr lang="en-US" dirty="0">
                <a:solidFill>
                  <a:schemeClr val="tx2">
                    <a:lumMod val="75000"/>
                  </a:schemeClr>
                </a:solidFill>
              </a:rPr>
              <a:t>Sumps</a:t>
            </a:r>
          </a:p>
          <a:p>
            <a:pPr lvl="1"/>
            <a:r>
              <a:rPr lang="en-US" dirty="0">
                <a:solidFill>
                  <a:schemeClr val="tx2">
                    <a:lumMod val="75000"/>
                  </a:schemeClr>
                </a:solidFill>
              </a:rPr>
              <a:t>Hand held release detection equipment</a:t>
            </a:r>
          </a:p>
        </p:txBody>
      </p:sp>
    </p:spTree>
    <p:extLst>
      <p:ext uri="{BB962C8B-B14F-4D97-AF65-F5344CB8AC3E}">
        <p14:creationId xmlns:p14="http://schemas.microsoft.com/office/powerpoint/2010/main" val="441776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1269" y="1750990"/>
            <a:ext cx="11432146" cy="4160411"/>
          </a:xfrm>
          <a:solidFill>
            <a:schemeClr val="bg1"/>
          </a:solidFill>
        </p:spPr>
        <p:txBody>
          <a:bodyPr/>
          <a:lstStyle/>
          <a:p>
            <a:r>
              <a:rPr lang="en-US" dirty="0">
                <a:solidFill>
                  <a:schemeClr val="tx2">
                    <a:lumMod val="75000"/>
                  </a:schemeClr>
                </a:solidFill>
              </a:rPr>
              <a:t>Spill Prevention Equipment</a:t>
            </a:r>
          </a:p>
          <a:p>
            <a:pPr lvl="1"/>
            <a:r>
              <a:rPr lang="en-US" dirty="0">
                <a:solidFill>
                  <a:schemeClr val="tx2">
                    <a:lumMod val="75000"/>
                  </a:schemeClr>
                </a:solidFill>
              </a:rPr>
              <a:t>Every 30 days</a:t>
            </a:r>
          </a:p>
          <a:p>
            <a:pPr lvl="1"/>
            <a:r>
              <a:rPr lang="en-US" dirty="0">
                <a:solidFill>
                  <a:schemeClr val="tx2">
                    <a:lumMod val="75000"/>
                  </a:schemeClr>
                </a:solidFill>
              </a:rPr>
              <a:t>Fill pipe</a:t>
            </a:r>
          </a:p>
          <a:p>
            <a:pPr lvl="1"/>
            <a:r>
              <a:rPr lang="en-US" dirty="0">
                <a:solidFill>
                  <a:schemeClr val="tx2">
                    <a:lumMod val="75000"/>
                  </a:schemeClr>
                </a:solidFill>
              </a:rPr>
              <a:t>Fill cap</a:t>
            </a:r>
          </a:p>
          <a:p>
            <a:pPr lvl="1"/>
            <a:r>
              <a:rPr lang="en-US" dirty="0">
                <a:solidFill>
                  <a:schemeClr val="tx2">
                    <a:lumMod val="75000"/>
                  </a:schemeClr>
                </a:solidFill>
              </a:rPr>
              <a:t>Interstitial area</a:t>
            </a:r>
          </a:p>
          <a:p>
            <a:pPr lvl="1"/>
            <a:r>
              <a:rPr lang="en-US" dirty="0">
                <a:solidFill>
                  <a:schemeClr val="tx2">
                    <a:lumMod val="75000"/>
                  </a:schemeClr>
                </a:solidFill>
              </a:rPr>
              <a:t>Remove debris and liquid within 96 hours</a:t>
            </a:r>
          </a:p>
          <a:p>
            <a:pPr lvl="2"/>
            <a:r>
              <a:rPr lang="en-US" dirty="0">
                <a:solidFill>
                  <a:schemeClr val="tx2">
                    <a:lumMod val="75000"/>
                  </a:schemeClr>
                </a:solidFill>
              </a:rPr>
              <a:t>May accumulate waste material on-site</a:t>
            </a:r>
          </a:p>
          <a:p>
            <a:pPr lvl="2"/>
            <a:r>
              <a:rPr lang="en-US" dirty="0">
                <a:solidFill>
                  <a:schemeClr val="tx2">
                    <a:lumMod val="75000"/>
                  </a:schemeClr>
                </a:solidFill>
              </a:rPr>
              <a:t>Dispose properly</a:t>
            </a:r>
          </a:p>
          <a:p>
            <a:endParaRPr lang="en-US" dirty="0">
              <a:solidFill>
                <a:schemeClr val="tx2">
                  <a:lumMod val="75000"/>
                </a:schemeClr>
              </a:solidFill>
            </a:endParaRPr>
          </a:p>
        </p:txBody>
      </p:sp>
      <p:sp>
        <p:nvSpPr>
          <p:cNvPr id="4" name="Title 1"/>
          <p:cNvSpPr>
            <a:spLocks noGrp="1"/>
          </p:cNvSpPr>
          <p:nvPr>
            <p:ph type="title"/>
          </p:nvPr>
        </p:nvSpPr>
        <p:spPr>
          <a:xfrm>
            <a:off x="609600" y="801175"/>
            <a:ext cx="10972800" cy="1143000"/>
          </a:xfrm>
        </p:spPr>
        <p:txBody>
          <a:bodyPr>
            <a:noAutofit/>
          </a:bodyPr>
          <a:lstStyle/>
          <a:p>
            <a:r>
              <a:rPr lang="en-US" dirty="0">
                <a:solidFill>
                  <a:schemeClr val="tx2">
                    <a:lumMod val="75000"/>
                  </a:schemeClr>
                </a:solidFill>
              </a:rPr>
              <a:t>Walkthrough Inspections</a:t>
            </a:r>
          </a:p>
        </p:txBody>
      </p:sp>
    </p:spTree>
    <p:extLst>
      <p:ext uri="{BB962C8B-B14F-4D97-AF65-F5344CB8AC3E}">
        <p14:creationId xmlns:p14="http://schemas.microsoft.com/office/powerpoint/2010/main" val="2597964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1969932"/>
            <a:ext cx="10972800" cy="4525963"/>
          </a:xfrm>
        </p:spPr>
        <p:txBody>
          <a:bodyPr/>
          <a:lstStyle/>
          <a:p>
            <a:r>
              <a:rPr lang="en-US" dirty="0">
                <a:solidFill>
                  <a:schemeClr val="tx2">
                    <a:lumMod val="75000"/>
                  </a:schemeClr>
                </a:solidFill>
              </a:rPr>
              <a:t>Release Detection Equipment</a:t>
            </a:r>
          </a:p>
          <a:p>
            <a:pPr lvl="1"/>
            <a:r>
              <a:rPr lang="en-US" dirty="0">
                <a:solidFill>
                  <a:schemeClr val="tx2">
                    <a:lumMod val="75000"/>
                  </a:schemeClr>
                </a:solidFill>
              </a:rPr>
              <a:t>Every 30 days</a:t>
            </a:r>
          </a:p>
          <a:p>
            <a:pPr lvl="1"/>
            <a:r>
              <a:rPr lang="en-US" dirty="0">
                <a:solidFill>
                  <a:schemeClr val="tx2">
                    <a:lumMod val="75000"/>
                  </a:schemeClr>
                </a:solidFill>
              </a:rPr>
              <a:t>Check for alarms</a:t>
            </a:r>
          </a:p>
          <a:p>
            <a:pPr lvl="1"/>
            <a:r>
              <a:rPr lang="en-US" dirty="0">
                <a:solidFill>
                  <a:schemeClr val="tx2">
                    <a:lumMod val="75000"/>
                  </a:schemeClr>
                </a:solidFill>
              </a:rPr>
              <a:t>Review records</a:t>
            </a:r>
          </a:p>
          <a:p>
            <a:pPr lvl="2"/>
            <a:r>
              <a:rPr lang="en-US" dirty="0">
                <a:solidFill>
                  <a:schemeClr val="tx2">
                    <a:lumMod val="75000"/>
                  </a:schemeClr>
                </a:solidFill>
              </a:rPr>
              <a:t>Release detection testing</a:t>
            </a:r>
          </a:p>
          <a:p>
            <a:pPr lvl="2"/>
            <a:r>
              <a:rPr lang="en-US" dirty="0">
                <a:solidFill>
                  <a:schemeClr val="tx2">
                    <a:lumMod val="75000"/>
                  </a:schemeClr>
                </a:solidFill>
              </a:rPr>
              <a:t>Inventory control</a:t>
            </a:r>
          </a:p>
        </p:txBody>
      </p:sp>
      <p:sp>
        <p:nvSpPr>
          <p:cNvPr id="4" name="Title 1"/>
          <p:cNvSpPr>
            <a:spLocks noGrp="1"/>
          </p:cNvSpPr>
          <p:nvPr>
            <p:ph type="title"/>
          </p:nvPr>
        </p:nvSpPr>
        <p:spPr>
          <a:xfrm>
            <a:off x="679450" y="788295"/>
            <a:ext cx="10756900" cy="1143000"/>
          </a:xfrm>
        </p:spPr>
        <p:txBody>
          <a:bodyPr>
            <a:noAutofit/>
          </a:bodyPr>
          <a:lstStyle/>
          <a:p>
            <a:r>
              <a:rPr lang="en-US" dirty="0">
                <a:solidFill>
                  <a:schemeClr val="tx2">
                    <a:lumMod val="75000"/>
                  </a:schemeClr>
                </a:solidFill>
              </a:rPr>
              <a:t>Walkthrough Inspections</a:t>
            </a:r>
          </a:p>
        </p:txBody>
      </p:sp>
    </p:spTree>
    <p:extLst>
      <p:ext uri="{BB962C8B-B14F-4D97-AF65-F5344CB8AC3E}">
        <p14:creationId xmlns:p14="http://schemas.microsoft.com/office/powerpoint/2010/main" val="2165105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8499" y="1136732"/>
            <a:ext cx="11393501" cy="4916337"/>
          </a:xfrm>
          <a:solidFill>
            <a:schemeClr val="bg1"/>
          </a:solidFill>
        </p:spPr>
        <p:txBody>
          <a:bodyPr>
            <a:normAutofit fontScale="92500" lnSpcReduction="10000"/>
          </a:bodyPr>
          <a:lstStyle/>
          <a:p>
            <a:r>
              <a:rPr lang="en-US" dirty="0">
                <a:solidFill>
                  <a:schemeClr val="tx2">
                    <a:lumMod val="75000"/>
                  </a:schemeClr>
                </a:solidFill>
              </a:rPr>
              <a:t>Sumps </a:t>
            </a:r>
          </a:p>
          <a:p>
            <a:pPr lvl="1"/>
            <a:r>
              <a:rPr lang="en-US" dirty="0">
                <a:solidFill>
                  <a:schemeClr val="tx2">
                    <a:lumMod val="75000"/>
                  </a:schemeClr>
                </a:solidFill>
              </a:rPr>
              <a:t>Every year</a:t>
            </a:r>
          </a:p>
          <a:p>
            <a:pPr lvl="1"/>
            <a:r>
              <a:rPr lang="en-US" dirty="0">
                <a:solidFill>
                  <a:schemeClr val="tx2">
                    <a:lumMod val="75000"/>
                  </a:schemeClr>
                </a:solidFill>
              </a:rPr>
              <a:t>Containment Sumps with Interstitial Monitoring (IM)</a:t>
            </a:r>
          </a:p>
          <a:p>
            <a:pPr lvl="2"/>
            <a:r>
              <a:rPr lang="en-US" dirty="0">
                <a:solidFill>
                  <a:schemeClr val="tx2">
                    <a:lumMod val="75000"/>
                  </a:schemeClr>
                </a:solidFill>
              </a:rPr>
              <a:t>Verify liquid tightness </a:t>
            </a:r>
          </a:p>
          <a:p>
            <a:pPr lvl="1"/>
            <a:r>
              <a:rPr lang="en-US" dirty="0">
                <a:solidFill>
                  <a:schemeClr val="tx2">
                    <a:lumMod val="75000"/>
                  </a:schemeClr>
                </a:solidFill>
              </a:rPr>
              <a:t>All Sumps </a:t>
            </a:r>
          </a:p>
          <a:p>
            <a:pPr lvl="2"/>
            <a:r>
              <a:rPr lang="en-US" dirty="0">
                <a:solidFill>
                  <a:schemeClr val="tx2">
                    <a:lumMod val="75000"/>
                  </a:schemeClr>
                </a:solidFill>
              </a:rPr>
              <a:t>Check for damage, releases, debris, liquid*</a:t>
            </a:r>
          </a:p>
          <a:p>
            <a:pPr lvl="2"/>
            <a:r>
              <a:rPr lang="en-US" dirty="0">
                <a:solidFill>
                  <a:schemeClr val="tx2">
                    <a:lumMod val="75000"/>
                  </a:schemeClr>
                </a:solidFill>
              </a:rPr>
              <a:t>Remove debris and liquid* within 96 hours</a:t>
            </a:r>
          </a:p>
          <a:p>
            <a:pPr lvl="2"/>
            <a:r>
              <a:rPr lang="en-US" dirty="0">
                <a:solidFill>
                  <a:schemeClr val="tx2">
                    <a:lumMod val="75000"/>
                  </a:schemeClr>
                </a:solidFill>
              </a:rPr>
              <a:t>Check cathodic protection (if applicable)</a:t>
            </a:r>
          </a:p>
          <a:p>
            <a:pPr lvl="1"/>
            <a:r>
              <a:rPr lang="en-US" dirty="0">
                <a:solidFill>
                  <a:schemeClr val="tx2">
                    <a:lumMod val="75000"/>
                  </a:schemeClr>
                </a:solidFill>
              </a:rPr>
              <a:t>* Not required to remove liquid if: </a:t>
            </a:r>
          </a:p>
          <a:p>
            <a:pPr lvl="2"/>
            <a:r>
              <a:rPr lang="en-US" dirty="0">
                <a:solidFill>
                  <a:schemeClr val="tx2">
                    <a:lumMod val="75000"/>
                  </a:schemeClr>
                </a:solidFill>
              </a:rPr>
              <a:t>Sump installed before January 1, 2009</a:t>
            </a:r>
          </a:p>
          <a:p>
            <a:pPr lvl="2"/>
            <a:r>
              <a:rPr lang="en-US" dirty="0">
                <a:solidFill>
                  <a:schemeClr val="tx2">
                    <a:lumMod val="75000"/>
                  </a:schemeClr>
                </a:solidFill>
              </a:rPr>
              <a:t>Equipment has cathodic protection</a:t>
            </a:r>
          </a:p>
          <a:p>
            <a:pPr lvl="2"/>
            <a:r>
              <a:rPr lang="en-US" dirty="0">
                <a:solidFill>
                  <a:schemeClr val="tx2">
                    <a:lumMod val="75000"/>
                  </a:schemeClr>
                </a:solidFill>
              </a:rPr>
              <a:t>Sump is uncontained</a:t>
            </a:r>
          </a:p>
        </p:txBody>
      </p:sp>
      <p:sp>
        <p:nvSpPr>
          <p:cNvPr id="4" name="Title 1"/>
          <p:cNvSpPr>
            <a:spLocks noGrp="1"/>
          </p:cNvSpPr>
          <p:nvPr>
            <p:ph type="title"/>
          </p:nvPr>
        </p:nvSpPr>
        <p:spPr>
          <a:xfrm>
            <a:off x="-90152" y="430143"/>
            <a:ext cx="12282152" cy="706589"/>
          </a:xfrm>
          <a:solidFill>
            <a:schemeClr val="bg1"/>
          </a:solidFill>
        </p:spPr>
        <p:txBody>
          <a:bodyPr>
            <a:noAutofit/>
          </a:bodyPr>
          <a:lstStyle/>
          <a:p>
            <a:r>
              <a:rPr lang="en-US" dirty="0">
                <a:solidFill>
                  <a:schemeClr val="tx2">
                    <a:lumMod val="75000"/>
                  </a:schemeClr>
                </a:solidFill>
              </a:rPr>
              <a:t>Walkthrough Inspections</a:t>
            </a:r>
          </a:p>
        </p:txBody>
      </p:sp>
    </p:spTree>
    <p:extLst>
      <p:ext uri="{BB962C8B-B14F-4D97-AF65-F5344CB8AC3E}">
        <p14:creationId xmlns:p14="http://schemas.microsoft.com/office/powerpoint/2010/main" val="4139367952"/>
      </p:ext>
    </p:extLst>
  </p:cSld>
  <p:clrMapOvr>
    <a:masterClrMapping/>
  </p:clrMapOvr>
</p:sld>
</file>

<file path=ppt/theme/theme1.xml><?xml version="1.0" encoding="utf-8"?>
<a:theme xmlns:a="http://schemas.openxmlformats.org/drawingml/2006/main" name="SBLGA Theme">
  <a:themeElements>
    <a:clrScheme name="Custom 1">
      <a:dk1>
        <a:sysClr val="windowText" lastClr="000000"/>
      </a:dk1>
      <a:lt1>
        <a:sysClr val="window" lastClr="FFFFFF"/>
      </a:lt1>
      <a:dk2>
        <a:srgbClr val="1F497D"/>
      </a:dk2>
      <a:lt2>
        <a:srgbClr val="EEECE1"/>
      </a:lt2>
      <a:accent1>
        <a:srgbClr val="0070C0"/>
      </a:accent1>
      <a:accent2>
        <a:srgbClr val="C0504D"/>
      </a:accent2>
      <a:accent3>
        <a:srgbClr val="9BBB59"/>
      </a:accent3>
      <a:accent4>
        <a:srgbClr val="8064A2"/>
      </a:accent4>
      <a:accent5>
        <a:srgbClr val="4BACC6"/>
      </a:accent5>
      <a:accent6>
        <a:srgbClr val="008566"/>
      </a:accent6>
      <a:hlink>
        <a:srgbClr val="0000FF"/>
      </a:hlink>
      <a:folHlink>
        <a:srgbClr val="6565F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2960</TotalTime>
  <Words>3480</Words>
  <Application>Microsoft Office PowerPoint</Application>
  <PresentationFormat>Widescreen</PresentationFormat>
  <Paragraphs>410</Paragraphs>
  <Slides>35</Slides>
  <Notes>31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Verdana</vt:lpstr>
      <vt:lpstr>SBLGA Theme</vt:lpstr>
      <vt:lpstr>Petroleum Storage Tank Rule Updates Complying with the new PST rules and changes to the PST Compliance Notebook  Trade Fair 2018</vt:lpstr>
      <vt:lpstr>New EPA PST Rules</vt:lpstr>
      <vt:lpstr>2015 UST Federal Regulations</vt:lpstr>
      <vt:lpstr>Current Texas Regulations</vt:lpstr>
      <vt:lpstr>Changes to Texas UST Regulations</vt:lpstr>
      <vt:lpstr>Walkthrough Inspections</vt:lpstr>
      <vt:lpstr>Walkthrough Inspections</vt:lpstr>
      <vt:lpstr>Walkthrough Inspections</vt:lpstr>
      <vt:lpstr>Walkthrough Inspections</vt:lpstr>
      <vt:lpstr>Walkthrough Inspections</vt:lpstr>
      <vt:lpstr>Walkthrough Inspections</vt:lpstr>
      <vt:lpstr>Periodic Testing</vt:lpstr>
      <vt:lpstr>Periodic Testing</vt:lpstr>
      <vt:lpstr>Periodic Testing</vt:lpstr>
      <vt:lpstr>Periodic Inspection of Overfill Prevention</vt:lpstr>
      <vt:lpstr>Periodic Inspection of Overfill Prevention</vt:lpstr>
      <vt:lpstr>Temporarily Out of Service Tanks</vt:lpstr>
      <vt:lpstr>Annual Testing Release Detection</vt:lpstr>
      <vt:lpstr>Annual Testing Release Detection</vt:lpstr>
      <vt:lpstr>30-Day Release Detection</vt:lpstr>
      <vt:lpstr>30-Day Release Detection</vt:lpstr>
      <vt:lpstr>Release Detection for Used Oil Tanks</vt:lpstr>
      <vt:lpstr>Release Detection for Used Oil Tanks</vt:lpstr>
      <vt:lpstr>Flow Restrictors</vt:lpstr>
      <vt:lpstr>Flow Restrictors</vt:lpstr>
      <vt:lpstr>Repairs</vt:lpstr>
      <vt:lpstr>Oil Water Separators</vt:lpstr>
      <vt:lpstr>E10+ and B20+ </vt:lpstr>
      <vt:lpstr>E10+ and B20+ </vt:lpstr>
      <vt:lpstr>Operator Training</vt:lpstr>
      <vt:lpstr>Operator Training</vt:lpstr>
      <vt:lpstr>Texas Rulemaking Process</vt:lpstr>
      <vt:lpstr>Access New Rules &amp; Get Updates</vt:lpstr>
      <vt:lpstr>Thank You!</vt:lpstr>
      <vt:lpstr>EPA Guidance </vt:lpstr>
    </vt:vector>
  </TitlesOfParts>
  <Company>TCEQ</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Petroleum Storage Tank Rule Updates</dc:title>
  <dc:subject>Complying with the new PST rules and changes to the PST Compliance Notebook</dc:subject>
  <dc:creator>TCEQ</dc:creator>
  <cp:keywords>Petroleum Storage Tank, PST</cp:keywords>
  <dc:description>Presented by Rebecca Costigan and Rebekah Stanush at 2018 Environmental Trade Fair</dc:description>
  <cp:lastModifiedBy>Rebekah Stanush</cp:lastModifiedBy>
  <cp:revision>136</cp:revision>
  <dcterms:created xsi:type="dcterms:W3CDTF">2018-03-29T21:09:46Z</dcterms:created>
  <dcterms:modified xsi:type="dcterms:W3CDTF">2018-04-20T19:50:40Z</dcterms:modified>
</cp:coreProperties>
</file>