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17" r:id="rId5"/>
  </p:sldMasterIdLst>
  <p:notesMasterIdLst>
    <p:notesMasterId r:id="rId19"/>
  </p:notesMasterIdLst>
  <p:sldIdLst>
    <p:sldId id="328" r:id="rId6"/>
    <p:sldId id="428" r:id="rId7"/>
    <p:sldId id="429" r:id="rId8"/>
    <p:sldId id="382" r:id="rId9"/>
    <p:sldId id="430" r:id="rId10"/>
    <p:sldId id="431" r:id="rId11"/>
    <p:sldId id="434" r:id="rId12"/>
    <p:sldId id="432" r:id="rId13"/>
    <p:sldId id="312" r:id="rId14"/>
    <p:sldId id="435" r:id="rId15"/>
    <p:sldId id="436" r:id="rId16"/>
    <p:sldId id="437" r:id="rId17"/>
    <p:sldId id="41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18">
          <p15:clr>
            <a:srgbClr val="A4A3A4"/>
          </p15:clr>
        </p15:guide>
        <p15:guide id="2" orient="horz" pos="780">
          <p15:clr>
            <a:srgbClr val="A4A3A4"/>
          </p15:clr>
        </p15:guide>
        <p15:guide id="3" orient="horz" pos="664">
          <p15:clr>
            <a:srgbClr val="A4A3A4"/>
          </p15:clr>
        </p15:guide>
        <p15:guide id="4" orient="horz" pos="620">
          <p15:clr>
            <a:srgbClr val="A4A3A4"/>
          </p15:clr>
        </p15:guide>
        <p15:guide id="5" orient="horz" pos="1965">
          <p15:clr>
            <a:srgbClr val="A4A3A4"/>
          </p15:clr>
        </p15:guide>
        <p15:guide id="6" orient="horz" pos="3359">
          <p15:clr>
            <a:srgbClr val="A4A3A4"/>
          </p15:clr>
        </p15:guide>
        <p15:guide id="7" pos="2880">
          <p15:clr>
            <a:srgbClr val="A4A3A4"/>
          </p15:clr>
        </p15:guide>
        <p15:guide id="8" pos="436">
          <p15:clr>
            <a:srgbClr val="A4A3A4"/>
          </p15:clr>
        </p15:guide>
        <p15:guide id="9" pos="5472">
          <p15:clr>
            <a:srgbClr val="A4A3A4"/>
          </p15:clr>
        </p15:guide>
        <p15:guide id="10" pos="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27" autoAdjust="0"/>
  </p:normalViewPr>
  <p:slideViewPr>
    <p:cSldViewPr snapToGrid="0">
      <p:cViewPr varScale="1">
        <p:scale>
          <a:sx n="94" d="100"/>
          <a:sy n="94" d="100"/>
        </p:scale>
        <p:origin x="1138" y="91"/>
      </p:cViewPr>
      <p:guideLst>
        <p:guide orient="horz" pos="4218"/>
        <p:guide orient="horz" pos="780"/>
        <p:guide orient="horz" pos="664"/>
        <p:guide orient="horz" pos="620"/>
        <p:guide orient="horz" pos="1965"/>
        <p:guide orient="horz" pos="3359"/>
        <p:guide pos="2880"/>
        <p:guide pos="436"/>
        <p:guide pos="5472"/>
        <p:guide pos="8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A07A6654-9E55-4B21-86D6-0CDCEC3C305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85825A4A-E948-4C41-914A-68B9DB5F6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9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C54BF-7B5E-824E-8827-C3FBF079B4C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025"/>
            <a:ext cx="5026025" cy="411292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379" tIns="45190" rIns="90379" bIns="45190"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408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C54BF-7B5E-824E-8827-C3FBF079B4C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025"/>
            <a:ext cx="5026025" cy="411292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379" tIns="45190" rIns="90379" bIns="45190"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03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13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335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11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394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746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25A4A-E948-4C41-914A-68B9DB5F6D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44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688974" y="3741738"/>
            <a:ext cx="7769225" cy="1830388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688974" y="3086100"/>
            <a:ext cx="7769225" cy="474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invGray">
          <a:xfrm>
            <a:off x="688974" y="1356526"/>
            <a:ext cx="1857223" cy="47544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5970315"/>
            <a:ext cx="4887686" cy="180113"/>
          </a:xfrm>
        </p:spPr>
        <p:txBody>
          <a:bodyPr/>
          <a:lstStyle>
            <a:lvl1pPr marL="0" indent="0">
              <a:buNone/>
              <a:defRPr sz="1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611" b="14131"/>
          <a:stretch/>
        </p:blipFill>
        <p:spPr>
          <a:xfrm>
            <a:off x="5824726" y="3246119"/>
            <a:ext cx="3319273" cy="361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8975" y="3667126"/>
            <a:ext cx="7772400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000" b="1" cap="none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509294"/>
            <a:ext cx="6813550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3338281"/>
            <a:ext cx="3987800" cy="3229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478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ub-section 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88975" y="3667126"/>
            <a:ext cx="7772400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85800" y="4509294"/>
            <a:ext cx="6813550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 bwMode="black">
          <a:xfrm>
            <a:off x="685800" y="3338281"/>
            <a:ext cx="3987800" cy="32294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131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1344613" y="777240"/>
            <a:ext cx="6155938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8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344613" y="321760"/>
            <a:ext cx="7112000" cy="176380"/>
          </a:xfrm>
        </p:spPr>
        <p:txBody>
          <a:bodyPr/>
          <a:lstStyle>
            <a:lvl1pPr marL="0" indent="0">
              <a:buNone/>
              <a:defRPr sz="11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>
          <a:xfrm>
            <a:off x="1345915" y="984250"/>
            <a:ext cx="6711696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57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Blue/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140530" y="179389"/>
            <a:ext cx="8862939" cy="6492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grpSp>
        <p:nvGrpSpPr>
          <p:cNvPr id="26" name="Group 25"/>
          <p:cNvGrpSpPr>
            <a:grpSpLocks noChangeAspect="1"/>
          </p:cNvGrpSpPr>
          <p:nvPr userDrawn="1"/>
        </p:nvGrpSpPr>
        <p:grpSpPr>
          <a:xfrm>
            <a:off x="5741065" y="2402948"/>
            <a:ext cx="3868158" cy="5204386"/>
            <a:chOff x="0" y="-350837"/>
            <a:chExt cx="1358900" cy="1371600"/>
          </a:xfrm>
          <a:solidFill>
            <a:schemeClr val="bg2"/>
          </a:solidFill>
        </p:grpSpPr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  <p:sp>
        <p:nvSpPr>
          <p:cNvPr id="4" name="Title 1"/>
          <p:cNvSpPr>
            <a:spLocks noGrp="1"/>
          </p:cNvSpPr>
          <p:nvPr>
            <p:ph type="ctrTitle"/>
          </p:nvPr>
        </p:nvSpPr>
        <p:spPr bwMode="black">
          <a:xfrm>
            <a:off x="457319" y="3086100"/>
            <a:ext cx="7769225" cy="474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319" y="5970317"/>
            <a:ext cx="5582531" cy="246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319" y="3738710"/>
            <a:ext cx="5580943" cy="1829393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27431" indent="0">
              <a:buNone/>
              <a:defRPr sz="1500"/>
            </a:lvl2pPr>
            <a:lvl3pPr marL="298927" indent="0">
              <a:buNone/>
              <a:defRPr sz="1500"/>
            </a:lvl3pPr>
            <a:lvl4pPr marL="432313" indent="0">
              <a:buNone/>
              <a:defRPr sz="1500"/>
            </a:lvl4pPr>
            <a:lvl5pPr marL="603808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" name="Group 4"/>
          <p:cNvGrpSpPr>
            <a:grpSpLocks noChangeAspect="1"/>
          </p:cNvGrpSpPr>
          <p:nvPr userDrawn="1"/>
        </p:nvGrpSpPr>
        <p:grpSpPr bwMode="auto">
          <a:xfrm>
            <a:off x="457319" y="1350033"/>
            <a:ext cx="1393940" cy="485325"/>
            <a:chOff x="44" y="1156"/>
            <a:chExt cx="5628" cy="1470"/>
          </a:xfrm>
          <a:solidFill>
            <a:schemeClr val="tx2"/>
          </a:solidFill>
        </p:grpSpPr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31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Rectangle 36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37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2" name="Freeform 41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4" name="Freeform 43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6678614"/>
            <a:ext cx="9144000" cy="179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25" name="Rectangle 24"/>
          <p:cNvSpPr/>
          <p:nvPr userDrawn="1"/>
        </p:nvSpPr>
        <p:spPr>
          <a:xfrm rot="16200000">
            <a:off x="5644697" y="3358739"/>
            <a:ext cx="6858002" cy="1405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grpSp>
        <p:nvGrpSpPr>
          <p:cNvPr id="45" name="Group 4"/>
          <p:cNvGrpSpPr>
            <a:grpSpLocks noChangeAspect="1"/>
          </p:cNvGrpSpPr>
          <p:nvPr userDrawn="1"/>
        </p:nvGrpSpPr>
        <p:grpSpPr bwMode="auto">
          <a:xfrm>
            <a:off x="571649" y="1502433"/>
            <a:ext cx="1393940" cy="485325"/>
            <a:chOff x="44" y="1156"/>
            <a:chExt cx="5628" cy="1470"/>
          </a:xfrm>
          <a:solidFill>
            <a:schemeClr val="bg1"/>
          </a:solidFill>
        </p:grpSpPr>
        <p:sp>
          <p:nvSpPr>
            <p:cNvPr id="46" name="Freeform 45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7" name="Freeform 46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8" name="Freeform 47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9" name="Freeform 48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0" name="Freeform 49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1" name="Freeform 50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2" name="Rectangle 51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3" name="Freeform 52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4" name="Freeform 53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5" name="Freeform 54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6" name="Freeform 55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7" name="Freeform 56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8" name="Freeform 57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9" name="Freeform 58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4256993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hite/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>
            <a:grpSpLocks noChangeAspect="1"/>
          </p:cNvGrpSpPr>
          <p:nvPr userDrawn="1"/>
        </p:nvGrpSpPr>
        <p:grpSpPr>
          <a:xfrm>
            <a:off x="5881632" y="2582335"/>
            <a:ext cx="3868158" cy="5204386"/>
            <a:chOff x="0" y="-350837"/>
            <a:chExt cx="1358900" cy="1371600"/>
          </a:xfrm>
          <a:solidFill>
            <a:schemeClr val="bg2"/>
          </a:solidFill>
        </p:grpSpPr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  <p:sp>
        <p:nvSpPr>
          <p:cNvPr id="4" name="Title 1"/>
          <p:cNvSpPr>
            <a:spLocks noGrp="1"/>
          </p:cNvSpPr>
          <p:nvPr>
            <p:ph type="ctrTitle"/>
          </p:nvPr>
        </p:nvSpPr>
        <p:spPr bwMode="black">
          <a:xfrm>
            <a:off x="457319" y="3086100"/>
            <a:ext cx="7769225" cy="474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319" y="5970317"/>
            <a:ext cx="5582531" cy="246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319" y="3738710"/>
            <a:ext cx="5580943" cy="1829393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27431" indent="0">
              <a:buNone/>
              <a:defRPr sz="1500"/>
            </a:lvl2pPr>
            <a:lvl3pPr marL="298927" indent="0">
              <a:buNone/>
              <a:defRPr sz="1500"/>
            </a:lvl3pPr>
            <a:lvl4pPr marL="432313" indent="0">
              <a:buNone/>
              <a:defRPr sz="1500"/>
            </a:lvl4pPr>
            <a:lvl5pPr marL="603808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" name="Group 4"/>
          <p:cNvGrpSpPr>
            <a:grpSpLocks noChangeAspect="1"/>
          </p:cNvGrpSpPr>
          <p:nvPr userDrawn="1"/>
        </p:nvGrpSpPr>
        <p:grpSpPr bwMode="auto">
          <a:xfrm>
            <a:off x="457319" y="1350033"/>
            <a:ext cx="1393940" cy="485325"/>
            <a:chOff x="44" y="1156"/>
            <a:chExt cx="5628" cy="1470"/>
          </a:xfrm>
          <a:solidFill>
            <a:schemeClr val="tx2"/>
          </a:solidFill>
        </p:grpSpPr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31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Rectangle 36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37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2" name="Freeform 41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4" name="Freeform 43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4106501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hite/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>
            <a:grpSpLocks noChangeAspect="1"/>
          </p:cNvGrpSpPr>
          <p:nvPr userDrawn="1"/>
        </p:nvGrpSpPr>
        <p:grpSpPr>
          <a:xfrm>
            <a:off x="5881632" y="2582335"/>
            <a:ext cx="3868158" cy="5204386"/>
            <a:chOff x="0" y="-350837"/>
            <a:chExt cx="1358900" cy="1371600"/>
          </a:xfrm>
          <a:solidFill>
            <a:srgbClr val="00A6CA"/>
          </a:solidFill>
        </p:grpSpPr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  <p:sp>
        <p:nvSpPr>
          <p:cNvPr id="4" name="Title 1"/>
          <p:cNvSpPr>
            <a:spLocks noGrp="1"/>
          </p:cNvSpPr>
          <p:nvPr>
            <p:ph type="ctrTitle"/>
          </p:nvPr>
        </p:nvSpPr>
        <p:spPr bwMode="black">
          <a:xfrm>
            <a:off x="457319" y="3086100"/>
            <a:ext cx="7769225" cy="4746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319" y="5970317"/>
            <a:ext cx="5582531" cy="246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319" y="3738710"/>
            <a:ext cx="5580943" cy="1829393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27431" indent="0">
              <a:buNone/>
              <a:defRPr sz="1500"/>
            </a:lvl2pPr>
            <a:lvl3pPr marL="298927" indent="0">
              <a:buNone/>
              <a:defRPr sz="1500"/>
            </a:lvl3pPr>
            <a:lvl4pPr marL="432313" indent="0">
              <a:buNone/>
              <a:defRPr sz="1500"/>
            </a:lvl4pPr>
            <a:lvl5pPr marL="603808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" name="Group 4"/>
          <p:cNvGrpSpPr>
            <a:grpSpLocks noChangeAspect="1"/>
          </p:cNvGrpSpPr>
          <p:nvPr userDrawn="1"/>
        </p:nvGrpSpPr>
        <p:grpSpPr bwMode="auto">
          <a:xfrm>
            <a:off x="457319" y="1350033"/>
            <a:ext cx="1393940" cy="485325"/>
            <a:chOff x="44" y="1156"/>
            <a:chExt cx="5628" cy="1470"/>
          </a:xfrm>
          <a:solidFill>
            <a:schemeClr val="tx2"/>
          </a:solidFill>
        </p:grpSpPr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31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Rectangle 36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37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2" name="Freeform 41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4" name="Freeform 43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952360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1" cy="45069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45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5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015952" cy="45069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45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69658" y="1600201"/>
            <a:ext cx="4017143" cy="45069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45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71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015952" cy="4506913"/>
          </a:xfrm>
          <a:prstGeom prst="rect">
            <a:avLst/>
          </a:prstGeom>
        </p:spPr>
        <p:txBody>
          <a:bodyPr/>
          <a:lstStyle>
            <a:lvl1pPr>
              <a:spcAft>
                <a:spcPts val="45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1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8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>
          <a:xfrm>
            <a:off x="1345915" y="777240"/>
            <a:ext cx="6711696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88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08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429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/Blue Section 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>
          <a:xfrm>
            <a:off x="6951631" y="-179386"/>
            <a:ext cx="2594171" cy="3490307"/>
            <a:chOff x="0" y="-350837"/>
            <a:chExt cx="1358900" cy="1371600"/>
          </a:xfrm>
          <a:solidFill>
            <a:schemeClr val="tx2"/>
          </a:solidFill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8621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/Yellow 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6951631" y="-179386"/>
            <a:ext cx="2594171" cy="3490307"/>
            <a:chOff x="0" y="-350837"/>
            <a:chExt cx="1358900" cy="1371600"/>
          </a:xfrm>
          <a:solidFill>
            <a:schemeClr val="bg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2081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Sub-Section 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93125" y="3430589"/>
            <a:ext cx="3976533" cy="3229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>
                <a:solidFill>
                  <a:srgbClr val="0000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rgbClr val="00A6CA"/>
          </a:solidFill>
        </p:grpSpPr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992355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88975" y="2675733"/>
            <a:ext cx="7765142" cy="15001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1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1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chemeClr val="tx2"/>
          </a:solidFill>
        </p:grpSpPr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927961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140530" y="179389"/>
            <a:ext cx="8862940" cy="6492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6808974" y="1"/>
            <a:ext cx="2594171" cy="3490307"/>
            <a:chOff x="0" y="-350837"/>
            <a:chExt cx="1358900" cy="1371600"/>
          </a:xfrm>
          <a:solidFill>
            <a:srgbClr val="FCD800"/>
          </a:solidFill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  <p:sp>
        <p:nvSpPr>
          <p:cNvPr id="11" name="Rectangle 10"/>
          <p:cNvSpPr/>
          <p:nvPr userDrawn="1"/>
        </p:nvSpPr>
        <p:spPr>
          <a:xfrm rot="10800000">
            <a:off x="0" y="-1"/>
            <a:ext cx="9144000" cy="179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5644735" y="3358739"/>
            <a:ext cx="6858002" cy="140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83790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ub-Section 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140530" y="179389"/>
            <a:ext cx="8862939" cy="6492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93125" y="3430589"/>
            <a:ext cx="3976533" cy="3229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>
                <a:solidFill>
                  <a:srgbClr val="0000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6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chemeClr val="bg1"/>
          </a:solidFill>
        </p:grpSpPr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0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915368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Logo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 userDrawn="1"/>
        </p:nvSpPr>
        <p:spPr>
          <a:xfrm>
            <a:off x="140530" y="179389"/>
            <a:ext cx="8862939" cy="6492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89429" y="2675733"/>
            <a:ext cx="7765142" cy="15001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1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chemeClr val="bg1"/>
          </a:solidFill>
        </p:grpSpPr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94621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140530" y="179389"/>
            <a:ext cx="8862940" cy="6492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6808974" y="1"/>
            <a:ext cx="2594171" cy="3490307"/>
            <a:chOff x="0" y="-350837"/>
            <a:chExt cx="1358900" cy="1371600"/>
          </a:xfrm>
          <a:solidFill>
            <a:schemeClr val="tx2"/>
          </a:solidFill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  <p:sp>
        <p:nvSpPr>
          <p:cNvPr id="11" name="Rectangle 10"/>
          <p:cNvSpPr/>
          <p:nvPr userDrawn="1"/>
        </p:nvSpPr>
        <p:spPr>
          <a:xfrm rot="10800000">
            <a:off x="0" y="-1"/>
            <a:ext cx="9144000" cy="179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5644735" y="3358739"/>
            <a:ext cx="6858002" cy="140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96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Headlin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2226619"/>
            <a:ext cx="6810375" cy="3662364"/>
          </a:xfrm>
        </p:spPr>
        <p:txBody>
          <a:bodyPr/>
          <a:lstStyle>
            <a:lvl1pPr>
              <a:spcAft>
                <a:spcPts val="12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3"/>
          <p:cNvSpPr>
            <a:spLocks noGrp="1"/>
          </p:cNvSpPr>
          <p:nvPr>
            <p:ph type="title"/>
          </p:nvPr>
        </p:nvSpPr>
        <p:spPr>
          <a:xfrm>
            <a:off x="1344613" y="777240"/>
            <a:ext cx="6711696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34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Sub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140530" y="179389"/>
            <a:ext cx="8862939" cy="6492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93124" y="3768313"/>
            <a:ext cx="7993557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1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693124" y="4601602"/>
            <a:ext cx="7993557" cy="1500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93125" y="3430589"/>
            <a:ext cx="3976533" cy="3229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>
                <a:solidFill>
                  <a:srgbClr val="000000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5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chemeClr val="bg1"/>
          </a:solidFill>
        </p:grpSpPr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7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8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9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23521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Logo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 userDrawn="1"/>
        </p:nvSpPr>
        <p:spPr>
          <a:xfrm>
            <a:off x="140530" y="179389"/>
            <a:ext cx="8862939" cy="6492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>
              <a:ln>
                <a:noFill/>
              </a:ln>
              <a:noFill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29" y="2675733"/>
            <a:ext cx="7765142" cy="15001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401">
                <a:solidFill>
                  <a:srgbClr val="000000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4"/>
          <p:cNvGrpSpPr>
            <a:grpSpLocks noChangeAspect="1"/>
          </p:cNvGrpSpPr>
          <p:nvPr userDrawn="1"/>
        </p:nvGrpSpPr>
        <p:grpSpPr bwMode="auto">
          <a:xfrm>
            <a:off x="7825238" y="380391"/>
            <a:ext cx="861443" cy="299927"/>
            <a:chOff x="44" y="1156"/>
            <a:chExt cx="5628" cy="1470"/>
          </a:xfrm>
          <a:solidFill>
            <a:schemeClr val="bg1"/>
          </a:solidFill>
        </p:grpSpPr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7"/>
            <p:cNvSpPr>
              <a:spLocks noEditPoints="1"/>
            </p:cNvSpPr>
            <p:nvPr userDrawn="1"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Freeform 9"/>
            <p:cNvSpPr>
              <a:spLocks/>
            </p:cNvSpPr>
            <p:nvPr userDrawn="1"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Freeform 10"/>
            <p:cNvSpPr>
              <a:spLocks/>
            </p:cNvSpPr>
            <p:nvPr userDrawn="1"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Freeform 11"/>
            <p:cNvSpPr>
              <a:spLocks/>
            </p:cNvSpPr>
            <p:nvPr userDrawn="1"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Rectangle 12"/>
            <p:cNvSpPr>
              <a:spLocks noChangeArrowheads="1"/>
            </p:cNvSpPr>
            <p:nvPr userDrawn="1"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13"/>
            <p:cNvSpPr>
              <a:spLocks noEditPoints="1"/>
            </p:cNvSpPr>
            <p:nvPr userDrawn="1"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Freeform 14"/>
            <p:cNvSpPr>
              <a:spLocks/>
            </p:cNvSpPr>
            <p:nvPr userDrawn="1"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15"/>
            <p:cNvSpPr>
              <a:spLocks/>
            </p:cNvSpPr>
            <p:nvPr userDrawn="1"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Freeform 16"/>
            <p:cNvSpPr>
              <a:spLocks/>
            </p:cNvSpPr>
            <p:nvPr userDrawn="1"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4" name="Freeform 17"/>
            <p:cNvSpPr>
              <a:spLocks/>
            </p:cNvSpPr>
            <p:nvPr userDrawn="1"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18"/>
            <p:cNvSpPr>
              <a:spLocks/>
            </p:cNvSpPr>
            <p:nvPr userDrawn="1"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19"/>
            <p:cNvSpPr>
              <a:spLocks noEditPoints="1"/>
            </p:cNvSpPr>
            <p:nvPr userDrawn="1"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614131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/TU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 userDrawn="1"/>
        </p:nvGrpSpPr>
        <p:grpSpPr>
          <a:xfrm>
            <a:off x="137355" y="-2535969"/>
            <a:ext cx="8869290" cy="11933114"/>
            <a:chOff x="0" y="-350837"/>
            <a:chExt cx="1358900" cy="1371600"/>
          </a:xfrm>
          <a:solidFill>
            <a:srgbClr val="EBEBEB"/>
          </a:solidFill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36158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3736" y="232228"/>
            <a:ext cx="8796528" cy="639354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 dirty="0">
              <a:ln>
                <a:noFill/>
              </a:ln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88975" y="3667127"/>
            <a:ext cx="7772400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85800" y="4509296"/>
            <a:ext cx="6813550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669" t="10588" r="-1358" b="-168"/>
          <a:stretch/>
        </p:blipFill>
        <p:spPr>
          <a:xfrm>
            <a:off x="0" y="1"/>
            <a:ext cx="2601687" cy="360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0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Headlin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2223949"/>
            <a:ext cx="3752396" cy="3662364"/>
          </a:xfrm>
        </p:spPr>
        <p:txBody>
          <a:bodyPr/>
          <a:lstStyle>
            <a:lvl1pPr>
              <a:spcAft>
                <a:spcPts val="12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1290" y="2223949"/>
            <a:ext cx="3752396" cy="3662364"/>
          </a:xfrm>
        </p:spPr>
        <p:txBody>
          <a:bodyPr/>
          <a:lstStyle>
            <a:lvl1pPr>
              <a:spcAft>
                <a:spcPts val="12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>
          <a:xfrm>
            <a:off x="1344613" y="777240"/>
            <a:ext cx="7070044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ng Headlin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2223949"/>
            <a:ext cx="3752396" cy="3662364"/>
          </a:xfrm>
        </p:spPr>
        <p:txBody>
          <a:bodyPr/>
          <a:lstStyle>
            <a:lvl1pPr>
              <a:spcAft>
                <a:spcPts val="1200"/>
              </a:spcAft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>
          <a:xfrm>
            <a:off x="1344613" y="777240"/>
            <a:ext cx="6711696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1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spiring sales r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ULogo_blue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104" y="277361"/>
            <a:ext cx="886968" cy="231538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32661"/>
            <a:ext cx="7765142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32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141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spiring Sales Rep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104" y="277361"/>
            <a:ext cx="886968" cy="23147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32661"/>
            <a:ext cx="7765142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32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6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85800" y="2232661"/>
            <a:ext cx="7765142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2849" y="288422"/>
            <a:ext cx="883164" cy="22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8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73736" y="170591"/>
            <a:ext cx="8796527" cy="651681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88975" y="3667126"/>
            <a:ext cx="7772400" cy="66198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85800" y="4509294"/>
            <a:ext cx="6813550" cy="1500187"/>
          </a:xfrm>
        </p:spPr>
        <p:txBody>
          <a:bodyPr anchor="t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775" t="12095" r="-1358" b="-168"/>
          <a:stretch/>
        </p:blipFill>
        <p:spPr>
          <a:xfrm>
            <a:off x="0" y="1"/>
            <a:ext cx="3461655" cy="362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4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975" y="1831975"/>
            <a:ext cx="6810375" cy="152349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38"/>
          <p:cNvSpPr>
            <a:spLocks noChangeArrowheads="1"/>
          </p:cNvSpPr>
          <p:nvPr/>
        </p:nvSpPr>
        <p:spPr bwMode="auto">
          <a:xfrm>
            <a:off x="685800" y="6624909"/>
            <a:ext cx="4974431" cy="8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/>
            <a:fld id="{DDCA33D1-252A-4658-B1F4-82058961A0C0}" type="slidenum">
              <a:rPr lang="en-US" sz="600" kern="1200" smtClean="0">
                <a:solidFill>
                  <a:srgbClr val="A6A6A6"/>
                </a:solidFill>
                <a:latin typeface="+mn-lt"/>
                <a:ea typeface="+mn-ea"/>
                <a:cs typeface="Arial"/>
              </a:rPr>
              <a:pPr/>
              <a:t>‹#›</a:t>
            </a:fld>
            <a:r>
              <a:rPr lang="en-US" sz="600" dirty="0">
                <a:latin typeface="+mn-lt"/>
              </a:rPr>
              <a:t>   </a:t>
            </a:r>
            <a:r>
              <a:rPr lang="en-US" sz="600">
                <a:solidFill>
                  <a:srgbClr val="A6A6A6"/>
                </a:solidFill>
                <a:latin typeface="+mn-lt"/>
                <a:cs typeface="Arial"/>
              </a:rPr>
              <a:t>|   © </a:t>
            </a:r>
            <a:r>
              <a:rPr lang="en-US" sz="600" dirty="0">
                <a:solidFill>
                  <a:srgbClr val="A6A6A6"/>
                </a:solidFill>
                <a:latin typeface="+mn-lt"/>
                <a:cs typeface="Arial"/>
              </a:rPr>
              <a:t>TransUnion. LLC All Rights</a:t>
            </a:r>
            <a:r>
              <a:rPr lang="en-US" sz="600" baseline="0" dirty="0">
                <a:solidFill>
                  <a:srgbClr val="A6A6A6"/>
                </a:solidFill>
                <a:latin typeface="+mn-lt"/>
                <a:cs typeface="Arial"/>
              </a:rPr>
              <a:t> Reserved</a:t>
            </a:r>
            <a:endParaRPr lang="en-US" sz="600" dirty="0">
              <a:solidFill>
                <a:srgbClr val="A6A6A6"/>
              </a:solidFill>
              <a:latin typeface="+mn-lt"/>
              <a:cs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6311379"/>
            <a:ext cx="8001000" cy="0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ULogo_blue.em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688" y="6465030"/>
            <a:ext cx="897728" cy="234347"/>
          </a:xfrm>
          <a:prstGeom prst="rect">
            <a:avLst/>
          </a:prstGeom>
        </p:spPr>
      </p:pic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344167" y="777240"/>
            <a:ext cx="6711261" cy="30813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-154108" y="-237823"/>
            <a:ext cx="1177713" cy="1188720"/>
            <a:chOff x="0" y="-350837"/>
            <a:chExt cx="1358900" cy="1371600"/>
          </a:xfrm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solidFill>
              <a:srgbClr val="00A6C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solidFill>
              <a:srgbClr val="00A6C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60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89" r:id="rId5"/>
    <p:sldLayoutId id="2147483651" r:id="rId6"/>
    <p:sldLayoutId id="2147483671" r:id="rId7"/>
    <p:sldLayoutId id="2147483713" r:id="rId8"/>
    <p:sldLayoutId id="2147483669" r:id="rId9"/>
    <p:sldLayoutId id="2147483670" r:id="rId10"/>
    <p:sldLayoutId id="2147483714" r:id="rId11"/>
    <p:sldLayoutId id="2147483654" r:id="rId12"/>
    <p:sldLayoutId id="2147483742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63" indent="-169863" algn="l" defTabSz="914400" rtl="0" eaLnBrk="1" latinLnBrk="0" hangingPunct="1">
        <a:spcBef>
          <a:spcPts val="0"/>
        </a:spcBef>
        <a:spcAft>
          <a:spcPts val="18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6263" indent="-1778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3138" indent="-168275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19" y="1601788"/>
            <a:ext cx="8229362" cy="4505325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8217933" y="-223807"/>
            <a:ext cx="1100745" cy="1481376"/>
            <a:chOff x="0" y="-350837"/>
            <a:chExt cx="1358900" cy="1371600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0" y="-350837"/>
              <a:ext cx="1358900" cy="1371600"/>
            </a:xfrm>
            <a:custGeom>
              <a:avLst/>
              <a:gdLst>
                <a:gd name="T0" fmla="*/ 148 w 300"/>
                <a:gd name="T1" fmla="*/ 0 h 303"/>
                <a:gd name="T2" fmla="*/ 148 w 300"/>
                <a:gd name="T3" fmla="*/ 0 h 303"/>
                <a:gd name="T4" fmla="*/ 17 w 300"/>
                <a:gd name="T5" fmla="*/ 75 h 303"/>
                <a:gd name="T6" fmla="*/ 14 w 300"/>
                <a:gd name="T7" fmla="*/ 122 h 303"/>
                <a:gd name="T8" fmla="*/ 53 w 300"/>
                <a:gd name="T9" fmla="*/ 140 h 303"/>
                <a:gd name="T10" fmla="*/ 72 w 300"/>
                <a:gd name="T11" fmla="*/ 140 h 303"/>
                <a:gd name="T12" fmla="*/ 65 w 300"/>
                <a:gd name="T13" fmla="*/ 161 h 303"/>
                <a:gd name="T14" fmla="*/ 69 w 300"/>
                <a:gd name="T15" fmla="*/ 199 h 303"/>
                <a:gd name="T16" fmla="*/ 100 w 300"/>
                <a:gd name="T17" fmla="*/ 213 h 303"/>
                <a:gd name="T18" fmla="*/ 127 w 300"/>
                <a:gd name="T19" fmla="*/ 207 h 303"/>
                <a:gd name="T20" fmla="*/ 121 w 300"/>
                <a:gd name="T21" fmla="*/ 197 h 303"/>
                <a:gd name="T22" fmla="*/ 118 w 300"/>
                <a:gd name="T23" fmla="*/ 186 h 303"/>
                <a:gd name="T24" fmla="*/ 101 w 300"/>
                <a:gd name="T25" fmla="*/ 189 h 303"/>
                <a:gd name="T26" fmla="*/ 90 w 300"/>
                <a:gd name="T27" fmla="*/ 184 h 303"/>
                <a:gd name="T28" fmla="*/ 88 w 300"/>
                <a:gd name="T29" fmla="*/ 169 h 303"/>
                <a:gd name="T30" fmla="*/ 98 w 300"/>
                <a:gd name="T31" fmla="*/ 140 h 303"/>
                <a:gd name="T32" fmla="*/ 128 w 300"/>
                <a:gd name="T33" fmla="*/ 140 h 303"/>
                <a:gd name="T34" fmla="*/ 135 w 300"/>
                <a:gd name="T35" fmla="*/ 115 h 303"/>
                <a:gd name="T36" fmla="*/ 106 w 300"/>
                <a:gd name="T37" fmla="*/ 115 h 303"/>
                <a:gd name="T38" fmla="*/ 119 w 300"/>
                <a:gd name="T39" fmla="*/ 75 h 303"/>
                <a:gd name="T40" fmla="*/ 93 w 300"/>
                <a:gd name="T41" fmla="*/ 75 h 303"/>
                <a:gd name="T42" fmla="*/ 80 w 300"/>
                <a:gd name="T43" fmla="*/ 115 h 303"/>
                <a:gd name="T44" fmla="*/ 53 w 300"/>
                <a:gd name="T45" fmla="*/ 115 h 303"/>
                <a:gd name="T46" fmla="*/ 36 w 300"/>
                <a:gd name="T47" fmla="*/ 108 h 303"/>
                <a:gd name="T48" fmla="*/ 43 w 300"/>
                <a:gd name="T49" fmla="*/ 80 h 303"/>
                <a:gd name="T50" fmla="*/ 43 w 300"/>
                <a:gd name="T51" fmla="*/ 80 h 303"/>
                <a:gd name="T52" fmla="*/ 148 w 300"/>
                <a:gd name="T53" fmla="*/ 24 h 303"/>
                <a:gd name="T54" fmla="*/ 275 w 300"/>
                <a:gd name="T55" fmla="*/ 151 h 303"/>
                <a:gd name="T56" fmla="*/ 148 w 300"/>
                <a:gd name="T57" fmla="*/ 278 h 303"/>
                <a:gd name="T58" fmla="*/ 24 w 300"/>
                <a:gd name="T59" fmla="*/ 175 h 303"/>
                <a:gd name="T60" fmla="*/ 0 w 300"/>
                <a:gd name="T61" fmla="*/ 180 h 303"/>
                <a:gd name="T62" fmla="*/ 148 w 300"/>
                <a:gd name="T63" fmla="*/ 303 h 303"/>
                <a:gd name="T64" fmla="*/ 300 w 300"/>
                <a:gd name="T65" fmla="*/ 151 h 303"/>
                <a:gd name="T66" fmla="*/ 148 w 300"/>
                <a:gd name="T6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0" h="303">
                  <a:moveTo>
                    <a:pt x="148" y="0"/>
                  </a:moveTo>
                  <a:lnTo>
                    <a:pt x="148" y="0"/>
                  </a:lnTo>
                  <a:cubicBezTo>
                    <a:pt x="92" y="0"/>
                    <a:pt x="43" y="30"/>
                    <a:pt x="17" y="75"/>
                  </a:cubicBezTo>
                  <a:cubicBezTo>
                    <a:pt x="7" y="93"/>
                    <a:pt x="6" y="109"/>
                    <a:pt x="14" y="122"/>
                  </a:cubicBezTo>
                  <a:cubicBezTo>
                    <a:pt x="22" y="137"/>
                    <a:pt x="42" y="140"/>
                    <a:pt x="53" y="140"/>
                  </a:cubicBezTo>
                  <a:lnTo>
                    <a:pt x="72" y="140"/>
                  </a:lnTo>
                  <a:lnTo>
                    <a:pt x="65" y="161"/>
                  </a:lnTo>
                  <a:cubicBezTo>
                    <a:pt x="60" y="175"/>
                    <a:pt x="62" y="189"/>
                    <a:pt x="69" y="199"/>
                  </a:cubicBezTo>
                  <a:cubicBezTo>
                    <a:pt x="76" y="208"/>
                    <a:pt x="87" y="213"/>
                    <a:pt x="100" y="213"/>
                  </a:cubicBezTo>
                  <a:cubicBezTo>
                    <a:pt x="109" y="213"/>
                    <a:pt x="118" y="211"/>
                    <a:pt x="127" y="207"/>
                  </a:cubicBezTo>
                  <a:cubicBezTo>
                    <a:pt x="124" y="204"/>
                    <a:pt x="122" y="201"/>
                    <a:pt x="121" y="197"/>
                  </a:cubicBezTo>
                  <a:cubicBezTo>
                    <a:pt x="120" y="193"/>
                    <a:pt x="119" y="189"/>
                    <a:pt x="118" y="186"/>
                  </a:cubicBezTo>
                  <a:cubicBezTo>
                    <a:pt x="113" y="188"/>
                    <a:pt x="107" y="189"/>
                    <a:pt x="101" y="189"/>
                  </a:cubicBezTo>
                  <a:cubicBezTo>
                    <a:pt x="97" y="189"/>
                    <a:pt x="92" y="187"/>
                    <a:pt x="90" y="184"/>
                  </a:cubicBezTo>
                  <a:cubicBezTo>
                    <a:pt x="87" y="180"/>
                    <a:pt x="87" y="175"/>
                    <a:pt x="88" y="169"/>
                  </a:cubicBezTo>
                  <a:lnTo>
                    <a:pt x="98" y="140"/>
                  </a:lnTo>
                  <a:lnTo>
                    <a:pt x="128" y="140"/>
                  </a:lnTo>
                  <a:lnTo>
                    <a:pt x="135" y="115"/>
                  </a:lnTo>
                  <a:lnTo>
                    <a:pt x="106" y="115"/>
                  </a:lnTo>
                  <a:lnTo>
                    <a:pt x="119" y="75"/>
                  </a:lnTo>
                  <a:lnTo>
                    <a:pt x="93" y="75"/>
                  </a:lnTo>
                  <a:lnTo>
                    <a:pt x="80" y="115"/>
                  </a:lnTo>
                  <a:lnTo>
                    <a:pt x="53" y="115"/>
                  </a:lnTo>
                  <a:cubicBezTo>
                    <a:pt x="44" y="115"/>
                    <a:pt x="38" y="113"/>
                    <a:pt x="36" y="108"/>
                  </a:cubicBezTo>
                  <a:cubicBezTo>
                    <a:pt x="33" y="103"/>
                    <a:pt x="36" y="93"/>
                    <a:pt x="43" y="80"/>
                  </a:cubicBezTo>
                  <a:lnTo>
                    <a:pt x="43" y="80"/>
                  </a:lnTo>
                  <a:cubicBezTo>
                    <a:pt x="66" y="46"/>
                    <a:pt x="104" y="24"/>
                    <a:pt x="148" y="24"/>
                  </a:cubicBezTo>
                  <a:cubicBezTo>
                    <a:pt x="218" y="24"/>
                    <a:pt x="275" y="81"/>
                    <a:pt x="275" y="151"/>
                  </a:cubicBezTo>
                  <a:cubicBezTo>
                    <a:pt x="275" y="221"/>
                    <a:pt x="218" y="278"/>
                    <a:pt x="148" y="278"/>
                  </a:cubicBezTo>
                  <a:cubicBezTo>
                    <a:pt x="86" y="278"/>
                    <a:pt x="35" y="233"/>
                    <a:pt x="24" y="175"/>
                  </a:cubicBezTo>
                  <a:lnTo>
                    <a:pt x="0" y="180"/>
                  </a:lnTo>
                  <a:cubicBezTo>
                    <a:pt x="13" y="250"/>
                    <a:pt x="74" y="303"/>
                    <a:pt x="148" y="303"/>
                  </a:cubicBezTo>
                  <a:cubicBezTo>
                    <a:pt x="232" y="303"/>
                    <a:pt x="300" y="235"/>
                    <a:pt x="300" y="151"/>
                  </a:cubicBezTo>
                  <a:cubicBezTo>
                    <a:pt x="300" y="67"/>
                    <a:pt x="232" y="0"/>
                    <a:pt x="148" y="0"/>
                  </a:cubicBezTo>
                  <a:close/>
                </a:path>
              </a:pathLst>
            </a:custGeom>
            <a:solidFill>
              <a:srgbClr val="00A6C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588963" y="169863"/>
              <a:ext cx="561975" cy="444500"/>
            </a:xfrm>
            <a:custGeom>
              <a:avLst/>
              <a:gdLst>
                <a:gd name="T0" fmla="*/ 115 w 124"/>
                <a:gd name="T1" fmla="*/ 77 h 98"/>
                <a:gd name="T2" fmla="*/ 115 w 124"/>
                <a:gd name="T3" fmla="*/ 77 h 98"/>
                <a:gd name="T4" fmla="*/ 96 w 124"/>
                <a:gd name="T5" fmla="*/ 73 h 98"/>
                <a:gd name="T6" fmla="*/ 91 w 124"/>
                <a:gd name="T7" fmla="*/ 65 h 98"/>
                <a:gd name="T8" fmla="*/ 91 w 124"/>
                <a:gd name="T9" fmla="*/ 65 h 98"/>
                <a:gd name="T10" fmla="*/ 92 w 124"/>
                <a:gd name="T11" fmla="*/ 58 h 98"/>
                <a:gd name="T12" fmla="*/ 110 w 124"/>
                <a:gd name="T13" fmla="*/ 0 h 98"/>
                <a:gd name="T14" fmla="*/ 110 w 124"/>
                <a:gd name="T15" fmla="*/ 0 h 98"/>
                <a:gd name="T16" fmla="*/ 84 w 124"/>
                <a:gd name="T17" fmla="*/ 0 h 98"/>
                <a:gd name="T18" fmla="*/ 84 w 124"/>
                <a:gd name="T19" fmla="*/ 0 h 98"/>
                <a:gd name="T20" fmla="*/ 68 w 124"/>
                <a:gd name="T21" fmla="*/ 50 h 98"/>
                <a:gd name="T22" fmla="*/ 68 w 124"/>
                <a:gd name="T23" fmla="*/ 50 h 98"/>
                <a:gd name="T24" fmla="*/ 38 w 124"/>
                <a:gd name="T25" fmla="*/ 73 h 98"/>
                <a:gd name="T26" fmla="*/ 29 w 124"/>
                <a:gd name="T27" fmla="*/ 69 h 98"/>
                <a:gd name="T28" fmla="*/ 28 w 124"/>
                <a:gd name="T29" fmla="*/ 58 h 98"/>
                <a:gd name="T30" fmla="*/ 47 w 124"/>
                <a:gd name="T31" fmla="*/ 0 h 98"/>
                <a:gd name="T32" fmla="*/ 20 w 124"/>
                <a:gd name="T33" fmla="*/ 0 h 98"/>
                <a:gd name="T34" fmla="*/ 4 w 124"/>
                <a:gd name="T35" fmla="*/ 50 h 98"/>
                <a:gd name="T36" fmla="*/ 8 w 124"/>
                <a:gd name="T37" fmla="*/ 84 h 98"/>
                <a:gd name="T38" fmla="*/ 37 w 124"/>
                <a:gd name="T39" fmla="*/ 98 h 98"/>
                <a:gd name="T40" fmla="*/ 73 w 124"/>
                <a:gd name="T41" fmla="*/ 84 h 98"/>
                <a:gd name="T42" fmla="*/ 87 w 124"/>
                <a:gd name="T43" fmla="*/ 95 h 98"/>
                <a:gd name="T44" fmla="*/ 107 w 124"/>
                <a:gd name="T45" fmla="*/ 98 h 98"/>
                <a:gd name="T46" fmla="*/ 114 w 124"/>
                <a:gd name="T47" fmla="*/ 97 h 98"/>
                <a:gd name="T48" fmla="*/ 115 w 124"/>
                <a:gd name="T49" fmla="*/ 95 h 98"/>
                <a:gd name="T50" fmla="*/ 118 w 124"/>
                <a:gd name="T51" fmla="*/ 90 h 98"/>
                <a:gd name="T52" fmla="*/ 120 w 124"/>
                <a:gd name="T53" fmla="*/ 85 h 98"/>
                <a:gd name="T54" fmla="*/ 123 w 124"/>
                <a:gd name="T55" fmla="*/ 80 h 98"/>
                <a:gd name="T56" fmla="*/ 124 w 124"/>
                <a:gd name="T57" fmla="*/ 76 h 98"/>
                <a:gd name="T58" fmla="*/ 115 w 124"/>
                <a:gd name="T59" fmla="*/ 7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98">
                  <a:moveTo>
                    <a:pt x="115" y="77"/>
                  </a:moveTo>
                  <a:lnTo>
                    <a:pt x="115" y="77"/>
                  </a:lnTo>
                  <a:cubicBezTo>
                    <a:pt x="109" y="77"/>
                    <a:pt x="101" y="76"/>
                    <a:pt x="96" y="73"/>
                  </a:cubicBezTo>
                  <a:cubicBezTo>
                    <a:pt x="94" y="71"/>
                    <a:pt x="92" y="69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3"/>
                    <a:pt x="91" y="60"/>
                    <a:pt x="92" y="58"/>
                  </a:cubicBezTo>
                  <a:lnTo>
                    <a:pt x="110" y="0"/>
                  </a:lnTo>
                  <a:lnTo>
                    <a:pt x="110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8" y="50"/>
                  </a:lnTo>
                  <a:cubicBezTo>
                    <a:pt x="68" y="50"/>
                    <a:pt x="68" y="50"/>
                    <a:pt x="68" y="50"/>
                  </a:cubicBezTo>
                  <a:cubicBezTo>
                    <a:pt x="64" y="63"/>
                    <a:pt x="50" y="73"/>
                    <a:pt x="38" y="73"/>
                  </a:cubicBezTo>
                  <a:cubicBezTo>
                    <a:pt x="35" y="73"/>
                    <a:pt x="31" y="72"/>
                    <a:pt x="29" y="69"/>
                  </a:cubicBezTo>
                  <a:cubicBezTo>
                    <a:pt x="27" y="67"/>
                    <a:pt x="26" y="63"/>
                    <a:pt x="28" y="58"/>
                  </a:cubicBezTo>
                  <a:lnTo>
                    <a:pt x="47" y="0"/>
                  </a:lnTo>
                  <a:lnTo>
                    <a:pt x="20" y="0"/>
                  </a:lnTo>
                  <a:lnTo>
                    <a:pt x="4" y="50"/>
                  </a:lnTo>
                  <a:cubicBezTo>
                    <a:pt x="0" y="62"/>
                    <a:pt x="2" y="75"/>
                    <a:pt x="8" y="84"/>
                  </a:cubicBezTo>
                  <a:cubicBezTo>
                    <a:pt x="15" y="93"/>
                    <a:pt x="25" y="98"/>
                    <a:pt x="37" y="98"/>
                  </a:cubicBezTo>
                  <a:cubicBezTo>
                    <a:pt x="49" y="98"/>
                    <a:pt x="62" y="93"/>
                    <a:pt x="73" y="84"/>
                  </a:cubicBezTo>
                  <a:cubicBezTo>
                    <a:pt x="76" y="90"/>
                    <a:pt x="81" y="93"/>
                    <a:pt x="87" y="95"/>
                  </a:cubicBezTo>
                  <a:cubicBezTo>
                    <a:pt x="95" y="98"/>
                    <a:pt x="101" y="98"/>
                    <a:pt x="107" y="98"/>
                  </a:cubicBezTo>
                  <a:cubicBezTo>
                    <a:pt x="109" y="98"/>
                    <a:pt x="112" y="97"/>
                    <a:pt x="114" y="97"/>
                  </a:cubicBezTo>
                  <a:cubicBezTo>
                    <a:pt x="114" y="96"/>
                    <a:pt x="115" y="95"/>
                    <a:pt x="115" y="95"/>
                  </a:cubicBezTo>
                  <a:cubicBezTo>
                    <a:pt x="116" y="93"/>
                    <a:pt x="117" y="91"/>
                    <a:pt x="118" y="90"/>
                  </a:cubicBezTo>
                  <a:cubicBezTo>
                    <a:pt x="119" y="88"/>
                    <a:pt x="120" y="87"/>
                    <a:pt x="120" y="85"/>
                  </a:cubicBezTo>
                  <a:cubicBezTo>
                    <a:pt x="121" y="83"/>
                    <a:pt x="122" y="82"/>
                    <a:pt x="123" y="80"/>
                  </a:cubicBezTo>
                  <a:cubicBezTo>
                    <a:pt x="123" y="79"/>
                    <a:pt x="124" y="78"/>
                    <a:pt x="124" y="76"/>
                  </a:cubicBezTo>
                  <a:cubicBezTo>
                    <a:pt x="122" y="77"/>
                    <a:pt x="119" y="77"/>
                    <a:pt x="115" y="77"/>
                  </a:cubicBezTo>
                  <a:close/>
                </a:path>
              </a:pathLst>
            </a:custGeom>
            <a:solidFill>
              <a:srgbClr val="00A6C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16" name="Rectangle 38"/>
          <p:cNvSpPr>
            <a:spLocks noChangeArrowheads="1"/>
          </p:cNvSpPr>
          <p:nvPr/>
        </p:nvSpPr>
        <p:spPr bwMode="auto">
          <a:xfrm>
            <a:off x="3712370" y="6536073"/>
            <a:ext cx="4974431" cy="11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/>
            <a:r>
              <a:rPr lang="en-US" sz="825" dirty="0">
                <a:solidFill>
                  <a:srgbClr val="000000"/>
                </a:solidFill>
                <a:latin typeface="+mn-lt"/>
                <a:cs typeface="Arial"/>
              </a:rPr>
              <a:t>© 2016 TransUnion LLC All Rights</a:t>
            </a:r>
            <a:r>
              <a:rPr lang="en-US" sz="825" baseline="0" dirty="0">
                <a:solidFill>
                  <a:srgbClr val="000000"/>
                </a:solidFill>
                <a:latin typeface="+mn-lt"/>
                <a:cs typeface="Arial"/>
              </a:rPr>
              <a:t> Reserved</a:t>
            </a:r>
            <a:r>
              <a:rPr lang="en-US" sz="825" dirty="0">
                <a:solidFill>
                  <a:srgbClr val="000000"/>
                </a:solidFill>
                <a:latin typeface="+mn-lt"/>
              </a:rPr>
              <a:t>   </a:t>
            </a:r>
            <a:r>
              <a:rPr lang="en-US" sz="825" dirty="0">
                <a:solidFill>
                  <a:srgbClr val="000000"/>
                </a:solidFill>
                <a:latin typeface="+mn-lt"/>
                <a:cs typeface="Arial"/>
              </a:rPr>
              <a:t>|   </a:t>
            </a:r>
            <a:fld id="{DDCA33D1-252A-4658-B1F4-82058961A0C0}" type="slidenum">
              <a:rPr lang="en-US" sz="825" kern="1200" smtClean="0">
                <a:solidFill>
                  <a:srgbClr val="000000"/>
                </a:solidFill>
                <a:latin typeface="+mn-lt"/>
                <a:ea typeface="+mn-ea"/>
                <a:cs typeface="Arial"/>
              </a:rPr>
              <a:pPr/>
              <a:t>‹#›</a:t>
            </a:fld>
            <a:endParaRPr lang="en-US" sz="825" dirty="0">
              <a:solidFill>
                <a:srgbClr val="000000"/>
              </a:solidFill>
              <a:latin typeface="+mn-lt"/>
              <a:cs typeface="Arial"/>
            </a:endParaRPr>
          </a:p>
        </p:txBody>
      </p:sp>
      <p:grpSp>
        <p:nvGrpSpPr>
          <p:cNvPr id="19" name="Group 18"/>
          <p:cNvGrpSpPr>
            <a:grpSpLocks noChangeAspect="1"/>
          </p:cNvGrpSpPr>
          <p:nvPr/>
        </p:nvGrpSpPr>
        <p:grpSpPr bwMode="auto">
          <a:xfrm>
            <a:off x="524011" y="6316752"/>
            <a:ext cx="897726" cy="312648"/>
            <a:chOff x="44" y="1156"/>
            <a:chExt cx="5628" cy="1470"/>
          </a:xfrm>
          <a:solidFill>
            <a:schemeClr val="tx2"/>
          </a:solidFill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02" y="2133"/>
              <a:ext cx="398" cy="481"/>
            </a:xfrm>
            <a:custGeom>
              <a:avLst/>
              <a:gdLst>
                <a:gd name="T0" fmla="*/ 53 w 398"/>
                <a:gd name="T1" fmla="*/ 0 h 481"/>
                <a:gd name="T2" fmla="*/ 77 w 398"/>
                <a:gd name="T3" fmla="*/ 2 h 481"/>
                <a:gd name="T4" fmla="*/ 99 w 398"/>
                <a:gd name="T5" fmla="*/ 7 h 481"/>
                <a:gd name="T6" fmla="*/ 119 w 398"/>
                <a:gd name="T7" fmla="*/ 17 h 481"/>
                <a:gd name="T8" fmla="*/ 135 w 398"/>
                <a:gd name="T9" fmla="*/ 33 h 481"/>
                <a:gd name="T10" fmla="*/ 145 w 398"/>
                <a:gd name="T11" fmla="*/ 51 h 481"/>
                <a:gd name="T12" fmla="*/ 150 w 398"/>
                <a:gd name="T13" fmla="*/ 77 h 481"/>
                <a:gd name="T14" fmla="*/ 159 w 398"/>
                <a:gd name="T15" fmla="*/ 60 h 481"/>
                <a:gd name="T16" fmla="*/ 172 w 398"/>
                <a:gd name="T17" fmla="*/ 43 h 481"/>
                <a:gd name="T18" fmla="*/ 188 w 398"/>
                <a:gd name="T19" fmla="*/ 29 h 481"/>
                <a:gd name="T20" fmla="*/ 205 w 398"/>
                <a:gd name="T21" fmla="*/ 19 h 481"/>
                <a:gd name="T22" fmla="*/ 225 w 398"/>
                <a:gd name="T23" fmla="*/ 10 h 481"/>
                <a:gd name="T24" fmla="*/ 246 w 398"/>
                <a:gd name="T25" fmla="*/ 3 h 481"/>
                <a:gd name="T26" fmla="*/ 290 w 398"/>
                <a:gd name="T27" fmla="*/ 0 h 481"/>
                <a:gd name="T28" fmla="*/ 319 w 398"/>
                <a:gd name="T29" fmla="*/ 0 h 481"/>
                <a:gd name="T30" fmla="*/ 348 w 398"/>
                <a:gd name="T31" fmla="*/ 7 h 481"/>
                <a:gd name="T32" fmla="*/ 374 w 398"/>
                <a:gd name="T33" fmla="*/ 17 h 481"/>
                <a:gd name="T34" fmla="*/ 398 w 398"/>
                <a:gd name="T35" fmla="*/ 33 h 481"/>
                <a:gd name="T36" fmla="*/ 354 w 398"/>
                <a:gd name="T37" fmla="*/ 115 h 481"/>
                <a:gd name="T38" fmla="*/ 355 w 398"/>
                <a:gd name="T39" fmla="*/ 115 h 481"/>
                <a:gd name="T40" fmla="*/ 318 w 398"/>
                <a:gd name="T41" fmla="*/ 101 h 481"/>
                <a:gd name="T42" fmla="*/ 278 w 398"/>
                <a:gd name="T43" fmla="*/ 96 h 481"/>
                <a:gd name="T44" fmla="*/ 254 w 398"/>
                <a:gd name="T45" fmla="*/ 98 h 481"/>
                <a:gd name="T46" fmla="*/ 232 w 398"/>
                <a:gd name="T47" fmla="*/ 103 h 481"/>
                <a:gd name="T48" fmla="*/ 212 w 398"/>
                <a:gd name="T49" fmla="*/ 111 h 481"/>
                <a:gd name="T50" fmla="*/ 195 w 398"/>
                <a:gd name="T51" fmla="*/ 123 h 481"/>
                <a:gd name="T52" fmla="*/ 179 w 398"/>
                <a:gd name="T53" fmla="*/ 140 h 481"/>
                <a:gd name="T54" fmla="*/ 167 w 398"/>
                <a:gd name="T55" fmla="*/ 159 h 481"/>
                <a:gd name="T56" fmla="*/ 160 w 398"/>
                <a:gd name="T57" fmla="*/ 181 h 481"/>
                <a:gd name="T58" fmla="*/ 157 w 398"/>
                <a:gd name="T59" fmla="*/ 209 h 481"/>
                <a:gd name="T60" fmla="*/ 157 w 398"/>
                <a:gd name="T61" fmla="*/ 481 h 481"/>
                <a:gd name="T62" fmla="*/ 51 w 398"/>
                <a:gd name="T63" fmla="*/ 481 h 481"/>
                <a:gd name="T64" fmla="*/ 51 w 398"/>
                <a:gd name="T65" fmla="*/ 139 h 481"/>
                <a:gd name="T66" fmla="*/ 51 w 398"/>
                <a:gd name="T67" fmla="*/ 111 h 481"/>
                <a:gd name="T68" fmla="*/ 49 w 398"/>
                <a:gd name="T69" fmla="*/ 104 h 481"/>
                <a:gd name="T70" fmla="*/ 48 w 398"/>
                <a:gd name="T71" fmla="*/ 98 h 481"/>
                <a:gd name="T72" fmla="*/ 46 w 398"/>
                <a:gd name="T73" fmla="*/ 91 h 481"/>
                <a:gd name="T74" fmla="*/ 41 w 398"/>
                <a:gd name="T75" fmla="*/ 87 h 481"/>
                <a:gd name="T76" fmla="*/ 37 w 398"/>
                <a:gd name="T77" fmla="*/ 82 h 481"/>
                <a:gd name="T78" fmla="*/ 31 w 398"/>
                <a:gd name="T79" fmla="*/ 80 h 481"/>
                <a:gd name="T80" fmla="*/ 17 w 398"/>
                <a:gd name="T81" fmla="*/ 79 h 481"/>
                <a:gd name="T82" fmla="*/ 2 w 398"/>
                <a:gd name="T83" fmla="*/ 77 h 481"/>
                <a:gd name="T84" fmla="*/ 0 w 398"/>
                <a:gd name="T85" fmla="*/ 5 h 481"/>
                <a:gd name="T86" fmla="*/ 53 w 398"/>
                <a:gd name="T87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8" h="481">
                  <a:moveTo>
                    <a:pt x="53" y="0"/>
                  </a:moveTo>
                  <a:lnTo>
                    <a:pt x="77" y="2"/>
                  </a:lnTo>
                  <a:lnTo>
                    <a:pt x="99" y="7"/>
                  </a:lnTo>
                  <a:lnTo>
                    <a:pt x="119" y="17"/>
                  </a:lnTo>
                  <a:lnTo>
                    <a:pt x="135" y="33"/>
                  </a:lnTo>
                  <a:lnTo>
                    <a:pt x="145" y="51"/>
                  </a:lnTo>
                  <a:lnTo>
                    <a:pt x="150" y="77"/>
                  </a:lnTo>
                  <a:lnTo>
                    <a:pt x="159" y="60"/>
                  </a:lnTo>
                  <a:lnTo>
                    <a:pt x="172" y="43"/>
                  </a:lnTo>
                  <a:lnTo>
                    <a:pt x="188" y="29"/>
                  </a:lnTo>
                  <a:lnTo>
                    <a:pt x="205" y="19"/>
                  </a:lnTo>
                  <a:lnTo>
                    <a:pt x="225" y="10"/>
                  </a:lnTo>
                  <a:lnTo>
                    <a:pt x="246" y="3"/>
                  </a:lnTo>
                  <a:lnTo>
                    <a:pt x="290" y="0"/>
                  </a:lnTo>
                  <a:lnTo>
                    <a:pt x="319" y="0"/>
                  </a:lnTo>
                  <a:lnTo>
                    <a:pt x="348" y="7"/>
                  </a:lnTo>
                  <a:lnTo>
                    <a:pt x="374" y="17"/>
                  </a:lnTo>
                  <a:lnTo>
                    <a:pt x="398" y="33"/>
                  </a:lnTo>
                  <a:lnTo>
                    <a:pt x="354" y="115"/>
                  </a:lnTo>
                  <a:lnTo>
                    <a:pt x="355" y="115"/>
                  </a:lnTo>
                  <a:lnTo>
                    <a:pt x="318" y="101"/>
                  </a:lnTo>
                  <a:lnTo>
                    <a:pt x="278" y="96"/>
                  </a:lnTo>
                  <a:lnTo>
                    <a:pt x="254" y="98"/>
                  </a:lnTo>
                  <a:lnTo>
                    <a:pt x="232" y="103"/>
                  </a:lnTo>
                  <a:lnTo>
                    <a:pt x="212" y="111"/>
                  </a:lnTo>
                  <a:lnTo>
                    <a:pt x="195" y="123"/>
                  </a:lnTo>
                  <a:lnTo>
                    <a:pt x="179" y="140"/>
                  </a:lnTo>
                  <a:lnTo>
                    <a:pt x="167" y="159"/>
                  </a:lnTo>
                  <a:lnTo>
                    <a:pt x="160" y="181"/>
                  </a:lnTo>
                  <a:lnTo>
                    <a:pt x="157" y="209"/>
                  </a:lnTo>
                  <a:lnTo>
                    <a:pt x="157" y="481"/>
                  </a:lnTo>
                  <a:lnTo>
                    <a:pt x="51" y="481"/>
                  </a:lnTo>
                  <a:lnTo>
                    <a:pt x="51" y="139"/>
                  </a:lnTo>
                  <a:lnTo>
                    <a:pt x="51" y="111"/>
                  </a:lnTo>
                  <a:lnTo>
                    <a:pt x="49" y="104"/>
                  </a:lnTo>
                  <a:lnTo>
                    <a:pt x="48" y="98"/>
                  </a:lnTo>
                  <a:lnTo>
                    <a:pt x="46" y="91"/>
                  </a:lnTo>
                  <a:lnTo>
                    <a:pt x="41" y="87"/>
                  </a:lnTo>
                  <a:lnTo>
                    <a:pt x="37" y="82"/>
                  </a:lnTo>
                  <a:lnTo>
                    <a:pt x="31" y="80"/>
                  </a:lnTo>
                  <a:lnTo>
                    <a:pt x="17" y="79"/>
                  </a:lnTo>
                  <a:lnTo>
                    <a:pt x="2" y="77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85" y="2133"/>
              <a:ext cx="514" cy="490"/>
            </a:xfrm>
            <a:custGeom>
              <a:avLst/>
              <a:gdLst>
                <a:gd name="T0" fmla="*/ 229 w 514"/>
                <a:gd name="T1" fmla="*/ 87 h 490"/>
                <a:gd name="T2" fmla="*/ 174 w 514"/>
                <a:gd name="T3" fmla="*/ 111 h 490"/>
                <a:gd name="T4" fmla="*/ 135 w 514"/>
                <a:gd name="T5" fmla="*/ 154 h 490"/>
                <a:gd name="T6" fmla="*/ 111 w 514"/>
                <a:gd name="T7" fmla="*/ 216 h 490"/>
                <a:gd name="T8" fmla="*/ 111 w 514"/>
                <a:gd name="T9" fmla="*/ 293 h 490"/>
                <a:gd name="T10" fmla="*/ 140 w 514"/>
                <a:gd name="T11" fmla="*/ 356 h 490"/>
                <a:gd name="T12" fmla="*/ 179 w 514"/>
                <a:gd name="T13" fmla="*/ 385 h 490"/>
                <a:gd name="T14" fmla="*/ 237 w 514"/>
                <a:gd name="T15" fmla="*/ 395 h 490"/>
                <a:gd name="T16" fmla="*/ 288 w 514"/>
                <a:gd name="T17" fmla="*/ 383 h 490"/>
                <a:gd name="T18" fmla="*/ 328 w 514"/>
                <a:gd name="T19" fmla="*/ 353 h 490"/>
                <a:gd name="T20" fmla="*/ 355 w 514"/>
                <a:gd name="T21" fmla="*/ 286 h 490"/>
                <a:gd name="T22" fmla="*/ 360 w 514"/>
                <a:gd name="T23" fmla="*/ 104 h 490"/>
                <a:gd name="T24" fmla="*/ 309 w 514"/>
                <a:gd name="T25" fmla="*/ 89 h 490"/>
                <a:gd name="T26" fmla="*/ 261 w 514"/>
                <a:gd name="T27" fmla="*/ 84 h 490"/>
                <a:gd name="T28" fmla="*/ 319 w 514"/>
                <a:gd name="T29" fmla="*/ 2 h 490"/>
                <a:gd name="T30" fmla="*/ 416 w 514"/>
                <a:gd name="T31" fmla="*/ 24 h 490"/>
                <a:gd name="T32" fmla="*/ 463 w 514"/>
                <a:gd name="T33" fmla="*/ 342 h 490"/>
                <a:gd name="T34" fmla="*/ 464 w 514"/>
                <a:gd name="T35" fmla="*/ 380 h 490"/>
                <a:gd name="T36" fmla="*/ 469 w 514"/>
                <a:gd name="T37" fmla="*/ 394 h 490"/>
                <a:gd name="T38" fmla="*/ 478 w 514"/>
                <a:gd name="T39" fmla="*/ 402 h 490"/>
                <a:gd name="T40" fmla="*/ 497 w 514"/>
                <a:gd name="T41" fmla="*/ 407 h 490"/>
                <a:gd name="T42" fmla="*/ 514 w 514"/>
                <a:gd name="T43" fmla="*/ 483 h 490"/>
                <a:gd name="T44" fmla="*/ 440 w 514"/>
                <a:gd name="T45" fmla="*/ 484 h 490"/>
                <a:gd name="T46" fmla="*/ 403 w 514"/>
                <a:gd name="T47" fmla="*/ 464 h 490"/>
                <a:gd name="T48" fmla="*/ 382 w 514"/>
                <a:gd name="T49" fmla="*/ 430 h 490"/>
                <a:gd name="T50" fmla="*/ 377 w 514"/>
                <a:gd name="T51" fmla="*/ 387 h 490"/>
                <a:gd name="T52" fmla="*/ 340 w 514"/>
                <a:gd name="T53" fmla="*/ 443 h 490"/>
                <a:gd name="T54" fmla="*/ 280 w 514"/>
                <a:gd name="T55" fmla="*/ 478 h 490"/>
                <a:gd name="T56" fmla="*/ 215 w 514"/>
                <a:gd name="T57" fmla="*/ 490 h 490"/>
                <a:gd name="T58" fmla="*/ 148 w 514"/>
                <a:gd name="T59" fmla="*/ 483 h 490"/>
                <a:gd name="T60" fmla="*/ 95 w 514"/>
                <a:gd name="T61" fmla="*/ 459 h 490"/>
                <a:gd name="T62" fmla="*/ 53 w 514"/>
                <a:gd name="T63" fmla="*/ 421 h 490"/>
                <a:gd name="T64" fmla="*/ 13 w 514"/>
                <a:gd name="T65" fmla="*/ 346 h 490"/>
                <a:gd name="T66" fmla="*/ 0 w 514"/>
                <a:gd name="T67" fmla="*/ 253 h 490"/>
                <a:gd name="T68" fmla="*/ 10 w 514"/>
                <a:gd name="T69" fmla="*/ 180 h 490"/>
                <a:gd name="T70" fmla="*/ 37 w 514"/>
                <a:gd name="T71" fmla="*/ 116 h 490"/>
                <a:gd name="T72" fmla="*/ 78 w 514"/>
                <a:gd name="T73" fmla="*/ 67 h 490"/>
                <a:gd name="T74" fmla="*/ 131 w 514"/>
                <a:gd name="T75" fmla="*/ 29 h 490"/>
                <a:gd name="T76" fmla="*/ 196 w 514"/>
                <a:gd name="T77" fmla="*/ 5 h 490"/>
                <a:gd name="T78" fmla="*/ 270 w 514"/>
                <a:gd name="T7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4" h="490">
                  <a:moveTo>
                    <a:pt x="261" y="84"/>
                  </a:moveTo>
                  <a:lnTo>
                    <a:pt x="229" y="87"/>
                  </a:lnTo>
                  <a:lnTo>
                    <a:pt x="199" y="96"/>
                  </a:lnTo>
                  <a:lnTo>
                    <a:pt x="174" y="111"/>
                  </a:lnTo>
                  <a:lnTo>
                    <a:pt x="152" y="130"/>
                  </a:lnTo>
                  <a:lnTo>
                    <a:pt x="135" y="154"/>
                  </a:lnTo>
                  <a:lnTo>
                    <a:pt x="119" y="183"/>
                  </a:lnTo>
                  <a:lnTo>
                    <a:pt x="111" y="216"/>
                  </a:lnTo>
                  <a:lnTo>
                    <a:pt x="107" y="253"/>
                  </a:lnTo>
                  <a:lnTo>
                    <a:pt x="111" y="293"/>
                  </a:lnTo>
                  <a:lnTo>
                    <a:pt x="121" y="327"/>
                  </a:lnTo>
                  <a:lnTo>
                    <a:pt x="140" y="356"/>
                  </a:lnTo>
                  <a:lnTo>
                    <a:pt x="157" y="373"/>
                  </a:lnTo>
                  <a:lnTo>
                    <a:pt x="179" y="385"/>
                  </a:lnTo>
                  <a:lnTo>
                    <a:pt x="206" y="392"/>
                  </a:lnTo>
                  <a:lnTo>
                    <a:pt x="237" y="395"/>
                  </a:lnTo>
                  <a:lnTo>
                    <a:pt x="264" y="392"/>
                  </a:lnTo>
                  <a:lnTo>
                    <a:pt x="288" y="383"/>
                  </a:lnTo>
                  <a:lnTo>
                    <a:pt x="311" y="371"/>
                  </a:lnTo>
                  <a:lnTo>
                    <a:pt x="328" y="353"/>
                  </a:lnTo>
                  <a:lnTo>
                    <a:pt x="345" y="322"/>
                  </a:lnTo>
                  <a:lnTo>
                    <a:pt x="355" y="286"/>
                  </a:lnTo>
                  <a:lnTo>
                    <a:pt x="360" y="243"/>
                  </a:lnTo>
                  <a:lnTo>
                    <a:pt x="360" y="104"/>
                  </a:lnTo>
                  <a:lnTo>
                    <a:pt x="334" y="96"/>
                  </a:lnTo>
                  <a:lnTo>
                    <a:pt x="309" y="89"/>
                  </a:lnTo>
                  <a:lnTo>
                    <a:pt x="285" y="86"/>
                  </a:lnTo>
                  <a:lnTo>
                    <a:pt x="261" y="84"/>
                  </a:lnTo>
                  <a:close/>
                  <a:moveTo>
                    <a:pt x="270" y="0"/>
                  </a:moveTo>
                  <a:lnTo>
                    <a:pt x="319" y="2"/>
                  </a:lnTo>
                  <a:lnTo>
                    <a:pt x="369" y="10"/>
                  </a:lnTo>
                  <a:lnTo>
                    <a:pt x="416" y="24"/>
                  </a:lnTo>
                  <a:lnTo>
                    <a:pt x="463" y="43"/>
                  </a:lnTo>
                  <a:lnTo>
                    <a:pt x="463" y="342"/>
                  </a:lnTo>
                  <a:lnTo>
                    <a:pt x="464" y="371"/>
                  </a:lnTo>
                  <a:lnTo>
                    <a:pt x="464" y="380"/>
                  </a:lnTo>
                  <a:lnTo>
                    <a:pt x="466" y="387"/>
                  </a:lnTo>
                  <a:lnTo>
                    <a:pt x="469" y="394"/>
                  </a:lnTo>
                  <a:lnTo>
                    <a:pt x="473" y="399"/>
                  </a:lnTo>
                  <a:lnTo>
                    <a:pt x="478" y="402"/>
                  </a:lnTo>
                  <a:lnTo>
                    <a:pt x="485" y="406"/>
                  </a:lnTo>
                  <a:lnTo>
                    <a:pt x="497" y="407"/>
                  </a:lnTo>
                  <a:lnTo>
                    <a:pt x="514" y="407"/>
                  </a:lnTo>
                  <a:lnTo>
                    <a:pt x="514" y="483"/>
                  </a:lnTo>
                  <a:lnTo>
                    <a:pt x="464" y="488"/>
                  </a:lnTo>
                  <a:lnTo>
                    <a:pt x="440" y="484"/>
                  </a:lnTo>
                  <a:lnTo>
                    <a:pt x="420" y="478"/>
                  </a:lnTo>
                  <a:lnTo>
                    <a:pt x="403" y="464"/>
                  </a:lnTo>
                  <a:lnTo>
                    <a:pt x="389" y="445"/>
                  </a:lnTo>
                  <a:lnTo>
                    <a:pt x="382" y="430"/>
                  </a:lnTo>
                  <a:lnTo>
                    <a:pt x="379" y="411"/>
                  </a:lnTo>
                  <a:lnTo>
                    <a:pt x="377" y="387"/>
                  </a:lnTo>
                  <a:lnTo>
                    <a:pt x="360" y="418"/>
                  </a:lnTo>
                  <a:lnTo>
                    <a:pt x="340" y="443"/>
                  </a:lnTo>
                  <a:lnTo>
                    <a:pt x="312" y="464"/>
                  </a:lnTo>
                  <a:lnTo>
                    <a:pt x="280" y="478"/>
                  </a:lnTo>
                  <a:lnTo>
                    <a:pt x="247" y="488"/>
                  </a:lnTo>
                  <a:lnTo>
                    <a:pt x="215" y="490"/>
                  </a:lnTo>
                  <a:lnTo>
                    <a:pt x="179" y="488"/>
                  </a:lnTo>
                  <a:lnTo>
                    <a:pt x="148" y="483"/>
                  </a:lnTo>
                  <a:lnTo>
                    <a:pt x="119" y="472"/>
                  </a:lnTo>
                  <a:lnTo>
                    <a:pt x="95" y="459"/>
                  </a:lnTo>
                  <a:lnTo>
                    <a:pt x="73" y="442"/>
                  </a:lnTo>
                  <a:lnTo>
                    <a:pt x="53" y="421"/>
                  </a:lnTo>
                  <a:lnTo>
                    <a:pt x="30" y="387"/>
                  </a:lnTo>
                  <a:lnTo>
                    <a:pt x="13" y="346"/>
                  </a:lnTo>
                  <a:lnTo>
                    <a:pt x="3" y="301"/>
                  </a:lnTo>
                  <a:lnTo>
                    <a:pt x="0" y="253"/>
                  </a:lnTo>
                  <a:lnTo>
                    <a:pt x="3" y="214"/>
                  </a:lnTo>
                  <a:lnTo>
                    <a:pt x="10" y="180"/>
                  </a:lnTo>
                  <a:lnTo>
                    <a:pt x="22" y="147"/>
                  </a:lnTo>
                  <a:lnTo>
                    <a:pt x="37" y="116"/>
                  </a:lnTo>
                  <a:lnTo>
                    <a:pt x="56" y="89"/>
                  </a:lnTo>
                  <a:lnTo>
                    <a:pt x="78" y="67"/>
                  </a:lnTo>
                  <a:lnTo>
                    <a:pt x="104" y="46"/>
                  </a:lnTo>
                  <a:lnTo>
                    <a:pt x="131" y="29"/>
                  </a:lnTo>
                  <a:lnTo>
                    <a:pt x="162" y="15"/>
                  </a:lnTo>
                  <a:lnTo>
                    <a:pt x="196" y="5"/>
                  </a:lnTo>
                  <a:lnTo>
                    <a:pt x="232" y="0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428" y="2133"/>
              <a:ext cx="497" cy="481"/>
            </a:xfrm>
            <a:custGeom>
              <a:avLst/>
              <a:gdLst>
                <a:gd name="T0" fmla="*/ 309 w 497"/>
                <a:gd name="T1" fmla="*/ 0 h 481"/>
                <a:gd name="T2" fmla="*/ 340 w 497"/>
                <a:gd name="T3" fmla="*/ 2 h 481"/>
                <a:gd name="T4" fmla="*/ 367 w 497"/>
                <a:gd name="T5" fmla="*/ 7 h 481"/>
                <a:gd name="T6" fmla="*/ 393 w 497"/>
                <a:gd name="T7" fmla="*/ 15 h 481"/>
                <a:gd name="T8" fmla="*/ 425 w 497"/>
                <a:gd name="T9" fmla="*/ 34 h 481"/>
                <a:gd name="T10" fmla="*/ 451 w 497"/>
                <a:gd name="T11" fmla="*/ 58 h 481"/>
                <a:gd name="T12" fmla="*/ 471 w 497"/>
                <a:gd name="T13" fmla="*/ 87 h 481"/>
                <a:gd name="T14" fmla="*/ 485 w 497"/>
                <a:gd name="T15" fmla="*/ 122 h 481"/>
                <a:gd name="T16" fmla="*/ 494 w 497"/>
                <a:gd name="T17" fmla="*/ 161 h 481"/>
                <a:gd name="T18" fmla="*/ 497 w 497"/>
                <a:gd name="T19" fmla="*/ 204 h 481"/>
                <a:gd name="T20" fmla="*/ 497 w 497"/>
                <a:gd name="T21" fmla="*/ 481 h 481"/>
                <a:gd name="T22" fmla="*/ 389 w 497"/>
                <a:gd name="T23" fmla="*/ 481 h 481"/>
                <a:gd name="T24" fmla="*/ 389 w 497"/>
                <a:gd name="T25" fmla="*/ 204 h 481"/>
                <a:gd name="T26" fmla="*/ 386 w 497"/>
                <a:gd name="T27" fmla="*/ 170 h 481"/>
                <a:gd name="T28" fmla="*/ 376 w 497"/>
                <a:gd name="T29" fmla="*/ 140 h 481"/>
                <a:gd name="T30" fmla="*/ 359 w 497"/>
                <a:gd name="T31" fmla="*/ 116 h 481"/>
                <a:gd name="T32" fmla="*/ 335 w 497"/>
                <a:gd name="T33" fmla="*/ 99 h 481"/>
                <a:gd name="T34" fmla="*/ 309 w 497"/>
                <a:gd name="T35" fmla="*/ 89 h 481"/>
                <a:gd name="T36" fmla="*/ 278 w 497"/>
                <a:gd name="T37" fmla="*/ 84 h 481"/>
                <a:gd name="T38" fmla="*/ 254 w 497"/>
                <a:gd name="T39" fmla="*/ 87 h 481"/>
                <a:gd name="T40" fmla="*/ 231 w 497"/>
                <a:gd name="T41" fmla="*/ 94 h 481"/>
                <a:gd name="T42" fmla="*/ 210 w 497"/>
                <a:gd name="T43" fmla="*/ 104 h 481"/>
                <a:gd name="T44" fmla="*/ 193 w 497"/>
                <a:gd name="T45" fmla="*/ 120 h 481"/>
                <a:gd name="T46" fmla="*/ 179 w 497"/>
                <a:gd name="T47" fmla="*/ 139 h 481"/>
                <a:gd name="T48" fmla="*/ 167 w 497"/>
                <a:gd name="T49" fmla="*/ 161 h 481"/>
                <a:gd name="T50" fmla="*/ 160 w 497"/>
                <a:gd name="T51" fmla="*/ 185 h 481"/>
                <a:gd name="T52" fmla="*/ 159 w 497"/>
                <a:gd name="T53" fmla="*/ 212 h 481"/>
                <a:gd name="T54" fmla="*/ 159 w 497"/>
                <a:gd name="T55" fmla="*/ 481 h 481"/>
                <a:gd name="T56" fmla="*/ 51 w 497"/>
                <a:gd name="T57" fmla="*/ 481 h 481"/>
                <a:gd name="T58" fmla="*/ 51 w 497"/>
                <a:gd name="T59" fmla="*/ 146 h 481"/>
                <a:gd name="T60" fmla="*/ 51 w 497"/>
                <a:gd name="T61" fmla="*/ 127 h 481"/>
                <a:gd name="T62" fmla="*/ 49 w 497"/>
                <a:gd name="T63" fmla="*/ 111 h 481"/>
                <a:gd name="T64" fmla="*/ 49 w 497"/>
                <a:gd name="T65" fmla="*/ 103 h 481"/>
                <a:gd name="T66" fmla="*/ 46 w 497"/>
                <a:gd name="T67" fmla="*/ 96 h 481"/>
                <a:gd name="T68" fmla="*/ 44 w 497"/>
                <a:gd name="T69" fmla="*/ 91 h 481"/>
                <a:gd name="T70" fmla="*/ 39 w 497"/>
                <a:gd name="T71" fmla="*/ 87 h 481"/>
                <a:gd name="T72" fmla="*/ 36 w 497"/>
                <a:gd name="T73" fmla="*/ 84 h 481"/>
                <a:gd name="T74" fmla="*/ 29 w 497"/>
                <a:gd name="T75" fmla="*/ 80 h 481"/>
                <a:gd name="T76" fmla="*/ 17 w 497"/>
                <a:gd name="T77" fmla="*/ 80 h 481"/>
                <a:gd name="T78" fmla="*/ 0 w 497"/>
                <a:gd name="T79" fmla="*/ 80 h 481"/>
                <a:gd name="T80" fmla="*/ 0 w 497"/>
                <a:gd name="T81" fmla="*/ 7 h 481"/>
                <a:gd name="T82" fmla="*/ 53 w 497"/>
                <a:gd name="T83" fmla="*/ 0 h 481"/>
                <a:gd name="T84" fmla="*/ 78 w 497"/>
                <a:gd name="T85" fmla="*/ 0 h 481"/>
                <a:gd name="T86" fmla="*/ 101 w 497"/>
                <a:gd name="T87" fmla="*/ 5 h 481"/>
                <a:gd name="T88" fmla="*/ 119 w 497"/>
                <a:gd name="T89" fmla="*/ 14 h 481"/>
                <a:gd name="T90" fmla="*/ 135 w 497"/>
                <a:gd name="T91" fmla="*/ 29 h 481"/>
                <a:gd name="T92" fmla="*/ 143 w 497"/>
                <a:gd name="T93" fmla="*/ 43 h 481"/>
                <a:gd name="T94" fmla="*/ 147 w 497"/>
                <a:gd name="T95" fmla="*/ 60 h 481"/>
                <a:gd name="T96" fmla="*/ 149 w 497"/>
                <a:gd name="T97" fmla="*/ 80 h 481"/>
                <a:gd name="T98" fmla="*/ 160 w 497"/>
                <a:gd name="T99" fmla="*/ 60 h 481"/>
                <a:gd name="T100" fmla="*/ 176 w 497"/>
                <a:gd name="T101" fmla="*/ 43 h 481"/>
                <a:gd name="T102" fmla="*/ 195 w 497"/>
                <a:gd name="T103" fmla="*/ 29 h 481"/>
                <a:gd name="T104" fmla="*/ 215 w 497"/>
                <a:gd name="T105" fmla="*/ 17 h 481"/>
                <a:gd name="T106" fmla="*/ 239 w 497"/>
                <a:gd name="T107" fmla="*/ 9 h 481"/>
                <a:gd name="T108" fmla="*/ 261 w 497"/>
                <a:gd name="T109" fmla="*/ 3 h 481"/>
                <a:gd name="T110" fmla="*/ 309 w 497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481">
                  <a:moveTo>
                    <a:pt x="309" y="0"/>
                  </a:moveTo>
                  <a:lnTo>
                    <a:pt x="340" y="2"/>
                  </a:lnTo>
                  <a:lnTo>
                    <a:pt x="367" y="7"/>
                  </a:lnTo>
                  <a:lnTo>
                    <a:pt x="393" y="15"/>
                  </a:lnTo>
                  <a:lnTo>
                    <a:pt x="425" y="34"/>
                  </a:lnTo>
                  <a:lnTo>
                    <a:pt x="451" y="58"/>
                  </a:lnTo>
                  <a:lnTo>
                    <a:pt x="471" y="87"/>
                  </a:lnTo>
                  <a:lnTo>
                    <a:pt x="485" y="122"/>
                  </a:lnTo>
                  <a:lnTo>
                    <a:pt x="494" y="161"/>
                  </a:lnTo>
                  <a:lnTo>
                    <a:pt x="497" y="204"/>
                  </a:lnTo>
                  <a:lnTo>
                    <a:pt x="497" y="481"/>
                  </a:lnTo>
                  <a:lnTo>
                    <a:pt x="389" y="481"/>
                  </a:lnTo>
                  <a:lnTo>
                    <a:pt x="389" y="204"/>
                  </a:lnTo>
                  <a:lnTo>
                    <a:pt x="386" y="170"/>
                  </a:lnTo>
                  <a:lnTo>
                    <a:pt x="376" y="140"/>
                  </a:lnTo>
                  <a:lnTo>
                    <a:pt x="359" y="116"/>
                  </a:lnTo>
                  <a:lnTo>
                    <a:pt x="335" y="99"/>
                  </a:lnTo>
                  <a:lnTo>
                    <a:pt x="309" y="89"/>
                  </a:lnTo>
                  <a:lnTo>
                    <a:pt x="278" y="84"/>
                  </a:lnTo>
                  <a:lnTo>
                    <a:pt x="254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3" y="120"/>
                  </a:lnTo>
                  <a:lnTo>
                    <a:pt x="179" y="139"/>
                  </a:lnTo>
                  <a:lnTo>
                    <a:pt x="167" y="161"/>
                  </a:lnTo>
                  <a:lnTo>
                    <a:pt x="160" y="185"/>
                  </a:lnTo>
                  <a:lnTo>
                    <a:pt x="159" y="212"/>
                  </a:lnTo>
                  <a:lnTo>
                    <a:pt x="159" y="481"/>
                  </a:lnTo>
                  <a:lnTo>
                    <a:pt x="51" y="481"/>
                  </a:lnTo>
                  <a:lnTo>
                    <a:pt x="51" y="146"/>
                  </a:lnTo>
                  <a:lnTo>
                    <a:pt x="51" y="127"/>
                  </a:lnTo>
                  <a:lnTo>
                    <a:pt x="49" y="111"/>
                  </a:lnTo>
                  <a:lnTo>
                    <a:pt x="49" y="103"/>
                  </a:lnTo>
                  <a:lnTo>
                    <a:pt x="46" y="96"/>
                  </a:lnTo>
                  <a:lnTo>
                    <a:pt x="44" y="91"/>
                  </a:lnTo>
                  <a:lnTo>
                    <a:pt x="39" y="87"/>
                  </a:lnTo>
                  <a:lnTo>
                    <a:pt x="36" y="84"/>
                  </a:lnTo>
                  <a:lnTo>
                    <a:pt x="29" y="80"/>
                  </a:lnTo>
                  <a:lnTo>
                    <a:pt x="17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3" y="0"/>
                  </a:lnTo>
                  <a:lnTo>
                    <a:pt x="78" y="0"/>
                  </a:lnTo>
                  <a:lnTo>
                    <a:pt x="101" y="5"/>
                  </a:lnTo>
                  <a:lnTo>
                    <a:pt x="119" y="14"/>
                  </a:lnTo>
                  <a:lnTo>
                    <a:pt x="135" y="29"/>
                  </a:lnTo>
                  <a:lnTo>
                    <a:pt x="143" y="43"/>
                  </a:lnTo>
                  <a:lnTo>
                    <a:pt x="147" y="60"/>
                  </a:lnTo>
                  <a:lnTo>
                    <a:pt x="149" y="80"/>
                  </a:lnTo>
                  <a:lnTo>
                    <a:pt x="160" y="60"/>
                  </a:lnTo>
                  <a:lnTo>
                    <a:pt x="176" y="43"/>
                  </a:lnTo>
                  <a:lnTo>
                    <a:pt x="195" y="29"/>
                  </a:lnTo>
                  <a:lnTo>
                    <a:pt x="215" y="17"/>
                  </a:lnTo>
                  <a:lnTo>
                    <a:pt x="239" y="9"/>
                  </a:lnTo>
                  <a:lnTo>
                    <a:pt x="261" y="3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993" y="2131"/>
              <a:ext cx="424" cy="495"/>
            </a:xfrm>
            <a:custGeom>
              <a:avLst/>
              <a:gdLst>
                <a:gd name="T0" fmla="*/ 253 w 424"/>
                <a:gd name="T1" fmla="*/ 2 h 495"/>
                <a:gd name="T2" fmla="*/ 325 w 424"/>
                <a:gd name="T3" fmla="*/ 21 h 495"/>
                <a:gd name="T4" fmla="*/ 380 w 424"/>
                <a:gd name="T5" fmla="*/ 57 h 495"/>
                <a:gd name="T6" fmla="*/ 410 w 424"/>
                <a:gd name="T7" fmla="*/ 110 h 495"/>
                <a:gd name="T8" fmla="*/ 320 w 424"/>
                <a:gd name="T9" fmla="*/ 142 h 495"/>
                <a:gd name="T10" fmla="*/ 310 w 424"/>
                <a:gd name="T11" fmla="*/ 113 h 495"/>
                <a:gd name="T12" fmla="*/ 294 w 424"/>
                <a:gd name="T13" fmla="*/ 100 h 495"/>
                <a:gd name="T14" fmla="*/ 269 w 424"/>
                <a:gd name="T15" fmla="*/ 88 h 495"/>
                <a:gd name="T16" fmla="*/ 212 w 424"/>
                <a:gd name="T17" fmla="*/ 81 h 495"/>
                <a:gd name="T18" fmla="*/ 159 w 424"/>
                <a:gd name="T19" fmla="*/ 91 h 495"/>
                <a:gd name="T20" fmla="*/ 135 w 424"/>
                <a:gd name="T21" fmla="*/ 105 h 495"/>
                <a:gd name="T22" fmla="*/ 123 w 424"/>
                <a:gd name="T23" fmla="*/ 118 h 495"/>
                <a:gd name="T24" fmla="*/ 115 w 424"/>
                <a:gd name="T25" fmla="*/ 146 h 495"/>
                <a:gd name="T26" fmla="*/ 129 w 424"/>
                <a:gd name="T27" fmla="*/ 177 h 495"/>
                <a:gd name="T28" fmla="*/ 166 w 424"/>
                <a:gd name="T29" fmla="*/ 192 h 495"/>
                <a:gd name="T30" fmla="*/ 228 w 424"/>
                <a:gd name="T31" fmla="*/ 204 h 495"/>
                <a:gd name="T32" fmla="*/ 334 w 424"/>
                <a:gd name="T33" fmla="*/ 225 h 495"/>
                <a:gd name="T34" fmla="*/ 388 w 424"/>
                <a:gd name="T35" fmla="*/ 254 h 495"/>
                <a:gd name="T36" fmla="*/ 416 w 424"/>
                <a:gd name="T37" fmla="*/ 296 h 495"/>
                <a:gd name="T38" fmla="*/ 424 w 424"/>
                <a:gd name="T39" fmla="*/ 344 h 495"/>
                <a:gd name="T40" fmla="*/ 416 w 424"/>
                <a:gd name="T41" fmla="*/ 392 h 495"/>
                <a:gd name="T42" fmla="*/ 385 w 424"/>
                <a:gd name="T43" fmla="*/ 439 h 495"/>
                <a:gd name="T44" fmla="*/ 328 w 424"/>
                <a:gd name="T45" fmla="*/ 474 h 495"/>
                <a:gd name="T46" fmla="*/ 257 w 424"/>
                <a:gd name="T47" fmla="*/ 493 h 495"/>
                <a:gd name="T48" fmla="*/ 178 w 424"/>
                <a:gd name="T49" fmla="*/ 493 h 495"/>
                <a:gd name="T50" fmla="*/ 105 w 424"/>
                <a:gd name="T51" fmla="*/ 480 h 495"/>
                <a:gd name="T52" fmla="*/ 47 w 424"/>
                <a:gd name="T53" fmla="*/ 444 h 495"/>
                <a:gd name="T54" fmla="*/ 12 w 424"/>
                <a:gd name="T55" fmla="*/ 396 h 495"/>
                <a:gd name="T56" fmla="*/ 0 w 424"/>
                <a:gd name="T57" fmla="*/ 344 h 495"/>
                <a:gd name="T58" fmla="*/ 110 w 424"/>
                <a:gd name="T59" fmla="*/ 361 h 495"/>
                <a:gd name="T60" fmla="*/ 123 w 424"/>
                <a:gd name="T61" fmla="*/ 384 h 495"/>
                <a:gd name="T62" fmla="*/ 142 w 424"/>
                <a:gd name="T63" fmla="*/ 397 h 495"/>
                <a:gd name="T64" fmla="*/ 175 w 424"/>
                <a:gd name="T65" fmla="*/ 411 h 495"/>
                <a:gd name="T66" fmla="*/ 253 w 424"/>
                <a:gd name="T67" fmla="*/ 413 h 495"/>
                <a:gd name="T68" fmla="*/ 289 w 424"/>
                <a:gd name="T69" fmla="*/ 401 h 495"/>
                <a:gd name="T70" fmla="*/ 308 w 424"/>
                <a:gd name="T71" fmla="*/ 387 h 495"/>
                <a:gd name="T72" fmla="*/ 323 w 424"/>
                <a:gd name="T73" fmla="*/ 363 h 495"/>
                <a:gd name="T74" fmla="*/ 323 w 424"/>
                <a:gd name="T75" fmla="*/ 324 h 495"/>
                <a:gd name="T76" fmla="*/ 298 w 424"/>
                <a:gd name="T77" fmla="*/ 298 h 495"/>
                <a:gd name="T78" fmla="*/ 221 w 424"/>
                <a:gd name="T79" fmla="*/ 279 h 495"/>
                <a:gd name="T80" fmla="*/ 113 w 424"/>
                <a:gd name="T81" fmla="*/ 261 h 495"/>
                <a:gd name="T82" fmla="*/ 53 w 424"/>
                <a:gd name="T83" fmla="*/ 233 h 495"/>
                <a:gd name="T84" fmla="*/ 21 w 424"/>
                <a:gd name="T85" fmla="*/ 195 h 495"/>
                <a:gd name="T86" fmla="*/ 12 w 424"/>
                <a:gd name="T87" fmla="*/ 149 h 495"/>
                <a:gd name="T88" fmla="*/ 19 w 424"/>
                <a:gd name="T89" fmla="*/ 103 h 495"/>
                <a:gd name="T90" fmla="*/ 48 w 424"/>
                <a:gd name="T91" fmla="*/ 57 h 495"/>
                <a:gd name="T92" fmla="*/ 105 w 424"/>
                <a:gd name="T93" fmla="*/ 21 h 495"/>
                <a:gd name="T94" fmla="*/ 175 w 424"/>
                <a:gd name="T95" fmla="*/ 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495">
                  <a:moveTo>
                    <a:pt x="212" y="0"/>
                  </a:moveTo>
                  <a:lnTo>
                    <a:pt x="253" y="2"/>
                  </a:lnTo>
                  <a:lnTo>
                    <a:pt x="291" y="9"/>
                  </a:lnTo>
                  <a:lnTo>
                    <a:pt x="325" y="21"/>
                  </a:lnTo>
                  <a:lnTo>
                    <a:pt x="356" y="36"/>
                  </a:lnTo>
                  <a:lnTo>
                    <a:pt x="380" y="57"/>
                  </a:lnTo>
                  <a:lnTo>
                    <a:pt x="398" y="81"/>
                  </a:lnTo>
                  <a:lnTo>
                    <a:pt x="410" y="110"/>
                  </a:lnTo>
                  <a:lnTo>
                    <a:pt x="414" y="142"/>
                  </a:lnTo>
                  <a:lnTo>
                    <a:pt x="320" y="142"/>
                  </a:lnTo>
                  <a:lnTo>
                    <a:pt x="316" y="127"/>
                  </a:lnTo>
                  <a:lnTo>
                    <a:pt x="310" y="113"/>
                  </a:lnTo>
                  <a:lnTo>
                    <a:pt x="303" y="106"/>
                  </a:lnTo>
                  <a:lnTo>
                    <a:pt x="294" y="100"/>
                  </a:lnTo>
                  <a:lnTo>
                    <a:pt x="284" y="94"/>
                  </a:lnTo>
                  <a:lnTo>
                    <a:pt x="269" y="88"/>
                  </a:lnTo>
                  <a:lnTo>
                    <a:pt x="250" y="84"/>
                  </a:lnTo>
                  <a:lnTo>
                    <a:pt x="212" y="81"/>
                  </a:lnTo>
                  <a:lnTo>
                    <a:pt x="176" y="86"/>
                  </a:lnTo>
                  <a:lnTo>
                    <a:pt x="159" y="91"/>
                  </a:lnTo>
                  <a:lnTo>
                    <a:pt x="144" y="98"/>
                  </a:lnTo>
                  <a:lnTo>
                    <a:pt x="135" y="105"/>
                  </a:lnTo>
                  <a:lnTo>
                    <a:pt x="129" y="112"/>
                  </a:lnTo>
                  <a:lnTo>
                    <a:pt x="123" y="118"/>
                  </a:lnTo>
                  <a:lnTo>
                    <a:pt x="117" y="132"/>
                  </a:lnTo>
                  <a:lnTo>
                    <a:pt x="115" y="146"/>
                  </a:lnTo>
                  <a:lnTo>
                    <a:pt x="120" y="165"/>
                  </a:lnTo>
                  <a:lnTo>
                    <a:pt x="129" y="177"/>
                  </a:lnTo>
                  <a:lnTo>
                    <a:pt x="144" y="187"/>
                  </a:lnTo>
                  <a:lnTo>
                    <a:pt x="166" y="192"/>
                  </a:lnTo>
                  <a:lnTo>
                    <a:pt x="193" y="199"/>
                  </a:lnTo>
                  <a:lnTo>
                    <a:pt x="228" y="204"/>
                  </a:lnTo>
                  <a:lnTo>
                    <a:pt x="301" y="216"/>
                  </a:lnTo>
                  <a:lnTo>
                    <a:pt x="334" y="225"/>
                  </a:lnTo>
                  <a:lnTo>
                    <a:pt x="363" y="237"/>
                  </a:lnTo>
                  <a:lnTo>
                    <a:pt x="388" y="254"/>
                  </a:lnTo>
                  <a:lnTo>
                    <a:pt x="407" y="278"/>
                  </a:lnTo>
                  <a:lnTo>
                    <a:pt x="416" y="296"/>
                  </a:lnTo>
                  <a:lnTo>
                    <a:pt x="422" y="319"/>
                  </a:lnTo>
                  <a:lnTo>
                    <a:pt x="424" y="344"/>
                  </a:lnTo>
                  <a:lnTo>
                    <a:pt x="421" y="370"/>
                  </a:lnTo>
                  <a:lnTo>
                    <a:pt x="416" y="392"/>
                  </a:lnTo>
                  <a:lnTo>
                    <a:pt x="405" y="413"/>
                  </a:lnTo>
                  <a:lnTo>
                    <a:pt x="385" y="439"/>
                  </a:lnTo>
                  <a:lnTo>
                    <a:pt x="359" y="459"/>
                  </a:lnTo>
                  <a:lnTo>
                    <a:pt x="328" y="474"/>
                  </a:lnTo>
                  <a:lnTo>
                    <a:pt x="294" y="486"/>
                  </a:lnTo>
                  <a:lnTo>
                    <a:pt x="257" y="493"/>
                  </a:lnTo>
                  <a:lnTo>
                    <a:pt x="217" y="495"/>
                  </a:lnTo>
                  <a:lnTo>
                    <a:pt x="178" y="493"/>
                  </a:lnTo>
                  <a:lnTo>
                    <a:pt x="140" y="488"/>
                  </a:lnTo>
                  <a:lnTo>
                    <a:pt x="105" y="480"/>
                  </a:lnTo>
                  <a:lnTo>
                    <a:pt x="74" y="464"/>
                  </a:lnTo>
                  <a:lnTo>
                    <a:pt x="47" y="444"/>
                  </a:lnTo>
                  <a:lnTo>
                    <a:pt x="24" y="416"/>
                  </a:lnTo>
                  <a:lnTo>
                    <a:pt x="12" y="396"/>
                  </a:lnTo>
                  <a:lnTo>
                    <a:pt x="6" y="372"/>
                  </a:lnTo>
                  <a:lnTo>
                    <a:pt x="0" y="344"/>
                  </a:lnTo>
                  <a:lnTo>
                    <a:pt x="106" y="344"/>
                  </a:lnTo>
                  <a:lnTo>
                    <a:pt x="110" y="361"/>
                  </a:lnTo>
                  <a:lnTo>
                    <a:pt x="117" y="375"/>
                  </a:lnTo>
                  <a:lnTo>
                    <a:pt x="123" y="384"/>
                  </a:lnTo>
                  <a:lnTo>
                    <a:pt x="132" y="392"/>
                  </a:lnTo>
                  <a:lnTo>
                    <a:pt x="142" y="397"/>
                  </a:lnTo>
                  <a:lnTo>
                    <a:pt x="158" y="406"/>
                  </a:lnTo>
                  <a:lnTo>
                    <a:pt x="175" y="411"/>
                  </a:lnTo>
                  <a:lnTo>
                    <a:pt x="214" y="416"/>
                  </a:lnTo>
                  <a:lnTo>
                    <a:pt x="253" y="413"/>
                  </a:lnTo>
                  <a:lnTo>
                    <a:pt x="272" y="408"/>
                  </a:lnTo>
                  <a:lnTo>
                    <a:pt x="289" y="401"/>
                  </a:lnTo>
                  <a:lnTo>
                    <a:pt x="299" y="396"/>
                  </a:lnTo>
                  <a:lnTo>
                    <a:pt x="308" y="387"/>
                  </a:lnTo>
                  <a:lnTo>
                    <a:pt x="315" y="379"/>
                  </a:lnTo>
                  <a:lnTo>
                    <a:pt x="323" y="363"/>
                  </a:lnTo>
                  <a:lnTo>
                    <a:pt x="327" y="343"/>
                  </a:lnTo>
                  <a:lnTo>
                    <a:pt x="323" y="324"/>
                  </a:lnTo>
                  <a:lnTo>
                    <a:pt x="313" y="308"/>
                  </a:lnTo>
                  <a:lnTo>
                    <a:pt x="298" y="298"/>
                  </a:lnTo>
                  <a:lnTo>
                    <a:pt x="263" y="286"/>
                  </a:lnTo>
                  <a:lnTo>
                    <a:pt x="221" y="279"/>
                  </a:lnTo>
                  <a:lnTo>
                    <a:pt x="147" y="269"/>
                  </a:lnTo>
                  <a:lnTo>
                    <a:pt x="113" y="261"/>
                  </a:lnTo>
                  <a:lnTo>
                    <a:pt x="81" y="249"/>
                  </a:lnTo>
                  <a:lnTo>
                    <a:pt x="53" y="233"/>
                  </a:lnTo>
                  <a:lnTo>
                    <a:pt x="31" y="213"/>
                  </a:lnTo>
                  <a:lnTo>
                    <a:pt x="21" y="195"/>
                  </a:lnTo>
                  <a:lnTo>
                    <a:pt x="14" y="173"/>
                  </a:lnTo>
                  <a:lnTo>
                    <a:pt x="12" y="149"/>
                  </a:lnTo>
                  <a:lnTo>
                    <a:pt x="14" y="124"/>
                  </a:lnTo>
                  <a:lnTo>
                    <a:pt x="19" y="103"/>
                  </a:lnTo>
                  <a:lnTo>
                    <a:pt x="29" y="82"/>
                  </a:lnTo>
                  <a:lnTo>
                    <a:pt x="48" y="57"/>
                  </a:lnTo>
                  <a:lnTo>
                    <a:pt x="74" y="36"/>
                  </a:lnTo>
                  <a:lnTo>
                    <a:pt x="105" y="21"/>
                  </a:lnTo>
                  <a:lnTo>
                    <a:pt x="139" y="9"/>
                  </a:lnTo>
                  <a:lnTo>
                    <a:pt x="175" y="2"/>
                  </a:lnTo>
                  <a:lnTo>
                    <a:pt x="2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102" y="2133"/>
              <a:ext cx="496" cy="481"/>
            </a:xfrm>
            <a:custGeom>
              <a:avLst/>
              <a:gdLst>
                <a:gd name="T0" fmla="*/ 308 w 496"/>
                <a:gd name="T1" fmla="*/ 0 h 481"/>
                <a:gd name="T2" fmla="*/ 338 w 496"/>
                <a:gd name="T3" fmla="*/ 2 h 481"/>
                <a:gd name="T4" fmla="*/ 366 w 496"/>
                <a:gd name="T5" fmla="*/ 7 h 481"/>
                <a:gd name="T6" fmla="*/ 391 w 496"/>
                <a:gd name="T7" fmla="*/ 15 h 481"/>
                <a:gd name="T8" fmla="*/ 424 w 496"/>
                <a:gd name="T9" fmla="*/ 34 h 481"/>
                <a:gd name="T10" fmla="*/ 450 w 496"/>
                <a:gd name="T11" fmla="*/ 58 h 481"/>
                <a:gd name="T12" fmla="*/ 470 w 496"/>
                <a:gd name="T13" fmla="*/ 87 h 481"/>
                <a:gd name="T14" fmla="*/ 484 w 496"/>
                <a:gd name="T15" fmla="*/ 122 h 481"/>
                <a:gd name="T16" fmla="*/ 492 w 496"/>
                <a:gd name="T17" fmla="*/ 161 h 481"/>
                <a:gd name="T18" fmla="*/ 496 w 496"/>
                <a:gd name="T19" fmla="*/ 204 h 481"/>
                <a:gd name="T20" fmla="*/ 496 w 496"/>
                <a:gd name="T21" fmla="*/ 481 h 481"/>
                <a:gd name="T22" fmla="*/ 388 w 496"/>
                <a:gd name="T23" fmla="*/ 481 h 481"/>
                <a:gd name="T24" fmla="*/ 388 w 496"/>
                <a:gd name="T25" fmla="*/ 204 h 481"/>
                <a:gd name="T26" fmla="*/ 385 w 496"/>
                <a:gd name="T27" fmla="*/ 170 h 481"/>
                <a:gd name="T28" fmla="*/ 374 w 496"/>
                <a:gd name="T29" fmla="*/ 140 h 481"/>
                <a:gd name="T30" fmla="*/ 357 w 496"/>
                <a:gd name="T31" fmla="*/ 116 h 481"/>
                <a:gd name="T32" fmla="*/ 333 w 496"/>
                <a:gd name="T33" fmla="*/ 99 h 481"/>
                <a:gd name="T34" fmla="*/ 308 w 496"/>
                <a:gd name="T35" fmla="*/ 89 h 481"/>
                <a:gd name="T36" fmla="*/ 277 w 496"/>
                <a:gd name="T37" fmla="*/ 84 h 481"/>
                <a:gd name="T38" fmla="*/ 253 w 496"/>
                <a:gd name="T39" fmla="*/ 87 h 481"/>
                <a:gd name="T40" fmla="*/ 229 w 496"/>
                <a:gd name="T41" fmla="*/ 94 h 481"/>
                <a:gd name="T42" fmla="*/ 210 w 496"/>
                <a:gd name="T43" fmla="*/ 104 h 481"/>
                <a:gd name="T44" fmla="*/ 192 w 496"/>
                <a:gd name="T45" fmla="*/ 120 h 481"/>
                <a:gd name="T46" fmla="*/ 178 w 496"/>
                <a:gd name="T47" fmla="*/ 139 h 481"/>
                <a:gd name="T48" fmla="*/ 166 w 496"/>
                <a:gd name="T49" fmla="*/ 161 h 481"/>
                <a:gd name="T50" fmla="*/ 159 w 496"/>
                <a:gd name="T51" fmla="*/ 185 h 481"/>
                <a:gd name="T52" fmla="*/ 157 w 496"/>
                <a:gd name="T53" fmla="*/ 212 h 481"/>
                <a:gd name="T54" fmla="*/ 157 w 496"/>
                <a:gd name="T55" fmla="*/ 481 h 481"/>
                <a:gd name="T56" fmla="*/ 50 w 496"/>
                <a:gd name="T57" fmla="*/ 481 h 481"/>
                <a:gd name="T58" fmla="*/ 50 w 496"/>
                <a:gd name="T59" fmla="*/ 146 h 481"/>
                <a:gd name="T60" fmla="*/ 50 w 496"/>
                <a:gd name="T61" fmla="*/ 127 h 481"/>
                <a:gd name="T62" fmla="*/ 48 w 496"/>
                <a:gd name="T63" fmla="*/ 111 h 481"/>
                <a:gd name="T64" fmla="*/ 48 w 496"/>
                <a:gd name="T65" fmla="*/ 103 h 481"/>
                <a:gd name="T66" fmla="*/ 45 w 496"/>
                <a:gd name="T67" fmla="*/ 96 h 481"/>
                <a:gd name="T68" fmla="*/ 43 w 496"/>
                <a:gd name="T69" fmla="*/ 91 h 481"/>
                <a:gd name="T70" fmla="*/ 39 w 496"/>
                <a:gd name="T71" fmla="*/ 87 h 481"/>
                <a:gd name="T72" fmla="*/ 34 w 496"/>
                <a:gd name="T73" fmla="*/ 84 h 481"/>
                <a:gd name="T74" fmla="*/ 28 w 496"/>
                <a:gd name="T75" fmla="*/ 80 h 481"/>
                <a:gd name="T76" fmla="*/ 16 w 496"/>
                <a:gd name="T77" fmla="*/ 80 h 481"/>
                <a:gd name="T78" fmla="*/ 0 w 496"/>
                <a:gd name="T79" fmla="*/ 80 h 481"/>
                <a:gd name="T80" fmla="*/ 0 w 496"/>
                <a:gd name="T81" fmla="*/ 7 h 481"/>
                <a:gd name="T82" fmla="*/ 51 w 496"/>
                <a:gd name="T83" fmla="*/ 0 h 481"/>
                <a:gd name="T84" fmla="*/ 77 w 496"/>
                <a:gd name="T85" fmla="*/ 0 h 481"/>
                <a:gd name="T86" fmla="*/ 99 w 496"/>
                <a:gd name="T87" fmla="*/ 5 h 481"/>
                <a:gd name="T88" fmla="*/ 118 w 496"/>
                <a:gd name="T89" fmla="*/ 14 h 481"/>
                <a:gd name="T90" fmla="*/ 133 w 496"/>
                <a:gd name="T91" fmla="*/ 29 h 481"/>
                <a:gd name="T92" fmla="*/ 142 w 496"/>
                <a:gd name="T93" fmla="*/ 43 h 481"/>
                <a:gd name="T94" fmla="*/ 145 w 496"/>
                <a:gd name="T95" fmla="*/ 60 h 481"/>
                <a:gd name="T96" fmla="*/ 147 w 496"/>
                <a:gd name="T97" fmla="*/ 80 h 481"/>
                <a:gd name="T98" fmla="*/ 159 w 496"/>
                <a:gd name="T99" fmla="*/ 60 h 481"/>
                <a:gd name="T100" fmla="*/ 174 w 496"/>
                <a:gd name="T101" fmla="*/ 43 h 481"/>
                <a:gd name="T102" fmla="*/ 193 w 496"/>
                <a:gd name="T103" fmla="*/ 29 h 481"/>
                <a:gd name="T104" fmla="*/ 214 w 496"/>
                <a:gd name="T105" fmla="*/ 17 h 481"/>
                <a:gd name="T106" fmla="*/ 238 w 496"/>
                <a:gd name="T107" fmla="*/ 9 h 481"/>
                <a:gd name="T108" fmla="*/ 260 w 496"/>
                <a:gd name="T109" fmla="*/ 3 h 481"/>
                <a:gd name="T110" fmla="*/ 308 w 496"/>
                <a:gd name="T11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481">
                  <a:moveTo>
                    <a:pt x="308" y="0"/>
                  </a:moveTo>
                  <a:lnTo>
                    <a:pt x="338" y="2"/>
                  </a:lnTo>
                  <a:lnTo>
                    <a:pt x="366" y="7"/>
                  </a:lnTo>
                  <a:lnTo>
                    <a:pt x="391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481"/>
                  </a:lnTo>
                  <a:lnTo>
                    <a:pt x="388" y="481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4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29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6" y="161"/>
                  </a:lnTo>
                  <a:lnTo>
                    <a:pt x="159" y="185"/>
                  </a:lnTo>
                  <a:lnTo>
                    <a:pt x="157" y="212"/>
                  </a:lnTo>
                  <a:lnTo>
                    <a:pt x="157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5" y="96"/>
                  </a:lnTo>
                  <a:lnTo>
                    <a:pt x="43" y="91"/>
                  </a:lnTo>
                  <a:lnTo>
                    <a:pt x="39" y="87"/>
                  </a:lnTo>
                  <a:lnTo>
                    <a:pt x="34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1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3" y="29"/>
                  </a:lnTo>
                  <a:lnTo>
                    <a:pt x="142" y="43"/>
                  </a:lnTo>
                  <a:lnTo>
                    <a:pt x="145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4" y="43"/>
                  </a:lnTo>
                  <a:lnTo>
                    <a:pt x="193" y="29"/>
                  </a:lnTo>
                  <a:lnTo>
                    <a:pt x="214" y="17"/>
                  </a:lnTo>
                  <a:lnTo>
                    <a:pt x="238" y="9"/>
                  </a:lnTo>
                  <a:lnTo>
                    <a:pt x="260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3676" y="1931"/>
              <a:ext cx="128" cy="128"/>
            </a:xfrm>
            <a:custGeom>
              <a:avLst/>
              <a:gdLst>
                <a:gd name="T0" fmla="*/ 63 w 128"/>
                <a:gd name="T1" fmla="*/ 0 h 128"/>
                <a:gd name="T2" fmla="*/ 87 w 128"/>
                <a:gd name="T3" fmla="*/ 5 h 128"/>
                <a:gd name="T4" fmla="*/ 108 w 128"/>
                <a:gd name="T5" fmla="*/ 17 h 128"/>
                <a:gd name="T6" fmla="*/ 120 w 128"/>
                <a:gd name="T7" fmla="*/ 29 h 128"/>
                <a:gd name="T8" fmla="*/ 125 w 128"/>
                <a:gd name="T9" fmla="*/ 45 h 128"/>
                <a:gd name="T10" fmla="*/ 128 w 128"/>
                <a:gd name="T11" fmla="*/ 63 h 128"/>
                <a:gd name="T12" fmla="*/ 125 w 128"/>
                <a:gd name="T13" fmla="*/ 82 h 128"/>
                <a:gd name="T14" fmla="*/ 120 w 128"/>
                <a:gd name="T15" fmla="*/ 99 h 128"/>
                <a:gd name="T16" fmla="*/ 108 w 128"/>
                <a:gd name="T17" fmla="*/ 111 h 128"/>
                <a:gd name="T18" fmla="*/ 87 w 128"/>
                <a:gd name="T19" fmla="*/ 123 h 128"/>
                <a:gd name="T20" fmla="*/ 65 w 128"/>
                <a:gd name="T21" fmla="*/ 128 h 128"/>
                <a:gd name="T22" fmla="*/ 41 w 128"/>
                <a:gd name="T23" fmla="*/ 125 h 128"/>
                <a:gd name="T24" fmla="*/ 21 w 128"/>
                <a:gd name="T25" fmla="*/ 113 h 128"/>
                <a:gd name="T26" fmla="*/ 9 w 128"/>
                <a:gd name="T27" fmla="*/ 99 h 128"/>
                <a:gd name="T28" fmla="*/ 2 w 128"/>
                <a:gd name="T29" fmla="*/ 84 h 128"/>
                <a:gd name="T30" fmla="*/ 0 w 128"/>
                <a:gd name="T31" fmla="*/ 63 h 128"/>
                <a:gd name="T32" fmla="*/ 2 w 128"/>
                <a:gd name="T33" fmla="*/ 45 h 128"/>
                <a:gd name="T34" fmla="*/ 9 w 128"/>
                <a:gd name="T35" fmla="*/ 29 h 128"/>
                <a:gd name="T36" fmla="*/ 19 w 128"/>
                <a:gd name="T37" fmla="*/ 17 h 128"/>
                <a:gd name="T38" fmla="*/ 41 w 128"/>
                <a:gd name="T39" fmla="*/ 5 h 128"/>
                <a:gd name="T40" fmla="*/ 63 w 128"/>
                <a:gd name="T4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8">
                  <a:moveTo>
                    <a:pt x="63" y="0"/>
                  </a:moveTo>
                  <a:lnTo>
                    <a:pt x="87" y="5"/>
                  </a:lnTo>
                  <a:lnTo>
                    <a:pt x="108" y="17"/>
                  </a:lnTo>
                  <a:lnTo>
                    <a:pt x="120" y="29"/>
                  </a:lnTo>
                  <a:lnTo>
                    <a:pt x="125" y="45"/>
                  </a:lnTo>
                  <a:lnTo>
                    <a:pt x="128" y="63"/>
                  </a:lnTo>
                  <a:lnTo>
                    <a:pt x="125" y="82"/>
                  </a:lnTo>
                  <a:lnTo>
                    <a:pt x="120" y="99"/>
                  </a:lnTo>
                  <a:lnTo>
                    <a:pt x="108" y="111"/>
                  </a:lnTo>
                  <a:lnTo>
                    <a:pt x="87" y="123"/>
                  </a:lnTo>
                  <a:lnTo>
                    <a:pt x="65" y="128"/>
                  </a:lnTo>
                  <a:lnTo>
                    <a:pt x="41" y="125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2" y="84"/>
                  </a:lnTo>
                  <a:lnTo>
                    <a:pt x="0" y="63"/>
                  </a:lnTo>
                  <a:lnTo>
                    <a:pt x="2" y="45"/>
                  </a:lnTo>
                  <a:lnTo>
                    <a:pt x="9" y="29"/>
                  </a:lnTo>
                  <a:lnTo>
                    <a:pt x="19" y="17"/>
                  </a:lnTo>
                  <a:lnTo>
                    <a:pt x="41" y="5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686" y="2142"/>
              <a:ext cx="106" cy="47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3869" y="2133"/>
              <a:ext cx="499" cy="490"/>
            </a:xfrm>
            <a:custGeom>
              <a:avLst/>
              <a:gdLst>
                <a:gd name="T0" fmla="*/ 219 w 499"/>
                <a:gd name="T1" fmla="*/ 96 h 490"/>
                <a:gd name="T2" fmla="*/ 171 w 499"/>
                <a:gd name="T3" fmla="*/ 115 h 490"/>
                <a:gd name="T4" fmla="*/ 132 w 499"/>
                <a:gd name="T5" fmla="*/ 152 h 490"/>
                <a:gd name="T6" fmla="*/ 110 w 499"/>
                <a:gd name="T7" fmla="*/ 207 h 490"/>
                <a:gd name="T8" fmla="*/ 110 w 499"/>
                <a:gd name="T9" fmla="*/ 279 h 490"/>
                <a:gd name="T10" fmla="*/ 134 w 499"/>
                <a:gd name="T11" fmla="*/ 337 h 490"/>
                <a:gd name="T12" fmla="*/ 173 w 499"/>
                <a:gd name="T13" fmla="*/ 375 h 490"/>
                <a:gd name="T14" fmla="*/ 224 w 499"/>
                <a:gd name="T15" fmla="*/ 394 h 490"/>
                <a:gd name="T16" fmla="*/ 277 w 499"/>
                <a:gd name="T17" fmla="*/ 394 h 490"/>
                <a:gd name="T18" fmla="*/ 327 w 499"/>
                <a:gd name="T19" fmla="*/ 373 h 490"/>
                <a:gd name="T20" fmla="*/ 366 w 499"/>
                <a:gd name="T21" fmla="*/ 336 h 490"/>
                <a:gd name="T22" fmla="*/ 390 w 499"/>
                <a:gd name="T23" fmla="*/ 279 h 490"/>
                <a:gd name="T24" fmla="*/ 390 w 499"/>
                <a:gd name="T25" fmla="*/ 207 h 490"/>
                <a:gd name="T26" fmla="*/ 364 w 499"/>
                <a:gd name="T27" fmla="*/ 151 h 490"/>
                <a:gd name="T28" fmla="*/ 325 w 499"/>
                <a:gd name="T29" fmla="*/ 113 h 490"/>
                <a:gd name="T30" fmla="*/ 272 w 499"/>
                <a:gd name="T31" fmla="*/ 94 h 490"/>
                <a:gd name="T32" fmla="*/ 245 w 499"/>
                <a:gd name="T33" fmla="*/ 0 h 490"/>
                <a:gd name="T34" fmla="*/ 340 w 499"/>
                <a:gd name="T35" fmla="*/ 14 h 490"/>
                <a:gd name="T36" fmla="*/ 422 w 499"/>
                <a:gd name="T37" fmla="*/ 58 h 490"/>
                <a:gd name="T38" fmla="*/ 463 w 499"/>
                <a:gd name="T39" fmla="*/ 106 h 490"/>
                <a:gd name="T40" fmla="*/ 491 w 499"/>
                <a:gd name="T41" fmla="*/ 168 h 490"/>
                <a:gd name="T42" fmla="*/ 499 w 499"/>
                <a:gd name="T43" fmla="*/ 243 h 490"/>
                <a:gd name="T44" fmla="*/ 489 w 499"/>
                <a:gd name="T45" fmla="*/ 318 h 490"/>
                <a:gd name="T46" fmla="*/ 462 w 499"/>
                <a:gd name="T47" fmla="*/ 380 h 490"/>
                <a:gd name="T48" fmla="*/ 421 w 499"/>
                <a:gd name="T49" fmla="*/ 430 h 490"/>
                <a:gd name="T50" fmla="*/ 340 w 499"/>
                <a:gd name="T51" fmla="*/ 474 h 490"/>
                <a:gd name="T52" fmla="*/ 250 w 499"/>
                <a:gd name="T53" fmla="*/ 490 h 490"/>
                <a:gd name="T54" fmla="*/ 157 w 499"/>
                <a:gd name="T55" fmla="*/ 474 h 490"/>
                <a:gd name="T56" fmla="*/ 79 w 499"/>
                <a:gd name="T57" fmla="*/ 430 h 490"/>
                <a:gd name="T58" fmla="*/ 38 w 499"/>
                <a:gd name="T59" fmla="*/ 380 h 490"/>
                <a:gd name="T60" fmla="*/ 11 w 499"/>
                <a:gd name="T61" fmla="*/ 318 h 490"/>
                <a:gd name="T62" fmla="*/ 0 w 499"/>
                <a:gd name="T63" fmla="*/ 243 h 490"/>
                <a:gd name="T64" fmla="*/ 11 w 499"/>
                <a:gd name="T65" fmla="*/ 168 h 490"/>
                <a:gd name="T66" fmla="*/ 36 w 499"/>
                <a:gd name="T67" fmla="*/ 108 h 490"/>
                <a:gd name="T68" fmla="*/ 77 w 499"/>
                <a:gd name="T69" fmla="*/ 60 h 490"/>
                <a:gd name="T70" fmla="*/ 156 w 499"/>
                <a:gd name="T71" fmla="*/ 14 h 490"/>
                <a:gd name="T72" fmla="*/ 245 w 499"/>
                <a:gd name="T73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9" h="490">
                  <a:moveTo>
                    <a:pt x="245" y="94"/>
                  </a:moveTo>
                  <a:lnTo>
                    <a:pt x="219" y="96"/>
                  </a:lnTo>
                  <a:lnTo>
                    <a:pt x="193" y="104"/>
                  </a:lnTo>
                  <a:lnTo>
                    <a:pt x="171" y="115"/>
                  </a:lnTo>
                  <a:lnTo>
                    <a:pt x="149" y="132"/>
                  </a:lnTo>
                  <a:lnTo>
                    <a:pt x="132" y="152"/>
                  </a:lnTo>
                  <a:lnTo>
                    <a:pt x="118" y="178"/>
                  </a:lnTo>
                  <a:lnTo>
                    <a:pt x="110" y="207"/>
                  </a:lnTo>
                  <a:lnTo>
                    <a:pt x="106" y="243"/>
                  </a:lnTo>
                  <a:lnTo>
                    <a:pt x="110" y="279"/>
                  </a:lnTo>
                  <a:lnTo>
                    <a:pt x="118" y="310"/>
                  </a:lnTo>
                  <a:lnTo>
                    <a:pt x="134" y="337"/>
                  </a:lnTo>
                  <a:lnTo>
                    <a:pt x="151" y="358"/>
                  </a:lnTo>
                  <a:lnTo>
                    <a:pt x="173" y="375"/>
                  </a:lnTo>
                  <a:lnTo>
                    <a:pt x="198" y="387"/>
                  </a:lnTo>
                  <a:lnTo>
                    <a:pt x="224" y="394"/>
                  </a:lnTo>
                  <a:lnTo>
                    <a:pt x="251" y="395"/>
                  </a:lnTo>
                  <a:lnTo>
                    <a:pt x="277" y="394"/>
                  </a:lnTo>
                  <a:lnTo>
                    <a:pt x="303" y="387"/>
                  </a:lnTo>
                  <a:lnTo>
                    <a:pt x="327" y="373"/>
                  </a:lnTo>
                  <a:lnTo>
                    <a:pt x="349" y="358"/>
                  </a:lnTo>
                  <a:lnTo>
                    <a:pt x="366" y="336"/>
                  </a:lnTo>
                  <a:lnTo>
                    <a:pt x="380" y="310"/>
                  </a:lnTo>
                  <a:lnTo>
                    <a:pt x="390" y="279"/>
                  </a:lnTo>
                  <a:lnTo>
                    <a:pt x="393" y="243"/>
                  </a:lnTo>
                  <a:lnTo>
                    <a:pt x="390" y="207"/>
                  </a:lnTo>
                  <a:lnTo>
                    <a:pt x="380" y="176"/>
                  </a:lnTo>
                  <a:lnTo>
                    <a:pt x="364" y="151"/>
                  </a:lnTo>
                  <a:lnTo>
                    <a:pt x="347" y="128"/>
                  </a:lnTo>
                  <a:lnTo>
                    <a:pt x="325" y="113"/>
                  </a:lnTo>
                  <a:lnTo>
                    <a:pt x="299" y="101"/>
                  </a:lnTo>
                  <a:lnTo>
                    <a:pt x="272" y="94"/>
                  </a:lnTo>
                  <a:lnTo>
                    <a:pt x="245" y="94"/>
                  </a:lnTo>
                  <a:close/>
                  <a:moveTo>
                    <a:pt x="245" y="0"/>
                  </a:moveTo>
                  <a:lnTo>
                    <a:pt x="294" y="3"/>
                  </a:lnTo>
                  <a:lnTo>
                    <a:pt x="340" y="14"/>
                  </a:lnTo>
                  <a:lnTo>
                    <a:pt x="385" y="33"/>
                  </a:lnTo>
                  <a:lnTo>
                    <a:pt x="422" y="58"/>
                  </a:lnTo>
                  <a:lnTo>
                    <a:pt x="445" y="80"/>
                  </a:lnTo>
                  <a:lnTo>
                    <a:pt x="463" y="106"/>
                  </a:lnTo>
                  <a:lnTo>
                    <a:pt x="479" y="135"/>
                  </a:lnTo>
                  <a:lnTo>
                    <a:pt x="491" y="168"/>
                  </a:lnTo>
                  <a:lnTo>
                    <a:pt x="497" y="204"/>
                  </a:lnTo>
                  <a:lnTo>
                    <a:pt x="499" y="243"/>
                  </a:lnTo>
                  <a:lnTo>
                    <a:pt x="497" y="282"/>
                  </a:lnTo>
                  <a:lnTo>
                    <a:pt x="489" y="318"/>
                  </a:lnTo>
                  <a:lnTo>
                    <a:pt x="477" y="351"/>
                  </a:lnTo>
                  <a:lnTo>
                    <a:pt x="462" y="380"/>
                  </a:lnTo>
                  <a:lnTo>
                    <a:pt x="443" y="406"/>
                  </a:lnTo>
                  <a:lnTo>
                    <a:pt x="421" y="430"/>
                  </a:lnTo>
                  <a:lnTo>
                    <a:pt x="383" y="455"/>
                  </a:lnTo>
                  <a:lnTo>
                    <a:pt x="340" y="474"/>
                  </a:lnTo>
                  <a:lnTo>
                    <a:pt x="296" y="486"/>
                  </a:lnTo>
                  <a:lnTo>
                    <a:pt x="250" y="490"/>
                  </a:lnTo>
                  <a:lnTo>
                    <a:pt x="204" y="486"/>
                  </a:lnTo>
                  <a:lnTo>
                    <a:pt x="157" y="474"/>
                  </a:lnTo>
                  <a:lnTo>
                    <a:pt x="115" y="455"/>
                  </a:lnTo>
                  <a:lnTo>
                    <a:pt x="79" y="430"/>
                  </a:lnTo>
                  <a:lnTo>
                    <a:pt x="57" y="406"/>
                  </a:lnTo>
                  <a:lnTo>
                    <a:pt x="38" y="380"/>
                  </a:lnTo>
                  <a:lnTo>
                    <a:pt x="23" y="351"/>
                  </a:lnTo>
                  <a:lnTo>
                    <a:pt x="11" y="318"/>
                  </a:lnTo>
                  <a:lnTo>
                    <a:pt x="2" y="282"/>
                  </a:lnTo>
                  <a:lnTo>
                    <a:pt x="0" y="243"/>
                  </a:lnTo>
                  <a:lnTo>
                    <a:pt x="2" y="204"/>
                  </a:lnTo>
                  <a:lnTo>
                    <a:pt x="11" y="168"/>
                  </a:lnTo>
                  <a:lnTo>
                    <a:pt x="21" y="137"/>
                  </a:lnTo>
                  <a:lnTo>
                    <a:pt x="36" y="108"/>
                  </a:lnTo>
                  <a:lnTo>
                    <a:pt x="55" y="82"/>
                  </a:lnTo>
                  <a:lnTo>
                    <a:pt x="77" y="60"/>
                  </a:lnTo>
                  <a:lnTo>
                    <a:pt x="113" y="34"/>
                  </a:lnTo>
                  <a:lnTo>
                    <a:pt x="156" y="14"/>
                  </a:lnTo>
                  <a:lnTo>
                    <a:pt x="200" y="3"/>
                  </a:lnTo>
                  <a:lnTo>
                    <a:pt x="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4" y="1928"/>
              <a:ext cx="509" cy="686"/>
            </a:xfrm>
            <a:custGeom>
              <a:avLst/>
              <a:gdLst>
                <a:gd name="T0" fmla="*/ 0 w 509"/>
                <a:gd name="T1" fmla="*/ 0 h 686"/>
                <a:gd name="T2" fmla="*/ 509 w 509"/>
                <a:gd name="T3" fmla="*/ 0 h 686"/>
                <a:gd name="T4" fmla="*/ 509 w 509"/>
                <a:gd name="T5" fmla="*/ 101 h 686"/>
                <a:gd name="T6" fmla="*/ 311 w 509"/>
                <a:gd name="T7" fmla="*/ 101 h 686"/>
                <a:gd name="T8" fmla="*/ 311 w 509"/>
                <a:gd name="T9" fmla="*/ 686 h 686"/>
                <a:gd name="T10" fmla="*/ 198 w 509"/>
                <a:gd name="T11" fmla="*/ 686 h 686"/>
                <a:gd name="T12" fmla="*/ 198 w 509"/>
                <a:gd name="T13" fmla="*/ 101 h 686"/>
                <a:gd name="T14" fmla="*/ 0 w 509"/>
                <a:gd name="T15" fmla="*/ 101 h 686"/>
                <a:gd name="T16" fmla="*/ 0 w 509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686">
                  <a:moveTo>
                    <a:pt x="0" y="0"/>
                  </a:moveTo>
                  <a:lnTo>
                    <a:pt x="509" y="0"/>
                  </a:lnTo>
                  <a:lnTo>
                    <a:pt x="509" y="101"/>
                  </a:lnTo>
                  <a:lnTo>
                    <a:pt x="311" y="101"/>
                  </a:lnTo>
                  <a:lnTo>
                    <a:pt x="311" y="686"/>
                  </a:lnTo>
                  <a:lnTo>
                    <a:pt x="198" y="686"/>
                  </a:lnTo>
                  <a:lnTo>
                    <a:pt x="198" y="10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497" y="1928"/>
              <a:ext cx="535" cy="695"/>
            </a:xfrm>
            <a:custGeom>
              <a:avLst/>
              <a:gdLst>
                <a:gd name="T0" fmla="*/ 0 w 535"/>
                <a:gd name="T1" fmla="*/ 0 h 695"/>
                <a:gd name="T2" fmla="*/ 115 w 535"/>
                <a:gd name="T3" fmla="*/ 0 h 695"/>
                <a:gd name="T4" fmla="*/ 115 w 535"/>
                <a:gd name="T5" fmla="*/ 453 h 695"/>
                <a:gd name="T6" fmla="*/ 118 w 535"/>
                <a:gd name="T7" fmla="*/ 489 h 695"/>
                <a:gd name="T8" fmla="*/ 130 w 535"/>
                <a:gd name="T9" fmla="*/ 520 h 695"/>
                <a:gd name="T10" fmla="*/ 147 w 535"/>
                <a:gd name="T11" fmla="*/ 546 h 695"/>
                <a:gd name="T12" fmla="*/ 171 w 535"/>
                <a:gd name="T13" fmla="*/ 566 h 695"/>
                <a:gd name="T14" fmla="*/ 200 w 535"/>
                <a:gd name="T15" fmla="*/ 582 h 695"/>
                <a:gd name="T16" fmla="*/ 233 w 535"/>
                <a:gd name="T17" fmla="*/ 590 h 695"/>
                <a:gd name="T18" fmla="*/ 269 w 535"/>
                <a:gd name="T19" fmla="*/ 594 h 695"/>
                <a:gd name="T20" fmla="*/ 304 w 535"/>
                <a:gd name="T21" fmla="*/ 590 h 695"/>
                <a:gd name="T22" fmla="*/ 337 w 535"/>
                <a:gd name="T23" fmla="*/ 582 h 695"/>
                <a:gd name="T24" fmla="*/ 364 w 535"/>
                <a:gd name="T25" fmla="*/ 566 h 695"/>
                <a:gd name="T26" fmla="*/ 388 w 535"/>
                <a:gd name="T27" fmla="*/ 546 h 695"/>
                <a:gd name="T28" fmla="*/ 407 w 535"/>
                <a:gd name="T29" fmla="*/ 520 h 695"/>
                <a:gd name="T30" fmla="*/ 417 w 535"/>
                <a:gd name="T31" fmla="*/ 489 h 695"/>
                <a:gd name="T32" fmla="*/ 422 w 535"/>
                <a:gd name="T33" fmla="*/ 453 h 695"/>
                <a:gd name="T34" fmla="*/ 422 w 535"/>
                <a:gd name="T35" fmla="*/ 0 h 695"/>
                <a:gd name="T36" fmla="*/ 535 w 535"/>
                <a:gd name="T37" fmla="*/ 0 h 695"/>
                <a:gd name="T38" fmla="*/ 535 w 535"/>
                <a:gd name="T39" fmla="*/ 455 h 695"/>
                <a:gd name="T40" fmla="*/ 532 w 535"/>
                <a:gd name="T41" fmla="*/ 499 h 695"/>
                <a:gd name="T42" fmla="*/ 521 w 535"/>
                <a:gd name="T43" fmla="*/ 539 h 695"/>
                <a:gd name="T44" fmla="*/ 504 w 535"/>
                <a:gd name="T45" fmla="*/ 575 h 695"/>
                <a:gd name="T46" fmla="*/ 482 w 535"/>
                <a:gd name="T47" fmla="*/ 606 h 695"/>
                <a:gd name="T48" fmla="*/ 457 w 535"/>
                <a:gd name="T49" fmla="*/ 633 h 695"/>
                <a:gd name="T50" fmla="*/ 426 w 535"/>
                <a:gd name="T51" fmla="*/ 655 h 695"/>
                <a:gd name="T52" fmla="*/ 390 w 535"/>
                <a:gd name="T53" fmla="*/ 672 h 695"/>
                <a:gd name="T54" fmla="*/ 352 w 535"/>
                <a:gd name="T55" fmla="*/ 684 h 695"/>
                <a:gd name="T56" fmla="*/ 311 w 535"/>
                <a:gd name="T57" fmla="*/ 693 h 695"/>
                <a:gd name="T58" fmla="*/ 269 w 535"/>
                <a:gd name="T59" fmla="*/ 695 h 695"/>
                <a:gd name="T60" fmla="*/ 226 w 535"/>
                <a:gd name="T61" fmla="*/ 693 h 695"/>
                <a:gd name="T62" fmla="*/ 185 w 535"/>
                <a:gd name="T63" fmla="*/ 684 h 695"/>
                <a:gd name="T64" fmla="*/ 146 w 535"/>
                <a:gd name="T65" fmla="*/ 672 h 695"/>
                <a:gd name="T66" fmla="*/ 110 w 535"/>
                <a:gd name="T67" fmla="*/ 655 h 695"/>
                <a:gd name="T68" fmla="*/ 79 w 535"/>
                <a:gd name="T69" fmla="*/ 633 h 695"/>
                <a:gd name="T70" fmla="*/ 52 w 535"/>
                <a:gd name="T71" fmla="*/ 606 h 695"/>
                <a:gd name="T72" fmla="*/ 31 w 535"/>
                <a:gd name="T73" fmla="*/ 575 h 695"/>
                <a:gd name="T74" fmla="*/ 14 w 535"/>
                <a:gd name="T75" fmla="*/ 539 h 695"/>
                <a:gd name="T76" fmla="*/ 4 w 535"/>
                <a:gd name="T77" fmla="*/ 499 h 695"/>
                <a:gd name="T78" fmla="*/ 0 w 535"/>
                <a:gd name="T79" fmla="*/ 455 h 695"/>
                <a:gd name="T80" fmla="*/ 0 w 535"/>
                <a:gd name="T8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695">
                  <a:moveTo>
                    <a:pt x="0" y="0"/>
                  </a:moveTo>
                  <a:lnTo>
                    <a:pt x="115" y="0"/>
                  </a:lnTo>
                  <a:lnTo>
                    <a:pt x="115" y="453"/>
                  </a:lnTo>
                  <a:lnTo>
                    <a:pt x="118" y="489"/>
                  </a:lnTo>
                  <a:lnTo>
                    <a:pt x="130" y="520"/>
                  </a:lnTo>
                  <a:lnTo>
                    <a:pt x="147" y="546"/>
                  </a:lnTo>
                  <a:lnTo>
                    <a:pt x="171" y="566"/>
                  </a:lnTo>
                  <a:lnTo>
                    <a:pt x="200" y="582"/>
                  </a:lnTo>
                  <a:lnTo>
                    <a:pt x="233" y="590"/>
                  </a:lnTo>
                  <a:lnTo>
                    <a:pt x="269" y="594"/>
                  </a:lnTo>
                  <a:lnTo>
                    <a:pt x="304" y="590"/>
                  </a:lnTo>
                  <a:lnTo>
                    <a:pt x="337" y="582"/>
                  </a:lnTo>
                  <a:lnTo>
                    <a:pt x="364" y="566"/>
                  </a:lnTo>
                  <a:lnTo>
                    <a:pt x="388" y="546"/>
                  </a:lnTo>
                  <a:lnTo>
                    <a:pt x="407" y="520"/>
                  </a:lnTo>
                  <a:lnTo>
                    <a:pt x="417" y="489"/>
                  </a:lnTo>
                  <a:lnTo>
                    <a:pt x="422" y="453"/>
                  </a:lnTo>
                  <a:lnTo>
                    <a:pt x="422" y="0"/>
                  </a:lnTo>
                  <a:lnTo>
                    <a:pt x="535" y="0"/>
                  </a:lnTo>
                  <a:lnTo>
                    <a:pt x="535" y="455"/>
                  </a:lnTo>
                  <a:lnTo>
                    <a:pt x="532" y="499"/>
                  </a:lnTo>
                  <a:lnTo>
                    <a:pt x="521" y="539"/>
                  </a:lnTo>
                  <a:lnTo>
                    <a:pt x="504" y="575"/>
                  </a:lnTo>
                  <a:lnTo>
                    <a:pt x="482" y="606"/>
                  </a:lnTo>
                  <a:lnTo>
                    <a:pt x="457" y="633"/>
                  </a:lnTo>
                  <a:lnTo>
                    <a:pt x="426" y="655"/>
                  </a:lnTo>
                  <a:lnTo>
                    <a:pt x="390" y="672"/>
                  </a:lnTo>
                  <a:lnTo>
                    <a:pt x="352" y="684"/>
                  </a:lnTo>
                  <a:lnTo>
                    <a:pt x="311" y="693"/>
                  </a:lnTo>
                  <a:lnTo>
                    <a:pt x="269" y="695"/>
                  </a:lnTo>
                  <a:lnTo>
                    <a:pt x="226" y="693"/>
                  </a:lnTo>
                  <a:lnTo>
                    <a:pt x="185" y="684"/>
                  </a:lnTo>
                  <a:lnTo>
                    <a:pt x="146" y="672"/>
                  </a:lnTo>
                  <a:lnTo>
                    <a:pt x="110" y="655"/>
                  </a:lnTo>
                  <a:lnTo>
                    <a:pt x="79" y="633"/>
                  </a:lnTo>
                  <a:lnTo>
                    <a:pt x="52" y="606"/>
                  </a:lnTo>
                  <a:lnTo>
                    <a:pt x="31" y="575"/>
                  </a:lnTo>
                  <a:lnTo>
                    <a:pt x="14" y="539"/>
                  </a:lnTo>
                  <a:lnTo>
                    <a:pt x="4" y="499"/>
                  </a:lnTo>
                  <a:lnTo>
                    <a:pt x="0" y="4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4402" y="2133"/>
              <a:ext cx="552" cy="490"/>
            </a:xfrm>
            <a:custGeom>
              <a:avLst/>
              <a:gdLst>
                <a:gd name="T0" fmla="*/ 339 w 552"/>
                <a:gd name="T1" fmla="*/ 2 h 490"/>
                <a:gd name="T2" fmla="*/ 392 w 552"/>
                <a:gd name="T3" fmla="*/ 15 h 490"/>
                <a:gd name="T4" fmla="*/ 450 w 552"/>
                <a:gd name="T5" fmla="*/ 58 h 490"/>
                <a:gd name="T6" fmla="*/ 484 w 552"/>
                <a:gd name="T7" fmla="*/ 122 h 490"/>
                <a:gd name="T8" fmla="*/ 496 w 552"/>
                <a:gd name="T9" fmla="*/ 204 h 490"/>
                <a:gd name="T10" fmla="*/ 496 w 552"/>
                <a:gd name="T11" fmla="*/ 296 h 490"/>
                <a:gd name="T12" fmla="*/ 498 w 552"/>
                <a:gd name="T13" fmla="*/ 389 h 490"/>
                <a:gd name="T14" fmla="*/ 511 w 552"/>
                <a:gd name="T15" fmla="*/ 411 h 490"/>
                <a:gd name="T16" fmla="*/ 552 w 552"/>
                <a:gd name="T17" fmla="*/ 414 h 490"/>
                <a:gd name="T18" fmla="*/ 521 w 552"/>
                <a:gd name="T19" fmla="*/ 488 h 490"/>
                <a:gd name="T20" fmla="*/ 468 w 552"/>
                <a:gd name="T21" fmla="*/ 490 h 490"/>
                <a:gd name="T22" fmla="*/ 426 w 552"/>
                <a:gd name="T23" fmla="*/ 472 h 490"/>
                <a:gd name="T24" fmla="*/ 398 w 552"/>
                <a:gd name="T25" fmla="*/ 437 h 490"/>
                <a:gd name="T26" fmla="*/ 388 w 552"/>
                <a:gd name="T27" fmla="*/ 375 h 490"/>
                <a:gd name="T28" fmla="*/ 385 w 552"/>
                <a:gd name="T29" fmla="*/ 170 h 490"/>
                <a:gd name="T30" fmla="*/ 357 w 552"/>
                <a:gd name="T31" fmla="*/ 116 h 490"/>
                <a:gd name="T32" fmla="*/ 308 w 552"/>
                <a:gd name="T33" fmla="*/ 89 h 490"/>
                <a:gd name="T34" fmla="*/ 253 w 552"/>
                <a:gd name="T35" fmla="*/ 87 h 490"/>
                <a:gd name="T36" fmla="*/ 210 w 552"/>
                <a:gd name="T37" fmla="*/ 104 h 490"/>
                <a:gd name="T38" fmla="*/ 178 w 552"/>
                <a:gd name="T39" fmla="*/ 139 h 490"/>
                <a:gd name="T40" fmla="*/ 159 w 552"/>
                <a:gd name="T41" fmla="*/ 185 h 490"/>
                <a:gd name="T42" fmla="*/ 158 w 552"/>
                <a:gd name="T43" fmla="*/ 481 h 490"/>
                <a:gd name="T44" fmla="*/ 50 w 552"/>
                <a:gd name="T45" fmla="*/ 146 h 490"/>
                <a:gd name="T46" fmla="*/ 48 w 552"/>
                <a:gd name="T47" fmla="*/ 111 h 490"/>
                <a:gd name="T48" fmla="*/ 46 w 552"/>
                <a:gd name="T49" fmla="*/ 96 h 490"/>
                <a:gd name="T50" fmla="*/ 40 w 552"/>
                <a:gd name="T51" fmla="*/ 87 h 490"/>
                <a:gd name="T52" fmla="*/ 28 w 552"/>
                <a:gd name="T53" fmla="*/ 80 h 490"/>
                <a:gd name="T54" fmla="*/ 0 w 552"/>
                <a:gd name="T55" fmla="*/ 80 h 490"/>
                <a:gd name="T56" fmla="*/ 52 w 552"/>
                <a:gd name="T57" fmla="*/ 0 h 490"/>
                <a:gd name="T58" fmla="*/ 99 w 552"/>
                <a:gd name="T59" fmla="*/ 5 h 490"/>
                <a:gd name="T60" fmla="*/ 134 w 552"/>
                <a:gd name="T61" fmla="*/ 29 h 490"/>
                <a:gd name="T62" fmla="*/ 146 w 552"/>
                <a:gd name="T63" fmla="*/ 60 h 490"/>
                <a:gd name="T64" fmla="*/ 159 w 552"/>
                <a:gd name="T65" fmla="*/ 60 h 490"/>
                <a:gd name="T66" fmla="*/ 193 w 552"/>
                <a:gd name="T67" fmla="*/ 29 h 490"/>
                <a:gd name="T68" fmla="*/ 238 w 552"/>
                <a:gd name="T69" fmla="*/ 9 h 490"/>
                <a:gd name="T70" fmla="*/ 308 w 552"/>
                <a:gd name="T7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52" h="490">
                  <a:moveTo>
                    <a:pt x="308" y="0"/>
                  </a:moveTo>
                  <a:lnTo>
                    <a:pt x="339" y="2"/>
                  </a:lnTo>
                  <a:lnTo>
                    <a:pt x="368" y="7"/>
                  </a:lnTo>
                  <a:lnTo>
                    <a:pt x="392" y="15"/>
                  </a:lnTo>
                  <a:lnTo>
                    <a:pt x="424" y="34"/>
                  </a:lnTo>
                  <a:lnTo>
                    <a:pt x="450" y="58"/>
                  </a:lnTo>
                  <a:lnTo>
                    <a:pt x="470" y="87"/>
                  </a:lnTo>
                  <a:lnTo>
                    <a:pt x="484" y="122"/>
                  </a:lnTo>
                  <a:lnTo>
                    <a:pt x="492" y="161"/>
                  </a:lnTo>
                  <a:lnTo>
                    <a:pt x="496" y="204"/>
                  </a:lnTo>
                  <a:lnTo>
                    <a:pt x="496" y="296"/>
                  </a:lnTo>
                  <a:lnTo>
                    <a:pt x="496" y="296"/>
                  </a:lnTo>
                  <a:lnTo>
                    <a:pt x="496" y="370"/>
                  </a:lnTo>
                  <a:lnTo>
                    <a:pt x="498" y="389"/>
                  </a:lnTo>
                  <a:lnTo>
                    <a:pt x="503" y="402"/>
                  </a:lnTo>
                  <a:lnTo>
                    <a:pt x="511" y="411"/>
                  </a:lnTo>
                  <a:lnTo>
                    <a:pt x="528" y="416"/>
                  </a:lnTo>
                  <a:lnTo>
                    <a:pt x="552" y="414"/>
                  </a:lnTo>
                  <a:lnTo>
                    <a:pt x="552" y="483"/>
                  </a:lnTo>
                  <a:lnTo>
                    <a:pt x="521" y="488"/>
                  </a:lnTo>
                  <a:lnTo>
                    <a:pt x="494" y="490"/>
                  </a:lnTo>
                  <a:lnTo>
                    <a:pt x="468" y="490"/>
                  </a:lnTo>
                  <a:lnTo>
                    <a:pt x="446" y="483"/>
                  </a:lnTo>
                  <a:lnTo>
                    <a:pt x="426" y="472"/>
                  </a:lnTo>
                  <a:lnTo>
                    <a:pt x="410" y="457"/>
                  </a:lnTo>
                  <a:lnTo>
                    <a:pt x="398" y="437"/>
                  </a:lnTo>
                  <a:lnTo>
                    <a:pt x="390" y="409"/>
                  </a:lnTo>
                  <a:lnTo>
                    <a:pt x="388" y="375"/>
                  </a:lnTo>
                  <a:lnTo>
                    <a:pt x="388" y="204"/>
                  </a:lnTo>
                  <a:lnTo>
                    <a:pt x="385" y="170"/>
                  </a:lnTo>
                  <a:lnTo>
                    <a:pt x="375" y="140"/>
                  </a:lnTo>
                  <a:lnTo>
                    <a:pt x="357" y="116"/>
                  </a:lnTo>
                  <a:lnTo>
                    <a:pt x="333" y="99"/>
                  </a:lnTo>
                  <a:lnTo>
                    <a:pt x="308" y="89"/>
                  </a:lnTo>
                  <a:lnTo>
                    <a:pt x="277" y="84"/>
                  </a:lnTo>
                  <a:lnTo>
                    <a:pt x="253" y="87"/>
                  </a:lnTo>
                  <a:lnTo>
                    <a:pt x="231" y="94"/>
                  </a:lnTo>
                  <a:lnTo>
                    <a:pt x="210" y="104"/>
                  </a:lnTo>
                  <a:lnTo>
                    <a:pt x="192" y="120"/>
                  </a:lnTo>
                  <a:lnTo>
                    <a:pt x="178" y="139"/>
                  </a:lnTo>
                  <a:lnTo>
                    <a:pt x="168" y="161"/>
                  </a:lnTo>
                  <a:lnTo>
                    <a:pt x="159" y="185"/>
                  </a:lnTo>
                  <a:lnTo>
                    <a:pt x="158" y="212"/>
                  </a:lnTo>
                  <a:lnTo>
                    <a:pt x="158" y="481"/>
                  </a:lnTo>
                  <a:lnTo>
                    <a:pt x="50" y="481"/>
                  </a:lnTo>
                  <a:lnTo>
                    <a:pt x="50" y="146"/>
                  </a:lnTo>
                  <a:lnTo>
                    <a:pt x="50" y="127"/>
                  </a:lnTo>
                  <a:lnTo>
                    <a:pt x="48" y="111"/>
                  </a:lnTo>
                  <a:lnTo>
                    <a:pt x="48" y="103"/>
                  </a:lnTo>
                  <a:lnTo>
                    <a:pt x="46" y="96"/>
                  </a:lnTo>
                  <a:lnTo>
                    <a:pt x="43" y="91"/>
                  </a:lnTo>
                  <a:lnTo>
                    <a:pt x="40" y="87"/>
                  </a:lnTo>
                  <a:lnTo>
                    <a:pt x="35" y="84"/>
                  </a:lnTo>
                  <a:lnTo>
                    <a:pt x="28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7"/>
                  </a:lnTo>
                  <a:lnTo>
                    <a:pt x="52" y="0"/>
                  </a:lnTo>
                  <a:lnTo>
                    <a:pt x="77" y="0"/>
                  </a:lnTo>
                  <a:lnTo>
                    <a:pt x="99" y="5"/>
                  </a:lnTo>
                  <a:lnTo>
                    <a:pt x="118" y="14"/>
                  </a:lnTo>
                  <a:lnTo>
                    <a:pt x="134" y="29"/>
                  </a:lnTo>
                  <a:lnTo>
                    <a:pt x="142" y="43"/>
                  </a:lnTo>
                  <a:lnTo>
                    <a:pt x="146" y="60"/>
                  </a:lnTo>
                  <a:lnTo>
                    <a:pt x="147" y="80"/>
                  </a:lnTo>
                  <a:lnTo>
                    <a:pt x="159" y="60"/>
                  </a:lnTo>
                  <a:lnTo>
                    <a:pt x="175" y="43"/>
                  </a:lnTo>
                  <a:lnTo>
                    <a:pt x="193" y="29"/>
                  </a:lnTo>
                  <a:lnTo>
                    <a:pt x="216" y="17"/>
                  </a:lnTo>
                  <a:lnTo>
                    <a:pt x="238" y="9"/>
                  </a:lnTo>
                  <a:lnTo>
                    <a:pt x="262" y="3"/>
                  </a:lnTo>
                  <a:lnTo>
                    <a:pt x="3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4691" y="1156"/>
              <a:ext cx="981" cy="992"/>
            </a:xfrm>
            <a:custGeom>
              <a:avLst/>
              <a:gdLst>
                <a:gd name="T0" fmla="*/ 629 w 981"/>
                <a:gd name="T1" fmla="*/ 22 h 992"/>
                <a:gd name="T2" fmla="*/ 810 w 981"/>
                <a:gd name="T3" fmla="*/ 123 h 992"/>
                <a:gd name="T4" fmla="*/ 935 w 981"/>
                <a:gd name="T5" fmla="*/ 287 h 992"/>
                <a:gd name="T6" fmla="*/ 981 w 981"/>
                <a:gd name="T7" fmla="*/ 496 h 992"/>
                <a:gd name="T8" fmla="*/ 935 w 981"/>
                <a:gd name="T9" fmla="*/ 705 h 992"/>
                <a:gd name="T10" fmla="*/ 810 w 981"/>
                <a:gd name="T11" fmla="*/ 871 h 992"/>
                <a:gd name="T12" fmla="*/ 629 w 981"/>
                <a:gd name="T13" fmla="*/ 972 h 992"/>
                <a:gd name="T14" fmla="*/ 415 w 981"/>
                <a:gd name="T15" fmla="*/ 987 h 992"/>
                <a:gd name="T16" fmla="*/ 222 w 981"/>
                <a:gd name="T17" fmla="*/ 917 h 992"/>
                <a:gd name="T18" fmla="*/ 79 w 981"/>
                <a:gd name="T19" fmla="*/ 779 h 992"/>
                <a:gd name="T20" fmla="*/ 0 w 981"/>
                <a:gd name="T21" fmla="*/ 590 h 992"/>
                <a:gd name="T22" fmla="*/ 121 w 981"/>
                <a:gd name="T23" fmla="*/ 695 h 992"/>
                <a:gd name="T24" fmla="*/ 244 w 981"/>
                <a:gd name="T25" fmla="*/ 835 h 992"/>
                <a:gd name="T26" fmla="*/ 420 w 981"/>
                <a:gd name="T27" fmla="*/ 907 h 992"/>
                <a:gd name="T28" fmla="*/ 605 w 981"/>
                <a:gd name="T29" fmla="*/ 895 h 992"/>
                <a:gd name="T30" fmla="*/ 759 w 981"/>
                <a:gd name="T31" fmla="*/ 809 h 992"/>
                <a:gd name="T32" fmla="*/ 861 w 981"/>
                <a:gd name="T33" fmla="*/ 672 h 992"/>
                <a:gd name="T34" fmla="*/ 900 w 981"/>
                <a:gd name="T35" fmla="*/ 496 h 992"/>
                <a:gd name="T36" fmla="*/ 861 w 981"/>
                <a:gd name="T37" fmla="*/ 321 h 992"/>
                <a:gd name="T38" fmla="*/ 759 w 981"/>
                <a:gd name="T39" fmla="*/ 183 h 992"/>
                <a:gd name="T40" fmla="*/ 605 w 981"/>
                <a:gd name="T41" fmla="*/ 99 h 992"/>
                <a:gd name="T42" fmla="*/ 425 w 981"/>
                <a:gd name="T43" fmla="*/ 85 h 992"/>
                <a:gd name="T44" fmla="*/ 263 w 981"/>
                <a:gd name="T45" fmla="*/ 145 h 992"/>
                <a:gd name="T46" fmla="*/ 142 w 981"/>
                <a:gd name="T47" fmla="*/ 265 h 992"/>
                <a:gd name="T48" fmla="*/ 116 w 981"/>
                <a:gd name="T49" fmla="*/ 320 h 992"/>
                <a:gd name="T50" fmla="*/ 130 w 981"/>
                <a:gd name="T51" fmla="*/ 369 h 992"/>
                <a:gd name="T52" fmla="*/ 261 w 981"/>
                <a:gd name="T53" fmla="*/ 378 h 992"/>
                <a:gd name="T54" fmla="*/ 347 w 981"/>
                <a:gd name="T55" fmla="*/ 378 h 992"/>
                <a:gd name="T56" fmla="*/ 321 w 981"/>
                <a:gd name="T57" fmla="*/ 458 h 992"/>
                <a:gd name="T58" fmla="*/ 289 w 981"/>
                <a:gd name="T59" fmla="*/ 590 h 992"/>
                <a:gd name="T60" fmla="*/ 318 w 981"/>
                <a:gd name="T61" fmla="*/ 618 h 992"/>
                <a:gd name="T62" fmla="*/ 388 w 981"/>
                <a:gd name="T63" fmla="*/ 609 h 992"/>
                <a:gd name="T64" fmla="*/ 415 w 981"/>
                <a:gd name="T65" fmla="*/ 681 h 992"/>
                <a:gd name="T66" fmla="*/ 326 w 981"/>
                <a:gd name="T67" fmla="*/ 700 h 992"/>
                <a:gd name="T68" fmla="*/ 246 w 981"/>
                <a:gd name="T69" fmla="*/ 672 h 992"/>
                <a:gd name="T70" fmla="*/ 207 w 981"/>
                <a:gd name="T71" fmla="*/ 595 h 992"/>
                <a:gd name="T72" fmla="*/ 236 w 981"/>
                <a:gd name="T73" fmla="*/ 458 h 992"/>
                <a:gd name="T74" fmla="*/ 130 w 981"/>
                <a:gd name="T75" fmla="*/ 455 h 992"/>
                <a:gd name="T76" fmla="*/ 62 w 981"/>
                <a:gd name="T77" fmla="*/ 424 h 992"/>
                <a:gd name="T78" fmla="*/ 29 w 981"/>
                <a:gd name="T79" fmla="*/ 347 h 992"/>
                <a:gd name="T80" fmla="*/ 56 w 981"/>
                <a:gd name="T81" fmla="*/ 250 h 992"/>
                <a:gd name="T82" fmla="*/ 181 w 981"/>
                <a:gd name="T83" fmla="*/ 106 h 992"/>
                <a:gd name="T84" fmla="*/ 354 w 981"/>
                <a:gd name="T85" fmla="*/ 19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1" h="992">
                  <a:moveTo>
                    <a:pt x="485" y="0"/>
                  </a:moveTo>
                  <a:lnTo>
                    <a:pt x="559" y="7"/>
                  </a:lnTo>
                  <a:lnTo>
                    <a:pt x="629" y="22"/>
                  </a:lnTo>
                  <a:lnTo>
                    <a:pt x="694" y="46"/>
                  </a:lnTo>
                  <a:lnTo>
                    <a:pt x="755" y="80"/>
                  </a:lnTo>
                  <a:lnTo>
                    <a:pt x="810" y="123"/>
                  </a:lnTo>
                  <a:lnTo>
                    <a:pt x="859" y="171"/>
                  </a:lnTo>
                  <a:lnTo>
                    <a:pt x="900" y="226"/>
                  </a:lnTo>
                  <a:lnTo>
                    <a:pt x="935" y="287"/>
                  </a:lnTo>
                  <a:lnTo>
                    <a:pt x="960" y="354"/>
                  </a:lnTo>
                  <a:lnTo>
                    <a:pt x="976" y="422"/>
                  </a:lnTo>
                  <a:lnTo>
                    <a:pt x="981" y="496"/>
                  </a:lnTo>
                  <a:lnTo>
                    <a:pt x="976" y="570"/>
                  </a:lnTo>
                  <a:lnTo>
                    <a:pt x="960" y="640"/>
                  </a:lnTo>
                  <a:lnTo>
                    <a:pt x="935" y="705"/>
                  </a:lnTo>
                  <a:lnTo>
                    <a:pt x="900" y="767"/>
                  </a:lnTo>
                  <a:lnTo>
                    <a:pt x="859" y="821"/>
                  </a:lnTo>
                  <a:lnTo>
                    <a:pt x="810" y="871"/>
                  </a:lnTo>
                  <a:lnTo>
                    <a:pt x="755" y="912"/>
                  </a:lnTo>
                  <a:lnTo>
                    <a:pt x="694" y="946"/>
                  </a:lnTo>
                  <a:lnTo>
                    <a:pt x="629" y="972"/>
                  </a:lnTo>
                  <a:lnTo>
                    <a:pt x="559" y="987"/>
                  </a:lnTo>
                  <a:lnTo>
                    <a:pt x="485" y="992"/>
                  </a:lnTo>
                  <a:lnTo>
                    <a:pt x="415" y="987"/>
                  </a:lnTo>
                  <a:lnTo>
                    <a:pt x="347" y="972"/>
                  </a:lnTo>
                  <a:lnTo>
                    <a:pt x="282" y="950"/>
                  </a:lnTo>
                  <a:lnTo>
                    <a:pt x="222" y="917"/>
                  </a:lnTo>
                  <a:lnTo>
                    <a:pt x="169" y="878"/>
                  </a:lnTo>
                  <a:lnTo>
                    <a:pt x="120" y="832"/>
                  </a:lnTo>
                  <a:lnTo>
                    <a:pt x="79" y="779"/>
                  </a:lnTo>
                  <a:lnTo>
                    <a:pt x="44" y="720"/>
                  </a:lnTo>
                  <a:lnTo>
                    <a:pt x="17" y="657"/>
                  </a:lnTo>
                  <a:lnTo>
                    <a:pt x="0" y="590"/>
                  </a:lnTo>
                  <a:lnTo>
                    <a:pt x="79" y="575"/>
                  </a:lnTo>
                  <a:lnTo>
                    <a:pt x="96" y="636"/>
                  </a:lnTo>
                  <a:lnTo>
                    <a:pt x="121" y="695"/>
                  </a:lnTo>
                  <a:lnTo>
                    <a:pt x="156" y="748"/>
                  </a:lnTo>
                  <a:lnTo>
                    <a:pt x="197" y="794"/>
                  </a:lnTo>
                  <a:lnTo>
                    <a:pt x="244" y="835"/>
                  </a:lnTo>
                  <a:lnTo>
                    <a:pt x="297" y="868"/>
                  </a:lnTo>
                  <a:lnTo>
                    <a:pt x="357" y="891"/>
                  </a:lnTo>
                  <a:lnTo>
                    <a:pt x="420" y="907"/>
                  </a:lnTo>
                  <a:lnTo>
                    <a:pt x="485" y="912"/>
                  </a:lnTo>
                  <a:lnTo>
                    <a:pt x="547" y="907"/>
                  </a:lnTo>
                  <a:lnTo>
                    <a:pt x="605" y="895"/>
                  </a:lnTo>
                  <a:lnTo>
                    <a:pt x="661" y="873"/>
                  </a:lnTo>
                  <a:lnTo>
                    <a:pt x="711" y="845"/>
                  </a:lnTo>
                  <a:lnTo>
                    <a:pt x="759" y="809"/>
                  </a:lnTo>
                  <a:lnTo>
                    <a:pt x="798" y="770"/>
                  </a:lnTo>
                  <a:lnTo>
                    <a:pt x="834" y="722"/>
                  </a:lnTo>
                  <a:lnTo>
                    <a:pt x="861" y="672"/>
                  </a:lnTo>
                  <a:lnTo>
                    <a:pt x="883" y="616"/>
                  </a:lnTo>
                  <a:lnTo>
                    <a:pt x="895" y="558"/>
                  </a:lnTo>
                  <a:lnTo>
                    <a:pt x="900" y="496"/>
                  </a:lnTo>
                  <a:lnTo>
                    <a:pt x="895" y="434"/>
                  </a:lnTo>
                  <a:lnTo>
                    <a:pt x="883" y="376"/>
                  </a:lnTo>
                  <a:lnTo>
                    <a:pt x="861" y="321"/>
                  </a:lnTo>
                  <a:lnTo>
                    <a:pt x="834" y="270"/>
                  </a:lnTo>
                  <a:lnTo>
                    <a:pt x="798" y="224"/>
                  </a:lnTo>
                  <a:lnTo>
                    <a:pt x="759" y="183"/>
                  </a:lnTo>
                  <a:lnTo>
                    <a:pt x="711" y="149"/>
                  </a:lnTo>
                  <a:lnTo>
                    <a:pt x="661" y="120"/>
                  </a:lnTo>
                  <a:lnTo>
                    <a:pt x="605" y="99"/>
                  </a:lnTo>
                  <a:lnTo>
                    <a:pt x="547" y="85"/>
                  </a:lnTo>
                  <a:lnTo>
                    <a:pt x="485" y="80"/>
                  </a:lnTo>
                  <a:lnTo>
                    <a:pt x="425" y="85"/>
                  </a:lnTo>
                  <a:lnTo>
                    <a:pt x="367" y="97"/>
                  </a:lnTo>
                  <a:lnTo>
                    <a:pt x="314" y="118"/>
                  </a:lnTo>
                  <a:lnTo>
                    <a:pt x="263" y="145"/>
                  </a:lnTo>
                  <a:lnTo>
                    <a:pt x="217" y="179"/>
                  </a:lnTo>
                  <a:lnTo>
                    <a:pt x="176" y="219"/>
                  </a:lnTo>
                  <a:lnTo>
                    <a:pt x="142" y="265"/>
                  </a:lnTo>
                  <a:lnTo>
                    <a:pt x="140" y="267"/>
                  </a:lnTo>
                  <a:lnTo>
                    <a:pt x="127" y="294"/>
                  </a:lnTo>
                  <a:lnTo>
                    <a:pt x="116" y="320"/>
                  </a:lnTo>
                  <a:lnTo>
                    <a:pt x="115" y="340"/>
                  </a:lnTo>
                  <a:lnTo>
                    <a:pt x="118" y="357"/>
                  </a:lnTo>
                  <a:lnTo>
                    <a:pt x="130" y="369"/>
                  </a:lnTo>
                  <a:lnTo>
                    <a:pt x="149" y="376"/>
                  </a:lnTo>
                  <a:lnTo>
                    <a:pt x="173" y="378"/>
                  </a:lnTo>
                  <a:lnTo>
                    <a:pt x="261" y="378"/>
                  </a:lnTo>
                  <a:lnTo>
                    <a:pt x="304" y="246"/>
                  </a:lnTo>
                  <a:lnTo>
                    <a:pt x="390" y="246"/>
                  </a:lnTo>
                  <a:lnTo>
                    <a:pt x="347" y="378"/>
                  </a:lnTo>
                  <a:lnTo>
                    <a:pt x="444" y="378"/>
                  </a:lnTo>
                  <a:lnTo>
                    <a:pt x="419" y="458"/>
                  </a:lnTo>
                  <a:lnTo>
                    <a:pt x="321" y="458"/>
                  </a:lnTo>
                  <a:lnTo>
                    <a:pt x="289" y="556"/>
                  </a:lnTo>
                  <a:lnTo>
                    <a:pt x="287" y="575"/>
                  </a:lnTo>
                  <a:lnTo>
                    <a:pt x="289" y="590"/>
                  </a:lnTo>
                  <a:lnTo>
                    <a:pt x="294" y="604"/>
                  </a:lnTo>
                  <a:lnTo>
                    <a:pt x="304" y="612"/>
                  </a:lnTo>
                  <a:lnTo>
                    <a:pt x="318" y="618"/>
                  </a:lnTo>
                  <a:lnTo>
                    <a:pt x="330" y="619"/>
                  </a:lnTo>
                  <a:lnTo>
                    <a:pt x="359" y="618"/>
                  </a:lnTo>
                  <a:lnTo>
                    <a:pt x="388" y="609"/>
                  </a:lnTo>
                  <a:lnTo>
                    <a:pt x="396" y="647"/>
                  </a:lnTo>
                  <a:lnTo>
                    <a:pt x="405" y="664"/>
                  </a:lnTo>
                  <a:lnTo>
                    <a:pt x="415" y="681"/>
                  </a:lnTo>
                  <a:lnTo>
                    <a:pt x="386" y="691"/>
                  </a:lnTo>
                  <a:lnTo>
                    <a:pt x="357" y="698"/>
                  </a:lnTo>
                  <a:lnTo>
                    <a:pt x="326" y="700"/>
                  </a:lnTo>
                  <a:lnTo>
                    <a:pt x="297" y="696"/>
                  </a:lnTo>
                  <a:lnTo>
                    <a:pt x="270" y="688"/>
                  </a:lnTo>
                  <a:lnTo>
                    <a:pt x="246" y="672"/>
                  </a:lnTo>
                  <a:lnTo>
                    <a:pt x="227" y="652"/>
                  </a:lnTo>
                  <a:lnTo>
                    <a:pt x="214" y="626"/>
                  </a:lnTo>
                  <a:lnTo>
                    <a:pt x="207" y="595"/>
                  </a:lnTo>
                  <a:lnTo>
                    <a:pt x="205" y="563"/>
                  </a:lnTo>
                  <a:lnTo>
                    <a:pt x="214" y="530"/>
                  </a:lnTo>
                  <a:lnTo>
                    <a:pt x="236" y="458"/>
                  </a:lnTo>
                  <a:lnTo>
                    <a:pt x="173" y="458"/>
                  </a:lnTo>
                  <a:lnTo>
                    <a:pt x="154" y="458"/>
                  </a:lnTo>
                  <a:lnTo>
                    <a:pt x="130" y="455"/>
                  </a:lnTo>
                  <a:lnTo>
                    <a:pt x="106" y="450"/>
                  </a:lnTo>
                  <a:lnTo>
                    <a:pt x="84" y="440"/>
                  </a:lnTo>
                  <a:lnTo>
                    <a:pt x="62" y="424"/>
                  </a:lnTo>
                  <a:lnTo>
                    <a:pt x="46" y="402"/>
                  </a:lnTo>
                  <a:lnTo>
                    <a:pt x="34" y="376"/>
                  </a:lnTo>
                  <a:lnTo>
                    <a:pt x="29" y="347"/>
                  </a:lnTo>
                  <a:lnTo>
                    <a:pt x="33" y="316"/>
                  </a:lnTo>
                  <a:lnTo>
                    <a:pt x="41" y="284"/>
                  </a:lnTo>
                  <a:lnTo>
                    <a:pt x="56" y="250"/>
                  </a:lnTo>
                  <a:lnTo>
                    <a:pt x="92" y="197"/>
                  </a:lnTo>
                  <a:lnTo>
                    <a:pt x="133" y="147"/>
                  </a:lnTo>
                  <a:lnTo>
                    <a:pt x="181" y="106"/>
                  </a:lnTo>
                  <a:lnTo>
                    <a:pt x="234" y="70"/>
                  </a:lnTo>
                  <a:lnTo>
                    <a:pt x="292" y="41"/>
                  </a:lnTo>
                  <a:lnTo>
                    <a:pt x="354" y="19"/>
                  </a:lnTo>
                  <a:lnTo>
                    <a:pt x="419" y="5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25" y="1534"/>
              <a:ext cx="396" cy="322"/>
            </a:xfrm>
            <a:custGeom>
              <a:avLst/>
              <a:gdLst>
                <a:gd name="T0" fmla="*/ 58 w 396"/>
                <a:gd name="T1" fmla="*/ 0 h 322"/>
                <a:gd name="T2" fmla="*/ 144 w 396"/>
                <a:gd name="T3" fmla="*/ 0 h 322"/>
                <a:gd name="T4" fmla="*/ 82 w 396"/>
                <a:gd name="T5" fmla="*/ 190 h 322"/>
                <a:gd name="T6" fmla="*/ 80 w 396"/>
                <a:gd name="T7" fmla="*/ 205 h 322"/>
                <a:gd name="T8" fmla="*/ 82 w 396"/>
                <a:gd name="T9" fmla="*/ 219 h 322"/>
                <a:gd name="T10" fmla="*/ 87 w 396"/>
                <a:gd name="T11" fmla="*/ 228 h 322"/>
                <a:gd name="T12" fmla="*/ 96 w 396"/>
                <a:gd name="T13" fmla="*/ 234 h 322"/>
                <a:gd name="T14" fmla="*/ 106 w 396"/>
                <a:gd name="T15" fmla="*/ 240 h 322"/>
                <a:gd name="T16" fmla="*/ 116 w 396"/>
                <a:gd name="T17" fmla="*/ 241 h 322"/>
                <a:gd name="T18" fmla="*/ 140 w 396"/>
                <a:gd name="T19" fmla="*/ 238 h 322"/>
                <a:gd name="T20" fmla="*/ 164 w 396"/>
                <a:gd name="T21" fmla="*/ 226 h 322"/>
                <a:gd name="T22" fmla="*/ 186 w 396"/>
                <a:gd name="T23" fmla="*/ 211 h 322"/>
                <a:gd name="T24" fmla="*/ 203 w 396"/>
                <a:gd name="T25" fmla="*/ 188 h 322"/>
                <a:gd name="T26" fmla="*/ 215 w 396"/>
                <a:gd name="T27" fmla="*/ 164 h 322"/>
                <a:gd name="T28" fmla="*/ 215 w 396"/>
                <a:gd name="T29" fmla="*/ 164 h 322"/>
                <a:gd name="T30" fmla="*/ 268 w 396"/>
                <a:gd name="T31" fmla="*/ 0 h 322"/>
                <a:gd name="T32" fmla="*/ 352 w 396"/>
                <a:gd name="T33" fmla="*/ 0 h 322"/>
                <a:gd name="T34" fmla="*/ 292 w 396"/>
                <a:gd name="T35" fmla="*/ 190 h 322"/>
                <a:gd name="T36" fmla="*/ 289 w 396"/>
                <a:gd name="T37" fmla="*/ 199 h 322"/>
                <a:gd name="T38" fmla="*/ 289 w 396"/>
                <a:gd name="T39" fmla="*/ 205 h 322"/>
                <a:gd name="T40" fmla="*/ 289 w 396"/>
                <a:gd name="T41" fmla="*/ 212 h 322"/>
                <a:gd name="T42" fmla="*/ 289 w 396"/>
                <a:gd name="T43" fmla="*/ 212 h 322"/>
                <a:gd name="T44" fmla="*/ 289 w 396"/>
                <a:gd name="T45" fmla="*/ 214 h 322"/>
                <a:gd name="T46" fmla="*/ 290 w 396"/>
                <a:gd name="T47" fmla="*/ 221 h 322"/>
                <a:gd name="T48" fmla="*/ 294 w 396"/>
                <a:gd name="T49" fmla="*/ 226 h 322"/>
                <a:gd name="T50" fmla="*/ 297 w 396"/>
                <a:gd name="T51" fmla="*/ 231 h 322"/>
                <a:gd name="T52" fmla="*/ 302 w 396"/>
                <a:gd name="T53" fmla="*/ 236 h 322"/>
                <a:gd name="T54" fmla="*/ 306 w 396"/>
                <a:gd name="T55" fmla="*/ 238 h 322"/>
                <a:gd name="T56" fmla="*/ 325 w 396"/>
                <a:gd name="T57" fmla="*/ 248 h 322"/>
                <a:gd name="T58" fmla="*/ 345 w 396"/>
                <a:gd name="T59" fmla="*/ 252 h 322"/>
                <a:gd name="T60" fmla="*/ 367 w 396"/>
                <a:gd name="T61" fmla="*/ 253 h 322"/>
                <a:gd name="T62" fmla="*/ 384 w 396"/>
                <a:gd name="T63" fmla="*/ 252 h 322"/>
                <a:gd name="T64" fmla="*/ 396 w 396"/>
                <a:gd name="T65" fmla="*/ 250 h 322"/>
                <a:gd name="T66" fmla="*/ 393 w 396"/>
                <a:gd name="T67" fmla="*/ 262 h 322"/>
                <a:gd name="T68" fmla="*/ 384 w 396"/>
                <a:gd name="T69" fmla="*/ 279 h 322"/>
                <a:gd name="T70" fmla="*/ 378 w 396"/>
                <a:gd name="T71" fmla="*/ 294 h 322"/>
                <a:gd name="T72" fmla="*/ 367 w 396"/>
                <a:gd name="T73" fmla="*/ 310 h 322"/>
                <a:gd name="T74" fmla="*/ 362 w 396"/>
                <a:gd name="T75" fmla="*/ 318 h 322"/>
                <a:gd name="T76" fmla="*/ 359 w 396"/>
                <a:gd name="T77" fmla="*/ 320 h 322"/>
                <a:gd name="T78" fmla="*/ 354 w 396"/>
                <a:gd name="T79" fmla="*/ 320 h 322"/>
                <a:gd name="T80" fmla="*/ 347 w 396"/>
                <a:gd name="T81" fmla="*/ 322 h 322"/>
                <a:gd name="T82" fmla="*/ 340 w 396"/>
                <a:gd name="T83" fmla="*/ 322 h 322"/>
                <a:gd name="T84" fmla="*/ 321 w 396"/>
                <a:gd name="T85" fmla="*/ 322 h 322"/>
                <a:gd name="T86" fmla="*/ 299 w 396"/>
                <a:gd name="T87" fmla="*/ 318 h 322"/>
                <a:gd name="T88" fmla="*/ 275 w 396"/>
                <a:gd name="T89" fmla="*/ 313 h 322"/>
                <a:gd name="T90" fmla="*/ 258 w 396"/>
                <a:gd name="T91" fmla="*/ 305 h 322"/>
                <a:gd name="T92" fmla="*/ 243 w 396"/>
                <a:gd name="T93" fmla="*/ 293 h 322"/>
                <a:gd name="T94" fmla="*/ 229 w 396"/>
                <a:gd name="T95" fmla="*/ 277 h 322"/>
                <a:gd name="T96" fmla="*/ 193 w 396"/>
                <a:gd name="T97" fmla="*/ 301 h 322"/>
                <a:gd name="T98" fmla="*/ 154 w 396"/>
                <a:gd name="T99" fmla="*/ 317 h 322"/>
                <a:gd name="T100" fmla="*/ 115 w 396"/>
                <a:gd name="T101" fmla="*/ 322 h 322"/>
                <a:gd name="T102" fmla="*/ 85 w 396"/>
                <a:gd name="T103" fmla="*/ 318 h 322"/>
                <a:gd name="T104" fmla="*/ 60 w 396"/>
                <a:gd name="T105" fmla="*/ 310 h 322"/>
                <a:gd name="T106" fmla="*/ 38 w 396"/>
                <a:gd name="T107" fmla="*/ 296 h 322"/>
                <a:gd name="T108" fmla="*/ 19 w 396"/>
                <a:gd name="T109" fmla="*/ 277 h 322"/>
                <a:gd name="T110" fmla="*/ 7 w 396"/>
                <a:gd name="T111" fmla="*/ 252 h 322"/>
                <a:gd name="T112" fmla="*/ 0 w 396"/>
                <a:gd name="T113" fmla="*/ 224 h 322"/>
                <a:gd name="T114" fmla="*/ 0 w 396"/>
                <a:gd name="T115" fmla="*/ 193 h 322"/>
                <a:gd name="T116" fmla="*/ 7 w 396"/>
                <a:gd name="T117" fmla="*/ 164 h 322"/>
                <a:gd name="T118" fmla="*/ 58 w 396"/>
                <a:gd name="T11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6" h="322">
                  <a:moveTo>
                    <a:pt x="58" y="0"/>
                  </a:moveTo>
                  <a:lnTo>
                    <a:pt x="144" y="0"/>
                  </a:lnTo>
                  <a:lnTo>
                    <a:pt x="82" y="190"/>
                  </a:lnTo>
                  <a:lnTo>
                    <a:pt x="80" y="205"/>
                  </a:lnTo>
                  <a:lnTo>
                    <a:pt x="82" y="219"/>
                  </a:lnTo>
                  <a:lnTo>
                    <a:pt x="87" y="228"/>
                  </a:lnTo>
                  <a:lnTo>
                    <a:pt x="96" y="234"/>
                  </a:lnTo>
                  <a:lnTo>
                    <a:pt x="106" y="240"/>
                  </a:lnTo>
                  <a:lnTo>
                    <a:pt x="116" y="241"/>
                  </a:lnTo>
                  <a:lnTo>
                    <a:pt x="140" y="238"/>
                  </a:lnTo>
                  <a:lnTo>
                    <a:pt x="164" y="226"/>
                  </a:lnTo>
                  <a:lnTo>
                    <a:pt x="186" y="211"/>
                  </a:lnTo>
                  <a:lnTo>
                    <a:pt x="203" y="188"/>
                  </a:lnTo>
                  <a:lnTo>
                    <a:pt x="215" y="164"/>
                  </a:lnTo>
                  <a:lnTo>
                    <a:pt x="215" y="164"/>
                  </a:lnTo>
                  <a:lnTo>
                    <a:pt x="268" y="0"/>
                  </a:lnTo>
                  <a:lnTo>
                    <a:pt x="352" y="0"/>
                  </a:lnTo>
                  <a:lnTo>
                    <a:pt x="292" y="190"/>
                  </a:lnTo>
                  <a:lnTo>
                    <a:pt x="289" y="199"/>
                  </a:lnTo>
                  <a:lnTo>
                    <a:pt x="289" y="205"/>
                  </a:lnTo>
                  <a:lnTo>
                    <a:pt x="289" y="212"/>
                  </a:lnTo>
                  <a:lnTo>
                    <a:pt x="289" y="212"/>
                  </a:lnTo>
                  <a:lnTo>
                    <a:pt x="289" y="214"/>
                  </a:lnTo>
                  <a:lnTo>
                    <a:pt x="290" y="221"/>
                  </a:lnTo>
                  <a:lnTo>
                    <a:pt x="294" y="226"/>
                  </a:lnTo>
                  <a:lnTo>
                    <a:pt x="297" y="231"/>
                  </a:lnTo>
                  <a:lnTo>
                    <a:pt x="302" y="236"/>
                  </a:lnTo>
                  <a:lnTo>
                    <a:pt x="306" y="238"/>
                  </a:lnTo>
                  <a:lnTo>
                    <a:pt x="325" y="248"/>
                  </a:lnTo>
                  <a:lnTo>
                    <a:pt x="345" y="252"/>
                  </a:lnTo>
                  <a:lnTo>
                    <a:pt x="367" y="253"/>
                  </a:lnTo>
                  <a:lnTo>
                    <a:pt x="384" y="252"/>
                  </a:lnTo>
                  <a:lnTo>
                    <a:pt x="396" y="250"/>
                  </a:lnTo>
                  <a:lnTo>
                    <a:pt x="393" y="262"/>
                  </a:lnTo>
                  <a:lnTo>
                    <a:pt x="384" y="279"/>
                  </a:lnTo>
                  <a:lnTo>
                    <a:pt x="378" y="294"/>
                  </a:lnTo>
                  <a:lnTo>
                    <a:pt x="367" y="310"/>
                  </a:lnTo>
                  <a:lnTo>
                    <a:pt x="362" y="318"/>
                  </a:lnTo>
                  <a:lnTo>
                    <a:pt x="359" y="320"/>
                  </a:lnTo>
                  <a:lnTo>
                    <a:pt x="354" y="320"/>
                  </a:lnTo>
                  <a:lnTo>
                    <a:pt x="347" y="322"/>
                  </a:lnTo>
                  <a:lnTo>
                    <a:pt x="340" y="322"/>
                  </a:lnTo>
                  <a:lnTo>
                    <a:pt x="321" y="322"/>
                  </a:lnTo>
                  <a:lnTo>
                    <a:pt x="299" y="318"/>
                  </a:lnTo>
                  <a:lnTo>
                    <a:pt x="275" y="313"/>
                  </a:lnTo>
                  <a:lnTo>
                    <a:pt x="258" y="305"/>
                  </a:lnTo>
                  <a:lnTo>
                    <a:pt x="243" y="293"/>
                  </a:lnTo>
                  <a:lnTo>
                    <a:pt x="229" y="277"/>
                  </a:lnTo>
                  <a:lnTo>
                    <a:pt x="193" y="301"/>
                  </a:lnTo>
                  <a:lnTo>
                    <a:pt x="154" y="317"/>
                  </a:lnTo>
                  <a:lnTo>
                    <a:pt x="115" y="322"/>
                  </a:lnTo>
                  <a:lnTo>
                    <a:pt x="85" y="318"/>
                  </a:lnTo>
                  <a:lnTo>
                    <a:pt x="60" y="310"/>
                  </a:lnTo>
                  <a:lnTo>
                    <a:pt x="38" y="296"/>
                  </a:lnTo>
                  <a:lnTo>
                    <a:pt x="19" y="277"/>
                  </a:lnTo>
                  <a:lnTo>
                    <a:pt x="7" y="252"/>
                  </a:lnTo>
                  <a:lnTo>
                    <a:pt x="0" y="224"/>
                  </a:lnTo>
                  <a:lnTo>
                    <a:pt x="0" y="193"/>
                  </a:lnTo>
                  <a:lnTo>
                    <a:pt x="7" y="16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007" y="2496"/>
              <a:ext cx="127" cy="127"/>
            </a:xfrm>
            <a:custGeom>
              <a:avLst/>
              <a:gdLst>
                <a:gd name="T0" fmla="*/ 53 w 127"/>
                <a:gd name="T1" fmla="*/ 65 h 127"/>
                <a:gd name="T2" fmla="*/ 74 w 127"/>
                <a:gd name="T3" fmla="*/ 63 h 127"/>
                <a:gd name="T4" fmla="*/ 80 w 127"/>
                <a:gd name="T5" fmla="*/ 58 h 127"/>
                <a:gd name="T6" fmla="*/ 80 w 127"/>
                <a:gd name="T7" fmla="*/ 48 h 127"/>
                <a:gd name="T8" fmla="*/ 74 w 127"/>
                <a:gd name="T9" fmla="*/ 41 h 127"/>
                <a:gd name="T10" fmla="*/ 53 w 127"/>
                <a:gd name="T11" fmla="*/ 41 h 127"/>
                <a:gd name="T12" fmla="*/ 68 w 127"/>
                <a:gd name="T13" fmla="*/ 32 h 127"/>
                <a:gd name="T14" fmla="*/ 79 w 127"/>
                <a:gd name="T15" fmla="*/ 34 h 127"/>
                <a:gd name="T16" fmla="*/ 87 w 127"/>
                <a:gd name="T17" fmla="*/ 41 h 127"/>
                <a:gd name="T18" fmla="*/ 91 w 127"/>
                <a:gd name="T19" fmla="*/ 53 h 127"/>
                <a:gd name="T20" fmla="*/ 86 w 127"/>
                <a:gd name="T21" fmla="*/ 65 h 127"/>
                <a:gd name="T22" fmla="*/ 75 w 127"/>
                <a:gd name="T23" fmla="*/ 72 h 127"/>
                <a:gd name="T24" fmla="*/ 92 w 127"/>
                <a:gd name="T25" fmla="*/ 94 h 127"/>
                <a:gd name="T26" fmla="*/ 67 w 127"/>
                <a:gd name="T27" fmla="*/ 72 h 127"/>
                <a:gd name="T28" fmla="*/ 53 w 127"/>
                <a:gd name="T29" fmla="*/ 94 h 127"/>
                <a:gd name="T30" fmla="*/ 43 w 127"/>
                <a:gd name="T31" fmla="*/ 32 h 127"/>
                <a:gd name="T32" fmla="*/ 39 w 127"/>
                <a:gd name="T33" fmla="*/ 15 h 127"/>
                <a:gd name="T34" fmla="*/ 16 w 127"/>
                <a:gd name="T35" fmla="*/ 41 h 127"/>
                <a:gd name="T36" fmla="*/ 16 w 127"/>
                <a:gd name="T37" fmla="*/ 84 h 127"/>
                <a:gd name="T38" fmla="*/ 39 w 127"/>
                <a:gd name="T39" fmla="*/ 111 h 127"/>
                <a:gd name="T40" fmla="*/ 72 w 127"/>
                <a:gd name="T41" fmla="*/ 116 h 127"/>
                <a:gd name="T42" fmla="*/ 103 w 127"/>
                <a:gd name="T43" fmla="*/ 101 h 127"/>
                <a:gd name="T44" fmla="*/ 116 w 127"/>
                <a:gd name="T45" fmla="*/ 63 h 127"/>
                <a:gd name="T46" fmla="*/ 103 w 127"/>
                <a:gd name="T47" fmla="*/ 26 h 127"/>
                <a:gd name="T48" fmla="*/ 72 w 127"/>
                <a:gd name="T49" fmla="*/ 10 h 127"/>
                <a:gd name="T50" fmla="*/ 63 w 127"/>
                <a:gd name="T51" fmla="*/ 0 h 127"/>
                <a:gd name="T52" fmla="*/ 99 w 127"/>
                <a:gd name="T53" fmla="*/ 10 h 127"/>
                <a:gd name="T54" fmla="*/ 123 w 127"/>
                <a:gd name="T55" fmla="*/ 41 h 127"/>
                <a:gd name="T56" fmla="*/ 123 w 127"/>
                <a:gd name="T57" fmla="*/ 85 h 127"/>
                <a:gd name="T58" fmla="*/ 99 w 127"/>
                <a:gd name="T59" fmla="*/ 116 h 127"/>
                <a:gd name="T60" fmla="*/ 63 w 127"/>
                <a:gd name="T61" fmla="*/ 127 h 127"/>
                <a:gd name="T62" fmla="*/ 27 w 127"/>
                <a:gd name="T63" fmla="*/ 116 h 127"/>
                <a:gd name="T64" fmla="*/ 4 w 127"/>
                <a:gd name="T65" fmla="*/ 85 h 127"/>
                <a:gd name="T66" fmla="*/ 4 w 127"/>
                <a:gd name="T67" fmla="*/ 41 h 127"/>
                <a:gd name="T68" fmla="*/ 27 w 127"/>
                <a:gd name="T69" fmla="*/ 10 h 127"/>
                <a:gd name="T70" fmla="*/ 63 w 127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27">
                  <a:moveTo>
                    <a:pt x="53" y="41"/>
                  </a:moveTo>
                  <a:lnTo>
                    <a:pt x="53" y="65"/>
                  </a:lnTo>
                  <a:lnTo>
                    <a:pt x="68" y="65"/>
                  </a:lnTo>
                  <a:lnTo>
                    <a:pt x="74" y="63"/>
                  </a:lnTo>
                  <a:lnTo>
                    <a:pt x="77" y="62"/>
                  </a:lnTo>
                  <a:lnTo>
                    <a:pt x="80" y="58"/>
                  </a:lnTo>
                  <a:lnTo>
                    <a:pt x="80" y="53"/>
                  </a:lnTo>
                  <a:lnTo>
                    <a:pt x="80" y="48"/>
                  </a:lnTo>
                  <a:lnTo>
                    <a:pt x="77" y="44"/>
                  </a:lnTo>
                  <a:lnTo>
                    <a:pt x="74" y="41"/>
                  </a:lnTo>
                  <a:lnTo>
                    <a:pt x="68" y="41"/>
                  </a:lnTo>
                  <a:lnTo>
                    <a:pt x="53" y="41"/>
                  </a:lnTo>
                  <a:close/>
                  <a:moveTo>
                    <a:pt x="43" y="32"/>
                  </a:moveTo>
                  <a:lnTo>
                    <a:pt x="68" y="32"/>
                  </a:lnTo>
                  <a:lnTo>
                    <a:pt x="74" y="32"/>
                  </a:lnTo>
                  <a:lnTo>
                    <a:pt x="79" y="34"/>
                  </a:lnTo>
                  <a:lnTo>
                    <a:pt x="84" y="38"/>
                  </a:lnTo>
                  <a:lnTo>
                    <a:pt x="87" y="41"/>
                  </a:lnTo>
                  <a:lnTo>
                    <a:pt x="89" y="46"/>
                  </a:lnTo>
                  <a:lnTo>
                    <a:pt x="91" y="53"/>
                  </a:lnTo>
                  <a:lnTo>
                    <a:pt x="89" y="60"/>
                  </a:lnTo>
                  <a:lnTo>
                    <a:pt x="86" y="65"/>
                  </a:lnTo>
                  <a:lnTo>
                    <a:pt x="82" y="68"/>
                  </a:lnTo>
                  <a:lnTo>
                    <a:pt x="75" y="72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82" y="94"/>
                  </a:lnTo>
                  <a:lnTo>
                    <a:pt x="67" y="72"/>
                  </a:lnTo>
                  <a:lnTo>
                    <a:pt x="53" y="72"/>
                  </a:lnTo>
                  <a:lnTo>
                    <a:pt x="53" y="94"/>
                  </a:lnTo>
                  <a:lnTo>
                    <a:pt x="43" y="94"/>
                  </a:lnTo>
                  <a:lnTo>
                    <a:pt x="43" y="32"/>
                  </a:lnTo>
                  <a:close/>
                  <a:moveTo>
                    <a:pt x="55" y="10"/>
                  </a:moveTo>
                  <a:lnTo>
                    <a:pt x="39" y="15"/>
                  </a:lnTo>
                  <a:lnTo>
                    <a:pt x="24" y="26"/>
                  </a:lnTo>
                  <a:lnTo>
                    <a:pt x="16" y="41"/>
                  </a:lnTo>
                  <a:lnTo>
                    <a:pt x="12" y="63"/>
                  </a:lnTo>
                  <a:lnTo>
                    <a:pt x="16" y="84"/>
                  </a:lnTo>
                  <a:lnTo>
                    <a:pt x="24" y="101"/>
                  </a:lnTo>
                  <a:lnTo>
                    <a:pt x="39" y="111"/>
                  </a:lnTo>
                  <a:lnTo>
                    <a:pt x="55" y="116"/>
                  </a:lnTo>
                  <a:lnTo>
                    <a:pt x="72" y="116"/>
                  </a:lnTo>
                  <a:lnTo>
                    <a:pt x="89" y="111"/>
                  </a:lnTo>
                  <a:lnTo>
                    <a:pt x="103" y="101"/>
                  </a:lnTo>
                  <a:lnTo>
                    <a:pt x="113" y="84"/>
                  </a:lnTo>
                  <a:lnTo>
                    <a:pt x="116" y="63"/>
                  </a:lnTo>
                  <a:lnTo>
                    <a:pt x="113" y="41"/>
                  </a:lnTo>
                  <a:lnTo>
                    <a:pt x="103" y="26"/>
                  </a:lnTo>
                  <a:lnTo>
                    <a:pt x="89" y="15"/>
                  </a:lnTo>
                  <a:lnTo>
                    <a:pt x="72" y="10"/>
                  </a:lnTo>
                  <a:lnTo>
                    <a:pt x="55" y="10"/>
                  </a:lnTo>
                  <a:close/>
                  <a:moveTo>
                    <a:pt x="63" y="0"/>
                  </a:moveTo>
                  <a:lnTo>
                    <a:pt x="82" y="2"/>
                  </a:lnTo>
                  <a:lnTo>
                    <a:pt x="99" y="10"/>
                  </a:lnTo>
                  <a:lnTo>
                    <a:pt x="115" y="22"/>
                  </a:lnTo>
                  <a:lnTo>
                    <a:pt x="123" y="41"/>
                  </a:lnTo>
                  <a:lnTo>
                    <a:pt x="127" y="63"/>
                  </a:lnTo>
                  <a:lnTo>
                    <a:pt x="123" y="85"/>
                  </a:lnTo>
                  <a:lnTo>
                    <a:pt x="115" y="104"/>
                  </a:lnTo>
                  <a:lnTo>
                    <a:pt x="99" y="116"/>
                  </a:lnTo>
                  <a:lnTo>
                    <a:pt x="82" y="125"/>
                  </a:lnTo>
                  <a:lnTo>
                    <a:pt x="63" y="127"/>
                  </a:lnTo>
                  <a:lnTo>
                    <a:pt x="45" y="125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4" y="85"/>
                  </a:lnTo>
                  <a:lnTo>
                    <a:pt x="0" y="63"/>
                  </a:lnTo>
                  <a:lnTo>
                    <a:pt x="4" y="41"/>
                  </a:lnTo>
                  <a:lnTo>
                    <a:pt x="14" y="22"/>
                  </a:lnTo>
                  <a:lnTo>
                    <a:pt x="27" y="10"/>
                  </a:lnTo>
                  <a:lnTo>
                    <a:pt x="45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kern="12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0" y="274638"/>
            <a:ext cx="7545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0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</p:sldLayoutIdLst>
  <p:hf hdr="0" ftr="0" dt="0"/>
  <p:txStyles>
    <p:titleStyle>
      <a:lvl1pPr algn="l" defTabSz="914484" rtl="0" eaLnBrk="1" latinLnBrk="0" hangingPunct="1">
        <a:spcBef>
          <a:spcPct val="0"/>
        </a:spcBef>
        <a:buNone/>
        <a:defRPr sz="2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78" indent="-169878" algn="l" defTabSz="914484" rtl="0" eaLnBrk="1" latinLnBrk="0" hangingPunct="1"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99" indent="-228621" algn="l" defTabSz="914484" rtl="0" eaLnBrk="1" latinLnBrk="0" hangingPunct="1">
        <a:spcBef>
          <a:spcPts val="0"/>
        </a:spcBef>
        <a:spcAft>
          <a:spcPts val="45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76316" indent="-177816" algn="l" defTabSz="914484" rtl="0" eaLnBrk="1" latinLnBrk="0" hangingPunct="1"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04937" indent="-228621" algn="l" defTabSz="914484" rtl="0" eaLnBrk="1" latinLnBrk="0" hangingPunct="1">
        <a:spcBef>
          <a:spcPts val="0"/>
        </a:spcBef>
        <a:spcAft>
          <a:spcPts val="45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973227" indent="-168290" algn="l" defTabSz="914484" rtl="0" eaLnBrk="1" latinLnBrk="0" hangingPunct="1"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0" indent="-228621" algn="l" defTabSz="9144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3" indent="-228621" algn="l" defTabSz="9144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429314" indent="-228621" algn="l" defTabSz="9144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3886556" indent="-228621" algn="l" defTabSz="9144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2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4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6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67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10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1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3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35" algn="l" defTabSz="9144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5040" y="3023118"/>
            <a:ext cx="6779845" cy="2812791"/>
          </a:xfrm>
        </p:spPr>
        <p:txBody>
          <a:bodyPr/>
          <a:lstStyle/>
          <a:p>
            <a:pPr>
              <a:tabLst>
                <a:tab pos="1771650" algn="l"/>
              </a:tabLst>
            </a:pPr>
            <a:r>
              <a:rPr lang="en-US" dirty="0"/>
              <a:t>New Strategies For Pricing Debt In An Evolving Marketplace</a:t>
            </a:r>
            <a:br>
              <a:rPr lang="en-US" dirty="0"/>
            </a:br>
            <a:br>
              <a:rPr lang="en-US" dirty="0"/>
            </a:br>
            <a:r>
              <a:rPr lang="en-US" sz="1400" dirty="0"/>
              <a:t>Jeff Ragsdale, Industry Executive- Collections Vertical, TransUnion</a:t>
            </a:r>
            <a:br>
              <a:rPr lang="en-US" sz="1400" dirty="0"/>
            </a:br>
            <a:r>
              <a:rPr lang="en-US" sz="1400" dirty="0"/>
              <a:t>Rebecca Taylor, Sr. Vice-President, Operations, EverChain</a:t>
            </a:r>
            <a:br>
              <a:rPr lang="en-US" sz="1400" dirty="0"/>
            </a:br>
            <a:r>
              <a:rPr lang="en-US" sz="1400" dirty="0"/>
              <a:t>Bekah Luebcke, Sr. Vice President, Operations, Crown Asset Management</a:t>
            </a:r>
            <a:br>
              <a:rPr lang="en-US" sz="1400" dirty="0"/>
            </a:br>
            <a:br>
              <a:rPr lang="en-US" sz="1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57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446E0A-E04D-1107-04AB-1DF7AD3E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Buyer Due Diligence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77AE47-A387-88BF-E0AB-ABEEAED2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915" y="1328352"/>
            <a:ext cx="8026400" cy="574492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Seller Evaluation</a:t>
            </a:r>
          </a:p>
          <a:p>
            <a:pPr lvl="1"/>
            <a:r>
              <a:rPr lang="en-US" sz="1600" dirty="0"/>
              <a:t>Understanding the Seller’s profile</a:t>
            </a:r>
          </a:p>
          <a:p>
            <a:pPr lvl="1"/>
            <a:r>
              <a:rPr lang="en-US" sz="1600" dirty="0"/>
              <a:t>Seller Site Visit</a:t>
            </a:r>
          </a:p>
          <a:p>
            <a:pPr lvl="1"/>
            <a:r>
              <a:rPr lang="en-US" sz="1600" dirty="0"/>
              <a:t>Defining the Asset Class</a:t>
            </a:r>
          </a:p>
          <a:p>
            <a:pPr lvl="1"/>
            <a:r>
              <a:rPr lang="en-US" sz="1600" dirty="0"/>
              <a:t>Understanding the origination process</a:t>
            </a:r>
          </a:p>
          <a:p>
            <a:pPr lvl="2"/>
            <a:r>
              <a:rPr lang="en-US" sz="1400" dirty="0"/>
              <a:t>Is the Seller the Originator or the Servicer?</a:t>
            </a:r>
          </a:p>
          <a:p>
            <a:pPr lvl="1"/>
            <a:r>
              <a:rPr lang="en-US" sz="1600" dirty="0"/>
              <a:t>Data &amp; document availability review</a:t>
            </a:r>
          </a:p>
          <a:p>
            <a:pPr lvl="2"/>
            <a:r>
              <a:rPr lang="en-US" sz="1400" dirty="0"/>
              <a:t>State and jurisdiction-specific requirements</a:t>
            </a:r>
          </a:p>
          <a:p>
            <a:pPr lvl="2"/>
            <a:r>
              <a:rPr lang="en-US" sz="1400" dirty="0"/>
              <a:t>Asset Class-specific requirements</a:t>
            </a:r>
          </a:p>
          <a:p>
            <a:pPr lvl="2"/>
            <a:r>
              <a:rPr lang="en-US" sz="1400" dirty="0"/>
              <a:t>Consumer contact data</a:t>
            </a:r>
          </a:p>
          <a:p>
            <a:pPr lvl="2"/>
            <a:r>
              <a:rPr lang="en-US" sz="1400" dirty="0"/>
              <a:t>Terms &amp; Agreements</a:t>
            </a:r>
          </a:p>
          <a:p>
            <a:pPr lvl="2"/>
            <a:r>
              <a:rPr lang="en-US" sz="1400" dirty="0"/>
              <a:t>Joint Borrowers </a:t>
            </a:r>
          </a:p>
          <a:p>
            <a:pPr lvl="2"/>
            <a:r>
              <a:rPr lang="en-US" sz="1400" dirty="0"/>
              <a:t>Affidavits – forms &amp; request process</a:t>
            </a:r>
          </a:p>
          <a:p>
            <a:pPr lvl="1"/>
            <a:r>
              <a:rPr lang="en-US" sz="1600" dirty="0"/>
              <a:t>Chain of Title structure and document content</a:t>
            </a:r>
          </a:p>
          <a:p>
            <a:pPr marL="169863" lvl="1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19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02492" y="946623"/>
            <a:ext cx="5702644" cy="480411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defTabSz="914400">
              <a:buNone/>
            </a:pPr>
            <a:r>
              <a:rPr lang="en-US" sz="1600" u="sng" dirty="0"/>
              <a:t>Evaluate the Offering</a:t>
            </a:r>
          </a:p>
          <a:p>
            <a:pPr marL="0" indent="0" defTabSz="914400">
              <a:buNone/>
            </a:pPr>
            <a:endParaRPr lang="en-US" sz="1600" dirty="0"/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Availability of Data</a:t>
            </a:r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Secure Vendor Evaluations</a:t>
            </a:r>
          </a:p>
          <a:p>
            <a:pPr marL="576280" lvl="2" indent="-228600" defTabSz="914400">
              <a:spcAft>
                <a:spcPts val="1200"/>
              </a:spcAft>
            </a:pPr>
            <a:r>
              <a:rPr lang="en-US" sz="1300" dirty="0"/>
              <a:t>Consumer recovery potential, etc.</a:t>
            </a:r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Completeness of data package </a:t>
            </a:r>
          </a:p>
          <a:p>
            <a:pPr marL="576280" lvl="2" indent="-228600" defTabSz="914400">
              <a:spcAft>
                <a:spcPts val="1200"/>
              </a:spcAft>
            </a:pPr>
            <a:r>
              <a:rPr lang="en-US" sz="1300" dirty="0"/>
              <a:t>Delivery methods | establish secure connections</a:t>
            </a:r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Data alignment with recovery methods</a:t>
            </a:r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Understanding potential performance</a:t>
            </a:r>
          </a:p>
          <a:p>
            <a:pPr lvl="2"/>
            <a:r>
              <a:rPr lang="en-US" sz="1300" dirty="0"/>
              <a:t>Can you calculate a realistic projection?</a:t>
            </a:r>
          </a:p>
          <a:p>
            <a:pPr marL="576280" lvl="2" indent="-228600" defTabSz="914400">
              <a:spcAft>
                <a:spcPts val="1200"/>
              </a:spcAft>
            </a:pPr>
            <a:r>
              <a:rPr lang="en-US" sz="1300" dirty="0"/>
              <a:t>Does that projection align with your financing structure?</a:t>
            </a:r>
          </a:p>
          <a:p>
            <a:pPr marL="398463" lvl="1" indent="-228600" defTabSz="914400">
              <a:spcAft>
                <a:spcPts val="1200"/>
              </a:spcAft>
            </a:pPr>
            <a:r>
              <a:rPr lang="en-US" sz="1600" dirty="0"/>
              <a:t>Purchase and Sale Agreement Review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6413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446E0A-E04D-1107-04AB-1DF7AD3E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Ensuring a Successful Purchase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77AE47-A387-88BF-E0AB-ABEEAED2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416" y="1346888"/>
            <a:ext cx="7229389" cy="4539704"/>
          </a:xfrm>
        </p:spPr>
        <p:txBody>
          <a:bodyPr/>
          <a:lstStyle/>
          <a:p>
            <a:pPr lvl="1"/>
            <a:r>
              <a:rPr lang="en-US" sz="1600" dirty="0"/>
              <a:t>Establish Clear Points of Contact for all Functions</a:t>
            </a:r>
          </a:p>
          <a:p>
            <a:pPr lvl="1"/>
            <a:r>
              <a:rPr lang="en-US" sz="1600" dirty="0"/>
              <a:t>Define Points of Escalation on Both Sides</a:t>
            </a:r>
          </a:p>
          <a:p>
            <a:pPr lvl="1"/>
            <a:r>
              <a:rPr lang="en-US" sz="1600" dirty="0"/>
              <a:t>Seller Support should have a detailed understanding of PSA terms and deliverables</a:t>
            </a:r>
          </a:p>
          <a:p>
            <a:pPr lvl="2"/>
            <a:r>
              <a:rPr lang="en-US" sz="1400" dirty="0"/>
              <a:t>Maintain an open line of communication </a:t>
            </a:r>
          </a:p>
          <a:p>
            <a:pPr lvl="2"/>
            <a:r>
              <a:rPr lang="en-US" sz="1400" dirty="0"/>
              <a:t>Maintain a centralized, thorough understanding of the relationship</a:t>
            </a:r>
          </a:p>
          <a:p>
            <a:pPr lvl="2"/>
            <a:r>
              <a:rPr lang="en-US" sz="1400" dirty="0"/>
              <a:t>Maintain visibility into adherence to deliverables</a:t>
            </a:r>
          </a:p>
          <a:p>
            <a:pPr lvl="2"/>
            <a:r>
              <a:rPr lang="en-US" sz="1400" dirty="0"/>
              <a:t>Develop the relationship to stay in the know for future opportunities</a:t>
            </a:r>
          </a:p>
          <a:p>
            <a:pPr lvl="1"/>
            <a:r>
              <a:rPr lang="en-US" sz="1600" dirty="0"/>
              <a:t>Educate Internal Team </a:t>
            </a:r>
          </a:p>
          <a:p>
            <a:pPr lvl="2"/>
            <a:r>
              <a:rPr lang="en-US" sz="1400" dirty="0"/>
              <a:t>Data intake</a:t>
            </a:r>
          </a:p>
          <a:p>
            <a:pPr lvl="2"/>
            <a:r>
              <a:rPr lang="en-US" sz="1400" dirty="0"/>
              <a:t>Intended Strategy</a:t>
            </a:r>
          </a:p>
          <a:p>
            <a:pPr lvl="2"/>
            <a:r>
              <a:rPr lang="en-US" sz="1400" dirty="0"/>
              <a:t>Provide training on data, documents, and COT to external-facing stakeholders</a:t>
            </a:r>
          </a:p>
          <a:p>
            <a:pPr marL="169863" lvl="1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509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8974" y="2800351"/>
            <a:ext cx="6779845" cy="1219200"/>
          </a:xfrm>
        </p:spPr>
        <p:txBody>
          <a:bodyPr/>
          <a:lstStyle/>
          <a:p>
            <a:pPr>
              <a:tabLst>
                <a:tab pos="1771650" algn="l"/>
              </a:tabLst>
            </a:pPr>
            <a:r>
              <a:rPr lang="en-US" sz="7200" dirty="0"/>
              <a:t>Q and 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638799"/>
            <a:ext cx="13260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13863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Disclaimer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BC06AC-92C5-A129-6411-3341B3194F51}"/>
              </a:ext>
            </a:extLst>
          </p:cNvPr>
          <p:cNvSpPr txBox="1">
            <a:spLocks/>
          </p:cNvSpPr>
          <p:nvPr/>
        </p:nvSpPr>
        <p:spPr>
          <a:xfrm>
            <a:off x="-614313" y="1994322"/>
            <a:ext cx="10372627" cy="374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2400"/>
              </a:spcAft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3F4D2-8412-2BAA-841D-8DE05592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588" y="1859339"/>
            <a:ext cx="7102086" cy="3139321"/>
          </a:xfrm>
        </p:spPr>
        <p:txBody>
          <a:bodyPr/>
          <a:lstStyle/>
          <a:p>
            <a:pPr marL="0" indent="0" algn="l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This information is not intended to be legal advice and may not be used as legal advice. Legal advice must be tailored to the specific circumstances of each case. </a:t>
            </a:r>
          </a:p>
          <a:p>
            <a:pPr marL="0" indent="0" algn="l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Every effort has been made to assure this information is up-to-date. It is not intended to be a full and exhaustive explanation of the law in any area, nor should it be used to replace the advice of your own legal counsel. </a:t>
            </a:r>
          </a:p>
          <a:p>
            <a:pPr marL="0" indent="0" algn="l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Any opinions expressed are the opinions of the speaker and not their organization or RMAI.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41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5040" y="2390776"/>
            <a:ext cx="6779845" cy="2143124"/>
          </a:xfrm>
        </p:spPr>
        <p:txBody>
          <a:bodyPr/>
          <a:lstStyle/>
          <a:p>
            <a:pPr>
              <a:tabLst>
                <a:tab pos="1771650" algn="l"/>
              </a:tabLst>
            </a:pPr>
            <a:r>
              <a:rPr lang="en-US" dirty="0"/>
              <a:t>Pricing Strategies For </a:t>
            </a:r>
            <a:r>
              <a:rPr lang="en-US" b="0" dirty="0"/>
              <a:t>A</a:t>
            </a:r>
            <a:r>
              <a:rPr lang="en-US" dirty="0"/>
              <a:t> Changing Marketplace – Jeff Ragsdale</a:t>
            </a:r>
            <a:br>
              <a:rPr lang="en-US" dirty="0"/>
            </a:br>
            <a:br>
              <a:rPr lang="en-US" sz="1400" dirty="0"/>
            </a:br>
            <a:br>
              <a:rPr lang="en-US" sz="1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7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End to End Solution</a:t>
            </a: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0" y="6581775"/>
            <a:ext cx="457200" cy="1651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2722" y="2801938"/>
            <a:ext cx="2413231" cy="353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243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 marL="114300" indent="-1143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chemeClr val="hlink"/>
                </a:solidFill>
                <a:latin typeface="Arial" charset="0"/>
              </a:rPr>
              <a:t>Portfolio Valuation</a:t>
            </a:r>
            <a:r>
              <a:rPr lang="en-US" altLang="en-US" sz="1600" dirty="0">
                <a:latin typeface="Arial" charset="0"/>
              </a:rPr>
              <a:t> </a:t>
            </a:r>
          </a:p>
          <a:p>
            <a:endParaRPr lang="en-US" altLang="en-US" sz="1600" dirty="0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Uses credit data to show potential liquidation of portfolio sale or purchase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Gives essential credit data at an aggregate level 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Competitive price points allow for multiple pulls before a portfolio is sold or purchased</a:t>
            </a:r>
          </a:p>
          <a:p>
            <a:pPr algn="l">
              <a:buFontTx/>
              <a:buChar char="•"/>
            </a:pPr>
            <a:endParaRPr lang="en-US" altLang="en-US" sz="1600" dirty="0">
              <a:latin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54273" y="2801938"/>
            <a:ext cx="2227263" cy="298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243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marL="114300" indent="-1143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accent2"/>
                </a:solidFill>
                <a:latin typeface="Arial" charset="0"/>
              </a:rPr>
              <a:t>		</a:t>
            </a:r>
            <a:r>
              <a:rPr lang="en-US" altLang="en-US" sz="1600" b="1" dirty="0">
                <a:latin typeface="Arial" charset="0"/>
              </a:rPr>
              <a:t>CPE</a:t>
            </a:r>
            <a:endParaRPr lang="en-US" altLang="en-US" sz="1600" dirty="0">
              <a:latin typeface="Arial" charset="0"/>
            </a:endParaRPr>
          </a:p>
          <a:p>
            <a:pPr algn="l"/>
            <a:endParaRPr lang="en-US" altLang="en-US" sz="1200" dirty="0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Credit based/industry specific recovery score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Credit data designed for collection industry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Debtor specific Information locator data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Credit attributes</a:t>
            </a:r>
          </a:p>
          <a:p>
            <a:pPr algn="l">
              <a:buFontTx/>
              <a:buChar char="•"/>
            </a:pPr>
            <a:endParaRPr lang="en-US" altLang="en-US" sz="16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781536" y="2801938"/>
            <a:ext cx="2190750" cy="243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243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marL="114300" indent="-1143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chemeClr val="folHlink"/>
                </a:solidFill>
                <a:latin typeface="Arial" charset="0"/>
              </a:rPr>
              <a:t>Triggers</a:t>
            </a:r>
          </a:p>
          <a:p>
            <a:pPr algn="l">
              <a:buFontTx/>
              <a:buChar char="•"/>
            </a:pPr>
            <a:endParaRPr lang="en-US" altLang="en-US" sz="1600" dirty="0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Ongoing monitoring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Change in locator data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Change in financial status</a:t>
            </a:r>
          </a:p>
          <a:p>
            <a:pPr algn="l">
              <a:buFontTx/>
              <a:buChar char="•"/>
            </a:pPr>
            <a:endParaRPr lang="en-US" altLang="en-US" sz="1600" dirty="0">
              <a:latin typeface="Arial" charset="0"/>
            </a:endParaRPr>
          </a:p>
          <a:p>
            <a:pPr algn="l"/>
            <a:endParaRPr lang="en-US" altLang="en-US" sz="1200" b="1" dirty="0">
              <a:solidFill>
                <a:schemeClr val="folHlink"/>
              </a:solidFill>
              <a:latin typeface="Arial" charset="0"/>
            </a:endParaRPr>
          </a:p>
          <a:p>
            <a:pPr algn="l">
              <a:buFontTx/>
              <a:buChar char="•"/>
            </a:pPr>
            <a:endParaRPr lang="en-US" alt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806275" y="2812820"/>
            <a:ext cx="2190750" cy="317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243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marL="114300" indent="-1143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600" b="1" dirty="0" err="1">
                <a:solidFill>
                  <a:schemeClr val="folHlink"/>
                </a:solidFill>
                <a:latin typeface="Arial" charset="0"/>
              </a:rPr>
              <a:t>TLOxp</a:t>
            </a:r>
            <a:endParaRPr lang="en-US" altLang="en-US" sz="1600" b="1" dirty="0">
              <a:solidFill>
                <a:schemeClr val="folHlink"/>
              </a:solidFill>
              <a:latin typeface="Arial" charset="0"/>
            </a:endParaRPr>
          </a:p>
          <a:p>
            <a:pPr algn="l">
              <a:buFontTx/>
              <a:buChar char="•"/>
            </a:pPr>
            <a:endParaRPr lang="en-US" altLang="en-US" sz="1600" dirty="0">
              <a:latin typeface="Arial" charset="0"/>
            </a:endParaRP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Data from nearly 10,000 public and proprietary sources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Phones, addresses, employment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Bankruptcy, deceased, active military</a:t>
            </a:r>
          </a:p>
          <a:p>
            <a:pPr algn="l">
              <a:buFontTx/>
              <a:buChar char="•"/>
            </a:pPr>
            <a:r>
              <a:rPr lang="en-US" altLang="en-US" sz="1600" dirty="0">
                <a:latin typeface="Arial" charset="0"/>
              </a:rPr>
              <a:t>Verified employment</a:t>
            </a:r>
          </a:p>
          <a:p>
            <a:pPr algn="l"/>
            <a:endParaRPr lang="en-US" altLang="en-US" sz="1200" b="1" dirty="0">
              <a:solidFill>
                <a:schemeClr val="folHlink"/>
              </a:solidFill>
              <a:latin typeface="Arial" charset="0"/>
            </a:endParaRPr>
          </a:p>
          <a:p>
            <a:pPr algn="l">
              <a:buFontTx/>
              <a:buChar char="•"/>
            </a:pPr>
            <a:endParaRPr lang="en-US" altLang="en-US" sz="1200" dirty="0">
              <a:latin typeface="Arial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6946427" y="1747834"/>
            <a:ext cx="2050597" cy="688975"/>
          </a:xfrm>
          <a:prstGeom prst="homePlate">
            <a:avLst>
              <a:gd name="adj" fmla="val 42262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48056" tIns="42373" rIns="84746" bIns="42373" anchor="ctr"/>
          <a:lstStyle/>
          <a:p>
            <a:pPr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Arial" pitchFamily="34" charset="0"/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  <a:latin typeface="Arial" pitchFamily="34" charset="0"/>
              </a:rPr>
              <a:t>TLOxp</a:t>
            </a:r>
            <a:endParaRPr lang="en-US" sz="12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gray">
          <a:xfrm>
            <a:off x="4792212" y="1747838"/>
            <a:ext cx="2445424" cy="688975"/>
          </a:xfrm>
          <a:prstGeom prst="homePlate">
            <a:avLst>
              <a:gd name="adj" fmla="val 43056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39496" tIns="42373" rIns="84746" bIns="42373" anchor="ctr"/>
          <a:lstStyle/>
          <a:p>
            <a:pPr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</a:rPr>
              <a:t>Triggers for Collections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gray">
          <a:xfrm>
            <a:off x="2515953" y="1747838"/>
            <a:ext cx="2513248" cy="688975"/>
          </a:xfrm>
          <a:prstGeom prst="homePlate">
            <a:avLst>
              <a:gd name="adj" fmla="val 42262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48056" tIns="42373" rIns="84746" bIns="42373" anchor="ctr"/>
          <a:lstStyle/>
          <a:p>
            <a:pPr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Arial" pitchFamily="34" charset="0"/>
              </a:rPr>
              <a:t>Collection Prioritization Engine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gray">
          <a:xfrm>
            <a:off x="182325" y="1747838"/>
            <a:ext cx="2627548" cy="688975"/>
          </a:xfrm>
          <a:prstGeom prst="homePlate">
            <a:avLst>
              <a:gd name="adj" fmla="val 36151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4746" tIns="42373" rIns="84746" bIns="42373" anchor="ctr"/>
          <a:lstStyle/>
          <a:p>
            <a:pPr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</a:rPr>
              <a:t>Portfolio Valuation</a:t>
            </a:r>
          </a:p>
        </p:txBody>
      </p:sp>
    </p:spTree>
    <p:extLst>
      <p:ext uri="{BB962C8B-B14F-4D97-AF65-F5344CB8AC3E}">
        <p14:creationId xmlns:p14="http://schemas.microsoft.com/office/powerpoint/2010/main" val="345889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5915" y="777240"/>
            <a:ext cx="6711696" cy="575310"/>
          </a:xfrm>
        </p:spPr>
        <p:txBody>
          <a:bodyPr>
            <a:normAutofit fontScale="90000"/>
          </a:bodyPr>
          <a:lstStyle/>
          <a:p>
            <a:r>
              <a:rPr lang="en-US" dirty="0"/>
              <a:t>Understand Your Current Scoring Performance to Properly Valuate Future Buys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BC06AC-92C5-A129-6411-3341B3194F51}"/>
              </a:ext>
            </a:extLst>
          </p:cNvPr>
          <p:cNvSpPr txBox="1">
            <a:spLocks/>
          </p:cNvSpPr>
          <p:nvPr/>
        </p:nvSpPr>
        <p:spPr>
          <a:xfrm>
            <a:off x="-614313" y="1994322"/>
            <a:ext cx="10372627" cy="374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2400"/>
              </a:spcAft>
            </a:pP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BAC3BD-8060-9926-2425-521A0091E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07489"/>
              </p:ext>
            </p:extLst>
          </p:nvPr>
        </p:nvGraphicFramePr>
        <p:xfrm>
          <a:off x="663576" y="1681579"/>
          <a:ext cx="7816848" cy="3494842"/>
        </p:xfrm>
        <a:graphic>
          <a:graphicData uri="http://schemas.openxmlformats.org/drawingml/2006/table">
            <a:tbl>
              <a:tblPr/>
              <a:tblGrid>
                <a:gridCol w="227717">
                  <a:extLst>
                    <a:ext uri="{9D8B030D-6E8A-4147-A177-3AD203B41FA5}">
                      <a16:colId xmlns:a16="http://schemas.microsoft.com/office/drawing/2014/main" val="1646533841"/>
                    </a:ext>
                  </a:extLst>
                </a:gridCol>
                <a:gridCol w="459815">
                  <a:extLst>
                    <a:ext uri="{9D8B030D-6E8A-4147-A177-3AD203B41FA5}">
                      <a16:colId xmlns:a16="http://schemas.microsoft.com/office/drawing/2014/main" val="2319166348"/>
                    </a:ext>
                  </a:extLst>
                </a:gridCol>
                <a:gridCol w="420402">
                  <a:extLst>
                    <a:ext uri="{9D8B030D-6E8A-4147-A177-3AD203B41FA5}">
                      <a16:colId xmlns:a16="http://schemas.microsoft.com/office/drawing/2014/main" val="3904291131"/>
                    </a:ext>
                  </a:extLst>
                </a:gridCol>
                <a:gridCol w="420402">
                  <a:extLst>
                    <a:ext uri="{9D8B030D-6E8A-4147-A177-3AD203B41FA5}">
                      <a16:colId xmlns:a16="http://schemas.microsoft.com/office/drawing/2014/main" val="3428006479"/>
                    </a:ext>
                  </a:extLst>
                </a:gridCol>
                <a:gridCol w="385369">
                  <a:extLst>
                    <a:ext uri="{9D8B030D-6E8A-4147-A177-3AD203B41FA5}">
                      <a16:colId xmlns:a16="http://schemas.microsoft.com/office/drawing/2014/main" val="959450061"/>
                    </a:ext>
                  </a:extLst>
                </a:gridCol>
                <a:gridCol w="560537">
                  <a:extLst>
                    <a:ext uri="{9D8B030D-6E8A-4147-A177-3AD203B41FA5}">
                      <a16:colId xmlns:a16="http://schemas.microsoft.com/office/drawing/2014/main" val="1226634851"/>
                    </a:ext>
                  </a:extLst>
                </a:gridCol>
                <a:gridCol w="472952">
                  <a:extLst>
                    <a:ext uri="{9D8B030D-6E8A-4147-A177-3AD203B41FA5}">
                      <a16:colId xmlns:a16="http://schemas.microsoft.com/office/drawing/2014/main" val="3974219013"/>
                    </a:ext>
                  </a:extLst>
                </a:gridCol>
                <a:gridCol w="481710">
                  <a:extLst>
                    <a:ext uri="{9D8B030D-6E8A-4147-A177-3AD203B41FA5}">
                      <a16:colId xmlns:a16="http://schemas.microsoft.com/office/drawing/2014/main" val="2079507932"/>
                    </a:ext>
                  </a:extLst>
                </a:gridCol>
                <a:gridCol w="394127">
                  <a:extLst>
                    <a:ext uri="{9D8B030D-6E8A-4147-A177-3AD203B41FA5}">
                      <a16:colId xmlns:a16="http://schemas.microsoft.com/office/drawing/2014/main" val="3093225666"/>
                    </a:ext>
                  </a:extLst>
                </a:gridCol>
                <a:gridCol w="402885">
                  <a:extLst>
                    <a:ext uri="{9D8B030D-6E8A-4147-A177-3AD203B41FA5}">
                      <a16:colId xmlns:a16="http://schemas.microsoft.com/office/drawing/2014/main" val="2276933453"/>
                    </a:ext>
                  </a:extLst>
                </a:gridCol>
                <a:gridCol w="402885">
                  <a:extLst>
                    <a:ext uri="{9D8B030D-6E8A-4147-A177-3AD203B41FA5}">
                      <a16:colId xmlns:a16="http://schemas.microsoft.com/office/drawing/2014/main" val="3976084849"/>
                    </a:ext>
                  </a:extLst>
                </a:gridCol>
                <a:gridCol w="481710">
                  <a:extLst>
                    <a:ext uri="{9D8B030D-6E8A-4147-A177-3AD203B41FA5}">
                      <a16:colId xmlns:a16="http://schemas.microsoft.com/office/drawing/2014/main" val="895276915"/>
                    </a:ext>
                  </a:extLst>
                </a:gridCol>
                <a:gridCol w="446677">
                  <a:extLst>
                    <a:ext uri="{9D8B030D-6E8A-4147-A177-3AD203B41FA5}">
                      <a16:colId xmlns:a16="http://schemas.microsoft.com/office/drawing/2014/main" val="905017850"/>
                    </a:ext>
                  </a:extLst>
                </a:gridCol>
                <a:gridCol w="543019">
                  <a:extLst>
                    <a:ext uri="{9D8B030D-6E8A-4147-A177-3AD203B41FA5}">
                      <a16:colId xmlns:a16="http://schemas.microsoft.com/office/drawing/2014/main" val="1714649503"/>
                    </a:ext>
                  </a:extLst>
                </a:gridCol>
                <a:gridCol w="543019">
                  <a:extLst>
                    <a:ext uri="{9D8B030D-6E8A-4147-A177-3AD203B41FA5}">
                      <a16:colId xmlns:a16="http://schemas.microsoft.com/office/drawing/2014/main" val="1905406628"/>
                    </a:ext>
                  </a:extLst>
                </a:gridCol>
                <a:gridCol w="420402">
                  <a:extLst>
                    <a:ext uri="{9D8B030D-6E8A-4147-A177-3AD203B41FA5}">
                      <a16:colId xmlns:a16="http://schemas.microsoft.com/office/drawing/2014/main" val="1277075991"/>
                    </a:ext>
                  </a:extLst>
                </a:gridCol>
                <a:gridCol w="376610">
                  <a:extLst>
                    <a:ext uri="{9D8B030D-6E8A-4147-A177-3AD203B41FA5}">
                      <a16:colId xmlns:a16="http://schemas.microsoft.com/office/drawing/2014/main" val="2781858202"/>
                    </a:ext>
                  </a:extLst>
                </a:gridCol>
                <a:gridCol w="376610">
                  <a:extLst>
                    <a:ext uri="{9D8B030D-6E8A-4147-A177-3AD203B41FA5}">
                      <a16:colId xmlns:a16="http://schemas.microsoft.com/office/drawing/2014/main" val="3599119932"/>
                    </a:ext>
                  </a:extLst>
                </a:gridCol>
              </a:tblGrid>
              <a:tr h="5616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Dollars Owed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Payer Volume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Dollars Collected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Liq. </a:t>
                      </a:r>
                      <a:b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</a:b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Rate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88049"/>
                  </a:ext>
                </a:extLst>
              </a:tr>
              <a:tr h="113671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 Range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% to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Cum % of Total Volume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Dollars Owed in Interval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Average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% to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Cum % of Total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# Payers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Pay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% to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Cum % of Total Payers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Dollars Collected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Average Dollars Collected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% to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Cum % of Total Dollars Collected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24694"/>
                  </a:ext>
                </a:extLst>
              </a:tr>
              <a:tr h="359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effectLst/>
                          <a:highlight>
                            <a:srgbClr val="FCD800"/>
                          </a:highlight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724 - 811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59,972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24.77%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24.77%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$70,758,892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$1,180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15.92%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15.92%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8,065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13.45%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58.30%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58.30%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$3,737,229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$463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56.30%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56.30%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5.28%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67902"/>
                  </a:ext>
                </a:extLst>
              </a:tr>
              <a:tr h="359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effectLst/>
                          <a:highlight>
                            <a:srgbClr val="FCD800"/>
                          </a:highlight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667 - 723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60,718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25.08%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49.86%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$94,291,699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$1,553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21.22%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37.14%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3,375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5.56%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24.40%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82.70%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$1,560,509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$462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23.51%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79.81%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1.65%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820065"/>
                  </a:ext>
                </a:extLst>
              </a:tr>
              <a:tr h="359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effectLst/>
                          <a:highlight>
                            <a:srgbClr val="FCD800"/>
                          </a:highlight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620 - 666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60,607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25.04%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74.89%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$122,285,191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$2,018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27.52%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64.65%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1,583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2.61%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11.44%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94.14%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$907,028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$573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13.66%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93.48%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002799"/>
                  </a:ext>
                </a:extLst>
              </a:tr>
              <a:tr h="359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effectLst/>
                          <a:highlight>
                            <a:srgbClr val="FCD800"/>
                          </a:highlight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453 - 619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60,783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25.11%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$157,090,682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$2,584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35.35%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810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5.86%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$432,847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$534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6.52%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highlight>
                            <a:srgbClr val="F2F2F2"/>
                          </a:highlight>
                          <a:latin typeface="Arial" panose="020B0604020202020204" pitchFamily="34" charset="0"/>
                        </a:rPr>
                        <a:t>0.28%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067299"/>
                  </a:ext>
                </a:extLst>
              </a:tr>
              <a:tr h="35929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Total Scored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242,080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$444,426,464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$1,836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13,833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5.71%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$6,637,613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$480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1.49%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3180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20D934C0-5B41-E51E-40B8-B4B6C754D28E}"/>
              </a:ext>
            </a:extLst>
          </p:cNvPr>
          <p:cNvSpPr/>
          <p:nvPr/>
        </p:nvSpPr>
        <p:spPr>
          <a:xfrm>
            <a:off x="4867274" y="3324225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9C3464B-E580-C16A-C53C-B00747CF3084}"/>
              </a:ext>
            </a:extLst>
          </p:cNvPr>
          <p:cNvSpPr/>
          <p:nvPr/>
        </p:nvSpPr>
        <p:spPr>
          <a:xfrm>
            <a:off x="8057611" y="3324225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72850BA-F1A1-8E7A-CB19-6266A4866018}"/>
              </a:ext>
            </a:extLst>
          </p:cNvPr>
          <p:cNvSpPr/>
          <p:nvPr/>
        </p:nvSpPr>
        <p:spPr>
          <a:xfrm>
            <a:off x="4819649" y="4448175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D5468F-270F-E680-7C41-CD29E533DE4A}"/>
              </a:ext>
            </a:extLst>
          </p:cNvPr>
          <p:cNvSpPr/>
          <p:nvPr/>
        </p:nvSpPr>
        <p:spPr>
          <a:xfrm>
            <a:off x="8057611" y="4448175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7174E6-F222-C37F-D51C-A81B80E3F479}"/>
              </a:ext>
            </a:extLst>
          </p:cNvPr>
          <p:cNvSpPr txBox="1"/>
          <p:nvPr/>
        </p:nvSpPr>
        <p:spPr>
          <a:xfrm>
            <a:off x="663576" y="5486400"/>
            <a:ext cx="788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Understanding your score performance post-purchase, will help you price potential portfolios pre-purchase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D81AF27-C902-601E-AFDB-776BD9F13270}"/>
              </a:ext>
            </a:extLst>
          </p:cNvPr>
          <p:cNvSpPr/>
          <p:nvPr/>
        </p:nvSpPr>
        <p:spPr>
          <a:xfrm>
            <a:off x="1711324" y="4362450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CD35CE0-113F-D5BB-5362-2B0DAE4618E1}"/>
              </a:ext>
            </a:extLst>
          </p:cNvPr>
          <p:cNvSpPr/>
          <p:nvPr/>
        </p:nvSpPr>
        <p:spPr>
          <a:xfrm>
            <a:off x="1711324" y="3324225"/>
            <a:ext cx="495301" cy="4476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9E632F-0675-8CEB-648E-5E4193348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981925"/>
              </p:ext>
            </p:extLst>
          </p:nvPr>
        </p:nvGraphicFramePr>
        <p:xfrm>
          <a:off x="781051" y="1295401"/>
          <a:ext cx="7620000" cy="4985868"/>
        </p:xfrm>
        <a:graphic>
          <a:graphicData uri="http://schemas.openxmlformats.org/drawingml/2006/table">
            <a:tbl>
              <a:tblPr/>
              <a:tblGrid>
                <a:gridCol w="577272">
                  <a:extLst>
                    <a:ext uri="{9D8B030D-6E8A-4147-A177-3AD203B41FA5}">
                      <a16:colId xmlns:a16="http://schemas.microsoft.com/office/drawing/2014/main" val="871653558"/>
                    </a:ext>
                  </a:extLst>
                </a:gridCol>
                <a:gridCol w="519546">
                  <a:extLst>
                    <a:ext uri="{9D8B030D-6E8A-4147-A177-3AD203B41FA5}">
                      <a16:colId xmlns:a16="http://schemas.microsoft.com/office/drawing/2014/main" val="209283322"/>
                    </a:ext>
                  </a:extLst>
                </a:gridCol>
                <a:gridCol w="404091">
                  <a:extLst>
                    <a:ext uri="{9D8B030D-6E8A-4147-A177-3AD203B41FA5}">
                      <a16:colId xmlns:a16="http://schemas.microsoft.com/office/drawing/2014/main" val="4233605379"/>
                    </a:ext>
                  </a:extLst>
                </a:gridCol>
                <a:gridCol w="779318">
                  <a:extLst>
                    <a:ext uri="{9D8B030D-6E8A-4147-A177-3AD203B41FA5}">
                      <a16:colId xmlns:a16="http://schemas.microsoft.com/office/drawing/2014/main" val="3080528385"/>
                    </a:ext>
                  </a:extLst>
                </a:gridCol>
                <a:gridCol w="533978">
                  <a:extLst>
                    <a:ext uri="{9D8B030D-6E8A-4147-A177-3AD203B41FA5}">
                      <a16:colId xmlns:a16="http://schemas.microsoft.com/office/drawing/2014/main" val="4200850549"/>
                    </a:ext>
                  </a:extLst>
                </a:gridCol>
                <a:gridCol w="577272">
                  <a:extLst>
                    <a:ext uri="{9D8B030D-6E8A-4147-A177-3AD203B41FA5}">
                      <a16:colId xmlns:a16="http://schemas.microsoft.com/office/drawing/2014/main" val="2898902197"/>
                    </a:ext>
                  </a:extLst>
                </a:gridCol>
                <a:gridCol w="461819">
                  <a:extLst>
                    <a:ext uri="{9D8B030D-6E8A-4147-A177-3AD203B41FA5}">
                      <a16:colId xmlns:a16="http://schemas.microsoft.com/office/drawing/2014/main" val="3175122968"/>
                    </a:ext>
                  </a:extLst>
                </a:gridCol>
                <a:gridCol w="505113">
                  <a:extLst>
                    <a:ext uri="{9D8B030D-6E8A-4147-A177-3AD203B41FA5}">
                      <a16:colId xmlns:a16="http://schemas.microsoft.com/office/drawing/2014/main" val="4138025030"/>
                    </a:ext>
                  </a:extLst>
                </a:gridCol>
                <a:gridCol w="822613">
                  <a:extLst>
                    <a:ext uri="{9D8B030D-6E8A-4147-A177-3AD203B41FA5}">
                      <a16:colId xmlns:a16="http://schemas.microsoft.com/office/drawing/2014/main" val="576932651"/>
                    </a:ext>
                  </a:extLst>
                </a:gridCol>
                <a:gridCol w="519546">
                  <a:extLst>
                    <a:ext uri="{9D8B030D-6E8A-4147-A177-3AD203B41FA5}">
                      <a16:colId xmlns:a16="http://schemas.microsoft.com/office/drawing/2014/main" val="2253428707"/>
                    </a:ext>
                  </a:extLst>
                </a:gridCol>
                <a:gridCol w="620569">
                  <a:extLst>
                    <a:ext uri="{9D8B030D-6E8A-4147-A177-3AD203B41FA5}">
                      <a16:colId xmlns:a16="http://schemas.microsoft.com/office/drawing/2014/main" val="114842360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39676974"/>
                    </a:ext>
                  </a:extLst>
                </a:gridCol>
                <a:gridCol w="822613">
                  <a:extLst>
                    <a:ext uri="{9D8B030D-6E8A-4147-A177-3AD203B41FA5}">
                      <a16:colId xmlns:a16="http://schemas.microsoft.com/office/drawing/2014/main" val="3536590285"/>
                    </a:ext>
                  </a:extLst>
                </a:gridCol>
              </a:tblGrid>
              <a:tr h="67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Score Range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# in Interval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% of Pop.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$ Owed in Interval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Average Owed 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Expected # of Recov.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Exp. % of All Recov.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Exp. % of Recov. in Interval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Exp. $ Recovered in Interval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Exp. % of All $ Recovered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Expected Average Recovery Amount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Exp. Liquid.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A6CA"/>
                          </a:highlight>
                          <a:latin typeface="Arial" panose="020B0604020202020204" pitchFamily="34" charset="0"/>
                        </a:rPr>
                        <a:t>Expected Outstanding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6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19670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761 - 850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$220,603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$4,596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9.4%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19.0%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$19,192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$2,104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$201,411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6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43588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741 - 760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2.4%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$230,164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$4,185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18.2%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$13,344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$1,336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$216,820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45070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721 - 740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$299,427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$3,743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$13,063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$1,163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$286,364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31604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701 - 720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$470,506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$3,921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$15,830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12.5%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$1,227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3.4%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$454,676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46447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681 - 700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$521,613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$3,922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$13,021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$1,247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$508,592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40920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661 - 680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$600,669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$3,575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9.6%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$10,570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$1,135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$590,099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885004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641 - 660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$692,319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$3,722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$8,939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$1,211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$683,380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25720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621 - 640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$957,748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$3,698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2.9%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$8,867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$1,188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$948,881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89371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601 - 620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16.4%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$1,476,953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$3,907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$9,277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$1,209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$1,467,676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89671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581 - 600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14.9%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$1,302,862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$3,776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$6,036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4.8%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$1,181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$1,296,826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85990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561 - 580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14.9%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$1,351,601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$3,918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$4,762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$1,292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$1,346,839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515907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541 - 560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$566,373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$3,879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$1,449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$1,266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$564,924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74579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521 - 540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$77,600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$4,311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$1,413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$77,462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892184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501 - 520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$4,891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$4,891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$2,012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$4,884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965803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481 - 500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16956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461 - 480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52089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441 - 460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637384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421 - 440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993928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401 - 420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63992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350 - 400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69709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Unscored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$135,388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$4,669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$2,122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$1,886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$133,266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36392"/>
                  </a:ext>
                </a:extLst>
              </a:tr>
              <a:tr h="1919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2,311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$8,908,717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$3,855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$126,617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$1,310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CDCDC"/>
                          </a:highlight>
                          <a:latin typeface="Arial" panose="020B0604020202020204" pitchFamily="34" charset="0"/>
                        </a:rPr>
                        <a:t>$8,782,100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74568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631406A-B887-DBC3-DE2B-C2EEC437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Pre-Purchase Evaluation Based on Previous Experience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6B7C8-591C-87BA-C68F-A5C2EC81FB9A}"/>
              </a:ext>
            </a:extLst>
          </p:cNvPr>
          <p:cNvSpPr/>
          <p:nvPr/>
        </p:nvSpPr>
        <p:spPr>
          <a:xfrm>
            <a:off x="5143500" y="5981700"/>
            <a:ext cx="847725" cy="40005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231625-0792-4A38-D7C8-60EF327ECA3A}"/>
              </a:ext>
            </a:extLst>
          </p:cNvPr>
          <p:cNvSpPr/>
          <p:nvPr/>
        </p:nvSpPr>
        <p:spPr>
          <a:xfrm>
            <a:off x="4533900" y="1924050"/>
            <a:ext cx="695325" cy="40005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90E3082-31C3-12AD-572E-11DDB033C059}"/>
              </a:ext>
            </a:extLst>
          </p:cNvPr>
          <p:cNvSpPr/>
          <p:nvPr/>
        </p:nvSpPr>
        <p:spPr>
          <a:xfrm>
            <a:off x="5229225" y="1924050"/>
            <a:ext cx="695325" cy="40005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8AAD41-D79B-C69E-44A3-78B5791DDEE5}"/>
              </a:ext>
            </a:extLst>
          </p:cNvPr>
          <p:cNvSpPr/>
          <p:nvPr/>
        </p:nvSpPr>
        <p:spPr>
          <a:xfrm>
            <a:off x="6972300" y="1924050"/>
            <a:ext cx="695325" cy="40005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3878879-2CD9-BC2D-0398-764C0686DCFF}"/>
              </a:ext>
            </a:extLst>
          </p:cNvPr>
          <p:cNvSpPr/>
          <p:nvPr/>
        </p:nvSpPr>
        <p:spPr>
          <a:xfrm>
            <a:off x="2266950" y="5981700"/>
            <a:ext cx="847725" cy="40005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6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446E0A-E04D-1107-04AB-1DF7AD3E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Considerations-Pre-Purchase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77AE47-A387-88BF-E0AB-ABEEAED2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75" y="1831974"/>
            <a:ext cx="8026400" cy="2477601"/>
          </a:xfrm>
        </p:spPr>
        <p:txBody>
          <a:bodyPr/>
          <a:lstStyle/>
          <a:p>
            <a:r>
              <a:rPr lang="en-US" sz="1600" dirty="0"/>
              <a:t>Fraud Attributes:</a:t>
            </a:r>
          </a:p>
          <a:p>
            <a:pPr lvl="1"/>
            <a:r>
              <a:rPr lang="en-US" sz="1600" dirty="0"/>
              <a:t>Extended Fraud Alert on the file- Was the victim of ID Theft </a:t>
            </a:r>
          </a:p>
          <a:p>
            <a:pPr lvl="1"/>
            <a:r>
              <a:rPr lang="en-US" sz="1600" dirty="0"/>
              <a:t>Synthetic Fraud- $15B year fraud area- Consumers don’t even exist</a:t>
            </a:r>
          </a:p>
          <a:p>
            <a:r>
              <a:rPr lang="en-US" sz="1600" dirty="0"/>
              <a:t>Income Estimator- How much does the consumer make?</a:t>
            </a:r>
          </a:p>
          <a:p>
            <a:r>
              <a:rPr lang="en-US" sz="1600" dirty="0"/>
              <a:t>Student Loan Attributes- What is the consumer’s student loan debt load </a:t>
            </a:r>
          </a:p>
          <a:p>
            <a:r>
              <a:rPr lang="en-US" sz="1600" dirty="0"/>
              <a:t>Assets: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BF5B662-AB37-9306-2405-9DC83D7899FC}"/>
              </a:ext>
            </a:extLst>
          </p:cNvPr>
          <p:cNvGraphicFramePr>
            <a:graphicFrameLocks noGrp="1"/>
          </p:cNvGraphicFramePr>
          <p:nvPr/>
        </p:nvGraphicFramePr>
        <p:xfrm>
          <a:off x="771525" y="4467224"/>
          <a:ext cx="68484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4238">
                  <a:extLst>
                    <a:ext uri="{9D8B030D-6E8A-4147-A177-3AD203B41FA5}">
                      <a16:colId xmlns:a16="http://schemas.microsoft.com/office/drawing/2014/main" val="570018466"/>
                    </a:ext>
                  </a:extLst>
                </a:gridCol>
                <a:gridCol w="3424238">
                  <a:extLst>
                    <a:ext uri="{9D8B030D-6E8A-4147-A177-3AD203B41FA5}">
                      <a16:colId xmlns:a16="http://schemas.microsoft.com/office/drawing/2014/main" val="4135823343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r>
                        <a:rPr lang="en-US" dirty="0"/>
                        <a:t>Traditional 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Non-Traditional 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600269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/>
                        <a:t>Mortgage/ Bank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NSF/ ACH Data ( coming soon)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34881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/>
                        <a:t>Auto / Student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Buy Here Pay 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090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/>
                        <a:t>Income/ Debt Burden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284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/>
                        <a:t>Assets/Employment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Pawn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116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83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446E0A-E04D-1107-04AB-1DF7AD3E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Valuation 3- Coming Q3 or Q4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77AE47-A387-88BF-E0AB-ABEEAED2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75" y="1831974"/>
            <a:ext cx="8026400" cy="4401205"/>
          </a:xfrm>
        </p:spPr>
        <p:txBody>
          <a:bodyPr/>
          <a:lstStyle/>
          <a:p>
            <a:r>
              <a:rPr lang="en-US" sz="1600" dirty="0"/>
              <a:t>Current Version:</a:t>
            </a:r>
          </a:p>
          <a:p>
            <a:pPr lvl="1"/>
            <a:r>
              <a:rPr lang="en-US" sz="1600" dirty="0"/>
              <a:t>Limited Scores available</a:t>
            </a:r>
          </a:p>
          <a:p>
            <a:pPr lvl="1"/>
            <a:r>
              <a:rPr lang="en-US" sz="1600" dirty="0"/>
              <a:t>Only pre-selected canned attributes available</a:t>
            </a:r>
          </a:p>
          <a:p>
            <a:pPr lvl="1"/>
            <a:r>
              <a:rPr lang="en-US" sz="1600" dirty="0"/>
              <a:t>Payer Rates and </a:t>
            </a:r>
            <a:r>
              <a:rPr lang="en-US" sz="1600" dirty="0" err="1"/>
              <a:t>Liq</a:t>
            </a:r>
            <a:r>
              <a:rPr lang="en-US" sz="1600" dirty="0"/>
              <a:t> Rates Not Current</a:t>
            </a:r>
          </a:p>
          <a:p>
            <a:pPr lvl="1"/>
            <a:r>
              <a:rPr lang="en-US" sz="1600" dirty="0"/>
              <a:t>No Fraud Or Non-Traditional Attributes Available</a:t>
            </a:r>
          </a:p>
          <a:p>
            <a:r>
              <a:rPr lang="en-US" sz="1600" dirty="0"/>
              <a:t>PV3 :</a:t>
            </a:r>
          </a:p>
          <a:p>
            <a:pPr lvl="1"/>
            <a:r>
              <a:rPr lang="en-US" sz="1600" dirty="0"/>
              <a:t>All scores ( including custom scores ) are available</a:t>
            </a:r>
          </a:p>
          <a:p>
            <a:pPr lvl="1"/>
            <a:r>
              <a:rPr lang="en-US" sz="1600" dirty="0"/>
              <a:t>All attributes are available</a:t>
            </a:r>
          </a:p>
          <a:p>
            <a:pPr lvl="1"/>
            <a:r>
              <a:rPr lang="en-US" sz="1600" dirty="0"/>
              <a:t>Updated Payer and </a:t>
            </a:r>
            <a:r>
              <a:rPr lang="en-US" sz="1600" dirty="0" err="1"/>
              <a:t>Liq</a:t>
            </a:r>
            <a:r>
              <a:rPr lang="en-US" sz="1600" dirty="0"/>
              <a:t> Rates / or update with your current rates</a:t>
            </a:r>
          </a:p>
          <a:p>
            <a:pPr lvl="1"/>
            <a:r>
              <a:rPr lang="en-US" sz="1600" dirty="0"/>
              <a:t>Fraud and student loan information available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5404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2938" y="1539534"/>
            <a:ext cx="8229601" cy="4804116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326" dirty="0"/>
              <a:t>Portfolio Evaluation is a custom model process that analyzes the likelihood of recovering money from a given portfolio. </a:t>
            </a:r>
            <a:endParaRPr lang="en-US" sz="2326" strike="sngStrike" dirty="0"/>
          </a:p>
          <a:p>
            <a:pPr marL="0" indent="0">
              <a:buNone/>
            </a:pPr>
            <a:endParaRPr lang="en-US" sz="2176" dirty="0"/>
          </a:p>
          <a:p>
            <a:r>
              <a:rPr lang="en-US" sz="2176" dirty="0"/>
              <a:t>Driven by advanced, proven development methods and state-of-the-art standard predictive technologies.</a:t>
            </a:r>
          </a:p>
          <a:p>
            <a:r>
              <a:rPr lang="en-US" sz="2176" dirty="0"/>
              <a:t>Any combination of master file information, application information, transaction information, demographic information, other broad-based models, external third-party information and credit characteristics.</a:t>
            </a:r>
          </a:p>
          <a:p>
            <a:r>
              <a:rPr lang="en-US" sz="2176" dirty="0"/>
              <a:t>More than 300 standard credit characteristics are available. </a:t>
            </a:r>
          </a:p>
          <a:p>
            <a:r>
              <a:rPr lang="en-US" sz="2176" dirty="0"/>
              <a:t>Custom characteristics can easily be programmed to your specifications; TransUnion has access to proprietary software allowing you to create custom characteristics addressing industry niches.</a:t>
            </a:r>
          </a:p>
          <a:p>
            <a:r>
              <a:rPr lang="en-US" sz="2176" dirty="0"/>
              <a:t>Our structured process involves thorough research and analysis, and allows for interrogation of research findings to determine optimal predictive models.</a:t>
            </a:r>
          </a:p>
          <a:p>
            <a:r>
              <a:rPr lang="en-US" sz="2176" dirty="0"/>
              <a:t>Offers flexible storage and delivery options through a capacity to translate TransUnion-developed solutions to other credit repositories or customer sites or through implementation using TransUnion’s Analytic Platform solution.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044670356"/>
      </p:ext>
    </p:extLst>
  </p:cSld>
  <p:clrMapOvr>
    <a:masterClrMapping/>
  </p:clrMapOvr>
</p:sld>
</file>

<file path=ppt/theme/theme1.xml><?xml version="1.0" encoding="utf-8"?>
<a:theme xmlns:a="http://schemas.openxmlformats.org/drawingml/2006/main" name="TU_PowerPoint_Template_112114">
  <a:themeElements>
    <a:clrScheme name="TransUnion_PPT_Colors">
      <a:dk1>
        <a:srgbClr val="000000"/>
      </a:dk1>
      <a:lt1>
        <a:srgbClr val="FFFFFF"/>
      </a:lt1>
      <a:dk2>
        <a:srgbClr val="00A6CA"/>
      </a:dk2>
      <a:lt2>
        <a:srgbClr val="FCD800"/>
      </a:lt2>
      <a:accent1>
        <a:srgbClr val="00A6CA"/>
      </a:accent1>
      <a:accent2>
        <a:srgbClr val="FCD800"/>
      </a:accent2>
      <a:accent3>
        <a:srgbClr val="F17123"/>
      </a:accent3>
      <a:accent4>
        <a:srgbClr val="A9D161"/>
      </a:accent4>
      <a:accent5>
        <a:srgbClr val="A5A5A5"/>
      </a:accent5>
      <a:accent6>
        <a:srgbClr val="E04025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-PPT-EXTERNAL-Template-16x9">
  <a:themeElements>
    <a:clrScheme name="TransUnion_PPT_Colors">
      <a:dk1>
        <a:srgbClr val="000000"/>
      </a:dk1>
      <a:lt1>
        <a:srgbClr val="FFFFFF"/>
      </a:lt1>
      <a:dk2>
        <a:srgbClr val="00A6CA"/>
      </a:dk2>
      <a:lt2>
        <a:srgbClr val="FCD800"/>
      </a:lt2>
      <a:accent1>
        <a:srgbClr val="00A6CA"/>
      </a:accent1>
      <a:accent2>
        <a:srgbClr val="FCD800"/>
      </a:accent2>
      <a:accent3>
        <a:srgbClr val="F17123"/>
      </a:accent3>
      <a:accent4>
        <a:srgbClr val="A9D161"/>
      </a:accent4>
      <a:accent5>
        <a:srgbClr val="A5A5A5"/>
      </a:accent5>
      <a:accent6>
        <a:srgbClr val="E04025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A25FBBE8-759B-954E-BFEC-397B7A20E51D}" vid="{4D7329C1-F04D-A849-9393-4F444D0C83D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63D88FF8C92949A59536F67E1B5323" ma:contentTypeVersion="9" ma:contentTypeDescription="Create a new document." ma:contentTypeScope="" ma:versionID="89df3431706505890c9b87503da303da">
  <xsd:schema xmlns:xsd="http://www.w3.org/2001/XMLSchema" xmlns:xs="http://www.w3.org/2001/XMLSchema" xmlns:p="http://schemas.microsoft.com/office/2006/metadata/properties" xmlns:ns3="5039d12e-a48f-4396-b5c1-bf8561a63684" targetNamespace="http://schemas.microsoft.com/office/2006/metadata/properties" ma:root="true" ma:fieldsID="55e01d94a24423886d4e337e71b5509d" ns3:_="">
    <xsd:import namespace="5039d12e-a48f-4396-b5c1-bf8561a636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9d12e-a48f-4396-b5c1-bf8561a636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A401C0-21DF-49EE-B5EC-8FC5057FAFF3}">
  <ds:schemaRefs>
    <ds:schemaRef ds:uri="5039d12e-a48f-4396-b5c1-bf8561a6368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8CDCB3-0C89-400E-8402-2574B4586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39d12e-a48f-4396-b5c1-bf8561a636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14D9A6-8556-4532-BF71-33A3AEDCB2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TU_PowerPoint_Template_112114</Template>
  <TotalTime>7268</TotalTime>
  <Words>1621</Words>
  <Application>Microsoft Office PowerPoint</Application>
  <PresentationFormat>On-screen Show (4:3)</PresentationFormat>
  <Paragraphs>534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TU_PowerPoint_Template_112114</vt:lpstr>
      <vt:lpstr>TU-PPT-EXTERNAL-Template-16x9</vt:lpstr>
      <vt:lpstr>New Strategies For Pricing Debt In An Evolving Marketplace  Jeff Ragsdale, Industry Executive- Collections Vertical, TransUnion Rebecca Taylor, Sr. Vice-President, Operations, EverChain Bekah Luebcke, Sr. Vice President, Operations, Crown Asset Management  </vt:lpstr>
      <vt:lpstr>Disclaimer</vt:lpstr>
      <vt:lpstr>Pricing Strategies For A Changing Marketplace – Jeff Ragsdale   </vt:lpstr>
      <vt:lpstr>An End to End Solution</vt:lpstr>
      <vt:lpstr>Understand Your Current Scoring Performance to Properly Valuate Future Buys</vt:lpstr>
      <vt:lpstr>Pre-Purchase Evaluation Based on Previous Experience</vt:lpstr>
      <vt:lpstr>Additional Considerations-Pre-Purchase</vt:lpstr>
      <vt:lpstr>Portfolio Valuation 3- Coming Q3 or Q4</vt:lpstr>
      <vt:lpstr>PowerPoint Presentation</vt:lpstr>
      <vt:lpstr>Buyer Due Diligence</vt:lpstr>
      <vt:lpstr>PowerPoint Presentation</vt:lpstr>
      <vt:lpstr>Ensuring a Successful Purchase</vt:lpstr>
      <vt:lpstr>Q and A</vt:lpstr>
    </vt:vector>
  </TitlesOfParts>
  <Company>TransUnion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TU-PPT-Template-4x3</dc:title>
  <dc:creator>Mody, Purvi</dc:creator>
  <cp:lastModifiedBy>Susan Stauts</cp:lastModifiedBy>
  <cp:revision>137</cp:revision>
  <cp:lastPrinted>2015-09-29T12:17:10Z</cp:lastPrinted>
  <dcterms:created xsi:type="dcterms:W3CDTF">2015-01-05T15:10:29Z</dcterms:created>
  <dcterms:modified xsi:type="dcterms:W3CDTF">2024-05-29T20:44:28Z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0x010100FA63D88FF8C92949A59536F67E1B5323</vt:lpwstr>
  </property>
  <property fmtid="{D5CDD505-2E9C-101B-9397-08002B2CF9AE}" pid="3" name="TransUnion Department">
    <vt:lpwstr>4;#Global Marketing|ed8dcf37-daf3-4a2a-8bcf-efab26f773e8</vt:lpwstr>
  </property>
</Properties>
</file>