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8"/>
  </p:notesMasterIdLst>
  <p:sldIdLst>
    <p:sldId id="576" r:id="rId2"/>
    <p:sldId id="600" r:id="rId3"/>
    <p:sldId id="602" r:id="rId4"/>
    <p:sldId id="619" r:id="rId5"/>
    <p:sldId id="603" r:id="rId6"/>
    <p:sldId id="604" r:id="rId7"/>
    <p:sldId id="629" r:id="rId8"/>
    <p:sldId id="605" r:id="rId9"/>
    <p:sldId id="579" r:id="rId10"/>
    <p:sldId id="621" r:id="rId11"/>
    <p:sldId id="622" r:id="rId12"/>
    <p:sldId id="623" r:id="rId13"/>
    <p:sldId id="624" r:id="rId14"/>
    <p:sldId id="584" r:id="rId15"/>
    <p:sldId id="610" r:id="rId16"/>
    <p:sldId id="626" r:id="rId17"/>
    <p:sldId id="627" r:id="rId18"/>
    <p:sldId id="587" r:id="rId19"/>
    <p:sldId id="628" r:id="rId20"/>
    <p:sldId id="593" r:id="rId21"/>
    <p:sldId id="617" r:id="rId22"/>
    <p:sldId id="618" r:id="rId23"/>
    <p:sldId id="613" r:id="rId24"/>
    <p:sldId id="620" r:id="rId25"/>
    <p:sldId id="634" r:id="rId26"/>
    <p:sldId id="59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Moon" initials="" lastIdx="2" clrIdx="0"/>
  <p:cmAuthor id="2" name="Microsoft Office User" initials="Office"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6298"/>
  </p:normalViewPr>
  <p:slideViewPr>
    <p:cSldViewPr snapToGrid="0" snapToObjects="1">
      <p:cViewPr varScale="1">
        <p:scale>
          <a:sx n="98" d="100"/>
          <a:sy n="98" d="100"/>
        </p:scale>
        <p:origin x="648" y="1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C03B8-7A4B-294F-B612-1225F4BC1810}" type="doc">
      <dgm:prSet loTypeId="urn:microsoft.com/office/officeart/2005/8/layout/radial4" loCatId="" qsTypeId="urn:microsoft.com/office/officeart/2005/8/quickstyle/simple4" qsCatId="simple" csTypeId="urn:microsoft.com/office/officeart/2005/8/colors/accent1_3" csCatId="accent1" phldr="1"/>
      <dgm:spPr/>
      <dgm:t>
        <a:bodyPr/>
        <a:lstStyle/>
        <a:p>
          <a:endParaRPr lang="en-US"/>
        </a:p>
      </dgm:t>
    </dgm:pt>
    <dgm:pt modelId="{0D7386E5-E24C-6942-AD78-8ED629A91497}">
      <dgm:prSet phldrT="[Text]" custT="1"/>
      <dgm:spPr/>
      <dgm:t>
        <a:bodyPr/>
        <a:lstStyle/>
        <a:p>
          <a:r>
            <a:rPr lang="en-US" sz="2600" b="0" dirty="0"/>
            <a:t>MIPS Final Score</a:t>
          </a:r>
        </a:p>
      </dgm:t>
    </dgm:pt>
    <dgm:pt modelId="{512048C6-21F0-3949-ABC7-16764A014E72}" type="parTrans" cxnId="{F8895127-08B0-1F47-B1E1-8F1C6C81E201}">
      <dgm:prSet/>
      <dgm:spPr/>
      <dgm:t>
        <a:bodyPr/>
        <a:lstStyle/>
        <a:p>
          <a:endParaRPr lang="en-US"/>
        </a:p>
      </dgm:t>
    </dgm:pt>
    <dgm:pt modelId="{7C993732-FF3B-0047-8B4B-662E627599E8}" type="sibTrans" cxnId="{F8895127-08B0-1F47-B1E1-8F1C6C81E201}">
      <dgm:prSet/>
      <dgm:spPr/>
      <dgm:t>
        <a:bodyPr/>
        <a:lstStyle/>
        <a:p>
          <a:endParaRPr lang="en-US"/>
        </a:p>
      </dgm:t>
    </dgm:pt>
    <dgm:pt modelId="{05AF4DBD-C45A-EE4E-B70E-52F0F2E3FA06}">
      <dgm:prSet/>
      <dgm:spPr/>
      <dgm:t>
        <a:bodyPr/>
        <a:lstStyle/>
        <a:p>
          <a:r>
            <a:rPr lang="en-US" dirty="0"/>
            <a:t>PI 25%</a:t>
          </a:r>
        </a:p>
      </dgm:t>
    </dgm:pt>
    <dgm:pt modelId="{2901DE3E-3B7D-B040-9129-6DCC6A4C60EF}" type="parTrans" cxnId="{F4469FBB-F4FF-754A-9B17-50A53FE29BDB}">
      <dgm:prSet/>
      <dgm:spPr/>
      <dgm:t>
        <a:bodyPr/>
        <a:lstStyle/>
        <a:p>
          <a:endParaRPr lang="en-US"/>
        </a:p>
      </dgm:t>
    </dgm:pt>
    <dgm:pt modelId="{66A7163C-FEB1-B74F-89B7-BB3E4A6525E1}" type="sibTrans" cxnId="{F4469FBB-F4FF-754A-9B17-50A53FE29BDB}">
      <dgm:prSet/>
      <dgm:spPr/>
      <dgm:t>
        <a:bodyPr/>
        <a:lstStyle/>
        <a:p>
          <a:endParaRPr lang="en-US"/>
        </a:p>
      </dgm:t>
    </dgm:pt>
    <dgm:pt modelId="{D334E8EE-0C11-2542-9FDA-6B4BEBF71F6B}">
      <dgm:prSet/>
      <dgm:spPr/>
      <dgm:t>
        <a:bodyPr/>
        <a:lstStyle/>
        <a:p>
          <a:r>
            <a:rPr lang="en-US" dirty="0"/>
            <a:t>Quality 45%</a:t>
          </a:r>
        </a:p>
      </dgm:t>
    </dgm:pt>
    <dgm:pt modelId="{C921AA0A-9A5B-524B-8AE0-4C39F9B969B2}" type="parTrans" cxnId="{C189989A-35B3-464D-AE93-D0D1BDE56979}">
      <dgm:prSet/>
      <dgm:spPr/>
      <dgm:t>
        <a:bodyPr/>
        <a:lstStyle/>
        <a:p>
          <a:endParaRPr lang="en-US"/>
        </a:p>
      </dgm:t>
    </dgm:pt>
    <dgm:pt modelId="{535EE1BF-5486-F942-A6C2-83251FFF3FE7}" type="sibTrans" cxnId="{C189989A-35B3-464D-AE93-D0D1BDE56979}">
      <dgm:prSet/>
      <dgm:spPr/>
      <dgm:t>
        <a:bodyPr/>
        <a:lstStyle/>
        <a:p>
          <a:endParaRPr lang="en-US"/>
        </a:p>
      </dgm:t>
    </dgm:pt>
    <dgm:pt modelId="{4D940EF8-495C-3D43-8673-F646C8AE5F04}">
      <dgm:prSet/>
      <dgm:spPr/>
      <dgm:t>
        <a:bodyPr/>
        <a:lstStyle/>
        <a:p>
          <a:r>
            <a:rPr lang="en-US" dirty="0"/>
            <a:t>IA       15%</a:t>
          </a:r>
        </a:p>
      </dgm:t>
    </dgm:pt>
    <dgm:pt modelId="{8A5157DE-0D00-F94D-B2EA-0AF6EDD73AB0}" type="parTrans" cxnId="{C663A5FA-39C3-734F-B2E4-832C10AC4F24}">
      <dgm:prSet/>
      <dgm:spPr/>
      <dgm:t>
        <a:bodyPr/>
        <a:lstStyle/>
        <a:p>
          <a:endParaRPr lang="en-US"/>
        </a:p>
      </dgm:t>
    </dgm:pt>
    <dgm:pt modelId="{AD6A2FD5-C5CF-7F41-A82E-BD5F09F2442C}" type="sibTrans" cxnId="{C663A5FA-39C3-734F-B2E4-832C10AC4F24}">
      <dgm:prSet/>
      <dgm:spPr/>
      <dgm:t>
        <a:bodyPr/>
        <a:lstStyle/>
        <a:p>
          <a:endParaRPr lang="en-US"/>
        </a:p>
      </dgm:t>
    </dgm:pt>
    <dgm:pt modelId="{2E5D1DBE-520B-A043-AA62-CBFF70629D8C}">
      <dgm:prSet/>
      <dgm:spPr/>
      <dgm:t>
        <a:bodyPr/>
        <a:lstStyle/>
        <a:p>
          <a:r>
            <a:rPr lang="en-US" dirty="0"/>
            <a:t>Cost 15%</a:t>
          </a:r>
        </a:p>
      </dgm:t>
    </dgm:pt>
    <dgm:pt modelId="{D0950CF3-FC99-304F-BCBD-01F4E2491CB5}" type="parTrans" cxnId="{2016BF44-E9EA-A240-AB68-566387C7EDFC}">
      <dgm:prSet/>
      <dgm:spPr/>
      <dgm:t>
        <a:bodyPr/>
        <a:lstStyle/>
        <a:p>
          <a:endParaRPr lang="en-US"/>
        </a:p>
      </dgm:t>
    </dgm:pt>
    <dgm:pt modelId="{41A8FAFB-2B91-1241-8BAD-7AA9F7D6AE28}" type="sibTrans" cxnId="{2016BF44-E9EA-A240-AB68-566387C7EDFC}">
      <dgm:prSet/>
      <dgm:spPr/>
      <dgm:t>
        <a:bodyPr/>
        <a:lstStyle/>
        <a:p>
          <a:endParaRPr lang="en-US"/>
        </a:p>
      </dgm:t>
    </dgm:pt>
    <dgm:pt modelId="{809358AB-6E24-8D44-B7A8-5113FB583A72}" type="pres">
      <dgm:prSet presAssocID="{161C03B8-7A4B-294F-B612-1225F4BC1810}" presName="cycle" presStyleCnt="0">
        <dgm:presLayoutVars>
          <dgm:chMax val="1"/>
          <dgm:dir/>
          <dgm:animLvl val="ctr"/>
          <dgm:resizeHandles val="exact"/>
        </dgm:presLayoutVars>
      </dgm:prSet>
      <dgm:spPr/>
    </dgm:pt>
    <dgm:pt modelId="{E6C59C0E-602F-0A4D-85BB-CD1F94D744E0}" type="pres">
      <dgm:prSet presAssocID="{0D7386E5-E24C-6942-AD78-8ED629A91497}" presName="centerShape" presStyleLbl="node0" presStyleIdx="0" presStyleCnt="1" custScaleX="135902" custScaleY="132011"/>
      <dgm:spPr/>
    </dgm:pt>
    <dgm:pt modelId="{36483AB5-D56A-7F4A-8243-B3BA1A10EAD0}" type="pres">
      <dgm:prSet presAssocID="{C921AA0A-9A5B-524B-8AE0-4C39F9B969B2}" presName="parTrans" presStyleLbl="bgSibTrans2D1" presStyleIdx="0" presStyleCnt="4" custLinFactNeighborX="13379" custLinFactNeighborY="15807"/>
      <dgm:spPr/>
    </dgm:pt>
    <dgm:pt modelId="{932B2A32-15CA-E947-AEEF-60866E0318BD}" type="pres">
      <dgm:prSet presAssocID="{D334E8EE-0C11-2542-9FDA-6B4BEBF71F6B}" presName="node" presStyleLbl="node1" presStyleIdx="0" presStyleCnt="4">
        <dgm:presLayoutVars>
          <dgm:bulletEnabled val="1"/>
        </dgm:presLayoutVars>
      </dgm:prSet>
      <dgm:spPr/>
    </dgm:pt>
    <dgm:pt modelId="{21DEB043-D1B7-4545-9FB5-524611BF6BE2}" type="pres">
      <dgm:prSet presAssocID="{2901DE3E-3B7D-B040-9129-6DCC6A4C60EF}" presName="parTrans" presStyleLbl="bgSibTrans2D1" presStyleIdx="1" presStyleCnt="4" custLinFactNeighborX="2042" custLinFactNeighborY="37563"/>
      <dgm:spPr/>
    </dgm:pt>
    <dgm:pt modelId="{C56D5055-2DA3-F547-B7A8-B4A12C180E3F}" type="pres">
      <dgm:prSet presAssocID="{05AF4DBD-C45A-EE4E-B70E-52F0F2E3FA06}" presName="node" presStyleLbl="node1" presStyleIdx="1" presStyleCnt="4">
        <dgm:presLayoutVars>
          <dgm:bulletEnabled val="1"/>
        </dgm:presLayoutVars>
      </dgm:prSet>
      <dgm:spPr/>
    </dgm:pt>
    <dgm:pt modelId="{AA825EEB-6DCA-2341-AA2D-FE3521C78575}" type="pres">
      <dgm:prSet presAssocID="{8A5157DE-0D00-F94D-B2EA-0AF6EDD73AB0}" presName="parTrans" presStyleLbl="bgSibTrans2D1" presStyleIdx="2" presStyleCnt="4" custLinFactNeighborX="1012" custLinFactNeighborY="41272"/>
      <dgm:spPr/>
    </dgm:pt>
    <dgm:pt modelId="{45F45D49-081B-EB42-9178-036DE3F6BA7E}" type="pres">
      <dgm:prSet presAssocID="{4D940EF8-495C-3D43-8673-F646C8AE5F04}" presName="node" presStyleLbl="node1" presStyleIdx="2" presStyleCnt="4">
        <dgm:presLayoutVars>
          <dgm:bulletEnabled val="1"/>
        </dgm:presLayoutVars>
      </dgm:prSet>
      <dgm:spPr/>
    </dgm:pt>
    <dgm:pt modelId="{D5F2457B-2536-B844-B478-B277092A9478}" type="pres">
      <dgm:prSet presAssocID="{D0950CF3-FC99-304F-BCBD-01F4E2491CB5}" presName="parTrans" presStyleLbl="bgSibTrans2D1" presStyleIdx="3" presStyleCnt="4" custLinFactNeighborX="-14018" custLinFactNeighborY="47409"/>
      <dgm:spPr/>
    </dgm:pt>
    <dgm:pt modelId="{A234DB24-1DE3-1941-9591-E60F0562E9DE}" type="pres">
      <dgm:prSet presAssocID="{2E5D1DBE-520B-A043-AA62-CBFF70629D8C}" presName="node" presStyleLbl="node1" presStyleIdx="3" presStyleCnt="4" custRadScaleRad="110736" custRadScaleInc="-4450">
        <dgm:presLayoutVars>
          <dgm:bulletEnabled val="1"/>
        </dgm:presLayoutVars>
      </dgm:prSet>
      <dgm:spPr/>
    </dgm:pt>
  </dgm:ptLst>
  <dgm:cxnLst>
    <dgm:cxn modelId="{5909E901-9FC0-5043-8705-FA847C362211}" type="presOf" srcId="{2E5D1DBE-520B-A043-AA62-CBFF70629D8C}" destId="{A234DB24-1DE3-1941-9591-E60F0562E9DE}" srcOrd="0" destOrd="0" presId="urn:microsoft.com/office/officeart/2005/8/layout/radial4"/>
    <dgm:cxn modelId="{A32B3613-2DB6-DC40-A387-BB37521A788D}" type="presOf" srcId="{C921AA0A-9A5B-524B-8AE0-4C39F9B969B2}" destId="{36483AB5-D56A-7F4A-8243-B3BA1A10EAD0}" srcOrd="0" destOrd="0" presId="urn:microsoft.com/office/officeart/2005/8/layout/radial4"/>
    <dgm:cxn modelId="{388E1321-F2B4-AB42-83B4-DD2490E11453}" type="presOf" srcId="{D0950CF3-FC99-304F-BCBD-01F4E2491CB5}" destId="{D5F2457B-2536-B844-B478-B277092A9478}" srcOrd="0" destOrd="0" presId="urn:microsoft.com/office/officeart/2005/8/layout/radial4"/>
    <dgm:cxn modelId="{F8895127-08B0-1F47-B1E1-8F1C6C81E201}" srcId="{161C03B8-7A4B-294F-B612-1225F4BC1810}" destId="{0D7386E5-E24C-6942-AD78-8ED629A91497}" srcOrd="0" destOrd="0" parTransId="{512048C6-21F0-3949-ABC7-16764A014E72}" sibTransId="{7C993732-FF3B-0047-8B4B-662E627599E8}"/>
    <dgm:cxn modelId="{2016BF44-E9EA-A240-AB68-566387C7EDFC}" srcId="{0D7386E5-E24C-6942-AD78-8ED629A91497}" destId="{2E5D1DBE-520B-A043-AA62-CBFF70629D8C}" srcOrd="3" destOrd="0" parTransId="{D0950CF3-FC99-304F-BCBD-01F4E2491CB5}" sibTransId="{41A8FAFB-2B91-1241-8BAD-7AA9F7D6AE28}"/>
    <dgm:cxn modelId="{4A342F5E-D382-9046-B331-05710ACC9ADB}" type="presOf" srcId="{8A5157DE-0D00-F94D-B2EA-0AF6EDD73AB0}" destId="{AA825EEB-6DCA-2341-AA2D-FE3521C78575}" srcOrd="0" destOrd="0" presId="urn:microsoft.com/office/officeart/2005/8/layout/radial4"/>
    <dgm:cxn modelId="{F168F565-2B73-6343-A808-8B9A19BFFF99}" type="presOf" srcId="{0D7386E5-E24C-6942-AD78-8ED629A91497}" destId="{E6C59C0E-602F-0A4D-85BB-CD1F94D744E0}" srcOrd="0" destOrd="0" presId="urn:microsoft.com/office/officeart/2005/8/layout/radial4"/>
    <dgm:cxn modelId="{8C084168-A620-3A43-BD5B-160B61CE2431}" type="presOf" srcId="{161C03B8-7A4B-294F-B612-1225F4BC1810}" destId="{809358AB-6E24-8D44-B7A8-5113FB583A72}" srcOrd="0" destOrd="0" presId="urn:microsoft.com/office/officeart/2005/8/layout/radial4"/>
    <dgm:cxn modelId="{F62CCD8C-CFFC-0A49-96E7-B3D5008FD359}" type="presOf" srcId="{4D940EF8-495C-3D43-8673-F646C8AE5F04}" destId="{45F45D49-081B-EB42-9178-036DE3F6BA7E}" srcOrd="0" destOrd="0" presId="urn:microsoft.com/office/officeart/2005/8/layout/radial4"/>
    <dgm:cxn modelId="{ED77458D-4781-5345-80EA-1B44068896A9}" type="presOf" srcId="{D334E8EE-0C11-2542-9FDA-6B4BEBF71F6B}" destId="{932B2A32-15CA-E947-AEEF-60866E0318BD}" srcOrd="0" destOrd="0" presId="urn:microsoft.com/office/officeart/2005/8/layout/radial4"/>
    <dgm:cxn modelId="{C189989A-35B3-464D-AE93-D0D1BDE56979}" srcId="{0D7386E5-E24C-6942-AD78-8ED629A91497}" destId="{D334E8EE-0C11-2542-9FDA-6B4BEBF71F6B}" srcOrd="0" destOrd="0" parTransId="{C921AA0A-9A5B-524B-8AE0-4C39F9B969B2}" sibTransId="{535EE1BF-5486-F942-A6C2-83251FFF3FE7}"/>
    <dgm:cxn modelId="{08698DB5-6FDF-3A47-B941-FCD40AE3D53C}" type="presOf" srcId="{05AF4DBD-C45A-EE4E-B70E-52F0F2E3FA06}" destId="{C56D5055-2DA3-F547-B7A8-B4A12C180E3F}" srcOrd="0" destOrd="0" presId="urn:microsoft.com/office/officeart/2005/8/layout/radial4"/>
    <dgm:cxn modelId="{F4469FBB-F4FF-754A-9B17-50A53FE29BDB}" srcId="{0D7386E5-E24C-6942-AD78-8ED629A91497}" destId="{05AF4DBD-C45A-EE4E-B70E-52F0F2E3FA06}" srcOrd="1" destOrd="0" parTransId="{2901DE3E-3B7D-B040-9129-6DCC6A4C60EF}" sibTransId="{66A7163C-FEB1-B74F-89B7-BB3E4A6525E1}"/>
    <dgm:cxn modelId="{C90EE8EE-1CFE-A84D-B477-4882E4118AE3}" type="presOf" srcId="{2901DE3E-3B7D-B040-9129-6DCC6A4C60EF}" destId="{21DEB043-D1B7-4545-9FB5-524611BF6BE2}" srcOrd="0" destOrd="0" presId="urn:microsoft.com/office/officeart/2005/8/layout/radial4"/>
    <dgm:cxn modelId="{C663A5FA-39C3-734F-B2E4-832C10AC4F24}" srcId="{0D7386E5-E24C-6942-AD78-8ED629A91497}" destId="{4D940EF8-495C-3D43-8673-F646C8AE5F04}" srcOrd="2" destOrd="0" parTransId="{8A5157DE-0D00-F94D-B2EA-0AF6EDD73AB0}" sibTransId="{AD6A2FD5-C5CF-7F41-A82E-BD5F09F2442C}"/>
    <dgm:cxn modelId="{9F14F404-30C1-4740-B5BD-F0F718BCD8E7}" type="presParOf" srcId="{809358AB-6E24-8D44-B7A8-5113FB583A72}" destId="{E6C59C0E-602F-0A4D-85BB-CD1F94D744E0}" srcOrd="0" destOrd="0" presId="urn:microsoft.com/office/officeart/2005/8/layout/radial4"/>
    <dgm:cxn modelId="{6A07699F-793B-464B-82BF-2A26AC5E0952}" type="presParOf" srcId="{809358AB-6E24-8D44-B7A8-5113FB583A72}" destId="{36483AB5-D56A-7F4A-8243-B3BA1A10EAD0}" srcOrd="1" destOrd="0" presId="urn:microsoft.com/office/officeart/2005/8/layout/radial4"/>
    <dgm:cxn modelId="{648F8B62-60B1-6F40-AB7C-920308377514}" type="presParOf" srcId="{809358AB-6E24-8D44-B7A8-5113FB583A72}" destId="{932B2A32-15CA-E947-AEEF-60866E0318BD}" srcOrd="2" destOrd="0" presId="urn:microsoft.com/office/officeart/2005/8/layout/radial4"/>
    <dgm:cxn modelId="{63AFBE85-AF70-2045-BC41-0BE4C5528A2B}" type="presParOf" srcId="{809358AB-6E24-8D44-B7A8-5113FB583A72}" destId="{21DEB043-D1B7-4545-9FB5-524611BF6BE2}" srcOrd="3" destOrd="0" presId="urn:microsoft.com/office/officeart/2005/8/layout/radial4"/>
    <dgm:cxn modelId="{8C01649F-EBB1-CD40-A8D1-7253F9D3F6C5}" type="presParOf" srcId="{809358AB-6E24-8D44-B7A8-5113FB583A72}" destId="{C56D5055-2DA3-F547-B7A8-B4A12C180E3F}" srcOrd="4" destOrd="0" presId="urn:microsoft.com/office/officeart/2005/8/layout/radial4"/>
    <dgm:cxn modelId="{503CBDF1-7D19-D644-AE90-BAAF3CB8617C}" type="presParOf" srcId="{809358AB-6E24-8D44-B7A8-5113FB583A72}" destId="{AA825EEB-6DCA-2341-AA2D-FE3521C78575}" srcOrd="5" destOrd="0" presId="urn:microsoft.com/office/officeart/2005/8/layout/radial4"/>
    <dgm:cxn modelId="{AFB12495-4D1B-914E-8D90-04B0506B50E4}" type="presParOf" srcId="{809358AB-6E24-8D44-B7A8-5113FB583A72}" destId="{45F45D49-081B-EB42-9178-036DE3F6BA7E}" srcOrd="6" destOrd="0" presId="urn:microsoft.com/office/officeart/2005/8/layout/radial4"/>
    <dgm:cxn modelId="{1BD145F1-AF9B-7545-B36B-A2AB63CCAB15}" type="presParOf" srcId="{809358AB-6E24-8D44-B7A8-5113FB583A72}" destId="{D5F2457B-2536-B844-B478-B277092A9478}" srcOrd="7" destOrd="0" presId="urn:microsoft.com/office/officeart/2005/8/layout/radial4"/>
    <dgm:cxn modelId="{912822BE-8B83-BC43-89F8-1790D4C25A4A}" type="presParOf" srcId="{809358AB-6E24-8D44-B7A8-5113FB583A72}" destId="{A234DB24-1DE3-1941-9591-E60F0562E9DE}"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59C0E-602F-0A4D-85BB-CD1F94D744E0}">
      <dsp:nvSpPr>
        <dsp:cNvPr id="0" name=""/>
        <dsp:cNvSpPr/>
      </dsp:nvSpPr>
      <dsp:spPr>
        <a:xfrm>
          <a:off x="1305837" y="1648610"/>
          <a:ext cx="1513773" cy="1470432"/>
        </a:xfrm>
        <a:prstGeom prst="ellipse">
          <a:avLst/>
        </a:prstGeom>
        <a:solidFill>
          <a:schemeClr val="accent1">
            <a:shade val="8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0" kern="1200" dirty="0"/>
            <a:t>MIPS Final Score</a:t>
          </a:r>
        </a:p>
      </dsp:txBody>
      <dsp:txXfrm>
        <a:off x="1527524" y="1863950"/>
        <a:ext cx="1070399" cy="1039752"/>
      </dsp:txXfrm>
    </dsp:sp>
    <dsp:sp modelId="{36483AB5-D56A-7F4A-8243-B3BA1A10EAD0}">
      <dsp:nvSpPr>
        <dsp:cNvPr id="0" name=""/>
        <dsp:cNvSpPr/>
      </dsp:nvSpPr>
      <dsp:spPr>
        <a:xfrm rot="11700000">
          <a:off x="621538" y="1966233"/>
          <a:ext cx="785903" cy="317453"/>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932B2A32-15CA-E947-AEEF-60866E0318BD}">
      <dsp:nvSpPr>
        <dsp:cNvPr id="0" name=""/>
        <dsp:cNvSpPr/>
      </dsp:nvSpPr>
      <dsp:spPr>
        <a:xfrm>
          <a:off x="692" y="1549805"/>
          <a:ext cx="1058177" cy="846542"/>
        </a:xfrm>
        <a:prstGeom prst="roundRect">
          <a:avLst>
            <a:gd name="adj" fmla="val 10000"/>
          </a:avLst>
        </a:prstGeom>
        <a:solidFill>
          <a:schemeClr val="accent1">
            <a:shade val="8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Quality 45%</a:t>
          </a:r>
        </a:p>
      </dsp:txBody>
      <dsp:txXfrm>
        <a:off x="25486" y="1574599"/>
        <a:ext cx="1008589" cy="796954"/>
      </dsp:txXfrm>
    </dsp:sp>
    <dsp:sp modelId="{21DEB043-D1B7-4545-9FB5-524611BF6BE2}">
      <dsp:nvSpPr>
        <dsp:cNvPr id="0" name=""/>
        <dsp:cNvSpPr/>
      </dsp:nvSpPr>
      <dsp:spPr>
        <a:xfrm rot="14700000">
          <a:off x="1177022" y="1269186"/>
          <a:ext cx="801424" cy="317453"/>
        </a:xfrm>
        <a:prstGeom prst="leftArrow">
          <a:avLst>
            <a:gd name="adj1" fmla="val 60000"/>
            <a:gd name="adj2" fmla="val 50000"/>
          </a:avLst>
        </a:prstGeom>
        <a:solidFill>
          <a:schemeClr val="accent1">
            <a:shade val="90000"/>
            <a:hueOff val="90432"/>
            <a:satOff val="-209"/>
            <a:lumOff val="6624"/>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C56D5055-2DA3-F547-B7A8-B4A12C180E3F}">
      <dsp:nvSpPr>
        <dsp:cNvPr id="0" name=""/>
        <dsp:cNvSpPr/>
      </dsp:nvSpPr>
      <dsp:spPr>
        <a:xfrm>
          <a:off x="862932" y="522228"/>
          <a:ext cx="1058177" cy="846542"/>
        </a:xfrm>
        <a:prstGeom prst="roundRect">
          <a:avLst>
            <a:gd name="adj" fmla="val 10000"/>
          </a:avLst>
        </a:prstGeom>
        <a:solidFill>
          <a:schemeClr val="accent1">
            <a:shade val="80000"/>
            <a:hueOff val="90421"/>
            <a:satOff val="1725"/>
            <a:lumOff val="7618"/>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PI 25%</a:t>
          </a:r>
        </a:p>
      </dsp:txBody>
      <dsp:txXfrm>
        <a:off x="887726" y="547022"/>
        <a:ext cx="1008589" cy="796954"/>
      </dsp:txXfrm>
    </dsp:sp>
    <dsp:sp modelId="{AA825EEB-6DCA-2341-AA2D-FE3521C78575}">
      <dsp:nvSpPr>
        <dsp:cNvPr id="0" name=""/>
        <dsp:cNvSpPr/>
      </dsp:nvSpPr>
      <dsp:spPr>
        <a:xfrm rot="17700000">
          <a:off x="2171477" y="1280961"/>
          <a:ext cx="801424" cy="317453"/>
        </a:xfrm>
        <a:prstGeom prst="leftArrow">
          <a:avLst>
            <a:gd name="adj1" fmla="val 60000"/>
            <a:gd name="adj2" fmla="val 50000"/>
          </a:avLst>
        </a:prstGeom>
        <a:solidFill>
          <a:schemeClr val="accent1">
            <a:shade val="90000"/>
            <a:hueOff val="180863"/>
            <a:satOff val="-417"/>
            <a:lumOff val="13247"/>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45F45D49-081B-EB42-9178-036DE3F6BA7E}">
      <dsp:nvSpPr>
        <dsp:cNvPr id="0" name=""/>
        <dsp:cNvSpPr/>
      </dsp:nvSpPr>
      <dsp:spPr>
        <a:xfrm>
          <a:off x="2204338" y="522228"/>
          <a:ext cx="1058177" cy="846542"/>
        </a:xfrm>
        <a:prstGeom prst="roundRect">
          <a:avLst>
            <a:gd name="adj" fmla="val 10000"/>
          </a:avLst>
        </a:prstGeom>
        <a:solidFill>
          <a:schemeClr val="accent1">
            <a:shade val="80000"/>
            <a:hueOff val="180842"/>
            <a:satOff val="3450"/>
            <a:lumOff val="15237"/>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IA       15%</a:t>
          </a:r>
        </a:p>
      </dsp:txBody>
      <dsp:txXfrm>
        <a:off x="2229132" y="547022"/>
        <a:ext cx="1008589" cy="796954"/>
      </dsp:txXfrm>
    </dsp:sp>
    <dsp:sp modelId="{D5F2457B-2536-B844-B478-B277092A9478}">
      <dsp:nvSpPr>
        <dsp:cNvPr id="0" name=""/>
        <dsp:cNvSpPr/>
      </dsp:nvSpPr>
      <dsp:spPr>
        <a:xfrm rot="20488508">
          <a:off x="2687810" y="1991243"/>
          <a:ext cx="815374" cy="317453"/>
        </a:xfrm>
        <a:prstGeom prst="leftArrow">
          <a:avLst>
            <a:gd name="adj1" fmla="val 60000"/>
            <a:gd name="adj2" fmla="val 50000"/>
          </a:avLst>
        </a:prstGeom>
        <a:solidFill>
          <a:schemeClr val="accent1">
            <a:shade val="90000"/>
            <a:hueOff val="271295"/>
            <a:satOff val="-626"/>
            <a:lumOff val="19871"/>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A234DB24-1DE3-1941-9591-E60F0562E9DE}">
      <dsp:nvSpPr>
        <dsp:cNvPr id="0" name=""/>
        <dsp:cNvSpPr/>
      </dsp:nvSpPr>
      <dsp:spPr>
        <a:xfrm>
          <a:off x="3067271" y="1446668"/>
          <a:ext cx="1058177" cy="846542"/>
        </a:xfrm>
        <a:prstGeom prst="roundRect">
          <a:avLst>
            <a:gd name="adj" fmla="val 10000"/>
          </a:avLst>
        </a:prstGeom>
        <a:solidFill>
          <a:schemeClr val="accent1">
            <a:shade val="80000"/>
            <a:hueOff val="271263"/>
            <a:satOff val="5175"/>
            <a:lumOff val="22855"/>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Cost 15%</a:t>
          </a:r>
        </a:p>
      </dsp:txBody>
      <dsp:txXfrm>
        <a:off x="3092065" y="1471462"/>
        <a:ext cx="1008589" cy="79695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6ED3D-6DD6-204A-B0D3-8FDFC25095E6}" type="datetimeFigureOut">
              <a:rPr lang="en-US" smtClean="0"/>
              <a:t>4/17/19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320C5-DA91-2E40-9C15-9A610B21E07F}" type="slidenum">
              <a:rPr lang="en-US" smtClean="0"/>
              <a:t>‹#›</a:t>
            </a:fld>
            <a:endParaRPr lang="en-US"/>
          </a:p>
        </p:txBody>
      </p:sp>
    </p:spTree>
    <p:extLst>
      <p:ext uri="{BB962C8B-B14F-4D97-AF65-F5344CB8AC3E}">
        <p14:creationId xmlns:p14="http://schemas.microsoft.com/office/powerpoint/2010/main" val="107063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320C5-DA91-2E40-9C15-9A610B21E07F}" type="slidenum">
              <a:rPr lang="en-US" smtClean="0"/>
              <a:t>1</a:t>
            </a:fld>
            <a:endParaRPr lang="en-US"/>
          </a:p>
        </p:txBody>
      </p:sp>
    </p:spTree>
    <p:extLst>
      <p:ext uri="{BB962C8B-B14F-4D97-AF65-F5344CB8AC3E}">
        <p14:creationId xmlns:p14="http://schemas.microsoft.com/office/powerpoint/2010/main" val="310476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320C5-DA91-2E40-9C15-9A610B21E07F}" type="slidenum">
              <a:rPr lang="en-US" smtClean="0"/>
              <a:t>10</a:t>
            </a:fld>
            <a:endParaRPr lang="en-US"/>
          </a:p>
        </p:txBody>
      </p:sp>
    </p:spTree>
    <p:extLst>
      <p:ext uri="{BB962C8B-B14F-4D97-AF65-F5344CB8AC3E}">
        <p14:creationId xmlns:p14="http://schemas.microsoft.com/office/powerpoint/2010/main" val="10459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320C5-DA91-2E40-9C15-9A610B21E07F}" type="slidenum">
              <a:rPr lang="en-US" smtClean="0"/>
              <a:t>14</a:t>
            </a:fld>
            <a:endParaRPr lang="en-US"/>
          </a:p>
        </p:txBody>
      </p:sp>
    </p:spTree>
    <p:extLst>
      <p:ext uri="{BB962C8B-B14F-4D97-AF65-F5344CB8AC3E}">
        <p14:creationId xmlns:p14="http://schemas.microsoft.com/office/powerpoint/2010/main" val="357541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320C5-DA91-2E40-9C15-9A610B21E07F}" type="slidenum">
              <a:rPr lang="en-US" smtClean="0"/>
              <a:t>15</a:t>
            </a:fld>
            <a:endParaRPr lang="en-US"/>
          </a:p>
        </p:txBody>
      </p:sp>
    </p:spTree>
    <p:extLst>
      <p:ext uri="{BB962C8B-B14F-4D97-AF65-F5344CB8AC3E}">
        <p14:creationId xmlns:p14="http://schemas.microsoft.com/office/powerpoint/2010/main" val="179755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0320C5-DA91-2E40-9C15-9A610B21E07F}" type="slidenum">
              <a:rPr lang="en-US" smtClean="0"/>
              <a:t>16</a:t>
            </a:fld>
            <a:endParaRPr lang="en-US"/>
          </a:p>
        </p:txBody>
      </p:sp>
    </p:spTree>
    <p:extLst>
      <p:ext uri="{BB962C8B-B14F-4D97-AF65-F5344CB8AC3E}">
        <p14:creationId xmlns:p14="http://schemas.microsoft.com/office/powerpoint/2010/main" val="16726767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pic>
        <p:nvPicPr>
          <p:cNvPr id="9" name="Picture 8"/>
          <p:cNvPicPr/>
          <p:nvPr userDrawn="1"/>
        </p:nvPicPr>
        <p:blipFill>
          <a:blip r:embed="rId2">
            <a:alphaModFix amt="70000"/>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074959" y="6320155"/>
            <a:ext cx="1748790" cy="401320"/>
          </a:xfrm>
          <a:prstGeom prst="rect">
            <a:avLst/>
          </a:prstGeom>
          <a:noFill/>
          <a:ln>
            <a:noFill/>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4/17/19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4/17/19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4/17/19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pic>
        <p:nvPicPr>
          <p:cNvPr id="8" name="Picture 7"/>
          <p:cNvPicPr/>
          <p:nvPr userDrawn="1"/>
        </p:nvPicPr>
        <p:blipFill>
          <a:blip r:embed="rId2">
            <a:alphaModFix amt="70000"/>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074959" y="6338252"/>
            <a:ext cx="1748790" cy="401320"/>
          </a:xfrm>
          <a:prstGeom prst="rect">
            <a:avLst/>
          </a:prstGeom>
          <a:noFill/>
          <a:ln>
            <a:noFill/>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4/17/19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4/17/19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4/17/19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pic>
        <p:nvPicPr>
          <p:cNvPr id="10" name="Picture 9"/>
          <p:cNvPicPr/>
          <p:nvPr userDrawn="1"/>
        </p:nvPicPr>
        <p:blipFill>
          <a:blip r:embed="rId13">
            <a:alphaModFix amt="70000"/>
            <a:extLst>
              <a:ext uri="{BEBA8EAE-BF5A-486C-A8C5-ECC9F3942E4B}">
                <a14:imgProps xmlns:a14="http://schemas.microsoft.com/office/drawing/2010/main">
                  <a14:imgLayer r:embed="rId14">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067074" y="6320155"/>
            <a:ext cx="1748790" cy="401320"/>
          </a:xfrm>
          <a:prstGeom prst="rect">
            <a:avLst/>
          </a:prstGeom>
          <a:noFill/>
          <a:ln>
            <a:noFill/>
          </a:ln>
          <a:effectLst/>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14" y="1298448"/>
            <a:ext cx="8058976" cy="3255264"/>
          </a:xfrm>
        </p:spPr>
        <p:txBody>
          <a:bodyPr>
            <a:normAutofit/>
          </a:bodyPr>
          <a:lstStyle/>
          <a:p>
            <a:r>
              <a:rPr lang="en-US" sz="4200" dirty="0"/>
              <a:t>CSRO: Federal Policy </a:t>
            </a:r>
            <a:br>
              <a:rPr lang="en-US" sz="4200" dirty="0"/>
            </a:br>
            <a:r>
              <a:rPr lang="en-US" sz="4200" dirty="0"/>
              <a:t>Virtual Town Hall</a:t>
            </a:r>
            <a:endParaRPr lang="en-US" sz="4200" i="1" dirty="0"/>
          </a:p>
        </p:txBody>
      </p:sp>
      <p:sp>
        <p:nvSpPr>
          <p:cNvPr id="3" name="Subtitle 2"/>
          <p:cNvSpPr>
            <a:spLocks noGrp="1"/>
          </p:cNvSpPr>
          <p:nvPr>
            <p:ph type="subTitle" idx="1"/>
          </p:nvPr>
        </p:nvSpPr>
        <p:spPr>
          <a:xfrm>
            <a:off x="1100015" y="4670245"/>
            <a:ext cx="7599848" cy="1312543"/>
          </a:xfrm>
        </p:spPr>
        <p:txBody>
          <a:bodyPr>
            <a:normAutofit fontScale="70000" lnSpcReduction="20000"/>
          </a:bodyPr>
          <a:lstStyle/>
          <a:p>
            <a:r>
              <a:rPr lang="en-US" b="1" i="1" dirty="0"/>
              <a:t>Emily L. Graham, RHIA, CCS-P</a:t>
            </a:r>
            <a:br>
              <a:rPr lang="en-US" b="1" i="1" dirty="0"/>
            </a:br>
            <a:r>
              <a:rPr lang="en-US" b="1" i="1" dirty="0"/>
              <a:t>VP, Regulatory Affairs</a:t>
            </a:r>
            <a:br>
              <a:rPr lang="en-US" b="1" i="1" dirty="0"/>
            </a:br>
            <a:r>
              <a:rPr lang="en-US" b="1" i="1" dirty="0"/>
              <a:t>Hart Health Strategies, Inc.</a:t>
            </a:r>
          </a:p>
          <a:p>
            <a:r>
              <a:rPr lang="en-US" b="1" i="1" dirty="0"/>
              <a:t>Judith Gorsuch, JD</a:t>
            </a:r>
            <a:br>
              <a:rPr lang="en-US" b="1" i="1" dirty="0"/>
            </a:br>
            <a:r>
              <a:rPr lang="en-US" b="1" i="1" dirty="0"/>
              <a:t>VP &amp; Counsel</a:t>
            </a:r>
            <a:br>
              <a:rPr lang="en-US" b="1" i="1" dirty="0"/>
            </a:br>
            <a:r>
              <a:rPr lang="en-US" b="1" i="1" dirty="0"/>
              <a:t>Hart Health Strategies, Inc.</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1234259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79FAE0-B83C-DF4E-87F4-43383BB1B7E3}"/>
              </a:ext>
            </a:extLst>
          </p:cNvPr>
          <p:cNvSpPr>
            <a:spLocks noGrp="1"/>
          </p:cNvSpPr>
          <p:nvPr>
            <p:ph type="title"/>
          </p:nvPr>
        </p:nvSpPr>
        <p:spPr/>
        <p:txBody>
          <a:bodyPr/>
          <a:lstStyle/>
          <a:p>
            <a:r>
              <a:rPr lang="en-US" dirty="0"/>
              <a:t>Key </a:t>
            </a:r>
            <a:br>
              <a:rPr lang="en-US" dirty="0"/>
            </a:br>
            <a:r>
              <a:rPr lang="en-US" dirty="0"/>
              <a:t>MIPS  Year 3 Changes</a:t>
            </a:r>
          </a:p>
        </p:txBody>
      </p:sp>
      <p:sp>
        <p:nvSpPr>
          <p:cNvPr id="5" name="Content Placeholder 4">
            <a:extLst>
              <a:ext uri="{FF2B5EF4-FFF2-40B4-BE49-F238E27FC236}">
                <a16:creationId xmlns:a16="http://schemas.microsoft.com/office/drawing/2014/main" id="{BC336093-81DD-3B43-9C23-1A1EB988850B}"/>
              </a:ext>
            </a:extLst>
          </p:cNvPr>
          <p:cNvSpPr>
            <a:spLocks noGrp="1"/>
          </p:cNvSpPr>
          <p:nvPr>
            <p:ph idx="1"/>
          </p:nvPr>
        </p:nvSpPr>
        <p:spPr/>
        <p:txBody>
          <a:bodyPr>
            <a:normAutofit lnSpcReduction="10000"/>
          </a:bodyPr>
          <a:lstStyle/>
          <a:p>
            <a:r>
              <a:rPr lang="en-US" b="1" dirty="0"/>
              <a:t>2019 Performance Threshold</a:t>
            </a:r>
          </a:p>
          <a:p>
            <a:pPr lvl="1"/>
            <a:r>
              <a:rPr lang="en-US" dirty="0"/>
              <a:t>Performance threshold set at </a:t>
            </a:r>
            <a:r>
              <a:rPr lang="en-US" b="1" dirty="0"/>
              <a:t>30 points; </a:t>
            </a:r>
            <a:r>
              <a:rPr lang="en-US" dirty="0"/>
              <a:t>exceptional performance threshold set at </a:t>
            </a:r>
            <a:r>
              <a:rPr lang="en-US" b="1" dirty="0"/>
              <a:t>75 points</a:t>
            </a:r>
          </a:p>
          <a:p>
            <a:r>
              <a:rPr lang="en-US" b="1" dirty="0"/>
              <a:t>MIPS Eligible Clinicians</a:t>
            </a:r>
          </a:p>
          <a:p>
            <a:pPr lvl="1"/>
            <a:r>
              <a:rPr lang="en-US" dirty="0"/>
              <a:t>Expanded to include the following professionals: physical therapist, occupational therapist; clinical psychologist; qualified speech-language pathologist; qualified audiologist; and registered dietitian or nutrition professionals</a:t>
            </a:r>
          </a:p>
          <a:p>
            <a:r>
              <a:rPr lang="en-US" b="1" dirty="0"/>
              <a:t>Low-Volume Threshold</a:t>
            </a:r>
          </a:p>
          <a:p>
            <a:pPr lvl="1"/>
            <a:r>
              <a:rPr lang="en-US" dirty="0"/>
              <a:t>Added a third element to the low-volume threshold determination, while maintaining the other two elements </a:t>
            </a:r>
          </a:p>
          <a:p>
            <a:pPr lvl="2"/>
            <a:r>
              <a:rPr lang="en-US" dirty="0"/>
              <a:t>Dollar Amount (</a:t>
            </a:r>
            <a:r>
              <a:rPr lang="en-US" b="1" dirty="0"/>
              <a:t>≤ </a:t>
            </a:r>
            <a:r>
              <a:rPr lang="en-US" dirty="0"/>
              <a:t>$90,000) (</a:t>
            </a:r>
            <a:r>
              <a:rPr lang="en-US" i="1" dirty="0"/>
              <a:t>current</a:t>
            </a:r>
            <a:r>
              <a:rPr lang="en-US" dirty="0"/>
              <a:t>)</a:t>
            </a:r>
          </a:p>
          <a:p>
            <a:pPr lvl="2"/>
            <a:r>
              <a:rPr lang="en-US" dirty="0"/>
              <a:t>Number of Beneficiaries (</a:t>
            </a:r>
            <a:r>
              <a:rPr lang="en-US" b="1" dirty="0"/>
              <a:t>≤ </a:t>
            </a:r>
            <a:r>
              <a:rPr lang="en-US" dirty="0"/>
              <a:t>200) (</a:t>
            </a:r>
            <a:r>
              <a:rPr lang="en-US" i="1" dirty="0"/>
              <a:t>current</a:t>
            </a:r>
            <a:r>
              <a:rPr lang="en-US" dirty="0"/>
              <a:t>)</a:t>
            </a:r>
          </a:p>
          <a:p>
            <a:pPr lvl="2"/>
            <a:r>
              <a:rPr lang="en-US" dirty="0"/>
              <a:t>Number of Covered Professional Services (</a:t>
            </a:r>
            <a:r>
              <a:rPr lang="en-US" b="1" dirty="0"/>
              <a:t>≤ </a:t>
            </a:r>
            <a:r>
              <a:rPr lang="en-US" dirty="0"/>
              <a:t>200) </a:t>
            </a:r>
            <a:r>
              <a:rPr lang="en-US" b="1" dirty="0">
                <a:solidFill>
                  <a:srgbClr val="FF0000"/>
                </a:solidFill>
              </a:rPr>
              <a:t>(NEW)</a:t>
            </a:r>
          </a:p>
          <a:p>
            <a:r>
              <a:rPr lang="en-US" b="1" dirty="0"/>
              <a:t>MIPS Opt-in Policy</a:t>
            </a:r>
          </a:p>
          <a:p>
            <a:pPr lvl="1"/>
            <a:r>
              <a:rPr lang="en-US" dirty="0"/>
              <a:t>Clinicians or groups will be able to </a:t>
            </a:r>
            <a:r>
              <a:rPr lang="en-US" b="1" dirty="0"/>
              <a:t>opt-in to MIPS </a:t>
            </a:r>
            <a:r>
              <a:rPr lang="en-US" dirty="0"/>
              <a:t>if they meet or exceed at least 1, but not all three, of the low-volume threshold criterion</a:t>
            </a:r>
          </a:p>
        </p:txBody>
      </p:sp>
    </p:spTree>
    <p:extLst>
      <p:ext uri="{BB962C8B-B14F-4D97-AF65-F5344CB8AC3E}">
        <p14:creationId xmlns:p14="http://schemas.microsoft.com/office/powerpoint/2010/main" val="1195451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23DE-E28B-7145-978C-B95DB16B4410}"/>
              </a:ext>
            </a:extLst>
          </p:cNvPr>
          <p:cNvSpPr>
            <a:spLocks noGrp="1"/>
          </p:cNvSpPr>
          <p:nvPr>
            <p:ph type="title"/>
          </p:nvPr>
        </p:nvSpPr>
        <p:spPr/>
        <p:txBody>
          <a:bodyPr/>
          <a:lstStyle/>
          <a:p>
            <a:r>
              <a:rPr lang="en-US" dirty="0"/>
              <a:t>Check your eligibility @ </a:t>
            </a:r>
            <a:r>
              <a:rPr lang="en-US" dirty="0" err="1"/>
              <a:t>qpp.cms.gov</a:t>
            </a:r>
            <a:r>
              <a:rPr lang="en-US" dirty="0"/>
              <a:t> </a:t>
            </a:r>
          </a:p>
        </p:txBody>
      </p:sp>
      <p:pic>
        <p:nvPicPr>
          <p:cNvPr id="5" name="Content Placeholder 4">
            <a:extLst>
              <a:ext uri="{FF2B5EF4-FFF2-40B4-BE49-F238E27FC236}">
                <a16:creationId xmlns:a16="http://schemas.microsoft.com/office/drawing/2014/main" id="{48210F1A-1053-8844-9BED-68E2ECEA7A97}"/>
              </a:ext>
            </a:extLst>
          </p:cNvPr>
          <p:cNvPicPr>
            <a:picLocks noGrp="1" noChangeAspect="1"/>
          </p:cNvPicPr>
          <p:nvPr>
            <p:ph idx="1"/>
          </p:nvPr>
        </p:nvPicPr>
        <p:blipFill>
          <a:blip r:embed="rId2"/>
          <a:stretch>
            <a:fillRect/>
          </a:stretch>
        </p:blipFill>
        <p:spPr>
          <a:xfrm>
            <a:off x="3526971" y="725652"/>
            <a:ext cx="8060953" cy="4091268"/>
          </a:xfrm>
        </p:spPr>
      </p:pic>
      <p:pic>
        <p:nvPicPr>
          <p:cNvPr id="7" name="Picture 6">
            <a:extLst>
              <a:ext uri="{FF2B5EF4-FFF2-40B4-BE49-F238E27FC236}">
                <a16:creationId xmlns:a16="http://schemas.microsoft.com/office/drawing/2014/main" id="{9ECEEEEB-C734-CA4D-92D0-2B403893D6FE}"/>
              </a:ext>
            </a:extLst>
          </p:cNvPr>
          <p:cNvPicPr>
            <a:picLocks noChangeAspect="1"/>
          </p:cNvPicPr>
          <p:nvPr/>
        </p:nvPicPr>
        <p:blipFill>
          <a:blip r:embed="rId3"/>
          <a:stretch>
            <a:fillRect/>
          </a:stretch>
        </p:blipFill>
        <p:spPr>
          <a:xfrm>
            <a:off x="4402725" y="1123837"/>
            <a:ext cx="6057623" cy="5094514"/>
          </a:xfrm>
          <a:prstGeom prst="rect">
            <a:avLst/>
          </a:prstGeom>
        </p:spPr>
      </p:pic>
    </p:spTree>
    <p:extLst>
      <p:ext uri="{BB962C8B-B14F-4D97-AF65-F5344CB8AC3E}">
        <p14:creationId xmlns:p14="http://schemas.microsoft.com/office/powerpoint/2010/main" val="15600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336D-C5BB-2640-B36B-B1A74D874ADD}"/>
              </a:ext>
            </a:extLst>
          </p:cNvPr>
          <p:cNvSpPr>
            <a:spLocks noGrp="1"/>
          </p:cNvSpPr>
          <p:nvPr>
            <p:ph type="title"/>
          </p:nvPr>
        </p:nvSpPr>
        <p:spPr/>
        <p:txBody>
          <a:bodyPr/>
          <a:lstStyle/>
          <a:p>
            <a:r>
              <a:rPr lang="en-US" dirty="0"/>
              <a:t>MIPS  Year 3 Changes</a:t>
            </a:r>
          </a:p>
        </p:txBody>
      </p:sp>
      <p:sp>
        <p:nvSpPr>
          <p:cNvPr id="3" name="Content Placeholder 2">
            <a:extLst>
              <a:ext uri="{FF2B5EF4-FFF2-40B4-BE49-F238E27FC236}">
                <a16:creationId xmlns:a16="http://schemas.microsoft.com/office/drawing/2014/main" id="{60008D90-C026-B94C-AE47-A4F29369B894}"/>
              </a:ext>
            </a:extLst>
          </p:cNvPr>
          <p:cNvSpPr>
            <a:spLocks noGrp="1"/>
          </p:cNvSpPr>
          <p:nvPr>
            <p:ph idx="1"/>
          </p:nvPr>
        </p:nvSpPr>
        <p:spPr>
          <a:xfrm>
            <a:off x="3869268" y="864108"/>
            <a:ext cx="7315200" cy="5308092"/>
          </a:xfrm>
        </p:spPr>
        <p:txBody>
          <a:bodyPr>
            <a:noAutofit/>
          </a:bodyPr>
          <a:lstStyle/>
          <a:p>
            <a:r>
              <a:rPr lang="en-US" sz="1800" b="1" dirty="0"/>
              <a:t>Quality (45%)</a:t>
            </a:r>
          </a:p>
          <a:p>
            <a:pPr lvl="1"/>
            <a:r>
              <a:rPr lang="en-US" dirty="0"/>
              <a:t>Meaningful Measures initiative: removal of low-value, low-priority process measures to streamline clinician reporting</a:t>
            </a:r>
          </a:p>
          <a:p>
            <a:pPr lvl="1"/>
            <a:r>
              <a:rPr lang="en-US" dirty="0"/>
              <a:t>Allowing the use of a combination of collection types for the Quality performance category </a:t>
            </a:r>
          </a:p>
          <a:p>
            <a:pPr lvl="1"/>
            <a:r>
              <a:rPr lang="en-US" dirty="0"/>
              <a:t>Small practice bonus increased to </a:t>
            </a:r>
            <a:r>
              <a:rPr lang="en-US" b="1" dirty="0"/>
              <a:t>6 points</a:t>
            </a:r>
            <a:r>
              <a:rPr lang="en-US" dirty="0"/>
              <a:t>, but moved under Quality performance category</a:t>
            </a:r>
          </a:p>
          <a:p>
            <a:pPr lvl="1"/>
            <a:r>
              <a:rPr lang="en-US" dirty="0"/>
              <a:t>Retaining the 3 point floor for </a:t>
            </a:r>
            <a:r>
              <a:rPr lang="en-US" b="1" dirty="0"/>
              <a:t>small practices </a:t>
            </a:r>
            <a:r>
              <a:rPr lang="en-US" dirty="0"/>
              <a:t>that report measures that don’t meet the data completeness requirements</a:t>
            </a:r>
          </a:p>
          <a:p>
            <a:pPr lvl="1"/>
            <a:r>
              <a:rPr lang="en-US" dirty="0"/>
              <a:t>Claims-based reporting reserved for individuals and small practices only</a:t>
            </a:r>
          </a:p>
          <a:p>
            <a:r>
              <a:rPr lang="en-US" sz="1800" b="1" dirty="0"/>
              <a:t>Cost (15%)</a:t>
            </a:r>
          </a:p>
          <a:p>
            <a:pPr lvl="1"/>
            <a:r>
              <a:rPr lang="en-US" dirty="0"/>
              <a:t>Retained the Medicare Spending Per Beneficiary (MSPB) and Total  Per Capita Cost (TPCC) Measures, and added 8 episode-based cost measures  (e.g., Knee Arthroplasty, Routine Cataract Removal w/ IOL Implantation, Simple Pneumonia with Hospitalization)</a:t>
            </a:r>
          </a:p>
          <a:p>
            <a:pPr lvl="2"/>
            <a:r>
              <a:rPr lang="en-US" dirty="0"/>
              <a:t>Ongoing effort to develop additional cost measures (e.g., Wave 3 nominations underway)</a:t>
            </a:r>
          </a:p>
        </p:txBody>
      </p:sp>
    </p:spTree>
    <p:extLst>
      <p:ext uri="{BB962C8B-B14F-4D97-AF65-F5344CB8AC3E}">
        <p14:creationId xmlns:p14="http://schemas.microsoft.com/office/powerpoint/2010/main" val="36760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336D-C5BB-2640-B36B-B1A74D874ADD}"/>
              </a:ext>
            </a:extLst>
          </p:cNvPr>
          <p:cNvSpPr>
            <a:spLocks noGrp="1"/>
          </p:cNvSpPr>
          <p:nvPr>
            <p:ph type="title"/>
          </p:nvPr>
        </p:nvSpPr>
        <p:spPr/>
        <p:txBody>
          <a:bodyPr/>
          <a:lstStyle/>
          <a:p>
            <a:r>
              <a:rPr lang="en-US" dirty="0"/>
              <a:t>MIPS  Year </a:t>
            </a:r>
            <a:r>
              <a:rPr lang="en-US"/>
              <a:t>3 Changes</a:t>
            </a:r>
            <a:endParaRPr lang="en-US" dirty="0"/>
          </a:p>
        </p:txBody>
      </p:sp>
      <p:sp>
        <p:nvSpPr>
          <p:cNvPr id="3" name="Content Placeholder 2">
            <a:extLst>
              <a:ext uri="{FF2B5EF4-FFF2-40B4-BE49-F238E27FC236}">
                <a16:creationId xmlns:a16="http://schemas.microsoft.com/office/drawing/2014/main" id="{60008D90-C026-B94C-AE47-A4F29369B894}"/>
              </a:ext>
            </a:extLst>
          </p:cNvPr>
          <p:cNvSpPr>
            <a:spLocks noGrp="1"/>
          </p:cNvSpPr>
          <p:nvPr>
            <p:ph idx="1"/>
          </p:nvPr>
        </p:nvSpPr>
        <p:spPr>
          <a:xfrm>
            <a:off x="3869267" y="864108"/>
            <a:ext cx="8057121" cy="5602006"/>
          </a:xfrm>
        </p:spPr>
        <p:txBody>
          <a:bodyPr>
            <a:noAutofit/>
          </a:bodyPr>
          <a:lstStyle/>
          <a:p>
            <a:r>
              <a:rPr lang="en-US" sz="1800" b="1" dirty="0"/>
              <a:t>Promoting Interoperability (</a:t>
            </a:r>
            <a:r>
              <a:rPr lang="en-US" sz="1800" b="1" i="1" dirty="0"/>
              <a:t>formerly Advancing Care Information</a:t>
            </a:r>
            <a:r>
              <a:rPr lang="en-US" sz="1800" b="1" dirty="0"/>
              <a:t>) (25%)</a:t>
            </a:r>
          </a:p>
          <a:p>
            <a:pPr lvl="1"/>
            <a:r>
              <a:rPr lang="en-US" dirty="0"/>
              <a:t>Requiring use of 2015 Edition CEHRT</a:t>
            </a:r>
          </a:p>
          <a:p>
            <a:pPr lvl="1"/>
            <a:r>
              <a:rPr lang="en-US" dirty="0"/>
              <a:t>Reducing the number of objectives and measures</a:t>
            </a:r>
          </a:p>
          <a:p>
            <a:pPr lvl="1"/>
            <a:r>
              <a:rPr lang="en-US" dirty="0"/>
              <a:t>Simplified scoring based on performance </a:t>
            </a:r>
          </a:p>
          <a:p>
            <a:pPr lvl="2"/>
            <a:r>
              <a:rPr lang="en-US" dirty="0"/>
              <a:t>Report measures from four objectives for a total of 100 points</a:t>
            </a:r>
          </a:p>
          <a:p>
            <a:pPr lvl="3"/>
            <a:r>
              <a:rPr lang="en-US" dirty="0"/>
              <a:t>E-prescribing</a:t>
            </a:r>
          </a:p>
          <a:p>
            <a:pPr lvl="3"/>
            <a:r>
              <a:rPr lang="en-US" dirty="0"/>
              <a:t>Health information exchange</a:t>
            </a:r>
          </a:p>
          <a:p>
            <a:pPr lvl="3"/>
            <a:r>
              <a:rPr lang="en-US" dirty="0"/>
              <a:t>Provider-to-Patient Exchange</a:t>
            </a:r>
          </a:p>
          <a:p>
            <a:pPr lvl="3"/>
            <a:r>
              <a:rPr lang="en-US" dirty="0"/>
              <a:t>Public Health and Clinical Data Exchange</a:t>
            </a:r>
          </a:p>
          <a:p>
            <a:pPr lvl="1"/>
            <a:r>
              <a:rPr lang="en-US" dirty="0"/>
              <a:t>Aligning requirements with the new Promoting Interoperability Program for hospitals </a:t>
            </a:r>
          </a:p>
          <a:p>
            <a:pPr lvl="1"/>
            <a:r>
              <a:rPr lang="en-US" dirty="0"/>
              <a:t>Security Risk Analysis required, but not scored</a:t>
            </a:r>
          </a:p>
          <a:p>
            <a:r>
              <a:rPr lang="en-US" sz="1800" b="1" dirty="0"/>
              <a:t>Improvement Activities (15%)</a:t>
            </a:r>
          </a:p>
          <a:p>
            <a:pPr lvl="1"/>
            <a:r>
              <a:rPr lang="en-US" dirty="0"/>
              <a:t>Added six new IA’s and revised one IA</a:t>
            </a:r>
          </a:p>
          <a:p>
            <a:pPr lvl="2"/>
            <a:r>
              <a:rPr lang="en-US" dirty="0"/>
              <a:t>Noteworthy addition: IA_BE_ 24 Financial Navigation Program</a:t>
            </a:r>
          </a:p>
        </p:txBody>
      </p:sp>
    </p:spTree>
    <p:extLst>
      <p:ext uri="{BB962C8B-B14F-4D97-AF65-F5344CB8AC3E}">
        <p14:creationId xmlns:p14="http://schemas.microsoft.com/office/powerpoint/2010/main" val="15546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192B10-6406-434E-8D4B-26B07A3290FB}"/>
              </a:ext>
            </a:extLst>
          </p:cNvPr>
          <p:cNvSpPr>
            <a:spLocks noGrp="1"/>
          </p:cNvSpPr>
          <p:nvPr>
            <p:ph type="sldNum" sz="quarter" idx="12"/>
          </p:nvPr>
        </p:nvSpPr>
        <p:spPr/>
        <p:txBody>
          <a:bodyPr/>
          <a:lstStyle/>
          <a:p>
            <a:fld id="{4FAB73BC-B049-4115-A692-8D63A059BFB8}" type="slidenum">
              <a:rPr lang="en-US" smtClean="0"/>
              <a:pPr/>
              <a:t>14</a:t>
            </a:fld>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96623252"/>
              </p:ext>
            </p:extLst>
          </p:nvPr>
        </p:nvGraphicFramePr>
        <p:xfrm>
          <a:off x="470827" y="1674047"/>
          <a:ext cx="11203722" cy="4092810"/>
        </p:xfrm>
        <a:graphic>
          <a:graphicData uri="http://schemas.openxmlformats.org/drawingml/2006/table">
            <a:tbl>
              <a:tblPr firstRow="1" bandRow="1">
                <a:tableStyleId>{5C22544A-7EE6-4342-B048-85BDC9FD1C3A}</a:tableStyleId>
              </a:tblPr>
              <a:tblGrid>
                <a:gridCol w="1592033">
                  <a:extLst>
                    <a:ext uri="{9D8B030D-6E8A-4147-A177-3AD203B41FA5}">
                      <a16:colId xmlns:a16="http://schemas.microsoft.com/office/drawing/2014/main" val="20000"/>
                    </a:ext>
                  </a:extLst>
                </a:gridCol>
                <a:gridCol w="9611689">
                  <a:extLst>
                    <a:ext uri="{9D8B030D-6E8A-4147-A177-3AD203B41FA5}">
                      <a16:colId xmlns:a16="http://schemas.microsoft.com/office/drawing/2014/main" val="20001"/>
                    </a:ext>
                  </a:extLst>
                </a:gridCol>
              </a:tblGrid>
              <a:tr h="496170">
                <a:tc>
                  <a:txBody>
                    <a:bodyPr/>
                    <a:lstStyle/>
                    <a:p>
                      <a:pPr algn="ctr"/>
                      <a:r>
                        <a:rPr lang="en-US" sz="1600" dirty="0"/>
                        <a:t>Measure #</a:t>
                      </a:r>
                    </a:p>
                  </a:txBody>
                  <a:tcPr anchor="ctr"/>
                </a:tc>
                <a:tc>
                  <a:txBody>
                    <a:bodyPr/>
                    <a:lstStyle/>
                    <a:p>
                      <a:r>
                        <a:rPr lang="en-US" sz="1600" dirty="0"/>
                        <a:t>Measure Title</a:t>
                      </a:r>
                    </a:p>
                  </a:txBody>
                  <a:tcPr anchor="ctr"/>
                </a:tc>
                <a:extLst>
                  <a:ext uri="{0D108BD9-81ED-4DB2-BD59-A6C34878D82A}">
                    <a16:rowId xmlns:a16="http://schemas.microsoft.com/office/drawing/2014/main" val="10000"/>
                  </a:ext>
                </a:extLst>
              </a:tr>
              <a:tr h="294601">
                <a:tc>
                  <a:txBody>
                    <a:bodyPr/>
                    <a:lstStyle/>
                    <a:p>
                      <a:pPr algn="ctr"/>
                      <a:r>
                        <a:rPr lang="en-US" sz="1600" dirty="0"/>
                        <a:t>24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Communication with the Physician or Other Clinician Managing On-going Care Post-Fracture for Men and Women Aged 50 Years and Older </a:t>
                      </a:r>
                      <a:r>
                        <a:rPr lang="en-US" sz="1600" dirty="0"/>
                        <a:t> </a:t>
                      </a:r>
                      <a:r>
                        <a:rPr lang="en-US" sz="1600" b="1" dirty="0">
                          <a:solidFill>
                            <a:srgbClr val="FF0000"/>
                          </a:solidFill>
                        </a:rPr>
                        <a:t>(HIGH PRIORITY)</a:t>
                      </a:r>
                      <a:endParaRPr lang="en-US" sz="1600" dirty="0"/>
                    </a:p>
                  </a:txBody>
                  <a:tcPr anchor="ctr"/>
                </a:tc>
                <a:extLst>
                  <a:ext uri="{0D108BD9-81ED-4DB2-BD59-A6C34878D82A}">
                    <a16:rowId xmlns:a16="http://schemas.microsoft.com/office/drawing/2014/main" val="2001562045"/>
                  </a:ext>
                </a:extLst>
              </a:tr>
              <a:tr h="294601">
                <a:tc>
                  <a:txBody>
                    <a:bodyPr/>
                    <a:lstStyle/>
                    <a:p>
                      <a:pPr algn="ctr"/>
                      <a:r>
                        <a:rPr lang="en-US" sz="1600" dirty="0"/>
                        <a:t>39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Screening for Osteoporosis for Women Aged 65-85 Years of Age</a:t>
                      </a:r>
                      <a:endParaRPr lang="en-US" sz="1600" dirty="0"/>
                    </a:p>
                  </a:txBody>
                  <a:tcPr anchor="ctr"/>
                </a:tc>
                <a:extLst>
                  <a:ext uri="{0D108BD9-81ED-4DB2-BD59-A6C34878D82A}">
                    <a16:rowId xmlns:a16="http://schemas.microsoft.com/office/drawing/2014/main" val="2275024540"/>
                  </a:ext>
                </a:extLst>
              </a:tr>
              <a:tr h="294601">
                <a:tc>
                  <a:txBody>
                    <a:bodyPr/>
                    <a:lstStyle/>
                    <a:p>
                      <a:pPr algn="ctr"/>
                      <a:r>
                        <a:rPr lang="en-US" sz="1600" dirty="0"/>
                        <a:t>47</a:t>
                      </a:r>
                    </a:p>
                  </a:txBody>
                  <a:tcPr anchor="ctr"/>
                </a:tc>
                <a:tc>
                  <a:txBody>
                    <a:bodyPr/>
                    <a:lstStyle/>
                    <a:p>
                      <a:r>
                        <a:rPr lang="en-US" sz="1600" dirty="0"/>
                        <a:t>Care Plan </a:t>
                      </a:r>
                      <a:r>
                        <a:rPr lang="en-US" sz="1600" b="1" dirty="0">
                          <a:solidFill>
                            <a:srgbClr val="FF0000"/>
                          </a:solidFill>
                        </a:rPr>
                        <a:t>(HIGH PRIORITY)</a:t>
                      </a:r>
                      <a:endParaRPr lang="en-US" sz="1600" b="1" i="0" dirty="0">
                        <a:solidFill>
                          <a:srgbClr val="FF0000"/>
                        </a:solidFill>
                      </a:endParaRPr>
                    </a:p>
                  </a:txBody>
                  <a:tcPr anchor="ctr"/>
                </a:tc>
                <a:extLst>
                  <a:ext uri="{0D108BD9-81ED-4DB2-BD59-A6C34878D82A}">
                    <a16:rowId xmlns:a16="http://schemas.microsoft.com/office/drawing/2014/main" val="10001"/>
                  </a:ext>
                </a:extLst>
              </a:tr>
              <a:tr h="305575">
                <a:tc>
                  <a:txBody>
                    <a:bodyPr/>
                    <a:lstStyle/>
                    <a:p>
                      <a:pPr algn="ctr"/>
                      <a:r>
                        <a:rPr lang="en-US" sz="1600" dirty="0"/>
                        <a:t>110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Preventive Care and Screening: Influenza Immunization</a:t>
                      </a:r>
                      <a:endParaRPr lang="en-US" sz="1600" dirty="0"/>
                    </a:p>
                  </a:txBody>
                  <a:tcPr anchor="ctr"/>
                </a:tc>
                <a:extLst>
                  <a:ext uri="{0D108BD9-81ED-4DB2-BD59-A6C34878D82A}">
                    <a16:rowId xmlns:a16="http://schemas.microsoft.com/office/drawing/2014/main" val="2473070317"/>
                  </a:ext>
                </a:extLst>
              </a:tr>
              <a:tr h="305575">
                <a:tc>
                  <a:txBody>
                    <a:bodyPr/>
                    <a:lstStyle/>
                    <a:p>
                      <a:pPr algn="ctr"/>
                      <a:r>
                        <a:rPr lang="en-US" sz="1600" dirty="0"/>
                        <a:t>111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Pneumococcal Vaccination Status for Older Adults</a:t>
                      </a:r>
                      <a:endParaRPr lang="en-US" sz="1600" dirty="0"/>
                    </a:p>
                  </a:txBody>
                  <a:tcPr anchor="ctr"/>
                </a:tc>
                <a:extLst>
                  <a:ext uri="{0D108BD9-81ED-4DB2-BD59-A6C34878D82A}">
                    <a16:rowId xmlns:a16="http://schemas.microsoft.com/office/drawing/2014/main" val="4051772910"/>
                  </a:ext>
                </a:extLst>
              </a:tr>
              <a:tr h="305575">
                <a:tc>
                  <a:txBody>
                    <a:bodyPr/>
                    <a:lstStyle/>
                    <a:p>
                      <a:pPr algn="ctr"/>
                      <a:r>
                        <a:rPr lang="en-US" sz="1600" dirty="0"/>
                        <a:t>128</a:t>
                      </a:r>
                    </a:p>
                  </a:txBody>
                  <a:tcPr anchor="ctr"/>
                </a:tc>
                <a:tc>
                  <a:txBody>
                    <a:bodyPr/>
                    <a:lstStyle/>
                    <a:p>
                      <a:r>
                        <a:rPr lang="en-US" sz="1600" dirty="0"/>
                        <a:t>Preventive Care and Screening</a:t>
                      </a:r>
                      <a:r>
                        <a:rPr lang="en-US" sz="1600" baseline="0" dirty="0"/>
                        <a:t>: Body Mass Index (BMI) Screening and Follow-up Plan</a:t>
                      </a:r>
                      <a:endParaRPr lang="en-US" sz="1600" dirty="0"/>
                    </a:p>
                  </a:txBody>
                  <a:tcPr anchor="ctr"/>
                </a:tc>
                <a:extLst>
                  <a:ext uri="{0D108BD9-81ED-4DB2-BD59-A6C34878D82A}">
                    <a16:rowId xmlns:a16="http://schemas.microsoft.com/office/drawing/2014/main" val="10002"/>
                  </a:ext>
                </a:extLst>
              </a:tr>
              <a:tr h="294601">
                <a:tc>
                  <a:txBody>
                    <a:bodyPr/>
                    <a:lstStyle/>
                    <a:p>
                      <a:pPr algn="ctr"/>
                      <a:r>
                        <a:rPr lang="en-US" sz="1600" dirty="0"/>
                        <a:t>130</a:t>
                      </a:r>
                      <a:endParaRPr lang="en-US" sz="1600" b="0" dirty="0"/>
                    </a:p>
                  </a:txBody>
                  <a:tcPr anchor="ctr"/>
                </a:tc>
                <a:tc>
                  <a:txBody>
                    <a:bodyPr/>
                    <a:lstStyle/>
                    <a:p>
                      <a:r>
                        <a:rPr lang="en-US" sz="1600" dirty="0"/>
                        <a:t>Documentation of Current Medications in the Medical Record </a:t>
                      </a:r>
                      <a:r>
                        <a:rPr lang="en-US" sz="1600" b="1" dirty="0">
                          <a:solidFill>
                            <a:srgbClr val="FF0000"/>
                          </a:solidFill>
                        </a:rPr>
                        <a:t>(HIGH PRIORITY)</a:t>
                      </a:r>
                    </a:p>
                  </a:txBody>
                  <a:tcPr anchor="ctr"/>
                </a:tc>
                <a:extLst>
                  <a:ext uri="{0D108BD9-81ED-4DB2-BD59-A6C34878D82A}">
                    <a16:rowId xmlns:a16="http://schemas.microsoft.com/office/drawing/2014/main" val="10003"/>
                  </a:ext>
                </a:extLst>
              </a:tr>
              <a:tr h="305366">
                <a:tc>
                  <a:txBody>
                    <a:bodyPr/>
                    <a:lstStyle/>
                    <a:p>
                      <a:pPr algn="ctr"/>
                      <a:r>
                        <a:rPr lang="en-US" sz="1600" dirty="0"/>
                        <a:t>131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Pain Assessment and Follow-Up </a:t>
                      </a:r>
                      <a:r>
                        <a:rPr lang="en-US" sz="1600" b="1" dirty="0">
                          <a:solidFill>
                            <a:srgbClr val="FF0000"/>
                          </a:solidFill>
                        </a:rPr>
                        <a:t>(HIGH PRIORITY)</a:t>
                      </a:r>
                      <a:endParaRPr lang="en-US" sz="1600" dirty="0"/>
                    </a:p>
                  </a:txBody>
                  <a:tcPr anchor="ctr"/>
                </a:tc>
                <a:extLst>
                  <a:ext uri="{0D108BD9-81ED-4DB2-BD59-A6C34878D82A}">
                    <a16:rowId xmlns:a16="http://schemas.microsoft.com/office/drawing/2014/main" val="819836170"/>
                  </a:ext>
                </a:extLst>
              </a:tr>
              <a:tr h="305366">
                <a:tc>
                  <a:txBody>
                    <a:bodyPr/>
                    <a:lstStyle/>
                    <a:p>
                      <a:pPr algn="ctr"/>
                      <a:r>
                        <a:rPr lang="en-US" sz="1600" b="1" dirty="0"/>
                        <a:t>176</a:t>
                      </a:r>
                    </a:p>
                  </a:txBody>
                  <a:tcPr anchor="ctr"/>
                </a:tc>
                <a:tc>
                  <a:txBody>
                    <a:bodyPr/>
                    <a:lstStyle/>
                    <a:p>
                      <a:r>
                        <a:rPr lang="en-US" sz="1600" b="1" dirty="0"/>
                        <a:t>RA: Tuberculosis Screening (SUBSTANTIVE</a:t>
                      </a:r>
                      <a:r>
                        <a:rPr lang="en-US" sz="1600" b="1" baseline="0" dirty="0"/>
                        <a:t> CHANGES)</a:t>
                      </a:r>
                      <a:endParaRPr lang="en-US" sz="1600" b="1" dirty="0"/>
                    </a:p>
                  </a:txBody>
                  <a:tcPr anchor="ctr"/>
                </a:tc>
                <a:extLst>
                  <a:ext uri="{0D108BD9-81ED-4DB2-BD59-A6C34878D82A}">
                    <a16:rowId xmlns:a16="http://schemas.microsoft.com/office/drawing/2014/main" val="10004"/>
                  </a:ext>
                </a:extLst>
              </a:tr>
              <a:tr h="305366">
                <a:tc>
                  <a:txBody>
                    <a:bodyPr/>
                    <a:lstStyle/>
                    <a:p>
                      <a:pPr algn="ctr"/>
                      <a:r>
                        <a:rPr lang="en-US" sz="1600" b="1" dirty="0"/>
                        <a:t>177</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RA: Periodic Assessment of Disease Activity (SUBSTANTIVE CHANGES)</a:t>
                      </a:r>
                    </a:p>
                  </a:txBody>
                  <a:tcPr anchor="ctr"/>
                </a:tc>
                <a:extLst>
                  <a:ext uri="{0D108BD9-81ED-4DB2-BD59-A6C34878D82A}">
                    <a16:rowId xmlns:a16="http://schemas.microsoft.com/office/drawing/2014/main" val="10005"/>
                  </a:ext>
                </a:extLst>
              </a:tr>
            </a:tbl>
          </a:graphicData>
        </a:graphic>
      </p:graphicFrame>
      <p:sp>
        <p:nvSpPr>
          <p:cNvPr id="5" name="Title 1"/>
          <p:cNvSpPr txBox="1">
            <a:spLocks/>
          </p:cNvSpPr>
          <p:nvPr/>
        </p:nvSpPr>
        <p:spPr>
          <a:xfrm>
            <a:off x="470827" y="1103028"/>
            <a:ext cx="11548893" cy="571019"/>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solidFill>
                  <a:schemeClr val="accent1"/>
                </a:solidFill>
              </a:rPr>
              <a:t>2019 MIPS Rheumatology Specialty Measure Set</a:t>
            </a:r>
          </a:p>
        </p:txBody>
      </p:sp>
    </p:spTree>
    <p:extLst>
      <p:ext uri="{BB962C8B-B14F-4D97-AF65-F5344CB8AC3E}">
        <p14:creationId xmlns:p14="http://schemas.microsoft.com/office/powerpoint/2010/main" val="33869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192B10-6406-434E-8D4B-26B07A3290FB}"/>
              </a:ext>
            </a:extLst>
          </p:cNvPr>
          <p:cNvSpPr>
            <a:spLocks noGrp="1"/>
          </p:cNvSpPr>
          <p:nvPr>
            <p:ph type="sldNum" sz="quarter" idx="12"/>
          </p:nvPr>
        </p:nvSpPr>
        <p:spPr/>
        <p:txBody>
          <a:bodyPr/>
          <a:lstStyle/>
          <a:p>
            <a:fld id="{4FAB73BC-B049-4115-A692-8D63A059BFB8}" type="slidenum">
              <a:rPr lang="en-US" smtClean="0"/>
              <a:pPr/>
              <a:t>15</a:t>
            </a:fld>
            <a:endParaRPr lang="en-US" dirty="0"/>
          </a:p>
        </p:txBody>
      </p:sp>
      <p:graphicFrame>
        <p:nvGraphicFramePr>
          <p:cNvPr id="4" name="Content Placeholder 3"/>
          <p:cNvGraphicFramePr>
            <a:graphicFrameLocks noGrp="1"/>
          </p:cNvGraphicFramePr>
          <p:nvPr>
            <p:ph idx="4294967295"/>
            <p:extLst/>
          </p:nvPr>
        </p:nvGraphicFramePr>
        <p:xfrm>
          <a:off x="436497" y="1805910"/>
          <a:ext cx="11216787" cy="3178410"/>
        </p:xfrm>
        <a:graphic>
          <a:graphicData uri="http://schemas.openxmlformats.org/drawingml/2006/table">
            <a:tbl>
              <a:tblPr firstRow="1" bandRow="1">
                <a:tableStyleId>{5C22544A-7EE6-4342-B048-85BDC9FD1C3A}</a:tableStyleId>
              </a:tblPr>
              <a:tblGrid>
                <a:gridCol w="1593889">
                  <a:extLst>
                    <a:ext uri="{9D8B030D-6E8A-4147-A177-3AD203B41FA5}">
                      <a16:colId xmlns:a16="http://schemas.microsoft.com/office/drawing/2014/main" val="20000"/>
                    </a:ext>
                  </a:extLst>
                </a:gridCol>
                <a:gridCol w="9622898">
                  <a:extLst>
                    <a:ext uri="{9D8B030D-6E8A-4147-A177-3AD203B41FA5}">
                      <a16:colId xmlns:a16="http://schemas.microsoft.com/office/drawing/2014/main" val="20001"/>
                    </a:ext>
                  </a:extLst>
                </a:gridCol>
              </a:tblGrid>
              <a:tr h="496170">
                <a:tc>
                  <a:txBody>
                    <a:bodyPr/>
                    <a:lstStyle/>
                    <a:p>
                      <a:pPr algn="ctr"/>
                      <a:r>
                        <a:rPr lang="en-US" sz="1600" dirty="0"/>
                        <a:t>Measure #</a:t>
                      </a:r>
                    </a:p>
                  </a:txBody>
                  <a:tcPr anchor="ctr"/>
                </a:tc>
                <a:tc>
                  <a:txBody>
                    <a:bodyPr/>
                    <a:lstStyle/>
                    <a:p>
                      <a:r>
                        <a:rPr lang="en-US" sz="1600" dirty="0"/>
                        <a:t>Measure Title</a:t>
                      </a:r>
                    </a:p>
                  </a:txBody>
                  <a:tcPr anchor="ctr"/>
                </a:tc>
                <a:extLst>
                  <a:ext uri="{0D108BD9-81ED-4DB2-BD59-A6C34878D82A}">
                    <a16:rowId xmlns:a16="http://schemas.microsoft.com/office/drawing/2014/main" val="10000"/>
                  </a:ext>
                </a:extLst>
              </a:tr>
              <a:tr h="305366">
                <a:tc>
                  <a:txBody>
                    <a:bodyPr/>
                    <a:lstStyle/>
                    <a:p>
                      <a:pPr algn="ctr"/>
                      <a:r>
                        <a:rPr lang="en-US" sz="1600" dirty="0"/>
                        <a:t>179</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RA: Assessment and Classification of Disease Prognosis</a:t>
                      </a:r>
                      <a:endParaRPr lang="en-US" sz="1600" b="1" dirty="0"/>
                    </a:p>
                  </a:txBody>
                  <a:tcPr anchor="ctr"/>
                </a:tc>
                <a:extLst>
                  <a:ext uri="{0D108BD9-81ED-4DB2-BD59-A6C34878D82A}">
                    <a16:rowId xmlns:a16="http://schemas.microsoft.com/office/drawing/2014/main" val="10007"/>
                  </a:ext>
                </a:extLst>
              </a:tr>
              <a:tr h="305366">
                <a:tc>
                  <a:txBody>
                    <a:bodyPr/>
                    <a:lstStyle/>
                    <a:p>
                      <a:pPr algn="ctr"/>
                      <a:r>
                        <a:rPr lang="en-US" sz="1600" dirty="0"/>
                        <a:t>180</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RA: Glucocorticoid Management</a:t>
                      </a:r>
                      <a:endParaRPr lang="en-US" sz="1600" b="1" dirty="0"/>
                    </a:p>
                  </a:txBody>
                  <a:tcPr anchor="ctr"/>
                </a:tc>
                <a:extLst>
                  <a:ext uri="{0D108BD9-81ED-4DB2-BD59-A6C34878D82A}">
                    <a16:rowId xmlns:a16="http://schemas.microsoft.com/office/drawing/2014/main" val="10008"/>
                  </a:ext>
                </a:extLst>
              </a:tr>
              <a:tr h="0">
                <a:tc>
                  <a:txBody>
                    <a:bodyPr/>
                    <a:lstStyle/>
                    <a:p>
                      <a:pPr algn="ctr"/>
                      <a:r>
                        <a:rPr lang="en-US" sz="1600" dirty="0"/>
                        <a:t>226</a:t>
                      </a:r>
                    </a:p>
                  </a:txBody>
                  <a:tcPr anchor="ctr"/>
                </a:tc>
                <a:tc>
                  <a:txBody>
                    <a:bodyPr/>
                    <a:lstStyle/>
                    <a:p>
                      <a:r>
                        <a:rPr lang="en-US" sz="1600" dirty="0"/>
                        <a:t>Preventive Care and Screening: Tobacco Use: Screening</a:t>
                      </a:r>
                      <a:r>
                        <a:rPr lang="en-US" sz="1600" baseline="0" dirty="0"/>
                        <a:t> and Cessation Intervention</a:t>
                      </a:r>
                      <a:endParaRPr lang="en-US" sz="1600" dirty="0"/>
                    </a:p>
                  </a:txBody>
                  <a:tcPr anchor="ctr"/>
                </a:tc>
                <a:extLst>
                  <a:ext uri="{0D108BD9-81ED-4DB2-BD59-A6C34878D82A}">
                    <a16:rowId xmlns:a16="http://schemas.microsoft.com/office/drawing/2014/main" val="10009"/>
                  </a:ext>
                </a:extLst>
              </a:tr>
              <a:tr h="0">
                <a:tc>
                  <a:txBody>
                    <a:bodyPr/>
                    <a:lstStyle/>
                    <a:p>
                      <a:pPr algn="ctr"/>
                      <a:r>
                        <a:rPr lang="en-US" sz="1600" dirty="0"/>
                        <a:t>236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Controlling High Blood Pressure </a:t>
                      </a:r>
                      <a:r>
                        <a:rPr lang="en-US" sz="1600" b="1" dirty="0">
                          <a:solidFill>
                            <a:srgbClr val="FF0000"/>
                          </a:solidFill>
                        </a:rPr>
                        <a:t>(OUTCOME)</a:t>
                      </a:r>
                      <a:endParaRPr lang="en-US" sz="1600" dirty="0"/>
                    </a:p>
                  </a:txBody>
                  <a:tcPr anchor="ctr"/>
                </a:tc>
                <a:extLst>
                  <a:ext uri="{0D108BD9-81ED-4DB2-BD59-A6C34878D82A}">
                    <a16:rowId xmlns:a16="http://schemas.microsoft.com/office/drawing/2014/main" val="3308390736"/>
                  </a:ext>
                </a:extLst>
              </a:tr>
              <a:tr h="0">
                <a:tc>
                  <a:txBody>
                    <a:bodyPr/>
                    <a:lstStyle/>
                    <a:p>
                      <a:pPr algn="ctr"/>
                      <a:r>
                        <a:rPr lang="en-US" sz="1600" dirty="0"/>
                        <a:t>238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Use of High-Risk Medications in the Elderly </a:t>
                      </a:r>
                      <a:r>
                        <a:rPr lang="en-US" sz="1600" b="1" dirty="0">
                          <a:solidFill>
                            <a:srgbClr val="FF0000"/>
                          </a:solidFill>
                        </a:rPr>
                        <a:t>(HIGH PRIORITY)</a:t>
                      </a:r>
                      <a:endParaRPr lang="en-US" sz="1600" dirty="0"/>
                    </a:p>
                  </a:txBody>
                  <a:tcPr anchor="ctr"/>
                </a:tc>
                <a:extLst>
                  <a:ext uri="{0D108BD9-81ED-4DB2-BD59-A6C34878D82A}">
                    <a16:rowId xmlns:a16="http://schemas.microsoft.com/office/drawing/2014/main" val="2281668125"/>
                  </a:ext>
                </a:extLst>
              </a:tr>
              <a:tr h="0">
                <a:tc>
                  <a:txBody>
                    <a:bodyPr/>
                    <a:lstStyle/>
                    <a:p>
                      <a:pPr algn="ctr"/>
                      <a:r>
                        <a:rPr lang="en-US" sz="1600" dirty="0"/>
                        <a:t>317</a:t>
                      </a:r>
                    </a:p>
                  </a:txBody>
                  <a:tcPr anchor="ctr"/>
                </a:tc>
                <a:tc>
                  <a:txBody>
                    <a:bodyPr/>
                    <a:lstStyle/>
                    <a:p>
                      <a:r>
                        <a:rPr lang="en-US" sz="1600" dirty="0"/>
                        <a:t>Preventive Care and Screening: Screening for High Blood Pressure and Follow-Up Documented</a:t>
                      </a:r>
                    </a:p>
                  </a:txBody>
                  <a:tcPr anchor="ctr"/>
                </a:tc>
                <a:extLst>
                  <a:ext uri="{0D108BD9-81ED-4DB2-BD59-A6C34878D82A}">
                    <a16:rowId xmlns:a16="http://schemas.microsoft.com/office/drawing/2014/main" val="10010"/>
                  </a:ext>
                </a:extLst>
              </a:tr>
              <a:tr h="294601">
                <a:tc>
                  <a:txBody>
                    <a:bodyPr/>
                    <a:lstStyle/>
                    <a:p>
                      <a:pPr algn="ctr"/>
                      <a:r>
                        <a:rPr lang="en-US" sz="1600" dirty="0"/>
                        <a:t>374</a:t>
                      </a:r>
                    </a:p>
                  </a:txBody>
                  <a:tcPr anchor="ctr"/>
                </a:tc>
                <a:tc>
                  <a:txBody>
                    <a:bodyPr/>
                    <a:lstStyle/>
                    <a:p>
                      <a:r>
                        <a:rPr lang="en-US" sz="1600" dirty="0"/>
                        <a:t>Closing the Referral Loop </a:t>
                      </a:r>
                      <a:r>
                        <a:rPr lang="en-US" sz="1600" b="1" dirty="0">
                          <a:solidFill>
                            <a:srgbClr val="FF0000"/>
                          </a:solidFill>
                        </a:rPr>
                        <a:t>(HIGH PRIORITY)</a:t>
                      </a:r>
                    </a:p>
                  </a:txBody>
                  <a:tcPr anchor="ctr"/>
                </a:tc>
                <a:extLst>
                  <a:ext uri="{0D108BD9-81ED-4DB2-BD59-A6C34878D82A}">
                    <a16:rowId xmlns:a16="http://schemas.microsoft.com/office/drawing/2014/main" val="10012"/>
                  </a:ext>
                </a:extLst>
              </a:tr>
              <a:tr h="294601">
                <a:tc>
                  <a:txBody>
                    <a:bodyPr/>
                    <a:lstStyle/>
                    <a:p>
                      <a:pPr algn="ctr"/>
                      <a:r>
                        <a:rPr lang="en-US" sz="1600" dirty="0"/>
                        <a:t>402</a:t>
                      </a:r>
                    </a:p>
                  </a:txBody>
                  <a:tcPr anchor="ctr"/>
                </a:tc>
                <a:tc>
                  <a:txBody>
                    <a:bodyPr/>
                    <a:lstStyle/>
                    <a:p>
                      <a:r>
                        <a:rPr lang="en-US" sz="1600" dirty="0"/>
                        <a:t>Tobacco Use and Help with Quitting Among Adolescents</a:t>
                      </a:r>
                    </a:p>
                  </a:txBody>
                  <a:tcPr anchor="ctr"/>
                </a:tc>
                <a:extLst>
                  <a:ext uri="{0D108BD9-81ED-4DB2-BD59-A6C34878D82A}">
                    <a16:rowId xmlns:a16="http://schemas.microsoft.com/office/drawing/2014/main" val="10013"/>
                  </a:ext>
                </a:extLst>
              </a:tr>
            </a:tbl>
          </a:graphicData>
        </a:graphic>
      </p:graphicFrame>
      <p:sp>
        <p:nvSpPr>
          <p:cNvPr id="5" name="Title 1"/>
          <p:cNvSpPr txBox="1">
            <a:spLocks/>
          </p:cNvSpPr>
          <p:nvPr/>
        </p:nvSpPr>
        <p:spPr>
          <a:xfrm>
            <a:off x="436497" y="1081040"/>
            <a:ext cx="11548893" cy="571019"/>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a:solidFill>
                  <a:schemeClr val="accent1"/>
                </a:solidFill>
              </a:rPr>
              <a:t>2019 MIPS Rheumatology Specialty Measure Set</a:t>
            </a:r>
          </a:p>
        </p:txBody>
      </p:sp>
    </p:spTree>
    <p:extLst>
      <p:ext uri="{BB962C8B-B14F-4D97-AF65-F5344CB8AC3E}">
        <p14:creationId xmlns:p14="http://schemas.microsoft.com/office/powerpoint/2010/main" val="12548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MIPS Final Score (2021 Payment Adjustment) </a:t>
            </a:r>
          </a:p>
        </p:txBody>
      </p:sp>
      <p:graphicFrame>
        <p:nvGraphicFramePr>
          <p:cNvPr id="6" name="Content Placeholder 3">
            <a:extLst>
              <a:ext uri="{FF2B5EF4-FFF2-40B4-BE49-F238E27FC236}">
                <a16:creationId xmlns:a16="http://schemas.microsoft.com/office/drawing/2014/main" id="{A6C92FE8-C39C-AB46-81FF-012F0ADAA2AB}"/>
              </a:ext>
            </a:extLst>
          </p:cNvPr>
          <p:cNvGraphicFramePr>
            <a:graphicFrameLocks/>
          </p:cNvGraphicFramePr>
          <p:nvPr>
            <p:extLst/>
          </p:nvPr>
        </p:nvGraphicFramePr>
        <p:xfrm>
          <a:off x="3761251" y="1600199"/>
          <a:ext cx="4125449" cy="3641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a:extLst>
              <a:ext uri="{FF2B5EF4-FFF2-40B4-BE49-F238E27FC236}">
                <a16:creationId xmlns:a16="http://schemas.microsoft.com/office/drawing/2014/main" id="{A17E05D4-153A-2E4B-A1A9-B5E9FC602C0A}"/>
              </a:ext>
            </a:extLst>
          </p:cNvPr>
          <p:cNvGraphicFramePr>
            <a:graphicFrameLocks noGrp="1"/>
          </p:cNvGraphicFramePr>
          <p:nvPr>
            <p:ph idx="1"/>
            <p:extLst/>
          </p:nvPr>
        </p:nvGraphicFramePr>
        <p:xfrm>
          <a:off x="8066314" y="1123837"/>
          <a:ext cx="3693789" cy="4509763"/>
        </p:xfrm>
        <a:graphic>
          <a:graphicData uri="http://schemas.openxmlformats.org/drawingml/2006/table">
            <a:tbl>
              <a:tblPr firstRow="1" bandRow="1">
                <a:tableStyleId>{B301B821-A1FF-4177-AEE7-76D212191A09}</a:tableStyleId>
              </a:tblPr>
              <a:tblGrid>
                <a:gridCol w="992591">
                  <a:extLst>
                    <a:ext uri="{9D8B030D-6E8A-4147-A177-3AD203B41FA5}">
                      <a16:colId xmlns:a16="http://schemas.microsoft.com/office/drawing/2014/main" val="20000"/>
                    </a:ext>
                  </a:extLst>
                </a:gridCol>
                <a:gridCol w="2701198">
                  <a:extLst>
                    <a:ext uri="{9D8B030D-6E8A-4147-A177-3AD203B41FA5}">
                      <a16:colId xmlns:a16="http://schemas.microsoft.com/office/drawing/2014/main" val="20001"/>
                    </a:ext>
                  </a:extLst>
                </a:gridCol>
              </a:tblGrid>
              <a:tr h="817484">
                <a:tc>
                  <a:txBody>
                    <a:bodyPr/>
                    <a:lstStyle/>
                    <a:p>
                      <a:r>
                        <a:rPr lang="en-US" sz="1700" dirty="0"/>
                        <a:t>2019 Final </a:t>
                      </a:r>
                    </a:p>
                    <a:p>
                      <a:r>
                        <a:rPr lang="en-US" sz="1700" dirty="0"/>
                        <a:t>Score</a:t>
                      </a:r>
                    </a:p>
                  </a:txBody>
                  <a:tcPr marL="68562" marR="68562" marT="34281" marB="34281" anchor="ctr"/>
                </a:tc>
                <a:tc>
                  <a:txBody>
                    <a:bodyPr/>
                    <a:lstStyle/>
                    <a:p>
                      <a:r>
                        <a:rPr lang="en-US" sz="1700" dirty="0"/>
                        <a:t>2021 Payment Adjustment</a:t>
                      </a:r>
                    </a:p>
                  </a:txBody>
                  <a:tcPr marL="68562" marR="68562" marT="34281" marB="34281" anchor="ctr"/>
                </a:tc>
                <a:extLst>
                  <a:ext uri="{0D108BD9-81ED-4DB2-BD59-A6C34878D82A}">
                    <a16:rowId xmlns:a16="http://schemas.microsoft.com/office/drawing/2014/main" val="10000"/>
                  </a:ext>
                </a:extLst>
              </a:tr>
              <a:tr h="1303557">
                <a:tc>
                  <a:txBody>
                    <a:bodyPr/>
                    <a:lstStyle/>
                    <a:p>
                      <a:r>
                        <a:rPr lang="en-US" sz="1400" b="1" dirty="0">
                          <a:solidFill>
                            <a:srgbClr val="FF0000"/>
                          </a:solidFill>
                        </a:rPr>
                        <a:t>≥ 75 points</a:t>
                      </a:r>
                    </a:p>
                  </a:txBody>
                  <a:tcPr marL="68562" marR="68562" marT="34281" marB="34281" anchor="ctr"/>
                </a:tc>
                <a:tc>
                  <a:txBody>
                    <a:bodyPr/>
                    <a:lstStyle/>
                    <a:p>
                      <a:pPr marL="285750" indent="-285750">
                        <a:buFont typeface="Arial" charset="0"/>
                        <a:buChar char="•"/>
                      </a:pPr>
                      <a:r>
                        <a:rPr lang="en-US" sz="1400" dirty="0"/>
                        <a:t>Positive</a:t>
                      </a:r>
                      <a:r>
                        <a:rPr lang="en-US" sz="1400" baseline="0" dirty="0"/>
                        <a:t> adjustment</a:t>
                      </a:r>
                    </a:p>
                    <a:p>
                      <a:pPr marL="285750" indent="-285750">
                        <a:buFont typeface="Arial" charset="0"/>
                        <a:buChar char="•"/>
                      </a:pPr>
                      <a:r>
                        <a:rPr lang="en-US" sz="1400" baseline="0" dirty="0"/>
                        <a:t>Eligible for exceptional performance bonus</a:t>
                      </a:r>
                      <a:endParaRPr lang="en-US" sz="1400" dirty="0"/>
                    </a:p>
                  </a:txBody>
                  <a:tcPr marL="68562" marR="68562" marT="34281" marB="34281" anchor="ctr"/>
                </a:tc>
                <a:extLst>
                  <a:ext uri="{0D108BD9-81ED-4DB2-BD59-A6C34878D82A}">
                    <a16:rowId xmlns:a16="http://schemas.microsoft.com/office/drawing/2014/main" val="10001"/>
                  </a:ext>
                </a:extLst>
              </a:tr>
              <a:tr h="891132">
                <a:tc>
                  <a:txBody>
                    <a:bodyPr/>
                    <a:lstStyle/>
                    <a:p>
                      <a:r>
                        <a:rPr lang="en-US" sz="1400" dirty="0">
                          <a:solidFill>
                            <a:srgbClr val="FF0000"/>
                          </a:solidFill>
                        </a:rPr>
                        <a:t>30.01 </a:t>
                      </a:r>
                      <a:r>
                        <a:rPr lang="mr-IN" sz="1400" dirty="0">
                          <a:solidFill>
                            <a:srgbClr val="FF0000"/>
                          </a:solidFill>
                        </a:rPr>
                        <a:t>–</a:t>
                      </a:r>
                      <a:r>
                        <a:rPr lang="en-US" sz="1400" dirty="0">
                          <a:solidFill>
                            <a:srgbClr val="FF0000"/>
                          </a:solidFill>
                        </a:rPr>
                        <a:t> 74.99 </a:t>
                      </a:r>
                      <a:r>
                        <a:rPr lang="en-US" sz="1400" dirty="0"/>
                        <a:t>points</a:t>
                      </a:r>
                    </a:p>
                  </a:txBody>
                  <a:tcPr marL="68562" marR="68562" marT="34281" marB="34281" anchor="ctr"/>
                </a:tc>
                <a:tc>
                  <a:txBody>
                    <a:bodyPr/>
                    <a:lstStyle/>
                    <a:p>
                      <a:pPr marL="285750" indent="-285750">
                        <a:buFont typeface="Arial" charset="0"/>
                        <a:buChar char="•"/>
                      </a:pPr>
                      <a:r>
                        <a:rPr lang="en-US" sz="1400" dirty="0"/>
                        <a:t>Positive adjustment</a:t>
                      </a:r>
                    </a:p>
                    <a:p>
                      <a:pPr marL="285750" indent="-285750">
                        <a:buFont typeface="Arial" charset="0"/>
                        <a:buChar char="•"/>
                      </a:pPr>
                      <a:r>
                        <a:rPr lang="en-US" sz="1400" dirty="0"/>
                        <a:t>Not</a:t>
                      </a:r>
                      <a:r>
                        <a:rPr lang="en-US" sz="1400" baseline="0" dirty="0"/>
                        <a:t> eligible for exceptional performance bonus</a:t>
                      </a:r>
                      <a:endParaRPr lang="en-US" sz="1400" dirty="0"/>
                    </a:p>
                  </a:txBody>
                  <a:tcPr marL="68562" marR="68562" marT="34281" marB="34281" anchor="ctr"/>
                </a:tc>
                <a:extLst>
                  <a:ext uri="{0D108BD9-81ED-4DB2-BD59-A6C34878D82A}">
                    <a16:rowId xmlns:a16="http://schemas.microsoft.com/office/drawing/2014/main" val="10002"/>
                  </a:ext>
                </a:extLst>
              </a:tr>
              <a:tr h="478708">
                <a:tc>
                  <a:txBody>
                    <a:bodyPr/>
                    <a:lstStyle/>
                    <a:p>
                      <a:r>
                        <a:rPr lang="en-US" sz="1400" dirty="0">
                          <a:solidFill>
                            <a:srgbClr val="FF0000"/>
                          </a:solidFill>
                        </a:rPr>
                        <a:t>30 points</a:t>
                      </a:r>
                    </a:p>
                  </a:txBody>
                  <a:tcPr marL="68562" marR="68562" marT="34281" marB="34281" anchor="ctr"/>
                </a:tc>
                <a:tc>
                  <a:txBody>
                    <a:bodyPr/>
                    <a:lstStyle/>
                    <a:p>
                      <a:pPr marL="285750" indent="-285750">
                        <a:buFont typeface="Arial" charset="0"/>
                        <a:buChar char="•"/>
                      </a:pPr>
                      <a:r>
                        <a:rPr lang="en-US" sz="1400" dirty="0"/>
                        <a:t>Neutral</a:t>
                      </a:r>
                      <a:r>
                        <a:rPr lang="en-US" sz="1400" baseline="0" dirty="0"/>
                        <a:t> payment adjustment</a:t>
                      </a:r>
                      <a:endParaRPr lang="en-US" sz="1400" dirty="0"/>
                    </a:p>
                  </a:txBody>
                  <a:tcPr marL="68562" marR="68562" marT="34281" marB="34281" anchor="ctr"/>
                </a:tc>
                <a:extLst>
                  <a:ext uri="{0D108BD9-81ED-4DB2-BD59-A6C34878D82A}">
                    <a16:rowId xmlns:a16="http://schemas.microsoft.com/office/drawing/2014/main" val="10003"/>
                  </a:ext>
                </a:extLst>
              </a:tr>
              <a:tr h="478708">
                <a:tc>
                  <a:txBody>
                    <a:bodyPr/>
                    <a:lstStyle/>
                    <a:p>
                      <a:r>
                        <a:rPr lang="en-US" sz="1400" dirty="0">
                          <a:solidFill>
                            <a:srgbClr val="FF0000"/>
                          </a:solidFill>
                        </a:rPr>
                        <a:t>7.51-29.99</a:t>
                      </a:r>
                    </a:p>
                  </a:txBody>
                  <a:tcPr marL="68562" marR="68562" marT="34281" marB="34281" anchor="ctr"/>
                </a:tc>
                <a:tc>
                  <a:txBody>
                    <a:bodyPr/>
                    <a:lstStyle/>
                    <a:p>
                      <a:pPr marL="285750" indent="-285750">
                        <a:buFont typeface="Arial" charset="0"/>
                        <a:buChar char="•"/>
                      </a:pPr>
                      <a:r>
                        <a:rPr lang="en-US" sz="1400" baseline="0" dirty="0">
                          <a:solidFill>
                            <a:srgbClr val="FF0000"/>
                          </a:solidFill>
                        </a:rPr>
                        <a:t>Negative adjustment &gt; -7% and &lt; 0%</a:t>
                      </a:r>
                    </a:p>
                  </a:txBody>
                  <a:tcPr marL="68562" marR="68562" marT="34281" marB="34281" anchor="ctr"/>
                </a:tc>
                <a:extLst>
                  <a:ext uri="{0D108BD9-81ED-4DB2-BD59-A6C34878D82A}">
                    <a16:rowId xmlns:a16="http://schemas.microsoft.com/office/drawing/2014/main" val="2718653712"/>
                  </a:ext>
                </a:extLst>
              </a:tr>
              <a:tr h="478708">
                <a:tc>
                  <a:txBody>
                    <a:bodyPr/>
                    <a:lstStyle/>
                    <a:p>
                      <a:r>
                        <a:rPr lang="en-US" sz="1400" b="1" dirty="0">
                          <a:solidFill>
                            <a:srgbClr val="FF0000"/>
                          </a:solidFill>
                        </a:rPr>
                        <a:t>0 </a:t>
                      </a:r>
                      <a:r>
                        <a:rPr lang="mr-IN" sz="1400" b="1" dirty="0">
                          <a:solidFill>
                            <a:srgbClr val="FF0000"/>
                          </a:solidFill>
                        </a:rPr>
                        <a:t>–</a:t>
                      </a:r>
                      <a:r>
                        <a:rPr lang="en-US" sz="1400" b="1" dirty="0">
                          <a:solidFill>
                            <a:srgbClr val="FF0000"/>
                          </a:solidFill>
                        </a:rPr>
                        <a:t> 7.5</a:t>
                      </a:r>
                      <a:r>
                        <a:rPr lang="en-US" sz="1400" dirty="0"/>
                        <a:t> points</a:t>
                      </a:r>
                    </a:p>
                  </a:txBody>
                  <a:tcPr marL="68562" marR="68562" marT="34281" marB="34281" anchor="ctr"/>
                </a:tc>
                <a:tc>
                  <a:txBody>
                    <a:bodyPr/>
                    <a:lstStyle/>
                    <a:p>
                      <a:pPr marL="285750" indent="-285750">
                        <a:buFont typeface="Arial" charset="0"/>
                        <a:buChar char="•"/>
                      </a:pPr>
                      <a:r>
                        <a:rPr lang="en-US" sz="1400" dirty="0"/>
                        <a:t>Negative payment</a:t>
                      </a:r>
                      <a:r>
                        <a:rPr lang="en-US" sz="1400" baseline="0" dirty="0"/>
                        <a:t> adjustment of </a:t>
                      </a:r>
                      <a:r>
                        <a:rPr lang="en-US" sz="1400" baseline="0" dirty="0">
                          <a:solidFill>
                            <a:srgbClr val="FF0000"/>
                          </a:solidFill>
                        </a:rPr>
                        <a:t>-7%</a:t>
                      </a:r>
                    </a:p>
                  </a:txBody>
                  <a:tcPr marL="68562" marR="68562" marT="34281" marB="34281"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3077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9E385-9B64-234B-A1B9-910F9EDBA198}"/>
              </a:ext>
            </a:extLst>
          </p:cNvPr>
          <p:cNvSpPr>
            <a:spLocks noGrp="1"/>
          </p:cNvSpPr>
          <p:nvPr>
            <p:ph type="title"/>
          </p:nvPr>
        </p:nvSpPr>
        <p:spPr/>
        <p:txBody>
          <a:bodyPr/>
          <a:lstStyle/>
          <a:p>
            <a:r>
              <a:rPr lang="en-US" dirty="0"/>
              <a:t>MIPS </a:t>
            </a:r>
            <a:br>
              <a:rPr lang="en-US" dirty="0"/>
            </a:br>
            <a:r>
              <a:rPr lang="en-US" dirty="0"/>
              <a:t>Payment Adjustment Error</a:t>
            </a:r>
          </a:p>
        </p:txBody>
      </p:sp>
      <p:sp>
        <p:nvSpPr>
          <p:cNvPr id="3" name="Content Placeholder 2">
            <a:extLst>
              <a:ext uri="{FF2B5EF4-FFF2-40B4-BE49-F238E27FC236}">
                <a16:creationId xmlns:a16="http://schemas.microsoft.com/office/drawing/2014/main" id="{2192B865-D36D-7447-8DE8-3B930BE1C66A}"/>
              </a:ext>
            </a:extLst>
          </p:cNvPr>
          <p:cNvSpPr>
            <a:spLocks noGrp="1"/>
          </p:cNvSpPr>
          <p:nvPr>
            <p:ph idx="1"/>
          </p:nvPr>
        </p:nvSpPr>
        <p:spPr/>
        <p:txBody>
          <a:bodyPr/>
          <a:lstStyle/>
          <a:p>
            <a:r>
              <a:rPr lang="en-US" dirty="0"/>
              <a:t>CMS recently discovered an error in the implementation of the 2019 Merit-based Incentive Payment System (MIPS) payment adjustment, which incorrectly applies payments for Medicare Part B drugs and other non-physician services billed by physicians. </a:t>
            </a:r>
          </a:p>
          <a:p>
            <a:pPr lvl="1"/>
            <a:r>
              <a:rPr lang="en-US" dirty="0"/>
              <a:t>If CMS overpaid a claim based on this error, you will get a notification for recoupment from your Medicare Administrative Contractor</a:t>
            </a:r>
          </a:p>
          <a:p>
            <a:pPr lvl="1"/>
            <a:r>
              <a:rPr lang="en-US" dirty="0"/>
              <a:t>If CMS underpaid a claim, it will be adjusted</a:t>
            </a:r>
          </a:p>
          <a:p>
            <a:endParaRPr lang="en-US" dirty="0"/>
          </a:p>
        </p:txBody>
      </p:sp>
    </p:spTree>
    <p:extLst>
      <p:ext uri="{BB962C8B-B14F-4D97-AF65-F5344CB8AC3E}">
        <p14:creationId xmlns:p14="http://schemas.microsoft.com/office/powerpoint/2010/main" val="2117903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Physician Compare: Your Data is Public!</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77949" y="1123837"/>
            <a:ext cx="6394755" cy="3165172"/>
          </a:xfrm>
        </p:spPr>
      </p:pic>
      <p:sp>
        <p:nvSpPr>
          <p:cNvPr id="3" name="Slide Number Placeholder 2"/>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6" name="Picture 5">
            <a:extLst>
              <a:ext uri="{FF2B5EF4-FFF2-40B4-BE49-F238E27FC236}">
                <a16:creationId xmlns:a16="http://schemas.microsoft.com/office/drawing/2014/main" id="{FD1850C6-C9BF-744F-9D4D-85F16AA11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919" y="2505331"/>
            <a:ext cx="4746397" cy="4033581"/>
          </a:xfrm>
          <a:prstGeom prst="rect">
            <a:avLst/>
          </a:prstGeom>
        </p:spPr>
      </p:pic>
    </p:spTree>
    <p:extLst>
      <p:ext uri="{BB962C8B-B14F-4D97-AF65-F5344CB8AC3E}">
        <p14:creationId xmlns:p14="http://schemas.microsoft.com/office/powerpoint/2010/main" val="157523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C3EEEF-F583-6B49-977D-2F6FFD81E048}"/>
              </a:ext>
            </a:extLst>
          </p:cNvPr>
          <p:cNvSpPr>
            <a:spLocks noGrp="1"/>
          </p:cNvSpPr>
          <p:nvPr>
            <p:ph type="title"/>
          </p:nvPr>
        </p:nvSpPr>
        <p:spPr/>
        <p:txBody>
          <a:bodyPr/>
          <a:lstStyle/>
          <a:p>
            <a:r>
              <a:rPr lang="en-US" dirty="0"/>
              <a:t>MIPS Outlook</a:t>
            </a:r>
          </a:p>
        </p:txBody>
      </p:sp>
      <p:sp>
        <p:nvSpPr>
          <p:cNvPr id="8" name="Content Placeholder 7">
            <a:extLst>
              <a:ext uri="{FF2B5EF4-FFF2-40B4-BE49-F238E27FC236}">
                <a16:creationId xmlns:a16="http://schemas.microsoft.com/office/drawing/2014/main" id="{E2072F3B-E531-434A-916F-8B16C7DBDC91}"/>
              </a:ext>
            </a:extLst>
          </p:cNvPr>
          <p:cNvSpPr>
            <a:spLocks noGrp="1"/>
          </p:cNvSpPr>
          <p:nvPr>
            <p:ph idx="1"/>
          </p:nvPr>
        </p:nvSpPr>
        <p:spPr/>
        <p:txBody>
          <a:bodyPr/>
          <a:lstStyle/>
          <a:p>
            <a:r>
              <a:rPr lang="en-US" dirty="0"/>
              <a:t>MedPAC recommended elimination of MIPS; however, legislative modifications to the program unlikely</a:t>
            </a:r>
          </a:p>
          <a:p>
            <a:r>
              <a:rPr lang="en-US" dirty="0"/>
              <a:t>Potential for minor regulatory tweaks under “Meaningful Measures” and “Patients Over Paperwork” initiatives</a:t>
            </a:r>
          </a:p>
          <a:p>
            <a:r>
              <a:rPr lang="en-US" dirty="0"/>
              <a:t>Further emphasis on cost and resource use measurement, despite a lack of rheumatology-focused episode-based cost measures</a:t>
            </a:r>
          </a:p>
          <a:p>
            <a:r>
              <a:rPr lang="en-US" dirty="0"/>
              <a:t>Increased pressure to engage as penalties, rewards increase and publicly reported data are used for external activities</a:t>
            </a:r>
          </a:p>
          <a:p>
            <a:r>
              <a:rPr lang="en-US" dirty="0"/>
              <a:t>QCDR, EHR participation possibly best option for physicians as a long-term strategy for quality reporting and program engagement</a:t>
            </a:r>
          </a:p>
        </p:txBody>
      </p:sp>
    </p:spTree>
    <p:extLst>
      <p:ext uri="{BB962C8B-B14F-4D97-AF65-F5344CB8AC3E}">
        <p14:creationId xmlns:p14="http://schemas.microsoft.com/office/powerpoint/2010/main" val="156877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Issues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2352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ECA60-A85B-DC4B-9953-D75AB706100B}"/>
              </a:ext>
            </a:extLst>
          </p:cNvPr>
          <p:cNvSpPr>
            <a:spLocks noGrp="1"/>
          </p:cNvSpPr>
          <p:nvPr>
            <p:ph type="title"/>
          </p:nvPr>
        </p:nvSpPr>
        <p:spPr/>
        <p:txBody>
          <a:bodyPr>
            <a:normAutofit/>
          </a:bodyPr>
          <a:lstStyle/>
          <a:p>
            <a:r>
              <a:rPr lang="en-US" dirty="0"/>
              <a:t>Key Drug Policy Proposals</a:t>
            </a:r>
          </a:p>
        </p:txBody>
      </p:sp>
      <p:sp>
        <p:nvSpPr>
          <p:cNvPr id="7" name="Text Placeholder 6">
            <a:extLst>
              <a:ext uri="{FF2B5EF4-FFF2-40B4-BE49-F238E27FC236}">
                <a16:creationId xmlns:a16="http://schemas.microsoft.com/office/drawing/2014/main" id="{3DD15385-F7AB-294C-8AD8-E3EE5A32C7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A35035-4D8C-9540-AA06-827C2DCC21C4}"/>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3447641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89" y="1123837"/>
            <a:ext cx="2947482" cy="4601183"/>
          </a:xfrm>
        </p:spPr>
        <p:txBody>
          <a:bodyPr/>
          <a:lstStyle/>
          <a:p>
            <a:r>
              <a:rPr lang="en-US" dirty="0"/>
              <a:t>Int’l Pricing Index (IPI) Model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Medicare Part B drug expenditures have increased significantly over time</a:t>
            </a:r>
          </a:p>
          <a:p>
            <a:pPr lvl="1"/>
            <a:r>
              <a:rPr lang="en-US" dirty="0"/>
              <a:t>From 2011 to 2016, Medicare FFS drug spending increased from $17.6 billion to $28 billion under Medicare Part B</a:t>
            </a:r>
          </a:p>
          <a:p>
            <a:pPr lvl="1"/>
            <a:r>
              <a:rPr lang="en-US" dirty="0"/>
              <a:t>United States’ cost for certain drugs is 1.8 times higher than 27 other countries on average</a:t>
            </a:r>
          </a:p>
          <a:p>
            <a:r>
              <a:rPr lang="en-US" dirty="0"/>
              <a:t>IPI Model Attributes</a:t>
            </a:r>
          </a:p>
          <a:p>
            <a:pPr lvl="1"/>
            <a:r>
              <a:rPr lang="en-US" dirty="0"/>
              <a:t>Run through the CMS Innovation Center</a:t>
            </a:r>
          </a:p>
          <a:p>
            <a:pPr lvl="1"/>
            <a:r>
              <a:rPr lang="en-US" dirty="0"/>
              <a:t>Mandatory for physicians and hospitals in regions representing 50% of Part B sales</a:t>
            </a:r>
          </a:p>
          <a:p>
            <a:pPr lvl="1"/>
            <a:r>
              <a:rPr lang="en-US" dirty="0"/>
              <a:t>Physicians would obtain drugs through “vendors,” eliminating the “buy-and-bill” model</a:t>
            </a:r>
          </a:p>
          <a:p>
            <a:pPr lvl="1"/>
            <a:r>
              <a:rPr lang="en-US" dirty="0"/>
              <a:t>Drugs would be reimbursed based on international reference prices</a:t>
            </a:r>
          </a:p>
          <a:p>
            <a:pPr lvl="1"/>
            <a:r>
              <a:rPr lang="en-US" dirty="0"/>
              <a:t>Physicians would be paid a “flat-fee” based on ASP+6% to “keep them whole”</a:t>
            </a:r>
          </a:p>
          <a:p>
            <a:r>
              <a:rPr lang="en-US" dirty="0"/>
              <a:t>CSRO dialogue with senior Administration officials</a:t>
            </a:r>
          </a:p>
          <a:p>
            <a:r>
              <a:rPr lang="en-US" dirty="0"/>
              <a:t>Proposed rule in Spring 2019</a:t>
            </a:r>
          </a:p>
          <a:p>
            <a:pPr lvl="1"/>
            <a:endParaRPr lang="en-US" dirty="0"/>
          </a:p>
          <a:p>
            <a:endParaRPr lang="en-US" dirty="0"/>
          </a:p>
        </p:txBody>
      </p:sp>
    </p:spTree>
    <p:extLst>
      <p:ext uri="{BB962C8B-B14F-4D97-AF65-F5344CB8AC3E}">
        <p14:creationId xmlns:p14="http://schemas.microsoft.com/office/powerpoint/2010/main" val="1006933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54" y="1123837"/>
            <a:ext cx="2947482" cy="4601183"/>
          </a:xfrm>
        </p:spPr>
        <p:txBody>
          <a:bodyPr/>
          <a:lstStyle/>
          <a:p>
            <a:r>
              <a:rPr lang="en-US" dirty="0"/>
              <a:t>“Rebate” Rule</a:t>
            </a:r>
          </a:p>
        </p:txBody>
      </p:sp>
      <p:sp>
        <p:nvSpPr>
          <p:cNvPr id="3" name="Content Placeholder 2"/>
          <p:cNvSpPr>
            <a:spLocks noGrp="1"/>
          </p:cNvSpPr>
          <p:nvPr>
            <p:ph idx="1"/>
          </p:nvPr>
        </p:nvSpPr>
        <p:spPr/>
        <p:txBody>
          <a:bodyPr/>
          <a:lstStyle/>
          <a:p>
            <a:r>
              <a:rPr lang="en-US" dirty="0"/>
              <a:t>Part D plans shifting more costs to seniors</a:t>
            </a:r>
          </a:p>
          <a:p>
            <a:pPr lvl="1"/>
            <a:r>
              <a:rPr lang="en-US" dirty="0"/>
              <a:t>More medicines are subject to co-insurance (which has replaced co-pays), creating higher out-of-pocket costs for seniors</a:t>
            </a:r>
          </a:p>
          <a:p>
            <a:r>
              <a:rPr lang="en-US" dirty="0"/>
              <a:t>A recent Office of Inspector General (OIG) proposal would help address these concerns by</a:t>
            </a:r>
          </a:p>
          <a:p>
            <a:pPr lvl="1"/>
            <a:r>
              <a:rPr lang="en-US" dirty="0"/>
              <a:t>Removing the discount safe harbor protections (i.e., drug manufacturer rebates to plans, pharmacy benefit managers (PBMs) usually for preferred formulary placement)</a:t>
            </a:r>
          </a:p>
          <a:p>
            <a:pPr lvl="1"/>
            <a:r>
              <a:rPr lang="en-US" dirty="0"/>
              <a:t>Creating a new safe harbor for price reductions (</a:t>
            </a:r>
            <a:r>
              <a:rPr lang="en-US" dirty="0" err="1"/>
              <a:t>ie</a:t>
            </a:r>
            <a:r>
              <a:rPr lang="en-US" dirty="0"/>
              <a:t>, drug manufacturer rebates to beneficiaries at the point-of-sale)</a:t>
            </a:r>
          </a:p>
          <a:p>
            <a:pPr lvl="1"/>
            <a:r>
              <a:rPr lang="en-US" dirty="0"/>
              <a:t>Creating new safe harbor for fixed pharmacy benefit manager fees (</a:t>
            </a:r>
            <a:r>
              <a:rPr lang="en-US" dirty="0" err="1"/>
              <a:t>ie</a:t>
            </a:r>
            <a:r>
              <a:rPr lang="en-US" dirty="0"/>
              <a:t>, flat fees no longer tied to a drugs list prices)</a:t>
            </a:r>
          </a:p>
          <a:p>
            <a:r>
              <a:rPr lang="en-US" dirty="0"/>
              <a:t>In sum, if finalized, the rule should reduce cost sharing for patients taking rebated medicines (potential nominal increase in premiums)</a:t>
            </a:r>
          </a:p>
        </p:txBody>
      </p:sp>
    </p:spTree>
    <p:extLst>
      <p:ext uri="{BB962C8B-B14F-4D97-AF65-F5344CB8AC3E}">
        <p14:creationId xmlns:p14="http://schemas.microsoft.com/office/powerpoint/2010/main" val="1365591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Advantage Step Therapy Memo</a:t>
            </a:r>
          </a:p>
        </p:txBody>
      </p:sp>
      <p:sp>
        <p:nvSpPr>
          <p:cNvPr id="3" name="Content Placeholder 2"/>
          <p:cNvSpPr>
            <a:spLocks noGrp="1"/>
          </p:cNvSpPr>
          <p:nvPr>
            <p:ph idx="1"/>
          </p:nvPr>
        </p:nvSpPr>
        <p:spPr/>
        <p:txBody>
          <a:bodyPr>
            <a:normAutofit/>
          </a:bodyPr>
          <a:lstStyle/>
          <a:p>
            <a:r>
              <a:rPr lang="en-US" dirty="0"/>
              <a:t>CMS issued memo titled: Prior Authorization and Step Therapy for Part B Drugs in Medicare Advantage </a:t>
            </a:r>
          </a:p>
          <a:p>
            <a:r>
              <a:rPr lang="en-US" dirty="0"/>
              <a:t>Guidance recognizes that MA plans may apply step therapy to control the utilization of services in a manner that does not create an undue access barrier for beneficiaries.</a:t>
            </a:r>
          </a:p>
          <a:p>
            <a:r>
              <a:rPr lang="en-US" dirty="0"/>
              <a:t>CMS believes that appropriate patient engagement and care coordination services support appropriate pathways to access to Part B drugs such as step therapy. </a:t>
            </a:r>
          </a:p>
          <a:p>
            <a:r>
              <a:rPr lang="en-US" dirty="0"/>
              <a:t>CSRO has significant concerns with CMS’ memo given the lack of details and opposes step-therapy as a utilization management tool</a:t>
            </a:r>
          </a:p>
        </p:txBody>
      </p:sp>
      <p:sp>
        <p:nvSpPr>
          <p:cNvPr id="4" name="Slide Number Placeholder 3">
            <a:extLst>
              <a:ext uri="{FF2B5EF4-FFF2-40B4-BE49-F238E27FC236}">
                <a16:creationId xmlns:a16="http://schemas.microsoft.com/office/drawing/2014/main" id="{DEE6BC46-5A78-5649-BF66-5F31C4697057}"/>
              </a:ext>
            </a:extLst>
          </p:cNvPr>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23288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Modernizing Part D and Medicare Advantage Proposed Rule</a:t>
            </a:r>
          </a:p>
        </p:txBody>
      </p:sp>
      <p:sp>
        <p:nvSpPr>
          <p:cNvPr id="3" name="Content Placeholder 2"/>
          <p:cNvSpPr>
            <a:spLocks noGrp="1"/>
          </p:cNvSpPr>
          <p:nvPr>
            <p:ph idx="1"/>
          </p:nvPr>
        </p:nvSpPr>
        <p:spPr/>
        <p:txBody>
          <a:bodyPr>
            <a:normAutofit/>
          </a:bodyPr>
          <a:lstStyle/>
          <a:p>
            <a:r>
              <a:rPr lang="en-US" dirty="0"/>
              <a:t>CMS issued a proposed rule in November 2018 that would amend the Medicare Advantage (MA) program (Part C) regulations and Prescription Drug Benefit program (Part D) regulations “to support health and drug plans’ negotiation for lower drug prices and reduce out-of-pocket costs for Part C and D enrollees.”</a:t>
            </a:r>
          </a:p>
          <a:p>
            <a:r>
              <a:rPr lang="en-US" dirty="0"/>
              <a:t>Key proposals</a:t>
            </a:r>
          </a:p>
          <a:p>
            <a:pPr lvl="1"/>
            <a:r>
              <a:rPr lang="en-US" b="1" dirty="0"/>
              <a:t>Step-therapy in Part B</a:t>
            </a:r>
            <a:r>
              <a:rPr lang="en-US" dirty="0"/>
              <a:t>:  As described in its aforementioned memo, CMS formalized its proposal to allow MA plans to utilize step therapy protocols for Part B drugs</a:t>
            </a:r>
          </a:p>
          <a:p>
            <a:pPr lvl="1"/>
            <a:r>
              <a:rPr lang="en-US" b="1" dirty="0"/>
              <a:t>Protected classes</a:t>
            </a:r>
            <a:r>
              <a:rPr lang="en-US" dirty="0"/>
              <a:t>: CMS proposes to remove exceptions from six “protected classes” of drugs and allow insurers to use prior authorization and step therapy more broadly and to exclude certain products from formulary. </a:t>
            </a:r>
          </a:p>
          <a:p>
            <a:pPr lvl="1"/>
            <a:r>
              <a:rPr lang="en-US" b="1" dirty="0"/>
              <a:t>Establish Definitions in Sponsor and Pharmacy Benefit Manager (PBM) Contracting</a:t>
            </a:r>
            <a:r>
              <a:rPr lang="en-US" dirty="0"/>
              <a:t>: CMS proposes to define “price concession” as broadly as possible, to include all forms of discounts, subsidies, and rebates (formulary and price protection), whether direct or indirect. </a:t>
            </a:r>
          </a:p>
        </p:txBody>
      </p:sp>
    </p:spTree>
    <p:extLst>
      <p:ext uri="{BB962C8B-B14F-4D97-AF65-F5344CB8AC3E}">
        <p14:creationId xmlns:p14="http://schemas.microsoft.com/office/powerpoint/2010/main" val="243258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CSRO Collaborative Partners</a:t>
            </a:r>
          </a:p>
        </p:txBody>
      </p:sp>
      <p:sp>
        <p:nvSpPr>
          <p:cNvPr id="3" name="Content Placeholder 2"/>
          <p:cNvSpPr>
            <a:spLocks noGrp="1"/>
          </p:cNvSpPr>
          <p:nvPr>
            <p:ph idx="1"/>
          </p:nvPr>
        </p:nvSpPr>
        <p:spPr/>
        <p:txBody>
          <a:bodyPr/>
          <a:lstStyle/>
          <a:p>
            <a:r>
              <a:rPr lang="en-US" dirty="0"/>
              <a:t>Alliance of Specialty Medicine</a:t>
            </a:r>
          </a:p>
          <a:p>
            <a:r>
              <a:rPr lang="en-US" dirty="0"/>
              <a:t>Cognitive Specialty Coalition</a:t>
            </a:r>
          </a:p>
          <a:p>
            <a:r>
              <a:rPr lang="en-US" dirty="0"/>
              <a:t>Cognitive Care Alliance</a:t>
            </a:r>
          </a:p>
          <a:p>
            <a:r>
              <a:rPr lang="en-US" dirty="0"/>
              <a:t>AGS Coalition (51 Specialties)</a:t>
            </a:r>
          </a:p>
          <a:p>
            <a:r>
              <a:rPr lang="en-US" dirty="0"/>
              <a:t>Alliance for Transparent and Affordable Prescriptions (ATAP)</a:t>
            </a:r>
          </a:p>
          <a:p>
            <a:r>
              <a:rPr lang="en-US" dirty="0"/>
              <a:t>Collaboration with American College of Rheumatology (ACR)</a:t>
            </a:r>
          </a:p>
          <a:p>
            <a:r>
              <a:rPr lang="en-US" dirty="0"/>
              <a:t>Collaboration with National Organization of Rheumatology Managers (NORM)</a:t>
            </a:r>
          </a:p>
        </p:txBody>
      </p:sp>
    </p:spTree>
    <p:extLst>
      <p:ext uri="{BB962C8B-B14F-4D97-AF65-F5344CB8AC3E}">
        <p14:creationId xmlns:p14="http://schemas.microsoft.com/office/powerpoint/2010/main" val="2002650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Content Placeholder 6">
            <a:extLst>
              <a:ext uri="{FF2B5EF4-FFF2-40B4-BE49-F238E27FC236}">
                <a16:creationId xmlns:a16="http://schemas.microsoft.com/office/drawing/2014/main" id="{1B142883-0867-A34A-8CB4-BF5984D519C3}"/>
              </a:ext>
            </a:extLst>
          </p:cNvPr>
          <p:cNvPicPr>
            <a:picLocks noGrp="1" noChangeAspect="1"/>
          </p:cNvPicPr>
          <p:nvPr>
            <p:ph idx="1"/>
          </p:nvPr>
        </p:nvPicPr>
        <p:blipFill>
          <a:blip r:embed="rId2"/>
          <a:stretch>
            <a:fillRect/>
          </a:stretch>
        </p:blipFill>
        <p:spPr>
          <a:xfrm>
            <a:off x="3657600" y="760528"/>
            <a:ext cx="7968380" cy="5322219"/>
          </a:xfrm>
        </p:spPr>
      </p:pic>
      <p:sp>
        <p:nvSpPr>
          <p:cNvPr id="3" name="Slide Number Placeholder 2"/>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190585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Recently Introduced Drug Pricing/</a:t>
            </a:r>
            <a:br>
              <a:rPr lang="en-US" dirty="0"/>
            </a:br>
            <a:r>
              <a:rPr lang="en-US" dirty="0"/>
              <a:t>Drug Policy Legislation</a:t>
            </a:r>
          </a:p>
        </p:txBody>
      </p:sp>
      <p:sp>
        <p:nvSpPr>
          <p:cNvPr id="3" name="Content Placeholder 2"/>
          <p:cNvSpPr>
            <a:spLocks noGrp="1"/>
          </p:cNvSpPr>
          <p:nvPr>
            <p:ph idx="1"/>
          </p:nvPr>
        </p:nvSpPr>
        <p:spPr/>
        <p:txBody>
          <a:bodyPr>
            <a:normAutofit fontScale="85000" lnSpcReduction="10000"/>
          </a:bodyPr>
          <a:lstStyle/>
          <a:p>
            <a:r>
              <a:rPr lang="en-US" dirty="0"/>
              <a:t>H.R.2279 — To amend the Employee Retirement Income Security Act of 1974 to require a group health plan (or health insurance coverage offered in connection with such a plan) to provide an exceptions process for any medication step therapy protocol, and for other purposes; Sponsor: Rep. Ruiz, Raul [D-CA-36]; Committees: House - Education and Labor</a:t>
            </a:r>
          </a:p>
          <a:p>
            <a:r>
              <a:rPr lang="en-US" dirty="0"/>
              <a:t>H.R.2038 — To allow State-based, market-oriented, prescription drug negotiations to lower pharmaceutical drug prices, to encourage competition, to increase consumer choice and access, and for other purposes; Sponsor: Rep. Meadows, Mark [R-NC-11]; Committees: House – Judiciary </a:t>
            </a:r>
          </a:p>
          <a:p>
            <a:r>
              <a:rPr lang="en-US" dirty="0"/>
              <a:t>S.988 — A bill to amend title XVIII of the Social Security Act to prohibit prescription drug plan sponsors and MA-PD organizations under the Medicare program from retroactively reducing payment on clean claims submitted by pharmacies; Sponsor: Sen. </a:t>
            </a:r>
            <a:r>
              <a:rPr lang="en-US" dirty="0" err="1"/>
              <a:t>Capito</a:t>
            </a:r>
            <a:r>
              <a:rPr lang="en-US" dirty="0"/>
              <a:t>, Shelley Moore [R-WV]; Committees: Senate – Finance</a:t>
            </a:r>
          </a:p>
          <a:p>
            <a:r>
              <a:rPr lang="en-US" dirty="0"/>
              <a:t>H.R.1499 — To prohibit brand name drug manufacturers from compensating generic drug manufacturers to delay the entry of a generic drug into the market, and to prohibit biological product manufacturers from compensating biosimilar and interchangeable product manufacturers to delay entry of biosimilar and interchangeable products, and for other purposes; Sponsor: Rep. Rush, Bobby L. [D-IL-1]; Committees: House - Energy and Commerce, Judiciary</a:t>
            </a:r>
          </a:p>
          <a:p>
            <a:endParaRPr lang="en-US" dirty="0"/>
          </a:p>
        </p:txBody>
      </p:sp>
    </p:spTree>
    <p:extLst>
      <p:ext uri="{BB962C8B-B14F-4D97-AF65-F5344CB8AC3E}">
        <p14:creationId xmlns:p14="http://schemas.microsoft.com/office/powerpoint/2010/main" val="152474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Recently Introduced Drug Pricing/</a:t>
            </a:r>
            <a:br>
              <a:rPr lang="en-US" dirty="0"/>
            </a:br>
            <a:r>
              <a:rPr lang="en-US" dirty="0"/>
              <a:t>Drug Policy Legislation</a:t>
            </a:r>
          </a:p>
        </p:txBody>
      </p:sp>
      <p:sp>
        <p:nvSpPr>
          <p:cNvPr id="3" name="Content Placeholder 2"/>
          <p:cNvSpPr>
            <a:spLocks noGrp="1"/>
          </p:cNvSpPr>
          <p:nvPr>
            <p:ph idx="1"/>
          </p:nvPr>
        </p:nvSpPr>
        <p:spPr/>
        <p:txBody>
          <a:bodyPr>
            <a:normAutofit fontScale="92500" lnSpcReduction="10000"/>
          </a:bodyPr>
          <a:lstStyle/>
          <a:p>
            <a:r>
              <a:rPr lang="en-US" dirty="0"/>
              <a:t>S.640 — A bill to amend title XVIII of the Social Security Act to require pharmacy-negotiated price concessions to be included in negotiated prices at the point-of-sale under part D of the Medicare program, and for other purposes; Sponsor: Sen. Kennedy, John [R-LA]; Committees: Senate – Finance</a:t>
            </a:r>
          </a:p>
          <a:p>
            <a:r>
              <a:rPr lang="en-US" dirty="0"/>
              <a:t>H.R.1264 — To amend titles XVIII and XIX of the Social Security Act to provide the Medicare Payment Advisory Commission and the Medicaid and CHIP Payment and Access Commission with access to certain drug payment information, including certain rebate information; Sponsor: Rep. Doggett, Lloyd [D-TX-35]; Committees: House - Energy and Commerce, Ways and Means</a:t>
            </a:r>
          </a:p>
          <a:p>
            <a:r>
              <a:rPr lang="en-US" dirty="0"/>
              <a:t>S.475 — A bill to amend title XVIII of the Social Security Act to prevent catastrophic out-of-pocket spending on prescription drugs for seniors and individuals with disabilities; Sponsor: Sen. Wyden, Ron [D-OR]; Committees: Senate – Finance</a:t>
            </a:r>
          </a:p>
          <a:p>
            <a:r>
              <a:rPr lang="en-US" dirty="0"/>
              <a:t>S.476 — A bill to amend title XI and XVIII of the Social Security Act to provide greater transparency of discounts provided by drug manufacturers; Sponsor: Sen. Wyden, Ron [D-OR]; Committees: Senate – Finance</a:t>
            </a:r>
          </a:p>
          <a:p>
            <a:endParaRPr lang="en-US" dirty="0"/>
          </a:p>
        </p:txBody>
      </p:sp>
    </p:spTree>
    <p:extLst>
      <p:ext uri="{BB962C8B-B14F-4D97-AF65-F5344CB8AC3E}">
        <p14:creationId xmlns:p14="http://schemas.microsoft.com/office/powerpoint/2010/main" val="66348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Issues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51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D6391D-40A6-164C-AD79-2FFBA9DE057E}"/>
              </a:ext>
            </a:extLst>
          </p:cNvPr>
          <p:cNvSpPr>
            <a:spLocks noGrp="1"/>
          </p:cNvSpPr>
          <p:nvPr>
            <p:ph type="title"/>
          </p:nvPr>
        </p:nvSpPr>
        <p:spPr/>
        <p:txBody>
          <a:bodyPr/>
          <a:lstStyle/>
          <a:p>
            <a:r>
              <a:rPr lang="en-US" dirty="0"/>
              <a:t>2019 MPFS</a:t>
            </a:r>
          </a:p>
        </p:txBody>
      </p:sp>
      <p:sp>
        <p:nvSpPr>
          <p:cNvPr id="5" name="Content Placeholder 4">
            <a:extLst>
              <a:ext uri="{FF2B5EF4-FFF2-40B4-BE49-F238E27FC236}">
                <a16:creationId xmlns:a16="http://schemas.microsoft.com/office/drawing/2014/main" id="{14E4BBC8-E0F7-444A-8764-CCFC84D61E68}"/>
              </a:ext>
            </a:extLst>
          </p:cNvPr>
          <p:cNvSpPr>
            <a:spLocks noGrp="1"/>
          </p:cNvSpPr>
          <p:nvPr>
            <p:ph idx="1"/>
          </p:nvPr>
        </p:nvSpPr>
        <p:spPr>
          <a:xfrm>
            <a:off x="3869267" y="864108"/>
            <a:ext cx="7873553" cy="5120640"/>
          </a:xfrm>
        </p:spPr>
        <p:txBody>
          <a:bodyPr>
            <a:normAutofit fontScale="92500" lnSpcReduction="10000"/>
          </a:bodyPr>
          <a:lstStyle/>
          <a:p>
            <a:r>
              <a:rPr lang="en-US" b="1" dirty="0"/>
              <a:t>Evaluation and Management (E/M) Services (Immediate changes)</a:t>
            </a:r>
          </a:p>
          <a:p>
            <a:pPr lvl="1"/>
            <a:r>
              <a:rPr lang="en-US" b="1" dirty="0"/>
              <a:t>Elimination of the requirement to document the medical necessity of a home visit i</a:t>
            </a:r>
            <a:r>
              <a:rPr lang="en-US" dirty="0"/>
              <a:t>n lieu of an office visit;</a:t>
            </a:r>
          </a:p>
          <a:p>
            <a:pPr lvl="1"/>
            <a:r>
              <a:rPr lang="en-US" dirty="0"/>
              <a:t>For established patient office/outpatient visits, when relevant information is already contained in the medical record, </a:t>
            </a:r>
            <a:r>
              <a:rPr lang="en-US" b="1" dirty="0"/>
              <a:t>practitioners may choose to focus their documentation on what has changed since the last visit</a:t>
            </a:r>
            <a:r>
              <a:rPr lang="en-US" dirty="0"/>
              <a:t>, or on pertinent items that have not changed, and need not re-record the defined list of required elements if there is evidence that the practitioner reviewed the previous information and updated it as needed.  Practitioners should still review prior data, update as necessary, and indicate in the medical record that they have done so;</a:t>
            </a:r>
          </a:p>
          <a:p>
            <a:pPr lvl="1"/>
            <a:r>
              <a:rPr lang="en-US" dirty="0"/>
              <a:t>Additionally, CMS clarified that for E/M office/outpatient visits, for new and established patients for visits, </a:t>
            </a:r>
            <a:r>
              <a:rPr lang="en-US" b="1" dirty="0"/>
              <a:t>practitioners need not re-enter in the medical record information on the patient’s chief complaint and history that has already been entered by ancillary staff or the beneficiary</a:t>
            </a:r>
            <a:r>
              <a:rPr lang="en-US" dirty="0"/>
              <a:t>. The practitioner may simply indicate in the medical record that he or she reviewed and verified this information; and</a:t>
            </a:r>
          </a:p>
          <a:p>
            <a:pPr lvl="1"/>
            <a:r>
              <a:rPr lang="en-US" b="1" dirty="0"/>
              <a:t>Removal of potentially duplicative requirements for notations in medical records that may have previously been included in the medical records by residents </a:t>
            </a:r>
            <a:r>
              <a:rPr lang="en-US" dirty="0"/>
              <a:t>or other members of the medical team for E/M visits furnished by teaching physicians. </a:t>
            </a:r>
          </a:p>
        </p:txBody>
      </p:sp>
    </p:spTree>
    <p:extLst>
      <p:ext uri="{BB962C8B-B14F-4D97-AF65-F5344CB8AC3E}">
        <p14:creationId xmlns:p14="http://schemas.microsoft.com/office/powerpoint/2010/main" val="113353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MPFS</a:t>
            </a:r>
          </a:p>
        </p:txBody>
      </p:sp>
      <p:sp>
        <p:nvSpPr>
          <p:cNvPr id="3" name="Content Placeholder 2"/>
          <p:cNvSpPr>
            <a:spLocks noGrp="1"/>
          </p:cNvSpPr>
          <p:nvPr>
            <p:ph idx="1"/>
          </p:nvPr>
        </p:nvSpPr>
        <p:spPr>
          <a:xfrm>
            <a:off x="3869268" y="864108"/>
            <a:ext cx="8001890" cy="5458315"/>
          </a:xfrm>
        </p:spPr>
        <p:txBody>
          <a:bodyPr>
            <a:normAutofit fontScale="85000" lnSpcReduction="20000"/>
          </a:bodyPr>
          <a:lstStyle/>
          <a:p>
            <a:r>
              <a:rPr lang="en-US" b="1" dirty="0"/>
              <a:t>E/M Services (2021/future changes) </a:t>
            </a:r>
          </a:p>
          <a:p>
            <a:pPr lvl="1"/>
            <a:r>
              <a:rPr lang="en-US" dirty="0"/>
              <a:t>Reduction in the payment variation for E/M office/outpatient visit levels by paying a </a:t>
            </a:r>
            <a:r>
              <a:rPr lang="en-US" b="1" dirty="0"/>
              <a:t>single rate for E/M office/outpatient visit levels 2 through 4 for established and new patients </a:t>
            </a:r>
            <a:r>
              <a:rPr lang="en-US" dirty="0"/>
              <a:t>while maintaining the payment rate for E/M office/outpatient visit level 5 in order to better account for the care and needs of complex patients;</a:t>
            </a:r>
          </a:p>
          <a:p>
            <a:pPr lvl="1"/>
            <a:r>
              <a:rPr lang="en-US" dirty="0"/>
              <a:t>Permitting practitioners to choose to </a:t>
            </a:r>
            <a:r>
              <a:rPr lang="en-US" b="1" dirty="0"/>
              <a:t>document E/M office/outpatient level 2 through 5 visits using medical decision-making or time</a:t>
            </a:r>
            <a:r>
              <a:rPr lang="en-US" dirty="0"/>
              <a:t> instead of applying the current 1995 or 1997 E/M documentation guidelines, or alternatively practitioners could continue using the current framework;</a:t>
            </a:r>
          </a:p>
          <a:p>
            <a:pPr lvl="1"/>
            <a:r>
              <a:rPr lang="en-US" dirty="0"/>
              <a:t>Beginning in CY 2021, for E/M office/outpatient levels 2 through 5 visits, CMS will allow for flexibility in how visit levels are documented— specifically a choice to use the current framework, MDM, or time. For E/M office/outpatient level 2 through 4 visits, when using MDM or current framework to document the visit, CMS will also apply a minimum supporting documentation standard associated with level 2 visits. For these cases, Medicare would require information to support a level 2 E/M office/outpatient visit code for history, exam and/or medical decision-making;</a:t>
            </a:r>
          </a:p>
          <a:p>
            <a:pPr lvl="1"/>
            <a:r>
              <a:rPr lang="en-US" dirty="0"/>
              <a:t>When time is used to document, practitioners will document the medical necessity of the visit and that the billing practitioner personally spent the required amount of time face-to-face with the beneficiary;  </a:t>
            </a:r>
          </a:p>
          <a:p>
            <a:pPr lvl="1"/>
            <a:r>
              <a:rPr lang="en-US" dirty="0"/>
              <a:t>Implementation of </a:t>
            </a:r>
            <a:r>
              <a:rPr lang="en-US" b="1" dirty="0"/>
              <a:t>add-on codes that describe the additional resources inherent in visits for primary care and particular kinds of non-procedural specialized medical care</a:t>
            </a:r>
            <a:r>
              <a:rPr lang="en-US" dirty="0"/>
              <a:t>, though they would not be restricted by physician specialty. These codes would only be reportable with E/M office/outpatient level 2 through 4 visits, and their use generally would not impose new per-visit documentation requirements; and</a:t>
            </a:r>
          </a:p>
          <a:p>
            <a:pPr lvl="1"/>
            <a:r>
              <a:rPr lang="en-US" dirty="0"/>
              <a:t>Adoption of a </a:t>
            </a:r>
            <a:r>
              <a:rPr lang="en-US" b="1" dirty="0"/>
              <a:t>new “extended visit” add-on code for use only with E/M office/outpatient level 2 through 4 visits to account for the additional resources</a:t>
            </a:r>
            <a:r>
              <a:rPr lang="en-US" dirty="0"/>
              <a:t> required when practitioners need to spend extended time with the patient.</a:t>
            </a:r>
          </a:p>
        </p:txBody>
      </p:sp>
    </p:spTree>
    <p:extLst>
      <p:ext uri="{BB962C8B-B14F-4D97-AF65-F5344CB8AC3E}">
        <p14:creationId xmlns:p14="http://schemas.microsoft.com/office/powerpoint/2010/main" val="15262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86EB7-B47E-C146-AA62-8A599F1C4230}"/>
              </a:ext>
            </a:extLst>
          </p:cNvPr>
          <p:cNvSpPr>
            <a:spLocks noGrp="1"/>
          </p:cNvSpPr>
          <p:nvPr>
            <p:ph type="title"/>
          </p:nvPr>
        </p:nvSpPr>
        <p:spPr/>
        <p:txBody>
          <a:bodyPr/>
          <a:lstStyle/>
          <a:p>
            <a:r>
              <a:rPr lang="en-US" dirty="0"/>
              <a:t>2019 MPFS 	</a:t>
            </a:r>
          </a:p>
        </p:txBody>
      </p:sp>
      <p:sp>
        <p:nvSpPr>
          <p:cNvPr id="3" name="Content Placeholder 2">
            <a:extLst>
              <a:ext uri="{FF2B5EF4-FFF2-40B4-BE49-F238E27FC236}">
                <a16:creationId xmlns:a16="http://schemas.microsoft.com/office/drawing/2014/main" id="{9B11DB37-E80E-724D-8272-42647B39A60A}"/>
              </a:ext>
            </a:extLst>
          </p:cNvPr>
          <p:cNvSpPr>
            <a:spLocks noGrp="1"/>
          </p:cNvSpPr>
          <p:nvPr>
            <p:ph idx="1"/>
          </p:nvPr>
        </p:nvSpPr>
        <p:spPr>
          <a:xfrm>
            <a:off x="3869267" y="864108"/>
            <a:ext cx="7826547" cy="5120640"/>
          </a:xfrm>
        </p:spPr>
        <p:txBody>
          <a:bodyPr>
            <a:normAutofit fontScale="92500" lnSpcReduction="20000"/>
          </a:bodyPr>
          <a:lstStyle/>
          <a:p>
            <a:r>
              <a:rPr lang="en-US" b="1" dirty="0"/>
              <a:t>Virtual Care</a:t>
            </a:r>
          </a:p>
          <a:p>
            <a:pPr lvl="1"/>
            <a:r>
              <a:rPr lang="en-US" dirty="0"/>
              <a:t>Separate payment for “virtual check-in” by phone or other telecom device</a:t>
            </a:r>
          </a:p>
          <a:p>
            <a:pPr lvl="1"/>
            <a:r>
              <a:rPr lang="en-US" dirty="0"/>
              <a:t>Separate payment for remote evaluation of recorded video/images submitted by patients</a:t>
            </a:r>
          </a:p>
          <a:p>
            <a:pPr lvl="1"/>
            <a:r>
              <a:rPr lang="en-US" dirty="0"/>
              <a:t>Separate payment for interprofessional internet consultation</a:t>
            </a:r>
            <a:endParaRPr lang="en-US" b="1" dirty="0"/>
          </a:p>
          <a:p>
            <a:r>
              <a:rPr lang="en-US" b="1" dirty="0"/>
              <a:t>WAC-Based Payment for Part B Drugs</a:t>
            </a:r>
          </a:p>
          <a:p>
            <a:pPr lvl="1"/>
            <a:r>
              <a:rPr lang="en-US" dirty="0"/>
              <a:t>Reducing the 6 percent add-on for WAC-based payments for new Part B drugs when ASP is unavailable to 3 percent</a:t>
            </a:r>
          </a:p>
          <a:p>
            <a:r>
              <a:rPr lang="en-US" b="1" dirty="0"/>
              <a:t>Appropriate Use Criteria</a:t>
            </a:r>
          </a:p>
          <a:p>
            <a:pPr lvl="1"/>
            <a:r>
              <a:rPr lang="en-US" dirty="0"/>
              <a:t>CMS previously delayed implementation of this program by including a voluntary reporting period, which started in July 2018 and runs through December 2019. In 2020, the AUC program period will begin with an educational and operations testing period, during which CMS will continue to pay claims whether or not they correctly include AUC information. </a:t>
            </a:r>
          </a:p>
          <a:p>
            <a:r>
              <a:rPr lang="en-US" b="1" dirty="0"/>
              <a:t>Conversion Factor</a:t>
            </a:r>
          </a:p>
          <a:p>
            <a:pPr lvl="1"/>
            <a:r>
              <a:rPr lang="en-US" dirty="0"/>
              <a:t>The 2019 PFS conversion factor is $36.04, a slight increase above the 2018 PFS conversion factor of $35.99</a:t>
            </a:r>
            <a:endParaRPr lang="en-US" b="1" dirty="0"/>
          </a:p>
          <a:p>
            <a:r>
              <a:rPr lang="en-US" b="1" dirty="0"/>
              <a:t>Overall Impact to Rheumatology: o% or -2% (when E/M policies finalized)</a:t>
            </a:r>
          </a:p>
          <a:p>
            <a:pPr marL="502920" lvl="1" indent="0">
              <a:buNone/>
            </a:pPr>
            <a:endParaRPr lang="en-US" b="1" dirty="0"/>
          </a:p>
        </p:txBody>
      </p:sp>
    </p:spTree>
    <p:extLst>
      <p:ext uri="{BB962C8B-B14F-4D97-AF65-F5344CB8AC3E}">
        <p14:creationId xmlns:p14="http://schemas.microsoft.com/office/powerpoint/2010/main" val="102502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CF042-7843-4A47-B06C-6FB2652170B2}"/>
              </a:ext>
            </a:extLst>
          </p:cNvPr>
          <p:cNvSpPr>
            <a:spLocks noGrp="1"/>
          </p:cNvSpPr>
          <p:nvPr>
            <p:ph type="title"/>
          </p:nvPr>
        </p:nvSpPr>
        <p:spPr/>
        <p:txBody>
          <a:bodyPr/>
          <a:lstStyle/>
          <a:p>
            <a:r>
              <a:rPr lang="en-US" dirty="0"/>
              <a:t>MACRA </a:t>
            </a:r>
            <a:br>
              <a:rPr lang="en-US" dirty="0"/>
            </a:br>
            <a:r>
              <a:rPr lang="en-US" dirty="0"/>
              <a:t>“Technical Changes” in Bipartisan Budget Act (BBA) of 2018</a:t>
            </a:r>
          </a:p>
        </p:txBody>
      </p:sp>
      <p:sp>
        <p:nvSpPr>
          <p:cNvPr id="3" name="Content Placeholder 2">
            <a:extLst>
              <a:ext uri="{FF2B5EF4-FFF2-40B4-BE49-F238E27FC236}">
                <a16:creationId xmlns:a16="http://schemas.microsoft.com/office/drawing/2014/main" id="{9DDBA186-008F-554C-AD4E-855DD7E87868}"/>
              </a:ext>
            </a:extLst>
          </p:cNvPr>
          <p:cNvSpPr>
            <a:spLocks noGrp="1"/>
          </p:cNvSpPr>
          <p:nvPr>
            <p:ph idx="1"/>
          </p:nvPr>
        </p:nvSpPr>
        <p:spPr/>
        <p:txBody>
          <a:bodyPr>
            <a:normAutofit/>
          </a:bodyPr>
          <a:lstStyle/>
          <a:p>
            <a:r>
              <a:rPr lang="en-US" b="1" dirty="0"/>
              <a:t>Excludes Medicare Part B drug costs </a:t>
            </a:r>
            <a:r>
              <a:rPr lang="en-US" dirty="0"/>
              <a:t>from MIPS payment adjustments and eligibility calculations; </a:t>
            </a:r>
            <a:endParaRPr lang="en-US" sz="1800" dirty="0"/>
          </a:p>
          <a:p>
            <a:r>
              <a:rPr lang="en-US" b="1" dirty="0"/>
              <a:t>Eliminates improvement scoring </a:t>
            </a:r>
            <a:r>
              <a:rPr lang="en-US" dirty="0"/>
              <a:t>for the cost performance category for the second, third, fourth and fifth years of MIPS;</a:t>
            </a:r>
            <a:endParaRPr lang="en-US" sz="1800" dirty="0"/>
          </a:p>
          <a:p>
            <a:r>
              <a:rPr lang="en-US" dirty="0"/>
              <a:t>Allows CMS to </a:t>
            </a:r>
            <a:r>
              <a:rPr lang="en-US" b="1" dirty="0"/>
              <a:t>reweight the cost performance category </a:t>
            </a:r>
            <a:r>
              <a:rPr lang="en-US" dirty="0"/>
              <a:t>to not less than 10 percent and not greater than 30 percent for the second, third, fourth, and fifth years of MIPS;</a:t>
            </a:r>
            <a:endParaRPr lang="en-US" sz="1800" dirty="0"/>
          </a:p>
          <a:p>
            <a:r>
              <a:rPr lang="en-US" dirty="0"/>
              <a:t>Allows CMS </a:t>
            </a:r>
            <a:r>
              <a:rPr lang="en-US" b="1" dirty="0"/>
              <a:t>flexibility in setting the performance threshold </a:t>
            </a:r>
            <a:r>
              <a:rPr lang="en-US" dirty="0"/>
              <a:t>for years two through five to ensure a gradual and incremental transition to the performance threshold set at the mean or median for the sixth year; </a:t>
            </a:r>
            <a:endParaRPr lang="en-US" sz="1800" dirty="0"/>
          </a:p>
          <a:p>
            <a:r>
              <a:rPr lang="en-US" dirty="0"/>
              <a:t>And allows the Physician Focused Payment Model Technical Advisory Committee (PTAC) to provide initial feedback on models regarding the extent to which they meet criteria and an explanation of the basis for the feedback.</a:t>
            </a:r>
            <a:endParaRPr lang="en-US" sz="1800" dirty="0"/>
          </a:p>
        </p:txBody>
      </p:sp>
      <p:sp>
        <p:nvSpPr>
          <p:cNvPr id="4" name="Slide Number Placeholder 3">
            <a:extLst>
              <a:ext uri="{FF2B5EF4-FFF2-40B4-BE49-F238E27FC236}">
                <a16:creationId xmlns:a16="http://schemas.microsoft.com/office/drawing/2014/main" id="{51E7E565-C19B-324B-8EAE-0061D25C5A97}"/>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254855777"/>
      </p:ext>
    </p:extLst>
  </p:cSld>
  <p:clrMapOvr>
    <a:masterClrMapping/>
  </p:clrMapOvr>
</p:sld>
</file>

<file path=ppt/theme/theme1.xml><?xml version="1.0" encoding="utf-8"?>
<a:theme xmlns:a="http://schemas.openxmlformats.org/drawingml/2006/main" name="Fr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23774</TotalTime>
  <Words>2316</Words>
  <Application>Microsoft Macintosh PowerPoint</Application>
  <PresentationFormat>Widescreen</PresentationFormat>
  <Paragraphs>213</Paragraphs>
  <Slides>26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Corbel</vt:lpstr>
      <vt:lpstr>Wingdings 2</vt:lpstr>
      <vt:lpstr>Frame</vt:lpstr>
      <vt:lpstr>CSRO: Federal Policy  Virtual Town Hall</vt:lpstr>
      <vt:lpstr>Legislative Issues</vt:lpstr>
      <vt:lpstr>Recently Introduced Drug Pricing/ Drug Policy Legislation</vt:lpstr>
      <vt:lpstr>Recently Introduced Drug Pricing/ Drug Policy Legislation</vt:lpstr>
      <vt:lpstr>Regulatory Issues</vt:lpstr>
      <vt:lpstr>2019 MPFS</vt:lpstr>
      <vt:lpstr>2019 MPFS</vt:lpstr>
      <vt:lpstr>2019 MPFS  </vt:lpstr>
      <vt:lpstr>MACRA  “Technical Changes” in Bipartisan Budget Act (BBA) of 2018</vt:lpstr>
      <vt:lpstr>Key  MIPS  Year 3 Changes</vt:lpstr>
      <vt:lpstr>Check your eligibility @ qpp.cms.gov </vt:lpstr>
      <vt:lpstr>MIPS  Year 3 Changes</vt:lpstr>
      <vt:lpstr>MIPS  Year 3 Changes</vt:lpstr>
      <vt:lpstr>PowerPoint Presentation</vt:lpstr>
      <vt:lpstr>PowerPoint Presentation</vt:lpstr>
      <vt:lpstr>2019 MIPS Final Score (2021 Payment Adjustment) </vt:lpstr>
      <vt:lpstr>MIPS  Payment Adjustment Error</vt:lpstr>
      <vt:lpstr>Physician Compare: Your Data is Public!</vt:lpstr>
      <vt:lpstr>MIPS Outlook</vt:lpstr>
      <vt:lpstr>Key Drug Policy Proposals</vt:lpstr>
      <vt:lpstr>Int’l Pricing Index (IPI) Model  </vt:lpstr>
      <vt:lpstr>“Rebate” Rule</vt:lpstr>
      <vt:lpstr>Medicare Advantage Step Therapy Memo</vt:lpstr>
      <vt:lpstr>Modernizing Part D and Medicare Advantage Proposed Rule</vt:lpstr>
      <vt:lpstr>CSRO Collaborative Partners</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Payment Program</dc:title>
  <dc:creator>Microsoft Office User</dc:creator>
  <cp:lastModifiedBy>Emily Graham</cp:lastModifiedBy>
  <cp:revision>686</cp:revision>
  <cp:lastPrinted>2016-11-05T20:14:53Z</cp:lastPrinted>
  <dcterms:created xsi:type="dcterms:W3CDTF">2016-10-22T17:31:28Z</dcterms:created>
  <dcterms:modified xsi:type="dcterms:W3CDTF">2019-04-17T13:31:07Z</dcterms:modified>
</cp:coreProperties>
</file>