
<file path=[Content_Types].xml><?xml version="1.0" encoding="utf-8"?>
<Types xmlns="http://schemas.openxmlformats.org/package/2006/content-types">
  <Default Extension="fntdata" ContentType="application/x-fontdata"/>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sldIdLst>
    <p:sldId id="256" r:id="rId2"/>
    <p:sldId id="257" r:id="rId3"/>
    <p:sldId id="264" r:id="rId4"/>
    <p:sldId id="263" r:id="rId5"/>
    <p:sldId id="260" r:id="rId6"/>
    <p:sldId id="258" r:id="rId7"/>
    <p:sldId id="259" r:id="rId8"/>
    <p:sldId id="261" r:id="rId9"/>
    <p:sldId id="262" r:id="rId10"/>
    <p:sldId id="265" r:id="rId11"/>
  </p:sldIdLst>
  <p:sldSz cx="12192000" cy="6858000"/>
  <p:notesSz cx="6858000" cy="9144000"/>
  <p:embeddedFontLst>
    <p:embeddedFont>
      <p:font typeface="Cambria" panose="02040503050406030204" pitchFamily="18" charset="0"/>
      <p:regular r:id="rId13"/>
      <p:bold r:id="rId14"/>
      <p:italic r:id="rId15"/>
      <p:boldItalic r:id="rId16"/>
    </p:embeddedFont>
    <p:embeddedFont>
      <p:font typeface="GT Classic Beta v3 Black" panose="020B0604020202020204" charset="0"/>
      <p:bold r:id="rId17"/>
      <p:italic r:id="rId18"/>
      <p:boldItalic r:id="rId19"/>
    </p:embeddedFont>
    <p:embeddedFont>
      <p:font typeface="GT Classic Beta v3 Light" panose="020B0604020202020204" charset="0"/>
      <p:regular r:id="rId20"/>
      <p:bold r:id="rId21"/>
      <p:italic r:id="rId22"/>
      <p:boldItalic r:id="rId23"/>
    </p:embeddedFont>
    <p:embeddedFont>
      <p:font typeface="GT Classic Beta v3 Regular" panose="020B0604020202020204" charset="0"/>
      <p:regular r:id="rId24"/>
      <p:bold r:id="rId25"/>
      <p:italic r:id="rId26"/>
      <p:boldItalic r:id="rId27"/>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E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CEC579-B8C1-CD98-2E46-F86B624F2179}" v="1" dt="2025-03-21T15:41:52.943"/>
    <p1510:client id="{9A6C061F-3F75-E5B3-2187-32BB8DC0AA61}" v="170" dt="2025-03-21T15:36:40.423"/>
    <p1510:client id="{FF5BC821-04E5-32CF-FE27-CFE74CEFA00B}" v="508" dt="2025-03-20T16:00:39.39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1"/>
          </a:solidFill>
        </a:fill>
      </a:tcStyle>
    </a:firstCol>
    <a:la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381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1"/>
          </a:solidFill>
        </a:fill>
      </a:tcStyle>
    </a:lastRow>
    <a:fir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381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3"/>
          </a:solidFill>
        </a:fill>
      </a:tcStyle>
    </a:firstCol>
    <a:la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381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3"/>
          </a:solidFill>
        </a:fill>
      </a:tcStyle>
    </a:lastRow>
    <a:fir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381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6"/>
          </a:solidFill>
        </a:fill>
      </a:tcStyle>
    </a:firstCol>
    <a:la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381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6"/>
          </a:solidFill>
        </a:fill>
      </a:tcStyle>
    </a:lastRow>
    <a:fir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381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CD00"/>
          </a:solidFill>
        </a:fill>
      </a:tcStyle>
    </a:band2H>
    <a:firstCol>
      <a:tcTxStyle b="on" i="off">
        <a:fontRef idx="minor">
          <a:srgbClr val="FFCD00"/>
        </a:fontRef>
        <a:srgbClr val="FFCD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CD00"/>
          </a:solidFill>
        </a:fill>
      </a:tcStyle>
    </a:lastRow>
    <a:firstRow>
      <a:tcTxStyle b="on" i="off">
        <a:fontRef idx="minor">
          <a:srgbClr val="FFCD00"/>
        </a:fontRef>
        <a:srgbClr val="FFCD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rgbClr val="000000"/>
          </a:solidFill>
        </a:fill>
      </a:tcStyle>
    </a:firstCol>
    <a:la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38100" cap="flat">
              <a:solidFill>
                <a:srgbClr val="FFCD00"/>
              </a:solidFill>
              <a:prstDash val="solid"/>
              <a:round/>
            </a:ln>
          </a:top>
          <a:bottom>
            <a:ln w="127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rgbClr val="000000"/>
          </a:solidFill>
        </a:fill>
      </a:tcStyle>
    </a:lastRow>
    <a:firstRow>
      <a:tcTxStyle b="on" i="off">
        <a:fontRef idx="minor">
          <a:srgbClr val="FFCD00"/>
        </a:fontRef>
        <a:srgbClr val="FFCD00"/>
      </a:tcTxStyle>
      <a:tcStyle>
        <a:tcBdr>
          <a:left>
            <a:ln w="12700" cap="flat">
              <a:solidFill>
                <a:srgbClr val="FFCD00"/>
              </a:solidFill>
              <a:prstDash val="solid"/>
              <a:round/>
            </a:ln>
          </a:left>
          <a:right>
            <a:ln w="12700" cap="flat">
              <a:solidFill>
                <a:srgbClr val="FFCD00"/>
              </a:solidFill>
              <a:prstDash val="solid"/>
              <a:round/>
            </a:ln>
          </a:right>
          <a:top>
            <a:ln w="12700" cap="flat">
              <a:solidFill>
                <a:srgbClr val="FFCD00"/>
              </a:solidFill>
              <a:prstDash val="solid"/>
              <a:round/>
            </a:ln>
          </a:top>
          <a:bottom>
            <a:ln w="38100" cap="flat">
              <a:solidFill>
                <a:srgbClr val="FFCD00"/>
              </a:solidFill>
              <a:prstDash val="solid"/>
              <a:round/>
            </a:ln>
          </a:bottom>
          <a:insideH>
            <a:ln w="12700" cap="flat">
              <a:solidFill>
                <a:srgbClr val="FFCD00"/>
              </a:solidFill>
              <a:prstDash val="solid"/>
              <a:round/>
            </a:ln>
          </a:insideH>
          <a:insideV>
            <a:ln w="12700" cap="flat">
              <a:solidFill>
                <a:srgbClr val="FFCD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1143000" y="685800"/>
            <a:ext cx="4572000" cy="3429000"/>
          </a:xfrm>
          <a:prstGeom prst="rect">
            <a:avLst/>
          </a:prstGeom>
        </p:spPr>
        <p:txBody>
          <a:bodyPr/>
          <a:lstStyle/>
          <a:p>
            <a:endParaRPr/>
          </a:p>
        </p:txBody>
      </p:sp>
      <p:sp>
        <p:nvSpPr>
          <p:cNvPr id="167" name="Shape 16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The percentage of cells in each category changes as her hormones change throughout the cycle.</a:t>
            </a:r>
          </a:p>
        </p:txBody>
      </p:sp>
    </p:spTree>
    <p:extLst>
      <p:ext uri="{BB962C8B-B14F-4D97-AF65-F5344CB8AC3E}">
        <p14:creationId xmlns:p14="http://schemas.microsoft.com/office/powerpoint/2010/main" val="3043602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Your vet may have some or all of these supplies</a:t>
            </a:r>
          </a:p>
        </p:txBody>
      </p:sp>
    </p:spTree>
    <p:extLst>
      <p:ext uri="{BB962C8B-B14F-4D97-AF65-F5344CB8AC3E}">
        <p14:creationId xmlns:p14="http://schemas.microsoft.com/office/powerpoint/2010/main" val="1007647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rgbClr val="E95D20"/>
        </a:solidFill>
        <a:effectLst/>
      </p:bgPr>
    </p:bg>
    <p:spTree>
      <p:nvGrpSpPr>
        <p:cNvPr id="1" name=""/>
        <p:cNvGrpSpPr/>
        <p:nvPr/>
      </p:nvGrpSpPr>
      <p:grpSpPr>
        <a:xfrm>
          <a:off x="0" y="0"/>
          <a:ext cx="0" cy="0"/>
          <a:chOff x="0" y="0"/>
          <a:chExt cx="0" cy="0"/>
        </a:xfrm>
      </p:grpSpPr>
      <p:sp>
        <p:nvSpPr>
          <p:cNvPr id="12" name="Title of Presentation:Title of PresentationGoes Here"/>
          <p:cNvSpPr txBox="1">
            <a:spLocks noGrp="1"/>
          </p:cNvSpPr>
          <p:nvPr>
            <p:ph type="title" hasCustomPrompt="1"/>
          </p:nvPr>
        </p:nvSpPr>
        <p:spPr>
          <a:xfrm>
            <a:off x="1528762" y="1793449"/>
            <a:ext cx="9144004" cy="3179606"/>
          </a:xfrm>
          <a:prstGeom prst="rect">
            <a:avLst/>
          </a:prstGeom>
        </p:spPr>
        <p:txBody>
          <a:bodyPr/>
          <a:lstStyle>
            <a:lvl1pPr>
              <a:defRPr sz="6500">
                <a:solidFill>
                  <a:srgbClr val="FFFFFF"/>
                </a:solidFill>
              </a:defRPr>
            </a:lvl1pPr>
          </a:lstStyle>
          <a:p>
            <a:r>
              <a:t>Title of Presentation:Title of PresentationGoes Here</a:t>
            </a:r>
          </a:p>
        </p:txBody>
      </p:sp>
      <p:sp>
        <p:nvSpPr>
          <p:cNvPr id="13" name="Body Level One…"/>
          <p:cNvSpPr txBox="1">
            <a:spLocks noGrp="1"/>
          </p:cNvSpPr>
          <p:nvPr>
            <p:ph type="body" sz="quarter" idx="1" hasCustomPrompt="1"/>
          </p:nvPr>
        </p:nvSpPr>
        <p:spPr>
          <a:xfrm>
            <a:off x="1528762" y="5286633"/>
            <a:ext cx="9144004" cy="1114176"/>
          </a:xfrm>
          <a:prstGeom prst="rect">
            <a:avLst/>
          </a:prstGeom>
        </p:spPr>
        <p:txBody>
          <a:bodyPr/>
          <a:lstStyle>
            <a:lvl1pPr marL="0" indent="0">
              <a:buClrTx/>
              <a:buSzTx/>
              <a:buFontTx/>
              <a:buNone/>
              <a:defRPr sz="2400">
                <a:solidFill>
                  <a:srgbClr val="FFCD00"/>
                </a:solidFill>
                <a:latin typeface="GT Classic Beta v3 Regular"/>
                <a:ea typeface="GT Classic Beta v3 Regular"/>
                <a:cs typeface="GT Classic Beta v3 Regular"/>
                <a:sym typeface="GT Classic Beta v3 Regular"/>
              </a:defRPr>
            </a:lvl1pPr>
            <a:lvl2pPr marL="0" indent="0">
              <a:buClrTx/>
              <a:buSzTx/>
              <a:buFontTx/>
              <a:buNone/>
              <a:defRPr sz="2400">
                <a:solidFill>
                  <a:srgbClr val="FFCD00"/>
                </a:solidFill>
                <a:latin typeface="GT Classic Beta v3 Regular"/>
                <a:ea typeface="GT Classic Beta v3 Regular"/>
                <a:cs typeface="GT Classic Beta v3 Regular"/>
                <a:sym typeface="GT Classic Beta v3 Regular"/>
              </a:defRPr>
            </a:lvl2pPr>
            <a:lvl3pPr marL="0" indent="0">
              <a:buClrTx/>
              <a:buSzTx/>
              <a:buFontTx/>
              <a:buNone/>
              <a:defRPr sz="2400">
                <a:solidFill>
                  <a:srgbClr val="FFCD00"/>
                </a:solidFill>
                <a:latin typeface="GT Classic Beta v3 Regular"/>
                <a:ea typeface="GT Classic Beta v3 Regular"/>
                <a:cs typeface="GT Classic Beta v3 Regular"/>
                <a:sym typeface="GT Classic Beta v3 Regular"/>
              </a:defRPr>
            </a:lvl3pPr>
            <a:lvl4pPr marL="0" indent="0">
              <a:buClrTx/>
              <a:buSzTx/>
              <a:buFontTx/>
              <a:buNone/>
              <a:defRPr sz="2400">
                <a:solidFill>
                  <a:srgbClr val="FFCD00"/>
                </a:solidFill>
                <a:latin typeface="GT Classic Beta v3 Regular"/>
                <a:ea typeface="GT Classic Beta v3 Regular"/>
                <a:cs typeface="GT Classic Beta v3 Regular"/>
                <a:sym typeface="GT Classic Beta v3 Regular"/>
              </a:defRPr>
            </a:lvl4pPr>
            <a:lvl5pPr marL="0" indent="0">
              <a:buClrTx/>
              <a:buSzTx/>
              <a:buFontTx/>
              <a:buNone/>
              <a:defRPr sz="2400">
                <a:solidFill>
                  <a:srgbClr val="FFCD00"/>
                </a:solidFill>
                <a:latin typeface="GT Classic Beta v3 Regular"/>
                <a:ea typeface="GT Classic Beta v3 Regular"/>
                <a:cs typeface="GT Classic Beta v3 Regular"/>
                <a:sym typeface="GT Classic Beta v3 Regular"/>
              </a:defRPr>
            </a:lvl5pPr>
          </a:lstStyle>
          <a:p>
            <a:r>
              <a:t>Date of Presentation</a:t>
            </a:r>
          </a:p>
          <a:p>
            <a:pPr lvl="1"/>
            <a:endParaRPr/>
          </a:p>
          <a:p>
            <a:pPr lvl="2"/>
            <a:endParaRPr/>
          </a:p>
          <a:p>
            <a:pPr lvl="3"/>
            <a:endParaRPr/>
          </a:p>
          <a:p>
            <a:pPr lvl="4"/>
            <a:endParaRPr/>
          </a:p>
        </p:txBody>
      </p:sp>
      <p:pic>
        <p:nvPicPr>
          <p:cNvPr id="14" name="Picture 7" descr="Picture 7"/>
          <p:cNvPicPr>
            <a:picLocks noChangeAspect="1"/>
          </p:cNvPicPr>
          <p:nvPr/>
        </p:nvPicPr>
        <p:blipFill>
          <a:blip r:embed="rId2"/>
          <a:stretch>
            <a:fillRect/>
          </a:stretch>
        </p:blipFill>
        <p:spPr>
          <a:xfrm>
            <a:off x="457200" y="458480"/>
            <a:ext cx="4109948" cy="1045661"/>
          </a:xfrm>
          <a:prstGeom prst="rect">
            <a:avLst/>
          </a:prstGeom>
          <a:ln w="12700">
            <a:miter lim="400000"/>
          </a:ln>
        </p:spPr>
      </p:pic>
      <p:sp>
        <p:nvSpPr>
          <p:cNvPr id="15" name="Slide Number"/>
          <p:cNvSpPr txBox="1">
            <a:spLocks noGrp="1"/>
          </p:cNvSpPr>
          <p:nvPr>
            <p:ph type="sldNum" sz="quarter" idx="2"/>
          </p:nvPr>
        </p:nvSpPr>
        <p:spPr>
          <a:xfrm>
            <a:off x="8478981" y="6232199"/>
            <a:ext cx="258620" cy="248302"/>
          </a:xfrm>
          <a:prstGeom prst="rect">
            <a:avLst/>
          </a:prstGeom>
        </p:spPr>
        <p:txBody>
          <a:bodyPr/>
          <a:lstStyle>
            <a:lvl1pPr>
              <a:defRPr sz="1200">
                <a:solidFill>
                  <a:srgbClr val="888888"/>
                </a:solidFill>
                <a:latin typeface="+mj-lt"/>
                <a:ea typeface="+mj-ea"/>
                <a:cs typeface="+mj-cs"/>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LongTitle_1Column">
    <p:spTree>
      <p:nvGrpSpPr>
        <p:cNvPr id="1" name=""/>
        <p:cNvGrpSpPr/>
        <p:nvPr/>
      </p:nvGrpSpPr>
      <p:grpSpPr>
        <a:xfrm>
          <a:off x="0" y="0"/>
          <a:ext cx="0" cy="0"/>
          <a:chOff x="0" y="0"/>
          <a:chExt cx="0" cy="0"/>
        </a:xfrm>
      </p:grpSpPr>
      <p:sp>
        <p:nvSpPr>
          <p:cNvPr id="31" name="Body Level One…"/>
          <p:cNvSpPr txBox="1">
            <a:spLocks noGrp="1"/>
          </p:cNvSpPr>
          <p:nvPr>
            <p:ph type="body" sz="half" idx="1"/>
          </p:nvPr>
        </p:nvSpPr>
        <p:spPr>
          <a:xfrm>
            <a:off x="457200" y="2062714"/>
            <a:ext cx="9144001" cy="3652286"/>
          </a:xfrm>
          <a:prstGeom prst="rect">
            <a:avLst/>
          </a:prstGeom>
        </p:spPr>
        <p:txBody>
          <a:bodyPr/>
          <a:lstStyle>
            <a:lvl1pPr marL="0" indent="0">
              <a:buClrTx/>
              <a:buSzTx/>
              <a:buFontTx/>
              <a:buNone/>
            </a:lvl1pPr>
            <a:lvl2pPr marL="0" indent="0">
              <a:buClrTx/>
              <a:buSzTx/>
              <a:buFontTx/>
              <a:buNone/>
            </a:lvl2pPr>
            <a:lvl3pPr marL="0" indent="0">
              <a:buClrTx/>
              <a:buSzTx/>
              <a:buFontTx/>
              <a:buNone/>
            </a:lvl3pPr>
            <a:lvl4pPr marL="0" indent="0">
              <a:buClrTx/>
              <a:buSzTx/>
              <a:buFontTx/>
              <a:buNone/>
            </a:lvl4pPr>
            <a:lvl5pPr marL="0" indent="0">
              <a:buClrTx/>
              <a:buSzTx/>
              <a:buFontTx/>
              <a:buNone/>
            </a:lvl5pPr>
          </a:lstStyle>
          <a:p>
            <a:r>
              <a:t>Body Level One</a:t>
            </a:r>
          </a:p>
          <a:p>
            <a:pPr lvl="1"/>
            <a:r>
              <a:t>Body Level Two</a:t>
            </a:r>
          </a:p>
          <a:p>
            <a:pPr lvl="2"/>
            <a:r>
              <a:t>Body Level Three</a:t>
            </a:r>
          </a:p>
          <a:p>
            <a:pPr lvl="3"/>
            <a:r>
              <a:t>Body Level Four</a:t>
            </a:r>
          </a:p>
          <a:p>
            <a:pPr lvl="4"/>
            <a:r>
              <a:t>Body Level Five</a:t>
            </a:r>
          </a:p>
        </p:txBody>
      </p:sp>
      <p:sp>
        <p:nvSpPr>
          <p:cNvPr id="32" name="Extra Long Slide Title Goes Here"/>
          <p:cNvSpPr txBox="1">
            <a:spLocks noGrp="1"/>
          </p:cNvSpPr>
          <p:nvPr>
            <p:ph type="title" hasCustomPrompt="1"/>
          </p:nvPr>
        </p:nvSpPr>
        <p:spPr>
          <a:xfrm>
            <a:off x="457201" y="458308"/>
            <a:ext cx="9144001" cy="1460030"/>
          </a:xfrm>
          <a:prstGeom prst="rect">
            <a:avLst/>
          </a:prstGeom>
        </p:spPr>
        <p:txBody>
          <a:bodyPr/>
          <a:lstStyle/>
          <a:p>
            <a:r>
              <a:t>Extra Long Slide Title Goes Here</a:t>
            </a:r>
          </a:p>
        </p:txBody>
      </p:sp>
      <p:sp>
        <p:nvSpPr>
          <p:cNvPr id="33" name="Slide Number"/>
          <p:cNvSpPr txBox="1">
            <a:spLocks noGrp="1"/>
          </p:cNvSpPr>
          <p:nvPr>
            <p:ph type="sldNum" sz="quarter" idx="2"/>
          </p:nvPr>
        </p:nvSpPr>
        <p:spPr>
          <a:xfrm>
            <a:off x="11499627" y="6162098"/>
            <a:ext cx="335862" cy="333084"/>
          </a:xfrm>
          <a:prstGeom prst="rect">
            <a:avLst/>
          </a:prstGeom>
        </p:spPr>
        <p:txBody>
          <a:bodyPr/>
          <a:lstStyle>
            <a:lvl1pPr>
              <a:defRPr>
                <a:solidFill>
                  <a:srgbClr val="6CB33F"/>
                </a:solidFill>
                <a:latin typeface="+mj-lt"/>
                <a:ea typeface="+mj-ea"/>
                <a:cs typeface="+mj-cs"/>
                <a:sym typeface="Calibri"/>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ullets_LongTitle_1Column">
    <p:spTree>
      <p:nvGrpSpPr>
        <p:cNvPr id="1" name=""/>
        <p:cNvGrpSpPr/>
        <p:nvPr/>
      </p:nvGrpSpPr>
      <p:grpSpPr>
        <a:xfrm>
          <a:off x="0" y="0"/>
          <a:ext cx="0" cy="0"/>
          <a:chOff x="0" y="0"/>
          <a:chExt cx="0" cy="0"/>
        </a:xfrm>
      </p:grpSpPr>
      <p:sp>
        <p:nvSpPr>
          <p:cNvPr id="40" name="Body Level One…"/>
          <p:cNvSpPr txBox="1">
            <a:spLocks noGrp="1"/>
          </p:cNvSpPr>
          <p:nvPr>
            <p:ph type="body" sz="half" idx="1"/>
          </p:nvPr>
        </p:nvSpPr>
        <p:spPr>
          <a:xfrm>
            <a:off x="457200" y="2062714"/>
            <a:ext cx="9144001" cy="365228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1" name="Extra Long Slide Title Goes Here"/>
          <p:cNvSpPr txBox="1">
            <a:spLocks noGrp="1"/>
          </p:cNvSpPr>
          <p:nvPr>
            <p:ph type="title" hasCustomPrompt="1"/>
          </p:nvPr>
        </p:nvSpPr>
        <p:spPr>
          <a:xfrm>
            <a:off x="457201" y="458308"/>
            <a:ext cx="9144001" cy="1460030"/>
          </a:xfrm>
          <a:prstGeom prst="rect">
            <a:avLst/>
          </a:prstGeom>
        </p:spPr>
        <p:txBody>
          <a:bodyPr/>
          <a:lstStyle/>
          <a:p>
            <a:r>
              <a:t>Extra Long Slide Title Goes Here</a:t>
            </a:r>
          </a:p>
        </p:txBody>
      </p:sp>
      <p:sp>
        <p:nvSpPr>
          <p:cNvPr id="42" name="Slide Number"/>
          <p:cNvSpPr txBox="1">
            <a:spLocks noGrp="1"/>
          </p:cNvSpPr>
          <p:nvPr>
            <p:ph type="sldNum" sz="quarter" idx="2"/>
          </p:nvPr>
        </p:nvSpPr>
        <p:spPr>
          <a:xfrm>
            <a:off x="11563013" y="6232199"/>
            <a:ext cx="258621" cy="248302"/>
          </a:xfrm>
          <a:prstGeom prst="rect">
            <a:avLst/>
          </a:prstGeom>
        </p:spPr>
        <p:txBody>
          <a:bodyPr/>
          <a:lstStyle>
            <a:lvl1pPr>
              <a:defRPr sz="1200">
                <a:solidFill>
                  <a:srgbClr val="6CB33F"/>
                </a:solidFill>
                <a:latin typeface="+mj-lt"/>
                <a:ea typeface="+mj-ea"/>
                <a:cs typeface="+mj-cs"/>
                <a:sym typeface="Calibri"/>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_LongTitle_2Column">
    <p:spTree>
      <p:nvGrpSpPr>
        <p:cNvPr id="1" name=""/>
        <p:cNvGrpSpPr/>
        <p:nvPr/>
      </p:nvGrpSpPr>
      <p:grpSpPr>
        <a:xfrm>
          <a:off x="0" y="0"/>
          <a:ext cx="0" cy="0"/>
          <a:chOff x="0" y="0"/>
          <a:chExt cx="0" cy="0"/>
        </a:xfrm>
      </p:grpSpPr>
      <p:sp>
        <p:nvSpPr>
          <p:cNvPr id="67" name="Body Level One…"/>
          <p:cNvSpPr txBox="1">
            <a:spLocks noGrp="1"/>
          </p:cNvSpPr>
          <p:nvPr>
            <p:ph type="body" sz="half" idx="1"/>
          </p:nvPr>
        </p:nvSpPr>
        <p:spPr>
          <a:xfrm>
            <a:off x="467833" y="2062714"/>
            <a:ext cx="5181602" cy="364827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8" name="Extra Long Slide Title Goes Here"/>
          <p:cNvSpPr txBox="1">
            <a:spLocks noGrp="1"/>
          </p:cNvSpPr>
          <p:nvPr>
            <p:ph type="title" hasCustomPrompt="1"/>
          </p:nvPr>
        </p:nvSpPr>
        <p:spPr>
          <a:xfrm>
            <a:off x="457201" y="458308"/>
            <a:ext cx="9144001" cy="1460030"/>
          </a:xfrm>
          <a:prstGeom prst="rect">
            <a:avLst/>
          </a:prstGeom>
        </p:spPr>
        <p:txBody>
          <a:bodyPr/>
          <a:lstStyle/>
          <a:p>
            <a:r>
              <a:t>Extra Long Slide Title Goes Here</a:t>
            </a:r>
          </a:p>
        </p:txBody>
      </p:sp>
      <p:sp>
        <p:nvSpPr>
          <p:cNvPr id="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_ShortTitle_2Column">
    <p:spTree>
      <p:nvGrpSpPr>
        <p:cNvPr id="1" name=""/>
        <p:cNvGrpSpPr/>
        <p:nvPr/>
      </p:nvGrpSpPr>
      <p:grpSpPr>
        <a:xfrm>
          <a:off x="0" y="0"/>
          <a:ext cx="0" cy="0"/>
          <a:chOff x="0" y="0"/>
          <a:chExt cx="0" cy="0"/>
        </a:xfrm>
      </p:grpSpPr>
      <p:sp>
        <p:nvSpPr>
          <p:cNvPr id="76" name="Short Title Slide Goes Here"/>
          <p:cNvSpPr txBox="1">
            <a:spLocks noGrp="1"/>
          </p:cNvSpPr>
          <p:nvPr>
            <p:ph type="title" hasCustomPrompt="1"/>
          </p:nvPr>
        </p:nvSpPr>
        <p:spPr>
          <a:prstGeom prst="rect">
            <a:avLst/>
          </a:prstGeom>
        </p:spPr>
        <p:txBody>
          <a:bodyPr/>
          <a:lstStyle/>
          <a:p>
            <a:r>
              <a:t>Short Title Slide Goes Here</a:t>
            </a:r>
          </a:p>
        </p:txBody>
      </p:sp>
      <p:sp>
        <p:nvSpPr>
          <p:cNvPr id="77" name="Body Level One…"/>
          <p:cNvSpPr txBox="1">
            <a:spLocks noGrp="1"/>
          </p:cNvSpPr>
          <p:nvPr>
            <p:ph type="body" sz="half" idx="1"/>
          </p:nvPr>
        </p:nvSpPr>
        <p:spPr>
          <a:xfrm>
            <a:off x="467833" y="1528762"/>
            <a:ext cx="5181602" cy="418624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hortTitle_2Column_Image">
    <p:spTree>
      <p:nvGrpSpPr>
        <p:cNvPr id="1" name=""/>
        <p:cNvGrpSpPr/>
        <p:nvPr/>
      </p:nvGrpSpPr>
      <p:grpSpPr>
        <a:xfrm>
          <a:off x="0" y="0"/>
          <a:ext cx="0" cy="0"/>
          <a:chOff x="0" y="0"/>
          <a:chExt cx="0" cy="0"/>
        </a:xfrm>
      </p:grpSpPr>
      <p:sp>
        <p:nvSpPr>
          <p:cNvPr id="95" name="Short Title Slide Goes Here"/>
          <p:cNvSpPr txBox="1">
            <a:spLocks noGrp="1"/>
          </p:cNvSpPr>
          <p:nvPr>
            <p:ph type="title" hasCustomPrompt="1"/>
          </p:nvPr>
        </p:nvSpPr>
        <p:spPr>
          <a:prstGeom prst="rect">
            <a:avLst/>
          </a:prstGeom>
        </p:spPr>
        <p:txBody>
          <a:bodyPr/>
          <a:lstStyle/>
          <a:p>
            <a:r>
              <a:t>Short Title Slide Goes Here</a:t>
            </a:r>
          </a:p>
        </p:txBody>
      </p:sp>
      <p:sp>
        <p:nvSpPr>
          <p:cNvPr id="96" name="Body Level One…"/>
          <p:cNvSpPr txBox="1">
            <a:spLocks noGrp="1"/>
          </p:cNvSpPr>
          <p:nvPr>
            <p:ph type="body" sz="half" idx="1"/>
          </p:nvPr>
        </p:nvSpPr>
        <p:spPr>
          <a:xfrm>
            <a:off x="467833" y="1528762"/>
            <a:ext cx="5181602" cy="4186240"/>
          </a:xfrm>
          <a:prstGeom prst="rect">
            <a:avLst/>
          </a:prstGeom>
        </p:spPr>
        <p:txBody>
          <a:bodyPr/>
          <a:lstStyle>
            <a:lvl1pPr marL="0" indent="0">
              <a:buClrTx/>
              <a:buSzTx/>
              <a:buFontTx/>
              <a:buNone/>
            </a:lvl1pPr>
            <a:lvl2pPr marL="0" indent="0">
              <a:buClrTx/>
              <a:buSzTx/>
              <a:buFontTx/>
              <a:buNone/>
            </a:lvl2pPr>
            <a:lvl3pPr marL="0" indent="0">
              <a:buClrTx/>
              <a:buSzTx/>
              <a:buFontTx/>
              <a:buNone/>
            </a:lvl3pPr>
            <a:lvl4pPr marL="0" indent="0">
              <a:buClrTx/>
              <a:buSzTx/>
              <a:buFontTx/>
              <a:buNone/>
            </a:lvl4pPr>
            <a:lvl5pPr marL="0" indent="0">
              <a:buClrTx/>
              <a:buSzTx/>
              <a:buFontTx/>
              <a:buNone/>
            </a:lvl5pPr>
          </a:lstStyle>
          <a:p>
            <a:r>
              <a:t>Body Level One</a:t>
            </a:r>
          </a:p>
          <a:p>
            <a:pPr lvl="1"/>
            <a:r>
              <a:t>Body Level Two</a:t>
            </a:r>
          </a:p>
          <a:p>
            <a:pPr lvl="2"/>
            <a:r>
              <a:t>Body Level Three</a:t>
            </a:r>
          </a:p>
          <a:p>
            <a:pPr lvl="3"/>
            <a:r>
              <a:t>Body Level Four</a:t>
            </a:r>
          </a:p>
          <a:p>
            <a:pPr lvl="4"/>
            <a:r>
              <a:t>Body Level Five</a:t>
            </a:r>
          </a:p>
        </p:txBody>
      </p:sp>
      <p:sp>
        <p:nvSpPr>
          <p:cNvPr id="97" name="Picture Placeholder 2"/>
          <p:cNvSpPr>
            <a:spLocks noGrp="1"/>
          </p:cNvSpPr>
          <p:nvPr>
            <p:ph type="pic" sz="half" idx="13"/>
          </p:nvPr>
        </p:nvSpPr>
        <p:spPr>
          <a:xfrm>
            <a:off x="6119812" y="1528762"/>
            <a:ext cx="5576888" cy="4186240"/>
          </a:xfrm>
          <a:prstGeom prst="rect">
            <a:avLst/>
          </a:prstGeom>
        </p:spPr>
        <p:txBody>
          <a:bodyPr lIns="91439" tIns="45719" rIns="91439" bIns="45719">
            <a:noAutofit/>
          </a:bodyPr>
          <a:lstStyle/>
          <a:p>
            <a:endParaRPr/>
          </a:p>
        </p:txBody>
      </p:sp>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Image">
    <p:spTree>
      <p:nvGrpSpPr>
        <p:cNvPr id="1" name=""/>
        <p:cNvGrpSpPr/>
        <p:nvPr/>
      </p:nvGrpSpPr>
      <p:grpSpPr>
        <a:xfrm>
          <a:off x="0" y="0"/>
          <a:ext cx="0" cy="0"/>
          <a:chOff x="0" y="0"/>
          <a:chExt cx="0" cy="0"/>
        </a:xfrm>
      </p:grpSpPr>
      <p:sp>
        <p:nvSpPr>
          <p:cNvPr id="114" name="Picture Placeholder 2"/>
          <p:cNvSpPr>
            <a:spLocks noGrp="1"/>
          </p:cNvSpPr>
          <p:nvPr>
            <p:ph type="pic" idx="13"/>
          </p:nvPr>
        </p:nvSpPr>
        <p:spPr>
          <a:xfrm>
            <a:off x="457200" y="457201"/>
            <a:ext cx="11239500" cy="5257802"/>
          </a:xfrm>
          <a:prstGeom prst="rect">
            <a:avLst/>
          </a:prstGeom>
        </p:spPr>
        <p:txBody>
          <a:bodyPr lIns="91439" tIns="45719" rIns="91439" bIns="45719">
            <a:noAutofit/>
          </a:bodyPr>
          <a:lstStyle/>
          <a:p>
            <a:endParaRPr/>
          </a:p>
        </p:txBody>
      </p:sp>
      <p:sp>
        <p:nvSpPr>
          <p:cNvPr id="115" name="Slide Number"/>
          <p:cNvSpPr txBox="1">
            <a:spLocks noGrp="1"/>
          </p:cNvSpPr>
          <p:nvPr>
            <p:ph type="sldNum" sz="quarter" idx="2"/>
          </p:nvPr>
        </p:nvSpPr>
        <p:spPr>
          <a:xfrm>
            <a:off x="11563017" y="6232199"/>
            <a:ext cx="258620" cy="248302"/>
          </a:xfrm>
          <a:prstGeom prst="rect">
            <a:avLst/>
          </a:prstGeom>
        </p:spPr>
        <p:txBody>
          <a:bodyPr/>
          <a:lstStyle>
            <a:lvl1pPr>
              <a:defRPr sz="1200">
                <a:solidFill>
                  <a:srgbClr val="888888"/>
                </a:solidFill>
                <a:latin typeface="+mj-lt"/>
                <a:ea typeface="+mj-ea"/>
                <a:cs typeface="+mj-cs"/>
                <a:sym typeface="Calibri"/>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Bullets_ShortTitle_2Column_Sub_Imag">
    <p:spTree>
      <p:nvGrpSpPr>
        <p:cNvPr id="1" name=""/>
        <p:cNvGrpSpPr/>
        <p:nvPr/>
      </p:nvGrpSpPr>
      <p:grpSpPr>
        <a:xfrm>
          <a:off x="0" y="0"/>
          <a:ext cx="0" cy="0"/>
          <a:chOff x="0" y="0"/>
          <a:chExt cx="0" cy="0"/>
        </a:xfrm>
      </p:grpSpPr>
      <p:pic>
        <p:nvPicPr>
          <p:cNvPr id="133" name="Image" descr="Image"/>
          <p:cNvPicPr>
            <a:picLocks noChangeAspect="1"/>
          </p:cNvPicPr>
          <p:nvPr/>
        </p:nvPicPr>
        <p:blipFill>
          <a:blip r:embed="rId2"/>
          <a:stretch>
            <a:fillRect/>
          </a:stretch>
        </p:blipFill>
        <p:spPr>
          <a:xfrm>
            <a:off x="396557" y="5926375"/>
            <a:ext cx="2340885" cy="591099"/>
          </a:xfrm>
          <a:prstGeom prst="rect">
            <a:avLst/>
          </a:prstGeom>
          <a:ln w="12700">
            <a:miter lim="400000"/>
          </a:ln>
        </p:spPr>
      </p:pic>
      <p:sp>
        <p:nvSpPr>
          <p:cNvPr id="134" name="Short Title Slide Goes Here"/>
          <p:cNvSpPr txBox="1">
            <a:spLocks noGrp="1"/>
          </p:cNvSpPr>
          <p:nvPr>
            <p:ph type="title" hasCustomPrompt="1"/>
          </p:nvPr>
        </p:nvSpPr>
        <p:spPr>
          <a:prstGeom prst="rect">
            <a:avLst/>
          </a:prstGeom>
        </p:spPr>
        <p:txBody>
          <a:bodyPr/>
          <a:lstStyle>
            <a:lvl1pPr>
              <a:defRPr>
                <a:solidFill>
                  <a:srgbClr val="D3521A"/>
                </a:solidFill>
              </a:defRPr>
            </a:lvl1pPr>
          </a:lstStyle>
          <a:p>
            <a:r>
              <a:t>Short Title Slide Goes Here</a:t>
            </a:r>
          </a:p>
        </p:txBody>
      </p:sp>
      <p:sp>
        <p:nvSpPr>
          <p:cNvPr id="135" name="Body Level One…"/>
          <p:cNvSpPr txBox="1">
            <a:spLocks noGrp="1"/>
          </p:cNvSpPr>
          <p:nvPr>
            <p:ph type="body" sz="quarter" idx="1"/>
          </p:nvPr>
        </p:nvSpPr>
        <p:spPr>
          <a:xfrm>
            <a:off x="491646" y="2516470"/>
            <a:ext cx="5157790" cy="319452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6" name="Picture Placeholder 2"/>
          <p:cNvSpPr>
            <a:spLocks noGrp="1"/>
          </p:cNvSpPr>
          <p:nvPr>
            <p:ph type="pic" sz="half" idx="13"/>
          </p:nvPr>
        </p:nvSpPr>
        <p:spPr>
          <a:xfrm>
            <a:off x="6119812" y="1528762"/>
            <a:ext cx="5576888" cy="4186240"/>
          </a:xfrm>
          <a:prstGeom prst="rect">
            <a:avLst/>
          </a:prstGeom>
        </p:spPr>
        <p:txBody>
          <a:bodyPr lIns="91439" tIns="45719" rIns="91439" bIns="45719">
            <a:noAutofit/>
          </a:bodyPr>
          <a:lstStyle/>
          <a:p>
            <a:endParaRPr/>
          </a:p>
        </p:txBody>
      </p:sp>
      <p:sp>
        <p:nvSpPr>
          <p:cNvPr id="137" name="Text Placeholder 2"/>
          <p:cNvSpPr>
            <a:spLocks noGrp="1"/>
          </p:cNvSpPr>
          <p:nvPr>
            <p:ph type="body" sz="quarter" idx="14" hasCustomPrompt="1"/>
          </p:nvPr>
        </p:nvSpPr>
        <p:spPr>
          <a:xfrm>
            <a:off x="465212" y="1528762"/>
            <a:ext cx="5157804" cy="823914"/>
          </a:xfrm>
          <a:prstGeom prst="rect">
            <a:avLst/>
          </a:prstGeom>
        </p:spPr>
        <p:txBody>
          <a:bodyPr/>
          <a:lstStyle>
            <a:lvl1pPr marL="0" indent="0">
              <a:lnSpc>
                <a:spcPts val="1800"/>
              </a:lnSpc>
              <a:buClrTx/>
              <a:buSzTx/>
              <a:buFontTx/>
              <a:buNone/>
              <a:defRPr sz="2400">
                <a:solidFill>
                  <a:srgbClr val="ED8B00"/>
                </a:solidFill>
                <a:latin typeface="GT Classic Beta v3 Black"/>
                <a:ea typeface="GT Classic Beta v3 Black"/>
                <a:cs typeface="GT Classic Beta v3 Black"/>
                <a:sym typeface="GT Classic Beta v3 Black"/>
              </a:defRPr>
            </a:lvl1pPr>
          </a:lstStyle>
          <a:p>
            <a:r>
              <a:t>EXTRA LONG SUBTITLE
GOES HERE</a:t>
            </a:r>
          </a:p>
        </p:txBody>
      </p:sp>
      <p:sp>
        <p:nvSpPr>
          <p:cNvPr id="138" name="Slide Number"/>
          <p:cNvSpPr txBox="1">
            <a:spLocks noGrp="1"/>
          </p:cNvSpPr>
          <p:nvPr>
            <p:ph type="sldNum" sz="quarter" idx="2"/>
          </p:nvPr>
        </p:nvSpPr>
        <p:spPr>
          <a:xfrm>
            <a:off x="11563017" y="6232199"/>
            <a:ext cx="258620" cy="248302"/>
          </a:xfrm>
          <a:prstGeom prst="rect">
            <a:avLst/>
          </a:prstGeom>
        </p:spPr>
        <p:txBody>
          <a:bodyPr/>
          <a:lstStyle>
            <a:lvl1pPr>
              <a:defRPr sz="1200">
                <a:solidFill>
                  <a:srgbClr val="888888"/>
                </a:solidFill>
                <a:latin typeface="+mj-lt"/>
                <a:ea typeface="+mj-ea"/>
                <a:cs typeface="+mj-cs"/>
                <a:sym typeface="Calibri"/>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ullets_LongTitle_2Column_Subtitles">
    <p:spTree>
      <p:nvGrpSpPr>
        <p:cNvPr id="1" name=""/>
        <p:cNvGrpSpPr/>
        <p:nvPr/>
      </p:nvGrpSpPr>
      <p:grpSpPr>
        <a:xfrm>
          <a:off x="0" y="0"/>
          <a:ext cx="0" cy="0"/>
          <a:chOff x="0" y="0"/>
          <a:chExt cx="0" cy="0"/>
        </a:xfrm>
      </p:grpSpPr>
      <p:sp>
        <p:nvSpPr>
          <p:cNvPr id="156" name="Body Level One…"/>
          <p:cNvSpPr txBox="1">
            <a:spLocks noGrp="1"/>
          </p:cNvSpPr>
          <p:nvPr>
            <p:ph type="body" sz="quarter" idx="1"/>
          </p:nvPr>
        </p:nvSpPr>
        <p:spPr>
          <a:xfrm>
            <a:off x="491646" y="3036884"/>
            <a:ext cx="5157790" cy="2678116"/>
          </a:xfrm>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157" name="Text Placeholder 2"/>
          <p:cNvSpPr>
            <a:spLocks noGrp="1"/>
          </p:cNvSpPr>
          <p:nvPr>
            <p:ph type="body" sz="quarter" idx="13" hasCustomPrompt="1"/>
          </p:nvPr>
        </p:nvSpPr>
        <p:spPr>
          <a:xfrm>
            <a:off x="6096000" y="2049178"/>
            <a:ext cx="5157788" cy="823914"/>
          </a:xfrm>
          <a:prstGeom prst="rect">
            <a:avLst/>
          </a:prstGeom>
        </p:spPr>
        <p:txBody>
          <a:bodyPr/>
          <a:lstStyle>
            <a:lvl1pPr marL="0" indent="0">
              <a:lnSpc>
                <a:spcPts val="1800"/>
              </a:lnSpc>
              <a:buClrTx/>
              <a:buSzTx/>
              <a:buFontTx/>
              <a:buNone/>
              <a:defRPr sz="2400">
                <a:solidFill>
                  <a:srgbClr val="ED8B00"/>
                </a:solidFill>
                <a:latin typeface="GT Classic Beta v3 Black"/>
                <a:ea typeface="GT Classic Beta v3 Black"/>
                <a:cs typeface="GT Classic Beta v3 Black"/>
                <a:sym typeface="GT Classic Beta v3 Black"/>
              </a:defRPr>
            </a:lvl1pPr>
          </a:lstStyle>
          <a:p>
            <a:r>
              <a:t>EXTRA LONG SUBTITLE
GOES HERE</a:t>
            </a:r>
          </a:p>
        </p:txBody>
      </p:sp>
      <p:sp>
        <p:nvSpPr>
          <p:cNvPr id="158" name="Text Placeholder 2"/>
          <p:cNvSpPr>
            <a:spLocks noGrp="1"/>
          </p:cNvSpPr>
          <p:nvPr>
            <p:ph type="body" sz="quarter" idx="14" hasCustomPrompt="1"/>
          </p:nvPr>
        </p:nvSpPr>
        <p:spPr>
          <a:xfrm>
            <a:off x="465217" y="2049178"/>
            <a:ext cx="5157794" cy="823914"/>
          </a:xfrm>
          <a:prstGeom prst="rect">
            <a:avLst/>
          </a:prstGeom>
        </p:spPr>
        <p:txBody>
          <a:bodyPr/>
          <a:lstStyle>
            <a:lvl1pPr marL="0" indent="0">
              <a:lnSpc>
                <a:spcPts val="1800"/>
              </a:lnSpc>
              <a:buClrTx/>
              <a:buSzTx/>
              <a:buFontTx/>
              <a:buNone/>
              <a:defRPr sz="2400">
                <a:solidFill>
                  <a:srgbClr val="ED8B00"/>
                </a:solidFill>
                <a:latin typeface="GT Classic Beta v3 Black"/>
                <a:ea typeface="GT Classic Beta v3 Black"/>
                <a:cs typeface="GT Classic Beta v3 Black"/>
                <a:sym typeface="GT Classic Beta v3 Black"/>
              </a:defRPr>
            </a:lvl1pPr>
          </a:lstStyle>
          <a:p>
            <a:r>
              <a:t>EXTRA LONG SUBTITLE
GOES HERE</a:t>
            </a:r>
          </a:p>
        </p:txBody>
      </p:sp>
      <p:sp>
        <p:nvSpPr>
          <p:cNvPr id="159" name="Extra Long Slide Title Goes Here"/>
          <p:cNvSpPr txBox="1">
            <a:spLocks noGrp="1"/>
          </p:cNvSpPr>
          <p:nvPr>
            <p:ph type="title" hasCustomPrompt="1"/>
          </p:nvPr>
        </p:nvSpPr>
        <p:spPr>
          <a:xfrm>
            <a:off x="457201" y="458308"/>
            <a:ext cx="9144001" cy="1460030"/>
          </a:xfrm>
          <a:prstGeom prst="rect">
            <a:avLst/>
          </a:prstGeom>
        </p:spPr>
        <p:txBody>
          <a:bodyPr/>
          <a:lstStyle/>
          <a:p>
            <a:r>
              <a:t>Extra Long Slide Title Goes Here</a:t>
            </a:r>
          </a:p>
        </p:txBody>
      </p:sp>
      <p:sp>
        <p:nvSpPr>
          <p:cNvPr id="1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457200" y="1528762"/>
            <a:ext cx="9144001" cy="418222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3" name="Short Title Slide Goes Here"/>
          <p:cNvSpPr txBox="1">
            <a:spLocks noGrp="1"/>
          </p:cNvSpPr>
          <p:nvPr>
            <p:ph type="title" hasCustomPrompt="1"/>
          </p:nvPr>
        </p:nvSpPr>
        <p:spPr>
          <a:xfrm>
            <a:off x="457201" y="458310"/>
            <a:ext cx="9144001" cy="77041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normAutofit/>
          </a:bodyPr>
          <a:lstStyle/>
          <a:p>
            <a:r>
              <a:t>Short Title Slide Goes Here</a:t>
            </a:r>
          </a:p>
        </p:txBody>
      </p:sp>
      <p:pic>
        <p:nvPicPr>
          <p:cNvPr id="4" name="SDZWA_SafariPark_PrimaryLockup_RGB.png" descr="SDZWA_SafariPark_PrimaryLockup_RGB.png"/>
          <p:cNvPicPr>
            <a:picLocks noChangeAspect="1"/>
          </p:cNvPicPr>
          <p:nvPr/>
        </p:nvPicPr>
        <p:blipFill>
          <a:blip r:embed="rId11"/>
          <a:stretch>
            <a:fillRect/>
          </a:stretch>
        </p:blipFill>
        <p:spPr>
          <a:xfrm>
            <a:off x="394136" y="5926717"/>
            <a:ext cx="2335714" cy="591099"/>
          </a:xfrm>
          <a:prstGeom prst="rect">
            <a:avLst/>
          </a:prstGeom>
          <a:ln w="12700">
            <a:miter lim="400000"/>
          </a:ln>
        </p:spPr>
      </p:pic>
      <p:sp>
        <p:nvSpPr>
          <p:cNvPr id="5" name="Slide Number"/>
          <p:cNvSpPr txBox="1">
            <a:spLocks noGrp="1"/>
          </p:cNvSpPr>
          <p:nvPr>
            <p:ph type="sldNum" sz="quarter" idx="2"/>
          </p:nvPr>
        </p:nvSpPr>
        <p:spPr>
          <a:xfrm>
            <a:off x="11483869" y="6177281"/>
            <a:ext cx="337766" cy="358137"/>
          </a:xfrm>
          <a:prstGeom prst="rect">
            <a:avLst/>
          </a:prstGeom>
          <a:ln w="12700">
            <a:miter lim="400000"/>
          </a:ln>
        </p:spPr>
        <p:txBody>
          <a:bodyPr wrap="none" lIns="45718" tIns="45718" rIns="45718" bIns="45718" anchor="ctr">
            <a:spAutoFit/>
          </a:bodyPr>
          <a:lstStyle>
            <a:lvl1pPr algn="r">
              <a:defRPr>
                <a:solidFill>
                  <a:srgbClr val="D3521A"/>
                </a:solidFill>
                <a:latin typeface="GT Classic Beta v3 Regular"/>
                <a:ea typeface="GT Classic Beta v3 Regular"/>
                <a:cs typeface="GT Classic Beta v3 Regular"/>
                <a:sym typeface="GT Classic Beta v3 Regular"/>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5" r:id="rId4"/>
    <p:sldLayoutId id="2147483656" r:id="rId5"/>
    <p:sldLayoutId id="2147483658" r:id="rId6"/>
    <p:sldLayoutId id="2147483660" r:id="rId7"/>
    <p:sldLayoutId id="2147483662" r:id="rId8"/>
    <p:sldLayoutId id="2147483664" r:id="rId9"/>
  </p:sldLayoutIdLst>
  <p:transition spd="med"/>
  <p:txStyles>
    <p:titleStyle>
      <a:lvl1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1pPr>
      <a:lvl2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2pPr>
      <a:lvl3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3pPr>
      <a:lvl4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4pPr>
      <a:lvl5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5pPr>
      <a:lvl6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6pPr>
      <a:lvl7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7pPr>
      <a:lvl8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8pPr>
      <a:lvl9pPr marL="0" marR="0" indent="0" algn="l" defTabSz="914400" latinLnBrk="0">
        <a:lnSpc>
          <a:spcPct val="90000"/>
        </a:lnSpc>
        <a:spcBef>
          <a:spcPts val="0"/>
        </a:spcBef>
        <a:spcAft>
          <a:spcPts val="0"/>
        </a:spcAft>
        <a:buClrTx/>
        <a:buSzTx/>
        <a:buFontTx/>
        <a:buNone/>
        <a:tabLst/>
        <a:defRPr sz="4500" b="1" i="0" u="none" strike="noStrike" cap="none" spc="0" baseline="0">
          <a:solidFill>
            <a:srgbClr val="E95D20"/>
          </a:solidFill>
          <a:uFillTx/>
          <a:latin typeface="GT Classic Beta v3 Black"/>
          <a:ea typeface="GT Classic Beta v3 Black"/>
          <a:cs typeface="GT Classic Beta v3 Black"/>
          <a:sym typeface="GT Classic Beta v3 Black"/>
        </a:defRPr>
      </a:lvl9pPr>
    </p:titleStyle>
    <p:bodyStyle>
      <a:lvl1pPr marL="228600" marR="0" indent="-2286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1pPr>
      <a:lvl2pPr marL="723900" marR="0" indent="-2667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2pPr>
      <a:lvl3pPr marL="1234438" marR="0" indent="-320038"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3pPr>
      <a:lvl4pPr marL="1727200" marR="0" indent="-3556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4pPr>
      <a:lvl5pPr marL="2184400" marR="0" indent="-3556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5pPr>
      <a:lvl6pPr marL="2641600" marR="0" indent="-3556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6pPr>
      <a:lvl7pPr marL="3098800" marR="0" indent="-3556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7pPr>
      <a:lvl8pPr marL="3556000" marR="0" indent="-3556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8pPr>
      <a:lvl9pPr marL="4013200" marR="0" indent="-355600" algn="l" defTabSz="914400" rtl="0" latinLnBrk="0">
        <a:lnSpc>
          <a:spcPct val="100000"/>
        </a:lnSpc>
        <a:spcBef>
          <a:spcPts val="1000"/>
        </a:spcBef>
        <a:spcAft>
          <a:spcPts val="0"/>
        </a:spcAft>
        <a:buClr>
          <a:srgbClr val="FFB81C"/>
        </a:buClr>
        <a:buSzPct val="100000"/>
        <a:buFont typeface="Arial"/>
        <a:buChar char="•"/>
        <a:tabLst/>
        <a:defRPr sz="2800" b="0" i="0" u="none" strike="noStrike" cap="none" spc="0" baseline="0">
          <a:solidFill>
            <a:srgbClr val="000000"/>
          </a:solidFill>
          <a:uFillTx/>
          <a:latin typeface="GT Classic Beta v3 Light"/>
          <a:ea typeface="GT Classic Beta v3 Light"/>
          <a:cs typeface="GT Classic Beta v3 Light"/>
          <a:sym typeface="GT Classic Beta v3 Light"/>
        </a:defRPr>
      </a:lvl9pPr>
    </p:bodyStyle>
    <p:otherStyle>
      <a:lvl1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1pPr>
      <a:lvl2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2pPr>
      <a:lvl3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3pPr>
      <a:lvl4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4pPr>
      <a:lvl5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5pPr>
      <a:lvl6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6pPr>
      <a:lvl7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7pPr>
      <a:lvl8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8pPr>
      <a:lvl9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GT Classic Beta v3 Regular"/>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ov"/><Relationship Id="rId1" Type="http://schemas.openxmlformats.org/officeDocument/2006/relationships/video" Target="NULL"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ov"/><Relationship Id="rId1" Type="http://schemas.microsoft.com/office/2007/relationships/media" Target="../media/media3.mov"/><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45718" tIns="45718" rIns="45718" bIns="45718" anchor="t">
            <a:normAutofit/>
          </a:bodyPr>
          <a:lstStyle/>
          <a:p>
            <a:r>
              <a:rPr lang="en-US"/>
              <a:t>Tiger Vaginal Cytology Collection</a:t>
            </a:r>
          </a:p>
        </p:txBody>
      </p:sp>
      <p:sp>
        <p:nvSpPr>
          <p:cNvPr id="3" name="Text Placeholder 2"/>
          <p:cNvSpPr>
            <a:spLocks noGrp="1"/>
          </p:cNvSpPr>
          <p:nvPr>
            <p:ph type="body" sz="quarter" idx="1"/>
          </p:nvPr>
        </p:nvSpPr>
        <p:spPr>
          <a:xfrm>
            <a:off x="1528762" y="4695081"/>
            <a:ext cx="9144004" cy="1705728"/>
          </a:xfrm>
        </p:spPr>
        <p:txBody>
          <a:bodyPr lIns="45718" tIns="45718" rIns="45718" bIns="45718" anchor="t">
            <a:normAutofit fontScale="92500" lnSpcReduction="10000"/>
          </a:bodyPr>
          <a:lstStyle/>
          <a:p>
            <a:r>
              <a:rPr lang="en-US">
                <a:solidFill>
                  <a:srgbClr val="FFFEFC"/>
                </a:solidFill>
              </a:rPr>
              <a:t>Shelley </a:t>
            </a:r>
            <a:r>
              <a:rPr lang="en-US" err="1">
                <a:solidFill>
                  <a:srgbClr val="FFFEFC"/>
                </a:solidFill>
              </a:rPr>
              <a:t>Sandmaier</a:t>
            </a:r>
            <a:r>
              <a:rPr lang="en-US">
                <a:solidFill>
                  <a:srgbClr val="FFFEFC"/>
                </a:solidFill>
              </a:rPr>
              <a:t>, Ph.D. - Ssandmaier@sdzwa.org</a:t>
            </a:r>
          </a:p>
          <a:p>
            <a:r>
              <a:rPr lang="en-US">
                <a:solidFill>
                  <a:srgbClr val="FFFEFC"/>
                </a:solidFill>
              </a:rPr>
              <a:t>Lori Hieber – Lhieber@sdzwa.org</a:t>
            </a:r>
          </a:p>
          <a:p>
            <a:endParaRPr lang="en-US">
              <a:solidFill>
                <a:srgbClr val="FFFEFC"/>
              </a:solidFill>
            </a:endParaRPr>
          </a:p>
          <a:p>
            <a:r>
              <a:rPr lang="en-US">
                <a:solidFill>
                  <a:srgbClr val="FFFEFC"/>
                </a:solidFill>
              </a:rPr>
              <a:t>March 21, 2025</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5375C-F2BC-5E55-6CA6-7157BC71F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1EF849-66A6-7A82-3BE0-A7EF0F8E51BD}"/>
              </a:ext>
            </a:extLst>
          </p:cNvPr>
          <p:cNvSpPr>
            <a:spLocks noGrp="1"/>
          </p:cNvSpPr>
          <p:nvPr>
            <p:ph type="title"/>
          </p:nvPr>
        </p:nvSpPr>
        <p:spPr/>
        <p:txBody>
          <a:bodyPr lIns="45718" tIns="45718" rIns="45718" bIns="45718" anchor="t">
            <a:normAutofit/>
          </a:bodyPr>
          <a:lstStyle/>
          <a:p>
            <a:r>
              <a:rPr lang="en-US"/>
              <a:t>Tiger Vaginal Cytology Collection</a:t>
            </a:r>
          </a:p>
        </p:txBody>
      </p:sp>
      <p:sp>
        <p:nvSpPr>
          <p:cNvPr id="3" name="Text Placeholder 2">
            <a:extLst>
              <a:ext uri="{FF2B5EF4-FFF2-40B4-BE49-F238E27FC236}">
                <a16:creationId xmlns:a16="http://schemas.microsoft.com/office/drawing/2014/main" id="{92748DD7-A28A-A1AD-6EE9-CC1B6127B861}"/>
              </a:ext>
            </a:extLst>
          </p:cNvPr>
          <p:cNvSpPr>
            <a:spLocks noGrp="1"/>
          </p:cNvSpPr>
          <p:nvPr>
            <p:ph type="body" sz="quarter" idx="1"/>
          </p:nvPr>
        </p:nvSpPr>
        <p:spPr>
          <a:xfrm>
            <a:off x="1528762" y="4695081"/>
            <a:ext cx="9144004" cy="1705728"/>
          </a:xfrm>
        </p:spPr>
        <p:txBody>
          <a:bodyPr lIns="45718" tIns="45718" rIns="45718" bIns="45718" anchor="t">
            <a:normAutofit fontScale="92500" lnSpcReduction="10000"/>
          </a:bodyPr>
          <a:lstStyle/>
          <a:p>
            <a:r>
              <a:rPr lang="en-US">
                <a:solidFill>
                  <a:srgbClr val="FFFEFC"/>
                </a:solidFill>
              </a:rPr>
              <a:t>Shelley </a:t>
            </a:r>
            <a:r>
              <a:rPr lang="en-US" err="1">
                <a:solidFill>
                  <a:srgbClr val="FFFEFC"/>
                </a:solidFill>
              </a:rPr>
              <a:t>Sandmaier</a:t>
            </a:r>
            <a:r>
              <a:rPr lang="en-US">
                <a:solidFill>
                  <a:srgbClr val="FFFEFC"/>
                </a:solidFill>
              </a:rPr>
              <a:t>, Ph.D. - Ssandmaier@sdzwa.org</a:t>
            </a:r>
          </a:p>
          <a:p>
            <a:r>
              <a:rPr lang="en-US">
                <a:solidFill>
                  <a:srgbClr val="FFFEFC"/>
                </a:solidFill>
              </a:rPr>
              <a:t>Lori Hieber – Lhieber@sdzwa.org</a:t>
            </a:r>
          </a:p>
          <a:p>
            <a:endParaRPr lang="en-US">
              <a:solidFill>
                <a:srgbClr val="FFFEFC"/>
              </a:solidFill>
            </a:endParaRPr>
          </a:p>
          <a:p>
            <a:r>
              <a:rPr lang="en-US">
                <a:solidFill>
                  <a:srgbClr val="FFFEFC"/>
                </a:solidFill>
              </a:rPr>
              <a:t>March 21, 2025</a:t>
            </a:r>
          </a:p>
        </p:txBody>
      </p:sp>
    </p:spTree>
    <p:extLst>
      <p:ext uri="{BB962C8B-B14F-4D97-AF65-F5344CB8AC3E}">
        <p14:creationId xmlns:p14="http://schemas.microsoft.com/office/powerpoint/2010/main" val="26454539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3DFF39-7127-DDD5-FA7B-599A1B26AF36}"/>
              </a:ext>
            </a:extLst>
          </p:cNvPr>
          <p:cNvSpPr txBox="1"/>
          <p:nvPr/>
        </p:nvSpPr>
        <p:spPr>
          <a:xfrm>
            <a:off x="656653" y="168714"/>
            <a:ext cx="10721616" cy="5592172"/>
          </a:xfrm>
          <a:prstGeom prst="rect">
            <a:avLst/>
          </a:prstGeom>
          <a:solidFill>
            <a:schemeClr val="bg1">
              <a:lumMod val="40000"/>
              <a:lumOff val="60000"/>
            </a:schemeClr>
          </a:solidFill>
          <a:ln w="57150">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23"/>
              </a:lnSpc>
            </a:pPr>
            <a:endParaRPr lang="en-US" sz="2000" b="1" u="sng">
              <a:latin typeface="+mj-lt"/>
              <a:ea typeface="Cambria"/>
              <a:cs typeface="Times New Roman"/>
            </a:endParaRPr>
          </a:p>
          <a:p>
            <a:pPr algn="ctr">
              <a:lnSpc>
                <a:spcPts val="2023"/>
              </a:lnSpc>
            </a:pPr>
            <a:r>
              <a:rPr lang="en-US" sz="2000" b="1" u="sng">
                <a:latin typeface="+mj-lt"/>
                <a:ea typeface="Cambria"/>
                <a:cs typeface="Times New Roman"/>
              </a:rPr>
              <a:t>THE SCIENCE OF VAGINAL CYTOLOGY </a:t>
            </a:r>
          </a:p>
          <a:p>
            <a:pPr algn="ctr">
              <a:lnSpc>
                <a:spcPts val="2023"/>
              </a:lnSpc>
            </a:pPr>
            <a:r>
              <a:rPr lang="en-US" sz="2000">
                <a:latin typeface="+mj-lt"/>
                <a:ea typeface="Cambria"/>
                <a:cs typeface="Times New Roman"/>
              </a:rPr>
              <a:t> </a:t>
            </a:r>
            <a:endParaRPr lang="en-US">
              <a:latin typeface="+mj-lt"/>
            </a:endParaRPr>
          </a:p>
          <a:p>
            <a:r>
              <a:rPr lang="en-US" sz="1600">
                <a:latin typeface="+mj-lt"/>
                <a:ea typeface="Cambria"/>
                <a:cs typeface="Times New Roman"/>
              </a:rPr>
              <a:t>Epithelial cells of the vagina change in size and shape throughout the estrous cycle in many species, including other felids. Though it is likely also true for tigers, it has yet to be studied in this species.</a:t>
            </a: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p:txBody>
      </p:sp>
      <p:pic>
        <p:nvPicPr>
          <p:cNvPr id="2" name="Picture 1">
            <a:extLst>
              <a:ext uri="{FF2B5EF4-FFF2-40B4-BE49-F238E27FC236}">
                <a16:creationId xmlns:a16="http://schemas.microsoft.com/office/drawing/2014/main" id="{1AB353C6-C0F5-BB55-80AE-DD731740AA70}"/>
              </a:ext>
            </a:extLst>
          </p:cNvPr>
          <p:cNvPicPr>
            <a:picLocks noChangeAspect="1"/>
          </p:cNvPicPr>
          <p:nvPr/>
        </p:nvPicPr>
        <p:blipFill>
          <a:blip r:embed="rId3"/>
          <a:stretch>
            <a:fillRect/>
          </a:stretch>
        </p:blipFill>
        <p:spPr>
          <a:xfrm>
            <a:off x="2393461" y="1712058"/>
            <a:ext cx="7110438" cy="3842512"/>
          </a:xfrm>
          <a:prstGeom prst="rect">
            <a:avLst/>
          </a:prstGeom>
        </p:spPr>
      </p:pic>
    </p:spTree>
    <p:extLst>
      <p:ext uri="{BB962C8B-B14F-4D97-AF65-F5344CB8AC3E}">
        <p14:creationId xmlns:p14="http://schemas.microsoft.com/office/powerpoint/2010/main" val="338271504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68F43-D1A0-D5A5-4729-D2C3763A54A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583725-221B-F082-2852-3F7B344769FF}"/>
              </a:ext>
            </a:extLst>
          </p:cNvPr>
          <p:cNvSpPr txBox="1"/>
          <p:nvPr/>
        </p:nvSpPr>
        <p:spPr>
          <a:xfrm>
            <a:off x="797021" y="439425"/>
            <a:ext cx="4993033" cy="5253618"/>
          </a:xfrm>
          <a:prstGeom prst="rect">
            <a:avLst/>
          </a:prstGeom>
          <a:solidFill>
            <a:schemeClr val="bg1">
              <a:lumMod val="40000"/>
              <a:lumOff val="60000"/>
            </a:schemeClr>
          </a:solidFill>
          <a:ln w="57150">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23"/>
              </a:lnSpc>
            </a:pPr>
            <a:endParaRPr lang="en-US" sz="2000" b="1" u="sng">
              <a:latin typeface="+mj-lt"/>
              <a:ea typeface="Cambria"/>
              <a:cs typeface="Times New Roman"/>
            </a:endParaRPr>
          </a:p>
          <a:p>
            <a:pPr algn="ctr">
              <a:lnSpc>
                <a:spcPts val="2023"/>
              </a:lnSpc>
            </a:pPr>
            <a:r>
              <a:rPr lang="en-US" sz="2000" b="1" u="sng">
                <a:latin typeface="+mj-lt"/>
                <a:ea typeface="Cambria"/>
                <a:cs typeface="Times New Roman"/>
              </a:rPr>
              <a:t>VAGINAL CYTOLOGY STUDY </a:t>
            </a:r>
          </a:p>
          <a:p>
            <a:pPr algn="ctr">
              <a:lnSpc>
                <a:spcPts val="2023"/>
              </a:lnSpc>
            </a:pPr>
            <a:r>
              <a:rPr lang="en-US" sz="2000">
                <a:latin typeface="+mj-lt"/>
                <a:ea typeface="Cambria"/>
                <a:cs typeface="Times New Roman"/>
              </a:rPr>
              <a:t> </a:t>
            </a:r>
            <a:endParaRPr lang="en-US">
              <a:latin typeface="+mj-lt"/>
            </a:endParaRPr>
          </a:p>
          <a:p>
            <a:r>
              <a:rPr lang="en-US" sz="1600" b="1">
                <a:latin typeface="+mj-lt"/>
                <a:ea typeface="Cambria"/>
                <a:cs typeface="Times New Roman"/>
              </a:rPr>
              <a:t>Purpose: </a:t>
            </a:r>
            <a:r>
              <a:rPr lang="en-US" sz="1600">
                <a:latin typeface="+mj-lt"/>
                <a:ea typeface="Cambria"/>
                <a:cs typeface="Times New Roman"/>
              </a:rPr>
              <a:t>Aid in determination of estrus to facilitate safe breeding introductions</a:t>
            </a:r>
          </a:p>
          <a:p>
            <a:endParaRPr lang="en-US" sz="1600">
              <a:latin typeface="+mj-lt"/>
              <a:ea typeface="Cambria"/>
              <a:cs typeface="Times New Roman"/>
            </a:endParaRPr>
          </a:p>
          <a:p>
            <a:r>
              <a:rPr lang="en-US" sz="1600" b="1">
                <a:latin typeface="+mj-lt"/>
                <a:ea typeface="Cambria"/>
                <a:cs typeface="Times New Roman"/>
              </a:rPr>
              <a:t>Commitments from your institution:</a:t>
            </a:r>
          </a:p>
          <a:p>
            <a:pPr marL="693738">
              <a:buFont typeface="Arial" panose="020B0604020202020204" pitchFamily="34" charset="0"/>
              <a:buChar char="•"/>
            </a:pPr>
            <a:r>
              <a:rPr lang="en-US" sz="1600" b="1">
                <a:latin typeface="+mj-lt"/>
                <a:ea typeface="Cambria"/>
                <a:cs typeface="Times New Roman"/>
              </a:rPr>
              <a:t> 	</a:t>
            </a:r>
            <a:r>
              <a:rPr lang="en-US" sz="1600">
                <a:latin typeface="+mj-lt"/>
                <a:ea typeface="Cambria"/>
                <a:cs typeface="Times New Roman"/>
              </a:rPr>
              <a:t>Willingness and ability to train the sample collection behavior</a:t>
            </a:r>
          </a:p>
          <a:p>
            <a:pPr marL="693738">
              <a:buFont typeface="Arial" panose="020B0604020202020204" pitchFamily="34" charset="0"/>
              <a:buChar char="•"/>
            </a:pPr>
            <a:r>
              <a:rPr lang="en-US" sz="1600">
                <a:latin typeface="+mj-lt"/>
                <a:ea typeface="Cambria"/>
                <a:cs typeface="Times New Roman"/>
              </a:rPr>
              <a:t> 	Freezer storage space for 3-4 months of fecal samples (3-5x per week)</a:t>
            </a:r>
          </a:p>
          <a:p>
            <a:pPr marL="693738">
              <a:buFont typeface="Arial" panose="020B0604020202020204" pitchFamily="34" charset="0"/>
              <a:buChar char="•"/>
            </a:pPr>
            <a:r>
              <a:rPr lang="en-US" sz="1600">
                <a:latin typeface="+mj-lt"/>
                <a:ea typeface="Cambria"/>
                <a:cs typeface="Times New Roman"/>
              </a:rPr>
              <a:t> 	Thorough behavior logging</a:t>
            </a:r>
          </a:p>
          <a:p>
            <a:pPr marL="693738">
              <a:buFont typeface="Arial" panose="020B0604020202020204" pitchFamily="34" charset="0"/>
              <a:buChar char="•"/>
            </a:pPr>
            <a:r>
              <a:rPr lang="en-US" sz="1600">
                <a:latin typeface="+mj-lt"/>
                <a:ea typeface="Cambria"/>
                <a:cs typeface="Times New Roman"/>
              </a:rPr>
              <a:t> 	~$50 to purchase initial supplies </a:t>
            </a: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p:txBody>
      </p:sp>
      <p:sp>
        <p:nvSpPr>
          <p:cNvPr id="2" name="TextBox 1">
            <a:extLst>
              <a:ext uri="{FF2B5EF4-FFF2-40B4-BE49-F238E27FC236}">
                <a16:creationId xmlns:a16="http://schemas.microsoft.com/office/drawing/2014/main" id="{F941720E-1723-48A4-36A6-F73D095A14B0}"/>
              </a:ext>
            </a:extLst>
          </p:cNvPr>
          <p:cNvSpPr txBox="1"/>
          <p:nvPr/>
        </p:nvSpPr>
        <p:spPr>
          <a:xfrm>
            <a:off x="6396327" y="321114"/>
            <a:ext cx="4993033" cy="5530617"/>
          </a:xfrm>
          <a:prstGeom prst="rect">
            <a:avLst/>
          </a:prstGeom>
          <a:solidFill>
            <a:schemeClr val="bg1">
              <a:lumMod val="40000"/>
              <a:lumOff val="60000"/>
            </a:schemeClr>
          </a:solidFill>
          <a:ln w="57150">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23"/>
              </a:lnSpc>
            </a:pPr>
            <a:endParaRPr lang="en-US" sz="2000" b="1" u="sng">
              <a:latin typeface="+mj-lt"/>
              <a:ea typeface="Cambria"/>
              <a:cs typeface="Times New Roman"/>
            </a:endParaRPr>
          </a:p>
          <a:p>
            <a:pPr algn="ctr">
              <a:lnSpc>
                <a:spcPts val="2023"/>
              </a:lnSpc>
            </a:pPr>
            <a:r>
              <a:rPr lang="en-US" sz="2000" b="1" u="sng">
                <a:latin typeface="+mj-lt"/>
                <a:ea typeface="Cambria"/>
                <a:cs typeface="Times New Roman"/>
              </a:rPr>
              <a:t>SUPPLIES</a:t>
            </a:r>
          </a:p>
          <a:p>
            <a:pPr algn="ctr">
              <a:lnSpc>
                <a:spcPts val="2023"/>
              </a:lnSpc>
            </a:pPr>
            <a:r>
              <a:rPr lang="en-US" sz="2000">
                <a:latin typeface="+mj-lt"/>
                <a:ea typeface="Cambria"/>
                <a:cs typeface="Times New Roman"/>
              </a:rPr>
              <a:t> </a:t>
            </a:r>
            <a:endParaRPr lang="en-US">
              <a:latin typeface="+mj-lt"/>
            </a:endParaRPr>
          </a:p>
          <a:p>
            <a:pPr marL="285750" indent="-285750">
              <a:buFont typeface="Arial" panose="020B0604020202020204" pitchFamily="34" charset="0"/>
              <a:buChar char="•"/>
            </a:pPr>
            <a:r>
              <a:rPr lang="en-US" sz="1600" b="1">
                <a:latin typeface="+mj-lt"/>
                <a:ea typeface="Cambria"/>
                <a:cs typeface="Times New Roman"/>
              </a:rPr>
              <a:t>Saline</a:t>
            </a:r>
          </a:p>
          <a:p>
            <a:pPr marL="285750" indent="-285750">
              <a:buFont typeface="Arial" panose="020B0604020202020204" pitchFamily="34" charset="0"/>
              <a:buChar char="•"/>
            </a:pPr>
            <a:r>
              <a:rPr lang="en-US" sz="1600" b="1">
                <a:latin typeface="+mj-lt"/>
                <a:ea typeface="Cambria"/>
                <a:cs typeface="Times New Roman"/>
              </a:rPr>
              <a:t>Long handle cotton swabs</a:t>
            </a:r>
          </a:p>
          <a:p>
            <a:pPr marL="285750" indent="-285750">
              <a:buFont typeface="Arial" panose="020B0604020202020204" pitchFamily="34" charset="0"/>
              <a:buChar char="•"/>
            </a:pPr>
            <a:r>
              <a:rPr lang="en-US" sz="1600" b="1">
                <a:latin typeface="+mj-lt"/>
                <a:ea typeface="Cambria"/>
                <a:cs typeface="Times New Roman"/>
              </a:rPr>
              <a:t>Gauze</a:t>
            </a:r>
          </a:p>
          <a:p>
            <a:pPr marL="285750" indent="-285750">
              <a:buFont typeface="Arial" panose="020B0604020202020204" pitchFamily="34" charset="0"/>
              <a:buChar char="•"/>
            </a:pPr>
            <a:r>
              <a:rPr lang="en-US" sz="1600" b="1">
                <a:latin typeface="+mj-lt"/>
                <a:ea typeface="Cambria"/>
                <a:cs typeface="Times New Roman"/>
              </a:rPr>
              <a:t>Cell fixative spray</a:t>
            </a:r>
          </a:p>
          <a:p>
            <a:pPr marL="285750" indent="-285750">
              <a:buFont typeface="Arial" panose="020B0604020202020204" pitchFamily="34" charset="0"/>
              <a:buChar char="•"/>
            </a:pPr>
            <a:r>
              <a:rPr lang="en-US" sz="1600" b="1">
                <a:latin typeface="+mj-lt"/>
                <a:ea typeface="Cambria"/>
                <a:cs typeface="Times New Roman"/>
              </a:rPr>
              <a:t>Microscope slides w/ label</a:t>
            </a:r>
          </a:p>
          <a:p>
            <a:pPr marL="285750" indent="-285750">
              <a:buFont typeface="Arial" panose="020B0604020202020204" pitchFamily="34" charset="0"/>
              <a:buChar char="•"/>
            </a:pPr>
            <a:r>
              <a:rPr lang="en-US" sz="1600" b="1">
                <a:latin typeface="+mj-lt"/>
                <a:ea typeface="Cambria"/>
                <a:cs typeface="Times New Roman"/>
              </a:rPr>
              <a:t>Pencil</a:t>
            </a:r>
          </a:p>
          <a:p>
            <a:pPr marL="285750" indent="-285750">
              <a:buFont typeface="Arial" panose="020B0604020202020204" pitchFamily="34" charset="0"/>
              <a:buChar char="•"/>
            </a:pPr>
            <a:r>
              <a:rPr lang="en-US" sz="1600" b="1">
                <a:latin typeface="+mj-lt"/>
                <a:ea typeface="Cambria"/>
                <a:cs typeface="Times New Roman"/>
              </a:rPr>
              <a:t>Ziploc bags for fecal storage</a:t>
            </a:r>
          </a:p>
          <a:p>
            <a:pPr marL="285750" indent="-285750">
              <a:buFont typeface="Arial" panose="020B0604020202020204" pitchFamily="34" charset="0"/>
              <a:buChar char="•"/>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a:p>
            <a:pPr>
              <a:lnSpc>
                <a:spcPts val="1457"/>
              </a:lnSpc>
            </a:pPr>
            <a:endParaRPr lang="en-US" sz="1600">
              <a:latin typeface="+mj-lt"/>
              <a:ea typeface="Cambria"/>
              <a:cs typeface="Times New Roman"/>
            </a:endParaRPr>
          </a:p>
        </p:txBody>
      </p:sp>
      <p:pic>
        <p:nvPicPr>
          <p:cNvPr id="1026" name="Picture 2">
            <a:extLst>
              <a:ext uri="{FF2B5EF4-FFF2-40B4-BE49-F238E27FC236}">
                <a16:creationId xmlns:a16="http://schemas.microsoft.com/office/drawing/2014/main" id="{3DC95D8A-A43C-DE01-CE7D-85D187AAF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6399" y="880896"/>
            <a:ext cx="1758043" cy="14259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ure of CytoFix™">
            <a:extLst>
              <a:ext uri="{FF2B5EF4-FFF2-40B4-BE49-F238E27FC236}">
                <a16:creationId xmlns:a16="http://schemas.microsoft.com/office/drawing/2014/main" id="{E13510A3-0A59-CDC0-87AF-7B466E5BBC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5084" y="2590800"/>
            <a:ext cx="1400672" cy="23068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7EB105F-873B-B749-677A-A14055EE2E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6440" y="3085646"/>
            <a:ext cx="2079171" cy="2079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82019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49998-05D2-E2B8-B4DE-F245934F66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5750D9F-A8E4-CA07-7AF5-984D00E0A9B7}"/>
              </a:ext>
            </a:extLst>
          </p:cNvPr>
          <p:cNvSpPr txBox="1"/>
          <p:nvPr/>
        </p:nvSpPr>
        <p:spPr>
          <a:xfrm>
            <a:off x="656653" y="168714"/>
            <a:ext cx="10721616" cy="5612690"/>
          </a:xfrm>
          <a:prstGeom prst="rect">
            <a:avLst/>
          </a:prstGeom>
          <a:solidFill>
            <a:schemeClr val="bg1">
              <a:lumMod val="40000"/>
              <a:lumOff val="60000"/>
            </a:schemeClr>
          </a:solidFill>
          <a:ln w="57150">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23"/>
              </a:lnSpc>
            </a:pPr>
            <a:endParaRPr lang="en-US" sz="2000" b="1" u="sng">
              <a:latin typeface="Calibri"/>
              <a:ea typeface="Cambria"/>
              <a:cs typeface="Times New Roman"/>
            </a:endParaRPr>
          </a:p>
          <a:p>
            <a:pPr algn="ctr">
              <a:lnSpc>
                <a:spcPts val="2023"/>
              </a:lnSpc>
            </a:pPr>
            <a:r>
              <a:rPr lang="en-US" sz="2000" b="1" u="sng">
                <a:latin typeface="Calibri"/>
                <a:ea typeface="Cambria"/>
                <a:cs typeface="Times New Roman"/>
              </a:rPr>
              <a:t>VAGINAL CYTOLOGY </a:t>
            </a:r>
            <a:r>
              <a:rPr lang="en-US" sz="2000" b="1">
                <a:latin typeface="Calibri"/>
                <a:ea typeface="Cambria"/>
                <a:cs typeface="Times New Roman"/>
              </a:rPr>
              <a:t> </a:t>
            </a:r>
            <a:endParaRPr lang="en-US"/>
          </a:p>
          <a:p>
            <a:pPr>
              <a:lnSpc>
                <a:spcPts val="1457"/>
              </a:lnSpc>
            </a:pPr>
            <a:endParaRPr lang="en-US" sz="1600">
              <a:latin typeface="Cambria"/>
              <a:ea typeface="Cambria"/>
              <a:cs typeface="Times New Roman"/>
            </a:endParaRPr>
          </a:p>
          <a:p>
            <a:pPr>
              <a:lnSpc>
                <a:spcPts val="1457"/>
              </a:lnSpc>
            </a:pPr>
            <a:r>
              <a:rPr lang="en-US" sz="1600" b="1" u="sng">
                <a:latin typeface="Calibri"/>
                <a:ea typeface="Cambria"/>
                <a:cs typeface="Times New Roman"/>
              </a:rPr>
              <a:t>Training Steps:</a:t>
            </a:r>
            <a:r>
              <a:rPr lang="en-US" sz="1600">
                <a:latin typeface="Calibri"/>
                <a:ea typeface="Cambria"/>
                <a:cs typeface="Times New Roman"/>
              </a:rPr>
              <a:t> </a:t>
            </a:r>
          </a:p>
          <a:p>
            <a:pPr>
              <a:lnSpc>
                <a:spcPts val="1457"/>
              </a:lnSpc>
            </a:pPr>
            <a:endParaRPr lang="en-US" sz="1600">
              <a:latin typeface="Calibri"/>
              <a:ea typeface="Cambria"/>
              <a:cs typeface="Times New Roman"/>
            </a:endParaRPr>
          </a:p>
          <a:p>
            <a:pPr marL="228600" indent="-228600">
              <a:lnSpc>
                <a:spcPts val="1457"/>
              </a:lnSpc>
              <a:buFont typeface=""/>
              <a:buAutoNum type="arabicPeriod"/>
            </a:pPr>
            <a:r>
              <a:rPr lang="en-US" sz="1600">
                <a:latin typeface="Calibri"/>
                <a:ea typeface="Cambria"/>
                <a:cs typeface="Times New Roman"/>
              </a:rPr>
              <a:t>Acclimate cat to lying down in cytology position. This generally involves having the cat receive reinforcement, while their back end and tail are aligned with the access port.</a:t>
            </a:r>
          </a:p>
          <a:p>
            <a:pPr>
              <a:lnSpc>
                <a:spcPts val="1457"/>
              </a:lnSpc>
            </a:pPr>
            <a:endParaRPr lang="en-US" sz="1600">
              <a:latin typeface="Calibri"/>
              <a:ea typeface="Cambria"/>
              <a:cs typeface="Times New Roman"/>
            </a:endParaRPr>
          </a:p>
          <a:p>
            <a:pPr marL="228600" indent="-228600">
              <a:lnSpc>
                <a:spcPts val="1457"/>
              </a:lnSpc>
              <a:buFont typeface=""/>
              <a:buAutoNum type="arabicPeriod" startAt="2"/>
            </a:pPr>
            <a:r>
              <a:rPr lang="en-US" sz="1600">
                <a:latin typeface="Calibri"/>
                <a:ea typeface="Cambria"/>
                <a:cs typeface="Times New Roman"/>
              </a:rPr>
              <a:t>Desensitize the cat to having a second care specialist behind them, while the first offers reinforcement. </a:t>
            </a:r>
          </a:p>
          <a:p>
            <a:pPr>
              <a:lnSpc>
                <a:spcPts val="1457"/>
              </a:lnSpc>
            </a:pPr>
            <a:endParaRPr lang="en-US" sz="1600">
              <a:latin typeface="Calibri"/>
              <a:ea typeface="Cambria"/>
              <a:cs typeface="Times New Roman"/>
            </a:endParaRPr>
          </a:p>
          <a:p>
            <a:pPr marL="228600" indent="-228600">
              <a:lnSpc>
                <a:spcPts val="1457"/>
              </a:lnSpc>
              <a:buFont typeface=""/>
              <a:buAutoNum type="arabicPeriod" startAt="3"/>
            </a:pPr>
            <a:r>
              <a:rPr lang="en-US" sz="1600">
                <a:latin typeface="Calibri"/>
                <a:ea typeface="Cambria"/>
                <a:cs typeface="Times New Roman"/>
              </a:rPr>
              <a:t>If utilizing a training door or blood draw port, desensitize the cat to manipulation of the training door in the following steps, if necessary: </a:t>
            </a:r>
          </a:p>
          <a:p>
            <a:pPr marL="685800" lvl="2" indent="-228600">
              <a:lnSpc>
                <a:spcPts val="1457"/>
              </a:lnSpc>
              <a:buAutoNum type="alphaLcPeriod"/>
            </a:pPr>
            <a:r>
              <a:rPr lang="en-US" sz="1600">
                <a:latin typeface="Calibri"/>
                <a:ea typeface="Cambria"/>
                <a:cs typeface="Times New Roman"/>
              </a:rPr>
              <a:t>Desensitize to the sound of the lock being manipulated </a:t>
            </a:r>
          </a:p>
          <a:p>
            <a:pPr marL="685800" lvl="2" indent="-228600">
              <a:lnSpc>
                <a:spcPts val="1457"/>
              </a:lnSpc>
              <a:buAutoNum type="alphaLcPeriod"/>
            </a:pPr>
            <a:r>
              <a:rPr lang="en-US" sz="1600">
                <a:latin typeface="Calibri"/>
                <a:ea typeface="Cambria"/>
                <a:cs typeface="Times New Roman"/>
              </a:rPr>
              <a:t>Desensitize to the sound of the lock being removed from the training door </a:t>
            </a:r>
          </a:p>
          <a:p>
            <a:pPr marL="685800" lvl="2" indent="-228600">
              <a:lnSpc>
                <a:spcPts val="1457"/>
              </a:lnSpc>
              <a:buAutoNum type="alphaLcPeriod"/>
            </a:pPr>
            <a:r>
              <a:rPr lang="en-US" sz="1600">
                <a:latin typeface="Calibri"/>
                <a:ea typeface="Cambria"/>
                <a:cs typeface="Times New Roman"/>
              </a:rPr>
              <a:t>Desensitize to the sound of the door being opened. </a:t>
            </a:r>
          </a:p>
          <a:p>
            <a:pPr>
              <a:lnSpc>
                <a:spcPts val="1457"/>
              </a:lnSpc>
            </a:pPr>
            <a:endParaRPr lang="en-US" sz="1600">
              <a:latin typeface="Calibri"/>
              <a:ea typeface="Cambria"/>
              <a:cs typeface="Times New Roman"/>
            </a:endParaRPr>
          </a:p>
          <a:p>
            <a:pPr marL="228600" indent="-228600">
              <a:lnSpc>
                <a:spcPts val="1457"/>
              </a:lnSpc>
              <a:buFont typeface=""/>
              <a:buAutoNum type="arabicPeriod" startAt="4"/>
            </a:pPr>
            <a:r>
              <a:rPr lang="en-US" sz="1600">
                <a:latin typeface="Calibri"/>
                <a:ea typeface="Cambria"/>
                <a:cs typeface="Times New Roman"/>
              </a:rPr>
              <a:t>Once the cat is comfortable with the above, begin tactile desensitization to rump, hips, base of tail, and under tail. </a:t>
            </a:r>
          </a:p>
          <a:p>
            <a:pPr>
              <a:lnSpc>
                <a:spcPts val="1457"/>
              </a:lnSpc>
            </a:pPr>
            <a:endParaRPr lang="en-US" sz="1600">
              <a:latin typeface="Calibri"/>
              <a:ea typeface="Cambria"/>
              <a:cs typeface="Times New Roman"/>
            </a:endParaRPr>
          </a:p>
          <a:p>
            <a:pPr marL="228600" indent="-228600">
              <a:lnSpc>
                <a:spcPts val="1457"/>
              </a:lnSpc>
              <a:buFont typeface=""/>
              <a:buAutoNum type="arabicPeriod" startAt="5"/>
            </a:pPr>
            <a:r>
              <a:rPr lang="en-US" sz="1600">
                <a:latin typeface="Calibri"/>
                <a:ea typeface="Cambria"/>
                <a:cs typeface="Times New Roman"/>
              </a:rPr>
              <a:t>Once the cat is comfortable with the above, desensitize to application of wet gauze to vulva for cleansing. </a:t>
            </a:r>
          </a:p>
          <a:p>
            <a:pPr>
              <a:lnSpc>
                <a:spcPts val="1457"/>
              </a:lnSpc>
            </a:pPr>
            <a:endParaRPr lang="en-US" sz="1600">
              <a:latin typeface="Calibri"/>
              <a:ea typeface="Cambria"/>
              <a:cs typeface="Times New Roman"/>
            </a:endParaRPr>
          </a:p>
          <a:p>
            <a:pPr marL="228600" indent="-228600">
              <a:lnSpc>
                <a:spcPts val="1457"/>
              </a:lnSpc>
              <a:buFont typeface=""/>
              <a:buAutoNum type="arabicPeriod" startAt="6"/>
            </a:pPr>
            <a:r>
              <a:rPr lang="en-US" sz="1600">
                <a:latin typeface="Calibri"/>
                <a:ea typeface="Cambria"/>
                <a:cs typeface="Times New Roman"/>
              </a:rPr>
              <a:t>Desensitize cat to premoistened cotton swab in the following steps:</a:t>
            </a:r>
          </a:p>
          <a:p>
            <a:pPr marL="685800" lvl="2" indent="-228600">
              <a:lnSpc>
                <a:spcPts val="1457"/>
              </a:lnSpc>
              <a:buAutoNum type="alphaLcPeriod"/>
            </a:pPr>
            <a:r>
              <a:rPr lang="en-US" sz="1600">
                <a:latin typeface="Calibri"/>
                <a:ea typeface="Calibri"/>
                <a:cs typeface="Calibri"/>
              </a:rPr>
              <a:t>Touch swab to vulva superficially. </a:t>
            </a:r>
          </a:p>
          <a:p>
            <a:pPr marL="685800" lvl="2" indent="-228600">
              <a:lnSpc>
                <a:spcPts val="1457"/>
              </a:lnSpc>
              <a:buAutoNum type="alphaLcPeriod"/>
            </a:pPr>
            <a:r>
              <a:rPr lang="en-US" sz="1600">
                <a:latin typeface="Calibri"/>
                <a:ea typeface="Calibri"/>
                <a:cs typeface="Calibri"/>
              </a:rPr>
              <a:t>Insert cotton tip of swab into vulva. </a:t>
            </a:r>
          </a:p>
          <a:p>
            <a:pPr marL="457200" lvl="2">
              <a:lnSpc>
                <a:spcPts val="1457"/>
              </a:lnSpc>
            </a:pPr>
            <a:r>
              <a:rPr lang="en-US" sz="1600">
                <a:latin typeface="Calibri"/>
                <a:ea typeface="Calibri"/>
                <a:cs typeface="Calibri"/>
              </a:rPr>
              <a:t>c.  Insert swab 1” into vulva.</a:t>
            </a:r>
          </a:p>
          <a:p>
            <a:pPr marL="457200" lvl="2">
              <a:lnSpc>
                <a:spcPts val="1457"/>
              </a:lnSpc>
            </a:pPr>
            <a:r>
              <a:rPr lang="en-US" sz="1600">
                <a:latin typeface="Calibri"/>
                <a:ea typeface="Calibri"/>
                <a:cs typeface="Calibri"/>
              </a:rPr>
              <a:t>d.  Insert swab 1" - 2” into vulva. </a:t>
            </a:r>
          </a:p>
          <a:p>
            <a:pPr marL="457200" lvl="2">
              <a:lnSpc>
                <a:spcPts val="1457"/>
              </a:lnSpc>
            </a:pPr>
            <a:r>
              <a:rPr lang="en-US" sz="1600">
                <a:latin typeface="Calibri"/>
                <a:ea typeface="Calibri"/>
                <a:cs typeface="Calibri"/>
              </a:rPr>
              <a:t>e.  Insert swab 1"- 2” into vulva, twist 360° - 720°</a:t>
            </a:r>
          </a:p>
          <a:p>
            <a:pPr marL="0">
              <a:lnSpc>
                <a:spcPts val="1457"/>
              </a:lnSpc>
            </a:pPr>
            <a:endParaRPr lang="en-US" sz="1600">
              <a:latin typeface="Calibri"/>
              <a:ea typeface="Cambria"/>
              <a:cs typeface="Times New Roman"/>
            </a:endParaRPr>
          </a:p>
          <a:p>
            <a:pPr marL="228600" indent="-228600">
              <a:lnSpc>
                <a:spcPts val="1457"/>
              </a:lnSpc>
              <a:buFont typeface=""/>
              <a:buAutoNum type="arabicPeriod" startAt="7"/>
            </a:pPr>
            <a:r>
              <a:rPr lang="en-US" sz="1600">
                <a:latin typeface="Calibri"/>
                <a:ea typeface="Cambria"/>
                <a:cs typeface="Times New Roman"/>
              </a:rPr>
              <a:t>Desensitize cat to the sound of the fixative spray can. </a:t>
            </a:r>
          </a:p>
        </p:txBody>
      </p:sp>
    </p:spTree>
    <p:extLst>
      <p:ext uri="{BB962C8B-B14F-4D97-AF65-F5344CB8AC3E}">
        <p14:creationId xmlns:p14="http://schemas.microsoft.com/office/powerpoint/2010/main" val="124569003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10359-9A5D-316D-E906-50A3E4835B70}"/>
            </a:ext>
          </a:extLst>
        </p:cNvPr>
        <p:cNvGrpSpPr/>
        <p:nvPr/>
      </p:nvGrpSpPr>
      <p:grpSpPr>
        <a:xfrm>
          <a:off x="0" y="0"/>
          <a:ext cx="0" cy="0"/>
          <a:chOff x="0" y="0"/>
          <a:chExt cx="0" cy="0"/>
        </a:xfrm>
      </p:grpSpPr>
      <p:pic>
        <p:nvPicPr>
          <p:cNvPr id="4" name="IMG_3711(10)">
            <a:hlinkClick r:id="" action="ppaction://media"/>
            <a:extLst>
              <a:ext uri="{FF2B5EF4-FFF2-40B4-BE49-F238E27FC236}">
                <a16:creationId xmlns:a16="http://schemas.microsoft.com/office/drawing/2014/main" id="{F2124100-5234-E8F1-56F8-F57E89DF23FF}"/>
              </a:ext>
            </a:extLst>
          </p:cNvPr>
          <p:cNvPicPr>
            <a:picLocks noChangeAspect="1"/>
          </p:cNvPicPr>
          <p:nvPr>
            <a:videoFile r:link="rId1"/>
            <p:extLst>
              <p:ext uri="{DAA4B4D4-6D71-4841-9C94-3DE7FCFB9230}">
                <p14:media xmlns:p14="http://schemas.microsoft.com/office/powerpoint/2010/main" r:embed="rId2">
                  <p14:trim st="21121"/>
                </p14:media>
              </p:ext>
            </p:extLst>
          </p:nvPr>
        </p:nvPicPr>
        <p:blipFill>
          <a:blip r:embed="rId4"/>
          <a:stretch>
            <a:fillRect/>
          </a:stretch>
        </p:blipFill>
        <p:spPr>
          <a:xfrm>
            <a:off x="1192392" y="197998"/>
            <a:ext cx="9876094" cy="5578785"/>
          </a:xfrm>
          <a:prstGeom prst="rect">
            <a:avLst/>
          </a:prstGeom>
          <a:ln w="57150">
            <a:solidFill>
              <a:schemeClr val="bg1"/>
            </a:solidFill>
          </a:ln>
        </p:spPr>
      </p:pic>
    </p:spTree>
    <p:extLst>
      <p:ext uri="{BB962C8B-B14F-4D97-AF65-F5344CB8AC3E}">
        <p14:creationId xmlns:p14="http://schemas.microsoft.com/office/powerpoint/2010/main" val="21385460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G_3711">
            <a:hlinkClick r:id="" action="ppaction://media"/>
            <a:extLst>
              <a:ext uri="{FF2B5EF4-FFF2-40B4-BE49-F238E27FC236}">
                <a16:creationId xmlns:a16="http://schemas.microsoft.com/office/drawing/2014/main" id="{6E28B8CD-2322-976C-1DF8-E784A1BB20B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09031" y="336933"/>
            <a:ext cx="9753600" cy="5486400"/>
          </a:xfrm>
          <a:prstGeom prst="rect">
            <a:avLst/>
          </a:prstGeom>
          <a:ln w="57150">
            <a:solidFill>
              <a:schemeClr val="bg1"/>
            </a:solidFill>
          </a:ln>
        </p:spPr>
      </p:pic>
    </p:spTree>
    <p:extLst>
      <p:ext uri="{BB962C8B-B14F-4D97-AF65-F5344CB8AC3E}">
        <p14:creationId xmlns:p14="http://schemas.microsoft.com/office/powerpoint/2010/main" val="305071415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G_3947">
            <a:hlinkClick r:id="" action="ppaction://media"/>
            <a:extLst>
              <a:ext uri="{FF2B5EF4-FFF2-40B4-BE49-F238E27FC236}">
                <a16:creationId xmlns:a16="http://schemas.microsoft.com/office/drawing/2014/main" id="{1A8C0D9D-B3E7-2F78-C115-872218177D4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9200" y="281848"/>
            <a:ext cx="9753600" cy="5486400"/>
          </a:xfrm>
          <a:prstGeom prst="rect">
            <a:avLst/>
          </a:prstGeom>
          <a:ln w="57150">
            <a:solidFill>
              <a:schemeClr val="bg1"/>
            </a:solidFill>
          </a:ln>
        </p:spPr>
      </p:pic>
    </p:spTree>
    <p:extLst>
      <p:ext uri="{BB962C8B-B14F-4D97-AF65-F5344CB8AC3E}">
        <p14:creationId xmlns:p14="http://schemas.microsoft.com/office/powerpoint/2010/main" val="19935362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uple of people in uniform touching a cheetah in a cage&#10;&#10;AI-generated content may be incorrect.">
            <a:extLst>
              <a:ext uri="{FF2B5EF4-FFF2-40B4-BE49-F238E27FC236}">
                <a16:creationId xmlns:a16="http://schemas.microsoft.com/office/drawing/2014/main" id="{DE6F48DC-1609-2A48-1AAE-A1D6344C7EE5}"/>
              </a:ext>
            </a:extLst>
          </p:cNvPr>
          <p:cNvPicPr>
            <a:picLocks noChangeAspect="1"/>
          </p:cNvPicPr>
          <p:nvPr/>
        </p:nvPicPr>
        <p:blipFill>
          <a:blip r:embed="rId2"/>
          <a:stretch>
            <a:fillRect/>
          </a:stretch>
        </p:blipFill>
        <p:spPr>
          <a:xfrm>
            <a:off x="1167114" y="292044"/>
            <a:ext cx="9606988" cy="5405812"/>
          </a:xfrm>
          <a:prstGeom prst="rect">
            <a:avLst/>
          </a:prstGeom>
          <a:ln w="57150">
            <a:solidFill>
              <a:schemeClr val="bg1"/>
            </a:solidFill>
          </a:ln>
        </p:spPr>
      </p:pic>
    </p:spTree>
    <p:extLst>
      <p:ext uri="{BB962C8B-B14F-4D97-AF65-F5344CB8AC3E}">
        <p14:creationId xmlns:p14="http://schemas.microsoft.com/office/powerpoint/2010/main" val="39204777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BD8F3E-829D-F533-8A85-422809DC4013}"/>
              </a:ext>
            </a:extLst>
          </p:cNvPr>
          <p:cNvSpPr>
            <a:spLocks noGrp="1"/>
          </p:cNvSpPr>
          <p:nvPr>
            <p:ph type="body" sz="half" idx="1"/>
          </p:nvPr>
        </p:nvSpPr>
        <p:spPr>
          <a:xfrm>
            <a:off x="930443" y="675072"/>
            <a:ext cx="10026317" cy="4961855"/>
          </a:xfrm>
          <a:solidFill>
            <a:schemeClr val="bg1">
              <a:lumMod val="40000"/>
              <a:lumOff val="60000"/>
            </a:schemeClr>
          </a:solidFill>
          <a:ln w="57150">
            <a:solidFill>
              <a:schemeClr val="tx1"/>
            </a:solidFill>
          </a:ln>
        </p:spPr>
        <p:txBody>
          <a:bodyPr lIns="45718" tIns="45718" rIns="45718" bIns="45718" anchor="t">
            <a:noAutofit/>
          </a:bodyPr>
          <a:lstStyle/>
          <a:p>
            <a:pPr algn="ctr"/>
            <a:r>
              <a:rPr lang="en-US" sz="2000" b="1" u="sng">
                <a:latin typeface="Calibri"/>
                <a:ea typeface="Calibri"/>
                <a:cs typeface="Calibri"/>
              </a:rPr>
              <a:t>VAGINAL CYTOLOGY </a:t>
            </a:r>
            <a:endParaRPr lang="en-US"/>
          </a:p>
          <a:p>
            <a:endParaRPr lang="en-US" sz="1600">
              <a:latin typeface="Calibri"/>
            </a:endParaRPr>
          </a:p>
          <a:p>
            <a:r>
              <a:rPr lang="en-US" sz="1600" b="1">
                <a:latin typeface="Calibri"/>
              </a:rPr>
              <a:t>       </a:t>
            </a:r>
            <a:r>
              <a:rPr lang="en-US" sz="1600" b="1" u="sng">
                <a:latin typeface="Calibri"/>
              </a:rPr>
              <a:t>Collection Procedure:</a:t>
            </a:r>
          </a:p>
          <a:p>
            <a:r>
              <a:rPr lang="en-US" sz="1600">
                <a:latin typeface="Calibri"/>
              </a:rPr>
              <a:t>       1. If vulva has excess dirt or feces, wipe off using a PBS-moistened cloth/gauze, etc. Otherwise, no need to clean. </a:t>
            </a:r>
          </a:p>
          <a:p>
            <a:r>
              <a:rPr lang="en-US" sz="1600">
                <a:latin typeface="Calibri"/>
              </a:rPr>
              <a:t>       2. Dip cotton swab into PBS, shake off excess. </a:t>
            </a:r>
          </a:p>
          <a:p>
            <a:r>
              <a:rPr lang="en-US" sz="1600">
                <a:latin typeface="Calibri"/>
              </a:rPr>
              <a:t>       3. Insert swab into vagina approximately 1 - 2 inches. </a:t>
            </a:r>
          </a:p>
          <a:p>
            <a:r>
              <a:rPr lang="en-US" sz="1600">
                <a:latin typeface="Calibri"/>
              </a:rPr>
              <a:t>       4. Rotate swab 360° several times. </a:t>
            </a:r>
          </a:p>
          <a:p>
            <a:r>
              <a:rPr lang="en-US" sz="1600">
                <a:latin typeface="Calibri"/>
              </a:rPr>
              <a:t>       5. Roll swab onto clean microscope slide in three parallel lines. </a:t>
            </a:r>
          </a:p>
          <a:p>
            <a:r>
              <a:rPr lang="en-US" sz="1600">
                <a:latin typeface="Calibri"/>
              </a:rPr>
              <a:t>       6. Spray with cell fixative. </a:t>
            </a:r>
          </a:p>
          <a:p>
            <a:r>
              <a:rPr lang="en-US" sz="1600">
                <a:latin typeface="Calibri"/>
              </a:rPr>
              <a:t>       7. Label with animal name and date IN PENCIL. </a:t>
            </a:r>
          </a:p>
          <a:p>
            <a:r>
              <a:rPr lang="en-US" sz="1600">
                <a:latin typeface="Calibri"/>
              </a:rPr>
              <a:t>       8. Place in slide box, cover. </a:t>
            </a:r>
          </a:p>
          <a:p>
            <a:r>
              <a:rPr lang="en-US" sz="1600">
                <a:latin typeface="Calibri"/>
              </a:rPr>
              <a:t>       9. Note behavioral signs of estrus each day during swabbing period.</a:t>
            </a:r>
          </a:p>
        </p:txBody>
      </p:sp>
    </p:spTree>
    <p:extLst>
      <p:ext uri="{BB962C8B-B14F-4D97-AF65-F5344CB8AC3E}">
        <p14:creationId xmlns:p14="http://schemas.microsoft.com/office/powerpoint/2010/main" val="3588234237"/>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ED8B00"/>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CD00"/>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CD00"/>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2</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Tiger Vaginal Cytology Collection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Tiger Vaginal Cytology Collection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Study: How Social Media Can Bring the Zoo To You</dc:title>
  <dc:creator>Kristi Burtis</dc:creator>
  <cp:revision>2</cp:revision>
  <dcterms:modified xsi:type="dcterms:W3CDTF">2025-03-24T12:36:03Z</dcterms:modified>
</cp:coreProperties>
</file>