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35"/>
  </p:notesMasterIdLst>
  <p:sldIdLst>
    <p:sldId id="256" r:id="rId5"/>
    <p:sldId id="2147376899" r:id="rId6"/>
    <p:sldId id="276" r:id="rId7"/>
    <p:sldId id="2147376900" r:id="rId8"/>
    <p:sldId id="2147376901" r:id="rId9"/>
    <p:sldId id="2147376902" r:id="rId10"/>
    <p:sldId id="2147376903" r:id="rId11"/>
    <p:sldId id="2147376904" r:id="rId12"/>
    <p:sldId id="2147376905" r:id="rId13"/>
    <p:sldId id="2147376906" r:id="rId14"/>
    <p:sldId id="2147376907" r:id="rId15"/>
    <p:sldId id="2147376908" r:id="rId16"/>
    <p:sldId id="2147376909" r:id="rId17"/>
    <p:sldId id="2147376910" r:id="rId18"/>
    <p:sldId id="2147376913" r:id="rId19"/>
    <p:sldId id="2147376914" r:id="rId20"/>
    <p:sldId id="2147376915" r:id="rId21"/>
    <p:sldId id="2147376921" r:id="rId22"/>
    <p:sldId id="2147376917" r:id="rId23"/>
    <p:sldId id="2147376918" r:id="rId24"/>
    <p:sldId id="2147376919" r:id="rId25"/>
    <p:sldId id="2147376920" r:id="rId26"/>
    <p:sldId id="2147376916" r:id="rId27"/>
    <p:sldId id="2147376922" r:id="rId28"/>
    <p:sldId id="2147376923" r:id="rId29"/>
    <p:sldId id="329" r:id="rId30"/>
    <p:sldId id="2147376924" r:id="rId31"/>
    <p:sldId id="307" r:id="rId32"/>
    <p:sldId id="308" r:id="rId33"/>
    <p:sldId id="310"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CC99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16E7BC-B828-4CDA-B0F6-13D5D9600998}" v="3" dt="2026-02-11T15:16:31.1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870" autoAdjust="0"/>
  </p:normalViewPr>
  <p:slideViewPr>
    <p:cSldViewPr snapToGrid="0">
      <p:cViewPr varScale="1">
        <p:scale>
          <a:sx n="75" d="100"/>
          <a:sy n="75" d="100"/>
        </p:scale>
        <p:origin x="93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bby Bingham" userId="8a35590c-9add-4b43-bad5-f016bf89da60" providerId="ADAL" clId="{914CF5AE-8D6E-4580-889D-AB58CCD4874E}"/>
    <pc:docChg chg="undo custSel modSld">
      <pc:chgData name="Libby Bingham" userId="8a35590c-9add-4b43-bad5-f016bf89da60" providerId="ADAL" clId="{914CF5AE-8D6E-4580-889D-AB58CCD4874E}" dt="2026-02-11T15:22:40.168" v="106" actId="6549"/>
      <pc:docMkLst>
        <pc:docMk/>
      </pc:docMkLst>
      <pc:sldChg chg="modNotesTx">
        <pc:chgData name="Libby Bingham" userId="8a35590c-9add-4b43-bad5-f016bf89da60" providerId="ADAL" clId="{914CF5AE-8D6E-4580-889D-AB58CCD4874E}" dt="2026-02-11T15:22:40.168" v="106" actId="6549"/>
        <pc:sldMkLst>
          <pc:docMk/>
          <pc:sldMk cId="1013843931" sldId="256"/>
        </pc:sldMkLst>
      </pc:sldChg>
      <pc:sldChg chg="modNotesTx">
        <pc:chgData name="Libby Bingham" userId="8a35590c-9add-4b43-bad5-f016bf89da60" providerId="ADAL" clId="{914CF5AE-8D6E-4580-889D-AB58CCD4874E}" dt="2026-02-11T15:21:36.646" v="102" actId="6549"/>
        <pc:sldMkLst>
          <pc:docMk/>
          <pc:sldMk cId="2888318924" sldId="307"/>
        </pc:sldMkLst>
      </pc:sldChg>
      <pc:sldChg chg="delSp modSp mod">
        <pc:chgData name="Libby Bingham" userId="8a35590c-9add-4b43-bad5-f016bf89da60" providerId="ADAL" clId="{914CF5AE-8D6E-4580-889D-AB58CCD4874E}" dt="2026-02-11T15:21:48.258" v="104" actId="1076"/>
        <pc:sldMkLst>
          <pc:docMk/>
          <pc:sldMk cId="4219536220" sldId="310"/>
        </pc:sldMkLst>
        <pc:picChg chg="mod">
          <ac:chgData name="Libby Bingham" userId="8a35590c-9add-4b43-bad5-f016bf89da60" providerId="ADAL" clId="{914CF5AE-8D6E-4580-889D-AB58CCD4874E}" dt="2026-02-11T15:21:48.258" v="104" actId="1076"/>
          <ac:picMkLst>
            <pc:docMk/>
            <pc:sldMk cId="4219536220" sldId="310"/>
            <ac:picMk id="2" creationId="{7811410B-1C0D-ACE9-BF16-29D48AD9A0B7}"/>
          </ac:picMkLst>
        </pc:picChg>
        <pc:picChg chg="del">
          <ac:chgData name="Libby Bingham" userId="8a35590c-9add-4b43-bad5-f016bf89da60" providerId="ADAL" clId="{914CF5AE-8D6E-4580-889D-AB58CCD4874E}" dt="2026-02-11T15:21:45.338" v="103" actId="478"/>
          <ac:picMkLst>
            <pc:docMk/>
            <pc:sldMk cId="4219536220" sldId="310"/>
            <ac:picMk id="3" creationId="{99582517-5098-8F96-ACBD-9162AC27F329}"/>
          </ac:picMkLst>
        </pc:picChg>
      </pc:sldChg>
      <pc:sldChg chg="modNotesTx">
        <pc:chgData name="Libby Bingham" userId="8a35590c-9add-4b43-bad5-f016bf89da60" providerId="ADAL" clId="{914CF5AE-8D6E-4580-889D-AB58CCD4874E}" dt="2026-02-11T15:22:01.383" v="105" actId="6549"/>
        <pc:sldMkLst>
          <pc:docMk/>
          <pc:sldMk cId="2977250396" sldId="329"/>
        </pc:sldMkLst>
      </pc:sldChg>
      <pc:sldChg chg="modSp mod">
        <pc:chgData name="Libby Bingham" userId="8a35590c-9add-4b43-bad5-f016bf89da60" providerId="ADAL" clId="{914CF5AE-8D6E-4580-889D-AB58CCD4874E}" dt="2026-02-11T15:18:37.822" v="50" actId="20577"/>
        <pc:sldMkLst>
          <pc:docMk/>
          <pc:sldMk cId="739779899" sldId="2147376899"/>
        </pc:sldMkLst>
        <pc:spChg chg="mod">
          <ac:chgData name="Libby Bingham" userId="8a35590c-9add-4b43-bad5-f016bf89da60" providerId="ADAL" clId="{914CF5AE-8D6E-4580-889D-AB58CCD4874E}" dt="2026-02-11T15:15:12.220" v="0" actId="20577"/>
          <ac:spMkLst>
            <pc:docMk/>
            <pc:sldMk cId="739779899" sldId="2147376899"/>
            <ac:spMk id="5" creationId="{CBA3DAB3-15C7-7540-B064-EC2919D1EE42}"/>
          </ac:spMkLst>
        </pc:spChg>
        <pc:graphicFrameChg chg="mod modGraphic">
          <ac:chgData name="Libby Bingham" userId="8a35590c-9add-4b43-bad5-f016bf89da60" providerId="ADAL" clId="{914CF5AE-8D6E-4580-889D-AB58CCD4874E}" dt="2026-02-11T15:18:37.822" v="50" actId="20577"/>
          <ac:graphicFrameMkLst>
            <pc:docMk/>
            <pc:sldMk cId="739779899" sldId="2147376899"/>
            <ac:graphicFrameMk id="4" creationId="{09702AE6-39E5-E255-43FE-78A3B557F542}"/>
          </ac:graphicFrameMkLst>
        </pc:graphicFrameChg>
      </pc:sldChg>
      <pc:sldChg chg="modSp mod">
        <pc:chgData name="Libby Bingham" userId="8a35590c-9add-4b43-bad5-f016bf89da60" providerId="ADAL" clId="{914CF5AE-8D6E-4580-889D-AB58CCD4874E}" dt="2026-02-11T15:19:14.658" v="56" actId="1076"/>
        <pc:sldMkLst>
          <pc:docMk/>
          <pc:sldMk cId="2396469855" sldId="2147376900"/>
        </pc:sldMkLst>
        <pc:picChg chg="mod">
          <ac:chgData name="Libby Bingham" userId="8a35590c-9add-4b43-bad5-f016bf89da60" providerId="ADAL" clId="{914CF5AE-8D6E-4580-889D-AB58CCD4874E}" dt="2026-02-11T15:19:14.658" v="56" actId="1076"/>
          <ac:picMkLst>
            <pc:docMk/>
            <pc:sldMk cId="2396469855" sldId="2147376900"/>
            <ac:picMk id="7" creationId="{B3602D0A-0C76-3ECE-788E-08699763B96F}"/>
          </ac:picMkLst>
        </pc:picChg>
      </pc:sldChg>
      <pc:sldChg chg="modSp mod">
        <pc:chgData name="Libby Bingham" userId="8a35590c-9add-4b43-bad5-f016bf89da60" providerId="ADAL" clId="{914CF5AE-8D6E-4580-889D-AB58CCD4874E}" dt="2026-02-11T15:20:55.530" v="101" actId="20577"/>
        <pc:sldMkLst>
          <pc:docMk/>
          <pc:sldMk cId="4174710977" sldId="2147376924"/>
        </pc:sldMkLst>
        <pc:spChg chg="mod">
          <ac:chgData name="Libby Bingham" userId="8a35590c-9add-4b43-bad5-f016bf89da60" providerId="ADAL" clId="{914CF5AE-8D6E-4580-889D-AB58CCD4874E}" dt="2026-02-11T15:20:55.530" v="101" actId="20577"/>
          <ac:spMkLst>
            <pc:docMk/>
            <pc:sldMk cId="4174710977" sldId="2147376924"/>
            <ac:spMk id="9" creationId="{D4F13FDE-26F4-5F50-E8B0-6A0F70F16AC0}"/>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A00B2E-9335-445F-8DDA-77E44A24B63A}"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A213C644-E9B5-492A-9802-A2E17ECE9FB1}">
      <dgm:prSet/>
      <dgm:spPr/>
      <dgm:t>
        <a:bodyPr/>
        <a:lstStyle/>
        <a:p>
          <a:pPr>
            <a:lnSpc>
              <a:spcPct val="100000"/>
            </a:lnSpc>
            <a:defRPr cap="all"/>
          </a:pPr>
          <a:r>
            <a:rPr lang="en-US" b="1" dirty="0"/>
            <a:t>Arthur is the cofounder and CEO of </a:t>
          </a:r>
          <a:r>
            <a:rPr lang="en-US" b="1" dirty="0" err="1"/>
            <a:t>Legion.law</a:t>
          </a:r>
          <a:r>
            <a:rPr lang="en-US" b="1" dirty="0"/>
            <a:t>, an AI-powered litigation support platform. He also serves on the ABA’s National Institute on Artificial Intelligence &amp; Robotics Committee.</a:t>
          </a:r>
          <a:endParaRPr lang="en-US" dirty="0"/>
        </a:p>
      </dgm:t>
    </dgm:pt>
    <dgm:pt modelId="{679179AB-2BAD-40B7-AC6A-EC465700D7F5}" type="parTrans" cxnId="{E6544AF6-7550-41EC-B2D1-16FB7CC8107C}">
      <dgm:prSet/>
      <dgm:spPr/>
      <dgm:t>
        <a:bodyPr/>
        <a:lstStyle/>
        <a:p>
          <a:endParaRPr lang="en-US"/>
        </a:p>
      </dgm:t>
    </dgm:pt>
    <dgm:pt modelId="{92048011-E516-4595-9C85-B5E2CDEC35F5}" type="sibTrans" cxnId="{E6544AF6-7550-41EC-B2D1-16FB7CC8107C}">
      <dgm:prSet/>
      <dgm:spPr/>
      <dgm:t>
        <a:bodyPr/>
        <a:lstStyle/>
        <a:p>
          <a:endParaRPr lang="en-US"/>
        </a:p>
      </dgm:t>
    </dgm:pt>
    <dgm:pt modelId="{87D1666A-EB0F-4F50-8923-5B4E6282BAA0}">
      <dgm:prSet/>
      <dgm:spPr/>
      <dgm:t>
        <a:bodyPr/>
        <a:lstStyle/>
        <a:p>
          <a:pPr>
            <a:lnSpc>
              <a:spcPct val="100000"/>
            </a:lnSpc>
            <a:defRPr cap="all"/>
          </a:pPr>
          <a:r>
            <a:rPr lang="en-US" b="1" dirty="0"/>
            <a:t>A former Hopkins &amp; Carley (now Lathrop GPM) litigator, Arthur's law firm, Rothrock Legal, is a first-of-its-kind litigation practice that incorporates AI in every aspect of practice.</a:t>
          </a:r>
        </a:p>
      </dgm:t>
    </dgm:pt>
    <dgm:pt modelId="{F4C1C8D5-2A9F-4FB1-B5F4-2783818B64D2}" type="parTrans" cxnId="{D8A8A605-06A9-4725-942F-7A46AF95829F}">
      <dgm:prSet/>
      <dgm:spPr/>
      <dgm:t>
        <a:bodyPr/>
        <a:lstStyle/>
        <a:p>
          <a:endParaRPr lang="en-US"/>
        </a:p>
      </dgm:t>
    </dgm:pt>
    <dgm:pt modelId="{EBBA4015-742B-43FF-AD1F-369F71212374}" type="sibTrans" cxnId="{D8A8A605-06A9-4725-942F-7A46AF95829F}">
      <dgm:prSet/>
      <dgm:spPr/>
      <dgm:t>
        <a:bodyPr/>
        <a:lstStyle/>
        <a:p>
          <a:endParaRPr lang="en-US"/>
        </a:p>
      </dgm:t>
    </dgm:pt>
    <dgm:pt modelId="{C756744B-C22B-4FCE-BC0C-0D64036099EF}">
      <dgm:prSet/>
      <dgm:spPr/>
      <dgm:t>
        <a:bodyPr/>
        <a:lstStyle/>
        <a:p>
          <a:pPr>
            <a:lnSpc>
              <a:spcPct val="100000"/>
            </a:lnSpc>
            <a:defRPr cap="all"/>
          </a:pPr>
          <a:r>
            <a:rPr lang="en-US" b="1" dirty="0"/>
            <a:t>He also hosts "The Litigator’s Path“ podcast, where attorneys share their journeys and lessons learned from running their practices. </a:t>
          </a:r>
          <a:endParaRPr lang="en-US" dirty="0"/>
        </a:p>
      </dgm:t>
    </dgm:pt>
    <dgm:pt modelId="{FBFAADD7-39C9-4CAE-8F0D-0ABF594C7517}" type="parTrans" cxnId="{92CBEFF9-B524-411B-8CAD-CE3B099087E5}">
      <dgm:prSet/>
      <dgm:spPr/>
      <dgm:t>
        <a:bodyPr/>
        <a:lstStyle/>
        <a:p>
          <a:endParaRPr lang="en-US"/>
        </a:p>
      </dgm:t>
    </dgm:pt>
    <dgm:pt modelId="{B945D1CE-F109-4789-8ACD-2764B156984B}" type="sibTrans" cxnId="{92CBEFF9-B524-411B-8CAD-CE3B099087E5}">
      <dgm:prSet/>
      <dgm:spPr/>
      <dgm:t>
        <a:bodyPr/>
        <a:lstStyle/>
        <a:p>
          <a:endParaRPr lang="en-US"/>
        </a:p>
      </dgm:t>
    </dgm:pt>
    <dgm:pt modelId="{FF1F2F2C-98CB-4702-82A1-20ED0AE02D4B}">
      <dgm:prSet/>
      <dgm:spPr/>
      <dgm:t>
        <a:bodyPr/>
        <a:lstStyle/>
        <a:p>
          <a:pPr>
            <a:lnSpc>
              <a:spcPct val="100000"/>
            </a:lnSpc>
            <a:defRPr cap="all"/>
          </a:pPr>
          <a:r>
            <a:rPr lang="en-US" b="1" dirty="0"/>
            <a:t>Arthur holds a J.D. from Santa Clara Law where he served on the executive boards of Law Review and the High Tech Law Journal. </a:t>
          </a:r>
          <a:endParaRPr lang="en-US" dirty="0"/>
        </a:p>
      </dgm:t>
    </dgm:pt>
    <dgm:pt modelId="{E170EC8C-C8AE-4BAE-868C-157F5CBB24B0}" type="parTrans" cxnId="{BD872190-EBA3-416B-A1A6-ED895A521A57}">
      <dgm:prSet/>
      <dgm:spPr/>
      <dgm:t>
        <a:bodyPr/>
        <a:lstStyle/>
        <a:p>
          <a:endParaRPr lang="en-US"/>
        </a:p>
      </dgm:t>
    </dgm:pt>
    <dgm:pt modelId="{105DF09B-967D-4519-903E-EA3EABCF2C6B}" type="sibTrans" cxnId="{BD872190-EBA3-416B-A1A6-ED895A521A57}">
      <dgm:prSet/>
      <dgm:spPr/>
      <dgm:t>
        <a:bodyPr/>
        <a:lstStyle/>
        <a:p>
          <a:endParaRPr lang="en-US"/>
        </a:p>
      </dgm:t>
    </dgm:pt>
    <dgm:pt modelId="{EA21676E-85F2-49DE-B946-51D732AB84F8}" type="pres">
      <dgm:prSet presAssocID="{F9A00B2E-9335-445F-8DDA-77E44A24B63A}" presName="root" presStyleCnt="0">
        <dgm:presLayoutVars>
          <dgm:dir/>
          <dgm:resizeHandles val="exact"/>
        </dgm:presLayoutVars>
      </dgm:prSet>
      <dgm:spPr/>
    </dgm:pt>
    <dgm:pt modelId="{B9B6E0C0-A1E3-4032-A795-1435AD4520B9}" type="pres">
      <dgm:prSet presAssocID="{A213C644-E9B5-492A-9802-A2E17ECE9FB1}" presName="compNode" presStyleCnt="0"/>
      <dgm:spPr/>
    </dgm:pt>
    <dgm:pt modelId="{D5F8D74C-07CE-4E8A-9BD0-A698D9580A2A}" type="pres">
      <dgm:prSet presAssocID="{A213C644-E9B5-492A-9802-A2E17ECE9FB1}" presName="iconBgRect" presStyleLbl="bgShp" presStyleIdx="0" presStyleCnt="4"/>
      <dgm:spPr/>
    </dgm:pt>
    <dgm:pt modelId="{96881E38-7EFC-4A55-B3D1-D83A9A9E6F66}" type="pres">
      <dgm:prSet presAssocID="{A213C644-E9B5-492A-9802-A2E17ECE9FB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Judge"/>
        </a:ext>
      </dgm:extLst>
    </dgm:pt>
    <dgm:pt modelId="{17ED9F02-C985-41B5-81EC-F19148E0EEA0}" type="pres">
      <dgm:prSet presAssocID="{A213C644-E9B5-492A-9802-A2E17ECE9FB1}" presName="spaceRect" presStyleCnt="0"/>
      <dgm:spPr/>
    </dgm:pt>
    <dgm:pt modelId="{98E2108E-5E56-4AC9-B630-18A87A4D000B}" type="pres">
      <dgm:prSet presAssocID="{A213C644-E9B5-492A-9802-A2E17ECE9FB1}" presName="textRect" presStyleLbl="revTx" presStyleIdx="0" presStyleCnt="4">
        <dgm:presLayoutVars>
          <dgm:chMax val="1"/>
          <dgm:chPref val="1"/>
        </dgm:presLayoutVars>
      </dgm:prSet>
      <dgm:spPr/>
    </dgm:pt>
    <dgm:pt modelId="{C95E6ACD-0011-4814-ADCD-AF8A19D9491A}" type="pres">
      <dgm:prSet presAssocID="{92048011-E516-4595-9C85-B5E2CDEC35F5}" presName="sibTrans" presStyleCnt="0"/>
      <dgm:spPr/>
    </dgm:pt>
    <dgm:pt modelId="{EFEA7D5A-CBD2-40A7-9307-4912D3C33ADD}" type="pres">
      <dgm:prSet presAssocID="{87D1666A-EB0F-4F50-8923-5B4E6282BAA0}" presName="compNode" presStyleCnt="0"/>
      <dgm:spPr/>
    </dgm:pt>
    <dgm:pt modelId="{8EE5CF9E-FF8A-4CD5-A70D-D9FD883B34E1}" type="pres">
      <dgm:prSet presAssocID="{87D1666A-EB0F-4F50-8923-5B4E6282BAA0}" presName="iconBgRect" presStyleLbl="bgShp" presStyleIdx="1" presStyleCnt="4"/>
      <dgm:spPr/>
    </dgm:pt>
    <dgm:pt modelId="{98882D63-F69C-4252-8DF3-B60150767715}" type="pres">
      <dgm:prSet presAssocID="{87D1666A-EB0F-4F50-8923-5B4E6282BAA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ustomer Review"/>
        </a:ext>
      </dgm:extLst>
    </dgm:pt>
    <dgm:pt modelId="{9F1AFBD9-9A1B-449E-A4B2-11821B90A648}" type="pres">
      <dgm:prSet presAssocID="{87D1666A-EB0F-4F50-8923-5B4E6282BAA0}" presName="spaceRect" presStyleCnt="0"/>
      <dgm:spPr/>
    </dgm:pt>
    <dgm:pt modelId="{770B3CAD-AD0E-44F6-B481-5D591BD5EF16}" type="pres">
      <dgm:prSet presAssocID="{87D1666A-EB0F-4F50-8923-5B4E6282BAA0}" presName="textRect" presStyleLbl="revTx" presStyleIdx="1" presStyleCnt="4">
        <dgm:presLayoutVars>
          <dgm:chMax val="1"/>
          <dgm:chPref val="1"/>
        </dgm:presLayoutVars>
      </dgm:prSet>
      <dgm:spPr/>
    </dgm:pt>
    <dgm:pt modelId="{1E167934-096E-4CCE-AADB-47F2C41EF635}" type="pres">
      <dgm:prSet presAssocID="{EBBA4015-742B-43FF-AD1F-369F71212374}" presName="sibTrans" presStyleCnt="0"/>
      <dgm:spPr/>
    </dgm:pt>
    <dgm:pt modelId="{D221B016-FC4E-4E78-8A43-E6C9F2C69ABD}" type="pres">
      <dgm:prSet presAssocID="{C756744B-C22B-4FCE-BC0C-0D64036099EF}" presName="compNode" presStyleCnt="0"/>
      <dgm:spPr/>
    </dgm:pt>
    <dgm:pt modelId="{B1D835AE-86DE-4810-A2C9-8CAC6342C295}" type="pres">
      <dgm:prSet presAssocID="{C756744B-C22B-4FCE-BC0C-0D64036099EF}" presName="iconBgRect" presStyleLbl="bgShp" presStyleIdx="2" presStyleCnt="4"/>
      <dgm:spPr/>
    </dgm:pt>
    <dgm:pt modelId="{1A100E56-017E-4E2D-88C7-65F9D4C5746A}" type="pres">
      <dgm:prSet presAssocID="{C756744B-C22B-4FCE-BC0C-0D64036099E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odcast"/>
        </a:ext>
      </dgm:extLst>
    </dgm:pt>
    <dgm:pt modelId="{5F269C7A-4E72-4622-9B71-40CEB97B2370}" type="pres">
      <dgm:prSet presAssocID="{C756744B-C22B-4FCE-BC0C-0D64036099EF}" presName="spaceRect" presStyleCnt="0"/>
      <dgm:spPr/>
    </dgm:pt>
    <dgm:pt modelId="{3D6AC29E-F492-4D5B-B0F2-9148133299DA}" type="pres">
      <dgm:prSet presAssocID="{C756744B-C22B-4FCE-BC0C-0D64036099EF}" presName="textRect" presStyleLbl="revTx" presStyleIdx="2" presStyleCnt="4">
        <dgm:presLayoutVars>
          <dgm:chMax val="1"/>
          <dgm:chPref val="1"/>
        </dgm:presLayoutVars>
      </dgm:prSet>
      <dgm:spPr/>
    </dgm:pt>
    <dgm:pt modelId="{D41CB9C3-E09D-40F5-84AB-0D86F83384D3}" type="pres">
      <dgm:prSet presAssocID="{B945D1CE-F109-4789-8ACD-2764B156984B}" presName="sibTrans" presStyleCnt="0"/>
      <dgm:spPr/>
    </dgm:pt>
    <dgm:pt modelId="{97CCFA1A-0CE5-4BC7-BE65-608477938D7F}" type="pres">
      <dgm:prSet presAssocID="{FF1F2F2C-98CB-4702-82A1-20ED0AE02D4B}" presName="compNode" presStyleCnt="0"/>
      <dgm:spPr/>
    </dgm:pt>
    <dgm:pt modelId="{A248942A-1F6B-4D1B-99E1-BE4AEF01B5E6}" type="pres">
      <dgm:prSet presAssocID="{FF1F2F2C-98CB-4702-82A1-20ED0AE02D4B}" presName="iconBgRect" presStyleLbl="bgShp" presStyleIdx="3" presStyleCnt="4"/>
      <dgm:spPr/>
    </dgm:pt>
    <dgm:pt modelId="{49E44E40-6538-41C4-A5A0-D45805BA6E89}" type="pres">
      <dgm:prSet presAssocID="{FF1F2F2C-98CB-4702-82A1-20ED0AE02D4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avel"/>
        </a:ext>
      </dgm:extLst>
    </dgm:pt>
    <dgm:pt modelId="{B6C29DF5-9414-4E1C-B917-462973AB3753}" type="pres">
      <dgm:prSet presAssocID="{FF1F2F2C-98CB-4702-82A1-20ED0AE02D4B}" presName="spaceRect" presStyleCnt="0"/>
      <dgm:spPr/>
    </dgm:pt>
    <dgm:pt modelId="{0CC4DDE1-C86B-4EAF-8D7B-90F86CB09A0F}" type="pres">
      <dgm:prSet presAssocID="{FF1F2F2C-98CB-4702-82A1-20ED0AE02D4B}" presName="textRect" presStyleLbl="revTx" presStyleIdx="3" presStyleCnt="4">
        <dgm:presLayoutVars>
          <dgm:chMax val="1"/>
          <dgm:chPref val="1"/>
        </dgm:presLayoutVars>
      </dgm:prSet>
      <dgm:spPr/>
    </dgm:pt>
  </dgm:ptLst>
  <dgm:cxnLst>
    <dgm:cxn modelId="{D8A8A605-06A9-4725-942F-7A46AF95829F}" srcId="{F9A00B2E-9335-445F-8DDA-77E44A24B63A}" destId="{87D1666A-EB0F-4F50-8923-5B4E6282BAA0}" srcOrd="1" destOrd="0" parTransId="{F4C1C8D5-2A9F-4FB1-B5F4-2783818B64D2}" sibTransId="{EBBA4015-742B-43FF-AD1F-369F71212374}"/>
    <dgm:cxn modelId="{D0CE7368-B7D9-46D7-8020-0F457A2DDE12}" type="presOf" srcId="{FF1F2F2C-98CB-4702-82A1-20ED0AE02D4B}" destId="{0CC4DDE1-C86B-4EAF-8D7B-90F86CB09A0F}" srcOrd="0" destOrd="0" presId="urn:microsoft.com/office/officeart/2018/5/layout/IconCircleLabelList"/>
    <dgm:cxn modelId="{53C5848A-EA57-461A-81B3-8C6591E2C55C}" type="presOf" srcId="{C756744B-C22B-4FCE-BC0C-0D64036099EF}" destId="{3D6AC29E-F492-4D5B-B0F2-9148133299DA}" srcOrd="0" destOrd="0" presId="urn:microsoft.com/office/officeart/2018/5/layout/IconCircleLabelList"/>
    <dgm:cxn modelId="{BD872190-EBA3-416B-A1A6-ED895A521A57}" srcId="{F9A00B2E-9335-445F-8DDA-77E44A24B63A}" destId="{FF1F2F2C-98CB-4702-82A1-20ED0AE02D4B}" srcOrd="3" destOrd="0" parTransId="{E170EC8C-C8AE-4BAE-868C-157F5CBB24B0}" sibTransId="{105DF09B-967D-4519-903E-EA3EABCF2C6B}"/>
    <dgm:cxn modelId="{7805E0A9-94E4-4520-806C-74A465B322E6}" type="presOf" srcId="{87D1666A-EB0F-4F50-8923-5B4E6282BAA0}" destId="{770B3CAD-AD0E-44F6-B481-5D591BD5EF16}" srcOrd="0" destOrd="0" presId="urn:microsoft.com/office/officeart/2018/5/layout/IconCircleLabelList"/>
    <dgm:cxn modelId="{A0C9F1F2-B61D-4372-A241-CE37881A20BC}" type="presOf" srcId="{A213C644-E9B5-492A-9802-A2E17ECE9FB1}" destId="{98E2108E-5E56-4AC9-B630-18A87A4D000B}" srcOrd="0" destOrd="0" presId="urn:microsoft.com/office/officeart/2018/5/layout/IconCircleLabelList"/>
    <dgm:cxn modelId="{E6544AF6-7550-41EC-B2D1-16FB7CC8107C}" srcId="{F9A00B2E-9335-445F-8DDA-77E44A24B63A}" destId="{A213C644-E9B5-492A-9802-A2E17ECE9FB1}" srcOrd="0" destOrd="0" parTransId="{679179AB-2BAD-40B7-AC6A-EC465700D7F5}" sibTransId="{92048011-E516-4595-9C85-B5E2CDEC35F5}"/>
    <dgm:cxn modelId="{AA8600F7-3636-4124-971E-9C7CC95B8C26}" type="presOf" srcId="{F9A00B2E-9335-445F-8DDA-77E44A24B63A}" destId="{EA21676E-85F2-49DE-B946-51D732AB84F8}" srcOrd="0" destOrd="0" presId="urn:microsoft.com/office/officeart/2018/5/layout/IconCircleLabelList"/>
    <dgm:cxn modelId="{92CBEFF9-B524-411B-8CAD-CE3B099087E5}" srcId="{F9A00B2E-9335-445F-8DDA-77E44A24B63A}" destId="{C756744B-C22B-4FCE-BC0C-0D64036099EF}" srcOrd="2" destOrd="0" parTransId="{FBFAADD7-39C9-4CAE-8F0D-0ABF594C7517}" sibTransId="{B945D1CE-F109-4789-8ACD-2764B156984B}"/>
    <dgm:cxn modelId="{73EA26D0-CFFE-4E56-BB5D-F9EA3BC6E9ED}" type="presParOf" srcId="{EA21676E-85F2-49DE-B946-51D732AB84F8}" destId="{B9B6E0C0-A1E3-4032-A795-1435AD4520B9}" srcOrd="0" destOrd="0" presId="urn:microsoft.com/office/officeart/2018/5/layout/IconCircleLabelList"/>
    <dgm:cxn modelId="{D20A4B12-3A17-4EE0-986A-E002C7070B37}" type="presParOf" srcId="{B9B6E0C0-A1E3-4032-A795-1435AD4520B9}" destId="{D5F8D74C-07CE-4E8A-9BD0-A698D9580A2A}" srcOrd="0" destOrd="0" presId="urn:microsoft.com/office/officeart/2018/5/layout/IconCircleLabelList"/>
    <dgm:cxn modelId="{94071E27-1BC5-4BBB-8AB6-D1CD71ABAF3A}" type="presParOf" srcId="{B9B6E0C0-A1E3-4032-A795-1435AD4520B9}" destId="{96881E38-7EFC-4A55-B3D1-D83A9A9E6F66}" srcOrd="1" destOrd="0" presId="urn:microsoft.com/office/officeart/2018/5/layout/IconCircleLabelList"/>
    <dgm:cxn modelId="{5F95A09C-2FE6-43CA-BEFC-83058CE225D6}" type="presParOf" srcId="{B9B6E0C0-A1E3-4032-A795-1435AD4520B9}" destId="{17ED9F02-C985-41B5-81EC-F19148E0EEA0}" srcOrd="2" destOrd="0" presId="urn:microsoft.com/office/officeart/2018/5/layout/IconCircleLabelList"/>
    <dgm:cxn modelId="{E40F8918-803A-4F8E-9E7A-04582660A69E}" type="presParOf" srcId="{B9B6E0C0-A1E3-4032-A795-1435AD4520B9}" destId="{98E2108E-5E56-4AC9-B630-18A87A4D000B}" srcOrd="3" destOrd="0" presId="urn:microsoft.com/office/officeart/2018/5/layout/IconCircleLabelList"/>
    <dgm:cxn modelId="{05AC1949-4913-452E-B9C1-70C0A498A3AE}" type="presParOf" srcId="{EA21676E-85F2-49DE-B946-51D732AB84F8}" destId="{C95E6ACD-0011-4814-ADCD-AF8A19D9491A}" srcOrd="1" destOrd="0" presId="urn:microsoft.com/office/officeart/2018/5/layout/IconCircleLabelList"/>
    <dgm:cxn modelId="{C8C2513A-5061-4FE2-AC77-DE6A9CD94580}" type="presParOf" srcId="{EA21676E-85F2-49DE-B946-51D732AB84F8}" destId="{EFEA7D5A-CBD2-40A7-9307-4912D3C33ADD}" srcOrd="2" destOrd="0" presId="urn:microsoft.com/office/officeart/2018/5/layout/IconCircleLabelList"/>
    <dgm:cxn modelId="{6D50CA39-7E08-4047-92ED-51ACD59EB16C}" type="presParOf" srcId="{EFEA7D5A-CBD2-40A7-9307-4912D3C33ADD}" destId="{8EE5CF9E-FF8A-4CD5-A70D-D9FD883B34E1}" srcOrd="0" destOrd="0" presId="urn:microsoft.com/office/officeart/2018/5/layout/IconCircleLabelList"/>
    <dgm:cxn modelId="{5DD942C4-5E4D-4911-939E-5C9D487C9F76}" type="presParOf" srcId="{EFEA7D5A-CBD2-40A7-9307-4912D3C33ADD}" destId="{98882D63-F69C-4252-8DF3-B60150767715}" srcOrd="1" destOrd="0" presId="urn:microsoft.com/office/officeart/2018/5/layout/IconCircleLabelList"/>
    <dgm:cxn modelId="{90441892-9AF0-41B5-BB5B-C6CC6839C4D8}" type="presParOf" srcId="{EFEA7D5A-CBD2-40A7-9307-4912D3C33ADD}" destId="{9F1AFBD9-9A1B-449E-A4B2-11821B90A648}" srcOrd="2" destOrd="0" presId="urn:microsoft.com/office/officeart/2018/5/layout/IconCircleLabelList"/>
    <dgm:cxn modelId="{99D48136-0365-44FB-9E63-7E5FA3C2B4FA}" type="presParOf" srcId="{EFEA7D5A-CBD2-40A7-9307-4912D3C33ADD}" destId="{770B3CAD-AD0E-44F6-B481-5D591BD5EF16}" srcOrd="3" destOrd="0" presId="urn:microsoft.com/office/officeart/2018/5/layout/IconCircleLabelList"/>
    <dgm:cxn modelId="{E7E10C5C-7601-46F9-8AFA-3B09A7588AA8}" type="presParOf" srcId="{EA21676E-85F2-49DE-B946-51D732AB84F8}" destId="{1E167934-096E-4CCE-AADB-47F2C41EF635}" srcOrd="3" destOrd="0" presId="urn:microsoft.com/office/officeart/2018/5/layout/IconCircleLabelList"/>
    <dgm:cxn modelId="{718EC6CB-E2FC-418B-8EE4-9295B730F7D2}" type="presParOf" srcId="{EA21676E-85F2-49DE-B946-51D732AB84F8}" destId="{D221B016-FC4E-4E78-8A43-E6C9F2C69ABD}" srcOrd="4" destOrd="0" presId="urn:microsoft.com/office/officeart/2018/5/layout/IconCircleLabelList"/>
    <dgm:cxn modelId="{713D3FC0-FA76-4E46-80F1-5F733B358A12}" type="presParOf" srcId="{D221B016-FC4E-4E78-8A43-E6C9F2C69ABD}" destId="{B1D835AE-86DE-4810-A2C9-8CAC6342C295}" srcOrd="0" destOrd="0" presId="urn:microsoft.com/office/officeart/2018/5/layout/IconCircleLabelList"/>
    <dgm:cxn modelId="{C1C19C80-630D-4F11-BC0C-C835E4395C2A}" type="presParOf" srcId="{D221B016-FC4E-4E78-8A43-E6C9F2C69ABD}" destId="{1A100E56-017E-4E2D-88C7-65F9D4C5746A}" srcOrd="1" destOrd="0" presId="urn:microsoft.com/office/officeart/2018/5/layout/IconCircleLabelList"/>
    <dgm:cxn modelId="{7C3234CB-E1F5-41C4-B255-56074FB4E590}" type="presParOf" srcId="{D221B016-FC4E-4E78-8A43-E6C9F2C69ABD}" destId="{5F269C7A-4E72-4622-9B71-40CEB97B2370}" srcOrd="2" destOrd="0" presId="urn:microsoft.com/office/officeart/2018/5/layout/IconCircleLabelList"/>
    <dgm:cxn modelId="{D5C07FF4-2D35-4B28-AEA7-3314326F31C5}" type="presParOf" srcId="{D221B016-FC4E-4E78-8A43-E6C9F2C69ABD}" destId="{3D6AC29E-F492-4D5B-B0F2-9148133299DA}" srcOrd="3" destOrd="0" presId="urn:microsoft.com/office/officeart/2018/5/layout/IconCircleLabelList"/>
    <dgm:cxn modelId="{AA2A2379-5004-4291-904E-378B173CDF8E}" type="presParOf" srcId="{EA21676E-85F2-49DE-B946-51D732AB84F8}" destId="{D41CB9C3-E09D-40F5-84AB-0D86F83384D3}" srcOrd="5" destOrd="0" presId="urn:microsoft.com/office/officeart/2018/5/layout/IconCircleLabelList"/>
    <dgm:cxn modelId="{A50926C1-EA0B-429B-BD1B-79F920ADB081}" type="presParOf" srcId="{EA21676E-85F2-49DE-B946-51D732AB84F8}" destId="{97CCFA1A-0CE5-4BC7-BE65-608477938D7F}" srcOrd="6" destOrd="0" presId="urn:microsoft.com/office/officeart/2018/5/layout/IconCircleLabelList"/>
    <dgm:cxn modelId="{6F175D71-76E7-4F14-BC00-91FBA9C40ADF}" type="presParOf" srcId="{97CCFA1A-0CE5-4BC7-BE65-608477938D7F}" destId="{A248942A-1F6B-4D1B-99E1-BE4AEF01B5E6}" srcOrd="0" destOrd="0" presId="urn:microsoft.com/office/officeart/2018/5/layout/IconCircleLabelList"/>
    <dgm:cxn modelId="{6184536A-88FA-4388-B617-3411BE2AA7FD}" type="presParOf" srcId="{97CCFA1A-0CE5-4BC7-BE65-608477938D7F}" destId="{49E44E40-6538-41C4-A5A0-D45805BA6E89}" srcOrd="1" destOrd="0" presId="urn:microsoft.com/office/officeart/2018/5/layout/IconCircleLabelList"/>
    <dgm:cxn modelId="{3EA7F353-7D48-49B6-ADBF-E665E31E0E28}" type="presParOf" srcId="{97CCFA1A-0CE5-4BC7-BE65-608477938D7F}" destId="{B6C29DF5-9414-4E1C-B917-462973AB3753}" srcOrd="2" destOrd="0" presId="urn:microsoft.com/office/officeart/2018/5/layout/IconCircleLabelList"/>
    <dgm:cxn modelId="{8117859E-FD77-46C1-9E18-7DC47271C4C6}" type="presParOf" srcId="{97CCFA1A-0CE5-4BC7-BE65-608477938D7F}" destId="{0CC4DDE1-C86B-4EAF-8D7B-90F86CB09A0F}"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B5DFE6-038B-45B9-8133-CC77DADF9CD0}"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36E3273-098B-4B7D-89C7-10CD6E2F74CD}">
      <dgm:prSet phldrT="[Text]" phldr="0"/>
      <dgm:spPr/>
      <dgm:t>
        <a:bodyPr/>
        <a:lstStyle/>
        <a:p>
          <a:pPr>
            <a:lnSpc>
              <a:spcPct val="100000"/>
            </a:lnSpc>
          </a:pPr>
          <a:r>
            <a:rPr lang="en-US" dirty="0"/>
            <a:t>Transcribe Handwritten Documents</a:t>
          </a:r>
        </a:p>
      </dgm:t>
    </dgm:pt>
    <dgm:pt modelId="{857E8435-2A8B-4126-AAFA-B25FAA39F960}" type="parTrans" cxnId="{276B25EF-C4CE-45B7-9631-E9AF82C3BEF4}">
      <dgm:prSet/>
      <dgm:spPr/>
      <dgm:t>
        <a:bodyPr/>
        <a:lstStyle/>
        <a:p>
          <a:endParaRPr lang="en-US"/>
        </a:p>
      </dgm:t>
    </dgm:pt>
    <dgm:pt modelId="{EFC7C7FB-D5D3-4DE8-8EFC-7AB71E8059E0}" type="sibTrans" cxnId="{276B25EF-C4CE-45B7-9631-E9AF82C3BEF4}">
      <dgm:prSet/>
      <dgm:spPr/>
      <dgm:t>
        <a:bodyPr/>
        <a:lstStyle/>
        <a:p>
          <a:pPr>
            <a:lnSpc>
              <a:spcPct val="100000"/>
            </a:lnSpc>
          </a:pPr>
          <a:endParaRPr lang="en-US"/>
        </a:p>
      </dgm:t>
    </dgm:pt>
    <dgm:pt modelId="{972ACD26-BE57-4CDB-8681-0021EE9BD0AB}">
      <dgm:prSet phldrT="[Text]" phldr="0"/>
      <dgm:spPr/>
      <dgm:t>
        <a:bodyPr/>
        <a:lstStyle/>
        <a:p>
          <a:pPr>
            <a:lnSpc>
              <a:spcPct val="100000"/>
            </a:lnSpc>
          </a:pPr>
          <a:r>
            <a:rPr lang="en-US" dirty="0"/>
            <a:t>Recreate Charts &amp; Tables from a PDF</a:t>
          </a:r>
        </a:p>
      </dgm:t>
    </dgm:pt>
    <dgm:pt modelId="{78F9FF62-6EB8-4ADB-B05D-DA14C8D6DFA1}" type="parTrans" cxnId="{64A903C4-8B85-42E5-9372-277340F56F10}">
      <dgm:prSet/>
      <dgm:spPr/>
      <dgm:t>
        <a:bodyPr/>
        <a:lstStyle/>
        <a:p>
          <a:endParaRPr lang="en-US"/>
        </a:p>
      </dgm:t>
    </dgm:pt>
    <dgm:pt modelId="{1FCC817C-63AA-45FA-A854-A3DEBCDF4E55}" type="sibTrans" cxnId="{64A903C4-8B85-42E5-9372-277340F56F10}">
      <dgm:prSet/>
      <dgm:spPr/>
      <dgm:t>
        <a:bodyPr/>
        <a:lstStyle/>
        <a:p>
          <a:pPr>
            <a:lnSpc>
              <a:spcPct val="100000"/>
            </a:lnSpc>
          </a:pPr>
          <a:endParaRPr lang="en-US"/>
        </a:p>
      </dgm:t>
    </dgm:pt>
    <dgm:pt modelId="{23E43474-FB07-4781-B5E9-3FFB64B78A0C}">
      <dgm:prSet phldrT="[Text]" phldr="0"/>
      <dgm:spPr/>
      <dgm:t>
        <a:bodyPr/>
        <a:lstStyle/>
        <a:p>
          <a:pPr>
            <a:lnSpc>
              <a:spcPct val="100000"/>
            </a:lnSpc>
          </a:pPr>
          <a:r>
            <a:rPr lang="en-US" dirty="0"/>
            <a:t>Review Opposition Documents for Omissions</a:t>
          </a:r>
        </a:p>
      </dgm:t>
    </dgm:pt>
    <dgm:pt modelId="{DCAE2EB1-9455-4038-BEFE-3489C8B7446B}" type="parTrans" cxnId="{14E2155D-411A-4619-AFD3-E1169C6C96DB}">
      <dgm:prSet/>
      <dgm:spPr/>
      <dgm:t>
        <a:bodyPr/>
        <a:lstStyle/>
        <a:p>
          <a:endParaRPr lang="en-US"/>
        </a:p>
      </dgm:t>
    </dgm:pt>
    <dgm:pt modelId="{D3B0E60B-F001-4E75-9478-B4FEE3538697}" type="sibTrans" cxnId="{14E2155D-411A-4619-AFD3-E1169C6C96DB}">
      <dgm:prSet/>
      <dgm:spPr/>
      <dgm:t>
        <a:bodyPr/>
        <a:lstStyle/>
        <a:p>
          <a:pPr>
            <a:lnSpc>
              <a:spcPct val="100000"/>
            </a:lnSpc>
          </a:pPr>
          <a:endParaRPr lang="en-US"/>
        </a:p>
      </dgm:t>
    </dgm:pt>
    <dgm:pt modelId="{E77BFB6A-B908-4D70-ACF4-ED2778EDECFE}">
      <dgm:prSet phldrT="[Text]" phldr="0"/>
      <dgm:spPr/>
      <dgm:t>
        <a:bodyPr/>
        <a:lstStyle/>
        <a:p>
          <a:pPr>
            <a:lnSpc>
              <a:spcPct val="100000"/>
            </a:lnSpc>
          </a:pPr>
          <a:r>
            <a:rPr lang="en-US" dirty="0"/>
            <a:t>Outline Replies Based on </a:t>
          </a:r>
          <a:r>
            <a:rPr lang="en-US"/>
            <a:t>Found Omissions</a:t>
          </a:r>
          <a:endParaRPr lang="en-US" dirty="0"/>
        </a:p>
      </dgm:t>
    </dgm:pt>
    <dgm:pt modelId="{9BF53EDF-B136-4962-B2D7-80B3AAC6E44B}" type="parTrans" cxnId="{3BCF2D21-C7B3-4D42-91D5-32FF915060B8}">
      <dgm:prSet/>
      <dgm:spPr/>
      <dgm:t>
        <a:bodyPr/>
        <a:lstStyle/>
        <a:p>
          <a:endParaRPr lang="en-US"/>
        </a:p>
      </dgm:t>
    </dgm:pt>
    <dgm:pt modelId="{CB3A1B94-C8AE-4DAC-9596-A4E3E9D50B03}" type="sibTrans" cxnId="{3BCF2D21-C7B3-4D42-91D5-32FF915060B8}">
      <dgm:prSet/>
      <dgm:spPr/>
      <dgm:t>
        <a:bodyPr/>
        <a:lstStyle/>
        <a:p>
          <a:endParaRPr lang="en-US"/>
        </a:p>
      </dgm:t>
    </dgm:pt>
    <dgm:pt modelId="{5AA5F668-7F5C-44D0-9DC9-B49B1BB8E9FC}" type="pres">
      <dgm:prSet presAssocID="{09B5DFE6-038B-45B9-8133-CC77DADF9CD0}" presName="root" presStyleCnt="0">
        <dgm:presLayoutVars>
          <dgm:dir/>
          <dgm:resizeHandles val="exact"/>
        </dgm:presLayoutVars>
      </dgm:prSet>
      <dgm:spPr/>
    </dgm:pt>
    <dgm:pt modelId="{5B4BF8F6-5289-4F6D-8B99-93751725FBEF}" type="pres">
      <dgm:prSet presAssocID="{09B5DFE6-038B-45B9-8133-CC77DADF9CD0}" presName="container" presStyleCnt="0">
        <dgm:presLayoutVars>
          <dgm:dir/>
          <dgm:resizeHandles val="exact"/>
        </dgm:presLayoutVars>
      </dgm:prSet>
      <dgm:spPr/>
    </dgm:pt>
    <dgm:pt modelId="{BC206170-C142-40A6-B381-0889DC4F89FB}" type="pres">
      <dgm:prSet presAssocID="{C36E3273-098B-4B7D-89C7-10CD6E2F74CD}" presName="compNode" presStyleCnt="0"/>
      <dgm:spPr/>
    </dgm:pt>
    <dgm:pt modelId="{977738BF-C2DE-4BC6-BC54-C059E033F15B}" type="pres">
      <dgm:prSet presAssocID="{C36E3273-098B-4B7D-89C7-10CD6E2F74CD}" presName="iconBgRect" presStyleLbl="bgShp" presStyleIdx="0" presStyleCnt="4"/>
      <dgm:spPr/>
    </dgm:pt>
    <dgm:pt modelId="{E55D1161-1CC5-4D8D-B304-FB90092730D6}" type="pres">
      <dgm:prSet presAssocID="{C36E3273-098B-4B7D-89C7-10CD6E2F74C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D8055E1E-A7A0-4B40-9E60-90E0DB2AC710}" type="pres">
      <dgm:prSet presAssocID="{C36E3273-098B-4B7D-89C7-10CD6E2F74CD}" presName="spaceRect" presStyleCnt="0"/>
      <dgm:spPr/>
    </dgm:pt>
    <dgm:pt modelId="{49DF2462-5E66-4DB6-8C12-693D81EFF93A}" type="pres">
      <dgm:prSet presAssocID="{C36E3273-098B-4B7D-89C7-10CD6E2F74CD}" presName="textRect" presStyleLbl="revTx" presStyleIdx="0" presStyleCnt="4">
        <dgm:presLayoutVars>
          <dgm:chMax val="1"/>
          <dgm:chPref val="1"/>
        </dgm:presLayoutVars>
      </dgm:prSet>
      <dgm:spPr/>
    </dgm:pt>
    <dgm:pt modelId="{3F6AFD32-3DA7-4C94-A8BA-6B6F3EA3AFA8}" type="pres">
      <dgm:prSet presAssocID="{EFC7C7FB-D5D3-4DE8-8EFC-7AB71E8059E0}" presName="sibTrans" presStyleLbl="sibTrans2D1" presStyleIdx="0" presStyleCnt="0"/>
      <dgm:spPr/>
    </dgm:pt>
    <dgm:pt modelId="{072C66DA-2141-452F-BF19-4A17FA53B0D1}" type="pres">
      <dgm:prSet presAssocID="{972ACD26-BE57-4CDB-8681-0021EE9BD0AB}" presName="compNode" presStyleCnt="0"/>
      <dgm:spPr/>
    </dgm:pt>
    <dgm:pt modelId="{A175E99B-53A1-4CC6-B874-897AE4622091}" type="pres">
      <dgm:prSet presAssocID="{972ACD26-BE57-4CDB-8681-0021EE9BD0AB}" presName="iconBgRect" presStyleLbl="bgShp" presStyleIdx="1" presStyleCnt="4"/>
      <dgm:spPr/>
    </dgm:pt>
    <dgm:pt modelId="{F6F6638B-0DC5-46AA-9E4E-B5FA59C2FF8D}" type="pres">
      <dgm:prSet presAssocID="{972ACD26-BE57-4CDB-8681-0021EE9BD0A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ble"/>
        </a:ext>
      </dgm:extLst>
    </dgm:pt>
    <dgm:pt modelId="{64103D31-D69F-408C-B819-84CB69E6A721}" type="pres">
      <dgm:prSet presAssocID="{972ACD26-BE57-4CDB-8681-0021EE9BD0AB}" presName="spaceRect" presStyleCnt="0"/>
      <dgm:spPr/>
    </dgm:pt>
    <dgm:pt modelId="{4B34F61C-E909-4E07-A9B5-F9028EA44FC2}" type="pres">
      <dgm:prSet presAssocID="{972ACD26-BE57-4CDB-8681-0021EE9BD0AB}" presName="textRect" presStyleLbl="revTx" presStyleIdx="1" presStyleCnt="4">
        <dgm:presLayoutVars>
          <dgm:chMax val="1"/>
          <dgm:chPref val="1"/>
        </dgm:presLayoutVars>
      </dgm:prSet>
      <dgm:spPr/>
    </dgm:pt>
    <dgm:pt modelId="{0DA381F6-2D0B-4332-AFC4-88A4AA5345AB}" type="pres">
      <dgm:prSet presAssocID="{1FCC817C-63AA-45FA-A854-A3DEBCDF4E55}" presName="sibTrans" presStyleLbl="sibTrans2D1" presStyleIdx="0" presStyleCnt="0"/>
      <dgm:spPr/>
    </dgm:pt>
    <dgm:pt modelId="{C9BF8DDC-B16A-4DB4-8C6E-1565D0DDA008}" type="pres">
      <dgm:prSet presAssocID="{23E43474-FB07-4781-B5E9-3FFB64B78A0C}" presName="compNode" presStyleCnt="0"/>
      <dgm:spPr/>
    </dgm:pt>
    <dgm:pt modelId="{369E5228-4C87-4B45-AD38-D828C1D51089}" type="pres">
      <dgm:prSet presAssocID="{23E43474-FB07-4781-B5E9-3FFB64B78A0C}" presName="iconBgRect" presStyleLbl="bgShp" presStyleIdx="2" presStyleCnt="4"/>
      <dgm:spPr/>
    </dgm:pt>
    <dgm:pt modelId="{D7B2E79E-8741-4D0C-90F5-578850DA015B}" type="pres">
      <dgm:prSet presAssocID="{23E43474-FB07-4781-B5E9-3FFB64B78A0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4CBC5F36-4B57-47B6-B7B0-307C2C368F70}" type="pres">
      <dgm:prSet presAssocID="{23E43474-FB07-4781-B5E9-3FFB64B78A0C}" presName="spaceRect" presStyleCnt="0"/>
      <dgm:spPr/>
    </dgm:pt>
    <dgm:pt modelId="{05EF7485-59E3-4C20-8A86-55CE4086B538}" type="pres">
      <dgm:prSet presAssocID="{23E43474-FB07-4781-B5E9-3FFB64B78A0C}" presName="textRect" presStyleLbl="revTx" presStyleIdx="2" presStyleCnt="4">
        <dgm:presLayoutVars>
          <dgm:chMax val="1"/>
          <dgm:chPref val="1"/>
        </dgm:presLayoutVars>
      </dgm:prSet>
      <dgm:spPr/>
    </dgm:pt>
    <dgm:pt modelId="{EDEECA78-403A-4BCC-BC1B-B8FB2761AA85}" type="pres">
      <dgm:prSet presAssocID="{D3B0E60B-F001-4E75-9478-B4FEE3538697}" presName="sibTrans" presStyleLbl="sibTrans2D1" presStyleIdx="0" presStyleCnt="0"/>
      <dgm:spPr/>
    </dgm:pt>
    <dgm:pt modelId="{F9C1C1FF-26DF-4918-897A-AC7099A39BFC}" type="pres">
      <dgm:prSet presAssocID="{E77BFB6A-B908-4D70-ACF4-ED2778EDECFE}" presName="compNode" presStyleCnt="0"/>
      <dgm:spPr/>
    </dgm:pt>
    <dgm:pt modelId="{38D5BF58-B6AD-46CF-9CEC-9AC8F10EC332}" type="pres">
      <dgm:prSet presAssocID="{E77BFB6A-B908-4D70-ACF4-ED2778EDECFE}" presName="iconBgRect" presStyleLbl="bgShp" presStyleIdx="3" presStyleCnt="4"/>
      <dgm:spPr/>
    </dgm:pt>
    <dgm:pt modelId="{27FBA5F9-E19C-4323-BFD2-FAA2238B7DA9}" type="pres">
      <dgm:prSet presAssocID="{E77BFB6A-B908-4D70-ACF4-ED2778EDECF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at"/>
        </a:ext>
      </dgm:extLst>
    </dgm:pt>
    <dgm:pt modelId="{38B45DD5-F718-4D33-8E65-0FDF029F6E08}" type="pres">
      <dgm:prSet presAssocID="{E77BFB6A-B908-4D70-ACF4-ED2778EDECFE}" presName="spaceRect" presStyleCnt="0"/>
      <dgm:spPr/>
    </dgm:pt>
    <dgm:pt modelId="{4E83AB5B-BE9D-43BD-9697-4166DCF674BB}" type="pres">
      <dgm:prSet presAssocID="{E77BFB6A-B908-4D70-ACF4-ED2778EDECFE}" presName="textRect" presStyleLbl="revTx" presStyleIdx="3" presStyleCnt="4">
        <dgm:presLayoutVars>
          <dgm:chMax val="1"/>
          <dgm:chPref val="1"/>
        </dgm:presLayoutVars>
      </dgm:prSet>
      <dgm:spPr/>
    </dgm:pt>
  </dgm:ptLst>
  <dgm:cxnLst>
    <dgm:cxn modelId="{4EAC4E17-3726-4E1A-B3C2-A981A1320D2B}" type="presOf" srcId="{D3B0E60B-F001-4E75-9478-B4FEE3538697}" destId="{EDEECA78-403A-4BCC-BC1B-B8FB2761AA85}" srcOrd="0" destOrd="0" presId="urn:microsoft.com/office/officeart/2018/2/layout/IconCircleList"/>
    <dgm:cxn modelId="{3BCF2D21-C7B3-4D42-91D5-32FF915060B8}" srcId="{09B5DFE6-038B-45B9-8133-CC77DADF9CD0}" destId="{E77BFB6A-B908-4D70-ACF4-ED2778EDECFE}" srcOrd="3" destOrd="0" parTransId="{9BF53EDF-B136-4962-B2D7-80B3AAC6E44B}" sibTransId="{CB3A1B94-C8AE-4DAC-9596-A4E3E9D50B03}"/>
    <dgm:cxn modelId="{E05C3C5C-C57E-4535-A47A-A344F3D667CC}" type="presOf" srcId="{23E43474-FB07-4781-B5E9-3FFB64B78A0C}" destId="{05EF7485-59E3-4C20-8A86-55CE4086B538}" srcOrd="0" destOrd="0" presId="urn:microsoft.com/office/officeart/2018/2/layout/IconCircleList"/>
    <dgm:cxn modelId="{14E2155D-411A-4619-AFD3-E1169C6C96DB}" srcId="{09B5DFE6-038B-45B9-8133-CC77DADF9CD0}" destId="{23E43474-FB07-4781-B5E9-3FFB64B78A0C}" srcOrd="2" destOrd="0" parTransId="{DCAE2EB1-9455-4038-BEFE-3489C8B7446B}" sibTransId="{D3B0E60B-F001-4E75-9478-B4FEE3538697}"/>
    <dgm:cxn modelId="{B24FC696-D5C9-4C2C-820B-2C2FC0C2F64C}" type="presOf" srcId="{972ACD26-BE57-4CDB-8681-0021EE9BD0AB}" destId="{4B34F61C-E909-4E07-A9B5-F9028EA44FC2}" srcOrd="0" destOrd="0" presId="urn:microsoft.com/office/officeart/2018/2/layout/IconCircleList"/>
    <dgm:cxn modelId="{89AEFABB-6C37-4971-8DAA-11D1E87C3C3B}" type="presOf" srcId="{C36E3273-098B-4B7D-89C7-10CD6E2F74CD}" destId="{49DF2462-5E66-4DB6-8C12-693D81EFF93A}" srcOrd="0" destOrd="0" presId="urn:microsoft.com/office/officeart/2018/2/layout/IconCircleList"/>
    <dgm:cxn modelId="{64A903C4-8B85-42E5-9372-277340F56F10}" srcId="{09B5DFE6-038B-45B9-8133-CC77DADF9CD0}" destId="{972ACD26-BE57-4CDB-8681-0021EE9BD0AB}" srcOrd="1" destOrd="0" parTransId="{78F9FF62-6EB8-4ADB-B05D-DA14C8D6DFA1}" sibTransId="{1FCC817C-63AA-45FA-A854-A3DEBCDF4E55}"/>
    <dgm:cxn modelId="{BE1937D8-6DAB-4477-91B0-7B586678C075}" type="presOf" srcId="{EFC7C7FB-D5D3-4DE8-8EFC-7AB71E8059E0}" destId="{3F6AFD32-3DA7-4C94-A8BA-6B6F3EA3AFA8}" srcOrd="0" destOrd="0" presId="urn:microsoft.com/office/officeart/2018/2/layout/IconCircleList"/>
    <dgm:cxn modelId="{85E0ECD8-ACDE-4927-B3F8-6BF29E9716F2}" type="presOf" srcId="{1FCC817C-63AA-45FA-A854-A3DEBCDF4E55}" destId="{0DA381F6-2D0B-4332-AFC4-88A4AA5345AB}" srcOrd="0" destOrd="0" presId="urn:microsoft.com/office/officeart/2018/2/layout/IconCircleList"/>
    <dgm:cxn modelId="{28BD92DA-E57D-45AB-A49F-0FAF813BC8E3}" type="presOf" srcId="{09B5DFE6-038B-45B9-8133-CC77DADF9CD0}" destId="{5AA5F668-7F5C-44D0-9DC9-B49B1BB8E9FC}" srcOrd="0" destOrd="0" presId="urn:microsoft.com/office/officeart/2018/2/layout/IconCircleList"/>
    <dgm:cxn modelId="{118C16EF-CCB2-44AD-9EE9-54464520BCB0}" type="presOf" srcId="{E77BFB6A-B908-4D70-ACF4-ED2778EDECFE}" destId="{4E83AB5B-BE9D-43BD-9697-4166DCF674BB}" srcOrd="0" destOrd="0" presId="urn:microsoft.com/office/officeart/2018/2/layout/IconCircleList"/>
    <dgm:cxn modelId="{276B25EF-C4CE-45B7-9631-E9AF82C3BEF4}" srcId="{09B5DFE6-038B-45B9-8133-CC77DADF9CD0}" destId="{C36E3273-098B-4B7D-89C7-10CD6E2F74CD}" srcOrd="0" destOrd="0" parTransId="{857E8435-2A8B-4126-AAFA-B25FAA39F960}" sibTransId="{EFC7C7FB-D5D3-4DE8-8EFC-7AB71E8059E0}"/>
    <dgm:cxn modelId="{E97D167A-0E15-4D60-94AE-00B106441909}" type="presParOf" srcId="{5AA5F668-7F5C-44D0-9DC9-B49B1BB8E9FC}" destId="{5B4BF8F6-5289-4F6D-8B99-93751725FBEF}" srcOrd="0" destOrd="0" presId="urn:microsoft.com/office/officeart/2018/2/layout/IconCircleList"/>
    <dgm:cxn modelId="{0013A289-B72B-414D-BA4C-95621F537595}" type="presParOf" srcId="{5B4BF8F6-5289-4F6D-8B99-93751725FBEF}" destId="{BC206170-C142-40A6-B381-0889DC4F89FB}" srcOrd="0" destOrd="0" presId="urn:microsoft.com/office/officeart/2018/2/layout/IconCircleList"/>
    <dgm:cxn modelId="{115CE62E-91AA-4993-9B92-DD72974C6064}" type="presParOf" srcId="{BC206170-C142-40A6-B381-0889DC4F89FB}" destId="{977738BF-C2DE-4BC6-BC54-C059E033F15B}" srcOrd="0" destOrd="0" presId="urn:microsoft.com/office/officeart/2018/2/layout/IconCircleList"/>
    <dgm:cxn modelId="{2D2E1879-03E1-4ADD-B529-330A907EFCAE}" type="presParOf" srcId="{BC206170-C142-40A6-B381-0889DC4F89FB}" destId="{E55D1161-1CC5-4D8D-B304-FB90092730D6}" srcOrd="1" destOrd="0" presId="urn:microsoft.com/office/officeart/2018/2/layout/IconCircleList"/>
    <dgm:cxn modelId="{9A12AA31-6D03-4433-BAF2-11475371CB36}" type="presParOf" srcId="{BC206170-C142-40A6-B381-0889DC4F89FB}" destId="{D8055E1E-A7A0-4B40-9E60-90E0DB2AC710}" srcOrd="2" destOrd="0" presId="urn:microsoft.com/office/officeart/2018/2/layout/IconCircleList"/>
    <dgm:cxn modelId="{AAE38747-79E9-4615-ACBF-68102D9BC4E9}" type="presParOf" srcId="{BC206170-C142-40A6-B381-0889DC4F89FB}" destId="{49DF2462-5E66-4DB6-8C12-693D81EFF93A}" srcOrd="3" destOrd="0" presId="urn:microsoft.com/office/officeart/2018/2/layout/IconCircleList"/>
    <dgm:cxn modelId="{F779D05D-1BBC-4ACA-BE5E-9E0B027E8A40}" type="presParOf" srcId="{5B4BF8F6-5289-4F6D-8B99-93751725FBEF}" destId="{3F6AFD32-3DA7-4C94-A8BA-6B6F3EA3AFA8}" srcOrd="1" destOrd="0" presId="urn:microsoft.com/office/officeart/2018/2/layout/IconCircleList"/>
    <dgm:cxn modelId="{C87913FE-5DC5-44C7-9F53-56D1CDBC1F11}" type="presParOf" srcId="{5B4BF8F6-5289-4F6D-8B99-93751725FBEF}" destId="{072C66DA-2141-452F-BF19-4A17FA53B0D1}" srcOrd="2" destOrd="0" presId="urn:microsoft.com/office/officeart/2018/2/layout/IconCircleList"/>
    <dgm:cxn modelId="{E42D8B28-FC49-48F2-8C46-097C75FF84AF}" type="presParOf" srcId="{072C66DA-2141-452F-BF19-4A17FA53B0D1}" destId="{A175E99B-53A1-4CC6-B874-897AE4622091}" srcOrd="0" destOrd="0" presId="urn:microsoft.com/office/officeart/2018/2/layout/IconCircleList"/>
    <dgm:cxn modelId="{E0B01F07-018B-4E26-B228-D79A9518EBC3}" type="presParOf" srcId="{072C66DA-2141-452F-BF19-4A17FA53B0D1}" destId="{F6F6638B-0DC5-46AA-9E4E-B5FA59C2FF8D}" srcOrd="1" destOrd="0" presId="urn:microsoft.com/office/officeart/2018/2/layout/IconCircleList"/>
    <dgm:cxn modelId="{D2B64222-8C6E-46E9-AF55-E53F95FCFC12}" type="presParOf" srcId="{072C66DA-2141-452F-BF19-4A17FA53B0D1}" destId="{64103D31-D69F-408C-B819-84CB69E6A721}" srcOrd="2" destOrd="0" presId="urn:microsoft.com/office/officeart/2018/2/layout/IconCircleList"/>
    <dgm:cxn modelId="{CA51A659-FE4C-412C-BA78-560D71DE4863}" type="presParOf" srcId="{072C66DA-2141-452F-BF19-4A17FA53B0D1}" destId="{4B34F61C-E909-4E07-A9B5-F9028EA44FC2}" srcOrd="3" destOrd="0" presId="urn:microsoft.com/office/officeart/2018/2/layout/IconCircleList"/>
    <dgm:cxn modelId="{089CDDA9-7985-4A10-8BB8-9B486C0579EE}" type="presParOf" srcId="{5B4BF8F6-5289-4F6D-8B99-93751725FBEF}" destId="{0DA381F6-2D0B-4332-AFC4-88A4AA5345AB}" srcOrd="3" destOrd="0" presId="urn:microsoft.com/office/officeart/2018/2/layout/IconCircleList"/>
    <dgm:cxn modelId="{66CD93F5-EE0E-4AF4-A8F6-225EC032758E}" type="presParOf" srcId="{5B4BF8F6-5289-4F6D-8B99-93751725FBEF}" destId="{C9BF8DDC-B16A-4DB4-8C6E-1565D0DDA008}" srcOrd="4" destOrd="0" presId="urn:microsoft.com/office/officeart/2018/2/layout/IconCircleList"/>
    <dgm:cxn modelId="{0D8F9502-AEF8-4BDC-A6CF-F307F4860B92}" type="presParOf" srcId="{C9BF8DDC-B16A-4DB4-8C6E-1565D0DDA008}" destId="{369E5228-4C87-4B45-AD38-D828C1D51089}" srcOrd="0" destOrd="0" presId="urn:microsoft.com/office/officeart/2018/2/layout/IconCircleList"/>
    <dgm:cxn modelId="{B2300A35-613F-4494-9FBF-52D4B5560E1C}" type="presParOf" srcId="{C9BF8DDC-B16A-4DB4-8C6E-1565D0DDA008}" destId="{D7B2E79E-8741-4D0C-90F5-578850DA015B}" srcOrd="1" destOrd="0" presId="urn:microsoft.com/office/officeart/2018/2/layout/IconCircleList"/>
    <dgm:cxn modelId="{1C1CA29C-97F4-46C6-9B38-097431FA05B4}" type="presParOf" srcId="{C9BF8DDC-B16A-4DB4-8C6E-1565D0DDA008}" destId="{4CBC5F36-4B57-47B6-B7B0-307C2C368F70}" srcOrd="2" destOrd="0" presId="urn:microsoft.com/office/officeart/2018/2/layout/IconCircleList"/>
    <dgm:cxn modelId="{57E219C4-DF61-4416-9925-940F39FB22D3}" type="presParOf" srcId="{C9BF8DDC-B16A-4DB4-8C6E-1565D0DDA008}" destId="{05EF7485-59E3-4C20-8A86-55CE4086B538}" srcOrd="3" destOrd="0" presId="urn:microsoft.com/office/officeart/2018/2/layout/IconCircleList"/>
    <dgm:cxn modelId="{7D17598F-C777-49F7-966E-F4CDEE2CEC2E}" type="presParOf" srcId="{5B4BF8F6-5289-4F6D-8B99-93751725FBEF}" destId="{EDEECA78-403A-4BCC-BC1B-B8FB2761AA85}" srcOrd="5" destOrd="0" presId="urn:microsoft.com/office/officeart/2018/2/layout/IconCircleList"/>
    <dgm:cxn modelId="{5F40F1F3-A6B9-42F9-A2A2-3E405258BE22}" type="presParOf" srcId="{5B4BF8F6-5289-4F6D-8B99-93751725FBEF}" destId="{F9C1C1FF-26DF-4918-897A-AC7099A39BFC}" srcOrd="6" destOrd="0" presId="urn:microsoft.com/office/officeart/2018/2/layout/IconCircleList"/>
    <dgm:cxn modelId="{5C7619DA-9A0B-4AE2-961D-39C9EC233F63}" type="presParOf" srcId="{F9C1C1FF-26DF-4918-897A-AC7099A39BFC}" destId="{38D5BF58-B6AD-46CF-9CEC-9AC8F10EC332}" srcOrd="0" destOrd="0" presId="urn:microsoft.com/office/officeart/2018/2/layout/IconCircleList"/>
    <dgm:cxn modelId="{CB5A380F-F406-4AB4-9875-73C0188A31B3}" type="presParOf" srcId="{F9C1C1FF-26DF-4918-897A-AC7099A39BFC}" destId="{27FBA5F9-E19C-4323-BFD2-FAA2238B7DA9}" srcOrd="1" destOrd="0" presId="urn:microsoft.com/office/officeart/2018/2/layout/IconCircleList"/>
    <dgm:cxn modelId="{F86DBDFE-2978-4B54-8CB1-17E00214BD25}" type="presParOf" srcId="{F9C1C1FF-26DF-4918-897A-AC7099A39BFC}" destId="{38B45DD5-F718-4D33-8E65-0FDF029F6E08}" srcOrd="2" destOrd="0" presId="urn:microsoft.com/office/officeart/2018/2/layout/IconCircleList"/>
    <dgm:cxn modelId="{20963837-55F1-44F1-BC7C-EE6AD507F663}" type="presParOf" srcId="{F9C1C1FF-26DF-4918-897A-AC7099A39BFC}" destId="{4E83AB5B-BE9D-43BD-9697-4166DCF674B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4130C7-1A85-4ABA-A39B-2573674BF8AF}"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4E22CC6C-E867-4461-8F8C-3B9ADE70F837}">
      <dgm:prSet phldrT="[Text]" phldr="0"/>
      <dgm:spPr/>
      <dgm:t>
        <a:bodyPr/>
        <a:lstStyle/>
        <a:p>
          <a:r>
            <a:rPr lang="en-US" dirty="0"/>
            <a:t>Deep Research for Better Results to Simple Questions</a:t>
          </a:r>
        </a:p>
      </dgm:t>
    </dgm:pt>
    <dgm:pt modelId="{3207E22E-FD94-4BC2-A058-B18B44E296CB}" type="parTrans" cxnId="{686CFC08-A720-4183-A2C3-1107F56F4B94}">
      <dgm:prSet/>
      <dgm:spPr/>
      <dgm:t>
        <a:bodyPr/>
        <a:lstStyle/>
        <a:p>
          <a:endParaRPr lang="en-US"/>
        </a:p>
      </dgm:t>
    </dgm:pt>
    <dgm:pt modelId="{49C6D2DF-CDC8-433A-96CF-6ACD20CC9BA6}" type="sibTrans" cxnId="{686CFC08-A720-4183-A2C3-1107F56F4B94}">
      <dgm:prSet/>
      <dgm:spPr/>
      <dgm:t>
        <a:bodyPr/>
        <a:lstStyle/>
        <a:p>
          <a:endParaRPr lang="en-US"/>
        </a:p>
      </dgm:t>
    </dgm:pt>
    <dgm:pt modelId="{DBD186D3-6929-40E3-A2BE-D3575345BBD8}">
      <dgm:prSet phldrT="[Text]" phldr="0"/>
      <dgm:spPr/>
      <dgm:t>
        <a:bodyPr/>
        <a:lstStyle/>
        <a:p>
          <a:r>
            <a:rPr lang="en-US" dirty="0"/>
            <a:t>Provide more inputs that are “clean” and proven.</a:t>
          </a:r>
        </a:p>
      </dgm:t>
    </dgm:pt>
    <dgm:pt modelId="{BE806B96-C80A-4C2F-B2F8-7D31AE2ED675}" type="parTrans" cxnId="{7C3ED735-413C-4823-B136-C13BC16A816F}">
      <dgm:prSet/>
      <dgm:spPr/>
      <dgm:t>
        <a:bodyPr/>
        <a:lstStyle/>
        <a:p>
          <a:endParaRPr lang="en-US"/>
        </a:p>
      </dgm:t>
    </dgm:pt>
    <dgm:pt modelId="{6037F97C-BBB1-4FF3-A081-44D2E25A2460}" type="sibTrans" cxnId="{7C3ED735-413C-4823-B136-C13BC16A816F}">
      <dgm:prSet/>
      <dgm:spPr/>
      <dgm:t>
        <a:bodyPr/>
        <a:lstStyle/>
        <a:p>
          <a:endParaRPr lang="en-US"/>
        </a:p>
      </dgm:t>
    </dgm:pt>
    <dgm:pt modelId="{13CC7FD9-30FA-4F96-9025-7E0858AD6CD5}">
      <dgm:prSet phldrT="[Text]" phldr="0"/>
      <dgm:spPr/>
      <dgm:t>
        <a:bodyPr/>
        <a:lstStyle/>
        <a:p>
          <a:r>
            <a:rPr lang="en-US" dirty="0"/>
            <a:t>Ask AI to use those to answer a query to limit the scope of what it uses.</a:t>
          </a:r>
        </a:p>
      </dgm:t>
    </dgm:pt>
    <dgm:pt modelId="{1569A45B-857B-43AB-9292-B2F12D385F50}" type="parTrans" cxnId="{C81F2955-50D0-4907-8B76-E1C8EE27FC6C}">
      <dgm:prSet/>
      <dgm:spPr/>
      <dgm:t>
        <a:bodyPr/>
        <a:lstStyle/>
        <a:p>
          <a:endParaRPr lang="en-US"/>
        </a:p>
      </dgm:t>
    </dgm:pt>
    <dgm:pt modelId="{00B7D609-319C-4EFD-86AD-FBC57DC35CAE}" type="sibTrans" cxnId="{C81F2955-50D0-4907-8B76-E1C8EE27FC6C}">
      <dgm:prSet/>
      <dgm:spPr/>
      <dgm:t>
        <a:bodyPr/>
        <a:lstStyle/>
        <a:p>
          <a:endParaRPr lang="en-US"/>
        </a:p>
      </dgm:t>
    </dgm:pt>
    <dgm:pt modelId="{7F4A6A09-9537-4F9B-9692-ED597B71E693}">
      <dgm:prSet phldrT="[Text]" phldr="0"/>
      <dgm:spPr/>
      <dgm:t>
        <a:bodyPr/>
        <a:lstStyle/>
        <a:p>
          <a:endParaRPr lang="en-US" dirty="0"/>
        </a:p>
      </dgm:t>
    </dgm:pt>
    <dgm:pt modelId="{E2F53695-2B4D-4050-B0AD-27BE10E2B38D}" type="parTrans" cxnId="{E03324E8-31A5-4286-842D-DA0A4D2A4F1E}">
      <dgm:prSet/>
      <dgm:spPr/>
      <dgm:t>
        <a:bodyPr/>
        <a:lstStyle/>
        <a:p>
          <a:endParaRPr lang="en-US"/>
        </a:p>
      </dgm:t>
    </dgm:pt>
    <dgm:pt modelId="{BD05E8B3-7D1B-4C63-A1A5-FFEAEE3F4BC2}" type="sibTrans" cxnId="{E03324E8-31A5-4286-842D-DA0A4D2A4F1E}">
      <dgm:prSet/>
      <dgm:spPr/>
      <dgm:t>
        <a:bodyPr/>
        <a:lstStyle/>
        <a:p>
          <a:endParaRPr lang="en-US"/>
        </a:p>
      </dgm:t>
    </dgm:pt>
    <dgm:pt modelId="{A9311692-41EB-49DC-B687-A0D8A8158C22}" type="pres">
      <dgm:prSet presAssocID="{604130C7-1A85-4ABA-A39B-2573674BF8AF}" presName="Name0" presStyleCnt="0">
        <dgm:presLayoutVars>
          <dgm:dir val="rev"/>
          <dgm:animLvl val="lvl"/>
          <dgm:resizeHandles/>
        </dgm:presLayoutVars>
      </dgm:prSet>
      <dgm:spPr/>
    </dgm:pt>
    <dgm:pt modelId="{E9993249-B9F5-45F8-9369-0325E9CDD432}" type="pres">
      <dgm:prSet presAssocID="{4E22CC6C-E867-4461-8F8C-3B9ADE70F837}" presName="linNode" presStyleCnt="0"/>
      <dgm:spPr/>
    </dgm:pt>
    <dgm:pt modelId="{D5398D37-4A3F-4E0C-9C35-CB28A8EBFDFE}" type="pres">
      <dgm:prSet presAssocID="{4E22CC6C-E867-4461-8F8C-3B9ADE70F837}" presName="parentShp" presStyleLbl="node1" presStyleIdx="0" presStyleCnt="1" custLinFactNeighborX="1761" custLinFactNeighborY="3139">
        <dgm:presLayoutVars>
          <dgm:bulletEnabled val="1"/>
        </dgm:presLayoutVars>
      </dgm:prSet>
      <dgm:spPr/>
    </dgm:pt>
    <dgm:pt modelId="{A90C7D22-EB20-475C-BB81-E5140F84852E}" type="pres">
      <dgm:prSet presAssocID="{4E22CC6C-E867-4461-8F8C-3B9ADE70F837}" presName="childShp" presStyleLbl="bgAccFollowNode1" presStyleIdx="0" presStyleCnt="1">
        <dgm:presLayoutVars>
          <dgm:bulletEnabled val="1"/>
        </dgm:presLayoutVars>
      </dgm:prSet>
      <dgm:spPr/>
    </dgm:pt>
  </dgm:ptLst>
  <dgm:cxnLst>
    <dgm:cxn modelId="{53C8F906-F878-4FE0-B7C9-470ACDF9CBC7}" type="presOf" srcId="{DBD186D3-6929-40E3-A2BE-D3575345BBD8}" destId="{A90C7D22-EB20-475C-BB81-E5140F84852E}" srcOrd="0" destOrd="0" presId="urn:microsoft.com/office/officeart/2005/8/layout/vList6"/>
    <dgm:cxn modelId="{686CFC08-A720-4183-A2C3-1107F56F4B94}" srcId="{604130C7-1A85-4ABA-A39B-2573674BF8AF}" destId="{4E22CC6C-E867-4461-8F8C-3B9ADE70F837}" srcOrd="0" destOrd="0" parTransId="{3207E22E-FD94-4BC2-A058-B18B44E296CB}" sibTransId="{49C6D2DF-CDC8-433A-96CF-6ACD20CC9BA6}"/>
    <dgm:cxn modelId="{6DF86929-D6EB-4B48-A73E-73C0DE05F990}" type="presOf" srcId="{4E22CC6C-E867-4461-8F8C-3B9ADE70F837}" destId="{D5398D37-4A3F-4E0C-9C35-CB28A8EBFDFE}" srcOrd="0" destOrd="0" presId="urn:microsoft.com/office/officeart/2005/8/layout/vList6"/>
    <dgm:cxn modelId="{7C3ED735-413C-4823-B136-C13BC16A816F}" srcId="{4E22CC6C-E867-4461-8F8C-3B9ADE70F837}" destId="{DBD186D3-6929-40E3-A2BE-D3575345BBD8}" srcOrd="0" destOrd="0" parTransId="{BE806B96-C80A-4C2F-B2F8-7D31AE2ED675}" sibTransId="{6037F97C-BBB1-4FF3-A081-44D2E25A2460}"/>
    <dgm:cxn modelId="{AF25274F-E67D-4133-B541-4C72056911AF}" type="presOf" srcId="{7F4A6A09-9537-4F9B-9692-ED597B71E693}" destId="{A90C7D22-EB20-475C-BB81-E5140F84852E}" srcOrd="0" destOrd="1" presId="urn:microsoft.com/office/officeart/2005/8/layout/vList6"/>
    <dgm:cxn modelId="{C81F2955-50D0-4907-8B76-E1C8EE27FC6C}" srcId="{4E22CC6C-E867-4461-8F8C-3B9ADE70F837}" destId="{13CC7FD9-30FA-4F96-9025-7E0858AD6CD5}" srcOrd="2" destOrd="0" parTransId="{1569A45B-857B-43AB-9292-B2F12D385F50}" sibTransId="{00B7D609-319C-4EFD-86AD-FBC57DC35CAE}"/>
    <dgm:cxn modelId="{1731537D-4D14-4BAB-89B2-3647D7E7ED31}" type="presOf" srcId="{13CC7FD9-30FA-4F96-9025-7E0858AD6CD5}" destId="{A90C7D22-EB20-475C-BB81-E5140F84852E}" srcOrd="0" destOrd="2" presId="urn:microsoft.com/office/officeart/2005/8/layout/vList6"/>
    <dgm:cxn modelId="{E03324E8-31A5-4286-842D-DA0A4D2A4F1E}" srcId="{4E22CC6C-E867-4461-8F8C-3B9ADE70F837}" destId="{7F4A6A09-9537-4F9B-9692-ED597B71E693}" srcOrd="1" destOrd="0" parTransId="{E2F53695-2B4D-4050-B0AD-27BE10E2B38D}" sibTransId="{BD05E8B3-7D1B-4C63-A1A5-FFEAEE3F4BC2}"/>
    <dgm:cxn modelId="{4787C6EC-A1B2-44DC-A80B-8FBE44D4E3E5}" type="presOf" srcId="{604130C7-1A85-4ABA-A39B-2573674BF8AF}" destId="{A9311692-41EB-49DC-B687-A0D8A8158C22}" srcOrd="0" destOrd="0" presId="urn:microsoft.com/office/officeart/2005/8/layout/vList6"/>
    <dgm:cxn modelId="{0C1EBB9F-DF9F-491A-AB86-1A89EFF31B32}" type="presParOf" srcId="{A9311692-41EB-49DC-B687-A0D8A8158C22}" destId="{E9993249-B9F5-45F8-9369-0325E9CDD432}" srcOrd="0" destOrd="0" presId="urn:microsoft.com/office/officeart/2005/8/layout/vList6"/>
    <dgm:cxn modelId="{BF8E0EDF-508B-437D-8B43-779E8B024297}" type="presParOf" srcId="{E9993249-B9F5-45F8-9369-0325E9CDD432}" destId="{D5398D37-4A3F-4E0C-9C35-CB28A8EBFDFE}" srcOrd="0" destOrd="0" presId="urn:microsoft.com/office/officeart/2005/8/layout/vList6"/>
    <dgm:cxn modelId="{E49DD25A-526D-4D1C-BCF4-DA89E269FC5B}" type="presParOf" srcId="{E9993249-B9F5-45F8-9369-0325E9CDD432}" destId="{A90C7D22-EB20-475C-BB81-E5140F84852E}"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CCD722-234B-4D92-B23C-3DB92F2A597C}" type="doc">
      <dgm:prSet loTypeId="urn:microsoft.com/office/officeart/2005/8/layout/chart3" loCatId="cycle" qsTypeId="urn:microsoft.com/office/officeart/2005/8/quickstyle/simple1" qsCatId="simple" csTypeId="urn:microsoft.com/office/officeart/2005/8/colors/colorful1" csCatId="colorful"/>
      <dgm:spPr/>
      <dgm:t>
        <a:bodyPr/>
        <a:lstStyle/>
        <a:p>
          <a:endParaRPr lang="en-US"/>
        </a:p>
      </dgm:t>
    </dgm:pt>
    <dgm:pt modelId="{E9A48260-21CB-4ED2-BABD-7AA7BF8109C4}">
      <dgm:prSet/>
      <dgm:spPr/>
      <dgm:t>
        <a:bodyPr/>
        <a:lstStyle/>
        <a:p>
          <a:r>
            <a:rPr lang="en-US"/>
            <a:t>None of these consumer AI tools guarantee attorney–client confidentiality by default. </a:t>
          </a:r>
        </a:p>
      </dgm:t>
    </dgm:pt>
    <dgm:pt modelId="{E68E5131-1EDE-4488-9947-F2E8B2DCDEDF}" type="parTrans" cxnId="{47D18C87-8C4B-4AE7-ADFA-50813598E41C}">
      <dgm:prSet/>
      <dgm:spPr/>
      <dgm:t>
        <a:bodyPr/>
        <a:lstStyle/>
        <a:p>
          <a:endParaRPr lang="en-US"/>
        </a:p>
      </dgm:t>
    </dgm:pt>
    <dgm:pt modelId="{D138908C-E6F5-4095-8317-CA073BA13FD8}" type="sibTrans" cxnId="{47D18C87-8C4B-4AE7-ADFA-50813598E41C}">
      <dgm:prSet/>
      <dgm:spPr/>
      <dgm:t>
        <a:bodyPr/>
        <a:lstStyle/>
        <a:p>
          <a:endParaRPr lang="en-US"/>
        </a:p>
      </dgm:t>
    </dgm:pt>
    <dgm:pt modelId="{7A4F0554-E743-4297-9A27-89FA8044EA92}">
      <dgm:prSet/>
      <dgm:spPr/>
      <dgm:t>
        <a:bodyPr/>
        <a:lstStyle/>
        <a:p>
          <a:r>
            <a:rPr lang="en-US"/>
            <a:t>Anything shared might be seen by company personnel or repurposed in training. </a:t>
          </a:r>
        </a:p>
      </dgm:t>
    </dgm:pt>
    <dgm:pt modelId="{577C96D8-A802-4F3C-9ABE-A350C5610945}" type="parTrans" cxnId="{A62CA8CC-AEED-4B1A-9C9F-C76A834CCAC1}">
      <dgm:prSet/>
      <dgm:spPr/>
      <dgm:t>
        <a:bodyPr/>
        <a:lstStyle/>
        <a:p>
          <a:endParaRPr lang="en-US"/>
        </a:p>
      </dgm:t>
    </dgm:pt>
    <dgm:pt modelId="{3471E20D-AC0C-40E5-9FD2-F29105A97118}" type="sibTrans" cxnId="{A62CA8CC-AEED-4B1A-9C9F-C76A834CCAC1}">
      <dgm:prSet/>
      <dgm:spPr/>
      <dgm:t>
        <a:bodyPr/>
        <a:lstStyle/>
        <a:p>
          <a:endParaRPr lang="en-US"/>
        </a:p>
      </dgm:t>
    </dgm:pt>
    <dgm:pt modelId="{59AAE6EA-48F6-48B4-AAF8-D9B48DAE2743}">
      <dgm:prSet/>
      <dgm:spPr/>
      <dgm:t>
        <a:bodyPr/>
        <a:lstStyle/>
        <a:p>
          <a:r>
            <a:rPr lang="en-US" dirty="0"/>
            <a:t>If you use AI, choose enterprise versions or privacy settings that disable data sharing (e.g. ChatGPT Enterprise, Claude for Work, Copilot Business, or </a:t>
          </a:r>
          <a:r>
            <a:rPr lang="en-US" dirty="0" err="1"/>
            <a:t>Legion.law</a:t>
          </a:r>
          <a:r>
            <a:rPr lang="en-US" dirty="0"/>
            <a:t>). </a:t>
          </a:r>
        </a:p>
      </dgm:t>
    </dgm:pt>
    <dgm:pt modelId="{DE73C89F-14A6-43DF-A19D-A856861FCBD7}" type="parTrans" cxnId="{71C3E330-4651-4614-B1A6-351369E9B12D}">
      <dgm:prSet/>
      <dgm:spPr/>
      <dgm:t>
        <a:bodyPr/>
        <a:lstStyle/>
        <a:p>
          <a:endParaRPr lang="en-US"/>
        </a:p>
      </dgm:t>
    </dgm:pt>
    <dgm:pt modelId="{6F03B6A0-4C07-4F38-88C4-2FA8F0ABEF51}" type="sibTrans" cxnId="{71C3E330-4651-4614-B1A6-351369E9B12D}">
      <dgm:prSet/>
      <dgm:spPr/>
      <dgm:t>
        <a:bodyPr/>
        <a:lstStyle/>
        <a:p>
          <a:endParaRPr lang="en-US"/>
        </a:p>
      </dgm:t>
    </dgm:pt>
    <dgm:pt modelId="{0A10246F-BB3B-427F-B197-4727FF1979F2}">
      <dgm:prSet/>
      <dgm:spPr/>
      <dgm:t>
        <a:bodyPr/>
        <a:lstStyle/>
        <a:p>
          <a:r>
            <a:rPr lang="en-US"/>
            <a:t>When in doubt, avoid inputting sensitive client information into any AI cloud service. </a:t>
          </a:r>
        </a:p>
      </dgm:t>
    </dgm:pt>
    <dgm:pt modelId="{7B42ABF8-8D7B-49A6-A752-A69B725F8A53}" type="parTrans" cxnId="{B96E07B5-D8CA-48E7-BF7B-D6B2083ED8D4}">
      <dgm:prSet/>
      <dgm:spPr/>
      <dgm:t>
        <a:bodyPr/>
        <a:lstStyle/>
        <a:p>
          <a:endParaRPr lang="en-US"/>
        </a:p>
      </dgm:t>
    </dgm:pt>
    <dgm:pt modelId="{65710451-8F43-4273-9242-AE5376748369}" type="sibTrans" cxnId="{B96E07B5-D8CA-48E7-BF7B-D6B2083ED8D4}">
      <dgm:prSet/>
      <dgm:spPr/>
      <dgm:t>
        <a:bodyPr/>
        <a:lstStyle/>
        <a:p>
          <a:endParaRPr lang="en-US"/>
        </a:p>
      </dgm:t>
    </dgm:pt>
    <dgm:pt modelId="{50758860-4921-402B-ACCD-88CD5F900CCF}">
      <dgm:prSet/>
      <dgm:spPr/>
      <dgm:t>
        <a:bodyPr/>
        <a:lstStyle/>
        <a:p>
          <a:r>
            <a:rPr lang="en-US"/>
            <a:t>Always review the latest privacy terms, as policies are evolving alongside the technology.</a:t>
          </a:r>
        </a:p>
      </dgm:t>
    </dgm:pt>
    <dgm:pt modelId="{099C6E30-3324-4D76-8021-41042BD05D6F}" type="parTrans" cxnId="{063FDE77-D0DA-42D0-AF26-E41CF980F294}">
      <dgm:prSet/>
      <dgm:spPr/>
      <dgm:t>
        <a:bodyPr/>
        <a:lstStyle/>
        <a:p>
          <a:endParaRPr lang="en-US"/>
        </a:p>
      </dgm:t>
    </dgm:pt>
    <dgm:pt modelId="{F02DC7DD-2855-4478-A5D3-9591A2EED35D}" type="sibTrans" cxnId="{063FDE77-D0DA-42D0-AF26-E41CF980F294}">
      <dgm:prSet/>
      <dgm:spPr/>
      <dgm:t>
        <a:bodyPr/>
        <a:lstStyle/>
        <a:p>
          <a:endParaRPr lang="en-US"/>
        </a:p>
      </dgm:t>
    </dgm:pt>
    <dgm:pt modelId="{B4CE23A1-8E24-4B20-8CE4-A0969B98A69A}" type="pres">
      <dgm:prSet presAssocID="{8DCCD722-234B-4D92-B23C-3DB92F2A597C}" presName="compositeShape" presStyleCnt="0">
        <dgm:presLayoutVars>
          <dgm:chMax val="7"/>
          <dgm:dir/>
          <dgm:resizeHandles val="exact"/>
        </dgm:presLayoutVars>
      </dgm:prSet>
      <dgm:spPr/>
    </dgm:pt>
    <dgm:pt modelId="{42E090F5-5339-4C48-ABD7-39C49A891CD6}" type="pres">
      <dgm:prSet presAssocID="{8DCCD722-234B-4D92-B23C-3DB92F2A597C}" presName="wedge1" presStyleLbl="node1" presStyleIdx="0" presStyleCnt="5"/>
      <dgm:spPr/>
    </dgm:pt>
    <dgm:pt modelId="{5FBB993A-72B1-49DD-8311-B3894771B12E}" type="pres">
      <dgm:prSet presAssocID="{8DCCD722-234B-4D92-B23C-3DB92F2A597C}" presName="wedge1Tx" presStyleLbl="node1" presStyleIdx="0" presStyleCnt="5">
        <dgm:presLayoutVars>
          <dgm:chMax val="0"/>
          <dgm:chPref val="0"/>
          <dgm:bulletEnabled val="1"/>
        </dgm:presLayoutVars>
      </dgm:prSet>
      <dgm:spPr/>
    </dgm:pt>
    <dgm:pt modelId="{9EA6CE29-F7C9-4B7B-A622-5D90E279C94D}" type="pres">
      <dgm:prSet presAssocID="{8DCCD722-234B-4D92-B23C-3DB92F2A597C}" presName="wedge2" presStyleLbl="node1" presStyleIdx="1" presStyleCnt="5"/>
      <dgm:spPr/>
    </dgm:pt>
    <dgm:pt modelId="{0D2595F2-6235-4FF6-8CA2-4CFBDBB10AB4}" type="pres">
      <dgm:prSet presAssocID="{8DCCD722-234B-4D92-B23C-3DB92F2A597C}" presName="wedge2Tx" presStyleLbl="node1" presStyleIdx="1" presStyleCnt="5">
        <dgm:presLayoutVars>
          <dgm:chMax val="0"/>
          <dgm:chPref val="0"/>
          <dgm:bulletEnabled val="1"/>
        </dgm:presLayoutVars>
      </dgm:prSet>
      <dgm:spPr/>
    </dgm:pt>
    <dgm:pt modelId="{1754C52A-55E6-4855-9620-1785FD5697B1}" type="pres">
      <dgm:prSet presAssocID="{8DCCD722-234B-4D92-B23C-3DB92F2A597C}" presName="wedge3" presStyleLbl="node1" presStyleIdx="2" presStyleCnt="5"/>
      <dgm:spPr/>
    </dgm:pt>
    <dgm:pt modelId="{1FE4D695-EE36-4EA6-A86E-E64510ADEAF9}" type="pres">
      <dgm:prSet presAssocID="{8DCCD722-234B-4D92-B23C-3DB92F2A597C}" presName="wedge3Tx" presStyleLbl="node1" presStyleIdx="2" presStyleCnt="5">
        <dgm:presLayoutVars>
          <dgm:chMax val="0"/>
          <dgm:chPref val="0"/>
          <dgm:bulletEnabled val="1"/>
        </dgm:presLayoutVars>
      </dgm:prSet>
      <dgm:spPr/>
    </dgm:pt>
    <dgm:pt modelId="{CF3C7AD4-5549-4503-9243-AD72C4D0B5D1}" type="pres">
      <dgm:prSet presAssocID="{8DCCD722-234B-4D92-B23C-3DB92F2A597C}" presName="wedge4" presStyleLbl="node1" presStyleIdx="3" presStyleCnt="5"/>
      <dgm:spPr/>
    </dgm:pt>
    <dgm:pt modelId="{D2FBBA00-D134-49B7-9E25-5D498DE7D15F}" type="pres">
      <dgm:prSet presAssocID="{8DCCD722-234B-4D92-B23C-3DB92F2A597C}" presName="wedge4Tx" presStyleLbl="node1" presStyleIdx="3" presStyleCnt="5">
        <dgm:presLayoutVars>
          <dgm:chMax val="0"/>
          <dgm:chPref val="0"/>
          <dgm:bulletEnabled val="1"/>
        </dgm:presLayoutVars>
      </dgm:prSet>
      <dgm:spPr/>
    </dgm:pt>
    <dgm:pt modelId="{D05B3C7E-B438-41AB-9FE3-43E5B1BDC059}" type="pres">
      <dgm:prSet presAssocID="{8DCCD722-234B-4D92-B23C-3DB92F2A597C}" presName="wedge5" presStyleLbl="node1" presStyleIdx="4" presStyleCnt="5"/>
      <dgm:spPr/>
    </dgm:pt>
    <dgm:pt modelId="{114FC9A6-7186-4173-BC34-7925635AE551}" type="pres">
      <dgm:prSet presAssocID="{8DCCD722-234B-4D92-B23C-3DB92F2A597C}" presName="wedge5Tx" presStyleLbl="node1" presStyleIdx="4" presStyleCnt="5">
        <dgm:presLayoutVars>
          <dgm:chMax val="0"/>
          <dgm:chPref val="0"/>
          <dgm:bulletEnabled val="1"/>
        </dgm:presLayoutVars>
      </dgm:prSet>
      <dgm:spPr/>
    </dgm:pt>
  </dgm:ptLst>
  <dgm:cxnLst>
    <dgm:cxn modelId="{2A8BB927-5C95-4735-AAAF-D69CD29BDA9E}" type="presOf" srcId="{E9A48260-21CB-4ED2-BABD-7AA7BF8109C4}" destId="{5FBB993A-72B1-49DD-8311-B3894771B12E}" srcOrd="1" destOrd="0" presId="urn:microsoft.com/office/officeart/2005/8/layout/chart3"/>
    <dgm:cxn modelId="{71C3E330-4651-4614-B1A6-351369E9B12D}" srcId="{8DCCD722-234B-4D92-B23C-3DB92F2A597C}" destId="{59AAE6EA-48F6-48B4-AAF8-D9B48DAE2743}" srcOrd="2" destOrd="0" parTransId="{DE73C89F-14A6-43DF-A19D-A856861FCBD7}" sibTransId="{6F03B6A0-4C07-4F38-88C4-2FA8F0ABEF51}"/>
    <dgm:cxn modelId="{FB474D50-67A8-4A22-B121-05352C9287FD}" type="presOf" srcId="{59AAE6EA-48F6-48B4-AAF8-D9B48DAE2743}" destId="{1754C52A-55E6-4855-9620-1785FD5697B1}" srcOrd="0" destOrd="0" presId="urn:microsoft.com/office/officeart/2005/8/layout/chart3"/>
    <dgm:cxn modelId="{1DB76C55-2063-42B3-B7F5-E3BF80304593}" type="presOf" srcId="{E9A48260-21CB-4ED2-BABD-7AA7BF8109C4}" destId="{42E090F5-5339-4C48-ABD7-39C49A891CD6}" srcOrd="0" destOrd="0" presId="urn:microsoft.com/office/officeart/2005/8/layout/chart3"/>
    <dgm:cxn modelId="{A279CE75-78F8-425A-B606-92D2850EB329}" type="presOf" srcId="{8DCCD722-234B-4D92-B23C-3DB92F2A597C}" destId="{B4CE23A1-8E24-4B20-8CE4-A0969B98A69A}" srcOrd="0" destOrd="0" presId="urn:microsoft.com/office/officeart/2005/8/layout/chart3"/>
    <dgm:cxn modelId="{063FDE77-D0DA-42D0-AF26-E41CF980F294}" srcId="{8DCCD722-234B-4D92-B23C-3DB92F2A597C}" destId="{50758860-4921-402B-ACCD-88CD5F900CCF}" srcOrd="4" destOrd="0" parTransId="{099C6E30-3324-4D76-8021-41042BD05D6F}" sibTransId="{F02DC7DD-2855-4478-A5D3-9591A2EED35D}"/>
    <dgm:cxn modelId="{1D725578-5370-44E5-B4C9-18CE8A319FB4}" type="presOf" srcId="{7A4F0554-E743-4297-9A27-89FA8044EA92}" destId="{0D2595F2-6235-4FF6-8CA2-4CFBDBB10AB4}" srcOrd="1" destOrd="0" presId="urn:microsoft.com/office/officeart/2005/8/layout/chart3"/>
    <dgm:cxn modelId="{DA025E79-8D3B-4C18-B656-435E7A81192B}" type="presOf" srcId="{7A4F0554-E743-4297-9A27-89FA8044EA92}" destId="{9EA6CE29-F7C9-4B7B-A622-5D90E279C94D}" srcOrd="0" destOrd="0" presId="urn:microsoft.com/office/officeart/2005/8/layout/chart3"/>
    <dgm:cxn modelId="{92B85E7A-AB44-4176-B3C4-F4CFFD270E26}" type="presOf" srcId="{50758860-4921-402B-ACCD-88CD5F900CCF}" destId="{114FC9A6-7186-4173-BC34-7925635AE551}" srcOrd="1" destOrd="0" presId="urn:microsoft.com/office/officeart/2005/8/layout/chart3"/>
    <dgm:cxn modelId="{11F03F7E-9ADA-47FC-8879-F54CE41BA8DB}" type="presOf" srcId="{0A10246F-BB3B-427F-B197-4727FF1979F2}" destId="{D2FBBA00-D134-49B7-9E25-5D498DE7D15F}" srcOrd="1" destOrd="0" presId="urn:microsoft.com/office/officeart/2005/8/layout/chart3"/>
    <dgm:cxn modelId="{47D18C87-8C4B-4AE7-ADFA-50813598E41C}" srcId="{8DCCD722-234B-4D92-B23C-3DB92F2A597C}" destId="{E9A48260-21CB-4ED2-BABD-7AA7BF8109C4}" srcOrd="0" destOrd="0" parTransId="{E68E5131-1EDE-4488-9947-F2E8B2DCDEDF}" sibTransId="{D138908C-E6F5-4095-8317-CA073BA13FD8}"/>
    <dgm:cxn modelId="{82F8228C-2A78-4756-88B1-EB7058C70F80}" type="presOf" srcId="{0A10246F-BB3B-427F-B197-4727FF1979F2}" destId="{CF3C7AD4-5549-4503-9243-AD72C4D0B5D1}" srcOrd="0" destOrd="0" presId="urn:microsoft.com/office/officeart/2005/8/layout/chart3"/>
    <dgm:cxn modelId="{3477429A-E4B0-4880-AC0A-583B4D1B4F5A}" type="presOf" srcId="{50758860-4921-402B-ACCD-88CD5F900CCF}" destId="{D05B3C7E-B438-41AB-9FE3-43E5B1BDC059}" srcOrd="0" destOrd="0" presId="urn:microsoft.com/office/officeart/2005/8/layout/chart3"/>
    <dgm:cxn modelId="{B96E07B5-D8CA-48E7-BF7B-D6B2083ED8D4}" srcId="{8DCCD722-234B-4D92-B23C-3DB92F2A597C}" destId="{0A10246F-BB3B-427F-B197-4727FF1979F2}" srcOrd="3" destOrd="0" parTransId="{7B42ABF8-8D7B-49A6-A752-A69B725F8A53}" sibTransId="{65710451-8F43-4273-9242-AE5376748369}"/>
    <dgm:cxn modelId="{4C9E3EB7-03B2-4C5D-A1BD-E0481EA58331}" type="presOf" srcId="{59AAE6EA-48F6-48B4-AAF8-D9B48DAE2743}" destId="{1FE4D695-EE36-4EA6-A86E-E64510ADEAF9}" srcOrd="1" destOrd="0" presId="urn:microsoft.com/office/officeart/2005/8/layout/chart3"/>
    <dgm:cxn modelId="{A62CA8CC-AEED-4B1A-9C9F-C76A834CCAC1}" srcId="{8DCCD722-234B-4D92-B23C-3DB92F2A597C}" destId="{7A4F0554-E743-4297-9A27-89FA8044EA92}" srcOrd="1" destOrd="0" parTransId="{577C96D8-A802-4F3C-9ABE-A350C5610945}" sibTransId="{3471E20D-AC0C-40E5-9FD2-F29105A97118}"/>
    <dgm:cxn modelId="{0DBA4330-ABF9-4996-8BC4-7B9369E65608}" type="presParOf" srcId="{B4CE23A1-8E24-4B20-8CE4-A0969B98A69A}" destId="{42E090F5-5339-4C48-ABD7-39C49A891CD6}" srcOrd="0" destOrd="0" presId="urn:microsoft.com/office/officeart/2005/8/layout/chart3"/>
    <dgm:cxn modelId="{A51803E4-130B-4491-B548-B1CCB19EADB5}" type="presParOf" srcId="{B4CE23A1-8E24-4B20-8CE4-A0969B98A69A}" destId="{5FBB993A-72B1-49DD-8311-B3894771B12E}" srcOrd="1" destOrd="0" presId="urn:microsoft.com/office/officeart/2005/8/layout/chart3"/>
    <dgm:cxn modelId="{DB53BF40-434D-4BF1-8F1B-16AFA9AB9DD1}" type="presParOf" srcId="{B4CE23A1-8E24-4B20-8CE4-A0969B98A69A}" destId="{9EA6CE29-F7C9-4B7B-A622-5D90E279C94D}" srcOrd="2" destOrd="0" presId="urn:microsoft.com/office/officeart/2005/8/layout/chart3"/>
    <dgm:cxn modelId="{ECBF7091-372C-43B7-9E0A-2553C113026E}" type="presParOf" srcId="{B4CE23A1-8E24-4B20-8CE4-A0969B98A69A}" destId="{0D2595F2-6235-4FF6-8CA2-4CFBDBB10AB4}" srcOrd="3" destOrd="0" presId="urn:microsoft.com/office/officeart/2005/8/layout/chart3"/>
    <dgm:cxn modelId="{9952B0AB-9942-4AA0-923D-B7AB0AE4C749}" type="presParOf" srcId="{B4CE23A1-8E24-4B20-8CE4-A0969B98A69A}" destId="{1754C52A-55E6-4855-9620-1785FD5697B1}" srcOrd="4" destOrd="0" presId="urn:microsoft.com/office/officeart/2005/8/layout/chart3"/>
    <dgm:cxn modelId="{16DA71BA-1E2A-4DDC-BB25-8CA12FA39DE7}" type="presParOf" srcId="{B4CE23A1-8E24-4B20-8CE4-A0969B98A69A}" destId="{1FE4D695-EE36-4EA6-A86E-E64510ADEAF9}" srcOrd="5" destOrd="0" presId="urn:microsoft.com/office/officeart/2005/8/layout/chart3"/>
    <dgm:cxn modelId="{AB5FD11C-888F-46A9-89EB-657E197CE039}" type="presParOf" srcId="{B4CE23A1-8E24-4B20-8CE4-A0969B98A69A}" destId="{CF3C7AD4-5549-4503-9243-AD72C4D0B5D1}" srcOrd="6" destOrd="0" presId="urn:microsoft.com/office/officeart/2005/8/layout/chart3"/>
    <dgm:cxn modelId="{96A22CA8-C8ED-441F-86DA-8BB831148308}" type="presParOf" srcId="{B4CE23A1-8E24-4B20-8CE4-A0969B98A69A}" destId="{D2FBBA00-D134-49B7-9E25-5D498DE7D15F}" srcOrd="7" destOrd="0" presId="urn:microsoft.com/office/officeart/2005/8/layout/chart3"/>
    <dgm:cxn modelId="{9F817865-353C-47CD-A7AD-1601E9EDEECA}" type="presParOf" srcId="{B4CE23A1-8E24-4B20-8CE4-A0969B98A69A}" destId="{D05B3C7E-B438-41AB-9FE3-43E5B1BDC059}" srcOrd="8" destOrd="0" presId="urn:microsoft.com/office/officeart/2005/8/layout/chart3"/>
    <dgm:cxn modelId="{F6352A42-FD04-4127-B58B-DEB087F216B9}" type="presParOf" srcId="{B4CE23A1-8E24-4B20-8CE4-A0969B98A69A}" destId="{114FC9A6-7186-4173-BC34-7925635AE551}" srcOrd="9"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9B5DFE6-038B-45B9-8133-CC77DADF9CD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C36E3273-098B-4B7D-89C7-10CD6E2F74CD}">
      <dgm:prSet phldrT="[Text]" phldr="0"/>
      <dgm:spPr/>
      <dgm:t>
        <a:bodyPr/>
        <a:lstStyle/>
        <a:p>
          <a:r>
            <a:rPr lang="en-US" dirty="0"/>
            <a:t>Multiple free or cheap online sites and platforms.</a:t>
          </a:r>
        </a:p>
      </dgm:t>
    </dgm:pt>
    <dgm:pt modelId="{857E8435-2A8B-4126-AAFA-B25FAA39F960}" type="parTrans" cxnId="{276B25EF-C4CE-45B7-9631-E9AF82C3BEF4}">
      <dgm:prSet/>
      <dgm:spPr/>
      <dgm:t>
        <a:bodyPr/>
        <a:lstStyle/>
        <a:p>
          <a:endParaRPr lang="en-US"/>
        </a:p>
      </dgm:t>
    </dgm:pt>
    <dgm:pt modelId="{EFC7C7FB-D5D3-4DE8-8EFC-7AB71E8059E0}" type="sibTrans" cxnId="{276B25EF-C4CE-45B7-9631-E9AF82C3BEF4}">
      <dgm:prSet/>
      <dgm:spPr/>
      <dgm:t>
        <a:bodyPr/>
        <a:lstStyle/>
        <a:p>
          <a:endParaRPr lang="en-US"/>
        </a:p>
      </dgm:t>
    </dgm:pt>
    <dgm:pt modelId="{972ACD26-BE57-4CDB-8681-0021EE9BD0AB}">
      <dgm:prSet phldrT="[Text]" phldr="0"/>
      <dgm:spPr/>
      <dgm:t>
        <a:bodyPr/>
        <a:lstStyle/>
        <a:p>
          <a:r>
            <a:rPr lang="en-US" dirty="0"/>
            <a:t>Social media amplifies fakes very quickly.</a:t>
          </a:r>
        </a:p>
      </dgm:t>
    </dgm:pt>
    <dgm:pt modelId="{78F9FF62-6EB8-4ADB-B05D-DA14C8D6DFA1}" type="parTrans" cxnId="{64A903C4-8B85-42E5-9372-277340F56F10}">
      <dgm:prSet/>
      <dgm:spPr/>
      <dgm:t>
        <a:bodyPr/>
        <a:lstStyle/>
        <a:p>
          <a:endParaRPr lang="en-US"/>
        </a:p>
      </dgm:t>
    </dgm:pt>
    <dgm:pt modelId="{1FCC817C-63AA-45FA-A854-A3DEBCDF4E55}" type="sibTrans" cxnId="{64A903C4-8B85-42E5-9372-277340F56F10}">
      <dgm:prSet/>
      <dgm:spPr/>
      <dgm:t>
        <a:bodyPr/>
        <a:lstStyle/>
        <a:p>
          <a:endParaRPr lang="en-US"/>
        </a:p>
      </dgm:t>
    </dgm:pt>
    <dgm:pt modelId="{23E43474-FB07-4781-B5E9-3FFB64B78A0C}">
      <dgm:prSet phldrT="[Text]" phldr="0"/>
      <dgm:spPr/>
      <dgm:t>
        <a:bodyPr/>
        <a:lstStyle/>
        <a:p>
          <a:r>
            <a:rPr lang="en-US" dirty="0"/>
            <a:t>“How-to” instructions available with a simple online search.</a:t>
          </a:r>
        </a:p>
      </dgm:t>
    </dgm:pt>
    <dgm:pt modelId="{DCAE2EB1-9455-4038-BEFE-3489C8B7446B}" type="parTrans" cxnId="{14E2155D-411A-4619-AFD3-E1169C6C96DB}">
      <dgm:prSet/>
      <dgm:spPr/>
      <dgm:t>
        <a:bodyPr/>
        <a:lstStyle/>
        <a:p>
          <a:endParaRPr lang="en-US"/>
        </a:p>
      </dgm:t>
    </dgm:pt>
    <dgm:pt modelId="{D3B0E60B-F001-4E75-9478-B4FEE3538697}" type="sibTrans" cxnId="{14E2155D-411A-4619-AFD3-E1169C6C96DB}">
      <dgm:prSet/>
      <dgm:spPr/>
      <dgm:t>
        <a:bodyPr/>
        <a:lstStyle/>
        <a:p>
          <a:endParaRPr lang="en-US"/>
        </a:p>
      </dgm:t>
    </dgm:pt>
    <dgm:pt modelId="{52D4F680-1978-41DA-94E5-A3933554877B}" type="pres">
      <dgm:prSet presAssocID="{09B5DFE6-038B-45B9-8133-CC77DADF9CD0}" presName="diagram" presStyleCnt="0">
        <dgm:presLayoutVars>
          <dgm:dir/>
          <dgm:resizeHandles val="exact"/>
        </dgm:presLayoutVars>
      </dgm:prSet>
      <dgm:spPr/>
    </dgm:pt>
    <dgm:pt modelId="{05050AB5-486E-4D77-A579-E8F8613C5044}" type="pres">
      <dgm:prSet presAssocID="{C36E3273-098B-4B7D-89C7-10CD6E2F74CD}" presName="node" presStyleLbl="node1" presStyleIdx="0" presStyleCnt="3" custLinFactNeighborY="49903">
        <dgm:presLayoutVars>
          <dgm:bulletEnabled val="1"/>
        </dgm:presLayoutVars>
      </dgm:prSet>
      <dgm:spPr/>
    </dgm:pt>
    <dgm:pt modelId="{A361B528-2673-4D84-8641-CA6ADCC65F0B}" type="pres">
      <dgm:prSet presAssocID="{EFC7C7FB-D5D3-4DE8-8EFC-7AB71E8059E0}" presName="sibTrans" presStyleCnt="0"/>
      <dgm:spPr/>
    </dgm:pt>
    <dgm:pt modelId="{8C5A3EE1-E69B-45D8-950B-75809C50DD82}" type="pres">
      <dgm:prSet presAssocID="{972ACD26-BE57-4CDB-8681-0021EE9BD0AB}" presName="node" presStyleLbl="node1" presStyleIdx="1" presStyleCnt="3" custLinFactNeighborX="0" custLinFactNeighborY="49347">
        <dgm:presLayoutVars>
          <dgm:bulletEnabled val="1"/>
        </dgm:presLayoutVars>
      </dgm:prSet>
      <dgm:spPr/>
    </dgm:pt>
    <dgm:pt modelId="{8FE26959-7576-45D9-919F-36FBD0ACD797}" type="pres">
      <dgm:prSet presAssocID="{1FCC817C-63AA-45FA-A854-A3DEBCDF4E55}" presName="sibTrans" presStyleCnt="0"/>
      <dgm:spPr/>
    </dgm:pt>
    <dgm:pt modelId="{C21AFB1F-6EDF-443B-9B19-53DAF2F932D5}" type="pres">
      <dgm:prSet presAssocID="{23E43474-FB07-4781-B5E9-3FFB64B78A0C}" presName="node" presStyleLbl="node1" presStyleIdx="2" presStyleCnt="3" custLinFactNeighborY="51586">
        <dgm:presLayoutVars>
          <dgm:bulletEnabled val="1"/>
        </dgm:presLayoutVars>
      </dgm:prSet>
      <dgm:spPr/>
    </dgm:pt>
  </dgm:ptLst>
  <dgm:cxnLst>
    <dgm:cxn modelId="{9F0AB206-CD4B-4C2D-B9D0-B001653EF165}" type="presOf" srcId="{C36E3273-098B-4B7D-89C7-10CD6E2F74CD}" destId="{05050AB5-486E-4D77-A579-E8F8613C5044}" srcOrd="0" destOrd="0" presId="urn:microsoft.com/office/officeart/2005/8/layout/default"/>
    <dgm:cxn modelId="{1940651F-5DA0-425D-B1D0-D692321ABCCE}" type="presOf" srcId="{972ACD26-BE57-4CDB-8681-0021EE9BD0AB}" destId="{8C5A3EE1-E69B-45D8-950B-75809C50DD82}" srcOrd="0" destOrd="0" presId="urn:microsoft.com/office/officeart/2005/8/layout/default"/>
    <dgm:cxn modelId="{14E2155D-411A-4619-AFD3-E1169C6C96DB}" srcId="{09B5DFE6-038B-45B9-8133-CC77DADF9CD0}" destId="{23E43474-FB07-4781-B5E9-3FFB64B78A0C}" srcOrd="2" destOrd="0" parTransId="{DCAE2EB1-9455-4038-BEFE-3489C8B7446B}" sibTransId="{D3B0E60B-F001-4E75-9478-B4FEE3538697}"/>
    <dgm:cxn modelId="{7933634E-85B7-4EBC-B5C6-30A77789FA15}" type="presOf" srcId="{23E43474-FB07-4781-B5E9-3FFB64B78A0C}" destId="{C21AFB1F-6EDF-443B-9B19-53DAF2F932D5}" srcOrd="0" destOrd="0" presId="urn:microsoft.com/office/officeart/2005/8/layout/default"/>
    <dgm:cxn modelId="{64DAE970-B6CA-4A9A-AAA7-93754EDBDD8B}" type="presOf" srcId="{09B5DFE6-038B-45B9-8133-CC77DADF9CD0}" destId="{52D4F680-1978-41DA-94E5-A3933554877B}" srcOrd="0" destOrd="0" presId="urn:microsoft.com/office/officeart/2005/8/layout/default"/>
    <dgm:cxn modelId="{64A903C4-8B85-42E5-9372-277340F56F10}" srcId="{09B5DFE6-038B-45B9-8133-CC77DADF9CD0}" destId="{972ACD26-BE57-4CDB-8681-0021EE9BD0AB}" srcOrd="1" destOrd="0" parTransId="{78F9FF62-6EB8-4ADB-B05D-DA14C8D6DFA1}" sibTransId="{1FCC817C-63AA-45FA-A854-A3DEBCDF4E55}"/>
    <dgm:cxn modelId="{276B25EF-C4CE-45B7-9631-E9AF82C3BEF4}" srcId="{09B5DFE6-038B-45B9-8133-CC77DADF9CD0}" destId="{C36E3273-098B-4B7D-89C7-10CD6E2F74CD}" srcOrd="0" destOrd="0" parTransId="{857E8435-2A8B-4126-AAFA-B25FAA39F960}" sibTransId="{EFC7C7FB-D5D3-4DE8-8EFC-7AB71E8059E0}"/>
    <dgm:cxn modelId="{26652C4A-3FA9-4B38-B16D-19E26295825C}" type="presParOf" srcId="{52D4F680-1978-41DA-94E5-A3933554877B}" destId="{05050AB5-486E-4D77-A579-E8F8613C5044}" srcOrd="0" destOrd="0" presId="urn:microsoft.com/office/officeart/2005/8/layout/default"/>
    <dgm:cxn modelId="{8A2A0751-88FC-4F29-A7B1-0531D6469BDB}" type="presParOf" srcId="{52D4F680-1978-41DA-94E5-A3933554877B}" destId="{A361B528-2673-4D84-8641-CA6ADCC65F0B}" srcOrd="1" destOrd="0" presId="urn:microsoft.com/office/officeart/2005/8/layout/default"/>
    <dgm:cxn modelId="{954ACBA6-168F-4F8C-B722-A52B026F2557}" type="presParOf" srcId="{52D4F680-1978-41DA-94E5-A3933554877B}" destId="{8C5A3EE1-E69B-45D8-950B-75809C50DD82}" srcOrd="2" destOrd="0" presId="urn:microsoft.com/office/officeart/2005/8/layout/default"/>
    <dgm:cxn modelId="{3B2DFAA5-D2DE-4D3A-AF5D-F1208F3E3181}" type="presParOf" srcId="{52D4F680-1978-41DA-94E5-A3933554877B}" destId="{8FE26959-7576-45D9-919F-36FBD0ACD797}" srcOrd="3" destOrd="0" presId="urn:microsoft.com/office/officeart/2005/8/layout/default"/>
    <dgm:cxn modelId="{074A3999-41C5-46F9-A137-0930121F900B}" type="presParOf" srcId="{52D4F680-1978-41DA-94E5-A3933554877B}" destId="{C21AFB1F-6EDF-443B-9B19-53DAF2F932D5}"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82B164-4ABE-4F67-BD1E-525C71B92C6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06BF347-3B3E-4498-8B11-A61B339C1B6F}">
      <dgm:prSet/>
      <dgm:spPr/>
      <dgm:t>
        <a:bodyPr/>
        <a:lstStyle/>
        <a:p>
          <a:r>
            <a:rPr lang="en-US" b="1" dirty="0"/>
            <a:t>Forensic analysis can detect AI artifacts (for now...).</a:t>
          </a:r>
          <a:endParaRPr lang="en-US" dirty="0"/>
        </a:p>
      </dgm:t>
    </dgm:pt>
    <dgm:pt modelId="{E75E3D8C-4D7A-4FFD-BA1E-EC0BAAAE0FEB}" type="parTrans" cxnId="{29D4F120-48A6-4886-B91E-8DC2B52BAD71}">
      <dgm:prSet/>
      <dgm:spPr/>
      <dgm:t>
        <a:bodyPr/>
        <a:lstStyle/>
        <a:p>
          <a:endParaRPr lang="en-US"/>
        </a:p>
      </dgm:t>
    </dgm:pt>
    <dgm:pt modelId="{638A22E0-405C-4F72-B09A-660AC5B3DAAF}" type="sibTrans" cxnId="{29D4F120-48A6-4886-B91E-8DC2B52BAD71}">
      <dgm:prSet/>
      <dgm:spPr/>
      <dgm:t>
        <a:bodyPr/>
        <a:lstStyle/>
        <a:p>
          <a:endParaRPr lang="en-US"/>
        </a:p>
      </dgm:t>
    </dgm:pt>
    <dgm:pt modelId="{E48CFFC2-23F2-4D19-8648-63C46D03842C}">
      <dgm:prSet/>
      <dgm:spPr/>
      <dgm:t>
        <a:bodyPr/>
        <a:lstStyle/>
        <a:p>
          <a:r>
            <a:rPr lang="en-US" b="1" dirty="0"/>
            <a:t>Reliance on companies to use watermarks to indicate AI (which are easily edited/cropped out). Opensource AI will not have this ability.</a:t>
          </a:r>
          <a:endParaRPr lang="en-US" dirty="0"/>
        </a:p>
      </dgm:t>
    </dgm:pt>
    <dgm:pt modelId="{3C5EDD94-C902-4B9F-9583-C20B956C0CA8}" type="parTrans" cxnId="{EBF13BAF-8989-4630-8E40-2D875FA8538C}">
      <dgm:prSet/>
      <dgm:spPr/>
      <dgm:t>
        <a:bodyPr/>
        <a:lstStyle/>
        <a:p>
          <a:endParaRPr lang="en-US"/>
        </a:p>
      </dgm:t>
    </dgm:pt>
    <dgm:pt modelId="{DAAEECB0-0209-4771-8136-B1D5E40A6C6F}" type="sibTrans" cxnId="{EBF13BAF-8989-4630-8E40-2D875FA8538C}">
      <dgm:prSet/>
      <dgm:spPr/>
      <dgm:t>
        <a:bodyPr/>
        <a:lstStyle/>
        <a:p>
          <a:endParaRPr lang="en-US"/>
        </a:p>
      </dgm:t>
    </dgm:pt>
    <dgm:pt modelId="{BFEB7287-637C-4FEC-9ED0-2515A226DBBE}">
      <dgm:prSet/>
      <dgm:spPr/>
      <dgm:t>
        <a:bodyPr/>
        <a:lstStyle/>
        <a:p>
          <a:r>
            <a:rPr lang="en-US" b="1" dirty="0"/>
            <a:t>Digital forensic chain of custody (documenting source, metadata, and handling from creation) remains the </a:t>
          </a:r>
          <a:r>
            <a:rPr lang="en-US" b="1" i="1" dirty="0">
              <a:solidFill>
                <a:srgbClr val="003399"/>
              </a:solidFill>
            </a:rPr>
            <a:t>ONLY</a:t>
          </a:r>
          <a:r>
            <a:rPr lang="en-US" b="1" dirty="0"/>
            <a:t> reliable method!</a:t>
          </a:r>
          <a:endParaRPr lang="en-US" dirty="0"/>
        </a:p>
      </dgm:t>
    </dgm:pt>
    <dgm:pt modelId="{4F1F4C14-C234-4837-8DAF-3C71B0750880}" type="parTrans" cxnId="{C189BE41-7184-4D7F-B9B9-78911E1479D5}">
      <dgm:prSet/>
      <dgm:spPr/>
      <dgm:t>
        <a:bodyPr/>
        <a:lstStyle/>
        <a:p>
          <a:endParaRPr lang="en-US"/>
        </a:p>
      </dgm:t>
    </dgm:pt>
    <dgm:pt modelId="{5BC46D26-618A-4FA2-85F7-8FBBCB5FDE9C}" type="sibTrans" cxnId="{C189BE41-7184-4D7F-B9B9-78911E1479D5}">
      <dgm:prSet/>
      <dgm:spPr/>
      <dgm:t>
        <a:bodyPr/>
        <a:lstStyle/>
        <a:p>
          <a:endParaRPr lang="en-US"/>
        </a:p>
      </dgm:t>
    </dgm:pt>
    <dgm:pt modelId="{0D2AEC42-0D88-4BC0-A0BE-6020DAC18843}" type="pres">
      <dgm:prSet presAssocID="{4182B164-4ABE-4F67-BD1E-525C71B92C6C}" presName="linear" presStyleCnt="0">
        <dgm:presLayoutVars>
          <dgm:animLvl val="lvl"/>
          <dgm:resizeHandles val="exact"/>
        </dgm:presLayoutVars>
      </dgm:prSet>
      <dgm:spPr/>
    </dgm:pt>
    <dgm:pt modelId="{CFDD9C22-DDEC-4643-B8D0-647F90D1745E}" type="pres">
      <dgm:prSet presAssocID="{F06BF347-3B3E-4498-8B11-A61B339C1B6F}" presName="parentText" presStyleLbl="node1" presStyleIdx="0" presStyleCnt="3">
        <dgm:presLayoutVars>
          <dgm:chMax val="0"/>
          <dgm:bulletEnabled val="1"/>
        </dgm:presLayoutVars>
      </dgm:prSet>
      <dgm:spPr/>
    </dgm:pt>
    <dgm:pt modelId="{52EF4168-C548-4087-A8C5-5FDA417F014D}" type="pres">
      <dgm:prSet presAssocID="{638A22E0-405C-4F72-B09A-660AC5B3DAAF}" presName="spacer" presStyleCnt="0"/>
      <dgm:spPr/>
    </dgm:pt>
    <dgm:pt modelId="{0C5331FF-C25C-4A42-B192-83498B5CD3BC}" type="pres">
      <dgm:prSet presAssocID="{E48CFFC2-23F2-4D19-8648-63C46D03842C}" presName="parentText" presStyleLbl="node1" presStyleIdx="1" presStyleCnt="3">
        <dgm:presLayoutVars>
          <dgm:chMax val="0"/>
          <dgm:bulletEnabled val="1"/>
        </dgm:presLayoutVars>
      </dgm:prSet>
      <dgm:spPr/>
    </dgm:pt>
    <dgm:pt modelId="{88FA6087-CD12-48B4-AECF-3CB62FB499F2}" type="pres">
      <dgm:prSet presAssocID="{DAAEECB0-0209-4771-8136-B1D5E40A6C6F}" presName="spacer" presStyleCnt="0"/>
      <dgm:spPr/>
    </dgm:pt>
    <dgm:pt modelId="{32CA5806-3EA8-4BD2-A37F-214E0C299AEC}" type="pres">
      <dgm:prSet presAssocID="{BFEB7287-637C-4FEC-9ED0-2515A226DBBE}" presName="parentText" presStyleLbl="node1" presStyleIdx="2" presStyleCnt="3">
        <dgm:presLayoutVars>
          <dgm:chMax val="0"/>
          <dgm:bulletEnabled val="1"/>
        </dgm:presLayoutVars>
      </dgm:prSet>
      <dgm:spPr/>
    </dgm:pt>
  </dgm:ptLst>
  <dgm:cxnLst>
    <dgm:cxn modelId="{29D4F120-48A6-4886-B91E-8DC2B52BAD71}" srcId="{4182B164-4ABE-4F67-BD1E-525C71B92C6C}" destId="{F06BF347-3B3E-4498-8B11-A61B339C1B6F}" srcOrd="0" destOrd="0" parTransId="{E75E3D8C-4D7A-4FFD-BA1E-EC0BAAAE0FEB}" sibTransId="{638A22E0-405C-4F72-B09A-660AC5B3DAAF}"/>
    <dgm:cxn modelId="{2707A135-DBB6-4D35-8B0E-C4F9055911FD}" type="presOf" srcId="{4182B164-4ABE-4F67-BD1E-525C71B92C6C}" destId="{0D2AEC42-0D88-4BC0-A0BE-6020DAC18843}" srcOrd="0" destOrd="0" presId="urn:microsoft.com/office/officeart/2005/8/layout/vList2"/>
    <dgm:cxn modelId="{C189BE41-7184-4D7F-B9B9-78911E1479D5}" srcId="{4182B164-4ABE-4F67-BD1E-525C71B92C6C}" destId="{BFEB7287-637C-4FEC-9ED0-2515A226DBBE}" srcOrd="2" destOrd="0" parTransId="{4F1F4C14-C234-4837-8DAF-3C71B0750880}" sibTransId="{5BC46D26-618A-4FA2-85F7-8FBBCB5FDE9C}"/>
    <dgm:cxn modelId="{323A8E48-FCB4-4D96-8249-2878B765D6D6}" type="presOf" srcId="{BFEB7287-637C-4FEC-9ED0-2515A226DBBE}" destId="{32CA5806-3EA8-4BD2-A37F-214E0C299AEC}" srcOrd="0" destOrd="0" presId="urn:microsoft.com/office/officeart/2005/8/layout/vList2"/>
    <dgm:cxn modelId="{248E3A72-1F39-415C-813F-FC0F44889913}" type="presOf" srcId="{E48CFFC2-23F2-4D19-8648-63C46D03842C}" destId="{0C5331FF-C25C-4A42-B192-83498B5CD3BC}" srcOrd="0" destOrd="0" presId="urn:microsoft.com/office/officeart/2005/8/layout/vList2"/>
    <dgm:cxn modelId="{D14F4755-B059-4BF0-9C4B-F4C6734915FD}" type="presOf" srcId="{F06BF347-3B3E-4498-8B11-A61B339C1B6F}" destId="{CFDD9C22-DDEC-4643-B8D0-647F90D1745E}" srcOrd="0" destOrd="0" presId="urn:microsoft.com/office/officeart/2005/8/layout/vList2"/>
    <dgm:cxn modelId="{EBF13BAF-8989-4630-8E40-2D875FA8538C}" srcId="{4182B164-4ABE-4F67-BD1E-525C71B92C6C}" destId="{E48CFFC2-23F2-4D19-8648-63C46D03842C}" srcOrd="1" destOrd="0" parTransId="{3C5EDD94-C902-4B9F-9583-C20B956C0CA8}" sibTransId="{DAAEECB0-0209-4771-8136-B1D5E40A6C6F}"/>
    <dgm:cxn modelId="{A8D91820-67A4-425B-A8BE-096E0FC1BEFC}" type="presParOf" srcId="{0D2AEC42-0D88-4BC0-A0BE-6020DAC18843}" destId="{CFDD9C22-DDEC-4643-B8D0-647F90D1745E}" srcOrd="0" destOrd="0" presId="urn:microsoft.com/office/officeart/2005/8/layout/vList2"/>
    <dgm:cxn modelId="{445BE912-D638-4ADF-9679-7B9833B1E33F}" type="presParOf" srcId="{0D2AEC42-0D88-4BC0-A0BE-6020DAC18843}" destId="{52EF4168-C548-4087-A8C5-5FDA417F014D}" srcOrd="1" destOrd="0" presId="urn:microsoft.com/office/officeart/2005/8/layout/vList2"/>
    <dgm:cxn modelId="{2510751F-C68C-4643-8727-ED74F5746FB8}" type="presParOf" srcId="{0D2AEC42-0D88-4BC0-A0BE-6020DAC18843}" destId="{0C5331FF-C25C-4A42-B192-83498B5CD3BC}" srcOrd="2" destOrd="0" presId="urn:microsoft.com/office/officeart/2005/8/layout/vList2"/>
    <dgm:cxn modelId="{44E3B11E-673A-4E5F-A9E1-972A5B2733B1}" type="presParOf" srcId="{0D2AEC42-0D88-4BC0-A0BE-6020DAC18843}" destId="{88FA6087-CD12-48B4-AECF-3CB62FB499F2}" srcOrd="3" destOrd="0" presId="urn:microsoft.com/office/officeart/2005/8/layout/vList2"/>
    <dgm:cxn modelId="{423F37AC-6073-42C9-B6EC-637ACECA0DAA}" type="presParOf" srcId="{0D2AEC42-0D88-4BC0-A0BE-6020DAC18843}" destId="{32CA5806-3EA8-4BD2-A37F-214E0C299AEC}"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87B449D-D26D-4761-AA28-F52038C203A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98DC2E2-DB10-46D5-8010-AFD842A9B691}">
      <dgm:prSet custT="1"/>
      <dgm:spPr/>
      <dgm:t>
        <a:bodyPr/>
        <a:lstStyle/>
        <a:p>
          <a:pPr algn="ctr">
            <a:lnSpc>
              <a:spcPct val="100000"/>
            </a:lnSpc>
          </a:pPr>
          <a:r>
            <a:rPr lang="en-US" sz="2000" b="1" dirty="0"/>
            <a:t>Key AI concepts, capabilities, and limitations related to the practice of law</a:t>
          </a:r>
          <a:endParaRPr lang="en-US" sz="2000" dirty="0"/>
        </a:p>
      </dgm:t>
    </dgm:pt>
    <dgm:pt modelId="{AE91BB2C-AEAE-4818-B014-4030B81542EC}" type="parTrans" cxnId="{DC00D907-B9D8-4442-82E3-EAC3654F7092}">
      <dgm:prSet/>
      <dgm:spPr/>
      <dgm:t>
        <a:bodyPr/>
        <a:lstStyle/>
        <a:p>
          <a:endParaRPr lang="en-US"/>
        </a:p>
      </dgm:t>
    </dgm:pt>
    <dgm:pt modelId="{8473DEC7-A273-4E17-8520-4AEA8B4D3922}" type="sibTrans" cxnId="{DC00D907-B9D8-4442-82E3-EAC3654F7092}">
      <dgm:prSet/>
      <dgm:spPr/>
      <dgm:t>
        <a:bodyPr/>
        <a:lstStyle/>
        <a:p>
          <a:endParaRPr lang="en-US"/>
        </a:p>
      </dgm:t>
    </dgm:pt>
    <dgm:pt modelId="{68F54A23-5142-454F-9793-61C80818D77D}">
      <dgm:prSet custT="1"/>
      <dgm:spPr/>
      <dgm:t>
        <a:bodyPr/>
        <a:lstStyle/>
        <a:p>
          <a:pPr algn="ctr">
            <a:lnSpc>
              <a:spcPct val="100000"/>
            </a:lnSpc>
          </a:pPr>
          <a:r>
            <a:rPr lang="en-US" sz="2000" b="1" dirty="0"/>
            <a:t>Effective practices for safety and ethical integration of AI tools into legal work</a:t>
          </a:r>
        </a:p>
      </dgm:t>
    </dgm:pt>
    <dgm:pt modelId="{53620F06-3DD1-4FC4-B19A-804C6A5CC240}" type="parTrans" cxnId="{407BDDF4-950F-4D4D-92FE-531C884F6435}">
      <dgm:prSet/>
      <dgm:spPr/>
      <dgm:t>
        <a:bodyPr/>
        <a:lstStyle/>
        <a:p>
          <a:endParaRPr lang="en-US"/>
        </a:p>
      </dgm:t>
    </dgm:pt>
    <dgm:pt modelId="{EBB33B6A-3C5A-46FA-AB03-A1B51EFCDFB1}" type="sibTrans" cxnId="{407BDDF4-950F-4D4D-92FE-531C884F6435}">
      <dgm:prSet/>
      <dgm:spPr/>
      <dgm:t>
        <a:bodyPr/>
        <a:lstStyle/>
        <a:p>
          <a:endParaRPr lang="en-US"/>
        </a:p>
      </dgm:t>
    </dgm:pt>
    <dgm:pt modelId="{8793A902-B793-4FB4-808F-B7181475548C}">
      <dgm:prSet custT="1"/>
      <dgm:spPr/>
      <dgm:t>
        <a:bodyPr/>
        <a:lstStyle/>
        <a:p>
          <a:pPr algn="ctr">
            <a:lnSpc>
              <a:spcPct val="100000"/>
            </a:lnSpc>
          </a:pPr>
          <a:r>
            <a:rPr lang="en-US" sz="2000" b="1" dirty="0"/>
            <a:t>Privacy and data security risks associated with major AI platforms</a:t>
          </a:r>
        </a:p>
      </dgm:t>
    </dgm:pt>
    <dgm:pt modelId="{7898184E-6DA6-46F5-9677-5218CAB2B0AB}" type="parTrans" cxnId="{EC4BFE6F-EA5E-4DE5-9E89-A4B8C85B08EA}">
      <dgm:prSet/>
      <dgm:spPr/>
      <dgm:t>
        <a:bodyPr/>
        <a:lstStyle/>
        <a:p>
          <a:endParaRPr lang="en-US"/>
        </a:p>
      </dgm:t>
    </dgm:pt>
    <dgm:pt modelId="{D5327420-F8EF-487D-B334-18E848631E73}" type="sibTrans" cxnId="{EC4BFE6F-EA5E-4DE5-9E89-A4B8C85B08EA}">
      <dgm:prSet/>
      <dgm:spPr/>
      <dgm:t>
        <a:bodyPr/>
        <a:lstStyle/>
        <a:p>
          <a:endParaRPr lang="en-US"/>
        </a:p>
      </dgm:t>
    </dgm:pt>
    <dgm:pt modelId="{6D78F2EE-362D-4F21-90CD-79DC2B948E7A}">
      <dgm:prSet custT="1"/>
      <dgm:spPr/>
      <dgm:t>
        <a:bodyPr/>
        <a:lstStyle/>
        <a:p>
          <a:pPr algn="ctr">
            <a:lnSpc>
              <a:spcPct val="100000"/>
            </a:lnSpc>
          </a:pPr>
          <a:r>
            <a:rPr lang="en-US" sz="2000" b="1" dirty="0"/>
            <a:t>Effective practices for AI prompting</a:t>
          </a:r>
        </a:p>
      </dgm:t>
    </dgm:pt>
    <dgm:pt modelId="{A3C2662E-DD50-41ED-A459-99CD6EBB7C19}" type="parTrans" cxnId="{0AF1A87D-A1A7-47F0-92E4-4381CE72065B}">
      <dgm:prSet/>
      <dgm:spPr/>
      <dgm:t>
        <a:bodyPr/>
        <a:lstStyle/>
        <a:p>
          <a:endParaRPr lang="en-US"/>
        </a:p>
      </dgm:t>
    </dgm:pt>
    <dgm:pt modelId="{B2599D44-CA7E-46C0-9B0F-7C2750D078E6}" type="sibTrans" cxnId="{0AF1A87D-A1A7-47F0-92E4-4381CE72065B}">
      <dgm:prSet/>
      <dgm:spPr/>
      <dgm:t>
        <a:bodyPr/>
        <a:lstStyle/>
        <a:p>
          <a:endParaRPr lang="en-US"/>
        </a:p>
      </dgm:t>
    </dgm:pt>
    <dgm:pt modelId="{9CCA0D37-8498-42A2-8EC8-BED0E3839C6A}">
      <dgm:prSet custT="1"/>
      <dgm:spPr/>
      <dgm:t>
        <a:bodyPr/>
        <a:lstStyle/>
        <a:p>
          <a:pPr algn="ctr">
            <a:lnSpc>
              <a:spcPct val="100000"/>
            </a:lnSpc>
          </a:pPr>
          <a:r>
            <a:rPr lang="en-US" sz="2000" b="1" dirty="0"/>
            <a:t>Deepfakes and tactics for keeping them from making it into evidence</a:t>
          </a:r>
        </a:p>
      </dgm:t>
    </dgm:pt>
    <dgm:pt modelId="{DB0A6C70-FD5D-4573-89DF-552BB02D016E}" type="parTrans" cxnId="{478A3ADA-E58A-4369-8C07-06A0A95CF38E}">
      <dgm:prSet/>
      <dgm:spPr/>
      <dgm:t>
        <a:bodyPr/>
        <a:lstStyle/>
        <a:p>
          <a:endParaRPr lang="en-US"/>
        </a:p>
      </dgm:t>
    </dgm:pt>
    <dgm:pt modelId="{060DB4B4-9CAF-450F-BC5B-CBDCBB9F4CA2}" type="sibTrans" cxnId="{478A3ADA-E58A-4369-8C07-06A0A95CF38E}">
      <dgm:prSet/>
      <dgm:spPr/>
      <dgm:t>
        <a:bodyPr/>
        <a:lstStyle/>
        <a:p>
          <a:endParaRPr lang="en-US"/>
        </a:p>
      </dgm:t>
    </dgm:pt>
    <dgm:pt modelId="{61984196-1054-402F-B8D8-2D57D9EA5CEC}" type="pres">
      <dgm:prSet presAssocID="{387B449D-D26D-4761-AA28-F52038C203A9}" presName="vert0" presStyleCnt="0">
        <dgm:presLayoutVars>
          <dgm:dir/>
          <dgm:animOne val="branch"/>
          <dgm:animLvl val="lvl"/>
        </dgm:presLayoutVars>
      </dgm:prSet>
      <dgm:spPr/>
    </dgm:pt>
    <dgm:pt modelId="{E0932CB8-7D9D-4A27-871E-8A62279BA891}" type="pres">
      <dgm:prSet presAssocID="{298DC2E2-DB10-46D5-8010-AFD842A9B691}" presName="thickLine" presStyleLbl="alignNode1" presStyleIdx="0" presStyleCnt="5"/>
      <dgm:spPr/>
    </dgm:pt>
    <dgm:pt modelId="{45D5A787-289C-473A-B32A-4ABADFF14912}" type="pres">
      <dgm:prSet presAssocID="{298DC2E2-DB10-46D5-8010-AFD842A9B691}" presName="horz1" presStyleCnt="0"/>
      <dgm:spPr/>
    </dgm:pt>
    <dgm:pt modelId="{9A0BF6F5-11D2-4B8E-A5C5-42B5B697B86C}" type="pres">
      <dgm:prSet presAssocID="{298DC2E2-DB10-46D5-8010-AFD842A9B691}" presName="tx1" presStyleLbl="revTx" presStyleIdx="0" presStyleCnt="5"/>
      <dgm:spPr/>
    </dgm:pt>
    <dgm:pt modelId="{730D5347-4EAD-4E8E-A63E-83A4419DD715}" type="pres">
      <dgm:prSet presAssocID="{298DC2E2-DB10-46D5-8010-AFD842A9B691}" presName="vert1" presStyleCnt="0"/>
      <dgm:spPr/>
    </dgm:pt>
    <dgm:pt modelId="{FBC97DE0-4124-4AEC-88DB-80970B61D169}" type="pres">
      <dgm:prSet presAssocID="{68F54A23-5142-454F-9793-61C80818D77D}" presName="thickLine" presStyleLbl="alignNode1" presStyleIdx="1" presStyleCnt="5"/>
      <dgm:spPr/>
    </dgm:pt>
    <dgm:pt modelId="{EB429565-3C35-4284-97BD-E1B9D3820A32}" type="pres">
      <dgm:prSet presAssocID="{68F54A23-5142-454F-9793-61C80818D77D}" presName="horz1" presStyleCnt="0"/>
      <dgm:spPr/>
    </dgm:pt>
    <dgm:pt modelId="{6E75F17E-8044-41EC-BA29-9307AF81528A}" type="pres">
      <dgm:prSet presAssocID="{68F54A23-5142-454F-9793-61C80818D77D}" presName="tx1" presStyleLbl="revTx" presStyleIdx="1" presStyleCnt="5"/>
      <dgm:spPr/>
    </dgm:pt>
    <dgm:pt modelId="{F78350CC-973E-447E-B154-8CDE9309C852}" type="pres">
      <dgm:prSet presAssocID="{68F54A23-5142-454F-9793-61C80818D77D}" presName="vert1" presStyleCnt="0"/>
      <dgm:spPr/>
    </dgm:pt>
    <dgm:pt modelId="{12395D20-9D8F-4227-8572-035F2FFC6D03}" type="pres">
      <dgm:prSet presAssocID="{8793A902-B793-4FB4-808F-B7181475548C}" presName="thickLine" presStyleLbl="alignNode1" presStyleIdx="2" presStyleCnt="5"/>
      <dgm:spPr/>
    </dgm:pt>
    <dgm:pt modelId="{6B624C84-1210-4EA2-98B8-2C1B22654DF9}" type="pres">
      <dgm:prSet presAssocID="{8793A902-B793-4FB4-808F-B7181475548C}" presName="horz1" presStyleCnt="0"/>
      <dgm:spPr/>
    </dgm:pt>
    <dgm:pt modelId="{FADFDC0C-FD57-4DFA-8EA0-803DBDF900B4}" type="pres">
      <dgm:prSet presAssocID="{8793A902-B793-4FB4-808F-B7181475548C}" presName="tx1" presStyleLbl="revTx" presStyleIdx="2" presStyleCnt="5"/>
      <dgm:spPr/>
    </dgm:pt>
    <dgm:pt modelId="{92E5D829-FD97-4A7F-AD74-BE830C368BB6}" type="pres">
      <dgm:prSet presAssocID="{8793A902-B793-4FB4-808F-B7181475548C}" presName="vert1" presStyleCnt="0"/>
      <dgm:spPr/>
    </dgm:pt>
    <dgm:pt modelId="{BDF34620-DA9C-485D-ACA3-BC39D21CA6ED}" type="pres">
      <dgm:prSet presAssocID="{6D78F2EE-362D-4F21-90CD-79DC2B948E7A}" presName="thickLine" presStyleLbl="alignNode1" presStyleIdx="3" presStyleCnt="5"/>
      <dgm:spPr/>
    </dgm:pt>
    <dgm:pt modelId="{9F80CBE6-0651-4FF4-94D0-F86788A62AEC}" type="pres">
      <dgm:prSet presAssocID="{6D78F2EE-362D-4F21-90CD-79DC2B948E7A}" presName="horz1" presStyleCnt="0"/>
      <dgm:spPr/>
    </dgm:pt>
    <dgm:pt modelId="{5CAD685B-C510-4B16-B2C8-CBDAFE748CC4}" type="pres">
      <dgm:prSet presAssocID="{6D78F2EE-362D-4F21-90CD-79DC2B948E7A}" presName="tx1" presStyleLbl="revTx" presStyleIdx="3" presStyleCnt="5"/>
      <dgm:spPr/>
    </dgm:pt>
    <dgm:pt modelId="{7F897FD2-98A4-4267-A5B7-B00405C02875}" type="pres">
      <dgm:prSet presAssocID="{6D78F2EE-362D-4F21-90CD-79DC2B948E7A}" presName="vert1" presStyleCnt="0"/>
      <dgm:spPr/>
    </dgm:pt>
    <dgm:pt modelId="{7760F057-2C13-4CAF-A243-7798082C76BB}" type="pres">
      <dgm:prSet presAssocID="{9CCA0D37-8498-42A2-8EC8-BED0E3839C6A}" presName="thickLine" presStyleLbl="alignNode1" presStyleIdx="4" presStyleCnt="5"/>
      <dgm:spPr/>
    </dgm:pt>
    <dgm:pt modelId="{26D05A56-B9C8-4BCB-8A37-C07A03917045}" type="pres">
      <dgm:prSet presAssocID="{9CCA0D37-8498-42A2-8EC8-BED0E3839C6A}" presName="horz1" presStyleCnt="0"/>
      <dgm:spPr/>
    </dgm:pt>
    <dgm:pt modelId="{726CD625-02C9-4548-9FAD-898FFA9624DD}" type="pres">
      <dgm:prSet presAssocID="{9CCA0D37-8498-42A2-8EC8-BED0E3839C6A}" presName="tx1" presStyleLbl="revTx" presStyleIdx="4" presStyleCnt="5"/>
      <dgm:spPr/>
    </dgm:pt>
    <dgm:pt modelId="{94EB8350-DD17-4D71-B9CB-BB2183F2473F}" type="pres">
      <dgm:prSet presAssocID="{9CCA0D37-8498-42A2-8EC8-BED0E3839C6A}" presName="vert1" presStyleCnt="0"/>
      <dgm:spPr/>
    </dgm:pt>
  </dgm:ptLst>
  <dgm:cxnLst>
    <dgm:cxn modelId="{DC00D907-B9D8-4442-82E3-EAC3654F7092}" srcId="{387B449D-D26D-4761-AA28-F52038C203A9}" destId="{298DC2E2-DB10-46D5-8010-AFD842A9B691}" srcOrd="0" destOrd="0" parTransId="{AE91BB2C-AEAE-4818-B014-4030B81542EC}" sibTransId="{8473DEC7-A273-4E17-8520-4AEA8B4D3922}"/>
    <dgm:cxn modelId="{EC4BFE6F-EA5E-4DE5-9E89-A4B8C85B08EA}" srcId="{387B449D-D26D-4761-AA28-F52038C203A9}" destId="{8793A902-B793-4FB4-808F-B7181475548C}" srcOrd="2" destOrd="0" parTransId="{7898184E-6DA6-46F5-9677-5218CAB2B0AB}" sibTransId="{D5327420-F8EF-487D-B334-18E848631E73}"/>
    <dgm:cxn modelId="{5653E274-3045-4C9C-8BE3-81745A289097}" type="presOf" srcId="{6D78F2EE-362D-4F21-90CD-79DC2B948E7A}" destId="{5CAD685B-C510-4B16-B2C8-CBDAFE748CC4}" srcOrd="0" destOrd="0" presId="urn:microsoft.com/office/officeart/2008/layout/LinedList"/>
    <dgm:cxn modelId="{A1E98457-3D20-45AE-9D9F-20E54D3DFDBE}" type="presOf" srcId="{8793A902-B793-4FB4-808F-B7181475548C}" destId="{FADFDC0C-FD57-4DFA-8EA0-803DBDF900B4}" srcOrd="0" destOrd="0" presId="urn:microsoft.com/office/officeart/2008/layout/LinedList"/>
    <dgm:cxn modelId="{0AF1A87D-A1A7-47F0-92E4-4381CE72065B}" srcId="{387B449D-D26D-4761-AA28-F52038C203A9}" destId="{6D78F2EE-362D-4F21-90CD-79DC2B948E7A}" srcOrd="3" destOrd="0" parTransId="{A3C2662E-DD50-41ED-A459-99CD6EBB7C19}" sibTransId="{B2599D44-CA7E-46C0-9B0F-7C2750D078E6}"/>
    <dgm:cxn modelId="{87C672A0-8FE9-4AC2-B99A-468CF7576CFB}" type="presOf" srcId="{387B449D-D26D-4761-AA28-F52038C203A9}" destId="{61984196-1054-402F-B8D8-2D57D9EA5CEC}" srcOrd="0" destOrd="0" presId="urn:microsoft.com/office/officeart/2008/layout/LinedList"/>
    <dgm:cxn modelId="{478A3ADA-E58A-4369-8C07-06A0A95CF38E}" srcId="{387B449D-D26D-4761-AA28-F52038C203A9}" destId="{9CCA0D37-8498-42A2-8EC8-BED0E3839C6A}" srcOrd="4" destOrd="0" parTransId="{DB0A6C70-FD5D-4573-89DF-552BB02D016E}" sibTransId="{060DB4B4-9CAF-450F-BC5B-CBDCBB9F4CA2}"/>
    <dgm:cxn modelId="{3B8E75E8-83D5-4971-8D8F-390BD234C0FB}" type="presOf" srcId="{298DC2E2-DB10-46D5-8010-AFD842A9B691}" destId="{9A0BF6F5-11D2-4B8E-A5C5-42B5B697B86C}" srcOrd="0" destOrd="0" presId="urn:microsoft.com/office/officeart/2008/layout/LinedList"/>
    <dgm:cxn modelId="{9C785DEA-1316-4D77-B453-476ABD1BF883}" type="presOf" srcId="{9CCA0D37-8498-42A2-8EC8-BED0E3839C6A}" destId="{726CD625-02C9-4548-9FAD-898FFA9624DD}" srcOrd="0" destOrd="0" presId="urn:microsoft.com/office/officeart/2008/layout/LinedList"/>
    <dgm:cxn modelId="{276E0FEE-6873-4AD7-B7E6-AA32E9B6D35A}" type="presOf" srcId="{68F54A23-5142-454F-9793-61C80818D77D}" destId="{6E75F17E-8044-41EC-BA29-9307AF81528A}" srcOrd="0" destOrd="0" presId="urn:microsoft.com/office/officeart/2008/layout/LinedList"/>
    <dgm:cxn modelId="{407BDDF4-950F-4D4D-92FE-531C884F6435}" srcId="{387B449D-D26D-4761-AA28-F52038C203A9}" destId="{68F54A23-5142-454F-9793-61C80818D77D}" srcOrd="1" destOrd="0" parTransId="{53620F06-3DD1-4FC4-B19A-804C6A5CC240}" sibTransId="{EBB33B6A-3C5A-46FA-AB03-A1B51EFCDFB1}"/>
    <dgm:cxn modelId="{3A87DB0A-1371-4677-AD89-2769AEC5F033}" type="presParOf" srcId="{61984196-1054-402F-B8D8-2D57D9EA5CEC}" destId="{E0932CB8-7D9D-4A27-871E-8A62279BA891}" srcOrd="0" destOrd="0" presId="urn:microsoft.com/office/officeart/2008/layout/LinedList"/>
    <dgm:cxn modelId="{D2E4823A-561D-4D96-969D-59DEFFFA74CD}" type="presParOf" srcId="{61984196-1054-402F-B8D8-2D57D9EA5CEC}" destId="{45D5A787-289C-473A-B32A-4ABADFF14912}" srcOrd="1" destOrd="0" presId="urn:microsoft.com/office/officeart/2008/layout/LinedList"/>
    <dgm:cxn modelId="{5A2C7679-A6FA-4A69-BD85-9F8AE1F4A411}" type="presParOf" srcId="{45D5A787-289C-473A-B32A-4ABADFF14912}" destId="{9A0BF6F5-11D2-4B8E-A5C5-42B5B697B86C}" srcOrd="0" destOrd="0" presId="urn:microsoft.com/office/officeart/2008/layout/LinedList"/>
    <dgm:cxn modelId="{23E10A4C-0F1C-4393-A85C-E3E1552346DC}" type="presParOf" srcId="{45D5A787-289C-473A-B32A-4ABADFF14912}" destId="{730D5347-4EAD-4E8E-A63E-83A4419DD715}" srcOrd="1" destOrd="0" presId="urn:microsoft.com/office/officeart/2008/layout/LinedList"/>
    <dgm:cxn modelId="{C07A9C99-1BFE-4C3C-AABD-CE76932202A4}" type="presParOf" srcId="{61984196-1054-402F-B8D8-2D57D9EA5CEC}" destId="{FBC97DE0-4124-4AEC-88DB-80970B61D169}" srcOrd="2" destOrd="0" presId="urn:microsoft.com/office/officeart/2008/layout/LinedList"/>
    <dgm:cxn modelId="{67C3CFA1-BB13-44F2-B48F-90EB5F3A278D}" type="presParOf" srcId="{61984196-1054-402F-B8D8-2D57D9EA5CEC}" destId="{EB429565-3C35-4284-97BD-E1B9D3820A32}" srcOrd="3" destOrd="0" presId="urn:microsoft.com/office/officeart/2008/layout/LinedList"/>
    <dgm:cxn modelId="{73EC608A-443D-4FD1-BFA8-C7E1DCFD5C60}" type="presParOf" srcId="{EB429565-3C35-4284-97BD-E1B9D3820A32}" destId="{6E75F17E-8044-41EC-BA29-9307AF81528A}" srcOrd="0" destOrd="0" presId="urn:microsoft.com/office/officeart/2008/layout/LinedList"/>
    <dgm:cxn modelId="{79184E57-2676-465F-BC97-349FED3B5E20}" type="presParOf" srcId="{EB429565-3C35-4284-97BD-E1B9D3820A32}" destId="{F78350CC-973E-447E-B154-8CDE9309C852}" srcOrd="1" destOrd="0" presId="urn:microsoft.com/office/officeart/2008/layout/LinedList"/>
    <dgm:cxn modelId="{8D7FDA0A-D1B9-46D9-98C2-8DE0D0ECA1E0}" type="presParOf" srcId="{61984196-1054-402F-B8D8-2D57D9EA5CEC}" destId="{12395D20-9D8F-4227-8572-035F2FFC6D03}" srcOrd="4" destOrd="0" presId="urn:microsoft.com/office/officeart/2008/layout/LinedList"/>
    <dgm:cxn modelId="{C6DAA41C-3C81-4A81-9CEC-3B7BB3AE3515}" type="presParOf" srcId="{61984196-1054-402F-B8D8-2D57D9EA5CEC}" destId="{6B624C84-1210-4EA2-98B8-2C1B22654DF9}" srcOrd="5" destOrd="0" presId="urn:microsoft.com/office/officeart/2008/layout/LinedList"/>
    <dgm:cxn modelId="{B7E5EFC2-7065-4ECE-90CF-0749BB301D1E}" type="presParOf" srcId="{6B624C84-1210-4EA2-98B8-2C1B22654DF9}" destId="{FADFDC0C-FD57-4DFA-8EA0-803DBDF900B4}" srcOrd="0" destOrd="0" presId="urn:microsoft.com/office/officeart/2008/layout/LinedList"/>
    <dgm:cxn modelId="{2DEA4EBD-68EE-4818-84C7-641DC6989C5D}" type="presParOf" srcId="{6B624C84-1210-4EA2-98B8-2C1B22654DF9}" destId="{92E5D829-FD97-4A7F-AD74-BE830C368BB6}" srcOrd="1" destOrd="0" presId="urn:microsoft.com/office/officeart/2008/layout/LinedList"/>
    <dgm:cxn modelId="{F91CC24B-6FF9-4F02-9A08-44FFC3732CE1}" type="presParOf" srcId="{61984196-1054-402F-B8D8-2D57D9EA5CEC}" destId="{BDF34620-DA9C-485D-ACA3-BC39D21CA6ED}" srcOrd="6" destOrd="0" presId="urn:microsoft.com/office/officeart/2008/layout/LinedList"/>
    <dgm:cxn modelId="{DBD7FFFC-F97C-4B08-BAC8-9BFEC42F45EC}" type="presParOf" srcId="{61984196-1054-402F-B8D8-2D57D9EA5CEC}" destId="{9F80CBE6-0651-4FF4-94D0-F86788A62AEC}" srcOrd="7" destOrd="0" presId="urn:microsoft.com/office/officeart/2008/layout/LinedList"/>
    <dgm:cxn modelId="{7A9424CA-675D-4F25-85A0-1E32F9CEE94A}" type="presParOf" srcId="{9F80CBE6-0651-4FF4-94D0-F86788A62AEC}" destId="{5CAD685B-C510-4B16-B2C8-CBDAFE748CC4}" srcOrd="0" destOrd="0" presId="urn:microsoft.com/office/officeart/2008/layout/LinedList"/>
    <dgm:cxn modelId="{29A1DDF1-9D51-4B47-B1CE-B0093E377966}" type="presParOf" srcId="{9F80CBE6-0651-4FF4-94D0-F86788A62AEC}" destId="{7F897FD2-98A4-4267-A5B7-B00405C02875}" srcOrd="1" destOrd="0" presId="urn:microsoft.com/office/officeart/2008/layout/LinedList"/>
    <dgm:cxn modelId="{9B9D617C-AA8F-44FA-B190-183E34174956}" type="presParOf" srcId="{61984196-1054-402F-B8D8-2D57D9EA5CEC}" destId="{7760F057-2C13-4CAF-A243-7798082C76BB}" srcOrd="8" destOrd="0" presId="urn:microsoft.com/office/officeart/2008/layout/LinedList"/>
    <dgm:cxn modelId="{D9092F53-F080-490F-93B6-6A254E2FA225}" type="presParOf" srcId="{61984196-1054-402F-B8D8-2D57D9EA5CEC}" destId="{26D05A56-B9C8-4BCB-8A37-C07A03917045}" srcOrd="9" destOrd="0" presId="urn:microsoft.com/office/officeart/2008/layout/LinedList"/>
    <dgm:cxn modelId="{BEBC58AC-33C9-4E02-9D53-B9DA0997921B}" type="presParOf" srcId="{26D05A56-B9C8-4BCB-8A37-C07A03917045}" destId="{726CD625-02C9-4548-9FAD-898FFA9624DD}" srcOrd="0" destOrd="0" presId="urn:microsoft.com/office/officeart/2008/layout/LinedList"/>
    <dgm:cxn modelId="{DBB37A6A-5F11-4458-B9F4-71664843FA65}" type="presParOf" srcId="{26D05A56-B9C8-4BCB-8A37-C07A03917045}" destId="{94EB8350-DD17-4D71-B9CB-BB2183F2473F}"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F8D74C-07CE-4E8A-9BD0-A698D9580A2A}">
      <dsp:nvSpPr>
        <dsp:cNvPr id="0" name=""/>
        <dsp:cNvSpPr/>
      </dsp:nvSpPr>
      <dsp:spPr>
        <a:xfrm>
          <a:off x="292311" y="436097"/>
          <a:ext cx="910353" cy="9103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881E38-7EFC-4A55-B3D1-D83A9A9E6F66}">
      <dsp:nvSpPr>
        <dsp:cNvPr id="0" name=""/>
        <dsp:cNvSpPr/>
      </dsp:nvSpPr>
      <dsp:spPr>
        <a:xfrm>
          <a:off x="486321" y="630106"/>
          <a:ext cx="522333" cy="5223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E2108E-5E56-4AC9-B630-18A87A4D000B}">
      <dsp:nvSpPr>
        <dsp:cNvPr id="0" name=""/>
        <dsp:cNvSpPr/>
      </dsp:nvSpPr>
      <dsp:spPr>
        <a:xfrm>
          <a:off x="1296" y="1630003"/>
          <a:ext cx="1492382" cy="1417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dirty="0"/>
            <a:t>Arthur is the cofounder and CEO of </a:t>
          </a:r>
          <a:r>
            <a:rPr lang="en-US" sz="1100" b="1" kern="1200" dirty="0" err="1"/>
            <a:t>Legion.law</a:t>
          </a:r>
          <a:r>
            <a:rPr lang="en-US" sz="1100" b="1" kern="1200" dirty="0"/>
            <a:t>, an AI-powered litigation support platform. He also serves on the ABA’s National Institute on Artificial Intelligence &amp; Robotics Committee.</a:t>
          </a:r>
          <a:endParaRPr lang="en-US" sz="1100" kern="1200" dirty="0"/>
        </a:p>
      </dsp:txBody>
      <dsp:txXfrm>
        <a:off x="1296" y="1630003"/>
        <a:ext cx="1492382" cy="1417763"/>
      </dsp:txXfrm>
    </dsp:sp>
    <dsp:sp modelId="{8EE5CF9E-FF8A-4CD5-A70D-D9FD883B34E1}">
      <dsp:nvSpPr>
        <dsp:cNvPr id="0" name=""/>
        <dsp:cNvSpPr/>
      </dsp:nvSpPr>
      <dsp:spPr>
        <a:xfrm>
          <a:off x="2045861" y="436097"/>
          <a:ext cx="910353" cy="9103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882D63-F69C-4252-8DF3-B60150767715}">
      <dsp:nvSpPr>
        <dsp:cNvPr id="0" name=""/>
        <dsp:cNvSpPr/>
      </dsp:nvSpPr>
      <dsp:spPr>
        <a:xfrm>
          <a:off x="2239871" y="630106"/>
          <a:ext cx="522333" cy="5223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0B3CAD-AD0E-44F6-B481-5D591BD5EF16}">
      <dsp:nvSpPr>
        <dsp:cNvPr id="0" name=""/>
        <dsp:cNvSpPr/>
      </dsp:nvSpPr>
      <dsp:spPr>
        <a:xfrm>
          <a:off x="1754846" y="1630003"/>
          <a:ext cx="1492382" cy="1417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dirty="0"/>
            <a:t>A former Hopkins &amp; Carley (now Lathrop GPM) litigator, Arthur's law firm, Rothrock Legal, is a first-of-its-kind litigation practice that incorporates AI in every aspect of practice.</a:t>
          </a:r>
        </a:p>
      </dsp:txBody>
      <dsp:txXfrm>
        <a:off x="1754846" y="1630003"/>
        <a:ext cx="1492382" cy="1417763"/>
      </dsp:txXfrm>
    </dsp:sp>
    <dsp:sp modelId="{B1D835AE-86DE-4810-A2C9-8CAC6342C295}">
      <dsp:nvSpPr>
        <dsp:cNvPr id="0" name=""/>
        <dsp:cNvSpPr/>
      </dsp:nvSpPr>
      <dsp:spPr>
        <a:xfrm>
          <a:off x="3799411" y="436097"/>
          <a:ext cx="910353" cy="9103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100E56-017E-4E2D-88C7-65F9D4C5746A}">
      <dsp:nvSpPr>
        <dsp:cNvPr id="0" name=""/>
        <dsp:cNvSpPr/>
      </dsp:nvSpPr>
      <dsp:spPr>
        <a:xfrm>
          <a:off x="3993420" y="630106"/>
          <a:ext cx="522333" cy="5223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6AC29E-F492-4D5B-B0F2-9148133299DA}">
      <dsp:nvSpPr>
        <dsp:cNvPr id="0" name=""/>
        <dsp:cNvSpPr/>
      </dsp:nvSpPr>
      <dsp:spPr>
        <a:xfrm>
          <a:off x="3508396" y="1630003"/>
          <a:ext cx="1492382" cy="1417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dirty="0"/>
            <a:t>He also hosts "The Litigator’s Path“ podcast, where attorneys share their journeys and lessons learned from running their practices. </a:t>
          </a:r>
          <a:endParaRPr lang="en-US" sz="1100" kern="1200" dirty="0"/>
        </a:p>
      </dsp:txBody>
      <dsp:txXfrm>
        <a:off x="3508396" y="1630003"/>
        <a:ext cx="1492382" cy="1417763"/>
      </dsp:txXfrm>
    </dsp:sp>
    <dsp:sp modelId="{A248942A-1F6B-4D1B-99E1-BE4AEF01B5E6}">
      <dsp:nvSpPr>
        <dsp:cNvPr id="0" name=""/>
        <dsp:cNvSpPr/>
      </dsp:nvSpPr>
      <dsp:spPr>
        <a:xfrm>
          <a:off x="5552960" y="436097"/>
          <a:ext cx="910353" cy="91035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E44E40-6538-41C4-A5A0-D45805BA6E89}">
      <dsp:nvSpPr>
        <dsp:cNvPr id="0" name=""/>
        <dsp:cNvSpPr/>
      </dsp:nvSpPr>
      <dsp:spPr>
        <a:xfrm>
          <a:off x="5746970" y="630106"/>
          <a:ext cx="522333" cy="52233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C4DDE1-C86B-4EAF-8D7B-90F86CB09A0F}">
      <dsp:nvSpPr>
        <dsp:cNvPr id="0" name=""/>
        <dsp:cNvSpPr/>
      </dsp:nvSpPr>
      <dsp:spPr>
        <a:xfrm>
          <a:off x="5261946" y="1630003"/>
          <a:ext cx="1492382" cy="1417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dirty="0"/>
            <a:t>Arthur holds a J.D. from Santa Clara Law where he served on the executive boards of Law Review and the High Tech Law Journal. </a:t>
          </a:r>
          <a:endParaRPr lang="en-US" sz="1100" kern="1200" dirty="0"/>
        </a:p>
      </dsp:txBody>
      <dsp:txXfrm>
        <a:off x="5261946" y="1630003"/>
        <a:ext cx="1492382" cy="14177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7738BF-C2DE-4BC6-BC54-C059E033F15B}">
      <dsp:nvSpPr>
        <dsp:cNvPr id="0" name=""/>
        <dsp:cNvSpPr/>
      </dsp:nvSpPr>
      <dsp:spPr>
        <a:xfrm>
          <a:off x="212335" y="469890"/>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5D1161-1CC5-4D8D-B304-FB90092730D6}">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DF2462-5E66-4DB6-8C12-693D81EFF93A}">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Transcribe Handwritten Documents</a:t>
          </a:r>
        </a:p>
      </dsp:txBody>
      <dsp:txXfrm>
        <a:off x="1834517" y="469890"/>
        <a:ext cx="3148942" cy="1335915"/>
      </dsp:txXfrm>
    </dsp:sp>
    <dsp:sp modelId="{A175E99B-53A1-4CC6-B874-897AE4622091}">
      <dsp:nvSpPr>
        <dsp:cNvPr id="0" name=""/>
        <dsp:cNvSpPr/>
      </dsp:nvSpPr>
      <dsp:spPr>
        <a:xfrm>
          <a:off x="5532139" y="469890"/>
          <a:ext cx="1335915" cy="13359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F6638B-0DC5-46AA-9E4E-B5FA59C2FF8D}">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34F61C-E909-4E07-A9B5-F9028EA44FC2}">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Recreate Charts &amp; Tables from a PDF</a:t>
          </a:r>
        </a:p>
      </dsp:txBody>
      <dsp:txXfrm>
        <a:off x="7154322" y="469890"/>
        <a:ext cx="3148942" cy="1335915"/>
      </dsp:txXfrm>
    </dsp:sp>
    <dsp:sp modelId="{369E5228-4C87-4B45-AD38-D828C1D51089}">
      <dsp:nvSpPr>
        <dsp:cNvPr id="0" name=""/>
        <dsp:cNvSpPr/>
      </dsp:nvSpPr>
      <dsp:spPr>
        <a:xfrm>
          <a:off x="212335" y="2545532"/>
          <a:ext cx="1335915" cy="13359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B2E79E-8741-4D0C-90F5-578850DA015B}">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EF7485-59E3-4C20-8A86-55CE4086B538}">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Review Opposition Documents for Omissions</a:t>
          </a:r>
        </a:p>
      </dsp:txBody>
      <dsp:txXfrm>
        <a:off x="1834517" y="2545532"/>
        <a:ext cx="3148942" cy="1335915"/>
      </dsp:txXfrm>
    </dsp:sp>
    <dsp:sp modelId="{38D5BF58-B6AD-46CF-9CEC-9AC8F10EC332}">
      <dsp:nvSpPr>
        <dsp:cNvPr id="0" name=""/>
        <dsp:cNvSpPr/>
      </dsp:nvSpPr>
      <dsp:spPr>
        <a:xfrm>
          <a:off x="5532139" y="2545532"/>
          <a:ext cx="1335915" cy="13359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FBA5F9-E19C-4323-BFD2-FAA2238B7DA9}">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83AB5B-BE9D-43BD-9697-4166DCF674BB}">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Outline Replies Based on </a:t>
          </a:r>
          <a:r>
            <a:rPr lang="en-US" sz="2400" kern="1200"/>
            <a:t>Found Omissions</a:t>
          </a:r>
          <a:endParaRPr lang="en-US" sz="2400" kern="1200" dirty="0"/>
        </a:p>
      </dsp:txBody>
      <dsp:txXfrm>
        <a:off x="7154322" y="2545532"/>
        <a:ext cx="3148942" cy="1335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C7D22-EB20-475C-BB81-E5140F84852E}">
      <dsp:nvSpPr>
        <dsp:cNvPr id="0" name=""/>
        <dsp:cNvSpPr/>
      </dsp:nvSpPr>
      <dsp:spPr>
        <a:xfrm rot="10800000">
          <a:off x="0" y="0"/>
          <a:ext cx="3462528" cy="3576346"/>
        </a:xfrm>
        <a:prstGeom prst="rightArrow">
          <a:avLst>
            <a:gd name="adj1" fmla="val 75000"/>
            <a:gd name="adj2" fmla="val 50000"/>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kern="1200" dirty="0"/>
            <a:t>Provide more inputs that are “clean” and proven.</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US" sz="1900" kern="1200" dirty="0"/>
            <a:t>Ask AI to use those to answer a query to limit the scope of what it uses.</a:t>
          </a:r>
        </a:p>
      </dsp:txBody>
      <dsp:txXfrm rot="10800000">
        <a:off x="1298448" y="447043"/>
        <a:ext cx="2164080" cy="2682260"/>
      </dsp:txXfrm>
    </dsp:sp>
    <dsp:sp modelId="{D5398D37-4A3F-4E0C-9C35-CB28A8EBFDFE}">
      <dsp:nvSpPr>
        <dsp:cNvPr id="0" name=""/>
        <dsp:cNvSpPr/>
      </dsp:nvSpPr>
      <dsp:spPr>
        <a:xfrm>
          <a:off x="3462528" y="0"/>
          <a:ext cx="2308352" cy="3576346"/>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Deep Research for Better Results to Simple Questions</a:t>
          </a:r>
        </a:p>
      </dsp:txBody>
      <dsp:txXfrm>
        <a:off x="3575212" y="112684"/>
        <a:ext cx="2082984" cy="33509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090F5-5339-4C48-ABD7-39C49A891CD6}">
      <dsp:nvSpPr>
        <dsp:cNvPr id="0" name=""/>
        <dsp:cNvSpPr/>
      </dsp:nvSpPr>
      <dsp:spPr>
        <a:xfrm>
          <a:off x="812755" y="329352"/>
          <a:ext cx="4630221" cy="4630221"/>
        </a:xfrm>
        <a:prstGeom prst="pie">
          <a:avLst>
            <a:gd name="adj1" fmla="val 16200000"/>
            <a:gd name="adj2" fmla="val 2052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None of these consumer AI tools guarantee attorney–client confidentiality by default. </a:t>
          </a:r>
        </a:p>
      </dsp:txBody>
      <dsp:txXfrm>
        <a:off x="3186294" y="1021129"/>
        <a:ext cx="1570967" cy="1074872"/>
      </dsp:txXfrm>
    </dsp:sp>
    <dsp:sp modelId="{9EA6CE29-F7C9-4B7B-A622-5D90E279C94D}">
      <dsp:nvSpPr>
        <dsp:cNvPr id="0" name=""/>
        <dsp:cNvSpPr/>
      </dsp:nvSpPr>
      <dsp:spPr>
        <a:xfrm>
          <a:off x="650697" y="552594"/>
          <a:ext cx="4630221" cy="4630221"/>
        </a:xfrm>
        <a:prstGeom prst="pie">
          <a:avLst>
            <a:gd name="adj1" fmla="val 20520000"/>
            <a:gd name="adj2" fmla="val 324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Anything shared might be seen by company personnel or repurposed in training. </a:t>
          </a:r>
        </a:p>
      </dsp:txBody>
      <dsp:txXfrm>
        <a:off x="3676877" y="2647218"/>
        <a:ext cx="1378041" cy="1163067"/>
      </dsp:txXfrm>
    </dsp:sp>
    <dsp:sp modelId="{1754C52A-55E6-4855-9620-1785FD5697B1}">
      <dsp:nvSpPr>
        <dsp:cNvPr id="0" name=""/>
        <dsp:cNvSpPr/>
      </dsp:nvSpPr>
      <dsp:spPr>
        <a:xfrm>
          <a:off x="650697" y="552594"/>
          <a:ext cx="4630221" cy="4630221"/>
        </a:xfrm>
        <a:prstGeom prst="pie">
          <a:avLst>
            <a:gd name="adj1" fmla="val 3240000"/>
            <a:gd name="adj2" fmla="val 756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t>If you use AI, choose enterprise versions or privacy settings that disable data sharing (e.g. ChatGPT Enterprise, Claude for Work, Copilot Business, or </a:t>
          </a:r>
          <a:r>
            <a:rPr lang="en-US" sz="900" kern="1200" dirty="0" err="1"/>
            <a:t>Legion.law</a:t>
          </a:r>
          <a:r>
            <a:rPr lang="en-US" sz="900" kern="1200" dirty="0"/>
            <a:t>). </a:t>
          </a:r>
        </a:p>
      </dsp:txBody>
      <dsp:txXfrm>
        <a:off x="2138982" y="4025260"/>
        <a:ext cx="1653650" cy="992190"/>
      </dsp:txXfrm>
    </dsp:sp>
    <dsp:sp modelId="{CF3C7AD4-5549-4503-9243-AD72C4D0B5D1}">
      <dsp:nvSpPr>
        <dsp:cNvPr id="0" name=""/>
        <dsp:cNvSpPr/>
      </dsp:nvSpPr>
      <dsp:spPr>
        <a:xfrm>
          <a:off x="650697" y="552594"/>
          <a:ext cx="4630221" cy="4630221"/>
        </a:xfrm>
        <a:prstGeom prst="pie">
          <a:avLst>
            <a:gd name="adj1" fmla="val 7560000"/>
            <a:gd name="adj2" fmla="val 1188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When in doubt, avoid inputting sensitive client information into any AI cloud service. </a:t>
          </a:r>
        </a:p>
      </dsp:txBody>
      <dsp:txXfrm>
        <a:off x="871184" y="2647218"/>
        <a:ext cx="1378041" cy="1163067"/>
      </dsp:txXfrm>
    </dsp:sp>
    <dsp:sp modelId="{D05B3C7E-B438-41AB-9FE3-43E5B1BDC059}">
      <dsp:nvSpPr>
        <dsp:cNvPr id="0" name=""/>
        <dsp:cNvSpPr/>
      </dsp:nvSpPr>
      <dsp:spPr>
        <a:xfrm>
          <a:off x="650697" y="552594"/>
          <a:ext cx="4630221" cy="4630221"/>
        </a:xfrm>
        <a:prstGeom prst="pie">
          <a:avLst>
            <a:gd name="adj1" fmla="val 11880000"/>
            <a:gd name="adj2" fmla="val 1620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Always review the latest privacy terms, as policies are evolving alongside the technology.</a:t>
          </a:r>
        </a:p>
      </dsp:txBody>
      <dsp:txXfrm>
        <a:off x="1325938" y="1258152"/>
        <a:ext cx="1570967" cy="10748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050AB5-486E-4D77-A579-E8F8613C5044}">
      <dsp:nvSpPr>
        <dsp:cNvPr id="0" name=""/>
        <dsp:cNvSpPr/>
      </dsp:nvSpPr>
      <dsp:spPr>
        <a:xfrm>
          <a:off x="0" y="563464"/>
          <a:ext cx="3403890" cy="2042334"/>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Multiple free or cheap online sites and platforms.</a:t>
          </a:r>
        </a:p>
      </dsp:txBody>
      <dsp:txXfrm>
        <a:off x="0" y="563464"/>
        <a:ext cx="3403890" cy="2042334"/>
      </dsp:txXfrm>
    </dsp:sp>
    <dsp:sp modelId="{8C5A3EE1-E69B-45D8-950B-75809C50DD82}">
      <dsp:nvSpPr>
        <dsp:cNvPr id="0" name=""/>
        <dsp:cNvSpPr/>
      </dsp:nvSpPr>
      <dsp:spPr>
        <a:xfrm>
          <a:off x="3744278" y="563464"/>
          <a:ext cx="3403890" cy="204233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Social media amplifies fakes very quickly.</a:t>
          </a:r>
        </a:p>
      </dsp:txBody>
      <dsp:txXfrm>
        <a:off x="3744278" y="563464"/>
        <a:ext cx="3403890" cy="2042334"/>
      </dsp:txXfrm>
    </dsp:sp>
    <dsp:sp modelId="{C21AFB1F-6EDF-443B-9B19-53DAF2F932D5}">
      <dsp:nvSpPr>
        <dsp:cNvPr id="0" name=""/>
        <dsp:cNvSpPr/>
      </dsp:nvSpPr>
      <dsp:spPr>
        <a:xfrm>
          <a:off x="7488558" y="563464"/>
          <a:ext cx="3403890" cy="2042334"/>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“How-to” instructions available with a simple online search.</a:t>
          </a:r>
        </a:p>
      </dsp:txBody>
      <dsp:txXfrm>
        <a:off x="7488558" y="563464"/>
        <a:ext cx="3403890" cy="20423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DD9C22-DDEC-4643-B8D0-647F90D1745E}">
      <dsp:nvSpPr>
        <dsp:cNvPr id="0" name=""/>
        <dsp:cNvSpPr/>
      </dsp:nvSpPr>
      <dsp:spPr>
        <a:xfrm>
          <a:off x="0" y="75125"/>
          <a:ext cx="6484960" cy="1230693"/>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t>Forensic analysis can detect AI artifacts (for now...).</a:t>
          </a:r>
          <a:endParaRPr lang="en-US" sz="2200" kern="1200" dirty="0"/>
        </a:p>
      </dsp:txBody>
      <dsp:txXfrm>
        <a:off x="60077" y="135202"/>
        <a:ext cx="6364806" cy="1110539"/>
      </dsp:txXfrm>
    </dsp:sp>
    <dsp:sp modelId="{0C5331FF-C25C-4A42-B192-83498B5CD3BC}">
      <dsp:nvSpPr>
        <dsp:cNvPr id="0" name=""/>
        <dsp:cNvSpPr/>
      </dsp:nvSpPr>
      <dsp:spPr>
        <a:xfrm>
          <a:off x="0" y="1369179"/>
          <a:ext cx="6484960" cy="1230693"/>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t>Reliance on companies to use watermarks to indicate AI (which are easily edited/cropped out). Opensource AI will not have this ability.</a:t>
          </a:r>
          <a:endParaRPr lang="en-US" sz="2200" kern="1200" dirty="0"/>
        </a:p>
      </dsp:txBody>
      <dsp:txXfrm>
        <a:off x="60077" y="1429256"/>
        <a:ext cx="6364806" cy="1110539"/>
      </dsp:txXfrm>
    </dsp:sp>
    <dsp:sp modelId="{32CA5806-3EA8-4BD2-A37F-214E0C299AEC}">
      <dsp:nvSpPr>
        <dsp:cNvPr id="0" name=""/>
        <dsp:cNvSpPr/>
      </dsp:nvSpPr>
      <dsp:spPr>
        <a:xfrm>
          <a:off x="0" y="2663232"/>
          <a:ext cx="6484960" cy="1230693"/>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t>Digital forensic chain of custody (documenting source, metadata, and handling from creation) remains the </a:t>
          </a:r>
          <a:r>
            <a:rPr lang="en-US" sz="2200" b="1" i="1" kern="1200" dirty="0">
              <a:solidFill>
                <a:srgbClr val="003399"/>
              </a:solidFill>
            </a:rPr>
            <a:t>ONLY</a:t>
          </a:r>
          <a:r>
            <a:rPr lang="en-US" sz="2200" b="1" kern="1200" dirty="0"/>
            <a:t> reliable method!</a:t>
          </a:r>
          <a:endParaRPr lang="en-US" sz="2200" kern="1200" dirty="0"/>
        </a:p>
      </dsp:txBody>
      <dsp:txXfrm>
        <a:off x="60077" y="2723309"/>
        <a:ext cx="6364806" cy="11105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32CB8-7D9D-4A27-871E-8A62279BA891}">
      <dsp:nvSpPr>
        <dsp:cNvPr id="0" name=""/>
        <dsp:cNvSpPr/>
      </dsp:nvSpPr>
      <dsp:spPr>
        <a:xfrm>
          <a:off x="0" y="439"/>
          <a:ext cx="1079108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0BF6F5-11D2-4B8E-A5C5-42B5B697B86C}">
      <dsp:nvSpPr>
        <dsp:cNvPr id="0" name=""/>
        <dsp:cNvSpPr/>
      </dsp:nvSpPr>
      <dsp:spPr>
        <a:xfrm>
          <a:off x="0" y="439"/>
          <a:ext cx="10791086" cy="7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100000"/>
            </a:lnSpc>
            <a:spcBef>
              <a:spcPct val="0"/>
            </a:spcBef>
            <a:spcAft>
              <a:spcPct val="35000"/>
            </a:spcAft>
            <a:buNone/>
          </a:pPr>
          <a:r>
            <a:rPr lang="en-US" sz="2000" b="1" kern="1200" dirty="0"/>
            <a:t>Key AI concepts, capabilities, and limitations related to the practice of law</a:t>
          </a:r>
          <a:endParaRPr lang="en-US" sz="2000" kern="1200" dirty="0"/>
        </a:p>
      </dsp:txBody>
      <dsp:txXfrm>
        <a:off x="0" y="439"/>
        <a:ext cx="10791086" cy="719563"/>
      </dsp:txXfrm>
    </dsp:sp>
    <dsp:sp modelId="{FBC97DE0-4124-4AEC-88DB-80970B61D169}">
      <dsp:nvSpPr>
        <dsp:cNvPr id="0" name=""/>
        <dsp:cNvSpPr/>
      </dsp:nvSpPr>
      <dsp:spPr>
        <a:xfrm>
          <a:off x="0" y="720002"/>
          <a:ext cx="1079108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75F17E-8044-41EC-BA29-9307AF81528A}">
      <dsp:nvSpPr>
        <dsp:cNvPr id="0" name=""/>
        <dsp:cNvSpPr/>
      </dsp:nvSpPr>
      <dsp:spPr>
        <a:xfrm>
          <a:off x="0" y="720002"/>
          <a:ext cx="10791086" cy="7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100000"/>
            </a:lnSpc>
            <a:spcBef>
              <a:spcPct val="0"/>
            </a:spcBef>
            <a:spcAft>
              <a:spcPct val="35000"/>
            </a:spcAft>
            <a:buNone/>
          </a:pPr>
          <a:r>
            <a:rPr lang="en-US" sz="2000" b="1" kern="1200" dirty="0"/>
            <a:t>Effective practices for safety and ethical integration of AI tools into legal work</a:t>
          </a:r>
        </a:p>
      </dsp:txBody>
      <dsp:txXfrm>
        <a:off x="0" y="720002"/>
        <a:ext cx="10791086" cy="719563"/>
      </dsp:txXfrm>
    </dsp:sp>
    <dsp:sp modelId="{12395D20-9D8F-4227-8572-035F2FFC6D03}">
      <dsp:nvSpPr>
        <dsp:cNvPr id="0" name=""/>
        <dsp:cNvSpPr/>
      </dsp:nvSpPr>
      <dsp:spPr>
        <a:xfrm>
          <a:off x="0" y="1439566"/>
          <a:ext cx="1079108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DFDC0C-FD57-4DFA-8EA0-803DBDF900B4}">
      <dsp:nvSpPr>
        <dsp:cNvPr id="0" name=""/>
        <dsp:cNvSpPr/>
      </dsp:nvSpPr>
      <dsp:spPr>
        <a:xfrm>
          <a:off x="0" y="1439566"/>
          <a:ext cx="10791086" cy="7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100000"/>
            </a:lnSpc>
            <a:spcBef>
              <a:spcPct val="0"/>
            </a:spcBef>
            <a:spcAft>
              <a:spcPct val="35000"/>
            </a:spcAft>
            <a:buNone/>
          </a:pPr>
          <a:r>
            <a:rPr lang="en-US" sz="2000" b="1" kern="1200" dirty="0"/>
            <a:t>Privacy and data security risks associated with major AI platforms</a:t>
          </a:r>
        </a:p>
      </dsp:txBody>
      <dsp:txXfrm>
        <a:off x="0" y="1439566"/>
        <a:ext cx="10791086" cy="719563"/>
      </dsp:txXfrm>
    </dsp:sp>
    <dsp:sp modelId="{BDF34620-DA9C-485D-ACA3-BC39D21CA6ED}">
      <dsp:nvSpPr>
        <dsp:cNvPr id="0" name=""/>
        <dsp:cNvSpPr/>
      </dsp:nvSpPr>
      <dsp:spPr>
        <a:xfrm>
          <a:off x="0" y="2159129"/>
          <a:ext cx="1079108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AD685B-C510-4B16-B2C8-CBDAFE748CC4}">
      <dsp:nvSpPr>
        <dsp:cNvPr id="0" name=""/>
        <dsp:cNvSpPr/>
      </dsp:nvSpPr>
      <dsp:spPr>
        <a:xfrm>
          <a:off x="0" y="2159129"/>
          <a:ext cx="10791086" cy="7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100000"/>
            </a:lnSpc>
            <a:spcBef>
              <a:spcPct val="0"/>
            </a:spcBef>
            <a:spcAft>
              <a:spcPct val="35000"/>
            </a:spcAft>
            <a:buNone/>
          </a:pPr>
          <a:r>
            <a:rPr lang="en-US" sz="2000" b="1" kern="1200" dirty="0"/>
            <a:t>Effective practices for AI prompting</a:t>
          </a:r>
        </a:p>
      </dsp:txBody>
      <dsp:txXfrm>
        <a:off x="0" y="2159129"/>
        <a:ext cx="10791086" cy="719563"/>
      </dsp:txXfrm>
    </dsp:sp>
    <dsp:sp modelId="{7760F057-2C13-4CAF-A243-7798082C76BB}">
      <dsp:nvSpPr>
        <dsp:cNvPr id="0" name=""/>
        <dsp:cNvSpPr/>
      </dsp:nvSpPr>
      <dsp:spPr>
        <a:xfrm>
          <a:off x="0" y="2878693"/>
          <a:ext cx="10791086"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6CD625-02C9-4548-9FAD-898FFA9624DD}">
      <dsp:nvSpPr>
        <dsp:cNvPr id="0" name=""/>
        <dsp:cNvSpPr/>
      </dsp:nvSpPr>
      <dsp:spPr>
        <a:xfrm>
          <a:off x="0" y="2878693"/>
          <a:ext cx="10791086" cy="719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100000"/>
            </a:lnSpc>
            <a:spcBef>
              <a:spcPct val="0"/>
            </a:spcBef>
            <a:spcAft>
              <a:spcPct val="35000"/>
            </a:spcAft>
            <a:buNone/>
          </a:pPr>
          <a:r>
            <a:rPr lang="en-US" sz="2000" b="1" kern="1200" dirty="0"/>
            <a:t>Deepfakes and tactics for keeping them from making it into evidence</a:t>
          </a:r>
        </a:p>
      </dsp:txBody>
      <dsp:txXfrm>
        <a:off x="0" y="2878693"/>
        <a:ext cx="10791086" cy="719563"/>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6T21:02:06.176"/>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0 1 0,'986'763'0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07.983"/>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1624 22,'0'-1,"-1"0,1 0,0 0,-1 0,1 0,-1 1,1-1,-1 0,0 0,1 0,-1 1,0-1,1 0,-1 1,0-1,0 1,0-1,0 1,1-1,-1 1,0-1,0 1,0 0,0 0,0-1,0 1,-2 0,-29-4,30 4,-10 0,0 1,0 0,0 1,0 0,0 1,-21 7,-70 35,-128 82,-42 20,148-88,-119 49,206-94,27-12,1 1,0 1,0-1,1 2,-1-1,1 1,0 1,0 0,1 0,-1 1,1-1,1 2,-9 8,1 2,-1 0,-2-2,1 0,-28 18,22-18,2 2,-36 35,-18 30,49-53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09.584"/>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1 11,'0'0,"0"-1,0 1,0-1,0 1,1-1,-1 1,0-1,0 1,1-1,-1 1,0-1,0 1,1 0,-1-1,1 1,-1 0,0-1,1 1,-1 0,1-1,-1 1,1 0,-1 0,1 0,-1-1,1 1,-1 0,1 0,-1 0,1 0,-1 0,1 0,-1 0,1 0,-1 0,1 0,0 0,22 4,0 5,0 0,-1 2,0 0,-1 2,0 0,22 20,-24-19,219 191,-69-54,202 120,-326-245,0-3,1-1,62 18,147 33,-216-63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10.535"/>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2670 1,'-4'0,"-1"1,1 0,0 0,0 0,0 0,0 1,0 0,0 0,0 0,1 0,-5 4,-27 13,-247 99,-144 67,-170 83,371-156,-115 61,254-132,58-29,1 0,1 2,0 1,1 1,-35 29,34-22,-1-1,0-2,-2-1,-47 25,15-16,-85 29,121-47,6-1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11.812"/>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0 22,'5'-5,"6"-1,11 0,21 1,22 7,15 7,3 7,16 11,15 9,28 19,31 19,21 6,6 5,-17-8,-39-17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13.134"/>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2424 0,'-21'1,"1"1,0 1,-1 0,1 2,1 0,-33 14,-113 62,65-30,-814 347,508-228,41-2,312-137,41-23,0-1,0 0,0-1,0-1,-1 0,-15 4,-2-3,1 2,-34 14,38-12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14.238"/>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1 1,'1'1,"0"0,1 0,-1 1,0-1,0 1,0-1,0 1,0-1,0 1,0-1,0 1,-1 0,1-1,-1 1,1 0,-1 0,0-1,1 4,0 2,5 13,0-1,1 0,1-1,1 1,0-2,1 1,1-1,1-1,0 0,1-1,1 0,1-1,0 0,28 19,157 106,-170-116</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16.251"/>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0 1,'2'15,"0"1,1-1,1 1,0-1,10 23,0 4,-5-19,2-1,0 0,1-1,1 0,0-1,32 35,20 31,-42-40,-20-38,0-1,1 1,-1-1,2 0,-1 0,9 10,56 49,-49-45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17.770"/>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1 0,'0'7,"1"0,0 0,0 0,1-1,0 1,0-1,1 1,-1-1,6 8,37 54,-29-46,22 30,3-3,2-1,1-3,58 46,-25-30,2-5,88 48,101 30,-177-91,-61-29,59 19,-59-25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18.684"/>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2195 1,'-14'5,"1"1,0 0,0 1,1 0,-1 2,-21 18,-60 69,32-31,5-16,-2-2,-2-3,-75 41,5-3,-267 153,-17-23,407-208,-99 55,3 5,3 4,-100 88,165-126,2 1,-32 37,53-52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19.825"/>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0 1,'3'0,"1"1,-1-1,0 1,0 0,0 0,0 0,0 0,0 1,0-1,-1 1,1-1,4 5,30 28,-23-19,73 64,3-3,101 63,-11-14,105 63,-244-164,81 45,163 120,-251-161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21.039"/>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2915 13,'0'0,"0"-1,0 1,0-1,-1 1,1-1,0 0,0 1,0-1,0 1,-1-1,1 1,0 0,0-1,-1 1,1-1,0 1,-1-1,1 1,-1 0,1-1,0 1,-1 0,1-1,-1 1,1 0,-1 0,1-1,-1 1,1 0,-1 0,1 0,-1 0,1 0,-1 0,1 0,-1 0,0 0,1 0,-1 0,1 0,-1 0,1 0,-1 0,1 0,-1 1,1-1,-1 0,-26 12,-14 18,1 1,-46 48,2-2,9-16,-151 92,-97 26,262-147,-1512 695,1569-726,-73 28,2 2,-85 50,155-78,4-2,-1 1,0-1,0 0,1 0,-1 0,0 0,0-1,0 1,0 0,0-1,0 1,0-1,0 0,-3 0,-3-3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29.332"/>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9637 229,'-14'-1,"-1"0,1-1,-15-4,-14-2,-899-62,378 40,258 6,-755-49,-377 59,936 17,-3183-2,3590 0,-99 14,143-7,-1 2,2 2,-76 28,62-14,-81 45,119-55,-1 0,2 2,1 1,0 1,-28 31,44-41,1 0,0 0,1 0,0 1,0 0,1 0,1 1,0-1,0 1,2 0,-4 23,3-1,2 0,1 0,6 37,-1-37,1 0,2 0,2-1,1 0,1-1,2 0,1-1,2 0,0-2,36 45,-10-21,2-2,3-2,1-3,83 61,-53-53,3-3,2-4,1-4,3-3,102 31,474 105,-526-144,198 48,459 105,8-34,-47-45,5-40,476-36,1-30,-481-2,-378-17,-300 8,0-3,132-40,-130 27,0-4,-2-3,-1-3,90-59,-150 83,0-2,-1 0,-1 0,0-2,-1 0,-1 0,0-2,-2 0,0 0,-1-1,-1 0,-1-1,-1 0,-1 0,0-1,6-44,-7 26,2-13,3-75,-10 52,1 14,-2 0,-10-71,1 94,-1 1,-23-59,-8-24,22 65,-49-106,32 83,27 55,1 0,-7-40,10 39,-1 1,-15-37,11 36,-2 0,-1 1,0 0,-2 1,-1 0,-32-35,1 12,27 26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30.688"/>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30 0,'-1'0,"1"0,-1 1,1-1,-1 0,0 0,1 1,-1-1,1 0,-1 1,1-1,-1 0,1 1,-1-1,1 1,0-1,-1 1,1-1,-1 1,1-1,0 1,0-1,-1 1,1 0,0-1,-1 2,-4 18,5-17,-8 63,3 1,5 85,1-65,0 1555,-1-1602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2-06T21:02:32.851"/>
    </inkml:context>
    <inkml:brush xml:id="br0">
      <inkml:brushProperty name="width" value="0.3" units="cm"/>
      <inkml:brushProperty name="height" value="0.6" units="cm"/>
      <inkml:brushProperty name="color" value="#FF2500"/>
      <inkml:brushProperty name="tip" value="rectangle"/>
      <inkml:brushProperty name="rasterOp" value="maskPen"/>
      <inkml:brushProperty name="ignorePressure" value="1"/>
    </inkml:brush>
  </inkml:definitions>
  <inkml:trace contextRef="#ctx0" brushRef="#br0">1 286,'31'1,"1"-2,-1-1,0-1,0-1,50-15,-57 11,20-6,77-16,-117 29,0 1,0-1,-1 0,1 0,0 0,0-1,0 1,-1-1,1 0,-1 0,0 0,1 0,-1-1,0 1,0-1,0 0,-1 0,1 0,-1 0,1-1,-1 1,0 0,-1-1,1 0,0 1,-1-1,0 0,0 0,0 0,0 0,-1 0,0 0,1 0,-2 0,1 0,0 0,-1 0,1 0,-2-4,0 3,0 0,-1 0,1 0,-1 0,0 0,0 0,0 0,-1 1,1 0,-1 0,0 0,-1 0,1 1,-1-1,1 1,-6-3,8 5,-1 0,1-1,0 1,0 0,-1 0,1 0,-1 1,1-1,-1 0,1 1,-1 0,1 0,-1 0,1 0,-1 0,1 0,-1 0,0 1,1-1,0 1,-1 0,1 0,-1 0,1 0,0 0,0 0,-1 1,1-1,0 1,0 0,1-1,-1 1,0 0,0 0,1 0,-3 4,2-2,-1 1,1-1,0 1,0 0,0-1,1 1,-1 0,1 0,0 0,1 0,-1 0,1 0,0 0,0 0,1 1,0-1,0 0,2 8,-1-9,0 1,1-1,-1 0,1 0,0-1,0 1,0-1,0 1,1-1,-1 0,1 0,0 0,0-1,0 1,0-1,0 0,1 0,-1-1,0 1,9 0,12 4,1-2,-1-1,1-1,0-1,51-6,-73 5,1-1,-1 0,0-1,1 1,-1-1,0 0,0 0,0 0,0 0,5-6,-8 8,0-1,0 0,-1 0,1 1,0-1,-1 0,1 0,-1 0,1 0,-1 0,1 0,-1 0,0 0,1 0,-1 0,0 0,0 0,0 0,0 0,0 0,0 0,0 0,0 0,0 0,0 0,-1 0,1 0,0 0,-1 0,1 0,-1 0,1 0,-1 0,1 0,-1 0,0 1,0-1,1 0,-1 0,0 1,0-1,0 0,1 1,-1-1,0 1,0-1,-2 0,-5-3,0 0,1 0,-2 1,1 0,0 1,-1-1,1 2,-1-1,-10 0,-85 2,78 1,-3 0,17 0,1 0,-1-1,1 0,0-1,-17-4,4-2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51DB0-FB4C-4DB2-9E48-9F1DB7A0A674}" type="datetimeFigureOut">
              <a:rPr lang="en-US" smtClean="0"/>
              <a:t>2/11/2026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F137CD-4825-407D-8E6F-F1CF920876BD}" type="slidenum">
              <a:rPr lang="en-US" smtClean="0"/>
              <a:t>‹#›</a:t>
            </a:fld>
            <a:endParaRPr lang="en-US"/>
          </a:p>
        </p:txBody>
      </p:sp>
    </p:spTree>
    <p:extLst>
      <p:ext uri="{BB962C8B-B14F-4D97-AF65-F5344CB8AC3E}">
        <p14:creationId xmlns:p14="http://schemas.microsoft.com/office/powerpoint/2010/main" val="4125866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1</a:t>
            </a:fld>
            <a:endParaRPr lang="en-US"/>
          </a:p>
        </p:txBody>
      </p:sp>
    </p:spTree>
    <p:extLst>
      <p:ext uri="{BB962C8B-B14F-4D97-AF65-F5344CB8AC3E}">
        <p14:creationId xmlns:p14="http://schemas.microsoft.com/office/powerpoint/2010/main" val="3543379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2</a:t>
            </a:fld>
            <a:endParaRPr lang="en-US"/>
          </a:p>
        </p:txBody>
      </p:sp>
    </p:spTree>
    <p:extLst>
      <p:ext uri="{BB962C8B-B14F-4D97-AF65-F5344CB8AC3E}">
        <p14:creationId xmlns:p14="http://schemas.microsoft.com/office/powerpoint/2010/main" val="3987812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3</a:t>
            </a:fld>
            <a:endParaRPr lang="en-US"/>
          </a:p>
        </p:txBody>
      </p:sp>
    </p:spTree>
    <p:extLst>
      <p:ext uri="{BB962C8B-B14F-4D97-AF65-F5344CB8AC3E}">
        <p14:creationId xmlns:p14="http://schemas.microsoft.com/office/powerpoint/2010/main" val="4045396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9</a:t>
            </a:fld>
            <a:endParaRPr lang="en-US"/>
          </a:p>
        </p:txBody>
      </p:sp>
    </p:spTree>
    <p:extLst>
      <p:ext uri="{BB962C8B-B14F-4D97-AF65-F5344CB8AC3E}">
        <p14:creationId xmlns:p14="http://schemas.microsoft.com/office/powerpoint/2010/main" val="2434841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0C382-CF00-34AA-FB2A-24FA021FF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04598-5BEF-F390-8233-993426DDF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873DF-8154-3E74-EB50-0EEF49C223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9E0F70-FF4D-8E12-A1FA-A220C8BCDD38}"/>
              </a:ext>
            </a:extLst>
          </p:cNvPr>
          <p:cNvSpPr>
            <a:spLocks noGrp="1"/>
          </p:cNvSpPr>
          <p:nvPr>
            <p:ph type="sldNum" sz="quarter" idx="5"/>
          </p:nvPr>
        </p:nvSpPr>
        <p:spPr/>
        <p:txBody>
          <a:bodyPr/>
          <a:lstStyle/>
          <a:p>
            <a:fld id="{34F137CD-4825-407D-8E6F-F1CF920876BD}" type="slidenum">
              <a:rPr lang="en-US" smtClean="0"/>
              <a:t>10</a:t>
            </a:fld>
            <a:endParaRPr lang="en-US"/>
          </a:p>
        </p:txBody>
      </p:sp>
    </p:spTree>
    <p:extLst>
      <p:ext uri="{BB962C8B-B14F-4D97-AF65-F5344CB8AC3E}">
        <p14:creationId xmlns:p14="http://schemas.microsoft.com/office/powerpoint/2010/main" val="238009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37B68-0828-5E62-0C08-71E0502C60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CFBEF-148A-2EEB-3FA4-0EC39FEA50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69292-B856-8DC0-D4AC-F7975B65C7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A666B6-8A3A-6674-2DB1-E02BD51EC392}"/>
              </a:ext>
            </a:extLst>
          </p:cNvPr>
          <p:cNvSpPr>
            <a:spLocks noGrp="1"/>
          </p:cNvSpPr>
          <p:nvPr>
            <p:ph type="sldNum" sz="quarter" idx="5"/>
          </p:nvPr>
        </p:nvSpPr>
        <p:spPr/>
        <p:txBody>
          <a:bodyPr/>
          <a:lstStyle/>
          <a:p>
            <a:fld id="{34F137CD-4825-407D-8E6F-F1CF920876BD}" type="slidenum">
              <a:rPr lang="en-US" smtClean="0"/>
              <a:t>11</a:t>
            </a:fld>
            <a:endParaRPr lang="en-US"/>
          </a:p>
        </p:txBody>
      </p:sp>
    </p:spTree>
    <p:extLst>
      <p:ext uri="{BB962C8B-B14F-4D97-AF65-F5344CB8AC3E}">
        <p14:creationId xmlns:p14="http://schemas.microsoft.com/office/powerpoint/2010/main" val="3635743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5E5FB-DF42-7DD6-52BD-42A5CD4A1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19BD5F-A4DC-FFA7-8F37-B773209B8E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7489D8-D375-0C4B-94C0-6263768B74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4AAA15-4AB1-113E-D85A-3E746C8551D5}"/>
              </a:ext>
            </a:extLst>
          </p:cNvPr>
          <p:cNvSpPr>
            <a:spLocks noGrp="1"/>
          </p:cNvSpPr>
          <p:nvPr>
            <p:ph type="sldNum" sz="quarter" idx="5"/>
          </p:nvPr>
        </p:nvSpPr>
        <p:spPr/>
        <p:txBody>
          <a:bodyPr/>
          <a:lstStyle/>
          <a:p>
            <a:fld id="{34F137CD-4825-407D-8E6F-F1CF920876BD}" type="slidenum">
              <a:rPr lang="en-US" smtClean="0"/>
              <a:t>12</a:t>
            </a:fld>
            <a:endParaRPr lang="en-US"/>
          </a:p>
        </p:txBody>
      </p:sp>
    </p:spTree>
    <p:extLst>
      <p:ext uri="{BB962C8B-B14F-4D97-AF65-F5344CB8AC3E}">
        <p14:creationId xmlns:p14="http://schemas.microsoft.com/office/powerpoint/2010/main" val="887255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C737B-43E0-5A8B-4EBF-0FD68CFD1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EBAD1-B676-53CB-FA26-6DD19E95CA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2D0B6E-A54C-7BAE-1E5B-95682A26D6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01ED1-3DA9-4610-86C2-F0FAADD2682E}"/>
              </a:ext>
            </a:extLst>
          </p:cNvPr>
          <p:cNvSpPr>
            <a:spLocks noGrp="1"/>
          </p:cNvSpPr>
          <p:nvPr>
            <p:ph type="sldNum" sz="quarter" idx="5"/>
          </p:nvPr>
        </p:nvSpPr>
        <p:spPr/>
        <p:txBody>
          <a:bodyPr/>
          <a:lstStyle/>
          <a:p>
            <a:fld id="{34F137CD-4825-407D-8E6F-F1CF920876BD}" type="slidenum">
              <a:rPr lang="en-US" smtClean="0"/>
              <a:t>13</a:t>
            </a:fld>
            <a:endParaRPr lang="en-US"/>
          </a:p>
        </p:txBody>
      </p:sp>
    </p:spTree>
    <p:extLst>
      <p:ext uri="{BB962C8B-B14F-4D97-AF65-F5344CB8AC3E}">
        <p14:creationId xmlns:p14="http://schemas.microsoft.com/office/powerpoint/2010/main" val="1456175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221AE-2234-334D-9F4A-208AFED6C0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4CED5-C2FC-9132-A1E7-445CCE04CD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CCAF6-DC62-09B7-8922-C08A605E81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5F2339-B493-4AE2-AC18-0C9FF5C1955B}"/>
              </a:ext>
            </a:extLst>
          </p:cNvPr>
          <p:cNvSpPr>
            <a:spLocks noGrp="1"/>
          </p:cNvSpPr>
          <p:nvPr>
            <p:ph type="sldNum" sz="quarter" idx="5"/>
          </p:nvPr>
        </p:nvSpPr>
        <p:spPr/>
        <p:txBody>
          <a:bodyPr/>
          <a:lstStyle/>
          <a:p>
            <a:fld id="{34F137CD-4825-407D-8E6F-F1CF920876BD}" type="slidenum">
              <a:rPr lang="en-US" smtClean="0"/>
              <a:t>14</a:t>
            </a:fld>
            <a:endParaRPr lang="en-US"/>
          </a:p>
        </p:txBody>
      </p:sp>
    </p:spTree>
    <p:extLst>
      <p:ext uri="{BB962C8B-B14F-4D97-AF65-F5344CB8AC3E}">
        <p14:creationId xmlns:p14="http://schemas.microsoft.com/office/powerpoint/2010/main" val="134700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1937E-31FA-BF84-A9EC-909762E5A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4358DF-4CA8-1C5E-FFB9-FB137BFDC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FA5362-D217-1949-95FB-04AC47B8568C}"/>
              </a:ext>
            </a:extLst>
          </p:cNvPr>
          <p:cNvSpPr>
            <a:spLocks noGrp="1"/>
          </p:cNvSpPr>
          <p:nvPr>
            <p:ph type="body" idx="1"/>
          </p:nvPr>
        </p:nvSpPr>
        <p:spPr/>
        <p:txBody>
          <a:bodyPr/>
          <a:lstStyle/>
          <a:p>
            <a:r>
              <a:rPr lang="en-US" sz="11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4" name="Slide Number Placeholder 3">
            <a:extLst>
              <a:ext uri="{FF2B5EF4-FFF2-40B4-BE49-F238E27FC236}">
                <a16:creationId xmlns:a16="http://schemas.microsoft.com/office/drawing/2014/main" id="{B22EF7AE-F4F7-54F4-6639-B7572BDF2E1E}"/>
              </a:ext>
            </a:extLst>
          </p:cNvPr>
          <p:cNvSpPr>
            <a:spLocks noGrp="1"/>
          </p:cNvSpPr>
          <p:nvPr>
            <p:ph type="sldNum" sz="quarter" idx="5"/>
          </p:nvPr>
        </p:nvSpPr>
        <p:spPr/>
        <p:txBody>
          <a:bodyPr/>
          <a:lstStyle/>
          <a:p>
            <a:fld id="{34F137CD-4825-407D-8E6F-F1CF920876BD}" type="slidenum">
              <a:rPr lang="en-US" smtClean="0"/>
              <a:t>26</a:t>
            </a:fld>
            <a:endParaRPr lang="en-US"/>
          </a:p>
        </p:txBody>
      </p:sp>
    </p:spTree>
    <p:extLst>
      <p:ext uri="{BB962C8B-B14F-4D97-AF65-F5344CB8AC3E}">
        <p14:creationId xmlns:p14="http://schemas.microsoft.com/office/powerpoint/2010/main" val="832040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5413F-8C60-1FEC-2439-DD47BE42F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E8A58-DE44-B9D5-262F-7AA3ECA28C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72ABB0-A908-D3B0-B6ED-11020ABD1CC9}"/>
              </a:ext>
            </a:extLst>
          </p:cNvPr>
          <p:cNvSpPr>
            <a:spLocks noGrp="1"/>
          </p:cNvSpPr>
          <p:nvPr>
            <p:ph type="body" idx="1"/>
          </p:nvPr>
        </p:nvSpPr>
        <p:spPr/>
        <p:txBody>
          <a:bodyPr/>
          <a:lstStyle/>
          <a:p>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C8A5248-A282-CB0A-5D2A-49B7B7014812}"/>
              </a:ext>
            </a:extLst>
          </p:cNvPr>
          <p:cNvSpPr>
            <a:spLocks noGrp="1"/>
          </p:cNvSpPr>
          <p:nvPr>
            <p:ph type="sldNum" sz="quarter" idx="5"/>
          </p:nvPr>
        </p:nvSpPr>
        <p:spPr/>
        <p:txBody>
          <a:bodyPr/>
          <a:lstStyle/>
          <a:p>
            <a:fld id="{34F137CD-4825-407D-8E6F-F1CF920876BD}" type="slidenum">
              <a:rPr lang="en-US" smtClean="0"/>
              <a:t>27</a:t>
            </a:fld>
            <a:endParaRPr lang="en-US"/>
          </a:p>
        </p:txBody>
      </p:sp>
    </p:spTree>
    <p:extLst>
      <p:ext uri="{BB962C8B-B14F-4D97-AF65-F5344CB8AC3E}">
        <p14:creationId xmlns:p14="http://schemas.microsoft.com/office/powerpoint/2010/main" val="2644654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F137CD-4825-407D-8E6F-F1CF920876BD}" type="slidenum">
              <a:rPr lang="en-US" smtClean="0"/>
              <a:t>28</a:t>
            </a:fld>
            <a:endParaRPr lang="en-US"/>
          </a:p>
        </p:txBody>
      </p:sp>
    </p:spTree>
    <p:extLst>
      <p:ext uri="{BB962C8B-B14F-4D97-AF65-F5344CB8AC3E}">
        <p14:creationId xmlns:p14="http://schemas.microsoft.com/office/powerpoint/2010/main" val="1653608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A4D41-44F5-8AD5-F653-74CC52589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C1E1B-682B-A38D-EFBE-EBB676B65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98460E-9D29-5453-A89C-4E9D699FEC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5F9E8B-5B3F-F6ED-31D3-308012060B80}"/>
              </a:ext>
            </a:extLst>
          </p:cNvPr>
          <p:cNvSpPr>
            <a:spLocks noGrp="1"/>
          </p:cNvSpPr>
          <p:nvPr>
            <p:ph type="sldNum" sz="quarter" idx="5"/>
          </p:nvPr>
        </p:nvSpPr>
        <p:spPr/>
        <p:txBody>
          <a:bodyPr/>
          <a:lstStyle/>
          <a:p>
            <a:fld id="{34F137CD-4825-407D-8E6F-F1CF920876BD}" type="slidenum">
              <a:rPr lang="en-US" smtClean="0"/>
              <a:t>29</a:t>
            </a:fld>
            <a:endParaRPr lang="en-US"/>
          </a:p>
        </p:txBody>
      </p:sp>
    </p:spTree>
    <p:extLst>
      <p:ext uri="{BB962C8B-B14F-4D97-AF65-F5344CB8AC3E}">
        <p14:creationId xmlns:p14="http://schemas.microsoft.com/office/powerpoint/2010/main" val="1315604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20E1D-DE63-731B-550B-582250E05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94C73-6ECD-30E1-4E45-CF22677005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8C2DB-D4E8-6346-9CCF-FE5FEB0AAF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06934-0A38-73E1-4425-F8444A6AE77B}"/>
              </a:ext>
            </a:extLst>
          </p:cNvPr>
          <p:cNvSpPr>
            <a:spLocks noGrp="1"/>
          </p:cNvSpPr>
          <p:nvPr>
            <p:ph type="sldNum" sz="quarter" idx="5"/>
          </p:nvPr>
        </p:nvSpPr>
        <p:spPr/>
        <p:txBody>
          <a:bodyPr/>
          <a:lstStyle/>
          <a:p>
            <a:fld id="{34F137CD-4825-407D-8E6F-F1CF920876BD}" type="slidenum">
              <a:rPr lang="en-US" smtClean="0"/>
              <a:t>30</a:t>
            </a:fld>
            <a:endParaRPr lang="en-US"/>
          </a:p>
        </p:txBody>
      </p:sp>
    </p:spTree>
    <p:extLst>
      <p:ext uri="{BB962C8B-B14F-4D97-AF65-F5344CB8AC3E}">
        <p14:creationId xmlns:p14="http://schemas.microsoft.com/office/powerpoint/2010/main" val="392870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D3A5D2-9BE3-4225-9DFA-2DAD4C004ACD}"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1746093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3A5D2-9BE3-4225-9DFA-2DAD4C004ACD}"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577613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3A5D2-9BE3-4225-9DFA-2DAD4C004ACD}"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1757071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3A5D2-9BE3-4225-9DFA-2DAD4C004ACD}"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2824266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3A5D2-9BE3-4225-9DFA-2DAD4C004ACD}" type="datetimeFigureOut">
              <a:rPr lang="en-US" smtClean="0"/>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1169730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D3A5D2-9BE3-4225-9DFA-2DAD4C004ACD}" type="datetimeFigureOut">
              <a:rPr lang="en-US" smtClean="0"/>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2810226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3A5D2-9BE3-4225-9DFA-2DAD4C004ACD}" type="datetimeFigureOut">
              <a:rPr lang="en-US" smtClean="0"/>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4068425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3A5D2-9BE3-4225-9DFA-2DAD4C004ACD}"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3855943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3A5D2-9BE3-4225-9DFA-2DAD4C004ACD}"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2696806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3A5D2-9BE3-4225-9DFA-2DAD4C004ACD}"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1972573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3A5D2-9BE3-4225-9DFA-2DAD4C004ACD}"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6BDB2-E173-4370-98F1-34045C6635BF}" type="slidenum">
              <a:rPr lang="en-US" smtClean="0"/>
              <a:t>‹#›</a:t>
            </a:fld>
            <a:endParaRPr lang="en-US"/>
          </a:p>
        </p:txBody>
      </p:sp>
    </p:spTree>
    <p:extLst>
      <p:ext uri="{BB962C8B-B14F-4D97-AF65-F5344CB8AC3E}">
        <p14:creationId xmlns:p14="http://schemas.microsoft.com/office/powerpoint/2010/main" val="2082226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D3A5D2-9BE3-4225-9DFA-2DAD4C004ACD}" type="datetimeFigureOut">
              <a:rPr lang="en-US" smtClean="0"/>
              <a:t>2/11/2026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16BDB2-E173-4370-98F1-34045C6635BF}" type="slidenum">
              <a:rPr lang="en-US" smtClean="0"/>
              <a:t>‹#›</a:t>
            </a:fld>
            <a:endParaRPr lang="en-US"/>
          </a:p>
        </p:txBody>
      </p:sp>
    </p:spTree>
    <p:extLst>
      <p:ext uri="{BB962C8B-B14F-4D97-AF65-F5344CB8AC3E}">
        <p14:creationId xmlns:p14="http://schemas.microsoft.com/office/powerpoint/2010/main" val="383323807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2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59.png"/><Relationship Id="rId18" Type="http://schemas.openxmlformats.org/officeDocument/2006/relationships/customXml" Target="../ink/ink9.xml"/><Relationship Id="rId26" Type="http://schemas.openxmlformats.org/officeDocument/2006/relationships/customXml" Target="../ink/ink13.xml"/><Relationship Id="rId3" Type="http://schemas.openxmlformats.org/officeDocument/2006/relationships/image" Target="../media/image54.png"/><Relationship Id="rId21" Type="http://schemas.openxmlformats.org/officeDocument/2006/relationships/image" Target="../media/image63.png"/><Relationship Id="rId7" Type="http://schemas.openxmlformats.org/officeDocument/2006/relationships/image" Target="../media/image56.png"/><Relationship Id="rId12" Type="http://schemas.openxmlformats.org/officeDocument/2006/relationships/customXml" Target="../ink/ink6.xml"/><Relationship Id="rId17" Type="http://schemas.openxmlformats.org/officeDocument/2006/relationships/image" Target="../media/image61.png"/><Relationship Id="rId25" Type="http://schemas.openxmlformats.org/officeDocument/2006/relationships/image" Target="../media/image65.png"/><Relationship Id="rId2" Type="http://schemas.openxmlformats.org/officeDocument/2006/relationships/customXml" Target="../ink/ink1.xml"/><Relationship Id="rId16" Type="http://schemas.openxmlformats.org/officeDocument/2006/relationships/customXml" Target="../ink/ink8.xml"/><Relationship Id="rId20" Type="http://schemas.openxmlformats.org/officeDocument/2006/relationships/customXml" Target="../ink/ink10.xml"/><Relationship Id="rId29"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58.png"/><Relationship Id="rId24" Type="http://schemas.openxmlformats.org/officeDocument/2006/relationships/customXml" Target="../ink/ink12.xml"/><Relationship Id="rId5" Type="http://schemas.openxmlformats.org/officeDocument/2006/relationships/image" Target="../media/image55.png"/><Relationship Id="rId15" Type="http://schemas.openxmlformats.org/officeDocument/2006/relationships/image" Target="../media/image60.png"/><Relationship Id="rId23" Type="http://schemas.openxmlformats.org/officeDocument/2006/relationships/image" Target="../media/image64.png"/><Relationship Id="rId28" Type="http://schemas.openxmlformats.org/officeDocument/2006/relationships/customXml" Target="../ink/ink14.xml"/><Relationship Id="rId10" Type="http://schemas.openxmlformats.org/officeDocument/2006/relationships/customXml" Target="../ink/ink5.xml"/><Relationship Id="rId19" Type="http://schemas.openxmlformats.org/officeDocument/2006/relationships/image" Target="../media/image62.png"/><Relationship Id="rId31" Type="http://schemas.openxmlformats.org/officeDocument/2006/relationships/image" Target="../media/image68.png"/><Relationship Id="rId4" Type="http://schemas.openxmlformats.org/officeDocument/2006/relationships/customXml" Target="../ink/ink2.xml"/><Relationship Id="rId9" Type="http://schemas.openxmlformats.org/officeDocument/2006/relationships/image" Target="../media/image57.png"/><Relationship Id="rId14" Type="http://schemas.openxmlformats.org/officeDocument/2006/relationships/customXml" Target="../ink/ink7.xml"/><Relationship Id="rId22" Type="http://schemas.openxmlformats.org/officeDocument/2006/relationships/customXml" Target="../ink/ink11.xml"/><Relationship Id="rId27" Type="http://schemas.openxmlformats.org/officeDocument/2006/relationships/image" Target="../media/image66.png"/><Relationship Id="rId30" Type="http://schemas.openxmlformats.org/officeDocument/2006/relationships/customXml" Target="../ink/ink15.xml"/></Relationships>
</file>

<file path=ppt/slides/_rels/slide2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54.jpe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56.jpeg"/><Relationship Id="rId7" Type="http://schemas.openxmlformats.org/officeDocument/2006/relationships/diagramColors" Target="../diagrams/colors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hyperlink" Target="mailto:Arthur@Legion.Law"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F51298-F849-480E-D151-1C2EAB50828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013843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2">
            <a:extLst>
              <a:ext uri="{FF2B5EF4-FFF2-40B4-BE49-F238E27FC236}">
                <a16:creationId xmlns:a16="http://schemas.microsoft.com/office/drawing/2014/main" id="{09702AE6-39E5-E255-43FE-78A3B557F542}"/>
              </a:ext>
            </a:extLst>
          </p:cNvPr>
          <p:cNvGraphicFramePr/>
          <p:nvPr>
            <p:extLst>
              <p:ext uri="{D42A27DB-BD31-4B8C-83A1-F6EECF244321}">
                <p14:modId xmlns:p14="http://schemas.microsoft.com/office/powerpoint/2010/main" val="863671476"/>
              </p:ext>
            </p:extLst>
          </p:nvPr>
        </p:nvGraphicFramePr>
        <p:xfrm>
          <a:off x="4952806" y="2165604"/>
          <a:ext cx="6755626" cy="34838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CBA3DAB3-15C7-7540-B064-EC2919D1EE42}"/>
              </a:ext>
            </a:extLst>
          </p:cNvPr>
          <p:cNvSpPr>
            <a:spLocks noGrp="1"/>
          </p:cNvSpPr>
          <p:nvPr>
            <p:ph type="title"/>
          </p:nvPr>
        </p:nvSpPr>
        <p:spPr>
          <a:xfrm>
            <a:off x="4642179" y="-570445"/>
            <a:ext cx="7066253" cy="1783080"/>
          </a:xfrm>
        </p:spPr>
        <p:txBody>
          <a:bodyPr vert="horz" lIns="91440" tIns="45720" rIns="91440" bIns="45720" rtlCol="0" anchor="b">
            <a:normAutofit/>
          </a:bodyPr>
          <a:lstStyle/>
          <a:p>
            <a:pPr algn="ctr"/>
            <a:r>
              <a:rPr lang="en-US" sz="4800" b="1" dirty="0"/>
              <a:t>Arthur E. Rothrock, Esq.</a:t>
            </a:r>
            <a:endParaRPr lang="en-US" sz="4800" dirty="0"/>
          </a:p>
        </p:txBody>
      </p:sp>
      <p:sp>
        <p:nvSpPr>
          <p:cNvPr id="6" name="TextBox 5">
            <a:extLst>
              <a:ext uri="{FF2B5EF4-FFF2-40B4-BE49-F238E27FC236}">
                <a16:creationId xmlns:a16="http://schemas.microsoft.com/office/drawing/2014/main" id="{6D40605E-B05F-6F55-CF1B-80078306746C}"/>
              </a:ext>
            </a:extLst>
          </p:cNvPr>
          <p:cNvSpPr txBox="1"/>
          <p:nvPr/>
        </p:nvSpPr>
        <p:spPr>
          <a:xfrm>
            <a:off x="6053510" y="1205132"/>
            <a:ext cx="4243589" cy="961485"/>
          </a:xfrm>
          <a:prstGeom prst="rect">
            <a:avLst/>
          </a:prstGeom>
        </p:spPr>
        <p:txBody>
          <a:bodyPr vert="horz" lIns="91440" tIns="45720" rIns="91440" bIns="45720" rtlCol="0">
            <a:normAutofit/>
          </a:bodyPr>
          <a:lstStyle/>
          <a:p>
            <a:pPr algn="ctr">
              <a:lnSpc>
                <a:spcPct val="90000"/>
              </a:lnSpc>
              <a:spcAft>
                <a:spcPts val="600"/>
              </a:spcAft>
            </a:pPr>
            <a:r>
              <a:rPr lang="en-US" sz="2200" b="1" dirty="0">
                <a:effectLst/>
              </a:rPr>
              <a:t>Cofounder &amp; CEO</a:t>
            </a:r>
          </a:p>
          <a:p>
            <a:pPr algn="ctr">
              <a:lnSpc>
                <a:spcPct val="90000"/>
              </a:lnSpc>
              <a:spcAft>
                <a:spcPts val="600"/>
              </a:spcAft>
            </a:pPr>
            <a:r>
              <a:rPr lang="en-US" sz="2200" b="1" dirty="0" err="1">
                <a:solidFill>
                  <a:schemeClr val="accent5">
                    <a:lumMod val="75000"/>
                  </a:schemeClr>
                </a:solidFill>
              </a:rPr>
              <a:t>Legion.Law</a:t>
            </a:r>
            <a:endParaRPr lang="en-US" sz="2200" b="1" dirty="0">
              <a:solidFill>
                <a:schemeClr val="accent5">
                  <a:lumMod val="75000"/>
                </a:schemeClr>
              </a:solidFill>
              <a:effectLst/>
            </a:endParaRPr>
          </a:p>
        </p:txBody>
      </p:sp>
      <p:pic>
        <p:nvPicPr>
          <p:cNvPr id="7" name="Content Placeholder 4">
            <a:extLst>
              <a:ext uri="{FF2B5EF4-FFF2-40B4-BE49-F238E27FC236}">
                <a16:creationId xmlns:a16="http://schemas.microsoft.com/office/drawing/2014/main" id="{3E77D0A1-B1FD-C1A0-EFBA-92D6BD2C9D52}"/>
              </a:ext>
            </a:extLst>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a:off x="471068" y="0"/>
            <a:ext cx="3712159" cy="3907536"/>
          </a:xfrm>
          <a:prstGeom prst="rect">
            <a:avLst/>
          </a:prstGeom>
        </p:spPr>
      </p:pic>
      <p:pic>
        <p:nvPicPr>
          <p:cNvPr id="8" name="Picture 7">
            <a:extLst>
              <a:ext uri="{FF2B5EF4-FFF2-40B4-BE49-F238E27FC236}">
                <a16:creationId xmlns:a16="http://schemas.microsoft.com/office/drawing/2014/main" id="{4F470129-72A1-E6A8-3B59-B9F639D65D9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7353" y="4149598"/>
            <a:ext cx="3901302" cy="2098802"/>
          </a:xfrm>
          <a:prstGeom prst="rect">
            <a:avLst/>
          </a:prstGeom>
        </p:spPr>
      </p:pic>
    </p:spTree>
    <p:extLst>
      <p:ext uri="{BB962C8B-B14F-4D97-AF65-F5344CB8AC3E}">
        <p14:creationId xmlns:p14="http://schemas.microsoft.com/office/powerpoint/2010/main" val="739779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83EB2-F8B5-35CC-B081-342BD684791D}"/>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Agenda</a:t>
            </a:r>
          </a:p>
        </p:txBody>
      </p:sp>
      <p:sp>
        <p:nvSpPr>
          <p:cNvPr id="4" name="Content Placeholder 2">
            <a:extLst>
              <a:ext uri="{FF2B5EF4-FFF2-40B4-BE49-F238E27FC236}">
                <a16:creationId xmlns:a16="http://schemas.microsoft.com/office/drawing/2014/main" id="{B10DF13B-E090-B5A4-642A-42D0CFB5502A}"/>
              </a:ext>
            </a:extLst>
          </p:cNvPr>
          <p:cNvSpPr txBox="1">
            <a:spLocks/>
          </p:cNvSpPr>
          <p:nvPr/>
        </p:nvSpPr>
        <p:spPr>
          <a:xfrm>
            <a:off x="5991970" y="1825625"/>
            <a:ext cx="386897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endParaRPr lang="en-US" dirty="0"/>
          </a:p>
        </p:txBody>
      </p:sp>
      <p:sp>
        <p:nvSpPr>
          <p:cNvPr id="3" name="TextBox 2">
            <a:extLst>
              <a:ext uri="{FF2B5EF4-FFF2-40B4-BE49-F238E27FC236}">
                <a16:creationId xmlns:a16="http://schemas.microsoft.com/office/drawing/2014/main" id="{4CF31406-D775-6AB2-EE11-AEBE569DBF7E}"/>
              </a:ext>
            </a:extLst>
          </p:cNvPr>
          <p:cNvSpPr txBox="1"/>
          <p:nvPr/>
        </p:nvSpPr>
        <p:spPr>
          <a:xfrm>
            <a:off x="468923" y="855785"/>
            <a:ext cx="2473569" cy="1200329"/>
          </a:xfrm>
          <a:prstGeom prst="rect">
            <a:avLst/>
          </a:prstGeom>
          <a:noFill/>
        </p:spPr>
        <p:txBody>
          <a:bodyPr wrap="square" rtlCol="0">
            <a:spAutoFit/>
          </a:bodyPr>
          <a:lstStyle/>
          <a:p>
            <a:r>
              <a:rPr lang="en-US" sz="3600" b="1" dirty="0">
                <a:solidFill>
                  <a:srgbClr val="003399"/>
                </a:solidFill>
              </a:rPr>
              <a:t>Learning Objectives</a:t>
            </a:r>
          </a:p>
        </p:txBody>
      </p:sp>
      <p:sp>
        <p:nvSpPr>
          <p:cNvPr id="5" name="Content Placeholder 2">
            <a:extLst>
              <a:ext uri="{FF2B5EF4-FFF2-40B4-BE49-F238E27FC236}">
                <a16:creationId xmlns:a16="http://schemas.microsoft.com/office/drawing/2014/main" id="{A3FA7500-BB7D-467F-8537-7C8DBDDF5AE7}"/>
              </a:ext>
            </a:extLst>
          </p:cNvPr>
          <p:cNvSpPr txBox="1">
            <a:spLocks/>
          </p:cNvSpPr>
          <p:nvPr/>
        </p:nvSpPr>
        <p:spPr>
          <a:xfrm>
            <a:off x="3251982" y="867508"/>
            <a:ext cx="8178018" cy="4610100"/>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2C3B46"/>
                </a:solidFill>
                <a:latin typeface="Lato" panose="020F0502020204030203" pitchFamily="34" charset="0"/>
                <a:ea typeface="Lato" panose="020F0502020204030203" pitchFamily="34" charset="0"/>
                <a:cs typeface="Lato" panose="020F0502020204030203" pitchFamily="34" charset="0"/>
              </a:rPr>
              <a:t>In this program, you will:</a:t>
            </a:r>
          </a:p>
          <a:p>
            <a:pPr marL="0" indent="0">
              <a:buFont typeface="Arial" panose="020B0604020202020204" pitchFamily="34" charset="0"/>
              <a:buNone/>
            </a:pPr>
            <a:endParaRPr lang="en-US" sz="1800" dirty="0">
              <a:solidFill>
                <a:srgbClr val="2C3B46"/>
              </a:solidFill>
              <a:ea typeface="Lato" panose="020F0502020204030203" pitchFamily="34" charset="0"/>
              <a:cs typeface="Lato" panose="020F0502020204030203" pitchFamily="34" charset="0"/>
            </a:endParaRPr>
          </a:p>
          <a:p>
            <a:r>
              <a:rPr lang="en-US" sz="2400" dirty="0">
                <a:solidFill>
                  <a:srgbClr val="2C3B46"/>
                </a:solidFill>
                <a:latin typeface="Lato" panose="020F0502020204030203" pitchFamily="34" charset="0"/>
                <a:ea typeface="Lato" panose="020F0502020204030203" pitchFamily="34" charset="0"/>
                <a:cs typeface="Lato" panose="020F0502020204030203" pitchFamily="34" charset="0"/>
              </a:rPr>
              <a:t>Learn key AI concepts, capabilities, and limitations as relevant to the practice of law</a:t>
            </a:r>
          </a:p>
          <a:p>
            <a:r>
              <a:rPr lang="en-US" sz="2400" dirty="0">
                <a:solidFill>
                  <a:srgbClr val="2C3B46"/>
                </a:solidFill>
                <a:ea typeface="Lato" panose="020F0502020204030203" pitchFamily="34" charset="0"/>
                <a:cs typeface="Lato" panose="020F0502020204030203" pitchFamily="34" charset="0"/>
              </a:rPr>
              <a:t>Learn best practices for safety and ethically integrating AI tools into legal workflows</a:t>
            </a:r>
          </a:p>
          <a:p>
            <a:r>
              <a:rPr lang="en-US" sz="2400" dirty="0">
                <a:solidFill>
                  <a:srgbClr val="2C3B46"/>
                </a:solidFill>
                <a:ea typeface="Lato" panose="020F0502020204030203" pitchFamily="34" charset="0"/>
                <a:cs typeface="Lato" panose="020F0502020204030203" pitchFamily="34" charset="0"/>
              </a:rPr>
              <a:t>Learn about the privacy and data security risks associated with major AI platforms</a:t>
            </a:r>
          </a:p>
          <a:p>
            <a:r>
              <a:rPr lang="en-US" sz="2400" dirty="0">
                <a:solidFill>
                  <a:srgbClr val="2C3B46"/>
                </a:solidFill>
                <a:ea typeface="Lato" panose="020F0502020204030203" pitchFamily="34" charset="0"/>
                <a:cs typeface="Lato" panose="020F0502020204030203" pitchFamily="34" charset="0"/>
              </a:rPr>
              <a:t>Learn best practices for AI prompting</a:t>
            </a:r>
          </a:p>
          <a:p>
            <a:r>
              <a:rPr lang="en-US" sz="2400" dirty="0">
                <a:solidFill>
                  <a:srgbClr val="2C3B46"/>
                </a:solidFill>
                <a:ea typeface="Lato" panose="020F0502020204030203" pitchFamily="34" charset="0"/>
                <a:cs typeface="Lato" panose="020F0502020204030203" pitchFamily="34" charset="0"/>
              </a:rPr>
              <a:t>Learn about deepfakes and best practices for keeping them from making it into evidence</a:t>
            </a:r>
          </a:p>
          <a:p>
            <a:endParaRPr lang="en-US" sz="1800" dirty="0">
              <a:solidFill>
                <a:srgbClr val="2C3B46"/>
              </a:solidFill>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175267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95B7583-C757-4866-F518-C20DD6AEBE5B}"/>
              </a:ext>
            </a:extLst>
          </p:cNvPr>
          <p:cNvSpPr>
            <a:spLocks noGrp="1"/>
          </p:cNvSpPr>
          <p:nvPr>
            <p:ph type="title"/>
          </p:nvPr>
        </p:nvSpPr>
        <p:spPr>
          <a:xfrm>
            <a:off x="660400" y="391241"/>
            <a:ext cx="8138160" cy="705642"/>
          </a:xfrm>
        </p:spPr>
        <p:txBody>
          <a:bodyPr wrap="square">
            <a:spAutoFit/>
          </a:bodyPr>
          <a:lstStyle/>
          <a:p>
            <a:r>
              <a:rPr lang="en-US" b="1" dirty="0">
                <a:solidFill>
                  <a:srgbClr val="003399"/>
                </a:solidFill>
              </a:rPr>
              <a:t>Current Developments</a:t>
            </a:r>
          </a:p>
        </p:txBody>
      </p:sp>
      <p:sp>
        <p:nvSpPr>
          <p:cNvPr id="5" name="Content Placeholder 2">
            <a:extLst>
              <a:ext uri="{FF2B5EF4-FFF2-40B4-BE49-F238E27FC236}">
                <a16:creationId xmlns:a16="http://schemas.microsoft.com/office/drawing/2014/main" id="{6E35F315-2741-EB6B-A53D-8D3398205E07}"/>
              </a:ext>
            </a:extLst>
          </p:cNvPr>
          <p:cNvSpPr>
            <a:spLocks noGrp="1"/>
          </p:cNvSpPr>
          <p:nvPr>
            <p:ph idx="1"/>
          </p:nvPr>
        </p:nvSpPr>
        <p:spPr>
          <a:xfrm>
            <a:off x="742461" y="2061698"/>
            <a:ext cx="4987779" cy="4228593"/>
          </a:xfrm>
        </p:spPr>
        <p:txBody>
          <a:bodyPr wrap="square">
            <a:spAutoFit/>
          </a:bodyPr>
          <a:lstStyle/>
          <a:p>
            <a:r>
              <a:rPr lang="en-US" sz="2000" dirty="0"/>
              <a:t>Over 200 attorneys and even a federal judge have faced sanctions for citing AI-generated fake cases, highlighting the risks of improper AI use in legal practice.</a:t>
            </a:r>
            <a:br>
              <a:rPr lang="en-US" sz="2000" dirty="0"/>
            </a:br>
            <a:endParaRPr lang="en-US" sz="2000" dirty="0"/>
          </a:p>
          <a:p>
            <a:r>
              <a:rPr lang="en-US" sz="2000" dirty="0"/>
              <a:t>Even those who avoid using AI must understand it, as widespread adoption affects all legal professionals.</a:t>
            </a:r>
            <a:br>
              <a:rPr lang="en-US" sz="2000" dirty="0"/>
            </a:br>
            <a:endParaRPr lang="en-US" sz="2000" dirty="0"/>
          </a:p>
          <a:p>
            <a:r>
              <a:rPr lang="en-US" sz="2000" dirty="0"/>
              <a:t>As AI democratizes the creation of deepfakes—fake images, audio, and video—any client or witness can now fabricate evidence, creating unprecedented evidentiary challenges.</a:t>
            </a:r>
          </a:p>
        </p:txBody>
      </p:sp>
      <p:sp>
        <p:nvSpPr>
          <p:cNvPr id="6" name="Text Placeholder 6">
            <a:extLst>
              <a:ext uri="{FF2B5EF4-FFF2-40B4-BE49-F238E27FC236}">
                <a16:creationId xmlns:a16="http://schemas.microsoft.com/office/drawing/2014/main" id="{A6A7D812-8ADD-844E-EA22-E5742024AA5B}"/>
              </a:ext>
            </a:extLst>
          </p:cNvPr>
          <p:cNvSpPr txBox="1">
            <a:spLocks/>
          </p:cNvSpPr>
          <p:nvPr/>
        </p:nvSpPr>
        <p:spPr>
          <a:xfrm>
            <a:off x="660400" y="1171493"/>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AI advancement and adoption are proceeding at a blistering pace but education on its effective use is lacking.</a:t>
            </a:r>
          </a:p>
        </p:txBody>
      </p:sp>
      <p:pic>
        <p:nvPicPr>
          <p:cNvPr id="7" name="Picture 6">
            <a:extLst>
              <a:ext uri="{FF2B5EF4-FFF2-40B4-BE49-F238E27FC236}">
                <a16:creationId xmlns:a16="http://schemas.microsoft.com/office/drawing/2014/main" id="{B3602D0A-0C76-3ECE-788E-08699763B96F}"/>
              </a:ext>
            </a:extLst>
          </p:cNvPr>
          <p:cNvPicPr>
            <a:picLocks noChangeAspect="1"/>
          </p:cNvPicPr>
          <p:nvPr/>
        </p:nvPicPr>
        <p:blipFill>
          <a:blip r:embed="rId2"/>
          <a:stretch>
            <a:fillRect/>
          </a:stretch>
        </p:blipFill>
        <p:spPr>
          <a:xfrm>
            <a:off x="6447375" y="1674866"/>
            <a:ext cx="5366202" cy="4615425"/>
          </a:xfrm>
          <a:prstGeom prst="rect">
            <a:avLst/>
          </a:prstGeom>
        </p:spPr>
      </p:pic>
    </p:spTree>
    <p:extLst>
      <p:ext uri="{BB962C8B-B14F-4D97-AF65-F5344CB8AC3E}">
        <p14:creationId xmlns:p14="http://schemas.microsoft.com/office/powerpoint/2010/main" val="2396469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DA00935-AC70-E6B9-5D14-0D2CABD990E1}"/>
              </a:ext>
            </a:extLst>
          </p:cNvPr>
          <p:cNvSpPr>
            <a:spLocks noGrp="1"/>
          </p:cNvSpPr>
          <p:nvPr>
            <p:ph type="title"/>
          </p:nvPr>
        </p:nvSpPr>
        <p:spPr>
          <a:xfrm>
            <a:off x="583736" y="455419"/>
            <a:ext cx="8138160" cy="705642"/>
          </a:xfrm>
        </p:spPr>
        <p:txBody>
          <a:bodyPr wrap="square">
            <a:spAutoFit/>
          </a:bodyPr>
          <a:lstStyle/>
          <a:p>
            <a:r>
              <a:rPr lang="en-US" b="1" dirty="0">
                <a:solidFill>
                  <a:srgbClr val="003399"/>
                </a:solidFill>
              </a:rPr>
              <a:t>Introduction to AI</a:t>
            </a:r>
          </a:p>
        </p:txBody>
      </p:sp>
      <p:sp>
        <p:nvSpPr>
          <p:cNvPr id="5" name="Text Placeholder 6">
            <a:extLst>
              <a:ext uri="{FF2B5EF4-FFF2-40B4-BE49-F238E27FC236}">
                <a16:creationId xmlns:a16="http://schemas.microsoft.com/office/drawing/2014/main" id="{0E88484B-B898-2962-A84F-F1B050D1928A}"/>
              </a:ext>
            </a:extLst>
          </p:cNvPr>
          <p:cNvSpPr txBox="1">
            <a:spLocks/>
          </p:cNvSpPr>
          <p:nvPr/>
        </p:nvSpPr>
        <p:spPr>
          <a:xfrm>
            <a:off x="583736" y="1044478"/>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What is Artificial Intelligence?</a:t>
            </a:r>
          </a:p>
        </p:txBody>
      </p:sp>
      <p:pic>
        <p:nvPicPr>
          <p:cNvPr id="7" name="Picture 6">
            <a:extLst>
              <a:ext uri="{FF2B5EF4-FFF2-40B4-BE49-F238E27FC236}">
                <a16:creationId xmlns:a16="http://schemas.microsoft.com/office/drawing/2014/main" id="{62CFA4C6-0292-97F2-1335-D6E07FF91D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777100"/>
            <a:ext cx="5739695" cy="3830425"/>
          </a:xfrm>
          <a:prstGeom prst="rect">
            <a:avLst/>
          </a:prstGeom>
        </p:spPr>
      </p:pic>
      <p:sp>
        <p:nvSpPr>
          <p:cNvPr id="8" name="Content Placeholder 2">
            <a:extLst>
              <a:ext uri="{FF2B5EF4-FFF2-40B4-BE49-F238E27FC236}">
                <a16:creationId xmlns:a16="http://schemas.microsoft.com/office/drawing/2014/main" id="{FC0312C6-66EE-8935-3102-5BE2480D2279}"/>
              </a:ext>
            </a:extLst>
          </p:cNvPr>
          <p:cNvSpPr>
            <a:spLocks noGrp="1"/>
          </p:cNvSpPr>
          <p:nvPr>
            <p:ph idx="1"/>
          </p:nvPr>
        </p:nvSpPr>
        <p:spPr>
          <a:xfrm>
            <a:off x="315510" y="1660031"/>
            <a:ext cx="5648410" cy="3023729"/>
          </a:xfrm>
        </p:spPr>
        <p:txBody>
          <a:bodyPr wrap="square">
            <a:noAutofit/>
          </a:bodyPr>
          <a:lstStyle/>
          <a:p>
            <a:pPr marL="171446" indent="-171450" defTabSz="685800">
              <a:spcBef>
                <a:spcPts val="750"/>
              </a:spcBef>
              <a:buClr>
                <a:srgbClr val="2774AE"/>
              </a:buClr>
              <a:defRPr/>
            </a:pPr>
            <a:r>
              <a:rPr lang="en-US" sz="2000" dirty="0">
                <a:solidFill>
                  <a:srgbClr val="444444"/>
                </a:solidFill>
              </a:rPr>
              <a:t>AI is a broad term that encompasses tech designed to simulate human intelligence and perform tasks that typically require human-like cognition.</a:t>
            </a:r>
          </a:p>
          <a:p>
            <a:pPr marL="0" indent="0" defTabSz="685800">
              <a:spcBef>
                <a:spcPts val="750"/>
              </a:spcBef>
              <a:buClr>
                <a:srgbClr val="2774AE"/>
              </a:buClr>
              <a:buNone/>
              <a:defRPr/>
            </a:pPr>
            <a:r>
              <a:rPr lang="en-US" sz="1400" dirty="0">
                <a:solidFill>
                  <a:srgbClr val="444444"/>
                </a:solidFill>
              </a:rPr>
              <a:t> </a:t>
            </a:r>
          </a:p>
          <a:p>
            <a:pPr marL="171446" indent="-171450" defTabSz="685800">
              <a:spcBef>
                <a:spcPts val="750"/>
              </a:spcBef>
              <a:buClr>
                <a:srgbClr val="2774AE"/>
              </a:buClr>
              <a:defRPr/>
            </a:pPr>
            <a:r>
              <a:rPr lang="en-US" sz="2000" dirty="0">
                <a:solidFill>
                  <a:srgbClr val="444444"/>
                </a:solidFill>
              </a:rPr>
              <a:t>While there is no single, universally accepted definition of AI, it generally refers to systems that can analyze data, recognize patterns, learn from experience, make informed judgments, predict future behavior, and automate functions.</a:t>
            </a:r>
          </a:p>
        </p:txBody>
      </p:sp>
      <p:sp>
        <p:nvSpPr>
          <p:cNvPr id="9" name="Content Placeholder 2">
            <a:extLst>
              <a:ext uri="{FF2B5EF4-FFF2-40B4-BE49-F238E27FC236}">
                <a16:creationId xmlns:a16="http://schemas.microsoft.com/office/drawing/2014/main" id="{E5BC5099-99D7-0374-AF10-E4ECF7EB8EED}"/>
              </a:ext>
            </a:extLst>
          </p:cNvPr>
          <p:cNvSpPr txBox="1">
            <a:spLocks/>
          </p:cNvSpPr>
          <p:nvPr/>
        </p:nvSpPr>
        <p:spPr>
          <a:xfrm>
            <a:off x="409586" y="4839378"/>
            <a:ext cx="11233687" cy="1278057"/>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indent="-171450" defTabSz="685800">
              <a:spcBef>
                <a:spcPts val="750"/>
              </a:spcBef>
              <a:buClr>
                <a:srgbClr val="2774AE"/>
              </a:buClr>
              <a:defRPr/>
            </a:pPr>
            <a:r>
              <a:rPr lang="en-US" sz="2000" dirty="0">
                <a:solidFill>
                  <a:srgbClr val="444444"/>
                </a:solidFill>
              </a:rPr>
              <a:t>While there are many types of AI, such as Machine Learning, Neural Networks, each use different methodologies. </a:t>
            </a:r>
          </a:p>
          <a:p>
            <a:pPr marL="171446" indent="-171450" defTabSz="685800">
              <a:spcBef>
                <a:spcPts val="750"/>
              </a:spcBef>
              <a:buClr>
                <a:srgbClr val="2774AE"/>
              </a:buClr>
              <a:defRPr/>
            </a:pPr>
            <a:endParaRPr lang="en-US" sz="1400" dirty="0">
              <a:solidFill>
                <a:srgbClr val="444444"/>
              </a:solidFill>
            </a:endParaRPr>
          </a:p>
          <a:p>
            <a:pPr marL="171446" indent="-171450" defTabSz="685800">
              <a:spcBef>
                <a:spcPts val="750"/>
              </a:spcBef>
              <a:buClr>
                <a:srgbClr val="2774AE"/>
              </a:buClr>
              <a:defRPr/>
            </a:pPr>
            <a:r>
              <a:rPr lang="en-US" sz="2000" dirty="0">
                <a:solidFill>
                  <a:srgbClr val="444444"/>
                </a:solidFill>
              </a:rPr>
              <a:t>What we’ll be discussing the most today is Generative AI or GenAI for short.</a:t>
            </a:r>
            <a:endParaRPr lang="en-US" sz="2000" dirty="0"/>
          </a:p>
        </p:txBody>
      </p:sp>
    </p:spTree>
    <p:extLst>
      <p:ext uri="{BB962C8B-B14F-4D97-AF65-F5344CB8AC3E}">
        <p14:creationId xmlns:p14="http://schemas.microsoft.com/office/powerpoint/2010/main" val="1490955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BDF7B-ACAC-625A-8DD0-6E25DA9CAE5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612370B-A727-5F28-C41F-EDE6EC802928}"/>
              </a:ext>
            </a:extLst>
          </p:cNvPr>
          <p:cNvSpPr>
            <a:spLocks noGrp="1"/>
          </p:cNvSpPr>
          <p:nvPr>
            <p:ph type="title"/>
          </p:nvPr>
        </p:nvSpPr>
        <p:spPr>
          <a:xfrm>
            <a:off x="649776" y="350761"/>
            <a:ext cx="8138160" cy="705642"/>
          </a:xfrm>
        </p:spPr>
        <p:txBody>
          <a:bodyPr wrap="square">
            <a:spAutoFit/>
          </a:bodyPr>
          <a:lstStyle/>
          <a:p>
            <a:r>
              <a:rPr lang="en-US" b="1" dirty="0">
                <a:solidFill>
                  <a:srgbClr val="003399"/>
                </a:solidFill>
              </a:rPr>
              <a:t>AI Uses</a:t>
            </a:r>
          </a:p>
        </p:txBody>
      </p:sp>
      <p:sp>
        <p:nvSpPr>
          <p:cNvPr id="5" name="Text Placeholder 6">
            <a:extLst>
              <a:ext uri="{FF2B5EF4-FFF2-40B4-BE49-F238E27FC236}">
                <a16:creationId xmlns:a16="http://schemas.microsoft.com/office/drawing/2014/main" id="{7C1B853E-8F9A-E2EA-1583-D0C670EEB9EF}"/>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What are attorneys using AI for?</a:t>
            </a:r>
          </a:p>
        </p:txBody>
      </p:sp>
      <p:sp>
        <p:nvSpPr>
          <p:cNvPr id="8" name="Content Placeholder 2">
            <a:extLst>
              <a:ext uri="{FF2B5EF4-FFF2-40B4-BE49-F238E27FC236}">
                <a16:creationId xmlns:a16="http://schemas.microsoft.com/office/drawing/2014/main" id="{B402A708-1E26-894C-CA23-E018AF03D195}"/>
              </a:ext>
            </a:extLst>
          </p:cNvPr>
          <p:cNvSpPr>
            <a:spLocks noGrp="1"/>
          </p:cNvSpPr>
          <p:nvPr>
            <p:ph idx="1"/>
          </p:nvPr>
        </p:nvSpPr>
        <p:spPr>
          <a:xfrm>
            <a:off x="4617720" y="4851961"/>
            <a:ext cx="2447445" cy="1029769"/>
          </a:xfrm>
        </p:spPr>
        <p:txBody>
          <a:bodyPr wrap="square">
            <a:noAutofit/>
          </a:bodyPr>
          <a:lstStyle/>
          <a:p>
            <a:pPr marL="0" indent="0" algn="ctr" defTabSz="685800">
              <a:lnSpc>
                <a:spcPct val="100000"/>
              </a:lnSpc>
              <a:spcBef>
                <a:spcPts val="0"/>
              </a:spcBef>
              <a:buClr>
                <a:srgbClr val="2774AE"/>
              </a:buClr>
              <a:buNone/>
              <a:defRPr/>
            </a:pPr>
            <a:r>
              <a:rPr lang="en-US" sz="1800" b="1" dirty="0">
                <a:solidFill>
                  <a:srgbClr val="444444"/>
                </a:solidFill>
              </a:rPr>
              <a:t>Examples: </a:t>
            </a:r>
          </a:p>
          <a:p>
            <a:pPr marL="0" indent="0" algn="ctr" defTabSz="685800">
              <a:lnSpc>
                <a:spcPct val="100000"/>
              </a:lnSpc>
              <a:spcBef>
                <a:spcPts val="0"/>
              </a:spcBef>
              <a:buClr>
                <a:srgbClr val="2774AE"/>
              </a:buClr>
              <a:buNone/>
              <a:defRPr/>
            </a:pPr>
            <a:r>
              <a:rPr lang="en-US" sz="1800" b="1" dirty="0">
                <a:solidFill>
                  <a:srgbClr val="444444"/>
                </a:solidFill>
              </a:rPr>
              <a:t>case law, statutes, forms or sample language for orders</a:t>
            </a:r>
          </a:p>
        </p:txBody>
      </p:sp>
      <p:pic>
        <p:nvPicPr>
          <p:cNvPr id="2" name="Picture 1">
            <a:extLst>
              <a:ext uri="{FF2B5EF4-FFF2-40B4-BE49-F238E27FC236}">
                <a16:creationId xmlns:a16="http://schemas.microsoft.com/office/drawing/2014/main" id="{890CEC54-019F-D4D7-4D1A-1FC0DFCE8E3D}"/>
              </a:ext>
            </a:extLst>
          </p:cNvPr>
          <p:cNvPicPr>
            <a:picLocks noChangeAspect="1"/>
          </p:cNvPicPr>
          <p:nvPr/>
        </p:nvPicPr>
        <p:blipFill>
          <a:blip r:embed="rId2"/>
          <a:srcRect b="40625"/>
          <a:stretch>
            <a:fillRect/>
          </a:stretch>
        </p:blipFill>
        <p:spPr>
          <a:xfrm>
            <a:off x="569077" y="1555373"/>
            <a:ext cx="10673354" cy="3296588"/>
          </a:xfrm>
          <a:prstGeom prst="rect">
            <a:avLst/>
          </a:prstGeom>
        </p:spPr>
      </p:pic>
      <p:sp>
        <p:nvSpPr>
          <p:cNvPr id="3" name="Content Placeholder 2">
            <a:extLst>
              <a:ext uri="{FF2B5EF4-FFF2-40B4-BE49-F238E27FC236}">
                <a16:creationId xmlns:a16="http://schemas.microsoft.com/office/drawing/2014/main" id="{87B40431-124F-6996-A2B2-0BC29F69A41C}"/>
              </a:ext>
            </a:extLst>
          </p:cNvPr>
          <p:cNvSpPr txBox="1">
            <a:spLocks/>
          </p:cNvSpPr>
          <p:nvPr/>
        </p:nvSpPr>
        <p:spPr>
          <a:xfrm>
            <a:off x="949569" y="4851961"/>
            <a:ext cx="2127262" cy="1249259"/>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
                <a:srgbClr val="2774AE"/>
              </a:buClr>
              <a:buNone/>
              <a:defRPr/>
            </a:pPr>
            <a:r>
              <a:rPr lang="en-US" sz="1800" b="1" dirty="0">
                <a:solidFill>
                  <a:srgbClr val="444444"/>
                </a:solidFill>
              </a:rPr>
              <a:t>Examples: correspondence, opening &amp; closing summaries</a:t>
            </a:r>
          </a:p>
        </p:txBody>
      </p:sp>
      <p:sp>
        <p:nvSpPr>
          <p:cNvPr id="6" name="Content Placeholder 2">
            <a:extLst>
              <a:ext uri="{FF2B5EF4-FFF2-40B4-BE49-F238E27FC236}">
                <a16:creationId xmlns:a16="http://schemas.microsoft.com/office/drawing/2014/main" id="{73D185B8-9566-9C4C-5D34-003C5761CDE7}"/>
              </a:ext>
            </a:extLst>
          </p:cNvPr>
          <p:cNvSpPr txBox="1">
            <a:spLocks/>
          </p:cNvSpPr>
          <p:nvPr/>
        </p:nvSpPr>
        <p:spPr>
          <a:xfrm>
            <a:off x="8075319" y="4851961"/>
            <a:ext cx="2308201" cy="1029769"/>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buClr>
                <a:srgbClr val="2774AE"/>
              </a:buClr>
              <a:buNone/>
              <a:defRPr/>
            </a:pPr>
            <a:r>
              <a:rPr lang="en-US" sz="1800" b="1" dirty="0">
                <a:solidFill>
                  <a:srgbClr val="444444"/>
                </a:solidFill>
              </a:rPr>
              <a:t>Examples: </a:t>
            </a:r>
          </a:p>
          <a:p>
            <a:pPr marL="0" indent="0" algn="ctr" defTabSz="685800">
              <a:lnSpc>
                <a:spcPct val="100000"/>
              </a:lnSpc>
              <a:spcBef>
                <a:spcPts val="0"/>
              </a:spcBef>
              <a:buClr>
                <a:srgbClr val="2774AE"/>
              </a:buClr>
              <a:buNone/>
              <a:defRPr/>
            </a:pPr>
            <a:r>
              <a:rPr lang="en-US" sz="1800" b="1" dirty="0">
                <a:solidFill>
                  <a:srgbClr val="444444"/>
                </a:solidFill>
              </a:rPr>
              <a:t>case law, documents or action points</a:t>
            </a:r>
          </a:p>
        </p:txBody>
      </p:sp>
    </p:spTree>
    <p:extLst>
      <p:ext uri="{BB962C8B-B14F-4D97-AF65-F5344CB8AC3E}">
        <p14:creationId xmlns:p14="http://schemas.microsoft.com/office/powerpoint/2010/main" val="1488253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DB271-6B4F-2C74-5AE7-4C2F6AA38A1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2C3A9B1-BAF8-1215-E2DF-518A2FA726CE}"/>
              </a:ext>
            </a:extLst>
          </p:cNvPr>
          <p:cNvSpPr>
            <a:spLocks noGrp="1"/>
          </p:cNvSpPr>
          <p:nvPr>
            <p:ph type="title"/>
          </p:nvPr>
        </p:nvSpPr>
        <p:spPr>
          <a:xfrm>
            <a:off x="649776" y="350761"/>
            <a:ext cx="8138160" cy="705642"/>
          </a:xfrm>
        </p:spPr>
        <p:txBody>
          <a:bodyPr wrap="square">
            <a:spAutoFit/>
          </a:bodyPr>
          <a:lstStyle/>
          <a:p>
            <a:r>
              <a:rPr lang="en-US" b="1" dirty="0">
                <a:solidFill>
                  <a:srgbClr val="003399"/>
                </a:solidFill>
              </a:rPr>
              <a:t>What is </a:t>
            </a:r>
            <a:r>
              <a:rPr lang="en-US" b="1" i="1" dirty="0">
                <a:solidFill>
                  <a:srgbClr val="003399"/>
                </a:solidFill>
              </a:rPr>
              <a:t>Generative AI</a:t>
            </a:r>
            <a:r>
              <a:rPr lang="en-US" b="1" dirty="0">
                <a:solidFill>
                  <a:srgbClr val="003399"/>
                </a:solidFill>
              </a:rPr>
              <a:t>?</a:t>
            </a:r>
          </a:p>
        </p:txBody>
      </p:sp>
      <p:sp>
        <p:nvSpPr>
          <p:cNvPr id="5" name="Text Placeholder 6">
            <a:extLst>
              <a:ext uri="{FF2B5EF4-FFF2-40B4-BE49-F238E27FC236}">
                <a16:creationId xmlns:a16="http://schemas.microsoft.com/office/drawing/2014/main" id="{A8B75B62-23A2-6BB0-C6BC-5292E3D61E71}"/>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Fun Fact: Many graphics for this presentation were created with GenAI!</a:t>
            </a:r>
          </a:p>
        </p:txBody>
      </p:sp>
      <p:pic>
        <p:nvPicPr>
          <p:cNvPr id="7" name="Picture 6">
            <a:extLst>
              <a:ext uri="{FF2B5EF4-FFF2-40B4-BE49-F238E27FC236}">
                <a16:creationId xmlns:a16="http://schemas.microsoft.com/office/drawing/2014/main" id="{985EE8F4-4264-069C-F333-8E56324EA2A5}"/>
              </a:ext>
            </a:extLst>
          </p:cNvPr>
          <p:cNvPicPr>
            <a:picLocks noChangeAspect="1"/>
          </p:cNvPicPr>
          <p:nvPr/>
        </p:nvPicPr>
        <p:blipFill>
          <a:blip r:embed="rId2"/>
          <a:stretch>
            <a:fillRect/>
          </a:stretch>
        </p:blipFill>
        <p:spPr>
          <a:xfrm>
            <a:off x="730898" y="1645462"/>
            <a:ext cx="4442212" cy="4451663"/>
          </a:xfrm>
          <a:prstGeom prst="rect">
            <a:avLst/>
          </a:prstGeom>
        </p:spPr>
      </p:pic>
      <p:sp>
        <p:nvSpPr>
          <p:cNvPr id="11" name="Content Placeholder 2">
            <a:extLst>
              <a:ext uri="{FF2B5EF4-FFF2-40B4-BE49-F238E27FC236}">
                <a16:creationId xmlns:a16="http://schemas.microsoft.com/office/drawing/2014/main" id="{4E0E8F43-518B-F461-90B3-03605D2BD0C8}"/>
              </a:ext>
            </a:extLst>
          </p:cNvPr>
          <p:cNvSpPr>
            <a:spLocks noGrp="1"/>
          </p:cNvSpPr>
          <p:nvPr>
            <p:ph idx="1"/>
          </p:nvPr>
        </p:nvSpPr>
        <p:spPr>
          <a:xfrm>
            <a:off x="5388496" y="1538983"/>
            <a:ext cx="6072606" cy="4379197"/>
          </a:xfrm>
        </p:spPr>
        <p:txBody>
          <a:bodyPr wrap="square">
            <a:noAutofit/>
          </a:bodyPr>
          <a:lstStyle/>
          <a:p>
            <a:pPr marL="171446" indent="-171450" defTabSz="685800">
              <a:spcBef>
                <a:spcPts val="750"/>
              </a:spcBef>
              <a:buClr>
                <a:srgbClr val="2774AE"/>
              </a:buClr>
              <a:defRPr/>
            </a:pPr>
            <a:endParaRPr lang="en-US" sz="2200" dirty="0">
              <a:solidFill>
                <a:srgbClr val="444444"/>
              </a:solidFill>
            </a:endParaRPr>
          </a:p>
          <a:p>
            <a:pPr marL="171446" indent="-171450" defTabSz="685800">
              <a:spcBef>
                <a:spcPts val="750"/>
              </a:spcBef>
              <a:buClr>
                <a:srgbClr val="2774AE"/>
              </a:buClr>
              <a:defRPr/>
            </a:pPr>
            <a:r>
              <a:rPr lang="en-US" sz="2000" dirty="0">
                <a:solidFill>
                  <a:srgbClr val="444444"/>
                </a:solidFill>
              </a:rPr>
              <a:t>This newer branch of AI uses algorithms to create original content – such as text, images, audio, and code – based on patterns in existing data. Prominent text examples include ChatGPT and Claude.</a:t>
            </a:r>
          </a:p>
          <a:p>
            <a:pPr marL="171446" indent="-171450" defTabSz="685800">
              <a:spcBef>
                <a:spcPts val="750"/>
              </a:spcBef>
              <a:buClr>
                <a:srgbClr val="2774AE"/>
              </a:buClr>
              <a:defRPr/>
            </a:pPr>
            <a:endParaRPr lang="en-US" sz="2000" dirty="0">
              <a:solidFill>
                <a:srgbClr val="444444"/>
              </a:solidFill>
            </a:endParaRPr>
          </a:p>
          <a:p>
            <a:pPr marL="171446" indent="-171450" defTabSz="685800">
              <a:spcBef>
                <a:spcPts val="750"/>
              </a:spcBef>
              <a:buClr>
                <a:srgbClr val="2774AE"/>
              </a:buClr>
              <a:defRPr/>
            </a:pPr>
            <a:r>
              <a:rPr lang="en-US" sz="2000" dirty="0">
                <a:solidFill>
                  <a:srgbClr val="444444"/>
                </a:solidFill>
              </a:rPr>
              <a:t>Also referred to as Large Language Models (LLMs or just models), these models are trained on large amounts of text to achieve their functionality. They are big and expensive to train and operate.</a:t>
            </a:r>
          </a:p>
          <a:p>
            <a:pPr marL="171446" indent="-171450" defTabSz="685800">
              <a:spcBef>
                <a:spcPts val="750"/>
              </a:spcBef>
              <a:buClr>
                <a:srgbClr val="2774AE"/>
              </a:buClr>
              <a:defRPr/>
            </a:pPr>
            <a:endParaRPr lang="en-US" sz="2000" dirty="0">
              <a:solidFill>
                <a:srgbClr val="444444"/>
              </a:solidFill>
            </a:endParaRPr>
          </a:p>
          <a:p>
            <a:pPr marL="171446" indent="-171450" defTabSz="685800">
              <a:spcBef>
                <a:spcPts val="750"/>
              </a:spcBef>
              <a:buClr>
                <a:srgbClr val="2774AE"/>
              </a:buClr>
              <a:defRPr/>
            </a:pPr>
            <a:r>
              <a:rPr lang="en-US" sz="2000" dirty="0">
                <a:solidFill>
                  <a:srgbClr val="444444"/>
                </a:solidFill>
              </a:rPr>
              <a:t>Smaller opensource models can be run on your computer but generally exhibit less intelligence.</a:t>
            </a:r>
          </a:p>
          <a:p>
            <a:pPr marL="171446" indent="-171450" defTabSz="685800">
              <a:spcBef>
                <a:spcPts val="750"/>
              </a:spcBef>
              <a:buClr>
                <a:srgbClr val="2774AE"/>
              </a:buClr>
              <a:defRPr/>
            </a:pPr>
            <a:endParaRPr lang="en-US" sz="2000" dirty="0"/>
          </a:p>
        </p:txBody>
      </p:sp>
    </p:spTree>
    <p:extLst>
      <p:ext uri="{BB962C8B-B14F-4D97-AF65-F5344CB8AC3E}">
        <p14:creationId xmlns:p14="http://schemas.microsoft.com/office/powerpoint/2010/main" val="868416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2FB49-1A75-2618-656E-213B4170EC8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6BE36F8-8D41-1D01-7308-9576D8AB7069}"/>
              </a:ext>
            </a:extLst>
          </p:cNvPr>
          <p:cNvSpPr>
            <a:spLocks noGrp="1"/>
          </p:cNvSpPr>
          <p:nvPr>
            <p:ph type="title"/>
          </p:nvPr>
        </p:nvSpPr>
        <p:spPr>
          <a:xfrm>
            <a:off x="649776" y="492431"/>
            <a:ext cx="8138160" cy="705642"/>
          </a:xfrm>
        </p:spPr>
        <p:txBody>
          <a:bodyPr wrap="square">
            <a:spAutoFit/>
          </a:bodyPr>
          <a:lstStyle/>
          <a:p>
            <a:r>
              <a:rPr lang="en-US" b="1" dirty="0">
                <a:solidFill>
                  <a:srgbClr val="003399"/>
                </a:solidFill>
              </a:rPr>
              <a:t>Where can I find Generative AI?</a:t>
            </a:r>
          </a:p>
        </p:txBody>
      </p:sp>
      <p:sp>
        <p:nvSpPr>
          <p:cNvPr id="5" name="Text Placeholder 6">
            <a:extLst>
              <a:ext uri="{FF2B5EF4-FFF2-40B4-BE49-F238E27FC236}">
                <a16:creationId xmlns:a16="http://schemas.microsoft.com/office/drawing/2014/main" id="{C3FAD808-0415-0647-02FB-A26C5C69A37F}"/>
              </a:ext>
            </a:extLst>
          </p:cNvPr>
          <p:cNvSpPr txBox="1">
            <a:spLocks/>
          </p:cNvSpPr>
          <p:nvPr/>
        </p:nvSpPr>
        <p:spPr>
          <a:xfrm>
            <a:off x="649776" y="108149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Everywhere.</a:t>
            </a:r>
          </a:p>
        </p:txBody>
      </p:sp>
      <p:graphicFrame>
        <p:nvGraphicFramePr>
          <p:cNvPr id="6" name="Table 5">
            <a:extLst>
              <a:ext uri="{FF2B5EF4-FFF2-40B4-BE49-F238E27FC236}">
                <a16:creationId xmlns:a16="http://schemas.microsoft.com/office/drawing/2014/main" id="{73E3EEDF-2D09-188B-901A-F8296ECA4299}"/>
              </a:ext>
            </a:extLst>
          </p:cNvPr>
          <p:cNvGraphicFramePr>
            <a:graphicFrameLocks noGrp="1"/>
          </p:cNvGraphicFramePr>
          <p:nvPr>
            <p:extLst>
              <p:ext uri="{D42A27DB-BD31-4B8C-83A1-F6EECF244321}">
                <p14:modId xmlns:p14="http://schemas.microsoft.com/office/powerpoint/2010/main" val="3777629991"/>
              </p:ext>
            </p:extLst>
          </p:nvPr>
        </p:nvGraphicFramePr>
        <p:xfrm>
          <a:off x="814884" y="1766260"/>
          <a:ext cx="5197749" cy="4023360"/>
        </p:xfrm>
        <a:graphic>
          <a:graphicData uri="http://schemas.openxmlformats.org/drawingml/2006/table">
            <a:tbl>
              <a:tblPr firstRow="1" bandRow="1">
                <a:tableStyleId>{2D5ABB26-0587-4C30-8999-92F81FD0307C}</a:tableStyleId>
              </a:tblPr>
              <a:tblGrid>
                <a:gridCol w="2944316">
                  <a:extLst>
                    <a:ext uri="{9D8B030D-6E8A-4147-A177-3AD203B41FA5}">
                      <a16:colId xmlns:a16="http://schemas.microsoft.com/office/drawing/2014/main" val="3751482153"/>
                    </a:ext>
                  </a:extLst>
                </a:gridCol>
                <a:gridCol w="2253433">
                  <a:extLst>
                    <a:ext uri="{9D8B030D-6E8A-4147-A177-3AD203B41FA5}">
                      <a16:colId xmlns:a16="http://schemas.microsoft.com/office/drawing/2014/main" val="3125825019"/>
                    </a:ext>
                  </a:extLst>
                </a:gridCol>
              </a:tblGrid>
              <a:tr h="370840">
                <a:tc>
                  <a:txBody>
                    <a:bodyPr/>
                    <a:lstStyle/>
                    <a:p>
                      <a:pPr algn="ctr"/>
                      <a:endParaRPr lang="en-US" sz="2000" b="1" dirty="0"/>
                    </a:p>
                    <a:p>
                      <a:pPr algn="ctr"/>
                      <a:r>
                        <a:rPr lang="en-US" sz="2000" b="1" dirty="0"/>
                        <a:t>ChatGPT.com</a:t>
                      </a:r>
                    </a:p>
                    <a:p>
                      <a:pPr algn="ctr"/>
                      <a:endParaRPr lang="en-US" sz="2000" b="1" dirty="0"/>
                    </a:p>
                  </a:txBody>
                  <a:tcPr anchor="ctr"/>
                </a:tc>
                <a:tc>
                  <a:txBody>
                    <a:bodyPr/>
                    <a:lstStyle/>
                    <a:p>
                      <a:pPr algn="ctr"/>
                      <a:endParaRPr lang="en-US" dirty="0"/>
                    </a:p>
                  </a:txBody>
                  <a:tcPr/>
                </a:tc>
                <a:extLst>
                  <a:ext uri="{0D108BD9-81ED-4DB2-BD59-A6C34878D82A}">
                    <a16:rowId xmlns:a16="http://schemas.microsoft.com/office/drawing/2014/main" val="1449115843"/>
                  </a:ext>
                </a:extLst>
              </a:tr>
              <a:tr h="370840">
                <a:tc>
                  <a:txBody>
                    <a:bodyPr/>
                    <a:lstStyle/>
                    <a:p>
                      <a:pPr algn="ctr"/>
                      <a:endParaRPr lang="en-US" sz="2000" b="1" dirty="0"/>
                    </a:p>
                    <a:p>
                      <a:pPr algn="ctr"/>
                      <a:r>
                        <a:rPr lang="en-US" sz="2000" b="1" dirty="0"/>
                        <a:t>Claude.ai</a:t>
                      </a:r>
                    </a:p>
                    <a:p>
                      <a:pPr algn="ctr"/>
                      <a:endParaRPr lang="en-US" sz="2000" b="1" dirty="0"/>
                    </a:p>
                  </a:txBody>
                  <a:tcPr anchor="ctr"/>
                </a:tc>
                <a:tc>
                  <a:txBody>
                    <a:bodyPr/>
                    <a:lstStyle/>
                    <a:p>
                      <a:pPr algn="ctr"/>
                      <a:endParaRPr lang="en-US" dirty="0"/>
                    </a:p>
                  </a:txBody>
                  <a:tcPr/>
                </a:tc>
                <a:extLst>
                  <a:ext uri="{0D108BD9-81ED-4DB2-BD59-A6C34878D82A}">
                    <a16:rowId xmlns:a16="http://schemas.microsoft.com/office/drawing/2014/main" val="1902703064"/>
                  </a:ext>
                </a:extLst>
              </a:tr>
              <a:tr h="370840">
                <a:tc>
                  <a:txBody>
                    <a:bodyPr/>
                    <a:lstStyle/>
                    <a:p>
                      <a:pPr algn="ctr"/>
                      <a:endParaRPr lang="en-US" sz="2000" b="1" dirty="0"/>
                    </a:p>
                    <a:p>
                      <a:pPr algn="ctr"/>
                      <a:r>
                        <a:rPr lang="en-US" sz="2000" b="1" dirty="0"/>
                        <a:t>Perplexity.ai</a:t>
                      </a:r>
                    </a:p>
                    <a:p>
                      <a:pPr algn="ctr"/>
                      <a:endParaRPr lang="en-US" sz="2000" b="1" dirty="0"/>
                    </a:p>
                  </a:txBody>
                  <a:tcPr anchor="ctr"/>
                </a:tc>
                <a:tc>
                  <a:txBody>
                    <a:bodyPr/>
                    <a:lstStyle/>
                    <a:p>
                      <a:pPr algn="ctr"/>
                      <a:endParaRPr lang="en-US" dirty="0"/>
                    </a:p>
                  </a:txBody>
                  <a:tcPr/>
                </a:tc>
                <a:extLst>
                  <a:ext uri="{0D108BD9-81ED-4DB2-BD59-A6C34878D82A}">
                    <a16:rowId xmlns:a16="http://schemas.microsoft.com/office/drawing/2014/main" val="2096034662"/>
                  </a:ext>
                </a:extLst>
              </a:tr>
              <a:tr h="370840">
                <a:tc>
                  <a:txBody>
                    <a:bodyPr/>
                    <a:lstStyle/>
                    <a:p>
                      <a:pPr algn="ctr"/>
                      <a:endParaRPr lang="en-US" sz="2000" b="1" dirty="0"/>
                    </a:p>
                    <a:p>
                      <a:pPr algn="ctr"/>
                      <a:r>
                        <a:rPr lang="en-US" sz="2000" b="1" dirty="0"/>
                        <a:t>Gemini.google.com</a:t>
                      </a:r>
                    </a:p>
                    <a:p>
                      <a:pPr algn="ctr"/>
                      <a:endParaRPr lang="en-US" sz="2000" b="1" dirty="0"/>
                    </a:p>
                  </a:txBody>
                  <a:tcPr anchor="ctr"/>
                </a:tc>
                <a:tc>
                  <a:txBody>
                    <a:bodyPr/>
                    <a:lstStyle/>
                    <a:p>
                      <a:pPr algn="ctr"/>
                      <a:endParaRPr lang="en-US" dirty="0"/>
                    </a:p>
                  </a:txBody>
                  <a:tcPr/>
                </a:tc>
                <a:extLst>
                  <a:ext uri="{0D108BD9-81ED-4DB2-BD59-A6C34878D82A}">
                    <a16:rowId xmlns:a16="http://schemas.microsoft.com/office/drawing/2014/main" val="3417401472"/>
                  </a:ext>
                </a:extLst>
              </a:tr>
            </a:tbl>
          </a:graphicData>
        </a:graphic>
      </p:graphicFrame>
      <p:graphicFrame>
        <p:nvGraphicFramePr>
          <p:cNvPr id="10" name="Table 9">
            <a:extLst>
              <a:ext uri="{FF2B5EF4-FFF2-40B4-BE49-F238E27FC236}">
                <a16:creationId xmlns:a16="http://schemas.microsoft.com/office/drawing/2014/main" id="{2ACF197C-374A-0E0F-994B-FA1FBE779B41}"/>
              </a:ext>
            </a:extLst>
          </p:cNvPr>
          <p:cNvGraphicFramePr>
            <a:graphicFrameLocks noGrp="1"/>
          </p:cNvGraphicFramePr>
          <p:nvPr>
            <p:extLst>
              <p:ext uri="{D42A27DB-BD31-4B8C-83A1-F6EECF244321}">
                <p14:modId xmlns:p14="http://schemas.microsoft.com/office/powerpoint/2010/main" val="2677085491"/>
              </p:ext>
            </p:extLst>
          </p:nvPr>
        </p:nvGraphicFramePr>
        <p:xfrm>
          <a:off x="6344475" y="1766260"/>
          <a:ext cx="5197749" cy="4023360"/>
        </p:xfrm>
        <a:graphic>
          <a:graphicData uri="http://schemas.openxmlformats.org/drawingml/2006/table">
            <a:tbl>
              <a:tblPr firstRow="1" bandRow="1">
                <a:tableStyleId>{2D5ABB26-0587-4C30-8999-92F81FD0307C}</a:tableStyleId>
              </a:tblPr>
              <a:tblGrid>
                <a:gridCol w="2626805">
                  <a:extLst>
                    <a:ext uri="{9D8B030D-6E8A-4147-A177-3AD203B41FA5}">
                      <a16:colId xmlns:a16="http://schemas.microsoft.com/office/drawing/2014/main" val="3751482153"/>
                    </a:ext>
                  </a:extLst>
                </a:gridCol>
                <a:gridCol w="2570944">
                  <a:extLst>
                    <a:ext uri="{9D8B030D-6E8A-4147-A177-3AD203B41FA5}">
                      <a16:colId xmlns:a16="http://schemas.microsoft.com/office/drawing/2014/main" val="3125825019"/>
                    </a:ext>
                  </a:extLst>
                </a:gridCol>
              </a:tblGrid>
              <a:tr h="421190">
                <a:tc>
                  <a:txBody>
                    <a:bodyPr/>
                    <a:lstStyle/>
                    <a:p>
                      <a:pPr algn="ctr"/>
                      <a:endParaRPr lang="en-US" sz="2000" b="1" dirty="0"/>
                    </a:p>
                    <a:p>
                      <a:pPr algn="ctr"/>
                      <a:r>
                        <a:rPr lang="en-US" sz="2000" b="1" dirty="0"/>
                        <a:t>Deepseek.com</a:t>
                      </a:r>
                    </a:p>
                    <a:p>
                      <a:pPr algn="ctr"/>
                      <a:endParaRPr lang="en-US" sz="2000" b="1" dirty="0"/>
                    </a:p>
                  </a:txBody>
                  <a:tcPr anchor="ctr"/>
                </a:tc>
                <a:tc>
                  <a:txBody>
                    <a:bodyPr/>
                    <a:lstStyle/>
                    <a:p>
                      <a:pPr algn="ctr"/>
                      <a:endParaRPr lang="en-US" dirty="0"/>
                    </a:p>
                  </a:txBody>
                  <a:tcPr/>
                </a:tc>
                <a:extLst>
                  <a:ext uri="{0D108BD9-81ED-4DB2-BD59-A6C34878D82A}">
                    <a16:rowId xmlns:a16="http://schemas.microsoft.com/office/drawing/2014/main" val="1927903831"/>
                  </a:ext>
                </a:extLst>
              </a:tr>
              <a:tr h="370840">
                <a:tc>
                  <a:txBody>
                    <a:bodyPr/>
                    <a:lstStyle/>
                    <a:p>
                      <a:pPr algn="ctr"/>
                      <a:endParaRPr lang="en-US" sz="2000" b="1" dirty="0"/>
                    </a:p>
                    <a:p>
                      <a:pPr algn="ctr"/>
                      <a:r>
                        <a:rPr lang="en-US" sz="2000" b="1" dirty="0"/>
                        <a:t>Meta.ai</a:t>
                      </a:r>
                    </a:p>
                    <a:p>
                      <a:pPr algn="ctr"/>
                      <a:endParaRPr lang="en-US" sz="2000" b="1" dirty="0"/>
                    </a:p>
                  </a:txBody>
                  <a:tcPr anchor="ctr"/>
                </a:tc>
                <a:tc>
                  <a:txBody>
                    <a:bodyPr/>
                    <a:lstStyle/>
                    <a:p>
                      <a:pPr algn="ctr"/>
                      <a:endParaRPr lang="en-US" dirty="0"/>
                    </a:p>
                  </a:txBody>
                  <a:tcPr/>
                </a:tc>
                <a:extLst>
                  <a:ext uri="{0D108BD9-81ED-4DB2-BD59-A6C34878D82A}">
                    <a16:rowId xmlns:a16="http://schemas.microsoft.com/office/drawing/2014/main" val="3735539301"/>
                  </a:ext>
                </a:extLst>
              </a:tr>
              <a:tr h="370840">
                <a:tc>
                  <a:txBody>
                    <a:bodyPr/>
                    <a:lstStyle/>
                    <a:p>
                      <a:pPr algn="ctr"/>
                      <a:endParaRPr lang="en-US" sz="2000" b="1" dirty="0"/>
                    </a:p>
                    <a:p>
                      <a:pPr algn="ctr"/>
                      <a:r>
                        <a:rPr lang="en-US" sz="2000" b="1" dirty="0"/>
                        <a:t>Grok.com</a:t>
                      </a:r>
                    </a:p>
                    <a:p>
                      <a:pPr algn="ctr"/>
                      <a:endParaRPr lang="en-US" sz="2000" b="1" dirty="0"/>
                    </a:p>
                  </a:txBody>
                  <a:tcPr anchor="ctr"/>
                </a:tc>
                <a:tc>
                  <a:txBody>
                    <a:bodyPr/>
                    <a:lstStyle/>
                    <a:p>
                      <a:pPr algn="ctr"/>
                      <a:endParaRPr lang="en-US" dirty="0"/>
                    </a:p>
                  </a:txBody>
                  <a:tcPr/>
                </a:tc>
                <a:extLst>
                  <a:ext uri="{0D108BD9-81ED-4DB2-BD59-A6C34878D82A}">
                    <a16:rowId xmlns:a16="http://schemas.microsoft.com/office/drawing/2014/main" val="1451800015"/>
                  </a:ext>
                </a:extLst>
              </a:tr>
              <a:tr h="370840">
                <a:tc>
                  <a:txBody>
                    <a:bodyPr/>
                    <a:lstStyle/>
                    <a:p>
                      <a:pPr algn="ctr"/>
                      <a:endParaRPr lang="en-US" sz="2000" b="1" dirty="0"/>
                    </a:p>
                    <a:p>
                      <a:pPr algn="ctr"/>
                      <a:r>
                        <a:rPr lang="en-US" sz="2000" b="1" dirty="0"/>
                        <a:t>Co-Pilot</a:t>
                      </a:r>
                    </a:p>
                    <a:p>
                      <a:pPr algn="ctr"/>
                      <a:endParaRPr lang="en-US" sz="2000" b="1" dirty="0"/>
                    </a:p>
                  </a:txBody>
                  <a:tcPr anchor="ctr"/>
                </a:tc>
                <a:tc>
                  <a:txBody>
                    <a:bodyPr/>
                    <a:lstStyle/>
                    <a:p>
                      <a:pPr algn="ctr"/>
                      <a:endParaRPr lang="en-US" dirty="0"/>
                    </a:p>
                  </a:txBody>
                  <a:tcPr/>
                </a:tc>
                <a:extLst>
                  <a:ext uri="{0D108BD9-81ED-4DB2-BD59-A6C34878D82A}">
                    <a16:rowId xmlns:a16="http://schemas.microsoft.com/office/drawing/2014/main" val="4265761154"/>
                  </a:ext>
                </a:extLst>
              </a:tr>
            </a:tbl>
          </a:graphicData>
        </a:graphic>
      </p:graphicFrame>
      <p:pic>
        <p:nvPicPr>
          <p:cNvPr id="12" name="Picture 22" descr="copilot-logo-color - Parsec Automation, LLC">
            <a:extLst>
              <a:ext uri="{FF2B5EF4-FFF2-40B4-BE49-F238E27FC236}">
                <a16:creationId xmlns:a16="http://schemas.microsoft.com/office/drawing/2014/main" id="{55DAFCE4-6965-1B27-B544-AD8A512CDD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6303" y="4905475"/>
            <a:ext cx="2104746" cy="65597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0" descr="Grok 3.5 and Organizational Physics: Scaling-up from First ...">
            <a:extLst>
              <a:ext uri="{FF2B5EF4-FFF2-40B4-BE49-F238E27FC236}">
                <a16:creationId xmlns:a16="http://schemas.microsoft.com/office/drawing/2014/main" id="{278E1DF6-9450-2702-D03B-8B73E0367F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2678" y="3845314"/>
            <a:ext cx="831995" cy="8319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descr="MetaAI Logo Free Download SVG, PNG a... · LobeHub">
            <a:extLst>
              <a:ext uri="{FF2B5EF4-FFF2-40B4-BE49-F238E27FC236}">
                <a16:creationId xmlns:a16="http://schemas.microsoft.com/office/drawing/2014/main" id="{E79F794D-4A66-8B3A-10FE-6CCBA161AC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9873" y="2961714"/>
            <a:ext cx="672713" cy="67271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DeepSeek Logo Free Download SVG, PNG... · LobeHub">
            <a:extLst>
              <a:ext uri="{FF2B5EF4-FFF2-40B4-BE49-F238E27FC236}">
                <a16:creationId xmlns:a16="http://schemas.microsoft.com/office/drawing/2014/main" id="{2D937C4E-5E54-444E-B1EC-4F50E1DFC5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4715" y="1862153"/>
            <a:ext cx="863028" cy="8630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Google Gemini">
            <a:extLst>
              <a:ext uri="{FF2B5EF4-FFF2-40B4-BE49-F238E27FC236}">
                <a16:creationId xmlns:a16="http://schemas.microsoft.com/office/drawing/2014/main" id="{0A98AF65-CC11-D18C-FC02-C0E5B9E07DE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9861" t="40195" r="27185" b="40347"/>
          <a:stretch>
            <a:fillRect/>
          </a:stretch>
        </p:blipFill>
        <p:spPr bwMode="auto">
          <a:xfrm>
            <a:off x="3936190" y="4998194"/>
            <a:ext cx="1846666" cy="47053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Perplexity Logo Free Download SVG, P... · LobeHub">
            <a:extLst>
              <a:ext uri="{FF2B5EF4-FFF2-40B4-BE49-F238E27FC236}">
                <a16:creationId xmlns:a16="http://schemas.microsoft.com/office/drawing/2014/main" id="{287F9AD6-7062-BD12-39F5-3D275BBA6F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31533" y="3933321"/>
            <a:ext cx="655979" cy="65597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Claude Icon logo transparent PNG - StickPNG">
            <a:extLst>
              <a:ext uri="{FF2B5EF4-FFF2-40B4-BE49-F238E27FC236}">
                <a16:creationId xmlns:a16="http://schemas.microsoft.com/office/drawing/2014/main" id="{2E7CC492-43D5-D748-2E89-BAB6119D42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02688" y="2796475"/>
            <a:ext cx="913668" cy="92595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199B1C42-DFDF-5256-1699-6022E396A52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23498" y="1945344"/>
            <a:ext cx="672048" cy="672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334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06AA5-FC33-47F5-BD13-0E733383C82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1C0A505-EE93-D8E7-59F0-25C85DB65923}"/>
              </a:ext>
            </a:extLst>
          </p:cNvPr>
          <p:cNvSpPr>
            <a:spLocks noGrp="1"/>
          </p:cNvSpPr>
          <p:nvPr>
            <p:ph type="title"/>
          </p:nvPr>
        </p:nvSpPr>
        <p:spPr>
          <a:xfrm>
            <a:off x="649776" y="350761"/>
            <a:ext cx="8138160" cy="705642"/>
          </a:xfrm>
        </p:spPr>
        <p:txBody>
          <a:bodyPr wrap="square">
            <a:spAutoFit/>
          </a:bodyPr>
          <a:lstStyle/>
          <a:p>
            <a:r>
              <a:rPr lang="en-US" b="1" dirty="0">
                <a:solidFill>
                  <a:srgbClr val="003399"/>
                </a:solidFill>
              </a:rPr>
              <a:t>How does Generative AI work?</a:t>
            </a:r>
          </a:p>
        </p:txBody>
      </p:sp>
      <p:sp>
        <p:nvSpPr>
          <p:cNvPr id="5" name="Text Placeholder 6">
            <a:extLst>
              <a:ext uri="{FF2B5EF4-FFF2-40B4-BE49-F238E27FC236}">
                <a16:creationId xmlns:a16="http://schemas.microsoft.com/office/drawing/2014/main" id="{73391788-16BC-5A8F-5EB1-14856D13FF07}"/>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It’s simpler than you’d expect.</a:t>
            </a:r>
          </a:p>
        </p:txBody>
      </p:sp>
      <p:pic>
        <p:nvPicPr>
          <p:cNvPr id="2" name="Picture 1" descr="A screenshot of a phone&#10;&#10;AI-generated content may be incorrect.">
            <a:extLst>
              <a:ext uri="{FF2B5EF4-FFF2-40B4-BE49-F238E27FC236}">
                <a16:creationId xmlns:a16="http://schemas.microsoft.com/office/drawing/2014/main" id="{276964BF-FBED-5345-288F-1EDCB3B915E3}"/>
              </a:ext>
            </a:extLst>
          </p:cNvPr>
          <p:cNvPicPr>
            <a:picLocks noChangeAspect="1"/>
          </p:cNvPicPr>
          <p:nvPr/>
        </p:nvPicPr>
        <p:blipFill>
          <a:blip r:embed="rId3"/>
          <a:stretch>
            <a:fillRect/>
          </a:stretch>
        </p:blipFill>
        <p:spPr>
          <a:xfrm>
            <a:off x="7113906" y="939820"/>
            <a:ext cx="4428318" cy="5829989"/>
          </a:xfrm>
          <a:prstGeom prst="rect">
            <a:avLst/>
          </a:prstGeom>
        </p:spPr>
      </p:pic>
      <p:sp>
        <p:nvSpPr>
          <p:cNvPr id="8" name="Content Placeholder 2">
            <a:extLst>
              <a:ext uri="{FF2B5EF4-FFF2-40B4-BE49-F238E27FC236}">
                <a16:creationId xmlns:a16="http://schemas.microsoft.com/office/drawing/2014/main" id="{217F8FC1-3B4F-EE40-6C4F-DE0D48EAD546}"/>
              </a:ext>
            </a:extLst>
          </p:cNvPr>
          <p:cNvSpPr>
            <a:spLocks noGrp="1"/>
          </p:cNvSpPr>
          <p:nvPr>
            <p:ph idx="1"/>
          </p:nvPr>
        </p:nvSpPr>
        <p:spPr>
          <a:xfrm>
            <a:off x="518881" y="1792781"/>
            <a:ext cx="6744336" cy="4124066"/>
          </a:xfrm>
        </p:spPr>
        <p:txBody>
          <a:bodyPr wrap="square">
            <a:noAutofit/>
          </a:bodyPr>
          <a:lstStyle/>
          <a:p>
            <a:pPr marL="171446" indent="-171450" defTabSz="685800">
              <a:spcBef>
                <a:spcPts val="750"/>
              </a:spcBef>
              <a:buClr>
                <a:srgbClr val="2774AE"/>
              </a:buClr>
              <a:defRPr/>
            </a:pPr>
            <a:endParaRPr lang="en-US" sz="1800" dirty="0">
              <a:solidFill>
                <a:srgbClr val="444444"/>
              </a:solidFill>
            </a:endParaRPr>
          </a:p>
          <a:p>
            <a:pPr marL="171446" indent="-171450" defTabSz="685800">
              <a:spcBef>
                <a:spcPts val="750"/>
              </a:spcBef>
              <a:buClr>
                <a:srgbClr val="2774AE"/>
              </a:buClr>
              <a:defRPr/>
            </a:pPr>
            <a:r>
              <a:rPr lang="en-US" sz="2200" dirty="0">
                <a:solidFill>
                  <a:srgbClr val="444444"/>
                </a:solidFill>
              </a:rPr>
              <a:t>Just because a response is the most probabilistically correct does </a:t>
            </a:r>
            <a:r>
              <a:rPr lang="en-US" sz="2200" b="1" dirty="0">
                <a:solidFill>
                  <a:srgbClr val="444444"/>
                </a:solidFill>
              </a:rPr>
              <a:t>not</a:t>
            </a:r>
            <a:r>
              <a:rPr lang="en-US" sz="2200" dirty="0">
                <a:solidFill>
                  <a:srgbClr val="444444"/>
                </a:solidFill>
              </a:rPr>
              <a:t> mean it </a:t>
            </a:r>
            <a:r>
              <a:rPr lang="en-US" sz="2200" i="1" dirty="0">
                <a:solidFill>
                  <a:srgbClr val="444444"/>
                </a:solidFill>
              </a:rPr>
              <a:t>is</a:t>
            </a:r>
            <a:r>
              <a:rPr lang="en-US" sz="2200" dirty="0">
                <a:solidFill>
                  <a:srgbClr val="444444"/>
                </a:solidFill>
              </a:rPr>
              <a:t> correct.</a:t>
            </a:r>
          </a:p>
          <a:p>
            <a:pPr marL="171446" indent="-171450" defTabSz="685800">
              <a:spcBef>
                <a:spcPts val="750"/>
              </a:spcBef>
              <a:buClr>
                <a:srgbClr val="2774AE"/>
              </a:buClr>
              <a:defRPr/>
            </a:pPr>
            <a:endParaRPr lang="en-US" sz="2200" dirty="0">
              <a:solidFill>
                <a:srgbClr val="444444"/>
              </a:solidFill>
            </a:endParaRPr>
          </a:p>
          <a:p>
            <a:pPr marL="171446" indent="-171450" defTabSz="685800">
              <a:spcBef>
                <a:spcPts val="750"/>
              </a:spcBef>
              <a:buClr>
                <a:srgbClr val="2774AE"/>
              </a:buClr>
              <a:defRPr/>
            </a:pPr>
            <a:r>
              <a:rPr lang="en-US" sz="2200" dirty="0">
                <a:solidFill>
                  <a:srgbClr val="444444"/>
                </a:solidFill>
              </a:rPr>
              <a:t>A Supreme Court case, discussed repeatedly, and present in the data set many times, means you’re likely to receive a correct answer about it.</a:t>
            </a:r>
          </a:p>
          <a:p>
            <a:pPr marL="171446" indent="-171450" defTabSz="685800">
              <a:spcBef>
                <a:spcPts val="750"/>
              </a:spcBef>
              <a:buClr>
                <a:srgbClr val="2774AE"/>
              </a:buClr>
              <a:defRPr/>
            </a:pPr>
            <a:endParaRPr lang="en-US" sz="2200" dirty="0">
              <a:solidFill>
                <a:srgbClr val="444444"/>
              </a:solidFill>
            </a:endParaRPr>
          </a:p>
          <a:p>
            <a:pPr marL="171446" indent="-171450" defTabSz="685800">
              <a:spcBef>
                <a:spcPts val="750"/>
              </a:spcBef>
              <a:buClr>
                <a:srgbClr val="2774AE"/>
              </a:buClr>
              <a:defRPr/>
            </a:pPr>
            <a:r>
              <a:rPr lang="en-US" sz="2200" dirty="0">
                <a:solidFill>
                  <a:srgbClr val="444444"/>
                </a:solidFill>
              </a:rPr>
              <a:t>An obscure municipal code, barely talked about, appearing only passingly in the data set, means you’re likely to receive an incorrect answer.</a:t>
            </a:r>
            <a:endParaRPr lang="en-US" sz="2200" dirty="0"/>
          </a:p>
        </p:txBody>
      </p:sp>
    </p:spTree>
    <p:extLst>
      <p:ext uri="{BB962C8B-B14F-4D97-AF65-F5344CB8AC3E}">
        <p14:creationId xmlns:p14="http://schemas.microsoft.com/office/powerpoint/2010/main" val="3650473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0AD1D-D886-7A77-BCAF-31B12AB876D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DCF93AE-5804-FCD4-E7C1-720031DBD157}"/>
              </a:ext>
            </a:extLst>
          </p:cNvPr>
          <p:cNvSpPr>
            <a:spLocks noGrp="1"/>
          </p:cNvSpPr>
          <p:nvPr>
            <p:ph type="title"/>
          </p:nvPr>
        </p:nvSpPr>
        <p:spPr>
          <a:xfrm>
            <a:off x="649776" y="350761"/>
            <a:ext cx="8138160" cy="705642"/>
          </a:xfrm>
        </p:spPr>
        <p:txBody>
          <a:bodyPr wrap="square">
            <a:spAutoFit/>
          </a:bodyPr>
          <a:lstStyle/>
          <a:p>
            <a:r>
              <a:rPr lang="en-US" b="1" dirty="0">
                <a:solidFill>
                  <a:srgbClr val="003399"/>
                </a:solidFill>
              </a:rPr>
              <a:t>Gen AI’s Biggest Limitation</a:t>
            </a:r>
          </a:p>
        </p:txBody>
      </p:sp>
      <p:sp>
        <p:nvSpPr>
          <p:cNvPr id="5" name="Text Placeholder 6">
            <a:extLst>
              <a:ext uri="{FF2B5EF4-FFF2-40B4-BE49-F238E27FC236}">
                <a16:creationId xmlns:a16="http://schemas.microsoft.com/office/drawing/2014/main" id="{78809F3A-A7E2-1150-B1F1-9EB9FE2B57FC}"/>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Hallucinations</a:t>
            </a:r>
          </a:p>
        </p:txBody>
      </p:sp>
      <p:pic>
        <p:nvPicPr>
          <p:cNvPr id="3" name="Picture 2" descr="A grey robot with a speech bubble&#10;&#10;AI-generated content may be incorrect.">
            <a:extLst>
              <a:ext uri="{FF2B5EF4-FFF2-40B4-BE49-F238E27FC236}">
                <a16:creationId xmlns:a16="http://schemas.microsoft.com/office/drawing/2014/main" id="{F4400332-0C2F-9BAE-B5F3-53B3E5DF0CEC}"/>
              </a:ext>
            </a:extLst>
          </p:cNvPr>
          <p:cNvPicPr>
            <a:picLocks noChangeAspect="1"/>
          </p:cNvPicPr>
          <p:nvPr/>
        </p:nvPicPr>
        <p:blipFill>
          <a:blip r:embed="rId3"/>
          <a:srcRect t="13845"/>
          <a:stretch>
            <a:fillRect/>
          </a:stretch>
        </p:blipFill>
        <p:spPr>
          <a:xfrm>
            <a:off x="649776" y="1749873"/>
            <a:ext cx="4445790" cy="3830237"/>
          </a:xfrm>
          <a:prstGeom prst="rect">
            <a:avLst/>
          </a:prstGeom>
        </p:spPr>
      </p:pic>
      <p:pic>
        <p:nvPicPr>
          <p:cNvPr id="6" name="Picture 5" descr="A blue circle with a brain in it&#10;&#10;AI-generated content may be incorrect.">
            <a:extLst>
              <a:ext uri="{FF2B5EF4-FFF2-40B4-BE49-F238E27FC236}">
                <a16:creationId xmlns:a16="http://schemas.microsoft.com/office/drawing/2014/main" id="{1B208B0C-8968-A39F-E151-9FCC19B04389}"/>
              </a:ext>
            </a:extLst>
          </p:cNvPr>
          <p:cNvPicPr>
            <a:picLocks noChangeAspect="1"/>
          </p:cNvPicPr>
          <p:nvPr/>
        </p:nvPicPr>
        <p:blipFill>
          <a:blip r:embed="rId4"/>
          <a:srcRect t="59693"/>
          <a:stretch>
            <a:fillRect/>
          </a:stretch>
        </p:blipFill>
        <p:spPr>
          <a:xfrm>
            <a:off x="6625981" y="3788128"/>
            <a:ext cx="4586055" cy="1791982"/>
          </a:xfrm>
          <a:prstGeom prst="rect">
            <a:avLst/>
          </a:prstGeom>
        </p:spPr>
      </p:pic>
      <p:sp>
        <p:nvSpPr>
          <p:cNvPr id="7" name="Content Placeholder 2">
            <a:extLst>
              <a:ext uri="{FF2B5EF4-FFF2-40B4-BE49-F238E27FC236}">
                <a16:creationId xmlns:a16="http://schemas.microsoft.com/office/drawing/2014/main" id="{8A61385D-BC6A-162F-9997-10512D5DF5B0}"/>
              </a:ext>
            </a:extLst>
          </p:cNvPr>
          <p:cNvSpPr txBox="1">
            <a:spLocks/>
          </p:cNvSpPr>
          <p:nvPr/>
        </p:nvSpPr>
        <p:spPr>
          <a:xfrm>
            <a:off x="1036784" y="5580110"/>
            <a:ext cx="10505440" cy="1424797"/>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46" indent="-171450" defTabSz="685800">
              <a:spcBef>
                <a:spcPts val="750"/>
              </a:spcBef>
              <a:buClr>
                <a:srgbClr val="2774AE"/>
              </a:buClr>
              <a:defRPr/>
            </a:pPr>
            <a:endParaRPr lang="en-US" sz="1800" dirty="0">
              <a:solidFill>
                <a:srgbClr val="444444"/>
              </a:solidFill>
              <a:latin typeface="Lato" panose="020F0502020204030203" pitchFamily="34" charset="77"/>
            </a:endParaRPr>
          </a:p>
          <a:p>
            <a:pPr marL="0" indent="0" defTabSz="685800">
              <a:spcBef>
                <a:spcPts val="750"/>
              </a:spcBef>
              <a:buClr>
                <a:srgbClr val="2774AE"/>
              </a:buClr>
              <a:buNone/>
              <a:defRPr/>
            </a:pPr>
            <a:r>
              <a:rPr lang="en-US" sz="2000" b="1" dirty="0">
                <a:solidFill>
                  <a:srgbClr val="444444"/>
                </a:solidFill>
              </a:rPr>
              <a:t>Example: Claude’s 200k token context can hold roughly 300 pages of single-spaced text.</a:t>
            </a:r>
          </a:p>
          <a:p>
            <a:pPr marL="171446" indent="-171450" defTabSz="685800">
              <a:spcBef>
                <a:spcPts val="750"/>
              </a:spcBef>
              <a:buClr>
                <a:srgbClr val="2774AE"/>
              </a:buClr>
              <a:defRPr/>
            </a:pPr>
            <a:endParaRPr lang="en-US" sz="2200" dirty="0">
              <a:latin typeface="Lato" panose="020F0502020204030203" pitchFamily="34" charset="77"/>
            </a:endParaRPr>
          </a:p>
        </p:txBody>
      </p:sp>
      <p:pic>
        <p:nvPicPr>
          <p:cNvPr id="11" name="Picture 10" descr="A blue circle with a brain in it&#10;&#10;AI-generated content may be incorrect.">
            <a:extLst>
              <a:ext uri="{FF2B5EF4-FFF2-40B4-BE49-F238E27FC236}">
                <a16:creationId xmlns:a16="http://schemas.microsoft.com/office/drawing/2014/main" id="{766E663E-D460-C730-3F3C-9495F8B32D42}"/>
              </a:ext>
            </a:extLst>
          </p:cNvPr>
          <p:cNvPicPr>
            <a:picLocks noChangeAspect="1"/>
          </p:cNvPicPr>
          <p:nvPr/>
        </p:nvPicPr>
        <p:blipFill>
          <a:blip r:embed="rId4"/>
          <a:srcRect b="40639"/>
          <a:stretch>
            <a:fillRect/>
          </a:stretch>
        </p:blipFill>
        <p:spPr>
          <a:xfrm>
            <a:off x="5996061" y="939820"/>
            <a:ext cx="4586055" cy="2639058"/>
          </a:xfrm>
          <a:prstGeom prst="rect">
            <a:avLst/>
          </a:prstGeom>
        </p:spPr>
      </p:pic>
    </p:spTree>
    <p:extLst>
      <p:ext uri="{BB962C8B-B14F-4D97-AF65-F5344CB8AC3E}">
        <p14:creationId xmlns:p14="http://schemas.microsoft.com/office/powerpoint/2010/main" val="697248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83DE6-FFDE-B14A-6A5A-F50E73C3CF5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5E9DF80-9094-006A-FE92-86CB990D08E3}"/>
              </a:ext>
            </a:extLst>
          </p:cNvPr>
          <p:cNvSpPr>
            <a:spLocks noGrp="1"/>
          </p:cNvSpPr>
          <p:nvPr>
            <p:ph type="title"/>
          </p:nvPr>
        </p:nvSpPr>
        <p:spPr>
          <a:xfrm>
            <a:off x="649776" y="350761"/>
            <a:ext cx="9083504" cy="705642"/>
          </a:xfrm>
        </p:spPr>
        <p:txBody>
          <a:bodyPr wrap="square">
            <a:spAutoFit/>
          </a:bodyPr>
          <a:lstStyle/>
          <a:p>
            <a:r>
              <a:rPr lang="en-US" b="1" dirty="0">
                <a:solidFill>
                  <a:srgbClr val="003399"/>
                </a:solidFill>
              </a:rPr>
              <a:t>Technical Solutions to Hallucinations</a:t>
            </a:r>
          </a:p>
        </p:txBody>
      </p:sp>
      <p:sp>
        <p:nvSpPr>
          <p:cNvPr id="5" name="Text Placeholder 6">
            <a:extLst>
              <a:ext uri="{FF2B5EF4-FFF2-40B4-BE49-F238E27FC236}">
                <a16:creationId xmlns:a16="http://schemas.microsoft.com/office/drawing/2014/main" id="{3F054895-1816-5F1F-54F5-9D4243BB334E}"/>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Retrieval Augmented Generation (RAG)</a:t>
            </a:r>
          </a:p>
        </p:txBody>
      </p:sp>
      <p:pic>
        <p:nvPicPr>
          <p:cNvPr id="2" name="Picture 1" descr="A diagram of a generator language model&#10;&#10;AI-generated content may be incorrect.">
            <a:extLst>
              <a:ext uri="{FF2B5EF4-FFF2-40B4-BE49-F238E27FC236}">
                <a16:creationId xmlns:a16="http://schemas.microsoft.com/office/drawing/2014/main" id="{BA977D58-EF7A-9B71-B81F-E58ED1F92C5C}"/>
              </a:ext>
            </a:extLst>
          </p:cNvPr>
          <p:cNvPicPr>
            <a:picLocks noChangeAspect="1"/>
          </p:cNvPicPr>
          <p:nvPr/>
        </p:nvPicPr>
        <p:blipFill>
          <a:blip r:embed="rId3"/>
          <a:stretch>
            <a:fillRect/>
          </a:stretch>
        </p:blipFill>
        <p:spPr>
          <a:xfrm>
            <a:off x="649775" y="1685918"/>
            <a:ext cx="7383959" cy="2865761"/>
          </a:xfrm>
          <a:prstGeom prst="rect">
            <a:avLst/>
          </a:prstGeom>
        </p:spPr>
      </p:pic>
      <p:sp>
        <p:nvSpPr>
          <p:cNvPr id="8" name="Content Placeholder 2">
            <a:extLst>
              <a:ext uri="{FF2B5EF4-FFF2-40B4-BE49-F238E27FC236}">
                <a16:creationId xmlns:a16="http://schemas.microsoft.com/office/drawing/2014/main" id="{579CA7CF-96A0-B4FF-F896-E9824A93C18B}"/>
              </a:ext>
            </a:extLst>
          </p:cNvPr>
          <p:cNvSpPr>
            <a:spLocks noGrp="1"/>
          </p:cNvSpPr>
          <p:nvPr>
            <p:ph idx="1"/>
          </p:nvPr>
        </p:nvSpPr>
        <p:spPr>
          <a:xfrm>
            <a:off x="575191" y="4770986"/>
            <a:ext cx="11163537" cy="1518054"/>
          </a:xfrm>
        </p:spPr>
        <p:txBody>
          <a:bodyPr wrap="square">
            <a:noAutofit/>
          </a:bodyPr>
          <a:lstStyle/>
          <a:p>
            <a:pPr marL="0" indent="0" defTabSz="685800">
              <a:spcBef>
                <a:spcPts val="750"/>
              </a:spcBef>
              <a:buClr>
                <a:srgbClr val="2774AE"/>
              </a:buClr>
              <a:buNone/>
              <a:defRPr/>
            </a:pPr>
            <a:r>
              <a:rPr lang="en-US" sz="1800" dirty="0">
                <a:solidFill>
                  <a:srgbClr val="444444"/>
                </a:solidFill>
              </a:rPr>
              <a:t>When you type in a query, it is reduced to a mathematical value and used to determine the most likely matching information in its “brain.” </a:t>
            </a:r>
          </a:p>
          <a:p>
            <a:pPr marL="0" indent="0" defTabSz="685800">
              <a:spcBef>
                <a:spcPts val="750"/>
              </a:spcBef>
              <a:buClr>
                <a:srgbClr val="2774AE"/>
              </a:buClr>
              <a:buNone/>
              <a:defRPr/>
            </a:pPr>
            <a:endParaRPr lang="en-US" sz="1000" dirty="0">
              <a:solidFill>
                <a:srgbClr val="444444"/>
              </a:solidFill>
            </a:endParaRPr>
          </a:p>
          <a:p>
            <a:pPr marL="0" indent="0" defTabSz="685800">
              <a:spcBef>
                <a:spcPts val="750"/>
              </a:spcBef>
              <a:buClr>
                <a:srgbClr val="2774AE"/>
              </a:buClr>
              <a:buNone/>
              <a:defRPr/>
            </a:pPr>
            <a:r>
              <a:rPr lang="en-US" sz="1800" dirty="0">
                <a:solidFill>
                  <a:srgbClr val="444444"/>
                </a:solidFill>
              </a:rPr>
              <a:t>This information is then pulled and provided to the AI before it answers your query: “Before responding to the user review this [info].”</a:t>
            </a:r>
            <a:endParaRPr lang="en-US" sz="1800" dirty="0"/>
          </a:p>
        </p:txBody>
      </p:sp>
      <p:sp>
        <p:nvSpPr>
          <p:cNvPr id="9" name="Content Placeholder 2">
            <a:extLst>
              <a:ext uri="{FF2B5EF4-FFF2-40B4-BE49-F238E27FC236}">
                <a16:creationId xmlns:a16="http://schemas.microsoft.com/office/drawing/2014/main" id="{4D2DB6F0-22E3-CF40-33E3-26BAF6EC3842}"/>
              </a:ext>
            </a:extLst>
          </p:cNvPr>
          <p:cNvSpPr txBox="1">
            <a:spLocks/>
          </p:cNvSpPr>
          <p:nvPr/>
        </p:nvSpPr>
        <p:spPr>
          <a:xfrm>
            <a:off x="8727440" y="1915432"/>
            <a:ext cx="2672544" cy="2495494"/>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Clr>
                <a:srgbClr val="2774AE"/>
              </a:buClr>
              <a:buFont typeface="Arial" panose="020B0604020202020204" pitchFamily="34" charset="0"/>
              <a:buNone/>
              <a:defRPr/>
            </a:pPr>
            <a:r>
              <a:rPr lang="en-US" sz="1800" dirty="0">
                <a:solidFill>
                  <a:srgbClr val="444444"/>
                </a:solidFill>
              </a:rPr>
              <a:t>RAG gives GenAI a “brain” or a repository of information that it can pull from when answering queries (like Westlaw’s and Lexis’ AI-assisted research). This information is assigned mathematical values (“embedding”).</a:t>
            </a:r>
            <a:endParaRPr lang="en-US" sz="1800" dirty="0"/>
          </a:p>
        </p:txBody>
      </p:sp>
    </p:spTree>
    <p:extLst>
      <p:ext uri="{BB962C8B-B14F-4D97-AF65-F5344CB8AC3E}">
        <p14:creationId xmlns:p14="http://schemas.microsoft.com/office/powerpoint/2010/main" val="3168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68A09-8DF2-BF88-A711-2A78519AA64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7FCC94A-F440-49A3-DF76-4B3D899E28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4342" y="-417144"/>
            <a:ext cx="10735827" cy="7485943"/>
          </a:xfrm>
          <a:prstGeom prst="rect">
            <a:avLst/>
          </a:prstGeom>
        </p:spPr>
      </p:pic>
      <p:sp>
        <p:nvSpPr>
          <p:cNvPr id="4" name="Title 1">
            <a:extLst>
              <a:ext uri="{FF2B5EF4-FFF2-40B4-BE49-F238E27FC236}">
                <a16:creationId xmlns:a16="http://schemas.microsoft.com/office/drawing/2014/main" id="{3879DCF6-CAB0-CA19-4094-1FE76D825A61}"/>
              </a:ext>
            </a:extLst>
          </p:cNvPr>
          <p:cNvSpPr>
            <a:spLocks noGrp="1"/>
          </p:cNvSpPr>
          <p:nvPr>
            <p:ph type="title"/>
          </p:nvPr>
        </p:nvSpPr>
        <p:spPr>
          <a:xfrm>
            <a:off x="649776" y="350761"/>
            <a:ext cx="9083504" cy="705642"/>
          </a:xfrm>
        </p:spPr>
        <p:txBody>
          <a:bodyPr wrap="square">
            <a:spAutoFit/>
          </a:bodyPr>
          <a:lstStyle/>
          <a:p>
            <a:r>
              <a:rPr lang="en-US" b="1" dirty="0">
                <a:solidFill>
                  <a:srgbClr val="003399"/>
                </a:solidFill>
              </a:rPr>
              <a:t>RAG Isn’t Perfect</a:t>
            </a:r>
          </a:p>
        </p:txBody>
      </p:sp>
      <p:sp>
        <p:nvSpPr>
          <p:cNvPr id="5" name="Text Placeholder 6">
            <a:extLst>
              <a:ext uri="{FF2B5EF4-FFF2-40B4-BE49-F238E27FC236}">
                <a16:creationId xmlns:a16="http://schemas.microsoft.com/office/drawing/2014/main" id="{13FED48B-4626-C9B8-BB0B-B9CEA811023B}"/>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Hallucinations can persist.</a:t>
            </a:r>
          </a:p>
        </p:txBody>
      </p:sp>
      <p:pic>
        <p:nvPicPr>
          <p:cNvPr id="7" name="Picture 6">
            <a:extLst>
              <a:ext uri="{FF2B5EF4-FFF2-40B4-BE49-F238E27FC236}">
                <a16:creationId xmlns:a16="http://schemas.microsoft.com/office/drawing/2014/main" id="{69C0B5BB-87B2-6BB4-2AEE-DE72B703D70D}"/>
              </a:ext>
            </a:extLst>
          </p:cNvPr>
          <p:cNvPicPr>
            <a:picLocks noChangeAspect="1"/>
          </p:cNvPicPr>
          <p:nvPr/>
        </p:nvPicPr>
        <p:blipFill>
          <a:blip r:embed="rId3">
            <a:extLst>
              <a:ext uri="{28A0092B-C50C-407E-A947-70E740481C1C}">
                <a14:useLocalDpi xmlns:a14="http://schemas.microsoft.com/office/drawing/2010/main" val="0"/>
              </a:ext>
            </a:extLst>
          </a:blip>
          <a:srcRect l="78731"/>
          <a:stretch>
            <a:fillRect/>
          </a:stretch>
        </p:blipFill>
        <p:spPr>
          <a:xfrm>
            <a:off x="8756358" y="-633307"/>
            <a:ext cx="3877602" cy="9037320"/>
          </a:xfrm>
          <a:prstGeom prst="rect">
            <a:avLst/>
          </a:prstGeom>
        </p:spPr>
      </p:pic>
      <p:sp>
        <p:nvSpPr>
          <p:cNvPr id="9" name="Content Placeholder 2">
            <a:extLst>
              <a:ext uri="{FF2B5EF4-FFF2-40B4-BE49-F238E27FC236}">
                <a16:creationId xmlns:a16="http://schemas.microsoft.com/office/drawing/2014/main" id="{88CF7DDA-4C8B-B486-DF6F-F0B2280AD9D0}"/>
              </a:ext>
            </a:extLst>
          </p:cNvPr>
          <p:cNvSpPr txBox="1">
            <a:spLocks/>
          </p:cNvSpPr>
          <p:nvPr/>
        </p:nvSpPr>
        <p:spPr>
          <a:xfrm>
            <a:off x="649776" y="4767558"/>
            <a:ext cx="7513320" cy="2301241"/>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Clr>
                <a:srgbClr val="2774AE"/>
              </a:buClr>
              <a:buNone/>
              <a:defRPr/>
            </a:pPr>
            <a:r>
              <a:rPr lang="en-US" sz="2000" b="1" u="sng" dirty="0">
                <a:solidFill>
                  <a:schemeClr val="bg1"/>
                </a:solidFill>
              </a:rPr>
              <a:t>Information Retrieval Challenges</a:t>
            </a:r>
          </a:p>
          <a:p>
            <a:pPr marL="628646" lvl="1" indent="-171450" defTabSz="685800">
              <a:spcBef>
                <a:spcPts val="750"/>
              </a:spcBef>
              <a:buClr>
                <a:srgbClr val="2774AE"/>
              </a:buClr>
              <a:defRPr/>
            </a:pPr>
            <a:r>
              <a:rPr lang="en-US" sz="2000" b="1" dirty="0">
                <a:solidFill>
                  <a:schemeClr val="bg1"/>
                </a:solidFill>
              </a:rPr>
              <a:t>Query-Document Mismatch: </a:t>
            </a:r>
            <a:r>
              <a:rPr lang="en-US" sz="2000" dirty="0">
                <a:solidFill>
                  <a:schemeClr val="bg1"/>
                </a:solidFill>
              </a:rPr>
              <a:t>Terminology varies between query and relevant documents</a:t>
            </a:r>
          </a:p>
          <a:p>
            <a:pPr marL="628646" lvl="1" indent="-171450" defTabSz="685800">
              <a:spcBef>
                <a:spcPts val="750"/>
              </a:spcBef>
              <a:buClr>
                <a:srgbClr val="2774AE"/>
              </a:buClr>
              <a:defRPr/>
            </a:pPr>
            <a:r>
              <a:rPr lang="en-US" sz="2000" b="1" dirty="0">
                <a:solidFill>
                  <a:schemeClr val="bg1"/>
                </a:solidFill>
              </a:rPr>
              <a:t>Authority Ranking: </a:t>
            </a:r>
            <a:r>
              <a:rPr lang="en-US" sz="2000" dirty="0">
                <a:solidFill>
                  <a:schemeClr val="bg1"/>
                </a:solidFill>
              </a:rPr>
              <a:t>RAG struggles to prioritize precedential value or jurisdictional relevance</a:t>
            </a:r>
            <a:br>
              <a:rPr lang="en-US" sz="2000" dirty="0">
                <a:solidFill>
                  <a:schemeClr val="bg1"/>
                </a:solidFill>
              </a:rPr>
            </a:br>
            <a:endParaRPr lang="en-US" sz="1800" dirty="0">
              <a:solidFill>
                <a:schemeClr val="bg1"/>
              </a:solidFill>
            </a:endParaRPr>
          </a:p>
        </p:txBody>
      </p:sp>
      <p:sp>
        <p:nvSpPr>
          <p:cNvPr id="8" name="Content Placeholder 2">
            <a:extLst>
              <a:ext uri="{FF2B5EF4-FFF2-40B4-BE49-F238E27FC236}">
                <a16:creationId xmlns:a16="http://schemas.microsoft.com/office/drawing/2014/main" id="{C71FC2FF-73C5-CEF9-2312-D53021F8DEC4}"/>
              </a:ext>
            </a:extLst>
          </p:cNvPr>
          <p:cNvSpPr>
            <a:spLocks noGrp="1"/>
          </p:cNvSpPr>
          <p:nvPr>
            <p:ph idx="1"/>
          </p:nvPr>
        </p:nvSpPr>
        <p:spPr>
          <a:xfrm>
            <a:off x="7737699" y="683282"/>
            <a:ext cx="3647904" cy="5731270"/>
          </a:xfrm>
        </p:spPr>
        <p:txBody>
          <a:bodyPr wrap="square">
            <a:noAutofit/>
          </a:bodyPr>
          <a:lstStyle/>
          <a:p>
            <a:pPr marL="0" indent="0" defTabSz="685800">
              <a:spcBef>
                <a:spcPts val="750"/>
              </a:spcBef>
              <a:buClr>
                <a:srgbClr val="2774AE"/>
              </a:buClr>
              <a:buNone/>
              <a:defRPr/>
            </a:pPr>
            <a:r>
              <a:rPr lang="en-US" sz="2000" b="1" u="sng" dirty="0">
                <a:solidFill>
                  <a:schemeClr val="bg1"/>
                </a:solidFill>
              </a:rPr>
              <a:t>Technical Limitations</a:t>
            </a:r>
          </a:p>
          <a:p>
            <a:pPr marL="628646" lvl="1" indent="-171450" defTabSz="685800">
              <a:spcBef>
                <a:spcPts val="750"/>
              </a:spcBef>
              <a:buClr>
                <a:srgbClr val="2774AE"/>
              </a:buClr>
              <a:defRPr/>
            </a:pPr>
            <a:r>
              <a:rPr lang="en-US" sz="2000" b="1" dirty="0">
                <a:solidFill>
                  <a:schemeClr val="bg1"/>
                </a:solidFill>
              </a:rPr>
              <a:t>Chunking Dilemmas: </a:t>
            </a:r>
          </a:p>
          <a:p>
            <a:pPr marL="1085846" lvl="2" indent="-171450" defTabSz="685800">
              <a:spcBef>
                <a:spcPts val="750"/>
              </a:spcBef>
              <a:buClr>
                <a:srgbClr val="2774AE"/>
              </a:buClr>
              <a:defRPr/>
            </a:pPr>
            <a:r>
              <a:rPr lang="en-US" dirty="0">
                <a:solidFill>
                  <a:schemeClr val="bg1"/>
                </a:solidFill>
              </a:rPr>
              <a:t>Too small: Fragments contextual relationships</a:t>
            </a:r>
          </a:p>
          <a:p>
            <a:pPr marL="1085846" lvl="2" indent="-171450" defTabSz="685800">
              <a:spcBef>
                <a:spcPts val="750"/>
              </a:spcBef>
              <a:buClr>
                <a:srgbClr val="2774AE"/>
              </a:buClr>
              <a:defRPr/>
            </a:pPr>
            <a:r>
              <a:rPr lang="en-US" dirty="0">
                <a:solidFill>
                  <a:schemeClr val="bg1"/>
                </a:solidFill>
              </a:rPr>
              <a:t>Too large: Dilutes relevance and exceeds context windows</a:t>
            </a:r>
          </a:p>
          <a:p>
            <a:pPr marL="628646" lvl="1" indent="-171450" defTabSz="685800">
              <a:spcBef>
                <a:spcPts val="750"/>
              </a:spcBef>
              <a:buClr>
                <a:srgbClr val="2774AE"/>
              </a:buClr>
              <a:defRPr/>
            </a:pPr>
            <a:r>
              <a:rPr lang="en-US" sz="2000" b="1" dirty="0">
                <a:solidFill>
                  <a:schemeClr val="bg1"/>
                </a:solidFill>
              </a:rPr>
              <a:t>Vector Similarity Limitations: </a:t>
            </a:r>
            <a:r>
              <a:rPr lang="en-US" sz="2000" dirty="0">
                <a:solidFill>
                  <a:schemeClr val="bg1"/>
                </a:solidFill>
              </a:rPr>
              <a:t>May miss legally relevant documents that use different terminology</a:t>
            </a:r>
          </a:p>
          <a:p>
            <a:pPr marL="628646" lvl="1" indent="-171450" defTabSz="685800">
              <a:spcBef>
                <a:spcPts val="750"/>
              </a:spcBef>
              <a:buClr>
                <a:srgbClr val="2774AE"/>
              </a:buClr>
              <a:defRPr/>
            </a:pPr>
            <a:r>
              <a:rPr lang="en-US" sz="2000" b="1" dirty="0">
                <a:solidFill>
                  <a:schemeClr val="bg1"/>
                </a:solidFill>
              </a:rPr>
              <a:t>Context Window Constraints: </a:t>
            </a:r>
            <a:r>
              <a:rPr lang="en-US" sz="2000" dirty="0">
                <a:solidFill>
                  <a:schemeClr val="bg1"/>
                </a:solidFill>
              </a:rPr>
              <a:t>Large cases often exceed token limits</a:t>
            </a:r>
          </a:p>
        </p:txBody>
      </p:sp>
    </p:spTree>
    <p:extLst>
      <p:ext uri="{BB962C8B-B14F-4D97-AF65-F5344CB8AC3E}">
        <p14:creationId xmlns:p14="http://schemas.microsoft.com/office/powerpoint/2010/main" val="4215043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C58C7-22E6-1A33-20A4-90C0B4BADAF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046EA42-28B5-CB94-23D8-BBCAE9656498}"/>
              </a:ext>
            </a:extLst>
          </p:cNvPr>
          <p:cNvSpPr>
            <a:spLocks noGrp="1"/>
          </p:cNvSpPr>
          <p:nvPr>
            <p:ph type="title"/>
          </p:nvPr>
        </p:nvSpPr>
        <p:spPr>
          <a:xfrm>
            <a:off x="649776" y="350761"/>
            <a:ext cx="9083504" cy="705642"/>
          </a:xfrm>
        </p:spPr>
        <p:txBody>
          <a:bodyPr wrap="square">
            <a:spAutoFit/>
          </a:bodyPr>
          <a:lstStyle/>
          <a:p>
            <a:r>
              <a:rPr lang="en-US" b="1" dirty="0">
                <a:solidFill>
                  <a:srgbClr val="003399"/>
                </a:solidFill>
              </a:rPr>
              <a:t>Technical Solutions to Hallucinations</a:t>
            </a:r>
          </a:p>
        </p:txBody>
      </p:sp>
      <p:sp>
        <p:nvSpPr>
          <p:cNvPr id="5" name="Text Placeholder 6">
            <a:extLst>
              <a:ext uri="{FF2B5EF4-FFF2-40B4-BE49-F238E27FC236}">
                <a16:creationId xmlns:a16="http://schemas.microsoft.com/office/drawing/2014/main" id="{7491D8A0-39B5-895C-A8C7-410979B89C8D}"/>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Fine-Tuning: Customizing Models with Domain-Specific Data</a:t>
            </a:r>
          </a:p>
        </p:txBody>
      </p:sp>
      <p:sp>
        <p:nvSpPr>
          <p:cNvPr id="9" name="Content Placeholder 2">
            <a:extLst>
              <a:ext uri="{FF2B5EF4-FFF2-40B4-BE49-F238E27FC236}">
                <a16:creationId xmlns:a16="http://schemas.microsoft.com/office/drawing/2014/main" id="{8E201EB9-4BFC-D040-9B47-36F9FA59F099}"/>
              </a:ext>
            </a:extLst>
          </p:cNvPr>
          <p:cNvSpPr txBox="1">
            <a:spLocks/>
          </p:cNvSpPr>
          <p:nvPr/>
        </p:nvSpPr>
        <p:spPr>
          <a:xfrm>
            <a:off x="268776" y="1793511"/>
            <a:ext cx="5583384" cy="3875768"/>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46" lvl="1" indent="-171450" defTabSz="685800">
              <a:spcBef>
                <a:spcPts val="750"/>
              </a:spcBef>
              <a:buClr>
                <a:srgbClr val="2774AE"/>
              </a:buClr>
              <a:defRPr/>
            </a:pPr>
            <a:r>
              <a:rPr lang="en-US" sz="2000" dirty="0">
                <a:solidFill>
                  <a:srgbClr val="444444"/>
                </a:solidFill>
              </a:rPr>
              <a:t>Fine-tuning adapts a pre-trained model by training it further on specialized datasets relevant to specific use cases or industries.</a:t>
            </a:r>
          </a:p>
          <a:p>
            <a:pPr marL="628646" lvl="1" indent="-171450" defTabSz="685800">
              <a:spcBef>
                <a:spcPts val="750"/>
              </a:spcBef>
              <a:buClr>
                <a:srgbClr val="2774AE"/>
              </a:buClr>
              <a:defRPr/>
            </a:pPr>
            <a:endParaRPr lang="en-US" sz="2000" dirty="0">
              <a:solidFill>
                <a:srgbClr val="444444"/>
              </a:solidFill>
            </a:endParaRPr>
          </a:p>
          <a:p>
            <a:pPr marL="628646" lvl="1" indent="-171450" defTabSz="685800">
              <a:spcBef>
                <a:spcPts val="750"/>
              </a:spcBef>
              <a:buClr>
                <a:srgbClr val="2774AE"/>
              </a:buClr>
              <a:defRPr/>
            </a:pPr>
            <a:r>
              <a:rPr lang="en-US" sz="2000" dirty="0">
                <a:solidFill>
                  <a:srgbClr val="444444"/>
                </a:solidFill>
              </a:rPr>
              <a:t>This process aims to improve accuracy and reduce hallucinations by teaching the model domain-specific patterns, terminology, and facts.</a:t>
            </a:r>
          </a:p>
          <a:p>
            <a:pPr marL="628646" lvl="1" indent="-171450" defTabSz="685800">
              <a:spcBef>
                <a:spcPts val="750"/>
              </a:spcBef>
              <a:buClr>
                <a:srgbClr val="2774AE"/>
              </a:buClr>
              <a:defRPr/>
            </a:pPr>
            <a:endParaRPr lang="en-US" sz="2000" dirty="0">
              <a:solidFill>
                <a:srgbClr val="444444"/>
              </a:solidFill>
            </a:endParaRPr>
          </a:p>
          <a:p>
            <a:pPr marL="628646" lvl="1" indent="-171450" defTabSz="685800">
              <a:spcBef>
                <a:spcPts val="750"/>
              </a:spcBef>
              <a:buClr>
                <a:srgbClr val="2774AE"/>
              </a:buClr>
              <a:defRPr/>
            </a:pPr>
            <a:r>
              <a:rPr lang="en-US" sz="2000" dirty="0">
                <a:solidFill>
                  <a:srgbClr val="444444"/>
                </a:solidFill>
              </a:rPr>
              <a:t>Legal organizations might fine-tune on case law, statutes, and legal documents to create more reliable legal AI assistants.</a:t>
            </a:r>
          </a:p>
        </p:txBody>
      </p:sp>
      <p:pic>
        <p:nvPicPr>
          <p:cNvPr id="3" name="Picture 2" descr="A line art of a chip with text&#10;&#10;AI-generated content may be incorrect.">
            <a:extLst>
              <a:ext uri="{FF2B5EF4-FFF2-40B4-BE49-F238E27FC236}">
                <a16:creationId xmlns:a16="http://schemas.microsoft.com/office/drawing/2014/main" id="{4789E2F2-41D5-58BC-2C65-39384198BB39}"/>
              </a:ext>
            </a:extLst>
          </p:cNvPr>
          <p:cNvPicPr>
            <a:picLocks noChangeAspect="1"/>
          </p:cNvPicPr>
          <p:nvPr/>
        </p:nvPicPr>
        <p:blipFill>
          <a:blip r:embed="rId3"/>
          <a:stretch>
            <a:fillRect/>
          </a:stretch>
        </p:blipFill>
        <p:spPr>
          <a:xfrm>
            <a:off x="6096000" y="1555372"/>
            <a:ext cx="4563719" cy="4113907"/>
          </a:xfrm>
          <a:prstGeom prst="rect">
            <a:avLst/>
          </a:prstGeom>
        </p:spPr>
      </p:pic>
    </p:spTree>
    <p:extLst>
      <p:ext uri="{BB962C8B-B14F-4D97-AF65-F5344CB8AC3E}">
        <p14:creationId xmlns:p14="http://schemas.microsoft.com/office/powerpoint/2010/main" val="59045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725D7-88D8-6171-E6F6-DC1CB084173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BE4FAAC-F95F-53B9-ED15-3AB9120AC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4342" y="-676224"/>
            <a:ext cx="10735827" cy="7485943"/>
          </a:xfrm>
          <a:prstGeom prst="rect">
            <a:avLst/>
          </a:prstGeom>
        </p:spPr>
      </p:pic>
      <p:sp>
        <p:nvSpPr>
          <p:cNvPr id="4" name="Title 1">
            <a:extLst>
              <a:ext uri="{FF2B5EF4-FFF2-40B4-BE49-F238E27FC236}">
                <a16:creationId xmlns:a16="http://schemas.microsoft.com/office/drawing/2014/main" id="{6E91F7E8-8946-2D3E-190B-201BD84596C5}"/>
              </a:ext>
            </a:extLst>
          </p:cNvPr>
          <p:cNvSpPr>
            <a:spLocks noGrp="1"/>
          </p:cNvSpPr>
          <p:nvPr>
            <p:ph type="title"/>
          </p:nvPr>
        </p:nvSpPr>
        <p:spPr>
          <a:xfrm>
            <a:off x="649776" y="350761"/>
            <a:ext cx="9083504" cy="705642"/>
          </a:xfrm>
        </p:spPr>
        <p:txBody>
          <a:bodyPr wrap="square">
            <a:spAutoFit/>
          </a:bodyPr>
          <a:lstStyle/>
          <a:p>
            <a:r>
              <a:rPr lang="en-US" b="1" dirty="0">
                <a:solidFill>
                  <a:srgbClr val="003399"/>
                </a:solidFill>
              </a:rPr>
              <a:t>Fine-Tuning Isn’t Perfect Either</a:t>
            </a:r>
          </a:p>
        </p:txBody>
      </p:sp>
      <p:sp>
        <p:nvSpPr>
          <p:cNvPr id="5" name="Text Placeholder 6">
            <a:extLst>
              <a:ext uri="{FF2B5EF4-FFF2-40B4-BE49-F238E27FC236}">
                <a16:creationId xmlns:a16="http://schemas.microsoft.com/office/drawing/2014/main" id="{FF7B87AD-E961-4659-871B-0D6E404A581C}"/>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CC9900"/>
                </a:solidFill>
              </a:rPr>
              <a:t>It can reduce but not eliminate hallucination risk.</a:t>
            </a:r>
          </a:p>
        </p:txBody>
      </p:sp>
      <p:pic>
        <p:nvPicPr>
          <p:cNvPr id="7" name="Picture 6">
            <a:extLst>
              <a:ext uri="{FF2B5EF4-FFF2-40B4-BE49-F238E27FC236}">
                <a16:creationId xmlns:a16="http://schemas.microsoft.com/office/drawing/2014/main" id="{85629DB3-B62A-1347-4697-244914DFB33C}"/>
              </a:ext>
            </a:extLst>
          </p:cNvPr>
          <p:cNvPicPr>
            <a:picLocks noChangeAspect="1"/>
          </p:cNvPicPr>
          <p:nvPr/>
        </p:nvPicPr>
        <p:blipFill>
          <a:blip r:embed="rId3">
            <a:extLst>
              <a:ext uri="{28A0092B-C50C-407E-A947-70E740481C1C}">
                <a14:useLocalDpi xmlns:a14="http://schemas.microsoft.com/office/drawing/2010/main" val="0"/>
              </a:ext>
            </a:extLst>
          </a:blip>
          <a:srcRect l="78731"/>
          <a:stretch>
            <a:fillRect/>
          </a:stretch>
        </p:blipFill>
        <p:spPr>
          <a:xfrm>
            <a:off x="8620641" y="-602827"/>
            <a:ext cx="3877602" cy="9037320"/>
          </a:xfrm>
          <a:prstGeom prst="rect">
            <a:avLst/>
          </a:prstGeom>
        </p:spPr>
      </p:pic>
      <p:sp>
        <p:nvSpPr>
          <p:cNvPr id="9" name="Content Placeholder 2">
            <a:extLst>
              <a:ext uri="{FF2B5EF4-FFF2-40B4-BE49-F238E27FC236}">
                <a16:creationId xmlns:a16="http://schemas.microsoft.com/office/drawing/2014/main" id="{E3754A66-9002-52C8-4FA5-29AC80D48E2F}"/>
              </a:ext>
            </a:extLst>
          </p:cNvPr>
          <p:cNvSpPr txBox="1">
            <a:spLocks/>
          </p:cNvSpPr>
          <p:nvPr/>
        </p:nvSpPr>
        <p:spPr>
          <a:xfrm>
            <a:off x="239913" y="4648069"/>
            <a:ext cx="7513320" cy="1737491"/>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Clr>
                <a:srgbClr val="2774AE"/>
              </a:buClr>
              <a:buNone/>
              <a:defRPr/>
            </a:pPr>
            <a:r>
              <a:rPr lang="en-US" sz="2000" dirty="0">
                <a:solidFill>
                  <a:schemeClr val="bg1"/>
                </a:solidFill>
              </a:rPr>
              <a:t>Fine-tuned models still generate plausible-sounding but incorrect information, especially when queries fall outside training data.</a:t>
            </a:r>
          </a:p>
          <a:p>
            <a:pPr marL="0" indent="0" algn="ctr" defTabSz="685800">
              <a:spcBef>
                <a:spcPts val="750"/>
              </a:spcBef>
              <a:buClr>
                <a:srgbClr val="2774AE"/>
              </a:buClr>
              <a:buNone/>
              <a:defRPr/>
            </a:pPr>
            <a:endParaRPr lang="en-US" sz="2000" dirty="0">
              <a:solidFill>
                <a:schemeClr val="bg1"/>
              </a:solidFill>
            </a:endParaRPr>
          </a:p>
          <a:p>
            <a:pPr marL="0" indent="0" algn="ctr" defTabSz="685800">
              <a:spcBef>
                <a:spcPts val="750"/>
              </a:spcBef>
              <a:buClr>
                <a:srgbClr val="2774AE"/>
              </a:buClr>
              <a:buNone/>
              <a:defRPr/>
            </a:pPr>
            <a:r>
              <a:rPr lang="en-US" sz="2000" dirty="0">
                <a:solidFill>
                  <a:schemeClr val="bg1"/>
                </a:solidFill>
              </a:rPr>
              <a:t> </a:t>
            </a:r>
            <a:r>
              <a:rPr lang="en-US" sz="2000" b="1" dirty="0">
                <a:solidFill>
                  <a:srgbClr val="CC9900"/>
                </a:solidFill>
              </a:rPr>
              <a:t>HUMAN OVERSIGHT REMAINS ESSENTIAL.</a:t>
            </a:r>
          </a:p>
          <a:p>
            <a:pPr marL="0" indent="0" defTabSz="685800">
              <a:spcBef>
                <a:spcPts val="750"/>
              </a:spcBef>
              <a:buClr>
                <a:srgbClr val="2774AE"/>
              </a:buClr>
              <a:buNone/>
              <a:defRPr/>
            </a:pPr>
            <a:endParaRPr lang="en-US" sz="2000" dirty="0">
              <a:solidFill>
                <a:schemeClr val="bg1"/>
              </a:solidFill>
            </a:endParaRPr>
          </a:p>
          <a:p>
            <a:pPr marL="0" indent="0" defTabSz="685800">
              <a:spcBef>
                <a:spcPts val="750"/>
              </a:spcBef>
              <a:buClr>
                <a:srgbClr val="2774AE"/>
              </a:buClr>
              <a:buNone/>
              <a:defRPr/>
            </a:pPr>
            <a:endParaRPr lang="en-US" sz="2000" dirty="0">
              <a:solidFill>
                <a:schemeClr val="bg1"/>
              </a:solidFill>
            </a:endParaRPr>
          </a:p>
          <a:p>
            <a:pPr marL="0" indent="0" defTabSz="685800">
              <a:spcBef>
                <a:spcPts val="750"/>
              </a:spcBef>
              <a:buClr>
                <a:srgbClr val="2774AE"/>
              </a:buClr>
              <a:buNone/>
              <a:defRPr/>
            </a:pPr>
            <a:br>
              <a:rPr lang="en-US" sz="2000" dirty="0">
                <a:solidFill>
                  <a:schemeClr val="bg1"/>
                </a:solidFill>
              </a:rPr>
            </a:br>
            <a:endParaRPr lang="en-US" sz="1800" dirty="0">
              <a:solidFill>
                <a:schemeClr val="bg1"/>
              </a:solidFill>
            </a:endParaRPr>
          </a:p>
        </p:txBody>
      </p:sp>
      <p:sp>
        <p:nvSpPr>
          <p:cNvPr id="8" name="Content Placeholder 2">
            <a:extLst>
              <a:ext uri="{FF2B5EF4-FFF2-40B4-BE49-F238E27FC236}">
                <a16:creationId xmlns:a16="http://schemas.microsoft.com/office/drawing/2014/main" id="{FB57B97C-A888-9154-39C9-0453AAED8746}"/>
              </a:ext>
            </a:extLst>
          </p:cNvPr>
          <p:cNvSpPr>
            <a:spLocks noGrp="1"/>
          </p:cNvSpPr>
          <p:nvPr>
            <p:ph idx="1"/>
          </p:nvPr>
        </p:nvSpPr>
        <p:spPr>
          <a:xfrm>
            <a:off x="7982005" y="839471"/>
            <a:ext cx="3647904" cy="5731270"/>
          </a:xfrm>
        </p:spPr>
        <p:txBody>
          <a:bodyPr wrap="square">
            <a:noAutofit/>
          </a:bodyPr>
          <a:lstStyle/>
          <a:p>
            <a:pPr marL="0" indent="0" algn="ctr" defTabSz="685800">
              <a:spcBef>
                <a:spcPts val="750"/>
              </a:spcBef>
              <a:buClr>
                <a:srgbClr val="2774AE"/>
              </a:buClr>
              <a:buNone/>
              <a:defRPr/>
            </a:pPr>
            <a:r>
              <a:rPr lang="en-US" sz="2000" b="1" u="sng" dirty="0">
                <a:solidFill>
                  <a:schemeClr val="bg1"/>
                </a:solidFill>
              </a:rPr>
              <a:t>Limitations</a:t>
            </a:r>
          </a:p>
          <a:p>
            <a:pPr marL="0" indent="-4" defTabSz="685800">
              <a:spcBef>
                <a:spcPts val="750"/>
              </a:spcBef>
              <a:buClr>
                <a:srgbClr val="2774AE"/>
              </a:buClr>
              <a:buNone/>
              <a:defRPr/>
            </a:pPr>
            <a:r>
              <a:rPr lang="en-US" sz="2000" b="1" dirty="0">
                <a:solidFill>
                  <a:srgbClr val="CC9900"/>
                </a:solidFill>
              </a:rPr>
              <a:t>Resource intensive </a:t>
            </a:r>
            <a:r>
              <a:rPr lang="en-US" sz="2000" dirty="0">
                <a:solidFill>
                  <a:schemeClr val="bg1"/>
                </a:solidFill>
              </a:rPr>
              <a:t>– Requires significant computational resources, expertise, and high-quality curated datasets that many organizations lack.</a:t>
            </a:r>
          </a:p>
          <a:p>
            <a:pPr marL="0" indent="-4" defTabSz="685800">
              <a:spcBef>
                <a:spcPts val="750"/>
              </a:spcBef>
              <a:buClr>
                <a:srgbClr val="2774AE"/>
              </a:buClr>
              <a:buNone/>
              <a:defRPr/>
            </a:pPr>
            <a:endParaRPr lang="en-US" sz="2000" dirty="0">
              <a:solidFill>
                <a:schemeClr val="bg1"/>
              </a:solidFill>
            </a:endParaRPr>
          </a:p>
          <a:p>
            <a:pPr marL="0" indent="-4" defTabSz="685800">
              <a:spcBef>
                <a:spcPts val="750"/>
              </a:spcBef>
              <a:buClr>
                <a:srgbClr val="2774AE"/>
              </a:buClr>
              <a:buNone/>
              <a:defRPr/>
            </a:pPr>
            <a:r>
              <a:rPr lang="en-US" sz="2000" b="1" dirty="0">
                <a:solidFill>
                  <a:srgbClr val="CC9900"/>
                </a:solidFill>
              </a:rPr>
              <a:t>Overfitting risk </a:t>
            </a:r>
            <a:r>
              <a:rPr lang="en-US" sz="2000" dirty="0">
                <a:solidFill>
                  <a:schemeClr val="bg1"/>
                </a:solidFill>
              </a:rPr>
              <a:t>– Models can become too specialized, losing general capabilities or memorizing training data rather than learning patterns.</a:t>
            </a:r>
          </a:p>
          <a:p>
            <a:pPr marL="0" indent="-4" defTabSz="685800">
              <a:spcBef>
                <a:spcPts val="750"/>
              </a:spcBef>
              <a:buClr>
                <a:srgbClr val="2774AE"/>
              </a:buClr>
              <a:buNone/>
              <a:defRPr/>
            </a:pPr>
            <a:endParaRPr lang="en-US" sz="2000" dirty="0">
              <a:solidFill>
                <a:schemeClr val="bg1"/>
              </a:solidFill>
            </a:endParaRPr>
          </a:p>
          <a:p>
            <a:pPr marL="0" indent="-4" defTabSz="685800">
              <a:spcBef>
                <a:spcPts val="750"/>
              </a:spcBef>
              <a:buClr>
                <a:srgbClr val="2774AE"/>
              </a:buClr>
              <a:buNone/>
              <a:defRPr/>
            </a:pPr>
            <a:r>
              <a:rPr lang="en-US" sz="2000" b="1" dirty="0">
                <a:solidFill>
                  <a:srgbClr val="CC9900"/>
                </a:solidFill>
              </a:rPr>
              <a:t>Maintenance burden </a:t>
            </a:r>
            <a:r>
              <a:rPr lang="en-US" sz="2000" dirty="0">
                <a:solidFill>
                  <a:schemeClr val="bg1"/>
                </a:solidFill>
              </a:rPr>
              <a:t>– Requires continuous updates as laws change, new cases emerge, and domains evolve.</a:t>
            </a:r>
          </a:p>
        </p:txBody>
      </p:sp>
    </p:spTree>
    <p:extLst>
      <p:ext uri="{BB962C8B-B14F-4D97-AF65-F5344CB8AC3E}">
        <p14:creationId xmlns:p14="http://schemas.microsoft.com/office/powerpoint/2010/main" val="1270029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8456C7-85B4-C859-CAAD-B4DD207F6580}"/>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6DBFCBF-E869-4150-807D-0EA34DD58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007C3AD-40E9-C6B7-5960-EBE3BDCFD156}"/>
              </a:ext>
            </a:extLst>
          </p:cNvPr>
          <p:cNvSpPr>
            <a:spLocks noGrp="1"/>
          </p:cNvSpPr>
          <p:nvPr>
            <p:ph type="title"/>
          </p:nvPr>
        </p:nvSpPr>
        <p:spPr>
          <a:xfrm>
            <a:off x="838199" y="4428000"/>
            <a:ext cx="6143626" cy="1400400"/>
          </a:xfrm>
        </p:spPr>
        <p:txBody>
          <a:bodyPr vert="horz" wrap="square" lIns="91440" tIns="45720" rIns="91440" bIns="45720" rtlCol="0" anchor="b">
            <a:normAutofit/>
          </a:bodyPr>
          <a:lstStyle/>
          <a:p>
            <a:r>
              <a:rPr lang="en-US" sz="4300" b="1" kern="1200" dirty="0">
                <a:solidFill>
                  <a:srgbClr val="0033CC"/>
                </a:solidFill>
                <a:latin typeface="+mj-lt"/>
                <a:ea typeface="+mj-ea"/>
                <a:cs typeface="+mj-cs"/>
              </a:rPr>
              <a:t>Effective Practices to Limit Hallucinations</a:t>
            </a:r>
          </a:p>
        </p:txBody>
      </p:sp>
      <p:sp>
        <p:nvSpPr>
          <p:cNvPr id="9" name="Text Placeholder 6">
            <a:extLst>
              <a:ext uri="{FF2B5EF4-FFF2-40B4-BE49-F238E27FC236}">
                <a16:creationId xmlns:a16="http://schemas.microsoft.com/office/drawing/2014/main" id="{9C2F7FA7-5300-D149-1CD6-800273038ABE}"/>
              </a:ext>
            </a:extLst>
          </p:cNvPr>
          <p:cNvSpPr txBox="1">
            <a:spLocks/>
          </p:cNvSpPr>
          <p:nvPr/>
        </p:nvSpPr>
        <p:spPr>
          <a:xfrm>
            <a:off x="7859713" y="4716472"/>
            <a:ext cx="3494088" cy="1017896"/>
          </a:xfrm>
          <a:prstGeom prst="rect">
            <a:avLst/>
          </a:prstGeom>
        </p:spPr>
        <p:txBody>
          <a:bodyPr vert="horz" lIns="91440" tIns="45720" rIns="91440" bIns="45720" rtlCol="0" anchor="b">
            <a:normAutofit/>
          </a:bodyP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200" b="1" kern="1200" dirty="0">
                <a:solidFill>
                  <a:srgbClr val="CC9900"/>
                </a:solidFill>
                <a:latin typeface="+mn-lt"/>
                <a:ea typeface="+mn-ea"/>
                <a:cs typeface="+mn-cs"/>
              </a:rPr>
              <a:t>Clarity, Balance, Practice and Checking the Work</a:t>
            </a:r>
          </a:p>
        </p:txBody>
      </p:sp>
      <p:pic>
        <p:nvPicPr>
          <p:cNvPr id="6" name="Picture 5" descr="A screen with a computer and a refresh sign&#10;&#10;AI-generated content may be incorrect.">
            <a:extLst>
              <a:ext uri="{FF2B5EF4-FFF2-40B4-BE49-F238E27FC236}">
                <a16:creationId xmlns:a16="http://schemas.microsoft.com/office/drawing/2014/main" id="{8B573A37-C055-006D-10EB-45E29E7DB3DE}"/>
              </a:ext>
            </a:extLst>
          </p:cNvPr>
          <p:cNvPicPr>
            <a:picLocks noChangeAspect="1"/>
          </p:cNvPicPr>
          <p:nvPr/>
        </p:nvPicPr>
        <p:blipFill>
          <a:blip r:embed="rId2"/>
          <a:srcRect l="388" r="3242" b="5"/>
          <a:stretch>
            <a:fillRect/>
          </a:stretch>
        </p:blipFill>
        <p:spPr>
          <a:xfrm>
            <a:off x="9239249" y="-15240"/>
            <a:ext cx="2952751" cy="4049475"/>
          </a:xfrm>
          <a:custGeom>
            <a:avLst/>
            <a:gdLst/>
            <a:ahLst/>
            <a:cxnLst/>
            <a:rect l="l" t="t" r="r" b="b"/>
            <a:pathLst>
              <a:path w="2952750" h="3940629">
                <a:moveTo>
                  <a:pt x="0" y="0"/>
                </a:moveTo>
                <a:lnTo>
                  <a:pt x="2952750" y="0"/>
                </a:lnTo>
                <a:lnTo>
                  <a:pt x="2952749" y="3847994"/>
                </a:lnTo>
                <a:lnTo>
                  <a:pt x="0" y="3940629"/>
                </a:lnTo>
                <a:close/>
              </a:path>
            </a:pathLst>
          </a:custGeom>
        </p:spPr>
      </p:pic>
      <p:pic>
        <p:nvPicPr>
          <p:cNvPr id="7" name="Picture 6" descr="A screenshot of a phone&#10;&#10;AI-generated content may be incorrect.">
            <a:extLst>
              <a:ext uri="{FF2B5EF4-FFF2-40B4-BE49-F238E27FC236}">
                <a16:creationId xmlns:a16="http://schemas.microsoft.com/office/drawing/2014/main" id="{4F479C90-C83F-69BB-8AA7-E9E6C29AB1B7}"/>
              </a:ext>
            </a:extLst>
          </p:cNvPr>
          <p:cNvPicPr>
            <a:picLocks noChangeAspect="1"/>
          </p:cNvPicPr>
          <p:nvPr/>
        </p:nvPicPr>
        <p:blipFill>
          <a:blip r:embed="rId3"/>
          <a:srcRect l="192" r="1623"/>
          <a:stretch>
            <a:fillRect/>
          </a:stretch>
        </p:blipFill>
        <p:spPr>
          <a:xfrm>
            <a:off x="3143253" y="10"/>
            <a:ext cx="2857499" cy="3842008"/>
          </a:xfrm>
          <a:custGeom>
            <a:avLst/>
            <a:gdLst/>
            <a:ahLst/>
            <a:cxnLst/>
            <a:rect l="l" t="t" r="r" b="b"/>
            <a:pathLst>
              <a:path w="2857499" h="3842018">
                <a:moveTo>
                  <a:pt x="0" y="0"/>
                </a:moveTo>
                <a:lnTo>
                  <a:pt x="2857499" y="0"/>
                </a:lnTo>
                <a:lnTo>
                  <a:pt x="2857499" y="3799815"/>
                </a:lnTo>
                <a:lnTo>
                  <a:pt x="2408465" y="3766458"/>
                </a:lnTo>
                <a:lnTo>
                  <a:pt x="0" y="3842018"/>
                </a:lnTo>
                <a:close/>
              </a:path>
            </a:pathLst>
          </a:custGeom>
        </p:spPr>
      </p:pic>
      <p:pic>
        <p:nvPicPr>
          <p:cNvPr id="5" name="Picture 4" descr="A white poster with black text&#10;&#10;AI-generated content may be incorrect.">
            <a:extLst>
              <a:ext uri="{FF2B5EF4-FFF2-40B4-BE49-F238E27FC236}">
                <a16:creationId xmlns:a16="http://schemas.microsoft.com/office/drawing/2014/main" id="{FA9E0D85-4245-DBD1-F66B-F9577C801FE6}"/>
              </a:ext>
            </a:extLst>
          </p:cNvPr>
          <p:cNvPicPr>
            <a:picLocks noChangeAspect="1"/>
          </p:cNvPicPr>
          <p:nvPr/>
        </p:nvPicPr>
        <p:blipFill>
          <a:blip r:embed="rId4"/>
          <a:srcRect l="3766" r="4" b="4"/>
          <a:stretch>
            <a:fillRect/>
          </a:stretch>
        </p:blipFill>
        <p:spPr>
          <a:xfrm>
            <a:off x="6191251" y="11"/>
            <a:ext cx="2857499" cy="3842008"/>
          </a:xfrm>
          <a:custGeom>
            <a:avLst/>
            <a:gdLst/>
            <a:ahLst/>
            <a:cxnLst/>
            <a:rect l="l" t="t" r="r" b="b"/>
            <a:pathLst>
              <a:path w="2857499" h="4026237">
                <a:moveTo>
                  <a:pt x="0" y="0"/>
                </a:moveTo>
                <a:lnTo>
                  <a:pt x="2857499" y="0"/>
                </a:lnTo>
                <a:lnTo>
                  <a:pt x="2857499" y="4026237"/>
                </a:lnTo>
                <a:lnTo>
                  <a:pt x="0" y="3813966"/>
                </a:lnTo>
                <a:close/>
              </a:path>
            </a:pathLst>
          </a:custGeom>
        </p:spPr>
      </p:pic>
      <p:pic>
        <p:nvPicPr>
          <p:cNvPr id="4" name="Picture 3" descr="A sign with a person and a white speech bubble&#10;&#10;AI-generated content may be incorrect.">
            <a:extLst>
              <a:ext uri="{FF2B5EF4-FFF2-40B4-BE49-F238E27FC236}">
                <a16:creationId xmlns:a16="http://schemas.microsoft.com/office/drawing/2014/main" id="{270176E0-FC77-B373-1CAB-B3C0F151D026}"/>
              </a:ext>
            </a:extLst>
          </p:cNvPr>
          <p:cNvPicPr>
            <a:picLocks noChangeAspect="1"/>
          </p:cNvPicPr>
          <p:nvPr/>
        </p:nvPicPr>
        <p:blipFill>
          <a:blip r:embed="rId5"/>
          <a:srcRect t="6127" b="2331"/>
          <a:stretch>
            <a:fillRect/>
          </a:stretch>
        </p:blipFill>
        <p:spPr>
          <a:xfrm>
            <a:off x="0" y="0"/>
            <a:ext cx="2952751" cy="4049475"/>
          </a:xfrm>
          <a:custGeom>
            <a:avLst/>
            <a:gdLst/>
            <a:ahLst/>
            <a:cxnLst/>
            <a:rect l="l" t="t" r="r" b="b"/>
            <a:pathLst>
              <a:path w="2952751" h="4049485">
                <a:moveTo>
                  <a:pt x="0" y="0"/>
                </a:moveTo>
                <a:lnTo>
                  <a:pt x="2952751" y="0"/>
                </a:lnTo>
                <a:lnTo>
                  <a:pt x="2952750" y="3940629"/>
                </a:lnTo>
                <a:lnTo>
                  <a:pt x="122465" y="4049485"/>
                </a:lnTo>
                <a:lnTo>
                  <a:pt x="0" y="4040388"/>
                </a:lnTo>
                <a:close/>
              </a:path>
            </a:pathLst>
          </a:custGeom>
        </p:spPr>
      </p:pic>
      <p:grpSp>
        <p:nvGrpSpPr>
          <p:cNvPr id="16" name="Group 15">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7" name="Freeform: Shape 16">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6">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45127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AB27EE2-46D5-8A1A-D635-29B7279B2932}"/>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Effective Practices to Limit Hallucinations</a:t>
            </a:r>
          </a:p>
        </p:txBody>
      </p:sp>
      <p:sp>
        <p:nvSpPr>
          <p:cNvPr id="5" name="Text Placeholder 6">
            <a:extLst>
              <a:ext uri="{FF2B5EF4-FFF2-40B4-BE49-F238E27FC236}">
                <a16:creationId xmlns:a16="http://schemas.microsoft.com/office/drawing/2014/main" id="{B8AFB072-A5FF-87F1-4719-4D03E19C3FD8}"/>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Clarity, Balance, Practice and Checking the Work</a:t>
            </a:r>
          </a:p>
        </p:txBody>
      </p:sp>
      <p:pic>
        <p:nvPicPr>
          <p:cNvPr id="6" name="Picture 5" descr="A person sitting at a computer&#10;&#10;AI-generated content may be incorrect.">
            <a:extLst>
              <a:ext uri="{FF2B5EF4-FFF2-40B4-BE49-F238E27FC236}">
                <a16:creationId xmlns:a16="http://schemas.microsoft.com/office/drawing/2014/main" id="{AC76B39A-F43D-12BB-42FB-FDC6F37154C1}"/>
              </a:ext>
            </a:extLst>
          </p:cNvPr>
          <p:cNvPicPr>
            <a:picLocks noChangeAspect="1"/>
          </p:cNvPicPr>
          <p:nvPr/>
        </p:nvPicPr>
        <p:blipFill>
          <a:blip r:embed="rId2"/>
          <a:stretch>
            <a:fillRect/>
          </a:stretch>
        </p:blipFill>
        <p:spPr>
          <a:xfrm>
            <a:off x="2381659" y="1846279"/>
            <a:ext cx="7428681" cy="4488162"/>
          </a:xfrm>
          <a:prstGeom prst="rect">
            <a:avLst/>
          </a:prstGeom>
        </p:spPr>
      </p:pic>
    </p:spTree>
    <p:extLst>
      <p:ext uri="{BB962C8B-B14F-4D97-AF65-F5344CB8AC3E}">
        <p14:creationId xmlns:p14="http://schemas.microsoft.com/office/powerpoint/2010/main" val="1423750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EE07A2-F433-DB5A-2F6B-A02E96C3722C}"/>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9C15422-3F85-930F-84E8-7710F0D9D21D}"/>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5600" b="1" dirty="0">
                <a:solidFill>
                  <a:srgbClr val="003399"/>
                </a:solidFill>
              </a:rPr>
              <a:t>The Anatomy of the Perfect Prompt</a:t>
            </a:r>
          </a:p>
        </p:txBody>
      </p:sp>
      <p:sp>
        <p:nvSpPr>
          <p:cNvPr id="5" name="Text Placeholder 6">
            <a:extLst>
              <a:ext uri="{FF2B5EF4-FFF2-40B4-BE49-F238E27FC236}">
                <a16:creationId xmlns:a16="http://schemas.microsoft.com/office/drawing/2014/main" id="{233AE212-8226-A06D-A426-B04402CE3A58}"/>
              </a:ext>
            </a:extLst>
          </p:cNvPr>
          <p:cNvSpPr txBox="1">
            <a:spLocks/>
          </p:cNvSpPr>
          <p:nvPr/>
        </p:nvSpPr>
        <p:spPr>
          <a:xfrm>
            <a:off x="638881" y="1922561"/>
            <a:ext cx="10909643" cy="552659"/>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lnSpc>
                <a:spcPct val="90000"/>
              </a:lnSpc>
              <a:spcBef>
                <a:spcPts val="1000"/>
              </a:spcBef>
            </a:pPr>
            <a:r>
              <a:rPr lang="en-US" sz="2400" b="1" dirty="0">
                <a:solidFill>
                  <a:srgbClr val="CC9900"/>
                </a:solidFill>
              </a:rPr>
              <a:t>The Clearer the Direction and Information Inputs, the Better the Output</a:t>
            </a:r>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51B1452-CA72-2673-4672-3F2B7967B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286" y="2642616"/>
            <a:ext cx="5401923" cy="3605784"/>
          </a:xfrm>
          <a:prstGeom prst="rect">
            <a:avLst/>
          </a:prstGeom>
        </p:spPr>
      </p:pic>
      <p:graphicFrame>
        <p:nvGraphicFramePr>
          <p:cNvPr id="7" name="Table 6">
            <a:extLst>
              <a:ext uri="{FF2B5EF4-FFF2-40B4-BE49-F238E27FC236}">
                <a16:creationId xmlns:a16="http://schemas.microsoft.com/office/drawing/2014/main" id="{2998F9CA-9897-8CC8-17C0-9946A686846E}"/>
              </a:ext>
            </a:extLst>
          </p:cNvPr>
          <p:cNvGraphicFramePr>
            <a:graphicFrameLocks noGrp="1"/>
          </p:cNvGraphicFramePr>
          <p:nvPr>
            <p:extLst>
              <p:ext uri="{D42A27DB-BD31-4B8C-83A1-F6EECF244321}">
                <p14:modId xmlns:p14="http://schemas.microsoft.com/office/powerpoint/2010/main" val="392578982"/>
              </p:ext>
            </p:extLst>
          </p:nvPr>
        </p:nvGraphicFramePr>
        <p:xfrm>
          <a:off x="5989321" y="2642616"/>
          <a:ext cx="5853106" cy="3605786"/>
        </p:xfrm>
        <a:graphic>
          <a:graphicData uri="http://schemas.openxmlformats.org/drawingml/2006/table">
            <a:tbl>
              <a:tblPr firstRow="1" bandRow="1"/>
              <a:tblGrid>
                <a:gridCol w="1182581">
                  <a:extLst>
                    <a:ext uri="{9D8B030D-6E8A-4147-A177-3AD203B41FA5}">
                      <a16:colId xmlns:a16="http://schemas.microsoft.com/office/drawing/2014/main" val="1198890399"/>
                    </a:ext>
                  </a:extLst>
                </a:gridCol>
                <a:gridCol w="4670525">
                  <a:extLst>
                    <a:ext uri="{9D8B030D-6E8A-4147-A177-3AD203B41FA5}">
                      <a16:colId xmlns:a16="http://schemas.microsoft.com/office/drawing/2014/main" val="1055254460"/>
                    </a:ext>
                  </a:extLst>
                </a:gridCol>
              </a:tblGrid>
              <a:tr h="787819">
                <a:tc>
                  <a:txBody>
                    <a:bodyPr/>
                    <a:lstStyle/>
                    <a:p>
                      <a:pPr algn="l" fontAlgn="t">
                        <a:buNone/>
                      </a:pPr>
                      <a:r>
                        <a:rPr lang="en-US" sz="1500" b="1" i="0" u="none" strike="noStrike" dirty="0">
                          <a:effectLst/>
                          <a:latin typeface="Arial" panose="020B0604020202020204" pitchFamily="34" charset="0"/>
                        </a:rPr>
                        <a:t>Step 1:</a:t>
                      </a:r>
                    </a:p>
                    <a:p>
                      <a:pPr algn="l" fontAlgn="t">
                        <a:buNone/>
                      </a:pPr>
                      <a:r>
                        <a:rPr lang="en-US" sz="1500" b="1" i="0" u="none" strike="noStrike" dirty="0">
                          <a:effectLst/>
                          <a:latin typeface="Arial" panose="020B0604020202020204" pitchFamily="34" charset="0"/>
                        </a:rPr>
                        <a:t>Goal</a:t>
                      </a:r>
                      <a:endParaRPr lang="en-US" sz="1500" b="0" i="0" u="none" strike="noStrike" dirty="0">
                        <a:effectLst/>
                        <a:latin typeface="Arial" panose="020B0604020202020204" pitchFamily="34" charset="0"/>
                      </a:endParaRPr>
                    </a:p>
                  </a:txBody>
                  <a:tcPr marL="75752" marR="75752" marT="37876" marB="37876">
                    <a:lnL>
                      <a:noFill/>
                    </a:lnL>
                    <a:lnR>
                      <a:noFill/>
                    </a:lnR>
                    <a:lnT>
                      <a:noFill/>
                    </a:lnT>
                    <a:lnB>
                      <a:noFill/>
                    </a:lnB>
                    <a:noFill/>
                  </a:tcPr>
                </a:tc>
                <a:tc>
                  <a:txBody>
                    <a:bodyPr/>
                    <a:lstStyle/>
                    <a:p>
                      <a:pPr algn="l" fontAlgn="t">
                        <a:buNone/>
                      </a:pPr>
                      <a:r>
                        <a:rPr lang="en-US" sz="1500" b="0" i="0" u="none" strike="noStrike">
                          <a:effectLst/>
                          <a:latin typeface="Arial" panose="020B0604020202020204" pitchFamily="34" charset="0"/>
                        </a:rPr>
                        <a:t>Draft a professional demand letter to a commercial tenant who is three months behind on rent and violating lease terms.</a:t>
                      </a:r>
                    </a:p>
                  </a:txBody>
                  <a:tcPr marL="75752" marR="75752" marT="37876" marB="37876">
                    <a:lnL>
                      <a:noFill/>
                    </a:lnL>
                    <a:lnR>
                      <a:noFill/>
                    </a:lnR>
                    <a:lnT>
                      <a:noFill/>
                    </a:lnT>
                    <a:lnB>
                      <a:noFill/>
                    </a:lnB>
                    <a:noFill/>
                  </a:tcPr>
                </a:tc>
                <a:extLst>
                  <a:ext uri="{0D108BD9-81ED-4DB2-BD59-A6C34878D82A}">
                    <a16:rowId xmlns:a16="http://schemas.microsoft.com/office/drawing/2014/main" val="1937056410"/>
                  </a:ext>
                </a:extLst>
              </a:tr>
              <a:tr h="1015074">
                <a:tc>
                  <a:txBody>
                    <a:bodyPr/>
                    <a:lstStyle/>
                    <a:p>
                      <a:pPr algn="l" fontAlgn="t">
                        <a:buNone/>
                      </a:pPr>
                      <a:r>
                        <a:rPr lang="en-US" sz="1500" b="1" i="0" u="none" strike="noStrike" dirty="0">
                          <a:effectLst/>
                          <a:latin typeface="Arial" panose="020B0604020202020204" pitchFamily="34" charset="0"/>
                        </a:rPr>
                        <a:t>Step 2:</a:t>
                      </a:r>
                    </a:p>
                    <a:p>
                      <a:pPr algn="l" fontAlgn="t">
                        <a:buNone/>
                      </a:pPr>
                      <a:r>
                        <a:rPr lang="en-US" sz="1500" b="1" i="0" u="none" strike="noStrike" dirty="0">
                          <a:effectLst/>
                          <a:latin typeface="Arial" panose="020B0604020202020204" pitchFamily="34" charset="0"/>
                        </a:rPr>
                        <a:t>Return Format</a:t>
                      </a:r>
                      <a:endParaRPr lang="en-US" sz="1500" b="0" i="0" u="none" strike="noStrike" dirty="0">
                        <a:effectLst/>
                        <a:latin typeface="Arial" panose="020B0604020202020204" pitchFamily="34" charset="0"/>
                      </a:endParaRPr>
                    </a:p>
                  </a:txBody>
                  <a:tcPr marL="75752" marR="75752" marT="37876" marB="37876">
                    <a:lnL>
                      <a:noFill/>
                    </a:lnL>
                    <a:lnR>
                      <a:noFill/>
                    </a:lnR>
                    <a:lnT>
                      <a:noFill/>
                    </a:lnT>
                    <a:lnB>
                      <a:noFill/>
                    </a:lnB>
                    <a:noFill/>
                  </a:tcPr>
                </a:tc>
                <a:tc>
                  <a:txBody>
                    <a:bodyPr/>
                    <a:lstStyle/>
                    <a:p>
                      <a:pPr algn="l" fontAlgn="t">
                        <a:buNone/>
                      </a:pPr>
                      <a:r>
                        <a:rPr lang="en-US" sz="1500" b="0" i="0" u="none" strike="noStrike">
                          <a:effectLst/>
                          <a:latin typeface="Arial" panose="020B0604020202020204" pitchFamily="34" charset="0"/>
                        </a:rPr>
                        <a:t>Here's an example: [Provide an exemplar or short sample of what you want the response to look like and say clearly what you want it to use from this exemplar. Case law? Statutes? Writing style?]. </a:t>
                      </a:r>
                    </a:p>
                  </a:txBody>
                  <a:tcPr marL="75752" marR="75752" marT="37876" marB="37876">
                    <a:lnL>
                      <a:noFill/>
                    </a:lnL>
                    <a:lnR>
                      <a:noFill/>
                    </a:lnR>
                    <a:lnT>
                      <a:noFill/>
                    </a:lnT>
                    <a:lnB>
                      <a:noFill/>
                    </a:lnB>
                    <a:noFill/>
                  </a:tcPr>
                </a:tc>
                <a:extLst>
                  <a:ext uri="{0D108BD9-81ED-4DB2-BD59-A6C34878D82A}">
                    <a16:rowId xmlns:a16="http://schemas.microsoft.com/office/drawing/2014/main" val="2303287420"/>
                  </a:ext>
                </a:extLst>
              </a:tr>
              <a:tr h="1015074">
                <a:tc>
                  <a:txBody>
                    <a:bodyPr/>
                    <a:lstStyle/>
                    <a:p>
                      <a:pPr algn="l" fontAlgn="t">
                        <a:buNone/>
                      </a:pPr>
                      <a:r>
                        <a:rPr lang="en-US" sz="1500" b="1" i="0" u="none" strike="noStrike" dirty="0">
                          <a:effectLst/>
                          <a:latin typeface="Arial" panose="020B0604020202020204" pitchFamily="34" charset="0"/>
                        </a:rPr>
                        <a:t>Step 3: Warnings</a:t>
                      </a:r>
                      <a:endParaRPr lang="en-US" sz="1500" b="0" i="0" u="none" strike="noStrike" dirty="0">
                        <a:effectLst/>
                        <a:latin typeface="Arial" panose="020B0604020202020204" pitchFamily="34" charset="0"/>
                      </a:endParaRPr>
                    </a:p>
                  </a:txBody>
                  <a:tcPr marL="75752" marR="75752" marT="37876" marB="37876">
                    <a:lnL>
                      <a:noFill/>
                    </a:lnL>
                    <a:lnR>
                      <a:noFill/>
                    </a:lnR>
                    <a:lnT>
                      <a:noFill/>
                    </a:lnT>
                    <a:lnB>
                      <a:noFill/>
                    </a:lnB>
                    <a:noFill/>
                  </a:tcPr>
                </a:tc>
                <a:tc>
                  <a:txBody>
                    <a:bodyPr/>
                    <a:lstStyle/>
                    <a:p>
                      <a:pPr algn="l" fontAlgn="t">
                        <a:buNone/>
                      </a:pPr>
                      <a:r>
                        <a:rPr lang="en-US" sz="1500" b="0" i="0" u="none" strike="noStrike">
                          <a:effectLst/>
                          <a:latin typeface="Arial" panose="020B0604020202020204" pitchFamily="34" charset="0"/>
                        </a:rPr>
                        <a:t>Ensure the amounts are accurate, reference only actual lease terms, and make sure the contents of the letter satisfies the notice requirements in the lease.</a:t>
                      </a:r>
                    </a:p>
                  </a:txBody>
                  <a:tcPr marL="75752" marR="75752" marT="37876" marB="37876">
                    <a:lnL>
                      <a:noFill/>
                    </a:lnL>
                    <a:lnR>
                      <a:noFill/>
                    </a:lnR>
                    <a:lnT>
                      <a:noFill/>
                    </a:lnT>
                    <a:lnB>
                      <a:noFill/>
                    </a:lnB>
                    <a:noFill/>
                  </a:tcPr>
                </a:tc>
                <a:extLst>
                  <a:ext uri="{0D108BD9-81ED-4DB2-BD59-A6C34878D82A}">
                    <a16:rowId xmlns:a16="http://schemas.microsoft.com/office/drawing/2014/main" val="1242953642"/>
                  </a:ext>
                </a:extLst>
              </a:tr>
              <a:tr h="787819">
                <a:tc>
                  <a:txBody>
                    <a:bodyPr/>
                    <a:lstStyle/>
                    <a:p>
                      <a:pPr algn="l" fontAlgn="t">
                        <a:buNone/>
                      </a:pPr>
                      <a:r>
                        <a:rPr lang="en-US" sz="1500" b="1" i="0" u="none" strike="noStrike" dirty="0">
                          <a:effectLst/>
                          <a:latin typeface="Arial" panose="020B0604020202020204" pitchFamily="34" charset="0"/>
                        </a:rPr>
                        <a:t>Step 4: Context Dump</a:t>
                      </a:r>
                      <a:endParaRPr lang="en-US" sz="1500" b="0" i="0" u="none" strike="noStrike" dirty="0">
                        <a:effectLst/>
                        <a:latin typeface="Arial" panose="020B0604020202020204" pitchFamily="34" charset="0"/>
                      </a:endParaRPr>
                    </a:p>
                  </a:txBody>
                  <a:tcPr marL="75752" marR="75752" marT="37876" marB="37876">
                    <a:lnL>
                      <a:noFill/>
                    </a:lnL>
                    <a:lnR>
                      <a:noFill/>
                    </a:lnR>
                    <a:lnT>
                      <a:noFill/>
                    </a:lnT>
                    <a:lnB>
                      <a:noFill/>
                    </a:lnB>
                    <a:noFill/>
                  </a:tcPr>
                </a:tc>
                <a:tc>
                  <a:txBody>
                    <a:bodyPr/>
                    <a:lstStyle/>
                    <a:p>
                      <a:pPr algn="l" fontAlgn="ctr">
                        <a:buNone/>
                      </a:pPr>
                      <a:r>
                        <a:rPr lang="en-US" sz="1500" b="0" i="0" u="none" strike="noStrike" dirty="0">
                          <a:effectLst/>
                          <a:latin typeface="Arial" panose="020B0604020202020204" pitchFamily="34" charset="0"/>
                        </a:rPr>
                        <a:t>Upload: Lease agreement, payment ledger (Apr-Jun 2025), prior communications, and relevant case law or code sections.</a:t>
                      </a:r>
                    </a:p>
                  </a:txBody>
                  <a:tcPr marL="75752" marR="75752" marT="37876" marB="37876" anchor="ctr">
                    <a:lnL>
                      <a:noFill/>
                    </a:lnL>
                    <a:lnR>
                      <a:noFill/>
                    </a:lnR>
                    <a:lnT>
                      <a:noFill/>
                    </a:lnT>
                    <a:lnB>
                      <a:noFill/>
                    </a:lnB>
                    <a:noFill/>
                  </a:tcPr>
                </a:tc>
                <a:extLst>
                  <a:ext uri="{0D108BD9-81ED-4DB2-BD59-A6C34878D82A}">
                    <a16:rowId xmlns:a16="http://schemas.microsoft.com/office/drawing/2014/main" val="4229781428"/>
                  </a:ext>
                </a:extLst>
              </a:tr>
            </a:tbl>
          </a:graphicData>
        </a:graphic>
      </p:graphicFrame>
    </p:spTree>
    <p:extLst>
      <p:ext uri="{BB962C8B-B14F-4D97-AF65-F5344CB8AC3E}">
        <p14:creationId xmlns:p14="http://schemas.microsoft.com/office/powerpoint/2010/main" val="2016101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99139B-55B3-E3F6-201B-C880D4FA765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D192BA5-03AF-4733-0FD3-C5616089F3BB}"/>
              </a:ext>
            </a:extLst>
          </p:cNvPr>
          <p:cNvPicPr>
            <a:picLocks noChangeAspect="1"/>
          </p:cNvPicPr>
          <p:nvPr/>
        </p:nvPicPr>
        <p:blipFill>
          <a:blip r:embed="rId2">
            <a:alphaModFix amt="35000"/>
          </a:blip>
          <a:srcRect b="15730"/>
          <a:stretch>
            <a:fillRect/>
          </a:stretch>
        </p:blipFill>
        <p:spPr>
          <a:xfrm>
            <a:off x="20" y="10"/>
            <a:ext cx="12191980" cy="6857990"/>
          </a:xfrm>
          <a:prstGeom prst="rect">
            <a:avLst/>
          </a:prstGeom>
        </p:spPr>
      </p:pic>
      <p:sp>
        <p:nvSpPr>
          <p:cNvPr id="4" name="Title 1">
            <a:extLst>
              <a:ext uri="{FF2B5EF4-FFF2-40B4-BE49-F238E27FC236}">
                <a16:creationId xmlns:a16="http://schemas.microsoft.com/office/drawing/2014/main" id="{726D3F96-AB35-8C2D-AFDE-9FCCCC583D41}"/>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b="1">
                <a:solidFill>
                  <a:srgbClr val="FFFFFF"/>
                </a:solidFill>
              </a:rPr>
              <a:t>Ways to Use AI in Legal Practice</a:t>
            </a:r>
          </a:p>
        </p:txBody>
      </p:sp>
      <p:sp>
        <p:nvSpPr>
          <p:cNvPr id="5" name="Text Placeholder 6">
            <a:extLst>
              <a:ext uri="{FF2B5EF4-FFF2-40B4-BE49-F238E27FC236}">
                <a16:creationId xmlns:a16="http://schemas.microsoft.com/office/drawing/2014/main" id="{24EF7F2C-C298-2EAE-F8FA-CC111DCCC5B9}"/>
              </a:ext>
            </a:extLst>
          </p:cNvPr>
          <p:cNvSpPr txBox="1">
            <a:spLocks/>
          </p:cNvSpPr>
          <p:nvPr/>
        </p:nvSpPr>
        <p:spPr>
          <a:xfrm>
            <a:off x="838200" y="1210072"/>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If used properly, AI can make your practice more productive and efficient.</a:t>
            </a:r>
          </a:p>
        </p:txBody>
      </p:sp>
      <p:graphicFrame>
        <p:nvGraphicFramePr>
          <p:cNvPr id="7" name="Diagram 6">
            <a:extLst>
              <a:ext uri="{FF2B5EF4-FFF2-40B4-BE49-F238E27FC236}">
                <a16:creationId xmlns:a16="http://schemas.microsoft.com/office/drawing/2014/main" id="{FF2DFE09-3E5E-D251-E114-7D7DC7FB02F3}"/>
              </a:ext>
            </a:extLst>
          </p:cNvPr>
          <p:cNvGraphicFramePr/>
          <p:nvPr>
            <p:extLst>
              <p:ext uri="{D42A27DB-BD31-4B8C-83A1-F6EECF244321}">
                <p14:modId xmlns:p14="http://schemas.microsoft.com/office/powerpoint/2010/main" val="12445046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2662202"/>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DD99E-3302-9765-2E81-515C52A785D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73CAA99-2D88-BCBD-38C6-A29B9CE75CCA}"/>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Ways to Use AI in Legal Practice</a:t>
            </a:r>
          </a:p>
        </p:txBody>
      </p:sp>
      <p:sp>
        <p:nvSpPr>
          <p:cNvPr id="5" name="Text Placeholder 6">
            <a:extLst>
              <a:ext uri="{FF2B5EF4-FFF2-40B4-BE49-F238E27FC236}">
                <a16:creationId xmlns:a16="http://schemas.microsoft.com/office/drawing/2014/main" id="{42D5DB5E-7AA9-ABC9-670E-8856D32FE024}"/>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If used properly, AI can make your practice more productive and efficient.</a:t>
            </a:r>
          </a:p>
        </p:txBody>
      </p:sp>
      <p:pic>
        <p:nvPicPr>
          <p:cNvPr id="2" name="Picture 1" descr="A screenshot of a computer&#10;&#10;AI-generated content may be incorrect.">
            <a:extLst>
              <a:ext uri="{FF2B5EF4-FFF2-40B4-BE49-F238E27FC236}">
                <a16:creationId xmlns:a16="http://schemas.microsoft.com/office/drawing/2014/main" id="{86C3293E-F0FD-B0EE-12E9-712C465FC534}"/>
              </a:ext>
            </a:extLst>
          </p:cNvPr>
          <p:cNvPicPr>
            <a:picLocks noChangeAspect="1"/>
          </p:cNvPicPr>
          <p:nvPr/>
        </p:nvPicPr>
        <p:blipFill>
          <a:blip r:embed="rId2">
            <a:extLst>
              <a:ext uri="{28A0092B-C50C-407E-A947-70E740481C1C}">
                <a14:useLocalDpi xmlns:a14="http://schemas.microsoft.com/office/drawing/2010/main" val="0"/>
              </a:ext>
            </a:extLst>
          </a:blip>
          <a:srcRect l="28565" b="71240"/>
          <a:stretch>
            <a:fillRect/>
          </a:stretch>
        </p:blipFill>
        <p:spPr>
          <a:xfrm>
            <a:off x="441960" y="1645463"/>
            <a:ext cx="5362080" cy="2227892"/>
          </a:xfrm>
          <a:prstGeom prst="rect">
            <a:avLst/>
          </a:prstGeom>
        </p:spPr>
      </p:pic>
      <p:pic>
        <p:nvPicPr>
          <p:cNvPr id="3" name="Picture 2" descr="A screenshot of a computer&#10;&#10;AI-generated content may be incorrect.">
            <a:extLst>
              <a:ext uri="{FF2B5EF4-FFF2-40B4-BE49-F238E27FC236}">
                <a16:creationId xmlns:a16="http://schemas.microsoft.com/office/drawing/2014/main" id="{861C3171-DDB9-2932-3A2E-DBE24CE3668F}"/>
              </a:ext>
            </a:extLst>
          </p:cNvPr>
          <p:cNvPicPr>
            <a:picLocks noChangeAspect="1"/>
          </p:cNvPicPr>
          <p:nvPr/>
        </p:nvPicPr>
        <p:blipFill>
          <a:blip r:embed="rId2">
            <a:extLst>
              <a:ext uri="{28A0092B-C50C-407E-A947-70E740481C1C}">
                <a14:useLocalDpi xmlns:a14="http://schemas.microsoft.com/office/drawing/2010/main" val="0"/>
              </a:ext>
            </a:extLst>
          </a:blip>
          <a:srcRect t="27266" b="36720"/>
          <a:stretch>
            <a:fillRect/>
          </a:stretch>
        </p:blipFill>
        <p:spPr>
          <a:xfrm>
            <a:off x="441960" y="4296013"/>
            <a:ext cx="5362080" cy="2118360"/>
          </a:xfrm>
          <a:prstGeom prst="rect">
            <a:avLst/>
          </a:prstGeom>
        </p:spPr>
      </p:pic>
      <p:graphicFrame>
        <p:nvGraphicFramePr>
          <p:cNvPr id="6" name="Diagram 5">
            <a:extLst>
              <a:ext uri="{FF2B5EF4-FFF2-40B4-BE49-F238E27FC236}">
                <a16:creationId xmlns:a16="http://schemas.microsoft.com/office/drawing/2014/main" id="{72F320EB-C998-B613-F24C-A7079F288990}"/>
              </a:ext>
            </a:extLst>
          </p:cNvPr>
          <p:cNvGraphicFramePr/>
          <p:nvPr>
            <p:extLst>
              <p:ext uri="{D42A27DB-BD31-4B8C-83A1-F6EECF244321}">
                <p14:modId xmlns:p14="http://schemas.microsoft.com/office/powerpoint/2010/main" val="2404339735"/>
              </p:ext>
            </p:extLst>
          </p:nvPr>
        </p:nvGraphicFramePr>
        <p:xfrm>
          <a:off x="5979160" y="2144432"/>
          <a:ext cx="5770880" cy="3576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2937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E191A-B954-1B3C-59F4-CA2826143B0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E2A1E8E-5AF0-02B4-F4A4-819E3CF7A689}"/>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Ways to Use AI in Legal Practice</a:t>
            </a:r>
          </a:p>
        </p:txBody>
      </p:sp>
      <p:sp>
        <p:nvSpPr>
          <p:cNvPr id="5" name="Text Placeholder 6">
            <a:extLst>
              <a:ext uri="{FF2B5EF4-FFF2-40B4-BE49-F238E27FC236}">
                <a16:creationId xmlns:a16="http://schemas.microsoft.com/office/drawing/2014/main" id="{41173064-0F1A-5DB2-C074-1B86365F8DFD}"/>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If used properly, AI can make your practice more productive and efficient.</a:t>
            </a:r>
          </a:p>
        </p:txBody>
      </p:sp>
      <p:pic>
        <p:nvPicPr>
          <p:cNvPr id="2" name="Picture 1" descr="A close-up of a sign&#10;&#10;AI-generated content may be incorrect.">
            <a:extLst>
              <a:ext uri="{FF2B5EF4-FFF2-40B4-BE49-F238E27FC236}">
                <a16:creationId xmlns:a16="http://schemas.microsoft.com/office/drawing/2014/main" id="{68665BE9-FCB7-A2BF-E66B-F9AFEE1C999F}"/>
              </a:ext>
            </a:extLst>
          </p:cNvPr>
          <p:cNvPicPr>
            <a:picLocks noChangeAspect="1"/>
          </p:cNvPicPr>
          <p:nvPr/>
        </p:nvPicPr>
        <p:blipFill>
          <a:blip r:embed="rId2"/>
          <a:stretch>
            <a:fillRect/>
          </a:stretch>
        </p:blipFill>
        <p:spPr>
          <a:xfrm>
            <a:off x="1290552" y="1555373"/>
            <a:ext cx="3792238" cy="4703265"/>
          </a:xfrm>
          <a:prstGeom prst="rect">
            <a:avLst/>
          </a:prstGeom>
        </p:spPr>
      </p:pic>
      <p:graphicFrame>
        <p:nvGraphicFramePr>
          <p:cNvPr id="8" name="Content Placeholder 2">
            <a:extLst>
              <a:ext uri="{FF2B5EF4-FFF2-40B4-BE49-F238E27FC236}">
                <a16:creationId xmlns:a16="http://schemas.microsoft.com/office/drawing/2014/main" id="{1DD6AD45-7164-04DB-80D9-BB659757CC65}"/>
              </a:ext>
            </a:extLst>
          </p:cNvPr>
          <p:cNvGraphicFramePr>
            <a:graphicFrameLocks noGrp="1"/>
          </p:cNvGraphicFramePr>
          <p:nvPr>
            <p:ph idx="1"/>
            <p:extLst>
              <p:ext uri="{D42A27DB-BD31-4B8C-83A1-F6EECF244321}">
                <p14:modId xmlns:p14="http://schemas.microsoft.com/office/powerpoint/2010/main" val="2116410169"/>
              </p:ext>
            </p:extLst>
          </p:nvPr>
        </p:nvGraphicFramePr>
        <p:xfrm>
          <a:off x="5265670" y="1247596"/>
          <a:ext cx="6093674" cy="55121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9868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F8C7C-E0AA-1981-59AE-F45B26324F2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1F01F4E-C43B-A8A3-542F-204BDB07FB52}"/>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Ways to Use AI in Legal Practice</a:t>
            </a:r>
          </a:p>
        </p:txBody>
      </p:sp>
      <p:sp>
        <p:nvSpPr>
          <p:cNvPr id="5" name="Text Placeholder 6">
            <a:extLst>
              <a:ext uri="{FF2B5EF4-FFF2-40B4-BE49-F238E27FC236}">
                <a16:creationId xmlns:a16="http://schemas.microsoft.com/office/drawing/2014/main" id="{16809256-0869-4B03-E130-5F5882614C35}"/>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If used properly, AI can make your practice more productive and efficient.</a:t>
            </a:r>
          </a:p>
        </p:txBody>
      </p:sp>
      <p:pic>
        <p:nvPicPr>
          <p:cNvPr id="9" name="Picture 8">
            <a:extLst>
              <a:ext uri="{FF2B5EF4-FFF2-40B4-BE49-F238E27FC236}">
                <a16:creationId xmlns:a16="http://schemas.microsoft.com/office/drawing/2014/main" id="{F64A6CF9-F766-D438-B6A8-6AA7720C1D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330" y="1746230"/>
            <a:ext cx="1714500" cy="3810000"/>
          </a:xfrm>
          <a:prstGeom prst="rect">
            <a:avLst/>
          </a:prstGeom>
        </p:spPr>
      </p:pic>
      <p:pic>
        <p:nvPicPr>
          <p:cNvPr id="11" name="Picture 10">
            <a:extLst>
              <a:ext uri="{FF2B5EF4-FFF2-40B4-BE49-F238E27FC236}">
                <a16:creationId xmlns:a16="http://schemas.microsoft.com/office/drawing/2014/main" id="{339390C6-89D8-9329-F68E-6AEF07A75F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8890" y="1746230"/>
            <a:ext cx="1714500" cy="4165600"/>
          </a:xfrm>
          <a:prstGeom prst="rect">
            <a:avLst/>
          </a:prstGeom>
        </p:spPr>
      </p:pic>
      <p:pic>
        <p:nvPicPr>
          <p:cNvPr id="13" name="Picture 12">
            <a:extLst>
              <a:ext uri="{FF2B5EF4-FFF2-40B4-BE49-F238E27FC236}">
                <a16:creationId xmlns:a16="http://schemas.microsoft.com/office/drawing/2014/main" id="{5ACEA2C8-057B-F011-6065-610FF0CD26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8250" y="1746230"/>
            <a:ext cx="1714500" cy="4171950"/>
          </a:xfrm>
          <a:prstGeom prst="rect">
            <a:avLst/>
          </a:prstGeom>
        </p:spPr>
      </p:pic>
      <p:pic>
        <p:nvPicPr>
          <p:cNvPr id="15" name="Picture 14">
            <a:extLst>
              <a:ext uri="{FF2B5EF4-FFF2-40B4-BE49-F238E27FC236}">
                <a16:creationId xmlns:a16="http://schemas.microsoft.com/office/drawing/2014/main" id="{9C91D999-66FD-9181-D674-A7A0611BAA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2810" y="1739880"/>
            <a:ext cx="1714500" cy="4171950"/>
          </a:xfrm>
          <a:prstGeom prst="rect">
            <a:avLst/>
          </a:prstGeom>
        </p:spPr>
      </p:pic>
      <p:pic>
        <p:nvPicPr>
          <p:cNvPr id="17" name="Picture 16">
            <a:extLst>
              <a:ext uri="{FF2B5EF4-FFF2-40B4-BE49-F238E27FC236}">
                <a16:creationId xmlns:a16="http://schemas.microsoft.com/office/drawing/2014/main" id="{AD4FDC55-1F94-E860-73F9-EE06C3E722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42170" y="1746230"/>
            <a:ext cx="2095500" cy="4171950"/>
          </a:xfrm>
          <a:prstGeom prst="rect">
            <a:avLst/>
          </a:prstGeom>
        </p:spPr>
      </p:pic>
    </p:spTree>
    <p:extLst>
      <p:ext uri="{BB962C8B-B14F-4D97-AF65-F5344CB8AC3E}">
        <p14:creationId xmlns:p14="http://schemas.microsoft.com/office/powerpoint/2010/main" val="7345406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F9E7AC-4361-ADD7-108D-E882136CE3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D8171FB-727B-9105-3267-161025F96A53}"/>
              </a:ext>
            </a:extLst>
          </p:cNvPr>
          <p:cNvPicPr>
            <a:picLocks noChangeAspect="1"/>
          </p:cNvPicPr>
          <p:nvPr/>
        </p:nvPicPr>
        <p:blipFill>
          <a:blip r:embed="rId2">
            <a:extLst>
              <a:ext uri="{28A0092B-C50C-407E-A947-70E740481C1C}">
                <a14:useLocalDpi xmlns:a14="http://schemas.microsoft.com/office/drawing/2010/main" val="0"/>
              </a:ext>
            </a:extLst>
          </a:blip>
          <a:srcRect r="289" b="1"/>
          <a:stretch>
            <a:fillRect/>
          </a:stretch>
        </p:blipFill>
        <p:spPr>
          <a:xfrm>
            <a:off x="-3447" y="-1"/>
            <a:ext cx="12195447" cy="6879745"/>
          </a:xfrm>
          <a:prstGeom prst="rect">
            <a:avLst/>
          </a:prstGeom>
        </p:spPr>
      </p:pic>
      <p:sp>
        <p:nvSpPr>
          <p:cNvPr id="10" name="Rectangle 9">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017278F-518A-68C5-543D-FE04A82F6E4C}"/>
              </a:ext>
            </a:extLst>
          </p:cNvPr>
          <p:cNvSpPr>
            <a:spLocks noGrp="1"/>
          </p:cNvSpPr>
          <p:nvPr>
            <p:ph type="title"/>
          </p:nvPr>
        </p:nvSpPr>
        <p:spPr>
          <a:xfrm>
            <a:off x="859028" y="4121944"/>
            <a:ext cx="7927785" cy="1620665"/>
          </a:xfrm>
        </p:spPr>
        <p:txBody>
          <a:bodyPr vert="horz" lIns="91440" tIns="45720" rIns="91440" bIns="45720" rtlCol="0" anchor="b">
            <a:normAutofit/>
          </a:bodyPr>
          <a:lstStyle/>
          <a:p>
            <a:r>
              <a:rPr lang="en-US" sz="4000" b="1">
                <a:solidFill>
                  <a:srgbClr val="FFFFFF"/>
                </a:solidFill>
              </a:rPr>
              <a:t>Deepfakes</a:t>
            </a:r>
          </a:p>
        </p:txBody>
      </p:sp>
      <p:sp>
        <p:nvSpPr>
          <p:cNvPr id="5" name="Text Placeholder 6">
            <a:extLst>
              <a:ext uri="{FF2B5EF4-FFF2-40B4-BE49-F238E27FC236}">
                <a16:creationId xmlns:a16="http://schemas.microsoft.com/office/drawing/2014/main" id="{BFE4F14E-721D-E7A0-BE19-76A5029B600A}"/>
              </a:ext>
            </a:extLst>
          </p:cNvPr>
          <p:cNvSpPr txBox="1">
            <a:spLocks/>
          </p:cNvSpPr>
          <p:nvPr/>
        </p:nvSpPr>
        <p:spPr>
          <a:xfrm>
            <a:off x="859028" y="5737867"/>
            <a:ext cx="7942381" cy="618479"/>
          </a:xfrm>
          <a:prstGeom prst="rect">
            <a:avLst/>
          </a:prstGeom>
        </p:spPr>
        <p:txBody>
          <a:bodyPr vert="horz" lIns="91440" tIns="45720" rIns="91440" bIns="45720" rtlCol="0">
            <a:normAutofit/>
          </a:bodyP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000" b="1">
                <a:solidFill>
                  <a:srgbClr val="FFFFFF"/>
                </a:solidFill>
              </a:rPr>
              <a:t>Easier to make, harder to spot.</a:t>
            </a:r>
          </a:p>
        </p:txBody>
      </p:sp>
    </p:spTree>
    <p:extLst>
      <p:ext uri="{BB962C8B-B14F-4D97-AF65-F5344CB8AC3E}">
        <p14:creationId xmlns:p14="http://schemas.microsoft.com/office/powerpoint/2010/main" val="4073599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CBAA1-33E7-790F-B842-70AD160CEAE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BDCD0D5-40EB-79E2-7450-BE1D660C295F}"/>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Deepfakes</a:t>
            </a:r>
          </a:p>
        </p:txBody>
      </p:sp>
      <p:sp>
        <p:nvSpPr>
          <p:cNvPr id="5" name="Text Placeholder 6">
            <a:extLst>
              <a:ext uri="{FF2B5EF4-FFF2-40B4-BE49-F238E27FC236}">
                <a16:creationId xmlns:a16="http://schemas.microsoft.com/office/drawing/2014/main" id="{FF8CC5D8-D208-1B08-3F79-28997C8A3B63}"/>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Easier to make, harder to spot. </a:t>
            </a:r>
          </a:p>
        </p:txBody>
      </p:sp>
      <p:graphicFrame>
        <p:nvGraphicFramePr>
          <p:cNvPr id="7" name="Diagram 6">
            <a:extLst>
              <a:ext uri="{FF2B5EF4-FFF2-40B4-BE49-F238E27FC236}">
                <a16:creationId xmlns:a16="http://schemas.microsoft.com/office/drawing/2014/main" id="{16F93536-26C4-D65A-0E7A-27FF5202F00D}"/>
              </a:ext>
            </a:extLst>
          </p:cNvPr>
          <p:cNvGraphicFramePr/>
          <p:nvPr>
            <p:extLst>
              <p:ext uri="{D42A27DB-BD31-4B8C-83A1-F6EECF244321}">
                <p14:modId xmlns:p14="http://schemas.microsoft.com/office/powerpoint/2010/main" val="1687506578"/>
              </p:ext>
            </p:extLst>
          </p:nvPr>
        </p:nvGraphicFramePr>
        <p:xfrm>
          <a:off x="649776" y="2144432"/>
          <a:ext cx="10892448" cy="2605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3372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C1554-6A50-7CC5-4ED3-F712F02FDA4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F9FD86-286D-0388-24CD-C78E0A7E1D71}"/>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Deepfakes</a:t>
            </a:r>
          </a:p>
        </p:txBody>
      </p:sp>
      <p:sp>
        <p:nvSpPr>
          <p:cNvPr id="5" name="Text Placeholder 6">
            <a:extLst>
              <a:ext uri="{FF2B5EF4-FFF2-40B4-BE49-F238E27FC236}">
                <a16:creationId xmlns:a16="http://schemas.microsoft.com/office/drawing/2014/main" id="{9E04A143-0798-6C39-CBE2-AC79517E4E3A}"/>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Visual information is very hard to forget. </a:t>
            </a:r>
          </a:p>
        </p:txBody>
      </p:sp>
      <p:grpSp>
        <p:nvGrpSpPr>
          <p:cNvPr id="10" name="Group 9">
            <a:extLst>
              <a:ext uri="{FF2B5EF4-FFF2-40B4-BE49-F238E27FC236}">
                <a16:creationId xmlns:a16="http://schemas.microsoft.com/office/drawing/2014/main" id="{5A1300D6-CA8C-9F7E-7987-D66E2950FAEA}"/>
              </a:ext>
            </a:extLst>
          </p:cNvPr>
          <p:cNvGrpSpPr/>
          <p:nvPr/>
        </p:nvGrpSpPr>
        <p:grpSpPr>
          <a:xfrm>
            <a:off x="107598" y="1557410"/>
            <a:ext cx="5125524" cy="4257040"/>
            <a:chOff x="297947" y="1722242"/>
            <a:chExt cx="4042785" cy="4735527"/>
          </a:xfrm>
        </p:grpSpPr>
        <p:sp>
          <p:nvSpPr>
            <p:cNvPr id="9" name="Flowchart: Sequential Access Storage 8">
              <a:extLst>
                <a:ext uri="{FF2B5EF4-FFF2-40B4-BE49-F238E27FC236}">
                  <a16:creationId xmlns:a16="http://schemas.microsoft.com/office/drawing/2014/main" id="{31C97DBA-550A-2892-2BEF-C900B15E3B32}"/>
                </a:ext>
              </a:extLst>
            </p:cNvPr>
            <p:cNvSpPr/>
            <p:nvPr/>
          </p:nvSpPr>
          <p:spPr>
            <a:xfrm>
              <a:off x="297947" y="1722242"/>
              <a:ext cx="4042785" cy="4735527"/>
            </a:xfrm>
            <a:prstGeom prst="flowChartMagneticTap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15106D44-B8F7-E320-E85B-7B346FF161B2}"/>
                </a:ext>
              </a:extLst>
            </p:cNvPr>
            <p:cNvSpPr txBox="1">
              <a:spLocks/>
            </p:cNvSpPr>
            <p:nvPr/>
          </p:nvSpPr>
          <p:spPr>
            <a:xfrm>
              <a:off x="827043" y="2645258"/>
              <a:ext cx="3203918" cy="2746290"/>
            </a:xfrm>
            <a:prstGeom prst="rect">
              <a:avLst/>
            </a:prstGeom>
          </p:spPr>
          <p:txBody>
            <a:bodyPr vert="horz" wrap="square" lIns="0" tIns="0" rIns="0" bIns="0" rtlCol="0">
              <a:noAutofit/>
            </a:bodyPr>
            <a:lstStyle>
              <a:lvl1pPr marL="228600" indent="-228600" algn="l" defTabSz="914400" rtl="0" eaLnBrk="1" latinLnBrk="0" hangingPunct="1">
                <a:lnSpc>
                  <a:spcPct val="120000"/>
                </a:lnSpc>
                <a:spcBef>
                  <a:spcPts val="0"/>
                </a:spcBef>
                <a:buClr>
                  <a:srgbClr val="003475"/>
                </a:buClr>
                <a:buFont typeface="Arial" panose="020B0604020202020204" pitchFamily="34" charset="0"/>
                <a:buChar char="•"/>
                <a:defRPr sz="1400" b="0" i="0" kern="1200">
                  <a:solidFill>
                    <a:schemeClr val="tx1">
                      <a:lumMod val="75000"/>
                      <a:lumOff val="25000"/>
                    </a:schemeClr>
                  </a:solidFill>
                  <a:latin typeface="Lato" panose="020F0502020204030203" pitchFamily="34" charset="0"/>
                  <a:ea typeface="+mn-ea"/>
                  <a:cs typeface="+mn-cs"/>
                </a:defRPr>
              </a:lvl1pPr>
              <a:lvl2pPr marL="6858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2pPr>
              <a:lvl3pPr marL="1143000" indent="-228600" algn="l" defTabSz="914400" rtl="0" eaLnBrk="1" latinLnBrk="0" hangingPunct="1">
                <a:lnSpc>
                  <a:spcPct val="120000"/>
                </a:lnSpc>
                <a:spcBef>
                  <a:spcPts val="0"/>
                </a:spcBef>
                <a:buClr>
                  <a:srgbClr val="003475"/>
                </a:buClr>
                <a:buFont typeface="Wingdings" pitchFamily="2" charset="2"/>
                <a:buChar char="§"/>
                <a:defRPr sz="1400" b="0" i="0" kern="1200">
                  <a:solidFill>
                    <a:schemeClr val="tx1">
                      <a:lumMod val="75000"/>
                      <a:lumOff val="25000"/>
                    </a:schemeClr>
                  </a:solidFill>
                  <a:latin typeface="Lato" panose="020F0502020204030203" pitchFamily="34" charset="0"/>
                  <a:ea typeface="+mn-ea"/>
                  <a:cs typeface="+mn-cs"/>
                </a:defRPr>
              </a:lvl3pPr>
              <a:lvl4pPr marL="16002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4pPr>
              <a:lvl5pPr marL="20574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tx1"/>
                  </a:solidFill>
                </a:rPr>
                <a:t>Even if a person is aware that evidence is fake, the fake evidence may still have a substantial impact on the person’s perception of the facts or situation. </a:t>
              </a:r>
            </a:p>
            <a:p>
              <a:pPr marL="0" indent="0">
                <a:buNone/>
              </a:pPr>
              <a:r>
                <a:rPr lang="en-US" sz="1200" dirty="0">
                  <a:solidFill>
                    <a:schemeClr val="tx1"/>
                  </a:solidFill>
                </a:rPr>
                <a:t>Maura R. Grossman, The </a:t>
              </a:r>
              <a:r>
                <a:rPr lang="en-US" sz="1200" dirty="0" err="1">
                  <a:solidFill>
                    <a:schemeClr val="tx1"/>
                  </a:solidFill>
                </a:rPr>
                <a:t>GPTJudge</a:t>
              </a:r>
              <a:r>
                <a:rPr lang="en-US" sz="1200" dirty="0">
                  <a:solidFill>
                    <a:schemeClr val="tx1"/>
                  </a:solidFill>
                </a:rPr>
                <a:t>: Justice in a </a:t>
              </a:r>
            </a:p>
            <a:p>
              <a:pPr marL="0" indent="0">
                <a:buNone/>
              </a:pPr>
              <a:r>
                <a:rPr lang="en-US" sz="1200" dirty="0">
                  <a:solidFill>
                    <a:schemeClr val="tx1"/>
                  </a:solidFill>
                </a:rPr>
                <a:t>Generative AI World (2023) 23 </a:t>
              </a:r>
            </a:p>
            <a:p>
              <a:pPr marL="0" indent="0">
                <a:buNone/>
              </a:pPr>
              <a:r>
                <a:rPr lang="en-US" sz="1200" dirty="0">
                  <a:solidFill>
                    <a:schemeClr val="tx1"/>
                  </a:solidFill>
                </a:rPr>
                <a:t>DUKE L. &amp; TECH. REV. 1, 19</a:t>
              </a:r>
              <a:br>
                <a:rPr lang="en-US" sz="1200" dirty="0">
                  <a:solidFill>
                    <a:schemeClr val="tx1"/>
                  </a:solidFill>
                </a:rPr>
              </a:br>
              <a:endParaRPr lang="en-US" sz="1200" dirty="0">
                <a:solidFill>
                  <a:schemeClr val="tx1"/>
                </a:solidFill>
              </a:endParaRPr>
            </a:p>
          </p:txBody>
        </p:sp>
      </p:grpSp>
      <p:grpSp>
        <p:nvGrpSpPr>
          <p:cNvPr id="8" name="Group 7">
            <a:extLst>
              <a:ext uri="{FF2B5EF4-FFF2-40B4-BE49-F238E27FC236}">
                <a16:creationId xmlns:a16="http://schemas.microsoft.com/office/drawing/2014/main" id="{A1037198-84A5-40DA-8B99-DCB4BBC5EA5C}"/>
              </a:ext>
            </a:extLst>
          </p:cNvPr>
          <p:cNvGrpSpPr/>
          <p:nvPr/>
        </p:nvGrpSpPr>
        <p:grpSpPr>
          <a:xfrm>
            <a:off x="6492240" y="307729"/>
            <a:ext cx="5450644" cy="3378201"/>
            <a:chOff x="5147890" y="939820"/>
            <a:chExt cx="4690888" cy="3660434"/>
          </a:xfrm>
        </p:grpSpPr>
        <p:sp>
          <p:nvSpPr>
            <p:cNvPr id="7" name="Speech Bubble: Oval 6">
              <a:extLst>
                <a:ext uri="{FF2B5EF4-FFF2-40B4-BE49-F238E27FC236}">
                  <a16:creationId xmlns:a16="http://schemas.microsoft.com/office/drawing/2014/main" id="{AE57832C-97C1-6B20-98DF-8DAB958980D1}"/>
                </a:ext>
              </a:extLst>
            </p:cNvPr>
            <p:cNvSpPr/>
            <p:nvPr/>
          </p:nvSpPr>
          <p:spPr>
            <a:xfrm flipH="1">
              <a:off x="5147890" y="939820"/>
              <a:ext cx="4592320" cy="3660434"/>
            </a:xfrm>
            <a:prstGeom prst="wedgeEllipseCallou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4BA755B-89DD-547A-49FF-ABD5AF7ADFB1}"/>
                </a:ext>
              </a:extLst>
            </p:cNvPr>
            <p:cNvSpPr txBox="1">
              <a:spLocks/>
            </p:cNvSpPr>
            <p:nvPr/>
          </p:nvSpPr>
          <p:spPr>
            <a:xfrm>
              <a:off x="5586818" y="1706590"/>
              <a:ext cx="4251960" cy="2307788"/>
            </a:xfrm>
            <a:prstGeom prst="rect">
              <a:avLst/>
            </a:prstGeom>
          </p:spPr>
          <p:txBody>
            <a:bodyPr vert="horz" wrap="square" lIns="0" tIns="0" rIns="0" bIns="0" rtlCol="0">
              <a:noAutofit/>
            </a:bodyPr>
            <a:lstStyle>
              <a:lvl1pPr marL="228600" indent="-228600" algn="l" defTabSz="914400" rtl="0" eaLnBrk="1" latinLnBrk="0" hangingPunct="1">
                <a:lnSpc>
                  <a:spcPct val="120000"/>
                </a:lnSpc>
                <a:spcBef>
                  <a:spcPts val="0"/>
                </a:spcBef>
                <a:buClr>
                  <a:srgbClr val="003475"/>
                </a:buClr>
                <a:buFont typeface="Arial" panose="020B0604020202020204" pitchFamily="34" charset="0"/>
                <a:buChar char="•"/>
                <a:defRPr sz="1400" b="0" i="0" kern="1200">
                  <a:solidFill>
                    <a:schemeClr val="tx1">
                      <a:lumMod val="75000"/>
                      <a:lumOff val="25000"/>
                    </a:schemeClr>
                  </a:solidFill>
                  <a:latin typeface="Lato" panose="020F0502020204030203" pitchFamily="34" charset="0"/>
                  <a:ea typeface="+mn-ea"/>
                  <a:cs typeface="+mn-cs"/>
                </a:defRPr>
              </a:lvl1pPr>
              <a:lvl2pPr marL="6858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2pPr>
              <a:lvl3pPr marL="1143000" indent="-228600" algn="l" defTabSz="914400" rtl="0" eaLnBrk="1" latinLnBrk="0" hangingPunct="1">
                <a:lnSpc>
                  <a:spcPct val="120000"/>
                </a:lnSpc>
                <a:spcBef>
                  <a:spcPts val="0"/>
                </a:spcBef>
                <a:buClr>
                  <a:srgbClr val="003475"/>
                </a:buClr>
                <a:buFont typeface="Wingdings" pitchFamily="2" charset="2"/>
                <a:buChar char="§"/>
                <a:defRPr sz="1400" b="0" i="0" kern="1200">
                  <a:solidFill>
                    <a:schemeClr val="tx1">
                      <a:lumMod val="75000"/>
                      <a:lumOff val="25000"/>
                    </a:schemeClr>
                  </a:solidFill>
                  <a:latin typeface="Lato" panose="020F0502020204030203" pitchFamily="34" charset="0"/>
                  <a:ea typeface="+mn-ea"/>
                  <a:cs typeface="+mn-cs"/>
                </a:defRPr>
              </a:lvl3pPr>
              <a:lvl4pPr marL="16002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4pPr>
              <a:lvl5pPr marL="20574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bg1"/>
                  </a:solidFill>
                </a:rPr>
                <a:t>Jurors retain up to 85% of visual information as opposed to only 10% of what they hear.</a:t>
              </a:r>
            </a:p>
            <a:p>
              <a:pPr marL="0" indent="0">
                <a:buNone/>
              </a:pPr>
              <a:r>
                <a:rPr lang="en-US" sz="1200" dirty="0">
                  <a:solidFill>
                    <a:schemeClr val="bg1"/>
                  </a:solidFill>
                </a:rPr>
                <a:t>Zachary B. Parry, Digital Manipulation and Photographic Evidence: Defrauding the Courts One Thousand Words at a Time (2009) </a:t>
              </a:r>
            </a:p>
            <a:p>
              <a:pPr marL="0" indent="0">
                <a:buNone/>
              </a:pPr>
              <a:r>
                <a:rPr lang="en-US" sz="1200" dirty="0">
                  <a:solidFill>
                    <a:schemeClr val="bg1"/>
                  </a:solidFill>
                </a:rPr>
                <a:t>U. ILL. J. L. TECH &amp; POL’Y 175, 185</a:t>
              </a:r>
              <a:br>
                <a:rPr lang="en-US" sz="1200" dirty="0">
                  <a:solidFill>
                    <a:schemeClr val="bg1"/>
                  </a:solidFill>
                </a:rPr>
              </a:br>
              <a:endParaRPr lang="en-US" sz="1200" dirty="0">
                <a:solidFill>
                  <a:schemeClr val="bg1"/>
                </a:solidFill>
              </a:endParaRPr>
            </a:p>
          </p:txBody>
        </p:sp>
      </p:grpSp>
      <p:grpSp>
        <p:nvGrpSpPr>
          <p:cNvPr id="12" name="Group 11">
            <a:extLst>
              <a:ext uri="{FF2B5EF4-FFF2-40B4-BE49-F238E27FC236}">
                <a16:creationId xmlns:a16="http://schemas.microsoft.com/office/drawing/2014/main" id="{9BC4F569-FE9B-1810-ED35-71AA11D8C313}"/>
              </a:ext>
            </a:extLst>
          </p:cNvPr>
          <p:cNvGrpSpPr/>
          <p:nvPr/>
        </p:nvGrpSpPr>
        <p:grpSpPr>
          <a:xfrm>
            <a:off x="5081543" y="3448561"/>
            <a:ext cx="4540140" cy="2814802"/>
            <a:chOff x="5821755" y="4175760"/>
            <a:chExt cx="5072612" cy="2814802"/>
          </a:xfrm>
        </p:grpSpPr>
        <p:sp>
          <p:nvSpPr>
            <p:cNvPr id="11" name="Speech Bubble: Rectangle with Corners Rounded 10">
              <a:extLst>
                <a:ext uri="{FF2B5EF4-FFF2-40B4-BE49-F238E27FC236}">
                  <a16:creationId xmlns:a16="http://schemas.microsoft.com/office/drawing/2014/main" id="{5408DB82-6557-FAD6-D9F7-23D5320FA350}"/>
                </a:ext>
              </a:extLst>
            </p:cNvPr>
            <p:cNvSpPr/>
            <p:nvPr/>
          </p:nvSpPr>
          <p:spPr>
            <a:xfrm>
              <a:off x="5821755" y="4175760"/>
              <a:ext cx="5072612" cy="2682239"/>
            </a:xfrm>
            <a:prstGeom prst="wedgeRoundRectCallout">
              <a:avLst>
                <a:gd name="adj1" fmla="val -20609"/>
                <a:gd name="adj2" fmla="val 72348"/>
                <a:gd name="adj3" fmla="val 16667"/>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B3EAC883-4821-BE58-7AA5-A7D3780E85F5}"/>
                </a:ext>
              </a:extLst>
            </p:cNvPr>
            <p:cNvSpPr txBox="1">
              <a:spLocks/>
            </p:cNvSpPr>
            <p:nvPr/>
          </p:nvSpPr>
          <p:spPr>
            <a:xfrm>
              <a:off x="6082623" y="4388135"/>
              <a:ext cx="4733607" cy="2602427"/>
            </a:xfrm>
            <a:prstGeom prst="rect">
              <a:avLst/>
            </a:prstGeom>
          </p:spPr>
          <p:txBody>
            <a:bodyPr vert="horz" wrap="square" lIns="0" tIns="0" rIns="0" bIns="0" rtlCol="0">
              <a:noAutofit/>
            </a:bodyPr>
            <a:lstStyle>
              <a:lvl1pPr marL="228600" indent="-228600" algn="l" defTabSz="914400" rtl="0" eaLnBrk="1" latinLnBrk="0" hangingPunct="1">
                <a:lnSpc>
                  <a:spcPct val="120000"/>
                </a:lnSpc>
                <a:spcBef>
                  <a:spcPts val="0"/>
                </a:spcBef>
                <a:buClr>
                  <a:srgbClr val="003475"/>
                </a:buClr>
                <a:buFont typeface="Arial" panose="020B0604020202020204" pitchFamily="34" charset="0"/>
                <a:buChar char="•"/>
                <a:defRPr sz="1400" b="0" i="0" kern="1200">
                  <a:solidFill>
                    <a:schemeClr val="tx1">
                      <a:lumMod val="75000"/>
                      <a:lumOff val="25000"/>
                    </a:schemeClr>
                  </a:solidFill>
                  <a:latin typeface="Lato" panose="020F0502020204030203" pitchFamily="34" charset="0"/>
                  <a:ea typeface="+mn-ea"/>
                  <a:cs typeface="+mn-cs"/>
                </a:defRPr>
              </a:lvl1pPr>
              <a:lvl2pPr marL="6858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2pPr>
              <a:lvl3pPr marL="1143000" indent="-228600" algn="l" defTabSz="914400" rtl="0" eaLnBrk="1" latinLnBrk="0" hangingPunct="1">
                <a:lnSpc>
                  <a:spcPct val="120000"/>
                </a:lnSpc>
                <a:spcBef>
                  <a:spcPts val="0"/>
                </a:spcBef>
                <a:buClr>
                  <a:srgbClr val="003475"/>
                </a:buClr>
                <a:buFont typeface="Wingdings" pitchFamily="2" charset="2"/>
                <a:buChar char="§"/>
                <a:defRPr sz="1400" b="0" i="0" kern="1200">
                  <a:solidFill>
                    <a:schemeClr val="tx1">
                      <a:lumMod val="75000"/>
                      <a:lumOff val="25000"/>
                    </a:schemeClr>
                  </a:solidFill>
                  <a:latin typeface="Lato" panose="020F0502020204030203" pitchFamily="34" charset="0"/>
                  <a:ea typeface="+mn-ea"/>
                  <a:cs typeface="+mn-cs"/>
                </a:defRPr>
              </a:lvl3pPr>
              <a:lvl4pPr marL="16002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4pPr>
              <a:lvl5pPr marL="20574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solidFill>
                    <a:srgbClr val="003399"/>
                  </a:solidFill>
                </a:rPr>
                <a:t>The Continued Influence Effect: The brain performs some knowledge revision with correction, but the prior information is not erased but rather “coexist[s] and compete[s] for activation. </a:t>
              </a:r>
            </a:p>
            <a:p>
              <a:pPr marL="0" indent="0">
                <a:buNone/>
              </a:pPr>
              <a:r>
                <a:rPr lang="en-US" sz="1200" dirty="0">
                  <a:solidFill>
                    <a:srgbClr val="003399"/>
                  </a:solidFill>
                </a:rPr>
                <a:t>Ullrich K.H. Ecker et. al. (2022) The Psychological Drivers of Misinformation Belief and its resistance to Correction, NATURE REVIEWS PSYCHOLOGY 1, 13-29.</a:t>
              </a:r>
            </a:p>
          </p:txBody>
        </p:sp>
      </p:grpSp>
    </p:spTree>
    <p:extLst>
      <p:ext uri="{BB962C8B-B14F-4D97-AF65-F5344CB8AC3E}">
        <p14:creationId xmlns:p14="http://schemas.microsoft.com/office/powerpoint/2010/main" val="537488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D7750-6ABE-11DE-4B98-2C5BA177191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9221FDA-EEAB-5126-7ED6-95079D3702CD}"/>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Deepfakes</a:t>
            </a:r>
          </a:p>
        </p:txBody>
      </p:sp>
      <p:sp>
        <p:nvSpPr>
          <p:cNvPr id="5" name="Text Placeholder 6">
            <a:extLst>
              <a:ext uri="{FF2B5EF4-FFF2-40B4-BE49-F238E27FC236}">
                <a16:creationId xmlns:a16="http://schemas.microsoft.com/office/drawing/2014/main" id="{ADC95FAE-7A5B-A233-EB33-41CE3AA0B018}"/>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Telltale signs for spotting one. </a:t>
            </a:r>
          </a:p>
        </p:txBody>
      </p:sp>
      <p:graphicFrame>
        <p:nvGraphicFramePr>
          <p:cNvPr id="13" name="Table 12">
            <a:extLst>
              <a:ext uri="{FF2B5EF4-FFF2-40B4-BE49-F238E27FC236}">
                <a16:creationId xmlns:a16="http://schemas.microsoft.com/office/drawing/2014/main" id="{C8BB78F1-2745-AF66-54AD-5AF181DB0E8C}"/>
              </a:ext>
            </a:extLst>
          </p:cNvPr>
          <p:cNvGraphicFramePr>
            <a:graphicFrameLocks noGrp="1"/>
          </p:cNvGraphicFramePr>
          <p:nvPr>
            <p:extLst>
              <p:ext uri="{D42A27DB-BD31-4B8C-83A1-F6EECF244321}">
                <p14:modId xmlns:p14="http://schemas.microsoft.com/office/powerpoint/2010/main" val="4174299280"/>
              </p:ext>
            </p:extLst>
          </p:nvPr>
        </p:nvGraphicFramePr>
        <p:xfrm>
          <a:off x="649776" y="1578730"/>
          <a:ext cx="10637520" cy="3840480"/>
        </p:xfrm>
        <a:graphic>
          <a:graphicData uri="http://schemas.openxmlformats.org/drawingml/2006/table">
            <a:tbl>
              <a:tblPr firstRow="1" bandRow="1">
                <a:tableStyleId>{5C22544A-7EE6-4342-B048-85BDC9FD1C3A}</a:tableStyleId>
              </a:tblPr>
              <a:tblGrid>
                <a:gridCol w="1627703">
                  <a:extLst>
                    <a:ext uri="{9D8B030D-6E8A-4147-A177-3AD203B41FA5}">
                      <a16:colId xmlns:a16="http://schemas.microsoft.com/office/drawing/2014/main" val="2115285791"/>
                    </a:ext>
                  </a:extLst>
                </a:gridCol>
                <a:gridCol w="9009817">
                  <a:extLst>
                    <a:ext uri="{9D8B030D-6E8A-4147-A177-3AD203B41FA5}">
                      <a16:colId xmlns:a16="http://schemas.microsoft.com/office/drawing/2014/main" val="3753363983"/>
                    </a:ext>
                  </a:extLst>
                </a:gridCol>
              </a:tblGrid>
              <a:tr h="370840">
                <a:tc>
                  <a:txBody>
                    <a:bodyPr/>
                    <a:lstStyle/>
                    <a:p>
                      <a:endParaRPr lang="en-US" dirty="0"/>
                    </a:p>
                  </a:txBody>
                  <a:tcPr/>
                </a:tc>
                <a:tc>
                  <a:txBody>
                    <a:bodyPr/>
                    <a:lstStyle/>
                    <a:p>
                      <a:r>
                        <a:rPr lang="en-US" dirty="0"/>
                        <a:t>What you might notice that tips you off:</a:t>
                      </a:r>
                    </a:p>
                    <a:p>
                      <a:endParaRPr lang="en-US" dirty="0"/>
                    </a:p>
                  </a:txBody>
                  <a:tcPr/>
                </a:tc>
                <a:extLst>
                  <a:ext uri="{0D108BD9-81ED-4DB2-BD59-A6C34878D82A}">
                    <a16:rowId xmlns:a16="http://schemas.microsoft.com/office/drawing/2014/main" val="3688526249"/>
                  </a:ext>
                </a:extLst>
              </a:tr>
              <a:tr h="370840">
                <a:tc>
                  <a:txBody>
                    <a:bodyPr/>
                    <a:lstStyle/>
                    <a:p>
                      <a:endParaRPr lang="en-US" dirty="0"/>
                    </a:p>
                  </a:txBody>
                  <a:tcPr/>
                </a:tc>
                <a:tc>
                  <a:txBody>
                    <a:bodyPr/>
                    <a:lstStyle/>
                    <a:p>
                      <a:r>
                        <a:rPr lang="en-US" dirty="0"/>
                        <a:t>Unrealistic human movement: unnatural gestures, awkward body mechanics</a:t>
                      </a:r>
                    </a:p>
                    <a:p>
                      <a:endParaRPr lang="en-US" dirty="0"/>
                    </a:p>
                  </a:txBody>
                  <a:tcPr/>
                </a:tc>
                <a:extLst>
                  <a:ext uri="{0D108BD9-81ED-4DB2-BD59-A6C34878D82A}">
                    <a16:rowId xmlns:a16="http://schemas.microsoft.com/office/drawing/2014/main" val="567866519"/>
                  </a:ext>
                </a:extLst>
              </a:tr>
              <a:tr h="370840">
                <a:tc>
                  <a:txBody>
                    <a:bodyPr/>
                    <a:lstStyle/>
                    <a:p>
                      <a:endParaRPr lang="en-US"/>
                    </a:p>
                  </a:txBody>
                  <a:tcPr/>
                </a:tc>
                <a:tc>
                  <a:txBody>
                    <a:bodyPr/>
                    <a:lstStyle/>
                    <a:p>
                      <a:r>
                        <a:rPr lang="en-US" dirty="0"/>
                        <a:t>Facial expressions often appear uncanny or disconnected from speech emotions</a:t>
                      </a:r>
                    </a:p>
                    <a:p>
                      <a:endParaRPr lang="en-US" dirty="0"/>
                    </a:p>
                  </a:txBody>
                  <a:tcPr/>
                </a:tc>
                <a:extLst>
                  <a:ext uri="{0D108BD9-81ED-4DB2-BD59-A6C34878D82A}">
                    <a16:rowId xmlns:a16="http://schemas.microsoft.com/office/drawing/2014/main" val="1766141484"/>
                  </a:ext>
                </a:extLst>
              </a:tr>
              <a:tr h="370840">
                <a:tc>
                  <a:txBody>
                    <a:bodyPr/>
                    <a:lstStyle/>
                    <a:p>
                      <a:endParaRPr lang="en-US"/>
                    </a:p>
                  </a:txBody>
                  <a:tcPr/>
                </a:tc>
                <a:tc>
                  <a:txBody>
                    <a:bodyPr/>
                    <a:lstStyle/>
                    <a:p>
                      <a:r>
                        <a:rPr lang="en-US" dirty="0"/>
                        <a:t>Environmental interaction is poor: subjects rarely touch objects naturally</a:t>
                      </a:r>
                    </a:p>
                    <a:p>
                      <a:endParaRPr lang="en-US" dirty="0"/>
                    </a:p>
                  </a:txBody>
                  <a:tcPr/>
                </a:tc>
                <a:extLst>
                  <a:ext uri="{0D108BD9-81ED-4DB2-BD59-A6C34878D82A}">
                    <a16:rowId xmlns:a16="http://schemas.microsoft.com/office/drawing/2014/main" val="122802668"/>
                  </a:ext>
                </a:extLst>
              </a:tr>
              <a:tr h="370840">
                <a:tc>
                  <a:txBody>
                    <a:bodyPr/>
                    <a:lstStyle/>
                    <a:p>
                      <a:endParaRPr lang="en-US"/>
                    </a:p>
                  </a:txBody>
                  <a:tcPr/>
                </a:tc>
                <a:tc>
                  <a:txBody>
                    <a:bodyPr/>
                    <a:lstStyle/>
                    <a:p>
                      <a:r>
                        <a:rPr lang="en-US" dirty="0"/>
                        <a:t>Odd lighting or shadow changes</a:t>
                      </a:r>
                    </a:p>
                    <a:p>
                      <a:endParaRPr lang="en-US" dirty="0"/>
                    </a:p>
                  </a:txBody>
                  <a:tcPr/>
                </a:tc>
                <a:extLst>
                  <a:ext uri="{0D108BD9-81ED-4DB2-BD59-A6C34878D82A}">
                    <a16:rowId xmlns:a16="http://schemas.microsoft.com/office/drawing/2014/main" val="1391998181"/>
                  </a:ext>
                </a:extLst>
              </a:tr>
              <a:tr h="370840">
                <a:tc>
                  <a:txBody>
                    <a:bodyPr/>
                    <a:lstStyle/>
                    <a:p>
                      <a:endParaRPr lang="en-US"/>
                    </a:p>
                  </a:txBody>
                  <a:tcPr/>
                </a:tc>
                <a:tc>
                  <a:txBody>
                    <a:bodyPr/>
                    <a:lstStyle/>
                    <a:p>
                      <a:r>
                        <a:rPr lang="en-US" dirty="0"/>
                        <a:t>Lip movements not perfectly matching spoken words</a:t>
                      </a:r>
                    </a:p>
                    <a:p>
                      <a:endParaRPr lang="en-US" dirty="0"/>
                    </a:p>
                  </a:txBody>
                  <a:tcPr/>
                </a:tc>
                <a:extLst>
                  <a:ext uri="{0D108BD9-81ED-4DB2-BD59-A6C34878D82A}">
                    <a16:rowId xmlns:a16="http://schemas.microsoft.com/office/drawing/2014/main" val="405142220"/>
                  </a:ext>
                </a:extLst>
              </a:tr>
            </a:tbl>
          </a:graphicData>
        </a:graphic>
      </p:graphicFrame>
      <p:sp>
        <p:nvSpPr>
          <p:cNvPr id="14" name="TextBox 13">
            <a:extLst>
              <a:ext uri="{FF2B5EF4-FFF2-40B4-BE49-F238E27FC236}">
                <a16:creationId xmlns:a16="http://schemas.microsoft.com/office/drawing/2014/main" id="{B1D4B1F1-BCF4-43AE-A814-7EF29EEBDBE9}"/>
              </a:ext>
            </a:extLst>
          </p:cNvPr>
          <p:cNvSpPr txBox="1"/>
          <p:nvPr/>
        </p:nvSpPr>
        <p:spPr>
          <a:xfrm>
            <a:off x="1923960" y="5918180"/>
            <a:ext cx="3623400" cy="400110"/>
          </a:xfrm>
          <a:prstGeom prst="rect">
            <a:avLst/>
          </a:prstGeom>
          <a:noFill/>
        </p:spPr>
        <p:txBody>
          <a:bodyPr wrap="square" rtlCol="0">
            <a:spAutoFit/>
          </a:bodyPr>
          <a:lstStyle/>
          <a:p>
            <a:r>
              <a:rPr lang="en-US" sz="2000" b="1" dirty="0"/>
              <a:t>You'll know it when you see it.</a:t>
            </a:r>
          </a:p>
        </p:txBody>
      </p:sp>
      <p:sp>
        <p:nvSpPr>
          <p:cNvPr id="15" name="TextBox 14">
            <a:extLst>
              <a:ext uri="{FF2B5EF4-FFF2-40B4-BE49-F238E27FC236}">
                <a16:creationId xmlns:a16="http://schemas.microsoft.com/office/drawing/2014/main" id="{5C57BFF5-518B-1FF2-DF24-F16C46FAE968}"/>
              </a:ext>
            </a:extLst>
          </p:cNvPr>
          <p:cNvSpPr txBox="1"/>
          <p:nvPr/>
        </p:nvSpPr>
        <p:spPr>
          <a:xfrm>
            <a:off x="7164188" y="5880914"/>
            <a:ext cx="3119120" cy="400110"/>
          </a:xfrm>
          <a:prstGeom prst="rect">
            <a:avLst/>
          </a:prstGeom>
          <a:noFill/>
        </p:spPr>
        <p:txBody>
          <a:bodyPr wrap="square" rtlCol="0">
            <a:spAutoFit/>
          </a:bodyPr>
          <a:lstStyle/>
          <a:p>
            <a:r>
              <a:rPr lang="en-US" sz="2000" b="1" dirty="0"/>
              <a:t>Not anymore…</a:t>
            </a:r>
          </a:p>
        </p:txBody>
      </p:sp>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08CA4539-40C4-145C-61FA-899DAD11030B}"/>
                  </a:ext>
                </a:extLst>
              </p14:cNvPr>
              <p14:cNvContentPartPr/>
              <p14:nvPr/>
            </p14:nvContentPartPr>
            <p14:xfrm>
              <a:off x="1290560" y="2346240"/>
              <a:ext cx="355320" cy="275040"/>
            </p14:xfrm>
          </p:contentPart>
        </mc:Choice>
        <mc:Fallback xmlns="">
          <p:pic>
            <p:nvPicPr>
              <p:cNvPr id="17" name="Ink 16">
                <a:extLst>
                  <a:ext uri="{FF2B5EF4-FFF2-40B4-BE49-F238E27FC236}">
                    <a16:creationId xmlns:a16="http://schemas.microsoft.com/office/drawing/2014/main" id="{08CA4539-40C4-145C-61FA-899DAD11030B}"/>
                  </a:ext>
                </a:extLst>
              </p:cNvPr>
              <p:cNvPicPr/>
              <p:nvPr/>
            </p:nvPicPr>
            <p:blipFill>
              <a:blip r:embed="rId3"/>
              <a:stretch>
                <a:fillRect/>
              </a:stretch>
            </p:blipFill>
            <p:spPr>
              <a:xfrm>
                <a:off x="1236560" y="2238600"/>
                <a:ext cx="462960" cy="490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EFB80685-F8C2-D996-F706-0FBEB4A69D36}"/>
                  </a:ext>
                </a:extLst>
              </p14:cNvPr>
              <p14:cNvContentPartPr/>
              <p14:nvPr/>
            </p14:nvContentPartPr>
            <p14:xfrm>
              <a:off x="1122080" y="2217000"/>
              <a:ext cx="584640" cy="325080"/>
            </p14:xfrm>
          </p:contentPart>
        </mc:Choice>
        <mc:Fallback xmlns="">
          <p:pic>
            <p:nvPicPr>
              <p:cNvPr id="18" name="Ink 17">
                <a:extLst>
                  <a:ext uri="{FF2B5EF4-FFF2-40B4-BE49-F238E27FC236}">
                    <a16:creationId xmlns:a16="http://schemas.microsoft.com/office/drawing/2014/main" id="{EFB80685-F8C2-D996-F706-0FBEB4A69D36}"/>
                  </a:ext>
                </a:extLst>
              </p:cNvPr>
              <p:cNvPicPr/>
              <p:nvPr/>
            </p:nvPicPr>
            <p:blipFill>
              <a:blip r:embed="rId5"/>
              <a:stretch>
                <a:fillRect/>
              </a:stretch>
            </p:blipFill>
            <p:spPr>
              <a:xfrm>
                <a:off x="1068440" y="2109360"/>
                <a:ext cx="692280" cy="540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id="{E098A923-FC5F-36E7-FB5F-0FBB8BED870A}"/>
                  </a:ext>
                </a:extLst>
              </p14:cNvPr>
              <p14:cNvContentPartPr/>
              <p14:nvPr/>
            </p14:nvContentPartPr>
            <p14:xfrm>
              <a:off x="1279760" y="2973000"/>
              <a:ext cx="558000" cy="338040"/>
            </p14:xfrm>
          </p:contentPart>
        </mc:Choice>
        <mc:Fallback xmlns="">
          <p:pic>
            <p:nvPicPr>
              <p:cNvPr id="19" name="Ink 18">
                <a:extLst>
                  <a:ext uri="{FF2B5EF4-FFF2-40B4-BE49-F238E27FC236}">
                    <a16:creationId xmlns:a16="http://schemas.microsoft.com/office/drawing/2014/main" id="{E098A923-FC5F-36E7-FB5F-0FBB8BED870A}"/>
                  </a:ext>
                </a:extLst>
              </p:cNvPr>
              <p:cNvPicPr/>
              <p:nvPr/>
            </p:nvPicPr>
            <p:blipFill>
              <a:blip r:embed="rId7"/>
              <a:stretch>
                <a:fillRect/>
              </a:stretch>
            </p:blipFill>
            <p:spPr>
              <a:xfrm>
                <a:off x="1226120" y="2865360"/>
                <a:ext cx="665640" cy="553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0" name="Ink 19">
                <a:extLst>
                  <a:ext uri="{FF2B5EF4-FFF2-40B4-BE49-F238E27FC236}">
                    <a16:creationId xmlns:a16="http://schemas.microsoft.com/office/drawing/2014/main" id="{4CD92D5E-C822-F728-2DDD-659431FE04D4}"/>
                  </a:ext>
                </a:extLst>
              </p14:cNvPr>
              <p14:cNvContentPartPr/>
              <p14:nvPr/>
            </p14:nvContentPartPr>
            <p14:xfrm>
              <a:off x="918320" y="2895240"/>
              <a:ext cx="961560" cy="462600"/>
            </p14:xfrm>
          </p:contentPart>
        </mc:Choice>
        <mc:Fallback xmlns="">
          <p:pic>
            <p:nvPicPr>
              <p:cNvPr id="20" name="Ink 19">
                <a:extLst>
                  <a:ext uri="{FF2B5EF4-FFF2-40B4-BE49-F238E27FC236}">
                    <a16:creationId xmlns:a16="http://schemas.microsoft.com/office/drawing/2014/main" id="{4CD92D5E-C822-F728-2DDD-659431FE04D4}"/>
                  </a:ext>
                </a:extLst>
              </p:cNvPr>
              <p:cNvPicPr/>
              <p:nvPr/>
            </p:nvPicPr>
            <p:blipFill>
              <a:blip r:embed="rId9"/>
              <a:stretch>
                <a:fillRect/>
              </a:stretch>
            </p:blipFill>
            <p:spPr>
              <a:xfrm>
                <a:off x="864320" y="2787600"/>
                <a:ext cx="1069200" cy="678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1" name="Ink 20">
                <a:extLst>
                  <a:ext uri="{FF2B5EF4-FFF2-40B4-BE49-F238E27FC236}">
                    <a16:creationId xmlns:a16="http://schemas.microsoft.com/office/drawing/2014/main" id="{DC98865D-171C-355C-A573-26B51ADAC516}"/>
                  </a:ext>
                </a:extLst>
              </p14:cNvPr>
              <p14:cNvContentPartPr/>
              <p14:nvPr/>
            </p14:nvContentPartPr>
            <p14:xfrm>
              <a:off x="1351400" y="3740880"/>
              <a:ext cx="561240" cy="187560"/>
            </p14:xfrm>
          </p:contentPart>
        </mc:Choice>
        <mc:Fallback xmlns="">
          <p:pic>
            <p:nvPicPr>
              <p:cNvPr id="21" name="Ink 20">
                <a:extLst>
                  <a:ext uri="{FF2B5EF4-FFF2-40B4-BE49-F238E27FC236}">
                    <a16:creationId xmlns:a16="http://schemas.microsoft.com/office/drawing/2014/main" id="{DC98865D-171C-355C-A573-26B51ADAC516}"/>
                  </a:ext>
                </a:extLst>
              </p:cNvPr>
              <p:cNvPicPr/>
              <p:nvPr/>
            </p:nvPicPr>
            <p:blipFill>
              <a:blip r:embed="rId11"/>
              <a:stretch>
                <a:fillRect/>
              </a:stretch>
            </p:blipFill>
            <p:spPr>
              <a:xfrm>
                <a:off x="1297400" y="3632880"/>
                <a:ext cx="668880" cy="403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2" name="Ink 21">
                <a:extLst>
                  <a:ext uri="{FF2B5EF4-FFF2-40B4-BE49-F238E27FC236}">
                    <a16:creationId xmlns:a16="http://schemas.microsoft.com/office/drawing/2014/main" id="{E100AC51-5687-2D9F-C5E7-EC2782597ECC}"/>
                  </a:ext>
                </a:extLst>
              </p14:cNvPr>
              <p14:cNvContentPartPr/>
              <p14:nvPr/>
            </p14:nvContentPartPr>
            <p14:xfrm>
              <a:off x="996800" y="3555840"/>
              <a:ext cx="873000" cy="371160"/>
            </p14:xfrm>
          </p:contentPart>
        </mc:Choice>
        <mc:Fallback xmlns="">
          <p:pic>
            <p:nvPicPr>
              <p:cNvPr id="22" name="Ink 21">
                <a:extLst>
                  <a:ext uri="{FF2B5EF4-FFF2-40B4-BE49-F238E27FC236}">
                    <a16:creationId xmlns:a16="http://schemas.microsoft.com/office/drawing/2014/main" id="{E100AC51-5687-2D9F-C5E7-EC2782597ECC}"/>
                  </a:ext>
                </a:extLst>
              </p:cNvPr>
              <p:cNvPicPr/>
              <p:nvPr/>
            </p:nvPicPr>
            <p:blipFill>
              <a:blip r:embed="rId13"/>
              <a:stretch>
                <a:fillRect/>
              </a:stretch>
            </p:blipFill>
            <p:spPr>
              <a:xfrm>
                <a:off x="942800" y="3447840"/>
                <a:ext cx="980640" cy="586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3" name="Ink 22">
                <a:extLst>
                  <a:ext uri="{FF2B5EF4-FFF2-40B4-BE49-F238E27FC236}">
                    <a16:creationId xmlns:a16="http://schemas.microsoft.com/office/drawing/2014/main" id="{87892481-3094-8DA8-0E86-3F20B4B74F1C}"/>
                  </a:ext>
                </a:extLst>
              </p14:cNvPr>
              <p14:cNvContentPartPr/>
              <p14:nvPr/>
            </p14:nvContentPartPr>
            <p14:xfrm>
              <a:off x="1259600" y="3504720"/>
              <a:ext cx="157680" cy="169920"/>
            </p14:xfrm>
          </p:contentPart>
        </mc:Choice>
        <mc:Fallback xmlns="">
          <p:pic>
            <p:nvPicPr>
              <p:cNvPr id="23" name="Ink 22">
                <a:extLst>
                  <a:ext uri="{FF2B5EF4-FFF2-40B4-BE49-F238E27FC236}">
                    <a16:creationId xmlns:a16="http://schemas.microsoft.com/office/drawing/2014/main" id="{87892481-3094-8DA8-0E86-3F20B4B74F1C}"/>
                  </a:ext>
                </a:extLst>
              </p:cNvPr>
              <p:cNvPicPr/>
              <p:nvPr/>
            </p:nvPicPr>
            <p:blipFill>
              <a:blip r:embed="rId15"/>
              <a:stretch>
                <a:fillRect/>
              </a:stretch>
            </p:blipFill>
            <p:spPr>
              <a:xfrm>
                <a:off x="1205960" y="3397080"/>
                <a:ext cx="26532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4" name="Ink 23">
                <a:extLst>
                  <a:ext uri="{FF2B5EF4-FFF2-40B4-BE49-F238E27FC236}">
                    <a16:creationId xmlns:a16="http://schemas.microsoft.com/office/drawing/2014/main" id="{C4E885DF-E83B-C6B3-BD71-C264478E8BC8}"/>
                  </a:ext>
                </a:extLst>
              </p14:cNvPr>
              <p14:cNvContentPartPr/>
              <p14:nvPr/>
            </p14:nvContentPartPr>
            <p14:xfrm>
              <a:off x="1188680" y="2041680"/>
              <a:ext cx="133200" cy="223920"/>
            </p14:xfrm>
          </p:contentPart>
        </mc:Choice>
        <mc:Fallback xmlns="">
          <p:pic>
            <p:nvPicPr>
              <p:cNvPr id="24" name="Ink 23">
                <a:extLst>
                  <a:ext uri="{FF2B5EF4-FFF2-40B4-BE49-F238E27FC236}">
                    <a16:creationId xmlns:a16="http://schemas.microsoft.com/office/drawing/2014/main" id="{C4E885DF-E83B-C6B3-BD71-C264478E8BC8}"/>
                  </a:ext>
                </a:extLst>
              </p:cNvPr>
              <p:cNvPicPr/>
              <p:nvPr/>
            </p:nvPicPr>
            <p:blipFill>
              <a:blip r:embed="rId17"/>
              <a:stretch>
                <a:fillRect/>
              </a:stretch>
            </p:blipFill>
            <p:spPr>
              <a:xfrm>
                <a:off x="1134680" y="1934040"/>
                <a:ext cx="240840" cy="4395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5" name="Ink 24">
                <a:extLst>
                  <a:ext uri="{FF2B5EF4-FFF2-40B4-BE49-F238E27FC236}">
                    <a16:creationId xmlns:a16="http://schemas.microsoft.com/office/drawing/2014/main" id="{456665FD-FFA9-5641-A715-C0CABA331A90}"/>
                  </a:ext>
                </a:extLst>
              </p14:cNvPr>
              <p14:cNvContentPartPr/>
              <p14:nvPr/>
            </p14:nvContentPartPr>
            <p14:xfrm>
              <a:off x="1269680" y="4277280"/>
              <a:ext cx="425880" cy="325080"/>
            </p14:xfrm>
          </p:contentPart>
        </mc:Choice>
        <mc:Fallback xmlns="">
          <p:pic>
            <p:nvPicPr>
              <p:cNvPr id="25" name="Ink 24">
                <a:extLst>
                  <a:ext uri="{FF2B5EF4-FFF2-40B4-BE49-F238E27FC236}">
                    <a16:creationId xmlns:a16="http://schemas.microsoft.com/office/drawing/2014/main" id="{456665FD-FFA9-5641-A715-C0CABA331A90}"/>
                  </a:ext>
                </a:extLst>
              </p:cNvPr>
              <p:cNvPicPr/>
              <p:nvPr/>
            </p:nvPicPr>
            <p:blipFill>
              <a:blip r:embed="rId19"/>
              <a:stretch>
                <a:fillRect/>
              </a:stretch>
            </p:blipFill>
            <p:spPr>
              <a:xfrm>
                <a:off x="1216040" y="4169280"/>
                <a:ext cx="533520" cy="540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k 25">
                <a:extLst>
                  <a:ext uri="{FF2B5EF4-FFF2-40B4-BE49-F238E27FC236}">
                    <a16:creationId xmlns:a16="http://schemas.microsoft.com/office/drawing/2014/main" id="{0EE520EB-6A93-885D-9913-6408F7281E41}"/>
                  </a:ext>
                </a:extLst>
              </p14:cNvPr>
              <p14:cNvContentPartPr/>
              <p14:nvPr/>
            </p14:nvContentPartPr>
            <p14:xfrm>
              <a:off x="1018400" y="4155240"/>
              <a:ext cx="790200" cy="532800"/>
            </p14:xfrm>
          </p:contentPart>
        </mc:Choice>
        <mc:Fallback xmlns="">
          <p:pic>
            <p:nvPicPr>
              <p:cNvPr id="26" name="Ink 25">
                <a:extLst>
                  <a:ext uri="{FF2B5EF4-FFF2-40B4-BE49-F238E27FC236}">
                    <a16:creationId xmlns:a16="http://schemas.microsoft.com/office/drawing/2014/main" id="{0EE520EB-6A93-885D-9913-6408F7281E41}"/>
                  </a:ext>
                </a:extLst>
              </p:cNvPr>
              <p:cNvPicPr/>
              <p:nvPr/>
            </p:nvPicPr>
            <p:blipFill>
              <a:blip r:embed="rId21"/>
              <a:stretch>
                <a:fillRect/>
              </a:stretch>
            </p:blipFill>
            <p:spPr>
              <a:xfrm>
                <a:off x="964400" y="4047600"/>
                <a:ext cx="897840" cy="748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k 26">
                <a:extLst>
                  <a:ext uri="{FF2B5EF4-FFF2-40B4-BE49-F238E27FC236}">
                    <a16:creationId xmlns:a16="http://schemas.microsoft.com/office/drawing/2014/main" id="{E3EAF4EE-D441-E57C-EA4E-B9945BA2BF93}"/>
                  </a:ext>
                </a:extLst>
              </p14:cNvPr>
              <p14:cNvContentPartPr/>
              <p14:nvPr/>
            </p14:nvContentPartPr>
            <p14:xfrm>
              <a:off x="1381640" y="4947600"/>
              <a:ext cx="507600" cy="354600"/>
            </p14:xfrm>
          </p:contentPart>
        </mc:Choice>
        <mc:Fallback xmlns="">
          <p:pic>
            <p:nvPicPr>
              <p:cNvPr id="27" name="Ink 26">
                <a:extLst>
                  <a:ext uri="{FF2B5EF4-FFF2-40B4-BE49-F238E27FC236}">
                    <a16:creationId xmlns:a16="http://schemas.microsoft.com/office/drawing/2014/main" id="{E3EAF4EE-D441-E57C-EA4E-B9945BA2BF93}"/>
                  </a:ext>
                </a:extLst>
              </p:cNvPr>
              <p:cNvPicPr/>
              <p:nvPr/>
            </p:nvPicPr>
            <p:blipFill>
              <a:blip r:embed="rId23"/>
              <a:stretch>
                <a:fillRect/>
              </a:stretch>
            </p:blipFill>
            <p:spPr>
              <a:xfrm>
                <a:off x="1327640" y="4839960"/>
                <a:ext cx="615240" cy="570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Ink 27">
                <a:extLst>
                  <a:ext uri="{FF2B5EF4-FFF2-40B4-BE49-F238E27FC236}">
                    <a16:creationId xmlns:a16="http://schemas.microsoft.com/office/drawing/2014/main" id="{B4BD7819-C5FB-9F26-34F2-B14283F10FD2}"/>
                  </a:ext>
                </a:extLst>
              </p14:cNvPr>
              <p14:cNvContentPartPr/>
              <p14:nvPr/>
            </p14:nvContentPartPr>
            <p14:xfrm>
              <a:off x="921920" y="4831320"/>
              <a:ext cx="1049400" cy="554400"/>
            </p14:xfrm>
          </p:contentPart>
        </mc:Choice>
        <mc:Fallback xmlns="">
          <p:pic>
            <p:nvPicPr>
              <p:cNvPr id="28" name="Ink 27">
                <a:extLst>
                  <a:ext uri="{FF2B5EF4-FFF2-40B4-BE49-F238E27FC236}">
                    <a16:creationId xmlns:a16="http://schemas.microsoft.com/office/drawing/2014/main" id="{B4BD7819-C5FB-9F26-34F2-B14283F10FD2}"/>
                  </a:ext>
                </a:extLst>
              </p:cNvPr>
              <p:cNvPicPr/>
              <p:nvPr/>
            </p:nvPicPr>
            <p:blipFill>
              <a:blip r:embed="rId25"/>
              <a:stretch>
                <a:fillRect/>
              </a:stretch>
            </p:blipFill>
            <p:spPr>
              <a:xfrm>
                <a:off x="867920" y="4723680"/>
                <a:ext cx="1157040" cy="770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0" name="Ink 29">
                <a:extLst>
                  <a:ext uri="{FF2B5EF4-FFF2-40B4-BE49-F238E27FC236}">
                    <a16:creationId xmlns:a16="http://schemas.microsoft.com/office/drawing/2014/main" id="{C024280D-93AE-CAE6-08D9-27C88B73F511}"/>
                  </a:ext>
                </a:extLst>
              </p14:cNvPr>
              <p14:cNvContentPartPr/>
              <p14:nvPr/>
            </p14:nvContentPartPr>
            <p14:xfrm>
              <a:off x="6243800" y="5617200"/>
              <a:ext cx="3623400" cy="896760"/>
            </p14:xfrm>
          </p:contentPart>
        </mc:Choice>
        <mc:Fallback xmlns="">
          <p:pic>
            <p:nvPicPr>
              <p:cNvPr id="30" name="Ink 29">
                <a:extLst>
                  <a:ext uri="{FF2B5EF4-FFF2-40B4-BE49-F238E27FC236}">
                    <a16:creationId xmlns:a16="http://schemas.microsoft.com/office/drawing/2014/main" id="{C024280D-93AE-CAE6-08D9-27C88B73F511}"/>
                  </a:ext>
                </a:extLst>
              </p:cNvPr>
              <p:cNvPicPr/>
              <p:nvPr/>
            </p:nvPicPr>
            <p:blipFill>
              <a:blip r:embed="rId27"/>
              <a:stretch>
                <a:fillRect/>
              </a:stretch>
            </p:blipFill>
            <p:spPr>
              <a:xfrm>
                <a:off x="6189800" y="5509200"/>
                <a:ext cx="3731040" cy="11124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1" name="Ink 30">
                <a:extLst>
                  <a:ext uri="{FF2B5EF4-FFF2-40B4-BE49-F238E27FC236}">
                    <a16:creationId xmlns:a16="http://schemas.microsoft.com/office/drawing/2014/main" id="{422F64A1-DB5B-25E4-6D46-1D1012E3CAB0}"/>
                  </a:ext>
                </a:extLst>
              </p14:cNvPr>
              <p14:cNvContentPartPr/>
              <p14:nvPr/>
            </p14:nvContentPartPr>
            <p14:xfrm>
              <a:off x="10443920" y="5171520"/>
              <a:ext cx="11160" cy="752400"/>
            </p14:xfrm>
          </p:contentPart>
        </mc:Choice>
        <mc:Fallback xmlns="">
          <p:pic>
            <p:nvPicPr>
              <p:cNvPr id="31" name="Ink 30">
                <a:extLst>
                  <a:ext uri="{FF2B5EF4-FFF2-40B4-BE49-F238E27FC236}">
                    <a16:creationId xmlns:a16="http://schemas.microsoft.com/office/drawing/2014/main" id="{422F64A1-DB5B-25E4-6D46-1D1012E3CAB0}"/>
                  </a:ext>
                </a:extLst>
              </p:cNvPr>
              <p:cNvPicPr/>
              <p:nvPr/>
            </p:nvPicPr>
            <p:blipFill>
              <a:blip r:embed="rId29"/>
              <a:stretch>
                <a:fillRect/>
              </a:stretch>
            </p:blipFill>
            <p:spPr>
              <a:xfrm>
                <a:off x="10389920" y="5063520"/>
                <a:ext cx="118800" cy="968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2" name="Ink 31">
                <a:extLst>
                  <a:ext uri="{FF2B5EF4-FFF2-40B4-BE49-F238E27FC236}">
                    <a16:creationId xmlns:a16="http://schemas.microsoft.com/office/drawing/2014/main" id="{124FF2BA-45C2-DE77-6E01-FE659C316B26}"/>
                  </a:ext>
                </a:extLst>
              </p14:cNvPr>
              <p14:cNvContentPartPr/>
              <p14:nvPr/>
            </p14:nvContentPartPr>
            <p14:xfrm>
              <a:off x="10373360" y="6308040"/>
              <a:ext cx="249120" cy="103320"/>
            </p14:xfrm>
          </p:contentPart>
        </mc:Choice>
        <mc:Fallback xmlns="">
          <p:pic>
            <p:nvPicPr>
              <p:cNvPr id="32" name="Ink 31">
                <a:extLst>
                  <a:ext uri="{FF2B5EF4-FFF2-40B4-BE49-F238E27FC236}">
                    <a16:creationId xmlns:a16="http://schemas.microsoft.com/office/drawing/2014/main" id="{124FF2BA-45C2-DE77-6E01-FE659C316B26}"/>
                  </a:ext>
                </a:extLst>
              </p:cNvPr>
              <p:cNvPicPr/>
              <p:nvPr/>
            </p:nvPicPr>
            <p:blipFill>
              <a:blip r:embed="rId31"/>
              <a:stretch>
                <a:fillRect/>
              </a:stretch>
            </p:blipFill>
            <p:spPr>
              <a:xfrm>
                <a:off x="10319720" y="6200400"/>
                <a:ext cx="356760" cy="318960"/>
              </a:xfrm>
              <a:prstGeom prst="rect">
                <a:avLst/>
              </a:prstGeom>
            </p:spPr>
          </p:pic>
        </mc:Fallback>
      </mc:AlternateContent>
    </p:spTree>
    <p:extLst>
      <p:ext uri="{BB962C8B-B14F-4D97-AF65-F5344CB8AC3E}">
        <p14:creationId xmlns:p14="http://schemas.microsoft.com/office/powerpoint/2010/main" val="3618498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D33083-41B0-0703-6593-3A4BC91AB467}"/>
            </a:ext>
          </a:extLst>
        </p:cNvPr>
        <p:cNvGrpSpPr/>
        <p:nvPr/>
      </p:nvGrpSpPr>
      <p:grpSpPr>
        <a:xfrm>
          <a:off x="0" y="0"/>
          <a:ext cx="0" cy="0"/>
          <a:chOff x="0" y="0"/>
          <a:chExt cx="0" cy="0"/>
        </a:xfrm>
      </p:grpSpPr>
      <p:pic>
        <p:nvPicPr>
          <p:cNvPr id="5" name="Content Placeholder 4" descr="A sign post with many signs&#10;&#10;Description automatically generated">
            <a:extLst>
              <a:ext uri="{FF2B5EF4-FFF2-40B4-BE49-F238E27FC236}">
                <a16:creationId xmlns:a16="http://schemas.microsoft.com/office/drawing/2014/main" id="{D492415D-7567-DFCF-4693-84ABF28C9377}"/>
              </a:ext>
            </a:extLst>
          </p:cNvPr>
          <p:cNvPicPr>
            <a:picLocks noChangeAspect="1"/>
          </p:cNvPicPr>
          <p:nvPr/>
        </p:nvPicPr>
        <p:blipFill>
          <a:blip r:embed="rId3">
            <a:extLst>
              <a:ext uri="{28A0092B-C50C-407E-A947-70E740481C1C}">
                <a14:useLocalDpi xmlns:a14="http://schemas.microsoft.com/office/drawing/2010/main" val="0"/>
              </a:ext>
            </a:extLst>
          </a:blip>
          <a:srcRect l="6579" r="6579"/>
          <a:stretch/>
        </p:blipFill>
        <p:spPr>
          <a:xfrm>
            <a:off x="6159847"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graphicFrame>
        <p:nvGraphicFramePr>
          <p:cNvPr id="21" name="TextBox 6">
            <a:extLst>
              <a:ext uri="{FF2B5EF4-FFF2-40B4-BE49-F238E27FC236}">
                <a16:creationId xmlns:a16="http://schemas.microsoft.com/office/drawing/2014/main" id="{3C357028-BE1E-CA9A-E1FF-E40DAAADACA5}"/>
              </a:ext>
            </a:extLst>
          </p:cNvPr>
          <p:cNvGraphicFramePr/>
          <p:nvPr>
            <p:extLst>
              <p:ext uri="{D42A27DB-BD31-4B8C-83A1-F6EECF244321}">
                <p14:modId xmlns:p14="http://schemas.microsoft.com/office/powerpoint/2010/main" val="4187597327"/>
              </p:ext>
            </p:extLst>
          </p:nvPr>
        </p:nvGraphicFramePr>
        <p:xfrm>
          <a:off x="649776" y="1645462"/>
          <a:ext cx="6484960" cy="39690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1">
            <a:extLst>
              <a:ext uri="{FF2B5EF4-FFF2-40B4-BE49-F238E27FC236}">
                <a16:creationId xmlns:a16="http://schemas.microsoft.com/office/drawing/2014/main" id="{544BCAD8-E5F8-4E5D-3D59-63F43847B777}"/>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Deepfakes</a:t>
            </a:r>
          </a:p>
        </p:txBody>
      </p:sp>
      <p:sp>
        <p:nvSpPr>
          <p:cNvPr id="4" name="Text Placeholder 6">
            <a:extLst>
              <a:ext uri="{FF2B5EF4-FFF2-40B4-BE49-F238E27FC236}">
                <a16:creationId xmlns:a16="http://schemas.microsoft.com/office/drawing/2014/main" id="{70B51750-2046-5A16-6CA9-D3A6E6C84A54}"/>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So, what’s left? </a:t>
            </a:r>
          </a:p>
        </p:txBody>
      </p:sp>
    </p:spTree>
    <p:extLst>
      <p:ext uri="{BB962C8B-B14F-4D97-AF65-F5344CB8AC3E}">
        <p14:creationId xmlns:p14="http://schemas.microsoft.com/office/powerpoint/2010/main" val="2977250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144F4F-6ADB-368F-3F8B-AB8DF0D2ECD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10625D4-E901-FBEF-FF29-995600824792}"/>
              </a:ext>
            </a:extLst>
          </p:cNvPr>
          <p:cNvSpPr>
            <a:spLocks noGrp="1"/>
          </p:cNvSpPr>
          <p:nvPr>
            <p:ph type="title"/>
          </p:nvPr>
        </p:nvSpPr>
        <p:spPr>
          <a:xfrm>
            <a:off x="649776" y="350761"/>
            <a:ext cx="10399224" cy="705642"/>
          </a:xfrm>
        </p:spPr>
        <p:txBody>
          <a:bodyPr wrap="square">
            <a:spAutoFit/>
          </a:bodyPr>
          <a:lstStyle/>
          <a:p>
            <a:r>
              <a:rPr lang="en-US" b="1" dirty="0">
                <a:solidFill>
                  <a:srgbClr val="003399"/>
                </a:solidFill>
              </a:rPr>
              <a:t>Your turn…give it a try!</a:t>
            </a:r>
          </a:p>
        </p:txBody>
      </p:sp>
      <p:sp>
        <p:nvSpPr>
          <p:cNvPr id="4" name="Text Placeholder 6">
            <a:extLst>
              <a:ext uri="{FF2B5EF4-FFF2-40B4-BE49-F238E27FC236}">
                <a16:creationId xmlns:a16="http://schemas.microsoft.com/office/drawing/2014/main" id="{4F5AD661-C364-8FE5-124E-7E3302A1D180}"/>
              </a:ext>
            </a:extLst>
          </p:cNvPr>
          <p:cNvSpPr txBox="1">
            <a:spLocks/>
          </p:cNvSpPr>
          <p:nvPr/>
        </p:nvSpPr>
        <p:spPr>
          <a:xfrm>
            <a:off x="649776" y="939820"/>
            <a:ext cx="10892448" cy="615553"/>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lnSpc>
                <a:spcPct val="90000"/>
              </a:lnSpc>
              <a:spcBef>
                <a:spcPts val="1000"/>
              </a:spcBef>
            </a:pPr>
            <a:r>
              <a:rPr lang="en-US" sz="2400" b="1" dirty="0">
                <a:solidFill>
                  <a:srgbClr val="CC9900"/>
                </a:solidFill>
              </a:rPr>
              <a:t>Get familiar with AI.</a:t>
            </a:r>
          </a:p>
        </p:txBody>
      </p:sp>
      <p:pic>
        <p:nvPicPr>
          <p:cNvPr id="6" name="Picture 5">
            <a:extLst>
              <a:ext uri="{FF2B5EF4-FFF2-40B4-BE49-F238E27FC236}">
                <a16:creationId xmlns:a16="http://schemas.microsoft.com/office/drawing/2014/main" id="{4FED0646-8A51-FF30-C10A-8AD165D00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6" y="1555373"/>
            <a:ext cx="6217456" cy="4144639"/>
          </a:xfrm>
          <a:prstGeom prst="rect">
            <a:avLst/>
          </a:prstGeom>
        </p:spPr>
      </p:pic>
      <p:sp>
        <p:nvSpPr>
          <p:cNvPr id="9" name="TextBox 8">
            <a:extLst>
              <a:ext uri="{FF2B5EF4-FFF2-40B4-BE49-F238E27FC236}">
                <a16:creationId xmlns:a16="http://schemas.microsoft.com/office/drawing/2014/main" id="{D4F13FDE-26F4-5F50-E8B0-6A0F70F16AC0}"/>
              </a:ext>
            </a:extLst>
          </p:cNvPr>
          <p:cNvSpPr txBox="1"/>
          <p:nvPr/>
        </p:nvSpPr>
        <p:spPr>
          <a:xfrm>
            <a:off x="7122159" y="487695"/>
            <a:ext cx="4897121" cy="5632311"/>
          </a:xfrm>
          <a:prstGeom prst="rect">
            <a:avLst/>
          </a:prstGeom>
          <a:noFill/>
        </p:spPr>
        <p:txBody>
          <a:bodyPr wrap="square" rtlCol="0">
            <a:spAutoFit/>
          </a:bodyPr>
          <a:lstStyle/>
          <a:p>
            <a:r>
              <a:rPr lang="en-US" sz="2000" dirty="0"/>
              <a:t>Select an AI provider that takes privacy seriously and pay for one month.</a:t>
            </a:r>
          </a:p>
          <a:p>
            <a:endParaRPr lang="en-US" sz="1000" dirty="0"/>
          </a:p>
          <a:p>
            <a:pPr marL="342900" indent="-342900">
              <a:buFont typeface="Arial" panose="020B0604020202020204" pitchFamily="34" charset="0"/>
              <a:buChar char="•"/>
            </a:pPr>
            <a:r>
              <a:rPr lang="en-US" sz="2000" dirty="0"/>
              <a:t>Free AI is often subpar and comes with rate limitations.</a:t>
            </a:r>
          </a:p>
          <a:p>
            <a:pPr marL="342900" indent="-342900">
              <a:buFont typeface="Arial" panose="020B0604020202020204" pitchFamily="34" charset="0"/>
              <a:buChar char="•"/>
            </a:pPr>
            <a:r>
              <a:rPr lang="en-US" sz="2000" dirty="0"/>
              <a:t>Make it a business (not personal) account.</a:t>
            </a:r>
          </a:p>
          <a:p>
            <a:pPr marL="342900" indent="-342900">
              <a:buFont typeface="Arial" panose="020B0604020202020204" pitchFamily="34" charset="0"/>
              <a:buChar char="•"/>
            </a:pPr>
            <a:r>
              <a:rPr lang="en-US" sz="2000" dirty="0"/>
              <a:t>Start with </a:t>
            </a:r>
            <a:r>
              <a:rPr lang="en-US" sz="2000" i="1" dirty="0"/>
              <a:t>Claude Opus </a:t>
            </a:r>
            <a:r>
              <a:rPr lang="en-US" sz="2000" dirty="0"/>
              <a:t>or </a:t>
            </a:r>
            <a:r>
              <a:rPr lang="en-US" sz="2000" i="1" dirty="0"/>
              <a:t>ChatGPT Pro</a:t>
            </a:r>
            <a:r>
              <a:rPr lang="en-US" sz="2000" dirty="0"/>
              <a:t>.</a:t>
            </a:r>
          </a:p>
          <a:p>
            <a:endParaRPr lang="en-US" sz="2000" dirty="0"/>
          </a:p>
          <a:p>
            <a:r>
              <a:rPr lang="en-US" sz="2000" dirty="0"/>
              <a:t>Playing with various scenarios with low stakes input/output is the best way to learn. The results may surprise you!</a:t>
            </a:r>
          </a:p>
          <a:p>
            <a:endParaRPr lang="en-US" sz="1000" dirty="0"/>
          </a:p>
          <a:p>
            <a:pPr marL="342900" indent="-342900">
              <a:buFont typeface="Arial" panose="020B0604020202020204" pitchFamily="34" charset="0"/>
              <a:buChar char="•"/>
            </a:pPr>
            <a:r>
              <a:rPr lang="en-US" sz="2000" dirty="0"/>
              <a:t>Experiment with a variety of platforms since their personalities and capabilities are all different.</a:t>
            </a:r>
          </a:p>
          <a:p>
            <a:endParaRPr lang="en-US" sz="2000" dirty="0"/>
          </a:p>
          <a:p>
            <a:r>
              <a:rPr lang="en-US" sz="2000" dirty="0"/>
              <a:t>Start with the examples from the presentation and start from there!</a:t>
            </a:r>
          </a:p>
        </p:txBody>
      </p:sp>
    </p:spTree>
    <p:extLst>
      <p:ext uri="{BB962C8B-B14F-4D97-AF65-F5344CB8AC3E}">
        <p14:creationId xmlns:p14="http://schemas.microsoft.com/office/powerpoint/2010/main" val="4174710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2DFA9-07FD-DD09-5D0F-4AB4A464A8C6}"/>
            </a:ext>
          </a:extLst>
        </p:cNvPr>
        <p:cNvGrpSpPr/>
        <p:nvPr/>
      </p:nvGrpSpPr>
      <p:grpSpPr>
        <a:xfrm>
          <a:off x="0" y="0"/>
          <a:ext cx="0" cy="0"/>
          <a:chOff x="0" y="0"/>
          <a:chExt cx="0" cy="0"/>
        </a:xfrm>
      </p:grpSpPr>
      <p:pic>
        <p:nvPicPr>
          <p:cNvPr id="8" name="Picture 7" descr="A close-up of a network&#10;&#10;Description automatically generated">
            <a:extLst>
              <a:ext uri="{FF2B5EF4-FFF2-40B4-BE49-F238E27FC236}">
                <a16:creationId xmlns:a16="http://schemas.microsoft.com/office/drawing/2014/main" id="{42627A17-F4A6-D0B2-349A-453CBACF52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74" y="-1445814"/>
            <a:ext cx="10863639" cy="4189014"/>
          </a:xfrm>
          <a:prstGeom prst="rect">
            <a:avLst/>
          </a:prstGeom>
        </p:spPr>
      </p:pic>
      <p:graphicFrame>
        <p:nvGraphicFramePr>
          <p:cNvPr id="10" name="Content Placeholder 2">
            <a:extLst>
              <a:ext uri="{FF2B5EF4-FFF2-40B4-BE49-F238E27FC236}">
                <a16:creationId xmlns:a16="http://schemas.microsoft.com/office/drawing/2014/main" id="{489D22F8-6C70-175B-031D-7CDEA1A82B11}"/>
              </a:ext>
            </a:extLst>
          </p:cNvPr>
          <p:cNvGraphicFramePr/>
          <p:nvPr>
            <p:extLst>
              <p:ext uri="{D42A27DB-BD31-4B8C-83A1-F6EECF244321}">
                <p14:modId xmlns:p14="http://schemas.microsoft.com/office/powerpoint/2010/main" val="1877962664"/>
              </p:ext>
            </p:extLst>
          </p:nvPr>
        </p:nvGraphicFramePr>
        <p:xfrm>
          <a:off x="750674" y="2866996"/>
          <a:ext cx="10791086" cy="3598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8318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A7573-93A6-5D70-0420-392FA08129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8E7E6-0EE8-5598-109A-1A175566918D}"/>
              </a:ext>
            </a:extLst>
          </p:cNvPr>
          <p:cNvSpPr>
            <a:spLocks noGrp="1"/>
          </p:cNvSpPr>
          <p:nvPr>
            <p:ph type="title"/>
          </p:nvPr>
        </p:nvSpPr>
        <p:spPr/>
        <p:txBody>
          <a:bodyPr/>
          <a:lstStyle/>
          <a:p>
            <a:r>
              <a:rPr lang="en-US" sz="4400" b="1" dirty="0"/>
              <a:t>Thank you!</a:t>
            </a:r>
            <a:endParaRPr lang="en-US" b="1" dirty="0"/>
          </a:p>
        </p:txBody>
      </p:sp>
      <p:pic>
        <p:nvPicPr>
          <p:cNvPr id="6" name="Content Placeholder 5">
            <a:extLst>
              <a:ext uri="{FF2B5EF4-FFF2-40B4-BE49-F238E27FC236}">
                <a16:creationId xmlns:a16="http://schemas.microsoft.com/office/drawing/2014/main" id="{4627F259-DC0B-9971-B0D7-8F0336833AA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6626" r="6626"/>
          <a:stretch/>
        </p:blipFill>
        <p:spPr>
          <a:xfrm>
            <a:off x="838200" y="1548506"/>
            <a:ext cx="2739041" cy="3328018"/>
          </a:xfrm>
        </p:spPr>
      </p:pic>
      <p:sp>
        <p:nvSpPr>
          <p:cNvPr id="9" name="TextBox 8">
            <a:extLst>
              <a:ext uri="{FF2B5EF4-FFF2-40B4-BE49-F238E27FC236}">
                <a16:creationId xmlns:a16="http://schemas.microsoft.com/office/drawing/2014/main" id="{547DA62F-13DA-958E-BE60-E8E6C7AD1FE5}"/>
              </a:ext>
            </a:extLst>
          </p:cNvPr>
          <p:cNvSpPr txBox="1"/>
          <p:nvPr/>
        </p:nvSpPr>
        <p:spPr>
          <a:xfrm>
            <a:off x="711361" y="4810761"/>
            <a:ext cx="2992718" cy="1384995"/>
          </a:xfrm>
          <a:prstGeom prst="rect">
            <a:avLst/>
          </a:prstGeom>
          <a:noFill/>
        </p:spPr>
        <p:txBody>
          <a:bodyPr wrap="square">
            <a:spAutoFit/>
          </a:bodyPr>
          <a:lstStyle/>
          <a:p>
            <a:pPr marL="0" indent="0">
              <a:buNone/>
            </a:pPr>
            <a:endParaRPr lang="en-US" sz="1800" dirty="0"/>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err="1">
                <a:ln>
                  <a:noFill/>
                </a:ln>
                <a:solidFill>
                  <a:srgbClr val="003399"/>
                </a:solidFill>
                <a:effectLst/>
                <a:ea typeface="Aptos" panose="020B0004020202020204" pitchFamily="34" charset="0"/>
                <a:cs typeface="Aptos" panose="020B0004020202020204" pitchFamily="34" charset="0"/>
                <a:hlinkClick r:id="rId4">
                  <a:extLst>
                    <a:ext uri="{A12FA001-AC4F-418D-AE19-62706E023703}">
                      <ahyp:hlinkClr xmlns:ahyp="http://schemas.microsoft.com/office/drawing/2018/hyperlinkcolor" val="tx"/>
                    </a:ext>
                  </a:extLst>
                </a:hlinkClick>
              </a:rPr>
              <a:t>Arthur@Legion.Law</a:t>
            </a:r>
            <a:endParaRPr kumimoji="0" lang="en-US" altLang="en-US" sz="2400" b="1" i="0" u="none" strike="noStrike" cap="none" normalizeH="0" baseline="0" dirty="0">
              <a:ln>
                <a:noFill/>
              </a:ln>
              <a:solidFill>
                <a:srgbClr val="003399"/>
              </a:solidFill>
              <a:effectLst/>
              <a:ea typeface="Aptos" panose="020B0004020202020204" pitchFamily="34" charset="0"/>
              <a:cs typeface="Aptos" panose="020B0004020202020204" pitchFamily="34" charset="0"/>
            </a:endParaRPr>
          </a:p>
          <a:p>
            <a:pPr lvl="0" algn="ctr" defTabSz="914400" eaLnBrk="0" fontAlgn="base" hangingPunct="0">
              <a:spcBef>
                <a:spcPct val="0"/>
              </a:spcBef>
              <a:spcAft>
                <a:spcPct val="0"/>
              </a:spcAft>
            </a:pPr>
            <a:r>
              <a:rPr lang="en-US" altLang="en-US" sz="2400" b="1" dirty="0">
                <a:solidFill>
                  <a:srgbClr val="000000"/>
                </a:solidFill>
                <a:ea typeface="Aptos" panose="020B0004020202020204" pitchFamily="34" charset="0"/>
                <a:cs typeface="Aptos" panose="020B0004020202020204" pitchFamily="34" charset="0"/>
              </a:rPr>
              <a:t>408.420.7034</a:t>
            </a:r>
          </a:p>
          <a:p>
            <a:pPr marL="0" indent="0">
              <a:buNone/>
            </a:pPr>
            <a:endParaRPr lang="en-US" sz="1800" dirty="0"/>
          </a:p>
        </p:txBody>
      </p:sp>
      <p:sp>
        <p:nvSpPr>
          <p:cNvPr id="8" name="TextBox 7">
            <a:extLst>
              <a:ext uri="{FF2B5EF4-FFF2-40B4-BE49-F238E27FC236}">
                <a16:creationId xmlns:a16="http://schemas.microsoft.com/office/drawing/2014/main" id="{BE7F429F-E265-DA2F-A82D-8F796F5B6298}"/>
              </a:ext>
            </a:extLst>
          </p:cNvPr>
          <p:cNvSpPr txBox="1"/>
          <p:nvPr/>
        </p:nvSpPr>
        <p:spPr>
          <a:xfrm>
            <a:off x="4170680" y="2327577"/>
            <a:ext cx="7183120" cy="2893100"/>
          </a:xfrm>
          <a:prstGeom prst="rect">
            <a:avLst/>
          </a:prstGeom>
          <a:noFill/>
        </p:spPr>
        <p:txBody>
          <a:bodyPr wrap="square">
            <a:spAutoFit/>
          </a:bodyPr>
          <a:lstStyle/>
          <a:p>
            <a:pPr marL="285750" indent="-285750">
              <a:buFont typeface="Arial" panose="020B0604020202020204" pitchFamily="34" charset="0"/>
              <a:buChar char="•"/>
            </a:pPr>
            <a:r>
              <a:rPr lang="en-US" dirty="0"/>
              <a:t>Legion is a litigation support platform that uses AI to draft fully formatted pleadings, discovery, and motions in minutes.</a:t>
            </a:r>
          </a:p>
          <a:p>
            <a:pPr marL="285750" indent="-285750">
              <a:buFont typeface="Arial" panose="020B0604020202020204" pitchFamily="34" charset="0"/>
              <a:buChar char="•"/>
            </a:pPr>
            <a:r>
              <a:rPr lang="en-US" dirty="0"/>
              <a:t>We get you an initial draft and then provide AI-powered tools to make refinement quick and easy.</a:t>
            </a:r>
          </a:p>
          <a:p>
            <a:pPr marL="285750" indent="-285750">
              <a:buFont typeface="Arial" panose="020B0604020202020204" pitchFamily="34" charset="0"/>
              <a:buChar char="•"/>
            </a:pPr>
            <a:r>
              <a:rPr lang="en-US" dirty="0"/>
              <a:t>Legion evaluates the most advanced AI models and selects the best one for the task, so you don’t have to.</a:t>
            </a:r>
          </a:p>
          <a:p>
            <a:pPr marL="285750" indent="-285750">
              <a:buFont typeface="Arial" panose="020B0604020202020204" pitchFamily="34" charset="0"/>
              <a:buChar char="•"/>
            </a:pPr>
            <a:r>
              <a:rPr lang="en-US" dirty="0"/>
              <a:t>Legion has zero-data retention agreements with all our AI providers, so you and your client’s data is secure.</a:t>
            </a:r>
          </a:p>
          <a:p>
            <a:pPr marL="285750" indent="-285750">
              <a:buFont typeface="Arial" panose="020B0604020202020204" pitchFamily="34" charset="0"/>
              <a:buChar char="•"/>
            </a:pPr>
            <a:r>
              <a:rPr lang="en-US" b="1" dirty="0"/>
              <a:t>No more late nights. No more tedious drafting work. No more trouble finding good, reliable associates and support staff.</a:t>
            </a:r>
            <a:r>
              <a:rPr lang="en-US" sz="2000" b="1" dirty="0"/>
              <a:t> </a:t>
            </a:r>
          </a:p>
        </p:txBody>
      </p:sp>
      <p:pic>
        <p:nvPicPr>
          <p:cNvPr id="10" name="Picture 9" descr="A black and purple logo&#10;&#10;AI-generated content may be incorrect.">
            <a:extLst>
              <a:ext uri="{FF2B5EF4-FFF2-40B4-BE49-F238E27FC236}">
                <a16:creationId xmlns:a16="http://schemas.microsoft.com/office/drawing/2014/main" id="{D0D9BB45-6563-423B-3D6C-CABA9B048177}"/>
              </a:ext>
            </a:extLst>
          </p:cNvPr>
          <p:cNvPicPr>
            <a:picLocks noChangeAspect="1"/>
          </p:cNvPicPr>
          <p:nvPr/>
        </p:nvPicPr>
        <p:blipFill>
          <a:blip r:embed="rId5"/>
          <a:stretch>
            <a:fillRect/>
          </a:stretch>
        </p:blipFill>
        <p:spPr>
          <a:xfrm>
            <a:off x="6574183" y="522069"/>
            <a:ext cx="2739041" cy="1465588"/>
          </a:xfrm>
          <a:prstGeom prst="rect">
            <a:avLst/>
          </a:prstGeom>
        </p:spPr>
      </p:pic>
      <p:sp>
        <p:nvSpPr>
          <p:cNvPr id="11" name="Text Placeholder 3">
            <a:extLst>
              <a:ext uri="{FF2B5EF4-FFF2-40B4-BE49-F238E27FC236}">
                <a16:creationId xmlns:a16="http://schemas.microsoft.com/office/drawing/2014/main" id="{67417FF8-D98F-8E25-8B88-4316E1034352}"/>
              </a:ext>
            </a:extLst>
          </p:cNvPr>
          <p:cNvSpPr txBox="1">
            <a:spLocks/>
          </p:cNvSpPr>
          <p:nvPr/>
        </p:nvSpPr>
        <p:spPr>
          <a:xfrm>
            <a:off x="4582188" y="5610430"/>
            <a:ext cx="6269990" cy="369332"/>
          </a:xfrm>
          <a:prstGeom prst="rect">
            <a:avLst/>
          </a:prstGeom>
        </p:spPr>
        <p:txBody>
          <a:bodyPr vert="horz" wrap="square" lIns="0" tIns="0" rIns="0" bIns="0" rtlCol="0" anchor="ctr" anchorCtr="0">
            <a:spAutoFit/>
          </a:bodyPr>
          <a:lstStyle>
            <a:lvl1pPr marL="0" indent="0" algn="l" defTabSz="914400" rtl="0" eaLnBrk="1" latinLnBrk="0" hangingPunct="1">
              <a:lnSpc>
                <a:spcPct val="100000"/>
              </a:lnSpc>
              <a:spcBef>
                <a:spcPts val="0"/>
              </a:spcBef>
              <a:buClr>
                <a:srgbClr val="003475"/>
              </a:buClr>
              <a:buFont typeface="Arial" panose="020B0604020202020204" pitchFamily="34" charset="0"/>
              <a:buNone/>
              <a:defRPr sz="2400" b="1" i="0" kern="1200" baseline="0">
                <a:solidFill>
                  <a:srgbClr val="003475"/>
                </a:solidFill>
                <a:latin typeface="Lato" panose="020F0502020204030203" pitchFamily="34" charset="0"/>
                <a:ea typeface="+mn-ea"/>
                <a:cs typeface="+mn-cs"/>
              </a:defRPr>
            </a:lvl1pPr>
            <a:lvl2pPr marL="685800" indent="-228600" algn="l" defTabSz="914400" rtl="0" eaLnBrk="1" latinLnBrk="0" hangingPunct="1">
              <a:lnSpc>
                <a:spcPct val="120000"/>
              </a:lnSpc>
              <a:spcBef>
                <a:spcPts val="0"/>
              </a:spcBef>
              <a:buClr>
                <a:srgbClr val="003475"/>
              </a:buClr>
              <a:buFont typeface="Courier New" panose="02070309020205020404" pitchFamily="49" charset="0"/>
              <a:buChar char="o"/>
              <a:defRPr sz="1400" b="0" i="0" kern="1200">
                <a:solidFill>
                  <a:schemeClr val="tx1">
                    <a:lumMod val="75000"/>
                    <a:lumOff val="25000"/>
                  </a:schemeClr>
                </a:solidFill>
                <a:latin typeface="Lato" panose="020F0502020204030203" pitchFamily="34" charset="0"/>
                <a:ea typeface="+mn-ea"/>
                <a:cs typeface="+mn-cs"/>
              </a:defRPr>
            </a:lvl2pPr>
            <a:lvl3pPr marL="1143000" indent="-228600" algn="l" defTabSz="914400" rtl="0" eaLnBrk="1" latinLnBrk="0" hangingPunct="1">
              <a:lnSpc>
                <a:spcPct val="120000"/>
              </a:lnSpc>
              <a:spcBef>
                <a:spcPts val="0"/>
              </a:spcBef>
              <a:buClr>
                <a:srgbClr val="003475"/>
              </a:buClr>
              <a:buFont typeface="Wingdings" pitchFamily="2" charset="2"/>
              <a:buChar char="§"/>
              <a:defRPr sz="1400" b="0" i="0" kern="1200">
                <a:solidFill>
                  <a:schemeClr val="tx1">
                    <a:lumMod val="75000"/>
                    <a:lumOff val="25000"/>
                  </a:schemeClr>
                </a:solidFill>
                <a:latin typeface="Lato" panose="020F0502020204030203" pitchFamily="34" charset="0"/>
                <a:ea typeface="+mn-ea"/>
                <a:cs typeface="+mn-cs"/>
              </a:defRPr>
            </a:lvl3pPr>
            <a:lvl4pPr marL="1600200" indent="-228600" algn="l" defTabSz="914400" rtl="0" eaLnBrk="1" latinLnBrk="0" hangingPunct="1">
              <a:lnSpc>
                <a:spcPct val="120000"/>
              </a:lnSpc>
              <a:spcBef>
                <a:spcPts val="0"/>
              </a:spcBef>
              <a:buClr>
                <a:srgbClr val="003475"/>
              </a:buClr>
              <a:buFont typeface="System Font Regular"/>
              <a:buChar char="–"/>
              <a:defRPr sz="1400" b="0" i="0" kern="1200">
                <a:solidFill>
                  <a:schemeClr val="tx1">
                    <a:lumMod val="75000"/>
                    <a:lumOff val="25000"/>
                  </a:schemeClr>
                </a:solidFill>
                <a:latin typeface="Lato" panose="020F0502020204030203" pitchFamily="34" charset="0"/>
                <a:ea typeface="+mn-ea"/>
                <a:cs typeface="+mn-cs"/>
              </a:defRPr>
            </a:lvl4pPr>
            <a:lvl5pPr marL="2057400" indent="-228600" algn="l" defTabSz="914400" rtl="0" eaLnBrk="1" latinLnBrk="0" hangingPunct="1">
              <a:lnSpc>
                <a:spcPct val="120000"/>
              </a:lnSpc>
              <a:spcBef>
                <a:spcPts val="0"/>
              </a:spcBef>
              <a:buClr>
                <a:srgbClr val="003475"/>
              </a:buClr>
              <a:buFont typeface="Wingdings" pitchFamily="2" charset="2"/>
              <a:buChar char="q"/>
              <a:defRPr sz="1400" b="0" i="0" kern="1200">
                <a:solidFill>
                  <a:schemeClr val="tx1">
                    <a:lumMod val="75000"/>
                    <a:lumOff val="25000"/>
                  </a:schemeClr>
                </a:solidFill>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03399"/>
                </a:solidFill>
                <a:latin typeface="+mn-lt"/>
              </a:rPr>
              <a:t>Feel free to call or email me with questions!</a:t>
            </a:r>
          </a:p>
        </p:txBody>
      </p:sp>
    </p:spTree>
    <p:extLst>
      <p:ext uri="{BB962C8B-B14F-4D97-AF65-F5344CB8AC3E}">
        <p14:creationId xmlns:p14="http://schemas.microsoft.com/office/powerpoint/2010/main" val="2367400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a:extLst>
            <a:ext uri="{FF2B5EF4-FFF2-40B4-BE49-F238E27FC236}">
              <a16:creationId xmlns:a16="http://schemas.microsoft.com/office/drawing/2014/main" id="{28D8ECF2-2D00-A766-4E11-55B91E7896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811410B-1C0D-ACE9-BF16-29D48AD9A0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2195362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5bc2c56-4a61-4109-b722-4d8b7f18589a" xsi:nil="true"/>
    <lcf76f155ced4ddcb4097134ff3c332f xmlns="d30b127f-cbb1-4e8e-b5f9-fd43e497589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7D3BA97841C6F42842394612CEE95D7" ma:contentTypeVersion="19" ma:contentTypeDescription="Create a new document." ma:contentTypeScope="" ma:versionID="545bed2ebc833b7e49bbe367e808df5f">
  <xsd:schema xmlns:xsd="http://www.w3.org/2001/XMLSchema" xmlns:xs="http://www.w3.org/2001/XMLSchema" xmlns:p="http://schemas.microsoft.com/office/2006/metadata/properties" xmlns:ns2="d30b127f-cbb1-4e8e-b5f9-fd43e4975894" xmlns:ns3="b5bc2c56-4a61-4109-b722-4d8b7f18589a" targetNamespace="http://schemas.microsoft.com/office/2006/metadata/properties" ma:root="true" ma:fieldsID="b614da8c6edef9aa29e625c1f00a0cf5" ns2:_="" ns3:_="">
    <xsd:import namespace="d30b127f-cbb1-4e8e-b5f9-fd43e4975894"/>
    <xsd:import namespace="b5bc2c56-4a61-4109-b722-4d8b7f18589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0b127f-cbb1-4e8e-b5f9-fd43e49758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d08c54e-1f75-4bb7-9905-ad0cbd33bf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bc2c56-4a61-4109-b722-4d8b7f18589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941777e-51f2-4d5c-847a-d30c425cb919}" ma:internalName="TaxCatchAll" ma:showField="CatchAllData" ma:web="b5bc2c56-4a61-4109-b722-4d8b7f1858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68E96F-09E4-49F9-B8C4-BFBD63AEE253}">
  <ds:schemaRefs>
    <ds:schemaRef ds:uri="http://schemas.microsoft.com/office/2006/metadata/properties"/>
    <ds:schemaRef ds:uri="http://schemas.microsoft.com/office/infopath/2007/PartnerControls"/>
    <ds:schemaRef ds:uri="b5bc2c56-4a61-4109-b722-4d8b7f18589a"/>
    <ds:schemaRef ds:uri="d30b127f-cbb1-4e8e-b5f9-fd43e4975894"/>
  </ds:schemaRefs>
</ds:datastoreItem>
</file>

<file path=customXml/itemProps2.xml><?xml version="1.0" encoding="utf-8"?>
<ds:datastoreItem xmlns:ds="http://schemas.openxmlformats.org/officeDocument/2006/customXml" ds:itemID="{BCBB4A11-F657-401C-8DDD-AD85E70313F7}">
  <ds:schemaRefs>
    <ds:schemaRef ds:uri="http://schemas.microsoft.com/sharepoint/v3/contenttype/forms"/>
  </ds:schemaRefs>
</ds:datastoreItem>
</file>

<file path=customXml/itemProps3.xml><?xml version="1.0" encoding="utf-8"?>
<ds:datastoreItem xmlns:ds="http://schemas.openxmlformats.org/officeDocument/2006/customXml" ds:itemID="{6FAB34EB-C292-4EB0-99EE-591F8B0F37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0b127f-cbb1-4e8e-b5f9-fd43e4975894"/>
    <ds:schemaRef ds:uri="b5bc2c56-4a61-4109-b722-4d8b7f1858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4279</TotalTime>
  <Words>2119</Words>
  <Application>Microsoft Office PowerPoint</Application>
  <PresentationFormat>Widescreen</PresentationFormat>
  <Paragraphs>224</Paragraphs>
  <Slides>30</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Lato</vt:lpstr>
      <vt:lpstr>Office Theme</vt:lpstr>
      <vt:lpstr>PowerPoint Presentation</vt:lpstr>
      <vt:lpstr>Arthur E. Rothrock, Esq.</vt:lpstr>
      <vt:lpstr>Agenda</vt:lpstr>
      <vt:lpstr>Current Developments</vt:lpstr>
      <vt:lpstr>Introduction to AI</vt:lpstr>
      <vt:lpstr>AI Uses</vt:lpstr>
      <vt:lpstr>What is Generative AI?</vt:lpstr>
      <vt:lpstr>Where can I find Generative AI?</vt:lpstr>
      <vt:lpstr>How does Generative AI work?</vt:lpstr>
      <vt:lpstr>Gen AI’s Biggest Limitation</vt:lpstr>
      <vt:lpstr>Technical Solutions to Hallucinations</vt:lpstr>
      <vt:lpstr>RAG Isn’t Perfect</vt:lpstr>
      <vt:lpstr>Technical Solutions to Hallucinations</vt:lpstr>
      <vt:lpstr>Fine-Tuning Isn’t Perfect Either</vt:lpstr>
      <vt:lpstr>Effective Practices to Limit Hallucinations</vt:lpstr>
      <vt:lpstr>Effective Practices to Limit Hallucinations</vt:lpstr>
      <vt:lpstr>The Anatomy of the Perfect Prompt</vt:lpstr>
      <vt:lpstr>Ways to Use AI in Legal Practice</vt:lpstr>
      <vt:lpstr>Ways to Use AI in Legal Practice</vt:lpstr>
      <vt:lpstr>Ways to Use AI in Legal Practice</vt:lpstr>
      <vt:lpstr>Ways to Use AI in Legal Practice</vt:lpstr>
      <vt:lpstr>Deepfakes</vt:lpstr>
      <vt:lpstr>Deepfakes</vt:lpstr>
      <vt:lpstr>Deepfakes</vt:lpstr>
      <vt:lpstr>Deepfakes</vt:lpstr>
      <vt:lpstr>Deepfakes</vt:lpstr>
      <vt:lpstr>Your turn…give it a try!</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Libby Bingham</dc:creator>
  <cp:lastModifiedBy>Libby Bingham</cp:lastModifiedBy>
  <cp:revision>5</cp:revision>
  <dcterms:created xsi:type="dcterms:W3CDTF">2024-11-25T17:37:20Z</dcterms:created>
  <dcterms:modified xsi:type="dcterms:W3CDTF">2026-02-11T15:22:45Z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0x010100F7D3BA97841C6F42842394612CEE95D7</vt:lpwstr>
  </property>
  <property fmtid="{D5CDD505-2E9C-101B-9397-08002B2CF9AE}" pid="3" name="MediaServiceImageTags">
    <vt:lpwstr/>
  </property>
</Properties>
</file>