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3.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3" r:id="rId4"/>
  </p:sldMasterIdLst>
  <p:notesMasterIdLst>
    <p:notesMasterId r:id="rId31"/>
  </p:notesMasterIdLst>
  <p:handoutMasterIdLst>
    <p:handoutMasterId r:id="rId32"/>
  </p:handoutMasterIdLst>
  <p:sldIdLst>
    <p:sldId id="2147472239" r:id="rId5"/>
    <p:sldId id="2147472234" r:id="rId6"/>
    <p:sldId id="2147472402" r:id="rId7"/>
    <p:sldId id="2147472382" r:id="rId8"/>
    <p:sldId id="2147472276" r:id="rId9"/>
    <p:sldId id="2147472396" r:id="rId10"/>
    <p:sldId id="2147472824" r:id="rId11"/>
    <p:sldId id="2147472387" r:id="rId12"/>
    <p:sldId id="2147472263" r:id="rId13"/>
    <p:sldId id="2147472410" r:id="rId14"/>
    <p:sldId id="2145706495" r:id="rId15"/>
    <p:sldId id="2147472368" r:id="rId16"/>
    <p:sldId id="2147472342" r:id="rId17"/>
    <p:sldId id="299" r:id="rId18"/>
    <p:sldId id="2147472265" r:id="rId19"/>
    <p:sldId id="2147472835" r:id="rId20"/>
    <p:sldId id="2147472375" r:id="rId21"/>
    <p:sldId id="2147472398" r:id="rId22"/>
    <p:sldId id="2147472826" r:id="rId23"/>
    <p:sldId id="2147472827" r:id="rId24"/>
    <p:sldId id="506" r:id="rId25"/>
    <p:sldId id="2147472828" r:id="rId26"/>
    <p:sldId id="2147472834" r:id="rId27"/>
    <p:sldId id="2147472832" r:id="rId28"/>
    <p:sldId id="2147472272" r:id="rId29"/>
    <p:sldId id="290"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2BF61E6-7F87-4165-A890-A9C1CF14B91C}">
          <p14:sldIdLst>
            <p14:sldId id="2147472239"/>
            <p14:sldId id="2147472234"/>
          </p14:sldIdLst>
        </p14:section>
        <p14:section name="Problem/State of Science" id="{0AF0B9A9-9EF6-4E68-B607-A5728D09D0CA}">
          <p14:sldIdLst>
            <p14:sldId id="2147472402"/>
            <p14:sldId id="2147472382"/>
            <p14:sldId id="2147472276"/>
            <p14:sldId id="2147472396"/>
          </p14:sldIdLst>
        </p14:section>
        <p14:section name="NIH" id="{19F85095-7C2C-44EA-B9C3-52C8A2294886}">
          <p14:sldIdLst>
            <p14:sldId id="2147472824"/>
            <p14:sldId id="2147472387"/>
            <p14:sldId id="2147472263"/>
            <p14:sldId id="2147472410"/>
          </p14:sldIdLst>
        </p14:section>
        <p14:section name="OBSSR-specific" id="{30BE469D-502B-4E6C-AFDB-BBEF30A56B8F}">
          <p14:sldIdLst>
            <p14:sldId id="2145706495"/>
            <p14:sldId id="2147472368"/>
            <p14:sldId id="2147472342"/>
            <p14:sldId id="299"/>
            <p14:sldId id="2147472265"/>
            <p14:sldId id="2147472835"/>
            <p14:sldId id="2147472375"/>
          </p14:sldIdLst>
        </p14:section>
        <p14:section name="Funding and Policy Updates" id="{700D86B0-9F78-4CDA-BFE5-42BA7D64BA7B}">
          <p14:sldIdLst>
            <p14:sldId id="2147472398"/>
            <p14:sldId id="2147472826"/>
            <p14:sldId id="2147472827"/>
            <p14:sldId id="506"/>
            <p14:sldId id="2147472828"/>
            <p14:sldId id="2147472834"/>
            <p14:sldId id="2147472832"/>
            <p14:sldId id="2147472272"/>
            <p14:sldId id="29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F749313-A84F-B2BA-3C86-F912EFFACD8E}" name="Lindsey Beall" initials="LB" userId="S::lbeall@scgcorp.com::4f704045-6dcb-4c0b-bb33-d1bad9906d2a" providerId="AD"/>
  <p188:author id="{CC111A19-7E70-E083-AB2C-D41533CA1145}" name="Hamill, Kathleen (NIH/OD) [E]" initials="KH" userId="S::hamillkr@nih.gov::cd22f2c6-cc5c-4848-9063-01ce49ef4918" providerId="AD"/>
  <p188:author id="{E4B7E319-3591-E808-044D-05B4BB2EEF31}" name="Simoni, Jane (NIH/OD) [E]" initials="S[" userId="S::simonijm@nih.gov::81466f65-3abc-4581-b869-5c906e8e7d9a" providerId="AD"/>
  <p188:author id="{36B8EC68-33B2-3B31-4309-7F3A8E8D8CC1}" name="Eric Doty" initials="ED" userId="S::edoty@scgcorp.com::b813a651-f3e1-48b1-911d-c12b3d235951" providerId="AD"/>
  <p188:author id="{AB97067A-FF2D-4FD7-0FF9-2A95B461FFC6}" name="Rienzo, Marie (NIH/OD) [E]" initials="RM([" userId="S::rienzom@nih.gov::9476ae1a-ab37-4141-b3da-c7587ab9c8f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2042"/>
    <a:srgbClr val="152342"/>
    <a:srgbClr val="0E1C3F"/>
    <a:srgbClr val="3BAD4C"/>
    <a:srgbClr val="67FAFF"/>
    <a:srgbClr val="1D5377"/>
    <a:srgbClr val="6C0E23"/>
    <a:srgbClr val="009F9A"/>
    <a:srgbClr val="C42021"/>
    <a:srgbClr val="572B0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706" autoAdjust="0"/>
  </p:normalViewPr>
  <p:slideViewPr>
    <p:cSldViewPr snapToGrid="0">
      <p:cViewPr varScale="1">
        <p:scale>
          <a:sx n="72" d="100"/>
          <a:sy n="72" d="100"/>
        </p:scale>
        <p:origin x="60" y="816"/>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hamillkr\OneDrive%20-%20National%20Institutes%20of%20Health\Documents\Custom%20Office%20Templates\cdc%20top%20%2010%20leading%20causes%20of%20death.xlt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en-US" sz="1800" b="1">
                <a:solidFill>
                  <a:sysClr val="windowText" lastClr="000000"/>
                </a:solidFill>
                <a:latin typeface="Arial" panose="020B0604020202020204" pitchFamily="34" charset="0"/>
                <a:cs typeface="Arial" panose="020B0604020202020204" pitchFamily="34" charset="0"/>
              </a:rPr>
              <a:t>Top Ten Leading Causes of Mortality in the</a:t>
            </a:r>
            <a:r>
              <a:rPr lang="en-US" sz="1800" b="1" baseline="0">
                <a:solidFill>
                  <a:sysClr val="windowText" lastClr="000000"/>
                </a:solidFill>
                <a:latin typeface="Arial" panose="020B0604020202020204" pitchFamily="34" charset="0"/>
                <a:cs typeface="Arial" panose="020B0604020202020204" pitchFamily="34" charset="0"/>
              </a:rPr>
              <a:t> U.S., </a:t>
            </a:r>
          </a:p>
          <a:p>
            <a:pPr marL="0" marR="0" lvl="0" indent="0" algn="ctr" defTabSz="914400" rtl="0" eaLnBrk="1" fontAlgn="auto" latinLnBrk="0" hangingPunct="1">
              <a:lnSpc>
                <a:spcPct val="100000"/>
              </a:lnSpc>
              <a:spcBef>
                <a:spcPts val="0"/>
              </a:spcBef>
              <a:spcAft>
                <a:spcPts val="0"/>
              </a:spcAft>
              <a:buClrTx/>
              <a:buSzTx/>
              <a:buFontTx/>
              <a:buNone/>
              <a:tabLst/>
              <a:defRPr>
                <a:solidFill>
                  <a:sysClr val="windowText" lastClr="000000">
                    <a:lumMod val="65000"/>
                    <a:lumOff val="35000"/>
                  </a:sysClr>
                </a:solidFill>
              </a:defRPr>
            </a:pPr>
            <a:r>
              <a:rPr lang="en-US" sz="1800" b="1" baseline="0">
                <a:solidFill>
                  <a:sysClr val="windowText" lastClr="000000"/>
                </a:solidFill>
                <a:latin typeface="Arial" panose="020B0604020202020204" pitchFamily="34" charset="0"/>
                <a:cs typeface="Arial" panose="020B0604020202020204" pitchFamily="34" charset="0"/>
              </a:rPr>
              <a:t>All Ages (2022)</a:t>
            </a:r>
          </a:p>
        </c:rich>
      </c:tx>
      <c:layout>
        <c:manualLayout>
          <c:xMode val="edge"/>
          <c:yMode val="edge"/>
          <c:x val="0.21058994714490945"/>
          <c:y val="4.0910276319701053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endParaRPr lang="en-US"/>
        </a:p>
      </c:txPr>
    </c:title>
    <c:autoTitleDeleted val="0"/>
    <c:plotArea>
      <c:layout/>
      <c:barChart>
        <c:barDir val="bar"/>
        <c:grouping val="clustered"/>
        <c:varyColors val="0"/>
        <c:ser>
          <c:idx val="0"/>
          <c:order val="0"/>
          <c:tx>
            <c:strRef>
              <c:f>Chart!$B$1</c:f>
              <c:strCache>
                <c:ptCount val="1"/>
                <c:pt idx="0">
                  <c:v>Percentage</c:v>
                </c:pt>
              </c:strCache>
            </c:strRef>
          </c:tx>
          <c:spPr>
            <a:solidFill>
              <a:schemeClr val="accent1"/>
            </a:solidFill>
            <a:ln>
              <a:noFill/>
            </a:ln>
            <a:effectLst/>
          </c:spPr>
          <c:invertIfNegative val="0"/>
          <c:dLbls>
            <c:dLbl>
              <c:idx val="0"/>
              <c:tx>
                <c:rich>
                  <a:bodyPr/>
                  <a:lstStyle/>
                  <a:p>
                    <a:r>
                      <a:rPr lang="en-US"/>
                      <a:t>702,880 deaths</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8085-480E-A825-388B07D368E5}"/>
                </c:ext>
              </c:extLst>
            </c:dLbl>
            <c:dLbl>
              <c:idx val="1"/>
              <c:tx>
                <c:rich>
                  <a:bodyPr/>
                  <a:lstStyle/>
                  <a:p>
                    <a:r>
                      <a:rPr lang="en-US"/>
                      <a:t>608,371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8085-480E-A825-388B07D368E5}"/>
                </c:ext>
              </c:extLst>
            </c:dLbl>
            <c:dLbl>
              <c:idx val="2"/>
              <c:tx>
                <c:rich>
                  <a:bodyPr/>
                  <a:lstStyle/>
                  <a:p>
                    <a:r>
                      <a:rPr lang="en-US"/>
                      <a:t>227,039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8085-480E-A825-388B07D368E5}"/>
                </c:ext>
              </c:extLst>
            </c:dLbl>
            <c:dLbl>
              <c:idx val="3"/>
              <c:tx>
                <c:rich>
                  <a:bodyPr/>
                  <a:lstStyle/>
                  <a:p>
                    <a:r>
                      <a:rPr lang="en-US"/>
                      <a:t>186,552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8085-480E-A825-388B07D368E5}"/>
                </c:ext>
              </c:extLst>
            </c:dLbl>
            <c:dLbl>
              <c:idx val="4"/>
              <c:tx>
                <c:rich>
                  <a:bodyPr/>
                  <a:lstStyle/>
                  <a:p>
                    <a:r>
                      <a:rPr lang="en-US"/>
                      <a:t>165,393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8085-480E-A825-388B07D368E5}"/>
                </c:ext>
              </c:extLst>
            </c:dLbl>
            <c:dLbl>
              <c:idx val="5"/>
              <c:tx>
                <c:rich>
                  <a:bodyPr/>
                  <a:lstStyle/>
                  <a:p>
                    <a:r>
                      <a:rPr lang="en-US"/>
                      <a:t>147,382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8085-480E-A825-388B07D368E5}"/>
                </c:ext>
              </c:extLst>
            </c:dLbl>
            <c:dLbl>
              <c:idx val="6"/>
              <c:tx>
                <c:rich>
                  <a:bodyPr/>
                  <a:lstStyle/>
                  <a:p>
                    <a:r>
                      <a:rPr lang="en-US"/>
                      <a:t>120,122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8085-480E-A825-388B07D368E5}"/>
                </c:ext>
              </c:extLst>
            </c:dLbl>
            <c:dLbl>
              <c:idx val="7"/>
              <c:tx>
                <c:rich>
                  <a:bodyPr/>
                  <a:lstStyle/>
                  <a:p>
                    <a:r>
                      <a:rPr lang="en-US"/>
                      <a:t>101,209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8085-480E-A825-388B07D368E5}"/>
                </c:ext>
              </c:extLst>
            </c:dLbl>
            <c:dLbl>
              <c:idx val="8"/>
              <c:tx>
                <c:rich>
                  <a:bodyPr/>
                  <a:lstStyle/>
                  <a:p>
                    <a:r>
                      <a:rPr lang="en-US"/>
                      <a:t>57,937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8085-480E-A825-388B07D368E5}"/>
                </c:ext>
              </c:extLst>
            </c:dLbl>
            <c:dLbl>
              <c:idx val="9"/>
              <c:tx>
                <c:rich>
                  <a:bodyPr/>
                  <a:lstStyle/>
                  <a:p>
                    <a:r>
                      <a:rPr lang="en-US"/>
                      <a:t>54,803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8085-480E-A825-388B07D368E5}"/>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Chart!$A$2:$A$11</c:f>
              <c:strCache>
                <c:ptCount val="10"/>
                <c:pt idx="0">
                  <c:v>Heart Disease</c:v>
                </c:pt>
                <c:pt idx="1">
                  <c:v>Cancer</c:v>
                </c:pt>
                <c:pt idx="2">
                  <c:v>Unintentional Injuries</c:v>
                </c:pt>
                <c:pt idx="3">
                  <c:v>COVID-19</c:v>
                </c:pt>
                <c:pt idx="4">
                  <c:v>Stroke</c:v>
                </c:pt>
                <c:pt idx="5">
                  <c:v>Chronic respiratory diseases (e.g., COPD)</c:v>
                </c:pt>
                <c:pt idx="6">
                  <c:v>Alzheimer's Disease</c:v>
                </c:pt>
                <c:pt idx="7">
                  <c:v>Diabetes</c:v>
                </c:pt>
                <c:pt idx="8">
                  <c:v>Kidney disease</c:v>
                </c:pt>
                <c:pt idx="9">
                  <c:v>Liver Disease</c:v>
                </c:pt>
              </c:strCache>
            </c:strRef>
          </c:cat>
          <c:val>
            <c:numRef>
              <c:f>Chart!$B$2:$B$11</c:f>
              <c:numCache>
                <c:formatCode>0.0%</c:formatCode>
                <c:ptCount val="10"/>
                <c:pt idx="0">
                  <c:v>0.29699999999999999</c:v>
                </c:pt>
                <c:pt idx="1">
                  <c:v>0.25700000000000001</c:v>
                </c:pt>
                <c:pt idx="2">
                  <c:v>9.5000000000000001E-2</c:v>
                </c:pt>
                <c:pt idx="3">
                  <c:v>7.9000000000000001E-2</c:v>
                </c:pt>
                <c:pt idx="4">
                  <c:v>7.0000000000000007E-2</c:v>
                </c:pt>
                <c:pt idx="5">
                  <c:v>6.2E-2</c:v>
                </c:pt>
                <c:pt idx="6">
                  <c:v>5.0999999999999997E-2</c:v>
                </c:pt>
                <c:pt idx="7">
                  <c:v>4.2999999999999997E-2</c:v>
                </c:pt>
                <c:pt idx="8">
                  <c:v>2.4E-2</c:v>
                </c:pt>
                <c:pt idx="9">
                  <c:v>2.3E-2</c:v>
                </c:pt>
              </c:numCache>
            </c:numRef>
          </c:val>
          <c:extLst>
            <c:ext xmlns:c16="http://schemas.microsoft.com/office/drawing/2014/chart" uri="{C3380CC4-5D6E-409C-BE32-E72D297353CC}">
              <c16:uniqueId val="{00000000-7C6A-4E9F-A897-C139DED9F5ED}"/>
            </c:ext>
          </c:extLst>
        </c:ser>
        <c:dLbls>
          <c:showLegendKey val="0"/>
          <c:showVal val="0"/>
          <c:showCatName val="0"/>
          <c:showSerName val="0"/>
          <c:showPercent val="0"/>
          <c:showBubbleSize val="0"/>
        </c:dLbls>
        <c:gapWidth val="182"/>
        <c:axId val="712553376"/>
        <c:axId val="712556736"/>
      </c:barChart>
      <c:catAx>
        <c:axId val="712553376"/>
        <c:scaling>
          <c:orientation val="maxMin"/>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712556736"/>
        <c:crossesAt val="0"/>
        <c:auto val="1"/>
        <c:lblAlgn val="ctr"/>
        <c:lblOffset val="100"/>
        <c:noMultiLvlLbl val="0"/>
      </c:catAx>
      <c:valAx>
        <c:axId val="712556736"/>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a:solidFill>
                      <a:sysClr val="windowText" lastClr="000000"/>
                    </a:solidFill>
                    <a:latin typeface="Arial" panose="020B0604020202020204" pitchFamily="34" charset="0"/>
                    <a:cs typeface="Arial" panose="020B0604020202020204" pitchFamily="34" charset="0"/>
                  </a:rPr>
                  <a:t>Percent</a:t>
                </a:r>
                <a:r>
                  <a:rPr lang="en-US" sz="1400" baseline="0">
                    <a:solidFill>
                      <a:sysClr val="windowText" lastClr="000000"/>
                    </a:solidFill>
                    <a:latin typeface="Arial" panose="020B0604020202020204" pitchFamily="34" charset="0"/>
                    <a:cs typeface="Arial" panose="020B0604020202020204" pitchFamily="34" charset="0"/>
                  </a:rPr>
                  <a:t> of U.S. Deaths</a:t>
                </a:r>
                <a:endParaRPr lang="en-US" sz="1400">
                  <a:solidFill>
                    <a:sysClr val="windowText" lastClr="000000"/>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out"/>
        <c:minorTickMark val="none"/>
        <c:tickLblPos val="high"/>
        <c:spPr>
          <a:noFill/>
          <a:ln>
            <a:solidFill>
              <a:schemeClr val="tx1"/>
            </a:solid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712553376"/>
        <c:crosses val="max"/>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800">
                <a:solidFill>
                  <a:sysClr val="windowText" lastClr="000000"/>
                </a:solidFill>
                <a:latin typeface="Arial" panose="020B0604020202020204" pitchFamily="34" charset="0"/>
                <a:cs typeface="Arial" panose="020B0604020202020204" pitchFamily="34" charset="0"/>
              </a:rPr>
              <a:t> BSSR Investment, 2010-2024</a:t>
            </a:r>
          </a:p>
          <a:p>
            <a:pPr>
              <a:defRPr sz="1800">
                <a:latin typeface="Arial" panose="020B0604020202020204" pitchFamily="34" charset="0"/>
                <a:cs typeface="Arial" panose="020B0604020202020204" pitchFamily="34" charset="0"/>
              </a:defRPr>
            </a:pPr>
            <a:r>
              <a:rPr lang="en-US" sz="1800">
                <a:solidFill>
                  <a:sysClr val="windowText" lastClr="000000"/>
                </a:solidFill>
                <a:latin typeface="Arial" panose="020B0604020202020204" pitchFamily="34" charset="0"/>
                <a:cs typeface="Arial" panose="020B0604020202020204" pitchFamily="34" charset="0"/>
              </a:rPr>
              <a:t>(Dollars in millions and rounded)</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numRef>
              <c:f>Sheet1!$A$1:$O$1</c:f>
              <c:numCache>
                <c:formatCode>General</c:formatCode>
                <c:ptCount val="15"/>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numCache>
            </c:numRef>
          </c:cat>
          <c:val>
            <c:numRef>
              <c:f>Sheet1!$A$2:$O$2</c:f>
              <c:numCache>
                <c:formatCode>"$"#,##0_);[Red]\("$"#,##0\)</c:formatCode>
                <c:ptCount val="15"/>
                <c:pt idx="0">
                  <c:v>4689</c:v>
                </c:pt>
                <c:pt idx="1">
                  <c:v>4786</c:v>
                </c:pt>
                <c:pt idx="2">
                  <c:v>4897</c:v>
                </c:pt>
                <c:pt idx="3">
                  <c:v>4707</c:v>
                </c:pt>
                <c:pt idx="4">
                  <c:v>4922</c:v>
                </c:pt>
                <c:pt idx="5">
                  <c:v>5372</c:v>
                </c:pt>
                <c:pt idx="6">
                  <c:v>5941</c:v>
                </c:pt>
                <c:pt idx="7">
                  <c:v>6540</c:v>
                </c:pt>
                <c:pt idx="8">
                  <c:v>7348</c:v>
                </c:pt>
                <c:pt idx="9">
                  <c:v>9060</c:v>
                </c:pt>
                <c:pt idx="10">
                  <c:v>9911</c:v>
                </c:pt>
                <c:pt idx="11">
                  <c:v>10234</c:v>
                </c:pt>
                <c:pt idx="12">
                  <c:v>11075</c:v>
                </c:pt>
                <c:pt idx="13">
                  <c:v>12043</c:v>
                </c:pt>
                <c:pt idx="14">
                  <c:v>12064</c:v>
                </c:pt>
              </c:numCache>
            </c:numRef>
          </c:val>
          <c:extLst>
            <c:ext xmlns:c16="http://schemas.microsoft.com/office/drawing/2014/chart" uri="{C3380CC4-5D6E-409C-BE32-E72D297353CC}">
              <c16:uniqueId val="{00000000-C92B-403D-B4A9-7C4BAE1F78DC}"/>
            </c:ext>
          </c:extLst>
        </c:ser>
        <c:dLbls>
          <c:showLegendKey val="0"/>
          <c:showVal val="0"/>
          <c:showCatName val="0"/>
          <c:showSerName val="0"/>
          <c:showPercent val="0"/>
          <c:showBubbleSize val="0"/>
        </c:dLbls>
        <c:gapWidth val="219"/>
        <c:overlap val="-27"/>
        <c:axId val="1804625567"/>
        <c:axId val="1804624127"/>
      </c:barChart>
      <c:catAx>
        <c:axId val="1804625567"/>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crossAx val="1804624127"/>
        <c:crosses val="autoZero"/>
        <c:auto val="1"/>
        <c:lblAlgn val="ctr"/>
        <c:lblOffset val="100"/>
        <c:noMultiLvlLbl val="0"/>
      </c:catAx>
      <c:valAx>
        <c:axId val="1804624127"/>
        <c:scaling>
          <c:orientation val="minMax"/>
        </c:scaling>
        <c:delete val="0"/>
        <c:axPos val="l"/>
        <c:numFmt formatCode="&quot;$&quot;#,##0_);[Red]\(&quot;$&quot;#,##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1804625567"/>
        <c:crosses val="autoZero"/>
        <c:crossBetween val="between"/>
      </c:valAx>
      <c:spPr>
        <a:noFill/>
        <a:ln w="6350">
          <a:solidFill>
            <a:schemeClr val="tx1"/>
          </a:solid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784780131893587"/>
          <c:y val="6.3866021552035177E-2"/>
          <c:w val="0.87261085376933245"/>
          <c:h val="0.75666229080464087"/>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dLbl>
              <c:idx val="0"/>
              <c:layout>
                <c:manualLayout>
                  <c:x val="-3.2568531951759264E-17"/>
                  <c:y val="1.4830131932123304E-2"/>
                </c:manualLayout>
              </c:layout>
              <c:tx>
                <c:rich>
                  <a:bodyPr/>
                  <a:lstStyle/>
                  <a:p>
                    <a:r>
                      <a:rPr lang="en-US"/>
                      <a:t>$</a:t>
                    </a:r>
                    <a:fld id="{51C5D724-DB12-4FC5-832A-27FA6A3D2F4C}"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D92B-4C02-B05A-6276D2D593C1}"/>
                </c:ext>
              </c:extLst>
            </c:dLbl>
            <c:dLbl>
              <c:idx val="1"/>
              <c:layout>
                <c:manualLayout>
                  <c:x val="3.2568531951759264E-17"/>
                  <c:y val="8.8980791592739826E-3"/>
                </c:manualLayout>
              </c:layout>
              <c:tx>
                <c:rich>
                  <a:bodyPr/>
                  <a:lstStyle/>
                  <a:p>
                    <a:r>
                      <a:rPr lang="en-US"/>
                      <a:t>$</a:t>
                    </a:r>
                    <a:fld id="{4E282343-84ED-4F3C-ACA8-947D533F7B45}"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D92B-4C02-B05A-6276D2D593C1}"/>
                </c:ext>
              </c:extLst>
            </c:dLbl>
            <c:dLbl>
              <c:idx val="2"/>
              <c:layout>
                <c:manualLayout>
                  <c:x val="-6.5137063903518528E-17"/>
                  <c:y val="8.8980791592739826E-3"/>
                </c:manualLayout>
              </c:layout>
              <c:tx>
                <c:rich>
                  <a:bodyPr/>
                  <a:lstStyle/>
                  <a:p>
                    <a:r>
                      <a:rPr lang="en-US"/>
                      <a:t>$</a:t>
                    </a:r>
                    <a:fld id="{B4C546E4-D270-414F-813F-5666E96A2719}"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D92B-4C02-B05A-6276D2D593C1}"/>
                </c:ext>
              </c:extLst>
            </c:dLbl>
            <c:dLbl>
              <c:idx val="3"/>
              <c:layout>
                <c:manualLayout>
                  <c:x val="0"/>
                  <c:y val="1.5014866331466753E-2"/>
                </c:manualLayout>
              </c:layout>
              <c:tx>
                <c:rich>
                  <a:bodyPr/>
                  <a:lstStyle/>
                  <a:p>
                    <a:r>
                      <a:rPr lang="en-US"/>
                      <a:t>$</a:t>
                    </a:r>
                    <a:fld id="{CEA5FBA2-BDF2-4DCE-9D6D-A71524349F55}"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D92B-4C02-B05A-6276D2D593C1}"/>
                </c:ext>
              </c:extLst>
            </c:dLbl>
            <c:dLbl>
              <c:idx val="4"/>
              <c:layout>
                <c:manualLayout>
                  <c:x val="0"/>
                  <c:y val="8.8980791592739687E-3"/>
                </c:manualLayout>
              </c:layout>
              <c:tx>
                <c:rich>
                  <a:bodyPr/>
                  <a:lstStyle/>
                  <a:p>
                    <a:r>
                      <a:rPr lang="en-US"/>
                      <a:t>$</a:t>
                    </a:r>
                    <a:fld id="{EA7AD0B8-65B3-406F-9805-CBB87A6EBDED}"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D92B-4C02-B05A-6276D2D593C1}"/>
                </c:ext>
              </c:extLst>
            </c:dLbl>
            <c:dLbl>
              <c:idx val="5"/>
              <c:layout>
                <c:manualLayout>
                  <c:x val="0"/>
                  <c:y val="1.4830131932123318E-2"/>
                </c:manualLayout>
              </c:layout>
              <c:tx>
                <c:rich>
                  <a:bodyPr/>
                  <a:lstStyle/>
                  <a:p>
                    <a:r>
                      <a:rPr lang="en-US"/>
                      <a:t>$</a:t>
                    </a:r>
                    <a:fld id="{1097BF64-375A-4780-82F6-01E61B91AA4D}"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D92B-4C02-B05A-6276D2D593C1}"/>
                </c:ext>
              </c:extLst>
            </c:dLbl>
            <c:dLbl>
              <c:idx val="6"/>
              <c:layout>
                <c:manualLayout>
                  <c:x val="-1.7764859010665211E-3"/>
                  <c:y val="1.5014866331466753E-2"/>
                </c:manualLayout>
              </c:layout>
              <c:tx>
                <c:rich>
                  <a:bodyPr/>
                  <a:lstStyle/>
                  <a:p>
                    <a:r>
                      <a:rPr lang="en-US" dirty="0"/>
                      <a:t>$</a:t>
                    </a:r>
                    <a:fld id="{086DFCBA-6E53-4D78-A966-4167772119AF}" type="VALUE">
                      <a:rPr lang="en-US" smtClean="0"/>
                      <a:pPr/>
                      <a:t>[VALUE]</a:t>
                    </a:fld>
                    <a:endParaRPr lang="en-US" dirty="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D92B-4C02-B05A-6276D2D593C1}"/>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7"/>
                <c:pt idx="0">
                  <c:v>2019</c:v>
                </c:pt>
                <c:pt idx="1">
                  <c:v>2020</c:v>
                </c:pt>
                <c:pt idx="2">
                  <c:v>2021</c:v>
                </c:pt>
                <c:pt idx="3">
                  <c:v>2022</c:v>
                </c:pt>
                <c:pt idx="4">
                  <c:v>2023</c:v>
                </c:pt>
                <c:pt idx="5">
                  <c:v>2024</c:v>
                </c:pt>
                <c:pt idx="6">
                  <c:v>2025</c:v>
                </c:pt>
              </c:numCache>
            </c:numRef>
          </c:cat>
          <c:val>
            <c:numRef>
              <c:f>Sheet1!$B$2:$B$8</c:f>
              <c:numCache>
                <c:formatCode>General</c:formatCode>
                <c:ptCount val="7"/>
                <c:pt idx="0">
                  <c:v>20</c:v>
                </c:pt>
                <c:pt idx="1">
                  <c:v>22</c:v>
                </c:pt>
                <c:pt idx="2">
                  <c:v>23</c:v>
                </c:pt>
                <c:pt idx="3">
                  <c:v>33</c:v>
                </c:pt>
                <c:pt idx="4">
                  <c:v>32</c:v>
                </c:pt>
                <c:pt idx="5">
                  <c:v>31</c:v>
                </c:pt>
                <c:pt idx="6">
                  <c:v>33</c:v>
                </c:pt>
              </c:numCache>
            </c:numRef>
          </c:val>
          <c:extLst>
            <c:ext xmlns:c16="http://schemas.microsoft.com/office/drawing/2014/chart" uri="{C3380CC4-5D6E-409C-BE32-E72D297353CC}">
              <c16:uniqueId val="{00000000-D92B-4C02-B05A-6276D2D593C1}"/>
            </c:ext>
          </c:extLst>
        </c:ser>
        <c:dLbls>
          <c:dLblPos val="outEnd"/>
          <c:showLegendKey val="0"/>
          <c:showVal val="1"/>
          <c:showCatName val="0"/>
          <c:showSerName val="0"/>
          <c:showPercent val="0"/>
          <c:showBubbleSize val="0"/>
        </c:dLbls>
        <c:gapWidth val="219"/>
        <c:overlap val="-27"/>
        <c:axId val="310423695"/>
        <c:axId val="310432335"/>
      </c:barChart>
      <c:catAx>
        <c:axId val="310423695"/>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solidFill>
                    <a:latin typeface="Arial" panose="020B0604020202020204" pitchFamily="34" charset="0"/>
                    <a:ea typeface="+mn-ea"/>
                    <a:cs typeface="Arial" panose="020B0604020202020204" pitchFamily="34" charset="0"/>
                  </a:defRPr>
                </a:pPr>
                <a:r>
                  <a:rPr lang="en-US" sz="1800" b="1" dirty="0">
                    <a:solidFill>
                      <a:schemeClr val="tx1"/>
                    </a:solidFill>
                    <a:latin typeface="Arial" panose="020B0604020202020204" pitchFamily="34" charset="0"/>
                    <a:cs typeface="Arial" panose="020B0604020202020204" pitchFamily="34" charset="0"/>
                  </a:rPr>
                  <a:t>Fiscal Year</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310432335"/>
        <c:crosses val="autoZero"/>
        <c:auto val="1"/>
        <c:lblAlgn val="ctr"/>
        <c:lblOffset val="100"/>
        <c:noMultiLvlLbl val="0"/>
      </c:catAx>
      <c:valAx>
        <c:axId val="310432335"/>
        <c:scaling>
          <c:orientation val="minMax"/>
        </c:scaling>
        <c:delete val="0"/>
        <c:axPos val="l"/>
        <c:title>
          <c:tx>
            <c:rich>
              <a:bodyPr rot="-5400000" spcFirstLastPara="1" vertOverflow="ellipsis" vert="horz" wrap="square" anchor="ctr" anchorCtr="1"/>
              <a:lstStyle/>
              <a:p>
                <a:pPr>
                  <a:defRPr sz="1800" b="1" i="0" u="none" strike="noStrike" kern="1200" baseline="0">
                    <a:solidFill>
                      <a:schemeClr val="tx1"/>
                    </a:solidFill>
                    <a:latin typeface="Arial" panose="020B0604020202020204" pitchFamily="34" charset="0"/>
                    <a:ea typeface="+mn-ea"/>
                    <a:cs typeface="Arial" panose="020B0604020202020204" pitchFamily="34" charset="0"/>
                  </a:defRPr>
                </a:pPr>
                <a:r>
                  <a:rPr lang="en-US" sz="1800" b="1" dirty="0">
                    <a:solidFill>
                      <a:schemeClr val="tx1"/>
                    </a:solidFill>
                    <a:latin typeface="Arial" panose="020B0604020202020204" pitchFamily="34" charset="0"/>
                    <a:cs typeface="Arial" panose="020B0604020202020204" pitchFamily="34" charset="0"/>
                  </a:rPr>
                  <a:t>Dollars (in Millions)*</a:t>
                </a:r>
              </a:p>
            </c:rich>
          </c:tx>
          <c:overlay val="0"/>
          <c:spPr>
            <a:noFill/>
            <a:ln>
              <a:noFill/>
            </a:ln>
            <a:effectLst/>
          </c:spPr>
          <c:txPr>
            <a:bodyPr rot="-5400000" spcFirstLastPara="1" vertOverflow="ellipsis" vert="horz" wrap="square" anchor="ctr" anchorCtr="1"/>
            <a:lstStyle/>
            <a:p>
              <a:pPr>
                <a:defRPr sz="1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310423695"/>
        <c:crosses val="autoZero"/>
        <c:crossBetween val="between"/>
      </c:valAx>
      <c:spPr>
        <a:noFill/>
        <a:ln>
          <a:solidFill>
            <a:schemeClr val="tx1"/>
          </a:solid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93B4EC8-4C24-152D-3593-BFAEDB16C87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7F6B739-BD35-77B9-333E-916F552DCD7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067882-1ADA-4987-A437-2FADBD379C69}" type="datetimeFigureOut">
              <a:rPr lang="en-US" smtClean="0"/>
              <a:t>7/10/2026</a:t>
            </a:fld>
            <a:endParaRPr lang="en-US"/>
          </a:p>
        </p:txBody>
      </p:sp>
      <p:sp>
        <p:nvSpPr>
          <p:cNvPr id="4" name="Footer Placeholder 3">
            <a:extLst>
              <a:ext uri="{FF2B5EF4-FFF2-40B4-BE49-F238E27FC236}">
                <a16:creationId xmlns:a16="http://schemas.microsoft.com/office/drawing/2014/main" id="{0E4DB9CC-BA7C-685C-05E0-56626AD2179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C71C45F-1329-9C27-2CEF-ED23B6CB83A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C55AD3E-064F-4C22-88D0-A902BCA9C44E}" type="slidenum">
              <a:rPr lang="en-US" smtClean="0"/>
              <a:t>‹#›</a:t>
            </a:fld>
            <a:endParaRPr lang="en-US"/>
          </a:p>
        </p:txBody>
      </p:sp>
    </p:spTree>
    <p:extLst>
      <p:ext uri="{BB962C8B-B14F-4D97-AF65-F5344CB8AC3E}">
        <p14:creationId xmlns:p14="http://schemas.microsoft.com/office/powerpoint/2010/main" val="681098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3886C2-9EE3-49E0-BBA8-1105C87C1FF7}" type="datetimeFigureOut">
              <a:rPr lang="en-US" smtClean="0"/>
              <a:t>7/10/2026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3F46E9-7CBA-4C83-BEA3-7658759C7C66}" type="slidenum">
              <a:rPr lang="en-US" smtClean="0"/>
              <a:t>‹#›</a:t>
            </a:fld>
            <a:endParaRPr lang="en-US"/>
          </a:p>
        </p:txBody>
      </p:sp>
    </p:spTree>
    <p:extLst>
      <p:ext uri="{BB962C8B-B14F-4D97-AF65-F5344CB8AC3E}">
        <p14:creationId xmlns:p14="http://schemas.microsoft.com/office/powerpoint/2010/main" val="2800559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3F46E9-7CBA-4C83-BEA3-7658759C7C66}" type="slidenum">
              <a:rPr lang="en-US" smtClean="0"/>
              <a:t>1</a:t>
            </a:fld>
            <a:endParaRPr lang="en-US"/>
          </a:p>
        </p:txBody>
      </p:sp>
    </p:spTree>
    <p:extLst>
      <p:ext uri="{BB962C8B-B14F-4D97-AF65-F5344CB8AC3E}">
        <p14:creationId xmlns:p14="http://schemas.microsoft.com/office/powerpoint/2010/main" val="13327999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3F46E9-7CBA-4C83-BEA3-7658759C7C66}" type="slidenum">
              <a:rPr lang="en-US" smtClean="0"/>
              <a:t>16</a:t>
            </a:fld>
            <a:endParaRPr lang="en-US"/>
          </a:p>
        </p:txBody>
      </p:sp>
    </p:spTree>
    <p:extLst>
      <p:ext uri="{BB962C8B-B14F-4D97-AF65-F5344CB8AC3E}">
        <p14:creationId xmlns:p14="http://schemas.microsoft.com/office/powerpoint/2010/main" val="20367964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7B607-4D0C-4E4D-2192-EBF6CB478F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D3D13C-00F6-AF2A-EFF7-85BAF3526C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42263B-E6E7-E0D9-852D-07A1D42FE51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984A41A-4F40-E38C-116B-8CDADC1B9F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558135-CD70-4B2B-8148-AC1220EAC3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43954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7F2FA-BE65-0370-77BC-8FD852DD17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2C1718-CFED-A618-BE70-3370588DA2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527CC7-9F6C-0AE3-4E0B-F60C1E2D632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5D87B5C-28F9-B1F6-069A-443A36D6331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558135-CD70-4B2B-8148-AC1220EAC3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4653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3F46E9-7CBA-4C83-BEA3-7658759C7C66}" type="slidenum">
              <a:rPr lang="en-US" smtClean="0"/>
              <a:t>25</a:t>
            </a:fld>
            <a:endParaRPr lang="en-US"/>
          </a:p>
        </p:txBody>
      </p:sp>
    </p:spTree>
    <p:extLst>
      <p:ext uri="{BB962C8B-B14F-4D97-AF65-F5344CB8AC3E}">
        <p14:creationId xmlns:p14="http://schemas.microsoft.com/office/powerpoint/2010/main" val="3042698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3F46E9-7CBA-4C83-BEA3-7658759C7C66}" type="slidenum">
              <a:rPr lang="en-US" smtClean="0"/>
              <a:t>2</a:t>
            </a:fld>
            <a:endParaRPr lang="en-US"/>
          </a:p>
        </p:txBody>
      </p:sp>
    </p:spTree>
    <p:extLst>
      <p:ext uri="{BB962C8B-B14F-4D97-AF65-F5344CB8AC3E}">
        <p14:creationId xmlns:p14="http://schemas.microsoft.com/office/powerpoint/2010/main" val="1810868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endParaRPr lang="en-US" dirty="0">
              <a:ea typeface="Calibri"/>
              <a:cs typeface="Calibri"/>
            </a:endParaRPr>
          </a:p>
        </p:txBody>
      </p:sp>
      <p:sp>
        <p:nvSpPr>
          <p:cNvPr id="4" name="Slide Number Placeholder 3"/>
          <p:cNvSpPr>
            <a:spLocks noGrp="1"/>
          </p:cNvSpPr>
          <p:nvPr>
            <p:ph type="sldNum" sz="quarter" idx="5"/>
          </p:nvPr>
        </p:nvSpPr>
        <p:spPr/>
        <p:txBody>
          <a:bodyPr/>
          <a:lstStyle/>
          <a:p>
            <a:fld id="{FA3F46E9-7CBA-4C83-BEA3-7658759C7C66}" type="slidenum">
              <a:rPr lang="en-US" smtClean="0"/>
              <a:t>4</a:t>
            </a:fld>
            <a:endParaRPr lang="en-US"/>
          </a:p>
        </p:txBody>
      </p:sp>
    </p:spTree>
    <p:extLst>
      <p:ext uri="{BB962C8B-B14F-4D97-AF65-F5344CB8AC3E}">
        <p14:creationId xmlns:p14="http://schemas.microsoft.com/office/powerpoint/2010/main" val="1525372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Smoking Cessation Programs</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 Understanding the psychological aspects of addiction and behavior change has led to the creation of interventions that promote smoking cessation and reduce tobacco-related health issues.</a:t>
            </a:r>
          </a:p>
          <a:p>
            <a:pPr marL="342900" marR="0" lvl="0" indent="-342900">
              <a:lnSpc>
                <a:spcPct val="107000"/>
              </a:lnSpc>
              <a:spcBef>
                <a:spcPts val="0"/>
              </a:spcBef>
              <a:spcAft>
                <a:spcPts val="0"/>
              </a:spcAft>
              <a:buFont typeface="+mj-lt"/>
              <a:buAutoNum type="arabicPeriod"/>
            </a:pP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HIV Prevention Strategies</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 Studies on risk perception, stigma, and communication have helped develop targeted interventions to promote safe behaviors, increase awareness, and reduce the spread of HIV.</a:t>
            </a:r>
          </a:p>
          <a:p>
            <a:pPr marL="342900" marR="0" lvl="0" indent="-342900">
              <a:lnSpc>
                <a:spcPct val="107000"/>
              </a:lnSpc>
              <a:spcBef>
                <a:spcPts val="0"/>
              </a:spcBef>
              <a:spcAft>
                <a:spcPts val="0"/>
              </a:spcAft>
              <a:buFont typeface="+mj-lt"/>
              <a:buAutoNum type="arabicPeriod"/>
            </a:pP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Physical Activity Promotion</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 Understanding social determinants and behavioral patterns has led to the development of programs encouraging exercise, ultimately reducing the risk of chronic diseases such as cardiovascular problems and obesity.</a:t>
            </a:r>
          </a:p>
          <a:p>
            <a:pPr marL="342900" marR="0" lvl="0" indent="-342900">
              <a:lnSpc>
                <a:spcPct val="107000"/>
              </a:lnSpc>
              <a:spcBef>
                <a:spcPts val="0"/>
              </a:spcBef>
              <a:spcAft>
                <a:spcPts val="0"/>
              </a:spcAft>
              <a:buFont typeface="+mj-lt"/>
              <a:buAutoNum type="arabicPeriod"/>
            </a:pP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Mental Health Interventions</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 Evidence-based interventions for mental health issues include therapies, support systems, and awareness campaigns aimed at reducing stigma and promoting early intervention for mental health conditions.</a:t>
            </a:r>
          </a:p>
          <a:p>
            <a:pPr marL="342900" marR="0" lvl="0" indent="-342900">
              <a:lnSpc>
                <a:spcPct val="107000"/>
              </a:lnSpc>
              <a:spcBef>
                <a:spcPts val="0"/>
              </a:spcBef>
              <a:spcAft>
                <a:spcPts val="0"/>
              </a:spcAft>
              <a:buFont typeface="+mj-lt"/>
              <a:buAutoNum type="arabicPeriod"/>
            </a:pP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Dietary Interventions</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 Social science research on dietary habits and cultural influences has informed public health efforts to combat obesity and related health issues. Tailoring nutrition education and interventions to specific communities has been shown to be more effective in promoting healthier eating habits.</a:t>
            </a:r>
          </a:p>
          <a:p>
            <a:pPr marL="342900" marR="0" lvl="0" indent="-342900">
              <a:lnSpc>
                <a:spcPct val="107000"/>
              </a:lnSpc>
              <a:spcBef>
                <a:spcPts val="0"/>
              </a:spcBef>
              <a:spcAft>
                <a:spcPts val="0"/>
              </a:spcAft>
              <a:buFont typeface="+mj-lt"/>
              <a:buAutoNum type="arabicPeriod"/>
            </a:pP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Adherence to Medical Treatment</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 Understanding patient behaviors, motivations, and barriers has led to interventions that improve medication adherence and overall health outcomes.</a:t>
            </a:r>
          </a:p>
          <a:p>
            <a:pPr marL="342900" marR="0" lvl="0" indent="-342900">
              <a:lnSpc>
                <a:spcPct val="107000"/>
              </a:lnSpc>
              <a:spcBef>
                <a:spcPts val="0"/>
              </a:spcBef>
              <a:spcAft>
                <a:spcPts val="800"/>
              </a:spcAft>
              <a:buFont typeface="+mj-lt"/>
              <a:buAutoNum type="arabicPeriod"/>
            </a:pP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Reducing Health Disparities</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 Social science research on disparities based on socioeconomic status, race, and ethnicity can lead to better health outcomes for all.</a:t>
            </a:r>
          </a:p>
          <a:p>
            <a:endParaRPr lang="en-US" dirty="0"/>
          </a:p>
        </p:txBody>
      </p:sp>
      <p:sp>
        <p:nvSpPr>
          <p:cNvPr id="4" name="Slide Number Placeholder 3"/>
          <p:cNvSpPr>
            <a:spLocks noGrp="1"/>
          </p:cNvSpPr>
          <p:nvPr>
            <p:ph type="sldNum" sz="quarter" idx="5"/>
          </p:nvPr>
        </p:nvSpPr>
        <p:spPr/>
        <p:txBody>
          <a:bodyPr/>
          <a:lstStyle/>
          <a:p>
            <a:fld id="{FA3F46E9-7CBA-4C83-BEA3-7658759C7C66}" type="slidenum">
              <a:rPr lang="en-US" smtClean="0"/>
              <a:t>6</a:t>
            </a:fld>
            <a:endParaRPr lang="en-US"/>
          </a:p>
        </p:txBody>
      </p:sp>
    </p:spTree>
    <p:extLst>
      <p:ext uri="{BB962C8B-B14F-4D97-AF65-F5344CB8AC3E}">
        <p14:creationId xmlns:p14="http://schemas.microsoft.com/office/powerpoint/2010/main" val="2202159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AD7E9-B5C8-35A7-6146-1B7C1DFA3A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F41406-94C5-81E3-CF6A-2C3ED5298C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A77A77-3ED5-BE0F-6E00-4496FD91067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7B759B3-F281-4717-0D12-250BAEE9383A}"/>
              </a:ext>
            </a:extLst>
          </p:cNvPr>
          <p:cNvSpPr>
            <a:spLocks noGrp="1"/>
          </p:cNvSpPr>
          <p:nvPr>
            <p:ph type="sldNum" sz="quarter" idx="5"/>
          </p:nvPr>
        </p:nvSpPr>
        <p:spPr/>
        <p:txBody>
          <a:bodyPr/>
          <a:lstStyle/>
          <a:p>
            <a:fld id="{FA3F46E9-7CBA-4C83-BEA3-7658759C7C66}" type="slidenum">
              <a:rPr lang="en-US" smtClean="0"/>
              <a:t>10</a:t>
            </a:fld>
            <a:endParaRPr lang="en-US"/>
          </a:p>
        </p:txBody>
      </p:sp>
    </p:spTree>
    <p:extLst>
      <p:ext uri="{BB962C8B-B14F-4D97-AF65-F5344CB8AC3E}">
        <p14:creationId xmlns:p14="http://schemas.microsoft.com/office/powerpoint/2010/main" val="21432960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3F46E9-7CBA-4C83-BEA3-7658759C7C66}" type="slidenum">
              <a:rPr lang="en-US" smtClean="0"/>
              <a:t>12</a:t>
            </a:fld>
            <a:endParaRPr lang="en-US"/>
          </a:p>
        </p:txBody>
      </p:sp>
    </p:spTree>
    <p:extLst>
      <p:ext uri="{BB962C8B-B14F-4D97-AF65-F5344CB8AC3E}">
        <p14:creationId xmlns:p14="http://schemas.microsoft.com/office/powerpoint/2010/main" val="7240261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3F46E9-7CBA-4C83-BEA3-7658759C7C66}" type="slidenum">
              <a:rPr lang="en-US" smtClean="0"/>
              <a:t>13</a:t>
            </a:fld>
            <a:endParaRPr lang="en-US"/>
          </a:p>
        </p:txBody>
      </p:sp>
    </p:spTree>
    <p:extLst>
      <p:ext uri="{BB962C8B-B14F-4D97-AF65-F5344CB8AC3E}">
        <p14:creationId xmlns:p14="http://schemas.microsoft.com/office/powerpoint/2010/main" val="39729607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3F46E9-7CBA-4C83-BEA3-7658759C7C66}" type="slidenum">
              <a:rPr lang="en-US" smtClean="0"/>
              <a:t>14</a:t>
            </a:fld>
            <a:endParaRPr lang="en-US"/>
          </a:p>
        </p:txBody>
      </p:sp>
    </p:spTree>
    <p:extLst>
      <p:ext uri="{BB962C8B-B14F-4D97-AF65-F5344CB8AC3E}">
        <p14:creationId xmlns:p14="http://schemas.microsoft.com/office/powerpoint/2010/main" val="25998285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https://obssr.od.nih.gov/about/coordination-and-collaboration</a:t>
            </a:r>
          </a:p>
        </p:txBody>
      </p:sp>
      <p:sp>
        <p:nvSpPr>
          <p:cNvPr id="4" name="Slide Number Placeholder 3"/>
          <p:cNvSpPr>
            <a:spLocks noGrp="1"/>
          </p:cNvSpPr>
          <p:nvPr>
            <p:ph type="sldNum" sz="quarter" idx="5"/>
          </p:nvPr>
        </p:nvSpPr>
        <p:spPr/>
        <p:txBody>
          <a:bodyPr/>
          <a:lstStyle/>
          <a:p>
            <a:fld id="{E62CF938-46BD-431E-98E6-C7AFB52EA23A}" type="slidenum">
              <a:rPr lang="en-US" smtClean="0"/>
              <a:t>15</a:t>
            </a:fld>
            <a:endParaRPr lang="en-US"/>
          </a:p>
        </p:txBody>
      </p:sp>
    </p:spTree>
    <p:extLst>
      <p:ext uri="{BB962C8B-B14F-4D97-AF65-F5344CB8AC3E}">
        <p14:creationId xmlns:p14="http://schemas.microsoft.com/office/powerpoint/2010/main" val="37716851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2 Title Slide Blu">
    <p:spTree>
      <p:nvGrpSpPr>
        <p:cNvPr id="1" name=""/>
        <p:cNvGrpSpPr/>
        <p:nvPr/>
      </p:nvGrpSpPr>
      <p:grpSpPr>
        <a:xfrm>
          <a:off x="0" y="0"/>
          <a:ext cx="0" cy="0"/>
          <a:chOff x="0" y="0"/>
          <a:chExt cx="0" cy="0"/>
        </a:xfrm>
      </p:grpSpPr>
      <p:pic>
        <p:nvPicPr>
          <p:cNvPr id="2" name="Picture 1">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9E7C5C3C-A9FA-4AD2-9B9F-F552978003A0}"/>
              </a:ext>
            </a:extLst>
          </p:cNvPr>
          <p:cNvSpPr txBox="1">
            <a:spLocks/>
          </p:cNvSpPr>
          <p:nvPr userDrawn="1"/>
        </p:nvSpPr>
        <p:spPr>
          <a:xfrm>
            <a:off x="285235" y="-168166"/>
            <a:ext cx="12499428" cy="1026894"/>
          </a:xfrm>
          <a:prstGeom prst="rect">
            <a:avLst/>
          </a:prstGeom>
        </p:spPr>
        <p:txBody>
          <a:bodyPr anchor="b"/>
          <a:lstStyle>
            <a:lvl1pPr algn="l" defTabSz="914400" rtl="0" eaLnBrk="1" latinLnBrk="0" hangingPunct="1">
              <a:lnSpc>
                <a:spcPct val="90000"/>
              </a:lnSpc>
              <a:spcBef>
                <a:spcPct val="0"/>
              </a:spcBef>
              <a:buNone/>
              <a:defRPr sz="6000" kern="1200">
                <a:solidFill>
                  <a:srgbClr val="0D1D3F"/>
                </a:solidFill>
                <a:latin typeface="Arial Black" panose="020B0A04020102020204" pitchFamily="34" charset="0"/>
                <a:ea typeface="+mj-ea"/>
                <a:cs typeface="+mj-cs"/>
              </a:defRPr>
            </a:lvl1pPr>
          </a:lstStyle>
          <a:p>
            <a:r>
              <a:rPr lang="en-US" sz="3000">
                <a:solidFill>
                  <a:schemeClr val="bg1"/>
                </a:solidFill>
              </a:rPr>
              <a:t>NIH Office of Behavioral and Social Sciences Research</a:t>
            </a:r>
          </a:p>
        </p:txBody>
      </p:sp>
      <p:sp>
        <p:nvSpPr>
          <p:cNvPr id="8" name="Text Placeholder 3">
            <a:extLst>
              <a:ext uri="{FF2B5EF4-FFF2-40B4-BE49-F238E27FC236}">
                <a16:creationId xmlns:a16="http://schemas.microsoft.com/office/drawing/2014/main" id="{C11225F8-D405-E22F-5478-8AC4F23F3E03}"/>
              </a:ext>
            </a:extLst>
          </p:cNvPr>
          <p:cNvSpPr>
            <a:spLocks noGrp="1"/>
          </p:cNvSpPr>
          <p:nvPr>
            <p:ph type="body" sz="quarter" idx="11" hasCustomPrompt="1"/>
          </p:nvPr>
        </p:nvSpPr>
        <p:spPr>
          <a:xfrm>
            <a:off x="2424796" y="3997203"/>
            <a:ext cx="8015986" cy="633648"/>
          </a:xfrm>
          <a:prstGeom prst="rect">
            <a:avLst/>
          </a:prstGeom>
        </p:spPr>
        <p:txBody>
          <a:bodyPr/>
          <a:lstStyle>
            <a:lvl1pPr marL="0" indent="0" algn="l">
              <a:buNone/>
              <a:defRPr sz="2000">
                <a:latin typeface="Arial" panose="020B0604020202020204" pitchFamily="34" charset="0"/>
                <a:cs typeface="Arial" panose="020B0604020202020204" pitchFamily="34" charset="0"/>
              </a:defRPr>
            </a:lvl1pPr>
          </a:lstStyle>
          <a:p>
            <a:pPr lvl="0"/>
            <a:r>
              <a:rPr lang="en-US"/>
              <a:t>Click to edit Master text styles</a:t>
            </a:r>
            <a:br>
              <a:rPr lang="en-US"/>
            </a:br>
            <a:r>
              <a:rPr lang="en-US"/>
              <a:t>Click to edit Master text styles</a:t>
            </a:r>
          </a:p>
          <a:p>
            <a:endParaRPr lang="en-US"/>
          </a:p>
        </p:txBody>
      </p:sp>
      <p:cxnSp>
        <p:nvCxnSpPr>
          <p:cNvPr id="6" name="Straight Connector 5">
            <a:extLst>
              <a:ext uri="{FF2B5EF4-FFF2-40B4-BE49-F238E27FC236}">
                <a16:creationId xmlns:a16="http://schemas.microsoft.com/office/drawing/2014/main" id="{B19678D2-E4D5-8843-DAC0-55362B15AEA1}"/>
              </a:ext>
              <a:ext uri="{C183D7F6-B498-43B3-948B-1728B52AA6E4}">
                <adec:decorative xmlns:adec="http://schemas.microsoft.com/office/drawing/2017/decorative" val="1"/>
              </a:ext>
            </a:extLst>
          </p:cNvPr>
          <p:cNvCxnSpPr>
            <a:cxnSpLocks/>
          </p:cNvCxnSpPr>
          <p:nvPr userDrawn="1"/>
        </p:nvCxnSpPr>
        <p:spPr>
          <a:xfrm>
            <a:off x="0" y="1068859"/>
            <a:ext cx="12192000" cy="0"/>
          </a:xfrm>
          <a:prstGeom prst="line">
            <a:avLst/>
          </a:prstGeom>
          <a:ln w="76200">
            <a:solidFill>
              <a:srgbClr val="3BAD4C"/>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B4C42E18-A45C-AC03-112A-55205F6FE848}"/>
              </a:ext>
              <a:ext uri="{C183D7F6-B498-43B3-948B-1728B52AA6E4}">
                <adec:decorative xmlns:adec="http://schemas.microsoft.com/office/drawing/2017/decorative" val="1"/>
              </a:ext>
            </a:extLst>
          </p:cNvPr>
          <p:cNvSpPr/>
          <p:nvPr userDrawn="1"/>
        </p:nvSpPr>
        <p:spPr>
          <a:xfrm>
            <a:off x="0" y="6032310"/>
            <a:ext cx="12192000" cy="825690"/>
          </a:xfrm>
          <a:prstGeom prst="rect">
            <a:avLst/>
          </a:prstGeom>
          <a:solidFill>
            <a:srgbClr val="15234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ext&#10;&#10;Description automatically generated">
            <a:extLst>
              <a:ext uri="{FF2B5EF4-FFF2-40B4-BE49-F238E27FC236}">
                <a16:creationId xmlns:a16="http://schemas.microsoft.com/office/drawing/2014/main" id="{2E509B8C-2742-A747-97FC-8C368693161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99462" y="6219966"/>
            <a:ext cx="3063785" cy="450376"/>
          </a:xfrm>
          <a:prstGeom prst="rect">
            <a:avLst/>
          </a:prstGeom>
        </p:spPr>
      </p:pic>
      <p:sp>
        <p:nvSpPr>
          <p:cNvPr id="11" name="Title 15">
            <a:extLst>
              <a:ext uri="{FF2B5EF4-FFF2-40B4-BE49-F238E27FC236}">
                <a16:creationId xmlns:a16="http://schemas.microsoft.com/office/drawing/2014/main" id="{EE47455D-C324-36D6-C7DC-6266A2979DEB}"/>
              </a:ext>
            </a:extLst>
          </p:cNvPr>
          <p:cNvSpPr>
            <a:spLocks noGrp="1"/>
          </p:cNvSpPr>
          <p:nvPr>
            <p:ph type="title" hasCustomPrompt="1"/>
          </p:nvPr>
        </p:nvSpPr>
        <p:spPr>
          <a:xfrm>
            <a:off x="2424796" y="1565573"/>
            <a:ext cx="8015985" cy="683306"/>
          </a:xfrm>
          <a:prstGeom prst="rect">
            <a:avLst/>
          </a:prstGeom>
        </p:spPr>
        <p:txBody>
          <a:bodyPr/>
          <a:lstStyle>
            <a:lvl1pPr algn="l">
              <a:defRPr sz="4000" b="0">
                <a:latin typeface="Arial Black" panose="020B0A04020102020204" pitchFamily="34" charset="0"/>
              </a:defRPr>
            </a:lvl1pPr>
          </a:lstStyle>
          <a:p>
            <a:r>
              <a:rPr lang="en-US"/>
              <a:t>Click to Edit Master title Style</a:t>
            </a:r>
            <a:br>
              <a:rPr lang="en-US"/>
            </a:br>
            <a:r>
              <a:rPr lang="en-US"/>
              <a:t> </a:t>
            </a:r>
          </a:p>
        </p:txBody>
      </p:sp>
      <p:sp>
        <p:nvSpPr>
          <p:cNvPr id="13" name="Text Placeholder 3">
            <a:extLst>
              <a:ext uri="{FF2B5EF4-FFF2-40B4-BE49-F238E27FC236}">
                <a16:creationId xmlns:a16="http://schemas.microsoft.com/office/drawing/2014/main" id="{FE1DAF15-6F73-4988-C1C4-931B55CFFD98}"/>
              </a:ext>
            </a:extLst>
          </p:cNvPr>
          <p:cNvSpPr>
            <a:spLocks noGrp="1"/>
          </p:cNvSpPr>
          <p:nvPr>
            <p:ph type="body" sz="quarter" idx="13" hasCustomPrompt="1"/>
          </p:nvPr>
        </p:nvSpPr>
        <p:spPr>
          <a:xfrm>
            <a:off x="2424796" y="2851098"/>
            <a:ext cx="8015986" cy="633648"/>
          </a:xfrm>
          <a:prstGeom prst="rect">
            <a:avLst/>
          </a:prstGeom>
        </p:spPr>
        <p:txBody>
          <a:bodyPr/>
          <a:lstStyle>
            <a:lvl1pPr marL="0" indent="0" algn="l">
              <a:buNone/>
              <a:defRPr sz="2400" b="1">
                <a:latin typeface="Arial" panose="020B0604020202020204" pitchFamily="34" charset="0"/>
                <a:cs typeface="Arial" panose="020B0604020202020204" pitchFamily="34" charset="0"/>
              </a:defRPr>
            </a:lvl1pPr>
          </a:lstStyle>
          <a:p>
            <a:pPr lvl="0"/>
            <a:r>
              <a:rPr lang="en-US"/>
              <a:t>Click to edit Master text styles</a:t>
            </a:r>
            <a:br>
              <a:rPr lang="en-US"/>
            </a:br>
            <a:r>
              <a:rPr lang="en-US"/>
              <a:t>Click to edit Master text styles</a:t>
            </a:r>
          </a:p>
          <a:p>
            <a:endParaRPr lang="en-US"/>
          </a:p>
        </p:txBody>
      </p:sp>
    </p:spTree>
    <p:extLst>
      <p:ext uri="{BB962C8B-B14F-4D97-AF65-F5344CB8AC3E}">
        <p14:creationId xmlns:p14="http://schemas.microsoft.com/office/powerpoint/2010/main" val="4172954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2 Title Slide Blu">
    <p:spTree>
      <p:nvGrpSpPr>
        <p:cNvPr id="1" name=""/>
        <p:cNvGrpSpPr/>
        <p:nvPr/>
      </p:nvGrpSpPr>
      <p:grpSpPr>
        <a:xfrm>
          <a:off x="0" y="0"/>
          <a:ext cx="0" cy="0"/>
          <a:chOff x="0" y="0"/>
          <a:chExt cx="0" cy="0"/>
        </a:xfrm>
      </p:grpSpPr>
      <p:pic>
        <p:nvPicPr>
          <p:cNvPr id="2" name="Picture 1">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9E7C5C3C-A9FA-4AD2-9B9F-F552978003A0}"/>
              </a:ext>
            </a:extLst>
          </p:cNvPr>
          <p:cNvSpPr txBox="1">
            <a:spLocks/>
          </p:cNvSpPr>
          <p:nvPr userDrawn="1"/>
        </p:nvSpPr>
        <p:spPr>
          <a:xfrm>
            <a:off x="285235" y="-168166"/>
            <a:ext cx="12499428" cy="1026894"/>
          </a:xfrm>
          <a:prstGeom prst="rect">
            <a:avLst/>
          </a:prstGeom>
        </p:spPr>
        <p:txBody>
          <a:bodyPr anchor="b"/>
          <a:lstStyle>
            <a:lvl1pPr algn="l" defTabSz="914400" rtl="0" eaLnBrk="1" latinLnBrk="0" hangingPunct="1">
              <a:lnSpc>
                <a:spcPct val="90000"/>
              </a:lnSpc>
              <a:spcBef>
                <a:spcPct val="0"/>
              </a:spcBef>
              <a:buNone/>
              <a:defRPr sz="6000" kern="1200">
                <a:solidFill>
                  <a:srgbClr val="0D1D3F"/>
                </a:solidFill>
                <a:latin typeface="Arial Black" panose="020B0A04020102020204" pitchFamily="34" charset="0"/>
                <a:ea typeface="+mj-ea"/>
                <a:cs typeface="+mj-cs"/>
              </a:defRPr>
            </a:lvl1pPr>
          </a:lstStyle>
          <a:p>
            <a:r>
              <a:rPr lang="en-US" sz="3000">
                <a:solidFill>
                  <a:schemeClr val="bg1"/>
                </a:solidFill>
              </a:rPr>
              <a:t>NIH Office of Behavioral and Social Sciences Research</a:t>
            </a:r>
          </a:p>
        </p:txBody>
      </p:sp>
      <p:sp>
        <p:nvSpPr>
          <p:cNvPr id="3" name="Title 15">
            <a:extLst>
              <a:ext uri="{FF2B5EF4-FFF2-40B4-BE49-F238E27FC236}">
                <a16:creationId xmlns:a16="http://schemas.microsoft.com/office/drawing/2014/main" id="{2C633598-F624-91EF-57AF-69214AE91ECF}"/>
              </a:ext>
            </a:extLst>
          </p:cNvPr>
          <p:cNvSpPr>
            <a:spLocks noGrp="1"/>
          </p:cNvSpPr>
          <p:nvPr>
            <p:ph type="title" hasCustomPrompt="1"/>
          </p:nvPr>
        </p:nvSpPr>
        <p:spPr>
          <a:xfrm>
            <a:off x="2424797" y="1550561"/>
            <a:ext cx="8015985" cy="683306"/>
          </a:xfrm>
          <a:prstGeom prst="rect">
            <a:avLst/>
          </a:prstGeom>
        </p:spPr>
        <p:txBody>
          <a:bodyPr/>
          <a:lstStyle>
            <a:lvl1pPr algn="l">
              <a:defRPr sz="4000" b="0">
                <a:latin typeface="Arial Black" panose="020B0A04020102020204" pitchFamily="34" charset="0"/>
              </a:defRPr>
            </a:lvl1pPr>
          </a:lstStyle>
          <a:p>
            <a:r>
              <a:rPr lang="en-US"/>
              <a:t>Click to Edit Master title style</a:t>
            </a:r>
            <a:br>
              <a:rPr lang="en-US"/>
            </a:br>
            <a:endParaRPr lang="en-US"/>
          </a:p>
        </p:txBody>
      </p:sp>
      <p:sp>
        <p:nvSpPr>
          <p:cNvPr id="8" name="Text Placeholder 3">
            <a:extLst>
              <a:ext uri="{FF2B5EF4-FFF2-40B4-BE49-F238E27FC236}">
                <a16:creationId xmlns:a16="http://schemas.microsoft.com/office/drawing/2014/main" id="{C11225F8-D405-E22F-5478-8AC4F23F3E03}"/>
              </a:ext>
            </a:extLst>
          </p:cNvPr>
          <p:cNvSpPr>
            <a:spLocks noGrp="1"/>
          </p:cNvSpPr>
          <p:nvPr>
            <p:ph type="body" sz="quarter" idx="11" hasCustomPrompt="1"/>
          </p:nvPr>
        </p:nvSpPr>
        <p:spPr>
          <a:xfrm>
            <a:off x="2424797" y="3846523"/>
            <a:ext cx="8015986" cy="633648"/>
          </a:xfrm>
          <a:prstGeom prst="rect">
            <a:avLst/>
          </a:prstGeom>
        </p:spPr>
        <p:txBody>
          <a:bodyPr/>
          <a:lstStyle>
            <a:lvl1pPr marL="0" indent="0" algn="l">
              <a:buNone/>
              <a:defRPr sz="2000">
                <a:latin typeface="Arial" panose="020B0604020202020204" pitchFamily="34" charset="0"/>
                <a:cs typeface="Arial" panose="020B0604020202020204" pitchFamily="34" charset="0"/>
              </a:defRPr>
            </a:lvl1pPr>
          </a:lstStyle>
          <a:p>
            <a:pPr lvl="0"/>
            <a:r>
              <a:rPr lang="en-US"/>
              <a:t>Click to edit Master text styles</a:t>
            </a:r>
            <a:br>
              <a:rPr lang="en-US"/>
            </a:br>
            <a:r>
              <a:rPr lang="en-US"/>
              <a:t>Click to edit Master text styles</a:t>
            </a:r>
          </a:p>
          <a:p>
            <a:endParaRPr lang="en-US"/>
          </a:p>
        </p:txBody>
      </p:sp>
      <p:cxnSp>
        <p:nvCxnSpPr>
          <p:cNvPr id="6" name="Straight Connector 5">
            <a:extLst>
              <a:ext uri="{FF2B5EF4-FFF2-40B4-BE49-F238E27FC236}">
                <a16:creationId xmlns:a16="http://schemas.microsoft.com/office/drawing/2014/main" id="{B19678D2-E4D5-8843-DAC0-55362B15AEA1}"/>
              </a:ext>
              <a:ext uri="{C183D7F6-B498-43B3-948B-1728B52AA6E4}">
                <adec:decorative xmlns:adec="http://schemas.microsoft.com/office/drawing/2017/decorative" val="1"/>
              </a:ext>
            </a:extLst>
          </p:cNvPr>
          <p:cNvCxnSpPr>
            <a:cxnSpLocks/>
          </p:cNvCxnSpPr>
          <p:nvPr userDrawn="1"/>
        </p:nvCxnSpPr>
        <p:spPr>
          <a:xfrm>
            <a:off x="0" y="1068859"/>
            <a:ext cx="12192000" cy="0"/>
          </a:xfrm>
          <a:prstGeom prst="line">
            <a:avLst/>
          </a:prstGeom>
          <a:ln w="76200">
            <a:solidFill>
              <a:srgbClr val="3BAD4C"/>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B4C42E18-A45C-AC03-112A-55205F6FE848}"/>
              </a:ext>
              <a:ext uri="{C183D7F6-B498-43B3-948B-1728B52AA6E4}">
                <adec:decorative xmlns:adec="http://schemas.microsoft.com/office/drawing/2017/decorative" val="1"/>
              </a:ext>
            </a:extLst>
          </p:cNvPr>
          <p:cNvSpPr/>
          <p:nvPr userDrawn="1"/>
        </p:nvSpPr>
        <p:spPr>
          <a:xfrm>
            <a:off x="0" y="6032310"/>
            <a:ext cx="12192000" cy="825690"/>
          </a:xfrm>
          <a:prstGeom prst="rect">
            <a:avLst/>
          </a:prstGeom>
          <a:solidFill>
            <a:srgbClr val="15234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ext&#10;&#10;Description automatically generated">
            <a:extLst>
              <a:ext uri="{FF2B5EF4-FFF2-40B4-BE49-F238E27FC236}">
                <a16:creationId xmlns:a16="http://schemas.microsoft.com/office/drawing/2014/main" id="{2E509B8C-2742-A747-97FC-8C368693161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99462" y="6219966"/>
            <a:ext cx="3063785" cy="450376"/>
          </a:xfrm>
          <a:prstGeom prst="rect">
            <a:avLst/>
          </a:prstGeom>
        </p:spPr>
      </p:pic>
      <p:sp>
        <p:nvSpPr>
          <p:cNvPr id="11" name="Text Placeholder 3">
            <a:extLst>
              <a:ext uri="{FF2B5EF4-FFF2-40B4-BE49-F238E27FC236}">
                <a16:creationId xmlns:a16="http://schemas.microsoft.com/office/drawing/2014/main" id="{B7829E8D-4CCD-5F24-91D6-7A23E6C32072}"/>
              </a:ext>
            </a:extLst>
          </p:cNvPr>
          <p:cNvSpPr>
            <a:spLocks noGrp="1"/>
          </p:cNvSpPr>
          <p:nvPr>
            <p:ph type="body" sz="quarter" idx="12" hasCustomPrompt="1"/>
          </p:nvPr>
        </p:nvSpPr>
        <p:spPr>
          <a:xfrm>
            <a:off x="2424796" y="5103888"/>
            <a:ext cx="8015986" cy="633648"/>
          </a:xfrm>
          <a:prstGeom prst="rect">
            <a:avLst/>
          </a:prstGeom>
        </p:spPr>
        <p:txBody>
          <a:bodyPr/>
          <a:lstStyle>
            <a:lvl1pPr marL="0" indent="0" algn="l">
              <a:buNone/>
              <a:defRPr sz="1700">
                <a:latin typeface="Arial" panose="020B0604020202020204" pitchFamily="34" charset="0"/>
                <a:cs typeface="Arial" panose="020B0604020202020204" pitchFamily="34" charset="0"/>
              </a:defRPr>
            </a:lvl1pPr>
          </a:lstStyle>
          <a:p>
            <a:pPr lvl="0"/>
            <a:r>
              <a:rPr lang="en-US"/>
              <a:t>Click to edit Master text styles</a:t>
            </a:r>
            <a:br>
              <a:rPr lang="en-US"/>
            </a:br>
            <a:r>
              <a:rPr lang="en-US"/>
              <a:t>Click to edit Master text styles</a:t>
            </a:r>
          </a:p>
          <a:p>
            <a:endParaRPr lang="en-US"/>
          </a:p>
        </p:txBody>
      </p:sp>
      <p:sp>
        <p:nvSpPr>
          <p:cNvPr id="12" name="Text Placeholder 3">
            <a:extLst>
              <a:ext uri="{FF2B5EF4-FFF2-40B4-BE49-F238E27FC236}">
                <a16:creationId xmlns:a16="http://schemas.microsoft.com/office/drawing/2014/main" id="{C66955DF-CE8A-0AED-B17D-5B4A1B79E687}"/>
              </a:ext>
            </a:extLst>
          </p:cNvPr>
          <p:cNvSpPr>
            <a:spLocks noGrp="1"/>
          </p:cNvSpPr>
          <p:nvPr>
            <p:ph type="body" sz="quarter" idx="13" hasCustomPrompt="1"/>
          </p:nvPr>
        </p:nvSpPr>
        <p:spPr>
          <a:xfrm>
            <a:off x="2424796" y="2851098"/>
            <a:ext cx="8015986" cy="633648"/>
          </a:xfrm>
          <a:prstGeom prst="rect">
            <a:avLst/>
          </a:prstGeom>
        </p:spPr>
        <p:txBody>
          <a:bodyPr/>
          <a:lstStyle>
            <a:lvl1pPr marL="0" indent="0" algn="l">
              <a:buNone/>
              <a:defRPr sz="2400" b="1">
                <a:latin typeface="Arial" panose="020B0604020202020204" pitchFamily="34" charset="0"/>
                <a:cs typeface="Arial" panose="020B0604020202020204" pitchFamily="34" charset="0"/>
              </a:defRPr>
            </a:lvl1pPr>
          </a:lstStyle>
          <a:p>
            <a:pPr lvl="0"/>
            <a:r>
              <a:rPr lang="en-US"/>
              <a:t>Click to edit Master text styles</a:t>
            </a:r>
            <a:br>
              <a:rPr lang="en-US"/>
            </a:br>
            <a:r>
              <a:rPr lang="en-US"/>
              <a:t>Click to edit Master text styles</a:t>
            </a:r>
          </a:p>
          <a:p>
            <a:endParaRPr lang="en-US"/>
          </a:p>
        </p:txBody>
      </p:sp>
    </p:spTree>
    <p:extLst>
      <p:ext uri="{BB962C8B-B14F-4D97-AF65-F5344CB8AC3E}">
        <p14:creationId xmlns:p14="http://schemas.microsoft.com/office/powerpoint/2010/main" val="1996416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1 Title Slide_Diagonal">
    <p:spTree>
      <p:nvGrpSpPr>
        <p:cNvPr id="1" name=""/>
        <p:cNvGrpSpPr/>
        <p:nvPr/>
      </p:nvGrpSpPr>
      <p:grpSpPr>
        <a:xfrm>
          <a:off x="0" y="0"/>
          <a:ext cx="0" cy="0"/>
          <a:chOff x="0" y="0"/>
          <a:chExt cx="0" cy="0"/>
        </a:xfrm>
      </p:grpSpPr>
      <p:pic>
        <p:nvPicPr>
          <p:cNvPr id="3" name="Picture 2">
            <a:extLs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52561"/>
          <a:stretch/>
        </p:blipFill>
        <p:spPr>
          <a:xfrm>
            <a:off x="-1775586" y="0"/>
            <a:ext cx="5801676" cy="6858000"/>
          </a:xfrm>
          <a:prstGeom prst="rect">
            <a:avLst/>
          </a:prstGeom>
        </p:spPr>
      </p:pic>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57141" y="6159084"/>
            <a:ext cx="3041436" cy="443103"/>
          </a:xfrm>
          <a:prstGeom prst="rect">
            <a:avLst/>
          </a:prstGeom>
        </p:spPr>
      </p:pic>
      <p:sp>
        <p:nvSpPr>
          <p:cNvPr id="10" name="Title 15">
            <a:extLst>
              <a:ext uri="{FF2B5EF4-FFF2-40B4-BE49-F238E27FC236}">
                <a16:creationId xmlns:a16="http://schemas.microsoft.com/office/drawing/2014/main" id="{BD0202DC-5433-462A-9FD7-91B0854BBD07}"/>
              </a:ext>
            </a:extLst>
          </p:cNvPr>
          <p:cNvSpPr>
            <a:spLocks noGrp="1"/>
          </p:cNvSpPr>
          <p:nvPr>
            <p:ph type="title" hasCustomPrompt="1"/>
          </p:nvPr>
        </p:nvSpPr>
        <p:spPr>
          <a:xfrm>
            <a:off x="3231742" y="2103438"/>
            <a:ext cx="7850239" cy="683306"/>
          </a:xfrm>
          <a:prstGeom prst="rect">
            <a:avLst/>
          </a:prstGeom>
        </p:spPr>
        <p:txBody>
          <a:bodyPr/>
          <a:lstStyle>
            <a:lvl1pPr algn="l">
              <a:defRPr sz="4000" b="0">
                <a:latin typeface="Arial Black" panose="020B0A04020102020204" pitchFamily="34" charset="0"/>
              </a:defRPr>
            </a:lvl1pPr>
          </a:lstStyle>
          <a:p>
            <a:r>
              <a:rPr lang="en-US"/>
              <a:t>Click to edit Master title style</a:t>
            </a:r>
            <a:br>
              <a:rPr lang="en-US"/>
            </a:br>
            <a:endParaRPr lang="en-US"/>
          </a:p>
        </p:txBody>
      </p:sp>
      <p:cxnSp>
        <p:nvCxnSpPr>
          <p:cNvPr id="7" name="Straight Connector 6">
            <a:extLst>
              <a:ext uri="{FF2B5EF4-FFF2-40B4-BE49-F238E27FC236}">
                <a16:creationId xmlns:a16="http://schemas.microsoft.com/office/drawing/2014/main" id="{60C4F2A4-4CCC-173E-0A47-B8FF68C7B047}"/>
              </a:ext>
              <a:ext uri="{C183D7F6-B498-43B3-948B-1728B52AA6E4}">
                <adec:decorative xmlns:adec="http://schemas.microsoft.com/office/drawing/2017/decorative" val="1"/>
              </a:ext>
            </a:extLst>
          </p:cNvPr>
          <p:cNvCxnSpPr>
            <a:cxnSpLocks/>
          </p:cNvCxnSpPr>
          <p:nvPr userDrawn="1"/>
        </p:nvCxnSpPr>
        <p:spPr>
          <a:xfrm flipH="1">
            <a:off x="864973" y="0"/>
            <a:ext cx="2611333" cy="6858000"/>
          </a:xfrm>
          <a:prstGeom prst="line">
            <a:avLst/>
          </a:prstGeom>
          <a:ln w="76200">
            <a:solidFill>
              <a:srgbClr val="3BAD4C"/>
            </a:solidFill>
          </a:ln>
        </p:spPr>
        <p:style>
          <a:lnRef idx="1">
            <a:schemeClr val="accent1"/>
          </a:lnRef>
          <a:fillRef idx="0">
            <a:schemeClr val="accent1"/>
          </a:fillRef>
          <a:effectRef idx="0">
            <a:schemeClr val="accent1"/>
          </a:effectRef>
          <a:fontRef idx="minor">
            <a:schemeClr val="tx1"/>
          </a:fontRef>
        </p:style>
      </p:cxnSp>
      <p:sp>
        <p:nvSpPr>
          <p:cNvPr id="9" name="Text Placeholder 3">
            <a:extLst>
              <a:ext uri="{FF2B5EF4-FFF2-40B4-BE49-F238E27FC236}">
                <a16:creationId xmlns:a16="http://schemas.microsoft.com/office/drawing/2014/main" id="{B22A937F-C685-AC06-4AD5-3C05E6D9900B}"/>
              </a:ext>
            </a:extLst>
          </p:cNvPr>
          <p:cNvSpPr>
            <a:spLocks noGrp="1"/>
          </p:cNvSpPr>
          <p:nvPr>
            <p:ph type="body" sz="quarter" idx="11" hasCustomPrompt="1"/>
          </p:nvPr>
        </p:nvSpPr>
        <p:spPr>
          <a:xfrm>
            <a:off x="3231742" y="4573358"/>
            <a:ext cx="7850239" cy="633648"/>
          </a:xfrm>
          <a:prstGeom prst="rect">
            <a:avLst/>
          </a:prstGeom>
        </p:spPr>
        <p:txBody>
          <a:bodyPr/>
          <a:lstStyle>
            <a:lvl1pPr marL="0" indent="0" algn="l">
              <a:buNone/>
              <a:defRPr sz="2000">
                <a:latin typeface="Arial" panose="020B0604020202020204" pitchFamily="34" charset="0"/>
                <a:cs typeface="Arial" panose="020B0604020202020204" pitchFamily="34" charset="0"/>
              </a:defRPr>
            </a:lvl1pPr>
          </a:lstStyle>
          <a:p>
            <a:pPr lvl="0"/>
            <a:r>
              <a:rPr lang="en-US"/>
              <a:t>Click to edit Master text styles</a:t>
            </a:r>
            <a:br>
              <a:rPr lang="en-US"/>
            </a:br>
            <a:r>
              <a:rPr lang="en-US"/>
              <a:t>Click to edit Master text styles</a:t>
            </a:r>
          </a:p>
          <a:p>
            <a:endParaRPr lang="en-US"/>
          </a:p>
        </p:txBody>
      </p:sp>
      <p:sp>
        <p:nvSpPr>
          <p:cNvPr id="5" name="Text Placeholder 3">
            <a:extLst>
              <a:ext uri="{FF2B5EF4-FFF2-40B4-BE49-F238E27FC236}">
                <a16:creationId xmlns:a16="http://schemas.microsoft.com/office/drawing/2014/main" id="{A94666C6-8E8C-F2CB-DA39-F894F7EAEF85}"/>
              </a:ext>
            </a:extLst>
          </p:cNvPr>
          <p:cNvSpPr>
            <a:spLocks noGrp="1"/>
          </p:cNvSpPr>
          <p:nvPr>
            <p:ph type="body" sz="quarter" idx="13" hasCustomPrompt="1"/>
          </p:nvPr>
        </p:nvSpPr>
        <p:spPr>
          <a:xfrm>
            <a:off x="3231740" y="3405220"/>
            <a:ext cx="8015986" cy="633648"/>
          </a:xfrm>
          <a:prstGeom prst="rect">
            <a:avLst/>
          </a:prstGeom>
        </p:spPr>
        <p:txBody>
          <a:bodyPr/>
          <a:lstStyle>
            <a:lvl1pPr marL="0" indent="0" algn="l">
              <a:buNone/>
              <a:defRPr sz="2400" b="1">
                <a:latin typeface="Arial" panose="020B0604020202020204" pitchFamily="34" charset="0"/>
                <a:cs typeface="Arial" panose="020B0604020202020204" pitchFamily="34" charset="0"/>
              </a:defRPr>
            </a:lvl1pPr>
          </a:lstStyle>
          <a:p>
            <a:pPr lvl="0"/>
            <a:r>
              <a:rPr lang="en-US"/>
              <a:t>Click to edit Master text styles</a:t>
            </a:r>
            <a:br>
              <a:rPr lang="en-US"/>
            </a:br>
            <a:r>
              <a:rPr lang="en-US"/>
              <a:t>Click to edit Master text styles</a:t>
            </a:r>
          </a:p>
          <a:p>
            <a:endParaRPr lang="en-US"/>
          </a:p>
        </p:txBody>
      </p:sp>
    </p:spTree>
    <p:extLst>
      <p:ext uri="{BB962C8B-B14F-4D97-AF65-F5344CB8AC3E}">
        <p14:creationId xmlns:p14="http://schemas.microsoft.com/office/powerpoint/2010/main" val="216641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2 Title Slide_Diagonal">
    <p:spTree>
      <p:nvGrpSpPr>
        <p:cNvPr id="1" name=""/>
        <p:cNvGrpSpPr/>
        <p:nvPr/>
      </p:nvGrpSpPr>
      <p:grpSpPr>
        <a:xfrm>
          <a:off x="0" y="0"/>
          <a:ext cx="0" cy="0"/>
          <a:chOff x="0" y="0"/>
          <a:chExt cx="0" cy="0"/>
        </a:xfrm>
      </p:grpSpPr>
      <p:pic>
        <p:nvPicPr>
          <p:cNvPr id="3" name="Picture 2">
            <a:extLs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52561"/>
          <a:stretch/>
        </p:blipFill>
        <p:spPr>
          <a:xfrm>
            <a:off x="-1775586" y="0"/>
            <a:ext cx="5801676" cy="6858000"/>
          </a:xfrm>
          <a:prstGeom prst="rect">
            <a:avLst/>
          </a:prstGeom>
        </p:spPr>
      </p:pic>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57141" y="6159084"/>
            <a:ext cx="3041436" cy="443103"/>
          </a:xfrm>
          <a:prstGeom prst="rect">
            <a:avLst/>
          </a:prstGeom>
        </p:spPr>
      </p:pic>
      <p:sp>
        <p:nvSpPr>
          <p:cNvPr id="10" name="Title 15">
            <a:extLst>
              <a:ext uri="{FF2B5EF4-FFF2-40B4-BE49-F238E27FC236}">
                <a16:creationId xmlns:a16="http://schemas.microsoft.com/office/drawing/2014/main" id="{BD0202DC-5433-462A-9FD7-91B0854BBD07}"/>
              </a:ext>
            </a:extLst>
          </p:cNvPr>
          <p:cNvSpPr>
            <a:spLocks noGrp="1"/>
          </p:cNvSpPr>
          <p:nvPr>
            <p:ph type="title" hasCustomPrompt="1"/>
          </p:nvPr>
        </p:nvSpPr>
        <p:spPr>
          <a:xfrm>
            <a:off x="3231739" y="1070325"/>
            <a:ext cx="7850239" cy="683306"/>
          </a:xfrm>
          <a:prstGeom prst="rect">
            <a:avLst/>
          </a:prstGeom>
        </p:spPr>
        <p:txBody>
          <a:bodyPr/>
          <a:lstStyle>
            <a:lvl1pPr algn="l">
              <a:defRPr sz="4000" b="0">
                <a:latin typeface="Arial Black" panose="020B0A04020102020204" pitchFamily="34" charset="0"/>
              </a:defRPr>
            </a:lvl1pPr>
          </a:lstStyle>
          <a:p>
            <a:r>
              <a:rPr lang="en-US"/>
              <a:t>Click to edit Master title style</a:t>
            </a:r>
            <a:br>
              <a:rPr lang="en-US"/>
            </a:br>
            <a:endParaRPr lang="en-US"/>
          </a:p>
        </p:txBody>
      </p:sp>
      <p:cxnSp>
        <p:nvCxnSpPr>
          <p:cNvPr id="7" name="Straight Connector 6">
            <a:extLst>
              <a:ext uri="{FF2B5EF4-FFF2-40B4-BE49-F238E27FC236}">
                <a16:creationId xmlns:a16="http://schemas.microsoft.com/office/drawing/2014/main" id="{60C4F2A4-4CCC-173E-0A47-B8FF68C7B047}"/>
              </a:ext>
              <a:ext uri="{C183D7F6-B498-43B3-948B-1728B52AA6E4}">
                <adec:decorative xmlns:adec="http://schemas.microsoft.com/office/drawing/2017/decorative" val="1"/>
              </a:ext>
            </a:extLst>
          </p:cNvPr>
          <p:cNvCxnSpPr>
            <a:cxnSpLocks/>
          </p:cNvCxnSpPr>
          <p:nvPr userDrawn="1"/>
        </p:nvCxnSpPr>
        <p:spPr>
          <a:xfrm flipH="1">
            <a:off x="864973" y="0"/>
            <a:ext cx="2611333" cy="6858000"/>
          </a:xfrm>
          <a:prstGeom prst="line">
            <a:avLst/>
          </a:prstGeom>
          <a:ln w="76200">
            <a:solidFill>
              <a:srgbClr val="3BAD4C"/>
            </a:solidFill>
          </a:ln>
        </p:spPr>
        <p:style>
          <a:lnRef idx="1">
            <a:schemeClr val="accent1"/>
          </a:lnRef>
          <a:fillRef idx="0">
            <a:schemeClr val="accent1"/>
          </a:fillRef>
          <a:effectRef idx="0">
            <a:schemeClr val="accent1"/>
          </a:effectRef>
          <a:fontRef idx="minor">
            <a:schemeClr val="tx1"/>
          </a:fontRef>
        </p:style>
      </p:cxnSp>
      <p:sp>
        <p:nvSpPr>
          <p:cNvPr id="9" name="Text Placeholder 3">
            <a:extLst>
              <a:ext uri="{FF2B5EF4-FFF2-40B4-BE49-F238E27FC236}">
                <a16:creationId xmlns:a16="http://schemas.microsoft.com/office/drawing/2014/main" id="{B22A937F-C685-AC06-4AD5-3C05E6D9900B}"/>
              </a:ext>
            </a:extLst>
          </p:cNvPr>
          <p:cNvSpPr>
            <a:spLocks noGrp="1"/>
          </p:cNvSpPr>
          <p:nvPr>
            <p:ph type="body" sz="quarter" idx="11" hasCustomPrompt="1"/>
          </p:nvPr>
        </p:nvSpPr>
        <p:spPr>
          <a:xfrm>
            <a:off x="3231738" y="3521701"/>
            <a:ext cx="7850239" cy="633648"/>
          </a:xfrm>
          <a:prstGeom prst="rect">
            <a:avLst/>
          </a:prstGeom>
        </p:spPr>
        <p:txBody>
          <a:bodyPr/>
          <a:lstStyle>
            <a:lvl1pPr marL="0" indent="0" algn="l">
              <a:buNone/>
              <a:defRPr sz="2000">
                <a:latin typeface="Arial" panose="020B0604020202020204" pitchFamily="34" charset="0"/>
                <a:cs typeface="Arial" panose="020B0604020202020204" pitchFamily="34" charset="0"/>
              </a:defRPr>
            </a:lvl1pPr>
          </a:lstStyle>
          <a:p>
            <a:pPr lvl="0"/>
            <a:r>
              <a:rPr lang="en-US"/>
              <a:t>Click to edit Master text styles</a:t>
            </a:r>
            <a:br>
              <a:rPr lang="en-US"/>
            </a:br>
            <a:r>
              <a:rPr lang="en-US"/>
              <a:t>Click to edit Master text styles</a:t>
            </a:r>
          </a:p>
          <a:p>
            <a:endParaRPr lang="en-US"/>
          </a:p>
        </p:txBody>
      </p:sp>
      <p:sp>
        <p:nvSpPr>
          <p:cNvPr id="5" name="Text Placeholder 3">
            <a:extLst>
              <a:ext uri="{FF2B5EF4-FFF2-40B4-BE49-F238E27FC236}">
                <a16:creationId xmlns:a16="http://schemas.microsoft.com/office/drawing/2014/main" id="{FD03AE06-C359-AD4F-0CB8-2AA24F58AE59}"/>
              </a:ext>
            </a:extLst>
          </p:cNvPr>
          <p:cNvSpPr>
            <a:spLocks noGrp="1"/>
          </p:cNvSpPr>
          <p:nvPr>
            <p:ph type="body" sz="quarter" idx="12" hasCustomPrompt="1"/>
          </p:nvPr>
        </p:nvSpPr>
        <p:spPr>
          <a:xfrm>
            <a:off x="2060448" y="5154027"/>
            <a:ext cx="7850239" cy="633648"/>
          </a:xfrm>
          <a:prstGeom prst="rect">
            <a:avLst/>
          </a:prstGeom>
        </p:spPr>
        <p:txBody>
          <a:bodyPr/>
          <a:lstStyle>
            <a:lvl1pPr marL="0" indent="0" algn="l">
              <a:buNone/>
              <a:defRPr sz="1700">
                <a:latin typeface="Arial" panose="020B0604020202020204" pitchFamily="34" charset="0"/>
                <a:cs typeface="Arial" panose="020B0604020202020204" pitchFamily="34" charset="0"/>
              </a:defRPr>
            </a:lvl1pPr>
          </a:lstStyle>
          <a:p>
            <a:pPr lvl="0"/>
            <a:r>
              <a:rPr lang="en-US"/>
              <a:t>Click to edit Master text styles</a:t>
            </a:r>
            <a:br>
              <a:rPr lang="en-US"/>
            </a:br>
            <a:r>
              <a:rPr lang="en-US"/>
              <a:t>Click to edit Master text styles</a:t>
            </a:r>
          </a:p>
          <a:p>
            <a:endParaRPr lang="en-US"/>
          </a:p>
        </p:txBody>
      </p:sp>
      <p:sp>
        <p:nvSpPr>
          <p:cNvPr id="6" name="Text Placeholder 3">
            <a:extLst>
              <a:ext uri="{FF2B5EF4-FFF2-40B4-BE49-F238E27FC236}">
                <a16:creationId xmlns:a16="http://schemas.microsoft.com/office/drawing/2014/main" id="{E76F3899-072A-A65F-99A9-0916593E70B7}"/>
              </a:ext>
            </a:extLst>
          </p:cNvPr>
          <p:cNvSpPr>
            <a:spLocks noGrp="1"/>
          </p:cNvSpPr>
          <p:nvPr>
            <p:ph type="body" sz="quarter" idx="13" hasCustomPrompt="1"/>
          </p:nvPr>
        </p:nvSpPr>
        <p:spPr>
          <a:xfrm>
            <a:off x="3231739" y="2504951"/>
            <a:ext cx="8015986" cy="633648"/>
          </a:xfrm>
          <a:prstGeom prst="rect">
            <a:avLst/>
          </a:prstGeom>
        </p:spPr>
        <p:txBody>
          <a:bodyPr/>
          <a:lstStyle>
            <a:lvl1pPr marL="0" indent="0" algn="l">
              <a:buNone/>
              <a:defRPr sz="2400" b="1">
                <a:latin typeface="Arial" panose="020B0604020202020204" pitchFamily="34" charset="0"/>
                <a:cs typeface="Arial" panose="020B0604020202020204" pitchFamily="34" charset="0"/>
              </a:defRPr>
            </a:lvl1pPr>
          </a:lstStyle>
          <a:p>
            <a:pPr lvl="0"/>
            <a:r>
              <a:rPr lang="en-US"/>
              <a:t>Click to edit Master text styles</a:t>
            </a:r>
            <a:br>
              <a:rPr lang="en-US"/>
            </a:br>
            <a:r>
              <a:rPr lang="en-US"/>
              <a:t>Click to edit Master text styles</a:t>
            </a:r>
          </a:p>
          <a:p>
            <a:endParaRPr lang="en-US"/>
          </a:p>
        </p:txBody>
      </p:sp>
    </p:spTree>
    <p:extLst>
      <p:ext uri="{BB962C8B-B14F-4D97-AF65-F5344CB8AC3E}">
        <p14:creationId xmlns:p14="http://schemas.microsoft.com/office/powerpoint/2010/main" val="4163447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8_Content slide blu footer">
    <p:spTree>
      <p:nvGrpSpPr>
        <p:cNvPr id="1" name=""/>
        <p:cNvGrpSpPr/>
        <p:nvPr/>
      </p:nvGrpSpPr>
      <p:grpSpPr>
        <a:xfrm>
          <a:off x="0" y="0"/>
          <a:ext cx="0" cy="0"/>
          <a:chOff x="0" y="0"/>
          <a:chExt cx="0" cy="0"/>
        </a:xfrm>
      </p:grpSpPr>
      <p:sp>
        <p:nvSpPr>
          <p:cNvPr id="4" name="Title 11">
            <a:extLst>
              <a:ext uri="{FF2B5EF4-FFF2-40B4-BE49-F238E27FC236}">
                <a16:creationId xmlns:a16="http://schemas.microsoft.com/office/drawing/2014/main" id="{ABD6C68E-5DE7-4659-9587-B4FC1B42B4F1}"/>
              </a:ext>
            </a:extLst>
          </p:cNvPr>
          <p:cNvSpPr>
            <a:spLocks noGrp="1"/>
          </p:cNvSpPr>
          <p:nvPr>
            <p:ph type="title" hasCustomPrompt="1"/>
          </p:nvPr>
        </p:nvSpPr>
        <p:spPr>
          <a:xfrm>
            <a:off x="506818" y="118381"/>
            <a:ext cx="11220894" cy="635593"/>
          </a:xfrm>
          <a:prstGeom prst="rect">
            <a:avLst/>
          </a:prstGeom>
        </p:spPr>
        <p:txBody>
          <a:bodyPr/>
          <a:lstStyle>
            <a:lvl1pPr>
              <a:defRPr sz="3800" b="1">
                <a:latin typeface="Arial Black" panose="020B0A04020102020204" pitchFamily="34" charset="0"/>
              </a:defRPr>
            </a:lvl1pPr>
          </a:lstStyle>
          <a:p>
            <a:r>
              <a:rPr lang="en-US"/>
              <a:t>Click to Edit Master Title</a:t>
            </a:r>
          </a:p>
        </p:txBody>
      </p:sp>
      <p:pic>
        <p:nvPicPr>
          <p:cNvPr id="7" name="Picture 6">
            <a:extLs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88739"/>
          <a:stretch/>
        </p:blipFill>
        <p:spPr>
          <a:xfrm>
            <a:off x="0" y="6085702"/>
            <a:ext cx="12192000" cy="772298"/>
          </a:xfrm>
          <a:prstGeom prst="rect">
            <a:avLst/>
          </a:prstGeom>
        </p:spPr>
      </p:pic>
      <p:sp>
        <p:nvSpPr>
          <p:cNvPr id="5" name="Text Placeholder 8">
            <a:extLst>
              <a:ext uri="{FF2B5EF4-FFF2-40B4-BE49-F238E27FC236}">
                <a16:creationId xmlns:a16="http://schemas.microsoft.com/office/drawing/2014/main" id="{651D5898-6170-436C-A02C-5B98050ECA1D}"/>
              </a:ext>
            </a:extLst>
          </p:cNvPr>
          <p:cNvSpPr>
            <a:spLocks noGrp="1"/>
          </p:cNvSpPr>
          <p:nvPr>
            <p:ph type="body" sz="quarter" idx="10" hasCustomPrompt="1"/>
          </p:nvPr>
        </p:nvSpPr>
        <p:spPr>
          <a:xfrm>
            <a:off x="506818" y="872355"/>
            <a:ext cx="11220893" cy="4774079"/>
          </a:xfrm>
          <a:prstGeom prst="rect">
            <a:avLst/>
          </a:prstGeom>
        </p:spPr>
        <p:txBody>
          <a:bodyPr/>
          <a:lstStyle>
            <a:lvl1pPr>
              <a:spcBef>
                <a:spcPts val="500"/>
              </a:spcBef>
              <a:spcAft>
                <a:spcPts val="800"/>
              </a:spcAft>
              <a:defRPr>
                <a:latin typeface="Arial" panose="020B0604020202020204" pitchFamily="34" charset="0"/>
                <a:cs typeface="Arial" panose="020B0604020202020204" pitchFamily="34" charset="0"/>
              </a:defRPr>
            </a:lvl1pPr>
            <a:lvl2pPr>
              <a:spcBef>
                <a:spcPts val="500"/>
              </a:spcBef>
              <a:spcAft>
                <a:spcPts val="800"/>
              </a:spcAft>
              <a:defRPr>
                <a:latin typeface="Arial" panose="020B0604020202020204" pitchFamily="34" charset="0"/>
                <a:cs typeface="Arial" panose="020B0604020202020204" pitchFamily="34" charset="0"/>
              </a:defRPr>
            </a:lvl2pPr>
            <a:lvl3pPr>
              <a:spcBef>
                <a:spcPts val="500"/>
              </a:spcBef>
              <a:spcAft>
                <a:spcPts val="800"/>
              </a:spcAft>
              <a:defRPr>
                <a:latin typeface="Arial" panose="020B0604020202020204" pitchFamily="34" charset="0"/>
                <a:cs typeface="Arial" panose="020B0604020202020204" pitchFamily="34" charset="0"/>
              </a:defRPr>
            </a:lvl3pPr>
            <a:lvl4pPr>
              <a:spcBef>
                <a:spcPts val="500"/>
              </a:spcBef>
              <a:spcAft>
                <a:spcPts val="800"/>
              </a:spcAft>
              <a:defRPr>
                <a:latin typeface="Arial" panose="020B0604020202020204" pitchFamily="34" charset="0"/>
                <a:cs typeface="Arial" panose="020B0604020202020204" pitchFamily="34" charset="0"/>
              </a:defRPr>
            </a:lvl4pPr>
            <a:lvl5pPr>
              <a:spcBef>
                <a:spcPts val="500"/>
              </a:spcBef>
              <a:spcAft>
                <a:spcPts val="800"/>
              </a:spcAft>
              <a:defRPr>
                <a:latin typeface="Arial" panose="020B0604020202020204" pitchFamily="34" charset="0"/>
                <a:cs typeface="Arial" panose="020B0604020202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A89019F3-9049-3E73-480B-46C39F1ED3D5}"/>
              </a:ext>
              <a:ext uri="{C183D7F6-B498-43B3-948B-1728B52AA6E4}">
                <adec:decorative xmlns:adec="http://schemas.microsoft.com/office/drawing/2017/decorative" val="1"/>
              </a:ext>
            </a:extLst>
          </p:cNvPr>
          <p:cNvCxnSpPr>
            <a:cxnSpLocks/>
          </p:cNvCxnSpPr>
          <p:nvPr userDrawn="1"/>
        </p:nvCxnSpPr>
        <p:spPr>
          <a:xfrm>
            <a:off x="0" y="6067941"/>
            <a:ext cx="12192000" cy="0"/>
          </a:xfrm>
          <a:prstGeom prst="line">
            <a:avLst/>
          </a:prstGeom>
          <a:ln w="76200">
            <a:solidFill>
              <a:srgbClr val="3BAD4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3136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9_Content slide blu footer">
    <p:spTree>
      <p:nvGrpSpPr>
        <p:cNvPr id="1" name=""/>
        <p:cNvGrpSpPr/>
        <p:nvPr/>
      </p:nvGrpSpPr>
      <p:grpSpPr>
        <a:xfrm>
          <a:off x="0" y="0"/>
          <a:ext cx="0" cy="0"/>
          <a:chOff x="0" y="0"/>
          <a:chExt cx="0" cy="0"/>
        </a:xfrm>
      </p:grpSpPr>
      <p:sp>
        <p:nvSpPr>
          <p:cNvPr id="4" name="Title 11">
            <a:extLst>
              <a:ext uri="{FF2B5EF4-FFF2-40B4-BE49-F238E27FC236}">
                <a16:creationId xmlns:a16="http://schemas.microsoft.com/office/drawing/2014/main" id="{ABD6C68E-5DE7-4659-9587-B4FC1B42B4F1}"/>
              </a:ext>
            </a:extLst>
          </p:cNvPr>
          <p:cNvSpPr>
            <a:spLocks noGrp="1"/>
          </p:cNvSpPr>
          <p:nvPr>
            <p:ph type="title" hasCustomPrompt="1"/>
          </p:nvPr>
        </p:nvSpPr>
        <p:spPr>
          <a:xfrm>
            <a:off x="506818" y="118381"/>
            <a:ext cx="11220894" cy="873137"/>
          </a:xfrm>
          <a:prstGeom prst="rect">
            <a:avLst/>
          </a:prstGeom>
        </p:spPr>
        <p:txBody>
          <a:bodyPr/>
          <a:lstStyle>
            <a:lvl1pPr>
              <a:defRPr sz="3200" b="1">
                <a:latin typeface="Arial Black" panose="020B0A04020102020204" pitchFamily="34" charset="0"/>
              </a:defRPr>
            </a:lvl1pPr>
          </a:lstStyle>
          <a:p>
            <a:r>
              <a:rPr lang="en-US"/>
              <a:t>Click to Edit Master Title</a:t>
            </a:r>
            <a:br>
              <a:rPr lang="en-US"/>
            </a:br>
            <a:r>
              <a:rPr lang="en-US"/>
              <a:t>2-Line Header</a:t>
            </a:r>
          </a:p>
        </p:txBody>
      </p:sp>
      <p:pic>
        <p:nvPicPr>
          <p:cNvPr id="7" name="Picture 6">
            <a:extLs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88829"/>
          <a:stretch/>
        </p:blipFill>
        <p:spPr>
          <a:xfrm>
            <a:off x="0" y="6091880"/>
            <a:ext cx="12192000" cy="784405"/>
          </a:xfrm>
          <a:prstGeom prst="rect">
            <a:avLst/>
          </a:prstGeom>
        </p:spPr>
      </p:pic>
      <p:sp>
        <p:nvSpPr>
          <p:cNvPr id="5" name="Text Placeholder 8">
            <a:extLst>
              <a:ext uri="{FF2B5EF4-FFF2-40B4-BE49-F238E27FC236}">
                <a16:creationId xmlns:a16="http://schemas.microsoft.com/office/drawing/2014/main" id="{651D5898-6170-436C-A02C-5B98050ECA1D}"/>
              </a:ext>
            </a:extLst>
          </p:cNvPr>
          <p:cNvSpPr>
            <a:spLocks noGrp="1"/>
          </p:cNvSpPr>
          <p:nvPr>
            <p:ph type="body" sz="quarter" idx="10" hasCustomPrompt="1"/>
          </p:nvPr>
        </p:nvSpPr>
        <p:spPr>
          <a:xfrm>
            <a:off x="506818" y="1109899"/>
            <a:ext cx="11220893" cy="4536535"/>
          </a:xfrm>
          <a:prstGeom prst="rect">
            <a:avLst/>
          </a:prstGeom>
        </p:spPr>
        <p:txBody>
          <a:bodyPr/>
          <a:lstStyle>
            <a:lvl1pPr>
              <a:spcBef>
                <a:spcPts val="500"/>
              </a:spcBef>
              <a:spcAft>
                <a:spcPts val="800"/>
              </a:spcAft>
              <a:defRPr>
                <a:latin typeface="Arial" panose="020B0604020202020204" pitchFamily="34" charset="0"/>
                <a:cs typeface="Arial" panose="020B0604020202020204" pitchFamily="34" charset="0"/>
              </a:defRPr>
            </a:lvl1pPr>
            <a:lvl2pPr>
              <a:spcBef>
                <a:spcPts val="500"/>
              </a:spcBef>
              <a:spcAft>
                <a:spcPts val="800"/>
              </a:spcAft>
              <a:defRPr>
                <a:latin typeface="Arial" panose="020B0604020202020204" pitchFamily="34" charset="0"/>
                <a:cs typeface="Arial" panose="020B0604020202020204" pitchFamily="34" charset="0"/>
              </a:defRPr>
            </a:lvl2pPr>
            <a:lvl3pPr>
              <a:spcBef>
                <a:spcPts val="500"/>
              </a:spcBef>
              <a:spcAft>
                <a:spcPts val="800"/>
              </a:spcAft>
              <a:defRPr>
                <a:latin typeface="Arial" panose="020B0604020202020204" pitchFamily="34" charset="0"/>
                <a:cs typeface="Arial" panose="020B0604020202020204" pitchFamily="34" charset="0"/>
              </a:defRPr>
            </a:lvl3pPr>
            <a:lvl4pPr>
              <a:spcBef>
                <a:spcPts val="500"/>
              </a:spcBef>
              <a:spcAft>
                <a:spcPts val="800"/>
              </a:spcAft>
              <a:defRPr>
                <a:latin typeface="Arial" panose="020B0604020202020204" pitchFamily="34" charset="0"/>
                <a:cs typeface="Arial" panose="020B0604020202020204" pitchFamily="34" charset="0"/>
              </a:defRPr>
            </a:lvl4pPr>
            <a:lvl5pPr>
              <a:spcBef>
                <a:spcPts val="500"/>
              </a:spcBef>
              <a:spcAft>
                <a:spcPts val="800"/>
              </a:spcAft>
              <a:defRPr>
                <a:latin typeface="Arial" panose="020B0604020202020204" pitchFamily="34" charset="0"/>
                <a:cs typeface="Arial" panose="020B0604020202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A67E1DF2-5415-5972-ADD3-B9EC0FDF1DF1}"/>
              </a:ext>
              <a:ext uri="{C183D7F6-B498-43B3-948B-1728B52AA6E4}">
                <adec:decorative xmlns:adec="http://schemas.microsoft.com/office/drawing/2017/decorative" val="1"/>
              </a:ext>
            </a:extLst>
          </p:cNvPr>
          <p:cNvCxnSpPr>
            <a:cxnSpLocks/>
          </p:cNvCxnSpPr>
          <p:nvPr userDrawn="1"/>
        </p:nvCxnSpPr>
        <p:spPr>
          <a:xfrm>
            <a:off x="0" y="6067941"/>
            <a:ext cx="12192000" cy="0"/>
          </a:xfrm>
          <a:prstGeom prst="line">
            <a:avLst/>
          </a:prstGeom>
          <a:ln w="76200">
            <a:solidFill>
              <a:srgbClr val="3BAD4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2485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Slide_2">
    <p:spTree>
      <p:nvGrpSpPr>
        <p:cNvPr id="1" name=""/>
        <p:cNvGrpSpPr/>
        <p:nvPr/>
      </p:nvGrpSpPr>
      <p:grpSpPr>
        <a:xfrm>
          <a:off x="0" y="0"/>
          <a:ext cx="0" cy="0"/>
          <a:chOff x="0" y="0"/>
          <a:chExt cx="0" cy="0"/>
        </a:xfrm>
      </p:grpSpPr>
      <p:sp>
        <p:nvSpPr>
          <p:cNvPr id="19" name="Title 11">
            <a:extLst>
              <a:ext uri="{FF2B5EF4-FFF2-40B4-BE49-F238E27FC236}">
                <a16:creationId xmlns:a16="http://schemas.microsoft.com/office/drawing/2014/main" id="{3B22BF57-4757-B935-3E63-2312333080B1}"/>
              </a:ext>
            </a:extLst>
          </p:cNvPr>
          <p:cNvSpPr>
            <a:spLocks noGrp="1"/>
          </p:cNvSpPr>
          <p:nvPr>
            <p:ph type="title" hasCustomPrompt="1"/>
          </p:nvPr>
        </p:nvSpPr>
        <p:spPr>
          <a:xfrm>
            <a:off x="506819" y="402670"/>
            <a:ext cx="11220894" cy="745196"/>
          </a:xfrm>
          <a:prstGeom prst="rect">
            <a:avLst/>
          </a:prstGeom>
        </p:spPr>
        <p:txBody>
          <a:bodyPr/>
          <a:lstStyle>
            <a:lvl1pPr>
              <a:defRPr b="1">
                <a:solidFill>
                  <a:srgbClr val="1A2D4F"/>
                </a:solidFill>
                <a:latin typeface="Arial Black" panose="020B0A04020102020204" pitchFamily="34" charset="0"/>
              </a:defRPr>
            </a:lvl1pPr>
          </a:lstStyle>
          <a:p>
            <a:r>
              <a:rPr lang="en-US"/>
              <a:t>Click to edit title</a:t>
            </a:r>
          </a:p>
        </p:txBody>
      </p:sp>
      <p:sp>
        <p:nvSpPr>
          <p:cNvPr id="20" name="Rectangle 19">
            <a:extLst>
              <a:ext uri="{FF2B5EF4-FFF2-40B4-BE49-F238E27FC236}">
                <a16:creationId xmlns:a16="http://schemas.microsoft.com/office/drawing/2014/main" id="{5899C86D-F9C1-06A0-CDE4-D4DF4C51347E}"/>
              </a:ext>
            </a:extLst>
          </p:cNvPr>
          <p:cNvSpPr/>
          <p:nvPr userDrawn="1"/>
        </p:nvSpPr>
        <p:spPr>
          <a:xfrm>
            <a:off x="0" y="6104026"/>
            <a:ext cx="12201728" cy="753974"/>
          </a:xfrm>
          <a:prstGeom prst="rect">
            <a:avLst/>
          </a:prstGeom>
          <a:gradFill flip="none" rotWithShape="1">
            <a:gsLst>
              <a:gs pos="25000">
                <a:srgbClr val="20558A"/>
              </a:gs>
              <a:gs pos="13000">
                <a:srgbClr val="1A2D4F"/>
              </a:gs>
              <a:gs pos="74000">
                <a:srgbClr val="20558A"/>
              </a:gs>
              <a:gs pos="51000">
                <a:srgbClr val="1A2D4F"/>
              </a:gs>
              <a:gs pos="88000">
                <a:srgbClr val="1A2D4F"/>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8">
            <a:extLst>
              <a:ext uri="{FF2B5EF4-FFF2-40B4-BE49-F238E27FC236}">
                <a16:creationId xmlns:a16="http://schemas.microsoft.com/office/drawing/2014/main" id="{31F11963-B1C9-53D5-F9C7-75519004361A}"/>
              </a:ext>
            </a:extLst>
          </p:cNvPr>
          <p:cNvSpPr>
            <a:spLocks noGrp="1"/>
          </p:cNvSpPr>
          <p:nvPr>
            <p:ph type="body" sz="quarter" idx="10" hasCustomPrompt="1"/>
          </p:nvPr>
        </p:nvSpPr>
        <p:spPr>
          <a:xfrm>
            <a:off x="506818" y="1449423"/>
            <a:ext cx="11220893" cy="4080807"/>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22" name="Picture 21" descr="A blue and white logo&#10;&#10;AI-generated content may be incorrect.">
            <a:extLst>
              <a:ext uri="{FF2B5EF4-FFF2-40B4-BE49-F238E27FC236}">
                <a16:creationId xmlns:a16="http://schemas.microsoft.com/office/drawing/2014/main" id="{D2D1CFE5-3A88-6F3F-4C55-727D6D4844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23033" y="5720318"/>
            <a:ext cx="1037667" cy="1037667"/>
          </a:xfrm>
          <a:prstGeom prst="rect">
            <a:avLst/>
          </a:prstGeom>
          <a:effectLst>
            <a:glow rad="139700">
              <a:schemeClr val="bg1">
                <a:alpha val="70000"/>
              </a:schemeClr>
            </a:glow>
          </a:effectLst>
        </p:spPr>
      </p:pic>
      <p:pic>
        <p:nvPicPr>
          <p:cNvPr id="23" name="Picture 22">
            <a:extLst>
              <a:ext uri="{FF2B5EF4-FFF2-40B4-BE49-F238E27FC236}">
                <a16:creationId xmlns:a16="http://schemas.microsoft.com/office/drawing/2014/main" id="{D0072D70-02EF-4068-2A49-4EFCB61D947D}"/>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506818" y="6246575"/>
            <a:ext cx="3218354" cy="468878"/>
          </a:xfrm>
          <a:prstGeom prst="rect">
            <a:avLst/>
          </a:prstGeom>
        </p:spPr>
      </p:pic>
    </p:spTree>
    <p:extLst>
      <p:ext uri="{BB962C8B-B14F-4D97-AF65-F5344CB8AC3E}">
        <p14:creationId xmlns:p14="http://schemas.microsoft.com/office/powerpoint/2010/main" val="1047179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Ordered Lists: Option 5">
    <p:spTree>
      <p:nvGrpSpPr>
        <p:cNvPr id="1" name=""/>
        <p:cNvGrpSpPr/>
        <p:nvPr/>
      </p:nvGrpSpPr>
      <p:grpSpPr>
        <a:xfrm>
          <a:off x="0" y="0"/>
          <a:ext cx="0" cy="0"/>
          <a:chOff x="0" y="0"/>
          <a:chExt cx="0" cy="0"/>
        </a:xfrm>
      </p:grpSpPr>
      <p:sp>
        <p:nvSpPr>
          <p:cNvPr id="29" name="Rectangle: Rounded Corners 28">
            <a:extLst>
              <a:ext uri="{FF2B5EF4-FFF2-40B4-BE49-F238E27FC236}">
                <a16:creationId xmlns:a16="http://schemas.microsoft.com/office/drawing/2014/main" id="{7263CE8F-DC3F-CECB-6D26-43455FA1A268}"/>
              </a:ext>
              <a:ext uri="{C183D7F6-B498-43B3-948B-1728B52AA6E4}">
                <adec:decorative xmlns:adec="http://schemas.microsoft.com/office/drawing/2017/decorative" val="1"/>
              </a:ext>
            </a:extLst>
          </p:cNvPr>
          <p:cNvSpPr/>
          <p:nvPr userDrawn="1"/>
        </p:nvSpPr>
        <p:spPr>
          <a:xfrm>
            <a:off x="6199944" y="1702342"/>
            <a:ext cx="5153859" cy="4304175"/>
          </a:xfrm>
          <a:prstGeom prst="roundRect">
            <a:avLst>
              <a:gd name="adj" fmla="val 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2EDC4827-F5FC-F80A-5159-1D174F7E068E}"/>
              </a:ext>
              <a:ext uri="{C183D7F6-B498-43B3-948B-1728B52AA6E4}">
                <adec:decorative xmlns:adec="http://schemas.microsoft.com/office/drawing/2017/decorative" val="1"/>
              </a:ext>
            </a:extLst>
          </p:cNvPr>
          <p:cNvSpPr/>
          <p:nvPr userDrawn="1"/>
        </p:nvSpPr>
        <p:spPr>
          <a:xfrm>
            <a:off x="838199" y="1702342"/>
            <a:ext cx="5153859" cy="4304175"/>
          </a:xfrm>
          <a:prstGeom prst="roundRect">
            <a:avLst>
              <a:gd name="adj" fmla="val 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17C448-8314-9B94-C24C-6BB1F8DDF948}"/>
              </a:ext>
            </a:extLst>
          </p:cNvPr>
          <p:cNvSpPr>
            <a:spLocks noGrp="1"/>
          </p:cNvSpPr>
          <p:nvPr>
            <p:ph type="title" hasCustomPrompt="1"/>
          </p:nvPr>
        </p:nvSpPr>
        <p:spPr>
          <a:xfrm>
            <a:off x="838198" y="365126"/>
            <a:ext cx="10515604" cy="1116434"/>
          </a:xfrm>
        </p:spPr>
        <p:txBody>
          <a:bodyPr/>
          <a:lstStyle>
            <a:lvl1pPr algn="ctr">
              <a:defRPr/>
            </a:lvl1pPr>
          </a:lstStyle>
          <a:p>
            <a:r>
              <a:rPr lang="en-US"/>
              <a:t>Ordered Lists: Option #05</a:t>
            </a:r>
          </a:p>
        </p:txBody>
      </p:sp>
      <p:sp>
        <p:nvSpPr>
          <p:cNvPr id="22" name="Rectangle: Rounded Corners 21">
            <a:extLst>
              <a:ext uri="{FF2B5EF4-FFF2-40B4-BE49-F238E27FC236}">
                <a16:creationId xmlns:a16="http://schemas.microsoft.com/office/drawing/2014/main" id="{2064FD9C-C0BC-80D7-A93A-753304A8840B}"/>
              </a:ext>
              <a:ext uri="{C183D7F6-B498-43B3-948B-1728B52AA6E4}">
                <adec:decorative xmlns:adec="http://schemas.microsoft.com/office/drawing/2017/decorative" val="1"/>
              </a:ext>
            </a:extLst>
          </p:cNvPr>
          <p:cNvSpPr/>
          <p:nvPr userDrawn="1"/>
        </p:nvSpPr>
        <p:spPr>
          <a:xfrm>
            <a:off x="838199" y="1680136"/>
            <a:ext cx="5153859" cy="27432"/>
          </a:xfrm>
          <a:prstGeom prst="roundRect">
            <a:avLst>
              <a:gd name="adj" fmla="val 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02974008-1A43-5F09-1869-48083701D4FA}"/>
              </a:ext>
            </a:extLst>
          </p:cNvPr>
          <p:cNvSpPr>
            <a:spLocks noGrp="1"/>
          </p:cNvSpPr>
          <p:nvPr>
            <p:ph type="body" sz="quarter" idx="22" hasCustomPrompt="1"/>
          </p:nvPr>
        </p:nvSpPr>
        <p:spPr>
          <a:xfrm>
            <a:off x="1014829" y="1844836"/>
            <a:ext cx="4800599" cy="400110"/>
          </a:xfrm>
        </p:spPr>
        <p:txBody>
          <a:bodyPr wrap="square" anchor="ctr">
            <a:spAutoFit/>
          </a:bodyPr>
          <a:lstStyle>
            <a:lvl1pPr marL="0" indent="0" algn="l">
              <a:lnSpc>
                <a:spcPct val="100000"/>
              </a:lnSpc>
              <a:buNone/>
              <a:defRPr sz="2000" b="1">
                <a:solidFill>
                  <a:schemeClr val="tx1"/>
                </a:solidFill>
                <a:latin typeface="+mn-lt"/>
                <a:ea typeface="Open Sans Extrabold" panose="020B0906030804020204" pitchFamily="34" charset="0"/>
                <a:cs typeface="Open Sans Extrabold" panose="020B0906030804020204" pitchFamily="34" charset="0"/>
              </a:defRPr>
            </a:lvl1pPr>
          </a:lstStyle>
          <a:p>
            <a:pPr lvl="0"/>
            <a:r>
              <a:rPr lang="en-US"/>
              <a:t>Title 1</a:t>
            </a:r>
          </a:p>
        </p:txBody>
      </p:sp>
      <p:sp>
        <p:nvSpPr>
          <p:cNvPr id="28" name="Content Placeholder 2">
            <a:extLst>
              <a:ext uri="{FF2B5EF4-FFF2-40B4-BE49-F238E27FC236}">
                <a16:creationId xmlns:a16="http://schemas.microsoft.com/office/drawing/2014/main" id="{2330890D-D8E6-0998-D4FD-026558CFC137}"/>
              </a:ext>
            </a:extLst>
          </p:cNvPr>
          <p:cNvSpPr>
            <a:spLocks noGrp="1"/>
          </p:cNvSpPr>
          <p:nvPr>
            <p:ph idx="23" hasCustomPrompt="1"/>
          </p:nvPr>
        </p:nvSpPr>
        <p:spPr>
          <a:xfrm>
            <a:off x="1014828" y="2382023"/>
            <a:ext cx="4800599" cy="1087477"/>
          </a:xfrm>
        </p:spPr>
        <p:txBody>
          <a:bodyPr wrap="square">
            <a:spAutoFit/>
          </a:bodyPr>
          <a:lstStyle>
            <a:lvl1pPr>
              <a:defRPr sz="1800"/>
            </a:lvl1pPr>
          </a:lstStyle>
          <a:p>
            <a:pPr>
              <a:lnSpc>
                <a:spcPct val="100000"/>
              </a:lnSpc>
            </a:pPr>
            <a:r>
              <a:rPr lang="en-US" sz="1600"/>
              <a:t>Content Box 1</a:t>
            </a:r>
          </a:p>
          <a:p>
            <a:pPr>
              <a:lnSpc>
                <a:spcPct val="100000"/>
              </a:lnSpc>
            </a:pPr>
            <a:r>
              <a:rPr lang="en-US" sz="1600"/>
              <a:t>List item</a:t>
            </a:r>
          </a:p>
          <a:p>
            <a:pPr>
              <a:lnSpc>
                <a:spcPct val="100000"/>
              </a:lnSpc>
            </a:pPr>
            <a:r>
              <a:rPr lang="en-US" sz="1600"/>
              <a:t>List item</a:t>
            </a:r>
          </a:p>
        </p:txBody>
      </p:sp>
      <p:sp>
        <p:nvSpPr>
          <p:cNvPr id="30" name="Rectangle: Rounded Corners 29">
            <a:extLst>
              <a:ext uri="{FF2B5EF4-FFF2-40B4-BE49-F238E27FC236}">
                <a16:creationId xmlns:a16="http://schemas.microsoft.com/office/drawing/2014/main" id="{80AC29D0-2E68-79BC-62AC-F9091E0062AB}"/>
              </a:ext>
              <a:ext uri="{C183D7F6-B498-43B3-948B-1728B52AA6E4}">
                <adec:decorative xmlns:adec="http://schemas.microsoft.com/office/drawing/2017/decorative" val="1"/>
              </a:ext>
            </a:extLst>
          </p:cNvPr>
          <p:cNvSpPr/>
          <p:nvPr userDrawn="1"/>
        </p:nvSpPr>
        <p:spPr>
          <a:xfrm>
            <a:off x="6199944" y="1680136"/>
            <a:ext cx="5153859" cy="27432"/>
          </a:xfrm>
          <a:prstGeom prst="roundRect">
            <a:avLst>
              <a:gd name="adj" fmla="val 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25">
            <a:extLst>
              <a:ext uri="{FF2B5EF4-FFF2-40B4-BE49-F238E27FC236}">
                <a16:creationId xmlns:a16="http://schemas.microsoft.com/office/drawing/2014/main" id="{F125222B-6C4E-5A8D-2107-EC401E848A94}"/>
              </a:ext>
            </a:extLst>
          </p:cNvPr>
          <p:cNvSpPr>
            <a:spLocks noGrp="1"/>
          </p:cNvSpPr>
          <p:nvPr>
            <p:ph type="body" sz="quarter" idx="24" hasCustomPrompt="1"/>
          </p:nvPr>
        </p:nvSpPr>
        <p:spPr>
          <a:xfrm>
            <a:off x="6376574" y="1844836"/>
            <a:ext cx="4800599" cy="400110"/>
          </a:xfrm>
        </p:spPr>
        <p:txBody>
          <a:bodyPr wrap="square" anchor="ctr">
            <a:spAutoFit/>
          </a:bodyPr>
          <a:lstStyle>
            <a:lvl1pPr marL="0" indent="0" algn="l">
              <a:lnSpc>
                <a:spcPct val="100000"/>
              </a:lnSpc>
              <a:buNone/>
              <a:defRPr sz="2000" b="1">
                <a:solidFill>
                  <a:schemeClr val="tx1"/>
                </a:solidFill>
                <a:latin typeface="+mn-lt"/>
                <a:ea typeface="Open Sans Extrabold" panose="020B0906030804020204" pitchFamily="34" charset="0"/>
                <a:cs typeface="Open Sans Extrabold" panose="020B0906030804020204" pitchFamily="34" charset="0"/>
              </a:defRPr>
            </a:lvl1pPr>
          </a:lstStyle>
          <a:p>
            <a:pPr lvl="0"/>
            <a:r>
              <a:rPr lang="en-US"/>
              <a:t>Title 2</a:t>
            </a:r>
          </a:p>
        </p:txBody>
      </p:sp>
      <p:sp>
        <p:nvSpPr>
          <p:cNvPr id="32" name="Content Placeholder 2">
            <a:extLst>
              <a:ext uri="{FF2B5EF4-FFF2-40B4-BE49-F238E27FC236}">
                <a16:creationId xmlns:a16="http://schemas.microsoft.com/office/drawing/2014/main" id="{575D9EB9-6A8A-8109-2969-4BBB591788D3}"/>
              </a:ext>
            </a:extLst>
          </p:cNvPr>
          <p:cNvSpPr>
            <a:spLocks noGrp="1"/>
          </p:cNvSpPr>
          <p:nvPr>
            <p:ph idx="25" hasCustomPrompt="1"/>
          </p:nvPr>
        </p:nvSpPr>
        <p:spPr>
          <a:xfrm>
            <a:off x="6376573" y="2382023"/>
            <a:ext cx="4800599" cy="1087477"/>
          </a:xfrm>
        </p:spPr>
        <p:txBody>
          <a:bodyPr wrap="square">
            <a:spAutoFit/>
          </a:bodyPr>
          <a:lstStyle>
            <a:lvl1pPr>
              <a:defRPr sz="1800"/>
            </a:lvl1pPr>
          </a:lstStyle>
          <a:p>
            <a:pPr>
              <a:lnSpc>
                <a:spcPct val="100000"/>
              </a:lnSpc>
            </a:pPr>
            <a:r>
              <a:rPr lang="en-US" sz="1600"/>
              <a:t>Content Box 2</a:t>
            </a:r>
          </a:p>
          <a:p>
            <a:pPr>
              <a:lnSpc>
                <a:spcPct val="100000"/>
              </a:lnSpc>
            </a:pPr>
            <a:r>
              <a:rPr lang="en-US" sz="1600"/>
              <a:t>List item</a:t>
            </a:r>
          </a:p>
          <a:p>
            <a:pPr>
              <a:lnSpc>
                <a:spcPct val="100000"/>
              </a:lnSpc>
            </a:pPr>
            <a:r>
              <a:rPr lang="en-US" sz="1600"/>
              <a:t>List item</a:t>
            </a:r>
          </a:p>
        </p:txBody>
      </p:sp>
      <p:sp>
        <p:nvSpPr>
          <p:cNvPr id="5" name="Slide Number Placeholder 5">
            <a:extLst>
              <a:ext uri="{FF2B5EF4-FFF2-40B4-BE49-F238E27FC236}">
                <a16:creationId xmlns:a16="http://schemas.microsoft.com/office/drawing/2014/main" id="{FB8E9B5A-12DB-A3FD-C669-49F07F6291FF}"/>
              </a:ext>
            </a:extLst>
          </p:cNvPr>
          <p:cNvSpPr>
            <a:spLocks noGrp="1"/>
          </p:cNvSpPr>
          <p:nvPr>
            <p:ph type="sldNum" sz="quarter" idx="4"/>
          </p:nvPr>
        </p:nvSpPr>
        <p:spPr>
          <a:xfrm>
            <a:off x="11709389" y="6388431"/>
            <a:ext cx="402670" cy="365125"/>
          </a:xfrm>
          <a:prstGeom prst="rect">
            <a:avLst/>
          </a:prstGeom>
        </p:spPr>
        <p:txBody>
          <a:bodyPr vert="horz" lIns="91440" tIns="45720" rIns="91440" bIns="45720" rtlCol="0" anchor="ctr"/>
          <a:lstStyle>
            <a:lvl1pPr algn="r">
              <a:defRPr sz="1200">
                <a:solidFill>
                  <a:schemeClr val="tx1"/>
                </a:solidFill>
              </a:defRPr>
            </a:lvl1pPr>
          </a:lstStyle>
          <a:p>
            <a:fld id="{6B501C70-5F60-456A-A5D9-23BC34510FC8}" type="slidenum">
              <a:rPr lang="en-US" smtClean="0"/>
              <a:pPr/>
              <a:t>‹#›</a:t>
            </a:fld>
            <a:endParaRPr lang="en-US"/>
          </a:p>
        </p:txBody>
      </p:sp>
    </p:spTree>
    <p:custDataLst>
      <p:tags r:id="rId1"/>
    </p:custDataLst>
    <p:extLst>
      <p:ext uri="{BB962C8B-B14F-4D97-AF65-F5344CB8AC3E}">
        <p14:creationId xmlns:p14="http://schemas.microsoft.com/office/powerpoint/2010/main" val="1245184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Section Divider Detaile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765A62A-BEB9-3484-DC69-0207112E2E5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0"/>
            <a:ext cx="5234764"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Isosceles Triangle 5">
            <a:extLst>
              <a:ext uri="{FF2B5EF4-FFF2-40B4-BE49-F238E27FC236}">
                <a16:creationId xmlns:a16="http://schemas.microsoft.com/office/drawing/2014/main" id="{F3159362-2743-6B3F-12B3-5AA2EC4E4C82}"/>
              </a:ext>
              <a:ext uri="{C183D7F6-B498-43B3-948B-1728B52AA6E4}">
                <adec:decorative xmlns:adec="http://schemas.microsoft.com/office/drawing/2017/decorative" val="1"/>
              </a:ext>
            </a:extLst>
          </p:cNvPr>
          <p:cNvSpPr/>
          <p:nvPr userDrawn="1"/>
        </p:nvSpPr>
        <p:spPr>
          <a:xfrm flipH="1">
            <a:off x="5234763" y="1402080"/>
            <a:ext cx="516159" cy="5455920"/>
          </a:xfrm>
          <a:prstGeom prst="triangle">
            <a:avLst>
              <a:gd name="adj" fmla="val 100000"/>
            </a:avLst>
          </a:prstGeom>
          <a:solidFill>
            <a:srgbClr val="853A5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5" name="Isosceles Triangle 4">
            <a:extLst>
              <a:ext uri="{FF2B5EF4-FFF2-40B4-BE49-F238E27FC236}">
                <a16:creationId xmlns:a16="http://schemas.microsoft.com/office/drawing/2014/main" id="{428B2439-5D2C-A371-C3E4-719FBFA555E6}"/>
              </a:ext>
              <a:ext uri="{C183D7F6-B498-43B3-948B-1728B52AA6E4}">
                <adec:decorative xmlns:adec="http://schemas.microsoft.com/office/drawing/2017/decorative" val="1"/>
              </a:ext>
            </a:extLst>
          </p:cNvPr>
          <p:cNvSpPr/>
          <p:nvPr userDrawn="1"/>
        </p:nvSpPr>
        <p:spPr>
          <a:xfrm rot="10800000">
            <a:off x="5234764" y="0"/>
            <a:ext cx="516158" cy="4084320"/>
          </a:xfrm>
          <a:prstGeom prst="triangle">
            <a:avLst>
              <a:gd name="adj" fmla="val 100000"/>
            </a:avLst>
          </a:prstGeom>
          <a:solidFill>
            <a:schemeClr val="accent3">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8F80BC-133E-3CDA-73C8-BA23DBFC4314}"/>
              </a:ext>
            </a:extLst>
          </p:cNvPr>
          <p:cNvSpPr>
            <a:spLocks noGrp="1"/>
          </p:cNvSpPr>
          <p:nvPr>
            <p:ph type="title" hasCustomPrompt="1"/>
          </p:nvPr>
        </p:nvSpPr>
        <p:spPr>
          <a:xfrm>
            <a:off x="462446" y="2364286"/>
            <a:ext cx="4309872" cy="2129427"/>
          </a:xfrm>
        </p:spPr>
        <p:txBody>
          <a:bodyPr>
            <a:normAutofit/>
          </a:bodyPr>
          <a:lstStyle>
            <a:lvl1pPr>
              <a:defRPr sz="40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r>
              <a:rPr lang="en-US"/>
              <a:t>Section Divider Detailed</a:t>
            </a:r>
          </a:p>
        </p:txBody>
      </p:sp>
      <p:sp>
        <p:nvSpPr>
          <p:cNvPr id="11" name="Text Placeholder 10">
            <a:extLst>
              <a:ext uri="{FF2B5EF4-FFF2-40B4-BE49-F238E27FC236}">
                <a16:creationId xmlns:a16="http://schemas.microsoft.com/office/drawing/2014/main" id="{FBE0FC54-1A4F-9FA4-2FFE-91D288B49DEC}"/>
              </a:ext>
            </a:extLst>
          </p:cNvPr>
          <p:cNvSpPr>
            <a:spLocks noGrp="1"/>
          </p:cNvSpPr>
          <p:nvPr>
            <p:ph type="body" sz="quarter" idx="12" hasCustomPrompt="1"/>
          </p:nvPr>
        </p:nvSpPr>
        <p:spPr>
          <a:xfrm>
            <a:off x="6441079" y="1301750"/>
            <a:ext cx="5319483" cy="611188"/>
          </a:xfrm>
        </p:spPr>
        <p:txBody>
          <a:bodyPr anchor="ctr">
            <a:normAutofit/>
          </a:bodyPr>
          <a:lstStyle>
            <a:lvl1pPr marL="0" indent="0">
              <a:lnSpc>
                <a:spcPct val="100000"/>
              </a:lnSpc>
              <a:buNone/>
              <a:defRPr sz="3200">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lvl="0"/>
            <a:r>
              <a:rPr lang="en-US"/>
              <a:t>Heading</a:t>
            </a:r>
          </a:p>
        </p:txBody>
      </p:sp>
      <p:sp>
        <p:nvSpPr>
          <p:cNvPr id="13" name="Text Placeholder 12">
            <a:extLst>
              <a:ext uri="{FF2B5EF4-FFF2-40B4-BE49-F238E27FC236}">
                <a16:creationId xmlns:a16="http://schemas.microsoft.com/office/drawing/2014/main" id="{C658BB18-055C-C976-C696-354C3915D541}"/>
              </a:ext>
            </a:extLst>
          </p:cNvPr>
          <p:cNvSpPr>
            <a:spLocks noGrp="1"/>
          </p:cNvSpPr>
          <p:nvPr>
            <p:ph type="body" sz="quarter" idx="13" hasCustomPrompt="1"/>
          </p:nvPr>
        </p:nvSpPr>
        <p:spPr>
          <a:xfrm>
            <a:off x="6441078" y="2215662"/>
            <a:ext cx="5319484" cy="3340588"/>
          </a:xfrm>
        </p:spPr>
        <p:txBody>
          <a:bodyPr/>
          <a:lstStyle>
            <a:lvl1pPr>
              <a:buClr>
                <a:schemeClr val="tx2"/>
              </a:buClr>
              <a:defRPr sz="1800"/>
            </a:lvl1pPr>
          </a:lstStyle>
          <a:p>
            <a:pPr lvl="0"/>
            <a:r>
              <a:rPr lang="en-US"/>
              <a:t>Bullet point 1 </a:t>
            </a:r>
          </a:p>
          <a:p>
            <a:pPr lvl="0"/>
            <a:r>
              <a:rPr lang="en-US"/>
              <a:t>Bullet point 2</a:t>
            </a:r>
          </a:p>
          <a:p>
            <a:pPr lvl="0"/>
            <a:r>
              <a:rPr lang="en-US"/>
              <a:t>Bullet point 3</a:t>
            </a:r>
          </a:p>
          <a:p>
            <a:pPr lvl="0"/>
            <a:r>
              <a:rPr lang="en-US"/>
              <a:t>Bullet point 4</a:t>
            </a:r>
          </a:p>
          <a:p>
            <a:pPr lvl="0"/>
            <a:endParaRPr lang="en-US"/>
          </a:p>
          <a:p>
            <a:pPr lvl="0"/>
            <a:endParaRPr lang="en-US"/>
          </a:p>
        </p:txBody>
      </p:sp>
      <p:sp>
        <p:nvSpPr>
          <p:cNvPr id="3" name="Slide Number Placeholder 5">
            <a:extLst>
              <a:ext uri="{FF2B5EF4-FFF2-40B4-BE49-F238E27FC236}">
                <a16:creationId xmlns:a16="http://schemas.microsoft.com/office/drawing/2014/main" id="{D1E99FA3-39A0-19A7-4E5B-5EA16DCEC7CD}"/>
              </a:ext>
            </a:extLst>
          </p:cNvPr>
          <p:cNvSpPr>
            <a:spLocks noGrp="1"/>
          </p:cNvSpPr>
          <p:nvPr>
            <p:ph type="sldNum" sz="quarter" idx="4"/>
          </p:nvPr>
        </p:nvSpPr>
        <p:spPr>
          <a:xfrm>
            <a:off x="11709389" y="6388431"/>
            <a:ext cx="402670" cy="365125"/>
          </a:xfrm>
          <a:prstGeom prst="rect">
            <a:avLst/>
          </a:prstGeom>
        </p:spPr>
        <p:txBody>
          <a:bodyPr vert="horz" lIns="91440" tIns="45720" rIns="91440" bIns="45720" rtlCol="0" anchor="ctr"/>
          <a:lstStyle>
            <a:lvl1pPr algn="r">
              <a:defRPr sz="1200">
                <a:solidFill>
                  <a:schemeClr val="tx1"/>
                </a:solidFill>
              </a:defRPr>
            </a:lvl1pPr>
          </a:lstStyle>
          <a:p>
            <a:fld id="{6B501C70-5F60-456A-A5D9-23BC34510FC8}" type="slidenum">
              <a:rPr lang="en-US" smtClean="0"/>
              <a:pPr/>
              <a:t>‹#›</a:t>
            </a:fld>
            <a:endParaRPr lang="en-US"/>
          </a:p>
        </p:txBody>
      </p:sp>
    </p:spTree>
    <p:custDataLst>
      <p:tags r:id="rId1"/>
    </p:custDataLst>
    <p:extLst>
      <p:ext uri="{BB962C8B-B14F-4D97-AF65-F5344CB8AC3E}">
        <p14:creationId xmlns:p14="http://schemas.microsoft.com/office/powerpoint/2010/main" val="34805123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0203868"/>
      </p:ext>
    </p:extLst>
  </p:cSld>
  <p:clrMap bg1="lt1" tx1="dk1" bg2="lt2" tx2="dk2" accent1="accent1" accent2="accent2" accent3="accent3" accent4="accent4" accent5="accent5" accent6="accent6" hlink="hlink" folHlink="folHlink"/>
  <p:sldLayoutIdLst>
    <p:sldLayoutId id="2147483903" r:id="rId1"/>
    <p:sldLayoutId id="2147483907" r:id="rId2"/>
    <p:sldLayoutId id="2147483905" r:id="rId3"/>
    <p:sldLayoutId id="2147483908" r:id="rId4"/>
    <p:sldLayoutId id="2147483897" r:id="rId5"/>
    <p:sldLayoutId id="2147483902" r:id="rId6"/>
    <p:sldLayoutId id="2147483909" r:id="rId7"/>
    <p:sldLayoutId id="2147483910" r:id="rId8"/>
    <p:sldLayoutId id="2147483911"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obssr.od.nih.gov/"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8" Type="http://schemas.openxmlformats.org/officeDocument/2006/relationships/hyperlink" Target="https://www.nationalacademies.org/our-work/research-and-application-in-team-science" TargetMode="External"/><Relationship Id="rId3" Type="http://schemas.openxmlformats.org/officeDocument/2006/relationships/hyperlink" Target="https://irp.nih.gov/catalyst/28/6/news-you-can-use-national-death-index" TargetMode="External"/><Relationship Id="rId7" Type="http://schemas.openxmlformats.org/officeDocument/2006/relationships/hyperlink" Target="https://sbecovid.od.nih.gov/"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hyperlink" Target="https://obssr.od.nih.gov/about/oppnet" TargetMode="External"/><Relationship Id="rId5" Type="http://schemas.openxmlformats.org/officeDocument/2006/relationships/hyperlink" Target="https://obssr.od.nih.gov/about/violence-research-initiatives" TargetMode="External"/><Relationship Id="rId4" Type="http://schemas.openxmlformats.org/officeDocument/2006/relationships/hyperlink" Target="https://braininitiative.nih.gov/research/systems-neuroscience/brain-behavior-quantification-and-synchronization-program" TargetMode="External"/><Relationship Id="rId9" Type="http://schemas.openxmlformats.org/officeDocument/2006/relationships/hyperlink" Target="https://www.nationalacademies.org/our-work/accelerating-social-and-behavioral-science-through-ontology-development-and-use"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grants.nih.gov/grants/guide/rfa-files/RFA-OD-25-003.html" TargetMode="External"/><Relationship Id="rId2" Type="http://schemas.openxmlformats.org/officeDocument/2006/relationships/hyperlink" Target="https://grants.nih.gov/grants/guide/rfa-files/RFA-OD-24-012.html" TargetMode="External"/><Relationship Id="rId1" Type="http://schemas.openxmlformats.org/officeDocument/2006/relationships/slideLayout" Target="../slideLayouts/slideLayout6.xml"/><Relationship Id="rId5" Type="http://schemas.openxmlformats.org/officeDocument/2006/relationships/image" Target="../media/image27.png"/><Relationship Id="rId4" Type="http://schemas.openxmlformats.org/officeDocument/2006/relationships/hyperlink" Target="https://obssr.od.nih.gov/news-and-events/events/nih-matilda-white-riley-behavioral-and-social-sciences-honors-may-2024"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hyperlink" Target="https://grants.nih.gov/policy-and-compliance"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grants.nih.gov/funding/find-a-fit-for-your-research/nih-institutes-centers-offices" TargetMode="External"/><Relationship Id="rId2" Type="http://schemas.openxmlformats.org/officeDocument/2006/relationships/hyperlink" Target="https://grants.nih.gov/" TargetMode="Externa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3.xml"/><Relationship Id="rId4" Type="http://schemas.openxmlformats.org/officeDocument/2006/relationships/hyperlink" Target="https://grants.nih.gov/funding/nih-guide-for-grants-and-contracts/parent-announcements"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hyperlink" Target="https://files.simpler.grants.gov/opportunities/9a4aeb2f-d0ac-403b-ac67-9d1fd24d9556/attachments/2037e87d-aae5-4621-8e37-b3fb158c3c26/PAR-27-032-Full-Announcement.pdf" TargetMode="Externa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hyperlink" Target="https://rfi.grants.nih.gov/?s=6a1f200c6e0a7544e30b3f12" TargetMode="Externa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6.xml"/><Relationship Id="rId4" Type="http://schemas.openxmlformats.org/officeDocument/2006/relationships/hyperlink" Target="https://nih.us18.list-manage.com/subscribe?u=90101cfda8ab653679a4df12c&amp;id=fc23191f7f"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obssr.od.nih.gov/sites/obssr/files/inline-files/BSSR_IntegrationWorkingGroupReport_508.pdf" TargetMode="External"/><Relationship Id="rId2" Type="http://schemas.openxmlformats.org/officeDocument/2006/relationships/hyperlink" Target="https://www.nih.gov/sites/default/files/about-nih/strategic-plan-fy2021-2025-508.pdf" TargetMode="External"/><Relationship Id="rId1" Type="http://schemas.openxmlformats.org/officeDocument/2006/relationships/slideLayout" Target="../slideLayouts/slideLayout6.xml"/><Relationship Id="rId4" Type="http://schemas.openxmlformats.org/officeDocument/2006/relationships/hyperlink" Target="https://www.whitehouse.gov/wp-content/uploads/2024/05/Blueprint-for-the-Use-of-Social-and-Behavioral-Science-to-Advance-Evidence-Based-Policymaking.pdf" TargetMode="Externa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1C1E69-6ABC-04FB-110E-5A444E2A482A}"/>
              </a:ext>
            </a:extLst>
          </p:cNvPr>
          <p:cNvSpPr>
            <a:spLocks noGrp="1"/>
          </p:cNvSpPr>
          <p:nvPr>
            <p:ph type="body" sz="quarter" idx="11"/>
          </p:nvPr>
        </p:nvSpPr>
        <p:spPr>
          <a:xfrm>
            <a:off x="1672440" y="5128580"/>
            <a:ext cx="8015986" cy="633648"/>
          </a:xfrm>
        </p:spPr>
        <p:txBody>
          <a:bodyPr/>
          <a:lstStyle/>
          <a:p>
            <a:r>
              <a:rPr lang="en-US" b="0" dirty="0"/>
              <a:t>Society for Research in Child Development</a:t>
            </a:r>
            <a:br>
              <a:rPr lang="en-US" b="0" dirty="0"/>
            </a:br>
            <a:r>
              <a:rPr lang="en-US" dirty="0"/>
              <a:t>July 14</a:t>
            </a:r>
            <a:r>
              <a:rPr lang="en-US" b="0" dirty="0"/>
              <a:t>, 2026</a:t>
            </a:r>
          </a:p>
          <a:p>
            <a:endParaRPr lang="en-US" dirty="0"/>
          </a:p>
        </p:txBody>
      </p:sp>
      <p:sp>
        <p:nvSpPr>
          <p:cNvPr id="3" name="Title 2">
            <a:extLst>
              <a:ext uri="{FF2B5EF4-FFF2-40B4-BE49-F238E27FC236}">
                <a16:creationId xmlns:a16="http://schemas.microsoft.com/office/drawing/2014/main" id="{F3138D28-D361-5C0A-A070-BD20AB53A8A3}"/>
              </a:ext>
            </a:extLst>
          </p:cNvPr>
          <p:cNvSpPr>
            <a:spLocks noGrp="1"/>
          </p:cNvSpPr>
          <p:nvPr>
            <p:ph type="title"/>
          </p:nvPr>
        </p:nvSpPr>
        <p:spPr>
          <a:xfrm>
            <a:off x="1672440" y="1565573"/>
            <a:ext cx="8015985" cy="683306"/>
          </a:xfrm>
        </p:spPr>
        <p:txBody>
          <a:bodyPr/>
          <a:lstStyle/>
          <a:p>
            <a:r>
              <a:rPr lang="en-US" sz="4000"/>
              <a:t>Behavioral and Social Sciences Research at NIH</a:t>
            </a:r>
            <a:endParaRPr lang="en-US"/>
          </a:p>
        </p:txBody>
      </p:sp>
      <p:sp>
        <p:nvSpPr>
          <p:cNvPr id="4" name="Text Placeholder 3">
            <a:extLst>
              <a:ext uri="{FF2B5EF4-FFF2-40B4-BE49-F238E27FC236}">
                <a16:creationId xmlns:a16="http://schemas.microsoft.com/office/drawing/2014/main" id="{FE6E61EF-2CD8-0F16-4EC3-90120A720576}"/>
              </a:ext>
            </a:extLst>
          </p:cNvPr>
          <p:cNvSpPr>
            <a:spLocks noGrp="1"/>
          </p:cNvSpPr>
          <p:nvPr>
            <p:ph type="body" sz="quarter" idx="13"/>
          </p:nvPr>
        </p:nvSpPr>
        <p:spPr>
          <a:xfrm>
            <a:off x="1672440" y="2900098"/>
            <a:ext cx="8470512" cy="633648"/>
          </a:xfrm>
        </p:spPr>
        <p:txBody>
          <a:bodyPr/>
          <a:lstStyle/>
          <a:p>
            <a:r>
              <a:rPr lang="en-US"/>
              <a:t>Jane M. Simoni, Ph.D. </a:t>
            </a:r>
            <a:br>
              <a:rPr lang="en-US"/>
            </a:br>
            <a:r>
              <a:rPr lang="en-US" sz="2400" b="0"/>
              <a:t>Associate Director for Behavioral and Social Sciences Research, NIH</a:t>
            </a:r>
            <a:br>
              <a:rPr lang="en-US" sz="2400" b="0"/>
            </a:br>
            <a:r>
              <a:rPr lang="en-US" sz="2400" b="0"/>
              <a:t>Director, Office of Behavioral and Social Sciences Research (OBSSR)</a:t>
            </a:r>
          </a:p>
          <a:p>
            <a:endParaRPr lang="en-US"/>
          </a:p>
        </p:txBody>
      </p:sp>
      <p:cxnSp>
        <p:nvCxnSpPr>
          <p:cNvPr id="5" name="Straight Connector 4">
            <a:extLst>
              <a:ext uri="{FF2B5EF4-FFF2-40B4-BE49-F238E27FC236}">
                <a16:creationId xmlns:a16="http://schemas.microsoft.com/office/drawing/2014/main" id="{1E8325F8-4490-24A0-A430-0181BD8AEC7A}"/>
              </a:ext>
            </a:extLst>
          </p:cNvPr>
          <p:cNvCxnSpPr>
            <a:cxnSpLocks/>
          </p:cNvCxnSpPr>
          <p:nvPr/>
        </p:nvCxnSpPr>
        <p:spPr>
          <a:xfrm>
            <a:off x="1077907" y="4859942"/>
            <a:ext cx="9659577" cy="0"/>
          </a:xfrm>
          <a:prstGeom prst="line">
            <a:avLst/>
          </a:prstGeom>
          <a:ln w="22225"/>
        </p:spPr>
        <p:style>
          <a:lnRef idx="1">
            <a:schemeClr val="accent1"/>
          </a:lnRef>
          <a:fillRef idx="0">
            <a:schemeClr val="accent1"/>
          </a:fillRef>
          <a:effectRef idx="0">
            <a:schemeClr val="accent1"/>
          </a:effectRef>
          <a:fontRef idx="minor">
            <a:schemeClr val="tx1"/>
          </a:fontRef>
        </p:style>
      </p:cxnSp>
      <p:pic>
        <p:nvPicPr>
          <p:cNvPr id="6" name="Picture 5" descr="A QR code that links to https://obssr.od.nih.gov/.">
            <a:hlinkClick r:id="rId3"/>
            <a:extLst>
              <a:ext uri="{FF2B5EF4-FFF2-40B4-BE49-F238E27FC236}">
                <a16:creationId xmlns:a16="http://schemas.microsoft.com/office/drawing/2014/main" id="{EEDCEB86-3C4F-808F-6DDF-80572957F0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88951" y="1180984"/>
            <a:ext cx="2035938" cy="2035938"/>
          </a:xfrm>
          <a:prstGeom prst="rect">
            <a:avLst/>
          </a:prstGeom>
        </p:spPr>
      </p:pic>
    </p:spTree>
    <p:extLst>
      <p:ext uri="{BB962C8B-B14F-4D97-AF65-F5344CB8AC3E}">
        <p14:creationId xmlns:p14="http://schemas.microsoft.com/office/powerpoint/2010/main" val="3625723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9130D-7E57-FBA6-0F92-90AED569EF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CC251B-D532-2F74-E534-0C3836A7409D}"/>
              </a:ext>
            </a:extLst>
          </p:cNvPr>
          <p:cNvSpPr>
            <a:spLocks noGrp="1"/>
          </p:cNvSpPr>
          <p:nvPr>
            <p:ph type="title"/>
          </p:nvPr>
        </p:nvSpPr>
        <p:spPr>
          <a:xfrm>
            <a:off x="347330" y="192809"/>
            <a:ext cx="11497340" cy="635593"/>
          </a:xfrm>
        </p:spPr>
        <p:txBody>
          <a:bodyPr>
            <a:noAutofit/>
          </a:bodyPr>
          <a:lstStyle/>
          <a:p>
            <a:r>
              <a:rPr lang="en-US" dirty="0"/>
              <a:t>OBSSR Co-funding Amount by Fiscal Year, 2019–2025</a:t>
            </a:r>
          </a:p>
        </p:txBody>
      </p:sp>
      <p:grpSp>
        <p:nvGrpSpPr>
          <p:cNvPr id="4" name="Group 3">
            <a:extLst>
              <a:ext uri="{FF2B5EF4-FFF2-40B4-BE49-F238E27FC236}">
                <a16:creationId xmlns:a16="http://schemas.microsoft.com/office/drawing/2014/main" id="{F4B85DD7-73BE-7DB5-92F1-8D85BA6FDC61}"/>
              </a:ext>
            </a:extLst>
          </p:cNvPr>
          <p:cNvGrpSpPr/>
          <p:nvPr/>
        </p:nvGrpSpPr>
        <p:grpSpPr>
          <a:xfrm>
            <a:off x="2521527" y="1440596"/>
            <a:ext cx="7148945" cy="4281823"/>
            <a:chOff x="2761672" y="1413164"/>
            <a:chExt cx="7148945" cy="4281823"/>
          </a:xfrm>
        </p:grpSpPr>
        <p:graphicFrame>
          <p:nvGraphicFramePr>
            <p:cNvPr id="8" name="Chart 7">
              <a:extLst>
                <a:ext uri="{FF2B5EF4-FFF2-40B4-BE49-F238E27FC236}">
                  <a16:creationId xmlns:a16="http://schemas.microsoft.com/office/drawing/2014/main" id="{5A515699-4043-4B0D-8FF7-64A68CE2573A}"/>
                </a:ext>
              </a:extLst>
            </p:cNvPr>
            <p:cNvGraphicFramePr/>
            <p:nvPr>
              <p:extLst>
                <p:ext uri="{D42A27DB-BD31-4B8C-83A1-F6EECF244321}">
                  <p14:modId xmlns:p14="http://schemas.microsoft.com/office/powerpoint/2010/main" val="713663570"/>
                </p:ext>
              </p:extLst>
            </p:nvPr>
          </p:nvGraphicFramePr>
          <p:xfrm>
            <a:off x="2761672" y="1413164"/>
            <a:ext cx="7148945" cy="428182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1">
              <a:extLst>
                <a:ext uri="{FF2B5EF4-FFF2-40B4-BE49-F238E27FC236}">
                  <a16:creationId xmlns:a16="http://schemas.microsoft.com/office/drawing/2014/main" id="{29EEC513-0F48-1E8F-CFC5-915C6BCF3928}"/>
                </a:ext>
              </a:extLst>
            </p:cNvPr>
            <p:cNvSpPr txBox="1"/>
            <p:nvPr/>
          </p:nvSpPr>
          <p:spPr>
            <a:xfrm>
              <a:off x="3581720" y="5193747"/>
              <a:ext cx="2998592" cy="25108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000" b="0" i="1" baseline="0" dirty="0">
                  <a:effectLst/>
                  <a:latin typeface="Arial" panose="020B0604020202020204" pitchFamily="34" charset="0"/>
                  <a:cs typeface="Arial" panose="020B0604020202020204" pitchFamily="34" charset="0"/>
                </a:rPr>
                <a:t>*includes grants and contracts</a:t>
              </a:r>
              <a:r>
                <a:rPr lang="en-US" sz="1000" b="0" i="0" baseline="0" dirty="0">
                  <a:effectLst/>
                  <a:latin typeface="Arial" panose="020B0604020202020204" pitchFamily="34" charset="0"/>
                  <a:cs typeface="Arial" panose="020B0604020202020204" pitchFamily="34" charset="0"/>
                </a:rPr>
                <a:t>​</a:t>
              </a:r>
              <a:endParaRPr lang="en-US" sz="1000" dirty="0">
                <a:effectLst/>
                <a:latin typeface="Arial" panose="020B0604020202020204" pitchFamily="34" charset="0"/>
                <a:cs typeface="Arial" panose="020B0604020202020204" pitchFamily="34" charset="0"/>
              </a:endParaRPr>
            </a:p>
            <a:p>
              <a:endParaRPr lang="en-US" sz="10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9144114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395BF-0BE4-44C9-0AFC-1E578B5E95EE}"/>
              </a:ext>
            </a:extLst>
          </p:cNvPr>
          <p:cNvSpPr>
            <a:spLocks noGrp="1"/>
          </p:cNvSpPr>
          <p:nvPr>
            <p:ph type="title"/>
          </p:nvPr>
        </p:nvSpPr>
        <p:spPr>
          <a:xfrm>
            <a:off x="384197" y="249801"/>
            <a:ext cx="11220894" cy="635593"/>
          </a:xfrm>
        </p:spPr>
        <p:txBody>
          <a:bodyPr>
            <a:noAutofit/>
          </a:bodyPr>
          <a:lstStyle/>
          <a:p>
            <a:r>
              <a:rPr lang="en-US"/>
              <a:t>OBSSR: Our History and Purpose</a:t>
            </a:r>
          </a:p>
        </p:txBody>
      </p:sp>
      <p:sp>
        <p:nvSpPr>
          <p:cNvPr id="3" name="Text Placeholder 2">
            <a:extLst>
              <a:ext uri="{FF2B5EF4-FFF2-40B4-BE49-F238E27FC236}">
                <a16:creationId xmlns:a16="http://schemas.microsoft.com/office/drawing/2014/main" id="{2F2D5F23-3091-FCCB-03CD-60F9EC0A7B9D}"/>
              </a:ext>
            </a:extLst>
          </p:cNvPr>
          <p:cNvSpPr>
            <a:spLocks noGrp="1"/>
          </p:cNvSpPr>
          <p:nvPr>
            <p:ph type="body" sz="quarter" idx="10"/>
          </p:nvPr>
        </p:nvSpPr>
        <p:spPr>
          <a:xfrm>
            <a:off x="2246866" y="1158377"/>
            <a:ext cx="7171416" cy="2593913"/>
          </a:xfrm>
        </p:spPr>
        <p:txBody>
          <a:bodyPr lIns="91440" tIns="45720" rIns="91440" bIns="45720" anchor="t"/>
          <a:lstStyle/>
          <a:p>
            <a:pPr marL="0" indent="0">
              <a:buNone/>
            </a:pPr>
            <a:r>
              <a:rPr lang="en-US" sz="3000" dirty="0">
                <a:latin typeface="Arial"/>
                <a:cs typeface="Arial"/>
              </a:rPr>
              <a:t>The NIH Office of Behavioral and Social Sciences Research was created by Congress in 1993 (opened in 1995). </a:t>
            </a:r>
          </a:p>
          <a:p>
            <a:pPr>
              <a:spcAft>
                <a:spcPts val="800"/>
              </a:spcAft>
            </a:pPr>
            <a:endParaRPr lang="en-US" dirty="0">
              <a:latin typeface="Arial"/>
            </a:endParaRPr>
          </a:p>
        </p:txBody>
      </p:sp>
      <p:grpSp>
        <p:nvGrpSpPr>
          <p:cNvPr id="8" name="Group 7">
            <a:extLst>
              <a:ext uri="{FF2B5EF4-FFF2-40B4-BE49-F238E27FC236}">
                <a16:creationId xmlns:a16="http://schemas.microsoft.com/office/drawing/2014/main" id="{B612A27C-34B1-875A-111C-D92987ECB657}"/>
              </a:ext>
            </a:extLst>
          </p:cNvPr>
          <p:cNvGrpSpPr/>
          <p:nvPr/>
        </p:nvGrpSpPr>
        <p:grpSpPr>
          <a:xfrm>
            <a:off x="1283812" y="2846837"/>
            <a:ext cx="8661322" cy="2615499"/>
            <a:chOff x="1078870" y="2846837"/>
            <a:chExt cx="8661322" cy="2615499"/>
          </a:xfrm>
        </p:grpSpPr>
        <p:pic>
          <p:nvPicPr>
            <p:cNvPr id="5" name="Picture 4" descr="A large white building with a flag on top&#10;&#10;AI-generated content may be incorrect.">
              <a:extLst>
                <a:ext uri="{FF2B5EF4-FFF2-40B4-BE49-F238E27FC236}">
                  <a16:creationId xmlns:a16="http://schemas.microsoft.com/office/drawing/2014/main" id="{53448077-89F1-0725-54B8-BAA6609474B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8870" y="2846837"/>
              <a:ext cx="3907618" cy="2615499"/>
            </a:xfrm>
            <a:prstGeom prst="rect">
              <a:avLst/>
            </a:prstGeom>
          </p:spPr>
        </p:pic>
        <p:pic>
          <p:nvPicPr>
            <p:cNvPr id="7" name="Picture 6" descr="A picture containing building, outdoor, sky, porch&#10;&#10;AI-generated content may be incorrect.">
              <a:extLst>
                <a:ext uri="{FF2B5EF4-FFF2-40B4-BE49-F238E27FC236}">
                  <a16:creationId xmlns:a16="http://schemas.microsoft.com/office/drawing/2014/main" id="{84E487B4-E348-A19E-D3EE-BF0475F0B6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32574" y="2846838"/>
              <a:ext cx="3907618" cy="2615498"/>
            </a:xfrm>
            <a:prstGeom prst="rect">
              <a:avLst/>
            </a:prstGeom>
          </p:spPr>
        </p:pic>
      </p:grpSp>
      <p:sp>
        <p:nvSpPr>
          <p:cNvPr id="9" name="TextBox 8">
            <a:extLst>
              <a:ext uri="{FF2B5EF4-FFF2-40B4-BE49-F238E27FC236}">
                <a16:creationId xmlns:a16="http://schemas.microsoft.com/office/drawing/2014/main" id="{6BC833B0-9C98-23E3-3AC1-3BF58BB0DEB3}"/>
              </a:ext>
            </a:extLst>
          </p:cNvPr>
          <p:cNvSpPr txBox="1"/>
          <p:nvPr/>
        </p:nvSpPr>
        <p:spPr>
          <a:xfrm>
            <a:off x="7991325" y="5453402"/>
            <a:ext cx="3474720"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Photos taken by Jane M. Simoni</a:t>
            </a:r>
          </a:p>
        </p:txBody>
      </p:sp>
    </p:spTree>
    <p:extLst>
      <p:ext uri="{BB962C8B-B14F-4D97-AF65-F5344CB8AC3E}">
        <p14:creationId xmlns:p14="http://schemas.microsoft.com/office/powerpoint/2010/main" val="2016514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sky, outdoor, person, person&#10;&#10;Description automatically generated">
            <a:extLst>
              <a:ext uri="{FF2B5EF4-FFF2-40B4-BE49-F238E27FC236}">
                <a16:creationId xmlns:a16="http://schemas.microsoft.com/office/drawing/2014/main" id="{45289F60-2636-962A-F7AA-1BEB3DC3525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899" r="2259"/>
          <a:stretch/>
        </p:blipFill>
        <p:spPr>
          <a:xfrm>
            <a:off x="0" y="-10630"/>
            <a:ext cx="4802191" cy="6061474"/>
          </a:xfrm>
          <a:prstGeom prst="rect">
            <a:avLst/>
          </a:prstGeom>
        </p:spPr>
      </p:pic>
      <p:sp>
        <p:nvSpPr>
          <p:cNvPr id="6" name="Oval 5">
            <a:extLst>
              <a:ext uri="{FF2B5EF4-FFF2-40B4-BE49-F238E27FC236}">
                <a16:creationId xmlns:a16="http://schemas.microsoft.com/office/drawing/2014/main" id="{EAB94D56-3ED4-0984-0A67-EFFB31AEF670}"/>
              </a:ext>
            </a:extLst>
          </p:cNvPr>
          <p:cNvSpPr/>
          <p:nvPr/>
        </p:nvSpPr>
        <p:spPr>
          <a:xfrm>
            <a:off x="4337996" y="1117859"/>
            <a:ext cx="723014" cy="723014"/>
          </a:xfrm>
          <a:prstGeom prst="ellipse">
            <a:avLst/>
          </a:prstGeom>
          <a:solidFill>
            <a:srgbClr val="152342"/>
          </a:solidFill>
          <a:ln w="508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EC104422-95EB-7D6F-E635-9143FC6E8E29}"/>
              </a:ext>
            </a:extLst>
          </p:cNvPr>
          <p:cNvSpPr/>
          <p:nvPr/>
        </p:nvSpPr>
        <p:spPr>
          <a:xfrm>
            <a:off x="4378142" y="3168033"/>
            <a:ext cx="723014" cy="723014"/>
          </a:xfrm>
          <a:prstGeom prst="ellipse">
            <a:avLst/>
          </a:prstGeom>
          <a:solidFill>
            <a:srgbClr val="0E1C3F"/>
          </a:solidFill>
          <a:ln w="508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9D1A6B98-2ACD-4587-80E9-9658B77112FC}"/>
              </a:ext>
            </a:extLst>
          </p:cNvPr>
          <p:cNvSpPr txBox="1"/>
          <p:nvPr/>
        </p:nvSpPr>
        <p:spPr>
          <a:xfrm>
            <a:off x="5084941" y="1851686"/>
            <a:ext cx="7091914" cy="1231106"/>
          </a:xfrm>
          <a:prstGeom prst="rect">
            <a:avLst/>
          </a:prstGeom>
          <a:noFill/>
        </p:spPr>
        <p:txBody>
          <a:bodyPr wrap="square" lIns="91440" tIns="45720" rIns="91440" bIns="45720" anchor="t">
            <a:spAutoFit/>
          </a:bodyPr>
          <a:lstStyle/>
          <a:p>
            <a:r>
              <a:rPr lang="en-US" dirty="0">
                <a:effectLst/>
                <a:latin typeface="Arial"/>
                <a:ea typeface="Calibri"/>
                <a:cs typeface="Arial"/>
              </a:rPr>
              <a:t>The </a:t>
            </a:r>
            <a:r>
              <a:rPr lang="en-US" sz="1900" b="1" dirty="0">
                <a:solidFill>
                  <a:srgbClr val="081F40"/>
                </a:solidFill>
                <a:effectLst/>
                <a:latin typeface="Arial"/>
                <a:ea typeface="Calibri"/>
                <a:cs typeface="Arial"/>
              </a:rPr>
              <a:t>synergistic integration of behavioral and social sciences in health research </a:t>
            </a:r>
            <a:r>
              <a:rPr lang="en-US" dirty="0">
                <a:effectLst/>
                <a:latin typeface="Arial"/>
                <a:ea typeface="Calibri"/>
                <a:cs typeface="Arial"/>
              </a:rPr>
              <a:t>leading to accelerated scientific discovery, effective treatment and health-promotion interventions, and implementation strategies to improve health for all  </a:t>
            </a:r>
            <a:endParaRPr lang="en-US" dirty="0">
              <a:solidFill>
                <a:schemeClr val="bg1"/>
              </a:solidFill>
              <a:latin typeface="Arial"/>
              <a:ea typeface="Calibri"/>
              <a:cs typeface="Arial"/>
            </a:endParaRPr>
          </a:p>
        </p:txBody>
      </p:sp>
      <p:sp>
        <p:nvSpPr>
          <p:cNvPr id="13" name="TextBox 12">
            <a:extLst>
              <a:ext uri="{FF2B5EF4-FFF2-40B4-BE49-F238E27FC236}">
                <a16:creationId xmlns:a16="http://schemas.microsoft.com/office/drawing/2014/main" id="{769C41AD-66E5-5851-68DC-8E6768E3A43D}"/>
              </a:ext>
            </a:extLst>
          </p:cNvPr>
          <p:cNvSpPr txBox="1"/>
          <p:nvPr/>
        </p:nvSpPr>
        <p:spPr>
          <a:xfrm>
            <a:off x="5061010" y="1215841"/>
            <a:ext cx="6124352" cy="584775"/>
          </a:xfrm>
          <a:prstGeom prst="rect">
            <a:avLst/>
          </a:prstGeom>
          <a:noFill/>
        </p:spPr>
        <p:txBody>
          <a:bodyPr wrap="square">
            <a:spAutoFit/>
          </a:bodyPr>
          <a:lstStyle/>
          <a:p>
            <a:pPr marR="0" lvl="0">
              <a:spcBef>
                <a:spcPts val="0"/>
              </a:spcBef>
              <a:spcAft>
                <a:spcPts val="0"/>
              </a:spcAft>
            </a:pPr>
            <a:r>
              <a:rPr lang="en-US" sz="3200" b="1">
                <a:solidFill>
                  <a:srgbClr val="152342"/>
                </a:solidFill>
                <a:effectLst/>
                <a:latin typeface="Arial" panose="020B0604020202020204" pitchFamily="34" charset="0"/>
                <a:ea typeface="Calibri" panose="020F0502020204030204" pitchFamily="34" charset="0"/>
                <a:cs typeface="Arial" panose="020B0604020202020204" pitchFamily="34" charset="0"/>
              </a:rPr>
              <a:t>Vision</a:t>
            </a:r>
            <a:endParaRPr lang="en-US" sz="3200">
              <a:solidFill>
                <a:srgbClr val="152342"/>
              </a:solidFill>
              <a:effectLst/>
              <a:latin typeface="Arial" panose="020B0604020202020204" pitchFamily="34" charset="0"/>
              <a:ea typeface="Calibri" panose="020F0502020204030204" pitchFamily="34" charset="0"/>
              <a:cs typeface="Arial" panose="020B0604020202020204" pitchFamily="34" charset="0"/>
            </a:endParaRPr>
          </a:p>
        </p:txBody>
      </p:sp>
      <p:cxnSp>
        <p:nvCxnSpPr>
          <p:cNvPr id="15" name="Straight Connector 14">
            <a:extLst>
              <a:ext uri="{FF2B5EF4-FFF2-40B4-BE49-F238E27FC236}">
                <a16:creationId xmlns:a16="http://schemas.microsoft.com/office/drawing/2014/main" id="{FB96F8E1-8C05-8B6E-AB21-C4F015836986}"/>
              </a:ext>
            </a:extLst>
          </p:cNvPr>
          <p:cNvCxnSpPr/>
          <p:nvPr/>
        </p:nvCxnSpPr>
        <p:spPr>
          <a:xfrm>
            <a:off x="5146157" y="1791809"/>
            <a:ext cx="2764465" cy="0"/>
          </a:xfrm>
          <a:prstGeom prst="line">
            <a:avLst/>
          </a:prstGeom>
          <a:ln w="38100">
            <a:solidFill>
              <a:srgbClr val="0E1C3F"/>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DED332BE-ACF4-1955-0023-A2ACAD3517D4}"/>
              </a:ext>
            </a:extLst>
          </p:cNvPr>
          <p:cNvSpPr txBox="1"/>
          <p:nvPr/>
        </p:nvSpPr>
        <p:spPr>
          <a:xfrm>
            <a:off x="5146158" y="3172607"/>
            <a:ext cx="6124352" cy="584775"/>
          </a:xfrm>
          <a:prstGeom prst="rect">
            <a:avLst/>
          </a:prstGeom>
          <a:noFill/>
        </p:spPr>
        <p:txBody>
          <a:bodyPr wrap="square">
            <a:spAutoFit/>
          </a:bodyPr>
          <a:lstStyle/>
          <a:p>
            <a:pPr marR="0" lvl="0">
              <a:spcBef>
                <a:spcPts val="0"/>
              </a:spcBef>
              <a:spcAft>
                <a:spcPts val="0"/>
              </a:spcAft>
            </a:pPr>
            <a:r>
              <a:rPr lang="en-US" sz="3200" b="1">
                <a:solidFill>
                  <a:srgbClr val="152342"/>
                </a:solidFill>
                <a:effectLst/>
                <a:latin typeface="Arial" panose="020B0604020202020204" pitchFamily="34" charset="0"/>
                <a:ea typeface="Calibri" panose="020F0502020204030204" pitchFamily="34" charset="0"/>
                <a:cs typeface="Arial" panose="020B0604020202020204" pitchFamily="34" charset="0"/>
              </a:rPr>
              <a:t>Mission</a:t>
            </a:r>
            <a:endParaRPr lang="en-US" sz="3200">
              <a:solidFill>
                <a:srgbClr val="152342"/>
              </a:solidFill>
              <a:effectLst/>
              <a:latin typeface="Arial" panose="020B0604020202020204" pitchFamily="34" charset="0"/>
              <a:ea typeface="Calibri" panose="020F0502020204030204" pitchFamily="34" charset="0"/>
              <a:cs typeface="Arial" panose="020B0604020202020204" pitchFamily="34" charset="0"/>
            </a:endParaRPr>
          </a:p>
        </p:txBody>
      </p:sp>
      <p:cxnSp>
        <p:nvCxnSpPr>
          <p:cNvPr id="17" name="Straight Connector 16">
            <a:extLst>
              <a:ext uri="{FF2B5EF4-FFF2-40B4-BE49-F238E27FC236}">
                <a16:creationId xmlns:a16="http://schemas.microsoft.com/office/drawing/2014/main" id="{DBD52D52-9A16-BF17-37DF-AF30B81CCBFD}"/>
              </a:ext>
            </a:extLst>
          </p:cNvPr>
          <p:cNvCxnSpPr/>
          <p:nvPr/>
        </p:nvCxnSpPr>
        <p:spPr>
          <a:xfrm>
            <a:off x="5236163" y="3689089"/>
            <a:ext cx="2764465" cy="0"/>
          </a:xfrm>
          <a:prstGeom prst="line">
            <a:avLst/>
          </a:prstGeom>
          <a:ln w="38100">
            <a:solidFill>
              <a:srgbClr val="0E1C3F"/>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BD9FCE9D-5FC9-A8FB-EDD3-758D57B6F6EE}"/>
              </a:ext>
            </a:extLst>
          </p:cNvPr>
          <p:cNvSpPr txBox="1"/>
          <p:nvPr/>
        </p:nvSpPr>
        <p:spPr>
          <a:xfrm>
            <a:off x="5146157" y="3761953"/>
            <a:ext cx="6911164" cy="2031325"/>
          </a:xfrm>
          <a:prstGeom prst="rect">
            <a:avLst/>
          </a:prstGeom>
          <a:noFill/>
        </p:spPr>
        <p:txBody>
          <a:bodyPr wrap="square">
            <a:spAutoFit/>
          </a:bodyPr>
          <a:lstStyle/>
          <a:p>
            <a:pPr marR="0" lvl="0">
              <a:spcBef>
                <a:spcPts val="0"/>
              </a:spcBef>
              <a:spcAft>
                <a:spcPts val="0"/>
              </a:spcAft>
            </a:pPr>
            <a:r>
              <a:rPr lang="en-US" b="1">
                <a:solidFill>
                  <a:srgbClr val="0E1C3F"/>
                </a:solidFill>
                <a:effectLst/>
                <a:latin typeface="Arial" panose="020B0604020202020204" pitchFamily="34" charset="0"/>
                <a:ea typeface="Calibri" panose="020F0502020204030204" pitchFamily="34" charset="0"/>
                <a:cs typeface="Arial" panose="020B0604020202020204" pitchFamily="34" charset="0"/>
              </a:rPr>
              <a:t>Enhance the impact </a:t>
            </a:r>
            <a:r>
              <a:rPr lang="en-US">
                <a:effectLst/>
                <a:latin typeface="Arial" panose="020B0604020202020204" pitchFamily="34" charset="0"/>
                <a:ea typeface="Calibri" panose="020F0502020204030204" pitchFamily="34" charset="0"/>
                <a:cs typeface="Arial" panose="020B0604020202020204" pitchFamily="34" charset="0"/>
              </a:rPr>
              <a:t>of health-related behavioral and social sciences research (BSSR) by:</a:t>
            </a:r>
          </a:p>
          <a:p>
            <a:pPr marL="342900" marR="0" lvl="0" indent="-342900">
              <a:spcBef>
                <a:spcPts val="0"/>
              </a:spcBef>
              <a:spcAft>
                <a:spcPts val="0"/>
              </a:spcAft>
              <a:buFont typeface="Symbol" panose="05050102010706020507" pitchFamily="18" charset="2"/>
              <a:buChar char=""/>
            </a:pPr>
            <a:r>
              <a:rPr lang="en-US" b="1">
                <a:solidFill>
                  <a:srgbClr val="0E1C3F"/>
                </a:solidFill>
                <a:effectLst/>
                <a:latin typeface="Arial" panose="020B0604020202020204" pitchFamily="34" charset="0"/>
                <a:ea typeface="Calibri" panose="020F0502020204030204" pitchFamily="34" charset="0"/>
                <a:cs typeface="Arial" panose="020B0604020202020204" pitchFamily="34" charset="0"/>
              </a:rPr>
              <a:t>Identifying </a:t>
            </a:r>
            <a:r>
              <a:rPr lang="en-US">
                <a:effectLst/>
                <a:latin typeface="Arial" panose="020B0604020202020204" pitchFamily="34" charset="0"/>
                <a:ea typeface="Calibri" panose="020F0502020204030204" pitchFamily="34" charset="0"/>
                <a:cs typeface="Arial" panose="020B0604020202020204" pitchFamily="34" charset="0"/>
              </a:rPr>
              <a:t>gaps and opportunities for BSSR</a:t>
            </a:r>
          </a:p>
          <a:p>
            <a:pPr marL="342900" marR="0" lvl="0" indent="-342900">
              <a:spcBef>
                <a:spcPts val="0"/>
              </a:spcBef>
              <a:spcAft>
                <a:spcPts val="0"/>
              </a:spcAft>
              <a:buFont typeface="Symbol" panose="05050102010706020507" pitchFamily="18" charset="2"/>
              <a:buChar char=""/>
            </a:pPr>
            <a:r>
              <a:rPr lang="en-US" b="1">
                <a:solidFill>
                  <a:srgbClr val="0E1C3F"/>
                </a:solidFill>
                <a:latin typeface="Arial" panose="020B0604020202020204" pitchFamily="34" charset="0"/>
                <a:ea typeface="Calibri" panose="020F0502020204030204" pitchFamily="34" charset="0"/>
                <a:cs typeface="Arial" panose="020B0604020202020204" pitchFamily="34" charset="0"/>
              </a:rPr>
              <a:t>I</a:t>
            </a:r>
            <a:r>
              <a:rPr lang="en-US" b="1">
                <a:solidFill>
                  <a:srgbClr val="0E1C3F"/>
                </a:solidFill>
                <a:effectLst/>
                <a:latin typeface="Arial" panose="020B0604020202020204" pitchFamily="34" charset="0"/>
                <a:ea typeface="Calibri" panose="020F0502020204030204" pitchFamily="34" charset="0"/>
                <a:cs typeface="Arial" panose="020B0604020202020204" pitchFamily="34" charset="0"/>
              </a:rPr>
              <a:t>ntegrating</a:t>
            </a:r>
            <a:r>
              <a:rPr lang="en-US">
                <a:effectLst/>
                <a:latin typeface="Arial" panose="020B0604020202020204" pitchFamily="34" charset="0"/>
                <a:ea typeface="Calibri" panose="020F0502020204030204" pitchFamily="34" charset="0"/>
                <a:cs typeface="Arial" panose="020B0604020202020204" pitchFamily="34" charset="0"/>
              </a:rPr>
              <a:t> BSSR within the larger NIH research enterprise</a:t>
            </a:r>
          </a:p>
          <a:p>
            <a:pPr marL="342900" indent="-342900">
              <a:buFont typeface="Symbol" panose="05050102010706020507" pitchFamily="18" charset="2"/>
              <a:buChar char=""/>
            </a:pPr>
            <a:r>
              <a:rPr lang="en-US" b="1">
                <a:solidFill>
                  <a:srgbClr val="0E1C3F"/>
                </a:solidFill>
                <a:latin typeface="Arial" panose="020B0604020202020204" pitchFamily="34" charset="0"/>
                <a:ea typeface="Calibri" panose="020F0502020204030204" pitchFamily="34" charset="0"/>
                <a:cs typeface="Arial" panose="020B0604020202020204" pitchFamily="34" charset="0"/>
              </a:rPr>
              <a:t>Developing</a:t>
            </a:r>
            <a:r>
              <a:rPr lang="en-US">
                <a:latin typeface="Arial" panose="020B0604020202020204" pitchFamily="34" charset="0"/>
                <a:ea typeface="Calibri" panose="020F0502020204030204" pitchFamily="34" charset="0"/>
                <a:cs typeface="Arial" panose="020B0604020202020204" pitchFamily="34" charset="0"/>
              </a:rPr>
              <a:t> and </a:t>
            </a:r>
            <a:r>
              <a:rPr lang="en-US" b="1">
                <a:solidFill>
                  <a:srgbClr val="0E1C3F"/>
                </a:solidFill>
                <a:latin typeface="Arial" panose="020B0604020202020204" pitchFamily="34" charset="0"/>
                <a:ea typeface="Calibri" panose="020F0502020204030204" pitchFamily="34" charset="0"/>
                <a:cs typeface="Arial" panose="020B0604020202020204" pitchFamily="34" charset="0"/>
              </a:rPr>
              <a:t>coordinating</a:t>
            </a:r>
            <a:r>
              <a:rPr lang="en-US">
                <a:latin typeface="Arial" panose="020B0604020202020204" pitchFamily="34" charset="0"/>
                <a:ea typeface="Calibri" panose="020F0502020204030204" pitchFamily="34" charset="0"/>
                <a:cs typeface="Arial" panose="020B0604020202020204" pitchFamily="34" charset="0"/>
              </a:rPr>
              <a:t> BSSR initiatives with NIH ICO</a:t>
            </a:r>
            <a:r>
              <a:rPr lang="en-US" sz="1700">
                <a:latin typeface="Arial" panose="020B0604020202020204" pitchFamily="34" charset="0"/>
                <a:ea typeface="Calibri" panose="020F0502020204030204" pitchFamily="34" charset="0"/>
                <a:cs typeface="Arial" panose="020B0604020202020204" pitchFamily="34" charset="0"/>
              </a:rPr>
              <a:t>s</a:t>
            </a:r>
            <a:r>
              <a:rPr lang="en-US">
                <a:latin typeface="Arial" panose="020B0604020202020204" pitchFamily="34" charset="0"/>
                <a:ea typeface="Calibri" panose="020F0502020204030204" pitchFamily="34" charset="0"/>
                <a:cs typeface="Arial" panose="020B0604020202020204" pitchFamily="34" charset="0"/>
              </a:rPr>
              <a:t> </a:t>
            </a:r>
          </a:p>
          <a:p>
            <a:pPr marL="342900" marR="0" lvl="0" indent="-342900">
              <a:spcBef>
                <a:spcPts val="0"/>
              </a:spcBef>
              <a:spcAft>
                <a:spcPts val="0"/>
              </a:spcAft>
              <a:buFont typeface="Symbol" panose="05050102010706020507" pitchFamily="18" charset="2"/>
              <a:buChar char=""/>
            </a:pPr>
            <a:r>
              <a:rPr lang="en-US" b="1">
                <a:solidFill>
                  <a:srgbClr val="0E1C3F"/>
                </a:solidFill>
                <a:latin typeface="Arial" panose="020B0604020202020204" pitchFamily="34" charset="0"/>
                <a:ea typeface="Calibri" panose="020F0502020204030204" pitchFamily="34" charset="0"/>
                <a:cs typeface="Arial" panose="020B0604020202020204" pitchFamily="34" charset="0"/>
              </a:rPr>
              <a:t>C</a:t>
            </a:r>
            <a:r>
              <a:rPr lang="en-US" b="1">
                <a:solidFill>
                  <a:srgbClr val="0E1C3F"/>
                </a:solidFill>
                <a:effectLst/>
                <a:latin typeface="Arial" panose="020B0604020202020204" pitchFamily="34" charset="0"/>
                <a:ea typeface="Calibri" panose="020F0502020204030204" pitchFamily="34" charset="0"/>
                <a:cs typeface="Arial" panose="020B0604020202020204" pitchFamily="34" charset="0"/>
              </a:rPr>
              <a:t>ommunicating </a:t>
            </a:r>
            <a:r>
              <a:rPr lang="en-US">
                <a:effectLst/>
                <a:latin typeface="Arial" panose="020B0604020202020204" pitchFamily="34" charset="0"/>
                <a:ea typeface="Calibri" panose="020F0502020204030204" pitchFamily="34" charset="0"/>
                <a:cs typeface="Arial" panose="020B0604020202020204" pitchFamily="34" charset="0"/>
              </a:rPr>
              <a:t>significant BSSR findings within NIH and beyond</a:t>
            </a:r>
          </a:p>
        </p:txBody>
      </p:sp>
      <p:sp>
        <p:nvSpPr>
          <p:cNvPr id="8" name="Title 7">
            <a:extLst>
              <a:ext uri="{FF2B5EF4-FFF2-40B4-BE49-F238E27FC236}">
                <a16:creationId xmlns:a16="http://schemas.microsoft.com/office/drawing/2014/main" id="{6A940ADB-F76B-9D06-86BD-9F9784B181F2}"/>
              </a:ext>
            </a:extLst>
          </p:cNvPr>
          <p:cNvSpPr>
            <a:spLocks noGrp="1"/>
          </p:cNvSpPr>
          <p:nvPr>
            <p:ph type="title"/>
          </p:nvPr>
        </p:nvSpPr>
        <p:spPr>
          <a:xfrm>
            <a:off x="227685" y="219187"/>
            <a:ext cx="11220894" cy="873137"/>
          </a:xfrm>
        </p:spPr>
        <p:txBody>
          <a:bodyPr/>
          <a:lstStyle/>
          <a:p>
            <a:pPr algn="ctr"/>
            <a:r>
              <a:rPr lang="en-US" sz="3400"/>
              <a:t>OBSSR</a:t>
            </a:r>
          </a:p>
        </p:txBody>
      </p:sp>
    </p:spTree>
    <p:extLst>
      <p:ext uri="{BB962C8B-B14F-4D97-AF65-F5344CB8AC3E}">
        <p14:creationId xmlns:p14="http://schemas.microsoft.com/office/powerpoint/2010/main" val="2905997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Picture 62" descr="A black background with a blue line&#10;&#10;Description automatically generated">
            <a:extLst>
              <a:ext uri="{FF2B5EF4-FFF2-40B4-BE49-F238E27FC236}">
                <a16:creationId xmlns:a16="http://schemas.microsoft.com/office/drawing/2014/main" id="{9E9C1F7C-4A30-681F-1E84-D460752FC0F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3622"/>
          <a:stretch/>
        </p:blipFill>
        <p:spPr>
          <a:xfrm>
            <a:off x="0" y="-95250"/>
            <a:ext cx="12162372" cy="5917915"/>
          </a:xfrm>
          <a:prstGeom prst="rect">
            <a:avLst/>
          </a:prstGeom>
        </p:spPr>
      </p:pic>
      <p:pic>
        <p:nvPicPr>
          <p:cNvPr id="28" name="Picture 27" descr="A blue circle with white outline and black background&#10;&#10;Description automatically generated">
            <a:extLst>
              <a:ext uri="{FF2B5EF4-FFF2-40B4-BE49-F238E27FC236}">
                <a16:creationId xmlns:a16="http://schemas.microsoft.com/office/drawing/2014/main" id="{E5B64C67-5293-4CCB-A16B-C6E3A67B55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94596" y="1627348"/>
            <a:ext cx="1465068" cy="1461819"/>
          </a:xfrm>
          <a:prstGeom prst="rect">
            <a:avLst/>
          </a:prstGeom>
        </p:spPr>
      </p:pic>
      <p:sp>
        <p:nvSpPr>
          <p:cNvPr id="2" name="Title 1">
            <a:extLst>
              <a:ext uri="{FF2B5EF4-FFF2-40B4-BE49-F238E27FC236}">
                <a16:creationId xmlns:a16="http://schemas.microsoft.com/office/drawing/2014/main" id="{29BDBFEA-A146-322F-8A53-3A67543D97A3}"/>
              </a:ext>
            </a:extLst>
          </p:cNvPr>
          <p:cNvSpPr>
            <a:spLocks noGrp="1"/>
          </p:cNvSpPr>
          <p:nvPr>
            <p:ph type="title"/>
          </p:nvPr>
        </p:nvSpPr>
        <p:spPr>
          <a:xfrm>
            <a:off x="3452924" y="1390"/>
            <a:ext cx="5256523" cy="664532"/>
          </a:xfrm>
        </p:spPr>
        <p:txBody>
          <a:bodyPr>
            <a:noAutofit/>
          </a:bodyPr>
          <a:lstStyle/>
          <a:p>
            <a:r>
              <a:rPr lang="en-US" sz="3600">
                <a:solidFill>
                  <a:schemeClr val="bg1"/>
                </a:solidFill>
              </a:rPr>
              <a:t>Strategic Priorities</a:t>
            </a:r>
          </a:p>
        </p:txBody>
      </p:sp>
      <p:sp>
        <p:nvSpPr>
          <p:cNvPr id="10" name="Rectangle: Rounded Corners 9">
            <a:extLst>
              <a:ext uri="{FF2B5EF4-FFF2-40B4-BE49-F238E27FC236}">
                <a16:creationId xmlns:a16="http://schemas.microsoft.com/office/drawing/2014/main" id="{C0D4DCD8-EEA7-1E39-D906-8D9D8F17CB08}"/>
              </a:ext>
              <a:ext uri="{C183D7F6-B498-43B3-948B-1728B52AA6E4}">
                <adec:decorative xmlns:adec="http://schemas.microsoft.com/office/drawing/2017/decorative" val="1"/>
              </a:ext>
            </a:extLst>
          </p:cNvPr>
          <p:cNvSpPr/>
          <p:nvPr/>
        </p:nvSpPr>
        <p:spPr>
          <a:xfrm>
            <a:off x="889373" y="1510878"/>
            <a:ext cx="2913883" cy="478465"/>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E2370F1A-5769-F642-2DA9-8E7082251DD1}"/>
              </a:ext>
              <a:ext uri="{C183D7F6-B498-43B3-948B-1728B52AA6E4}">
                <adec:decorative xmlns:adec="http://schemas.microsoft.com/office/drawing/2017/decorative" val="1"/>
              </a:ext>
            </a:extLst>
          </p:cNvPr>
          <p:cNvSpPr/>
          <p:nvPr/>
        </p:nvSpPr>
        <p:spPr>
          <a:xfrm>
            <a:off x="4570189" y="1523217"/>
            <a:ext cx="2913883" cy="478465"/>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C4452B13-5D56-9C5B-B5F4-1E095C719E19}"/>
              </a:ext>
              <a:ext uri="{C183D7F6-B498-43B3-948B-1728B52AA6E4}">
                <adec:decorative xmlns:adec="http://schemas.microsoft.com/office/drawing/2017/decorative" val="1"/>
              </a:ext>
            </a:extLst>
          </p:cNvPr>
          <p:cNvSpPr/>
          <p:nvPr/>
        </p:nvSpPr>
        <p:spPr>
          <a:xfrm>
            <a:off x="8541654" y="1507078"/>
            <a:ext cx="2913883" cy="478465"/>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descr="A blue circle with white outline and people around it&#10;&#10;Description automatically generated">
            <a:extLst>
              <a:ext uri="{FF2B5EF4-FFF2-40B4-BE49-F238E27FC236}">
                <a16:creationId xmlns:a16="http://schemas.microsoft.com/office/drawing/2014/main" id="{00BC4E02-5B42-771C-CC60-D0C468DEAD3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2923" y="801365"/>
            <a:ext cx="1461819" cy="1461819"/>
          </a:xfrm>
          <a:prstGeom prst="rect">
            <a:avLst/>
          </a:prstGeom>
        </p:spPr>
      </p:pic>
      <p:pic>
        <p:nvPicPr>
          <p:cNvPr id="30" name="Picture 29" descr="A blue circle with white outline of people hugging&#10;&#10;Description automatically generated">
            <a:extLst>
              <a:ext uri="{FF2B5EF4-FFF2-40B4-BE49-F238E27FC236}">
                <a16:creationId xmlns:a16="http://schemas.microsoft.com/office/drawing/2014/main" id="{B7231BF7-B6CF-FC6E-A675-8C4B5F63ADF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16329" y="772035"/>
            <a:ext cx="1503217" cy="1499884"/>
          </a:xfrm>
          <a:prstGeom prst="rect">
            <a:avLst/>
          </a:prstGeom>
        </p:spPr>
      </p:pic>
      <p:grpSp>
        <p:nvGrpSpPr>
          <p:cNvPr id="39" name="Group 38">
            <a:extLst>
              <a:ext uri="{FF2B5EF4-FFF2-40B4-BE49-F238E27FC236}">
                <a16:creationId xmlns:a16="http://schemas.microsoft.com/office/drawing/2014/main" id="{4A829FE8-1BDE-25C2-24FE-F3FCE23E5EB0}"/>
              </a:ext>
            </a:extLst>
          </p:cNvPr>
          <p:cNvGrpSpPr/>
          <p:nvPr/>
        </p:nvGrpSpPr>
        <p:grpSpPr>
          <a:xfrm>
            <a:off x="341290" y="709867"/>
            <a:ext cx="11076679" cy="1034086"/>
            <a:chOff x="547676" y="1091252"/>
            <a:chExt cx="10871895" cy="1034086"/>
          </a:xfrm>
        </p:grpSpPr>
        <p:sp>
          <p:nvSpPr>
            <p:cNvPr id="74" name="TextBox 73">
              <a:extLst>
                <a:ext uri="{FF2B5EF4-FFF2-40B4-BE49-F238E27FC236}">
                  <a16:creationId xmlns:a16="http://schemas.microsoft.com/office/drawing/2014/main" id="{F7B770CC-3945-BD18-7148-CAF73B1154FE}"/>
                </a:ext>
                <a:ext uri="{C183D7F6-B498-43B3-948B-1728B52AA6E4}">
                  <adec:decorative xmlns:adec="http://schemas.microsoft.com/office/drawing/2017/decorative" val="1"/>
                </a:ext>
              </a:extLst>
            </p:cNvPr>
            <p:cNvSpPr txBox="1"/>
            <p:nvPr/>
          </p:nvSpPr>
          <p:spPr>
            <a:xfrm>
              <a:off x="547676" y="1091252"/>
              <a:ext cx="10851755" cy="553998"/>
            </a:xfrm>
            <a:prstGeom prst="rect">
              <a:avLst/>
            </a:prstGeom>
            <a:noFill/>
          </p:spPr>
          <p:txBody>
            <a:bodyPr wrap="square" rtlCol="0">
              <a:spAutoFit/>
            </a:bodyPr>
            <a:lstStyle/>
            <a:p>
              <a:pPr algn="ctr"/>
              <a:r>
                <a:rPr lang="en-US" sz="3000">
                  <a:solidFill>
                    <a:srgbClr val="152342"/>
                  </a:solidFill>
                  <a:latin typeface="Arial" panose="020B0604020202020204" pitchFamily="34" charset="0"/>
                  <a:cs typeface="Arial" panose="020B0604020202020204" pitchFamily="34" charset="0"/>
                </a:rPr>
                <a:t>CROSS-CUTTING THEME</a:t>
              </a:r>
            </a:p>
          </p:txBody>
        </p:sp>
        <p:sp>
          <p:nvSpPr>
            <p:cNvPr id="31" name="TextBox 30">
              <a:extLst>
                <a:ext uri="{FF2B5EF4-FFF2-40B4-BE49-F238E27FC236}">
                  <a16:creationId xmlns:a16="http://schemas.microsoft.com/office/drawing/2014/main" id="{EE2290BA-D95B-DB0A-7CE8-F9807D13B7B6}"/>
                </a:ext>
                <a:ext uri="{C183D7F6-B498-43B3-948B-1728B52AA6E4}">
                  <adec:decorative xmlns:adec="http://schemas.microsoft.com/office/drawing/2017/decorative" val="1"/>
                </a:ext>
              </a:extLst>
            </p:cNvPr>
            <p:cNvSpPr txBox="1"/>
            <p:nvPr/>
          </p:nvSpPr>
          <p:spPr>
            <a:xfrm>
              <a:off x="567816" y="1479007"/>
              <a:ext cx="10851755" cy="646331"/>
            </a:xfrm>
            <a:prstGeom prst="rect">
              <a:avLst/>
            </a:prstGeom>
            <a:noFill/>
          </p:spPr>
          <p:txBody>
            <a:bodyPr wrap="square" rtlCol="0">
              <a:spAutoFit/>
            </a:bodyPr>
            <a:lstStyle/>
            <a:p>
              <a:pPr algn="ctr"/>
              <a:r>
                <a:rPr lang="en-US" sz="3600" b="1">
                  <a:solidFill>
                    <a:srgbClr val="152342"/>
                  </a:solidFill>
                  <a:latin typeface="Arial" panose="020B0604020202020204" pitchFamily="34" charset="0"/>
                  <a:cs typeface="Arial" panose="020B0604020202020204" pitchFamily="34" charset="0"/>
                </a:rPr>
                <a:t>HEALTH FOR ALL</a:t>
              </a:r>
            </a:p>
          </p:txBody>
        </p:sp>
      </p:grpSp>
      <p:sp>
        <p:nvSpPr>
          <p:cNvPr id="20" name="TextBox 19">
            <a:extLst>
              <a:ext uri="{FF2B5EF4-FFF2-40B4-BE49-F238E27FC236}">
                <a16:creationId xmlns:a16="http://schemas.microsoft.com/office/drawing/2014/main" id="{5080F90A-4E49-5690-769F-AEBA2489665B}"/>
              </a:ext>
              <a:ext uri="{C183D7F6-B498-43B3-948B-1728B52AA6E4}">
                <adec:decorative xmlns:adec="http://schemas.microsoft.com/office/drawing/2017/decorative" val="1"/>
              </a:ext>
            </a:extLst>
          </p:cNvPr>
          <p:cNvSpPr txBox="1"/>
          <p:nvPr/>
        </p:nvSpPr>
        <p:spPr>
          <a:xfrm>
            <a:off x="29628" y="1543215"/>
            <a:ext cx="2250806" cy="461665"/>
          </a:xfrm>
          <a:prstGeom prst="rect">
            <a:avLst/>
          </a:prstGeom>
          <a:noFill/>
        </p:spPr>
        <p:txBody>
          <a:bodyPr wrap="square" rtlCol="0">
            <a:spAutoFit/>
          </a:bodyPr>
          <a:lstStyle/>
          <a:p>
            <a:r>
              <a:rPr lang="en-US" sz="2400" b="1">
                <a:solidFill>
                  <a:srgbClr val="20568B"/>
                </a:solidFill>
                <a:latin typeface="Arial" panose="020B0604020202020204" pitchFamily="34" charset="0"/>
                <a:cs typeface="Arial" panose="020B0604020202020204" pitchFamily="34" charset="0"/>
              </a:rPr>
              <a:t>RESEARCH</a:t>
            </a:r>
          </a:p>
        </p:txBody>
      </p:sp>
      <p:pic>
        <p:nvPicPr>
          <p:cNvPr id="4" name="Picture 3" descr="A white arrow in a red circle&#10;&#10;Description automatically generated">
            <a:extLst>
              <a:ext uri="{FF2B5EF4-FFF2-40B4-BE49-F238E27FC236}">
                <a16:creationId xmlns:a16="http://schemas.microsoft.com/office/drawing/2014/main" id="{387D85F9-C97E-CD92-7901-77E4E2DBBAF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1136" y="2047539"/>
            <a:ext cx="212842" cy="220336"/>
          </a:xfrm>
          <a:prstGeom prst="rect">
            <a:avLst/>
          </a:prstGeom>
        </p:spPr>
      </p:pic>
      <p:sp>
        <p:nvSpPr>
          <p:cNvPr id="21" name="TextBox 20">
            <a:extLst>
              <a:ext uri="{FF2B5EF4-FFF2-40B4-BE49-F238E27FC236}">
                <a16:creationId xmlns:a16="http://schemas.microsoft.com/office/drawing/2014/main" id="{C169FAA8-4D8A-CEA7-2389-2D0AFA5FC660}"/>
              </a:ext>
              <a:ext uri="{C183D7F6-B498-43B3-948B-1728B52AA6E4}">
                <adec:decorative xmlns:adec="http://schemas.microsoft.com/office/drawing/2017/decorative" val="1"/>
              </a:ext>
            </a:extLst>
          </p:cNvPr>
          <p:cNvSpPr txBox="1"/>
          <p:nvPr/>
        </p:nvSpPr>
        <p:spPr>
          <a:xfrm>
            <a:off x="4876228" y="3154766"/>
            <a:ext cx="2250806" cy="461665"/>
          </a:xfrm>
          <a:prstGeom prst="rect">
            <a:avLst/>
          </a:prstGeom>
          <a:noFill/>
        </p:spPr>
        <p:txBody>
          <a:bodyPr wrap="square" rtlCol="0">
            <a:spAutoFit/>
          </a:bodyPr>
          <a:lstStyle/>
          <a:p>
            <a:pPr algn="ctr"/>
            <a:r>
              <a:rPr lang="en-US" sz="2400" b="1">
                <a:solidFill>
                  <a:srgbClr val="20568B"/>
                </a:solidFill>
                <a:latin typeface="Arial" panose="020B0604020202020204" pitchFamily="34" charset="0"/>
                <a:cs typeface="Arial" panose="020B0604020202020204" pitchFamily="34" charset="0"/>
              </a:rPr>
              <a:t>CAPACITY</a:t>
            </a:r>
          </a:p>
        </p:txBody>
      </p:sp>
      <p:sp>
        <p:nvSpPr>
          <p:cNvPr id="22" name="TextBox 21">
            <a:extLst>
              <a:ext uri="{FF2B5EF4-FFF2-40B4-BE49-F238E27FC236}">
                <a16:creationId xmlns:a16="http://schemas.microsoft.com/office/drawing/2014/main" id="{A0CD861E-63D3-9EAE-885A-171BB1C64982}"/>
              </a:ext>
              <a:ext uri="{C183D7F6-B498-43B3-948B-1728B52AA6E4}">
                <adec:decorative xmlns:adec="http://schemas.microsoft.com/office/drawing/2017/decorative" val="1"/>
              </a:ext>
            </a:extLst>
          </p:cNvPr>
          <p:cNvSpPr txBox="1"/>
          <p:nvPr/>
        </p:nvSpPr>
        <p:spPr>
          <a:xfrm>
            <a:off x="8167912" y="2770885"/>
            <a:ext cx="2686264" cy="461665"/>
          </a:xfrm>
          <a:prstGeom prst="rect">
            <a:avLst/>
          </a:prstGeom>
          <a:noFill/>
        </p:spPr>
        <p:txBody>
          <a:bodyPr wrap="square" rtlCol="0">
            <a:spAutoFit/>
          </a:bodyPr>
          <a:lstStyle/>
          <a:p>
            <a:pPr algn="ctr"/>
            <a:r>
              <a:rPr lang="en-US" sz="2400" b="1">
                <a:solidFill>
                  <a:srgbClr val="20568B"/>
                </a:solidFill>
                <a:latin typeface="Arial" panose="020B0604020202020204" pitchFamily="34" charset="0"/>
                <a:cs typeface="Arial" panose="020B0604020202020204" pitchFamily="34" charset="0"/>
              </a:rPr>
              <a:t>OPERATIONAL</a:t>
            </a:r>
          </a:p>
        </p:txBody>
      </p:sp>
      <p:pic>
        <p:nvPicPr>
          <p:cNvPr id="42" name="Picture 41" descr="A white arrow in a red circle&#10;&#10;Description automatically generated">
            <a:extLst>
              <a:ext uri="{FF2B5EF4-FFF2-40B4-BE49-F238E27FC236}">
                <a16:creationId xmlns:a16="http://schemas.microsoft.com/office/drawing/2014/main" id="{55ACC30B-CB6A-0AB8-EB59-3EF7A7C52FB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5482" y="3115110"/>
            <a:ext cx="212842" cy="220336"/>
          </a:xfrm>
          <a:prstGeom prst="rect">
            <a:avLst/>
          </a:prstGeom>
        </p:spPr>
      </p:pic>
      <p:pic>
        <p:nvPicPr>
          <p:cNvPr id="45" name="Picture 44" descr="A white arrow in a red circle&#10;&#10;Description automatically generated">
            <a:extLst>
              <a:ext uri="{FF2B5EF4-FFF2-40B4-BE49-F238E27FC236}">
                <a16:creationId xmlns:a16="http://schemas.microsoft.com/office/drawing/2014/main" id="{A20075E8-5233-E54B-F14D-B2DAC25CF4D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0050" y="4219705"/>
            <a:ext cx="212842" cy="220336"/>
          </a:xfrm>
          <a:prstGeom prst="rect">
            <a:avLst/>
          </a:prstGeom>
        </p:spPr>
      </p:pic>
      <p:grpSp>
        <p:nvGrpSpPr>
          <p:cNvPr id="3" name="Group 2">
            <a:extLst>
              <a:ext uri="{FF2B5EF4-FFF2-40B4-BE49-F238E27FC236}">
                <a16:creationId xmlns:a16="http://schemas.microsoft.com/office/drawing/2014/main" id="{495DB8AA-F470-F1F8-EA4F-F01D5D1279B0}"/>
              </a:ext>
            </a:extLst>
          </p:cNvPr>
          <p:cNvGrpSpPr/>
          <p:nvPr/>
        </p:nvGrpSpPr>
        <p:grpSpPr>
          <a:xfrm>
            <a:off x="342892" y="1985190"/>
            <a:ext cx="5028994" cy="3833189"/>
            <a:chOff x="547190" y="2326732"/>
            <a:chExt cx="4709977" cy="3833189"/>
          </a:xfrm>
        </p:grpSpPr>
        <p:sp>
          <p:nvSpPr>
            <p:cNvPr id="36" name="TextBox 35">
              <a:extLst>
                <a:ext uri="{FF2B5EF4-FFF2-40B4-BE49-F238E27FC236}">
                  <a16:creationId xmlns:a16="http://schemas.microsoft.com/office/drawing/2014/main" id="{985F22F3-FCC6-55AE-1306-6657384D9354}"/>
                </a:ext>
              </a:extLst>
            </p:cNvPr>
            <p:cNvSpPr txBox="1"/>
            <p:nvPr/>
          </p:nvSpPr>
          <p:spPr>
            <a:xfrm>
              <a:off x="547190" y="2326732"/>
              <a:ext cx="3090607" cy="335989"/>
            </a:xfrm>
            <a:prstGeom prst="rect">
              <a:avLst/>
            </a:prstGeom>
            <a:noFill/>
          </p:spPr>
          <p:txBody>
            <a:bodyPr wrap="square" lIns="91440" tIns="45720" rIns="91440" bIns="45720" rtlCol="0" anchor="t">
              <a:spAutoFit/>
            </a:bodyPr>
            <a:lstStyle/>
            <a:p>
              <a:pPr>
                <a:lnSpc>
                  <a:spcPts val="1900"/>
                </a:lnSpc>
                <a:spcAft>
                  <a:spcPts val="1200"/>
                </a:spcAft>
              </a:pPr>
              <a:r>
                <a:rPr lang="en-US" sz="1600" b="1">
                  <a:solidFill>
                    <a:srgbClr val="152342"/>
                  </a:solidFill>
                  <a:latin typeface="Arial"/>
                  <a:cs typeface="Arial"/>
                </a:rPr>
                <a:t>Collaborative Science</a:t>
              </a:r>
            </a:p>
          </p:txBody>
        </p:sp>
        <p:sp>
          <p:nvSpPr>
            <p:cNvPr id="19" name="TextBox 18">
              <a:extLst>
                <a:ext uri="{FF2B5EF4-FFF2-40B4-BE49-F238E27FC236}">
                  <a16:creationId xmlns:a16="http://schemas.microsoft.com/office/drawing/2014/main" id="{1B43C450-3D01-53B8-E1E2-A3B112624D58}"/>
                </a:ext>
              </a:extLst>
            </p:cNvPr>
            <p:cNvSpPr txBox="1"/>
            <p:nvPr/>
          </p:nvSpPr>
          <p:spPr>
            <a:xfrm>
              <a:off x="561589" y="2588315"/>
              <a:ext cx="4672201" cy="738664"/>
            </a:xfrm>
            <a:prstGeom prst="rect">
              <a:avLst/>
            </a:prstGeom>
            <a:noFill/>
          </p:spPr>
          <p:txBody>
            <a:bodyPr wrap="square" lIns="91440" tIns="45720" rIns="91440" bIns="45720" rtlCol="0" anchor="t">
              <a:spAutoFit/>
            </a:bodyPr>
            <a:lstStyle/>
            <a:p>
              <a:pPr marL="285750" indent="-285750">
                <a:buFont typeface="Arial"/>
                <a:buChar char="•"/>
              </a:pPr>
              <a:r>
                <a:rPr lang="en-US" sz="1400">
                  <a:latin typeface="Arial" panose="020B0604020202020204" pitchFamily="34" charset="0"/>
                  <a:cs typeface="Arial" panose="020B0604020202020204" pitchFamily="34" charset="0"/>
                </a:rPr>
                <a:t>Integrate and Coordinate BSSR Across NIH</a:t>
              </a:r>
            </a:p>
            <a:p>
              <a:pPr marL="285750" indent="-285750">
                <a:buFont typeface="Arial"/>
                <a:buChar char="•"/>
              </a:pPr>
              <a:r>
                <a:rPr lang="en-US" sz="1400">
                  <a:latin typeface="Arial" panose="020B0604020202020204" pitchFamily="34" charset="0"/>
                  <a:cs typeface="Arial" panose="020B0604020202020204" pitchFamily="34" charset="0"/>
                </a:rPr>
                <a:t>Build a Cumulative BSSR Knowledge Base</a:t>
              </a:r>
              <a:endParaRPr lang="en-US" sz="1400">
                <a:latin typeface="Arial" panose="020B0604020202020204" pitchFamily="34" charset="0"/>
                <a:ea typeface="Calibri" panose="020F0502020204030204"/>
                <a:cs typeface="Arial" panose="020B0604020202020204" pitchFamily="34" charset="0"/>
              </a:endParaRPr>
            </a:p>
            <a:p>
              <a:pPr marL="285750" indent="-285750">
                <a:buFont typeface="Arial"/>
                <a:buChar char="•"/>
              </a:pPr>
              <a:r>
                <a:rPr lang="en-US" sz="1400">
                  <a:latin typeface="Arial" panose="020B0604020202020204" pitchFamily="34" charset="0"/>
                  <a:cs typeface="Arial" panose="020B0604020202020204" pitchFamily="34" charset="0"/>
                </a:rPr>
                <a:t>Enhance and Connect Basic and Applied BSSR</a:t>
              </a:r>
              <a:endParaRPr lang="en-US" sz="1400">
                <a:latin typeface="Arial" panose="020B0604020202020204" pitchFamily="34" charset="0"/>
                <a:ea typeface="Calibri"/>
                <a:cs typeface="Arial" panose="020B0604020202020204" pitchFamily="34" charset="0"/>
              </a:endParaRPr>
            </a:p>
          </p:txBody>
        </p:sp>
        <p:sp>
          <p:nvSpPr>
            <p:cNvPr id="41" name="TextBox 40">
              <a:extLst>
                <a:ext uri="{FF2B5EF4-FFF2-40B4-BE49-F238E27FC236}">
                  <a16:creationId xmlns:a16="http://schemas.microsoft.com/office/drawing/2014/main" id="{02E06885-FE7A-3D35-BDF2-02EF4F6E5CBF}"/>
                </a:ext>
              </a:extLst>
            </p:cNvPr>
            <p:cNvSpPr txBox="1"/>
            <p:nvPr/>
          </p:nvSpPr>
          <p:spPr>
            <a:xfrm>
              <a:off x="557573" y="3391152"/>
              <a:ext cx="4001134" cy="335989"/>
            </a:xfrm>
            <a:prstGeom prst="rect">
              <a:avLst/>
            </a:prstGeom>
            <a:noFill/>
          </p:spPr>
          <p:txBody>
            <a:bodyPr wrap="square" lIns="91440" tIns="45720" rIns="91440" bIns="45720" rtlCol="0" anchor="t">
              <a:spAutoFit/>
            </a:bodyPr>
            <a:lstStyle/>
            <a:p>
              <a:pPr>
                <a:lnSpc>
                  <a:spcPts val="1900"/>
                </a:lnSpc>
                <a:spcAft>
                  <a:spcPts val="1200"/>
                </a:spcAft>
              </a:pPr>
              <a:r>
                <a:rPr lang="en-US" sz="1600" b="1">
                  <a:solidFill>
                    <a:srgbClr val="152342"/>
                  </a:solidFill>
                  <a:latin typeface="Arial"/>
                  <a:cs typeface="Arial"/>
                </a:rPr>
                <a:t>Innovative Scientific Investigation</a:t>
              </a:r>
            </a:p>
          </p:txBody>
        </p:sp>
        <p:sp>
          <p:nvSpPr>
            <p:cNvPr id="43" name="TextBox 42">
              <a:extLst>
                <a:ext uri="{FF2B5EF4-FFF2-40B4-BE49-F238E27FC236}">
                  <a16:creationId xmlns:a16="http://schemas.microsoft.com/office/drawing/2014/main" id="{B567ECDB-67F1-E151-1D49-3166713D64A7}"/>
                </a:ext>
              </a:extLst>
            </p:cNvPr>
            <p:cNvSpPr txBox="1"/>
            <p:nvPr/>
          </p:nvSpPr>
          <p:spPr>
            <a:xfrm>
              <a:off x="584966" y="3640992"/>
              <a:ext cx="4672201" cy="738664"/>
            </a:xfrm>
            <a:prstGeom prst="rect">
              <a:avLst/>
            </a:prstGeom>
            <a:noFill/>
          </p:spPr>
          <p:txBody>
            <a:bodyPr wrap="square" lIns="91440" tIns="45720" rIns="91440" bIns="45720" rtlCol="0" anchor="t">
              <a:spAutoFit/>
            </a:bodyPr>
            <a:lstStyle/>
            <a:p>
              <a:pPr marL="285750" indent="-285750">
                <a:buFont typeface="Arial"/>
                <a:buChar char="•"/>
              </a:pPr>
              <a:r>
                <a:rPr lang="en-US" sz="1400">
                  <a:latin typeface="Arial" panose="020B0604020202020204" pitchFamily="34" charset="0"/>
                  <a:cs typeface="Arial" panose="020B0604020202020204" pitchFamily="34" charset="0"/>
                </a:rPr>
                <a:t>Refine BSSR Measurement</a:t>
              </a:r>
              <a:endParaRPr lang="en-US">
                <a:latin typeface="Arial" panose="020B0604020202020204" pitchFamily="34" charset="0"/>
                <a:ea typeface="Calibri" panose="020F0502020204030204"/>
                <a:cs typeface="Arial" panose="020B0604020202020204" pitchFamily="34" charset="0"/>
              </a:endParaRPr>
            </a:p>
            <a:p>
              <a:pPr marL="285750" indent="-285750">
                <a:buFont typeface="Arial"/>
                <a:buChar char="•"/>
              </a:pPr>
              <a:r>
                <a:rPr lang="en-US" sz="1400">
                  <a:latin typeface="Arial" panose="020B0604020202020204" pitchFamily="34" charset="0"/>
                  <a:cs typeface="Arial" panose="020B0604020202020204" pitchFamily="34" charset="0"/>
                </a:rPr>
                <a:t>Promote Novel Experimental Designs</a:t>
              </a:r>
              <a:endParaRPr lang="en-US" sz="1400">
                <a:latin typeface="Arial" panose="020B0604020202020204" pitchFamily="34" charset="0"/>
                <a:ea typeface="Calibri" panose="020F0502020204030204"/>
                <a:cs typeface="Arial" panose="020B0604020202020204" pitchFamily="34" charset="0"/>
              </a:endParaRPr>
            </a:p>
            <a:p>
              <a:pPr marL="285750" indent="-285750">
                <a:buFont typeface="Arial"/>
                <a:buChar char="•"/>
              </a:pPr>
              <a:r>
                <a:rPr lang="en-US" sz="1400">
                  <a:latin typeface="Arial" panose="020B0604020202020204" pitchFamily="34" charset="0"/>
                  <a:cs typeface="Arial" panose="020B0604020202020204" pitchFamily="34" charset="0"/>
                </a:rPr>
                <a:t>Advance Data Analytics</a:t>
              </a:r>
              <a:endParaRPr lang="en-US" sz="1400">
                <a:latin typeface="Arial" panose="020B0604020202020204" pitchFamily="34" charset="0"/>
                <a:ea typeface="Calibri" panose="020F0502020204030204"/>
                <a:cs typeface="Arial" panose="020B0604020202020204" pitchFamily="34" charset="0"/>
              </a:endParaRPr>
            </a:p>
          </p:txBody>
        </p:sp>
        <p:sp>
          <p:nvSpPr>
            <p:cNvPr id="44" name="TextBox 43">
              <a:extLst>
                <a:ext uri="{FF2B5EF4-FFF2-40B4-BE49-F238E27FC236}">
                  <a16:creationId xmlns:a16="http://schemas.microsoft.com/office/drawing/2014/main" id="{10487C0A-5151-0B25-D40D-55FBFEE9FEC7}"/>
                </a:ext>
              </a:extLst>
            </p:cNvPr>
            <p:cNvSpPr txBox="1"/>
            <p:nvPr/>
          </p:nvSpPr>
          <p:spPr>
            <a:xfrm>
              <a:off x="585028" y="4482837"/>
              <a:ext cx="4001134" cy="579646"/>
            </a:xfrm>
            <a:prstGeom prst="rect">
              <a:avLst/>
            </a:prstGeom>
            <a:noFill/>
          </p:spPr>
          <p:txBody>
            <a:bodyPr wrap="square" lIns="91440" tIns="45720" rIns="91440" bIns="45720" rtlCol="0" anchor="t">
              <a:spAutoFit/>
            </a:bodyPr>
            <a:lstStyle/>
            <a:p>
              <a:pPr>
                <a:lnSpc>
                  <a:spcPts val="1900"/>
                </a:lnSpc>
                <a:spcAft>
                  <a:spcPts val="1200"/>
                </a:spcAft>
              </a:pPr>
              <a:r>
                <a:rPr lang="en-US" sz="1600" b="1">
                  <a:solidFill>
                    <a:srgbClr val="152342"/>
                  </a:solidFill>
                  <a:latin typeface="Arial"/>
                  <a:cs typeface="Arial"/>
                </a:rPr>
                <a:t>Implementation, Dissemination, and Impact</a:t>
              </a:r>
            </a:p>
          </p:txBody>
        </p:sp>
        <p:sp>
          <p:nvSpPr>
            <p:cNvPr id="46" name="TextBox 45">
              <a:extLst>
                <a:ext uri="{FF2B5EF4-FFF2-40B4-BE49-F238E27FC236}">
                  <a16:creationId xmlns:a16="http://schemas.microsoft.com/office/drawing/2014/main" id="{29757ABB-A429-2D7C-462F-B696E9E992F8}"/>
                </a:ext>
              </a:extLst>
            </p:cNvPr>
            <p:cNvSpPr txBox="1"/>
            <p:nvPr/>
          </p:nvSpPr>
          <p:spPr>
            <a:xfrm>
              <a:off x="547191" y="4990370"/>
              <a:ext cx="3818553" cy="1169551"/>
            </a:xfrm>
            <a:prstGeom prst="rect">
              <a:avLst/>
            </a:prstGeom>
            <a:noFill/>
          </p:spPr>
          <p:txBody>
            <a:bodyPr wrap="square" lIns="91440" tIns="45720" rIns="91440" bIns="45720" rtlCol="0" anchor="t">
              <a:spAutoFit/>
            </a:bodyPr>
            <a:lstStyle/>
            <a:p>
              <a:pPr marL="285750" indent="-285750">
                <a:buFont typeface="Arial"/>
                <a:buChar char="•"/>
              </a:pPr>
              <a:r>
                <a:rPr lang="en-US" sz="1400">
                  <a:latin typeface="Arial"/>
                  <a:cs typeface="Arial"/>
                </a:rPr>
                <a:t>Encourage Rigorous and Innovative Implementation and Dissemination Research Methods</a:t>
              </a:r>
              <a:endParaRPr lang="en-US">
                <a:latin typeface="Arial"/>
                <a:cs typeface="Arial"/>
              </a:endParaRPr>
            </a:p>
            <a:p>
              <a:pPr marL="285750" indent="-285750">
                <a:buFont typeface="Arial"/>
                <a:buChar char="•"/>
              </a:pPr>
              <a:r>
                <a:rPr lang="en-US" sz="1400">
                  <a:latin typeface="Arial"/>
                  <a:cs typeface="Arial"/>
                </a:rPr>
                <a:t>Center Health for All in Implementation and Dissemination Research</a:t>
              </a:r>
              <a:endParaRPr lang="en-US" sz="1400">
                <a:latin typeface="Arial"/>
                <a:ea typeface="Calibri" panose="020F0502020204030204"/>
                <a:cs typeface="Arial"/>
              </a:endParaRPr>
            </a:p>
          </p:txBody>
        </p:sp>
      </p:grpSp>
      <p:sp>
        <p:nvSpPr>
          <p:cNvPr id="47" name="TextBox 46">
            <a:extLst>
              <a:ext uri="{FF2B5EF4-FFF2-40B4-BE49-F238E27FC236}">
                <a16:creationId xmlns:a16="http://schemas.microsoft.com/office/drawing/2014/main" id="{5DD3CB7D-1A93-1D6A-CBF2-962035D6124A}"/>
              </a:ext>
            </a:extLst>
          </p:cNvPr>
          <p:cNvSpPr txBox="1"/>
          <p:nvPr/>
        </p:nvSpPr>
        <p:spPr>
          <a:xfrm>
            <a:off x="5393235" y="3596286"/>
            <a:ext cx="2751428" cy="579646"/>
          </a:xfrm>
          <a:prstGeom prst="rect">
            <a:avLst/>
          </a:prstGeom>
          <a:noFill/>
        </p:spPr>
        <p:txBody>
          <a:bodyPr wrap="square" lIns="91440" tIns="45720" rIns="91440" bIns="45720" rtlCol="0" anchor="t">
            <a:spAutoFit/>
          </a:bodyPr>
          <a:lstStyle/>
          <a:p>
            <a:pPr>
              <a:lnSpc>
                <a:spcPts val="1900"/>
              </a:lnSpc>
              <a:spcAft>
                <a:spcPts val="1200"/>
              </a:spcAft>
            </a:pPr>
            <a:r>
              <a:rPr lang="en-US" sz="1600" b="1">
                <a:solidFill>
                  <a:srgbClr val="152342"/>
                </a:solidFill>
                <a:latin typeface="Arial"/>
                <a:cs typeface="Arial"/>
              </a:rPr>
              <a:t>BSSR Workforce Development</a:t>
            </a:r>
          </a:p>
        </p:txBody>
      </p:sp>
      <p:pic>
        <p:nvPicPr>
          <p:cNvPr id="48" name="Picture 47" descr="A white arrow in a red circle&#10;&#10;Description automatically generated">
            <a:extLst>
              <a:ext uri="{FF2B5EF4-FFF2-40B4-BE49-F238E27FC236}">
                <a16:creationId xmlns:a16="http://schemas.microsoft.com/office/drawing/2014/main" id="{958C75F6-2B0A-CBCC-216F-B3249759439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88175" y="3655896"/>
            <a:ext cx="212842" cy="220336"/>
          </a:xfrm>
          <a:prstGeom prst="rect">
            <a:avLst/>
          </a:prstGeom>
        </p:spPr>
      </p:pic>
      <p:sp>
        <p:nvSpPr>
          <p:cNvPr id="49" name="TextBox 48">
            <a:extLst>
              <a:ext uri="{FF2B5EF4-FFF2-40B4-BE49-F238E27FC236}">
                <a16:creationId xmlns:a16="http://schemas.microsoft.com/office/drawing/2014/main" id="{4A31CE43-E92F-0D58-94F8-38F70410B7EB}"/>
              </a:ext>
            </a:extLst>
          </p:cNvPr>
          <p:cNvSpPr txBox="1"/>
          <p:nvPr/>
        </p:nvSpPr>
        <p:spPr>
          <a:xfrm>
            <a:off x="5422839" y="4242251"/>
            <a:ext cx="2158305" cy="587436"/>
          </a:xfrm>
          <a:prstGeom prst="rect">
            <a:avLst/>
          </a:prstGeom>
          <a:noFill/>
        </p:spPr>
        <p:txBody>
          <a:bodyPr wrap="square" lIns="91440" tIns="45720" rIns="91440" bIns="45720" rtlCol="0" anchor="t">
            <a:spAutoFit/>
          </a:bodyPr>
          <a:lstStyle/>
          <a:p>
            <a:pPr>
              <a:lnSpc>
                <a:spcPts val="1900"/>
              </a:lnSpc>
              <a:spcAft>
                <a:spcPts val="1200"/>
              </a:spcAft>
            </a:pPr>
            <a:r>
              <a:rPr lang="en-US" sz="1600" b="1">
                <a:solidFill>
                  <a:srgbClr val="152342"/>
                </a:solidFill>
                <a:latin typeface="Arial"/>
                <a:cs typeface="Arial"/>
              </a:rPr>
              <a:t>Organizational Climate</a:t>
            </a:r>
          </a:p>
        </p:txBody>
      </p:sp>
      <p:pic>
        <p:nvPicPr>
          <p:cNvPr id="50" name="Picture 49" descr="A white arrow in a red circle&#10;&#10;Description automatically generated">
            <a:extLst>
              <a:ext uri="{FF2B5EF4-FFF2-40B4-BE49-F238E27FC236}">
                <a16:creationId xmlns:a16="http://schemas.microsoft.com/office/drawing/2014/main" id="{95802D48-2ED0-6DE1-E2D4-E70F91EF7AF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09997" y="4340159"/>
            <a:ext cx="212842" cy="220336"/>
          </a:xfrm>
          <a:prstGeom prst="rect">
            <a:avLst/>
          </a:prstGeom>
        </p:spPr>
      </p:pic>
      <p:sp>
        <p:nvSpPr>
          <p:cNvPr id="53" name="TextBox 52">
            <a:extLst>
              <a:ext uri="{FF2B5EF4-FFF2-40B4-BE49-F238E27FC236}">
                <a16:creationId xmlns:a16="http://schemas.microsoft.com/office/drawing/2014/main" id="{1ED3C528-F079-0EE9-B003-6560C4862EBC}"/>
              </a:ext>
            </a:extLst>
          </p:cNvPr>
          <p:cNvSpPr txBox="1"/>
          <p:nvPr/>
        </p:nvSpPr>
        <p:spPr>
          <a:xfrm>
            <a:off x="8381737" y="3609930"/>
            <a:ext cx="3050785" cy="335989"/>
          </a:xfrm>
          <a:prstGeom prst="rect">
            <a:avLst/>
          </a:prstGeom>
          <a:noFill/>
        </p:spPr>
        <p:txBody>
          <a:bodyPr wrap="square" lIns="91440" tIns="45720" rIns="91440" bIns="45720" rtlCol="0" anchor="t">
            <a:spAutoFit/>
          </a:bodyPr>
          <a:lstStyle/>
          <a:p>
            <a:pPr>
              <a:lnSpc>
                <a:spcPts val="1900"/>
              </a:lnSpc>
              <a:spcAft>
                <a:spcPts val="1200"/>
              </a:spcAft>
            </a:pPr>
            <a:r>
              <a:rPr lang="en-US" sz="1600" b="1">
                <a:solidFill>
                  <a:srgbClr val="152342"/>
                </a:solidFill>
                <a:latin typeface="Arial"/>
                <a:cs typeface="Arial"/>
              </a:rPr>
              <a:t>Collaborative Partnerships</a:t>
            </a:r>
          </a:p>
        </p:txBody>
      </p:sp>
      <p:pic>
        <p:nvPicPr>
          <p:cNvPr id="54" name="Picture 53" descr="A white arrow in a red circle&#10;&#10;Description automatically generated">
            <a:extLst>
              <a:ext uri="{FF2B5EF4-FFF2-40B4-BE49-F238E27FC236}">
                <a16:creationId xmlns:a16="http://schemas.microsoft.com/office/drawing/2014/main" id="{78DC3A6F-66C9-5422-9F47-1543D06AA79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52740" y="3647042"/>
            <a:ext cx="212842" cy="220336"/>
          </a:xfrm>
          <a:prstGeom prst="rect">
            <a:avLst/>
          </a:prstGeom>
        </p:spPr>
      </p:pic>
      <p:sp>
        <p:nvSpPr>
          <p:cNvPr id="55" name="TextBox 54">
            <a:extLst>
              <a:ext uri="{FF2B5EF4-FFF2-40B4-BE49-F238E27FC236}">
                <a16:creationId xmlns:a16="http://schemas.microsoft.com/office/drawing/2014/main" id="{3D2D5BAF-81B7-72C5-57EB-2F7AAB200433}"/>
              </a:ext>
            </a:extLst>
          </p:cNvPr>
          <p:cNvSpPr txBox="1"/>
          <p:nvPr/>
        </p:nvSpPr>
        <p:spPr>
          <a:xfrm>
            <a:off x="8404131" y="4014823"/>
            <a:ext cx="2751428" cy="579646"/>
          </a:xfrm>
          <a:prstGeom prst="rect">
            <a:avLst/>
          </a:prstGeom>
          <a:noFill/>
        </p:spPr>
        <p:txBody>
          <a:bodyPr wrap="square" lIns="91440" tIns="45720" rIns="91440" bIns="45720" rtlCol="0" anchor="t">
            <a:spAutoFit/>
          </a:bodyPr>
          <a:lstStyle/>
          <a:p>
            <a:pPr>
              <a:lnSpc>
                <a:spcPts val="1900"/>
              </a:lnSpc>
              <a:spcAft>
                <a:spcPts val="1200"/>
              </a:spcAft>
            </a:pPr>
            <a:r>
              <a:rPr lang="en-US" sz="1600" b="1">
                <a:solidFill>
                  <a:srgbClr val="152342"/>
                </a:solidFill>
                <a:latin typeface="Arial"/>
                <a:cs typeface="Arial"/>
              </a:rPr>
              <a:t>Communication and Outreach</a:t>
            </a:r>
          </a:p>
        </p:txBody>
      </p:sp>
      <p:pic>
        <p:nvPicPr>
          <p:cNvPr id="56" name="Picture 55" descr="A white arrow in a red circle&#10;&#10;Description automatically generated">
            <a:extLst>
              <a:ext uri="{FF2B5EF4-FFF2-40B4-BE49-F238E27FC236}">
                <a16:creationId xmlns:a16="http://schemas.microsoft.com/office/drawing/2014/main" id="{3B280601-91DC-0D30-74D8-BC1E33DAE00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73091" y="4088827"/>
            <a:ext cx="212842" cy="220336"/>
          </a:xfrm>
          <a:prstGeom prst="rect">
            <a:avLst/>
          </a:prstGeom>
        </p:spPr>
      </p:pic>
    </p:spTree>
    <p:extLst>
      <p:ext uri="{BB962C8B-B14F-4D97-AF65-F5344CB8AC3E}">
        <p14:creationId xmlns:p14="http://schemas.microsoft.com/office/powerpoint/2010/main" val="8704611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722B2-399B-2F82-9516-192ADCCD0400}"/>
              </a:ext>
            </a:extLst>
          </p:cNvPr>
          <p:cNvSpPr>
            <a:spLocks noGrp="1"/>
          </p:cNvSpPr>
          <p:nvPr>
            <p:ph type="title"/>
          </p:nvPr>
        </p:nvSpPr>
        <p:spPr/>
        <p:txBody>
          <a:bodyPr>
            <a:noAutofit/>
          </a:bodyPr>
          <a:lstStyle/>
          <a:p>
            <a:r>
              <a:rPr lang="en-US"/>
              <a:t>OBSSR Budget </a:t>
            </a:r>
          </a:p>
        </p:txBody>
      </p:sp>
      <p:sp>
        <p:nvSpPr>
          <p:cNvPr id="3" name="Text Placeholder 2">
            <a:extLst>
              <a:ext uri="{FF2B5EF4-FFF2-40B4-BE49-F238E27FC236}">
                <a16:creationId xmlns:a16="http://schemas.microsoft.com/office/drawing/2014/main" id="{2CF58078-C0D3-DAF1-D7E8-DAD01ABF1A23}"/>
              </a:ext>
            </a:extLst>
          </p:cNvPr>
          <p:cNvSpPr>
            <a:spLocks noGrp="1"/>
          </p:cNvSpPr>
          <p:nvPr>
            <p:ph type="body" sz="quarter" idx="10"/>
          </p:nvPr>
        </p:nvSpPr>
        <p:spPr/>
        <p:txBody>
          <a:bodyPr>
            <a:normAutofit/>
          </a:bodyPr>
          <a:lstStyle/>
          <a:p>
            <a:pPr marL="342900" indent="-342900">
              <a:spcBef>
                <a:spcPts val="500"/>
              </a:spcBef>
              <a:spcAft>
                <a:spcPts val="1200"/>
              </a:spcAft>
              <a:buFont typeface="Arial" panose="020B0604020202020204" pitchFamily="34" charset="0"/>
              <a:buChar char="•"/>
              <a:defRPr/>
            </a:pPr>
            <a:r>
              <a:rPr lang="en-US" dirty="0">
                <a:solidFill>
                  <a:srgbClr val="000000"/>
                </a:solidFill>
                <a:cs typeface="+mn-cs"/>
              </a:rPr>
              <a:t>With an annual budget of more than $45 billion, NIH is the largest single public funder of biomedical and behavioral research in the world. </a:t>
            </a:r>
          </a:p>
          <a:p>
            <a:pPr marL="342900" indent="-342900">
              <a:spcBef>
                <a:spcPts val="500"/>
              </a:spcBef>
              <a:spcAft>
                <a:spcPts val="1200"/>
              </a:spcAft>
              <a:buFont typeface="Arial" panose="020B0604020202020204" pitchFamily="34" charset="0"/>
              <a:buChar char="•"/>
              <a:defRPr/>
            </a:pPr>
            <a:r>
              <a:rPr lang="en-US" dirty="0">
                <a:solidFill>
                  <a:srgbClr val="000000"/>
                </a:solidFill>
                <a:cs typeface="+mn-cs"/>
              </a:rPr>
              <a:t>OBSSR’s Budget </a:t>
            </a:r>
          </a:p>
          <a:p>
            <a:pPr lvl="1">
              <a:spcAft>
                <a:spcPts val="1200"/>
              </a:spcAft>
              <a:defRPr/>
            </a:pPr>
            <a:r>
              <a:rPr lang="en-US" sz="2400" dirty="0"/>
              <a:t>~</a:t>
            </a:r>
            <a:r>
              <a:rPr kumimoji="0" lang="en-US" i="0" u="none" strike="noStrike" kern="1200" cap="none" spc="0" normalizeH="0" baseline="0" noProof="0" dirty="0">
                <a:ln>
                  <a:noFill/>
                </a:ln>
                <a:solidFill>
                  <a:srgbClr val="000000"/>
                </a:solidFill>
                <a:effectLst/>
                <a:uLnTx/>
                <a:uFillTx/>
                <a:ea typeface="+mn-ea"/>
                <a:cs typeface="+mn-cs"/>
              </a:rPr>
              <a:t>$41 million in FY24 </a:t>
            </a:r>
          </a:p>
          <a:p>
            <a:pPr lvl="1">
              <a:spcAft>
                <a:spcPts val="1200"/>
              </a:spcAft>
              <a:defRPr/>
            </a:pPr>
            <a:r>
              <a:rPr lang="en-US" dirty="0"/>
              <a:t>Steady increase over time, with the largest jump in FY22</a:t>
            </a:r>
            <a:endParaRPr lang="en-US" dirty="0">
              <a:solidFill>
                <a:srgbClr val="000000"/>
              </a:solidFill>
              <a:cs typeface="+mn-cs"/>
            </a:endParaRPr>
          </a:p>
          <a:p>
            <a:pPr lvl="1">
              <a:spcAft>
                <a:spcPts val="1200"/>
              </a:spcAft>
              <a:defRPr/>
            </a:pPr>
            <a:r>
              <a:rPr lang="en-US" dirty="0"/>
              <a:t>~75</a:t>
            </a:r>
            <a:r>
              <a:rPr lang="en-US" sz="1800" dirty="0">
                <a:solidFill>
                  <a:srgbClr val="000000"/>
                </a:solidFill>
              </a:rPr>
              <a:t>–</a:t>
            </a:r>
            <a:r>
              <a:rPr lang="en-US" dirty="0"/>
              <a:t>80% distributed across NIH Institutes and Centers to co-fund high-quality BSSR that is consistent with the OBSSR mission</a:t>
            </a:r>
            <a:endParaRPr kumimoji="0" lang="en-US" i="0" u="none" strike="noStrike" kern="1200" cap="none" spc="0" normalizeH="0" baseline="0" noProof="0" dirty="0">
              <a:ln>
                <a:noFill/>
              </a:ln>
              <a:solidFill>
                <a:srgbClr val="000000"/>
              </a:solidFill>
              <a:effectLst/>
              <a:uLnTx/>
              <a:uFillTx/>
              <a:ea typeface="+mn-ea"/>
              <a:cs typeface="+mn-cs"/>
            </a:endParaRPr>
          </a:p>
        </p:txBody>
      </p:sp>
    </p:spTree>
    <p:extLst>
      <p:ext uri="{BB962C8B-B14F-4D97-AF65-F5344CB8AC3E}">
        <p14:creationId xmlns:p14="http://schemas.microsoft.com/office/powerpoint/2010/main" val="36716712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4AD84-A93C-DD52-6A45-987E096E59B7}"/>
              </a:ext>
            </a:extLst>
          </p:cNvPr>
          <p:cNvSpPr>
            <a:spLocks noGrp="1"/>
          </p:cNvSpPr>
          <p:nvPr>
            <p:ph type="title"/>
          </p:nvPr>
        </p:nvSpPr>
        <p:spPr/>
        <p:txBody>
          <a:bodyPr/>
          <a:lstStyle/>
          <a:p>
            <a:r>
              <a:rPr lang="en-US" sz="3400"/>
              <a:t>Maximizing BSSR Integration at NIH</a:t>
            </a:r>
          </a:p>
        </p:txBody>
      </p:sp>
      <p:sp>
        <p:nvSpPr>
          <p:cNvPr id="3" name="Text Placeholder 2">
            <a:extLst>
              <a:ext uri="{FF2B5EF4-FFF2-40B4-BE49-F238E27FC236}">
                <a16:creationId xmlns:a16="http://schemas.microsoft.com/office/drawing/2014/main" id="{F8BF8400-5FF6-BD5D-F60B-AEB5601F2C32}"/>
              </a:ext>
            </a:extLst>
          </p:cNvPr>
          <p:cNvSpPr>
            <a:spLocks noGrp="1"/>
          </p:cNvSpPr>
          <p:nvPr>
            <p:ph type="body" sz="quarter" idx="10"/>
          </p:nvPr>
        </p:nvSpPr>
        <p:spPr>
          <a:xfrm>
            <a:off x="485553" y="774619"/>
            <a:ext cx="11220893" cy="4536535"/>
          </a:xfrm>
        </p:spPr>
        <p:txBody>
          <a:bodyPr lIns="91440" tIns="45720" rIns="91440" bIns="45720" anchor="t"/>
          <a:lstStyle/>
          <a:p>
            <a:pPr marL="0" indent="0">
              <a:spcAft>
                <a:spcPts val="600"/>
              </a:spcAft>
              <a:buNone/>
            </a:pPr>
            <a:r>
              <a:rPr lang="en-US"/>
              <a:t>OBSSR has led coordinating efforts to stimulate innovation in the following critical areas, and many more:</a:t>
            </a:r>
          </a:p>
          <a:p>
            <a:pPr lvl="1">
              <a:spcBef>
                <a:spcPts val="0"/>
              </a:spcBef>
              <a:spcAft>
                <a:spcPts val="600"/>
              </a:spcAft>
            </a:pPr>
            <a:r>
              <a:rPr lang="en-US"/>
              <a:t>Population health research</a:t>
            </a:r>
          </a:p>
          <a:p>
            <a:pPr lvl="1">
              <a:spcBef>
                <a:spcPts val="0"/>
              </a:spcBef>
            </a:pPr>
            <a:r>
              <a:rPr lang="en-US"/>
              <a:t>Health economics</a:t>
            </a:r>
          </a:p>
          <a:p>
            <a:pPr lvl="1"/>
            <a:r>
              <a:rPr lang="en-US"/>
              <a:t>Early relational health/child development</a:t>
            </a:r>
          </a:p>
          <a:p>
            <a:pPr lvl="1"/>
            <a:r>
              <a:rPr lang="en-US"/>
              <a:t>Pain and opioid initiatives</a:t>
            </a:r>
          </a:p>
          <a:p>
            <a:pPr lvl="1"/>
            <a:r>
              <a:rPr lang="en-US"/>
              <a:t>Science of health behavior change and maintenance</a:t>
            </a:r>
          </a:p>
          <a:p>
            <a:pPr lvl="1"/>
            <a:r>
              <a:rPr lang="en-US"/>
              <a:t>Social isolation</a:t>
            </a:r>
          </a:p>
          <a:p>
            <a:pPr lvl="1"/>
            <a:r>
              <a:rPr lang="en-US">
                <a:latin typeface="Arial"/>
                <a:cs typeface="Arial"/>
              </a:rPr>
              <a:t>Excessive screen time usage among youth</a:t>
            </a:r>
          </a:p>
          <a:p>
            <a:pPr lvl="1"/>
            <a:r>
              <a:rPr lang="en-US">
                <a:latin typeface="Arial"/>
                <a:cs typeface="Arial"/>
              </a:rPr>
              <a:t>Organized sports</a:t>
            </a:r>
          </a:p>
          <a:p>
            <a:pPr lvl="1"/>
            <a:r>
              <a:rPr lang="en-US"/>
              <a:t>Data infrastructure (e.g., demographic and mortality data)</a:t>
            </a:r>
          </a:p>
          <a:p>
            <a:endParaRPr lang="en-US"/>
          </a:p>
        </p:txBody>
      </p:sp>
    </p:spTree>
    <p:extLst>
      <p:ext uri="{BB962C8B-B14F-4D97-AF65-F5344CB8AC3E}">
        <p14:creationId xmlns:p14="http://schemas.microsoft.com/office/powerpoint/2010/main" val="42717760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79120-BDF4-C339-B7D4-C26364B4F2CA}"/>
              </a:ext>
            </a:extLst>
          </p:cNvPr>
          <p:cNvSpPr>
            <a:spLocks noGrp="1"/>
          </p:cNvSpPr>
          <p:nvPr>
            <p:ph type="title"/>
          </p:nvPr>
        </p:nvSpPr>
        <p:spPr>
          <a:xfrm>
            <a:off x="134543" y="132341"/>
            <a:ext cx="12057457" cy="635593"/>
          </a:xfrm>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Current </a:t>
            </a:r>
            <a:r>
              <a:rPr kumimoji="0" lang="en-US" b="1" i="0" u="none" strike="noStrike" kern="1200" cap="none" spc="0" normalizeH="0" baseline="0" noProof="0">
                <a:ln>
                  <a:noFill/>
                </a:ln>
                <a:effectLst/>
                <a:uLnTx/>
                <a:uFillTx/>
              </a:rPr>
              <a:t>Initiatives Led or Co-Led by OBSSR</a:t>
            </a:r>
            <a:endParaRPr kumimoji="0" lang="en-US" sz="2200" b="0" i="0" u="none" strike="noStrike" kern="1200" cap="none" spc="0" normalizeH="0" baseline="0" noProof="0">
              <a:ln>
                <a:noFill/>
              </a:ln>
              <a:effectLst/>
              <a:uLnTx/>
              <a:uFillTx/>
              <a:cs typeface="Arial" panose="020B0604020202020204" pitchFamily="34" charset="0"/>
            </a:endParaRPr>
          </a:p>
        </p:txBody>
      </p:sp>
      <p:sp>
        <p:nvSpPr>
          <p:cNvPr id="4" name="Text Placeholder 3">
            <a:extLst>
              <a:ext uri="{FF2B5EF4-FFF2-40B4-BE49-F238E27FC236}">
                <a16:creationId xmlns:a16="http://schemas.microsoft.com/office/drawing/2014/main" id="{037074C5-ABA9-7018-A9B7-B380010888C7}"/>
              </a:ext>
            </a:extLst>
          </p:cNvPr>
          <p:cNvSpPr>
            <a:spLocks noGrp="1"/>
          </p:cNvSpPr>
          <p:nvPr>
            <p:ph type="body" sz="quarter" idx="10"/>
          </p:nvPr>
        </p:nvSpPr>
        <p:spPr>
          <a:xfrm>
            <a:off x="484981" y="1171705"/>
            <a:ext cx="11222037" cy="6205288"/>
          </a:xfrm>
          <a:prstGeom prst="rect">
            <a:avLst/>
          </a:prstGeom>
        </p:spPr>
        <p:txBody>
          <a:bodyPr wrap="square" lIns="91440" tIns="45720" rIns="91440" bIns="45720" anchor="t">
            <a:spAutoFit/>
          </a:bodyPr>
          <a:lstStyle/>
          <a:p>
            <a:pPr marL="342900" marR="0" lvl="0" indent="-342900" algn="l" defTabSz="914400" rtl="0" eaLnBrk="1" fontAlgn="auto" latinLnBrk="0" hangingPunct="1">
              <a:spcBef>
                <a:spcPts val="500"/>
              </a:spcBef>
              <a:buClrTx/>
              <a:buSzTx/>
              <a:buFont typeface="Arial" panose="020B0604020202020204" pitchFamily="34" charset="0"/>
              <a:buChar char="•"/>
              <a:tabLst/>
              <a:defRPr/>
            </a:pPr>
            <a:r>
              <a:rPr lang="en-US" sz="2500" dirty="0">
                <a:solidFill>
                  <a:prstClr val="black"/>
                </a:solidFill>
                <a:latin typeface="Arial"/>
                <a:cs typeface="Arial"/>
                <a:hlinkClick r:id="rId3">
                  <a:extLst>
                    <a:ext uri="{A12FA001-AC4F-418D-AE19-62706E023703}">
                      <ahyp:hlinkClr xmlns:ahyp="http://schemas.microsoft.com/office/drawing/2018/hyperlinkcolor" val="tx"/>
                    </a:ext>
                  </a:extLst>
                </a:hlinkClick>
              </a:rPr>
              <a:t>National Death Index and Data Linkages</a:t>
            </a:r>
            <a:endParaRPr lang="en-US" sz="2500" dirty="0">
              <a:solidFill>
                <a:prstClr val="black"/>
              </a:solidFill>
              <a:latin typeface="Arial"/>
              <a:cs typeface="Arial"/>
              <a:hlinkClick r:id="" action="ppaction://noaction">
                <a:extLst>
                  <a:ext uri="{A12FA001-AC4F-418D-AE19-62706E023703}">
                    <ahyp:hlinkClr xmlns:ahyp="http://schemas.microsoft.com/office/drawing/2018/hyperlinkcolor" val="tx"/>
                  </a:ext>
                </a:extLst>
              </a:hlinkClick>
            </a:endParaRPr>
          </a:p>
          <a:p>
            <a:pPr marL="342900" marR="0" lvl="0" indent="-342900" algn="l" defTabSz="914400" rtl="0" eaLnBrk="1" fontAlgn="auto" latinLnBrk="0" hangingPunct="1">
              <a:spcBef>
                <a:spcPts val="500"/>
              </a:spcBef>
              <a:buClrTx/>
              <a:buSzTx/>
              <a:buFont typeface="Arial" panose="020B0604020202020204" pitchFamily="34" charset="0"/>
              <a:buChar char="•"/>
              <a:tabLst/>
              <a:defRPr/>
            </a:pPr>
            <a:r>
              <a:rPr lang="en-US" sz="2500" dirty="0">
                <a:solidFill>
                  <a:prstClr val="black"/>
                </a:solidFill>
                <a:latin typeface="Arial"/>
                <a:cs typeface="Arial"/>
                <a:hlinkClick r:id="" action="ppaction://noaction">
                  <a:extLst>
                    <a:ext uri="{A12FA001-AC4F-418D-AE19-62706E023703}">
                      <ahyp:hlinkClr xmlns:ahyp="http://schemas.microsoft.com/office/drawing/2018/hyperlinkcolor" val="tx"/>
                    </a:ext>
                  </a:extLst>
                </a:hlinkClick>
              </a:rPr>
              <a:t>BRAIN Initiative</a:t>
            </a:r>
            <a:r>
              <a:rPr lang="en-US" sz="2500" baseline="30000" dirty="0">
                <a:solidFill>
                  <a:prstClr val="black"/>
                </a:solidFill>
                <a:latin typeface="Arial"/>
                <a:cs typeface="Arial"/>
                <a:hlinkClick r:id="rId4">
                  <a:extLst>
                    <a:ext uri="{A12FA001-AC4F-418D-AE19-62706E023703}">
                      <ahyp:hlinkClr xmlns:ahyp="http://schemas.microsoft.com/office/drawing/2018/hyperlinkcolor" val="tx"/>
                    </a:ext>
                  </a:extLst>
                </a:hlinkClick>
              </a:rPr>
              <a:t>®</a:t>
            </a:r>
            <a:r>
              <a:rPr lang="en-US" sz="2500" dirty="0">
                <a:solidFill>
                  <a:prstClr val="black"/>
                </a:solidFill>
                <a:latin typeface="Arial"/>
                <a:cs typeface="Arial"/>
                <a:hlinkClick r:id="rId4">
                  <a:extLst>
                    <a:ext uri="{A12FA001-AC4F-418D-AE19-62706E023703}">
                      <ahyp:hlinkClr xmlns:ahyp="http://schemas.microsoft.com/office/drawing/2018/hyperlinkcolor" val="tx"/>
                    </a:ext>
                  </a:extLst>
                </a:hlinkClick>
              </a:rPr>
              <a:t>: Brain Behavior Quantification and Synchronization (BBQS) </a:t>
            </a:r>
            <a:endParaRPr lang="en-US" sz="2500" dirty="0">
              <a:solidFill>
                <a:prstClr val="black"/>
              </a:solidFill>
              <a:latin typeface="Arial"/>
              <a:cs typeface="Arial"/>
            </a:endParaRPr>
          </a:p>
          <a:p>
            <a:pPr marL="342900" indent="-342900">
              <a:spcBef>
                <a:spcPts val="500"/>
              </a:spcBef>
              <a:buFont typeface="Arial" panose="020B0604020202020204" pitchFamily="34" charset="0"/>
              <a:buChar char="•"/>
              <a:defRPr/>
            </a:pPr>
            <a:r>
              <a:rPr kumimoji="0" lang="en-US" sz="2500" i="0" u="none" strike="noStrike" kern="1200" cap="none" spc="0" normalizeH="0" baseline="0" noProof="0" dirty="0">
                <a:ln>
                  <a:noFill/>
                </a:ln>
                <a:solidFill>
                  <a:prstClr val="black"/>
                </a:solidFill>
                <a:effectLst/>
                <a:uLnTx/>
                <a:uFillTx/>
                <a:latin typeface="Arial"/>
                <a:cs typeface="Arial"/>
                <a:hlinkClick r:id="rId5">
                  <a:extLst>
                    <a:ext uri="{A12FA001-AC4F-418D-AE19-62706E023703}">
                      <ahyp:hlinkClr xmlns:ahyp="http://schemas.microsoft.com/office/drawing/2018/hyperlinkcolor" val="tx"/>
                    </a:ext>
                  </a:extLst>
                </a:hlinkClick>
              </a:rPr>
              <a:t>Violence Research Initiatives </a:t>
            </a:r>
            <a:endParaRPr kumimoji="0" lang="en-US" sz="2500" i="0" u="none" strike="noStrike" kern="1200" cap="none" spc="0" normalizeH="0" baseline="0" noProof="0" dirty="0">
              <a:ln>
                <a:noFill/>
              </a:ln>
              <a:solidFill>
                <a:prstClr val="black"/>
              </a:solidFill>
              <a:effectLst/>
              <a:uLnTx/>
              <a:uFillTx/>
              <a:latin typeface="Arial"/>
              <a:cs typeface="Arial"/>
            </a:endParaRPr>
          </a:p>
          <a:p>
            <a:pPr marL="342900" indent="-342900">
              <a:defRPr/>
            </a:pPr>
            <a:r>
              <a:rPr lang="en-US" sz="2500" dirty="0">
                <a:solidFill>
                  <a:prstClr val="black"/>
                </a:solidFill>
                <a:latin typeface="Arial"/>
                <a:cs typeface="Arial"/>
                <a:hlinkClick r:id="rId6">
                  <a:extLst>
                    <a:ext uri="{A12FA001-AC4F-418D-AE19-62706E023703}">
                      <ahyp:hlinkClr xmlns:ahyp="http://schemas.microsoft.com/office/drawing/2018/hyperlinkcolor" val="tx"/>
                    </a:ext>
                  </a:extLst>
                </a:hlinkClick>
              </a:rPr>
              <a:t>EC-bBSSR</a:t>
            </a:r>
            <a:r>
              <a:rPr lang="en-US" sz="2500" b="1" dirty="0">
                <a:solidFill>
                  <a:prstClr val="black"/>
                </a:solidFill>
                <a:latin typeface="Arial"/>
                <a:cs typeface="Arial"/>
                <a:hlinkClick r:id="rId6">
                  <a:extLst>
                    <a:ext uri="{A12FA001-AC4F-418D-AE19-62706E023703}">
                      <ahyp:hlinkClr xmlns:ahyp="http://schemas.microsoft.com/office/drawing/2018/hyperlinkcolor" val="tx"/>
                    </a:ext>
                  </a:extLst>
                </a:hlinkClick>
              </a:rPr>
              <a:t> </a:t>
            </a:r>
            <a:r>
              <a:rPr lang="en-US" sz="2500" dirty="0">
                <a:solidFill>
                  <a:prstClr val="black"/>
                </a:solidFill>
                <a:latin typeface="Arial"/>
                <a:cs typeface="Arial"/>
                <a:hlinkClick r:id="rId6">
                  <a:extLst>
                    <a:ext uri="{A12FA001-AC4F-418D-AE19-62706E023703}">
                      <ahyp:hlinkClr xmlns:ahyp="http://schemas.microsoft.com/office/drawing/2018/hyperlinkcolor" val="tx"/>
                    </a:ext>
                  </a:extLst>
                </a:hlinkClick>
              </a:rPr>
              <a:t>(formerly NIH Basic Behavioral and Social Science Opportunity Network </a:t>
            </a:r>
            <a:endParaRPr lang="en-US" sz="2500" dirty="0">
              <a:solidFill>
                <a:prstClr val="black"/>
              </a:solidFill>
              <a:latin typeface="Arial"/>
              <a:cs typeface="Arial"/>
            </a:endParaRPr>
          </a:p>
          <a:p>
            <a:pPr marL="342900" indent="-342900">
              <a:defRPr/>
            </a:pPr>
            <a:r>
              <a:rPr lang="en-US" sz="2500" dirty="0">
                <a:solidFill>
                  <a:prstClr val="black"/>
                </a:solidFill>
                <a:latin typeface="Arial"/>
                <a:cs typeface="Arial"/>
                <a:hlinkClick r:id="rId7">
                  <a:extLst>
                    <a:ext uri="{A12FA001-AC4F-418D-AE19-62706E023703}">
                      <ahyp:hlinkClr xmlns:ahyp="http://schemas.microsoft.com/office/drawing/2018/hyperlinkcolor" val="tx"/>
                    </a:ext>
                  </a:extLst>
                </a:hlinkClick>
              </a:rPr>
              <a:t>Social, Behavioral, and Economic Impacts of COVID Coordinating Center </a:t>
            </a:r>
            <a:endParaRPr lang="en-US" sz="2500" dirty="0">
              <a:solidFill>
                <a:prstClr val="black"/>
              </a:solidFill>
              <a:latin typeface="Arial"/>
              <a:cs typeface="Arial"/>
            </a:endParaRPr>
          </a:p>
          <a:p>
            <a:pPr marL="342900" indent="-342900">
              <a:defRPr/>
            </a:pPr>
            <a:r>
              <a:rPr lang="en-US" sz="2500" dirty="0">
                <a:solidFill>
                  <a:prstClr val="black"/>
                </a:solidFill>
                <a:latin typeface="Arial"/>
                <a:cs typeface="Arial"/>
                <a:hlinkClick r:id="rId8">
                  <a:extLst>
                    <a:ext uri="{A12FA001-AC4F-418D-AE19-62706E023703}">
                      <ahyp:hlinkClr xmlns:ahyp="http://schemas.microsoft.com/office/drawing/2018/hyperlinkcolor" val="tx"/>
                    </a:ext>
                  </a:extLst>
                </a:hlinkClick>
              </a:rPr>
              <a:t>Research and Application in Team Science</a:t>
            </a:r>
            <a:endParaRPr lang="en-US" sz="2500" dirty="0">
              <a:solidFill>
                <a:prstClr val="black"/>
              </a:solidFill>
              <a:latin typeface="Arial"/>
              <a:cs typeface="Arial"/>
            </a:endParaRPr>
          </a:p>
          <a:p>
            <a:pPr marL="342900" indent="-342900">
              <a:defRPr/>
            </a:pPr>
            <a:r>
              <a:rPr kumimoji="0" lang="en-US" sz="2500" i="0" u="none" strike="noStrike" kern="1200" cap="none" spc="0" normalizeH="0" baseline="0" noProof="0" dirty="0">
                <a:ln>
                  <a:noFill/>
                </a:ln>
                <a:solidFill>
                  <a:prstClr val="black"/>
                </a:solidFill>
                <a:effectLst/>
                <a:uLnTx/>
                <a:uFillTx/>
                <a:latin typeface="Arial"/>
                <a:cs typeface="Arial"/>
                <a:hlinkClick r:id="rId9">
                  <a:extLst>
                    <a:ext uri="{A12FA001-AC4F-418D-AE19-62706E023703}">
                      <ahyp:hlinkClr xmlns:ahyp="http://schemas.microsoft.com/office/drawing/2018/hyperlinkcolor" val="tx"/>
                    </a:ext>
                  </a:extLst>
                </a:hlinkClick>
              </a:rPr>
              <a:t>Behavioral Ontologies</a:t>
            </a:r>
            <a:endParaRPr kumimoji="0" lang="en-US"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indent="-342900">
              <a:defRPr/>
            </a:pPr>
            <a:endParaRPr lang="en-US" sz="2400" dirty="0">
              <a:solidFill>
                <a:prstClr val="black"/>
              </a:solidFill>
            </a:endParaRPr>
          </a:p>
          <a:p>
            <a:pPr marL="342900" indent="-342900">
              <a:defRPr/>
            </a:pPr>
            <a:endParaRPr lang="en-US" sz="2400" dirty="0">
              <a:solidFill>
                <a:prstClr val="black"/>
              </a:solidFill>
              <a:latin typeface="Arial" panose="020B0604020202020204" pitchFamily="34" charset="0"/>
              <a:cs typeface="Arial" panose="020B0604020202020204" pitchFamily="34" charset="0"/>
            </a:endParaRPr>
          </a:p>
          <a:p>
            <a:pPr marL="342900" indent="-342900">
              <a:spcBef>
                <a:spcPts val="500"/>
              </a:spcBef>
              <a:buFont typeface="Arial" panose="020B0604020202020204" pitchFamily="34" charset="0"/>
              <a:buChar char="•"/>
              <a:defRPr/>
            </a:pPr>
            <a:endParaRPr kumimoji="0" lang="en-US" sz="2400" i="0" u="none" strike="noStrike" kern="1200" cap="none" spc="0" normalizeH="0" baseline="0" noProof="0" dirty="0">
              <a:ln>
                <a:noFill/>
              </a:ln>
              <a:solidFill>
                <a:prstClr val="black"/>
              </a:solidFill>
              <a:effectLst/>
              <a:uLnTx/>
              <a:uFillTx/>
            </a:endParaRPr>
          </a:p>
          <a:p>
            <a:pPr marL="342900" indent="-342900">
              <a:spcBef>
                <a:spcPts val="500"/>
              </a:spcBef>
              <a:buFont typeface="Arial" panose="020B0604020202020204" pitchFamily="34" charset="0"/>
              <a:buChar char="•"/>
              <a:defRPr/>
            </a:pPr>
            <a:endParaRPr lang="en-US" sz="2400" dirty="0">
              <a:solidFill>
                <a:prstClr val="black"/>
              </a:solidFill>
            </a:endParaRPr>
          </a:p>
        </p:txBody>
      </p:sp>
    </p:spTree>
    <p:extLst>
      <p:ext uri="{BB962C8B-B14F-4D97-AF65-F5344CB8AC3E}">
        <p14:creationId xmlns:p14="http://schemas.microsoft.com/office/powerpoint/2010/main" val="42931095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0D175-AD38-95F8-7D7F-7F8B0E9E9C16}"/>
              </a:ext>
            </a:extLst>
          </p:cNvPr>
          <p:cNvSpPr>
            <a:spLocks noGrp="1"/>
          </p:cNvSpPr>
          <p:nvPr>
            <p:ph type="title"/>
          </p:nvPr>
        </p:nvSpPr>
        <p:spPr/>
        <p:txBody>
          <a:bodyPr/>
          <a:lstStyle/>
          <a:p>
            <a:r>
              <a:rPr lang="en-US" sz="3400"/>
              <a:t>Training the Next Generation of Researchers</a:t>
            </a:r>
          </a:p>
        </p:txBody>
      </p:sp>
      <p:sp>
        <p:nvSpPr>
          <p:cNvPr id="3" name="Text Placeholder 2">
            <a:extLst>
              <a:ext uri="{FF2B5EF4-FFF2-40B4-BE49-F238E27FC236}">
                <a16:creationId xmlns:a16="http://schemas.microsoft.com/office/drawing/2014/main" id="{5EB5ECE9-1221-3E43-41FA-25187C16FF76}"/>
              </a:ext>
            </a:extLst>
          </p:cNvPr>
          <p:cNvSpPr>
            <a:spLocks noGrp="1"/>
          </p:cNvSpPr>
          <p:nvPr>
            <p:ph type="body" sz="quarter" idx="10"/>
          </p:nvPr>
        </p:nvSpPr>
        <p:spPr>
          <a:xfrm>
            <a:off x="506819" y="1109899"/>
            <a:ext cx="6208614" cy="4536535"/>
          </a:xfrm>
        </p:spPr>
        <p:txBody>
          <a:bodyPr lIns="91440" tIns="45720" rIns="91440" bIns="45720" anchor="t"/>
          <a:lstStyle/>
          <a:p>
            <a:r>
              <a:rPr lang="en-US" dirty="0">
                <a:latin typeface="Arial"/>
                <a:cs typeface="Arial"/>
              </a:rPr>
              <a:t>T32 Program on Training in Advanced Data and Analysis for BSSR (</a:t>
            </a:r>
            <a:r>
              <a:rPr lang="en-US" dirty="0">
                <a:latin typeface="Arial"/>
                <a:cs typeface="Arial"/>
                <a:hlinkClick r:id="rId2"/>
              </a:rPr>
              <a:t>TADA-BSSR</a:t>
            </a:r>
            <a:r>
              <a:rPr lang="en-US" dirty="0">
                <a:latin typeface="Arial"/>
                <a:cs typeface="Arial"/>
              </a:rPr>
              <a:t>) program</a:t>
            </a:r>
          </a:p>
          <a:p>
            <a:r>
              <a:rPr lang="en-US" dirty="0">
                <a:latin typeface="Arial"/>
                <a:cs typeface="Arial"/>
              </a:rPr>
              <a:t>R25 </a:t>
            </a:r>
            <a:r>
              <a:rPr lang="en-US" dirty="0">
                <a:latin typeface="Arial"/>
                <a:cs typeface="Arial"/>
                <a:hlinkClick r:id="rId3"/>
              </a:rPr>
              <a:t>annual short courses </a:t>
            </a:r>
            <a:r>
              <a:rPr lang="en-US" dirty="0">
                <a:latin typeface="Arial"/>
                <a:cs typeface="Arial"/>
              </a:rPr>
              <a:t>in novel methodologies</a:t>
            </a:r>
          </a:p>
          <a:p>
            <a:r>
              <a:rPr lang="en-US" dirty="0">
                <a:latin typeface="Arial"/>
                <a:cs typeface="Arial"/>
              </a:rPr>
              <a:t>OBSSR highlights the work of </a:t>
            </a:r>
            <a:r>
              <a:rPr lang="en-US" b="1" dirty="0">
                <a:latin typeface="Arial"/>
                <a:cs typeface="Arial"/>
              </a:rPr>
              <a:t>early career investigators </a:t>
            </a:r>
            <a:r>
              <a:rPr lang="en-US" dirty="0">
                <a:latin typeface="Arial"/>
                <a:cs typeface="Arial"/>
              </a:rPr>
              <a:t>in an annual </a:t>
            </a:r>
            <a:r>
              <a:rPr lang="en-US" dirty="0">
                <a:latin typeface="Arial"/>
                <a:cs typeface="Arial"/>
                <a:hlinkClick r:id="rId4"/>
              </a:rPr>
              <a:t>Matilda White Riley Behavioral and Social Sciences Honors Lecture</a:t>
            </a:r>
            <a:endParaRPr lang="en-US" dirty="0">
              <a:latin typeface="Arial"/>
              <a:cs typeface="Arial"/>
            </a:endParaRPr>
          </a:p>
          <a:p>
            <a:r>
              <a:rPr lang="en-US" dirty="0"/>
              <a:t>Investment in and focus on Early Stage and New Investigators</a:t>
            </a:r>
            <a:endParaRPr lang="en-US" dirty="0">
              <a:latin typeface="Arial"/>
              <a:cs typeface="Arial"/>
            </a:endParaRPr>
          </a:p>
          <a:p>
            <a:pPr marL="0" indent="0">
              <a:buNone/>
            </a:pPr>
            <a:endParaRPr lang="en-US" dirty="0"/>
          </a:p>
        </p:txBody>
      </p:sp>
      <p:pic>
        <p:nvPicPr>
          <p:cNvPr id="5" name="Picture 4">
            <a:extLst>
              <a:ext uri="{FF2B5EF4-FFF2-40B4-BE49-F238E27FC236}">
                <a16:creationId xmlns:a16="http://schemas.microsoft.com/office/drawing/2014/main" id="{0DF5AF8A-0D41-167E-7C37-0C4C56A345D4}"/>
              </a:ext>
            </a:extLst>
          </p:cNvPr>
          <p:cNvPicPr>
            <a:picLocks noChangeAspect="1"/>
          </p:cNvPicPr>
          <p:nvPr/>
        </p:nvPicPr>
        <p:blipFill>
          <a:blip r:embed="rId5"/>
          <a:stretch>
            <a:fillRect/>
          </a:stretch>
        </p:blipFill>
        <p:spPr>
          <a:xfrm>
            <a:off x="6638392" y="1211566"/>
            <a:ext cx="5439534" cy="4153480"/>
          </a:xfrm>
          <a:prstGeom prst="rect">
            <a:avLst/>
          </a:prstGeom>
        </p:spPr>
      </p:pic>
      <p:sp>
        <p:nvSpPr>
          <p:cNvPr id="6" name="TextBox 5">
            <a:extLst>
              <a:ext uri="{FF2B5EF4-FFF2-40B4-BE49-F238E27FC236}">
                <a16:creationId xmlns:a16="http://schemas.microsoft.com/office/drawing/2014/main" id="{A6FD056A-8697-7AFA-59BB-5B1F4571C41F}"/>
              </a:ext>
            </a:extLst>
          </p:cNvPr>
          <p:cNvSpPr txBox="1"/>
          <p:nvPr/>
        </p:nvSpPr>
        <p:spPr>
          <a:xfrm>
            <a:off x="6638392" y="5415601"/>
            <a:ext cx="4552642" cy="461665"/>
          </a:xfrm>
          <a:prstGeom prst="rect">
            <a:avLst/>
          </a:prstGeom>
          <a:noFill/>
        </p:spPr>
        <p:txBody>
          <a:bodyPr wrap="square" rtlCol="0">
            <a:spAutoFit/>
          </a:bodyPr>
          <a:lstStyle/>
          <a:p>
            <a:r>
              <a:rPr lang="en-US" sz="1200" i="1" dirty="0"/>
              <a:t>June 2026 Behavioral &amp; Social Science Early Career Research Workshop</a:t>
            </a:r>
          </a:p>
          <a:p>
            <a:r>
              <a:rPr lang="en-US" sz="1200" i="1" dirty="0"/>
              <a:t>Photo by Karin Han</a:t>
            </a:r>
          </a:p>
        </p:txBody>
      </p:sp>
    </p:spTree>
    <p:extLst>
      <p:ext uri="{BB962C8B-B14F-4D97-AF65-F5344CB8AC3E}">
        <p14:creationId xmlns:p14="http://schemas.microsoft.com/office/powerpoint/2010/main" val="42601138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DE61A-58FD-0E75-53E2-3C1D2A1EB75E}"/>
              </a:ext>
            </a:extLst>
          </p:cNvPr>
          <p:cNvSpPr>
            <a:spLocks noGrp="1"/>
          </p:cNvSpPr>
          <p:nvPr>
            <p:ph type="title"/>
          </p:nvPr>
        </p:nvSpPr>
        <p:spPr/>
        <p:txBody>
          <a:bodyPr/>
          <a:lstStyle/>
          <a:p>
            <a:r>
              <a:rPr lang="en-US" sz="3400"/>
              <a:t>Implementing a Unified NIH Funding Strategy</a:t>
            </a:r>
          </a:p>
        </p:txBody>
      </p:sp>
      <p:sp>
        <p:nvSpPr>
          <p:cNvPr id="3" name="Text Placeholder 2">
            <a:extLst>
              <a:ext uri="{FF2B5EF4-FFF2-40B4-BE49-F238E27FC236}">
                <a16:creationId xmlns:a16="http://schemas.microsoft.com/office/drawing/2014/main" id="{B4179381-D4DB-9F3B-7C19-7150E30DD994}"/>
              </a:ext>
            </a:extLst>
          </p:cNvPr>
          <p:cNvSpPr>
            <a:spLocks noGrp="1"/>
          </p:cNvSpPr>
          <p:nvPr>
            <p:ph type="body" sz="quarter" idx="10"/>
          </p:nvPr>
        </p:nvSpPr>
        <p:spPr/>
        <p:txBody>
          <a:bodyPr/>
          <a:lstStyle/>
          <a:p>
            <a:r>
              <a:rPr lang="en-US" sz="2700"/>
              <a:t>Effective January 2026 Council round, this framework provides the rubric by which ICO funding strategies are to be developed, implemented, and evaluated to achieve NIH’s goals.</a:t>
            </a:r>
          </a:p>
          <a:p>
            <a:pPr algn="l">
              <a:buNone/>
            </a:pPr>
            <a:r>
              <a:rPr lang="en-US" sz="2700" b="1" i="0">
                <a:solidFill>
                  <a:srgbClr val="212529"/>
                </a:solidFill>
                <a:effectLst/>
              </a:rPr>
              <a:t>Core Tenets</a:t>
            </a:r>
            <a:endParaRPr lang="en-US" sz="2700" b="0" i="0">
              <a:solidFill>
                <a:srgbClr val="212529"/>
              </a:solidFill>
              <a:effectLst/>
            </a:endParaRPr>
          </a:p>
          <a:p>
            <a:r>
              <a:rPr lang="en-US" sz="2700" b="0" i="0">
                <a:solidFill>
                  <a:srgbClr val="212529"/>
                </a:solidFill>
                <a:effectLst/>
              </a:rPr>
              <a:t>All ICO funding policies should:</a:t>
            </a:r>
          </a:p>
          <a:p>
            <a:pPr lvl="1"/>
            <a:r>
              <a:rPr lang="en-US" sz="1800" b="0" i="0">
                <a:solidFill>
                  <a:srgbClr val="212529"/>
                </a:solidFill>
                <a:effectLst/>
              </a:rPr>
              <a:t>Align with the NIH’s mission</a:t>
            </a:r>
          </a:p>
          <a:p>
            <a:pPr lvl="1"/>
            <a:r>
              <a:rPr lang="en-US" sz="1800" b="0" i="0">
                <a:solidFill>
                  <a:srgbClr val="212529"/>
                </a:solidFill>
                <a:effectLst/>
              </a:rPr>
              <a:t>Prioritize scientific merit; ICOs should consider peer review information in its entirety</a:t>
            </a:r>
          </a:p>
          <a:p>
            <a:pPr lvl="1"/>
            <a:r>
              <a:rPr lang="en-US" sz="1800" b="0" i="0">
                <a:solidFill>
                  <a:srgbClr val="212529"/>
                </a:solidFill>
                <a:effectLst/>
              </a:rPr>
              <a:t>Integrate a breadth of topics and approaches relevant to the ICO’s priorities</a:t>
            </a:r>
          </a:p>
          <a:p>
            <a:pPr lvl="1"/>
            <a:r>
              <a:rPr lang="en-US" sz="1800" b="0" i="0">
                <a:solidFill>
                  <a:srgbClr val="212529"/>
                </a:solidFill>
                <a:effectLst/>
              </a:rPr>
              <a:t>Consider investigator career stage and promote sustainability of the biomedical research workforce</a:t>
            </a:r>
          </a:p>
          <a:p>
            <a:pPr lvl="1"/>
            <a:r>
              <a:rPr lang="en-US" sz="1800" b="0" i="0">
                <a:solidFill>
                  <a:srgbClr val="212529"/>
                </a:solidFill>
                <a:effectLst/>
              </a:rPr>
              <a:t>Promote broad distribution and geographic balance of funding, considering the total amount and type of NIH funding already available to each investigator</a:t>
            </a:r>
          </a:p>
          <a:p>
            <a:pPr lvl="1"/>
            <a:r>
              <a:rPr lang="en-US" sz="1800" b="0" i="0">
                <a:solidFill>
                  <a:srgbClr val="212529"/>
                </a:solidFill>
                <a:effectLst/>
              </a:rPr>
              <a:t>Align with the availability of ICO funds</a:t>
            </a:r>
          </a:p>
          <a:p>
            <a:pPr marL="0" indent="0">
              <a:buNone/>
            </a:pPr>
            <a:endParaRPr lang="en-US"/>
          </a:p>
        </p:txBody>
      </p:sp>
      <p:sp>
        <p:nvSpPr>
          <p:cNvPr id="4" name="TextBox 3">
            <a:extLst>
              <a:ext uri="{FF2B5EF4-FFF2-40B4-BE49-F238E27FC236}">
                <a16:creationId xmlns:a16="http://schemas.microsoft.com/office/drawing/2014/main" id="{AD72731D-9117-CCDC-043C-7B1CA4529EE9}"/>
              </a:ext>
            </a:extLst>
          </p:cNvPr>
          <p:cNvSpPr txBox="1"/>
          <p:nvPr/>
        </p:nvSpPr>
        <p:spPr>
          <a:xfrm>
            <a:off x="287362" y="6202929"/>
            <a:ext cx="8263466" cy="430887"/>
          </a:xfrm>
          <a:prstGeom prst="rect">
            <a:avLst/>
          </a:prstGeom>
          <a:noFill/>
        </p:spPr>
        <p:txBody>
          <a:bodyPr wrap="square" rtlCol="0">
            <a:spAutoFit/>
          </a:bodyPr>
          <a:lstStyle/>
          <a:p>
            <a:r>
              <a:rPr lang="en-US" sz="1100" dirty="0">
                <a:solidFill>
                  <a:schemeClr val="bg1"/>
                </a:solidFill>
                <a:latin typeface="Arial" panose="020B0604020202020204" pitchFamily="34" charset="0"/>
                <a:cs typeface="Arial" panose="020B0604020202020204" pitchFamily="34" charset="0"/>
              </a:rPr>
              <a:t>https://grants.nih.gov/news-events/nih-extramural-nexus-news/2025/11/implementing-a-unified-nih-funding-strategy-to-guide-consistent-and-clearer-award-decisions </a:t>
            </a:r>
          </a:p>
        </p:txBody>
      </p:sp>
    </p:spTree>
    <p:extLst>
      <p:ext uri="{BB962C8B-B14F-4D97-AF65-F5344CB8AC3E}">
        <p14:creationId xmlns:p14="http://schemas.microsoft.com/office/powerpoint/2010/main" val="16422838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1F838-D6F5-4524-EA82-939309D65B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4F62CA-DCE7-C749-22B5-93EBA8E99839}"/>
              </a:ext>
            </a:extLst>
          </p:cNvPr>
          <p:cNvSpPr>
            <a:spLocks noGrp="1"/>
          </p:cNvSpPr>
          <p:nvPr>
            <p:ph type="title"/>
          </p:nvPr>
        </p:nvSpPr>
        <p:spPr/>
        <p:txBody>
          <a:bodyPr>
            <a:noAutofit/>
          </a:bodyPr>
          <a:lstStyle/>
          <a:p>
            <a:pPr lvl="0"/>
            <a:r>
              <a:rPr lang="en-US"/>
              <a:t>NIH Funding Policy Updates</a:t>
            </a:r>
          </a:p>
        </p:txBody>
      </p:sp>
      <p:sp>
        <p:nvSpPr>
          <p:cNvPr id="7" name="Slide Number Placeholder 6">
            <a:extLst>
              <a:ext uri="{FF2B5EF4-FFF2-40B4-BE49-F238E27FC236}">
                <a16:creationId xmlns:a16="http://schemas.microsoft.com/office/drawing/2014/main" id="{7E1FED88-7F0E-2527-C8BB-DBCA11338597}"/>
              </a:ext>
            </a:extLst>
          </p:cNvPr>
          <p:cNvSpPr>
            <a:spLocks noGrp="1"/>
          </p:cNvSpPr>
          <p:nvPr>
            <p:ph type="sldNum" sz="quarter" idx="4294967295"/>
          </p:nvPr>
        </p:nvSpPr>
        <p:spPr>
          <a:xfrm>
            <a:off x="11788775" y="6388100"/>
            <a:ext cx="403225"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212529"/>
              </a:solidFill>
              <a:effectLst/>
              <a:uLnTx/>
              <a:uFillTx/>
              <a:latin typeface="Open Sans"/>
              <a:ea typeface="+mn-ea"/>
              <a:cs typeface="+mn-cs"/>
            </a:endParaRPr>
          </a:p>
        </p:txBody>
      </p:sp>
      <p:sp>
        <p:nvSpPr>
          <p:cNvPr id="3" name="Content Placeholder 3">
            <a:extLst>
              <a:ext uri="{FF2B5EF4-FFF2-40B4-BE49-F238E27FC236}">
                <a16:creationId xmlns:a16="http://schemas.microsoft.com/office/drawing/2014/main" id="{07BA7490-02D2-C88D-FD41-C5715449791F}"/>
              </a:ext>
            </a:extLst>
          </p:cNvPr>
          <p:cNvSpPr txBox="1">
            <a:spLocks/>
          </p:cNvSpPr>
          <p:nvPr/>
        </p:nvSpPr>
        <p:spPr>
          <a:xfrm>
            <a:off x="2963537" y="381838"/>
            <a:ext cx="8923663" cy="6227684"/>
          </a:xfrm>
          <a:prstGeom prst="rect">
            <a:avLst/>
          </a:prstGeom>
          <a:ln>
            <a:noFill/>
          </a:ln>
        </p:spPr>
        <p:txBody>
          <a:bodyPr vert="horz" wrap="square" lIns="91440" tIns="45720" rIns="91440" bIns="45720" rtlCol="0" anchor="ctr" anchorCtr="0">
            <a:normAutofit/>
          </a:bodyPr>
          <a:lstStyle>
            <a:lvl1pPr marL="0" indent="0" algn="l" defTabSz="914400" rtl="0" eaLnBrk="1" latinLnBrk="0" hangingPunct="1">
              <a:lnSpc>
                <a:spcPct val="100000"/>
              </a:lnSpc>
              <a:spcBef>
                <a:spcPts val="1000"/>
              </a:spcBef>
              <a:buClr>
                <a:schemeClr val="tx2"/>
              </a:buClr>
              <a:buSzPct val="130000"/>
              <a:buFont typeface="Arial" panose="020B0604020202020204" pitchFamily="34" charset="0"/>
              <a:buNone/>
              <a:defRPr sz="3200" b="0" kern="1200">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685800" indent="-228600" algn="l" defTabSz="914400" rtl="0" eaLnBrk="1" latinLnBrk="0" hangingPunct="1">
              <a:lnSpc>
                <a:spcPct val="100000"/>
              </a:lnSpc>
              <a:spcBef>
                <a:spcPts val="500"/>
              </a:spcBef>
              <a:buClr>
                <a:schemeClr val="tx2"/>
              </a:buClr>
              <a:buSzPct val="75000"/>
              <a:buFont typeface="Courier New" panose="02070309020205020404" pitchFamily="49" charset="0"/>
              <a:buChar char="o"/>
              <a:defRPr sz="28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100000"/>
              </a:lnSpc>
              <a:spcBef>
                <a:spcPts val="500"/>
              </a:spcBef>
              <a:buClr>
                <a:schemeClr val="tx2"/>
              </a:buClr>
              <a:buFont typeface="Wingdings" panose="05000000000000000000" pitchFamily="2" charset="2"/>
              <a:buChar char="§"/>
              <a:defRPr sz="24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100000"/>
              </a:lnSpc>
              <a:spcBef>
                <a:spcPts val="500"/>
              </a:spcBef>
              <a:buClr>
                <a:schemeClr val="tx2"/>
              </a:buClr>
              <a:buFont typeface="Wingdings" panose="05000000000000000000" pitchFamily="2" charset="2"/>
              <a:buChar char="Ø"/>
              <a:defRPr sz="20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100000"/>
              </a:lnSpc>
              <a:spcBef>
                <a:spcPts val="500"/>
              </a:spcBef>
              <a:buClr>
                <a:schemeClr val="tx2"/>
              </a:buClr>
              <a:buFont typeface="Open Sans" pitchFamily="2" charset="0"/>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20558A"/>
              </a:buClr>
              <a:buSzPct val="130000"/>
              <a:buFont typeface="Arial" panose="020B0604020202020204" pitchFamily="34" charset="0"/>
              <a:buNone/>
              <a:tabLst/>
              <a:defRPr/>
            </a:pPr>
            <a:r>
              <a:rPr kumimoji="0" lang="en-US" sz="2800" b="0" i="0" u="none" strike="noStrike" kern="1200" cap="none" spc="0" normalizeH="0" baseline="0" noProof="0">
                <a:ln>
                  <a:noFill/>
                </a:ln>
                <a:solidFill>
                  <a:srgbClr val="853A51"/>
                </a:solidFill>
                <a:effectLst/>
                <a:uLnTx/>
                <a:uFillTx/>
                <a:latin typeface="Arial" panose="020B0604020202020204" pitchFamily="34" charset="0"/>
                <a:ea typeface="Open Sans" panose="020B0606030504020204" pitchFamily="34" charset="0"/>
                <a:cs typeface="Arial" panose="020B0604020202020204" pitchFamily="34" charset="0"/>
              </a:rPr>
              <a:t>   NIH Guide will continue to have notices (NOT) of new guidelines and policies</a:t>
            </a:r>
          </a:p>
          <a:p>
            <a:pPr marL="0" marR="0" lvl="0" indent="0" algn="ctr" defTabSz="914400" rtl="0" eaLnBrk="1" fontAlgn="auto" latinLnBrk="0" hangingPunct="1">
              <a:lnSpc>
                <a:spcPct val="100000"/>
              </a:lnSpc>
              <a:spcBef>
                <a:spcPts val="1000"/>
              </a:spcBef>
              <a:spcAft>
                <a:spcPts val="0"/>
              </a:spcAft>
              <a:buClr>
                <a:srgbClr val="20558A"/>
              </a:buClr>
              <a:buSzPct val="130000"/>
              <a:buFont typeface="Arial" panose="020B0604020202020204" pitchFamily="34" charset="0"/>
              <a:buNone/>
              <a:tabLst/>
              <a:defRPr/>
            </a:pPr>
            <a:endParaRPr lang="en-US" sz="2800">
              <a:solidFill>
                <a:srgbClr val="853A51"/>
              </a:solidFill>
              <a:latin typeface="Arial" panose="020B0604020202020204" pitchFamily="34" charset="0"/>
              <a:ea typeface="Open Sans" panose="020B0606030504020204" pitchFamily="34" charset="0"/>
              <a:cs typeface="Arial" panose="020B0604020202020204" pitchFamily="34" charset="0"/>
            </a:endParaRPr>
          </a:p>
          <a:p>
            <a:pPr marL="0" marR="0" lvl="0" indent="0" algn="ctr" defTabSz="914400" rtl="0" eaLnBrk="1" fontAlgn="auto" latinLnBrk="0" hangingPunct="1">
              <a:lnSpc>
                <a:spcPct val="100000"/>
              </a:lnSpc>
              <a:spcBef>
                <a:spcPts val="1000"/>
              </a:spcBef>
              <a:spcAft>
                <a:spcPts val="0"/>
              </a:spcAft>
              <a:buClr>
                <a:srgbClr val="20558A"/>
              </a:buClr>
              <a:buSzPct val="130000"/>
              <a:buFont typeface="Arial" panose="020B0604020202020204" pitchFamily="34" charset="0"/>
              <a:buNone/>
              <a:tabLst/>
              <a:defRPr/>
            </a:pPr>
            <a:r>
              <a:rPr kumimoji="0" lang="en-US" sz="2800" b="0" i="0" u="none" strike="noStrike" kern="1200" cap="none" spc="0" normalizeH="0" baseline="0" noProof="0">
                <a:ln>
                  <a:noFill/>
                </a:ln>
                <a:solidFill>
                  <a:srgbClr val="853A51"/>
                </a:solidFill>
                <a:effectLst/>
                <a:uLnTx/>
                <a:uFillTx/>
                <a:latin typeface="Arial" panose="020B0604020202020204" pitchFamily="34" charset="0"/>
                <a:ea typeface="Open Sans" panose="020B0606030504020204" pitchFamily="34" charset="0"/>
                <a:cs typeface="Arial" panose="020B0604020202020204" pitchFamily="34" charset="0"/>
                <a:hlinkClick r:id="rId3"/>
              </a:rPr>
              <a:t>https://grants.nih.gov/policy-and-compliance</a:t>
            </a:r>
            <a:r>
              <a:rPr kumimoji="0" lang="en-US" sz="2800" b="0" i="0" u="none" strike="noStrike" kern="1200" cap="none" spc="0" normalizeH="0" baseline="0" noProof="0">
                <a:ln>
                  <a:noFill/>
                </a:ln>
                <a:solidFill>
                  <a:srgbClr val="853A51"/>
                </a:solidFill>
                <a:effectLst/>
                <a:uLnTx/>
                <a:uFillTx/>
                <a:latin typeface="Arial" panose="020B0604020202020204" pitchFamily="34" charset="0"/>
                <a:ea typeface="Open Sans" panose="020B0606030504020204" pitchFamily="34" charset="0"/>
                <a:cs typeface="Arial" panose="020B0604020202020204" pitchFamily="34" charset="0"/>
              </a:rPr>
              <a:t> </a:t>
            </a:r>
          </a:p>
        </p:txBody>
      </p:sp>
    </p:spTree>
    <p:extLst>
      <p:ext uri="{BB962C8B-B14F-4D97-AF65-F5344CB8AC3E}">
        <p14:creationId xmlns:p14="http://schemas.microsoft.com/office/powerpoint/2010/main" val="3600660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09D054-336C-4EFC-F325-FD1A123C309D}"/>
              </a:ext>
            </a:extLst>
          </p:cNvPr>
          <p:cNvSpPr>
            <a:spLocks noGrp="1"/>
          </p:cNvSpPr>
          <p:nvPr>
            <p:ph type="body" sz="quarter" idx="10"/>
          </p:nvPr>
        </p:nvSpPr>
        <p:spPr>
          <a:xfrm>
            <a:off x="578094" y="336331"/>
            <a:ext cx="5610447" cy="5728138"/>
          </a:xfrm>
        </p:spPr>
        <p:txBody>
          <a:bodyPr lIns="91440" tIns="45720" rIns="91440" bIns="45720" anchor="t">
            <a:normAutofit fontScale="32500" lnSpcReduction="20000"/>
          </a:bodyPr>
          <a:lstStyle/>
          <a:p>
            <a:pPr marL="0" indent="0">
              <a:buNone/>
            </a:pPr>
            <a:r>
              <a:rPr lang="en-US" sz="11700" b="1">
                <a:latin typeface="Arial"/>
                <a:cs typeface="Arial"/>
              </a:rPr>
              <a:t>A bit about me…</a:t>
            </a:r>
            <a:br>
              <a:rPr lang="en-US" sz="10000" b="1"/>
            </a:br>
            <a:endParaRPr lang="en-US" sz="5400"/>
          </a:p>
          <a:p>
            <a:pPr>
              <a:lnSpc>
                <a:spcPct val="120000"/>
              </a:lnSpc>
            </a:pPr>
            <a:r>
              <a:rPr lang="en-US" sz="7200">
                <a:latin typeface="Arial"/>
                <a:cs typeface="Arial"/>
              </a:rPr>
              <a:t>Clinical psychologist</a:t>
            </a:r>
          </a:p>
          <a:p>
            <a:pPr>
              <a:lnSpc>
                <a:spcPct val="120000"/>
              </a:lnSpc>
            </a:pPr>
            <a:r>
              <a:rPr lang="en-US" sz="7200">
                <a:latin typeface="Arial"/>
                <a:cs typeface="Arial"/>
              </a:rPr>
              <a:t>Behavioral health clinical trialist</a:t>
            </a:r>
          </a:p>
          <a:p>
            <a:pPr>
              <a:lnSpc>
                <a:spcPct val="120000"/>
              </a:lnSpc>
            </a:pPr>
            <a:r>
              <a:rPr lang="en-US" sz="7200">
                <a:latin typeface="Arial"/>
                <a:cs typeface="Arial"/>
              </a:rPr>
              <a:t>NIH grantee for entire academic career with a Center on integrating mental health and primary HIV care</a:t>
            </a:r>
          </a:p>
          <a:p>
            <a:pPr>
              <a:lnSpc>
                <a:spcPct val="120000"/>
              </a:lnSpc>
            </a:pPr>
            <a:r>
              <a:rPr lang="en-US" sz="7200">
                <a:latin typeface="Arial"/>
                <a:cs typeface="Arial"/>
              </a:rPr>
              <a:t>University of Washington 2001-2023</a:t>
            </a:r>
          </a:p>
          <a:p>
            <a:pPr>
              <a:lnSpc>
                <a:spcPct val="120000"/>
              </a:lnSpc>
            </a:pPr>
            <a:r>
              <a:rPr lang="en-US" sz="7200">
                <a:latin typeface="Arial"/>
                <a:cs typeface="Arial"/>
              </a:rPr>
              <a:t>Joined OBSSR July 2023</a:t>
            </a:r>
          </a:p>
          <a:p>
            <a:pPr marL="0" indent="0">
              <a:buNone/>
            </a:pPr>
            <a:r>
              <a:rPr lang="en-US" sz="4400" i="1">
                <a:latin typeface="Arial"/>
                <a:cs typeface="Arial"/>
              </a:rPr>
              <a:t>			</a:t>
            </a:r>
            <a:endParaRPr lang="en-US"/>
          </a:p>
          <a:p>
            <a:pPr lvl="1"/>
            <a:endParaRPr lang="en-US"/>
          </a:p>
        </p:txBody>
      </p:sp>
      <p:pic>
        <p:nvPicPr>
          <p:cNvPr id="4" name="Picture 3" descr="Headshot of Dr. Jane M. Simoni">
            <a:extLst>
              <a:ext uri="{FF2B5EF4-FFF2-40B4-BE49-F238E27FC236}">
                <a16:creationId xmlns:a16="http://schemas.microsoft.com/office/drawing/2014/main" id="{94BE101A-4935-FECE-FE29-400AE00C5CC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495" b="17141"/>
          <a:stretch/>
        </p:blipFill>
        <p:spPr>
          <a:xfrm>
            <a:off x="7354168" y="1090793"/>
            <a:ext cx="2799110" cy="3029066"/>
          </a:xfrm>
          <a:prstGeom prst="rect">
            <a:avLst/>
          </a:prstGeom>
        </p:spPr>
      </p:pic>
    </p:spTree>
    <p:extLst>
      <p:ext uri="{BB962C8B-B14F-4D97-AF65-F5344CB8AC3E}">
        <p14:creationId xmlns:p14="http://schemas.microsoft.com/office/powerpoint/2010/main" val="38510662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021E6-3EE0-0AEF-8E9C-1C08D37148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1BD7A6-12AE-EBB1-1044-E5DAB3DE460C}"/>
              </a:ext>
            </a:extLst>
          </p:cNvPr>
          <p:cNvSpPr>
            <a:spLocks noGrp="1"/>
          </p:cNvSpPr>
          <p:nvPr>
            <p:ph type="title"/>
          </p:nvPr>
        </p:nvSpPr>
        <p:spPr/>
        <p:txBody>
          <a:bodyPr>
            <a:noAutofit/>
          </a:bodyPr>
          <a:lstStyle/>
          <a:p>
            <a:r>
              <a:rPr lang="en-US"/>
              <a:t>Updates to Finding NIH Funding Opportunities and Information </a:t>
            </a:r>
          </a:p>
        </p:txBody>
      </p:sp>
      <p:sp>
        <p:nvSpPr>
          <p:cNvPr id="3" name="Text Placeholder 2">
            <a:extLst>
              <a:ext uri="{FF2B5EF4-FFF2-40B4-BE49-F238E27FC236}">
                <a16:creationId xmlns:a16="http://schemas.microsoft.com/office/drawing/2014/main" id="{17971F35-FF6C-128E-79D1-2943C178023C}"/>
              </a:ext>
            </a:extLst>
          </p:cNvPr>
          <p:cNvSpPr>
            <a:spLocks noGrp="1"/>
          </p:cNvSpPr>
          <p:nvPr>
            <p:ph type="body" sz="quarter" idx="10"/>
          </p:nvPr>
        </p:nvSpPr>
        <p:spPr>
          <a:xfrm>
            <a:off x="506818" y="1320817"/>
            <a:ext cx="11113681" cy="4563148"/>
          </a:xfrm>
        </p:spPr>
        <p:txBody>
          <a:bodyPr>
            <a:normAutofit fontScale="92500" lnSpcReduction="10000"/>
          </a:bodyPr>
          <a:lstStyle/>
          <a:p>
            <a:pPr marL="0" indent="0">
              <a:buNone/>
            </a:pPr>
            <a:r>
              <a:rPr lang="en-US" b="1"/>
              <a:t>Consolidation of NIH Grants and Funding Information:</a:t>
            </a:r>
          </a:p>
          <a:p>
            <a:r>
              <a:rPr lang="en-US"/>
              <a:t>Central resource for general research grants and funding information: </a:t>
            </a:r>
            <a:r>
              <a:rPr lang="en-US">
                <a:hlinkClick r:id="rId2"/>
              </a:rPr>
              <a:t>https://grants.nih.gov/</a:t>
            </a:r>
            <a:endParaRPr lang="en-US"/>
          </a:p>
          <a:p>
            <a:r>
              <a:rPr lang="en-US"/>
              <a:t>NIH ICO Profile pages for funding ICOs: </a:t>
            </a:r>
            <a:r>
              <a:rPr lang="en-US">
                <a:hlinkClick r:id="rId3"/>
              </a:rPr>
              <a:t>https://grants.nih.gov/funding/find-a-fit-for-your-research/nih-institutes-centers-offices</a:t>
            </a:r>
            <a:endParaRPr lang="en-US"/>
          </a:p>
          <a:p>
            <a:pPr marL="0" indent="0">
              <a:buNone/>
            </a:pPr>
            <a:r>
              <a:rPr lang="en-US" b="1"/>
              <a:t>Overall reduction in number of NIH NOFOs</a:t>
            </a:r>
            <a:r>
              <a:rPr lang="en-US"/>
              <a:t>: Intend to limit the number of highly specific NOFOS and increase reliance on parent announcements and other broad funding opportunities </a:t>
            </a:r>
          </a:p>
          <a:p>
            <a:pPr marL="0" indent="0">
              <a:buNone/>
            </a:pPr>
            <a:r>
              <a:rPr lang="en-US" b="1"/>
              <a:t>Grants.gov</a:t>
            </a:r>
            <a:r>
              <a:rPr lang="en-US"/>
              <a:t> will serve as the single official source for NIH grant and cooperative agreement funding opportunities </a:t>
            </a:r>
          </a:p>
          <a:p>
            <a:pPr marL="0" indent="0">
              <a:buNone/>
            </a:pPr>
            <a:endParaRPr lang="en-US"/>
          </a:p>
        </p:txBody>
      </p:sp>
    </p:spTree>
    <p:extLst>
      <p:ext uri="{BB962C8B-B14F-4D97-AF65-F5344CB8AC3E}">
        <p14:creationId xmlns:p14="http://schemas.microsoft.com/office/powerpoint/2010/main" val="24995252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E9FD8-2120-24A5-8CFB-4FBAE9B3C3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E3EB76-D012-CC91-D06E-A2A506EE7069}"/>
              </a:ext>
            </a:extLst>
          </p:cNvPr>
          <p:cNvSpPr>
            <a:spLocks noGrp="1"/>
          </p:cNvSpPr>
          <p:nvPr>
            <p:ph type="title"/>
          </p:nvPr>
        </p:nvSpPr>
        <p:spPr/>
        <p:txBody>
          <a:bodyPr>
            <a:normAutofit/>
          </a:bodyPr>
          <a:lstStyle/>
          <a:p>
            <a:r>
              <a:rPr lang="en-US"/>
              <a:t>New Resource: Highlighted Topics</a:t>
            </a:r>
          </a:p>
        </p:txBody>
      </p:sp>
      <p:sp>
        <p:nvSpPr>
          <p:cNvPr id="5" name="Text Placeholder 4">
            <a:extLst>
              <a:ext uri="{FF2B5EF4-FFF2-40B4-BE49-F238E27FC236}">
                <a16:creationId xmlns:a16="http://schemas.microsoft.com/office/drawing/2014/main" id="{128A2428-51B1-2E75-0EF9-6A29E7288E0D}"/>
              </a:ext>
            </a:extLst>
          </p:cNvPr>
          <p:cNvSpPr>
            <a:spLocks noGrp="1"/>
          </p:cNvSpPr>
          <p:nvPr>
            <p:ph type="body" sz="quarter" idx="10"/>
          </p:nvPr>
        </p:nvSpPr>
        <p:spPr>
          <a:xfrm>
            <a:off x="567881" y="1107637"/>
            <a:ext cx="4800601" cy="581687"/>
          </a:xfrm>
        </p:spPr>
        <p:txBody>
          <a:bodyPr/>
          <a:lstStyle/>
          <a:p>
            <a:pPr marL="0" indent="0" algn="ctr">
              <a:buNone/>
            </a:pPr>
            <a:r>
              <a:rPr lang="en-US" b="1"/>
              <a:t>Highlighted Topics</a:t>
            </a:r>
          </a:p>
        </p:txBody>
      </p:sp>
      <p:sp>
        <p:nvSpPr>
          <p:cNvPr id="6" name="Content Placeholder 5">
            <a:extLst>
              <a:ext uri="{FF2B5EF4-FFF2-40B4-BE49-F238E27FC236}">
                <a16:creationId xmlns:a16="http://schemas.microsoft.com/office/drawing/2014/main" id="{56C0A037-5C93-185B-8970-43482208ACEB}"/>
              </a:ext>
            </a:extLst>
          </p:cNvPr>
          <p:cNvSpPr>
            <a:spLocks noGrp="1"/>
          </p:cNvSpPr>
          <p:nvPr>
            <p:ph idx="4294967295"/>
          </p:nvPr>
        </p:nvSpPr>
        <p:spPr>
          <a:xfrm>
            <a:off x="567882" y="1955800"/>
            <a:ext cx="4621213" cy="2960688"/>
          </a:xfrm>
          <a:ln w="28575">
            <a:solidFill>
              <a:srgbClr val="152342"/>
            </a:solidFill>
          </a:ln>
        </p:spPr>
        <p:txBody>
          <a:bodyPr/>
          <a:lstStyle/>
          <a:p>
            <a:r>
              <a:rPr lang="en-US" sz="1700" dirty="0">
                <a:latin typeface="Arial" panose="020B0604020202020204" pitchFamily="34" charset="0"/>
                <a:cs typeface="Arial" panose="020B0604020202020204" pitchFamily="34" charset="0"/>
              </a:rPr>
              <a:t>Informs the research community about NIH areas of scientific interest.</a:t>
            </a:r>
          </a:p>
          <a:p>
            <a:r>
              <a:rPr lang="en-US" sz="1700" dirty="0">
                <a:latin typeface="Arial" panose="020B0604020202020204" pitchFamily="34" charset="0"/>
                <a:cs typeface="Arial" panose="020B0604020202020204" pitchFamily="34" charset="0"/>
              </a:rPr>
              <a:t>Encourages investigator-initiated applications in those topic areas.</a:t>
            </a:r>
          </a:p>
          <a:p>
            <a:r>
              <a:rPr lang="en-US" sz="1700" dirty="0">
                <a:latin typeface="Arial" panose="020B0604020202020204" pitchFamily="34" charset="0"/>
                <a:cs typeface="Arial" panose="020B0604020202020204" pitchFamily="34" charset="0"/>
              </a:rPr>
              <a:t>May include new or emerging areas.</a:t>
            </a:r>
            <a:endParaRPr lang="en-US" sz="1700" dirty="0">
              <a:latin typeface="Arial" panose="020B0604020202020204" pitchFamily="34" charset="0"/>
              <a:ea typeface="Open Sans"/>
              <a:cs typeface="Arial" panose="020B0604020202020204" pitchFamily="34" charset="0"/>
            </a:endParaRPr>
          </a:p>
          <a:p>
            <a:r>
              <a:rPr lang="en-US" sz="1700" dirty="0">
                <a:latin typeface="Arial" panose="020B0604020202020204" pitchFamily="34" charset="0"/>
                <a:cs typeface="Arial" panose="020B0604020202020204" pitchFamily="34" charset="0"/>
              </a:rPr>
              <a:t>Will expire after 1 year. NIH may extend.</a:t>
            </a:r>
          </a:p>
          <a:p>
            <a:r>
              <a:rPr lang="en-US" sz="1700" dirty="0">
                <a:latin typeface="Arial" panose="020B0604020202020204" pitchFamily="34" charset="0"/>
                <a:cs typeface="Arial" panose="020B0604020202020204" pitchFamily="34" charset="0"/>
              </a:rPr>
              <a:t>Help reduce NIH’s use of funding opportunities by highlighting a topic instead (as appropriate). </a:t>
            </a:r>
            <a:endParaRPr lang="en-US" sz="1700" dirty="0">
              <a:latin typeface="Arial" panose="020B0604020202020204" pitchFamily="34" charset="0"/>
              <a:ea typeface="Open Sans"/>
              <a:cs typeface="Arial" panose="020B0604020202020204" pitchFamily="34" charset="0"/>
            </a:endParaRPr>
          </a:p>
        </p:txBody>
      </p:sp>
      <p:sp>
        <p:nvSpPr>
          <p:cNvPr id="7" name="Text Placeholder 6">
            <a:extLst>
              <a:ext uri="{FF2B5EF4-FFF2-40B4-BE49-F238E27FC236}">
                <a16:creationId xmlns:a16="http://schemas.microsoft.com/office/drawing/2014/main" id="{EB4B5C07-5A68-CA1E-CD69-1CED7DF7E4FA}"/>
              </a:ext>
            </a:extLst>
          </p:cNvPr>
          <p:cNvSpPr>
            <a:spLocks noGrp="1"/>
          </p:cNvSpPr>
          <p:nvPr>
            <p:ph type="body" sz="quarter" idx="4294967295"/>
          </p:nvPr>
        </p:nvSpPr>
        <p:spPr>
          <a:xfrm>
            <a:off x="6581105" y="982569"/>
            <a:ext cx="5409282" cy="400050"/>
          </a:xfrm>
        </p:spPr>
        <p:txBody>
          <a:bodyPr/>
          <a:lstStyle/>
          <a:p>
            <a:pPr marL="0" indent="0" algn="ctr">
              <a:buNone/>
            </a:pPr>
            <a:r>
              <a:rPr lang="en-US" b="1">
                <a:latin typeface="Arial" panose="020B0604020202020204" pitchFamily="34" charset="0"/>
                <a:cs typeface="Arial" panose="020B0604020202020204" pitchFamily="34" charset="0"/>
              </a:rPr>
              <a:t>Benefits for Research Community</a:t>
            </a:r>
          </a:p>
        </p:txBody>
      </p:sp>
      <p:sp>
        <p:nvSpPr>
          <p:cNvPr id="8" name="Content Placeholder 7">
            <a:extLst>
              <a:ext uri="{FF2B5EF4-FFF2-40B4-BE49-F238E27FC236}">
                <a16:creationId xmlns:a16="http://schemas.microsoft.com/office/drawing/2014/main" id="{C9A6C972-CBAE-D326-C87B-FF1B31E04788}"/>
              </a:ext>
            </a:extLst>
          </p:cNvPr>
          <p:cNvSpPr>
            <a:spLocks noGrp="1"/>
          </p:cNvSpPr>
          <p:nvPr>
            <p:ph idx="4294967295"/>
          </p:nvPr>
        </p:nvSpPr>
        <p:spPr>
          <a:xfrm>
            <a:off x="6934253" y="1952044"/>
            <a:ext cx="4800600" cy="3744913"/>
          </a:xfrm>
          <a:noFill/>
          <a:ln>
            <a:solidFill>
              <a:srgbClr val="072042"/>
            </a:solidFill>
          </a:ln>
        </p:spPr>
        <p:txBody>
          <a:bodyPr/>
          <a:lstStyle/>
          <a:p>
            <a:pPr lvl="0"/>
            <a:r>
              <a:rPr lang="en-US" sz="1700" dirty="0">
                <a:latin typeface="Arial" panose="020B0604020202020204" pitchFamily="34" charset="0"/>
                <a:cs typeface="Arial" panose="020B0604020202020204" pitchFamily="34" charset="0"/>
              </a:rPr>
              <a:t>Reduce the effort to search and apply for funding opportunities.</a:t>
            </a:r>
          </a:p>
          <a:p>
            <a:r>
              <a:rPr lang="en-US" sz="1700" dirty="0">
                <a:latin typeface="Arial" panose="020B0604020202020204" pitchFamily="34" charset="0"/>
                <a:ea typeface="Open Sans"/>
                <a:cs typeface="Arial" panose="020B0604020202020204" pitchFamily="34" charset="0"/>
              </a:rPr>
              <a:t>Apply through one of the </a:t>
            </a:r>
            <a:r>
              <a:rPr lang="en-US" sz="1700" dirty="0">
                <a:latin typeface="Arial" panose="020B0604020202020204" pitchFamily="34" charset="0"/>
                <a:ea typeface="Open Sans"/>
                <a:cs typeface="Arial" panose="020B0604020202020204" pitchFamily="34" charset="0"/>
                <a:hlinkClick r:id="rId4"/>
              </a:rPr>
              <a:t>NIH Parent Announcements</a:t>
            </a:r>
            <a:r>
              <a:rPr lang="en-US" sz="1700" dirty="0">
                <a:latin typeface="Arial" panose="020B0604020202020204" pitchFamily="34" charset="0"/>
                <a:ea typeface="Open Sans"/>
                <a:cs typeface="Arial" panose="020B0604020202020204" pitchFamily="34" charset="0"/>
              </a:rPr>
              <a:t> or other broad NIH opportunities at Grants.gov.</a:t>
            </a:r>
          </a:p>
          <a:p>
            <a:r>
              <a:rPr lang="en-US" sz="1700" dirty="0">
                <a:latin typeface="Arial" panose="020B0604020202020204" pitchFamily="34" charset="0"/>
                <a:cs typeface="Arial" panose="020B0604020202020204" pitchFamily="34" charset="0"/>
              </a:rPr>
              <a:t>Search topics by keyword and filter by participating NIH Institutes, Centers, or Offices.</a:t>
            </a:r>
          </a:p>
          <a:p>
            <a:r>
              <a:rPr lang="en-US" sz="1700" dirty="0">
                <a:latin typeface="Arial" panose="020B0604020202020204" pitchFamily="34" charset="0"/>
                <a:cs typeface="Arial" panose="020B0604020202020204" pitchFamily="34" charset="0"/>
              </a:rPr>
              <a:t>Weekly subscription emails of new topics released</a:t>
            </a:r>
          </a:p>
          <a:p>
            <a:r>
              <a:rPr lang="en-US" sz="1700" dirty="0">
                <a:latin typeface="Arial" panose="020B0604020202020204" pitchFamily="34" charset="0"/>
                <a:cs typeface="Arial" panose="020B0604020202020204" pitchFamily="34" charset="0"/>
              </a:rPr>
              <a:t>Check back often for new topics and webpage features.</a:t>
            </a:r>
          </a:p>
        </p:txBody>
      </p:sp>
      <p:sp>
        <p:nvSpPr>
          <p:cNvPr id="3" name="Slide Number Placeholder 10">
            <a:extLst>
              <a:ext uri="{FF2B5EF4-FFF2-40B4-BE49-F238E27FC236}">
                <a16:creationId xmlns:a16="http://schemas.microsoft.com/office/drawing/2014/main" id="{34420C73-2466-A458-A0FB-CD332209D951}"/>
              </a:ext>
            </a:extLst>
          </p:cNvPr>
          <p:cNvSpPr>
            <a:spLocks noGrp="1"/>
          </p:cNvSpPr>
          <p:nvPr>
            <p:ph type="sldNum" sz="quarter" idx="4294967295"/>
          </p:nvPr>
        </p:nvSpPr>
        <p:spPr>
          <a:xfrm>
            <a:off x="11788775" y="6388100"/>
            <a:ext cx="403225"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01C70-5F60-456A-A5D9-23BC34510FC8}" type="slidenum">
              <a:rPr kumimoji="0" lang="en-US" sz="1200" b="0" i="0" u="none" strike="noStrike" kern="1200" cap="none" spc="0" normalizeH="0" baseline="0" noProof="0" smtClean="0">
                <a:ln>
                  <a:noFill/>
                </a:ln>
                <a:solidFill>
                  <a:srgbClr val="212529"/>
                </a:solidFill>
                <a:effectLst/>
                <a:uLnTx/>
                <a:uFillTx/>
                <a:latin typeface="Open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srgbClr val="212529"/>
              </a:solidFill>
              <a:effectLst/>
              <a:uLnTx/>
              <a:uFillTx/>
              <a:latin typeface="Open Sans"/>
              <a:ea typeface="+mn-ea"/>
              <a:cs typeface="+mn-cs"/>
            </a:endParaRPr>
          </a:p>
        </p:txBody>
      </p:sp>
      <p:sp>
        <p:nvSpPr>
          <p:cNvPr id="15" name="Rectangle 14">
            <a:extLst>
              <a:ext uri="{FF2B5EF4-FFF2-40B4-BE49-F238E27FC236}">
                <a16:creationId xmlns:a16="http://schemas.microsoft.com/office/drawing/2014/main" id="{857458A4-627A-6BE8-91C8-885B80A5DB0E}"/>
              </a:ext>
            </a:extLst>
          </p:cNvPr>
          <p:cNvSpPr/>
          <p:nvPr/>
        </p:nvSpPr>
        <p:spPr>
          <a:xfrm>
            <a:off x="567882" y="1805444"/>
            <a:ext cx="4800600" cy="357078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3C500C8-8927-BB5C-5819-4D8C57D2057A}"/>
              </a:ext>
            </a:extLst>
          </p:cNvPr>
          <p:cNvSpPr/>
          <p:nvPr/>
        </p:nvSpPr>
        <p:spPr>
          <a:xfrm>
            <a:off x="6733046" y="1805443"/>
            <a:ext cx="4800600" cy="357078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A466372B-0FF4-8B7D-BA4E-3EBDF651715D}"/>
              </a:ext>
            </a:extLst>
          </p:cNvPr>
          <p:cNvSpPr txBox="1"/>
          <p:nvPr/>
        </p:nvSpPr>
        <p:spPr>
          <a:xfrm>
            <a:off x="256109" y="6257295"/>
            <a:ext cx="5244758" cy="261610"/>
          </a:xfrm>
          <a:prstGeom prst="rect">
            <a:avLst/>
          </a:prstGeom>
          <a:noFill/>
        </p:spPr>
        <p:txBody>
          <a:bodyPr wrap="square" rtlCol="0">
            <a:spAutoFit/>
          </a:bodyPr>
          <a:lstStyle/>
          <a:p>
            <a:r>
              <a:rPr lang="en-US" sz="1100" dirty="0">
                <a:solidFill>
                  <a:schemeClr val="bg1"/>
                </a:solidFill>
                <a:latin typeface="Arial" panose="020B0604020202020204" pitchFamily="34" charset="0"/>
                <a:cs typeface="Arial" panose="020B0604020202020204" pitchFamily="34" charset="0"/>
              </a:rPr>
              <a:t>https://grants.nih.gov/funding/find-a-fit-for-your-research/highlighted-topics</a:t>
            </a:r>
          </a:p>
        </p:txBody>
      </p:sp>
    </p:spTree>
    <p:custDataLst>
      <p:tags r:id="rId1"/>
    </p:custDataLst>
    <p:extLst>
      <p:ext uri="{BB962C8B-B14F-4D97-AF65-F5344CB8AC3E}">
        <p14:creationId xmlns:p14="http://schemas.microsoft.com/office/powerpoint/2010/main" val="27796792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97F27-08EF-42AB-0193-6FBB1DD294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FCFEE2-8E22-E49B-601C-A23F13924181}"/>
              </a:ext>
            </a:extLst>
          </p:cNvPr>
          <p:cNvSpPr>
            <a:spLocks noGrp="1"/>
          </p:cNvSpPr>
          <p:nvPr>
            <p:ph type="title"/>
          </p:nvPr>
        </p:nvSpPr>
        <p:spPr/>
        <p:txBody>
          <a:bodyPr>
            <a:noAutofit/>
          </a:bodyPr>
          <a:lstStyle/>
          <a:p>
            <a:r>
              <a:rPr lang="en-US"/>
              <a:t>Highlighted Topics vs. NOFOs</a:t>
            </a:r>
          </a:p>
        </p:txBody>
      </p:sp>
      <p:sp>
        <p:nvSpPr>
          <p:cNvPr id="5" name="Content Placeholder 2">
            <a:extLst>
              <a:ext uri="{FF2B5EF4-FFF2-40B4-BE49-F238E27FC236}">
                <a16:creationId xmlns:a16="http://schemas.microsoft.com/office/drawing/2014/main" id="{087C72A5-23E4-DF26-8586-2B24E04778DB}"/>
              </a:ext>
            </a:extLst>
          </p:cNvPr>
          <p:cNvSpPr txBox="1">
            <a:spLocks/>
          </p:cNvSpPr>
          <p:nvPr/>
        </p:nvSpPr>
        <p:spPr>
          <a:xfrm>
            <a:off x="506818" y="1253331"/>
            <a:ext cx="10310534"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Highlighted topics (HTs) are a communication tool, NOT a new form of funding opportunity or NOSI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HTs aim to be less prescriptive, giving the applicant more freedom and creativity in what they propose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HTs focus on an area of science (and don’t include other information such as budget, review, etc.  that you see in NOFOs)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HTs do not have an assigned, unique number that can be noted on an  application </a:t>
            </a:r>
          </a:p>
        </p:txBody>
      </p:sp>
    </p:spTree>
    <p:extLst>
      <p:ext uri="{BB962C8B-B14F-4D97-AF65-F5344CB8AC3E}">
        <p14:creationId xmlns:p14="http://schemas.microsoft.com/office/powerpoint/2010/main" val="9333735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7C72D-03F3-9898-7DFE-135D8367D859}"/>
              </a:ext>
            </a:extLst>
          </p:cNvPr>
          <p:cNvSpPr>
            <a:spLocks noGrp="1"/>
          </p:cNvSpPr>
          <p:nvPr>
            <p:ph type="title"/>
          </p:nvPr>
        </p:nvSpPr>
        <p:spPr/>
        <p:txBody>
          <a:bodyPr lIns="91440" tIns="45720" rIns="91440" bIns="45720" anchor="t"/>
          <a:lstStyle/>
          <a:p>
            <a:r>
              <a:rPr lang="en-US" dirty="0">
                <a:latin typeface="Arial Black"/>
              </a:rPr>
              <a:t>NIH </a:t>
            </a:r>
            <a:r>
              <a:rPr lang="en-US">
                <a:latin typeface="Arial Black"/>
              </a:rPr>
              <a:t>SimplerNOFO</a:t>
            </a:r>
            <a:endParaRPr lang="en-US" dirty="0"/>
          </a:p>
        </p:txBody>
      </p:sp>
      <p:sp>
        <p:nvSpPr>
          <p:cNvPr id="3" name="Text Placeholder 2">
            <a:extLst>
              <a:ext uri="{FF2B5EF4-FFF2-40B4-BE49-F238E27FC236}">
                <a16:creationId xmlns:a16="http://schemas.microsoft.com/office/drawing/2014/main" id="{0E59CF66-3346-1C35-9CFD-4C05864FCE3B}"/>
              </a:ext>
            </a:extLst>
          </p:cNvPr>
          <p:cNvSpPr>
            <a:spLocks noGrp="1"/>
          </p:cNvSpPr>
          <p:nvPr>
            <p:ph type="body" sz="quarter" idx="10"/>
          </p:nvPr>
        </p:nvSpPr>
        <p:spPr/>
        <p:txBody>
          <a:bodyPr/>
          <a:lstStyle/>
          <a:p>
            <a:r>
              <a:rPr lang="en-US" dirty="0"/>
              <a:t>An HHS department-wide modernization initiative to make NOFOs more accessible, understandable, and actionable, while reducing administrative burden.</a:t>
            </a:r>
          </a:p>
          <a:p>
            <a:r>
              <a:rPr lang="en-US" dirty="0"/>
              <a:t>Standardizes structure across HHS; enhances plain language; includes shorter, more focused application guidance and easier identification of key requirements.</a:t>
            </a:r>
          </a:p>
          <a:p>
            <a:pPr lvl="1"/>
            <a:r>
              <a:rPr lang="en-US" b="1" dirty="0"/>
              <a:t>Changes to format and language – not to scientific standards</a:t>
            </a:r>
            <a:r>
              <a:rPr lang="en-US" dirty="0"/>
              <a:t>.</a:t>
            </a:r>
            <a:endParaRPr lang="en-US" b="1" dirty="0"/>
          </a:p>
          <a:p>
            <a:r>
              <a:rPr lang="en-US" dirty="0"/>
              <a:t>First </a:t>
            </a:r>
            <a:r>
              <a:rPr lang="en-US" dirty="0" err="1"/>
              <a:t>SimplerNOFO</a:t>
            </a:r>
            <a:r>
              <a:rPr lang="en-US" dirty="0"/>
              <a:t> launched: </a:t>
            </a:r>
            <a:r>
              <a:rPr lang="en-US" dirty="0">
                <a:hlinkClick r:id="rId2"/>
              </a:rPr>
              <a:t>PAR-27-032</a:t>
            </a:r>
            <a:r>
              <a:rPr lang="en-US" dirty="0"/>
              <a:t>, </a:t>
            </a:r>
            <a:r>
              <a:rPr lang="en-US" i="1" dirty="0"/>
              <a:t>Maximizing Investigators’ Research for ESIs</a:t>
            </a:r>
            <a:r>
              <a:rPr lang="en-US" dirty="0"/>
              <a:t>, with more to come. </a:t>
            </a:r>
          </a:p>
        </p:txBody>
      </p:sp>
      <p:sp>
        <p:nvSpPr>
          <p:cNvPr id="4" name="TextBox 3">
            <a:extLst>
              <a:ext uri="{FF2B5EF4-FFF2-40B4-BE49-F238E27FC236}">
                <a16:creationId xmlns:a16="http://schemas.microsoft.com/office/drawing/2014/main" id="{50ACD58D-8ED6-F3F4-0192-40B4511679E7}"/>
              </a:ext>
            </a:extLst>
          </p:cNvPr>
          <p:cNvSpPr txBox="1"/>
          <p:nvPr/>
        </p:nvSpPr>
        <p:spPr>
          <a:xfrm>
            <a:off x="297268" y="6204585"/>
            <a:ext cx="6232310" cy="430887"/>
          </a:xfrm>
          <a:prstGeom prst="rect">
            <a:avLst/>
          </a:prstGeom>
          <a:noFill/>
        </p:spPr>
        <p:txBody>
          <a:bodyPr wrap="square" rtlCol="0">
            <a:spAutoFit/>
          </a:bodyPr>
          <a:lstStyle/>
          <a:p>
            <a:r>
              <a:rPr lang="en-US" sz="1100" dirty="0">
                <a:solidFill>
                  <a:schemeClr val="bg1"/>
                </a:solidFill>
                <a:latin typeface="Arial" panose="020B0604020202020204" pitchFamily="34" charset="0"/>
                <a:cs typeface="Arial" panose="020B0604020202020204" pitchFamily="34" charset="0"/>
              </a:rPr>
              <a:t>https://grants.nih.gov/news-events/nih-extramural-nexus-news/2026/05/implementing-simplernofo-at-nih-a-clearer-simpler-path-for-applicants </a:t>
            </a:r>
          </a:p>
        </p:txBody>
      </p:sp>
    </p:spTree>
    <p:extLst>
      <p:ext uri="{BB962C8B-B14F-4D97-AF65-F5344CB8AC3E}">
        <p14:creationId xmlns:p14="http://schemas.microsoft.com/office/powerpoint/2010/main" val="9715286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9D328-93FB-418C-CF60-DAF98CF39BCC}"/>
              </a:ext>
            </a:extLst>
          </p:cNvPr>
          <p:cNvSpPr>
            <a:spLocks noGrp="1"/>
          </p:cNvSpPr>
          <p:nvPr>
            <p:ph type="title"/>
          </p:nvPr>
        </p:nvSpPr>
        <p:spPr/>
        <p:txBody>
          <a:bodyPr/>
          <a:lstStyle/>
          <a:p>
            <a:r>
              <a:rPr lang="en-US" sz="3000" dirty="0"/>
              <a:t>Request for Information: Proposal to Cap the Number of Simultaneous Research Project Grants (RPG) per Principal Investigator (PI)</a:t>
            </a:r>
          </a:p>
        </p:txBody>
      </p:sp>
      <p:sp>
        <p:nvSpPr>
          <p:cNvPr id="3" name="Text Placeholder 2">
            <a:extLst>
              <a:ext uri="{FF2B5EF4-FFF2-40B4-BE49-F238E27FC236}">
                <a16:creationId xmlns:a16="http://schemas.microsoft.com/office/drawing/2014/main" id="{2166EC11-E397-CB7B-C4A0-8491366E1B6B}"/>
              </a:ext>
            </a:extLst>
          </p:cNvPr>
          <p:cNvSpPr>
            <a:spLocks noGrp="1"/>
          </p:cNvSpPr>
          <p:nvPr>
            <p:ph type="body" sz="quarter" idx="10"/>
          </p:nvPr>
        </p:nvSpPr>
        <p:spPr>
          <a:xfrm>
            <a:off x="506819" y="1658539"/>
            <a:ext cx="11220893" cy="3873581"/>
          </a:xfrm>
        </p:spPr>
        <p:txBody>
          <a:bodyPr/>
          <a:lstStyle/>
          <a:p>
            <a:r>
              <a:rPr lang="en-US" sz="2600" dirty="0"/>
              <a:t>NIH is soliciting public input on a proposed policy</a:t>
            </a:r>
            <a:r>
              <a:rPr lang="en-US" sz="2600" baseline="30000" dirty="0"/>
              <a:t>1</a:t>
            </a:r>
            <a:r>
              <a:rPr lang="en-US" sz="2600" dirty="0"/>
              <a:t> that would cap the number of RPGs an individual can simultaneously hold as PI or Multi-PI</a:t>
            </a:r>
          </a:p>
          <a:p>
            <a:pPr lvl="1"/>
            <a:r>
              <a:rPr lang="en-US" sz="2200" dirty="0"/>
              <a:t>Considerations: diminishing returns on concentrated funding; inequitable concentration; potential to support more investigators; alignment with broader Unified Funding Strategy.</a:t>
            </a:r>
          </a:p>
          <a:p>
            <a:r>
              <a:rPr lang="en-US" sz="2600" dirty="0"/>
              <a:t>Under the proposal, a PI over the cap would need to relinquish one RPG in order for their institution to accept a competing renewal of an existing grant, gradually reducing their portfolio to the cap level</a:t>
            </a:r>
          </a:p>
          <a:p>
            <a:r>
              <a:rPr lang="en-US" sz="2600" dirty="0">
                <a:hlinkClick r:id="rId2"/>
              </a:rPr>
              <a:t>Submit comments</a:t>
            </a:r>
            <a:r>
              <a:rPr lang="en-US" sz="2600" baseline="30000" dirty="0"/>
              <a:t>2</a:t>
            </a:r>
            <a:r>
              <a:rPr lang="en-US" sz="2600" dirty="0"/>
              <a:t> by </a:t>
            </a:r>
            <a:r>
              <a:rPr lang="en-US" sz="2600" b="1" dirty="0"/>
              <a:t>August 3, 2026</a:t>
            </a:r>
            <a:r>
              <a:rPr lang="en-US" sz="2600" dirty="0"/>
              <a:t>.</a:t>
            </a:r>
            <a:endParaRPr lang="en-US" sz="2600" b="1" dirty="0"/>
          </a:p>
        </p:txBody>
      </p:sp>
      <p:sp>
        <p:nvSpPr>
          <p:cNvPr id="6" name="TextBox 5">
            <a:extLst>
              <a:ext uri="{FF2B5EF4-FFF2-40B4-BE49-F238E27FC236}">
                <a16:creationId xmlns:a16="http://schemas.microsoft.com/office/drawing/2014/main" id="{8A6AD367-D8C9-4757-AE94-886C94A023CF}"/>
              </a:ext>
            </a:extLst>
          </p:cNvPr>
          <p:cNvSpPr txBox="1"/>
          <p:nvPr/>
        </p:nvSpPr>
        <p:spPr>
          <a:xfrm>
            <a:off x="506818" y="6245352"/>
            <a:ext cx="5299622" cy="430887"/>
          </a:xfrm>
          <a:prstGeom prst="rect">
            <a:avLst/>
          </a:prstGeom>
          <a:noFill/>
        </p:spPr>
        <p:txBody>
          <a:bodyPr wrap="square" rtlCol="0">
            <a:spAutoFit/>
          </a:bodyPr>
          <a:lstStyle/>
          <a:p>
            <a:pPr marL="342900" indent="-342900">
              <a:buAutoNum type="arabicPeriod"/>
            </a:pPr>
            <a:r>
              <a:rPr lang="en-US" sz="1100" dirty="0">
                <a:solidFill>
                  <a:schemeClr val="bg1"/>
                </a:solidFill>
                <a:latin typeface="Arial" panose="020B0604020202020204" pitchFamily="34" charset="0"/>
                <a:cs typeface="Arial" panose="020B0604020202020204" pitchFamily="34" charset="0"/>
              </a:rPr>
              <a:t>https://grants.nih.gov/grants/guide/notice-files/NOT-OD-26-086.html</a:t>
            </a:r>
          </a:p>
          <a:p>
            <a:pPr marL="342900" indent="-342900">
              <a:buAutoNum type="arabicPeriod"/>
            </a:pPr>
            <a:r>
              <a:rPr lang="en-US" sz="1100" dirty="0">
                <a:solidFill>
                  <a:schemeClr val="bg1"/>
                </a:solidFill>
                <a:latin typeface="Arial" panose="020B0604020202020204" pitchFamily="34" charset="0"/>
                <a:cs typeface="Arial" panose="020B0604020202020204" pitchFamily="34" charset="0"/>
              </a:rPr>
              <a:t>https://rfi.grants.nih.gov/?s=6a1f200c6e0a7544e30b3f12 </a:t>
            </a:r>
          </a:p>
        </p:txBody>
      </p:sp>
    </p:spTree>
    <p:extLst>
      <p:ext uri="{BB962C8B-B14F-4D97-AF65-F5344CB8AC3E}">
        <p14:creationId xmlns:p14="http://schemas.microsoft.com/office/powerpoint/2010/main" val="38911503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3F6C6-93DE-9D47-1D88-4F15B0ED4005}"/>
              </a:ext>
            </a:extLst>
          </p:cNvPr>
          <p:cNvSpPr>
            <a:spLocks noGrp="1"/>
          </p:cNvSpPr>
          <p:nvPr>
            <p:ph type="title"/>
          </p:nvPr>
        </p:nvSpPr>
        <p:spPr/>
        <p:txBody>
          <a:bodyPr/>
          <a:lstStyle/>
          <a:p>
            <a:r>
              <a:rPr lang="en-US"/>
              <a:t>A Call to Action - What You Can Do</a:t>
            </a:r>
          </a:p>
        </p:txBody>
      </p:sp>
      <p:sp>
        <p:nvSpPr>
          <p:cNvPr id="3" name="Text Placeholder 2">
            <a:extLst>
              <a:ext uri="{FF2B5EF4-FFF2-40B4-BE49-F238E27FC236}">
                <a16:creationId xmlns:a16="http://schemas.microsoft.com/office/drawing/2014/main" id="{859D9E79-ADF5-2DDB-7E0B-9A4F916609D0}"/>
              </a:ext>
            </a:extLst>
          </p:cNvPr>
          <p:cNvSpPr>
            <a:spLocks noGrp="1"/>
          </p:cNvSpPr>
          <p:nvPr>
            <p:ph type="body" sz="quarter" idx="10"/>
          </p:nvPr>
        </p:nvSpPr>
        <p:spPr>
          <a:xfrm>
            <a:off x="607557" y="753974"/>
            <a:ext cx="4844115" cy="5057546"/>
          </a:xfrm>
        </p:spPr>
        <p:txBody>
          <a:bodyPr/>
          <a:lstStyle/>
          <a:p>
            <a:pPr marL="0" indent="0">
              <a:lnSpc>
                <a:spcPct val="107000"/>
              </a:lnSpc>
              <a:spcBef>
                <a:spcPts val="0"/>
              </a:spcBef>
              <a:buNone/>
            </a:pPr>
            <a:r>
              <a:rPr lang="en-US" sz="2600" b="1" kern="100" dirty="0">
                <a:solidFill>
                  <a:srgbClr val="072042"/>
                </a:solidFill>
                <a:effectLst/>
                <a:ea typeface="Calibri" panose="020F0502020204030204" pitchFamily="34" charset="0"/>
              </a:rPr>
              <a:t>Research</a:t>
            </a:r>
            <a:r>
              <a:rPr lang="en-US" sz="2600" kern="100" dirty="0">
                <a:solidFill>
                  <a:srgbClr val="072042"/>
                </a:solidFill>
                <a:effectLst/>
                <a:ea typeface="Calibri" panose="020F0502020204030204" pitchFamily="34" charset="0"/>
              </a:rPr>
              <a:t> </a:t>
            </a:r>
          </a:p>
          <a:p>
            <a:pPr marL="457200" lvl="1">
              <a:lnSpc>
                <a:spcPct val="107000"/>
              </a:lnSpc>
              <a:spcBef>
                <a:spcPts val="0"/>
              </a:spcBef>
            </a:pPr>
            <a:r>
              <a:rPr lang="en-US" sz="2200" kern="100" dirty="0">
                <a:effectLst/>
                <a:ea typeface="Calibri" panose="020F0502020204030204" pitchFamily="34" charset="0"/>
              </a:rPr>
              <a:t>Team science, multi-disciplinary</a:t>
            </a:r>
          </a:p>
          <a:p>
            <a:pPr marL="457200" lvl="1">
              <a:lnSpc>
                <a:spcPct val="107000"/>
              </a:lnSpc>
              <a:spcBef>
                <a:spcPts val="0"/>
              </a:spcBef>
            </a:pPr>
            <a:r>
              <a:rPr lang="en-US" sz="2200" kern="100" dirty="0">
                <a:ea typeface="Calibri" panose="020F0502020204030204" pitchFamily="34" charset="0"/>
              </a:rPr>
              <a:t>B</a:t>
            </a:r>
            <a:r>
              <a:rPr lang="en-US" sz="2200" kern="100" dirty="0">
                <a:effectLst/>
                <a:ea typeface="Calibri" panose="020F0502020204030204" pitchFamily="34" charset="0"/>
              </a:rPr>
              <a:t>asic </a:t>
            </a:r>
            <a:r>
              <a:rPr lang="en-US" sz="2200" kern="100" dirty="0">
                <a:ea typeface="Calibri" panose="020F0502020204030204" pitchFamily="34" charset="0"/>
              </a:rPr>
              <a:t>AND</a:t>
            </a:r>
            <a:r>
              <a:rPr lang="en-US" sz="2200" kern="100" dirty="0">
                <a:effectLst/>
                <a:ea typeface="Calibri" panose="020F0502020204030204" pitchFamily="34" charset="0"/>
              </a:rPr>
              <a:t> applied BSSR</a:t>
            </a:r>
          </a:p>
          <a:p>
            <a:pPr marL="457200" lvl="1">
              <a:lnSpc>
                <a:spcPct val="107000"/>
              </a:lnSpc>
              <a:spcBef>
                <a:spcPts val="0"/>
              </a:spcBef>
            </a:pPr>
            <a:r>
              <a:rPr lang="en-US" sz="2200" kern="100" dirty="0">
                <a:effectLst/>
                <a:ea typeface="Calibri" panose="020F0502020204030204" pitchFamily="34" charset="0"/>
              </a:rPr>
              <a:t>Multi-level, addressing SDOH and structural factors</a:t>
            </a:r>
          </a:p>
          <a:p>
            <a:pPr marL="457200" lvl="1">
              <a:lnSpc>
                <a:spcPct val="107000"/>
              </a:lnSpc>
              <a:spcBef>
                <a:spcPts val="0"/>
              </a:spcBef>
            </a:pPr>
            <a:r>
              <a:rPr lang="en-US" sz="2200" kern="100" dirty="0">
                <a:effectLst/>
                <a:ea typeface="Calibri" panose="020F0502020204030204" pitchFamily="34" charset="0"/>
              </a:rPr>
              <a:t>Methodologically innovative and rigorous</a:t>
            </a:r>
          </a:p>
          <a:p>
            <a:pPr marL="457200" lvl="1">
              <a:lnSpc>
                <a:spcPct val="107000"/>
              </a:lnSpc>
              <a:spcBef>
                <a:spcPts val="0"/>
              </a:spcBef>
            </a:pPr>
            <a:r>
              <a:rPr lang="en-US" sz="2200" kern="100" dirty="0">
                <a:effectLst/>
                <a:ea typeface="Calibri" panose="020F0502020204030204" pitchFamily="34" charset="0"/>
              </a:rPr>
              <a:t>Addresses health disparities</a:t>
            </a:r>
          </a:p>
          <a:p>
            <a:pPr marL="457200" lvl="1">
              <a:lnSpc>
                <a:spcPct val="107000"/>
              </a:lnSpc>
              <a:spcBef>
                <a:spcPts val="0"/>
              </a:spcBef>
            </a:pPr>
            <a:r>
              <a:rPr lang="en-US" sz="2200" kern="100" dirty="0">
                <a:effectLst/>
                <a:ea typeface="Calibri" panose="020F0502020204030204" pitchFamily="34" charset="0"/>
              </a:rPr>
              <a:t>Plans for feasibility and impact</a:t>
            </a:r>
            <a:endParaRPr lang="en-US" kern="100" dirty="0">
              <a:effectLst/>
              <a:ea typeface="Calibri" panose="020F0502020204030204" pitchFamily="34" charset="0"/>
            </a:endParaRPr>
          </a:p>
          <a:p>
            <a:endParaRPr lang="en-US" dirty="0"/>
          </a:p>
        </p:txBody>
      </p:sp>
      <p:sp>
        <p:nvSpPr>
          <p:cNvPr id="4" name="Text Placeholder 2">
            <a:extLst>
              <a:ext uri="{FF2B5EF4-FFF2-40B4-BE49-F238E27FC236}">
                <a16:creationId xmlns:a16="http://schemas.microsoft.com/office/drawing/2014/main" id="{FFD7A92A-56F4-3FEE-6FED-CB3BF8669FF3}"/>
              </a:ext>
            </a:extLst>
          </p:cNvPr>
          <p:cNvSpPr txBox="1">
            <a:spLocks/>
          </p:cNvSpPr>
          <p:nvPr/>
        </p:nvSpPr>
        <p:spPr>
          <a:xfrm>
            <a:off x="5929079" y="753974"/>
            <a:ext cx="6461759" cy="4325343"/>
          </a:xfrm>
          <a:prstGeom prst="rect">
            <a:avLst/>
          </a:prstGeom>
        </p:spPr>
        <p:txBody>
          <a:bodyPr/>
          <a:lstStyle>
            <a:lvl1pPr marL="228600" indent="-228600" algn="l" defTabSz="914400" rtl="0" eaLnBrk="1" latinLnBrk="0" hangingPunct="1">
              <a:lnSpc>
                <a:spcPct val="90000"/>
              </a:lnSpc>
              <a:spcBef>
                <a:spcPts val="500"/>
              </a:spcBef>
              <a:spcAft>
                <a:spcPts val="8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spcAft>
                <a:spcPts val="8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spcAft>
                <a:spcPts val="8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spcAft>
                <a:spcPts val="8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spcAft>
                <a:spcPts val="8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lvl="1" indent="0">
              <a:lnSpc>
                <a:spcPct val="107000"/>
              </a:lnSpc>
              <a:spcBef>
                <a:spcPts val="0"/>
              </a:spcBef>
              <a:buNone/>
            </a:pPr>
            <a:r>
              <a:rPr lang="en-US" sz="2600" b="1" kern="100">
                <a:solidFill>
                  <a:srgbClr val="072042"/>
                </a:solidFill>
                <a:ea typeface="Calibri" panose="020F0502020204030204" pitchFamily="34" charset="0"/>
              </a:rPr>
              <a:t>Communication/Outreach</a:t>
            </a:r>
          </a:p>
          <a:p>
            <a:pPr marL="514350" lvl="1" indent="-285750">
              <a:lnSpc>
                <a:spcPct val="107000"/>
              </a:lnSpc>
              <a:spcBef>
                <a:spcPts val="0"/>
              </a:spcBef>
            </a:pPr>
            <a:r>
              <a:rPr lang="en-US" sz="2200" kern="100">
                <a:effectLst/>
                <a:ea typeface="Calibri" panose="020F0502020204030204" pitchFamily="34" charset="0"/>
              </a:rPr>
              <a:t>Publish widely</a:t>
            </a:r>
          </a:p>
          <a:p>
            <a:pPr marL="514350" lvl="1" indent="-285750">
              <a:lnSpc>
                <a:spcPct val="107000"/>
              </a:lnSpc>
              <a:spcBef>
                <a:spcPts val="0"/>
              </a:spcBef>
            </a:pPr>
            <a:r>
              <a:rPr lang="en-US" sz="2200" kern="100">
                <a:effectLst/>
                <a:ea typeface="Calibri" panose="020F0502020204030204" pitchFamily="34" charset="0"/>
              </a:rPr>
              <a:t>Disseminate your successes</a:t>
            </a:r>
          </a:p>
          <a:p>
            <a:pPr marL="514350" lvl="1" indent="-285750">
              <a:lnSpc>
                <a:spcPct val="107000"/>
              </a:lnSpc>
              <a:spcBef>
                <a:spcPts val="0"/>
              </a:spcBef>
            </a:pPr>
            <a:r>
              <a:rPr lang="en-US" sz="2200" kern="100">
                <a:effectLst/>
                <a:ea typeface="Calibri" panose="020F0502020204030204" pitchFamily="34" charset="0"/>
              </a:rPr>
              <a:t>Educate peers, leaders, and biomedical colleagues</a:t>
            </a:r>
          </a:p>
          <a:p>
            <a:pPr marL="514350" lvl="1" indent="-285750">
              <a:lnSpc>
                <a:spcPct val="107000"/>
              </a:lnSpc>
              <a:spcBef>
                <a:spcPts val="0"/>
              </a:spcBef>
            </a:pPr>
            <a:r>
              <a:rPr lang="en-US" sz="2200" kern="100">
                <a:effectLst/>
                <a:ea typeface="Calibri" panose="020F0502020204030204" pitchFamily="34" charset="0"/>
              </a:rPr>
              <a:t>Engage with decision-makers</a:t>
            </a:r>
            <a:br>
              <a:rPr lang="en-US" sz="2200" kern="100">
                <a:effectLst/>
                <a:ea typeface="Calibri" panose="020F0502020204030204" pitchFamily="34" charset="0"/>
              </a:rPr>
            </a:br>
            <a:endParaRPr lang="en-US" sz="2200" kern="100">
              <a:effectLst/>
              <a:ea typeface="Calibri" panose="020F0502020204030204" pitchFamily="34" charset="0"/>
            </a:endParaRPr>
          </a:p>
          <a:p>
            <a:pPr marL="228600" lvl="1" indent="0">
              <a:lnSpc>
                <a:spcPct val="107000"/>
              </a:lnSpc>
              <a:spcBef>
                <a:spcPts val="0"/>
              </a:spcBef>
              <a:buNone/>
            </a:pPr>
            <a:r>
              <a:rPr lang="en-US" sz="2600" b="1" kern="100">
                <a:solidFill>
                  <a:srgbClr val="072042"/>
                </a:solidFill>
                <a:ea typeface="Calibri" panose="020F0502020204030204" pitchFamily="34" charset="0"/>
              </a:rPr>
              <a:t>Mentoring/Training </a:t>
            </a:r>
          </a:p>
          <a:p>
            <a:pPr marL="514350" lvl="1" indent="-285750">
              <a:lnSpc>
                <a:spcPct val="107000"/>
              </a:lnSpc>
              <a:spcBef>
                <a:spcPts val="0"/>
              </a:spcBef>
            </a:pPr>
            <a:r>
              <a:rPr lang="en-US" sz="2200" kern="100">
                <a:effectLst/>
                <a:ea typeface="Calibri" panose="020F0502020204030204" pitchFamily="34" charset="0"/>
              </a:rPr>
              <a:t>Focus on advanced quantitative skills and mixed methods</a:t>
            </a:r>
          </a:p>
          <a:p>
            <a:pPr marL="514350" lvl="1" indent="-285750">
              <a:lnSpc>
                <a:spcPct val="107000"/>
              </a:lnSpc>
              <a:spcBef>
                <a:spcPts val="0"/>
              </a:spcBef>
            </a:pPr>
            <a:r>
              <a:rPr lang="en-US" sz="2200" kern="100">
                <a:effectLst/>
                <a:ea typeface="Calibri" panose="020F0502020204030204" pitchFamily="34" charset="0"/>
              </a:rPr>
              <a:t>Promote collaboration in team science approaches</a:t>
            </a:r>
          </a:p>
          <a:p>
            <a:pPr marL="228600" lvl="1" indent="0">
              <a:lnSpc>
                <a:spcPct val="107000"/>
              </a:lnSpc>
              <a:spcBef>
                <a:spcPts val="0"/>
              </a:spcBef>
              <a:buNone/>
            </a:pPr>
            <a:endParaRPr lang="en-US" sz="1800" b="1" kern="100">
              <a:solidFill>
                <a:srgbClr val="0E1C3F"/>
              </a:solidFill>
              <a:ea typeface="Calibri" panose="020F0502020204030204" pitchFamily="34" charset="0"/>
            </a:endParaRPr>
          </a:p>
          <a:p>
            <a:pPr marL="457200" lvl="1">
              <a:lnSpc>
                <a:spcPct val="107000"/>
              </a:lnSpc>
              <a:spcBef>
                <a:spcPts val="0"/>
              </a:spcBef>
            </a:pPr>
            <a:endParaRPr lang="en-US" kern="100">
              <a:ea typeface="Calibri" panose="020F0502020204030204" pitchFamily="34" charset="0"/>
            </a:endParaRPr>
          </a:p>
          <a:p>
            <a:endParaRPr lang="en-US"/>
          </a:p>
        </p:txBody>
      </p:sp>
      <p:sp>
        <p:nvSpPr>
          <p:cNvPr id="5" name="TextBox 4">
            <a:extLst>
              <a:ext uri="{FF2B5EF4-FFF2-40B4-BE49-F238E27FC236}">
                <a16:creationId xmlns:a16="http://schemas.microsoft.com/office/drawing/2014/main" id="{FA2C8175-F2C6-B868-F915-485BFDD1F978}"/>
              </a:ext>
            </a:extLst>
          </p:cNvPr>
          <p:cNvSpPr txBox="1"/>
          <p:nvPr/>
        </p:nvSpPr>
        <p:spPr>
          <a:xfrm>
            <a:off x="120443" y="6123947"/>
            <a:ext cx="5331229" cy="600164"/>
          </a:xfrm>
          <a:prstGeom prst="rect">
            <a:avLst/>
          </a:prstGeom>
          <a:noFill/>
        </p:spPr>
        <p:txBody>
          <a:bodyPr wrap="square" rtlCol="0">
            <a:spAutoFit/>
          </a:bodyPr>
          <a:lstStyle/>
          <a:p>
            <a:r>
              <a:rPr lang="en-US" sz="1100" dirty="0">
                <a:solidFill>
                  <a:schemeClr val="bg1"/>
                </a:solidFill>
                <a:latin typeface="Arial" panose="020B0604020202020204" pitchFamily="34" charset="0"/>
                <a:cs typeface="Arial" panose="020B0604020202020204" pitchFamily="34" charset="0"/>
              </a:rPr>
              <a:t>Baron, J., &amp; Burg, M. M. (2025). Leveraging the behavioral sciences to serve the mission of the Advanced Research Projects Agency for Health (ARPA-H). Health Psychology, 44(1), 1–4.</a:t>
            </a:r>
          </a:p>
        </p:txBody>
      </p:sp>
    </p:spTree>
    <p:extLst>
      <p:ext uri="{BB962C8B-B14F-4D97-AF65-F5344CB8AC3E}">
        <p14:creationId xmlns:p14="http://schemas.microsoft.com/office/powerpoint/2010/main" val="17478618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5" name="Picture 11" descr="Qr code&#10;&#10;Description automatically generated">
            <a:extLst>
              <a:ext uri="{FF2B5EF4-FFF2-40B4-BE49-F238E27FC236}">
                <a16:creationId xmlns:a16="http://schemas.microsoft.com/office/drawing/2014/main" id="{27377584-3480-3111-4778-8733AB8B01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3026" y="1846757"/>
            <a:ext cx="2333625" cy="23241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0B6921A2-D15A-D371-BA52-485A46496D02}"/>
              </a:ext>
            </a:extLst>
          </p:cNvPr>
          <p:cNvSpPr/>
          <p:nvPr/>
        </p:nvSpPr>
        <p:spPr>
          <a:xfrm>
            <a:off x="397510" y="2448966"/>
            <a:ext cx="5237965" cy="769441"/>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400" b="1">
                <a:solidFill>
                  <a:srgbClr val="152342"/>
                </a:solidFill>
                <a:latin typeface="Helvetica" panose="020B0604020202020204" pitchFamily="34" charset="0"/>
                <a:ea typeface="Calibri" panose="020F0502020204030204" pitchFamily="34" charset="0"/>
                <a:cs typeface="Helvetica" panose="020B0604020202020204" pitchFamily="34" charset="0"/>
              </a:rPr>
              <a:t>obssr.od.nih.gov</a:t>
            </a:r>
            <a:endParaRPr lang="en-US" sz="4400" b="1">
              <a:solidFill>
                <a:srgbClr val="152342"/>
              </a:solidFill>
              <a:latin typeface="Helvetica" panose="020B0604020202020204" pitchFamily="34" charset="0"/>
              <a:cs typeface="Helvetica" panose="020B0604020202020204" pitchFamily="34" charset="0"/>
            </a:endParaRPr>
          </a:p>
        </p:txBody>
      </p:sp>
      <p:pic>
        <p:nvPicPr>
          <p:cNvPr id="1037" name="Picture 13" descr="A person carrying a child on their shoulders outdoors. The child is holding a kite. ">
            <a:extLst>
              <a:ext uri="{FF2B5EF4-FFF2-40B4-BE49-F238E27FC236}">
                <a16:creationId xmlns:a16="http://schemas.microsoft.com/office/drawing/2014/main" id="{9681FA03-0055-503F-A896-9952BC1C23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096000" cy="611656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52B2C7C0-111D-4525-BB85-3648075326F4}"/>
              </a:ext>
            </a:extLst>
          </p:cNvPr>
          <p:cNvSpPr/>
          <p:nvPr/>
        </p:nvSpPr>
        <p:spPr>
          <a:xfrm>
            <a:off x="6167679" y="1508203"/>
            <a:ext cx="6024321" cy="338554"/>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600" b="0" u="none" strike="noStrike" baseline="0">
                <a:solidFill>
                  <a:srgbClr val="152342"/>
                </a:solidFill>
                <a:latin typeface="Arial" panose="020B0604020202020204" pitchFamily="34" charset="0"/>
                <a:cs typeface="Arial" panose="020B0604020202020204" pitchFamily="34" charset="0"/>
              </a:rPr>
              <a:t>Healthier </a:t>
            </a:r>
            <a:r>
              <a:rPr lang="en-US" sz="1600">
                <a:solidFill>
                  <a:srgbClr val="152342"/>
                </a:solidFill>
                <a:latin typeface="Arial" panose="020B0604020202020204" pitchFamily="34" charset="0"/>
                <a:cs typeface="Arial" panose="020B0604020202020204" pitchFamily="34" charset="0"/>
              </a:rPr>
              <a:t>L</a:t>
            </a:r>
            <a:r>
              <a:rPr lang="en-US" sz="1600" b="0" u="none" strike="noStrike" baseline="0">
                <a:solidFill>
                  <a:srgbClr val="152342"/>
                </a:solidFill>
                <a:latin typeface="Arial" panose="020B0604020202020204" pitchFamily="34" charset="0"/>
                <a:cs typeface="Arial" panose="020B0604020202020204" pitchFamily="34" charset="0"/>
              </a:rPr>
              <a:t>ives </a:t>
            </a:r>
            <a:r>
              <a:rPr lang="en-US" sz="1600">
                <a:solidFill>
                  <a:srgbClr val="152342"/>
                </a:solidFill>
                <a:latin typeface="Arial" panose="020B0604020202020204" pitchFamily="34" charset="0"/>
                <a:cs typeface="Arial" panose="020B0604020202020204" pitchFamily="34" charset="0"/>
              </a:rPr>
              <a:t>T</a:t>
            </a:r>
            <a:r>
              <a:rPr lang="en-US" sz="1600" b="0" u="none" strike="noStrike" baseline="0">
                <a:solidFill>
                  <a:srgbClr val="152342"/>
                </a:solidFill>
                <a:latin typeface="Arial" panose="020B0604020202020204" pitchFamily="34" charset="0"/>
                <a:cs typeface="Arial" panose="020B0604020202020204" pitchFamily="34" charset="0"/>
              </a:rPr>
              <a:t>hrough Behavioral and </a:t>
            </a:r>
            <a:r>
              <a:rPr lang="en-US" sz="1600">
                <a:solidFill>
                  <a:srgbClr val="152342"/>
                </a:solidFill>
                <a:latin typeface="Arial" panose="020B0604020202020204" pitchFamily="34" charset="0"/>
                <a:cs typeface="Arial" panose="020B0604020202020204" pitchFamily="34" charset="0"/>
              </a:rPr>
              <a:t>So</a:t>
            </a:r>
            <a:r>
              <a:rPr lang="en-US" sz="1600" b="0" u="none" strike="noStrike" baseline="0">
                <a:solidFill>
                  <a:srgbClr val="152342"/>
                </a:solidFill>
                <a:latin typeface="Arial" panose="020B0604020202020204" pitchFamily="34" charset="0"/>
                <a:cs typeface="Arial" panose="020B0604020202020204" pitchFamily="34" charset="0"/>
              </a:rPr>
              <a:t>cial </a:t>
            </a:r>
            <a:r>
              <a:rPr lang="en-US" sz="1600">
                <a:solidFill>
                  <a:srgbClr val="152342"/>
                </a:solidFill>
                <a:latin typeface="Arial" panose="020B0604020202020204" pitchFamily="34" charset="0"/>
                <a:cs typeface="Arial" panose="020B0604020202020204" pitchFamily="34" charset="0"/>
              </a:rPr>
              <a:t>S</a:t>
            </a:r>
            <a:r>
              <a:rPr lang="en-US" sz="1600" b="0" u="none" strike="noStrike" baseline="0">
                <a:solidFill>
                  <a:srgbClr val="152342"/>
                </a:solidFill>
                <a:latin typeface="Arial" panose="020B0604020202020204" pitchFamily="34" charset="0"/>
                <a:cs typeface="Arial" panose="020B0604020202020204" pitchFamily="34" charset="0"/>
              </a:rPr>
              <a:t>ciences </a:t>
            </a:r>
          </a:p>
        </p:txBody>
      </p:sp>
      <p:sp>
        <p:nvSpPr>
          <p:cNvPr id="6" name="Rectangle 5">
            <a:extLst>
              <a:ext uri="{FF2B5EF4-FFF2-40B4-BE49-F238E27FC236}">
                <a16:creationId xmlns:a16="http://schemas.microsoft.com/office/drawing/2014/main" id="{0B6921A2-D15A-D371-BA52-485A46496D02}"/>
              </a:ext>
            </a:extLst>
          </p:cNvPr>
          <p:cNvSpPr/>
          <p:nvPr/>
        </p:nvSpPr>
        <p:spPr>
          <a:xfrm>
            <a:off x="6853635" y="768934"/>
            <a:ext cx="4853302" cy="769441"/>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400" b="1">
                <a:solidFill>
                  <a:srgbClr val="152342"/>
                </a:solidFill>
                <a:latin typeface="Helvetica" panose="020B0604020202020204" pitchFamily="34" charset="0"/>
                <a:ea typeface="Calibri" panose="020F0502020204030204" pitchFamily="34" charset="0"/>
                <a:cs typeface="Helvetica" panose="020B0604020202020204" pitchFamily="34" charset="0"/>
              </a:rPr>
              <a:t>obssr.od.nih.gov</a:t>
            </a:r>
            <a:endParaRPr lang="en-US" sz="4400" b="1">
              <a:solidFill>
                <a:srgbClr val="152342"/>
              </a:solidFill>
              <a:latin typeface="Helvetica" panose="020B0604020202020204" pitchFamily="34" charset="0"/>
              <a:cs typeface="Helvetica" panose="020B0604020202020204" pitchFamily="34" charset="0"/>
            </a:endParaRPr>
          </a:p>
        </p:txBody>
      </p:sp>
      <p:sp>
        <p:nvSpPr>
          <p:cNvPr id="7" name="Rectangle 6">
            <a:extLst>
              <a:ext uri="{FF2B5EF4-FFF2-40B4-BE49-F238E27FC236}">
                <a16:creationId xmlns:a16="http://schemas.microsoft.com/office/drawing/2014/main" id="{176E4D78-D98B-0B94-ECCA-C551B69BABD9}"/>
              </a:ext>
            </a:extLst>
          </p:cNvPr>
          <p:cNvSpPr/>
          <p:nvPr/>
        </p:nvSpPr>
        <p:spPr>
          <a:xfrm>
            <a:off x="6078115" y="4124859"/>
            <a:ext cx="6203445" cy="492443"/>
          </a:xfrm>
          <a:prstGeom prst="rect">
            <a:avLst/>
          </a:prstGeom>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600" b="1">
                <a:solidFill>
                  <a:srgbClr val="152342"/>
                </a:solidFill>
                <a:latin typeface="Helvetica"/>
                <a:ea typeface="+mn-lt"/>
                <a:cs typeface="Helvetica"/>
                <a:hlinkClick r:id="rId4">
                  <a:extLst>
                    <a:ext uri="{A12FA001-AC4F-418D-AE19-62706E023703}">
                      <ahyp:hlinkClr xmlns:ahyp="http://schemas.microsoft.com/office/drawing/2018/hyperlinkcolor" val="tx"/>
                    </a:ext>
                  </a:extLst>
                </a:hlinkClick>
              </a:rPr>
              <a:t>Subscribe to our Email Updates</a:t>
            </a:r>
            <a:endParaRPr lang="en-US" sz="2600" b="1">
              <a:solidFill>
                <a:srgbClr val="152342"/>
              </a:solidFill>
              <a:latin typeface="Helvetica"/>
              <a:cs typeface="Helvetica"/>
            </a:endParaRPr>
          </a:p>
        </p:txBody>
      </p:sp>
    </p:spTree>
    <p:extLst>
      <p:ext uri="{BB962C8B-B14F-4D97-AF65-F5344CB8AC3E}">
        <p14:creationId xmlns:p14="http://schemas.microsoft.com/office/powerpoint/2010/main" val="4066330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4070A-6BF5-0C7F-5848-927B4CAD1F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72481D-D4AE-472E-7015-4A86C2941CDB}"/>
              </a:ext>
            </a:extLst>
          </p:cNvPr>
          <p:cNvSpPr>
            <a:spLocks noGrp="1"/>
          </p:cNvSpPr>
          <p:nvPr>
            <p:ph type="title"/>
          </p:nvPr>
        </p:nvSpPr>
        <p:spPr/>
        <p:txBody>
          <a:bodyPr/>
          <a:lstStyle/>
          <a:p>
            <a:r>
              <a:rPr lang="en-US" sz="3400"/>
              <a:t>Life Expectancy in the U.S.</a:t>
            </a:r>
          </a:p>
        </p:txBody>
      </p:sp>
      <p:sp>
        <p:nvSpPr>
          <p:cNvPr id="4" name="Rectangle 3">
            <a:extLst>
              <a:ext uri="{FF2B5EF4-FFF2-40B4-BE49-F238E27FC236}">
                <a16:creationId xmlns:a16="http://schemas.microsoft.com/office/drawing/2014/main" id="{FF5C640E-8828-EBDF-0E34-9139CEC8109C}"/>
              </a:ext>
            </a:extLst>
          </p:cNvPr>
          <p:cNvSpPr/>
          <p:nvPr/>
        </p:nvSpPr>
        <p:spPr>
          <a:xfrm>
            <a:off x="239163" y="1443331"/>
            <a:ext cx="3431894" cy="342337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99AB6B7-BAD8-227B-9BAC-48746DC398C0}"/>
              </a:ext>
            </a:extLst>
          </p:cNvPr>
          <p:cNvSpPr txBox="1"/>
          <p:nvPr/>
        </p:nvSpPr>
        <p:spPr>
          <a:xfrm>
            <a:off x="351725" y="2185523"/>
            <a:ext cx="3206769"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chemeClr val="bg1"/>
                </a:solidFill>
                <a:latin typeface="Arial" panose="020B0604020202020204" pitchFamily="34" charset="0"/>
                <a:cs typeface="Arial" panose="020B0604020202020204" pitchFamily="34" charset="0"/>
              </a:rPr>
              <a:t>The U.S. has the lowest life expectancy (77.5 years) among similarly large and wealthy nations. </a:t>
            </a:r>
          </a:p>
        </p:txBody>
      </p:sp>
      <p:pic>
        <p:nvPicPr>
          <p:cNvPr id="6" name="Picture 5">
            <a:extLst>
              <a:ext uri="{FF2B5EF4-FFF2-40B4-BE49-F238E27FC236}">
                <a16:creationId xmlns:a16="http://schemas.microsoft.com/office/drawing/2014/main" id="{5E87F44A-BA9C-6D78-7253-5DF0AD44D41A}"/>
              </a:ext>
            </a:extLst>
          </p:cNvPr>
          <p:cNvPicPr>
            <a:picLocks noChangeAspect="1"/>
          </p:cNvPicPr>
          <p:nvPr/>
        </p:nvPicPr>
        <p:blipFill>
          <a:blip r:embed="rId2"/>
          <a:stretch>
            <a:fillRect/>
          </a:stretch>
        </p:blipFill>
        <p:spPr>
          <a:xfrm>
            <a:off x="3940357" y="972079"/>
            <a:ext cx="7787355" cy="4680697"/>
          </a:xfrm>
          <a:prstGeom prst="rect">
            <a:avLst/>
          </a:prstGeom>
        </p:spPr>
      </p:pic>
      <p:sp>
        <p:nvSpPr>
          <p:cNvPr id="10" name="TextBox 9">
            <a:extLst>
              <a:ext uri="{FF2B5EF4-FFF2-40B4-BE49-F238E27FC236}">
                <a16:creationId xmlns:a16="http://schemas.microsoft.com/office/drawing/2014/main" id="{F9BFB2A4-AB6F-7F7D-4CCF-BB36C023EB3D}"/>
              </a:ext>
            </a:extLst>
          </p:cNvPr>
          <p:cNvSpPr txBox="1"/>
          <p:nvPr/>
        </p:nvSpPr>
        <p:spPr>
          <a:xfrm>
            <a:off x="239163" y="6179524"/>
            <a:ext cx="5592678" cy="430887"/>
          </a:xfrm>
          <a:prstGeom prst="rect">
            <a:avLst/>
          </a:prstGeom>
          <a:noFill/>
        </p:spPr>
        <p:txBody>
          <a:bodyPr wrap="square" rtlCol="0">
            <a:spAutoFit/>
          </a:bodyPr>
          <a:lstStyle/>
          <a:p>
            <a:r>
              <a:rPr lang="en-US" sz="1100" dirty="0">
                <a:solidFill>
                  <a:schemeClr val="bg1"/>
                </a:solidFill>
                <a:latin typeface="Arial" panose="020B0604020202020204" pitchFamily="34" charset="0"/>
                <a:cs typeface="Arial" panose="020B0604020202020204" pitchFamily="34" charset="0"/>
              </a:rPr>
              <a:t>https://www.healthsystemtracker.org/brief/the-state-of-the-u-s-health-system-in-2022-and-the-outlook-for-2023/ </a:t>
            </a:r>
          </a:p>
        </p:txBody>
      </p:sp>
    </p:spTree>
    <p:extLst>
      <p:ext uri="{BB962C8B-B14F-4D97-AF65-F5344CB8AC3E}">
        <p14:creationId xmlns:p14="http://schemas.microsoft.com/office/powerpoint/2010/main" val="757215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BE61F36A-7327-49B6-B2BA-3DF1743D2E18}"/>
              </a:ext>
            </a:extLst>
          </p:cNvPr>
          <p:cNvGraphicFramePr>
            <a:graphicFrameLocks/>
          </p:cNvGraphicFramePr>
          <p:nvPr>
            <p:extLst>
              <p:ext uri="{D42A27DB-BD31-4B8C-83A1-F6EECF244321}">
                <p14:modId xmlns:p14="http://schemas.microsoft.com/office/powerpoint/2010/main" val="2829869351"/>
              </p:ext>
            </p:extLst>
          </p:nvPr>
        </p:nvGraphicFramePr>
        <p:xfrm>
          <a:off x="1435580" y="1022878"/>
          <a:ext cx="8842509" cy="4812244"/>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5">
            <a:extLst>
              <a:ext uri="{FF2B5EF4-FFF2-40B4-BE49-F238E27FC236}">
                <a16:creationId xmlns:a16="http://schemas.microsoft.com/office/drawing/2014/main" id="{2A02160A-E724-27DA-8F5B-6551047F1082}"/>
              </a:ext>
            </a:extLst>
          </p:cNvPr>
          <p:cNvSpPr txBox="1"/>
          <p:nvPr/>
        </p:nvSpPr>
        <p:spPr>
          <a:xfrm>
            <a:off x="297813" y="6225958"/>
            <a:ext cx="5164880" cy="261610"/>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933237">
              <a:defRPr/>
            </a:pPr>
            <a:r>
              <a:rPr lang="en-US" dirty="0">
                <a:solidFill>
                  <a:schemeClr val="bg1"/>
                </a:solidFill>
                <a:latin typeface="Arial" panose="020B0604020202020204" pitchFamily="34" charset="0"/>
                <a:cs typeface="Arial" panose="020B0604020202020204" pitchFamily="34" charset="0"/>
              </a:rPr>
              <a:t>https://www.cdc.gov/nchs/fastats/leading-causes-of-death.htm </a:t>
            </a:r>
          </a:p>
        </p:txBody>
      </p:sp>
      <p:sp>
        <p:nvSpPr>
          <p:cNvPr id="2" name="Title 1">
            <a:extLst>
              <a:ext uri="{FF2B5EF4-FFF2-40B4-BE49-F238E27FC236}">
                <a16:creationId xmlns:a16="http://schemas.microsoft.com/office/drawing/2014/main" id="{37A4477C-81B0-EBF5-C8FC-147B95E19EFB}"/>
              </a:ext>
            </a:extLst>
          </p:cNvPr>
          <p:cNvSpPr>
            <a:spLocks noGrp="1"/>
          </p:cNvSpPr>
          <p:nvPr>
            <p:ph type="title"/>
          </p:nvPr>
        </p:nvSpPr>
        <p:spPr/>
        <p:txBody>
          <a:bodyPr/>
          <a:lstStyle/>
          <a:p>
            <a:r>
              <a:rPr lang="en-US" sz="3400"/>
              <a:t>Leading Causes of Mortality in the U.S.</a:t>
            </a:r>
          </a:p>
        </p:txBody>
      </p:sp>
    </p:spTree>
    <p:extLst>
      <p:ext uri="{BB962C8B-B14F-4D97-AF65-F5344CB8AC3E}">
        <p14:creationId xmlns:p14="http://schemas.microsoft.com/office/powerpoint/2010/main" val="2877003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F964A-A2CC-510D-2527-70FFD130BD9B}"/>
              </a:ext>
            </a:extLst>
          </p:cNvPr>
          <p:cNvSpPr>
            <a:spLocks noGrp="1"/>
          </p:cNvSpPr>
          <p:nvPr>
            <p:ph type="title"/>
          </p:nvPr>
        </p:nvSpPr>
        <p:spPr>
          <a:xfrm>
            <a:off x="506819" y="219266"/>
            <a:ext cx="11220894" cy="873137"/>
          </a:xfrm>
        </p:spPr>
        <p:txBody>
          <a:bodyPr/>
          <a:lstStyle/>
          <a:p>
            <a:r>
              <a:rPr lang="en-US" sz="3400"/>
              <a:t>Factors Influencing Health Outcomes</a:t>
            </a:r>
          </a:p>
        </p:txBody>
      </p:sp>
      <p:sp>
        <p:nvSpPr>
          <p:cNvPr id="3" name="Text Placeholder 2">
            <a:extLst>
              <a:ext uri="{FF2B5EF4-FFF2-40B4-BE49-F238E27FC236}">
                <a16:creationId xmlns:a16="http://schemas.microsoft.com/office/drawing/2014/main" id="{E3993BEA-DAE7-B0DE-455A-F0064957B2AB}"/>
              </a:ext>
            </a:extLst>
          </p:cNvPr>
          <p:cNvSpPr>
            <a:spLocks noGrp="1"/>
          </p:cNvSpPr>
          <p:nvPr>
            <p:ph type="body" sz="quarter" idx="10"/>
          </p:nvPr>
        </p:nvSpPr>
        <p:spPr>
          <a:xfrm>
            <a:off x="506819" y="1109899"/>
            <a:ext cx="5375822" cy="4536535"/>
          </a:xfrm>
        </p:spPr>
        <p:txBody>
          <a:bodyPr/>
          <a:lstStyle/>
          <a:p>
            <a:pPr marL="0" marR="0" indent="0">
              <a:lnSpc>
                <a:spcPct val="107000"/>
              </a:lnSpc>
              <a:spcBef>
                <a:spcPts val="0"/>
              </a:spcBef>
              <a:spcAft>
                <a:spcPts val="800"/>
              </a:spcAft>
              <a:buNone/>
            </a:pPr>
            <a:r>
              <a:rPr lang="en-US" b="1">
                <a:solidFill>
                  <a:srgbClr val="152342"/>
                </a:solidFill>
              </a:rPr>
              <a:t>Behavioral Factors</a:t>
            </a:r>
          </a:p>
          <a:p>
            <a:pPr marL="457200" lvl="1">
              <a:lnSpc>
                <a:spcPct val="107000"/>
              </a:lnSpc>
              <a:spcBef>
                <a:spcPts val="0"/>
              </a:spcBef>
            </a:pPr>
            <a:r>
              <a:rPr lang="en-US" sz="2200" kern="100">
                <a:ea typeface="Calibri" panose="020F0502020204030204" pitchFamily="34" charset="0"/>
              </a:rPr>
              <a:t>P</a:t>
            </a:r>
            <a:r>
              <a:rPr lang="en-US" sz="2200" kern="100">
                <a:effectLst/>
                <a:ea typeface="Calibri" panose="020F0502020204030204" pitchFamily="34" charset="0"/>
              </a:rPr>
              <a:t>oor diet</a:t>
            </a:r>
          </a:p>
          <a:p>
            <a:pPr marL="457200" lvl="1">
              <a:lnSpc>
                <a:spcPct val="107000"/>
              </a:lnSpc>
              <a:spcBef>
                <a:spcPts val="0"/>
              </a:spcBef>
            </a:pPr>
            <a:r>
              <a:rPr lang="en-US" sz="2200" kern="100">
                <a:ea typeface="Calibri" panose="020F0502020204030204" pitchFamily="34" charset="0"/>
              </a:rPr>
              <a:t>P</a:t>
            </a:r>
            <a:r>
              <a:rPr lang="en-US" sz="2200" kern="100">
                <a:effectLst/>
                <a:ea typeface="Calibri" panose="020F0502020204030204" pitchFamily="34" charset="0"/>
              </a:rPr>
              <a:t>hysical inactivity</a:t>
            </a:r>
          </a:p>
          <a:p>
            <a:pPr marL="457200" lvl="1">
              <a:lnSpc>
                <a:spcPct val="107000"/>
              </a:lnSpc>
              <a:spcBef>
                <a:spcPts val="0"/>
              </a:spcBef>
            </a:pPr>
            <a:r>
              <a:rPr lang="en-US" sz="2200" kern="100">
                <a:ea typeface="Calibri" panose="020F0502020204030204" pitchFamily="34" charset="0"/>
              </a:rPr>
              <a:t>S</a:t>
            </a:r>
            <a:r>
              <a:rPr lang="en-US" sz="2200" kern="100">
                <a:effectLst/>
                <a:ea typeface="Calibri" panose="020F0502020204030204" pitchFamily="34" charset="0"/>
              </a:rPr>
              <a:t>moking</a:t>
            </a:r>
            <a:endParaRPr lang="en-US" sz="2200" kern="100">
              <a:ea typeface="Calibri" panose="020F0502020204030204" pitchFamily="34" charset="0"/>
            </a:endParaRPr>
          </a:p>
          <a:p>
            <a:pPr marL="457200" lvl="1">
              <a:lnSpc>
                <a:spcPct val="107000"/>
              </a:lnSpc>
              <a:spcBef>
                <a:spcPts val="0"/>
              </a:spcBef>
            </a:pPr>
            <a:r>
              <a:rPr lang="en-US" sz="2200" kern="100">
                <a:effectLst/>
                <a:ea typeface="Calibri" panose="020F0502020204030204" pitchFamily="34" charset="0"/>
              </a:rPr>
              <a:t>Excessive alcohol consumption</a:t>
            </a:r>
          </a:p>
          <a:p>
            <a:pPr marL="457200" lvl="1">
              <a:lnSpc>
                <a:spcPct val="107000"/>
              </a:lnSpc>
              <a:spcBef>
                <a:spcPts val="0"/>
              </a:spcBef>
            </a:pPr>
            <a:r>
              <a:rPr lang="en-US" sz="2200" kern="100">
                <a:ea typeface="Calibri" panose="020F0502020204030204" pitchFamily="34" charset="0"/>
              </a:rPr>
              <a:t>S</a:t>
            </a:r>
            <a:r>
              <a:rPr lang="en-US" sz="2200" kern="100">
                <a:effectLst/>
                <a:ea typeface="Calibri" panose="020F0502020204030204" pitchFamily="34" charset="0"/>
              </a:rPr>
              <a:t>un exposure</a:t>
            </a:r>
          </a:p>
          <a:p>
            <a:pPr marL="457200" lvl="1">
              <a:lnSpc>
                <a:spcPct val="107000"/>
              </a:lnSpc>
              <a:spcBef>
                <a:spcPts val="0"/>
              </a:spcBef>
            </a:pPr>
            <a:r>
              <a:rPr lang="en-US" sz="2200" kern="100">
                <a:ea typeface="Calibri" panose="020F0502020204030204" pitchFamily="34" charset="0"/>
              </a:rPr>
              <a:t>R</a:t>
            </a:r>
            <a:r>
              <a:rPr lang="en-US" sz="2200" kern="100">
                <a:effectLst/>
                <a:ea typeface="Calibri" panose="020F0502020204030204" pitchFamily="34" charset="0"/>
              </a:rPr>
              <a:t>isky behaviors: unsafe sex, not wearing seat belts, driving under the influence, and unsafe work practices</a:t>
            </a:r>
          </a:p>
        </p:txBody>
      </p:sp>
      <p:sp>
        <p:nvSpPr>
          <p:cNvPr id="4" name="Text Placeholder 2">
            <a:extLst>
              <a:ext uri="{FF2B5EF4-FFF2-40B4-BE49-F238E27FC236}">
                <a16:creationId xmlns:a16="http://schemas.microsoft.com/office/drawing/2014/main" id="{0D9999FB-BA0B-AF53-5545-C6A6BFB7BA98}"/>
              </a:ext>
            </a:extLst>
          </p:cNvPr>
          <p:cNvSpPr txBox="1">
            <a:spLocks/>
          </p:cNvSpPr>
          <p:nvPr/>
        </p:nvSpPr>
        <p:spPr>
          <a:xfrm>
            <a:off x="5882787" y="926941"/>
            <a:ext cx="5608062" cy="5342350"/>
          </a:xfrm>
          <a:prstGeom prst="rect">
            <a:avLst/>
          </a:prstGeom>
        </p:spPr>
        <p:txBody>
          <a:bodyPr lIns="91440" tIns="45720" rIns="91440" bIns="45720" anchor="t"/>
          <a:lstStyle>
            <a:lvl1pPr marL="228600" indent="-228600" algn="l" defTabSz="914400" rtl="0" eaLnBrk="1" latinLnBrk="0" hangingPunct="1">
              <a:lnSpc>
                <a:spcPct val="90000"/>
              </a:lnSpc>
              <a:spcBef>
                <a:spcPts val="500"/>
              </a:spcBef>
              <a:spcAft>
                <a:spcPts val="8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spcAft>
                <a:spcPts val="8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spcAft>
                <a:spcPts val="8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spcAft>
                <a:spcPts val="8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spcAft>
                <a:spcPts val="8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Bef>
                <a:spcPts val="0"/>
              </a:spcBef>
              <a:buNone/>
            </a:pPr>
            <a:r>
              <a:rPr lang="en-US" b="1" kern="100">
                <a:solidFill>
                  <a:srgbClr val="072042"/>
                </a:solidFill>
                <a:latin typeface="Arial"/>
                <a:ea typeface="Calibri"/>
                <a:cs typeface="Arial"/>
              </a:rPr>
              <a:t>Social Factors and Structural Drivers</a:t>
            </a:r>
          </a:p>
          <a:p>
            <a:pPr marL="457200" lvl="1">
              <a:lnSpc>
                <a:spcPct val="107000"/>
              </a:lnSpc>
              <a:spcBef>
                <a:spcPts val="0"/>
              </a:spcBef>
            </a:pPr>
            <a:r>
              <a:rPr lang="en-US" sz="2200" kern="100">
                <a:latin typeface="Arial"/>
                <a:ea typeface="Calibri"/>
                <a:cs typeface="Arial"/>
              </a:rPr>
              <a:t>Social isolation</a:t>
            </a:r>
          </a:p>
          <a:p>
            <a:pPr marL="457200" lvl="1">
              <a:lnSpc>
                <a:spcPct val="107000"/>
              </a:lnSpc>
              <a:spcBef>
                <a:spcPts val="0"/>
              </a:spcBef>
            </a:pPr>
            <a:r>
              <a:rPr lang="en-US" sz="2200" kern="100">
                <a:latin typeface="Arial"/>
                <a:ea typeface="Calibri"/>
                <a:cs typeface="Arial"/>
              </a:rPr>
              <a:t>Limited access to healthful foods, economic advancement, safe places for physical activity, preventive services, and quality health care</a:t>
            </a:r>
          </a:p>
          <a:p>
            <a:pPr marL="457200" lvl="1">
              <a:lnSpc>
                <a:spcPct val="107000"/>
              </a:lnSpc>
              <a:spcBef>
                <a:spcPts val="0"/>
              </a:spcBef>
            </a:pPr>
            <a:r>
              <a:rPr lang="en-US" sz="2200" kern="100">
                <a:latin typeface="Arial"/>
                <a:ea typeface="Calibri"/>
                <a:cs typeface="Arial"/>
              </a:rPr>
              <a:t>Environmental and occupational exposure to toxins and pollutants</a:t>
            </a:r>
          </a:p>
          <a:p>
            <a:pPr marL="457200" lvl="1">
              <a:lnSpc>
                <a:spcPct val="107000"/>
              </a:lnSpc>
              <a:spcBef>
                <a:spcPts val="0"/>
              </a:spcBef>
            </a:pPr>
            <a:r>
              <a:rPr lang="en-US" sz="2200" kern="100">
                <a:latin typeface="Arial"/>
                <a:ea typeface="Calibri"/>
                <a:cs typeface="Arial"/>
              </a:rPr>
              <a:t>Low income and education levels (affects most of these other factors)</a:t>
            </a:r>
          </a:p>
        </p:txBody>
      </p:sp>
    </p:spTree>
    <p:extLst>
      <p:ext uri="{BB962C8B-B14F-4D97-AF65-F5344CB8AC3E}">
        <p14:creationId xmlns:p14="http://schemas.microsoft.com/office/powerpoint/2010/main" val="1037948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Oval 56">
            <a:extLst>
              <a:ext uri="{FF2B5EF4-FFF2-40B4-BE49-F238E27FC236}">
                <a16:creationId xmlns:a16="http://schemas.microsoft.com/office/drawing/2014/main" id="{84C043F9-588E-793B-71CE-8854FCB63BE6}"/>
              </a:ext>
              <a:ext uri="{C183D7F6-B498-43B3-948B-1728B52AA6E4}">
                <adec:decorative xmlns:adec="http://schemas.microsoft.com/office/drawing/2017/decorative" val="1"/>
              </a:ext>
            </a:extLst>
          </p:cNvPr>
          <p:cNvSpPr/>
          <p:nvPr/>
        </p:nvSpPr>
        <p:spPr>
          <a:xfrm>
            <a:off x="6669964" y="2315003"/>
            <a:ext cx="635592" cy="635592"/>
          </a:xfrm>
          <a:prstGeom prst="ellipse">
            <a:avLst/>
          </a:prstGeom>
          <a:solidFill>
            <a:srgbClr val="081F4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3E668972-509C-B0C3-BEB7-C9DFB9B06886}"/>
              </a:ext>
            </a:extLst>
          </p:cNvPr>
          <p:cNvSpPr>
            <a:spLocks noGrp="1"/>
          </p:cNvSpPr>
          <p:nvPr>
            <p:ph type="title"/>
          </p:nvPr>
        </p:nvSpPr>
        <p:spPr/>
        <p:txBody>
          <a:bodyPr>
            <a:noAutofit/>
          </a:bodyPr>
          <a:lstStyle/>
          <a:p>
            <a:r>
              <a:rPr lang="en-US" sz="3400"/>
              <a:t>BSSR Shapes Health Policies and </a:t>
            </a:r>
            <a:br>
              <a:rPr lang="en-US" sz="3400"/>
            </a:br>
            <a:r>
              <a:rPr lang="en-US" sz="3400"/>
              <a:t>Improves Health Outcomes</a:t>
            </a:r>
            <a:br>
              <a:rPr lang="en-US" sz="3200"/>
            </a:br>
            <a:endParaRPr lang="en-US" sz="3200"/>
          </a:p>
        </p:txBody>
      </p:sp>
      <p:grpSp>
        <p:nvGrpSpPr>
          <p:cNvPr id="73" name="vax campaigns" descr="Vaccination Campaigns">
            <a:extLst>
              <a:ext uri="{FF2B5EF4-FFF2-40B4-BE49-F238E27FC236}">
                <a16:creationId xmlns:a16="http://schemas.microsoft.com/office/drawing/2014/main" id="{4D85C191-D225-E9AD-7D53-7E937C5D4BEC}"/>
              </a:ext>
            </a:extLst>
          </p:cNvPr>
          <p:cNvGrpSpPr/>
          <p:nvPr/>
        </p:nvGrpSpPr>
        <p:grpSpPr>
          <a:xfrm>
            <a:off x="1771153" y="4665304"/>
            <a:ext cx="3266121" cy="727786"/>
            <a:chOff x="1762009" y="4404476"/>
            <a:chExt cx="3266121" cy="727786"/>
          </a:xfrm>
        </p:grpSpPr>
        <p:sp>
          <p:nvSpPr>
            <p:cNvPr id="106" name="TextBox 105">
              <a:extLst>
                <a:ext uri="{FF2B5EF4-FFF2-40B4-BE49-F238E27FC236}">
                  <a16:creationId xmlns:a16="http://schemas.microsoft.com/office/drawing/2014/main" id="{99CA19CB-CB34-5373-A11D-B7350C6FEF20}"/>
                </a:ext>
              </a:extLst>
            </p:cNvPr>
            <p:cNvSpPr txBox="1"/>
            <p:nvPr/>
          </p:nvSpPr>
          <p:spPr>
            <a:xfrm>
              <a:off x="1821761" y="4499861"/>
              <a:ext cx="2520033" cy="338554"/>
            </a:xfrm>
            <a:prstGeom prst="rect">
              <a:avLst/>
            </a:prstGeom>
            <a:noFill/>
          </p:spPr>
          <p:txBody>
            <a:bodyPr wrap="square" rtlCol="0">
              <a:spAutoFit/>
            </a:bodyPr>
            <a:lstStyle/>
            <a:p>
              <a:r>
                <a:rPr lang="en-US" sz="1600" b="1" kern="0">
                  <a:effectLst/>
                  <a:latin typeface="Arial" panose="020B0604020202020204" pitchFamily="34" charset="0"/>
                  <a:ea typeface="Times New Roman" panose="02020603050405020304" pitchFamily="18" charset="0"/>
                  <a:cs typeface="Arial" panose="020B0604020202020204" pitchFamily="34" charset="0"/>
                </a:rPr>
                <a:t>Dietary Interventions</a:t>
              </a:r>
              <a:endParaRPr lang="en-US" sz="1600" b="1">
                <a:latin typeface="Arial" panose="020B0604020202020204" pitchFamily="34" charset="0"/>
                <a:cs typeface="Arial" panose="020B0604020202020204" pitchFamily="34" charset="0"/>
              </a:endParaRPr>
            </a:p>
          </p:txBody>
        </p:sp>
        <p:sp>
          <p:nvSpPr>
            <p:cNvPr id="42" name="Oval 41">
              <a:extLst>
                <a:ext uri="{FF2B5EF4-FFF2-40B4-BE49-F238E27FC236}">
                  <a16:creationId xmlns:a16="http://schemas.microsoft.com/office/drawing/2014/main" id="{8283B7AE-BAE3-363F-8E64-A8BDBE910BC4}"/>
                </a:ext>
                <a:ext uri="{C183D7F6-B498-43B3-948B-1728B52AA6E4}">
                  <adec:decorative xmlns:adec="http://schemas.microsoft.com/office/drawing/2017/decorative" val="1"/>
                </a:ext>
              </a:extLst>
            </p:cNvPr>
            <p:cNvSpPr/>
            <p:nvPr/>
          </p:nvSpPr>
          <p:spPr>
            <a:xfrm>
              <a:off x="4261710" y="4404476"/>
              <a:ext cx="727786" cy="727786"/>
            </a:xfrm>
            <a:prstGeom prst="ellipse">
              <a:avLst/>
            </a:prstGeom>
            <a:solidFill>
              <a:srgbClr val="1D5377">
                <a:alpha val="8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C2C7D308-952D-B3C5-3A2A-ED30D9A4677A}"/>
                </a:ext>
                <a:ext uri="{C183D7F6-B498-43B3-948B-1728B52AA6E4}">
                  <adec:decorative xmlns:adec="http://schemas.microsoft.com/office/drawing/2017/decorative" val="1"/>
                </a:ext>
              </a:extLst>
            </p:cNvPr>
            <p:cNvSpPr/>
            <p:nvPr/>
          </p:nvSpPr>
          <p:spPr>
            <a:xfrm>
              <a:off x="4306267" y="4450573"/>
              <a:ext cx="635592" cy="635592"/>
            </a:xfrm>
            <a:prstGeom prst="ellipse">
              <a:avLst/>
            </a:prstGeom>
            <a:solidFill>
              <a:srgbClr val="081F4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9" name="Straight Connector 78">
              <a:extLst>
                <a:ext uri="{FF2B5EF4-FFF2-40B4-BE49-F238E27FC236}">
                  <a16:creationId xmlns:a16="http://schemas.microsoft.com/office/drawing/2014/main" id="{BACDA877-9E64-EB90-D35C-CF44F5677B13}"/>
                </a:ext>
                <a:ext uri="{C183D7F6-B498-43B3-948B-1728B52AA6E4}">
                  <adec:decorative xmlns:adec="http://schemas.microsoft.com/office/drawing/2017/decorative" val="1"/>
                </a:ext>
              </a:extLst>
            </p:cNvPr>
            <p:cNvCxnSpPr>
              <a:cxnSpLocks/>
            </p:cNvCxnSpPr>
            <p:nvPr/>
          </p:nvCxnSpPr>
          <p:spPr>
            <a:xfrm>
              <a:off x="1762009" y="4818890"/>
              <a:ext cx="2499701" cy="0"/>
            </a:xfrm>
            <a:prstGeom prst="line">
              <a:avLst/>
            </a:prstGeom>
            <a:ln w="25400">
              <a:solidFill>
                <a:srgbClr val="0E1C3F"/>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22D91C1-FDE8-35FB-5D27-C965067DAF24}"/>
                </a:ext>
                <a:ext uri="{C183D7F6-B498-43B3-948B-1728B52AA6E4}">
                  <adec:decorative xmlns:adec="http://schemas.microsoft.com/office/drawing/2017/decorative" val="1"/>
                </a:ext>
              </a:extLst>
            </p:cNvPr>
            <p:cNvCxnSpPr>
              <a:cxnSpLocks/>
              <a:stCxn id="4" idx="3"/>
              <a:endCxn id="42" idx="7"/>
            </p:cNvCxnSpPr>
            <p:nvPr/>
          </p:nvCxnSpPr>
          <p:spPr>
            <a:xfrm flipH="1">
              <a:off x="4882914" y="4409572"/>
              <a:ext cx="145216" cy="101486"/>
            </a:xfrm>
            <a:prstGeom prst="line">
              <a:avLst/>
            </a:prstGeom>
            <a:ln w="25400">
              <a:solidFill>
                <a:srgbClr val="0E1C3F"/>
              </a:solidFill>
            </a:ln>
          </p:spPr>
          <p:style>
            <a:lnRef idx="1">
              <a:schemeClr val="accent1"/>
            </a:lnRef>
            <a:fillRef idx="0">
              <a:schemeClr val="accent1"/>
            </a:fillRef>
            <a:effectRef idx="0">
              <a:schemeClr val="accent1"/>
            </a:effectRef>
            <a:fontRef idx="minor">
              <a:schemeClr val="tx1"/>
            </a:fontRef>
          </p:style>
        </p:cxnSp>
      </p:grpSp>
      <p:cxnSp>
        <p:nvCxnSpPr>
          <p:cNvPr id="30" name="Straight Connector 29">
            <a:extLst>
              <a:ext uri="{FF2B5EF4-FFF2-40B4-BE49-F238E27FC236}">
                <a16:creationId xmlns:a16="http://schemas.microsoft.com/office/drawing/2014/main" id="{8416C4B0-E792-CA49-D783-830D7AF8C6E0}"/>
              </a:ext>
              <a:ext uri="{C183D7F6-B498-43B3-948B-1728B52AA6E4}">
                <adec:decorative xmlns:adec="http://schemas.microsoft.com/office/drawing/2017/decorative" val="1"/>
              </a:ext>
            </a:extLst>
          </p:cNvPr>
          <p:cNvCxnSpPr>
            <a:cxnSpLocks/>
            <a:endCxn id="37" idx="5"/>
          </p:cNvCxnSpPr>
          <p:nvPr/>
        </p:nvCxnSpPr>
        <p:spPr>
          <a:xfrm flipH="1" flipV="1">
            <a:off x="4935035" y="2893247"/>
            <a:ext cx="221753" cy="144310"/>
          </a:xfrm>
          <a:prstGeom prst="line">
            <a:avLst/>
          </a:prstGeom>
          <a:ln w="25400">
            <a:solidFill>
              <a:srgbClr val="0E1C3F"/>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BA25121-5319-04BB-93C0-CBFD9DB5EAAC}"/>
              </a:ext>
              <a:ext uri="{C183D7F6-B498-43B3-948B-1728B52AA6E4}">
                <adec:decorative xmlns:adec="http://schemas.microsoft.com/office/drawing/2017/decorative" val="1"/>
              </a:ext>
            </a:extLst>
          </p:cNvPr>
          <p:cNvCxnSpPr>
            <a:cxnSpLocks/>
          </p:cNvCxnSpPr>
          <p:nvPr/>
        </p:nvCxnSpPr>
        <p:spPr>
          <a:xfrm flipV="1">
            <a:off x="4463144" y="3828064"/>
            <a:ext cx="309419" cy="11565"/>
          </a:xfrm>
          <a:prstGeom prst="line">
            <a:avLst/>
          </a:prstGeom>
          <a:ln w="25400">
            <a:solidFill>
              <a:srgbClr val="0E1C3F"/>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217C763B-F8A5-D4BB-16C5-BC88D047347B}"/>
              </a:ext>
              <a:ext uri="{C183D7F6-B498-43B3-948B-1728B52AA6E4}">
                <adec:decorative xmlns:adec="http://schemas.microsoft.com/office/drawing/2017/decorative" val="1"/>
              </a:ext>
            </a:extLst>
          </p:cNvPr>
          <p:cNvCxnSpPr>
            <a:cxnSpLocks/>
            <a:endCxn id="40" idx="4"/>
          </p:cNvCxnSpPr>
          <p:nvPr/>
        </p:nvCxnSpPr>
        <p:spPr>
          <a:xfrm flipH="1" flipV="1">
            <a:off x="5838221" y="2590345"/>
            <a:ext cx="3479" cy="294951"/>
          </a:xfrm>
          <a:prstGeom prst="line">
            <a:avLst/>
          </a:prstGeom>
          <a:ln w="25400">
            <a:solidFill>
              <a:srgbClr val="0E1C3F"/>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1E79617-578D-6595-BD74-A3F9A59B5B64}"/>
              </a:ext>
              <a:ext uri="{C183D7F6-B498-43B3-948B-1728B52AA6E4}">
                <adec:decorative xmlns:adec="http://schemas.microsoft.com/office/drawing/2017/decorative" val="1"/>
              </a:ext>
            </a:extLst>
          </p:cNvPr>
          <p:cNvCxnSpPr>
            <a:cxnSpLocks/>
            <a:endCxn id="46" idx="3"/>
          </p:cNvCxnSpPr>
          <p:nvPr/>
        </p:nvCxnSpPr>
        <p:spPr>
          <a:xfrm flipV="1">
            <a:off x="6503532" y="2890318"/>
            <a:ext cx="221753" cy="146051"/>
          </a:xfrm>
          <a:prstGeom prst="line">
            <a:avLst/>
          </a:prstGeom>
          <a:ln w="25400">
            <a:solidFill>
              <a:srgbClr val="0E1C3F"/>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7C2DA51-D20D-ED0F-1F01-A4B8065E5B93}"/>
              </a:ext>
              <a:ext uri="{C183D7F6-B498-43B3-948B-1728B52AA6E4}">
                <adec:decorative xmlns:adec="http://schemas.microsoft.com/office/drawing/2017/decorative" val="1"/>
              </a:ext>
            </a:extLst>
          </p:cNvPr>
          <p:cNvCxnSpPr>
            <a:cxnSpLocks/>
          </p:cNvCxnSpPr>
          <p:nvPr/>
        </p:nvCxnSpPr>
        <p:spPr>
          <a:xfrm>
            <a:off x="6660324" y="4644422"/>
            <a:ext cx="198916" cy="138754"/>
          </a:xfrm>
          <a:prstGeom prst="line">
            <a:avLst/>
          </a:prstGeom>
          <a:ln w="25400">
            <a:solidFill>
              <a:srgbClr val="0E1C3F"/>
            </a:solidFill>
          </a:ln>
        </p:spPr>
        <p:style>
          <a:lnRef idx="1">
            <a:schemeClr val="accent1"/>
          </a:lnRef>
          <a:fillRef idx="0">
            <a:schemeClr val="accent1"/>
          </a:fillRef>
          <a:effectRef idx="0">
            <a:schemeClr val="accent1"/>
          </a:effectRef>
          <a:fontRef idx="minor">
            <a:schemeClr val="tx1"/>
          </a:fontRef>
        </p:style>
      </p:cxnSp>
      <p:grpSp>
        <p:nvGrpSpPr>
          <p:cNvPr id="2" name="behavioral and social sciences" descr="Behavioral and Social Sciences Research">
            <a:extLst>
              <a:ext uri="{FF2B5EF4-FFF2-40B4-BE49-F238E27FC236}">
                <a16:creationId xmlns:a16="http://schemas.microsoft.com/office/drawing/2014/main" id="{9000446A-3057-8E74-9F3F-2841BCAD16AF}"/>
              </a:ext>
              <a:ext uri="{C183D7F6-B498-43B3-948B-1728B52AA6E4}">
                <adec:decorative xmlns:adec="http://schemas.microsoft.com/office/drawing/2017/decorative" val="0"/>
              </a:ext>
            </a:extLst>
          </p:cNvPr>
          <p:cNvGrpSpPr/>
          <p:nvPr/>
        </p:nvGrpSpPr>
        <p:grpSpPr>
          <a:xfrm>
            <a:off x="4649208" y="2739370"/>
            <a:ext cx="2397902" cy="2274562"/>
            <a:chOff x="4620159" y="2445712"/>
            <a:chExt cx="2397902" cy="2274562"/>
          </a:xfrm>
        </p:grpSpPr>
        <p:sp>
          <p:nvSpPr>
            <p:cNvPr id="251" name="Oval 250">
              <a:extLst>
                <a:ext uri="{FF2B5EF4-FFF2-40B4-BE49-F238E27FC236}">
                  <a16:creationId xmlns:a16="http://schemas.microsoft.com/office/drawing/2014/main" id="{CAD854FF-B2D3-09CF-6282-A28E8D9C532D}"/>
                </a:ext>
                <a:ext uri="{C183D7F6-B498-43B3-948B-1728B52AA6E4}">
                  <adec:decorative xmlns:adec="http://schemas.microsoft.com/office/drawing/2017/decorative" val="1"/>
                </a:ext>
              </a:extLst>
            </p:cNvPr>
            <p:cNvSpPr>
              <a:spLocks noChangeAspect="1"/>
            </p:cNvSpPr>
            <p:nvPr/>
          </p:nvSpPr>
          <p:spPr>
            <a:xfrm>
              <a:off x="4681661" y="2448867"/>
              <a:ext cx="2275476" cy="2271407"/>
            </a:xfrm>
            <a:prstGeom prst="ellipse">
              <a:avLst/>
            </a:prstGeom>
            <a:solidFill>
              <a:srgbClr val="1D537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2A7DA79-1AC0-7F79-A77C-949E5EA9E588}"/>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6913" y="2445712"/>
              <a:ext cx="2262342" cy="2262342"/>
            </a:xfrm>
            <a:prstGeom prst="ellipse">
              <a:avLst/>
            </a:prstGeom>
            <a:effectLst/>
          </p:spPr>
        </p:pic>
        <p:sp>
          <p:nvSpPr>
            <p:cNvPr id="9" name="TextBox 8">
              <a:extLst>
                <a:ext uri="{FF2B5EF4-FFF2-40B4-BE49-F238E27FC236}">
                  <a16:creationId xmlns:a16="http://schemas.microsoft.com/office/drawing/2014/main" id="{1B8532CD-E1FA-7849-EE98-9EC2E235C076}"/>
                </a:ext>
              </a:extLst>
            </p:cNvPr>
            <p:cNvSpPr txBox="1"/>
            <p:nvPr/>
          </p:nvSpPr>
          <p:spPr>
            <a:xfrm>
              <a:off x="4620159" y="2955077"/>
              <a:ext cx="2397902" cy="1261884"/>
            </a:xfrm>
            <a:prstGeom prst="rect">
              <a:avLst/>
            </a:prstGeom>
            <a:noFill/>
          </p:spPr>
          <p:txBody>
            <a:bodyPr wrap="square" rtlCol="0">
              <a:spAutoFit/>
            </a:bodyPr>
            <a:lstStyle/>
            <a:p>
              <a:pPr algn="ctr"/>
              <a:r>
                <a:rPr lang="en-US" sz="1900" b="1">
                  <a:solidFill>
                    <a:schemeClr val="bg1"/>
                  </a:solidFill>
                  <a:latin typeface="Arial Nova" panose="020B0504020202020204" pitchFamily="34" charset="0"/>
                  <a:cs typeface="Arial" panose="020B0604020202020204" pitchFamily="34" charset="0"/>
                </a:rPr>
                <a:t>BEHAVIORAL </a:t>
              </a:r>
              <a:br>
                <a:rPr lang="en-US" sz="1900" b="1">
                  <a:solidFill>
                    <a:schemeClr val="bg1"/>
                  </a:solidFill>
                  <a:latin typeface="Arial Nova" panose="020B0504020202020204" pitchFamily="34" charset="0"/>
                  <a:cs typeface="Arial" panose="020B0604020202020204" pitchFamily="34" charset="0"/>
                </a:rPr>
              </a:br>
              <a:r>
                <a:rPr lang="en-US" sz="1900" b="1">
                  <a:solidFill>
                    <a:schemeClr val="bg1"/>
                  </a:solidFill>
                  <a:latin typeface="Arial Nova" panose="020B0504020202020204" pitchFamily="34" charset="0"/>
                  <a:cs typeface="Arial" panose="020B0604020202020204" pitchFamily="34" charset="0"/>
                </a:rPr>
                <a:t>AND </a:t>
              </a:r>
              <a:br>
                <a:rPr lang="en-US" sz="1900" b="1">
                  <a:solidFill>
                    <a:schemeClr val="bg1"/>
                  </a:solidFill>
                  <a:latin typeface="Arial Nova" panose="020B0504020202020204" pitchFamily="34" charset="0"/>
                  <a:cs typeface="Arial" panose="020B0604020202020204" pitchFamily="34" charset="0"/>
                </a:rPr>
              </a:br>
              <a:r>
                <a:rPr lang="en-US" sz="1900" b="1">
                  <a:solidFill>
                    <a:schemeClr val="bg1"/>
                  </a:solidFill>
                  <a:latin typeface="Arial Nova" panose="020B0504020202020204" pitchFamily="34" charset="0"/>
                  <a:cs typeface="Arial" panose="020B0604020202020204" pitchFamily="34" charset="0"/>
                </a:rPr>
                <a:t>SOCIAL SCIENCES RESEARCH</a:t>
              </a:r>
            </a:p>
          </p:txBody>
        </p:sp>
      </p:grpSp>
      <p:cxnSp>
        <p:nvCxnSpPr>
          <p:cNvPr id="88" name="Straight Connector 87">
            <a:extLst>
              <a:ext uri="{FF2B5EF4-FFF2-40B4-BE49-F238E27FC236}">
                <a16:creationId xmlns:a16="http://schemas.microsoft.com/office/drawing/2014/main" id="{E3DC3D8C-7F16-91F6-8BFC-88D529CFB2E0}"/>
              </a:ext>
              <a:ext uri="{C183D7F6-B498-43B3-948B-1728B52AA6E4}">
                <adec:decorative xmlns:adec="http://schemas.microsoft.com/office/drawing/2017/decorative" val="1"/>
              </a:ext>
            </a:extLst>
          </p:cNvPr>
          <p:cNvCxnSpPr>
            <a:cxnSpLocks/>
          </p:cNvCxnSpPr>
          <p:nvPr/>
        </p:nvCxnSpPr>
        <p:spPr>
          <a:xfrm>
            <a:off x="6232176" y="1964984"/>
            <a:ext cx="3002304" cy="0"/>
          </a:xfrm>
          <a:prstGeom prst="line">
            <a:avLst/>
          </a:prstGeom>
          <a:ln w="25400">
            <a:solidFill>
              <a:srgbClr val="0E1C3F"/>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13480828-C1EA-C81E-CD71-5767A4716F08}"/>
              </a:ext>
              <a:ext uri="{C183D7F6-B498-43B3-948B-1728B52AA6E4}">
                <adec:decorative xmlns:adec="http://schemas.microsoft.com/office/drawing/2017/decorative" val="1"/>
              </a:ext>
            </a:extLst>
          </p:cNvPr>
          <p:cNvCxnSpPr>
            <a:cxnSpLocks/>
          </p:cNvCxnSpPr>
          <p:nvPr/>
        </p:nvCxnSpPr>
        <p:spPr>
          <a:xfrm flipV="1">
            <a:off x="6160946" y="1960254"/>
            <a:ext cx="76033" cy="104682"/>
          </a:xfrm>
          <a:prstGeom prst="line">
            <a:avLst/>
          </a:prstGeom>
          <a:ln w="25400">
            <a:solidFill>
              <a:srgbClr val="0E1C3F"/>
            </a:solidFill>
          </a:ln>
        </p:spPr>
        <p:style>
          <a:lnRef idx="1">
            <a:schemeClr val="accent1"/>
          </a:lnRef>
          <a:fillRef idx="0">
            <a:schemeClr val="accent1"/>
          </a:fillRef>
          <a:effectRef idx="0">
            <a:schemeClr val="accent1"/>
          </a:effectRef>
          <a:fontRef idx="minor">
            <a:schemeClr val="tx1"/>
          </a:fontRef>
        </p:style>
      </p:cxnSp>
      <p:sp>
        <p:nvSpPr>
          <p:cNvPr id="113" name="TextBox 112">
            <a:extLst>
              <a:ext uri="{FF2B5EF4-FFF2-40B4-BE49-F238E27FC236}">
                <a16:creationId xmlns:a16="http://schemas.microsoft.com/office/drawing/2014/main" id="{B03857BF-C317-0068-2CD3-3EAA97F6BC24}"/>
              </a:ext>
            </a:extLst>
          </p:cNvPr>
          <p:cNvSpPr txBox="1"/>
          <p:nvPr/>
        </p:nvSpPr>
        <p:spPr>
          <a:xfrm>
            <a:off x="6314437" y="1663994"/>
            <a:ext cx="2948655" cy="338554"/>
          </a:xfrm>
          <a:prstGeom prst="rect">
            <a:avLst/>
          </a:prstGeom>
          <a:noFill/>
        </p:spPr>
        <p:txBody>
          <a:bodyPr wrap="square" rtlCol="0">
            <a:spAutoFit/>
          </a:bodyPr>
          <a:lstStyle/>
          <a:p>
            <a:r>
              <a:rPr lang="en-US" sz="1600" b="1" kern="0">
                <a:effectLst/>
                <a:latin typeface="Arial" panose="020B0604020202020204" pitchFamily="34" charset="0"/>
                <a:ea typeface="Times New Roman" panose="02020603050405020304" pitchFamily="18" charset="0"/>
                <a:cs typeface="Arial" panose="020B0604020202020204" pitchFamily="34" charset="0"/>
              </a:rPr>
              <a:t>Reducing Health Disparities</a:t>
            </a:r>
            <a:endParaRPr lang="en-US" sz="1600" b="1">
              <a:latin typeface="Arial" panose="020B0604020202020204" pitchFamily="34" charset="0"/>
              <a:cs typeface="Arial" panose="020B0604020202020204" pitchFamily="34" charset="0"/>
            </a:endParaRPr>
          </a:p>
        </p:txBody>
      </p:sp>
      <p:sp>
        <p:nvSpPr>
          <p:cNvPr id="40" name="Oval 39">
            <a:extLst>
              <a:ext uri="{FF2B5EF4-FFF2-40B4-BE49-F238E27FC236}">
                <a16:creationId xmlns:a16="http://schemas.microsoft.com/office/drawing/2014/main" id="{087F6C7B-3D35-218C-D73A-3EF5EC9D96C8}"/>
              </a:ext>
              <a:ext uri="{C183D7F6-B498-43B3-948B-1728B52AA6E4}">
                <adec:decorative xmlns:adec="http://schemas.microsoft.com/office/drawing/2017/decorative" val="1"/>
              </a:ext>
            </a:extLst>
          </p:cNvPr>
          <p:cNvSpPr/>
          <p:nvPr/>
        </p:nvSpPr>
        <p:spPr>
          <a:xfrm>
            <a:off x="5474328" y="1862559"/>
            <a:ext cx="727786" cy="727786"/>
          </a:xfrm>
          <a:prstGeom prst="ellipse">
            <a:avLst/>
          </a:prstGeom>
          <a:solidFill>
            <a:srgbClr val="1D5377">
              <a:alpha val="8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6" name="Picture 215">
            <a:extLst>
              <a:ext uri="{FF2B5EF4-FFF2-40B4-BE49-F238E27FC236}">
                <a16:creationId xmlns:a16="http://schemas.microsoft.com/office/drawing/2014/main" id="{D8FBB4F3-20DE-36E8-093F-2D30EB71FE24}"/>
              </a:ext>
              <a:ext uri="{C183D7F6-B498-43B3-948B-1728B52AA6E4}">
                <adec:decorative xmlns:adec="http://schemas.microsoft.com/office/drawing/2017/decorative" val="1"/>
              </a:ext>
            </a:extLst>
          </p:cNvPr>
          <p:cNvPicPr>
            <a:picLocks noChangeAspect="1"/>
          </p:cNvPicPr>
          <p:nvPr/>
        </p:nvPicPr>
        <p:blipFill rotWithShape="1">
          <a:blip r:embed="rId4"/>
          <a:srcRect l="8353" r="8353"/>
          <a:stretch/>
        </p:blipFill>
        <p:spPr>
          <a:xfrm>
            <a:off x="5522691" y="1915848"/>
            <a:ext cx="628883" cy="628883"/>
          </a:xfrm>
          <a:prstGeom prst="ellipse">
            <a:avLst/>
          </a:prstGeom>
        </p:spPr>
      </p:pic>
      <p:cxnSp>
        <p:nvCxnSpPr>
          <p:cNvPr id="35" name="Straight Connector 34">
            <a:extLst>
              <a:ext uri="{FF2B5EF4-FFF2-40B4-BE49-F238E27FC236}">
                <a16:creationId xmlns:a16="http://schemas.microsoft.com/office/drawing/2014/main" id="{F28F53D6-CC5F-3BD8-075A-F263FECAA32A}"/>
              </a:ext>
              <a:ext uri="{C183D7F6-B498-43B3-948B-1728B52AA6E4}">
                <adec:decorative xmlns:adec="http://schemas.microsoft.com/office/drawing/2017/decorative" val="1"/>
              </a:ext>
            </a:extLst>
          </p:cNvPr>
          <p:cNvCxnSpPr>
            <a:cxnSpLocks/>
          </p:cNvCxnSpPr>
          <p:nvPr/>
        </p:nvCxnSpPr>
        <p:spPr>
          <a:xfrm>
            <a:off x="7334444" y="2605245"/>
            <a:ext cx="3208996" cy="0"/>
          </a:xfrm>
          <a:prstGeom prst="line">
            <a:avLst/>
          </a:prstGeom>
          <a:ln w="25400">
            <a:solidFill>
              <a:srgbClr val="0E1C3F"/>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FBBE55D5-7984-3F83-6AC9-2D5463746232}"/>
              </a:ext>
            </a:extLst>
          </p:cNvPr>
          <p:cNvSpPr txBox="1"/>
          <p:nvPr/>
        </p:nvSpPr>
        <p:spPr>
          <a:xfrm>
            <a:off x="7400054" y="2272688"/>
            <a:ext cx="3101377" cy="338554"/>
          </a:xfrm>
          <a:prstGeom prst="rect">
            <a:avLst/>
          </a:prstGeom>
          <a:noFill/>
        </p:spPr>
        <p:txBody>
          <a:bodyPr wrap="square" rtlCol="0">
            <a:spAutoFit/>
          </a:bodyPr>
          <a:lstStyle/>
          <a:p>
            <a:r>
              <a:rPr lang="en-US" sz="1600" b="1">
                <a:latin typeface="Arial" panose="020B0604020202020204" pitchFamily="34" charset="0"/>
                <a:cs typeface="Arial" panose="020B0604020202020204" pitchFamily="34" charset="0"/>
              </a:rPr>
              <a:t>Smoking Cessation Programs</a:t>
            </a:r>
          </a:p>
        </p:txBody>
      </p:sp>
      <p:sp>
        <p:nvSpPr>
          <p:cNvPr id="46" name="Oval 45">
            <a:extLst>
              <a:ext uri="{FF2B5EF4-FFF2-40B4-BE49-F238E27FC236}">
                <a16:creationId xmlns:a16="http://schemas.microsoft.com/office/drawing/2014/main" id="{B6EF9866-CA92-B5BD-2791-DA4975EB7E5E}"/>
              </a:ext>
              <a:ext uri="{C183D7F6-B498-43B3-948B-1728B52AA6E4}">
                <adec:decorative xmlns:adec="http://schemas.microsoft.com/office/drawing/2017/decorative" val="1"/>
              </a:ext>
            </a:extLst>
          </p:cNvPr>
          <p:cNvSpPr/>
          <p:nvPr/>
        </p:nvSpPr>
        <p:spPr>
          <a:xfrm>
            <a:off x="6618703" y="2269114"/>
            <a:ext cx="727786" cy="727786"/>
          </a:xfrm>
          <a:prstGeom prst="ellipse">
            <a:avLst/>
          </a:prstGeom>
          <a:solidFill>
            <a:srgbClr val="1D5377">
              <a:alpha val="8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009F9A"/>
              </a:highlight>
            </a:endParaRPr>
          </a:p>
        </p:txBody>
      </p:sp>
      <p:pic>
        <p:nvPicPr>
          <p:cNvPr id="12" name="Picture 11">
            <a:extLst>
              <a:ext uri="{FF2B5EF4-FFF2-40B4-BE49-F238E27FC236}">
                <a16:creationId xmlns:a16="http://schemas.microsoft.com/office/drawing/2014/main" id="{E8B0A101-D43D-7DCF-F39A-0361E7DC601D}"/>
              </a:ext>
              <a:ext uri="{C183D7F6-B498-43B3-948B-1728B52AA6E4}">
                <adec:decorative xmlns:adec="http://schemas.microsoft.com/office/drawing/2017/decorative" val="1"/>
              </a:ext>
            </a:extLst>
          </p:cNvPr>
          <p:cNvPicPr>
            <a:picLocks noChangeAspect="1"/>
          </p:cNvPicPr>
          <p:nvPr/>
        </p:nvPicPr>
        <p:blipFill rotWithShape="1">
          <a:blip r:embed="rId5"/>
          <a:srcRect l="561" t="-1498" r="601" b="1498"/>
          <a:stretch/>
        </p:blipFill>
        <p:spPr>
          <a:xfrm>
            <a:off x="6659450" y="2306558"/>
            <a:ext cx="635591" cy="635591"/>
          </a:xfrm>
          <a:prstGeom prst="ellipse">
            <a:avLst/>
          </a:prstGeom>
        </p:spPr>
      </p:pic>
      <p:grpSp>
        <p:nvGrpSpPr>
          <p:cNvPr id="10" name="HIV prevention" descr="HIV Prevention Strategies">
            <a:extLst>
              <a:ext uri="{FF2B5EF4-FFF2-40B4-BE49-F238E27FC236}">
                <a16:creationId xmlns:a16="http://schemas.microsoft.com/office/drawing/2014/main" id="{72948B1F-B412-BD78-F3CD-7560A654DB65}"/>
              </a:ext>
            </a:extLst>
          </p:cNvPr>
          <p:cNvGrpSpPr/>
          <p:nvPr/>
        </p:nvGrpSpPr>
        <p:grpSpPr>
          <a:xfrm>
            <a:off x="7271515" y="3397347"/>
            <a:ext cx="3480071" cy="727786"/>
            <a:chOff x="7262371" y="3103317"/>
            <a:chExt cx="3480071" cy="727786"/>
          </a:xfrm>
        </p:grpSpPr>
        <p:cxnSp>
          <p:nvCxnSpPr>
            <p:cNvPr id="54" name="Straight Connector 53">
              <a:extLst>
                <a:ext uri="{FF2B5EF4-FFF2-40B4-BE49-F238E27FC236}">
                  <a16:creationId xmlns:a16="http://schemas.microsoft.com/office/drawing/2014/main" id="{90881C91-12A4-9716-0EA3-5F3A2114FF26}"/>
                </a:ext>
                <a:ext uri="{C183D7F6-B498-43B3-948B-1728B52AA6E4}">
                  <adec:decorative xmlns:adec="http://schemas.microsoft.com/office/drawing/2017/decorative" val="1"/>
                </a:ext>
              </a:extLst>
            </p:cNvPr>
            <p:cNvCxnSpPr>
              <a:cxnSpLocks/>
            </p:cNvCxnSpPr>
            <p:nvPr/>
          </p:nvCxnSpPr>
          <p:spPr>
            <a:xfrm>
              <a:off x="7795450" y="3519009"/>
              <a:ext cx="2813630" cy="0"/>
            </a:xfrm>
            <a:prstGeom prst="line">
              <a:avLst/>
            </a:prstGeom>
            <a:ln w="25400">
              <a:solidFill>
                <a:srgbClr val="0E1C3F"/>
              </a:solidFill>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227CF6A4-D2BA-E9E0-414B-DA8B4BAAF001}"/>
                </a:ext>
              </a:extLst>
            </p:cNvPr>
            <p:cNvSpPr txBox="1"/>
            <p:nvPr/>
          </p:nvSpPr>
          <p:spPr>
            <a:xfrm>
              <a:off x="8045017" y="3212225"/>
              <a:ext cx="2697425" cy="338554"/>
            </a:xfrm>
            <a:prstGeom prst="rect">
              <a:avLst/>
            </a:prstGeom>
            <a:noFill/>
          </p:spPr>
          <p:txBody>
            <a:bodyPr wrap="square" rtlCol="0">
              <a:spAutoFit/>
            </a:bodyPr>
            <a:lstStyle/>
            <a:p>
              <a:r>
                <a:rPr lang="en-US" sz="1600" b="1" kern="0">
                  <a:effectLst/>
                  <a:latin typeface="Arial" panose="020B0604020202020204" pitchFamily="34" charset="0"/>
                  <a:ea typeface="Times New Roman" panose="02020603050405020304" pitchFamily="18" charset="0"/>
                  <a:cs typeface="Arial" panose="020B0604020202020204" pitchFamily="34" charset="0"/>
                </a:rPr>
                <a:t>HIV Prevention Strategies</a:t>
              </a:r>
              <a:endParaRPr lang="en-US" sz="1600" b="1">
                <a:latin typeface="Arial" panose="020B0604020202020204" pitchFamily="34" charset="0"/>
                <a:cs typeface="Arial" panose="020B0604020202020204" pitchFamily="34" charset="0"/>
              </a:endParaRPr>
            </a:p>
          </p:txBody>
        </p:sp>
        <p:grpSp>
          <p:nvGrpSpPr>
            <p:cNvPr id="65" name="Group 64">
              <a:extLst>
                <a:ext uri="{FF2B5EF4-FFF2-40B4-BE49-F238E27FC236}">
                  <a16:creationId xmlns:a16="http://schemas.microsoft.com/office/drawing/2014/main" id="{8D047F31-0EE6-3AA8-BDFE-F78D3C17CA7D}"/>
                </a:ext>
                <a:ext uri="{C183D7F6-B498-43B3-948B-1728B52AA6E4}">
                  <adec:decorative xmlns:adec="http://schemas.microsoft.com/office/drawing/2017/decorative" val="1"/>
                </a:ext>
              </a:extLst>
            </p:cNvPr>
            <p:cNvGrpSpPr/>
            <p:nvPr/>
          </p:nvGrpSpPr>
          <p:grpSpPr>
            <a:xfrm>
              <a:off x="7262371" y="3103317"/>
              <a:ext cx="727786" cy="727786"/>
              <a:chOff x="7262371" y="3103317"/>
              <a:chExt cx="727786" cy="727786"/>
            </a:xfrm>
          </p:grpSpPr>
          <p:grpSp>
            <p:nvGrpSpPr>
              <p:cNvPr id="26" name="Group 25">
                <a:extLst>
                  <a:ext uri="{FF2B5EF4-FFF2-40B4-BE49-F238E27FC236}">
                    <a16:creationId xmlns:a16="http://schemas.microsoft.com/office/drawing/2014/main" id="{5D807A8F-DC33-623F-7BC5-5287D3CA9019}"/>
                  </a:ext>
                  <a:ext uri="{C183D7F6-B498-43B3-948B-1728B52AA6E4}">
                    <adec:decorative xmlns:adec="http://schemas.microsoft.com/office/drawing/2017/decorative" val="1"/>
                  </a:ext>
                </a:extLst>
              </p:cNvPr>
              <p:cNvGrpSpPr/>
              <p:nvPr/>
            </p:nvGrpSpPr>
            <p:grpSpPr>
              <a:xfrm>
                <a:off x="7262371" y="3103317"/>
                <a:ext cx="727786" cy="727786"/>
                <a:chOff x="7262371" y="3103317"/>
                <a:chExt cx="727786" cy="727786"/>
              </a:xfrm>
            </p:grpSpPr>
            <p:sp>
              <p:nvSpPr>
                <p:cNvPr id="45" name="Oval 44">
                  <a:extLst>
                    <a:ext uri="{FF2B5EF4-FFF2-40B4-BE49-F238E27FC236}">
                      <a16:creationId xmlns:a16="http://schemas.microsoft.com/office/drawing/2014/main" id="{0A8BE0BC-50E4-FA43-F41F-3F01A9AA1F69}"/>
                    </a:ext>
                    <a:ext uri="{C183D7F6-B498-43B3-948B-1728B52AA6E4}">
                      <adec:decorative xmlns:adec="http://schemas.microsoft.com/office/drawing/2017/decorative" val="1"/>
                    </a:ext>
                  </a:extLst>
                </p:cNvPr>
                <p:cNvSpPr/>
                <p:nvPr/>
              </p:nvSpPr>
              <p:spPr>
                <a:xfrm>
                  <a:off x="7262371" y="3103317"/>
                  <a:ext cx="727786" cy="727786"/>
                </a:xfrm>
                <a:prstGeom prst="ellipse">
                  <a:avLst/>
                </a:prstGeom>
                <a:solidFill>
                  <a:srgbClr val="1D5377">
                    <a:alpha val="8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C9D7B1F9-559F-85E3-4290-724C1E84291A}"/>
                    </a:ext>
                    <a:ext uri="{C183D7F6-B498-43B3-948B-1728B52AA6E4}">
                      <adec:decorative xmlns:adec="http://schemas.microsoft.com/office/drawing/2017/decorative" val="1"/>
                    </a:ext>
                  </a:extLst>
                </p:cNvPr>
                <p:cNvSpPr/>
                <p:nvPr/>
              </p:nvSpPr>
              <p:spPr>
                <a:xfrm>
                  <a:off x="7312811" y="3166791"/>
                  <a:ext cx="624944" cy="604393"/>
                </a:xfrm>
                <a:prstGeom prst="ellipse">
                  <a:avLst/>
                </a:prstGeom>
                <a:solidFill>
                  <a:srgbClr val="081F4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a:extLst>
                  <a:ext uri="{FF2B5EF4-FFF2-40B4-BE49-F238E27FC236}">
                    <a16:creationId xmlns:a16="http://schemas.microsoft.com/office/drawing/2014/main" id="{2005DF9E-BF92-C962-80DD-5A37C37E3F65}"/>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07154" y="3248504"/>
                <a:ext cx="433123" cy="433123"/>
              </a:xfrm>
              <a:prstGeom prst="rect">
                <a:avLst/>
              </a:prstGeom>
            </p:spPr>
          </p:pic>
        </p:grpSp>
      </p:grpSp>
      <p:grpSp>
        <p:nvGrpSpPr>
          <p:cNvPr id="8" name="physical activity" descr="Physical Activity Promotion">
            <a:extLst>
              <a:ext uri="{FF2B5EF4-FFF2-40B4-BE49-F238E27FC236}">
                <a16:creationId xmlns:a16="http://schemas.microsoft.com/office/drawing/2014/main" id="{E4525483-BD45-3788-3F9C-10C6BB15AB93}"/>
              </a:ext>
            </a:extLst>
          </p:cNvPr>
          <p:cNvGrpSpPr/>
          <p:nvPr/>
        </p:nvGrpSpPr>
        <p:grpSpPr>
          <a:xfrm>
            <a:off x="6818969" y="4591412"/>
            <a:ext cx="3766223" cy="733031"/>
            <a:chOff x="6809825" y="4297382"/>
            <a:chExt cx="3766223" cy="733031"/>
          </a:xfrm>
        </p:grpSpPr>
        <p:cxnSp>
          <p:nvCxnSpPr>
            <p:cNvPr id="67" name="Straight Connector 66">
              <a:extLst>
                <a:ext uri="{FF2B5EF4-FFF2-40B4-BE49-F238E27FC236}">
                  <a16:creationId xmlns:a16="http://schemas.microsoft.com/office/drawing/2014/main" id="{0BDDE579-6DCC-4BCF-4240-1017B8D8E81C}"/>
                </a:ext>
                <a:ext uri="{C183D7F6-B498-43B3-948B-1728B52AA6E4}">
                  <adec:decorative xmlns:adec="http://schemas.microsoft.com/office/drawing/2017/decorative" val="1"/>
                </a:ext>
              </a:extLst>
            </p:cNvPr>
            <p:cNvCxnSpPr>
              <a:cxnSpLocks/>
              <a:stCxn id="44" idx="6"/>
            </p:cNvCxnSpPr>
            <p:nvPr/>
          </p:nvCxnSpPr>
          <p:spPr>
            <a:xfrm flipV="1">
              <a:off x="7537611" y="4647243"/>
              <a:ext cx="3038437" cy="19277"/>
            </a:xfrm>
            <a:prstGeom prst="line">
              <a:avLst/>
            </a:prstGeom>
            <a:ln w="25400">
              <a:solidFill>
                <a:srgbClr val="0E1C3F"/>
              </a:solidFill>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85D0949D-CB0B-F90F-C9D3-2881571BA173}"/>
                </a:ext>
              </a:extLst>
            </p:cNvPr>
            <p:cNvSpPr txBox="1"/>
            <p:nvPr/>
          </p:nvSpPr>
          <p:spPr>
            <a:xfrm>
              <a:off x="7565329" y="4297382"/>
              <a:ext cx="2891347" cy="338554"/>
            </a:xfrm>
            <a:prstGeom prst="rect">
              <a:avLst/>
            </a:prstGeom>
            <a:noFill/>
          </p:spPr>
          <p:txBody>
            <a:bodyPr wrap="square" rtlCol="0">
              <a:spAutoFit/>
            </a:bodyPr>
            <a:lstStyle/>
            <a:p>
              <a:r>
                <a:rPr lang="en-US" sz="1600" b="1" kern="0">
                  <a:effectLst/>
                  <a:latin typeface="Arial" panose="020B0604020202020204" pitchFamily="34" charset="0"/>
                  <a:ea typeface="Times New Roman" panose="02020603050405020304" pitchFamily="18" charset="0"/>
                  <a:cs typeface="Arial" panose="020B0604020202020204" pitchFamily="34" charset="0"/>
                </a:rPr>
                <a:t>Physical Activity Promotion</a:t>
              </a:r>
              <a:endParaRPr lang="en-US" sz="1600" b="1">
                <a:latin typeface="Arial" panose="020B0604020202020204" pitchFamily="34" charset="0"/>
                <a:cs typeface="Arial" panose="020B0604020202020204" pitchFamily="34" charset="0"/>
              </a:endParaRPr>
            </a:p>
          </p:txBody>
        </p:sp>
        <p:grpSp>
          <p:nvGrpSpPr>
            <p:cNvPr id="34" name="Group 33">
              <a:extLst>
                <a:ext uri="{FF2B5EF4-FFF2-40B4-BE49-F238E27FC236}">
                  <a16:creationId xmlns:a16="http://schemas.microsoft.com/office/drawing/2014/main" id="{D135D5C2-9A40-9B4B-1BFF-A50B8FBCC23D}"/>
                </a:ext>
                <a:ext uri="{C183D7F6-B498-43B3-948B-1728B52AA6E4}">
                  <adec:decorative xmlns:adec="http://schemas.microsoft.com/office/drawing/2017/decorative" val="1"/>
                </a:ext>
              </a:extLst>
            </p:cNvPr>
            <p:cNvGrpSpPr/>
            <p:nvPr/>
          </p:nvGrpSpPr>
          <p:grpSpPr>
            <a:xfrm>
              <a:off x="6809825" y="4302627"/>
              <a:ext cx="727786" cy="727786"/>
              <a:chOff x="6768073" y="4303124"/>
              <a:chExt cx="727786" cy="727786"/>
            </a:xfrm>
          </p:grpSpPr>
          <p:sp>
            <p:nvSpPr>
              <p:cNvPr id="44" name="Oval 43">
                <a:extLst>
                  <a:ext uri="{FF2B5EF4-FFF2-40B4-BE49-F238E27FC236}">
                    <a16:creationId xmlns:a16="http://schemas.microsoft.com/office/drawing/2014/main" id="{228284E0-8249-DDF6-2830-338E05DA0EC8}"/>
                  </a:ext>
                  <a:ext uri="{C183D7F6-B498-43B3-948B-1728B52AA6E4}">
                    <adec:decorative xmlns:adec="http://schemas.microsoft.com/office/drawing/2017/decorative" val="1"/>
                  </a:ext>
                </a:extLst>
              </p:cNvPr>
              <p:cNvSpPr/>
              <p:nvPr/>
            </p:nvSpPr>
            <p:spPr>
              <a:xfrm>
                <a:off x="6768073" y="4303124"/>
                <a:ext cx="727786" cy="727786"/>
              </a:xfrm>
              <a:prstGeom prst="ellipse">
                <a:avLst/>
              </a:prstGeom>
              <a:solidFill>
                <a:srgbClr val="1D5377">
                  <a:alpha val="8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4" name="Picture 203">
                <a:extLst>
                  <a:ext uri="{FF2B5EF4-FFF2-40B4-BE49-F238E27FC236}">
                    <a16:creationId xmlns:a16="http://schemas.microsoft.com/office/drawing/2014/main" id="{EFC2D17B-18B9-3E67-98DE-1E1CC22A67E3}"/>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6823935" y="4354968"/>
                <a:ext cx="602442" cy="614337"/>
              </a:xfrm>
              <a:prstGeom prst="ellipse">
                <a:avLst/>
              </a:prstGeom>
            </p:spPr>
          </p:pic>
        </p:grpSp>
      </p:grpSp>
      <p:grpSp>
        <p:nvGrpSpPr>
          <p:cNvPr id="28" name="mental health" descr="Mental Health Interventions">
            <a:extLst>
              <a:ext uri="{FF2B5EF4-FFF2-40B4-BE49-F238E27FC236}">
                <a16:creationId xmlns:a16="http://schemas.microsoft.com/office/drawing/2014/main" id="{91875C80-81F2-7FFF-2491-E2FAE7CA2A10}"/>
              </a:ext>
            </a:extLst>
          </p:cNvPr>
          <p:cNvGrpSpPr/>
          <p:nvPr/>
        </p:nvGrpSpPr>
        <p:grpSpPr>
          <a:xfrm>
            <a:off x="845361" y="3476191"/>
            <a:ext cx="3627814" cy="727786"/>
            <a:chOff x="836217" y="3182161"/>
            <a:chExt cx="3627814" cy="727786"/>
          </a:xfrm>
        </p:grpSpPr>
        <p:sp>
          <p:nvSpPr>
            <p:cNvPr id="109" name="TextBox 108">
              <a:extLst>
                <a:ext uri="{FF2B5EF4-FFF2-40B4-BE49-F238E27FC236}">
                  <a16:creationId xmlns:a16="http://schemas.microsoft.com/office/drawing/2014/main" id="{E8198069-1587-C06F-4FF1-8DEA596E21CD}"/>
                </a:ext>
              </a:extLst>
            </p:cNvPr>
            <p:cNvSpPr txBox="1"/>
            <p:nvPr/>
          </p:nvSpPr>
          <p:spPr>
            <a:xfrm>
              <a:off x="860649" y="3188637"/>
              <a:ext cx="2874401" cy="338554"/>
            </a:xfrm>
            <a:prstGeom prst="rect">
              <a:avLst/>
            </a:prstGeom>
            <a:noFill/>
          </p:spPr>
          <p:txBody>
            <a:bodyPr wrap="square" rtlCol="0">
              <a:spAutoFit/>
            </a:bodyPr>
            <a:lstStyle/>
            <a:p>
              <a:r>
                <a:rPr lang="en-US" sz="1600" b="1" kern="0">
                  <a:effectLst/>
                  <a:latin typeface="Arial" panose="020B0604020202020204" pitchFamily="34" charset="0"/>
                  <a:ea typeface="Times New Roman" panose="02020603050405020304" pitchFamily="18" charset="0"/>
                  <a:cs typeface="Arial" panose="020B0604020202020204" pitchFamily="34" charset="0"/>
                </a:rPr>
                <a:t>Mental Health Interventions</a:t>
              </a:r>
              <a:endParaRPr lang="en-US" sz="1600" b="1">
                <a:latin typeface="Arial" panose="020B0604020202020204" pitchFamily="34" charset="0"/>
                <a:cs typeface="Arial" panose="020B0604020202020204" pitchFamily="34" charset="0"/>
              </a:endParaRPr>
            </a:p>
          </p:txBody>
        </p:sp>
        <p:sp>
          <p:nvSpPr>
            <p:cNvPr id="41" name="Oval 40">
              <a:extLst>
                <a:ext uri="{FF2B5EF4-FFF2-40B4-BE49-F238E27FC236}">
                  <a16:creationId xmlns:a16="http://schemas.microsoft.com/office/drawing/2014/main" id="{3EE666C0-A813-7545-5907-AE105CEBE664}"/>
                </a:ext>
                <a:ext uri="{C183D7F6-B498-43B3-948B-1728B52AA6E4}">
                  <adec:decorative xmlns:adec="http://schemas.microsoft.com/office/drawing/2017/decorative" val="1"/>
                </a:ext>
              </a:extLst>
            </p:cNvPr>
            <p:cNvSpPr/>
            <p:nvPr/>
          </p:nvSpPr>
          <p:spPr>
            <a:xfrm>
              <a:off x="3736245" y="3182161"/>
              <a:ext cx="727786" cy="727786"/>
            </a:xfrm>
            <a:prstGeom prst="ellipse">
              <a:avLst/>
            </a:prstGeom>
            <a:solidFill>
              <a:srgbClr val="1D5377">
                <a:alpha val="8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C2C4047F-55AC-B7EE-72D7-3376EA40C717}"/>
                </a:ext>
                <a:ext uri="{C183D7F6-B498-43B3-948B-1728B52AA6E4}">
                  <adec:decorative xmlns:adec="http://schemas.microsoft.com/office/drawing/2017/decorative" val="1"/>
                </a:ext>
              </a:extLst>
            </p:cNvPr>
            <p:cNvSpPr/>
            <p:nvPr/>
          </p:nvSpPr>
          <p:spPr>
            <a:xfrm>
              <a:off x="3778926" y="3235573"/>
              <a:ext cx="635592" cy="635592"/>
            </a:xfrm>
            <a:prstGeom prst="ellipse">
              <a:avLst/>
            </a:prstGeom>
            <a:solidFill>
              <a:srgbClr val="081F4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4" name="Straight Connector 73">
              <a:extLst>
                <a:ext uri="{FF2B5EF4-FFF2-40B4-BE49-F238E27FC236}">
                  <a16:creationId xmlns:a16="http://schemas.microsoft.com/office/drawing/2014/main" id="{E9A0B9DD-D861-ED7E-BA4A-CFE4E2DBF3EE}"/>
                </a:ext>
                <a:ext uri="{C183D7F6-B498-43B3-948B-1728B52AA6E4}">
                  <adec:decorative xmlns:adec="http://schemas.microsoft.com/office/drawing/2017/decorative" val="1"/>
                </a:ext>
              </a:extLst>
            </p:cNvPr>
            <p:cNvCxnSpPr>
              <a:cxnSpLocks/>
            </p:cNvCxnSpPr>
            <p:nvPr/>
          </p:nvCxnSpPr>
          <p:spPr>
            <a:xfrm flipV="1">
              <a:off x="836217" y="3519009"/>
              <a:ext cx="2898833" cy="1162"/>
            </a:xfrm>
            <a:prstGeom prst="line">
              <a:avLst/>
            </a:prstGeom>
            <a:ln w="25400">
              <a:solidFill>
                <a:srgbClr val="0E1C3F"/>
              </a:solidFill>
            </a:ln>
          </p:spPr>
          <p:style>
            <a:lnRef idx="1">
              <a:schemeClr val="accent1"/>
            </a:lnRef>
            <a:fillRef idx="0">
              <a:schemeClr val="accent1"/>
            </a:fillRef>
            <a:effectRef idx="0">
              <a:schemeClr val="accent1"/>
            </a:effectRef>
            <a:fontRef idx="minor">
              <a:schemeClr val="tx1"/>
            </a:fontRef>
          </p:style>
        </p:cxnSp>
        <p:pic>
          <p:nvPicPr>
            <p:cNvPr id="244" name="Picture 243">
              <a:extLst>
                <a:ext uri="{FF2B5EF4-FFF2-40B4-BE49-F238E27FC236}">
                  <a16:creationId xmlns:a16="http://schemas.microsoft.com/office/drawing/2014/main" id="{CFBE71D1-E323-C2A4-BBE0-4BD07EEAF057}"/>
                </a:ext>
                <a:ext uri="{C183D7F6-B498-43B3-948B-1728B52AA6E4}">
                  <adec:decorative xmlns:adec="http://schemas.microsoft.com/office/drawing/2017/decorative" val="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56154" y="3307741"/>
              <a:ext cx="475716" cy="475716"/>
            </a:xfrm>
            <a:prstGeom prst="rect">
              <a:avLst/>
            </a:prstGeom>
          </p:spPr>
        </p:pic>
      </p:grpSp>
      <p:cxnSp>
        <p:nvCxnSpPr>
          <p:cNvPr id="75" name="Straight Connector 74">
            <a:extLst>
              <a:ext uri="{FF2B5EF4-FFF2-40B4-BE49-F238E27FC236}">
                <a16:creationId xmlns:a16="http://schemas.microsoft.com/office/drawing/2014/main" id="{4585B01D-C561-1D73-61ED-719F6E8BD886}"/>
              </a:ext>
              <a:ext uri="{C183D7F6-B498-43B3-948B-1728B52AA6E4}">
                <adec:decorative xmlns:adec="http://schemas.microsoft.com/office/drawing/2017/decorative" val="1"/>
              </a:ext>
            </a:extLst>
          </p:cNvPr>
          <p:cNvCxnSpPr>
            <a:cxnSpLocks/>
          </p:cNvCxnSpPr>
          <p:nvPr/>
        </p:nvCxnSpPr>
        <p:spPr>
          <a:xfrm flipV="1">
            <a:off x="930343" y="2544731"/>
            <a:ext cx="3410671" cy="11746"/>
          </a:xfrm>
          <a:prstGeom prst="line">
            <a:avLst/>
          </a:prstGeom>
          <a:ln w="25400">
            <a:solidFill>
              <a:srgbClr val="0E1C3F"/>
            </a:solidFill>
          </a:ln>
        </p:spPr>
        <p:style>
          <a:lnRef idx="1">
            <a:schemeClr val="accent1"/>
          </a:lnRef>
          <a:fillRef idx="0">
            <a:schemeClr val="accent1"/>
          </a:fillRef>
          <a:effectRef idx="0">
            <a:schemeClr val="accent1"/>
          </a:effectRef>
          <a:fontRef idx="minor">
            <a:schemeClr val="tx1"/>
          </a:fontRef>
        </p:style>
      </p:cxnSp>
      <p:sp>
        <p:nvSpPr>
          <p:cNvPr id="112" name="TextBox 111">
            <a:extLst>
              <a:ext uri="{FF2B5EF4-FFF2-40B4-BE49-F238E27FC236}">
                <a16:creationId xmlns:a16="http://schemas.microsoft.com/office/drawing/2014/main" id="{D2B89ED5-8531-9F99-FAC8-AC26094A9892}"/>
              </a:ext>
            </a:extLst>
          </p:cNvPr>
          <p:cNvSpPr txBox="1"/>
          <p:nvPr/>
        </p:nvSpPr>
        <p:spPr>
          <a:xfrm>
            <a:off x="958728" y="2232517"/>
            <a:ext cx="3335744" cy="338554"/>
          </a:xfrm>
          <a:prstGeom prst="rect">
            <a:avLst/>
          </a:prstGeom>
          <a:noFill/>
        </p:spPr>
        <p:txBody>
          <a:bodyPr wrap="square" rtlCol="0">
            <a:spAutoFit/>
          </a:bodyPr>
          <a:lstStyle/>
          <a:p>
            <a:r>
              <a:rPr lang="en-US" sz="1600" b="1" kern="0">
                <a:effectLst/>
                <a:latin typeface="Arial" panose="020B0604020202020204" pitchFamily="34" charset="0"/>
                <a:ea typeface="Times New Roman" panose="02020603050405020304" pitchFamily="18" charset="0"/>
                <a:cs typeface="Arial" panose="020B0604020202020204" pitchFamily="34" charset="0"/>
              </a:rPr>
              <a:t>Adherence to Medical Treatment</a:t>
            </a:r>
            <a:endParaRPr lang="en-US" sz="1600" b="1">
              <a:latin typeface="Arial" panose="020B0604020202020204" pitchFamily="34" charset="0"/>
              <a:cs typeface="Arial" panose="020B0604020202020204" pitchFamily="34" charset="0"/>
            </a:endParaRPr>
          </a:p>
        </p:txBody>
      </p:sp>
      <p:sp>
        <p:nvSpPr>
          <p:cNvPr id="37" name="Oval 36">
            <a:extLst>
              <a:ext uri="{FF2B5EF4-FFF2-40B4-BE49-F238E27FC236}">
                <a16:creationId xmlns:a16="http://schemas.microsoft.com/office/drawing/2014/main" id="{183F9938-9815-262F-8980-96CF238513EB}"/>
              </a:ext>
              <a:ext uri="{C183D7F6-B498-43B3-948B-1728B52AA6E4}">
                <adec:decorative xmlns:adec="http://schemas.microsoft.com/office/drawing/2017/decorative" val="1"/>
              </a:ext>
            </a:extLst>
          </p:cNvPr>
          <p:cNvSpPr/>
          <p:nvPr/>
        </p:nvSpPr>
        <p:spPr>
          <a:xfrm>
            <a:off x="4313831" y="2272043"/>
            <a:ext cx="727786" cy="727786"/>
          </a:xfrm>
          <a:prstGeom prst="ellipse">
            <a:avLst/>
          </a:prstGeom>
          <a:solidFill>
            <a:srgbClr val="1D5377">
              <a:alpha val="8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9" name="Group 58">
            <a:extLst>
              <a:ext uri="{FF2B5EF4-FFF2-40B4-BE49-F238E27FC236}">
                <a16:creationId xmlns:a16="http://schemas.microsoft.com/office/drawing/2014/main" id="{34A82466-BD9A-EFEE-C17E-5D63C7AB017F}"/>
              </a:ext>
            </a:extLst>
          </p:cNvPr>
          <p:cNvGrpSpPr/>
          <p:nvPr/>
        </p:nvGrpSpPr>
        <p:grpSpPr>
          <a:xfrm>
            <a:off x="4359928" y="2315003"/>
            <a:ext cx="635592" cy="635592"/>
            <a:chOff x="4366010" y="2329154"/>
            <a:chExt cx="635592" cy="635592"/>
          </a:xfrm>
        </p:grpSpPr>
        <p:sp>
          <p:nvSpPr>
            <p:cNvPr id="22" name="Oval 21">
              <a:extLst>
                <a:ext uri="{FF2B5EF4-FFF2-40B4-BE49-F238E27FC236}">
                  <a16:creationId xmlns:a16="http://schemas.microsoft.com/office/drawing/2014/main" id="{6EDF4C94-A62F-565C-D93B-DF1CC79AD6B7}"/>
                </a:ext>
                <a:ext uri="{C183D7F6-B498-43B3-948B-1728B52AA6E4}">
                  <adec:decorative xmlns:adec="http://schemas.microsoft.com/office/drawing/2017/decorative" val="1"/>
                </a:ext>
              </a:extLst>
            </p:cNvPr>
            <p:cNvSpPr/>
            <p:nvPr/>
          </p:nvSpPr>
          <p:spPr>
            <a:xfrm>
              <a:off x="4366010" y="2329154"/>
              <a:ext cx="635592" cy="635592"/>
            </a:xfrm>
            <a:prstGeom prst="ellipse">
              <a:avLst/>
            </a:prstGeom>
            <a:solidFill>
              <a:srgbClr val="081F4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8" name="Picture 237">
              <a:extLst>
                <a:ext uri="{FF2B5EF4-FFF2-40B4-BE49-F238E27FC236}">
                  <a16:creationId xmlns:a16="http://schemas.microsoft.com/office/drawing/2014/main" id="{FF94C5CE-F1A2-BA55-F6A5-2FEE9E23B586}"/>
                </a:ext>
                <a:ext uri="{C183D7F6-B498-43B3-948B-1728B52AA6E4}">
                  <adec:decorative xmlns:adec="http://schemas.microsoft.com/office/drawing/2017/decorative" val="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57453" y="2410002"/>
              <a:ext cx="455618" cy="455618"/>
            </a:xfrm>
            <a:prstGeom prst="rect">
              <a:avLst/>
            </a:prstGeom>
          </p:spPr>
        </p:pic>
      </p:grpSp>
      <p:pic>
        <p:nvPicPr>
          <p:cNvPr id="38" name="Picture 37">
            <a:extLst>
              <a:ext uri="{FF2B5EF4-FFF2-40B4-BE49-F238E27FC236}">
                <a16:creationId xmlns:a16="http://schemas.microsoft.com/office/drawing/2014/main" id="{D42A0CC2-6840-1AFD-C8F5-277619DD3ABF}"/>
              </a:ext>
              <a:ext uri="{C183D7F6-B498-43B3-948B-1728B52AA6E4}">
                <adec:decorative xmlns:adec="http://schemas.microsoft.com/office/drawing/2017/decorative" val="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379315" y="4770910"/>
            <a:ext cx="500387" cy="500387"/>
          </a:xfrm>
          <a:prstGeom prst="rect">
            <a:avLst/>
          </a:prstGeom>
        </p:spPr>
      </p:pic>
      <p:cxnSp>
        <p:nvCxnSpPr>
          <p:cNvPr id="52" name="Straight Connector 51">
            <a:extLst>
              <a:ext uri="{FF2B5EF4-FFF2-40B4-BE49-F238E27FC236}">
                <a16:creationId xmlns:a16="http://schemas.microsoft.com/office/drawing/2014/main" id="{F3C36BA4-3262-0263-423F-986E00261B18}"/>
              </a:ext>
              <a:ext uri="{C183D7F6-B498-43B3-948B-1728B52AA6E4}">
                <adec:decorative xmlns:adec="http://schemas.microsoft.com/office/drawing/2017/decorative" val="1"/>
              </a:ext>
            </a:extLst>
          </p:cNvPr>
          <p:cNvCxnSpPr>
            <a:cxnSpLocks/>
          </p:cNvCxnSpPr>
          <p:nvPr/>
        </p:nvCxnSpPr>
        <p:spPr>
          <a:xfrm flipV="1">
            <a:off x="6962096" y="3803496"/>
            <a:ext cx="309419" cy="11565"/>
          </a:xfrm>
          <a:prstGeom prst="line">
            <a:avLst/>
          </a:prstGeom>
          <a:ln w="25400">
            <a:solidFill>
              <a:srgbClr val="0E1C3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67492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23168-C097-D765-1542-56BF701D8229}"/>
              </a:ext>
            </a:extLst>
          </p:cNvPr>
          <p:cNvSpPr>
            <a:spLocks noGrp="1"/>
          </p:cNvSpPr>
          <p:nvPr>
            <p:ph type="title"/>
          </p:nvPr>
        </p:nvSpPr>
        <p:spPr/>
        <p:txBody>
          <a:bodyPr>
            <a:noAutofit/>
          </a:bodyPr>
          <a:lstStyle/>
          <a:p>
            <a:r>
              <a:rPr lang="en-US"/>
              <a:t>National Institutes of Health Mission</a:t>
            </a:r>
          </a:p>
        </p:txBody>
      </p:sp>
      <p:sp>
        <p:nvSpPr>
          <p:cNvPr id="4" name="Text Placeholder 3">
            <a:extLst>
              <a:ext uri="{FF2B5EF4-FFF2-40B4-BE49-F238E27FC236}">
                <a16:creationId xmlns:a16="http://schemas.microsoft.com/office/drawing/2014/main" id="{63BD4CCB-A04E-91A0-3CEE-0EC63AFCE6FF}"/>
              </a:ext>
            </a:extLst>
          </p:cNvPr>
          <p:cNvSpPr>
            <a:spLocks noGrp="1"/>
          </p:cNvSpPr>
          <p:nvPr>
            <p:ph type="body" sz="quarter" idx="10"/>
          </p:nvPr>
        </p:nvSpPr>
        <p:spPr>
          <a:xfrm>
            <a:off x="506818" y="1076325"/>
            <a:ext cx="5046257" cy="4570109"/>
          </a:xfrm>
        </p:spPr>
        <p:txBody>
          <a:bodyPr>
            <a:normAutofit/>
          </a:bodyPr>
          <a:lstStyle/>
          <a:p>
            <a:pPr marL="0" indent="0">
              <a:lnSpc>
                <a:spcPct val="150000"/>
              </a:lnSpc>
              <a:buNone/>
            </a:pPr>
            <a:r>
              <a:rPr lang="en-US" sz="2400"/>
              <a:t>To seek fundamental knowledge about the nature and behavior of living systems and the application of that knowledge to enhance health, lengthen life, and reduce illness and disability.</a:t>
            </a:r>
          </a:p>
        </p:txBody>
      </p:sp>
      <p:sp>
        <p:nvSpPr>
          <p:cNvPr id="5" name="TextBox 4">
            <a:extLst>
              <a:ext uri="{FF2B5EF4-FFF2-40B4-BE49-F238E27FC236}">
                <a16:creationId xmlns:a16="http://schemas.microsoft.com/office/drawing/2014/main" id="{B00958AE-CA9B-5394-51D5-701D3D04BBCE}"/>
              </a:ext>
            </a:extLst>
          </p:cNvPr>
          <p:cNvSpPr txBox="1"/>
          <p:nvPr/>
        </p:nvSpPr>
        <p:spPr>
          <a:xfrm>
            <a:off x="5934075" y="1076325"/>
            <a:ext cx="5793637" cy="4190314"/>
          </a:xfrm>
          <a:prstGeom prst="rect">
            <a:avLst/>
          </a:prstGeom>
          <a:solidFill>
            <a:srgbClr val="134580"/>
          </a:solidFill>
        </p:spPr>
        <p:txBody>
          <a:bodyPr wrap="square" rtlCol="0">
            <a:spAutoFit/>
          </a:bodyPr>
          <a:lstStyle/>
          <a:p>
            <a:pPr>
              <a:lnSpc>
                <a:spcPct val="150000"/>
              </a:lnSpc>
            </a:pPr>
            <a:r>
              <a:rPr lang="en-US" sz="2000" b="1">
                <a:solidFill>
                  <a:schemeClr val="bg1"/>
                </a:solidFill>
                <a:latin typeface="Arial" panose="020B0604020202020204" pitchFamily="34" charset="0"/>
                <a:cs typeface="Arial" panose="020B0604020202020204" pitchFamily="34" charset="0"/>
              </a:rPr>
              <a:t>NIH Supports:</a:t>
            </a:r>
          </a:p>
          <a:p>
            <a:pPr marL="285750" indent="-285750">
              <a:lnSpc>
                <a:spcPct val="150000"/>
              </a:lnSpc>
              <a:buFont typeface="Arial" panose="020B0604020202020204" pitchFamily="34" charset="0"/>
              <a:buChar char="•"/>
            </a:pPr>
            <a:r>
              <a:rPr lang="en-US" sz="2000" b="1">
                <a:solidFill>
                  <a:schemeClr val="bg1"/>
                </a:solidFill>
                <a:latin typeface="Arial" panose="020B0604020202020204" pitchFamily="34" charset="0"/>
                <a:cs typeface="Arial" panose="020B0604020202020204" pitchFamily="34" charset="0"/>
              </a:rPr>
              <a:t>Basic research</a:t>
            </a:r>
            <a:r>
              <a:rPr lang="en-US" sz="2000">
                <a:solidFill>
                  <a:schemeClr val="bg1"/>
                </a:solidFill>
                <a:latin typeface="Arial" panose="020B0604020202020204" pitchFamily="34" charset="0"/>
                <a:cs typeface="Arial" panose="020B0604020202020204" pitchFamily="34" charset="0"/>
              </a:rPr>
              <a:t>…to fuel progress</a:t>
            </a:r>
          </a:p>
          <a:p>
            <a:pPr marL="285750" indent="-285750">
              <a:lnSpc>
                <a:spcPct val="150000"/>
              </a:lnSpc>
              <a:buFont typeface="Arial" panose="020B0604020202020204" pitchFamily="34" charset="0"/>
              <a:buChar char="•"/>
            </a:pPr>
            <a:r>
              <a:rPr lang="en-US" sz="2000" b="1">
                <a:solidFill>
                  <a:schemeClr val="bg1"/>
                </a:solidFill>
                <a:latin typeface="Arial" panose="020B0604020202020204" pitchFamily="34" charset="0"/>
                <a:cs typeface="Arial" panose="020B0604020202020204" pitchFamily="34" charset="0"/>
              </a:rPr>
              <a:t>Translational research</a:t>
            </a:r>
            <a:r>
              <a:rPr lang="en-US" sz="2000">
                <a:solidFill>
                  <a:schemeClr val="bg1"/>
                </a:solidFill>
                <a:latin typeface="Arial" panose="020B0604020202020204" pitchFamily="34" charset="0"/>
                <a:cs typeface="Arial" panose="020B0604020202020204" pitchFamily="34" charset="0"/>
              </a:rPr>
              <a:t>…to move basic discoveries forward</a:t>
            </a:r>
          </a:p>
          <a:p>
            <a:pPr marL="285750" indent="-285750">
              <a:lnSpc>
                <a:spcPct val="150000"/>
              </a:lnSpc>
              <a:buFont typeface="Arial" panose="020B0604020202020204" pitchFamily="34" charset="0"/>
              <a:buChar char="•"/>
            </a:pPr>
            <a:r>
              <a:rPr lang="en-US" sz="2000" b="1">
                <a:solidFill>
                  <a:schemeClr val="bg1"/>
                </a:solidFill>
                <a:latin typeface="Arial" panose="020B0604020202020204" pitchFamily="34" charset="0"/>
                <a:cs typeface="Arial" panose="020B0604020202020204" pitchFamily="34" charset="0"/>
              </a:rPr>
              <a:t>Clinical research</a:t>
            </a:r>
            <a:r>
              <a:rPr lang="en-US" sz="2000">
                <a:solidFill>
                  <a:schemeClr val="bg1"/>
                </a:solidFill>
                <a:latin typeface="Arial" panose="020B0604020202020204" pitchFamily="34" charset="0"/>
                <a:cs typeface="Arial" panose="020B0604020202020204" pitchFamily="34" charset="0"/>
              </a:rPr>
              <a:t>…to turn discoveries into prevention, treatments, and cures</a:t>
            </a:r>
          </a:p>
          <a:p>
            <a:pPr marL="285750" indent="-285750">
              <a:lnSpc>
                <a:spcPct val="150000"/>
              </a:lnSpc>
              <a:buFont typeface="Arial" panose="020B0604020202020204" pitchFamily="34" charset="0"/>
              <a:buChar char="•"/>
            </a:pPr>
            <a:r>
              <a:rPr lang="en-US" sz="2000">
                <a:solidFill>
                  <a:schemeClr val="bg1"/>
                </a:solidFill>
                <a:latin typeface="Arial" panose="020B0604020202020204" pitchFamily="34" charset="0"/>
                <a:cs typeface="Arial" panose="020B0604020202020204" pitchFamily="34" charset="0"/>
              </a:rPr>
              <a:t>A </a:t>
            </a:r>
            <a:r>
              <a:rPr lang="en-US" sz="2000" b="1">
                <a:solidFill>
                  <a:schemeClr val="bg1"/>
                </a:solidFill>
                <a:latin typeface="Arial" panose="020B0604020202020204" pitchFamily="34" charset="0"/>
                <a:cs typeface="Arial" panose="020B0604020202020204" pitchFamily="34" charset="0"/>
              </a:rPr>
              <a:t>balanced research portfolio</a:t>
            </a:r>
            <a:r>
              <a:rPr lang="en-US" sz="2000">
                <a:solidFill>
                  <a:schemeClr val="bg1"/>
                </a:solidFill>
                <a:latin typeface="Arial" panose="020B0604020202020204" pitchFamily="34" charset="0"/>
                <a:cs typeface="Arial" panose="020B0604020202020204" pitchFamily="34" charset="0"/>
              </a:rPr>
              <a:t>…to ensure high return on investment for the U.S. taxpayers</a:t>
            </a:r>
          </a:p>
        </p:txBody>
      </p:sp>
      <p:sp>
        <p:nvSpPr>
          <p:cNvPr id="3" name="TextBox 2">
            <a:extLst>
              <a:ext uri="{FF2B5EF4-FFF2-40B4-BE49-F238E27FC236}">
                <a16:creationId xmlns:a16="http://schemas.microsoft.com/office/drawing/2014/main" id="{931D0EFB-0500-E174-78BB-8BC9019A08FA}"/>
              </a:ext>
            </a:extLst>
          </p:cNvPr>
          <p:cNvSpPr txBox="1"/>
          <p:nvPr/>
        </p:nvSpPr>
        <p:spPr>
          <a:xfrm>
            <a:off x="359898" y="6236208"/>
            <a:ext cx="5340096" cy="261610"/>
          </a:xfrm>
          <a:prstGeom prst="rect">
            <a:avLst/>
          </a:prstGeom>
          <a:noFill/>
        </p:spPr>
        <p:txBody>
          <a:bodyPr wrap="square" rtlCol="0">
            <a:spAutoFit/>
          </a:bodyPr>
          <a:lstStyle/>
          <a:p>
            <a:r>
              <a:rPr lang="en-US" sz="1100" dirty="0">
                <a:solidFill>
                  <a:schemeClr val="bg1"/>
                </a:solidFill>
                <a:latin typeface="Arial" panose="020B0604020202020204" pitchFamily="34" charset="0"/>
                <a:cs typeface="Arial" panose="020B0604020202020204" pitchFamily="34" charset="0"/>
              </a:rPr>
              <a:t>https://www.nih.gov/about-nih/mission-goals</a:t>
            </a:r>
          </a:p>
        </p:txBody>
      </p:sp>
    </p:spTree>
    <p:extLst>
      <p:ext uri="{BB962C8B-B14F-4D97-AF65-F5344CB8AC3E}">
        <p14:creationId xmlns:p14="http://schemas.microsoft.com/office/powerpoint/2010/main" val="42309181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A664F-8901-E19B-9B3B-462E09B85180}"/>
              </a:ext>
            </a:extLst>
          </p:cNvPr>
          <p:cNvSpPr>
            <a:spLocks noGrp="1"/>
          </p:cNvSpPr>
          <p:nvPr>
            <p:ph type="title"/>
          </p:nvPr>
        </p:nvSpPr>
        <p:spPr/>
        <p:txBody>
          <a:bodyPr/>
          <a:lstStyle/>
          <a:p>
            <a:r>
              <a:rPr lang="en-US" sz="3400"/>
              <a:t>Increased Focus on Behavioral and Social Sciences by NIH and Federal Government</a:t>
            </a:r>
          </a:p>
        </p:txBody>
      </p:sp>
      <p:sp>
        <p:nvSpPr>
          <p:cNvPr id="4" name="Text Placeholder 2">
            <a:extLst>
              <a:ext uri="{FF2B5EF4-FFF2-40B4-BE49-F238E27FC236}">
                <a16:creationId xmlns:a16="http://schemas.microsoft.com/office/drawing/2014/main" id="{3DB8884D-467D-EAEC-38FD-8A54533306D6}"/>
              </a:ext>
            </a:extLst>
          </p:cNvPr>
          <p:cNvSpPr>
            <a:spLocks noGrp="1"/>
          </p:cNvSpPr>
          <p:nvPr>
            <p:ph type="body" sz="quarter" idx="10"/>
          </p:nvPr>
        </p:nvSpPr>
        <p:spPr>
          <a:xfrm>
            <a:off x="506818" y="1333419"/>
            <a:ext cx="11220893" cy="4536535"/>
          </a:xfrm>
        </p:spPr>
        <p:txBody>
          <a:bodyPr/>
          <a:lstStyle/>
          <a:p>
            <a:r>
              <a:rPr lang="en-US" sz="2400">
                <a:hlinkClick r:id="rId2"/>
              </a:rPr>
              <a:t>NIH Strategic Plan Update</a:t>
            </a:r>
            <a:endParaRPr lang="en-US" sz="2400"/>
          </a:p>
          <a:p>
            <a:pPr lvl="1"/>
            <a:r>
              <a:rPr lang="en-US" sz="2000"/>
              <a:t>2020: NIH updated its strategic plan for FY 2021-2025</a:t>
            </a:r>
          </a:p>
          <a:p>
            <a:pPr lvl="1"/>
            <a:r>
              <a:rPr lang="en-US" sz="2000"/>
              <a:t>Expanded ‘biomedical research’ to include ‘biomedical and behavioral research’</a:t>
            </a:r>
          </a:p>
          <a:p>
            <a:r>
              <a:rPr lang="en-US" sz="2400">
                <a:hlinkClick r:id="rId3"/>
              </a:rPr>
              <a:t>Council of Councils Report on Integrating BSSR at NIH</a:t>
            </a:r>
            <a:endParaRPr lang="en-US" sz="2400"/>
          </a:p>
          <a:p>
            <a:pPr lvl="1"/>
            <a:r>
              <a:rPr lang="en-US" sz="2000"/>
              <a:t>May 2022: NIH Council of Councils approved a Congressionally mandated report</a:t>
            </a:r>
          </a:p>
          <a:p>
            <a:pPr lvl="1"/>
            <a:r>
              <a:rPr lang="en-US" sz="2000"/>
              <a:t>Recommendations: Provided specific guidance to every NIH Institute and Center on better integrating behavioral and social sciences</a:t>
            </a:r>
          </a:p>
          <a:p>
            <a:r>
              <a:rPr lang="en-US" sz="2400">
                <a:hlinkClick r:id="rId4"/>
              </a:rPr>
              <a:t>White House Blueprint</a:t>
            </a:r>
            <a:endParaRPr lang="en-US" sz="2400"/>
          </a:p>
          <a:p>
            <a:pPr lvl="1"/>
            <a:r>
              <a:rPr lang="en-US" sz="2000"/>
              <a:t>May 2024: White House released a Blueprint for the Use of Social and Behavioral Science (SBS) to Advance Evidence-Based Policymaking</a:t>
            </a:r>
          </a:p>
          <a:p>
            <a:pPr lvl="1"/>
            <a:r>
              <a:rPr lang="en-US" sz="2000"/>
              <a:t>Recommendations: Aimed at federal agencies to improve policymaking through SBS</a:t>
            </a:r>
          </a:p>
          <a:p>
            <a:pPr lvl="1"/>
            <a:endParaRPr lang="en-US"/>
          </a:p>
        </p:txBody>
      </p:sp>
    </p:spTree>
    <p:extLst>
      <p:ext uri="{BB962C8B-B14F-4D97-AF65-F5344CB8AC3E}">
        <p14:creationId xmlns:p14="http://schemas.microsoft.com/office/powerpoint/2010/main" val="1121587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FB69E-E926-C02D-C9CD-01C23322DE5C}"/>
              </a:ext>
            </a:extLst>
          </p:cNvPr>
          <p:cNvSpPr>
            <a:spLocks noGrp="1"/>
          </p:cNvSpPr>
          <p:nvPr>
            <p:ph type="title"/>
          </p:nvPr>
        </p:nvSpPr>
        <p:spPr/>
        <p:txBody>
          <a:bodyPr/>
          <a:lstStyle/>
          <a:p>
            <a:r>
              <a:rPr lang="en-US" sz="3400"/>
              <a:t>NIH Funding for BSSR</a:t>
            </a:r>
          </a:p>
        </p:txBody>
      </p:sp>
      <p:sp>
        <p:nvSpPr>
          <p:cNvPr id="3" name="Text Placeholder 2">
            <a:extLst>
              <a:ext uri="{FF2B5EF4-FFF2-40B4-BE49-F238E27FC236}">
                <a16:creationId xmlns:a16="http://schemas.microsoft.com/office/drawing/2014/main" id="{99148A58-6D51-5D66-DC98-AAD8B6C5E356}"/>
              </a:ext>
            </a:extLst>
          </p:cNvPr>
          <p:cNvSpPr>
            <a:spLocks noGrp="1"/>
          </p:cNvSpPr>
          <p:nvPr>
            <p:ph type="body" sz="quarter" idx="10"/>
          </p:nvPr>
        </p:nvSpPr>
        <p:spPr>
          <a:xfrm>
            <a:off x="141059" y="1377767"/>
            <a:ext cx="4847501" cy="4536535"/>
          </a:xfrm>
        </p:spPr>
        <p:txBody>
          <a:bodyPr lIns="91440" tIns="45720" rIns="91440" bIns="45720" anchor="t"/>
          <a:lstStyle/>
          <a:p>
            <a:r>
              <a:rPr lang="en-US" sz="2600" dirty="0">
                <a:latin typeface="Arial"/>
                <a:cs typeface="Arial"/>
              </a:rPr>
              <a:t>Between 2010–2020, BSSR </a:t>
            </a:r>
          </a:p>
          <a:p>
            <a:pPr marL="0" indent="0">
              <a:buNone/>
            </a:pPr>
            <a:r>
              <a:rPr lang="en-US" sz="2600" dirty="0">
                <a:latin typeface="Arial"/>
                <a:cs typeface="Arial"/>
              </a:rPr>
              <a:t>accounted for 21% of new </a:t>
            </a:r>
          </a:p>
          <a:p>
            <a:pPr marL="0" indent="0">
              <a:buNone/>
            </a:pPr>
            <a:r>
              <a:rPr lang="en-US" sz="2600" dirty="0">
                <a:latin typeface="Arial"/>
                <a:cs typeface="Arial"/>
              </a:rPr>
              <a:t>and competing awards </a:t>
            </a:r>
          </a:p>
          <a:p>
            <a:pPr marL="0" indent="0">
              <a:buNone/>
            </a:pPr>
            <a:r>
              <a:rPr lang="en-US" sz="2600" dirty="0">
                <a:latin typeface="Arial"/>
                <a:cs typeface="Arial"/>
              </a:rPr>
              <a:t>across NIH</a:t>
            </a:r>
            <a:r>
              <a:rPr lang="en-US" sz="2000" baseline="50000" dirty="0">
                <a:latin typeface="Arial"/>
                <a:cs typeface="Arial"/>
              </a:rPr>
              <a:t>1</a:t>
            </a:r>
          </a:p>
          <a:p>
            <a:r>
              <a:rPr lang="en-US" sz="2600" dirty="0">
                <a:latin typeface="Arial"/>
                <a:cs typeface="Arial"/>
              </a:rPr>
              <a:t>Categorical spending </a:t>
            </a:r>
          </a:p>
          <a:p>
            <a:pPr marL="0" indent="0">
              <a:buNone/>
            </a:pPr>
            <a:r>
              <a:rPr lang="en-US" sz="2600" dirty="0">
                <a:latin typeface="Arial"/>
                <a:cs typeface="Arial"/>
              </a:rPr>
              <a:t> continues to increase</a:t>
            </a:r>
            <a:r>
              <a:rPr lang="en-US" sz="2000" baseline="50000" dirty="0">
                <a:latin typeface="Arial"/>
                <a:cs typeface="Arial"/>
              </a:rPr>
              <a:t>2</a:t>
            </a:r>
          </a:p>
          <a:p>
            <a:pPr marL="0" indent="0">
              <a:buNone/>
            </a:pPr>
            <a:endParaRPr lang="en-US" sz="2000" baseline="50000" dirty="0">
              <a:latin typeface="Arial"/>
              <a:cs typeface="Arial"/>
            </a:endParaRPr>
          </a:p>
        </p:txBody>
      </p:sp>
      <p:sp>
        <p:nvSpPr>
          <p:cNvPr id="4" name="TextBox 3">
            <a:extLst>
              <a:ext uri="{FF2B5EF4-FFF2-40B4-BE49-F238E27FC236}">
                <a16:creationId xmlns:a16="http://schemas.microsoft.com/office/drawing/2014/main" id="{89B0A87A-328C-CF53-A80C-D704D0E11D6E}"/>
              </a:ext>
            </a:extLst>
          </p:cNvPr>
          <p:cNvSpPr txBox="1"/>
          <p:nvPr/>
        </p:nvSpPr>
        <p:spPr>
          <a:xfrm>
            <a:off x="506818" y="6097351"/>
            <a:ext cx="7644960" cy="769441"/>
          </a:xfrm>
          <a:prstGeom prst="rect">
            <a:avLst/>
          </a:prstGeom>
          <a:noFill/>
        </p:spPr>
        <p:txBody>
          <a:bodyPr wrap="square" rtlCol="0">
            <a:spAutoFit/>
          </a:bodyPr>
          <a:lstStyle/>
          <a:p>
            <a:pPr marL="228600" indent="-228600">
              <a:buAutoNum type="arabicPeriod"/>
            </a:pPr>
            <a:r>
              <a:rPr lang="en-US" sz="1100" dirty="0">
                <a:solidFill>
                  <a:schemeClr val="bg1"/>
                </a:solidFill>
                <a:latin typeface="Arial" panose="020B0604020202020204" pitchFamily="34" charset="0"/>
                <a:cs typeface="Arial" panose="020B0604020202020204" pitchFamily="34" charset="0"/>
              </a:rPr>
              <a:t>Integration of Behavioral and Social Sciences Research at the National Institutes of Health. </a:t>
            </a:r>
            <a:r>
              <a:rPr lang="en-US" sz="1100" i="1" dirty="0">
                <a:solidFill>
                  <a:schemeClr val="bg1"/>
                </a:solidFill>
                <a:latin typeface="Arial" panose="020B0604020202020204" pitchFamily="34" charset="0"/>
                <a:cs typeface="Arial" panose="020B0604020202020204" pitchFamily="34" charset="0"/>
              </a:rPr>
              <a:t>NIH Council of Councils Working Group Report</a:t>
            </a:r>
            <a:r>
              <a:rPr lang="en-US" sz="1100" dirty="0">
                <a:solidFill>
                  <a:schemeClr val="bg1"/>
                </a:solidFill>
                <a:latin typeface="Arial" panose="020B0604020202020204" pitchFamily="34" charset="0"/>
                <a:cs typeface="Arial" panose="020B0604020202020204" pitchFamily="34" charset="0"/>
              </a:rPr>
              <a:t>, 2022. https://dpcpsi.nih.gov/council/working-groups/nih-behavioral-and-social-sciences-research-bssr-integration-working-group </a:t>
            </a:r>
          </a:p>
          <a:p>
            <a:pPr marL="228600" indent="-228600">
              <a:buAutoNum type="arabicPeriod"/>
            </a:pPr>
            <a:r>
              <a:rPr lang="en-US" sz="1100" dirty="0">
                <a:solidFill>
                  <a:schemeClr val="bg1"/>
                </a:solidFill>
                <a:latin typeface="Arial" panose="020B0604020202020204" pitchFamily="34" charset="0"/>
                <a:cs typeface="Arial" panose="020B0604020202020204" pitchFamily="34" charset="0"/>
              </a:rPr>
              <a:t>https://report.nih.gov/funding/categorical-spending#/ </a:t>
            </a:r>
          </a:p>
        </p:txBody>
      </p:sp>
      <p:graphicFrame>
        <p:nvGraphicFramePr>
          <p:cNvPr id="5" name="Chart 4">
            <a:extLst>
              <a:ext uri="{FF2B5EF4-FFF2-40B4-BE49-F238E27FC236}">
                <a16:creationId xmlns:a16="http://schemas.microsoft.com/office/drawing/2014/main" id="{A6D3E814-2366-CB98-FA55-397A576D32C4}"/>
              </a:ext>
            </a:extLst>
          </p:cNvPr>
          <p:cNvGraphicFramePr>
            <a:graphicFrameLocks/>
          </p:cNvGraphicFramePr>
          <p:nvPr>
            <p:extLst>
              <p:ext uri="{D42A27DB-BD31-4B8C-83A1-F6EECF244321}">
                <p14:modId xmlns:p14="http://schemas.microsoft.com/office/powerpoint/2010/main" val="1845312745"/>
              </p:ext>
            </p:extLst>
          </p:nvPr>
        </p:nvGraphicFramePr>
        <p:xfrm>
          <a:off x="4884378" y="832751"/>
          <a:ext cx="6991350" cy="40052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6080219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BSSR Branding Colors">
      <a:dk1>
        <a:sysClr val="windowText" lastClr="000000"/>
      </a:dk1>
      <a:lt1>
        <a:sysClr val="window" lastClr="FFFFFF"/>
      </a:lt1>
      <a:dk2>
        <a:srgbClr val="44546A"/>
      </a:dk2>
      <a:lt2>
        <a:srgbClr val="E7E6E6"/>
      </a:lt2>
      <a:accent1>
        <a:srgbClr val="466192"/>
      </a:accent1>
      <a:accent2>
        <a:srgbClr val="152342"/>
      </a:accent2>
      <a:accent3>
        <a:srgbClr val="009F9A"/>
      </a:accent3>
      <a:accent4>
        <a:srgbClr val="68518E"/>
      </a:accent4>
      <a:accent5>
        <a:srgbClr val="3BAD4C"/>
      </a:accent5>
      <a:accent6>
        <a:srgbClr val="ABBAD4"/>
      </a:accent6>
      <a:hlink>
        <a:srgbClr val="0000FF"/>
      </a:hlink>
      <a:folHlink>
        <a:srgbClr val="80008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e69cac6-f770-4b7a-9929-8f2e0a1c2ef2" xsi:nil="true"/>
    <lcf76f155ced4ddcb4097134ff3c332f xmlns="65264bb4-b779-43d5-94fa-348909f704b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570C7D0EC26E44AA8820B6DA33E5B25" ma:contentTypeVersion="19" ma:contentTypeDescription="Create a new document." ma:contentTypeScope="" ma:versionID="8576626c755e9862e80e0ac6cb349c55">
  <xsd:schema xmlns:xsd="http://www.w3.org/2001/XMLSchema" xmlns:xs="http://www.w3.org/2001/XMLSchema" xmlns:p="http://schemas.microsoft.com/office/2006/metadata/properties" xmlns:ns2="65264bb4-b779-43d5-94fa-348909f704be" xmlns:ns3="2e69cac6-f770-4b7a-9929-8f2e0a1c2ef2" targetNamespace="http://schemas.microsoft.com/office/2006/metadata/properties" ma:root="true" ma:fieldsID="a64edef3613e3bdffdecc679a59a9b48" ns2:_="" ns3:_="">
    <xsd:import namespace="65264bb4-b779-43d5-94fa-348909f704be"/>
    <xsd:import namespace="2e69cac6-f770-4b7a-9929-8f2e0a1c2ef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5264bb4-b779-43d5-94fa-348909f704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97fb895-5b61-45c4-8b11-652987a9182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e69cac6-f770-4b7a-9929-8f2e0a1c2ef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88eed7d-32ba-4b3b-b8a0-6d0bc11fb32e}" ma:internalName="TaxCatchAll" ma:showField="CatchAllData" ma:web="2e69cac6-f770-4b7a-9929-8f2e0a1c2e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1C89E16-4321-437A-B723-7D394DD4C0B6}">
  <ds:schemaRefs>
    <ds:schemaRef ds:uri="http://schemas.microsoft.com/sharepoint/v3/contenttype/forms"/>
  </ds:schemaRefs>
</ds:datastoreItem>
</file>

<file path=customXml/itemProps2.xml><?xml version="1.0" encoding="utf-8"?>
<ds:datastoreItem xmlns:ds="http://schemas.openxmlformats.org/officeDocument/2006/customXml" ds:itemID="{6F72C970-8813-4423-9F12-F18D11DDCC17}">
  <ds:schemaRefs>
    <ds:schemaRef ds:uri="http://purl.org/dc/elements/1.1/"/>
    <ds:schemaRef ds:uri="http://schemas.microsoft.com/office/2006/documentManagement/types"/>
    <ds:schemaRef ds:uri="http://schemas.microsoft.com/office/2006/metadata/properties"/>
    <ds:schemaRef ds:uri="http://purl.org/dc/dcmitype/"/>
    <ds:schemaRef ds:uri="http://purl.org/dc/terms/"/>
    <ds:schemaRef ds:uri="3883aa57-ca02-4874-a013-43ec57373bee"/>
    <ds:schemaRef ds:uri="http://www.w3.org/XML/1998/namespace"/>
    <ds:schemaRef ds:uri="http://schemas.microsoft.com/office/infopath/2007/PartnerControls"/>
    <ds:schemaRef ds:uri="http://schemas.openxmlformats.org/package/2006/metadata/core-properties"/>
    <ds:schemaRef ds:uri="bcf64301-96ac-4cf0-b185-59750e686246"/>
    <ds:schemaRef ds:uri="2e69cac6-f770-4b7a-9929-8f2e0a1c2ef2"/>
    <ds:schemaRef ds:uri="65264bb4-b779-43d5-94fa-348909f704be"/>
  </ds:schemaRefs>
</ds:datastoreItem>
</file>

<file path=customXml/itemProps3.xml><?xml version="1.0" encoding="utf-8"?>
<ds:datastoreItem xmlns:ds="http://schemas.openxmlformats.org/officeDocument/2006/customXml" ds:itemID="{26AB9F54-7DA4-42C1-A135-FB880CA8F9F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5264bb4-b779-43d5-94fa-348909f704be"/>
    <ds:schemaRef ds:uri="2e69cac6-f770-4b7a-9929-8f2e0a1c2e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14b77578-9773-42d5-8507-251ca2dc2b06}" enabled="0" method="" siteId="{14b77578-9773-42d5-8507-251ca2dc2b06}" removed="1"/>
</clbl:labelList>
</file>

<file path=docProps/app.xml><?xml version="1.0" encoding="utf-8"?>
<Properties xmlns="http://schemas.openxmlformats.org/officeDocument/2006/extended-properties" xmlns:vt="http://schemas.openxmlformats.org/officeDocument/2006/docPropsVTypes">
  <Template>Office 2013 - 2022 Theme</Template>
  <TotalTime>112</TotalTime>
  <Words>2217</Words>
  <Application>Microsoft Office PowerPoint</Application>
  <PresentationFormat>Widescreen</PresentationFormat>
  <Paragraphs>254</Paragraphs>
  <Slides>26</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Arial</vt:lpstr>
      <vt:lpstr>Arial Black</vt:lpstr>
      <vt:lpstr>Arial Nova</vt:lpstr>
      <vt:lpstr>Calibri</vt:lpstr>
      <vt:lpstr>Helvetica</vt:lpstr>
      <vt:lpstr>Open Sans</vt:lpstr>
      <vt:lpstr>Open Sans Extrabold</vt:lpstr>
      <vt:lpstr>Symbol</vt:lpstr>
      <vt:lpstr>Office Theme</vt:lpstr>
      <vt:lpstr>Behavioral and Social Sciences Research at NIH</vt:lpstr>
      <vt:lpstr>PowerPoint Presentation</vt:lpstr>
      <vt:lpstr>Life Expectancy in the U.S.</vt:lpstr>
      <vt:lpstr>Leading Causes of Mortality in the U.S.</vt:lpstr>
      <vt:lpstr>Factors Influencing Health Outcomes</vt:lpstr>
      <vt:lpstr>BSSR Shapes Health Policies and  Improves Health Outcomes </vt:lpstr>
      <vt:lpstr>National Institutes of Health Mission</vt:lpstr>
      <vt:lpstr>Increased Focus on Behavioral and Social Sciences by NIH and Federal Government</vt:lpstr>
      <vt:lpstr>NIH Funding for BSSR</vt:lpstr>
      <vt:lpstr>OBSSR Co-funding Amount by Fiscal Year, 2019–2025</vt:lpstr>
      <vt:lpstr>OBSSR: Our History and Purpose</vt:lpstr>
      <vt:lpstr>OBSSR</vt:lpstr>
      <vt:lpstr>Strategic Priorities</vt:lpstr>
      <vt:lpstr>OBSSR Budget </vt:lpstr>
      <vt:lpstr>Maximizing BSSR Integration at NIH</vt:lpstr>
      <vt:lpstr>Current Initiatives Led or Co-Led by OBSSR</vt:lpstr>
      <vt:lpstr>Training the Next Generation of Researchers</vt:lpstr>
      <vt:lpstr>Implementing a Unified NIH Funding Strategy</vt:lpstr>
      <vt:lpstr>NIH Funding Policy Updates</vt:lpstr>
      <vt:lpstr>Updates to Finding NIH Funding Opportunities and Information </vt:lpstr>
      <vt:lpstr>New Resource: Highlighted Topics</vt:lpstr>
      <vt:lpstr>Highlighted Topics vs. NOFOs</vt:lpstr>
      <vt:lpstr>NIH SimplerNOFO</vt:lpstr>
      <vt:lpstr>Request for Information: Proposal to Cap the Number of Simultaneous Research Project Grants (RPG) per Principal Investigator (PI)</vt:lpstr>
      <vt:lpstr>A Call to Action - What You Can Do</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OBSSR PowerPoint Template</dc:title>
  <dc:subject>OBSSR</dc:subject>
  <dc:creator>Office of Behavioral and Social Sciences Research</dc:creator>
  <cp:keywords>PowerPoint, template, Office of Behavioral and Social Sciences Research, OBSSR</cp:keywords>
  <cp:lastModifiedBy>Juan Romero-Casillas</cp:lastModifiedBy>
  <cp:revision>2</cp:revision>
  <dcterms:created xsi:type="dcterms:W3CDTF">2019-10-25T14:31:41Z</dcterms:created>
  <dcterms:modified xsi:type="dcterms:W3CDTF">2026-07-10T15:08:09Z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y fmtid="{D5CDD505-2E9C-101B-9397-08002B2CF9AE}" pid="3" name="Copyright">
    <vt:lpwstr>public domain</vt:lpwstr>
  </property>
  <property fmtid="{D5CDD505-2E9C-101B-9397-08002B2CF9AE}" pid="4" name="Order">
    <vt:r8>100</vt:r8>
  </property>
  <property fmtid="{D5CDD505-2E9C-101B-9397-08002B2CF9AE}" pid="5" name="MediaServiceImageTags">
    <vt:lpwstr/>
  </property>
  <property fmtid="{D5CDD505-2E9C-101B-9397-08002B2CF9AE}" pid="6" name="ContentTypeId">
    <vt:lpwstr>0x0101001570C7D0EC26E44AA8820B6DA33E5B25</vt:lpwstr>
  </property>
</Properties>
</file>