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3" r:id="rId9"/>
    <p:sldId id="264" r:id="rId10"/>
    <p:sldId id="265" r:id="rId11"/>
    <p:sldId id="266" r:id="rId12"/>
    <p:sldId id="308" r:id="rId13"/>
    <p:sldId id="267" r:id="rId14"/>
    <p:sldId id="268" r:id="rId15"/>
    <p:sldId id="30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0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11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313" r:id="rId44"/>
    <p:sldId id="297" r:id="rId45"/>
    <p:sldId id="300" r:id="rId46"/>
    <p:sldId id="296" r:id="rId47"/>
    <p:sldId id="303" r:id="rId48"/>
    <p:sldId id="304" r:id="rId49"/>
    <p:sldId id="314" r:id="rId50"/>
    <p:sldId id="315" r:id="rId51"/>
    <p:sldId id="316" r:id="rId52"/>
    <p:sldId id="306" r:id="rId5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48CC4D-C5FD-4202-8D07-D34750B087CE}">
          <p14:sldIdLst>
            <p14:sldId id="256"/>
          </p14:sldIdLst>
        </p14:section>
        <p14:section name="Introduction" id="{64081E05-09A3-4DE8-AC94-78E10FCCE276}">
          <p14:sldIdLst>
            <p14:sldId id="257"/>
            <p14:sldId id="258"/>
            <p14:sldId id="259"/>
            <p14:sldId id="260"/>
            <p14:sldId id="261"/>
            <p14:sldId id="301"/>
            <p14:sldId id="263"/>
            <p14:sldId id="264"/>
            <p14:sldId id="265"/>
            <p14:sldId id="266"/>
            <p14:sldId id="308"/>
            <p14:sldId id="267"/>
          </p14:sldIdLst>
        </p14:section>
        <p14:section name="Surface Impoundments" id="{EE617216-569C-4694-99A7-0E066A6FAA47}">
          <p14:sldIdLst>
            <p14:sldId id="268"/>
            <p14:sldId id="309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Waste Piles" id="{68A5A778-B4CD-4D96-B3F7-9073221C6302}">
          <p14:sldIdLst>
            <p14:sldId id="276"/>
            <p14:sldId id="310"/>
            <p14:sldId id="277"/>
            <p14:sldId id="278"/>
          </p14:sldIdLst>
        </p14:section>
        <p14:section name="Land Treatment Units" id="{B9763756-B465-403C-8B04-7DCFEA075DBF}">
          <p14:sldIdLst>
            <p14:sldId id="279"/>
            <p14:sldId id="280"/>
            <p14:sldId id="281"/>
            <p14:sldId id="282"/>
            <p14:sldId id="283"/>
            <p14:sldId id="311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Landfills" id="{4F157270-BEE7-47BF-AACE-0351953FB5FC}">
          <p14:sldIdLst>
            <p14:sldId id="290"/>
            <p14:sldId id="292"/>
            <p14:sldId id="293"/>
            <p14:sldId id="294"/>
            <p14:sldId id="313"/>
            <p14:sldId id="297"/>
            <p14:sldId id="300"/>
          </p14:sldIdLst>
        </p14:section>
        <p14:section name="CAMU's" id="{F6EC4900-5FD9-4EA5-8A26-FBC275803C3A}">
          <p14:sldIdLst>
            <p14:sldId id="296"/>
            <p14:sldId id="303"/>
            <p14:sldId id="304"/>
          </p14:sldIdLst>
        </p14:section>
        <p14:section name="Closing Section" id="{DBAB5640-6CFB-4FF6-99D5-6ECF2C6E95CE}">
          <p14:sldIdLst>
            <p14:sldId id="314"/>
            <p14:sldId id="315"/>
            <p14:sldId id="316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2" autoAdjust="0"/>
    <p:restoredTop sz="68296" autoAdjust="0"/>
  </p:normalViewPr>
  <p:slideViewPr>
    <p:cSldViewPr snapToGrid="0">
      <p:cViewPr varScale="1">
        <p:scale>
          <a:sx n="33" d="100"/>
          <a:sy n="33" d="100"/>
        </p:scale>
        <p:origin x="1027" y="43"/>
      </p:cViewPr>
      <p:guideLst/>
    </p:cSldViewPr>
  </p:slideViewPr>
  <p:outlineViewPr>
    <p:cViewPr>
      <p:scale>
        <a:sx n="33" d="100"/>
        <a:sy n="33" d="100"/>
      </p:scale>
      <p:origin x="0" y="-28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77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EQ4AVNWM\VOL1\GROUPS\I&amp;HWPermits\STAFF\CBROWN\2018_TradeFair\Pie_Charts_and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EQ4AVNWM\VOL1\GROUPS\I&amp;HWPermits\STAFF\CBROWN\2018_TradeFair\Pie_Charts_and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Land-Based Units vs. Non Land-Based Units</a:t>
            </a:r>
          </a:p>
        </c:rich>
      </c:tx>
      <c:layout>
        <c:manualLayout>
          <c:xMode val="edge"/>
          <c:yMode val="edge"/>
          <c:x val="0.1464999999999999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A2-4998-81D3-2687F1F0DE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A2-4998-81D3-2687F1F0D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Sheet1!$A$16:$A$17</c:f>
              <c:strCache>
                <c:ptCount val="2"/>
                <c:pt idx="0">
                  <c:v>Land-Based Units</c:v>
                </c:pt>
                <c:pt idx="1">
                  <c:v>Non Land-Based Units</c:v>
                </c:pt>
              </c:strCache>
            </c:strRef>
          </c:cat>
          <c:val>
            <c:numRef>
              <c:f>Sheet1!$B$16:$B$17</c:f>
              <c:numCache>
                <c:formatCode>General</c:formatCode>
                <c:ptCount val="2"/>
                <c:pt idx="0">
                  <c:v>406</c:v>
                </c:pt>
                <c:pt idx="1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2-4998-81D3-2687F1F0DE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Types of Land-Based Units</a:t>
            </a:r>
          </a:p>
        </c:rich>
      </c:tx>
      <c:layout>
        <c:manualLayout>
          <c:xMode val="edge"/>
          <c:yMode val="edge"/>
          <c:x val="0.2492777777777777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F69-4919-8489-E14B01A850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F69-4919-8489-E14B01A850F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F69-4919-8489-E14B01A850F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F69-4919-8489-E14B01A85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Sheet1!$A$9:$A$12</c:f>
              <c:strCache>
                <c:ptCount val="4"/>
                <c:pt idx="0">
                  <c:v>Surface Impoundments</c:v>
                </c:pt>
                <c:pt idx="1">
                  <c:v>Waste Piles</c:v>
                </c:pt>
                <c:pt idx="2">
                  <c:v>Land Treatment  Units</c:v>
                </c:pt>
                <c:pt idx="3">
                  <c:v>Landfills</c:v>
                </c:pt>
              </c:strCache>
            </c:strRef>
          </c:cat>
          <c:val>
            <c:numRef>
              <c:f>Sheet1!$B$9:$B$12</c:f>
              <c:numCache>
                <c:formatCode>General</c:formatCode>
                <c:ptCount val="4"/>
                <c:pt idx="0">
                  <c:v>179</c:v>
                </c:pt>
                <c:pt idx="1">
                  <c:v>6</c:v>
                </c:pt>
                <c:pt idx="2">
                  <c:v>24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69-4919-8489-E14B01A850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5BC7-31D7-43A3-ACEC-A3086B2D578E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4660-8631-4585-9E51-71CD3A78E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texas.gov/permitting/waste_permits/ihw_permits/signupihw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RCRA Requirements for Land-Based Units</a:t>
            </a:r>
          </a:p>
          <a:p>
            <a:r>
              <a:rPr lang="en-US" dirty="0"/>
              <a:t>Charles Brown, P.G.</a:t>
            </a:r>
          </a:p>
          <a:p>
            <a:r>
              <a:rPr lang="en-US" dirty="0"/>
              <a:t>Michael Pimentel, P.E.</a:t>
            </a:r>
          </a:p>
          <a:p>
            <a:r>
              <a:rPr lang="en-US" dirty="0"/>
              <a:t>Industrial and Hazardous Waste Permits Section</a:t>
            </a:r>
          </a:p>
          <a:p>
            <a:r>
              <a:rPr lang="en-US" dirty="0"/>
              <a:t>May 15, 2018</a:t>
            </a:r>
          </a:p>
          <a:p>
            <a:endParaRPr lang="en-US" dirty="0"/>
          </a:p>
          <a:p>
            <a:r>
              <a:rPr lang="en-US" dirty="0"/>
              <a:t>&lt;Alt</a:t>
            </a:r>
            <a:r>
              <a:rPr lang="en-US" baseline="0" dirty="0"/>
              <a:t> Text&gt;  Picture of land based unit in background of slide theme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5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	</a:t>
            </a:r>
          </a:p>
          <a:p>
            <a:pPr>
              <a:defRPr/>
            </a:pPr>
            <a:r>
              <a:rPr lang="en-US" dirty="0"/>
              <a:t>LBUs may not be located:</a:t>
            </a:r>
          </a:p>
          <a:p>
            <a:pPr lvl="1">
              <a:defRPr/>
            </a:pPr>
            <a:r>
              <a:rPr lang="en-US" dirty="0"/>
              <a:t>Where soil units within 5ft of the containment structure have a Unified Soil Classification of GW, GP, GM, GC, SW, SP, or SM, or a permeability greater than 10</a:t>
            </a:r>
            <a:r>
              <a:rPr lang="en-US" baseline="30000" dirty="0"/>
              <a:t>-5</a:t>
            </a:r>
            <a:r>
              <a:rPr lang="en-US" dirty="0"/>
              <a:t> cm/sec </a:t>
            </a:r>
          </a:p>
          <a:p>
            <a:pPr lvl="1">
              <a:defRPr/>
            </a:pPr>
            <a:r>
              <a:rPr lang="en-US" dirty="0"/>
              <a:t>Exceptions:</a:t>
            </a:r>
          </a:p>
          <a:p>
            <a:pPr lvl="2">
              <a:defRPr/>
            </a:pPr>
            <a:r>
              <a:rPr lang="en-US" dirty="0"/>
              <a:t>Where the average annual evaporation exceeds average annual rainfall by more than 40 inches</a:t>
            </a:r>
          </a:p>
          <a:p>
            <a:pPr lvl="2">
              <a:defRPr/>
            </a:pPr>
            <a:r>
              <a:rPr lang="en-US" dirty="0"/>
              <a:t>	Based on most recent available data</a:t>
            </a:r>
          </a:p>
          <a:p>
            <a:pPr lvl="2">
              <a:defRPr/>
            </a:pPr>
            <a:r>
              <a:rPr lang="en-US" dirty="0"/>
              <a:t>The soil unit is not sufficiently thick and laterally continuous to provide a significant pathway for waste migration.</a:t>
            </a:r>
          </a:p>
          <a:p>
            <a:pPr lvl="2">
              <a:defRPr/>
            </a:pPr>
            <a:r>
              <a:rPr lang="en-US" dirty="0"/>
              <a:t>	Determined by a qualified and licensed P.G.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8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  <a:p>
            <a:r>
              <a:rPr lang="en-US" dirty="0"/>
              <a:t>An LBU may not be located in areas of active geologic processes.</a:t>
            </a:r>
          </a:p>
          <a:p>
            <a:pPr lvl="1"/>
            <a:r>
              <a:rPr lang="en-US" dirty="0"/>
              <a:t>unless designed, constructed and operated to prevent adverse effects resulting from the geologic processes.</a:t>
            </a:r>
          </a:p>
          <a:p>
            <a:pPr lvl="1"/>
            <a:r>
              <a:rPr lang="en-US" dirty="0"/>
              <a:t>	Geological process may include, but not limited to – Active Subsidence, Mass wasting (soil creep, landslides), Seismic activity, volcanic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&lt;Alt</a:t>
            </a:r>
            <a:r>
              <a:rPr lang="en-US" baseline="0" dirty="0"/>
              <a:t> Text&gt;  Pictures of a landslide and </a:t>
            </a:r>
            <a:r>
              <a:rPr lang="en-US" baseline="0" dirty="0" err="1"/>
              <a:t>lavaflow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5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  <a:p>
            <a:pPr>
              <a:spcBef>
                <a:spcPts val="1800"/>
              </a:spcBef>
            </a:pPr>
            <a:r>
              <a:rPr lang="en-US" dirty="0"/>
              <a:t>In areas protected by a barrier island or peninsula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An LBU may not be located within 1,000 ft. of an area subject to active coastal shoreline erosion.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unless designed, constructed and operated to prevent adverse effects resulting from storm surges or scouring.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5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  <a:p>
            <a:r>
              <a:rPr lang="en-US" dirty="0"/>
              <a:t>An LBU may not be located near a fault – inactive or not</a:t>
            </a:r>
          </a:p>
          <a:p>
            <a:pPr lvl="1"/>
            <a:r>
              <a:rPr lang="en-US" dirty="0"/>
              <a:t>within 30 feet of the upthrown side </a:t>
            </a:r>
          </a:p>
          <a:p>
            <a:pPr lvl="1"/>
            <a:r>
              <a:rPr lang="en-US" dirty="0"/>
              <a:t>within 50 feet of the downthrown side </a:t>
            </a:r>
          </a:p>
          <a:p>
            <a:pPr lvl="1"/>
            <a:r>
              <a:rPr lang="en-US" dirty="0"/>
              <a:t>actual or inferred surface expression </a:t>
            </a:r>
          </a:p>
          <a:p>
            <a:pPr lvl="1"/>
            <a:r>
              <a:rPr lang="en-US" dirty="0"/>
              <a:t>Demonstrated displacement of shallow Quaternary (2.5 Ma) sediments or man-made structures</a:t>
            </a:r>
          </a:p>
          <a:p>
            <a:pPr lvl="1"/>
            <a:r>
              <a:rPr lang="en-US" dirty="0"/>
              <a:t>unless designed, constructed and operated to prevent adverse effects resulting from fault motion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3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Design and Operational Requirement's</a:t>
            </a:r>
          </a:p>
          <a:p>
            <a:pPr lvl="1"/>
            <a:r>
              <a:rPr lang="en-US" dirty="0"/>
              <a:t>40 CFR Subpart K and 335.168</a:t>
            </a:r>
          </a:p>
          <a:p>
            <a:r>
              <a:rPr lang="en-US" dirty="0"/>
              <a:t>Liner Systems (after July 29, 1992)</a:t>
            </a:r>
          </a:p>
          <a:p>
            <a:pPr lvl="1"/>
            <a:r>
              <a:rPr lang="en-US" dirty="0"/>
              <a:t>Top Liner (geomembrane)</a:t>
            </a:r>
          </a:p>
          <a:p>
            <a:pPr lvl="1"/>
            <a:r>
              <a:rPr lang="en-US" dirty="0"/>
              <a:t>Leachate Collection System (LCS)/Leak Detection System (LDS)</a:t>
            </a:r>
          </a:p>
          <a:p>
            <a:pPr lvl="2"/>
            <a:r>
              <a:rPr lang="en-US" dirty="0"/>
              <a:t>k = 10</a:t>
            </a:r>
            <a:r>
              <a:rPr lang="en-US" baseline="30000" dirty="0"/>
              <a:t>-1 </a:t>
            </a:r>
            <a:r>
              <a:rPr lang="en-US" dirty="0"/>
              <a:t>cm/sec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Typically sand/gravel or geonet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0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Liner Systems (after July 29, 1992)</a:t>
            </a:r>
          </a:p>
          <a:p>
            <a:pPr lvl="1"/>
            <a:r>
              <a:rPr lang="en-US" dirty="0"/>
              <a:t>Composite bottom liner</a:t>
            </a:r>
          </a:p>
          <a:p>
            <a:pPr lvl="2"/>
            <a:r>
              <a:rPr lang="en-US" dirty="0"/>
              <a:t>Upper component – geomembrane – 60mil HDPE</a:t>
            </a:r>
          </a:p>
          <a:p>
            <a:pPr lvl="2"/>
            <a:r>
              <a:rPr lang="en-US" dirty="0"/>
              <a:t>Lower component – compacted clay</a:t>
            </a:r>
          </a:p>
          <a:p>
            <a:pPr lvl="3"/>
            <a:r>
              <a:rPr lang="en-US" dirty="0"/>
              <a:t>3 feet thickness</a:t>
            </a:r>
          </a:p>
          <a:p>
            <a:pPr lvl="3"/>
            <a:r>
              <a:rPr lang="en-US" dirty="0"/>
              <a:t>k less than/equal to 10-7 cm/sec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4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Action Leakage Rate</a:t>
            </a:r>
          </a:p>
          <a:p>
            <a:pPr lvl="1"/>
            <a:r>
              <a:rPr lang="en-US" dirty="0"/>
              <a:t>Maximum design flow rate that LDS can remove without the fluid head on the bottom liner thickness of drainage media</a:t>
            </a:r>
          </a:p>
          <a:p>
            <a:pPr lvl="2">
              <a:defRPr/>
            </a:pPr>
            <a:r>
              <a:rPr lang="en-US" dirty="0"/>
              <a:t>Average daily flow rate for each sump (gallons per acre per day)</a:t>
            </a:r>
          </a:p>
          <a:p>
            <a:pPr lvl="2">
              <a:defRPr/>
            </a:pPr>
            <a:r>
              <a:rPr lang="en-US" dirty="0"/>
              <a:t>Calculated weekly during active life and closure period, monthly during post-closure care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5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Alternative Designs	</a:t>
            </a:r>
          </a:p>
          <a:p>
            <a:pPr lvl="1"/>
            <a:r>
              <a:rPr lang="en-US" dirty="0"/>
              <a:t>Must be at least as effective as composite liner system</a:t>
            </a:r>
          </a:p>
          <a:p>
            <a:pPr lvl="1"/>
            <a:r>
              <a:rPr lang="en-US" dirty="0"/>
              <a:t>Must include a LDS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Geocomposite liner is most common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	Bentonite clay between fabric sheets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5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Monitoring and Inspection Requirements</a:t>
            </a:r>
          </a:p>
          <a:p>
            <a:pPr lvl="1"/>
            <a:r>
              <a:rPr lang="en-US" dirty="0"/>
              <a:t>Weekly and after storms</a:t>
            </a:r>
          </a:p>
          <a:p>
            <a:pPr lvl="2"/>
            <a:r>
              <a:rPr lang="en-US" dirty="0"/>
              <a:t>Freeboard (2’)</a:t>
            </a:r>
          </a:p>
          <a:p>
            <a:pPr lvl="2"/>
            <a:r>
              <a:rPr lang="en-US" dirty="0"/>
              <a:t>Deterioration</a:t>
            </a:r>
          </a:p>
          <a:p>
            <a:pPr lvl="2"/>
            <a:r>
              <a:rPr lang="en-US" dirty="0"/>
              <a:t>Malfunctions</a:t>
            </a:r>
          </a:p>
          <a:p>
            <a:pPr lvl="2"/>
            <a:r>
              <a:rPr lang="en-US" dirty="0"/>
              <a:t>Severe Erosion</a:t>
            </a:r>
          </a:p>
          <a:p>
            <a:pPr lvl="2"/>
            <a:r>
              <a:rPr lang="en-US" dirty="0"/>
              <a:t>Leaks</a:t>
            </a:r>
          </a:p>
          <a:p>
            <a:pPr lvl="2"/>
            <a:r>
              <a:rPr lang="en-US" dirty="0"/>
              <a:t>Presence of Leachate in Sumps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7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Perimeter Dikes</a:t>
            </a:r>
          </a:p>
          <a:p>
            <a:pPr lvl="1"/>
            <a:r>
              <a:rPr lang="en-US" dirty="0"/>
              <a:t>Structural Integrity Certified by P.E.</a:t>
            </a:r>
          </a:p>
          <a:p>
            <a:pPr lvl="2"/>
            <a:r>
              <a:rPr lang="en-US" dirty="0"/>
              <a:t>Able to withstand pressure exerted by waste placement</a:t>
            </a:r>
          </a:p>
          <a:p>
            <a:pPr lvl="2"/>
            <a:r>
              <a:rPr lang="en-US" dirty="0"/>
              <a:t>Will not fail due to scouring or piping</a:t>
            </a:r>
          </a:p>
          <a:p>
            <a:pPr lvl="2"/>
            <a:r>
              <a:rPr lang="en-US" dirty="0"/>
              <a:t>	piping is internal erosion by seepage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Types of Land-Based Units (LBUs)</a:t>
            </a:r>
          </a:p>
          <a:p>
            <a:r>
              <a:rPr lang="en-US" dirty="0"/>
              <a:t>RCRA and State Requirements</a:t>
            </a:r>
          </a:p>
          <a:p>
            <a:r>
              <a:rPr lang="en-US" dirty="0"/>
              <a:t>Land Disposal Restrictions (LDR’s)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01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		</a:t>
            </a:r>
          </a:p>
          <a:p>
            <a:r>
              <a:rPr lang="en-US" dirty="0"/>
              <a:t>Closure</a:t>
            </a:r>
          </a:p>
          <a:p>
            <a:pPr lvl="1">
              <a:defRPr/>
            </a:pPr>
            <a:r>
              <a:rPr lang="en-US" dirty="0"/>
              <a:t>Remove and decontaminate all waste and containment system components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Unit may be closed as a Landfill if:</a:t>
            </a:r>
          </a:p>
          <a:p>
            <a:pPr lvl="2">
              <a:defRPr/>
            </a:pPr>
            <a:r>
              <a:rPr lang="en-US" dirty="0"/>
              <a:t>Eliminate free liquids,</a:t>
            </a:r>
            <a:r>
              <a:rPr lang="en-US" baseline="0" dirty="0"/>
              <a:t> s</a:t>
            </a:r>
            <a:r>
              <a:rPr lang="en-US" dirty="0"/>
              <a:t>tabilize remaining wastes (Meets LDR)</a:t>
            </a:r>
          </a:p>
          <a:p>
            <a:pPr lvl="2">
              <a:defRPr/>
            </a:pPr>
            <a:r>
              <a:rPr lang="en-US" dirty="0"/>
              <a:t>Final cover surface impoundment</a:t>
            </a:r>
          </a:p>
          <a:p>
            <a:pPr lvl="3">
              <a:defRPr/>
            </a:pPr>
            <a:r>
              <a:rPr lang="en-US" dirty="0"/>
              <a:t>Provide long term minimization of migration of liquids</a:t>
            </a:r>
          </a:p>
          <a:p>
            <a:pPr lvl="3">
              <a:defRPr/>
            </a:pPr>
            <a:r>
              <a:rPr lang="en-US" dirty="0"/>
              <a:t>Function with minimum maintenance</a:t>
            </a:r>
          </a:p>
          <a:p>
            <a:pPr lvl="3">
              <a:defRPr/>
            </a:pPr>
            <a:r>
              <a:rPr lang="en-US" dirty="0"/>
              <a:t>k less than or = k of bottom liner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4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Post-closure care </a:t>
            </a:r>
          </a:p>
          <a:p>
            <a:pPr lvl="1"/>
            <a:r>
              <a:rPr lang="en-US" dirty="0"/>
              <a:t>For units closed as a Landfill</a:t>
            </a:r>
          </a:p>
          <a:p>
            <a:pPr lvl="1"/>
            <a:r>
              <a:rPr lang="en-US" dirty="0"/>
              <a:t>Maintain Final Cover</a:t>
            </a:r>
          </a:p>
          <a:p>
            <a:pPr lvl="1">
              <a:defRPr/>
            </a:pPr>
            <a:r>
              <a:rPr lang="en-US" dirty="0"/>
              <a:t>Maintain and monitor leak detection system</a:t>
            </a:r>
          </a:p>
          <a:p>
            <a:pPr lvl="1">
              <a:defRPr/>
            </a:pPr>
            <a:r>
              <a:rPr lang="en-US" dirty="0"/>
              <a:t>Maintain and monitor groundwater monitoring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65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Impoundments	</a:t>
            </a:r>
          </a:p>
          <a:p>
            <a:r>
              <a:rPr lang="en-US" dirty="0"/>
              <a:t>If Minimum Technology Requirements MTR) not meet</a:t>
            </a:r>
          </a:p>
          <a:p>
            <a:pPr lvl="1"/>
            <a:r>
              <a:rPr lang="en-US" dirty="0"/>
              <a:t>Facilities constructed prior to 1992</a:t>
            </a:r>
          </a:p>
          <a:p>
            <a:pPr lvl="1"/>
            <a:r>
              <a:rPr lang="en-US" dirty="0"/>
              <a:t>Removal of Waste</a:t>
            </a:r>
          </a:p>
          <a:p>
            <a:pPr lvl="1"/>
            <a:r>
              <a:rPr lang="en-US" dirty="0"/>
              <a:t>Decontamination of containment system components</a:t>
            </a:r>
          </a:p>
          <a:p>
            <a:pPr lvl="1"/>
            <a:r>
              <a:rPr lang="en-US" dirty="0"/>
              <a:t>Contingency Plan to address waste left in place</a:t>
            </a:r>
          </a:p>
          <a:p>
            <a:pPr lvl="2"/>
            <a:r>
              <a:rPr lang="en-US" dirty="0"/>
              <a:t>Final Cover System</a:t>
            </a:r>
          </a:p>
          <a:p>
            <a:pPr lvl="2"/>
            <a:r>
              <a:rPr lang="en-US" dirty="0"/>
              <a:t>Groundwater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8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 Piles	</a:t>
            </a:r>
          </a:p>
          <a:p>
            <a:r>
              <a:rPr lang="en-US" dirty="0"/>
              <a:t>Design and Operating Requirements</a:t>
            </a:r>
          </a:p>
          <a:p>
            <a:pPr lvl="1"/>
            <a:r>
              <a:rPr lang="en-US" dirty="0"/>
              <a:t>40 CFR Subpart L and 30 TAC 335.170</a:t>
            </a:r>
          </a:p>
          <a:p>
            <a:pPr>
              <a:defRPr/>
            </a:pPr>
            <a:r>
              <a:rPr lang="en-US" dirty="0"/>
              <a:t>Liner system</a:t>
            </a:r>
          </a:p>
          <a:p>
            <a:pPr lvl="1">
              <a:defRPr/>
            </a:pPr>
            <a:r>
              <a:rPr lang="en-US" dirty="0"/>
              <a:t>Top liner – (geomembrane)</a:t>
            </a:r>
          </a:p>
          <a:p>
            <a:pPr lvl="1">
              <a:defRPr/>
            </a:pPr>
            <a:r>
              <a:rPr lang="en-US" dirty="0"/>
              <a:t>Leachate Collection System/Leak Detection system</a:t>
            </a:r>
          </a:p>
          <a:p>
            <a:pPr lvl="2">
              <a:defRPr/>
            </a:pPr>
            <a:r>
              <a:rPr lang="en-US" dirty="0"/>
              <a:t>k is 10</a:t>
            </a:r>
            <a:r>
              <a:rPr lang="en-US" baseline="30000" dirty="0"/>
              <a:t>-2</a:t>
            </a:r>
            <a:r>
              <a:rPr lang="en-US" dirty="0"/>
              <a:t> cm/s and 12” thickness; or</a:t>
            </a:r>
          </a:p>
          <a:p>
            <a:pPr lvl="2">
              <a:defRPr/>
            </a:pPr>
            <a:r>
              <a:rPr lang="en-US" dirty="0"/>
              <a:t>geonet where k is 10</a:t>
            </a:r>
            <a:r>
              <a:rPr lang="en-US" baseline="30000" dirty="0"/>
              <a:t>-5</a:t>
            </a:r>
            <a:r>
              <a:rPr lang="en-US" dirty="0"/>
              <a:t> cm/s or greater</a:t>
            </a:r>
          </a:p>
          <a:p>
            <a:r>
              <a:rPr lang="en-US" dirty="0"/>
              <a:t>THE</a:t>
            </a:r>
            <a:r>
              <a:rPr lang="en-US" baseline="0" dirty="0"/>
              <a:t> INFORMATION FOR WASTE PILES IS HERE FOR REFERENCE IF TIME IS NEEDED.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18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 Piles	</a:t>
            </a:r>
          </a:p>
          <a:p>
            <a:r>
              <a:rPr lang="en-US" dirty="0"/>
              <a:t>Design and Operating Requirements</a:t>
            </a:r>
          </a:p>
          <a:p>
            <a:pPr lvl="1"/>
            <a:r>
              <a:rPr lang="en-US" dirty="0"/>
              <a:t>40 CFR Subpart L and 30 TAC 335.170</a:t>
            </a:r>
          </a:p>
          <a:p>
            <a:pPr>
              <a:defRPr/>
            </a:pPr>
            <a:r>
              <a:rPr lang="en-US" dirty="0"/>
              <a:t>Liner system</a:t>
            </a:r>
          </a:p>
          <a:p>
            <a:pPr lvl="1">
              <a:defRPr/>
            </a:pPr>
            <a:r>
              <a:rPr lang="en-US" dirty="0"/>
              <a:t>Composite bottom liner – </a:t>
            </a:r>
          </a:p>
          <a:p>
            <a:pPr lvl="2">
              <a:defRPr/>
            </a:pPr>
            <a:r>
              <a:rPr lang="en-US" dirty="0"/>
              <a:t>Upper component – geomembrane</a:t>
            </a:r>
          </a:p>
          <a:p>
            <a:pPr lvl="2">
              <a:defRPr/>
            </a:pPr>
            <a:r>
              <a:rPr lang="en-US" dirty="0"/>
              <a:t>Lower component – compacted clay liner</a:t>
            </a:r>
          </a:p>
          <a:p>
            <a:pPr lvl="3">
              <a:defRPr/>
            </a:pPr>
            <a:r>
              <a:rPr lang="en-US" dirty="0"/>
              <a:t>3 feet thick</a:t>
            </a:r>
          </a:p>
          <a:p>
            <a:pPr lvl="3">
              <a:defRPr/>
            </a:pPr>
            <a:r>
              <a:rPr lang="en-US" dirty="0"/>
              <a:t>k less than/equal to 10</a:t>
            </a:r>
            <a:r>
              <a:rPr lang="en-US" baseline="30000" dirty="0"/>
              <a:t>-7 </a:t>
            </a:r>
            <a:r>
              <a:rPr lang="en-US" dirty="0"/>
              <a:t>cm/sec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9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 Piles</a:t>
            </a:r>
          </a:p>
          <a:p>
            <a:r>
              <a:rPr lang="en-US" dirty="0"/>
              <a:t>Closure</a:t>
            </a:r>
          </a:p>
          <a:p>
            <a:pPr lvl="1">
              <a:defRPr/>
            </a:pPr>
            <a:r>
              <a:rPr lang="en-US" dirty="0"/>
              <a:t>Must remove waste </a:t>
            </a:r>
          </a:p>
          <a:p>
            <a:pPr lvl="1">
              <a:defRPr/>
            </a:pPr>
            <a:r>
              <a:rPr lang="en-US" dirty="0"/>
              <a:t>Decontaminate all containment system components</a:t>
            </a:r>
          </a:p>
          <a:p>
            <a:pPr lvl="1">
              <a:defRPr/>
            </a:pPr>
            <a:r>
              <a:rPr lang="en-US" dirty="0"/>
              <a:t>If contaminated soils can’t be removed (ie. Clean Closure), must close to landfill requirements</a:t>
            </a:r>
          </a:p>
          <a:p>
            <a:pPr lvl="1">
              <a:defRPr/>
            </a:pPr>
            <a:r>
              <a:rPr lang="en-US" dirty="0"/>
              <a:t>Contingent post-closure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34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 Piles In Texas	</a:t>
            </a:r>
          </a:p>
          <a:p>
            <a:pPr>
              <a:defRPr/>
            </a:pPr>
            <a:r>
              <a:rPr lang="en-US" dirty="0"/>
              <a:t>Approximately 6 initially permitted</a:t>
            </a:r>
          </a:p>
          <a:p>
            <a:pPr>
              <a:defRPr/>
            </a:pPr>
            <a:r>
              <a:rPr lang="en-US" dirty="0"/>
              <a:t>All closed or undergoing closure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90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Treatment Units	(LTU)  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40 CFR 264 Subpart M and 30 TAC 335.171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A treatment program to ensure that hazardous constituents placed in or on the ground are degraded, transformed or immobilized within the treatment zone.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01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LTU Treatment Program</a:t>
            </a:r>
          </a:p>
          <a:p>
            <a:pPr>
              <a:defRPr/>
            </a:pPr>
            <a:r>
              <a:rPr lang="en-US" dirty="0"/>
              <a:t>Treatment demonstration</a:t>
            </a:r>
          </a:p>
          <a:p>
            <a:pPr lvl="1">
              <a:defRPr/>
            </a:pPr>
            <a:r>
              <a:rPr lang="en-US" dirty="0"/>
              <a:t>Wastes that are capable of being treated</a:t>
            </a:r>
          </a:p>
          <a:p>
            <a:pPr lvl="1">
              <a:defRPr/>
            </a:pPr>
            <a:r>
              <a:rPr lang="en-US" dirty="0"/>
              <a:t>Field tests, laboratory analysis, operating data</a:t>
            </a:r>
          </a:p>
          <a:p>
            <a:pPr>
              <a:defRPr/>
            </a:pPr>
            <a:r>
              <a:rPr lang="en-US" dirty="0"/>
              <a:t>Operated in a manner to maximize degradation, transformation and immobilization</a:t>
            </a:r>
          </a:p>
          <a:p>
            <a:pPr>
              <a:defRPr/>
            </a:pPr>
            <a:r>
              <a:rPr lang="en-US" dirty="0"/>
              <a:t>Unsaturated (Vadose) Zone Monitoring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6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</a:t>
            </a:r>
            <a:r>
              <a:rPr lang="en-US" baseline="0" dirty="0"/>
              <a:t> of Typical Profile of Hazardous Waste Land Treatment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3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Types of Land-Based Units (LBUs)</a:t>
            </a:r>
          </a:p>
          <a:p>
            <a:r>
              <a:rPr lang="en-US" dirty="0"/>
              <a:t>RCRA and State Requirements</a:t>
            </a:r>
          </a:p>
          <a:p>
            <a:r>
              <a:rPr lang="en-US" dirty="0"/>
              <a:t>Land Disposal Restrictions (LDR’s)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47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LTU Treatment Demonstration</a:t>
            </a:r>
          </a:p>
          <a:p>
            <a:pPr>
              <a:defRPr/>
            </a:pPr>
            <a:r>
              <a:rPr lang="en-US" dirty="0"/>
              <a:t>Field tests, laboratory analysis, operating data</a:t>
            </a:r>
          </a:p>
          <a:p>
            <a:pPr>
              <a:defRPr/>
            </a:pPr>
            <a:r>
              <a:rPr lang="en-US" dirty="0"/>
              <a:t>Must simulate operating conditions</a:t>
            </a:r>
          </a:p>
          <a:p>
            <a:pPr lvl="2">
              <a:defRPr/>
            </a:pPr>
            <a:r>
              <a:rPr lang="en-US" dirty="0"/>
              <a:t>Wastes</a:t>
            </a:r>
          </a:p>
          <a:p>
            <a:pPr lvl="2">
              <a:defRPr/>
            </a:pPr>
            <a:r>
              <a:rPr lang="en-US" dirty="0"/>
              <a:t>Climate</a:t>
            </a:r>
          </a:p>
          <a:p>
            <a:pPr lvl="2">
              <a:defRPr/>
            </a:pPr>
            <a:r>
              <a:rPr lang="en-US" dirty="0"/>
              <a:t>Topography</a:t>
            </a:r>
          </a:p>
          <a:p>
            <a:pPr lvl="2">
              <a:defRPr/>
            </a:pPr>
            <a:r>
              <a:rPr lang="en-US" dirty="0"/>
              <a:t>Soil characteristics</a:t>
            </a:r>
          </a:p>
          <a:p>
            <a:pPr lvl="2">
              <a:defRPr/>
            </a:pPr>
            <a:r>
              <a:rPr lang="en-US" dirty="0"/>
              <a:t>Operating practices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1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Treatment Units	</a:t>
            </a:r>
          </a:p>
          <a:p>
            <a:r>
              <a:rPr lang="en-US" dirty="0"/>
              <a:t>Design and Operation Requirements</a:t>
            </a:r>
          </a:p>
          <a:p>
            <a:pPr lvl="1">
              <a:defRPr/>
            </a:pPr>
            <a:r>
              <a:rPr lang="en-US" dirty="0"/>
              <a:t>Must maximize degradation, transformation and immobilization of wastes</a:t>
            </a:r>
          </a:p>
          <a:p>
            <a:pPr lvl="1">
              <a:defRPr/>
            </a:pPr>
            <a:r>
              <a:rPr lang="en-US" dirty="0"/>
              <a:t>Use same conditions as LTD</a:t>
            </a:r>
          </a:p>
          <a:p>
            <a:pPr lvl="2">
              <a:defRPr/>
            </a:pPr>
            <a:r>
              <a:rPr lang="en-US" dirty="0"/>
              <a:t>Rate and Method of Waste Application</a:t>
            </a:r>
          </a:p>
          <a:p>
            <a:pPr lvl="2">
              <a:defRPr/>
            </a:pPr>
            <a:r>
              <a:rPr lang="en-US" dirty="0"/>
              <a:t>Measures to control soil pH</a:t>
            </a:r>
          </a:p>
          <a:p>
            <a:pPr lvl="2">
              <a:defRPr/>
            </a:pPr>
            <a:r>
              <a:rPr lang="en-US" dirty="0"/>
              <a:t>Measures to enhance microbial activity</a:t>
            </a:r>
          </a:p>
          <a:p>
            <a:pPr lvl="2">
              <a:defRPr/>
            </a:pPr>
            <a:r>
              <a:rPr lang="en-US" dirty="0"/>
              <a:t>Measures to control moisture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25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Treatment Units	</a:t>
            </a:r>
          </a:p>
          <a:p>
            <a:r>
              <a:rPr lang="en-US" dirty="0"/>
              <a:t>Design and Operation Requirements</a:t>
            </a:r>
          </a:p>
          <a:p>
            <a:pPr lvl="1">
              <a:defRPr/>
            </a:pPr>
            <a:r>
              <a:rPr lang="en-US" dirty="0"/>
              <a:t>Maintain run-on control system from 25-year storm</a:t>
            </a:r>
          </a:p>
          <a:p>
            <a:pPr lvl="1">
              <a:defRPr/>
            </a:pPr>
            <a:r>
              <a:rPr lang="en-US" dirty="0"/>
              <a:t>Manage run-off from 24-hour, 25-year event</a:t>
            </a:r>
          </a:p>
          <a:p>
            <a:pPr lvl="1">
              <a:defRPr/>
            </a:pPr>
            <a:r>
              <a:rPr lang="en-US" dirty="0"/>
              <a:t>Inspect LTU weekly and after storms</a:t>
            </a:r>
          </a:p>
          <a:p>
            <a:pPr lvl="2">
              <a:defRPr/>
            </a:pPr>
            <a:r>
              <a:rPr lang="en-US" dirty="0"/>
              <a:t>Deterioration</a:t>
            </a:r>
          </a:p>
          <a:p>
            <a:pPr lvl="2">
              <a:defRPr/>
            </a:pPr>
            <a:r>
              <a:rPr lang="en-US" dirty="0"/>
              <a:t>Malfunctions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7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Unsaturated Zone Monitoring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Monitor soil and soil-pore liquid beneath treatment zone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Sample for principal hazardous constituents (PHC)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Obtain background soil core and soil-pore liquid concentrations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Site specific locations and frequency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Conduct statistical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20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  <a:p>
            <a:pPr lvl="1"/>
            <a:r>
              <a:rPr lang="en-US" dirty="0"/>
              <a:t>Cease receipt of new waste</a:t>
            </a:r>
          </a:p>
          <a:p>
            <a:pPr lvl="1"/>
            <a:r>
              <a:rPr lang="en-US" dirty="0"/>
              <a:t>Continuation of Operation other wise</a:t>
            </a:r>
          </a:p>
          <a:p>
            <a:pPr lvl="2"/>
            <a:r>
              <a:rPr lang="en-US" sz="2200" dirty="0"/>
              <a:t>Goal is maximum degradation, treatment, and immobilization</a:t>
            </a:r>
            <a:endParaRPr lang="en-US" sz="2600" dirty="0"/>
          </a:p>
          <a:p>
            <a:pPr lvl="1"/>
            <a:r>
              <a:rPr lang="en-US" dirty="0"/>
              <a:t>Maintain unit by:</a:t>
            </a:r>
          </a:p>
          <a:p>
            <a:pPr lvl="2"/>
            <a:r>
              <a:rPr lang="en-US" dirty="0"/>
              <a:t>Continuing aeration</a:t>
            </a:r>
          </a:p>
          <a:p>
            <a:pPr lvl="2"/>
            <a:r>
              <a:rPr lang="en-US" dirty="0"/>
              <a:t>Maintain appropriate moisture content </a:t>
            </a:r>
          </a:p>
          <a:p>
            <a:pPr lvl="2"/>
            <a:r>
              <a:rPr lang="en-US" dirty="0"/>
              <a:t>Ensure proper pH</a:t>
            </a:r>
          </a:p>
          <a:p>
            <a:pPr lvl="2"/>
            <a:r>
              <a:rPr lang="en-US" dirty="0"/>
              <a:t>Ensure adequate soil nutrients</a:t>
            </a:r>
          </a:p>
          <a:p>
            <a:pPr lvl="1"/>
            <a:r>
              <a:rPr lang="en-US" dirty="0"/>
              <a:t>Unsaturated Zone Monitoring</a:t>
            </a:r>
          </a:p>
          <a:p>
            <a:pPr lvl="2"/>
            <a:r>
              <a:rPr lang="en-US" dirty="0"/>
              <a:t>Soil-pore monitoring may be terminated after 90 days – from last application of waste unless an SSI is detected</a:t>
            </a:r>
          </a:p>
          <a:p>
            <a:pPr lvl="2"/>
            <a:r>
              <a:rPr lang="en-US" dirty="0"/>
              <a:t>Continue soil core monitoring until PHC concentrations are below background.</a:t>
            </a:r>
          </a:p>
          <a:p>
            <a:pPr lvl="2"/>
            <a:r>
              <a:rPr lang="en-US" dirty="0"/>
              <a:t>If documented SSI – continue until no migration demonstrated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3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Post-Closure Care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Begins once Unsaturated Zone Monitoring Data shows equilibrium or background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Active Management may continue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Tilling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Soil Amendments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Vegetative Cover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 post-closure release of hazardous constituents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52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Groundwater Monitoring during Post-Closure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Required unless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Hazardous Constituents do not exceed background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No SSIs in Unsaturated Zone during active life</a:t>
            </a:r>
          </a:p>
          <a:p>
            <a:pPr>
              <a:spcBef>
                <a:spcPts val="1200"/>
              </a:spcBef>
            </a:pPr>
            <a:r>
              <a:rPr lang="en-US" dirty="0"/>
              <a:t>Releases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PHCs migrated beyond treatment zone are above MCL (Maximum Contaminant Level) or Background.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Removal of Contaminated Soil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(OR) Placement of impermeable cap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Continued management and monitoring (Post Closure Care)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36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Approx. 24 Units are permitted in 1980s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11 undergoing closure or post-closure care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 never constructed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48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40 CFR 264 Subpart N </a:t>
            </a:r>
          </a:p>
          <a:p>
            <a:r>
              <a:rPr lang="en-US" dirty="0"/>
              <a:t>Design and Operating Requirements</a:t>
            </a:r>
          </a:p>
          <a:p>
            <a:pPr lvl="1"/>
            <a:r>
              <a:rPr lang="en-US" dirty="0"/>
              <a:t>Liner System</a:t>
            </a:r>
          </a:p>
          <a:p>
            <a:pPr lvl="2">
              <a:defRPr/>
            </a:pPr>
            <a:r>
              <a:rPr lang="en-US" dirty="0"/>
              <a:t>Top liner – i.e. geomembrane</a:t>
            </a:r>
          </a:p>
          <a:p>
            <a:pPr lvl="2">
              <a:defRPr/>
            </a:pPr>
            <a:r>
              <a:rPr lang="en-US" dirty="0"/>
              <a:t>Leachate Collection System/Leak Detection System</a:t>
            </a:r>
          </a:p>
          <a:p>
            <a:pPr lvl="3">
              <a:defRPr/>
            </a:pPr>
            <a:r>
              <a:rPr lang="en-US" dirty="0"/>
              <a:t>10</a:t>
            </a:r>
            <a:r>
              <a:rPr lang="en-US" baseline="30000" dirty="0"/>
              <a:t>-2</a:t>
            </a:r>
            <a:r>
              <a:rPr lang="en-US" dirty="0"/>
              <a:t> cm/sec and 1’ thickness or geonet with 10</a:t>
            </a:r>
            <a:r>
              <a:rPr lang="en-US" baseline="30000" dirty="0"/>
              <a:t>-5</a:t>
            </a:r>
            <a:r>
              <a:rPr lang="en-US" dirty="0"/>
              <a:t> cm/sec or greater</a:t>
            </a:r>
          </a:p>
          <a:p>
            <a:pPr lvl="2">
              <a:defRPr/>
            </a:pPr>
            <a:r>
              <a:rPr lang="en-US" dirty="0"/>
              <a:t>Composite bottom liner – </a:t>
            </a:r>
          </a:p>
          <a:p>
            <a:pPr lvl="3">
              <a:defRPr/>
            </a:pPr>
            <a:r>
              <a:rPr lang="en-US" dirty="0"/>
              <a:t>Upper component – geomembrane</a:t>
            </a:r>
          </a:p>
          <a:p>
            <a:pPr lvl="3">
              <a:defRPr/>
            </a:pPr>
            <a:r>
              <a:rPr lang="en-US" dirty="0"/>
              <a:t>Lower component – compacted clay liner</a:t>
            </a:r>
          </a:p>
          <a:p>
            <a:pPr lvl="4">
              <a:defRPr/>
            </a:pPr>
            <a:r>
              <a:rPr lang="en-US" dirty="0"/>
              <a:t>3 feet thick</a:t>
            </a:r>
          </a:p>
          <a:p>
            <a:pPr lvl="4">
              <a:defRPr/>
            </a:pPr>
            <a:r>
              <a:rPr lang="en-US" dirty="0"/>
              <a:t>k less than/equal to 10</a:t>
            </a:r>
            <a:r>
              <a:rPr lang="en-US" baseline="30000" dirty="0"/>
              <a:t>-7 </a:t>
            </a:r>
            <a:r>
              <a:rPr lang="en-US" dirty="0"/>
              <a:t>cm/sec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54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Cover System</a:t>
            </a:r>
          </a:p>
          <a:p>
            <a:pPr lvl="1">
              <a:defRPr/>
            </a:pPr>
            <a:r>
              <a:rPr lang="en-US" dirty="0"/>
              <a:t>Long-term minimization of liquid migration</a:t>
            </a:r>
          </a:p>
          <a:p>
            <a:pPr lvl="1">
              <a:defRPr/>
            </a:pPr>
            <a:r>
              <a:rPr lang="en-US" dirty="0"/>
              <a:t>k less than or equal to that of the bottom liner system</a:t>
            </a:r>
          </a:p>
          <a:p>
            <a:endParaRPr lang="en-US" dirty="0"/>
          </a:p>
          <a:p>
            <a:r>
              <a:rPr lang="en-US" dirty="0"/>
              <a:t>Graphic of landfill cross-section</a:t>
            </a:r>
          </a:p>
          <a:p>
            <a:endParaRPr lang="en-US" dirty="0"/>
          </a:p>
          <a:p>
            <a:r>
              <a:rPr lang="en-US" dirty="0"/>
              <a:t>Graphic of landfill cell under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5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&lt;ALT</a:t>
            </a:r>
            <a:r>
              <a:rPr lang="en-US" baseline="0" dirty="0"/>
              <a:t> TEXT&gt;</a:t>
            </a:r>
            <a:r>
              <a:rPr lang="en-US" dirty="0"/>
              <a:t>Graphics of breakdown</a:t>
            </a:r>
            <a:r>
              <a:rPr lang="en-US" baseline="0" dirty="0"/>
              <a:t> of land based units: </a:t>
            </a:r>
          </a:p>
          <a:p>
            <a:r>
              <a:rPr lang="en-US" baseline="0" dirty="0"/>
              <a:t>76% of permitted units are not land based. </a:t>
            </a:r>
          </a:p>
          <a:p>
            <a:endParaRPr lang="en-US" baseline="0" dirty="0"/>
          </a:p>
          <a:p>
            <a:r>
              <a:rPr lang="en-US" baseline="0" dirty="0"/>
              <a:t>Second graphic land based units breakdown by unit type:  31% landfills, 59% Surface impoundments, 8% Land Treatment Units. 2% Waste Piles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Date is approximate based on latest available 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Surface impoundments counted based on original permit status. Surface Impoundments may be closed as a landfill.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775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Alternative Designs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Must be at least as effective as composite liner system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Leak Detection</a:t>
            </a:r>
          </a:p>
          <a:p>
            <a:pPr>
              <a:spcBef>
                <a:spcPts val="1200"/>
              </a:spcBef>
            </a:pPr>
            <a:r>
              <a:rPr lang="en-US" dirty="0"/>
              <a:t>Operating Requirements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Must prevent run-on from a 25-year storm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Must contain a 24-hour, 25-year storm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39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Action Leakage Rate (ALR)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Maximum design flow rate that LDS can remove without the fluid head on the bottom liner exceeding thickness of drainage media.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Average daily flow rate for each sump (calculated as gallons per acre per day)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Calculated weekly during active life and closure period, monthly during post-closure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5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Response Action Plan (RAP) – if flow rate exceeds ALR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Notify TCEQ within 7 days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Submit assessment report within 14 days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Determine if waste receipt should cease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Within 30 days, report your action taken and action planned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9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  <a:p>
            <a:pPr lvl="1"/>
            <a:r>
              <a:rPr lang="en-US" dirty="0"/>
              <a:t>Final cover system </a:t>
            </a:r>
          </a:p>
          <a:p>
            <a:pPr lvl="2">
              <a:defRPr/>
            </a:pPr>
            <a:r>
              <a:rPr lang="en-US" dirty="0"/>
              <a:t>Provide long term minimization of migration of liquids</a:t>
            </a:r>
          </a:p>
          <a:p>
            <a:pPr lvl="2">
              <a:defRPr/>
            </a:pPr>
            <a:r>
              <a:rPr lang="en-US" dirty="0"/>
              <a:t>Function with minimum maintenance</a:t>
            </a:r>
          </a:p>
          <a:p>
            <a:pPr lvl="2">
              <a:defRPr/>
            </a:pPr>
            <a:r>
              <a:rPr lang="en-US" dirty="0"/>
              <a:t>Promote drainage and minimize erosion</a:t>
            </a:r>
          </a:p>
          <a:p>
            <a:pPr lvl="2">
              <a:defRPr/>
            </a:pPr>
            <a:r>
              <a:rPr lang="en-US" dirty="0"/>
              <a:t>Accommodate settling and subsidence</a:t>
            </a:r>
          </a:p>
          <a:p>
            <a:pPr lvl="2">
              <a:defRPr/>
            </a:pPr>
            <a:r>
              <a:rPr lang="en-US" dirty="0"/>
              <a:t>k less than k of bottom liner</a:t>
            </a:r>
          </a:p>
          <a:p>
            <a:pPr lvl="1">
              <a:defRPr/>
            </a:pPr>
            <a:r>
              <a:rPr lang="en-US" dirty="0"/>
              <a:t>Components (Bottom to Top)</a:t>
            </a:r>
          </a:p>
          <a:p>
            <a:pPr lvl="2">
              <a:defRPr/>
            </a:pPr>
            <a:r>
              <a:rPr lang="en-US" dirty="0"/>
              <a:t>3ft of compacted clay with k of 10</a:t>
            </a:r>
            <a:r>
              <a:rPr lang="en-US" baseline="30000" dirty="0"/>
              <a:t>-7</a:t>
            </a:r>
            <a:r>
              <a:rPr lang="en-US" dirty="0"/>
              <a:t> cm/sec or less.</a:t>
            </a:r>
          </a:p>
          <a:p>
            <a:pPr lvl="2">
              <a:defRPr/>
            </a:pPr>
            <a:r>
              <a:rPr lang="en-US" dirty="0"/>
              <a:t>Geomembrane</a:t>
            </a:r>
          </a:p>
          <a:p>
            <a:pPr lvl="2">
              <a:defRPr/>
            </a:pPr>
            <a:r>
              <a:rPr lang="en-US" dirty="0"/>
              <a:t>Drainage Layer</a:t>
            </a:r>
          </a:p>
          <a:p>
            <a:pPr lvl="2">
              <a:defRPr/>
            </a:pPr>
            <a:r>
              <a:rPr lang="en-US" dirty="0"/>
              <a:t>Soil capable of sustaining native plant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2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Post-closure care</a:t>
            </a:r>
          </a:p>
          <a:p>
            <a:pPr lvl="1">
              <a:defRPr/>
            </a:pPr>
            <a:r>
              <a:rPr lang="en-US" dirty="0"/>
              <a:t>Maintain final cover</a:t>
            </a:r>
          </a:p>
          <a:p>
            <a:pPr lvl="1">
              <a:defRPr/>
            </a:pPr>
            <a:r>
              <a:rPr lang="en-US" dirty="0"/>
              <a:t>Continue to operate</a:t>
            </a:r>
          </a:p>
          <a:p>
            <a:pPr lvl="2">
              <a:defRPr/>
            </a:pPr>
            <a:r>
              <a:rPr lang="en-US" dirty="0"/>
              <a:t>leachate collection system</a:t>
            </a:r>
          </a:p>
          <a:p>
            <a:pPr lvl="2">
              <a:defRPr/>
            </a:pPr>
            <a:r>
              <a:rPr lang="en-US" dirty="0"/>
              <a:t>leak detection system</a:t>
            </a:r>
          </a:p>
          <a:p>
            <a:pPr lvl="1">
              <a:defRPr/>
            </a:pPr>
            <a:r>
              <a:rPr lang="en-US" dirty="0"/>
              <a:t>Continue GW monitoring</a:t>
            </a:r>
          </a:p>
          <a:p>
            <a:pPr lvl="1">
              <a:defRPr/>
            </a:pPr>
            <a:r>
              <a:rPr lang="en-US" dirty="0"/>
              <a:t>Prevent run-on and run-off from storm events damaging cover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641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dirty="0"/>
              <a:t>40 CFR 264, Subpart S – Special Provisions for Cleanup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Special Unit for the disposal of waste from on-site clean up.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Implemented to remove the disincentives to </a:t>
            </a:r>
            <a:br>
              <a:rPr lang="en-US" dirty="0"/>
            </a:br>
            <a:r>
              <a:rPr lang="en-US" dirty="0"/>
              <a:t>clean-up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111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Standards</a:t>
            </a:r>
          </a:p>
          <a:p>
            <a:pPr lvl="1"/>
            <a:r>
              <a:rPr lang="en-US" dirty="0"/>
              <a:t>Composite Liner </a:t>
            </a:r>
          </a:p>
          <a:p>
            <a:pPr lvl="1"/>
            <a:r>
              <a:rPr lang="en-US" dirty="0"/>
              <a:t>2 foot thick clay with k =10</a:t>
            </a:r>
            <a:r>
              <a:rPr lang="en-US" baseline="30000" dirty="0"/>
              <a:t>-7</a:t>
            </a:r>
            <a:r>
              <a:rPr lang="en-US" dirty="0"/>
              <a:t> cm/sec</a:t>
            </a:r>
          </a:p>
          <a:p>
            <a:pPr lvl="1"/>
            <a:r>
              <a:rPr lang="en-US" dirty="0"/>
              <a:t>FML = 30-mil or HDPE = 60-mil</a:t>
            </a:r>
          </a:p>
          <a:p>
            <a:pPr lvl="1"/>
            <a:r>
              <a:rPr lang="en-US" dirty="0"/>
              <a:t>(Flexible Membrane Liner)</a:t>
            </a:r>
          </a:p>
          <a:p>
            <a:pPr lvl="1"/>
            <a:r>
              <a:rPr lang="en-US" dirty="0"/>
              <a:t>Leachate Collection System</a:t>
            </a:r>
          </a:p>
          <a:p>
            <a:pPr lvl="2"/>
            <a:r>
              <a:rPr lang="en-US" dirty="0"/>
              <a:t>Maintain less than 1’ of leachate over liner</a:t>
            </a:r>
          </a:p>
          <a:p>
            <a:r>
              <a:rPr lang="en-US" dirty="0"/>
              <a:t>Alternative Designs</a:t>
            </a:r>
          </a:p>
          <a:p>
            <a:pPr lvl="1"/>
            <a:r>
              <a:rPr lang="en-US" dirty="0"/>
              <a:t>Must be at least as effective as proscribed liner system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Leachate Collection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06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Closure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Final cover system 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Provide long term minimization of migration of liquids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Function with minimum maintenance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Promote drainage and minimize erosion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Accommodate settling and subsidence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k less than k of bottom liner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Groundwater Monitoring Required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Existing/Suspected releases to from within CAMU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Wastes will remain in place after closure of the CAMU</a:t>
            </a:r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5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8096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latin typeface="Lucida Bright" panose="02040602050505020304" pitchFamily="18" charset="0"/>
              </a:rPr>
              <a:t>Sign Up for GovDelivery</a:t>
            </a:r>
          </a:p>
          <a:p>
            <a:endParaRPr lang="en-US" sz="1100" b="1" dirty="0">
              <a:latin typeface="Lucida Bright" panose="02040602050505020304" pitchFamily="18" charset="0"/>
            </a:endParaRPr>
          </a:p>
          <a:p>
            <a:r>
              <a:rPr lang="en-US" sz="1100" dirty="0">
                <a:latin typeface="Lucida Bright" panose="02040602050505020304" pitchFamily="18" charset="0"/>
              </a:rPr>
              <a:t>Receive the I&amp;HW Quarterly update, and notification of IHW forms, rule, guidance, and procedure updates:</a:t>
            </a:r>
          </a:p>
          <a:p>
            <a:pPr defTabSz="931774">
              <a:defRPr/>
            </a:pPr>
            <a:r>
              <a:rPr lang="en-US" altLang="en-US" sz="1100" dirty="0">
                <a:solidFill>
                  <a:schemeClr val="bg1"/>
                </a:solidFill>
                <a:latin typeface="Lucida Bright" panose="02040602050505020304" pitchFamily="18" charset="0"/>
                <a:hlinkClick r:id="rId3"/>
              </a:rPr>
              <a:t>http://www.tceq.texas.gov/permitting/waste_permits/ihw_permits/signupihw </a:t>
            </a:r>
            <a:endParaRPr lang="en-US" altLang="en-US" sz="11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defTabSz="931774">
              <a:defRPr/>
            </a:pPr>
            <a:endParaRPr lang="en-US" altLang="en-US" sz="11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defTabSz="931774">
              <a:defRPr/>
            </a:pPr>
            <a:r>
              <a:rPr lang="en-US" sz="1100" dirty="0">
                <a:latin typeface="Lucida Bright" panose="02040602050505020304" pitchFamily="18" charset="0"/>
              </a:rPr>
              <a:t>[Pictures of the first and second pages of the Spring 2017 I&amp;HW Quarterly Highlights.]</a:t>
            </a:r>
          </a:p>
          <a:p>
            <a:pPr defTabSz="931774">
              <a:defRPr/>
            </a:pPr>
            <a:endParaRPr lang="en-US" altLang="en-US" sz="1100" dirty="0">
              <a:latin typeface="Lucida Bright" panose="02040602050505020304" pitchFamily="18" charset="0"/>
            </a:endParaRPr>
          </a:p>
          <a:p>
            <a:pPr defTabSz="931774">
              <a:defRPr/>
            </a:pPr>
            <a:r>
              <a:rPr lang="en-US" altLang="en-US" sz="1100" dirty="0">
                <a:latin typeface="Lucida Bright" panose="02040602050505020304" pitchFamily="18" charset="0"/>
              </a:rPr>
              <a:t>There is possibility for adding subgroups to the listserv (for example, rulemaking or combustion groups).</a:t>
            </a:r>
          </a:p>
          <a:p>
            <a:endParaRPr lang="en-US" sz="1100" dirty="0"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CD88C-3DF2-4CC1-A71F-F4D090864BE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4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1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Requirements and Standards	</a:t>
            </a:r>
          </a:p>
          <a:p>
            <a:r>
              <a:rPr lang="en-US" dirty="0"/>
              <a:t>40 CFR Part 264 and 30 TAC Chapter 335</a:t>
            </a:r>
          </a:p>
          <a:p>
            <a:r>
              <a:rPr lang="en-US" dirty="0"/>
              <a:t>Location Standards</a:t>
            </a:r>
          </a:p>
          <a:p>
            <a:r>
              <a:rPr lang="en-US" dirty="0"/>
              <a:t>Design Standards</a:t>
            </a:r>
          </a:p>
          <a:p>
            <a:r>
              <a:rPr lang="en-US" dirty="0"/>
              <a:t>Operation Standards</a:t>
            </a:r>
          </a:p>
          <a:p>
            <a:r>
              <a:rPr lang="en-US" dirty="0"/>
              <a:t>Closure Standards</a:t>
            </a:r>
          </a:p>
          <a:p>
            <a:r>
              <a:rPr lang="en-US" dirty="0"/>
              <a:t>Post-Closure Care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6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68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RCRA Requirements</a:t>
            </a:r>
          </a:p>
          <a:p>
            <a:r>
              <a:rPr lang="en-US" dirty="0"/>
              <a:t>40 CFR Part 264</a:t>
            </a:r>
          </a:p>
          <a:p>
            <a:pPr lvl="1"/>
            <a:r>
              <a:rPr lang="en-US" dirty="0"/>
              <a:t>Subpart B – General Facility Requirements</a:t>
            </a:r>
          </a:p>
          <a:p>
            <a:pPr lvl="1"/>
            <a:r>
              <a:rPr lang="en-US" dirty="0"/>
              <a:t>Subpart K – Surface Impoundments</a:t>
            </a:r>
          </a:p>
          <a:p>
            <a:pPr lvl="1"/>
            <a:r>
              <a:rPr lang="en-US" dirty="0"/>
              <a:t>Subpart L – Waste Piles</a:t>
            </a:r>
          </a:p>
          <a:p>
            <a:pPr lvl="1"/>
            <a:r>
              <a:rPr lang="en-US" dirty="0"/>
              <a:t>Subpart M – Land Treatment Units</a:t>
            </a:r>
          </a:p>
          <a:p>
            <a:pPr lvl="1"/>
            <a:r>
              <a:rPr lang="en-US" dirty="0"/>
              <a:t>Subpart N – Landfills</a:t>
            </a:r>
          </a:p>
          <a:p>
            <a:pPr lvl="1"/>
            <a:r>
              <a:rPr lang="en-US" dirty="0"/>
              <a:t>Subpart S – Special Provisions for Clean-up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8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Land Disposal Restrictions (LDRs)</a:t>
            </a:r>
          </a:p>
          <a:p>
            <a:r>
              <a:rPr lang="en-US" dirty="0"/>
              <a:t>40 CFR 268</a:t>
            </a:r>
          </a:p>
          <a:p>
            <a:pPr>
              <a:defRPr/>
            </a:pPr>
            <a:r>
              <a:rPr lang="en-US" dirty="0"/>
              <a:t>Apply to waste that is land disposed</a:t>
            </a:r>
          </a:p>
          <a:p>
            <a:pPr lvl="1">
              <a:defRPr/>
            </a:pPr>
            <a:r>
              <a:rPr lang="en-US" dirty="0"/>
              <a:t>Surface Impoundments</a:t>
            </a:r>
          </a:p>
          <a:p>
            <a:pPr lvl="1">
              <a:defRPr/>
            </a:pPr>
            <a:r>
              <a:rPr lang="en-US" dirty="0"/>
              <a:t>Waste Piles</a:t>
            </a:r>
          </a:p>
          <a:p>
            <a:pPr lvl="1">
              <a:defRPr/>
            </a:pPr>
            <a:r>
              <a:rPr lang="en-US" dirty="0"/>
              <a:t>Landfills</a:t>
            </a:r>
          </a:p>
          <a:p>
            <a:pPr lvl="1">
              <a:defRPr/>
            </a:pPr>
            <a:r>
              <a:rPr lang="en-US" dirty="0"/>
              <a:t>Land treatment units</a:t>
            </a:r>
          </a:p>
          <a:p>
            <a:pPr lvl="1">
              <a:defRPr/>
            </a:pPr>
            <a:r>
              <a:rPr lang="en-US" u="sng" dirty="0"/>
              <a:t>NOT APPLICABLE </a:t>
            </a:r>
            <a:r>
              <a:rPr lang="en-US" dirty="0"/>
              <a:t>to CAMU’s – waste from remediation activities</a:t>
            </a:r>
          </a:p>
          <a:p>
            <a:pPr>
              <a:defRPr/>
            </a:pPr>
            <a:r>
              <a:rPr lang="en-US" dirty="0"/>
              <a:t>All waste must meet LDRs prior to disposal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0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(40 CFR Part 268)</a:t>
            </a:r>
          </a:p>
          <a:p>
            <a:r>
              <a:rPr lang="en-US" dirty="0"/>
              <a:t>Seismic Considerations</a:t>
            </a:r>
          </a:p>
          <a:p>
            <a:pPr lvl="1"/>
            <a:r>
              <a:rPr lang="en-US" dirty="0"/>
              <a:t>Not within 200ft of a fault with displacement in the Holocene – Last 10,000 years</a:t>
            </a:r>
          </a:p>
          <a:p>
            <a:r>
              <a:rPr lang="en-US" dirty="0"/>
              <a:t>Floodplains</a:t>
            </a:r>
          </a:p>
          <a:p>
            <a:pPr lvl="1"/>
            <a:r>
              <a:rPr lang="en-US" dirty="0"/>
              <a:t>Must be designed to prevent washout from 100-year flood</a:t>
            </a:r>
          </a:p>
          <a:p>
            <a:r>
              <a:rPr lang="en-US" dirty="0"/>
              <a:t>Salt Formations</a:t>
            </a:r>
          </a:p>
          <a:p>
            <a:pPr lvl="1"/>
            <a:r>
              <a:rPr lang="en-US" dirty="0"/>
              <a:t>Liquids prohibited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9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  <a:p>
            <a:r>
              <a:rPr lang="en-US" dirty="0"/>
              <a:t>Unsuitable Site Characteristics</a:t>
            </a:r>
          </a:p>
          <a:p>
            <a:pPr lvl="1"/>
            <a:r>
              <a:rPr lang="en-US" dirty="0"/>
              <a:t>Within 100-yr flood plain</a:t>
            </a:r>
          </a:p>
          <a:p>
            <a:pPr lvl="1"/>
            <a:r>
              <a:rPr lang="en-US" dirty="0"/>
              <a:t>	Additional requirements to allow construction</a:t>
            </a:r>
          </a:p>
          <a:p>
            <a:pPr lvl="1"/>
            <a:r>
              <a:rPr lang="en-US" dirty="0"/>
              <a:t>Wetlands</a:t>
            </a:r>
          </a:p>
          <a:p>
            <a:pPr lvl="1"/>
            <a:r>
              <a:rPr lang="en-US" dirty="0"/>
              <a:t>Recharge zone of sole-source aquifer</a:t>
            </a:r>
          </a:p>
          <a:p>
            <a:pPr lvl="1"/>
            <a:r>
              <a:rPr lang="en-US" dirty="0"/>
              <a:t>Landfills may not overlie a regional aquifer unless</a:t>
            </a:r>
          </a:p>
          <a:p>
            <a:pPr lvl="2"/>
            <a:r>
              <a:rPr lang="en-US" dirty="0"/>
              <a:t>Annual evaporation exceeds precipitation by &gt;40 inches and depth to groundwater is &gt;100 feet</a:t>
            </a:r>
          </a:p>
          <a:p>
            <a:pPr lvl="2"/>
            <a:r>
              <a:rPr lang="en-US" dirty="0"/>
              <a:t>10 feet of low permeability material beneath landfill containment structure and regional aquifer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4660-8631-4585-9E51-71CD3A78E3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6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84" y="878598"/>
            <a:ext cx="8153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684" y="3744328"/>
            <a:ext cx="8153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1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9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92" y="779296"/>
            <a:ext cx="82319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92" y="4429042"/>
            <a:ext cx="82319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5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565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697579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217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97579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594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615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0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1646" r="43818"/>
          <a:stretch/>
        </p:blipFill>
        <p:spPr>
          <a:xfrm>
            <a:off x="9137690" y="0"/>
            <a:ext cx="3054310" cy="68743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  <a:prstGeom prst="rect">
            <a:avLst/>
          </a:prstGeom>
          <a:solidFill>
            <a:srgbClr val="7CA3C6"/>
          </a:solidFill>
          <a:ln w="38100">
            <a:solidFill>
              <a:srgbClr val="4471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001000" cy="4351338"/>
          </a:xfrm>
          <a:prstGeom prst="rect">
            <a:avLst/>
          </a:prstGeom>
          <a:solidFill>
            <a:srgbClr val="7CA3C6"/>
          </a:solidFill>
          <a:ln w="19050">
            <a:solidFill>
              <a:srgbClr val="4471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5720" y="6327648"/>
            <a:ext cx="557784" cy="365125"/>
          </a:xfrm>
          <a:prstGeom prst="rect">
            <a:avLst/>
          </a:prstGeom>
          <a:solidFill>
            <a:srgbClr val="C7D8E7"/>
          </a:solidFill>
          <a:ln w="12700">
            <a:solidFill>
              <a:srgbClr val="44719A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31EFF8-1218-423D-AF4D-9FF083C02A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37690" y="0"/>
            <a:ext cx="0" cy="6858000"/>
          </a:xfrm>
          <a:prstGeom prst="line">
            <a:avLst/>
          </a:prstGeom>
          <a:ln w="88900">
            <a:solidFill>
              <a:srgbClr val="4471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eq.texas.gov/permitting/waste_permits/ihw_permits/signupihw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DFF2-495C-41C3-AFC3-BECD56F39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RCRA Requirements for Land-Based Units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92C1-C3CF-45E1-8EE2-C1E10BD59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Charles Brown, P.G.</a:t>
            </a:r>
          </a:p>
          <a:p>
            <a:r>
              <a:rPr lang="en-US" dirty="0"/>
              <a:t>Michael Pimentel, P.E.</a:t>
            </a:r>
          </a:p>
          <a:p>
            <a:r>
              <a:rPr lang="en-US" dirty="0"/>
              <a:t>Industrial and Hazardous Waste Permits Section</a:t>
            </a:r>
          </a:p>
          <a:p>
            <a:r>
              <a:rPr lang="en-US" dirty="0"/>
              <a:t>May 15, 2018</a:t>
            </a:r>
          </a:p>
        </p:txBody>
      </p:sp>
    </p:spTree>
    <p:extLst>
      <p:ext uri="{BB962C8B-B14F-4D97-AF65-F5344CB8AC3E}">
        <p14:creationId xmlns:p14="http://schemas.microsoft.com/office/powerpoint/2010/main" val="19359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70C7-E1DF-47A6-83A9-E0ACEF9E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FBE4-E646-4990-B5A1-6B965253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LBUs may not be located: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Where soil units within 5ft of the containment structure have a Unified Soil Classification of GW, GP, GM, GC, SW, SP, or SM, or a permeability greater than 10</a:t>
            </a:r>
            <a:r>
              <a:rPr lang="en-US" baseline="30000" dirty="0"/>
              <a:t>-5</a:t>
            </a:r>
            <a:r>
              <a:rPr lang="en-US" dirty="0"/>
              <a:t> cm/sec 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Exceptions: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Evaporation exceeds rainfall by more than 40 inches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The soil unit does not provide a pathway for waste migration.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BF640-503A-4135-9844-AD8745F2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C066-E831-4A26-B11A-759710B3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ADE4-B315-43EC-9108-B967E085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An LBU may not be located in areas of active geologic processes.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unless designed, constructed and operated to prevent adverse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E7344-B0F3-4649-8DE8-5E8E6306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USGS image from the ongoing volcanic  activity in Hawaii, the image shows a lava flow covering a road." title="Lava Flow">
            <a:extLst>
              <a:ext uri="{FF2B5EF4-FFF2-40B4-BE49-F238E27FC236}">
                <a16:creationId xmlns:a16="http://schemas.microsoft.com/office/drawing/2014/main" id="{E6E3D53E-0CA7-4C26-A321-F40045DE7E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92" y="3442151"/>
            <a:ext cx="3233351" cy="2425013"/>
          </a:xfrm>
          <a:prstGeom prst="rect">
            <a:avLst/>
          </a:prstGeom>
        </p:spPr>
      </p:pic>
      <p:pic>
        <p:nvPicPr>
          <p:cNvPr id="10" name="Picture 9" descr="USGS image of a landslide covering a neighborhood &#10;" title="Landslide">
            <a:extLst>
              <a:ext uri="{FF2B5EF4-FFF2-40B4-BE49-F238E27FC236}">
                <a16:creationId xmlns:a16="http://schemas.microsoft.com/office/drawing/2014/main" id="{A05473E8-3FC1-4F55-8AA7-986984D8AB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73" y="3655304"/>
            <a:ext cx="2949146" cy="22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C066-E831-4A26-B11A-759710B3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ADE4-B315-43EC-9108-B967E085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In areas protected by a barrier island or peninsula</a:t>
            </a:r>
          </a:p>
          <a:p>
            <a:pPr>
              <a:spcBef>
                <a:spcPts val="1800"/>
              </a:spcBef>
            </a:pPr>
            <a:r>
              <a:rPr lang="en-US" dirty="0"/>
              <a:t>Within 1,000 ft. of an area subject to active coastal shoreline erosion.</a:t>
            </a:r>
          </a:p>
          <a:p>
            <a:pPr lvl="2">
              <a:spcBef>
                <a:spcPts val="1800"/>
              </a:spcBef>
            </a:pPr>
            <a:r>
              <a:rPr lang="en-US" dirty="0"/>
              <a:t>unless designed, constructed and operated to prevent adverse effects resulting from storm surges or scouring.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E7344-B0F3-4649-8DE8-5E8E6306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1C82-FA43-4047-9D25-FBEB2F0A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0B744-50C7-441A-8AAB-74C441C63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An LBU may not be located near a fault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Within 30 feet of the upthrown side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Within 50 feet of the downthrown side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Actual or inferred surface expression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Demonstrated displacement of shallow Quaternary sediments or man-made structures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unless designed, constructed and operated to prevent adverse effects resulting from fault motion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F908-A5F9-4A8C-B335-3EBDC0F5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790D-79AB-44B0-A1A5-0EAACE1F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</p:spPr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33E8-0AA2-4AB0-80CB-094E8554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Design and Operational Requirement's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40 CFR Subpart K and 335.168</a:t>
            </a:r>
          </a:p>
          <a:p>
            <a:pPr>
              <a:spcBef>
                <a:spcPts val="1200"/>
              </a:spcBef>
            </a:pPr>
            <a:r>
              <a:rPr lang="en-US" dirty="0"/>
              <a:t>Liner Systems (after July 29, 1992)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Top Liner (geomembrane)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Leachate Collection System (LCS)/Leak Detection System (LDS)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k = 10</a:t>
            </a:r>
            <a:r>
              <a:rPr lang="en-US" baseline="30000" dirty="0"/>
              <a:t>-1 </a:t>
            </a:r>
            <a:r>
              <a:rPr lang="en-US" dirty="0"/>
              <a:t>cm/sec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Typically sand/gravel or geonet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A958-6DF7-4149-B379-39D54351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790D-79AB-44B0-A1A5-0EAACE1F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</p:spPr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33E8-0AA2-4AB0-80CB-094E8554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Liner Systems (after July 29, 1992)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Composite bottom liner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Upper component – geomembrane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Lower component – compacted clay</a:t>
            </a:r>
          </a:p>
          <a:p>
            <a:pPr lvl="3">
              <a:spcBef>
                <a:spcPts val="1200"/>
              </a:spcBef>
            </a:pPr>
            <a:r>
              <a:rPr lang="en-US" sz="2800" dirty="0"/>
              <a:t>3 feet thickness</a:t>
            </a:r>
          </a:p>
          <a:p>
            <a:pPr lvl="3">
              <a:spcBef>
                <a:spcPts val="1200"/>
              </a:spcBef>
            </a:pPr>
            <a:r>
              <a:rPr lang="en-US" sz="2800" dirty="0"/>
              <a:t>k less than/equal to 10-7 cm/sec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A958-6DF7-4149-B379-39D54351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3810-D85C-4EE2-AEAC-CAD0038D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AFE01-98E6-431E-9215-9C3EBF0D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Action Leakage Rate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Maximum design flow rate that LDS can remove without the fluid head on the bottom liner thickness of drainage media.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Average daily flow rate for each sump (gallons per acre per day)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Calculated weekly during active life and closure period, monthly during post-closure care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D5145-97A7-46F4-B5AD-8FA2B443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02B0-FA15-4A86-87EE-340B84DB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A112-F48A-48E5-8911-FB78EB711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Alternative Designs	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Must be at least as effective as composite liner system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Must include a LDS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GCL is common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D20D-A439-49F6-8125-FF9F292D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7940-67CC-4D97-B811-76AD174A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7AB5-D2FD-4EC2-A7BC-D164B3EA8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Monitoring and Inspection Requirements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Weekly and after storms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Freeboard (2’)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Deterioration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Malfunctions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Severe Erosion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Leaks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Presence of Leachate in Sumps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AE464-CE54-4A8F-9260-144678FF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8C11-86A0-464A-BC68-BEADCFB6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5634-D5B2-4A5E-928A-39172EA6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Perimeter Dikes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Structural Integrity Certified by P.E.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Able to withstand pressure exerted by waste placement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Will not fail due to scouring or piping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FF7C-70F4-4C79-AE9D-596F5668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F811-0783-4E52-A6A5-66FD0D22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7FB6B-193B-4973-AEA3-08BBADEA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Disposal Restrictions (LDR’s)</a:t>
            </a:r>
          </a:p>
          <a:p>
            <a:r>
              <a:rPr lang="en-US" dirty="0"/>
              <a:t>Types of Land-Based Units (LBUs)</a:t>
            </a:r>
          </a:p>
          <a:p>
            <a:r>
              <a:rPr lang="en-US" dirty="0"/>
              <a:t>RCRA and State Requirements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B89FE-E28A-478C-B316-35513C4B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rm" descr="IMAGE OF OUTLINE PAPER">
            <a:extLst>
              <a:ext uri="{FF2B5EF4-FFF2-40B4-BE49-F238E27FC236}">
                <a16:creationId xmlns:a16="http://schemas.microsoft.com/office/drawing/2014/main" id="{CBAE7023-A847-4124-A891-75BAE174846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50373" y="3675077"/>
            <a:ext cx="1809750" cy="2219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17C1-87D9-4C80-9D0F-10EFEC444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7413E-C3D4-4D75-BAF8-7BF269610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  <a:p>
            <a:pPr lvl="1">
              <a:defRPr/>
            </a:pPr>
            <a:r>
              <a:rPr lang="en-US" dirty="0"/>
              <a:t>Remove and decontaminate all waste and containment system components</a:t>
            </a:r>
          </a:p>
          <a:p>
            <a:pPr lvl="1">
              <a:defRPr/>
            </a:pPr>
            <a:r>
              <a:rPr lang="en-US" dirty="0"/>
              <a:t>Unit may be closed as a Landfill if:</a:t>
            </a:r>
          </a:p>
          <a:p>
            <a:pPr lvl="2">
              <a:defRPr/>
            </a:pPr>
            <a:r>
              <a:rPr lang="en-US" dirty="0"/>
              <a:t>Eliminate free liquids, stabilize remaining wastes (Meets LDR)</a:t>
            </a:r>
          </a:p>
          <a:p>
            <a:pPr lvl="2">
              <a:defRPr/>
            </a:pPr>
            <a:r>
              <a:rPr lang="en-US" dirty="0"/>
              <a:t>Final cover surface impoundment</a:t>
            </a:r>
          </a:p>
          <a:p>
            <a:pPr lvl="3">
              <a:defRPr/>
            </a:pPr>
            <a:r>
              <a:rPr lang="en-US" dirty="0"/>
              <a:t>Provide long term minimization of migration of liquids</a:t>
            </a:r>
          </a:p>
          <a:p>
            <a:pPr lvl="3">
              <a:defRPr/>
            </a:pPr>
            <a:r>
              <a:rPr lang="en-US" dirty="0"/>
              <a:t>Function with minimum maintenance</a:t>
            </a:r>
          </a:p>
          <a:p>
            <a:pPr lvl="3">
              <a:defRPr/>
            </a:pPr>
            <a:r>
              <a:rPr lang="en-US" dirty="0"/>
              <a:t>k less than or = k of bottom liner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003F5-71D4-4AC7-B0B6-D2432FD9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D2D7-AFE8-4556-9A70-716B8E4B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9736-2DB3-466D-86ED-165C845D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Post-closure care 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For units closed as a Landfill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Maintain Final Cover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Maintain and monitor leak detection system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Maintain groundwater monitoring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2A8EE-5725-4F0B-B73E-49F6BBB1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1308-C1D0-4544-99D5-C9596DEF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Impoundments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6D67-721C-40C6-9B0C-9FF64F42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If Minimum Technology Requirements (MTR) not meet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Facilities constructed prior to 1992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Removal of Waste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Decontamination of containment system components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Contingency Plan to address waste left in place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Final Cover System, groundwater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AA28C-F83C-4D89-85CA-92250A06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9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2D7-0FD1-4B90-A08F-8676B3CC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Piles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B97C-6CCC-4C5B-8161-3D38C0EF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Design and Operating Requirements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40 CFR Subpart L and 30 TAC 335.170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Liner system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Top liner – (geomembrane)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Composite bottom liner – 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Upper component – geomembrane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Lower component – compacted clay liner</a:t>
            </a:r>
          </a:p>
          <a:p>
            <a:pPr lvl="3">
              <a:spcBef>
                <a:spcPts val="1200"/>
              </a:spcBef>
              <a:defRPr/>
            </a:pPr>
            <a:r>
              <a:rPr lang="en-US" dirty="0"/>
              <a:t>3 feet thick</a:t>
            </a:r>
          </a:p>
          <a:p>
            <a:pPr lvl="3">
              <a:spcBef>
                <a:spcPts val="1200"/>
              </a:spcBef>
              <a:defRPr/>
            </a:pPr>
            <a:r>
              <a:rPr lang="en-US" dirty="0"/>
              <a:t>k less than/equal to 10</a:t>
            </a:r>
            <a:r>
              <a:rPr lang="en-US" baseline="30000" dirty="0"/>
              <a:t>-7 </a:t>
            </a:r>
            <a:r>
              <a:rPr lang="en-US" dirty="0"/>
              <a:t>cm/sec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8F2A5-DE48-4414-B800-2A417102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2D7-0FD1-4B90-A08F-8676B3CC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Piles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B97C-6CCC-4C5B-8161-3D38C0EF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Leachate Collection System/Leak Detection system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k is 10</a:t>
            </a:r>
            <a:r>
              <a:rPr lang="en-US" baseline="30000" dirty="0"/>
              <a:t>-2</a:t>
            </a:r>
            <a:r>
              <a:rPr lang="en-US" dirty="0"/>
              <a:t> cm/s and 12” thickness; or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geonet where k is 10</a:t>
            </a:r>
            <a:r>
              <a:rPr lang="en-US" baseline="30000" dirty="0"/>
              <a:t>-5</a:t>
            </a:r>
            <a:r>
              <a:rPr lang="en-US" dirty="0"/>
              <a:t> cm/s or greater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8F2A5-DE48-4414-B800-2A417102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8E6B-B65D-422B-92C0-9228F1B9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Piles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9E8-05E5-447C-BC1F-C4896CA9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Closure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Must remove waste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Decontaminate all containment system components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If contaminated soils can’t be removed, must close to landfill requirements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400" dirty="0"/>
              <a:t>Post-closure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6D29-0251-43B4-A33F-19761DE1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FCB0-1FB1-4E4C-B3DE-4B976C59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Piles In Texas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C006-3292-4080-AFEF-558B8AC6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3200" dirty="0"/>
              <a:t>Approximately 6 initially permitted</a:t>
            </a:r>
          </a:p>
          <a:p>
            <a:pPr>
              <a:spcBef>
                <a:spcPts val="1800"/>
              </a:spcBef>
              <a:defRPr/>
            </a:pPr>
            <a:r>
              <a:rPr lang="en-US" sz="3200" dirty="0"/>
              <a:t>All closed or undergoing closure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2342F-CEF1-41D7-82C1-5506C5E9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4BE2-FD96-4C74-845C-97D67FE4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(LTU)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D783-7C82-49F8-A278-6ECE7337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40 CFR 264 Subpart M and 30 TAC 335.171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Program to ensure 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Degradation; 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transformation or; 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immobilization </a:t>
            </a:r>
          </a:p>
          <a:p>
            <a:pPr lvl="3">
              <a:spcBef>
                <a:spcPts val="1200"/>
              </a:spcBef>
            </a:pPr>
            <a:r>
              <a:rPr lang="en-US" sz="2200" dirty="0"/>
              <a:t>Of all hazardous constituents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A100C-1C2D-4097-9EBB-A6A6379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5751-1648-4601-B33F-4E5A0EF2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LTU Treatment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BC40-5C42-4AFE-BD61-6EAD08BC2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demonstration</a:t>
            </a:r>
          </a:p>
          <a:p>
            <a:pPr lvl="1">
              <a:defRPr/>
            </a:pPr>
            <a:r>
              <a:rPr lang="en-US" dirty="0"/>
              <a:t>Wastes that are capable of being treated</a:t>
            </a:r>
          </a:p>
          <a:p>
            <a:pPr lvl="1">
              <a:defRPr/>
            </a:pPr>
            <a:r>
              <a:rPr lang="en-US" dirty="0"/>
              <a:t>Field tests, laboratory analysis, operating data</a:t>
            </a:r>
          </a:p>
          <a:p>
            <a:pPr>
              <a:defRPr/>
            </a:pPr>
            <a:r>
              <a:rPr lang="en-US" dirty="0"/>
              <a:t>Operated in a manner to maximize degradation, transformation and immobilization</a:t>
            </a:r>
          </a:p>
          <a:p>
            <a:pPr>
              <a:defRPr/>
            </a:pPr>
            <a:r>
              <a:rPr lang="en-US" dirty="0"/>
              <a:t>Unsaturated (Vadose) Zone Monitoring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951C-4266-4601-B614-EAB46859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D364-A64B-4608-BDE4-D7CA55EF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LTU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F8C31-5066-4821-9DFE-F1AD610D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3" descr="Graphic of Typical Profile of Hazardous Waste Land Treatment Unit&#10;" title="Picture">
            <a:extLst>
              <a:ext uri="{FF2B5EF4-FFF2-40B4-BE49-F238E27FC236}">
                <a16:creationId xmlns:a16="http://schemas.microsoft.com/office/drawing/2014/main" id="{A670A17A-52C1-4626-90ED-BD239A52D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0795" y="1976310"/>
            <a:ext cx="4875809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492A-C5FD-480D-B60D-B39DFD3E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Land-Based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5CB4-AAB7-435C-A036-5BEB48FE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Impoundments</a:t>
            </a:r>
          </a:p>
          <a:p>
            <a:r>
              <a:rPr lang="en-US" dirty="0"/>
              <a:t>Waste Piles</a:t>
            </a:r>
          </a:p>
          <a:p>
            <a:r>
              <a:rPr lang="en-US" dirty="0"/>
              <a:t>Land Treatment Units</a:t>
            </a:r>
          </a:p>
          <a:p>
            <a:r>
              <a:rPr lang="en-US" dirty="0"/>
              <a:t>Landfills</a:t>
            </a:r>
          </a:p>
          <a:p>
            <a:r>
              <a:rPr lang="en-US" dirty="0"/>
              <a:t>Corrective Action Management Units (CAMU)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E22E-B759-4FA9-B35F-ECDE46B1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4C83-4219-48F3-B028-790912B1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LTU Treatment Demonstration (LTD)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F41F-C631-4FE0-960D-AAEE020C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Field tests, laboratory analysis, operating data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Must simulate operating conditions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Wastes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Climate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Topography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Soil characteristics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Operating practices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242C-2077-446E-902F-95E0D21C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A04E-ACB3-48B5-BD4B-5839915B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2094-192C-4167-A099-D7686B3A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Design and Operation Requirements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Must continue to maximize degradation, transformation and immobilization of wastes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Use same conditions as LTD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Rate and Method of Waste Application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Measures to control soil pH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Measures to enhance microbial activity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Measures to control moisture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8971-4CA8-4135-BE1A-ECA36226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A04E-ACB3-48B5-BD4B-5839915B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2094-192C-4167-A099-D7686B3A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and Operation Requirements</a:t>
            </a:r>
          </a:p>
          <a:p>
            <a:pPr lvl="1">
              <a:defRPr/>
            </a:pPr>
            <a:r>
              <a:rPr lang="en-US" dirty="0"/>
              <a:t>Maintain run-on control system from 25-year storm</a:t>
            </a:r>
          </a:p>
          <a:p>
            <a:pPr lvl="1">
              <a:defRPr/>
            </a:pPr>
            <a:r>
              <a:rPr lang="en-US" dirty="0"/>
              <a:t>Manage run-off from 24-hour, 25-year event</a:t>
            </a:r>
          </a:p>
          <a:p>
            <a:pPr lvl="1">
              <a:defRPr/>
            </a:pPr>
            <a:r>
              <a:rPr lang="en-US" dirty="0"/>
              <a:t>Inspect LTU weekly and after storms</a:t>
            </a:r>
          </a:p>
          <a:p>
            <a:pPr lvl="2">
              <a:defRPr/>
            </a:pPr>
            <a:r>
              <a:rPr lang="en-US" dirty="0"/>
              <a:t>Deterioration</a:t>
            </a:r>
          </a:p>
          <a:p>
            <a:pPr lvl="2">
              <a:defRPr/>
            </a:pPr>
            <a:r>
              <a:rPr lang="en-US" dirty="0"/>
              <a:t>Malfunctions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E8971-4CA8-4135-BE1A-ECA36226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085E-426D-4A39-9218-3D3E3EB9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A2EF-A44A-4A1F-B1A5-701508A0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Unsaturated Zone Monitoring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Monitor soil and soil-pore liquid beneath treatment zone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Obtain background soil core and soil-pore liquid concentrations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Sample for principal hazardous constituents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/>
              <a:t>Site specific locations and frequency</a:t>
            </a:r>
          </a:p>
          <a:p>
            <a:pPr lvl="3">
              <a:spcBef>
                <a:spcPts val="1200"/>
              </a:spcBef>
              <a:defRPr/>
            </a:pPr>
            <a:r>
              <a:rPr lang="en-US" sz="2600" dirty="0"/>
              <a:t>Statistical analysis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5E3E-5360-4DEE-864D-84EAB3A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B870-81B7-4AF6-ACC3-D148F87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49C1A-F72B-4F0E-94F6-2A2A72D3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Closure</a:t>
            </a:r>
          </a:p>
          <a:p>
            <a:pPr lvl="1"/>
            <a:r>
              <a:rPr lang="en-US" dirty="0"/>
              <a:t>Cease receipt of new waste</a:t>
            </a:r>
          </a:p>
          <a:p>
            <a:pPr lvl="1"/>
            <a:r>
              <a:rPr lang="en-US" dirty="0"/>
              <a:t>Continue operation </a:t>
            </a:r>
          </a:p>
          <a:p>
            <a:pPr lvl="2"/>
            <a:r>
              <a:rPr lang="en-US" sz="2200" dirty="0"/>
              <a:t>Maximum Degradation, Treatment, and Immobilization</a:t>
            </a:r>
            <a:endParaRPr lang="en-US" sz="2600" dirty="0"/>
          </a:p>
          <a:p>
            <a:pPr lvl="1"/>
            <a:r>
              <a:rPr lang="en-US" dirty="0"/>
              <a:t>Maintain</a:t>
            </a:r>
          </a:p>
          <a:p>
            <a:pPr lvl="2"/>
            <a:r>
              <a:rPr lang="en-US" dirty="0"/>
              <a:t>Aeration</a:t>
            </a:r>
          </a:p>
          <a:p>
            <a:pPr lvl="2"/>
            <a:r>
              <a:rPr lang="en-US" dirty="0"/>
              <a:t>Moisture</a:t>
            </a:r>
          </a:p>
          <a:p>
            <a:pPr lvl="2"/>
            <a:r>
              <a:rPr lang="en-US" dirty="0"/>
              <a:t>pH</a:t>
            </a:r>
          </a:p>
          <a:p>
            <a:pPr lvl="2"/>
            <a:r>
              <a:rPr lang="en-US" dirty="0"/>
              <a:t>Nutrients</a:t>
            </a:r>
          </a:p>
          <a:p>
            <a:pPr lvl="1"/>
            <a:r>
              <a:rPr lang="en-US" dirty="0"/>
              <a:t>Unsaturated Zone Monitoring</a:t>
            </a:r>
          </a:p>
          <a:p>
            <a:pPr lvl="2"/>
            <a:r>
              <a:rPr lang="en-US" dirty="0"/>
              <a:t>Soil-pore monitoring may be terminated after 90 days</a:t>
            </a:r>
          </a:p>
          <a:p>
            <a:pPr lvl="2"/>
            <a:r>
              <a:rPr lang="en-US" dirty="0"/>
              <a:t>If documented SSI – continue until no migration demonstrated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5C0E-1EB3-425C-811B-837D28FD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B3B3-3CF5-4695-A97D-A6F979A3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49E95-0F35-4CC7-B39A-A13EFB6B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Closure (cont.)</a:t>
            </a:r>
          </a:p>
          <a:p>
            <a:pPr lvl="1"/>
            <a:r>
              <a:rPr lang="en-US" dirty="0"/>
              <a:t>Minimize run-off of hazardous constituents</a:t>
            </a:r>
          </a:p>
          <a:p>
            <a:pPr lvl="1"/>
            <a:r>
              <a:rPr lang="en-US" dirty="0"/>
              <a:t>Maintain run-on/off control systems</a:t>
            </a:r>
          </a:p>
          <a:p>
            <a:pPr lvl="1"/>
            <a:r>
              <a:rPr lang="en-US" dirty="0"/>
              <a:t>Continue Groundwater monitoring</a:t>
            </a:r>
          </a:p>
          <a:p>
            <a:r>
              <a:rPr lang="en-US" dirty="0"/>
              <a:t>Closure Activities</a:t>
            </a:r>
          </a:p>
          <a:p>
            <a:pPr lvl="1"/>
            <a:r>
              <a:rPr lang="en-US" dirty="0"/>
              <a:t>180 day completion</a:t>
            </a:r>
          </a:p>
          <a:p>
            <a:pPr lvl="2"/>
            <a:r>
              <a:rPr lang="en-US" dirty="0"/>
              <a:t>Longer period may be approved</a:t>
            </a:r>
          </a:p>
          <a:p>
            <a:pPr lvl="2"/>
            <a:r>
              <a:rPr lang="en-US" dirty="0"/>
              <a:t>Period Dependent on :</a:t>
            </a:r>
          </a:p>
          <a:p>
            <a:pPr lvl="3"/>
            <a:r>
              <a:rPr lang="en-US" dirty="0"/>
              <a:t>Waste loading rate at closure</a:t>
            </a:r>
          </a:p>
          <a:p>
            <a:pPr lvl="3"/>
            <a:r>
              <a:rPr lang="en-US" dirty="0"/>
              <a:t>Waste degradation rate</a:t>
            </a:r>
          </a:p>
          <a:p>
            <a:pPr lvl="2"/>
            <a:r>
              <a:rPr lang="en-US" dirty="0"/>
              <a:t>Typically can be completed in 90 to 360 days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C72F0-BE7F-416B-8B9F-020450A2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0B69-BD51-4ACF-B8DD-70C3B284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C69A-10A6-4079-A70C-3A884E08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Post-Closure Care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Begins once Unsaturated Zone Monitoring Data shows equilibrium or background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Active Management may continue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Tilling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Soil Amendments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Vegetative Cover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No post-closure release of hazardous constituents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7263-DCAF-4C6A-8E9B-318E70B0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DD0E-A81D-4D5F-A565-E1B113BB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59F64-871B-4C24-8C75-8DC0EA8F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Groundwater Monitoring during Post-Closure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Required unless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Hazardous Constituents do not exceed background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No SSIs in Unsaturated Zone during active life</a:t>
            </a:r>
          </a:p>
          <a:p>
            <a:pPr>
              <a:spcBef>
                <a:spcPts val="1200"/>
              </a:spcBef>
            </a:pPr>
            <a:r>
              <a:rPr lang="en-US" dirty="0"/>
              <a:t>Releases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PHCs migrated beyond treatment zone are above MCL or Background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Removal of Contaminated Soil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Placement of impermeable cap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Continued management and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7FB50-BCED-4CA5-B57E-9D3D366B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C738-0628-4329-BBC5-86DBD201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Treatment Units	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23D7-BB9B-4EF4-AD04-578EE4E0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Approx. 24 Units are permitted in 1980s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11 undergoing closure or post-closure care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1 never constructed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C331C-952A-4CEB-8D25-52FE19FA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7356-6A97-46CB-9411-1F2B3BEA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50068-467B-4442-A525-EFFBAC88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100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40 CFR 264 Subpart N </a:t>
            </a:r>
          </a:p>
          <a:p>
            <a:r>
              <a:rPr lang="en-US" dirty="0"/>
              <a:t>Design and Operating Requirements</a:t>
            </a:r>
          </a:p>
          <a:p>
            <a:pPr lvl="1"/>
            <a:r>
              <a:rPr lang="en-US" dirty="0"/>
              <a:t>Liner System</a:t>
            </a:r>
          </a:p>
          <a:p>
            <a:pPr lvl="2">
              <a:defRPr/>
            </a:pPr>
            <a:r>
              <a:rPr lang="en-US" dirty="0"/>
              <a:t>Top liner – i.e. geomembrane</a:t>
            </a:r>
          </a:p>
          <a:p>
            <a:pPr lvl="2">
              <a:defRPr/>
            </a:pPr>
            <a:r>
              <a:rPr lang="en-US" dirty="0"/>
              <a:t>Leachate Collection System/Leak Detection System</a:t>
            </a:r>
          </a:p>
          <a:p>
            <a:pPr lvl="3">
              <a:defRPr/>
            </a:pPr>
            <a:r>
              <a:rPr lang="en-US" dirty="0"/>
              <a:t>10</a:t>
            </a:r>
            <a:r>
              <a:rPr lang="en-US" baseline="30000" dirty="0"/>
              <a:t>-2</a:t>
            </a:r>
            <a:r>
              <a:rPr lang="en-US" dirty="0"/>
              <a:t> cm/sec and 1’ thickness or geonet with 10</a:t>
            </a:r>
            <a:r>
              <a:rPr lang="en-US" baseline="30000" dirty="0"/>
              <a:t>-5</a:t>
            </a:r>
            <a:r>
              <a:rPr lang="en-US" dirty="0"/>
              <a:t> cm/sec or greater</a:t>
            </a:r>
          </a:p>
          <a:p>
            <a:pPr lvl="2">
              <a:defRPr/>
            </a:pPr>
            <a:r>
              <a:rPr lang="en-US" dirty="0"/>
              <a:t>Composite bottom liner – </a:t>
            </a:r>
          </a:p>
          <a:p>
            <a:pPr lvl="3">
              <a:defRPr/>
            </a:pPr>
            <a:r>
              <a:rPr lang="en-US" dirty="0"/>
              <a:t>Upper component – geomembrane</a:t>
            </a:r>
          </a:p>
          <a:p>
            <a:pPr lvl="3">
              <a:defRPr/>
            </a:pPr>
            <a:r>
              <a:rPr lang="en-US" dirty="0"/>
              <a:t>Lower component – compacted clay liner</a:t>
            </a:r>
          </a:p>
          <a:p>
            <a:pPr lvl="4">
              <a:defRPr/>
            </a:pPr>
            <a:r>
              <a:rPr lang="en-US" dirty="0"/>
              <a:t>3 feet thick</a:t>
            </a:r>
          </a:p>
          <a:p>
            <a:pPr lvl="4">
              <a:defRPr/>
            </a:pPr>
            <a:r>
              <a:rPr lang="en-US" dirty="0"/>
              <a:t>k less than/equal to 10</a:t>
            </a:r>
            <a:r>
              <a:rPr lang="en-US" baseline="30000" dirty="0"/>
              <a:t>-7 </a:t>
            </a:r>
            <a:r>
              <a:rPr lang="en-US" dirty="0"/>
              <a:t>cm/sec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96675-CA71-4797-9663-3E9D6600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DD41-58A1-4010-9CDA-2A0E916C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Based Units in Texas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B8F36-9691-48CB-A783-B40765DF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95B0FC-2371-48C5-A989-47A6FA336B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12503"/>
              </p:ext>
            </p:extLst>
          </p:nvPr>
        </p:nvGraphicFramePr>
        <p:xfrm>
          <a:off x="3456264" y="1837188"/>
          <a:ext cx="5382936" cy="260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09BCBB-811A-45DE-9654-6A97A2F56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367499"/>
              </p:ext>
            </p:extLst>
          </p:nvPr>
        </p:nvGraphicFramePr>
        <p:xfrm>
          <a:off x="838200" y="35844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9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32EE-0D8D-48C1-A43E-1FC82531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477-4430-46F3-A93E-FE7B9EDC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Cover System</a:t>
            </a:r>
          </a:p>
          <a:p>
            <a:pPr lvl="1">
              <a:defRPr/>
            </a:pPr>
            <a:r>
              <a:rPr lang="en-US" dirty="0"/>
              <a:t>Long-term minimization of liquid migration</a:t>
            </a:r>
          </a:p>
          <a:p>
            <a:pPr lvl="1">
              <a:defRPr/>
            </a:pPr>
            <a:r>
              <a:rPr lang="en-US" dirty="0"/>
              <a:t>k less than or equal to that of the bottom liner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5B87C-8C6C-4096-9731-2A633BFC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5" descr="Aerial picture of landfill be constructed" title="Picture">
            <a:extLst>
              <a:ext uri="{FF2B5EF4-FFF2-40B4-BE49-F238E27FC236}">
                <a16:creationId xmlns:a16="http://schemas.microsoft.com/office/drawing/2014/main" id="{FF519F3E-B804-4224-943C-9F9C85F0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0" y="3749879"/>
            <a:ext cx="3329986" cy="229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phic of landfill groundwater monitoring system" title="Picture">
            <a:extLst>
              <a:ext uri="{FF2B5EF4-FFF2-40B4-BE49-F238E27FC236}">
                <a16:creationId xmlns:a16="http://schemas.microsoft.com/office/drawing/2014/main" id="{83CFD0B5-8D42-48D8-AA8D-F118DCFD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0" y="3455950"/>
            <a:ext cx="4232246" cy="25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09BF-9080-4BD2-94FA-86C1D1D0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5F056-4C80-4533-BA98-C0E145FC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Alternative Designs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Must be at least as effective as composite liner system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Leak Detection</a:t>
            </a:r>
          </a:p>
          <a:p>
            <a:pPr>
              <a:spcBef>
                <a:spcPts val="1200"/>
              </a:spcBef>
            </a:pPr>
            <a:r>
              <a:rPr lang="en-US" dirty="0"/>
              <a:t>Operating Requirements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Must prevent run-on from a 25-year storm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Must contain a 24-hour, 25-year storm event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9CFE0-DC9A-4B97-955B-82CDAEA6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13B3-E292-431E-AD37-A903A2F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454B-59BF-40A3-A017-91ADBBF3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Action Leakage Rate (ALR)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Maximum design flow rate that LDS can remove without the fluid head on the bottom liner exceeding thickness of drainage media.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400" dirty="0"/>
              <a:t>Average daily flow rate for each sump (calculated as gallons per acre per day)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400" dirty="0"/>
              <a:t>Calculated weekly during active life and closure period, monthly during post-closure care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6DB86-96E5-4BC9-B9EF-277C3D49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13B3-E292-431E-AD37-A903A2F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454B-59BF-40A3-A017-91ADBBF3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Response Action Plan (RAP) – if flow rate exceeds ALR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Notify TCEQ within 7 days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Submit assessment report within 14 days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Determine if waste receipt should cease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800" dirty="0"/>
              <a:t>Within 30 days, report your action taken and action planned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6DB86-96E5-4BC9-B9EF-277C3D49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0D93-60AD-4ABE-BCC8-0EC24135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194F2-9B12-4F5E-8201-0632B1CCA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</a:t>
            </a:r>
          </a:p>
          <a:p>
            <a:pPr lvl="1"/>
            <a:r>
              <a:rPr lang="en-US" dirty="0"/>
              <a:t>Final cover system </a:t>
            </a:r>
          </a:p>
          <a:p>
            <a:pPr lvl="2">
              <a:defRPr/>
            </a:pPr>
            <a:r>
              <a:rPr lang="en-US" dirty="0"/>
              <a:t>Provide long term minimization of migration of liquids</a:t>
            </a:r>
          </a:p>
          <a:p>
            <a:pPr lvl="2">
              <a:defRPr/>
            </a:pPr>
            <a:r>
              <a:rPr lang="en-US" dirty="0"/>
              <a:t>Function with minimum maintenance</a:t>
            </a:r>
          </a:p>
          <a:p>
            <a:pPr lvl="2">
              <a:defRPr/>
            </a:pPr>
            <a:r>
              <a:rPr lang="en-US" dirty="0"/>
              <a:t>Promote drainage and minimize erosion</a:t>
            </a:r>
          </a:p>
          <a:p>
            <a:pPr lvl="2">
              <a:defRPr/>
            </a:pPr>
            <a:r>
              <a:rPr lang="en-US" dirty="0"/>
              <a:t>Accommodate settling and subsidence</a:t>
            </a:r>
          </a:p>
          <a:p>
            <a:pPr lvl="2">
              <a:defRPr/>
            </a:pPr>
            <a:r>
              <a:rPr lang="en-US" dirty="0"/>
              <a:t>k less than k of bottom liner</a:t>
            </a:r>
          </a:p>
          <a:p>
            <a:pPr lvl="1">
              <a:defRPr/>
            </a:pPr>
            <a:r>
              <a:rPr lang="en-US" dirty="0"/>
              <a:t>Components (Bottom to Top)</a:t>
            </a:r>
          </a:p>
          <a:p>
            <a:pPr lvl="2">
              <a:defRPr/>
            </a:pPr>
            <a:r>
              <a:rPr lang="en-US" dirty="0"/>
              <a:t>3ft of compacted clay with k of 10</a:t>
            </a:r>
            <a:r>
              <a:rPr lang="en-US" baseline="30000" dirty="0"/>
              <a:t>-7</a:t>
            </a:r>
            <a:r>
              <a:rPr lang="en-US" dirty="0"/>
              <a:t> cm/sec or less.</a:t>
            </a:r>
          </a:p>
          <a:p>
            <a:pPr lvl="2">
              <a:defRPr/>
            </a:pPr>
            <a:r>
              <a:rPr lang="en-US" dirty="0"/>
              <a:t>Geomembrane</a:t>
            </a:r>
          </a:p>
          <a:p>
            <a:pPr lvl="2">
              <a:defRPr/>
            </a:pPr>
            <a:r>
              <a:rPr lang="en-US" dirty="0"/>
              <a:t>Drainage Layer</a:t>
            </a:r>
          </a:p>
          <a:p>
            <a:pPr lvl="2">
              <a:defRPr/>
            </a:pPr>
            <a:r>
              <a:rPr lang="en-US" dirty="0"/>
              <a:t>Soil capable of sustaining native plant growth</a:t>
            </a:r>
          </a:p>
          <a:p>
            <a:pPr lvl="2">
              <a:defRPr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184E-2BB5-4DBA-AED1-B3B2D528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6009-95A8-42D3-BC12-EC06AB24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Landfills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0D89-C201-4BE7-A077-BC756090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Post-closure care</a:t>
            </a:r>
          </a:p>
          <a:p>
            <a:pPr lvl="1">
              <a:defRPr/>
            </a:pPr>
            <a:r>
              <a:rPr lang="en-US" dirty="0"/>
              <a:t>Maintain final cover</a:t>
            </a:r>
          </a:p>
          <a:p>
            <a:pPr lvl="1">
              <a:defRPr/>
            </a:pPr>
            <a:r>
              <a:rPr lang="en-US" dirty="0"/>
              <a:t>Continue to operate</a:t>
            </a:r>
          </a:p>
          <a:p>
            <a:pPr lvl="2">
              <a:defRPr/>
            </a:pPr>
            <a:r>
              <a:rPr lang="en-US" dirty="0"/>
              <a:t>leachate collection system</a:t>
            </a:r>
          </a:p>
          <a:p>
            <a:pPr lvl="2">
              <a:defRPr/>
            </a:pPr>
            <a:r>
              <a:rPr lang="en-US" dirty="0"/>
              <a:t>leak detection system</a:t>
            </a:r>
          </a:p>
          <a:p>
            <a:pPr lvl="1">
              <a:defRPr/>
            </a:pPr>
            <a:r>
              <a:rPr lang="en-US" dirty="0"/>
              <a:t>Continue GW monitoring</a:t>
            </a:r>
          </a:p>
          <a:p>
            <a:pPr lvl="1">
              <a:defRPr/>
            </a:pPr>
            <a:r>
              <a:rPr lang="en-US" dirty="0"/>
              <a:t>Prevent run-on and run-off from storm events damaging cover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7A21-8304-4EAB-AA26-A5E3E88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6009-95A8-42D3-BC12-EC06AB24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Corrective Action Management Units (CAMU)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0D89-C201-4BE7-A077-BC756090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200"/>
              </a:spcBef>
            </a:pPr>
            <a:r>
              <a:rPr lang="en-US" dirty="0"/>
              <a:t>40 CFR 264, Subpart S – Special Provisions for Cleanup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Special Unit for the disposal of waste from on-site clean up.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Implemented to remove the disincentives to </a:t>
            </a:r>
            <a:br>
              <a:rPr lang="en-US" dirty="0"/>
            </a:br>
            <a:r>
              <a:rPr lang="en-US" dirty="0"/>
              <a:t>clean-up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7A21-8304-4EAB-AA26-A5E3E88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C49D-C0AC-4349-8359-CDB9437E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Corrective Action Management Units (CAMU)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302F-FC71-471A-A6C0-003D7C975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Standards</a:t>
            </a:r>
          </a:p>
          <a:p>
            <a:pPr lvl="1"/>
            <a:r>
              <a:rPr lang="en-US" dirty="0"/>
              <a:t>Composite Liner </a:t>
            </a:r>
          </a:p>
          <a:p>
            <a:pPr lvl="1"/>
            <a:r>
              <a:rPr lang="en-US" dirty="0"/>
              <a:t>2 foot thick clay with k =10</a:t>
            </a:r>
            <a:r>
              <a:rPr lang="en-US" baseline="30000" dirty="0"/>
              <a:t>-7</a:t>
            </a:r>
            <a:r>
              <a:rPr lang="en-US" dirty="0"/>
              <a:t> cm/sec</a:t>
            </a:r>
          </a:p>
          <a:p>
            <a:pPr lvl="1"/>
            <a:r>
              <a:rPr lang="en-US" dirty="0"/>
              <a:t>FML = 30-mil or HDPE = 60-mil</a:t>
            </a:r>
          </a:p>
          <a:p>
            <a:pPr lvl="1"/>
            <a:r>
              <a:rPr lang="en-US" dirty="0"/>
              <a:t>Leachate Collection System</a:t>
            </a:r>
          </a:p>
          <a:p>
            <a:pPr lvl="2"/>
            <a:r>
              <a:rPr lang="en-US" dirty="0"/>
              <a:t>Maintain less than 1’ of leachate over liner</a:t>
            </a:r>
          </a:p>
          <a:p>
            <a:r>
              <a:rPr lang="en-US" dirty="0"/>
              <a:t>Alternative Designs</a:t>
            </a:r>
          </a:p>
          <a:p>
            <a:pPr lvl="1"/>
            <a:r>
              <a:rPr lang="en-US" dirty="0"/>
              <a:t>Must be at least as effective as proscribed liner system</a:t>
            </a:r>
          </a:p>
          <a:p>
            <a:pPr lvl="1"/>
            <a:r>
              <a:rPr lang="en-US" dirty="0"/>
              <a:t>Leachate Collection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B4364-EA20-4885-AAC5-45E16EF6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F95D-CA3E-49B9-A769-55355361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Corrective Action Management Units (CAMU)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9638-F459-478E-A68E-F60EBBE5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Closure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Final cover system 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Provide long term minimization of migration of liquids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Function with minimum maintenance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Promote drainage and minimize erosion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Accommodate settling and subsidence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k less than k of bottom liner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Groundwater Monitoring Required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Existing/Suspected releases to from within CAMU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/>
              <a:t>Wastes will remain in place after closure of the CAMU</a:t>
            </a:r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29B7F-2962-4E42-BA87-777129F5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8534" cy="1600200"/>
          </a:xfrm>
        </p:spPr>
        <p:txBody>
          <a:bodyPr anchor="t">
            <a:normAutofit/>
          </a:bodyPr>
          <a:lstStyle/>
          <a:p>
            <a:r>
              <a:rPr lang="en-US" sz="5000" dirty="0"/>
              <a:t>Sign Up for GovDelivery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7" y="2265947"/>
            <a:ext cx="4628535" cy="4270888"/>
          </a:xfrm>
        </p:spPr>
        <p:txBody>
          <a:bodyPr>
            <a:normAutofit/>
          </a:bodyPr>
          <a:lstStyle/>
          <a:p>
            <a:r>
              <a:rPr lang="en-US" sz="2400" dirty="0"/>
              <a:t>Receive the I&amp;HW Quarterly update, and notification of IHW forms, rule, guidance, and procedure updates:</a:t>
            </a:r>
          </a:p>
          <a:p>
            <a:pPr>
              <a:spcBef>
                <a:spcPts val="3000"/>
              </a:spcBef>
            </a:pPr>
            <a:r>
              <a:rPr lang="en-US" altLang="en-US" sz="2000" dirty="0">
                <a:solidFill>
                  <a:schemeClr val="bg1"/>
                </a:solidFill>
                <a:hlinkClick r:id="rId3"/>
              </a:rPr>
              <a:t>http://www.tceq.texas.gov/permitting/</a:t>
            </a:r>
            <a:br>
              <a:rPr lang="en-US" altLang="en-US" sz="2000" dirty="0">
                <a:solidFill>
                  <a:schemeClr val="bg1"/>
                </a:solidFill>
                <a:hlinkClick r:id="rId3"/>
              </a:rPr>
            </a:br>
            <a:r>
              <a:rPr lang="en-US" altLang="en-US" sz="2000" dirty="0">
                <a:solidFill>
                  <a:schemeClr val="bg1"/>
                </a:solidFill>
                <a:hlinkClick r:id="rId3"/>
              </a:rPr>
              <a:t>waste_permits/ihw_permits/signupihw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3CD2-ADDA-476D-A089-B66E95BE93E8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93623" y="923528"/>
            <a:ext cx="6172200" cy="4873625"/>
          </a:xfrm>
          <a:solidFill>
            <a:srgbClr val="E8D4BA"/>
          </a:solidFill>
          <a:ln>
            <a:solidFill>
              <a:srgbClr val="E8D4BA"/>
            </a:solidFill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8D4BA"/>
                </a:solidFill>
              </a:rPr>
              <a:t>[Pictures of the first and second pages of the Spring 2017 I&amp;HW Quarterly Highlights.]</a:t>
            </a:r>
          </a:p>
        </p:txBody>
      </p:sp>
      <p:pic>
        <p:nvPicPr>
          <p:cNvPr id="12" name="Picture 11" descr="Screenshot of second page of the Spring 2017 IHW Quarterly bulletin." title="IHW Quarterly Bulletin Screensh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2791">
            <a:off x="5988991" y="425314"/>
            <a:ext cx="4761240" cy="4807080"/>
          </a:xfrm>
          <a:prstGeom prst="rect">
            <a:avLst/>
          </a:prstGeom>
          <a:ln>
            <a:solidFill>
              <a:srgbClr val="7B5229"/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Content Placeholder 8" descr="Screenshot of first page of the Spring 2017 IHW Quarterly bulletin." title="IHW Quarterly Bulletin Screensho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5968">
            <a:off x="6722986" y="1145337"/>
            <a:ext cx="4707685" cy="4751245"/>
          </a:xfrm>
          <a:prstGeom prst="rect">
            <a:avLst/>
          </a:prstGeom>
          <a:solidFill>
            <a:srgbClr val="D4AF7E"/>
          </a:solidFill>
          <a:ln w="19050">
            <a:solidFill>
              <a:srgbClr val="452E17"/>
            </a:solidFill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47A4AA-C0F5-4D57-AF9C-A8D39D7AE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3" y="4777554"/>
            <a:ext cx="1609982" cy="16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FF87-82AD-49EC-B3A9-75EB4414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Standards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BCCC-CB50-440F-B156-25021DFC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40 CFR Part 264 and 30 TAC Chapter 335</a:t>
            </a:r>
          </a:p>
          <a:p>
            <a:pPr>
              <a:spcBef>
                <a:spcPts val="1800"/>
              </a:spcBef>
            </a:pPr>
            <a:r>
              <a:rPr lang="en-US" dirty="0"/>
              <a:t>Location Standards</a:t>
            </a:r>
          </a:p>
          <a:p>
            <a:pPr>
              <a:spcBef>
                <a:spcPts val="1800"/>
              </a:spcBef>
            </a:pPr>
            <a:r>
              <a:rPr lang="en-US" dirty="0"/>
              <a:t>Design Standards</a:t>
            </a:r>
          </a:p>
          <a:p>
            <a:pPr>
              <a:spcBef>
                <a:spcPts val="1800"/>
              </a:spcBef>
            </a:pPr>
            <a:r>
              <a:rPr lang="en-US" dirty="0"/>
              <a:t>Operation Standards</a:t>
            </a:r>
          </a:p>
          <a:p>
            <a:pPr>
              <a:spcBef>
                <a:spcPts val="1800"/>
              </a:spcBef>
            </a:pPr>
            <a:r>
              <a:rPr lang="en-US" dirty="0"/>
              <a:t>Closure Standards</a:t>
            </a:r>
          </a:p>
          <a:p>
            <a:pPr>
              <a:spcBef>
                <a:spcPts val="1800"/>
              </a:spcBef>
            </a:pPr>
            <a:r>
              <a:rPr lang="en-US" dirty="0"/>
              <a:t>Post-Closure Care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46E1-0A85-427D-9DEE-2600603E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6EA3-1021-4FC2-BAB4-9E8989AC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Useful Agency Links: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28E1-05B5-48F2-8A4C-75684EB7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TCEQ Home Page: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http://www.tceq.texas.gov/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Has links to 30 TAC Rules and Federal sites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IHW Permitting Home Page:</a:t>
            </a:r>
            <a:r>
              <a:rPr lang="en-US" sz="2400" dirty="0"/>
              <a:t> </a:t>
            </a:r>
            <a:r>
              <a:rPr lang="en-US" sz="1800" dirty="0"/>
              <a:t>https://www.tceq.texas.gov/permitting/</a:t>
            </a:r>
            <a:br>
              <a:rPr lang="en-US" sz="1800" dirty="0"/>
            </a:br>
            <a:r>
              <a:rPr lang="en-US" sz="1800" dirty="0" err="1"/>
              <a:t>waste_permits</a:t>
            </a:r>
            <a:r>
              <a:rPr lang="en-US" sz="1800" dirty="0"/>
              <a:t>/ihw_permits/ihw.html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AB565-C779-4F2D-A403-F4438C8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50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196CB-9569-43BB-9119-47E207C6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1" y="4087790"/>
            <a:ext cx="1876167" cy="18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F8D9-F86D-48AB-81E5-E43D606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2E3B9-33F2-4E5F-A183-E46A3E56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 algn="ctr">
              <a:buFontTx/>
              <a:buNone/>
            </a:pPr>
            <a:r>
              <a:rPr lang="en-US" sz="3200" dirty="0"/>
              <a:t>Contact the I&amp;HW Permits Section at</a:t>
            </a:r>
          </a:p>
          <a:p>
            <a:pPr marL="463550" indent="-463550" algn="ctr">
              <a:buFontTx/>
              <a:buNone/>
            </a:pPr>
            <a:endParaRPr lang="en-US" sz="3200" dirty="0"/>
          </a:p>
          <a:p>
            <a:pPr marL="463550" indent="-463550" algn="ctr">
              <a:buFontTx/>
              <a:buNone/>
            </a:pPr>
            <a:r>
              <a:rPr lang="en-US" sz="3200" dirty="0"/>
              <a:t>(512) 239-2335</a:t>
            </a:r>
          </a:p>
          <a:p>
            <a:pPr marL="463550" indent="-463550"/>
            <a:endParaRPr lang="en-US" sz="3200" dirty="0"/>
          </a:p>
          <a:p>
            <a:pPr marL="463550" indent="-463550">
              <a:buFontTx/>
              <a:buNone/>
            </a:pPr>
            <a:r>
              <a:rPr lang="en-US" sz="3200" dirty="0"/>
              <a:t>                              or</a:t>
            </a:r>
          </a:p>
          <a:p>
            <a:pPr marL="463550" indent="-463550" algn="ctr">
              <a:buFontTx/>
              <a:buNone/>
            </a:pPr>
            <a:endParaRPr lang="en-US" sz="3200" dirty="0"/>
          </a:p>
          <a:p>
            <a:pPr marL="463550" indent="-463550" algn="ctr">
              <a:buFontTx/>
              <a:buNone/>
            </a:pPr>
            <a:r>
              <a:rPr lang="en-US" sz="3200" dirty="0"/>
              <a:t>ihwper@tceq.texas.gov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3174-21DB-4704-A742-387121DA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BD6-3A87-432F-BDF8-39748820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83BE-A490-4486-A125-3669D7BC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Charles Brown, P.G.	</a:t>
            </a:r>
          </a:p>
          <a:p>
            <a:pPr marL="0" indent="0" algn="ctr">
              <a:buNone/>
            </a:pPr>
            <a:r>
              <a:rPr lang="en-US" dirty="0"/>
              <a:t>(512)239-6234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Charles.Brown@tceq.texas.gov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Michael Pimentel, P.E.</a:t>
            </a:r>
          </a:p>
          <a:p>
            <a:pPr marL="0" indent="0" algn="ctr">
              <a:buNone/>
            </a:pPr>
            <a:r>
              <a:rPr lang="en-US" dirty="0"/>
              <a:t>(512)239-6409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Michael.Pimentel@tceq.texas.gov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F7364-477F-4AD3-8646-27E6268C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C5D9-F169-4BAD-B268-51E33AB8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RCRA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3245-8C98-40CE-8CF8-46550E24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40 CFR Part 264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B – General Facility Requirements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K – Surface Impoundments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L – Waste Piles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M – Land Treatment Units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N – Landfills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Subpart S – Special Provisions for Clean-up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13F0-C1BC-4DEA-9538-FBA84C45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A6D2-56EB-41F3-BF81-F76CCA6C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Land Disposal Restrictions (LDRs)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7790-D452-4304-A9F2-E80D7631C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40 CFR 268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Apply to waste that is land disposed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Surface Impoundments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Waste Piles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Landfills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Land treatment units</a:t>
            </a:r>
          </a:p>
          <a:p>
            <a:pPr lvl="1">
              <a:spcBef>
                <a:spcPts val="1200"/>
              </a:spcBef>
              <a:defRPr/>
            </a:pPr>
            <a:r>
              <a:rPr lang="en-US" u="sng" dirty="0"/>
              <a:t>NOT APPLICABLE </a:t>
            </a:r>
            <a:r>
              <a:rPr lang="en-US" dirty="0"/>
              <a:t>to CAMU’s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All waste must meet LDRs prior to disposal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7326A-9188-424E-9FFC-F080D2A5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BEF5-4219-4134-8C08-3D35B524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(40 CFR Part 268)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39DF-98CB-4933-89DE-93CDBC5EC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Seismic Considerations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Not within 200ft of a fault with displacement in the Holocene</a:t>
            </a:r>
          </a:p>
          <a:p>
            <a:pPr>
              <a:spcBef>
                <a:spcPts val="1200"/>
              </a:spcBef>
            </a:pPr>
            <a:r>
              <a:rPr lang="en-US" dirty="0"/>
              <a:t>Floodplains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Must be designed to prevent washout from 100-year flood</a:t>
            </a:r>
          </a:p>
          <a:p>
            <a:pPr>
              <a:spcBef>
                <a:spcPts val="1200"/>
              </a:spcBef>
            </a:pPr>
            <a:r>
              <a:rPr lang="en-US" dirty="0"/>
              <a:t>Salt Formations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Liquids prohibited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649F3-FB11-442A-8B94-551BC11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1E7A-88C6-41A7-988C-27768769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Location Standards </a:t>
            </a:r>
            <a:br>
              <a:rPr lang="en-US" sz="3600" dirty="0"/>
            </a:br>
            <a:r>
              <a:rPr lang="en-US" sz="3600" dirty="0"/>
              <a:t>(30 TAC 335, Subchapter 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DD86-1FFF-48CD-8D5A-114E5C2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Unsuitable Site Characteristics</a:t>
            </a:r>
          </a:p>
          <a:p>
            <a:pPr lvl="1"/>
            <a:r>
              <a:rPr lang="en-US" dirty="0"/>
              <a:t>With 100-yr floodplains </a:t>
            </a:r>
          </a:p>
          <a:p>
            <a:pPr lvl="1"/>
            <a:r>
              <a:rPr lang="en-US" dirty="0"/>
              <a:t>Wetlands</a:t>
            </a:r>
          </a:p>
          <a:p>
            <a:pPr lvl="1"/>
            <a:r>
              <a:rPr lang="en-US" dirty="0"/>
              <a:t>Recharge zone of sole-source aquifer</a:t>
            </a:r>
          </a:p>
          <a:p>
            <a:pPr lvl="2"/>
            <a:r>
              <a:rPr lang="en-US" dirty="0"/>
              <a:t>Edwards Aquifer in Texas</a:t>
            </a:r>
          </a:p>
          <a:p>
            <a:pPr lvl="1"/>
            <a:r>
              <a:rPr lang="en-US" dirty="0"/>
              <a:t>Landfills may not overlie a regional aquifer unless</a:t>
            </a:r>
          </a:p>
          <a:p>
            <a:pPr lvl="2"/>
            <a:r>
              <a:rPr lang="en-US" dirty="0"/>
              <a:t>Evaporation exceeds precipitation by &gt;40 inches </a:t>
            </a:r>
          </a:p>
          <a:p>
            <a:pPr lvl="2"/>
            <a:r>
              <a:rPr lang="en-US" dirty="0"/>
              <a:t>depth to groundwater is &gt;100 feet</a:t>
            </a:r>
          </a:p>
          <a:p>
            <a:pPr lvl="2"/>
            <a:r>
              <a:rPr lang="en-US" dirty="0"/>
              <a:t>10 feet of low permeability material beneath landfill containment structure and regional aquifer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5A79-CF41-4D9E-A395-582C956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EFF8-1218-423D-AF4D-9FF083C02A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fill Pictur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dfill Picture Theme" id="{8EDB9F65-2498-4928-BF69-9A227EA76F42}" vid="{15CA9398-0008-4CEB-8A9D-8AE21C9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Landfill Picture Theme</Template>
  <TotalTime>2764</TotalTime>
  <Words>3113</Words>
  <Application>Microsoft Office PowerPoint</Application>
  <PresentationFormat>Widescreen</PresentationFormat>
  <Paragraphs>806</Paragraphs>
  <Slides>52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Lucida Bright</vt:lpstr>
      <vt:lpstr>Landfill Picture Theme</vt:lpstr>
      <vt:lpstr>RCRA Requirements for Land-Based Units</vt:lpstr>
      <vt:lpstr>Outline </vt:lpstr>
      <vt:lpstr>Types of Land-Based Units</vt:lpstr>
      <vt:lpstr>Land Based Units in Texas</vt:lpstr>
      <vt:lpstr>Requirements and Standards </vt:lpstr>
      <vt:lpstr>RCRA Requirements</vt:lpstr>
      <vt:lpstr>Land Disposal Restrictions (LDRs)</vt:lpstr>
      <vt:lpstr>Location Standards  (40 CFR Part 268)</vt:lpstr>
      <vt:lpstr>Location Standards  (30 TAC 335, Subchapter G)</vt:lpstr>
      <vt:lpstr>Location Standards  (30 TAC 335, Subchapter G) </vt:lpstr>
      <vt:lpstr>Location Standards  (30 TAC 335, Subchapter G)</vt:lpstr>
      <vt:lpstr>Location Standards  (30 TAC 335, Subchapter G)</vt:lpstr>
      <vt:lpstr>Location Standards  (30 TAC 335, Subchapter G)</vt:lpstr>
      <vt:lpstr>Surface Impoundments</vt:lpstr>
      <vt:lpstr>Surface Impoundments</vt:lpstr>
      <vt:lpstr>Surface Impoundments</vt:lpstr>
      <vt:lpstr>Surface Impoundments</vt:lpstr>
      <vt:lpstr>Surface Impoundments</vt:lpstr>
      <vt:lpstr>Surface Impoundments</vt:lpstr>
      <vt:lpstr>Surface Impoundments  </vt:lpstr>
      <vt:lpstr>Surface Impoundments</vt:lpstr>
      <vt:lpstr>Surface Impoundments </vt:lpstr>
      <vt:lpstr>Waste Piles </vt:lpstr>
      <vt:lpstr>Waste Piles </vt:lpstr>
      <vt:lpstr>Waste Piles</vt:lpstr>
      <vt:lpstr>Waste Piles In Texas </vt:lpstr>
      <vt:lpstr>Land Treatment Units (LTU)</vt:lpstr>
      <vt:lpstr>LTU Treatment Program</vt:lpstr>
      <vt:lpstr>LTU Profile</vt:lpstr>
      <vt:lpstr>LTU Treatment Demonstration (LTD)</vt:lpstr>
      <vt:lpstr>Land Treatment Units </vt:lpstr>
      <vt:lpstr>Land Treatment Unit</vt:lpstr>
      <vt:lpstr>Land Treatment Units </vt:lpstr>
      <vt:lpstr>Land Treatment Units </vt:lpstr>
      <vt:lpstr>Land Treatment Units</vt:lpstr>
      <vt:lpstr>Land Treatment Units  </vt:lpstr>
      <vt:lpstr>Land Treatment Units  </vt:lpstr>
      <vt:lpstr>Land Treatment Units in Texas</vt:lpstr>
      <vt:lpstr>Landfills</vt:lpstr>
      <vt:lpstr>Landfills  </vt:lpstr>
      <vt:lpstr>Landfills </vt:lpstr>
      <vt:lpstr>Landfills</vt:lpstr>
      <vt:lpstr>Landfills</vt:lpstr>
      <vt:lpstr>Landfills </vt:lpstr>
      <vt:lpstr>Landfills</vt:lpstr>
      <vt:lpstr>Corrective Action Management Units (CAMU)</vt:lpstr>
      <vt:lpstr>Corrective Action Management Units (CAMU)</vt:lpstr>
      <vt:lpstr>Corrective Action Management Units (CAMU)</vt:lpstr>
      <vt:lpstr>Sign Up for GovDelivery</vt:lpstr>
      <vt:lpstr>Useful Agency Links:</vt:lpstr>
      <vt:lpstr>More Information?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RCRA Requirements for Land-Based Units</dc:title>
  <dc:creator>Charles Brown</dc:creator>
  <cp:lastModifiedBy>Freeman</cp:lastModifiedBy>
  <cp:revision>95</cp:revision>
  <cp:lastPrinted>2018-05-14T15:41:18Z</cp:lastPrinted>
  <dcterms:created xsi:type="dcterms:W3CDTF">2018-04-11T19:08:13Z</dcterms:created>
  <dcterms:modified xsi:type="dcterms:W3CDTF">2018-05-16T12:00:50Z</dcterms:modified>
</cp:coreProperties>
</file>