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297" r:id="rId3"/>
    <p:sldId id="371" r:id="rId4"/>
    <p:sldId id="363" r:id="rId5"/>
    <p:sldId id="372" r:id="rId6"/>
    <p:sldId id="331" r:id="rId7"/>
    <p:sldId id="369" r:id="rId8"/>
    <p:sldId id="286" r:id="rId9"/>
    <p:sldId id="370" r:id="rId10"/>
    <p:sldId id="384" r:id="rId11"/>
    <p:sldId id="376" r:id="rId12"/>
    <p:sldId id="327" r:id="rId13"/>
    <p:sldId id="329" r:id="rId14"/>
    <p:sldId id="330" r:id="rId15"/>
    <p:sldId id="325" r:id="rId16"/>
    <p:sldId id="379" r:id="rId17"/>
    <p:sldId id="388" r:id="rId18"/>
    <p:sldId id="322" r:id="rId19"/>
    <p:sldId id="273" r:id="rId20"/>
    <p:sldId id="383" r:id="rId21"/>
    <p:sldId id="387" r:id="rId22"/>
    <p:sldId id="261" r:id="rId23"/>
    <p:sldId id="385" r:id="rId24"/>
    <p:sldId id="386" r:id="rId25"/>
    <p:sldId id="309" r:id="rId26"/>
    <p:sldId id="368" r:id="rId27"/>
    <p:sldId id="310" r:id="rId28"/>
    <p:sldId id="364" r:id="rId29"/>
    <p:sldId id="353" r:id="rId30"/>
    <p:sldId id="333" r:id="rId31"/>
    <p:sldId id="349" r:id="rId32"/>
    <p:sldId id="354" r:id="rId33"/>
    <p:sldId id="334" r:id="rId34"/>
    <p:sldId id="350" r:id="rId35"/>
    <p:sldId id="335" r:id="rId36"/>
    <p:sldId id="355" r:id="rId37"/>
    <p:sldId id="347" r:id="rId38"/>
    <p:sldId id="351" r:id="rId39"/>
    <p:sldId id="362" r:id="rId40"/>
    <p:sldId id="337" r:id="rId41"/>
    <p:sldId id="352" r:id="rId42"/>
    <p:sldId id="357" r:id="rId43"/>
    <p:sldId id="356" r:id="rId44"/>
    <p:sldId id="343" r:id="rId45"/>
    <p:sldId id="344" r:id="rId46"/>
    <p:sldId id="358" r:id="rId47"/>
    <p:sldId id="360" r:id="rId48"/>
    <p:sldId id="341" r:id="rId49"/>
    <p:sldId id="342" r:id="rId50"/>
    <p:sldId id="340" r:id="rId51"/>
    <p:sldId id="359" r:id="rId52"/>
    <p:sldId id="361" r:id="rId53"/>
    <p:sldId id="271" r:id="rId54"/>
  </p:sldIdLst>
  <p:sldSz cx="9144000" cy="5143500" type="screen16x9"/>
  <p:notesSz cx="6985000" cy="92837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5256"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Ruano" initials="MR"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8FAADC"/>
    <a:srgbClr val="FF00FF"/>
    <a:srgbClr val="2F5597"/>
    <a:srgbClr val="D6E0F2"/>
    <a:srgbClr val="BBD5ED"/>
    <a:srgbClr val="C8D6EE"/>
    <a:srgbClr val="A9D18E"/>
    <a:srgbClr val="4A8522"/>
    <a:srgbClr val="9AD0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72" autoAdjust="0"/>
    <p:restoredTop sz="66082" autoAdjust="0"/>
  </p:normalViewPr>
  <p:slideViewPr>
    <p:cSldViewPr snapToGrid="0">
      <p:cViewPr varScale="1">
        <p:scale>
          <a:sx n="76" d="100"/>
          <a:sy n="76" d="100"/>
        </p:scale>
        <p:origin x="1349" y="62"/>
      </p:cViewPr>
      <p:guideLst>
        <p:guide orient="horz" pos="2172"/>
        <p:guide pos="5256"/>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36"/>
    </p:cViewPr>
  </p:sorterViewPr>
  <p:notesViewPr>
    <p:cSldViewPr snapToGrid="0">
      <p:cViewPr varScale="1">
        <p:scale>
          <a:sx n="50" d="100"/>
          <a:sy n="50" d="100"/>
        </p:scale>
        <p:origin x="1494" y="6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789FFB-FAC7-46D6-9C82-B6CE92856DF4}"/>
              </a:ext>
            </a:extLst>
          </p:cNvPr>
          <p:cNvSpPr>
            <a:spLocks noGrp="1"/>
          </p:cNvSpPr>
          <p:nvPr>
            <p:ph type="hdr" sz="quarter"/>
          </p:nvPr>
        </p:nvSpPr>
        <p:spPr>
          <a:xfrm>
            <a:off x="1" y="1"/>
            <a:ext cx="3027466" cy="466087"/>
          </a:xfrm>
          <a:prstGeom prst="rect">
            <a:avLst/>
          </a:prstGeom>
        </p:spPr>
        <p:txBody>
          <a:bodyPr vert="horz" lIns="91221" tIns="45610" rIns="91221" bIns="4561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2F92449-90DF-44F5-8C4B-2EFD45A4F38D}"/>
              </a:ext>
            </a:extLst>
          </p:cNvPr>
          <p:cNvSpPr>
            <a:spLocks noGrp="1"/>
          </p:cNvSpPr>
          <p:nvPr>
            <p:ph type="dt" sz="quarter" idx="1"/>
          </p:nvPr>
        </p:nvSpPr>
        <p:spPr>
          <a:xfrm>
            <a:off x="3955953" y="1"/>
            <a:ext cx="3027466" cy="466087"/>
          </a:xfrm>
          <a:prstGeom prst="rect">
            <a:avLst/>
          </a:prstGeom>
        </p:spPr>
        <p:txBody>
          <a:bodyPr vert="horz" lIns="91221" tIns="45610" rIns="91221" bIns="45610" rtlCol="0"/>
          <a:lstStyle>
            <a:lvl1pPr algn="r">
              <a:defRPr sz="1200"/>
            </a:lvl1pPr>
          </a:lstStyle>
          <a:p>
            <a:fld id="{D9BC3AAB-0B2C-419F-ACE0-4FC61DA5E820}" type="datetimeFigureOut">
              <a:rPr lang="en-US" smtClean="0"/>
              <a:t>5/13/2019</a:t>
            </a:fld>
            <a:endParaRPr lang="en-US" dirty="0"/>
          </a:p>
        </p:txBody>
      </p:sp>
      <p:sp>
        <p:nvSpPr>
          <p:cNvPr id="4" name="Footer Placeholder 3">
            <a:extLst>
              <a:ext uri="{FF2B5EF4-FFF2-40B4-BE49-F238E27FC236}">
                <a16:creationId xmlns:a16="http://schemas.microsoft.com/office/drawing/2014/main" id="{4713C29D-DE50-4367-8165-0C18FE80BAF2}"/>
              </a:ext>
            </a:extLst>
          </p:cNvPr>
          <p:cNvSpPr>
            <a:spLocks noGrp="1"/>
          </p:cNvSpPr>
          <p:nvPr>
            <p:ph type="ftr" sz="quarter" idx="2"/>
          </p:nvPr>
        </p:nvSpPr>
        <p:spPr>
          <a:xfrm>
            <a:off x="1" y="8817613"/>
            <a:ext cx="3027466" cy="466087"/>
          </a:xfrm>
          <a:prstGeom prst="rect">
            <a:avLst/>
          </a:prstGeom>
        </p:spPr>
        <p:txBody>
          <a:bodyPr vert="horz" lIns="91221" tIns="45610" rIns="91221" bIns="4561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E86ED0E-D0C6-4B00-ADED-E0FCD5526129}"/>
              </a:ext>
            </a:extLst>
          </p:cNvPr>
          <p:cNvSpPr>
            <a:spLocks noGrp="1"/>
          </p:cNvSpPr>
          <p:nvPr>
            <p:ph type="sldNum" sz="quarter" idx="3"/>
          </p:nvPr>
        </p:nvSpPr>
        <p:spPr>
          <a:xfrm>
            <a:off x="3955953" y="8817613"/>
            <a:ext cx="3027466" cy="466087"/>
          </a:xfrm>
          <a:prstGeom prst="rect">
            <a:avLst/>
          </a:prstGeom>
        </p:spPr>
        <p:txBody>
          <a:bodyPr vert="horz" lIns="91221" tIns="45610" rIns="91221" bIns="45610" rtlCol="0" anchor="b"/>
          <a:lstStyle>
            <a:lvl1pPr algn="r">
              <a:defRPr sz="1200"/>
            </a:lvl1pPr>
          </a:lstStyle>
          <a:p>
            <a:fld id="{84EC48F7-2E44-42D8-8C4D-C0F6DB62D35D}" type="slidenum">
              <a:rPr lang="en-US" smtClean="0"/>
              <a:t>‹#›</a:t>
            </a:fld>
            <a:endParaRPr lang="en-US" dirty="0"/>
          </a:p>
        </p:txBody>
      </p:sp>
    </p:spTree>
    <p:extLst>
      <p:ext uri="{BB962C8B-B14F-4D97-AF65-F5344CB8AC3E}">
        <p14:creationId xmlns:p14="http://schemas.microsoft.com/office/powerpoint/2010/main" val="196777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56551" y="0"/>
            <a:ext cx="3026833" cy="465797"/>
          </a:xfrm>
          <a:prstGeom prst="rect">
            <a:avLst/>
          </a:prstGeom>
        </p:spPr>
        <p:txBody>
          <a:bodyPr vert="horz" lIns="92953" tIns="46477" rIns="92953" bIns="46477" rtlCol="0"/>
          <a:lstStyle>
            <a:lvl1pPr algn="r">
              <a:defRPr sz="1200"/>
            </a:lvl1pPr>
          </a:lstStyle>
          <a:p>
            <a:fld id="{374F0BE4-ADC8-4653-BDE0-D1B108A1B8DD}" type="datetimeFigureOut">
              <a:rPr lang="en-US" smtClean="0"/>
              <a:t>5/13/2019</a:t>
            </a:fld>
            <a:endParaRPr lang="en-US" dirty="0"/>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53" tIns="46477" rIns="92953" bIns="46477" rtlCol="0" anchor="b"/>
          <a:lstStyle>
            <a:lvl1pPr algn="r">
              <a:defRPr sz="1200"/>
            </a:lvl1pPr>
          </a:lstStyle>
          <a:p>
            <a:fld id="{F9EADE0A-01B1-420C-9BAA-DC0F9E20B898}" type="slidenum">
              <a:rPr lang="en-US" smtClean="0"/>
              <a:t>‹#›</a:t>
            </a:fld>
            <a:endParaRPr lang="en-US" dirty="0"/>
          </a:p>
        </p:txBody>
      </p:sp>
    </p:spTree>
    <p:extLst>
      <p:ext uri="{BB962C8B-B14F-4D97-AF65-F5344CB8AC3E}">
        <p14:creationId xmlns:p14="http://schemas.microsoft.com/office/powerpoint/2010/main" val="285638522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texreg.sos.state.tx.us/public/readtac$ext.TacPage?sl=R&amp;app=9&amp;p_dir=&amp;p_rloc=&amp;p_tloc=&amp;p_ploc=&amp;pg=1&amp;p_tac=&amp;ti=30&amp;pt=1&amp;ch=122&amp;rl=211"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texreg.sos.state.tx.us/public/readtac$ext.TacPage?sl=R&amp;app=9&amp;p_dir=&amp;p_rloc=&amp;p_tloc=&amp;p_ploc=&amp;pg=1&amp;p_tac=&amp;ti=30&amp;pt=1&amp;ch=122&amp;rl=219" TargetMode="External"/><Relationship Id="rId4" Type="http://schemas.openxmlformats.org/officeDocument/2006/relationships/hyperlink" Target="http://texreg.sos.state.tx.us/public/readtac$ext.TacPage?sl=R&amp;app=9&amp;p_dir=&amp;p_rloc=&amp;p_tloc=&amp;p_ploc=&amp;pg=1&amp;p_tac=&amp;ti=30&amp;pt=1&amp;ch=122&amp;rl=215"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mailto:Ariel.Ramirez@tceq.texas.gov"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s://public.govdelivery.com/accounts/TXTCEQ/subscriber/new" TargetMode="External"/><Relationship Id="rId5" Type="http://schemas.openxmlformats.org/officeDocument/2006/relationships/hyperlink" Target="mailto:airperm@tceq.texas.gov" TargetMode="External"/><Relationship Id="rId4" Type="http://schemas.openxmlformats.org/officeDocument/2006/relationships/hyperlink" Target="mailto:Vasant.Chaphekar@tceq.texas.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ceq.texas.gov/assets/public/permitting/air/Guidance/Title_V/non_major.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1160463"/>
            <a:ext cx="5588000" cy="3132614"/>
          </a:xfrm>
        </p:spPr>
        <p:txBody>
          <a:bodyPr/>
          <a:lstStyle/>
          <a:p>
            <a:r>
              <a:rPr lang="en-US" sz="1200" dirty="0">
                <a:solidFill>
                  <a:schemeClr val="bg1"/>
                </a:solidFill>
                <a:latin typeface="Arial" panose="020B0604020202020204" pitchFamily="34" charset="0"/>
                <a:cs typeface="Arial" panose="020B0604020202020204" pitchFamily="34" charset="0"/>
              </a:rPr>
              <a:t>How Title V and NSR Permitting Interact</a:t>
            </a:r>
          </a:p>
          <a:p>
            <a:endParaRPr lang="en-US" sz="1200" dirty="0">
              <a:solidFill>
                <a:schemeClr val="bg1"/>
              </a:solidFill>
              <a:latin typeface="Arial" panose="020B0604020202020204" pitchFamily="34" charset="0"/>
              <a:cs typeface="Arial" panose="020B0604020202020204" pitchFamily="34" charset="0"/>
            </a:endParaRPr>
          </a:p>
          <a:p>
            <a:pPr defTabSz="684154">
              <a:lnSpc>
                <a:spcPct val="90000"/>
              </a:lnSpc>
              <a:spcBef>
                <a:spcPts val="748"/>
              </a:spcBef>
              <a:defRPr/>
            </a:pPr>
            <a:r>
              <a:rPr lang="en-US" sz="1200" b="1" dirty="0">
                <a:solidFill>
                  <a:schemeClr val="bg1"/>
                </a:solidFill>
                <a:latin typeface="Arial" panose="020B0604020202020204" pitchFamily="34" charset="0"/>
                <a:cs typeface="Arial" panose="020B0604020202020204" pitchFamily="34" charset="0"/>
              </a:rPr>
              <a:t>Ariel Ramirez</a:t>
            </a:r>
          </a:p>
          <a:p>
            <a:pPr defTabSz="684154">
              <a:defRPr/>
            </a:pPr>
            <a:r>
              <a:rPr lang="en-US" sz="1200" dirty="0">
                <a:solidFill>
                  <a:schemeClr val="bg1"/>
                </a:solidFill>
                <a:latin typeface="Arial" panose="020B0604020202020204" pitchFamily="34" charset="0"/>
                <a:cs typeface="Arial" panose="020B0604020202020204" pitchFamily="34" charset="0"/>
              </a:rPr>
              <a:t>Air Permits Division</a:t>
            </a:r>
          </a:p>
          <a:p>
            <a:pPr defTabSz="684154">
              <a:defRPr/>
            </a:pPr>
            <a:r>
              <a:rPr lang="en-US" sz="1200" dirty="0">
                <a:solidFill>
                  <a:schemeClr val="bg1"/>
                </a:solidFill>
                <a:latin typeface="Arial" panose="020B0604020202020204" pitchFamily="34" charset="0"/>
                <a:cs typeface="Arial" panose="020B0604020202020204" pitchFamily="34" charset="0"/>
              </a:rPr>
              <a:t>Texas Commission on Environmental Quality</a:t>
            </a:r>
          </a:p>
          <a:p>
            <a:pPr defTabSz="684154">
              <a:defRPr/>
            </a:pPr>
            <a:r>
              <a:rPr lang="en-US" sz="1200" dirty="0">
                <a:solidFill>
                  <a:schemeClr val="bg1"/>
                </a:solidFill>
                <a:latin typeface="Arial" panose="020B0604020202020204" pitchFamily="34" charset="0"/>
                <a:cs typeface="Arial" panose="020B0604020202020204" pitchFamily="34" charset="0"/>
              </a:rPr>
              <a:t>Environmental Trade Fair 2019</a:t>
            </a:r>
          </a:p>
          <a:p>
            <a:pPr defTabSz="684154">
              <a:defRPr/>
            </a:pPr>
            <a:endParaRPr lang="en-US" sz="1200" dirty="0">
              <a:solidFill>
                <a:schemeClr val="bg1"/>
              </a:solidFill>
              <a:latin typeface="Arial" panose="020B0604020202020204" pitchFamily="34" charset="0"/>
              <a:cs typeface="Arial" panose="020B0604020202020204" pitchFamily="34" charset="0"/>
            </a:endParaRPr>
          </a:p>
          <a:p>
            <a:pPr defTabSz="684154">
              <a:lnSpc>
                <a:spcPct val="90000"/>
              </a:lnSpc>
              <a:spcBef>
                <a:spcPts val="748"/>
              </a:spcBef>
              <a:defRPr/>
            </a:pPr>
            <a:r>
              <a:rPr lang="en-US" sz="1200" b="1" dirty="0">
                <a:solidFill>
                  <a:schemeClr val="bg1"/>
                </a:solidFill>
                <a:latin typeface="Arial" panose="020B0604020202020204" pitchFamily="34" charset="0"/>
                <a:cs typeface="Arial" panose="020B0604020202020204" pitchFamily="34" charset="0"/>
              </a:rPr>
              <a:t>Vasant Chaphekar, P.E.</a:t>
            </a:r>
          </a:p>
          <a:p>
            <a:pPr defTabSz="684154">
              <a:defRPr/>
            </a:pPr>
            <a:r>
              <a:rPr lang="en-US" sz="1200" dirty="0">
                <a:solidFill>
                  <a:schemeClr val="bg1"/>
                </a:solidFill>
                <a:latin typeface="Arial" panose="020B0604020202020204" pitchFamily="34" charset="0"/>
                <a:cs typeface="Arial" panose="020B0604020202020204" pitchFamily="34" charset="0"/>
              </a:rPr>
              <a:t>Air Permits Division</a:t>
            </a:r>
          </a:p>
          <a:p>
            <a:pPr defTabSz="684154">
              <a:defRPr/>
            </a:pPr>
            <a:r>
              <a:rPr lang="en-US" sz="1200" dirty="0">
                <a:solidFill>
                  <a:schemeClr val="bg1"/>
                </a:solidFill>
                <a:latin typeface="Arial" panose="020B0604020202020204" pitchFamily="34" charset="0"/>
                <a:cs typeface="Arial" panose="020B0604020202020204" pitchFamily="34" charset="0"/>
              </a:rPr>
              <a:t>Texas Commission on Environmental Quality</a:t>
            </a:r>
          </a:p>
          <a:p>
            <a:pPr defTabSz="684154">
              <a:defRPr/>
            </a:pPr>
            <a:r>
              <a:rPr lang="en-US" sz="1200" dirty="0">
                <a:solidFill>
                  <a:schemeClr val="bg1"/>
                </a:solidFill>
                <a:latin typeface="Arial" panose="020B0604020202020204" pitchFamily="34" charset="0"/>
                <a:cs typeface="Arial" panose="020B0604020202020204" pitchFamily="34" charset="0"/>
              </a:rPr>
              <a:t>Environmental Trade Fair 2019</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The purpose of this presentation is to discuss the relationship between New Source Review (NSR) and Title V Permits and how they interact.</a:t>
            </a:r>
          </a:p>
          <a:p>
            <a:pPr defTabSz="929538">
              <a:defRPr/>
            </a:pPr>
            <a:endParaRPr lang="en-US" sz="1200" b="1" dirty="0">
              <a:solidFill>
                <a:schemeClr val="bg1"/>
              </a:solidFill>
              <a:latin typeface="Arial" panose="020B0604020202020204" pitchFamily="34" charset="0"/>
              <a:cs typeface="Arial" panose="020B0604020202020204" pitchFamily="34" charset="0"/>
            </a:endParaRPr>
          </a:p>
          <a:p>
            <a:pPr defTabSz="929538">
              <a:defRPr/>
            </a:pPr>
            <a:r>
              <a:rPr lang="en-US" sz="1200" b="1" u="sng" dirty="0">
                <a:solidFill>
                  <a:schemeClr val="bg1"/>
                </a:solidFill>
                <a:latin typeface="Arial" panose="020B0604020202020204" pitchFamily="34" charset="0"/>
                <a:cs typeface="Arial" panose="020B0604020202020204" pitchFamily="34" charset="0"/>
              </a:rPr>
              <a:t>Image Attribution</a:t>
            </a:r>
            <a:r>
              <a:rPr lang="en-US" sz="1200" dirty="0">
                <a:solidFill>
                  <a:schemeClr val="bg1"/>
                </a:solidFill>
                <a:latin typeface="Arial" panose="020B0604020202020204" pitchFamily="34" charset="0"/>
                <a:cs typeface="Arial" panose="020B0604020202020204" pitchFamily="34" charset="0"/>
              </a:rPr>
              <a:t>: https://tpwd.texas.gov/newsletters/eye-on-nature/2015fall/page2.phtml</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1</a:t>
            </a:fld>
            <a:endParaRPr lang="en-US" dirty="0"/>
          </a:p>
        </p:txBody>
      </p:sp>
      <p:sp>
        <p:nvSpPr>
          <p:cNvPr id="5" name="TextBox 4">
            <a:extLst>
              <a:ext uri="{FF2B5EF4-FFF2-40B4-BE49-F238E27FC236}">
                <a16:creationId xmlns:a16="http://schemas.microsoft.com/office/drawing/2014/main" id="{C3EA698D-095D-4A4C-9883-67384464DFB3}"/>
              </a:ext>
            </a:extLst>
          </p:cNvPr>
          <p:cNvSpPr txBox="1"/>
          <p:nvPr/>
        </p:nvSpPr>
        <p:spPr>
          <a:xfrm>
            <a:off x="377768" y="4376442"/>
            <a:ext cx="6177615" cy="3780480"/>
          </a:xfrm>
          <a:prstGeom prst="rect">
            <a:avLst/>
          </a:prstGeom>
          <a:noFill/>
        </p:spPr>
        <p:txBody>
          <a:bodyPr wrap="square" lIns="91221" tIns="45610" rIns="91221" bIns="45610" rtlCol="0">
            <a:spAutoFit/>
          </a:bodyPr>
          <a:lstStyle/>
          <a:p>
            <a:r>
              <a:rPr lang="en-US" sz="2000" dirty="0"/>
              <a:t>Good afternoon, my name is Ariel Ramirez.  My colleague Vasant Chaphekar and I will be talking to you today about Title V and New Source Review permitting and how they relate to each other.  Before we get started, I’d like to point out that a copy of this presentation is posted on the TCEQ website.  This document includes acronyms and abbreviations that are used throughout the presentation.  I would also like to mention that this presentation includes content that was covered during the Title V and NSR presentations given earlier during this Trade Fair, so our presentation assumes you have a basic understanding of Title V and NSR permits. </a:t>
            </a:r>
            <a:r>
              <a:rPr lang="en-US" sz="2000" b="1" dirty="0"/>
              <a:t>[NEXT]</a:t>
            </a:r>
          </a:p>
        </p:txBody>
      </p:sp>
    </p:spTree>
    <p:extLst>
      <p:ext uri="{BB962C8B-B14F-4D97-AF65-F5344CB8AC3E}">
        <p14:creationId xmlns:p14="http://schemas.microsoft.com/office/powerpoint/2010/main" val="30340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509588"/>
            <a:ext cx="5588000" cy="3132137"/>
          </a:xfrm>
        </p:spPr>
        <p:txBody>
          <a:bodyPr/>
          <a:lstStyle/>
          <a:p>
            <a:r>
              <a:rPr lang="en-US" dirty="0">
                <a:solidFill>
                  <a:schemeClr val="bg1"/>
                </a:solidFill>
              </a:rPr>
              <a:t>Regarding “#” footnote: ‘No’ is a qualified “No” since periodic monitoring (PM) or CAM requirements may be added for emission units above and beyond what is required in the state or federal regulations if these regulations lack sufficient monitoring for demonstrating compliance. </a:t>
            </a:r>
          </a:p>
          <a:p>
            <a:r>
              <a:rPr lang="en-US" dirty="0">
                <a:solidFill>
                  <a:schemeClr val="bg1"/>
                </a:solidFill>
              </a:rPr>
              <a:t>Regarding “*” footnote: NSR permits that are referenced in the FOP must be issued first before they can be incorporated by reference in the FOP.</a:t>
            </a:r>
          </a:p>
        </p:txBody>
      </p:sp>
      <p:sp>
        <p:nvSpPr>
          <p:cNvPr id="2" name="Slide Image Placeholder 1"/>
          <p:cNvSpPr>
            <a:spLocks noGrp="1" noRot="1" noChangeAspect="1"/>
          </p:cNvSpPr>
          <p:nvPr>
            <p:ph type="sldImg"/>
          </p:nvPr>
        </p:nvSpPr>
        <p:spPr>
          <a:xfrm>
            <a:off x="709613" y="509588"/>
            <a:ext cx="5565775" cy="3132137"/>
          </a:xfrm>
        </p:spPr>
      </p:sp>
      <p:sp>
        <p:nvSpPr>
          <p:cNvPr id="4" name="Slide Number Placeholder 3"/>
          <p:cNvSpPr>
            <a:spLocks noGrp="1"/>
          </p:cNvSpPr>
          <p:nvPr>
            <p:ph type="sldNum" sz="quarter" idx="10"/>
          </p:nvPr>
        </p:nvSpPr>
        <p:spPr/>
        <p:txBody>
          <a:bodyPr/>
          <a:lstStyle/>
          <a:p>
            <a:fld id="{F9EADE0A-01B1-420C-9BAA-DC0F9E20B898}" type="slidenum">
              <a:rPr lang="en-US" smtClean="0"/>
              <a:t>10</a:t>
            </a:fld>
            <a:endParaRPr lang="en-US" dirty="0"/>
          </a:p>
        </p:txBody>
      </p:sp>
      <p:sp>
        <p:nvSpPr>
          <p:cNvPr id="5" name="TextBox 4">
            <a:extLst>
              <a:ext uri="{FF2B5EF4-FFF2-40B4-BE49-F238E27FC236}">
                <a16:creationId xmlns:a16="http://schemas.microsoft.com/office/drawing/2014/main" id="{69B4A22B-E40F-44BE-A422-5A458A217E88}"/>
              </a:ext>
            </a:extLst>
          </p:cNvPr>
          <p:cNvSpPr txBox="1"/>
          <p:nvPr/>
        </p:nvSpPr>
        <p:spPr>
          <a:xfrm>
            <a:off x="131479" y="3784751"/>
            <a:ext cx="6722043" cy="4770315"/>
          </a:xfrm>
          <a:prstGeom prst="rect">
            <a:avLst/>
          </a:prstGeom>
          <a:noFill/>
        </p:spPr>
        <p:txBody>
          <a:bodyPr wrap="square" lIns="91221" tIns="45610" rIns="91221" bIns="45610" rtlCol="0">
            <a:spAutoFit/>
          </a:bodyPr>
          <a:lstStyle/>
          <a:p>
            <a:r>
              <a:rPr lang="en-US" sz="1600" dirty="0"/>
              <a:t>Now we will go through a table which compares multiple permit features of FOP and NSR permits:</a:t>
            </a:r>
          </a:p>
          <a:p>
            <a:pPr marL="285064" indent="-285064">
              <a:buFont typeface="Arial" panose="020B0604020202020204" pitchFamily="34" charset="0"/>
              <a:buChar char="•"/>
            </a:pPr>
            <a:r>
              <a:rPr lang="en-US" sz="1600" dirty="0"/>
              <a:t>Does the permit authorize construction and air emissions?</a:t>
            </a:r>
            <a:r>
              <a:rPr lang="en-US" sz="1600" b="1" dirty="0"/>
              <a:t> [NEXT] </a:t>
            </a:r>
          </a:p>
          <a:p>
            <a:pPr marL="285064" indent="-285064">
              <a:buFont typeface="Arial" panose="020B0604020202020204" pitchFamily="34" charset="0"/>
              <a:buChar char="•"/>
            </a:pPr>
            <a:r>
              <a:rPr lang="en-US" sz="1600" dirty="0"/>
              <a:t>Does the permit evaluate for health effects and BACT?</a:t>
            </a:r>
            <a:r>
              <a:rPr lang="en-US" sz="1600" b="1" dirty="0"/>
              <a:t> [NEXT] </a:t>
            </a:r>
            <a:endParaRPr lang="en-US" sz="1600" dirty="0"/>
          </a:p>
          <a:p>
            <a:pPr marL="285064" indent="-285064">
              <a:buFont typeface="Arial" panose="020B0604020202020204" pitchFamily="34" charset="0"/>
              <a:buChar char="•"/>
            </a:pPr>
            <a:r>
              <a:rPr lang="en-US" sz="1600" dirty="0"/>
              <a:t>Does the permit require public notice?</a:t>
            </a:r>
            <a:r>
              <a:rPr lang="en-US" sz="1600" b="1" dirty="0"/>
              <a:t> [NEXT] </a:t>
            </a:r>
            <a:endParaRPr lang="en-US" sz="1600" dirty="0"/>
          </a:p>
          <a:p>
            <a:pPr marL="285064" indent="-285064">
              <a:buFont typeface="Arial" panose="020B0604020202020204" pitchFamily="34" charset="0"/>
              <a:buChar char="•"/>
            </a:pPr>
            <a:r>
              <a:rPr lang="en-US" sz="1600" dirty="0"/>
              <a:t>Does the permit apply to all point source emissions in Texas?</a:t>
            </a:r>
            <a:r>
              <a:rPr lang="en-US" sz="1600" b="1" dirty="0"/>
              <a:t> [NEXT] </a:t>
            </a:r>
            <a:endParaRPr lang="en-US" sz="1600" dirty="0"/>
          </a:p>
          <a:p>
            <a:pPr marL="285064" indent="-285064">
              <a:buFont typeface="Arial" panose="020B0604020202020204" pitchFamily="34" charset="0"/>
              <a:buChar char="•"/>
            </a:pPr>
            <a:r>
              <a:rPr lang="en-US" sz="1600" dirty="0"/>
              <a:t>Can the permit impose additional requirements on the sources?</a:t>
            </a:r>
            <a:r>
              <a:rPr lang="en-US" sz="1600" b="1" dirty="0"/>
              <a:t> [NEXT] </a:t>
            </a:r>
            <a:endParaRPr lang="en-US" sz="1600" dirty="0"/>
          </a:p>
          <a:p>
            <a:pPr marL="627141" lvl="1" indent="-285064">
              <a:buFont typeface="Arial" panose="020B0604020202020204" pitchFamily="34" charset="0"/>
              <a:buChar char="•"/>
            </a:pPr>
            <a:r>
              <a:rPr lang="en-US" sz="1600" dirty="0"/>
              <a:t>Regarding the “#” footnote: ‘No’ is a qualified “No”.  If regulations lack sufficient monitoring for demonstrating compliance, Periodic Monitoring or Compliance Assurance Monitoring requirements may be added for emission units above and beyond what is required in the state or federal regulations.</a:t>
            </a:r>
          </a:p>
          <a:p>
            <a:pPr marL="285064" indent="-285064">
              <a:buFont typeface="Arial" panose="020B0604020202020204" pitchFamily="34" charset="0"/>
              <a:buChar char="•"/>
            </a:pPr>
            <a:r>
              <a:rPr lang="en-US" sz="1600" dirty="0"/>
              <a:t>Can the permit be issued independently?</a:t>
            </a:r>
            <a:r>
              <a:rPr lang="en-US" sz="1600" b="1" dirty="0"/>
              <a:t> [NEXT] </a:t>
            </a:r>
            <a:endParaRPr lang="en-US" sz="1600" dirty="0"/>
          </a:p>
          <a:p>
            <a:pPr marL="627141" lvl="1" indent="-285064">
              <a:buFont typeface="Arial" panose="020B0604020202020204" pitchFamily="34" charset="0"/>
              <a:buChar char="•"/>
            </a:pPr>
            <a:r>
              <a:rPr lang="en-US" sz="1600" dirty="0"/>
              <a:t>Regarding “*” footnote: NSR permits that are referenced in the FOP must be issued </a:t>
            </a:r>
            <a:r>
              <a:rPr lang="en-US" sz="1600" u="sng" dirty="0"/>
              <a:t>first</a:t>
            </a:r>
            <a:r>
              <a:rPr lang="en-US" sz="1600" dirty="0"/>
              <a:t> before they can be incorporated by reference into the FOP. </a:t>
            </a:r>
            <a:r>
              <a:rPr lang="en-US" sz="1600" b="1" dirty="0"/>
              <a:t>[NEXT]</a:t>
            </a:r>
            <a:endParaRPr lang="en-US" sz="1600" dirty="0"/>
          </a:p>
          <a:p>
            <a:pPr marL="285064" indent="-285064">
              <a:buFont typeface="Arial" panose="020B0604020202020204" pitchFamily="34" charset="0"/>
              <a:buChar char="•"/>
            </a:pPr>
            <a:r>
              <a:rPr lang="en-US" sz="1600" dirty="0"/>
              <a:t>Does the permit allow for contested case hearings?</a:t>
            </a:r>
            <a:r>
              <a:rPr lang="en-US" sz="1600" b="1" dirty="0"/>
              <a:t> [NEXT] </a:t>
            </a:r>
            <a:endParaRPr lang="en-US" sz="1600" dirty="0"/>
          </a:p>
          <a:p>
            <a:pPr marL="285064" indent="-285064">
              <a:buFont typeface="Arial" panose="020B0604020202020204" pitchFamily="34" charset="0"/>
              <a:buChar char="•"/>
            </a:pPr>
            <a:r>
              <a:rPr lang="en-US" sz="1600" dirty="0"/>
              <a:t>And finally, does the permit require the permit holder to submit an annual permit compliance certification report?</a:t>
            </a:r>
            <a:r>
              <a:rPr lang="en-US" sz="1600" b="1" dirty="0"/>
              <a:t> [NEXT] </a:t>
            </a:r>
            <a:endParaRPr lang="en-US" dirty="0"/>
          </a:p>
        </p:txBody>
      </p:sp>
    </p:spTree>
    <p:extLst>
      <p:ext uri="{BB962C8B-B14F-4D97-AF65-F5344CB8AC3E}">
        <p14:creationId xmlns:p14="http://schemas.microsoft.com/office/powerpoint/2010/main" val="999027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592138"/>
            <a:ext cx="5588000" cy="3133725"/>
          </a:xfrm>
        </p:spPr>
        <p:txBody>
          <a:bodyPr/>
          <a:lstStyle/>
          <a:p>
            <a:pPr defTabSz="684154">
              <a:defRPr/>
            </a:pPr>
            <a:r>
              <a:rPr lang="en-US" dirty="0">
                <a:solidFill>
                  <a:schemeClr val="bg1"/>
                </a:solidFill>
              </a:rPr>
              <a:t>An unnamed source is a source that is not listed in 30 TAC 122.10(13)(C) or 30 TAC 116.164(a)(1). Note in this table a source may not be classified as a major for NSR review purpose but site is a major for FOP review purpose. So, what is the difference between a “site” and a “source” – for TV purposes? A site is defined in 30 TAC 122.10(27). The site may include one or more stationary sources that meet certain qualification criteria stated in the definition.  Definition of a “major” source for NSR purpose is found in 40 CFR 70.2, as well as the PSD rules in 40 CFR 51.165. Under NSR permitting, named sources are major at 100 tpy per 30 TAC 116.12(19) and the referenced 40 Code of Federal Regulations (CFR) §51.166(b)(1).</a:t>
            </a:r>
          </a:p>
          <a:p>
            <a:endParaRPr lang="en-US" dirty="0">
              <a:solidFill>
                <a:schemeClr val="bg1"/>
              </a:solidFill>
            </a:endParaRPr>
          </a:p>
          <a:p>
            <a:r>
              <a:rPr lang="en-US" sz="1100" dirty="0">
                <a:solidFill>
                  <a:schemeClr val="bg1"/>
                </a:solidFill>
              </a:rPr>
              <a:t>Note that units authorized by NSR but not yet constructed are not required to be included in the PTE calculation.</a:t>
            </a:r>
          </a:p>
        </p:txBody>
      </p:sp>
      <p:sp>
        <p:nvSpPr>
          <p:cNvPr id="2" name="Slide Image Placeholder 1"/>
          <p:cNvSpPr>
            <a:spLocks noGrp="1" noRot="1" noChangeAspect="1"/>
          </p:cNvSpPr>
          <p:nvPr>
            <p:ph type="sldImg"/>
          </p:nvPr>
        </p:nvSpPr>
        <p:spPr>
          <a:xfrm>
            <a:off x="708025" y="592138"/>
            <a:ext cx="5568950" cy="3133725"/>
          </a:xfrm>
        </p:spPr>
      </p:sp>
      <p:sp>
        <p:nvSpPr>
          <p:cNvPr id="4" name="Slide Number Placeholder 3"/>
          <p:cNvSpPr>
            <a:spLocks noGrp="1"/>
          </p:cNvSpPr>
          <p:nvPr>
            <p:ph type="sldNum" sz="quarter" idx="10"/>
          </p:nvPr>
        </p:nvSpPr>
        <p:spPr/>
        <p:txBody>
          <a:bodyPr/>
          <a:lstStyle/>
          <a:p>
            <a:fld id="{F9EADE0A-01B1-420C-9BAA-DC0F9E20B898}" type="slidenum">
              <a:rPr lang="en-US" smtClean="0"/>
              <a:t>11</a:t>
            </a:fld>
            <a:endParaRPr lang="en-US" dirty="0"/>
          </a:p>
        </p:txBody>
      </p:sp>
      <p:sp>
        <p:nvSpPr>
          <p:cNvPr id="5" name="TextBox 4">
            <a:extLst>
              <a:ext uri="{FF2B5EF4-FFF2-40B4-BE49-F238E27FC236}">
                <a16:creationId xmlns:a16="http://schemas.microsoft.com/office/drawing/2014/main" id="{EB30FC31-EBC9-478A-9F5A-A273CFAB6040}"/>
              </a:ext>
            </a:extLst>
          </p:cNvPr>
          <p:cNvSpPr txBox="1"/>
          <p:nvPr/>
        </p:nvSpPr>
        <p:spPr>
          <a:xfrm>
            <a:off x="193086" y="3854043"/>
            <a:ext cx="6598828" cy="4247094"/>
          </a:xfrm>
          <a:prstGeom prst="rect">
            <a:avLst/>
          </a:prstGeom>
          <a:noFill/>
        </p:spPr>
        <p:txBody>
          <a:bodyPr wrap="square" lIns="91221" tIns="45610" rIns="91221" bIns="45610" rtlCol="0">
            <a:spAutoFit/>
          </a:bodyPr>
          <a:lstStyle/>
          <a:p>
            <a:pPr lvl="0">
              <a:defRPr/>
            </a:pPr>
            <a:r>
              <a:rPr lang="en-US" sz="1800" dirty="0"/>
              <a:t>Here we have an example to compare Major Source Threshold Levels for a FOP and NSR permits.  In the first case we have </a:t>
            </a:r>
          </a:p>
          <a:p>
            <a:pPr marL="285064" indent="-285064">
              <a:buFont typeface="Arial" panose="020B0604020202020204" pitchFamily="34" charset="0"/>
              <a:buChar char="•"/>
              <a:defRPr/>
            </a:pPr>
            <a:r>
              <a:rPr lang="en-US" sz="1800" dirty="0"/>
              <a:t>an un-named Source with a Potential to Emit (or PTE) greater than 100 tpy, but less than 250 tpy, in an attainment area.</a:t>
            </a:r>
            <a:r>
              <a:rPr lang="en-US" sz="1800" b="1" dirty="0"/>
              <a:t> [NEXT] </a:t>
            </a:r>
          </a:p>
          <a:p>
            <a:pPr marL="285064" indent="-285064">
              <a:buFont typeface="Arial" panose="020B0604020202020204" pitchFamily="34" charset="0"/>
              <a:buChar char="•"/>
              <a:defRPr/>
            </a:pPr>
            <a:r>
              <a:rPr lang="en-US" sz="1800" dirty="0"/>
              <a:t>Next we compare another un-named source with a PTE greater than 250 tpy in an attainment area.</a:t>
            </a:r>
            <a:r>
              <a:rPr lang="en-US" sz="1800" b="1" dirty="0"/>
              <a:t> [NEXT] </a:t>
            </a:r>
          </a:p>
          <a:p>
            <a:pPr marL="285064" indent="-285064">
              <a:buFont typeface="Arial" panose="020B0604020202020204" pitchFamily="34" charset="0"/>
              <a:buChar char="•"/>
              <a:defRPr/>
            </a:pPr>
            <a:r>
              <a:rPr lang="en-US" sz="1800" dirty="0"/>
              <a:t>and finally, we compare any source which has a PTE greater than the threshold for it’s respective nonattainment area designation.</a:t>
            </a:r>
          </a:p>
          <a:p>
            <a:pPr lvl="0">
              <a:defRPr/>
            </a:pPr>
            <a:endParaRPr lang="en-US" sz="1800" dirty="0"/>
          </a:p>
          <a:p>
            <a:pPr lvl="0">
              <a:defRPr/>
            </a:pPr>
            <a:r>
              <a:rPr lang="en-US" sz="1800" dirty="0"/>
              <a:t>The footnote shows that an ‘unnamed source’ is a source that is not listed in 30 TAC §122.10(13)(C) or §116.164(a)(1). An important takeaway from this slide is that the same source may be classified as minor for NSR review, but as major for FOP review.</a:t>
            </a:r>
            <a:r>
              <a:rPr lang="en-US" sz="1800" b="1" dirty="0"/>
              <a:t> </a:t>
            </a:r>
            <a:r>
              <a:rPr lang="en-US" sz="1800" dirty="0"/>
              <a:t>Also note that units authorized by NSR, but not yet constructed, are not required to be included in the PTE calculation. </a:t>
            </a:r>
            <a:r>
              <a:rPr lang="en-US" sz="1800" b="1" dirty="0"/>
              <a:t>[NEXT]</a:t>
            </a:r>
            <a:endParaRPr lang="en-US" sz="1800" dirty="0"/>
          </a:p>
        </p:txBody>
      </p:sp>
    </p:spTree>
    <p:extLst>
      <p:ext uri="{BB962C8B-B14F-4D97-AF65-F5344CB8AC3E}">
        <p14:creationId xmlns:p14="http://schemas.microsoft.com/office/powerpoint/2010/main" val="1723974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1160463"/>
            <a:ext cx="5588000" cy="3132136"/>
          </a:xfrm>
        </p:spPr>
        <p:txBody>
          <a:bodyPr/>
          <a:lstStyle/>
          <a:p>
            <a:pPr defTabSz="929538">
              <a:defRPr/>
            </a:pPr>
            <a:r>
              <a:rPr lang="en-US" dirty="0">
                <a:solidFill>
                  <a:schemeClr val="bg1"/>
                </a:solidFill>
              </a:rPr>
              <a:t>Per 30 TAC Chapter 122, Applicable Requirements in a FOP include all NSR and PBR permits for the permitted sources. Although incorporation by reference (IBR) is not defined as a term in Chapter 122, 122.142 (b)(3) indicates “Each permit for which the executive director has not authorized initiation of public notice by June 3, 2001 shall contain any preconstruction authorization that is applicable to emission units at the site.” All NSR and PBR permits for the permitted sources are incorporated by reference (IBR) in a FOP for documentation purpose and to facilitate compliance and enforceability. </a:t>
            </a:r>
          </a:p>
          <a:p>
            <a:pPr defTabSz="929538">
              <a:defRPr/>
            </a:pPr>
            <a:endParaRPr lang="en-US" sz="1100" b="1" dirty="0">
              <a:solidFill>
                <a:schemeClr val="bg1"/>
              </a:solidFill>
            </a:endParaRPr>
          </a:p>
          <a:p>
            <a:r>
              <a:rPr lang="en-US" sz="1100" b="1" u="sng" dirty="0">
                <a:solidFill>
                  <a:schemeClr val="bg1"/>
                </a:solidFill>
              </a:rPr>
              <a:t>Image Attribution:</a:t>
            </a:r>
          </a:p>
          <a:p>
            <a:pPr defTabSz="929538">
              <a:defRPr/>
            </a:pPr>
            <a:r>
              <a:rPr lang="en-US" sz="1100" dirty="0">
                <a:solidFill>
                  <a:schemeClr val="bg1"/>
                </a:solidFill>
              </a:rPr>
              <a:t>Texas created by </a:t>
            </a:r>
            <a:r>
              <a:rPr lang="es-SV" sz="1100" dirty="0">
                <a:solidFill>
                  <a:schemeClr val="bg1"/>
                </a:solidFill>
              </a:rPr>
              <a:t> Leonardo Schneider, US, from The Noun Project, </a:t>
            </a:r>
            <a:r>
              <a:rPr lang="en-US" sz="1100" dirty="0">
                <a:solidFill>
                  <a:schemeClr val="bg1"/>
                </a:solidFill>
              </a:rPr>
              <a:t>https://thenounproject.com/term/texas/97870/</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684154">
              <a:defRPr/>
            </a:pPr>
            <a:fld id="{F9EADE0A-01B1-420C-9BAA-DC0F9E20B898}" type="slidenum">
              <a:rPr lang="en-US">
                <a:solidFill>
                  <a:prstClr val="black"/>
                </a:solidFill>
                <a:latin typeface="Calibri" panose="020F0502020204030204"/>
              </a:rPr>
              <a:pPr defTabSz="684154">
                <a:defRPr/>
              </a:pPr>
              <a:t>12</a:t>
            </a:fld>
            <a:endParaRPr lang="en-US"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E2C393EE-1607-471B-BA8B-85F6EA6E1020}"/>
              </a:ext>
            </a:extLst>
          </p:cNvPr>
          <p:cNvSpPr txBox="1"/>
          <p:nvPr/>
        </p:nvSpPr>
        <p:spPr>
          <a:xfrm>
            <a:off x="277769" y="4532346"/>
            <a:ext cx="6510939" cy="3693097"/>
          </a:xfrm>
          <a:prstGeom prst="rect">
            <a:avLst/>
          </a:prstGeom>
          <a:noFill/>
        </p:spPr>
        <p:txBody>
          <a:bodyPr wrap="square" lIns="91221" tIns="45610" rIns="91221" bIns="45610" rtlCol="0">
            <a:spAutoFit/>
          </a:bodyPr>
          <a:lstStyle/>
          <a:p>
            <a:r>
              <a:rPr lang="en-US" sz="1800" dirty="0"/>
              <a:t>Now, let’s take a look at how FOP and NSR interact.  </a:t>
            </a:r>
          </a:p>
          <a:p>
            <a:pPr marL="285064" indent="-285064" defTabSz="929538">
              <a:buFont typeface="Arial" panose="020B0604020202020204" pitchFamily="34" charset="0"/>
              <a:buChar char="•"/>
              <a:defRPr/>
            </a:pPr>
            <a:r>
              <a:rPr lang="en-US" sz="1800" dirty="0"/>
              <a:t>Per §122, Applicable Requirements in a FOP include all NSR and PBR permits for the permitted sources. </a:t>
            </a:r>
          </a:p>
          <a:p>
            <a:pPr defTabSz="929538">
              <a:defRPr/>
            </a:pPr>
            <a:r>
              <a:rPr lang="en-US" sz="1800" dirty="0"/>
              <a:t>Although incorporation by reference is not defined as a term in Chapter §122…subpart 142(b)(3) states “Each permit for which the executive director has not authorized initiation of public notice by June 3, 2001 shall contain any preconstruction authorization that is applicable to emission units at the site.” </a:t>
            </a:r>
            <a:r>
              <a:rPr lang="en-US" sz="1800" b="1" dirty="0"/>
              <a:t>[NEXT] </a:t>
            </a:r>
          </a:p>
          <a:p>
            <a:pPr defTabSz="929538">
              <a:defRPr/>
            </a:pPr>
            <a:endParaRPr lang="en-US" sz="1800" b="1" dirty="0"/>
          </a:p>
          <a:p>
            <a:pPr marL="285064" indent="-285064" defTabSz="929538">
              <a:buFont typeface="Arial" panose="020B0604020202020204" pitchFamily="34" charset="0"/>
              <a:buChar char="•"/>
              <a:defRPr/>
            </a:pPr>
            <a:r>
              <a:rPr lang="en-US" sz="1800" dirty="0"/>
              <a:t>As such, all NSR and PBR permits for the permitted sources are incorporated by reference (IBR) in a Federal Operating Permit for documentation purposes, and to facilitate compliance and enforceability.  </a:t>
            </a:r>
            <a:r>
              <a:rPr lang="en-US" sz="1800" b="1" dirty="0"/>
              <a:t>[NEXT]</a:t>
            </a:r>
            <a:endParaRPr lang="en-US" sz="1800" dirty="0"/>
          </a:p>
        </p:txBody>
      </p:sp>
    </p:spTree>
    <p:extLst>
      <p:ext uri="{BB962C8B-B14F-4D97-AF65-F5344CB8AC3E}">
        <p14:creationId xmlns:p14="http://schemas.microsoft.com/office/powerpoint/2010/main" val="3443413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1160463"/>
            <a:ext cx="5588000" cy="3115446"/>
          </a:xfrm>
        </p:spPr>
        <p:txBody>
          <a:bodyPr/>
          <a:lstStyle/>
          <a:p>
            <a:r>
              <a:rPr lang="en-US" dirty="0">
                <a:solidFill>
                  <a:schemeClr val="bg1"/>
                </a:solidFill>
              </a:rPr>
              <a:t>If a site is Major for NSR and has a PSD/NA permit, FOP includes a Major NSR Summary Table and a copy of the PSD/NA NSR permit that is incorporated by reference (IBR).</a:t>
            </a:r>
            <a:endParaRPr lang="en-US" sz="1100" b="1" dirty="0">
              <a:solidFill>
                <a:schemeClr val="bg1"/>
              </a:solidFill>
            </a:endParaRPr>
          </a:p>
          <a:p>
            <a:endParaRPr lang="en-US" sz="1100" b="1" dirty="0">
              <a:solidFill>
                <a:schemeClr val="bg1"/>
              </a:solidFill>
            </a:endParaRPr>
          </a:p>
          <a:p>
            <a:r>
              <a:rPr lang="en-US" sz="1100" b="1" u="sng" dirty="0">
                <a:solidFill>
                  <a:schemeClr val="bg1"/>
                </a:solidFill>
              </a:rPr>
              <a:t>Image Attribution:</a:t>
            </a:r>
          </a:p>
          <a:p>
            <a:pPr defTabSz="929538">
              <a:defRPr/>
            </a:pPr>
            <a:r>
              <a:rPr lang="en-US" sz="1100" dirty="0">
                <a:solidFill>
                  <a:schemeClr val="bg1"/>
                </a:solidFill>
              </a:rPr>
              <a:t>Texas created by </a:t>
            </a:r>
            <a:r>
              <a:rPr lang="es-SV" sz="1100" dirty="0">
                <a:solidFill>
                  <a:schemeClr val="bg1"/>
                </a:solidFill>
              </a:rPr>
              <a:t> Leonardo Schneider, US, from The Noun Project, </a:t>
            </a:r>
            <a:r>
              <a:rPr lang="en-US" sz="1100" dirty="0">
                <a:solidFill>
                  <a:schemeClr val="bg1"/>
                </a:solidFill>
              </a:rPr>
              <a:t>https://thenounproject.com/term/texas/97870/</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684154">
              <a:defRPr/>
            </a:pPr>
            <a:fld id="{F9EADE0A-01B1-420C-9BAA-DC0F9E20B898}" type="slidenum">
              <a:rPr lang="en-US">
                <a:solidFill>
                  <a:prstClr val="black"/>
                </a:solidFill>
                <a:latin typeface="Calibri" panose="020F0502020204030204"/>
              </a:rPr>
              <a:pPr defTabSz="684154">
                <a:defRPr/>
              </a:pPr>
              <a:t>13</a:t>
            </a:fld>
            <a:endParaRPr lang="en-US"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8EB94DA0-9A38-4D16-A5BB-9E75371A8031}"/>
              </a:ext>
            </a:extLst>
          </p:cNvPr>
          <p:cNvSpPr txBox="1"/>
          <p:nvPr/>
        </p:nvSpPr>
        <p:spPr>
          <a:xfrm>
            <a:off x="714950" y="4641851"/>
            <a:ext cx="5588000" cy="1198689"/>
          </a:xfrm>
          <a:prstGeom prst="rect">
            <a:avLst/>
          </a:prstGeom>
          <a:noFill/>
        </p:spPr>
        <p:txBody>
          <a:bodyPr wrap="square" lIns="91221" tIns="45610" rIns="91221" bIns="45610" rtlCol="0">
            <a:spAutoFit/>
          </a:bodyPr>
          <a:lstStyle/>
          <a:p>
            <a:r>
              <a:rPr lang="en-US" sz="1800" dirty="0"/>
              <a:t>If a site is Major for NSR and has a PSD or Nonattainment permit, the FOP must include a Major NSR Summary Table as well as a copy of the PSD/NA NSR permit that is incorporated by reference (IBR). </a:t>
            </a:r>
            <a:r>
              <a:rPr lang="en-US" sz="1800" b="1" dirty="0"/>
              <a:t>[NEXT]</a:t>
            </a:r>
          </a:p>
        </p:txBody>
      </p:sp>
    </p:spTree>
    <p:extLst>
      <p:ext uri="{BB962C8B-B14F-4D97-AF65-F5344CB8AC3E}">
        <p14:creationId xmlns:p14="http://schemas.microsoft.com/office/powerpoint/2010/main" val="1065432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1160463"/>
            <a:ext cx="5588000" cy="3132137"/>
          </a:xfrm>
        </p:spPr>
        <p:txBody>
          <a:bodyPr/>
          <a:lstStyle/>
          <a:p>
            <a:r>
              <a:rPr lang="en-US" sz="1100" dirty="0">
                <a:solidFill>
                  <a:schemeClr val="bg1"/>
                </a:solidFill>
              </a:rPr>
              <a:t>Example: New Source Review Authorization References</a:t>
            </a:r>
          </a:p>
          <a:p>
            <a:endParaRPr lang="en-US" sz="1100" b="1" dirty="0">
              <a:solidFill>
                <a:schemeClr val="bg1"/>
              </a:solidFill>
            </a:endParaRPr>
          </a:p>
          <a:p>
            <a:r>
              <a:rPr lang="en-US" dirty="0">
                <a:solidFill>
                  <a:schemeClr val="bg1"/>
                </a:solidFill>
              </a:rPr>
              <a:t>Shown here is a copy of a page in the FOP permit which references all NSR permits for all units included in the FOP.</a:t>
            </a:r>
            <a:endParaRPr lang="en-US" sz="1100"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14</a:t>
            </a:fld>
            <a:endParaRPr lang="en-US" dirty="0"/>
          </a:p>
        </p:txBody>
      </p:sp>
      <p:sp>
        <p:nvSpPr>
          <p:cNvPr id="5" name="TextBox 4">
            <a:extLst>
              <a:ext uri="{FF2B5EF4-FFF2-40B4-BE49-F238E27FC236}">
                <a16:creationId xmlns:a16="http://schemas.microsoft.com/office/drawing/2014/main" id="{0A8211EC-2B9D-401B-B701-F65E0CFAC131}"/>
              </a:ext>
            </a:extLst>
          </p:cNvPr>
          <p:cNvSpPr txBox="1"/>
          <p:nvPr/>
        </p:nvSpPr>
        <p:spPr>
          <a:xfrm>
            <a:off x="714950" y="4641850"/>
            <a:ext cx="5555100" cy="3073561"/>
          </a:xfrm>
          <a:prstGeom prst="rect">
            <a:avLst/>
          </a:prstGeom>
          <a:noFill/>
        </p:spPr>
        <p:txBody>
          <a:bodyPr wrap="square" lIns="91221" tIns="45610" rIns="91221" bIns="45610" rtlCol="0">
            <a:spAutoFit/>
          </a:bodyPr>
          <a:lstStyle/>
          <a:p>
            <a:r>
              <a:rPr lang="en-US" sz="1800" dirty="0"/>
              <a:t>Shown here as an example is a page in the Federal Operating Permit which references NSR permits for units that are included within the FOP.  </a:t>
            </a:r>
          </a:p>
          <a:p>
            <a:endParaRPr lang="en-US" sz="1800" dirty="0"/>
          </a:p>
          <a:p>
            <a:r>
              <a:rPr lang="en-US" sz="1800" dirty="0"/>
              <a:t>Note that this lists PSD/NA permits issued under Title I; NSR, Special Permits, and other Authorizations issued under Chapter 116; and PBRs issued under Chapter 106.  This page also lists all of the respective issuance dates or effective dates for each of these permits or registrations, respectively.  </a:t>
            </a:r>
            <a:r>
              <a:rPr lang="en-US" sz="1800" b="1" dirty="0"/>
              <a:t>[NEXT]</a:t>
            </a:r>
            <a:endParaRPr lang="en-US" sz="1800" dirty="0"/>
          </a:p>
          <a:p>
            <a:endParaRPr lang="en-US" dirty="0"/>
          </a:p>
        </p:txBody>
      </p:sp>
    </p:spTree>
    <p:extLst>
      <p:ext uri="{BB962C8B-B14F-4D97-AF65-F5344CB8AC3E}">
        <p14:creationId xmlns:p14="http://schemas.microsoft.com/office/powerpoint/2010/main" val="34554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1160463"/>
            <a:ext cx="5588000" cy="3132614"/>
          </a:xfrm>
        </p:spPr>
        <p:txBody>
          <a:bodyPr/>
          <a:lstStyle/>
          <a:p>
            <a:r>
              <a:rPr lang="en-US" sz="1100" dirty="0">
                <a:solidFill>
                  <a:schemeClr val="bg1"/>
                </a:solidFill>
              </a:rPr>
              <a:t>Example:  NSR Authorization References by Emission Unit</a:t>
            </a:r>
          </a:p>
          <a:p>
            <a:r>
              <a:rPr lang="en-US" dirty="0">
                <a:solidFill>
                  <a:schemeClr val="bg1"/>
                </a:solidFill>
              </a:rPr>
              <a:t>This slide shows how New Source Review Authorization References by Emission Unit are listed in the FOP.</a:t>
            </a:r>
            <a:endParaRPr lang="en-US" sz="1100"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15</a:t>
            </a:fld>
            <a:endParaRPr lang="en-US" dirty="0"/>
          </a:p>
        </p:txBody>
      </p:sp>
      <p:sp>
        <p:nvSpPr>
          <p:cNvPr id="5" name="TextBox 4">
            <a:extLst>
              <a:ext uri="{FF2B5EF4-FFF2-40B4-BE49-F238E27FC236}">
                <a16:creationId xmlns:a16="http://schemas.microsoft.com/office/drawing/2014/main" id="{D1BCE686-A88E-4247-893F-A8D4575603EF}"/>
              </a:ext>
            </a:extLst>
          </p:cNvPr>
          <p:cNvSpPr txBox="1"/>
          <p:nvPr/>
        </p:nvSpPr>
        <p:spPr>
          <a:xfrm>
            <a:off x="682050" y="4423075"/>
            <a:ext cx="5555100" cy="2551055"/>
          </a:xfrm>
          <a:prstGeom prst="rect">
            <a:avLst/>
          </a:prstGeom>
          <a:noFill/>
        </p:spPr>
        <p:txBody>
          <a:bodyPr wrap="square" lIns="91221" tIns="45610" rIns="91221" bIns="45610" rtlCol="0">
            <a:spAutoFit/>
          </a:bodyPr>
          <a:lstStyle/>
          <a:p>
            <a:r>
              <a:rPr lang="en-US" sz="1800" dirty="0"/>
              <a:t>Shown here is an example of how NSR Authorization References by Emission Unit are listed in the FOP.  As you can see, the Unit/group/process ID is listed along with a descriptor, and followed by the specific NSR authorization that the unit is authorized under.  Each emission unit/source in the FOP must be authorized by an NSR permit issued under Chapter 116, or a PBR issued under Chapter 106.</a:t>
            </a:r>
            <a:r>
              <a:rPr lang="en-US" sz="1800" b="1" dirty="0"/>
              <a:t>[NEXT]</a:t>
            </a:r>
            <a:endParaRPr lang="en-US" sz="1800" dirty="0"/>
          </a:p>
          <a:p>
            <a:endParaRPr lang="en-US" sz="1600" dirty="0"/>
          </a:p>
        </p:txBody>
      </p:sp>
    </p:spTree>
    <p:extLst>
      <p:ext uri="{BB962C8B-B14F-4D97-AF65-F5344CB8AC3E}">
        <p14:creationId xmlns:p14="http://schemas.microsoft.com/office/powerpoint/2010/main" val="660180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8500" y="641350"/>
            <a:ext cx="5588000" cy="3133726"/>
          </a:xfrm>
        </p:spPr>
        <p:txBody>
          <a:bodyPr/>
          <a:lstStyle/>
          <a:p>
            <a:pPr defTabSz="929538">
              <a:defRPr/>
            </a:pPr>
            <a:r>
              <a:rPr lang="en-US" dirty="0">
                <a:solidFill>
                  <a:schemeClr val="bg1"/>
                </a:solidFill>
              </a:rPr>
              <a:t>In this slide FOP is depicted as a jig-saw puzzle that has multiple components that can work independently but are integrated into a single cohesive permit that documents all applicable requirements for a site. As described earlier, a FOP includes an applicable requirements summary (ARS) table. ARS lists all units that are subject to a regulation and specifically documents all applicable state and federal citations such as SIP, NSPS, NESHAPS and MACT for each operating index and pollutant. ARS also documents MRRT including PM/CAM for each unit. All NSR permits like PBRs, SPs and case-by-case NSR permits are incorporated by reference (IBR) as shown on the earlier slide.</a:t>
            </a:r>
          </a:p>
          <a:p>
            <a:pPr defTabSz="929538">
              <a:defRPr/>
            </a:pPr>
            <a:endParaRPr lang="en-US" b="1" u="sng" dirty="0">
              <a:solidFill>
                <a:schemeClr val="bg1"/>
              </a:solidFill>
            </a:endParaRPr>
          </a:p>
          <a:p>
            <a:pPr defTabSz="929538">
              <a:defRPr/>
            </a:pPr>
            <a:r>
              <a:rPr lang="en-US" sz="1100" b="1" u="sng" dirty="0">
                <a:solidFill>
                  <a:schemeClr val="bg1"/>
                </a:solidFill>
              </a:rPr>
              <a:t>Image Attributes:</a:t>
            </a:r>
          </a:p>
          <a:p>
            <a:pPr defTabSz="912205">
              <a:defRPr/>
            </a:pPr>
            <a:r>
              <a:rPr lang="en-US" sz="1100" dirty="0">
                <a:solidFill>
                  <a:schemeClr val="bg1"/>
                </a:solidFill>
              </a:rPr>
              <a:t>Puzzle image can be found at https://thenounproject.com/andydoane/collection/puzzle-pieces/?i=1445716.</a:t>
            </a:r>
          </a:p>
          <a:p>
            <a:pPr defTabSz="912205">
              <a:defRPr/>
            </a:pPr>
            <a:r>
              <a:rPr lang="en-US" sz="1100" dirty="0">
                <a:solidFill>
                  <a:schemeClr val="bg1"/>
                </a:solidFill>
              </a:rPr>
              <a:t>Missing Puzzle Piece by Andrew Doane.</a:t>
            </a:r>
          </a:p>
          <a:p>
            <a:pPr defTabSz="912205">
              <a:defRPr/>
            </a:pPr>
            <a:endParaRPr lang="en-US" sz="1100" dirty="0">
              <a:solidFill>
                <a:schemeClr val="bg1"/>
              </a:solidFill>
            </a:endParaRPr>
          </a:p>
          <a:p>
            <a:pPr defTabSz="912205">
              <a:defRPr/>
            </a:pPr>
            <a:r>
              <a:rPr lang="en-US" sz="1100" dirty="0">
                <a:solidFill>
                  <a:schemeClr val="bg1"/>
                </a:solidFill>
              </a:rPr>
              <a:t>Puzzle piece image can be found at https://thenounproject.com/andydoane/collection/puzzle-pieces/?i=663744.</a:t>
            </a:r>
          </a:p>
          <a:p>
            <a:pPr defTabSz="912205">
              <a:defRPr/>
            </a:pPr>
            <a:r>
              <a:rPr lang="en-US" sz="1100" dirty="0">
                <a:solidFill>
                  <a:schemeClr val="bg1"/>
                </a:solidFill>
              </a:rPr>
              <a:t>Puzzle Piece by Andrew Doane.</a:t>
            </a:r>
          </a:p>
          <a:p>
            <a:pPr defTabSz="929538">
              <a:defRPr/>
            </a:pPr>
            <a:endParaRPr lang="en-US" sz="1100" b="1" u="sng" dirty="0">
              <a:solidFill>
                <a:schemeClr val="bg1"/>
              </a:solidFill>
            </a:endParaRPr>
          </a:p>
          <a:p>
            <a:pPr defTabSz="929538">
              <a:defRPr/>
            </a:pPr>
            <a:endParaRPr lang="en-US" sz="1100" dirty="0">
              <a:solidFill>
                <a:schemeClr val="bg1"/>
              </a:solidFill>
            </a:endParaRPr>
          </a:p>
          <a:p>
            <a:pPr defTabSz="929538">
              <a:defRPr/>
            </a:pPr>
            <a:endParaRPr lang="en-US" sz="1100" dirty="0">
              <a:solidFill>
                <a:schemeClr val="bg1"/>
              </a:solidFill>
            </a:endParaRPr>
          </a:p>
        </p:txBody>
      </p:sp>
      <p:sp>
        <p:nvSpPr>
          <p:cNvPr id="2" name="Slide Image Placeholder 1"/>
          <p:cNvSpPr>
            <a:spLocks noGrp="1" noRot="1" noChangeAspect="1"/>
          </p:cNvSpPr>
          <p:nvPr>
            <p:ph type="sldImg"/>
          </p:nvPr>
        </p:nvSpPr>
        <p:spPr>
          <a:xfrm>
            <a:off x="708025" y="641350"/>
            <a:ext cx="5568950" cy="3133725"/>
          </a:xfrm>
        </p:spPr>
      </p:sp>
      <p:sp>
        <p:nvSpPr>
          <p:cNvPr id="4" name="Slide Number Placeholder 3"/>
          <p:cNvSpPr>
            <a:spLocks noGrp="1"/>
          </p:cNvSpPr>
          <p:nvPr>
            <p:ph type="sldNum" sz="quarter" idx="10"/>
          </p:nvPr>
        </p:nvSpPr>
        <p:spPr/>
        <p:txBody>
          <a:bodyPr/>
          <a:lstStyle/>
          <a:p>
            <a:fld id="{F9EADE0A-01B1-420C-9BAA-DC0F9E20B898}" type="slidenum">
              <a:rPr lang="en-US" smtClean="0"/>
              <a:t>16</a:t>
            </a:fld>
            <a:endParaRPr lang="en-US" dirty="0"/>
          </a:p>
        </p:txBody>
      </p:sp>
      <p:sp>
        <p:nvSpPr>
          <p:cNvPr id="5" name="TextBox 4">
            <a:extLst>
              <a:ext uri="{FF2B5EF4-FFF2-40B4-BE49-F238E27FC236}">
                <a16:creationId xmlns:a16="http://schemas.microsoft.com/office/drawing/2014/main" id="{6CDC945E-865C-4E8C-842D-10EB38BD4CC3}"/>
              </a:ext>
            </a:extLst>
          </p:cNvPr>
          <p:cNvSpPr txBox="1"/>
          <p:nvPr/>
        </p:nvSpPr>
        <p:spPr>
          <a:xfrm>
            <a:off x="225920" y="4068849"/>
            <a:ext cx="6533160" cy="4487399"/>
          </a:xfrm>
          <a:prstGeom prst="rect">
            <a:avLst/>
          </a:prstGeom>
          <a:noFill/>
        </p:spPr>
        <p:txBody>
          <a:bodyPr wrap="square" lIns="91221" tIns="45610" rIns="91221" bIns="45610" rtlCol="0">
            <a:spAutoFit/>
          </a:bodyPr>
          <a:lstStyle/>
          <a:p>
            <a:pPr defTabSz="929538">
              <a:defRPr/>
            </a:pPr>
            <a:r>
              <a:rPr lang="en-US" sz="1800" dirty="0"/>
              <a:t>In this slide, the Title V permit is depicted as a jigsaw puzzle that has multiple components.  These components can work independently, but are integrated into a single cohesive permit framework that documents all applicable requirements for a major source. </a:t>
            </a:r>
          </a:p>
          <a:p>
            <a:pPr defTabSz="929538">
              <a:defRPr/>
            </a:pPr>
            <a:endParaRPr lang="en-US" sz="1600" dirty="0"/>
          </a:p>
          <a:p>
            <a:pPr defTabSz="929538">
              <a:defRPr/>
            </a:pPr>
            <a:r>
              <a:rPr lang="en-US" sz="1800" dirty="0"/>
              <a:t>As mentioned earlier, Title V includes an applicable requirements summary (or ARS)  table. The ARS lists all units that are subject to a regulation and specifically documents all applicable state and federal citations for each operating index and pollutant. These include state implementation plans (SIP), NSPS, NESHAPS and MACT. The ARS also documents MRRT, which includes PM and CAM as required for each unit. </a:t>
            </a:r>
          </a:p>
          <a:p>
            <a:pPr defTabSz="929538">
              <a:defRPr/>
            </a:pPr>
            <a:endParaRPr lang="en-US" sz="1800" dirty="0"/>
          </a:p>
          <a:p>
            <a:pPr defTabSz="929538">
              <a:defRPr/>
            </a:pPr>
            <a:r>
              <a:rPr lang="en-US" sz="1800" dirty="0"/>
              <a:t>All NSR Permits (shown here as single puzzle pieces for PBRs, Standard Permits, and case-by-case NSR permits) are incorporated by reference in the Title V permit.</a:t>
            </a:r>
            <a:r>
              <a:rPr lang="en-US" sz="1800" b="1" dirty="0"/>
              <a:t>[NEXT]</a:t>
            </a:r>
            <a:endParaRPr lang="en-US" b="1" u="sng" dirty="0"/>
          </a:p>
        </p:txBody>
      </p:sp>
    </p:spTree>
    <p:extLst>
      <p:ext uri="{BB962C8B-B14F-4D97-AF65-F5344CB8AC3E}">
        <p14:creationId xmlns:p14="http://schemas.microsoft.com/office/powerpoint/2010/main" val="55715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1260088"/>
            <a:ext cx="5588000" cy="2854195"/>
          </a:xfrm>
        </p:spPr>
        <p:txBody>
          <a:bodyPr/>
          <a:lstStyle/>
          <a:p>
            <a:pPr defTabSz="929538">
              <a:defRPr/>
            </a:pPr>
            <a:r>
              <a:rPr lang="en-US" dirty="0">
                <a:solidFill>
                  <a:schemeClr val="bg1"/>
                </a:solidFill>
              </a:rPr>
              <a:t>A solved jigsaw puzzle illustrates the fact that FOP is an all-inclusive single operating permit that consolidates all applicable state and federal regulations including all NSR permits into one document.</a:t>
            </a:r>
          </a:p>
          <a:p>
            <a:pPr defTabSz="929538">
              <a:defRPr/>
            </a:pPr>
            <a:r>
              <a:rPr lang="en-US" sz="1100" dirty="0">
                <a:solidFill>
                  <a:schemeClr val="bg1"/>
                </a:solidFill>
              </a:rPr>
              <a:t> </a:t>
            </a:r>
          </a:p>
          <a:p>
            <a:pPr defTabSz="929538">
              <a:defRPr/>
            </a:pPr>
            <a:r>
              <a:rPr lang="en-US" sz="1100" b="1" u="sng" dirty="0">
                <a:solidFill>
                  <a:schemeClr val="bg1"/>
                </a:solidFill>
              </a:rPr>
              <a:t>Image Attributes:</a:t>
            </a:r>
          </a:p>
          <a:p>
            <a:pPr defTabSz="912205">
              <a:defRPr/>
            </a:pPr>
            <a:r>
              <a:rPr lang="en-US" sz="1100" dirty="0">
                <a:solidFill>
                  <a:schemeClr val="bg1"/>
                </a:solidFill>
              </a:rPr>
              <a:t>Puzzle image can be found at https://thenounproject.com/andydoane/collection/puzzle-pieces/?i=1445716.</a:t>
            </a:r>
          </a:p>
          <a:p>
            <a:pPr defTabSz="912205">
              <a:defRPr/>
            </a:pPr>
            <a:r>
              <a:rPr lang="en-US" sz="1100" dirty="0">
                <a:solidFill>
                  <a:schemeClr val="bg1"/>
                </a:solidFill>
              </a:rPr>
              <a:t>Missing Puzzle Piece by Andrew Doane.</a:t>
            </a:r>
          </a:p>
          <a:p>
            <a:pPr defTabSz="912205">
              <a:defRPr/>
            </a:pPr>
            <a:endParaRPr lang="en-US" sz="1100" dirty="0">
              <a:solidFill>
                <a:schemeClr val="bg1"/>
              </a:solidFill>
            </a:endParaRPr>
          </a:p>
          <a:p>
            <a:pPr defTabSz="912205">
              <a:defRPr/>
            </a:pPr>
            <a:r>
              <a:rPr lang="en-US" sz="1100" dirty="0">
                <a:solidFill>
                  <a:schemeClr val="bg1"/>
                </a:solidFill>
              </a:rPr>
              <a:t>Puzzle piece image can be found at https://thenounproject.com/andydoane/collection/puzzle-pieces/?i=663744.</a:t>
            </a:r>
          </a:p>
          <a:p>
            <a:pPr defTabSz="912205">
              <a:defRPr/>
            </a:pPr>
            <a:r>
              <a:rPr lang="en-US" sz="1100" dirty="0">
                <a:solidFill>
                  <a:schemeClr val="bg1"/>
                </a:solidFill>
              </a:rPr>
              <a:t>Puzzle Piece by Andrew Doane.</a:t>
            </a:r>
          </a:p>
          <a:p>
            <a:pPr defTabSz="929538">
              <a:defRPr/>
            </a:pPr>
            <a:endParaRPr lang="en-US" sz="1100" b="1" u="sng" dirty="0">
              <a:solidFill>
                <a:schemeClr val="bg1"/>
              </a:solidFill>
            </a:endParaRPr>
          </a:p>
          <a:p>
            <a:pPr defTabSz="929538">
              <a:defRPr/>
            </a:pPr>
            <a:endParaRPr lang="en-US" sz="1100" dirty="0">
              <a:solidFill>
                <a:schemeClr val="bg1"/>
              </a:solidFill>
            </a:endParaRPr>
          </a:p>
          <a:p>
            <a:pPr defTabSz="929538">
              <a:defRPr/>
            </a:pPr>
            <a:endParaRPr lang="en-US" sz="1100"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17</a:t>
            </a:fld>
            <a:endParaRPr lang="en-US" dirty="0"/>
          </a:p>
        </p:txBody>
      </p:sp>
      <p:sp>
        <p:nvSpPr>
          <p:cNvPr id="5" name="TextBox 4">
            <a:extLst>
              <a:ext uri="{FF2B5EF4-FFF2-40B4-BE49-F238E27FC236}">
                <a16:creationId xmlns:a16="http://schemas.microsoft.com/office/drawing/2014/main" id="{D81A2946-14FF-4895-B060-3B3CC9A6BF23}"/>
              </a:ext>
            </a:extLst>
          </p:cNvPr>
          <p:cNvSpPr txBox="1"/>
          <p:nvPr/>
        </p:nvSpPr>
        <p:spPr>
          <a:xfrm>
            <a:off x="714950" y="4641850"/>
            <a:ext cx="5555100" cy="2800545"/>
          </a:xfrm>
          <a:prstGeom prst="rect">
            <a:avLst/>
          </a:prstGeom>
          <a:noFill/>
        </p:spPr>
        <p:txBody>
          <a:bodyPr wrap="square" lIns="91221" tIns="45610" rIns="91221" bIns="45610" rtlCol="0">
            <a:spAutoFit/>
          </a:bodyPr>
          <a:lstStyle/>
          <a:p>
            <a:pPr defTabSz="929538">
              <a:defRPr/>
            </a:pPr>
            <a:r>
              <a:rPr lang="en-US" sz="1800" dirty="0"/>
              <a:t>Now we see the Title V permit represented as a solved jigsaw puzzle. This illustrates the fact that Title V is an all-inclusive single federal operating permit, which consolidates all applicable state and federal regulations for a major source, into a single document. As is illustrated here and also in the next slide, all NSR permits that authorize the major source become a part of a Title V permit because they are incorporated by reference.  </a:t>
            </a:r>
            <a:r>
              <a:rPr lang="en-US" sz="1800" b="1" dirty="0"/>
              <a:t>[NEXT]</a:t>
            </a:r>
            <a:endParaRPr lang="en-US" sz="1800" dirty="0"/>
          </a:p>
          <a:p>
            <a:endParaRPr lang="en-US" dirty="0"/>
          </a:p>
        </p:txBody>
      </p:sp>
    </p:spTree>
    <p:extLst>
      <p:ext uri="{BB962C8B-B14F-4D97-AF65-F5344CB8AC3E}">
        <p14:creationId xmlns:p14="http://schemas.microsoft.com/office/powerpoint/2010/main" val="1680161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1295070"/>
            <a:ext cx="5588000" cy="2796941"/>
          </a:xfrm>
        </p:spPr>
        <p:txBody>
          <a:bodyPr/>
          <a:lstStyle/>
          <a:p>
            <a:pPr defTabSz="929538">
              <a:defRPr/>
            </a:pPr>
            <a:r>
              <a:rPr lang="en-US" dirty="0">
                <a:solidFill>
                  <a:schemeClr val="bg1"/>
                </a:solidFill>
              </a:rPr>
              <a:t>NSR requirements that are similar to the requirements found in the FOP may include, Monitoring, Testing, Reporting, and Recordkeeping (MRRT). MRRT may also include adding CAM and PM monitoring to demonstrate compliance with the special terms and MAERT limits listed in the NSR permit and the NSR requirements may be different from similar requirements codified in the FOP for other (non-NSR) applicable requirements.</a:t>
            </a:r>
          </a:p>
          <a:p>
            <a:pPr defTabSz="929538">
              <a:defRPr/>
            </a:pPr>
            <a:endParaRPr lang="en-US" sz="1100" dirty="0">
              <a:solidFill>
                <a:schemeClr val="bg1"/>
              </a:solidFill>
            </a:endParaRPr>
          </a:p>
          <a:p>
            <a:pPr defTabSz="929538">
              <a:defRPr/>
            </a:pPr>
            <a:r>
              <a:rPr lang="en-US" sz="1100" b="1" u="sng" dirty="0">
                <a:solidFill>
                  <a:schemeClr val="bg1"/>
                </a:solidFill>
              </a:rPr>
              <a:t>Image Attributes</a:t>
            </a:r>
          </a:p>
          <a:p>
            <a:pPr defTabSz="912205">
              <a:defRPr/>
            </a:pPr>
            <a:r>
              <a:rPr lang="en-US" sz="1100" dirty="0">
                <a:solidFill>
                  <a:schemeClr val="bg1"/>
                </a:solidFill>
              </a:rPr>
              <a:t>Puzzle image can be found at https://thenounproject.com/andydoane/collection/puzzle-pieces/?i=1445716.</a:t>
            </a:r>
          </a:p>
          <a:p>
            <a:pPr defTabSz="912205">
              <a:defRPr/>
            </a:pPr>
            <a:r>
              <a:rPr lang="en-US" sz="1100" dirty="0">
                <a:solidFill>
                  <a:schemeClr val="bg1"/>
                </a:solidFill>
              </a:rPr>
              <a:t>Missing Puzzle Piece by Andrew Doane.</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18</a:t>
            </a:fld>
            <a:endParaRPr lang="en-US" dirty="0"/>
          </a:p>
        </p:txBody>
      </p:sp>
      <p:sp>
        <p:nvSpPr>
          <p:cNvPr id="5" name="TextBox 4">
            <a:extLst>
              <a:ext uri="{FF2B5EF4-FFF2-40B4-BE49-F238E27FC236}">
                <a16:creationId xmlns:a16="http://schemas.microsoft.com/office/drawing/2014/main" id="{34F062F7-FC39-418D-937D-6F79FB3FBF90}"/>
              </a:ext>
            </a:extLst>
          </p:cNvPr>
          <p:cNvSpPr txBox="1"/>
          <p:nvPr/>
        </p:nvSpPr>
        <p:spPr>
          <a:xfrm>
            <a:off x="714950" y="4641850"/>
            <a:ext cx="5555100" cy="2796941"/>
          </a:xfrm>
          <a:prstGeom prst="rect">
            <a:avLst/>
          </a:prstGeom>
          <a:noFill/>
        </p:spPr>
        <p:txBody>
          <a:bodyPr wrap="square" lIns="91221" tIns="45610" rIns="91221" bIns="45610" rtlCol="0">
            <a:spAutoFit/>
          </a:bodyPr>
          <a:lstStyle/>
          <a:p>
            <a:pPr defTabSz="929538">
              <a:defRPr/>
            </a:pPr>
            <a:r>
              <a:rPr lang="en-US" sz="1800" dirty="0"/>
              <a:t>NSR requirements that are similar to the requirements found in the FOP may include Monitoring, Testing, Reporting, and Recordkeeping (or MRRT). MRRT may also include adding CAM and PM requirements which are used to demonstrate compliance with the Special Conditions, as well as the MAERT limits listed in the NSR permit.  Note that the NSR requirements may be different from similar requirements codified in the Title V for other (non-NSR) applicable requirements. </a:t>
            </a:r>
            <a:r>
              <a:rPr lang="en-US" sz="1800" b="1" dirty="0"/>
              <a:t> [NEXT]</a:t>
            </a:r>
            <a:endParaRPr lang="en-US" sz="1800" dirty="0"/>
          </a:p>
          <a:p>
            <a:endParaRPr lang="en-US" dirty="0"/>
          </a:p>
        </p:txBody>
      </p:sp>
    </p:spTree>
    <p:extLst>
      <p:ext uri="{BB962C8B-B14F-4D97-AF65-F5344CB8AC3E}">
        <p14:creationId xmlns:p14="http://schemas.microsoft.com/office/powerpoint/2010/main" val="1765204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637620"/>
            <a:ext cx="5588000" cy="2707243"/>
          </a:xfrm>
        </p:spPr>
        <p:txBody>
          <a:bodyPr/>
          <a:lstStyle/>
          <a:p>
            <a:pPr defTabSz="684154">
              <a:defRPr/>
            </a:pPr>
            <a:r>
              <a:rPr lang="en-US" dirty="0">
                <a:solidFill>
                  <a:schemeClr val="bg1"/>
                </a:solidFill>
              </a:rPr>
              <a:t>As you may be aware that starting in June 1, 2019, all case-by-case NSR permit applications must include a workbook. The NSR permit application workbook has built-in features and includes checks and balances that will identify MRRT type requirements that may be required in your permit to demonstrate compliance with the special terms and MAERT limits listed in the NSR permit. </a:t>
            </a:r>
          </a:p>
          <a:p>
            <a:pPr defTabSz="684154">
              <a:defRPr/>
            </a:pPr>
            <a:endParaRPr lang="en-US" dirty="0">
              <a:solidFill>
                <a:schemeClr val="bg1"/>
              </a:solidFill>
            </a:endParaRPr>
          </a:p>
          <a:p>
            <a:pPr defTabSz="684154">
              <a:defRPr/>
            </a:pPr>
            <a:r>
              <a:rPr lang="en-US" dirty="0">
                <a:solidFill>
                  <a:schemeClr val="bg1"/>
                </a:solidFill>
              </a:rPr>
              <a:t>NSR requirements that are similar to the requirements found in the FOP include </a:t>
            </a:r>
            <a:r>
              <a:rPr lang="en-US" sz="1100" dirty="0">
                <a:solidFill>
                  <a:schemeClr val="bg1"/>
                </a:solidFill>
              </a:rPr>
              <a:t>monitoring, testing, reporting, recordkeeping, PM, and CAM requirements.  These requirements are detailed within the NSR permit application workbook and helps to ensure that all of the requirements are addressed. </a:t>
            </a:r>
          </a:p>
          <a:p>
            <a:pPr defTabSz="684154">
              <a:defRPr/>
            </a:pPr>
            <a:endParaRPr lang="en-US" sz="1100" dirty="0">
              <a:solidFill>
                <a:schemeClr val="bg1"/>
              </a:solidFill>
            </a:endParaRPr>
          </a:p>
          <a:p>
            <a:pPr defTabSz="684154">
              <a:defRPr/>
            </a:pPr>
            <a:r>
              <a:rPr lang="en-US" b="1" i="1" dirty="0">
                <a:solidFill>
                  <a:schemeClr val="bg1"/>
                </a:solidFill>
              </a:rPr>
              <a:t>Why CAM and PM? </a:t>
            </a:r>
            <a:r>
              <a:rPr lang="en-US" dirty="0">
                <a:solidFill>
                  <a:schemeClr val="bg1"/>
                </a:solidFill>
              </a:rPr>
              <a:t>CAM and PM may be added to some NSR permits if the permit has insufficient (or no) monitoring, recordkeeping, reporting, or testing to assure compliance with standards and proper operation of the control devices, including work practice standards, emission limitations, control requirements, and representations in application. Important aspects of monitoring include parameters, frequency, averaging time, deviation threshold, QA/QC, and recordkeeping.  CAM and PM that may be added to demonstrate compliance with NSR permit requirements must be included in the NSR permit. A FOP will include it’s own CAM and PM requirement that are independent on the CAM and PM included in the NSR permit.</a:t>
            </a:r>
            <a:endParaRPr lang="en-US" sz="1100" dirty="0">
              <a:solidFill>
                <a:schemeClr val="bg1"/>
              </a:solidFill>
            </a:endParaRPr>
          </a:p>
          <a:p>
            <a:pPr defTabSz="684154">
              <a:defRPr/>
            </a:pPr>
            <a:endParaRPr lang="en-US" sz="1100" dirty="0">
              <a:solidFill>
                <a:schemeClr val="bg1"/>
              </a:solidFill>
            </a:endParaRPr>
          </a:p>
          <a:p>
            <a:pPr defTabSz="684154">
              <a:defRPr/>
            </a:pPr>
            <a:r>
              <a:rPr lang="en-US" sz="1100" b="1" dirty="0">
                <a:solidFill>
                  <a:schemeClr val="bg1"/>
                </a:solidFill>
              </a:rPr>
              <a:t>PM </a:t>
            </a:r>
            <a:r>
              <a:rPr lang="en-US" sz="1100" dirty="0">
                <a:solidFill>
                  <a:schemeClr val="bg1"/>
                </a:solidFill>
              </a:rPr>
              <a:t>Ask yourself the following questions:  Does the rule contain sufficient monitoring?  Does it have a sufficient monitoring frequency?  If you answered ‘No’ at least once, </a:t>
            </a:r>
            <a:r>
              <a:rPr lang="en-US" sz="1100" u="sng" dirty="0">
                <a:solidFill>
                  <a:schemeClr val="bg1"/>
                </a:solidFill>
              </a:rPr>
              <a:t>you will need PM requirements</a:t>
            </a:r>
            <a:r>
              <a:rPr lang="en-US" sz="1100" dirty="0">
                <a:solidFill>
                  <a:schemeClr val="bg1"/>
                </a:solidFill>
              </a:rPr>
              <a:t>.</a:t>
            </a:r>
          </a:p>
          <a:p>
            <a:pPr defTabSz="684154">
              <a:defRPr/>
            </a:pPr>
            <a:r>
              <a:rPr lang="en-US" sz="1100" b="1" dirty="0">
                <a:solidFill>
                  <a:schemeClr val="bg1"/>
                </a:solidFill>
              </a:rPr>
              <a:t>CAM  </a:t>
            </a:r>
            <a:r>
              <a:rPr lang="en-US" sz="1100" dirty="0">
                <a:solidFill>
                  <a:schemeClr val="bg1"/>
                </a:solidFill>
              </a:rPr>
              <a:t>Emissions Limit + Control Device + Pre-control ≥ Major    CAM applies!</a:t>
            </a:r>
          </a:p>
          <a:p>
            <a:pPr defTabSz="684154">
              <a:defRPr/>
            </a:pPr>
            <a:endParaRPr lang="en-US" sz="1100" dirty="0">
              <a:solidFill>
                <a:schemeClr val="bg1"/>
              </a:solidFill>
            </a:endParaRPr>
          </a:p>
          <a:p>
            <a:pPr defTabSz="684154">
              <a:defRPr/>
            </a:pPr>
            <a:r>
              <a:rPr lang="en-US" sz="1100" dirty="0">
                <a:solidFill>
                  <a:schemeClr val="bg1"/>
                </a:solidFill>
              </a:rPr>
              <a:t>Although NSR is incorporated by reference in Title V, CAM and PM for NSR requirements must be included in the NSR permit.  The boilerplate language is designed to satisfy both CAM and PM, although permit specific language may be needed.  </a:t>
            </a:r>
          </a:p>
          <a:p>
            <a:pPr defTabSz="684154">
              <a:defRPr/>
            </a:pPr>
            <a:endParaRPr lang="en-US" sz="1100" dirty="0">
              <a:solidFill>
                <a:schemeClr val="bg1"/>
              </a:solidFill>
            </a:endParaRPr>
          </a:p>
          <a:p>
            <a:endParaRPr lang="en-US" sz="1100" dirty="0">
              <a:solidFill>
                <a:schemeClr val="bg1"/>
              </a:solidFill>
            </a:endParaRPr>
          </a:p>
        </p:txBody>
      </p:sp>
      <p:sp>
        <p:nvSpPr>
          <p:cNvPr id="2" name="Slide Image Placeholder 1"/>
          <p:cNvSpPr>
            <a:spLocks noGrp="1" noRot="1" noChangeAspect="1"/>
          </p:cNvSpPr>
          <p:nvPr>
            <p:ph type="sldImg"/>
          </p:nvPr>
        </p:nvSpPr>
        <p:spPr>
          <a:xfrm>
            <a:off x="676275" y="212725"/>
            <a:ext cx="5565775" cy="3132138"/>
          </a:xfrm>
        </p:spPr>
      </p:sp>
      <p:sp>
        <p:nvSpPr>
          <p:cNvPr id="4" name="Slide Number Placeholder 3"/>
          <p:cNvSpPr>
            <a:spLocks noGrp="1"/>
          </p:cNvSpPr>
          <p:nvPr>
            <p:ph type="sldNum" sz="quarter" idx="10"/>
          </p:nvPr>
        </p:nvSpPr>
        <p:spPr/>
        <p:txBody>
          <a:bodyPr/>
          <a:lstStyle/>
          <a:p>
            <a:fld id="{F9EADE0A-01B1-420C-9BAA-DC0F9E20B898}" type="slidenum">
              <a:rPr lang="en-US" smtClean="0"/>
              <a:t>19</a:t>
            </a:fld>
            <a:endParaRPr lang="en-US" dirty="0"/>
          </a:p>
        </p:txBody>
      </p:sp>
      <p:sp>
        <p:nvSpPr>
          <p:cNvPr id="5" name="TextBox 4">
            <a:extLst>
              <a:ext uri="{FF2B5EF4-FFF2-40B4-BE49-F238E27FC236}">
                <a16:creationId xmlns:a16="http://schemas.microsoft.com/office/drawing/2014/main" id="{709FB951-D4A0-4589-A906-E5665252CCF4}"/>
              </a:ext>
            </a:extLst>
          </p:cNvPr>
          <p:cNvSpPr txBox="1"/>
          <p:nvPr/>
        </p:nvSpPr>
        <p:spPr>
          <a:xfrm>
            <a:off x="98146" y="3345049"/>
            <a:ext cx="6788709" cy="5693644"/>
          </a:xfrm>
          <a:prstGeom prst="rect">
            <a:avLst/>
          </a:prstGeom>
          <a:noFill/>
        </p:spPr>
        <p:txBody>
          <a:bodyPr wrap="square" lIns="91221" tIns="45610" rIns="91221" bIns="45610" rtlCol="0">
            <a:spAutoFit/>
          </a:bodyPr>
          <a:lstStyle/>
          <a:p>
            <a:pPr lvl="0">
              <a:defRPr/>
            </a:pPr>
            <a:r>
              <a:rPr lang="en-US" dirty="0"/>
              <a:t>As you may be aware, starting June 1, all case-by-case NSR permit applications will require use of the NSR permit application workbook. This workbook is designed to help you prepare a complete NSR permit application, resulting in a more efficient case-by-case permitting process.  In regards to NSR and Title V, the workbook contains built-in features that will identify MRRT type requirements that may be required in your permit to demonstrate compliance with the Special Conditions and MAERT limits listed in the NSR.</a:t>
            </a:r>
          </a:p>
          <a:p>
            <a:pPr lvl="0">
              <a:defRPr/>
            </a:pPr>
            <a:endParaRPr lang="en-US" dirty="0"/>
          </a:p>
          <a:p>
            <a:pPr lvl="0">
              <a:defRPr/>
            </a:pPr>
            <a:r>
              <a:rPr lang="en-US" dirty="0"/>
              <a:t>NSR requirements similar to those found in Title V include </a:t>
            </a:r>
            <a:r>
              <a:rPr lang="en-US" b="1" dirty="0"/>
              <a:t>[NEXT] </a:t>
            </a:r>
            <a:r>
              <a:rPr lang="en-US" dirty="0"/>
              <a:t>CAM and PM, </a:t>
            </a:r>
            <a:r>
              <a:rPr lang="en-US" b="1" dirty="0"/>
              <a:t>[NEXT] </a:t>
            </a:r>
            <a:r>
              <a:rPr lang="en-US" dirty="0"/>
              <a:t>monitoring and testing, </a:t>
            </a:r>
            <a:r>
              <a:rPr lang="en-US" b="1" dirty="0"/>
              <a:t>[NEXT] </a:t>
            </a:r>
            <a:r>
              <a:rPr lang="en-US" dirty="0"/>
              <a:t>and reporting and recordkeeping requirements.  As mentioned before, these requirements are detailed within the NSR permit application workbook and helps to ensure that all of the requirements are adequately addressed. </a:t>
            </a:r>
          </a:p>
          <a:p>
            <a:pPr lvl="0">
              <a:defRPr/>
            </a:pPr>
            <a:endParaRPr lang="en-US" dirty="0"/>
          </a:p>
          <a:p>
            <a:pPr lvl="0">
              <a:defRPr/>
            </a:pPr>
            <a:r>
              <a:rPr lang="en-US" dirty="0"/>
              <a:t>Now, you may be asking “</a:t>
            </a:r>
            <a:r>
              <a:rPr lang="en-US" b="1" i="1" dirty="0"/>
              <a:t>Why CAM and PM?” </a:t>
            </a:r>
            <a:r>
              <a:rPr lang="en-US" dirty="0"/>
              <a:t>CAM and PM may be added to some NSR permits if the permit has insufficient (or no) monitoring, recordkeeping, reporting, or testing to assure compliance with standards and proper operation of the control devices; This includes work practice standards, emission limitations, control requirements, and representations in application. Important aspects of monitoring include the parameters, frequency, averaging time, deviation threshold, QA/QC, and recordkeeping.  Any CAM and PM that may be added to demonstrate compliance with NSR permit requirements must be included in the NSR permit. It is important to note that Title V can include it’s own CAM and PM requirements that are independent of the CAM and PM requirements included in the NSR.</a:t>
            </a:r>
          </a:p>
          <a:p>
            <a:pPr lvl="0">
              <a:defRPr/>
            </a:pPr>
            <a:endParaRPr lang="en-US" dirty="0"/>
          </a:p>
          <a:p>
            <a:pPr lvl="0">
              <a:defRPr/>
            </a:pPr>
            <a:r>
              <a:rPr lang="en-US" dirty="0"/>
              <a:t>So, although NSR </a:t>
            </a:r>
            <a:r>
              <a:rPr lang="en-US" i="1" dirty="0"/>
              <a:t>is</a:t>
            </a:r>
            <a:r>
              <a:rPr lang="en-US" dirty="0"/>
              <a:t> incorporated by reference in Title V, CAM and PM for NSR requirements must be included within the NSR permit as well.  The boilerplate language is designed to satisfy both CAM and PM, although permit specific language may be needed.   </a:t>
            </a:r>
            <a:r>
              <a:rPr lang="en-US" b="1" dirty="0"/>
              <a:t>[NEXT]</a:t>
            </a:r>
            <a:endParaRPr lang="en-US" dirty="0"/>
          </a:p>
        </p:txBody>
      </p:sp>
    </p:spTree>
    <p:extLst>
      <p:ext uri="{BB962C8B-B14F-4D97-AF65-F5344CB8AC3E}">
        <p14:creationId xmlns:p14="http://schemas.microsoft.com/office/powerpoint/2010/main" val="221042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49" y="1160463"/>
            <a:ext cx="5588000" cy="3132137"/>
          </a:xfrm>
        </p:spPr>
        <p:txBody>
          <a:bodyPr/>
          <a:lstStyle/>
          <a:p>
            <a:r>
              <a:rPr lang="en-US" sz="1100" dirty="0">
                <a:solidFill>
                  <a:schemeClr val="bg1"/>
                </a:solidFill>
              </a:rPr>
              <a:t>Presentation Outline</a:t>
            </a:r>
          </a:p>
          <a:p>
            <a:endParaRPr lang="en-US" sz="1100" dirty="0">
              <a:solidFill>
                <a:schemeClr val="bg1"/>
              </a:solidFill>
            </a:endParaRPr>
          </a:p>
          <a:p>
            <a:pPr marL="171039" indent="-171039">
              <a:buFont typeface="Arial" panose="020B0604020202020204" pitchFamily="34" charset="0"/>
              <a:buChar char="•"/>
            </a:pPr>
            <a:r>
              <a:rPr lang="en-US" sz="1100" dirty="0">
                <a:solidFill>
                  <a:schemeClr val="bg1"/>
                </a:solidFill>
              </a:rPr>
              <a:t>Introduction</a:t>
            </a:r>
          </a:p>
          <a:p>
            <a:pPr marL="171039" indent="-171039">
              <a:buFont typeface="Arial" panose="020B0604020202020204" pitchFamily="34" charset="0"/>
              <a:buChar char="•"/>
            </a:pPr>
            <a:r>
              <a:rPr lang="en-US" sz="1100" dirty="0">
                <a:solidFill>
                  <a:schemeClr val="bg1"/>
                </a:solidFill>
              </a:rPr>
              <a:t>The Texas 2-Step</a:t>
            </a:r>
          </a:p>
          <a:p>
            <a:pPr marL="171039" indent="-171039">
              <a:buFont typeface="Arial" panose="020B0604020202020204" pitchFamily="34" charset="0"/>
              <a:buChar char="•"/>
            </a:pPr>
            <a:r>
              <a:rPr lang="en-US" sz="1100" dirty="0">
                <a:solidFill>
                  <a:schemeClr val="bg1"/>
                </a:solidFill>
              </a:rPr>
              <a:t>Comparison</a:t>
            </a:r>
          </a:p>
          <a:p>
            <a:pPr marL="171039" indent="-171039">
              <a:buFont typeface="Arial" panose="020B0604020202020204" pitchFamily="34" charset="0"/>
              <a:buChar char="•"/>
            </a:pPr>
            <a:r>
              <a:rPr lang="en-US" sz="1100" dirty="0">
                <a:solidFill>
                  <a:schemeClr val="bg1"/>
                </a:solidFill>
              </a:rPr>
              <a:t>Interaction</a:t>
            </a:r>
          </a:p>
          <a:p>
            <a:pPr marL="171039" indent="-171039">
              <a:buFont typeface="Arial" panose="020B0604020202020204" pitchFamily="34" charset="0"/>
              <a:buChar char="•"/>
            </a:pPr>
            <a:r>
              <a:rPr lang="en-US" sz="1100" dirty="0">
                <a:solidFill>
                  <a:schemeClr val="bg1"/>
                </a:solidFill>
              </a:rPr>
              <a:t>Examples</a:t>
            </a:r>
          </a:p>
          <a:p>
            <a:pPr marL="171039" indent="-171039">
              <a:buFont typeface="Arial" panose="020B0604020202020204" pitchFamily="34" charset="0"/>
              <a:buChar char="•"/>
            </a:pPr>
            <a:r>
              <a:rPr lang="en-US" sz="1100" dirty="0">
                <a:solidFill>
                  <a:schemeClr val="bg1"/>
                </a:solidFill>
              </a:rPr>
              <a:t>Summary</a:t>
            </a:r>
          </a:p>
          <a:p>
            <a:endParaRPr lang="en-US" sz="1100" b="1" dirty="0">
              <a:solidFill>
                <a:schemeClr val="bg1"/>
              </a:solidFill>
            </a:endParaRPr>
          </a:p>
          <a:p>
            <a:r>
              <a:rPr lang="en-US" sz="1100" b="1" u="sng" dirty="0">
                <a:solidFill>
                  <a:schemeClr val="bg1"/>
                </a:solidFill>
              </a:rPr>
              <a:t>Image Attributions:</a:t>
            </a:r>
          </a:p>
          <a:p>
            <a:pPr marL="174289" indent="-174289" defTabSz="929538">
              <a:buFont typeface="Arial" panose="020B0604020202020204" pitchFamily="34" charset="0"/>
              <a:buChar char="•"/>
              <a:defRPr/>
            </a:pPr>
            <a:r>
              <a:rPr lang="en-US" sz="1100" dirty="0">
                <a:solidFill>
                  <a:schemeClr val="bg1"/>
                </a:solidFill>
              </a:rPr>
              <a:t>Texas created by </a:t>
            </a:r>
            <a:r>
              <a:rPr lang="es-SV" sz="1100" dirty="0">
                <a:solidFill>
                  <a:schemeClr val="bg1"/>
                </a:solidFill>
              </a:rPr>
              <a:t> Leonardo Schneider, US, from The Noun Project, </a:t>
            </a:r>
            <a:r>
              <a:rPr lang="en-US" sz="1100" dirty="0">
                <a:solidFill>
                  <a:schemeClr val="bg1"/>
                </a:solidFill>
              </a:rPr>
              <a:t>thenounproject.com</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2</a:t>
            </a:fld>
            <a:endParaRPr lang="en-US" dirty="0"/>
          </a:p>
        </p:txBody>
      </p:sp>
      <p:sp>
        <p:nvSpPr>
          <p:cNvPr id="5" name="TextBox 4">
            <a:extLst>
              <a:ext uri="{FF2B5EF4-FFF2-40B4-BE49-F238E27FC236}">
                <a16:creationId xmlns:a16="http://schemas.microsoft.com/office/drawing/2014/main" id="{0B3D83A7-57E9-4987-9BAF-15B0C0D930E6}"/>
              </a:ext>
            </a:extLst>
          </p:cNvPr>
          <p:cNvSpPr txBox="1"/>
          <p:nvPr/>
        </p:nvSpPr>
        <p:spPr>
          <a:xfrm>
            <a:off x="481723" y="4454395"/>
            <a:ext cx="5988653" cy="3477653"/>
          </a:xfrm>
          <a:prstGeom prst="rect">
            <a:avLst/>
          </a:prstGeom>
          <a:noFill/>
        </p:spPr>
        <p:txBody>
          <a:bodyPr wrap="square" lIns="91221" tIns="45610" rIns="91221" bIns="45610" rtlCol="0">
            <a:spAutoFit/>
          </a:bodyPr>
          <a:lstStyle/>
          <a:p>
            <a:r>
              <a:rPr lang="en-US" sz="2000" dirty="0"/>
              <a:t>After a brief introduction of the air permitting timeline in Texas, we will discuss the “Texas 2-step” permitting system. </a:t>
            </a:r>
            <a:r>
              <a:rPr lang="en-US" sz="2000" b="1" dirty="0"/>
              <a:t>[NEXT]</a:t>
            </a:r>
            <a:r>
              <a:rPr lang="en-US" sz="2000" dirty="0"/>
              <a:t> We will then show a comparison of how Title V, also called a Federal Operating Permit (or FOP), and NSR permits differ and interact. I would like to mention that Title V and FOP will be used interchangeably throughout this presentation, so please keep in mind that this is referring to the same permit. </a:t>
            </a:r>
            <a:r>
              <a:rPr lang="en-US" sz="2000" b="1" dirty="0"/>
              <a:t>[NEXT]</a:t>
            </a:r>
            <a:r>
              <a:rPr lang="en-US" sz="2000" dirty="0"/>
              <a:t> Finally, we will conclude our presentation with multiple examples to help summarize what we have covered here today. </a:t>
            </a:r>
            <a:r>
              <a:rPr lang="en-US" sz="2000" b="1" dirty="0"/>
              <a:t>[NEXT]</a:t>
            </a:r>
            <a:endParaRPr lang="en-US" sz="2000" dirty="0"/>
          </a:p>
        </p:txBody>
      </p:sp>
    </p:spTree>
    <p:extLst>
      <p:ext uri="{BB962C8B-B14F-4D97-AF65-F5344CB8AC3E}">
        <p14:creationId xmlns:p14="http://schemas.microsoft.com/office/powerpoint/2010/main" val="1122384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820719" y="1160463"/>
            <a:ext cx="5588000" cy="3009499"/>
          </a:xfrm>
        </p:spPr>
        <p:txBody>
          <a:bodyPr/>
          <a:lstStyle/>
          <a:p>
            <a:r>
              <a:rPr lang="en-US" sz="1100" dirty="0">
                <a:solidFill>
                  <a:schemeClr val="bg1"/>
                </a:solidFill>
              </a:rPr>
              <a:t>Title V – Major NSR Summary Table</a:t>
            </a:r>
          </a:p>
          <a:p>
            <a:endParaRPr lang="en-US" dirty="0">
              <a:solidFill>
                <a:schemeClr val="bg1"/>
              </a:solidFill>
            </a:endParaRPr>
          </a:p>
          <a:p>
            <a:r>
              <a:rPr lang="en-US" dirty="0">
                <a:solidFill>
                  <a:schemeClr val="bg1"/>
                </a:solidFill>
              </a:rPr>
              <a:t>Shown here is a Major NSR Summary Table in a FOP that is required for sites which have a NA/PSD permit.  The table summarizes emission rates, monitoring, recordkeeping, reporting, and testing (MRRT) requirements referenced in the NSR special conditions for each emission point and each pollutant listed in the NA/PSD permit. </a:t>
            </a:r>
          </a:p>
          <a:p>
            <a:r>
              <a:rPr lang="en-US" dirty="0">
                <a:solidFill>
                  <a:schemeClr val="bg1"/>
                </a:solidFill>
              </a:rPr>
              <a:t> </a:t>
            </a:r>
          </a:p>
          <a:p>
            <a:r>
              <a:rPr lang="en-US" dirty="0">
                <a:solidFill>
                  <a:schemeClr val="bg1"/>
                </a:solidFill>
              </a:rPr>
              <a:t>The table is constructed by including the Maximum Allowable Emission Rate Table (MAERT) of the NSR Permit with Emission Point Number (EPN), Source Name, Air Contaminant Name, Maximum Allowable Emission Rates (in both lb/hour and tpy) as starting point and then adding MRRT requirements which are referenced in the Special Conditions of the NSR Permit for each EPN.</a:t>
            </a:r>
          </a:p>
          <a:p>
            <a:endParaRPr lang="en-US" sz="1100" dirty="0">
              <a:solidFill>
                <a:schemeClr val="bg1"/>
              </a:solidFill>
            </a:endParaRPr>
          </a:p>
          <a:p>
            <a:r>
              <a:rPr lang="en-US" sz="1100" dirty="0">
                <a:solidFill>
                  <a:schemeClr val="bg1"/>
                </a:solidFill>
              </a:rPr>
              <a:t>Includes the following information which is located on the Maximum Allowable Emission Rate Table (MAERT) of the NSR Permit:</a:t>
            </a:r>
          </a:p>
          <a:p>
            <a:r>
              <a:rPr lang="en-US" sz="1100" dirty="0">
                <a:solidFill>
                  <a:schemeClr val="bg1"/>
                </a:solidFill>
              </a:rPr>
              <a:t>Emission Point Number (EPN)</a:t>
            </a:r>
          </a:p>
          <a:p>
            <a:r>
              <a:rPr lang="en-US" sz="1100" dirty="0">
                <a:solidFill>
                  <a:schemeClr val="bg1"/>
                </a:solidFill>
              </a:rPr>
              <a:t>Source Name</a:t>
            </a:r>
          </a:p>
          <a:p>
            <a:r>
              <a:rPr lang="en-US" sz="1100" dirty="0">
                <a:solidFill>
                  <a:schemeClr val="bg1"/>
                </a:solidFill>
              </a:rPr>
              <a:t>Air Contaminant Name</a:t>
            </a:r>
          </a:p>
          <a:p>
            <a:r>
              <a:rPr lang="en-US" sz="1100" dirty="0">
                <a:solidFill>
                  <a:schemeClr val="bg1"/>
                </a:solidFill>
              </a:rPr>
              <a:t>Maximum Allowable Emission Rates (in both lb/hour and tpy)</a:t>
            </a:r>
          </a:p>
          <a:p>
            <a:endParaRPr lang="en-US" sz="1100" dirty="0">
              <a:solidFill>
                <a:schemeClr val="bg1"/>
              </a:solidFill>
            </a:endParaRPr>
          </a:p>
          <a:p>
            <a:r>
              <a:rPr lang="en-US" sz="1100" dirty="0">
                <a:solidFill>
                  <a:schemeClr val="bg1"/>
                </a:solidFill>
              </a:rPr>
              <a:t>Also includes monitoring, testing, recordkeeping, and reporting requirements which are referenced in the Special Conditions of the NSR Permit.</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20</a:t>
            </a:fld>
            <a:endParaRPr lang="en-US" dirty="0"/>
          </a:p>
        </p:txBody>
      </p:sp>
      <p:sp>
        <p:nvSpPr>
          <p:cNvPr id="5" name="TextBox 4">
            <a:extLst>
              <a:ext uri="{FF2B5EF4-FFF2-40B4-BE49-F238E27FC236}">
                <a16:creationId xmlns:a16="http://schemas.microsoft.com/office/drawing/2014/main" id="{D10A526A-69F9-4DEC-B7D4-E8233747BDF0}"/>
              </a:ext>
            </a:extLst>
          </p:cNvPr>
          <p:cNvSpPr txBox="1"/>
          <p:nvPr/>
        </p:nvSpPr>
        <p:spPr>
          <a:xfrm>
            <a:off x="203698" y="4403221"/>
            <a:ext cx="6577604" cy="4524093"/>
          </a:xfrm>
          <a:prstGeom prst="rect">
            <a:avLst/>
          </a:prstGeom>
          <a:noFill/>
        </p:spPr>
        <p:txBody>
          <a:bodyPr wrap="square" lIns="91221" tIns="45610" rIns="91221" bIns="45610" rtlCol="0">
            <a:spAutoFit/>
          </a:bodyPr>
          <a:lstStyle/>
          <a:p>
            <a:r>
              <a:rPr lang="en-US" sz="1800" dirty="0"/>
              <a:t>Shown here is a Major NSR Summary Table in a Federal Operating Permit which is required for sites that have a Nonattainment or PSD permit.  The table summarizes emission rates and MRRT requirements referenced in the NSR special conditions for each emission point, and each pollutant that is listed in the Nonattainment or PSD permit.  </a:t>
            </a:r>
            <a:r>
              <a:rPr lang="en-US" sz="1800" b="1" dirty="0"/>
              <a:t> [NEXT] </a:t>
            </a:r>
            <a:endParaRPr lang="en-US" sz="1800" dirty="0"/>
          </a:p>
          <a:p>
            <a:endParaRPr lang="en-US" sz="1800" dirty="0"/>
          </a:p>
          <a:p>
            <a:r>
              <a:rPr lang="en-US" sz="1800" dirty="0"/>
              <a:t>The table is constructed by including the Maximum Allowable Emission Rate Table of the NSR Permit. </a:t>
            </a:r>
            <a:r>
              <a:rPr lang="en-US" sz="1800" b="1" dirty="0"/>
              <a:t>[NEXT] </a:t>
            </a:r>
          </a:p>
          <a:p>
            <a:pPr marL="285064" indent="-285064">
              <a:buFontTx/>
              <a:buChar char="-"/>
            </a:pPr>
            <a:r>
              <a:rPr lang="en-US" sz="1800" dirty="0"/>
              <a:t>This shows the Emission Point Number (EPN), </a:t>
            </a:r>
            <a:r>
              <a:rPr lang="en-US" sz="1800" b="1" dirty="0"/>
              <a:t>[NEXT] </a:t>
            </a:r>
            <a:endParaRPr lang="en-US" sz="1800" dirty="0"/>
          </a:p>
          <a:p>
            <a:pPr marL="285064" indent="-285064">
              <a:buFontTx/>
              <a:buChar char="-"/>
            </a:pPr>
            <a:r>
              <a:rPr lang="en-US" sz="1800" dirty="0"/>
              <a:t>Source Name, </a:t>
            </a:r>
            <a:r>
              <a:rPr lang="en-US" sz="1800" b="1" dirty="0"/>
              <a:t>[NEXT] </a:t>
            </a:r>
          </a:p>
          <a:p>
            <a:pPr marL="285064" indent="-285064">
              <a:buFontTx/>
              <a:buChar char="-"/>
            </a:pPr>
            <a:r>
              <a:rPr lang="en-US" sz="1800" dirty="0"/>
              <a:t>Air Contaminant Name, </a:t>
            </a:r>
            <a:r>
              <a:rPr lang="en-US" sz="1800" b="1" dirty="0"/>
              <a:t>[NEXT] </a:t>
            </a:r>
          </a:p>
          <a:p>
            <a:pPr marL="285064" indent="-285064">
              <a:buFontTx/>
              <a:buChar char="-"/>
            </a:pPr>
            <a:r>
              <a:rPr lang="en-US" sz="1800" dirty="0"/>
              <a:t>and Maximum Allowable Emission Rates (in both lb/hour and tpy) as starting point; </a:t>
            </a:r>
            <a:r>
              <a:rPr lang="en-US" sz="1800" b="1" dirty="0"/>
              <a:t>[NEXT]</a:t>
            </a:r>
          </a:p>
          <a:p>
            <a:pPr marL="285064" indent="-285064">
              <a:buFontTx/>
              <a:buChar char="-"/>
            </a:pPr>
            <a:r>
              <a:rPr lang="en-US" sz="1800" dirty="0"/>
              <a:t>then adds MRRT requirements that are referenced in the Special Conditions of the NSR Permit for each EPN.</a:t>
            </a:r>
            <a:r>
              <a:rPr lang="en-US" sz="1800" b="1" dirty="0"/>
              <a:t> [NEXT] </a:t>
            </a:r>
            <a:endParaRPr lang="en-US" sz="1800" dirty="0"/>
          </a:p>
        </p:txBody>
      </p:sp>
    </p:spTree>
    <p:extLst>
      <p:ext uri="{BB962C8B-B14F-4D97-AF65-F5344CB8AC3E}">
        <p14:creationId xmlns:p14="http://schemas.microsoft.com/office/powerpoint/2010/main" val="352525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457200"/>
            <a:ext cx="5588000" cy="3033713"/>
          </a:xfrm>
        </p:spPr>
        <p:txBody>
          <a:bodyPr/>
          <a:lstStyle/>
          <a:p>
            <a:r>
              <a:rPr lang="en-US" sz="800" dirty="0">
                <a:solidFill>
                  <a:schemeClr val="bg1"/>
                </a:solidFill>
              </a:rPr>
              <a:t>NSR and FOP Project Terminology:</a:t>
            </a:r>
          </a:p>
          <a:p>
            <a:endParaRPr lang="en-US" sz="800" dirty="0">
              <a:solidFill>
                <a:schemeClr val="bg1"/>
              </a:solidFill>
            </a:endParaRPr>
          </a:p>
          <a:p>
            <a:r>
              <a:rPr lang="en-US" sz="800" dirty="0">
                <a:solidFill>
                  <a:schemeClr val="bg1"/>
                </a:solidFill>
              </a:rPr>
              <a:t>Before we get into the examples, there are some minor differences in NSR and FOP Project Terminology that you may need to get familiar. For FOP projects, changes and modifications at the site are typically processed as various revision types – administrative, minor and significant depending on the type of change. A notification project does not change the FOP but documents the off-permit change at the site. For NSR projects changes and modifications at the site are typically processed as alteration or amendment projects.</a:t>
            </a:r>
          </a:p>
          <a:p>
            <a:endParaRPr lang="en-US" sz="800" dirty="0">
              <a:solidFill>
                <a:schemeClr val="bg1"/>
              </a:solidFill>
            </a:endParaRPr>
          </a:p>
          <a:p>
            <a:r>
              <a:rPr lang="en-US" sz="800" dirty="0">
                <a:solidFill>
                  <a:schemeClr val="bg1"/>
                </a:solidFill>
              </a:rPr>
              <a:t>FOP</a:t>
            </a:r>
          </a:p>
          <a:p>
            <a:pPr marL="171039" indent="-171039">
              <a:buFont typeface="Arial" panose="020B0604020202020204" pitchFamily="34" charset="0"/>
              <a:buChar char="•"/>
            </a:pPr>
            <a:r>
              <a:rPr lang="en-US" sz="800" dirty="0">
                <a:solidFill>
                  <a:schemeClr val="bg1"/>
                </a:solidFill>
              </a:rPr>
              <a:t>Initial</a:t>
            </a:r>
          </a:p>
          <a:p>
            <a:pPr marL="171039" indent="-171039">
              <a:buFont typeface="Arial" panose="020B0604020202020204" pitchFamily="34" charset="0"/>
              <a:buChar char="•"/>
            </a:pPr>
            <a:r>
              <a:rPr lang="en-US" sz="800" dirty="0">
                <a:solidFill>
                  <a:schemeClr val="bg1"/>
                </a:solidFill>
              </a:rPr>
              <a:t>Notification</a:t>
            </a:r>
          </a:p>
          <a:p>
            <a:pPr marL="171039" indent="-171039">
              <a:buFont typeface="Arial" panose="020B0604020202020204" pitchFamily="34" charset="0"/>
              <a:buChar char="•"/>
            </a:pPr>
            <a:r>
              <a:rPr lang="en-US" sz="800" dirty="0">
                <a:solidFill>
                  <a:schemeClr val="bg1"/>
                </a:solidFill>
              </a:rPr>
              <a:t>Administrative: Correct typographical errors, identifies/updates administrative information like name, address, or phone number. Can also be an increase in the monitoring frequency. The common practice is to submit multiple Administrative revisions at once. 30 TAC §122.211 can be found at </a:t>
            </a:r>
            <a:r>
              <a:rPr lang="en-US" sz="800" u="sng" dirty="0">
                <a:solidFill>
                  <a:schemeClr val="bg1"/>
                </a:solidFill>
                <a:hlinkClick r:id="rId3">
                  <a:extLst>
                    <a:ext uri="{A12FA001-AC4F-418D-AE19-62706E023703}">
                      <ahyp:hlinkClr xmlns:ahyp="http://schemas.microsoft.com/office/drawing/2018/hyperlinkcolor" xmlns="" val="tx"/>
                    </a:ext>
                  </a:extLst>
                </a:hlinkClick>
              </a:rPr>
              <a:t>http://texreg.sos.state.tx.us/public/readtac$ext.TacPage?sl=R&amp;app=9&amp;p_dir=&amp;p_rloc=&amp;p_tloc=&amp;p_ploc=&amp;pg=1&amp;p_tac=&amp;ti=30&amp;pt=1&amp;ch=122&amp;rl=211</a:t>
            </a:r>
            <a:r>
              <a:rPr lang="en-US" sz="800" dirty="0">
                <a:solidFill>
                  <a:schemeClr val="bg1"/>
                </a:solidFill>
              </a:rPr>
              <a:t>. </a:t>
            </a:r>
          </a:p>
          <a:p>
            <a:pPr marL="171039" indent="-171039">
              <a:buFont typeface="Arial" panose="020B0604020202020204" pitchFamily="34" charset="0"/>
              <a:buChar char="•"/>
            </a:pPr>
            <a:r>
              <a:rPr lang="en-US" sz="800" dirty="0">
                <a:solidFill>
                  <a:schemeClr val="bg1"/>
                </a:solidFill>
              </a:rPr>
              <a:t> </a:t>
            </a:r>
          </a:p>
          <a:p>
            <a:pPr marL="171039" indent="-171039">
              <a:buFont typeface="Arial" panose="020B0604020202020204" pitchFamily="34" charset="0"/>
              <a:buChar char="•"/>
            </a:pPr>
            <a:r>
              <a:rPr lang="en-US" sz="800" dirty="0">
                <a:solidFill>
                  <a:schemeClr val="bg1"/>
                </a:solidFill>
              </a:rPr>
              <a:t>Minor: Updates to applicable requirements that are either unit specific or site-wide, add or remove units, remove a PBR or NSR authorization, update NSR authorizations due to permitting actions (excluding PSD/NNSR), remove permit shields. 30 TAC §122.215 can be found at </a:t>
            </a:r>
            <a:r>
              <a:rPr lang="en-US" sz="800" u="sng" dirty="0">
                <a:solidFill>
                  <a:schemeClr val="bg1"/>
                </a:solidFill>
                <a:hlinkClick r:id="rId4">
                  <a:extLst>
                    <a:ext uri="{A12FA001-AC4F-418D-AE19-62706E023703}">
                      <ahyp:hlinkClr xmlns:ahyp="http://schemas.microsoft.com/office/drawing/2018/hyperlinkcolor" xmlns="" val="tx"/>
                    </a:ext>
                  </a:extLst>
                </a:hlinkClick>
              </a:rPr>
              <a:t>http://texreg.sos.state.tx.us/public/readtac$ext.TacPage?sl=R&amp;app=9&amp;p_dir=&amp;p_rloc=&amp;p_tloc=&amp;p_ploc=&amp;pg=1&amp;p_tac=&amp;ti=30&amp;pt=1&amp;ch=122&amp;rl=215</a:t>
            </a:r>
            <a:r>
              <a:rPr lang="en-US" sz="800" dirty="0">
                <a:solidFill>
                  <a:schemeClr val="bg1"/>
                </a:solidFill>
              </a:rPr>
              <a:t>. </a:t>
            </a:r>
          </a:p>
          <a:p>
            <a:pPr marL="171039" indent="-171039">
              <a:buFont typeface="Arial" panose="020B0604020202020204" pitchFamily="34" charset="0"/>
              <a:buChar char="•"/>
            </a:pPr>
            <a:r>
              <a:rPr lang="en-US" sz="800" dirty="0">
                <a:solidFill>
                  <a:schemeClr val="bg1"/>
                </a:solidFill>
              </a:rPr>
              <a:t> </a:t>
            </a:r>
          </a:p>
          <a:p>
            <a:pPr marL="171039" indent="-171039">
              <a:buFont typeface="Arial" panose="020B0604020202020204" pitchFamily="34" charset="0"/>
              <a:buChar char="•"/>
            </a:pPr>
            <a:r>
              <a:rPr lang="en-US" sz="800" dirty="0">
                <a:solidFill>
                  <a:schemeClr val="bg1"/>
                </a:solidFill>
              </a:rPr>
              <a:t>Significant: Updates to PSD/NNSR permits due to permit modification, additions or changes to permit shields, significant changes to monitoring requirements or relaxation of reporting/recordkeeping requirements, compliance plan changes or additions. 30 TAC §122.219 can be found at </a:t>
            </a:r>
            <a:r>
              <a:rPr lang="en-US" sz="800" u="sng" dirty="0">
                <a:solidFill>
                  <a:schemeClr val="bg1"/>
                </a:solidFill>
                <a:hlinkClick r:id="rId5">
                  <a:extLst>
                    <a:ext uri="{A12FA001-AC4F-418D-AE19-62706E023703}">
                      <ahyp:hlinkClr xmlns:ahyp="http://schemas.microsoft.com/office/drawing/2018/hyperlinkcolor" xmlns="" val="tx"/>
                    </a:ext>
                  </a:extLst>
                </a:hlinkClick>
              </a:rPr>
              <a:t>http://texreg.sos.state.tx.us/public/readtac$ext.TacPage?sl=R&amp;app=9&amp;p_dir=&amp;p_rloc=&amp;p_tloc=&amp;p_ploc=&amp;pg=1&amp;p_tac=&amp;ti=30&amp;pt=1&amp;ch=122&amp;rl=219</a:t>
            </a:r>
            <a:r>
              <a:rPr lang="en-US" sz="800" dirty="0">
                <a:solidFill>
                  <a:schemeClr val="bg1"/>
                </a:solidFill>
              </a:rPr>
              <a:t>.</a:t>
            </a:r>
          </a:p>
          <a:p>
            <a:pPr marL="171039" indent="-171039">
              <a:buFont typeface="Arial" panose="020B0604020202020204" pitchFamily="34" charset="0"/>
              <a:buChar char="•"/>
            </a:pPr>
            <a:r>
              <a:rPr lang="en-US" sz="800" dirty="0">
                <a:solidFill>
                  <a:schemeClr val="bg1"/>
                </a:solidFill>
              </a:rPr>
              <a:t>Expedited</a:t>
            </a:r>
          </a:p>
          <a:p>
            <a:pPr marL="171039" indent="-171039">
              <a:buFont typeface="Arial" panose="020B0604020202020204" pitchFamily="34" charset="0"/>
              <a:buChar char="•"/>
            </a:pPr>
            <a:endParaRPr lang="en-US" sz="800" dirty="0">
              <a:solidFill>
                <a:schemeClr val="bg1"/>
              </a:solidFill>
            </a:endParaRPr>
          </a:p>
          <a:p>
            <a:r>
              <a:rPr lang="en-US" sz="800" dirty="0">
                <a:solidFill>
                  <a:schemeClr val="bg1"/>
                </a:solidFill>
              </a:rPr>
              <a:t>NSR</a:t>
            </a:r>
          </a:p>
          <a:p>
            <a:pPr marL="171039" indent="-171039">
              <a:buFont typeface="Arial" panose="020B0604020202020204" pitchFamily="34" charset="0"/>
              <a:buChar char="•"/>
            </a:pPr>
            <a:r>
              <a:rPr lang="en-US" sz="800" dirty="0">
                <a:solidFill>
                  <a:schemeClr val="bg1"/>
                </a:solidFill>
              </a:rPr>
              <a:t>Initial</a:t>
            </a:r>
          </a:p>
          <a:p>
            <a:pPr marL="171039" indent="-171039" defTabSz="684154">
              <a:buFont typeface="Arial" panose="020B0604020202020204" pitchFamily="34" charset="0"/>
              <a:buChar char="•"/>
              <a:defRPr/>
            </a:pPr>
            <a:r>
              <a:rPr lang="en-US" sz="800" dirty="0">
                <a:solidFill>
                  <a:schemeClr val="bg1"/>
                </a:solidFill>
              </a:rPr>
              <a:t>Alteration - addressed in 30 TAC §116.116(c); requested if there is a change from a representation in an application, general condition, or special condition in a permit that does not cause: change in the method of control of emissions; change in the character of emissions; or increase in actual or allowable emissions; requires just a letter of the request and any supporting technical information to APD for approval. </a:t>
            </a:r>
          </a:p>
          <a:p>
            <a:pPr marL="171039" indent="-171039" defTabSz="684154">
              <a:buFont typeface="Arial" panose="020B0604020202020204" pitchFamily="34" charset="0"/>
              <a:buChar char="•"/>
              <a:defRPr/>
            </a:pPr>
            <a:r>
              <a:rPr lang="en-US" sz="800" dirty="0">
                <a:solidFill>
                  <a:schemeClr val="bg1"/>
                </a:solidFill>
              </a:rPr>
              <a:t>Amendment - addressed in 30 TAC §116.116(b); can be requested when proposed modifications to a permitted facility do not meet a PBR or SP.  Required when the modification will cause change in the method of control of emissions; change in the character of emissions; or increase in actual or allowable emissions; submit Form PI-1 and supplemental information; approval is required before any changes can occur; address any PBRs or SPs being incorporated.</a:t>
            </a:r>
          </a:p>
          <a:p>
            <a:pPr marL="171039" indent="-171039">
              <a:buFont typeface="Arial" panose="020B0604020202020204" pitchFamily="34" charset="0"/>
              <a:buChar char="•"/>
            </a:pPr>
            <a:r>
              <a:rPr lang="en-US" sz="800" dirty="0">
                <a:solidFill>
                  <a:schemeClr val="bg1"/>
                </a:solidFill>
              </a:rPr>
              <a:t>Changes to Qualified Facilities – SB1126</a:t>
            </a:r>
          </a:p>
          <a:p>
            <a:pPr marL="171039" indent="-171039">
              <a:buFont typeface="Arial" panose="020B0604020202020204" pitchFamily="34" charset="0"/>
              <a:buChar char="•"/>
            </a:pPr>
            <a:r>
              <a:rPr lang="en-US" sz="800" dirty="0">
                <a:solidFill>
                  <a:schemeClr val="bg1"/>
                </a:solidFill>
              </a:rPr>
              <a:t>Renewal - renewal requirements addressed in 30 TAC §116, Subchapter D; compliance history review conducted on both the site and company prior to issuance of renewal; permits are issued in 10-year cycles.  At non-federal sources, permits may contain a provision requiring renewal between five and ten years [30 TAC §116.315(d)(3)]</a:t>
            </a:r>
          </a:p>
          <a:p>
            <a:pPr marL="171039" indent="-171039">
              <a:buFont typeface="Arial" panose="020B0604020202020204" pitchFamily="34" charset="0"/>
              <a:buChar char="•"/>
            </a:pPr>
            <a:r>
              <a:rPr lang="en-US" sz="800" dirty="0">
                <a:solidFill>
                  <a:schemeClr val="bg1"/>
                </a:solidFill>
              </a:rPr>
              <a:t>Renewal Certification - an abbreviated review option is available. The permit must not require adjustments to the conditions or Maximum Allowable Emission Rates Table (MAERT) (i.e., no corrections to emission estimates or factors). If required, CAM must already be in place. The renewal must meet other criteria as identified in Section VII (Renewal Certification Option) of the Form PI-1R.</a:t>
            </a:r>
          </a:p>
          <a:p>
            <a:pPr marL="171039" indent="-171039" defTabSz="684154">
              <a:buFont typeface="Arial" panose="020B0604020202020204" pitchFamily="34" charset="0"/>
              <a:buChar char="•"/>
              <a:defRPr/>
            </a:pPr>
            <a:r>
              <a:rPr lang="en-US" sz="800" dirty="0">
                <a:solidFill>
                  <a:schemeClr val="bg1"/>
                </a:solidFill>
              </a:rPr>
              <a:t>Expedited - Additional TCEQ resources are used to process the above permit actions.</a:t>
            </a:r>
          </a:p>
          <a:p>
            <a:endParaRPr lang="en-US" dirty="0">
              <a:solidFill>
                <a:schemeClr val="bg1"/>
              </a:solidFill>
            </a:endParaRPr>
          </a:p>
        </p:txBody>
      </p:sp>
      <p:sp>
        <p:nvSpPr>
          <p:cNvPr id="2" name="Slide Image Placeholder 1"/>
          <p:cNvSpPr>
            <a:spLocks noGrp="1" noRot="1" noChangeAspect="1"/>
          </p:cNvSpPr>
          <p:nvPr>
            <p:ph type="sldImg"/>
          </p:nvPr>
        </p:nvSpPr>
        <p:spPr>
          <a:xfrm>
            <a:off x="709613" y="358775"/>
            <a:ext cx="5565775" cy="3132138"/>
          </a:xfrm>
        </p:spPr>
      </p:sp>
      <p:sp>
        <p:nvSpPr>
          <p:cNvPr id="4" name="Slide Number Placeholder 3"/>
          <p:cNvSpPr>
            <a:spLocks noGrp="1"/>
          </p:cNvSpPr>
          <p:nvPr>
            <p:ph type="sldNum" sz="quarter" idx="5"/>
          </p:nvPr>
        </p:nvSpPr>
        <p:spPr/>
        <p:txBody>
          <a:bodyPr/>
          <a:lstStyle/>
          <a:p>
            <a:fld id="{F9EADE0A-01B1-420C-9BAA-DC0F9E20B898}" type="slidenum">
              <a:rPr lang="en-US" smtClean="0"/>
              <a:t>21</a:t>
            </a:fld>
            <a:endParaRPr lang="en-US" dirty="0"/>
          </a:p>
        </p:txBody>
      </p:sp>
      <p:sp>
        <p:nvSpPr>
          <p:cNvPr id="5" name="TextBox 4">
            <a:extLst>
              <a:ext uri="{FF2B5EF4-FFF2-40B4-BE49-F238E27FC236}">
                <a16:creationId xmlns:a16="http://schemas.microsoft.com/office/drawing/2014/main" id="{7F947145-9CF7-413F-B89C-F478D2E195FC}"/>
              </a:ext>
            </a:extLst>
          </p:cNvPr>
          <p:cNvSpPr txBox="1"/>
          <p:nvPr/>
        </p:nvSpPr>
        <p:spPr>
          <a:xfrm>
            <a:off x="325918" y="3582717"/>
            <a:ext cx="6488717" cy="5470939"/>
          </a:xfrm>
          <a:prstGeom prst="rect">
            <a:avLst/>
          </a:prstGeom>
          <a:noFill/>
        </p:spPr>
        <p:txBody>
          <a:bodyPr wrap="square" lIns="91221" tIns="45610" rIns="91221" bIns="45610" rtlCol="0">
            <a:spAutoFit/>
          </a:bodyPr>
          <a:lstStyle/>
          <a:p>
            <a:r>
              <a:rPr lang="en-US" dirty="0"/>
              <a:t>Before we move on into the examples, lets go over the FOP and NSR project terminology that will be used, since there  are some minor differences between the two:</a:t>
            </a:r>
            <a:r>
              <a:rPr lang="en-US" b="1" dirty="0"/>
              <a:t> [NEXT] </a:t>
            </a:r>
            <a:endParaRPr lang="en-US" dirty="0"/>
          </a:p>
          <a:p>
            <a:r>
              <a:rPr lang="en-US" dirty="0"/>
              <a:t>Both projects have the same terminology for initial permits. </a:t>
            </a:r>
            <a:r>
              <a:rPr lang="en-US" b="1" dirty="0"/>
              <a:t>[NEXT]  </a:t>
            </a:r>
            <a:r>
              <a:rPr lang="en-US" dirty="0"/>
              <a:t>There are, however, minor differences when looking at changes and modifications to a permit.  </a:t>
            </a:r>
          </a:p>
          <a:p>
            <a:endParaRPr lang="en-US" dirty="0"/>
          </a:p>
          <a:p>
            <a:r>
              <a:rPr lang="en-US" dirty="0"/>
              <a:t>For FOP projects; changes and modifications at the site are typically processed as various revision types – known as administrative, minor, and significant - depending on the type of change. A notification project does not change the FOP,  but rather it documents the off-permit change at the site. For NSR projects, changes and modifications at the site are typically processed as alteration, amendment, or as a changes to qualified facilities project.</a:t>
            </a:r>
            <a:r>
              <a:rPr lang="en-US" b="1" dirty="0"/>
              <a:t> [NEXT] </a:t>
            </a:r>
          </a:p>
          <a:p>
            <a:endParaRPr lang="en-US" dirty="0"/>
          </a:p>
          <a:p>
            <a:r>
              <a:rPr lang="en-US" dirty="0"/>
              <a:t>Regarding renewals:</a:t>
            </a:r>
          </a:p>
          <a:p>
            <a:r>
              <a:rPr lang="en-US" dirty="0"/>
              <a:t>The FOP renewal timeframe is once every 5 years; while renewals for NSR are issued in 10-year cycles, after a compliance history review of both the site and company.  </a:t>
            </a:r>
          </a:p>
          <a:p>
            <a:r>
              <a:rPr lang="en-US" dirty="0"/>
              <a:t>A Renewal Certification is an abbreviated review option that is available for NSR. For this option, the permit must not require adjustments to the conditions or MAERT (i.e., no corrections to emission estimates or factors). If required, CAM must already be in place. The renewal must also meet other criteria as identified in Section VII (Renewal Certification Option) of the Form PI-1R.</a:t>
            </a:r>
            <a:r>
              <a:rPr lang="en-US" b="1" dirty="0"/>
              <a:t> [NEXT] </a:t>
            </a:r>
            <a:endParaRPr lang="en-US" dirty="0"/>
          </a:p>
          <a:p>
            <a:pPr lvl="0">
              <a:defRPr/>
            </a:pPr>
            <a:endParaRPr lang="en-US" dirty="0"/>
          </a:p>
          <a:p>
            <a:pPr lvl="0">
              <a:defRPr/>
            </a:pPr>
            <a:r>
              <a:rPr lang="en-US" dirty="0"/>
              <a:t>Both FOP and NSR allow for expedited actions, during which additional TCEQ resources are used to process these listed permit actions. </a:t>
            </a:r>
            <a:r>
              <a:rPr lang="en-US" b="1" dirty="0"/>
              <a:t>[NEXT]</a:t>
            </a:r>
          </a:p>
        </p:txBody>
      </p:sp>
    </p:spTree>
    <p:extLst>
      <p:ext uri="{BB962C8B-B14F-4D97-AF65-F5344CB8AC3E}">
        <p14:creationId xmlns:p14="http://schemas.microsoft.com/office/powerpoint/2010/main" val="3031028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380999"/>
            <a:ext cx="5588000" cy="3132139"/>
          </a:xfrm>
        </p:spPr>
        <p:txBody>
          <a:bodyPr/>
          <a:lstStyle/>
          <a:p>
            <a:pPr defTabSz="929538">
              <a:defRPr/>
            </a:pPr>
            <a:r>
              <a:rPr lang="en-US" sz="1100" dirty="0">
                <a:solidFill>
                  <a:schemeClr val="bg1"/>
                </a:solidFill>
              </a:rPr>
              <a:t>Changes to Permits</a:t>
            </a:r>
          </a:p>
          <a:p>
            <a:pPr defTabSz="929538">
              <a:defRPr/>
            </a:pPr>
            <a:endParaRPr lang="en-US" sz="1100" dirty="0">
              <a:solidFill>
                <a:schemeClr val="bg1"/>
              </a:solidFill>
            </a:endParaRPr>
          </a:p>
          <a:p>
            <a:r>
              <a:rPr lang="en-US" dirty="0">
                <a:solidFill>
                  <a:schemeClr val="bg1"/>
                </a:solidFill>
              </a:rPr>
              <a:t>After initial permit issuance, proposed changes at a minor NSR site or changes in applicable requirements may result in the need to authorize the change by an NSR permit alteration or amendment and subsequently revise the Title V permit. Changes at a site may include:</a:t>
            </a:r>
          </a:p>
          <a:p>
            <a:pPr marL="171039" indent="-171039">
              <a:buFont typeface="Arial" panose="020B0604020202020204" pitchFamily="34" charset="0"/>
              <a:buChar char="•"/>
            </a:pPr>
            <a:r>
              <a:rPr lang="en-US" dirty="0">
                <a:solidFill>
                  <a:schemeClr val="bg1"/>
                </a:solidFill>
              </a:rPr>
              <a:t>addition or removal of emission sources (resulting from a NSR Permit alteration or amendment);</a:t>
            </a:r>
          </a:p>
          <a:p>
            <a:pPr marL="171039" indent="-171039">
              <a:buFont typeface="Arial" panose="020B0604020202020204" pitchFamily="34" charset="0"/>
              <a:buChar char="•"/>
            </a:pPr>
            <a:r>
              <a:rPr lang="en-US" dirty="0">
                <a:solidFill>
                  <a:schemeClr val="bg1"/>
                </a:solidFill>
              </a:rPr>
              <a:t>operational changes; or</a:t>
            </a:r>
          </a:p>
          <a:p>
            <a:pPr marL="171039" indent="-171039">
              <a:buFont typeface="Arial" panose="020B0604020202020204" pitchFamily="34" charset="0"/>
              <a:buChar char="•"/>
            </a:pPr>
            <a:r>
              <a:rPr lang="en-US" dirty="0">
                <a:solidFill>
                  <a:schemeClr val="bg1"/>
                </a:solidFill>
              </a:rPr>
              <a:t>changes to existing monitoring, reporting, recordkeeping, and testing requirements identified in the permit.</a:t>
            </a:r>
          </a:p>
          <a:p>
            <a:endParaRPr lang="en-US" dirty="0">
              <a:solidFill>
                <a:schemeClr val="bg1"/>
              </a:solidFill>
            </a:endParaRPr>
          </a:p>
          <a:p>
            <a:r>
              <a:rPr lang="en-US" dirty="0">
                <a:solidFill>
                  <a:schemeClr val="bg1"/>
                </a:solidFill>
              </a:rPr>
              <a:t>Note that these changes must be already authorized under an issued NSR Permit alteration or amendment before construction can begin.</a:t>
            </a:r>
          </a:p>
          <a:p>
            <a:endParaRPr lang="en-US" dirty="0">
              <a:solidFill>
                <a:schemeClr val="bg1"/>
              </a:solidFill>
            </a:endParaRPr>
          </a:p>
          <a:p>
            <a:r>
              <a:rPr lang="en-US" dirty="0">
                <a:solidFill>
                  <a:schemeClr val="bg1"/>
                </a:solidFill>
              </a:rPr>
              <a:t>Once the NSR permit changes have been made and permit is issued, FOP changes may be made through an administrative, minor or significant revision application based on the type of change. If the NSR permit is still pending the site may not go to public notice or announcement until the NSR permit is issued.</a:t>
            </a:r>
          </a:p>
          <a:p>
            <a:endParaRPr lang="en-US" dirty="0">
              <a:solidFill>
                <a:schemeClr val="bg1"/>
              </a:solidFill>
            </a:endParaRPr>
          </a:p>
          <a:p>
            <a:r>
              <a:rPr lang="en-US" dirty="0">
                <a:solidFill>
                  <a:schemeClr val="bg1"/>
                </a:solidFill>
              </a:rPr>
              <a:t>The applicable requirements may need to be changed due to one or more of the following reasons:</a:t>
            </a:r>
          </a:p>
          <a:p>
            <a:pPr marL="171039" indent="-171039">
              <a:buFont typeface="Arial" panose="020B0604020202020204" pitchFamily="34" charset="0"/>
              <a:buChar char="•"/>
            </a:pPr>
            <a:r>
              <a:rPr lang="en-US" dirty="0">
                <a:solidFill>
                  <a:schemeClr val="bg1"/>
                </a:solidFill>
              </a:rPr>
              <a:t>promulgation of new state or federal regulations;</a:t>
            </a:r>
          </a:p>
          <a:p>
            <a:pPr marL="171039" indent="-171039">
              <a:buFont typeface="Arial" panose="020B0604020202020204" pitchFamily="34" charset="0"/>
              <a:buChar char="•"/>
            </a:pPr>
            <a:r>
              <a:rPr lang="en-US" dirty="0">
                <a:solidFill>
                  <a:schemeClr val="bg1"/>
                </a:solidFill>
              </a:rPr>
              <a:t>changes to existing regulations codified in the permit;</a:t>
            </a:r>
          </a:p>
          <a:p>
            <a:pPr marL="171039" indent="-171039">
              <a:buFont typeface="Arial" panose="020B0604020202020204" pitchFamily="34" charset="0"/>
              <a:buChar char="•"/>
            </a:pPr>
            <a:r>
              <a:rPr lang="en-US" dirty="0">
                <a:solidFill>
                  <a:schemeClr val="bg1"/>
                </a:solidFill>
              </a:rPr>
              <a:t>new NSR authorizations; or</a:t>
            </a:r>
          </a:p>
          <a:p>
            <a:pPr marL="171039" indent="-171039">
              <a:buFont typeface="Arial" panose="020B0604020202020204" pitchFamily="34" charset="0"/>
              <a:buChar char="•"/>
            </a:pPr>
            <a:r>
              <a:rPr lang="en-US" dirty="0">
                <a:solidFill>
                  <a:schemeClr val="bg1"/>
                </a:solidFill>
              </a:rPr>
              <a:t>changes (alterations, amendments, modifications, etc.) to existing NSR authorizations.</a:t>
            </a:r>
          </a:p>
          <a:p>
            <a:pPr defTabSz="929538">
              <a:defRPr/>
            </a:pPr>
            <a:endParaRPr lang="en-US" sz="1100" dirty="0">
              <a:solidFill>
                <a:schemeClr val="bg1"/>
              </a:solidFill>
            </a:endParaRPr>
          </a:p>
        </p:txBody>
      </p:sp>
      <p:sp>
        <p:nvSpPr>
          <p:cNvPr id="2" name="Slide Image Placeholder 1"/>
          <p:cNvSpPr>
            <a:spLocks noGrp="1" noRot="1" noChangeAspect="1"/>
          </p:cNvSpPr>
          <p:nvPr>
            <p:ph type="sldImg"/>
          </p:nvPr>
        </p:nvSpPr>
        <p:spPr>
          <a:xfrm>
            <a:off x="709613" y="381000"/>
            <a:ext cx="5565775" cy="3132138"/>
          </a:xfrm>
        </p:spPr>
      </p:sp>
      <p:sp>
        <p:nvSpPr>
          <p:cNvPr id="4" name="Slide Number Placeholder 3"/>
          <p:cNvSpPr>
            <a:spLocks noGrp="1"/>
          </p:cNvSpPr>
          <p:nvPr>
            <p:ph type="sldNum" sz="quarter" idx="10"/>
          </p:nvPr>
        </p:nvSpPr>
        <p:spPr/>
        <p:txBody>
          <a:bodyPr/>
          <a:lstStyle/>
          <a:p>
            <a:fld id="{F9EADE0A-01B1-420C-9BAA-DC0F9E20B898}" type="slidenum">
              <a:rPr lang="en-US" smtClean="0"/>
              <a:t>22</a:t>
            </a:fld>
            <a:endParaRPr lang="en-US" dirty="0"/>
          </a:p>
        </p:txBody>
      </p:sp>
      <p:sp>
        <p:nvSpPr>
          <p:cNvPr id="5" name="TextBox 4">
            <a:extLst>
              <a:ext uri="{FF2B5EF4-FFF2-40B4-BE49-F238E27FC236}">
                <a16:creationId xmlns:a16="http://schemas.microsoft.com/office/drawing/2014/main" id="{EAFB3C62-F215-4EDB-AADE-FBC13ED4F91B}"/>
              </a:ext>
            </a:extLst>
          </p:cNvPr>
          <p:cNvSpPr txBox="1"/>
          <p:nvPr/>
        </p:nvSpPr>
        <p:spPr>
          <a:xfrm>
            <a:off x="81695" y="3603747"/>
            <a:ext cx="6788709" cy="5693644"/>
          </a:xfrm>
          <a:prstGeom prst="rect">
            <a:avLst/>
          </a:prstGeom>
          <a:noFill/>
        </p:spPr>
        <p:txBody>
          <a:bodyPr wrap="square" lIns="91221" tIns="45610" rIns="91221" bIns="45610" rtlCol="0">
            <a:spAutoFit/>
          </a:bodyPr>
          <a:lstStyle/>
          <a:p>
            <a:pPr defTabSz="929538">
              <a:defRPr/>
            </a:pPr>
            <a:r>
              <a:rPr lang="en-US" dirty="0"/>
              <a:t>Let’s take a look at what changes to permits may occur for a couple of scenarios.  In this first example, the site is a minor NSR source.</a:t>
            </a:r>
          </a:p>
          <a:p>
            <a:r>
              <a:rPr lang="en-US" dirty="0"/>
              <a:t>After initial permit issuance, proposed changes at a minor NSR site, or changes in applicable requirements, may result in the need to authorize the change by an NSR permit alteration or amendment. </a:t>
            </a:r>
            <a:r>
              <a:rPr lang="en-US" b="1" dirty="0"/>
              <a:t>[NEXT] </a:t>
            </a:r>
            <a:r>
              <a:rPr lang="en-US" dirty="0"/>
              <a:t>The change may cause the site to become a major source under Title V and NSR. </a:t>
            </a:r>
            <a:r>
              <a:rPr lang="en-US" b="1" dirty="0"/>
              <a:t>[NEXT] </a:t>
            </a:r>
            <a:r>
              <a:rPr lang="en-US" dirty="0"/>
              <a:t>This change would then require a new or revised Title V permit. </a:t>
            </a:r>
          </a:p>
          <a:p>
            <a:r>
              <a:rPr lang="en-US" dirty="0"/>
              <a:t>Changes at a site may include:</a:t>
            </a:r>
          </a:p>
          <a:p>
            <a:pPr marL="171039" indent="-171039">
              <a:buFont typeface="Arial" panose="020B0604020202020204" pitchFamily="34" charset="0"/>
              <a:buChar char="•"/>
            </a:pPr>
            <a:r>
              <a:rPr lang="en-US" dirty="0"/>
              <a:t>The addition or removal of emission sources (resulting from a NSR Permit alteration or amendment);</a:t>
            </a:r>
          </a:p>
          <a:p>
            <a:pPr marL="171039" indent="-171039">
              <a:buFont typeface="Arial" panose="020B0604020202020204" pitchFamily="34" charset="0"/>
              <a:buChar char="•"/>
            </a:pPr>
            <a:r>
              <a:rPr lang="en-US" dirty="0"/>
              <a:t>operational changes; or</a:t>
            </a:r>
          </a:p>
          <a:p>
            <a:pPr marL="171039" indent="-171039">
              <a:buFont typeface="Arial" panose="020B0604020202020204" pitchFamily="34" charset="0"/>
              <a:buChar char="•"/>
            </a:pPr>
            <a:r>
              <a:rPr lang="en-US" dirty="0"/>
              <a:t>changes to existing monitoring, reporting, recordkeeping, and testing requirements identified in the permit.</a:t>
            </a:r>
          </a:p>
          <a:p>
            <a:r>
              <a:rPr lang="en-US" dirty="0"/>
              <a:t>It is important to note that these changes must be already authorized under an issued NSR Permit alteration or amendment before construction can begin.  Once the NSR permit changes have been made and permit is issued, FOP changes may be made through an administrative, minor, or significant revision, based on the type of change. If the NSR permit is still pending, the site may not go to TV public notice or announcement until the NSR permit is issued.</a:t>
            </a:r>
          </a:p>
          <a:p>
            <a:r>
              <a:rPr lang="en-US" dirty="0"/>
              <a:t>The applicable requirements may need to be changed due to one or more of the following reasons:</a:t>
            </a:r>
          </a:p>
          <a:p>
            <a:pPr marL="171039" indent="-171039">
              <a:buFont typeface="Arial" panose="020B0604020202020204" pitchFamily="34" charset="0"/>
              <a:buChar char="•"/>
            </a:pPr>
            <a:r>
              <a:rPr lang="en-US" dirty="0"/>
              <a:t>promulgation of new state or federal regulations;</a:t>
            </a:r>
          </a:p>
          <a:p>
            <a:pPr marL="171039" indent="-171039">
              <a:buFont typeface="Arial" panose="020B0604020202020204" pitchFamily="34" charset="0"/>
              <a:buChar char="•"/>
            </a:pPr>
            <a:r>
              <a:rPr lang="en-US" dirty="0"/>
              <a:t>changes to existing regulations codified in the permit;</a:t>
            </a:r>
          </a:p>
          <a:p>
            <a:pPr marL="171039" indent="-171039">
              <a:buFont typeface="Arial" panose="020B0604020202020204" pitchFamily="34" charset="0"/>
              <a:buChar char="•"/>
            </a:pPr>
            <a:r>
              <a:rPr lang="en-US" dirty="0"/>
              <a:t>new NSR authorizations; or</a:t>
            </a:r>
          </a:p>
          <a:p>
            <a:pPr marL="171039" indent="-171039">
              <a:buFont typeface="Arial" panose="020B0604020202020204" pitchFamily="34" charset="0"/>
              <a:buChar char="•"/>
            </a:pPr>
            <a:r>
              <a:rPr lang="en-US" dirty="0"/>
              <a:t>changes (alterations, amendments, modifications, etc.) to existing NSR authorizations.</a:t>
            </a:r>
            <a:r>
              <a:rPr lang="en-US" b="1" dirty="0"/>
              <a:t>[NEXT]</a:t>
            </a:r>
          </a:p>
        </p:txBody>
      </p:sp>
    </p:spTree>
    <p:extLst>
      <p:ext uri="{BB962C8B-B14F-4D97-AF65-F5344CB8AC3E}">
        <p14:creationId xmlns:p14="http://schemas.microsoft.com/office/powerpoint/2010/main" val="4133236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514505"/>
            <a:ext cx="5588000" cy="3043083"/>
          </a:xfrm>
        </p:spPr>
        <p:txBody>
          <a:bodyPr/>
          <a:lstStyle/>
          <a:p>
            <a:pPr defTabSz="929538">
              <a:defRPr/>
            </a:pPr>
            <a:r>
              <a:rPr lang="en-US" sz="1600" dirty="0">
                <a:solidFill>
                  <a:schemeClr val="bg1"/>
                </a:solidFill>
              </a:rPr>
              <a:t>Changes to Permits</a:t>
            </a:r>
          </a:p>
          <a:p>
            <a:pPr defTabSz="929538">
              <a:defRPr/>
            </a:pPr>
            <a:endParaRPr lang="en-US" sz="1600" dirty="0">
              <a:solidFill>
                <a:schemeClr val="bg1"/>
              </a:solidFill>
            </a:endParaRPr>
          </a:p>
          <a:p>
            <a:r>
              <a:rPr lang="en-US" sz="1100" dirty="0">
                <a:solidFill>
                  <a:schemeClr val="bg1"/>
                </a:solidFill>
              </a:rPr>
              <a:t>After initial permit issuance, proposed changes at a major NSR site or changes in applicable requirements may result in the need to authorize the change by an NSR permit alteration or amendment or major modification and subsequently revise the Title V permit. Note that these changes must be already authorized under an issued NSR Permit alteration or amendment or major modification before construction can begin. Changes at a site may include:</a:t>
            </a:r>
          </a:p>
          <a:p>
            <a:pPr marL="171039" indent="-171039">
              <a:buFont typeface="Arial" panose="020B0604020202020204" pitchFamily="34" charset="0"/>
              <a:buChar char="•"/>
            </a:pPr>
            <a:r>
              <a:rPr lang="en-US" sz="1100" dirty="0">
                <a:solidFill>
                  <a:schemeClr val="bg1"/>
                </a:solidFill>
              </a:rPr>
              <a:t>addition or removal of emission sources (resulting from a NSR Permit alteration or amendment);</a:t>
            </a:r>
          </a:p>
          <a:p>
            <a:pPr marL="171039" indent="-171039">
              <a:buFont typeface="Arial" panose="020B0604020202020204" pitchFamily="34" charset="0"/>
              <a:buChar char="•"/>
            </a:pPr>
            <a:r>
              <a:rPr lang="en-US" sz="1100" dirty="0">
                <a:solidFill>
                  <a:schemeClr val="bg1"/>
                </a:solidFill>
              </a:rPr>
              <a:t>operational changes; or</a:t>
            </a:r>
          </a:p>
          <a:p>
            <a:pPr marL="171039" indent="-171039">
              <a:buFont typeface="Arial" panose="020B0604020202020204" pitchFamily="34" charset="0"/>
              <a:buChar char="•"/>
            </a:pPr>
            <a:r>
              <a:rPr lang="en-US" sz="1100" dirty="0">
                <a:solidFill>
                  <a:schemeClr val="bg1"/>
                </a:solidFill>
              </a:rPr>
              <a:t>changes to existing monitoring, reporting, recordkeeping, and testing requirements identified in the permit.</a:t>
            </a:r>
          </a:p>
          <a:p>
            <a:endParaRPr lang="en-US" sz="1100" dirty="0">
              <a:solidFill>
                <a:schemeClr val="bg1"/>
              </a:solidFill>
            </a:endParaRPr>
          </a:p>
          <a:p>
            <a:r>
              <a:rPr lang="en-US" sz="1100" dirty="0">
                <a:solidFill>
                  <a:schemeClr val="bg1"/>
                </a:solidFill>
              </a:rPr>
              <a:t>Once the NSR permit changes have been made and permit is issued, FOP changes may be made through an administrative, minor or significant revision application. The FOP changes may include changes to the Major NSR Summary Table. If the NSR permit is still pending the site may not go to public notice or announcement until the NSR permit is issued.</a:t>
            </a:r>
          </a:p>
          <a:p>
            <a:endParaRPr lang="en-US" sz="1100" dirty="0">
              <a:solidFill>
                <a:schemeClr val="bg1"/>
              </a:solidFill>
            </a:endParaRPr>
          </a:p>
          <a:p>
            <a:r>
              <a:rPr lang="en-US" sz="1100" dirty="0">
                <a:solidFill>
                  <a:schemeClr val="bg1"/>
                </a:solidFill>
              </a:rPr>
              <a:t>The applicable requirements may need to be changed due to one or more of the following reasons:</a:t>
            </a:r>
          </a:p>
          <a:p>
            <a:pPr marL="171039" indent="-171039">
              <a:buFont typeface="Arial" panose="020B0604020202020204" pitchFamily="34" charset="0"/>
              <a:buChar char="•"/>
            </a:pPr>
            <a:r>
              <a:rPr lang="en-US" sz="1100" dirty="0">
                <a:solidFill>
                  <a:schemeClr val="bg1"/>
                </a:solidFill>
              </a:rPr>
              <a:t>promulgation of new state or federal regulations;</a:t>
            </a:r>
          </a:p>
          <a:p>
            <a:pPr marL="171039" indent="-171039">
              <a:buFont typeface="Arial" panose="020B0604020202020204" pitchFamily="34" charset="0"/>
              <a:buChar char="•"/>
            </a:pPr>
            <a:r>
              <a:rPr lang="en-US" sz="1100" dirty="0">
                <a:solidFill>
                  <a:schemeClr val="bg1"/>
                </a:solidFill>
              </a:rPr>
              <a:t>changes to existing regulations codified in the permit;</a:t>
            </a:r>
          </a:p>
          <a:p>
            <a:pPr marL="171039" indent="-171039">
              <a:buFont typeface="Arial" panose="020B0604020202020204" pitchFamily="34" charset="0"/>
              <a:buChar char="•"/>
            </a:pPr>
            <a:r>
              <a:rPr lang="en-US" sz="1100" dirty="0">
                <a:solidFill>
                  <a:schemeClr val="bg1"/>
                </a:solidFill>
              </a:rPr>
              <a:t>new NSR authorizations; or</a:t>
            </a:r>
          </a:p>
          <a:p>
            <a:pPr marL="171039" indent="-171039">
              <a:buFont typeface="Arial" panose="020B0604020202020204" pitchFamily="34" charset="0"/>
              <a:buChar char="•"/>
            </a:pPr>
            <a:r>
              <a:rPr lang="en-US" sz="1100" dirty="0">
                <a:solidFill>
                  <a:schemeClr val="bg1"/>
                </a:solidFill>
              </a:rPr>
              <a:t>changes (alterations, amendments, modifications, etc.) to existing NSR authorizations.</a:t>
            </a:r>
          </a:p>
        </p:txBody>
      </p:sp>
      <p:sp>
        <p:nvSpPr>
          <p:cNvPr id="2" name="Slide Image Placeholder 1"/>
          <p:cNvSpPr>
            <a:spLocks noGrp="1" noRot="1" noChangeAspect="1"/>
          </p:cNvSpPr>
          <p:nvPr>
            <p:ph type="sldImg"/>
          </p:nvPr>
        </p:nvSpPr>
        <p:spPr>
          <a:xfrm>
            <a:off x="725488" y="425450"/>
            <a:ext cx="5565775" cy="3132138"/>
          </a:xfrm>
        </p:spPr>
      </p:sp>
      <p:sp>
        <p:nvSpPr>
          <p:cNvPr id="4" name="Slide Number Placeholder 3"/>
          <p:cNvSpPr>
            <a:spLocks noGrp="1"/>
          </p:cNvSpPr>
          <p:nvPr>
            <p:ph type="sldNum" sz="quarter" idx="10"/>
          </p:nvPr>
        </p:nvSpPr>
        <p:spPr/>
        <p:txBody>
          <a:bodyPr/>
          <a:lstStyle/>
          <a:p>
            <a:fld id="{F9EADE0A-01B1-420C-9BAA-DC0F9E20B898}" type="slidenum">
              <a:rPr lang="en-US" smtClean="0"/>
              <a:t>23</a:t>
            </a:fld>
            <a:endParaRPr lang="en-US" dirty="0"/>
          </a:p>
        </p:txBody>
      </p:sp>
      <p:sp>
        <p:nvSpPr>
          <p:cNvPr id="5" name="TextBox 4">
            <a:extLst>
              <a:ext uri="{FF2B5EF4-FFF2-40B4-BE49-F238E27FC236}">
                <a16:creationId xmlns:a16="http://schemas.microsoft.com/office/drawing/2014/main" id="{082BFD6A-F610-40A2-97A2-EEC39042D80A}"/>
              </a:ext>
            </a:extLst>
          </p:cNvPr>
          <p:cNvSpPr txBox="1"/>
          <p:nvPr/>
        </p:nvSpPr>
        <p:spPr>
          <a:xfrm>
            <a:off x="137034" y="3739985"/>
            <a:ext cx="6710933" cy="4764020"/>
          </a:xfrm>
          <a:prstGeom prst="rect">
            <a:avLst/>
          </a:prstGeom>
          <a:noFill/>
        </p:spPr>
        <p:txBody>
          <a:bodyPr wrap="square" lIns="91221" tIns="45610" rIns="91221" bIns="45610" rtlCol="0">
            <a:spAutoFit/>
          </a:bodyPr>
          <a:lstStyle/>
          <a:p>
            <a:pPr defTabSz="929538">
              <a:defRPr/>
            </a:pPr>
            <a:r>
              <a:rPr lang="en-US" sz="1600" dirty="0"/>
              <a:t>Now we will consider a site that has a PSD or nonattainment permit:</a:t>
            </a:r>
          </a:p>
          <a:p>
            <a:pPr defTabSz="929538">
              <a:defRPr/>
            </a:pPr>
            <a:endParaRPr lang="en-US" sz="1600" dirty="0"/>
          </a:p>
          <a:p>
            <a:r>
              <a:rPr lang="en-US" sz="1600" dirty="0"/>
              <a:t>Similar to the first example, </a:t>
            </a:r>
            <a:r>
              <a:rPr lang="en-US" sz="1600" b="1" dirty="0"/>
              <a:t>[NEXT] </a:t>
            </a:r>
            <a:r>
              <a:rPr lang="en-US" sz="1600" dirty="0"/>
              <a:t>after initial permit issuance, proposed changes at a major NSR site, or changes in applicable requirements, may result in the need to authorize the change by an NSR permit alteration, amendment, or major modification. </a:t>
            </a:r>
            <a:r>
              <a:rPr lang="en-US" sz="1600" b="1" dirty="0"/>
              <a:t>[NEXT] </a:t>
            </a:r>
            <a:r>
              <a:rPr lang="en-US" sz="1600" dirty="0"/>
              <a:t>This would trigger the need to revise the Title V permit. </a:t>
            </a:r>
          </a:p>
          <a:p>
            <a:endParaRPr lang="en-US" sz="1600" dirty="0"/>
          </a:p>
          <a:p>
            <a:r>
              <a:rPr lang="en-US" sz="1600" dirty="0"/>
              <a:t>Again, note that these changes must be already authorized under an issued NSR Permit  change </a:t>
            </a:r>
            <a:r>
              <a:rPr lang="en-US" sz="1600" u="sng" dirty="0"/>
              <a:t>before</a:t>
            </a:r>
            <a:r>
              <a:rPr lang="en-US" sz="1600" dirty="0"/>
              <a:t> construction can begin. Changes at a site may include: The addition or removal of emission sources; operational changes; or changes to existing monitoring, reporting, recordkeeping, and testing requirements identified in the permit.</a:t>
            </a:r>
          </a:p>
          <a:p>
            <a:endParaRPr lang="en-US" sz="1600" dirty="0"/>
          </a:p>
          <a:p>
            <a:r>
              <a:rPr lang="en-US" sz="1600" dirty="0"/>
              <a:t>Once the NSR permit changes have been made and the NSR permit is issued, FOP changes may be made through an administrative, minor, or significant revision application. The FOP changes may include changes to the Major NSR Summary Table. Once again, if the NSR permit is still pending the site may not go to TV public notice or announcement until the NSR permit is issued. </a:t>
            </a:r>
            <a:r>
              <a:rPr lang="en-US" sz="1600" b="1" dirty="0"/>
              <a:t>[NEXT]</a:t>
            </a:r>
          </a:p>
        </p:txBody>
      </p:sp>
    </p:spTree>
    <p:extLst>
      <p:ext uri="{BB962C8B-B14F-4D97-AF65-F5344CB8AC3E}">
        <p14:creationId xmlns:p14="http://schemas.microsoft.com/office/powerpoint/2010/main" val="3075135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1160463"/>
            <a:ext cx="5588000" cy="3031772"/>
          </a:xfrm>
        </p:spPr>
        <p:txBody>
          <a:bodyPr/>
          <a:lstStyle/>
          <a:p>
            <a:pPr defTabSz="929538">
              <a:defRPr/>
            </a:pPr>
            <a:r>
              <a:rPr lang="en-US" sz="2400" dirty="0">
                <a:solidFill>
                  <a:schemeClr val="bg1"/>
                </a:solidFill>
              </a:rPr>
              <a:t>Changes to Permits: For site has a PSD/NA permit</a:t>
            </a:r>
          </a:p>
          <a:p>
            <a:pPr defTabSz="929538">
              <a:defRPr/>
            </a:pPr>
            <a:endParaRPr lang="en-US" sz="1600" dirty="0">
              <a:solidFill>
                <a:schemeClr val="bg1"/>
              </a:solidFill>
            </a:endParaRPr>
          </a:p>
          <a:p>
            <a:pPr defTabSz="929538">
              <a:defRPr/>
            </a:pPr>
            <a:r>
              <a:rPr lang="en-US" sz="1600" dirty="0">
                <a:solidFill>
                  <a:schemeClr val="bg1"/>
                </a:solidFill>
              </a:rPr>
              <a:t>As shown on earlier slides, changes in NSR permit usually trigger a change in the FOP. However, in some cases, changes to FOP may cause changes in the NSR permit. For example, a FOP permit may receive comments from EPA or public during the comment period asserting FOP or NSR permit deficiency exists in certain aspects of the permit such as monitoring and demonstration of compliance with applicable requirements. TCEQ may conduct a technical and legal analysis of the comments and assertions and may determine that the FOP may need to be changed to improve monitoring and demonstration of compliance with applicable requirements. If the improvements affect the NSR permit then NSR permit changes must be made by applicant to the NSR permit.</a:t>
            </a:r>
            <a:endParaRPr lang="en-US" sz="2400"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24</a:t>
            </a:fld>
            <a:endParaRPr lang="en-US" dirty="0"/>
          </a:p>
        </p:txBody>
      </p:sp>
      <p:sp>
        <p:nvSpPr>
          <p:cNvPr id="5" name="TextBox 4">
            <a:extLst>
              <a:ext uri="{FF2B5EF4-FFF2-40B4-BE49-F238E27FC236}">
                <a16:creationId xmlns:a16="http://schemas.microsoft.com/office/drawing/2014/main" id="{ED1DDB98-1524-46BE-A051-856A80DA387E}"/>
              </a:ext>
            </a:extLst>
          </p:cNvPr>
          <p:cNvSpPr txBox="1"/>
          <p:nvPr/>
        </p:nvSpPr>
        <p:spPr>
          <a:xfrm>
            <a:off x="266658" y="4299770"/>
            <a:ext cx="6414646" cy="4241515"/>
          </a:xfrm>
          <a:prstGeom prst="rect">
            <a:avLst/>
          </a:prstGeom>
          <a:noFill/>
        </p:spPr>
        <p:txBody>
          <a:bodyPr wrap="square" lIns="91221" tIns="45610" rIns="91221" bIns="45610" rtlCol="0">
            <a:spAutoFit/>
          </a:bodyPr>
          <a:lstStyle/>
          <a:p>
            <a:pPr defTabSz="929538">
              <a:defRPr/>
            </a:pPr>
            <a:r>
              <a:rPr lang="en-US" sz="1800" dirty="0"/>
              <a:t>As shown in previous two examples, changes in the NSR permit </a:t>
            </a:r>
            <a:r>
              <a:rPr lang="en-US" sz="1800" i="1" dirty="0"/>
              <a:t>usually</a:t>
            </a:r>
            <a:r>
              <a:rPr lang="en-US" sz="1800" dirty="0"/>
              <a:t> trigger a change in the FOP. However, in some cases, changes to FOP may trigger changes in the NSR permit. For example: a FOP may receive comments from EPA or the public during their respective comment periods, asserting that a FOP or NSR permit deficiency exists in certain aspects of the permit.  This can be in regards to monitoring or a demonstration of compliance with applicable requirements. </a:t>
            </a:r>
            <a:r>
              <a:rPr lang="en-US" sz="1800" b="1" dirty="0"/>
              <a:t>[NEXT] </a:t>
            </a:r>
            <a:r>
              <a:rPr lang="en-US" sz="1800" dirty="0"/>
              <a:t>TCEQ may conduct a technical and legal analysis of the comments and assertions, and may determine in some cases that the FOP needs to be changed to clarify or improve monitoring or to demonstrate compliance with applicable requirements. </a:t>
            </a:r>
            <a:r>
              <a:rPr lang="en-US" sz="1800" b="1" dirty="0"/>
              <a:t>[NEXT] </a:t>
            </a:r>
            <a:r>
              <a:rPr lang="en-US" sz="1800" dirty="0"/>
              <a:t>If the improvements affect the NSR permit, then the applicant must submit a permit alteration or amendment to make those changes to the NSR permit, and address the asserted  deficiencies. </a:t>
            </a:r>
            <a:r>
              <a:rPr lang="en-US" sz="1800" b="1" dirty="0"/>
              <a:t>[NEXT]</a:t>
            </a:r>
          </a:p>
        </p:txBody>
      </p:sp>
    </p:spTree>
    <p:extLst>
      <p:ext uri="{BB962C8B-B14F-4D97-AF65-F5344CB8AC3E}">
        <p14:creationId xmlns:p14="http://schemas.microsoft.com/office/powerpoint/2010/main" val="3145029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8500" y="1244735"/>
            <a:ext cx="5588000" cy="2858412"/>
          </a:xfrm>
        </p:spPr>
        <p:txBody>
          <a:bodyPr/>
          <a:lstStyle/>
          <a:p>
            <a:r>
              <a:rPr lang="en-US" sz="1100" dirty="0">
                <a:solidFill>
                  <a:schemeClr val="bg1"/>
                </a:solidFill>
              </a:rPr>
              <a:t>Example</a:t>
            </a:r>
          </a:p>
          <a:p>
            <a:r>
              <a:rPr lang="en-US" dirty="0">
                <a:solidFill>
                  <a:schemeClr val="bg1"/>
                </a:solidFill>
              </a:rPr>
              <a:t>As a minimum, change to FOP that is triggered by a change to the NSR permit may simply involve changing the issuance date of the NSR permit alternation or amendment or modification permit.</a:t>
            </a:r>
            <a:endParaRPr lang="en-US" sz="1100" b="1" dirty="0">
              <a:solidFill>
                <a:schemeClr val="bg1"/>
              </a:solidFill>
            </a:endParaRPr>
          </a:p>
          <a:p>
            <a:endParaRPr lang="en-US" sz="1100"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25</a:t>
            </a:fld>
            <a:endParaRPr lang="en-US" dirty="0"/>
          </a:p>
        </p:txBody>
      </p:sp>
      <p:sp>
        <p:nvSpPr>
          <p:cNvPr id="5" name="TextBox 4">
            <a:extLst>
              <a:ext uri="{FF2B5EF4-FFF2-40B4-BE49-F238E27FC236}">
                <a16:creationId xmlns:a16="http://schemas.microsoft.com/office/drawing/2014/main" id="{C6EDC7EC-D0BE-43AE-9A8F-10F77FE47F2E}"/>
              </a:ext>
            </a:extLst>
          </p:cNvPr>
          <p:cNvSpPr txBox="1"/>
          <p:nvPr/>
        </p:nvSpPr>
        <p:spPr>
          <a:xfrm>
            <a:off x="255549" y="4526940"/>
            <a:ext cx="6399830" cy="3139099"/>
          </a:xfrm>
          <a:prstGeom prst="rect">
            <a:avLst/>
          </a:prstGeom>
          <a:noFill/>
        </p:spPr>
        <p:txBody>
          <a:bodyPr wrap="square" lIns="91221" tIns="45610" rIns="91221" bIns="45610" rtlCol="0">
            <a:spAutoFit/>
          </a:bodyPr>
          <a:lstStyle/>
          <a:p>
            <a:r>
              <a:rPr lang="en-US" sz="1800" dirty="0"/>
              <a:t>So, what happens when an NSR permit changes?  Typically it triggers a change in the FOP.  </a:t>
            </a:r>
            <a:r>
              <a:rPr lang="en-US" sz="1800" b="1" dirty="0"/>
              <a:t>[NEXT] </a:t>
            </a:r>
          </a:p>
          <a:p>
            <a:endParaRPr lang="en-US" sz="1800" b="1" dirty="0"/>
          </a:p>
          <a:p>
            <a:r>
              <a:rPr lang="en-US" sz="1800" dirty="0"/>
              <a:t>At a minimum, it may involve just changing the issuance date of the NSR permit alteration, amendment, or modification in the NSR Authorization References table, which is found in the FOP.</a:t>
            </a:r>
            <a:r>
              <a:rPr lang="en-US" sz="1800" b="1" dirty="0"/>
              <a:t> [NEXT]</a:t>
            </a:r>
          </a:p>
          <a:p>
            <a:endParaRPr lang="en-US" sz="1800" b="1" dirty="0"/>
          </a:p>
          <a:p>
            <a:r>
              <a:rPr lang="en-US" sz="1800" dirty="0"/>
              <a:t>In the next part of our presentation, my colleague Vasant Chaphekar will show us some examples which describe various changes a site may undergo, and discuss the impact of these changes on FOP and NSR permits. </a:t>
            </a:r>
            <a:r>
              <a:rPr lang="en-US" sz="1800" b="1" dirty="0"/>
              <a:t>[NEXT]</a:t>
            </a:r>
          </a:p>
        </p:txBody>
      </p:sp>
    </p:spTree>
    <p:extLst>
      <p:ext uri="{BB962C8B-B14F-4D97-AF65-F5344CB8AC3E}">
        <p14:creationId xmlns:p14="http://schemas.microsoft.com/office/powerpoint/2010/main" val="4138839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1160463"/>
            <a:ext cx="5588000" cy="3020636"/>
          </a:xfrm>
        </p:spPr>
        <p:txBody>
          <a:bodyPr/>
          <a:lstStyle/>
          <a:p>
            <a:pPr defTabSz="929538">
              <a:defRPr/>
            </a:pPr>
            <a:r>
              <a:rPr lang="en-US" dirty="0">
                <a:solidFill>
                  <a:schemeClr val="bg1"/>
                </a:solidFill>
              </a:rPr>
              <a:t>In the next several slides, we will describe various types of changes that a site may undergo and discuss the impact of these changes on NSR and FOP permits. The 3 types of sites considered are: new site that is authorized by a PBR, a minor NSR site and a major NSR site. In the examples, we will also look at how an NSR permit action affects the FOP and vice versa.</a:t>
            </a:r>
            <a:endParaRPr lang="en-US" sz="1100"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26</a:t>
            </a:fld>
            <a:endParaRPr lang="en-US" dirty="0"/>
          </a:p>
        </p:txBody>
      </p:sp>
      <p:sp>
        <p:nvSpPr>
          <p:cNvPr id="5" name="TextBox 4">
            <a:extLst>
              <a:ext uri="{FF2B5EF4-FFF2-40B4-BE49-F238E27FC236}">
                <a16:creationId xmlns:a16="http://schemas.microsoft.com/office/drawing/2014/main" id="{3AE12638-F2FA-45FF-AFB2-2FC6F779E578}"/>
              </a:ext>
            </a:extLst>
          </p:cNvPr>
          <p:cNvSpPr txBox="1"/>
          <p:nvPr/>
        </p:nvSpPr>
        <p:spPr>
          <a:xfrm>
            <a:off x="714951" y="4443259"/>
            <a:ext cx="5673769" cy="1751929"/>
          </a:xfrm>
          <a:prstGeom prst="rect">
            <a:avLst/>
          </a:prstGeom>
          <a:noFill/>
        </p:spPr>
        <p:txBody>
          <a:bodyPr wrap="square" lIns="91221" tIns="45610" rIns="91221" bIns="45610" rtlCol="0">
            <a:spAutoFit/>
          </a:bodyPr>
          <a:lstStyle/>
          <a:p>
            <a:r>
              <a:rPr lang="en-US" sz="1800" dirty="0"/>
              <a:t>Thank you Ariel. In the next several slides, we will look at three types of sites: a new site that is authorized by a PBR </a:t>
            </a:r>
            <a:r>
              <a:rPr lang="en-US" sz="1800" b="1" dirty="0"/>
              <a:t>[NEXT]</a:t>
            </a:r>
            <a:r>
              <a:rPr lang="en-US" sz="1800" dirty="0"/>
              <a:t>, a minor NSR site </a:t>
            </a:r>
            <a:r>
              <a:rPr lang="en-US" sz="1800" b="1" dirty="0"/>
              <a:t>[NEXT]</a:t>
            </a:r>
            <a:r>
              <a:rPr lang="en-US" sz="1800" dirty="0"/>
              <a:t>, and a major NSR site </a:t>
            </a:r>
            <a:r>
              <a:rPr lang="en-US" sz="1800" b="1" dirty="0"/>
              <a:t>[NEXT]</a:t>
            </a:r>
            <a:r>
              <a:rPr lang="en-US" sz="1800" dirty="0"/>
              <a:t>.  We will also look at how a proposed change or modification at a site affects an NSR permit action which in turn affects the FOP, and vice versa.  </a:t>
            </a:r>
            <a:r>
              <a:rPr lang="en-US" sz="1800" b="1" dirty="0"/>
              <a:t>[NEXT]</a:t>
            </a:r>
            <a:endParaRPr lang="en-US" sz="1800" dirty="0"/>
          </a:p>
        </p:txBody>
      </p:sp>
    </p:spTree>
    <p:extLst>
      <p:ext uri="{BB962C8B-B14F-4D97-AF65-F5344CB8AC3E}">
        <p14:creationId xmlns:p14="http://schemas.microsoft.com/office/powerpoint/2010/main" val="2833198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1160463"/>
            <a:ext cx="5588000" cy="2875868"/>
          </a:xfrm>
        </p:spPr>
        <p:txBody>
          <a:bodyPr/>
          <a:lstStyle/>
          <a:p>
            <a:r>
              <a:rPr lang="en-US" sz="1100" dirty="0">
                <a:solidFill>
                  <a:schemeClr val="bg1"/>
                </a:solidFill>
              </a:rPr>
              <a:t>Example:  New Site – Attainment Area</a:t>
            </a:r>
          </a:p>
          <a:p>
            <a:r>
              <a:rPr lang="en-US" dirty="0">
                <a:solidFill>
                  <a:schemeClr val="bg1"/>
                </a:solidFill>
              </a:rPr>
              <a:t>In this example, we have a new engine unit located at a new site located in an attainment area. Engine has a HP rating &gt; 240. It is authorized under PBR 106.512, which was registered by the applicant but applicant did not certify the PBR. Actual NOx emissions at the site were 50 tpy based on test data. Note that operating speed and hours of operation for this source is not known.  Based on the available info is the site subject to TV permit requirements? True or False. Answer is True since the applicant did not certify emission levels for NOx or any other pollutant, the default emission limits for all PBRs is defined in 30 TAC 106.4. Thus, PTE for the unit is 250 tpy NOx. The site is therefore a major source under 30 TAC 122 and requires a FOP.</a:t>
            </a:r>
          </a:p>
          <a:p>
            <a:endParaRPr lang="en-US" sz="1100" dirty="0">
              <a:solidFill>
                <a:schemeClr val="bg1"/>
              </a:solidFill>
            </a:endParaRPr>
          </a:p>
          <a:p>
            <a:r>
              <a:rPr lang="en-US" sz="1100" b="1" u="sng" dirty="0">
                <a:solidFill>
                  <a:schemeClr val="bg1"/>
                </a:solidFill>
              </a:rPr>
              <a:t>Image Attribution: </a:t>
            </a:r>
          </a:p>
          <a:p>
            <a:pPr defTabSz="684154">
              <a:defRPr/>
            </a:pPr>
            <a:r>
              <a:rPr lang="en-US" sz="1100" dirty="0">
                <a:solidFill>
                  <a:schemeClr val="bg1"/>
                </a:solidFill>
                <a:ea typeface="Arial"/>
                <a:cs typeface="Arial"/>
                <a:sym typeface="Arial"/>
              </a:rPr>
              <a:t>Engine by anbileru adaleru from the Noun Project https://thenounproject.com/search/?q=engine&amp;i=780259</a:t>
            </a:r>
          </a:p>
          <a:p>
            <a:endParaRPr lang="en-US" sz="1100" b="1" u="sng"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27</a:t>
            </a:fld>
            <a:endParaRPr lang="en-US" dirty="0"/>
          </a:p>
        </p:txBody>
      </p:sp>
      <p:sp>
        <p:nvSpPr>
          <p:cNvPr id="5" name="TextBox 4">
            <a:extLst>
              <a:ext uri="{FF2B5EF4-FFF2-40B4-BE49-F238E27FC236}">
                <a16:creationId xmlns:a16="http://schemas.microsoft.com/office/drawing/2014/main" id="{2CE47B50-5F8F-48A5-8F6E-957117370DB8}"/>
              </a:ext>
            </a:extLst>
          </p:cNvPr>
          <p:cNvSpPr txBox="1"/>
          <p:nvPr/>
        </p:nvSpPr>
        <p:spPr>
          <a:xfrm>
            <a:off x="366657" y="4641851"/>
            <a:ext cx="6266501" cy="3135032"/>
          </a:xfrm>
          <a:prstGeom prst="rect">
            <a:avLst/>
          </a:prstGeom>
          <a:noFill/>
        </p:spPr>
        <p:txBody>
          <a:bodyPr wrap="square" lIns="91221" tIns="45610" rIns="91221" bIns="45610" rtlCol="0">
            <a:spAutoFit/>
          </a:bodyPr>
          <a:lstStyle/>
          <a:p>
            <a:r>
              <a:rPr lang="en-US" sz="1800" dirty="0">
                <a:solidFill>
                  <a:prstClr val="black"/>
                </a:solidFill>
              </a:rPr>
              <a:t>In this example, we have a new engine unit that is being installed at a new site located in an attainment area. Engine has a HP rating &gt; 240. It is authorized under PBR 106.512, which was registered by the applicant but applicant did not certify the PBR. Actual NOx emissions at the site were 50 tpy based on test data. Based on the available info is the site subject to TV permit requirements? True or False. Answer is True since the applicant did not certify emission levels for NOx or any other pollutant, the default emission limits for all PBRs is defined in 30 TAC 106.4. Thus, PTE for the unit is 250 tpy NOx. The site is therefore a major source under 30 TAC 122 and requires a FOP.</a:t>
            </a:r>
          </a:p>
        </p:txBody>
      </p:sp>
    </p:spTree>
    <p:extLst>
      <p:ext uri="{BB962C8B-B14F-4D97-AF65-F5344CB8AC3E}">
        <p14:creationId xmlns:p14="http://schemas.microsoft.com/office/powerpoint/2010/main" val="226716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9611" y="1572322"/>
            <a:ext cx="5476891" cy="2541961"/>
          </a:xfrm>
        </p:spPr>
        <p:txBody>
          <a:bodyPr/>
          <a:lstStyle/>
          <a:p>
            <a:r>
              <a:rPr lang="en-US" dirty="0">
                <a:solidFill>
                  <a:schemeClr val="bg1"/>
                </a:solidFill>
              </a:rPr>
              <a:t>Since the unit was authorized under PBR 106.512, there is no impact on NSR permitting under 30 TAC 116. Applicant may consider submitting PI-7-CERT or APD-CERT to certify PTE of NOx emission sources is &lt;100 tpy to avoid FOP trigger. If no PI-7-CERT can be submitted to certify NOx emission levels are below 100 tpy then the applicant must submit initial application for a FOP.</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28</a:t>
            </a:fld>
            <a:endParaRPr lang="en-US" dirty="0"/>
          </a:p>
        </p:txBody>
      </p:sp>
      <p:sp>
        <p:nvSpPr>
          <p:cNvPr id="5" name="TextBox 4">
            <a:extLst>
              <a:ext uri="{FF2B5EF4-FFF2-40B4-BE49-F238E27FC236}">
                <a16:creationId xmlns:a16="http://schemas.microsoft.com/office/drawing/2014/main" id="{1003FDEE-96C0-4A81-8D9D-4E6264A6D8B7}"/>
              </a:ext>
            </a:extLst>
          </p:cNvPr>
          <p:cNvSpPr txBox="1"/>
          <p:nvPr/>
        </p:nvSpPr>
        <p:spPr>
          <a:xfrm>
            <a:off x="511098" y="4641850"/>
            <a:ext cx="6222057" cy="2243700"/>
          </a:xfrm>
          <a:prstGeom prst="rect">
            <a:avLst/>
          </a:prstGeom>
          <a:noFill/>
        </p:spPr>
        <p:txBody>
          <a:bodyPr wrap="square" lIns="91221" tIns="45610" rIns="91221" bIns="45610" rtlCol="0">
            <a:spAutoFit/>
          </a:bodyPr>
          <a:lstStyle/>
          <a:p>
            <a:r>
              <a:rPr lang="en-US" sz="1800" dirty="0">
                <a:solidFill>
                  <a:prstClr val="black"/>
                </a:solidFill>
              </a:rPr>
              <a:t>Since the unit was authorized under PBR 106.512, there is no impact on NSR permitting under 30 TAC 116. Applicant may consider submitting PI-7-CERT to certify that PTE of NOx emission sources is &lt; 100 tpy to avoid FOP trigger. If no PI-7-CERT can be submitted to certify that NOx emission levels are below 100 tpy then the applicant must submit an initial application for a FOP.</a:t>
            </a:r>
          </a:p>
          <a:p>
            <a:endParaRPr lang="en-US" dirty="0"/>
          </a:p>
        </p:txBody>
      </p:sp>
    </p:spTree>
    <p:extLst>
      <p:ext uri="{BB962C8B-B14F-4D97-AF65-F5344CB8AC3E}">
        <p14:creationId xmlns:p14="http://schemas.microsoft.com/office/powerpoint/2010/main" val="716119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1393902"/>
            <a:ext cx="5588000" cy="2837463"/>
          </a:xfrm>
        </p:spPr>
        <p:txBody>
          <a:bodyPr/>
          <a:lstStyle/>
          <a:p>
            <a:r>
              <a:rPr lang="en-US" dirty="0">
                <a:solidFill>
                  <a:schemeClr val="bg1"/>
                </a:solidFill>
              </a:rPr>
              <a:t>When to submit an application? For NSR permit – before construction begins; </a:t>
            </a:r>
            <a:r>
              <a:rPr lang="en-US" sz="900" kern="1200" dirty="0">
                <a:solidFill>
                  <a:schemeClr val="tx1"/>
                </a:solidFill>
                <a:effectLst/>
                <a:latin typeface="+mn-lt"/>
                <a:ea typeface="+mn-ea"/>
                <a:cs typeface="+mn-cs"/>
              </a:rPr>
              <a:t>construction cannot occur until the permit is issued</a:t>
            </a:r>
            <a:r>
              <a:rPr lang="en-US" dirty="0">
                <a:solidFill>
                  <a:schemeClr val="bg1"/>
                </a:solidFill>
              </a:rPr>
              <a:t> and for FOP permit – before operation begins.</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29</a:t>
            </a:fld>
            <a:endParaRPr lang="en-US" dirty="0"/>
          </a:p>
        </p:txBody>
      </p:sp>
      <p:sp>
        <p:nvSpPr>
          <p:cNvPr id="5" name="TextBox 4">
            <a:extLst>
              <a:ext uri="{FF2B5EF4-FFF2-40B4-BE49-F238E27FC236}">
                <a16:creationId xmlns:a16="http://schemas.microsoft.com/office/drawing/2014/main" id="{2586DDFD-C9E4-4824-9F5A-70282D99FD02}"/>
              </a:ext>
            </a:extLst>
          </p:cNvPr>
          <p:cNvSpPr txBox="1"/>
          <p:nvPr/>
        </p:nvSpPr>
        <p:spPr>
          <a:xfrm>
            <a:off x="499987" y="4888698"/>
            <a:ext cx="5944286" cy="1137217"/>
          </a:xfrm>
          <a:prstGeom prst="rect">
            <a:avLst/>
          </a:prstGeom>
          <a:noFill/>
        </p:spPr>
        <p:txBody>
          <a:bodyPr wrap="square" lIns="91221" tIns="45610" rIns="91221" bIns="45610" rtlCol="0">
            <a:spAutoFit/>
          </a:bodyPr>
          <a:lstStyle/>
          <a:p>
            <a:r>
              <a:rPr lang="en-US" sz="1800" dirty="0">
                <a:solidFill>
                  <a:prstClr val="black"/>
                </a:solidFill>
              </a:rPr>
              <a:t>When to submit an application? For NSR permit – before construction begins and for FOP permit – before operation begins.</a:t>
            </a:r>
          </a:p>
          <a:p>
            <a:endParaRPr lang="en-US" dirty="0"/>
          </a:p>
        </p:txBody>
      </p:sp>
    </p:spTree>
    <p:extLst>
      <p:ext uri="{BB962C8B-B14F-4D97-AF65-F5344CB8AC3E}">
        <p14:creationId xmlns:p14="http://schemas.microsoft.com/office/powerpoint/2010/main" val="14043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658813"/>
            <a:ext cx="5588000" cy="3133725"/>
          </a:xfrm>
        </p:spPr>
        <p:txBody>
          <a:bodyPr/>
          <a:lstStyle/>
          <a:p>
            <a:r>
              <a:rPr lang="en-US" sz="1100" dirty="0">
                <a:solidFill>
                  <a:schemeClr val="bg1"/>
                </a:solidFill>
              </a:rPr>
              <a:t>Brief History</a:t>
            </a:r>
          </a:p>
          <a:p>
            <a:r>
              <a:rPr lang="en-US" sz="1100" dirty="0">
                <a:solidFill>
                  <a:schemeClr val="bg1"/>
                </a:solidFill>
              </a:rPr>
              <a:t>Federal Clean Air Act (FCAA) and the Texas Clean Air Act (TCAA)</a:t>
            </a:r>
          </a:p>
          <a:p>
            <a:endParaRPr lang="en-US" sz="1100" dirty="0">
              <a:solidFill>
                <a:schemeClr val="bg1"/>
              </a:solidFill>
            </a:endParaRPr>
          </a:p>
          <a:p>
            <a:pPr marL="171039" indent="-171039">
              <a:buFont typeface="Arial" panose="020B0604020202020204" pitchFamily="34" charset="0"/>
              <a:buChar char="•"/>
            </a:pPr>
            <a:r>
              <a:rPr lang="en-US" sz="1100" dirty="0">
                <a:solidFill>
                  <a:schemeClr val="bg1"/>
                </a:solidFill>
              </a:rPr>
              <a:t>TCAA 1965 – Texas Clean Air Act first passed in 1965 and the Texas Air Control Board (TACB) was created within the Department of Health.</a:t>
            </a:r>
          </a:p>
          <a:p>
            <a:pPr marL="171039" indent="-171039">
              <a:buFont typeface="Arial" panose="020B0604020202020204" pitchFamily="34" charset="0"/>
              <a:buChar char="•"/>
            </a:pPr>
            <a:r>
              <a:rPr lang="en-US" sz="1100" dirty="0">
                <a:solidFill>
                  <a:schemeClr val="bg1"/>
                </a:solidFill>
              </a:rPr>
              <a:t>FCAA 1970 – FCAA of 1970 established the major framework that is still in use today.  The National Environmental Policy Act (NEPA) in 1970 led to the EPA.</a:t>
            </a:r>
          </a:p>
          <a:p>
            <a:pPr marL="171039" indent="-171039">
              <a:buFont typeface="Arial" panose="020B0604020202020204" pitchFamily="34" charset="0"/>
              <a:buChar char="•"/>
            </a:pPr>
            <a:r>
              <a:rPr lang="en-US" sz="1100" dirty="0">
                <a:solidFill>
                  <a:schemeClr val="bg1"/>
                </a:solidFill>
              </a:rPr>
              <a:t>TCAA 1971 – Amendments in 1971 established authority for the air permits program.</a:t>
            </a:r>
          </a:p>
          <a:p>
            <a:pPr marL="171039" indent="-171039">
              <a:buFont typeface="Arial" panose="020B0604020202020204" pitchFamily="34" charset="0"/>
              <a:buChar char="•"/>
            </a:pPr>
            <a:r>
              <a:rPr lang="en-US" sz="1100" dirty="0">
                <a:solidFill>
                  <a:schemeClr val="bg1"/>
                </a:solidFill>
              </a:rPr>
              <a:t>FCAA 1977 – Congress established the NSR permitting program as part of the 1977 Federal Clean Air Act Amendments.  These amendments codified requirements for review of major permitting actions (PSD and Nonattainment).</a:t>
            </a:r>
          </a:p>
          <a:p>
            <a:pPr marL="171039" indent="-171039">
              <a:buFont typeface="Arial" panose="020B0604020202020204" pitchFamily="34" charset="0"/>
              <a:buChar char="•"/>
            </a:pPr>
            <a:r>
              <a:rPr lang="en-US" sz="1100" dirty="0">
                <a:solidFill>
                  <a:schemeClr val="bg1"/>
                </a:solidFill>
              </a:rPr>
              <a:t>FCAA 1990 – Congress passed the FCAA Amendments of 1990, which included the new provisions in Title V, creating an operating program to ensure better compliance and allow for more thorough air pollution control. </a:t>
            </a:r>
          </a:p>
          <a:p>
            <a:pPr marL="171039" indent="-171039">
              <a:buFont typeface="Arial" panose="020B0604020202020204" pitchFamily="34" charset="0"/>
              <a:buChar char="•"/>
            </a:pPr>
            <a:endParaRPr lang="en-US" sz="1100" dirty="0">
              <a:solidFill>
                <a:schemeClr val="bg1"/>
              </a:solidFill>
            </a:endParaRPr>
          </a:p>
          <a:p>
            <a:r>
              <a:rPr lang="en-US" sz="1100" b="1" u="sng" dirty="0">
                <a:solidFill>
                  <a:schemeClr val="bg1"/>
                </a:solidFill>
              </a:rPr>
              <a:t>Links:</a:t>
            </a:r>
          </a:p>
          <a:p>
            <a:pPr marL="174289" indent="-174289">
              <a:buFont typeface="Arial" panose="020B0604020202020204" pitchFamily="34" charset="0"/>
              <a:buChar char="•"/>
            </a:pPr>
            <a:r>
              <a:rPr lang="en-US" sz="1100" dirty="0">
                <a:solidFill>
                  <a:schemeClr val="bg1"/>
                </a:solidFill>
              </a:rPr>
              <a:t>30 TAC Chapter 101, Subchapter H: http://texreg.sos.state.tx.us/public/readtac$ext.ViewTAC?tac_view=5&amp;ti=30&amp;pt=1&amp;ch=101&amp;sch=H</a:t>
            </a:r>
          </a:p>
          <a:p>
            <a:pPr marL="174289" indent="-174289">
              <a:buFont typeface="Arial" panose="020B0604020202020204" pitchFamily="34" charset="0"/>
              <a:buChar char="•"/>
            </a:pPr>
            <a:r>
              <a:rPr lang="en-US" sz="1100" dirty="0">
                <a:solidFill>
                  <a:schemeClr val="bg1"/>
                </a:solidFill>
              </a:rPr>
              <a:t>Division 1: http://texreg.sos.state.tx.us/public/readtac$ext.ViewTAC?tac_view=5&amp;ti=30&amp;pt=1&amp;ch=101&amp;sch=H&amp;div=1&amp;rl=Y</a:t>
            </a:r>
          </a:p>
          <a:p>
            <a:pPr marL="174289" indent="-174289">
              <a:buFont typeface="Arial" panose="020B0604020202020204" pitchFamily="34" charset="0"/>
              <a:buChar char="•"/>
            </a:pPr>
            <a:r>
              <a:rPr lang="en-US" sz="1100" dirty="0">
                <a:solidFill>
                  <a:schemeClr val="bg1"/>
                </a:solidFill>
              </a:rPr>
              <a:t>Division 4: http://texreg.sos.state.tx.us/public/readtac$ext.ViewTAC?tac_view=5&amp;ti=30&amp;pt=1&amp;ch=101&amp;sch=H&amp;div=4&amp;rl=Y</a:t>
            </a:r>
          </a:p>
        </p:txBody>
      </p:sp>
      <p:sp>
        <p:nvSpPr>
          <p:cNvPr id="2" name="Slide Image Placeholder 1"/>
          <p:cNvSpPr>
            <a:spLocks noGrp="1" noRot="1" noChangeAspect="1"/>
          </p:cNvSpPr>
          <p:nvPr>
            <p:ph type="sldImg"/>
          </p:nvPr>
        </p:nvSpPr>
        <p:spPr>
          <a:xfrm>
            <a:off x="708025" y="658813"/>
            <a:ext cx="5568950" cy="3133725"/>
          </a:xfrm>
        </p:spPr>
      </p:sp>
      <p:sp>
        <p:nvSpPr>
          <p:cNvPr id="4" name="Slide Number Placeholder 3"/>
          <p:cNvSpPr>
            <a:spLocks noGrp="1"/>
          </p:cNvSpPr>
          <p:nvPr>
            <p:ph type="sldNum" sz="quarter" idx="10"/>
          </p:nvPr>
        </p:nvSpPr>
        <p:spPr/>
        <p:txBody>
          <a:bodyPr/>
          <a:lstStyle/>
          <a:p>
            <a:fld id="{F9EADE0A-01B1-420C-9BAA-DC0F9E20B898}" type="slidenum">
              <a:rPr lang="en-US" smtClean="0"/>
              <a:t>3</a:t>
            </a:fld>
            <a:endParaRPr lang="en-US" dirty="0"/>
          </a:p>
        </p:txBody>
      </p:sp>
      <p:sp>
        <p:nvSpPr>
          <p:cNvPr id="5" name="TextBox 4">
            <a:extLst>
              <a:ext uri="{FF2B5EF4-FFF2-40B4-BE49-F238E27FC236}">
                <a16:creationId xmlns:a16="http://schemas.microsoft.com/office/drawing/2014/main" id="{7C5294A4-8D0C-47F2-8FBC-BF6F9B936834}"/>
              </a:ext>
            </a:extLst>
          </p:cNvPr>
          <p:cNvSpPr txBox="1"/>
          <p:nvPr/>
        </p:nvSpPr>
        <p:spPr>
          <a:xfrm>
            <a:off x="187032" y="3907891"/>
            <a:ext cx="6610936" cy="4910014"/>
          </a:xfrm>
          <a:prstGeom prst="rect">
            <a:avLst/>
          </a:prstGeom>
          <a:noFill/>
        </p:spPr>
        <p:txBody>
          <a:bodyPr wrap="square" lIns="91221" tIns="45610" rIns="91221" bIns="45610" rtlCol="0">
            <a:spAutoFit/>
          </a:bodyPr>
          <a:lstStyle/>
          <a:p>
            <a:r>
              <a:rPr lang="en-US" sz="1800" dirty="0"/>
              <a:t>First off, let’s review a brief history to show how the Federal Clean Air Act (FCAA) and the Texas Clean Air Act (TCAA) helped shape air permitting in Texas</a:t>
            </a:r>
          </a:p>
          <a:p>
            <a:endParaRPr lang="en-US" sz="1000" dirty="0"/>
          </a:p>
          <a:p>
            <a:r>
              <a:rPr lang="en-US" sz="1800" dirty="0"/>
              <a:t>The Texas Clean Air Act first passed in 1965.  At this time, the Texas Air Control Board was created within the Department of Health. </a:t>
            </a:r>
            <a:r>
              <a:rPr lang="en-US" sz="1800" b="1" dirty="0"/>
              <a:t>[NEXT] </a:t>
            </a:r>
            <a:r>
              <a:rPr lang="en-US" sz="1800" dirty="0"/>
              <a:t>The Federal Clean Air Act of 1970 established the major framework that is still in use today.  The National Environmental Policy Act (NEPA) in 1970 led to the creation of the EPA, </a:t>
            </a:r>
            <a:r>
              <a:rPr lang="en-US" sz="1800" b="1" dirty="0"/>
              <a:t>[NEXT]</a:t>
            </a:r>
            <a:r>
              <a:rPr lang="en-US" sz="1800" dirty="0"/>
              <a:t> and amendments in 1971 established authority for the air permits program. </a:t>
            </a:r>
            <a:r>
              <a:rPr lang="en-US" sz="1800" b="1" dirty="0"/>
              <a:t>[NEXT]</a:t>
            </a:r>
            <a:r>
              <a:rPr lang="en-US" sz="1800" dirty="0"/>
              <a:t> Congress the established the NSR permitting program as part of the 1977 Federal Clean Air Act Amendments.  These amendments codified requirements for review of major permitting actions (PSD and Nonattainment). </a:t>
            </a:r>
            <a:r>
              <a:rPr lang="en-US" sz="1800" b="1" dirty="0"/>
              <a:t>[NEXT] </a:t>
            </a:r>
            <a:r>
              <a:rPr lang="en-US" sz="1800" dirty="0"/>
              <a:t>Later on, congress passed the Federal Clean Air Act Amendments of 1990, which included the new provisions in Title V.  This created an operating program to ensure better compliance and allow for more thorough air pollution control. </a:t>
            </a:r>
            <a:r>
              <a:rPr lang="en-US" sz="1800" b="1" dirty="0"/>
              <a:t>[NEXT]</a:t>
            </a:r>
            <a:endParaRPr lang="en-US" sz="1800" dirty="0"/>
          </a:p>
        </p:txBody>
      </p:sp>
    </p:spTree>
    <p:extLst>
      <p:ext uri="{BB962C8B-B14F-4D97-AF65-F5344CB8AC3E}">
        <p14:creationId xmlns:p14="http://schemas.microsoft.com/office/powerpoint/2010/main" val="3013301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54059" y="403146"/>
            <a:ext cx="5588000" cy="3655457"/>
          </a:xfrm>
        </p:spPr>
        <p:txBody>
          <a:bodyPr/>
          <a:lstStyle/>
          <a:p>
            <a:r>
              <a:rPr lang="en-US" sz="1100" dirty="0">
                <a:solidFill>
                  <a:schemeClr val="bg1"/>
                </a:solidFill>
              </a:rPr>
              <a:t>Example: Minor NSR Site (Un-named source located in an attainment area and not previously subject to Title V</a:t>
            </a:r>
          </a:p>
          <a:p>
            <a:endParaRPr lang="en-US" sz="1100" dirty="0">
              <a:solidFill>
                <a:schemeClr val="bg1"/>
              </a:solidFill>
            </a:endParaRPr>
          </a:p>
          <a:p>
            <a:r>
              <a:rPr lang="en-US" dirty="0">
                <a:solidFill>
                  <a:schemeClr val="bg1"/>
                </a:solidFill>
              </a:rPr>
              <a:t>In this example, we have a minor NSR site with an un-named source located in an attainment area. The site was not previously subject to a TV permit. Due to increased production and process changes NOx emission for a unit increased from 50 tpy to 100 tpy. Is the NSR amendment project subject to PSD review? True or False. False because source with PTE = 100 tpy is not a major NSR source in an attainment area. Is the site subject to a TV permit? True or False. True because source with PTE = 100 tpy is a major source under 30 TAC 122.</a:t>
            </a:r>
            <a:endParaRPr lang="en-US" sz="1100" dirty="0">
              <a:solidFill>
                <a:schemeClr val="bg1"/>
              </a:solidFill>
            </a:endParaRPr>
          </a:p>
          <a:p>
            <a:endParaRPr lang="en-US" sz="1100" dirty="0">
              <a:solidFill>
                <a:schemeClr val="bg1"/>
              </a:solidFill>
            </a:endParaRPr>
          </a:p>
          <a:p>
            <a:r>
              <a:rPr lang="en-US" sz="1100" b="1" u="sng" dirty="0">
                <a:solidFill>
                  <a:schemeClr val="bg1"/>
                </a:solidFill>
              </a:rPr>
              <a:t>Image Attribution:</a:t>
            </a:r>
          </a:p>
          <a:p>
            <a:r>
              <a:rPr lang="en-US" sz="1100" dirty="0">
                <a:solidFill>
                  <a:schemeClr val="bg1"/>
                </a:solidFill>
              </a:rPr>
              <a:t>https://www.freeimages.com/photo/refinery-row-2-1545671</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30</a:t>
            </a:fld>
            <a:endParaRPr lang="en-US" dirty="0"/>
          </a:p>
        </p:txBody>
      </p:sp>
      <p:sp>
        <p:nvSpPr>
          <p:cNvPr id="5" name="TextBox 4">
            <a:extLst>
              <a:ext uri="{FF2B5EF4-FFF2-40B4-BE49-F238E27FC236}">
                <a16:creationId xmlns:a16="http://schemas.microsoft.com/office/drawing/2014/main" id="{7232A151-453F-43C3-B0F2-1116BFB13CD9}"/>
              </a:ext>
            </a:extLst>
          </p:cNvPr>
          <p:cNvSpPr txBox="1"/>
          <p:nvPr/>
        </p:nvSpPr>
        <p:spPr>
          <a:xfrm>
            <a:off x="554059" y="4641850"/>
            <a:ext cx="5967990" cy="3626802"/>
          </a:xfrm>
          <a:prstGeom prst="rect">
            <a:avLst/>
          </a:prstGeom>
          <a:noFill/>
        </p:spPr>
        <p:txBody>
          <a:bodyPr wrap="square" lIns="91221" tIns="45610" rIns="91221" bIns="45610" rtlCol="0">
            <a:spAutoFit/>
          </a:bodyPr>
          <a:lstStyle/>
          <a:p>
            <a:r>
              <a:rPr lang="en-US" sz="1800" dirty="0">
                <a:solidFill>
                  <a:prstClr val="black"/>
                </a:solidFill>
              </a:rPr>
              <a:t>In this example we have a Minor NSR Site that includes an un-named source located in an attainment area and the site was not previously subject to Title V. As described earlier by Ariel, an ‘unnamed source’ is a source that is not listed in 30 TAC §122.10(13)(C) or §116.164(a)(1). Due to increased production and process changes NOx emission for a unit increased from 50 tpy to 100 tpy. Is the NSR amendment project subject to PSD review? True or False. [NEXT] False because source with PTE = 100 tpy is not a major NSR source in an attainment area. Is the site subject to a TV permit? True or False. [NEXT] True because source with PTE = 100 tpy is a major source under 30 TAC 122. [NEXT]</a:t>
            </a:r>
            <a:endParaRPr lang="en-US" sz="1800" dirty="0"/>
          </a:p>
          <a:p>
            <a:endParaRPr lang="en-US" dirty="0"/>
          </a:p>
        </p:txBody>
      </p:sp>
    </p:spTree>
    <p:extLst>
      <p:ext uri="{BB962C8B-B14F-4D97-AF65-F5344CB8AC3E}">
        <p14:creationId xmlns:p14="http://schemas.microsoft.com/office/powerpoint/2010/main" val="84018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180425"/>
            <a:ext cx="5588000" cy="3655457"/>
          </a:xfrm>
        </p:spPr>
        <p:txBody>
          <a:bodyPr/>
          <a:lstStyle/>
          <a:p>
            <a:r>
              <a:rPr lang="en-US" dirty="0">
                <a:solidFill>
                  <a:schemeClr val="bg1"/>
                </a:solidFill>
              </a:rPr>
              <a:t>How does this change affect NSR and TV permitting actions?</a:t>
            </a:r>
          </a:p>
          <a:p>
            <a:r>
              <a:rPr lang="en-US" dirty="0">
                <a:solidFill>
                  <a:schemeClr val="bg1"/>
                </a:solidFill>
              </a:rPr>
              <a:t>NSR – File an amendment to revise NSR.</a:t>
            </a:r>
          </a:p>
          <a:p>
            <a:r>
              <a:rPr lang="en-US" dirty="0">
                <a:solidFill>
                  <a:schemeClr val="bg1"/>
                </a:solidFill>
              </a:rPr>
              <a:t>Not a major modification since site is a minor source.</a:t>
            </a:r>
          </a:p>
          <a:p>
            <a:r>
              <a:rPr lang="en-US" dirty="0">
                <a:solidFill>
                  <a:schemeClr val="bg1"/>
                </a:solidFill>
              </a:rPr>
              <a:t>Site must submit initial application for a FOP.</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31</a:t>
            </a:fld>
            <a:endParaRPr lang="en-US" dirty="0"/>
          </a:p>
        </p:txBody>
      </p:sp>
      <p:sp>
        <p:nvSpPr>
          <p:cNvPr id="5" name="TextBox 4">
            <a:extLst>
              <a:ext uri="{FF2B5EF4-FFF2-40B4-BE49-F238E27FC236}">
                <a16:creationId xmlns:a16="http://schemas.microsoft.com/office/drawing/2014/main" id="{F56B1B05-3004-48D6-9B89-4ED010D3A336}"/>
              </a:ext>
            </a:extLst>
          </p:cNvPr>
          <p:cNvSpPr txBox="1"/>
          <p:nvPr/>
        </p:nvSpPr>
        <p:spPr>
          <a:xfrm>
            <a:off x="466655" y="4641850"/>
            <a:ext cx="5999841" cy="3350182"/>
          </a:xfrm>
          <a:prstGeom prst="rect">
            <a:avLst/>
          </a:prstGeom>
          <a:noFill/>
        </p:spPr>
        <p:txBody>
          <a:bodyPr wrap="square" lIns="91221" tIns="45610" rIns="91221" bIns="45610" rtlCol="0">
            <a:spAutoFit/>
          </a:bodyPr>
          <a:lstStyle/>
          <a:p>
            <a:pPr lvl="0"/>
            <a:r>
              <a:rPr lang="en-US" sz="1800" dirty="0">
                <a:solidFill>
                  <a:prstClr val="black"/>
                </a:solidFill>
              </a:rPr>
              <a:t>How does this change affect NSR and TV permitting actions?</a:t>
            </a:r>
          </a:p>
          <a:p>
            <a:pPr lvl="0"/>
            <a:endParaRPr lang="en-US" sz="1800" dirty="0">
              <a:solidFill>
                <a:prstClr val="black"/>
              </a:solidFill>
            </a:endParaRPr>
          </a:p>
          <a:p>
            <a:pPr lvl="0"/>
            <a:r>
              <a:rPr lang="en-US" sz="1800" dirty="0">
                <a:solidFill>
                  <a:prstClr val="black"/>
                </a:solidFill>
              </a:rPr>
              <a:t>Applicant will have to file an amendment to revise NSR.</a:t>
            </a:r>
          </a:p>
          <a:p>
            <a:pPr lvl="0"/>
            <a:r>
              <a:rPr lang="en-US" sz="1800" dirty="0">
                <a:solidFill>
                  <a:prstClr val="black"/>
                </a:solidFill>
              </a:rPr>
              <a:t>This amendment is not considered as a major modification since PTE for NOx source at the site is still below a major NSR source.</a:t>
            </a:r>
          </a:p>
          <a:p>
            <a:pPr lvl="0"/>
            <a:endParaRPr lang="en-US" sz="1800" dirty="0">
              <a:solidFill>
                <a:prstClr val="black"/>
              </a:solidFill>
            </a:endParaRPr>
          </a:p>
          <a:p>
            <a:pPr lvl="0"/>
            <a:r>
              <a:rPr lang="en-US" sz="1800" dirty="0">
                <a:solidFill>
                  <a:prstClr val="black"/>
                </a:solidFill>
              </a:rPr>
              <a:t>Since the site was previously not subject to a Title V permit but is now a major source under Chapter 122 after the NSR amendment is issued, the site must submit an initial application for a FOP. [NEXT]</a:t>
            </a:r>
          </a:p>
          <a:p>
            <a:endParaRPr lang="en-US" dirty="0"/>
          </a:p>
        </p:txBody>
      </p:sp>
    </p:spTree>
    <p:extLst>
      <p:ext uri="{BB962C8B-B14F-4D97-AF65-F5344CB8AC3E}">
        <p14:creationId xmlns:p14="http://schemas.microsoft.com/office/powerpoint/2010/main" val="771704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631588"/>
            <a:ext cx="5588000" cy="3655457"/>
          </a:xfrm>
        </p:spPr>
        <p:txBody>
          <a:bodyPr/>
          <a:lstStyle/>
          <a:p>
            <a:pPr defTabSz="684154">
              <a:defRPr/>
            </a:pPr>
            <a:r>
              <a:rPr lang="en-US" dirty="0">
                <a:solidFill>
                  <a:schemeClr val="bg1"/>
                </a:solidFill>
              </a:rPr>
              <a:t>When to submit an application? For NSR permit – before construction begins; </a:t>
            </a:r>
            <a:r>
              <a:rPr lang="en-US" sz="900" dirty="0">
                <a:solidFill>
                  <a:schemeClr val="tx1"/>
                </a:solidFill>
                <a:cs typeface="Tahoma" pitchFamily="34" charset="0"/>
              </a:rPr>
              <a:t>construction cannot occur until the permit is issued</a:t>
            </a:r>
            <a:r>
              <a:rPr lang="en-US" dirty="0">
                <a:solidFill>
                  <a:schemeClr val="bg1"/>
                </a:solidFill>
              </a:rPr>
              <a:t> and for FOP permit – before operation begins.</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32</a:t>
            </a:fld>
            <a:endParaRPr lang="en-US" dirty="0"/>
          </a:p>
        </p:txBody>
      </p:sp>
      <p:sp>
        <p:nvSpPr>
          <p:cNvPr id="5" name="TextBox 4">
            <a:extLst>
              <a:ext uri="{FF2B5EF4-FFF2-40B4-BE49-F238E27FC236}">
                <a16:creationId xmlns:a16="http://schemas.microsoft.com/office/drawing/2014/main" id="{2A19ABB5-D695-49AD-8ACC-9F82CC27C3BF}"/>
              </a:ext>
            </a:extLst>
          </p:cNvPr>
          <p:cNvSpPr txBox="1"/>
          <p:nvPr/>
        </p:nvSpPr>
        <p:spPr>
          <a:xfrm>
            <a:off x="533320" y="4641851"/>
            <a:ext cx="5769631" cy="1137217"/>
          </a:xfrm>
          <a:prstGeom prst="rect">
            <a:avLst/>
          </a:prstGeom>
          <a:noFill/>
        </p:spPr>
        <p:txBody>
          <a:bodyPr wrap="square" lIns="91221" tIns="45610" rIns="91221" bIns="45610" rtlCol="0">
            <a:spAutoFit/>
          </a:bodyPr>
          <a:lstStyle/>
          <a:p>
            <a:r>
              <a:rPr lang="en-US" sz="1800" dirty="0">
                <a:solidFill>
                  <a:prstClr val="black"/>
                </a:solidFill>
              </a:rPr>
              <a:t>When to submit an application? For NSR permit – before construction begins and for FOP permit – before operation begins. [NEXT]</a:t>
            </a:r>
          </a:p>
          <a:p>
            <a:endParaRPr lang="en-US" dirty="0"/>
          </a:p>
        </p:txBody>
      </p:sp>
    </p:spTree>
    <p:extLst>
      <p:ext uri="{BB962C8B-B14F-4D97-AF65-F5344CB8AC3E}">
        <p14:creationId xmlns:p14="http://schemas.microsoft.com/office/powerpoint/2010/main" val="2499787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620452"/>
            <a:ext cx="5588000" cy="3655457"/>
          </a:xfrm>
        </p:spPr>
        <p:txBody>
          <a:bodyPr/>
          <a:lstStyle/>
          <a:p>
            <a:r>
              <a:rPr lang="en-US" sz="1100" dirty="0">
                <a:solidFill>
                  <a:schemeClr val="bg1"/>
                </a:solidFill>
              </a:rPr>
              <a:t>Minor NSR Site (un-named source in an attainment area and previously subject to Title V)</a:t>
            </a:r>
          </a:p>
          <a:p>
            <a:endParaRPr lang="en-US" dirty="0">
              <a:solidFill>
                <a:schemeClr val="bg1"/>
              </a:solidFill>
            </a:endParaRPr>
          </a:p>
          <a:p>
            <a:r>
              <a:rPr lang="en-US" dirty="0">
                <a:solidFill>
                  <a:schemeClr val="bg1"/>
                </a:solidFill>
              </a:rPr>
              <a:t>In this example, we have a minor NSR site with an un-named source located in an attainment area. The site is subject to a TV permit. Due to increased production and process changes NOx emission for a unit increased from 50 tpy to 100 tpy. Does the applicant need to submit an NSR and FOP application to revise their permits? Yes or No. Answer is Yes since NSR amendment must be approved before construction can begin. What type of FOP revision project is required to be submitted? Admin./Minor/Significant? Answer is Minor revision project since it meets the qualification criteria under 30 TAC §122.215.</a:t>
            </a:r>
          </a:p>
          <a:p>
            <a:endParaRPr lang="en-US" sz="1100" dirty="0">
              <a:solidFill>
                <a:schemeClr val="bg1"/>
              </a:solidFill>
            </a:endParaRPr>
          </a:p>
          <a:p>
            <a:r>
              <a:rPr lang="en-US" sz="1100" b="1" u="sng" dirty="0">
                <a:solidFill>
                  <a:schemeClr val="bg1"/>
                </a:solidFill>
              </a:rPr>
              <a:t>Image Attribution:</a:t>
            </a:r>
          </a:p>
          <a:p>
            <a:pPr defTabSz="684154">
              <a:defRPr/>
            </a:pPr>
            <a:r>
              <a:rPr lang="en-US" sz="1100" dirty="0">
                <a:solidFill>
                  <a:schemeClr val="bg1"/>
                </a:solidFill>
              </a:rPr>
              <a:t>https://www.freeimages.com/photo/refinery-row-2-1545671</a:t>
            </a:r>
          </a:p>
          <a:p>
            <a:endParaRPr lang="en-US" sz="1100"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33</a:t>
            </a:fld>
            <a:endParaRPr lang="en-US" dirty="0"/>
          </a:p>
        </p:txBody>
      </p:sp>
      <p:sp>
        <p:nvSpPr>
          <p:cNvPr id="5" name="TextBox 4">
            <a:extLst>
              <a:ext uri="{FF2B5EF4-FFF2-40B4-BE49-F238E27FC236}">
                <a16:creationId xmlns:a16="http://schemas.microsoft.com/office/drawing/2014/main" id="{7EBA850D-DA7B-4AA2-8426-2759C673B219}"/>
              </a:ext>
            </a:extLst>
          </p:cNvPr>
          <p:cNvSpPr txBox="1"/>
          <p:nvPr/>
        </p:nvSpPr>
        <p:spPr>
          <a:xfrm>
            <a:off x="477765" y="4641850"/>
            <a:ext cx="5933177" cy="3964894"/>
          </a:xfrm>
          <a:prstGeom prst="rect">
            <a:avLst/>
          </a:prstGeom>
          <a:noFill/>
        </p:spPr>
        <p:txBody>
          <a:bodyPr wrap="square" lIns="91221" tIns="45610" rIns="91221" bIns="45610" rtlCol="0">
            <a:spAutoFit/>
          </a:bodyPr>
          <a:lstStyle/>
          <a:p>
            <a:r>
              <a:rPr lang="en-US" sz="1800" dirty="0">
                <a:solidFill>
                  <a:prstClr val="black"/>
                </a:solidFill>
              </a:rPr>
              <a:t>In this example, we have a Minor NSR Site that includes an un-named source. The site is located in an attainment area and the site is currently operating under a Title V permit. Due to increased production and process changes NOx emissions for a unit increased from 50 tpy to 100 tpy. Question: Does the applicant need to submit an NSR and FOP application to revise their permits? Yes or No. [NEXT]</a:t>
            </a:r>
            <a:endParaRPr lang="en-US" sz="1800" dirty="0"/>
          </a:p>
          <a:p>
            <a:r>
              <a:rPr lang="en-US" sz="1800" dirty="0">
                <a:solidFill>
                  <a:prstClr val="black"/>
                </a:solidFill>
              </a:rPr>
              <a:t>Answer is Yes since NSR amendment must be approved before construction can begin and a change is NSR typically results in making changes to the FOP. What type of FOP revision project is required to be submitted? Admin./Minor/Significant? [NEXT]</a:t>
            </a:r>
            <a:r>
              <a:rPr lang="en-US" sz="1800" dirty="0"/>
              <a:t> </a:t>
            </a:r>
            <a:r>
              <a:rPr lang="en-US" sz="1800" dirty="0">
                <a:solidFill>
                  <a:prstClr val="black"/>
                </a:solidFill>
              </a:rPr>
              <a:t>Answer is Minor revision project since it meets the qualification criteria under 30 TAC §122.215. [NEXT]</a:t>
            </a:r>
            <a:endParaRPr lang="en-US" sz="1800" dirty="0"/>
          </a:p>
        </p:txBody>
      </p:sp>
    </p:spTree>
    <p:extLst>
      <p:ext uri="{BB962C8B-B14F-4D97-AF65-F5344CB8AC3E}">
        <p14:creationId xmlns:p14="http://schemas.microsoft.com/office/powerpoint/2010/main" val="1850666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8500" y="609316"/>
            <a:ext cx="5588000" cy="3655457"/>
          </a:xfrm>
        </p:spPr>
        <p:txBody>
          <a:bodyPr/>
          <a:lstStyle/>
          <a:p>
            <a:r>
              <a:rPr lang="en-US" dirty="0">
                <a:solidFill>
                  <a:schemeClr val="bg1"/>
                </a:solidFill>
              </a:rPr>
              <a:t>How does this change affect NSR and TV permitting actions?</a:t>
            </a:r>
          </a:p>
          <a:p>
            <a:r>
              <a:rPr lang="en-US" dirty="0">
                <a:solidFill>
                  <a:schemeClr val="bg1"/>
                </a:solidFill>
              </a:rPr>
              <a:t>NSR – File an amendment to revise NSR.</a:t>
            </a:r>
          </a:p>
          <a:p>
            <a:r>
              <a:rPr lang="en-US" dirty="0">
                <a:solidFill>
                  <a:schemeClr val="bg1"/>
                </a:solidFill>
              </a:rPr>
              <a:t>Not a major modification since site is a minor source.</a:t>
            </a:r>
          </a:p>
          <a:p>
            <a:r>
              <a:rPr lang="en-US" dirty="0">
                <a:solidFill>
                  <a:schemeClr val="bg1"/>
                </a:solidFill>
              </a:rPr>
              <a:t>Site must submit a FOP minor revision application upon issuance of NSR amendment.</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34</a:t>
            </a:fld>
            <a:endParaRPr lang="en-US" dirty="0"/>
          </a:p>
        </p:txBody>
      </p:sp>
      <p:sp>
        <p:nvSpPr>
          <p:cNvPr id="5" name="TextBox 4">
            <a:extLst>
              <a:ext uri="{FF2B5EF4-FFF2-40B4-BE49-F238E27FC236}">
                <a16:creationId xmlns:a16="http://schemas.microsoft.com/office/drawing/2014/main" id="{BBC84C16-6B6A-4EFF-8EFB-F4E0654CBC21}"/>
              </a:ext>
            </a:extLst>
          </p:cNvPr>
          <p:cNvSpPr txBox="1"/>
          <p:nvPr/>
        </p:nvSpPr>
        <p:spPr>
          <a:xfrm>
            <a:off x="698500" y="4641850"/>
            <a:ext cx="5845771" cy="2520320"/>
          </a:xfrm>
          <a:prstGeom prst="rect">
            <a:avLst/>
          </a:prstGeom>
          <a:noFill/>
        </p:spPr>
        <p:txBody>
          <a:bodyPr wrap="square" lIns="91221" tIns="45610" rIns="91221" bIns="45610" rtlCol="0">
            <a:spAutoFit/>
          </a:bodyPr>
          <a:lstStyle/>
          <a:p>
            <a:pPr lvl="0"/>
            <a:r>
              <a:rPr lang="en-US" sz="1800" dirty="0">
                <a:solidFill>
                  <a:prstClr val="black"/>
                </a:solidFill>
              </a:rPr>
              <a:t>How does this change affect NSR and TV permitting actions?</a:t>
            </a:r>
          </a:p>
          <a:p>
            <a:pPr lvl="0"/>
            <a:r>
              <a:rPr lang="en-US" sz="1800" dirty="0">
                <a:solidFill>
                  <a:prstClr val="black"/>
                </a:solidFill>
              </a:rPr>
              <a:t>Applicant will have to file an amendment to revise NSR. This amendment is not considered as a major modification since PTE for NOx source at the site is still below a major NSR source.</a:t>
            </a:r>
          </a:p>
          <a:p>
            <a:pPr lvl="0"/>
            <a:r>
              <a:rPr lang="en-US" sz="1800" dirty="0">
                <a:solidFill>
                  <a:prstClr val="black"/>
                </a:solidFill>
              </a:rPr>
              <a:t>Since the site already has a FOP, it must submit a FOP minor revision application upon issuance of NSR amendment to incorporate the changes. [NEXT]</a:t>
            </a:r>
          </a:p>
          <a:p>
            <a:endParaRPr lang="en-US" dirty="0"/>
          </a:p>
        </p:txBody>
      </p:sp>
    </p:spTree>
    <p:extLst>
      <p:ext uri="{BB962C8B-B14F-4D97-AF65-F5344CB8AC3E}">
        <p14:creationId xmlns:p14="http://schemas.microsoft.com/office/powerpoint/2010/main" val="4033885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8500" y="587044"/>
            <a:ext cx="5588000" cy="3655457"/>
          </a:xfrm>
        </p:spPr>
        <p:txBody>
          <a:bodyPr/>
          <a:lstStyle/>
          <a:p>
            <a:r>
              <a:rPr lang="en-US" sz="1100" dirty="0">
                <a:solidFill>
                  <a:schemeClr val="bg1"/>
                </a:solidFill>
              </a:rPr>
              <a:t>Example: NSR Authorization References</a:t>
            </a:r>
            <a:endParaRPr lang="en-US" sz="1100" b="1" dirty="0">
              <a:solidFill>
                <a:schemeClr val="bg1"/>
              </a:solidFill>
            </a:endParaRPr>
          </a:p>
          <a:p>
            <a:r>
              <a:rPr lang="en-US" sz="1100" dirty="0">
                <a:solidFill>
                  <a:schemeClr val="bg1"/>
                </a:solidFill>
              </a:rPr>
              <a:t>The FOP minor revision project may be as simple as revising the issuance date of the NSR permit.</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35</a:t>
            </a:fld>
            <a:endParaRPr lang="en-US" dirty="0"/>
          </a:p>
        </p:txBody>
      </p:sp>
      <p:sp>
        <p:nvSpPr>
          <p:cNvPr id="5" name="TextBox 4">
            <a:extLst>
              <a:ext uri="{FF2B5EF4-FFF2-40B4-BE49-F238E27FC236}">
                <a16:creationId xmlns:a16="http://schemas.microsoft.com/office/drawing/2014/main" id="{85F109E4-A7B9-4FC5-BB78-9312B0A81070}"/>
              </a:ext>
            </a:extLst>
          </p:cNvPr>
          <p:cNvSpPr txBox="1"/>
          <p:nvPr/>
        </p:nvSpPr>
        <p:spPr>
          <a:xfrm>
            <a:off x="714951" y="4641850"/>
            <a:ext cx="5762656" cy="860597"/>
          </a:xfrm>
          <a:prstGeom prst="rect">
            <a:avLst/>
          </a:prstGeom>
          <a:noFill/>
        </p:spPr>
        <p:txBody>
          <a:bodyPr wrap="square" lIns="91221" tIns="45610" rIns="91221" bIns="45610" rtlCol="0">
            <a:spAutoFit/>
          </a:bodyPr>
          <a:lstStyle/>
          <a:p>
            <a:r>
              <a:rPr lang="en-US" sz="1800" dirty="0">
                <a:solidFill>
                  <a:prstClr val="black"/>
                </a:solidFill>
              </a:rPr>
              <a:t>In some cases, the FOP minor revision project may be as simple as revising the issuance date of the NSR permit.</a:t>
            </a:r>
          </a:p>
          <a:p>
            <a:endParaRPr lang="en-US" dirty="0"/>
          </a:p>
        </p:txBody>
      </p:sp>
    </p:spTree>
    <p:extLst>
      <p:ext uri="{BB962C8B-B14F-4D97-AF65-F5344CB8AC3E}">
        <p14:creationId xmlns:p14="http://schemas.microsoft.com/office/powerpoint/2010/main" val="111488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87392" y="425417"/>
            <a:ext cx="5588000" cy="3655457"/>
          </a:xfrm>
        </p:spPr>
        <p:txBody>
          <a:bodyPr/>
          <a:lstStyle/>
          <a:p>
            <a:r>
              <a:rPr lang="en-US" dirty="0">
                <a:solidFill>
                  <a:schemeClr val="bg1"/>
                </a:solidFill>
              </a:rPr>
              <a:t>When to submit an application? For NSR permit – before construction begins; construction cannot occur until the permit is issued. For FOP – before operation begins. However, site can operate the unit before FOP is issued.</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36</a:t>
            </a:fld>
            <a:endParaRPr lang="en-US" dirty="0"/>
          </a:p>
        </p:txBody>
      </p:sp>
      <p:sp>
        <p:nvSpPr>
          <p:cNvPr id="5" name="TextBox 4">
            <a:extLst>
              <a:ext uri="{FF2B5EF4-FFF2-40B4-BE49-F238E27FC236}">
                <a16:creationId xmlns:a16="http://schemas.microsoft.com/office/drawing/2014/main" id="{6B6CD1C4-A598-4196-A092-8A2618E000D2}"/>
              </a:ext>
            </a:extLst>
          </p:cNvPr>
          <p:cNvSpPr txBox="1"/>
          <p:nvPr/>
        </p:nvSpPr>
        <p:spPr>
          <a:xfrm>
            <a:off x="587392" y="4487802"/>
            <a:ext cx="5682658" cy="2520320"/>
          </a:xfrm>
          <a:prstGeom prst="rect">
            <a:avLst/>
          </a:prstGeom>
          <a:noFill/>
        </p:spPr>
        <p:txBody>
          <a:bodyPr wrap="square" lIns="91221" tIns="45610" rIns="91221" bIns="45610" rtlCol="0">
            <a:spAutoFit/>
          </a:bodyPr>
          <a:lstStyle/>
          <a:p>
            <a:r>
              <a:rPr lang="en-US" sz="1800" dirty="0">
                <a:solidFill>
                  <a:prstClr val="black"/>
                </a:solidFill>
              </a:rPr>
              <a:t>When to submit an application? For NSR permit – before construction begins. As is true for any NSR permit, construction at site cannot occur until the NSR permit is issued. For FOP – the minor revision application must be submitted before operation begins. Since the changes are minor under 30 TAC §122.215, site can operate the unit that is being modified after the application is submitted and before the FOP minor revision is issued. [NEXT]</a:t>
            </a:r>
          </a:p>
          <a:p>
            <a:endParaRPr lang="en-US" dirty="0"/>
          </a:p>
        </p:txBody>
      </p:sp>
    </p:spTree>
    <p:extLst>
      <p:ext uri="{BB962C8B-B14F-4D97-AF65-F5344CB8AC3E}">
        <p14:creationId xmlns:p14="http://schemas.microsoft.com/office/powerpoint/2010/main" val="310463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503370"/>
            <a:ext cx="5588000" cy="3655457"/>
          </a:xfrm>
        </p:spPr>
        <p:txBody>
          <a:bodyPr/>
          <a:lstStyle/>
          <a:p>
            <a:r>
              <a:rPr lang="en-US" sz="1100" dirty="0">
                <a:solidFill>
                  <a:schemeClr val="bg1"/>
                </a:solidFill>
              </a:rPr>
              <a:t>Minor NSR Site (HGB/DFW area, previously not subject to Title V)</a:t>
            </a:r>
          </a:p>
          <a:p>
            <a:endParaRPr lang="en-US" sz="1100" dirty="0">
              <a:solidFill>
                <a:schemeClr val="bg1"/>
              </a:solidFill>
            </a:endParaRPr>
          </a:p>
          <a:p>
            <a:r>
              <a:rPr lang="en-US" dirty="0">
                <a:solidFill>
                  <a:schemeClr val="bg1"/>
                </a:solidFill>
              </a:rPr>
              <a:t>In this example, we have a minor NSR site located in a non-attainment area (HGB/DFW). The site was not previously subject to a TV permit. Due to increased production and process changes NOx emission for a unit increased from 45 tpy to 150 tpy. Is the NSR amendment project subject to NA review? True or False. True because source with PTE = 150 tpy is a major NSR source in the NA area per current moderate classification. Is the site subject to a TV permit? True or False. True because source with PTE = 100 tpy is a major source under 30 TAC 122.</a:t>
            </a:r>
          </a:p>
          <a:p>
            <a:endParaRPr lang="en-US" sz="1100" dirty="0">
              <a:solidFill>
                <a:schemeClr val="bg1"/>
              </a:solidFill>
            </a:endParaRPr>
          </a:p>
          <a:p>
            <a:r>
              <a:rPr lang="en-US" sz="1100" b="1" u="sng" dirty="0">
                <a:solidFill>
                  <a:schemeClr val="bg1"/>
                </a:solidFill>
              </a:rPr>
              <a:t>Image Attribution:</a:t>
            </a:r>
          </a:p>
          <a:p>
            <a:pPr defTabSz="684154">
              <a:defRPr/>
            </a:pPr>
            <a:r>
              <a:rPr lang="en-US" sz="1100" dirty="0">
                <a:solidFill>
                  <a:schemeClr val="bg1"/>
                </a:solidFill>
              </a:rPr>
              <a:t>https://www.freeimages.com/photo/refinery-row-2-1545671</a:t>
            </a:r>
          </a:p>
          <a:p>
            <a:endParaRPr lang="en-US" sz="1100"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37</a:t>
            </a:fld>
            <a:endParaRPr lang="en-US" dirty="0"/>
          </a:p>
        </p:txBody>
      </p:sp>
      <p:sp>
        <p:nvSpPr>
          <p:cNvPr id="5" name="TextBox 4">
            <a:extLst>
              <a:ext uri="{FF2B5EF4-FFF2-40B4-BE49-F238E27FC236}">
                <a16:creationId xmlns:a16="http://schemas.microsoft.com/office/drawing/2014/main" id="{68560CD1-36B1-4025-AD26-FDC10C1BD809}"/>
              </a:ext>
            </a:extLst>
          </p:cNvPr>
          <p:cNvSpPr txBox="1"/>
          <p:nvPr/>
        </p:nvSpPr>
        <p:spPr>
          <a:xfrm>
            <a:off x="555541" y="4641850"/>
            <a:ext cx="5899844" cy="3073561"/>
          </a:xfrm>
          <a:prstGeom prst="rect">
            <a:avLst/>
          </a:prstGeom>
          <a:noFill/>
        </p:spPr>
        <p:txBody>
          <a:bodyPr wrap="square" lIns="91221" tIns="45610" rIns="91221" bIns="45610" rtlCol="0">
            <a:spAutoFit/>
          </a:bodyPr>
          <a:lstStyle/>
          <a:p>
            <a:r>
              <a:rPr lang="en-US" sz="1800" dirty="0">
                <a:solidFill>
                  <a:prstClr val="black"/>
                </a:solidFill>
              </a:rPr>
              <a:t>In this example, we have a minor NSR site located in a non-attainment area (e.g., HGB/DFW). The site was not previously subject to a TV permit. Due to increased production and process changes NOx emission for a unit increased from 45 tpy to 100 tpy. Is the NSR amendment project subject to NA review? True or False. [NEXT] True because source with PTE = 100 tpy is a major NSR source in the NA area per current “moderate” area classification. Is the site subject to a TV permit? True or False. [NEXT] True because source with PTE = 100 tpy is a major source under 30 TAC 122. [NEXT]</a:t>
            </a:r>
          </a:p>
          <a:p>
            <a:endParaRPr lang="en-US" dirty="0"/>
          </a:p>
        </p:txBody>
      </p:sp>
    </p:spTree>
    <p:extLst>
      <p:ext uri="{BB962C8B-B14F-4D97-AF65-F5344CB8AC3E}">
        <p14:creationId xmlns:p14="http://schemas.microsoft.com/office/powerpoint/2010/main" val="1836216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481098"/>
            <a:ext cx="5588000" cy="3655457"/>
          </a:xfrm>
        </p:spPr>
        <p:txBody>
          <a:bodyPr/>
          <a:lstStyle/>
          <a:p>
            <a:r>
              <a:rPr lang="en-US" dirty="0">
                <a:solidFill>
                  <a:schemeClr val="bg1"/>
                </a:solidFill>
              </a:rPr>
              <a:t>How does this change affect NSR and TV permitting actions?</a:t>
            </a:r>
          </a:p>
          <a:p>
            <a:r>
              <a:rPr lang="en-US" dirty="0">
                <a:solidFill>
                  <a:schemeClr val="bg1"/>
                </a:solidFill>
              </a:rPr>
              <a:t>NSR – File an amendment to revise NSR.</a:t>
            </a:r>
          </a:p>
          <a:p>
            <a:r>
              <a:rPr lang="en-US" dirty="0">
                <a:solidFill>
                  <a:schemeClr val="bg1"/>
                </a:solidFill>
              </a:rPr>
              <a:t>Project is considered as a major modification since source is a major source in NA area per current threshold levels.</a:t>
            </a:r>
          </a:p>
          <a:p>
            <a:r>
              <a:rPr lang="en-US" dirty="0">
                <a:solidFill>
                  <a:schemeClr val="bg1"/>
                </a:solidFill>
              </a:rPr>
              <a:t>Site must submit an initial FOP application upon issuance of NSR NA permit.</a:t>
            </a:r>
          </a:p>
          <a:p>
            <a:r>
              <a:rPr lang="en-US" dirty="0">
                <a:solidFill>
                  <a:schemeClr val="bg1"/>
                </a:solidFill>
              </a:rPr>
              <a:t>FOP initial application must include a Major NSR Summary Table for the NA permit.</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38</a:t>
            </a:fld>
            <a:endParaRPr lang="en-US" dirty="0"/>
          </a:p>
        </p:txBody>
      </p:sp>
      <p:sp>
        <p:nvSpPr>
          <p:cNvPr id="5" name="TextBox 4">
            <a:extLst>
              <a:ext uri="{FF2B5EF4-FFF2-40B4-BE49-F238E27FC236}">
                <a16:creationId xmlns:a16="http://schemas.microsoft.com/office/drawing/2014/main" id="{29F4A587-A4EE-4E14-BE80-C31D110C8642}"/>
              </a:ext>
            </a:extLst>
          </p:cNvPr>
          <p:cNvSpPr txBox="1"/>
          <p:nvPr/>
        </p:nvSpPr>
        <p:spPr>
          <a:xfrm>
            <a:off x="622206" y="4641850"/>
            <a:ext cx="5822068" cy="3626802"/>
          </a:xfrm>
          <a:prstGeom prst="rect">
            <a:avLst/>
          </a:prstGeom>
          <a:noFill/>
        </p:spPr>
        <p:txBody>
          <a:bodyPr wrap="square" lIns="91221" tIns="45610" rIns="91221" bIns="45610" rtlCol="0">
            <a:spAutoFit/>
          </a:bodyPr>
          <a:lstStyle/>
          <a:p>
            <a:pPr lvl="0"/>
            <a:r>
              <a:rPr lang="en-US" sz="1800" dirty="0">
                <a:solidFill>
                  <a:prstClr val="black"/>
                </a:solidFill>
              </a:rPr>
              <a:t>How does this change affect NSR and TV permitting actions?</a:t>
            </a:r>
          </a:p>
          <a:p>
            <a:pPr lvl="0"/>
            <a:r>
              <a:rPr lang="en-US" sz="1800" dirty="0">
                <a:solidFill>
                  <a:prstClr val="black"/>
                </a:solidFill>
              </a:rPr>
              <a:t>NSR – File an amendment to revise NSR.</a:t>
            </a:r>
          </a:p>
          <a:p>
            <a:pPr lvl="0"/>
            <a:r>
              <a:rPr lang="en-US" sz="1800" dirty="0">
                <a:solidFill>
                  <a:prstClr val="black"/>
                </a:solidFill>
              </a:rPr>
              <a:t>Project is considered as a major modification since source is a major source in NA area per current threshold levels. In its NSR amendment application, applicant must submit NSR workbook data that includes netting and offset calculations that may be required for federal review.</a:t>
            </a:r>
          </a:p>
          <a:p>
            <a:pPr lvl="0"/>
            <a:endParaRPr lang="en-US" sz="1800" dirty="0">
              <a:solidFill>
                <a:prstClr val="black"/>
              </a:solidFill>
            </a:endParaRPr>
          </a:p>
          <a:p>
            <a:pPr lvl="0"/>
            <a:r>
              <a:rPr lang="en-US" sz="1800" dirty="0">
                <a:solidFill>
                  <a:prstClr val="black"/>
                </a:solidFill>
              </a:rPr>
              <a:t>Since site was not previously subject to a Title V permit, it must also submit an initial FOP application upon issuance of NSR NA permit. The FOP initial application must include a Major NSR Summary Table for the NSR NA permit. [NEXT]</a:t>
            </a:r>
          </a:p>
          <a:p>
            <a:endParaRPr lang="en-US" dirty="0"/>
          </a:p>
        </p:txBody>
      </p:sp>
    </p:spTree>
    <p:extLst>
      <p:ext uri="{BB962C8B-B14F-4D97-AF65-F5344CB8AC3E}">
        <p14:creationId xmlns:p14="http://schemas.microsoft.com/office/powerpoint/2010/main" val="297722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447690"/>
            <a:ext cx="5588000" cy="3655457"/>
          </a:xfrm>
        </p:spPr>
        <p:txBody>
          <a:bodyPr/>
          <a:lstStyle/>
          <a:p>
            <a:pPr defTabSz="684154">
              <a:defRPr/>
            </a:pPr>
            <a:r>
              <a:rPr lang="en-US" dirty="0">
                <a:solidFill>
                  <a:schemeClr val="bg1"/>
                </a:solidFill>
              </a:rPr>
              <a:t>When to submit an application? For NSR permit – before construction begins; construction cannot occur until the permit is issued. For FOP – upon issuance of the NSR NA permit and before operation begins. However, site can operate the unit before FOP is issued.</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39</a:t>
            </a:fld>
            <a:endParaRPr lang="en-US" dirty="0"/>
          </a:p>
        </p:txBody>
      </p:sp>
      <p:sp>
        <p:nvSpPr>
          <p:cNvPr id="5" name="TextBox 4">
            <a:extLst>
              <a:ext uri="{FF2B5EF4-FFF2-40B4-BE49-F238E27FC236}">
                <a16:creationId xmlns:a16="http://schemas.microsoft.com/office/drawing/2014/main" id="{739DEC66-D5B6-4EA0-A99C-D4C4C9D8C9AC}"/>
              </a:ext>
            </a:extLst>
          </p:cNvPr>
          <p:cNvSpPr txBox="1"/>
          <p:nvPr/>
        </p:nvSpPr>
        <p:spPr>
          <a:xfrm>
            <a:off x="682050" y="4641850"/>
            <a:ext cx="5588000" cy="3073561"/>
          </a:xfrm>
          <a:prstGeom prst="rect">
            <a:avLst/>
          </a:prstGeom>
          <a:noFill/>
        </p:spPr>
        <p:txBody>
          <a:bodyPr wrap="square" lIns="91221" tIns="45610" rIns="91221" bIns="45610" rtlCol="0">
            <a:spAutoFit/>
          </a:bodyPr>
          <a:lstStyle/>
          <a:p>
            <a:pPr lvl="0">
              <a:defRPr/>
            </a:pPr>
            <a:r>
              <a:rPr lang="en-US" sz="1800" dirty="0">
                <a:solidFill>
                  <a:prstClr val="black"/>
                </a:solidFill>
              </a:rPr>
              <a:t>When to submit an application? For NSR permit – before construction begins. As is true for any NSR permit, construction cannot occur until the permit is issued. </a:t>
            </a:r>
          </a:p>
          <a:p>
            <a:pPr lvl="0">
              <a:defRPr/>
            </a:pPr>
            <a:endParaRPr lang="en-US" sz="1800" dirty="0">
              <a:solidFill>
                <a:prstClr val="black"/>
              </a:solidFill>
            </a:endParaRPr>
          </a:p>
          <a:p>
            <a:pPr lvl="0">
              <a:defRPr/>
            </a:pPr>
            <a:r>
              <a:rPr lang="en-US" sz="1800" dirty="0">
                <a:solidFill>
                  <a:prstClr val="black"/>
                </a:solidFill>
              </a:rPr>
              <a:t>The site must submit an initial application for a FOP upon issuance of the NSR NA permit and before operation begins. The initial FOP application may be submitted as an abbreviated or a complete application. Once the initial FOP application has been submitted, the site can operate the unit before FOP is issued. [NEXT]</a:t>
            </a:r>
          </a:p>
          <a:p>
            <a:endParaRPr lang="en-US" dirty="0"/>
          </a:p>
        </p:txBody>
      </p:sp>
    </p:spTree>
    <p:extLst>
      <p:ext uri="{BB962C8B-B14F-4D97-AF65-F5344CB8AC3E}">
        <p14:creationId xmlns:p14="http://schemas.microsoft.com/office/powerpoint/2010/main" val="154397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1185576"/>
            <a:ext cx="5588000" cy="3079197"/>
          </a:xfrm>
        </p:spPr>
        <p:txBody>
          <a:bodyPr/>
          <a:lstStyle/>
          <a:p>
            <a:r>
              <a:rPr lang="en-US" sz="1100" dirty="0">
                <a:solidFill>
                  <a:schemeClr val="bg1"/>
                </a:solidFill>
              </a:rPr>
              <a:t>Air Permitting</a:t>
            </a:r>
          </a:p>
          <a:p>
            <a:endParaRPr lang="en-US" sz="1100" dirty="0">
              <a:solidFill>
                <a:schemeClr val="bg1"/>
              </a:solidFill>
            </a:endParaRPr>
          </a:p>
          <a:p>
            <a:pPr marL="171039" indent="-171039">
              <a:buFont typeface="Arial" panose="020B0604020202020204" pitchFamily="34" charset="0"/>
              <a:buChar char="•"/>
            </a:pPr>
            <a:r>
              <a:rPr lang="en-US" sz="1100" dirty="0">
                <a:solidFill>
                  <a:schemeClr val="bg1"/>
                </a:solidFill>
              </a:rPr>
              <a:t>Step 1: Construction Permit - “New Source Review (NSR)”</a:t>
            </a:r>
          </a:p>
          <a:p>
            <a:pPr marL="513116" lvl="1" indent="-171039">
              <a:buFont typeface="Arial" panose="020B0604020202020204" pitchFamily="34" charset="0"/>
              <a:buChar char="•"/>
            </a:pPr>
            <a:r>
              <a:rPr lang="en-US" sz="1100" dirty="0">
                <a:solidFill>
                  <a:schemeClr val="bg1"/>
                </a:solidFill>
              </a:rPr>
              <a:t>30 TAC Chapters 106 and 116 </a:t>
            </a:r>
          </a:p>
          <a:p>
            <a:pPr marL="171039" indent="-171039">
              <a:buFont typeface="Arial" panose="020B0604020202020204" pitchFamily="34" charset="0"/>
              <a:buChar char="•"/>
            </a:pPr>
            <a:r>
              <a:rPr lang="en-US" sz="1100" dirty="0">
                <a:solidFill>
                  <a:schemeClr val="bg1"/>
                </a:solidFill>
              </a:rPr>
              <a:t>Step 2: Operating Permit – “Title V” or “Federal Operating Permit (FOP)”</a:t>
            </a:r>
          </a:p>
          <a:p>
            <a:pPr marL="513116" lvl="1" indent="-171039">
              <a:buFont typeface="Arial" panose="020B0604020202020204" pitchFamily="34" charset="0"/>
              <a:buChar char="•"/>
            </a:pPr>
            <a:r>
              <a:rPr lang="en-US" sz="1100" dirty="0">
                <a:solidFill>
                  <a:schemeClr val="bg1"/>
                </a:solidFill>
              </a:rPr>
              <a:t>30 TAC Chapter 122</a:t>
            </a:r>
          </a:p>
          <a:p>
            <a:endParaRPr lang="en-US" sz="1100" dirty="0">
              <a:solidFill>
                <a:schemeClr val="bg1"/>
              </a:solidFill>
            </a:endParaRPr>
          </a:p>
          <a:p>
            <a:r>
              <a:rPr lang="en-US" dirty="0">
                <a:solidFill>
                  <a:schemeClr val="bg1"/>
                </a:solidFill>
              </a:rPr>
              <a:t>Step 2 is conditional, since not all sites that have an NSR permit are subject to FOP requirements. FOP is required for all major sources and some non-major sources that are listed by EPA under 40 CFR Part 70.3(a).</a:t>
            </a:r>
          </a:p>
          <a:p>
            <a:endParaRPr lang="en-US" sz="1100" dirty="0">
              <a:solidFill>
                <a:schemeClr val="bg1"/>
              </a:solidFill>
            </a:endParaRPr>
          </a:p>
          <a:p>
            <a:r>
              <a:rPr lang="en-US" sz="1100" b="1" u="sng" dirty="0">
                <a:solidFill>
                  <a:schemeClr val="bg1"/>
                </a:solidFill>
              </a:rPr>
              <a:t>Links:</a:t>
            </a:r>
          </a:p>
          <a:p>
            <a:r>
              <a:rPr lang="en-US" sz="1100" dirty="0">
                <a:solidFill>
                  <a:schemeClr val="bg1"/>
                </a:solidFill>
              </a:rPr>
              <a:t>30 TAC Chapter 106: https://texreg.sos.state.tx.us/public/readtac$ext.ViewTAC?tac_view=4&amp;ti=30&amp;pt=1&amp;ch=106</a:t>
            </a:r>
          </a:p>
          <a:p>
            <a:r>
              <a:rPr lang="en-US" sz="1100" dirty="0">
                <a:solidFill>
                  <a:schemeClr val="bg1"/>
                </a:solidFill>
              </a:rPr>
              <a:t>30 TAC Chapter 116: https://texreg.sos.state.tx.us/public/readtac$ext.ViewTAC?tac_view=4&amp;ti=30&amp;pt=1&amp;ch=116</a:t>
            </a:r>
          </a:p>
          <a:p>
            <a:r>
              <a:rPr lang="en-US" sz="1100" dirty="0">
                <a:solidFill>
                  <a:schemeClr val="bg1"/>
                </a:solidFill>
              </a:rPr>
              <a:t>30 TAC Chapter 122: https://texreg.sos.state.tx.us/public/readtac$ext.ViewTAC?tac_view=4&amp;ti=30&amp;pt=1&amp;ch=122</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4</a:t>
            </a:fld>
            <a:endParaRPr lang="en-US" dirty="0"/>
          </a:p>
        </p:txBody>
      </p:sp>
      <p:sp>
        <p:nvSpPr>
          <p:cNvPr id="5" name="TextBox 4">
            <a:extLst>
              <a:ext uri="{FF2B5EF4-FFF2-40B4-BE49-F238E27FC236}">
                <a16:creationId xmlns:a16="http://schemas.microsoft.com/office/drawing/2014/main" id="{797D2E63-ADE8-4299-B83F-ACA6C4B574A1}"/>
              </a:ext>
            </a:extLst>
          </p:cNvPr>
          <p:cNvSpPr txBox="1"/>
          <p:nvPr/>
        </p:nvSpPr>
        <p:spPr>
          <a:xfrm>
            <a:off x="255549" y="4409851"/>
            <a:ext cx="6555382" cy="3688273"/>
          </a:xfrm>
          <a:prstGeom prst="rect">
            <a:avLst/>
          </a:prstGeom>
          <a:noFill/>
        </p:spPr>
        <p:txBody>
          <a:bodyPr wrap="square" lIns="91221" tIns="45610" rIns="91221" bIns="45610" rtlCol="0">
            <a:spAutoFit/>
          </a:bodyPr>
          <a:lstStyle/>
          <a:p>
            <a:r>
              <a:rPr lang="en-US" sz="1800" dirty="0"/>
              <a:t>The “Texas 2-Step” Permitting System includes the following steps:</a:t>
            </a:r>
          </a:p>
          <a:p>
            <a:endParaRPr lang="en-US" sz="1800" dirty="0"/>
          </a:p>
          <a:p>
            <a:r>
              <a:rPr lang="en-US" sz="1800" dirty="0"/>
              <a:t>In Step 1, a construction (or NSR) permit is obtained.  NSR permits are authorizations required to construct a new facility or modify an existing facility.  Requirements for NSR permits can be found in 30 TAC §106 and §116.</a:t>
            </a:r>
            <a:r>
              <a:rPr lang="en-US" sz="1800" b="1" dirty="0"/>
              <a:t> [NEXT]</a:t>
            </a:r>
            <a:r>
              <a:rPr lang="en-US" sz="1800" dirty="0"/>
              <a:t/>
            </a:r>
            <a:br>
              <a:rPr lang="en-US" sz="1800" dirty="0"/>
            </a:br>
            <a:endParaRPr lang="en-US" sz="1800" dirty="0"/>
          </a:p>
          <a:p>
            <a:r>
              <a:rPr lang="en-US" sz="1800" dirty="0"/>
              <a:t>In Step 2, if required, an operating Permit (Title V or FOP) is obtained. This is a legally enforceable document required for all major sources and some non-major sources. It is important to note that not all sources that have a NSR permit will be subject to a FOP. Requirements for the FOP program are stated in 40 CFR Part 70, as well as 30 TAC §122.  </a:t>
            </a:r>
            <a:r>
              <a:rPr lang="en-US" sz="1800" b="1" dirty="0"/>
              <a:t>[NEXT]</a:t>
            </a:r>
            <a:endParaRPr lang="en-US" sz="1800" dirty="0"/>
          </a:p>
        </p:txBody>
      </p:sp>
    </p:spTree>
    <p:extLst>
      <p:ext uri="{BB962C8B-B14F-4D97-AF65-F5344CB8AC3E}">
        <p14:creationId xmlns:p14="http://schemas.microsoft.com/office/powerpoint/2010/main" val="2773946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347465"/>
            <a:ext cx="5588000" cy="3655457"/>
          </a:xfrm>
        </p:spPr>
        <p:txBody>
          <a:bodyPr/>
          <a:lstStyle/>
          <a:p>
            <a:r>
              <a:rPr lang="en-US" sz="1100" dirty="0">
                <a:solidFill>
                  <a:schemeClr val="bg1"/>
                </a:solidFill>
              </a:rPr>
              <a:t>Major NSR Site and subject to Title V</a:t>
            </a:r>
          </a:p>
          <a:p>
            <a:endParaRPr lang="en-US" sz="1100" dirty="0">
              <a:solidFill>
                <a:schemeClr val="bg1"/>
              </a:solidFill>
            </a:endParaRPr>
          </a:p>
          <a:p>
            <a:r>
              <a:rPr lang="en-US" dirty="0">
                <a:solidFill>
                  <a:schemeClr val="bg1"/>
                </a:solidFill>
              </a:rPr>
              <a:t>In this example, we have a major NSR site that is subject to a TV permit. Due to increased production and process changes applicant submitted an NSR project which is considered a major modification. Applicant has submitted a new federal permit application or is updating a previously issued NSR/PSD/NA permit version.  What type of FOP revision project is required to be submitted? Admin./Minor/Significant? Answer is Significant revision project since the NSR modification is considered as a Title I modification and it meets the qualification criteria under 30 TAC §122.219.</a:t>
            </a:r>
          </a:p>
          <a:p>
            <a:endParaRPr lang="en-US" sz="1100" dirty="0">
              <a:solidFill>
                <a:schemeClr val="bg1"/>
              </a:solidFill>
            </a:endParaRPr>
          </a:p>
          <a:p>
            <a:r>
              <a:rPr lang="en-US" sz="1100" b="1" u="sng" dirty="0">
                <a:solidFill>
                  <a:schemeClr val="bg1"/>
                </a:solidFill>
              </a:rPr>
              <a:t>Image Attribution:</a:t>
            </a:r>
          </a:p>
          <a:p>
            <a:r>
              <a:rPr lang="en-US" sz="1100" b="1" u="sng" dirty="0">
                <a:solidFill>
                  <a:schemeClr val="bg1"/>
                </a:solidFill>
              </a:rPr>
              <a:t>Photo 257700.jpeg from Pexels.com</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40</a:t>
            </a:fld>
            <a:endParaRPr lang="en-US" dirty="0"/>
          </a:p>
        </p:txBody>
      </p:sp>
      <p:sp>
        <p:nvSpPr>
          <p:cNvPr id="5" name="TextBox 4">
            <a:extLst>
              <a:ext uri="{FF2B5EF4-FFF2-40B4-BE49-F238E27FC236}">
                <a16:creationId xmlns:a16="http://schemas.microsoft.com/office/drawing/2014/main" id="{542E6EB5-E7C1-43C9-96D2-06E842E869A9}"/>
              </a:ext>
            </a:extLst>
          </p:cNvPr>
          <p:cNvSpPr txBox="1"/>
          <p:nvPr/>
        </p:nvSpPr>
        <p:spPr>
          <a:xfrm>
            <a:off x="533320" y="4543483"/>
            <a:ext cx="5877622" cy="3626802"/>
          </a:xfrm>
          <a:prstGeom prst="rect">
            <a:avLst/>
          </a:prstGeom>
          <a:noFill/>
        </p:spPr>
        <p:txBody>
          <a:bodyPr wrap="square" lIns="91221" tIns="45610" rIns="91221" bIns="45610" rtlCol="0">
            <a:spAutoFit/>
          </a:bodyPr>
          <a:lstStyle/>
          <a:p>
            <a:r>
              <a:rPr lang="en-US" sz="1800" dirty="0">
                <a:solidFill>
                  <a:prstClr val="black"/>
                </a:solidFill>
              </a:rPr>
              <a:t>In this example, we have a major NSR site that is subject to a TV permit. Due to increased production and process changes applicant submitted an NSR project application which is considered a major modification. Applicant has submitted an NSR amendment that is subject to federal review. The major source may obtain a new federal permit or may update a previously issued NSR/PSD/NA permit version.  What type of FOP revision project is required to be submitted? Admin./Minor/Significant? [NEXT] Answer is Significant revision project since the NSR modification is considered as a Title I modification and it meets the qualification criteria under 30 TAC §122.219. [NEXT]</a:t>
            </a:r>
          </a:p>
          <a:p>
            <a:endParaRPr lang="en-US" dirty="0"/>
          </a:p>
        </p:txBody>
      </p:sp>
    </p:spTree>
    <p:extLst>
      <p:ext uri="{BB962C8B-B14F-4D97-AF65-F5344CB8AC3E}">
        <p14:creationId xmlns:p14="http://schemas.microsoft.com/office/powerpoint/2010/main" val="1501085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559049"/>
            <a:ext cx="5588000" cy="3655457"/>
          </a:xfrm>
        </p:spPr>
        <p:txBody>
          <a:bodyPr/>
          <a:lstStyle/>
          <a:p>
            <a:pPr defTabSz="684154">
              <a:defRPr/>
            </a:pPr>
            <a:r>
              <a:rPr lang="en-US" dirty="0">
                <a:solidFill>
                  <a:schemeClr val="bg1"/>
                </a:solidFill>
              </a:rPr>
              <a:t>How does this change affect NSR permitting actions?</a:t>
            </a:r>
          </a:p>
          <a:p>
            <a:r>
              <a:rPr lang="en-US" dirty="0">
                <a:solidFill>
                  <a:schemeClr val="bg1"/>
                </a:solidFill>
              </a:rPr>
              <a:t>NSR – File an amendment to revise NSR</a:t>
            </a:r>
          </a:p>
          <a:p>
            <a:r>
              <a:rPr lang="en-US" dirty="0">
                <a:solidFill>
                  <a:schemeClr val="bg1"/>
                </a:solidFill>
              </a:rPr>
              <a:t>Major modification Project</a:t>
            </a:r>
          </a:p>
          <a:p>
            <a:r>
              <a:rPr lang="en-US" dirty="0">
                <a:solidFill>
                  <a:schemeClr val="bg1"/>
                </a:solidFill>
              </a:rPr>
              <a:t>Submit NA application</a:t>
            </a:r>
          </a:p>
          <a:p>
            <a:r>
              <a:rPr lang="en-US" dirty="0">
                <a:solidFill>
                  <a:schemeClr val="bg1"/>
                </a:solidFill>
              </a:rPr>
              <a:t>Revise version number of NA permit if site has a NA permit</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41</a:t>
            </a:fld>
            <a:endParaRPr lang="en-US" dirty="0"/>
          </a:p>
        </p:txBody>
      </p:sp>
      <p:sp>
        <p:nvSpPr>
          <p:cNvPr id="5" name="TextBox 4">
            <a:extLst>
              <a:ext uri="{FF2B5EF4-FFF2-40B4-BE49-F238E27FC236}">
                <a16:creationId xmlns:a16="http://schemas.microsoft.com/office/drawing/2014/main" id="{BC8DFE76-12D6-4367-9BEB-ED0E458995B0}"/>
              </a:ext>
            </a:extLst>
          </p:cNvPr>
          <p:cNvSpPr txBox="1"/>
          <p:nvPr/>
        </p:nvSpPr>
        <p:spPr>
          <a:xfrm>
            <a:off x="599985" y="4641850"/>
            <a:ext cx="5788735" cy="3073561"/>
          </a:xfrm>
          <a:prstGeom prst="rect">
            <a:avLst/>
          </a:prstGeom>
          <a:noFill/>
        </p:spPr>
        <p:txBody>
          <a:bodyPr wrap="square" lIns="91221" tIns="45610" rIns="91221" bIns="45610" rtlCol="0">
            <a:spAutoFit/>
          </a:bodyPr>
          <a:lstStyle/>
          <a:p>
            <a:pPr lvl="0">
              <a:defRPr/>
            </a:pPr>
            <a:r>
              <a:rPr lang="en-US" sz="1800" dirty="0">
                <a:solidFill>
                  <a:prstClr val="black"/>
                </a:solidFill>
              </a:rPr>
              <a:t>How does this change affect NSR permitting actions?</a:t>
            </a:r>
          </a:p>
          <a:p>
            <a:pPr lvl="0"/>
            <a:r>
              <a:rPr lang="en-US" sz="1800" dirty="0">
                <a:solidFill>
                  <a:prstClr val="black"/>
                </a:solidFill>
              </a:rPr>
              <a:t>For NSR permit, applicant must file an amendment to revise the NSR permit. Since the amendment is a major modification project, applicant may need to submit additional information such as netting and offset calculations for issuance of the NSR NA permit. If site already has a NA permit, this project would revise the version number of NA permit, e.g., N9999 to N9999M1. If site does not have a NA permit, a new NSR NA permit would be issued to the site. [NEXT]</a:t>
            </a:r>
          </a:p>
          <a:p>
            <a:endParaRPr lang="en-US" dirty="0"/>
          </a:p>
        </p:txBody>
      </p:sp>
    </p:spTree>
    <p:extLst>
      <p:ext uri="{BB962C8B-B14F-4D97-AF65-F5344CB8AC3E}">
        <p14:creationId xmlns:p14="http://schemas.microsoft.com/office/powerpoint/2010/main" val="22711846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392010"/>
            <a:ext cx="5588000" cy="3655457"/>
          </a:xfrm>
        </p:spPr>
        <p:txBody>
          <a:bodyPr/>
          <a:lstStyle/>
          <a:p>
            <a:pPr defTabSz="684154">
              <a:defRPr/>
            </a:pPr>
            <a:r>
              <a:rPr lang="en-US" dirty="0">
                <a:solidFill>
                  <a:schemeClr val="bg1"/>
                </a:solidFill>
              </a:rPr>
              <a:t>How does this change affect FOP permitting actions?</a:t>
            </a:r>
          </a:p>
          <a:p>
            <a:r>
              <a:rPr lang="en-US" dirty="0">
                <a:solidFill>
                  <a:schemeClr val="bg1"/>
                </a:solidFill>
              </a:rPr>
              <a:t>Submit a FOP significant revision application</a:t>
            </a:r>
          </a:p>
          <a:p>
            <a:r>
              <a:rPr lang="en-US" dirty="0">
                <a:solidFill>
                  <a:schemeClr val="bg1"/>
                </a:solidFill>
              </a:rPr>
              <a:t>Revise or add Major NSR Summary Table in FOP</a:t>
            </a:r>
          </a:p>
          <a:p>
            <a:r>
              <a:rPr lang="en-US" dirty="0">
                <a:solidFill>
                  <a:schemeClr val="bg1"/>
                </a:solidFill>
              </a:rPr>
              <a:t>Revise or add version number of NSR/PSD/NA permit in FOP table</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42</a:t>
            </a:fld>
            <a:endParaRPr lang="en-US" dirty="0"/>
          </a:p>
        </p:txBody>
      </p:sp>
      <p:sp>
        <p:nvSpPr>
          <p:cNvPr id="5" name="TextBox 4">
            <a:extLst>
              <a:ext uri="{FF2B5EF4-FFF2-40B4-BE49-F238E27FC236}">
                <a16:creationId xmlns:a16="http://schemas.microsoft.com/office/drawing/2014/main" id="{1A017922-8B1E-4791-B748-829B1D67A8A6}"/>
              </a:ext>
            </a:extLst>
          </p:cNvPr>
          <p:cNvSpPr txBox="1"/>
          <p:nvPr/>
        </p:nvSpPr>
        <p:spPr>
          <a:xfrm>
            <a:off x="488876" y="4641850"/>
            <a:ext cx="5910954" cy="2243700"/>
          </a:xfrm>
          <a:prstGeom prst="rect">
            <a:avLst/>
          </a:prstGeom>
          <a:noFill/>
        </p:spPr>
        <p:txBody>
          <a:bodyPr wrap="square" lIns="91221" tIns="45610" rIns="91221" bIns="45610" rtlCol="0">
            <a:spAutoFit/>
          </a:bodyPr>
          <a:lstStyle/>
          <a:p>
            <a:pPr lvl="0">
              <a:defRPr/>
            </a:pPr>
            <a:r>
              <a:rPr lang="en-US" sz="1800" dirty="0">
                <a:solidFill>
                  <a:prstClr val="black"/>
                </a:solidFill>
              </a:rPr>
              <a:t>How does this change affect FOP permitting actions?</a:t>
            </a:r>
          </a:p>
          <a:p>
            <a:pPr lvl="0"/>
            <a:r>
              <a:rPr lang="en-US" sz="1800" dirty="0">
                <a:solidFill>
                  <a:prstClr val="black"/>
                </a:solidFill>
              </a:rPr>
              <a:t>Since the NSR action involves a Title I modification, it is considered as a significant revision under 30 TAC §122.219. Applicant would need to submit a FOP significant revision application. Along with this application, applicant will revise or add Major NSR Summary Table in FOP including updating or adding a NSR/PSD/NA permit revision number. [NEXT]</a:t>
            </a:r>
          </a:p>
          <a:p>
            <a:endParaRPr lang="en-US" dirty="0"/>
          </a:p>
        </p:txBody>
      </p:sp>
    </p:spTree>
    <p:extLst>
      <p:ext uri="{BB962C8B-B14F-4D97-AF65-F5344CB8AC3E}">
        <p14:creationId xmlns:p14="http://schemas.microsoft.com/office/powerpoint/2010/main" val="1953630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637620"/>
            <a:ext cx="5588000" cy="3655457"/>
          </a:xfrm>
        </p:spPr>
        <p:txBody>
          <a:bodyPr/>
          <a:lstStyle/>
          <a:p>
            <a:pPr defTabSz="684154">
              <a:defRPr/>
            </a:pPr>
            <a:r>
              <a:rPr lang="en-US" dirty="0">
                <a:solidFill>
                  <a:schemeClr val="bg1"/>
                </a:solidFill>
              </a:rPr>
              <a:t>When to submit an application? For NSR permit – before construction begins; construction cannot occur until the permit is issued. For FOP – upon issuance of the NSR NA permit and before operation begins. No TV authorization to operate the unit until FOP is issued. FOP cannot go to public notice till NSR NA permit is issued.</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43</a:t>
            </a:fld>
            <a:endParaRPr lang="en-US" dirty="0"/>
          </a:p>
        </p:txBody>
      </p:sp>
      <p:sp>
        <p:nvSpPr>
          <p:cNvPr id="5" name="TextBox 4">
            <a:extLst>
              <a:ext uri="{FF2B5EF4-FFF2-40B4-BE49-F238E27FC236}">
                <a16:creationId xmlns:a16="http://schemas.microsoft.com/office/drawing/2014/main" id="{390A6203-55B6-4528-B05A-EB35463A7024}"/>
              </a:ext>
            </a:extLst>
          </p:cNvPr>
          <p:cNvSpPr txBox="1"/>
          <p:nvPr/>
        </p:nvSpPr>
        <p:spPr>
          <a:xfrm>
            <a:off x="477765" y="4532346"/>
            <a:ext cx="6055395" cy="2243700"/>
          </a:xfrm>
          <a:prstGeom prst="rect">
            <a:avLst/>
          </a:prstGeom>
          <a:noFill/>
        </p:spPr>
        <p:txBody>
          <a:bodyPr wrap="square" lIns="91221" tIns="45610" rIns="91221" bIns="45610" rtlCol="0">
            <a:spAutoFit/>
          </a:bodyPr>
          <a:lstStyle/>
          <a:p>
            <a:r>
              <a:rPr lang="en-US" sz="1800" dirty="0">
                <a:solidFill>
                  <a:prstClr val="black"/>
                </a:solidFill>
              </a:rPr>
              <a:t>When to submit an application? For NSR permit – before construction begins; construction cannot occur until the permit is issued. For FOP – upon issuance of the NSR NA permit and before operation begins. In a FOP significant revision project, applicant does not have TV authorization to operate the unit until FOP is issued and FOP cannot go to public notice till NSR NA permit is issued. [NEXT]</a:t>
            </a:r>
          </a:p>
          <a:p>
            <a:endParaRPr lang="en-US" dirty="0"/>
          </a:p>
        </p:txBody>
      </p:sp>
    </p:spTree>
    <p:extLst>
      <p:ext uri="{BB962C8B-B14F-4D97-AF65-F5344CB8AC3E}">
        <p14:creationId xmlns:p14="http://schemas.microsoft.com/office/powerpoint/2010/main" val="639492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380873"/>
            <a:ext cx="5588000" cy="3655457"/>
          </a:xfrm>
        </p:spPr>
        <p:txBody>
          <a:bodyPr/>
          <a:lstStyle/>
          <a:p>
            <a:r>
              <a:rPr lang="en-US" sz="1100" dirty="0">
                <a:solidFill>
                  <a:schemeClr val="bg1"/>
                </a:solidFill>
              </a:rPr>
              <a:t>Major NSR Site and subject to Title V</a:t>
            </a:r>
          </a:p>
          <a:p>
            <a:endParaRPr lang="en-US" sz="1100" dirty="0">
              <a:solidFill>
                <a:schemeClr val="bg1"/>
              </a:solidFill>
            </a:endParaRPr>
          </a:p>
          <a:p>
            <a:r>
              <a:rPr lang="en-US" dirty="0">
                <a:solidFill>
                  <a:schemeClr val="bg1"/>
                </a:solidFill>
              </a:rPr>
              <a:t>In this example, we have a major NSR site that is subject to a TV permit. Due to increased production and process changes applicant submitted an amendment NSR project which is not considered as a major modification. There is no change to the previously issued NSR/PSD/NA permit version.  What type of FOP revision project is required to be submitted? Admin./Minor/Significant? Answer is Minor revision project since the NSR modification is not considered as a Title I modification and it meets the qualification criteria under 30 TAC §122.215.</a:t>
            </a:r>
          </a:p>
          <a:p>
            <a:endParaRPr lang="en-US" sz="1100" dirty="0">
              <a:solidFill>
                <a:schemeClr val="bg1"/>
              </a:solidFill>
            </a:endParaRPr>
          </a:p>
          <a:p>
            <a:r>
              <a:rPr lang="en-US" sz="1100" b="1" u="sng" dirty="0">
                <a:solidFill>
                  <a:schemeClr val="bg1"/>
                </a:solidFill>
              </a:rPr>
              <a:t>Image Attribution:</a:t>
            </a:r>
          </a:p>
          <a:p>
            <a:r>
              <a:rPr lang="en-US" sz="1100" b="1" u="sng" dirty="0">
                <a:solidFill>
                  <a:schemeClr val="bg1"/>
                </a:solidFill>
              </a:rPr>
              <a:t>Photo 257700.jpeg from Pexels.com</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44</a:t>
            </a:fld>
            <a:endParaRPr lang="en-US" dirty="0"/>
          </a:p>
        </p:txBody>
      </p:sp>
      <p:sp>
        <p:nvSpPr>
          <p:cNvPr id="5" name="TextBox 4">
            <a:extLst>
              <a:ext uri="{FF2B5EF4-FFF2-40B4-BE49-F238E27FC236}">
                <a16:creationId xmlns:a16="http://schemas.microsoft.com/office/drawing/2014/main" id="{1F3805B0-C94C-448C-BD3D-2A3E7C89B3E9}"/>
              </a:ext>
            </a:extLst>
          </p:cNvPr>
          <p:cNvSpPr txBox="1"/>
          <p:nvPr/>
        </p:nvSpPr>
        <p:spPr>
          <a:xfrm>
            <a:off x="611095" y="4498939"/>
            <a:ext cx="5899844" cy="3073561"/>
          </a:xfrm>
          <a:prstGeom prst="rect">
            <a:avLst/>
          </a:prstGeom>
          <a:noFill/>
        </p:spPr>
        <p:txBody>
          <a:bodyPr wrap="square" lIns="91221" tIns="45610" rIns="91221" bIns="45610" rtlCol="0">
            <a:spAutoFit/>
          </a:bodyPr>
          <a:lstStyle/>
          <a:p>
            <a:r>
              <a:rPr lang="en-US" sz="1800" dirty="0">
                <a:solidFill>
                  <a:prstClr val="black"/>
                </a:solidFill>
              </a:rPr>
              <a:t>In this example, we have a major NSR site that is subject to a TV permit. Due to increased production and process changes applicant submitted an NSR amendment project which is not considered as a major modification. There is no change to the previously issued NSR/PSD/NA permit version.  What type of FOP revision project is required to be submitted? Admin./Minor/Significant? [NEXT] Answer is Minor revision project since the NSR modification is not considered as a Title I modification and it meets the qualification criteria under 30 TAC §122.215. [NEXT]</a:t>
            </a:r>
          </a:p>
          <a:p>
            <a:endParaRPr lang="en-US" dirty="0"/>
          </a:p>
        </p:txBody>
      </p:sp>
    </p:spTree>
    <p:extLst>
      <p:ext uri="{BB962C8B-B14F-4D97-AF65-F5344CB8AC3E}">
        <p14:creationId xmlns:p14="http://schemas.microsoft.com/office/powerpoint/2010/main" val="3225204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414281"/>
            <a:ext cx="5588000" cy="3655457"/>
          </a:xfrm>
        </p:spPr>
        <p:txBody>
          <a:bodyPr/>
          <a:lstStyle/>
          <a:p>
            <a:pPr defTabSz="684154">
              <a:defRPr/>
            </a:pPr>
            <a:r>
              <a:rPr lang="en-US" dirty="0">
                <a:solidFill>
                  <a:schemeClr val="bg1"/>
                </a:solidFill>
              </a:rPr>
              <a:t>How does this change affect NSR permitting actions?</a:t>
            </a:r>
          </a:p>
          <a:p>
            <a:r>
              <a:rPr lang="en-US" dirty="0">
                <a:solidFill>
                  <a:schemeClr val="bg1"/>
                </a:solidFill>
              </a:rPr>
              <a:t>NSR – File an amendment to revise NSR special conditions and MAERT as applicable</a:t>
            </a:r>
          </a:p>
          <a:p>
            <a:r>
              <a:rPr lang="en-US" dirty="0">
                <a:solidFill>
                  <a:schemeClr val="bg1"/>
                </a:solidFill>
              </a:rPr>
              <a:t>No a major modification project and no change in NSR/PSD/NA permit version number</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45</a:t>
            </a:fld>
            <a:endParaRPr lang="en-US" dirty="0"/>
          </a:p>
        </p:txBody>
      </p:sp>
      <p:sp>
        <p:nvSpPr>
          <p:cNvPr id="5" name="TextBox 4">
            <a:extLst>
              <a:ext uri="{FF2B5EF4-FFF2-40B4-BE49-F238E27FC236}">
                <a16:creationId xmlns:a16="http://schemas.microsoft.com/office/drawing/2014/main" id="{C28311DA-2BEC-4F12-A65D-60C5BE2EA752}"/>
              </a:ext>
            </a:extLst>
          </p:cNvPr>
          <p:cNvSpPr txBox="1"/>
          <p:nvPr/>
        </p:nvSpPr>
        <p:spPr>
          <a:xfrm>
            <a:off x="577763" y="4420987"/>
            <a:ext cx="5725188" cy="2184991"/>
          </a:xfrm>
          <a:prstGeom prst="rect">
            <a:avLst/>
          </a:prstGeom>
          <a:noFill/>
        </p:spPr>
        <p:txBody>
          <a:bodyPr wrap="square" lIns="91221" tIns="45610" rIns="91221" bIns="45610" rtlCol="0">
            <a:spAutoFit/>
          </a:bodyPr>
          <a:lstStyle/>
          <a:p>
            <a:pPr lvl="0">
              <a:defRPr/>
            </a:pPr>
            <a:r>
              <a:rPr lang="en-US" sz="1800" dirty="0">
                <a:solidFill>
                  <a:prstClr val="black"/>
                </a:solidFill>
              </a:rPr>
              <a:t>How does this change affect NSR permitting actions?</a:t>
            </a:r>
          </a:p>
          <a:p>
            <a:pPr lvl="0"/>
            <a:r>
              <a:rPr lang="en-US" sz="1800" dirty="0">
                <a:solidFill>
                  <a:prstClr val="black"/>
                </a:solidFill>
              </a:rPr>
              <a:t>For NSR permit, applicant must file an amendment to revise the NSR permit special conditions and MAERT as applicable. Since this project is not a major modification there is no change in NSR/PSD/NA permit version number. [NEXT]</a:t>
            </a:r>
          </a:p>
          <a:p>
            <a:endParaRPr lang="en-US" dirty="0"/>
          </a:p>
          <a:p>
            <a:endParaRPr lang="en-US" dirty="0"/>
          </a:p>
        </p:txBody>
      </p:sp>
    </p:spTree>
    <p:extLst>
      <p:ext uri="{BB962C8B-B14F-4D97-AF65-F5344CB8AC3E}">
        <p14:creationId xmlns:p14="http://schemas.microsoft.com/office/powerpoint/2010/main" val="3352811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908" y="637620"/>
            <a:ext cx="5588000" cy="3655457"/>
          </a:xfrm>
        </p:spPr>
        <p:txBody>
          <a:bodyPr/>
          <a:lstStyle/>
          <a:p>
            <a:pPr defTabSz="684154">
              <a:defRPr/>
            </a:pPr>
            <a:r>
              <a:rPr lang="en-US" dirty="0">
                <a:solidFill>
                  <a:schemeClr val="bg1"/>
                </a:solidFill>
              </a:rPr>
              <a:t>How does this change affect FOP permitting actions due to NSR permit changes?</a:t>
            </a:r>
          </a:p>
          <a:p>
            <a:r>
              <a:rPr lang="en-US" dirty="0">
                <a:solidFill>
                  <a:schemeClr val="bg1"/>
                </a:solidFill>
              </a:rPr>
              <a:t>Submit a FOP minor revision application upon issuance of NSR /PSD/NA amendment</a:t>
            </a:r>
          </a:p>
          <a:p>
            <a:r>
              <a:rPr lang="en-US" dirty="0">
                <a:solidFill>
                  <a:schemeClr val="bg1"/>
                </a:solidFill>
              </a:rPr>
              <a:t>Revise Major NSR Summary Table in FOP</a:t>
            </a:r>
          </a:p>
          <a:p>
            <a:r>
              <a:rPr lang="en-US" dirty="0">
                <a:solidFill>
                  <a:schemeClr val="bg1"/>
                </a:solidFill>
              </a:rPr>
              <a:t>Revise NSR/PSD/NA permit reference in FOP table</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46</a:t>
            </a:fld>
            <a:endParaRPr lang="en-US" dirty="0"/>
          </a:p>
        </p:txBody>
      </p:sp>
      <p:sp>
        <p:nvSpPr>
          <p:cNvPr id="5" name="TextBox 4">
            <a:extLst>
              <a:ext uri="{FF2B5EF4-FFF2-40B4-BE49-F238E27FC236}">
                <a16:creationId xmlns:a16="http://schemas.microsoft.com/office/drawing/2014/main" id="{C87632BE-4919-4C71-A946-D62E2C08A5D9}"/>
              </a:ext>
            </a:extLst>
          </p:cNvPr>
          <p:cNvSpPr txBox="1"/>
          <p:nvPr/>
        </p:nvSpPr>
        <p:spPr>
          <a:xfrm>
            <a:off x="685908" y="4510075"/>
            <a:ext cx="5691701" cy="3350182"/>
          </a:xfrm>
          <a:prstGeom prst="rect">
            <a:avLst/>
          </a:prstGeom>
          <a:noFill/>
        </p:spPr>
        <p:txBody>
          <a:bodyPr wrap="square" lIns="91221" tIns="45610" rIns="91221" bIns="45610" rtlCol="0">
            <a:spAutoFit/>
          </a:bodyPr>
          <a:lstStyle/>
          <a:p>
            <a:pPr lvl="0">
              <a:defRPr/>
            </a:pPr>
            <a:r>
              <a:rPr lang="en-US" sz="1800" dirty="0">
                <a:solidFill>
                  <a:prstClr val="black"/>
                </a:solidFill>
              </a:rPr>
              <a:t>How does this change affect FOP permitting actions due to NSR permit changes?</a:t>
            </a:r>
          </a:p>
          <a:p>
            <a:pPr lvl="0"/>
            <a:r>
              <a:rPr lang="en-US" sz="1800" dirty="0">
                <a:solidFill>
                  <a:prstClr val="black"/>
                </a:solidFill>
              </a:rPr>
              <a:t>To revise their FOP, applicant needs to submit a FOP minor revision application upon issuance of NSR/PSD/NA amendment.  If there are any changes in the NSR special conditions or MAERT then applicant needs to revise the Major NSR Summary Table in FOP. If there are no changes to the NSR special conditions or MAERT then  as a minimum the issuance date of the NSR/PSD/NA permit referenced in Major NSR Summary table should be revised. [NEXT]</a:t>
            </a:r>
          </a:p>
          <a:p>
            <a:endParaRPr lang="en-US" dirty="0"/>
          </a:p>
        </p:txBody>
      </p:sp>
    </p:spTree>
    <p:extLst>
      <p:ext uri="{BB962C8B-B14F-4D97-AF65-F5344CB8AC3E}">
        <p14:creationId xmlns:p14="http://schemas.microsoft.com/office/powerpoint/2010/main" val="599674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637620"/>
            <a:ext cx="5588000" cy="3655457"/>
          </a:xfrm>
        </p:spPr>
        <p:txBody>
          <a:bodyPr/>
          <a:lstStyle/>
          <a:p>
            <a:pPr defTabSz="684154">
              <a:defRPr/>
            </a:pPr>
            <a:r>
              <a:rPr lang="en-US" dirty="0">
                <a:solidFill>
                  <a:schemeClr val="bg1"/>
                </a:solidFill>
              </a:rPr>
              <a:t>When to submit an application? For NSR permit – before construction begins; </a:t>
            </a:r>
            <a:r>
              <a:rPr lang="en-US" sz="900" dirty="0">
                <a:solidFill>
                  <a:schemeClr val="tx1"/>
                </a:solidFill>
                <a:cs typeface="Tahoma" pitchFamily="34" charset="0"/>
              </a:rPr>
              <a:t>construction cannot occur until the permit is issued</a:t>
            </a:r>
            <a:r>
              <a:rPr lang="en-US" dirty="0">
                <a:solidFill>
                  <a:schemeClr val="bg1"/>
                </a:solidFill>
              </a:rPr>
              <a:t> and for FOP permit – before operation begins.</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47</a:t>
            </a:fld>
            <a:endParaRPr lang="en-US" dirty="0"/>
          </a:p>
        </p:txBody>
      </p:sp>
      <p:sp>
        <p:nvSpPr>
          <p:cNvPr id="5" name="TextBox 4">
            <a:extLst>
              <a:ext uri="{FF2B5EF4-FFF2-40B4-BE49-F238E27FC236}">
                <a16:creationId xmlns:a16="http://schemas.microsoft.com/office/drawing/2014/main" id="{53FE4BB4-8A2D-41C1-A1C9-1DC9FBDE31B6}"/>
              </a:ext>
            </a:extLst>
          </p:cNvPr>
          <p:cNvSpPr txBox="1"/>
          <p:nvPr/>
        </p:nvSpPr>
        <p:spPr>
          <a:xfrm>
            <a:off x="682050" y="4641851"/>
            <a:ext cx="5784446" cy="1690458"/>
          </a:xfrm>
          <a:prstGeom prst="rect">
            <a:avLst/>
          </a:prstGeom>
          <a:noFill/>
        </p:spPr>
        <p:txBody>
          <a:bodyPr wrap="square" lIns="91221" tIns="45610" rIns="91221" bIns="45610" rtlCol="0">
            <a:spAutoFit/>
          </a:bodyPr>
          <a:lstStyle/>
          <a:p>
            <a:r>
              <a:rPr lang="en-US" sz="1800" dirty="0">
                <a:solidFill>
                  <a:prstClr val="black"/>
                </a:solidFill>
              </a:rPr>
              <a:t>When to submit an application? For NSR permit – before construction begins and for FOP permit – before operation begins. Since the changes are minor under 30 TAC §122.215, site can operate the unit before the FOP minor revision is issued. [NEXT]</a:t>
            </a:r>
          </a:p>
          <a:p>
            <a:endParaRPr lang="en-US" dirty="0"/>
          </a:p>
        </p:txBody>
      </p:sp>
    </p:spTree>
    <p:extLst>
      <p:ext uri="{BB962C8B-B14F-4D97-AF65-F5344CB8AC3E}">
        <p14:creationId xmlns:p14="http://schemas.microsoft.com/office/powerpoint/2010/main" val="32606853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525641"/>
            <a:ext cx="5588000" cy="3655457"/>
          </a:xfrm>
        </p:spPr>
        <p:txBody>
          <a:bodyPr/>
          <a:lstStyle/>
          <a:p>
            <a:r>
              <a:rPr lang="en-US" sz="1100" dirty="0">
                <a:solidFill>
                  <a:schemeClr val="bg1"/>
                </a:solidFill>
              </a:rPr>
              <a:t>Major NSR Site and subject to Title V</a:t>
            </a:r>
          </a:p>
          <a:p>
            <a:endParaRPr lang="en-US" sz="1100" dirty="0">
              <a:solidFill>
                <a:schemeClr val="bg1"/>
              </a:solidFill>
            </a:endParaRPr>
          </a:p>
          <a:p>
            <a:r>
              <a:rPr lang="en-US" dirty="0">
                <a:solidFill>
                  <a:schemeClr val="bg1"/>
                </a:solidFill>
              </a:rPr>
              <a:t>In this example, we have a major NSR site that has a PSD/NA permit and is also subject to a TV permit. During a FOP public notice period, TCEQ receives comments from the EPA or public asserting deficiencies in the NSR permit and hence in the FOP. Specifically, the comment asserts that the NSR permit has insufficient monitoring and does not demonstrate how compliance is achieved with MAERT emission limits. TCEQ may conduct a technical and legal analysis of the comments and assertions and may determine that the applicant may need to submit an NSR permit alteration or an amendment to address the comments.</a:t>
            </a:r>
          </a:p>
          <a:p>
            <a:endParaRPr lang="en-US" sz="1100" dirty="0">
              <a:solidFill>
                <a:schemeClr val="bg1"/>
              </a:solidFill>
            </a:endParaRPr>
          </a:p>
          <a:p>
            <a:r>
              <a:rPr lang="en-US" sz="1100" b="1" u="sng" dirty="0">
                <a:solidFill>
                  <a:schemeClr val="bg1"/>
                </a:solidFill>
              </a:rPr>
              <a:t>Image Attribution:</a:t>
            </a:r>
          </a:p>
          <a:p>
            <a:r>
              <a:rPr lang="en-US" sz="1100" b="1" u="sng" dirty="0">
                <a:solidFill>
                  <a:schemeClr val="bg1"/>
                </a:solidFill>
              </a:rPr>
              <a:t>Photo 257700.jpeg from Pexels.com</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48</a:t>
            </a:fld>
            <a:endParaRPr lang="en-US" dirty="0"/>
          </a:p>
        </p:txBody>
      </p:sp>
      <p:sp>
        <p:nvSpPr>
          <p:cNvPr id="5" name="TextBox 4">
            <a:extLst>
              <a:ext uri="{FF2B5EF4-FFF2-40B4-BE49-F238E27FC236}">
                <a16:creationId xmlns:a16="http://schemas.microsoft.com/office/drawing/2014/main" id="{DF77A125-46E4-470C-AAAC-8856787DA2C1}"/>
              </a:ext>
            </a:extLst>
          </p:cNvPr>
          <p:cNvSpPr txBox="1"/>
          <p:nvPr/>
        </p:nvSpPr>
        <p:spPr>
          <a:xfrm>
            <a:off x="588874" y="4487802"/>
            <a:ext cx="5844289" cy="4180043"/>
          </a:xfrm>
          <a:prstGeom prst="rect">
            <a:avLst/>
          </a:prstGeom>
          <a:noFill/>
        </p:spPr>
        <p:txBody>
          <a:bodyPr wrap="square" lIns="91221" tIns="45610" rIns="91221" bIns="45610" rtlCol="0">
            <a:spAutoFit/>
          </a:bodyPr>
          <a:lstStyle/>
          <a:p>
            <a:r>
              <a:rPr lang="en-US" sz="1800" dirty="0">
                <a:solidFill>
                  <a:prstClr val="black"/>
                </a:solidFill>
              </a:rPr>
              <a:t>In this final example, we will illustrate how an action on a FOP project may trigger a change in the NSR permit. We have a major NSR site that has a PSD/NA permit and is also subject to a TV permit. During a public comment period of the FOP, TCEQ receives comments from the EPA or public asserting deficiencies in the NSR permit and hence in the FOP. Specifically, the commenter asserts that the NSR permit lacks sufficient monitoring and the NSR permit does not demonstrate how compliance is achieved with MAERT emission limits. TCEQ may conduct a technical and legal analysis of the comments and may recommend in this specific example that the applicant submit an NSR permit alteration or an amendment to improve monitoring and add emission calculations to address the comments. [NEXT]</a:t>
            </a:r>
          </a:p>
          <a:p>
            <a:endParaRPr lang="en-US" dirty="0"/>
          </a:p>
        </p:txBody>
      </p:sp>
    </p:spTree>
    <p:extLst>
      <p:ext uri="{BB962C8B-B14F-4D97-AF65-F5344CB8AC3E}">
        <p14:creationId xmlns:p14="http://schemas.microsoft.com/office/powerpoint/2010/main" val="29390244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637620"/>
            <a:ext cx="5588000" cy="3655457"/>
          </a:xfrm>
        </p:spPr>
        <p:txBody>
          <a:bodyPr/>
          <a:lstStyle/>
          <a:p>
            <a:endParaRPr lang="en-US" dirty="0">
              <a:solidFill>
                <a:schemeClr val="bg1"/>
              </a:solidFill>
            </a:endParaRPr>
          </a:p>
          <a:p>
            <a:r>
              <a:rPr lang="en-US" dirty="0">
                <a:solidFill>
                  <a:schemeClr val="bg1"/>
                </a:solidFill>
              </a:rPr>
              <a:t>In response to the EPA or public comments, the changes in the NSR/PSD/NA permit may include revising special conditions including monitoring, testing, recordkeeping and reporting (MRRT), and addition of PM/CAM requirements to the NSR permit.  If you can recollect, the NSR workbook contains valuable information about EPN specific MRRT and PM/CAM requirements.</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49</a:t>
            </a:fld>
            <a:endParaRPr lang="en-US" dirty="0"/>
          </a:p>
        </p:txBody>
      </p:sp>
      <p:sp>
        <p:nvSpPr>
          <p:cNvPr id="5" name="TextBox 4">
            <a:extLst>
              <a:ext uri="{FF2B5EF4-FFF2-40B4-BE49-F238E27FC236}">
                <a16:creationId xmlns:a16="http://schemas.microsoft.com/office/drawing/2014/main" id="{4F5E728D-0FEA-4FCC-BA0D-01C746BBC9A5}"/>
              </a:ext>
            </a:extLst>
          </p:cNvPr>
          <p:cNvSpPr txBox="1"/>
          <p:nvPr/>
        </p:nvSpPr>
        <p:spPr>
          <a:xfrm>
            <a:off x="682050" y="4432122"/>
            <a:ext cx="5695559" cy="3288710"/>
          </a:xfrm>
          <a:prstGeom prst="rect">
            <a:avLst/>
          </a:prstGeom>
          <a:noFill/>
        </p:spPr>
        <p:txBody>
          <a:bodyPr wrap="square" lIns="91221" tIns="45610" rIns="91221" bIns="45610" rtlCol="0">
            <a:spAutoFit/>
          </a:bodyPr>
          <a:lstStyle/>
          <a:p>
            <a:endParaRPr lang="en-US" dirty="0"/>
          </a:p>
          <a:p>
            <a:pPr lvl="0"/>
            <a:r>
              <a:rPr lang="en-US" sz="1800" dirty="0">
                <a:solidFill>
                  <a:prstClr val="black"/>
                </a:solidFill>
              </a:rPr>
              <a:t>In response to the EPA or public comments, the changes in the NSR/PSD/NA permit may include revising special conditions including monitoring, testing, recordkeeping and reporting (MRRT), and addition of PM/CAM requirements to the NSR permit.  As was described earlier by my colleague, the NSR workbook contains valuable information about EPN specific MRRT and PM/CAM requirements. The NSR workbook is part of an NSR application representation and it can be used to address the EPA or public comments.</a:t>
            </a:r>
          </a:p>
          <a:p>
            <a:endParaRPr lang="en-US" dirty="0"/>
          </a:p>
        </p:txBody>
      </p:sp>
    </p:spTree>
    <p:extLst>
      <p:ext uri="{BB962C8B-B14F-4D97-AF65-F5344CB8AC3E}">
        <p14:creationId xmlns:p14="http://schemas.microsoft.com/office/powerpoint/2010/main" val="1649903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752475"/>
            <a:ext cx="5588000" cy="3133725"/>
          </a:xfrm>
        </p:spPr>
        <p:txBody>
          <a:bodyPr/>
          <a:lstStyle/>
          <a:p>
            <a:pPr defTabSz="929538">
              <a:defRPr/>
            </a:pPr>
            <a:r>
              <a:rPr lang="en-US" sz="1100" dirty="0">
                <a:solidFill>
                  <a:schemeClr val="bg1"/>
                </a:solidFill>
              </a:rPr>
              <a:t>NSR</a:t>
            </a:r>
          </a:p>
          <a:p>
            <a:pPr defTabSz="929538">
              <a:defRPr/>
            </a:pPr>
            <a:endParaRPr lang="en-US" sz="1100" dirty="0">
              <a:solidFill>
                <a:schemeClr val="bg1"/>
              </a:solidFill>
            </a:endParaRPr>
          </a:p>
          <a:p>
            <a:pPr marL="171039" indent="-171039" defTabSz="929538">
              <a:buFont typeface="Arial" panose="020B0604020202020204" pitchFamily="34" charset="0"/>
              <a:buChar char="•"/>
              <a:defRPr/>
            </a:pPr>
            <a:r>
              <a:rPr lang="en-US" sz="1100" dirty="0">
                <a:solidFill>
                  <a:schemeClr val="bg1"/>
                </a:solidFill>
              </a:rPr>
              <a:t>Authorizes facilities prior to construction/modifications.  Permit can be issued independently.  NSR can be incorporated by reference into the FOP.  Note that this is not the other way around (i.e., FOP is not incorporated by reference into the NSR.  The NSR permit </a:t>
            </a:r>
            <a:r>
              <a:rPr lang="en-US" sz="1100" u="sng" dirty="0">
                <a:solidFill>
                  <a:schemeClr val="bg1"/>
                </a:solidFill>
              </a:rPr>
              <a:t>must</a:t>
            </a:r>
            <a:r>
              <a:rPr lang="en-US" sz="1100" dirty="0">
                <a:solidFill>
                  <a:schemeClr val="bg1"/>
                </a:solidFill>
              </a:rPr>
              <a:t> be obtained before any actual work begins at/on the facility.</a:t>
            </a:r>
          </a:p>
          <a:p>
            <a:pPr marL="171039" indent="-171039" defTabSz="929538">
              <a:buFont typeface="Arial" panose="020B0604020202020204" pitchFamily="34" charset="0"/>
              <a:buChar char="•"/>
              <a:defRPr/>
            </a:pPr>
            <a:r>
              <a:rPr lang="en-US" sz="1100" dirty="0">
                <a:solidFill>
                  <a:schemeClr val="bg1"/>
                </a:solidFill>
              </a:rPr>
              <a:t>Authorizes facilities that may emit air contaminants and establishes the maximum allowable emission rates for each point source.  These rates are included in the Maximum Allowable Emission Rate Table (MAERT).</a:t>
            </a:r>
          </a:p>
          <a:p>
            <a:pPr marL="171039" indent="-171039" defTabSz="929538">
              <a:buFont typeface="Arial" panose="020B0604020202020204" pitchFamily="34" charset="0"/>
              <a:buChar char="•"/>
              <a:defRPr/>
            </a:pPr>
            <a:r>
              <a:rPr lang="en-US" sz="1100" dirty="0">
                <a:solidFill>
                  <a:schemeClr val="bg1"/>
                </a:solidFill>
              </a:rPr>
              <a:t>Evaluates heath impacts for all proposed emissions increase, as well as any proposed new air contaminants. Impacts must be deemed acceptable before the NSR permit can be issued.</a:t>
            </a:r>
          </a:p>
          <a:p>
            <a:pPr marL="171039" indent="-171039" defTabSz="929538">
              <a:buFont typeface="Arial" panose="020B0604020202020204" pitchFamily="34" charset="0"/>
              <a:buChar char="•"/>
              <a:defRPr/>
            </a:pPr>
            <a:r>
              <a:rPr lang="en-US" sz="1100" dirty="0">
                <a:solidFill>
                  <a:schemeClr val="bg1"/>
                </a:solidFill>
              </a:rPr>
              <a:t>Conducts a Best Available Control Technology (BACT) review which applies to all sources that are newly proposed or being modified.  BACT review is also required for all sources that are being incorporated by consolidation via PBR or SP.</a:t>
            </a:r>
          </a:p>
          <a:p>
            <a:pPr marL="171039" indent="-171039" defTabSz="929538">
              <a:buFont typeface="Arial" panose="020B0604020202020204" pitchFamily="34" charset="0"/>
              <a:buChar char="•"/>
              <a:defRPr/>
            </a:pPr>
            <a:r>
              <a:rPr lang="en-US" sz="1100" dirty="0">
                <a:solidFill>
                  <a:schemeClr val="bg1"/>
                </a:solidFill>
              </a:rPr>
              <a:t>Evaluates federal applicability (PSD/NA)</a:t>
            </a:r>
          </a:p>
          <a:p>
            <a:pPr defTabSz="929538">
              <a:defRPr/>
            </a:pPr>
            <a:endParaRPr lang="en-US" sz="1100" dirty="0">
              <a:solidFill>
                <a:schemeClr val="bg1"/>
              </a:solidFill>
            </a:endParaRPr>
          </a:p>
          <a:p>
            <a:r>
              <a:rPr lang="en-US" sz="1100" b="1" u="sng" dirty="0">
                <a:solidFill>
                  <a:schemeClr val="bg1"/>
                </a:solidFill>
              </a:rPr>
              <a:t>Image Attribution:</a:t>
            </a:r>
          </a:p>
          <a:p>
            <a:pPr defTabSz="929538">
              <a:defRPr/>
            </a:pPr>
            <a:r>
              <a:rPr lang="en-US" sz="1100" dirty="0">
                <a:solidFill>
                  <a:schemeClr val="bg1"/>
                </a:solidFill>
              </a:rPr>
              <a:t>Texas created by </a:t>
            </a:r>
            <a:r>
              <a:rPr lang="es-SV" sz="1100" dirty="0">
                <a:solidFill>
                  <a:schemeClr val="bg1"/>
                </a:solidFill>
              </a:rPr>
              <a:t> Leonardo Schneider, US, from The Noun Project, </a:t>
            </a:r>
            <a:r>
              <a:rPr lang="en-US" sz="1100" dirty="0">
                <a:solidFill>
                  <a:schemeClr val="bg1"/>
                </a:solidFill>
              </a:rPr>
              <a:t>thenounproject.com</a:t>
            </a:r>
          </a:p>
        </p:txBody>
      </p:sp>
      <p:sp>
        <p:nvSpPr>
          <p:cNvPr id="2" name="Slide Image Placeholder 1"/>
          <p:cNvSpPr>
            <a:spLocks noGrp="1" noRot="1" noChangeAspect="1"/>
          </p:cNvSpPr>
          <p:nvPr>
            <p:ph type="sldImg"/>
          </p:nvPr>
        </p:nvSpPr>
        <p:spPr>
          <a:xfrm>
            <a:off x="708025" y="752475"/>
            <a:ext cx="5568950" cy="3133725"/>
          </a:xfrm>
        </p:spPr>
      </p:sp>
      <p:sp>
        <p:nvSpPr>
          <p:cNvPr id="4" name="Slide Number Placeholder 3"/>
          <p:cNvSpPr>
            <a:spLocks noGrp="1"/>
          </p:cNvSpPr>
          <p:nvPr>
            <p:ph type="sldNum" sz="quarter" idx="10"/>
          </p:nvPr>
        </p:nvSpPr>
        <p:spPr/>
        <p:txBody>
          <a:bodyPr/>
          <a:lstStyle/>
          <a:p>
            <a:fld id="{F9EADE0A-01B1-420C-9BAA-DC0F9E20B898}" type="slidenum">
              <a:rPr lang="en-US" smtClean="0"/>
              <a:t>5</a:t>
            </a:fld>
            <a:endParaRPr lang="en-US" dirty="0"/>
          </a:p>
        </p:txBody>
      </p:sp>
      <p:sp>
        <p:nvSpPr>
          <p:cNvPr id="5" name="TextBox 4">
            <a:extLst>
              <a:ext uri="{FF2B5EF4-FFF2-40B4-BE49-F238E27FC236}">
                <a16:creationId xmlns:a16="http://schemas.microsoft.com/office/drawing/2014/main" id="{A428461A-83AE-4F79-9BF9-52CB3644A472}"/>
              </a:ext>
            </a:extLst>
          </p:cNvPr>
          <p:cNvSpPr txBox="1"/>
          <p:nvPr/>
        </p:nvSpPr>
        <p:spPr>
          <a:xfrm>
            <a:off x="72974" y="4027447"/>
            <a:ext cx="6701460" cy="4764020"/>
          </a:xfrm>
          <a:prstGeom prst="rect">
            <a:avLst/>
          </a:prstGeom>
          <a:noFill/>
        </p:spPr>
        <p:txBody>
          <a:bodyPr wrap="square" lIns="91221" tIns="45610" rIns="91221" bIns="45610" rtlCol="0">
            <a:spAutoFit/>
          </a:bodyPr>
          <a:lstStyle/>
          <a:p>
            <a:r>
              <a:rPr lang="en-US" sz="1600" dirty="0"/>
              <a:t>NSR permits authorize facilities prior to construction or modification, can be issued independently, and must be obtained </a:t>
            </a:r>
            <a:r>
              <a:rPr lang="en-US" sz="1600" u="sng" dirty="0"/>
              <a:t>before</a:t>
            </a:r>
            <a:r>
              <a:rPr lang="en-US" sz="1600" dirty="0"/>
              <a:t> any actual work begins at or on the facility.  The NSR permit can be incorporated by reference into the Title V, which we will be discussing in more detail later. It is important to note that this is not the other way around.  In other words, Title V is </a:t>
            </a:r>
            <a:r>
              <a:rPr lang="en-US" sz="1600" u="sng" dirty="0"/>
              <a:t>not</a:t>
            </a:r>
            <a:r>
              <a:rPr lang="en-US" sz="1600" dirty="0"/>
              <a:t> incorporated by reference into the NSR. </a:t>
            </a:r>
            <a:r>
              <a:rPr lang="en-US" sz="1600" b="1" dirty="0"/>
              <a:t>[NEXT]</a:t>
            </a:r>
            <a:endParaRPr lang="en-US" sz="1600" dirty="0"/>
          </a:p>
          <a:p>
            <a:endParaRPr lang="en-US" dirty="0"/>
          </a:p>
          <a:p>
            <a:r>
              <a:rPr lang="en-US" sz="1600" dirty="0"/>
              <a:t>NSR permits authorize facilities that may emit air contaminants and establishes the maximum allowable emission rates for each point source.  These rates are included in the Maximum Allowable Emission Rate Table (MAERT). </a:t>
            </a:r>
            <a:r>
              <a:rPr lang="en-US" sz="1600" b="1" dirty="0"/>
              <a:t>[NEXT] </a:t>
            </a:r>
            <a:r>
              <a:rPr lang="en-US" sz="1600" dirty="0"/>
              <a:t>NSR permits also evaluate heath impacts for all proposed emissions increases, as well impacts for any proposed new air contaminants. The impacts must be deemed acceptable before the NSR permit can be issued. </a:t>
            </a:r>
            <a:r>
              <a:rPr lang="en-US" sz="1600" b="1" dirty="0"/>
              <a:t>[NEXT] </a:t>
            </a:r>
            <a:r>
              <a:rPr lang="en-US" sz="1600" dirty="0"/>
              <a:t>NSR permits include a Best Available Control Technology (or BACT) review which applies to all sources that are newly proposed or being modified.  A BACT and impacts review is also required for all sources that are being incorporated by consolidation via Permit by Rule or Standard Permit. </a:t>
            </a:r>
            <a:r>
              <a:rPr lang="en-US" sz="1600" b="1" dirty="0"/>
              <a:t>[NEXT] </a:t>
            </a:r>
            <a:r>
              <a:rPr lang="en-US" sz="1600" dirty="0"/>
              <a:t>NSR also evaluates federal applicability, which includes Prevention of Significant Deterioration (or PSD) and Nonattainment (NA) review. </a:t>
            </a:r>
            <a:r>
              <a:rPr lang="en-US" sz="1600" b="1" dirty="0"/>
              <a:t>[NEXT]</a:t>
            </a:r>
            <a:endParaRPr lang="en-US" sz="1600" dirty="0"/>
          </a:p>
        </p:txBody>
      </p:sp>
    </p:spTree>
    <p:extLst>
      <p:ext uri="{BB962C8B-B14F-4D97-AF65-F5344CB8AC3E}">
        <p14:creationId xmlns:p14="http://schemas.microsoft.com/office/powerpoint/2010/main" val="2026004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887384" y="631588"/>
            <a:ext cx="5588000" cy="3655457"/>
          </a:xfrm>
        </p:spPr>
        <p:txBody>
          <a:bodyPr/>
          <a:lstStyle/>
          <a:p>
            <a:r>
              <a:rPr lang="en-US" dirty="0">
                <a:solidFill>
                  <a:schemeClr val="bg1"/>
                </a:solidFill>
              </a:rPr>
              <a:t>Changes to the FOP </a:t>
            </a:r>
          </a:p>
          <a:p>
            <a:r>
              <a:rPr lang="en-US" dirty="0">
                <a:solidFill>
                  <a:schemeClr val="bg1"/>
                </a:solidFill>
              </a:rPr>
              <a:t>May require minor or significant revision to SOP</a:t>
            </a:r>
          </a:p>
          <a:p>
            <a:r>
              <a:rPr lang="en-US" dirty="0">
                <a:solidFill>
                  <a:schemeClr val="bg1"/>
                </a:solidFill>
              </a:rPr>
              <a:t>Revise Major NSR Summary Table (if needed)</a:t>
            </a:r>
          </a:p>
          <a:p>
            <a:r>
              <a:rPr lang="en-US" dirty="0">
                <a:solidFill>
                  <a:schemeClr val="bg1"/>
                </a:solidFill>
              </a:rPr>
              <a:t>Revise NSR/PSD/NA issuance date</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50</a:t>
            </a:fld>
            <a:endParaRPr lang="en-US" dirty="0"/>
          </a:p>
        </p:txBody>
      </p:sp>
      <p:sp>
        <p:nvSpPr>
          <p:cNvPr id="5" name="TextBox 4">
            <a:extLst>
              <a:ext uri="{FF2B5EF4-FFF2-40B4-BE49-F238E27FC236}">
                <a16:creationId xmlns:a16="http://schemas.microsoft.com/office/drawing/2014/main" id="{435E4A09-FCEB-4088-AC88-2452DE5106AF}"/>
              </a:ext>
            </a:extLst>
          </p:cNvPr>
          <p:cNvSpPr txBox="1"/>
          <p:nvPr/>
        </p:nvSpPr>
        <p:spPr>
          <a:xfrm>
            <a:off x="199995" y="4510075"/>
            <a:ext cx="6410941" cy="1690458"/>
          </a:xfrm>
          <a:prstGeom prst="rect">
            <a:avLst/>
          </a:prstGeom>
          <a:noFill/>
        </p:spPr>
        <p:txBody>
          <a:bodyPr wrap="square" lIns="91221" tIns="45610" rIns="91221" bIns="45610" rtlCol="0">
            <a:spAutoFit/>
          </a:bodyPr>
          <a:lstStyle/>
          <a:p>
            <a:r>
              <a:rPr lang="en-US" sz="1800" dirty="0">
                <a:solidFill>
                  <a:prstClr val="black"/>
                </a:solidFill>
              </a:rPr>
              <a:t>Depending on TCEQ’s technical and legal analysis of the comments, recommended changes to the FOP may require minor or significant revision to the FOP. For example, if NSR permit is amended then the Major NSR Summary Table may need to be revised and the issuance date changed. [NEXT]</a:t>
            </a:r>
          </a:p>
          <a:p>
            <a:endParaRPr lang="en-US" dirty="0"/>
          </a:p>
        </p:txBody>
      </p:sp>
    </p:spTree>
    <p:extLst>
      <p:ext uri="{BB962C8B-B14F-4D97-AF65-F5344CB8AC3E}">
        <p14:creationId xmlns:p14="http://schemas.microsoft.com/office/powerpoint/2010/main" val="5969699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620452"/>
            <a:ext cx="5588000" cy="3655457"/>
          </a:xfrm>
        </p:spPr>
        <p:txBody>
          <a:bodyPr/>
          <a:lstStyle/>
          <a:p>
            <a:pPr defTabSz="684154">
              <a:defRPr/>
            </a:pPr>
            <a:r>
              <a:rPr lang="en-US" dirty="0">
                <a:solidFill>
                  <a:schemeClr val="bg1"/>
                </a:solidFill>
              </a:rPr>
              <a:t>When to submit an application? For NSR permit – before construction begins; </a:t>
            </a:r>
            <a:r>
              <a:rPr lang="en-US" sz="900" dirty="0">
                <a:solidFill>
                  <a:schemeClr val="tx1"/>
                </a:solidFill>
                <a:cs typeface="Tahoma" pitchFamily="34" charset="0"/>
              </a:rPr>
              <a:t>construction cannot occur until the permit is issued</a:t>
            </a:r>
            <a:r>
              <a:rPr lang="en-US" dirty="0">
                <a:solidFill>
                  <a:schemeClr val="bg1"/>
                </a:solidFill>
              </a:rPr>
              <a:t> and for FOP permit – before operation begins.</a:t>
            </a:r>
          </a:p>
          <a:p>
            <a:endParaRPr lang="en-US" dirty="0">
              <a:solidFill>
                <a:schemeClr val="bg1"/>
              </a:solidFill>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9EADE0A-01B1-420C-9BAA-DC0F9E20B898}" type="slidenum">
              <a:rPr lang="en-US" smtClean="0"/>
              <a:t>51</a:t>
            </a:fld>
            <a:endParaRPr lang="en-US" dirty="0"/>
          </a:p>
        </p:txBody>
      </p:sp>
      <p:sp>
        <p:nvSpPr>
          <p:cNvPr id="5" name="TextBox 4">
            <a:extLst>
              <a:ext uri="{FF2B5EF4-FFF2-40B4-BE49-F238E27FC236}">
                <a16:creationId xmlns:a16="http://schemas.microsoft.com/office/drawing/2014/main" id="{2D34E0D0-4E5D-4889-983A-AE5854DC2FAD}"/>
              </a:ext>
            </a:extLst>
          </p:cNvPr>
          <p:cNvSpPr txBox="1"/>
          <p:nvPr/>
        </p:nvSpPr>
        <p:spPr>
          <a:xfrm>
            <a:off x="577762" y="4732794"/>
            <a:ext cx="5910955" cy="1137217"/>
          </a:xfrm>
          <a:prstGeom prst="rect">
            <a:avLst/>
          </a:prstGeom>
          <a:noFill/>
        </p:spPr>
        <p:txBody>
          <a:bodyPr wrap="square" lIns="91221" tIns="45610" rIns="91221" bIns="45610" rtlCol="0">
            <a:spAutoFit/>
          </a:bodyPr>
          <a:lstStyle/>
          <a:p>
            <a:r>
              <a:rPr lang="en-US" sz="1800" dirty="0">
                <a:solidFill>
                  <a:prstClr val="black"/>
                </a:solidFill>
              </a:rPr>
              <a:t>When to submit an application? For NSR permit – before construction begins and for FOP permit – before operation begins. [NEXT]</a:t>
            </a:r>
          </a:p>
          <a:p>
            <a:endParaRPr lang="en-US" dirty="0"/>
          </a:p>
        </p:txBody>
      </p:sp>
    </p:spTree>
    <p:extLst>
      <p:ext uri="{BB962C8B-B14F-4D97-AF65-F5344CB8AC3E}">
        <p14:creationId xmlns:p14="http://schemas.microsoft.com/office/powerpoint/2010/main" val="3939803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436553"/>
            <a:ext cx="5588000" cy="3655457"/>
          </a:xfrm>
        </p:spPr>
        <p:txBody>
          <a:bodyPr/>
          <a:lstStyle/>
          <a:p>
            <a:pPr defTabSz="929538">
              <a:defRPr/>
            </a:pPr>
            <a:r>
              <a:rPr lang="en-US" sz="1000" dirty="0">
                <a:solidFill>
                  <a:schemeClr val="bg1"/>
                </a:solidFill>
              </a:rPr>
              <a:t>Summary</a:t>
            </a:r>
          </a:p>
          <a:p>
            <a:r>
              <a:rPr lang="en-US" sz="800" dirty="0">
                <a:solidFill>
                  <a:schemeClr val="bg1"/>
                </a:solidFill>
              </a:rPr>
              <a:t>To summarize the presentation, an NSR permit is required before construction on a facility begins. The purpose of the NSR program is to issue permits for new construction or modification, establishing emission controls and limits based on applicable state and federal rules and a best available control technology (BACT) and impacts review.</a:t>
            </a:r>
          </a:p>
          <a:p>
            <a:r>
              <a:rPr lang="en-US" sz="800" dirty="0">
                <a:solidFill>
                  <a:schemeClr val="bg1"/>
                </a:solidFill>
              </a:rPr>
              <a:t> </a:t>
            </a:r>
          </a:p>
          <a:p>
            <a:r>
              <a:rPr lang="en-US" sz="800" dirty="0">
                <a:solidFill>
                  <a:schemeClr val="bg1"/>
                </a:solidFill>
              </a:rPr>
              <a:t>A Title V permit is required for operation of major sources and certain non-major sources. Title V permits codify all applicable air requirements into one authorization. The Title V permit does not authorize any air emissions. In general, Title V permits prescribe monitoring and recordkeeping for determining compliance with applicable requirements, compliance plans for emission units that are not in compliance with applicable requirements, and requirements for permit holders to certify compliance with the permit annually and report any deviations with the permit semi-annually.</a:t>
            </a:r>
          </a:p>
          <a:p>
            <a:r>
              <a:rPr lang="en-US" sz="800" dirty="0">
                <a:solidFill>
                  <a:schemeClr val="bg1"/>
                </a:solidFill>
              </a:rPr>
              <a:t> </a:t>
            </a:r>
          </a:p>
          <a:p>
            <a:r>
              <a:rPr lang="en-US" sz="800" dirty="0">
                <a:solidFill>
                  <a:schemeClr val="bg1"/>
                </a:solidFill>
              </a:rPr>
              <a:t>NSR and Title V permit are separately issued permits however there is interaction between them. Therefore, they need to be synchronized since NSR permits are incorporated by reference into Title V permit. Changes in the NSR permit triggers a change in the FOP. The FOP change may be processed as an administrative, minor or significant revision. In some cases, FOP changes made due to EPA or public comments may drive a change in the NSR permit.</a:t>
            </a:r>
          </a:p>
          <a:p>
            <a:r>
              <a:rPr lang="en-US" sz="800" dirty="0">
                <a:solidFill>
                  <a:schemeClr val="bg1"/>
                </a:solidFill>
              </a:rPr>
              <a:t> </a:t>
            </a:r>
          </a:p>
          <a:p>
            <a:r>
              <a:rPr lang="en-US" sz="800" dirty="0">
                <a:solidFill>
                  <a:schemeClr val="bg1"/>
                </a:solidFill>
              </a:rPr>
              <a:t>Finally, as your site goes through changes in process, operation, control equipment or regulation it is imperative that your NSR and TV permits should reflect these changes. You should use the permit revision process and submit your revision, alteration or amendment projects in a timely manner to keep your NSR and TV permits current and active. </a:t>
            </a:r>
            <a:endParaRPr lang="en-US" sz="1000" dirty="0">
              <a:solidFill>
                <a:schemeClr val="bg1"/>
              </a:solidFill>
            </a:endParaRPr>
          </a:p>
        </p:txBody>
      </p:sp>
      <p:sp>
        <p:nvSpPr>
          <p:cNvPr id="2" name="Slide Image Placeholder 1"/>
          <p:cNvSpPr>
            <a:spLocks noGrp="1" noRot="1" noChangeAspect="1"/>
          </p:cNvSpPr>
          <p:nvPr>
            <p:ph type="sldImg"/>
          </p:nvPr>
        </p:nvSpPr>
        <p:spPr>
          <a:xfrm>
            <a:off x="709613" y="193675"/>
            <a:ext cx="5565775" cy="3132138"/>
          </a:xfrm>
        </p:spPr>
      </p:sp>
      <p:sp>
        <p:nvSpPr>
          <p:cNvPr id="4" name="Slide Number Placeholder 3"/>
          <p:cNvSpPr>
            <a:spLocks noGrp="1"/>
          </p:cNvSpPr>
          <p:nvPr>
            <p:ph type="sldNum" sz="quarter" idx="10"/>
          </p:nvPr>
        </p:nvSpPr>
        <p:spPr/>
        <p:txBody>
          <a:bodyPr/>
          <a:lstStyle/>
          <a:p>
            <a:pPr defTabSz="684154">
              <a:defRPr/>
            </a:pPr>
            <a:fld id="{F9EADE0A-01B1-420C-9BAA-DC0F9E20B898}" type="slidenum">
              <a:rPr lang="en-US" sz="1100">
                <a:solidFill>
                  <a:prstClr val="black"/>
                </a:solidFill>
                <a:latin typeface="Calibri" panose="020F0502020204030204"/>
              </a:rPr>
              <a:pPr defTabSz="684154">
                <a:defRPr/>
              </a:pPr>
              <a:t>52</a:t>
            </a:fld>
            <a:endParaRPr lang="en-US" sz="1100" dirty="0">
              <a:solidFill>
                <a:prstClr val="black"/>
              </a:solidFill>
              <a:latin typeface="Calibri" panose="020F0502020204030204"/>
            </a:endParaRPr>
          </a:p>
        </p:txBody>
      </p:sp>
      <p:sp>
        <p:nvSpPr>
          <p:cNvPr id="5" name="TextBox 4">
            <a:extLst>
              <a:ext uri="{FF2B5EF4-FFF2-40B4-BE49-F238E27FC236}">
                <a16:creationId xmlns:a16="http://schemas.microsoft.com/office/drawing/2014/main" id="{9CA6808E-6D1C-4899-A6CD-DAA7D5492835}"/>
              </a:ext>
            </a:extLst>
          </p:cNvPr>
          <p:cNvSpPr txBox="1"/>
          <p:nvPr/>
        </p:nvSpPr>
        <p:spPr>
          <a:xfrm>
            <a:off x="99998" y="3326025"/>
            <a:ext cx="6766488" cy="5824398"/>
          </a:xfrm>
          <a:prstGeom prst="rect">
            <a:avLst/>
          </a:prstGeom>
          <a:noFill/>
        </p:spPr>
        <p:txBody>
          <a:bodyPr wrap="square" lIns="91221" tIns="45610" rIns="91221" bIns="45610" rtlCol="0">
            <a:spAutoFit/>
          </a:bodyPr>
          <a:lstStyle/>
          <a:p>
            <a:pPr lvl="0"/>
            <a:r>
              <a:rPr lang="en-US" sz="1500" dirty="0">
                <a:solidFill>
                  <a:prstClr val="black"/>
                </a:solidFill>
              </a:rPr>
              <a:t>To summarize our presentation, an NSR permit is required before construction on a facility begins. The purpose of the NSR program is to issue permits for new construction or modification, establish emission controls and pollutant limits based on applicable state and federal rules using a best available control technology (BACT) and conduct a health impacts review. </a:t>
            </a:r>
          </a:p>
          <a:p>
            <a:pPr lvl="0"/>
            <a:r>
              <a:rPr lang="en-US" sz="1500" dirty="0">
                <a:solidFill>
                  <a:prstClr val="black"/>
                </a:solidFill>
              </a:rPr>
              <a:t>A Title V permit is required for authorizing operation of major sources and certain non-major sources. While a Title V permit does not authorize any air emissions, it codifies all applicable air requirements into one authorization. In general, Title V permits document monitoring, testing, reporting and recordkeeping requirements to demonstrate compliance with applicable requirements. Permit holders must certify compliance with all applicable requirements on an annual basis and report any deviations semi-annually.  </a:t>
            </a:r>
          </a:p>
          <a:p>
            <a:pPr lvl="0"/>
            <a:r>
              <a:rPr lang="en-US" sz="1500" dirty="0">
                <a:solidFill>
                  <a:prstClr val="black"/>
                </a:solidFill>
              </a:rPr>
              <a:t>Although NSR and Title V permit are separately issued permits there is interaction between them. Therefore, they need to be synchronized since NSR permits are incorporated by reference into Title V permit. Changes in the NSR permit typically triggers a change in the FOP. The FOP change may be processed as an administrative, minor or significant revision. In some cases, changes made in the FOP due to EPA or public comments may drive a change in the NSR permit. </a:t>
            </a:r>
          </a:p>
          <a:p>
            <a:pPr lvl="0"/>
            <a:r>
              <a:rPr lang="en-US" sz="1500" dirty="0">
                <a:solidFill>
                  <a:prstClr val="black"/>
                </a:solidFill>
              </a:rPr>
              <a:t>Finally, as a site goes through changes in process, operation, control equipment or regulation it is imperative that their NSR and TV permits should reflect these changes on a continuous basis. Applicants should use the permit revision process and submit revision, alteration or amendment projects in a timely manner to keep their NSR and TV permits current and active. This concludes our presentation. </a:t>
            </a:r>
            <a:r>
              <a:rPr lang="en-US" sz="1500" b="1" dirty="0">
                <a:solidFill>
                  <a:prstClr val="black"/>
                </a:solidFill>
              </a:rPr>
              <a:t>[NEXT]</a:t>
            </a:r>
            <a:endParaRPr lang="en-US" sz="1500" dirty="0">
              <a:solidFill>
                <a:prstClr val="black"/>
              </a:solidFill>
            </a:endParaRPr>
          </a:p>
          <a:p>
            <a:endParaRPr lang="en-US" sz="1600" dirty="0"/>
          </a:p>
          <a:p>
            <a:endParaRPr lang="en-US" sz="1200" dirty="0"/>
          </a:p>
        </p:txBody>
      </p:sp>
    </p:spTree>
    <p:extLst>
      <p:ext uri="{BB962C8B-B14F-4D97-AF65-F5344CB8AC3E}">
        <p14:creationId xmlns:p14="http://schemas.microsoft.com/office/powerpoint/2010/main" val="1705273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14950" y="380874"/>
            <a:ext cx="5588000" cy="3655457"/>
          </a:xfrm>
        </p:spPr>
        <p:txBody>
          <a:bodyPr/>
          <a:lstStyle/>
          <a:p>
            <a:r>
              <a:rPr lang="en-US" sz="1100" dirty="0">
                <a:solidFill>
                  <a:schemeClr val="bg1"/>
                </a:solidFill>
              </a:rPr>
              <a:t>Contacts</a:t>
            </a:r>
          </a:p>
          <a:p>
            <a:endParaRPr lang="en-US" sz="1100" dirty="0">
              <a:solidFill>
                <a:schemeClr val="bg1"/>
              </a:solidFill>
            </a:endParaRPr>
          </a:p>
          <a:p>
            <a:pPr defTabSz="684154">
              <a:lnSpc>
                <a:spcPct val="90000"/>
              </a:lnSpc>
              <a:spcBef>
                <a:spcPts val="748"/>
              </a:spcBef>
              <a:defRPr/>
            </a:pPr>
            <a:r>
              <a:rPr lang="en-US" sz="1100" b="1" dirty="0">
                <a:solidFill>
                  <a:schemeClr val="bg1"/>
                </a:solidFill>
              </a:rPr>
              <a:t>Ariel Ramirez</a:t>
            </a:r>
          </a:p>
          <a:p>
            <a:pPr marL="513116" lvl="1" indent="-171039" defTabSz="684154">
              <a:lnSpc>
                <a:spcPct val="90000"/>
              </a:lnSpc>
              <a:spcBef>
                <a:spcPts val="374"/>
              </a:spcBef>
              <a:buFont typeface="Arial" panose="020B0604020202020204" pitchFamily="34" charset="0"/>
              <a:buChar char="•"/>
              <a:defRPr/>
            </a:pPr>
            <a:r>
              <a:rPr lang="en-US" sz="1100" dirty="0">
                <a:solidFill>
                  <a:schemeClr val="bg1"/>
                </a:solidFill>
                <a:hlinkClick r:id="rId3">
                  <a:extLst>
                    <a:ext uri="{A12FA001-AC4F-418D-AE19-62706E023703}">
                      <ahyp:hlinkClr xmlns:ahyp="http://schemas.microsoft.com/office/drawing/2018/hyperlinkcolor" xmlns="" val="tx"/>
                    </a:ext>
                  </a:extLst>
                </a:hlinkClick>
              </a:rPr>
              <a:t>Ariel.Ramirez@tceq.texas.gov</a:t>
            </a:r>
            <a:endParaRPr lang="en-US" sz="1100" dirty="0">
              <a:solidFill>
                <a:schemeClr val="bg1"/>
              </a:solidFill>
            </a:endParaRPr>
          </a:p>
          <a:p>
            <a:pPr marL="513116" lvl="1" indent="-171039" defTabSz="684154">
              <a:lnSpc>
                <a:spcPct val="90000"/>
              </a:lnSpc>
              <a:spcBef>
                <a:spcPts val="374"/>
              </a:spcBef>
              <a:buFont typeface="Arial" panose="020B0604020202020204" pitchFamily="34" charset="0"/>
              <a:buChar char="•"/>
              <a:defRPr/>
            </a:pPr>
            <a:r>
              <a:rPr lang="en-US" sz="1100" dirty="0">
                <a:solidFill>
                  <a:schemeClr val="bg1"/>
                </a:solidFill>
              </a:rPr>
              <a:t>(512) 239-4935</a:t>
            </a:r>
            <a:endParaRPr lang="en-US" sz="1100" b="1" dirty="0">
              <a:solidFill>
                <a:schemeClr val="bg1"/>
              </a:solidFill>
            </a:endParaRPr>
          </a:p>
          <a:p>
            <a:pPr defTabSz="684154">
              <a:lnSpc>
                <a:spcPct val="90000"/>
              </a:lnSpc>
              <a:spcBef>
                <a:spcPts val="748"/>
              </a:spcBef>
              <a:defRPr/>
            </a:pPr>
            <a:r>
              <a:rPr lang="en-US" sz="1100" b="1" dirty="0">
                <a:solidFill>
                  <a:schemeClr val="bg1"/>
                </a:solidFill>
              </a:rPr>
              <a:t>Vasant Chaphekar, P.E.</a:t>
            </a:r>
          </a:p>
          <a:p>
            <a:pPr marL="513116" lvl="1" indent="-171039" defTabSz="684154">
              <a:lnSpc>
                <a:spcPct val="90000"/>
              </a:lnSpc>
              <a:spcBef>
                <a:spcPts val="374"/>
              </a:spcBef>
              <a:buFont typeface="Arial" panose="020B0604020202020204" pitchFamily="34" charset="0"/>
              <a:buChar char="•"/>
              <a:defRPr/>
            </a:pPr>
            <a:r>
              <a:rPr lang="en-US" sz="1100" dirty="0">
                <a:solidFill>
                  <a:schemeClr val="bg1"/>
                </a:solidFill>
                <a:hlinkClick r:id="rId4">
                  <a:extLst>
                    <a:ext uri="{A12FA001-AC4F-418D-AE19-62706E023703}">
                      <ahyp:hlinkClr xmlns:ahyp="http://schemas.microsoft.com/office/drawing/2018/hyperlinkcolor" xmlns="" val="tx"/>
                    </a:ext>
                  </a:extLst>
                </a:hlinkClick>
              </a:rPr>
              <a:t>Vasant.Chaphekar@tceq.texas.gov</a:t>
            </a:r>
            <a:endParaRPr lang="en-US" sz="1100" dirty="0">
              <a:solidFill>
                <a:schemeClr val="bg1"/>
              </a:solidFill>
            </a:endParaRPr>
          </a:p>
          <a:p>
            <a:pPr marL="513116" lvl="1" indent="-171039" defTabSz="684154">
              <a:lnSpc>
                <a:spcPct val="90000"/>
              </a:lnSpc>
              <a:spcBef>
                <a:spcPts val="374"/>
              </a:spcBef>
              <a:buFont typeface="Arial" panose="020B0604020202020204" pitchFamily="34" charset="0"/>
              <a:buChar char="•"/>
              <a:defRPr/>
            </a:pPr>
            <a:r>
              <a:rPr lang="en-US" sz="1100" dirty="0">
                <a:solidFill>
                  <a:schemeClr val="bg1"/>
                </a:solidFill>
              </a:rPr>
              <a:t>(512) 239-1341</a:t>
            </a:r>
            <a:endParaRPr lang="en-US" sz="1100" b="1" dirty="0">
              <a:solidFill>
                <a:schemeClr val="bg1"/>
              </a:solidFill>
            </a:endParaRPr>
          </a:p>
          <a:p>
            <a:pPr defTabSz="684154">
              <a:lnSpc>
                <a:spcPct val="90000"/>
              </a:lnSpc>
              <a:spcBef>
                <a:spcPts val="748"/>
              </a:spcBef>
              <a:defRPr/>
            </a:pPr>
            <a:r>
              <a:rPr lang="en-US" sz="1100" b="1" dirty="0">
                <a:solidFill>
                  <a:schemeClr val="bg1"/>
                </a:solidFill>
              </a:rPr>
              <a:t>General Air Permitting Contact</a:t>
            </a:r>
          </a:p>
          <a:p>
            <a:pPr marL="513116" lvl="1" indent="-171039" defTabSz="684154">
              <a:lnSpc>
                <a:spcPct val="90000"/>
              </a:lnSpc>
              <a:spcBef>
                <a:spcPts val="374"/>
              </a:spcBef>
              <a:buFont typeface="Arial" panose="020B0604020202020204" pitchFamily="34" charset="0"/>
              <a:buChar char="•"/>
              <a:defRPr/>
            </a:pPr>
            <a:r>
              <a:rPr lang="en-US" sz="1100" dirty="0">
                <a:solidFill>
                  <a:schemeClr val="bg1"/>
                </a:solidFill>
                <a:hlinkClick r:id="rId5">
                  <a:extLst>
                    <a:ext uri="{A12FA001-AC4F-418D-AE19-62706E023703}">
                      <ahyp:hlinkClr xmlns:ahyp="http://schemas.microsoft.com/office/drawing/2018/hyperlinkcolor" xmlns="" val="tx"/>
                    </a:ext>
                  </a:extLst>
                </a:hlinkClick>
              </a:rPr>
              <a:t>airperm@tceq.texas.gov</a:t>
            </a:r>
            <a:r>
              <a:rPr lang="en-US" sz="1100" dirty="0">
                <a:solidFill>
                  <a:schemeClr val="bg1"/>
                </a:solidFill>
              </a:rPr>
              <a:t> </a:t>
            </a:r>
          </a:p>
          <a:p>
            <a:pPr marL="513116" lvl="1" indent="-171039" defTabSz="684154">
              <a:lnSpc>
                <a:spcPct val="90000"/>
              </a:lnSpc>
              <a:spcBef>
                <a:spcPts val="374"/>
              </a:spcBef>
              <a:buFont typeface="Arial" panose="020B0604020202020204" pitchFamily="34" charset="0"/>
              <a:buChar char="•"/>
              <a:defRPr/>
            </a:pPr>
            <a:r>
              <a:rPr lang="en-US" sz="1100" dirty="0">
                <a:solidFill>
                  <a:schemeClr val="bg1"/>
                </a:solidFill>
              </a:rPr>
              <a:t>(512) 239-1250</a:t>
            </a:r>
            <a:endParaRPr lang="en-US" sz="1100" b="1" dirty="0">
              <a:solidFill>
                <a:schemeClr val="bg1"/>
              </a:solidFill>
              <a:hlinkClick r:id="rId6">
                <a:extLst>
                  <a:ext uri="{A12FA001-AC4F-418D-AE19-62706E023703}">
                    <ahyp:hlinkClr xmlns:ahyp="http://schemas.microsoft.com/office/drawing/2018/hyperlinkcolor" xmlns="" val="tx"/>
                  </a:ext>
                </a:extLst>
              </a:hlinkClick>
            </a:endParaRPr>
          </a:p>
          <a:p>
            <a:pPr marL="342077" lvl="1" defTabSz="684154">
              <a:lnSpc>
                <a:spcPct val="90000"/>
              </a:lnSpc>
              <a:spcBef>
                <a:spcPts val="374"/>
              </a:spcBef>
              <a:defRPr/>
            </a:pPr>
            <a:endParaRPr lang="en-US" sz="1100" b="1" dirty="0">
              <a:solidFill>
                <a:schemeClr val="bg1"/>
              </a:solidFill>
              <a:hlinkClick r:id="rId6">
                <a:extLst>
                  <a:ext uri="{A12FA001-AC4F-418D-AE19-62706E023703}">
                    <ahyp:hlinkClr xmlns:ahyp="http://schemas.microsoft.com/office/drawing/2018/hyperlinkcolor" xmlns="" val="tx"/>
                  </a:ext>
                </a:extLst>
              </a:hlinkClick>
            </a:endParaRPr>
          </a:p>
          <a:p>
            <a:pPr defTabSz="684154">
              <a:lnSpc>
                <a:spcPct val="90000"/>
              </a:lnSpc>
              <a:spcBef>
                <a:spcPts val="374"/>
              </a:spcBef>
              <a:defRPr/>
            </a:pPr>
            <a:r>
              <a:rPr lang="en-US" sz="1100" b="1" u="sng" dirty="0">
                <a:solidFill>
                  <a:schemeClr val="bg1"/>
                </a:solidFill>
                <a:latin typeface="Arial" panose="020B0604020202020204" pitchFamily="34" charset="0"/>
                <a:cs typeface="Arial" panose="020B0604020202020204" pitchFamily="34" charset="0"/>
              </a:rPr>
              <a:t>Image Attribution</a:t>
            </a:r>
            <a:r>
              <a:rPr lang="en-US" sz="1100" dirty="0">
                <a:solidFill>
                  <a:schemeClr val="bg1"/>
                </a:solidFill>
                <a:latin typeface="Arial" panose="020B0604020202020204" pitchFamily="34" charset="0"/>
                <a:cs typeface="Arial" panose="020B0604020202020204" pitchFamily="34" charset="0"/>
              </a:rPr>
              <a:t>: https://tpwd.texas.gov/newsletters/eye-on-nature/2015fall/page2.phtml</a:t>
            </a:r>
          </a:p>
          <a:p>
            <a:pPr defTabSz="684154">
              <a:lnSpc>
                <a:spcPct val="90000"/>
              </a:lnSpc>
              <a:spcBef>
                <a:spcPts val="374"/>
              </a:spcBef>
              <a:defRPr/>
            </a:pPr>
            <a:endParaRPr lang="en-US" sz="1100" b="1" dirty="0">
              <a:solidFill>
                <a:schemeClr val="bg1"/>
              </a:solidFill>
              <a:hlinkClick r:id="rId6">
                <a:extLst>
                  <a:ext uri="{A12FA001-AC4F-418D-AE19-62706E023703}">
                    <ahyp:hlinkClr xmlns:ahyp="http://schemas.microsoft.com/office/drawing/2018/hyperlinkcolor" xmlns="" val="tx"/>
                  </a:ext>
                </a:extLst>
              </a:hlinkClick>
            </a:endParaRP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53</a:t>
            </a:fld>
            <a:endParaRPr lang="en-US" dirty="0"/>
          </a:p>
        </p:txBody>
      </p:sp>
      <p:sp>
        <p:nvSpPr>
          <p:cNvPr id="5" name="TextBox 4">
            <a:extLst>
              <a:ext uri="{FF2B5EF4-FFF2-40B4-BE49-F238E27FC236}">
                <a16:creationId xmlns:a16="http://schemas.microsoft.com/office/drawing/2014/main" id="{94E847D0-C7F8-47E1-A130-0878CDB8C999}"/>
              </a:ext>
            </a:extLst>
          </p:cNvPr>
          <p:cNvSpPr txBox="1"/>
          <p:nvPr/>
        </p:nvSpPr>
        <p:spPr>
          <a:xfrm>
            <a:off x="499987" y="4641850"/>
            <a:ext cx="5999840" cy="522505"/>
          </a:xfrm>
          <a:prstGeom prst="rect">
            <a:avLst/>
          </a:prstGeom>
          <a:noFill/>
        </p:spPr>
        <p:txBody>
          <a:bodyPr wrap="square" lIns="91221" tIns="45610" rIns="91221" bIns="45610" rtlCol="0">
            <a:spAutoFit/>
          </a:bodyPr>
          <a:lstStyle/>
          <a:p>
            <a:r>
              <a:rPr lang="en-US" dirty="0"/>
              <a:t>Thank you very much.  Any questions?</a:t>
            </a:r>
          </a:p>
          <a:p>
            <a:endParaRPr lang="en-US" dirty="0"/>
          </a:p>
        </p:txBody>
      </p:sp>
    </p:spTree>
    <p:extLst>
      <p:ext uri="{BB962C8B-B14F-4D97-AF65-F5344CB8AC3E}">
        <p14:creationId xmlns:p14="http://schemas.microsoft.com/office/powerpoint/2010/main" val="346151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9612" y="1160463"/>
            <a:ext cx="5588000" cy="3132137"/>
          </a:xfrm>
        </p:spPr>
        <p:txBody>
          <a:bodyPr/>
          <a:lstStyle/>
          <a:p>
            <a:pPr defTabSz="929538">
              <a:defRPr/>
            </a:pPr>
            <a:r>
              <a:rPr lang="en-US" sz="600" dirty="0">
                <a:solidFill>
                  <a:schemeClr val="bg1"/>
                </a:solidFill>
              </a:rPr>
              <a:t>NSR Permitting Options</a:t>
            </a:r>
          </a:p>
          <a:p>
            <a:pPr defTabSz="929538">
              <a:defRPr/>
            </a:pPr>
            <a:endParaRPr lang="en-US" sz="600" dirty="0">
              <a:solidFill>
                <a:schemeClr val="bg1"/>
              </a:solidFill>
            </a:endParaRPr>
          </a:p>
          <a:p>
            <a:pPr defTabSz="929538">
              <a:defRPr/>
            </a:pPr>
            <a:r>
              <a:rPr lang="en-US" sz="600" dirty="0">
                <a:solidFill>
                  <a:schemeClr val="bg1"/>
                </a:solidFill>
              </a:rPr>
              <a:t>Before any actual work begins, any person who plans to construct any new </a:t>
            </a:r>
            <a:r>
              <a:rPr lang="en-US" sz="600" i="1" dirty="0">
                <a:solidFill>
                  <a:schemeClr val="bg1"/>
                </a:solidFill>
              </a:rPr>
              <a:t>facility</a:t>
            </a:r>
            <a:r>
              <a:rPr lang="en-US" sz="600" dirty="0">
                <a:solidFill>
                  <a:schemeClr val="bg1"/>
                </a:solidFill>
              </a:rPr>
              <a:t> or to engage in the </a:t>
            </a:r>
            <a:r>
              <a:rPr lang="en-US" sz="600" i="1" dirty="0">
                <a:solidFill>
                  <a:schemeClr val="bg1"/>
                </a:solidFill>
              </a:rPr>
              <a:t>modification</a:t>
            </a:r>
            <a:r>
              <a:rPr lang="en-US" sz="600" dirty="0">
                <a:solidFill>
                  <a:schemeClr val="bg1"/>
                </a:solidFill>
              </a:rPr>
              <a:t> of any existing facility which may emit air contaminants into the air must:  (Note that the term “facility” in Chapter 116 is the same as “emission unit” in Chapter 122).</a:t>
            </a:r>
          </a:p>
          <a:p>
            <a:pPr marL="171039" indent="-171039" defTabSz="929538">
              <a:buFont typeface="Arial" panose="020B0604020202020204" pitchFamily="34" charset="0"/>
              <a:buChar char="•"/>
              <a:defRPr/>
            </a:pPr>
            <a:r>
              <a:rPr lang="en-US" sz="600" dirty="0">
                <a:solidFill>
                  <a:schemeClr val="bg1"/>
                </a:solidFill>
              </a:rPr>
              <a:t>Satisfy the criteria for a de minimis facility or source;</a:t>
            </a:r>
          </a:p>
          <a:p>
            <a:pPr marL="171039" indent="-171039" defTabSz="929538">
              <a:buFont typeface="Arial" panose="020B0604020202020204" pitchFamily="34" charset="0"/>
              <a:buChar char="•"/>
              <a:defRPr/>
            </a:pPr>
            <a:r>
              <a:rPr lang="en-US" sz="600" dirty="0">
                <a:solidFill>
                  <a:schemeClr val="bg1"/>
                </a:solidFill>
              </a:rPr>
              <a:t>Satisfy the conditions of a permit by rule (PBR); </a:t>
            </a:r>
          </a:p>
          <a:p>
            <a:pPr marL="171039" indent="-171039" defTabSz="929538">
              <a:buFont typeface="Arial" panose="020B0604020202020204" pitchFamily="34" charset="0"/>
              <a:buChar char="•"/>
              <a:defRPr/>
            </a:pPr>
            <a:r>
              <a:rPr lang="en-US" sz="600" dirty="0">
                <a:solidFill>
                  <a:schemeClr val="bg1"/>
                </a:solidFill>
              </a:rPr>
              <a:t>Satisfy the conditions of a standard permit; or</a:t>
            </a:r>
          </a:p>
          <a:p>
            <a:pPr marL="171039" indent="-171039" defTabSz="929538">
              <a:buFont typeface="Arial" panose="020B0604020202020204" pitchFamily="34" charset="0"/>
              <a:buChar char="•"/>
              <a:defRPr/>
            </a:pPr>
            <a:r>
              <a:rPr lang="en-US" sz="600" dirty="0">
                <a:solidFill>
                  <a:schemeClr val="bg1"/>
                </a:solidFill>
              </a:rPr>
              <a:t>If the above authorization mechanisms cannot be used, obtain an NSR permit.</a:t>
            </a:r>
          </a:p>
          <a:p>
            <a:pPr defTabSz="929538">
              <a:defRPr/>
            </a:pPr>
            <a:r>
              <a:rPr lang="en-US" sz="600" dirty="0">
                <a:solidFill>
                  <a:schemeClr val="bg1"/>
                </a:solidFill>
              </a:rPr>
              <a:t>In addition to new construction and modification to existing facilities, other activities requiring NSR authorization include changes in application </a:t>
            </a:r>
            <a:r>
              <a:rPr lang="en-US" sz="600" i="1" dirty="0">
                <a:solidFill>
                  <a:schemeClr val="bg1"/>
                </a:solidFill>
              </a:rPr>
              <a:t>representations</a:t>
            </a:r>
            <a:r>
              <a:rPr lang="en-US" sz="600" dirty="0">
                <a:solidFill>
                  <a:schemeClr val="bg1"/>
                </a:solidFill>
              </a:rPr>
              <a:t> and renewal of existing authorizations.</a:t>
            </a:r>
          </a:p>
          <a:p>
            <a:endParaRPr lang="en-US" sz="600" dirty="0">
              <a:solidFill>
                <a:schemeClr val="bg1"/>
              </a:solidFill>
            </a:endParaRPr>
          </a:p>
          <a:p>
            <a:r>
              <a:rPr lang="en-US" sz="600" dirty="0">
                <a:solidFill>
                  <a:schemeClr val="bg1"/>
                </a:solidFill>
              </a:rPr>
              <a:t>Some facilities and sources are classified as </a:t>
            </a:r>
            <a:r>
              <a:rPr lang="en-US" sz="600" b="1" dirty="0">
                <a:solidFill>
                  <a:schemeClr val="bg1"/>
                </a:solidFill>
              </a:rPr>
              <a:t>de minimis </a:t>
            </a:r>
            <a:r>
              <a:rPr lang="en-US" sz="600" dirty="0">
                <a:solidFill>
                  <a:schemeClr val="bg1"/>
                </a:solidFill>
              </a:rPr>
              <a:t>and authorized by rule. 30 TAC §116.119 identifies criteria for determining de minimis classifications. In addition, specific facilities that have been evaluated and designated as de minimis are identified on the de minimis list, which is posted on the division's Web site. De minimis facilities and sources include very small additions to background concentrations of air contaminants that cause no discernable or unacceptable impact to public health and for which permitting would be an ineffective use of commission resources. Some examples of de minimis sources are music and film studios, beauty shops, and deer block manufacturing.  This authorization is intended to reduce workload and allow permitting staff to focus on projects that could affect public health and welfare. Applicants with facilities that meet the de minimis rule or de minimis list do not have to obtain an air authorization through the permitting process.  All emissions associated with the facility, or any group of facilities, must meet the de minimis criteria. No partial permitting allowed!</a:t>
            </a:r>
          </a:p>
          <a:p>
            <a:endParaRPr lang="en-US" sz="600" b="1" dirty="0">
              <a:solidFill>
                <a:schemeClr val="bg1"/>
              </a:solidFill>
            </a:endParaRPr>
          </a:p>
          <a:p>
            <a:r>
              <a:rPr lang="en-US" sz="600" dirty="0">
                <a:solidFill>
                  <a:schemeClr val="bg1"/>
                </a:solidFill>
              </a:rPr>
              <a:t>Facilities with emissions that do not meet de minimis criteria but will not make a significant contribution of air contaminants to the atmosphere may be </a:t>
            </a:r>
            <a:r>
              <a:rPr lang="en-US" sz="600" b="1" dirty="0">
                <a:solidFill>
                  <a:schemeClr val="bg1"/>
                </a:solidFill>
              </a:rPr>
              <a:t>permitted by rule. </a:t>
            </a:r>
            <a:r>
              <a:rPr lang="en-US" sz="600" dirty="0">
                <a:solidFill>
                  <a:schemeClr val="bg1"/>
                </a:solidFill>
              </a:rPr>
              <a:t>Facilities that are permitted by rule include less complex comfort heating facilities to more complex facilities and activities such as those found at oil and gas sites. The commission has adopted permits by rule (PBRs) in 30 Texas Administrative Code Chapter 106.  Subchapter A of Chapter 106 contains general requirements applicable to all PBRs, including (but not limited to) recordkeeping and emission limitations. In addition to the general requirements that are contained in Subchapter A, many individual PBRs also contain conditions specific to that PBR that must be met. When a PBR is claimed, applicable requirements of both the PBR and Subchapter A must be met. It should also be noted that some PBRs require registration and others do not.  </a:t>
            </a:r>
          </a:p>
          <a:p>
            <a:endParaRPr lang="en-US" sz="600" dirty="0">
              <a:solidFill>
                <a:schemeClr val="bg1"/>
              </a:solidFill>
            </a:endParaRPr>
          </a:p>
          <a:p>
            <a:r>
              <a:rPr lang="en-US" sz="600" dirty="0">
                <a:solidFill>
                  <a:schemeClr val="bg1"/>
                </a:solidFill>
              </a:rPr>
              <a:t>A </a:t>
            </a:r>
            <a:r>
              <a:rPr lang="en-US" sz="600" b="1" dirty="0">
                <a:solidFill>
                  <a:schemeClr val="bg1"/>
                </a:solidFill>
              </a:rPr>
              <a:t>standard permit </a:t>
            </a:r>
            <a:r>
              <a:rPr lang="en-US" sz="600" dirty="0">
                <a:solidFill>
                  <a:schemeClr val="bg1"/>
                </a:solidFill>
              </a:rPr>
              <a:t>authorizes the construction or modification of new or existing facilities that are similar in terms of operations, processes, and emissions. A standard permit provides an efficient mechanism for qualifying facilities to obtain authorization as an alternative to a case-specific air quality permit. If a facility cannot meet a PBR, then the applicant should see if a standard permit can be claimed. A standard permit can never be used to authorize emissions that will trigger major NSR permitting under Chapter 116.  Standard permit registrations must be renewed every ten years.  In addition, if the executive director amends a standard permit, the facility must comply with the amended standard permit. Compliance is usually required by the renewal date of the standard permit registration but cannot be required within 24 months of the standard permit amendment, unless it is necessary to protect public health.</a:t>
            </a:r>
          </a:p>
          <a:p>
            <a:endParaRPr lang="en-US" sz="600" dirty="0">
              <a:solidFill>
                <a:schemeClr val="bg1"/>
              </a:solidFill>
            </a:endParaRPr>
          </a:p>
          <a:p>
            <a:r>
              <a:rPr lang="en-US" sz="600" dirty="0">
                <a:solidFill>
                  <a:schemeClr val="bg1"/>
                </a:solidFill>
              </a:rPr>
              <a:t>If a facility is not de minimis and cannot meet a PBR or standard permit, it must be authorized by a </a:t>
            </a:r>
            <a:r>
              <a:rPr lang="en-US" sz="600" b="1" dirty="0">
                <a:solidFill>
                  <a:schemeClr val="bg1"/>
                </a:solidFill>
              </a:rPr>
              <a:t>case-by-case NSR permit</a:t>
            </a:r>
            <a:r>
              <a:rPr lang="en-US" sz="600" dirty="0">
                <a:solidFill>
                  <a:schemeClr val="bg1"/>
                </a:solidFill>
              </a:rPr>
              <a:t>. These types of authorizations provide more flexibility to applicants because they can authorize more emissions and, unlike a PBR or standard permit, facility-specific information can be considered during the technical review, which includes a BACT and impacts review.  NSR permits are subject to public notice and an opportunity for a contested case hearing. These permits are issued with a ten-year renewal cycle. Renewals MAY require NSR authorizations; note that renewals are NOT required for PBRs.</a:t>
            </a:r>
          </a:p>
          <a:p>
            <a:endParaRPr lang="en-US" sz="600" dirty="0">
              <a:solidFill>
                <a:schemeClr val="bg1"/>
              </a:solidFill>
            </a:endParaRPr>
          </a:p>
          <a:p>
            <a:r>
              <a:rPr lang="en-US" sz="600" b="1" u="sng" dirty="0">
                <a:solidFill>
                  <a:schemeClr val="bg1"/>
                </a:solidFill>
              </a:rPr>
              <a:t>Links:</a:t>
            </a:r>
          </a:p>
          <a:p>
            <a:r>
              <a:rPr lang="en-US" sz="600" dirty="0">
                <a:solidFill>
                  <a:schemeClr val="bg1"/>
                </a:solidFill>
              </a:rPr>
              <a:t>30 TAC §116.119: https://texreg.sos.state.tx.us/public/readtac$ext.TacPage?sl=R&amp;app=9&amp;p_dir=&amp;p_rloc=&amp;p_tloc=&amp;p_ploc=&amp;pg=1&amp;ti=30&amp;ch=116&amp;rl=119</a:t>
            </a:r>
          </a:p>
          <a:p>
            <a:r>
              <a:rPr lang="en-US" sz="600" dirty="0">
                <a:solidFill>
                  <a:schemeClr val="bg1"/>
                </a:solidFill>
              </a:rPr>
              <a:t>30 TAC §106: https://texreg.sos.state.tx.us/public/readtac$ext.ViewTAC?tac_view=4&amp;ti=30&amp;pt=1&amp;ch=106</a:t>
            </a:r>
          </a:p>
          <a:p>
            <a:r>
              <a:rPr lang="en-US" sz="600" dirty="0">
                <a:solidFill>
                  <a:schemeClr val="bg1"/>
                </a:solidFill>
              </a:rPr>
              <a:t>30 TAC §116.601: https://texreg.sos.state.tx.us/public/readtac$ext.TacPage?sl=R&amp;app=9&amp;p_dir=&amp;p_rloc=&amp;p_tloc=&amp;p_ploc=&amp;pg=1&amp;p_tac=&amp;ti=30&amp;pt=1&amp;ch=116&amp;rl=601</a:t>
            </a:r>
          </a:p>
          <a:p>
            <a:r>
              <a:rPr lang="en-US" sz="600" dirty="0">
                <a:solidFill>
                  <a:schemeClr val="bg1"/>
                </a:solidFill>
              </a:rPr>
              <a:t>30 TAC §116: https://texreg.sos.state.tx.us/public/readtac$ext.ViewTAC?tac_view=4&amp;ti=30&amp;pt=1&amp;ch=116</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6</a:t>
            </a:fld>
            <a:endParaRPr lang="en-US" dirty="0"/>
          </a:p>
        </p:txBody>
      </p:sp>
      <p:sp>
        <p:nvSpPr>
          <p:cNvPr id="5" name="TextBox 4">
            <a:extLst>
              <a:ext uri="{FF2B5EF4-FFF2-40B4-BE49-F238E27FC236}">
                <a16:creationId xmlns:a16="http://schemas.microsoft.com/office/drawing/2014/main" id="{ACA563F0-0601-4D87-9DF9-B81AE5039F45}"/>
              </a:ext>
            </a:extLst>
          </p:cNvPr>
          <p:cNvSpPr txBox="1"/>
          <p:nvPr/>
        </p:nvSpPr>
        <p:spPr>
          <a:xfrm>
            <a:off x="333325" y="4398715"/>
            <a:ext cx="6455383" cy="3169876"/>
          </a:xfrm>
          <a:prstGeom prst="rect">
            <a:avLst/>
          </a:prstGeom>
          <a:noFill/>
        </p:spPr>
        <p:txBody>
          <a:bodyPr wrap="square" lIns="91221" tIns="45610" rIns="91221" bIns="45610" rtlCol="0">
            <a:spAutoFit/>
          </a:bodyPr>
          <a:lstStyle/>
          <a:p>
            <a:pPr defTabSz="929538">
              <a:defRPr/>
            </a:pPr>
            <a:r>
              <a:rPr lang="en-US" sz="2000" dirty="0"/>
              <a:t>Before any actual work begins, any person who plans to construct a new facility, or engage in the modification of an existing facility which may emit air contaminants, must satisfy the criteria for either:</a:t>
            </a:r>
            <a:r>
              <a:rPr lang="en-US" sz="2000" b="1" dirty="0"/>
              <a:t> [NEXT]</a:t>
            </a:r>
            <a:r>
              <a:rPr lang="en-US" sz="2000" dirty="0"/>
              <a:t> a de minimis facility or source;</a:t>
            </a:r>
            <a:r>
              <a:rPr lang="en-US" sz="2000" b="1" dirty="0"/>
              <a:t> [NEXT]</a:t>
            </a:r>
            <a:r>
              <a:rPr lang="en-US" sz="2000" dirty="0"/>
              <a:t> a Permit by Rule; </a:t>
            </a:r>
            <a:r>
              <a:rPr lang="en-US" sz="2000" b="1" dirty="0"/>
              <a:t>[NEXT] </a:t>
            </a:r>
            <a:r>
              <a:rPr lang="en-US" sz="2000" dirty="0"/>
              <a:t>a Standard Permit; </a:t>
            </a:r>
            <a:r>
              <a:rPr lang="en-US" sz="2000" b="1" dirty="0"/>
              <a:t>[NEXT] </a:t>
            </a:r>
            <a:r>
              <a:rPr lang="en-US" sz="2000" dirty="0"/>
              <a:t>or if those authorization mechanisms cannot be used, obtain a case-by-case NSR permit.  Additionally, other activities that require NSR authorization include changes in application representations, as well as the renewal of existing authorizations. </a:t>
            </a:r>
            <a:r>
              <a:rPr lang="en-US" sz="2000" b="1" dirty="0"/>
              <a:t>[NEXT]</a:t>
            </a:r>
            <a:endParaRPr lang="en-US" sz="2000" dirty="0"/>
          </a:p>
        </p:txBody>
      </p:sp>
    </p:spTree>
    <p:extLst>
      <p:ext uri="{BB962C8B-B14F-4D97-AF65-F5344CB8AC3E}">
        <p14:creationId xmlns:p14="http://schemas.microsoft.com/office/powerpoint/2010/main" val="426155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630238"/>
            <a:ext cx="5588000" cy="3133725"/>
          </a:xfrm>
        </p:spPr>
        <p:txBody>
          <a:bodyPr/>
          <a:lstStyle/>
          <a:p>
            <a:r>
              <a:rPr lang="en-US" sz="1100" dirty="0">
                <a:solidFill>
                  <a:schemeClr val="bg1"/>
                </a:solidFill>
              </a:rPr>
              <a:t>What does a NSR Permit Contain?</a:t>
            </a:r>
          </a:p>
          <a:p>
            <a:pPr marL="285064" indent="-285064">
              <a:buFont typeface="Arial" panose="020B0604020202020204" pitchFamily="34" charset="0"/>
              <a:buChar char="•"/>
            </a:pPr>
            <a:r>
              <a:rPr lang="en-US" sz="1000" dirty="0">
                <a:solidFill>
                  <a:schemeClr val="bg1"/>
                </a:solidFill>
              </a:rPr>
              <a:t>Permit Face with General Conditions</a:t>
            </a:r>
          </a:p>
          <a:p>
            <a:pPr marL="741167" lvl="1" indent="-285064">
              <a:buFont typeface="Arial" panose="020B0604020202020204" pitchFamily="34" charset="0"/>
              <a:buChar char="•"/>
            </a:pPr>
            <a:r>
              <a:rPr lang="en-US" sz="1000" dirty="0">
                <a:solidFill>
                  <a:schemeClr val="bg1"/>
                </a:solidFill>
              </a:rPr>
              <a:t>Name of company, location of facilities authorized, permit number, issuance date, permit renewal date, signature of Executive Director, General Conditions.</a:t>
            </a:r>
          </a:p>
          <a:p>
            <a:pPr marL="285064" indent="-285064">
              <a:buFont typeface="Arial" panose="020B0604020202020204" pitchFamily="34" charset="0"/>
              <a:buChar char="•"/>
            </a:pPr>
            <a:r>
              <a:rPr lang="en-US" sz="1000" dirty="0">
                <a:solidFill>
                  <a:schemeClr val="bg1"/>
                </a:solidFill>
              </a:rPr>
              <a:t>Special Conditions</a:t>
            </a:r>
          </a:p>
          <a:p>
            <a:pPr marL="741167" lvl="1" indent="-285064">
              <a:buFont typeface="Arial" panose="020B0604020202020204" pitchFamily="34" charset="0"/>
              <a:buChar char="•"/>
            </a:pPr>
            <a:r>
              <a:rPr lang="en-US" sz="1000" dirty="0">
                <a:solidFill>
                  <a:schemeClr val="bg1"/>
                </a:solidFill>
              </a:rPr>
              <a:t>Enforceable operating conditions with which the applicant must comply, ensure compliance with representations, developed through negotiation with permit applicant, “boilerplate” language is used as a starting point, may have attachments.</a:t>
            </a:r>
          </a:p>
          <a:p>
            <a:pPr marL="741167" lvl="1" indent="-285064">
              <a:buFont typeface="Arial" panose="020B0604020202020204" pitchFamily="34" charset="0"/>
              <a:buChar char="•"/>
            </a:pPr>
            <a:r>
              <a:rPr lang="en-US" sz="1000" dirty="0">
                <a:solidFill>
                  <a:schemeClr val="bg1"/>
                </a:solidFill>
              </a:rPr>
              <a:t>Special Conditions contain conditions with monitoring and recordkeeping requirements that are used to demonstrate compliance with the emission rates on the MAERT.</a:t>
            </a:r>
          </a:p>
          <a:p>
            <a:pPr marL="285064" indent="-285064">
              <a:buFont typeface="Arial" panose="020B0604020202020204" pitchFamily="34" charset="0"/>
              <a:buChar char="•"/>
            </a:pPr>
            <a:r>
              <a:rPr lang="en-US" sz="1000" dirty="0">
                <a:solidFill>
                  <a:schemeClr val="bg1"/>
                </a:solidFill>
              </a:rPr>
              <a:t>Attachments to the Special Conditions (if applicable)</a:t>
            </a:r>
          </a:p>
          <a:p>
            <a:pPr marL="285064" indent="-285064">
              <a:buFont typeface="Arial" panose="020B0604020202020204" pitchFamily="34" charset="0"/>
              <a:buChar char="•"/>
            </a:pPr>
            <a:r>
              <a:rPr lang="en-US" sz="1000" dirty="0">
                <a:solidFill>
                  <a:schemeClr val="bg1"/>
                </a:solidFill>
              </a:rPr>
              <a:t>Maximum Allowable Emission Rates Table (MAERT)</a:t>
            </a:r>
          </a:p>
          <a:p>
            <a:pPr marL="741167" lvl="1" indent="-285064">
              <a:buFont typeface="Arial" panose="020B0604020202020204" pitchFamily="34" charset="0"/>
              <a:buChar char="•"/>
            </a:pPr>
            <a:r>
              <a:rPr lang="en-US" sz="1000" dirty="0">
                <a:solidFill>
                  <a:schemeClr val="bg1"/>
                </a:solidFill>
              </a:rPr>
              <a:t>Emission point number (EPN), name of emission point (source name, maximum allowable emission rate for each pollutant in maximum pounds per hour and tons per year.</a:t>
            </a:r>
          </a:p>
          <a:p>
            <a:endParaRPr lang="en-US" sz="1100" dirty="0">
              <a:solidFill>
                <a:schemeClr val="bg1"/>
              </a:solidFill>
            </a:endParaRPr>
          </a:p>
        </p:txBody>
      </p:sp>
      <p:sp>
        <p:nvSpPr>
          <p:cNvPr id="2" name="Slide Image Placeholder 1"/>
          <p:cNvSpPr>
            <a:spLocks noGrp="1" noRot="1" noChangeAspect="1"/>
          </p:cNvSpPr>
          <p:nvPr>
            <p:ph type="sldImg"/>
          </p:nvPr>
        </p:nvSpPr>
        <p:spPr>
          <a:xfrm>
            <a:off x="674688" y="630238"/>
            <a:ext cx="5568950" cy="3133725"/>
          </a:xfrm>
        </p:spPr>
      </p:sp>
      <p:sp>
        <p:nvSpPr>
          <p:cNvPr id="4" name="Slide Number Placeholder 3"/>
          <p:cNvSpPr>
            <a:spLocks noGrp="1"/>
          </p:cNvSpPr>
          <p:nvPr>
            <p:ph type="sldNum" sz="quarter" idx="10"/>
          </p:nvPr>
        </p:nvSpPr>
        <p:spPr/>
        <p:txBody>
          <a:bodyPr/>
          <a:lstStyle/>
          <a:p>
            <a:fld id="{F9EADE0A-01B1-420C-9BAA-DC0F9E20B898}" type="slidenum">
              <a:rPr lang="en-US" smtClean="0"/>
              <a:t>7</a:t>
            </a:fld>
            <a:endParaRPr lang="en-US" dirty="0"/>
          </a:p>
        </p:txBody>
      </p:sp>
      <p:sp>
        <p:nvSpPr>
          <p:cNvPr id="5" name="TextBox 4">
            <a:extLst>
              <a:ext uri="{FF2B5EF4-FFF2-40B4-BE49-F238E27FC236}">
                <a16:creationId xmlns:a16="http://schemas.microsoft.com/office/drawing/2014/main" id="{5A602B96-26BB-428E-BDD7-D81EC4AA75DF}"/>
              </a:ext>
            </a:extLst>
          </p:cNvPr>
          <p:cNvSpPr txBox="1"/>
          <p:nvPr/>
        </p:nvSpPr>
        <p:spPr>
          <a:xfrm>
            <a:off x="98146" y="3996294"/>
            <a:ext cx="6788708" cy="4662593"/>
          </a:xfrm>
          <a:prstGeom prst="rect">
            <a:avLst/>
          </a:prstGeom>
          <a:noFill/>
        </p:spPr>
        <p:txBody>
          <a:bodyPr wrap="square" lIns="91221" tIns="45610" rIns="91221" bIns="45610" rtlCol="0">
            <a:spAutoFit/>
          </a:bodyPr>
          <a:lstStyle/>
          <a:p>
            <a:r>
              <a:rPr lang="en-US" sz="1600" dirty="0"/>
              <a:t>So what does the NSR Permit contain?  First off, it contains the Permit Face which includes the name of the company, the location of the facilities authorized, permit number, issuance date, permit renewal date, signature of the Executive Director, and General Conditions.</a:t>
            </a:r>
            <a:r>
              <a:rPr lang="en-US" sz="1600" b="1" dirty="0"/>
              <a:t> [NEXT]</a:t>
            </a:r>
            <a:endParaRPr lang="en-US" sz="1600" dirty="0"/>
          </a:p>
          <a:p>
            <a:endParaRPr lang="en-US" sz="1100" dirty="0"/>
          </a:p>
          <a:p>
            <a:r>
              <a:rPr lang="en-US" sz="1600" dirty="0"/>
              <a:t>The permit also includes Special Conditions and any applicable attachments to the conditions.  The Special Conditions are enforceable operating conditions with which the applicant must comply to ensure compliance with their submitted permit representations.  The condition language is developed using “boilerplate” language as a starting point, and is finalized through negotiation with permit applicant.  The Special Conditions contain monitoring and recordkeeping requirements that are used to demonstrate compliance with the emission rates on the MAERT. </a:t>
            </a:r>
            <a:r>
              <a:rPr lang="en-US" sz="1600" b="1" dirty="0"/>
              <a:t>[NEXT]</a:t>
            </a:r>
            <a:endParaRPr lang="en-US" sz="1600" dirty="0"/>
          </a:p>
          <a:p>
            <a:endParaRPr lang="en-US" sz="1600" dirty="0"/>
          </a:p>
          <a:p>
            <a:r>
              <a:rPr lang="en-US" sz="1600" dirty="0"/>
              <a:t>The MAERT, or Maximum Allowable Emission Rates Table, contains the emission point numbers of each authorized source, the names of emission points (or source names), and the maximum allowable emission rate for each pollutant in maximum pounds per hour and tons per year. </a:t>
            </a:r>
            <a:r>
              <a:rPr lang="en-US" sz="1600" b="1" dirty="0"/>
              <a:t>[NEXT]</a:t>
            </a:r>
            <a:endParaRPr lang="en-US" sz="1600" dirty="0"/>
          </a:p>
          <a:p>
            <a:endParaRPr lang="en-US" dirty="0"/>
          </a:p>
        </p:txBody>
      </p:sp>
    </p:spTree>
    <p:extLst>
      <p:ext uri="{BB962C8B-B14F-4D97-AF65-F5344CB8AC3E}">
        <p14:creationId xmlns:p14="http://schemas.microsoft.com/office/powerpoint/2010/main" val="243103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603250"/>
            <a:ext cx="5588000" cy="3133725"/>
          </a:xfrm>
        </p:spPr>
        <p:txBody>
          <a:bodyPr/>
          <a:lstStyle/>
          <a:p>
            <a:pPr defTabSz="929538">
              <a:defRPr/>
            </a:pPr>
            <a:r>
              <a:rPr lang="en-US" sz="1100" dirty="0">
                <a:solidFill>
                  <a:schemeClr val="bg1"/>
                </a:solidFill>
              </a:rPr>
              <a:t>So, an NSR permit is required for new and modified </a:t>
            </a:r>
            <a:r>
              <a:rPr lang="en-US" sz="1100" i="1" dirty="0">
                <a:solidFill>
                  <a:schemeClr val="bg1"/>
                </a:solidFill>
              </a:rPr>
              <a:t>facilities</a:t>
            </a:r>
            <a:r>
              <a:rPr lang="en-US" sz="1100" dirty="0">
                <a:solidFill>
                  <a:schemeClr val="bg1"/>
                </a:solidFill>
              </a:rPr>
              <a:t>.  Title V is an air permitting program generally specific to </a:t>
            </a:r>
            <a:r>
              <a:rPr lang="en-US" sz="1100" i="1" dirty="0">
                <a:solidFill>
                  <a:schemeClr val="bg1"/>
                </a:solidFill>
              </a:rPr>
              <a:t>major sources</a:t>
            </a:r>
            <a:r>
              <a:rPr lang="en-US" sz="1100" dirty="0">
                <a:solidFill>
                  <a:schemeClr val="bg1"/>
                </a:solidFill>
              </a:rPr>
              <a:t>. All air emissions are authorized by an NSR permit. A Title V permit codifies previously authorized air emissions and documents all applicable requirements in a single document. Title V does not authorize any air emissions. Applicable requirements include listing all applicable regulations and Monitoring/Testing, Reporting &amp; Recordkeeping (MRRT) requirements under state and federal rules. In addition, Title V permit can also add Periodic Monitoring (PM) and Compliance Assurance Monitoring (CAM) if required. The Title V permit requires the site to submit an annual compliance certification.</a:t>
            </a:r>
          </a:p>
          <a:p>
            <a:pPr defTabSz="929538">
              <a:defRPr/>
            </a:pPr>
            <a:endParaRPr lang="en-US" sz="1100" dirty="0">
              <a:solidFill>
                <a:schemeClr val="bg1"/>
              </a:solidFill>
            </a:endParaRPr>
          </a:p>
          <a:p>
            <a:pPr defTabSz="929538">
              <a:defRPr/>
            </a:pPr>
            <a:r>
              <a:rPr lang="en-US" sz="1100" dirty="0">
                <a:solidFill>
                  <a:schemeClr val="bg1"/>
                </a:solidFill>
              </a:rPr>
              <a:t>The term “major source” refers to the entire site. Any site that emits, or has the potential to emit, any of the following is a major source; and therefore, must obtain a Title V operating permit:</a:t>
            </a:r>
          </a:p>
          <a:p>
            <a:pPr marL="171039" indent="-171039" defTabSz="929538">
              <a:buFont typeface="Arial" panose="020B0604020202020204" pitchFamily="34" charset="0"/>
              <a:buChar char="•"/>
              <a:defRPr/>
            </a:pPr>
            <a:r>
              <a:rPr lang="en-US" sz="1100" dirty="0">
                <a:solidFill>
                  <a:schemeClr val="bg1"/>
                </a:solidFill>
              </a:rPr>
              <a:t>Ten tons per year or more of any single hazardous air pollutant (HAP) or 25 tons per year or more of any combination of HAPs; or</a:t>
            </a:r>
          </a:p>
          <a:p>
            <a:pPr marL="171039" indent="-171039" defTabSz="929538">
              <a:buFont typeface="Arial" panose="020B0604020202020204" pitchFamily="34" charset="0"/>
              <a:buChar char="•"/>
              <a:defRPr/>
            </a:pPr>
            <a:r>
              <a:rPr lang="en-US" sz="1100" dirty="0">
                <a:solidFill>
                  <a:schemeClr val="bg1"/>
                </a:solidFill>
              </a:rPr>
              <a:t>100 tons per year or more of any regulated air pollutant. If the site is located in a serious, severe, or extreme nonattainment area, the thresholds would be less than 100 tons per year of the appropriate criteria pollutant or precursor.</a:t>
            </a:r>
          </a:p>
          <a:p>
            <a:pPr marL="171039" indent="-171039" defTabSz="929538">
              <a:buFont typeface="Arial" panose="020B0604020202020204" pitchFamily="34" charset="0"/>
              <a:buChar char="•"/>
              <a:defRPr/>
            </a:pPr>
            <a:endParaRPr lang="en-US" sz="1100" dirty="0">
              <a:solidFill>
                <a:schemeClr val="bg1"/>
              </a:solidFill>
            </a:endParaRPr>
          </a:p>
          <a:p>
            <a:pPr defTabSz="929538">
              <a:defRPr/>
            </a:pPr>
            <a:r>
              <a:rPr lang="en-US" sz="1100" dirty="0">
                <a:solidFill>
                  <a:schemeClr val="bg1"/>
                </a:solidFill>
              </a:rPr>
              <a:t>Title V applies to certain non-major sources as well </a:t>
            </a:r>
            <a:r>
              <a:rPr lang="en-US" dirty="0">
                <a:solidFill>
                  <a:schemeClr val="bg1"/>
                </a:solidFill>
              </a:rPr>
              <a:t>that are listed by EPA under 40 CFR Part 70.3(a)</a:t>
            </a:r>
            <a:r>
              <a:rPr lang="en-US" sz="1100" dirty="0">
                <a:solidFill>
                  <a:schemeClr val="bg1"/>
                </a:solidFill>
              </a:rPr>
              <a:t>.  Details can be found at: </a:t>
            </a:r>
            <a:r>
              <a:rPr lang="en-US" u="sng" dirty="0">
                <a:solidFill>
                  <a:schemeClr val="bg1"/>
                </a:solidFill>
                <a:hlinkClick r:id="rId3">
                  <a:extLst>
                    <a:ext uri="{A12FA001-AC4F-418D-AE19-62706E023703}">
                      <ahyp:hlinkClr xmlns:ahyp="http://schemas.microsoft.com/office/drawing/2018/hyperlinkcolor" xmlns="" val="tx"/>
                    </a:ext>
                  </a:extLst>
                </a:hlinkClick>
              </a:rPr>
              <a:t>https://www.tceq.texas.gov/assets/public/permitting/air/Guidance/Title_V/non_major.pdf</a:t>
            </a:r>
            <a:r>
              <a:rPr lang="en-US" dirty="0">
                <a:solidFill>
                  <a:schemeClr val="bg1"/>
                </a:solidFill>
              </a:rPr>
              <a:t>  </a:t>
            </a:r>
            <a:endParaRPr lang="en-US" sz="1100" dirty="0">
              <a:solidFill>
                <a:schemeClr val="bg1"/>
              </a:solidFill>
            </a:endParaRPr>
          </a:p>
        </p:txBody>
      </p:sp>
      <p:sp>
        <p:nvSpPr>
          <p:cNvPr id="2" name="Slide Image Placeholder 1"/>
          <p:cNvSpPr>
            <a:spLocks noGrp="1" noRot="1" noChangeAspect="1"/>
          </p:cNvSpPr>
          <p:nvPr>
            <p:ph type="sldImg"/>
          </p:nvPr>
        </p:nvSpPr>
        <p:spPr>
          <a:xfrm>
            <a:off x="708025" y="603250"/>
            <a:ext cx="5568950" cy="3133725"/>
          </a:xfrm>
        </p:spPr>
      </p:sp>
      <p:sp>
        <p:nvSpPr>
          <p:cNvPr id="4" name="Slide Number Placeholder 3"/>
          <p:cNvSpPr>
            <a:spLocks noGrp="1"/>
          </p:cNvSpPr>
          <p:nvPr>
            <p:ph type="sldNum" sz="quarter" idx="10"/>
          </p:nvPr>
        </p:nvSpPr>
        <p:spPr/>
        <p:txBody>
          <a:bodyPr/>
          <a:lstStyle/>
          <a:p>
            <a:fld id="{F9EADE0A-01B1-420C-9BAA-DC0F9E20B898}" type="slidenum">
              <a:rPr lang="en-US" smtClean="0"/>
              <a:t>8</a:t>
            </a:fld>
            <a:endParaRPr lang="en-US" dirty="0"/>
          </a:p>
        </p:txBody>
      </p:sp>
      <p:sp>
        <p:nvSpPr>
          <p:cNvPr id="5" name="Notes Placeholder 2">
            <a:extLst>
              <a:ext uri="{FF2B5EF4-FFF2-40B4-BE49-F238E27FC236}">
                <a16:creationId xmlns:a16="http://schemas.microsoft.com/office/drawing/2014/main" id="{A978AA0A-F0F3-4A49-B404-AA144A0B985E}"/>
              </a:ext>
            </a:extLst>
          </p:cNvPr>
          <p:cNvSpPr txBox="1">
            <a:spLocks/>
          </p:cNvSpPr>
          <p:nvPr/>
        </p:nvSpPr>
        <p:spPr>
          <a:xfrm>
            <a:off x="203914" y="3964532"/>
            <a:ext cx="6544271" cy="5079107"/>
          </a:xfrm>
          <a:prstGeom prst="rect">
            <a:avLst/>
          </a:prstGeom>
        </p:spPr>
        <p:txBody>
          <a:bodyPr vert="horz" lIns="92953" tIns="46477" rIns="92953" bIns="46477" rtlCol="0"/>
          <a:lst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a:lstStyle>
          <a:p>
            <a:pPr defTabSz="929538">
              <a:defRPr/>
            </a:pPr>
            <a:r>
              <a:rPr lang="en-US" sz="1600" dirty="0"/>
              <a:t>A Federal Operating Permit codifies previously authorized air emissions and documents applicable requirements. </a:t>
            </a:r>
            <a:r>
              <a:rPr lang="en-US" sz="1600" b="1" dirty="0"/>
              <a:t>[NEXT]  </a:t>
            </a:r>
            <a:r>
              <a:rPr lang="en-US" sz="1600" dirty="0"/>
              <a:t>Applicable requirements include Monitoring, Testing, Reporting, and Recordkeeping (or MRRT). In addition, Periodic Monitoring (PM), and Compliance Assurance Monitoring (CAM) are added if required. </a:t>
            </a:r>
            <a:r>
              <a:rPr lang="en-US" sz="1600" b="1" dirty="0"/>
              <a:t>[NEXT] </a:t>
            </a:r>
            <a:r>
              <a:rPr lang="en-US" sz="1600" dirty="0"/>
              <a:t>The FOP also requires annual permit compliance certification and bi-annual deviation reporting.</a:t>
            </a:r>
          </a:p>
          <a:p>
            <a:pPr defTabSz="929538">
              <a:defRPr/>
            </a:pPr>
            <a:endParaRPr lang="en-US" sz="1600" dirty="0"/>
          </a:p>
          <a:p>
            <a:pPr defTabSz="929538">
              <a:defRPr/>
            </a:pPr>
            <a:r>
              <a:rPr lang="en-US" sz="1600" dirty="0"/>
              <a:t>While a NSR permit is required for new and modified facilities</a:t>
            </a:r>
            <a:r>
              <a:rPr lang="en-US" sz="1600" i="1" dirty="0"/>
              <a:t>, </a:t>
            </a:r>
            <a:r>
              <a:rPr lang="en-US" sz="1600" dirty="0"/>
              <a:t>a FOP is applicable to major sources and some non-major sources.  The non-major sources are listed by the EPA under 40 CFR Part 70.3(a)), and the term “major source” refers to the entire site as defined in 30 TAC Chapter 122.  </a:t>
            </a:r>
          </a:p>
          <a:p>
            <a:pPr defTabSz="929538">
              <a:defRPr/>
            </a:pPr>
            <a:r>
              <a:rPr lang="en-US" sz="1600" dirty="0"/>
              <a:t>Any site that emits, or has the potential to emit, any of the following is defined as a major source; and therefore, must obtain a Title V operating permit:  This would be</a:t>
            </a:r>
          </a:p>
          <a:p>
            <a:pPr defTabSz="929538">
              <a:defRPr/>
            </a:pPr>
            <a:r>
              <a:rPr lang="en-US" sz="1600" dirty="0"/>
              <a:t>- (1)…10 tpy or more of any single hazardous air pollutant (HAP); or 25 tpy or more of any combination of HAPs; or</a:t>
            </a:r>
          </a:p>
          <a:p>
            <a:pPr defTabSz="929538">
              <a:defRPr/>
            </a:pPr>
            <a:r>
              <a:rPr lang="en-US" sz="1600" dirty="0"/>
              <a:t>- (2)…100 tpy or more of any regulated air pollutant. If the site is located in a serious, severe, or extreme nonattainment area, the thresholds would be less than 100 tpy of the appropriate criteria pollutant or precursor. </a:t>
            </a:r>
            <a:r>
              <a:rPr lang="en-US" sz="1600" b="1" dirty="0"/>
              <a:t>[NEXT]</a:t>
            </a:r>
            <a:endParaRPr lang="en-US" sz="1600" dirty="0"/>
          </a:p>
        </p:txBody>
      </p:sp>
    </p:spTree>
    <p:extLst>
      <p:ext uri="{BB962C8B-B14F-4D97-AF65-F5344CB8AC3E}">
        <p14:creationId xmlns:p14="http://schemas.microsoft.com/office/powerpoint/2010/main" val="192615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2050" y="1160463"/>
            <a:ext cx="5588000" cy="3132136"/>
          </a:xfrm>
        </p:spPr>
        <p:txBody>
          <a:bodyPr/>
          <a:lstStyle/>
          <a:p>
            <a:pPr defTabSz="929538">
              <a:defRPr/>
            </a:pPr>
            <a:r>
              <a:rPr lang="en-US" dirty="0">
                <a:solidFill>
                  <a:schemeClr val="bg1"/>
                </a:solidFill>
              </a:rPr>
              <a:t>Site operating permits (SOPs) are Title V permits that contain requirements specific to an individual site and thus, receive case-by-case reviews. The permits contain requirements that apply to the site as a whole, as well as requirements that are specific to individual emission units. All Title V SOPs are subject to public notice or public announcement requirements and public may request a public comment hearing. With the public notice there is an affected state review (if the site is within 50 miles of an affected state),and a 45-day Environmental Protection Agency (EPA) review. After SOP is issued there is a public petition (which is a 60-day period after SOP issuance). SOPs must be renewed at least every five years.</a:t>
            </a:r>
          </a:p>
          <a:p>
            <a:pPr defTabSz="929538">
              <a:defRPr/>
            </a:pPr>
            <a:endParaRPr lang="en-US" sz="1100" dirty="0">
              <a:solidFill>
                <a:schemeClr val="bg1"/>
              </a:solidFill>
            </a:endParaRPr>
          </a:p>
          <a:p>
            <a:pPr defTabSz="929538">
              <a:defRPr/>
            </a:pPr>
            <a:r>
              <a:rPr lang="en-US" sz="1100" dirty="0">
                <a:solidFill>
                  <a:schemeClr val="bg1"/>
                </a:solidFill>
              </a:rPr>
              <a:t>SOP Attachments include:</a:t>
            </a:r>
          </a:p>
          <a:p>
            <a:pPr marL="171039" indent="-171039" defTabSz="929538">
              <a:buFont typeface="Arial" panose="020B0604020202020204" pitchFamily="34" charset="0"/>
              <a:buChar char="•"/>
              <a:defRPr/>
            </a:pPr>
            <a:r>
              <a:rPr lang="en-US" sz="1100" dirty="0">
                <a:solidFill>
                  <a:schemeClr val="bg1"/>
                </a:solidFill>
              </a:rPr>
              <a:t>Applicable Requirements Summary</a:t>
            </a:r>
          </a:p>
          <a:p>
            <a:pPr marL="171039" indent="-171039" defTabSz="929538">
              <a:buFont typeface="Arial" panose="020B0604020202020204" pitchFamily="34" charset="0"/>
              <a:buChar char="•"/>
              <a:defRPr/>
            </a:pPr>
            <a:r>
              <a:rPr lang="en-US" sz="1100" dirty="0">
                <a:solidFill>
                  <a:schemeClr val="bg1"/>
                </a:solidFill>
              </a:rPr>
              <a:t>Additional Monitoring Requirements (CAM/PM)</a:t>
            </a:r>
          </a:p>
          <a:p>
            <a:pPr marL="171039" indent="-171039" defTabSz="929538">
              <a:buFont typeface="Arial" panose="020B0604020202020204" pitchFamily="34" charset="0"/>
              <a:buChar char="•"/>
              <a:defRPr/>
            </a:pPr>
            <a:r>
              <a:rPr lang="en-US" sz="1100" dirty="0">
                <a:solidFill>
                  <a:schemeClr val="bg1"/>
                </a:solidFill>
              </a:rPr>
              <a:t>Permit Shield</a:t>
            </a:r>
          </a:p>
          <a:p>
            <a:pPr marL="171039" indent="-171039" defTabSz="929538">
              <a:buFont typeface="Arial" panose="020B0604020202020204" pitchFamily="34" charset="0"/>
              <a:buChar char="•"/>
              <a:defRPr/>
            </a:pPr>
            <a:r>
              <a:rPr lang="en-US" sz="1100" dirty="0">
                <a:solidFill>
                  <a:schemeClr val="bg1"/>
                </a:solidFill>
              </a:rPr>
              <a:t>NSR Authorization References</a:t>
            </a:r>
          </a:p>
          <a:p>
            <a:pPr marL="171039" indent="-171039" defTabSz="929538">
              <a:buFont typeface="Arial" panose="020B0604020202020204" pitchFamily="34" charset="0"/>
              <a:buChar char="•"/>
              <a:defRPr/>
            </a:pPr>
            <a:r>
              <a:rPr lang="en-US" sz="1100" dirty="0">
                <a:solidFill>
                  <a:schemeClr val="bg1"/>
                </a:solidFill>
              </a:rPr>
              <a:t>Compliance Schedule</a:t>
            </a:r>
          </a:p>
          <a:p>
            <a:pPr marL="171039" indent="-171039" defTabSz="929538">
              <a:buFont typeface="Arial" panose="020B0604020202020204" pitchFamily="34" charset="0"/>
              <a:buChar char="•"/>
              <a:defRPr/>
            </a:pPr>
            <a:r>
              <a:rPr lang="en-US" sz="1100" dirty="0">
                <a:solidFill>
                  <a:schemeClr val="bg1"/>
                </a:solidFill>
              </a:rPr>
              <a:t>Alternative Requirement</a:t>
            </a:r>
          </a:p>
          <a:p>
            <a:pPr marL="171039" indent="-171039" defTabSz="929538">
              <a:buFont typeface="Arial" panose="020B0604020202020204" pitchFamily="34" charset="0"/>
              <a:buChar char="•"/>
              <a:defRPr/>
            </a:pPr>
            <a:endParaRPr lang="en-US" sz="1100" dirty="0">
              <a:solidFill>
                <a:schemeClr val="bg1"/>
              </a:solidFill>
            </a:endParaRPr>
          </a:p>
          <a:p>
            <a:pPr defTabSz="929538">
              <a:defRPr/>
            </a:pPr>
            <a:r>
              <a:rPr lang="en-US" sz="1100" dirty="0">
                <a:solidFill>
                  <a:schemeClr val="bg1"/>
                </a:solidFill>
              </a:rPr>
              <a:t>SOP Appendices include:</a:t>
            </a:r>
          </a:p>
          <a:p>
            <a:pPr marL="171039" indent="-171039" defTabSz="929538">
              <a:buFont typeface="Arial" panose="020B0604020202020204" pitchFamily="34" charset="0"/>
              <a:buChar char="•"/>
              <a:defRPr/>
            </a:pPr>
            <a:r>
              <a:rPr lang="en-US" sz="1100" dirty="0">
                <a:solidFill>
                  <a:schemeClr val="bg1"/>
                </a:solidFill>
              </a:rPr>
              <a:t>Acronym List</a:t>
            </a:r>
          </a:p>
          <a:p>
            <a:pPr marL="171039" indent="-171039" defTabSz="929538">
              <a:buFont typeface="Arial" panose="020B0604020202020204" pitchFamily="34" charset="0"/>
              <a:buChar char="•"/>
              <a:defRPr/>
            </a:pPr>
            <a:r>
              <a:rPr lang="en-US" sz="1100" dirty="0">
                <a:solidFill>
                  <a:schemeClr val="bg1"/>
                </a:solidFill>
              </a:rPr>
              <a:t>Major NSR Summary Table and NSR Permit(s)</a:t>
            </a:r>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9EADE0A-01B1-420C-9BAA-DC0F9E20B898}" type="slidenum">
              <a:rPr lang="en-US" smtClean="0"/>
              <a:t>9</a:t>
            </a:fld>
            <a:endParaRPr lang="en-US" dirty="0"/>
          </a:p>
        </p:txBody>
      </p:sp>
      <p:sp>
        <p:nvSpPr>
          <p:cNvPr id="5" name="TextBox 4">
            <a:extLst>
              <a:ext uri="{FF2B5EF4-FFF2-40B4-BE49-F238E27FC236}">
                <a16:creationId xmlns:a16="http://schemas.microsoft.com/office/drawing/2014/main" id="{9ECFCA84-69FF-4849-B29B-12DA1F2E6225}"/>
              </a:ext>
            </a:extLst>
          </p:cNvPr>
          <p:cNvSpPr txBox="1"/>
          <p:nvPr/>
        </p:nvSpPr>
        <p:spPr>
          <a:xfrm>
            <a:off x="133815" y="4292599"/>
            <a:ext cx="6634975" cy="3693097"/>
          </a:xfrm>
          <a:prstGeom prst="rect">
            <a:avLst/>
          </a:prstGeom>
          <a:noFill/>
        </p:spPr>
        <p:txBody>
          <a:bodyPr wrap="square" lIns="91221" tIns="45610" rIns="91221" bIns="45610" rtlCol="0">
            <a:spAutoFit/>
          </a:bodyPr>
          <a:lstStyle/>
          <a:p>
            <a:pPr defTabSz="929538">
              <a:defRPr/>
            </a:pPr>
            <a:r>
              <a:rPr lang="en-US" sz="1800" dirty="0"/>
              <a:t>Now we will take a look at what a Title V Standard Operating Permit, (which is a type of site-specific FOP) contains:  </a:t>
            </a:r>
          </a:p>
          <a:p>
            <a:pPr defTabSz="929538">
              <a:defRPr/>
            </a:pPr>
            <a:r>
              <a:rPr lang="en-US" sz="1800" dirty="0"/>
              <a:t>There’s a permit face, </a:t>
            </a:r>
            <a:r>
              <a:rPr lang="en-US" sz="1800" b="1" dirty="0"/>
              <a:t>[NEXT] </a:t>
            </a:r>
            <a:r>
              <a:rPr lang="en-US" sz="1800" dirty="0"/>
              <a:t>table of contents, </a:t>
            </a:r>
            <a:r>
              <a:rPr lang="en-US" sz="1800" b="1" dirty="0"/>
              <a:t>[NEXT] </a:t>
            </a:r>
            <a:r>
              <a:rPr lang="en-US" sz="1800" dirty="0"/>
              <a:t>terms and conditions, </a:t>
            </a:r>
            <a:r>
              <a:rPr lang="en-US" sz="1800" b="1" dirty="0"/>
              <a:t>[NEXT] </a:t>
            </a:r>
            <a:r>
              <a:rPr lang="en-US" sz="1800" dirty="0"/>
              <a:t>attachments, </a:t>
            </a:r>
            <a:r>
              <a:rPr lang="en-US" sz="1800" b="1" dirty="0"/>
              <a:t>[NEXT] </a:t>
            </a:r>
            <a:r>
              <a:rPr lang="en-US" sz="1800" dirty="0"/>
              <a:t>and appendices. Attachments include:</a:t>
            </a:r>
          </a:p>
          <a:p>
            <a:pPr marL="513116" lvl="1" indent="-171039" defTabSz="929538">
              <a:buFont typeface="Arial" panose="020B0604020202020204" pitchFamily="34" charset="0"/>
              <a:buChar char="•"/>
              <a:defRPr/>
            </a:pPr>
            <a:r>
              <a:rPr lang="en-US" sz="1800" dirty="0"/>
              <a:t>An Applicable Requirements Summary table;</a:t>
            </a:r>
          </a:p>
          <a:p>
            <a:pPr marL="513116" lvl="1" indent="-171039" defTabSz="929538">
              <a:buFont typeface="Arial" panose="020B0604020202020204" pitchFamily="34" charset="0"/>
              <a:buChar char="•"/>
              <a:defRPr/>
            </a:pPr>
            <a:r>
              <a:rPr lang="en-US" sz="1800" dirty="0"/>
              <a:t>Additional Monitoring Requirements (CAM/PM);</a:t>
            </a:r>
          </a:p>
          <a:p>
            <a:pPr marL="513116" lvl="1" indent="-171039" defTabSz="929538">
              <a:buFont typeface="Arial" panose="020B0604020202020204" pitchFamily="34" charset="0"/>
              <a:buChar char="•"/>
              <a:defRPr/>
            </a:pPr>
            <a:r>
              <a:rPr lang="en-US" sz="1800" dirty="0"/>
              <a:t>List of Permit Shields, if requested;</a:t>
            </a:r>
          </a:p>
          <a:p>
            <a:pPr marL="513116" lvl="1" indent="-171039" defTabSz="929538">
              <a:buFont typeface="Arial" panose="020B0604020202020204" pitchFamily="34" charset="0"/>
              <a:buChar char="•"/>
              <a:defRPr/>
            </a:pPr>
            <a:r>
              <a:rPr lang="en-US" sz="1800" dirty="0"/>
              <a:t>A NSR Authorization References table;</a:t>
            </a:r>
          </a:p>
          <a:p>
            <a:pPr marL="513116" lvl="1" indent="-171039" defTabSz="929538">
              <a:buFont typeface="Arial" panose="020B0604020202020204" pitchFamily="34" charset="0"/>
              <a:buChar char="•"/>
              <a:defRPr/>
            </a:pPr>
            <a:r>
              <a:rPr lang="en-US" sz="1800" dirty="0"/>
              <a:t>A Compliance Schedule, if required;</a:t>
            </a:r>
          </a:p>
          <a:p>
            <a:pPr marL="513116" lvl="1" indent="-171039" defTabSz="929538">
              <a:buFont typeface="Arial" panose="020B0604020202020204" pitchFamily="34" charset="0"/>
              <a:buChar char="•"/>
              <a:defRPr/>
            </a:pPr>
            <a:r>
              <a:rPr lang="en-US" sz="1800" dirty="0"/>
              <a:t>and Alternative Requirements, if applicable.</a:t>
            </a:r>
          </a:p>
          <a:p>
            <a:pPr defTabSz="929538">
              <a:defRPr/>
            </a:pPr>
            <a:r>
              <a:rPr lang="en-US" sz="1800" dirty="0"/>
              <a:t>The Appendices include an acronym list, and if required, a Major NSR Summary Table and a copy of the NSR Permit(s). </a:t>
            </a:r>
            <a:r>
              <a:rPr lang="en-US" sz="1800" b="1" dirty="0"/>
              <a:t>[NEXT]</a:t>
            </a:r>
            <a:endParaRPr lang="en-US" sz="1800" dirty="0"/>
          </a:p>
        </p:txBody>
      </p:sp>
    </p:spTree>
    <p:extLst>
      <p:ext uri="{BB962C8B-B14F-4D97-AF65-F5344CB8AC3E}">
        <p14:creationId xmlns:p14="http://schemas.microsoft.com/office/powerpoint/2010/main" val="205945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2206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368786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311009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8150" y="245269"/>
            <a:ext cx="7886700" cy="99417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406020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337767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232147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270048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16646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2118783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105846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F963C9AB-12B2-4DB4-8734-A9B98780DA2D}"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CA8A1B-3B39-4626-8B0C-01DD3B2004E4}" type="slidenum">
              <a:rPr lang="en-US" smtClean="0"/>
              <a:t>‹#›</a:t>
            </a:fld>
            <a:endParaRPr lang="en-US" dirty="0"/>
          </a:p>
        </p:txBody>
      </p:sp>
    </p:spTree>
    <p:extLst>
      <p:ext uri="{BB962C8B-B14F-4D97-AF65-F5344CB8AC3E}">
        <p14:creationId xmlns:p14="http://schemas.microsoft.com/office/powerpoint/2010/main" val="373171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F963C9AB-12B2-4DB4-8734-A9B98780DA2D}" type="datetimeFigureOut">
              <a:rPr lang="en-US" smtClean="0"/>
              <a:t>5/13/2019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5BCA8A1B-3B39-4626-8B0C-01DD3B2004E4}" type="slidenum">
              <a:rPr lang="en-US" smtClean="0"/>
              <a:t>‹#›</a:t>
            </a:fld>
            <a:endParaRPr lang="en-US" dirty="0"/>
          </a:p>
        </p:txBody>
      </p:sp>
    </p:spTree>
    <p:extLst>
      <p:ext uri="{BB962C8B-B14F-4D97-AF65-F5344CB8AC3E}">
        <p14:creationId xmlns:p14="http://schemas.microsoft.com/office/powerpoint/2010/main" val="368099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sv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texreg.sos.state.tx.us/public/readtac$ext.ViewTAC?tac_view=5&amp;ti=30&amp;pt=1&amp;ch=101&amp;sch=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texreg.sos.state.tx.us/public/readtac$ext.ViewTAC?tac_view=5&amp;ti=30&amp;pt=1&amp;ch=101&amp;sch=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exreg.sos.state.tx.us/public/readtac$ext.ViewTAC?tac_view=4&amp;ti=30&amp;pt=1&amp;ch=116" TargetMode="External"/><Relationship Id="rId5" Type="http://schemas.openxmlformats.org/officeDocument/2006/relationships/hyperlink" Target="https://texreg.sos.state.tx.us/public/readtac$ext.ViewTAC?tac_view=4&amp;ti=30&amp;pt=1&amp;ch=106" TargetMode="External"/><Relationship Id="rId4" Type="http://schemas.openxmlformats.org/officeDocument/2006/relationships/hyperlink" Target="https://texreg.sos.state.tx.us/public/readtac$ext.ViewTAC?tac_view=4&amp;ti=30&amp;pt=1&amp;ch=12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Ariel.Ramirez@tceq.texas.gov" TargetMode="External"/><Relationship Id="rId7"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airperm@tceq.texas.gov" TargetMode="External"/><Relationship Id="rId4" Type="http://schemas.openxmlformats.org/officeDocument/2006/relationships/hyperlink" Target="mailto:Vasant.Chaphekar@tceq.texas.go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texreg.sos.state.tx.us/public/readtac$ext.ViewTAC?tac_view=4&amp;ti=30&amp;pt=1&amp;ch=116" TargetMode="External"/><Relationship Id="rId3" Type="http://schemas.openxmlformats.org/officeDocument/2006/relationships/image" Target="../media/image11.png"/><Relationship Id="rId7" Type="http://schemas.openxmlformats.org/officeDocument/2006/relationships/hyperlink" Target="https://texreg.sos.state.tx.us/public/readtac$ext.TacPage?sl=R&amp;app=9&amp;p_dir=&amp;p_rloc=&amp;p_tloc=&amp;p_ploc=&amp;pg=1&amp;p_tac=&amp;ti=30&amp;pt=1&amp;ch=116&amp;rl=60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exreg.sos.state.tx.us/public/readtac$ext.ViewTAC?tac_view=4&amp;ti=30&amp;pt=1&amp;ch=106" TargetMode="External"/><Relationship Id="rId5" Type="http://schemas.openxmlformats.org/officeDocument/2006/relationships/hyperlink" Target="https://texreg.sos.state.tx.us/public/readtac$ext.TacPage?sl=R&amp;app=9&amp;p_dir=&amp;p_rloc=&amp;p_tloc=&amp;p_ploc=&amp;pg=1&amp;ti=30&amp;ch=116&amp;rl=119"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12.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descr="Rectangle used in background design">
            <a:extLst>
              <a:ext uri="{FF2B5EF4-FFF2-40B4-BE49-F238E27FC236}">
                <a16:creationId xmlns:a16="http://schemas.microsoft.com/office/drawing/2014/main" id="{E46AD792-88C3-4EDC-8A21-0615B95D6855}"/>
              </a:ext>
            </a:extLst>
          </p:cNvPr>
          <p:cNvSpPr/>
          <p:nvPr/>
        </p:nvSpPr>
        <p:spPr>
          <a:xfrm>
            <a:off x="219075" y="815971"/>
            <a:ext cx="2838450" cy="3346453"/>
          </a:xfrm>
          <a:prstGeom prst="rect">
            <a:avLst/>
          </a:prstGeom>
          <a:solidFill>
            <a:schemeClr val="accent2">
              <a:lumMod val="75000"/>
            </a:schemeClr>
          </a:solidFill>
          <a:ln w="508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pic>
        <p:nvPicPr>
          <p:cNvPr id="8" name="Picture 7" descr="Picture showing symbiotic relationship between a flower and a butterfly.">
            <a:extLst>
              <a:ext uri="{FF2B5EF4-FFF2-40B4-BE49-F238E27FC236}">
                <a16:creationId xmlns:a16="http://schemas.microsoft.com/office/drawing/2014/main" id="{4E2E12DA-1031-427A-8A29-C576AB532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107" y="894937"/>
            <a:ext cx="2697396" cy="3175221"/>
          </a:xfrm>
          <a:prstGeom prst="rect">
            <a:avLst/>
          </a:prstGeom>
        </p:spPr>
      </p:pic>
      <p:pic>
        <p:nvPicPr>
          <p:cNvPr id="6" name="Picture 2" descr="TCEQ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2973" y="4238045"/>
            <a:ext cx="477055" cy="80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3275566" y="1678323"/>
            <a:ext cx="5204171" cy="3346452"/>
          </a:xfrm>
          <a:noFill/>
        </p:spPr>
        <p:txBody>
          <a:bodyPr>
            <a:noAutofit/>
          </a:bodyPr>
          <a:lstStyle/>
          <a:p>
            <a:r>
              <a:rPr lang="en-US" sz="2800" b="1" dirty="0"/>
              <a:t>Ariel Ramirez</a:t>
            </a:r>
          </a:p>
          <a:p>
            <a:r>
              <a:rPr lang="en-US" sz="2800" dirty="0"/>
              <a:t>NSR, Air Permits Division</a:t>
            </a:r>
          </a:p>
          <a:p>
            <a:r>
              <a:rPr lang="en-US" sz="2800" b="1" dirty="0"/>
              <a:t>Vasant Chaphekar, P.E.</a:t>
            </a:r>
          </a:p>
          <a:p>
            <a:r>
              <a:rPr lang="en-US" sz="2800" dirty="0"/>
              <a:t>Title V, Air Permits Division</a:t>
            </a:r>
          </a:p>
          <a:p>
            <a:endParaRPr lang="en-US" sz="2800" b="1" dirty="0"/>
          </a:p>
          <a:p>
            <a:r>
              <a:rPr lang="en-US" sz="2800" b="1" dirty="0"/>
              <a:t>2019 Environmental Trade Fair and Conference</a:t>
            </a:r>
          </a:p>
        </p:txBody>
      </p:sp>
      <p:sp>
        <p:nvSpPr>
          <p:cNvPr id="2" name="Title 1"/>
          <p:cNvSpPr>
            <a:spLocks noGrp="1"/>
          </p:cNvSpPr>
          <p:nvPr>
            <p:ph type="ctrTitle"/>
          </p:nvPr>
        </p:nvSpPr>
        <p:spPr>
          <a:xfrm>
            <a:off x="3275566" y="118724"/>
            <a:ext cx="5204171" cy="1197428"/>
          </a:xfrm>
          <a:noFill/>
        </p:spPr>
        <p:txBody>
          <a:bodyPr>
            <a:normAutofit/>
          </a:bodyPr>
          <a:lstStyle/>
          <a:p>
            <a:r>
              <a:rPr lang="en-US" sz="3300" b="1" dirty="0">
                <a:latin typeface="+mn-lt"/>
              </a:rPr>
              <a:t>How Title V and NSR Permitting Interact</a:t>
            </a:r>
          </a:p>
        </p:txBody>
      </p:sp>
    </p:spTree>
    <p:extLst>
      <p:ext uri="{BB962C8B-B14F-4D97-AF65-F5344CB8AC3E}">
        <p14:creationId xmlns:p14="http://schemas.microsoft.com/office/powerpoint/2010/main" val="193268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7" name="Rounded Rectangle 6" descr="NSR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Rounded Rectangle 7" descr="FOP tab"/>
          <p:cNvSpPr/>
          <p:nvPr/>
        </p:nvSpPr>
        <p:spPr>
          <a:xfrm>
            <a:off x="3393219" y="304799"/>
            <a:ext cx="1980328" cy="94648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algn="ctr"/>
            <a:r>
              <a:rPr lang="en-US" sz="3300" b="1" dirty="0"/>
              <a:t>FOP</a:t>
            </a:r>
          </a:p>
        </p:txBody>
      </p:sp>
      <p:sp>
        <p:nvSpPr>
          <p:cNvPr id="12" name="Rounded Rectangle 11" descr="comparison tab"/>
          <p:cNvSpPr/>
          <p:nvPr/>
        </p:nvSpPr>
        <p:spPr>
          <a:xfrm>
            <a:off x="5582117" y="271615"/>
            <a:ext cx="3032493" cy="772886"/>
          </a:xfrm>
          <a:prstGeom prst="round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TextBox 12"/>
          <p:cNvSpPr txBox="1"/>
          <p:nvPr/>
        </p:nvSpPr>
        <p:spPr>
          <a:xfrm>
            <a:off x="5683610" y="350089"/>
            <a:ext cx="2829506" cy="577081"/>
          </a:xfrm>
          <a:prstGeom prst="rect">
            <a:avLst/>
          </a:prstGeom>
          <a:noFill/>
          <a:effectLst>
            <a:innerShdw blurRad="63500" dist="50800" dir="16200000">
              <a:prstClr val="black">
                <a:alpha val="50000"/>
              </a:prstClr>
            </a:innerShdw>
          </a:effectLst>
        </p:spPr>
        <p:txBody>
          <a:bodyPr wrap="square" lIns="68580" tIns="34290" rIns="68580" bIns="34290" rtlCol="0">
            <a:spAutoFit/>
          </a:bodyPr>
          <a:lstStyle/>
          <a:p>
            <a:pPr algn="ctr"/>
            <a:r>
              <a:rPr lang="en-US" sz="3300" b="1" dirty="0"/>
              <a:t>Comparison</a:t>
            </a:r>
          </a:p>
        </p:txBody>
      </p:sp>
      <p:sp>
        <p:nvSpPr>
          <p:cNvPr id="5" name="Rectangle 4" descr="Rectangle representing a file folder"/>
          <p:cNvSpPr/>
          <p:nvPr/>
        </p:nvSpPr>
        <p:spPr>
          <a:xfrm>
            <a:off x="0" y="903514"/>
            <a:ext cx="9144000" cy="390252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aphicFrame>
        <p:nvGraphicFramePr>
          <p:cNvPr id="11" name="Content Placeholder 10" descr="Table background">
            <a:extLst>
              <a:ext uri="{FF2B5EF4-FFF2-40B4-BE49-F238E27FC236}">
                <a16:creationId xmlns:a16="http://schemas.microsoft.com/office/drawing/2014/main" id="{18F5405E-0D97-4D31-BE1B-C26088B24AE8}"/>
              </a:ext>
            </a:extLst>
          </p:cNvPr>
          <p:cNvGraphicFramePr>
            <a:graphicFrameLocks noGrp="1"/>
          </p:cNvGraphicFramePr>
          <p:nvPr>
            <p:ph idx="1"/>
            <p:extLst/>
          </p:nvPr>
        </p:nvGraphicFramePr>
        <p:xfrm>
          <a:off x="125046" y="1020544"/>
          <a:ext cx="8847016" cy="3749040"/>
        </p:xfrm>
        <a:graphic>
          <a:graphicData uri="http://schemas.openxmlformats.org/drawingml/2006/table">
            <a:tbl>
              <a:tblPr firstRow="1" bandRow="1">
                <a:tableStyleId>{7DF18680-E054-41AD-8BC1-D1AEF772440D}</a:tableStyleId>
              </a:tblPr>
              <a:tblGrid>
                <a:gridCol w="6323358">
                  <a:extLst>
                    <a:ext uri="{9D8B030D-6E8A-4147-A177-3AD203B41FA5}">
                      <a16:colId xmlns:a16="http://schemas.microsoft.com/office/drawing/2014/main" val="2608744472"/>
                    </a:ext>
                  </a:extLst>
                </a:gridCol>
                <a:gridCol w="1239809">
                  <a:extLst>
                    <a:ext uri="{9D8B030D-6E8A-4147-A177-3AD203B41FA5}">
                      <a16:colId xmlns:a16="http://schemas.microsoft.com/office/drawing/2014/main" val="1926616463"/>
                    </a:ext>
                  </a:extLst>
                </a:gridCol>
                <a:gridCol w="1283849">
                  <a:extLst>
                    <a:ext uri="{9D8B030D-6E8A-4147-A177-3AD203B41FA5}">
                      <a16:colId xmlns:a16="http://schemas.microsoft.com/office/drawing/2014/main" val="343571703"/>
                    </a:ext>
                  </a:extLst>
                </a:gridCol>
              </a:tblGrid>
              <a:tr h="449454">
                <a:tc>
                  <a:txBody>
                    <a:bodyPr/>
                    <a:lstStyle/>
                    <a:p>
                      <a:r>
                        <a:rPr lang="en-US" sz="2400" dirty="0"/>
                        <a:t>Permit Feature</a:t>
                      </a:r>
                    </a:p>
                  </a:txBody>
                  <a:tcPr/>
                </a:tc>
                <a:tc>
                  <a:txBody>
                    <a:bodyPr/>
                    <a:lstStyle/>
                    <a:p>
                      <a:r>
                        <a:rPr lang="en-US" sz="2400" dirty="0"/>
                        <a:t>FOP</a:t>
                      </a:r>
                    </a:p>
                  </a:txBody>
                  <a:tcPr/>
                </a:tc>
                <a:tc>
                  <a:txBody>
                    <a:bodyPr/>
                    <a:lstStyle/>
                    <a:p>
                      <a:r>
                        <a:rPr lang="en-US" sz="2400" dirty="0"/>
                        <a:t>NSR</a:t>
                      </a:r>
                    </a:p>
                  </a:txBody>
                  <a:tcPr/>
                </a:tc>
                <a:extLst>
                  <a:ext uri="{0D108BD9-81ED-4DB2-BD59-A6C34878D82A}">
                    <a16:rowId xmlns:a16="http://schemas.microsoft.com/office/drawing/2014/main" val="370026078"/>
                  </a:ext>
                </a:extLst>
              </a:tr>
              <a:tr h="3645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05462458"/>
                  </a:ext>
                </a:extLst>
              </a:tr>
              <a:tr h="364557">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434722013"/>
                  </a:ext>
                </a:extLst>
              </a:tr>
              <a:tr h="364557">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935683101"/>
                  </a:ext>
                </a:extLst>
              </a:tr>
              <a:tr h="364557">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3191421247"/>
                  </a:ext>
                </a:extLst>
              </a:tr>
              <a:tr h="364557">
                <a:tc>
                  <a:txBody>
                    <a:bodyPr/>
                    <a:lstStyle/>
                    <a:p>
                      <a:endParaRPr lang="en-US" sz="1800" dirty="0"/>
                    </a:p>
                  </a:txBody>
                  <a:tcPr/>
                </a:tc>
                <a:tc>
                  <a:txBody>
                    <a:bodyPr/>
                    <a:lstStyle/>
                    <a:p>
                      <a:endParaRPr lang="en-US" sz="1800" baseline="30000" dirty="0"/>
                    </a:p>
                  </a:txBody>
                  <a:tcPr/>
                </a:tc>
                <a:tc>
                  <a:txBody>
                    <a:bodyPr/>
                    <a:lstStyle/>
                    <a:p>
                      <a:endParaRPr lang="en-US" sz="1800" dirty="0"/>
                    </a:p>
                  </a:txBody>
                  <a:tcPr/>
                </a:tc>
                <a:extLst>
                  <a:ext uri="{0D108BD9-81ED-4DB2-BD59-A6C34878D82A}">
                    <a16:rowId xmlns:a16="http://schemas.microsoft.com/office/drawing/2014/main" val="2150212474"/>
                  </a:ext>
                </a:extLst>
              </a:tr>
              <a:tr h="364557">
                <a:tc>
                  <a:txBody>
                    <a:bodyPr/>
                    <a:lstStyle/>
                    <a:p>
                      <a:endParaRPr lang="en-US" sz="1800" dirty="0"/>
                    </a:p>
                  </a:txBody>
                  <a:tcPr/>
                </a:tc>
                <a:tc>
                  <a:txBody>
                    <a:bodyPr/>
                    <a:lstStyle/>
                    <a:p>
                      <a:endParaRPr lang="en-US" sz="1800" baseline="30000" dirty="0"/>
                    </a:p>
                  </a:txBody>
                  <a:tcPr/>
                </a:tc>
                <a:tc>
                  <a:txBody>
                    <a:bodyPr/>
                    <a:lstStyle/>
                    <a:p>
                      <a:endParaRPr lang="en-US" sz="1800" dirty="0"/>
                    </a:p>
                  </a:txBody>
                  <a:tcPr/>
                </a:tc>
                <a:extLst>
                  <a:ext uri="{0D108BD9-81ED-4DB2-BD59-A6C34878D82A}">
                    <a16:rowId xmlns:a16="http://schemas.microsoft.com/office/drawing/2014/main" val="880719152"/>
                  </a:ext>
                </a:extLst>
              </a:tr>
              <a:tr h="364557">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4289011558"/>
                  </a:ext>
                </a:extLst>
              </a:tr>
              <a:tr h="364557">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113421582"/>
                  </a:ext>
                </a:extLst>
              </a:tr>
              <a:tr h="364557">
                <a:tc>
                  <a:txBody>
                    <a:bodyPr/>
                    <a:lstStyle/>
                    <a:p>
                      <a:endParaRPr lang="en-US" sz="1800" dirty="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2906760974"/>
                  </a:ext>
                </a:extLst>
              </a:tr>
            </a:tbl>
          </a:graphicData>
        </a:graphic>
      </p:graphicFrame>
      <p:sp>
        <p:nvSpPr>
          <p:cNvPr id="23" name="Rectangle 22">
            <a:extLst>
              <a:ext uri="{FF2B5EF4-FFF2-40B4-BE49-F238E27FC236}">
                <a16:creationId xmlns:a16="http://schemas.microsoft.com/office/drawing/2014/main" id="{595E05C0-7E15-4E9B-9594-8A90F2E3B8B7}"/>
              </a:ext>
            </a:extLst>
          </p:cNvPr>
          <p:cNvSpPr/>
          <p:nvPr/>
        </p:nvSpPr>
        <p:spPr>
          <a:xfrm>
            <a:off x="5204460" y="4864413"/>
            <a:ext cx="3939539" cy="492443"/>
          </a:xfrm>
          <a:prstGeom prst="rect">
            <a:avLst/>
          </a:prstGeom>
        </p:spPr>
        <p:txBody>
          <a:bodyPr wrap="square">
            <a:spAutoFit/>
          </a:bodyPr>
          <a:lstStyle/>
          <a:p>
            <a:r>
              <a:rPr lang="en-US" dirty="0"/>
              <a:t>* NSR permit referenced in FOP must be issued first</a:t>
            </a:r>
            <a:r>
              <a:rPr lang="en-US" sz="1200" dirty="0"/>
              <a:t>			</a:t>
            </a:r>
          </a:p>
        </p:txBody>
      </p:sp>
      <p:sp>
        <p:nvSpPr>
          <p:cNvPr id="47" name="Rectangle 46">
            <a:extLst>
              <a:ext uri="{FF2B5EF4-FFF2-40B4-BE49-F238E27FC236}">
                <a16:creationId xmlns:a16="http://schemas.microsoft.com/office/drawing/2014/main" id="{9FBB7985-9855-4E6D-BC73-ECEBF9561B0E}"/>
              </a:ext>
            </a:extLst>
          </p:cNvPr>
          <p:cNvSpPr/>
          <p:nvPr/>
        </p:nvSpPr>
        <p:spPr>
          <a:xfrm>
            <a:off x="31254" y="4845976"/>
            <a:ext cx="5072192" cy="307777"/>
          </a:xfrm>
          <a:prstGeom prst="rect">
            <a:avLst/>
          </a:prstGeom>
        </p:spPr>
        <p:txBody>
          <a:bodyPr wrap="square">
            <a:spAutoFit/>
          </a:bodyPr>
          <a:lstStyle/>
          <a:p>
            <a:r>
              <a:rPr lang="en-US" dirty="0"/>
              <a:t> # Codifies existing applicable requirements but can add PM/CAM</a:t>
            </a:r>
          </a:p>
        </p:txBody>
      </p:sp>
      <p:sp>
        <p:nvSpPr>
          <p:cNvPr id="29" name="TextBox 28">
            <a:extLst>
              <a:ext uri="{FF2B5EF4-FFF2-40B4-BE49-F238E27FC236}">
                <a16:creationId xmlns:a16="http://schemas.microsoft.com/office/drawing/2014/main" id="{470578F4-69CC-40DB-8909-A85EC1A5EA2E}"/>
              </a:ext>
            </a:extLst>
          </p:cNvPr>
          <p:cNvSpPr txBox="1"/>
          <p:nvPr/>
        </p:nvSpPr>
        <p:spPr>
          <a:xfrm>
            <a:off x="7705964" y="4331746"/>
            <a:ext cx="1242653" cy="461665"/>
          </a:xfrm>
          <a:prstGeom prst="rect">
            <a:avLst/>
          </a:prstGeom>
          <a:noFill/>
        </p:spPr>
        <p:txBody>
          <a:bodyPr wrap="square" rtlCol="0">
            <a:spAutoFit/>
          </a:bodyPr>
          <a:lstStyle/>
          <a:p>
            <a:r>
              <a:rPr lang="en-US" sz="2400" dirty="0"/>
              <a:t>No</a:t>
            </a:r>
          </a:p>
        </p:txBody>
      </p:sp>
      <p:sp>
        <p:nvSpPr>
          <p:cNvPr id="39" name="TextBox 38">
            <a:extLst>
              <a:ext uri="{FF2B5EF4-FFF2-40B4-BE49-F238E27FC236}">
                <a16:creationId xmlns:a16="http://schemas.microsoft.com/office/drawing/2014/main" id="{3551BCBF-A2BC-4563-9EDE-8593E0A518ED}"/>
              </a:ext>
            </a:extLst>
          </p:cNvPr>
          <p:cNvSpPr txBox="1"/>
          <p:nvPr/>
        </p:nvSpPr>
        <p:spPr>
          <a:xfrm>
            <a:off x="6451591" y="4373911"/>
            <a:ext cx="1242653" cy="461665"/>
          </a:xfrm>
          <a:prstGeom prst="rect">
            <a:avLst/>
          </a:prstGeom>
          <a:noFill/>
        </p:spPr>
        <p:txBody>
          <a:bodyPr wrap="square" rtlCol="0">
            <a:spAutoFit/>
          </a:bodyPr>
          <a:lstStyle/>
          <a:p>
            <a:r>
              <a:rPr lang="en-US" sz="2400" dirty="0"/>
              <a:t>Yes</a:t>
            </a:r>
          </a:p>
        </p:txBody>
      </p:sp>
      <p:sp>
        <p:nvSpPr>
          <p:cNvPr id="22" name="TextBox 21">
            <a:extLst>
              <a:ext uri="{FF2B5EF4-FFF2-40B4-BE49-F238E27FC236}">
                <a16:creationId xmlns:a16="http://schemas.microsoft.com/office/drawing/2014/main" id="{F56C6009-6DF9-489C-9124-17512CC41B33}"/>
              </a:ext>
            </a:extLst>
          </p:cNvPr>
          <p:cNvSpPr txBox="1"/>
          <p:nvPr/>
        </p:nvSpPr>
        <p:spPr>
          <a:xfrm>
            <a:off x="125040" y="4355545"/>
            <a:ext cx="6314831" cy="461665"/>
          </a:xfrm>
          <a:prstGeom prst="rect">
            <a:avLst/>
          </a:prstGeom>
          <a:noFill/>
        </p:spPr>
        <p:txBody>
          <a:bodyPr wrap="square" rtlCol="0">
            <a:spAutoFit/>
          </a:bodyPr>
          <a:lstStyle/>
          <a:p>
            <a:r>
              <a:rPr lang="en-US" sz="2400" dirty="0"/>
              <a:t>Annual permit compliance certification report?</a:t>
            </a:r>
          </a:p>
        </p:txBody>
      </p:sp>
      <p:sp>
        <p:nvSpPr>
          <p:cNvPr id="41" name="TextBox 40">
            <a:extLst>
              <a:ext uri="{FF2B5EF4-FFF2-40B4-BE49-F238E27FC236}">
                <a16:creationId xmlns:a16="http://schemas.microsoft.com/office/drawing/2014/main" id="{E00001A9-15D6-4A09-B232-34FFAC50DC40}"/>
              </a:ext>
            </a:extLst>
          </p:cNvPr>
          <p:cNvSpPr txBox="1"/>
          <p:nvPr/>
        </p:nvSpPr>
        <p:spPr>
          <a:xfrm>
            <a:off x="7733320" y="3975464"/>
            <a:ext cx="1242653" cy="461665"/>
          </a:xfrm>
          <a:prstGeom prst="rect">
            <a:avLst/>
          </a:prstGeom>
          <a:noFill/>
        </p:spPr>
        <p:txBody>
          <a:bodyPr wrap="square" rtlCol="0">
            <a:spAutoFit/>
          </a:bodyPr>
          <a:lstStyle/>
          <a:p>
            <a:r>
              <a:rPr lang="en-US" sz="2400" dirty="0"/>
              <a:t>Yes</a:t>
            </a:r>
          </a:p>
        </p:txBody>
      </p:sp>
      <p:sp>
        <p:nvSpPr>
          <p:cNvPr id="28" name="TextBox 27">
            <a:extLst>
              <a:ext uri="{FF2B5EF4-FFF2-40B4-BE49-F238E27FC236}">
                <a16:creationId xmlns:a16="http://schemas.microsoft.com/office/drawing/2014/main" id="{AA56C321-03A7-4242-8125-1195F7AC8A04}"/>
              </a:ext>
            </a:extLst>
          </p:cNvPr>
          <p:cNvSpPr txBox="1"/>
          <p:nvPr/>
        </p:nvSpPr>
        <p:spPr>
          <a:xfrm>
            <a:off x="6439866" y="3962418"/>
            <a:ext cx="1242653" cy="461665"/>
          </a:xfrm>
          <a:prstGeom prst="rect">
            <a:avLst/>
          </a:prstGeom>
          <a:noFill/>
        </p:spPr>
        <p:txBody>
          <a:bodyPr wrap="square" rtlCol="0">
            <a:spAutoFit/>
          </a:bodyPr>
          <a:lstStyle/>
          <a:p>
            <a:r>
              <a:rPr lang="en-US" sz="2400" dirty="0"/>
              <a:t>No</a:t>
            </a:r>
          </a:p>
        </p:txBody>
      </p:sp>
      <p:sp>
        <p:nvSpPr>
          <p:cNvPr id="21" name="TextBox 20">
            <a:extLst>
              <a:ext uri="{FF2B5EF4-FFF2-40B4-BE49-F238E27FC236}">
                <a16:creationId xmlns:a16="http://schemas.microsoft.com/office/drawing/2014/main" id="{A3CB6C93-7FA3-4FC7-994F-9DEBA14D8A02}"/>
              </a:ext>
            </a:extLst>
          </p:cNvPr>
          <p:cNvSpPr txBox="1"/>
          <p:nvPr/>
        </p:nvSpPr>
        <p:spPr>
          <a:xfrm>
            <a:off x="125041" y="3962418"/>
            <a:ext cx="6314831" cy="461665"/>
          </a:xfrm>
          <a:prstGeom prst="rect">
            <a:avLst/>
          </a:prstGeom>
          <a:noFill/>
        </p:spPr>
        <p:txBody>
          <a:bodyPr wrap="square" rtlCol="0">
            <a:spAutoFit/>
          </a:bodyPr>
          <a:lstStyle/>
          <a:p>
            <a:r>
              <a:rPr lang="en-US" sz="2400" dirty="0"/>
              <a:t>Allows contested case hearings?</a:t>
            </a:r>
          </a:p>
        </p:txBody>
      </p:sp>
      <p:sp>
        <p:nvSpPr>
          <p:cNvPr id="30" name="TextBox 29">
            <a:extLst>
              <a:ext uri="{FF2B5EF4-FFF2-40B4-BE49-F238E27FC236}">
                <a16:creationId xmlns:a16="http://schemas.microsoft.com/office/drawing/2014/main" id="{EC6F789A-06AB-4EF3-A178-D2C853008DC4}"/>
              </a:ext>
            </a:extLst>
          </p:cNvPr>
          <p:cNvSpPr txBox="1"/>
          <p:nvPr/>
        </p:nvSpPr>
        <p:spPr>
          <a:xfrm>
            <a:off x="7721586" y="3617668"/>
            <a:ext cx="1242653" cy="461665"/>
          </a:xfrm>
          <a:prstGeom prst="rect">
            <a:avLst/>
          </a:prstGeom>
          <a:noFill/>
        </p:spPr>
        <p:txBody>
          <a:bodyPr wrap="square" rtlCol="0">
            <a:spAutoFit/>
          </a:bodyPr>
          <a:lstStyle/>
          <a:p>
            <a:r>
              <a:rPr lang="en-US" sz="2400" dirty="0"/>
              <a:t>No</a:t>
            </a:r>
          </a:p>
        </p:txBody>
      </p:sp>
      <p:sp>
        <p:nvSpPr>
          <p:cNvPr id="38" name="TextBox 37">
            <a:extLst>
              <a:ext uri="{FF2B5EF4-FFF2-40B4-BE49-F238E27FC236}">
                <a16:creationId xmlns:a16="http://schemas.microsoft.com/office/drawing/2014/main" id="{42232EC6-1030-4DDC-8615-131659856AEA}"/>
              </a:ext>
            </a:extLst>
          </p:cNvPr>
          <p:cNvSpPr txBox="1"/>
          <p:nvPr/>
        </p:nvSpPr>
        <p:spPr>
          <a:xfrm>
            <a:off x="6460483" y="3609299"/>
            <a:ext cx="1242653" cy="461665"/>
          </a:xfrm>
          <a:prstGeom prst="rect">
            <a:avLst/>
          </a:prstGeom>
          <a:noFill/>
        </p:spPr>
        <p:txBody>
          <a:bodyPr wrap="square" rtlCol="0">
            <a:spAutoFit/>
          </a:bodyPr>
          <a:lstStyle/>
          <a:p>
            <a:r>
              <a:rPr lang="en-US" sz="2400" dirty="0"/>
              <a:t>Yes</a:t>
            </a:r>
          </a:p>
        </p:txBody>
      </p:sp>
      <p:sp>
        <p:nvSpPr>
          <p:cNvPr id="20" name="TextBox 19">
            <a:extLst>
              <a:ext uri="{FF2B5EF4-FFF2-40B4-BE49-F238E27FC236}">
                <a16:creationId xmlns:a16="http://schemas.microsoft.com/office/drawing/2014/main" id="{17ACC961-FD71-4647-8A8D-7E2251AE4B8C}"/>
              </a:ext>
            </a:extLst>
          </p:cNvPr>
          <p:cNvSpPr txBox="1"/>
          <p:nvPr/>
        </p:nvSpPr>
        <p:spPr>
          <a:xfrm>
            <a:off x="125041" y="3607145"/>
            <a:ext cx="6314831" cy="461665"/>
          </a:xfrm>
          <a:prstGeom prst="rect">
            <a:avLst/>
          </a:prstGeom>
          <a:noFill/>
        </p:spPr>
        <p:txBody>
          <a:bodyPr wrap="square" rtlCol="0">
            <a:spAutoFit/>
          </a:bodyPr>
          <a:lstStyle/>
          <a:p>
            <a:r>
              <a:rPr lang="en-US" sz="2400" dirty="0"/>
              <a:t>Is one permit referenced in another?</a:t>
            </a:r>
          </a:p>
        </p:txBody>
      </p:sp>
      <p:sp>
        <p:nvSpPr>
          <p:cNvPr id="40" name="TextBox 39">
            <a:extLst>
              <a:ext uri="{FF2B5EF4-FFF2-40B4-BE49-F238E27FC236}">
                <a16:creationId xmlns:a16="http://schemas.microsoft.com/office/drawing/2014/main" id="{2F2D9C30-B75E-4FA6-8F0B-F6D85D04EA13}"/>
              </a:ext>
            </a:extLst>
          </p:cNvPr>
          <p:cNvSpPr txBox="1"/>
          <p:nvPr/>
        </p:nvSpPr>
        <p:spPr>
          <a:xfrm>
            <a:off x="7742977" y="3253017"/>
            <a:ext cx="1242653" cy="461665"/>
          </a:xfrm>
          <a:prstGeom prst="rect">
            <a:avLst/>
          </a:prstGeom>
          <a:noFill/>
        </p:spPr>
        <p:txBody>
          <a:bodyPr wrap="square" rtlCol="0">
            <a:spAutoFit/>
          </a:bodyPr>
          <a:lstStyle/>
          <a:p>
            <a:r>
              <a:rPr lang="en-US" sz="2400" dirty="0"/>
              <a:t>Yes</a:t>
            </a:r>
          </a:p>
        </p:txBody>
      </p:sp>
      <p:sp>
        <p:nvSpPr>
          <p:cNvPr id="37" name="TextBox 36">
            <a:extLst>
              <a:ext uri="{FF2B5EF4-FFF2-40B4-BE49-F238E27FC236}">
                <a16:creationId xmlns:a16="http://schemas.microsoft.com/office/drawing/2014/main" id="{B6F2A0DE-4D1C-44A7-8795-C9B97047EB64}"/>
              </a:ext>
            </a:extLst>
          </p:cNvPr>
          <p:cNvSpPr txBox="1"/>
          <p:nvPr/>
        </p:nvSpPr>
        <p:spPr>
          <a:xfrm>
            <a:off x="6457657" y="3253718"/>
            <a:ext cx="1242653" cy="461665"/>
          </a:xfrm>
          <a:prstGeom prst="rect">
            <a:avLst/>
          </a:prstGeom>
          <a:noFill/>
        </p:spPr>
        <p:txBody>
          <a:bodyPr wrap="square" rtlCol="0">
            <a:spAutoFit/>
          </a:bodyPr>
          <a:lstStyle/>
          <a:p>
            <a:r>
              <a:rPr lang="en-US" sz="2400" dirty="0"/>
              <a:t>Yes*</a:t>
            </a:r>
          </a:p>
        </p:txBody>
      </p:sp>
      <p:sp>
        <p:nvSpPr>
          <p:cNvPr id="19" name="TextBox 18">
            <a:extLst>
              <a:ext uri="{FF2B5EF4-FFF2-40B4-BE49-F238E27FC236}">
                <a16:creationId xmlns:a16="http://schemas.microsoft.com/office/drawing/2014/main" id="{260D5688-A083-4F85-9D67-048D4F941495}"/>
              </a:ext>
            </a:extLst>
          </p:cNvPr>
          <p:cNvSpPr txBox="1"/>
          <p:nvPr/>
        </p:nvSpPr>
        <p:spPr>
          <a:xfrm>
            <a:off x="125042" y="3259375"/>
            <a:ext cx="6314831" cy="461665"/>
          </a:xfrm>
          <a:prstGeom prst="rect">
            <a:avLst/>
          </a:prstGeom>
          <a:noFill/>
        </p:spPr>
        <p:txBody>
          <a:bodyPr wrap="square" rtlCol="0">
            <a:spAutoFit/>
          </a:bodyPr>
          <a:lstStyle/>
          <a:p>
            <a:r>
              <a:rPr lang="en-US" sz="2400" dirty="0"/>
              <a:t>Issued independently?</a:t>
            </a:r>
          </a:p>
        </p:txBody>
      </p:sp>
      <p:sp>
        <p:nvSpPr>
          <p:cNvPr id="34" name="TextBox 33">
            <a:extLst>
              <a:ext uri="{FF2B5EF4-FFF2-40B4-BE49-F238E27FC236}">
                <a16:creationId xmlns:a16="http://schemas.microsoft.com/office/drawing/2014/main" id="{8D28EEB2-073B-484A-A085-34886D1B01DB}"/>
              </a:ext>
            </a:extLst>
          </p:cNvPr>
          <p:cNvSpPr txBox="1"/>
          <p:nvPr/>
        </p:nvSpPr>
        <p:spPr>
          <a:xfrm>
            <a:off x="7727446" y="2913139"/>
            <a:ext cx="1242653" cy="461665"/>
          </a:xfrm>
          <a:prstGeom prst="rect">
            <a:avLst/>
          </a:prstGeom>
          <a:noFill/>
        </p:spPr>
        <p:txBody>
          <a:bodyPr wrap="square" rtlCol="0">
            <a:spAutoFit/>
          </a:bodyPr>
          <a:lstStyle/>
          <a:p>
            <a:r>
              <a:rPr lang="en-US" sz="2400" dirty="0"/>
              <a:t>Yes</a:t>
            </a:r>
          </a:p>
        </p:txBody>
      </p:sp>
      <p:sp>
        <p:nvSpPr>
          <p:cNvPr id="27" name="TextBox 26">
            <a:extLst>
              <a:ext uri="{FF2B5EF4-FFF2-40B4-BE49-F238E27FC236}">
                <a16:creationId xmlns:a16="http://schemas.microsoft.com/office/drawing/2014/main" id="{A1AC71E9-5226-4CDB-A0DA-40E85415D295}"/>
              </a:ext>
            </a:extLst>
          </p:cNvPr>
          <p:cNvSpPr txBox="1"/>
          <p:nvPr/>
        </p:nvSpPr>
        <p:spPr>
          <a:xfrm>
            <a:off x="6439867" y="2877907"/>
            <a:ext cx="1242653" cy="461665"/>
          </a:xfrm>
          <a:prstGeom prst="rect">
            <a:avLst/>
          </a:prstGeom>
          <a:noFill/>
        </p:spPr>
        <p:txBody>
          <a:bodyPr wrap="square" rtlCol="0">
            <a:spAutoFit/>
          </a:bodyPr>
          <a:lstStyle/>
          <a:p>
            <a:r>
              <a:rPr lang="en-US" sz="2400" dirty="0"/>
              <a:t>No#</a:t>
            </a:r>
          </a:p>
        </p:txBody>
      </p:sp>
      <p:sp>
        <p:nvSpPr>
          <p:cNvPr id="18" name="TextBox 17">
            <a:extLst>
              <a:ext uri="{FF2B5EF4-FFF2-40B4-BE49-F238E27FC236}">
                <a16:creationId xmlns:a16="http://schemas.microsoft.com/office/drawing/2014/main" id="{453B3B6F-C37F-4F25-87A9-63EAC94B4E5B}"/>
              </a:ext>
            </a:extLst>
          </p:cNvPr>
          <p:cNvSpPr txBox="1"/>
          <p:nvPr/>
        </p:nvSpPr>
        <p:spPr>
          <a:xfrm>
            <a:off x="125043" y="2870496"/>
            <a:ext cx="6314831" cy="461665"/>
          </a:xfrm>
          <a:prstGeom prst="rect">
            <a:avLst/>
          </a:prstGeom>
          <a:noFill/>
        </p:spPr>
        <p:txBody>
          <a:bodyPr wrap="square" rtlCol="0">
            <a:spAutoFit/>
          </a:bodyPr>
          <a:lstStyle/>
          <a:p>
            <a:r>
              <a:rPr lang="en-US" sz="2400" dirty="0"/>
              <a:t>Can impose additional requirements on sources?</a:t>
            </a:r>
          </a:p>
        </p:txBody>
      </p:sp>
      <p:sp>
        <p:nvSpPr>
          <p:cNvPr id="33" name="TextBox 32">
            <a:extLst>
              <a:ext uri="{FF2B5EF4-FFF2-40B4-BE49-F238E27FC236}">
                <a16:creationId xmlns:a16="http://schemas.microsoft.com/office/drawing/2014/main" id="{42729D54-77DC-4503-97B0-CD7FB666C056}"/>
              </a:ext>
            </a:extLst>
          </p:cNvPr>
          <p:cNvSpPr txBox="1"/>
          <p:nvPr/>
        </p:nvSpPr>
        <p:spPr>
          <a:xfrm>
            <a:off x="7727446" y="2561875"/>
            <a:ext cx="1242653" cy="461665"/>
          </a:xfrm>
          <a:prstGeom prst="rect">
            <a:avLst/>
          </a:prstGeom>
          <a:noFill/>
        </p:spPr>
        <p:txBody>
          <a:bodyPr wrap="square" rtlCol="0">
            <a:spAutoFit/>
          </a:bodyPr>
          <a:lstStyle/>
          <a:p>
            <a:r>
              <a:rPr lang="en-US" sz="2400" dirty="0"/>
              <a:t>Yes</a:t>
            </a:r>
          </a:p>
        </p:txBody>
      </p:sp>
      <p:sp>
        <p:nvSpPr>
          <p:cNvPr id="26" name="TextBox 25">
            <a:extLst>
              <a:ext uri="{FF2B5EF4-FFF2-40B4-BE49-F238E27FC236}">
                <a16:creationId xmlns:a16="http://schemas.microsoft.com/office/drawing/2014/main" id="{7DC9CAB9-99EF-4906-8163-7048EA65C674}"/>
              </a:ext>
            </a:extLst>
          </p:cNvPr>
          <p:cNvSpPr txBox="1"/>
          <p:nvPr/>
        </p:nvSpPr>
        <p:spPr>
          <a:xfrm>
            <a:off x="6439868" y="2511335"/>
            <a:ext cx="1242653" cy="461665"/>
          </a:xfrm>
          <a:prstGeom prst="rect">
            <a:avLst/>
          </a:prstGeom>
          <a:noFill/>
        </p:spPr>
        <p:txBody>
          <a:bodyPr wrap="square" rtlCol="0">
            <a:spAutoFit/>
          </a:bodyPr>
          <a:lstStyle/>
          <a:p>
            <a:r>
              <a:rPr lang="en-US" sz="2400" dirty="0"/>
              <a:t>No</a:t>
            </a:r>
          </a:p>
        </p:txBody>
      </p:sp>
      <p:sp>
        <p:nvSpPr>
          <p:cNvPr id="17" name="TextBox 16">
            <a:extLst>
              <a:ext uri="{FF2B5EF4-FFF2-40B4-BE49-F238E27FC236}">
                <a16:creationId xmlns:a16="http://schemas.microsoft.com/office/drawing/2014/main" id="{1D154A33-A602-43CB-803C-33A0E9A566E3}"/>
              </a:ext>
            </a:extLst>
          </p:cNvPr>
          <p:cNvSpPr txBox="1"/>
          <p:nvPr/>
        </p:nvSpPr>
        <p:spPr>
          <a:xfrm>
            <a:off x="125044" y="2522634"/>
            <a:ext cx="6314831" cy="461665"/>
          </a:xfrm>
          <a:prstGeom prst="rect">
            <a:avLst/>
          </a:prstGeom>
          <a:noFill/>
        </p:spPr>
        <p:txBody>
          <a:bodyPr wrap="square" rtlCol="0">
            <a:spAutoFit/>
          </a:bodyPr>
          <a:lstStyle/>
          <a:p>
            <a:r>
              <a:rPr lang="en-US" sz="2400" dirty="0"/>
              <a:t>Applies to all point source emissions in TX?</a:t>
            </a:r>
          </a:p>
        </p:txBody>
      </p:sp>
      <p:sp>
        <p:nvSpPr>
          <p:cNvPr id="36" name="TextBox 35">
            <a:extLst>
              <a:ext uri="{FF2B5EF4-FFF2-40B4-BE49-F238E27FC236}">
                <a16:creationId xmlns:a16="http://schemas.microsoft.com/office/drawing/2014/main" id="{5B4900F2-8CA4-4F72-B4B8-C8A0D10476E4}"/>
              </a:ext>
            </a:extLst>
          </p:cNvPr>
          <p:cNvSpPr txBox="1"/>
          <p:nvPr/>
        </p:nvSpPr>
        <p:spPr>
          <a:xfrm>
            <a:off x="7727447" y="2171966"/>
            <a:ext cx="1242653" cy="461665"/>
          </a:xfrm>
          <a:prstGeom prst="rect">
            <a:avLst/>
          </a:prstGeom>
          <a:noFill/>
        </p:spPr>
        <p:txBody>
          <a:bodyPr wrap="square" rtlCol="0">
            <a:spAutoFit/>
          </a:bodyPr>
          <a:lstStyle/>
          <a:p>
            <a:r>
              <a:rPr lang="en-US" sz="2400" dirty="0"/>
              <a:t>Up to 2</a:t>
            </a:r>
          </a:p>
        </p:txBody>
      </p:sp>
      <p:sp>
        <p:nvSpPr>
          <p:cNvPr id="35" name="TextBox 34">
            <a:extLst>
              <a:ext uri="{FF2B5EF4-FFF2-40B4-BE49-F238E27FC236}">
                <a16:creationId xmlns:a16="http://schemas.microsoft.com/office/drawing/2014/main" id="{3AF9D9F5-63F6-43EF-B733-295D2866EA80}"/>
              </a:ext>
            </a:extLst>
          </p:cNvPr>
          <p:cNvSpPr txBox="1"/>
          <p:nvPr/>
        </p:nvSpPr>
        <p:spPr>
          <a:xfrm>
            <a:off x="6460482" y="2178728"/>
            <a:ext cx="1242653" cy="461665"/>
          </a:xfrm>
          <a:prstGeom prst="rect">
            <a:avLst/>
          </a:prstGeom>
          <a:noFill/>
        </p:spPr>
        <p:txBody>
          <a:bodyPr wrap="square" rtlCol="0">
            <a:spAutoFit/>
          </a:bodyPr>
          <a:lstStyle/>
          <a:p>
            <a:r>
              <a:rPr lang="en-US" sz="2400" dirty="0"/>
              <a:t>1</a:t>
            </a:r>
          </a:p>
        </p:txBody>
      </p:sp>
      <p:sp>
        <p:nvSpPr>
          <p:cNvPr id="16" name="TextBox 15">
            <a:extLst>
              <a:ext uri="{FF2B5EF4-FFF2-40B4-BE49-F238E27FC236}">
                <a16:creationId xmlns:a16="http://schemas.microsoft.com/office/drawing/2014/main" id="{6C608F06-98AC-4864-AC49-C17BF8B5BE51}"/>
              </a:ext>
            </a:extLst>
          </p:cNvPr>
          <p:cNvSpPr txBox="1"/>
          <p:nvPr/>
        </p:nvSpPr>
        <p:spPr>
          <a:xfrm>
            <a:off x="125044" y="2167361"/>
            <a:ext cx="6314831" cy="461665"/>
          </a:xfrm>
          <a:prstGeom prst="rect">
            <a:avLst/>
          </a:prstGeom>
          <a:noFill/>
        </p:spPr>
        <p:txBody>
          <a:bodyPr wrap="square" rtlCol="0">
            <a:spAutoFit/>
          </a:bodyPr>
          <a:lstStyle/>
          <a:p>
            <a:r>
              <a:rPr lang="en-US" sz="2400" dirty="0"/>
              <a:t>Public notice requirements</a:t>
            </a:r>
          </a:p>
        </p:txBody>
      </p:sp>
      <p:sp>
        <p:nvSpPr>
          <p:cNvPr id="32" name="TextBox 31">
            <a:extLst>
              <a:ext uri="{FF2B5EF4-FFF2-40B4-BE49-F238E27FC236}">
                <a16:creationId xmlns:a16="http://schemas.microsoft.com/office/drawing/2014/main" id="{F947919E-1B86-450B-839C-FAC72A2BCAA7}"/>
              </a:ext>
            </a:extLst>
          </p:cNvPr>
          <p:cNvSpPr txBox="1"/>
          <p:nvPr/>
        </p:nvSpPr>
        <p:spPr>
          <a:xfrm>
            <a:off x="7741130" y="1789469"/>
            <a:ext cx="1242653" cy="461665"/>
          </a:xfrm>
          <a:prstGeom prst="rect">
            <a:avLst/>
          </a:prstGeom>
          <a:noFill/>
        </p:spPr>
        <p:txBody>
          <a:bodyPr wrap="square" rtlCol="0">
            <a:spAutoFit/>
          </a:bodyPr>
          <a:lstStyle/>
          <a:p>
            <a:r>
              <a:rPr lang="en-US" sz="2400" dirty="0"/>
              <a:t>Yes</a:t>
            </a:r>
          </a:p>
        </p:txBody>
      </p:sp>
      <p:sp>
        <p:nvSpPr>
          <p:cNvPr id="25" name="TextBox 24">
            <a:extLst>
              <a:ext uri="{FF2B5EF4-FFF2-40B4-BE49-F238E27FC236}">
                <a16:creationId xmlns:a16="http://schemas.microsoft.com/office/drawing/2014/main" id="{15EE5903-ABE2-4F07-A0DB-0FEA7E2252FA}"/>
              </a:ext>
            </a:extLst>
          </p:cNvPr>
          <p:cNvSpPr txBox="1"/>
          <p:nvPr/>
        </p:nvSpPr>
        <p:spPr>
          <a:xfrm>
            <a:off x="6439869" y="1815078"/>
            <a:ext cx="1242653" cy="461665"/>
          </a:xfrm>
          <a:prstGeom prst="rect">
            <a:avLst/>
          </a:prstGeom>
          <a:noFill/>
        </p:spPr>
        <p:txBody>
          <a:bodyPr wrap="square" rtlCol="0">
            <a:spAutoFit/>
          </a:bodyPr>
          <a:lstStyle/>
          <a:p>
            <a:r>
              <a:rPr lang="en-US" sz="2400" dirty="0"/>
              <a:t>No</a:t>
            </a:r>
          </a:p>
        </p:txBody>
      </p:sp>
      <p:sp>
        <p:nvSpPr>
          <p:cNvPr id="15" name="TextBox 14">
            <a:extLst>
              <a:ext uri="{FF2B5EF4-FFF2-40B4-BE49-F238E27FC236}">
                <a16:creationId xmlns:a16="http://schemas.microsoft.com/office/drawing/2014/main" id="{A4BFACDA-5BE3-4954-9F74-E372FC394E93}"/>
              </a:ext>
            </a:extLst>
          </p:cNvPr>
          <p:cNvSpPr txBox="1"/>
          <p:nvPr/>
        </p:nvSpPr>
        <p:spPr>
          <a:xfrm>
            <a:off x="125045" y="1785893"/>
            <a:ext cx="6314831" cy="461665"/>
          </a:xfrm>
          <a:prstGeom prst="rect">
            <a:avLst/>
          </a:prstGeom>
          <a:noFill/>
        </p:spPr>
        <p:txBody>
          <a:bodyPr wrap="square" rtlCol="0">
            <a:spAutoFit/>
          </a:bodyPr>
          <a:lstStyle/>
          <a:p>
            <a:r>
              <a:rPr lang="en-US" sz="2400" dirty="0"/>
              <a:t>Evaluates health effects and BACT?</a:t>
            </a:r>
          </a:p>
        </p:txBody>
      </p:sp>
      <p:sp>
        <p:nvSpPr>
          <p:cNvPr id="31" name="TextBox 30">
            <a:extLst>
              <a:ext uri="{FF2B5EF4-FFF2-40B4-BE49-F238E27FC236}">
                <a16:creationId xmlns:a16="http://schemas.microsoft.com/office/drawing/2014/main" id="{7CF30EF9-5D88-4D40-8D31-E0A5BF6D0F9B}"/>
              </a:ext>
            </a:extLst>
          </p:cNvPr>
          <p:cNvSpPr txBox="1"/>
          <p:nvPr/>
        </p:nvSpPr>
        <p:spPr>
          <a:xfrm>
            <a:off x="7729405" y="1451428"/>
            <a:ext cx="1242653" cy="461665"/>
          </a:xfrm>
          <a:prstGeom prst="rect">
            <a:avLst/>
          </a:prstGeom>
          <a:noFill/>
        </p:spPr>
        <p:txBody>
          <a:bodyPr wrap="square" rtlCol="0">
            <a:spAutoFit/>
          </a:bodyPr>
          <a:lstStyle/>
          <a:p>
            <a:r>
              <a:rPr lang="en-US" sz="2400" dirty="0"/>
              <a:t>Yes</a:t>
            </a:r>
          </a:p>
        </p:txBody>
      </p:sp>
      <p:sp>
        <p:nvSpPr>
          <p:cNvPr id="24" name="TextBox 23">
            <a:extLst>
              <a:ext uri="{FF2B5EF4-FFF2-40B4-BE49-F238E27FC236}">
                <a16:creationId xmlns:a16="http://schemas.microsoft.com/office/drawing/2014/main" id="{B5815DD5-03A8-440F-A9F7-BBC0603B1193}"/>
              </a:ext>
            </a:extLst>
          </p:cNvPr>
          <p:cNvSpPr txBox="1"/>
          <p:nvPr/>
        </p:nvSpPr>
        <p:spPr>
          <a:xfrm>
            <a:off x="6439870" y="1451428"/>
            <a:ext cx="1242653" cy="461665"/>
          </a:xfrm>
          <a:prstGeom prst="rect">
            <a:avLst/>
          </a:prstGeom>
          <a:noFill/>
        </p:spPr>
        <p:txBody>
          <a:bodyPr wrap="square" rtlCol="0">
            <a:spAutoFit/>
          </a:bodyPr>
          <a:lstStyle/>
          <a:p>
            <a:r>
              <a:rPr lang="en-US" sz="2400" dirty="0"/>
              <a:t>No</a:t>
            </a:r>
          </a:p>
        </p:txBody>
      </p:sp>
      <p:sp>
        <p:nvSpPr>
          <p:cNvPr id="3" name="TextBox 2">
            <a:extLst>
              <a:ext uri="{FF2B5EF4-FFF2-40B4-BE49-F238E27FC236}">
                <a16:creationId xmlns:a16="http://schemas.microsoft.com/office/drawing/2014/main" id="{20F46E57-DC34-4BA0-BE4B-0AAFAB5393CF}"/>
              </a:ext>
            </a:extLst>
          </p:cNvPr>
          <p:cNvSpPr txBox="1"/>
          <p:nvPr/>
        </p:nvSpPr>
        <p:spPr>
          <a:xfrm>
            <a:off x="125046" y="1412382"/>
            <a:ext cx="6314831" cy="461665"/>
          </a:xfrm>
          <a:prstGeom prst="rect">
            <a:avLst/>
          </a:prstGeom>
          <a:noFill/>
        </p:spPr>
        <p:txBody>
          <a:bodyPr wrap="square" rtlCol="0">
            <a:spAutoFit/>
          </a:bodyPr>
          <a:lstStyle/>
          <a:p>
            <a:r>
              <a:rPr lang="en-US" sz="2400" dirty="0"/>
              <a:t>Authorizes construction and air emissions?</a:t>
            </a:r>
          </a:p>
        </p:txBody>
      </p:sp>
      <p:sp>
        <p:nvSpPr>
          <p:cNvPr id="42" name="Title 1">
            <a:extLst>
              <a:ext uri="{FF2B5EF4-FFF2-40B4-BE49-F238E27FC236}">
                <a16:creationId xmlns:a16="http://schemas.microsoft.com/office/drawing/2014/main" id="{BEC83628-4EAB-467E-9BBF-E2673C7DBD29}"/>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NSR</a:t>
            </a:r>
          </a:p>
        </p:txBody>
      </p:sp>
      <p:sp>
        <p:nvSpPr>
          <p:cNvPr id="2" name="Title 1" hidden="1"/>
          <p:cNvSpPr>
            <a:spLocks noGrp="1"/>
          </p:cNvSpPr>
          <p:nvPr>
            <p:ph type="title"/>
          </p:nvPr>
        </p:nvSpPr>
        <p:spPr>
          <a:xfrm>
            <a:off x="432430" y="-45174"/>
            <a:ext cx="8182180" cy="658604"/>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dirty="0"/>
              <a:t>Permit Feature Comparison of FOP and NSR</a:t>
            </a:r>
          </a:p>
        </p:txBody>
      </p:sp>
    </p:spTree>
    <p:extLst>
      <p:ext uri="{BB962C8B-B14F-4D97-AF65-F5344CB8AC3E}">
        <p14:creationId xmlns:p14="http://schemas.microsoft.com/office/powerpoint/2010/main" val="141802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42" presetClass="entr" presetSubtype="0" fill="hold" grpId="0" nodeType="withEffect">
                                  <p:stCondLst>
                                    <p:cond delay="0"/>
                                  </p:stCondLst>
                                  <p:iterate type="lt">
                                    <p:tmPct val="0"/>
                                  </p:iterate>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anim calcmode="lin" valueType="num">
                                      <p:cBhvr>
                                        <p:cTn id="11" dur="1000" fill="hold"/>
                                        <p:tgtEl>
                                          <p:spTgt spid="31"/>
                                        </p:tgtEl>
                                        <p:attrNameLst>
                                          <p:attrName>ppt_x</p:attrName>
                                        </p:attrNameLst>
                                      </p:cBhvr>
                                      <p:tavLst>
                                        <p:tav tm="0">
                                          <p:val>
                                            <p:strVal val="#ppt_x"/>
                                          </p:val>
                                        </p:tav>
                                        <p:tav tm="100000">
                                          <p:val>
                                            <p:strVal val="#ppt_x"/>
                                          </p:val>
                                        </p:tav>
                                      </p:tavLst>
                                    </p:anim>
                                    <p:anim calcmode="lin" valueType="num">
                                      <p:cBhvr>
                                        <p:cTn id="12" dur="1000" fill="hold"/>
                                        <p:tgtEl>
                                          <p:spTgt spid="3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iterate type="lt">
                                    <p:tmPct val="0"/>
                                  </p:iterate>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iterate type="lt">
                                    <p:tmPct val="0"/>
                                  </p:iterate>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iterate type="lt">
                                    <p:tmPct val="0"/>
                                  </p:iterate>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iterate type="lt">
                                    <p:tmPct val="0"/>
                                  </p:iterate>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iterate type="lt">
                                    <p:tmPct val="0"/>
                                  </p:iterate>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9" presetClass="emph" presetSubtype="0" grpId="1" nodeType="withEffect">
                                  <p:stCondLst>
                                    <p:cond delay="0"/>
                                  </p:stCondLst>
                                  <p:iterate type="lt">
                                    <p:tmAbs val="0"/>
                                  </p:iterate>
                                  <p:childTnLst>
                                    <p:set>
                                      <p:cBhvr>
                                        <p:cTn id="41" dur="indefinite"/>
                                        <p:tgtEl>
                                          <p:spTgt spid="31"/>
                                        </p:tgtEl>
                                        <p:attrNameLst>
                                          <p:attrName>style.opacity</p:attrName>
                                        </p:attrNameLst>
                                      </p:cBhvr>
                                      <p:to>
                                        <p:strVal val="0.5"/>
                                      </p:to>
                                    </p:set>
                                    <p:animEffect filter="image" prLst="opacity: 0.5">
                                      <p:cBhvr rctx="IE">
                                        <p:cTn id="42" dur="indefinite"/>
                                        <p:tgtEl>
                                          <p:spTgt spid="31"/>
                                        </p:tgtEl>
                                      </p:cBhvr>
                                    </p:animEffect>
                                  </p:childTnLst>
                                </p:cTn>
                              </p:par>
                              <p:par>
                                <p:cTn id="43" presetID="9" presetClass="emph" presetSubtype="0" grpId="1" nodeType="withEffect">
                                  <p:stCondLst>
                                    <p:cond delay="0"/>
                                  </p:stCondLst>
                                  <p:iterate type="lt">
                                    <p:tmAbs val="0"/>
                                  </p:iterate>
                                  <p:childTnLst>
                                    <p:set>
                                      <p:cBhvr>
                                        <p:cTn id="44" dur="indefinite"/>
                                        <p:tgtEl>
                                          <p:spTgt spid="24"/>
                                        </p:tgtEl>
                                        <p:attrNameLst>
                                          <p:attrName>style.opacity</p:attrName>
                                        </p:attrNameLst>
                                      </p:cBhvr>
                                      <p:to>
                                        <p:strVal val="0.5"/>
                                      </p:to>
                                    </p:set>
                                    <p:animEffect filter="image" prLst="opacity: 0.5">
                                      <p:cBhvr rctx="IE">
                                        <p:cTn id="45" dur="indefinite"/>
                                        <p:tgtEl>
                                          <p:spTgt spid="24"/>
                                        </p:tgtEl>
                                      </p:cBhvr>
                                    </p:animEffect>
                                  </p:childTnLst>
                                </p:cTn>
                              </p:par>
                              <p:par>
                                <p:cTn id="46" presetID="9" presetClass="emph" presetSubtype="0" grpId="1" nodeType="withEffect">
                                  <p:stCondLst>
                                    <p:cond delay="0"/>
                                  </p:stCondLst>
                                  <p:iterate type="lt">
                                    <p:tmAbs val="0"/>
                                  </p:iterate>
                                  <p:childTnLst>
                                    <p:set>
                                      <p:cBhvr>
                                        <p:cTn id="47" dur="indefinite"/>
                                        <p:tgtEl>
                                          <p:spTgt spid="3"/>
                                        </p:tgtEl>
                                        <p:attrNameLst>
                                          <p:attrName>style.opacity</p:attrName>
                                        </p:attrNameLst>
                                      </p:cBhvr>
                                      <p:to>
                                        <p:strVal val="0.5"/>
                                      </p:to>
                                    </p:set>
                                    <p:animEffect filter="image" prLst="opacity: 0.5">
                                      <p:cBhvr rctx="IE">
                                        <p:cTn id="48" dur="indefinite"/>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iterate type="lt">
                                    <p:tmPct val="0"/>
                                  </p:iterate>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iterate type="lt">
                                    <p:tmPct val="0"/>
                                  </p:iterate>
                                  <p:childTnLst>
                                    <p:set>
                                      <p:cBhvr>
                                        <p:cTn id="57" dur="1" fill="hold">
                                          <p:stCondLst>
                                            <p:cond delay="0"/>
                                          </p:stCondLst>
                                        </p:cTn>
                                        <p:tgtEl>
                                          <p:spTgt spid="35"/>
                                        </p:tgtEl>
                                        <p:attrNameLst>
                                          <p:attrName>style.visibility</p:attrName>
                                        </p:attrNameLst>
                                      </p:cBhvr>
                                      <p:to>
                                        <p:strVal val="visible"/>
                                      </p:to>
                                    </p:set>
                                    <p:animEffect transition="in" filter="fade">
                                      <p:cBhvr>
                                        <p:cTn id="58" dur="1000"/>
                                        <p:tgtEl>
                                          <p:spTgt spid="35"/>
                                        </p:tgtEl>
                                      </p:cBhvr>
                                    </p:animEffect>
                                    <p:anim calcmode="lin" valueType="num">
                                      <p:cBhvr>
                                        <p:cTn id="59" dur="1000" fill="hold"/>
                                        <p:tgtEl>
                                          <p:spTgt spid="35"/>
                                        </p:tgtEl>
                                        <p:attrNameLst>
                                          <p:attrName>ppt_x</p:attrName>
                                        </p:attrNameLst>
                                      </p:cBhvr>
                                      <p:tavLst>
                                        <p:tav tm="0">
                                          <p:val>
                                            <p:strVal val="#ppt_x"/>
                                          </p:val>
                                        </p:tav>
                                        <p:tav tm="100000">
                                          <p:val>
                                            <p:strVal val="#ppt_x"/>
                                          </p:val>
                                        </p:tav>
                                      </p:tavLst>
                                    </p:anim>
                                    <p:anim calcmode="lin" valueType="num">
                                      <p:cBhvr>
                                        <p:cTn id="60" dur="1000" fill="hold"/>
                                        <p:tgtEl>
                                          <p:spTgt spid="3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iterate type="lt">
                                    <p:tmPct val="0"/>
                                  </p:iterate>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9" presetClass="emph" presetSubtype="0" grpId="1" nodeType="withEffect">
                                  <p:stCondLst>
                                    <p:cond delay="0"/>
                                  </p:stCondLst>
                                  <p:iterate type="lt">
                                    <p:tmAbs val="0"/>
                                  </p:iterate>
                                  <p:childTnLst>
                                    <p:set>
                                      <p:cBhvr>
                                        <p:cTn id="67" dur="indefinite"/>
                                        <p:tgtEl>
                                          <p:spTgt spid="32"/>
                                        </p:tgtEl>
                                        <p:attrNameLst>
                                          <p:attrName>style.opacity</p:attrName>
                                        </p:attrNameLst>
                                      </p:cBhvr>
                                      <p:to>
                                        <p:strVal val="0.5"/>
                                      </p:to>
                                    </p:set>
                                    <p:animEffect filter="image" prLst="opacity: 0.5">
                                      <p:cBhvr rctx="IE">
                                        <p:cTn id="68" dur="indefinite"/>
                                        <p:tgtEl>
                                          <p:spTgt spid="32"/>
                                        </p:tgtEl>
                                      </p:cBhvr>
                                    </p:animEffect>
                                  </p:childTnLst>
                                </p:cTn>
                              </p:par>
                              <p:par>
                                <p:cTn id="69" presetID="9" presetClass="emph" presetSubtype="0" grpId="1" nodeType="withEffect">
                                  <p:stCondLst>
                                    <p:cond delay="0"/>
                                  </p:stCondLst>
                                  <p:iterate type="lt">
                                    <p:tmAbs val="0"/>
                                  </p:iterate>
                                  <p:childTnLst>
                                    <p:set>
                                      <p:cBhvr>
                                        <p:cTn id="70" dur="indefinite"/>
                                        <p:tgtEl>
                                          <p:spTgt spid="25"/>
                                        </p:tgtEl>
                                        <p:attrNameLst>
                                          <p:attrName>style.opacity</p:attrName>
                                        </p:attrNameLst>
                                      </p:cBhvr>
                                      <p:to>
                                        <p:strVal val="0.5"/>
                                      </p:to>
                                    </p:set>
                                    <p:animEffect filter="image" prLst="opacity: 0.5">
                                      <p:cBhvr rctx="IE">
                                        <p:cTn id="71" dur="indefinite"/>
                                        <p:tgtEl>
                                          <p:spTgt spid="25"/>
                                        </p:tgtEl>
                                      </p:cBhvr>
                                    </p:animEffect>
                                  </p:childTnLst>
                                </p:cTn>
                              </p:par>
                              <p:par>
                                <p:cTn id="72" presetID="9" presetClass="emph" presetSubtype="0" grpId="1" nodeType="withEffect">
                                  <p:stCondLst>
                                    <p:cond delay="0"/>
                                  </p:stCondLst>
                                  <p:iterate type="lt">
                                    <p:tmAbs val="0"/>
                                  </p:iterate>
                                  <p:childTnLst>
                                    <p:set>
                                      <p:cBhvr>
                                        <p:cTn id="73" dur="indefinite"/>
                                        <p:tgtEl>
                                          <p:spTgt spid="15"/>
                                        </p:tgtEl>
                                        <p:attrNameLst>
                                          <p:attrName>style.opacity</p:attrName>
                                        </p:attrNameLst>
                                      </p:cBhvr>
                                      <p:to>
                                        <p:strVal val="0.5"/>
                                      </p:to>
                                    </p:set>
                                    <p:animEffect filter="image" prLst="opacity: 0.5">
                                      <p:cBhvr rctx="IE">
                                        <p:cTn id="74" dur="indefinite"/>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iterate type="lt">
                                    <p:tmPct val="0"/>
                                  </p:iterate>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iterate type="lt">
                                    <p:tmPct val="0"/>
                                  </p:iterate>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iterate type="lt">
                                    <p:tmPct val="0"/>
                                  </p:iterate>
                                  <p:childTnLst>
                                    <p:set>
                                      <p:cBhvr>
                                        <p:cTn id="88" dur="1" fill="hold">
                                          <p:stCondLst>
                                            <p:cond delay="0"/>
                                          </p:stCondLst>
                                        </p:cTn>
                                        <p:tgtEl>
                                          <p:spTgt spid="17"/>
                                        </p:tgtEl>
                                        <p:attrNameLst>
                                          <p:attrName>style.visibility</p:attrName>
                                        </p:attrNameLst>
                                      </p:cBhvr>
                                      <p:to>
                                        <p:strVal val="visible"/>
                                      </p:to>
                                    </p:set>
                                    <p:animEffect transition="in" filter="fade">
                                      <p:cBhvr>
                                        <p:cTn id="89" dur="1000"/>
                                        <p:tgtEl>
                                          <p:spTgt spid="17"/>
                                        </p:tgtEl>
                                      </p:cBhvr>
                                    </p:animEffect>
                                    <p:anim calcmode="lin" valueType="num">
                                      <p:cBhvr>
                                        <p:cTn id="90" dur="1000" fill="hold"/>
                                        <p:tgtEl>
                                          <p:spTgt spid="17"/>
                                        </p:tgtEl>
                                        <p:attrNameLst>
                                          <p:attrName>ppt_x</p:attrName>
                                        </p:attrNameLst>
                                      </p:cBhvr>
                                      <p:tavLst>
                                        <p:tav tm="0">
                                          <p:val>
                                            <p:strVal val="#ppt_x"/>
                                          </p:val>
                                        </p:tav>
                                        <p:tav tm="100000">
                                          <p:val>
                                            <p:strVal val="#ppt_x"/>
                                          </p:val>
                                        </p:tav>
                                      </p:tavLst>
                                    </p:anim>
                                    <p:anim calcmode="lin" valueType="num">
                                      <p:cBhvr>
                                        <p:cTn id="91" dur="1000" fill="hold"/>
                                        <p:tgtEl>
                                          <p:spTgt spid="17"/>
                                        </p:tgtEl>
                                        <p:attrNameLst>
                                          <p:attrName>ppt_y</p:attrName>
                                        </p:attrNameLst>
                                      </p:cBhvr>
                                      <p:tavLst>
                                        <p:tav tm="0">
                                          <p:val>
                                            <p:strVal val="#ppt_y+.1"/>
                                          </p:val>
                                        </p:tav>
                                        <p:tav tm="100000">
                                          <p:val>
                                            <p:strVal val="#ppt_y"/>
                                          </p:val>
                                        </p:tav>
                                      </p:tavLst>
                                    </p:anim>
                                  </p:childTnLst>
                                </p:cTn>
                              </p:par>
                              <p:par>
                                <p:cTn id="92" presetID="9" presetClass="emph" presetSubtype="0" grpId="1" nodeType="withEffect">
                                  <p:stCondLst>
                                    <p:cond delay="0"/>
                                  </p:stCondLst>
                                  <p:iterate type="lt">
                                    <p:tmAbs val="0"/>
                                  </p:iterate>
                                  <p:childTnLst>
                                    <p:set>
                                      <p:cBhvr>
                                        <p:cTn id="93" dur="indefinite"/>
                                        <p:tgtEl>
                                          <p:spTgt spid="36"/>
                                        </p:tgtEl>
                                        <p:attrNameLst>
                                          <p:attrName>style.opacity</p:attrName>
                                        </p:attrNameLst>
                                      </p:cBhvr>
                                      <p:to>
                                        <p:strVal val="0.5"/>
                                      </p:to>
                                    </p:set>
                                    <p:animEffect filter="image" prLst="opacity: 0.5">
                                      <p:cBhvr rctx="IE">
                                        <p:cTn id="94" dur="indefinite"/>
                                        <p:tgtEl>
                                          <p:spTgt spid="36"/>
                                        </p:tgtEl>
                                      </p:cBhvr>
                                    </p:animEffect>
                                  </p:childTnLst>
                                </p:cTn>
                              </p:par>
                              <p:par>
                                <p:cTn id="95" presetID="9" presetClass="emph" presetSubtype="0" grpId="1" nodeType="withEffect">
                                  <p:stCondLst>
                                    <p:cond delay="0"/>
                                  </p:stCondLst>
                                  <p:iterate type="lt">
                                    <p:tmAbs val="0"/>
                                  </p:iterate>
                                  <p:childTnLst>
                                    <p:set>
                                      <p:cBhvr>
                                        <p:cTn id="96" dur="indefinite"/>
                                        <p:tgtEl>
                                          <p:spTgt spid="35"/>
                                        </p:tgtEl>
                                        <p:attrNameLst>
                                          <p:attrName>style.opacity</p:attrName>
                                        </p:attrNameLst>
                                      </p:cBhvr>
                                      <p:to>
                                        <p:strVal val="0.5"/>
                                      </p:to>
                                    </p:set>
                                    <p:animEffect filter="image" prLst="opacity: 0.5">
                                      <p:cBhvr rctx="IE">
                                        <p:cTn id="97" dur="indefinite"/>
                                        <p:tgtEl>
                                          <p:spTgt spid="35"/>
                                        </p:tgtEl>
                                      </p:cBhvr>
                                    </p:animEffect>
                                  </p:childTnLst>
                                </p:cTn>
                              </p:par>
                              <p:par>
                                <p:cTn id="98" presetID="9" presetClass="emph" presetSubtype="0" grpId="1" nodeType="withEffect">
                                  <p:stCondLst>
                                    <p:cond delay="0"/>
                                  </p:stCondLst>
                                  <p:iterate type="lt">
                                    <p:tmAbs val="0"/>
                                  </p:iterate>
                                  <p:childTnLst>
                                    <p:set>
                                      <p:cBhvr>
                                        <p:cTn id="99" dur="indefinite"/>
                                        <p:tgtEl>
                                          <p:spTgt spid="16"/>
                                        </p:tgtEl>
                                        <p:attrNameLst>
                                          <p:attrName>style.opacity</p:attrName>
                                        </p:attrNameLst>
                                      </p:cBhvr>
                                      <p:to>
                                        <p:strVal val="0.5"/>
                                      </p:to>
                                    </p:set>
                                    <p:animEffect filter="image" prLst="opacity: 0.5">
                                      <p:cBhvr rctx="IE">
                                        <p:cTn id="100" dur="indefinite"/>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iterate type="lt">
                                    <p:tmPct val="0"/>
                                  </p:iterate>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iterate type="lt">
                                    <p:tmPct val="0"/>
                                  </p:iterate>
                                  <p:childTnLst>
                                    <p:set>
                                      <p:cBhvr>
                                        <p:cTn id="109" dur="1" fill="hold">
                                          <p:stCondLst>
                                            <p:cond delay="0"/>
                                          </p:stCondLst>
                                        </p:cTn>
                                        <p:tgtEl>
                                          <p:spTgt spid="27"/>
                                        </p:tgtEl>
                                        <p:attrNameLst>
                                          <p:attrName>style.visibility</p:attrName>
                                        </p:attrNameLst>
                                      </p:cBhvr>
                                      <p:to>
                                        <p:strVal val="visible"/>
                                      </p:to>
                                    </p:set>
                                    <p:animEffect transition="in" filter="fade">
                                      <p:cBhvr>
                                        <p:cTn id="110" dur="1000"/>
                                        <p:tgtEl>
                                          <p:spTgt spid="27"/>
                                        </p:tgtEl>
                                      </p:cBhvr>
                                    </p:animEffect>
                                    <p:anim calcmode="lin" valueType="num">
                                      <p:cBhvr>
                                        <p:cTn id="111" dur="1000" fill="hold"/>
                                        <p:tgtEl>
                                          <p:spTgt spid="27"/>
                                        </p:tgtEl>
                                        <p:attrNameLst>
                                          <p:attrName>ppt_x</p:attrName>
                                        </p:attrNameLst>
                                      </p:cBhvr>
                                      <p:tavLst>
                                        <p:tav tm="0">
                                          <p:val>
                                            <p:strVal val="#ppt_x"/>
                                          </p:val>
                                        </p:tav>
                                        <p:tav tm="100000">
                                          <p:val>
                                            <p:strVal val="#ppt_x"/>
                                          </p:val>
                                        </p:tav>
                                      </p:tavLst>
                                    </p:anim>
                                    <p:anim calcmode="lin" valueType="num">
                                      <p:cBhvr>
                                        <p:cTn id="112" dur="1000" fill="hold"/>
                                        <p:tgtEl>
                                          <p:spTgt spid="27"/>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iterate type="lt">
                                    <p:tmPct val="0"/>
                                  </p:iterate>
                                  <p:childTnLst>
                                    <p:set>
                                      <p:cBhvr>
                                        <p:cTn id="114" dur="1" fill="hold">
                                          <p:stCondLst>
                                            <p:cond delay="0"/>
                                          </p:stCondLst>
                                        </p:cTn>
                                        <p:tgtEl>
                                          <p:spTgt spid="18"/>
                                        </p:tgtEl>
                                        <p:attrNameLst>
                                          <p:attrName>style.visibility</p:attrName>
                                        </p:attrNameLst>
                                      </p:cBhvr>
                                      <p:to>
                                        <p:strVal val="visible"/>
                                      </p:to>
                                    </p:set>
                                    <p:animEffect transition="in" filter="fade">
                                      <p:cBhvr>
                                        <p:cTn id="115" dur="1000"/>
                                        <p:tgtEl>
                                          <p:spTgt spid="18"/>
                                        </p:tgtEl>
                                      </p:cBhvr>
                                    </p:animEffect>
                                    <p:anim calcmode="lin" valueType="num">
                                      <p:cBhvr>
                                        <p:cTn id="116" dur="1000" fill="hold"/>
                                        <p:tgtEl>
                                          <p:spTgt spid="18"/>
                                        </p:tgtEl>
                                        <p:attrNameLst>
                                          <p:attrName>ppt_x</p:attrName>
                                        </p:attrNameLst>
                                      </p:cBhvr>
                                      <p:tavLst>
                                        <p:tav tm="0">
                                          <p:val>
                                            <p:strVal val="#ppt_x"/>
                                          </p:val>
                                        </p:tav>
                                        <p:tav tm="100000">
                                          <p:val>
                                            <p:strVal val="#ppt_x"/>
                                          </p:val>
                                        </p:tav>
                                      </p:tavLst>
                                    </p:anim>
                                    <p:anim calcmode="lin" valueType="num">
                                      <p:cBhvr>
                                        <p:cTn id="117" dur="1000" fill="hold"/>
                                        <p:tgtEl>
                                          <p:spTgt spid="1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iterate type="lt">
                                    <p:tmPct val="0"/>
                                  </p:iterate>
                                  <p:childTnLst>
                                    <p:set>
                                      <p:cBhvr>
                                        <p:cTn id="119" dur="1" fill="hold">
                                          <p:stCondLst>
                                            <p:cond delay="0"/>
                                          </p:stCondLst>
                                        </p:cTn>
                                        <p:tgtEl>
                                          <p:spTgt spid="47"/>
                                        </p:tgtEl>
                                        <p:attrNameLst>
                                          <p:attrName>style.visibility</p:attrName>
                                        </p:attrNameLst>
                                      </p:cBhvr>
                                      <p:to>
                                        <p:strVal val="visible"/>
                                      </p:to>
                                    </p:set>
                                    <p:animEffect transition="in" filter="fade">
                                      <p:cBhvr>
                                        <p:cTn id="120" dur="1000"/>
                                        <p:tgtEl>
                                          <p:spTgt spid="47"/>
                                        </p:tgtEl>
                                      </p:cBhvr>
                                    </p:animEffect>
                                    <p:anim calcmode="lin" valueType="num">
                                      <p:cBhvr>
                                        <p:cTn id="121" dur="1000" fill="hold"/>
                                        <p:tgtEl>
                                          <p:spTgt spid="47"/>
                                        </p:tgtEl>
                                        <p:attrNameLst>
                                          <p:attrName>ppt_x</p:attrName>
                                        </p:attrNameLst>
                                      </p:cBhvr>
                                      <p:tavLst>
                                        <p:tav tm="0">
                                          <p:val>
                                            <p:strVal val="#ppt_x"/>
                                          </p:val>
                                        </p:tav>
                                        <p:tav tm="100000">
                                          <p:val>
                                            <p:strVal val="#ppt_x"/>
                                          </p:val>
                                        </p:tav>
                                      </p:tavLst>
                                    </p:anim>
                                    <p:anim calcmode="lin" valueType="num">
                                      <p:cBhvr>
                                        <p:cTn id="122" dur="1000" fill="hold"/>
                                        <p:tgtEl>
                                          <p:spTgt spid="47"/>
                                        </p:tgtEl>
                                        <p:attrNameLst>
                                          <p:attrName>ppt_y</p:attrName>
                                        </p:attrNameLst>
                                      </p:cBhvr>
                                      <p:tavLst>
                                        <p:tav tm="0">
                                          <p:val>
                                            <p:strVal val="#ppt_y+.1"/>
                                          </p:val>
                                        </p:tav>
                                        <p:tav tm="100000">
                                          <p:val>
                                            <p:strVal val="#ppt_y"/>
                                          </p:val>
                                        </p:tav>
                                      </p:tavLst>
                                    </p:anim>
                                  </p:childTnLst>
                                </p:cTn>
                              </p:par>
                              <p:par>
                                <p:cTn id="123" presetID="9" presetClass="emph" presetSubtype="0" grpId="1" nodeType="withEffect">
                                  <p:stCondLst>
                                    <p:cond delay="0"/>
                                  </p:stCondLst>
                                  <p:iterate type="lt">
                                    <p:tmAbs val="0"/>
                                  </p:iterate>
                                  <p:childTnLst>
                                    <p:set>
                                      <p:cBhvr>
                                        <p:cTn id="124" dur="indefinite"/>
                                        <p:tgtEl>
                                          <p:spTgt spid="33"/>
                                        </p:tgtEl>
                                        <p:attrNameLst>
                                          <p:attrName>style.opacity</p:attrName>
                                        </p:attrNameLst>
                                      </p:cBhvr>
                                      <p:to>
                                        <p:strVal val="0.5"/>
                                      </p:to>
                                    </p:set>
                                    <p:animEffect filter="image" prLst="opacity: 0.5">
                                      <p:cBhvr rctx="IE">
                                        <p:cTn id="125" dur="indefinite"/>
                                        <p:tgtEl>
                                          <p:spTgt spid="33"/>
                                        </p:tgtEl>
                                      </p:cBhvr>
                                    </p:animEffect>
                                  </p:childTnLst>
                                </p:cTn>
                              </p:par>
                              <p:par>
                                <p:cTn id="126" presetID="9" presetClass="emph" presetSubtype="0" grpId="1" nodeType="withEffect">
                                  <p:stCondLst>
                                    <p:cond delay="0"/>
                                  </p:stCondLst>
                                  <p:iterate type="lt">
                                    <p:tmAbs val="0"/>
                                  </p:iterate>
                                  <p:childTnLst>
                                    <p:set>
                                      <p:cBhvr>
                                        <p:cTn id="127" dur="indefinite"/>
                                        <p:tgtEl>
                                          <p:spTgt spid="26"/>
                                        </p:tgtEl>
                                        <p:attrNameLst>
                                          <p:attrName>style.opacity</p:attrName>
                                        </p:attrNameLst>
                                      </p:cBhvr>
                                      <p:to>
                                        <p:strVal val="0.5"/>
                                      </p:to>
                                    </p:set>
                                    <p:animEffect filter="image" prLst="opacity: 0.5">
                                      <p:cBhvr rctx="IE">
                                        <p:cTn id="128" dur="indefinite"/>
                                        <p:tgtEl>
                                          <p:spTgt spid="26"/>
                                        </p:tgtEl>
                                      </p:cBhvr>
                                    </p:animEffect>
                                  </p:childTnLst>
                                </p:cTn>
                              </p:par>
                              <p:par>
                                <p:cTn id="129" presetID="9" presetClass="emph" presetSubtype="0" grpId="1" nodeType="withEffect">
                                  <p:stCondLst>
                                    <p:cond delay="0"/>
                                  </p:stCondLst>
                                  <p:iterate type="lt">
                                    <p:tmAbs val="0"/>
                                  </p:iterate>
                                  <p:childTnLst>
                                    <p:set>
                                      <p:cBhvr>
                                        <p:cTn id="130" dur="indefinite"/>
                                        <p:tgtEl>
                                          <p:spTgt spid="17"/>
                                        </p:tgtEl>
                                        <p:attrNameLst>
                                          <p:attrName>style.opacity</p:attrName>
                                        </p:attrNameLst>
                                      </p:cBhvr>
                                      <p:to>
                                        <p:strVal val="0.5"/>
                                      </p:to>
                                    </p:set>
                                    <p:animEffect filter="image" prLst="opacity: 0.5">
                                      <p:cBhvr rctx="IE">
                                        <p:cTn id="131" dur="indefinite"/>
                                        <p:tgtEl>
                                          <p:spTgt spid="17"/>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iterate type="lt">
                                    <p:tmPct val="0"/>
                                  </p:iterate>
                                  <p:childTnLst>
                                    <p:set>
                                      <p:cBhvr>
                                        <p:cTn id="135" dur="1" fill="hold">
                                          <p:stCondLst>
                                            <p:cond delay="0"/>
                                          </p:stCondLst>
                                        </p:cTn>
                                        <p:tgtEl>
                                          <p:spTgt spid="40"/>
                                        </p:tgtEl>
                                        <p:attrNameLst>
                                          <p:attrName>style.visibility</p:attrName>
                                        </p:attrNameLst>
                                      </p:cBhvr>
                                      <p:to>
                                        <p:strVal val="visible"/>
                                      </p:to>
                                    </p:set>
                                    <p:animEffect transition="in" filter="fade">
                                      <p:cBhvr>
                                        <p:cTn id="136" dur="1000"/>
                                        <p:tgtEl>
                                          <p:spTgt spid="40"/>
                                        </p:tgtEl>
                                      </p:cBhvr>
                                    </p:animEffect>
                                    <p:anim calcmode="lin" valueType="num">
                                      <p:cBhvr>
                                        <p:cTn id="137" dur="1000" fill="hold"/>
                                        <p:tgtEl>
                                          <p:spTgt spid="40"/>
                                        </p:tgtEl>
                                        <p:attrNameLst>
                                          <p:attrName>ppt_x</p:attrName>
                                        </p:attrNameLst>
                                      </p:cBhvr>
                                      <p:tavLst>
                                        <p:tav tm="0">
                                          <p:val>
                                            <p:strVal val="#ppt_x"/>
                                          </p:val>
                                        </p:tav>
                                        <p:tav tm="100000">
                                          <p:val>
                                            <p:strVal val="#ppt_x"/>
                                          </p:val>
                                        </p:tav>
                                      </p:tavLst>
                                    </p:anim>
                                    <p:anim calcmode="lin" valueType="num">
                                      <p:cBhvr>
                                        <p:cTn id="138" dur="1000" fill="hold"/>
                                        <p:tgtEl>
                                          <p:spTgt spid="40"/>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iterate type="lt">
                                    <p:tmPct val="0"/>
                                  </p:iterate>
                                  <p:childTnLst>
                                    <p:set>
                                      <p:cBhvr>
                                        <p:cTn id="140" dur="1" fill="hold">
                                          <p:stCondLst>
                                            <p:cond delay="0"/>
                                          </p:stCondLst>
                                        </p:cTn>
                                        <p:tgtEl>
                                          <p:spTgt spid="37"/>
                                        </p:tgtEl>
                                        <p:attrNameLst>
                                          <p:attrName>style.visibility</p:attrName>
                                        </p:attrNameLst>
                                      </p:cBhvr>
                                      <p:to>
                                        <p:strVal val="visible"/>
                                      </p:to>
                                    </p:set>
                                    <p:animEffect transition="in" filter="fade">
                                      <p:cBhvr>
                                        <p:cTn id="141" dur="1000"/>
                                        <p:tgtEl>
                                          <p:spTgt spid="37"/>
                                        </p:tgtEl>
                                      </p:cBhvr>
                                    </p:animEffect>
                                    <p:anim calcmode="lin" valueType="num">
                                      <p:cBhvr>
                                        <p:cTn id="142" dur="1000" fill="hold"/>
                                        <p:tgtEl>
                                          <p:spTgt spid="37"/>
                                        </p:tgtEl>
                                        <p:attrNameLst>
                                          <p:attrName>ppt_x</p:attrName>
                                        </p:attrNameLst>
                                      </p:cBhvr>
                                      <p:tavLst>
                                        <p:tav tm="0">
                                          <p:val>
                                            <p:strVal val="#ppt_x"/>
                                          </p:val>
                                        </p:tav>
                                        <p:tav tm="100000">
                                          <p:val>
                                            <p:strVal val="#ppt_x"/>
                                          </p:val>
                                        </p:tav>
                                      </p:tavLst>
                                    </p:anim>
                                    <p:anim calcmode="lin" valueType="num">
                                      <p:cBhvr>
                                        <p:cTn id="143" dur="1000" fill="hold"/>
                                        <p:tgtEl>
                                          <p:spTgt spid="37"/>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iterate type="lt">
                                    <p:tmPct val="0"/>
                                  </p:iterate>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1000" fill="hold"/>
                                        <p:tgtEl>
                                          <p:spTgt spid="19"/>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iterate type="lt">
                                    <p:tmPct val="0"/>
                                  </p:iterate>
                                  <p:childTnLst>
                                    <p:set>
                                      <p:cBhvr>
                                        <p:cTn id="150" dur="1" fill="hold">
                                          <p:stCondLst>
                                            <p:cond delay="0"/>
                                          </p:stCondLst>
                                        </p:cTn>
                                        <p:tgtEl>
                                          <p:spTgt spid="23"/>
                                        </p:tgtEl>
                                        <p:attrNameLst>
                                          <p:attrName>style.visibility</p:attrName>
                                        </p:attrNameLst>
                                      </p:cBhvr>
                                      <p:to>
                                        <p:strVal val="visible"/>
                                      </p:to>
                                    </p:set>
                                    <p:animEffect transition="in" filter="fade">
                                      <p:cBhvr>
                                        <p:cTn id="151" dur="1000"/>
                                        <p:tgtEl>
                                          <p:spTgt spid="23"/>
                                        </p:tgtEl>
                                      </p:cBhvr>
                                    </p:animEffect>
                                    <p:anim calcmode="lin" valueType="num">
                                      <p:cBhvr>
                                        <p:cTn id="152" dur="1000" fill="hold"/>
                                        <p:tgtEl>
                                          <p:spTgt spid="23"/>
                                        </p:tgtEl>
                                        <p:attrNameLst>
                                          <p:attrName>ppt_x</p:attrName>
                                        </p:attrNameLst>
                                      </p:cBhvr>
                                      <p:tavLst>
                                        <p:tav tm="0">
                                          <p:val>
                                            <p:strVal val="#ppt_x"/>
                                          </p:val>
                                        </p:tav>
                                        <p:tav tm="100000">
                                          <p:val>
                                            <p:strVal val="#ppt_x"/>
                                          </p:val>
                                        </p:tav>
                                      </p:tavLst>
                                    </p:anim>
                                    <p:anim calcmode="lin" valueType="num">
                                      <p:cBhvr>
                                        <p:cTn id="153" dur="1000" fill="hold"/>
                                        <p:tgtEl>
                                          <p:spTgt spid="23"/>
                                        </p:tgtEl>
                                        <p:attrNameLst>
                                          <p:attrName>ppt_y</p:attrName>
                                        </p:attrNameLst>
                                      </p:cBhvr>
                                      <p:tavLst>
                                        <p:tav tm="0">
                                          <p:val>
                                            <p:strVal val="#ppt_y+.1"/>
                                          </p:val>
                                        </p:tav>
                                        <p:tav tm="100000">
                                          <p:val>
                                            <p:strVal val="#ppt_y"/>
                                          </p:val>
                                        </p:tav>
                                      </p:tavLst>
                                    </p:anim>
                                  </p:childTnLst>
                                </p:cTn>
                              </p:par>
                              <p:par>
                                <p:cTn id="154" presetID="9" presetClass="emph" presetSubtype="0" grpId="1" nodeType="withEffect">
                                  <p:stCondLst>
                                    <p:cond delay="0"/>
                                  </p:stCondLst>
                                  <p:iterate type="lt">
                                    <p:tmAbs val="0"/>
                                  </p:iterate>
                                  <p:childTnLst>
                                    <p:set>
                                      <p:cBhvr>
                                        <p:cTn id="155" dur="indefinite"/>
                                        <p:tgtEl>
                                          <p:spTgt spid="34"/>
                                        </p:tgtEl>
                                        <p:attrNameLst>
                                          <p:attrName>style.opacity</p:attrName>
                                        </p:attrNameLst>
                                      </p:cBhvr>
                                      <p:to>
                                        <p:strVal val="0.5"/>
                                      </p:to>
                                    </p:set>
                                    <p:animEffect filter="image" prLst="opacity: 0.5">
                                      <p:cBhvr rctx="IE">
                                        <p:cTn id="156" dur="indefinite"/>
                                        <p:tgtEl>
                                          <p:spTgt spid="34"/>
                                        </p:tgtEl>
                                      </p:cBhvr>
                                    </p:animEffect>
                                  </p:childTnLst>
                                </p:cTn>
                              </p:par>
                              <p:par>
                                <p:cTn id="157" presetID="9" presetClass="emph" presetSubtype="0" grpId="1" nodeType="withEffect">
                                  <p:stCondLst>
                                    <p:cond delay="0"/>
                                  </p:stCondLst>
                                  <p:iterate type="lt">
                                    <p:tmAbs val="0"/>
                                  </p:iterate>
                                  <p:childTnLst>
                                    <p:set>
                                      <p:cBhvr>
                                        <p:cTn id="158" dur="indefinite"/>
                                        <p:tgtEl>
                                          <p:spTgt spid="27"/>
                                        </p:tgtEl>
                                        <p:attrNameLst>
                                          <p:attrName>style.opacity</p:attrName>
                                        </p:attrNameLst>
                                      </p:cBhvr>
                                      <p:to>
                                        <p:strVal val="0.5"/>
                                      </p:to>
                                    </p:set>
                                    <p:animEffect filter="image" prLst="opacity: 0.5">
                                      <p:cBhvr rctx="IE">
                                        <p:cTn id="159" dur="indefinite"/>
                                        <p:tgtEl>
                                          <p:spTgt spid="27"/>
                                        </p:tgtEl>
                                      </p:cBhvr>
                                    </p:animEffect>
                                  </p:childTnLst>
                                </p:cTn>
                              </p:par>
                              <p:par>
                                <p:cTn id="160" presetID="9" presetClass="emph" presetSubtype="0" grpId="1" nodeType="withEffect">
                                  <p:stCondLst>
                                    <p:cond delay="0"/>
                                  </p:stCondLst>
                                  <p:iterate type="lt">
                                    <p:tmAbs val="0"/>
                                  </p:iterate>
                                  <p:childTnLst>
                                    <p:set>
                                      <p:cBhvr>
                                        <p:cTn id="161" dur="indefinite"/>
                                        <p:tgtEl>
                                          <p:spTgt spid="18"/>
                                        </p:tgtEl>
                                        <p:attrNameLst>
                                          <p:attrName>style.opacity</p:attrName>
                                        </p:attrNameLst>
                                      </p:cBhvr>
                                      <p:to>
                                        <p:strVal val="0.5"/>
                                      </p:to>
                                    </p:set>
                                    <p:animEffect filter="image" prLst="opacity: 0.5">
                                      <p:cBhvr rctx="IE">
                                        <p:cTn id="162" dur="indefinite"/>
                                        <p:tgtEl>
                                          <p:spTgt spid="18"/>
                                        </p:tgtEl>
                                      </p:cBhvr>
                                    </p:animEffect>
                                  </p:childTnLst>
                                </p:cTn>
                              </p:par>
                              <p:par>
                                <p:cTn id="163" presetID="9" presetClass="emph" presetSubtype="0" grpId="1" nodeType="withEffect">
                                  <p:stCondLst>
                                    <p:cond delay="0"/>
                                  </p:stCondLst>
                                  <p:iterate type="lt">
                                    <p:tmAbs val="0"/>
                                  </p:iterate>
                                  <p:childTnLst>
                                    <p:set>
                                      <p:cBhvr>
                                        <p:cTn id="164" dur="indefinite"/>
                                        <p:tgtEl>
                                          <p:spTgt spid="47"/>
                                        </p:tgtEl>
                                        <p:attrNameLst>
                                          <p:attrName>style.opacity</p:attrName>
                                        </p:attrNameLst>
                                      </p:cBhvr>
                                      <p:to>
                                        <p:strVal val="0.5"/>
                                      </p:to>
                                    </p:set>
                                    <p:animEffect filter="image" prLst="opacity: 0.5">
                                      <p:cBhvr rctx="IE">
                                        <p:cTn id="165" dur="indefinite"/>
                                        <p:tgtEl>
                                          <p:spTgt spid="47"/>
                                        </p:tgtEl>
                                      </p:cBhvr>
                                    </p:animEffect>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iterate type="lt">
                                    <p:tmPct val="0"/>
                                  </p:iterate>
                                  <p:childTnLst>
                                    <p:set>
                                      <p:cBhvr>
                                        <p:cTn id="169" dur="1" fill="hold">
                                          <p:stCondLst>
                                            <p:cond delay="0"/>
                                          </p:stCondLst>
                                        </p:cTn>
                                        <p:tgtEl>
                                          <p:spTgt spid="30"/>
                                        </p:tgtEl>
                                        <p:attrNameLst>
                                          <p:attrName>style.visibility</p:attrName>
                                        </p:attrNameLst>
                                      </p:cBhvr>
                                      <p:to>
                                        <p:strVal val="visible"/>
                                      </p:to>
                                    </p:set>
                                    <p:animEffect transition="in" filter="fade">
                                      <p:cBhvr>
                                        <p:cTn id="170" dur="1000"/>
                                        <p:tgtEl>
                                          <p:spTgt spid="30"/>
                                        </p:tgtEl>
                                      </p:cBhvr>
                                    </p:animEffect>
                                    <p:anim calcmode="lin" valueType="num">
                                      <p:cBhvr>
                                        <p:cTn id="171" dur="1000" fill="hold"/>
                                        <p:tgtEl>
                                          <p:spTgt spid="30"/>
                                        </p:tgtEl>
                                        <p:attrNameLst>
                                          <p:attrName>ppt_x</p:attrName>
                                        </p:attrNameLst>
                                      </p:cBhvr>
                                      <p:tavLst>
                                        <p:tav tm="0">
                                          <p:val>
                                            <p:strVal val="#ppt_x"/>
                                          </p:val>
                                        </p:tav>
                                        <p:tav tm="100000">
                                          <p:val>
                                            <p:strVal val="#ppt_x"/>
                                          </p:val>
                                        </p:tav>
                                      </p:tavLst>
                                    </p:anim>
                                    <p:anim calcmode="lin" valueType="num">
                                      <p:cBhvr>
                                        <p:cTn id="172" dur="1000" fill="hold"/>
                                        <p:tgtEl>
                                          <p:spTgt spid="3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iterate type="lt">
                                    <p:tmPct val="0"/>
                                  </p:iterate>
                                  <p:childTnLst>
                                    <p:set>
                                      <p:cBhvr>
                                        <p:cTn id="174" dur="1" fill="hold">
                                          <p:stCondLst>
                                            <p:cond delay="0"/>
                                          </p:stCondLst>
                                        </p:cTn>
                                        <p:tgtEl>
                                          <p:spTgt spid="38"/>
                                        </p:tgtEl>
                                        <p:attrNameLst>
                                          <p:attrName>style.visibility</p:attrName>
                                        </p:attrNameLst>
                                      </p:cBhvr>
                                      <p:to>
                                        <p:strVal val="visible"/>
                                      </p:to>
                                    </p:set>
                                    <p:animEffect transition="in" filter="fade">
                                      <p:cBhvr>
                                        <p:cTn id="175" dur="1000"/>
                                        <p:tgtEl>
                                          <p:spTgt spid="38"/>
                                        </p:tgtEl>
                                      </p:cBhvr>
                                    </p:animEffect>
                                    <p:anim calcmode="lin" valueType="num">
                                      <p:cBhvr>
                                        <p:cTn id="176" dur="1000" fill="hold"/>
                                        <p:tgtEl>
                                          <p:spTgt spid="38"/>
                                        </p:tgtEl>
                                        <p:attrNameLst>
                                          <p:attrName>ppt_x</p:attrName>
                                        </p:attrNameLst>
                                      </p:cBhvr>
                                      <p:tavLst>
                                        <p:tav tm="0">
                                          <p:val>
                                            <p:strVal val="#ppt_x"/>
                                          </p:val>
                                        </p:tav>
                                        <p:tav tm="100000">
                                          <p:val>
                                            <p:strVal val="#ppt_x"/>
                                          </p:val>
                                        </p:tav>
                                      </p:tavLst>
                                    </p:anim>
                                    <p:anim calcmode="lin" valueType="num">
                                      <p:cBhvr>
                                        <p:cTn id="177" dur="1000" fill="hold"/>
                                        <p:tgtEl>
                                          <p:spTgt spid="38"/>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iterate type="lt">
                                    <p:tmPct val="0"/>
                                  </p:iterate>
                                  <p:childTnLst>
                                    <p:set>
                                      <p:cBhvr>
                                        <p:cTn id="179" dur="1" fill="hold">
                                          <p:stCondLst>
                                            <p:cond delay="0"/>
                                          </p:stCondLst>
                                        </p:cTn>
                                        <p:tgtEl>
                                          <p:spTgt spid="20"/>
                                        </p:tgtEl>
                                        <p:attrNameLst>
                                          <p:attrName>style.visibility</p:attrName>
                                        </p:attrNameLst>
                                      </p:cBhvr>
                                      <p:to>
                                        <p:strVal val="visible"/>
                                      </p:to>
                                    </p:set>
                                    <p:animEffect transition="in" filter="fade">
                                      <p:cBhvr>
                                        <p:cTn id="180" dur="1000"/>
                                        <p:tgtEl>
                                          <p:spTgt spid="20"/>
                                        </p:tgtEl>
                                      </p:cBhvr>
                                    </p:animEffect>
                                    <p:anim calcmode="lin" valueType="num">
                                      <p:cBhvr>
                                        <p:cTn id="181" dur="1000" fill="hold"/>
                                        <p:tgtEl>
                                          <p:spTgt spid="20"/>
                                        </p:tgtEl>
                                        <p:attrNameLst>
                                          <p:attrName>ppt_x</p:attrName>
                                        </p:attrNameLst>
                                      </p:cBhvr>
                                      <p:tavLst>
                                        <p:tav tm="0">
                                          <p:val>
                                            <p:strVal val="#ppt_x"/>
                                          </p:val>
                                        </p:tav>
                                        <p:tav tm="100000">
                                          <p:val>
                                            <p:strVal val="#ppt_x"/>
                                          </p:val>
                                        </p:tav>
                                      </p:tavLst>
                                    </p:anim>
                                    <p:anim calcmode="lin" valueType="num">
                                      <p:cBhvr>
                                        <p:cTn id="182" dur="1000" fill="hold"/>
                                        <p:tgtEl>
                                          <p:spTgt spid="20"/>
                                        </p:tgtEl>
                                        <p:attrNameLst>
                                          <p:attrName>ppt_y</p:attrName>
                                        </p:attrNameLst>
                                      </p:cBhvr>
                                      <p:tavLst>
                                        <p:tav tm="0">
                                          <p:val>
                                            <p:strVal val="#ppt_y+.1"/>
                                          </p:val>
                                        </p:tav>
                                        <p:tav tm="100000">
                                          <p:val>
                                            <p:strVal val="#ppt_y"/>
                                          </p:val>
                                        </p:tav>
                                      </p:tavLst>
                                    </p:anim>
                                  </p:childTnLst>
                                </p:cTn>
                              </p:par>
                              <p:par>
                                <p:cTn id="183" presetID="9" presetClass="emph" presetSubtype="0" grpId="1" nodeType="withEffect">
                                  <p:stCondLst>
                                    <p:cond delay="0"/>
                                  </p:stCondLst>
                                  <p:iterate type="lt">
                                    <p:tmAbs val="0"/>
                                  </p:iterate>
                                  <p:childTnLst>
                                    <p:set>
                                      <p:cBhvr>
                                        <p:cTn id="184" dur="indefinite"/>
                                        <p:tgtEl>
                                          <p:spTgt spid="40"/>
                                        </p:tgtEl>
                                        <p:attrNameLst>
                                          <p:attrName>style.opacity</p:attrName>
                                        </p:attrNameLst>
                                      </p:cBhvr>
                                      <p:to>
                                        <p:strVal val="0.5"/>
                                      </p:to>
                                    </p:set>
                                    <p:animEffect filter="image" prLst="opacity: 0.5">
                                      <p:cBhvr rctx="IE">
                                        <p:cTn id="185" dur="indefinite"/>
                                        <p:tgtEl>
                                          <p:spTgt spid="40"/>
                                        </p:tgtEl>
                                      </p:cBhvr>
                                    </p:animEffect>
                                  </p:childTnLst>
                                </p:cTn>
                              </p:par>
                              <p:par>
                                <p:cTn id="186" presetID="9" presetClass="emph" presetSubtype="0" grpId="1" nodeType="withEffect">
                                  <p:stCondLst>
                                    <p:cond delay="0"/>
                                  </p:stCondLst>
                                  <p:iterate type="lt">
                                    <p:tmAbs val="0"/>
                                  </p:iterate>
                                  <p:childTnLst>
                                    <p:set>
                                      <p:cBhvr>
                                        <p:cTn id="187" dur="indefinite"/>
                                        <p:tgtEl>
                                          <p:spTgt spid="37"/>
                                        </p:tgtEl>
                                        <p:attrNameLst>
                                          <p:attrName>style.opacity</p:attrName>
                                        </p:attrNameLst>
                                      </p:cBhvr>
                                      <p:to>
                                        <p:strVal val="0.5"/>
                                      </p:to>
                                    </p:set>
                                    <p:animEffect filter="image" prLst="opacity: 0.5">
                                      <p:cBhvr rctx="IE">
                                        <p:cTn id="188" dur="indefinite"/>
                                        <p:tgtEl>
                                          <p:spTgt spid="37"/>
                                        </p:tgtEl>
                                      </p:cBhvr>
                                    </p:animEffect>
                                  </p:childTnLst>
                                </p:cTn>
                              </p:par>
                              <p:par>
                                <p:cTn id="189" presetID="9" presetClass="emph" presetSubtype="0" grpId="1" nodeType="withEffect">
                                  <p:stCondLst>
                                    <p:cond delay="0"/>
                                  </p:stCondLst>
                                  <p:iterate type="lt">
                                    <p:tmAbs val="0"/>
                                  </p:iterate>
                                  <p:childTnLst>
                                    <p:set>
                                      <p:cBhvr>
                                        <p:cTn id="190" dur="indefinite"/>
                                        <p:tgtEl>
                                          <p:spTgt spid="19"/>
                                        </p:tgtEl>
                                        <p:attrNameLst>
                                          <p:attrName>style.opacity</p:attrName>
                                        </p:attrNameLst>
                                      </p:cBhvr>
                                      <p:to>
                                        <p:strVal val="0.5"/>
                                      </p:to>
                                    </p:set>
                                    <p:animEffect filter="image" prLst="opacity: 0.5">
                                      <p:cBhvr rctx="IE">
                                        <p:cTn id="191" dur="indefinite"/>
                                        <p:tgtEl>
                                          <p:spTgt spid="19"/>
                                        </p:tgtEl>
                                      </p:cBhvr>
                                    </p:animEffect>
                                  </p:childTnLst>
                                </p:cTn>
                              </p:par>
                              <p:par>
                                <p:cTn id="192" presetID="9" presetClass="emph" presetSubtype="0" grpId="1" nodeType="withEffect">
                                  <p:stCondLst>
                                    <p:cond delay="0"/>
                                  </p:stCondLst>
                                  <p:iterate type="lt">
                                    <p:tmAbs val="0"/>
                                  </p:iterate>
                                  <p:childTnLst>
                                    <p:set>
                                      <p:cBhvr>
                                        <p:cTn id="193" dur="indefinite"/>
                                        <p:tgtEl>
                                          <p:spTgt spid="23"/>
                                        </p:tgtEl>
                                        <p:attrNameLst>
                                          <p:attrName>style.opacity</p:attrName>
                                        </p:attrNameLst>
                                      </p:cBhvr>
                                      <p:to>
                                        <p:strVal val="0.5"/>
                                      </p:to>
                                    </p:set>
                                    <p:animEffect filter="image" prLst="opacity: 0.5">
                                      <p:cBhvr rctx="IE">
                                        <p:cTn id="194" dur="indefinite"/>
                                        <p:tgtEl>
                                          <p:spTgt spid="23"/>
                                        </p:tgtEl>
                                      </p:cBhvr>
                                    </p:animEffect>
                                  </p:childTnLst>
                                </p:cTn>
                              </p:par>
                            </p:childTnLst>
                          </p:cTn>
                        </p:par>
                      </p:childTnLst>
                    </p:cTn>
                  </p:par>
                  <p:par>
                    <p:cTn id="195" fill="hold">
                      <p:stCondLst>
                        <p:cond delay="indefinite"/>
                      </p:stCondLst>
                      <p:childTnLst>
                        <p:par>
                          <p:cTn id="196" fill="hold">
                            <p:stCondLst>
                              <p:cond delay="0"/>
                            </p:stCondLst>
                            <p:childTnLst>
                              <p:par>
                                <p:cTn id="197" presetID="42" presetClass="entr" presetSubtype="0" fill="hold" grpId="0" nodeType="clickEffect">
                                  <p:stCondLst>
                                    <p:cond delay="0"/>
                                  </p:stCondLst>
                                  <p:iterate type="lt">
                                    <p:tmPct val="0"/>
                                  </p:iterate>
                                  <p:childTnLst>
                                    <p:set>
                                      <p:cBhvr>
                                        <p:cTn id="198" dur="1" fill="hold">
                                          <p:stCondLst>
                                            <p:cond delay="0"/>
                                          </p:stCondLst>
                                        </p:cTn>
                                        <p:tgtEl>
                                          <p:spTgt spid="41"/>
                                        </p:tgtEl>
                                        <p:attrNameLst>
                                          <p:attrName>style.visibility</p:attrName>
                                        </p:attrNameLst>
                                      </p:cBhvr>
                                      <p:to>
                                        <p:strVal val="visible"/>
                                      </p:to>
                                    </p:set>
                                    <p:animEffect transition="in" filter="fade">
                                      <p:cBhvr>
                                        <p:cTn id="199" dur="1000"/>
                                        <p:tgtEl>
                                          <p:spTgt spid="41"/>
                                        </p:tgtEl>
                                      </p:cBhvr>
                                    </p:animEffect>
                                    <p:anim calcmode="lin" valueType="num">
                                      <p:cBhvr>
                                        <p:cTn id="200" dur="1000" fill="hold"/>
                                        <p:tgtEl>
                                          <p:spTgt spid="41"/>
                                        </p:tgtEl>
                                        <p:attrNameLst>
                                          <p:attrName>ppt_x</p:attrName>
                                        </p:attrNameLst>
                                      </p:cBhvr>
                                      <p:tavLst>
                                        <p:tav tm="0">
                                          <p:val>
                                            <p:strVal val="#ppt_x"/>
                                          </p:val>
                                        </p:tav>
                                        <p:tav tm="100000">
                                          <p:val>
                                            <p:strVal val="#ppt_x"/>
                                          </p:val>
                                        </p:tav>
                                      </p:tavLst>
                                    </p:anim>
                                    <p:anim calcmode="lin" valueType="num">
                                      <p:cBhvr>
                                        <p:cTn id="201" dur="1000" fill="hold"/>
                                        <p:tgtEl>
                                          <p:spTgt spid="41"/>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iterate type="lt">
                                    <p:tmPct val="0"/>
                                  </p:iterate>
                                  <p:childTnLst>
                                    <p:set>
                                      <p:cBhvr>
                                        <p:cTn id="203" dur="1" fill="hold">
                                          <p:stCondLst>
                                            <p:cond delay="0"/>
                                          </p:stCondLst>
                                        </p:cTn>
                                        <p:tgtEl>
                                          <p:spTgt spid="28"/>
                                        </p:tgtEl>
                                        <p:attrNameLst>
                                          <p:attrName>style.visibility</p:attrName>
                                        </p:attrNameLst>
                                      </p:cBhvr>
                                      <p:to>
                                        <p:strVal val="visible"/>
                                      </p:to>
                                    </p:set>
                                    <p:animEffect transition="in" filter="fade">
                                      <p:cBhvr>
                                        <p:cTn id="204" dur="1000"/>
                                        <p:tgtEl>
                                          <p:spTgt spid="28"/>
                                        </p:tgtEl>
                                      </p:cBhvr>
                                    </p:animEffect>
                                    <p:anim calcmode="lin" valueType="num">
                                      <p:cBhvr>
                                        <p:cTn id="205" dur="1000" fill="hold"/>
                                        <p:tgtEl>
                                          <p:spTgt spid="28"/>
                                        </p:tgtEl>
                                        <p:attrNameLst>
                                          <p:attrName>ppt_x</p:attrName>
                                        </p:attrNameLst>
                                      </p:cBhvr>
                                      <p:tavLst>
                                        <p:tav tm="0">
                                          <p:val>
                                            <p:strVal val="#ppt_x"/>
                                          </p:val>
                                        </p:tav>
                                        <p:tav tm="100000">
                                          <p:val>
                                            <p:strVal val="#ppt_x"/>
                                          </p:val>
                                        </p:tav>
                                      </p:tavLst>
                                    </p:anim>
                                    <p:anim calcmode="lin" valueType="num">
                                      <p:cBhvr>
                                        <p:cTn id="206" dur="1000" fill="hold"/>
                                        <p:tgtEl>
                                          <p:spTgt spid="28"/>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iterate type="lt">
                                    <p:tmPct val="0"/>
                                  </p:iterate>
                                  <p:childTnLst>
                                    <p:set>
                                      <p:cBhvr>
                                        <p:cTn id="208" dur="1" fill="hold">
                                          <p:stCondLst>
                                            <p:cond delay="0"/>
                                          </p:stCondLst>
                                        </p:cTn>
                                        <p:tgtEl>
                                          <p:spTgt spid="21"/>
                                        </p:tgtEl>
                                        <p:attrNameLst>
                                          <p:attrName>style.visibility</p:attrName>
                                        </p:attrNameLst>
                                      </p:cBhvr>
                                      <p:to>
                                        <p:strVal val="visible"/>
                                      </p:to>
                                    </p:set>
                                    <p:animEffect transition="in" filter="fade">
                                      <p:cBhvr>
                                        <p:cTn id="209" dur="1000"/>
                                        <p:tgtEl>
                                          <p:spTgt spid="21"/>
                                        </p:tgtEl>
                                      </p:cBhvr>
                                    </p:animEffect>
                                    <p:anim calcmode="lin" valueType="num">
                                      <p:cBhvr>
                                        <p:cTn id="210" dur="1000" fill="hold"/>
                                        <p:tgtEl>
                                          <p:spTgt spid="21"/>
                                        </p:tgtEl>
                                        <p:attrNameLst>
                                          <p:attrName>ppt_x</p:attrName>
                                        </p:attrNameLst>
                                      </p:cBhvr>
                                      <p:tavLst>
                                        <p:tav tm="0">
                                          <p:val>
                                            <p:strVal val="#ppt_x"/>
                                          </p:val>
                                        </p:tav>
                                        <p:tav tm="100000">
                                          <p:val>
                                            <p:strVal val="#ppt_x"/>
                                          </p:val>
                                        </p:tav>
                                      </p:tavLst>
                                    </p:anim>
                                    <p:anim calcmode="lin" valueType="num">
                                      <p:cBhvr>
                                        <p:cTn id="211" dur="1000" fill="hold"/>
                                        <p:tgtEl>
                                          <p:spTgt spid="21"/>
                                        </p:tgtEl>
                                        <p:attrNameLst>
                                          <p:attrName>ppt_y</p:attrName>
                                        </p:attrNameLst>
                                      </p:cBhvr>
                                      <p:tavLst>
                                        <p:tav tm="0">
                                          <p:val>
                                            <p:strVal val="#ppt_y+.1"/>
                                          </p:val>
                                        </p:tav>
                                        <p:tav tm="100000">
                                          <p:val>
                                            <p:strVal val="#ppt_y"/>
                                          </p:val>
                                        </p:tav>
                                      </p:tavLst>
                                    </p:anim>
                                  </p:childTnLst>
                                </p:cTn>
                              </p:par>
                              <p:par>
                                <p:cTn id="212" presetID="9" presetClass="emph" presetSubtype="0" grpId="1" nodeType="withEffect">
                                  <p:stCondLst>
                                    <p:cond delay="0"/>
                                  </p:stCondLst>
                                  <p:iterate type="lt">
                                    <p:tmAbs val="0"/>
                                  </p:iterate>
                                  <p:childTnLst>
                                    <p:set>
                                      <p:cBhvr>
                                        <p:cTn id="213" dur="indefinite"/>
                                        <p:tgtEl>
                                          <p:spTgt spid="30"/>
                                        </p:tgtEl>
                                        <p:attrNameLst>
                                          <p:attrName>style.opacity</p:attrName>
                                        </p:attrNameLst>
                                      </p:cBhvr>
                                      <p:to>
                                        <p:strVal val="0.5"/>
                                      </p:to>
                                    </p:set>
                                    <p:animEffect filter="image" prLst="opacity: 0.5">
                                      <p:cBhvr rctx="IE">
                                        <p:cTn id="214" dur="indefinite"/>
                                        <p:tgtEl>
                                          <p:spTgt spid="30"/>
                                        </p:tgtEl>
                                      </p:cBhvr>
                                    </p:animEffect>
                                  </p:childTnLst>
                                </p:cTn>
                              </p:par>
                              <p:par>
                                <p:cTn id="215" presetID="9" presetClass="emph" presetSubtype="0" grpId="1" nodeType="withEffect">
                                  <p:stCondLst>
                                    <p:cond delay="0"/>
                                  </p:stCondLst>
                                  <p:iterate type="lt">
                                    <p:tmAbs val="0"/>
                                  </p:iterate>
                                  <p:childTnLst>
                                    <p:set>
                                      <p:cBhvr>
                                        <p:cTn id="216" dur="indefinite"/>
                                        <p:tgtEl>
                                          <p:spTgt spid="38"/>
                                        </p:tgtEl>
                                        <p:attrNameLst>
                                          <p:attrName>style.opacity</p:attrName>
                                        </p:attrNameLst>
                                      </p:cBhvr>
                                      <p:to>
                                        <p:strVal val="0.5"/>
                                      </p:to>
                                    </p:set>
                                    <p:animEffect filter="image" prLst="opacity: 0.5">
                                      <p:cBhvr rctx="IE">
                                        <p:cTn id="217" dur="indefinite"/>
                                        <p:tgtEl>
                                          <p:spTgt spid="38"/>
                                        </p:tgtEl>
                                      </p:cBhvr>
                                    </p:animEffect>
                                  </p:childTnLst>
                                </p:cTn>
                              </p:par>
                              <p:par>
                                <p:cTn id="218" presetID="9" presetClass="emph" presetSubtype="0" grpId="1" nodeType="withEffect">
                                  <p:stCondLst>
                                    <p:cond delay="0"/>
                                  </p:stCondLst>
                                  <p:iterate type="lt">
                                    <p:tmAbs val="0"/>
                                  </p:iterate>
                                  <p:childTnLst>
                                    <p:set>
                                      <p:cBhvr>
                                        <p:cTn id="219" dur="indefinite"/>
                                        <p:tgtEl>
                                          <p:spTgt spid="20"/>
                                        </p:tgtEl>
                                        <p:attrNameLst>
                                          <p:attrName>style.opacity</p:attrName>
                                        </p:attrNameLst>
                                      </p:cBhvr>
                                      <p:to>
                                        <p:strVal val="0.5"/>
                                      </p:to>
                                    </p:set>
                                    <p:animEffect filter="image" prLst="opacity: 0.5">
                                      <p:cBhvr rctx="IE">
                                        <p:cTn id="220" dur="indefinite"/>
                                        <p:tgtEl>
                                          <p:spTgt spid="20"/>
                                        </p:tgtEl>
                                      </p:cBhvr>
                                    </p:animEffect>
                                  </p:childTnLst>
                                </p:cTn>
                              </p:par>
                            </p:childTnLst>
                          </p:cTn>
                        </p:par>
                      </p:childTnLst>
                    </p:cTn>
                  </p:par>
                  <p:par>
                    <p:cTn id="221" fill="hold">
                      <p:stCondLst>
                        <p:cond delay="indefinite"/>
                      </p:stCondLst>
                      <p:childTnLst>
                        <p:par>
                          <p:cTn id="222" fill="hold">
                            <p:stCondLst>
                              <p:cond delay="0"/>
                            </p:stCondLst>
                            <p:childTnLst>
                              <p:par>
                                <p:cTn id="223" presetID="42" presetClass="entr" presetSubtype="0" fill="hold" grpId="0" nodeType="clickEffect">
                                  <p:stCondLst>
                                    <p:cond delay="0"/>
                                  </p:stCondLst>
                                  <p:iterate type="lt">
                                    <p:tmPct val="0"/>
                                  </p:iterate>
                                  <p:childTnLst>
                                    <p:set>
                                      <p:cBhvr>
                                        <p:cTn id="224" dur="1" fill="hold">
                                          <p:stCondLst>
                                            <p:cond delay="0"/>
                                          </p:stCondLst>
                                        </p:cTn>
                                        <p:tgtEl>
                                          <p:spTgt spid="29"/>
                                        </p:tgtEl>
                                        <p:attrNameLst>
                                          <p:attrName>style.visibility</p:attrName>
                                        </p:attrNameLst>
                                      </p:cBhvr>
                                      <p:to>
                                        <p:strVal val="visible"/>
                                      </p:to>
                                    </p:set>
                                    <p:animEffect transition="in" filter="fade">
                                      <p:cBhvr>
                                        <p:cTn id="225" dur="1000"/>
                                        <p:tgtEl>
                                          <p:spTgt spid="29"/>
                                        </p:tgtEl>
                                      </p:cBhvr>
                                    </p:animEffect>
                                    <p:anim calcmode="lin" valueType="num">
                                      <p:cBhvr>
                                        <p:cTn id="226" dur="1000" fill="hold"/>
                                        <p:tgtEl>
                                          <p:spTgt spid="29"/>
                                        </p:tgtEl>
                                        <p:attrNameLst>
                                          <p:attrName>ppt_x</p:attrName>
                                        </p:attrNameLst>
                                      </p:cBhvr>
                                      <p:tavLst>
                                        <p:tav tm="0">
                                          <p:val>
                                            <p:strVal val="#ppt_x"/>
                                          </p:val>
                                        </p:tav>
                                        <p:tav tm="100000">
                                          <p:val>
                                            <p:strVal val="#ppt_x"/>
                                          </p:val>
                                        </p:tav>
                                      </p:tavLst>
                                    </p:anim>
                                    <p:anim calcmode="lin" valueType="num">
                                      <p:cBhvr>
                                        <p:cTn id="227" dur="1000" fill="hold"/>
                                        <p:tgtEl>
                                          <p:spTgt spid="29"/>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0"/>
                                  </p:stCondLst>
                                  <p:iterate type="lt">
                                    <p:tmPct val="0"/>
                                  </p:iterate>
                                  <p:childTnLst>
                                    <p:set>
                                      <p:cBhvr>
                                        <p:cTn id="229" dur="1" fill="hold">
                                          <p:stCondLst>
                                            <p:cond delay="0"/>
                                          </p:stCondLst>
                                        </p:cTn>
                                        <p:tgtEl>
                                          <p:spTgt spid="39"/>
                                        </p:tgtEl>
                                        <p:attrNameLst>
                                          <p:attrName>style.visibility</p:attrName>
                                        </p:attrNameLst>
                                      </p:cBhvr>
                                      <p:to>
                                        <p:strVal val="visible"/>
                                      </p:to>
                                    </p:set>
                                    <p:animEffect transition="in" filter="fade">
                                      <p:cBhvr>
                                        <p:cTn id="230" dur="1000"/>
                                        <p:tgtEl>
                                          <p:spTgt spid="39"/>
                                        </p:tgtEl>
                                      </p:cBhvr>
                                    </p:animEffect>
                                    <p:anim calcmode="lin" valueType="num">
                                      <p:cBhvr>
                                        <p:cTn id="231" dur="1000" fill="hold"/>
                                        <p:tgtEl>
                                          <p:spTgt spid="39"/>
                                        </p:tgtEl>
                                        <p:attrNameLst>
                                          <p:attrName>ppt_x</p:attrName>
                                        </p:attrNameLst>
                                      </p:cBhvr>
                                      <p:tavLst>
                                        <p:tav tm="0">
                                          <p:val>
                                            <p:strVal val="#ppt_x"/>
                                          </p:val>
                                        </p:tav>
                                        <p:tav tm="100000">
                                          <p:val>
                                            <p:strVal val="#ppt_x"/>
                                          </p:val>
                                        </p:tav>
                                      </p:tavLst>
                                    </p:anim>
                                    <p:anim calcmode="lin" valueType="num">
                                      <p:cBhvr>
                                        <p:cTn id="232" dur="1000" fill="hold"/>
                                        <p:tgtEl>
                                          <p:spTgt spid="39"/>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iterate type="lt">
                                    <p:tmPct val="0"/>
                                  </p:iterate>
                                  <p:childTnLst>
                                    <p:set>
                                      <p:cBhvr>
                                        <p:cTn id="234" dur="1" fill="hold">
                                          <p:stCondLst>
                                            <p:cond delay="0"/>
                                          </p:stCondLst>
                                        </p:cTn>
                                        <p:tgtEl>
                                          <p:spTgt spid="22"/>
                                        </p:tgtEl>
                                        <p:attrNameLst>
                                          <p:attrName>style.visibility</p:attrName>
                                        </p:attrNameLst>
                                      </p:cBhvr>
                                      <p:to>
                                        <p:strVal val="visible"/>
                                      </p:to>
                                    </p:set>
                                    <p:animEffect transition="in" filter="fade">
                                      <p:cBhvr>
                                        <p:cTn id="235" dur="1000"/>
                                        <p:tgtEl>
                                          <p:spTgt spid="22"/>
                                        </p:tgtEl>
                                      </p:cBhvr>
                                    </p:animEffect>
                                    <p:anim calcmode="lin" valueType="num">
                                      <p:cBhvr>
                                        <p:cTn id="236" dur="1000" fill="hold"/>
                                        <p:tgtEl>
                                          <p:spTgt spid="22"/>
                                        </p:tgtEl>
                                        <p:attrNameLst>
                                          <p:attrName>ppt_x</p:attrName>
                                        </p:attrNameLst>
                                      </p:cBhvr>
                                      <p:tavLst>
                                        <p:tav tm="0">
                                          <p:val>
                                            <p:strVal val="#ppt_x"/>
                                          </p:val>
                                        </p:tav>
                                        <p:tav tm="100000">
                                          <p:val>
                                            <p:strVal val="#ppt_x"/>
                                          </p:val>
                                        </p:tav>
                                      </p:tavLst>
                                    </p:anim>
                                    <p:anim calcmode="lin" valueType="num">
                                      <p:cBhvr>
                                        <p:cTn id="237" dur="1000" fill="hold"/>
                                        <p:tgtEl>
                                          <p:spTgt spid="22"/>
                                        </p:tgtEl>
                                        <p:attrNameLst>
                                          <p:attrName>ppt_y</p:attrName>
                                        </p:attrNameLst>
                                      </p:cBhvr>
                                      <p:tavLst>
                                        <p:tav tm="0">
                                          <p:val>
                                            <p:strVal val="#ppt_y+.1"/>
                                          </p:val>
                                        </p:tav>
                                        <p:tav tm="100000">
                                          <p:val>
                                            <p:strVal val="#ppt_y"/>
                                          </p:val>
                                        </p:tav>
                                      </p:tavLst>
                                    </p:anim>
                                  </p:childTnLst>
                                </p:cTn>
                              </p:par>
                              <p:par>
                                <p:cTn id="238" presetID="9" presetClass="emph" presetSubtype="0" grpId="1" nodeType="withEffect">
                                  <p:stCondLst>
                                    <p:cond delay="0"/>
                                  </p:stCondLst>
                                  <p:iterate type="lt">
                                    <p:tmAbs val="0"/>
                                  </p:iterate>
                                  <p:childTnLst>
                                    <p:set>
                                      <p:cBhvr>
                                        <p:cTn id="239" dur="indefinite"/>
                                        <p:tgtEl>
                                          <p:spTgt spid="41"/>
                                        </p:tgtEl>
                                        <p:attrNameLst>
                                          <p:attrName>style.opacity</p:attrName>
                                        </p:attrNameLst>
                                      </p:cBhvr>
                                      <p:to>
                                        <p:strVal val="0.5"/>
                                      </p:to>
                                    </p:set>
                                    <p:animEffect filter="image" prLst="opacity: 0.5">
                                      <p:cBhvr rctx="IE">
                                        <p:cTn id="240" dur="indefinite"/>
                                        <p:tgtEl>
                                          <p:spTgt spid="41"/>
                                        </p:tgtEl>
                                      </p:cBhvr>
                                    </p:animEffect>
                                  </p:childTnLst>
                                </p:cTn>
                              </p:par>
                              <p:par>
                                <p:cTn id="241" presetID="9" presetClass="emph" presetSubtype="0" grpId="1" nodeType="withEffect">
                                  <p:stCondLst>
                                    <p:cond delay="0"/>
                                  </p:stCondLst>
                                  <p:iterate type="lt">
                                    <p:tmAbs val="0"/>
                                  </p:iterate>
                                  <p:childTnLst>
                                    <p:set>
                                      <p:cBhvr>
                                        <p:cTn id="242" dur="indefinite"/>
                                        <p:tgtEl>
                                          <p:spTgt spid="28"/>
                                        </p:tgtEl>
                                        <p:attrNameLst>
                                          <p:attrName>style.opacity</p:attrName>
                                        </p:attrNameLst>
                                      </p:cBhvr>
                                      <p:to>
                                        <p:strVal val="0.5"/>
                                      </p:to>
                                    </p:set>
                                    <p:animEffect filter="image" prLst="opacity: 0.5">
                                      <p:cBhvr rctx="IE">
                                        <p:cTn id="243" dur="indefinite"/>
                                        <p:tgtEl>
                                          <p:spTgt spid="28"/>
                                        </p:tgtEl>
                                      </p:cBhvr>
                                    </p:animEffect>
                                  </p:childTnLst>
                                </p:cTn>
                              </p:par>
                              <p:par>
                                <p:cTn id="244" presetID="9" presetClass="emph" presetSubtype="0" grpId="1" nodeType="withEffect">
                                  <p:stCondLst>
                                    <p:cond delay="0"/>
                                  </p:stCondLst>
                                  <p:iterate type="lt">
                                    <p:tmAbs val="0"/>
                                  </p:iterate>
                                  <p:childTnLst>
                                    <p:set>
                                      <p:cBhvr>
                                        <p:cTn id="245" dur="indefinite"/>
                                        <p:tgtEl>
                                          <p:spTgt spid="21"/>
                                        </p:tgtEl>
                                        <p:attrNameLst>
                                          <p:attrName>style.opacity</p:attrName>
                                        </p:attrNameLst>
                                      </p:cBhvr>
                                      <p:to>
                                        <p:strVal val="0.5"/>
                                      </p:to>
                                    </p:set>
                                    <p:animEffect filter="image" prLst="opacity: 0.5">
                                      <p:cBhvr rctx="IE">
                                        <p:cTn id="246"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47" grpId="0"/>
      <p:bldP spid="47" grpId="1"/>
      <p:bldP spid="29" grpId="0"/>
      <p:bldP spid="39" grpId="0"/>
      <p:bldP spid="22" grpId="0"/>
      <p:bldP spid="41" grpId="0"/>
      <p:bldP spid="41" grpId="1"/>
      <p:bldP spid="28" grpId="0"/>
      <p:bldP spid="28" grpId="1"/>
      <p:bldP spid="21" grpId="0"/>
      <p:bldP spid="21" grpId="1"/>
      <p:bldP spid="30" grpId="0"/>
      <p:bldP spid="30" grpId="1"/>
      <p:bldP spid="38" grpId="0"/>
      <p:bldP spid="38" grpId="1"/>
      <p:bldP spid="20" grpId="0"/>
      <p:bldP spid="20" grpId="1"/>
      <p:bldP spid="40" grpId="0"/>
      <p:bldP spid="40" grpId="1"/>
      <p:bldP spid="37" grpId="0"/>
      <p:bldP spid="37" grpId="1"/>
      <p:bldP spid="19" grpId="0"/>
      <p:bldP spid="19" grpId="1"/>
      <p:bldP spid="34" grpId="0"/>
      <p:bldP spid="34" grpId="1"/>
      <p:bldP spid="27" grpId="0"/>
      <p:bldP spid="27" grpId="1"/>
      <p:bldP spid="18" grpId="0"/>
      <p:bldP spid="18" grpId="1"/>
      <p:bldP spid="33" grpId="0"/>
      <p:bldP spid="33" grpId="1"/>
      <p:bldP spid="26" grpId="0"/>
      <p:bldP spid="26" grpId="1"/>
      <p:bldP spid="17" grpId="0"/>
      <p:bldP spid="17" grpId="1"/>
      <p:bldP spid="36" grpId="0"/>
      <p:bldP spid="36" grpId="1"/>
      <p:bldP spid="35" grpId="0"/>
      <p:bldP spid="35" grpId="1"/>
      <p:bldP spid="16" grpId="0"/>
      <p:bldP spid="16" grpId="1"/>
      <p:bldP spid="32" grpId="0"/>
      <p:bldP spid="32" grpId="1"/>
      <p:bldP spid="25" grpId="0"/>
      <p:bldP spid="25" grpId="1"/>
      <p:bldP spid="15" grpId="0"/>
      <p:bldP spid="15" grpId="1"/>
      <p:bldP spid="31" grpId="0"/>
      <p:bldP spid="31" grpId="1"/>
      <p:bldP spid="24" grpId="0"/>
      <p:bldP spid="24" grpId="1"/>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ontent Placeholder 3">
            <a:extLst>
              <a:ext uri="{FF2B5EF4-FFF2-40B4-BE49-F238E27FC236}">
                <a16:creationId xmlns:a16="http://schemas.microsoft.com/office/drawing/2014/main" id="{607F3D6F-ACD5-42C2-9625-3EC08935335A}"/>
              </a:ext>
            </a:extLst>
          </p:cNvPr>
          <p:cNvGraphicFramePr>
            <a:graphicFrameLocks/>
          </p:cNvGraphicFramePr>
          <p:nvPr>
            <p:extLst>
              <p:ext uri="{D42A27DB-BD31-4B8C-83A1-F6EECF244321}">
                <p14:modId xmlns:p14="http://schemas.microsoft.com/office/powerpoint/2010/main" val="2765945921"/>
              </p:ext>
            </p:extLst>
          </p:nvPr>
        </p:nvGraphicFramePr>
        <p:xfrm>
          <a:off x="138563" y="1092330"/>
          <a:ext cx="8841851" cy="353599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662957">
                  <a:extLst>
                    <a:ext uri="{9D8B030D-6E8A-4147-A177-3AD203B41FA5}">
                      <a16:colId xmlns:a16="http://schemas.microsoft.com/office/drawing/2014/main" val="20000"/>
                    </a:ext>
                  </a:extLst>
                </a:gridCol>
                <a:gridCol w="1133231">
                  <a:extLst>
                    <a:ext uri="{9D8B030D-6E8A-4147-A177-3AD203B41FA5}">
                      <a16:colId xmlns:a16="http://schemas.microsoft.com/office/drawing/2014/main" val="20001"/>
                    </a:ext>
                  </a:extLst>
                </a:gridCol>
                <a:gridCol w="1045663">
                  <a:extLst>
                    <a:ext uri="{9D8B030D-6E8A-4147-A177-3AD203B41FA5}">
                      <a16:colId xmlns:a16="http://schemas.microsoft.com/office/drawing/2014/main" val="2576109537"/>
                    </a:ext>
                  </a:extLst>
                </a:gridCol>
              </a:tblGrid>
              <a:tr h="825900">
                <a:tc>
                  <a:txBody>
                    <a:bodyPr/>
                    <a:lstStyle/>
                    <a:p>
                      <a:pPr algn="l"/>
                      <a:r>
                        <a:rPr lang="en-US" sz="2800" noProof="0" dirty="0">
                          <a:solidFill>
                            <a:schemeClr val="tx1"/>
                          </a:solidFill>
                        </a:rPr>
                        <a:t>Emission Source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l"/>
                      <a:r>
                        <a:rPr lang="en-US" sz="2800" noProof="0" dirty="0">
                          <a:solidFill>
                            <a:schemeClr val="tx1"/>
                          </a:solidFill>
                        </a:rPr>
                        <a:t>FOP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l"/>
                      <a:r>
                        <a:rPr lang="en-US" sz="2800" noProof="0" dirty="0">
                          <a:solidFill>
                            <a:schemeClr val="tx1"/>
                          </a:solidFill>
                        </a:rPr>
                        <a:t>NSR</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1017908">
                <a:tc>
                  <a:txBody>
                    <a:bodyPr/>
                    <a:lstStyle/>
                    <a:p>
                      <a:endParaRPr lang="en-US" sz="2400" b="0" noProof="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noProof="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noProof="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62025">
                <a:tc>
                  <a:txBody>
                    <a:bodyPr/>
                    <a:lstStyle/>
                    <a:p>
                      <a:endParaRPr lang="en-US" sz="2400" b="0" noProof="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400" noProof="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noProof="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30160">
                <a:tc>
                  <a:txBody>
                    <a:bodyPr/>
                    <a:lstStyle/>
                    <a:p>
                      <a:endParaRPr lang="en-US" sz="2400" b="0" noProof="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noProof="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noProof="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073809"/>
                  </a:ext>
                </a:extLst>
              </a:tr>
            </a:tbl>
          </a:graphicData>
        </a:graphic>
      </p:graphicFrame>
      <p:sp>
        <p:nvSpPr>
          <p:cNvPr id="5" name="Rectangle 4">
            <a:extLst>
              <a:ext uri="{FF2B5EF4-FFF2-40B4-BE49-F238E27FC236}">
                <a16:creationId xmlns:a16="http://schemas.microsoft.com/office/drawing/2014/main" id="{B4FABCF7-2ADC-49A0-ADEB-9F507C699A2A}"/>
              </a:ext>
            </a:extLst>
          </p:cNvPr>
          <p:cNvSpPr/>
          <p:nvPr/>
        </p:nvSpPr>
        <p:spPr>
          <a:xfrm>
            <a:off x="0" y="4794227"/>
            <a:ext cx="7015931" cy="369332"/>
          </a:xfrm>
          <a:prstGeom prst="rect">
            <a:avLst/>
          </a:prstGeom>
        </p:spPr>
        <p:txBody>
          <a:bodyPr wrap="square">
            <a:spAutoFit/>
          </a:bodyPr>
          <a:lstStyle/>
          <a:p>
            <a:r>
              <a:rPr lang="en-US" sz="1800" dirty="0"/>
              <a:t>* Source not listed in 30 TAC §122.10(13)(C) or 30 TAC § 116.164(a)(1)</a:t>
            </a:r>
          </a:p>
        </p:txBody>
      </p:sp>
      <p:sp>
        <p:nvSpPr>
          <p:cNvPr id="11" name="Rectangle 10" descr="Rectangle used in background design">
            <a:extLst>
              <a:ext uri="{FF2B5EF4-FFF2-40B4-BE49-F238E27FC236}">
                <a16:creationId xmlns:a16="http://schemas.microsoft.com/office/drawing/2014/main" id="{B2FAECE8-DAC2-458B-AB39-AEED5E8EDCD1}"/>
              </a:ext>
            </a:extLst>
          </p:cNvPr>
          <p:cNvSpPr/>
          <p:nvPr/>
        </p:nvSpPr>
        <p:spPr>
          <a:xfrm>
            <a:off x="0" y="0"/>
            <a:ext cx="9144000" cy="648510"/>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TextBox 12">
            <a:extLst>
              <a:ext uri="{FF2B5EF4-FFF2-40B4-BE49-F238E27FC236}">
                <a16:creationId xmlns:a16="http://schemas.microsoft.com/office/drawing/2014/main" id="{C9417DF7-8E5B-40BF-8664-7933573862F6}"/>
              </a:ext>
            </a:extLst>
          </p:cNvPr>
          <p:cNvSpPr txBox="1"/>
          <p:nvPr/>
        </p:nvSpPr>
        <p:spPr>
          <a:xfrm>
            <a:off x="163586" y="2021297"/>
            <a:ext cx="6314831" cy="830997"/>
          </a:xfrm>
          <a:prstGeom prst="rect">
            <a:avLst/>
          </a:prstGeom>
          <a:noFill/>
        </p:spPr>
        <p:txBody>
          <a:bodyPr wrap="square" rtlCol="0">
            <a:spAutoFit/>
          </a:bodyPr>
          <a:lstStyle/>
          <a:p>
            <a:r>
              <a:rPr lang="en-US" sz="2400" dirty="0"/>
              <a:t>Un-named* Source </a:t>
            </a:r>
          </a:p>
          <a:p>
            <a:r>
              <a:rPr lang="en-US" sz="2400" dirty="0"/>
              <a:t>PTE ≥ 100 but &lt; 250 tpy in Attainment Area</a:t>
            </a:r>
          </a:p>
        </p:txBody>
      </p:sp>
      <p:sp>
        <p:nvSpPr>
          <p:cNvPr id="14" name="TextBox 13">
            <a:extLst>
              <a:ext uri="{FF2B5EF4-FFF2-40B4-BE49-F238E27FC236}">
                <a16:creationId xmlns:a16="http://schemas.microsoft.com/office/drawing/2014/main" id="{671F17AE-B062-464D-9911-30B06E3275C2}"/>
              </a:ext>
            </a:extLst>
          </p:cNvPr>
          <p:cNvSpPr txBox="1"/>
          <p:nvPr/>
        </p:nvSpPr>
        <p:spPr>
          <a:xfrm>
            <a:off x="156630" y="3022886"/>
            <a:ext cx="6615981" cy="830997"/>
          </a:xfrm>
          <a:prstGeom prst="rect">
            <a:avLst/>
          </a:prstGeom>
          <a:noFill/>
        </p:spPr>
        <p:txBody>
          <a:bodyPr wrap="square" rtlCol="0">
            <a:spAutoFit/>
          </a:bodyPr>
          <a:lstStyle/>
          <a:p>
            <a:r>
              <a:rPr lang="en-US" sz="2400" dirty="0"/>
              <a:t>Un-named Source </a:t>
            </a:r>
          </a:p>
          <a:p>
            <a:r>
              <a:rPr lang="en-US" sz="2400" dirty="0"/>
              <a:t>PTE ≥ 250 tpy in Attainment Area</a:t>
            </a:r>
          </a:p>
        </p:txBody>
      </p:sp>
      <p:sp>
        <p:nvSpPr>
          <p:cNvPr id="15" name="TextBox 14">
            <a:extLst>
              <a:ext uri="{FF2B5EF4-FFF2-40B4-BE49-F238E27FC236}">
                <a16:creationId xmlns:a16="http://schemas.microsoft.com/office/drawing/2014/main" id="{7ED74B69-F934-489E-B6BA-512400B4D0F2}"/>
              </a:ext>
            </a:extLst>
          </p:cNvPr>
          <p:cNvSpPr txBox="1"/>
          <p:nvPr/>
        </p:nvSpPr>
        <p:spPr>
          <a:xfrm>
            <a:off x="156630" y="4039938"/>
            <a:ext cx="6782690" cy="461665"/>
          </a:xfrm>
          <a:prstGeom prst="rect">
            <a:avLst/>
          </a:prstGeom>
          <a:noFill/>
        </p:spPr>
        <p:txBody>
          <a:bodyPr wrap="square" rtlCol="0">
            <a:spAutoFit/>
          </a:bodyPr>
          <a:lstStyle/>
          <a:p>
            <a:r>
              <a:rPr lang="en-US" sz="2400" dirty="0"/>
              <a:t>Any Source PTE ≥ Threshold for NA Area Designation</a:t>
            </a:r>
          </a:p>
        </p:txBody>
      </p:sp>
      <p:sp>
        <p:nvSpPr>
          <p:cNvPr id="22" name="TextBox 21">
            <a:extLst>
              <a:ext uri="{FF2B5EF4-FFF2-40B4-BE49-F238E27FC236}">
                <a16:creationId xmlns:a16="http://schemas.microsoft.com/office/drawing/2014/main" id="{E4B3048D-52DE-4794-A80E-9DF8688515CD}"/>
              </a:ext>
            </a:extLst>
          </p:cNvPr>
          <p:cNvSpPr txBox="1"/>
          <p:nvPr/>
        </p:nvSpPr>
        <p:spPr>
          <a:xfrm>
            <a:off x="6846453" y="2231345"/>
            <a:ext cx="1166459" cy="461665"/>
          </a:xfrm>
          <a:prstGeom prst="rect">
            <a:avLst/>
          </a:prstGeom>
          <a:noFill/>
        </p:spPr>
        <p:txBody>
          <a:bodyPr wrap="square" rtlCol="0">
            <a:spAutoFit/>
          </a:bodyPr>
          <a:lstStyle/>
          <a:p>
            <a:r>
              <a:rPr lang="en-US" sz="2400" dirty="0"/>
              <a:t>Major</a:t>
            </a:r>
          </a:p>
        </p:txBody>
      </p:sp>
      <p:sp>
        <p:nvSpPr>
          <p:cNvPr id="29" name="TextBox 28">
            <a:extLst>
              <a:ext uri="{FF2B5EF4-FFF2-40B4-BE49-F238E27FC236}">
                <a16:creationId xmlns:a16="http://schemas.microsoft.com/office/drawing/2014/main" id="{BE908208-A8BD-48B6-8B88-3576511EAF03}"/>
              </a:ext>
            </a:extLst>
          </p:cNvPr>
          <p:cNvSpPr txBox="1"/>
          <p:nvPr/>
        </p:nvSpPr>
        <p:spPr>
          <a:xfrm>
            <a:off x="7976584" y="2240669"/>
            <a:ext cx="972652" cy="461665"/>
          </a:xfrm>
          <a:prstGeom prst="rect">
            <a:avLst/>
          </a:prstGeom>
          <a:noFill/>
        </p:spPr>
        <p:txBody>
          <a:bodyPr wrap="square" rtlCol="0">
            <a:spAutoFit/>
          </a:bodyPr>
          <a:lstStyle/>
          <a:p>
            <a:r>
              <a:rPr lang="en-US" sz="2400" dirty="0"/>
              <a:t>Minor</a:t>
            </a:r>
          </a:p>
        </p:txBody>
      </p:sp>
      <p:sp>
        <p:nvSpPr>
          <p:cNvPr id="30" name="TextBox 29">
            <a:extLst>
              <a:ext uri="{FF2B5EF4-FFF2-40B4-BE49-F238E27FC236}">
                <a16:creationId xmlns:a16="http://schemas.microsoft.com/office/drawing/2014/main" id="{1F8C2BCA-EAAF-4205-80B9-11B0A2802AFE}"/>
              </a:ext>
            </a:extLst>
          </p:cNvPr>
          <p:cNvSpPr txBox="1"/>
          <p:nvPr/>
        </p:nvSpPr>
        <p:spPr>
          <a:xfrm>
            <a:off x="7976584" y="3207553"/>
            <a:ext cx="972652" cy="461665"/>
          </a:xfrm>
          <a:prstGeom prst="rect">
            <a:avLst/>
          </a:prstGeom>
          <a:noFill/>
        </p:spPr>
        <p:txBody>
          <a:bodyPr wrap="square" rtlCol="0">
            <a:spAutoFit/>
          </a:bodyPr>
          <a:lstStyle/>
          <a:p>
            <a:r>
              <a:rPr lang="en-US" sz="2400" dirty="0"/>
              <a:t>Major</a:t>
            </a:r>
          </a:p>
        </p:txBody>
      </p:sp>
      <p:sp>
        <p:nvSpPr>
          <p:cNvPr id="31" name="TextBox 30">
            <a:extLst>
              <a:ext uri="{FF2B5EF4-FFF2-40B4-BE49-F238E27FC236}">
                <a16:creationId xmlns:a16="http://schemas.microsoft.com/office/drawing/2014/main" id="{1FE0410B-0CD0-479A-865B-F32725C604A5}"/>
              </a:ext>
            </a:extLst>
          </p:cNvPr>
          <p:cNvSpPr txBox="1"/>
          <p:nvPr/>
        </p:nvSpPr>
        <p:spPr>
          <a:xfrm>
            <a:off x="7976584" y="4051169"/>
            <a:ext cx="1047386" cy="461665"/>
          </a:xfrm>
          <a:prstGeom prst="rect">
            <a:avLst/>
          </a:prstGeom>
          <a:noFill/>
        </p:spPr>
        <p:txBody>
          <a:bodyPr wrap="square" rtlCol="0">
            <a:spAutoFit/>
          </a:bodyPr>
          <a:lstStyle/>
          <a:p>
            <a:r>
              <a:rPr lang="en-US" sz="2400" dirty="0"/>
              <a:t>Major</a:t>
            </a:r>
          </a:p>
        </p:txBody>
      </p:sp>
      <p:sp>
        <p:nvSpPr>
          <p:cNvPr id="48" name="TextBox 47">
            <a:extLst>
              <a:ext uri="{FF2B5EF4-FFF2-40B4-BE49-F238E27FC236}">
                <a16:creationId xmlns:a16="http://schemas.microsoft.com/office/drawing/2014/main" id="{14F7061A-578A-48E5-923B-F053AAEE70F9}"/>
              </a:ext>
            </a:extLst>
          </p:cNvPr>
          <p:cNvSpPr txBox="1"/>
          <p:nvPr/>
        </p:nvSpPr>
        <p:spPr>
          <a:xfrm>
            <a:off x="6874723" y="4051170"/>
            <a:ext cx="1166459" cy="461665"/>
          </a:xfrm>
          <a:prstGeom prst="rect">
            <a:avLst/>
          </a:prstGeom>
          <a:noFill/>
        </p:spPr>
        <p:txBody>
          <a:bodyPr wrap="square" rtlCol="0">
            <a:spAutoFit/>
          </a:bodyPr>
          <a:lstStyle/>
          <a:p>
            <a:r>
              <a:rPr lang="en-US" sz="2400" dirty="0"/>
              <a:t>Major</a:t>
            </a:r>
          </a:p>
        </p:txBody>
      </p:sp>
      <p:sp>
        <p:nvSpPr>
          <p:cNvPr id="49" name="TextBox 48">
            <a:extLst>
              <a:ext uri="{FF2B5EF4-FFF2-40B4-BE49-F238E27FC236}">
                <a16:creationId xmlns:a16="http://schemas.microsoft.com/office/drawing/2014/main" id="{9EFC0D1F-7E66-458D-BB73-D749049AF869}"/>
              </a:ext>
            </a:extLst>
          </p:cNvPr>
          <p:cNvSpPr txBox="1"/>
          <p:nvPr/>
        </p:nvSpPr>
        <p:spPr>
          <a:xfrm>
            <a:off x="6846453" y="3209646"/>
            <a:ext cx="1166459" cy="461665"/>
          </a:xfrm>
          <a:prstGeom prst="rect">
            <a:avLst/>
          </a:prstGeom>
          <a:noFill/>
        </p:spPr>
        <p:txBody>
          <a:bodyPr wrap="square" rtlCol="0">
            <a:spAutoFit/>
          </a:bodyPr>
          <a:lstStyle/>
          <a:p>
            <a:r>
              <a:rPr lang="en-US" sz="2400" dirty="0"/>
              <a:t>Major</a:t>
            </a:r>
          </a:p>
        </p:txBody>
      </p:sp>
      <p:sp>
        <p:nvSpPr>
          <p:cNvPr id="4" name="Title 3">
            <a:extLst>
              <a:ext uri="{FF2B5EF4-FFF2-40B4-BE49-F238E27FC236}">
                <a16:creationId xmlns:a16="http://schemas.microsoft.com/office/drawing/2014/main" id="{2405B3B0-CCFB-4404-86CD-2F5AD7E5B1FB}"/>
              </a:ext>
            </a:extLst>
          </p:cNvPr>
          <p:cNvSpPr>
            <a:spLocks noGrp="1"/>
          </p:cNvSpPr>
          <p:nvPr>
            <p:ph type="title"/>
          </p:nvPr>
        </p:nvSpPr>
        <p:spPr>
          <a:xfrm>
            <a:off x="-25021" y="-26932"/>
            <a:ext cx="9169021" cy="702374"/>
          </a:xfrm>
        </p:spPr>
        <p:txBody>
          <a:bodyPr/>
          <a:lstStyle/>
          <a:p>
            <a:pPr algn="ctr"/>
            <a:r>
              <a:rPr lang="en-US" sz="3600" b="1" dirty="0"/>
              <a:t>Example: Major Source Threshold Levels</a:t>
            </a:r>
            <a:endParaRPr lang="en-US" sz="3600" dirty="0"/>
          </a:p>
        </p:txBody>
      </p:sp>
    </p:spTree>
    <p:extLst>
      <p:ext uri="{BB962C8B-B14F-4D97-AF65-F5344CB8AC3E}">
        <p14:creationId xmlns:p14="http://schemas.microsoft.com/office/powerpoint/2010/main" val="29743056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1000"/>
                                        <p:tgtEl>
                                          <p:spTgt spid="48"/>
                                        </p:tgtEl>
                                      </p:cBhvr>
                                    </p:animEffect>
                                    <p:anim calcmode="lin" valueType="num">
                                      <p:cBhvr>
                                        <p:cTn id="55" dur="1000" fill="hold"/>
                                        <p:tgtEl>
                                          <p:spTgt spid="48"/>
                                        </p:tgtEl>
                                        <p:attrNameLst>
                                          <p:attrName>ppt_x</p:attrName>
                                        </p:attrNameLst>
                                      </p:cBhvr>
                                      <p:tavLst>
                                        <p:tav tm="0">
                                          <p:val>
                                            <p:strVal val="#ppt_x"/>
                                          </p:val>
                                        </p:tav>
                                        <p:tav tm="100000">
                                          <p:val>
                                            <p:strVal val="#ppt_x"/>
                                          </p:val>
                                        </p:tav>
                                      </p:tavLst>
                                    </p:anim>
                                    <p:anim calcmode="lin" valueType="num">
                                      <p:cBhvr>
                                        <p:cTn id="56" dur="1000" fill="hold"/>
                                        <p:tgtEl>
                                          <p:spTgt spid="4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22" grpId="0"/>
      <p:bldP spid="29" grpId="0"/>
      <p:bldP spid="30" grpId="0"/>
      <p:bldP spid="31"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descr="example tab"/>
          <p:cNvSpPr/>
          <p:nvPr/>
        </p:nvSpPr>
        <p:spPr>
          <a:xfrm>
            <a:off x="3393219" y="304800"/>
            <a:ext cx="1980328" cy="77288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descr="summary tab"/>
          <p:cNvSpPr/>
          <p:nvPr/>
        </p:nvSpPr>
        <p:spPr>
          <a:xfrm>
            <a:off x="5582117" y="271615"/>
            <a:ext cx="3032493" cy="77288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descr="Rectangle representing file folder for examples"/>
          <p:cNvSpPr/>
          <p:nvPr/>
        </p:nvSpPr>
        <p:spPr>
          <a:xfrm>
            <a:off x="0" y="903514"/>
            <a:ext cx="9144000" cy="39025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descr="interaction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descr="Rectangle representing file folder for Interaction"/>
          <p:cNvSpPr/>
          <p:nvPr/>
        </p:nvSpPr>
        <p:spPr>
          <a:xfrm>
            <a:off x="0" y="1077684"/>
            <a:ext cx="9144000" cy="40658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362666" y="1399703"/>
            <a:ext cx="8251944" cy="3472182"/>
          </a:xfrm>
          <a:prstGeom prst="roundRect">
            <a:avLst/>
          </a:prstGeom>
          <a:solidFill>
            <a:srgbClr val="EDF4FA"/>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342900" lvl="0" indent="-342900">
              <a:spcBef>
                <a:spcPts val="600"/>
              </a:spcBef>
              <a:spcAft>
                <a:spcPts val="600"/>
              </a:spcAft>
              <a:buFont typeface="Arial" panose="020B0604020202020204" pitchFamily="34" charset="0"/>
              <a:buChar char="•"/>
              <a:defRPr/>
            </a:pPr>
            <a:endParaRPr lang="en-US" sz="2400" dirty="0">
              <a:solidFill>
                <a:prstClr val="black"/>
              </a:solidFill>
            </a:endParaRPr>
          </a:p>
          <a:p>
            <a:pPr marL="342900" lvl="0" indent="-342900">
              <a:spcBef>
                <a:spcPts val="600"/>
              </a:spcBef>
              <a:spcAft>
                <a:spcPts val="600"/>
              </a:spcAft>
              <a:buFont typeface="Arial" panose="020B0604020202020204" pitchFamily="34" charset="0"/>
              <a:buChar char="•"/>
              <a:defRPr/>
            </a:pPr>
            <a:r>
              <a:rPr lang="en-US" sz="2400" dirty="0">
                <a:solidFill>
                  <a:prstClr val="black"/>
                </a:solidFill>
              </a:rPr>
              <a:t>Per </a:t>
            </a:r>
            <a:r>
              <a:rPr lang="en-US" sz="2400" dirty="0">
                <a:solidFill>
                  <a:prstClr val="black"/>
                </a:solidFill>
                <a:latin typeface="Calibri" panose="020F0502020204030204" pitchFamily="34" charset="0"/>
                <a:cs typeface="Calibri" panose="020F0502020204030204" pitchFamily="34" charset="0"/>
              </a:rPr>
              <a:t>§</a:t>
            </a:r>
            <a:r>
              <a:rPr lang="en-US" sz="2400" dirty="0">
                <a:solidFill>
                  <a:prstClr val="black"/>
                </a:solidFill>
              </a:rPr>
              <a:t>122.10(2), Applicable Requirements in a FOP include applicable NSR and PBR permits.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lvl="0" indent="-342900">
              <a:spcBef>
                <a:spcPts val="600"/>
              </a:spcBef>
              <a:spcAft>
                <a:spcPts val="600"/>
              </a:spcAft>
              <a:buFont typeface="Arial" panose="020B0604020202020204" pitchFamily="34" charset="0"/>
              <a:buChar char="•"/>
              <a:defRPr/>
            </a:pPr>
            <a:r>
              <a:rPr lang="en-US" sz="2400" dirty="0">
                <a:solidFill>
                  <a:prstClr val="black"/>
                </a:solidFill>
              </a:rPr>
              <a:t>The NSR and PBR permits are incorporated by reference (IBR) in the FOP to facilitate compliance and enforceability.</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icon of the state of texas"/>
          <p:cNvPicPr>
            <a:picLocks noChangeAspect="1"/>
          </p:cNvPicPr>
          <p:nvPr/>
        </p:nvPicPr>
        <p:blipFill rotWithShape="1">
          <a:blip r:embed="rId3" cstate="print">
            <a:extLst>
              <a:ext uri="{28A0092B-C50C-407E-A947-70E740481C1C}">
                <a14:useLocalDpi xmlns:a14="http://schemas.microsoft.com/office/drawing/2010/main" val="0"/>
              </a:ext>
            </a:extLst>
          </a:blip>
          <a:srcRect l="9365" t="4656" r="6190" b="17883"/>
          <a:stretch/>
        </p:blipFill>
        <p:spPr>
          <a:xfrm>
            <a:off x="6996169" y="3834557"/>
            <a:ext cx="1044299" cy="929833"/>
          </a:xfrm>
          <a:prstGeom prst="rect">
            <a:avLst/>
          </a:prstGeom>
        </p:spPr>
      </p:pic>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alibri" panose="020F0502020204030204"/>
                <a:ea typeface="+mn-ea"/>
                <a:cs typeface="+mn-cs"/>
              </a:rPr>
              <a:t>Examples</a:t>
            </a:r>
          </a:p>
        </p:txBody>
      </p:sp>
      <p:sp>
        <p:nvSpPr>
          <p:cNvPr id="13" name="TextBox 12"/>
          <p:cNvSpPr txBox="1"/>
          <p:nvPr/>
        </p:nvSpPr>
        <p:spPr>
          <a:xfrm>
            <a:off x="5683610" y="350089"/>
            <a:ext cx="2829506" cy="577081"/>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alibri" panose="020F0502020204030204"/>
                <a:ea typeface="+mn-ea"/>
                <a:cs typeface="+mn-cs"/>
              </a:rPr>
              <a:t>Summary</a:t>
            </a:r>
          </a:p>
        </p:txBody>
      </p:sp>
      <p:pic>
        <p:nvPicPr>
          <p:cNvPr id="15" name="Graphic 14" descr="Paperclip">
            <a:extLst>
              <a:ext uri="{FF2B5EF4-FFF2-40B4-BE49-F238E27FC236}">
                <a16:creationId xmlns:a16="http://schemas.microsoft.com/office/drawing/2014/main" id="{CCACF892-CBC2-4CA4-A24D-9976CB90DC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23965">
            <a:off x="7733536" y="1142388"/>
            <a:ext cx="1167940" cy="1167940"/>
          </a:xfrm>
          <a:prstGeom prst="rect">
            <a:avLst/>
          </a:prstGeom>
        </p:spPr>
      </p:pic>
      <p:sp>
        <p:nvSpPr>
          <p:cNvPr id="2" name="Title 1"/>
          <p:cNvSpPr>
            <a:spLocks noGrp="1"/>
          </p:cNvSpPr>
          <p:nvPr>
            <p:ph type="title"/>
          </p:nvPr>
        </p:nvSpPr>
        <p:spPr>
          <a:xfrm>
            <a:off x="535692" y="361940"/>
            <a:ext cx="2479651" cy="658604"/>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dirty="0"/>
              <a:t>Interaction</a:t>
            </a:r>
          </a:p>
        </p:txBody>
      </p:sp>
    </p:spTree>
    <p:extLst>
      <p:ext uri="{BB962C8B-B14F-4D97-AF65-F5344CB8AC3E}">
        <p14:creationId xmlns:p14="http://schemas.microsoft.com/office/powerpoint/2010/main" val="535123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500"/>
                                        <p:tgtEl>
                                          <p:spTgt spid="1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descr="example tab"/>
          <p:cNvSpPr/>
          <p:nvPr/>
        </p:nvSpPr>
        <p:spPr>
          <a:xfrm>
            <a:off x="3393219" y="304800"/>
            <a:ext cx="1980328" cy="77288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descr="summary tab"/>
          <p:cNvSpPr/>
          <p:nvPr/>
        </p:nvSpPr>
        <p:spPr>
          <a:xfrm>
            <a:off x="5582117" y="271615"/>
            <a:ext cx="3032493" cy="77288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descr="Rectangle representing file folder for examples"/>
          <p:cNvSpPr/>
          <p:nvPr/>
        </p:nvSpPr>
        <p:spPr>
          <a:xfrm>
            <a:off x="0" y="903514"/>
            <a:ext cx="9144000" cy="39025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descr="interaction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descr="Rectangle representing file folder for interaction"/>
          <p:cNvSpPr/>
          <p:nvPr/>
        </p:nvSpPr>
        <p:spPr>
          <a:xfrm>
            <a:off x="0" y="1085636"/>
            <a:ext cx="9144000" cy="40658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alibri" panose="020F0502020204030204"/>
                <a:ea typeface="+mn-ea"/>
                <a:cs typeface="+mn-cs"/>
              </a:rPr>
              <a:t>Examples</a:t>
            </a:r>
          </a:p>
        </p:txBody>
      </p:sp>
      <p:sp>
        <p:nvSpPr>
          <p:cNvPr id="13" name="TextBox 12"/>
          <p:cNvSpPr txBox="1"/>
          <p:nvPr/>
        </p:nvSpPr>
        <p:spPr>
          <a:xfrm>
            <a:off x="5683610" y="350089"/>
            <a:ext cx="2829506" cy="577081"/>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alibri" panose="020F0502020204030204"/>
                <a:ea typeface="+mn-ea"/>
                <a:cs typeface="+mn-cs"/>
              </a:rPr>
              <a:t>Summary</a:t>
            </a:r>
          </a:p>
        </p:txBody>
      </p:sp>
      <p:sp>
        <p:nvSpPr>
          <p:cNvPr id="15" name="Rounded Rectangle 9">
            <a:extLst>
              <a:ext uri="{FF2B5EF4-FFF2-40B4-BE49-F238E27FC236}">
                <a16:creationId xmlns:a16="http://schemas.microsoft.com/office/drawing/2014/main" id="{9979CFC9-F640-4064-9FFE-F8093F8C0356}"/>
              </a:ext>
            </a:extLst>
          </p:cNvPr>
          <p:cNvSpPr/>
          <p:nvPr/>
        </p:nvSpPr>
        <p:spPr>
          <a:xfrm>
            <a:off x="362666" y="1434707"/>
            <a:ext cx="8251944" cy="3412470"/>
          </a:xfrm>
          <a:prstGeom prst="roundRect">
            <a:avLst/>
          </a:prstGeom>
          <a:solidFill>
            <a:srgbClr val="EDF4FA"/>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342900" lvl="0" indent="-342900">
              <a:spcBef>
                <a:spcPts val="600"/>
              </a:spcBef>
              <a:spcAft>
                <a:spcPts val="600"/>
              </a:spcAft>
              <a:buFont typeface="Arial" panose="020B0604020202020204" pitchFamily="34" charset="0"/>
              <a:buChar char="•"/>
              <a:defRPr/>
            </a:pPr>
            <a:endParaRPr lang="en-US" sz="2400" dirty="0">
              <a:solidFill>
                <a:prstClr val="black"/>
              </a:solidFill>
            </a:endParaRPr>
          </a:p>
          <a:p>
            <a:pPr lvl="0">
              <a:spcBef>
                <a:spcPts val="600"/>
              </a:spcBef>
              <a:spcAft>
                <a:spcPts val="600"/>
              </a:spcAft>
              <a:defRPr/>
            </a:pPr>
            <a:r>
              <a:rPr lang="en-US" sz="2400" dirty="0">
                <a:solidFill>
                  <a:prstClr val="black"/>
                </a:solidFill>
              </a:rPr>
              <a:t>If a major NSR site has a PSD/NA permit, then FOP must include:</a:t>
            </a:r>
          </a:p>
          <a:p>
            <a:pPr marL="685800" lvl="1" indent="-342900">
              <a:spcBef>
                <a:spcPts val="600"/>
              </a:spcBef>
              <a:spcAft>
                <a:spcPts val="600"/>
              </a:spcAft>
              <a:buFont typeface="Arial" panose="020B0604020202020204" pitchFamily="34" charset="0"/>
              <a:buChar char="•"/>
              <a:defRPr/>
            </a:pPr>
            <a:r>
              <a:rPr lang="en-US" sz="2400" dirty="0">
                <a:solidFill>
                  <a:prstClr val="black"/>
                </a:solidFill>
              </a:rPr>
              <a:t>Major NSR Summary Table; and </a:t>
            </a:r>
          </a:p>
          <a:p>
            <a:pPr marL="685800" lvl="1" indent="-342900">
              <a:spcBef>
                <a:spcPts val="600"/>
              </a:spcBef>
              <a:spcAft>
                <a:spcPts val="600"/>
              </a:spcAft>
              <a:buFont typeface="Arial" panose="020B0604020202020204" pitchFamily="34" charset="0"/>
              <a:buChar char="•"/>
              <a:defRPr/>
            </a:pPr>
            <a:r>
              <a:rPr lang="en-US" sz="2400" dirty="0">
                <a:solidFill>
                  <a:prstClr val="black"/>
                </a:solidFill>
              </a:rPr>
              <a:t>Copy of the PSD/NA NSR permit.</a:t>
            </a:r>
          </a:p>
        </p:txBody>
      </p:sp>
      <p:sp>
        <p:nvSpPr>
          <p:cNvPr id="18" name="Title 1">
            <a:extLst>
              <a:ext uri="{FF2B5EF4-FFF2-40B4-BE49-F238E27FC236}">
                <a16:creationId xmlns:a16="http://schemas.microsoft.com/office/drawing/2014/main" id="{C2F1832E-4FA9-453A-91B1-900A4A416C06}"/>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Interaction</a:t>
            </a:r>
          </a:p>
        </p:txBody>
      </p:sp>
      <p:sp>
        <p:nvSpPr>
          <p:cNvPr id="2" name="Title 1" hidden="1"/>
          <p:cNvSpPr>
            <a:spLocks noGrp="1"/>
          </p:cNvSpPr>
          <p:nvPr>
            <p:ph type="title"/>
          </p:nvPr>
        </p:nvSpPr>
        <p:spPr>
          <a:xfrm>
            <a:off x="203826" y="4387129"/>
            <a:ext cx="2479651" cy="658604"/>
          </a:xfrm>
          <a:noFill/>
          <a:ln>
            <a:no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dirty="0"/>
              <a:t>Interaction: PSD and NA</a:t>
            </a:r>
          </a:p>
        </p:txBody>
      </p:sp>
      <p:pic>
        <p:nvPicPr>
          <p:cNvPr id="22" name="Picture 21" descr="icon of the state of texas">
            <a:extLst>
              <a:ext uri="{FF2B5EF4-FFF2-40B4-BE49-F238E27FC236}">
                <a16:creationId xmlns:a16="http://schemas.microsoft.com/office/drawing/2014/main" id="{DA61CEE3-5374-4AA5-B4A2-3B128C78CA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65" t="4656" r="6190" b="17883"/>
          <a:stretch/>
        </p:blipFill>
        <p:spPr>
          <a:xfrm>
            <a:off x="6996169" y="3834557"/>
            <a:ext cx="1044299" cy="929833"/>
          </a:xfrm>
          <a:prstGeom prst="rect">
            <a:avLst/>
          </a:prstGeom>
        </p:spPr>
      </p:pic>
      <p:pic>
        <p:nvPicPr>
          <p:cNvPr id="23" name="Graphic 22" descr="Paperclip">
            <a:extLst>
              <a:ext uri="{FF2B5EF4-FFF2-40B4-BE49-F238E27FC236}">
                <a16:creationId xmlns:a16="http://schemas.microsoft.com/office/drawing/2014/main" id="{18124587-FD76-41A5-8C67-05EC93D8324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23965">
            <a:off x="7733536" y="1142388"/>
            <a:ext cx="1167940" cy="1167940"/>
          </a:xfrm>
          <a:prstGeom prst="rect">
            <a:avLst/>
          </a:prstGeom>
        </p:spPr>
      </p:pic>
    </p:spTree>
    <p:extLst>
      <p:ext uri="{BB962C8B-B14F-4D97-AF65-F5344CB8AC3E}">
        <p14:creationId xmlns:p14="http://schemas.microsoft.com/office/powerpoint/2010/main" val="1134241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1000"/>
                                        <p:tgtEl>
                                          <p:spTgt spid="15">
                                            <p:txEl>
                                              <p:pRg st="2" end="2"/>
                                            </p:txEl>
                                          </p:spTgt>
                                        </p:tgtEl>
                                      </p:cBhvr>
                                    </p:animEffect>
                                    <p:anim calcmode="lin" valueType="num">
                                      <p:cBhvr>
                                        <p:cTn id="13"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1000"/>
                                        <p:tgtEl>
                                          <p:spTgt spid="15">
                                            <p:txEl>
                                              <p:pRg st="3" end="3"/>
                                            </p:txEl>
                                          </p:spTgt>
                                        </p:tgtEl>
                                      </p:cBhvr>
                                    </p:animEffect>
                                    <p:anim calcmode="lin" valueType="num">
                                      <p:cBhvr>
                                        <p:cTn id="18"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15">
                                            <p:txEl>
                                              <p:pRg st="3" end="3"/>
                                            </p:txEl>
                                          </p:spTgt>
                                        </p:tgtEl>
                                        <p:attrNameLst>
                                          <p:attrName>ppt_y</p:attrName>
                                        </p:attrNameLst>
                                      </p:cBhvr>
                                      <p:tavLst>
                                        <p:tav tm="0">
                                          <p:val>
                                            <p:strVal val="#ppt_y+.1"/>
                                          </p:val>
                                        </p:tav>
                                        <p:tav tm="100000">
                                          <p:val>
                                            <p:strVal val="#ppt_y"/>
                                          </p:val>
                                        </p:tav>
                                      </p:tavLst>
                                    </p:anim>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3856900"/>
              </p:ext>
            </p:extLst>
          </p:nvPr>
        </p:nvGraphicFramePr>
        <p:xfrm>
          <a:off x="265409" y="1053759"/>
          <a:ext cx="8613182" cy="90063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27948">
                  <a:extLst>
                    <a:ext uri="{9D8B030D-6E8A-4147-A177-3AD203B41FA5}">
                      <a16:colId xmlns:a16="http://schemas.microsoft.com/office/drawing/2014/main" val="20000"/>
                    </a:ext>
                  </a:extLst>
                </a:gridCol>
                <a:gridCol w="4385234">
                  <a:extLst>
                    <a:ext uri="{9D8B030D-6E8A-4147-A177-3AD203B41FA5}">
                      <a16:colId xmlns:a16="http://schemas.microsoft.com/office/drawing/2014/main" val="20001"/>
                    </a:ext>
                  </a:extLst>
                </a:gridCol>
              </a:tblGrid>
              <a:tr h="466297">
                <a:tc gridSpan="2">
                  <a:txBody>
                    <a:bodyPr/>
                    <a:lstStyle/>
                    <a:p>
                      <a:r>
                        <a:rPr lang="es-SV" sz="2400" dirty="0">
                          <a:solidFill>
                            <a:schemeClr val="tx1"/>
                          </a:solidFill>
                        </a:rPr>
                        <a:t>Prevention of Significant Deterioration (PSD) Permits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27055">
                <a:tc>
                  <a:txBody>
                    <a:bodyPr/>
                    <a:lstStyle/>
                    <a:p>
                      <a:r>
                        <a:rPr lang="en-US" sz="2400" b="0" dirty="0">
                          <a:solidFill>
                            <a:schemeClr val="tx1"/>
                          </a:solidFill>
                        </a:rPr>
                        <a:t>PSD Permit No.: PSDTX9999</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SV" sz="2400" b="0" dirty="0">
                          <a:solidFill>
                            <a:schemeClr val="tx1"/>
                          </a:solidFill>
                        </a:rPr>
                        <a:t>Issuance Date: 05/01/2010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1" name="Content Placeholder 3">
            <a:extLst>
              <a:ext uri="{FF2B5EF4-FFF2-40B4-BE49-F238E27FC236}">
                <a16:creationId xmlns:a16="http://schemas.microsoft.com/office/drawing/2014/main" id="{7BE6CF13-4CDA-48B5-B297-79B46B917B3D}"/>
              </a:ext>
            </a:extLst>
          </p:cNvPr>
          <p:cNvGraphicFramePr>
            <a:graphicFrameLocks/>
          </p:cNvGraphicFramePr>
          <p:nvPr>
            <p:extLst>
              <p:ext uri="{D42A27DB-BD31-4B8C-83A1-F6EECF244321}">
                <p14:modId xmlns:p14="http://schemas.microsoft.com/office/powerpoint/2010/main" val="136147960"/>
              </p:ext>
            </p:extLst>
          </p:nvPr>
        </p:nvGraphicFramePr>
        <p:xfrm>
          <a:off x="265408" y="2256267"/>
          <a:ext cx="8613182" cy="88921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27948">
                  <a:extLst>
                    <a:ext uri="{9D8B030D-6E8A-4147-A177-3AD203B41FA5}">
                      <a16:colId xmlns:a16="http://schemas.microsoft.com/office/drawing/2014/main" val="20000"/>
                    </a:ext>
                  </a:extLst>
                </a:gridCol>
                <a:gridCol w="4385234">
                  <a:extLst>
                    <a:ext uri="{9D8B030D-6E8A-4147-A177-3AD203B41FA5}">
                      <a16:colId xmlns:a16="http://schemas.microsoft.com/office/drawing/2014/main" val="20001"/>
                    </a:ext>
                  </a:extLst>
                </a:gridCol>
              </a:tblGrid>
              <a:tr h="452212">
                <a:tc gridSpan="2">
                  <a:txBody>
                    <a:bodyPr/>
                    <a:lstStyle/>
                    <a:p>
                      <a:r>
                        <a:rPr lang="es-SV" sz="2400" dirty="0">
                          <a:solidFill>
                            <a:schemeClr val="tx1"/>
                          </a:solidFill>
                        </a:rPr>
                        <a:t>Title 30 TAC 116 Permits, Special Permits, and other Authorizations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36998">
                <a:tc>
                  <a:txBody>
                    <a:bodyPr/>
                    <a:lstStyle/>
                    <a:p>
                      <a:r>
                        <a:rPr lang="en-US" sz="2400" b="0" dirty="0">
                          <a:solidFill>
                            <a:schemeClr val="tx1"/>
                          </a:solidFill>
                        </a:rPr>
                        <a:t>Authorization No.: 99999</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SV" sz="2400" b="0" dirty="0">
                          <a:solidFill>
                            <a:schemeClr val="tx1"/>
                          </a:solidFill>
                        </a:rPr>
                        <a:t>Issuance Date: 05/01/2010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3" name="Content Placeholder 3">
            <a:extLst>
              <a:ext uri="{FF2B5EF4-FFF2-40B4-BE49-F238E27FC236}">
                <a16:creationId xmlns:a16="http://schemas.microsoft.com/office/drawing/2014/main" id="{11E95494-416D-48D3-B5BD-1D37D7E04CEC}"/>
              </a:ext>
            </a:extLst>
          </p:cNvPr>
          <p:cNvGraphicFramePr>
            <a:graphicFrameLocks/>
          </p:cNvGraphicFramePr>
          <p:nvPr>
            <p:extLst>
              <p:ext uri="{D42A27DB-BD31-4B8C-83A1-F6EECF244321}">
                <p14:modId xmlns:p14="http://schemas.microsoft.com/office/powerpoint/2010/main" val="3880090000"/>
              </p:ext>
            </p:extLst>
          </p:nvPr>
        </p:nvGraphicFramePr>
        <p:xfrm>
          <a:off x="265408" y="3447349"/>
          <a:ext cx="8613182" cy="130985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27948">
                  <a:extLst>
                    <a:ext uri="{9D8B030D-6E8A-4147-A177-3AD203B41FA5}">
                      <a16:colId xmlns:a16="http://schemas.microsoft.com/office/drawing/2014/main" val="20000"/>
                    </a:ext>
                  </a:extLst>
                </a:gridCol>
                <a:gridCol w="4385234">
                  <a:extLst>
                    <a:ext uri="{9D8B030D-6E8A-4147-A177-3AD203B41FA5}">
                      <a16:colId xmlns:a16="http://schemas.microsoft.com/office/drawing/2014/main" val="20001"/>
                    </a:ext>
                  </a:extLst>
                </a:gridCol>
              </a:tblGrid>
              <a:tr h="441178">
                <a:tc gridSpan="2">
                  <a:txBody>
                    <a:bodyPr/>
                    <a:lstStyle/>
                    <a:p>
                      <a:r>
                        <a:rPr lang="es-SV" sz="2400" dirty="0">
                          <a:solidFill>
                            <a:schemeClr val="tx1"/>
                          </a:solidFill>
                        </a:rPr>
                        <a:t>Permits By Rule (30 TAC Chapter 106) for the Application Area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04050">
                <a:tc>
                  <a:txBody>
                    <a:bodyPr/>
                    <a:lstStyle/>
                    <a:p>
                      <a:r>
                        <a:rPr lang="en-US" sz="2400" b="0" dirty="0">
                          <a:solidFill>
                            <a:schemeClr val="tx1"/>
                          </a:solidFill>
                        </a:rPr>
                        <a:t>Number: 106.261</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400" b="0" noProof="0" dirty="0">
                          <a:solidFill>
                            <a:schemeClr val="tx1"/>
                          </a:solidFill>
                        </a:rPr>
                        <a:t>Version No./Date: 11/01/2003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4050">
                <a:tc>
                  <a:txBody>
                    <a:bodyPr/>
                    <a:lstStyle/>
                    <a:p>
                      <a:r>
                        <a:rPr lang="en-US" sz="2400" b="0" dirty="0">
                          <a:solidFill>
                            <a:schemeClr val="tx1"/>
                          </a:solidFill>
                        </a:rPr>
                        <a:t>Number: 106.262</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400" b="0" noProof="0" dirty="0">
                          <a:solidFill>
                            <a:schemeClr val="tx1"/>
                          </a:solidFill>
                        </a:rPr>
                        <a:t>Version No./Date: 11/01/2003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8" name="Picture 7" descr="paperclip icon">
            <a:extLst>
              <a:ext uri="{FF2B5EF4-FFF2-40B4-BE49-F238E27FC236}">
                <a16:creationId xmlns:a16="http://schemas.microsoft.com/office/drawing/2014/main" id="{C4B0B0FC-39D6-4D5C-8830-2D0F0E02FB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8268677" y="806942"/>
            <a:ext cx="805298" cy="805298"/>
          </a:xfrm>
          <a:prstGeom prst="rect">
            <a:avLst/>
          </a:prstGeom>
        </p:spPr>
      </p:pic>
      <p:sp>
        <p:nvSpPr>
          <p:cNvPr id="10" name="Rectangle 9" descr="Rectangle used in background design">
            <a:extLst>
              <a:ext uri="{FF2B5EF4-FFF2-40B4-BE49-F238E27FC236}">
                <a16:creationId xmlns:a16="http://schemas.microsoft.com/office/drawing/2014/main" id="{EFBAC9F0-9E62-4D85-AB71-44B997B93F7A}"/>
              </a:ext>
            </a:extLst>
          </p:cNvPr>
          <p:cNvSpPr/>
          <p:nvPr/>
        </p:nvSpPr>
        <p:spPr>
          <a:xfrm>
            <a:off x="0" y="0"/>
            <a:ext cx="9144000" cy="61456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1" name="Title 1">
            <a:extLst>
              <a:ext uri="{FF2B5EF4-FFF2-40B4-BE49-F238E27FC236}">
                <a16:creationId xmlns:a16="http://schemas.microsoft.com/office/drawing/2014/main" id="{2BEE339F-6869-4ADB-88AF-5D45510F9584}"/>
              </a:ext>
            </a:extLst>
          </p:cNvPr>
          <p:cNvSpPr>
            <a:spLocks noGrp="1"/>
          </p:cNvSpPr>
          <p:nvPr>
            <p:ph type="title"/>
          </p:nvPr>
        </p:nvSpPr>
        <p:spPr>
          <a:xfrm>
            <a:off x="0" y="0"/>
            <a:ext cx="9144000" cy="614564"/>
          </a:xfrm>
        </p:spPr>
        <p:txBody>
          <a:bodyPr>
            <a:normAutofit/>
          </a:bodyPr>
          <a:lstStyle/>
          <a:p>
            <a:pPr algn="ctr"/>
            <a:r>
              <a:rPr lang="en-US" sz="2600" b="1" dirty="0">
                <a:latin typeface="+mn-lt"/>
              </a:rPr>
              <a:t>Example: New Source Review Authorization References in FOP</a:t>
            </a:r>
          </a:p>
        </p:txBody>
      </p:sp>
    </p:spTree>
    <p:extLst>
      <p:ext uri="{BB962C8B-B14F-4D97-AF65-F5344CB8AC3E}">
        <p14:creationId xmlns:p14="http://schemas.microsoft.com/office/powerpoint/2010/main" val="15363023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randombar(horizontal)">
                                      <p:cBhvr>
                                        <p:cTn id="14" dur="500"/>
                                        <p:tgtEl>
                                          <p:spTgt spid="41"/>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randombar(horizontal)">
                                      <p:cBhvr>
                                        <p:cTn id="1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ontent Placeholder 3" descr="Blank table to be part of example for ERC generation calculations/emissions:  Historical Year 1; Historical Year 2; SIP Year; emissions (tons); and adjusted emissions (tons)&#10;(additional information can be found in the speaker notes)">
            <a:extLst>
              <a:ext uri="{FF2B5EF4-FFF2-40B4-BE49-F238E27FC236}">
                <a16:creationId xmlns:a16="http://schemas.microsoft.com/office/drawing/2014/main" id="{11E95494-416D-48D3-B5BD-1D37D7E04CEC}"/>
              </a:ext>
            </a:extLst>
          </p:cNvPr>
          <p:cNvGraphicFramePr>
            <a:graphicFrameLocks/>
          </p:cNvGraphicFramePr>
          <p:nvPr>
            <p:extLst>
              <p:ext uri="{D42A27DB-BD31-4B8C-83A1-F6EECF244321}">
                <p14:modId xmlns:p14="http://schemas.microsoft.com/office/powerpoint/2010/main" val="4214595009"/>
              </p:ext>
            </p:extLst>
          </p:nvPr>
        </p:nvGraphicFramePr>
        <p:xfrm>
          <a:off x="301758" y="1354343"/>
          <a:ext cx="8540483" cy="1303633"/>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86926">
                  <a:extLst>
                    <a:ext uri="{9D8B030D-6E8A-4147-A177-3AD203B41FA5}">
                      <a16:colId xmlns:a16="http://schemas.microsoft.com/office/drawing/2014/main" val="20000"/>
                    </a:ext>
                  </a:extLst>
                </a:gridCol>
                <a:gridCol w="2753981">
                  <a:extLst>
                    <a:ext uri="{9D8B030D-6E8A-4147-A177-3AD203B41FA5}">
                      <a16:colId xmlns:a16="http://schemas.microsoft.com/office/drawing/2014/main" val="20001"/>
                    </a:ext>
                  </a:extLst>
                </a:gridCol>
                <a:gridCol w="2699576">
                  <a:extLst>
                    <a:ext uri="{9D8B030D-6E8A-4147-A177-3AD203B41FA5}">
                      <a16:colId xmlns:a16="http://schemas.microsoft.com/office/drawing/2014/main" val="2576109537"/>
                    </a:ext>
                  </a:extLst>
                </a:gridCol>
              </a:tblGrid>
              <a:tr h="465433">
                <a:tc>
                  <a:txBody>
                    <a:bodyPr/>
                    <a:lstStyle/>
                    <a:p>
                      <a:r>
                        <a:rPr lang="en-US" sz="2300" noProof="0" dirty="0">
                          <a:solidFill>
                            <a:schemeClr val="tx1"/>
                          </a:solidFill>
                        </a:rPr>
                        <a:t>Unit/Group/Process ID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2300" noProof="0" dirty="0">
                          <a:solidFill>
                            <a:schemeClr val="tx1"/>
                          </a:solidFill>
                        </a:rPr>
                        <a:t>EU Name/Descriptor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r>
                        <a:rPr lang="en-US" sz="2300" noProof="0" dirty="0">
                          <a:solidFill>
                            <a:schemeClr val="tx1"/>
                          </a:solidFill>
                        </a:rPr>
                        <a:t>NSR Authorization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11480">
                <a:tc>
                  <a:txBody>
                    <a:bodyPr/>
                    <a:lstStyle/>
                    <a:p>
                      <a:r>
                        <a:rPr lang="en-US" sz="2300" b="0" noProof="0" dirty="0">
                          <a:solidFill>
                            <a:schemeClr val="tx1"/>
                          </a:solidFill>
                        </a:rPr>
                        <a:t>BOIL-1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300" b="0" noProof="0" dirty="0">
                          <a:solidFill>
                            <a:schemeClr val="tx1"/>
                          </a:solidFill>
                        </a:rPr>
                        <a:t>Boiler House 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300" b="0" noProof="0" dirty="0">
                          <a:solidFill>
                            <a:schemeClr val="tx1"/>
                          </a:solidFill>
                        </a:rPr>
                        <a:t>99999/PSDTX9999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1480">
                <a:tc>
                  <a:txBody>
                    <a:bodyPr/>
                    <a:lstStyle/>
                    <a:p>
                      <a:r>
                        <a:rPr lang="en-US" sz="2300" b="0" noProof="0" dirty="0">
                          <a:solidFill>
                            <a:schemeClr val="tx1"/>
                          </a:solidFill>
                        </a:rPr>
                        <a:t>ENGINE-1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300" b="0" noProof="0" dirty="0">
                          <a:solidFill>
                            <a:schemeClr val="tx1"/>
                          </a:solidFill>
                        </a:rPr>
                        <a:t>Pump Engine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300" b="0" noProof="0" dirty="0">
                          <a:solidFill>
                            <a:schemeClr val="tx1"/>
                          </a:solidFill>
                        </a:rPr>
                        <a:t>106.511/09/04/2000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8" name="Rectangle 7" descr="Rectangle used in background design">
            <a:extLst>
              <a:ext uri="{FF2B5EF4-FFF2-40B4-BE49-F238E27FC236}">
                <a16:creationId xmlns:a16="http://schemas.microsoft.com/office/drawing/2014/main" id="{1054150E-D007-4521-944C-D3EA44BA749E}"/>
              </a:ext>
            </a:extLst>
          </p:cNvPr>
          <p:cNvSpPr/>
          <p:nvPr/>
        </p:nvSpPr>
        <p:spPr>
          <a:xfrm>
            <a:off x="0" y="0"/>
            <a:ext cx="9144000" cy="82061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Title 1">
            <a:extLst>
              <a:ext uri="{FF2B5EF4-FFF2-40B4-BE49-F238E27FC236}">
                <a16:creationId xmlns:a16="http://schemas.microsoft.com/office/drawing/2014/main" id="{FD61FCC7-9DC1-4972-B8B2-75BC52B407E4}"/>
              </a:ext>
            </a:extLst>
          </p:cNvPr>
          <p:cNvSpPr txBox="1">
            <a:spLocks/>
          </p:cNvSpPr>
          <p:nvPr/>
        </p:nvSpPr>
        <p:spPr>
          <a:xfrm>
            <a:off x="0" y="-1"/>
            <a:ext cx="9144000" cy="820615"/>
          </a:xfrm>
          <a:prstGeom prst="rect">
            <a:avLst/>
          </a:prstGeom>
        </p:spPr>
        <p:txBody>
          <a:bodyPr vert="horz" lIns="68580" tIns="34290" rIns="68580" bIns="3429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600" b="1" dirty="0">
                <a:latin typeface="+mn-lt"/>
              </a:rPr>
              <a:t>Example: </a:t>
            </a:r>
          </a:p>
          <a:p>
            <a:pPr algn="ctr"/>
            <a:r>
              <a:rPr lang="en-US" sz="2600" b="1" dirty="0">
                <a:latin typeface="+mn-lt"/>
              </a:rPr>
              <a:t>New Source Review Authorization References by Emission Unit in FOP</a:t>
            </a:r>
          </a:p>
        </p:txBody>
      </p:sp>
      <p:sp>
        <p:nvSpPr>
          <p:cNvPr id="2" name="Title 1" hidden="1">
            <a:extLst>
              <a:ext uri="{FF2B5EF4-FFF2-40B4-BE49-F238E27FC236}">
                <a16:creationId xmlns:a16="http://schemas.microsoft.com/office/drawing/2014/main" id="{BA036742-A1D3-427D-9F64-28D7AC306C2C}"/>
              </a:ext>
            </a:extLst>
          </p:cNvPr>
          <p:cNvSpPr>
            <a:spLocks noGrp="1"/>
          </p:cNvSpPr>
          <p:nvPr>
            <p:ph type="title"/>
          </p:nvPr>
        </p:nvSpPr>
        <p:spPr>
          <a:xfrm>
            <a:off x="628650" y="2966435"/>
            <a:ext cx="7886700" cy="994172"/>
          </a:xfrm>
        </p:spPr>
        <p:txBody>
          <a:bodyPr/>
          <a:lstStyle/>
          <a:p>
            <a:r>
              <a:rPr lang="en-US" dirty="0"/>
              <a:t>Example: New Source Review Authorization References by Emission Unit in FOP</a:t>
            </a:r>
          </a:p>
        </p:txBody>
      </p:sp>
    </p:spTree>
    <p:extLst>
      <p:ext uri="{BB962C8B-B14F-4D97-AF65-F5344CB8AC3E}">
        <p14:creationId xmlns:p14="http://schemas.microsoft.com/office/powerpoint/2010/main" val="14667444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7" name="Rounded Rectangle 6" descr="interaction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Rounded Rectangle 7" descr="example tab"/>
          <p:cNvSpPr/>
          <p:nvPr/>
        </p:nvSpPr>
        <p:spPr>
          <a:xfrm>
            <a:off x="3393219" y="304799"/>
            <a:ext cx="1980328" cy="94648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algn="ctr"/>
            <a:r>
              <a:rPr lang="en-US" sz="3300" b="1" dirty="0"/>
              <a:t>Examples</a:t>
            </a:r>
          </a:p>
        </p:txBody>
      </p:sp>
      <p:sp>
        <p:nvSpPr>
          <p:cNvPr id="12" name="Rounded Rectangle 11" descr="summary tab"/>
          <p:cNvSpPr/>
          <p:nvPr/>
        </p:nvSpPr>
        <p:spPr>
          <a:xfrm>
            <a:off x="5582117" y="271615"/>
            <a:ext cx="3032493" cy="772886"/>
          </a:xfrm>
          <a:prstGeom prst="round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TextBox 12"/>
          <p:cNvSpPr txBox="1"/>
          <p:nvPr/>
        </p:nvSpPr>
        <p:spPr>
          <a:xfrm>
            <a:off x="5683610" y="350089"/>
            <a:ext cx="2829506" cy="577081"/>
          </a:xfrm>
          <a:prstGeom prst="rect">
            <a:avLst/>
          </a:prstGeom>
          <a:noFill/>
          <a:effectLst>
            <a:innerShdw blurRad="63500" dist="50800" dir="16200000">
              <a:prstClr val="black">
                <a:alpha val="50000"/>
              </a:prstClr>
            </a:innerShdw>
          </a:effectLst>
        </p:spPr>
        <p:txBody>
          <a:bodyPr wrap="square" lIns="68580" tIns="34290" rIns="68580" bIns="34290" rtlCol="0">
            <a:spAutoFit/>
          </a:bodyPr>
          <a:lstStyle/>
          <a:p>
            <a:pPr algn="ctr"/>
            <a:r>
              <a:rPr lang="en-US" sz="3300" b="1" dirty="0"/>
              <a:t>Summary</a:t>
            </a:r>
          </a:p>
        </p:txBody>
      </p:sp>
      <p:sp>
        <p:nvSpPr>
          <p:cNvPr id="5" name="Rectangle 4" descr="Rectangle representing a file folder"/>
          <p:cNvSpPr/>
          <p:nvPr/>
        </p:nvSpPr>
        <p:spPr>
          <a:xfrm>
            <a:off x="0" y="903514"/>
            <a:ext cx="9144000" cy="3902528"/>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Rectangle 5" descr="Rectangle representing file folder for interaction"/>
          <p:cNvSpPr/>
          <p:nvPr/>
        </p:nvSpPr>
        <p:spPr>
          <a:xfrm>
            <a:off x="0" y="1077685"/>
            <a:ext cx="9144000" cy="4065815"/>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pic>
        <p:nvPicPr>
          <p:cNvPr id="25" name="Picture 24" descr="Puzzle with missing pieces">
            <a:extLst>
              <a:ext uri="{FF2B5EF4-FFF2-40B4-BE49-F238E27FC236}">
                <a16:creationId xmlns:a16="http://schemas.microsoft.com/office/drawing/2014/main" id="{4AC98A68-D456-45BD-96CA-3571DAD75F69}"/>
              </a:ext>
            </a:extLst>
          </p:cNvPr>
          <p:cNvPicPr>
            <a:picLocks noChangeAspect="1"/>
          </p:cNvPicPr>
          <p:nvPr/>
        </p:nvPicPr>
        <p:blipFill>
          <a:blip r:embed="rId3"/>
          <a:stretch>
            <a:fillRect/>
          </a:stretch>
        </p:blipFill>
        <p:spPr>
          <a:xfrm>
            <a:off x="3355465" y="1121026"/>
            <a:ext cx="3928473" cy="3959901"/>
          </a:xfrm>
          <a:prstGeom prst="rect">
            <a:avLst/>
          </a:prstGeom>
        </p:spPr>
      </p:pic>
      <p:grpSp>
        <p:nvGrpSpPr>
          <p:cNvPr id="10" name="Group 9" descr="Missing puzzle piece labeled &quot;NSR&quot;">
            <a:extLst>
              <a:ext uri="{FF2B5EF4-FFF2-40B4-BE49-F238E27FC236}">
                <a16:creationId xmlns:a16="http://schemas.microsoft.com/office/drawing/2014/main" id="{D5348AEA-CC81-44C8-AE51-69C6B101DAFA}"/>
              </a:ext>
            </a:extLst>
          </p:cNvPr>
          <p:cNvGrpSpPr/>
          <p:nvPr/>
        </p:nvGrpSpPr>
        <p:grpSpPr>
          <a:xfrm>
            <a:off x="7366204" y="2368017"/>
            <a:ext cx="1695529" cy="1580467"/>
            <a:chOff x="7366204" y="2368017"/>
            <a:chExt cx="1695529" cy="1580467"/>
          </a:xfrm>
        </p:grpSpPr>
        <p:pic>
          <p:nvPicPr>
            <p:cNvPr id="26" name="Picture 25" descr="Missing puzzle piece labeled &quot;NSR&quot;">
              <a:extLst>
                <a:ext uri="{FF2B5EF4-FFF2-40B4-BE49-F238E27FC236}">
                  <a16:creationId xmlns:a16="http://schemas.microsoft.com/office/drawing/2014/main" id="{E9A03CAA-7038-414E-AF31-6011A8309AC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4449" r="14873" b="19534"/>
            <a:stretch/>
          </p:blipFill>
          <p:spPr>
            <a:xfrm>
              <a:off x="7599189" y="2368017"/>
              <a:ext cx="1388214" cy="1580467"/>
            </a:xfrm>
            <a:prstGeom prst="rect">
              <a:avLst/>
            </a:prstGeom>
            <a:ln>
              <a:noFill/>
            </a:ln>
          </p:spPr>
        </p:pic>
        <p:sp>
          <p:nvSpPr>
            <p:cNvPr id="45" name="TextBox 44">
              <a:extLst>
                <a:ext uri="{FF2B5EF4-FFF2-40B4-BE49-F238E27FC236}">
                  <a16:creationId xmlns:a16="http://schemas.microsoft.com/office/drawing/2014/main" id="{E9D52F2A-58AD-4ECC-83EF-D53DB85DDD4D}"/>
                </a:ext>
              </a:extLst>
            </p:cNvPr>
            <p:cNvSpPr txBox="1"/>
            <p:nvPr/>
          </p:nvSpPr>
          <p:spPr>
            <a:xfrm>
              <a:off x="7366204" y="3094569"/>
              <a:ext cx="1695529"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NSR#*</a:t>
              </a:r>
            </a:p>
          </p:txBody>
        </p:sp>
      </p:grpSp>
      <p:grpSp>
        <p:nvGrpSpPr>
          <p:cNvPr id="3" name="Group 2" descr="Missing puzzle piece labeled &quot;SP&quot;">
            <a:extLst>
              <a:ext uri="{FF2B5EF4-FFF2-40B4-BE49-F238E27FC236}">
                <a16:creationId xmlns:a16="http://schemas.microsoft.com/office/drawing/2014/main" id="{FF2401CC-8943-4AF5-A1B9-CA22B7BB752C}"/>
              </a:ext>
            </a:extLst>
          </p:cNvPr>
          <p:cNvGrpSpPr/>
          <p:nvPr/>
        </p:nvGrpSpPr>
        <p:grpSpPr>
          <a:xfrm>
            <a:off x="7451034" y="1195016"/>
            <a:ext cx="1695529" cy="1259762"/>
            <a:chOff x="7451034" y="1195016"/>
            <a:chExt cx="1695529" cy="1259762"/>
          </a:xfrm>
        </p:grpSpPr>
        <p:pic>
          <p:nvPicPr>
            <p:cNvPr id="4" name="Picture 3" descr="missing puzzle piece labeled &quot;SP&quot;">
              <a:extLst>
                <a:ext uri="{FF2B5EF4-FFF2-40B4-BE49-F238E27FC236}">
                  <a16:creationId xmlns:a16="http://schemas.microsoft.com/office/drawing/2014/main" id="{DE048639-9DF0-40AF-8CFD-6637F9732635}"/>
                </a:ext>
              </a:extLst>
            </p:cNvPr>
            <p:cNvPicPr>
              <a:picLocks noChangeAspect="1"/>
            </p:cNvPicPr>
            <p:nvPr/>
          </p:nvPicPr>
          <p:blipFill rotWithShape="1">
            <a:blip r:embed="rId5"/>
            <a:srcRect l="14204" r="4652"/>
            <a:stretch/>
          </p:blipFill>
          <p:spPr>
            <a:xfrm rot="16200000">
              <a:off x="7557913" y="1334212"/>
              <a:ext cx="1259762" cy="981370"/>
            </a:xfrm>
            <a:prstGeom prst="roundRect">
              <a:avLst/>
            </a:prstGeom>
          </p:spPr>
        </p:pic>
        <p:sp>
          <p:nvSpPr>
            <p:cNvPr id="46" name="TextBox 45">
              <a:extLst>
                <a:ext uri="{FF2B5EF4-FFF2-40B4-BE49-F238E27FC236}">
                  <a16:creationId xmlns:a16="http://schemas.microsoft.com/office/drawing/2014/main" id="{3401CA35-F622-4A2D-BCE5-08D4F0271FC9}"/>
                </a:ext>
              </a:extLst>
            </p:cNvPr>
            <p:cNvSpPr txBox="1"/>
            <p:nvPr/>
          </p:nvSpPr>
          <p:spPr>
            <a:xfrm>
              <a:off x="7451034" y="1600262"/>
              <a:ext cx="1695529"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SP#*</a:t>
              </a:r>
            </a:p>
          </p:txBody>
        </p:sp>
      </p:grpSp>
      <p:grpSp>
        <p:nvGrpSpPr>
          <p:cNvPr id="11" name="Group 10" descr="Missing puzzle piece labeled &quot;PBR&quot;">
            <a:extLst>
              <a:ext uri="{FF2B5EF4-FFF2-40B4-BE49-F238E27FC236}">
                <a16:creationId xmlns:a16="http://schemas.microsoft.com/office/drawing/2014/main" id="{412D6C1F-B101-472F-AF14-4FA9B00FBD4C}"/>
              </a:ext>
            </a:extLst>
          </p:cNvPr>
          <p:cNvGrpSpPr/>
          <p:nvPr/>
        </p:nvGrpSpPr>
        <p:grpSpPr>
          <a:xfrm>
            <a:off x="7283937" y="3896957"/>
            <a:ext cx="1768622" cy="1139917"/>
            <a:chOff x="7283937" y="3896957"/>
            <a:chExt cx="1768622" cy="1139917"/>
          </a:xfrm>
        </p:grpSpPr>
        <p:pic>
          <p:nvPicPr>
            <p:cNvPr id="27" name="Picture 26" descr="Missing puzzle piece labeled &quot;PBR&quot;">
              <a:extLst>
                <a:ext uri="{FF2B5EF4-FFF2-40B4-BE49-F238E27FC236}">
                  <a16:creationId xmlns:a16="http://schemas.microsoft.com/office/drawing/2014/main" id="{EF4C6B0A-C529-4E66-A8B0-2F166CF08DFB}"/>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14449" r="34974" b="19534"/>
            <a:stretch/>
          </p:blipFill>
          <p:spPr>
            <a:xfrm rot="5400000">
              <a:off x="7612413" y="3568481"/>
              <a:ext cx="1111670" cy="1768622"/>
            </a:xfrm>
            <a:prstGeom prst="rect">
              <a:avLst/>
            </a:prstGeom>
            <a:ln>
              <a:noFill/>
            </a:ln>
          </p:spPr>
        </p:pic>
        <p:sp>
          <p:nvSpPr>
            <p:cNvPr id="47" name="TextBox 46">
              <a:extLst>
                <a:ext uri="{FF2B5EF4-FFF2-40B4-BE49-F238E27FC236}">
                  <a16:creationId xmlns:a16="http://schemas.microsoft.com/office/drawing/2014/main" id="{97D6F2FE-D004-43CE-84E4-9BB5358939D9}"/>
                </a:ext>
              </a:extLst>
            </p:cNvPr>
            <p:cNvSpPr txBox="1"/>
            <p:nvPr/>
          </p:nvSpPr>
          <p:spPr>
            <a:xfrm>
              <a:off x="7503485" y="4575209"/>
              <a:ext cx="142096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PBR#*</a:t>
              </a:r>
            </a:p>
          </p:txBody>
        </p:sp>
      </p:grpSp>
      <p:sp>
        <p:nvSpPr>
          <p:cNvPr id="58" name="TextBox 57">
            <a:extLst>
              <a:ext uri="{FF2B5EF4-FFF2-40B4-BE49-F238E27FC236}">
                <a16:creationId xmlns:a16="http://schemas.microsoft.com/office/drawing/2014/main" id="{6311C59A-5F74-4B6E-85E6-4187B0077873}"/>
              </a:ext>
            </a:extLst>
          </p:cNvPr>
          <p:cNvSpPr txBox="1"/>
          <p:nvPr/>
        </p:nvSpPr>
        <p:spPr>
          <a:xfrm>
            <a:off x="5980762" y="2601703"/>
            <a:ext cx="1582685"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NSPS*</a:t>
            </a:r>
          </a:p>
        </p:txBody>
      </p:sp>
      <p:sp>
        <p:nvSpPr>
          <p:cNvPr id="60" name="TextBox 59">
            <a:extLst>
              <a:ext uri="{FF2B5EF4-FFF2-40B4-BE49-F238E27FC236}">
                <a16:creationId xmlns:a16="http://schemas.microsoft.com/office/drawing/2014/main" id="{5D5635D6-B5DD-45C5-9BC3-18AD76E2C376}"/>
              </a:ext>
            </a:extLst>
          </p:cNvPr>
          <p:cNvSpPr txBox="1"/>
          <p:nvPr/>
        </p:nvSpPr>
        <p:spPr>
          <a:xfrm>
            <a:off x="3923362" y="1632966"/>
            <a:ext cx="1752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MACT*</a:t>
            </a:r>
          </a:p>
        </p:txBody>
      </p:sp>
      <p:sp>
        <p:nvSpPr>
          <p:cNvPr id="61" name="TextBox 60">
            <a:extLst>
              <a:ext uri="{FF2B5EF4-FFF2-40B4-BE49-F238E27FC236}">
                <a16:creationId xmlns:a16="http://schemas.microsoft.com/office/drawing/2014/main" id="{D541D590-A99F-4731-8D23-64548DB114CB}"/>
              </a:ext>
            </a:extLst>
          </p:cNvPr>
          <p:cNvSpPr txBox="1"/>
          <p:nvPr/>
        </p:nvSpPr>
        <p:spPr>
          <a:xfrm>
            <a:off x="2924479" y="3565330"/>
            <a:ext cx="1752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SIP*</a:t>
            </a:r>
          </a:p>
        </p:txBody>
      </p:sp>
      <p:sp>
        <p:nvSpPr>
          <p:cNvPr id="62" name="TextBox 61">
            <a:extLst>
              <a:ext uri="{FF2B5EF4-FFF2-40B4-BE49-F238E27FC236}">
                <a16:creationId xmlns:a16="http://schemas.microsoft.com/office/drawing/2014/main" id="{0058BEBD-4088-43AF-900C-CC5032E0D412}"/>
              </a:ext>
            </a:extLst>
          </p:cNvPr>
          <p:cNvSpPr txBox="1"/>
          <p:nvPr/>
        </p:nvSpPr>
        <p:spPr>
          <a:xfrm>
            <a:off x="3389962" y="2601704"/>
            <a:ext cx="1752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PM/CAM*</a:t>
            </a:r>
          </a:p>
        </p:txBody>
      </p:sp>
      <p:sp>
        <p:nvSpPr>
          <p:cNvPr id="63" name="TextBox 62">
            <a:extLst>
              <a:ext uri="{FF2B5EF4-FFF2-40B4-BE49-F238E27FC236}">
                <a16:creationId xmlns:a16="http://schemas.microsoft.com/office/drawing/2014/main" id="{297C1230-9958-4D5F-A3AB-ED625DAE5146}"/>
              </a:ext>
            </a:extLst>
          </p:cNvPr>
          <p:cNvSpPr txBox="1"/>
          <p:nvPr/>
        </p:nvSpPr>
        <p:spPr>
          <a:xfrm>
            <a:off x="5462271" y="4582903"/>
            <a:ext cx="1887484"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NESHAPS*</a:t>
            </a:r>
          </a:p>
        </p:txBody>
      </p:sp>
      <p:sp>
        <p:nvSpPr>
          <p:cNvPr id="23" name="Left Brace 22" descr="Braces labeling the puzzle as representing Title V">
            <a:extLst>
              <a:ext uri="{FF2B5EF4-FFF2-40B4-BE49-F238E27FC236}">
                <a16:creationId xmlns:a16="http://schemas.microsoft.com/office/drawing/2014/main" id="{7FCFB301-9898-4559-9ED9-C39F810359C9}"/>
              </a:ext>
            </a:extLst>
          </p:cNvPr>
          <p:cNvSpPr/>
          <p:nvPr/>
        </p:nvSpPr>
        <p:spPr>
          <a:xfrm>
            <a:off x="2286000" y="1121026"/>
            <a:ext cx="990600" cy="3962400"/>
          </a:xfrm>
          <a:prstGeom prst="leftBrace">
            <a:avLst>
              <a:gd name="adj1" fmla="val 22672"/>
              <a:gd name="adj2" fmla="val 49219"/>
            </a:avLst>
          </a:prstGeom>
          <a:ln w="38100">
            <a:solidFill>
              <a:srgbClr val="6699FF"/>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CFEFC"/>
              </a:solidFill>
            </a:endParaRPr>
          </a:p>
        </p:txBody>
      </p:sp>
      <p:sp>
        <p:nvSpPr>
          <p:cNvPr id="24" name="TextBox 7">
            <a:extLst>
              <a:ext uri="{FF2B5EF4-FFF2-40B4-BE49-F238E27FC236}">
                <a16:creationId xmlns:a16="http://schemas.microsoft.com/office/drawing/2014/main" id="{863C2E2B-135D-4CE0-B22A-9128BC9CDCD4}"/>
              </a:ext>
            </a:extLst>
          </p:cNvPr>
          <p:cNvSpPr txBox="1"/>
          <p:nvPr/>
        </p:nvSpPr>
        <p:spPr>
          <a:xfrm>
            <a:off x="409575" y="2457454"/>
            <a:ext cx="17526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t>Title V Permit</a:t>
            </a:r>
          </a:p>
        </p:txBody>
      </p:sp>
      <p:sp>
        <p:nvSpPr>
          <p:cNvPr id="28" name="TextBox 7">
            <a:extLst>
              <a:ext uri="{FF2B5EF4-FFF2-40B4-BE49-F238E27FC236}">
                <a16:creationId xmlns:a16="http://schemas.microsoft.com/office/drawing/2014/main" id="{D0463793-F35B-4BEA-A863-6A337EAFD76B}"/>
              </a:ext>
            </a:extLst>
          </p:cNvPr>
          <p:cNvSpPr txBox="1"/>
          <p:nvPr/>
        </p:nvSpPr>
        <p:spPr>
          <a:xfrm>
            <a:off x="142614" y="4254452"/>
            <a:ext cx="25146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dirty="0"/>
              <a:t>* Applicable Requirements</a:t>
            </a:r>
          </a:p>
        </p:txBody>
      </p:sp>
      <p:sp>
        <p:nvSpPr>
          <p:cNvPr id="29" name="TextBox 7">
            <a:extLst>
              <a:ext uri="{FF2B5EF4-FFF2-40B4-BE49-F238E27FC236}">
                <a16:creationId xmlns:a16="http://schemas.microsoft.com/office/drawing/2014/main" id="{6FB38576-5152-481A-8A10-ED1E8F38A560}"/>
              </a:ext>
            </a:extLst>
          </p:cNvPr>
          <p:cNvSpPr txBox="1"/>
          <p:nvPr/>
        </p:nvSpPr>
        <p:spPr>
          <a:xfrm>
            <a:off x="144039" y="1156656"/>
            <a:ext cx="25146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dirty="0"/>
              <a:t># Incorporated by Reference</a:t>
            </a:r>
          </a:p>
        </p:txBody>
      </p:sp>
      <p:sp>
        <p:nvSpPr>
          <p:cNvPr id="30" name="Title 1">
            <a:extLst>
              <a:ext uri="{FF2B5EF4-FFF2-40B4-BE49-F238E27FC236}">
                <a16:creationId xmlns:a16="http://schemas.microsoft.com/office/drawing/2014/main" id="{B8D2ECDC-F0A2-47EC-9C94-9A9AF3BA06B0}"/>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Interaction</a:t>
            </a:r>
          </a:p>
        </p:txBody>
      </p:sp>
      <p:sp>
        <p:nvSpPr>
          <p:cNvPr id="2" name="Title 1" hidden="1"/>
          <p:cNvSpPr>
            <a:spLocks noGrp="1"/>
          </p:cNvSpPr>
          <p:nvPr>
            <p:ph type="title"/>
          </p:nvPr>
        </p:nvSpPr>
        <p:spPr>
          <a:xfrm>
            <a:off x="4080336" y="397411"/>
            <a:ext cx="2479651" cy="658604"/>
          </a:xfrm>
          <a:noFill/>
          <a:ln>
            <a:no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dirty="0"/>
              <a:t>Title V and what is incorporated</a:t>
            </a:r>
          </a:p>
        </p:txBody>
      </p:sp>
    </p:spTree>
    <p:extLst>
      <p:ext uri="{BB962C8B-B14F-4D97-AF65-F5344CB8AC3E}">
        <p14:creationId xmlns:p14="http://schemas.microsoft.com/office/powerpoint/2010/main" val="1345298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7" name="Rounded Rectangle 6" descr="interaction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Rounded Rectangle 7" descr="example tab"/>
          <p:cNvSpPr/>
          <p:nvPr/>
        </p:nvSpPr>
        <p:spPr>
          <a:xfrm>
            <a:off x="3393219" y="304799"/>
            <a:ext cx="1980328" cy="94648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algn="ctr"/>
            <a:r>
              <a:rPr lang="en-US" sz="3300" b="1" dirty="0"/>
              <a:t>Examples</a:t>
            </a:r>
          </a:p>
        </p:txBody>
      </p:sp>
      <p:sp>
        <p:nvSpPr>
          <p:cNvPr id="12" name="Rounded Rectangle 11" descr="summary tab"/>
          <p:cNvSpPr/>
          <p:nvPr/>
        </p:nvSpPr>
        <p:spPr>
          <a:xfrm>
            <a:off x="5582117" y="271615"/>
            <a:ext cx="3032493" cy="772886"/>
          </a:xfrm>
          <a:prstGeom prst="round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TextBox 12"/>
          <p:cNvSpPr txBox="1"/>
          <p:nvPr/>
        </p:nvSpPr>
        <p:spPr>
          <a:xfrm>
            <a:off x="5683610" y="350089"/>
            <a:ext cx="2829506" cy="577081"/>
          </a:xfrm>
          <a:prstGeom prst="rect">
            <a:avLst/>
          </a:prstGeom>
          <a:noFill/>
          <a:effectLst>
            <a:innerShdw blurRad="63500" dist="50800" dir="16200000">
              <a:prstClr val="black">
                <a:alpha val="50000"/>
              </a:prstClr>
            </a:innerShdw>
          </a:effectLst>
        </p:spPr>
        <p:txBody>
          <a:bodyPr wrap="square" lIns="68580" tIns="34290" rIns="68580" bIns="34290" rtlCol="0">
            <a:spAutoFit/>
          </a:bodyPr>
          <a:lstStyle/>
          <a:p>
            <a:pPr algn="ctr"/>
            <a:r>
              <a:rPr lang="en-US" sz="3300" b="1" dirty="0"/>
              <a:t>Summary</a:t>
            </a:r>
          </a:p>
        </p:txBody>
      </p:sp>
      <p:sp>
        <p:nvSpPr>
          <p:cNvPr id="5" name="Rectangle 4" descr="Rectangle representing a file folder"/>
          <p:cNvSpPr/>
          <p:nvPr/>
        </p:nvSpPr>
        <p:spPr>
          <a:xfrm>
            <a:off x="0" y="903514"/>
            <a:ext cx="9144000" cy="3902528"/>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Rectangle 5" descr="Rectangle representing file folder for interaction"/>
          <p:cNvSpPr/>
          <p:nvPr/>
        </p:nvSpPr>
        <p:spPr>
          <a:xfrm>
            <a:off x="0" y="1077685"/>
            <a:ext cx="9144000" cy="4065815"/>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pic>
        <p:nvPicPr>
          <p:cNvPr id="25" name="Picture 24" descr="Puzzle with all the pieces assembled.   Some of the pieces are labeled with parts of a Title V permit.">
            <a:extLst>
              <a:ext uri="{FF2B5EF4-FFF2-40B4-BE49-F238E27FC236}">
                <a16:creationId xmlns:a16="http://schemas.microsoft.com/office/drawing/2014/main" id="{4AC98A68-D456-45BD-96CA-3571DAD75F69}"/>
              </a:ext>
            </a:extLst>
          </p:cNvPr>
          <p:cNvPicPr>
            <a:picLocks noChangeAspect="1"/>
          </p:cNvPicPr>
          <p:nvPr/>
        </p:nvPicPr>
        <p:blipFill>
          <a:blip r:embed="rId3"/>
          <a:stretch>
            <a:fillRect/>
          </a:stretch>
        </p:blipFill>
        <p:spPr>
          <a:xfrm>
            <a:off x="3355465" y="1121026"/>
            <a:ext cx="3928473" cy="3959901"/>
          </a:xfrm>
          <a:prstGeom prst="rect">
            <a:avLst/>
          </a:prstGeom>
        </p:spPr>
      </p:pic>
      <p:grpSp>
        <p:nvGrpSpPr>
          <p:cNvPr id="10" name="Group 9" descr="Missing puzzle piece labeled &quot;NSR&quot;">
            <a:extLst>
              <a:ext uri="{FF2B5EF4-FFF2-40B4-BE49-F238E27FC236}">
                <a16:creationId xmlns:a16="http://schemas.microsoft.com/office/drawing/2014/main" id="{3866C955-536C-45CC-80CB-6097F0F3BC02}"/>
              </a:ext>
            </a:extLst>
          </p:cNvPr>
          <p:cNvGrpSpPr/>
          <p:nvPr/>
        </p:nvGrpSpPr>
        <p:grpSpPr>
          <a:xfrm>
            <a:off x="7366204" y="2368017"/>
            <a:ext cx="1695529" cy="1580467"/>
            <a:chOff x="7366204" y="2368017"/>
            <a:chExt cx="1695529" cy="1580467"/>
          </a:xfrm>
        </p:grpSpPr>
        <p:pic>
          <p:nvPicPr>
            <p:cNvPr id="26" name="Picture 25" descr="Missing puzzle piece labeled &quot;NSR&quot;">
              <a:extLst>
                <a:ext uri="{FF2B5EF4-FFF2-40B4-BE49-F238E27FC236}">
                  <a16:creationId xmlns:a16="http://schemas.microsoft.com/office/drawing/2014/main" id="{E9A03CAA-7038-414E-AF31-6011A8309AC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4449" r="14873" b="19534"/>
            <a:stretch/>
          </p:blipFill>
          <p:spPr>
            <a:xfrm>
              <a:off x="7599189" y="2368017"/>
              <a:ext cx="1388214" cy="1580467"/>
            </a:xfrm>
            <a:prstGeom prst="rect">
              <a:avLst/>
            </a:prstGeom>
            <a:ln>
              <a:noFill/>
            </a:ln>
          </p:spPr>
        </p:pic>
        <p:sp>
          <p:nvSpPr>
            <p:cNvPr id="45" name="TextBox 44">
              <a:extLst>
                <a:ext uri="{FF2B5EF4-FFF2-40B4-BE49-F238E27FC236}">
                  <a16:creationId xmlns:a16="http://schemas.microsoft.com/office/drawing/2014/main" id="{E9D52F2A-58AD-4ECC-83EF-D53DB85DDD4D}"/>
                </a:ext>
              </a:extLst>
            </p:cNvPr>
            <p:cNvSpPr txBox="1"/>
            <p:nvPr/>
          </p:nvSpPr>
          <p:spPr>
            <a:xfrm>
              <a:off x="7366204" y="3094569"/>
              <a:ext cx="1695529"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NSR#*</a:t>
              </a:r>
            </a:p>
          </p:txBody>
        </p:sp>
      </p:grpSp>
      <p:grpSp>
        <p:nvGrpSpPr>
          <p:cNvPr id="3" name="Group 2" descr="Missing puzzle piece labeled &quot;SP&quot;">
            <a:extLst>
              <a:ext uri="{FF2B5EF4-FFF2-40B4-BE49-F238E27FC236}">
                <a16:creationId xmlns:a16="http://schemas.microsoft.com/office/drawing/2014/main" id="{186138FC-260A-4D5E-9847-7688A41A932F}"/>
              </a:ext>
            </a:extLst>
          </p:cNvPr>
          <p:cNvGrpSpPr/>
          <p:nvPr/>
        </p:nvGrpSpPr>
        <p:grpSpPr>
          <a:xfrm>
            <a:off x="7451034" y="1195016"/>
            <a:ext cx="1695529" cy="1259762"/>
            <a:chOff x="7451034" y="1195016"/>
            <a:chExt cx="1695529" cy="1259762"/>
          </a:xfrm>
        </p:grpSpPr>
        <p:pic>
          <p:nvPicPr>
            <p:cNvPr id="4" name="Picture 3" descr="Missing puzzle piece labeled &quot;SP&quot;">
              <a:extLst>
                <a:ext uri="{FF2B5EF4-FFF2-40B4-BE49-F238E27FC236}">
                  <a16:creationId xmlns:a16="http://schemas.microsoft.com/office/drawing/2014/main" id="{DE048639-9DF0-40AF-8CFD-6637F9732635}"/>
                </a:ext>
              </a:extLst>
            </p:cNvPr>
            <p:cNvPicPr>
              <a:picLocks noChangeAspect="1"/>
            </p:cNvPicPr>
            <p:nvPr/>
          </p:nvPicPr>
          <p:blipFill rotWithShape="1">
            <a:blip r:embed="rId5"/>
            <a:srcRect l="14204" r="4652"/>
            <a:stretch/>
          </p:blipFill>
          <p:spPr>
            <a:xfrm rot="16200000">
              <a:off x="7557913" y="1334212"/>
              <a:ext cx="1259762" cy="981370"/>
            </a:xfrm>
            <a:prstGeom prst="roundRect">
              <a:avLst/>
            </a:prstGeom>
          </p:spPr>
        </p:pic>
        <p:sp>
          <p:nvSpPr>
            <p:cNvPr id="46" name="TextBox 45">
              <a:extLst>
                <a:ext uri="{FF2B5EF4-FFF2-40B4-BE49-F238E27FC236}">
                  <a16:creationId xmlns:a16="http://schemas.microsoft.com/office/drawing/2014/main" id="{3401CA35-F622-4A2D-BCE5-08D4F0271FC9}"/>
                </a:ext>
              </a:extLst>
            </p:cNvPr>
            <p:cNvSpPr txBox="1"/>
            <p:nvPr/>
          </p:nvSpPr>
          <p:spPr>
            <a:xfrm>
              <a:off x="7451034" y="1600262"/>
              <a:ext cx="1695529"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SP#*</a:t>
              </a:r>
            </a:p>
          </p:txBody>
        </p:sp>
      </p:grpSp>
      <p:grpSp>
        <p:nvGrpSpPr>
          <p:cNvPr id="11" name="Group 10" descr="Missing puzzle piece labeled &quot;PBR&quot;">
            <a:extLst>
              <a:ext uri="{FF2B5EF4-FFF2-40B4-BE49-F238E27FC236}">
                <a16:creationId xmlns:a16="http://schemas.microsoft.com/office/drawing/2014/main" id="{53ACE249-1E81-49D4-B181-A0859EAF1B57}"/>
              </a:ext>
            </a:extLst>
          </p:cNvPr>
          <p:cNvGrpSpPr/>
          <p:nvPr/>
        </p:nvGrpSpPr>
        <p:grpSpPr>
          <a:xfrm>
            <a:off x="7283937" y="3896957"/>
            <a:ext cx="1768622" cy="1139917"/>
            <a:chOff x="7283937" y="3896957"/>
            <a:chExt cx="1768622" cy="1139917"/>
          </a:xfrm>
        </p:grpSpPr>
        <p:pic>
          <p:nvPicPr>
            <p:cNvPr id="27" name="Picture 26" descr="Missing puzzle piece labeled &quot;PBR&quot;">
              <a:extLst>
                <a:ext uri="{FF2B5EF4-FFF2-40B4-BE49-F238E27FC236}">
                  <a16:creationId xmlns:a16="http://schemas.microsoft.com/office/drawing/2014/main" id="{EF4C6B0A-C529-4E66-A8B0-2F166CF08DFB}"/>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14449" r="34974" b="19534"/>
            <a:stretch/>
          </p:blipFill>
          <p:spPr>
            <a:xfrm rot="5400000">
              <a:off x="7612413" y="3568481"/>
              <a:ext cx="1111670" cy="1768622"/>
            </a:xfrm>
            <a:prstGeom prst="rect">
              <a:avLst/>
            </a:prstGeom>
            <a:ln>
              <a:noFill/>
            </a:ln>
          </p:spPr>
        </p:pic>
        <p:sp>
          <p:nvSpPr>
            <p:cNvPr id="47" name="TextBox 46">
              <a:extLst>
                <a:ext uri="{FF2B5EF4-FFF2-40B4-BE49-F238E27FC236}">
                  <a16:creationId xmlns:a16="http://schemas.microsoft.com/office/drawing/2014/main" id="{97D6F2FE-D004-43CE-84E4-9BB5358939D9}"/>
                </a:ext>
              </a:extLst>
            </p:cNvPr>
            <p:cNvSpPr txBox="1"/>
            <p:nvPr/>
          </p:nvSpPr>
          <p:spPr>
            <a:xfrm>
              <a:off x="7503485" y="4575209"/>
              <a:ext cx="142096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PBR#*</a:t>
              </a:r>
            </a:p>
          </p:txBody>
        </p:sp>
      </p:grpSp>
      <p:sp>
        <p:nvSpPr>
          <p:cNvPr id="58" name="TextBox 57">
            <a:extLst>
              <a:ext uri="{FF2B5EF4-FFF2-40B4-BE49-F238E27FC236}">
                <a16:creationId xmlns:a16="http://schemas.microsoft.com/office/drawing/2014/main" id="{6311C59A-5F74-4B6E-85E6-4187B0077873}"/>
              </a:ext>
            </a:extLst>
          </p:cNvPr>
          <p:cNvSpPr txBox="1"/>
          <p:nvPr/>
        </p:nvSpPr>
        <p:spPr>
          <a:xfrm>
            <a:off x="5980762" y="2601703"/>
            <a:ext cx="1582685"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NSPS*</a:t>
            </a:r>
          </a:p>
        </p:txBody>
      </p:sp>
      <p:sp>
        <p:nvSpPr>
          <p:cNvPr id="60" name="TextBox 59">
            <a:extLst>
              <a:ext uri="{FF2B5EF4-FFF2-40B4-BE49-F238E27FC236}">
                <a16:creationId xmlns:a16="http://schemas.microsoft.com/office/drawing/2014/main" id="{5D5635D6-B5DD-45C5-9BC3-18AD76E2C376}"/>
              </a:ext>
            </a:extLst>
          </p:cNvPr>
          <p:cNvSpPr txBox="1"/>
          <p:nvPr/>
        </p:nvSpPr>
        <p:spPr>
          <a:xfrm>
            <a:off x="3923362" y="1632966"/>
            <a:ext cx="1752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MACT*</a:t>
            </a:r>
          </a:p>
        </p:txBody>
      </p:sp>
      <p:sp>
        <p:nvSpPr>
          <p:cNvPr id="61" name="TextBox 60">
            <a:extLst>
              <a:ext uri="{FF2B5EF4-FFF2-40B4-BE49-F238E27FC236}">
                <a16:creationId xmlns:a16="http://schemas.microsoft.com/office/drawing/2014/main" id="{D541D590-A99F-4731-8D23-64548DB114CB}"/>
              </a:ext>
            </a:extLst>
          </p:cNvPr>
          <p:cNvSpPr txBox="1"/>
          <p:nvPr/>
        </p:nvSpPr>
        <p:spPr>
          <a:xfrm>
            <a:off x="2924479" y="3565330"/>
            <a:ext cx="1752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SIP*</a:t>
            </a:r>
          </a:p>
        </p:txBody>
      </p:sp>
      <p:sp>
        <p:nvSpPr>
          <p:cNvPr id="62" name="TextBox 61">
            <a:extLst>
              <a:ext uri="{FF2B5EF4-FFF2-40B4-BE49-F238E27FC236}">
                <a16:creationId xmlns:a16="http://schemas.microsoft.com/office/drawing/2014/main" id="{0058BEBD-4088-43AF-900C-CC5032E0D412}"/>
              </a:ext>
            </a:extLst>
          </p:cNvPr>
          <p:cNvSpPr txBox="1"/>
          <p:nvPr/>
        </p:nvSpPr>
        <p:spPr>
          <a:xfrm>
            <a:off x="3389962" y="2601704"/>
            <a:ext cx="1752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PM/CAM*</a:t>
            </a:r>
          </a:p>
        </p:txBody>
      </p:sp>
      <p:sp>
        <p:nvSpPr>
          <p:cNvPr id="63" name="TextBox 62">
            <a:extLst>
              <a:ext uri="{FF2B5EF4-FFF2-40B4-BE49-F238E27FC236}">
                <a16:creationId xmlns:a16="http://schemas.microsoft.com/office/drawing/2014/main" id="{297C1230-9958-4D5F-A3AB-ED625DAE5146}"/>
              </a:ext>
            </a:extLst>
          </p:cNvPr>
          <p:cNvSpPr txBox="1"/>
          <p:nvPr/>
        </p:nvSpPr>
        <p:spPr>
          <a:xfrm>
            <a:off x="5462271" y="4582903"/>
            <a:ext cx="1887484"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NESHAPS*</a:t>
            </a:r>
          </a:p>
        </p:txBody>
      </p:sp>
      <p:sp>
        <p:nvSpPr>
          <p:cNvPr id="23" name="Left Brace 22" descr="Braces labeling the puzzle as representing Title V">
            <a:extLst>
              <a:ext uri="{FF2B5EF4-FFF2-40B4-BE49-F238E27FC236}">
                <a16:creationId xmlns:a16="http://schemas.microsoft.com/office/drawing/2014/main" id="{7FCFB301-9898-4559-9ED9-C39F810359C9}"/>
              </a:ext>
            </a:extLst>
          </p:cNvPr>
          <p:cNvSpPr/>
          <p:nvPr/>
        </p:nvSpPr>
        <p:spPr>
          <a:xfrm>
            <a:off x="2286000" y="1121026"/>
            <a:ext cx="990600" cy="3962400"/>
          </a:xfrm>
          <a:prstGeom prst="leftBrace">
            <a:avLst>
              <a:gd name="adj1" fmla="val 22672"/>
              <a:gd name="adj2" fmla="val 49219"/>
            </a:avLst>
          </a:prstGeom>
          <a:ln w="38100">
            <a:solidFill>
              <a:srgbClr val="6699FF"/>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FCFEFC"/>
              </a:solidFill>
            </a:endParaRPr>
          </a:p>
        </p:txBody>
      </p:sp>
      <p:sp>
        <p:nvSpPr>
          <p:cNvPr id="24" name="TextBox 7">
            <a:extLst>
              <a:ext uri="{FF2B5EF4-FFF2-40B4-BE49-F238E27FC236}">
                <a16:creationId xmlns:a16="http://schemas.microsoft.com/office/drawing/2014/main" id="{863C2E2B-135D-4CE0-B22A-9128BC9CDCD4}"/>
              </a:ext>
            </a:extLst>
          </p:cNvPr>
          <p:cNvSpPr txBox="1"/>
          <p:nvPr/>
        </p:nvSpPr>
        <p:spPr>
          <a:xfrm>
            <a:off x="409575" y="2457454"/>
            <a:ext cx="17526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t>Title V Permit</a:t>
            </a:r>
          </a:p>
        </p:txBody>
      </p:sp>
      <p:sp>
        <p:nvSpPr>
          <p:cNvPr id="28" name="TextBox 7">
            <a:extLst>
              <a:ext uri="{FF2B5EF4-FFF2-40B4-BE49-F238E27FC236}">
                <a16:creationId xmlns:a16="http://schemas.microsoft.com/office/drawing/2014/main" id="{D0463793-F35B-4BEA-A863-6A337EAFD76B}"/>
              </a:ext>
            </a:extLst>
          </p:cNvPr>
          <p:cNvSpPr txBox="1"/>
          <p:nvPr/>
        </p:nvSpPr>
        <p:spPr>
          <a:xfrm>
            <a:off x="142614" y="4254452"/>
            <a:ext cx="25146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dirty="0"/>
              <a:t>* Applicable Requirements</a:t>
            </a:r>
          </a:p>
        </p:txBody>
      </p:sp>
      <p:sp>
        <p:nvSpPr>
          <p:cNvPr id="29" name="TextBox 7">
            <a:extLst>
              <a:ext uri="{FF2B5EF4-FFF2-40B4-BE49-F238E27FC236}">
                <a16:creationId xmlns:a16="http://schemas.microsoft.com/office/drawing/2014/main" id="{6FB38576-5152-481A-8A10-ED1E8F38A560}"/>
              </a:ext>
            </a:extLst>
          </p:cNvPr>
          <p:cNvSpPr txBox="1"/>
          <p:nvPr/>
        </p:nvSpPr>
        <p:spPr>
          <a:xfrm>
            <a:off x="144039" y="1156656"/>
            <a:ext cx="25146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dirty="0"/>
              <a:t># Incorporated by Reference</a:t>
            </a:r>
          </a:p>
        </p:txBody>
      </p:sp>
      <p:pic>
        <p:nvPicPr>
          <p:cNvPr id="30" name="Content Placeholder 5" descr="Puzzle with all the pieces assembled except one. Some of the pieces are labeled with parts of a Title V permit.">
            <a:extLst>
              <a:ext uri="{FF2B5EF4-FFF2-40B4-BE49-F238E27FC236}">
                <a16:creationId xmlns:a16="http://schemas.microsoft.com/office/drawing/2014/main" id="{8BA5BDDE-E684-48D2-A1C1-4DA8CEB461A4}"/>
              </a:ext>
            </a:extLst>
          </p:cNvPr>
          <p:cNvPicPr>
            <a:picLocks noGrp="1" noChangeAspect="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7240" r="7827" b="15035"/>
          <a:stretch/>
        </p:blipFill>
        <p:spPr>
          <a:xfrm>
            <a:off x="3139041" y="882494"/>
            <a:ext cx="4316757" cy="4360636"/>
          </a:xfrm>
          <a:prstGeom prst="rect">
            <a:avLst/>
          </a:prstGeom>
          <a:ln>
            <a:noFill/>
          </a:ln>
        </p:spPr>
      </p:pic>
      <p:pic>
        <p:nvPicPr>
          <p:cNvPr id="31" name="Picture 30" descr="Missing puzzle piece labeled &quot;NSR&quot;">
            <a:extLst>
              <a:ext uri="{FF2B5EF4-FFF2-40B4-BE49-F238E27FC236}">
                <a16:creationId xmlns:a16="http://schemas.microsoft.com/office/drawing/2014/main" id="{90ABF56C-E872-479C-89B1-76135B063D66}"/>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14449" r="14873" b="19534"/>
          <a:stretch/>
        </p:blipFill>
        <p:spPr>
          <a:xfrm>
            <a:off x="5222937" y="2848304"/>
            <a:ext cx="1474164" cy="1715809"/>
          </a:xfrm>
          <a:prstGeom prst="rect">
            <a:avLst/>
          </a:prstGeom>
          <a:ln>
            <a:noFill/>
          </a:ln>
        </p:spPr>
      </p:pic>
      <p:sp>
        <p:nvSpPr>
          <p:cNvPr id="32" name="TextBox 31">
            <a:extLst>
              <a:ext uri="{FF2B5EF4-FFF2-40B4-BE49-F238E27FC236}">
                <a16:creationId xmlns:a16="http://schemas.microsoft.com/office/drawing/2014/main" id="{6BF015F9-824E-4CD6-BB5C-B424FDED6BEE}"/>
              </a:ext>
            </a:extLst>
          </p:cNvPr>
          <p:cNvSpPr txBox="1"/>
          <p:nvPr/>
        </p:nvSpPr>
        <p:spPr>
          <a:xfrm>
            <a:off x="4071854" y="4637595"/>
            <a:ext cx="142096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PBR#*</a:t>
            </a:r>
          </a:p>
        </p:txBody>
      </p:sp>
      <p:sp>
        <p:nvSpPr>
          <p:cNvPr id="33" name="TextBox 32">
            <a:extLst>
              <a:ext uri="{FF2B5EF4-FFF2-40B4-BE49-F238E27FC236}">
                <a16:creationId xmlns:a16="http://schemas.microsoft.com/office/drawing/2014/main" id="{888E5445-E71A-4D2A-BA4B-B8AB26A19440}"/>
              </a:ext>
            </a:extLst>
          </p:cNvPr>
          <p:cNvSpPr txBox="1"/>
          <p:nvPr/>
        </p:nvSpPr>
        <p:spPr>
          <a:xfrm>
            <a:off x="5976854" y="1559740"/>
            <a:ext cx="1695529"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SP#*</a:t>
            </a:r>
          </a:p>
        </p:txBody>
      </p:sp>
      <p:sp>
        <p:nvSpPr>
          <p:cNvPr id="34" name="TextBox 33">
            <a:extLst>
              <a:ext uri="{FF2B5EF4-FFF2-40B4-BE49-F238E27FC236}">
                <a16:creationId xmlns:a16="http://schemas.microsoft.com/office/drawing/2014/main" id="{227799B4-4C9B-435F-A0E2-F1A0D477621B}"/>
              </a:ext>
            </a:extLst>
          </p:cNvPr>
          <p:cNvSpPr txBox="1"/>
          <p:nvPr/>
        </p:nvSpPr>
        <p:spPr>
          <a:xfrm>
            <a:off x="4991016" y="3642791"/>
            <a:ext cx="1695529"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NSR#*</a:t>
            </a:r>
          </a:p>
        </p:txBody>
      </p:sp>
      <p:sp>
        <p:nvSpPr>
          <p:cNvPr id="35" name="TextBox 34">
            <a:extLst>
              <a:ext uri="{FF2B5EF4-FFF2-40B4-BE49-F238E27FC236}">
                <a16:creationId xmlns:a16="http://schemas.microsoft.com/office/drawing/2014/main" id="{26164111-922E-4B76-B97F-DCD809152D73}"/>
              </a:ext>
            </a:extLst>
          </p:cNvPr>
          <p:cNvSpPr txBox="1"/>
          <p:nvPr/>
        </p:nvSpPr>
        <p:spPr>
          <a:xfrm>
            <a:off x="5984928" y="2609741"/>
            <a:ext cx="1582685"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NSPS*</a:t>
            </a:r>
          </a:p>
        </p:txBody>
      </p:sp>
      <p:sp>
        <p:nvSpPr>
          <p:cNvPr id="36" name="TextBox 35">
            <a:extLst>
              <a:ext uri="{FF2B5EF4-FFF2-40B4-BE49-F238E27FC236}">
                <a16:creationId xmlns:a16="http://schemas.microsoft.com/office/drawing/2014/main" id="{A69515DE-C522-4E24-8DD1-4651A505C83C}"/>
              </a:ext>
            </a:extLst>
          </p:cNvPr>
          <p:cNvSpPr txBox="1"/>
          <p:nvPr/>
        </p:nvSpPr>
        <p:spPr>
          <a:xfrm>
            <a:off x="3924248" y="1636410"/>
            <a:ext cx="17526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MACT*</a:t>
            </a:r>
          </a:p>
        </p:txBody>
      </p:sp>
      <p:sp>
        <p:nvSpPr>
          <p:cNvPr id="37" name="TextBox 36">
            <a:extLst>
              <a:ext uri="{FF2B5EF4-FFF2-40B4-BE49-F238E27FC236}">
                <a16:creationId xmlns:a16="http://schemas.microsoft.com/office/drawing/2014/main" id="{94C11170-E9A9-424F-8EEB-90EE805943C5}"/>
              </a:ext>
            </a:extLst>
          </p:cNvPr>
          <p:cNvSpPr txBox="1"/>
          <p:nvPr/>
        </p:nvSpPr>
        <p:spPr>
          <a:xfrm>
            <a:off x="2924479" y="3561874"/>
            <a:ext cx="1752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SIP*</a:t>
            </a:r>
          </a:p>
        </p:txBody>
      </p:sp>
      <p:sp>
        <p:nvSpPr>
          <p:cNvPr id="38" name="TextBox 37">
            <a:extLst>
              <a:ext uri="{FF2B5EF4-FFF2-40B4-BE49-F238E27FC236}">
                <a16:creationId xmlns:a16="http://schemas.microsoft.com/office/drawing/2014/main" id="{8BF3D6BA-999D-4ECC-979F-5FE6A06E91A8}"/>
              </a:ext>
            </a:extLst>
          </p:cNvPr>
          <p:cNvSpPr txBox="1"/>
          <p:nvPr/>
        </p:nvSpPr>
        <p:spPr>
          <a:xfrm>
            <a:off x="3392503" y="2641182"/>
            <a:ext cx="1752600"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PM/CAM*</a:t>
            </a:r>
          </a:p>
        </p:txBody>
      </p:sp>
      <p:sp>
        <p:nvSpPr>
          <p:cNvPr id="39" name="TextBox 38">
            <a:extLst>
              <a:ext uri="{FF2B5EF4-FFF2-40B4-BE49-F238E27FC236}">
                <a16:creationId xmlns:a16="http://schemas.microsoft.com/office/drawing/2014/main" id="{68F82E98-E82E-462C-9CFE-141E1EE64A44}"/>
              </a:ext>
            </a:extLst>
          </p:cNvPr>
          <p:cNvSpPr txBox="1"/>
          <p:nvPr/>
        </p:nvSpPr>
        <p:spPr>
          <a:xfrm>
            <a:off x="5461610" y="4582902"/>
            <a:ext cx="1887484"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rPr>
              <a:t>NESHAPS*</a:t>
            </a:r>
          </a:p>
        </p:txBody>
      </p:sp>
      <p:sp>
        <p:nvSpPr>
          <p:cNvPr id="41" name="Title 1">
            <a:extLst>
              <a:ext uri="{FF2B5EF4-FFF2-40B4-BE49-F238E27FC236}">
                <a16:creationId xmlns:a16="http://schemas.microsoft.com/office/drawing/2014/main" id="{0C599149-B400-4AE4-B9BE-0E26CEF17587}"/>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Interaction</a:t>
            </a:r>
          </a:p>
        </p:txBody>
      </p:sp>
      <p:sp>
        <p:nvSpPr>
          <p:cNvPr id="2" name="Title 1" hidden="1"/>
          <p:cNvSpPr>
            <a:spLocks noGrp="1"/>
          </p:cNvSpPr>
          <p:nvPr>
            <p:ph type="title"/>
          </p:nvPr>
        </p:nvSpPr>
        <p:spPr>
          <a:xfrm>
            <a:off x="4079875" y="406009"/>
            <a:ext cx="2479651" cy="658604"/>
          </a:xfrm>
          <a:noFill/>
          <a:ln>
            <a:no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dirty="0"/>
              <a:t>Title V and what is incorporated, continued</a:t>
            </a:r>
          </a:p>
        </p:txBody>
      </p:sp>
    </p:spTree>
    <p:extLst>
      <p:ext uri="{BB962C8B-B14F-4D97-AF65-F5344CB8AC3E}">
        <p14:creationId xmlns:p14="http://schemas.microsoft.com/office/powerpoint/2010/main" val="141860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10"/>
                                        </p:tgtEl>
                                        <p:attrNameLst>
                                          <p:attrName>ppt_w</p:attrName>
                                        </p:attrNameLst>
                                      </p:cBhvr>
                                      <p:tavLst>
                                        <p:tav tm="0">
                                          <p:val>
                                            <p:strVal val="ppt_w"/>
                                          </p:val>
                                        </p:tav>
                                        <p:tav tm="100000">
                                          <p:val>
                                            <p:fltVal val="0"/>
                                          </p:val>
                                        </p:tav>
                                      </p:tavLst>
                                    </p:anim>
                                    <p:anim calcmode="lin" valueType="num">
                                      <p:cBhvr>
                                        <p:cTn id="13" dur="1000"/>
                                        <p:tgtEl>
                                          <p:spTgt spid="10"/>
                                        </p:tgtEl>
                                        <p:attrNameLst>
                                          <p:attrName>ppt_h</p:attrName>
                                        </p:attrNameLst>
                                      </p:cBhvr>
                                      <p:tavLst>
                                        <p:tav tm="0">
                                          <p:val>
                                            <p:strVal val="ppt_h"/>
                                          </p:val>
                                        </p:tav>
                                        <p:tav tm="100000">
                                          <p:val>
                                            <p:fltVal val="0"/>
                                          </p:val>
                                        </p:tav>
                                      </p:tavLst>
                                    </p:anim>
                                    <p:anim calcmode="lin" valueType="num">
                                      <p:cBhvr>
                                        <p:cTn id="14" dur="1000"/>
                                        <p:tgtEl>
                                          <p:spTgt spid="10"/>
                                        </p:tgtEl>
                                        <p:attrNameLst>
                                          <p:attrName>style.rotation</p:attrName>
                                        </p:attrNameLst>
                                      </p:cBhvr>
                                      <p:tavLst>
                                        <p:tav tm="0">
                                          <p:val>
                                            <p:fltVal val="0"/>
                                          </p:val>
                                        </p:tav>
                                        <p:tav tm="100000">
                                          <p:val>
                                            <p:fltVal val="90"/>
                                          </p:val>
                                        </p:tav>
                                      </p:tavLst>
                                    </p:anim>
                                    <p:animEffect transition="out" filter="fade">
                                      <p:cBhvr>
                                        <p:cTn id="15" dur="1000"/>
                                        <p:tgtEl>
                                          <p:spTgt spid="10"/>
                                        </p:tgtEl>
                                      </p:cBhvr>
                                    </p:animEffect>
                                    <p:set>
                                      <p:cBhvr>
                                        <p:cTn id="16" dur="1" fill="hold">
                                          <p:stCondLst>
                                            <p:cond delay="999"/>
                                          </p:stCondLst>
                                        </p:cTn>
                                        <p:tgtEl>
                                          <p:spTgt spid="10"/>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11"/>
                                        </p:tgtEl>
                                        <p:attrNameLst>
                                          <p:attrName>ppt_w</p:attrName>
                                        </p:attrNameLst>
                                      </p:cBhvr>
                                      <p:tavLst>
                                        <p:tav tm="0">
                                          <p:val>
                                            <p:strVal val="ppt_w"/>
                                          </p:val>
                                        </p:tav>
                                        <p:tav tm="100000">
                                          <p:val>
                                            <p:fltVal val="0"/>
                                          </p:val>
                                        </p:tav>
                                      </p:tavLst>
                                    </p:anim>
                                    <p:anim calcmode="lin" valueType="num">
                                      <p:cBhvr>
                                        <p:cTn id="19" dur="1000"/>
                                        <p:tgtEl>
                                          <p:spTgt spid="11"/>
                                        </p:tgtEl>
                                        <p:attrNameLst>
                                          <p:attrName>ppt_h</p:attrName>
                                        </p:attrNameLst>
                                      </p:cBhvr>
                                      <p:tavLst>
                                        <p:tav tm="0">
                                          <p:val>
                                            <p:strVal val="ppt_h"/>
                                          </p:val>
                                        </p:tav>
                                        <p:tav tm="100000">
                                          <p:val>
                                            <p:fltVal val="0"/>
                                          </p:val>
                                        </p:tav>
                                      </p:tavLst>
                                    </p:anim>
                                    <p:anim calcmode="lin" valueType="num">
                                      <p:cBhvr>
                                        <p:cTn id="20" dur="1000"/>
                                        <p:tgtEl>
                                          <p:spTgt spid="11"/>
                                        </p:tgtEl>
                                        <p:attrNameLst>
                                          <p:attrName>style.rotation</p:attrName>
                                        </p:attrNameLst>
                                      </p:cBhvr>
                                      <p:tavLst>
                                        <p:tav tm="0">
                                          <p:val>
                                            <p:fltVal val="0"/>
                                          </p:val>
                                        </p:tav>
                                        <p:tav tm="100000">
                                          <p:val>
                                            <p:fltVal val="90"/>
                                          </p:val>
                                        </p:tav>
                                      </p:tavLst>
                                    </p:anim>
                                    <p:animEffect transition="out" filter="fade">
                                      <p:cBhvr>
                                        <p:cTn id="21" dur="1000"/>
                                        <p:tgtEl>
                                          <p:spTgt spid="11"/>
                                        </p:tgtEl>
                                      </p:cBhvr>
                                    </p:animEffect>
                                    <p:set>
                                      <p:cBhvr>
                                        <p:cTn id="22" dur="1" fill="hold">
                                          <p:stCondLst>
                                            <p:cond delay="999"/>
                                          </p:stCondLst>
                                        </p:cTn>
                                        <p:tgtEl>
                                          <p:spTgt spid="11"/>
                                        </p:tgtEl>
                                        <p:attrNameLst>
                                          <p:attrName>style.visibility</p:attrName>
                                        </p:attrNameLst>
                                      </p:cBhvr>
                                      <p:to>
                                        <p:strVal val="hidden"/>
                                      </p:to>
                                    </p:set>
                                  </p:childTnLst>
                                </p:cTn>
                              </p:par>
                              <p:par>
                                <p:cTn id="23" presetID="14" presetClass="entr" presetSubtype="1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randombar(horizontal)">
                                      <p:cBhvr>
                                        <p:cTn id="28" dur="500"/>
                                        <p:tgtEl>
                                          <p:spTgt spid="3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randombar(horizontal)">
                                      <p:cBhvr>
                                        <p:cTn id="31" dur="500"/>
                                        <p:tgtEl>
                                          <p:spTgt spid="3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500"/>
                                        <p:tgtEl>
                                          <p:spTgt spid="3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randombar(horizontal)">
                                      <p:cBhvr>
                                        <p:cTn id="43" dur="500"/>
                                        <p:tgtEl>
                                          <p:spTgt spid="3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randombar(horizontal)">
                                      <p:cBhvr>
                                        <p:cTn id="46" dur="500"/>
                                        <p:tgtEl>
                                          <p:spTgt spid="39"/>
                                        </p:tgtEl>
                                      </p:cBhvr>
                                    </p:animEffect>
                                  </p:childTnLst>
                                </p:cTn>
                              </p:par>
                              <p:par>
                                <p:cTn id="47" presetID="14" presetClass="entr" presetSubtype="1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par>
                                <p:cTn id="50" presetID="14" presetClass="entr" presetSubtype="1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randombar(horizontal)">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7" name="Rounded Rectangle 6" descr="interaction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Rounded Rectangle 7" descr="example tab"/>
          <p:cNvSpPr/>
          <p:nvPr/>
        </p:nvSpPr>
        <p:spPr>
          <a:xfrm>
            <a:off x="3393219" y="304799"/>
            <a:ext cx="1980328" cy="94648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algn="ctr"/>
            <a:r>
              <a:rPr lang="en-US" sz="3300" b="1" dirty="0"/>
              <a:t>Examples</a:t>
            </a:r>
          </a:p>
        </p:txBody>
      </p:sp>
      <p:sp>
        <p:nvSpPr>
          <p:cNvPr id="12" name="Rounded Rectangle 11" descr="summary tab"/>
          <p:cNvSpPr/>
          <p:nvPr/>
        </p:nvSpPr>
        <p:spPr>
          <a:xfrm>
            <a:off x="5582117" y="271615"/>
            <a:ext cx="3032493" cy="772886"/>
          </a:xfrm>
          <a:prstGeom prst="round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TextBox 12"/>
          <p:cNvSpPr txBox="1"/>
          <p:nvPr/>
        </p:nvSpPr>
        <p:spPr>
          <a:xfrm>
            <a:off x="5683610" y="350089"/>
            <a:ext cx="2829506" cy="577081"/>
          </a:xfrm>
          <a:prstGeom prst="rect">
            <a:avLst/>
          </a:prstGeom>
          <a:noFill/>
          <a:effectLst>
            <a:innerShdw blurRad="63500" dist="50800" dir="16200000">
              <a:prstClr val="black">
                <a:alpha val="50000"/>
              </a:prstClr>
            </a:innerShdw>
          </a:effectLst>
        </p:spPr>
        <p:txBody>
          <a:bodyPr wrap="square" lIns="68580" tIns="34290" rIns="68580" bIns="34290" rtlCol="0">
            <a:spAutoFit/>
          </a:bodyPr>
          <a:lstStyle/>
          <a:p>
            <a:pPr algn="ctr"/>
            <a:r>
              <a:rPr lang="en-US" sz="3300" b="1" dirty="0"/>
              <a:t>Summary</a:t>
            </a:r>
          </a:p>
        </p:txBody>
      </p:sp>
      <p:sp>
        <p:nvSpPr>
          <p:cNvPr id="5" name="Rectangle 4" descr="Rectangle representing a file folder"/>
          <p:cNvSpPr/>
          <p:nvPr/>
        </p:nvSpPr>
        <p:spPr>
          <a:xfrm>
            <a:off x="0" y="903514"/>
            <a:ext cx="9144000" cy="3902528"/>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Rectangle 5" descr="Rectangle representing file folder for interaction"/>
          <p:cNvSpPr/>
          <p:nvPr/>
        </p:nvSpPr>
        <p:spPr>
          <a:xfrm>
            <a:off x="0" y="1077685"/>
            <a:ext cx="9144000" cy="4065815"/>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 name="Rectangle 2">
            <a:extLst>
              <a:ext uri="{FF2B5EF4-FFF2-40B4-BE49-F238E27FC236}">
                <a16:creationId xmlns:a16="http://schemas.microsoft.com/office/drawing/2014/main" id="{F6A09B4E-E789-4E14-8F9E-63C1171442A6}"/>
              </a:ext>
            </a:extLst>
          </p:cNvPr>
          <p:cNvSpPr/>
          <p:nvPr/>
        </p:nvSpPr>
        <p:spPr>
          <a:xfrm>
            <a:off x="97061" y="1112394"/>
            <a:ext cx="3843855" cy="1384995"/>
          </a:xfrm>
          <a:prstGeom prst="rect">
            <a:avLst/>
          </a:prstGeom>
        </p:spPr>
        <p:txBody>
          <a:bodyPr wrap="square">
            <a:spAutoFit/>
          </a:bodyPr>
          <a:lstStyle/>
          <a:p>
            <a:pPr>
              <a:spcAft>
                <a:spcPts val="3000"/>
              </a:spcAft>
            </a:pPr>
            <a:r>
              <a:rPr lang="en-US" sz="2800" dirty="0"/>
              <a:t>MRRT type requirements under Title V may also be included in NSR permits</a:t>
            </a:r>
          </a:p>
        </p:txBody>
      </p:sp>
      <p:pic>
        <p:nvPicPr>
          <p:cNvPr id="23" name="Content Placeholder 3" descr="a magnifying glass on the NSR puzzle">
            <a:extLst>
              <a:ext uri="{FF2B5EF4-FFF2-40B4-BE49-F238E27FC236}">
                <a16:creationId xmlns:a16="http://schemas.microsoft.com/office/drawing/2014/main" id="{6D60ECA6-403C-4082-9683-0649CDF121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486281" flipH="1">
            <a:off x="-359021" y="-212167"/>
            <a:ext cx="9368202" cy="9377598"/>
          </a:xfrm>
        </p:spPr>
      </p:pic>
      <p:grpSp>
        <p:nvGrpSpPr>
          <p:cNvPr id="4" name="Group 3" descr="The NSR puzzle piece zoomed in to reveal it has puzzle pieces labeled with Title V requirements: testing, recordkeeping, reporting, periodic monitoring, and compliance assurance monitoring">
            <a:extLst>
              <a:ext uri="{FF2B5EF4-FFF2-40B4-BE49-F238E27FC236}">
                <a16:creationId xmlns:a16="http://schemas.microsoft.com/office/drawing/2014/main" id="{8A07985C-7C30-4D4E-8242-E96BDEBF5836}"/>
              </a:ext>
            </a:extLst>
          </p:cNvPr>
          <p:cNvGrpSpPr/>
          <p:nvPr/>
        </p:nvGrpSpPr>
        <p:grpSpPr>
          <a:xfrm>
            <a:off x="4149486" y="1757397"/>
            <a:ext cx="3704923" cy="2863983"/>
            <a:chOff x="4149486" y="1757397"/>
            <a:chExt cx="3704923" cy="2863983"/>
          </a:xfrm>
        </p:grpSpPr>
        <p:pic>
          <p:nvPicPr>
            <p:cNvPr id="15" name="puzzle" descr="The NSR puzzle piece zoomed in to reveal it has puzzle pieces labeled with Title V requirements: testing, recordkeeping, reporting, periodic monitoring, and compliance assurance monitoring">
              <a:extLst>
                <a:ext uri="{FF2B5EF4-FFF2-40B4-BE49-F238E27FC236}">
                  <a16:creationId xmlns:a16="http://schemas.microsoft.com/office/drawing/2014/main" id="{DFEE1442-1BEE-4B7A-8FEC-5026BC70B1FD}"/>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0481" t="3210" r="10384" b="17980"/>
            <a:stretch/>
          </p:blipFill>
          <p:spPr>
            <a:xfrm>
              <a:off x="4325079" y="1757397"/>
              <a:ext cx="3350955" cy="2719236"/>
            </a:xfrm>
            <a:prstGeom prst="roundRect">
              <a:avLst/>
            </a:prstGeom>
            <a:solidFill>
              <a:srgbClr val="8FAADC"/>
            </a:solidFill>
          </p:spPr>
        </p:pic>
        <p:sp>
          <p:nvSpPr>
            <p:cNvPr id="16" name="TextBox 15">
              <a:extLst>
                <a:ext uri="{FF2B5EF4-FFF2-40B4-BE49-F238E27FC236}">
                  <a16:creationId xmlns:a16="http://schemas.microsoft.com/office/drawing/2014/main" id="{FC8A2551-C9F1-4D2C-94C2-E78F497065F5}"/>
                </a:ext>
              </a:extLst>
            </p:cNvPr>
            <p:cNvSpPr txBox="1"/>
            <p:nvPr/>
          </p:nvSpPr>
          <p:spPr>
            <a:xfrm>
              <a:off x="4807310" y="4036605"/>
              <a:ext cx="1752600" cy="584775"/>
            </a:xfrm>
            <a:prstGeom prst="rect">
              <a:avLst/>
            </a:prstGeom>
            <a:noFill/>
          </p:spPr>
          <p:txBody>
            <a:bodyPr wrap="square" rtlCol="0">
              <a:spAutoFit/>
            </a:bodyPr>
            <a:lstStyle/>
            <a:p>
              <a:pPr algn="ctr"/>
              <a:r>
                <a:rPr lang="en-US" sz="3200" b="1" dirty="0">
                  <a:solidFill>
                    <a:schemeClr val="bg1"/>
                  </a:solidFill>
                </a:rPr>
                <a:t>PM</a:t>
              </a:r>
            </a:p>
          </p:txBody>
        </p:sp>
        <p:sp>
          <p:nvSpPr>
            <p:cNvPr id="17" name="TextBox 16">
              <a:extLst>
                <a:ext uri="{FF2B5EF4-FFF2-40B4-BE49-F238E27FC236}">
                  <a16:creationId xmlns:a16="http://schemas.microsoft.com/office/drawing/2014/main" id="{6FD0938C-A4A8-46EA-91A9-720D4D6BCA77}"/>
                </a:ext>
              </a:extLst>
            </p:cNvPr>
            <p:cNvSpPr txBox="1"/>
            <p:nvPr/>
          </p:nvSpPr>
          <p:spPr>
            <a:xfrm>
              <a:off x="4149486" y="1881674"/>
              <a:ext cx="1534124" cy="584775"/>
            </a:xfrm>
            <a:prstGeom prst="rect">
              <a:avLst/>
            </a:prstGeom>
            <a:noFill/>
          </p:spPr>
          <p:txBody>
            <a:bodyPr wrap="square" rtlCol="0">
              <a:spAutoFit/>
            </a:bodyPr>
            <a:lstStyle/>
            <a:p>
              <a:pPr algn="ctr"/>
              <a:r>
                <a:rPr lang="en-US" sz="3200" b="1" dirty="0">
                  <a:solidFill>
                    <a:schemeClr val="bg1"/>
                  </a:solidFill>
                </a:rPr>
                <a:t>CAM</a:t>
              </a:r>
            </a:p>
          </p:txBody>
        </p:sp>
        <p:sp>
          <p:nvSpPr>
            <p:cNvPr id="18" name="TextBox 17">
              <a:extLst>
                <a:ext uri="{FF2B5EF4-FFF2-40B4-BE49-F238E27FC236}">
                  <a16:creationId xmlns:a16="http://schemas.microsoft.com/office/drawing/2014/main" id="{C0268240-1782-4192-94D5-77E015327316}"/>
                </a:ext>
              </a:extLst>
            </p:cNvPr>
            <p:cNvSpPr txBox="1"/>
            <p:nvPr/>
          </p:nvSpPr>
          <p:spPr>
            <a:xfrm>
              <a:off x="6101809" y="1924581"/>
              <a:ext cx="1752600" cy="584775"/>
            </a:xfrm>
            <a:prstGeom prst="rect">
              <a:avLst/>
            </a:prstGeom>
            <a:noFill/>
          </p:spPr>
          <p:txBody>
            <a:bodyPr wrap="square" rtlCol="0">
              <a:spAutoFit/>
            </a:bodyPr>
            <a:lstStyle/>
            <a:p>
              <a:pPr algn="ctr"/>
              <a:r>
                <a:rPr lang="en-US" sz="3200" b="1" dirty="0">
                  <a:solidFill>
                    <a:schemeClr val="bg1"/>
                  </a:solidFill>
                </a:rPr>
                <a:t>TESTING</a:t>
              </a:r>
            </a:p>
          </p:txBody>
        </p:sp>
        <p:sp>
          <p:nvSpPr>
            <p:cNvPr id="19" name="TextBox 18">
              <a:extLst>
                <a:ext uri="{FF2B5EF4-FFF2-40B4-BE49-F238E27FC236}">
                  <a16:creationId xmlns:a16="http://schemas.microsoft.com/office/drawing/2014/main" id="{7B7E7D62-00FB-4A9C-BA5D-CA2F1F964B01}"/>
                </a:ext>
              </a:extLst>
            </p:cNvPr>
            <p:cNvSpPr txBox="1"/>
            <p:nvPr/>
          </p:nvSpPr>
          <p:spPr>
            <a:xfrm>
              <a:off x="4327660" y="2715635"/>
              <a:ext cx="2232250" cy="584775"/>
            </a:xfrm>
            <a:prstGeom prst="rect">
              <a:avLst/>
            </a:prstGeom>
            <a:noFill/>
          </p:spPr>
          <p:txBody>
            <a:bodyPr wrap="square" rtlCol="0">
              <a:spAutoFit/>
            </a:bodyPr>
            <a:lstStyle/>
            <a:p>
              <a:pPr algn="ctr"/>
              <a:r>
                <a:rPr lang="en-US" sz="3200" b="1" dirty="0">
                  <a:solidFill>
                    <a:schemeClr val="bg1"/>
                  </a:solidFill>
                </a:rPr>
                <a:t>REPORTING</a:t>
              </a:r>
            </a:p>
          </p:txBody>
        </p:sp>
        <p:sp>
          <p:nvSpPr>
            <p:cNvPr id="20" name="TextBox 19">
              <a:extLst>
                <a:ext uri="{FF2B5EF4-FFF2-40B4-BE49-F238E27FC236}">
                  <a16:creationId xmlns:a16="http://schemas.microsoft.com/office/drawing/2014/main" id="{CC94519F-A85B-44AC-A872-E6AED6678D13}"/>
                </a:ext>
              </a:extLst>
            </p:cNvPr>
            <p:cNvSpPr txBox="1"/>
            <p:nvPr/>
          </p:nvSpPr>
          <p:spPr>
            <a:xfrm>
              <a:off x="4383383" y="3435238"/>
              <a:ext cx="3292652" cy="584775"/>
            </a:xfrm>
            <a:prstGeom prst="rect">
              <a:avLst/>
            </a:prstGeom>
            <a:noFill/>
          </p:spPr>
          <p:txBody>
            <a:bodyPr wrap="square" rtlCol="0">
              <a:spAutoFit/>
            </a:bodyPr>
            <a:lstStyle/>
            <a:p>
              <a:pPr algn="ctr"/>
              <a:r>
                <a:rPr lang="en-US" sz="3200" b="1" dirty="0">
                  <a:solidFill>
                    <a:schemeClr val="bg1"/>
                  </a:solidFill>
                </a:rPr>
                <a:t>RECORDKEEPING</a:t>
              </a:r>
            </a:p>
          </p:txBody>
        </p:sp>
      </p:grpSp>
      <p:sp>
        <p:nvSpPr>
          <p:cNvPr id="21" name="Title 1">
            <a:extLst>
              <a:ext uri="{FF2B5EF4-FFF2-40B4-BE49-F238E27FC236}">
                <a16:creationId xmlns:a16="http://schemas.microsoft.com/office/drawing/2014/main" id="{946F5F85-9165-4175-A80D-4F8803483C9C}"/>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Interaction</a:t>
            </a:r>
          </a:p>
        </p:txBody>
      </p:sp>
      <p:sp>
        <p:nvSpPr>
          <p:cNvPr id="2" name="Title 1" hidden="1"/>
          <p:cNvSpPr>
            <a:spLocks noGrp="1"/>
          </p:cNvSpPr>
          <p:nvPr>
            <p:ph type="title"/>
          </p:nvPr>
        </p:nvSpPr>
        <p:spPr>
          <a:xfrm>
            <a:off x="6788971" y="200966"/>
            <a:ext cx="2479651" cy="658604"/>
          </a:xfrm>
          <a:noFill/>
          <a:ln>
            <a:noFill/>
          </a:ln>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en-US" b="1" dirty="0"/>
              <a:t>MRRT requirements</a:t>
            </a:r>
          </a:p>
        </p:txBody>
      </p:sp>
    </p:spTree>
    <p:extLst>
      <p:ext uri="{BB962C8B-B14F-4D97-AF65-F5344CB8AC3E}">
        <p14:creationId xmlns:p14="http://schemas.microsoft.com/office/powerpoint/2010/main" val="354378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31"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1000" fill="hold"/>
                                        <p:tgtEl>
                                          <p:spTgt spid="23"/>
                                        </p:tgtEl>
                                        <p:attrNameLst>
                                          <p:attrName>ppt_w</p:attrName>
                                        </p:attrNameLst>
                                      </p:cBhvr>
                                      <p:tavLst>
                                        <p:tav tm="0">
                                          <p:val>
                                            <p:fltVal val="0"/>
                                          </p:val>
                                        </p:tav>
                                        <p:tav tm="100000">
                                          <p:val>
                                            <p:strVal val="#ppt_w"/>
                                          </p:val>
                                        </p:tav>
                                      </p:tavLst>
                                    </p:anim>
                                    <p:anim calcmode="lin" valueType="num">
                                      <p:cBhvr>
                                        <p:cTn id="11" dur="1000" fill="hold"/>
                                        <p:tgtEl>
                                          <p:spTgt spid="23"/>
                                        </p:tgtEl>
                                        <p:attrNameLst>
                                          <p:attrName>ppt_h</p:attrName>
                                        </p:attrNameLst>
                                      </p:cBhvr>
                                      <p:tavLst>
                                        <p:tav tm="0">
                                          <p:val>
                                            <p:fltVal val="0"/>
                                          </p:val>
                                        </p:tav>
                                        <p:tav tm="100000">
                                          <p:val>
                                            <p:strVal val="#ppt_h"/>
                                          </p:val>
                                        </p:tav>
                                      </p:tavLst>
                                    </p:anim>
                                    <p:anim calcmode="lin" valueType="num">
                                      <p:cBhvr>
                                        <p:cTn id="12" dur="1000" fill="hold"/>
                                        <p:tgtEl>
                                          <p:spTgt spid="23"/>
                                        </p:tgtEl>
                                        <p:attrNameLst>
                                          <p:attrName>style.rotation</p:attrName>
                                        </p:attrNameLst>
                                      </p:cBhvr>
                                      <p:tavLst>
                                        <p:tav tm="0">
                                          <p:val>
                                            <p:fltVal val="90"/>
                                          </p:val>
                                        </p:tav>
                                        <p:tav tm="100000">
                                          <p:val>
                                            <p:fltVal val="0"/>
                                          </p:val>
                                        </p:tav>
                                      </p:tavLst>
                                    </p:anim>
                                    <p:animEffect transition="in" filter="fade">
                                      <p:cBhvr>
                                        <p:cTn id="13" dur="1000"/>
                                        <p:tgtEl>
                                          <p:spTgt spid="23"/>
                                        </p:tgtEl>
                                      </p:cBhvr>
                                    </p:animEffect>
                                  </p:childTnLst>
                                </p:cTn>
                              </p:par>
                              <p:par>
                                <p:cTn id="14" presetID="3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Rectangle used in background design"/>
          <p:cNvSpPr/>
          <p:nvPr/>
        </p:nvSpPr>
        <p:spPr>
          <a:xfrm>
            <a:off x="1" y="890191"/>
            <a:ext cx="9143999" cy="4253309"/>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9" name="Group 8" descr="CAM and PM (additional information can be found in the speaker notes)"/>
          <p:cNvGrpSpPr/>
          <p:nvPr/>
        </p:nvGrpSpPr>
        <p:grpSpPr>
          <a:xfrm>
            <a:off x="4169035" y="1460239"/>
            <a:ext cx="4469480" cy="1272730"/>
            <a:chOff x="4949841" y="1919296"/>
            <a:chExt cx="5197185" cy="1696975"/>
          </a:xfrm>
        </p:grpSpPr>
        <p:sp>
          <p:nvSpPr>
            <p:cNvPr id="5" name="TextBox 4" descr="Line linking CAM and PM to NSR application workbook banner"/>
            <p:cNvSpPr txBox="1"/>
            <p:nvPr/>
          </p:nvSpPr>
          <p:spPr>
            <a:xfrm>
              <a:off x="6719492" y="1919296"/>
              <a:ext cx="3387027" cy="697627"/>
            </a:xfrm>
            <a:prstGeom prst="rect">
              <a:avLst/>
            </a:prstGeom>
            <a:solidFill>
              <a:srgbClr val="92D050"/>
            </a:solidFill>
            <a:ln w="63500">
              <a:solidFill>
                <a:schemeClr val="bg1"/>
              </a:solidFill>
            </a:ln>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b="1" dirty="0"/>
                <a:t>PM/CAM</a:t>
              </a:r>
              <a:endParaRPr lang="en-US" sz="2800" dirty="0"/>
            </a:p>
          </p:txBody>
        </p:sp>
        <p:cxnSp>
          <p:nvCxnSpPr>
            <p:cNvPr id="10" name="Straight Connector 9" descr="connector line"/>
            <p:cNvCxnSpPr>
              <a:stCxn id="8" idx="7"/>
              <a:endCxn id="22" idx="3"/>
            </p:cNvCxnSpPr>
            <p:nvPr/>
          </p:nvCxnSpPr>
          <p:spPr>
            <a:xfrm flipV="1">
              <a:off x="4949841" y="2370018"/>
              <a:ext cx="1769350" cy="124625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Oval 21" descr="Oval depicting a push pin"/>
            <p:cNvSpPr/>
            <p:nvPr/>
          </p:nvSpPr>
          <p:spPr>
            <a:xfrm>
              <a:off x="6665157" y="2084577"/>
              <a:ext cx="368969" cy="334413"/>
            </a:xfrm>
            <a:prstGeom prst="ellipse">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descr="Oval depicting a push pin"/>
            <p:cNvSpPr/>
            <p:nvPr/>
          </p:nvSpPr>
          <p:spPr>
            <a:xfrm>
              <a:off x="9778057" y="2081279"/>
              <a:ext cx="368969" cy="334413"/>
            </a:xfrm>
            <a:prstGeom prst="ellipse">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descr="monitoring and testing (additional information can be found in the speaker notes)"/>
          <p:cNvGrpSpPr/>
          <p:nvPr/>
        </p:nvGrpSpPr>
        <p:grpSpPr>
          <a:xfrm>
            <a:off x="4048272" y="2345256"/>
            <a:ext cx="4590243" cy="954107"/>
            <a:chOff x="5149884" y="2736842"/>
            <a:chExt cx="5330389" cy="1272142"/>
          </a:xfrm>
        </p:grpSpPr>
        <p:cxnSp>
          <p:nvCxnSpPr>
            <p:cNvPr id="14" name="Straight Connector 13" descr="connector line"/>
            <p:cNvCxnSpPr>
              <a:cxnSpLocks/>
            </p:cNvCxnSpPr>
            <p:nvPr/>
          </p:nvCxnSpPr>
          <p:spPr>
            <a:xfrm flipV="1">
              <a:off x="5149884" y="3347724"/>
              <a:ext cx="2394457" cy="3443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9" name="TextBox 68" descr="Line linking monitoring and testing to NSR application workbook banner"/>
            <p:cNvSpPr txBox="1"/>
            <p:nvPr/>
          </p:nvSpPr>
          <p:spPr>
            <a:xfrm>
              <a:off x="7097527" y="2736842"/>
              <a:ext cx="3342294" cy="1272142"/>
            </a:xfrm>
            <a:prstGeom prst="rect">
              <a:avLst/>
            </a:prstGeom>
            <a:solidFill>
              <a:srgbClr val="92D050"/>
            </a:solidFill>
            <a:ln w="63500">
              <a:solidFill>
                <a:schemeClr val="bg1"/>
              </a:solidFill>
            </a:ln>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b="1" dirty="0"/>
                <a:t>Monitoring/</a:t>
              </a:r>
            </a:p>
            <a:p>
              <a:pPr algn="ctr"/>
              <a:r>
                <a:rPr lang="en-US" sz="2800" b="1" dirty="0"/>
                <a:t>Testing</a:t>
              </a:r>
            </a:p>
          </p:txBody>
        </p:sp>
        <p:sp>
          <p:nvSpPr>
            <p:cNvPr id="29" name="Oval 28" descr="Oval depicting a push pin"/>
            <p:cNvSpPr/>
            <p:nvPr/>
          </p:nvSpPr>
          <p:spPr>
            <a:xfrm>
              <a:off x="10111304" y="3170383"/>
              <a:ext cx="368969" cy="334413"/>
            </a:xfrm>
            <a:prstGeom prst="ellipse">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descr="Oval depicting a push pin"/>
            <p:cNvSpPr/>
            <p:nvPr/>
          </p:nvSpPr>
          <p:spPr>
            <a:xfrm>
              <a:off x="7002865" y="3176117"/>
              <a:ext cx="368969" cy="334413"/>
            </a:xfrm>
            <a:prstGeom prst="ellipse">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descr="Recordkeeping and reporting banner (additional information can be found in the speaker notes)">
            <a:extLst>
              <a:ext uri="{FF2B5EF4-FFF2-40B4-BE49-F238E27FC236}">
                <a16:creationId xmlns:a16="http://schemas.microsoft.com/office/drawing/2014/main" id="{322C9560-1208-4FBB-B84B-E5BA241A5C77}"/>
              </a:ext>
            </a:extLst>
          </p:cNvPr>
          <p:cNvGrpSpPr/>
          <p:nvPr/>
        </p:nvGrpSpPr>
        <p:grpSpPr>
          <a:xfrm>
            <a:off x="4169035" y="2910319"/>
            <a:ext cx="4483076" cy="1643395"/>
            <a:chOff x="4178560" y="2672194"/>
            <a:chExt cx="4483076" cy="1643395"/>
          </a:xfrm>
        </p:grpSpPr>
        <p:cxnSp>
          <p:nvCxnSpPr>
            <p:cNvPr id="12" name="Straight Connector 11" descr="connector line"/>
            <p:cNvCxnSpPr>
              <a:cxnSpLocks/>
              <a:stCxn id="8" idx="5"/>
              <a:endCxn id="26" idx="1"/>
            </p:cNvCxnSpPr>
            <p:nvPr/>
          </p:nvCxnSpPr>
          <p:spPr>
            <a:xfrm>
              <a:off x="4178560" y="2672194"/>
              <a:ext cx="1513976" cy="100200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descr="Line linking recordkeeping and reporting to NSR application workbook banner"/>
            <p:cNvSpPr txBox="1"/>
            <p:nvPr/>
          </p:nvSpPr>
          <p:spPr>
            <a:xfrm>
              <a:off x="5738897" y="3361482"/>
              <a:ext cx="2874309" cy="954107"/>
            </a:xfrm>
            <a:prstGeom prst="rect">
              <a:avLst/>
            </a:prstGeom>
            <a:solidFill>
              <a:srgbClr val="92D050"/>
            </a:solidFill>
            <a:ln w="63500">
              <a:solidFill>
                <a:schemeClr val="bg1"/>
              </a:solidFill>
            </a:ln>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b="1" dirty="0"/>
                <a:t>Recordkeeping/</a:t>
              </a:r>
            </a:p>
            <a:p>
              <a:pPr algn="ctr"/>
              <a:r>
                <a:rPr lang="en-US" sz="2800" b="1" dirty="0"/>
                <a:t>Reporting</a:t>
              </a:r>
            </a:p>
          </p:txBody>
        </p:sp>
        <p:sp>
          <p:nvSpPr>
            <p:cNvPr id="26" name="Oval 25"/>
            <p:cNvSpPr/>
            <p:nvPr/>
          </p:nvSpPr>
          <p:spPr>
            <a:xfrm>
              <a:off x="5648926" y="3637468"/>
              <a:ext cx="297789" cy="250810"/>
            </a:xfrm>
            <a:prstGeom prst="ellipse">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descr="Oval depicting a push pin">
              <a:extLst>
                <a:ext uri="{FF2B5EF4-FFF2-40B4-BE49-F238E27FC236}">
                  <a16:creationId xmlns:a16="http://schemas.microsoft.com/office/drawing/2014/main" id="{F0960476-5AAE-416A-9534-D8A70FA89B26}"/>
                </a:ext>
                <a:ext uri="{C183D7F6-B498-43B3-948B-1728B52AA6E4}">
                  <adec:decorative xmlns:adec="http://schemas.microsoft.com/office/drawing/2017/decorative" xmlns="" val="0"/>
                </a:ext>
              </a:extLst>
            </p:cNvPr>
            <p:cNvSpPr/>
            <p:nvPr/>
          </p:nvSpPr>
          <p:spPr>
            <a:xfrm>
              <a:off x="8343900" y="3670576"/>
              <a:ext cx="317736" cy="250810"/>
            </a:xfrm>
            <a:prstGeom prst="ellipse">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descr="NSR Workbook banner (additional information can be found in the speaker notes)">
            <a:extLst>
              <a:ext uri="{FF2B5EF4-FFF2-40B4-BE49-F238E27FC236}">
                <a16:creationId xmlns:a16="http://schemas.microsoft.com/office/drawing/2014/main" id="{91A7920D-5792-48D3-B371-FE1F2EC39A94}"/>
              </a:ext>
            </a:extLst>
          </p:cNvPr>
          <p:cNvGrpSpPr/>
          <p:nvPr/>
        </p:nvGrpSpPr>
        <p:grpSpPr>
          <a:xfrm>
            <a:off x="521270" y="1532752"/>
            <a:ext cx="3688291" cy="2926018"/>
            <a:chOff x="530795" y="1294627"/>
            <a:chExt cx="3688291" cy="2926018"/>
          </a:xfrm>
        </p:grpSpPr>
        <p:sp>
          <p:nvSpPr>
            <p:cNvPr id="30" name="Content Placeholder 2" descr="Text box referring to NSR workbook (additional information can be found in the speaker notes)"/>
            <p:cNvSpPr txBox="1">
              <a:spLocks/>
            </p:cNvSpPr>
            <p:nvPr/>
          </p:nvSpPr>
          <p:spPr>
            <a:xfrm>
              <a:off x="530795" y="1294627"/>
              <a:ext cx="3563162" cy="2926018"/>
            </a:xfrm>
            <a:prstGeom prst="rect">
              <a:avLst/>
            </a:prstGeom>
            <a:solidFill>
              <a:schemeClr val="accent5">
                <a:lumMod val="60000"/>
                <a:lumOff val="40000"/>
              </a:schemeClr>
            </a:solidFill>
            <a:ln w="63500" cap="flat" cmpd="sng" algn="ctr">
              <a:solidFill>
                <a:schemeClr val="bg1"/>
              </a:solidFill>
              <a:prstDash val="solid"/>
              <a:miter lim="800000"/>
            </a:ln>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114300" indent="0" algn="ctr">
                <a:buNone/>
              </a:pPr>
              <a:r>
                <a:rPr lang="en-US" sz="3200" dirty="0"/>
                <a:t>The NSR permit application workbook includes MRRT…</a:t>
              </a:r>
            </a:p>
          </p:txBody>
        </p:sp>
        <p:sp>
          <p:nvSpPr>
            <p:cNvPr id="8" name="Oval 7" descr="Oval depicting a push pin"/>
            <p:cNvSpPr/>
            <p:nvPr/>
          </p:nvSpPr>
          <p:spPr>
            <a:xfrm>
              <a:off x="3942359" y="2458114"/>
              <a:ext cx="276727" cy="250810"/>
            </a:xfrm>
            <a:prstGeom prst="ellipse">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4" name="Oval 23" descr="Oval depicting a push pin"/>
            <p:cNvSpPr/>
            <p:nvPr/>
          </p:nvSpPr>
          <p:spPr>
            <a:xfrm>
              <a:off x="2174012" y="3888278"/>
              <a:ext cx="276727" cy="250810"/>
            </a:xfrm>
            <a:prstGeom prst="ellipse">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3" name="Oval 22" descr="Oval depicting a push pin">
              <a:extLst>
                <a:ext uri="{C183D7F6-B498-43B3-948B-1728B52AA6E4}">
                  <adec:decorative xmlns:adec="http://schemas.microsoft.com/office/drawing/2017/decorative" xmlns="" val="0"/>
                </a:ext>
              </a:extLst>
            </p:cNvPr>
            <p:cNvSpPr/>
            <p:nvPr/>
          </p:nvSpPr>
          <p:spPr>
            <a:xfrm>
              <a:off x="2174012" y="1409886"/>
              <a:ext cx="276727" cy="250810"/>
            </a:xfrm>
            <a:prstGeom prst="ellipse">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sp>
        <p:nvSpPr>
          <p:cNvPr id="18" name="Title 17"/>
          <p:cNvSpPr>
            <a:spLocks noGrp="1"/>
          </p:cNvSpPr>
          <p:nvPr>
            <p:ph type="title"/>
          </p:nvPr>
        </p:nvSpPr>
        <p:spPr>
          <a:xfrm>
            <a:off x="1" y="183795"/>
            <a:ext cx="9143999" cy="677369"/>
          </a:xfrm>
        </p:spPr>
        <p:txBody>
          <a:bodyPr/>
          <a:lstStyle/>
          <a:p>
            <a:pPr algn="ctr"/>
            <a:r>
              <a:rPr lang="en-US" b="1" dirty="0">
                <a:latin typeface="+mn-lt"/>
              </a:rPr>
              <a:t>NSR Workbook and Title V</a:t>
            </a:r>
          </a:p>
        </p:txBody>
      </p:sp>
    </p:spTree>
    <p:extLst>
      <p:ext uri="{BB962C8B-B14F-4D97-AF65-F5344CB8AC3E}">
        <p14:creationId xmlns:p14="http://schemas.microsoft.com/office/powerpoint/2010/main" val="3009354210"/>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6" name="Rectangle 25">
            <a:extLst>
              <a:ext uri="{C183D7F6-B498-43B3-948B-1728B52AA6E4}">
                <adec:decorative xmlns:adec="http://schemas.microsoft.com/office/drawing/2017/decorative" xmlns="" val="0"/>
              </a:ext>
            </a:extLst>
          </p:cNvPr>
          <p:cNvSpPr/>
          <p:nvPr/>
        </p:nvSpPr>
        <p:spPr>
          <a:xfrm>
            <a:off x="5990132" y="2928366"/>
            <a:ext cx="2830864" cy="1857213"/>
          </a:xfrm>
          <a:prstGeom prst="rect">
            <a:avLst/>
          </a:prstGeom>
          <a:solidFill>
            <a:srgbClr val="92D050"/>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p>
            <a:pPr algn="ctr"/>
            <a:r>
              <a:rPr lang="en-US" sz="2800" b="1" dirty="0">
                <a:solidFill>
                  <a:schemeClr val="tx1"/>
                </a:solidFill>
              </a:rPr>
              <a:t>Summary</a:t>
            </a:r>
          </a:p>
        </p:txBody>
      </p:sp>
      <p:pic>
        <p:nvPicPr>
          <p:cNvPr id="14" name="Graphic 13" descr="Checklist">
            <a:extLst>
              <a:ext uri="{FF2B5EF4-FFF2-40B4-BE49-F238E27FC236}">
                <a16:creationId xmlns:a16="http://schemas.microsoft.com/office/drawing/2014/main" id="{4E60248F-086E-4DEE-9CB6-2D5C78DF53E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934824" y="3195542"/>
            <a:ext cx="1113771" cy="1113771"/>
          </a:xfrm>
          <a:prstGeom prst="rect">
            <a:avLst/>
          </a:prstGeom>
        </p:spPr>
      </p:pic>
      <p:sp>
        <p:nvSpPr>
          <p:cNvPr id="25" name="Rectangle 24">
            <a:extLst>
              <a:ext uri="{C183D7F6-B498-43B3-948B-1728B52AA6E4}">
                <adec:decorative xmlns:adec="http://schemas.microsoft.com/office/drawing/2017/decorative" xmlns="" val="0"/>
              </a:ext>
            </a:extLst>
          </p:cNvPr>
          <p:cNvSpPr/>
          <p:nvPr/>
        </p:nvSpPr>
        <p:spPr>
          <a:xfrm>
            <a:off x="3063604" y="2928364"/>
            <a:ext cx="2830864" cy="1857214"/>
          </a:xfrm>
          <a:prstGeom prst="rect">
            <a:avLst/>
          </a:prstGeom>
          <a:solidFill>
            <a:schemeClr val="accent5">
              <a:lumMod val="60000"/>
              <a:lumOff val="4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p>
            <a:pPr algn="ctr"/>
            <a:r>
              <a:rPr lang="en-US" sz="2800" b="1" dirty="0">
                <a:solidFill>
                  <a:schemeClr val="tx1"/>
                </a:solidFill>
              </a:rPr>
              <a:t>Examples</a:t>
            </a:r>
          </a:p>
        </p:txBody>
      </p:sp>
      <p:pic>
        <p:nvPicPr>
          <p:cNvPr id="12" name="Graphic 11" descr="Information">
            <a:extLst>
              <a:ext uri="{FF2B5EF4-FFF2-40B4-BE49-F238E27FC236}">
                <a16:creationId xmlns:a16="http://schemas.microsoft.com/office/drawing/2014/main" id="{595771DD-778B-4CF9-81D8-E0C5D10FF0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972782" y="3258635"/>
            <a:ext cx="988284" cy="988284"/>
          </a:xfrm>
          <a:prstGeom prst="rect">
            <a:avLst/>
          </a:prstGeom>
        </p:spPr>
      </p:pic>
      <p:sp>
        <p:nvSpPr>
          <p:cNvPr id="24" name="Rectangle 23">
            <a:extLst>
              <a:ext uri="{C183D7F6-B498-43B3-948B-1728B52AA6E4}">
                <adec:decorative xmlns:adec="http://schemas.microsoft.com/office/drawing/2017/decorative" xmlns="" val="0"/>
              </a:ext>
            </a:extLst>
          </p:cNvPr>
          <p:cNvSpPr/>
          <p:nvPr/>
        </p:nvSpPr>
        <p:spPr>
          <a:xfrm>
            <a:off x="137076" y="2928364"/>
            <a:ext cx="2830864" cy="1857215"/>
          </a:xfrm>
          <a:prstGeom prst="rect">
            <a:avLst/>
          </a:prstGeom>
          <a:solidFill>
            <a:srgbClr val="92D050"/>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p>
            <a:pPr algn="ctr"/>
            <a:r>
              <a:rPr lang="en-US" sz="2800" b="1" dirty="0">
                <a:solidFill>
                  <a:schemeClr val="tx1"/>
                </a:solidFill>
              </a:rPr>
              <a:t>Interaction</a:t>
            </a:r>
          </a:p>
        </p:txBody>
      </p:sp>
      <p:sp>
        <p:nvSpPr>
          <p:cNvPr id="34" name="TextBox 33">
            <a:extLst>
              <a:ext uri="{FF2B5EF4-FFF2-40B4-BE49-F238E27FC236}">
                <a16:creationId xmlns:a16="http://schemas.microsoft.com/office/drawing/2014/main" id="{D01CFADB-D287-4BCC-A8B2-8F8D3D5F387D}"/>
              </a:ext>
            </a:extLst>
          </p:cNvPr>
          <p:cNvSpPr txBox="1"/>
          <p:nvPr/>
        </p:nvSpPr>
        <p:spPr>
          <a:xfrm>
            <a:off x="1911954" y="3510664"/>
            <a:ext cx="705642" cy="461665"/>
          </a:xfrm>
          <a:prstGeom prst="rect">
            <a:avLst/>
          </a:prstGeom>
          <a:noFill/>
        </p:spPr>
        <p:txBody>
          <a:bodyPr wrap="none" rtlCol="0">
            <a:spAutoFit/>
          </a:bodyPr>
          <a:lstStyle/>
          <a:p>
            <a:r>
              <a:rPr lang="en-US" sz="2400" b="1" dirty="0"/>
              <a:t>NSR</a:t>
            </a:r>
          </a:p>
        </p:txBody>
      </p:sp>
      <p:sp>
        <p:nvSpPr>
          <p:cNvPr id="33" name="TextBox 32">
            <a:extLst>
              <a:ext uri="{FF2B5EF4-FFF2-40B4-BE49-F238E27FC236}">
                <a16:creationId xmlns:a16="http://schemas.microsoft.com/office/drawing/2014/main" id="{DC4C4826-AB83-47D3-AD11-B721F68C2151}"/>
              </a:ext>
            </a:extLst>
          </p:cNvPr>
          <p:cNvSpPr txBox="1"/>
          <p:nvPr/>
        </p:nvSpPr>
        <p:spPr>
          <a:xfrm>
            <a:off x="400022" y="3510665"/>
            <a:ext cx="695383" cy="461665"/>
          </a:xfrm>
          <a:prstGeom prst="rect">
            <a:avLst/>
          </a:prstGeom>
          <a:noFill/>
        </p:spPr>
        <p:txBody>
          <a:bodyPr wrap="none" rtlCol="0">
            <a:spAutoFit/>
          </a:bodyPr>
          <a:lstStyle/>
          <a:p>
            <a:r>
              <a:rPr lang="en-US" sz="2400" b="1" dirty="0"/>
              <a:t>FOP</a:t>
            </a:r>
          </a:p>
        </p:txBody>
      </p:sp>
      <p:pic>
        <p:nvPicPr>
          <p:cNvPr id="10" name="Graphic 9" descr="Chat">
            <a:extLst>
              <a:ext uri="{FF2B5EF4-FFF2-40B4-BE49-F238E27FC236}">
                <a16:creationId xmlns:a16="http://schemas.microsoft.com/office/drawing/2014/main" id="{785D0F7C-5125-4521-BE11-DA3939733FE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73564" y="3195542"/>
            <a:ext cx="1073070" cy="1091917"/>
          </a:xfrm>
          <a:prstGeom prst="rect">
            <a:avLst/>
          </a:prstGeom>
        </p:spPr>
      </p:pic>
      <p:sp>
        <p:nvSpPr>
          <p:cNvPr id="23" name="Rectangle 22">
            <a:extLst>
              <a:ext uri="{C183D7F6-B498-43B3-948B-1728B52AA6E4}">
                <adec:decorative xmlns:adec="http://schemas.microsoft.com/office/drawing/2017/decorative" xmlns="" val="0"/>
              </a:ext>
            </a:extLst>
          </p:cNvPr>
          <p:cNvSpPr/>
          <p:nvPr/>
        </p:nvSpPr>
        <p:spPr>
          <a:xfrm>
            <a:off x="5982554" y="929925"/>
            <a:ext cx="2826124" cy="1849433"/>
          </a:xfrm>
          <a:prstGeom prst="rect">
            <a:avLst/>
          </a:prstGeom>
          <a:solidFill>
            <a:schemeClr val="accent5">
              <a:lumMod val="60000"/>
              <a:lumOff val="4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p>
            <a:pPr algn="ctr"/>
            <a:r>
              <a:rPr lang="en-US" sz="2800" b="1" dirty="0">
                <a:solidFill>
                  <a:schemeClr val="tx1"/>
                </a:solidFill>
              </a:rPr>
              <a:t>Comparison</a:t>
            </a:r>
          </a:p>
        </p:txBody>
      </p:sp>
      <p:sp>
        <p:nvSpPr>
          <p:cNvPr id="30" name="TextBox 29">
            <a:extLst>
              <a:ext uri="{FF2B5EF4-FFF2-40B4-BE49-F238E27FC236}">
                <a16:creationId xmlns:a16="http://schemas.microsoft.com/office/drawing/2014/main" id="{2319AD5A-2180-48FA-8450-6B4335A1B5FB}"/>
              </a:ext>
            </a:extLst>
          </p:cNvPr>
          <p:cNvSpPr txBox="1"/>
          <p:nvPr/>
        </p:nvSpPr>
        <p:spPr>
          <a:xfrm>
            <a:off x="7503020" y="911133"/>
            <a:ext cx="705642" cy="461665"/>
          </a:xfrm>
          <a:prstGeom prst="rect">
            <a:avLst/>
          </a:prstGeom>
          <a:noFill/>
        </p:spPr>
        <p:txBody>
          <a:bodyPr wrap="none" rtlCol="0">
            <a:spAutoFit/>
          </a:bodyPr>
          <a:lstStyle/>
          <a:p>
            <a:r>
              <a:rPr lang="en-US" sz="2400" b="1" dirty="0"/>
              <a:t>NSR</a:t>
            </a:r>
          </a:p>
        </p:txBody>
      </p:sp>
      <p:sp>
        <p:nvSpPr>
          <p:cNvPr id="6" name="TextBox 5">
            <a:extLst>
              <a:ext uri="{FF2B5EF4-FFF2-40B4-BE49-F238E27FC236}">
                <a16:creationId xmlns:a16="http://schemas.microsoft.com/office/drawing/2014/main" id="{D1E4163D-B65C-4CF7-9470-F5BFA128FD27}"/>
              </a:ext>
            </a:extLst>
          </p:cNvPr>
          <p:cNvSpPr txBox="1"/>
          <p:nvPr/>
        </p:nvSpPr>
        <p:spPr>
          <a:xfrm>
            <a:off x="6441225" y="911134"/>
            <a:ext cx="695383" cy="461665"/>
          </a:xfrm>
          <a:prstGeom prst="rect">
            <a:avLst/>
          </a:prstGeom>
          <a:noFill/>
        </p:spPr>
        <p:txBody>
          <a:bodyPr wrap="none" rtlCol="0">
            <a:spAutoFit/>
          </a:bodyPr>
          <a:lstStyle/>
          <a:p>
            <a:r>
              <a:rPr lang="en-US" sz="2400" b="1" dirty="0"/>
              <a:t>FOP</a:t>
            </a:r>
          </a:p>
        </p:txBody>
      </p:sp>
      <p:pic>
        <p:nvPicPr>
          <p:cNvPr id="29" name="Graphic 28" descr="Document icon">
            <a:extLst>
              <a:ext uri="{FF2B5EF4-FFF2-40B4-BE49-F238E27FC236}">
                <a16:creationId xmlns:a16="http://schemas.microsoft.com/office/drawing/2014/main" id="{E71C31CA-557F-4299-879F-7759D2703C5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395616" y="1182228"/>
            <a:ext cx="1168147" cy="1168147"/>
          </a:xfrm>
          <a:prstGeom prst="rect">
            <a:avLst/>
          </a:prstGeom>
        </p:spPr>
      </p:pic>
      <p:pic>
        <p:nvPicPr>
          <p:cNvPr id="19" name="Graphic 18" descr="Document icon">
            <a:extLst>
              <a:ext uri="{FF2B5EF4-FFF2-40B4-BE49-F238E27FC236}">
                <a16:creationId xmlns:a16="http://schemas.microsoft.com/office/drawing/2014/main" id="{0A4A8D0A-9FC6-4EC1-8919-7F561A33B32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323562" y="1182228"/>
            <a:ext cx="1168147" cy="1168147"/>
          </a:xfrm>
          <a:prstGeom prst="rect">
            <a:avLst/>
          </a:prstGeom>
        </p:spPr>
      </p:pic>
      <p:sp>
        <p:nvSpPr>
          <p:cNvPr id="22" name="Rectangle 21">
            <a:extLst>
              <a:ext uri="{C183D7F6-B498-43B3-948B-1728B52AA6E4}">
                <adec:decorative xmlns:adec="http://schemas.microsoft.com/office/drawing/2017/decorative" xmlns="" val="0"/>
              </a:ext>
            </a:extLst>
          </p:cNvPr>
          <p:cNvSpPr/>
          <p:nvPr/>
        </p:nvSpPr>
        <p:spPr>
          <a:xfrm>
            <a:off x="3059815" y="929925"/>
            <a:ext cx="2826124" cy="1849433"/>
          </a:xfrm>
          <a:prstGeom prst="rect">
            <a:avLst/>
          </a:prstGeom>
          <a:solidFill>
            <a:srgbClr val="92D050"/>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p>
            <a:pPr algn="ctr"/>
            <a:r>
              <a:rPr lang="en-US" sz="2400" b="1" dirty="0">
                <a:solidFill>
                  <a:schemeClr val="tx1"/>
                </a:solidFill>
              </a:rPr>
              <a:t>The </a:t>
            </a:r>
            <a:r>
              <a:rPr lang="en-US" sz="2800" b="1" dirty="0">
                <a:solidFill>
                  <a:schemeClr val="tx1"/>
                </a:solidFill>
              </a:rPr>
              <a:t>Texas</a:t>
            </a:r>
            <a:r>
              <a:rPr lang="en-US" sz="2400" b="1" dirty="0">
                <a:solidFill>
                  <a:schemeClr val="tx1"/>
                </a:solidFill>
              </a:rPr>
              <a:t> 2-Step</a:t>
            </a:r>
          </a:p>
        </p:txBody>
      </p:sp>
      <p:pic>
        <p:nvPicPr>
          <p:cNvPr id="28" name="Picture 27" descr="State of Texas icon"/>
          <p:cNvPicPr>
            <a:picLocks noChangeAspect="1"/>
          </p:cNvPicPr>
          <p:nvPr/>
        </p:nvPicPr>
        <p:blipFill rotWithShape="1">
          <a:blip r:embed="rId11" cstate="print">
            <a:extLst>
              <a:ext uri="{28A0092B-C50C-407E-A947-70E740481C1C}">
                <a14:useLocalDpi xmlns:a14="http://schemas.microsoft.com/office/drawing/2010/main" val="0"/>
              </a:ext>
            </a:extLst>
          </a:blip>
          <a:srcRect l="9365" t="4656" r="6190" b="17883"/>
          <a:stretch/>
        </p:blipFill>
        <p:spPr>
          <a:xfrm>
            <a:off x="3743065" y="1191160"/>
            <a:ext cx="1435610" cy="1209027"/>
          </a:xfrm>
          <a:prstGeom prst="rect">
            <a:avLst/>
          </a:prstGeom>
        </p:spPr>
      </p:pic>
      <p:sp>
        <p:nvSpPr>
          <p:cNvPr id="21" name="Rectangle 20">
            <a:extLst>
              <a:ext uri="{C183D7F6-B498-43B3-948B-1728B52AA6E4}">
                <adec:decorative xmlns:adec="http://schemas.microsoft.com/office/drawing/2017/decorative" xmlns="" val="0"/>
              </a:ext>
            </a:extLst>
          </p:cNvPr>
          <p:cNvSpPr/>
          <p:nvPr/>
        </p:nvSpPr>
        <p:spPr>
          <a:xfrm>
            <a:off x="137076" y="929925"/>
            <a:ext cx="2826124" cy="1849433"/>
          </a:xfrm>
          <a:prstGeom prst="rect">
            <a:avLst/>
          </a:prstGeom>
          <a:solidFill>
            <a:schemeClr val="accent5">
              <a:lumMod val="60000"/>
              <a:lumOff val="4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b"/>
          <a:lstStyle/>
          <a:p>
            <a:pPr algn="ctr"/>
            <a:r>
              <a:rPr lang="en-US" sz="2800" b="1" dirty="0">
                <a:solidFill>
                  <a:schemeClr val="tx1"/>
                </a:solidFill>
              </a:rPr>
              <a:t>Introduction</a:t>
            </a:r>
          </a:p>
        </p:txBody>
      </p:sp>
      <p:pic>
        <p:nvPicPr>
          <p:cNvPr id="8" name="Graphic 7" descr="Teacher">
            <a:extLst>
              <a:ext uri="{FF2B5EF4-FFF2-40B4-BE49-F238E27FC236}">
                <a16:creationId xmlns:a16="http://schemas.microsoft.com/office/drawing/2014/main" id="{F1824C56-4CEE-44CC-9CC0-E92617BBE17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04633" y="1259365"/>
            <a:ext cx="1091010" cy="1091010"/>
          </a:xfrm>
          <a:prstGeom prst="rect">
            <a:avLst/>
          </a:prstGeom>
        </p:spPr>
      </p:pic>
      <p:sp>
        <p:nvSpPr>
          <p:cNvPr id="2" name="Title 1"/>
          <p:cNvSpPr>
            <a:spLocks noGrp="1"/>
          </p:cNvSpPr>
          <p:nvPr>
            <p:ph type="title"/>
          </p:nvPr>
        </p:nvSpPr>
        <p:spPr>
          <a:xfrm>
            <a:off x="1" y="262382"/>
            <a:ext cx="9143999" cy="606069"/>
          </a:xfrm>
        </p:spPr>
        <p:txBody>
          <a:bodyPr/>
          <a:lstStyle/>
          <a:p>
            <a:pPr algn="ctr"/>
            <a:r>
              <a:rPr lang="en-US" b="1" dirty="0">
                <a:latin typeface="+mn-lt"/>
              </a:rPr>
              <a:t>Presentation Outline </a:t>
            </a:r>
          </a:p>
        </p:txBody>
      </p:sp>
    </p:spTree>
    <p:extLst>
      <p:ext uri="{BB962C8B-B14F-4D97-AF65-F5344CB8AC3E}">
        <p14:creationId xmlns:p14="http://schemas.microsoft.com/office/powerpoint/2010/main" val="13905073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par>
                          <p:cTn id="11" fill="hold">
                            <p:stCondLst>
                              <p:cond delay="500"/>
                            </p:stCondLst>
                            <p:childTnLst>
                              <p:par>
                                <p:cTn id="12" presetID="16" presetClass="entr" presetSubtype="21" fill="hold" grpId="0" nodeType="afterEffect">
                                  <p:stCondLst>
                                    <p:cond delay="50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par>
                                <p:cTn id="15" presetID="16" presetClass="entr" presetSubtype="21" fill="hold" nodeType="withEffect">
                                  <p:stCondLst>
                                    <p:cond delay="50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par>
                                <p:cTn id="32" presetID="16" presetClass="entr" presetSubtype="2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par>
                          <p:cTn id="35" fill="hold">
                            <p:stCondLst>
                              <p:cond delay="500"/>
                            </p:stCondLst>
                            <p:childTnLst>
                              <p:par>
                                <p:cTn id="36" presetID="16" presetClass="entr" presetSubtype="21" fill="hold" grpId="0" nodeType="afterEffect">
                                  <p:stCondLst>
                                    <p:cond delay="50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par>
                                <p:cTn id="39" presetID="16" presetClass="entr" presetSubtype="21" fill="hold" grpId="0" nodeType="withEffect">
                                  <p:stCondLst>
                                    <p:cond delay="50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par>
                                <p:cTn id="42" presetID="16" presetClass="entr" presetSubtype="21" fill="hold" grpId="0" nodeType="withEffect">
                                  <p:stCondLst>
                                    <p:cond delay="500"/>
                                  </p:stCondLst>
                                  <p:childTnLst>
                                    <p:set>
                                      <p:cBhvr>
                                        <p:cTn id="43" dur="1" fill="hold">
                                          <p:stCondLst>
                                            <p:cond delay="0"/>
                                          </p:stCondLst>
                                        </p:cTn>
                                        <p:tgtEl>
                                          <p:spTgt spid="34"/>
                                        </p:tgtEl>
                                        <p:attrNameLst>
                                          <p:attrName>style.visibility</p:attrName>
                                        </p:attrNameLst>
                                      </p:cBhvr>
                                      <p:to>
                                        <p:strVal val="visible"/>
                                      </p:to>
                                    </p:set>
                                    <p:animEffect transition="in" filter="barn(inVertical)">
                                      <p:cBhvr>
                                        <p:cTn id="44" dur="500"/>
                                        <p:tgtEl>
                                          <p:spTgt spid="34"/>
                                        </p:tgtEl>
                                      </p:cBhvr>
                                    </p:animEffect>
                                  </p:childTnLst>
                                </p:cTn>
                              </p:par>
                              <p:par>
                                <p:cTn id="45" presetID="16" presetClass="entr" presetSubtype="21" fill="hold" nodeType="withEffect">
                                  <p:stCondLst>
                                    <p:cond delay="50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par>
                                <p:cTn id="53" presetID="16" presetClass="entr" presetSubtype="21"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barn(inVertical)">
                                      <p:cBhvr>
                                        <p:cTn id="55" dur="500"/>
                                        <p:tgtEl>
                                          <p:spTgt spid="12"/>
                                        </p:tgtEl>
                                      </p:cBhvr>
                                    </p:animEffect>
                                  </p:childTnLst>
                                </p:cTn>
                              </p:par>
                            </p:childTnLst>
                          </p:cTn>
                        </p:par>
                        <p:par>
                          <p:cTn id="56" fill="hold">
                            <p:stCondLst>
                              <p:cond delay="500"/>
                            </p:stCondLst>
                            <p:childTnLst>
                              <p:par>
                                <p:cTn id="57" presetID="16" presetClass="entr" presetSubtype="21" fill="hold" grpId="0" nodeType="afterEffect">
                                  <p:stCondLst>
                                    <p:cond delay="500"/>
                                  </p:stCondLst>
                                  <p:childTnLst>
                                    <p:set>
                                      <p:cBhvr>
                                        <p:cTn id="58" dur="1" fill="hold">
                                          <p:stCondLst>
                                            <p:cond delay="0"/>
                                          </p:stCondLst>
                                        </p:cTn>
                                        <p:tgtEl>
                                          <p:spTgt spid="26"/>
                                        </p:tgtEl>
                                        <p:attrNameLst>
                                          <p:attrName>style.visibility</p:attrName>
                                        </p:attrNameLst>
                                      </p:cBhvr>
                                      <p:to>
                                        <p:strVal val="visible"/>
                                      </p:to>
                                    </p:set>
                                    <p:animEffect transition="in" filter="barn(inVertical)">
                                      <p:cBhvr>
                                        <p:cTn id="59" dur="500"/>
                                        <p:tgtEl>
                                          <p:spTgt spid="26"/>
                                        </p:tgtEl>
                                      </p:cBhvr>
                                    </p:animEffect>
                                  </p:childTnLst>
                                </p:cTn>
                              </p:par>
                              <p:par>
                                <p:cTn id="60" presetID="16" presetClass="entr" presetSubtype="21" fill="hold" nodeType="withEffect">
                                  <p:stCondLst>
                                    <p:cond delay="500"/>
                                  </p:stCondLst>
                                  <p:childTnLst>
                                    <p:set>
                                      <p:cBhvr>
                                        <p:cTn id="61" dur="1" fill="hold">
                                          <p:stCondLst>
                                            <p:cond delay="0"/>
                                          </p:stCondLst>
                                        </p:cTn>
                                        <p:tgtEl>
                                          <p:spTgt spid="14"/>
                                        </p:tgtEl>
                                        <p:attrNameLst>
                                          <p:attrName>style.visibility</p:attrName>
                                        </p:attrNameLst>
                                      </p:cBhvr>
                                      <p:to>
                                        <p:strVal val="visible"/>
                                      </p:to>
                                    </p:set>
                                    <p:animEffect transition="in" filter="barn(inVertic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34" grpId="0"/>
      <p:bldP spid="33" grpId="0"/>
      <p:bldP spid="23" grpId="0" animBg="1"/>
      <p:bldP spid="30" grpId="0"/>
      <p:bldP spid="6" grpId="0"/>
      <p:bldP spid="22"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699"/>
        </a:solidFill>
        <a:effectLst/>
      </p:bgPr>
    </p:bg>
    <p:spTree>
      <p:nvGrpSpPr>
        <p:cNvPr id="1" name=""/>
        <p:cNvGrpSpPr/>
        <p:nvPr/>
      </p:nvGrpSpPr>
      <p:grpSpPr>
        <a:xfrm>
          <a:off x="0" y="0"/>
          <a:ext cx="0" cy="0"/>
          <a:chOff x="0" y="0"/>
          <a:chExt cx="0" cy="0"/>
        </a:xfrm>
      </p:grpSpPr>
      <p:sp>
        <p:nvSpPr>
          <p:cNvPr id="12" name="Rectangle 11" descr="Rectangle used in background design">
            <a:extLst>
              <a:ext uri="{FF2B5EF4-FFF2-40B4-BE49-F238E27FC236}">
                <a16:creationId xmlns:a16="http://schemas.microsoft.com/office/drawing/2014/main" id="{D9897C47-0507-4B18-8B61-4FB734522172}"/>
              </a:ext>
            </a:extLst>
          </p:cNvPr>
          <p:cNvSpPr/>
          <p:nvPr/>
        </p:nvSpPr>
        <p:spPr>
          <a:xfrm>
            <a:off x="0" y="637743"/>
            <a:ext cx="9144000" cy="4505757"/>
          </a:xfrm>
          <a:prstGeom prst="rect">
            <a:avLst/>
          </a:prstGeom>
          <a:solidFill>
            <a:srgbClr val="8FAADC"/>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aphicFrame>
        <p:nvGraphicFramePr>
          <p:cNvPr id="6" name="Content Placeholder 5">
            <a:extLst>
              <a:ext uri="{FF2B5EF4-FFF2-40B4-BE49-F238E27FC236}">
                <a16:creationId xmlns:a16="http://schemas.microsoft.com/office/drawing/2014/main" id="{D3F92BC6-A046-43F9-B004-51CF2DC99A51}"/>
              </a:ext>
            </a:extLst>
          </p:cNvPr>
          <p:cNvGraphicFramePr>
            <a:graphicFrameLocks noGrp="1"/>
          </p:cNvGraphicFramePr>
          <p:nvPr>
            <p:ph idx="1"/>
            <p:extLst>
              <p:ext uri="{D42A27DB-BD31-4B8C-83A1-F6EECF244321}">
                <p14:modId xmlns:p14="http://schemas.microsoft.com/office/powerpoint/2010/main" val="3992099570"/>
              </p:ext>
            </p:extLst>
          </p:nvPr>
        </p:nvGraphicFramePr>
        <p:xfrm>
          <a:off x="96253" y="1407271"/>
          <a:ext cx="8951494" cy="3053144"/>
        </p:xfrm>
        <a:graphic>
          <a:graphicData uri="http://schemas.openxmlformats.org/drawingml/2006/table">
            <a:tbl>
              <a:tblPr firstRow="1" firstCol="1" bandRow="1">
                <a:tableStyleId>{74C1A8A3-306A-4EB7-A6B1-4F7E0EB9C5D6}</a:tableStyleId>
              </a:tblPr>
              <a:tblGrid>
                <a:gridCol w="1069608">
                  <a:extLst>
                    <a:ext uri="{9D8B030D-6E8A-4147-A177-3AD203B41FA5}">
                      <a16:colId xmlns:a16="http://schemas.microsoft.com/office/drawing/2014/main" val="918798205"/>
                    </a:ext>
                  </a:extLst>
                </a:gridCol>
                <a:gridCol w="822960">
                  <a:extLst>
                    <a:ext uri="{9D8B030D-6E8A-4147-A177-3AD203B41FA5}">
                      <a16:colId xmlns:a16="http://schemas.microsoft.com/office/drawing/2014/main" val="3529488300"/>
                    </a:ext>
                  </a:extLst>
                </a:gridCol>
                <a:gridCol w="1272540">
                  <a:extLst>
                    <a:ext uri="{9D8B030D-6E8A-4147-A177-3AD203B41FA5}">
                      <a16:colId xmlns:a16="http://schemas.microsoft.com/office/drawing/2014/main" val="642535609"/>
                    </a:ext>
                  </a:extLst>
                </a:gridCol>
                <a:gridCol w="662940">
                  <a:extLst>
                    <a:ext uri="{9D8B030D-6E8A-4147-A177-3AD203B41FA5}">
                      <a16:colId xmlns:a16="http://schemas.microsoft.com/office/drawing/2014/main" val="2087026549"/>
                    </a:ext>
                  </a:extLst>
                </a:gridCol>
                <a:gridCol w="678180">
                  <a:extLst>
                    <a:ext uri="{9D8B030D-6E8A-4147-A177-3AD203B41FA5}">
                      <a16:colId xmlns:a16="http://schemas.microsoft.com/office/drawing/2014/main" val="3230957363"/>
                    </a:ext>
                  </a:extLst>
                </a:gridCol>
                <a:gridCol w="1539240">
                  <a:extLst>
                    <a:ext uri="{9D8B030D-6E8A-4147-A177-3AD203B41FA5}">
                      <a16:colId xmlns:a16="http://schemas.microsoft.com/office/drawing/2014/main" val="887125748"/>
                    </a:ext>
                  </a:extLst>
                </a:gridCol>
                <a:gridCol w="1577340">
                  <a:extLst>
                    <a:ext uri="{9D8B030D-6E8A-4147-A177-3AD203B41FA5}">
                      <a16:colId xmlns:a16="http://schemas.microsoft.com/office/drawing/2014/main" val="116303374"/>
                    </a:ext>
                  </a:extLst>
                </a:gridCol>
                <a:gridCol w="1328686">
                  <a:extLst>
                    <a:ext uri="{9D8B030D-6E8A-4147-A177-3AD203B41FA5}">
                      <a16:colId xmlns:a16="http://schemas.microsoft.com/office/drawing/2014/main" val="3545604260"/>
                    </a:ext>
                  </a:extLst>
                </a:gridCol>
              </a:tblGrid>
              <a:tr h="431831">
                <a:tc gridSpan="8">
                  <a:txBody>
                    <a:bodyPr/>
                    <a:lstStyle/>
                    <a:p>
                      <a:pPr marL="0" marR="0">
                        <a:lnSpc>
                          <a:spcPct val="120000"/>
                        </a:lnSpc>
                        <a:spcBef>
                          <a:spcPts val="0"/>
                        </a:spcBef>
                        <a:spcAft>
                          <a:spcPts val="0"/>
                        </a:spcAft>
                        <a:tabLst>
                          <a:tab pos="457200" algn="l"/>
                          <a:tab pos="4568190" algn="l"/>
                        </a:tabLst>
                      </a:pPr>
                      <a:r>
                        <a:rPr lang="en-US" sz="2400" dirty="0">
                          <a:effectLst/>
                        </a:rPr>
                        <a:t>Permit Number: 99999/N9999	Issuance Date: 05/01/2010</a:t>
                      </a:r>
                      <a:endParaRPr lang="en-US" sz="24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1502528"/>
                  </a:ext>
                </a:extLst>
              </a:tr>
              <a:tr h="0">
                <a:tc rowSpan="2">
                  <a:txBody>
                    <a:bodyPr/>
                    <a:lstStyle/>
                    <a:p>
                      <a:pPr marL="0" marR="0" algn="ctr">
                        <a:lnSpc>
                          <a:spcPct val="120000"/>
                        </a:lnSpc>
                        <a:spcBef>
                          <a:spcPts val="0"/>
                        </a:spcBef>
                        <a:spcAft>
                          <a:spcPts val="0"/>
                        </a:spcAft>
                        <a:tabLst>
                          <a:tab pos="457200" algn="l"/>
                          <a:tab pos="457200" algn="l"/>
                        </a:tabLst>
                      </a:pPr>
                      <a:r>
                        <a:rPr lang="en-US" sz="1700" b="0" dirty="0">
                          <a:solidFill>
                            <a:schemeClr val="tx1"/>
                          </a:solidFill>
                          <a:effectLst/>
                        </a:rPr>
                        <a:t>Emission Point Number </a:t>
                      </a:r>
                      <a:endParaRPr lang="en-US" sz="17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0F2"/>
                    </a:solidFill>
                  </a:tcPr>
                </a:tc>
                <a:tc rowSpan="2">
                  <a:txBody>
                    <a:bodyPr/>
                    <a:lstStyle/>
                    <a:p>
                      <a:pPr marL="0" marR="0" algn="ctr">
                        <a:lnSpc>
                          <a:spcPct val="120000"/>
                        </a:lnSpc>
                        <a:spcBef>
                          <a:spcPts val="0"/>
                        </a:spcBef>
                        <a:spcAft>
                          <a:spcPts val="0"/>
                        </a:spcAft>
                        <a:tabLst>
                          <a:tab pos="457200" algn="l"/>
                          <a:tab pos="457200" algn="l"/>
                        </a:tabLst>
                      </a:pPr>
                      <a:r>
                        <a:rPr lang="en-US" sz="1700" dirty="0">
                          <a:effectLst/>
                        </a:rPr>
                        <a:t>Source</a:t>
                      </a:r>
                    </a:p>
                    <a:p>
                      <a:pPr marL="0" marR="0" algn="ctr">
                        <a:lnSpc>
                          <a:spcPct val="120000"/>
                        </a:lnSpc>
                        <a:spcBef>
                          <a:spcPts val="0"/>
                        </a:spcBef>
                        <a:spcAft>
                          <a:spcPts val="0"/>
                        </a:spcAft>
                        <a:tabLst>
                          <a:tab pos="457200" algn="l"/>
                          <a:tab pos="457200" algn="l"/>
                        </a:tabLst>
                      </a:pPr>
                      <a:r>
                        <a:rPr lang="en-US" sz="1700" dirty="0">
                          <a:effectLst/>
                        </a:rPr>
                        <a:t>Name</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lnSpc>
                          <a:spcPct val="120000"/>
                        </a:lnSpc>
                        <a:spcBef>
                          <a:spcPts val="0"/>
                        </a:spcBef>
                        <a:spcAft>
                          <a:spcPts val="0"/>
                        </a:spcAft>
                        <a:tabLst>
                          <a:tab pos="457200" algn="l"/>
                          <a:tab pos="457200" algn="l"/>
                        </a:tabLst>
                      </a:pPr>
                      <a:r>
                        <a:rPr lang="en-US" sz="1700" dirty="0">
                          <a:effectLst/>
                        </a:rPr>
                        <a:t>Air Contaminant Name</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20000"/>
                        </a:lnSpc>
                        <a:spcBef>
                          <a:spcPts val="0"/>
                        </a:spcBef>
                        <a:spcAft>
                          <a:spcPts val="0"/>
                        </a:spcAft>
                        <a:tabLst>
                          <a:tab pos="457200" algn="l"/>
                          <a:tab pos="457200" algn="l"/>
                        </a:tabLst>
                      </a:pPr>
                      <a:r>
                        <a:rPr lang="en-US" sz="1700" dirty="0">
                          <a:effectLst/>
                        </a:rPr>
                        <a:t>Emission Rates </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lnSpc>
                          <a:spcPct val="120000"/>
                        </a:lnSpc>
                        <a:spcBef>
                          <a:spcPts val="0"/>
                        </a:spcBef>
                        <a:spcAft>
                          <a:spcPts val="0"/>
                        </a:spcAft>
                        <a:tabLst>
                          <a:tab pos="457200" algn="l"/>
                          <a:tab pos="457200" algn="l"/>
                        </a:tabLst>
                      </a:pPr>
                      <a:r>
                        <a:rPr lang="en-US" sz="1700" dirty="0">
                          <a:effectLst/>
                        </a:rPr>
                        <a:t>Monitoring/ Testing Req.</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tabLst>
                          <a:tab pos="457200" algn="l"/>
                          <a:tab pos="457200" algn="l"/>
                        </a:tabLst>
                      </a:pPr>
                      <a:r>
                        <a:rPr lang="en-US" sz="1700" dirty="0">
                          <a:effectLst/>
                        </a:rPr>
                        <a:t>Recordkeeping Req.</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tabLst>
                          <a:tab pos="457200" algn="l"/>
                          <a:tab pos="457200" algn="l"/>
                        </a:tabLst>
                      </a:pPr>
                      <a:r>
                        <a:rPr lang="en-US" sz="1700" dirty="0">
                          <a:effectLst/>
                        </a:rPr>
                        <a:t>Reporting Req.</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370690"/>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20000"/>
                        </a:lnSpc>
                        <a:spcBef>
                          <a:spcPts val="0"/>
                        </a:spcBef>
                        <a:spcAft>
                          <a:spcPts val="0"/>
                        </a:spcAft>
                        <a:tabLst>
                          <a:tab pos="457200" algn="l"/>
                          <a:tab pos="457200" algn="l"/>
                        </a:tabLst>
                      </a:pPr>
                      <a:r>
                        <a:rPr lang="en-US" sz="1700" dirty="0">
                          <a:effectLst/>
                        </a:rPr>
                        <a:t>lb/hr</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tabLst>
                          <a:tab pos="457200" algn="l"/>
                          <a:tab pos="457200" algn="l"/>
                        </a:tabLst>
                      </a:pPr>
                      <a:r>
                        <a:rPr lang="en-US" sz="1700" dirty="0">
                          <a:effectLst/>
                        </a:rPr>
                        <a:t>TPY</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tabLst>
                          <a:tab pos="457200" algn="l"/>
                          <a:tab pos="457200" algn="l"/>
                        </a:tabLst>
                      </a:pPr>
                      <a:r>
                        <a:rPr lang="en-US" sz="1700" dirty="0">
                          <a:effectLst/>
                        </a:rPr>
                        <a:t>Spec. Cond.</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tabLst>
                          <a:tab pos="457200" algn="l"/>
                          <a:tab pos="457200" algn="l"/>
                        </a:tabLst>
                      </a:pPr>
                      <a:r>
                        <a:rPr lang="en-US" sz="1700" dirty="0">
                          <a:effectLst/>
                        </a:rPr>
                        <a:t>Spec. Cond.</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tabLst>
                          <a:tab pos="457200" algn="l"/>
                          <a:tab pos="457200" algn="l"/>
                        </a:tabLst>
                      </a:pPr>
                      <a:r>
                        <a:rPr lang="en-US" sz="1700" dirty="0">
                          <a:effectLst/>
                        </a:rPr>
                        <a:t>Spec. Cond.</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6231261"/>
                  </a:ext>
                </a:extLst>
              </a:tr>
              <a:tr h="0">
                <a:tc rowSpan="5">
                  <a:txBody>
                    <a:bodyPr/>
                    <a:lstStyle/>
                    <a:p>
                      <a:pPr marL="0" marR="0">
                        <a:lnSpc>
                          <a:spcPct val="120000"/>
                        </a:lnSpc>
                        <a:spcBef>
                          <a:spcPts val="0"/>
                        </a:spcBef>
                        <a:spcAft>
                          <a:spcPts val="0"/>
                        </a:spcAft>
                        <a:tabLst>
                          <a:tab pos="457200" algn="l"/>
                          <a:tab pos="457200" algn="l"/>
                        </a:tabLst>
                      </a:pPr>
                      <a:r>
                        <a:rPr lang="en-US" sz="1700" b="0" dirty="0">
                          <a:solidFill>
                            <a:schemeClr val="tx1"/>
                          </a:solidFill>
                          <a:effectLst/>
                        </a:rPr>
                        <a:t>BOIL-Y1801</a:t>
                      </a:r>
                      <a:endParaRPr lang="en-US" sz="1700" b="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0F2"/>
                    </a:solidFill>
                  </a:tcPr>
                </a:tc>
                <a:tc rowSpan="5">
                  <a:txBody>
                    <a:bodyPr/>
                    <a:lstStyle/>
                    <a:p>
                      <a:pPr marL="0" marR="0">
                        <a:lnSpc>
                          <a:spcPct val="120000"/>
                        </a:lnSpc>
                        <a:spcBef>
                          <a:spcPts val="0"/>
                        </a:spcBef>
                        <a:spcAft>
                          <a:spcPts val="0"/>
                        </a:spcAft>
                        <a:tabLst>
                          <a:tab pos="457200" algn="l"/>
                          <a:tab pos="457200" algn="l"/>
                        </a:tabLst>
                      </a:pPr>
                      <a:r>
                        <a:rPr lang="en-US" sz="1700" dirty="0">
                          <a:effectLst/>
                        </a:rPr>
                        <a:t>30-Barg Boiler</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NOx</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1.99</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8.72</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3, 24, 26, 32</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3, 24, 26, 32</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3, 24, 26</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08515"/>
                  </a:ext>
                </a:extLst>
              </a:tr>
              <a:tr h="0">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tabLst>
                          <a:tab pos="457200" algn="l"/>
                          <a:tab pos="457200" algn="l"/>
                        </a:tabLst>
                      </a:pPr>
                      <a:r>
                        <a:rPr lang="en-US" sz="1700" dirty="0">
                          <a:effectLst/>
                        </a:rPr>
                        <a:t>SO2</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0.29</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1.28</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24</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3, 24</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3, 24</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5298134"/>
                  </a:ext>
                </a:extLst>
              </a:tr>
              <a:tr h="0">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tabLst>
                          <a:tab pos="457200" algn="l"/>
                          <a:tab pos="457200" algn="l"/>
                        </a:tabLst>
                      </a:pPr>
                      <a:r>
                        <a:rPr lang="en-US" sz="1700" dirty="0">
                          <a:effectLst/>
                        </a:rPr>
                        <a:t>CO</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13.93</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30.5</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24, 26, 32</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24, 26, 32</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24, 26</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196369"/>
                  </a:ext>
                </a:extLst>
              </a:tr>
              <a:tr h="0">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tabLst>
                          <a:tab pos="457200" algn="l"/>
                          <a:tab pos="457200" algn="l"/>
                        </a:tabLst>
                      </a:pPr>
                      <a:r>
                        <a:rPr lang="en-US" sz="1700" dirty="0">
                          <a:effectLst/>
                        </a:rPr>
                        <a:t>PM</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1.54</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6.76</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21, 24</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3, 24</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3, 24</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201840"/>
                  </a:ext>
                </a:extLst>
              </a:tr>
              <a:tr h="0">
                <a:tc vMerge="1">
                  <a:txBody>
                    <a:bodyPr/>
                    <a:lstStyle/>
                    <a:p>
                      <a:endParaRPr lang="en-US"/>
                    </a:p>
                  </a:txBody>
                  <a:tcPr/>
                </a:tc>
                <a:tc vMerge="1">
                  <a:txBody>
                    <a:bodyPr/>
                    <a:lstStyle/>
                    <a:p>
                      <a:endParaRPr lang="en-US"/>
                    </a:p>
                  </a:txBody>
                  <a:tcPr/>
                </a:tc>
                <a:tc>
                  <a:txBody>
                    <a:bodyPr/>
                    <a:lstStyle/>
                    <a:p>
                      <a:pPr marL="0" marR="0">
                        <a:lnSpc>
                          <a:spcPct val="120000"/>
                        </a:lnSpc>
                        <a:spcBef>
                          <a:spcPts val="0"/>
                        </a:spcBef>
                        <a:spcAft>
                          <a:spcPts val="0"/>
                        </a:spcAft>
                        <a:tabLst>
                          <a:tab pos="457200" algn="l"/>
                          <a:tab pos="457200" algn="l"/>
                        </a:tabLst>
                      </a:pPr>
                      <a:r>
                        <a:rPr lang="en-US" sz="1700" dirty="0">
                          <a:effectLst/>
                        </a:rPr>
                        <a:t>VOC</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1.09</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4.79</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24</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24</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20000"/>
                        </a:lnSpc>
                        <a:spcBef>
                          <a:spcPts val="0"/>
                        </a:spcBef>
                        <a:spcAft>
                          <a:spcPts val="0"/>
                        </a:spcAft>
                        <a:tabLst>
                          <a:tab pos="457200" algn="l"/>
                          <a:tab pos="457200" algn="l"/>
                        </a:tabLst>
                      </a:pPr>
                      <a:r>
                        <a:rPr lang="en-US" sz="1700" dirty="0">
                          <a:effectLst/>
                        </a:rPr>
                        <a:t>24</a:t>
                      </a:r>
                      <a:endParaRPr lang="en-US" sz="1700" dirty="0">
                        <a:effectLst/>
                        <a:latin typeface="Georgia" panose="02040502050405020303" pitchFamily="18" charset="0"/>
                        <a:ea typeface="Calibri" panose="020F0502020204030204" pitchFamily="34" charset="0"/>
                        <a:cs typeface="Times New Roman" panose="02020603050405020304" pitchFamily="18" charset="0"/>
                      </a:endParaRPr>
                    </a:p>
                  </a:txBody>
                  <a:tcPr marL="62984" marR="62984" marT="158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1863819"/>
                  </a:ext>
                </a:extLst>
              </a:tr>
            </a:tbl>
          </a:graphicData>
        </a:graphic>
      </p:graphicFrame>
      <p:sp>
        <p:nvSpPr>
          <p:cNvPr id="22" name="Rectangle 21" descr="rectangle around the NSR MAERT">
            <a:extLst>
              <a:ext uri="{FF2B5EF4-FFF2-40B4-BE49-F238E27FC236}">
                <a16:creationId xmlns:a16="http://schemas.microsoft.com/office/drawing/2014/main" id="{EFEEF43A-2DCA-4557-950B-651F75D00D6C}"/>
              </a:ext>
            </a:extLst>
          </p:cNvPr>
          <p:cNvSpPr/>
          <p:nvPr/>
        </p:nvSpPr>
        <p:spPr>
          <a:xfrm>
            <a:off x="96253" y="1847849"/>
            <a:ext cx="4501148" cy="2612565"/>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1" name="Rectangle 20" descr="rectangle around the monitoring, testing, recordkeeping, and reporting requirements referencing NSR special conditions">
            <a:extLst>
              <a:ext uri="{FF2B5EF4-FFF2-40B4-BE49-F238E27FC236}">
                <a16:creationId xmlns:a16="http://schemas.microsoft.com/office/drawing/2014/main" id="{06A5CE71-43F4-442B-B849-80A584CDC202}"/>
              </a:ext>
            </a:extLst>
          </p:cNvPr>
          <p:cNvSpPr/>
          <p:nvPr/>
        </p:nvSpPr>
        <p:spPr>
          <a:xfrm>
            <a:off x="4597402" y="1842802"/>
            <a:ext cx="4450345" cy="970735"/>
          </a:xfrm>
          <a:prstGeom prst="rect">
            <a:avLst/>
          </a:prstGeom>
          <a:noFill/>
          <a:ln w="762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3" name="Rounded Rectangular Callout 14">
            <a:extLst>
              <a:ext uri="{FF2B5EF4-FFF2-40B4-BE49-F238E27FC236}">
                <a16:creationId xmlns:a16="http://schemas.microsoft.com/office/drawing/2014/main" id="{9AAE7466-FBBC-4CF9-9D3C-B2DB41FE1DF2}"/>
              </a:ext>
            </a:extLst>
          </p:cNvPr>
          <p:cNvSpPr/>
          <p:nvPr/>
        </p:nvSpPr>
        <p:spPr>
          <a:xfrm>
            <a:off x="3879381" y="4209560"/>
            <a:ext cx="4501148" cy="925909"/>
          </a:xfrm>
          <a:prstGeom prst="wedgeRoundRectCallout">
            <a:avLst>
              <a:gd name="adj1" fmla="val 16505"/>
              <a:gd name="adj2" fmla="val -205477"/>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MRRT Requirements Referencing NSR Special Conditions</a:t>
            </a:r>
          </a:p>
        </p:txBody>
      </p:sp>
      <p:sp>
        <p:nvSpPr>
          <p:cNvPr id="28" name="Rounded Rectangular Callout 14">
            <a:extLst>
              <a:ext uri="{FF2B5EF4-FFF2-40B4-BE49-F238E27FC236}">
                <a16:creationId xmlns:a16="http://schemas.microsoft.com/office/drawing/2014/main" id="{35F8EBF8-D340-41D2-BA91-456D7C989CDB}"/>
              </a:ext>
            </a:extLst>
          </p:cNvPr>
          <p:cNvSpPr/>
          <p:nvPr/>
        </p:nvSpPr>
        <p:spPr>
          <a:xfrm>
            <a:off x="96253" y="4403952"/>
            <a:ext cx="1408616" cy="710746"/>
          </a:xfrm>
          <a:prstGeom prst="wedgeRoundRectCallout">
            <a:avLst>
              <a:gd name="adj1" fmla="val 87396"/>
              <a:gd name="adj2" fmla="val -63515"/>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MAERT</a:t>
            </a:r>
          </a:p>
        </p:txBody>
      </p:sp>
      <p:sp>
        <p:nvSpPr>
          <p:cNvPr id="24" name="Rounded Rectangular Callout 14">
            <a:extLst>
              <a:ext uri="{FF2B5EF4-FFF2-40B4-BE49-F238E27FC236}">
                <a16:creationId xmlns:a16="http://schemas.microsoft.com/office/drawing/2014/main" id="{E4829584-D675-478A-9333-7DDDAC6BEA30}"/>
              </a:ext>
            </a:extLst>
          </p:cNvPr>
          <p:cNvSpPr/>
          <p:nvPr/>
        </p:nvSpPr>
        <p:spPr>
          <a:xfrm>
            <a:off x="67441" y="691992"/>
            <a:ext cx="1179095" cy="700673"/>
          </a:xfrm>
          <a:prstGeom prst="wedgeRoundRectCallout">
            <a:avLst>
              <a:gd name="adj1" fmla="val -10660"/>
              <a:gd name="adj2" fmla="val 171628"/>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EPN</a:t>
            </a:r>
          </a:p>
        </p:txBody>
      </p:sp>
      <p:sp>
        <p:nvSpPr>
          <p:cNvPr id="14" name="Title 1">
            <a:extLst>
              <a:ext uri="{FF2B5EF4-FFF2-40B4-BE49-F238E27FC236}">
                <a16:creationId xmlns:a16="http://schemas.microsoft.com/office/drawing/2014/main" id="{2CA36C15-FCDC-49AB-AC11-75ABB14DE4FC}"/>
              </a:ext>
            </a:extLst>
          </p:cNvPr>
          <p:cNvSpPr>
            <a:spLocks noGrp="1"/>
          </p:cNvSpPr>
          <p:nvPr>
            <p:ph type="title"/>
          </p:nvPr>
        </p:nvSpPr>
        <p:spPr>
          <a:xfrm>
            <a:off x="0" y="28802"/>
            <a:ext cx="9144000" cy="994172"/>
          </a:xfrm>
        </p:spPr>
        <p:txBody>
          <a:bodyPr>
            <a:normAutofit fontScale="90000"/>
          </a:bodyPr>
          <a:lstStyle/>
          <a:p>
            <a:pPr algn="ctr"/>
            <a:r>
              <a:rPr lang="en-US" sz="3700" b="1" dirty="0">
                <a:latin typeface="+mn-lt"/>
              </a:rPr>
              <a:t>Major NSR Summary Table in FOP</a:t>
            </a:r>
            <a:r>
              <a:rPr lang="en-US" sz="3600" dirty="0"/>
              <a:t/>
            </a:r>
            <a:br>
              <a:rPr lang="en-US" sz="3600" dirty="0"/>
            </a:br>
            <a:endParaRPr lang="en-US" dirty="0"/>
          </a:p>
        </p:txBody>
      </p:sp>
      <p:sp>
        <p:nvSpPr>
          <p:cNvPr id="25" name="Rounded Rectangular Callout 14">
            <a:extLst>
              <a:ext uri="{FF2B5EF4-FFF2-40B4-BE49-F238E27FC236}">
                <a16:creationId xmlns:a16="http://schemas.microsoft.com/office/drawing/2014/main" id="{F1110D4B-294C-4CD8-B832-065478F02316}"/>
              </a:ext>
            </a:extLst>
          </p:cNvPr>
          <p:cNvSpPr/>
          <p:nvPr/>
        </p:nvSpPr>
        <p:spPr>
          <a:xfrm>
            <a:off x="1281814" y="637742"/>
            <a:ext cx="1179095" cy="740317"/>
          </a:xfrm>
          <a:prstGeom prst="wedgeRoundRectCallout">
            <a:avLst>
              <a:gd name="adj1" fmla="val -24231"/>
              <a:gd name="adj2" fmla="val 166340"/>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Source Name</a:t>
            </a:r>
          </a:p>
        </p:txBody>
      </p:sp>
      <p:sp>
        <p:nvSpPr>
          <p:cNvPr id="27" name="Rounded Rectangular Callout 14">
            <a:extLst>
              <a:ext uri="{FF2B5EF4-FFF2-40B4-BE49-F238E27FC236}">
                <a16:creationId xmlns:a16="http://schemas.microsoft.com/office/drawing/2014/main" id="{6FD3EB57-A52B-45F0-8CB5-847EAE31FC33}"/>
              </a:ext>
            </a:extLst>
          </p:cNvPr>
          <p:cNvSpPr/>
          <p:nvPr/>
        </p:nvSpPr>
        <p:spPr>
          <a:xfrm>
            <a:off x="2493072" y="637744"/>
            <a:ext cx="2345627" cy="905306"/>
          </a:xfrm>
          <a:prstGeom prst="wedgeRoundRectCallout">
            <a:avLst>
              <a:gd name="adj1" fmla="val -41721"/>
              <a:gd name="adj2" fmla="val 112860"/>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Air Contaminant Name</a:t>
            </a:r>
          </a:p>
        </p:txBody>
      </p:sp>
      <p:sp>
        <p:nvSpPr>
          <p:cNvPr id="26" name="Rounded Rectangular Callout 14">
            <a:extLst>
              <a:ext uri="{FF2B5EF4-FFF2-40B4-BE49-F238E27FC236}">
                <a16:creationId xmlns:a16="http://schemas.microsoft.com/office/drawing/2014/main" id="{CDA063A3-2B9B-492A-B249-B8E1C1BA1094}"/>
              </a:ext>
            </a:extLst>
          </p:cNvPr>
          <p:cNvSpPr/>
          <p:nvPr/>
        </p:nvSpPr>
        <p:spPr>
          <a:xfrm>
            <a:off x="4934952" y="637742"/>
            <a:ext cx="1395211" cy="765284"/>
          </a:xfrm>
          <a:prstGeom prst="wedgeRoundRectCallout">
            <a:avLst>
              <a:gd name="adj1" fmla="val -116855"/>
              <a:gd name="adj2" fmla="val 157085"/>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Emission Rates</a:t>
            </a:r>
          </a:p>
        </p:txBody>
      </p:sp>
    </p:spTree>
    <p:extLst>
      <p:ext uri="{BB962C8B-B14F-4D97-AF65-F5344CB8AC3E}">
        <p14:creationId xmlns:p14="http://schemas.microsoft.com/office/powerpoint/2010/main" val="10540240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animBg="1"/>
      <p:bldP spid="28" grpId="0" animBg="1"/>
      <p:bldP spid="24" grpId="0" animBg="1"/>
      <p:bldP spid="25" grpId="0" animBg="1"/>
      <p:bldP spid="27"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9F30AD8-53B6-499D-989E-5C30BBFE43AB}"/>
              </a:ext>
            </a:extLst>
          </p:cNvPr>
          <p:cNvGraphicFramePr>
            <a:graphicFrameLocks noGrp="1"/>
          </p:cNvGraphicFramePr>
          <p:nvPr>
            <p:extLst>
              <p:ext uri="{D42A27DB-BD31-4B8C-83A1-F6EECF244321}">
                <p14:modId xmlns:p14="http://schemas.microsoft.com/office/powerpoint/2010/main" val="4083360109"/>
              </p:ext>
            </p:extLst>
          </p:nvPr>
        </p:nvGraphicFramePr>
        <p:xfrm>
          <a:off x="164124" y="836247"/>
          <a:ext cx="8831384" cy="4151594"/>
        </p:xfrm>
        <a:graphic>
          <a:graphicData uri="http://schemas.openxmlformats.org/drawingml/2006/table">
            <a:tbl>
              <a:tblPr firstRow="1" firstCol="1" bandRow="1">
                <a:tableStyleId>{7DF18680-E054-41AD-8BC1-D1AEF772440D}</a:tableStyleId>
              </a:tblPr>
              <a:tblGrid>
                <a:gridCol w="2380956">
                  <a:extLst>
                    <a:ext uri="{9D8B030D-6E8A-4147-A177-3AD203B41FA5}">
                      <a16:colId xmlns:a16="http://schemas.microsoft.com/office/drawing/2014/main" val="910704435"/>
                    </a:ext>
                  </a:extLst>
                </a:gridCol>
                <a:gridCol w="2590800">
                  <a:extLst>
                    <a:ext uri="{9D8B030D-6E8A-4147-A177-3AD203B41FA5}">
                      <a16:colId xmlns:a16="http://schemas.microsoft.com/office/drawing/2014/main" val="4202137293"/>
                    </a:ext>
                  </a:extLst>
                </a:gridCol>
                <a:gridCol w="3859628">
                  <a:extLst>
                    <a:ext uri="{9D8B030D-6E8A-4147-A177-3AD203B41FA5}">
                      <a16:colId xmlns:a16="http://schemas.microsoft.com/office/drawing/2014/main" val="2629500309"/>
                    </a:ext>
                  </a:extLst>
                </a:gridCol>
              </a:tblGrid>
              <a:tr h="558408">
                <a:tc>
                  <a:txBody>
                    <a:bodyPr/>
                    <a:lstStyle/>
                    <a:p>
                      <a:pPr marL="0" marR="0">
                        <a:spcBef>
                          <a:spcPts val="0"/>
                        </a:spcBef>
                        <a:spcAft>
                          <a:spcPts val="0"/>
                        </a:spcAft>
                        <a:tabLst>
                          <a:tab pos="457200" algn="l"/>
                        </a:tabLst>
                      </a:pPr>
                      <a:r>
                        <a:rPr lang="en-US" sz="2400" dirty="0">
                          <a:effectLst/>
                        </a:rPr>
                        <a:t>Permit Action</a:t>
                      </a: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Lst>
                      </a:pPr>
                      <a:r>
                        <a:rPr lang="en-US" sz="2400" dirty="0">
                          <a:effectLst/>
                        </a:rPr>
                        <a:t>FOP Project Type</a:t>
                      </a: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tabLst>
                          <a:tab pos="457200" algn="l"/>
                        </a:tabLst>
                      </a:pPr>
                      <a:r>
                        <a:rPr lang="en-US" sz="2400" dirty="0">
                          <a:effectLst/>
                        </a:rPr>
                        <a:t>NSR Project Type</a:t>
                      </a: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0683489"/>
                  </a:ext>
                </a:extLst>
              </a:tr>
              <a:tr h="691320">
                <a:tc>
                  <a:txBody>
                    <a:bodyPr/>
                    <a:lstStyle/>
                    <a:p>
                      <a:pPr marL="0" marR="0">
                        <a:spcBef>
                          <a:spcPts val="0"/>
                        </a:spcBef>
                        <a:spcAft>
                          <a:spcPts val="0"/>
                        </a:spcAft>
                        <a:tabLst>
                          <a:tab pos="457200" algn="l"/>
                        </a:tabLst>
                      </a:pP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tabLst>
                          <a:tab pos="457200" algn="l"/>
                        </a:tabLst>
                      </a:pP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tabLst>
                          <a:tab pos="457200" algn="l"/>
                        </a:tabLst>
                      </a:pP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9762620"/>
                  </a:ext>
                </a:extLst>
              </a:tr>
              <a:tr h="1603516">
                <a:tc>
                  <a:txBody>
                    <a:bodyPr/>
                    <a:lstStyle/>
                    <a:p>
                      <a:pPr marL="0" marR="0">
                        <a:spcBef>
                          <a:spcPts val="0"/>
                        </a:spcBef>
                        <a:spcAft>
                          <a:spcPts val="0"/>
                        </a:spcAft>
                        <a:tabLst>
                          <a:tab pos="457200" algn="l"/>
                        </a:tabLst>
                      </a:pP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tabLst>
                          <a:tab pos="457200" algn="l"/>
                        </a:tabLst>
                      </a:pP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tabLst>
                          <a:tab pos="457200" algn="l"/>
                        </a:tabLst>
                      </a:pPr>
                      <a:endParaRPr lang="en-US" sz="2400" dirty="0">
                        <a:effectLst/>
                      </a:endParaRPr>
                    </a:p>
                  </a:txBody>
                  <a:tcPr marL="68580" marR="68580" marT="0" marB="0"/>
                </a:tc>
                <a:extLst>
                  <a:ext uri="{0D108BD9-81ED-4DB2-BD59-A6C34878D82A}">
                    <a16:rowId xmlns:a16="http://schemas.microsoft.com/office/drawing/2014/main" val="3917752977"/>
                  </a:ext>
                </a:extLst>
              </a:tr>
              <a:tr h="865567">
                <a:tc>
                  <a:txBody>
                    <a:bodyPr/>
                    <a:lstStyle/>
                    <a:p>
                      <a:pPr marL="0" marR="0">
                        <a:spcBef>
                          <a:spcPts val="0"/>
                        </a:spcBef>
                        <a:spcAft>
                          <a:spcPts val="0"/>
                        </a:spcAft>
                        <a:tabLst>
                          <a:tab pos="457200" algn="l"/>
                        </a:tabLst>
                      </a:pP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tabLst>
                          <a:tab pos="457200" algn="l"/>
                        </a:tabLst>
                      </a:pP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tabLst>
                          <a:tab pos="457200" algn="l"/>
                        </a:tabLst>
                      </a:pPr>
                      <a:endParaRPr lang="en-US" sz="2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2595725"/>
                  </a:ext>
                </a:extLst>
              </a:tr>
              <a:tr h="432783">
                <a:tc>
                  <a:txBody>
                    <a:bodyPr/>
                    <a:lstStyle/>
                    <a:p>
                      <a:pPr marL="0" marR="0">
                        <a:spcBef>
                          <a:spcPts val="0"/>
                        </a:spcBef>
                        <a:spcAft>
                          <a:spcPts val="0"/>
                        </a:spcAft>
                        <a:tabLst>
                          <a:tab pos="457200" algn="l"/>
                        </a:tabLst>
                      </a:pP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tabLst>
                          <a:tab pos="457200" algn="l"/>
                        </a:tabLst>
                      </a:pP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tabLst>
                          <a:tab pos="457200" algn="l"/>
                        </a:tabLst>
                      </a:pPr>
                      <a:endParaRPr lang="en-US" sz="2400" dirty="0">
                        <a:effectLst/>
                        <a:latin typeface="Lucida Bright" panose="020406020505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5160419"/>
                  </a:ext>
                </a:extLst>
              </a:tr>
            </a:tbl>
          </a:graphicData>
        </a:graphic>
      </p:graphicFrame>
      <p:sp>
        <p:nvSpPr>
          <p:cNvPr id="5" name="Rectangle 4" descr="Rectangle used in background design">
            <a:extLst>
              <a:ext uri="{FF2B5EF4-FFF2-40B4-BE49-F238E27FC236}">
                <a16:creationId xmlns:a16="http://schemas.microsoft.com/office/drawing/2014/main" id="{6F9E8ADF-43DE-4131-9BAD-17169EB67CED}"/>
              </a:ext>
            </a:extLst>
          </p:cNvPr>
          <p:cNvSpPr/>
          <p:nvPr/>
        </p:nvSpPr>
        <p:spPr>
          <a:xfrm>
            <a:off x="0" y="0"/>
            <a:ext cx="9144000" cy="61456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Title 1">
            <a:extLst>
              <a:ext uri="{FF2B5EF4-FFF2-40B4-BE49-F238E27FC236}">
                <a16:creationId xmlns:a16="http://schemas.microsoft.com/office/drawing/2014/main" id="{601806A9-A30C-48CB-A9C1-F8253FCB8025}"/>
              </a:ext>
            </a:extLst>
          </p:cNvPr>
          <p:cNvSpPr txBox="1">
            <a:spLocks/>
          </p:cNvSpPr>
          <p:nvPr/>
        </p:nvSpPr>
        <p:spPr>
          <a:xfrm>
            <a:off x="0" y="0"/>
            <a:ext cx="9144000" cy="614564"/>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latin typeface="+mn-lt"/>
              </a:rPr>
              <a:t>FOP and NSR Project Terminology</a:t>
            </a:r>
          </a:p>
        </p:txBody>
      </p:sp>
      <p:sp>
        <p:nvSpPr>
          <p:cNvPr id="4" name="Title 3" hidden="1">
            <a:extLst>
              <a:ext uri="{FF2B5EF4-FFF2-40B4-BE49-F238E27FC236}">
                <a16:creationId xmlns:a16="http://schemas.microsoft.com/office/drawing/2014/main" id="{40A34525-2F21-45BB-B8D6-5DA455E390B3}"/>
              </a:ext>
            </a:extLst>
          </p:cNvPr>
          <p:cNvSpPr>
            <a:spLocks noGrp="1"/>
          </p:cNvSpPr>
          <p:nvPr>
            <p:ph type="title"/>
          </p:nvPr>
        </p:nvSpPr>
        <p:spPr/>
        <p:txBody>
          <a:bodyPr/>
          <a:lstStyle/>
          <a:p>
            <a:r>
              <a:rPr lang="en-US" dirty="0"/>
              <a:t>FOP and NSR Project Terminology</a:t>
            </a:r>
          </a:p>
        </p:txBody>
      </p:sp>
      <p:sp>
        <p:nvSpPr>
          <p:cNvPr id="2" name="TextBox 1">
            <a:extLst>
              <a:ext uri="{FF2B5EF4-FFF2-40B4-BE49-F238E27FC236}">
                <a16:creationId xmlns:a16="http://schemas.microsoft.com/office/drawing/2014/main" id="{1D8DC86D-9940-40F8-A874-20D53333D21F}"/>
              </a:ext>
            </a:extLst>
          </p:cNvPr>
          <p:cNvSpPr txBox="1"/>
          <p:nvPr/>
        </p:nvSpPr>
        <p:spPr>
          <a:xfrm>
            <a:off x="164124" y="1333500"/>
            <a:ext cx="2350476" cy="830997"/>
          </a:xfrm>
          <a:prstGeom prst="rect">
            <a:avLst/>
          </a:prstGeom>
          <a:noFill/>
          <a:ln>
            <a:noFill/>
          </a:ln>
        </p:spPr>
        <p:txBody>
          <a:bodyPr wrap="square" rtlCol="0">
            <a:spAutoFit/>
          </a:bodyPr>
          <a:lstStyle/>
          <a:p>
            <a:r>
              <a:rPr lang="en-US" sz="2400" b="1" dirty="0">
                <a:solidFill>
                  <a:schemeClr val="bg1">
                    <a:lumMod val="95000"/>
                  </a:schemeClr>
                </a:solidFill>
              </a:rPr>
              <a:t>Initial permit issuance</a:t>
            </a:r>
          </a:p>
        </p:txBody>
      </p:sp>
      <p:sp>
        <p:nvSpPr>
          <p:cNvPr id="7" name="TextBox 6">
            <a:extLst>
              <a:ext uri="{FF2B5EF4-FFF2-40B4-BE49-F238E27FC236}">
                <a16:creationId xmlns:a16="http://schemas.microsoft.com/office/drawing/2014/main" id="{E31A4874-ACB0-44B9-8560-4C6298E3F62D}"/>
              </a:ext>
            </a:extLst>
          </p:cNvPr>
          <p:cNvSpPr txBox="1"/>
          <p:nvPr/>
        </p:nvSpPr>
        <p:spPr>
          <a:xfrm>
            <a:off x="170840" y="2113693"/>
            <a:ext cx="2350476" cy="830997"/>
          </a:xfrm>
          <a:prstGeom prst="rect">
            <a:avLst/>
          </a:prstGeom>
          <a:noFill/>
          <a:ln>
            <a:noFill/>
          </a:ln>
        </p:spPr>
        <p:txBody>
          <a:bodyPr wrap="square" rtlCol="0">
            <a:spAutoFit/>
          </a:bodyPr>
          <a:lstStyle/>
          <a:p>
            <a:r>
              <a:rPr lang="en-US" sz="2400" b="1" dirty="0">
                <a:solidFill>
                  <a:schemeClr val="bg1">
                    <a:lumMod val="95000"/>
                  </a:schemeClr>
                </a:solidFill>
              </a:rPr>
              <a:t>Changes/</a:t>
            </a:r>
          </a:p>
          <a:p>
            <a:r>
              <a:rPr lang="en-US" sz="2400" b="1" dirty="0">
                <a:solidFill>
                  <a:schemeClr val="bg1">
                    <a:lumMod val="95000"/>
                  </a:schemeClr>
                </a:solidFill>
              </a:rPr>
              <a:t>Modifications</a:t>
            </a:r>
          </a:p>
        </p:txBody>
      </p:sp>
      <p:sp>
        <p:nvSpPr>
          <p:cNvPr id="8" name="TextBox 7">
            <a:extLst>
              <a:ext uri="{FF2B5EF4-FFF2-40B4-BE49-F238E27FC236}">
                <a16:creationId xmlns:a16="http://schemas.microsoft.com/office/drawing/2014/main" id="{76F64655-D5BF-4040-ADA8-298179987D75}"/>
              </a:ext>
            </a:extLst>
          </p:cNvPr>
          <p:cNvSpPr txBox="1"/>
          <p:nvPr/>
        </p:nvSpPr>
        <p:spPr>
          <a:xfrm>
            <a:off x="157408" y="3696874"/>
            <a:ext cx="2350476" cy="461665"/>
          </a:xfrm>
          <a:prstGeom prst="rect">
            <a:avLst/>
          </a:prstGeom>
          <a:noFill/>
          <a:ln>
            <a:noFill/>
          </a:ln>
        </p:spPr>
        <p:txBody>
          <a:bodyPr wrap="square" rtlCol="0">
            <a:spAutoFit/>
          </a:bodyPr>
          <a:lstStyle/>
          <a:p>
            <a:r>
              <a:rPr lang="en-US" sz="2400" b="1" dirty="0">
                <a:solidFill>
                  <a:schemeClr val="bg1">
                    <a:lumMod val="95000"/>
                  </a:schemeClr>
                </a:solidFill>
              </a:rPr>
              <a:t>Permit renewal</a:t>
            </a:r>
          </a:p>
        </p:txBody>
      </p:sp>
      <p:sp>
        <p:nvSpPr>
          <p:cNvPr id="9" name="TextBox 8">
            <a:extLst>
              <a:ext uri="{FF2B5EF4-FFF2-40B4-BE49-F238E27FC236}">
                <a16:creationId xmlns:a16="http://schemas.microsoft.com/office/drawing/2014/main" id="{5B6BB0EA-AA20-42B2-9E04-1F31FA6C1139}"/>
              </a:ext>
            </a:extLst>
          </p:cNvPr>
          <p:cNvSpPr txBox="1"/>
          <p:nvPr/>
        </p:nvSpPr>
        <p:spPr>
          <a:xfrm>
            <a:off x="164123" y="4526175"/>
            <a:ext cx="2512401" cy="461665"/>
          </a:xfrm>
          <a:prstGeom prst="rect">
            <a:avLst/>
          </a:prstGeom>
          <a:noFill/>
          <a:ln>
            <a:noFill/>
          </a:ln>
        </p:spPr>
        <p:txBody>
          <a:bodyPr wrap="square" rtlCol="0">
            <a:spAutoFit/>
          </a:bodyPr>
          <a:lstStyle/>
          <a:p>
            <a:r>
              <a:rPr lang="en-US" sz="2400" b="1" dirty="0">
                <a:solidFill>
                  <a:schemeClr val="bg1">
                    <a:lumMod val="95000"/>
                  </a:schemeClr>
                </a:solidFill>
              </a:rPr>
              <a:t>Expedited actions</a:t>
            </a:r>
          </a:p>
        </p:txBody>
      </p:sp>
      <p:sp>
        <p:nvSpPr>
          <p:cNvPr id="10" name="TextBox 9">
            <a:extLst>
              <a:ext uri="{FF2B5EF4-FFF2-40B4-BE49-F238E27FC236}">
                <a16:creationId xmlns:a16="http://schemas.microsoft.com/office/drawing/2014/main" id="{DFCED98F-C0B4-4FA9-8567-BEBAE09B2F95}"/>
              </a:ext>
            </a:extLst>
          </p:cNvPr>
          <p:cNvSpPr txBox="1"/>
          <p:nvPr/>
        </p:nvSpPr>
        <p:spPr>
          <a:xfrm>
            <a:off x="2514599" y="1378936"/>
            <a:ext cx="2609851" cy="461665"/>
          </a:xfrm>
          <a:prstGeom prst="rect">
            <a:avLst/>
          </a:prstGeom>
          <a:noFill/>
          <a:ln>
            <a:noFill/>
          </a:ln>
        </p:spPr>
        <p:txBody>
          <a:bodyPr wrap="square" rtlCol="0">
            <a:spAutoFit/>
          </a:bodyPr>
          <a:lstStyle/>
          <a:p>
            <a:r>
              <a:rPr lang="en-US" sz="2400" dirty="0"/>
              <a:t>Initial</a:t>
            </a:r>
          </a:p>
        </p:txBody>
      </p:sp>
      <p:sp>
        <p:nvSpPr>
          <p:cNvPr id="11" name="TextBox 10">
            <a:extLst>
              <a:ext uri="{FF2B5EF4-FFF2-40B4-BE49-F238E27FC236}">
                <a16:creationId xmlns:a16="http://schemas.microsoft.com/office/drawing/2014/main" id="{F1782D15-230E-4F57-A5FB-903EC4EE46C8}"/>
              </a:ext>
            </a:extLst>
          </p:cNvPr>
          <p:cNvSpPr txBox="1"/>
          <p:nvPr/>
        </p:nvSpPr>
        <p:spPr>
          <a:xfrm>
            <a:off x="5131165" y="1378936"/>
            <a:ext cx="2609851" cy="461665"/>
          </a:xfrm>
          <a:prstGeom prst="rect">
            <a:avLst/>
          </a:prstGeom>
          <a:noFill/>
          <a:ln>
            <a:noFill/>
          </a:ln>
        </p:spPr>
        <p:txBody>
          <a:bodyPr wrap="square" rtlCol="0">
            <a:spAutoFit/>
          </a:bodyPr>
          <a:lstStyle/>
          <a:p>
            <a:r>
              <a:rPr lang="en-US" sz="2400" dirty="0"/>
              <a:t>Initial</a:t>
            </a:r>
          </a:p>
        </p:txBody>
      </p:sp>
      <p:sp>
        <p:nvSpPr>
          <p:cNvPr id="12" name="TextBox 11">
            <a:extLst>
              <a:ext uri="{FF2B5EF4-FFF2-40B4-BE49-F238E27FC236}">
                <a16:creationId xmlns:a16="http://schemas.microsoft.com/office/drawing/2014/main" id="{83DB87C7-04AC-4657-9E0C-CD2ED7CA52A0}"/>
              </a:ext>
            </a:extLst>
          </p:cNvPr>
          <p:cNvSpPr txBox="1"/>
          <p:nvPr/>
        </p:nvSpPr>
        <p:spPr>
          <a:xfrm>
            <a:off x="2514599" y="2060589"/>
            <a:ext cx="2609851" cy="1569660"/>
          </a:xfrm>
          <a:prstGeom prst="rect">
            <a:avLst/>
          </a:prstGeom>
          <a:noFill/>
          <a:ln>
            <a:noFill/>
          </a:ln>
        </p:spPr>
        <p:txBody>
          <a:bodyPr wrap="square" rtlCol="0">
            <a:spAutoFit/>
          </a:bodyPr>
          <a:lstStyle/>
          <a:p>
            <a:r>
              <a:rPr lang="en-US" sz="2400" dirty="0"/>
              <a:t>Notification</a:t>
            </a:r>
          </a:p>
          <a:p>
            <a:r>
              <a:rPr lang="en-US" sz="2400" dirty="0"/>
              <a:t>Admin. Revision</a:t>
            </a:r>
          </a:p>
          <a:p>
            <a:r>
              <a:rPr lang="en-US" sz="2400" dirty="0"/>
              <a:t>Minor Revision</a:t>
            </a:r>
          </a:p>
          <a:p>
            <a:r>
              <a:rPr lang="en-US" sz="2400" dirty="0"/>
              <a:t>Significant Revision</a:t>
            </a:r>
          </a:p>
        </p:txBody>
      </p:sp>
      <p:sp>
        <p:nvSpPr>
          <p:cNvPr id="13" name="TextBox 12">
            <a:extLst>
              <a:ext uri="{FF2B5EF4-FFF2-40B4-BE49-F238E27FC236}">
                <a16:creationId xmlns:a16="http://schemas.microsoft.com/office/drawing/2014/main" id="{E1B7BB6F-4666-4E68-835B-4A2B738F7012}"/>
              </a:ext>
            </a:extLst>
          </p:cNvPr>
          <p:cNvSpPr txBox="1"/>
          <p:nvPr/>
        </p:nvSpPr>
        <p:spPr>
          <a:xfrm>
            <a:off x="5124450" y="2062284"/>
            <a:ext cx="4006118" cy="1200329"/>
          </a:xfrm>
          <a:prstGeom prst="rect">
            <a:avLst/>
          </a:prstGeom>
          <a:noFill/>
          <a:ln>
            <a:noFill/>
          </a:ln>
        </p:spPr>
        <p:txBody>
          <a:bodyPr wrap="square" rtlCol="0">
            <a:spAutoFit/>
          </a:bodyPr>
          <a:lstStyle/>
          <a:p>
            <a:r>
              <a:rPr lang="en-US" sz="2400" dirty="0"/>
              <a:t>Alteration</a:t>
            </a:r>
          </a:p>
          <a:p>
            <a:r>
              <a:rPr lang="en-US" sz="2400" dirty="0"/>
              <a:t>Amendment</a:t>
            </a:r>
          </a:p>
          <a:p>
            <a:r>
              <a:rPr lang="en-US" sz="2400" dirty="0"/>
              <a:t>Changes to Qualified Facilities</a:t>
            </a:r>
          </a:p>
        </p:txBody>
      </p:sp>
      <p:sp>
        <p:nvSpPr>
          <p:cNvPr id="14" name="TextBox 13">
            <a:extLst>
              <a:ext uri="{FF2B5EF4-FFF2-40B4-BE49-F238E27FC236}">
                <a16:creationId xmlns:a16="http://schemas.microsoft.com/office/drawing/2014/main" id="{45BB51F5-2125-42EA-B4FA-011686291AC4}"/>
              </a:ext>
            </a:extLst>
          </p:cNvPr>
          <p:cNvSpPr txBox="1"/>
          <p:nvPr/>
        </p:nvSpPr>
        <p:spPr>
          <a:xfrm>
            <a:off x="2541462" y="3696873"/>
            <a:ext cx="2609851" cy="461665"/>
          </a:xfrm>
          <a:prstGeom prst="rect">
            <a:avLst/>
          </a:prstGeom>
          <a:noFill/>
          <a:ln>
            <a:noFill/>
          </a:ln>
        </p:spPr>
        <p:txBody>
          <a:bodyPr wrap="square" rtlCol="0">
            <a:spAutoFit/>
          </a:bodyPr>
          <a:lstStyle/>
          <a:p>
            <a:r>
              <a:rPr lang="en-US" sz="2400" dirty="0"/>
              <a:t>Renewal</a:t>
            </a:r>
          </a:p>
        </p:txBody>
      </p:sp>
      <p:sp>
        <p:nvSpPr>
          <p:cNvPr id="15" name="TextBox 14">
            <a:extLst>
              <a:ext uri="{FF2B5EF4-FFF2-40B4-BE49-F238E27FC236}">
                <a16:creationId xmlns:a16="http://schemas.microsoft.com/office/drawing/2014/main" id="{82938525-31D4-41C9-885D-5DC09AAAC05E}"/>
              </a:ext>
            </a:extLst>
          </p:cNvPr>
          <p:cNvSpPr txBox="1"/>
          <p:nvPr/>
        </p:nvSpPr>
        <p:spPr>
          <a:xfrm>
            <a:off x="5131165" y="3695178"/>
            <a:ext cx="3644170" cy="830997"/>
          </a:xfrm>
          <a:prstGeom prst="rect">
            <a:avLst/>
          </a:prstGeom>
          <a:noFill/>
          <a:ln>
            <a:noFill/>
          </a:ln>
        </p:spPr>
        <p:txBody>
          <a:bodyPr wrap="square" rtlCol="0">
            <a:spAutoFit/>
          </a:bodyPr>
          <a:lstStyle/>
          <a:p>
            <a:r>
              <a:rPr lang="en-US" sz="2400" dirty="0"/>
              <a:t>Renewal</a:t>
            </a:r>
          </a:p>
          <a:p>
            <a:r>
              <a:rPr lang="en-US" sz="2400" dirty="0"/>
              <a:t>Renewal Certification</a:t>
            </a:r>
          </a:p>
        </p:txBody>
      </p:sp>
      <p:sp>
        <p:nvSpPr>
          <p:cNvPr id="16" name="TextBox 15">
            <a:extLst>
              <a:ext uri="{FF2B5EF4-FFF2-40B4-BE49-F238E27FC236}">
                <a16:creationId xmlns:a16="http://schemas.microsoft.com/office/drawing/2014/main" id="{21E79A27-9348-46F5-A2F3-87EB8D28022D}"/>
              </a:ext>
            </a:extLst>
          </p:cNvPr>
          <p:cNvSpPr txBox="1"/>
          <p:nvPr/>
        </p:nvSpPr>
        <p:spPr>
          <a:xfrm>
            <a:off x="2541462" y="4539697"/>
            <a:ext cx="2609851" cy="461665"/>
          </a:xfrm>
          <a:prstGeom prst="rect">
            <a:avLst/>
          </a:prstGeom>
          <a:noFill/>
          <a:ln>
            <a:noFill/>
          </a:ln>
        </p:spPr>
        <p:txBody>
          <a:bodyPr wrap="square" rtlCol="0">
            <a:spAutoFit/>
          </a:bodyPr>
          <a:lstStyle/>
          <a:p>
            <a:r>
              <a:rPr lang="en-US" sz="2400" dirty="0"/>
              <a:t>Expedited</a:t>
            </a:r>
          </a:p>
        </p:txBody>
      </p:sp>
      <p:sp>
        <p:nvSpPr>
          <p:cNvPr id="17" name="TextBox 16">
            <a:extLst>
              <a:ext uri="{FF2B5EF4-FFF2-40B4-BE49-F238E27FC236}">
                <a16:creationId xmlns:a16="http://schemas.microsoft.com/office/drawing/2014/main" id="{7631DED0-45C3-468D-8AED-0E18B89AE56A}"/>
              </a:ext>
            </a:extLst>
          </p:cNvPr>
          <p:cNvSpPr txBox="1"/>
          <p:nvPr/>
        </p:nvSpPr>
        <p:spPr>
          <a:xfrm>
            <a:off x="5151313" y="4539697"/>
            <a:ext cx="2609851" cy="461665"/>
          </a:xfrm>
          <a:prstGeom prst="rect">
            <a:avLst/>
          </a:prstGeom>
          <a:noFill/>
          <a:ln>
            <a:noFill/>
          </a:ln>
        </p:spPr>
        <p:txBody>
          <a:bodyPr wrap="square" rtlCol="0">
            <a:spAutoFit/>
          </a:bodyPr>
          <a:lstStyle/>
          <a:p>
            <a:r>
              <a:rPr lang="en-US" sz="2400" dirty="0"/>
              <a:t>Expedited</a:t>
            </a:r>
          </a:p>
        </p:txBody>
      </p:sp>
    </p:spTree>
    <p:extLst>
      <p:ext uri="{BB962C8B-B14F-4D97-AF65-F5344CB8AC3E}">
        <p14:creationId xmlns:p14="http://schemas.microsoft.com/office/powerpoint/2010/main" val="282724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9" presetClass="emph" presetSubtype="0" grpId="1" nodeType="withEffect">
                                  <p:stCondLst>
                                    <p:cond delay="0"/>
                                  </p:stCondLst>
                                  <p:childTnLst>
                                    <p:set>
                                      <p:cBhvr>
                                        <p:cTn id="31" dur="indefinite"/>
                                        <p:tgtEl>
                                          <p:spTgt spid="2"/>
                                        </p:tgtEl>
                                        <p:attrNameLst>
                                          <p:attrName>style.opacity</p:attrName>
                                        </p:attrNameLst>
                                      </p:cBhvr>
                                      <p:to>
                                        <p:strVal val="0.5"/>
                                      </p:to>
                                    </p:set>
                                    <p:animEffect filter="image" prLst="opacity: 0.5">
                                      <p:cBhvr rctx="IE">
                                        <p:cTn id="32" dur="indefinite"/>
                                        <p:tgtEl>
                                          <p:spTgt spid="2"/>
                                        </p:tgtEl>
                                      </p:cBhvr>
                                    </p:animEffect>
                                  </p:childTnLst>
                                </p:cTn>
                              </p:par>
                              <p:par>
                                <p:cTn id="33" presetID="9" presetClass="emph" presetSubtype="0" grpId="1" nodeType="withEffect">
                                  <p:stCondLst>
                                    <p:cond delay="0"/>
                                  </p:stCondLst>
                                  <p:childTnLst>
                                    <p:set>
                                      <p:cBhvr>
                                        <p:cTn id="34" dur="indefinite"/>
                                        <p:tgtEl>
                                          <p:spTgt spid="10"/>
                                        </p:tgtEl>
                                        <p:attrNameLst>
                                          <p:attrName>style.opacity</p:attrName>
                                        </p:attrNameLst>
                                      </p:cBhvr>
                                      <p:to>
                                        <p:strVal val="0.5"/>
                                      </p:to>
                                    </p:set>
                                    <p:animEffect filter="image" prLst="opacity: 0.5">
                                      <p:cBhvr rctx="IE">
                                        <p:cTn id="35" dur="indefinite"/>
                                        <p:tgtEl>
                                          <p:spTgt spid="10"/>
                                        </p:tgtEl>
                                      </p:cBhvr>
                                    </p:animEffect>
                                  </p:childTnLst>
                                </p:cTn>
                              </p:par>
                              <p:par>
                                <p:cTn id="36" presetID="9" presetClass="emph" presetSubtype="0" grpId="1" nodeType="withEffect">
                                  <p:stCondLst>
                                    <p:cond delay="0"/>
                                  </p:stCondLst>
                                  <p:childTnLst>
                                    <p:set>
                                      <p:cBhvr>
                                        <p:cTn id="37" dur="indefinite"/>
                                        <p:tgtEl>
                                          <p:spTgt spid="11"/>
                                        </p:tgtEl>
                                        <p:attrNameLst>
                                          <p:attrName>style.opacity</p:attrName>
                                        </p:attrNameLst>
                                      </p:cBhvr>
                                      <p:to>
                                        <p:strVal val="0.5"/>
                                      </p:to>
                                    </p:set>
                                    <p:animEffect filter="image" prLst="opacity: 0.5">
                                      <p:cBhvr rctx="IE">
                                        <p:cTn id="38" dur="indefinite"/>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par>
                                <p:cTn id="50" presetID="9" presetClass="emph" presetSubtype="0" grpId="1" nodeType="withEffect">
                                  <p:stCondLst>
                                    <p:cond delay="0"/>
                                  </p:stCondLst>
                                  <p:childTnLst>
                                    <p:set>
                                      <p:cBhvr>
                                        <p:cTn id="51" dur="indefinite"/>
                                        <p:tgtEl>
                                          <p:spTgt spid="7"/>
                                        </p:tgtEl>
                                        <p:attrNameLst>
                                          <p:attrName>style.opacity</p:attrName>
                                        </p:attrNameLst>
                                      </p:cBhvr>
                                      <p:to>
                                        <p:strVal val="0.5"/>
                                      </p:to>
                                    </p:set>
                                    <p:animEffect filter="image" prLst="opacity: 0.5">
                                      <p:cBhvr rctx="IE">
                                        <p:cTn id="52" dur="indefinite"/>
                                        <p:tgtEl>
                                          <p:spTgt spid="7"/>
                                        </p:tgtEl>
                                      </p:cBhvr>
                                    </p:animEffect>
                                  </p:childTnLst>
                                </p:cTn>
                              </p:par>
                              <p:par>
                                <p:cTn id="53" presetID="9" presetClass="emph" presetSubtype="0" grpId="1" nodeType="withEffect">
                                  <p:stCondLst>
                                    <p:cond delay="0"/>
                                  </p:stCondLst>
                                  <p:childTnLst>
                                    <p:set>
                                      <p:cBhvr>
                                        <p:cTn id="54" dur="indefinite"/>
                                        <p:tgtEl>
                                          <p:spTgt spid="12"/>
                                        </p:tgtEl>
                                        <p:attrNameLst>
                                          <p:attrName>style.opacity</p:attrName>
                                        </p:attrNameLst>
                                      </p:cBhvr>
                                      <p:to>
                                        <p:strVal val="0.5"/>
                                      </p:to>
                                    </p:set>
                                    <p:animEffect filter="image" prLst="opacity: 0.5">
                                      <p:cBhvr rctx="IE">
                                        <p:cTn id="55" dur="indefinite"/>
                                        <p:tgtEl>
                                          <p:spTgt spid="12"/>
                                        </p:tgtEl>
                                      </p:cBhvr>
                                    </p:animEffect>
                                  </p:childTnLst>
                                </p:cTn>
                              </p:par>
                              <p:par>
                                <p:cTn id="56" presetID="9" presetClass="emph" presetSubtype="0" grpId="1" nodeType="withEffect">
                                  <p:stCondLst>
                                    <p:cond delay="0"/>
                                  </p:stCondLst>
                                  <p:childTnLst>
                                    <p:set>
                                      <p:cBhvr>
                                        <p:cTn id="57" dur="indefinite"/>
                                        <p:tgtEl>
                                          <p:spTgt spid="13"/>
                                        </p:tgtEl>
                                        <p:attrNameLst>
                                          <p:attrName>style.opacity</p:attrName>
                                        </p:attrNameLst>
                                      </p:cBhvr>
                                      <p:to>
                                        <p:strVal val="0.5"/>
                                      </p:to>
                                    </p:set>
                                    <p:animEffect filter="image" prLst="opacity: 0.5">
                                      <p:cBhvr rctx="IE">
                                        <p:cTn id="58" dur="indefinite"/>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500"/>
                                        <p:tgtEl>
                                          <p:spTgt spid="17"/>
                                        </p:tgtEl>
                                      </p:cBhvr>
                                    </p:animEffect>
                                  </p:childTnLst>
                                </p:cTn>
                              </p:par>
                              <p:par>
                                <p:cTn id="70" presetID="9" presetClass="emph" presetSubtype="0" grpId="1" nodeType="withEffect">
                                  <p:stCondLst>
                                    <p:cond delay="0"/>
                                  </p:stCondLst>
                                  <p:childTnLst>
                                    <p:set>
                                      <p:cBhvr>
                                        <p:cTn id="71" dur="indefinite"/>
                                        <p:tgtEl>
                                          <p:spTgt spid="8"/>
                                        </p:tgtEl>
                                        <p:attrNameLst>
                                          <p:attrName>style.opacity</p:attrName>
                                        </p:attrNameLst>
                                      </p:cBhvr>
                                      <p:to>
                                        <p:strVal val="0.5"/>
                                      </p:to>
                                    </p:set>
                                    <p:animEffect filter="image" prLst="opacity: 0.5">
                                      <p:cBhvr rctx="IE">
                                        <p:cTn id="72" dur="indefinite"/>
                                        <p:tgtEl>
                                          <p:spTgt spid="8"/>
                                        </p:tgtEl>
                                      </p:cBhvr>
                                    </p:animEffect>
                                  </p:childTnLst>
                                </p:cTn>
                              </p:par>
                              <p:par>
                                <p:cTn id="73" presetID="9" presetClass="emph" presetSubtype="0" grpId="1" nodeType="withEffect">
                                  <p:stCondLst>
                                    <p:cond delay="0"/>
                                  </p:stCondLst>
                                  <p:childTnLst>
                                    <p:set>
                                      <p:cBhvr>
                                        <p:cTn id="74" dur="indefinite"/>
                                        <p:tgtEl>
                                          <p:spTgt spid="14"/>
                                        </p:tgtEl>
                                        <p:attrNameLst>
                                          <p:attrName>style.opacity</p:attrName>
                                        </p:attrNameLst>
                                      </p:cBhvr>
                                      <p:to>
                                        <p:strVal val="0.5"/>
                                      </p:to>
                                    </p:set>
                                    <p:animEffect filter="image" prLst="opacity: 0.5">
                                      <p:cBhvr rctx="IE">
                                        <p:cTn id="75" dur="indefinite"/>
                                        <p:tgtEl>
                                          <p:spTgt spid="14"/>
                                        </p:tgtEl>
                                      </p:cBhvr>
                                    </p:animEffect>
                                  </p:childTnLst>
                                </p:cTn>
                              </p:par>
                              <p:par>
                                <p:cTn id="76" presetID="9" presetClass="emph" presetSubtype="0" grpId="1" nodeType="withEffect">
                                  <p:stCondLst>
                                    <p:cond delay="0"/>
                                  </p:stCondLst>
                                  <p:childTnLst>
                                    <p:set>
                                      <p:cBhvr>
                                        <p:cTn id="77" dur="indefinite"/>
                                        <p:tgtEl>
                                          <p:spTgt spid="15"/>
                                        </p:tgtEl>
                                        <p:attrNameLst>
                                          <p:attrName>style.opacity</p:attrName>
                                        </p:attrNameLst>
                                      </p:cBhvr>
                                      <p:to>
                                        <p:strVal val="0.5"/>
                                      </p:to>
                                    </p:set>
                                    <p:animEffect filter="image" prLst="opacity: 0.5">
                                      <p:cBhvr rctx="IE">
                                        <p:cTn id="78" dur="indefinite"/>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P spid="8" grpId="0"/>
      <p:bldP spid="8" grpId="1"/>
      <p:bldP spid="9" grpId="0"/>
      <p:bldP spid="10" grpId="0"/>
      <p:bldP spid="10" grpId="1"/>
      <p:bldP spid="11" grpId="0"/>
      <p:bldP spid="11" grpId="1"/>
      <p:bldP spid="12" grpId="0"/>
      <p:bldP spid="12" grpId="1"/>
      <p:bldP spid="13" grpId="0"/>
      <p:bldP spid="13" grpId="1"/>
      <p:bldP spid="14" grpId="0"/>
      <p:bldP spid="14" grpId="1"/>
      <p:bldP spid="15" grpId="0"/>
      <p:bldP spid="15" grpId="1"/>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Rounded Rectangle 14" descr="box which describes a FOP change"/>
          <p:cNvSpPr/>
          <p:nvPr/>
        </p:nvSpPr>
        <p:spPr>
          <a:xfrm>
            <a:off x="4792885" y="1266211"/>
            <a:ext cx="3981691" cy="2413728"/>
          </a:xfrm>
          <a:prstGeom prst="roundRect">
            <a:avLst/>
          </a:prstGeom>
          <a:solidFill>
            <a:srgbClr val="FFE6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i="1" dirty="0">
                <a:solidFill>
                  <a:schemeClr val="tx1"/>
                </a:solidFill>
              </a:rPr>
              <a:t>FOP Change</a:t>
            </a:r>
          </a:p>
          <a:p>
            <a:pPr marL="342900" indent="-342900">
              <a:spcBef>
                <a:spcPts val="600"/>
              </a:spcBef>
              <a:spcAft>
                <a:spcPts val="600"/>
              </a:spcAft>
              <a:buFont typeface="Arial" panose="020B0604020202020204" pitchFamily="34" charset="0"/>
              <a:buChar char="•"/>
            </a:pPr>
            <a:r>
              <a:rPr lang="en-US" sz="2400" dirty="0">
                <a:solidFill>
                  <a:schemeClr val="tx1"/>
                </a:solidFill>
              </a:rPr>
              <a:t>Administrative, minor, or significant change</a:t>
            </a:r>
          </a:p>
          <a:p>
            <a:pPr marL="342900" indent="-342900">
              <a:spcBef>
                <a:spcPts val="600"/>
              </a:spcBef>
              <a:spcAft>
                <a:spcPts val="600"/>
              </a:spcAft>
              <a:buFont typeface="Arial" panose="020B0604020202020204" pitchFamily="34" charset="0"/>
              <a:buChar char="•"/>
            </a:pPr>
            <a:r>
              <a:rPr lang="en-US" sz="2400" dirty="0">
                <a:solidFill>
                  <a:schemeClr val="tx1"/>
                </a:solidFill>
              </a:rPr>
              <a:t>NSR alteration or amendment issued?</a:t>
            </a:r>
          </a:p>
        </p:txBody>
      </p:sp>
      <p:sp>
        <p:nvSpPr>
          <p:cNvPr id="16" name="Rounded Rectangle 15" descr="box which describes a NSR permit change"/>
          <p:cNvSpPr/>
          <p:nvPr/>
        </p:nvSpPr>
        <p:spPr>
          <a:xfrm>
            <a:off x="497434" y="3269729"/>
            <a:ext cx="3811106" cy="1673746"/>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i="1" dirty="0">
                <a:solidFill>
                  <a:schemeClr val="tx1"/>
                </a:solidFill>
              </a:rPr>
              <a:t>NSR Permit Change</a:t>
            </a:r>
            <a:endParaRPr lang="en-US" sz="2400" b="1" u="sng" dirty="0">
              <a:solidFill>
                <a:schemeClr val="tx1"/>
              </a:solidFill>
            </a:endParaRPr>
          </a:p>
          <a:p>
            <a:pPr marL="347472" indent="-342900">
              <a:buFont typeface="Arial" panose="020B0604020202020204" pitchFamily="34" charset="0"/>
              <a:buChar char="•"/>
            </a:pPr>
            <a:r>
              <a:rPr lang="en-US" sz="2400" dirty="0">
                <a:solidFill>
                  <a:schemeClr val="tx1"/>
                </a:solidFill>
              </a:rPr>
              <a:t>Alteration, amendment, or major source?</a:t>
            </a:r>
          </a:p>
        </p:txBody>
      </p:sp>
      <p:sp>
        <p:nvSpPr>
          <p:cNvPr id="5" name="Arrow: Bent-Up 4" descr="arrow depicting how a NSR change can lead to a FOP change">
            <a:extLst>
              <a:ext uri="{FF2B5EF4-FFF2-40B4-BE49-F238E27FC236}">
                <a16:creationId xmlns:a16="http://schemas.microsoft.com/office/drawing/2014/main" id="{2AD59C45-5113-4914-9B4B-C35ADDC9F61F}"/>
              </a:ext>
            </a:extLst>
          </p:cNvPr>
          <p:cNvSpPr/>
          <p:nvPr/>
        </p:nvSpPr>
        <p:spPr>
          <a:xfrm>
            <a:off x="4413417" y="3751951"/>
            <a:ext cx="932590" cy="748179"/>
          </a:xfrm>
          <a:prstGeom prst="bentUpArrow">
            <a:avLst>
              <a:gd name="adj1" fmla="val 25000"/>
              <a:gd name="adj2" fmla="val 23147"/>
              <a:gd name="adj3" fmla="val 25000"/>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descr="arrow depicting what can lead to a FOP change"/>
          <p:cNvSpPr/>
          <p:nvPr/>
        </p:nvSpPr>
        <p:spPr>
          <a:xfrm rot="16200000">
            <a:off x="4328701" y="1505211"/>
            <a:ext cx="377279" cy="55817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4" name="Rounded Rectangle 13" descr="box which describes a change in process, operation, control, equipment, or regulation."/>
          <p:cNvSpPr/>
          <p:nvPr/>
        </p:nvSpPr>
        <p:spPr>
          <a:xfrm>
            <a:off x="497434" y="991821"/>
            <a:ext cx="3666665" cy="1601547"/>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400" b="1" dirty="0">
                <a:solidFill>
                  <a:schemeClr val="tx1"/>
                </a:solidFill>
              </a:rPr>
              <a:t>Change in process, operation, control, equipment or regulation</a:t>
            </a:r>
          </a:p>
        </p:txBody>
      </p:sp>
      <p:pic>
        <p:nvPicPr>
          <p:cNvPr id="11" name="Picture 10" descr="Industry icon">
            <a:extLst>
              <a:ext uri="{FF2B5EF4-FFF2-40B4-BE49-F238E27FC236}">
                <a16:creationId xmlns:a16="http://schemas.microsoft.com/office/drawing/2014/main" id="{F4D3C652-63C4-4AE1-B952-895A0D11BD27}"/>
              </a:ext>
            </a:extLst>
          </p:cNvPr>
          <p:cNvPicPr>
            <a:picLocks noChangeAspect="1"/>
          </p:cNvPicPr>
          <p:nvPr/>
        </p:nvPicPr>
        <p:blipFill rotWithShape="1">
          <a:blip r:embed="rId3"/>
          <a:srcRect t="1" b="12291"/>
          <a:stretch/>
        </p:blipFill>
        <p:spPr>
          <a:xfrm>
            <a:off x="3140385" y="1207754"/>
            <a:ext cx="856388" cy="751121"/>
          </a:xfrm>
          <a:prstGeom prst="rect">
            <a:avLst/>
          </a:prstGeom>
        </p:spPr>
      </p:pic>
      <p:pic>
        <p:nvPicPr>
          <p:cNvPr id="17" name="Graphic 16" descr="Document icon">
            <a:extLst>
              <a:ext uri="{FF2B5EF4-FFF2-40B4-BE49-F238E27FC236}">
                <a16:creationId xmlns:a16="http://schemas.microsoft.com/office/drawing/2014/main" id="{EA04EF46-ECAB-48D4-9AEB-79AB2EA006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856990" y="2331547"/>
            <a:ext cx="717561" cy="651454"/>
          </a:xfrm>
          <a:prstGeom prst="rect">
            <a:avLst/>
          </a:prstGeom>
        </p:spPr>
      </p:pic>
      <p:sp>
        <p:nvSpPr>
          <p:cNvPr id="18" name="Rectangle 17" descr="Rectangle used in background design">
            <a:extLst>
              <a:ext uri="{FF2B5EF4-FFF2-40B4-BE49-F238E27FC236}">
                <a16:creationId xmlns:a16="http://schemas.microsoft.com/office/drawing/2014/main" id="{D6D7FEFD-66A4-4E18-8311-746FB30CD8D9}"/>
              </a:ext>
            </a:extLst>
          </p:cNvPr>
          <p:cNvSpPr/>
          <p:nvPr/>
        </p:nvSpPr>
        <p:spPr>
          <a:xfrm>
            <a:off x="17041" y="2370"/>
            <a:ext cx="9109917" cy="790025"/>
          </a:xfrm>
          <a:prstGeom prst="rect">
            <a:avLst/>
          </a:prstGeom>
          <a:solidFill>
            <a:srgbClr val="BBD5E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p:cNvSpPr>
            <a:spLocks noGrp="1"/>
          </p:cNvSpPr>
          <p:nvPr>
            <p:ph type="title"/>
          </p:nvPr>
        </p:nvSpPr>
        <p:spPr>
          <a:xfrm>
            <a:off x="0" y="44216"/>
            <a:ext cx="9144000" cy="748179"/>
          </a:xfrm>
        </p:spPr>
        <p:txBody>
          <a:bodyPr/>
          <a:lstStyle/>
          <a:p>
            <a:pPr algn="ctr"/>
            <a:r>
              <a:rPr lang="en-US" b="1" dirty="0">
                <a:latin typeface="+mn-lt"/>
              </a:rPr>
              <a:t>Changes to Permits (Site is a Minor NSR source)</a:t>
            </a:r>
          </a:p>
        </p:txBody>
      </p:sp>
      <p:sp>
        <p:nvSpPr>
          <p:cNvPr id="3" name="Arrow: Up-Down 2" descr="Two way arrow to indicate change at site requires NSR permit change and NSR permit issuance is required to complete the change at the site">
            <a:extLst>
              <a:ext uri="{FF2B5EF4-FFF2-40B4-BE49-F238E27FC236}">
                <a16:creationId xmlns:a16="http://schemas.microsoft.com/office/drawing/2014/main" id="{30FE9C18-9B2F-47D0-A876-F3A24C1D15D8}"/>
              </a:ext>
            </a:extLst>
          </p:cNvPr>
          <p:cNvSpPr/>
          <p:nvPr/>
        </p:nvSpPr>
        <p:spPr>
          <a:xfrm>
            <a:off x="2128455" y="2657274"/>
            <a:ext cx="320431" cy="569789"/>
          </a:xfrm>
          <a:prstGeom prst="upDownArrow">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Document icon">
            <a:extLst>
              <a:ext uri="{FF2B5EF4-FFF2-40B4-BE49-F238E27FC236}">
                <a16:creationId xmlns:a16="http://schemas.microsoft.com/office/drawing/2014/main" id="{E451B18F-286C-4082-B1EE-A169E326F17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479118" y="4233257"/>
            <a:ext cx="587907" cy="533745"/>
          </a:xfrm>
          <a:prstGeom prst="rect">
            <a:avLst/>
          </a:prstGeom>
        </p:spPr>
      </p:pic>
    </p:spTree>
    <p:extLst>
      <p:ext uri="{BB962C8B-B14F-4D97-AF65-F5344CB8AC3E}">
        <p14:creationId xmlns:p14="http://schemas.microsoft.com/office/powerpoint/2010/main" val="39016116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5" grpId="0" animBg="1"/>
      <p:bldP spid="23" grpId="0" animBg="1"/>
      <p:bldP spid="14"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Rounded Rectangle 14" descr="box which describes a FOP change"/>
          <p:cNvSpPr/>
          <p:nvPr/>
        </p:nvSpPr>
        <p:spPr>
          <a:xfrm>
            <a:off x="4730479" y="1120354"/>
            <a:ext cx="3981691" cy="3700777"/>
          </a:xfrm>
          <a:prstGeom prst="roundRect">
            <a:avLst/>
          </a:prstGeom>
          <a:solidFill>
            <a:srgbClr val="FFE6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i="1" dirty="0">
                <a:solidFill>
                  <a:schemeClr val="tx1"/>
                </a:solidFill>
              </a:rPr>
              <a:t>FOP Change</a:t>
            </a:r>
          </a:p>
          <a:p>
            <a:pPr marL="342900" indent="-342900">
              <a:spcBef>
                <a:spcPts val="600"/>
              </a:spcBef>
              <a:spcAft>
                <a:spcPts val="600"/>
              </a:spcAft>
              <a:buFont typeface="Arial" panose="020B0604020202020204" pitchFamily="34" charset="0"/>
              <a:buChar char="•"/>
            </a:pPr>
            <a:r>
              <a:rPr lang="en-US" sz="2400" dirty="0">
                <a:solidFill>
                  <a:schemeClr val="tx1"/>
                </a:solidFill>
              </a:rPr>
              <a:t>Administrative, minor, or significant change</a:t>
            </a:r>
          </a:p>
          <a:p>
            <a:pPr marL="342900" indent="-342900">
              <a:spcBef>
                <a:spcPts val="600"/>
              </a:spcBef>
              <a:spcAft>
                <a:spcPts val="600"/>
              </a:spcAft>
              <a:buFont typeface="Arial" panose="020B0604020202020204" pitchFamily="34" charset="0"/>
              <a:buChar char="•"/>
            </a:pPr>
            <a:r>
              <a:rPr lang="en-US" sz="2400" dirty="0">
                <a:solidFill>
                  <a:schemeClr val="tx1"/>
                </a:solidFill>
              </a:rPr>
              <a:t>NSR alteration or amendment or PSD/NA revised version issued?</a:t>
            </a:r>
          </a:p>
          <a:p>
            <a:pPr marL="342900" indent="-342900">
              <a:spcBef>
                <a:spcPts val="600"/>
              </a:spcBef>
              <a:spcAft>
                <a:spcPts val="600"/>
              </a:spcAft>
              <a:buFont typeface="Arial" panose="020B0604020202020204" pitchFamily="34" charset="0"/>
              <a:buChar char="•"/>
            </a:pPr>
            <a:r>
              <a:rPr lang="en-US" sz="2400" dirty="0">
                <a:solidFill>
                  <a:schemeClr val="tx1"/>
                </a:solidFill>
              </a:rPr>
              <a:t>Changes to Major NSR Summary Table?</a:t>
            </a:r>
          </a:p>
        </p:txBody>
      </p:sp>
      <p:sp>
        <p:nvSpPr>
          <p:cNvPr id="16" name="Rounded Rectangle 15" descr="box which describes a NSR permit change"/>
          <p:cNvSpPr/>
          <p:nvPr/>
        </p:nvSpPr>
        <p:spPr>
          <a:xfrm>
            <a:off x="411710" y="3298304"/>
            <a:ext cx="3622278" cy="1522827"/>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i="1" dirty="0">
                <a:solidFill>
                  <a:schemeClr val="tx1"/>
                </a:solidFill>
              </a:rPr>
              <a:t>NSR Permit Change</a:t>
            </a:r>
            <a:endParaRPr lang="en-US" sz="2400" b="1" u="sng" dirty="0">
              <a:solidFill>
                <a:schemeClr val="tx1"/>
              </a:solidFill>
            </a:endParaRPr>
          </a:p>
          <a:p>
            <a:pPr marL="4572"/>
            <a:r>
              <a:rPr lang="en-US" sz="2400" dirty="0">
                <a:solidFill>
                  <a:schemeClr val="tx1"/>
                </a:solidFill>
              </a:rPr>
              <a:t>Alteration, amendment, or major modification</a:t>
            </a:r>
          </a:p>
        </p:txBody>
      </p:sp>
      <p:sp>
        <p:nvSpPr>
          <p:cNvPr id="23" name="Down Arrow 22" descr="arrow depicting what can lead to a FOP change"/>
          <p:cNvSpPr/>
          <p:nvPr/>
        </p:nvSpPr>
        <p:spPr>
          <a:xfrm rot="16200000">
            <a:off x="4242976" y="1533786"/>
            <a:ext cx="377279" cy="55817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4" name="Rounded Rectangle 13" descr="box which describes a change in process, operation, control, equipment, or regulation."/>
          <p:cNvSpPr/>
          <p:nvPr/>
        </p:nvSpPr>
        <p:spPr>
          <a:xfrm>
            <a:off x="411709" y="1020396"/>
            <a:ext cx="3666665" cy="1601547"/>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400" b="1" dirty="0">
                <a:solidFill>
                  <a:schemeClr val="tx1"/>
                </a:solidFill>
              </a:rPr>
              <a:t>Change in process, operation, control, equipment or regulation</a:t>
            </a:r>
          </a:p>
        </p:txBody>
      </p:sp>
      <p:pic>
        <p:nvPicPr>
          <p:cNvPr id="11" name="Picture 10" descr="Industry icon">
            <a:extLst>
              <a:ext uri="{FF2B5EF4-FFF2-40B4-BE49-F238E27FC236}">
                <a16:creationId xmlns:a16="http://schemas.microsoft.com/office/drawing/2014/main" id="{F4D3C652-63C4-4AE1-B952-895A0D11BD27}"/>
              </a:ext>
            </a:extLst>
          </p:cNvPr>
          <p:cNvPicPr>
            <a:picLocks noChangeAspect="1"/>
          </p:cNvPicPr>
          <p:nvPr/>
        </p:nvPicPr>
        <p:blipFill rotWithShape="1">
          <a:blip r:embed="rId3"/>
          <a:srcRect t="1" b="12291"/>
          <a:stretch/>
        </p:blipFill>
        <p:spPr>
          <a:xfrm>
            <a:off x="3054660" y="1236329"/>
            <a:ext cx="856388" cy="751121"/>
          </a:xfrm>
          <a:prstGeom prst="rect">
            <a:avLst/>
          </a:prstGeom>
        </p:spPr>
      </p:pic>
      <p:pic>
        <p:nvPicPr>
          <p:cNvPr id="17" name="Graphic 16" descr="Document icon">
            <a:extLst>
              <a:ext uri="{FF2B5EF4-FFF2-40B4-BE49-F238E27FC236}">
                <a16:creationId xmlns:a16="http://schemas.microsoft.com/office/drawing/2014/main" id="{EA04EF46-ECAB-48D4-9AEB-79AB2EA006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04590" y="2360122"/>
            <a:ext cx="717561" cy="651454"/>
          </a:xfrm>
          <a:prstGeom prst="rect">
            <a:avLst/>
          </a:prstGeom>
        </p:spPr>
      </p:pic>
      <p:sp>
        <p:nvSpPr>
          <p:cNvPr id="18" name="Rectangle 17" descr="Rectangle used in background design">
            <a:extLst>
              <a:ext uri="{FF2B5EF4-FFF2-40B4-BE49-F238E27FC236}">
                <a16:creationId xmlns:a16="http://schemas.microsoft.com/office/drawing/2014/main" id="{D6D7FEFD-66A4-4E18-8311-746FB30CD8D9}"/>
              </a:ext>
            </a:extLst>
          </p:cNvPr>
          <p:cNvSpPr/>
          <p:nvPr/>
        </p:nvSpPr>
        <p:spPr>
          <a:xfrm>
            <a:off x="17041" y="2370"/>
            <a:ext cx="9109917" cy="790025"/>
          </a:xfrm>
          <a:prstGeom prst="rect">
            <a:avLst/>
          </a:prstGeom>
          <a:solidFill>
            <a:srgbClr val="BBD5E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p:cNvSpPr>
            <a:spLocks noGrp="1"/>
          </p:cNvSpPr>
          <p:nvPr>
            <p:ph type="title"/>
          </p:nvPr>
        </p:nvSpPr>
        <p:spPr>
          <a:xfrm>
            <a:off x="0" y="44216"/>
            <a:ext cx="9144000" cy="748179"/>
          </a:xfrm>
        </p:spPr>
        <p:txBody>
          <a:bodyPr/>
          <a:lstStyle/>
          <a:p>
            <a:pPr algn="ctr"/>
            <a:r>
              <a:rPr lang="en-US" b="1" dirty="0">
                <a:latin typeface="+mn-lt"/>
              </a:rPr>
              <a:t>Changes to Permits (Site has a PSD/NA permit)</a:t>
            </a:r>
          </a:p>
        </p:txBody>
      </p:sp>
      <p:sp>
        <p:nvSpPr>
          <p:cNvPr id="3" name="Arrow: Up-Down 2" descr="Two way arrow to indicate change at site requires NSR permit change and NSR permit issuance is required to complete the change at the site">
            <a:extLst>
              <a:ext uri="{FF2B5EF4-FFF2-40B4-BE49-F238E27FC236}">
                <a16:creationId xmlns:a16="http://schemas.microsoft.com/office/drawing/2014/main" id="{30FE9C18-9B2F-47D0-A876-F3A24C1D15D8}"/>
              </a:ext>
            </a:extLst>
          </p:cNvPr>
          <p:cNvSpPr/>
          <p:nvPr/>
        </p:nvSpPr>
        <p:spPr>
          <a:xfrm>
            <a:off x="2042730" y="2685849"/>
            <a:ext cx="320431" cy="569789"/>
          </a:xfrm>
          <a:prstGeom prst="upDownArrow">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22" descr="arrow depicting what can lead to a FOP change">
            <a:extLst>
              <a:ext uri="{FF2B5EF4-FFF2-40B4-BE49-F238E27FC236}">
                <a16:creationId xmlns:a16="http://schemas.microsoft.com/office/drawing/2014/main" id="{36C0F0AC-4332-4056-9995-8D8604D49BAC}"/>
              </a:ext>
            </a:extLst>
          </p:cNvPr>
          <p:cNvSpPr/>
          <p:nvPr/>
        </p:nvSpPr>
        <p:spPr>
          <a:xfrm rot="16200000">
            <a:off x="4239434" y="3994090"/>
            <a:ext cx="377279" cy="558177"/>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pic>
        <p:nvPicPr>
          <p:cNvPr id="19" name="Graphic 18" descr="Document icon">
            <a:extLst>
              <a:ext uri="{FF2B5EF4-FFF2-40B4-BE49-F238E27FC236}">
                <a16:creationId xmlns:a16="http://schemas.microsoft.com/office/drawing/2014/main" id="{1D3E6A7A-3BA9-4A9A-9992-BE6205FB9F6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23141" y="4146933"/>
            <a:ext cx="587907" cy="533745"/>
          </a:xfrm>
          <a:prstGeom prst="rect">
            <a:avLst/>
          </a:prstGeom>
        </p:spPr>
      </p:pic>
    </p:spTree>
    <p:extLst>
      <p:ext uri="{BB962C8B-B14F-4D97-AF65-F5344CB8AC3E}">
        <p14:creationId xmlns:p14="http://schemas.microsoft.com/office/powerpoint/2010/main" val="3834382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par>
                                <p:cTn id="32" presetID="3" presetClass="entr" presetSubtype="1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14" grpId="0" animBg="1"/>
      <p:bldP spid="3"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5" name="Rounded Rectangle 14" descr="box which describes a FOP change"/>
          <p:cNvSpPr/>
          <p:nvPr/>
        </p:nvSpPr>
        <p:spPr>
          <a:xfrm>
            <a:off x="4813432" y="1614838"/>
            <a:ext cx="3981691" cy="2748261"/>
          </a:xfrm>
          <a:prstGeom prst="roundRect">
            <a:avLst/>
          </a:prstGeom>
          <a:solidFill>
            <a:srgbClr val="FFE699"/>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i="1" dirty="0">
                <a:solidFill>
                  <a:schemeClr val="tx1"/>
                </a:solidFill>
              </a:rPr>
              <a:t>Potential FOP Change</a:t>
            </a:r>
          </a:p>
          <a:p>
            <a:pPr marL="342900" indent="-342900">
              <a:spcBef>
                <a:spcPts val="600"/>
              </a:spcBef>
              <a:spcAft>
                <a:spcPts val="600"/>
              </a:spcAft>
              <a:buFont typeface="Arial" panose="020B0604020202020204" pitchFamily="34" charset="0"/>
              <a:buChar char="•"/>
            </a:pPr>
            <a:r>
              <a:rPr lang="en-US" sz="2400" dirty="0">
                <a:solidFill>
                  <a:schemeClr val="tx1"/>
                </a:solidFill>
              </a:rPr>
              <a:t>Improved monitoring</a:t>
            </a:r>
          </a:p>
          <a:p>
            <a:pPr marL="342900" indent="-342900">
              <a:spcBef>
                <a:spcPts val="600"/>
              </a:spcBef>
              <a:spcAft>
                <a:spcPts val="600"/>
              </a:spcAft>
              <a:buFont typeface="Arial" panose="020B0604020202020204" pitchFamily="34" charset="0"/>
              <a:buChar char="•"/>
            </a:pPr>
            <a:r>
              <a:rPr lang="en-US" sz="2400" dirty="0">
                <a:solidFill>
                  <a:schemeClr val="tx1"/>
                </a:solidFill>
              </a:rPr>
              <a:t>Improved demonstration of compliance</a:t>
            </a:r>
          </a:p>
          <a:p>
            <a:pPr marL="342900" indent="-342900">
              <a:spcBef>
                <a:spcPts val="600"/>
              </a:spcBef>
              <a:spcAft>
                <a:spcPts val="600"/>
              </a:spcAft>
              <a:buFont typeface="Arial" panose="020B0604020202020204" pitchFamily="34" charset="0"/>
              <a:buChar char="•"/>
            </a:pPr>
            <a:r>
              <a:rPr lang="en-US" sz="2400" dirty="0">
                <a:solidFill>
                  <a:schemeClr val="tx1"/>
                </a:solidFill>
              </a:rPr>
              <a:t>Changes to NSR Permit?</a:t>
            </a:r>
          </a:p>
        </p:txBody>
      </p:sp>
      <p:sp>
        <p:nvSpPr>
          <p:cNvPr id="16" name="Rounded Rectangle 15" descr="box which describes a NSR permit change"/>
          <p:cNvSpPr/>
          <p:nvPr/>
        </p:nvSpPr>
        <p:spPr>
          <a:xfrm>
            <a:off x="436778" y="3109663"/>
            <a:ext cx="3622278" cy="1781930"/>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i="1" dirty="0">
                <a:solidFill>
                  <a:schemeClr val="tx1"/>
                </a:solidFill>
              </a:rPr>
              <a:t>NSR Permit Change</a:t>
            </a:r>
            <a:endParaRPr lang="en-US" sz="2400" b="1" u="sng" dirty="0">
              <a:solidFill>
                <a:schemeClr val="tx1"/>
              </a:solidFill>
            </a:endParaRPr>
          </a:p>
          <a:p>
            <a:pPr marL="4572"/>
            <a:r>
              <a:rPr lang="en-US" sz="2400" dirty="0">
                <a:solidFill>
                  <a:schemeClr val="tx1"/>
                </a:solidFill>
              </a:rPr>
              <a:t>Alteration or amendment to address potential NSR deficiency</a:t>
            </a:r>
          </a:p>
        </p:txBody>
      </p:sp>
      <p:sp>
        <p:nvSpPr>
          <p:cNvPr id="23" name="Down Arrow 22" descr="arrow depicting what can lead to a FOP change"/>
          <p:cNvSpPr/>
          <p:nvPr/>
        </p:nvSpPr>
        <p:spPr>
          <a:xfrm rot="16200000">
            <a:off x="4247605" y="1879572"/>
            <a:ext cx="377279" cy="558178"/>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4" name="Rounded Rectangle 13" descr="box which describes a change in process, operation, control, equipment, or regulation."/>
          <p:cNvSpPr/>
          <p:nvPr/>
        </p:nvSpPr>
        <p:spPr>
          <a:xfrm>
            <a:off x="440284" y="1020396"/>
            <a:ext cx="3666665" cy="1601547"/>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400" b="1" dirty="0">
                <a:solidFill>
                  <a:schemeClr val="tx1"/>
                </a:solidFill>
              </a:rPr>
              <a:t>EPA or </a:t>
            </a:r>
          </a:p>
          <a:p>
            <a:r>
              <a:rPr lang="en-US" sz="2400" b="1" dirty="0">
                <a:solidFill>
                  <a:schemeClr val="tx1"/>
                </a:solidFill>
              </a:rPr>
              <a:t>Public Comments Asserting FOP Deficiency</a:t>
            </a:r>
          </a:p>
        </p:txBody>
      </p:sp>
      <p:pic>
        <p:nvPicPr>
          <p:cNvPr id="12" name="Graphic 11" descr="Document icon">
            <a:extLst>
              <a:ext uri="{FF2B5EF4-FFF2-40B4-BE49-F238E27FC236}">
                <a16:creationId xmlns:a16="http://schemas.microsoft.com/office/drawing/2014/main" id="{9BEA7D1F-6CFB-4934-99DE-ECB40685CA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37987" y="4240139"/>
            <a:ext cx="587907" cy="533745"/>
          </a:xfrm>
          <a:prstGeom prst="rect">
            <a:avLst/>
          </a:prstGeom>
        </p:spPr>
      </p:pic>
      <p:pic>
        <p:nvPicPr>
          <p:cNvPr id="17" name="Graphic 16" descr="Document icon">
            <a:extLst>
              <a:ext uri="{FF2B5EF4-FFF2-40B4-BE49-F238E27FC236}">
                <a16:creationId xmlns:a16="http://schemas.microsoft.com/office/drawing/2014/main" id="{EA04EF46-ECAB-48D4-9AEB-79AB2EA006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31443" y="2158661"/>
            <a:ext cx="583922" cy="530127"/>
          </a:xfrm>
          <a:prstGeom prst="rect">
            <a:avLst/>
          </a:prstGeom>
        </p:spPr>
      </p:pic>
      <p:sp>
        <p:nvSpPr>
          <p:cNvPr id="18" name="Rectangle 17" descr="Rectangle used in background design">
            <a:extLst>
              <a:ext uri="{FF2B5EF4-FFF2-40B4-BE49-F238E27FC236}">
                <a16:creationId xmlns:a16="http://schemas.microsoft.com/office/drawing/2014/main" id="{D6D7FEFD-66A4-4E18-8311-746FB30CD8D9}"/>
              </a:ext>
            </a:extLst>
          </p:cNvPr>
          <p:cNvSpPr/>
          <p:nvPr/>
        </p:nvSpPr>
        <p:spPr>
          <a:xfrm>
            <a:off x="17041" y="2370"/>
            <a:ext cx="9109917" cy="790025"/>
          </a:xfrm>
          <a:prstGeom prst="rect">
            <a:avLst/>
          </a:prstGeom>
          <a:solidFill>
            <a:srgbClr val="BBD5E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p:cNvSpPr>
            <a:spLocks noGrp="1"/>
          </p:cNvSpPr>
          <p:nvPr>
            <p:ph type="title"/>
          </p:nvPr>
        </p:nvSpPr>
        <p:spPr>
          <a:xfrm>
            <a:off x="0" y="44216"/>
            <a:ext cx="9144000" cy="748179"/>
          </a:xfrm>
        </p:spPr>
        <p:txBody>
          <a:bodyPr/>
          <a:lstStyle/>
          <a:p>
            <a:pPr algn="ctr"/>
            <a:r>
              <a:rPr lang="en-US" b="1" dirty="0">
                <a:latin typeface="+mn-lt"/>
              </a:rPr>
              <a:t>Changes to Permits (Site has a PSD/NA permit) </a:t>
            </a:r>
          </a:p>
        </p:txBody>
      </p:sp>
      <p:sp>
        <p:nvSpPr>
          <p:cNvPr id="13" name="Down Arrow 22" descr="arrow depicting what can lead to a FOP change">
            <a:extLst>
              <a:ext uri="{FF2B5EF4-FFF2-40B4-BE49-F238E27FC236}">
                <a16:creationId xmlns:a16="http://schemas.microsoft.com/office/drawing/2014/main" id="{36C0F0AC-4332-4056-9995-8D8604D49BAC}"/>
              </a:ext>
            </a:extLst>
          </p:cNvPr>
          <p:cNvSpPr/>
          <p:nvPr/>
        </p:nvSpPr>
        <p:spPr>
          <a:xfrm rot="16200000" flipV="1">
            <a:off x="4212263" y="3518035"/>
            <a:ext cx="377279" cy="587907"/>
          </a:xfrm>
          <a:prstGeom prst="down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9" name="Oval 18" descr="Oval containing an image of the EPA logo">
            <a:extLst>
              <a:ext uri="{FF2B5EF4-FFF2-40B4-BE49-F238E27FC236}">
                <a16:creationId xmlns:a16="http://schemas.microsoft.com/office/drawing/2014/main" id="{52D40C73-1144-4FE1-A829-B6C691BF8103}"/>
              </a:ext>
            </a:extLst>
          </p:cNvPr>
          <p:cNvSpPr>
            <a:spLocks/>
          </p:cNvSpPr>
          <p:nvPr/>
        </p:nvSpPr>
        <p:spPr>
          <a:xfrm>
            <a:off x="2964027" y="1252367"/>
            <a:ext cx="717561" cy="651454"/>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28575">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475201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par>
                                <p:cTn id="27" presetID="3" presetClass="entr" presetSubtype="1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P spid="14"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69940699"/>
              </p:ext>
            </p:extLst>
          </p:nvPr>
        </p:nvGraphicFramePr>
        <p:xfrm>
          <a:off x="265405" y="1068446"/>
          <a:ext cx="8675389" cy="90859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58484">
                  <a:extLst>
                    <a:ext uri="{9D8B030D-6E8A-4147-A177-3AD203B41FA5}">
                      <a16:colId xmlns:a16="http://schemas.microsoft.com/office/drawing/2014/main" val="20000"/>
                    </a:ext>
                  </a:extLst>
                </a:gridCol>
                <a:gridCol w="4416905">
                  <a:extLst>
                    <a:ext uri="{9D8B030D-6E8A-4147-A177-3AD203B41FA5}">
                      <a16:colId xmlns:a16="http://schemas.microsoft.com/office/drawing/2014/main" val="20001"/>
                    </a:ext>
                  </a:extLst>
                </a:gridCol>
              </a:tblGrid>
              <a:tr h="474252">
                <a:tc gridSpan="2">
                  <a:txBody>
                    <a:bodyPr/>
                    <a:lstStyle/>
                    <a:p>
                      <a:r>
                        <a:rPr lang="es-SV" sz="2400" dirty="0">
                          <a:solidFill>
                            <a:schemeClr val="tx1"/>
                          </a:solidFill>
                        </a:rPr>
                        <a:t>Prevention of Significant Deterioration (PSD) Permits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11480">
                <a:tc>
                  <a:txBody>
                    <a:bodyPr/>
                    <a:lstStyle/>
                    <a:p>
                      <a:r>
                        <a:rPr lang="en-US" sz="2400" b="0" dirty="0">
                          <a:solidFill>
                            <a:schemeClr val="tx1"/>
                          </a:solidFill>
                        </a:rPr>
                        <a:t>PSD Permit No.: PSDTX9999</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SV" sz="2400" b="0" dirty="0">
                          <a:solidFill>
                            <a:schemeClr val="tx1"/>
                          </a:solidFill>
                        </a:rPr>
                        <a:t>Issuance Date: 05/01/2019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1" name="Content Placeholder 3">
            <a:extLst>
              <a:ext uri="{FF2B5EF4-FFF2-40B4-BE49-F238E27FC236}">
                <a16:creationId xmlns:a16="http://schemas.microsoft.com/office/drawing/2014/main" id="{7BE6CF13-4CDA-48B5-B297-79B46B917B3D}"/>
              </a:ext>
            </a:extLst>
          </p:cNvPr>
          <p:cNvGraphicFramePr>
            <a:graphicFrameLocks/>
          </p:cNvGraphicFramePr>
          <p:nvPr>
            <p:extLst>
              <p:ext uri="{D42A27DB-BD31-4B8C-83A1-F6EECF244321}">
                <p14:modId xmlns:p14="http://schemas.microsoft.com/office/powerpoint/2010/main" val="71708297"/>
              </p:ext>
            </p:extLst>
          </p:nvPr>
        </p:nvGraphicFramePr>
        <p:xfrm>
          <a:off x="265407" y="2250074"/>
          <a:ext cx="8675392" cy="90859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58486">
                  <a:extLst>
                    <a:ext uri="{9D8B030D-6E8A-4147-A177-3AD203B41FA5}">
                      <a16:colId xmlns:a16="http://schemas.microsoft.com/office/drawing/2014/main" val="20000"/>
                    </a:ext>
                  </a:extLst>
                </a:gridCol>
                <a:gridCol w="4416906">
                  <a:extLst>
                    <a:ext uri="{9D8B030D-6E8A-4147-A177-3AD203B41FA5}">
                      <a16:colId xmlns:a16="http://schemas.microsoft.com/office/drawing/2014/main" val="20001"/>
                    </a:ext>
                  </a:extLst>
                </a:gridCol>
              </a:tblGrid>
              <a:tr h="474252">
                <a:tc gridSpan="2">
                  <a:txBody>
                    <a:bodyPr/>
                    <a:lstStyle/>
                    <a:p>
                      <a:r>
                        <a:rPr lang="es-SV" sz="2400" dirty="0">
                          <a:solidFill>
                            <a:schemeClr val="tx1"/>
                          </a:solidFill>
                        </a:rPr>
                        <a:t>Title 30 TAC 116 Permits, Special Permits, and other Authorizations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11480">
                <a:tc>
                  <a:txBody>
                    <a:bodyPr/>
                    <a:lstStyle/>
                    <a:p>
                      <a:r>
                        <a:rPr lang="en-US" sz="2400" b="0" dirty="0">
                          <a:solidFill>
                            <a:schemeClr val="tx1"/>
                          </a:solidFill>
                        </a:rPr>
                        <a:t>Authorization No.: 99999</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SV" sz="2400" b="0" dirty="0">
                          <a:solidFill>
                            <a:schemeClr val="tx1"/>
                          </a:solidFill>
                        </a:rPr>
                        <a:t>Issuance Date: 05/01/2019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3" name="Content Placeholder 3">
            <a:extLst>
              <a:ext uri="{FF2B5EF4-FFF2-40B4-BE49-F238E27FC236}">
                <a16:creationId xmlns:a16="http://schemas.microsoft.com/office/drawing/2014/main" id="{11E95494-416D-48D3-B5BD-1D37D7E04CEC}"/>
              </a:ext>
            </a:extLst>
          </p:cNvPr>
          <p:cNvGraphicFramePr>
            <a:graphicFrameLocks/>
          </p:cNvGraphicFramePr>
          <p:nvPr>
            <p:extLst>
              <p:ext uri="{D42A27DB-BD31-4B8C-83A1-F6EECF244321}">
                <p14:modId xmlns:p14="http://schemas.microsoft.com/office/powerpoint/2010/main" val="4169514844"/>
              </p:ext>
            </p:extLst>
          </p:nvPr>
        </p:nvGraphicFramePr>
        <p:xfrm>
          <a:off x="265407" y="3418275"/>
          <a:ext cx="8675391" cy="134293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58485">
                  <a:extLst>
                    <a:ext uri="{9D8B030D-6E8A-4147-A177-3AD203B41FA5}">
                      <a16:colId xmlns:a16="http://schemas.microsoft.com/office/drawing/2014/main" val="20000"/>
                    </a:ext>
                  </a:extLst>
                </a:gridCol>
                <a:gridCol w="4416906">
                  <a:extLst>
                    <a:ext uri="{9D8B030D-6E8A-4147-A177-3AD203B41FA5}">
                      <a16:colId xmlns:a16="http://schemas.microsoft.com/office/drawing/2014/main" val="20001"/>
                    </a:ext>
                  </a:extLst>
                </a:gridCol>
              </a:tblGrid>
              <a:tr h="474252">
                <a:tc gridSpan="2">
                  <a:txBody>
                    <a:bodyPr/>
                    <a:lstStyle/>
                    <a:p>
                      <a:r>
                        <a:rPr lang="es-SV" sz="2400" dirty="0">
                          <a:solidFill>
                            <a:schemeClr val="tx1"/>
                          </a:solidFill>
                        </a:rPr>
                        <a:t>Permits By Rule (30 TAC Chapter 106) for the Application Area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11480">
                <a:tc>
                  <a:txBody>
                    <a:bodyPr/>
                    <a:lstStyle/>
                    <a:p>
                      <a:r>
                        <a:rPr lang="en-US" sz="2400" b="0" dirty="0">
                          <a:solidFill>
                            <a:schemeClr val="tx1"/>
                          </a:solidFill>
                        </a:rPr>
                        <a:t>Number: 106.261</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400" b="0" noProof="0" dirty="0">
                          <a:solidFill>
                            <a:schemeClr val="tx1"/>
                          </a:solidFill>
                        </a:rPr>
                        <a:t>Version No./Date: 11/01/2003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1480">
                <a:tc>
                  <a:txBody>
                    <a:bodyPr/>
                    <a:lstStyle/>
                    <a:p>
                      <a:r>
                        <a:rPr lang="en-US" sz="2400" b="0" dirty="0">
                          <a:solidFill>
                            <a:schemeClr val="tx1"/>
                          </a:solidFill>
                        </a:rPr>
                        <a:t>Number: 106.262</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400" b="0" noProof="0" dirty="0">
                          <a:solidFill>
                            <a:schemeClr val="tx1"/>
                          </a:solidFill>
                        </a:rPr>
                        <a:t>Version No./Date: 11/01/2003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42" name="Rounded Rectangular Callout 14">
            <a:extLst>
              <a:ext uri="{FF2B5EF4-FFF2-40B4-BE49-F238E27FC236}">
                <a16:creationId xmlns:a16="http://schemas.microsoft.com/office/drawing/2014/main" id="{66EF8880-D70E-45CC-A632-2B679EF5C692}"/>
              </a:ext>
            </a:extLst>
          </p:cNvPr>
          <p:cNvSpPr/>
          <p:nvPr/>
        </p:nvSpPr>
        <p:spPr>
          <a:xfrm>
            <a:off x="2642563" y="3813773"/>
            <a:ext cx="1929438" cy="947433"/>
          </a:xfrm>
          <a:prstGeom prst="wedgeRoundRectCallout">
            <a:avLst>
              <a:gd name="adj1" fmla="val 156563"/>
              <a:gd name="adj2" fmla="val -252994"/>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solidFill>
                  <a:schemeClr val="tx1"/>
                </a:solidFill>
              </a:rPr>
              <a:t>New Revision Date</a:t>
            </a:r>
          </a:p>
        </p:txBody>
      </p:sp>
      <p:sp>
        <p:nvSpPr>
          <p:cNvPr id="15" name="Rounded Rectangular Callout 14"/>
          <p:cNvSpPr/>
          <p:nvPr/>
        </p:nvSpPr>
        <p:spPr>
          <a:xfrm>
            <a:off x="2611463" y="3813774"/>
            <a:ext cx="1960537" cy="947433"/>
          </a:xfrm>
          <a:prstGeom prst="wedgeRoundRectCallout">
            <a:avLst>
              <a:gd name="adj1" fmla="val 153619"/>
              <a:gd name="adj2" fmla="val -128828"/>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solidFill>
                  <a:schemeClr val="tx1"/>
                </a:solidFill>
              </a:rPr>
              <a:t>New Revision Date</a:t>
            </a:r>
          </a:p>
        </p:txBody>
      </p:sp>
      <p:sp>
        <p:nvSpPr>
          <p:cNvPr id="9" name="Rectangle 8" descr="Rectangle used in background design">
            <a:extLst>
              <a:ext uri="{FF2B5EF4-FFF2-40B4-BE49-F238E27FC236}">
                <a16:creationId xmlns:a16="http://schemas.microsoft.com/office/drawing/2014/main" id="{86147601-AE3B-40CD-8811-32EDFFD1E96C}"/>
              </a:ext>
            </a:extLst>
          </p:cNvPr>
          <p:cNvSpPr/>
          <p:nvPr/>
        </p:nvSpPr>
        <p:spPr>
          <a:xfrm>
            <a:off x="0" y="0"/>
            <a:ext cx="9144000" cy="61456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 name="Title 1">
            <a:extLst>
              <a:ext uri="{FF2B5EF4-FFF2-40B4-BE49-F238E27FC236}">
                <a16:creationId xmlns:a16="http://schemas.microsoft.com/office/drawing/2014/main" id="{8A5750D5-11E2-46FC-9867-B53FCF1EE1B5}"/>
              </a:ext>
            </a:extLst>
          </p:cNvPr>
          <p:cNvSpPr txBox="1">
            <a:spLocks/>
          </p:cNvSpPr>
          <p:nvPr/>
        </p:nvSpPr>
        <p:spPr>
          <a:xfrm>
            <a:off x="0" y="0"/>
            <a:ext cx="9144000" cy="614564"/>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600" b="1" dirty="0"/>
              <a:t>Example: New Source Review Authorization References in FOP</a:t>
            </a:r>
          </a:p>
        </p:txBody>
      </p:sp>
      <p:sp>
        <p:nvSpPr>
          <p:cNvPr id="14" name="Title 13" hidden="1">
            <a:extLst>
              <a:ext uri="{FF2B5EF4-FFF2-40B4-BE49-F238E27FC236}">
                <a16:creationId xmlns:a16="http://schemas.microsoft.com/office/drawing/2014/main" id="{574F72AF-3DEF-4492-9904-7DA69F0CA252}"/>
              </a:ext>
            </a:extLst>
          </p:cNvPr>
          <p:cNvSpPr>
            <a:spLocks noGrp="1"/>
          </p:cNvSpPr>
          <p:nvPr>
            <p:ph type="title"/>
          </p:nvPr>
        </p:nvSpPr>
        <p:spPr>
          <a:xfrm>
            <a:off x="0" y="405201"/>
            <a:ext cx="7886700" cy="994172"/>
          </a:xfrm>
        </p:spPr>
        <p:txBody>
          <a:bodyPr/>
          <a:lstStyle/>
          <a:p>
            <a:r>
              <a:rPr lang="en-US" dirty="0"/>
              <a:t>Example: New Source Review Authorization References in Title V</a:t>
            </a:r>
          </a:p>
        </p:txBody>
      </p:sp>
    </p:spTree>
    <p:extLst>
      <p:ext uri="{BB962C8B-B14F-4D97-AF65-F5344CB8AC3E}">
        <p14:creationId xmlns:p14="http://schemas.microsoft.com/office/powerpoint/2010/main" val="238540570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randombar(vertical)">
                                      <p:cBhvr>
                                        <p:cTn id="11" dur="500"/>
                                        <p:tgtEl>
                                          <p:spTgt spid="41"/>
                                        </p:tgtEl>
                                      </p:cBhvr>
                                    </p:animEffect>
                                  </p:childTnLst>
                                </p:cTn>
                              </p:par>
                            </p:childTnLst>
                          </p:cTn>
                        </p:par>
                        <p:par>
                          <p:cTn id="12" fill="hold">
                            <p:stCondLst>
                              <p:cond delay="1000"/>
                            </p:stCondLst>
                            <p:childTnLst>
                              <p:par>
                                <p:cTn id="13" presetID="14" presetClass="entr" presetSubtype="5"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randombar(vertical)">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7" name="Rounded Rectangle 6" descr="interaction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Rounded Rectangle 7" descr="example tab"/>
          <p:cNvSpPr/>
          <p:nvPr/>
        </p:nvSpPr>
        <p:spPr>
          <a:xfrm>
            <a:off x="3393219" y="304799"/>
            <a:ext cx="1980328" cy="946485"/>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algn="ctr"/>
            <a:r>
              <a:rPr lang="en-US" sz="3300" b="1" dirty="0"/>
              <a:t>Examples</a:t>
            </a:r>
          </a:p>
        </p:txBody>
      </p:sp>
      <p:sp>
        <p:nvSpPr>
          <p:cNvPr id="12" name="Rounded Rectangle 11" descr="summary tab"/>
          <p:cNvSpPr/>
          <p:nvPr/>
        </p:nvSpPr>
        <p:spPr>
          <a:xfrm>
            <a:off x="5582117" y="271615"/>
            <a:ext cx="3032493" cy="772886"/>
          </a:xfrm>
          <a:prstGeom prst="round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TextBox 12"/>
          <p:cNvSpPr txBox="1"/>
          <p:nvPr/>
        </p:nvSpPr>
        <p:spPr>
          <a:xfrm>
            <a:off x="5683610" y="350089"/>
            <a:ext cx="2829506" cy="577081"/>
          </a:xfrm>
          <a:prstGeom prst="rect">
            <a:avLst/>
          </a:prstGeom>
          <a:noFill/>
          <a:effectLst>
            <a:innerShdw blurRad="63500" dist="50800" dir="16200000">
              <a:prstClr val="black">
                <a:alpha val="50000"/>
              </a:prstClr>
            </a:innerShdw>
          </a:effectLst>
        </p:spPr>
        <p:txBody>
          <a:bodyPr wrap="square" lIns="68580" tIns="34290" rIns="68580" bIns="34290" rtlCol="0">
            <a:spAutoFit/>
          </a:bodyPr>
          <a:lstStyle/>
          <a:p>
            <a:pPr algn="ctr"/>
            <a:r>
              <a:rPr lang="en-US" sz="3300" b="1" dirty="0"/>
              <a:t>Summary</a:t>
            </a:r>
          </a:p>
        </p:txBody>
      </p:sp>
      <p:sp>
        <p:nvSpPr>
          <p:cNvPr id="5" name="Rectangle 4" descr="Rectangle representing a file folder"/>
          <p:cNvSpPr/>
          <p:nvPr/>
        </p:nvSpPr>
        <p:spPr>
          <a:xfrm>
            <a:off x="0" y="903514"/>
            <a:ext cx="9144000" cy="3902528"/>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Rectangle 5" descr="Rectangle representing file folder for Emission Pools"/>
          <p:cNvSpPr/>
          <p:nvPr/>
        </p:nvSpPr>
        <p:spPr>
          <a:xfrm>
            <a:off x="0" y="1077685"/>
            <a:ext cx="9144000" cy="4065815"/>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1" name="Rectangle 20" descr="Rectangle used in background design">
            <a:extLst>
              <a:ext uri="{FF2B5EF4-FFF2-40B4-BE49-F238E27FC236}">
                <a16:creationId xmlns:a16="http://schemas.microsoft.com/office/drawing/2014/main" id="{8C6D9CC7-3C12-4BAA-ACC0-678CDC026425}"/>
              </a:ext>
            </a:extLst>
          </p:cNvPr>
          <p:cNvSpPr/>
          <p:nvPr/>
        </p:nvSpPr>
        <p:spPr>
          <a:xfrm>
            <a:off x="0" y="870032"/>
            <a:ext cx="9144000" cy="4273468"/>
          </a:xfrm>
          <a:prstGeom prst="rect">
            <a:avLst/>
          </a:prstGeom>
          <a:solidFill>
            <a:srgbClr val="8FAADC"/>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4" name="Round Same Side Corner Rectangle 7" descr="box depicting new site">
            <a:extLst>
              <a:ext uri="{FF2B5EF4-FFF2-40B4-BE49-F238E27FC236}">
                <a16:creationId xmlns:a16="http://schemas.microsoft.com/office/drawing/2014/main" id="{D08FA54A-9DDE-4A3B-8B58-DEF4123E1931}"/>
              </a:ext>
            </a:extLst>
          </p:cNvPr>
          <p:cNvSpPr/>
          <p:nvPr/>
        </p:nvSpPr>
        <p:spPr>
          <a:xfrm>
            <a:off x="530411" y="1130835"/>
            <a:ext cx="2509231" cy="1144432"/>
          </a:xfrm>
          <a:prstGeom prst="round2SameRect">
            <a:avLst/>
          </a:prstGeom>
          <a:solidFill>
            <a:srgbClr val="92D050"/>
          </a:solidFill>
          <a:ln w="76200">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New Site</a:t>
            </a:r>
          </a:p>
        </p:txBody>
      </p:sp>
      <p:sp>
        <p:nvSpPr>
          <p:cNvPr id="26" name="Round Same Side Corner Rectangle 9" descr="box depicting minor NSR site">
            <a:extLst>
              <a:ext uri="{FF2B5EF4-FFF2-40B4-BE49-F238E27FC236}">
                <a16:creationId xmlns:a16="http://schemas.microsoft.com/office/drawing/2014/main" id="{996469CB-483B-4DCD-92DF-2BF6F88F970C}"/>
              </a:ext>
            </a:extLst>
          </p:cNvPr>
          <p:cNvSpPr/>
          <p:nvPr/>
        </p:nvSpPr>
        <p:spPr>
          <a:xfrm>
            <a:off x="3347999" y="1125227"/>
            <a:ext cx="2472597" cy="1150040"/>
          </a:xfrm>
          <a:prstGeom prst="round2SameRect">
            <a:avLst/>
          </a:prstGeom>
          <a:solidFill>
            <a:srgbClr val="92D050"/>
          </a:solidFill>
          <a:ln w="76200">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Minor NSR Site</a:t>
            </a:r>
          </a:p>
        </p:txBody>
      </p:sp>
      <p:sp>
        <p:nvSpPr>
          <p:cNvPr id="27" name="Round Same Side Corner Rectangle 11" descr="box depicting Major NSR site">
            <a:extLst>
              <a:ext uri="{FF2B5EF4-FFF2-40B4-BE49-F238E27FC236}">
                <a16:creationId xmlns:a16="http://schemas.microsoft.com/office/drawing/2014/main" id="{D35CEBA4-1F87-4A3A-B5FE-7484B254FE0C}"/>
              </a:ext>
            </a:extLst>
          </p:cNvPr>
          <p:cNvSpPr/>
          <p:nvPr/>
        </p:nvSpPr>
        <p:spPr>
          <a:xfrm>
            <a:off x="6114864" y="1116024"/>
            <a:ext cx="2435608" cy="1150040"/>
          </a:xfrm>
          <a:prstGeom prst="round2SameRect">
            <a:avLst/>
          </a:prstGeom>
          <a:solidFill>
            <a:srgbClr val="92D050"/>
          </a:solidFill>
          <a:ln w="76200">
            <a:solidFill>
              <a:schemeClr val="bg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Major NSR Site</a:t>
            </a:r>
          </a:p>
        </p:txBody>
      </p:sp>
      <p:grpSp>
        <p:nvGrpSpPr>
          <p:cNvPr id="28" name="Group 27" descr="Text box showing PBR authorization">
            <a:extLst>
              <a:ext uri="{FF2B5EF4-FFF2-40B4-BE49-F238E27FC236}">
                <a16:creationId xmlns:a16="http://schemas.microsoft.com/office/drawing/2014/main" id="{3AB6BDED-64B5-4C18-924B-06DA00BEE212}"/>
              </a:ext>
            </a:extLst>
          </p:cNvPr>
          <p:cNvGrpSpPr/>
          <p:nvPr/>
        </p:nvGrpSpPr>
        <p:grpSpPr>
          <a:xfrm>
            <a:off x="530411" y="2275267"/>
            <a:ext cx="2509231" cy="1234009"/>
            <a:chOff x="756384" y="3052573"/>
            <a:chExt cx="3345642" cy="1645346"/>
          </a:xfrm>
          <a:solidFill>
            <a:schemeClr val="accent6">
              <a:lumMod val="40000"/>
              <a:lumOff val="60000"/>
            </a:schemeClr>
          </a:solidFill>
        </p:grpSpPr>
        <p:sp>
          <p:nvSpPr>
            <p:cNvPr id="35" name="Rectangle 34">
              <a:extLst>
                <a:ext uri="{FF2B5EF4-FFF2-40B4-BE49-F238E27FC236}">
                  <a16:creationId xmlns:a16="http://schemas.microsoft.com/office/drawing/2014/main" id="{79C9635A-6B51-469A-BBA1-F5749DD0897E}"/>
                </a:ext>
              </a:extLst>
            </p:cNvPr>
            <p:cNvSpPr/>
            <p:nvPr/>
          </p:nvSpPr>
          <p:spPr>
            <a:xfrm>
              <a:off x="756384" y="3052573"/>
              <a:ext cx="3345642" cy="1398885"/>
            </a:xfrm>
            <a:prstGeom prst="rect">
              <a:avLst/>
            </a:prstGeom>
            <a:solidFill>
              <a:schemeClr val="accent6">
                <a:lumMod val="40000"/>
                <a:lumOff val="60000"/>
              </a:schemeClr>
            </a:solidFill>
            <a:ln w="76200">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36" name="TextBox 35">
              <a:extLst>
                <a:ext uri="{FF2B5EF4-FFF2-40B4-BE49-F238E27FC236}">
                  <a16:creationId xmlns:a16="http://schemas.microsoft.com/office/drawing/2014/main" id="{CF1DEC94-7157-4AA4-913D-338AD1EBBFB3}"/>
                </a:ext>
              </a:extLst>
            </p:cNvPr>
            <p:cNvSpPr txBox="1"/>
            <p:nvPr/>
          </p:nvSpPr>
          <p:spPr>
            <a:xfrm>
              <a:off x="818037" y="3097481"/>
              <a:ext cx="3222333" cy="1600438"/>
            </a:xfrm>
            <a:prstGeom prst="rect">
              <a:avLst/>
            </a:prstGeom>
            <a:noFill/>
          </p:spPr>
          <p:txBody>
            <a:bodyPr wrap="square" rtlCol="0">
              <a:spAutoFit/>
            </a:bodyPr>
            <a:lstStyle/>
            <a:p>
              <a:pPr algn="ctr"/>
              <a:r>
                <a:rPr lang="en-US" sz="2400" b="1" dirty="0"/>
                <a:t>PBR authorization</a:t>
              </a:r>
            </a:p>
            <a:p>
              <a:endParaRPr lang="en-US" sz="2400" dirty="0"/>
            </a:p>
          </p:txBody>
        </p:sp>
      </p:grpSp>
      <p:grpSp>
        <p:nvGrpSpPr>
          <p:cNvPr id="29" name="Group 28" descr="text box showing alteration or amendment">
            <a:extLst>
              <a:ext uri="{FF2B5EF4-FFF2-40B4-BE49-F238E27FC236}">
                <a16:creationId xmlns:a16="http://schemas.microsoft.com/office/drawing/2014/main" id="{29238CBF-35A5-475C-8829-2EC7700427E4}"/>
              </a:ext>
            </a:extLst>
          </p:cNvPr>
          <p:cNvGrpSpPr/>
          <p:nvPr/>
        </p:nvGrpSpPr>
        <p:grpSpPr>
          <a:xfrm>
            <a:off x="3348000" y="2275267"/>
            <a:ext cx="2514259" cy="1049164"/>
            <a:chOff x="4513170" y="3052573"/>
            <a:chExt cx="3352345" cy="1398885"/>
          </a:xfrm>
          <a:solidFill>
            <a:schemeClr val="accent6">
              <a:lumMod val="20000"/>
              <a:lumOff val="80000"/>
            </a:schemeClr>
          </a:solidFill>
        </p:grpSpPr>
        <p:sp>
          <p:nvSpPr>
            <p:cNvPr id="33" name="Rectangle 32">
              <a:extLst>
                <a:ext uri="{FF2B5EF4-FFF2-40B4-BE49-F238E27FC236}">
                  <a16:creationId xmlns:a16="http://schemas.microsoft.com/office/drawing/2014/main" id="{6196E9C1-A784-4228-97D0-E6B4378D3D99}"/>
                </a:ext>
              </a:extLst>
            </p:cNvPr>
            <p:cNvSpPr/>
            <p:nvPr/>
          </p:nvSpPr>
          <p:spPr>
            <a:xfrm>
              <a:off x="4513170" y="3052573"/>
              <a:ext cx="3296796" cy="1398885"/>
            </a:xfrm>
            <a:prstGeom prst="rect">
              <a:avLst/>
            </a:prstGeom>
            <a:solidFill>
              <a:schemeClr val="accent6">
                <a:lumMod val="40000"/>
                <a:lumOff val="60000"/>
              </a:schemeClr>
            </a:solidFill>
            <a:ln w="76200">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34" name="TextBox 33">
              <a:extLst>
                <a:ext uri="{FF2B5EF4-FFF2-40B4-BE49-F238E27FC236}">
                  <a16:creationId xmlns:a16="http://schemas.microsoft.com/office/drawing/2014/main" id="{7901BDE3-6401-4DCD-92BF-3DEE59CA05BB}"/>
                </a:ext>
              </a:extLst>
            </p:cNvPr>
            <p:cNvSpPr txBox="1"/>
            <p:nvPr/>
          </p:nvSpPr>
          <p:spPr>
            <a:xfrm>
              <a:off x="4519873" y="3103586"/>
              <a:ext cx="3345642" cy="1107996"/>
            </a:xfrm>
            <a:prstGeom prst="rect">
              <a:avLst/>
            </a:prstGeom>
            <a:noFill/>
          </p:spPr>
          <p:txBody>
            <a:bodyPr wrap="square" rtlCol="0">
              <a:spAutoFit/>
            </a:bodyPr>
            <a:lstStyle/>
            <a:p>
              <a:pPr algn="ctr"/>
              <a:r>
                <a:rPr lang="en-US" sz="2400" b="1" dirty="0"/>
                <a:t>Alteration or amendment</a:t>
              </a:r>
            </a:p>
          </p:txBody>
        </p:sp>
      </p:grpSp>
      <p:grpSp>
        <p:nvGrpSpPr>
          <p:cNvPr id="30" name="Group 29" descr="text box showing modification to PSD or NA permit">
            <a:extLst>
              <a:ext uri="{FF2B5EF4-FFF2-40B4-BE49-F238E27FC236}">
                <a16:creationId xmlns:a16="http://schemas.microsoft.com/office/drawing/2014/main" id="{9D992209-C259-4A30-A6A2-BD2A1F8CFE4B}"/>
              </a:ext>
            </a:extLst>
          </p:cNvPr>
          <p:cNvGrpSpPr/>
          <p:nvPr/>
        </p:nvGrpSpPr>
        <p:grpSpPr>
          <a:xfrm>
            <a:off x="6073202" y="2256403"/>
            <a:ext cx="2518929" cy="1236757"/>
            <a:chOff x="8146773" y="3027421"/>
            <a:chExt cx="3358572" cy="1649009"/>
          </a:xfrm>
        </p:grpSpPr>
        <p:sp>
          <p:nvSpPr>
            <p:cNvPr id="31" name="Rectangle 30">
              <a:extLst>
                <a:ext uri="{FF2B5EF4-FFF2-40B4-BE49-F238E27FC236}">
                  <a16:creationId xmlns:a16="http://schemas.microsoft.com/office/drawing/2014/main" id="{BFA85356-135A-4EFD-8E7E-355DC4461764}"/>
                </a:ext>
              </a:extLst>
            </p:cNvPr>
            <p:cNvSpPr/>
            <p:nvPr/>
          </p:nvSpPr>
          <p:spPr>
            <a:xfrm>
              <a:off x="8202321" y="3027421"/>
              <a:ext cx="3247478" cy="1424037"/>
            </a:xfrm>
            <a:prstGeom prst="rect">
              <a:avLst/>
            </a:prstGeom>
            <a:solidFill>
              <a:schemeClr val="accent6">
                <a:lumMod val="40000"/>
                <a:lumOff val="60000"/>
              </a:schemeClr>
            </a:solidFill>
            <a:ln w="76200">
              <a:solidFill>
                <a:schemeClr val="bg1"/>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32" name="TextBox 31">
              <a:extLst>
                <a:ext uri="{FF2B5EF4-FFF2-40B4-BE49-F238E27FC236}">
                  <a16:creationId xmlns:a16="http://schemas.microsoft.com/office/drawing/2014/main" id="{9175D839-9516-4BE3-8856-F6E37D195E8E}"/>
                </a:ext>
              </a:extLst>
            </p:cNvPr>
            <p:cNvSpPr txBox="1"/>
            <p:nvPr/>
          </p:nvSpPr>
          <p:spPr>
            <a:xfrm>
              <a:off x="8146773" y="3075992"/>
              <a:ext cx="3358572" cy="1600438"/>
            </a:xfrm>
            <a:prstGeom prst="rect">
              <a:avLst/>
            </a:prstGeom>
            <a:noFill/>
            <a:ln w="0">
              <a:noFill/>
            </a:ln>
          </p:spPr>
          <p:txBody>
            <a:bodyPr wrap="square" rtlCol="0">
              <a:spAutoFit/>
            </a:bodyPr>
            <a:lstStyle/>
            <a:p>
              <a:pPr algn="ctr"/>
              <a:r>
                <a:rPr lang="en-US" sz="2400" b="1" dirty="0"/>
                <a:t>Modification to PSD/NA permit</a:t>
              </a:r>
            </a:p>
            <a:p>
              <a:endParaRPr lang="en-US" sz="2400" dirty="0"/>
            </a:p>
          </p:txBody>
        </p:sp>
      </p:grpSp>
      <p:sp>
        <p:nvSpPr>
          <p:cNvPr id="38" name="TextBox 37">
            <a:extLst>
              <a:ext uri="{FF2B5EF4-FFF2-40B4-BE49-F238E27FC236}">
                <a16:creationId xmlns:a16="http://schemas.microsoft.com/office/drawing/2014/main" id="{151FBE45-35E1-4F3D-B8FC-A3011FEFC259}"/>
              </a:ext>
            </a:extLst>
          </p:cNvPr>
          <p:cNvSpPr txBox="1"/>
          <p:nvPr/>
        </p:nvSpPr>
        <p:spPr>
          <a:xfrm>
            <a:off x="594549" y="4357087"/>
            <a:ext cx="8020061" cy="485239"/>
          </a:xfrm>
          <a:prstGeom prst="roundRect">
            <a:avLst/>
          </a:prstGeom>
          <a:solidFill>
            <a:srgbClr val="FFE699"/>
          </a:solidFill>
          <a:ln w="76200">
            <a:solidFill>
              <a:schemeClr val="bg1"/>
            </a:solidFill>
          </a:ln>
          <a:effectLst>
            <a:glow rad="139700">
              <a:schemeClr val="accent3">
                <a:satMod val="175000"/>
                <a:alpha val="40000"/>
              </a:schemeClr>
            </a:glow>
          </a:effectLst>
        </p:spPr>
        <p:txBody>
          <a:bodyPr wrap="square" lIns="68580" tIns="34290" rIns="68580" bIns="34290" rtlCol="0">
            <a:spAutoFit/>
          </a:bodyPr>
          <a:lstStyle/>
          <a:p>
            <a:pPr algn="ctr"/>
            <a:r>
              <a:rPr lang="en-US" sz="2400" b="1" dirty="0"/>
              <a:t>How do FOP actions affect NSR?</a:t>
            </a:r>
          </a:p>
        </p:txBody>
      </p:sp>
      <p:sp>
        <p:nvSpPr>
          <p:cNvPr id="37" name="TextBox 36">
            <a:extLst>
              <a:ext uri="{FF2B5EF4-FFF2-40B4-BE49-F238E27FC236}">
                <a16:creationId xmlns:a16="http://schemas.microsoft.com/office/drawing/2014/main" id="{D9556D3E-C8CD-4B1F-867F-E459929470D4}"/>
              </a:ext>
            </a:extLst>
          </p:cNvPr>
          <p:cNvSpPr txBox="1"/>
          <p:nvPr/>
        </p:nvSpPr>
        <p:spPr>
          <a:xfrm>
            <a:off x="594549" y="3657809"/>
            <a:ext cx="8020061" cy="485239"/>
          </a:xfrm>
          <a:prstGeom prst="roundRect">
            <a:avLst/>
          </a:prstGeom>
          <a:solidFill>
            <a:srgbClr val="FFE699"/>
          </a:solidFill>
          <a:ln w="76200">
            <a:solidFill>
              <a:schemeClr val="bg1"/>
            </a:solidFill>
          </a:ln>
          <a:effectLst>
            <a:glow rad="139700">
              <a:schemeClr val="accent3">
                <a:satMod val="175000"/>
                <a:alpha val="40000"/>
              </a:schemeClr>
            </a:glow>
          </a:effectLst>
        </p:spPr>
        <p:txBody>
          <a:bodyPr wrap="square" lIns="68580" tIns="34290" rIns="68580" bIns="34290" rtlCol="0">
            <a:spAutoFit/>
          </a:bodyPr>
          <a:lstStyle/>
          <a:p>
            <a:pPr algn="ctr"/>
            <a:r>
              <a:rPr lang="en-US" sz="2400" b="1" dirty="0"/>
              <a:t>How do NSR permit actions affect FOP?</a:t>
            </a:r>
          </a:p>
        </p:txBody>
      </p:sp>
      <p:sp>
        <p:nvSpPr>
          <p:cNvPr id="39" name="Title 1">
            <a:extLst>
              <a:ext uri="{FF2B5EF4-FFF2-40B4-BE49-F238E27FC236}">
                <a16:creationId xmlns:a16="http://schemas.microsoft.com/office/drawing/2014/main" id="{F4274669-103B-4953-922D-9AC783EA7D05}"/>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Interaction</a:t>
            </a:r>
          </a:p>
        </p:txBody>
      </p:sp>
      <p:sp>
        <p:nvSpPr>
          <p:cNvPr id="2" name="Title 1" hidden="1"/>
          <p:cNvSpPr>
            <a:spLocks noGrp="1"/>
          </p:cNvSpPr>
          <p:nvPr>
            <p:ph type="title"/>
          </p:nvPr>
        </p:nvSpPr>
        <p:spPr>
          <a:xfrm>
            <a:off x="4548190" y="211428"/>
            <a:ext cx="2479651" cy="658604"/>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dirty="0"/>
              <a:t>Examples</a:t>
            </a:r>
          </a:p>
        </p:txBody>
      </p:sp>
    </p:spTree>
    <p:extLst>
      <p:ext uri="{BB962C8B-B14F-4D97-AF65-F5344CB8AC3E}">
        <p14:creationId xmlns:p14="http://schemas.microsoft.com/office/powerpoint/2010/main" val="21328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30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300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grpId="0" nodeType="afterEffect">
                                  <p:stCondLst>
                                    <p:cond delay="300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30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500"/>
                                        <p:tgtEl>
                                          <p:spTgt spid="37"/>
                                        </p:tgtEl>
                                      </p:cBhvr>
                                    </p:animEffect>
                                  </p:childTnLst>
                                </p:cTn>
                              </p:par>
                            </p:childTnLst>
                          </p:cTn>
                        </p:par>
                        <p:par>
                          <p:cTn id="42" fill="hold">
                            <p:stCondLst>
                              <p:cond delay="500"/>
                            </p:stCondLst>
                            <p:childTnLst>
                              <p:par>
                                <p:cTn id="43" presetID="22" presetClass="entr" presetSubtype="4" fill="hold" grpId="0" nodeType="afterEffect">
                                  <p:stCondLst>
                                    <p:cond delay="300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38"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3">
            <a:extLst>
              <a:ext uri="{FF2B5EF4-FFF2-40B4-BE49-F238E27FC236}">
                <a16:creationId xmlns:a16="http://schemas.microsoft.com/office/drawing/2014/main" id="{BE0B5D63-F942-4B73-A9D4-C3E283B6B7E0}"/>
              </a:ext>
            </a:extLst>
          </p:cNvPr>
          <p:cNvSpPr/>
          <p:nvPr/>
        </p:nvSpPr>
        <p:spPr>
          <a:xfrm>
            <a:off x="3315585" y="3326662"/>
            <a:ext cx="5456612" cy="1051738"/>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Based on available info,</a:t>
            </a:r>
          </a:p>
          <a:p>
            <a:pPr algn="ctr"/>
            <a:r>
              <a:rPr lang="en-US" sz="2400" b="1" dirty="0">
                <a:solidFill>
                  <a:schemeClr val="tx1"/>
                </a:solidFill>
              </a:rPr>
              <a:t>is site subject to TV? (T/F)</a:t>
            </a:r>
          </a:p>
        </p:txBody>
      </p:sp>
      <p:sp>
        <p:nvSpPr>
          <p:cNvPr id="46" name="Rounded Rectangle 17">
            <a:extLst>
              <a:ext uri="{FF2B5EF4-FFF2-40B4-BE49-F238E27FC236}">
                <a16:creationId xmlns:a16="http://schemas.microsoft.com/office/drawing/2014/main" id="{50015103-9572-428D-BD94-872BA91A8BEB}"/>
              </a:ext>
            </a:extLst>
          </p:cNvPr>
          <p:cNvSpPr/>
          <p:nvPr/>
        </p:nvSpPr>
        <p:spPr>
          <a:xfrm>
            <a:off x="3315585" y="2366621"/>
            <a:ext cx="5456613" cy="736830"/>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Actual NO</a:t>
            </a:r>
            <a:r>
              <a:rPr lang="en-US" sz="2400" b="1" baseline="-25000" dirty="0">
                <a:solidFill>
                  <a:schemeClr val="tx1"/>
                </a:solidFill>
              </a:rPr>
              <a:t>X</a:t>
            </a:r>
            <a:r>
              <a:rPr lang="en-US" sz="2400" b="1" dirty="0">
                <a:solidFill>
                  <a:schemeClr val="tx1"/>
                </a:solidFill>
              </a:rPr>
              <a:t> = 50 tpy</a:t>
            </a:r>
          </a:p>
        </p:txBody>
      </p:sp>
      <p:sp>
        <p:nvSpPr>
          <p:cNvPr id="45" name="Rounded Rectangle 3">
            <a:extLst>
              <a:ext uri="{FF2B5EF4-FFF2-40B4-BE49-F238E27FC236}">
                <a16:creationId xmlns:a16="http://schemas.microsoft.com/office/drawing/2014/main" id="{BE59C4D4-1E81-45DF-8355-E71224523718}"/>
              </a:ext>
            </a:extLst>
          </p:cNvPr>
          <p:cNvSpPr/>
          <p:nvPr/>
        </p:nvSpPr>
        <p:spPr>
          <a:xfrm>
            <a:off x="3315585" y="1413561"/>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PBR 106.512 (Registered Y/Certified N)</a:t>
            </a:r>
          </a:p>
        </p:txBody>
      </p:sp>
      <p:sp>
        <p:nvSpPr>
          <p:cNvPr id="47" name="Rectangle 46" descr="Rectangle used in background design">
            <a:extLst>
              <a:ext uri="{FF2B5EF4-FFF2-40B4-BE49-F238E27FC236}">
                <a16:creationId xmlns:a16="http://schemas.microsoft.com/office/drawing/2014/main" id="{271EEA3A-D2DC-4FF8-804F-7E104DC6A77D}"/>
              </a:ext>
            </a:extLst>
          </p:cNvPr>
          <p:cNvSpPr/>
          <p:nvPr/>
        </p:nvSpPr>
        <p:spPr>
          <a:xfrm>
            <a:off x="408441" y="1152784"/>
            <a:ext cx="2851484" cy="351099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8" name="Rectangle 47" descr="Rectangle used in background design">
            <a:extLst>
              <a:ext uri="{FF2B5EF4-FFF2-40B4-BE49-F238E27FC236}">
                <a16:creationId xmlns:a16="http://schemas.microsoft.com/office/drawing/2014/main" id="{16FF158E-587F-421B-A1AF-0B64B4CE89CA}"/>
              </a:ext>
            </a:extLst>
          </p:cNvPr>
          <p:cNvSpPr/>
          <p:nvPr/>
        </p:nvSpPr>
        <p:spPr>
          <a:xfrm>
            <a:off x="549646" y="2055926"/>
            <a:ext cx="2568271" cy="1307445"/>
          </a:xfrm>
          <a:prstGeom prst="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pic>
        <p:nvPicPr>
          <p:cNvPr id="34" name="Picture 33" descr="Engine icon">
            <a:extLst>
              <a:ext uri="{FF2B5EF4-FFF2-40B4-BE49-F238E27FC236}">
                <a16:creationId xmlns:a16="http://schemas.microsoft.com/office/drawing/2014/main" id="{F1393E07-41C9-4786-9598-42D95AFC47A9}"/>
              </a:ext>
            </a:extLst>
          </p:cNvPr>
          <p:cNvPicPr>
            <a:picLocks noChangeAspect="1"/>
          </p:cNvPicPr>
          <p:nvPr/>
        </p:nvPicPr>
        <p:blipFill rotWithShape="1">
          <a:blip r:embed="rId3">
            <a:extLst>
              <a:ext uri="{28A0092B-C50C-407E-A947-70E740481C1C}">
                <a14:useLocalDpi xmlns:a14="http://schemas.microsoft.com/office/drawing/2010/main" val="0"/>
              </a:ext>
            </a:extLst>
          </a:blip>
          <a:srcRect l="5699" t="16344" r="6272" b="25448"/>
          <a:stretch/>
        </p:blipFill>
        <p:spPr>
          <a:xfrm>
            <a:off x="477705" y="2083407"/>
            <a:ext cx="2702642" cy="1340317"/>
          </a:xfrm>
          <a:prstGeom prst="rect">
            <a:avLst/>
          </a:prstGeom>
        </p:spPr>
      </p:pic>
      <p:sp>
        <p:nvSpPr>
          <p:cNvPr id="5" name="TextBox 4">
            <a:extLst>
              <a:ext uri="{FF2B5EF4-FFF2-40B4-BE49-F238E27FC236}">
                <a16:creationId xmlns:a16="http://schemas.microsoft.com/office/drawing/2014/main" id="{5A91DE2D-D961-4672-BCE9-68423933CA2A}"/>
              </a:ext>
            </a:extLst>
          </p:cNvPr>
          <p:cNvSpPr txBox="1"/>
          <p:nvPr/>
        </p:nvSpPr>
        <p:spPr>
          <a:xfrm>
            <a:off x="1086263" y="3400847"/>
            <a:ext cx="1492716" cy="954107"/>
          </a:xfrm>
          <a:prstGeom prst="rect">
            <a:avLst/>
          </a:prstGeom>
          <a:noFill/>
        </p:spPr>
        <p:txBody>
          <a:bodyPr wrap="none" rtlCol="0">
            <a:spAutoFit/>
          </a:bodyPr>
          <a:lstStyle/>
          <a:p>
            <a:r>
              <a:rPr lang="en-US" sz="2800" b="1" dirty="0"/>
              <a:t>ENGINE</a:t>
            </a:r>
          </a:p>
          <a:p>
            <a:r>
              <a:rPr lang="en-US" sz="2800" b="1" dirty="0"/>
              <a:t>&gt; 240 HP</a:t>
            </a:r>
          </a:p>
        </p:txBody>
      </p:sp>
      <p:sp>
        <p:nvSpPr>
          <p:cNvPr id="51" name="T" descr="True icon">
            <a:extLst>
              <a:ext uri="{FF2B5EF4-FFF2-40B4-BE49-F238E27FC236}">
                <a16:creationId xmlns:a16="http://schemas.microsoft.com/office/drawing/2014/main" id="{BE257863-45FA-4814-AD6C-5241FCC278C0}"/>
              </a:ext>
            </a:extLst>
          </p:cNvPr>
          <p:cNvSpPr/>
          <p:nvPr/>
        </p:nvSpPr>
        <p:spPr bwMode="auto">
          <a:xfrm>
            <a:off x="7771625" y="3433431"/>
            <a:ext cx="944912" cy="838200"/>
          </a:xfrm>
          <a:prstGeom prst="ellipse">
            <a:avLst/>
          </a:prstGeom>
          <a:solidFill>
            <a:srgbClr val="9AD06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sz="4200" b="1" i="0" u="none" strike="noStrike" cap="none" normalizeH="0" baseline="0" dirty="0">
                <a:ln>
                  <a:noFill/>
                </a:ln>
                <a:solidFill>
                  <a:srgbClr val="114471"/>
                </a:solidFill>
                <a:effectLst/>
                <a:latin typeface="Arial" panose="020B0604020202020204" pitchFamily="34" charset="0"/>
                <a:cs typeface="Arial" panose="020B0604020202020204" pitchFamily="34" charset="0"/>
              </a:rPr>
              <a:t>T</a:t>
            </a:r>
          </a:p>
        </p:txBody>
      </p:sp>
      <p:sp>
        <p:nvSpPr>
          <p:cNvPr id="12" name="Rectangle 11" descr="Rectangle used in background design">
            <a:extLst>
              <a:ext uri="{FF2B5EF4-FFF2-40B4-BE49-F238E27FC236}">
                <a16:creationId xmlns:a16="http://schemas.microsoft.com/office/drawing/2014/main" id="{BDD0BE7E-F06B-4A58-8959-B46E222A0132}"/>
              </a:ext>
            </a:extLst>
          </p:cNvPr>
          <p:cNvSpPr/>
          <p:nvPr/>
        </p:nvSpPr>
        <p:spPr>
          <a:xfrm>
            <a:off x="0" y="0"/>
            <a:ext cx="9144000" cy="61456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p:cNvSpPr>
            <a:spLocks noGrp="1"/>
          </p:cNvSpPr>
          <p:nvPr>
            <p:ph type="title"/>
          </p:nvPr>
        </p:nvSpPr>
        <p:spPr>
          <a:xfrm>
            <a:off x="0" y="0"/>
            <a:ext cx="9144000" cy="614564"/>
          </a:xfrm>
        </p:spPr>
        <p:txBody>
          <a:bodyPr>
            <a:normAutofit/>
          </a:bodyPr>
          <a:lstStyle/>
          <a:p>
            <a:pPr algn="ctr"/>
            <a:r>
              <a:rPr lang="en-US" b="1" dirty="0">
                <a:latin typeface="+mn-lt"/>
              </a:rPr>
              <a:t>Example: New Site – Attainment Area</a:t>
            </a:r>
          </a:p>
        </p:txBody>
      </p:sp>
    </p:spTree>
    <p:extLst>
      <p:ext uri="{BB962C8B-B14F-4D97-AF65-F5344CB8AC3E}">
        <p14:creationId xmlns:p14="http://schemas.microsoft.com/office/powerpoint/2010/main" val="2896836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300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ppt_x"/>
                                          </p:val>
                                        </p:tav>
                                        <p:tav tm="100000">
                                          <p:val>
                                            <p:strVal val="#ppt_x"/>
                                          </p:val>
                                        </p:tav>
                                      </p:tavLst>
                                    </p:anim>
                                    <p:anim calcmode="lin" valueType="num">
                                      <p:cBhvr additive="base">
                                        <p:cTn id="3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ppt_x"/>
                                          </p:val>
                                        </p:tav>
                                        <p:tav tm="100000">
                                          <p:val>
                                            <p:strVal val="#ppt_x"/>
                                          </p:val>
                                        </p:tav>
                                      </p:tavLst>
                                    </p:anim>
                                    <p:anim calcmode="lin" valueType="num">
                                      <p:cBhvr additive="base">
                                        <p:cTn id="3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 calcmode="lin" valueType="num">
                                      <p:cBhvr>
                                        <p:cTn id="44" dur="1000" fill="hold"/>
                                        <p:tgtEl>
                                          <p:spTgt spid="51"/>
                                        </p:tgtEl>
                                        <p:attrNameLst>
                                          <p:attrName>style.rotation</p:attrName>
                                        </p:attrNameLst>
                                      </p:cBhvr>
                                      <p:tavLst>
                                        <p:tav tm="0">
                                          <p:val>
                                            <p:fltVal val="90"/>
                                          </p:val>
                                        </p:tav>
                                        <p:tav tm="100000">
                                          <p:val>
                                            <p:fltVal val="0"/>
                                          </p:val>
                                        </p:tav>
                                      </p:tavLst>
                                    </p:anim>
                                    <p:animEffect transition="in" filter="fade">
                                      <p:cBhvr>
                                        <p:cTn id="4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animBg="1"/>
      <p:bldP spid="45" grpId="0" animBg="1"/>
      <p:bldP spid="47" grpId="0" animBg="1"/>
      <p:bldP spid="48" grpId="0" animBg="1"/>
      <p:bldP spid="5" grpId="0"/>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826394" y="1720300"/>
            <a:ext cx="7814686" cy="2813600"/>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144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NSR – No impact under Chapter §116 </a:t>
            </a:r>
          </a:p>
          <a:p>
            <a:pPr marL="45720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Applicant may consider submitting PI-7-CERT or APD-CERT form to certify PTE of NOx emission sources is &lt; 100 tpy to avoid FOP trigger; or</a:t>
            </a:r>
          </a:p>
          <a:p>
            <a:pPr marL="9144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Submit initial application for a FOP</a:t>
            </a:r>
          </a:p>
        </p:txBody>
      </p:sp>
      <p:sp>
        <p:nvSpPr>
          <p:cNvPr id="6" name="Rectangle 5" descr="Rectangle used in background design">
            <a:extLst>
              <a:ext uri="{FF2B5EF4-FFF2-40B4-BE49-F238E27FC236}">
                <a16:creationId xmlns:a16="http://schemas.microsoft.com/office/drawing/2014/main" id="{F8E5DA31-DFAF-4D32-B585-A7E290F4727D}"/>
              </a:ext>
            </a:extLst>
          </p:cNvPr>
          <p:cNvSpPr/>
          <p:nvPr/>
        </p:nvSpPr>
        <p:spPr>
          <a:xfrm>
            <a:off x="-1" y="0"/>
            <a:ext cx="9144000" cy="61456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a:extLst>
              <a:ext uri="{FF2B5EF4-FFF2-40B4-BE49-F238E27FC236}">
                <a16:creationId xmlns:a16="http://schemas.microsoft.com/office/drawing/2014/main" id="{2473B623-2A54-4DDA-A5E2-66BF9885F121}"/>
              </a:ext>
            </a:extLst>
          </p:cNvPr>
          <p:cNvSpPr>
            <a:spLocks noGrp="1"/>
          </p:cNvSpPr>
          <p:nvPr>
            <p:ph type="title"/>
          </p:nvPr>
        </p:nvSpPr>
        <p:spPr>
          <a:xfrm>
            <a:off x="0" y="726128"/>
            <a:ext cx="9144000" cy="994172"/>
          </a:xfrm>
        </p:spPr>
        <p:txBody>
          <a:bodyPr>
            <a:normAutofit/>
          </a:bodyPr>
          <a:lstStyle/>
          <a:p>
            <a:pPr algn="ctr"/>
            <a:r>
              <a:rPr lang="en-US" sz="2800" b="1" dirty="0">
                <a:latin typeface="+mn-lt"/>
              </a:rPr>
              <a:t>Impact on NSR and FOP Permitting</a:t>
            </a:r>
          </a:p>
        </p:txBody>
      </p:sp>
      <p:sp>
        <p:nvSpPr>
          <p:cNvPr id="7" name="Title 1">
            <a:extLst>
              <a:ext uri="{FF2B5EF4-FFF2-40B4-BE49-F238E27FC236}">
                <a16:creationId xmlns:a16="http://schemas.microsoft.com/office/drawing/2014/main" id="{AFD2F551-CBBF-4522-9A78-A0C421338877}"/>
              </a:ext>
            </a:extLst>
          </p:cNvPr>
          <p:cNvSpPr txBox="1">
            <a:spLocks/>
          </p:cNvSpPr>
          <p:nvPr/>
        </p:nvSpPr>
        <p:spPr>
          <a:xfrm>
            <a:off x="0" y="0"/>
            <a:ext cx="9144000" cy="614564"/>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New Site – Attainment Area</a:t>
            </a:r>
          </a:p>
        </p:txBody>
      </p:sp>
    </p:spTree>
    <p:extLst>
      <p:ext uri="{BB962C8B-B14F-4D97-AF65-F5344CB8AC3E}">
        <p14:creationId xmlns:p14="http://schemas.microsoft.com/office/powerpoint/2010/main" val="31371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childTnLst>
                          </p:cTn>
                        </p:par>
                        <p:par>
                          <p:cTn id="11" fill="hold">
                            <p:stCondLst>
                              <p:cond delay="500"/>
                            </p:stCondLst>
                            <p:childTnLst>
                              <p:par>
                                <p:cTn id="12" presetID="14" presetClass="entr" presetSubtype="10" fill="hold" nodeType="afterEffect">
                                  <p:stCondLst>
                                    <p:cond delay="3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4" dur="500"/>
                                        <p:tgtEl>
                                          <p:spTgt spid="4">
                                            <p:txEl>
                                              <p:pRg st="1" end="1"/>
                                            </p:txEl>
                                          </p:spTgt>
                                        </p:tgtEl>
                                      </p:cBhvr>
                                    </p:animEffect>
                                  </p:childTnLst>
                                </p:cTn>
                              </p:par>
                            </p:childTnLst>
                          </p:cTn>
                        </p:par>
                        <p:par>
                          <p:cTn id="15" fill="hold">
                            <p:stCondLst>
                              <p:cond delay="4000"/>
                            </p:stCondLst>
                            <p:childTnLst>
                              <p:par>
                                <p:cTn id="16" presetID="14" presetClass="entr" presetSubtype="10" fill="hold" nodeType="afterEffect">
                                  <p:stCondLst>
                                    <p:cond delay="3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1507432" y="1831864"/>
            <a:ext cx="6129135" cy="2130536"/>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NSR – before construction begins; construction cannot occur until the permit is issued</a:t>
            </a:r>
          </a:p>
          <a:p>
            <a:pPr marL="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FOP – before operation begins</a:t>
            </a:r>
          </a:p>
        </p:txBody>
      </p:sp>
      <p:sp>
        <p:nvSpPr>
          <p:cNvPr id="6" name="Rectangle 5" descr="Rectangle used in background design">
            <a:extLst>
              <a:ext uri="{FF2B5EF4-FFF2-40B4-BE49-F238E27FC236}">
                <a16:creationId xmlns:a16="http://schemas.microsoft.com/office/drawing/2014/main" id="{7D84B282-8988-4A6F-8400-EF2AA11EB14F}"/>
              </a:ext>
            </a:extLst>
          </p:cNvPr>
          <p:cNvSpPr/>
          <p:nvPr/>
        </p:nvSpPr>
        <p:spPr>
          <a:xfrm>
            <a:off x="26295" y="19444"/>
            <a:ext cx="9144000" cy="61456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 name="Title 1">
            <a:extLst>
              <a:ext uri="{FF2B5EF4-FFF2-40B4-BE49-F238E27FC236}">
                <a16:creationId xmlns:a16="http://schemas.microsoft.com/office/drawing/2014/main" id="{381FA59D-CA0E-4F75-AB63-66EEC829196E}"/>
              </a:ext>
            </a:extLst>
          </p:cNvPr>
          <p:cNvSpPr txBox="1">
            <a:spLocks/>
          </p:cNvSpPr>
          <p:nvPr/>
        </p:nvSpPr>
        <p:spPr>
          <a:xfrm>
            <a:off x="0" y="0"/>
            <a:ext cx="9144000" cy="614564"/>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New Site – Attainment Area</a:t>
            </a:r>
          </a:p>
        </p:txBody>
      </p:sp>
      <p:sp>
        <p:nvSpPr>
          <p:cNvPr id="7" name="Title 1">
            <a:extLst>
              <a:ext uri="{FF2B5EF4-FFF2-40B4-BE49-F238E27FC236}">
                <a16:creationId xmlns:a16="http://schemas.microsoft.com/office/drawing/2014/main" id="{41CB12A5-9F74-475B-85DC-91F725A0BF21}"/>
              </a:ext>
            </a:extLst>
          </p:cNvPr>
          <p:cNvSpPr txBox="1">
            <a:spLocks/>
          </p:cNvSpPr>
          <p:nvPr/>
        </p:nvSpPr>
        <p:spPr>
          <a:xfrm>
            <a:off x="0" y="726128"/>
            <a:ext cx="91440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When to Submit an Application</a:t>
            </a:r>
          </a:p>
        </p:txBody>
      </p:sp>
      <p:sp>
        <p:nvSpPr>
          <p:cNvPr id="2" name="Title 1" hidden="1">
            <a:extLst>
              <a:ext uri="{FF2B5EF4-FFF2-40B4-BE49-F238E27FC236}">
                <a16:creationId xmlns:a16="http://schemas.microsoft.com/office/drawing/2014/main" id="{C3038EFC-3ECC-412B-908D-7058433C5952}"/>
              </a:ext>
            </a:extLst>
          </p:cNvPr>
          <p:cNvSpPr>
            <a:spLocks noGrp="1"/>
          </p:cNvSpPr>
          <p:nvPr>
            <p:ph type="title"/>
          </p:nvPr>
        </p:nvSpPr>
        <p:spPr/>
        <p:txBody>
          <a:bodyPr/>
          <a:lstStyle/>
          <a:p>
            <a:r>
              <a:rPr lang="en-US" dirty="0"/>
              <a:t>Example: New Site – Attainment Area, when to submit an application</a:t>
            </a:r>
          </a:p>
        </p:txBody>
      </p:sp>
    </p:spTree>
    <p:extLst>
      <p:ext uri="{BB962C8B-B14F-4D97-AF65-F5344CB8AC3E}">
        <p14:creationId xmlns:p14="http://schemas.microsoft.com/office/powerpoint/2010/main" val="276446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xmlns="" val="1"/>
              </a:ext>
            </a:extLst>
          </p:cNvPr>
          <p:cNvSpPr/>
          <p:nvPr/>
        </p:nvSpPr>
        <p:spPr>
          <a:xfrm>
            <a:off x="0" y="907164"/>
            <a:ext cx="9144000" cy="425485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p>
            <a:pPr algn="ctr"/>
            <a:endParaRPr lang="en-US" sz="500" b="1" dirty="0">
              <a:hlinkClick r:id="rId3"/>
            </a:endParaRPr>
          </a:p>
        </p:txBody>
      </p:sp>
      <p:sp>
        <p:nvSpPr>
          <p:cNvPr id="5" name="Shape 4" descr="Upward Arrow">
            <a:extLst>
              <a:ext uri="{FF2B5EF4-FFF2-40B4-BE49-F238E27FC236}">
                <a16:creationId xmlns:a16="http://schemas.microsoft.com/office/drawing/2014/main" id="{503043F7-B7DA-4E2B-95C2-9626324A6D69}"/>
              </a:ext>
            </a:extLst>
          </p:cNvPr>
          <p:cNvSpPr/>
          <p:nvPr/>
        </p:nvSpPr>
        <p:spPr>
          <a:xfrm>
            <a:off x="766903" y="1133475"/>
            <a:ext cx="8138971" cy="3939970"/>
          </a:xfrm>
          <a:prstGeom prst="swooshArrow">
            <a:avLst>
              <a:gd name="adj1" fmla="val 25000"/>
              <a:gd name="adj2" fmla="val 25000"/>
            </a:avLst>
          </a:prstGeom>
          <a:solidFill>
            <a:srgbClr val="92D05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 name="Oval 5">
            <a:extLst>
              <a:ext uri="{FF2B5EF4-FFF2-40B4-BE49-F238E27FC236}">
                <a16:creationId xmlns:a16="http://schemas.microsoft.com/office/drawing/2014/main" id="{1CF8CE95-F0E7-4712-B7FB-1DE06A9B7CD1}"/>
              </a:ext>
              <a:ext uri="{C183D7F6-B498-43B3-948B-1728B52AA6E4}">
                <adec:decorative xmlns:adec="http://schemas.microsoft.com/office/drawing/2017/decorative" xmlns="" val="1"/>
              </a:ext>
            </a:extLst>
          </p:cNvPr>
          <p:cNvSpPr/>
          <p:nvPr/>
        </p:nvSpPr>
        <p:spPr>
          <a:xfrm>
            <a:off x="1508771" y="4170845"/>
            <a:ext cx="130981" cy="1309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8">
            <a:extLst>
              <a:ext uri="{FF2B5EF4-FFF2-40B4-BE49-F238E27FC236}">
                <a16:creationId xmlns:a16="http://schemas.microsoft.com/office/drawing/2014/main" id="{0991B095-3028-4A3C-81B1-A7BD45C9B61B}"/>
              </a:ext>
              <a:ext uri="{C183D7F6-B498-43B3-948B-1728B52AA6E4}">
                <adec:decorative xmlns:adec="http://schemas.microsoft.com/office/drawing/2017/decorative" xmlns="" val="1"/>
              </a:ext>
            </a:extLst>
          </p:cNvPr>
          <p:cNvSpPr/>
          <p:nvPr/>
        </p:nvSpPr>
        <p:spPr>
          <a:xfrm>
            <a:off x="2216373" y="3645466"/>
            <a:ext cx="205014" cy="20501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12">
            <a:extLst>
              <a:ext uri="{FF2B5EF4-FFF2-40B4-BE49-F238E27FC236}">
                <a16:creationId xmlns:a16="http://schemas.microsoft.com/office/drawing/2014/main" id="{5E5599FD-E2D0-44B1-848B-254FDF624422}"/>
              </a:ext>
              <a:ext uri="{C183D7F6-B498-43B3-948B-1728B52AA6E4}">
                <adec:decorative xmlns:adec="http://schemas.microsoft.com/office/drawing/2017/decorative" xmlns="" val="1"/>
              </a:ext>
            </a:extLst>
          </p:cNvPr>
          <p:cNvSpPr/>
          <p:nvPr/>
        </p:nvSpPr>
        <p:spPr>
          <a:xfrm>
            <a:off x="3128613" y="3091236"/>
            <a:ext cx="273352" cy="27335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14">
            <a:extLst>
              <a:ext uri="{FF2B5EF4-FFF2-40B4-BE49-F238E27FC236}">
                <a16:creationId xmlns:a16="http://schemas.microsoft.com/office/drawing/2014/main" id="{ACB51DDF-3585-45A9-9EBE-84DBEF145154}"/>
              </a:ext>
              <a:ext uri="{C183D7F6-B498-43B3-948B-1728B52AA6E4}">
                <adec:decorative xmlns:adec="http://schemas.microsoft.com/office/drawing/2017/decorative" xmlns="" val="1"/>
              </a:ext>
            </a:extLst>
          </p:cNvPr>
          <p:cNvSpPr/>
          <p:nvPr/>
        </p:nvSpPr>
        <p:spPr>
          <a:xfrm>
            <a:off x="4502378" y="2578492"/>
            <a:ext cx="353080" cy="3530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8E1929B3-F5AD-44CB-916D-36467E90E87B}"/>
              </a:ext>
              <a:ext uri="{C183D7F6-B498-43B3-948B-1728B52AA6E4}">
                <adec:decorative xmlns:adec="http://schemas.microsoft.com/office/drawing/2017/decorative" xmlns="" val="1"/>
              </a:ext>
            </a:extLst>
          </p:cNvPr>
          <p:cNvSpPr/>
          <p:nvPr/>
        </p:nvSpPr>
        <p:spPr>
          <a:xfrm>
            <a:off x="5887977" y="2173776"/>
            <a:ext cx="449892" cy="44989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a:extLst>
              <a:ext uri="{FF2B5EF4-FFF2-40B4-BE49-F238E27FC236}">
                <a16:creationId xmlns:a16="http://schemas.microsoft.com/office/drawing/2014/main" id="{F844B9E6-0ED6-48B9-BF29-AEBC2FF3FB4A}"/>
              </a:ext>
            </a:extLst>
          </p:cNvPr>
          <p:cNvSpPr/>
          <p:nvPr/>
        </p:nvSpPr>
        <p:spPr>
          <a:xfrm>
            <a:off x="5826383" y="2750683"/>
            <a:ext cx="2248050" cy="338560"/>
          </a:xfrm>
          <a:custGeom>
            <a:avLst/>
            <a:gdLst>
              <a:gd name="connsiteX0" fmla="*/ 0 w 2248050"/>
              <a:gd name="connsiteY0" fmla="*/ 0 h 338560"/>
              <a:gd name="connsiteX1" fmla="*/ 2248050 w 2248050"/>
              <a:gd name="connsiteY1" fmla="*/ 0 h 338560"/>
              <a:gd name="connsiteX2" fmla="*/ 2248050 w 2248050"/>
              <a:gd name="connsiteY2" fmla="*/ 338560 h 338560"/>
              <a:gd name="connsiteX3" fmla="*/ 0 w 2248050"/>
              <a:gd name="connsiteY3" fmla="*/ 338560 h 338560"/>
              <a:gd name="connsiteX4" fmla="*/ 0 w 2248050"/>
              <a:gd name="connsiteY4" fmla="*/ 0 h 338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050" h="338560">
                <a:moveTo>
                  <a:pt x="0" y="0"/>
                </a:moveTo>
                <a:lnTo>
                  <a:pt x="2248050" y="0"/>
                </a:lnTo>
                <a:lnTo>
                  <a:pt x="2248050" y="338560"/>
                </a:lnTo>
                <a:lnTo>
                  <a:pt x="0" y="3385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8389" tIns="0" rIns="0" bIns="0" numCol="1" spcCol="1270" anchor="t" anchorCtr="0">
            <a:noAutofit/>
          </a:bodyPr>
          <a:lstStyle/>
          <a:p>
            <a:pPr marL="0" lvl="0" indent="0" algn="l" defTabSz="1066800">
              <a:lnSpc>
                <a:spcPct val="90000"/>
              </a:lnSpc>
              <a:spcBef>
                <a:spcPct val="0"/>
              </a:spcBef>
              <a:spcAft>
                <a:spcPct val="35000"/>
              </a:spcAft>
              <a:buNone/>
            </a:pPr>
            <a:r>
              <a:rPr lang="en-US" sz="2800" kern="1200" dirty="0"/>
              <a:t>1990-Amend.</a:t>
            </a:r>
          </a:p>
        </p:txBody>
      </p:sp>
      <p:sp>
        <p:nvSpPr>
          <p:cNvPr id="23" name="Freeform: Shape 22">
            <a:extLst>
              <a:ext uri="{FF2B5EF4-FFF2-40B4-BE49-F238E27FC236}">
                <a16:creationId xmlns:a16="http://schemas.microsoft.com/office/drawing/2014/main" id="{FCA55F7B-D016-4C68-B968-930D15047648}"/>
              </a:ext>
            </a:extLst>
          </p:cNvPr>
          <p:cNvSpPr/>
          <p:nvPr/>
        </p:nvSpPr>
        <p:spPr>
          <a:xfrm>
            <a:off x="5163808" y="1710017"/>
            <a:ext cx="949115" cy="420311"/>
          </a:xfrm>
          <a:custGeom>
            <a:avLst/>
            <a:gdLst>
              <a:gd name="connsiteX0" fmla="*/ 0 w 746024"/>
              <a:gd name="connsiteY0" fmla="*/ 0 h 847107"/>
              <a:gd name="connsiteX1" fmla="*/ 746024 w 746024"/>
              <a:gd name="connsiteY1" fmla="*/ 0 h 847107"/>
              <a:gd name="connsiteX2" fmla="*/ 746024 w 746024"/>
              <a:gd name="connsiteY2" fmla="*/ 847107 h 847107"/>
              <a:gd name="connsiteX3" fmla="*/ 0 w 746024"/>
              <a:gd name="connsiteY3" fmla="*/ 847107 h 847107"/>
              <a:gd name="connsiteX4" fmla="*/ 0 w 746024"/>
              <a:gd name="connsiteY4" fmla="*/ 0 h 84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24" h="847107">
                <a:moveTo>
                  <a:pt x="0" y="0"/>
                </a:moveTo>
                <a:lnTo>
                  <a:pt x="746024" y="0"/>
                </a:lnTo>
                <a:lnTo>
                  <a:pt x="746024" y="847107"/>
                </a:lnTo>
                <a:lnTo>
                  <a:pt x="0" y="847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404" tIns="0" rIns="0" bIns="0" numCol="1" spcCol="1270" anchor="t" anchorCtr="0">
            <a:noAutofit/>
          </a:bodyPr>
          <a:lstStyle/>
          <a:p>
            <a:pPr marL="0" lvl="0" indent="0" algn="l" defTabSz="1066800">
              <a:lnSpc>
                <a:spcPct val="90000"/>
              </a:lnSpc>
              <a:spcBef>
                <a:spcPct val="0"/>
              </a:spcBef>
              <a:spcAft>
                <a:spcPct val="35000"/>
              </a:spcAft>
              <a:buNone/>
            </a:pPr>
            <a:r>
              <a:rPr lang="en-US" sz="2800" dirty="0"/>
              <a:t>F</a:t>
            </a:r>
            <a:r>
              <a:rPr lang="en-US" sz="2800" kern="1200" dirty="0"/>
              <a:t>CAA</a:t>
            </a:r>
          </a:p>
        </p:txBody>
      </p:sp>
      <p:sp>
        <p:nvSpPr>
          <p:cNvPr id="16" name="Freeform: Shape 15">
            <a:extLst>
              <a:ext uri="{FF2B5EF4-FFF2-40B4-BE49-F238E27FC236}">
                <a16:creationId xmlns:a16="http://schemas.microsoft.com/office/drawing/2014/main" id="{6DA25E58-A273-4254-846F-9C59880984FC}"/>
              </a:ext>
            </a:extLst>
          </p:cNvPr>
          <p:cNvSpPr/>
          <p:nvPr/>
        </p:nvSpPr>
        <p:spPr>
          <a:xfrm>
            <a:off x="4258088" y="3131700"/>
            <a:ext cx="2448030" cy="309989"/>
          </a:xfrm>
          <a:custGeom>
            <a:avLst/>
            <a:gdLst>
              <a:gd name="connsiteX0" fmla="*/ 0 w 2448030"/>
              <a:gd name="connsiteY0" fmla="*/ 0 h 309989"/>
              <a:gd name="connsiteX1" fmla="*/ 2448030 w 2448030"/>
              <a:gd name="connsiteY1" fmla="*/ 0 h 309989"/>
              <a:gd name="connsiteX2" fmla="*/ 2448030 w 2448030"/>
              <a:gd name="connsiteY2" fmla="*/ 309989 h 309989"/>
              <a:gd name="connsiteX3" fmla="*/ 0 w 2448030"/>
              <a:gd name="connsiteY3" fmla="*/ 309989 h 309989"/>
              <a:gd name="connsiteX4" fmla="*/ 0 w 2448030"/>
              <a:gd name="connsiteY4" fmla="*/ 0 h 309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030" h="309989">
                <a:moveTo>
                  <a:pt x="0" y="0"/>
                </a:moveTo>
                <a:lnTo>
                  <a:pt x="2448030" y="0"/>
                </a:lnTo>
                <a:lnTo>
                  <a:pt x="2448030" y="309989"/>
                </a:lnTo>
                <a:lnTo>
                  <a:pt x="0" y="3099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7090" tIns="0" rIns="0" bIns="0" numCol="1" spcCol="1270" anchor="t" anchorCtr="0">
            <a:noAutofit/>
          </a:bodyPr>
          <a:lstStyle/>
          <a:p>
            <a:pPr marL="0" lvl="0" indent="0" algn="l" defTabSz="1066800">
              <a:lnSpc>
                <a:spcPct val="90000"/>
              </a:lnSpc>
              <a:spcBef>
                <a:spcPct val="0"/>
              </a:spcBef>
              <a:spcAft>
                <a:spcPct val="35000"/>
              </a:spcAft>
              <a:buNone/>
            </a:pPr>
            <a:r>
              <a:rPr lang="en-US" sz="2800" kern="1200" dirty="0"/>
              <a:t>1977-Amend.</a:t>
            </a:r>
          </a:p>
        </p:txBody>
      </p:sp>
      <p:sp>
        <p:nvSpPr>
          <p:cNvPr id="22" name="Freeform: Shape 21">
            <a:extLst>
              <a:ext uri="{FF2B5EF4-FFF2-40B4-BE49-F238E27FC236}">
                <a16:creationId xmlns:a16="http://schemas.microsoft.com/office/drawing/2014/main" id="{9208C85D-0AC2-4C7E-8125-62868D3BF2BC}"/>
              </a:ext>
            </a:extLst>
          </p:cNvPr>
          <p:cNvSpPr/>
          <p:nvPr/>
        </p:nvSpPr>
        <p:spPr>
          <a:xfrm>
            <a:off x="3627016" y="2115694"/>
            <a:ext cx="875362" cy="420311"/>
          </a:xfrm>
          <a:custGeom>
            <a:avLst/>
            <a:gdLst>
              <a:gd name="connsiteX0" fmla="*/ 0 w 746024"/>
              <a:gd name="connsiteY0" fmla="*/ 0 h 847107"/>
              <a:gd name="connsiteX1" fmla="*/ 746024 w 746024"/>
              <a:gd name="connsiteY1" fmla="*/ 0 h 847107"/>
              <a:gd name="connsiteX2" fmla="*/ 746024 w 746024"/>
              <a:gd name="connsiteY2" fmla="*/ 847107 h 847107"/>
              <a:gd name="connsiteX3" fmla="*/ 0 w 746024"/>
              <a:gd name="connsiteY3" fmla="*/ 847107 h 847107"/>
              <a:gd name="connsiteX4" fmla="*/ 0 w 746024"/>
              <a:gd name="connsiteY4" fmla="*/ 0 h 84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24" h="847107">
                <a:moveTo>
                  <a:pt x="0" y="0"/>
                </a:moveTo>
                <a:lnTo>
                  <a:pt x="746024" y="0"/>
                </a:lnTo>
                <a:lnTo>
                  <a:pt x="746024" y="847107"/>
                </a:lnTo>
                <a:lnTo>
                  <a:pt x="0" y="847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404" tIns="0" rIns="0" bIns="0" numCol="1" spcCol="1270" anchor="t" anchorCtr="0">
            <a:noAutofit/>
          </a:bodyPr>
          <a:lstStyle/>
          <a:p>
            <a:pPr marL="0" lvl="0" indent="0" algn="l" defTabSz="1066800">
              <a:lnSpc>
                <a:spcPct val="90000"/>
              </a:lnSpc>
              <a:spcBef>
                <a:spcPct val="0"/>
              </a:spcBef>
              <a:spcAft>
                <a:spcPct val="35000"/>
              </a:spcAft>
              <a:buNone/>
            </a:pPr>
            <a:r>
              <a:rPr lang="en-US" sz="2800" dirty="0"/>
              <a:t>F</a:t>
            </a:r>
            <a:r>
              <a:rPr lang="en-US" sz="2800" kern="1200" dirty="0"/>
              <a:t>CAA</a:t>
            </a:r>
          </a:p>
        </p:txBody>
      </p:sp>
      <p:sp>
        <p:nvSpPr>
          <p:cNvPr id="14" name="Freeform: Shape 13">
            <a:extLst>
              <a:ext uri="{FF2B5EF4-FFF2-40B4-BE49-F238E27FC236}">
                <a16:creationId xmlns:a16="http://schemas.microsoft.com/office/drawing/2014/main" id="{70A43C09-91D2-4C8B-9777-A5418B8D3271}"/>
              </a:ext>
            </a:extLst>
          </p:cNvPr>
          <p:cNvSpPr/>
          <p:nvPr/>
        </p:nvSpPr>
        <p:spPr>
          <a:xfrm>
            <a:off x="2832733" y="3512418"/>
            <a:ext cx="2234321" cy="466950"/>
          </a:xfrm>
          <a:custGeom>
            <a:avLst/>
            <a:gdLst>
              <a:gd name="connsiteX0" fmla="*/ 0 w 1910991"/>
              <a:gd name="connsiteY0" fmla="*/ 0 h 543805"/>
              <a:gd name="connsiteX1" fmla="*/ 1910991 w 1910991"/>
              <a:gd name="connsiteY1" fmla="*/ 0 h 543805"/>
              <a:gd name="connsiteX2" fmla="*/ 1910991 w 1910991"/>
              <a:gd name="connsiteY2" fmla="*/ 543805 h 543805"/>
              <a:gd name="connsiteX3" fmla="*/ 0 w 1910991"/>
              <a:gd name="connsiteY3" fmla="*/ 543805 h 543805"/>
              <a:gd name="connsiteX4" fmla="*/ 0 w 1910991"/>
              <a:gd name="connsiteY4" fmla="*/ 0 h 543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991" h="543805">
                <a:moveTo>
                  <a:pt x="0" y="0"/>
                </a:moveTo>
                <a:lnTo>
                  <a:pt x="1910991" y="0"/>
                </a:lnTo>
                <a:lnTo>
                  <a:pt x="1910991" y="543805"/>
                </a:lnTo>
                <a:lnTo>
                  <a:pt x="0" y="5438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844" tIns="0" rIns="0" bIns="0" numCol="1" spcCol="1270" anchor="t" anchorCtr="0">
            <a:noAutofit/>
          </a:bodyPr>
          <a:lstStyle/>
          <a:p>
            <a:pPr marL="0" lvl="0" indent="0" algn="l" defTabSz="1066800">
              <a:lnSpc>
                <a:spcPct val="90000"/>
              </a:lnSpc>
              <a:spcBef>
                <a:spcPct val="0"/>
              </a:spcBef>
              <a:spcAft>
                <a:spcPct val="35000"/>
              </a:spcAft>
              <a:buNone/>
            </a:pPr>
            <a:r>
              <a:rPr lang="en-US" sz="2800" kern="1200" dirty="0"/>
              <a:t>1971-Amend.</a:t>
            </a:r>
          </a:p>
        </p:txBody>
      </p:sp>
      <p:sp>
        <p:nvSpPr>
          <p:cNvPr id="21" name="Freeform: Shape 20">
            <a:extLst>
              <a:ext uri="{FF2B5EF4-FFF2-40B4-BE49-F238E27FC236}">
                <a16:creationId xmlns:a16="http://schemas.microsoft.com/office/drawing/2014/main" id="{77740547-EB1D-420F-91AD-F4BE4EE5D6E3}"/>
              </a:ext>
            </a:extLst>
          </p:cNvPr>
          <p:cNvSpPr/>
          <p:nvPr/>
        </p:nvSpPr>
        <p:spPr>
          <a:xfrm>
            <a:off x="2307448" y="2604727"/>
            <a:ext cx="883887" cy="420311"/>
          </a:xfrm>
          <a:custGeom>
            <a:avLst/>
            <a:gdLst>
              <a:gd name="connsiteX0" fmla="*/ 0 w 746024"/>
              <a:gd name="connsiteY0" fmla="*/ 0 h 847107"/>
              <a:gd name="connsiteX1" fmla="*/ 746024 w 746024"/>
              <a:gd name="connsiteY1" fmla="*/ 0 h 847107"/>
              <a:gd name="connsiteX2" fmla="*/ 746024 w 746024"/>
              <a:gd name="connsiteY2" fmla="*/ 847107 h 847107"/>
              <a:gd name="connsiteX3" fmla="*/ 0 w 746024"/>
              <a:gd name="connsiteY3" fmla="*/ 847107 h 847107"/>
              <a:gd name="connsiteX4" fmla="*/ 0 w 746024"/>
              <a:gd name="connsiteY4" fmla="*/ 0 h 84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24" h="847107">
                <a:moveTo>
                  <a:pt x="0" y="0"/>
                </a:moveTo>
                <a:lnTo>
                  <a:pt x="746024" y="0"/>
                </a:lnTo>
                <a:lnTo>
                  <a:pt x="746024" y="847107"/>
                </a:lnTo>
                <a:lnTo>
                  <a:pt x="0" y="847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404" tIns="0" rIns="0" bIns="0" numCol="1" spcCol="1270" anchor="t" anchorCtr="0">
            <a:noAutofit/>
          </a:bodyPr>
          <a:lstStyle/>
          <a:p>
            <a:pPr marL="0" lvl="0" indent="0" algn="l" defTabSz="1066800">
              <a:lnSpc>
                <a:spcPct val="90000"/>
              </a:lnSpc>
              <a:spcBef>
                <a:spcPct val="0"/>
              </a:spcBef>
              <a:spcAft>
                <a:spcPct val="35000"/>
              </a:spcAft>
              <a:buNone/>
            </a:pPr>
            <a:r>
              <a:rPr lang="en-US" sz="2800" dirty="0"/>
              <a:t>T</a:t>
            </a:r>
            <a:r>
              <a:rPr lang="en-US" sz="2800" kern="1200" dirty="0"/>
              <a:t>CAA</a:t>
            </a:r>
          </a:p>
        </p:txBody>
      </p:sp>
      <p:sp>
        <p:nvSpPr>
          <p:cNvPr id="12" name="Freeform: Shape 11">
            <a:extLst>
              <a:ext uri="{FF2B5EF4-FFF2-40B4-BE49-F238E27FC236}">
                <a16:creationId xmlns:a16="http://schemas.microsoft.com/office/drawing/2014/main" id="{DBDB6964-C691-44FB-8645-114CB0058598}"/>
              </a:ext>
            </a:extLst>
          </p:cNvPr>
          <p:cNvSpPr/>
          <p:nvPr/>
        </p:nvSpPr>
        <p:spPr>
          <a:xfrm>
            <a:off x="2163888" y="3953205"/>
            <a:ext cx="1121347" cy="493137"/>
          </a:xfrm>
          <a:custGeom>
            <a:avLst/>
            <a:gdLst>
              <a:gd name="connsiteX0" fmla="*/ 0 w 945343"/>
              <a:gd name="connsiteY0" fmla="*/ 0 h 829064"/>
              <a:gd name="connsiteX1" fmla="*/ 945343 w 945343"/>
              <a:gd name="connsiteY1" fmla="*/ 0 h 829064"/>
              <a:gd name="connsiteX2" fmla="*/ 945343 w 945343"/>
              <a:gd name="connsiteY2" fmla="*/ 829064 h 829064"/>
              <a:gd name="connsiteX3" fmla="*/ 0 w 945343"/>
              <a:gd name="connsiteY3" fmla="*/ 829064 h 829064"/>
              <a:gd name="connsiteX4" fmla="*/ 0 w 945343"/>
              <a:gd name="connsiteY4" fmla="*/ 0 h 82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43" h="829064">
                <a:moveTo>
                  <a:pt x="0" y="0"/>
                </a:moveTo>
                <a:lnTo>
                  <a:pt x="945343" y="0"/>
                </a:lnTo>
                <a:lnTo>
                  <a:pt x="945343" y="829064"/>
                </a:lnTo>
                <a:lnTo>
                  <a:pt x="0" y="8290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633" tIns="0" rIns="0" bIns="0" numCol="1" spcCol="1270" anchor="t" anchorCtr="0">
            <a:noAutofit/>
          </a:bodyPr>
          <a:lstStyle/>
          <a:p>
            <a:pPr marL="0" lvl="0" indent="0" algn="l" defTabSz="1066800">
              <a:lnSpc>
                <a:spcPct val="90000"/>
              </a:lnSpc>
              <a:spcBef>
                <a:spcPct val="0"/>
              </a:spcBef>
              <a:spcAft>
                <a:spcPct val="35000"/>
              </a:spcAft>
              <a:buNone/>
            </a:pPr>
            <a:r>
              <a:rPr lang="en-US" sz="2800" kern="1200" dirty="0"/>
              <a:t>1970</a:t>
            </a:r>
          </a:p>
        </p:txBody>
      </p:sp>
      <p:sp>
        <p:nvSpPr>
          <p:cNvPr id="20" name="Freeform: Shape 19">
            <a:extLst>
              <a:ext uri="{FF2B5EF4-FFF2-40B4-BE49-F238E27FC236}">
                <a16:creationId xmlns:a16="http://schemas.microsoft.com/office/drawing/2014/main" id="{A2A1A2E0-709A-4EB0-B554-53A8F91E5A65}"/>
              </a:ext>
            </a:extLst>
          </p:cNvPr>
          <p:cNvSpPr/>
          <p:nvPr/>
        </p:nvSpPr>
        <p:spPr>
          <a:xfrm>
            <a:off x="1327146" y="3220978"/>
            <a:ext cx="945344" cy="420311"/>
          </a:xfrm>
          <a:custGeom>
            <a:avLst/>
            <a:gdLst>
              <a:gd name="connsiteX0" fmla="*/ 0 w 746024"/>
              <a:gd name="connsiteY0" fmla="*/ 0 h 847107"/>
              <a:gd name="connsiteX1" fmla="*/ 746024 w 746024"/>
              <a:gd name="connsiteY1" fmla="*/ 0 h 847107"/>
              <a:gd name="connsiteX2" fmla="*/ 746024 w 746024"/>
              <a:gd name="connsiteY2" fmla="*/ 847107 h 847107"/>
              <a:gd name="connsiteX3" fmla="*/ 0 w 746024"/>
              <a:gd name="connsiteY3" fmla="*/ 847107 h 847107"/>
              <a:gd name="connsiteX4" fmla="*/ 0 w 746024"/>
              <a:gd name="connsiteY4" fmla="*/ 0 h 84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24" h="847107">
                <a:moveTo>
                  <a:pt x="0" y="0"/>
                </a:moveTo>
                <a:lnTo>
                  <a:pt x="746024" y="0"/>
                </a:lnTo>
                <a:lnTo>
                  <a:pt x="746024" y="847107"/>
                </a:lnTo>
                <a:lnTo>
                  <a:pt x="0" y="847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404" tIns="0" rIns="0" bIns="0" numCol="1" spcCol="1270" anchor="t" anchorCtr="0">
            <a:noAutofit/>
          </a:bodyPr>
          <a:lstStyle/>
          <a:p>
            <a:pPr marL="0" lvl="0" indent="0" algn="l" defTabSz="1066800">
              <a:lnSpc>
                <a:spcPct val="90000"/>
              </a:lnSpc>
              <a:spcBef>
                <a:spcPct val="0"/>
              </a:spcBef>
              <a:spcAft>
                <a:spcPct val="35000"/>
              </a:spcAft>
              <a:buNone/>
            </a:pPr>
            <a:r>
              <a:rPr lang="en-US" sz="2800" dirty="0"/>
              <a:t>F</a:t>
            </a:r>
            <a:r>
              <a:rPr lang="en-US" sz="2800" kern="1200" dirty="0"/>
              <a:t>CAA</a:t>
            </a:r>
          </a:p>
        </p:txBody>
      </p:sp>
      <p:sp>
        <p:nvSpPr>
          <p:cNvPr id="7" name="Freeform: Shape 6">
            <a:extLst>
              <a:ext uri="{FF2B5EF4-FFF2-40B4-BE49-F238E27FC236}">
                <a16:creationId xmlns:a16="http://schemas.microsoft.com/office/drawing/2014/main" id="{4257D01F-6088-40C3-9FCA-F4446A7F1875}"/>
              </a:ext>
            </a:extLst>
          </p:cNvPr>
          <p:cNvSpPr/>
          <p:nvPr/>
        </p:nvSpPr>
        <p:spPr>
          <a:xfrm>
            <a:off x="1429149" y="4419741"/>
            <a:ext cx="945342" cy="420311"/>
          </a:xfrm>
          <a:custGeom>
            <a:avLst/>
            <a:gdLst>
              <a:gd name="connsiteX0" fmla="*/ 0 w 746024"/>
              <a:gd name="connsiteY0" fmla="*/ 0 h 847107"/>
              <a:gd name="connsiteX1" fmla="*/ 746024 w 746024"/>
              <a:gd name="connsiteY1" fmla="*/ 0 h 847107"/>
              <a:gd name="connsiteX2" fmla="*/ 746024 w 746024"/>
              <a:gd name="connsiteY2" fmla="*/ 847107 h 847107"/>
              <a:gd name="connsiteX3" fmla="*/ 0 w 746024"/>
              <a:gd name="connsiteY3" fmla="*/ 847107 h 847107"/>
              <a:gd name="connsiteX4" fmla="*/ 0 w 746024"/>
              <a:gd name="connsiteY4" fmla="*/ 0 h 84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24" h="847107">
                <a:moveTo>
                  <a:pt x="0" y="0"/>
                </a:moveTo>
                <a:lnTo>
                  <a:pt x="746024" y="0"/>
                </a:lnTo>
                <a:lnTo>
                  <a:pt x="746024" y="847107"/>
                </a:lnTo>
                <a:lnTo>
                  <a:pt x="0" y="847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404" tIns="0" rIns="0" bIns="0" numCol="1" spcCol="1270" anchor="t" anchorCtr="0">
            <a:noAutofit/>
          </a:bodyPr>
          <a:lstStyle/>
          <a:p>
            <a:pPr marL="0" lvl="0" indent="0" algn="l" defTabSz="1066800">
              <a:lnSpc>
                <a:spcPct val="90000"/>
              </a:lnSpc>
              <a:spcBef>
                <a:spcPct val="0"/>
              </a:spcBef>
              <a:spcAft>
                <a:spcPct val="35000"/>
              </a:spcAft>
              <a:buNone/>
            </a:pPr>
            <a:r>
              <a:rPr lang="en-US" sz="2800" kern="1200" dirty="0"/>
              <a:t>1965</a:t>
            </a:r>
          </a:p>
        </p:txBody>
      </p:sp>
      <p:sp>
        <p:nvSpPr>
          <p:cNvPr id="19" name="Freeform: Shape 18">
            <a:extLst>
              <a:ext uri="{FF2B5EF4-FFF2-40B4-BE49-F238E27FC236}">
                <a16:creationId xmlns:a16="http://schemas.microsoft.com/office/drawing/2014/main" id="{B9A0E2AE-DB96-489D-A483-F39562E363F8}"/>
              </a:ext>
            </a:extLst>
          </p:cNvPr>
          <p:cNvSpPr/>
          <p:nvPr/>
        </p:nvSpPr>
        <p:spPr>
          <a:xfrm>
            <a:off x="550559" y="3823776"/>
            <a:ext cx="945344" cy="420311"/>
          </a:xfrm>
          <a:custGeom>
            <a:avLst/>
            <a:gdLst>
              <a:gd name="connsiteX0" fmla="*/ 0 w 746024"/>
              <a:gd name="connsiteY0" fmla="*/ 0 h 847107"/>
              <a:gd name="connsiteX1" fmla="*/ 746024 w 746024"/>
              <a:gd name="connsiteY1" fmla="*/ 0 h 847107"/>
              <a:gd name="connsiteX2" fmla="*/ 746024 w 746024"/>
              <a:gd name="connsiteY2" fmla="*/ 847107 h 847107"/>
              <a:gd name="connsiteX3" fmla="*/ 0 w 746024"/>
              <a:gd name="connsiteY3" fmla="*/ 847107 h 847107"/>
              <a:gd name="connsiteX4" fmla="*/ 0 w 746024"/>
              <a:gd name="connsiteY4" fmla="*/ 0 h 84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24" h="847107">
                <a:moveTo>
                  <a:pt x="0" y="0"/>
                </a:moveTo>
                <a:lnTo>
                  <a:pt x="746024" y="0"/>
                </a:lnTo>
                <a:lnTo>
                  <a:pt x="746024" y="847107"/>
                </a:lnTo>
                <a:lnTo>
                  <a:pt x="0" y="847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9404" tIns="0" rIns="0" bIns="0" numCol="1" spcCol="1270" anchor="t" anchorCtr="0">
            <a:noAutofit/>
          </a:bodyPr>
          <a:lstStyle/>
          <a:p>
            <a:pPr marL="0" lvl="0" indent="0" algn="l" defTabSz="1066800">
              <a:lnSpc>
                <a:spcPct val="90000"/>
              </a:lnSpc>
              <a:spcBef>
                <a:spcPct val="0"/>
              </a:spcBef>
              <a:spcAft>
                <a:spcPct val="35000"/>
              </a:spcAft>
              <a:buNone/>
            </a:pPr>
            <a:r>
              <a:rPr lang="en-US" sz="2800" kern="1200" dirty="0"/>
              <a:t>TCAA</a:t>
            </a:r>
          </a:p>
        </p:txBody>
      </p:sp>
      <p:sp>
        <p:nvSpPr>
          <p:cNvPr id="24" name="Title 2">
            <a:extLst>
              <a:ext uri="{FF2B5EF4-FFF2-40B4-BE49-F238E27FC236}">
                <a16:creationId xmlns:a16="http://schemas.microsoft.com/office/drawing/2014/main" id="{C4734F41-02D4-4A61-9D30-466B7C2F55EE}"/>
              </a:ext>
            </a:extLst>
          </p:cNvPr>
          <p:cNvSpPr txBox="1">
            <a:spLocks/>
          </p:cNvSpPr>
          <p:nvPr/>
        </p:nvSpPr>
        <p:spPr>
          <a:xfrm>
            <a:off x="0" y="230556"/>
            <a:ext cx="9144000" cy="634151"/>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Air Permitting Timeline in Texas</a:t>
            </a:r>
            <a:endParaRPr lang="en-US" dirty="0"/>
          </a:p>
        </p:txBody>
      </p:sp>
      <p:sp>
        <p:nvSpPr>
          <p:cNvPr id="8" name="Title 1" hidden="1"/>
          <p:cNvSpPr>
            <a:spLocks noGrp="1"/>
          </p:cNvSpPr>
          <p:nvPr>
            <p:ph type="title"/>
          </p:nvPr>
        </p:nvSpPr>
        <p:spPr>
          <a:xfrm>
            <a:off x="1" y="218590"/>
            <a:ext cx="9143999" cy="634151"/>
          </a:xfrm>
        </p:spPr>
        <p:txBody>
          <a:bodyPr>
            <a:normAutofit/>
          </a:bodyPr>
          <a:lstStyle/>
          <a:p>
            <a:pPr algn="ctr"/>
            <a:r>
              <a:rPr lang="en-US" dirty="0"/>
              <a:t>Air Permitting Timeline in Texas</a:t>
            </a:r>
          </a:p>
        </p:txBody>
      </p:sp>
    </p:spTree>
    <p:extLst>
      <p:ext uri="{BB962C8B-B14F-4D97-AF65-F5344CB8AC3E}">
        <p14:creationId xmlns:p14="http://schemas.microsoft.com/office/powerpoint/2010/main" val="3369588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1000" fill="hold"/>
                                        <p:tgtEl>
                                          <p:spTgt spid="21"/>
                                        </p:tgtEl>
                                        <p:attrNameLst>
                                          <p:attrName>ppt_x</p:attrName>
                                        </p:attrNameLst>
                                      </p:cBhvr>
                                      <p:tavLst>
                                        <p:tav tm="0">
                                          <p:val>
                                            <p:strVal val="#ppt_x"/>
                                          </p:val>
                                        </p:tav>
                                        <p:tav tm="100000">
                                          <p:val>
                                            <p:strVal val="#ppt_x"/>
                                          </p:val>
                                        </p:tav>
                                      </p:tavLst>
                                    </p:anim>
                                    <p:anim calcmode="lin" valueType="num">
                                      <p:cBhvr additive="base">
                                        <p:cTn id="47" dur="10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1000" fill="hold"/>
                                        <p:tgtEl>
                                          <p:spTgt spid="13"/>
                                        </p:tgtEl>
                                        <p:attrNameLst>
                                          <p:attrName>ppt_x</p:attrName>
                                        </p:attrNameLst>
                                      </p:cBhvr>
                                      <p:tavLst>
                                        <p:tav tm="0">
                                          <p:val>
                                            <p:strVal val="#ppt_x"/>
                                          </p:val>
                                        </p:tav>
                                        <p:tav tm="100000">
                                          <p:val>
                                            <p:strVal val="#ppt_x"/>
                                          </p:val>
                                        </p:tav>
                                      </p:tavLst>
                                    </p:anim>
                                    <p:anim calcmode="lin" valueType="num">
                                      <p:cBhvr additive="base">
                                        <p:cTn id="51" dur="1000" fill="hold"/>
                                        <p:tgtEl>
                                          <p:spTgt spid="13"/>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1000" fill="hold"/>
                                        <p:tgtEl>
                                          <p:spTgt spid="14"/>
                                        </p:tgtEl>
                                        <p:attrNameLst>
                                          <p:attrName>ppt_x</p:attrName>
                                        </p:attrNameLst>
                                      </p:cBhvr>
                                      <p:tavLst>
                                        <p:tav tm="0">
                                          <p:val>
                                            <p:strVal val="#ppt_x"/>
                                          </p:val>
                                        </p:tav>
                                        <p:tav tm="100000">
                                          <p:val>
                                            <p:strVal val="#ppt_x"/>
                                          </p:val>
                                        </p:tav>
                                      </p:tavLst>
                                    </p:anim>
                                    <p:anim calcmode="lin" valueType="num">
                                      <p:cBhvr additive="base">
                                        <p:cTn id="5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P spid="23" grpId="0"/>
      <p:bldP spid="16" grpId="0"/>
      <p:bldP spid="22" grpId="0"/>
      <p:bldP spid="14" grpId="0"/>
      <p:bldP spid="21" grpId="0"/>
      <p:bldP spid="12" grpId="0"/>
      <p:bldP spid="20" grpId="0"/>
      <p:bldP spid="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1DD842DD-31B7-4454-9CAB-809D26EED25E}"/>
              </a:ext>
            </a:extLst>
          </p:cNvPr>
          <p:cNvSpPr/>
          <p:nvPr/>
        </p:nvSpPr>
        <p:spPr>
          <a:xfrm>
            <a:off x="3259880" y="3979941"/>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Subject to TV? (T/F)</a:t>
            </a:r>
          </a:p>
        </p:txBody>
      </p:sp>
      <p:sp>
        <p:nvSpPr>
          <p:cNvPr id="50" name="Rounded Rectangle 3">
            <a:extLst>
              <a:ext uri="{FF2B5EF4-FFF2-40B4-BE49-F238E27FC236}">
                <a16:creationId xmlns:a16="http://schemas.microsoft.com/office/drawing/2014/main" id="{BE0B5D63-F942-4B73-A9D4-C3E283B6B7E0}"/>
              </a:ext>
            </a:extLst>
          </p:cNvPr>
          <p:cNvSpPr/>
          <p:nvPr/>
        </p:nvSpPr>
        <p:spPr>
          <a:xfrm>
            <a:off x="3220091" y="3043331"/>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Subject to PSD review? (T/F)</a:t>
            </a:r>
          </a:p>
        </p:txBody>
      </p:sp>
      <p:sp>
        <p:nvSpPr>
          <p:cNvPr id="46" name="Rounded Rectangle 17">
            <a:extLst>
              <a:ext uri="{FF2B5EF4-FFF2-40B4-BE49-F238E27FC236}">
                <a16:creationId xmlns:a16="http://schemas.microsoft.com/office/drawing/2014/main" id="{50015103-9572-428D-BD94-872BA91A8BEB}"/>
              </a:ext>
            </a:extLst>
          </p:cNvPr>
          <p:cNvSpPr/>
          <p:nvPr/>
        </p:nvSpPr>
        <p:spPr>
          <a:xfrm>
            <a:off x="3220091" y="2165812"/>
            <a:ext cx="5456613" cy="736830"/>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NO</a:t>
            </a:r>
            <a:r>
              <a:rPr lang="en-US" sz="2400" b="1" baseline="-25000" dirty="0">
                <a:solidFill>
                  <a:schemeClr val="tx1"/>
                </a:solidFill>
              </a:rPr>
              <a:t>X</a:t>
            </a:r>
            <a:r>
              <a:rPr lang="en-US" sz="2400" b="1" dirty="0">
                <a:solidFill>
                  <a:schemeClr val="tx1"/>
                </a:solidFill>
              </a:rPr>
              <a:t> increased from 50 tpy to 100 tpy</a:t>
            </a:r>
          </a:p>
        </p:txBody>
      </p:sp>
      <p:sp>
        <p:nvSpPr>
          <p:cNvPr id="45" name="Rounded Rectangle 3">
            <a:extLst>
              <a:ext uri="{FF2B5EF4-FFF2-40B4-BE49-F238E27FC236}">
                <a16:creationId xmlns:a16="http://schemas.microsoft.com/office/drawing/2014/main" id="{BE59C4D4-1E81-45DF-8355-E71224523718}"/>
              </a:ext>
            </a:extLst>
          </p:cNvPr>
          <p:cNvSpPr/>
          <p:nvPr/>
        </p:nvSpPr>
        <p:spPr>
          <a:xfrm>
            <a:off x="3220091" y="1271480"/>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Throughput increase</a:t>
            </a:r>
          </a:p>
        </p:txBody>
      </p:sp>
      <p:sp>
        <p:nvSpPr>
          <p:cNvPr id="47" name="Rectangle 46" descr="Rectangle used in background design">
            <a:extLst>
              <a:ext uri="{FF2B5EF4-FFF2-40B4-BE49-F238E27FC236}">
                <a16:creationId xmlns:a16="http://schemas.microsoft.com/office/drawing/2014/main" id="{271EEA3A-D2DC-4FF8-804F-7E104DC6A77D}"/>
              </a:ext>
            </a:extLst>
          </p:cNvPr>
          <p:cNvSpPr/>
          <p:nvPr/>
        </p:nvSpPr>
        <p:spPr>
          <a:xfrm>
            <a:off x="448185" y="1271480"/>
            <a:ext cx="2851484" cy="351099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1" name="T" descr="True icon">
            <a:extLst>
              <a:ext uri="{FF2B5EF4-FFF2-40B4-BE49-F238E27FC236}">
                <a16:creationId xmlns:a16="http://schemas.microsoft.com/office/drawing/2014/main" id="{BE257863-45FA-4814-AD6C-5241FCC278C0}"/>
              </a:ext>
            </a:extLst>
          </p:cNvPr>
          <p:cNvSpPr/>
          <p:nvPr/>
        </p:nvSpPr>
        <p:spPr bwMode="auto">
          <a:xfrm>
            <a:off x="7811304" y="3001052"/>
            <a:ext cx="944912" cy="838200"/>
          </a:xfrm>
          <a:prstGeom prst="ellipse">
            <a:avLst/>
          </a:prstGeom>
          <a:solidFill>
            <a:srgbClr val="9AD06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sz="4200" b="1" dirty="0">
                <a:solidFill>
                  <a:srgbClr val="114471"/>
                </a:solidFill>
                <a:latin typeface="Arial" panose="020B0604020202020204" pitchFamily="34" charset="0"/>
                <a:cs typeface="Arial" panose="020B0604020202020204" pitchFamily="34" charset="0"/>
              </a:rPr>
              <a:t>F</a:t>
            </a:r>
            <a:endParaRPr kumimoji="0" lang="en-US" sz="4200" b="1" i="0" u="none" strike="noStrike" cap="none" normalizeH="0" baseline="0" dirty="0">
              <a:ln>
                <a:noFill/>
              </a:ln>
              <a:solidFill>
                <a:srgbClr val="114471"/>
              </a:solidFill>
              <a:effectLst/>
              <a:latin typeface="Arial" panose="020B0604020202020204" pitchFamily="34" charset="0"/>
              <a:cs typeface="Arial" panose="020B0604020202020204" pitchFamily="34" charset="0"/>
            </a:endParaRPr>
          </a:p>
        </p:txBody>
      </p:sp>
      <p:sp>
        <p:nvSpPr>
          <p:cNvPr id="13" name="T" descr="True icon">
            <a:extLst>
              <a:ext uri="{FF2B5EF4-FFF2-40B4-BE49-F238E27FC236}">
                <a16:creationId xmlns:a16="http://schemas.microsoft.com/office/drawing/2014/main" id="{56CC92B3-59F6-4D58-894F-399A32F6A30F}"/>
              </a:ext>
            </a:extLst>
          </p:cNvPr>
          <p:cNvSpPr/>
          <p:nvPr/>
        </p:nvSpPr>
        <p:spPr bwMode="auto">
          <a:xfrm>
            <a:off x="7868288" y="3937662"/>
            <a:ext cx="944912" cy="838200"/>
          </a:xfrm>
          <a:prstGeom prst="ellipse">
            <a:avLst/>
          </a:prstGeom>
          <a:solidFill>
            <a:srgbClr val="9AD06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sz="4200" b="1" dirty="0">
                <a:solidFill>
                  <a:srgbClr val="114471"/>
                </a:solidFill>
                <a:latin typeface="Arial" panose="020B0604020202020204" pitchFamily="34" charset="0"/>
                <a:cs typeface="Arial" panose="020B0604020202020204" pitchFamily="34" charset="0"/>
              </a:rPr>
              <a:t>T</a:t>
            </a:r>
            <a:endParaRPr kumimoji="0" lang="en-US" sz="4200" b="1" i="0" u="none" strike="noStrike" cap="none" normalizeH="0" baseline="0" dirty="0">
              <a:ln>
                <a:noFill/>
              </a:ln>
              <a:solidFill>
                <a:srgbClr val="114471"/>
              </a:solidFill>
              <a:effectLst/>
              <a:latin typeface="Arial" panose="020B0604020202020204" pitchFamily="34" charset="0"/>
              <a:cs typeface="Arial" panose="020B0604020202020204" pitchFamily="34" charset="0"/>
            </a:endParaRPr>
          </a:p>
        </p:txBody>
      </p:sp>
      <p:pic>
        <p:nvPicPr>
          <p:cNvPr id="4" name="Picture 3" descr="refinary">
            <a:extLst>
              <a:ext uri="{FF2B5EF4-FFF2-40B4-BE49-F238E27FC236}">
                <a16:creationId xmlns:a16="http://schemas.microsoft.com/office/drawing/2014/main" id="{E428790F-C8CF-42C4-8353-E9EAA7B967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796" y="2194149"/>
            <a:ext cx="2324684" cy="1743513"/>
          </a:xfrm>
          <a:prstGeom prst="rect">
            <a:avLst/>
          </a:prstGeom>
        </p:spPr>
      </p:pic>
      <p:sp>
        <p:nvSpPr>
          <p:cNvPr id="14" name="Rectangle 13" descr="Rectangle used in background design">
            <a:extLst>
              <a:ext uri="{FF2B5EF4-FFF2-40B4-BE49-F238E27FC236}">
                <a16:creationId xmlns:a16="http://schemas.microsoft.com/office/drawing/2014/main" id="{6174AF06-0E1F-411D-8F9A-028281C7A454}"/>
              </a:ext>
            </a:extLst>
          </p:cNvPr>
          <p:cNvSpPr/>
          <p:nvPr/>
        </p:nvSpPr>
        <p:spPr>
          <a:xfrm>
            <a:off x="0" y="38405"/>
            <a:ext cx="9143998" cy="835742"/>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p:cNvSpPr>
            <a:spLocks noGrp="1"/>
          </p:cNvSpPr>
          <p:nvPr>
            <p:ph type="title"/>
          </p:nvPr>
        </p:nvSpPr>
        <p:spPr>
          <a:xfrm>
            <a:off x="0" y="0"/>
            <a:ext cx="9143999" cy="927561"/>
          </a:xfrm>
        </p:spPr>
        <p:txBody>
          <a:bodyPr>
            <a:normAutofit fontScale="90000"/>
          </a:bodyPr>
          <a:lstStyle/>
          <a:p>
            <a:pPr algn="ctr"/>
            <a:r>
              <a:rPr lang="en-US" b="1" dirty="0">
                <a:latin typeface="+mn-lt"/>
              </a:rPr>
              <a:t>Example: Minor NSR Site </a:t>
            </a:r>
            <a:br>
              <a:rPr lang="en-US" b="1" dirty="0">
                <a:latin typeface="+mn-lt"/>
              </a:rPr>
            </a:br>
            <a:r>
              <a:rPr lang="en-US" sz="2700" b="1" dirty="0">
                <a:latin typeface="+mn-lt"/>
              </a:rPr>
              <a:t>Un-named Source - Attainment Area - </a:t>
            </a:r>
            <a:r>
              <a:rPr lang="en-US" sz="2700" b="1" u="sng" dirty="0">
                <a:latin typeface="+mn-lt"/>
              </a:rPr>
              <a:t>NOT</a:t>
            </a:r>
            <a:r>
              <a:rPr lang="en-US" sz="2700" b="1" dirty="0">
                <a:latin typeface="+mn-lt"/>
              </a:rPr>
              <a:t> Previously Subject to TV</a:t>
            </a:r>
          </a:p>
        </p:txBody>
      </p:sp>
    </p:spTree>
    <p:extLst>
      <p:ext uri="{BB962C8B-B14F-4D97-AF65-F5344CB8AC3E}">
        <p14:creationId xmlns:p14="http://schemas.microsoft.com/office/powerpoint/2010/main" val="438226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1000" fill="hold"/>
                                        <p:tgtEl>
                                          <p:spTgt spid="51"/>
                                        </p:tgtEl>
                                        <p:attrNameLst>
                                          <p:attrName>ppt_w</p:attrName>
                                        </p:attrNameLst>
                                      </p:cBhvr>
                                      <p:tavLst>
                                        <p:tav tm="0">
                                          <p:val>
                                            <p:fltVal val="0"/>
                                          </p:val>
                                        </p:tav>
                                        <p:tav tm="100000">
                                          <p:val>
                                            <p:strVal val="#ppt_w"/>
                                          </p:val>
                                        </p:tav>
                                      </p:tavLst>
                                    </p:anim>
                                    <p:anim calcmode="lin" valueType="num">
                                      <p:cBhvr>
                                        <p:cTn id="34" dur="1000" fill="hold"/>
                                        <p:tgtEl>
                                          <p:spTgt spid="51"/>
                                        </p:tgtEl>
                                        <p:attrNameLst>
                                          <p:attrName>ppt_h</p:attrName>
                                        </p:attrNameLst>
                                      </p:cBhvr>
                                      <p:tavLst>
                                        <p:tav tm="0">
                                          <p:val>
                                            <p:fltVal val="0"/>
                                          </p:val>
                                        </p:tav>
                                        <p:tav tm="100000">
                                          <p:val>
                                            <p:strVal val="#ppt_h"/>
                                          </p:val>
                                        </p:tav>
                                      </p:tavLst>
                                    </p:anim>
                                    <p:anim calcmode="lin" valueType="num">
                                      <p:cBhvr>
                                        <p:cTn id="35" dur="1000" fill="hold"/>
                                        <p:tgtEl>
                                          <p:spTgt spid="51"/>
                                        </p:tgtEl>
                                        <p:attrNameLst>
                                          <p:attrName>style.rotation</p:attrName>
                                        </p:attrNameLst>
                                      </p:cBhvr>
                                      <p:tavLst>
                                        <p:tav tm="0">
                                          <p:val>
                                            <p:fltVal val="90"/>
                                          </p:val>
                                        </p:tav>
                                        <p:tav tm="100000">
                                          <p:val>
                                            <p:fltVal val="0"/>
                                          </p:val>
                                        </p:tav>
                                      </p:tavLst>
                                    </p:anim>
                                    <p:animEffect transition="in" filter="fade">
                                      <p:cBhvr>
                                        <p:cTn id="36" dur="10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style.rotation</p:attrName>
                                        </p:attrNameLst>
                                      </p:cBhvr>
                                      <p:tavLst>
                                        <p:tav tm="0">
                                          <p:val>
                                            <p:fltVal val="90"/>
                                          </p:val>
                                        </p:tav>
                                        <p:tav tm="100000">
                                          <p:val>
                                            <p:fltVal val="0"/>
                                          </p:val>
                                        </p:tav>
                                      </p:tavLst>
                                    </p:anim>
                                    <p:animEffect transition="in" filter="fade">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0" grpId="0" animBg="1"/>
      <p:bldP spid="46" grpId="0" animBg="1"/>
      <p:bldP spid="45" grpId="0" animBg="1"/>
      <p:bldP spid="47" grpId="0" animBg="1"/>
      <p:bldP spid="5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826394" y="2059461"/>
            <a:ext cx="7491209" cy="1979139"/>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NSR – File an amendment to revise NSR</a:t>
            </a:r>
          </a:p>
          <a:p>
            <a:pPr marL="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Not a major modification</a:t>
            </a:r>
          </a:p>
          <a:p>
            <a:pPr marL="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Submit initial application for a FOP</a:t>
            </a:r>
          </a:p>
        </p:txBody>
      </p:sp>
      <p:sp>
        <p:nvSpPr>
          <p:cNvPr id="6" name="Rectangle 5" descr="Rectangle used in background design">
            <a:extLst>
              <a:ext uri="{FF2B5EF4-FFF2-40B4-BE49-F238E27FC236}">
                <a16:creationId xmlns:a16="http://schemas.microsoft.com/office/drawing/2014/main" id="{508E9638-AF3A-47FA-87AA-2C49C23203EC}"/>
              </a:ext>
            </a:extLst>
          </p:cNvPr>
          <p:cNvSpPr/>
          <p:nvPr/>
        </p:nvSpPr>
        <p:spPr>
          <a:xfrm>
            <a:off x="0" y="38405"/>
            <a:ext cx="9143998" cy="835742"/>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Title 1">
            <a:extLst>
              <a:ext uri="{FF2B5EF4-FFF2-40B4-BE49-F238E27FC236}">
                <a16:creationId xmlns:a16="http://schemas.microsoft.com/office/drawing/2014/main" id="{14CF9344-410C-4DEA-943D-503A66064766}"/>
              </a:ext>
            </a:extLst>
          </p:cNvPr>
          <p:cNvSpPr txBox="1">
            <a:spLocks/>
          </p:cNvSpPr>
          <p:nvPr/>
        </p:nvSpPr>
        <p:spPr>
          <a:xfrm>
            <a:off x="0" y="973470"/>
            <a:ext cx="91440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Impact on NSR and FOP Permitting</a:t>
            </a:r>
          </a:p>
        </p:txBody>
      </p:sp>
      <p:sp>
        <p:nvSpPr>
          <p:cNvPr id="7" name="Title 1">
            <a:extLst>
              <a:ext uri="{FF2B5EF4-FFF2-40B4-BE49-F238E27FC236}">
                <a16:creationId xmlns:a16="http://schemas.microsoft.com/office/drawing/2014/main" id="{BA32F4E0-33AF-4359-BA4D-D3737902F133}"/>
              </a:ext>
            </a:extLst>
          </p:cNvPr>
          <p:cNvSpPr txBox="1">
            <a:spLocks/>
          </p:cNvSpPr>
          <p:nvPr/>
        </p:nvSpPr>
        <p:spPr>
          <a:xfrm>
            <a:off x="0" y="0"/>
            <a:ext cx="9143999" cy="927561"/>
          </a:xfrm>
          <a:prstGeom prst="rect">
            <a:avLst/>
          </a:prstGeom>
        </p:spPr>
        <p:txBody>
          <a:bodyPr vert="horz" lIns="68580" tIns="34290" rIns="68580" bIns="3429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Minor NSR Site </a:t>
            </a:r>
            <a:br>
              <a:rPr lang="en-US" b="1" dirty="0">
                <a:latin typeface="+mn-lt"/>
              </a:rPr>
            </a:br>
            <a:r>
              <a:rPr lang="en-US" sz="2700" b="1" dirty="0">
                <a:latin typeface="+mn-lt"/>
              </a:rPr>
              <a:t>Un-named Source - Attainment Area - </a:t>
            </a:r>
            <a:r>
              <a:rPr lang="en-US" sz="2700" b="1" u="sng" dirty="0">
                <a:latin typeface="+mn-lt"/>
              </a:rPr>
              <a:t>NOT</a:t>
            </a:r>
            <a:r>
              <a:rPr lang="en-US" sz="2700" b="1" dirty="0">
                <a:latin typeface="+mn-lt"/>
              </a:rPr>
              <a:t> Previously Subject to TV</a:t>
            </a:r>
          </a:p>
        </p:txBody>
      </p:sp>
      <p:sp>
        <p:nvSpPr>
          <p:cNvPr id="2" name="Title 1" hidden="1">
            <a:extLst>
              <a:ext uri="{FF2B5EF4-FFF2-40B4-BE49-F238E27FC236}">
                <a16:creationId xmlns:a16="http://schemas.microsoft.com/office/drawing/2014/main" id="{2473B623-2A54-4DDA-A5E2-66BF9885F121}"/>
              </a:ext>
            </a:extLst>
          </p:cNvPr>
          <p:cNvSpPr>
            <a:spLocks noGrp="1"/>
          </p:cNvSpPr>
          <p:nvPr>
            <p:ph type="title"/>
          </p:nvPr>
        </p:nvSpPr>
        <p:spPr>
          <a:xfrm>
            <a:off x="-89647" y="3902962"/>
            <a:ext cx="9144000" cy="994172"/>
          </a:xfrm>
        </p:spPr>
        <p:txBody>
          <a:bodyPr>
            <a:normAutofit fontScale="90000"/>
          </a:bodyPr>
          <a:lstStyle/>
          <a:p>
            <a:pPr algn="ctr"/>
            <a:r>
              <a:rPr lang="en-US" sz="3600" b="1" dirty="0"/>
              <a:t>Example: Minor NSR Site </a:t>
            </a:r>
            <a:br>
              <a:rPr lang="en-US" sz="3600" b="1" dirty="0"/>
            </a:br>
            <a:r>
              <a:rPr lang="en-US" sz="2800" b="1" dirty="0"/>
              <a:t>Un-named Source - Attainment Area - </a:t>
            </a:r>
            <a:r>
              <a:rPr lang="en-US" sz="2800" b="1" u="sng" dirty="0"/>
              <a:t>NOT</a:t>
            </a:r>
            <a:r>
              <a:rPr lang="en-US" sz="2800" b="1" dirty="0"/>
              <a:t> Previously Subject to TV, Impact on NSR and FOP Permitting</a:t>
            </a:r>
          </a:p>
        </p:txBody>
      </p:sp>
    </p:spTree>
    <p:extLst>
      <p:ext uri="{BB962C8B-B14F-4D97-AF65-F5344CB8AC3E}">
        <p14:creationId xmlns:p14="http://schemas.microsoft.com/office/powerpoint/2010/main" val="316728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childTnLst>
                          </p:cTn>
                        </p:par>
                        <p:par>
                          <p:cTn id="11" fill="hold">
                            <p:stCondLst>
                              <p:cond delay="500"/>
                            </p:stCondLst>
                            <p:childTnLst>
                              <p:par>
                                <p:cTn id="12" presetID="14" presetClass="entr" presetSubtype="10" fill="hold" nodeType="afterEffect">
                                  <p:stCondLst>
                                    <p:cond delay="3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4" dur="500"/>
                                        <p:tgtEl>
                                          <p:spTgt spid="4">
                                            <p:txEl>
                                              <p:pRg st="1" end="1"/>
                                            </p:txEl>
                                          </p:spTgt>
                                        </p:tgtEl>
                                      </p:cBhvr>
                                    </p:animEffect>
                                  </p:childTnLst>
                                </p:cTn>
                              </p:par>
                            </p:childTnLst>
                          </p:cTn>
                        </p:par>
                        <p:par>
                          <p:cTn id="15" fill="hold">
                            <p:stCondLst>
                              <p:cond delay="4000"/>
                            </p:stCondLst>
                            <p:childTnLst>
                              <p:par>
                                <p:cTn id="16" presetID="14" presetClass="entr" presetSubtype="10" fill="hold" nodeType="afterEffect">
                                  <p:stCondLst>
                                    <p:cond delay="3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1484758" y="1998534"/>
            <a:ext cx="6174481" cy="2171495"/>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NSR – before construction begins; construction cannot occur until the permit is issued</a:t>
            </a:r>
          </a:p>
          <a:p>
            <a:pPr marL="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FOP – before operation begins</a:t>
            </a:r>
          </a:p>
        </p:txBody>
      </p:sp>
      <p:sp>
        <p:nvSpPr>
          <p:cNvPr id="7" name="Rectangle 6" descr="Rectangle used in background design">
            <a:extLst>
              <a:ext uri="{FF2B5EF4-FFF2-40B4-BE49-F238E27FC236}">
                <a16:creationId xmlns:a16="http://schemas.microsoft.com/office/drawing/2014/main" id="{55A8198C-0ADE-46EA-B647-EF2C160B9B75}"/>
              </a:ext>
            </a:extLst>
          </p:cNvPr>
          <p:cNvSpPr/>
          <p:nvPr/>
        </p:nvSpPr>
        <p:spPr>
          <a:xfrm>
            <a:off x="0" y="38405"/>
            <a:ext cx="9143998" cy="835742"/>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Title 1">
            <a:extLst>
              <a:ext uri="{FF2B5EF4-FFF2-40B4-BE49-F238E27FC236}">
                <a16:creationId xmlns:a16="http://schemas.microsoft.com/office/drawing/2014/main" id="{08D4FA17-EFB3-4B45-852C-FDDDD31660E9}"/>
              </a:ext>
            </a:extLst>
          </p:cNvPr>
          <p:cNvSpPr>
            <a:spLocks noGrp="1"/>
          </p:cNvSpPr>
          <p:nvPr>
            <p:ph type="title"/>
          </p:nvPr>
        </p:nvSpPr>
        <p:spPr>
          <a:xfrm>
            <a:off x="0" y="973470"/>
            <a:ext cx="9144000" cy="994172"/>
          </a:xfrm>
        </p:spPr>
        <p:txBody>
          <a:bodyPr>
            <a:normAutofit/>
          </a:bodyPr>
          <a:lstStyle/>
          <a:p>
            <a:pPr algn="ctr"/>
            <a:r>
              <a:rPr lang="en-US" sz="2800" b="1" dirty="0">
                <a:latin typeface="+mn-lt"/>
              </a:rPr>
              <a:t>When to Submit an Application</a:t>
            </a:r>
          </a:p>
        </p:txBody>
      </p:sp>
      <p:sp>
        <p:nvSpPr>
          <p:cNvPr id="9" name="Title 1">
            <a:extLst>
              <a:ext uri="{FF2B5EF4-FFF2-40B4-BE49-F238E27FC236}">
                <a16:creationId xmlns:a16="http://schemas.microsoft.com/office/drawing/2014/main" id="{43417041-473F-4DF6-8C1C-8AB8122F7EB1}"/>
              </a:ext>
            </a:extLst>
          </p:cNvPr>
          <p:cNvSpPr txBox="1">
            <a:spLocks/>
          </p:cNvSpPr>
          <p:nvPr/>
        </p:nvSpPr>
        <p:spPr>
          <a:xfrm>
            <a:off x="0" y="0"/>
            <a:ext cx="9143999" cy="927561"/>
          </a:xfrm>
          <a:prstGeom prst="rect">
            <a:avLst/>
          </a:prstGeom>
        </p:spPr>
        <p:txBody>
          <a:bodyPr vert="horz" lIns="68580" tIns="34290" rIns="68580" bIns="3429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Minor NSR Site </a:t>
            </a:r>
            <a:br>
              <a:rPr lang="en-US" b="1" dirty="0">
                <a:latin typeface="+mn-lt"/>
              </a:rPr>
            </a:br>
            <a:r>
              <a:rPr lang="en-US" sz="2700" b="1" dirty="0">
                <a:latin typeface="+mn-lt"/>
              </a:rPr>
              <a:t>Un-named Source - Attainment Area - </a:t>
            </a:r>
            <a:r>
              <a:rPr lang="en-US" sz="2700" b="1" u="sng" dirty="0">
                <a:latin typeface="+mn-lt"/>
              </a:rPr>
              <a:t>NOT </a:t>
            </a:r>
            <a:r>
              <a:rPr lang="en-US" sz="2700" b="1" dirty="0">
                <a:latin typeface="+mn-lt"/>
              </a:rPr>
              <a:t>Previously Subject to TV</a:t>
            </a:r>
          </a:p>
        </p:txBody>
      </p:sp>
    </p:spTree>
    <p:extLst>
      <p:ext uri="{BB962C8B-B14F-4D97-AF65-F5344CB8AC3E}">
        <p14:creationId xmlns:p14="http://schemas.microsoft.com/office/powerpoint/2010/main" val="322576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300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1DD842DD-31B7-4454-9CAB-809D26EED25E}"/>
              </a:ext>
            </a:extLst>
          </p:cNvPr>
          <p:cNvSpPr/>
          <p:nvPr/>
        </p:nvSpPr>
        <p:spPr>
          <a:xfrm>
            <a:off x="3269405" y="3941841"/>
            <a:ext cx="5456612" cy="80253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Type of FOP revision? Admin./Minor/Significant?</a:t>
            </a:r>
          </a:p>
        </p:txBody>
      </p:sp>
      <p:sp>
        <p:nvSpPr>
          <p:cNvPr id="50" name="Rounded Rectangle 3">
            <a:extLst>
              <a:ext uri="{FF2B5EF4-FFF2-40B4-BE49-F238E27FC236}">
                <a16:creationId xmlns:a16="http://schemas.microsoft.com/office/drawing/2014/main" id="{BE0B5D63-F942-4B73-A9D4-C3E283B6B7E0}"/>
              </a:ext>
            </a:extLst>
          </p:cNvPr>
          <p:cNvSpPr/>
          <p:nvPr/>
        </p:nvSpPr>
        <p:spPr>
          <a:xfrm>
            <a:off x="3229616" y="3005231"/>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Update NSR and FOP? (Y/N)</a:t>
            </a:r>
          </a:p>
        </p:txBody>
      </p:sp>
      <p:sp>
        <p:nvSpPr>
          <p:cNvPr id="46" name="Rounded Rectangle 17">
            <a:extLst>
              <a:ext uri="{FF2B5EF4-FFF2-40B4-BE49-F238E27FC236}">
                <a16:creationId xmlns:a16="http://schemas.microsoft.com/office/drawing/2014/main" id="{50015103-9572-428D-BD94-872BA91A8BEB}"/>
              </a:ext>
            </a:extLst>
          </p:cNvPr>
          <p:cNvSpPr/>
          <p:nvPr/>
        </p:nvSpPr>
        <p:spPr>
          <a:xfrm>
            <a:off x="3229616" y="2127712"/>
            <a:ext cx="5456613" cy="736830"/>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NO</a:t>
            </a:r>
            <a:r>
              <a:rPr lang="en-US" sz="2400" b="1" baseline="-25000" dirty="0">
                <a:solidFill>
                  <a:schemeClr val="tx1"/>
                </a:solidFill>
              </a:rPr>
              <a:t>X</a:t>
            </a:r>
            <a:r>
              <a:rPr lang="en-US" sz="2400" b="1" dirty="0">
                <a:solidFill>
                  <a:schemeClr val="tx1"/>
                </a:solidFill>
              </a:rPr>
              <a:t> increased from 50 tpy to 100 tpy</a:t>
            </a:r>
          </a:p>
        </p:txBody>
      </p:sp>
      <p:sp>
        <p:nvSpPr>
          <p:cNvPr id="45" name="Rounded Rectangle 3">
            <a:extLst>
              <a:ext uri="{FF2B5EF4-FFF2-40B4-BE49-F238E27FC236}">
                <a16:creationId xmlns:a16="http://schemas.microsoft.com/office/drawing/2014/main" id="{BE59C4D4-1E81-45DF-8355-E71224523718}"/>
              </a:ext>
            </a:extLst>
          </p:cNvPr>
          <p:cNvSpPr/>
          <p:nvPr/>
        </p:nvSpPr>
        <p:spPr>
          <a:xfrm>
            <a:off x="3229616" y="1233380"/>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Throughput increase</a:t>
            </a:r>
          </a:p>
        </p:txBody>
      </p:sp>
      <p:sp>
        <p:nvSpPr>
          <p:cNvPr id="47" name="Rectangle 46" descr="Rectangle used in background design">
            <a:extLst>
              <a:ext uri="{FF2B5EF4-FFF2-40B4-BE49-F238E27FC236}">
                <a16:creationId xmlns:a16="http://schemas.microsoft.com/office/drawing/2014/main" id="{271EEA3A-D2DC-4FF8-804F-7E104DC6A77D}"/>
              </a:ext>
            </a:extLst>
          </p:cNvPr>
          <p:cNvSpPr/>
          <p:nvPr/>
        </p:nvSpPr>
        <p:spPr>
          <a:xfrm>
            <a:off x="457710" y="1233380"/>
            <a:ext cx="2851484" cy="351099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1" name="T" descr="Yes icon">
            <a:extLst>
              <a:ext uri="{FF2B5EF4-FFF2-40B4-BE49-F238E27FC236}">
                <a16:creationId xmlns:a16="http://schemas.microsoft.com/office/drawing/2014/main" id="{BE257863-45FA-4814-AD6C-5241FCC278C0}"/>
              </a:ext>
            </a:extLst>
          </p:cNvPr>
          <p:cNvSpPr/>
          <p:nvPr/>
        </p:nvSpPr>
        <p:spPr bwMode="auto">
          <a:xfrm>
            <a:off x="7820829" y="2962952"/>
            <a:ext cx="944912" cy="838200"/>
          </a:xfrm>
          <a:prstGeom prst="ellipse">
            <a:avLst/>
          </a:prstGeom>
          <a:solidFill>
            <a:srgbClr val="9AD06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sz="4200" b="1" dirty="0">
                <a:solidFill>
                  <a:srgbClr val="114471"/>
                </a:solidFill>
                <a:latin typeface="Arial" panose="020B0604020202020204" pitchFamily="34" charset="0"/>
                <a:cs typeface="Arial" panose="020B0604020202020204" pitchFamily="34" charset="0"/>
              </a:rPr>
              <a:t>Y</a:t>
            </a:r>
            <a:endParaRPr kumimoji="0" lang="en-US" sz="4200" b="1" i="0" u="none" strike="noStrike" cap="none" normalizeH="0" baseline="0" dirty="0">
              <a:ln>
                <a:noFill/>
              </a:ln>
              <a:solidFill>
                <a:srgbClr val="114471"/>
              </a:solidFill>
              <a:effectLst/>
              <a:latin typeface="Arial" panose="020B0604020202020204" pitchFamily="34" charset="0"/>
              <a:cs typeface="Arial" panose="020B0604020202020204" pitchFamily="34" charset="0"/>
            </a:endParaRPr>
          </a:p>
        </p:txBody>
      </p:sp>
      <p:sp>
        <p:nvSpPr>
          <p:cNvPr id="14" name="Rounded Rectangular Callout 14">
            <a:extLst>
              <a:ext uri="{FF2B5EF4-FFF2-40B4-BE49-F238E27FC236}">
                <a16:creationId xmlns:a16="http://schemas.microsoft.com/office/drawing/2014/main" id="{A61614AC-EECD-4A37-B3A5-3B5576DFFCC0}"/>
              </a:ext>
            </a:extLst>
          </p:cNvPr>
          <p:cNvSpPr/>
          <p:nvPr/>
        </p:nvSpPr>
        <p:spPr>
          <a:xfrm>
            <a:off x="7820829" y="4291974"/>
            <a:ext cx="1094456" cy="736830"/>
          </a:xfrm>
          <a:prstGeom prst="wedgeRoundRectCallout">
            <a:avLst>
              <a:gd name="adj1" fmla="val -213394"/>
              <a:gd name="adj2" fmla="val -14651"/>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solidFill>
                  <a:schemeClr val="tx1"/>
                </a:solidFill>
              </a:rPr>
              <a:t>Minor</a:t>
            </a:r>
          </a:p>
        </p:txBody>
      </p:sp>
      <p:sp>
        <p:nvSpPr>
          <p:cNvPr id="13" name="Rectangle 12" descr="Rectangle used in background design">
            <a:extLst>
              <a:ext uri="{FF2B5EF4-FFF2-40B4-BE49-F238E27FC236}">
                <a16:creationId xmlns:a16="http://schemas.microsoft.com/office/drawing/2014/main" id="{A0C61EFA-B87E-4469-AEFA-E7D0C01406F0}"/>
              </a:ext>
            </a:extLst>
          </p:cNvPr>
          <p:cNvSpPr/>
          <p:nvPr/>
        </p:nvSpPr>
        <p:spPr>
          <a:xfrm>
            <a:off x="0" y="35637"/>
            <a:ext cx="9144000" cy="835742"/>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pic>
        <p:nvPicPr>
          <p:cNvPr id="15" name="Picture 14" descr="refinery">
            <a:extLst>
              <a:ext uri="{FF2B5EF4-FFF2-40B4-BE49-F238E27FC236}">
                <a16:creationId xmlns:a16="http://schemas.microsoft.com/office/drawing/2014/main" id="{238CA6B1-D43A-4150-B52B-40A8347EF0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21" y="2156049"/>
            <a:ext cx="2324684" cy="1743513"/>
          </a:xfrm>
          <a:prstGeom prst="rect">
            <a:avLst/>
          </a:prstGeom>
        </p:spPr>
      </p:pic>
      <p:sp>
        <p:nvSpPr>
          <p:cNvPr id="2" name="Title 1"/>
          <p:cNvSpPr>
            <a:spLocks noGrp="1"/>
          </p:cNvSpPr>
          <p:nvPr>
            <p:ph type="title"/>
          </p:nvPr>
        </p:nvSpPr>
        <p:spPr>
          <a:xfrm>
            <a:off x="0" y="45844"/>
            <a:ext cx="9144000" cy="845956"/>
          </a:xfrm>
        </p:spPr>
        <p:txBody>
          <a:bodyPr>
            <a:noAutofit/>
          </a:bodyPr>
          <a:lstStyle/>
          <a:p>
            <a:pPr algn="ctr"/>
            <a:r>
              <a:rPr lang="en-US" sz="2700" b="1" dirty="0">
                <a:latin typeface="+mn-lt"/>
              </a:rPr>
              <a:t>Example: Minor NSR Site </a:t>
            </a:r>
            <a:r>
              <a:rPr lang="en-US" sz="2800" b="1" dirty="0">
                <a:latin typeface="+mn-lt"/>
              </a:rPr>
              <a:t/>
            </a:r>
            <a:br>
              <a:rPr lang="en-US" sz="2800" b="1" dirty="0">
                <a:latin typeface="+mn-lt"/>
              </a:rPr>
            </a:br>
            <a:r>
              <a:rPr lang="en-US" sz="2300" b="1" dirty="0">
                <a:latin typeface="+mn-lt"/>
              </a:rPr>
              <a:t>Un-named Source - Attainment Area - </a:t>
            </a:r>
            <a:r>
              <a:rPr lang="en-US" sz="2300" b="1" u="sng" dirty="0">
                <a:latin typeface="+mn-lt"/>
              </a:rPr>
              <a:t>Subject to TV</a:t>
            </a:r>
            <a:endParaRPr lang="en-US" sz="2300" b="1" dirty="0">
              <a:latin typeface="+mn-lt"/>
            </a:endParaRPr>
          </a:p>
        </p:txBody>
      </p:sp>
    </p:spTree>
    <p:extLst>
      <p:ext uri="{BB962C8B-B14F-4D97-AF65-F5344CB8AC3E}">
        <p14:creationId xmlns:p14="http://schemas.microsoft.com/office/powerpoint/2010/main" val="38071535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300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1000" fill="hold"/>
                                        <p:tgtEl>
                                          <p:spTgt spid="51"/>
                                        </p:tgtEl>
                                        <p:attrNameLst>
                                          <p:attrName>ppt_w</p:attrName>
                                        </p:attrNameLst>
                                      </p:cBhvr>
                                      <p:tavLst>
                                        <p:tav tm="0">
                                          <p:val>
                                            <p:fltVal val="0"/>
                                          </p:val>
                                        </p:tav>
                                        <p:tav tm="100000">
                                          <p:val>
                                            <p:strVal val="#ppt_w"/>
                                          </p:val>
                                        </p:tav>
                                      </p:tavLst>
                                    </p:anim>
                                    <p:anim calcmode="lin" valueType="num">
                                      <p:cBhvr>
                                        <p:cTn id="33" dur="1000" fill="hold"/>
                                        <p:tgtEl>
                                          <p:spTgt spid="51"/>
                                        </p:tgtEl>
                                        <p:attrNameLst>
                                          <p:attrName>ppt_h</p:attrName>
                                        </p:attrNameLst>
                                      </p:cBhvr>
                                      <p:tavLst>
                                        <p:tav tm="0">
                                          <p:val>
                                            <p:fltVal val="0"/>
                                          </p:val>
                                        </p:tav>
                                        <p:tav tm="100000">
                                          <p:val>
                                            <p:strVal val="#ppt_h"/>
                                          </p:val>
                                        </p:tav>
                                      </p:tavLst>
                                    </p:anim>
                                    <p:anim calcmode="lin" valueType="num">
                                      <p:cBhvr>
                                        <p:cTn id="34" dur="1000" fill="hold"/>
                                        <p:tgtEl>
                                          <p:spTgt spid="51"/>
                                        </p:tgtEl>
                                        <p:attrNameLst>
                                          <p:attrName>style.rotation</p:attrName>
                                        </p:attrNameLst>
                                      </p:cBhvr>
                                      <p:tavLst>
                                        <p:tav tm="0">
                                          <p:val>
                                            <p:fltVal val="90"/>
                                          </p:val>
                                        </p:tav>
                                        <p:tav tm="100000">
                                          <p:val>
                                            <p:fltVal val="0"/>
                                          </p:val>
                                        </p:tav>
                                      </p:tavLst>
                                    </p:anim>
                                    <p:animEffect transition="in" filter="fade">
                                      <p:cBhvr>
                                        <p:cTn id="35" dur="10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0" grpId="0" animBg="1"/>
      <p:bldP spid="46" grpId="0" animBg="1"/>
      <p:bldP spid="45" grpId="0" animBg="1"/>
      <p:bldP spid="47" grpId="0" animBg="1"/>
      <p:bldP spid="51"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675135" y="1967642"/>
            <a:ext cx="7793730" cy="2413859"/>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NSR – File an amendment to revise NSR</a:t>
            </a:r>
          </a:p>
          <a:p>
            <a:pPr marL="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Not a major modification</a:t>
            </a:r>
          </a:p>
          <a:p>
            <a:pPr marL="45720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FOP – Submit a FOP minor revision application upon issuance of NSR amendment</a:t>
            </a:r>
          </a:p>
        </p:txBody>
      </p:sp>
      <p:sp>
        <p:nvSpPr>
          <p:cNvPr id="7" name="Title 1">
            <a:extLst>
              <a:ext uri="{FF2B5EF4-FFF2-40B4-BE49-F238E27FC236}">
                <a16:creationId xmlns:a16="http://schemas.microsoft.com/office/drawing/2014/main" id="{2A6E9BEE-4083-45D3-85A7-73AE665B4C4C}"/>
              </a:ext>
            </a:extLst>
          </p:cNvPr>
          <p:cNvSpPr txBox="1">
            <a:spLocks/>
          </p:cNvSpPr>
          <p:nvPr/>
        </p:nvSpPr>
        <p:spPr>
          <a:xfrm>
            <a:off x="0" y="973470"/>
            <a:ext cx="91440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Impact on NSR and FOP Permitting</a:t>
            </a:r>
          </a:p>
        </p:txBody>
      </p:sp>
      <p:sp>
        <p:nvSpPr>
          <p:cNvPr id="18" name="Rectangle 17" descr="Rectangle used in background design">
            <a:extLst>
              <a:ext uri="{FF2B5EF4-FFF2-40B4-BE49-F238E27FC236}">
                <a16:creationId xmlns:a16="http://schemas.microsoft.com/office/drawing/2014/main" id="{6CB11922-ACF8-4AE4-8964-1A181CCDFA69}"/>
              </a:ext>
            </a:extLst>
          </p:cNvPr>
          <p:cNvSpPr/>
          <p:nvPr/>
        </p:nvSpPr>
        <p:spPr>
          <a:xfrm>
            <a:off x="0" y="35637"/>
            <a:ext cx="9144000" cy="835742"/>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9" name="Title 1">
            <a:extLst>
              <a:ext uri="{FF2B5EF4-FFF2-40B4-BE49-F238E27FC236}">
                <a16:creationId xmlns:a16="http://schemas.microsoft.com/office/drawing/2014/main" id="{871ACD50-D4BA-4229-B842-02C6C5027136}"/>
              </a:ext>
            </a:extLst>
          </p:cNvPr>
          <p:cNvSpPr txBox="1">
            <a:spLocks/>
          </p:cNvSpPr>
          <p:nvPr/>
        </p:nvSpPr>
        <p:spPr>
          <a:xfrm>
            <a:off x="0" y="45844"/>
            <a:ext cx="9144000" cy="845956"/>
          </a:xfrm>
          <a:prstGeom prst="rect">
            <a:avLst/>
          </a:prstGeom>
        </p:spPr>
        <p:txBody>
          <a:bodyPr vert="horz" lIns="68580" tIns="34290" rIns="68580" bIns="3429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Example: Minor NSR Site </a:t>
            </a:r>
            <a:br>
              <a:rPr lang="en-US" sz="2800" b="1" dirty="0">
                <a:latin typeface="+mn-lt"/>
              </a:rPr>
            </a:br>
            <a:r>
              <a:rPr lang="en-US" sz="2400" b="1" dirty="0">
                <a:latin typeface="+mn-lt"/>
              </a:rPr>
              <a:t>Un-named Source - Attainment Area - </a:t>
            </a:r>
            <a:r>
              <a:rPr lang="en-US" sz="2400" b="1" u="sng" dirty="0">
                <a:latin typeface="+mn-lt"/>
              </a:rPr>
              <a:t>Subject to TV</a:t>
            </a:r>
            <a:endParaRPr lang="en-US" sz="2400" b="1" dirty="0">
              <a:latin typeface="+mn-lt"/>
            </a:endParaRPr>
          </a:p>
        </p:txBody>
      </p:sp>
      <p:sp>
        <p:nvSpPr>
          <p:cNvPr id="9" name="Title 1" hidden="1">
            <a:extLst>
              <a:ext uri="{FF2B5EF4-FFF2-40B4-BE49-F238E27FC236}">
                <a16:creationId xmlns:a16="http://schemas.microsoft.com/office/drawing/2014/main" id="{F176F165-AF35-4F3F-B76B-1177F839967D}"/>
              </a:ext>
            </a:extLst>
          </p:cNvPr>
          <p:cNvSpPr>
            <a:spLocks noGrp="1"/>
          </p:cNvSpPr>
          <p:nvPr>
            <p:ph type="title"/>
          </p:nvPr>
        </p:nvSpPr>
        <p:spPr>
          <a:xfrm>
            <a:off x="-98612" y="4170030"/>
            <a:ext cx="9144000" cy="736829"/>
          </a:xfrm>
        </p:spPr>
        <p:txBody>
          <a:bodyPr>
            <a:normAutofit fontScale="90000"/>
          </a:bodyPr>
          <a:lstStyle/>
          <a:p>
            <a:pPr algn="ctr"/>
            <a:r>
              <a:rPr lang="en-US" b="1" dirty="0">
                <a:latin typeface="+mn-lt"/>
              </a:rPr>
              <a:t>Example: Minor NSR Site </a:t>
            </a:r>
            <a:br>
              <a:rPr lang="en-US" b="1" dirty="0">
                <a:latin typeface="+mn-lt"/>
              </a:rPr>
            </a:br>
            <a:r>
              <a:rPr lang="en-US" sz="2700" b="1" dirty="0">
                <a:latin typeface="+mn-lt"/>
              </a:rPr>
              <a:t>Un-named Source - Attainment Area - </a:t>
            </a:r>
            <a:r>
              <a:rPr lang="en-US" sz="2700" b="1" u="sng" dirty="0">
                <a:latin typeface="+mn-lt"/>
              </a:rPr>
              <a:t>Subject to TV,</a:t>
            </a:r>
            <a:r>
              <a:rPr lang="en-US" sz="2700" b="1" dirty="0">
                <a:latin typeface="+mn-lt"/>
              </a:rPr>
              <a:t> Impact on NSR and FOP Permitting</a:t>
            </a:r>
          </a:p>
        </p:txBody>
      </p:sp>
    </p:spTree>
    <p:extLst>
      <p:ext uri="{BB962C8B-B14F-4D97-AF65-F5344CB8AC3E}">
        <p14:creationId xmlns:p14="http://schemas.microsoft.com/office/powerpoint/2010/main" val="343315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par>
                          <p:cTn id="11" fill="hold">
                            <p:stCondLst>
                              <p:cond delay="500"/>
                            </p:stCondLst>
                            <p:childTnLst>
                              <p:par>
                                <p:cTn id="12" presetID="9" presetClass="entr" presetSubtype="0" fill="hold" nodeType="afterEffect">
                                  <p:stCondLst>
                                    <p:cond delay="3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dissolve">
                                      <p:cBhvr>
                                        <p:cTn id="14" dur="500"/>
                                        <p:tgtEl>
                                          <p:spTgt spid="4">
                                            <p:txEl>
                                              <p:pRg st="1" end="1"/>
                                            </p:txEl>
                                          </p:spTgt>
                                        </p:tgtEl>
                                      </p:cBhvr>
                                    </p:animEffect>
                                  </p:childTnLst>
                                </p:cTn>
                              </p:par>
                            </p:childTnLst>
                          </p:cTn>
                        </p:par>
                        <p:par>
                          <p:cTn id="15" fill="hold">
                            <p:stCondLst>
                              <p:cond delay="4000"/>
                            </p:stCondLst>
                            <p:childTnLst>
                              <p:par>
                                <p:cTn id="16" presetID="9" presetClass="entr" presetSubtype="0" fill="hold" nodeType="afterEffect">
                                  <p:stCondLst>
                                    <p:cond delay="3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dissolve">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Content Placeholder 3">
            <a:extLst>
              <a:ext uri="{FF2B5EF4-FFF2-40B4-BE49-F238E27FC236}">
                <a16:creationId xmlns:a16="http://schemas.microsoft.com/office/drawing/2014/main" id="{7BE6CF13-4CDA-48B5-B297-79B46B917B3D}"/>
              </a:ext>
            </a:extLst>
          </p:cNvPr>
          <p:cNvGraphicFramePr>
            <a:graphicFrameLocks/>
          </p:cNvGraphicFramePr>
          <p:nvPr>
            <p:extLst>
              <p:ext uri="{D42A27DB-BD31-4B8C-83A1-F6EECF244321}">
                <p14:modId xmlns:p14="http://schemas.microsoft.com/office/powerpoint/2010/main" val="796515771"/>
              </p:ext>
            </p:extLst>
          </p:nvPr>
        </p:nvGraphicFramePr>
        <p:xfrm>
          <a:off x="269912" y="1663158"/>
          <a:ext cx="8604174" cy="90859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23527">
                  <a:extLst>
                    <a:ext uri="{9D8B030D-6E8A-4147-A177-3AD203B41FA5}">
                      <a16:colId xmlns:a16="http://schemas.microsoft.com/office/drawing/2014/main" val="20000"/>
                    </a:ext>
                  </a:extLst>
                </a:gridCol>
                <a:gridCol w="4380647">
                  <a:extLst>
                    <a:ext uri="{9D8B030D-6E8A-4147-A177-3AD203B41FA5}">
                      <a16:colId xmlns:a16="http://schemas.microsoft.com/office/drawing/2014/main" val="20001"/>
                    </a:ext>
                  </a:extLst>
                </a:gridCol>
              </a:tblGrid>
              <a:tr h="474252">
                <a:tc gridSpan="2">
                  <a:txBody>
                    <a:bodyPr/>
                    <a:lstStyle/>
                    <a:p>
                      <a:r>
                        <a:rPr lang="es-SV" sz="2400" dirty="0">
                          <a:solidFill>
                            <a:schemeClr val="tx1"/>
                          </a:solidFill>
                        </a:rPr>
                        <a:t>Title 30 TAC 116 Permits, Special Permits, and other Authorizations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11480">
                <a:tc>
                  <a:txBody>
                    <a:bodyPr/>
                    <a:lstStyle/>
                    <a:p>
                      <a:r>
                        <a:rPr lang="en-US" sz="2400" b="0" dirty="0">
                          <a:solidFill>
                            <a:schemeClr val="tx1"/>
                          </a:solidFill>
                        </a:rPr>
                        <a:t>Authorization No.: 99999</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s-SV" sz="2400" b="0" dirty="0">
                          <a:solidFill>
                            <a:schemeClr val="tx1"/>
                          </a:solidFill>
                        </a:rPr>
                        <a:t>Issuance Date: 05/01/2019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43" name="Content Placeholder 3">
            <a:extLst>
              <a:ext uri="{FF2B5EF4-FFF2-40B4-BE49-F238E27FC236}">
                <a16:creationId xmlns:a16="http://schemas.microsoft.com/office/drawing/2014/main" id="{11E95494-416D-48D3-B5BD-1D37D7E04CEC}"/>
              </a:ext>
            </a:extLst>
          </p:cNvPr>
          <p:cNvGraphicFramePr>
            <a:graphicFrameLocks/>
          </p:cNvGraphicFramePr>
          <p:nvPr>
            <p:extLst>
              <p:ext uri="{D42A27DB-BD31-4B8C-83A1-F6EECF244321}">
                <p14:modId xmlns:p14="http://schemas.microsoft.com/office/powerpoint/2010/main" val="2091546706"/>
              </p:ext>
            </p:extLst>
          </p:nvPr>
        </p:nvGraphicFramePr>
        <p:xfrm>
          <a:off x="269912" y="2823111"/>
          <a:ext cx="8604174" cy="134293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23527">
                  <a:extLst>
                    <a:ext uri="{9D8B030D-6E8A-4147-A177-3AD203B41FA5}">
                      <a16:colId xmlns:a16="http://schemas.microsoft.com/office/drawing/2014/main" val="20000"/>
                    </a:ext>
                  </a:extLst>
                </a:gridCol>
                <a:gridCol w="4380647">
                  <a:extLst>
                    <a:ext uri="{9D8B030D-6E8A-4147-A177-3AD203B41FA5}">
                      <a16:colId xmlns:a16="http://schemas.microsoft.com/office/drawing/2014/main" val="20001"/>
                    </a:ext>
                  </a:extLst>
                </a:gridCol>
              </a:tblGrid>
              <a:tr h="474252">
                <a:tc gridSpan="2">
                  <a:txBody>
                    <a:bodyPr/>
                    <a:lstStyle/>
                    <a:p>
                      <a:r>
                        <a:rPr lang="es-SV" sz="2400" dirty="0">
                          <a:solidFill>
                            <a:schemeClr val="tx1"/>
                          </a:solidFill>
                        </a:rPr>
                        <a:t>Permits By Rule (30 TAC Chapter 106) for the Application Area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hMerge="1">
                  <a:txBody>
                    <a:bodyPr/>
                    <a:lstStyle/>
                    <a:p>
                      <a:endParaRPr lang="en-US"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0"/>
                  </a:ext>
                </a:extLst>
              </a:tr>
              <a:tr h="411480">
                <a:tc>
                  <a:txBody>
                    <a:bodyPr/>
                    <a:lstStyle/>
                    <a:p>
                      <a:r>
                        <a:rPr lang="en-US" sz="2400" b="0" dirty="0">
                          <a:solidFill>
                            <a:schemeClr val="tx1"/>
                          </a:solidFill>
                        </a:rPr>
                        <a:t>Number: 106.261</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400" b="0" noProof="0" dirty="0">
                          <a:solidFill>
                            <a:schemeClr val="tx1"/>
                          </a:solidFill>
                        </a:rPr>
                        <a:t>Version No./Date: 11/01/2003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4730">
                <a:tc>
                  <a:txBody>
                    <a:bodyPr/>
                    <a:lstStyle/>
                    <a:p>
                      <a:r>
                        <a:rPr lang="en-US" sz="2400" b="0" dirty="0">
                          <a:solidFill>
                            <a:schemeClr val="tx1"/>
                          </a:solidFill>
                        </a:rPr>
                        <a:t>Number: 106.262</a:t>
                      </a:r>
                      <a:endParaRPr lang="es-SV" sz="2400" b="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2400" b="0" noProof="0" dirty="0">
                          <a:solidFill>
                            <a:schemeClr val="tx1"/>
                          </a:solidFill>
                        </a:rPr>
                        <a:t>Version No./Date: 11/01/2003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5" name="Rounded Rectangular Callout 14"/>
          <p:cNvSpPr/>
          <p:nvPr/>
        </p:nvSpPr>
        <p:spPr>
          <a:xfrm>
            <a:off x="5129270" y="3135725"/>
            <a:ext cx="1960537" cy="947433"/>
          </a:xfrm>
          <a:prstGeom prst="wedgeRoundRectCallout">
            <a:avLst>
              <a:gd name="adj1" fmla="val 37252"/>
              <a:gd name="adj2" fmla="val -119677"/>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solidFill>
                  <a:schemeClr val="tx1"/>
                </a:solidFill>
              </a:rPr>
              <a:t>New Revision Date</a:t>
            </a:r>
          </a:p>
        </p:txBody>
      </p:sp>
      <p:sp>
        <p:nvSpPr>
          <p:cNvPr id="8" name="Rectangle 7" descr="Rectangle used in background design">
            <a:extLst>
              <a:ext uri="{FF2B5EF4-FFF2-40B4-BE49-F238E27FC236}">
                <a16:creationId xmlns:a16="http://schemas.microsoft.com/office/drawing/2014/main" id="{6DE52981-5920-43C8-BA23-0AF11CD21149}"/>
              </a:ext>
            </a:extLst>
          </p:cNvPr>
          <p:cNvSpPr/>
          <p:nvPr/>
        </p:nvSpPr>
        <p:spPr>
          <a:xfrm>
            <a:off x="0" y="45844"/>
            <a:ext cx="9144000" cy="835742"/>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spcBef>
                <a:spcPts val="600"/>
              </a:spcBef>
            </a:pPr>
            <a:endParaRPr lang="en-US" dirty="0"/>
          </a:p>
        </p:txBody>
      </p:sp>
      <p:sp>
        <p:nvSpPr>
          <p:cNvPr id="9" name="Title 1">
            <a:extLst>
              <a:ext uri="{FF2B5EF4-FFF2-40B4-BE49-F238E27FC236}">
                <a16:creationId xmlns:a16="http://schemas.microsoft.com/office/drawing/2014/main" id="{DBD105E4-3B7E-4024-8C0F-DB3BE938E91A}"/>
              </a:ext>
            </a:extLst>
          </p:cNvPr>
          <p:cNvSpPr txBox="1">
            <a:spLocks/>
          </p:cNvSpPr>
          <p:nvPr/>
        </p:nvSpPr>
        <p:spPr>
          <a:xfrm>
            <a:off x="0" y="144757"/>
            <a:ext cx="9144000" cy="736829"/>
          </a:xfrm>
          <a:prstGeom prst="rect">
            <a:avLst/>
          </a:prstGeom>
        </p:spPr>
        <p:txBody>
          <a:bodyPr vert="horz" lIns="68580" tIns="34290" rIns="68580" bIns="3429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600"/>
              </a:spcBef>
            </a:pPr>
            <a:r>
              <a:rPr lang="en-US" b="1" dirty="0">
                <a:latin typeface="+mn-lt"/>
              </a:rPr>
              <a:t>Example: New Source Review Authorization References in FOP</a:t>
            </a:r>
          </a:p>
        </p:txBody>
      </p:sp>
      <p:sp>
        <p:nvSpPr>
          <p:cNvPr id="2" name="Title 1" hidden="1">
            <a:extLst>
              <a:ext uri="{FF2B5EF4-FFF2-40B4-BE49-F238E27FC236}">
                <a16:creationId xmlns:a16="http://schemas.microsoft.com/office/drawing/2014/main" id="{2D394692-0091-454B-98F9-F3C6B6B64DBB}"/>
              </a:ext>
            </a:extLst>
          </p:cNvPr>
          <p:cNvSpPr>
            <a:spLocks noGrp="1"/>
          </p:cNvSpPr>
          <p:nvPr>
            <p:ph type="title"/>
          </p:nvPr>
        </p:nvSpPr>
        <p:spPr/>
        <p:txBody>
          <a:bodyPr/>
          <a:lstStyle/>
          <a:p>
            <a:r>
              <a:rPr lang="en-US" dirty="0"/>
              <a:t>Example: NSR Authorization References in Title V</a:t>
            </a:r>
          </a:p>
        </p:txBody>
      </p:sp>
    </p:spTree>
    <p:extLst>
      <p:ext uri="{BB962C8B-B14F-4D97-AF65-F5344CB8AC3E}">
        <p14:creationId xmlns:p14="http://schemas.microsoft.com/office/powerpoint/2010/main" val="14976200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vertical)">
                                      <p:cBhvr>
                                        <p:cTn id="7" dur="500"/>
                                        <p:tgtEl>
                                          <p:spTgt spid="41"/>
                                        </p:tgtEl>
                                      </p:cBhvr>
                                    </p:animEffect>
                                  </p:childTnLst>
                                </p:cTn>
                              </p:par>
                              <p:par>
                                <p:cTn id="8" presetID="14" presetClass="entr" presetSubtype="5"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vertical)">
                                      <p:cBhvr>
                                        <p:cTn id="10" dur="500"/>
                                        <p:tgtEl>
                                          <p:spTgt spid="43"/>
                                        </p:tgtEl>
                                      </p:cBhvr>
                                    </p:animEffect>
                                  </p:childTnLst>
                                </p:cTn>
                              </p:par>
                            </p:childTnLst>
                          </p:cTn>
                        </p:par>
                        <p:par>
                          <p:cTn id="11" fill="hold">
                            <p:stCondLst>
                              <p:cond delay="500"/>
                            </p:stCondLst>
                            <p:childTnLst>
                              <p:par>
                                <p:cTn id="12" presetID="53" presetClass="entr" presetSubtype="16" fill="hold" grpId="0" nodeType="afterEffect">
                                  <p:stCondLst>
                                    <p:cond delay="200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670372" y="2008566"/>
            <a:ext cx="7803255" cy="2334585"/>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NSR – before construction begins; construction cannot occur until the permit is issued.</a:t>
            </a:r>
          </a:p>
          <a:p>
            <a:pPr marL="45720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FOP – before operation begins; can operate the unit before FOP is issued</a:t>
            </a:r>
          </a:p>
        </p:txBody>
      </p:sp>
      <p:sp>
        <p:nvSpPr>
          <p:cNvPr id="6" name="Rectangle 5" descr="Rectangle used in background design">
            <a:extLst>
              <a:ext uri="{FF2B5EF4-FFF2-40B4-BE49-F238E27FC236}">
                <a16:creationId xmlns:a16="http://schemas.microsoft.com/office/drawing/2014/main" id="{448B26E4-AA36-492C-8C3C-8E745849281D}"/>
              </a:ext>
            </a:extLst>
          </p:cNvPr>
          <p:cNvSpPr/>
          <p:nvPr/>
        </p:nvSpPr>
        <p:spPr>
          <a:xfrm>
            <a:off x="0" y="45844"/>
            <a:ext cx="9144000" cy="835742"/>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Title 1">
            <a:extLst>
              <a:ext uri="{FF2B5EF4-FFF2-40B4-BE49-F238E27FC236}">
                <a16:creationId xmlns:a16="http://schemas.microsoft.com/office/drawing/2014/main" id="{7826AB13-4C19-4BFE-A5E8-2BC97739C88E}"/>
              </a:ext>
            </a:extLst>
          </p:cNvPr>
          <p:cNvSpPr txBox="1">
            <a:spLocks/>
          </p:cNvSpPr>
          <p:nvPr/>
        </p:nvSpPr>
        <p:spPr>
          <a:xfrm>
            <a:off x="0" y="973470"/>
            <a:ext cx="91440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When to Submit an Application</a:t>
            </a:r>
          </a:p>
        </p:txBody>
      </p:sp>
      <p:sp>
        <p:nvSpPr>
          <p:cNvPr id="5" name="Title 1">
            <a:extLst>
              <a:ext uri="{FF2B5EF4-FFF2-40B4-BE49-F238E27FC236}">
                <a16:creationId xmlns:a16="http://schemas.microsoft.com/office/drawing/2014/main" id="{0773B83B-E6F1-4885-9874-BDFC17827B0D}"/>
              </a:ext>
            </a:extLst>
          </p:cNvPr>
          <p:cNvSpPr txBox="1">
            <a:spLocks/>
          </p:cNvSpPr>
          <p:nvPr/>
        </p:nvSpPr>
        <p:spPr>
          <a:xfrm>
            <a:off x="0" y="45844"/>
            <a:ext cx="9144000" cy="736829"/>
          </a:xfrm>
          <a:prstGeom prst="rect">
            <a:avLst/>
          </a:prstGeom>
        </p:spPr>
        <p:txBody>
          <a:bodyPr vert="horz" lIns="68580" tIns="34290" rIns="68580" bIns="34290" rtlCol="0" anchor="ctr">
            <a:normAutofit fontScale="9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New Source Review Authorization References</a:t>
            </a:r>
            <a:endParaRPr lang="en-US" sz="2700" b="1" dirty="0">
              <a:latin typeface="+mn-lt"/>
            </a:endParaRPr>
          </a:p>
        </p:txBody>
      </p:sp>
      <p:sp>
        <p:nvSpPr>
          <p:cNvPr id="2" name="Title 1" hidden="1">
            <a:extLst>
              <a:ext uri="{FF2B5EF4-FFF2-40B4-BE49-F238E27FC236}">
                <a16:creationId xmlns:a16="http://schemas.microsoft.com/office/drawing/2014/main" id="{2473B623-2A54-4DDA-A5E2-66BF9885F121}"/>
              </a:ext>
            </a:extLst>
          </p:cNvPr>
          <p:cNvSpPr>
            <a:spLocks noGrp="1"/>
          </p:cNvSpPr>
          <p:nvPr>
            <p:ph type="title"/>
          </p:nvPr>
        </p:nvSpPr>
        <p:spPr>
          <a:xfrm>
            <a:off x="-89647" y="4248100"/>
            <a:ext cx="9144000" cy="994172"/>
          </a:xfrm>
        </p:spPr>
        <p:txBody>
          <a:bodyPr>
            <a:normAutofit fontScale="90000"/>
          </a:bodyPr>
          <a:lstStyle/>
          <a:p>
            <a:pPr algn="ctr"/>
            <a:r>
              <a:rPr lang="en-US" sz="6000" b="1" dirty="0"/>
              <a:t>Example: New Source Review Authorization References</a:t>
            </a:r>
            <a:r>
              <a:rPr lang="en-US" sz="4800" b="1" dirty="0"/>
              <a:t/>
            </a:r>
            <a:br>
              <a:rPr lang="en-US" sz="4800" b="1" dirty="0"/>
            </a:br>
            <a:r>
              <a:rPr lang="en-US" sz="2800" b="1" dirty="0">
                <a:latin typeface="+mn-lt"/>
              </a:rPr>
              <a:t>When to Submit an Application</a:t>
            </a:r>
          </a:p>
        </p:txBody>
      </p:sp>
    </p:spTree>
    <p:extLst>
      <p:ext uri="{BB962C8B-B14F-4D97-AF65-F5344CB8AC3E}">
        <p14:creationId xmlns:p14="http://schemas.microsoft.com/office/powerpoint/2010/main" val="408450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300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1DD842DD-31B7-4454-9CAB-809D26EED25E}"/>
              </a:ext>
            </a:extLst>
          </p:cNvPr>
          <p:cNvSpPr/>
          <p:nvPr/>
        </p:nvSpPr>
        <p:spPr>
          <a:xfrm>
            <a:off x="3276488" y="3970660"/>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Subject to TV? (T/F)</a:t>
            </a:r>
          </a:p>
        </p:txBody>
      </p:sp>
      <p:sp>
        <p:nvSpPr>
          <p:cNvPr id="50" name="Rounded Rectangle 3">
            <a:extLst>
              <a:ext uri="{FF2B5EF4-FFF2-40B4-BE49-F238E27FC236}">
                <a16:creationId xmlns:a16="http://schemas.microsoft.com/office/drawing/2014/main" id="{BE0B5D63-F942-4B73-A9D4-C3E283B6B7E0}"/>
              </a:ext>
            </a:extLst>
          </p:cNvPr>
          <p:cNvSpPr/>
          <p:nvPr/>
        </p:nvSpPr>
        <p:spPr>
          <a:xfrm>
            <a:off x="3236699" y="3034050"/>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400" b="1" dirty="0">
                <a:solidFill>
                  <a:schemeClr val="tx1"/>
                </a:solidFill>
              </a:rPr>
              <a:t>   Subject to PSD/NA review? (T/F)</a:t>
            </a:r>
          </a:p>
        </p:txBody>
      </p:sp>
      <p:sp>
        <p:nvSpPr>
          <p:cNvPr id="46" name="Rounded Rectangle 17">
            <a:extLst>
              <a:ext uri="{FF2B5EF4-FFF2-40B4-BE49-F238E27FC236}">
                <a16:creationId xmlns:a16="http://schemas.microsoft.com/office/drawing/2014/main" id="{50015103-9572-428D-BD94-872BA91A8BEB}"/>
              </a:ext>
            </a:extLst>
          </p:cNvPr>
          <p:cNvSpPr/>
          <p:nvPr/>
        </p:nvSpPr>
        <p:spPr>
          <a:xfrm>
            <a:off x="3236699" y="2156531"/>
            <a:ext cx="5456613" cy="736830"/>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NO</a:t>
            </a:r>
            <a:r>
              <a:rPr lang="en-US" sz="2400" b="1" baseline="-25000" dirty="0">
                <a:solidFill>
                  <a:schemeClr val="tx1"/>
                </a:solidFill>
              </a:rPr>
              <a:t>X</a:t>
            </a:r>
            <a:r>
              <a:rPr lang="en-US" sz="2400" b="1" dirty="0">
                <a:solidFill>
                  <a:schemeClr val="tx1"/>
                </a:solidFill>
              </a:rPr>
              <a:t> increased from 45 tpy to 150 tpy</a:t>
            </a:r>
          </a:p>
        </p:txBody>
      </p:sp>
      <p:sp>
        <p:nvSpPr>
          <p:cNvPr id="45" name="Rounded Rectangle 3">
            <a:extLst>
              <a:ext uri="{FF2B5EF4-FFF2-40B4-BE49-F238E27FC236}">
                <a16:creationId xmlns:a16="http://schemas.microsoft.com/office/drawing/2014/main" id="{BE59C4D4-1E81-45DF-8355-E71224523718}"/>
              </a:ext>
            </a:extLst>
          </p:cNvPr>
          <p:cNvSpPr/>
          <p:nvPr/>
        </p:nvSpPr>
        <p:spPr>
          <a:xfrm>
            <a:off x="3236699" y="1262199"/>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Throughput increase</a:t>
            </a:r>
          </a:p>
        </p:txBody>
      </p:sp>
      <p:sp>
        <p:nvSpPr>
          <p:cNvPr id="47" name="Rectangle 46" descr="Rectangle used in background design">
            <a:extLst>
              <a:ext uri="{FF2B5EF4-FFF2-40B4-BE49-F238E27FC236}">
                <a16:creationId xmlns:a16="http://schemas.microsoft.com/office/drawing/2014/main" id="{271EEA3A-D2DC-4FF8-804F-7E104DC6A77D}"/>
              </a:ext>
            </a:extLst>
          </p:cNvPr>
          <p:cNvSpPr/>
          <p:nvPr/>
        </p:nvSpPr>
        <p:spPr>
          <a:xfrm>
            <a:off x="464793" y="1262199"/>
            <a:ext cx="2851484" cy="351099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1" name="T" descr="True icon">
            <a:extLst>
              <a:ext uri="{FF2B5EF4-FFF2-40B4-BE49-F238E27FC236}">
                <a16:creationId xmlns:a16="http://schemas.microsoft.com/office/drawing/2014/main" id="{BE257863-45FA-4814-AD6C-5241FCC278C0}"/>
              </a:ext>
            </a:extLst>
          </p:cNvPr>
          <p:cNvSpPr/>
          <p:nvPr/>
        </p:nvSpPr>
        <p:spPr bwMode="auto">
          <a:xfrm>
            <a:off x="7827912" y="2991771"/>
            <a:ext cx="944912" cy="838200"/>
          </a:xfrm>
          <a:prstGeom prst="ellipse">
            <a:avLst/>
          </a:prstGeom>
          <a:solidFill>
            <a:srgbClr val="9AD06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sz="4200" b="1" dirty="0">
                <a:solidFill>
                  <a:srgbClr val="114471"/>
                </a:solidFill>
                <a:latin typeface="Arial" panose="020B0604020202020204" pitchFamily="34" charset="0"/>
                <a:cs typeface="Arial" panose="020B0604020202020204" pitchFamily="34" charset="0"/>
              </a:rPr>
              <a:t>T</a:t>
            </a:r>
            <a:endParaRPr kumimoji="0" lang="en-US" sz="4200" b="1" i="0" u="none" strike="noStrike" cap="none" normalizeH="0" baseline="0" dirty="0">
              <a:ln>
                <a:noFill/>
              </a:ln>
              <a:solidFill>
                <a:srgbClr val="114471"/>
              </a:solidFill>
              <a:effectLst/>
              <a:latin typeface="Arial" panose="020B0604020202020204" pitchFamily="34" charset="0"/>
              <a:cs typeface="Arial" panose="020B0604020202020204" pitchFamily="34" charset="0"/>
            </a:endParaRPr>
          </a:p>
        </p:txBody>
      </p:sp>
      <p:sp>
        <p:nvSpPr>
          <p:cNvPr id="13" name="T" descr="True icon">
            <a:extLst>
              <a:ext uri="{FF2B5EF4-FFF2-40B4-BE49-F238E27FC236}">
                <a16:creationId xmlns:a16="http://schemas.microsoft.com/office/drawing/2014/main" id="{56CC92B3-59F6-4D58-894F-399A32F6A30F}"/>
              </a:ext>
            </a:extLst>
          </p:cNvPr>
          <p:cNvSpPr/>
          <p:nvPr/>
        </p:nvSpPr>
        <p:spPr bwMode="auto">
          <a:xfrm>
            <a:off x="7884896" y="3928381"/>
            <a:ext cx="944912" cy="838200"/>
          </a:xfrm>
          <a:prstGeom prst="ellipse">
            <a:avLst/>
          </a:prstGeom>
          <a:solidFill>
            <a:srgbClr val="9AD06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lang="en-US" sz="4200" b="1" dirty="0">
                <a:solidFill>
                  <a:srgbClr val="114471"/>
                </a:solidFill>
                <a:latin typeface="Arial" panose="020B0604020202020204" pitchFamily="34" charset="0"/>
                <a:cs typeface="Arial" panose="020B0604020202020204" pitchFamily="34" charset="0"/>
              </a:rPr>
              <a:t>T</a:t>
            </a:r>
            <a:endParaRPr kumimoji="0" lang="en-US" sz="4200" b="1" i="0" u="none" strike="noStrike" cap="none" normalizeH="0" baseline="0" dirty="0">
              <a:ln>
                <a:noFill/>
              </a:ln>
              <a:solidFill>
                <a:srgbClr val="114471"/>
              </a:solidFill>
              <a:effectLst/>
              <a:latin typeface="Arial" panose="020B0604020202020204" pitchFamily="34" charset="0"/>
              <a:cs typeface="Arial" panose="020B0604020202020204" pitchFamily="34" charset="0"/>
            </a:endParaRPr>
          </a:p>
        </p:txBody>
      </p:sp>
      <p:sp>
        <p:nvSpPr>
          <p:cNvPr id="14" name="Rectangle 13" descr="Rectangle used in background design">
            <a:extLst>
              <a:ext uri="{FF2B5EF4-FFF2-40B4-BE49-F238E27FC236}">
                <a16:creationId xmlns:a16="http://schemas.microsoft.com/office/drawing/2014/main" id="{923F04FE-DAEB-499E-9691-923B27626178}"/>
              </a:ext>
            </a:extLst>
          </p:cNvPr>
          <p:cNvSpPr/>
          <p:nvPr/>
        </p:nvSpPr>
        <p:spPr>
          <a:xfrm>
            <a:off x="-1" y="0"/>
            <a:ext cx="9143999" cy="889032"/>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pic>
        <p:nvPicPr>
          <p:cNvPr id="15" name="Picture 14" descr="refinery">
            <a:extLst>
              <a:ext uri="{FF2B5EF4-FFF2-40B4-BE49-F238E27FC236}">
                <a16:creationId xmlns:a16="http://schemas.microsoft.com/office/drawing/2014/main" id="{F343C503-87DC-4CA6-A5A7-8383999AA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04" y="2184868"/>
            <a:ext cx="2324684" cy="1743513"/>
          </a:xfrm>
          <a:prstGeom prst="rect">
            <a:avLst/>
          </a:prstGeom>
        </p:spPr>
      </p:pic>
      <p:sp>
        <p:nvSpPr>
          <p:cNvPr id="2" name="Title 1"/>
          <p:cNvSpPr>
            <a:spLocks noGrp="1"/>
          </p:cNvSpPr>
          <p:nvPr>
            <p:ph type="title"/>
          </p:nvPr>
        </p:nvSpPr>
        <p:spPr>
          <a:xfrm>
            <a:off x="1" y="0"/>
            <a:ext cx="9064486" cy="927561"/>
          </a:xfrm>
        </p:spPr>
        <p:txBody>
          <a:bodyPr>
            <a:normAutofit/>
          </a:bodyPr>
          <a:lstStyle/>
          <a:p>
            <a:pPr algn="ctr"/>
            <a:r>
              <a:rPr lang="en-US" sz="3000" b="1" dirty="0">
                <a:latin typeface="+mn-lt"/>
              </a:rPr>
              <a:t>Example: Minor NSR Site </a:t>
            </a:r>
            <a:r>
              <a:rPr lang="en-US" b="1" dirty="0">
                <a:latin typeface="+mn-lt"/>
              </a:rPr>
              <a:t/>
            </a:r>
            <a:br>
              <a:rPr lang="en-US" b="1" dirty="0">
                <a:latin typeface="+mn-lt"/>
              </a:rPr>
            </a:br>
            <a:r>
              <a:rPr lang="en-US" sz="2400" b="1" dirty="0">
                <a:latin typeface="+mn-lt"/>
              </a:rPr>
              <a:t>HGB/DFW Area – Site was </a:t>
            </a:r>
            <a:r>
              <a:rPr lang="en-US" sz="2400" b="1" u="sng" dirty="0">
                <a:latin typeface="+mn-lt"/>
              </a:rPr>
              <a:t>NOT</a:t>
            </a:r>
            <a:r>
              <a:rPr lang="en-US" sz="2400" b="1" dirty="0">
                <a:latin typeface="+mn-lt"/>
              </a:rPr>
              <a:t> Subject to TV</a:t>
            </a:r>
          </a:p>
        </p:txBody>
      </p:sp>
    </p:spTree>
    <p:extLst>
      <p:ext uri="{BB962C8B-B14F-4D97-AF65-F5344CB8AC3E}">
        <p14:creationId xmlns:p14="http://schemas.microsoft.com/office/powerpoint/2010/main" val="335651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300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500" fill="hold"/>
                                        <p:tgtEl>
                                          <p:spTgt spid="50"/>
                                        </p:tgtEl>
                                        <p:attrNameLst>
                                          <p:attrName>ppt_x</p:attrName>
                                        </p:attrNameLst>
                                      </p:cBhvr>
                                      <p:tavLst>
                                        <p:tav tm="0">
                                          <p:val>
                                            <p:strVal val="#ppt_x"/>
                                          </p:val>
                                        </p:tav>
                                        <p:tav tm="100000">
                                          <p:val>
                                            <p:strVal val="#ppt_x"/>
                                          </p:val>
                                        </p:tav>
                                      </p:tavLst>
                                    </p:anim>
                                    <p:anim calcmode="lin" valueType="num">
                                      <p:cBhvr additive="base">
                                        <p:cTn id="2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1000" fill="hold"/>
                                        <p:tgtEl>
                                          <p:spTgt spid="51"/>
                                        </p:tgtEl>
                                        <p:attrNameLst>
                                          <p:attrName>ppt_w</p:attrName>
                                        </p:attrNameLst>
                                      </p:cBhvr>
                                      <p:tavLst>
                                        <p:tav tm="0">
                                          <p:val>
                                            <p:fltVal val="0"/>
                                          </p:val>
                                        </p:tav>
                                        <p:tav tm="100000">
                                          <p:val>
                                            <p:strVal val="#ppt_w"/>
                                          </p:val>
                                        </p:tav>
                                      </p:tavLst>
                                    </p:anim>
                                    <p:anim calcmode="lin" valueType="num">
                                      <p:cBhvr>
                                        <p:cTn id="33" dur="1000" fill="hold"/>
                                        <p:tgtEl>
                                          <p:spTgt spid="51"/>
                                        </p:tgtEl>
                                        <p:attrNameLst>
                                          <p:attrName>ppt_h</p:attrName>
                                        </p:attrNameLst>
                                      </p:cBhvr>
                                      <p:tavLst>
                                        <p:tav tm="0">
                                          <p:val>
                                            <p:fltVal val="0"/>
                                          </p:val>
                                        </p:tav>
                                        <p:tav tm="100000">
                                          <p:val>
                                            <p:strVal val="#ppt_h"/>
                                          </p:val>
                                        </p:tav>
                                      </p:tavLst>
                                    </p:anim>
                                    <p:anim calcmode="lin" valueType="num">
                                      <p:cBhvr>
                                        <p:cTn id="34" dur="1000" fill="hold"/>
                                        <p:tgtEl>
                                          <p:spTgt spid="51"/>
                                        </p:tgtEl>
                                        <p:attrNameLst>
                                          <p:attrName>style.rotation</p:attrName>
                                        </p:attrNameLst>
                                      </p:cBhvr>
                                      <p:tavLst>
                                        <p:tav tm="0">
                                          <p:val>
                                            <p:fltVal val="90"/>
                                          </p:val>
                                        </p:tav>
                                        <p:tav tm="100000">
                                          <p:val>
                                            <p:fltVal val="0"/>
                                          </p:val>
                                        </p:tav>
                                      </p:tavLst>
                                    </p:anim>
                                    <p:animEffect transition="in" filter="fade">
                                      <p:cBhvr>
                                        <p:cTn id="35" dur="1000"/>
                                        <p:tgtEl>
                                          <p:spTgt spid="5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0" grpId="0" animBg="1"/>
      <p:bldP spid="46" grpId="0" animBg="1"/>
      <p:bldP spid="45" grpId="0" animBg="1"/>
      <p:bldP spid="47" grpId="0" animBg="1"/>
      <p:bldP spid="51"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155607" y="1733550"/>
            <a:ext cx="8832781" cy="3209925"/>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00100" lvl="1" indent="-457200">
              <a:spcBef>
                <a:spcPts val="600"/>
              </a:spcBef>
              <a:buFont typeface="Arial" panose="020B0604020202020204" pitchFamily="34" charset="0"/>
              <a:buChar char="•"/>
            </a:pPr>
            <a:r>
              <a:rPr lang="en-US" sz="2800" dirty="0">
                <a:solidFill>
                  <a:schemeClr val="tx1"/>
                </a:solidFill>
                <a:cs typeface="Tahoma" pitchFamily="34" charset="0"/>
              </a:rPr>
              <a:t>NSR – File an amendment to revise NSR</a:t>
            </a:r>
          </a:p>
          <a:p>
            <a:pPr marL="800100" lvl="1" indent="-457200">
              <a:spcBef>
                <a:spcPts val="600"/>
              </a:spcBef>
              <a:buFont typeface="Arial" panose="020B0604020202020204" pitchFamily="34" charset="0"/>
              <a:buChar char="•"/>
            </a:pPr>
            <a:r>
              <a:rPr lang="en-US" sz="2800" dirty="0">
                <a:solidFill>
                  <a:schemeClr val="tx1"/>
                </a:solidFill>
                <a:cs typeface="Tahoma" pitchFamily="34" charset="0"/>
              </a:rPr>
              <a:t>Major modification project</a:t>
            </a:r>
          </a:p>
          <a:p>
            <a:pPr marL="1143000" lvl="2" indent="-457200">
              <a:spcBef>
                <a:spcPts val="600"/>
              </a:spcBef>
              <a:buFont typeface="Arial" panose="020B0604020202020204" pitchFamily="34" charset="0"/>
              <a:buChar char="•"/>
            </a:pPr>
            <a:r>
              <a:rPr lang="en-US" sz="2800" dirty="0">
                <a:solidFill>
                  <a:schemeClr val="tx1"/>
                </a:solidFill>
                <a:cs typeface="Tahoma" pitchFamily="34" charset="0"/>
              </a:rPr>
              <a:t>Submit NA permit application</a:t>
            </a:r>
          </a:p>
          <a:p>
            <a:pPr marL="800100" lvl="1" indent="-457200">
              <a:spcBef>
                <a:spcPts val="600"/>
              </a:spcBef>
              <a:buFont typeface="Arial" panose="020B0604020202020204" pitchFamily="34" charset="0"/>
              <a:buChar char="•"/>
            </a:pPr>
            <a:r>
              <a:rPr lang="en-US" sz="2800" dirty="0">
                <a:solidFill>
                  <a:schemeClr val="tx1"/>
                </a:solidFill>
                <a:cs typeface="Tahoma" pitchFamily="34" charset="0"/>
              </a:rPr>
              <a:t>Submit initial FOP application upon issuance of NA permit</a:t>
            </a:r>
          </a:p>
          <a:p>
            <a:pPr marL="800100" lvl="1" indent="-457200">
              <a:spcBef>
                <a:spcPts val="600"/>
              </a:spcBef>
              <a:buFont typeface="Arial" panose="020B0604020202020204" pitchFamily="34" charset="0"/>
              <a:buChar char="•"/>
            </a:pPr>
            <a:r>
              <a:rPr lang="en-US" sz="2800" dirty="0">
                <a:solidFill>
                  <a:schemeClr val="tx1"/>
                </a:solidFill>
                <a:cs typeface="Tahoma" pitchFamily="34" charset="0"/>
              </a:rPr>
              <a:t>Include Major NSR Summary Table in FOP</a:t>
            </a:r>
          </a:p>
        </p:txBody>
      </p:sp>
      <p:sp>
        <p:nvSpPr>
          <p:cNvPr id="5" name="Rectangle 4" descr="Rectangle used in background design">
            <a:extLst>
              <a:ext uri="{FF2B5EF4-FFF2-40B4-BE49-F238E27FC236}">
                <a16:creationId xmlns:a16="http://schemas.microsoft.com/office/drawing/2014/main" id="{D9D09212-1ACA-4D84-9914-791074C3307A}"/>
              </a:ext>
            </a:extLst>
          </p:cNvPr>
          <p:cNvSpPr/>
          <p:nvPr/>
        </p:nvSpPr>
        <p:spPr>
          <a:xfrm>
            <a:off x="-2" y="0"/>
            <a:ext cx="9144001" cy="889032"/>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Title 1">
            <a:extLst>
              <a:ext uri="{FF2B5EF4-FFF2-40B4-BE49-F238E27FC236}">
                <a16:creationId xmlns:a16="http://schemas.microsoft.com/office/drawing/2014/main" id="{2B3AA9B2-9E8F-4072-821C-2CB6FBBEFB8E}"/>
              </a:ext>
            </a:extLst>
          </p:cNvPr>
          <p:cNvSpPr txBox="1">
            <a:spLocks/>
          </p:cNvSpPr>
          <p:nvPr/>
        </p:nvSpPr>
        <p:spPr>
          <a:xfrm>
            <a:off x="0" y="973470"/>
            <a:ext cx="91440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Impact on NSR and FOP Permitting</a:t>
            </a:r>
          </a:p>
        </p:txBody>
      </p:sp>
      <p:sp>
        <p:nvSpPr>
          <p:cNvPr id="6" name="Title 1">
            <a:extLst>
              <a:ext uri="{FF2B5EF4-FFF2-40B4-BE49-F238E27FC236}">
                <a16:creationId xmlns:a16="http://schemas.microsoft.com/office/drawing/2014/main" id="{989E9F29-D76F-47E1-A425-44FD1AE93594}"/>
              </a:ext>
            </a:extLst>
          </p:cNvPr>
          <p:cNvSpPr txBox="1">
            <a:spLocks/>
          </p:cNvSpPr>
          <p:nvPr/>
        </p:nvSpPr>
        <p:spPr>
          <a:xfrm>
            <a:off x="1" y="0"/>
            <a:ext cx="9064486" cy="927561"/>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000" b="1" dirty="0">
                <a:latin typeface="+mn-lt"/>
              </a:rPr>
              <a:t>Example: Minor NSR Site </a:t>
            </a:r>
            <a:r>
              <a:rPr lang="en-US" b="1" dirty="0">
                <a:latin typeface="+mn-lt"/>
              </a:rPr>
              <a:t/>
            </a:r>
            <a:br>
              <a:rPr lang="en-US" b="1" dirty="0">
                <a:latin typeface="+mn-lt"/>
              </a:rPr>
            </a:br>
            <a:r>
              <a:rPr lang="en-US" sz="2400" b="1" dirty="0">
                <a:latin typeface="+mn-lt"/>
              </a:rPr>
              <a:t>HGB/DFW Area - </a:t>
            </a:r>
            <a:r>
              <a:rPr lang="en-US" sz="2400" b="1" u="sng" dirty="0">
                <a:latin typeface="+mn-lt"/>
              </a:rPr>
              <a:t>Site was NOT Subject to TV</a:t>
            </a:r>
            <a:endParaRPr lang="en-US" sz="2400" b="1" dirty="0">
              <a:latin typeface="+mn-lt"/>
            </a:endParaRPr>
          </a:p>
        </p:txBody>
      </p:sp>
      <p:sp>
        <p:nvSpPr>
          <p:cNvPr id="2" name="Title 1" hidden="1">
            <a:extLst>
              <a:ext uri="{FF2B5EF4-FFF2-40B4-BE49-F238E27FC236}">
                <a16:creationId xmlns:a16="http://schemas.microsoft.com/office/drawing/2014/main" id="{2473B623-2A54-4DDA-A5E2-66BF9885F121}"/>
              </a:ext>
            </a:extLst>
          </p:cNvPr>
          <p:cNvSpPr>
            <a:spLocks noGrp="1"/>
          </p:cNvSpPr>
          <p:nvPr>
            <p:ph type="title"/>
          </p:nvPr>
        </p:nvSpPr>
        <p:spPr>
          <a:xfrm>
            <a:off x="1299881" y="4567232"/>
            <a:ext cx="7037296" cy="793663"/>
          </a:xfrm>
        </p:spPr>
        <p:txBody>
          <a:bodyPr>
            <a:normAutofit fontScale="90000"/>
          </a:bodyPr>
          <a:lstStyle/>
          <a:p>
            <a:pPr algn="ctr"/>
            <a:r>
              <a:rPr lang="en-US" sz="3600" b="1" dirty="0"/>
              <a:t>Example: Minor NSR Site </a:t>
            </a:r>
            <a:r>
              <a:rPr lang="en-US" sz="4000" b="1" dirty="0"/>
              <a:t/>
            </a:r>
            <a:br>
              <a:rPr lang="en-US" sz="4000" b="1" dirty="0"/>
            </a:br>
            <a:r>
              <a:rPr lang="en-US" sz="2800" b="1" dirty="0"/>
              <a:t>HGB/DFW Area - </a:t>
            </a:r>
            <a:r>
              <a:rPr lang="en-US" sz="2800" b="1" u="sng" dirty="0"/>
              <a:t>Site was NOT Subject to TV,</a:t>
            </a:r>
            <a:r>
              <a:rPr lang="en-US" sz="2800" b="1" dirty="0"/>
              <a:t/>
            </a:r>
            <a:br>
              <a:rPr lang="en-US" sz="2800" b="1" dirty="0"/>
            </a:br>
            <a:r>
              <a:rPr lang="en-US" sz="2800" b="1" dirty="0">
                <a:latin typeface="+mn-lt"/>
              </a:rPr>
              <a:t>Impact on NSR and FOP Permitting</a:t>
            </a:r>
          </a:p>
        </p:txBody>
      </p:sp>
    </p:spTree>
    <p:extLst>
      <p:ext uri="{BB962C8B-B14F-4D97-AF65-F5344CB8AC3E}">
        <p14:creationId xmlns:p14="http://schemas.microsoft.com/office/powerpoint/2010/main" val="230136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dissolve">
                                      <p:cBhvr>
                                        <p:cTn id="10" dur="500"/>
                                        <p:tgtEl>
                                          <p:spTgt spid="4">
                                            <p:txEl>
                                              <p:pRg st="0" end="0"/>
                                            </p:txEl>
                                          </p:spTgt>
                                        </p:tgtEl>
                                      </p:cBhvr>
                                    </p:animEffect>
                                  </p:childTnLst>
                                </p:cTn>
                              </p:par>
                            </p:childTnLst>
                          </p:cTn>
                        </p:par>
                        <p:par>
                          <p:cTn id="11" fill="hold">
                            <p:stCondLst>
                              <p:cond delay="500"/>
                            </p:stCondLst>
                            <p:childTnLst>
                              <p:par>
                                <p:cTn id="12" presetID="9" presetClass="entr" presetSubtype="0" fill="hold" nodeType="afterEffect">
                                  <p:stCondLst>
                                    <p:cond delay="3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dissolve">
                                      <p:cBhvr>
                                        <p:cTn id="14" dur="500"/>
                                        <p:tgtEl>
                                          <p:spTgt spid="4">
                                            <p:txEl>
                                              <p:pRg st="1" end="1"/>
                                            </p:txEl>
                                          </p:spTgt>
                                        </p:tgtEl>
                                      </p:cBhvr>
                                    </p:animEffect>
                                  </p:childTnLst>
                                </p:cTn>
                              </p:par>
                            </p:childTnLst>
                          </p:cTn>
                        </p:par>
                        <p:par>
                          <p:cTn id="15" fill="hold">
                            <p:stCondLst>
                              <p:cond delay="4000"/>
                            </p:stCondLst>
                            <p:childTnLst>
                              <p:par>
                                <p:cTn id="16" presetID="9" presetClass="entr" presetSubtype="0" fill="hold" nodeType="afterEffect">
                                  <p:stCondLst>
                                    <p:cond delay="1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dissolv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dissolve">
                                      <p:cBhvr>
                                        <p:cTn id="23" dur="500"/>
                                        <p:tgtEl>
                                          <p:spTgt spid="4">
                                            <p:txEl>
                                              <p:pRg st="3" end="3"/>
                                            </p:txEl>
                                          </p:spTgt>
                                        </p:tgtEl>
                                      </p:cBhvr>
                                    </p:animEffect>
                                  </p:childTnLst>
                                </p:cTn>
                              </p:par>
                            </p:childTnLst>
                          </p:cTn>
                        </p:par>
                        <p:par>
                          <p:cTn id="24" fill="hold">
                            <p:stCondLst>
                              <p:cond delay="500"/>
                            </p:stCondLst>
                            <p:childTnLst>
                              <p:par>
                                <p:cTn id="25" presetID="9" presetClass="entr" presetSubtype="0" fill="hold" nodeType="afterEffect">
                                  <p:stCondLst>
                                    <p:cond delay="300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826393" y="1963609"/>
            <a:ext cx="7491209" cy="2871058"/>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lvl="1" indent="-457200">
              <a:spcBef>
                <a:spcPts val="600"/>
              </a:spcBef>
              <a:buFont typeface="Arial" panose="020B0604020202020204" pitchFamily="34" charset="0"/>
              <a:buChar char="•"/>
            </a:pPr>
            <a:r>
              <a:rPr lang="en-US" sz="2800" dirty="0">
                <a:solidFill>
                  <a:schemeClr val="tx1"/>
                </a:solidFill>
                <a:cs typeface="Tahoma" pitchFamily="34" charset="0"/>
              </a:rPr>
              <a:t>NSR – before construction begins; construction cannot occur until the permit is issued.</a:t>
            </a:r>
          </a:p>
          <a:p>
            <a:pPr marL="457200" lvl="1" indent="-457200">
              <a:spcBef>
                <a:spcPts val="600"/>
              </a:spcBef>
              <a:buFont typeface="Arial" panose="020B0604020202020204" pitchFamily="34" charset="0"/>
              <a:buChar char="•"/>
            </a:pPr>
            <a:r>
              <a:rPr lang="en-US" sz="2800" dirty="0">
                <a:solidFill>
                  <a:schemeClr val="tx1"/>
                </a:solidFill>
                <a:cs typeface="Tahoma" pitchFamily="34" charset="0"/>
              </a:rPr>
              <a:t>FOP – upon issuance of the NSR NA permit and before operation begins; can operate the unit before FOP is issued</a:t>
            </a:r>
          </a:p>
        </p:txBody>
      </p:sp>
      <p:sp>
        <p:nvSpPr>
          <p:cNvPr id="5" name="Rectangle 4" descr="Rectangle used in background design">
            <a:extLst>
              <a:ext uri="{FF2B5EF4-FFF2-40B4-BE49-F238E27FC236}">
                <a16:creationId xmlns:a16="http://schemas.microsoft.com/office/drawing/2014/main" id="{6A842605-D4A1-4B3A-A6D6-0908F6CEEAB6}"/>
              </a:ext>
            </a:extLst>
          </p:cNvPr>
          <p:cNvSpPr/>
          <p:nvPr/>
        </p:nvSpPr>
        <p:spPr>
          <a:xfrm>
            <a:off x="-2" y="0"/>
            <a:ext cx="9144001" cy="889032"/>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Title 1">
            <a:extLst>
              <a:ext uri="{FF2B5EF4-FFF2-40B4-BE49-F238E27FC236}">
                <a16:creationId xmlns:a16="http://schemas.microsoft.com/office/drawing/2014/main" id="{EA12AF6F-CBDA-4696-BDD6-15819026BD3F}"/>
              </a:ext>
            </a:extLst>
          </p:cNvPr>
          <p:cNvSpPr txBox="1">
            <a:spLocks/>
          </p:cNvSpPr>
          <p:nvPr/>
        </p:nvSpPr>
        <p:spPr>
          <a:xfrm>
            <a:off x="0" y="973470"/>
            <a:ext cx="91440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When to Submit an Application</a:t>
            </a:r>
          </a:p>
        </p:txBody>
      </p:sp>
      <p:sp>
        <p:nvSpPr>
          <p:cNvPr id="6" name="Title 1">
            <a:extLst>
              <a:ext uri="{FF2B5EF4-FFF2-40B4-BE49-F238E27FC236}">
                <a16:creationId xmlns:a16="http://schemas.microsoft.com/office/drawing/2014/main" id="{76CA03B1-FB96-49F5-BB3D-78E23E4BEEC3}"/>
              </a:ext>
            </a:extLst>
          </p:cNvPr>
          <p:cNvSpPr txBox="1">
            <a:spLocks/>
          </p:cNvSpPr>
          <p:nvPr/>
        </p:nvSpPr>
        <p:spPr>
          <a:xfrm>
            <a:off x="1" y="0"/>
            <a:ext cx="9064486" cy="927561"/>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000" b="1" dirty="0">
                <a:latin typeface="+mn-lt"/>
              </a:rPr>
              <a:t>Example: Minor NSR Site </a:t>
            </a:r>
            <a:r>
              <a:rPr lang="en-US" b="1" dirty="0">
                <a:latin typeface="+mn-lt"/>
              </a:rPr>
              <a:t/>
            </a:r>
            <a:br>
              <a:rPr lang="en-US" b="1" dirty="0">
                <a:latin typeface="+mn-lt"/>
              </a:rPr>
            </a:br>
            <a:r>
              <a:rPr lang="en-US" sz="2400" b="1" dirty="0">
                <a:latin typeface="+mn-lt"/>
              </a:rPr>
              <a:t>HGB/DFW Area - </a:t>
            </a:r>
            <a:r>
              <a:rPr lang="en-US" sz="2400" b="1" u="sng" dirty="0">
                <a:latin typeface="+mn-lt"/>
              </a:rPr>
              <a:t>NOT</a:t>
            </a:r>
            <a:r>
              <a:rPr lang="en-US" sz="2400" b="1" dirty="0">
                <a:latin typeface="+mn-lt"/>
              </a:rPr>
              <a:t> Previously Subject to TV</a:t>
            </a:r>
          </a:p>
        </p:txBody>
      </p:sp>
      <p:sp>
        <p:nvSpPr>
          <p:cNvPr id="2" name="Title 1" hidden="1">
            <a:extLst>
              <a:ext uri="{FF2B5EF4-FFF2-40B4-BE49-F238E27FC236}">
                <a16:creationId xmlns:a16="http://schemas.microsoft.com/office/drawing/2014/main" id="{2473B623-2A54-4DDA-A5E2-66BF9885F121}"/>
              </a:ext>
            </a:extLst>
          </p:cNvPr>
          <p:cNvSpPr>
            <a:spLocks noGrp="1"/>
          </p:cNvSpPr>
          <p:nvPr>
            <p:ph type="title"/>
          </p:nvPr>
        </p:nvSpPr>
        <p:spPr>
          <a:xfrm>
            <a:off x="-39757" y="3913889"/>
            <a:ext cx="9143999" cy="994172"/>
          </a:xfrm>
        </p:spPr>
        <p:txBody>
          <a:bodyPr>
            <a:normAutofit fontScale="90000"/>
          </a:bodyPr>
          <a:lstStyle/>
          <a:p>
            <a:pPr algn="ctr"/>
            <a:r>
              <a:rPr lang="en-US" sz="3600" b="1" dirty="0"/>
              <a:t>Example: Minor NSR Site </a:t>
            </a:r>
            <a:r>
              <a:rPr lang="en-US" sz="4000" b="1" dirty="0"/>
              <a:t/>
            </a:r>
            <a:br>
              <a:rPr lang="en-US" sz="4000" b="1" dirty="0"/>
            </a:br>
            <a:r>
              <a:rPr lang="en-US" sz="2800" b="1" dirty="0"/>
              <a:t>HGB/DFW Area - </a:t>
            </a:r>
            <a:r>
              <a:rPr lang="en-US" sz="2800" b="1" u="sng" dirty="0"/>
              <a:t>NOT</a:t>
            </a:r>
            <a:r>
              <a:rPr lang="en-US" sz="2800" b="1" dirty="0"/>
              <a:t> Previously Subject to TV</a:t>
            </a:r>
            <a:br>
              <a:rPr lang="en-US" sz="2800" b="1" dirty="0"/>
            </a:br>
            <a:r>
              <a:rPr lang="en-US" sz="2800" b="1" dirty="0"/>
              <a:t>, </a:t>
            </a:r>
            <a:r>
              <a:rPr lang="en-US" sz="2800" b="1" dirty="0">
                <a:latin typeface="+mn-lt"/>
              </a:rPr>
              <a:t>When to Submit an Application</a:t>
            </a:r>
          </a:p>
        </p:txBody>
      </p:sp>
    </p:spTree>
    <p:extLst>
      <p:ext uri="{BB962C8B-B14F-4D97-AF65-F5344CB8AC3E}">
        <p14:creationId xmlns:p14="http://schemas.microsoft.com/office/powerpoint/2010/main" val="256624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300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xmlns="" val="1"/>
              </a:ext>
            </a:extLst>
          </p:cNvPr>
          <p:cNvSpPr/>
          <p:nvPr/>
        </p:nvSpPr>
        <p:spPr>
          <a:xfrm>
            <a:off x="1" y="888643"/>
            <a:ext cx="9144000" cy="425485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t" anchorCtr="0"/>
          <a:lstStyle/>
          <a:p>
            <a:pPr algn="ctr"/>
            <a:endParaRPr lang="en-US" sz="500" b="1" dirty="0">
              <a:hlinkClick r:id="rId3"/>
            </a:endParaRPr>
          </a:p>
        </p:txBody>
      </p:sp>
      <p:sp>
        <p:nvSpPr>
          <p:cNvPr id="16" name="Rectangle 15">
            <a:extLst>
              <a:ext uri="{FF2B5EF4-FFF2-40B4-BE49-F238E27FC236}">
                <a16:creationId xmlns:a16="http://schemas.microsoft.com/office/drawing/2014/main" id="{87501912-22D8-4916-B426-851772C2B305}"/>
              </a:ext>
            </a:extLst>
          </p:cNvPr>
          <p:cNvSpPr/>
          <p:nvPr/>
        </p:nvSpPr>
        <p:spPr>
          <a:xfrm>
            <a:off x="617836" y="4717329"/>
            <a:ext cx="9144000" cy="646331"/>
          </a:xfrm>
          <a:prstGeom prst="rect">
            <a:avLst/>
          </a:prstGeom>
        </p:spPr>
        <p:txBody>
          <a:bodyPr wrap="square">
            <a:spAutoFit/>
          </a:bodyPr>
          <a:lstStyle/>
          <a:p>
            <a:r>
              <a:rPr lang="en-US" sz="2400" dirty="0"/>
              <a:t>* FOP is required for all major sources and some non-major sources</a:t>
            </a:r>
            <a:r>
              <a:rPr lang="en-US" sz="1200" dirty="0"/>
              <a:t>			</a:t>
            </a:r>
          </a:p>
        </p:txBody>
      </p:sp>
      <p:grpSp>
        <p:nvGrpSpPr>
          <p:cNvPr id="3" name="Group 2" descr="Group of arrows pointing to Division 4, Discrete Emission Credit Program &quot;DERC Program&quot; (additional information can be found in the speaker notes)"/>
          <p:cNvGrpSpPr/>
          <p:nvPr/>
        </p:nvGrpSpPr>
        <p:grpSpPr>
          <a:xfrm>
            <a:off x="617836" y="3017471"/>
            <a:ext cx="8275410" cy="1261884"/>
            <a:chOff x="1699304" y="4087735"/>
            <a:chExt cx="9509853" cy="2454296"/>
          </a:xfrm>
        </p:grpSpPr>
        <p:grpSp>
          <p:nvGrpSpPr>
            <p:cNvPr id="13" name="Group 12" descr="three arrows in blue" title="arrows"/>
            <p:cNvGrpSpPr/>
            <p:nvPr/>
          </p:nvGrpSpPr>
          <p:grpSpPr>
            <a:xfrm>
              <a:off x="1699304" y="4359857"/>
              <a:ext cx="1968254" cy="1052997"/>
              <a:chOff x="1753515" y="4690077"/>
              <a:chExt cx="1968254" cy="1052997"/>
            </a:xfrm>
          </p:grpSpPr>
          <p:sp>
            <p:nvSpPr>
              <p:cNvPr id="9" name="Chevron 8">
                <a:extLst>
                  <a:ext uri="{C183D7F6-B498-43B3-948B-1728B52AA6E4}">
                    <adec:decorative xmlns:adec="http://schemas.microsoft.com/office/drawing/2017/decorative" xmlns="" val="1"/>
                  </a:ext>
                </a:extLst>
              </p:cNvPr>
              <p:cNvSpPr/>
              <p:nvPr/>
            </p:nvSpPr>
            <p:spPr>
              <a:xfrm>
                <a:off x="3064043" y="4690077"/>
                <a:ext cx="657726" cy="1052997"/>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a:extLst>
                  <a:ext uri="{C183D7F6-B498-43B3-948B-1728B52AA6E4}">
                    <adec:decorative xmlns:adec="http://schemas.microsoft.com/office/drawing/2017/decorative" xmlns="" val="1"/>
                  </a:ext>
                </a:extLst>
              </p:cNvPr>
              <p:cNvSpPr/>
              <p:nvPr/>
            </p:nvSpPr>
            <p:spPr>
              <a:xfrm>
                <a:off x="2446878" y="4690077"/>
                <a:ext cx="657726" cy="1052997"/>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Chevron 17">
                <a:extLst>
                  <a:ext uri="{C183D7F6-B498-43B3-948B-1728B52AA6E4}">
                    <adec:decorative xmlns:adec="http://schemas.microsoft.com/office/drawing/2017/decorative" xmlns="" val="1"/>
                  </a:ext>
                </a:extLst>
              </p:cNvPr>
              <p:cNvSpPr/>
              <p:nvPr/>
            </p:nvSpPr>
            <p:spPr>
              <a:xfrm>
                <a:off x="1753515" y="4690077"/>
                <a:ext cx="657726" cy="1052997"/>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7" name="TextBox 6" descr="Group of arrows pointing to Division 4: Discrete Emission Credit Program" title="Division 4"/>
            <p:cNvSpPr txBox="1"/>
            <p:nvPr/>
          </p:nvSpPr>
          <p:spPr>
            <a:xfrm>
              <a:off x="4010071" y="4087735"/>
              <a:ext cx="7199086" cy="2454296"/>
            </a:xfrm>
            <a:prstGeom prst="rect">
              <a:avLst/>
            </a:prstGeom>
            <a:solidFill>
              <a:schemeClr val="accent5">
                <a:lumMod val="60000"/>
                <a:lumOff val="40000"/>
              </a:schemeClr>
            </a:solidFill>
            <a:ln w="76200">
              <a:solidFill>
                <a:schemeClr val="bg1"/>
              </a:solidFill>
            </a:ln>
            <a:effectLst>
              <a:outerShdw blurRad="50800" dist="38100" algn="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nchor="t" anchorCtr="1">
              <a:spAutoFit/>
            </a:bodyPr>
            <a:lstStyle/>
            <a:p>
              <a:pPr algn="ctr"/>
              <a:r>
                <a:rPr lang="en-US" sz="2400" dirty="0">
                  <a:solidFill>
                    <a:schemeClr val="tx1"/>
                  </a:solidFill>
                </a:rPr>
                <a:t>      </a:t>
              </a:r>
              <a:r>
                <a:rPr lang="en-US" sz="2800" b="1" dirty="0">
                  <a:solidFill>
                    <a:schemeClr val="tx1"/>
                  </a:solidFill>
                </a:rPr>
                <a:t>Step 2</a:t>
              </a:r>
              <a:r>
                <a:rPr lang="en-US" sz="2800" dirty="0">
                  <a:solidFill>
                    <a:schemeClr val="tx1"/>
                  </a:solidFill>
                </a:rPr>
                <a:t>:</a:t>
              </a:r>
              <a:r>
                <a:rPr lang="en-US" sz="2800" dirty="0">
                  <a:solidFill>
                    <a:srgbClr val="0000FF"/>
                  </a:solidFill>
                </a:rPr>
                <a:t> </a:t>
              </a:r>
              <a:r>
                <a:rPr lang="en-US" sz="2800" dirty="0">
                  <a:solidFill>
                    <a:schemeClr val="tx1"/>
                  </a:solidFill>
                </a:rPr>
                <a:t>Operating Permit*</a:t>
              </a:r>
            </a:p>
            <a:p>
              <a:pPr algn="ctr"/>
              <a:r>
                <a:rPr lang="en-US" sz="2400" b="1" dirty="0">
                  <a:solidFill>
                    <a:schemeClr val="tx1"/>
                  </a:solidFill>
                </a:rPr>
                <a:t>Title V or Federal Operating Permit (FOP)</a:t>
              </a:r>
            </a:p>
            <a:p>
              <a:pPr algn="ctr"/>
              <a:r>
                <a:rPr lang="en-US" sz="2400" dirty="0">
                  <a:hlinkClick r:id="rId4"/>
                </a:rPr>
                <a:t>30 TAC §122</a:t>
              </a:r>
              <a:r>
                <a:rPr lang="en-US" sz="2400" dirty="0"/>
                <a:t> </a:t>
              </a:r>
              <a:endParaRPr lang="en-US" sz="2400" b="1" dirty="0">
                <a:solidFill>
                  <a:schemeClr val="tx1"/>
                </a:solidFill>
              </a:endParaRPr>
            </a:p>
          </p:txBody>
        </p:sp>
      </p:grpSp>
      <p:grpSp>
        <p:nvGrpSpPr>
          <p:cNvPr id="2" name="Group 1" descr="Group of arrows pointing to Division 1, Emission Credit Program &quot;ERC Program&quot; (additional information can be found in the speaker notes)"/>
          <p:cNvGrpSpPr/>
          <p:nvPr/>
        </p:nvGrpSpPr>
        <p:grpSpPr>
          <a:xfrm>
            <a:off x="260504" y="1286835"/>
            <a:ext cx="7060231" cy="1261884"/>
            <a:chOff x="497614" y="2138226"/>
            <a:chExt cx="9413641" cy="1682511"/>
          </a:xfrm>
        </p:grpSpPr>
        <p:sp>
          <p:nvSpPr>
            <p:cNvPr id="4" name="TextBox 3"/>
            <p:cNvSpPr txBox="1"/>
            <p:nvPr/>
          </p:nvSpPr>
          <p:spPr>
            <a:xfrm>
              <a:off x="497614" y="2138226"/>
              <a:ext cx="7024914" cy="1682511"/>
            </a:xfrm>
            <a:prstGeom prst="rect">
              <a:avLst/>
            </a:prstGeom>
            <a:solidFill>
              <a:srgbClr val="92D050"/>
            </a:solidFill>
            <a:ln w="76200">
              <a:solidFill>
                <a:schemeClr val="bg1"/>
              </a:solidFill>
            </a:ln>
            <a:effectLst>
              <a:outerShdw blurRad="50800" dist="38100" dir="18900000" algn="b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nchor="ctr" anchorCtr="0">
              <a:spAutoFit/>
            </a:bodyPr>
            <a:lstStyle/>
            <a:p>
              <a:pPr algn="ctr"/>
              <a:r>
                <a:rPr lang="en-US" sz="2800" b="1" dirty="0">
                  <a:solidFill>
                    <a:schemeClr val="tx1"/>
                  </a:solidFill>
                </a:rPr>
                <a:t>Step 1</a:t>
              </a:r>
              <a:r>
                <a:rPr lang="en-US" sz="2800" dirty="0">
                  <a:solidFill>
                    <a:schemeClr val="tx1"/>
                  </a:solidFill>
                </a:rPr>
                <a:t>: Construction Permit</a:t>
              </a:r>
            </a:p>
            <a:p>
              <a:pPr algn="ctr"/>
              <a:r>
                <a:rPr lang="en-US" sz="2400" b="1" dirty="0">
                  <a:solidFill>
                    <a:schemeClr val="tx1"/>
                  </a:solidFill>
                </a:rPr>
                <a:t>New Source Review (NSR)</a:t>
              </a:r>
            </a:p>
            <a:p>
              <a:pPr algn="ctr"/>
              <a:r>
                <a:rPr lang="en-US" sz="2400" dirty="0">
                  <a:hlinkClick r:id="rId5"/>
                </a:rPr>
                <a:t>30 TAC §106 </a:t>
              </a:r>
              <a:r>
                <a:rPr lang="en-US" sz="2400" dirty="0"/>
                <a:t>and </a:t>
              </a:r>
              <a:r>
                <a:rPr lang="en-US" sz="2400" dirty="0">
                  <a:hlinkClick r:id="rId6"/>
                </a:rPr>
                <a:t>§116</a:t>
              </a:r>
              <a:r>
                <a:rPr lang="en-US" sz="2400" dirty="0"/>
                <a:t>  </a:t>
              </a:r>
              <a:r>
                <a:rPr lang="en-US" sz="2400" b="1" dirty="0">
                  <a:solidFill>
                    <a:schemeClr val="tx1"/>
                  </a:solidFill>
                </a:rPr>
                <a:t> </a:t>
              </a:r>
            </a:p>
          </p:txBody>
        </p:sp>
        <p:grpSp>
          <p:nvGrpSpPr>
            <p:cNvPr id="20" name="Group 19" descr="Three arrows in green" title="Arrows"/>
            <p:cNvGrpSpPr/>
            <p:nvPr/>
          </p:nvGrpSpPr>
          <p:grpSpPr>
            <a:xfrm flipH="1">
              <a:off x="7943001" y="2438660"/>
              <a:ext cx="1968254" cy="1052997"/>
              <a:chOff x="1753515" y="4690077"/>
              <a:chExt cx="1968254" cy="1052997"/>
            </a:xfrm>
          </p:grpSpPr>
          <p:sp>
            <p:nvSpPr>
              <p:cNvPr id="21" name="Chevron 20">
                <a:extLst>
                  <a:ext uri="{C183D7F6-B498-43B3-948B-1728B52AA6E4}">
                    <adec:decorative xmlns:adec="http://schemas.microsoft.com/office/drawing/2017/decorative" xmlns="" val="1"/>
                  </a:ext>
                </a:extLst>
              </p:cNvPr>
              <p:cNvSpPr/>
              <p:nvPr/>
            </p:nvSpPr>
            <p:spPr>
              <a:xfrm>
                <a:off x="3064043" y="4690077"/>
                <a:ext cx="657726" cy="1052997"/>
              </a:xfrm>
              <a:prstGeom prst="chevr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Chevron 21">
                <a:extLst>
                  <a:ext uri="{C183D7F6-B498-43B3-948B-1728B52AA6E4}">
                    <adec:decorative xmlns:adec="http://schemas.microsoft.com/office/drawing/2017/decorative" xmlns="" val="1"/>
                  </a:ext>
                </a:extLst>
              </p:cNvPr>
              <p:cNvSpPr/>
              <p:nvPr/>
            </p:nvSpPr>
            <p:spPr>
              <a:xfrm>
                <a:off x="2446878" y="4690077"/>
                <a:ext cx="657726" cy="1052997"/>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Chevron 22">
                <a:extLst>
                  <a:ext uri="{C183D7F6-B498-43B3-948B-1728B52AA6E4}">
                    <adec:decorative xmlns:adec="http://schemas.microsoft.com/office/drawing/2017/decorative" xmlns="" val="1"/>
                  </a:ext>
                </a:extLst>
              </p:cNvPr>
              <p:cNvSpPr/>
              <p:nvPr/>
            </p:nvSpPr>
            <p:spPr>
              <a:xfrm>
                <a:off x="1753515" y="4690077"/>
                <a:ext cx="657726" cy="1052997"/>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4" name="Title 2">
            <a:extLst>
              <a:ext uri="{FF2B5EF4-FFF2-40B4-BE49-F238E27FC236}">
                <a16:creationId xmlns:a16="http://schemas.microsoft.com/office/drawing/2014/main" id="{70E899F7-7294-4721-8DE6-FEC2844C92FB}"/>
              </a:ext>
            </a:extLst>
          </p:cNvPr>
          <p:cNvSpPr txBox="1">
            <a:spLocks/>
          </p:cNvSpPr>
          <p:nvPr/>
        </p:nvSpPr>
        <p:spPr>
          <a:xfrm>
            <a:off x="1" y="195104"/>
            <a:ext cx="9143999" cy="634151"/>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latin typeface="+mn-lt"/>
              </a:rPr>
              <a:t>The Texas 2-Step Permitting System</a:t>
            </a:r>
            <a:endParaRPr lang="en-US" sz="2800" dirty="0"/>
          </a:p>
        </p:txBody>
      </p:sp>
      <p:sp>
        <p:nvSpPr>
          <p:cNvPr id="8" name="Title 7" hidden="1"/>
          <p:cNvSpPr>
            <a:spLocks noGrp="1"/>
          </p:cNvSpPr>
          <p:nvPr>
            <p:ph type="title"/>
          </p:nvPr>
        </p:nvSpPr>
        <p:spPr>
          <a:xfrm>
            <a:off x="1" y="218590"/>
            <a:ext cx="9143999" cy="634151"/>
          </a:xfrm>
        </p:spPr>
        <p:txBody>
          <a:bodyPr>
            <a:normAutofit/>
          </a:bodyPr>
          <a:lstStyle/>
          <a:p>
            <a:pPr algn="ctr"/>
            <a:r>
              <a:rPr lang="en-US" sz="3700" b="1" dirty="0">
                <a:latin typeface="+mn-lt"/>
              </a:rPr>
              <a:t>AIR PERMITTING</a:t>
            </a:r>
            <a:endParaRPr lang="en-US" dirty="0"/>
          </a:p>
        </p:txBody>
      </p:sp>
    </p:spTree>
    <p:extLst>
      <p:ext uri="{BB962C8B-B14F-4D97-AF65-F5344CB8AC3E}">
        <p14:creationId xmlns:p14="http://schemas.microsoft.com/office/powerpoint/2010/main" val="1046807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1DD842DD-31B7-4454-9CAB-809D26EED25E}"/>
              </a:ext>
            </a:extLst>
          </p:cNvPr>
          <p:cNvSpPr/>
          <p:nvPr/>
        </p:nvSpPr>
        <p:spPr>
          <a:xfrm>
            <a:off x="3198334" y="3947214"/>
            <a:ext cx="5456612" cy="80253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Type of FOP revision - Minor/Significant?</a:t>
            </a:r>
          </a:p>
        </p:txBody>
      </p:sp>
      <p:sp>
        <p:nvSpPr>
          <p:cNvPr id="50" name="Rounded Rectangle 3">
            <a:extLst>
              <a:ext uri="{FF2B5EF4-FFF2-40B4-BE49-F238E27FC236}">
                <a16:creationId xmlns:a16="http://schemas.microsoft.com/office/drawing/2014/main" id="{BE0B5D63-F942-4B73-A9D4-C3E283B6B7E0}"/>
              </a:ext>
            </a:extLst>
          </p:cNvPr>
          <p:cNvSpPr/>
          <p:nvPr/>
        </p:nvSpPr>
        <p:spPr>
          <a:xfrm>
            <a:off x="3158545" y="3010604"/>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New or Updated NSR/PSD/NA permit version</a:t>
            </a:r>
          </a:p>
        </p:txBody>
      </p:sp>
      <p:sp>
        <p:nvSpPr>
          <p:cNvPr id="46" name="Rounded Rectangle 17">
            <a:extLst>
              <a:ext uri="{FF2B5EF4-FFF2-40B4-BE49-F238E27FC236}">
                <a16:creationId xmlns:a16="http://schemas.microsoft.com/office/drawing/2014/main" id="{50015103-9572-428D-BD94-872BA91A8BEB}"/>
              </a:ext>
            </a:extLst>
          </p:cNvPr>
          <p:cNvSpPr/>
          <p:nvPr/>
        </p:nvSpPr>
        <p:spPr>
          <a:xfrm>
            <a:off x="3158545" y="2133085"/>
            <a:ext cx="5456613" cy="736830"/>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u="sng" dirty="0">
                <a:solidFill>
                  <a:schemeClr val="tx1"/>
                </a:solidFill>
              </a:rPr>
              <a:t>Major</a:t>
            </a:r>
            <a:r>
              <a:rPr lang="en-US" sz="2400" b="1" dirty="0">
                <a:solidFill>
                  <a:schemeClr val="tx1"/>
                </a:solidFill>
              </a:rPr>
              <a:t> modification project</a:t>
            </a:r>
          </a:p>
        </p:txBody>
      </p:sp>
      <p:sp>
        <p:nvSpPr>
          <p:cNvPr id="45" name="Rounded Rectangle 3">
            <a:extLst>
              <a:ext uri="{FF2B5EF4-FFF2-40B4-BE49-F238E27FC236}">
                <a16:creationId xmlns:a16="http://schemas.microsoft.com/office/drawing/2014/main" id="{BE59C4D4-1E81-45DF-8355-E71224523718}"/>
              </a:ext>
            </a:extLst>
          </p:cNvPr>
          <p:cNvSpPr/>
          <p:nvPr/>
        </p:nvSpPr>
        <p:spPr>
          <a:xfrm>
            <a:off x="3158545" y="1238753"/>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Add new units and throughput increase</a:t>
            </a:r>
          </a:p>
        </p:txBody>
      </p:sp>
      <p:sp>
        <p:nvSpPr>
          <p:cNvPr id="47" name="Rectangle 46" descr="Rectangle used in background design">
            <a:extLst>
              <a:ext uri="{FF2B5EF4-FFF2-40B4-BE49-F238E27FC236}">
                <a16:creationId xmlns:a16="http://schemas.microsoft.com/office/drawing/2014/main" id="{271EEA3A-D2DC-4FF8-804F-7E104DC6A77D}"/>
              </a:ext>
            </a:extLst>
          </p:cNvPr>
          <p:cNvSpPr/>
          <p:nvPr/>
        </p:nvSpPr>
        <p:spPr>
          <a:xfrm>
            <a:off x="386639" y="1238753"/>
            <a:ext cx="2851484" cy="351099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4" name="Rounded Rectangular Callout 14">
            <a:extLst>
              <a:ext uri="{FF2B5EF4-FFF2-40B4-BE49-F238E27FC236}">
                <a16:creationId xmlns:a16="http://schemas.microsoft.com/office/drawing/2014/main" id="{A61614AC-EECD-4A37-B3A5-3B5576DFFCC0}"/>
              </a:ext>
            </a:extLst>
          </p:cNvPr>
          <p:cNvSpPr/>
          <p:nvPr/>
        </p:nvSpPr>
        <p:spPr>
          <a:xfrm>
            <a:off x="7608311" y="3487316"/>
            <a:ext cx="1456906" cy="736830"/>
          </a:xfrm>
          <a:prstGeom prst="wedgeRoundRectCallout">
            <a:avLst>
              <a:gd name="adj1" fmla="val -75677"/>
              <a:gd name="adj2" fmla="val 65204"/>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solidFill>
                  <a:schemeClr val="tx1"/>
                </a:solidFill>
              </a:rPr>
              <a:t>Significant</a:t>
            </a:r>
          </a:p>
        </p:txBody>
      </p:sp>
      <p:pic>
        <p:nvPicPr>
          <p:cNvPr id="16" name="Picture 15" descr="Power Plant stacks">
            <a:extLst>
              <a:ext uri="{FF2B5EF4-FFF2-40B4-BE49-F238E27FC236}">
                <a16:creationId xmlns:a16="http://schemas.microsoft.com/office/drawing/2014/main" id="{A332BE42-E400-4CCE-AA94-E970159C57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95" r="8536"/>
          <a:stretch/>
        </p:blipFill>
        <p:spPr>
          <a:xfrm>
            <a:off x="607952" y="1663852"/>
            <a:ext cx="2373682" cy="2693504"/>
          </a:xfrm>
          <a:prstGeom prst="rect">
            <a:avLst/>
          </a:prstGeom>
        </p:spPr>
      </p:pic>
      <p:sp>
        <p:nvSpPr>
          <p:cNvPr id="10" name="Rectangle 9" descr="Rectangle used in background design">
            <a:extLst>
              <a:ext uri="{FF2B5EF4-FFF2-40B4-BE49-F238E27FC236}">
                <a16:creationId xmlns:a16="http://schemas.microsoft.com/office/drawing/2014/main" id="{C0CCAC8D-599C-4444-B972-F94C70633FF0}"/>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p:cNvSpPr>
            <a:spLocks noGrp="1"/>
          </p:cNvSpPr>
          <p:nvPr>
            <p:ph type="title"/>
          </p:nvPr>
        </p:nvSpPr>
        <p:spPr>
          <a:xfrm>
            <a:off x="0" y="0"/>
            <a:ext cx="9144000" cy="783839"/>
          </a:xfrm>
        </p:spPr>
        <p:txBody>
          <a:bodyPr>
            <a:normAutofit fontScale="90000"/>
          </a:bodyPr>
          <a:lstStyle/>
          <a:p>
            <a:pPr algn="ctr"/>
            <a:r>
              <a:rPr lang="en-US" b="1" dirty="0">
                <a:latin typeface="+mn-lt"/>
              </a:rPr>
              <a:t>Example: Major NSR Site </a:t>
            </a:r>
            <a:br>
              <a:rPr lang="en-US" b="1" dirty="0">
                <a:latin typeface="+mn-lt"/>
              </a:rPr>
            </a:br>
            <a:r>
              <a:rPr lang="en-US" sz="2700" b="1" dirty="0">
                <a:latin typeface="+mn-lt"/>
              </a:rPr>
              <a:t>Site is Subject to TV</a:t>
            </a:r>
          </a:p>
        </p:txBody>
      </p:sp>
    </p:spTree>
    <p:extLst>
      <p:ext uri="{BB962C8B-B14F-4D97-AF65-F5344CB8AC3E}">
        <p14:creationId xmlns:p14="http://schemas.microsoft.com/office/powerpoint/2010/main" val="4074221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300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300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31" presetClass="entr" presetSubtype="0" fill="hold" grpId="0" nodeType="afterEffect">
                                  <p:stCondLst>
                                    <p:cond delay="100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0" grpId="0" animBg="1"/>
      <p:bldP spid="46" grpId="0" animBg="1"/>
      <p:bldP spid="45" grpId="0" animBg="1"/>
      <p:bldP spid="47"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705567" y="2123561"/>
            <a:ext cx="7758571" cy="2153164"/>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spcBef>
                <a:spcPts val="600"/>
              </a:spcBef>
            </a:pPr>
            <a:r>
              <a:rPr lang="en-US" sz="2800" dirty="0">
                <a:solidFill>
                  <a:schemeClr val="tx1"/>
                </a:solidFill>
                <a:cs typeface="Tahoma" pitchFamily="34" charset="0"/>
              </a:rPr>
              <a:t>NSR – File an amendment to revise NSR</a:t>
            </a:r>
          </a:p>
          <a:p>
            <a:pPr marL="1143000" lvl="2" indent="-457200">
              <a:spcBef>
                <a:spcPts val="600"/>
              </a:spcBef>
              <a:buFont typeface="Arial" panose="020B0604020202020204" pitchFamily="34" charset="0"/>
              <a:buChar char="•"/>
            </a:pPr>
            <a:r>
              <a:rPr lang="en-US" sz="2400" dirty="0">
                <a:solidFill>
                  <a:schemeClr val="tx1"/>
                </a:solidFill>
                <a:cs typeface="Tahoma" pitchFamily="34" charset="0"/>
              </a:rPr>
              <a:t>Major modification project</a:t>
            </a:r>
          </a:p>
          <a:p>
            <a:pPr marL="1143000" lvl="2" indent="-457200">
              <a:spcBef>
                <a:spcPts val="600"/>
              </a:spcBef>
              <a:buFont typeface="Arial" panose="020B0604020202020204" pitchFamily="34" charset="0"/>
              <a:buChar char="•"/>
            </a:pPr>
            <a:r>
              <a:rPr lang="en-US" sz="2400" dirty="0">
                <a:solidFill>
                  <a:schemeClr val="tx1"/>
                </a:solidFill>
                <a:cs typeface="Tahoma" pitchFamily="34" charset="0"/>
              </a:rPr>
              <a:t>Submit NA application</a:t>
            </a:r>
          </a:p>
          <a:p>
            <a:pPr marL="1143000" lvl="2" indent="-457200">
              <a:spcBef>
                <a:spcPts val="600"/>
              </a:spcBef>
              <a:buFont typeface="Arial" panose="020B0604020202020204" pitchFamily="34" charset="0"/>
              <a:buChar char="•"/>
            </a:pPr>
            <a:r>
              <a:rPr lang="en-US" sz="2400" dirty="0">
                <a:solidFill>
                  <a:schemeClr val="tx1"/>
                </a:solidFill>
                <a:cs typeface="Tahoma" pitchFamily="34" charset="0"/>
              </a:rPr>
              <a:t>Revise version number of NA permit</a:t>
            </a:r>
          </a:p>
        </p:txBody>
      </p:sp>
      <p:sp>
        <p:nvSpPr>
          <p:cNvPr id="5" name="Rectangle 4" descr="Rectangle used in background design">
            <a:extLst>
              <a:ext uri="{FF2B5EF4-FFF2-40B4-BE49-F238E27FC236}">
                <a16:creationId xmlns:a16="http://schemas.microsoft.com/office/drawing/2014/main" id="{389A5C91-9D76-459F-B483-0BBA9C612AB7}"/>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a:extLst>
              <a:ext uri="{FF2B5EF4-FFF2-40B4-BE49-F238E27FC236}">
                <a16:creationId xmlns:a16="http://schemas.microsoft.com/office/drawing/2014/main" id="{2473B623-2A54-4DDA-A5E2-66BF9885F121}"/>
              </a:ext>
            </a:extLst>
          </p:cNvPr>
          <p:cNvSpPr>
            <a:spLocks noGrp="1"/>
          </p:cNvSpPr>
          <p:nvPr>
            <p:ph type="title"/>
          </p:nvPr>
        </p:nvSpPr>
        <p:spPr>
          <a:xfrm>
            <a:off x="0" y="1129389"/>
            <a:ext cx="9118292" cy="994172"/>
          </a:xfrm>
        </p:spPr>
        <p:txBody>
          <a:bodyPr>
            <a:normAutofit/>
          </a:bodyPr>
          <a:lstStyle/>
          <a:p>
            <a:pPr algn="ctr"/>
            <a:r>
              <a:rPr lang="en-US" sz="2800" b="1" dirty="0">
                <a:latin typeface="+mn-lt"/>
              </a:rPr>
              <a:t>Impact on NSR Permitting</a:t>
            </a:r>
          </a:p>
        </p:txBody>
      </p:sp>
      <p:sp>
        <p:nvSpPr>
          <p:cNvPr id="6" name="Title 1">
            <a:extLst>
              <a:ext uri="{FF2B5EF4-FFF2-40B4-BE49-F238E27FC236}">
                <a16:creationId xmlns:a16="http://schemas.microsoft.com/office/drawing/2014/main" id="{1CB6A1A8-74FF-46FE-8323-EB780E99D054}"/>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Tree>
    <p:extLst>
      <p:ext uri="{BB962C8B-B14F-4D97-AF65-F5344CB8AC3E}">
        <p14:creationId xmlns:p14="http://schemas.microsoft.com/office/powerpoint/2010/main" val="41941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childTnLst>
                          </p:cTn>
                        </p:par>
                        <p:par>
                          <p:cTn id="11" fill="hold">
                            <p:stCondLst>
                              <p:cond delay="500"/>
                            </p:stCondLst>
                            <p:childTnLst>
                              <p:par>
                                <p:cTn id="12" presetID="5" presetClass="entr" presetSubtype="10" fill="hold" nodeType="afterEffect">
                                  <p:stCondLst>
                                    <p:cond delay="3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heckerboard(across)">
                                      <p:cBhvr>
                                        <p:cTn id="14" dur="500"/>
                                        <p:tgtEl>
                                          <p:spTgt spid="4">
                                            <p:txEl>
                                              <p:pRg st="1" end="1"/>
                                            </p:txEl>
                                          </p:spTgt>
                                        </p:tgtEl>
                                      </p:cBhvr>
                                    </p:animEffect>
                                  </p:childTnLst>
                                </p:cTn>
                              </p:par>
                            </p:childTnLst>
                          </p:cTn>
                        </p:par>
                        <p:par>
                          <p:cTn id="15" fill="hold">
                            <p:stCondLst>
                              <p:cond delay="4000"/>
                            </p:stCondLst>
                            <p:childTnLst>
                              <p:par>
                                <p:cTn id="16" presetID="5" presetClass="entr" presetSubtype="1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heckerboard(across)">
                                      <p:cBhvr>
                                        <p:cTn id="18" dur="500"/>
                                        <p:tgtEl>
                                          <p:spTgt spid="4">
                                            <p:txEl>
                                              <p:pRg st="2" end="2"/>
                                            </p:txEl>
                                          </p:spTgt>
                                        </p:tgtEl>
                                      </p:cBhvr>
                                    </p:animEffect>
                                  </p:childTnLst>
                                </p:cTn>
                              </p:par>
                            </p:childTnLst>
                          </p:cTn>
                        </p:par>
                        <p:par>
                          <p:cTn id="19" fill="hold">
                            <p:stCondLst>
                              <p:cond delay="6500"/>
                            </p:stCondLst>
                            <p:childTnLst>
                              <p:par>
                                <p:cTn id="20" presetID="5" presetClass="entr" presetSubtype="10" fill="hold" nodeType="afterEffect">
                                  <p:stCondLst>
                                    <p:cond delay="200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heckerboard(across)">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498527" y="2123561"/>
            <a:ext cx="8121238" cy="1944128"/>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spcBef>
                <a:spcPts val="600"/>
              </a:spcBef>
            </a:pPr>
            <a:r>
              <a:rPr lang="en-US" sz="2800" dirty="0">
                <a:solidFill>
                  <a:schemeClr val="tx1"/>
                </a:solidFill>
                <a:cs typeface="Tahoma" pitchFamily="34" charset="0"/>
              </a:rPr>
              <a:t>FOP - Submit a FOP significant revision application</a:t>
            </a:r>
          </a:p>
          <a:p>
            <a:pPr marL="1143000" lvl="2" indent="-457200">
              <a:spcBef>
                <a:spcPts val="600"/>
              </a:spcBef>
              <a:buFont typeface="Arial" panose="020B0604020202020204" pitchFamily="34" charset="0"/>
              <a:buChar char="•"/>
            </a:pPr>
            <a:r>
              <a:rPr lang="en-US" sz="2400" dirty="0">
                <a:solidFill>
                  <a:schemeClr val="tx1"/>
                </a:solidFill>
                <a:cs typeface="Tahoma" pitchFamily="34" charset="0"/>
              </a:rPr>
              <a:t>Revise or add Major NSR Summary Table in FOP</a:t>
            </a:r>
          </a:p>
          <a:p>
            <a:pPr marL="1143000" lvl="2" indent="-457200">
              <a:spcBef>
                <a:spcPts val="600"/>
              </a:spcBef>
              <a:buFont typeface="Arial" panose="020B0604020202020204" pitchFamily="34" charset="0"/>
              <a:buChar char="•"/>
            </a:pPr>
            <a:r>
              <a:rPr lang="en-US" sz="2400" dirty="0">
                <a:solidFill>
                  <a:schemeClr val="tx1"/>
                </a:solidFill>
                <a:cs typeface="Tahoma" pitchFamily="34" charset="0"/>
              </a:rPr>
              <a:t>Revise or add version number of NSR/PSD/NA permit in FOP table</a:t>
            </a:r>
          </a:p>
        </p:txBody>
      </p:sp>
      <p:sp>
        <p:nvSpPr>
          <p:cNvPr id="5" name="Rectangle 4" descr="Rectangle used in background design">
            <a:extLst>
              <a:ext uri="{FF2B5EF4-FFF2-40B4-BE49-F238E27FC236}">
                <a16:creationId xmlns:a16="http://schemas.microsoft.com/office/drawing/2014/main" id="{9D462BC4-2883-4C2F-9625-CE60EB1DDC55}"/>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Title 1">
            <a:extLst>
              <a:ext uri="{FF2B5EF4-FFF2-40B4-BE49-F238E27FC236}">
                <a16:creationId xmlns:a16="http://schemas.microsoft.com/office/drawing/2014/main" id="{5387AF71-D1B7-4467-8F49-027B1E9002DC}"/>
              </a:ext>
            </a:extLst>
          </p:cNvPr>
          <p:cNvSpPr>
            <a:spLocks noGrp="1"/>
          </p:cNvSpPr>
          <p:nvPr>
            <p:ph type="title"/>
          </p:nvPr>
        </p:nvSpPr>
        <p:spPr>
          <a:xfrm>
            <a:off x="0" y="1129389"/>
            <a:ext cx="9118292" cy="994172"/>
          </a:xfrm>
        </p:spPr>
        <p:txBody>
          <a:bodyPr>
            <a:normAutofit/>
          </a:bodyPr>
          <a:lstStyle/>
          <a:p>
            <a:pPr algn="ctr"/>
            <a:r>
              <a:rPr lang="en-US" sz="2800" b="1" dirty="0">
                <a:latin typeface="+mn-lt"/>
              </a:rPr>
              <a:t>Impact on FOP Permitting</a:t>
            </a:r>
          </a:p>
        </p:txBody>
      </p:sp>
      <p:sp>
        <p:nvSpPr>
          <p:cNvPr id="6" name="Title 1">
            <a:extLst>
              <a:ext uri="{FF2B5EF4-FFF2-40B4-BE49-F238E27FC236}">
                <a16:creationId xmlns:a16="http://schemas.microsoft.com/office/drawing/2014/main" id="{95569679-B36B-4AB0-9E1D-4187E59C00E6}"/>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Tree>
    <p:extLst>
      <p:ext uri="{BB962C8B-B14F-4D97-AF65-F5344CB8AC3E}">
        <p14:creationId xmlns:p14="http://schemas.microsoft.com/office/powerpoint/2010/main" val="24041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heckerboard(across)">
                                      <p:cBhvr>
                                        <p:cTn id="10" dur="500"/>
                                        <p:tgtEl>
                                          <p:spTgt spid="4">
                                            <p:txEl>
                                              <p:pRg st="0" end="0"/>
                                            </p:txEl>
                                          </p:spTgt>
                                        </p:tgtEl>
                                      </p:cBhvr>
                                    </p:animEffect>
                                  </p:childTnLst>
                                </p:cTn>
                              </p:par>
                            </p:childTnLst>
                          </p:cTn>
                        </p:par>
                        <p:par>
                          <p:cTn id="11" fill="hold">
                            <p:stCondLst>
                              <p:cond delay="500"/>
                            </p:stCondLst>
                            <p:childTnLst>
                              <p:par>
                                <p:cTn id="12" presetID="5" presetClass="entr" presetSubtype="10" fill="hold" nodeType="afterEffect">
                                  <p:stCondLst>
                                    <p:cond delay="3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checkerboard(across)">
                                      <p:cBhvr>
                                        <p:cTn id="14" dur="500"/>
                                        <p:tgtEl>
                                          <p:spTgt spid="4">
                                            <p:txEl>
                                              <p:pRg st="1" end="1"/>
                                            </p:txEl>
                                          </p:spTgt>
                                        </p:tgtEl>
                                      </p:cBhvr>
                                    </p:animEffect>
                                  </p:childTnLst>
                                </p:cTn>
                              </p:par>
                            </p:childTnLst>
                          </p:cTn>
                        </p:par>
                        <p:par>
                          <p:cTn id="15" fill="hold">
                            <p:stCondLst>
                              <p:cond delay="4000"/>
                            </p:stCondLst>
                            <p:childTnLst>
                              <p:par>
                                <p:cTn id="16" presetID="5" presetClass="entr" presetSubtype="1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heckerboard(across)">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252413" y="1846309"/>
            <a:ext cx="8639174" cy="2573291"/>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00100" lvl="1" indent="-457200">
              <a:spcBef>
                <a:spcPts val="600"/>
              </a:spcBef>
              <a:buFont typeface="Arial" panose="020B0604020202020204" pitchFamily="34" charset="0"/>
              <a:buChar char="•"/>
            </a:pPr>
            <a:r>
              <a:rPr lang="en-US" sz="2800" dirty="0">
                <a:solidFill>
                  <a:schemeClr val="tx1"/>
                </a:solidFill>
                <a:cs typeface="Tahoma" pitchFamily="34" charset="0"/>
              </a:rPr>
              <a:t>NSR – before construction begins; construction cannot occur until the permit is issued.</a:t>
            </a:r>
          </a:p>
          <a:p>
            <a:pPr marL="800100" lvl="1" indent="-457200">
              <a:spcBef>
                <a:spcPts val="600"/>
              </a:spcBef>
              <a:buFont typeface="Arial" panose="020B0604020202020204" pitchFamily="34" charset="0"/>
              <a:buChar char="•"/>
            </a:pPr>
            <a:r>
              <a:rPr lang="en-US" sz="2800" dirty="0">
                <a:solidFill>
                  <a:schemeClr val="tx1"/>
                </a:solidFill>
                <a:cs typeface="Tahoma" pitchFamily="34" charset="0"/>
              </a:rPr>
              <a:t>FOP – before operation begins</a:t>
            </a:r>
          </a:p>
          <a:p>
            <a:pPr marL="1143000" lvl="2" indent="-457200">
              <a:spcBef>
                <a:spcPts val="600"/>
              </a:spcBef>
              <a:buFont typeface="Arial" panose="020B0604020202020204" pitchFamily="34" charset="0"/>
              <a:buChar char="•"/>
            </a:pPr>
            <a:r>
              <a:rPr lang="en-US" sz="2400" dirty="0">
                <a:solidFill>
                  <a:schemeClr val="tx1"/>
                </a:solidFill>
                <a:cs typeface="Tahoma" pitchFamily="34" charset="0"/>
              </a:rPr>
              <a:t>No TV authorization to operate unit until FOP is issued</a:t>
            </a:r>
          </a:p>
          <a:p>
            <a:pPr marL="1143000" lvl="2" indent="-457200">
              <a:spcBef>
                <a:spcPts val="600"/>
              </a:spcBef>
              <a:buFont typeface="Arial" panose="020B0604020202020204" pitchFamily="34" charset="0"/>
              <a:buChar char="•"/>
            </a:pPr>
            <a:r>
              <a:rPr lang="en-US" sz="2400" dirty="0">
                <a:solidFill>
                  <a:schemeClr val="tx1"/>
                </a:solidFill>
                <a:cs typeface="Tahoma" pitchFamily="34" charset="0"/>
              </a:rPr>
              <a:t>No public notice until NSR NA permit is issued</a:t>
            </a:r>
          </a:p>
        </p:txBody>
      </p:sp>
      <p:sp>
        <p:nvSpPr>
          <p:cNvPr id="5" name="Rectangle 4" descr="Rectangle used in background design">
            <a:extLst>
              <a:ext uri="{FF2B5EF4-FFF2-40B4-BE49-F238E27FC236}">
                <a16:creationId xmlns:a16="http://schemas.microsoft.com/office/drawing/2014/main" id="{C0007B1A-B3E1-4671-8E15-96643D331E68}"/>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Title 1">
            <a:extLst>
              <a:ext uri="{FF2B5EF4-FFF2-40B4-BE49-F238E27FC236}">
                <a16:creationId xmlns:a16="http://schemas.microsoft.com/office/drawing/2014/main" id="{E803F03B-7AEE-4199-905D-A8AFAB6D8A87}"/>
              </a:ext>
            </a:extLst>
          </p:cNvPr>
          <p:cNvSpPr txBox="1">
            <a:spLocks/>
          </p:cNvSpPr>
          <p:nvPr/>
        </p:nvSpPr>
        <p:spPr>
          <a:xfrm>
            <a:off x="0" y="973470"/>
            <a:ext cx="91440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When to Submit an Application</a:t>
            </a:r>
          </a:p>
        </p:txBody>
      </p:sp>
      <p:sp>
        <p:nvSpPr>
          <p:cNvPr id="6" name="Title 1">
            <a:extLst>
              <a:ext uri="{FF2B5EF4-FFF2-40B4-BE49-F238E27FC236}">
                <a16:creationId xmlns:a16="http://schemas.microsoft.com/office/drawing/2014/main" id="{212343F1-D646-40F3-BA14-A7D7435D14DD}"/>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
        <p:nvSpPr>
          <p:cNvPr id="2" name="Title 1" hidden="1">
            <a:extLst>
              <a:ext uri="{FF2B5EF4-FFF2-40B4-BE49-F238E27FC236}">
                <a16:creationId xmlns:a16="http://schemas.microsoft.com/office/drawing/2014/main" id="{2473B623-2A54-4DDA-A5E2-66BF9885F121}"/>
              </a:ext>
            </a:extLst>
          </p:cNvPr>
          <p:cNvSpPr>
            <a:spLocks noGrp="1"/>
          </p:cNvSpPr>
          <p:nvPr>
            <p:ph type="title"/>
          </p:nvPr>
        </p:nvSpPr>
        <p:spPr>
          <a:xfrm>
            <a:off x="-107577" y="3806941"/>
            <a:ext cx="9118292" cy="994172"/>
          </a:xfrm>
        </p:spPr>
        <p:txBody>
          <a:bodyPr>
            <a:normAutofit fontScale="90000"/>
          </a:bodyPr>
          <a:lstStyle/>
          <a:p>
            <a:pPr algn="ctr"/>
            <a:r>
              <a:rPr lang="en-US" sz="6000" b="1" dirty="0"/>
              <a:t>Example: Major NSR Site </a:t>
            </a:r>
            <a:br>
              <a:rPr lang="en-US" sz="6000" b="1" dirty="0"/>
            </a:br>
            <a:r>
              <a:rPr lang="en-US" sz="4800" b="1" dirty="0"/>
              <a:t>Site is Subject to TV</a:t>
            </a:r>
            <a:br>
              <a:rPr lang="en-US" sz="4800" b="1" dirty="0"/>
            </a:br>
            <a:r>
              <a:rPr lang="en-US" sz="4800" b="1" dirty="0"/>
              <a:t>, </a:t>
            </a:r>
            <a:r>
              <a:rPr lang="en-US" sz="2800" b="1" dirty="0">
                <a:latin typeface="+mn-lt"/>
              </a:rPr>
              <a:t>When to Submit an Application</a:t>
            </a:r>
          </a:p>
        </p:txBody>
      </p:sp>
    </p:spTree>
    <p:extLst>
      <p:ext uri="{BB962C8B-B14F-4D97-AF65-F5344CB8AC3E}">
        <p14:creationId xmlns:p14="http://schemas.microsoft.com/office/powerpoint/2010/main" val="116974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300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2" presetClass="entr" presetSubtype="4" fill="hold" nodeType="afterEffect">
                                  <p:stCondLst>
                                    <p:cond delay="200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6500"/>
                            </p:stCondLst>
                            <p:childTnLst>
                              <p:par>
                                <p:cTn id="23" presetID="2" presetClass="entr" presetSubtype="4" fill="hold" nodeType="afterEffect">
                                  <p:stCondLst>
                                    <p:cond delay="200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1DD842DD-31B7-4454-9CAB-809D26EED25E}"/>
              </a:ext>
            </a:extLst>
          </p:cNvPr>
          <p:cNvSpPr/>
          <p:nvPr/>
        </p:nvSpPr>
        <p:spPr>
          <a:xfrm>
            <a:off x="3276732" y="3966264"/>
            <a:ext cx="5456612" cy="80253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Type of FOP revision - Minor/Significant?</a:t>
            </a:r>
          </a:p>
        </p:txBody>
      </p:sp>
      <p:sp>
        <p:nvSpPr>
          <p:cNvPr id="50" name="Rounded Rectangle 3">
            <a:extLst>
              <a:ext uri="{FF2B5EF4-FFF2-40B4-BE49-F238E27FC236}">
                <a16:creationId xmlns:a16="http://schemas.microsoft.com/office/drawing/2014/main" id="{BE0B5D63-F942-4B73-A9D4-C3E283B6B7E0}"/>
              </a:ext>
            </a:extLst>
          </p:cNvPr>
          <p:cNvSpPr/>
          <p:nvPr/>
        </p:nvSpPr>
        <p:spPr>
          <a:xfrm>
            <a:off x="3236943" y="3029654"/>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Update NSR/PSD/NA permit</a:t>
            </a:r>
          </a:p>
        </p:txBody>
      </p:sp>
      <p:sp>
        <p:nvSpPr>
          <p:cNvPr id="46" name="Rounded Rectangle 17">
            <a:extLst>
              <a:ext uri="{FF2B5EF4-FFF2-40B4-BE49-F238E27FC236}">
                <a16:creationId xmlns:a16="http://schemas.microsoft.com/office/drawing/2014/main" id="{50015103-9572-428D-BD94-872BA91A8BEB}"/>
              </a:ext>
            </a:extLst>
          </p:cNvPr>
          <p:cNvSpPr/>
          <p:nvPr/>
        </p:nvSpPr>
        <p:spPr>
          <a:xfrm>
            <a:off x="3236943" y="2152135"/>
            <a:ext cx="5456613" cy="736830"/>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u="sng" dirty="0">
                <a:solidFill>
                  <a:schemeClr val="tx1"/>
                </a:solidFill>
              </a:rPr>
              <a:t>Minor</a:t>
            </a:r>
            <a:r>
              <a:rPr lang="en-US" sz="2400" b="1" dirty="0">
                <a:solidFill>
                  <a:schemeClr val="tx1"/>
                </a:solidFill>
              </a:rPr>
              <a:t> modification project</a:t>
            </a:r>
          </a:p>
        </p:txBody>
      </p:sp>
      <p:sp>
        <p:nvSpPr>
          <p:cNvPr id="45" name="Rounded Rectangle 3">
            <a:extLst>
              <a:ext uri="{FF2B5EF4-FFF2-40B4-BE49-F238E27FC236}">
                <a16:creationId xmlns:a16="http://schemas.microsoft.com/office/drawing/2014/main" id="{BE59C4D4-1E81-45DF-8355-E71224523718}"/>
              </a:ext>
            </a:extLst>
          </p:cNvPr>
          <p:cNvSpPr/>
          <p:nvPr/>
        </p:nvSpPr>
        <p:spPr>
          <a:xfrm>
            <a:off x="3236943" y="1257803"/>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Add new units and throughput increase</a:t>
            </a:r>
          </a:p>
        </p:txBody>
      </p:sp>
      <p:sp>
        <p:nvSpPr>
          <p:cNvPr id="47" name="Rectangle 46" descr="Rectangle used in background design">
            <a:extLst>
              <a:ext uri="{FF2B5EF4-FFF2-40B4-BE49-F238E27FC236}">
                <a16:creationId xmlns:a16="http://schemas.microsoft.com/office/drawing/2014/main" id="{271EEA3A-D2DC-4FF8-804F-7E104DC6A77D}"/>
              </a:ext>
            </a:extLst>
          </p:cNvPr>
          <p:cNvSpPr/>
          <p:nvPr/>
        </p:nvSpPr>
        <p:spPr>
          <a:xfrm>
            <a:off x="465037" y="1257803"/>
            <a:ext cx="2851484" cy="351099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4" name="Rounded Rectangular Callout 14">
            <a:extLst>
              <a:ext uri="{FF2B5EF4-FFF2-40B4-BE49-F238E27FC236}">
                <a16:creationId xmlns:a16="http://schemas.microsoft.com/office/drawing/2014/main" id="{A61614AC-EECD-4A37-B3A5-3B5576DFFCC0}"/>
              </a:ext>
            </a:extLst>
          </p:cNvPr>
          <p:cNvSpPr/>
          <p:nvPr/>
        </p:nvSpPr>
        <p:spPr>
          <a:xfrm>
            <a:off x="6971262" y="3631963"/>
            <a:ext cx="1141012" cy="584046"/>
          </a:xfrm>
          <a:prstGeom prst="wedgeRoundRectCallout">
            <a:avLst>
              <a:gd name="adj1" fmla="val -75677"/>
              <a:gd name="adj2" fmla="val 65204"/>
              <a:gd name="adj3" fmla="val 16667"/>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100" b="1" dirty="0">
                <a:solidFill>
                  <a:schemeClr val="tx1"/>
                </a:solidFill>
              </a:rPr>
              <a:t>Minor</a:t>
            </a:r>
          </a:p>
        </p:txBody>
      </p:sp>
      <p:pic>
        <p:nvPicPr>
          <p:cNvPr id="16" name="Picture 15" descr="Power Plant stacks">
            <a:extLst>
              <a:ext uri="{FF2B5EF4-FFF2-40B4-BE49-F238E27FC236}">
                <a16:creationId xmlns:a16="http://schemas.microsoft.com/office/drawing/2014/main" id="{A332BE42-E400-4CCE-AA94-E970159C57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95" r="8536"/>
          <a:stretch/>
        </p:blipFill>
        <p:spPr>
          <a:xfrm>
            <a:off x="686350" y="1682902"/>
            <a:ext cx="2373682" cy="2693504"/>
          </a:xfrm>
          <a:prstGeom prst="rect">
            <a:avLst/>
          </a:prstGeom>
        </p:spPr>
      </p:pic>
      <p:sp>
        <p:nvSpPr>
          <p:cNvPr id="13" name="Rectangle 12" descr="Rectangle used in background design">
            <a:extLst>
              <a:ext uri="{FF2B5EF4-FFF2-40B4-BE49-F238E27FC236}">
                <a16:creationId xmlns:a16="http://schemas.microsoft.com/office/drawing/2014/main" id="{E5FFB9A6-3379-467C-A746-EF467BA019BA}"/>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5" name="Title 1">
            <a:extLst>
              <a:ext uri="{FF2B5EF4-FFF2-40B4-BE49-F238E27FC236}">
                <a16:creationId xmlns:a16="http://schemas.microsoft.com/office/drawing/2014/main" id="{565C061A-BA21-4121-847E-DAD6F08DF70A}"/>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
        <p:nvSpPr>
          <p:cNvPr id="2" name="Title 1" hidden="1">
            <a:extLst>
              <a:ext uri="{FF2B5EF4-FFF2-40B4-BE49-F238E27FC236}">
                <a16:creationId xmlns:a16="http://schemas.microsoft.com/office/drawing/2014/main" id="{ECB16B2F-83AE-4637-ACDE-C796E46634BC}"/>
              </a:ext>
            </a:extLst>
          </p:cNvPr>
          <p:cNvSpPr>
            <a:spLocks noGrp="1"/>
          </p:cNvSpPr>
          <p:nvPr>
            <p:ph type="title"/>
          </p:nvPr>
        </p:nvSpPr>
        <p:spPr/>
        <p:txBody>
          <a:bodyPr/>
          <a:lstStyle/>
          <a:p>
            <a:r>
              <a:rPr lang="en-US" dirty="0"/>
              <a:t>Example: Major NSR Site, Site is Subject to Title V, Minor Modification Project</a:t>
            </a:r>
          </a:p>
        </p:txBody>
      </p:sp>
    </p:spTree>
    <p:extLst>
      <p:ext uri="{BB962C8B-B14F-4D97-AF65-F5344CB8AC3E}">
        <p14:creationId xmlns:p14="http://schemas.microsoft.com/office/powerpoint/2010/main" val="2424871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300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2" presetClass="entr" presetSubtype="4" fill="hold" grpId="0" nodeType="afterEffect">
                                  <p:stCondLst>
                                    <p:cond delay="300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31" presetClass="entr" presetSubtype="0" fill="hold" grpId="0" nodeType="afterEffect">
                                  <p:stCondLst>
                                    <p:cond delay="100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0" grpId="0" animBg="1"/>
      <p:bldP spid="46" grpId="0" animBg="1"/>
      <p:bldP spid="45" grpId="0" animBg="1"/>
      <p:bldP spid="47"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1D383755-050F-436F-8CC2-985CC12DD3C1}"/>
              </a:ext>
            </a:extLst>
          </p:cNvPr>
          <p:cNvSpPr/>
          <p:nvPr/>
        </p:nvSpPr>
        <p:spPr>
          <a:xfrm>
            <a:off x="697616" y="2135861"/>
            <a:ext cx="7774474" cy="2321839"/>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spcBef>
                <a:spcPts val="600"/>
              </a:spcBef>
            </a:pPr>
            <a:r>
              <a:rPr lang="en-US" sz="2800" dirty="0">
                <a:solidFill>
                  <a:schemeClr val="tx1"/>
                </a:solidFill>
                <a:cs typeface="Tahoma" pitchFamily="34" charset="0"/>
              </a:rPr>
              <a:t>NSR – File an amendment to revise NSR</a:t>
            </a:r>
          </a:p>
          <a:p>
            <a:pPr marL="1143000" lvl="2" indent="-457200">
              <a:spcBef>
                <a:spcPts val="600"/>
              </a:spcBef>
              <a:buFont typeface="Arial" panose="020B0604020202020204" pitchFamily="34" charset="0"/>
              <a:buChar char="•"/>
            </a:pPr>
            <a:r>
              <a:rPr lang="en-US" sz="2800" dirty="0">
                <a:solidFill>
                  <a:schemeClr val="tx1"/>
                </a:solidFill>
                <a:cs typeface="Tahoma" pitchFamily="34" charset="0"/>
              </a:rPr>
              <a:t>Revise Special Conditions</a:t>
            </a:r>
          </a:p>
          <a:p>
            <a:pPr marL="1143000" lvl="2" indent="-457200">
              <a:spcBef>
                <a:spcPts val="600"/>
              </a:spcBef>
              <a:buFont typeface="Arial" panose="020B0604020202020204" pitchFamily="34" charset="0"/>
              <a:buChar char="•"/>
            </a:pPr>
            <a:r>
              <a:rPr lang="en-US" sz="2800" dirty="0">
                <a:solidFill>
                  <a:schemeClr val="tx1"/>
                </a:solidFill>
                <a:cs typeface="Tahoma" pitchFamily="34" charset="0"/>
              </a:rPr>
              <a:t>Revise MAERT</a:t>
            </a:r>
          </a:p>
          <a:p>
            <a:pPr marL="1143000" lvl="2" indent="-457200">
              <a:spcBef>
                <a:spcPts val="600"/>
              </a:spcBef>
              <a:buFont typeface="Arial" panose="020B0604020202020204" pitchFamily="34" charset="0"/>
              <a:buChar char="•"/>
            </a:pPr>
            <a:r>
              <a:rPr lang="en-US" sz="2800" dirty="0">
                <a:solidFill>
                  <a:schemeClr val="tx1"/>
                </a:solidFill>
                <a:cs typeface="Tahoma" pitchFamily="34" charset="0"/>
              </a:rPr>
              <a:t>No change in NSR/PSD/NA permit version</a:t>
            </a:r>
          </a:p>
        </p:txBody>
      </p:sp>
      <p:sp>
        <p:nvSpPr>
          <p:cNvPr id="5" name="Rectangle 4" descr="Rectangle used in background design">
            <a:extLst>
              <a:ext uri="{FF2B5EF4-FFF2-40B4-BE49-F238E27FC236}">
                <a16:creationId xmlns:a16="http://schemas.microsoft.com/office/drawing/2014/main" id="{C5FDE598-90F3-4260-A171-3CD7BC29653B}"/>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a:extLst>
              <a:ext uri="{FF2B5EF4-FFF2-40B4-BE49-F238E27FC236}">
                <a16:creationId xmlns:a16="http://schemas.microsoft.com/office/drawing/2014/main" id="{2473B623-2A54-4DDA-A5E2-66BF9885F121}"/>
              </a:ext>
            </a:extLst>
          </p:cNvPr>
          <p:cNvSpPr>
            <a:spLocks noGrp="1"/>
          </p:cNvSpPr>
          <p:nvPr>
            <p:ph type="title"/>
          </p:nvPr>
        </p:nvSpPr>
        <p:spPr>
          <a:xfrm>
            <a:off x="0" y="1141689"/>
            <a:ext cx="9144000" cy="994172"/>
          </a:xfrm>
        </p:spPr>
        <p:txBody>
          <a:bodyPr>
            <a:normAutofit/>
          </a:bodyPr>
          <a:lstStyle/>
          <a:p>
            <a:pPr algn="ctr"/>
            <a:r>
              <a:rPr lang="en-US" sz="2800" b="1" dirty="0">
                <a:latin typeface="+mn-lt"/>
              </a:rPr>
              <a:t>Impact on NSR/PSD/NA Permit</a:t>
            </a:r>
          </a:p>
        </p:txBody>
      </p:sp>
      <p:sp>
        <p:nvSpPr>
          <p:cNvPr id="6" name="Title 1">
            <a:extLst>
              <a:ext uri="{FF2B5EF4-FFF2-40B4-BE49-F238E27FC236}">
                <a16:creationId xmlns:a16="http://schemas.microsoft.com/office/drawing/2014/main" id="{894A7CFF-5EA5-41CF-91E6-6DF3F8C6B4D7}"/>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Tree>
    <p:extLst>
      <p:ext uri="{BB962C8B-B14F-4D97-AF65-F5344CB8AC3E}">
        <p14:creationId xmlns:p14="http://schemas.microsoft.com/office/powerpoint/2010/main" val="342688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300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2" presetClass="entr" presetSubtype="4" fill="hold" nodeType="afterEffect">
                                  <p:stCondLst>
                                    <p:cond delay="200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6500"/>
                            </p:stCondLst>
                            <p:childTnLst>
                              <p:par>
                                <p:cTn id="23" presetID="2" presetClass="entr" presetSubtype="4" fill="hold" nodeType="afterEffect">
                                  <p:stCondLst>
                                    <p:cond delay="200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552114" y="2135861"/>
            <a:ext cx="8065477" cy="2417089"/>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1">
              <a:spcBef>
                <a:spcPts val="600"/>
              </a:spcBef>
            </a:pPr>
            <a:r>
              <a:rPr lang="en-US" sz="2800" dirty="0">
                <a:solidFill>
                  <a:schemeClr val="tx1"/>
                </a:solidFill>
                <a:cs typeface="Tahoma" pitchFamily="34" charset="0"/>
              </a:rPr>
              <a:t>FOP - Submit a FOP minor revision application upon issuance of NSR /PSD/NA amendment</a:t>
            </a:r>
          </a:p>
          <a:p>
            <a:pPr marL="1143000" lvl="2" indent="-457200">
              <a:spcBef>
                <a:spcPts val="600"/>
              </a:spcBef>
              <a:buFont typeface="Arial" panose="020B0604020202020204" pitchFamily="34" charset="0"/>
              <a:buChar char="•"/>
            </a:pPr>
            <a:r>
              <a:rPr lang="en-US" sz="2400" dirty="0">
                <a:solidFill>
                  <a:schemeClr val="tx1"/>
                </a:solidFill>
                <a:cs typeface="Tahoma" pitchFamily="34" charset="0"/>
              </a:rPr>
              <a:t>Revise Major NSR Summary Table in FOP</a:t>
            </a:r>
          </a:p>
          <a:p>
            <a:pPr marL="1143000" lvl="2" indent="-457200">
              <a:spcBef>
                <a:spcPts val="600"/>
              </a:spcBef>
              <a:buFont typeface="Arial" panose="020B0604020202020204" pitchFamily="34" charset="0"/>
              <a:buChar char="•"/>
            </a:pPr>
            <a:r>
              <a:rPr lang="en-US" sz="2400" dirty="0">
                <a:solidFill>
                  <a:schemeClr val="tx1"/>
                </a:solidFill>
                <a:cs typeface="Tahoma" pitchFamily="34" charset="0"/>
              </a:rPr>
              <a:t>Revise or add issuance date of NSR/PSD/NA permit in FOP table</a:t>
            </a:r>
          </a:p>
          <a:p>
            <a:pPr marL="800100" lvl="1" indent="-457200">
              <a:buFont typeface="Arial" panose="020B0604020202020204" pitchFamily="34" charset="0"/>
              <a:buChar char="•"/>
            </a:pPr>
            <a:endParaRPr lang="en-US" sz="2800" dirty="0">
              <a:solidFill>
                <a:schemeClr val="tx1"/>
              </a:solidFill>
              <a:cs typeface="Tahoma" pitchFamily="34" charset="0"/>
            </a:endParaRPr>
          </a:p>
        </p:txBody>
      </p:sp>
      <p:sp>
        <p:nvSpPr>
          <p:cNvPr id="5" name="Rectangle 4" descr="Rectangle used in background design">
            <a:extLst>
              <a:ext uri="{FF2B5EF4-FFF2-40B4-BE49-F238E27FC236}">
                <a16:creationId xmlns:a16="http://schemas.microsoft.com/office/drawing/2014/main" id="{0C62A9E5-1F38-46BC-9C9C-B9417D9CC3B7}"/>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Title 1">
            <a:extLst>
              <a:ext uri="{FF2B5EF4-FFF2-40B4-BE49-F238E27FC236}">
                <a16:creationId xmlns:a16="http://schemas.microsoft.com/office/drawing/2014/main" id="{ECB64007-9668-4363-8841-CA8377F20615}"/>
              </a:ext>
            </a:extLst>
          </p:cNvPr>
          <p:cNvSpPr txBox="1">
            <a:spLocks/>
          </p:cNvSpPr>
          <p:nvPr/>
        </p:nvSpPr>
        <p:spPr>
          <a:xfrm>
            <a:off x="0" y="1141689"/>
            <a:ext cx="91440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Impact on FOP Permitting due to NSR Action</a:t>
            </a:r>
          </a:p>
        </p:txBody>
      </p:sp>
      <p:sp>
        <p:nvSpPr>
          <p:cNvPr id="6" name="Title 1">
            <a:extLst>
              <a:ext uri="{FF2B5EF4-FFF2-40B4-BE49-F238E27FC236}">
                <a16:creationId xmlns:a16="http://schemas.microsoft.com/office/drawing/2014/main" id="{A9A4AC64-1AE6-4D36-967B-E3F2D3C82F63}"/>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
        <p:nvSpPr>
          <p:cNvPr id="2" name="Title 1" hidden="1">
            <a:extLst>
              <a:ext uri="{FF2B5EF4-FFF2-40B4-BE49-F238E27FC236}">
                <a16:creationId xmlns:a16="http://schemas.microsoft.com/office/drawing/2014/main" id="{B8A3724B-6911-4F3B-AA1F-E3F26F9EC6D9}"/>
              </a:ext>
            </a:extLst>
          </p:cNvPr>
          <p:cNvSpPr>
            <a:spLocks noGrp="1"/>
          </p:cNvSpPr>
          <p:nvPr>
            <p:ph type="title"/>
          </p:nvPr>
        </p:nvSpPr>
        <p:spPr/>
        <p:txBody>
          <a:bodyPr>
            <a:normAutofit fontScale="90000"/>
          </a:bodyPr>
          <a:lstStyle/>
          <a:p>
            <a:r>
              <a:rPr lang="en-US" dirty="0"/>
              <a:t>Example: Major NSR Site, Site is subject to Title V, </a:t>
            </a:r>
            <a:r>
              <a:rPr lang="en-US" sz="3600" b="1" dirty="0"/>
              <a:t>Impact on FOP Permitting due to NSR Action</a:t>
            </a:r>
            <a:br>
              <a:rPr lang="en-US" sz="3600" b="1" dirty="0"/>
            </a:br>
            <a:endParaRPr lang="en-US" dirty="0"/>
          </a:p>
        </p:txBody>
      </p:sp>
    </p:spTree>
    <p:extLst>
      <p:ext uri="{BB962C8B-B14F-4D97-AF65-F5344CB8AC3E}">
        <p14:creationId xmlns:p14="http://schemas.microsoft.com/office/powerpoint/2010/main" val="333010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childTnLst>
                          </p:cTn>
                        </p:par>
                        <p:par>
                          <p:cTn id="11" fill="hold">
                            <p:stCondLst>
                              <p:cond delay="500"/>
                            </p:stCondLst>
                            <p:childTnLst>
                              <p:par>
                                <p:cTn id="12" presetID="14" presetClass="entr" presetSubtype="10" fill="hold" nodeType="afterEffect">
                                  <p:stCondLst>
                                    <p:cond delay="3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4" dur="500"/>
                                        <p:tgtEl>
                                          <p:spTgt spid="4">
                                            <p:txEl>
                                              <p:pRg st="1" end="1"/>
                                            </p:txEl>
                                          </p:spTgt>
                                        </p:tgtEl>
                                      </p:cBhvr>
                                    </p:animEffect>
                                  </p:childTnLst>
                                </p:cTn>
                              </p:par>
                            </p:childTnLst>
                          </p:cTn>
                        </p:par>
                        <p:par>
                          <p:cTn id="15" fill="hold">
                            <p:stCondLst>
                              <p:cond delay="4000"/>
                            </p:stCondLst>
                            <p:childTnLst>
                              <p:par>
                                <p:cTn id="16" presetID="14" presetClass="entr" presetSubtype="1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1375222" y="2048854"/>
            <a:ext cx="6393555" cy="1980221"/>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800100" lvl="1" indent="-457200">
              <a:buFont typeface="Arial" panose="020B0604020202020204" pitchFamily="34" charset="0"/>
              <a:buChar char="•"/>
            </a:pPr>
            <a:r>
              <a:rPr lang="en-US" sz="2800" dirty="0">
                <a:solidFill>
                  <a:schemeClr val="tx1"/>
                </a:solidFill>
                <a:cs typeface="Tahoma" pitchFamily="34" charset="0"/>
              </a:rPr>
              <a:t>NSR – before construction begins ; construction cannot occur until the permit is issued</a:t>
            </a:r>
          </a:p>
          <a:p>
            <a:pPr marL="800100" lvl="1" indent="-457200">
              <a:buFont typeface="Arial" panose="020B0604020202020204" pitchFamily="34" charset="0"/>
              <a:buChar char="•"/>
            </a:pPr>
            <a:r>
              <a:rPr lang="en-US" sz="2800" dirty="0">
                <a:solidFill>
                  <a:schemeClr val="tx1"/>
                </a:solidFill>
                <a:cs typeface="Tahoma" pitchFamily="34" charset="0"/>
              </a:rPr>
              <a:t>FOP – before operation begins</a:t>
            </a:r>
          </a:p>
        </p:txBody>
      </p:sp>
      <p:sp>
        <p:nvSpPr>
          <p:cNvPr id="5" name="Rectangle 4" descr="Rectangle used in background design">
            <a:extLst>
              <a:ext uri="{FF2B5EF4-FFF2-40B4-BE49-F238E27FC236}">
                <a16:creationId xmlns:a16="http://schemas.microsoft.com/office/drawing/2014/main" id="{C7A1DA52-6323-4C7B-AA15-4DBC4CC57499}"/>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Title 1">
            <a:extLst>
              <a:ext uri="{FF2B5EF4-FFF2-40B4-BE49-F238E27FC236}">
                <a16:creationId xmlns:a16="http://schemas.microsoft.com/office/drawing/2014/main" id="{21904349-57D4-4336-995C-83B9E27F894D}"/>
              </a:ext>
            </a:extLst>
          </p:cNvPr>
          <p:cNvSpPr txBox="1">
            <a:spLocks/>
          </p:cNvSpPr>
          <p:nvPr/>
        </p:nvSpPr>
        <p:spPr>
          <a:xfrm>
            <a:off x="0" y="973470"/>
            <a:ext cx="91440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When to Submit an Application</a:t>
            </a:r>
          </a:p>
        </p:txBody>
      </p:sp>
      <p:sp>
        <p:nvSpPr>
          <p:cNvPr id="6" name="Title 1">
            <a:extLst>
              <a:ext uri="{FF2B5EF4-FFF2-40B4-BE49-F238E27FC236}">
                <a16:creationId xmlns:a16="http://schemas.microsoft.com/office/drawing/2014/main" id="{68A6F344-FEE6-41CE-8107-F51598E3BBDC}"/>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
        <p:nvSpPr>
          <p:cNvPr id="2" name="Title 1" hidden="1">
            <a:extLst>
              <a:ext uri="{FF2B5EF4-FFF2-40B4-BE49-F238E27FC236}">
                <a16:creationId xmlns:a16="http://schemas.microsoft.com/office/drawing/2014/main" id="{2473B623-2A54-4DDA-A5E2-66BF9885F121}"/>
              </a:ext>
            </a:extLst>
          </p:cNvPr>
          <p:cNvSpPr>
            <a:spLocks noGrp="1"/>
          </p:cNvSpPr>
          <p:nvPr>
            <p:ph type="title"/>
          </p:nvPr>
        </p:nvSpPr>
        <p:spPr>
          <a:xfrm>
            <a:off x="0" y="3595985"/>
            <a:ext cx="9118293" cy="994172"/>
          </a:xfrm>
        </p:spPr>
        <p:txBody>
          <a:bodyPr>
            <a:normAutofit fontScale="90000"/>
          </a:bodyPr>
          <a:lstStyle/>
          <a:p>
            <a:pPr algn="ctr"/>
            <a:r>
              <a:rPr lang="en-US" sz="6000" b="1" dirty="0"/>
              <a:t>Example: Major NSR Site </a:t>
            </a:r>
            <a:br>
              <a:rPr lang="en-US" sz="6000" b="1" dirty="0"/>
            </a:br>
            <a:r>
              <a:rPr lang="en-US" sz="4800" b="1" dirty="0"/>
              <a:t>Site is Subject to TV</a:t>
            </a:r>
            <a:br>
              <a:rPr lang="en-US" sz="4800" b="1" dirty="0"/>
            </a:br>
            <a:r>
              <a:rPr lang="en-US" sz="4800" b="1" dirty="0"/>
              <a:t>, Minor Modification Project, </a:t>
            </a:r>
            <a:r>
              <a:rPr lang="en-US" sz="2800" b="1" dirty="0">
                <a:latin typeface="+mn-lt"/>
              </a:rPr>
              <a:t>When to Submit an Application</a:t>
            </a:r>
          </a:p>
        </p:txBody>
      </p:sp>
    </p:spTree>
    <p:extLst>
      <p:ext uri="{BB962C8B-B14F-4D97-AF65-F5344CB8AC3E}">
        <p14:creationId xmlns:p14="http://schemas.microsoft.com/office/powerpoint/2010/main" val="219515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300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1DD842DD-31B7-4454-9CAB-809D26EED25E}"/>
              </a:ext>
            </a:extLst>
          </p:cNvPr>
          <p:cNvSpPr/>
          <p:nvPr/>
        </p:nvSpPr>
        <p:spPr>
          <a:xfrm>
            <a:off x="3356107" y="3977499"/>
            <a:ext cx="5456612" cy="80253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May Require NSR Revision – Alteration/Amendment?</a:t>
            </a:r>
          </a:p>
        </p:txBody>
      </p:sp>
      <p:sp>
        <p:nvSpPr>
          <p:cNvPr id="50" name="Rounded Rectangle 3">
            <a:extLst>
              <a:ext uri="{FF2B5EF4-FFF2-40B4-BE49-F238E27FC236}">
                <a16:creationId xmlns:a16="http://schemas.microsoft.com/office/drawing/2014/main" id="{BE0B5D63-F942-4B73-A9D4-C3E283B6B7E0}"/>
              </a:ext>
            </a:extLst>
          </p:cNvPr>
          <p:cNvSpPr/>
          <p:nvPr/>
        </p:nvSpPr>
        <p:spPr>
          <a:xfrm>
            <a:off x="3316318" y="3040889"/>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Asserted Insufficiency in Demonstration of Compliance with Emission Limits</a:t>
            </a:r>
          </a:p>
        </p:txBody>
      </p:sp>
      <p:sp>
        <p:nvSpPr>
          <p:cNvPr id="46" name="Rounded Rectangle 17">
            <a:extLst>
              <a:ext uri="{FF2B5EF4-FFF2-40B4-BE49-F238E27FC236}">
                <a16:creationId xmlns:a16="http://schemas.microsoft.com/office/drawing/2014/main" id="{50015103-9572-428D-BD94-872BA91A8BEB}"/>
              </a:ext>
            </a:extLst>
          </p:cNvPr>
          <p:cNvSpPr/>
          <p:nvPr/>
        </p:nvSpPr>
        <p:spPr>
          <a:xfrm>
            <a:off x="3316318" y="2163370"/>
            <a:ext cx="5456613" cy="736830"/>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Asserted Deficiencies in NSR/PSD/NA</a:t>
            </a:r>
          </a:p>
        </p:txBody>
      </p:sp>
      <p:sp>
        <p:nvSpPr>
          <p:cNvPr id="45" name="Rounded Rectangle 3">
            <a:extLst>
              <a:ext uri="{FF2B5EF4-FFF2-40B4-BE49-F238E27FC236}">
                <a16:creationId xmlns:a16="http://schemas.microsoft.com/office/drawing/2014/main" id="{BE59C4D4-1E81-45DF-8355-E71224523718}"/>
              </a:ext>
            </a:extLst>
          </p:cNvPr>
          <p:cNvSpPr/>
          <p:nvPr/>
        </p:nvSpPr>
        <p:spPr>
          <a:xfrm>
            <a:off x="3316318" y="1269038"/>
            <a:ext cx="5456612" cy="753643"/>
          </a:xfrm>
          <a:prstGeom prst="roundRect">
            <a:avLst/>
          </a:prstGeom>
          <a:solidFill>
            <a:schemeClr val="accent5">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b="1" dirty="0">
                <a:solidFill>
                  <a:schemeClr val="tx1"/>
                </a:solidFill>
              </a:rPr>
              <a:t>FOP Receives EPA or Public Comments</a:t>
            </a:r>
          </a:p>
        </p:txBody>
      </p:sp>
      <p:sp>
        <p:nvSpPr>
          <p:cNvPr id="47" name="Rectangle 46" descr="Rectangle used in background design">
            <a:extLst>
              <a:ext uri="{FF2B5EF4-FFF2-40B4-BE49-F238E27FC236}">
                <a16:creationId xmlns:a16="http://schemas.microsoft.com/office/drawing/2014/main" id="{271EEA3A-D2DC-4FF8-804F-7E104DC6A77D}"/>
              </a:ext>
            </a:extLst>
          </p:cNvPr>
          <p:cNvSpPr/>
          <p:nvPr/>
        </p:nvSpPr>
        <p:spPr>
          <a:xfrm>
            <a:off x="544412" y="1269038"/>
            <a:ext cx="2851484" cy="3510994"/>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pic>
        <p:nvPicPr>
          <p:cNvPr id="16" name="Picture 15" descr="Power Plant stacks">
            <a:extLst>
              <a:ext uri="{FF2B5EF4-FFF2-40B4-BE49-F238E27FC236}">
                <a16:creationId xmlns:a16="http://schemas.microsoft.com/office/drawing/2014/main" id="{A332BE42-E400-4CCE-AA94-E970159C57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495" r="8536"/>
          <a:stretch/>
        </p:blipFill>
        <p:spPr>
          <a:xfrm>
            <a:off x="765725" y="1694137"/>
            <a:ext cx="2373682" cy="2693504"/>
          </a:xfrm>
          <a:prstGeom prst="rect">
            <a:avLst/>
          </a:prstGeom>
        </p:spPr>
      </p:pic>
      <p:sp>
        <p:nvSpPr>
          <p:cNvPr id="11" name="Rectangle 10" descr="Rectangle used in background design">
            <a:extLst>
              <a:ext uri="{FF2B5EF4-FFF2-40B4-BE49-F238E27FC236}">
                <a16:creationId xmlns:a16="http://schemas.microsoft.com/office/drawing/2014/main" id="{3D39F7A6-1C7A-4A94-A92E-001B838C3C04}"/>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Title 1">
            <a:extLst>
              <a:ext uri="{FF2B5EF4-FFF2-40B4-BE49-F238E27FC236}">
                <a16:creationId xmlns:a16="http://schemas.microsoft.com/office/drawing/2014/main" id="{7621FC39-D9C8-44E7-910B-4AD5CCB9487E}"/>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
        <p:nvSpPr>
          <p:cNvPr id="2" name="Title 1" hidden="1">
            <a:extLst>
              <a:ext uri="{FF2B5EF4-FFF2-40B4-BE49-F238E27FC236}">
                <a16:creationId xmlns:a16="http://schemas.microsoft.com/office/drawing/2014/main" id="{2A5276F3-66B1-43F9-B62A-B047DD65C5A8}"/>
              </a:ext>
            </a:extLst>
          </p:cNvPr>
          <p:cNvSpPr>
            <a:spLocks noGrp="1"/>
          </p:cNvSpPr>
          <p:nvPr>
            <p:ph type="title"/>
          </p:nvPr>
        </p:nvSpPr>
        <p:spPr/>
        <p:txBody>
          <a:bodyPr/>
          <a:lstStyle/>
          <a:p>
            <a:r>
              <a:rPr lang="en-US" dirty="0"/>
              <a:t>Example: Major NSR Site, Site is Subject to Title V</a:t>
            </a:r>
          </a:p>
        </p:txBody>
      </p:sp>
    </p:spTree>
    <p:extLst>
      <p:ext uri="{BB962C8B-B14F-4D97-AF65-F5344CB8AC3E}">
        <p14:creationId xmlns:p14="http://schemas.microsoft.com/office/powerpoint/2010/main" val="32885590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300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ppt_x"/>
                                          </p:val>
                                        </p:tav>
                                        <p:tav tm="100000">
                                          <p:val>
                                            <p:strVal val="#ppt_x"/>
                                          </p:val>
                                        </p:tav>
                                      </p:tavLst>
                                    </p:anim>
                                    <p:anim calcmode="lin" valueType="num">
                                      <p:cBhvr additive="base">
                                        <p:cTn id="23" dur="500" fill="hold"/>
                                        <p:tgtEl>
                                          <p:spTgt spid="46"/>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30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0" grpId="0" animBg="1"/>
      <p:bldP spid="46" grpId="0" animBg="1"/>
      <p:bldP spid="45" grpId="0" animBg="1"/>
      <p:bldP spid="4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4F6B913-DE9B-4508-BEF5-469C622F719A}"/>
              </a:ext>
            </a:extLst>
          </p:cNvPr>
          <p:cNvSpPr/>
          <p:nvPr/>
        </p:nvSpPr>
        <p:spPr>
          <a:xfrm>
            <a:off x="697616" y="2051811"/>
            <a:ext cx="7946512" cy="2521557"/>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Revise Special Conditions - including monitoring, testing, recordkeeping and reporting</a:t>
            </a:r>
          </a:p>
          <a:p>
            <a:pPr marL="457200" lvl="1" indent="-457200">
              <a:spcBef>
                <a:spcPts val="600"/>
              </a:spcBef>
              <a:spcAft>
                <a:spcPts val="600"/>
              </a:spcAft>
              <a:buFont typeface="Arial" panose="020B0604020202020204" pitchFamily="34" charset="0"/>
              <a:buChar char="•"/>
            </a:pPr>
            <a:r>
              <a:rPr lang="en-US" sz="2800" dirty="0">
                <a:solidFill>
                  <a:schemeClr val="tx1"/>
                </a:solidFill>
                <a:cs typeface="Tahoma" pitchFamily="34" charset="0"/>
              </a:rPr>
              <a:t>Addition of PM/CAM requirements to permit</a:t>
            </a:r>
          </a:p>
        </p:txBody>
      </p:sp>
      <p:sp>
        <p:nvSpPr>
          <p:cNvPr id="5" name="Rectangle 4" descr="Rectangle used in background design">
            <a:extLst>
              <a:ext uri="{FF2B5EF4-FFF2-40B4-BE49-F238E27FC236}">
                <a16:creationId xmlns:a16="http://schemas.microsoft.com/office/drawing/2014/main" id="{071CEB08-50B0-4509-A2AC-5DB56D955EBC}"/>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 name="Title 1">
            <a:extLst>
              <a:ext uri="{FF2B5EF4-FFF2-40B4-BE49-F238E27FC236}">
                <a16:creationId xmlns:a16="http://schemas.microsoft.com/office/drawing/2014/main" id="{2473B623-2A54-4DDA-A5E2-66BF9885F121}"/>
              </a:ext>
            </a:extLst>
          </p:cNvPr>
          <p:cNvSpPr>
            <a:spLocks noGrp="1"/>
          </p:cNvSpPr>
          <p:nvPr>
            <p:ph type="title"/>
          </p:nvPr>
        </p:nvSpPr>
        <p:spPr>
          <a:xfrm>
            <a:off x="0" y="1057639"/>
            <a:ext cx="9144000" cy="994172"/>
          </a:xfrm>
        </p:spPr>
        <p:txBody>
          <a:bodyPr>
            <a:normAutofit/>
          </a:bodyPr>
          <a:lstStyle/>
          <a:p>
            <a:pPr algn="ctr"/>
            <a:r>
              <a:rPr lang="en-US" sz="2800" b="1" dirty="0">
                <a:latin typeface="+mn-lt"/>
              </a:rPr>
              <a:t>Changes in NSR/PSD/NA Permit</a:t>
            </a:r>
          </a:p>
        </p:txBody>
      </p:sp>
      <p:sp>
        <p:nvSpPr>
          <p:cNvPr id="6" name="Title 1">
            <a:extLst>
              <a:ext uri="{FF2B5EF4-FFF2-40B4-BE49-F238E27FC236}">
                <a16:creationId xmlns:a16="http://schemas.microsoft.com/office/drawing/2014/main" id="{DE486702-5FEB-4B86-A028-7187C4712622}"/>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
        <p:nvSpPr>
          <p:cNvPr id="3" name="TextBox 2">
            <a:extLst>
              <a:ext uri="{FF2B5EF4-FFF2-40B4-BE49-F238E27FC236}">
                <a16:creationId xmlns:a16="http://schemas.microsoft.com/office/drawing/2014/main" id="{5E05B949-EA62-4224-A9D1-88AD93597B1B}"/>
              </a:ext>
            </a:extLst>
          </p:cNvPr>
          <p:cNvSpPr txBox="1"/>
          <p:nvPr/>
        </p:nvSpPr>
        <p:spPr>
          <a:xfrm rot="20138434">
            <a:off x="6536733" y="4122169"/>
            <a:ext cx="2524639" cy="461665"/>
          </a:xfrm>
          <a:prstGeom prst="rect">
            <a:avLst/>
          </a:prstGeom>
          <a:noFill/>
        </p:spPr>
        <p:txBody>
          <a:bodyPr wrap="square" rtlCol="0">
            <a:spAutoFit/>
          </a:bodyPr>
          <a:lstStyle/>
          <a:p>
            <a:r>
              <a:rPr lang="en-US" sz="2400" b="1" dirty="0"/>
              <a:t>NSR WORKBOOK!</a:t>
            </a:r>
          </a:p>
        </p:txBody>
      </p:sp>
    </p:spTree>
    <p:extLst>
      <p:ext uri="{BB962C8B-B14F-4D97-AF65-F5344CB8AC3E}">
        <p14:creationId xmlns:p14="http://schemas.microsoft.com/office/powerpoint/2010/main" val="203962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childTnLst>
                          </p:cTn>
                        </p:par>
                        <p:par>
                          <p:cTn id="11" fill="hold">
                            <p:stCondLst>
                              <p:cond delay="500"/>
                            </p:stCondLst>
                            <p:childTnLst>
                              <p:par>
                                <p:cTn id="12" presetID="14" presetClass="entr" presetSubtype="10" fill="hold" nodeType="afterEffect">
                                  <p:stCondLst>
                                    <p:cond delay="3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4" dur="500"/>
                                        <p:tgtEl>
                                          <p:spTgt spid="4">
                                            <p:txEl>
                                              <p:pRg st="1" end="1"/>
                                            </p:txEl>
                                          </p:spTgt>
                                        </p:tgtEl>
                                      </p:cBhvr>
                                    </p:animEffect>
                                  </p:childTnLst>
                                </p:cTn>
                              </p:par>
                            </p:childTnLst>
                          </p:cTn>
                        </p:par>
                        <p:par>
                          <p:cTn id="15" fill="hold">
                            <p:stCondLst>
                              <p:cond delay="4000"/>
                            </p:stCondLst>
                            <p:childTnLst>
                              <p:par>
                                <p:cTn id="16" presetID="31" presetClass="entr" presetSubtype="0" fill="hold" grpId="0" nodeType="afterEffect">
                                  <p:stCondLst>
                                    <p:cond delay="10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descr="Comparison Tab"/>
          <p:cNvSpPr/>
          <p:nvPr/>
        </p:nvSpPr>
        <p:spPr>
          <a:xfrm>
            <a:off x="5582117" y="271615"/>
            <a:ext cx="3032493" cy="77288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Rounded Rectangle 7" descr="FOP Tab"/>
          <p:cNvSpPr/>
          <p:nvPr/>
        </p:nvSpPr>
        <p:spPr>
          <a:xfrm>
            <a:off x="3393219" y="304800"/>
            <a:ext cx="1980328" cy="77288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 name="Rectangle 4" descr="Rectangle representing file folder for FOP"/>
          <p:cNvSpPr/>
          <p:nvPr/>
        </p:nvSpPr>
        <p:spPr>
          <a:xfrm>
            <a:off x="0" y="903514"/>
            <a:ext cx="9144000" cy="39025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Rounded Rectangle 6" descr="NSR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Rectangle 5" descr="Rectangle representing file folder for NSR">
            <a:extLst>
              <a:ext uri="{C183D7F6-B498-43B3-948B-1728B52AA6E4}">
                <adec:decorative xmlns:adec="http://schemas.microsoft.com/office/drawing/2017/decorative" xmlns="" val="0"/>
              </a:ext>
            </a:extLst>
          </p:cNvPr>
          <p:cNvSpPr/>
          <p:nvPr/>
        </p:nvSpPr>
        <p:spPr>
          <a:xfrm>
            <a:off x="0" y="1085636"/>
            <a:ext cx="9144000" cy="40658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 name="Rounded Rectangle 9">
            <a:extLst>
              <a:ext uri="{C183D7F6-B498-43B3-948B-1728B52AA6E4}">
                <adec:decorative xmlns:adec="http://schemas.microsoft.com/office/drawing/2017/decorative" xmlns="" val="0"/>
              </a:ext>
            </a:extLst>
          </p:cNvPr>
          <p:cNvSpPr/>
          <p:nvPr/>
        </p:nvSpPr>
        <p:spPr>
          <a:xfrm>
            <a:off x="748061" y="1670667"/>
            <a:ext cx="7647877" cy="3181022"/>
          </a:xfrm>
          <a:prstGeom prst="roundRect">
            <a:avLst/>
          </a:prstGeom>
          <a:solidFill>
            <a:srgbClr val="EDF4FA"/>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342900" indent="-342900">
              <a:spcBef>
                <a:spcPts val="1200"/>
              </a:spcBef>
              <a:spcAft>
                <a:spcPts val="600"/>
              </a:spcAft>
              <a:buFont typeface="Arial" panose="020B0604020202020204" pitchFamily="34" charset="0"/>
              <a:buChar char="•"/>
            </a:pPr>
            <a:r>
              <a:rPr lang="en-US" sz="2400" dirty="0">
                <a:solidFill>
                  <a:schemeClr val="tx1"/>
                </a:solidFill>
              </a:rPr>
              <a:t>Authorizes facilities prior to construction</a:t>
            </a:r>
          </a:p>
          <a:p>
            <a:pPr marL="342900" indent="-342900">
              <a:spcBef>
                <a:spcPts val="600"/>
              </a:spcBef>
              <a:spcAft>
                <a:spcPts val="600"/>
              </a:spcAft>
              <a:buFont typeface="Arial" panose="020B0604020202020204" pitchFamily="34" charset="0"/>
              <a:buChar char="•"/>
            </a:pPr>
            <a:r>
              <a:rPr lang="en-US" sz="2400" dirty="0">
                <a:solidFill>
                  <a:schemeClr val="tx1"/>
                </a:solidFill>
              </a:rPr>
              <a:t>Establishes maximum allowable emission rates</a:t>
            </a:r>
          </a:p>
          <a:p>
            <a:pPr marL="342900" indent="-342900">
              <a:spcBef>
                <a:spcPts val="600"/>
              </a:spcBef>
              <a:spcAft>
                <a:spcPts val="600"/>
              </a:spcAft>
              <a:buFont typeface="Arial" panose="020B0604020202020204" pitchFamily="34" charset="0"/>
              <a:buChar char="•"/>
            </a:pPr>
            <a:r>
              <a:rPr lang="en-US" sz="2400" dirty="0">
                <a:solidFill>
                  <a:schemeClr val="tx1"/>
                </a:solidFill>
              </a:rPr>
              <a:t>Evaluates health impacts</a:t>
            </a:r>
          </a:p>
          <a:p>
            <a:pPr marL="342900" indent="-342900">
              <a:spcBef>
                <a:spcPts val="600"/>
              </a:spcBef>
              <a:spcAft>
                <a:spcPts val="600"/>
              </a:spcAft>
              <a:buFont typeface="Arial" panose="020B0604020202020204" pitchFamily="34" charset="0"/>
              <a:buChar char="•"/>
            </a:pPr>
            <a:r>
              <a:rPr lang="en-US" sz="2400" dirty="0">
                <a:solidFill>
                  <a:schemeClr val="tx1"/>
                </a:solidFill>
              </a:rPr>
              <a:t>Conducts BACT review</a:t>
            </a:r>
          </a:p>
          <a:p>
            <a:pPr marL="342900" indent="-342900">
              <a:spcBef>
                <a:spcPts val="600"/>
              </a:spcBef>
              <a:spcAft>
                <a:spcPts val="600"/>
              </a:spcAft>
              <a:buFont typeface="Arial" panose="020B0604020202020204" pitchFamily="34" charset="0"/>
              <a:buChar char="•"/>
            </a:pPr>
            <a:r>
              <a:rPr lang="en-US" sz="2400" dirty="0">
                <a:solidFill>
                  <a:schemeClr val="tx1"/>
                </a:solidFill>
              </a:rPr>
              <a:t>Evaluates federal applicability</a:t>
            </a:r>
          </a:p>
        </p:txBody>
      </p:sp>
      <p:pic>
        <p:nvPicPr>
          <p:cNvPr id="4" name="Picture 3" descr="icon of the state of texas">
            <a:extLst>
              <a:ext uri="{C183D7F6-B498-43B3-948B-1728B52AA6E4}">
                <adec:decorative xmlns:adec="http://schemas.microsoft.com/office/drawing/2017/decorative" xmlns=""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65" t="4656" r="6190" b="17883"/>
          <a:stretch/>
        </p:blipFill>
        <p:spPr>
          <a:xfrm>
            <a:off x="6916119" y="3582721"/>
            <a:ext cx="1044299" cy="950286"/>
          </a:xfrm>
          <a:prstGeom prst="rect">
            <a:avLst/>
          </a:prstGeom>
        </p:spPr>
      </p:pic>
      <p:sp>
        <p:nvSpPr>
          <p:cNvPr id="9" name="TextBox 8">
            <a:extLst>
              <a:ext uri="{C183D7F6-B498-43B3-948B-1728B52AA6E4}">
                <adec:decorative xmlns:adec="http://schemas.microsoft.com/office/drawing/2017/decorative" xmlns="" val="1"/>
              </a:ext>
            </a:extLst>
          </p:cNvPr>
          <p:cNvSpPr txBox="1"/>
          <p:nvPr/>
        </p:nvSpPr>
        <p:spPr>
          <a:xfrm>
            <a:off x="3393219" y="350089"/>
            <a:ext cx="1907166" cy="577081"/>
          </a:xfrm>
          <a:prstGeom prst="rect">
            <a:avLst/>
          </a:prstGeom>
          <a:noFill/>
        </p:spPr>
        <p:txBody>
          <a:bodyPr wrap="square" lIns="68580" tIns="34290" rIns="68580" bIns="34290" rtlCol="0">
            <a:spAutoFit/>
          </a:bodyPr>
          <a:lstStyle/>
          <a:p>
            <a:pPr algn="ctr"/>
            <a:r>
              <a:rPr lang="en-US" sz="3300" b="1" dirty="0"/>
              <a:t>FOP</a:t>
            </a:r>
          </a:p>
        </p:txBody>
      </p:sp>
      <p:sp>
        <p:nvSpPr>
          <p:cNvPr id="13" name="TextBox 12">
            <a:extLst>
              <a:ext uri="{C183D7F6-B498-43B3-948B-1728B52AA6E4}">
                <adec:decorative xmlns:adec="http://schemas.microsoft.com/office/drawing/2017/decorative" xmlns="" val="1"/>
              </a:ext>
            </a:extLst>
          </p:cNvPr>
          <p:cNvSpPr txBox="1"/>
          <p:nvPr/>
        </p:nvSpPr>
        <p:spPr>
          <a:xfrm>
            <a:off x="5683610" y="350089"/>
            <a:ext cx="2829506" cy="577081"/>
          </a:xfrm>
          <a:prstGeom prst="rect">
            <a:avLst/>
          </a:prstGeom>
          <a:noFill/>
        </p:spPr>
        <p:txBody>
          <a:bodyPr wrap="square" lIns="68580" tIns="34290" rIns="68580" bIns="34290" rtlCol="0">
            <a:spAutoFit/>
          </a:bodyPr>
          <a:lstStyle/>
          <a:p>
            <a:pPr algn="ctr"/>
            <a:r>
              <a:rPr lang="en-US" sz="3300" b="1" dirty="0"/>
              <a:t>Comparison</a:t>
            </a:r>
          </a:p>
        </p:txBody>
      </p:sp>
      <p:pic>
        <p:nvPicPr>
          <p:cNvPr id="15" name="Graphic 14" descr="paperclip icon">
            <a:extLst>
              <a:ext uri="{FF2B5EF4-FFF2-40B4-BE49-F238E27FC236}">
                <a16:creationId xmlns:a16="http://schemas.microsoft.com/office/drawing/2014/main" id="{78F74DD2-5AF5-44D3-BB9D-340BBFB61302}"/>
              </a:ext>
              <a:ext uri="{C183D7F6-B498-43B3-948B-1728B52AA6E4}">
                <adec:decorative xmlns:adec="http://schemas.microsoft.com/office/drawing/2017/decorative" xmlns="" val="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23965">
            <a:off x="7496147" y="1235763"/>
            <a:ext cx="1167940" cy="1167940"/>
          </a:xfrm>
          <a:prstGeom prst="rect">
            <a:avLst/>
          </a:prstGeom>
        </p:spPr>
      </p:pic>
      <p:sp>
        <p:nvSpPr>
          <p:cNvPr id="14" name="New Source Review">
            <a:extLst>
              <a:ext uri="{FF2B5EF4-FFF2-40B4-BE49-F238E27FC236}">
                <a16:creationId xmlns:a16="http://schemas.microsoft.com/office/drawing/2014/main" id="{278F054A-8EF5-4A78-AC64-B1E6132EE43A}"/>
              </a:ext>
            </a:extLst>
          </p:cNvPr>
          <p:cNvSpPr txBox="1"/>
          <p:nvPr/>
        </p:nvSpPr>
        <p:spPr>
          <a:xfrm>
            <a:off x="0" y="1085636"/>
            <a:ext cx="9144000" cy="577081"/>
          </a:xfrm>
          <a:prstGeom prst="rect">
            <a:avLst/>
          </a:prstGeom>
          <a:noFill/>
        </p:spPr>
        <p:txBody>
          <a:bodyPr wrap="square" lIns="68580" tIns="34290" rIns="68580" bIns="34290" rtlCol="0">
            <a:spAutoFit/>
          </a:bodyPr>
          <a:lstStyle/>
          <a:p>
            <a:pPr algn="ctr"/>
            <a:r>
              <a:rPr lang="en-US" sz="3300" b="1" dirty="0"/>
              <a:t>New Source Review (NSR)</a:t>
            </a:r>
          </a:p>
        </p:txBody>
      </p:sp>
      <p:sp>
        <p:nvSpPr>
          <p:cNvPr id="2" name="NSR"/>
          <p:cNvSpPr>
            <a:spLocks noGrp="1"/>
          </p:cNvSpPr>
          <p:nvPr>
            <p:ph type="title"/>
          </p:nvPr>
        </p:nvSpPr>
        <p:spPr>
          <a:xfrm>
            <a:off x="535692" y="361940"/>
            <a:ext cx="2479651" cy="658604"/>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dirty="0"/>
              <a:t>NSR</a:t>
            </a:r>
          </a:p>
        </p:txBody>
      </p:sp>
    </p:spTree>
    <p:extLst>
      <p:ext uri="{BB962C8B-B14F-4D97-AF65-F5344CB8AC3E}">
        <p14:creationId xmlns:p14="http://schemas.microsoft.com/office/powerpoint/2010/main" val="4174583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fade">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fade">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500"/>
                                        <p:tgtEl>
                                          <p:spTgt spid="1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fade">
                                      <p:cBhvr>
                                        <p:cTn id="3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C2F15A1D-0850-4E86-9C2B-0F3D346F0D8C}"/>
              </a:ext>
            </a:extLst>
          </p:cNvPr>
          <p:cNvSpPr/>
          <p:nvPr/>
        </p:nvSpPr>
        <p:spPr>
          <a:xfrm>
            <a:off x="525034" y="2051811"/>
            <a:ext cx="8093931" cy="1805814"/>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indent="-457200">
              <a:spcBef>
                <a:spcPts val="600"/>
              </a:spcBef>
              <a:buFont typeface="Arial" panose="020B0604020202020204" pitchFamily="34" charset="0"/>
              <a:buChar char="•"/>
            </a:pPr>
            <a:r>
              <a:rPr lang="en-US" sz="2800" dirty="0">
                <a:solidFill>
                  <a:schemeClr val="tx1"/>
                </a:solidFill>
                <a:cs typeface="Tahoma" pitchFamily="34" charset="0"/>
              </a:rPr>
              <a:t>May require minor or significant revision to SOP</a:t>
            </a:r>
          </a:p>
          <a:p>
            <a:pPr marL="0" lvl="1" indent="-457200">
              <a:spcBef>
                <a:spcPts val="600"/>
              </a:spcBef>
              <a:buFont typeface="Arial" panose="020B0604020202020204" pitchFamily="34" charset="0"/>
              <a:buChar char="•"/>
            </a:pPr>
            <a:r>
              <a:rPr lang="en-US" sz="2800" dirty="0">
                <a:solidFill>
                  <a:schemeClr val="tx1"/>
                </a:solidFill>
                <a:cs typeface="Tahoma" pitchFamily="34" charset="0"/>
              </a:rPr>
              <a:t>Revise Major NSR Summary Table (if needed)</a:t>
            </a:r>
          </a:p>
          <a:p>
            <a:pPr marL="0" lvl="1" indent="-457200">
              <a:spcBef>
                <a:spcPts val="600"/>
              </a:spcBef>
              <a:buFont typeface="Arial" panose="020B0604020202020204" pitchFamily="34" charset="0"/>
              <a:buChar char="•"/>
            </a:pPr>
            <a:r>
              <a:rPr lang="en-US" sz="2800" dirty="0">
                <a:solidFill>
                  <a:schemeClr val="tx1"/>
                </a:solidFill>
                <a:cs typeface="Tahoma" pitchFamily="34" charset="0"/>
              </a:rPr>
              <a:t>Revise NSR/PSD/NA issuance date</a:t>
            </a:r>
          </a:p>
        </p:txBody>
      </p:sp>
      <p:sp>
        <p:nvSpPr>
          <p:cNvPr id="5" name="Rectangle 4" descr="Rectangle used in background design">
            <a:extLst>
              <a:ext uri="{FF2B5EF4-FFF2-40B4-BE49-F238E27FC236}">
                <a16:creationId xmlns:a16="http://schemas.microsoft.com/office/drawing/2014/main" id="{D04F3EAE-4911-490F-AF1C-D0FDB2EED077}"/>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Title 1">
            <a:extLst>
              <a:ext uri="{FF2B5EF4-FFF2-40B4-BE49-F238E27FC236}">
                <a16:creationId xmlns:a16="http://schemas.microsoft.com/office/drawing/2014/main" id="{826CBDDF-1090-419E-A0F6-93571AF73D18}"/>
              </a:ext>
            </a:extLst>
          </p:cNvPr>
          <p:cNvSpPr>
            <a:spLocks noGrp="1"/>
          </p:cNvSpPr>
          <p:nvPr>
            <p:ph type="title"/>
          </p:nvPr>
        </p:nvSpPr>
        <p:spPr>
          <a:xfrm>
            <a:off x="0" y="1057639"/>
            <a:ext cx="9144000" cy="994172"/>
          </a:xfrm>
        </p:spPr>
        <p:txBody>
          <a:bodyPr>
            <a:normAutofit/>
          </a:bodyPr>
          <a:lstStyle/>
          <a:p>
            <a:pPr algn="ctr"/>
            <a:r>
              <a:rPr lang="en-US" sz="2800" b="1" dirty="0">
                <a:latin typeface="+mn-lt"/>
              </a:rPr>
              <a:t>Changes to the FOP</a:t>
            </a:r>
          </a:p>
        </p:txBody>
      </p:sp>
      <p:sp>
        <p:nvSpPr>
          <p:cNvPr id="6" name="Title 1">
            <a:extLst>
              <a:ext uri="{FF2B5EF4-FFF2-40B4-BE49-F238E27FC236}">
                <a16:creationId xmlns:a16="http://schemas.microsoft.com/office/drawing/2014/main" id="{43DE0502-FF26-4E37-A2B7-1F63BF9CA9D3}"/>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Tree>
    <p:extLst>
      <p:ext uri="{BB962C8B-B14F-4D97-AF65-F5344CB8AC3E}">
        <p14:creationId xmlns:p14="http://schemas.microsoft.com/office/powerpoint/2010/main" val="70928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childTnLst>
                          </p:cTn>
                        </p:par>
                        <p:par>
                          <p:cTn id="11" fill="hold">
                            <p:stCondLst>
                              <p:cond delay="500"/>
                            </p:stCondLst>
                            <p:childTnLst>
                              <p:par>
                                <p:cTn id="12" presetID="14" presetClass="entr" presetSubtype="10" fill="hold" nodeType="afterEffect">
                                  <p:stCondLst>
                                    <p:cond delay="3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4" dur="500"/>
                                        <p:tgtEl>
                                          <p:spTgt spid="4">
                                            <p:txEl>
                                              <p:pRg st="1" end="1"/>
                                            </p:txEl>
                                          </p:spTgt>
                                        </p:tgtEl>
                                      </p:cBhvr>
                                    </p:animEffect>
                                  </p:childTnLst>
                                </p:cTn>
                              </p:par>
                            </p:childTnLst>
                          </p:cTn>
                        </p:par>
                        <p:par>
                          <p:cTn id="15" fill="hold">
                            <p:stCondLst>
                              <p:cond delay="4000"/>
                            </p:stCondLst>
                            <p:childTnLst>
                              <p:par>
                                <p:cTn id="16" presetID="14" presetClass="entr" presetSubtype="1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5">
            <a:extLst>
              <a:ext uri="{FF2B5EF4-FFF2-40B4-BE49-F238E27FC236}">
                <a16:creationId xmlns:a16="http://schemas.microsoft.com/office/drawing/2014/main" id="{DC3FC848-2625-441B-8FEE-42DA439FF10A}"/>
              </a:ext>
            </a:extLst>
          </p:cNvPr>
          <p:cNvSpPr/>
          <p:nvPr/>
        </p:nvSpPr>
        <p:spPr>
          <a:xfrm>
            <a:off x="1437364" y="2051811"/>
            <a:ext cx="6294977" cy="2034050"/>
          </a:xfrm>
          <a:prstGeom prst="roundRect">
            <a:avLst/>
          </a:prstGeom>
          <a:solidFill>
            <a:srgbClr val="92D05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lvl="1" indent="-457200">
              <a:spcBef>
                <a:spcPts val="600"/>
              </a:spcBef>
              <a:buFont typeface="Arial" panose="020B0604020202020204" pitchFamily="34" charset="0"/>
              <a:buChar char="•"/>
            </a:pPr>
            <a:r>
              <a:rPr lang="en-US" sz="2800" dirty="0">
                <a:solidFill>
                  <a:schemeClr val="tx1"/>
                </a:solidFill>
                <a:cs typeface="Tahoma" pitchFamily="34" charset="0"/>
              </a:rPr>
              <a:t>NSR – before construction begins ; construction cannot occur until the permit is issued</a:t>
            </a:r>
          </a:p>
          <a:p>
            <a:pPr marL="0" lvl="1" indent="-457200">
              <a:spcBef>
                <a:spcPts val="600"/>
              </a:spcBef>
              <a:buFont typeface="Arial" panose="020B0604020202020204" pitchFamily="34" charset="0"/>
              <a:buChar char="•"/>
            </a:pPr>
            <a:r>
              <a:rPr lang="en-US" sz="2800" dirty="0">
                <a:solidFill>
                  <a:schemeClr val="tx1"/>
                </a:solidFill>
                <a:cs typeface="Tahoma" pitchFamily="34" charset="0"/>
              </a:rPr>
              <a:t>FOP – before operation begins</a:t>
            </a:r>
          </a:p>
        </p:txBody>
      </p:sp>
      <p:sp>
        <p:nvSpPr>
          <p:cNvPr id="5" name="Rectangle 4" descr="Rectangle used in background design">
            <a:extLst>
              <a:ext uri="{FF2B5EF4-FFF2-40B4-BE49-F238E27FC236}">
                <a16:creationId xmlns:a16="http://schemas.microsoft.com/office/drawing/2014/main" id="{20E94B92-872C-4BBA-8370-975D9B462F33}"/>
              </a:ext>
            </a:extLst>
          </p:cNvPr>
          <p:cNvSpPr/>
          <p:nvPr/>
        </p:nvSpPr>
        <p:spPr>
          <a:xfrm>
            <a:off x="25707" y="0"/>
            <a:ext cx="9118293" cy="848667"/>
          </a:xfrm>
          <a:prstGeom prst="rect">
            <a:avLst/>
          </a:prstGeom>
          <a:solidFill>
            <a:schemeClr val="accent4">
              <a:lumMod val="40000"/>
              <a:lumOff val="6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Title 1">
            <a:extLst>
              <a:ext uri="{FF2B5EF4-FFF2-40B4-BE49-F238E27FC236}">
                <a16:creationId xmlns:a16="http://schemas.microsoft.com/office/drawing/2014/main" id="{C5D29096-CDFE-45BB-A775-BCDC78CBFDDF}"/>
              </a:ext>
            </a:extLst>
          </p:cNvPr>
          <p:cNvSpPr txBox="1">
            <a:spLocks/>
          </p:cNvSpPr>
          <p:nvPr/>
        </p:nvSpPr>
        <p:spPr>
          <a:xfrm>
            <a:off x="0" y="1057639"/>
            <a:ext cx="9144000" cy="994172"/>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latin typeface="+mn-lt"/>
              </a:rPr>
              <a:t>When to Submit an Application</a:t>
            </a:r>
          </a:p>
        </p:txBody>
      </p:sp>
      <p:sp>
        <p:nvSpPr>
          <p:cNvPr id="6" name="Title 1">
            <a:extLst>
              <a:ext uri="{FF2B5EF4-FFF2-40B4-BE49-F238E27FC236}">
                <a16:creationId xmlns:a16="http://schemas.microsoft.com/office/drawing/2014/main" id="{B9947108-E6F4-4B10-8CE9-E45B44112534}"/>
              </a:ext>
            </a:extLst>
          </p:cNvPr>
          <p:cNvSpPr txBox="1">
            <a:spLocks/>
          </p:cNvSpPr>
          <p:nvPr/>
        </p:nvSpPr>
        <p:spPr>
          <a:xfrm>
            <a:off x="0" y="0"/>
            <a:ext cx="9144000" cy="783839"/>
          </a:xfrm>
          <a:prstGeom prst="rect">
            <a:avLst/>
          </a:prstGeom>
        </p:spPr>
        <p:txBody>
          <a:bodyPr vert="horz" lIns="68580" tIns="34290" rIns="68580" bIns="3429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b="1" dirty="0">
                <a:latin typeface="+mn-lt"/>
              </a:rPr>
              <a:t>Example: Major NSR Site </a:t>
            </a:r>
            <a:br>
              <a:rPr lang="en-US" b="1" dirty="0">
                <a:latin typeface="+mn-lt"/>
              </a:rPr>
            </a:br>
            <a:r>
              <a:rPr lang="en-US" sz="2700" b="1" dirty="0">
                <a:latin typeface="+mn-lt"/>
              </a:rPr>
              <a:t>Site is Subject to TV</a:t>
            </a:r>
          </a:p>
        </p:txBody>
      </p:sp>
      <p:sp>
        <p:nvSpPr>
          <p:cNvPr id="2" name="Title 1" hidden="1">
            <a:extLst>
              <a:ext uri="{FF2B5EF4-FFF2-40B4-BE49-F238E27FC236}">
                <a16:creationId xmlns:a16="http://schemas.microsoft.com/office/drawing/2014/main" id="{1B5F89E5-A069-45FC-B656-DB2189E32588}"/>
              </a:ext>
            </a:extLst>
          </p:cNvPr>
          <p:cNvSpPr>
            <a:spLocks noGrp="1"/>
          </p:cNvSpPr>
          <p:nvPr>
            <p:ph type="title"/>
          </p:nvPr>
        </p:nvSpPr>
        <p:spPr/>
        <p:txBody>
          <a:bodyPr/>
          <a:lstStyle/>
          <a:p>
            <a:r>
              <a:rPr lang="en-US" dirty="0"/>
              <a:t>Example: Major NSR Site, Site is Subject to Title V, when to submit an application</a:t>
            </a:r>
          </a:p>
        </p:txBody>
      </p:sp>
    </p:spTree>
    <p:extLst>
      <p:ext uri="{BB962C8B-B14F-4D97-AF65-F5344CB8AC3E}">
        <p14:creationId xmlns:p14="http://schemas.microsoft.com/office/powerpoint/2010/main" val="259534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300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descr="example tab"/>
          <p:cNvSpPr/>
          <p:nvPr/>
        </p:nvSpPr>
        <p:spPr>
          <a:xfrm>
            <a:off x="3393219" y="304800"/>
            <a:ext cx="1980328" cy="77288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descr="summary tab"/>
          <p:cNvSpPr/>
          <p:nvPr/>
        </p:nvSpPr>
        <p:spPr>
          <a:xfrm>
            <a:off x="5582117" y="271615"/>
            <a:ext cx="3032493" cy="77288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descr="interaction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descr="Rectangle representing file folder for summary tab"/>
          <p:cNvSpPr/>
          <p:nvPr/>
        </p:nvSpPr>
        <p:spPr>
          <a:xfrm>
            <a:off x="0" y="927170"/>
            <a:ext cx="9144000" cy="4224281"/>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alibri" panose="020F0502020204030204"/>
                <a:ea typeface="+mn-ea"/>
                <a:cs typeface="+mn-cs"/>
              </a:rPr>
              <a:t>Examples</a:t>
            </a:r>
          </a:p>
        </p:txBody>
      </p:sp>
      <p:sp>
        <p:nvSpPr>
          <p:cNvPr id="13" name="TextBox 12"/>
          <p:cNvSpPr txBox="1"/>
          <p:nvPr/>
        </p:nvSpPr>
        <p:spPr>
          <a:xfrm>
            <a:off x="5683610" y="350089"/>
            <a:ext cx="2829506" cy="577081"/>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prstClr val="black"/>
                </a:solidFill>
                <a:effectLst/>
                <a:uLnTx/>
                <a:uFillTx/>
                <a:latin typeface="Calibri" panose="020F0502020204030204"/>
                <a:ea typeface="+mn-ea"/>
                <a:cs typeface="+mn-cs"/>
              </a:rPr>
              <a:t>Summary</a:t>
            </a:r>
          </a:p>
        </p:txBody>
      </p:sp>
      <p:sp>
        <p:nvSpPr>
          <p:cNvPr id="10" name="Rounded Rectangle 15">
            <a:extLst>
              <a:ext uri="{FF2B5EF4-FFF2-40B4-BE49-F238E27FC236}">
                <a16:creationId xmlns:a16="http://schemas.microsoft.com/office/drawing/2014/main" id="{8533892D-771E-4428-AE3E-DA265E7DC058}"/>
              </a:ext>
            </a:extLst>
          </p:cNvPr>
          <p:cNvSpPr/>
          <p:nvPr/>
        </p:nvSpPr>
        <p:spPr>
          <a:xfrm>
            <a:off x="371833" y="1325122"/>
            <a:ext cx="8400334" cy="3578892"/>
          </a:xfrm>
          <a:prstGeom prst="roundRect">
            <a:avLst/>
          </a:prstGeom>
          <a:solidFill>
            <a:srgbClr val="A9D18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lvl="1" indent="-457200">
              <a:spcBef>
                <a:spcPts val="600"/>
              </a:spcBef>
              <a:spcAft>
                <a:spcPts val="1200"/>
              </a:spcAft>
              <a:buFont typeface="Arial" panose="020B0604020202020204" pitchFamily="34" charset="0"/>
              <a:buChar char="•"/>
            </a:pPr>
            <a:r>
              <a:rPr lang="en-US" sz="2800" dirty="0">
                <a:solidFill>
                  <a:schemeClr val="tx1"/>
                </a:solidFill>
                <a:cs typeface="Tahoma" pitchFamily="34" charset="0"/>
              </a:rPr>
              <a:t>NSR and Title V – Separately issued permits but need to be synchronized </a:t>
            </a:r>
          </a:p>
          <a:p>
            <a:pPr marL="457200" lvl="1" indent="-457200">
              <a:spcBef>
                <a:spcPts val="600"/>
              </a:spcBef>
              <a:spcAft>
                <a:spcPts val="1200"/>
              </a:spcAft>
              <a:buFont typeface="Arial" panose="020B0604020202020204" pitchFamily="34" charset="0"/>
              <a:buChar char="•"/>
            </a:pPr>
            <a:r>
              <a:rPr lang="en-US" sz="2800" dirty="0">
                <a:solidFill>
                  <a:schemeClr val="tx1"/>
                </a:solidFill>
                <a:cs typeface="Tahoma" pitchFamily="34" charset="0"/>
              </a:rPr>
              <a:t>Interaction – Change in NSR permit causes a change in the FOP; Public/EPA comment related FOP changes may drive an NSR change</a:t>
            </a:r>
          </a:p>
          <a:p>
            <a:pPr marL="0" lvl="1" indent="-457200">
              <a:spcBef>
                <a:spcPts val="600"/>
              </a:spcBef>
              <a:spcAft>
                <a:spcPts val="1200"/>
              </a:spcAft>
              <a:buFont typeface="Arial" panose="020B0604020202020204" pitchFamily="34" charset="0"/>
              <a:buChar char="•"/>
            </a:pPr>
            <a:r>
              <a:rPr lang="en-US" sz="2800" dirty="0">
                <a:solidFill>
                  <a:schemeClr val="tx1"/>
                </a:solidFill>
                <a:cs typeface="Tahoma" pitchFamily="34" charset="0"/>
              </a:rPr>
              <a:t>Site/Permit Interaction – Permit revision process</a:t>
            </a:r>
          </a:p>
        </p:txBody>
      </p:sp>
      <p:sp>
        <p:nvSpPr>
          <p:cNvPr id="11" name="Title 1">
            <a:extLst>
              <a:ext uri="{FF2B5EF4-FFF2-40B4-BE49-F238E27FC236}">
                <a16:creationId xmlns:a16="http://schemas.microsoft.com/office/drawing/2014/main" id="{61B8737D-F915-4BB7-BB00-B8438F55DC2E}"/>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Interaction</a:t>
            </a:r>
          </a:p>
        </p:txBody>
      </p:sp>
      <p:sp>
        <p:nvSpPr>
          <p:cNvPr id="2" name="Title 1" hidden="1"/>
          <p:cNvSpPr>
            <a:spLocks noGrp="1"/>
          </p:cNvSpPr>
          <p:nvPr>
            <p:ph type="title"/>
          </p:nvPr>
        </p:nvSpPr>
        <p:spPr>
          <a:xfrm>
            <a:off x="4779122" y="43980"/>
            <a:ext cx="2479651" cy="658604"/>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dirty="0"/>
              <a:t>Summary</a:t>
            </a:r>
          </a:p>
        </p:txBody>
      </p:sp>
    </p:spTree>
    <p:extLst>
      <p:ext uri="{BB962C8B-B14F-4D97-AF65-F5344CB8AC3E}">
        <p14:creationId xmlns:p14="http://schemas.microsoft.com/office/powerpoint/2010/main" val="3515132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2330" y="999080"/>
            <a:ext cx="5337408" cy="4048168"/>
          </a:xfrm>
        </p:spPr>
        <p:txBody>
          <a:bodyPr>
            <a:normAutofit fontScale="25000" lnSpcReduction="20000"/>
          </a:bodyPr>
          <a:lstStyle/>
          <a:p>
            <a:pPr marL="0" indent="0">
              <a:buNone/>
            </a:pPr>
            <a:endParaRPr lang="en-US" b="1" dirty="0"/>
          </a:p>
          <a:p>
            <a:pPr marL="0" indent="0" algn="ctr">
              <a:buNone/>
            </a:pPr>
            <a:r>
              <a:rPr lang="en-US" sz="12800" b="1" dirty="0"/>
              <a:t>APD Contacts</a:t>
            </a:r>
          </a:p>
          <a:p>
            <a:pPr marL="0" indent="0" algn="ctr">
              <a:buNone/>
            </a:pPr>
            <a:endParaRPr lang="en-US" sz="9600" b="1" dirty="0"/>
          </a:p>
          <a:p>
            <a:pPr marL="0" indent="0" algn="ctr">
              <a:buNone/>
            </a:pPr>
            <a:r>
              <a:rPr lang="en-US" sz="9600" b="1" dirty="0"/>
              <a:t>Ariel Ramirez</a:t>
            </a:r>
          </a:p>
          <a:p>
            <a:pPr marL="342900" lvl="1" indent="0" algn="ctr">
              <a:buNone/>
            </a:pPr>
            <a:r>
              <a:rPr lang="en-US" sz="9600" dirty="0">
                <a:hlinkClick r:id="rId3"/>
              </a:rPr>
              <a:t>Ariel.Ramirez@tceq.texas.gov</a:t>
            </a:r>
            <a:endParaRPr lang="en-US" sz="9600" dirty="0"/>
          </a:p>
          <a:p>
            <a:pPr marL="0" indent="0" algn="ctr">
              <a:buNone/>
            </a:pPr>
            <a:endParaRPr lang="en-US" sz="9600" b="1" dirty="0"/>
          </a:p>
          <a:p>
            <a:pPr marL="0" indent="0" algn="ctr">
              <a:buNone/>
            </a:pPr>
            <a:r>
              <a:rPr lang="en-US" sz="9600" b="1" dirty="0"/>
              <a:t>Vasant Chaphekar, P.E.</a:t>
            </a:r>
          </a:p>
          <a:p>
            <a:pPr marL="342900" lvl="1" indent="0" algn="ctr">
              <a:buNone/>
            </a:pPr>
            <a:r>
              <a:rPr lang="en-US" sz="9600" dirty="0">
                <a:hlinkClick r:id="rId4"/>
              </a:rPr>
              <a:t>Vasant.Chaphekar@tceq.texas.gov</a:t>
            </a:r>
            <a:r>
              <a:rPr lang="en-US" sz="9600" dirty="0"/>
              <a:t> </a:t>
            </a:r>
          </a:p>
          <a:p>
            <a:pPr marL="0" indent="0" algn="ctr">
              <a:buNone/>
            </a:pPr>
            <a:endParaRPr lang="en-US" sz="9600" b="1" dirty="0"/>
          </a:p>
          <a:p>
            <a:pPr marL="0" indent="0" algn="ctr">
              <a:buNone/>
            </a:pPr>
            <a:r>
              <a:rPr lang="en-US" sz="9600" b="1" dirty="0"/>
              <a:t>General</a:t>
            </a:r>
          </a:p>
          <a:p>
            <a:pPr marL="342900" lvl="1" indent="0" algn="ctr">
              <a:buNone/>
            </a:pPr>
            <a:r>
              <a:rPr lang="en-US" sz="9600" dirty="0">
                <a:hlinkClick r:id="rId5"/>
              </a:rPr>
              <a:t>airperm@tceq.texas.gov</a:t>
            </a:r>
            <a:endParaRPr lang="en-US" sz="9600" dirty="0"/>
          </a:p>
          <a:p>
            <a:pPr marL="342900" lvl="1" indent="0" algn="ctr">
              <a:buNone/>
            </a:pPr>
            <a:r>
              <a:rPr lang="en-US" sz="9600" dirty="0"/>
              <a:t>(512) 239 -1250</a:t>
            </a:r>
          </a:p>
          <a:p>
            <a:pPr lvl="1"/>
            <a:endParaRPr lang="en-US" sz="2100" dirty="0"/>
          </a:p>
        </p:txBody>
      </p:sp>
      <p:pic>
        <p:nvPicPr>
          <p:cNvPr id="8" name="Picture 2" descr="TCEQ Logo">
            <a:extLst>
              <a:ext uri="{FF2B5EF4-FFF2-40B4-BE49-F238E27FC236}">
                <a16:creationId xmlns:a16="http://schemas.microsoft.com/office/drawing/2014/main" id="{E9720291-E053-4EC8-937C-73686067C0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2973" y="4238045"/>
            <a:ext cx="477055" cy="80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1">
            <a:extLst>
              <a:ext uri="{FF2B5EF4-FFF2-40B4-BE49-F238E27FC236}">
                <a16:creationId xmlns:a16="http://schemas.microsoft.com/office/drawing/2014/main" id="{44F4F05C-9909-43A6-B098-A548C73A13ED}"/>
              </a:ext>
            </a:extLst>
          </p:cNvPr>
          <p:cNvSpPr>
            <a:spLocks noGrp="1"/>
          </p:cNvSpPr>
          <p:nvPr>
            <p:ph type="title"/>
          </p:nvPr>
        </p:nvSpPr>
        <p:spPr>
          <a:xfrm>
            <a:off x="3142329" y="4907"/>
            <a:ext cx="5337409" cy="994172"/>
          </a:xfrm>
        </p:spPr>
        <p:txBody>
          <a:bodyPr/>
          <a:lstStyle/>
          <a:p>
            <a:pPr algn="ctr"/>
            <a:r>
              <a:rPr lang="en-US" b="1" dirty="0">
                <a:latin typeface="+mn-lt"/>
              </a:rPr>
              <a:t>Thank You!</a:t>
            </a:r>
          </a:p>
        </p:txBody>
      </p:sp>
      <p:sp>
        <p:nvSpPr>
          <p:cNvPr id="7" name="Rectangle 6" descr="Rectangle used in background design">
            <a:extLst>
              <a:ext uri="{FF2B5EF4-FFF2-40B4-BE49-F238E27FC236}">
                <a16:creationId xmlns:a16="http://schemas.microsoft.com/office/drawing/2014/main" id="{FFD08E15-7346-42F6-B754-95440564BB31}"/>
              </a:ext>
            </a:extLst>
          </p:cNvPr>
          <p:cNvSpPr/>
          <p:nvPr/>
        </p:nvSpPr>
        <p:spPr>
          <a:xfrm>
            <a:off x="219075" y="815971"/>
            <a:ext cx="2838450" cy="3346453"/>
          </a:xfrm>
          <a:prstGeom prst="rect">
            <a:avLst/>
          </a:prstGeom>
          <a:solidFill>
            <a:schemeClr val="accent2">
              <a:lumMod val="75000"/>
            </a:schemeClr>
          </a:solidFill>
          <a:ln w="50800">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pic>
        <p:nvPicPr>
          <p:cNvPr id="10" name="Picture 9" descr="Picture showing symbiotic relationship between a flower and a butterfly.">
            <a:extLst>
              <a:ext uri="{FF2B5EF4-FFF2-40B4-BE49-F238E27FC236}">
                <a16:creationId xmlns:a16="http://schemas.microsoft.com/office/drawing/2014/main" id="{8297C0E0-8287-45B5-830F-69808F0E0F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107" y="894937"/>
            <a:ext cx="2697396" cy="3175221"/>
          </a:xfrm>
          <a:prstGeom prst="rect">
            <a:avLst/>
          </a:prstGeom>
        </p:spPr>
      </p:pic>
    </p:spTree>
    <p:extLst>
      <p:ext uri="{BB962C8B-B14F-4D97-AF65-F5344CB8AC3E}">
        <p14:creationId xmlns:p14="http://schemas.microsoft.com/office/powerpoint/2010/main" val="36679377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descr="FOP tab"/>
          <p:cNvSpPr/>
          <p:nvPr/>
        </p:nvSpPr>
        <p:spPr>
          <a:xfrm>
            <a:off x="3393219" y="304800"/>
            <a:ext cx="1980328" cy="77288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 name="Rounded Rectangle 11" descr="Comparison tab"/>
          <p:cNvSpPr/>
          <p:nvPr/>
        </p:nvSpPr>
        <p:spPr>
          <a:xfrm>
            <a:off x="5582117" y="271615"/>
            <a:ext cx="3032493" cy="77288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 name="Rectangle 4" descr="Rectangle representing file folder for FOP"/>
          <p:cNvSpPr/>
          <p:nvPr/>
        </p:nvSpPr>
        <p:spPr>
          <a:xfrm>
            <a:off x="0" y="903514"/>
            <a:ext cx="9144000" cy="39025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 name="TextBox 12"/>
          <p:cNvSpPr txBox="1"/>
          <p:nvPr/>
        </p:nvSpPr>
        <p:spPr>
          <a:xfrm>
            <a:off x="5683610" y="350089"/>
            <a:ext cx="2829506" cy="577081"/>
          </a:xfrm>
          <a:prstGeom prst="rect">
            <a:avLst/>
          </a:prstGeom>
          <a:noFill/>
        </p:spPr>
        <p:txBody>
          <a:bodyPr wrap="square" lIns="68580" tIns="34290" rIns="68580" bIns="34290" rtlCol="0">
            <a:spAutoFit/>
          </a:bodyPr>
          <a:lstStyle/>
          <a:p>
            <a:pPr algn="ctr"/>
            <a:r>
              <a:rPr lang="en-US" sz="3300" b="1" dirty="0"/>
              <a:t>Comparison</a:t>
            </a:r>
          </a:p>
        </p:txBody>
      </p:sp>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algn="ctr"/>
            <a:r>
              <a:rPr lang="en-US" sz="3300" b="1" dirty="0"/>
              <a:t>FOP</a:t>
            </a:r>
          </a:p>
        </p:txBody>
      </p:sp>
      <p:sp>
        <p:nvSpPr>
          <p:cNvPr id="7" name="Rounded Rectangle 6" descr="NSR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Rectangle 5" descr="Rectangle representing file folder for NSR"/>
          <p:cNvSpPr/>
          <p:nvPr/>
        </p:nvSpPr>
        <p:spPr>
          <a:xfrm>
            <a:off x="0" y="1085636"/>
            <a:ext cx="9144000" cy="40658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4" name="Rectangle 33" descr="Transparent rectangle used as background">
            <a:extLst>
              <a:ext uri="{FF2B5EF4-FFF2-40B4-BE49-F238E27FC236}">
                <a16:creationId xmlns:a16="http://schemas.microsoft.com/office/drawing/2014/main" id="{D9F1989F-9958-4C02-A021-56DA4AF6A4AF}"/>
              </a:ext>
            </a:extLst>
          </p:cNvPr>
          <p:cNvSpPr/>
          <p:nvPr/>
        </p:nvSpPr>
        <p:spPr>
          <a:xfrm>
            <a:off x="-2385" y="1005913"/>
            <a:ext cx="9144000" cy="4104164"/>
          </a:xfrm>
          <a:prstGeom prst="rect">
            <a:avLst/>
          </a:prstGeom>
          <a:solidFill>
            <a:srgbClr val="A9D18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descr="Transparent rectangle used as background">
            <a:extLst>
              <a:ext uri="{FF2B5EF4-FFF2-40B4-BE49-F238E27FC236}">
                <a16:creationId xmlns:a16="http://schemas.microsoft.com/office/drawing/2014/main" id="{5E1F2A02-41FE-4332-92A5-04ABFDC3F790}"/>
              </a:ext>
            </a:extLst>
          </p:cNvPr>
          <p:cNvSpPr/>
          <p:nvPr/>
        </p:nvSpPr>
        <p:spPr>
          <a:xfrm>
            <a:off x="-2385" y="1005913"/>
            <a:ext cx="9144000" cy="4104164"/>
          </a:xfrm>
          <a:prstGeom prst="rect">
            <a:avLst/>
          </a:prstGeom>
          <a:solidFill>
            <a:srgbClr val="A9D18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Arrow 18" descr="Emission increase arrow showing progression from de minimis to a case-by-case new source review (NSR) permit">
            <a:extLst>
              <a:ext uri="{FF2B5EF4-FFF2-40B4-BE49-F238E27FC236}">
                <a16:creationId xmlns:a16="http://schemas.microsoft.com/office/drawing/2014/main" id="{4AE12ECE-24C6-4806-A7E2-C4A89D9481DF}"/>
              </a:ext>
            </a:extLst>
          </p:cNvPr>
          <p:cNvSpPr/>
          <p:nvPr/>
        </p:nvSpPr>
        <p:spPr>
          <a:xfrm>
            <a:off x="1251466" y="4267530"/>
            <a:ext cx="7363143" cy="400050"/>
          </a:xfrm>
          <a:prstGeom prst="rightArrow">
            <a:avLst/>
          </a:prstGeom>
          <a:solidFill>
            <a:srgbClr val="2F5597"/>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3077A861-FFA4-4675-B21B-E41A36C15CA2}"/>
              </a:ext>
            </a:extLst>
          </p:cNvPr>
          <p:cNvSpPr txBox="1"/>
          <p:nvPr/>
        </p:nvSpPr>
        <p:spPr>
          <a:xfrm>
            <a:off x="3305353" y="4508369"/>
            <a:ext cx="3201202" cy="523220"/>
          </a:xfrm>
          <a:prstGeom prst="rect">
            <a:avLst/>
          </a:prstGeom>
          <a:noFill/>
        </p:spPr>
        <p:txBody>
          <a:bodyPr wrap="square" rtlCol="0">
            <a:spAutoFit/>
          </a:bodyPr>
          <a:lstStyle/>
          <a:p>
            <a:r>
              <a:rPr lang="en-US" sz="2800" dirty="0"/>
              <a:t>Emission Increase</a:t>
            </a:r>
          </a:p>
        </p:txBody>
      </p:sp>
      <p:grpSp>
        <p:nvGrpSpPr>
          <p:cNvPr id="60" name="Group 1" descr="Silhouette of a person climbing the step diagram">
            <a:extLst>
              <a:ext uri="{FF2B5EF4-FFF2-40B4-BE49-F238E27FC236}">
                <a16:creationId xmlns:a16="http://schemas.microsoft.com/office/drawing/2014/main" id="{E7B55091-4A9C-49DE-B07A-D82DB9CFEB6D}"/>
              </a:ext>
            </a:extLst>
          </p:cNvPr>
          <p:cNvGrpSpPr/>
          <p:nvPr/>
        </p:nvGrpSpPr>
        <p:grpSpPr>
          <a:xfrm>
            <a:off x="87868" y="742950"/>
            <a:ext cx="2502932" cy="2975610"/>
            <a:chOff x="0" y="1219942"/>
            <a:chExt cx="2502932" cy="3910283"/>
          </a:xfrm>
        </p:grpSpPr>
        <p:sp>
          <p:nvSpPr>
            <p:cNvPr id="61" name="Freeform 4">
              <a:extLst>
                <a:ext uri="{FF2B5EF4-FFF2-40B4-BE49-F238E27FC236}">
                  <a16:creationId xmlns:a16="http://schemas.microsoft.com/office/drawing/2014/main" id="{DDD20769-E00C-4D62-A085-CAF73B0F42D8}"/>
                </a:ext>
              </a:extLst>
            </p:cNvPr>
            <p:cNvSpPr/>
            <p:nvPr/>
          </p:nvSpPr>
          <p:spPr>
            <a:xfrm>
              <a:off x="267251" y="3539399"/>
              <a:ext cx="2049880" cy="1590826"/>
            </a:xfrm>
            <a:custGeom>
              <a:avLst/>
              <a:gdLst>
                <a:gd name="connsiteX0" fmla="*/ 0 w 2149403"/>
                <a:gd name="connsiteY0" fmla="*/ 0 h 859761"/>
                <a:gd name="connsiteX1" fmla="*/ 1719523 w 2149403"/>
                <a:gd name="connsiteY1" fmla="*/ 0 h 859761"/>
                <a:gd name="connsiteX2" fmla="*/ 2149403 w 2149403"/>
                <a:gd name="connsiteY2" fmla="*/ 429881 h 859761"/>
                <a:gd name="connsiteX3" fmla="*/ 1719523 w 2149403"/>
                <a:gd name="connsiteY3" fmla="*/ 859761 h 859761"/>
                <a:gd name="connsiteX4" fmla="*/ 0 w 2149403"/>
                <a:gd name="connsiteY4" fmla="*/ 859761 h 859761"/>
                <a:gd name="connsiteX5" fmla="*/ 0 w 2149403"/>
                <a:gd name="connsiteY5" fmla="*/ 0 h 85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403" h="859761">
                  <a:moveTo>
                    <a:pt x="0" y="0"/>
                  </a:moveTo>
                  <a:lnTo>
                    <a:pt x="1719523" y="0"/>
                  </a:lnTo>
                  <a:lnTo>
                    <a:pt x="2149403" y="429881"/>
                  </a:lnTo>
                  <a:lnTo>
                    <a:pt x="1719523" y="859761"/>
                  </a:lnTo>
                  <a:lnTo>
                    <a:pt x="0" y="859761"/>
                  </a:lnTo>
                  <a:lnTo>
                    <a:pt x="0" y="0"/>
                  </a:lnTo>
                  <a:close/>
                </a:path>
              </a:pathLst>
            </a:custGeom>
            <a:solidFill>
              <a:schemeClr val="bg2">
                <a:lumMod val="75000"/>
              </a:schemeClr>
            </a:solidFill>
            <a:ln>
              <a:noFill/>
            </a:ln>
            <a:scene3d>
              <a:camera prst="perspectiveRelaxed"/>
              <a:lightRig rig="freezing" dir="t"/>
            </a:scene3d>
            <a:sp3d extrusionH="254000" prstMaterial="metal">
              <a:bevelT w="63500" h="25400"/>
              <a:extrusionClr>
                <a:schemeClr val="tx2"/>
              </a:extrusionClr>
            </a:sp3d>
          </p:spPr>
          <p:style>
            <a:lnRef idx="0">
              <a:schemeClr val="accent1"/>
            </a:lnRef>
            <a:fillRef idx="3">
              <a:schemeClr val="accent1"/>
            </a:fillRef>
            <a:effectRef idx="3">
              <a:schemeClr val="accent1"/>
            </a:effectRef>
            <a:fontRef idx="minor">
              <a:schemeClr val="lt1"/>
            </a:fontRef>
          </p:style>
          <p:txBody>
            <a:bodyPr spcFirstLastPara="0" vert="horz" wrap="square" lIns="234696" tIns="117348" rIns="273614" bIns="117348" numCol="1" spcCol="1270" anchor="ctr" anchorCtr="0">
              <a:noAutofit/>
            </a:bodyPr>
            <a:lstStyle/>
            <a:p>
              <a:pPr algn="ctr" defTabSz="1955800">
                <a:lnSpc>
                  <a:spcPct val="90000"/>
                </a:lnSpc>
                <a:spcBef>
                  <a:spcPct val="0"/>
                </a:spcBef>
                <a:spcAft>
                  <a:spcPct val="35000"/>
                </a:spcAft>
              </a:pPr>
              <a:endParaRPr lang="en-US" sz="4400" kern="1200" dirty="0">
                <a:solidFill>
                  <a:prstClr val="white"/>
                </a:solidFill>
              </a:endParaRPr>
            </a:p>
          </p:txBody>
        </p:sp>
        <p:pic>
          <p:nvPicPr>
            <p:cNvPr id="62" name="Picture 5" descr="Silhouette of a person climbing the step diagram">
              <a:extLst>
                <a:ext uri="{FF2B5EF4-FFF2-40B4-BE49-F238E27FC236}">
                  <a16:creationId xmlns:a16="http://schemas.microsoft.com/office/drawing/2014/main" id="{D276CAD7-34EB-4D08-9295-FB27A1A98A5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0" y="1219942"/>
              <a:ext cx="2502932" cy="3505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2" descr="De Minimis Step: Title 30 Texas Administrative Code (30 TAC) Section 116.119 (additional information can be found in the speaker notes)">
            <a:extLst>
              <a:ext uri="{FF2B5EF4-FFF2-40B4-BE49-F238E27FC236}">
                <a16:creationId xmlns:a16="http://schemas.microsoft.com/office/drawing/2014/main" id="{5227B308-88B9-4DEE-AC55-8873B0548713}"/>
              </a:ext>
            </a:extLst>
          </p:cNvPr>
          <p:cNvGrpSpPr/>
          <p:nvPr/>
        </p:nvGrpSpPr>
        <p:grpSpPr>
          <a:xfrm>
            <a:off x="1600200" y="2425886"/>
            <a:ext cx="2356835" cy="1833503"/>
            <a:chOff x="1828801" y="3747845"/>
            <a:chExt cx="2128235" cy="1811040"/>
          </a:xfrm>
        </p:grpSpPr>
        <p:sp>
          <p:nvSpPr>
            <p:cNvPr id="64" name="Freeform 5" title="1st De Minimis Step">
              <a:extLst>
                <a:ext uri="{FF2B5EF4-FFF2-40B4-BE49-F238E27FC236}">
                  <a16:creationId xmlns:a16="http://schemas.microsoft.com/office/drawing/2014/main" id="{DA20A233-4917-4BDA-BC81-6C87655FF9AC}"/>
                </a:ext>
              </a:extLst>
            </p:cNvPr>
            <p:cNvSpPr/>
            <p:nvPr/>
          </p:nvSpPr>
          <p:spPr>
            <a:xfrm>
              <a:off x="1907156" y="3747845"/>
              <a:ext cx="2049880" cy="1382380"/>
            </a:xfrm>
            <a:custGeom>
              <a:avLst/>
              <a:gdLst>
                <a:gd name="connsiteX0" fmla="*/ 0 w 2149403"/>
                <a:gd name="connsiteY0" fmla="*/ 0 h 859761"/>
                <a:gd name="connsiteX1" fmla="*/ 1719523 w 2149403"/>
                <a:gd name="connsiteY1" fmla="*/ 0 h 859761"/>
                <a:gd name="connsiteX2" fmla="*/ 2149403 w 2149403"/>
                <a:gd name="connsiteY2" fmla="*/ 429881 h 859761"/>
                <a:gd name="connsiteX3" fmla="*/ 1719523 w 2149403"/>
                <a:gd name="connsiteY3" fmla="*/ 859761 h 859761"/>
                <a:gd name="connsiteX4" fmla="*/ 0 w 2149403"/>
                <a:gd name="connsiteY4" fmla="*/ 859761 h 859761"/>
                <a:gd name="connsiteX5" fmla="*/ 429881 w 2149403"/>
                <a:gd name="connsiteY5" fmla="*/ 429881 h 859761"/>
                <a:gd name="connsiteX6" fmla="*/ 0 w 2149403"/>
                <a:gd name="connsiteY6" fmla="*/ 0 h 85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9403" h="859761">
                  <a:moveTo>
                    <a:pt x="0" y="0"/>
                  </a:moveTo>
                  <a:lnTo>
                    <a:pt x="1719523" y="0"/>
                  </a:lnTo>
                  <a:lnTo>
                    <a:pt x="2149403" y="429881"/>
                  </a:lnTo>
                  <a:lnTo>
                    <a:pt x="1719523" y="859761"/>
                  </a:lnTo>
                  <a:lnTo>
                    <a:pt x="0" y="859761"/>
                  </a:lnTo>
                  <a:lnTo>
                    <a:pt x="429881" y="429881"/>
                  </a:lnTo>
                  <a:lnTo>
                    <a:pt x="0" y="0"/>
                  </a:lnTo>
                  <a:close/>
                </a:path>
              </a:pathLst>
            </a:custGeom>
            <a:solidFill>
              <a:schemeClr val="bg2">
                <a:lumMod val="75000"/>
              </a:schemeClr>
            </a:solidFill>
            <a:ln>
              <a:noFill/>
            </a:ln>
            <a:scene3d>
              <a:camera prst="perspectiveRelaxed"/>
              <a:lightRig rig="freezing" dir="t"/>
            </a:scene3d>
            <a:sp3d z="254000" extrusionH="254000" prstMaterial="metal">
              <a:bevelT w="63500" h="25400"/>
              <a:extrusionClr>
                <a:schemeClr val="tx2"/>
              </a:extrusionClr>
            </a:sp3d>
          </p:spPr>
          <p:style>
            <a:lnRef idx="0">
              <a:schemeClr val="accent1"/>
            </a:lnRef>
            <a:fillRef idx="3">
              <a:schemeClr val="accent1"/>
            </a:fillRef>
            <a:effectRef idx="3">
              <a:schemeClr val="accent1"/>
            </a:effectRef>
            <a:fontRef idx="minor">
              <a:schemeClr val="lt1"/>
            </a:fontRef>
          </p:style>
          <p:txBody>
            <a:bodyPr spcFirstLastPara="0" vert="horz" wrap="square" lIns="577900" tIns="98679" rIns="479220" bIns="98679" numCol="1" spcCol="1270" anchor="ctr" anchorCtr="0">
              <a:noAutofit/>
            </a:bodyPr>
            <a:lstStyle/>
            <a:p>
              <a:pPr algn="ctr" defTabSz="1644650">
                <a:lnSpc>
                  <a:spcPct val="90000"/>
                </a:lnSpc>
                <a:spcBef>
                  <a:spcPct val="0"/>
                </a:spcBef>
                <a:spcAft>
                  <a:spcPct val="35000"/>
                </a:spcAft>
              </a:pPr>
              <a:endParaRPr lang="en-US" sz="3700" b="1" kern="1200" dirty="0">
                <a:solidFill>
                  <a:schemeClr val="tx1"/>
                </a:solidFill>
              </a:endParaRPr>
            </a:p>
          </p:txBody>
        </p:sp>
        <p:sp>
          <p:nvSpPr>
            <p:cNvPr id="65" name="TextBox 64" descr="1st De Minimis Step">
              <a:extLst>
                <a:ext uri="{FF2B5EF4-FFF2-40B4-BE49-F238E27FC236}">
                  <a16:creationId xmlns:a16="http://schemas.microsoft.com/office/drawing/2014/main" id="{6E3B7A79-33A7-4C3A-80BF-06FD104E736A}"/>
                </a:ext>
              </a:extLst>
            </p:cNvPr>
            <p:cNvSpPr txBox="1"/>
            <p:nvPr/>
          </p:nvSpPr>
          <p:spPr>
            <a:xfrm>
              <a:off x="2115661" y="3820900"/>
              <a:ext cx="1409149" cy="820816"/>
            </a:xfrm>
            <a:prstGeom prst="rect">
              <a:avLst/>
            </a:prstGeom>
            <a:noFill/>
            <a:ln>
              <a:noFill/>
            </a:ln>
          </p:spPr>
          <p:txBody>
            <a:bodyPr wrap="square" rtlCol="0">
              <a:spAutoFit/>
            </a:bodyPr>
            <a:lstStyle/>
            <a:p>
              <a:pPr algn="ctr"/>
              <a:r>
                <a:rPr lang="en-US" sz="2400" b="1" kern="1200" dirty="0">
                  <a:latin typeface="Calibri"/>
                  <a:ea typeface="+mn-ea"/>
                  <a:cs typeface="+mn-cs"/>
                </a:rPr>
                <a:t>De </a:t>
              </a:r>
              <a:br>
                <a:rPr lang="en-US" sz="2400" b="1" kern="1200" dirty="0">
                  <a:latin typeface="Calibri"/>
                  <a:ea typeface="+mn-ea"/>
                  <a:cs typeface="+mn-cs"/>
                </a:rPr>
              </a:br>
              <a:r>
                <a:rPr lang="en-US" sz="2400" b="1" kern="1200" dirty="0">
                  <a:latin typeface="Calibri"/>
                  <a:ea typeface="+mn-ea"/>
                  <a:cs typeface="+mn-cs"/>
                </a:rPr>
                <a:t>Minimis</a:t>
              </a:r>
            </a:p>
          </p:txBody>
        </p:sp>
        <p:sp>
          <p:nvSpPr>
            <p:cNvPr id="66" name="Rectangle 65" title="1st De Minimis Step">
              <a:extLst>
                <a:ext uri="{FF2B5EF4-FFF2-40B4-BE49-F238E27FC236}">
                  <a16:creationId xmlns:a16="http://schemas.microsoft.com/office/drawing/2014/main" id="{3773B2DC-84C7-4B30-8B02-B49C70414C2D}"/>
                </a:ext>
              </a:extLst>
            </p:cNvPr>
            <p:cNvSpPr/>
            <p:nvPr/>
          </p:nvSpPr>
          <p:spPr>
            <a:xfrm>
              <a:off x="1828801" y="4915803"/>
              <a:ext cx="1676400" cy="643082"/>
            </a:xfrm>
            <a:prstGeom prst="rect">
              <a:avLst/>
            </a:prstGeom>
            <a:solidFill>
              <a:schemeClr val="bg2">
                <a:lumMod val="9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schemeClr val="tx1"/>
                  </a:solidFill>
                  <a:hlinkClick r:id="rId5"/>
                </a:rPr>
                <a:t>§116.119</a:t>
              </a:r>
              <a:r>
                <a:rPr lang="en-US" sz="2400" b="1" dirty="0">
                  <a:solidFill>
                    <a:schemeClr val="tx1"/>
                  </a:solidFill>
                </a:rPr>
                <a:t> </a:t>
              </a:r>
            </a:p>
          </p:txBody>
        </p:sp>
      </p:grpSp>
      <p:grpSp>
        <p:nvGrpSpPr>
          <p:cNvPr id="67" name="Group 3" descr="PBR Step: Title 30 Texas Administrative Code (30 TAC) Chapter 106 (additional information can be found in the speaker notes)" title="PBR Step">
            <a:extLst>
              <a:ext uri="{FF2B5EF4-FFF2-40B4-BE49-F238E27FC236}">
                <a16:creationId xmlns:a16="http://schemas.microsoft.com/office/drawing/2014/main" id="{95DA37A2-1F0B-4D1A-B386-643DCAB268B0}"/>
              </a:ext>
            </a:extLst>
          </p:cNvPr>
          <p:cNvGrpSpPr/>
          <p:nvPr/>
        </p:nvGrpSpPr>
        <p:grpSpPr>
          <a:xfrm>
            <a:off x="3305353" y="2507988"/>
            <a:ext cx="2291588" cy="1751400"/>
            <a:chOff x="3505200" y="3747845"/>
            <a:chExt cx="2091740" cy="1722319"/>
          </a:xfrm>
        </p:grpSpPr>
        <p:sp>
          <p:nvSpPr>
            <p:cNvPr id="68" name="Freeform 6">
              <a:extLst>
                <a:ext uri="{FF2B5EF4-FFF2-40B4-BE49-F238E27FC236}">
                  <a16:creationId xmlns:a16="http://schemas.microsoft.com/office/drawing/2014/main" id="{A23CAA96-71C8-45B1-8AED-1D6EEA155387}"/>
                </a:ext>
              </a:extLst>
            </p:cNvPr>
            <p:cNvSpPr/>
            <p:nvPr/>
          </p:nvSpPr>
          <p:spPr>
            <a:xfrm>
              <a:off x="3547060" y="3747845"/>
              <a:ext cx="2049880" cy="1382380"/>
            </a:xfrm>
            <a:custGeom>
              <a:avLst/>
              <a:gdLst>
                <a:gd name="connsiteX0" fmla="*/ 0 w 2149403"/>
                <a:gd name="connsiteY0" fmla="*/ 0 h 859761"/>
                <a:gd name="connsiteX1" fmla="*/ 1719523 w 2149403"/>
                <a:gd name="connsiteY1" fmla="*/ 0 h 859761"/>
                <a:gd name="connsiteX2" fmla="*/ 2149403 w 2149403"/>
                <a:gd name="connsiteY2" fmla="*/ 429881 h 859761"/>
                <a:gd name="connsiteX3" fmla="*/ 1719523 w 2149403"/>
                <a:gd name="connsiteY3" fmla="*/ 859761 h 859761"/>
                <a:gd name="connsiteX4" fmla="*/ 0 w 2149403"/>
                <a:gd name="connsiteY4" fmla="*/ 859761 h 859761"/>
                <a:gd name="connsiteX5" fmla="*/ 429881 w 2149403"/>
                <a:gd name="connsiteY5" fmla="*/ 429881 h 859761"/>
                <a:gd name="connsiteX6" fmla="*/ 0 w 2149403"/>
                <a:gd name="connsiteY6" fmla="*/ 0 h 85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9403" h="859761">
                  <a:moveTo>
                    <a:pt x="0" y="0"/>
                  </a:moveTo>
                  <a:lnTo>
                    <a:pt x="1719523" y="0"/>
                  </a:lnTo>
                  <a:lnTo>
                    <a:pt x="2149403" y="429881"/>
                  </a:lnTo>
                  <a:lnTo>
                    <a:pt x="1719523" y="859761"/>
                  </a:lnTo>
                  <a:lnTo>
                    <a:pt x="0" y="859761"/>
                  </a:lnTo>
                  <a:lnTo>
                    <a:pt x="429881" y="429881"/>
                  </a:lnTo>
                  <a:lnTo>
                    <a:pt x="0" y="0"/>
                  </a:lnTo>
                  <a:close/>
                </a:path>
              </a:pathLst>
            </a:custGeom>
            <a:solidFill>
              <a:schemeClr val="bg2">
                <a:lumMod val="75000"/>
              </a:schemeClr>
            </a:solidFill>
            <a:ln>
              <a:noFill/>
            </a:ln>
            <a:scene3d>
              <a:camera prst="perspectiveRelaxed"/>
              <a:lightRig rig="freezing" dir="t"/>
            </a:scene3d>
            <a:sp3d z="508000" extrusionH="254000" prstMaterial="metal">
              <a:bevelT w="63500" h="25400"/>
              <a:extrusionClr>
                <a:schemeClr val="tx2"/>
              </a:extrusionClr>
            </a:sp3d>
          </p:spPr>
          <p:style>
            <a:lnRef idx="0">
              <a:schemeClr val="accent1"/>
            </a:lnRef>
            <a:fillRef idx="3">
              <a:schemeClr val="accent1"/>
            </a:fillRef>
            <a:effectRef idx="3">
              <a:schemeClr val="accent1"/>
            </a:effectRef>
            <a:fontRef idx="minor">
              <a:schemeClr val="lt1"/>
            </a:fontRef>
          </p:style>
          <p:txBody>
            <a:bodyPr spcFirstLastPara="0" vert="horz" wrap="square" lIns="577900" tIns="98679" rIns="479220" bIns="98679" numCol="1" spcCol="1270" anchor="ctr" anchorCtr="0">
              <a:noAutofit/>
            </a:bodyPr>
            <a:lstStyle/>
            <a:p>
              <a:pPr algn="ctr" defTabSz="1644650">
                <a:lnSpc>
                  <a:spcPct val="90000"/>
                </a:lnSpc>
                <a:spcBef>
                  <a:spcPct val="0"/>
                </a:spcBef>
                <a:spcAft>
                  <a:spcPct val="35000"/>
                </a:spcAft>
              </a:pPr>
              <a:endParaRPr lang="en-US" sz="3700" b="1" kern="1200" dirty="0">
                <a:solidFill>
                  <a:schemeClr val="tx1"/>
                </a:solidFill>
              </a:endParaRPr>
            </a:p>
          </p:txBody>
        </p:sp>
        <p:sp>
          <p:nvSpPr>
            <p:cNvPr id="69" name="TextBox 68">
              <a:extLst>
                <a:ext uri="{FF2B5EF4-FFF2-40B4-BE49-F238E27FC236}">
                  <a16:creationId xmlns:a16="http://schemas.microsoft.com/office/drawing/2014/main" id="{C6BFD3CD-F73F-4951-9D1B-A4A2686E5727}"/>
                </a:ext>
              </a:extLst>
            </p:cNvPr>
            <p:cNvSpPr txBox="1"/>
            <p:nvPr/>
          </p:nvSpPr>
          <p:spPr>
            <a:xfrm>
              <a:off x="3693226" y="3871594"/>
              <a:ext cx="1409149" cy="615553"/>
            </a:xfrm>
            <a:prstGeom prst="rect">
              <a:avLst/>
            </a:prstGeom>
            <a:noFill/>
          </p:spPr>
          <p:txBody>
            <a:bodyPr wrap="square" rtlCol="0">
              <a:spAutoFit/>
            </a:bodyPr>
            <a:lstStyle/>
            <a:p>
              <a:pPr algn="ctr"/>
              <a:r>
                <a:rPr lang="en-US" sz="2400" b="1" kern="1200" dirty="0">
                  <a:latin typeface="Calibri"/>
                  <a:ea typeface="+mn-ea"/>
                  <a:cs typeface="+mn-cs"/>
                </a:rPr>
                <a:t>PBR</a:t>
              </a:r>
            </a:p>
          </p:txBody>
        </p:sp>
        <p:sp>
          <p:nvSpPr>
            <p:cNvPr id="70" name="Rectangle 69">
              <a:extLst>
                <a:ext uri="{FF2B5EF4-FFF2-40B4-BE49-F238E27FC236}">
                  <a16:creationId xmlns:a16="http://schemas.microsoft.com/office/drawing/2014/main" id="{1263119E-02DA-42BB-89D5-F811A852BEB5}"/>
                </a:ext>
              </a:extLst>
            </p:cNvPr>
            <p:cNvSpPr/>
            <p:nvPr/>
          </p:nvSpPr>
          <p:spPr>
            <a:xfrm>
              <a:off x="3505200" y="4710303"/>
              <a:ext cx="1600199" cy="759861"/>
            </a:xfrm>
            <a:prstGeom prst="rect">
              <a:avLst/>
            </a:prstGeom>
            <a:solidFill>
              <a:schemeClr val="bg2">
                <a:lumMod val="9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schemeClr val="tx1"/>
                  </a:solidFill>
                  <a:hlinkClick r:id="rId6"/>
                </a:rPr>
                <a:t>§106</a:t>
              </a:r>
              <a:r>
                <a:rPr lang="en-US" sz="2400" b="1" dirty="0">
                  <a:solidFill>
                    <a:schemeClr val="tx1"/>
                  </a:solidFill>
                </a:rPr>
                <a:t> </a:t>
              </a:r>
            </a:p>
          </p:txBody>
        </p:sp>
      </p:grpSp>
      <p:grpSp>
        <p:nvGrpSpPr>
          <p:cNvPr id="71" name="Group4" descr="Standard Permit Step: Title 30 Texas Administrative Code (30 TAC) Section 116.601 (additional information can be found in the speaker notes)">
            <a:extLst>
              <a:ext uri="{FF2B5EF4-FFF2-40B4-BE49-F238E27FC236}">
                <a16:creationId xmlns:a16="http://schemas.microsoft.com/office/drawing/2014/main" id="{D45005E6-9EF0-4AF1-838F-98079C595EC2}"/>
              </a:ext>
            </a:extLst>
          </p:cNvPr>
          <p:cNvGrpSpPr/>
          <p:nvPr/>
        </p:nvGrpSpPr>
        <p:grpSpPr>
          <a:xfrm>
            <a:off x="4973144" y="2302463"/>
            <a:ext cx="2263701" cy="1956930"/>
            <a:chOff x="5105401" y="3430977"/>
            <a:chExt cx="2131444" cy="1939768"/>
          </a:xfrm>
        </p:grpSpPr>
        <p:sp>
          <p:nvSpPr>
            <p:cNvPr id="72" name="Freeform 7">
              <a:extLst>
                <a:ext uri="{FF2B5EF4-FFF2-40B4-BE49-F238E27FC236}">
                  <a16:creationId xmlns:a16="http://schemas.microsoft.com/office/drawing/2014/main" id="{962B5468-4CA3-45B9-9E93-10DCECDD21CB}"/>
                </a:ext>
              </a:extLst>
            </p:cNvPr>
            <p:cNvSpPr/>
            <p:nvPr/>
          </p:nvSpPr>
          <p:spPr>
            <a:xfrm>
              <a:off x="5186965" y="3747845"/>
              <a:ext cx="2049880" cy="1382380"/>
            </a:xfrm>
            <a:custGeom>
              <a:avLst/>
              <a:gdLst>
                <a:gd name="connsiteX0" fmla="*/ 0 w 2149403"/>
                <a:gd name="connsiteY0" fmla="*/ 0 h 859761"/>
                <a:gd name="connsiteX1" fmla="*/ 1719523 w 2149403"/>
                <a:gd name="connsiteY1" fmla="*/ 0 h 859761"/>
                <a:gd name="connsiteX2" fmla="*/ 2149403 w 2149403"/>
                <a:gd name="connsiteY2" fmla="*/ 429881 h 859761"/>
                <a:gd name="connsiteX3" fmla="*/ 1719523 w 2149403"/>
                <a:gd name="connsiteY3" fmla="*/ 859761 h 859761"/>
                <a:gd name="connsiteX4" fmla="*/ 0 w 2149403"/>
                <a:gd name="connsiteY4" fmla="*/ 859761 h 859761"/>
                <a:gd name="connsiteX5" fmla="*/ 429881 w 2149403"/>
                <a:gd name="connsiteY5" fmla="*/ 429881 h 859761"/>
                <a:gd name="connsiteX6" fmla="*/ 0 w 2149403"/>
                <a:gd name="connsiteY6" fmla="*/ 0 h 85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9403" h="859761">
                  <a:moveTo>
                    <a:pt x="0" y="0"/>
                  </a:moveTo>
                  <a:lnTo>
                    <a:pt x="1719523" y="0"/>
                  </a:lnTo>
                  <a:lnTo>
                    <a:pt x="2149403" y="429881"/>
                  </a:lnTo>
                  <a:lnTo>
                    <a:pt x="1719523" y="859761"/>
                  </a:lnTo>
                  <a:lnTo>
                    <a:pt x="0" y="859761"/>
                  </a:lnTo>
                  <a:lnTo>
                    <a:pt x="429881" y="429881"/>
                  </a:lnTo>
                  <a:lnTo>
                    <a:pt x="0" y="0"/>
                  </a:lnTo>
                  <a:close/>
                </a:path>
              </a:pathLst>
            </a:custGeom>
            <a:solidFill>
              <a:schemeClr val="bg2">
                <a:lumMod val="75000"/>
              </a:schemeClr>
            </a:solidFill>
            <a:ln>
              <a:noFill/>
            </a:ln>
            <a:scene3d>
              <a:camera prst="perspectiveRelaxed"/>
              <a:lightRig rig="freezing" dir="t"/>
            </a:scene3d>
            <a:sp3d z="762000" extrusionH="254000" prstMaterial="metal">
              <a:bevelT w="63500" h="25400"/>
              <a:extrusionClr>
                <a:schemeClr val="tx2"/>
              </a:extrusionClr>
            </a:sp3d>
          </p:spPr>
          <p:style>
            <a:lnRef idx="0">
              <a:schemeClr val="accent1"/>
            </a:lnRef>
            <a:fillRef idx="3">
              <a:schemeClr val="accent1"/>
            </a:fillRef>
            <a:effectRef idx="3">
              <a:schemeClr val="accent1"/>
            </a:effectRef>
            <a:fontRef idx="minor">
              <a:schemeClr val="lt1"/>
            </a:fontRef>
          </p:style>
          <p:txBody>
            <a:bodyPr spcFirstLastPara="0" vert="horz" wrap="square" lIns="605903" tIns="117348" rIns="488554" bIns="117348" numCol="1" spcCol="1270" anchor="ctr" anchorCtr="0">
              <a:noAutofit/>
            </a:bodyPr>
            <a:lstStyle/>
            <a:p>
              <a:pPr algn="ctr" defTabSz="1955800">
                <a:lnSpc>
                  <a:spcPct val="90000"/>
                </a:lnSpc>
                <a:spcBef>
                  <a:spcPct val="0"/>
                </a:spcBef>
                <a:spcAft>
                  <a:spcPct val="35000"/>
                </a:spcAft>
              </a:pPr>
              <a:endParaRPr lang="en-US" sz="4400" b="1" kern="1200" dirty="0">
                <a:solidFill>
                  <a:schemeClr val="tx1"/>
                </a:solidFill>
              </a:endParaRPr>
            </a:p>
          </p:txBody>
        </p:sp>
        <p:sp>
          <p:nvSpPr>
            <p:cNvPr id="73" name="TextBox 72">
              <a:extLst>
                <a:ext uri="{FF2B5EF4-FFF2-40B4-BE49-F238E27FC236}">
                  <a16:creationId xmlns:a16="http://schemas.microsoft.com/office/drawing/2014/main" id="{459D6BC6-69B7-4DE0-9A60-3B9A80FA63F5}"/>
                </a:ext>
              </a:extLst>
            </p:cNvPr>
            <p:cNvSpPr txBox="1"/>
            <p:nvPr/>
          </p:nvSpPr>
          <p:spPr>
            <a:xfrm>
              <a:off x="5372652" y="3430977"/>
              <a:ext cx="1409149" cy="1107995"/>
            </a:xfrm>
            <a:prstGeom prst="rect">
              <a:avLst/>
            </a:prstGeom>
            <a:noFill/>
          </p:spPr>
          <p:txBody>
            <a:bodyPr wrap="square" rtlCol="0">
              <a:spAutoFit/>
            </a:bodyPr>
            <a:lstStyle/>
            <a:p>
              <a:pPr algn="ctr"/>
              <a:r>
                <a:rPr lang="en-US" sz="2400" b="1" kern="1200" dirty="0">
                  <a:latin typeface="Calibri"/>
                  <a:ea typeface="+mn-ea"/>
                  <a:cs typeface="+mn-cs"/>
                </a:rPr>
                <a:t>Standard Permit</a:t>
              </a:r>
            </a:p>
          </p:txBody>
        </p:sp>
        <p:sp>
          <p:nvSpPr>
            <p:cNvPr id="74" name="Rectangle 73">
              <a:extLst>
                <a:ext uri="{FF2B5EF4-FFF2-40B4-BE49-F238E27FC236}">
                  <a16:creationId xmlns:a16="http://schemas.microsoft.com/office/drawing/2014/main" id="{9949FCAF-A853-497A-BB18-AE4EEFCFFCE7}"/>
                </a:ext>
              </a:extLst>
            </p:cNvPr>
            <p:cNvSpPr/>
            <p:nvPr/>
          </p:nvSpPr>
          <p:spPr>
            <a:xfrm>
              <a:off x="5105401" y="4504626"/>
              <a:ext cx="1676400" cy="866119"/>
            </a:xfrm>
            <a:prstGeom prst="rect">
              <a:avLst/>
            </a:prstGeom>
            <a:solidFill>
              <a:schemeClr val="bg2">
                <a:lumMod val="9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schemeClr val="tx1"/>
                  </a:solidFill>
                  <a:hlinkClick r:id="rId7"/>
                </a:rPr>
                <a:t>§116.601</a:t>
              </a:r>
              <a:r>
                <a:rPr lang="en-US" sz="2400" b="1" dirty="0">
                  <a:solidFill>
                    <a:schemeClr val="tx1"/>
                  </a:solidFill>
                </a:rPr>
                <a:t> </a:t>
              </a:r>
            </a:p>
          </p:txBody>
        </p:sp>
      </p:grpSp>
      <p:grpSp>
        <p:nvGrpSpPr>
          <p:cNvPr id="75" name="Group 5" descr="New Source Review (NSR) Permit Step: Title 30 Texas Administrative Code (30 TAC) Chapter 116 (additional information can be found in the speaker notes)">
            <a:extLst>
              <a:ext uri="{FF2B5EF4-FFF2-40B4-BE49-F238E27FC236}">
                <a16:creationId xmlns:a16="http://schemas.microsoft.com/office/drawing/2014/main" id="{F0571562-9FEA-4363-85F7-AF0CD9CBF4CC}"/>
              </a:ext>
            </a:extLst>
          </p:cNvPr>
          <p:cNvGrpSpPr/>
          <p:nvPr/>
        </p:nvGrpSpPr>
        <p:grpSpPr>
          <a:xfrm>
            <a:off x="6613050" y="2171400"/>
            <a:ext cx="2263699" cy="2087990"/>
            <a:chOff x="6781801" y="3208738"/>
            <a:chExt cx="2094948" cy="2164317"/>
          </a:xfrm>
        </p:grpSpPr>
        <p:sp>
          <p:nvSpPr>
            <p:cNvPr id="76" name="Freeform 8">
              <a:extLst>
                <a:ext uri="{FF2B5EF4-FFF2-40B4-BE49-F238E27FC236}">
                  <a16:creationId xmlns:a16="http://schemas.microsoft.com/office/drawing/2014/main" id="{32197D40-2FB3-4AAD-AE38-120D472C6DB9}"/>
                </a:ext>
              </a:extLst>
            </p:cNvPr>
            <p:cNvSpPr/>
            <p:nvPr/>
          </p:nvSpPr>
          <p:spPr>
            <a:xfrm>
              <a:off x="6826869" y="3747845"/>
              <a:ext cx="2049880" cy="1481649"/>
            </a:xfrm>
            <a:custGeom>
              <a:avLst/>
              <a:gdLst>
                <a:gd name="connsiteX0" fmla="*/ 0 w 2149403"/>
                <a:gd name="connsiteY0" fmla="*/ 0 h 859761"/>
                <a:gd name="connsiteX1" fmla="*/ 1719523 w 2149403"/>
                <a:gd name="connsiteY1" fmla="*/ 0 h 859761"/>
                <a:gd name="connsiteX2" fmla="*/ 2149403 w 2149403"/>
                <a:gd name="connsiteY2" fmla="*/ 429881 h 859761"/>
                <a:gd name="connsiteX3" fmla="*/ 1719523 w 2149403"/>
                <a:gd name="connsiteY3" fmla="*/ 859761 h 859761"/>
                <a:gd name="connsiteX4" fmla="*/ 0 w 2149403"/>
                <a:gd name="connsiteY4" fmla="*/ 859761 h 859761"/>
                <a:gd name="connsiteX5" fmla="*/ 429881 w 2149403"/>
                <a:gd name="connsiteY5" fmla="*/ 429881 h 859761"/>
                <a:gd name="connsiteX6" fmla="*/ 0 w 2149403"/>
                <a:gd name="connsiteY6" fmla="*/ 0 h 85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9403" h="859761">
                  <a:moveTo>
                    <a:pt x="0" y="0"/>
                  </a:moveTo>
                  <a:lnTo>
                    <a:pt x="1719523" y="0"/>
                  </a:lnTo>
                  <a:lnTo>
                    <a:pt x="2149403" y="429881"/>
                  </a:lnTo>
                  <a:lnTo>
                    <a:pt x="1719523" y="859761"/>
                  </a:lnTo>
                  <a:lnTo>
                    <a:pt x="0" y="859761"/>
                  </a:lnTo>
                  <a:lnTo>
                    <a:pt x="429881" y="429881"/>
                  </a:lnTo>
                  <a:lnTo>
                    <a:pt x="0" y="0"/>
                  </a:lnTo>
                  <a:close/>
                </a:path>
              </a:pathLst>
            </a:custGeom>
            <a:solidFill>
              <a:schemeClr val="bg2">
                <a:lumMod val="75000"/>
              </a:schemeClr>
            </a:solidFill>
            <a:ln>
              <a:noFill/>
            </a:ln>
            <a:scene3d>
              <a:camera prst="perspectiveRelaxed"/>
              <a:lightRig rig="freezing" dir="t"/>
            </a:scene3d>
            <a:sp3d z="1016000" extrusionH="254000" prstMaterial="metal">
              <a:bevelT w="63500" h="25400"/>
              <a:extrusionClr>
                <a:schemeClr val="tx2"/>
              </a:extrusionClr>
            </a:sp3d>
          </p:spPr>
          <p:style>
            <a:lnRef idx="0">
              <a:schemeClr val="accent1"/>
            </a:lnRef>
            <a:fillRef idx="3">
              <a:schemeClr val="accent1"/>
            </a:fillRef>
            <a:effectRef idx="3">
              <a:schemeClr val="accent1"/>
            </a:effectRef>
            <a:fontRef idx="minor">
              <a:schemeClr val="lt1"/>
            </a:fontRef>
          </p:style>
          <p:txBody>
            <a:bodyPr spcFirstLastPara="0" vert="horz" wrap="square" lIns="605903" tIns="117348" rIns="488554" bIns="117348" numCol="1" spcCol="1270" anchor="ctr" anchorCtr="0">
              <a:noAutofit/>
            </a:bodyPr>
            <a:lstStyle/>
            <a:p>
              <a:pPr algn="ctr" defTabSz="1955800">
                <a:lnSpc>
                  <a:spcPct val="90000"/>
                </a:lnSpc>
                <a:spcBef>
                  <a:spcPct val="0"/>
                </a:spcBef>
                <a:spcAft>
                  <a:spcPct val="35000"/>
                </a:spcAft>
              </a:pPr>
              <a:endParaRPr lang="en-US" sz="4400" b="1" kern="1200" dirty="0">
                <a:solidFill>
                  <a:schemeClr val="tx1"/>
                </a:solidFill>
              </a:endParaRPr>
            </a:p>
          </p:txBody>
        </p:sp>
        <p:sp>
          <p:nvSpPr>
            <p:cNvPr id="77" name="TextBox 76" title="4th NSR Permit Step">
              <a:extLst>
                <a:ext uri="{FF2B5EF4-FFF2-40B4-BE49-F238E27FC236}">
                  <a16:creationId xmlns:a16="http://schemas.microsoft.com/office/drawing/2014/main" id="{B373651D-D922-422A-9D73-DCB73F4ED27E}"/>
                </a:ext>
              </a:extLst>
            </p:cNvPr>
            <p:cNvSpPr txBox="1"/>
            <p:nvPr/>
          </p:nvSpPr>
          <p:spPr>
            <a:xfrm>
              <a:off x="7117269" y="3208738"/>
              <a:ext cx="1409149" cy="1107996"/>
            </a:xfrm>
            <a:prstGeom prst="rect">
              <a:avLst/>
            </a:prstGeom>
            <a:noFill/>
          </p:spPr>
          <p:txBody>
            <a:bodyPr wrap="square" rtlCol="0">
              <a:spAutoFit/>
            </a:bodyPr>
            <a:lstStyle/>
            <a:p>
              <a:pPr algn="ctr"/>
              <a:r>
                <a:rPr lang="en-US" sz="2400" b="1" kern="1200" dirty="0">
                  <a:latin typeface="Calibri"/>
                  <a:ea typeface="+mn-ea"/>
                  <a:cs typeface="+mn-cs"/>
                </a:rPr>
                <a:t>NSR Permit</a:t>
              </a:r>
            </a:p>
          </p:txBody>
        </p:sp>
        <p:sp>
          <p:nvSpPr>
            <p:cNvPr id="78" name="Rectangle 77">
              <a:extLst>
                <a:ext uri="{FF2B5EF4-FFF2-40B4-BE49-F238E27FC236}">
                  <a16:creationId xmlns:a16="http://schemas.microsoft.com/office/drawing/2014/main" id="{5F41CF1B-197A-4673-9AF1-CC89F8F3AA4B}"/>
                </a:ext>
              </a:extLst>
            </p:cNvPr>
            <p:cNvSpPr/>
            <p:nvPr/>
          </p:nvSpPr>
          <p:spPr>
            <a:xfrm>
              <a:off x="6781801" y="4359372"/>
              <a:ext cx="1719266" cy="1013683"/>
            </a:xfrm>
            <a:prstGeom prst="rect">
              <a:avLst/>
            </a:prstGeom>
            <a:solidFill>
              <a:schemeClr val="bg2">
                <a:lumMod val="9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schemeClr val="tx1"/>
                  </a:solidFill>
                  <a:hlinkClick r:id="rId8"/>
                </a:rPr>
                <a:t>§116</a:t>
              </a:r>
              <a:r>
                <a:rPr lang="en-US" sz="2400" b="1" dirty="0">
                  <a:solidFill>
                    <a:schemeClr val="tx1"/>
                  </a:solidFill>
                </a:rPr>
                <a:t> </a:t>
              </a:r>
            </a:p>
          </p:txBody>
        </p:sp>
      </p:grpSp>
      <p:sp>
        <p:nvSpPr>
          <p:cNvPr id="2" name="Permitting Options"/>
          <p:cNvSpPr>
            <a:spLocks noGrp="1"/>
          </p:cNvSpPr>
          <p:nvPr>
            <p:ph type="title"/>
          </p:nvPr>
        </p:nvSpPr>
        <p:spPr>
          <a:xfrm>
            <a:off x="2275285" y="1046626"/>
            <a:ext cx="4600172" cy="658604"/>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dirty="0"/>
              <a:t>Permitting Options</a:t>
            </a:r>
          </a:p>
        </p:txBody>
      </p:sp>
      <p:sp>
        <p:nvSpPr>
          <p:cNvPr id="37" name="NSR Tab">
            <a:extLst>
              <a:ext uri="{FF2B5EF4-FFF2-40B4-BE49-F238E27FC236}">
                <a16:creationId xmlns:a16="http://schemas.microsoft.com/office/drawing/2014/main" id="{D8C6B7F5-C84B-4DC2-A0B1-06AA95E41980}"/>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NSR</a:t>
            </a:r>
          </a:p>
        </p:txBody>
      </p:sp>
    </p:spTree>
    <p:extLst>
      <p:ext uri="{BB962C8B-B14F-4D97-AF65-F5344CB8AC3E}">
        <p14:creationId xmlns:p14="http://schemas.microsoft.com/office/powerpoint/2010/main" val="2389298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ppt_x"/>
                                          </p:val>
                                        </p:tav>
                                        <p:tav tm="100000">
                                          <p:val>
                                            <p:strVal val="#ppt_x"/>
                                          </p:val>
                                        </p:tav>
                                      </p:tavLst>
                                    </p:anim>
                                    <p:anim calcmode="lin" valueType="num">
                                      <p:cBhvr additive="base">
                                        <p:cTn id="25"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500" fill="hold"/>
                                        <p:tgtEl>
                                          <p:spTgt spid="71"/>
                                        </p:tgtEl>
                                        <p:attrNameLst>
                                          <p:attrName>ppt_x</p:attrName>
                                        </p:attrNameLst>
                                      </p:cBhvr>
                                      <p:tavLst>
                                        <p:tav tm="0">
                                          <p:val>
                                            <p:strVal val="#ppt_x"/>
                                          </p:val>
                                        </p:tav>
                                        <p:tav tm="100000">
                                          <p:val>
                                            <p:strVal val="#ppt_x"/>
                                          </p:val>
                                        </p:tav>
                                      </p:tavLst>
                                    </p:anim>
                                    <p:anim calcmode="lin" valueType="num">
                                      <p:cBhvr additive="base">
                                        <p:cTn id="37"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additive="base">
                                        <p:cTn id="42" dur="500" fill="hold"/>
                                        <p:tgtEl>
                                          <p:spTgt spid="75"/>
                                        </p:tgtEl>
                                        <p:attrNameLst>
                                          <p:attrName>ppt_x</p:attrName>
                                        </p:attrNameLst>
                                      </p:cBhvr>
                                      <p:tavLst>
                                        <p:tav tm="0">
                                          <p:val>
                                            <p:strVal val="#ppt_x"/>
                                          </p:val>
                                        </p:tav>
                                        <p:tav tm="100000">
                                          <p:val>
                                            <p:strVal val="#ppt_x"/>
                                          </p:val>
                                        </p:tav>
                                      </p:tavLst>
                                    </p:anim>
                                    <p:anim calcmode="lin" valueType="num">
                                      <p:cBhvr additive="base">
                                        <p:cTn id="4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descr="FOP tab"/>
          <p:cNvSpPr/>
          <p:nvPr/>
        </p:nvSpPr>
        <p:spPr>
          <a:xfrm>
            <a:off x="3393219" y="304800"/>
            <a:ext cx="1980328" cy="77288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 name="Rounded Rectangle 11" descr="comparison tab"/>
          <p:cNvSpPr/>
          <p:nvPr/>
        </p:nvSpPr>
        <p:spPr>
          <a:xfrm>
            <a:off x="5582117" y="271615"/>
            <a:ext cx="3032493" cy="77288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 name="Rectangle 4" descr="Rectangle representing file folder for FOP"/>
          <p:cNvSpPr/>
          <p:nvPr/>
        </p:nvSpPr>
        <p:spPr>
          <a:xfrm>
            <a:off x="0" y="903514"/>
            <a:ext cx="9144000" cy="39025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Rounded Rectangle 6" descr="NSR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Rectangle 5" descr="Rectangle representing file folder for NSR"/>
          <p:cNvSpPr/>
          <p:nvPr/>
        </p:nvSpPr>
        <p:spPr>
          <a:xfrm>
            <a:off x="0" y="1085636"/>
            <a:ext cx="9144000" cy="40658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algn="ctr"/>
            <a:r>
              <a:rPr lang="en-US" sz="3300" b="1" dirty="0"/>
              <a:t>FOP</a:t>
            </a:r>
          </a:p>
        </p:txBody>
      </p:sp>
      <p:sp>
        <p:nvSpPr>
          <p:cNvPr id="13" name="TextBox 12"/>
          <p:cNvSpPr txBox="1"/>
          <p:nvPr/>
        </p:nvSpPr>
        <p:spPr>
          <a:xfrm>
            <a:off x="5683610" y="350089"/>
            <a:ext cx="2829506" cy="577081"/>
          </a:xfrm>
          <a:prstGeom prst="rect">
            <a:avLst/>
          </a:prstGeom>
          <a:noFill/>
        </p:spPr>
        <p:txBody>
          <a:bodyPr wrap="square" lIns="68580" tIns="34290" rIns="68580" bIns="34290" rtlCol="0">
            <a:spAutoFit/>
          </a:bodyPr>
          <a:lstStyle/>
          <a:p>
            <a:pPr algn="ctr"/>
            <a:r>
              <a:rPr lang="en-US" sz="3300" b="1" dirty="0"/>
              <a:t>Comparison</a:t>
            </a:r>
          </a:p>
        </p:txBody>
      </p:sp>
      <p:sp>
        <p:nvSpPr>
          <p:cNvPr id="34" name="Rectangle 33" descr="Transparent rectangle used as background">
            <a:extLst>
              <a:ext uri="{FF2B5EF4-FFF2-40B4-BE49-F238E27FC236}">
                <a16:creationId xmlns:a16="http://schemas.microsoft.com/office/drawing/2014/main" id="{D9F1989F-9958-4C02-A021-56DA4AF6A4AF}"/>
              </a:ext>
            </a:extLst>
          </p:cNvPr>
          <p:cNvSpPr/>
          <p:nvPr/>
        </p:nvSpPr>
        <p:spPr>
          <a:xfrm>
            <a:off x="-2385" y="1005913"/>
            <a:ext cx="9144000" cy="4104164"/>
          </a:xfrm>
          <a:prstGeom prst="rect">
            <a:avLst/>
          </a:prstGeom>
          <a:solidFill>
            <a:srgbClr val="A9D18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descr="Transparent rectangle used as background">
            <a:extLst>
              <a:ext uri="{FF2B5EF4-FFF2-40B4-BE49-F238E27FC236}">
                <a16:creationId xmlns:a16="http://schemas.microsoft.com/office/drawing/2014/main" id="{5E1F2A02-41FE-4332-92A5-04ABFDC3F790}"/>
              </a:ext>
            </a:extLst>
          </p:cNvPr>
          <p:cNvSpPr/>
          <p:nvPr/>
        </p:nvSpPr>
        <p:spPr>
          <a:xfrm>
            <a:off x="-2385" y="1005913"/>
            <a:ext cx="9144000" cy="4104164"/>
          </a:xfrm>
          <a:prstGeom prst="rect">
            <a:avLst/>
          </a:prstGeom>
          <a:solidFill>
            <a:srgbClr val="A9D18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10">
            <a:extLst>
              <a:ext uri="{FF2B5EF4-FFF2-40B4-BE49-F238E27FC236}">
                <a16:creationId xmlns:a16="http://schemas.microsoft.com/office/drawing/2014/main" id="{9266ACF5-CACA-4D9A-B6F9-96712982E0A7}"/>
              </a:ext>
            </a:extLst>
          </p:cNvPr>
          <p:cNvSpPr/>
          <p:nvPr/>
        </p:nvSpPr>
        <p:spPr>
          <a:xfrm>
            <a:off x="4669972" y="3427815"/>
            <a:ext cx="2027276" cy="1584087"/>
          </a:xfrm>
          <a:custGeom>
            <a:avLst/>
            <a:gdLst>
              <a:gd name="connsiteX0" fmla="*/ 0 w 1451431"/>
              <a:gd name="connsiteY0" fmla="*/ 226303 h 1357788"/>
              <a:gd name="connsiteX1" fmla="*/ 226303 w 1451431"/>
              <a:gd name="connsiteY1" fmla="*/ 0 h 1357788"/>
              <a:gd name="connsiteX2" fmla="*/ 1225128 w 1451431"/>
              <a:gd name="connsiteY2" fmla="*/ 0 h 1357788"/>
              <a:gd name="connsiteX3" fmla="*/ 1451431 w 1451431"/>
              <a:gd name="connsiteY3" fmla="*/ 226303 h 1357788"/>
              <a:gd name="connsiteX4" fmla="*/ 1451431 w 1451431"/>
              <a:gd name="connsiteY4" fmla="*/ 1131485 h 1357788"/>
              <a:gd name="connsiteX5" fmla="*/ 1225128 w 1451431"/>
              <a:gd name="connsiteY5" fmla="*/ 1357788 h 1357788"/>
              <a:gd name="connsiteX6" fmla="*/ 226303 w 1451431"/>
              <a:gd name="connsiteY6" fmla="*/ 1357788 h 1357788"/>
              <a:gd name="connsiteX7" fmla="*/ 0 w 1451431"/>
              <a:gd name="connsiteY7" fmla="*/ 1131485 h 1357788"/>
              <a:gd name="connsiteX8" fmla="*/ 0 w 1451431"/>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31" h="1357788">
                <a:moveTo>
                  <a:pt x="0" y="226303"/>
                </a:moveTo>
                <a:cubicBezTo>
                  <a:pt x="0" y="101319"/>
                  <a:pt x="101319" y="0"/>
                  <a:pt x="226303" y="0"/>
                </a:cubicBezTo>
                <a:lnTo>
                  <a:pt x="1225128" y="0"/>
                </a:lnTo>
                <a:cubicBezTo>
                  <a:pt x="1350112" y="0"/>
                  <a:pt x="1451431" y="101319"/>
                  <a:pt x="1451431" y="226303"/>
                </a:cubicBezTo>
                <a:lnTo>
                  <a:pt x="1451431" y="1131485"/>
                </a:lnTo>
                <a:cubicBezTo>
                  <a:pt x="1451431" y="1256469"/>
                  <a:pt x="1350112" y="1357788"/>
                  <a:pt x="1225128" y="1357788"/>
                </a:cubicBezTo>
                <a:lnTo>
                  <a:pt x="226303" y="1357788"/>
                </a:lnTo>
                <a:cubicBezTo>
                  <a:pt x="101319" y="1357788"/>
                  <a:pt x="0" y="1256469"/>
                  <a:pt x="0" y="1131485"/>
                </a:cubicBezTo>
                <a:lnTo>
                  <a:pt x="0" y="226303"/>
                </a:lnTo>
                <a:close/>
              </a:path>
            </a:pathLst>
          </a:custGeom>
          <a:solidFill>
            <a:srgbClr val="FFE699"/>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7722" tIns="157722" rIns="157722" bIns="157722" numCol="1" spcCol="1270" anchor="ctr" anchorCtr="0">
            <a:noAutofit/>
          </a:bodyPr>
          <a:lstStyle/>
          <a:p>
            <a:pPr lvl="0" algn="ctr" defTabSz="1066800" rtl="0">
              <a:lnSpc>
                <a:spcPct val="90000"/>
              </a:lnSpc>
              <a:spcBef>
                <a:spcPct val="0"/>
              </a:spcBef>
            </a:pPr>
            <a:r>
              <a:rPr lang="en-US" sz="2400" kern="1200" dirty="0">
                <a:solidFill>
                  <a:schemeClr val="tx1"/>
                </a:solidFill>
              </a:rPr>
              <a:t>MAERT</a:t>
            </a:r>
          </a:p>
        </p:txBody>
      </p:sp>
      <p:sp>
        <p:nvSpPr>
          <p:cNvPr id="39" name="Freeform 9">
            <a:extLst>
              <a:ext uri="{FF2B5EF4-FFF2-40B4-BE49-F238E27FC236}">
                <a16:creationId xmlns:a16="http://schemas.microsoft.com/office/drawing/2014/main" id="{60AF82A6-3218-46BA-A8FE-28372DE8CE76}"/>
              </a:ext>
            </a:extLst>
          </p:cNvPr>
          <p:cNvSpPr/>
          <p:nvPr/>
        </p:nvSpPr>
        <p:spPr>
          <a:xfrm>
            <a:off x="2428016" y="3437682"/>
            <a:ext cx="2029661" cy="1565387"/>
          </a:xfrm>
          <a:custGeom>
            <a:avLst/>
            <a:gdLst>
              <a:gd name="connsiteX0" fmla="*/ 0 w 1451431"/>
              <a:gd name="connsiteY0" fmla="*/ 226303 h 1357788"/>
              <a:gd name="connsiteX1" fmla="*/ 226303 w 1451431"/>
              <a:gd name="connsiteY1" fmla="*/ 0 h 1357788"/>
              <a:gd name="connsiteX2" fmla="*/ 1225128 w 1451431"/>
              <a:gd name="connsiteY2" fmla="*/ 0 h 1357788"/>
              <a:gd name="connsiteX3" fmla="*/ 1451431 w 1451431"/>
              <a:gd name="connsiteY3" fmla="*/ 226303 h 1357788"/>
              <a:gd name="connsiteX4" fmla="*/ 1451431 w 1451431"/>
              <a:gd name="connsiteY4" fmla="*/ 1131485 h 1357788"/>
              <a:gd name="connsiteX5" fmla="*/ 1225128 w 1451431"/>
              <a:gd name="connsiteY5" fmla="*/ 1357788 h 1357788"/>
              <a:gd name="connsiteX6" fmla="*/ 226303 w 1451431"/>
              <a:gd name="connsiteY6" fmla="*/ 1357788 h 1357788"/>
              <a:gd name="connsiteX7" fmla="*/ 0 w 1451431"/>
              <a:gd name="connsiteY7" fmla="*/ 1131485 h 1357788"/>
              <a:gd name="connsiteX8" fmla="*/ 0 w 1451431"/>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31" h="1357788">
                <a:moveTo>
                  <a:pt x="0" y="226303"/>
                </a:moveTo>
                <a:cubicBezTo>
                  <a:pt x="0" y="101319"/>
                  <a:pt x="101319" y="0"/>
                  <a:pt x="226303" y="0"/>
                </a:cubicBezTo>
                <a:lnTo>
                  <a:pt x="1225128" y="0"/>
                </a:lnTo>
                <a:cubicBezTo>
                  <a:pt x="1350112" y="0"/>
                  <a:pt x="1451431" y="101319"/>
                  <a:pt x="1451431" y="226303"/>
                </a:cubicBezTo>
                <a:lnTo>
                  <a:pt x="1451431" y="1131485"/>
                </a:lnTo>
                <a:cubicBezTo>
                  <a:pt x="1451431" y="1256469"/>
                  <a:pt x="1350112" y="1357788"/>
                  <a:pt x="1225128" y="1357788"/>
                </a:cubicBezTo>
                <a:lnTo>
                  <a:pt x="226303" y="1357788"/>
                </a:lnTo>
                <a:cubicBezTo>
                  <a:pt x="101319" y="1357788"/>
                  <a:pt x="0" y="1256469"/>
                  <a:pt x="0" y="1131485"/>
                </a:cubicBezTo>
                <a:lnTo>
                  <a:pt x="0" y="226303"/>
                </a:lnTo>
                <a:close/>
              </a:path>
            </a:pathLst>
          </a:custGeom>
          <a:solidFill>
            <a:srgbClr val="FFE699"/>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7722" tIns="157722" rIns="157722" bIns="157722" numCol="1" spcCol="1270" anchor="ctr" anchorCtr="0">
            <a:noAutofit/>
          </a:bodyPr>
          <a:lstStyle/>
          <a:p>
            <a:pPr lvl="0" algn="ctr" defTabSz="1066800" rtl="0">
              <a:lnSpc>
                <a:spcPct val="90000"/>
              </a:lnSpc>
              <a:spcBef>
                <a:spcPct val="0"/>
              </a:spcBef>
              <a:spcAft>
                <a:spcPct val="35000"/>
              </a:spcAft>
            </a:pPr>
            <a:r>
              <a:rPr lang="en-US" sz="2400" kern="1200" dirty="0">
                <a:solidFill>
                  <a:schemeClr val="tx1"/>
                </a:solidFill>
              </a:rPr>
              <a:t>Attachments</a:t>
            </a:r>
          </a:p>
        </p:txBody>
      </p:sp>
      <p:sp>
        <p:nvSpPr>
          <p:cNvPr id="38" name="Freeform 8">
            <a:extLst>
              <a:ext uri="{FF2B5EF4-FFF2-40B4-BE49-F238E27FC236}">
                <a16:creationId xmlns:a16="http://schemas.microsoft.com/office/drawing/2014/main" id="{0AE24C5B-4203-482F-B674-2C4A05109EF3}"/>
              </a:ext>
            </a:extLst>
          </p:cNvPr>
          <p:cNvSpPr/>
          <p:nvPr/>
        </p:nvSpPr>
        <p:spPr>
          <a:xfrm>
            <a:off x="4669971" y="1784207"/>
            <a:ext cx="2027277" cy="1576985"/>
          </a:xfrm>
          <a:custGeom>
            <a:avLst/>
            <a:gdLst>
              <a:gd name="connsiteX0" fmla="*/ 0 w 1451431"/>
              <a:gd name="connsiteY0" fmla="*/ 226303 h 1357788"/>
              <a:gd name="connsiteX1" fmla="*/ 226303 w 1451431"/>
              <a:gd name="connsiteY1" fmla="*/ 0 h 1357788"/>
              <a:gd name="connsiteX2" fmla="*/ 1225128 w 1451431"/>
              <a:gd name="connsiteY2" fmla="*/ 0 h 1357788"/>
              <a:gd name="connsiteX3" fmla="*/ 1451431 w 1451431"/>
              <a:gd name="connsiteY3" fmla="*/ 226303 h 1357788"/>
              <a:gd name="connsiteX4" fmla="*/ 1451431 w 1451431"/>
              <a:gd name="connsiteY4" fmla="*/ 1131485 h 1357788"/>
              <a:gd name="connsiteX5" fmla="*/ 1225128 w 1451431"/>
              <a:gd name="connsiteY5" fmla="*/ 1357788 h 1357788"/>
              <a:gd name="connsiteX6" fmla="*/ 226303 w 1451431"/>
              <a:gd name="connsiteY6" fmla="*/ 1357788 h 1357788"/>
              <a:gd name="connsiteX7" fmla="*/ 0 w 1451431"/>
              <a:gd name="connsiteY7" fmla="*/ 1131485 h 1357788"/>
              <a:gd name="connsiteX8" fmla="*/ 0 w 1451431"/>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31" h="1357788">
                <a:moveTo>
                  <a:pt x="0" y="226303"/>
                </a:moveTo>
                <a:cubicBezTo>
                  <a:pt x="0" y="101319"/>
                  <a:pt x="101319" y="0"/>
                  <a:pt x="226303" y="0"/>
                </a:cubicBezTo>
                <a:lnTo>
                  <a:pt x="1225128" y="0"/>
                </a:lnTo>
                <a:cubicBezTo>
                  <a:pt x="1350112" y="0"/>
                  <a:pt x="1451431" y="101319"/>
                  <a:pt x="1451431" y="226303"/>
                </a:cubicBezTo>
                <a:lnTo>
                  <a:pt x="1451431" y="1131485"/>
                </a:lnTo>
                <a:cubicBezTo>
                  <a:pt x="1451431" y="1256469"/>
                  <a:pt x="1350112" y="1357788"/>
                  <a:pt x="1225128" y="1357788"/>
                </a:cubicBezTo>
                <a:lnTo>
                  <a:pt x="226303" y="1357788"/>
                </a:lnTo>
                <a:cubicBezTo>
                  <a:pt x="101319" y="1357788"/>
                  <a:pt x="0" y="1256469"/>
                  <a:pt x="0" y="1131485"/>
                </a:cubicBezTo>
                <a:lnTo>
                  <a:pt x="0" y="226303"/>
                </a:lnTo>
                <a:close/>
              </a:path>
            </a:pathLst>
          </a:custGeom>
          <a:solidFill>
            <a:srgbClr val="FFE699"/>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7722" tIns="157722" rIns="157722" bIns="157722" numCol="1" spcCol="1270" anchor="ctr" anchorCtr="0">
            <a:noAutofit/>
          </a:bodyPr>
          <a:lstStyle/>
          <a:p>
            <a:pPr lvl="0" algn="ctr" defTabSz="1066800" rtl="0">
              <a:lnSpc>
                <a:spcPct val="90000"/>
              </a:lnSpc>
              <a:spcBef>
                <a:spcPct val="0"/>
              </a:spcBef>
            </a:pPr>
            <a:r>
              <a:rPr lang="en-US" sz="2400" kern="1200" dirty="0">
                <a:solidFill>
                  <a:schemeClr val="tx1"/>
                </a:solidFill>
              </a:rPr>
              <a:t>Special Conditions</a:t>
            </a:r>
          </a:p>
        </p:txBody>
      </p:sp>
      <p:sp>
        <p:nvSpPr>
          <p:cNvPr id="37" name="Freeform 7">
            <a:extLst>
              <a:ext uri="{FF2B5EF4-FFF2-40B4-BE49-F238E27FC236}">
                <a16:creationId xmlns:a16="http://schemas.microsoft.com/office/drawing/2014/main" id="{A5686FCA-3100-4B7D-9492-8F3BD10565F7}"/>
              </a:ext>
            </a:extLst>
          </p:cNvPr>
          <p:cNvSpPr/>
          <p:nvPr/>
        </p:nvSpPr>
        <p:spPr>
          <a:xfrm>
            <a:off x="2428017" y="1767675"/>
            <a:ext cx="2029661" cy="1581397"/>
          </a:xfrm>
          <a:custGeom>
            <a:avLst/>
            <a:gdLst>
              <a:gd name="connsiteX0" fmla="*/ 0 w 1451431"/>
              <a:gd name="connsiteY0" fmla="*/ 226303 h 1357788"/>
              <a:gd name="connsiteX1" fmla="*/ 226303 w 1451431"/>
              <a:gd name="connsiteY1" fmla="*/ 0 h 1357788"/>
              <a:gd name="connsiteX2" fmla="*/ 1225128 w 1451431"/>
              <a:gd name="connsiteY2" fmla="*/ 0 h 1357788"/>
              <a:gd name="connsiteX3" fmla="*/ 1451431 w 1451431"/>
              <a:gd name="connsiteY3" fmla="*/ 226303 h 1357788"/>
              <a:gd name="connsiteX4" fmla="*/ 1451431 w 1451431"/>
              <a:gd name="connsiteY4" fmla="*/ 1131485 h 1357788"/>
              <a:gd name="connsiteX5" fmla="*/ 1225128 w 1451431"/>
              <a:gd name="connsiteY5" fmla="*/ 1357788 h 1357788"/>
              <a:gd name="connsiteX6" fmla="*/ 226303 w 1451431"/>
              <a:gd name="connsiteY6" fmla="*/ 1357788 h 1357788"/>
              <a:gd name="connsiteX7" fmla="*/ 0 w 1451431"/>
              <a:gd name="connsiteY7" fmla="*/ 1131485 h 1357788"/>
              <a:gd name="connsiteX8" fmla="*/ 0 w 1451431"/>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31" h="1357788">
                <a:moveTo>
                  <a:pt x="0" y="226303"/>
                </a:moveTo>
                <a:cubicBezTo>
                  <a:pt x="0" y="101319"/>
                  <a:pt x="101319" y="0"/>
                  <a:pt x="226303" y="0"/>
                </a:cubicBezTo>
                <a:lnTo>
                  <a:pt x="1225128" y="0"/>
                </a:lnTo>
                <a:cubicBezTo>
                  <a:pt x="1350112" y="0"/>
                  <a:pt x="1451431" y="101319"/>
                  <a:pt x="1451431" y="226303"/>
                </a:cubicBezTo>
                <a:lnTo>
                  <a:pt x="1451431" y="1131485"/>
                </a:lnTo>
                <a:cubicBezTo>
                  <a:pt x="1451431" y="1256469"/>
                  <a:pt x="1350112" y="1357788"/>
                  <a:pt x="1225128" y="1357788"/>
                </a:cubicBezTo>
                <a:lnTo>
                  <a:pt x="226303" y="1357788"/>
                </a:lnTo>
                <a:cubicBezTo>
                  <a:pt x="101319" y="1357788"/>
                  <a:pt x="0" y="1256469"/>
                  <a:pt x="0" y="1131485"/>
                </a:cubicBezTo>
                <a:lnTo>
                  <a:pt x="0" y="226303"/>
                </a:lnTo>
                <a:close/>
              </a:path>
            </a:pathLst>
          </a:custGeom>
          <a:solidFill>
            <a:srgbClr val="FFE699"/>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7722" tIns="157722" rIns="157722" bIns="157722" numCol="1" spcCol="1270" anchor="ctr" anchorCtr="0">
            <a:noAutofit/>
          </a:bodyPr>
          <a:lstStyle/>
          <a:p>
            <a:pPr lvl="0" algn="ctr" defTabSz="1066800" rtl="0">
              <a:lnSpc>
                <a:spcPct val="90000"/>
              </a:lnSpc>
              <a:spcBef>
                <a:spcPct val="0"/>
              </a:spcBef>
            </a:pPr>
            <a:r>
              <a:rPr lang="en-US" sz="2400" kern="1200" dirty="0">
                <a:solidFill>
                  <a:schemeClr val="tx1"/>
                </a:solidFill>
              </a:rPr>
              <a:t>Permit Face with General Conditions </a:t>
            </a:r>
          </a:p>
        </p:txBody>
      </p:sp>
      <p:pic>
        <p:nvPicPr>
          <p:cNvPr id="4" name="Graphic 3" descr="Paperclip">
            <a:extLst>
              <a:ext uri="{FF2B5EF4-FFF2-40B4-BE49-F238E27FC236}">
                <a16:creationId xmlns:a16="http://schemas.microsoft.com/office/drawing/2014/main" id="{021B1409-C196-4340-B12D-5610F9E412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9644767">
            <a:off x="599632" y="2842096"/>
            <a:ext cx="1167940" cy="1167940"/>
          </a:xfrm>
          <a:prstGeom prst="rect">
            <a:avLst/>
          </a:prstGeom>
        </p:spPr>
      </p:pic>
      <p:pic>
        <p:nvPicPr>
          <p:cNvPr id="20" name="Graphic 19" descr="document">
            <a:extLst>
              <a:ext uri="{FF2B5EF4-FFF2-40B4-BE49-F238E27FC236}">
                <a16:creationId xmlns:a16="http://schemas.microsoft.com/office/drawing/2014/main" id="{6F87FE99-F3DA-4EC5-85E6-FB18B600A471}"/>
              </a:ext>
              <a:ext uri="{C183D7F6-B498-43B3-948B-1728B52AA6E4}">
                <adec:decorative xmlns:adec="http://schemas.microsoft.com/office/drawing/2017/decorative" xmlns="" val="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507116">
            <a:off x="7390392" y="2689766"/>
            <a:ext cx="1168147" cy="1168147"/>
          </a:xfrm>
          <a:prstGeom prst="rect">
            <a:avLst/>
          </a:prstGeom>
        </p:spPr>
      </p:pic>
      <p:sp>
        <p:nvSpPr>
          <p:cNvPr id="2" name="Title 1"/>
          <p:cNvSpPr>
            <a:spLocks noGrp="1"/>
          </p:cNvSpPr>
          <p:nvPr>
            <p:ph type="title"/>
          </p:nvPr>
        </p:nvSpPr>
        <p:spPr>
          <a:xfrm>
            <a:off x="-4770" y="1029482"/>
            <a:ext cx="9144000" cy="658604"/>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dirty="0"/>
              <a:t>What does a NSR Permit Contain?</a:t>
            </a:r>
          </a:p>
        </p:txBody>
      </p:sp>
      <p:sp>
        <p:nvSpPr>
          <p:cNvPr id="21" name="Title 1">
            <a:extLst>
              <a:ext uri="{FF2B5EF4-FFF2-40B4-BE49-F238E27FC236}">
                <a16:creationId xmlns:a16="http://schemas.microsoft.com/office/drawing/2014/main" id="{7FAE1D34-6D32-4DA0-AA38-D0073901F2FC}"/>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NSR</a:t>
            </a:r>
          </a:p>
        </p:txBody>
      </p:sp>
    </p:spTree>
    <p:extLst>
      <p:ext uri="{BB962C8B-B14F-4D97-AF65-F5344CB8AC3E}">
        <p14:creationId xmlns:p14="http://schemas.microsoft.com/office/powerpoint/2010/main" val="2830026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6" presetClass="entr" presetSubtype="2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7" name="Rounded Rectangle 6" descr="NSR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 name="Rounded Rectangle 11" descr="comparison tab"/>
          <p:cNvSpPr/>
          <p:nvPr/>
        </p:nvSpPr>
        <p:spPr>
          <a:xfrm>
            <a:off x="5582117" y="271615"/>
            <a:ext cx="3032493" cy="77288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 name="Rectangle 4" descr="Rectangle representing file for NSR"/>
          <p:cNvSpPr/>
          <p:nvPr/>
        </p:nvSpPr>
        <p:spPr>
          <a:xfrm>
            <a:off x="0" y="903514"/>
            <a:ext cx="9144000" cy="3902528"/>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Rounded Rectangle 7" descr="FOP tab"/>
          <p:cNvSpPr/>
          <p:nvPr/>
        </p:nvSpPr>
        <p:spPr>
          <a:xfrm>
            <a:off x="3393219" y="304799"/>
            <a:ext cx="1980328" cy="946485"/>
          </a:xfrm>
          <a:prstGeom prst="round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TextBox 8"/>
          <p:cNvSpPr txBox="1"/>
          <p:nvPr/>
        </p:nvSpPr>
        <p:spPr>
          <a:xfrm>
            <a:off x="3393219" y="350089"/>
            <a:ext cx="1907166" cy="577081"/>
          </a:xfrm>
          <a:prstGeom prst="rect">
            <a:avLst/>
          </a:prstGeom>
          <a:noFill/>
          <a:effectLst/>
        </p:spPr>
        <p:txBody>
          <a:bodyPr wrap="square" lIns="68580" tIns="34290" rIns="68580" bIns="34290" rtlCol="0">
            <a:spAutoFit/>
          </a:bodyPr>
          <a:lstStyle/>
          <a:p>
            <a:pPr algn="ctr"/>
            <a:r>
              <a:rPr lang="en-US" sz="3300" b="1" dirty="0"/>
              <a:t>FOP</a:t>
            </a:r>
          </a:p>
        </p:txBody>
      </p:sp>
      <p:sp>
        <p:nvSpPr>
          <p:cNvPr id="6" name="Rectangle 5" descr="Rectangle representing file folder for FOP"/>
          <p:cNvSpPr/>
          <p:nvPr/>
        </p:nvSpPr>
        <p:spPr>
          <a:xfrm>
            <a:off x="0" y="1085637"/>
            <a:ext cx="9144000" cy="40658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4" name="Rounded Rectangle 13"/>
          <p:cNvSpPr/>
          <p:nvPr/>
        </p:nvSpPr>
        <p:spPr>
          <a:xfrm>
            <a:off x="661679" y="1546609"/>
            <a:ext cx="7977424" cy="3464650"/>
          </a:xfrm>
          <a:prstGeom prst="roundRect">
            <a:avLst>
              <a:gd name="adj" fmla="val 9905"/>
            </a:avLst>
          </a:prstGeom>
          <a:solidFill>
            <a:srgbClr val="EDF4FA"/>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indent="-457200">
              <a:spcBef>
                <a:spcPts val="600"/>
              </a:spcBef>
              <a:spcAft>
                <a:spcPts val="600"/>
              </a:spcAft>
              <a:buFont typeface="Arial" panose="020B0604020202020204" pitchFamily="34" charset="0"/>
              <a:buChar char="•"/>
            </a:pPr>
            <a:r>
              <a:rPr lang="en-US" sz="2400" dirty="0">
                <a:solidFill>
                  <a:srgbClr val="003300"/>
                </a:solidFill>
              </a:rPr>
              <a:t>Codifies previously authorized air emissions</a:t>
            </a:r>
          </a:p>
          <a:p>
            <a:pPr marL="457200" indent="-457200">
              <a:spcBef>
                <a:spcPts val="600"/>
              </a:spcBef>
              <a:spcAft>
                <a:spcPts val="600"/>
              </a:spcAft>
              <a:buFont typeface="Arial" panose="020B0604020202020204" pitchFamily="34" charset="0"/>
              <a:buChar char="•"/>
            </a:pPr>
            <a:r>
              <a:rPr lang="en-US" sz="2400" dirty="0">
                <a:solidFill>
                  <a:srgbClr val="003300"/>
                </a:solidFill>
              </a:rPr>
              <a:t>Documents Applicable Requirements</a:t>
            </a:r>
          </a:p>
          <a:p>
            <a:pPr marL="800100" lvl="1" indent="-457200">
              <a:spcBef>
                <a:spcPts val="600"/>
              </a:spcBef>
              <a:spcAft>
                <a:spcPts val="600"/>
              </a:spcAft>
              <a:buFont typeface="Calibri" panose="020F0502020204030204" pitchFamily="34" charset="0"/>
              <a:buChar char="▪"/>
            </a:pPr>
            <a:r>
              <a:rPr lang="en-US" sz="2400" dirty="0">
                <a:solidFill>
                  <a:srgbClr val="003300"/>
                </a:solidFill>
              </a:rPr>
              <a:t>Regulations and Monitoring/Testing, Reporting &amp; Recordkeeping (MRRT)</a:t>
            </a:r>
          </a:p>
          <a:p>
            <a:pPr marL="800100" lvl="1" indent="-457200">
              <a:spcBef>
                <a:spcPts val="600"/>
              </a:spcBef>
              <a:spcAft>
                <a:spcPts val="600"/>
              </a:spcAft>
              <a:buFont typeface="Calibri" panose="020F0502020204030204" pitchFamily="34" charset="0"/>
              <a:buChar char="▪"/>
            </a:pPr>
            <a:r>
              <a:rPr lang="en-US" sz="2400" dirty="0">
                <a:solidFill>
                  <a:srgbClr val="003300"/>
                </a:solidFill>
              </a:rPr>
              <a:t>May add Periodic Monitoring (PM) and Compliance Assurance Monitoring (CAM) if required</a:t>
            </a:r>
          </a:p>
          <a:p>
            <a:pPr marL="457200" indent="-457200">
              <a:spcBef>
                <a:spcPts val="600"/>
              </a:spcBef>
              <a:spcAft>
                <a:spcPts val="600"/>
              </a:spcAft>
              <a:buFont typeface="Arial" panose="020B0604020202020204" pitchFamily="34" charset="0"/>
              <a:buChar char="•"/>
            </a:pPr>
            <a:r>
              <a:rPr lang="en-US" sz="2400" dirty="0">
                <a:solidFill>
                  <a:srgbClr val="003300"/>
                </a:solidFill>
              </a:rPr>
              <a:t>Requires annual compliance certification</a:t>
            </a:r>
          </a:p>
        </p:txBody>
      </p:sp>
      <p:sp>
        <p:nvSpPr>
          <p:cNvPr id="13" name="TextBox 12"/>
          <p:cNvSpPr txBox="1"/>
          <p:nvPr/>
        </p:nvSpPr>
        <p:spPr>
          <a:xfrm>
            <a:off x="5683610" y="350089"/>
            <a:ext cx="2829506" cy="577081"/>
          </a:xfrm>
          <a:prstGeom prst="rect">
            <a:avLst/>
          </a:prstGeom>
          <a:noFill/>
        </p:spPr>
        <p:txBody>
          <a:bodyPr wrap="square" lIns="68580" tIns="34290" rIns="68580" bIns="34290" rtlCol="0">
            <a:spAutoFit/>
          </a:bodyPr>
          <a:lstStyle/>
          <a:p>
            <a:pPr algn="ctr"/>
            <a:r>
              <a:rPr lang="en-US" sz="3300" b="1" dirty="0"/>
              <a:t>Comparison</a:t>
            </a:r>
          </a:p>
        </p:txBody>
      </p:sp>
      <p:pic>
        <p:nvPicPr>
          <p:cNvPr id="17" name="Graphic 16" descr="Paperclip">
            <a:extLst>
              <a:ext uri="{FF2B5EF4-FFF2-40B4-BE49-F238E27FC236}">
                <a16:creationId xmlns:a16="http://schemas.microsoft.com/office/drawing/2014/main" id="{792254AF-94C0-46C3-A8EB-D13F527520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823965">
            <a:off x="7776988" y="1202582"/>
            <a:ext cx="1167940" cy="1167940"/>
          </a:xfrm>
          <a:prstGeom prst="rect">
            <a:avLst/>
          </a:prstGeom>
        </p:spPr>
      </p:pic>
      <p:sp>
        <p:nvSpPr>
          <p:cNvPr id="2" name="Title 1"/>
          <p:cNvSpPr>
            <a:spLocks noGrp="1"/>
          </p:cNvSpPr>
          <p:nvPr>
            <p:ph type="title"/>
          </p:nvPr>
        </p:nvSpPr>
        <p:spPr>
          <a:xfrm>
            <a:off x="16147" y="927170"/>
            <a:ext cx="9127853" cy="658604"/>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dirty="0"/>
              <a:t>Federal Operating Permit (FOP)</a:t>
            </a:r>
          </a:p>
        </p:txBody>
      </p:sp>
      <p:sp>
        <p:nvSpPr>
          <p:cNvPr id="15" name="Title 1">
            <a:extLst>
              <a:ext uri="{FF2B5EF4-FFF2-40B4-BE49-F238E27FC236}">
                <a16:creationId xmlns:a16="http://schemas.microsoft.com/office/drawing/2014/main" id="{209CC0A6-0C33-49A2-ABB1-4A3D17862F49}"/>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NSR</a:t>
            </a:r>
          </a:p>
        </p:txBody>
      </p:sp>
    </p:spTree>
    <p:extLst>
      <p:ext uri="{BB962C8B-B14F-4D97-AF65-F5344CB8AC3E}">
        <p14:creationId xmlns:p14="http://schemas.microsoft.com/office/powerpoint/2010/main" val="3697737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fade">
                                      <p:cBhvr>
                                        <p:cTn id="11" dur="5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fade">
                                      <p:cBhvr>
                                        <p:cTn id="16" dur="500"/>
                                        <p:tgtEl>
                                          <p:spTgt spid="14">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Effect transition="in" filter="fade">
                                      <p:cBhvr>
                                        <p:cTn id="19" dur="500"/>
                                        <p:tgtEl>
                                          <p:spTgt spid="1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Effect transition="in" filter="fade">
                                      <p:cBhvr>
                                        <p:cTn id="2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descr="NSR tab"/>
          <p:cNvSpPr/>
          <p:nvPr/>
        </p:nvSpPr>
        <p:spPr>
          <a:xfrm>
            <a:off x="362666" y="304800"/>
            <a:ext cx="2825703" cy="847508"/>
          </a:xfrm>
          <a:prstGeom prst="round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8" name="Rounded Rectangle 7" descr="FOP tab"/>
          <p:cNvSpPr/>
          <p:nvPr/>
        </p:nvSpPr>
        <p:spPr>
          <a:xfrm>
            <a:off x="3393219" y="304800"/>
            <a:ext cx="1980328" cy="772886"/>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2" name="Rounded Rectangle 11" descr="comparison tab"/>
          <p:cNvSpPr/>
          <p:nvPr/>
        </p:nvSpPr>
        <p:spPr>
          <a:xfrm>
            <a:off x="5582117" y="271615"/>
            <a:ext cx="3032493" cy="77288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 name="Rectangle 4" descr="Rectangle representing file folder for FOP"/>
          <p:cNvSpPr/>
          <p:nvPr/>
        </p:nvSpPr>
        <p:spPr>
          <a:xfrm>
            <a:off x="0" y="903514"/>
            <a:ext cx="9144000" cy="390252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6" name="Rectangle 5" descr="Rectangle representing file folder for NSR"/>
          <p:cNvSpPr/>
          <p:nvPr/>
        </p:nvSpPr>
        <p:spPr>
          <a:xfrm>
            <a:off x="0" y="1085636"/>
            <a:ext cx="9144000" cy="4065815"/>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9" name="TextBox 8"/>
          <p:cNvSpPr txBox="1"/>
          <p:nvPr/>
        </p:nvSpPr>
        <p:spPr>
          <a:xfrm>
            <a:off x="3393219" y="350089"/>
            <a:ext cx="1907166" cy="577081"/>
          </a:xfrm>
          <a:prstGeom prst="rect">
            <a:avLst/>
          </a:prstGeom>
          <a:noFill/>
        </p:spPr>
        <p:txBody>
          <a:bodyPr wrap="square" lIns="68580" tIns="34290" rIns="68580" bIns="34290" rtlCol="0">
            <a:spAutoFit/>
          </a:bodyPr>
          <a:lstStyle/>
          <a:p>
            <a:pPr algn="ctr"/>
            <a:r>
              <a:rPr lang="en-US" sz="3300" b="1" dirty="0"/>
              <a:t>FOP</a:t>
            </a:r>
          </a:p>
        </p:txBody>
      </p:sp>
      <p:sp>
        <p:nvSpPr>
          <p:cNvPr id="13" name="TextBox 12"/>
          <p:cNvSpPr txBox="1"/>
          <p:nvPr/>
        </p:nvSpPr>
        <p:spPr>
          <a:xfrm>
            <a:off x="5683610" y="350089"/>
            <a:ext cx="2829506" cy="577081"/>
          </a:xfrm>
          <a:prstGeom prst="rect">
            <a:avLst/>
          </a:prstGeom>
          <a:noFill/>
        </p:spPr>
        <p:txBody>
          <a:bodyPr wrap="square" lIns="68580" tIns="34290" rIns="68580" bIns="34290" rtlCol="0">
            <a:spAutoFit/>
          </a:bodyPr>
          <a:lstStyle/>
          <a:p>
            <a:pPr algn="ctr"/>
            <a:r>
              <a:rPr lang="en-US" sz="3300" b="1" dirty="0"/>
              <a:t>Comparison</a:t>
            </a:r>
          </a:p>
        </p:txBody>
      </p:sp>
      <p:sp>
        <p:nvSpPr>
          <p:cNvPr id="34" name="Rectangle 33" descr="Transparent rectangle used as background">
            <a:extLst>
              <a:ext uri="{FF2B5EF4-FFF2-40B4-BE49-F238E27FC236}">
                <a16:creationId xmlns:a16="http://schemas.microsoft.com/office/drawing/2014/main" id="{D9F1989F-9958-4C02-A021-56DA4AF6A4AF}"/>
              </a:ext>
            </a:extLst>
          </p:cNvPr>
          <p:cNvSpPr/>
          <p:nvPr/>
        </p:nvSpPr>
        <p:spPr>
          <a:xfrm>
            <a:off x="-2385" y="1005913"/>
            <a:ext cx="9144000" cy="4104164"/>
          </a:xfrm>
          <a:prstGeom prst="rect">
            <a:avLst/>
          </a:prstGeom>
          <a:solidFill>
            <a:srgbClr val="A9D18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descr="Transparent rectangle used as background">
            <a:extLst>
              <a:ext uri="{FF2B5EF4-FFF2-40B4-BE49-F238E27FC236}">
                <a16:creationId xmlns:a16="http://schemas.microsoft.com/office/drawing/2014/main" id="{5E1F2A02-41FE-4332-92A5-04ABFDC3F790}"/>
              </a:ext>
            </a:extLst>
          </p:cNvPr>
          <p:cNvSpPr/>
          <p:nvPr/>
        </p:nvSpPr>
        <p:spPr>
          <a:xfrm>
            <a:off x="-2385" y="1005913"/>
            <a:ext cx="9144000" cy="4104164"/>
          </a:xfrm>
          <a:prstGeom prst="rect">
            <a:avLst/>
          </a:prstGeom>
          <a:solidFill>
            <a:srgbClr val="8FAAD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10">
            <a:extLst>
              <a:ext uri="{FF2B5EF4-FFF2-40B4-BE49-F238E27FC236}">
                <a16:creationId xmlns:a16="http://schemas.microsoft.com/office/drawing/2014/main" id="{45447357-8D1D-4693-AB3B-F4B8E083EB11}"/>
              </a:ext>
            </a:extLst>
          </p:cNvPr>
          <p:cNvSpPr/>
          <p:nvPr/>
        </p:nvSpPr>
        <p:spPr>
          <a:xfrm>
            <a:off x="4523539" y="3520135"/>
            <a:ext cx="1919403" cy="1584087"/>
          </a:xfrm>
          <a:custGeom>
            <a:avLst/>
            <a:gdLst>
              <a:gd name="connsiteX0" fmla="*/ 0 w 1451431"/>
              <a:gd name="connsiteY0" fmla="*/ 226303 h 1357788"/>
              <a:gd name="connsiteX1" fmla="*/ 226303 w 1451431"/>
              <a:gd name="connsiteY1" fmla="*/ 0 h 1357788"/>
              <a:gd name="connsiteX2" fmla="*/ 1225128 w 1451431"/>
              <a:gd name="connsiteY2" fmla="*/ 0 h 1357788"/>
              <a:gd name="connsiteX3" fmla="*/ 1451431 w 1451431"/>
              <a:gd name="connsiteY3" fmla="*/ 226303 h 1357788"/>
              <a:gd name="connsiteX4" fmla="*/ 1451431 w 1451431"/>
              <a:gd name="connsiteY4" fmla="*/ 1131485 h 1357788"/>
              <a:gd name="connsiteX5" fmla="*/ 1225128 w 1451431"/>
              <a:gd name="connsiteY5" fmla="*/ 1357788 h 1357788"/>
              <a:gd name="connsiteX6" fmla="*/ 226303 w 1451431"/>
              <a:gd name="connsiteY6" fmla="*/ 1357788 h 1357788"/>
              <a:gd name="connsiteX7" fmla="*/ 0 w 1451431"/>
              <a:gd name="connsiteY7" fmla="*/ 1131485 h 1357788"/>
              <a:gd name="connsiteX8" fmla="*/ 0 w 1451431"/>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31" h="1357788">
                <a:moveTo>
                  <a:pt x="0" y="226303"/>
                </a:moveTo>
                <a:cubicBezTo>
                  <a:pt x="0" y="101319"/>
                  <a:pt x="101319" y="0"/>
                  <a:pt x="226303" y="0"/>
                </a:cubicBezTo>
                <a:lnTo>
                  <a:pt x="1225128" y="0"/>
                </a:lnTo>
                <a:cubicBezTo>
                  <a:pt x="1350112" y="0"/>
                  <a:pt x="1451431" y="101319"/>
                  <a:pt x="1451431" y="226303"/>
                </a:cubicBezTo>
                <a:lnTo>
                  <a:pt x="1451431" y="1131485"/>
                </a:lnTo>
                <a:cubicBezTo>
                  <a:pt x="1451431" y="1256469"/>
                  <a:pt x="1350112" y="1357788"/>
                  <a:pt x="1225128" y="1357788"/>
                </a:cubicBezTo>
                <a:lnTo>
                  <a:pt x="226303" y="1357788"/>
                </a:lnTo>
                <a:cubicBezTo>
                  <a:pt x="101319" y="1357788"/>
                  <a:pt x="0" y="1256469"/>
                  <a:pt x="0" y="1131485"/>
                </a:cubicBezTo>
                <a:lnTo>
                  <a:pt x="0" y="226303"/>
                </a:lnTo>
                <a:close/>
              </a:path>
            </a:pathLst>
          </a:custGeom>
          <a:solidFill>
            <a:srgbClr val="FFE699"/>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7722" tIns="157722" rIns="157722" bIns="157722" numCol="1" spcCol="1270" anchor="ctr" anchorCtr="0">
            <a:noAutofit/>
          </a:bodyPr>
          <a:lstStyle/>
          <a:p>
            <a:pPr lvl="0" algn="ctr" defTabSz="1066800" rtl="0">
              <a:lnSpc>
                <a:spcPct val="90000"/>
              </a:lnSpc>
              <a:spcBef>
                <a:spcPct val="0"/>
              </a:spcBef>
              <a:spcAft>
                <a:spcPct val="35000"/>
              </a:spcAft>
            </a:pPr>
            <a:r>
              <a:rPr lang="en-US" sz="2400" kern="1200" dirty="0">
                <a:solidFill>
                  <a:schemeClr val="tx1"/>
                </a:solidFill>
              </a:rPr>
              <a:t>Appendices</a:t>
            </a:r>
          </a:p>
        </p:txBody>
      </p:sp>
      <p:sp>
        <p:nvSpPr>
          <p:cNvPr id="23" name="Freeform 10">
            <a:extLst>
              <a:ext uri="{FF2B5EF4-FFF2-40B4-BE49-F238E27FC236}">
                <a16:creationId xmlns:a16="http://schemas.microsoft.com/office/drawing/2014/main" id="{0322C44C-ED54-4E47-8F3A-96C1F405B4AE}"/>
              </a:ext>
            </a:extLst>
          </p:cNvPr>
          <p:cNvSpPr/>
          <p:nvPr/>
        </p:nvSpPr>
        <p:spPr>
          <a:xfrm>
            <a:off x="2479649" y="3521115"/>
            <a:ext cx="1919404" cy="1584087"/>
          </a:xfrm>
          <a:custGeom>
            <a:avLst/>
            <a:gdLst>
              <a:gd name="connsiteX0" fmla="*/ 0 w 1451431"/>
              <a:gd name="connsiteY0" fmla="*/ 226303 h 1357788"/>
              <a:gd name="connsiteX1" fmla="*/ 226303 w 1451431"/>
              <a:gd name="connsiteY1" fmla="*/ 0 h 1357788"/>
              <a:gd name="connsiteX2" fmla="*/ 1225128 w 1451431"/>
              <a:gd name="connsiteY2" fmla="*/ 0 h 1357788"/>
              <a:gd name="connsiteX3" fmla="*/ 1451431 w 1451431"/>
              <a:gd name="connsiteY3" fmla="*/ 226303 h 1357788"/>
              <a:gd name="connsiteX4" fmla="*/ 1451431 w 1451431"/>
              <a:gd name="connsiteY4" fmla="*/ 1131485 h 1357788"/>
              <a:gd name="connsiteX5" fmla="*/ 1225128 w 1451431"/>
              <a:gd name="connsiteY5" fmla="*/ 1357788 h 1357788"/>
              <a:gd name="connsiteX6" fmla="*/ 226303 w 1451431"/>
              <a:gd name="connsiteY6" fmla="*/ 1357788 h 1357788"/>
              <a:gd name="connsiteX7" fmla="*/ 0 w 1451431"/>
              <a:gd name="connsiteY7" fmla="*/ 1131485 h 1357788"/>
              <a:gd name="connsiteX8" fmla="*/ 0 w 1451431"/>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31" h="1357788">
                <a:moveTo>
                  <a:pt x="0" y="226303"/>
                </a:moveTo>
                <a:cubicBezTo>
                  <a:pt x="0" y="101319"/>
                  <a:pt x="101319" y="0"/>
                  <a:pt x="226303" y="0"/>
                </a:cubicBezTo>
                <a:lnTo>
                  <a:pt x="1225128" y="0"/>
                </a:lnTo>
                <a:cubicBezTo>
                  <a:pt x="1350112" y="0"/>
                  <a:pt x="1451431" y="101319"/>
                  <a:pt x="1451431" y="226303"/>
                </a:cubicBezTo>
                <a:lnTo>
                  <a:pt x="1451431" y="1131485"/>
                </a:lnTo>
                <a:cubicBezTo>
                  <a:pt x="1451431" y="1256469"/>
                  <a:pt x="1350112" y="1357788"/>
                  <a:pt x="1225128" y="1357788"/>
                </a:cubicBezTo>
                <a:lnTo>
                  <a:pt x="226303" y="1357788"/>
                </a:lnTo>
                <a:cubicBezTo>
                  <a:pt x="101319" y="1357788"/>
                  <a:pt x="0" y="1256469"/>
                  <a:pt x="0" y="1131485"/>
                </a:cubicBezTo>
                <a:lnTo>
                  <a:pt x="0" y="226303"/>
                </a:lnTo>
                <a:close/>
              </a:path>
            </a:pathLst>
          </a:custGeom>
          <a:solidFill>
            <a:srgbClr val="FFE699"/>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7722" tIns="157722" rIns="157722" bIns="157722" numCol="1" spcCol="1270" anchor="ctr" anchorCtr="0">
            <a:noAutofit/>
          </a:bodyPr>
          <a:lstStyle/>
          <a:p>
            <a:pPr lvl="0" algn="ctr" defTabSz="1066800" rtl="0">
              <a:lnSpc>
                <a:spcPct val="90000"/>
              </a:lnSpc>
              <a:spcBef>
                <a:spcPct val="0"/>
              </a:spcBef>
              <a:spcAft>
                <a:spcPct val="35000"/>
              </a:spcAft>
            </a:pPr>
            <a:r>
              <a:rPr lang="en-US" sz="2400" kern="1200" dirty="0">
                <a:solidFill>
                  <a:schemeClr val="tx1"/>
                </a:solidFill>
              </a:rPr>
              <a:t>Attachments</a:t>
            </a:r>
          </a:p>
        </p:txBody>
      </p:sp>
      <p:sp>
        <p:nvSpPr>
          <p:cNvPr id="39" name="Freeform 9">
            <a:extLst>
              <a:ext uri="{FF2B5EF4-FFF2-40B4-BE49-F238E27FC236}">
                <a16:creationId xmlns:a16="http://schemas.microsoft.com/office/drawing/2014/main" id="{60AF82A6-3218-46BA-A8FE-28372DE8CE76}"/>
              </a:ext>
            </a:extLst>
          </p:cNvPr>
          <p:cNvSpPr/>
          <p:nvPr/>
        </p:nvSpPr>
        <p:spPr>
          <a:xfrm>
            <a:off x="5327414" y="1857305"/>
            <a:ext cx="1693337" cy="1584087"/>
          </a:xfrm>
          <a:custGeom>
            <a:avLst/>
            <a:gdLst>
              <a:gd name="connsiteX0" fmla="*/ 0 w 1451431"/>
              <a:gd name="connsiteY0" fmla="*/ 226303 h 1357788"/>
              <a:gd name="connsiteX1" fmla="*/ 226303 w 1451431"/>
              <a:gd name="connsiteY1" fmla="*/ 0 h 1357788"/>
              <a:gd name="connsiteX2" fmla="*/ 1225128 w 1451431"/>
              <a:gd name="connsiteY2" fmla="*/ 0 h 1357788"/>
              <a:gd name="connsiteX3" fmla="*/ 1451431 w 1451431"/>
              <a:gd name="connsiteY3" fmla="*/ 226303 h 1357788"/>
              <a:gd name="connsiteX4" fmla="*/ 1451431 w 1451431"/>
              <a:gd name="connsiteY4" fmla="*/ 1131485 h 1357788"/>
              <a:gd name="connsiteX5" fmla="*/ 1225128 w 1451431"/>
              <a:gd name="connsiteY5" fmla="*/ 1357788 h 1357788"/>
              <a:gd name="connsiteX6" fmla="*/ 226303 w 1451431"/>
              <a:gd name="connsiteY6" fmla="*/ 1357788 h 1357788"/>
              <a:gd name="connsiteX7" fmla="*/ 0 w 1451431"/>
              <a:gd name="connsiteY7" fmla="*/ 1131485 h 1357788"/>
              <a:gd name="connsiteX8" fmla="*/ 0 w 1451431"/>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31" h="1357788">
                <a:moveTo>
                  <a:pt x="0" y="226303"/>
                </a:moveTo>
                <a:cubicBezTo>
                  <a:pt x="0" y="101319"/>
                  <a:pt x="101319" y="0"/>
                  <a:pt x="226303" y="0"/>
                </a:cubicBezTo>
                <a:lnTo>
                  <a:pt x="1225128" y="0"/>
                </a:lnTo>
                <a:cubicBezTo>
                  <a:pt x="1350112" y="0"/>
                  <a:pt x="1451431" y="101319"/>
                  <a:pt x="1451431" y="226303"/>
                </a:cubicBezTo>
                <a:lnTo>
                  <a:pt x="1451431" y="1131485"/>
                </a:lnTo>
                <a:cubicBezTo>
                  <a:pt x="1451431" y="1256469"/>
                  <a:pt x="1350112" y="1357788"/>
                  <a:pt x="1225128" y="1357788"/>
                </a:cubicBezTo>
                <a:lnTo>
                  <a:pt x="226303" y="1357788"/>
                </a:lnTo>
                <a:cubicBezTo>
                  <a:pt x="101319" y="1357788"/>
                  <a:pt x="0" y="1256469"/>
                  <a:pt x="0" y="1131485"/>
                </a:cubicBezTo>
                <a:lnTo>
                  <a:pt x="0" y="226303"/>
                </a:lnTo>
                <a:close/>
              </a:path>
            </a:pathLst>
          </a:custGeom>
          <a:solidFill>
            <a:srgbClr val="FFE699"/>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7722" tIns="157722" rIns="157722" bIns="157722" numCol="1" spcCol="1270" anchor="ctr" anchorCtr="0">
            <a:noAutofit/>
          </a:bodyPr>
          <a:lstStyle/>
          <a:p>
            <a:pPr lvl="0" algn="ctr" defTabSz="1066800" rtl="0">
              <a:lnSpc>
                <a:spcPct val="90000"/>
              </a:lnSpc>
              <a:spcBef>
                <a:spcPct val="0"/>
              </a:spcBef>
              <a:spcAft>
                <a:spcPct val="35000"/>
              </a:spcAft>
            </a:pPr>
            <a:r>
              <a:rPr lang="en-US" sz="2400" kern="1200" dirty="0">
                <a:solidFill>
                  <a:schemeClr val="tx1"/>
                </a:solidFill>
              </a:rPr>
              <a:t>Terms and Conditions</a:t>
            </a:r>
          </a:p>
        </p:txBody>
      </p:sp>
      <p:sp>
        <p:nvSpPr>
          <p:cNvPr id="38" name="Freeform 8">
            <a:extLst>
              <a:ext uri="{FF2B5EF4-FFF2-40B4-BE49-F238E27FC236}">
                <a16:creationId xmlns:a16="http://schemas.microsoft.com/office/drawing/2014/main" id="{0AE24C5B-4203-482F-B674-2C4A05109EF3}"/>
              </a:ext>
            </a:extLst>
          </p:cNvPr>
          <p:cNvSpPr/>
          <p:nvPr/>
        </p:nvSpPr>
        <p:spPr>
          <a:xfrm>
            <a:off x="3536714" y="1857305"/>
            <a:ext cx="1693337" cy="1584087"/>
          </a:xfrm>
          <a:custGeom>
            <a:avLst/>
            <a:gdLst>
              <a:gd name="connsiteX0" fmla="*/ 0 w 1451431"/>
              <a:gd name="connsiteY0" fmla="*/ 226303 h 1357788"/>
              <a:gd name="connsiteX1" fmla="*/ 226303 w 1451431"/>
              <a:gd name="connsiteY1" fmla="*/ 0 h 1357788"/>
              <a:gd name="connsiteX2" fmla="*/ 1225128 w 1451431"/>
              <a:gd name="connsiteY2" fmla="*/ 0 h 1357788"/>
              <a:gd name="connsiteX3" fmla="*/ 1451431 w 1451431"/>
              <a:gd name="connsiteY3" fmla="*/ 226303 h 1357788"/>
              <a:gd name="connsiteX4" fmla="*/ 1451431 w 1451431"/>
              <a:gd name="connsiteY4" fmla="*/ 1131485 h 1357788"/>
              <a:gd name="connsiteX5" fmla="*/ 1225128 w 1451431"/>
              <a:gd name="connsiteY5" fmla="*/ 1357788 h 1357788"/>
              <a:gd name="connsiteX6" fmla="*/ 226303 w 1451431"/>
              <a:gd name="connsiteY6" fmla="*/ 1357788 h 1357788"/>
              <a:gd name="connsiteX7" fmla="*/ 0 w 1451431"/>
              <a:gd name="connsiteY7" fmla="*/ 1131485 h 1357788"/>
              <a:gd name="connsiteX8" fmla="*/ 0 w 1451431"/>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31" h="1357788">
                <a:moveTo>
                  <a:pt x="0" y="226303"/>
                </a:moveTo>
                <a:cubicBezTo>
                  <a:pt x="0" y="101319"/>
                  <a:pt x="101319" y="0"/>
                  <a:pt x="226303" y="0"/>
                </a:cubicBezTo>
                <a:lnTo>
                  <a:pt x="1225128" y="0"/>
                </a:lnTo>
                <a:cubicBezTo>
                  <a:pt x="1350112" y="0"/>
                  <a:pt x="1451431" y="101319"/>
                  <a:pt x="1451431" y="226303"/>
                </a:cubicBezTo>
                <a:lnTo>
                  <a:pt x="1451431" y="1131485"/>
                </a:lnTo>
                <a:cubicBezTo>
                  <a:pt x="1451431" y="1256469"/>
                  <a:pt x="1350112" y="1357788"/>
                  <a:pt x="1225128" y="1357788"/>
                </a:cubicBezTo>
                <a:lnTo>
                  <a:pt x="226303" y="1357788"/>
                </a:lnTo>
                <a:cubicBezTo>
                  <a:pt x="101319" y="1357788"/>
                  <a:pt x="0" y="1256469"/>
                  <a:pt x="0" y="1131485"/>
                </a:cubicBezTo>
                <a:lnTo>
                  <a:pt x="0" y="226303"/>
                </a:lnTo>
                <a:close/>
              </a:path>
            </a:pathLst>
          </a:custGeom>
          <a:solidFill>
            <a:srgbClr val="FFE699"/>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7722" tIns="157722" rIns="157722" bIns="157722" numCol="1" spcCol="1270" anchor="ctr" anchorCtr="0">
            <a:noAutofit/>
          </a:bodyPr>
          <a:lstStyle/>
          <a:p>
            <a:pPr lvl="0" algn="ctr" defTabSz="1066800" rtl="0">
              <a:lnSpc>
                <a:spcPct val="90000"/>
              </a:lnSpc>
              <a:spcBef>
                <a:spcPct val="0"/>
              </a:spcBef>
            </a:pPr>
            <a:r>
              <a:rPr lang="en-US" sz="2400" kern="1200" dirty="0">
                <a:solidFill>
                  <a:schemeClr val="tx1"/>
                </a:solidFill>
              </a:rPr>
              <a:t>Table of Contents</a:t>
            </a:r>
          </a:p>
        </p:txBody>
      </p:sp>
      <p:sp>
        <p:nvSpPr>
          <p:cNvPr id="37" name="Freeform 7">
            <a:extLst>
              <a:ext uri="{FF2B5EF4-FFF2-40B4-BE49-F238E27FC236}">
                <a16:creationId xmlns:a16="http://schemas.microsoft.com/office/drawing/2014/main" id="{A5686FCA-3100-4B7D-9492-8F3BD10565F7}"/>
              </a:ext>
            </a:extLst>
          </p:cNvPr>
          <p:cNvSpPr/>
          <p:nvPr/>
        </p:nvSpPr>
        <p:spPr>
          <a:xfrm>
            <a:off x="1746014" y="1857305"/>
            <a:ext cx="1693337" cy="1584087"/>
          </a:xfrm>
          <a:custGeom>
            <a:avLst/>
            <a:gdLst>
              <a:gd name="connsiteX0" fmla="*/ 0 w 1451431"/>
              <a:gd name="connsiteY0" fmla="*/ 226303 h 1357788"/>
              <a:gd name="connsiteX1" fmla="*/ 226303 w 1451431"/>
              <a:gd name="connsiteY1" fmla="*/ 0 h 1357788"/>
              <a:gd name="connsiteX2" fmla="*/ 1225128 w 1451431"/>
              <a:gd name="connsiteY2" fmla="*/ 0 h 1357788"/>
              <a:gd name="connsiteX3" fmla="*/ 1451431 w 1451431"/>
              <a:gd name="connsiteY3" fmla="*/ 226303 h 1357788"/>
              <a:gd name="connsiteX4" fmla="*/ 1451431 w 1451431"/>
              <a:gd name="connsiteY4" fmla="*/ 1131485 h 1357788"/>
              <a:gd name="connsiteX5" fmla="*/ 1225128 w 1451431"/>
              <a:gd name="connsiteY5" fmla="*/ 1357788 h 1357788"/>
              <a:gd name="connsiteX6" fmla="*/ 226303 w 1451431"/>
              <a:gd name="connsiteY6" fmla="*/ 1357788 h 1357788"/>
              <a:gd name="connsiteX7" fmla="*/ 0 w 1451431"/>
              <a:gd name="connsiteY7" fmla="*/ 1131485 h 1357788"/>
              <a:gd name="connsiteX8" fmla="*/ 0 w 1451431"/>
              <a:gd name="connsiteY8" fmla="*/ 226303 h 135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1431" h="1357788">
                <a:moveTo>
                  <a:pt x="0" y="226303"/>
                </a:moveTo>
                <a:cubicBezTo>
                  <a:pt x="0" y="101319"/>
                  <a:pt x="101319" y="0"/>
                  <a:pt x="226303" y="0"/>
                </a:cubicBezTo>
                <a:lnTo>
                  <a:pt x="1225128" y="0"/>
                </a:lnTo>
                <a:cubicBezTo>
                  <a:pt x="1350112" y="0"/>
                  <a:pt x="1451431" y="101319"/>
                  <a:pt x="1451431" y="226303"/>
                </a:cubicBezTo>
                <a:lnTo>
                  <a:pt x="1451431" y="1131485"/>
                </a:lnTo>
                <a:cubicBezTo>
                  <a:pt x="1451431" y="1256469"/>
                  <a:pt x="1350112" y="1357788"/>
                  <a:pt x="1225128" y="1357788"/>
                </a:cubicBezTo>
                <a:lnTo>
                  <a:pt x="226303" y="1357788"/>
                </a:lnTo>
                <a:cubicBezTo>
                  <a:pt x="101319" y="1357788"/>
                  <a:pt x="0" y="1256469"/>
                  <a:pt x="0" y="1131485"/>
                </a:cubicBezTo>
                <a:lnTo>
                  <a:pt x="0" y="226303"/>
                </a:lnTo>
                <a:close/>
              </a:path>
            </a:pathLst>
          </a:custGeom>
          <a:solidFill>
            <a:srgbClr val="FFE699"/>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7722" tIns="157722" rIns="157722" bIns="157722" numCol="1" spcCol="1270" anchor="ctr" anchorCtr="0">
            <a:noAutofit/>
          </a:bodyPr>
          <a:lstStyle/>
          <a:p>
            <a:pPr lvl="0" algn="ctr" defTabSz="1066800" rtl="0">
              <a:lnSpc>
                <a:spcPct val="90000"/>
              </a:lnSpc>
              <a:spcBef>
                <a:spcPct val="0"/>
              </a:spcBef>
            </a:pPr>
            <a:r>
              <a:rPr lang="en-US" sz="2400" kern="1200" dirty="0">
                <a:solidFill>
                  <a:schemeClr val="tx1"/>
                </a:solidFill>
              </a:rPr>
              <a:t>Permit Face</a:t>
            </a:r>
          </a:p>
        </p:txBody>
      </p:sp>
      <p:pic>
        <p:nvPicPr>
          <p:cNvPr id="18" name="Graphic 17" descr="Paperclip">
            <a:extLst>
              <a:ext uri="{FF2B5EF4-FFF2-40B4-BE49-F238E27FC236}">
                <a16:creationId xmlns:a16="http://schemas.microsoft.com/office/drawing/2014/main" id="{A07A4E4B-1C93-4D91-ABE2-9510CF773A5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9644767">
            <a:off x="1006767" y="3622984"/>
            <a:ext cx="1167940" cy="1167940"/>
          </a:xfrm>
          <a:prstGeom prst="rect">
            <a:avLst/>
          </a:prstGeom>
        </p:spPr>
      </p:pic>
      <p:pic>
        <p:nvPicPr>
          <p:cNvPr id="4" name="Graphic 3" descr="Document">
            <a:extLst>
              <a:ext uri="{FF2B5EF4-FFF2-40B4-BE49-F238E27FC236}">
                <a16:creationId xmlns:a16="http://schemas.microsoft.com/office/drawing/2014/main" id="{B1D72C12-0A30-42FF-AC99-C7F77D6DDA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035787">
            <a:off x="7051700" y="3062935"/>
            <a:ext cx="914400" cy="914400"/>
          </a:xfrm>
          <a:prstGeom prst="rect">
            <a:avLst/>
          </a:prstGeom>
        </p:spPr>
      </p:pic>
      <p:sp>
        <p:nvSpPr>
          <p:cNvPr id="2" name="Title 1"/>
          <p:cNvSpPr>
            <a:spLocks noGrp="1"/>
          </p:cNvSpPr>
          <p:nvPr>
            <p:ph type="title"/>
          </p:nvPr>
        </p:nvSpPr>
        <p:spPr>
          <a:xfrm>
            <a:off x="2385" y="991235"/>
            <a:ext cx="9141615" cy="658604"/>
          </a:xfrm>
          <a:noFill/>
          <a:ln>
            <a:noFill/>
          </a:ln>
        </p:spPr>
        <p:style>
          <a:lnRef idx="2">
            <a:schemeClr val="accent6"/>
          </a:lnRef>
          <a:fillRef idx="1">
            <a:schemeClr val="lt1"/>
          </a:fillRef>
          <a:effectRef idx="0">
            <a:schemeClr val="accent6"/>
          </a:effectRef>
          <a:fontRef idx="minor">
            <a:schemeClr val="dk1"/>
          </a:fontRef>
        </p:style>
        <p:txBody>
          <a:bodyPr>
            <a:normAutofit/>
          </a:bodyPr>
          <a:lstStyle/>
          <a:p>
            <a:pPr algn="ctr"/>
            <a:r>
              <a:rPr lang="en-US" b="1" dirty="0"/>
              <a:t>What Does a Title V SOP Contain?</a:t>
            </a:r>
          </a:p>
        </p:txBody>
      </p:sp>
      <p:sp>
        <p:nvSpPr>
          <p:cNvPr id="21" name="Title 1">
            <a:extLst>
              <a:ext uri="{FF2B5EF4-FFF2-40B4-BE49-F238E27FC236}">
                <a16:creationId xmlns:a16="http://schemas.microsoft.com/office/drawing/2014/main" id="{BB92B999-D20D-4040-B5A8-80C637C8FCF2}"/>
              </a:ext>
            </a:extLst>
          </p:cNvPr>
          <p:cNvSpPr txBox="1">
            <a:spLocks/>
          </p:cNvSpPr>
          <p:nvPr/>
        </p:nvSpPr>
        <p:spPr>
          <a:xfrm>
            <a:off x="535692" y="361940"/>
            <a:ext cx="2479651" cy="658604"/>
          </a:xfrm>
          <a:prstGeom prst="rect">
            <a:avLst/>
          </a:prstGeom>
          <a:noFill/>
          <a:ln w="12700" cap="flat" cmpd="sng" algn="ctr">
            <a:noFill/>
            <a:prstDash val="solid"/>
            <a:miter lim="800000"/>
          </a:ln>
        </p:spPr>
        <p:style>
          <a:lnRef idx="2">
            <a:schemeClr val="accent6"/>
          </a:lnRef>
          <a:fillRef idx="1">
            <a:schemeClr val="lt1"/>
          </a:fillRef>
          <a:effectRef idx="0">
            <a:schemeClr val="accent6"/>
          </a:effectRef>
          <a:fontRef idx="minor">
            <a:schemeClr val="dk1"/>
          </a:fontRef>
        </p:style>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b="1" dirty="0"/>
              <a:t>NSR</a:t>
            </a:r>
          </a:p>
        </p:txBody>
      </p:sp>
    </p:spTree>
    <p:extLst>
      <p:ext uri="{BB962C8B-B14F-4D97-AF65-F5344CB8AC3E}">
        <p14:creationId xmlns:p14="http://schemas.microsoft.com/office/powerpoint/2010/main" val="1461372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500"/>
                            </p:stCondLst>
                            <p:childTnLst>
                              <p:par>
                                <p:cTn id="21" presetID="10" presetClass="entr" presetSubtype="0" fill="hold" grpId="0" nodeType="afterEffect">
                                  <p:stCondLst>
                                    <p:cond delay="50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500"/>
                            </p:stCondLst>
                            <p:childTnLst>
                              <p:par>
                                <p:cTn id="28" presetID="10" presetClass="entr" presetSubtype="0" fill="hold" grpId="0" nodeType="afterEffect">
                                  <p:stCondLst>
                                    <p:cond delay="5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39" grpId="0" animBg="1"/>
      <p:bldP spid="38" grpId="0" animBg="1"/>
      <p:bldP spid="37" grpId="0" animBg="1"/>
    </p:bldLst>
  </p:timing>
</p:sld>
</file>

<file path=ppt/theme/theme1.xml><?xml version="1.0" encoding="utf-8"?>
<a:theme xmlns:a="http://schemas.openxmlformats.org/drawingml/2006/main" name="Office Theme">
  <a:themeElements>
    <a:clrScheme name="Custom 4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2D89"/>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13412</TotalTime>
  <Words>14312</Words>
  <Application>Microsoft Office PowerPoint</Application>
  <PresentationFormat>On-screen Show (16:9)</PresentationFormat>
  <Paragraphs>1095</Paragraphs>
  <Slides>53</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Calibri Light</vt:lpstr>
      <vt:lpstr>Georgia</vt:lpstr>
      <vt:lpstr>Lucida Bright</vt:lpstr>
      <vt:lpstr>Tahoma</vt:lpstr>
      <vt:lpstr>Times New Roman</vt:lpstr>
      <vt:lpstr>Office Theme</vt:lpstr>
      <vt:lpstr>How Title V and NSR Permitting Interact</vt:lpstr>
      <vt:lpstr>Presentation Outline </vt:lpstr>
      <vt:lpstr>Air Permitting Timeline in Texas</vt:lpstr>
      <vt:lpstr>AIR PERMITTING</vt:lpstr>
      <vt:lpstr>NSR</vt:lpstr>
      <vt:lpstr>Permitting Options</vt:lpstr>
      <vt:lpstr>What does a NSR Permit Contain?</vt:lpstr>
      <vt:lpstr>Federal Operating Permit (FOP)</vt:lpstr>
      <vt:lpstr>What Does a Title V SOP Contain?</vt:lpstr>
      <vt:lpstr>Permit Feature Comparison of FOP and NSR</vt:lpstr>
      <vt:lpstr>Example: Major Source Threshold Levels</vt:lpstr>
      <vt:lpstr>Interaction</vt:lpstr>
      <vt:lpstr>Interaction: PSD and NA</vt:lpstr>
      <vt:lpstr>Example: New Source Review Authorization References in FOP</vt:lpstr>
      <vt:lpstr>Example: New Source Review Authorization References by Emission Unit in FOP</vt:lpstr>
      <vt:lpstr>Title V and what is incorporated</vt:lpstr>
      <vt:lpstr>Title V and what is incorporated, continued</vt:lpstr>
      <vt:lpstr>MRRT requirements</vt:lpstr>
      <vt:lpstr>NSR Workbook and Title V</vt:lpstr>
      <vt:lpstr>Major NSR Summary Table in FOP </vt:lpstr>
      <vt:lpstr>FOP and NSR Project Terminology</vt:lpstr>
      <vt:lpstr>Changes to Permits (Site is a Minor NSR source)</vt:lpstr>
      <vt:lpstr>Changes to Permits (Site has a PSD/NA permit)</vt:lpstr>
      <vt:lpstr>Changes to Permits (Site has a PSD/NA permit) </vt:lpstr>
      <vt:lpstr>Example: New Source Review Authorization References in Title V</vt:lpstr>
      <vt:lpstr>Examples</vt:lpstr>
      <vt:lpstr>Example: New Site – Attainment Area</vt:lpstr>
      <vt:lpstr>Impact on NSR and FOP Permitting</vt:lpstr>
      <vt:lpstr>Example: New Site – Attainment Area, when to submit an application</vt:lpstr>
      <vt:lpstr>Example: Minor NSR Site  Un-named Source - Attainment Area - NOT Previously Subject to TV</vt:lpstr>
      <vt:lpstr>Example: Minor NSR Site  Un-named Source - Attainment Area - NOT Previously Subject to TV, Impact on NSR and FOP Permitting</vt:lpstr>
      <vt:lpstr>When to Submit an Application</vt:lpstr>
      <vt:lpstr>Example: Minor NSR Site  Un-named Source - Attainment Area - Subject to TV</vt:lpstr>
      <vt:lpstr>Example: Minor NSR Site  Un-named Source - Attainment Area - Subject to TV, Impact on NSR and FOP Permitting</vt:lpstr>
      <vt:lpstr>Example: NSR Authorization References in Title V</vt:lpstr>
      <vt:lpstr>Example: New Source Review Authorization References When to Submit an Application</vt:lpstr>
      <vt:lpstr>Example: Minor NSR Site  HGB/DFW Area – Site was NOT Subject to TV</vt:lpstr>
      <vt:lpstr>Example: Minor NSR Site  HGB/DFW Area - Site was NOT Subject to TV, Impact on NSR and FOP Permitting</vt:lpstr>
      <vt:lpstr>Example: Minor NSR Site  HGB/DFW Area - NOT Previously Subject to TV , When to Submit an Application</vt:lpstr>
      <vt:lpstr>Example: Major NSR Site  Site is Subject to TV</vt:lpstr>
      <vt:lpstr>Impact on NSR Permitting</vt:lpstr>
      <vt:lpstr>Impact on FOP Permitting</vt:lpstr>
      <vt:lpstr>Example: Major NSR Site  Site is Subject to TV , When to Submit an Application</vt:lpstr>
      <vt:lpstr>Example: Major NSR Site, Site is Subject to Title V, Minor Modification Project</vt:lpstr>
      <vt:lpstr>Impact on NSR/PSD/NA Permit</vt:lpstr>
      <vt:lpstr>Example: Major NSR Site, Site is subject to Title V, Impact on FOP Permitting due to NSR Action </vt:lpstr>
      <vt:lpstr>Example: Major NSR Site  Site is Subject to TV , Minor Modification Project, When to Submit an Application</vt:lpstr>
      <vt:lpstr>Example: Major NSR Site, Site is Subject to Title V</vt:lpstr>
      <vt:lpstr>Changes in NSR/PSD/NA Permit</vt:lpstr>
      <vt:lpstr>Changes to the FOP</vt:lpstr>
      <vt:lpstr>Example: Major NSR Site, Site is Subject to Title V, when to submit an application</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Emissions Banking and Trading Rule Updates</dc:title>
  <dc:subject>Overview of emissions banking and trading requirement updates</dc:subject>
  <dc:creator>TCEQ</dc:creator>
  <cp:keywords>banking, trading, rule, updates, ercs, dercs, reduction credits, discrete, SIP, state implementation plan</cp:keywords>
  <dc:description>Presented at 2018 Environmental Trade Fair</dc:description>
  <cp:lastModifiedBy>Freeman</cp:lastModifiedBy>
  <cp:revision>1636</cp:revision>
  <cp:lastPrinted>2019-04-12T15:28:10Z</cp:lastPrinted>
  <dcterms:created xsi:type="dcterms:W3CDTF">2017-08-01T14:58:19Z</dcterms:created>
  <dcterms:modified xsi:type="dcterms:W3CDTF">2019-05-13T21:55:50Z</dcterms:modified>
</cp:coreProperties>
</file>