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av" ContentType="audio/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5"/>
  </p:notesMasterIdLst>
  <p:handoutMasterIdLst>
    <p:handoutMasterId r:id="rId26"/>
  </p:handoutMasterIdLst>
  <p:sldIdLst>
    <p:sldId id="256" r:id="rId2"/>
    <p:sldId id="257" r:id="rId3"/>
    <p:sldId id="258" r:id="rId4"/>
    <p:sldId id="610" r:id="rId5"/>
    <p:sldId id="421" r:id="rId6"/>
    <p:sldId id="304" r:id="rId7"/>
    <p:sldId id="297" r:id="rId8"/>
    <p:sldId id="308" r:id="rId9"/>
    <p:sldId id="282" r:id="rId10"/>
    <p:sldId id="288" r:id="rId11"/>
    <p:sldId id="283" r:id="rId12"/>
    <p:sldId id="290" r:id="rId13"/>
    <p:sldId id="617" r:id="rId14"/>
    <p:sldId id="619" r:id="rId15"/>
    <p:sldId id="618" r:id="rId16"/>
    <p:sldId id="615" r:id="rId17"/>
    <p:sldId id="616" r:id="rId18"/>
    <p:sldId id="525" r:id="rId19"/>
    <p:sldId id="620" r:id="rId20"/>
    <p:sldId id="293" r:id="rId21"/>
    <p:sldId id="534" r:id="rId22"/>
    <p:sldId id="270" r:id="rId23"/>
    <p:sldId id="275" r:id="rId24"/>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chael SesslerTrinkowsky" initials="RS" lastIdx="3" clrIdx="0">
    <p:extLst>
      <p:ext uri="{19B8F6BF-5375-455C-9EA6-DF929625EA0E}">
        <p15:presenceInfo xmlns:p15="http://schemas.microsoft.com/office/powerpoint/2012/main" userId="Rachael SesslerTrinkowsky"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D4EFF8"/>
    <a:srgbClr val="CC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61" autoAdjust="0"/>
    <p:restoredTop sz="80705" autoAdjust="0"/>
  </p:normalViewPr>
  <p:slideViewPr>
    <p:cSldViewPr>
      <p:cViewPr varScale="1">
        <p:scale>
          <a:sx n="54" d="100"/>
          <a:sy n="54" d="100"/>
        </p:scale>
        <p:origin x="1710"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513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5138"/>
          </a:xfrm>
          <a:prstGeom prst="rect">
            <a:avLst/>
          </a:prstGeom>
        </p:spPr>
        <p:txBody>
          <a:bodyPr vert="horz" lIns="91440" tIns="45720" rIns="91440" bIns="45720" rtlCol="0"/>
          <a:lstStyle>
            <a:lvl1pPr algn="r">
              <a:defRPr sz="1200"/>
            </a:lvl1pPr>
          </a:lstStyle>
          <a:p>
            <a:fld id="{4487B93D-03B9-4E2C-BD36-D3F94737ECDE}" type="datetimeFigureOut">
              <a:rPr lang="en-US" smtClean="0"/>
              <a:t>7/29/2021</a:t>
            </a:fld>
            <a:endParaRPr lang="en-US" dirty="0"/>
          </a:p>
        </p:txBody>
      </p:sp>
      <p:sp>
        <p:nvSpPr>
          <p:cNvPr id="4" name="Footer Placeholder 3"/>
          <p:cNvSpPr>
            <a:spLocks noGrp="1"/>
          </p:cNvSpPr>
          <p:nvPr>
            <p:ph type="ftr" sz="quarter" idx="2"/>
          </p:nvPr>
        </p:nvSpPr>
        <p:spPr>
          <a:xfrm>
            <a:off x="0" y="8829675"/>
            <a:ext cx="3037840" cy="465138"/>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829675"/>
            <a:ext cx="3037840" cy="465138"/>
          </a:xfrm>
          <a:prstGeom prst="rect">
            <a:avLst/>
          </a:prstGeom>
        </p:spPr>
        <p:txBody>
          <a:bodyPr vert="horz" lIns="91440" tIns="45720" rIns="91440" bIns="45720" rtlCol="0" anchor="b"/>
          <a:lstStyle>
            <a:lvl1pPr algn="r">
              <a:defRPr sz="1200"/>
            </a:lvl1pPr>
          </a:lstStyle>
          <a:p>
            <a:fld id="{936BC273-DE65-407E-AE06-0366F1B51160}" type="slidenum">
              <a:rPr lang="en-US" smtClean="0"/>
              <a:t>‹#›</a:t>
            </a:fld>
            <a:endParaRPr lang="en-US" dirty="0"/>
          </a:p>
        </p:txBody>
      </p:sp>
    </p:spTree>
    <p:extLst>
      <p:ext uri="{BB962C8B-B14F-4D97-AF65-F5344CB8AC3E}">
        <p14:creationId xmlns:p14="http://schemas.microsoft.com/office/powerpoint/2010/main" val="40970123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513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70938" y="0"/>
            <a:ext cx="3037840" cy="465138"/>
          </a:xfrm>
          <a:prstGeom prst="rect">
            <a:avLst/>
          </a:prstGeom>
        </p:spPr>
        <p:txBody>
          <a:bodyPr vert="horz" lIns="91440" tIns="45720" rIns="91440" bIns="45720" rtlCol="0"/>
          <a:lstStyle>
            <a:lvl1pPr algn="r">
              <a:defRPr sz="1200"/>
            </a:lvl1pPr>
          </a:lstStyle>
          <a:p>
            <a:fld id="{262A711D-FC72-4E14-814D-FC259C2ED068}" type="datetimeFigureOut">
              <a:rPr lang="en-US" smtClean="0"/>
              <a:t>7/29/2021</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1040" y="4416426"/>
            <a:ext cx="5608320" cy="4183063"/>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7840" cy="465138"/>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675"/>
            <a:ext cx="3037840" cy="465138"/>
          </a:xfrm>
          <a:prstGeom prst="rect">
            <a:avLst/>
          </a:prstGeom>
        </p:spPr>
        <p:txBody>
          <a:bodyPr vert="horz" lIns="91440" tIns="45720" rIns="91440" bIns="45720" rtlCol="0" anchor="b"/>
          <a:lstStyle>
            <a:lvl1pPr algn="r">
              <a:defRPr sz="1200"/>
            </a:lvl1pPr>
          </a:lstStyle>
          <a:p>
            <a:fld id="{2A5CE72E-A37E-4D42-A499-77A3F6E093FC}" type="slidenum">
              <a:rPr lang="en-US" smtClean="0"/>
              <a:t>‹#›</a:t>
            </a:fld>
            <a:endParaRPr lang="en-US" dirty="0"/>
          </a:p>
        </p:txBody>
      </p:sp>
    </p:spTree>
    <p:extLst>
      <p:ext uri="{BB962C8B-B14F-4D97-AF65-F5344CB8AC3E}">
        <p14:creationId xmlns:p14="http://schemas.microsoft.com/office/powerpoint/2010/main" val="17931543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400" baseline="0" dirty="0">
                <a:effectLst/>
                <a:latin typeface="+mn-lt"/>
                <a:ea typeface="Calibri" panose="020F0502020204030204" pitchFamily="34" charset="0"/>
              </a:rPr>
              <a:t>Title: Digital Accessibility Basics Part 2: Using Microsoft PowerPoint</a:t>
            </a:r>
          </a:p>
          <a:p>
            <a:pPr marL="0" marR="0">
              <a:spcBef>
                <a:spcPts val="0"/>
              </a:spcBef>
              <a:spcAft>
                <a:spcPts val="0"/>
              </a:spcAft>
            </a:pPr>
            <a:r>
              <a:rPr lang="en-US" sz="1400" baseline="0" dirty="0">
                <a:effectLst/>
                <a:latin typeface="+mn-lt"/>
                <a:ea typeface="Calibri" panose="020F0502020204030204" pitchFamily="34" charset="0"/>
              </a:rPr>
              <a:t> </a:t>
            </a:r>
          </a:p>
          <a:p>
            <a:pPr marL="0" marR="0">
              <a:spcBef>
                <a:spcPts val="0"/>
              </a:spcBef>
              <a:spcAft>
                <a:spcPts val="0"/>
              </a:spcAft>
            </a:pPr>
            <a:r>
              <a:rPr lang="en-US" sz="1400" baseline="0" dirty="0">
                <a:effectLst/>
                <a:latin typeface="+mn-lt"/>
                <a:ea typeface="Calibri" panose="020F0502020204030204" pitchFamily="34" charset="0"/>
              </a:rPr>
              <a:t>Come join us to learn the essentials for creating accessible documents using Microsoft PowerPoint, which can then be converted into other formats, such as .PDF files. We will explore methods to develop an accessible document using keyboard commands or mouse pointer commands. Methods will be discussed and demonstrated for ensuring that various elements are accessible in Microsoft PowerPoint, including text, images, slide titles (headings), links, color contrast, theme settings, transition sounds, slide layouts, and considerations for captioning. We will discuss recommended strategies for verifying accessibility manually, as well as using the accessibility checker. Additional resources will be shared for further exploration and services to assist with developing accessible digital content. </a:t>
            </a:r>
          </a:p>
        </p:txBody>
      </p:sp>
      <p:sp>
        <p:nvSpPr>
          <p:cNvPr id="4" name="Slide Number Placeholder 3"/>
          <p:cNvSpPr>
            <a:spLocks noGrp="1"/>
          </p:cNvSpPr>
          <p:nvPr>
            <p:ph type="sldNum" sz="quarter" idx="10"/>
          </p:nvPr>
        </p:nvSpPr>
        <p:spPr/>
        <p:txBody>
          <a:bodyPr/>
          <a:lstStyle/>
          <a:p>
            <a:fld id="{2A5CE72E-A37E-4D42-A499-77A3F6E093FC}" type="slidenum">
              <a:rPr lang="en-US" smtClean="0"/>
              <a:t>1</a:t>
            </a:fld>
            <a:endParaRPr lang="en-US" dirty="0"/>
          </a:p>
        </p:txBody>
      </p:sp>
    </p:spTree>
    <p:extLst>
      <p:ext uri="{BB962C8B-B14F-4D97-AF65-F5344CB8AC3E}">
        <p14:creationId xmlns:p14="http://schemas.microsoft.com/office/powerpoint/2010/main" val="42934425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baseline="0" dirty="0"/>
          </a:p>
        </p:txBody>
      </p:sp>
      <p:sp>
        <p:nvSpPr>
          <p:cNvPr id="4" name="Slide Number Placeholder 3"/>
          <p:cNvSpPr>
            <a:spLocks noGrp="1"/>
          </p:cNvSpPr>
          <p:nvPr>
            <p:ph type="sldNum" sz="quarter" idx="5"/>
          </p:nvPr>
        </p:nvSpPr>
        <p:spPr/>
        <p:txBody>
          <a:bodyPr/>
          <a:lstStyle/>
          <a:p>
            <a:fld id="{2A5CE72E-A37E-4D42-A499-77A3F6E093FC}" type="slidenum">
              <a:rPr lang="en-US" smtClean="0"/>
              <a:t>14</a:t>
            </a:fld>
            <a:endParaRPr lang="en-US" dirty="0"/>
          </a:p>
        </p:txBody>
      </p:sp>
    </p:spTree>
    <p:extLst>
      <p:ext uri="{BB962C8B-B14F-4D97-AF65-F5344CB8AC3E}">
        <p14:creationId xmlns:p14="http://schemas.microsoft.com/office/powerpoint/2010/main" val="30687124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baseline="0" dirty="0"/>
          </a:p>
        </p:txBody>
      </p:sp>
      <p:sp>
        <p:nvSpPr>
          <p:cNvPr id="4" name="Slide Number Placeholder 3"/>
          <p:cNvSpPr>
            <a:spLocks noGrp="1"/>
          </p:cNvSpPr>
          <p:nvPr>
            <p:ph type="sldNum" sz="quarter" idx="5"/>
          </p:nvPr>
        </p:nvSpPr>
        <p:spPr/>
        <p:txBody>
          <a:bodyPr/>
          <a:lstStyle/>
          <a:p>
            <a:fld id="{2A5CE72E-A37E-4D42-A499-77A3F6E093FC}" type="slidenum">
              <a:rPr lang="en-US" smtClean="0"/>
              <a:t>15</a:t>
            </a:fld>
            <a:endParaRPr lang="en-US" dirty="0"/>
          </a:p>
        </p:txBody>
      </p:sp>
    </p:spTree>
    <p:extLst>
      <p:ext uri="{BB962C8B-B14F-4D97-AF65-F5344CB8AC3E}">
        <p14:creationId xmlns:p14="http://schemas.microsoft.com/office/powerpoint/2010/main" val="28036032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baseline="0" dirty="0"/>
          </a:p>
        </p:txBody>
      </p:sp>
      <p:sp>
        <p:nvSpPr>
          <p:cNvPr id="4" name="Slide Number Placeholder 3"/>
          <p:cNvSpPr>
            <a:spLocks noGrp="1"/>
          </p:cNvSpPr>
          <p:nvPr>
            <p:ph type="sldNum" sz="quarter" idx="5"/>
          </p:nvPr>
        </p:nvSpPr>
        <p:spPr/>
        <p:txBody>
          <a:bodyPr/>
          <a:lstStyle/>
          <a:p>
            <a:fld id="{2A5CE72E-A37E-4D42-A499-77A3F6E093FC}" type="slidenum">
              <a:rPr lang="en-US" smtClean="0"/>
              <a:t>16</a:t>
            </a:fld>
            <a:endParaRPr lang="en-US" dirty="0"/>
          </a:p>
        </p:txBody>
      </p:sp>
    </p:spTree>
    <p:extLst>
      <p:ext uri="{BB962C8B-B14F-4D97-AF65-F5344CB8AC3E}">
        <p14:creationId xmlns:p14="http://schemas.microsoft.com/office/powerpoint/2010/main" val="13608384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baseline="0" dirty="0"/>
          </a:p>
        </p:txBody>
      </p:sp>
      <p:sp>
        <p:nvSpPr>
          <p:cNvPr id="4" name="Slide Number Placeholder 3"/>
          <p:cNvSpPr>
            <a:spLocks noGrp="1"/>
          </p:cNvSpPr>
          <p:nvPr>
            <p:ph type="sldNum" sz="quarter" idx="5"/>
          </p:nvPr>
        </p:nvSpPr>
        <p:spPr/>
        <p:txBody>
          <a:bodyPr/>
          <a:lstStyle/>
          <a:p>
            <a:fld id="{2A5CE72E-A37E-4D42-A499-77A3F6E093FC}" type="slidenum">
              <a:rPr lang="en-US" smtClean="0"/>
              <a:t>17</a:t>
            </a:fld>
            <a:endParaRPr lang="en-US" dirty="0"/>
          </a:p>
        </p:txBody>
      </p:sp>
    </p:spTree>
    <p:extLst>
      <p:ext uri="{BB962C8B-B14F-4D97-AF65-F5344CB8AC3E}">
        <p14:creationId xmlns:p14="http://schemas.microsoft.com/office/powerpoint/2010/main" val="15910729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baseline="0" dirty="0"/>
          </a:p>
        </p:txBody>
      </p:sp>
      <p:sp>
        <p:nvSpPr>
          <p:cNvPr id="4" name="Slide Number Placeholder 3"/>
          <p:cNvSpPr>
            <a:spLocks noGrp="1"/>
          </p:cNvSpPr>
          <p:nvPr>
            <p:ph type="sldNum" sz="quarter" idx="5"/>
          </p:nvPr>
        </p:nvSpPr>
        <p:spPr/>
        <p:txBody>
          <a:bodyPr/>
          <a:lstStyle/>
          <a:p>
            <a:fld id="{B7FAFD3F-484C-4DCB-9395-3ECD78ABB11A}" type="slidenum">
              <a:rPr lang="en-US" smtClean="0"/>
              <a:t>18</a:t>
            </a:fld>
            <a:endParaRPr lang="en-US" dirty="0"/>
          </a:p>
        </p:txBody>
      </p:sp>
    </p:spTree>
    <p:extLst>
      <p:ext uri="{BB962C8B-B14F-4D97-AF65-F5344CB8AC3E}">
        <p14:creationId xmlns:p14="http://schemas.microsoft.com/office/powerpoint/2010/main" val="18675037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baseline="0" dirty="0"/>
          </a:p>
        </p:txBody>
      </p:sp>
      <p:sp>
        <p:nvSpPr>
          <p:cNvPr id="4" name="Slide Number Placeholder 3"/>
          <p:cNvSpPr>
            <a:spLocks noGrp="1"/>
          </p:cNvSpPr>
          <p:nvPr>
            <p:ph type="sldNum" sz="quarter" idx="5"/>
          </p:nvPr>
        </p:nvSpPr>
        <p:spPr/>
        <p:txBody>
          <a:bodyPr/>
          <a:lstStyle/>
          <a:p>
            <a:fld id="{B7FAFD3F-484C-4DCB-9395-3ECD78ABB11A}" type="slidenum">
              <a:rPr lang="en-US" smtClean="0"/>
              <a:t>19</a:t>
            </a:fld>
            <a:endParaRPr lang="en-US" dirty="0"/>
          </a:p>
        </p:txBody>
      </p:sp>
    </p:spTree>
    <p:extLst>
      <p:ext uri="{BB962C8B-B14F-4D97-AF65-F5344CB8AC3E}">
        <p14:creationId xmlns:p14="http://schemas.microsoft.com/office/powerpoint/2010/main" val="297895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A5CE72E-A37E-4D42-A499-77A3F6E093FC}" type="slidenum">
              <a:rPr lang="en-US" smtClean="0"/>
              <a:t>20</a:t>
            </a:fld>
            <a:endParaRPr lang="en-US" dirty="0"/>
          </a:p>
        </p:txBody>
      </p:sp>
    </p:spTree>
    <p:extLst>
      <p:ext uri="{BB962C8B-B14F-4D97-AF65-F5344CB8AC3E}">
        <p14:creationId xmlns:p14="http://schemas.microsoft.com/office/powerpoint/2010/main" val="10478108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baseline="0" dirty="0"/>
          </a:p>
        </p:txBody>
      </p:sp>
      <p:sp>
        <p:nvSpPr>
          <p:cNvPr id="4" name="Slide Number Placeholder 3"/>
          <p:cNvSpPr>
            <a:spLocks noGrp="1"/>
          </p:cNvSpPr>
          <p:nvPr>
            <p:ph type="sldNum" sz="quarter" idx="5"/>
          </p:nvPr>
        </p:nvSpPr>
        <p:spPr/>
        <p:txBody>
          <a:bodyPr/>
          <a:lstStyle/>
          <a:p>
            <a:fld id="{B7FAFD3F-484C-4DCB-9395-3ECD78ABB11A}" type="slidenum">
              <a:rPr lang="en-US" smtClean="0"/>
              <a:t>21</a:t>
            </a:fld>
            <a:endParaRPr lang="en-US" dirty="0"/>
          </a:p>
        </p:txBody>
      </p:sp>
    </p:spTree>
    <p:extLst>
      <p:ext uri="{BB962C8B-B14F-4D97-AF65-F5344CB8AC3E}">
        <p14:creationId xmlns:p14="http://schemas.microsoft.com/office/powerpoint/2010/main" val="41926848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5CE72E-A37E-4D42-A499-77A3F6E093FC}" type="slidenum">
              <a:rPr lang="en-US" smtClean="0"/>
              <a:t>22</a:t>
            </a:fld>
            <a:endParaRPr lang="en-US" dirty="0"/>
          </a:p>
        </p:txBody>
      </p:sp>
    </p:spTree>
    <p:extLst>
      <p:ext uri="{BB962C8B-B14F-4D97-AF65-F5344CB8AC3E}">
        <p14:creationId xmlns:p14="http://schemas.microsoft.com/office/powerpoint/2010/main" val="27251729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5CE72E-A37E-4D42-A499-77A3F6E093FC}" type="slidenum">
              <a:rPr lang="en-US" smtClean="0"/>
              <a:t>3</a:t>
            </a:fld>
            <a:endParaRPr lang="en-US" dirty="0"/>
          </a:p>
        </p:txBody>
      </p:sp>
    </p:spTree>
    <p:extLst>
      <p:ext uri="{BB962C8B-B14F-4D97-AF65-F5344CB8AC3E}">
        <p14:creationId xmlns:p14="http://schemas.microsoft.com/office/powerpoint/2010/main" val="10757717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A5CE72E-A37E-4D42-A499-77A3F6E093FC}" type="slidenum">
              <a:rPr lang="en-US" smtClean="0"/>
              <a:t>6</a:t>
            </a:fld>
            <a:endParaRPr lang="en-US" dirty="0"/>
          </a:p>
        </p:txBody>
      </p:sp>
    </p:spTree>
    <p:extLst>
      <p:ext uri="{BB962C8B-B14F-4D97-AF65-F5344CB8AC3E}">
        <p14:creationId xmlns:p14="http://schemas.microsoft.com/office/powerpoint/2010/main" val="30851618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5CE72E-A37E-4D42-A499-77A3F6E093FC}" type="slidenum">
              <a:rPr lang="en-US" smtClean="0"/>
              <a:t>8</a:t>
            </a:fld>
            <a:endParaRPr lang="en-US" dirty="0"/>
          </a:p>
        </p:txBody>
      </p:sp>
    </p:spTree>
    <p:extLst>
      <p:ext uri="{BB962C8B-B14F-4D97-AF65-F5344CB8AC3E}">
        <p14:creationId xmlns:p14="http://schemas.microsoft.com/office/powerpoint/2010/main" val="1138256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5CE72E-A37E-4D42-A499-77A3F6E093FC}" type="slidenum">
              <a:rPr lang="en-US" smtClean="0"/>
              <a:t>9</a:t>
            </a:fld>
            <a:endParaRPr lang="en-US" dirty="0"/>
          </a:p>
        </p:txBody>
      </p:sp>
    </p:spTree>
    <p:extLst>
      <p:ext uri="{BB962C8B-B14F-4D97-AF65-F5344CB8AC3E}">
        <p14:creationId xmlns:p14="http://schemas.microsoft.com/office/powerpoint/2010/main" val="10201324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A5CE72E-A37E-4D42-A499-77A3F6E093FC}" type="slidenum">
              <a:rPr lang="en-US" smtClean="0"/>
              <a:t>10</a:t>
            </a:fld>
            <a:endParaRPr lang="en-US" dirty="0"/>
          </a:p>
        </p:txBody>
      </p:sp>
    </p:spTree>
    <p:extLst>
      <p:ext uri="{BB962C8B-B14F-4D97-AF65-F5344CB8AC3E}">
        <p14:creationId xmlns:p14="http://schemas.microsoft.com/office/powerpoint/2010/main" val="42309180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A5CE72E-A37E-4D42-A499-77A3F6E093FC}" type="slidenum">
              <a:rPr lang="en-US" smtClean="0"/>
              <a:t>11</a:t>
            </a:fld>
            <a:endParaRPr lang="en-US" dirty="0"/>
          </a:p>
        </p:txBody>
      </p:sp>
    </p:spTree>
    <p:extLst>
      <p:ext uri="{BB962C8B-B14F-4D97-AF65-F5344CB8AC3E}">
        <p14:creationId xmlns:p14="http://schemas.microsoft.com/office/powerpoint/2010/main" val="19610072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baseline="0" dirty="0"/>
          </a:p>
        </p:txBody>
      </p:sp>
      <p:sp>
        <p:nvSpPr>
          <p:cNvPr id="4" name="Slide Number Placeholder 3"/>
          <p:cNvSpPr>
            <a:spLocks noGrp="1"/>
          </p:cNvSpPr>
          <p:nvPr>
            <p:ph type="sldNum" sz="quarter" idx="5"/>
          </p:nvPr>
        </p:nvSpPr>
        <p:spPr/>
        <p:txBody>
          <a:bodyPr/>
          <a:lstStyle/>
          <a:p>
            <a:fld id="{2A5CE72E-A37E-4D42-A499-77A3F6E093FC}" type="slidenum">
              <a:rPr lang="en-US" smtClean="0"/>
              <a:t>12</a:t>
            </a:fld>
            <a:endParaRPr lang="en-US" dirty="0"/>
          </a:p>
        </p:txBody>
      </p:sp>
    </p:spTree>
    <p:extLst>
      <p:ext uri="{BB962C8B-B14F-4D97-AF65-F5344CB8AC3E}">
        <p14:creationId xmlns:p14="http://schemas.microsoft.com/office/powerpoint/2010/main" val="13960909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baseline="0" dirty="0"/>
          </a:p>
        </p:txBody>
      </p:sp>
      <p:sp>
        <p:nvSpPr>
          <p:cNvPr id="4" name="Slide Number Placeholder 3"/>
          <p:cNvSpPr>
            <a:spLocks noGrp="1"/>
          </p:cNvSpPr>
          <p:nvPr>
            <p:ph type="sldNum" sz="quarter" idx="5"/>
          </p:nvPr>
        </p:nvSpPr>
        <p:spPr/>
        <p:txBody>
          <a:bodyPr/>
          <a:lstStyle/>
          <a:p>
            <a:fld id="{2A5CE72E-A37E-4D42-A499-77A3F6E093FC}" type="slidenum">
              <a:rPr lang="en-US" smtClean="0"/>
              <a:t>13</a:t>
            </a:fld>
            <a:endParaRPr lang="en-US" dirty="0"/>
          </a:p>
        </p:txBody>
      </p:sp>
    </p:spTree>
    <p:extLst>
      <p:ext uri="{BB962C8B-B14F-4D97-AF65-F5344CB8AC3E}">
        <p14:creationId xmlns:p14="http://schemas.microsoft.com/office/powerpoint/2010/main" val="7957880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9057257-3EE1-4D45-B41D-F57B72AB4872}" type="datetime1">
              <a:rPr lang="en-US" smtClean="0"/>
              <a:t>7/29/2021</a:t>
            </a:fld>
            <a:endParaRPr lang="en-US" dirty="0"/>
          </a:p>
        </p:txBody>
      </p:sp>
      <p:sp>
        <p:nvSpPr>
          <p:cNvPr id="5" name="Footer Placeholder 4"/>
          <p:cNvSpPr>
            <a:spLocks noGrp="1"/>
          </p:cNvSpPr>
          <p:nvPr>
            <p:ph type="ftr" sz="quarter" idx="11"/>
          </p:nvPr>
        </p:nvSpPr>
        <p:spPr/>
        <p:txBody>
          <a:bodyPr/>
          <a:lstStyle/>
          <a:p>
            <a:r>
              <a:rPr lang="en-US" dirty="0"/>
              <a:t>(c) Rachael Trinkowsky, 2015</a:t>
            </a:r>
          </a:p>
        </p:txBody>
      </p:sp>
      <p:sp>
        <p:nvSpPr>
          <p:cNvPr id="6" name="Slide Number Placeholder 5"/>
          <p:cNvSpPr>
            <a:spLocks noGrp="1"/>
          </p:cNvSpPr>
          <p:nvPr>
            <p:ph type="sldNum" sz="quarter" idx="12"/>
          </p:nvPr>
        </p:nvSpPr>
        <p:spPr/>
        <p:txBody>
          <a:bodyPr/>
          <a:lstStyle/>
          <a:p>
            <a:fld id="{D15086FE-68DA-4CB1-8343-BA0E263D7C66}" type="slidenum">
              <a:rPr lang="en-US" smtClean="0"/>
              <a:t>‹#›</a:t>
            </a:fld>
            <a:endParaRPr lang="en-US" dirty="0"/>
          </a:p>
        </p:txBody>
      </p:sp>
    </p:spTree>
    <p:extLst>
      <p:ext uri="{BB962C8B-B14F-4D97-AF65-F5344CB8AC3E}">
        <p14:creationId xmlns:p14="http://schemas.microsoft.com/office/powerpoint/2010/main" val="30254433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6C692ED-6FD8-4C13-B22F-FCA5C7B5D924}" type="datetime1">
              <a:rPr lang="en-US" smtClean="0"/>
              <a:t>7/29/2021</a:t>
            </a:fld>
            <a:endParaRPr lang="en-US" dirty="0"/>
          </a:p>
        </p:txBody>
      </p:sp>
      <p:sp>
        <p:nvSpPr>
          <p:cNvPr id="5" name="Footer Placeholder 4"/>
          <p:cNvSpPr>
            <a:spLocks noGrp="1"/>
          </p:cNvSpPr>
          <p:nvPr>
            <p:ph type="ftr" sz="quarter" idx="11"/>
          </p:nvPr>
        </p:nvSpPr>
        <p:spPr/>
        <p:txBody>
          <a:bodyPr/>
          <a:lstStyle/>
          <a:p>
            <a:r>
              <a:rPr lang="en-US" dirty="0"/>
              <a:t>(c) Rachael Trinkowsky, 2015</a:t>
            </a:r>
          </a:p>
        </p:txBody>
      </p:sp>
      <p:sp>
        <p:nvSpPr>
          <p:cNvPr id="6" name="Slide Number Placeholder 5"/>
          <p:cNvSpPr>
            <a:spLocks noGrp="1"/>
          </p:cNvSpPr>
          <p:nvPr>
            <p:ph type="sldNum" sz="quarter" idx="12"/>
          </p:nvPr>
        </p:nvSpPr>
        <p:spPr/>
        <p:txBody>
          <a:bodyPr/>
          <a:lstStyle/>
          <a:p>
            <a:fld id="{D15086FE-68DA-4CB1-8343-BA0E263D7C66}" type="slidenum">
              <a:rPr lang="en-US" smtClean="0"/>
              <a:t>‹#›</a:t>
            </a:fld>
            <a:endParaRPr lang="en-US" dirty="0"/>
          </a:p>
        </p:txBody>
      </p:sp>
    </p:spTree>
    <p:extLst>
      <p:ext uri="{BB962C8B-B14F-4D97-AF65-F5344CB8AC3E}">
        <p14:creationId xmlns:p14="http://schemas.microsoft.com/office/powerpoint/2010/main" val="38876996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74AD738-85F6-4755-B85E-21635C31C6F8}" type="datetime1">
              <a:rPr lang="en-US" smtClean="0"/>
              <a:t>7/29/2021</a:t>
            </a:fld>
            <a:endParaRPr lang="en-US" dirty="0"/>
          </a:p>
        </p:txBody>
      </p:sp>
      <p:sp>
        <p:nvSpPr>
          <p:cNvPr id="5" name="Footer Placeholder 4"/>
          <p:cNvSpPr>
            <a:spLocks noGrp="1"/>
          </p:cNvSpPr>
          <p:nvPr>
            <p:ph type="ftr" sz="quarter" idx="11"/>
          </p:nvPr>
        </p:nvSpPr>
        <p:spPr/>
        <p:txBody>
          <a:bodyPr/>
          <a:lstStyle/>
          <a:p>
            <a:r>
              <a:rPr lang="en-US" dirty="0"/>
              <a:t>(c) Rachael Trinkowsky, 2015</a:t>
            </a:r>
          </a:p>
        </p:txBody>
      </p:sp>
      <p:sp>
        <p:nvSpPr>
          <p:cNvPr id="6" name="Slide Number Placeholder 5"/>
          <p:cNvSpPr>
            <a:spLocks noGrp="1"/>
          </p:cNvSpPr>
          <p:nvPr>
            <p:ph type="sldNum" sz="quarter" idx="12"/>
          </p:nvPr>
        </p:nvSpPr>
        <p:spPr/>
        <p:txBody>
          <a:bodyPr/>
          <a:lstStyle/>
          <a:p>
            <a:fld id="{D15086FE-68DA-4CB1-8343-BA0E263D7C66}" type="slidenum">
              <a:rPr lang="en-US" smtClean="0"/>
              <a:t>‹#›</a:t>
            </a:fld>
            <a:endParaRPr lang="en-US" dirty="0"/>
          </a:p>
        </p:txBody>
      </p:sp>
    </p:spTree>
    <p:extLst>
      <p:ext uri="{BB962C8B-B14F-4D97-AF65-F5344CB8AC3E}">
        <p14:creationId xmlns:p14="http://schemas.microsoft.com/office/powerpoint/2010/main" val="3767132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FD6C7B7-2C94-4FF6-9520-E15741F49F74}" type="datetime1">
              <a:rPr lang="en-US" smtClean="0"/>
              <a:t>7/29/2021</a:t>
            </a:fld>
            <a:endParaRPr lang="en-US" dirty="0"/>
          </a:p>
        </p:txBody>
      </p:sp>
      <p:sp>
        <p:nvSpPr>
          <p:cNvPr id="5" name="Footer Placeholder 4"/>
          <p:cNvSpPr>
            <a:spLocks noGrp="1"/>
          </p:cNvSpPr>
          <p:nvPr>
            <p:ph type="ftr" sz="quarter" idx="11"/>
          </p:nvPr>
        </p:nvSpPr>
        <p:spPr/>
        <p:txBody>
          <a:bodyPr/>
          <a:lstStyle/>
          <a:p>
            <a:r>
              <a:rPr lang="en-US" dirty="0"/>
              <a:t>(c) Rachael Trinkowsky, 2015</a:t>
            </a:r>
          </a:p>
        </p:txBody>
      </p:sp>
      <p:sp>
        <p:nvSpPr>
          <p:cNvPr id="6" name="Slide Number Placeholder 5"/>
          <p:cNvSpPr>
            <a:spLocks noGrp="1"/>
          </p:cNvSpPr>
          <p:nvPr>
            <p:ph type="sldNum" sz="quarter" idx="12"/>
          </p:nvPr>
        </p:nvSpPr>
        <p:spPr/>
        <p:txBody>
          <a:bodyPr/>
          <a:lstStyle/>
          <a:p>
            <a:fld id="{D15086FE-68DA-4CB1-8343-BA0E263D7C66}" type="slidenum">
              <a:rPr lang="en-US" smtClean="0"/>
              <a:t>‹#›</a:t>
            </a:fld>
            <a:endParaRPr lang="en-US" dirty="0"/>
          </a:p>
        </p:txBody>
      </p:sp>
    </p:spTree>
    <p:extLst>
      <p:ext uri="{BB962C8B-B14F-4D97-AF65-F5344CB8AC3E}">
        <p14:creationId xmlns:p14="http://schemas.microsoft.com/office/powerpoint/2010/main" val="11241813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851DDD-3FDD-41C7-8569-880D25E458B8}" type="datetime1">
              <a:rPr lang="en-US" smtClean="0"/>
              <a:t>7/29/2021</a:t>
            </a:fld>
            <a:endParaRPr lang="en-US" dirty="0"/>
          </a:p>
        </p:txBody>
      </p:sp>
      <p:sp>
        <p:nvSpPr>
          <p:cNvPr id="5" name="Footer Placeholder 4"/>
          <p:cNvSpPr>
            <a:spLocks noGrp="1"/>
          </p:cNvSpPr>
          <p:nvPr>
            <p:ph type="ftr" sz="quarter" idx="11"/>
          </p:nvPr>
        </p:nvSpPr>
        <p:spPr/>
        <p:txBody>
          <a:bodyPr/>
          <a:lstStyle/>
          <a:p>
            <a:r>
              <a:rPr lang="en-US" dirty="0"/>
              <a:t>(c) Rachael Trinkowsky, 2015</a:t>
            </a:r>
          </a:p>
        </p:txBody>
      </p:sp>
      <p:sp>
        <p:nvSpPr>
          <p:cNvPr id="6" name="Slide Number Placeholder 5"/>
          <p:cNvSpPr>
            <a:spLocks noGrp="1"/>
          </p:cNvSpPr>
          <p:nvPr>
            <p:ph type="sldNum" sz="quarter" idx="12"/>
          </p:nvPr>
        </p:nvSpPr>
        <p:spPr/>
        <p:txBody>
          <a:bodyPr/>
          <a:lstStyle/>
          <a:p>
            <a:fld id="{D15086FE-68DA-4CB1-8343-BA0E263D7C66}" type="slidenum">
              <a:rPr lang="en-US" smtClean="0"/>
              <a:t>‹#›</a:t>
            </a:fld>
            <a:endParaRPr lang="en-US" dirty="0"/>
          </a:p>
        </p:txBody>
      </p:sp>
    </p:spTree>
    <p:extLst>
      <p:ext uri="{BB962C8B-B14F-4D97-AF65-F5344CB8AC3E}">
        <p14:creationId xmlns:p14="http://schemas.microsoft.com/office/powerpoint/2010/main" val="36332778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FE6FACD-0C3D-48B5-8CDB-C0676661796D}" type="datetime1">
              <a:rPr lang="en-US" smtClean="0"/>
              <a:t>7/29/2021</a:t>
            </a:fld>
            <a:endParaRPr lang="en-US" dirty="0"/>
          </a:p>
        </p:txBody>
      </p:sp>
      <p:sp>
        <p:nvSpPr>
          <p:cNvPr id="6" name="Footer Placeholder 5"/>
          <p:cNvSpPr>
            <a:spLocks noGrp="1"/>
          </p:cNvSpPr>
          <p:nvPr>
            <p:ph type="ftr" sz="quarter" idx="11"/>
          </p:nvPr>
        </p:nvSpPr>
        <p:spPr/>
        <p:txBody>
          <a:bodyPr/>
          <a:lstStyle/>
          <a:p>
            <a:r>
              <a:rPr lang="en-US" dirty="0"/>
              <a:t>(c) Rachael Trinkowsky, 2015</a:t>
            </a:r>
          </a:p>
        </p:txBody>
      </p:sp>
      <p:sp>
        <p:nvSpPr>
          <p:cNvPr id="7" name="Slide Number Placeholder 6"/>
          <p:cNvSpPr>
            <a:spLocks noGrp="1"/>
          </p:cNvSpPr>
          <p:nvPr>
            <p:ph type="sldNum" sz="quarter" idx="12"/>
          </p:nvPr>
        </p:nvSpPr>
        <p:spPr/>
        <p:txBody>
          <a:bodyPr/>
          <a:lstStyle/>
          <a:p>
            <a:fld id="{D15086FE-68DA-4CB1-8343-BA0E263D7C66}" type="slidenum">
              <a:rPr lang="en-US" smtClean="0"/>
              <a:t>‹#›</a:t>
            </a:fld>
            <a:endParaRPr lang="en-US" dirty="0"/>
          </a:p>
        </p:txBody>
      </p:sp>
    </p:spTree>
    <p:extLst>
      <p:ext uri="{BB962C8B-B14F-4D97-AF65-F5344CB8AC3E}">
        <p14:creationId xmlns:p14="http://schemas.microsoft.com/office/powerpoint/2010/main" val="19197877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0FFFF53-637E-48D3-9982-BBBB6031A2C7}" type="datetime1">
              <a:rPr lang="en-US" smtClean="0"/>
              <a:t>7/29/2021</a:t>
            </a:fld>
            <a:endParaRPr lang="en-US" dirty="0"/>
          </a:p>
        </p:txBody>
      </p:sp>
      <p:sp>
        <p:nvSpPr>
          <p:cNvPr id="8" name="Footer Placeholder 7"/>
          <p:cNvSpPr>
            <a:spLocks noGrp="1"/>
          </p:cNvSpPr>
          <p:nvPr>
            <p:ph type="ftr" sz="quarter" idx="11"/>
          </p:nvPr>
        </p:nvSpPr>
        <p:spPr/>
        <p:txBody>
          <a:bodyPr/>
          <a:lstStyle/>
          <a:p>
            <a:r>
              <a:rPr lang="en-US" dirty="0"/>
              <a:t>(c) Rachael Trinkowsky, 2015</a:t>
            </a:r>
          </a:p>
        </p:txBody>
      </p:sp>
      <p:sp>
        <p:nvSpPr>
          <p:cNvPr id="9" name="Slide Number Placeholder 8"/>
          <p:cNvSpPr>
            <a:spLocks noGrp="1"/>
          </p:cNvSpPr>
          <p:nvPr>
            <p:ph type="sldNum" sz="quarter" idx="12"/>
          </p:nvPr>
        </p:nvSpPr>
        <p:spPr/>
        <p:txBody>
          <a:bodyPr/>
          <a:lstStyle/>
          <a:p>
            <a:fld id="{D15086FE-68DA-4CB1-8343-BA0E263D7C66}" type="slidenum">
              <a:rPr lang="en-US" smtClean="0"/>
              <a:t>‹#›</a:t>
            </a:fld>
            <a:endParaRPr lang="en-US" dirty="0"/>
          </a:p>
        </p:txBody>
      </p:sp>
    </p:spTree>
    <p:extLst>
      <p:ext uri="{BB962C8B-B14F-4D97-AF65-F5344CB8AC3E}">
        <p14:creationId xmlns:p14="http://schemas.microsoft.com/office/powerpoint/2010/main" val="25404415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9D05E71-C8B9-47E6-B19D-334A371708DE}" type="datetime1">
              <a:rPr lang="en-US" smtClean="0"/>
              <a:t>7/29/2021</a:t>
            </a:fld>
            <a:endParaRPr lang="en-US" dirty="0"/>
          </a:p>
        </p:txBody>
      </p:sp>
      <p:sp>
        <p:nvSpPr>
          <p:cNvPr id="4" name="Footer Placeholder 3"/>
          <p:cNvSpPr>
            <a:spLocks noGrp="1"/>
          </p:cNvSpPr>
          <p:nvPr>
            <p:ph type="ftr" sz="quarter" idx="11"/>
          </p:nvPr>
        </p:nvSpPr>
        <p:spPr/>
        <p:txBody>
          <a:bodyPr/>
          <a:lstStyle/>
          <a:p>
            <a:r>
              <a:rPr lang="en-US" dirty="0"/>
              <a:t>(c) Rachael Trinkowsky, 2015</a:t>
            </a:r>
          </a:p>
        </p:txBody>
      </p:sp>
      <p:sp>
        <p:nvSpPr>
          <p:cNvPr id="5" name="Slide Number Placeholder 4"/>
          <p:cNvSpPr>
            <a:spLocks noGrp="1"/>
          </p:cNvSpPr>
          <p:nvPr>
            <p:ph type="sldNum" sz="quarter" idx="12"/>
          </p:nvPr>
        </p:nvSpPr>
        <p:spPr/>
        <p:txBody>
          <a:bodyPr/>
          <a:lstStyle/>
          <a:p>
            <a:fld id="{D15086FE-68DA-4CB1-8343-BA0E263D7C66}" type="slidenum">
              <a:rPr lang="en-US" smtClean="0"/>
              <a:t>‹#›</a:t>
            </a:fld>
            <a:endParaRPr lang="en-US" dirty="0"/>
          </a:p>
        </p:txBody>
      </p:sp>
    </p:spTree>
    <p:extLst>
      <p:ext uri="{BB962C8B-B14F-4D97-AF65-F5344CB8AC3E}">
        <p14:creationId xmlns:p14="http://schemas.microsoft.com/office/powerpoint/2010/main" val="24619546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E51523A-017A-43ED-A405-D21C46C818DA}" type="datetime1">
              <a:rPr lang="en-US" smtClean="0"/>
              <a:t>7/29/2021</a:t>
            </a:fld>
            <a:endParaRPr lang="en-US" dirty="0"/>
          </a:p>
        </p:txBody>
      </p:sp>
      <p:sp>
        <p:nvSpPr>
          <p:cNvPr id="3" name="Footer Placeholder 2"/>
          <p:cNvSpPr>
            <a:spLocks noGrp="1"/>
          </p:cNvSpPr>
          <p:nvPr>
            <p:ph type="ftr" sz="quarter" idx="11"/>
          </p:nvPr>
        </p:nvSpPr>
        <p:spPr/>
        <p:txBody>
          <a:bodyPr/>
          <a:lstStyle/>
          <a:p>
            <a:r>
              <a:rPr lang="en-US" dirty="0"/>
              <a:t>(c) Rachael Trinkowsky, 2015</a:t>
            </a:r>
          </a:p>
        </p:txBody>
      </p:sp>
      <p:sp>
        <p:nvSpPr>
          <p:cNvPr id="4" name="Slide Number Placeholder 3"/>
          <p:cNvSpPr>
            <a:spLocks noGrp="1"/>
          </p:cNvSpPr>
          <p:nvPr>
            <p:ph type="sldNum" sz="quarter" idx="12"/>
          </p:nvPr>
        </p:nvSpPr>
        <p:spPr/>
        <p:txBody>
          <a:bodyPr/>
          <a:lstStyle/>
          <a:p>
            <a:fld id="{D15086FE-68DA-4CB1-8343-BA0E263D7C66}" type="slidenum">
              <a:rPr lang="en-US" smtClean="0"/>
              <a:t>‹#›</a:t>
            </a:fld>
            <a:endParaRPr lang="en-US" dirty="0"/>
          </a:p>
        </p:txBody>
      </p:sp>
    </p:spTree>
    <p:extLst>
      <p:ext uri="{BB962C8B-B14F-4D97-AF65-F5344CB8AC3E}">
        <p14:creationId xmlns:p14="http://schemas.microsoft.com/office/powerpoint/2010/main" val="13566365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B63DD1F-8A2B-4A67-B5F0-D93EE1BADF99}" type="datetime1">
              <a:rPr lang="en-US" smtClean="0"/>
              <a:t>7/29/2021</a:t>
            </a:fld>
            <a:endParaRPr lang="en-US" dirty="0"/>
          </a:p>
        </p:txBody>
      </p:sp>
      <p:sp>
        <p:nvSpPr>
          <p:cNvPr id="6" name="Footer Placeholder 5"/>
          <p:cNvSpPr>
            <a:spLocks noGrp="1"/>
          </p:cNvSpPr>
          <p:nvPr>
            <p:ph type="ftr" sz="quarter" idx="11"/>
          </p:nvPr>
        </p:nvSpPr>
        <p:spPr/>
        <p:txBody>
          <a:bodyPr/>
          <a:lstStyle/>
          <a:p>
            <a:r>
              <a:rPr lang="en-US" dirty="0"/>
              <a:t>(c) Rachael Trinkowsky, 2015</a:t>
            </a:r>
          </a:p>
        </p:txBody>
      </p:sp>
      <p:sp>
        <p:nvSpPr>
          <p:cNvPr id="7" name="Slide Number Placeholder 6"/>
          <p:cNvSpPr>
            <a:spLocks noGrp="1"/>
          </p:cNvSpPr>
          <p:nvPr>
            <p:ph type="sldNum" sz="quarter" idx="12"/>
          </p:nvPr>
        </p:nvSpPr>
        <p:spPr/>
        <p:txBody>
          <a:bodyPr/>
          <a:lstStyle/>
          <a:p>
            <a:fld id="{D15086FE-68DA-4CB1-8343-BA0E263D7C66}" type="slidenum">
              <a:rPr lang="en-US" smtClean="0"/>
              <a:t>‹#›</a:t>
            </a:fld>
            <a:endParaRPr lang="en-US" dirty="0"/>
          </a:p>
        </p:txBody>
      </p:sp>
    </p:spTree>
    <p:extLst>
      <p:ext uri="{BB962C8B-B14F-4D97-AF65-F5344CB8AC3E}">
        <p14:creationId xmlns:p14="http://schemas.microsoft.com/office/powerpoint/2010/main" val="15825992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777D636-2C35-4437-AFF7-B39C1CEC0EA2}" type="datetime1">
              <a:rPr lang="en-US" smtClean="0"/>
              <a:t>7/29/2021</a:t>
            </a:fld>
            <a:endParaRPr lang="en-US" dirty="0"/>
          </a:p>
        </p:txBody>
      </p:sp>
      <p:sp>
        <p:nvSpPr>
          <p:cNvPr id="6" name="Footer Placeholder 5"/>
          <p:cNvSpPr>
            <a:spLocks noGrp="1"/>
          </p:cNvSpPr>
          <p:nvPr>
            <p:ph type="ftr" sz="quarter" idx="11"/>
          </p:nvPr>
        </p:nvSpPr>
        <p:spPr/>
        <p:txBody>
          <a:bodyPr/>
          <a:lstStyle/>
          <a:p>
            <a:r>
              <a:rPr lang="en-US" dirty="0"/>
              <a:t>(c) Rachael Trinkowsky, 2015</a:t>
            </a:r>
          </a:p>
        </p:txBody>
      </p:sp>
      <p:sp>
        <p:nvSpPr>
          <p:cNvPr id="7" name="Slide Number Placeholder 6"/>
          <p:cNvSpPr>
            <a:spLocks noGrp="1"/>
          </p:cNvSpPr>
          <p:nvPr>
            <p:ph type="sldNum" sz="quarter" idx="12"/>
          </p:nvPr>
        </p:nvSpPr>
        <p:spPr/>
        <p:txBody>
          <a:bodyPr/>
          <a:lstStyle/>
          <a:p>
            <a:fld id="{D15086FE-68DA-4CB1-8343-BA0E263D7C66}" type="slidenum">
              <a:rPr lang="en-US" smtClean="0"/>
              <a:t>‹#›</a:t>
            </a:fld>
            <a:endParaRPr lang="en-US" dirty="0"/>
          </a:p>
        </p:txBody>
      </p:sp>
    </p:spTree>
    <p:extLst>
      <p:ext uri="{BB962C8B-B14F-4D97-AF65-F5344CB8AC3E}">
        <p14:creationId xmlns:p14="http://schemas.microsoft.com/office/powerpoint/2010/main" val="26861909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D4EFF8"/>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666F76B-E181-464B-BB85-7BDBB1009BB3}" type="datetime1">
              <a:rPr lang="en-US" smtClean="0"/>
              <a:t>7/29/2021</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(c) Rachael Trinkowsky, 2015</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5086FE-68DA-4CB1-8343-BA0E263D7C66}" type="slidenum">
              <a:rPr lang="en-US" smtClean="0"/>
              <a:t>‹#›</a:t>
            </a:fld>
            <a:endParaRPr lang="en-US" dirty="0"/>
          </a:p>
        </p:txBody>
      </p:sp>
    </p:spTree>
    <p:extLst>
      <p:ext uri="{BB962C8B-B14F-4D97-AF65-F5344CB8AC3E}">
        <p14:creationId xmlns:p14="http://schemas.microsoft.com/office/powerpoint/2010/main" val="6650156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lhpb.org/"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1.png"/><Relationship Id="rId4" Type="http://schemas.openxmlformats.org/officeDocument/2006/relationships/hyperlink" Target="https://www.nercve.org/assistive-technology-vi" TargetMode="External"/></Relationships>
</file>

<file path=ppt/slides/_rels/slide1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hyperlink" Target="http://webaim.org/resources/contrastchecker/" TargetMode="External"/><Relationship Id="rId4" Type="http://schemas.openxmlformats.org/officeDocument/2006/relationships/hyperlink" Target="http://www.paciellogroup.com/resources/contrastanalyser/" TargetMode="External"/></Relationships>
</file>

<file path=ppt/slides/_rels/slide1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hyperlink" Target="https://www.americananthro.org/PresenterGuidelines?navItemNumber=25124" TargetMode="External"/><Relationship Id="rId3" Type="http://schemas.openxmlformats.org/officeDocument/2006/relationships/audio" Target="../media/audio1.wav"/><Relationship Id="rId7" Type="http://schemas.openxmlformats.org/officeDocument/2006/relationships/hyperlink" Target="https://www.aerelearning.org/courses/27846"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hyperlink" Target="https://webaim.org/techniques/acrobat/converting#word" TargetMode="External"/><Relationship Id="rId5" Type="http://schemas.openxmlformats.org/officeDocument/2006/relationships/hyperlink" Target="http://webaim.org/techniques/powerpoint/" TargetMode="External"/><Relationship Id="rId10" Type="http://schemas.openxmlformats.org/officeDocument/2006/relationships/hyperlink" Target="https://aphhive.org/#/category/35" TargetMode="External"/><Relationship Id="rId4" Type="http://schemas.openxmlformats.org/officeDocument/2006/relationships/hyperlink" Target="https://support.office.com/en-us/article/make-your-powerpoint-presentations-accessible-to-people-with-disabilities-6f7772b2-2f33-4bd2-8ca7-dae3b2b3ef25" TargetMode="External"/><Relationship Id="rId9" Type="http://schemas.openxmlformats.org/officeDocument/2006/relationships/hyperlink" Target="https://www.americananthro.org/VirtualPresentations?navItemNumber=25891" TargetMode="External"/></Relationships>
</file>

<file path=ppt/slides/_rels/slide22.xml.rels><?xml version="1.0" encoding="UTF-8" standalone="yes"?>
<Relationships xmlns="http://schemas.openxmlformats.org/package/2006/relationships"><Relationship Id="rId8" Type="http://schemas.openxmlformats.org/officeDocument/2006/relationships/hyperlink" Target="https://lhpb.org/accessibilityresources" TargetMode="External"/><Relationship Id="rId3" Type="http://schemas.openxmlformats.org/officeDocument/2006/relationships/audio" Target="../media/audio1.wav"/><Relationship Id="rId7" Type="http://schemas.openxmlformats.org/officeDocument/2006/relationships/hyperlink" Target="http://webaim.org/techniques/word/"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hyperlink" Target="http://webaim.org/techniques/acrobat/" TargetMode="External"/><Relationship Id="rId5" Type="http://schemas.openxmlformats.org/officeDocument/2006/relationships/hyperlink" Target="http://www.adobe.com/accessibility/products/acrobat/training.html" TargetMode="External"/><Relationship Id="rId4" Type="http://schemas.openxmlformats.org/officeDocument/2006/relationships/hyperlink" Target="https://www.w3.org/WAI/demos/bad/"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hyperlink" Target="https://creativecommons.org/licenses/by-nc-nd/3.0/" TargetMode="External"/><Relationship Id="rId4" Type="http://schemas.openxmlformats.org/officeDocument/2006/relationships/hyperlink" Target="http://duskyillusions.com/niche-niche-question/man-with-question-04/" TargetMode="External"/></Relationships>
</file>

<file path=ppt/slides/_rels/slide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hyperlink" Target="https://www.aerelearning.org/courses/27086" TargetMode="External"/></Relationships>
</file>

<file path=ppt/slides/_rels/slide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6840" y="76200"/>
            <a:ext cx="8834760" cy="1524000"/>
          </a:xfrm>
        </p:spPr>
        <p:txBody>
          <a:bodyPr>
            <a:noAutofit/>
          </a:bodyPr>
          <a:lstStyle/>
          <a:p>
            <a:r>
              <a:rPr lang="en-US" sz="4000" b="1" dirty="0">
                <a:solidFill>
                  <a:srgbClr val="002060"/>
                </a:solidFill>
              </a:rPr>
              <a:t>Digital Accessibility Basics Part 2: Using Microsoft PowerPoint</a:t>
            </a:r>
            <a:endParaRPr lang="en-US" sz="2800" dirty="0"/>
          </a:p>
        </p:txBody>
      </p:sp>
      <p:sp>
        <p:nvSpPr>
          <p:cNvPr id="8" name="Subtitle 2">
            <a:extLst>
              <a:ext uri="{FF2B5EF4-FFF2-40B4-BE49-F238E27FC236}">
                <a16:creationId xmlns:a16="http://schemas.microsoft.com/office/drawing/2014/main" id="{34A37932-0F0F-462F-8585-04D1AB8C0B5B}"/>
              </a:ext>
            </a:extLst>
          </p:cNvPr>
          <p:cNvSpPr txBox="1">
            <a:spLocks/>
          </p:cNvSpPr>
          <p:nvPr/>
        </p:nvSpPr>
        <p:spPr>
          <a:xfrm>
            <a:off x="152400" y="3733800"/>
            <a:ext cx="8839200" cy="228600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US" sz="2800" b="1" dirty="0">
                <a:solidFill>
                  <a:schemeClr val="tx1"/>
                </a:solidFill>
              </a:rPr>
              <a:t>Rachael Sessler Trinkowsky, Ph.D., CRC, CATIS</a:t>
            </a:r>
          </a:p>
          <a:p>
            <a:r>
              <a:rPr lang="en-US" sz="2400" dirty="0">
                <a:solidFill>
                  <a:srgbClr val="002060"/>
                </a:solidFill>
              </a:rPr>
              <a:t>Technology Training &amp; Vocational Manager </a:t>
            </a:r>
            <a:br>
              <a:rPr lang="en-US" sz="2400" dirty="0">
                <a:solidFill>
                  <a:srgbClr val="002060"/>
                </a:solidFill>
              </a:rPr>
            </a:br>
            <a:r>
              <a:rPr lang="en-US" sz="2400" dirty="0">
                <a:solidFill>
                  <a:srgbClr val="002060"/>
                </a:solidFill>
                <a:hlinkClick r:id="rId3"/>
              </a:rPr>
              <a:t>Lighthouse for the Blind of the Palm Beaches</a:t>
            </a:r>
            <a:endParaRPr lang="en-US" sz="2400" dirty="0">
              <a:solidFill>
                <a:srgbClr val="002060"/>
              </a:solidFill>
            </a:endParaRPr>
          </a:p>
          <a:p>
            <a:pPr>
              <a:spcBef>
                <a:spcPts val="800"/>
              </a:spcBef>
            </a:pPr>
            <a:endParaRPr lang="en-US" sz="400" dirty="0">
              <a:solidFill>
                <a:srgbClr val="002060"/>
              </a:solidFill>
            </a:endParaRPr>
          </a:p>
          <a:p>
            <a:pPr>
              <a:spcBef>
                <a:spcPts val="0"/>
              </a:spcBef>
            </a:pPr>
            <a:r>
              <a:rPr lang="en-US" sz="2400" dirty="0">
                <a:solidFill>
                  <a:srgbClr val="002060"/>
                </a:solidFill>
              </a:rPr>
              <a:t>Assistive Technology Program Coordinator</a:t>
            </a:r>
          </a:p>
          <a:p>
            <a:pPr>
              <a:spcBef>
                <a:spcPts val="0"/>
              </a:spcBef>
            </a:pPr>
            <a:r>
              <a:rPr lang="en-US" sz="2400" dirty="0">
                <a:solidFill>
                  <a:srgbClr val="002060"/>
                </a:solidFill>
                <a:hlinkClick r:id="rId4"/>
              </a:rPr>
              <a:t>University of Massachusetts Boston</a:t>
            </a:r>
            <a:endParaRPr lang="en-US" sz="2400" dirty="0">
              <a:solidFill>
                <a:srgbClr val="002060"/>
              </a:solidFill>
            </a:endParaRPr>
          </a:p>
        </p:txBody>
      </p:sp>
      <p:pic>
        <p:nvPicPr>
          <p:cNvPr id="5" name="Picture 4" descr="A11Y hashtag in gradient shades of purple.">
            <a:extLst>
              <a:ext uri="{FF2B5EF4-FFF2-40B4-BE49-F238E27FC236}">
                <a16:creationId xmlns:a16="http://schemas.microsoft.com/office/drawing/2014/main" id="{DFAE6914-82E7-43E1-9427-4E367C760AEF}"/>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4906" b="90189" l="3621" r="95000">
                        <a14:foregroundMark x1="4815" y1="79623" x2="4655" y2="87170"/>
                        <a14:foregroundMark x1="4839" y1="78491" x2="4815" y2="79623"/>
                        <a14:foregroundMark x1="4847" y1="78113" x2="4839" y2="78491"/>
                        <a14:foregroundMark x1="4863" y1="77358" x2="4847" y2="78113"/>
                        <a14:foregroundMark x1="4887" y1="76226" x2="4863" y2="77358"/>
                        <a14:foregroundMark x1="4919" y1="74717" x2="4887" y2="76226"/>
                        <a14:foregroundMark x1="6379" y1="5660" x2="4919" y2="74717"/>
                        <a14:foregroundMark x1="4655" y1="87170" x2="27071" y2="91121"/>
                        <a14:foregroundMark x1="41224" y1="91045" x2="42931" y2="90943"/>
                        <a14:foregroundMark x1="40640" y1="91080" x2="41049" y2="91056"/>
                        <a14:foregroundMark x1="42931" y1="90943" x2="45726" y2="91159"/>
                        <a14:foregroundMark x1="83413" y1="91022" x2="85345" y2="90943"/>
                        <a14:foregroundMark x1="85345" y1="90943" x2="93911" y2="78868"/>
                        <a14:foregroundMark x1="95628" y1="40000" x2="95630" y2="39245"/>
                        <a14:foregroundMark x1="95558" y1="63019" x2="95559" y2="62642"/>
                        <a14:foregroundMark x1="95524" y1="74340" x2="95525" y2="73962"/>
                        <a14:foregroundMark x1="95078" y1="18491" x2="84655" y2="5660"/>
                        <a14:foregroundMark x1="95690" y1="19245" x2="95078" y2="18491"/>
                        <a14:foregroundMark x1="84655" y1="5660" x2="6724" y2="5660"/>
                        <a14:foregroundMark x1="9828" y1="12830" x2="9828" y2="12830"/>
                        <a14:foregroundMark x1="5345" y1="10943" x2="90517" y2="80377"/>
                        <a14:foregroundMark x1="90517" y1="80377" x2="92586" y2="86038"/>
                        <a14:foregroundMark x1="8966" y1="19623" x2="10690" y2="52830"/>
                        <a14:foregroundMark x1="10690" y1="52830" x2="46897" y2="72830"/>
                        <a14:foregroundMark x1="46897" y1="72830" x2="86207" y2="55472"/>
                        <a14:foregroundMark x1="86207" y1="55472" x2="67414" y2="16226"/>
                        <a14:foregroundMark x1="67414" y1="16226" x2="18621" y2="13585"/>
                        <a14:foregroundMark x1="18621" y1="13585" x2="7931" y2="20755"/>
                        <a14:foregroundMark x1="16897" y1="14717" x2="5000" y2="62264"/>
                        <a14:foregroundMark x1="5000" y1="62264" x2="17931" y2="82642"/>
                        <a14:foregroundMark x1="17931" y1="82642" x2="31552" y2="59623"/>
                        <a14:foregroundMark x1="31552" y1="59623" x2="26897" y2="26415"/>
                        <a14:foregroundMark x1="26897" y1="26415" x2="16724" y2="15094"/>
                        <a14:foregroundMark x1="20172" y1="31321" x2="19655" y2="59623"/>
                        <a14:foregroundMark x1="19655" y1="59623" x2="28276" y2="38113"/>
                        <a14:foregroundMark x1="28276" y1="38113" x2="15690" y2="31698"/>
                        <a14:foregroundMark x1="15690" y1="31698" x2="10862" y2="34340"/>
                        <a14:foregroundMark x1="17241" y1="30189" x2="13448" y2="73208"/>
                        <a14:foregroundMark x1="13448" y1="73208" x2="30172" y2="62264"/>
                        <a14:foregroundMark x1="30172" y1="62264" x2="14655" y2="42264"/>
                        <a14:foregroundMark x1="14655" y1="42264" x2="12586" y2="41132"/>
                        <a14:foregroundMark x1="5517" y1="7170" x2="18103" y2="6038"/>
                        <a14:foregroundMark x1="18103" y1="6038" x2="49655" y2="7170"/>
                        <a14:foregroundMark x1="49655" y1="7170" x2="64655" y2="6792"/>
                        <a14:foregroundMark x1="64655" y1="6792" x2="85000" y2="8302"/>
                        <a14:foregroundMark x1="85000" y1="8302" x2="92757" y2="19426"/>
                        <a14:foregroundMark x1="92757" y1="23210" x2="78621" y2="26792"/>
                        <a14:foregroundMark x1="78621" y1="26792" x2="39138" y2="7170"/>
                        <a14:foregroundMark x1="39138" y1="7170" x2="39138" y2="7170"/>
                        <a14:foregroundMark x1="3665" y1="78491" x2="3621" y2="79623"/>
                        <a14:foregroundMark x1="3680" y1="78113" x2="3665" y2="78491"/>
                        <a14:foregroundMark x1="3709" y1="77358" x2="3680" y2="78113"/>
                        <a14:foregroundMark x1="3753" y1="76226" x2="3709" y2="77358"/>
                        <a14:foregroundMark x1="3811" y1="74717" x2="3753" y2="76226"/>
                        <a14:foregroundMark x1="6379" y1="8302" x2="3811" y2="74717"/>
                        <a14:foregroundMark x1="6124" y1="74717" x2="15172" y2="56981"/>
                        <a14:foregroundMark x1="5354" y1="76226" x2="6124" y2="74717"/>
                        <a14:foregroundMark x1="4776" y1="77358" x2="5354" y2="76226"/>
                        <a14:foregroundMark x1="4391" y1="78113" x2="4776" y2="77358"/>
                        <a14:foregroundMark x1="4198" y1="78491" x2="4391" y2="78113"/>
                        <a14:foregroundMark x1="3621" y1="79623" x2="4198" y2="78491"/>
                        <a14:foregroundMark x1="15172" y1="56981" x2="13276" y2="24528"/>
                        <a14:foregroundMark x1="13276" y1="24528" x2="5690" y2="9811"/>
                        <a14:foregroundMark x1="5517" y1="76604" x2="4138" y2="76981"/>
                        <a14:foregroundMark x1="26379" y1="90189" x2="39655" y2="89434"/>
                        <a14:foregroundMark x1="39655" y1="89434" x2="46724" y2="89434"/>
                        <a14:backgroundMark x1="3448" y1="79623" x2="3448" y2="79623"/>
                        <a14:backgroundMark x1="3448" y1="78491" x2="3448" y2="78491"/>
                        <a14:backgroundMark x1="3448" y1="77358" x2="3448" y2="77358"/>
                        <a14:backgroundMark x1="3448" y1="76226" x2="3448" y2="76226"/>
                        <a14:backgroundMark x1="3448" y1="74717" x2="3448" y2="74717"/>
                        <a14:backgroundMark x1="3276" y1="78491" x2="3276" y2="78491"/>
                        <a14:backgroundMark x1="3621" y1="78113" x2="3621" y2="78113"/>
                        <a14:backgroundMark x1="45839" y1="92475" x2="70862" y2="93585"/>
                        <a14:backgroundMark x1="70862" y1="93585" x2="49655" y2="92453"/>
                        <a14:backgroundMark x1="71034" y1="92075" x2="82759" y2="93208"/>
                        <a14:backgroundMark x1="83621" y1="92075" x2="83621" y2="92075"/>
                        <a14:backgroundMark x1="83103" y1="92075" x2="83103" y2="92075"/>
                        <a14:backgroundMark x1="83276" y1="91698" x2="83276" y2="91698"/>
                        <a14:backgroundMark x1="84138" y1="91698" x2="84138" y2="91698"/>
                        <a14:backgroundMark x1="95690" y1="19245" x2="95690" y2="39245"/>
                        <a14:backgroundMark x1="95517" y1="18491" x2="95517" y2="18491"/>
                        <a14:backgroundMark x1="95690" y1="40000" x2="95690" y2="62642"/>
                        <a14:backgroundMark x1="95862" y1="63019" x2="95862" y2="73962"/>
                        <a14:backgroundMark x1="95862" y1="74340" x2="95862" y2="78868"/>
                        <a14:backgroundMark x1="26379" y1="91698" x2="26379" y2="91698"/>
                        <a14:backgroundMark x1="26897" y1="91698" x2="26897" y2="91698"/>
                        <a14:backgroundMark x1="26552" y1="91698" x2="26552" y2="91698"/>
                        <a14:backgroundMark x1="27414" y1="91698" x2="27414" y2="91698"/>
                        <a14:backgroundMark x1="41897" y1="91698" x2="41897" y2="91698"/>
                        <a14:backgroundMark x1="41207" y1="91698" x2="41207" y2="91698"/>
                        <a14:backgroundMark x1="41552" y1="91698" x2="41552" y2="91698"/>
                        <a14:backgroundMark x1="40862" y1="91698" x2="40862" y2="91698"/>
                        <a14:backgroundMark x1="40345" y1="91698" x2="40345" y2="91698"/>
                        <a14:backgroundMark x1="44483" y1="91698" x2="44483" y2="91698"/>
                        <a14:backgroundMark x1="45000" y1="91698" x2="45000" y2="91698"/>
                        <a14:backgroundMark x1="45517" y1="91698" x2="45517" y2="91698"/>
                        <a14:backgroundMark x1="45862" y1="91698" x2="45862" y2="91698"/>
                      </a14:backgroundRemoval>
                    </a14:imgEffect>
                    <a14:imgEffect>
                      <a14:sharpenSoften amount="50000"/>
                    </a14:imgEffect>
                  </a14:imgLayer>
                </a14:imgProps>
              </a:ext>
            </a:extLst>
          </a:blip>
          <a:stretch>
            <a:fillRect/>
          </a:stretch>
        </p:blipFill>
        <p:spPr>
          <a:xfrm>
            <a:off x="2570671" y="1752600"/>
            <a:ext cx="4002657" cy="1828800"/>
          </a:xfrm>
          <a:prstGeom prst="rect">
            <a:avLst/>
          </a:prstGeom>
        </p:spPr>
      </p:pic>
    </p:spTree>
    <p:extLst>
      <p:ext uri="{BB962C8B-B14F-4D97-AF65-F5344CB8AC3E}">
        <p14:creationId xmlns:p14="http://schemas.microsoft.com/office/powerpoint/2010/main" val="9573602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dirty="0"/>
              <a:t>Links</a:t>
            </a:r>
          </a:p>
        </p:txBody>
      </p:sp>
      <p:sp>
        <p:nvSpPr>
          <p:cNvPr id="3" name="Content Placeholder 2"/>
          <p:cNvSpPr>
            <a:spLocks noGrp="1"/>
          </p:cNvSpPr>
          <p:nvPr>
            <p:ph idx="1"/>
          </p:nvPr>
        </p:nvSpPr>
        <p:spPr>
          <a:xfrm>
            <a:off x="228600" y="1066800"/>
            <a:ext cx="8686800" cy="4953000"/>
          </a:xfrm>
        </p:spPr>
        <p:txBody>
          <a:bodyPr>
            <a:noAutofit/>
          </a:bodyPr>
          <a:lstStyle/>
          <a:p>
            <a:pPr>
              <a:lnSpc>
                <a:spcPct val="120000"/>
              </a:lnSpc>
              <a:spcBef>
                <a:spcPts val="0"/>
              </a:spcBef>
            </a:pPr>
            <a:r>
              <a:rPr lang="en-US" sz="2800" dirty="0"/>
              <a:t>Links should make sense if the link text is read by itself. </a:t>
            </a:r>
          </a:p>
          <a:p>
            <a:pPr>
              <a:lnSpc>
                <a:spcPct val="120000"/>
              </a:lnSpc>
              <a:spcBef>
                <a:spcPts val="0"/>
              </a:spcBef>
            </a:pPr>
            <a:endParaRPr lang="en-US" sz="1000" dirty="0"/>
          </a:p>
          <a:p>
            <a:pPr>
              <a:spcBef>
                <a:spcPts val="0"/>
              </a:spcBef>
            </a:pPr>
            <a:r>
              <a:rPr lang="en-US" sz="2800" dirty="0"/>
              <a:t>People who use screen reading software may choose to read only the links in a file or web page.</a:t>
            </a:r>
          </a:p>
          <a:p>
            <a:pPr>
              <a:lnSpc>
                <a:spcPct val="120000"/>
              </a:lnSpc>
              <a:spcBef>
                <a:spcPts val="0"/>
              </a:spcBef>
            </a:pPr>
            <a:endParaRPr lang="en-US" sz="1000" b="1" dirty="0"/>
          </a:p>
          <a:p>
            <a:pPr>
              <a:spcBef>
                <a:spcPts val="0"/>
              </a:spcBef>
            </a:pPr>
            <a:r>
              <a:rPr lang="en-US" sz="2800" b="1" dirty="0"/>
              <a:t>Never </a:t>
            </a:r>
            <a:r>
              <a:rPr lang="en-US" sz="2800" dirty="0"/>
              <a:t>use</a:t>
            </a:r>
            <a:r>
              <a:rPr lang="en-US" sz="2800" b="1" dirty="0"/>
              <a:t> </a:t>
            </a:r>
            <a:r>
              <a:rPr lang="en-US" sz="2800" dirty="0"/>
              <a:t>“click here,” “here,” “more,” “read,” or other generic terms to describe links.</a:t>
            </a:r>
          </a:p>
          <a:p>
            <a:pPr lvl="1">
              <a:lnSpc>
                <a:spcPct val="120000"/>
              </a:lnSpc>
              <a:spcBef>
                <a:spcPts val="0"/>
              </a:spcBef>
            </a:pPr>
            <a:r>
              <a:rPr lang="en-US" sz="2400" dirty="0"/>
              <a:t>There are often numerous instances of repetitive link names on web pages or documents. </a:t>
            </a:r>
          </a:p>
          <a:p>
            <a:pPr lvl="1">
              <a:lnSpc>
                <a:spcPct val="120000"/>
              </a:lnSpc>
              <a:spcBef>
                <a:spcPts val="0"/>
              </a:spcBef>
            </a:pPr>
            <a:r>
              <a:rPr lang="en-US" sz="2400" dirty="0"/>
              <a:t>Out of context, these are meaningless.</a:t>
            </a:r>
            <a:endParaRPr lang="en-US" sz="1000" dirty="0"/>
          </a:p>
        </p:txBody>
      </p:sp>
      <p:sp>
        <p:nvSpPr>
          <p:cNvPr id="5" name="Content Placeholder 2">
            <a:extLst>
              <a:ext uri="{FF2B5EF4-FFF2-40B4-BE49-F238E27FC236}">
                <a16:creationId xmlns:a16="http://schemas.microsoft.com/office/drawing/2014/main" id="{1A262103-6B45-43FB-BA51-B6D8F0776A31}"/>
              </a:ext>
            </a:extLst>
          </p:cNvPr>
          <p:cNvSpPr txBox="1">
            <a:spLocks/>
          </p:cNvSpPr>
          <p:nvPr/>
        </p:nvSpPr>
        <p:spPr>
          <a:xfrm>
            <a:off x="8590613" y="6374567"/>
            <a:ext cx="457200" cy="3810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Aft>
                <a:spcPts val="500"/>
              </a:spcAft>
              <a:buNone/>
            </a:pPr>
            <a:fld id="{25CD808C-EA59-4D7B-9474-B7985D95535C}" type="slidenum">
              <a:rPr lang="en-US" sz="2000" smtClean="0"/>
              <a:t>10</a:t>
            </a:fld>
            <a:endParaRPr lang="en-US" sz="2000" dirty="0"/>
          </a:p>
        </p:txBody>
      </p:sp>
    </p:spTree>
    <p:extLst>
      <p:ext uri="{BB962C8B-B14F-4D97-AF65-F5344CB8AC3E}">
        <p14:creationId xmlns:p14="http://schemas.microsoft.com/office/powerpoint/2010/main" val="1198541123"/>
      </p:ext>
    </p:extLst>
  </p:cSld>
  <p:clrMapOvr>
    <a:masterClrMapping/>
  </p:clrMapOvr>
  <mc:AlternateContent xmlns:mc="http://schemas.openxmlformats.org/markup-compatibility/2006">
    <mc:Choice xmlns:p14="http://schemas.microsoft.com/office/powerpoint/2010/main" Requires="p14">
      <p:transition spd="slow" p14:dur="2000">
        <p:sndAc>
          <p:stSnd>
            <p:snd r:embed="rId3" name="click.wav"/>
          </p:stSnd>
        </p:sndAc>
      </p:transition>
    </mc:Choice>
    <mc:Fallback>
      <p:transition spd="slow">
        <p:sndAc>
          <p:stSnd>
            <p:snd r:embed="rId3" name="click.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 calcmode="lin" valueType="num">
                                      <p:cBhvr additive="base">
                                        <p:cTn id="2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 calcmode="lin" valueType="num">
                                      <p:cBhvr additive="base">
                                        <p:cTn id="2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5">
                                            <p:txEl>
                                              <p:charRg st="0" end="2"/>
                                            </p:txEl>
                                          </p:spTgt>
                                        </p:tgtEl>
                                        <p:attrNameLst>
                                          <p:attrName>style.visibility</p:attrName>
                                        </p:attrNameLst>
                                      </p:cBhvr>
                                      <p:to>
                                        <p:strVal val="visible"/>
                                      </p:to>
                                    </p:set>
                                    <p:anim calcmode="lin" valueType="num">
                                      <p:cBhvr additive="base">
                                        <p:cTn id="33" dur="500" fill="hold"/>
                                        <p:tgtEl>
                                          <p:spTgt spid="5">
                                            <p:txEl>
                                              <p:charRg st="0" end="2"/>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5">
                                            <p:txEl>
                                              <p:charRg st="0"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838200"/>
          </a:xfrm>
        </p:spPr>
        <p:txBody>
          <a:bodyPr>
            <a:normAutofit/>
          </a:bodyPr>
          <a:lstStyle/>
          <a:p>
            <a:r>
              <a:rPr lang="en-US" dirty="0"/>
              <a:t>Color Contrast Free Tools</a:t>
            </a:r>
          </a:p>
        </p:txBody>
      </p:sp>
      <p:sp>
        <p:nvSpPr>
          <p:cNvPr id="3" name="Content Placeholder 2"/>
          <p:cNvSpPr>
            <a:spLocks noGrp="1"/>
          </p:cNvSpPr>
          <p:nvPr>
            <p:ph idx="1"/>
          </p:nvPr>
        </p:nvSpPr>
        <p:spPr>
          <a:xfrm>
            <a:off x="228600" y="1219200"/>
            <a:ext cx="8686800" cy="4953000"/>
          </a:xfrm>
        </p:spPr>
        <p:txBody>
          <a:bodyPr>
            <a:noAutofit/>
          </a:bodyPr>
          <a:lstStyle/>
          <a:p>
            <a:pPr>
              <a:lnSpc>
                <a:spcPct val="120000"/>
              </a:lnSpc>
              <a:spcBef>
                <a:spcPts val="0"/>
              </a:spcBef>
            </a:pPr>
            <a:r>
              <a:rPr lang="en-US" sz="2800" dirty="0"/>
              <a:t>“Colour Contrast Analyser” </a:t>
            </a:r>
          </a:p>
          <a:p>
            <a:pPr lvl="1">
              <a:lnSpc>
                <a:spcPct val="120000"/>
              </a:lnSpc>
              <a:spcBef>
                <a:spcPts val="0"/>
              </a:spcBef>
            </a:pPr>
            <a:r>
              <a:rPr lang="en-US" sz="2400" dirty="0">
                <a:hlinkClick r:id="rId4"/>
              </a:rPr>
              <a:t>Download the Color Contrast Analyser</a:t>
            </a:r>
            <a:endParaRPr lang="en-US" sz="2400" dirty="0"/>
          </a:p>
          <a:p>
            <a:pPr marL="457200" lvl="1" indent="0">
              <a:lnSpc>
                <a:spcPct val="120000"/>
              </a:lnSpc>
              <a:spcBef>
                <a:spcPts val="0"/>
              </a:spcBef>
              <a:buNone/>
            </a:pPr>
            <a:endParaRPr lang="en-US" sz="2400" dirty="0"/>
          </a:p>
          <a:p>
            <a:pPr>
              <a:lnSpc>
                <a:spcPct val="120000"/>
              </a:lnSpc>
              <a:spcBef>
                <a:spcPts val="0"/>
              </a:spcBef>
            </a:pPr>
            <a:r>
              <a:rPr lang="en-US" sz="2800" dirty="0">
                <a:hlinkClick r:id="rId5"/>
              </a:rPr>
              <a:t>Color Contrast Checker from WebAIM</a:t>
            </a:r>
            <a:r>
              <a:rPr lang="en-US" sz="2800" dirty="0"/>
              <a:t>   </a:t>
            </a:r>
          </a:p>
          <a:p>
            <a:pPr lvl="1">
              <a:lnSpc>
                <a:spcPct val="120000"/>
              </a:lnSpc>
              <a:spcBef>
                <a:spcPts val="0"/>
              </a:spcBef>
            </a:pPr>
            <a:r>
              <a:rPr lang="en-US" dirty="0"/>
              <a:t>This website can be used to check whether colors used for the foreground and background pass the WCAG standards.</a:t>
            </a:r>
            <a:endParaRPr lang="en-US" sz="2400" b="1" dirty="0"/>
          </a:p>
        </p:txBody>
      </p:sp>
      <p:sp>
        <p:nvSpPr>
          <p:cNvPr id="5" name="Content Placeholder 2">
            <a:extLst>
              <a:ext uri="{FF2B5EF4-FFF2-40B4-BE49-F238E27FC236}">
                <a16:creationId xmlns:a16="http://schemas.microsoft.com/office/drawing/2014/main" id="{4E3860B5-94CC-4AD6-8067-705F26DE3B9E}"/>
              </a:ext>
            </a:extLst>
          </p:cNvPr>
          <p:cNvSpPr txBox="1">
            <a:spLocks/>
          </p:cNvSpPr>
          <p:nvPr/>
        </p:nvSpPr>
        <p:spPr>
          <a:xfrm>
            <a:off x="8590613" y="6374567"/>
            <a:ext cx="457200" cy="3810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Aft>
                <a:spcPts val="500"/>
              </a:spcAft>
              <a:buNone/>
            </a:pPr>
            <a:fld id="{25CD808C-EA59-4D7B-9474-B7985D95535C}" type="slidenum">
              <a:rPr lang="en-US" sz="2000" smtClean="0"/>
              <a:t>11</a:t>
            </a:fld>
            <a:endParaRPr lang="en-US" sz="2000" dirty="0"/>
          </a:p>
        </p:txBody>
      </p:sp>
    </p:spTree>
    <p:extLst>
      <p:ext uri="{BB962C8B-B14F-4D97-AF65-F5344CB8AC3E}">
        <p14:creationId xmlns:p14="http://schemas.microsoft.com/office/powerpoint/2010/main" val="1751496539"/>
      </p:ext>
    </p:extLst>
  </p:cSld>
  <p:clrMapOvr>
    <a:masterClrMapping/>
  </p:clrMapOvr>
  <mc:AlternateContent xmlns:mc="http://schemas.openxmlformats.org/markup-compatibility/2006">
    <mc:Choice xmlns:p14="http://schemas.microsoft.com/office/powerpoint/2010/main" Requires="p14">
      <p:transition spd="slow" p14:dur="2000">
        <p:sndAc>
          <p:stSnd>
            <p:snd r:embed="rId3" name="click.wav"/>
          </p:stSnd>
        </p:sndAc>
      </p:transition>
    </mc:Choice>
    <mc:Fallback>
      <p:transition spd="slow">
        <p:sndAc>
          <p:stSnd>
            <p:snd r:embed="rId3" name="click.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additive="base">
                                        <p:cTn id="1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 calcmode="lin" valueType="num">
                                      <p:cBhvr additive="base">
                                        <p:cTn id="2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5">
                                            <p:txEl>
                                              <p:charRg st="0" end="2"/>
                                            </p:txEl>
                                          </p:spTgt>
                                        </p:tgtEl>
                                        <p:attrNameLst>
                                          <p:attrName>style.visibility</p:attrName>
                                        </p:attrNameLst>
                                      </p:cBhvr>
                                      <p:to>
                                        <p:strVal val="visible"/>
                                      </p:to>
                                    </p:set>
                                    <p:anim calcmode="lin" valueType="num">
                                      <p:cBhvr additive="base">
                                        <p:cTn id="27" dur="500" fill="hold"/>
                                        <p:tgtEl>
                                          <p:spTgt spid="5">
                                            <p:txEl>
                                              <p:charRg st="0" end="2"/>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5">
                                            <p:txEl>
                                              <p:charRg st="0"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0"/>
            <a:ext cx="8839200" cy="631825"/>
          </a:xfrm>
        </p:spPr>
        <p:txBody>
          <a:bodyPr>
            <a:noAutofit/>
          </a:bodyPr>
          <a:lstStyle/>
          <a:p>
            <a:r>
              <a:rPr lang="en-US" sz="3200" dirty="0"/>
              <a:t>Use Built-in Slide Styles to add a New Slide</a:t>
            </a:r>
          </a:p>
        </p:txBody>
      </p:sp>
      <p:sp>
        <p:nvSpPr>
          <p:cNvPr id="3" name="Content Placeholder 2"/>
          <p:cNvSpPr>
            <a:spLocks noGrp="1"/>
          </p:cNvSpPr>
          <p:nvPr>
            <p:ph idx="1"/>
          </p:nvPr>
        </p:nvSpPr>
        <p:spPr>
          <a:xfrm>
            <a:off x="228600" y="838200"/>
            <a:ext cx="4114800" cy="5181600"/>
          </a:xfrm>
        </p:spPr>
        <p:txBody>
          <a:bodyPr>
            <a:noAutofit/>
          </a:bodyPr>
          <a:lstStyle/>
          <a:p>
            <a:pPr>
              <a:spcBef>
                <a:spcPts val="0"/>
              </a:spcBef>
              <a:spcAft>
                <a:spcPts val="1000"/>
              </a:spcAft>
            </a:pPr>
            <a:r>
              <a:rPr lang="en-US" sz="2400" dirty="0"/>
              <a:t>With a mouse: Home, New Slide, then left click to choose the slide layout.</a:t>
            </a:r>
          </a:p>
          <a:p>
            <a:pPr>
              <a:spcBef>
                <a:spcPts val="0"/>
              </a:spcBef>
              <a:spcAft>
                <a:spcPts val="1000"/>
              </a:spcAft>
            </a:pPr>
            <a:r>
              <a:rPr lang="en-US" sz="2400" dirty="0"/>
              <a:t>Keyboard shortcuts: </a:t>
            </a:r>
            <a:br>
              <a:rPr lang="en-US" sz="2400" dirty="0"/>
            </a:br>
            <a:r>
              <a:rPr lang="en-US" sz="2400" dirty="0"/>
              <a:t>Alt, H, I. </a:t>
            </a:r>
          </a:p>
          <a:p>
            <a:pPr lvl="1">
              <a:spcBef>
                <a:spcPts val="0"/>
              </a:spcBef>
              <a:spcAft>
                <a:spcPts val="1000"/>
              </a:spcAft>
            </a:pPr>
            <a:r>
              <a:rPr lang="en-US" sz="2000" dirty="0"/>
              <a:t>Then, right and left to choose the slide layout and press enter.</a:t>
            </a:r>
          </a:p>
          <a:p>
            <a:pPr lvl="1">
              <a:spcBef>
                <a:spcPts val="0"/>
              </a:spcBef>
              <a:spcAft>
                <a:spcPts val="1000"/>
              </a:spcAft>
            </a:pPr>
            <a:r>
              <a:rPr lang="en-US" sz="2000" dirty="0"/>
              <a:t>Optional commands: Alt, tab to New Slide, Alt with down arrow to open the menu, then use right or left arrow keys to select the layout followed by enter.</a:t>
            </a:r>
          </a:p>
        </p:txBody>
      </p:sp>
      <p:pic>
        <p:nvPicPr>
          <p:cNvPr id="5" name="Picture 4" descr="New slide menu item opened from the Home ribbon in PowerPoint showing options for title slide, title and content, section header, two content, comparison, title only, blank, content with caption, and picture with caption. Other menu items are also available.">
            <a:extLst>
              <a:ext uri="{FF2B5EF4-FFF2-40B4-BE49-F238E27FC236}">
                <a16:creationId xmlns:a16="http://schemas.microsoft.com/office/drawing/2014/main" id="{8F8C1E28-CEAA-44E2-A316-36547E5498B6}"/>
              </a:ext>
            </a:extLst>
          </p:cNvPr>
          <p:cNvPicPr>
            <a:picLocks noChangeAspect="1"/>
          </p:cNvPicPr>
          <p:nvPr/>
        </p:nvPicPr>
        <p:blipFill rotWithShape="1">
          <a:blip r:embed="rId4"/>
          <a:srcRect b="4961"/>
          <a:stretch/>
        </p:blipFill>
        <p:spPr>
          <a:xfrm>
            <a:off x="4574498" y="708025"/>
            <a:ext cx="4270402" cy="5120640"/>
          </a:xfrm>
          <a:prstGeom prst="rect">
            <a:avLst/>
          </a:prstGeom>
        </p:spPr>
      </p:pic>
      <p:sp>
        <p:nvSpPr>
          <p:cNvPr id="7" name="Content Placeholder 2">
            <a:extLst>
              <a:ext uri="{FF2B5EF4-FFF2-40B4-BE49-F238E27FC236}">
                <a16:creationId xmlns:a16="http://schemas.microsoft.com/office/drawing/2014/main" id="{C1FF5DE1-70A1-4918-B67B-F7532D546D7A}"/>
              </a:ext>
            </a:extLst>
          </p:cNvPr>
          <p:cNvSpPr txBox="1">
            <a:spLocks/>
          </p:cNvSpPr>
          <p:nvPr/>
        </p:nvSpPr>
        <p:spPr>
          <a:xfrm>
            <a:off x="8382000" y="6410523"/>
            <a:ext cx="589613" cy="295077"/>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Aft>
                <a:spcPts val="500"/>
              </a:spcAft>
              <a:buNone/>
            </a:pPr>
            <a:fld id="{25CD808C-EA59-4D7B-9474-B7985D95535C}" type="slidenum">
              <a:rPr lang="en-US" sz="2000" smtClean="0"/>
              <a:t>12</a:t>
            </a:fld>
            <a:endParaRPr lang="en-US" sz="2000" dirty="0"/>
          </a:p>
        </p:txBody>
      </p:sp>
    </p:spTree>
    <p:extLst>
      <p:ext uri="{BB962C8B-B14F-4D97-AF65-F5344CB8AC3E}">
        <p14:creationId xmlns:p14="http://schemas.microsoft.com/office/powerpoint/2010/main" val="1319219605"/>
      </p:ext>
    </p:extLst>
  </p:cSld>
  <p:clrMapOvr>
    <a:masterClrMapping/>
  </p:clrMapOvr>
  <mc:AlternateContent xmlns:mc="http://schemas.openxmlformats.org/markup-compatibility/2006">
    <mc:Choice xmlns:p14="http://schemas.microsoft.com/office/powerpoint/2010/main" Requires="p14">
      <p:transition spd="slow" p14:dur="2000">
        <p:sndAc>
          <p:stSnd>
            <p:snd r:embed="rId3" name="click.wav"/>
          </p:stSnd>
        </p:sndAc>
      </p:transition>
    </mc:Choice>
    <mc:Fallback>
      <p:transition spd="slow">
        <p:sndAc>
          <p:stSnd>
            <p:snd r:embed="rId3" name="click.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7">
                                            <p:txEl>
                                              <p:charRg st="0" end="2"/>
                                            </p:txEl>
                                          </p:spTgt>
                                        </p:tgtEl>
                                        <p:attrNameLst>
                                          <p:attrName>style.visibility</p:attrName>
                                        </p:attrNameLst>
                                      </p:cBhvr>
                                      <p:to>
                                        <p:strVal val="visible"/>
                                      </p:to>
                                    </p:set>
                                    <p:anim calcmode="lin" valueType="num">
                                      <p:cBhvr additive="base">
                                        <p:cTn id="27" dur="500" fill="hold"/>
                                        <p:tgtEl>
                                          <p:spTgt spid="7">
                                            <p:txEl>
                                              <p:charRg st="0" end="2"/>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7">
                                            <p:txEl>
                                              <p:charRg st="0"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0"/>
            <a:ext cx="8839200" cy="914400"/>
          </a:xfrm>
        </p:spPr>
        <p:txBody>
          <a:bodyPr>
            <a:noAutofit/>
          </a:bodyPr>
          <a:lstStyle/>
          <a:p>
            <a:r>
              <a:rPr lang="en-US" sz="2800" dirty="0"/>
              <a:t>Adjust Theme, Font, Colors, and </a:t>
            </a:r>
            <a:br>
              <a:rPr lang="en-US" sz="2800" dirty="0"/>
            </a:br>
            <a:r>
              <a:rPr lang="en-US" sz="2800" dirty="0"/>
              <a:t>Background Style Theme options</a:t>
            </a:r>
          </a:p>
        </p:txBody>
      </p:sp>
      <p:sp>
        <p:nvSpPr>
          <p:cNvPr id="3" name="Content Placeholder 2"/>
          <p:cNvSpPr>
            <a:spLocks noGrp="1"/>
          </p:cNvSpPr>
          <p:nvPr>
            <p:ph idx="1"/>
          </p:nvPr>
        </p:nvSpPr>
        <p:spPr>
          <a:xfrm>
            <a:off x="152400" y="3200400"/>
            <a:ext cx="8839200" cy="2895600"/>
          </a:xfrm>
        </p:spPr>
        <p:txBody>
          <a:bodyPr>
            <a:noAutofit/>
          </a:bodyPr>
          <a:lstStyle/>
          <a:p>
            <a:pPr>
              <a:spcBef>
                <a:spcPts val="0"/>
              </a:spcBef>
              <a:spcAft>
                <a:spcPts val="800"/>
              </a:spcAft>
            </a:pPr>
            <a:r>
              <a:rPr lang="en-US" sz="2400" dirty="0"/>
              <a:t>With a mouse: Design, then left click to expand themes or variants.</a:t>
            </a:r>
          </a:p>
          <a:p>
            <a:pPr>
              <a:spcBef>
                <a:spcPts val="0"/>
              </a:spcBef>
              <a:spcAft>
                <a:spcPts val="800"/>
              </a:spcAft>
            </a:pPr>
            <a:r>
              <a:rPr lang="en-US" sz="2400" dirty="0"/>
              <a:t>Keyboard shortcuts: Alt, G, H for themes and Alt, G, V for variants. </a:t>
            </a:r>
          </a:p>
          <a:p>
            <a:pPr lvl="1">
              <a:spcBef>
                <a:spcPts val="0"/>
              </a:spcBef>
              <a:spcAft>
                <a:spcPts val="200"/>
              </a:spcAft>
            </a:pPr>
            <a:r>
              <a:rPr lang="en-US" sz="2400" dirty="0"/>
              <a:t>Be sure to choose non-cluttered backgrounds and use high contrast colors. </a:t>
            </a:r>
          </a:p>
          <a:p>
            <a:pPr lvl="1">
              <a:spcBef>
                <a:spcPts val="0"/>
              </a:spcBef>
              <a:spcAft>
                <a:spcPts val="800"/>
              </a:spcAft>
            </a:pPr>
            <a:r>
              <a:rPr lang="en-US" sz="2400" dirty="0"/>
              <a:t>Avoid “Design ideas”</a:t>
            </a:r>
          </a:p>
        </p:txBody>
      </p:sp>
      <p:pic>
        <p:nvPicPr>
          <p:cNvPr id="6" name="Picture 5" descr="Design menu ribbon in Microsoft PowerPoint showing themes and the variants menu is open with options for colors, fonts, effects, and Background styles.">
            <a:extLst>
              <a:ext uri="{FF2B5EF4-FFF2-40B4-BE49-F238E27FC236}">
                <a16:creationId xmlns:a16="http://schemas.microsoft.com/office/drawing/2014/main" id="{61A9369E-8B40-4E65-B2C0-0C874EE6ECB4}"/>
              </a:ext>
            </a:extLst>
          </p:cNvPr>
          <p:cNvPicPr>
            <a:picLocks noChangeAspect="1"/>
          </p:cNvPicPr>
          <p:nvPr/>
        </p:nvPicPr>
        <p:blipFill>
          <a:blip r:embed="rId4"/>
          <a:stretch>
            <a:fillRect/>
          </a:stretch>
        </p:blipFill>
        <p:spPr>
          <a:xfrm>
            <a:off x="523875" y="990600"/>
            <a:ext cx="8096250" cy="2219325"/>
          </a:xfrm>
          <a:prstGeom prst="rect">
            <a:avLst/>
          </a:prstGeom>
        </p:spPr>
      </p:pic>
      <p:sp>
        <p:nvSpPr>
          <p:cNvPr id="8" name="Content Placeholder 2">
            <a:extLst>
              <a:ext uri="{FF2B5EF4-FFF2-40B4-BE49-F238E27FC236}">
                <a16:creationId xmlns:a16="http://schemas.microsoft.com/office/drawing/2014/main" id="{D7E61ECD-E57C-4AEC-B1AB-8D3D01EC2C34}"/>
              </a:ext>
            </a:extLst>
          </p:cNvPr>
          <p:cNvSpPr txBox="1">
            <a:spLocks/>
          </p:cNvSpPr>
          <p:nvPr/>
        </p:nvSpPr>
        <p:spPr>
          <a:xfrm>
            <a:off x="8382000" y="6410523"/>
            <a:ext cx="589613" cy="295077"/>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Aft>
                <a:spcPts val="500"/>
              </a:spcAft>
              <a:buNone/>
            </a:pPr>
            <a:fld id="{25CD808C-EA59-4D7B-9474-B7985D95535C}" type="slidenum">
              <a:rPr lang="en-US" sz="2000" smtClean="0"/>
              <a:t>13</a:t>
            </a:fld>
            <a:endParaRPr lang="en-US" sz="2000" dirty="0"/>
          </a:p>
        </p:txBody>
      </p:sp>
    </p:spTree>
    <p:extLst>
      <p:ext uri="{BB962C8B-B14F-4D97-AF65-F5344CB8AC3E}">
        <p14:creationId xmlns:p14="http://schemas.microsoft.com/office/powerpoint/2010/main" val="221475798"/>
      </p:ext>
    </p:extLst>
  </p:cSld>
  <p:clrMapOvr>
    <a:masterClrMapping/>
  </p:clrMapOvr>
  <mc:AlternateContent xmlns:mc="http://schemas.openxmlformats.org/markup-compatibility/2006">
    <mc:Choice xmlns:p14="http://schemas.microsoft.com/office/powerpoint/2010/main" Requires="p14">
      <p:transition spd="slow" p14:dur="2000">
        <p:sndAc>
          <p:stSnd>
            <p:snd r:embed="rId3" name="click.wav"/>
          </p:stSnd>
        </p:sndAc>
      </p:transition>
    </mc:Choice>
    <mc:Fallback>
      <p:transition spd="slow">
        <p:sndAc>
          <p:stSnd>
            <p:snd r:embed="rId3" name="click.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8">
                                            <p:txEl>
                                              <p:charRg st="0" end="2"/>
                                            </p:txEl>
                                          </p:spTgt>
                                        </p:tgtEl>
                                        <p:attrNameLst>
                                          <p:attrName>style.visibility</p:attrName>
                                        </p:attrNameLst>
                                      </p:cBhvr>
                                      <p:to>
                                        <p:strVal val="visible"/>
                                      </p:to>
                                    </p:set>
                                    <p:anim calcmode="lin" valueType="num">
                                      <p:cBhvr additive="base">
                                        <p:cTn id="27" dur="500" fill="hold"/>
                                        <p:tgtEl>
                                          <p:spTgt spid="8">
                                            <p:txEl>
                                              <p:charRg st="0" end="2"/>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8">
                                            <p:txEl>
                                              <p:charRg st="0"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8"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0"/>
            <a:ext cx="8839200" cy="609600"/>
          </a:xfrm>
        </p:spPr>
        <p:txBody>
          <a:bodyPr>
            <a:normAutofit fontScale="90000"/>
          </a:bodyPr>
          <a:lstStyle/>
          <a:p>
            <a:r>
              <a:rPr lang="en-US" sz="4000" dirty="0"/>
              <a:t>Link Accessibility Example</a:t>
            </a:r>
          </a:p>
        </p:txBody>
      </p:sp>
      <p:sp>
        <p:nvSpPr>
          <p:cNvPr id="3" name="Content Placeholder 2"/>
          <p:cNvSpPr>
            <a:spLocks noGrp="1"/>
          </p:cNvSpPr>
          <p:nvPr>
            <p:ph idx="1"/>
          </p:nvPr>
        </p:nvSpPr>
        <p:spPr>
          <a:xfrm>
            <a:off x="152400" y="838200"/>
            <a:ext cx="8839200" cy="4343400"/>
          </a:xfrm>
        </p:spPr>
        <p:txBody>
          <a:bodyPr>
            <a:noAutofit/>
          </a:bodyPr>
          <a:lstStyle/>
          <a:p>
            <a:pPr>
              <a:spcBef>
                <a:spcPts val="0"/>
              </a:spcBef>
              <a:spcAft>
                <a:spcPts val="1000"/>
              </a:spcAft>
            </a:pPr>
            <a:r>
              <a:rPr lang="en-US" sz="2800" dirty="0"/>
              <a:t>Control with K to insert a hyperlink.</a:t>
            </a:r>
          </a:p>
          <a:p>
            <a:pPr lvl="1">
              <a:spcBef>
                <a:spcPts val="0"/>
              </a:spcBef>
              <a:spcAft>
                <a:spcPts val="1000"/>
              </a:spcAft>
            </a:pPr>
            <a:r>
              <a:rPr lang="en-US" sz="2400" dirty="0"/>
              <a:t>This can be done to add a new link or after selecting an existing link or text in a document.</a:t>
            </a:r>
          </a:p>
          <a:p>
            <a:pPr>
              <a:spcBef>
                <a:spcPts val="0"/>
              </a:spcBef>
              <a:spcAft>
                <a:spcPts val="1000"/>
              </a:spcAft>
            </a:pPr>
            <a:r>
              <a:rPr lang="en-US" sz="2800" dirty="0"/>
              <a:t>With Mouse: Right click in black space in a text object or after selecting a link or text.</a:t>
            </a:r>
          </a:p>
          <a:p>
            <a:pPr lvl="1">
              <a:spcBef>
                <a:spcPts val="0"/>
              </a:spcBef>
              <a:spcAft>
                <a:spcPts val="1000"/>
              </a:spcAft>
            </a:pPr>
            <a:r>
              <a:rPr lang="en-US" sz="2400" dirty="0"/>
              <a:t>Then, left click on either Link or Hyperlink.</a:t>
            </a:r>
          </a:p>
          <a:p>
            <a:pPr lvl="1">
              <a:spcBef>
                <a:spcPts val="0"/>
              </a:spcBef>
              <a:spcAft>
                <a:spcPts val="1000"/>
              </a:spcAft>
            </a:pPr>
            <a:r>
              <a:rPr lang="en-US" sz="2400" dirty="0"/>
              <a:t>Let’s try this.</a:t>
            </a:r>
          </a:p>
          <a:p>
            <a:pPr>
              <a:spcBef>
                <a:spcPts val="0"/>
              </a:spcBef>
              <a:spcAft>
                <a:spcPts val="1000"/>
              </a:spcAft>
            </a:pPr>
            <a:r>
              <a:rPr lang="en-US" sz="2400" dirty="0"/>
              <a:t>AER eLearning</a:t>
            </a:r>
          </a:p>
          <a:p>
            <a:pPr lvl="1">
              <a:spcBef>
                <a:spcPts val="0"/>
              </a:spcBef>
              <a:spcAft>
                <a:spcPts val="1000"/>
              </a:spcAft>
            </a:pPr>
            <a:r>
              <a:rPr lang="en-US" sz="2400" dirty="0"/>
              <a:t>The link for the line above will be added during the presentation.</a:t>
            </a:r>
          </a:p>
        </p:txBody>
      </p:sp>
      <p:sp>
        <p:nvSpPr>
          <p:cNvPr id="7" name="Content Placeholder 2">
            <a:extLst>
              <a:ext uri="{FF2B5EF4-FFF2-40B4-BE49-F238E27FC236}">
                <a16:creationId xmlns:a16="http://schemas.microsoft.com/office/drawing/2014/main" id="{FAF472C5-AFE2-4F2F-AE44-5213F899703B}"/>
              </a:ext>
            </a:extLst>
          </p:cNvPr>
          <p:cNvSpPr txBox="1">
            <a:spLocks/>
          </p:cNvSpPr>
          <p:nvPr/>
        </p:nvSpPr>
        <p:spPr>
          <a:xfrm>
            <a:off x="8382000" y="6410523"/>
            <a:ext cx="589613" cy="295077"/>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Aft>
                <a:spcPts val="500"/>
              </a:spcAft>
              <a:buNone/>
            </a:pPr>
            <a:fld id="{25CD808C-EA59-4D7B-9474-B7985D95535C}" type="slidenum">
              <a:rPr lang="en-US" sz="2000" smtClean="0"/>
              <a:t>14</a:t>
            </a:fld>
            <a:endParaRPr lang="en-US" sz="2000" dirty="0"/>
          </a:p>
        </p:txBody>
      </p:sp>
    </p:spTree>
    <p:extLst>
      <p:ext uri="{BB962C8B-B14F-4D97-AF65-F5344CB8AC3E}">
        <p14:creationId xmlns:p14="http://schemas.microsoft.com/office/powerpoint/2010/main" val="4019402232"/>
      </p:ext>
    </p:extLst>
  </p:cSld>
  <p:clrMapOvr>
    <a:masterClrMapping/>
  </p:clrMapOvr>
  <mc:AlternateContent xmlns:mc="http://schemas.openxmlformats.org/markup-compatibility/2006">
    <mc:Choice xmlns:p14="http://schemas.microsoft.com/office/powerpoint/2010/main" Requires="p14">
      <p:transition spd="slow" p14:dur="2000">
        <p:sndAc>
          <p:stSnd>
            <p:snd r:embed="rId3" name="click.wav"/>
          </p:stSnd>
        </p:sndAc>
      </p:transition>
    </mc:Choice>
    <mc:Fallback>
      <p:transition spd="slow">
        <p:sndAc>
          <p:stSnd>
            <p:snd r:embed="rId3" name="click.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 calcmode="lin" valueType="num">
                                      <p:cBhvr additive="base">
                                        <p:cTn id="3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7">
                                            <p:txEl>
                                              <p:charRg st="0" end="2"/>
                                            </p:txEl>
                                          </p:spTgt>
                                        </p:tgtEl>
                                        <p:attrNameLst>
                                          <p:attrName>style.visibility</p:attrName>
                                        </p:attrNameLst>
                                      </p:cBhvr>
                                      <p:to>
                                        <p:strVal val="visible"/>
                                      </p:to>
                                    </p:set>
                                    <p:anim calcmode="lin" valueType="num">
                                      <p:cBhvr additive="base">
                                        <p:cTn id="41" dur="500" fill="hold"/>
                                        <p:tgtEl>
                                          <p:spTgt spid="7">
                                            <p:txEl>
                                              <p:charRg st="0" end="2"/>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7">
                                            <p:txEl>
                                              <p:charRg st="0"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0"/>
            <a:ext cx="8839200" cy="609600"/>
          </a:xfrm>
        </p:spPr>
        <p:txBody>
          <a:bodyPr>
            <a:normAutofit fontScale="90000"/>
          </a:bodyPr>
          <a:lstStyle/>
          <a:p>
            <a:r>
              <a:rPr lang="en-US" sz="4000" dirty="0"/>
              <a:t>Insert Hyperlink dialog box</a:t>
            </a:r>
          </a:p>
        </p:txBody>
      </p:sp>
      <p:pic>
        <p:nvPicPr>
          <p:cNvPr id="6" name="Picture 5" descr="Insert Hyperlink dialog box with fields to type in the text to display and address.">
            <a:extLst>
              <a:ext uri="{FF2B5EF4-FFF2-40B4-BE49-F238E27FC236}">
                <a16:creationId xmlns:a16="http://schemas.microsoft.com/office/drawing/2014/main" id="{05B294C7-5C89-4972-BD84-CFD035A41DAA}"/>
              </a:ext>
            </a:extLst>
          </p:cNvPr>
          <p:cNvPicPr>
            <a:picLocks noChangeAspect="1"/>
          </p:cNvPicPr>
          <p:nvPr/>
        </p:nvPicPr>
        <p:blipFill>
          <a:blip r:embed="rId4"/>
          <a:stretch>
            <a:fillRect/>
          </a:stretch>
        </p:blipFill>
        <p:spPr>
          <a:xfrm>
            <a:off x="328729" y="1066800"/>
            <a:ext cx="8434271" cy="4349750"/>
          </a:xfrm>
          <a:prstGeom prst="rect">
            <a:avLst/>
          </a:prstGeom>
        </p:spPr>
      </p:pic>
      <p:sp>
        <p:nvSpPr>
          <p:cNvPr id="11" name="Content Placeholder 2">
            <a:extLst>
              <a:ext uri="{FF2B5EF4-FFF2-40B4-BE49-F238E27FC236}">
                <a16:creationId xmlns:a16="http://schemas.microsoft.com/office/drawing/2014/main" id="{C766DD9A-AB62-4DF2-A8D9-181D4C9B1612}"/>
              </a:ext>
            </a:extLst>
          </p:cNvPr>
          <p:cNvSpPr txBox="1">
            <a:spLocks/>
          </p:cNvSpPr>
          <p:nvPr/>
        </p:nvSpPr>
        <p:spPr>
          <a:xfrm>
            <a:off x="8382000" y="6410523"/>
            <a:ext cx="589613" cy="295077"/>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Aft>
                <a:spcPts val="500"/>
              </a:spcAft>
              <a:buNone/>
            </a:pPr>
            <a:fld id="{25CD808C-EA59-4D7B-9474-B7985D95535C}" type="slidenum">
              <a:rPr lang="en-US" sz="2000" smtClean="0"/>
              <a:t>15</a:t>
            </a:fld>
            <a:endParaRPr lang="en-US" sz="2000" dirty="0"/>
          </a:p>
        </p:txBody>
      </p:sp>
    </p:spTree>
    <p:extLst>
      <p:ext uri="{BB962C8B-B14F-4D97-AF65-F5344CB8AC3E}">
        <p14:creationId xmlns:p14="http://schemas.microsoft.com/office/powerpoint/2010/main" val="2511389856"/>
      </p:ext>
    </p:extLst>
  </p:cSld>
  <p:clrMapOvr>
    <a:masterClrMapping/>
  </p:clrMapOvr>
  <mc:AlternateContent xmlns:mc="http://schemas.openxmlformats.org/markup-compatibility/2006">
    <mc:Choice xmlns:p14="http://schemas.microsoft.com/office/powerpoint/2010/main" Requires="p14">
      <p:transition spd="slow" p14:dur="2000">
        <p:sndAc>
          <p:stSnd>
            <p:snd r:embed="rId3" name="click.wav"/>
          </p:stSnd>
        </p:sndAc>
      </p:transition>
    </mc:Choice>
    <mc:Fallback>
      <p:transition spd="slow">
        <p:sndAc>
          <p:stSnd>
            <p:snd r:embed="rId3" name="click.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xEl>
                                              <p:charRg st="0" end="2"/>
                                            </p:txEl>
                                          </p:spTgt>
                                        </p:tgtEl>
                                        <p:attrNameLst>
                                          <p:attrName>style.visibility</p:attrName>
                                        </p:attrNameLst>
                                      </p:cBhvr>
                                      <p:to>
                                        <p:strVal val="visible"/>
                                      </p:to>
                                    </p:set>
                                    <p:anim calcmode="lin" valueType="num">
                                      <p:cBhvr additive="base">
                                        <p:cTn id="7" dur="500" fill="hold"/>
                                        <p:tgtEl>
                                          <p:spTgt spid="11">
                                            <p:txEl>
                                              <p:charRg st="0"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1">
                                            <p:txEl>
                                              <p:charRg st="0"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0"/>
            <a:ext cx="8839200" cy="609600"/>
          </a:xfrm>
        </p:spPr>
        <p:txBody>
          <a:bodyPr>
            <a:normAutofit fontScale="90000"/>
          </a:bodyPr>
          <a:lstStyle/>
          <a:p>
            <a:r>
              <a:rPr lang="en-US" sz="4000" dirty="0"/>
              <a:t>PowerPoint Accessibility Checker</a:t>
            </a:r>
          </a:p>
        </p:txBody>
      </p:sp>
      <p:sp>
        <p:nvSpPr>
          <p:cNvPr id="3" name="Content Placeholder 2"/>
          <p:cNvSpPr>
            <a:spLocks noGrp="1"/>
          </p:cNvSpPr>
          <p:nvPr>
            <p:ph idx="1"/>
          </p:nvPr>
        </p:nvSpPr>
        <p:spPr>
          <a:xfrm>
            <a:off x="228599" y="914400"/>
            <a:ext cx="4806435" cy="5410200"/>
          </a:xfrm>
        </p:spPr>
        <p:txBody>
          <a:bodyPr>
            <a:noAutofit/>
          </a:bodyPr>
          <a:lstStyle/>
          <a:p>
            <a:pPr>
              <a:spcBef>
                <a:spcPts val="0"/>
              </a:spcBef>
            </a:pPr>
            <a:r>
              <a:rPr lang="en-US" sz="2400" dirty="0"/>
              <a:t>File, Info, Check for Issues, Check Accessibility </a:t>
            </a:r>
          </a:p>
          <a:p>
            <a:pPr lvl="1">
              <a:spcBef>
                <a:spcPts val="0"/>
              </a:spcBef>
            </a:pPr>
            <a:endParaRPr lang="en-US" sz="1100" dirty="0"/>
          </a:p>
          <a:p>
            <a:pPr lvl="1">
              <a:spcBef>
                <a:spcPts val="0"/>
              </a:spcBef>
            </a:pPr>
            <a:r>
              <a:rPr lang="en-US" sz="2000" dirty="0"/>
              <a:t>May be in different locations for different versions.</a:t>
            </a:r>
          </a:p>
          <a:p>
            <a:pPr lvl="1">
              <a:spcBef>
                <a:spcPts val="0"/>
              </a:spcBef>
            </a:pPr>
            <a:endParaRPr lang="en-US" sz="1100" dirty="0"/>
          </a:p>
          <a:p>
            <a:pPr lvl="1">
              <a:spcBef>
                <a:spcPts val="0"/>
              </a:spcBef>
            </a:pPr>
            <a:r>
              <a:rPr lang="en-US" sz="2000" dirty="0"/>
              <a:t>In Windows version for PowerPoint 365, you can use the keyboard commands: Alt, F, I, I, A</a:t>
            </a:r>
          </a:p>
          <a:p>
            <a:pPr>
              <a:spcBef>
                <a:spcPts val="0"/>
              </a:spcBef>
              <a:spcAft>
                <a:spcPts val="1000"/>
              </a:spcAft>
            </a:pPr>
            <a:endParaRPr lang="en-US" sz="1200" dirty="0"/>
          </a:p>
          <a:p>
            <a:pPr>
              <a:spcBef>
                <a:spcPts val="0"/>
              </a:spcBef>
              <a:spcAft>
                <a:spcPts val="1000"/>
              </a:spcAft>
            </a:pPr>
            <a:r>
              <a:rPr lang="en-US" sz="2400" dirty="0"/>
              <a:t>F6 to focus on the results (F6 navigates between the different areas of PowerPoint)</a:t>
            </a:r>
            <a:endParaRPr lang="en-US" sz="2800" dirty="0"/>
          </a:p>
        </p:txBody>
      </p:sp>
      <p:pic>
        <p:nvPicPr>
          <p:cNvPr id="5" name="Picture 4" descr="Check for Issues expanded in the File/Info screen in Microsoft Word focused on Check Accessibility. &quot;Check the presentation for content that people with disabilities might find difficult to read.">
            <a:extLst>
              <a:ext uri="{FF2B5EF4-FFF2-40B4-BE49-F238E27FC236}">
                <a16:creationId xmlns:a16="http://schemas.microsoft.com/office/drawing/2014/main" id="{AEB6534E-FAD2-4FD8-8262-811FB746BF50}"/>
              </a:ext>
            </a:extLst>
          </p:cNvPr>
          <p:cNvPicPr>
            <a:picLocks noChangeAspect="1"/>
          </p:cNvPicPr>
          <p:nvPr/>
        </p:nvPicPr>
        <p:blipFill>
          <a:blip r:embed="rId4"/>
          <a:stretch>
            <a:fillRect/>
          </a:stretch>
        </p:blipFill>
        <p:spPr>
          <a:xfrm>
            <a:off x="5111235" y="742950"/>
            <a:ext cx="3880365" cy="2533650"/>
          </a:xfrm>
          <a:prstGeom prst="rect">
            <a:avLst/>
          </a:prstGeom>
        </p:spPr>
      </p:pic>
      <p:pic>
        <p:nvPicPr>
          <p:cNvPr id="7" name="Picture 6" descr="Accessibility pane showing inspection results with one error for missing alternative text in Microsoft Word. ">
            <a:extLst>
              <a:ext uri="{FF2B5EF4-FFF2-40B4-BE49-F238E27FC236}">
                <a16:creationId xmlns:a16="http://schemas.microsoft.com/office/drawing/2014/main" id="{8CEFB299-A66A-4945-8A9B-F1A2205AEF0A}"/>
              </a:ext>
            </a:extLst>
          </p:cNvPr>
          <p:cNvPicPr>
            <a:picLocks noChangeAspect="1"/>
          </p:cNvPicPr>
          <p:nvPr/>
        </p:nvPicPr>
        <p:blipFill>
          <a:blip r:embed="rId5"/>
          <a:stretch>
            <a:fillRect/>
          </a:stretch>
        </p:blipFill>
        <p:spPr>
          <a:xfrm>
            <a:off x="5111235" y="3352800"/>
            <a:ext cx="2838450" cy="3056792"/>
          </a:xfrm>
          <a:prstGeom prst="rect">
            <a:avLst/>
          </a:prstGeom>
        </p:spPr>
      </p:pic>
      <p:sp>
        <p:nvSpPr>
          <p:cNvPr id="8" name="Content Placeholder 2">
            <a:extLst>
              <a:ext uri="{FF2B5EF4-FFF2-40B4-BE49-F238E27FC236}">
                <a16:creationId xmlns:a16="http://schemas.microsoft.com/office/drawing/2014/main" id="{41C4832E-174A-4FF2-BCEF-11C0D367EDC0}"/>
              </a:ext>
            </a:extLst>
          </p:cNvPr>
          <p:cNvSpPr txBox="1">
            <a:spLocks/>
          </p:cNvSpPr>
          <p:nvPr/>
        </p:nvSpPr>
        <p:spPr>
          <a:xfrm>
            <a:off x="8382000" y="6410523"/>
            <a:ext cx="589613" cy="295077"/>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Aft>
                <a:spcPts val="500"/>
              </a:spcAft>
              <a:buNone/>
            </a:pPr>
            <a:fld id="{25CD808C-EA59-4D7B-9474-B7985D95535C}" type="slidenum">
              <a:rPr lang="en-US" sz="2000" smtClean="0"/>
              <a:t>16</a:t>
            </a:fld>
            <a:endParaRPr lang="en-US" sz="2000" dirty="0"/>
          </a:p>
        </p:txBody>
      </p:sp>
    </p:spTree>
    <p:extLst>
      <p:ext uri="{BB962C8B-B14F-4D97-AF65-F5344CB8AC3E}">
        <p14:creationId xmlns:p14="http://schemas.microsoft.com/office/powerpoint/2010/main" val="3259612520"/>
      </p:ext>
    </p:extLst>
  </p:cSld>
  <p:clrMapOvr>
    <a:masterClrMapping/>
  </p:clrMapOvr>
  <mc:AlternateContent xmlns:mc="http://schemas.openxmlformats.org/markup-compatibility/2006">
    <mc:Choice xmlns:p14="http://schemas.microsoft.com/office/powerpoint/2010/main" Requires="p14">
      <p:transition spd="slow" p14:dur="2000">
        <p:sndAc>
          <p:stSnd>
            <p:snd r:embed="rId3" name="click.wav"/>
          </p:stSnd>
        </p:sndAc>
      </p:transition>
    </mc:Choice>
    <mc:Fallback>
      <p:transition spd="slow">
        <p:sndAc>
          <p:stSnd>
            <p:snd r:embed="rId3" name="click.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anim calcmode="lin" valueType="num">
                                      <p:cBhvr additive="base">
                                        <p:cTn id="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6" end="6"/>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8">
                                            <p:txEl>
                                              <p:charRg st="0" end="2"/>
                                            </p:txEl>
                                          </p:spTgt>
                                        </p:tgtEl>
                                        <p:attrNameLst>
                                          <p:attrName>style.visibility</p:attrName>
                                        </p:attrNameLst>
                                      </p:cBhvr>
                                      <p:to>
                                        <p:strVal val="visible"/>
                                      </p:to>
                                    </p:set>
                                    <p:anim calcmode="lin" valueType="num">
                                      <p:cBhvr additive="base">
                                        <p:cTn id="17" dur="500" fill="hold"/>
                                        <p:tgtEl>
                                          <p:spTgt spid="8">
                                            <p:txEl>
                                              <p:charRg st="0"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8">
                                            <p:txEl>
                                              <p:charRg st="0"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0"/>
            <a:ext cx="8839200" cy="990600"/>
          </a:xfrm>
        </p:spPr>
        <p:txBody>
          <a:bodyPr>
            <a:normAutofit fontScale="90000"/>
          </a:bodyPr>
          <a:lstStyle/>
          <a:p>
            <a:r>
              <a:rPr lang="en-US" sz="4000" dirty="0"/>
              <a:t>Manually Checking a PowerPoint </a:t>
            </a:r>
            <a:br>
              <a:rPr lang="en-US" sz="4000" dirty="0"/>
            </a:br>
            <a:r>
              <a:rPr lang="en-US" sz="4000" dirty="0"/>
              <a:t>for Accessibility</a:t>
            </a:r>
          </a:p>
        </p:txBody>
      </p:sp>
      <p:sp>
        <p:nvSpPr>
          <p:cNvPr id="3" name="Content Placeholder 2"/>
          <p:cNvSpPr>
            <a:spLocks noGrp="1"/>
          </p:cNvSpPr>
          <p:nvPr>
            <p:ph idx="1"/>
          </p:nvPr>
        </p:nvSpPr>
        <p:spPr>
          <a:xfrm>
            <a:off x="228599" y="1219200"/>
            <a:ext cx="8610601" cy="4724400"/>
          </a:xfrm>
        </p:spPr>
        <p:txBody>
          <a:bodyPr>
            <a:noAutofit/>
          </a:bodyPr>
          <a:lstStyle/>
          <a:p>
            <a:pPr>
              <a:spcBef>
                <a:spcPts val="0"/>
              </a:spcBef>
            </a:pPr>
            <a:r>
              <a:rPr lang="en-US" sz="2400" dirty="0"/>
              <a:t>Tab through objects on a slide. </a:t>
            </a:r>
          </a:p>
          <a:p>
            <a:pPr lvl="1">
              <a:spcBef>
                <a:spcPts val="0"/>
              </a:spcBef>
            </a:pPr>
            <a:r>
              <a:rPr lang="en-US" sz="2000" dirty="0"/>
              <a:t>F6 and Shift with F6 will navigate between the window areas.</a:t>
            </a:r>
          </a:p>
          <a:p>
            <a:pPr lvl="1">
              <a:spcBef>
                <a:spcPts val="0"/>
              </a:spcBef>
            </a:pPr>
            <a:r>
              <a:rPr lang="en-US" sz="2000" dirty="0"/>
              <a:t>Best to use a screen reader on the computer while doing this.</a:t>
            </a:r>
          </a:p>
          <a:p>
            <a:pPr>
              <a:spcBef>
                <a:spcPts val="0"/>
              </a:spcBef>
            </a:pPr>
            <a:endParaRPr lang="en-US" sz="1200" dirty="0"/>
          </a:p>
          <a:p>
            <a:pPr>
              <a:spcBef>
                <a:spcPts val="0"/>
              </a:spcBef>
            </a:pPr>
            <a:r>
              <a:rPr lang="en-US" sz="2400" dirty="0"/>
              <a:t>Check the object order on each slide</a:t>
            </a:r>
          </a:p>
          <a:p>
            <a:pPr lvl="1">
              <a:spcBef>
                <a:spcPts val="0"/>
              </a:spcBef>
            </a:pPr>
            <a:r>
              <a:rPr lang="en-US" sz="2000" dirty="0"/>
              <a:t>Home, Arrange, Selection Pane.</a:t>
            </a:r>
          </a:p>
          <a:p>
            <a:pPr>
              <a:spcBef>
                <a:spcPts val="0"/>
              </a:spcBef>
            </a:pPr>
            <a:endParaRPr lang="en-US" sz="1200" dirty="0"/>
          </a:p>
          <a:p>
            <a:pPr>
              <a:spcBef>
                <a:spcPts val="0"/>
              </a:spcBef>
            </a:pPr>
            <a:r>
              <a:rPr lang="en-US" sz="2400" dirty="0"/>
              <a:t>Manually check alt text for graphics</a:t>
            </a:r>
          </a:p>
          <a:p>
            <a:pPr>
              <a:spcBef>
                <a:spcPts val="0"/>
              </a:spcBef>
            </a:pPr>
            <a:endParaRPr lang="en-US" sz="1200" dirty="0"/>
          </a:p>
          <a:p>
            <a:pPr>
              <a:spcBef>
                <a:spcPts val="0"/>
              </a:spcBef>
            </a:pPr>
            <a:r>
              <a:rPr lang="en-US" sz="2400" dirty="0"/>
              <a:t>Color contrast verification</a:t>
            </a:r>
          </a:p>
          <a:p>
            <a:pPr>
              <a:spcBef>
                <a:spcPts val="0"/>
              </a:spcBef>
            </a:pPr>
            <a:endParaRPr lang="en-US" sz="1200" dirty="0"/>
          </a:p>
          <a:p>
            <a:pPr>
              <a:spcBef>
                <a:spcPts val="0"/>
              </a:spcBef>
            </a:pPr>
            <a:r>
              <a:rPr lang="en-US" sz="2400" dirty="0"/>
              <a:t>Font accessibility</a:t>
            </a:r>
          </a:p>
          <a:p>
            <a:pPr>
              <a:spcBef>
                <a:spcPts val="0"/>
              </a:spcBef>
            </a:pPr>
            <a:endParaRPr lang="en-US" sz="1200" dirty="0"/>
          </a:p>
          <a:p>
            <a:pPr>
              <a:spcBef>
                <a:spcPts val="0"/>
              </a:spcBef>
            </a:pPr>
            <a:r>
              <a:rPr lang="en-US" sz="2400" dirty="0"/>
              <a:t>Link accessibility</a:t>
            </a:r>
          </a:p>
          <a:p>
            <a:pPr>
              <a:spcBef>
                <a:spcPts val="0"/>
              </a:spcBef>
            </a:pPr>
            <a:endParaRPr lang="en-US" sz="1200" dirty="0"/>
          </a:p>
          <a:p>
            <a:pPr>
              <a:spcBef>
                <a:spcPts val="0"/>
              </a:spcBef>
            </a:pPr>
            <a:r>
              <a:rPr lang="en-US" sz="2400" dirty="0"/>
              <a:t>Tables and other elements</a:t>
            </a:r>
          </a:p>
        </p:txBody>
      </p:sp>
      <p:sp>
        <p:nvSpPr>
          <p:cNvPr id="8" name="Content Placeholder 2">
            <a:extLst>
              <a:ext uri="{FF2B5EF4-FFF2-40B4-BE49-F238E27FC236}">
                <a16:creationId xmlns:a16="http://schemas.microsoft.com/office/drawing/2014/main" id="{4EBE2129-7AD8-47C7-8605-E42D8CD605A1}"/>
              </a:ext>
            </a:extLst>
          </p:cNvPr>
          <p:cNvSpPr txBox="1">
            <a:spLocks/>
          </p:cNvSpPr>
          <p:nvPr/>
        </p:nvSpPr>
        <p:spPr>
          <a:xfrm>
            <a:off x="8382000" y="6410523"/>
            <a:ext cx="589613" cy="295077"/>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Aft>
                <a:spcPts val="500"/>
              </a:spcAft>
              <a:buNone/>
            </a:pPr>
            <a:fld id="{25CD808C-EA59-4D7B-9474-B7985D95535C}" type="slidenum">
              <a:rPr lang="en-US" sz="2000" smtClean="0"/>
              <a:t>17</a:t>
            </a:fld>
            <a:endParaRPr lang="en-US" sz="2000" dirty="0"/>
          </a:p>
        </p:txBody>
      </p:sp>
    </p:spTree>
    <p:extLst>
      <p:ext uri="{BB962C8B-B14F-4D97-AF65-F5344CB8AC3E}">
        <p14:creationId xmlns:p14="http://schemas.microsoft.com/office/powerpoint/2010/main" val="1471475776"/>
      </p:ext>
    </p:extLst>
  </p:cSld>
  <p:clrMapOvr>
    <a:masterClrMapping/>
  </p:clrMapOvr>
  <mc:AlternateContent xmlns:mc="http://schemas.openxmlformats.org/markup-compatibility/2006">
    <mc:Choice xmlns:p14="http://schemas.microsoft.com/office/powerpoint/2010/main" Requires="p14">
      <p:transition spd="slow" p14:dur="2000">
        <p:sndAc>
          <p:stSnd>
            <p:snd r:embed="rId3" name="click.wav"/>
          </p:stSnd>
        </p:sndAc>
      </p:transition>
    </mc:Choice>
    <mc:Fallback>
      <p:transition spd="slow">
        <p:sndAc>
          <p:stSnd>
            <p:snd r:embed="rId3" name="click.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xEl>
                                              <p:charRg st="0" end="2"/>
                                            </p:txEl>
                                          </p:spTgt>
                                        </p:tgtEl>
                                        <p:attrNameLst>
                                          <p:attrName>style.visibility</p:attrName>
                                        </p:attrNameLst>
                                      </p:cBhvr>
                                      <p:to>
                                        <p:strVal val="visible"/>
                                      </p:to>
                                    </p:set>
                                    <p:anim calcmode="lin" valueType="num">
                                      <p:cBhvr additive="base">
                                        <p:cTn id="7" dur="500" fill="hold"/>
                                        <p:tgtEl>
                                          <p:spTgt spid="8">
                                            <p:txEl>
                                              <p:charRg st="0"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
                                            <p:txEl>
                                              <p:charRg st="0"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762000"/>
          </a:xfrm>
        </p:spPr>
        <p:txBody>
          <a:bodyPr>
            <a:normAutofit/>
          </a:bodyPr>
          <a:lstStyle/>
          <a:p>
            <a:r>
              <a:rPr lang="en-US" sz="3600" dirty="0"/>
              <a:t>More PowerPoints and Slide Show Tips</a:t>
            </a:r>
          </a:p>
        </p:txBody>
      </p:sp>
      <p:sp>
        <p:nvSpPr>
          <p:cNvPr id="3" name="Content Placeholder 2"/>
          <p:cNvSpPr>
            <a:spLocks noGrp="1"/>
          </p:cNvSpPr>
          <p:nvPr>
            <p:ph idx="1"/>
          </p:nvPr>
        </p:nvSpPr>
        <p:spPr>
          <a:xfrm>
            <a:off x="228600" y="990600"/>
            <a:ext cx="8686800" cy="5105400"/>
          </a:xfrm>
        </p:spPr>
        <p:txBody>
          <a:bodyPr>
            <a:noAutofit/>
          </a:bodyPr>
          <a:lstStyle/>
          <a:p>
            <a:pPr lvl="0"/>
            <a:r>
              <a:rPr lang="en-US" sz="2400" dirty="0"/>
              <a:t>Although you should avoid unnecessary animation and transitions, it does help to have simple animations to split up content.</a:t>
            </a:r>
          </a:p>
          <a:p>
            <a:pPr lvl="0"/>
            <a:endParaRPr lang="en-US" sz="800" dirty="0"/>
          </a:p>
          <a:p>
            <a:pPr lvl="0"/>
            <a:r>
              <a:rPr lang="en-US" sz="2400" dirty="0"/>
              <a:t>In PowerPoint, using the simple “appear” or “fly in” animations” is recommended.</a:t>
            </a:r>
          </a:p>
          <a:p>
            <a:pPr lvl="0"/>
            <a:endParaRPr lang="en-US" sz="800" dirty="0"/>
          </a:p>
          <a:p>
            <a:pPr lvl="0"/>
            <a:r>
              <a:rPr lang="en-US" sz="2400" dirty="0"/>
              <a:t>Avoid flashy features and more advanced features that may cause accessibility issues.</a:t>
            </a:r>
          </a:p>
          <a:p>
            <a:pPr lvl="0"/>
            <a:endParaRPr lang="en-US" sz="800" dirty="0"/>
          </a:p>
          <a:p>
            <a:pPr lvl="0"/>
            <a:r>
              <a:rPr lang="en-US" sz="2400" dirty="0"/>
              <a:t>Transition from slide to slide using a simple non-interrupting sound. </a:t>
            </a:r>
          </a:p>
          <a:p>
            <a:pPr lvl="1"/>
            <a:r>
              <a:rPr lang="en-US" sz="2000" dirty="0"/>
              <a:t>“click.wav”</a:t>
            </a:r>
          </a:p>
          <a:p>
            <a:pPr>
              <a:spcAft>
                <a:spcPts val="500"/>
              </a:spcAft>
            </a:pPr>
            <a:endParaRPr lang="en-US" sz="100" dirty="0"/>
          </a:p>
          <a:p>
            <a:pPr>
              <a:spcAft>
                <a:spcPts val="500"/>
              </a:spcAft>
            </a:pPr>
            <a:r>
              <a:rPr lang="en-US" sz="2400" dirty="0"/>
              <a:t>Leave room for closed captioning.</a:t>
            </a:r>
            <a:endParaRPr lang="en-US" sz="2800" dirty="0"/>
          </a:p>
        </p:txBody>
      </p:sp>
      <p:sp>
        <p:nvSpPr>
          <p:cNvPr id="7" name="Content Placeholder 2">
            <a:extLst>
              <a:ext uri="{FF2B5EF4-FFF2-40B4-BE49-F238E27FC236}">
                <a16:creationId xmlns:a16="http://schemas.microsoft.com/office/drawing/2014/main" id="{343090C8-32E1-43BF-8D67-9ACFD9E62C5D}"/>
              </a:ext>
            </a:extLst>
          </p:cNvPr>
          <p:cNvSpPr txBox="1">
            <a:spLocks/>
          </p:cNvSpPr>
          <p:nvPr/>
        </p:nvSpPr>
        <p:spPr>
          <a:xfrm>
            <a:off x="8382000" y="6410523"/>
            <a:ext cx="589613" cy="295077"/>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Aft>
                <a:spcPts val="500"/>
              </a:spcAft>
              <a:buNone/>
            </a:pPr>
            <a:fld id="{25CD808C-EA59-4D7B-9474-B7985D95535C}" type="slidenum">
              <a:rPr lang="en-US" sz="2000" smtClean="0"/>
              <a:t>18</a:t>
            </a:fld>
            <a:endParaRPr lang="en-US" sz="2000" dirty="0"/>
          </a:p>
        </p:txBody>
      </p:sp>
    </p:spTree>
    <p:extLst>
      <p:ext uri="{BB962C8B-B14F-4D97-AF65-F5344CB8AC3E}">
        <p14:creationId xmlns:p14="http://schemas.microsoft.com/office/powerpoint/2010/main" val="2511244105"/>
      </p:ext>
    </p:extLst>
  </p:cSld>
  <p:clrMapOvr>
    <a:masterClrMapping/>
  </p:clrMapOvr>
  <mc:AlternateContent xmlns:mc="http://schemas.openxmlformats.org/markup-compatibility/2006">
    <mc:Choice xmlns:p14="http://schemas.microsoft.com/office/powerpoint/2010/main" Requires="p14">
      <p:transition spd="slow" p14:dur="2000">
        <p:sndAc>
          <p:stSnd>
            <p:snd r:embed="rId3" name="click.wav"/>
          </p:stSnd>
        </p:sndAc>
      </p:transition>
    </mc:Choice>
    <mc:Fallback>
      <p:transition spd="slow">
        <p:sndAc>
          <p:stSnd>
            <p:snd r:embed="rId3" name="click.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anim calcmode="lin" valueType="num">
                                      <p:cBhvr additive="base">
                                        <p:cTn id="2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anim calcmode="lin" valueType="num">
                                      <p:cBhvr additive="base">
                                        <p:cTn id="35"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7">
                                            <p:txEl>
                                              <p:charRg st="0" end="2"/>
                                            </p:txEl>
                                          </p:spTgt>
                                        </p:tgtEl>
                                        <p:attrNameLst>
                                          <p:attrName>style.visibility</p:attrName>
                                        </p:attrNameLst>
                                      </p:cBhvr>
                                      <p:to>
                                        <p:strVal val="visible"/>
                                      </p:to>
                                    </p:set>
                                    <p:anim calcmode="lin" valueType="num">
                                      <p:cBhvr additive="base">
                                        <p:cTn id="41" dur="500" fill="hold"/>
                                        <p:tgtEl>
                                          <p:spTgt spid="7">
                                            <p:txEl>
                                              <p:charRg st="0" end="2"/>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7">
                                            <p:txEl>
                                              <p:charRg st="0"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762000"/>
          </a:xfrm>
        </p:spPr>
        <p:txBody>
          <a:bodyPr>
            <a:normAutofit fontScale="90000"/>
          </a:bodyPr>
          <a:lstStyle/>
          <a:p>
            <a:r>
              <a:rPr lang="en-US" sz="3600" dirty="0"/>
              <a:t>Enabling Automated Captioning (Subtitles)</a:t>
            </a:r>
          </a:p>
        </p:txBody>
      </p:sp>
      <p:sp>
        <p:nvSpPr>
          <p:cNvPr id="3" name="Content Placeholder 2"/>
          <p:cNvSpPr>
            <a:spLocks noGrp="1"/>
          </p:cNvSpPr>
          <p:nvPr>
            <p:ph idx="1"/>
          </p:nvPr>
        </p:nvSpPr>
        <p:spPr>
          <a:xfrm>
            <a:off x="228600" y="990600"/>
            <a:ext cx="4590348" cy="5105400"/>
          </a:xfrm>
        </p:spPr>
        <p:txBody>
          <a:bodyPr>
            <a:noAutofit/>
          </a:bodyPr>
          <a:lstStyle/>
          <a:p>
            <a:pPr lvl="0"/>
            <a:r>
              <a:rPr lang="en-US" sz="2800" dirty="0"/>
              <a:t>Slide Show menu, check Always Use Subtitles.</a:t>
            </a:r>
          </a:p>
          <a:p>
            <a:pPr lvl="0"/>
            <a:r>
              <a:rPr lang="en-US" sz="2800" dirty="0"/>
              <a:t>Adjust subtitle settings as needed.</a:t>
            </a:r>
          </a:p>
          <a:p>
            <a:pPr lvl="0"/>
            <a:r>
              <a:rPr lang="en-US" sz="2800" dirty="0"/>
              <a:t>Automated captioning is not ideal in all situations. </a:t>
            </a:r>
          </a:p>
          <a:p>
            <a:pPr lvl="0"/>
            <a:r>
              <a:rPr lang="en-US" sz="2800" dirty="0"/>
              <a:t>This does not replace the need for a human captioner or interpreter when needed.</a:t>
            </a:r>
          </a:p>
        </p:txBody>
      </p:sp>
      <p:pic>
        <p:nvPicPr>
          <p:cNvPr id="6" name="Picture 5" descr="Slide show menu ribbon for subtitles section showing the checkbox checked for always use subtitles and the subtitle settings menu expanded. Options in this menu are spoken language, subtitle language, microphone, bottom or top overlaid, below slide, above slide and more settings for Windows).">
            <a:extLst>
              <a:ext uri="{FF2B5EF4-FFF2-40B4-BE49-F238E27FC236}">
                <a16:creationId xmlns:a16="http://schemas.microsoft.com/office/drawing/2014/main" id="{05756548-DD7B-4C7D-A06F-DD5AA5793D39}"/>
              </a:ext>
            </a:extLst>
          </p:cNvPr>
          <p:cNvPicPr>
            <a:picLocks noChangeAspect="1"/>
          </p:cNvPicPr>
          <p:nvPr/>
        </p:nvPicPr>
        <p:blipFill>
          <a:blip r:embed="rId4"/>
          <a:stretch>
            <a:fillRect/>
          </a:stretch>
        </p:blipFill>
        <p:spPr>
          <a:xfrm>
            <a:off x="4818948" y="1250283"/>
            <a:ext cx="4081462" cy="4357433"/>
          </a:xfrm>
          <a:prstGeom prst="rect">
            <a:avLst/>
          </a:prstGeom>
        </p:spPr>
      </p:pic>
      <p:sp>
        <p:nvSpPr>
          <p:cNvPr id="7" name="Content Placeholder 2">
            <a:extLst>
              <a:ext uri="{FF2B5EF4-FFF2-40B4-BE49-F238E27FC236}">
                <a16:creationId xmlns:a16="http://schemas.microsoft.com/office/drawing/2014/main" id="{D59C8B14-95D1-4143-89CC-9EAB70BF8F05}"/>
              </a:ext>
            </a:extLst>
          </p:cNvPr>
          <p:cNvSpPr txBox="1">
            <a:spLocks/>
          </p:cNvSpPr>
          <p:nvPr/>
        </p:nvSpPr>
        <p:spPr>
          <a:xfrm>
            <a:off x="8382000" y="6410523"/>
            <a:ext cx="589613" cy="295077"/>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Aft>
                <a:spcPts val="500"/>
              </a:spcAft>
              <a:buNone/>
            </a:pPr>
            <a:fld id="{25CD808C-EA59-4D7B-9474-B7985D95535C}" type="slidenum">
              <a:rPr lang="en-US" sz="2000" smtClean="0"/>
              <a:t>19</a:t>
            </a:fld>
            <a:endParaRPr lang="en-US" sz="2000" dirty="0"/>
          </a:p>
        </p:txBody>
      </p:sp>
    </p:spTree>
    <p:extLst>
      <p:ext uri="{BB962C8B-B14F-4D97-AF65-F5344CB8AC3E}">
        <p14:creationId xmlns:p14="http://schemas.microsoft.com/office/powerpoint/2010/main" val="2723174095"/>
      </p:ext>
    </p:extLst>
  </p:cSld>
  <p:clrMapOvr>
    <a:masterClrMapping/>
  </p:clrMapOvr>
  <mc:AlternateContent xmlns:mc="http://schemas.openxmlformats.org/markup-compatibility/2006">
    <mc:Choice xmlns:p14="http://schemas.microsoft.com/office/powerpoint/2010/main" Requires="p14">
      <p:transition spd="slow" p14:dur="2000">
        <p:sndAc>
          <p:stSnd>
            <p:snd r:embed="rId3" name="click.wav"/>
          </p:stSnd>
        </p:sndAc>
      </p:transition>
    </mc:Choice>
    <mc:Fallback>
      <p:transition spd="slow">
        <p:sndAc>
          <p:stSnd>
            <p:snd r:embed="rId3" name="click.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
                                            <p:txEl>
                                              <p:charRg st="0" end="2"/>
                                            </p:txEl>
                                          </p:spTgt>
                                        </p:tgtEl>
                                        <p:attrNameLst>
                                          <p:attrName>style.visibility</p:attrName>
                                        </p:attrNameLst>
                                      </p:cBhvr>
                                      <p:to>
                                        <p:strVal val="visible"/>
                                      </p:to>
                                    </p:set>
                                    <p:anim calcmode="lin" valueType="num">
                                      <p:cBhvr additive="base">
                                        <p:cTn id="31" dur="500" fill="hold"/>
                                        <p:tgtEl>
                                          <p:spTgt spid="7">
                                            <p:txEl>
                                              <p:charRg st="0"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7">
                                            <p:txEl>
                                              <p:charRg st="0"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838200"/>
          </a:xfrm>
        </p:spPr>
        <p:txBody>
          <a:bodyPr/>
          <a:lstStyle/>
          <a:p>
            <a:r>
              <a:rPr lang="en-US" b="1" dirty="0"/>
              <a:t>Purpose of this Workshop</a:t>
            </a:r>
          </a:p>
        </p:txBody>
      </p:sp>
      <p:sp>
        <p:nvSpPr>
          <p:cNvPr id="3" name="Content Placeholder 2"/>
          <p:cNvSpPr>
            <a:spLocks noGrp="1"/>
          </p:cNvSpPr>
          <p:nvPr>
            <p:ph idx="1"/>
          </p:nvPr>
        </p:nvSpPr>
        <p:spPr>
          <a:xfrm>
            <a:off x="457200" y="1295400"/>
            <a:ext cx="8229600" cy="4953000"/>
          </a:xfrm>
        </p:spPr>
        <p:txBody>
          <a:bodyPr>
            <a:noAutofit/>
          </a:bodyPr>
          <a:lstStyle/>
          <a:p>
            <a:r>
              <a:rPr lang="en-US" sz="4400" dirty="0"/>
              <a:t>Introduction to creating accessible PowerPoints.</a:t>
            </a:r>
          </a:p>
          <a:p>
            <a:endParaRPr lang="en-US" sz="1200" dirty="0"/>
          </a:p>
          <a:p>
            <a:r>
              <a:rPr lang="en-US" sz="4400" dirty="0"/>
              <a:t>for professionals who create or advocate for documents or content for employees, students, or others.</a:t>
            </a:r>
          </a:p>
        </p:txBody>
      </p:sp>
      <p:sp>
        <p:nvSpPr>
          <p:cNvPr id="5" name="Content Placeholder 2">
            <a:extLst>
              <a:ext uri="{FF2B5EF4-FFF2-40B4-BE49-F238E27FC236}">
                <a16:creationId xmlns:a16="http://schemas.microsoft.com/office/drawing/2014/main" id="{B82A252C-3CB4-4ADE-BC8E-D68712377D4F}"/>
              </a:ext>
            </a:extLst>
          </p:cNvPr>
          <p:cNvSpPr txBox="1">
            <a:spLocks/>
          </p:cNvSpPr>
          <p:nvPr/>
        </p:nvSpPr>
        <p:spPr>
          <a:xfrm>
            <a:off x="8590613" y="6374567"/>
            <a:ext cx="457200" cy="3810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Aft>
                <a:spcPts val="500"/>
              </a:spcAft>
              <a:buNone/>
            </a:pPr>
            <a:r>
              <a:rPr lang="en-US" sz="2000" dirty="0"/>
              <a:t>2</a:t>
            </a:r>
          </a:p>
        </p:txBody>
      </p:sp>
    </p:spTree>
    <p:extLst>
      <p:ext uri="{BB962C8B-B14F-4D97-AF65-F5344CB8AC3E}">
        <p14:creationId xmlns:p14="http://schemas.microsoft.com/office/powerpoint/2010/main" val="158129753"/>
      </p:ext>
    </p:extLst>
  </p:cSld>
  <p:clrMapOvr>
    <a:masterClrMapping/>
  </p:clrMapOvr>
  <mc:AlternateContent xmlns:mc="http://schemas.openxmlformats.org/markup-compatibility/2006">
    <mc:Choice xmlns:p14="http://schemas.microsoft.com/office/powerpoint/2010/main" Requires="p14">
      <p:transition spd="slow" p14:dur="2000">
        <p:sndAc>
          <p:stSnd>
            <p:snd r:embed="rId2" name="click.wav"/>
          </p:stSnd>
        </p:sndAc>
      </p:transition>
    </mc:Choice>
    <mc:Fallback>
      <p:transition spd="slow">
        <p:sndAc>
          <p:stSnd>
            <p:snd r:embed="rId2" name="click.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anim calcmode="lin" valueType="num">
                                      <p:cBhvr additive="base">
                                        <p:cTn id="19"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914400"/>
          </a:xfrm>
        </p:spPr>
        <p:txBody>
          <a:bodyPr>
            <a:normAutofit/>
          </a:bodyPr>
          <a:lstStyle/>
          <a:p>
            <a:r>
              <a:rPr lang="en-US" b="1" dirty="0"/>
              <a:t>Use Real Text!</a:t>
            </a:r>
          </a:p>
        </p:txBody>
      </p:sp>
      <p:sp>
        <p:nvSpPr>
          <p:cNvPr id="3" name="Content Placeholder 2"/>
          <p:cNvSpPr>
            <a:spLocks noGrp="1"/>
          </p:cNvSpPr>
          <p:nvPr>
            <p:ph idx="1"/>
          </p:nvPr>
        </p:nvSpPr>
        <p:spPr>
          <a:xfrm>
            <a:off x="228600" y="1371600"/>
            <a:ext cx="8686800" cy="3276600"/>
          </a:xfrm>
        </p:spPr>
        <p:txBody>
          <a:bodyPr>
            <a:noAutofit/>
          </a:bodyPr>
          <a:lstStyle/>
          <a:p>
            <a:pPr>
              <a:lnSpc>
                <a:spcPct val="120000"/>
              </a:lnSpc>
              <a:spcBef>
                <a:spcPts val="0"/>
              </a:spcBef>
            </a:pPr>
            <a:r>
              <a:rPr lang="en-US" sz="4400" dirty="0"/>
              <a:t>Make sure that pages with text are not simply graphics, and that text is “real text.”</a:t>
            </a:r>
          </a:p>
          <a:p>
            <a:pPr lvl="1">
              <a:lnSpc>
                <a:spcPct val="120000"/>
              </a:lnSpc>
              <a:spcBef>
                <a:spcPts val="0"/>
              </a:spcBef>
            </a:pPr>
            <a:r>
              <a:rPr lang="en-US" sz="3600" dirty="0"/>
              <a:t>SmartArt is not recommended.</a:t>
            </a:r>
          </a:p>
        </p:txBody>
      </p:sp>
      <p:sp>
        <p:nvSpPr>
          <p:cNvPr id="5" name="Content Placeholder 2">
            <a:extLst>
              <a:ext uri="{FF2B5EF4-FFF2-40B4-BE49-F238E27FC236}">
                <a16:creationId xmlns:a16="http://schemas.microsoft.com/office/drawing/2014/main" id="{B4457C60-FA6E-42AE-86C6-331583068E0B}"/>
              </a:ext>
            </a:extLst>
          </p:cNvPr>
          <p:cNvSpPr txBox="1">
            <a:spLocks/>
          </p:cNvSpPr>
          <p:nvPr/>
        </p:nvSpPr>
        <p:spPr>
          <a:xfrm>
            <a:off x="8382000" y="6410523"/>
            <a:ext cx="589613" cy="295077"/>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Aft>
                <a:spcPts val="500"/>
              </a:spcAft>
              <a:buNone/>
            </a:pPr>
            <a:fld id="{25CD808C-EA59-4D7B-9474-B7985D95535C}" type="slidenum">
              <a:rPr lang="en-US" sz="2000" smtClean="0"/>
              <a:t>20</a:t>
            </a:fld>
            <a:endParaRPr lang="en-US" sz="2000" dirty="0"/>
          </a:p>
        </p:txBody>
      </p:sp>
    </p:spTree>
    <p:extLst>
      <p:ext uri="{BB962C8B-B14F-4D97-AF65-F5344CB8AC3E}">
        <p14:creationId xmlns:p14="http://schemas.microsoft.com/office/powerpoint/2010/main" val="3283669475"/>
      </p:ext>
    </p:extLst>
  </p:cSld>
  <p:clrMapOvr>
    <a:masterClrMapping/>
  </p:clrMapOvr>
  <mc:AlternateContent xmlns:mc="http://schemas.openxmlformats.org/markup-compatibility/2006">
    <mc:Choice xmlns:p14="http://schemas.microsoft.com/office/powerpoint/2010/main" Requires="p14">
      <p:transition spd="slow" p14:dur="2000">
        <p:sndAc>
          <p:stSnd>
            <p:snd r:embed="rId3" name="click.wav"/>
          </p:stSnd>
        </p:sndAc>
      </p:transition>
    </mc:Choice>
    <mc:Fallback>
      <p:transition spd="slow">
        <p:sndAc>
          <p:stSnd>
            <p:snd r:embed="rId3" name="click.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5">
                                            <p:txEl>
                                              <p:charRg st="0" end="2"/>
                                            </p:txEl>
                                          </p:spTgt>
                                        </p:tgtEl>
                                        <p:attrNameLst>
                                          <p:attrName>style.visibility</p:attrName>
                                        </p:attrNameLst>
                                      </p:cBhvr>
                                      <p:to>
                                        <p:strVal val="visible"/>
                                      </p:to>
                                    </p:set>
                                    <p:anim calcmode="lin" valueType="num">
                                      <p:cBhvr additive="base">
                                        <p:cTn id="17" dur="500" fill="hold"/>
                                        <p:tgtEl>
                                          <p:spTgt spid="5">
                                            <p:txEl>
                                              <p:charRg st="0"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5">
                                            <p:txEl>
                                              <p:charRg st="0"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762000"/>
          </a:xfrm>
        </p:spPr>
        <p:txBody>
          <a:bodyPr>
            <a:normAutofit/>
          </a:bodyPr>
          <a:lstStyle/>
          <a:p>
            <a:r>
              <a:rPr lang="en-US" dirty="0"/>
              <a:t>Presentation Accessibility Links</a:t>
            </a:r>
          </a:p>
        </p:txBody>
      </p:sp>
      <p:sp>
        <p:nvSpPr>
          <p:cNvPr id="3" name="Content Placeholder 2"/>
          <p:cNvSpPr>
            <a:spLocks noGrp="1"/>
          </p:cNvSpPr>
          <p:nvPr>
            <p:ph idx="1"/>
          </p:nvPr>
        </p:nvSpPr>
        <p:spPr>
          <a:xfrm>
            <a:off x="228600" y="838200"/>
            <a:ext cx="8686800" cy="5410200"/>
          </a:xfrm>
        </p:spPr>
        <p:txBody>
          <a:bodyPr>
            <a:noAutofit/>
          </a:bodyPr>
          <a:lstStyle/>
          <a:p>
            <a:pPr lvl="0">
              <a:spcAft>
                <a:spcPts val="200"/>
              </a:spcAft>
              <a:buClr>
                <a:schemeClr val="tx1"/>
              </a:buClr>
            </a:pPr>
            <a:r>
              <a:rPr lang="en-US" sz="2400" dirty="0">
                <a:latin typeface="+mj-lt"/>
                <a:hlinkClick r:id="rId4"/>
              </a:rPr>
              <a:t>Make your PowerPoint presentations accessible to people with disabilities (Microsoft)</a:t>
            </a:r>
            <a:endParaRPr lang="en-US" sz="2400" dirty="0">
              <a:latin typeface="+mj-lt"/>
            </a:endParaRPr>
          </a:p>
          <a:p>
            <a:pPr>
              <a:spcAft>
                <a:spcPts val="200"/>
              </a:spcAft>
              <a:buClr>
                <a:schemeClr val="tx1"/>
              </a:buClr>
            </a:pPr>
            <a:r>
              <a:rPr lang="en-US" sz="2400" dirty="0">
                <a:latin typeface="+mj-lt"/>
                <a:hlinkClick r:id="rId5"/>
              </a:rPr>
              <a:t>PowerPoint Accessibility from WebAIM</a:t>
            </a:r>
            <a:endParaRPr lang="en-US" sz="2400" dirty="0">
              <a:latin typeface="+mj-lt"/>
            </a:endParaRPr>
          </a:p>
          <a:p>
            <a:pPr>
              <a:spcAft>
                <a:spcPts val="200"/>
              </a:spcAft>
              <a:buClr>
                <a:schemeClr val="tx1"/>
              </a:buClr>
            </a:pPr>
            <a:r>
              <a:rPr lang="en-US" sz="2400" dirty="0">
                <a:latin typeface="+mj-lt"/>
                <a:hlinkClick r:id="rId6"/>
              </a:rPr>
              <a:t>PDF Accessibility: Converting Documents to PDFs: WebAIM</a:t>
            </a:r>
            <a:r>
              <a:rPr lang="en-US" sz="2400" dirty="0">
                <a:latin typeface="+mj-lt"/>
              </a:rPr>
              <a:t> </a:t>
            </a:r>
          </a:p>
          <a:p>
            <a:pPr>
              <a:spcAft>
                <a:spcPts val="200"/>
              </a:spcAft>
              <a:buClr>
                <a:schemeClr val="tx1"/>
              </a:buClr>
            </a:pPr>
            <a:r>
              <a:rPr lang="en-US" sz="2400" u="sng" dirty="0">
                <a:solidFill>
                  <a:srgbClr val="0000FF"/>
                </a:solidFill>
                <a:effectLst/>
                <a:latin typeface="+mj-lt"/>
                <a:ea typeface="Calibri" panose="020F0502020204030204" pitchFamily="34" charset="0"/>
                <a:cs typeface="Times New Roman" panose="02020603050405020304" pitchFamily="18" charset="0"/>
                <a:hlinkClick r:id="rId7"/>
              </a:rPr>
              <a:t>Creating and Sharing Successfully Accessible Presentations (also from AER eLearning - archived webinar)</a:t>
            </a:r>
            <a:r>
              <a:rPr lang="en-US" sz="2400" dirty="0">
                <a:effectLst/>
                <a:latin typeface="+mj-lt"/>
                <a:ea typeface="Calibri" panose="020F0502020204030204" pitchFamily="34" charset="0"/>
                <a:cs typeface="Times New Roman" panose="02020603050405020304" pitchFamily="18" charset="0"/>
              </a:rPr>
              <a:t> Nell Koneczny from the American Anthropological Association  </a:t>
            </a:r>
            <a:endParaRPr lang="en-US" sz="2400" dirty="0">
              <a:latin typeface="+mj-lt"/>
              <a:ea typeface="Calibri" panose="020F0502020204030204" pitchFamily="34" charset="0"/>
            </a:endParaRPr>
          </a:p>
          <a:p>
            <a:pPr>
              <a:spcAft>
                <a:spcPts val="200"/>
              </a:spcAft>
              <a:buClr>
                <a:schemeClr val="tx1"/>
              </a:buClr>
            </a:pPr>
            <a:r>
              <a:rPr lang="en-US" sz="2400" u="sng" dirty="0">
                <a:solidFill>
                  <a:srgbClr val="0000FF"/>
                </a:solidFill>
                <a:effectLst/>
                <a:latin typeface="+mj-lt"/>
                <a:ea typeface="Times New Roman" panose="02020603050405020304" pitchFamily="18" charset="0"/>
                <a:cs typeface="Arial" panose="020B0604020202020204" pitchFamily="34" charset="0"/>
                <a:hlinkClick r:id="rId8"/>
              </a:rPr>
              <a:t>Presentation Guidelines for Success &amp; Accessibility (American Anthropological Association)</a:t>
            </a:r>
            <a:r>
              <a:rPr lang="en-US" sz="2400" dirty="0">
                <a:solidFill>
                  <a:srgbClr val="000000"/>
                </a:solidFill>
                <a:effectLst/>
                <a:latin typeface="+mj-lt"/>
                <a:ea typeface="Times New Roman" panose="02020603050405020304" pitchFamily="18" charset="0"/>
              </a:rPr>
              <a:t> (Nell Koneczny)</a:t>
            </a:r>
            <a:endParaRPr lang="en-US" sz="2400" dirty="0">
              <a:latin typeface="+mj-lt"/>
              <a:ea typeface="Times New Roman" panose="02020603050405020304" pitchFamily="18" charset="0"/>
            </a:endParaRPr>
          </a:p>
          <a:p>
            <a:pPr>
              <a:spcAft>
                <a:spcPts val="200"/>
              </a:spcAft>
              <a:buClr>
                <a:schemeClr val="tx1"/>
              </a:buClr>
            </a:pPr>
            <a:r>
              <a:rPr lang="en-US" sz="2400" u="sng" dirty="0">
                <a:solidFill>
                  <a:srgbClr val="0000FF"/>
                </a:solidFill>
                <a:effectLst/>
                <a:latin typeface="+mj-lt"/>
                <a:ea typeface="Times New Roman" panose="02020603050405020304" pitchFamily="18" charset="0"/>
                <a:cs typeface="Arial" panose="020B0604020202020204" pitchFamily="34" charset="0"/>
                <a:hlinkClick r:id="rId9"/>
              </a:rPr>
              <a:t>Virtual Presentation Guidelines (American Anthropological Association)</a:t>
            </a:r>
            <a:r>
              <a:rPr lang="en-US" sz="2400" dirty="0">
                <a:solidFill>
                  <a:srgbClr val="000000"/>
                </a:solidFill>
                <a:effectLst/>
                <a:latin typeface="+mj-lt"/>
                <a:ea typeface="Times New Roman" panose="02020603050405020304" pitchFamily="18" charset="0"/>
              </a:rPr>
              <a:t> (Nell Koneczny)</a:t>
            </a:r>
          </a:p>
          <a:p>
            <a:pPr>
              <a:spcAft>
                <a:spcPts val="200"/>
              </a:spcAft>
              <a:buClr>
                <a:schemeClr val="tx1"/>
              </a:buClr>
            </a:pPr>
            <a:r>
              <a:rPr lang="en-US" sz="2400" dirty="0">
                <a:latin typeface="+mj-lt"/>
                <a:hlinkClick r:id="rId10"/>
              </a:rPr>
              <a:t>APH Hive Courses for PowerPoint and Word Accessibility</a:t>
            </a:r>
            <a:r>
              <a:rPr lang="en-US" sz="2400" dirty="0">
                <a:latin typeface="+mj-lt"/>
              </a:rPr>
              <a:t> </a:t>
            </a:r>
          </a:p>
        </p:txBody>
      </p:sp>
      <p:sp>
        <p:nvSpPr>
          <p:cNvPr id="5" name="Content Placeholder 2">
            <a:extLst>
              <a:ext uri="{FF2B5EF4-FFF2-40B4-BE49-F238E27FC236}">
                <a16:creationId xmlns:a16="http://schemas.microsoft.com/office/drawing/2014/main" id="{2B71D01A-1AC6-4C34-B5DF-06939E410FD4}"/>
              </a:ext>
            </a:extLst>
          </p:cNvPr>
          <p:cNvSpPr txBox="1">
            <a:spLocks/>
          </p:cNvSpPr>
          <p:nvPr/>
        </p:nvSpPr>
        <p:spPr>
          <a:xfrm>
            <a:off x="8382000" y="6410523"/>
            <a:ext cx="589613" cy="295077"/>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Aft>
                <a:spcPts val="500"/>
              </a:spcAft>
              <a:buNone/>
            </a:pPr>
            <a:fld id="{25CD808C-EA59-4D7B-9474-B7985D95535C}" type="slidenum">
              <a:rPr lang="en-US" sz="2000" smtClean="0"/>
              <a:t>21</a:t>
            </a:fld>
            <a:endParaRPr lang="en-US" sz="2000" dirty="0"/>
          </a:p>
        </p:txBody>
      </p:sp>
    </p:spTree>
    <p:extLst>
      <p:ext uri="{BB962C8B-B14F-4D97-AF65-F5344CB8AC3E}">
        <p14:creationId xmlns:p14="http://schemas.microsoft.com/office/powerpoint/2010/main" val="1550674828"/>
      </p:ext>
    </p:extLst>
  </p:cSld>
  <p:clrMapOvr>
    <a:masterClrMapping/>
  </p:clrMapOvr>
  <mc:AlternateContent xmlns:mc="http://schemas.openxmlformats.org/markup-compatibility/2006">
    <mc:Choice xmlns:p14="http://schemas.microsoft.com/office/powerpoint/2010/main" Requires="p14">
      <p:transition spd="slow" p14:dur="2000">
        <p:sndAc>
          <p:stSnd>
            <p:snd r:embed="rId3" name="click.wav"/>
          </p:stSnd>
        </p:sndAc>
      </p:transition>
    </mc:Choice>
    <mc:Fallback>
      <p:transition spd="slow">
        <p:sndAc>
          <p:stSnd>
            <p:snd r:embed="rId3" name="click.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5">
                                            <p:txEl>
                                              <p:charRg st="0" end="2"/>
                                            </p:txEl>
                                          </p:spTgt>
                                        </p:tgtEl>
                                        <p:attrNameLst>
                                          <p:attrName>style.visibility</p:attrName>
                                        </p:attrNameLst>
                                      </p:cBhvr>
                                      <p:to>
                                        <p:strVal val="visible"/>
                                      </p:to>
                                    </p:set>
                                    <p:anim calcmode="lin" valueType="num">
                                      <p:cBhvr additive="base">
                                        <p:cTn id="49" dur="500" fill="hold"/>
                                        <p:tgtEl>
                                          <p:spTgt spid="5">
                                            <p:txEl>
                                              <p:charRg st="0" end="2"/>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5">
                                            <p:txEl>
                                              <p:charRg st="0"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normAutofit/>
          </a:bodyPr>
          <a:lstStyle/>
          <a:p>
            <a:r>
              <a:rPr lang="en-US" dirty="0"/>
              <a:t>Resources</a:t>
            </a:r>
          </a:p>
        </p:txBody>
      </p:sp>
      <p:sp>
        <p:nvSpPr>
          <p:cNvPr id="3" name="Content Placeholder 2"/>
          <p:cNvSpPr>
            <a:spLocks noGrp="1"/>
          </p:cNvSpPr>
          <p:nvPr>
            <p:ph idx="1"/>
          </p:nvPr>
        </p:nvSpPr>
        <p:spPr>
          <a:xfrm>
            <a:off x="228600" y="838200"/>
            <a:ext cx="8686800" cy="4648200"/>
          </a:xfrm>
        </p:spPr>
        <p:txBody>
          <a:bodyPr>
            <a:noAutofit/>
          </a:bodyPr>
          <a:lstStyle/>
          <a:p>
            <a:pPr>
              <a:lnSpc>
                <a:spcPct val="120000"/>
              </a:lnSpc>
              <a:spcBef>
                <a:spcPts val="0"/>
              </a:spcBef>
              <a:spcAft>
                <a:spcPts val="1000"/>
              </a:spcAft>
              <a:tabLst>
                <a:tab pos="1023938" algn="l"/>
              </a:tabLst>
            </a:pPr>
            <a:r>
              <a:rPr lang="en-US" sz="2800" dirty="0">
                <a:hlinkClick r:id="rId4"/>
              </a:rPr>
              <a:t>W3C Overview: Before and After Demonstration for Web Accessibility</a:t>
            </a:r>
            <a:endParaRPr lang="en-US" sz="2800" dirty="0"/>
          </a:p>
          <a:p>
            <a:pPr>
              <a:lnSpc>
                <a:spcPct val="120000"/>
              </a:lnSpc>
              <a:spcBef>
                <a:spcPts val="0"/>
              </a:spcBef>
              <a:spcAft>
                <a:spcPts val="1000"/>
              </a:spcAft>
              <a:tabLst>
                <a:tab pos="1023938" algn="l"/>
              </a:tabLst>
            </a:pPr>
            <a:r>
              <a:rPr lang="en-US" sz="2800" dirty="0">
                <a:hlinkClick r:id="rId5"/>
              </a:rPr>
              <a:t>Adobe Acrobat DC Accessibility Guides</a:t>
            </a:r>
            <a:endParaRPr lang="en-US" sz="2800" dirty="0"/>
          </a:p>
          <a:p>
            <a:pPr>
              <a:lnSpc>
                <a:spcPct val="120000"/>
              </a:lnSpc>
              <a:spcBef>
                <a:spcPts val="0"/>
              </a:spcBef>
              <a:spcAft>
                <a:spcPts val="1000"/>
              </a:spcAft>
              <a:tabLst>
                <a:tab pos="1023938" algn="l"/>
              </a:tabLst>
            </a:pPr>
            <a:r>
              <a:rPr lang="en-US" sz="2800" dirty="0">
                <a:hlinkClick r:id="rId6"/>
              </a:rPr>
              <a:t>PDF Accessibility from WebAIM</a:t>
            </a:r>
            <a:endParaRPr lang="en-US" sz="2800" dirty="0"/>
          </a:p>
          <a:p>
            <a:pPr>
              <a:lnSpc>
                <a:spcPct val="120000"/>
              </a:lnSpc>
              <a:spcBef>
                <a:spcPts val="0"/>
              </a:spcBef>
              <a:spcAft>
                <a:spcPts val="1000"/>
              </a:spcAft>
              <a:tabLst>
                <a:tab pos="1023938" algn="l"/>
              </a:tabLst>
            </a:pPr>
            <a:r>
              <a:rPr lang="en-US" sz="2800" dirty="0">
                <a:hlinkClick r:id="rId7"/>
              </a:rPr>
              <a:t>Using Microsoft Word to create accessible content</a:t>
            </a:r>
            <a:endParaRPr lang="en-US" sz="2800" dirty="0"/>
          </a:p>
          <a:p>
            <a:pPr>
              <a:lnSpc>
                <a:spcPct val="120000"/>
              </a:lnSpc>
              <a:spcBef>
                <a:spcPts val="0"/>
              </a:spcBef>
              <a:spcAft>
                <a:spcPts val="1000"/>
              </a:spcAft>
              <a:tabLst>
                <a:tab pos="1023938" algn="l"/>
              </a:tabLst>
            </a:pPr>
            <a:r>
              <a:rPr lang="en-US" sz="2800" dirty="0">
                <a:hlinkClick r:id="rId8"/>
              </a:rPr>
              <a:t>List of Accessibility Resources from the Lighthouse for the Blind of the Palm Beaches</a:t>
            </a:r>
            <a:r>
              <a:rPr lang="en-US" sz="2800" dirty="0"/>
              <a:t> </a:t>
            </a:r>
          </a:p>
        </p:txBody>
      </p:sp>
      <p:sp>
        <p:nvSpPr>
          <p:cNvPr id="6" name="Content Placeholder 2">
            <a:extLst>
              <a:ext uri="{FF2B5EF4-FFF2-40B4-BE49-F238E27FC236}">
                <a16:creationId xmlns:a16="http://schemas.microsoft.com/office/drawing/2014/main" id="{4D3A43F7-1EE1-4B4E-88B6-89126EF59BC4}"/>
              </a:ext>
            </a:extLst>
          </p:cNvPr>
          <p:cNvSpPr txBox="1">
            <a:spLocks/>
          </p:cNvSpPr>
          <p:nvPr/>
        </p:nvSpPr>
        <p:spPr>
          <a:xfrm>
            <a:off x="8382000" y="6410523"/>
            <a:ext cx="589613" cy="295077"/>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Aft>
                <a:spcPts val="500"/>
              </a:spcAft>
              <a:buNone/>
            </a:pPr>
            <a:fld id="{25CD808C-EA59-4D7B-9474-B7985D95535C}" type="slidenum">
              <a:rPr lang="en-US" sz="2000" smtClean="0"/>
              <a:t>22</a:t>
            </a:fld>
            <a:endParaRPr lang="en-US" sz="2000" dirty="0"/>
          </a:p>
        </p:txBody>
      </p:sp>
    </p:spTree>
    <p:extLst>
      <p:ext uri="{BB962C8B-B14F-4D97-AF65-F5344CB8AC3E}">
        <p14:creationId xmlns:p14="http://schemas.microsoft.com/office/powerpoint/2010/main" val="1251698974"/>
      </p:ext>
    </p:extLst>
  </p:cSld>
  <p:clrMapOvr>
    <a:masterClrMapping/>
  </p:clrMapOvr>
  <mc:AlternateContent xmlns:mc="http://schemas.openxmlformats.org/markup-compatibility/2006">
    <mc:Choice xmlns:p14="http://schemas.microsoft.com/office/powerpoint/2010/main" Requires="p14">
      <p:transition spd="slow" p14:dur="2000">
        <p:sndAc>
          <p:stSnd>
            <p:snd r:embed="rId3" name="click.wav"/>
          </p:stSnd>
        </p:sndAc>
      </p:transition>
    </mc:Choice>
    <mc:Fallback>
      <p:transition spd="slow">
        <p:sndAc>
          <p:stSnd>
            <p:snd r:embed="rId3" name="click.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6">
                                            <p:txEl>
                                              <p:charRg st="0" end="2"/>
                                            </p:txEl>
                                          </p:spTgt>
                                        </p:tgtEl>
                                        <p:attrNameLst>
                                          <p:attrName>style.visibility</p:attrName>
                                        </p:attrNameLst>
                                      </p:cBhvr>
                                      <p:to>
                                        <p:strVal val="visible"/>
                                      </p:to>
                                    </p:set>
                                    <p:anim calcmode="lin" valueType="num">
                                      <p:cBhvr additive="base">
                                        <p:cTn id="37" dur="500" fill="hold"/>
                                        <p:tgtEl>
                                          <p:spTgt spid="6">
                                            <p:txEl>
                                              <p:charRg st="0" end="2"/>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
                                            <p:txEl>
                                              <p:charRg st="0"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397088"/>
            <a:ext cx="3962400" cy="2117511"/>
          </a:xfrm>
        </p:spPr>
        <p:txBody>
          <a:bodyPr>
            <a:noAutofit/>
          </a:bodyPr>
          <a:lstStyle/>
          <a:p>
            <a:r>
              <a:rPr lang="en-US" sz="3600" dirty="0"/>
              <a:t>Thank </a:t>
            </a:r>
            <a:r>
              <a:rPr lang="en-US" sz="3600"/>
              <a:t>you for joining </a:t>
            </a:r>
            <a:r>
              <a:rPr lang="en-US" sz="3600" dirty="0"/>
              <a:t>us today!</a:t>
            </a:r>
          </a:p>
        </p:txBody>
      </p:sp>
      <p:sp>
        <p:nvSpPr>
          <p:cNvPr id="3" name="Content Placeholder 2"/>
          <p:cNvSpPr>
            <a:spLocks noGrp="1"/>
          </p:cNvSpPr>
          <p:nvPr>
            <p:ph idx="1"/>
          </p:nvPr>
        </p:nvSpPr>
        <p:spPr>
          <a:xfrm>
            <a:off x="228600" y="2133600"/>
            <a:ext cx="4419600" cy="1828800"/>
          </a:xfrm>
        </p:spPr>
        <p:txBody>
          <a:bodyPr>
            <a:normAutofit fontScale="92500" lnSpcReduction="20000"/>
          </a:bodyPr>
          <a:lstStyle/>
          <a:p>
            <a:pPr lvl="0"/>
            <a:endParaRPr lang="en-US" dirty="0"/>
          </a:p>
          <a:p>
            <a:pPr marL="0" lvl="0" indent="0">
              <a:buNone/>
            </a:pPr>
            <a:endParaRPr lang="en-US" dirty="0"/>
          </a:p>
          <a:p>
            <a:pPr>
              <a:buClr>
                <a:srgbClr val="D9FBF5"/>
              </a:buClr>
            </a:pPr>
            <a:r>
              <a:rPr lang="en-US" sz="6000" dirty="0"/>
              <a:t>Questions?</a:t>
            </a:r>
          </a:p>
        </p:txBody>
      </p:sp>
      <p:pic>
        <p:nvPicPr>
          <p:cNvPr id="6" name="Picture 5" descr="A solid cartoon character is standing inside of a giant red question mark.">
            <a:extLst>
              <a:ext uri="{FF2B5EF4-FFF2-40B4-BE49-F238E27FC236}">
                <a16:creationId xmlns:a16="http://schemas.microsoft.com/office/drawing/2014/main" id="{2EB0000B-EB2F-4A4B-A0D8-88EDE4CAB094}"/>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4876800" y="304800"/>
            <a:ext cx="3962400" cy="3962400"/>
          </a:xfrm>
          <a:prstGeom prst="rect">
            <a:avLst/>
          </a:prstGeom>
        </p:spPr>
      </p:pic>
      <p:sp>
        <p:nvSpPr>
          <p:cNvPr id="7" name="TextBox 6">
            <a:extLst>
              <a:ext uri="{FF2B5EF4-FFF2-40B4-BE49-F238E27FC236}">
                <a16:creationId xmlns:a16="http://schemas.microsoft.com/office/drawing/2014/main" id="{349662F8-6D53-4D34-BB0F-B9D017D59ED8}"/>
              </a:ext>
            </a:extLst>
          </p:cNvPr>
          <p:cNvSpPr txBox="1"/>
          <p:nvPr/>
        </p:nvSpPr>
        <p:spPr>
          <a:xfrm>
            <a:off x="4648200" y="4408273"/>
            <a:ext cx="4724400" cy="1200329"/>
          </a:xfrm>
          <a:prstGeom prst="rect">
            <a:avLst/>
          </a:prstGeom>
          <a:noFill/>
        </p:spPr>
        <p:txBody>
          <a:bodyPr wrap="square" rtlCol="0">
            <a:spAutoFit/>
          </a:bodyPr>
          <a:lstStyle/>
          <a:p>
            <a:r>
              <a:rPr lang="en-US" sz="2400" dirty="0">
                <a:hlinkClick r:id="rId4" tooltip="http://duskyillusions.com/niche-niche-question/man-with-question-04/"/>
              </a:rPr>
              <a:t>Question Mark with Cartoon Person</a:t>
            </a:r>
            <a:r>
              <a:rPr lang="en-US" sz="2400" dirty="0"/>
              <a:t> by Unknown Author is licensed under </a:t>
            </a:r>
            <a:r>
              <a:rPr lang="en-US" sz="2400" dirty="0">
                <a:hlinkClick r:id="rId5" tooltip="https://creativecommons.org/licenses/by-nc-nd/3.0/"/>
              </a:rPr>
              <a:t>CC BY-NC-ND</a:t>
            </a:r>
            <a:endParaRPr lang="en-US" sz="2400" dirty="0"/>
          </a:p>
        </p:txBody>
      </p:sp>
      <p:sp>
        <p:nvSpPr>
          <p:cNvPr id="8" name="Content Placeholder 2">
            <a:extLst>
              <a:ext uri="{FF2B5EF4-FFF2-40B4-BE49-F238E27FC236}">
                <a16:creationId xmlns:a16="http://schemas.microsoft.com/office/drawing/2014/main" id="{408ACF71-A977-4767-ADBD-A75F3FDFEC2C}"/>
              </a:ext>
            </a:extLst>
          </p:cNvPr>
          <p:cNvSpPr txBox="1">
            <a:spLocks/>
          </p:cNvSpPr>
          <p:nvPr/>
        </p:nvSpPr>
        <p:spPr>
          <a:xfrm>
            <a:off x="8382000" y="6410523"/>
            <a:ext cx="589613" cy="295077"/>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Aft>
                <a:spcPts val="500"/>
              </a:spcAft>
              <a:buNone/>
            </a:pPr>
            <a:fld id="{25CD808C-EA59-4D7B-9474-B7985D95535C}" type="slidenum">
              <a:rPr lang="en-US" sz="2000" smtClean="0"/>
              <a:t>23</a:t>
            </a:fld>
            <a:endParaRPr lang="en-US" sz="2000" dirty="0"/>
          </a:p>
        </p:txBody>
      </p:sp>
    </p:spTree>
    <p:extLst>
      <p:ext uri="{BB962C8B-B14F-4D97-AF65-F5344CB8AC3E}">
        <p14:creationId xmlns:p14="http://schemas.microsoft.com/office/powerpoint/2010/main" val="925166240"/>
      </p:ext>
    </p:extLst>
  </p:cSld>
  <p:clrMapOvr>
    <a:masterClrMapping/>
  </p:clrMapOvr>
  <mc:AlternateContent xmlns:mc="http://schemas.openxmlformats.org/markup-compatibility/2006">
    <mc:Choice xmlns:p14="http://schemas.microsoft.com/office/powerpoint/2010/main" Requires="p14">
      <p:transition spd="slow" p14:dur="2000">
        <p:sndAc>
          <p:stSnd>
            <p:snd r:embed="rId2" name="click.wav"/>
          </p:stSnd>
        </p:sndAc>
      </p:transition>
    </mc:Choice>
    <mc:Fallback>
      <p:transition spd="slow">
        <p:sndAc>
          <p:stSnd>
            <p:snd r:embed="rId2" name="click.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grpId="0" nodeType="clickEffect">
                                  <p:stCondLst>
                                    <p:cond delay="0"/>
                                  </p:stCondLst>
                                  <p:childTnLst>
                                    <p:animRot by="21600000">
                                      <p:cBhvr>
                                        <p:cTn id="6" dur="2000" fill="hold"/>
                                        <p:tgtEl>
                                          <p:spTgt spid="3">
                                            <p:txEl>
                                              <p:pRg st="2" end="2"/>
                                            </p:txEl>
                                          </p:spTgt>
                                        </p:tgtEl>
                                        <p:attrNameLst>
                                          <p:attrName>r</p:attrName>
                                        </p:attrNameLst>
                                      </p:cBhvr>
                                    </p:animRo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8">
                                            <p:txEl>
                                              <p:charRg st="0" end="2"/>
                                            </p:txEl>
                                          </p:spTgt>
                                        </p:tgtEl>
                                        <p:attrNameLst>
                                          <p:attrName>style.visibility</p:attrName>
                                        </p:attrNameLst>
                                      </p:cBhvr>
                                      <p:to>
                                        <p:strVal val="visible"/>
                                      </p:to>
                                    </p:set>
                                    <p:anim calcmode="lin" valueType="num">
                                      <p:cBhvr additive="base">
                                        <p:cTn id="11" dur="500" fill="hold"/>
                                        <p:tgtEl>
                                          <p:spTgt spid="8">
                                            <p:txEl>
                                              <p:charRg st="0"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8">
                                            <p:txEl>
                                              <p:charRg st="0"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8"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2075"/>
            <a:ext cx="8229600" cy="517525"/>
          </a:xfrm>
        </p:spPr>
        <p:txBody>
          <a:bodyPr>
            <a:noAutofit/>
          </a:bodyPr>
          <a:lstStyle/>
          <a:p>
            <a:r>
              <a:rPr lang="en-US" sz="3600" dirty="0"/>
              <a:t>Learning Objectives</a:t>
            </a:r>
          </a:p>
        </p:txBody>
      </p:sp>
      <p:sp>
        <p:nvSpPr>
          <p:cNvPr id="3" name="Content Placeholder 2"/>
          <p:cNvSpPr>
            <a:spLocks noGrp="1"/>
          </p:cNvSpPr>
          <p:nvPr>
            <p:ph idx="1"/>
          </p:nvPr>
        </p:nvSpPr>
        <p:spPr>
          <a:xfrm>
            <a:off x="304800" y="914401"/>
            <a:ext cx="8534400" cy="5257799"/>
          </a:xfrm>
        </p:spPr>
        <p:txBody>
          <a:bodyPr>
            <a:noAutofit/>
          </a:bodyPr>
          <a:lstStyle/>
          <a:p>
            <a:pPr marR="0" lvl="0">
              <a:spcBef>
                <a:spcPts val="0"/>
              </a:spcBef>
              <a:spcAft>
                <a:spcPts val="0"/>
              </a:spcAft>
              <a:buFont typeface="+mj-lt"/>
              <a:buAutoNum type="arabicPeriod"/>
            </a:pPr>
            <a:r>
              <a:rPr lang="en-US" sz="2800" dirty="0">
                <a:effectLst/>
                <a:ea typeface="Calibri" panose="020F0502020204030204" pitchFamily="34" charset="0"/>
              </a:rPr>
              <a:t>Describe at least 5 different strategies for creating accessible Microsoft PowerPoint slide presentations using both keyboard commands and the mouse pointer.</a:t>
            </a:r>
          </a:p>
          <a:p>
            <a:pPr marR="0" lvl="0">
              <a:spcBef>
                <a:spcPts val="0"/>
              </a:spcBef>
              <a:spcAft>
                <a:spcPts val="0"/>
              </a:spcAft>
              <a:buFont typeface="+mj-lt"/>
              <a:buAutoNum type="arabicPeriod"/>
            </a:pPr>
            <a:endParaRPr lang="en-US" sz="1800" dirty="0">
              <a:effectLst/>
              <a:ea typeface="Calibri" panose="020F0502020204030204" pitchFamily="34" charset="0"/>
            </a:endParaRPr>
          </a:p>
          <a:p>
            <a:pPr marR="0" lvl="0">
              <a:spcBef>
                <a:spcPts val="0"/>
              </a:spcBef>
              <a:spcAft>
                <a:spcPts val="0"/>
              </a:spcAft>
              <a:buFont typeface="+mj-lt"/>
              <a:buAutoNum type="arabicPeriod"/>
            </a:pPr>
            <a:r>
              <a:rPr lang="en-US" sz="2800" dirty="0">
                <a:effectLst/>
                <a:ea typeface="Calibri" panose="020F0502020204030204" pitchFamily="34" charset="0"/>
              </a:rPr>
              <a:t>Recommend at least 2 methods for verifying and remediating accessibility in a Microsoft PowerPoint file. </a:t>
            </a:r>
          </a:p>
          <a:p>
            <a:pPr marR="0" lvl="0">
              <a:spcBef>
                <a:spcPts val="0"/>
              </a:spcBef>
              <a:spcAft>
                <a:spcPts val="0"/>
              </a:spcAft>
              <a:buFont typeface="+mj-lt"/>
              <a:buAutoNum type="arabicPeriod"/>
            </a:pPr>
            <a:endParaRPr lang="en-US" sz="1800" dirty="0">
              <a:effectLst/>
              <a:ea typeface="Calibri" panose="020F0502020204030204" pitchFamily="34" charset="0"/>
            </a:endParaRPr>
          </a:p>
          <a:p>
            <a:pPr marR="0" lvl="0">
              <a:spcBef>
                <a:spcPts val="0"/>
              </a:spcBef>
              <a:spcAft>
                <a:spcPts val="0"/>
              </a:spcAft>
              <a:buFont typeface="+mj-lt"/>
              <a:buAutoNum type="arabicPeriod"/>
            </a:pPr>
            <a:r>
              <a:rPr lang="en-US" sz="2800" dirty="0">
                <a:effectLst/>
                <a:ea typeface="Calibri" panose="020F0502020204030204" pitchFamily="34" charset="0"/>
              </a:rPr>
              <a:t>Identify at least 3 specific resources for further exploration or services to assist with developing accessible digital content. </a:t>
            </a:r>
          </a:p>
        </p:txBody>
      </p:sp>
      <p:sp>
        <p:nvSpPr>
          <p:cNvPr id="5" name="Content Placeholder 2">
            <a:extLst>
              <a:ext uri="{FF2B5EF4-FFF2-40B4-BE49-F238E27FC236}">
                <a16:creationId xmlns:a16="http://schemas.microsoft.com/office/drawing/2014/main" id="{E79574DA-6F40-4A38-B315-27803AC776E3}"/>
              </a:ext>
            </a:extLst>
          </p:cNvPr>
          <p:cNvSpPr txBox="1">
            <a:spLocks/>
          </p:cNvSpPr>
          <p:nvPr/>
        </p:nvSpPr>
        <p:spPr>
          <a:xfrm>
            <a:off x="8590613" y="6374567"/>
            <a:ext cx="457200" cy="3810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Aft>
                <a:spcPts val="500"/>
              </a:spcAft>
              <a:buNone/>
            </a:pPr>
            <a:fld id="{25CD808C-EA59-4D7B-9474-B7985D95535C}" type="slidenum">
              <a:rPr lang="en-US" sz="2000" smtClean="0"/>
              <a:t>3</a:t>
            </a:fld>
            <a:endParaRPr lang="en-US" sz="2000" dirty="0"/>
          </a:p>
        </p:txBody>
      </p:sp>
    </p:spTree>
    <p:extLst>
      <p:ext uri="{BB962C8B-B14F-4D97-AF65-F5344CB8AC3E}">
        <p14:creationId xmlns:p14="http://schemas.microsoft.com/office/powerpoint/2010/main" val="56167182"/>
      </p:ext>
    </p:extLst>
  </p:cSld>
  <p:clrMapOvr>
    <a:masterClrMapping/>
  </p:clrMapOvr>
  <mc:AlternateContent xmlns:mc="http://schemas.openxmlformats.org/markup-compatibility/2006">
    <mc:Choice xmlns:p14="http://schemas.microsoft.com/office/powerpoint/2010/main" Requires="p14">
      <p:transition spd="slow" p14:dur="2000">
        <p:sndAc>
          <p:stSnd>
            <p:snd r:embed="rId3" name="click.wav"/>
          </p:stSnd>
        </p:sndAc>
      </p:transition>
    </mc:Choice>
    <mc:Fallback>
      <p:transition spd="slow">
        <p:sndAc>
          <p:stSnd>
            <p:snd r:embed="rId3" name="click.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04776"/>
            <a:ext cx="8763000" cy="733424"/>
          </a:xfrm>
        </p:spPr>
        <p:txBody>
          <a:bodyPr>
            <a:noAutofit/>
          </a:bodyPr>
          <a:lstStyle/>
          <a:p>
            <a:r>
              <a:rPr lang="en-US" sz="2800" b="1" dirty="0"/>
              <a:t>Speaker Disclosures (Financial and Non-Financial)</a:t>
            </a:r>
          </a:p>
        </p:txBody>
      </p:sp>
      <p:sp>
        <p:nvSpPr>
          <p:cNvPr id="3" name="Content Placeholder 2"/>
          <p:cNvSpPr>
            <a:spLocks noGrp="1"/>
          </p:cNvSpPr>
          <p:nvPr>
            <p:ph idx="1"/>
          </p:nvPr>
        </p:nvSpPr>
        <p:spPr>
          <a:xfrm>
            <a:off x="304800" y="911225"/>
            <a:ext cx="8610600" cy="4727575"/>
          </a:xfrm>
        </p:spPr>
        <p:txBody>
          <a:bodyPr>
            <a:noAutofit/>
          </a:bodyPr>
          <a:lstStyle/>
          <a:p>
            <a:pPr>
              <a:spcBef>
                <a:spcPts val="0"/>
              </a:spcBef>
              <a:buClr>
                <a:srgbClr val="002060"/>
              </a:buClr>
            </a:pPr>
            <a:r>
              <a:rPr lang="en-US" sz="2400" b="1" dirty="0"/>
              <a:t>Dr. Rachael Sessler Trinkowsky </a:t>
            </a:r>
            <a:r>
              <a:rPr lang="en-US" sz="2400" dirty="0"/>
              <a:t>is on the Subject Matter Expert (SME) Committee for the CATIS certification through ACVREP. </a:t>
            </a:r>
          </a:p>
          <a:p>
            <a:pPr>
              <a:spcAft>
                <a:spcPts val="500"/>
              </a:spcAft>
              <a:buClr>
                <a:srgbClr val="002060"/>
              </a:buClr>
            </a:pPr>
            <a:r>
              <a:rPr lang="en-US" sz="2400" dirty="0"/>
              <a:t>Rachael receives a full-time salary from the Lighthouse for the Blind of the Palm Beaches, and part-time salaries from UMass Boston as the AT Program Coordinator, as well as UIC as adjunct faculty.</a:t>
            </a:r>
          </a:p>
          <a:p>
            <a:pPr>
              <a:spcAft>
                <a:spcPts val="500"/>
              </a:spcAft>
              <a:buClr>
                <a:srgbClr val="002060"/>
              </a:buClr>
            </a:pPr>
            <a:r>
              <a:rPr lang="en-US" sz="2400" dirty="0"/>
              <a:t>Rachael </a:t>
            </a:r>
            <a:r>
              <a:rPr lang="en-US" sz="2400" b="0" dirty="0"/>
              <a:t>is the </a:t>
            </a:r>
            <a:r>
              <a:rPr lang="en-US" sz="2400" dirty="0"/>
              <a:t>co-Strand Advisor for the Vision &amp; Hearing Strand for ATIA (2019 to present). </a:t>
            </a:r>
          </a:p>
          <a:p>
            <a:pPr>
              <a:spcAft>
                <a:spcPts val="500"/>
              </a:spcAft>
              <a:buClr>
                <a:srgbClr val="002060"/>
              </a:buClr>
            </a:pPr>
            <a:r>
              <a:rPr lang="en-US" sz="2400" dirty="0"/>
              <a:t>Rachael is a board member for the Florida AER (FLAER) and is also on the AER Accessibility Committee. </a:t>
            </a:r>
          </a:p>
        </p:txBody>
      </p:sp>
      <p:sp>
        <p:nvSpPr>
          <p:cNvPr id="5" name="Content Placeholder 2">
            <a:extLst>
              <a:ext uri="{FF2B5EF4-FFF2-40B4-BE49-F238E27FC236}">
                <a16:creationId xmlns:a16="http://schemas.microsoft.com/office/drawing/2014/main" id="{23F168B9-D348-4F2B-A80C-58EC1D577FEA}"/>
              </a:ext>
            </a:extLst>
          </p:cNvPr>
          <p:cNvSpPr txBox="1">
            <a:spLocks/>
          </p:cNvSpPr>
          <p:nvPr/>
        </p:nvSpPr>
        <p:spPr>
          <a:xfrm>
            <a:off x="8590613" y="6374567"/>
            <a:ext cx="457200" cy="3810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Aft>
                <a:spcPts val="500"/>
              </a:spcAft>
              <a:buNone/>
            </a:pPr>
            <a:fld id="{25CD808C-EA59-4D7B-9474-B7985D95535C}" type="slidenum">
              <a:rPr lang="en-US" sz="2000" smtClean="0"/>
              <a:t>4</a:t>
            </a:fld>
            <a:endParaRPr lang="en-US" sz="2000" dirty="0"/>
          </a:p>
        </p:txBody>
      </p:sp>
    </p:spTree>
    <p:extLst>
      <p:ext uri="{BB962C8B-B14F-4D97-AF65-F5344CB8AC3E}">
        <p14:creationId xmlns:p14="http://schemas.microsoft.com/office/powerpoint/2010/main" val="1595745715"/>
      </p:ext>
    </p:extLst>
  </p:cSld>
  <p:clrMapOvr>
    <a:masterClrMapping/>
  </p:clrMapOvr>
  <mc:AlternateContent xmlns:mc="http://schemas.openxmlformats.org/markup-compatibility/2006">
    <mc:Choice xmlns:p14="http://schemas.microsoft.com/office/powerpoint/2010/main" Requires="p14">
      <p:transition spd="slow" p14:dur="2000">
        <p:sndAc>
          <p:stSnd>
            <p:snd r:embed="rId2" name="click.wav"/>
          </p:stSnd>
        </p:sndAc>
      </p:transition>
    </mc:Choice>
    <mc:Fallback>
      <p:transition spd="slow">
        <p:sndAc>
          <p:stSnd>
            <p:snd r:embed="rId2" name="click.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0" end="0"/>
                                            </p:txEl>
                                          </p:spTgt>
                                        </p:tgtEl>
                                        <p:attrNameLst>
                                          <p:attrName>style.visibility</p:attrName>
                                        </p:attrNameLst>
                                      </p:cBhvr>
                                      <p:to>
                                        <p:strVal val="visible"/>
                                      </p:to>
                                    </p:set>
                                    <p:anim calcmode="lin" valueType="num">
                                      <p:cBhvr additive="base">
                                        <p:cTn id="31"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762000"/>
          </a:xfrm>
        </p:spPr>
        <p:txBody>
          <a:bodyPr>
            <a:noAutofit/>
          </a:bodyPr>
          <a:lstStyle/>
          <a:p>
            <a:r>
              <a:rPr lang="en-US" sz="3600" b="1" dirty="0"/>
              <a:t>Why is accessibility important?</a:t>
            </a:r>
          </a:p>
        </p:txBody>
      </p:sp>
      <p:sp>
        <p:nvSpPr>
          <p:cNvPr id="3" name="Content Placeholder 2"/>
          <p:cNvSpPr>
            <a:spLocks noGrp="1"/>
          </p:cNvSpPr>
          <p:nvPr>
            <p:ph idx="1"/>
          </p:nvPr>
        </p:nvSpPr>
        <p:spPr>
          <a:xfrm>
            <a:off x="457200" y="944562"/>
            <a:ext cx="8229600" cy="5227638"/>
          </a:xfrm>
        </p:spPr>
        <p:txBody>
          <a:bodyPr>
            <a:noAutofit/>
          </a:bodyPr>
          <a:lstStyle/>
          <a:p>
            <a:pPr>
              <a:lnSpc>
                <a:spcPct val="120000"/>
              </a:lnSpc>
              <a:spcBef>
                <a:spcPts val="0"/>
              </a:spcBef>
            </a:pPr>
            <a:r>
              <a:rPr lang="en-US" dirty="0"/>
              <a:t>Policies </a:t>
            </a:r>
          </a:p>
          <a:p>
            <a:pPr>
              <a:lnSpc>
                <a:spcPct val="120000"/>
              </a:lnSpc>
              <a:spcBef>
                <a:spcPts val="0"/>
              </a:spcBef>
            </a:pPr>
            <a:endParaRPr lang="en-US" sz="1200" dirty="0"/>
          </a:p>
          <a:p>
            <a:pPr>
              <a:lnSpc>
                <a:spcPct val="120000"/>
              </a:lnSpc>
              <a:spcBef>
                <a:spcPts val="0"/>
              </a:spcBef>
            </a:pPr>
            <a:r>
              <a:rPr lang="en-US" dirty="0"/>
              <a:t>It is the law! </a:t>
            </a:r>
          </a:p>
          <a:p>
            <a:pPr>
              <a:lnSpc>
                <a:spcPct val="120000"/>
              </a:lnSpc>
              <a:spcBef>
                <a:spcPts val="0"/>
              </a:spcBef>
            </a:pPr>
            <a:endParaRPr lang="en-US" sz="1200" dirty="0"/>
          </a:p>
          <a:p>
            <a:pPr>
              <a:lnSpc>
                <a:spcPct val="120000"/>
              </a:lnSpc>
              <a:spcBef>
                <a:spcPts val="0"/>
              </a:spcBef>
            </a:pPr>
            <a:r>
              <a:rPr lang="en-US" dirty="0"/>
              <a:t>Increase market and participation.</a:t>
            </a:r>
          </a:p>
          <a:p>
            <a:pPr>
              <a:lnSpc>
                <a:spcPct val="120000"/>
              </a:lnSpc>
              <a:spcBef>
                <a:spcPts val="0"/>
              </a:spcBef>
            </a:pPr>
            <a:endParaRPr lang="en-US" sz="1200" dirty="0"/>
          </a:p>
          <a:p>
            <a:pPr>
              <a:lnSpc>
                <a:spcPct val="120000"/>
              </a:lnSpc>
              <a:spcBef>
                <a:spcPts val="0"/>
              </a:spcBef>
            </a:pPr>
            <a:r>
              <a:rPr lang="en-US" dirty="0"/>
              <a:t>More cost effective than retrofitting. </a:t>
            </a:r>
          </a:p>
          <a:p>
            <a:pPr>
              <a:lnSpc>
                <a:spcPct val="120000"/>
              </a:lnSpc>
              <a:spcBef>
                <a:spcPts val="0"/>
              </a:spcBef>
            </a:pPr>
            <a:endParaRPr lang="en-US" sz="1200" dirty="0"/>
          </a:p>
          <a:p>
            <a:pPr>
              <a:lnSpc>
                <a:spcPct val="120000"/>
              </a:lnSpc>
              <a:spcBef>
                <a:spcPts val="0"/>
              </a:spcBef>
            </a:pPr>
            <a:r>
              <a:rPr lang="en-US" dirty="0"/>
              <a:t>It is the right thing to do.</a:t>
            </a:r>
          </a:p>
        </p:txBody>
      </p:sp>
      <p:sp>
        <p:nvSpPr>
          <p:cNvPr id="5" name="Content Placeholder 2">
            <a:extLst>
              <a:ext uri="{FF2B5EF4-FFF2-40B4-BE49-F238E27FC236}">
                <a16:creationId xmlns:a16="http://schemas.microsoft.com/office/drawing/2014/main" id="{29B3D9B5-3FB4-4435-B464-237EDDDFC514}"/>
              </a:ext>
            </a:extLst>
          </p:cNvPr>
          <p:cNvSpPr txBox="1">
            <a:spLocks/>
          </p:cNvSpPr>
          <p:nvPr/>
        </p:nvSpPr>
        <p:spPr>
          <a:xfrm>
            <a:off x="8590613" y="6374567"/>
            <a:ext cx="457200" cy="3810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Aft>
                <a:spcPts val="500"/>
              </a:spcAft>
              <a:buNone/>
            </a:pPr>
            <a:fld id="{25CD808C-EA59-4D7B-9474-B7985D95535C}" type="slidenum">
              <a:rPr lang="en-US" sz="2000" smtClean="0"/>
              <a:t>5</a:t>
            </a:fld>
            <a:endParaRPr lang="en-US" sz="2000" dirty="0"/>
          </a:p>
        </p:txBody>
      </p:sp>
    </p:spTree>
    <p:extLst>
      <p:ext uri="{BB962C8B-B14F-4D97-AF65-F5344CB8AC3E}">
        <p14:creationId xmlns:p14="http://schemas.microsoft.com/office/powerpoint/2010/main" val="831920963"/>
      </p:ext>
    </p:extLst>
  </p:cSld>
  <p:clrMapOvr>
    <a:masterClrMapping/>
  </p:clrMapOvr>
  <mc:AlternateContent xmlns:mc="http://schemas.openxmlformats.org/markup-compatibility/2006">
    <mc:Choice xmlns:p14="http://schemas.microsoft.com/office/powerpoint/2010/main" Requires="p14">
      <p:transition spd="slow" p14:dur="2000">
        <p:sndAc>
          <p:stSnd>
            <p:snd r:embed="rId2" name="click.wav"/>
          </p:stSnd>
        </p:sndAc>
      </p:transition>
    </mc:Choice>
    <mc:Fallback>
      <p:transition spd="slow">
        <p:sndAc>
          <p:stSnd>
            <p:snd r:embed="rId2" name="click.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 calcmode="lin" valueType="num">
                                      <p:cBhvr additive="base">
                                        <p:cTn id="3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0" end="0"/>
                                            </p:txEl>
                                          </p:spTgt>
                                        </p:tgtEl>
                                        <p:attrNameLst>
                                          <p:attrName>style.visibility</p:attrName>
                                        </p:attrNameLst>
                                      </p:cBhvr>
                                      <p:to>
                                        <p:strVal val="visible"/>
                                      </p:to>
                                    </p:set>
                                    <p:anim calcmode="lin" valueType="num">
                                      <p:cBhvr additive="base">
                                        <p:cTn id="3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fontScale="90000"/>
          </a:bodyPr>
          <a:lstStyle/>
          <a:p>
            <a:r>
              <a:rPr lang="en-US" sz="5400" b="1" dirty="0"/>
              <a:t>Accessibility Basics Part 1</a:t>
            </a:r>
            <a:endParaRPr lang="en-US" b="1" dirty="0"/>
          </a:p>
        </p:txBody>
      </p:sp>
      <p:sp>
        <p:nvSpPr>
          <p:cNvPr id="3" name="Content Placeholder 2"/>
          <p:cNvSpPr>
            <a:spLocks noGrp="1"/>
          </p:cNvSpPr>
          <p:nvPr>
            <p:ph idx="1"/>
          </p:nvPr>
        </p:nvSpPr>
        <p:spPr>
          <a:xfrm>
            <a:off x="457200" y="1371600"/>
            <a:ext cx="8229600" cy="4953000"/>
          </a:xfrm>
        </p:spPr>
        <p:txBody>
          <a:bodyPr>
            <a:noAutofit/>
          </a:bodyPr>
          <a:lstStyle/>
          <a:p>
            <a:pPr>
              <a:lnSpc>
                <a:spcPct val="120000"/>
              </a:lnSpc>
              <a:spcBef>
                <a:spcPts val="0"/>
              </a:spcBef>
            </a:pPr>
            <a:r>
              <a:rPr lang="en-US" sz="3600" dirty="0">
                <a:hlinkClick r:id="rId4"/>
              </a:rPr>
              <a:t>Digital Accessibility Basics Using Microsoft Word on AER eLearning</a:t>
            </a:r>
            <a:r>
              <a:rPr lang="en-US" sz="3600" dirty="0"/>
              <a:t> </a:t>
            </a:r>
          </a:p>
        </p:txBody>
      </p:sp>
      <p:pic>
        <p:nvPicPr>
          <p:cNvPr id="5" name="Picture 4" descr="AER eLearning logo with the letter e before Learning in a lightbulb.">
            <a:extLst>
              <a:ext uri="{FF2B5EF4-FFF2-40B4-BE49-F238E27FC236}">
                <a16:creationId xmlns:a16="http://schemas.microsoft.com/office/drawing/2014/main" id="{ED23F80D-8110-45E4-BEEC-2712DA15D9DE}"/>
              </a:ext>
            </a:extLst>
          </p:cNvPr>
          <p:cNvPicPr>
            <a:picLocks noChangeAspect="1"/>
          </p:cNvPicPr>
          <p:nvPr/>
        </p:nvPicPr>
        <p:blipFill>
          <a:blip r:embed="rId5"/>
          <a:stretch>
            <a:fillRect/>
          </a:stretch>
        </p:blipFill>
        <p:spPr>
          <a:xfrm>
            <a:off x="1378209" y="3200400"/>
            <a:ext cx="6387582" cy="2524125"/>
          </a:xfrm>
          <a:prstGeom prst="rect">
            <a:avLst/>
          </a:prstGeom>
        </p:spPr>
      </p:pic>
      <p:sp>
        <p:nvSpPr>
          <p:cNvPr id="7" name="Content Placeholder 2">
            <a:extLst>
              <a:ext uri="{FF2B5EF4-FFF2-40B4-BE49-F238E27FC236}">
                <a16:creationId xmlns:a16="http://schemas.microsoft.com/office/drawing/2014/main" id="{538E7386-FA96-43DB-BC78-87DD5F476DEE}"/>
              </a:ext>
            </a:extLst>
          </p:cNvPr>
          <p:cNvSpPr txBox="1">
            <a:spLocks/>
          </p:cNvSpPr>
          <p:nvPr/>
        </p:nvSpPr>
        <p:spPr>
          <a:xfrm>
            <a:off x="8590613" y="6374567"/>
            <a:ext cx="457200" cy="3810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Aft>
                <a:spcPts val="500"/>
              </a:spcAft>
              <a:buNone/>
            </a:pPr>
            <a:fld id="{25CD808C-EA59-4D7B-9474-B7985D95535C}" type="slidenum">
              <a:rPr lang="en-US" sz="2000" smtClean="0"/>
              <a:t>6</a:t>
            </a:fld>
            <a:endParaRPr lang="en-US" sz="2000" dirty="0"/>
          </a:p>
        </p:txBody>
      </p:sp>
    </p:spTree>
    <p:extLst>
      <p:ext uri="{BB962C8B-B14F-4D97-AF65-F5344CB8AC3E}">
        <p14:creationId xmlns:p14="http://schemas.microsoft.com/office/powerpoint/2010/main" val="445316501"/>
      </p:ext>
    </p:extLst>
  </p:cSld>
  <p:clrMapOvr>
    <a:masterClrMapping/>
  </p:clrMapOvr>
  <mc:AlternateContent xmlns:mc="http://schemas.openxmlformats.org/markup-compatibility/2006">
    <mc:Choice xmlns:p14="http://schemas.microsoft.com/office/powerpoint/2010/main" Requires="p14">
      <p:transition spd="slow" p14:dur="2000">
        <p:sndAc>
          <p:stSnd>
            <p:snd r:embed="rId3" name="click.wav"/>
          </p:stSnd>
        </p:sndAc>
      </p:transition>
    </mc:Choice>
    <mc:Fallback>
      <p:transition spd="slow">
        <p:sndAc>
          <p:stSnd>
            <p:snd r:embed="rId3" name="click.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anim calcmode="lin" valueType="num">
                                      <p:cBhvr additive="base">
                                        <p:cTn id="13"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685800"/>
          </a:xfrm>
        </p:spPr>
        <p:txBody>
          <a:bodyPr>
            <a:normAutofit fontScale="90000"/>
          </a:bodyPr>
          <a:lstStyle/>
          <a:p>
            <a:r>
              <a:rPr lang="en-US" b="1" dirty="0"/>
              <a:t>Create with Accessibility in Mind</a:t>
            </a:r>
          </a:p>
        </p:txBody>
      </p:sp>
      <p:sp>
        <p:nvSpPr>
          <p:cNvPr id="3" name="Content Placeholder 2"/>
          <p:cNvSpPr>
            <a:spLocks noGrp="1"/>
          </p:cNvSpPr>
          <p:nvPr>
            <p:ph idx="1"/>
          </p:nvPr>
        </p:nvSpPr>
        <p:spPr>
          <a:xfrm>
            <a:off x="457200" y="1295400"/>
            <a:ext cx="8229600" cy="4953000"/>
          </a:xfrm>
        </p:spPr>
        <p:txBody>
          <a:bodyPr>
            <a:noAutofit/>
          </a:bodyPr>
          <a:lstStyle/>
          <a:p>
            <a:r>
              <a:rPr lang="en-US" dirty="0"/>
              <a:t>Consider accessibility prior to creation</a:t>
            </a:r>
          </a:p>
          <a:p>
            <a:endParaRPr lang="en-US" b="1" u="sng" dirty="0"/>
          </a:p>
          <a:p>
            <a:r>
              <a:rPr lang="en-US" b="1" u="sng" dirty="0"/>
              <a:t>Not after the fact</a:t>
            </a:r>
            <a:endParaRPr lang="en-US" b="1" dirty="0"/>
          </a:p>
          <a:p>
            <a:endParaRPr lang="en-US" b="1" dirty="0"/>
          </a:p>
          <a:p>
            <a:r>
              <a:rPr lang="en-US" dirty="0"/>
              <a:t>We will discuss general concepts and basic techniques. </a:t>
            </a:r>
          </a:p>
          <a:p>
            <a:pPr marL="0" indent="0">
              <a:buNone/>
            </a:pPr>
            <a:endParaRPr lang="en-US" dirty="0"/>
          </a:p>
          <a:p>
            <a:r>
              <a:rPr lang="en-US" dirty="0"/>
              <a:t>Additional resources will be provided.  </a:t>
            </a:r>
          </a:p>
          <a:p>
            <a:pPr marL="0" indent="0">
              <a:buNone/>
            </a:pPr>
            <a:endParaRPr lang="en-US" b="1" dirty="0"/>
          </a:p>
        </p:txBody>
      </p:sp>
      <p:sp>
        <p:nvSpPr>
          <p:cNvPr id="5" name="Content Placeholder 2">
            <a:extLst>
              <a:ext uri="{FF2B5EF4-FFF2-40B4-BE49-F238E27FC236}">
                <a16:creationId xmlns:a16="http://schemas.microsoft.com/office/drawing/2014/main" id="{55B17F15-EE63-452C-A0E5-4304553B327B}"/>
              </a:ext>
            </a:extLst>
          </p:cNvPr>
          <p:cNvSpPr txBox="1">
            <a:spLocks/>
          </p:cNvSpPr>
          <p:nvPr/>
        </p:nvSpPr>
        <p:spPr>
          <a:xfrm>
            <a:off x="8590613" y="6374567"/>
            <a:ext cx="457200" cy="3810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Aft>
                <a:spcPts val="500"/>
              </a:spcAft>
              <a:buNone/>
            </a:pPr>
            <a:fld id="{25CD808C-EA59-4D7B-9474-B7985D95535C}" type="slidenum">
              <a:rPr lang="en-US" sz="2000" smtClean="0"/>
              <a:t>7</a:t>
            </a:fld>
            <a:endParaRPr lang="en-US" sz="2000" dirty="0"/>
          </a:p>
        </p:txBody>
      </p:sp>
    </p:spTree>
    <p:extLst>
      <p:ext uri="{BB962C8B-B14F-4D97-AF65-F5344CB8AC3E}">
        <p14:creationId xmlns:p14="http://schemas.microsoft.com/office/powerpoint/2010/main" val="214126774"/>
      </p:ext>
    </p:extLst>
  </p:cSld>
  <p:clrMapOvr>
    <a:masterClrMapping/>
  </p:clrMapOvr>
  <mc:AlternateContent xmlns:mc="http://schemas.openxmlformats.org/markup-compatibility/2006">
    <mc:Choice xmlns:p14="http://schemas.microsoft.com/office/powerpoint/2010/main" Requires="p14">
      <p:transition spd="slow" p14:dur="2000">
        <p:sndAc>
          <p:stSnd>
            <p:snd r:embed="rId2" name="click.wav"/>
          </p:stSnd>
        </p:sndAc>
      </p:transition>
    </mc:Choice>
    <mc:Fallback>
      <p:transition spd="slow">
        <p:sndAc>
          <p:stSnd>
            <p:snd r:embed="rId2" name="click.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0" end="0"/>
                                            </p:txEl>
                                          </p:spTgt>
                                        </p:tgtEl>
                                        <p:attrNameLst>
                                          <p:attrName>style.visibility</p:attrName>
                                        </p:attrNameLst>
                                      </p:cBhvr>
                                      <p:to>
                                        <p:strVal val="visible"/>
                                      </p:to>
                                    </p:set>
                                    <p:anim calcmode="lin" valueType="num">
                                      <p:cBhvr additive="base">
                                        <p:cTn id="31"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76200"/>
            <a:ext cx="8991600" cy="990600"/>
          </a:xfrm>
        </p:spPr>
        <p:txBody>
          <a:bodyPr>
            <a:normAutofit/>
          </a:bodyPr>
          <a:lstStyle/>
          <a:p>
            <a:r>
              <a:rPr lang="en-US" sz="3200" b="1" dirty="0"/>
              <a:t>Recommended Workflow for Accessibility</a:t>
            </a:r>
          </a:p>
        </p:txBody>
      </p:sp>
      <p:sp>
        <p:nvSpPr>
          <p:cNvPr id="3" name="Content Placeholder 2"/>
          <p:cNvSpPr>
            <a:spLocks noGrp="1"/>
          </p:cNvSpPr>
          <p:nvPr>
            <p:ph idx="1"/>
          </p:nvPr>
        </p:nvSpPr>
        <p:spPr>
          <a:xfrm>
            <a:off x="228600" y="1035050"/>
            <a:ext cx="8686800" cy="4679950"/>
          </a:xfrm>
        </p:spPr>
        <p:txBody>
          <a:bodyPr>
            <a:noAutofit/>
          </a:bodyPr>
          <a:lstStyle/>
          <a:p>
            <a:pPr>
              <a:lnSpc>
                <a:spcPct val="120000"/>
              </a:lnSpc>
              <a:spcBef>
                <a:spcPts val="0"/>
              </a:spcBef>
            </a:pPr>
            <a:r>
              <a:rPr lang="en-US" sz="2800" dirty="0"/>
              <a:t>Start with PowerPoint</a:t>
            </a:r>
          </a:p>
          <a:p>
            <a:pPr lvl="1">
              <a:lnSpc>
                <a:spcPct val="120000"/>
              </a:lnSpc>
              <a:spcBef>
                <a:spcPts val="0"/>
              </a:spcBef>
            </a:pPr>
            <a:r>
              <a:rPr lang="en-US" sz="2400" dirty="0"/>
              <a:t>Word, Excel or other applications may be a better starting point depending on the type of document.</a:t>
            </a:r>
          </a:p>
          <a:p>
            <a:pPr>
              <a:lnSpc>
                <a:spcPct val="120000"/>
              </a:lnSpc>
              <a:spcBef>
                <a:spcPts val="0"/>
              </a:spcBef>
            </a:pPr>
            <a:endParaRPr lang="en-US" sz="1100" dirty="0"/>
          </a:p>
          <a:p>
            <a:pPr>
              <a:lnSpc>
                <a:spcPct val="120000"/>
              </a:lnSpc>
              <a:spcBef>
                <a:spcPts val="0"/>
              </a:spcBef>
            </a:pPr>
            <a:r>
              <a:rPr lang="en-US" sz="2800" dirty="0"/>
              <a:t>Create accessible content</a:t>
            </a:r>
          </a:p>
          <a:p>
            <a:pPr>
              <a:lnSpc>
                <a:spcPct val="120000"/>
              </a:lnSpc>
              <a:spcBef>
                <a:spcPts val="0"/>
              </a:spcBef>
            </a:pPr>
            <a:endParaRPr lang="en-US" sz="1100" dirty="0"/>
          </a:p>
          <a:p>
            <a:pPr>
              <a:lnSpc>
                <a:spcPct val="120000"/>
              </a:lnSpc>
              <a:spcBef>
                <a:spcPts val="0"/>
              </a:spcBef>
            </a:pPr>
            <a:r>
              <a:rPr lang="en-US" sz="2800" dirty="0"/>
              <a:t>If needed, save as PDF</a:t>
            </a:r>
          </a:p>
          <a:p>
            <a:pPr lvl="1">
              <a:lnSpc>
                <a:spcPct val="120000"/>
              </a:lnSpc>
              <a:spcBef>
                <a:spcPts val="0"/>
              </a:spcBef>
            </a:pPr>
            <a:r>
              <a:rPr lang="en-US" sz="2400" dirty="0"/>
              <a:t>Note that additional work will be needed using software, such as Adobe Professional to ensure full accessibility for PDF files.</a:t>
            </a:r>
          </a:p>
          <a:p>
            <a:pPr lvl="1">
              <a:lnSpc>
                <a:spcPct val="120000"/>
              </a:lnSpc>
              <a:spcBef>
                <a:spcPts val="0"/>
              </a:spcBef>
            </a:pPr>
            <a:r>
              <a:rPr lang="en-US" sz="2400" dirty="0"/>
              <a:t>This is beyond the scope of this short webinar.</a:t>
            </a:r>
          </a:p>
        </p:txBody>
      </p:sp>
      <p:sp>
        <p:nvSpPr>
          <p:cNvPr id="5" name="Content Placeholder 2">
            <a:extLst>
              <a:ext uri="{FF2B5EF4-FFF2-40B4-BE49-F238E27FC236}">
                <a16:creationId xmlns:a16="http://schemas.microsoft.com/office/drawing/2014/main" id="{52E862F4-6084-4691-912A-CD2CA7703C57}"/>
              </a:ext>
            </a:extLst>
          </p:cNvPr>
          <p:cNvSpPr txBox="1">
            <a:spLocks/>
          </p:cNvSpPr>
          <p:nvPr/>
        </p:nvSpPr>
        <p:spPr>
          <a:xfrm>
            <a:off x="8590613" y="6374567"/>
            <a:ext cx="457200" cy="3810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Aft>
                <a:spcPts val="500"/>
              </a:spcAft>
              <a:buNone/>
            </a:pPr>
            <a:fld id="{25CD808C-EA59-4D7B-9474-B7985D95535C}" type="slidenum">
              <a:rPr lang="en-US" sz="2000" smtClean="0"/>
              <a:t>8</a:t>
            </a:fld>
            <a:endParaRPr lang="en-US" sz="2000" dirty="0"/>
          </a:p>
        </p:txBody>
      </p:sp>
    </p:spTree>
    <p:extLst>
      <p:ext uri="{BB962C8B-B14F-4D97-AF65-F5344CB8AC3E}">
        <p14:creationId xmlns:p14="http://schemas.microsoft.com/office/powerpoint/2010/main" val="1681189242"/>
      </p:ext>
    </p:extLst>
  </p:cSld>
  <p:clrMapOvr>
    <a:masterClrMapping/>
  </p:clrMapOvr>
  <mc:AlternateContent xmlns:mc="http://schemas.openxmlformats.org/markup-compatibility/2006">
    <mc:Choice xmlns:p14="http://schemas.microsoft.com/office/powerpoint/2010/main" Requires="p14">
      <p:transition spd="slow" p14:dur="2000">
        <p:sndAc>
          <p:stSnd>
            <p:snd r:embed="rId3" name="click.wav"/>
          </p:stSnd>
        </p:sndAc>
      </p:transition>
    </mc:Choice>
    <mc:Fallback>
      <p:transition spd="slow">
        <p:sndAc>
          <p:stSnd>
            <p:snd r:embed="rId3" name="click.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additive="base">
                                        <p:cTn id="1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 calcmode="lin" valueType="num">
                                      <p:cBhvr additive="base">
                                        <p:cTn id="2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 calcmode="lin" valueType="num">
                                      <p:cBhvr additive="base">
                                        <p:cTn id="2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anim calcmode="lin" valueType="num">
                                      <p:cBhvr additive="base">
                                        <p:cTn id="3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5">
                                            <p:txEl>
                                              <p:pRg st="0" end="0"/>
                                            </p:txEl>
                                          </p:spTgt>
                                        </p:tgtEl>
                                        <p:attrNameLst>
                                          <p:attrName>style.visibility</p:attrName>
                                        </p:attrNameLst>
                                      </p:cBhvr>
                                      <p:to>
                                        <p:strVal val="visible"/>
                                      </p:to>
                                    </p:set>
                                    <p:anim calcmode="lin" valueType="num">
                                      <p:cBhvr additive="base">
                                        <p:cTn id="39"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4450"/>
            <a:ext cx="8229600" cy="1143000"/>
          </a:xfrm>
        </p:spPr>
        <p:txBody>
          <a:bodyPr>
            <a:normAutofit fontScale="90000"/>
          </a:bodyPr>
          <a:lstStyle/>
          <a:p>
            <a:r>
              <a:rPr lang="en-US" dirty="0"/>
              <a:t>Common areas of accessible PowerPoints that we will explore</a:t>
            </a:r>
          </a:p>
        </p:txBody>
      </p:sp>
      <p:sp>
        <p:nvSpPr>
          <p:cNvPr id="3" name="Content Placeholder 2"/>
          <p:cNvSpPr>
            <a:spLocks noGrp="1"/>
          </p:cNvSpPr>
          <p:nvPr>
            <p:ph idx="1"/>
          </p:nvPr>
        </p:nvSpPr>
        <p:spPr>
          <a:xfrm>
            <a:off x="228600" y="1492250"/>
            <a:ext cx="8686800" cy="4679950"/>
          </a:xfrm>
        </p:spPr>
        <p:txBody>
          <a:bodyPr>
            <a:noAutofit/>
          </a:bodyPr>
          <a:lstStyle/>
          <a:p>
            <a:pPr>
              <a:lnSpc>
                <a:spcPct val="120000"/>
              </a:lnSpc>
              <a:spcBef>
                <a:spcPts val="0"/>
              </a:spcBef>
            </a:pPr>
            <a:r>
              <a:rPr lang="en-US" sz="2800" dirty="0"/>
              <a:t>Graphics/Images need “Alt Text” to describe what is displayed. </a:t>
            </a:r>
          </a:p>
          <a:p>
            <a:pPr marL="0" indent="0">
              <a:lnSpc>
                <a:spcPct val="120000"/>
              </a:lnSpc>
              <a:spcBef>
                <a:spcPts val="0"/>
              </a:spcBef>
              <a:buNone/>
            </a:pPr>
            <a:endParaRPr lang="en-US" sz="700" dirty="0"/>
          </a:p>
          <a:p>
            <a:pPr>
              <a:lnSpc>
                <a:spcPct val="120000"/>
              </a:lnSpc>
              <a:spcBef>
                <a:spcPts val="0"/>
              </a:spcBef>
            </a:pPr>
            <a:r>
              <a:rPr lang="en-US" sz="2800" dirty="0"/>
              <a:t>When using standard slide layouts, the slide titles will become headings.</a:t>
            </a:r>
          </a:p>
          <a:p>
            <a:pPr marL="0" indent="0">
              <a:lnSpc>
                <a:spcPct val="120000"/>
              </a:lnSpc>
              <a:spcBef>
                <a:spcPts val="0"/>
              </a:spcBef>
              <a:buNone/>
            </a:pPr>
            <a:endParaRPr lang="en-US" sz="700" dirty="0"/>
          </a:p>
          <a:p>
            <a:pPr>
              <a:lnSpc>
                <a:spcPct val="120000"/>
              </a:lnSpc>
              <a:spcBef>
                <a:spcPts val="0"/>
              </a:spcBef>
            </a:pPr>
            <a:r>
              <a:rPr lang="en-US" sz="2800" dirty="0"/>
              <a:t>Links (Display text with name of link rather than showing address).</a:t>
            </a:r>
          </a:p>
          <a:p>
            <a:pPr>
              <a:lnSpc>
                <a:spcPct val="120000"/>
              </a:lnSpc>
              <a:spcBef>
                <a:spcPts val="0"/>
              </a:spcBef>
            </a:pPr>
            <a:endParaRPr lang="en-US" sz="700" dirty="0"/>
          </a:p>
          <a:p>
            <a:pPr>
              <a:lnSpc>
                <a:spcPct val="120000"/>
              </a:lnSpc>
              <a:spcBef>
                <a:spcPts val="0"/>
              </a:spcBef>
            </a:pPr>
            <a:r>
              <a:rPr lang="en-US" sz="2800" dirty="0"/>
              <a:t>Fonts, Colors and non cluttered backgrounds</a:t>
            </a:r>
          </a:p>
        </p:txBody>
      </p:sp>
      <p:sp>
        <p:nvSpPr>
          <p:cNvPr id="5" name="Content Placeholder 2">
            <a:extLst>
              <a:ext uri="{FF2B5EF4-FFF2-40B4-BE49-F238E27FC236}">
                <a16:creationId xmlns:a16="http://schemas.microsoft.com/office/drawing/2014/main" id="{421897A6-667D-4835-A70B-670F5AD0AC8B}"/>
              </a:ext>
            </a:extLst>
          </p:cNvPr>
          <p:cNvSpPr txBox="1">
            <a:spLocks/>
          </p:cNvSpPr>
          <p:nvPr/>
        </p:nvSpPr>
        <p:spPr>
          <a:xfrm>
            <a:off x="8590613" y="6374567"/>
            <a:ext cx="457200" cy="3810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Aft>
                <a:spcPts val="500"/>
              </a:spcAft>
              <a:buNone/>
            </a:pPr>
            <a:fld id="{25CD808C-EA59-4D7B-9474-B7985D95535C}" type="slidenum">
              <a:rPr lang="en-US" sz="2000" smtClean="0"/>
              <a:t>9</a:t>
            </a:fld>
            <a:endParaRPr lang="en-US" sz="2000" dirty="0"/>
          </a:p>
        </p:txBody>
      </p:sp>
    </p:spTree>
    <p:extLst>
      <p:ext uri="{BB962C8B-B14F-4D97-AF65-F5344CB8AC3E}">
        <p14:creationId xmlns:p14="http://schemas.microsoft.com/office/powerpoint/2010/main" val="1952474487"/>
      </p:ext>
    </p:extLst>
  </p:cSld>
  <p:clrMapOvr>
    <a:masterClrMapping/>
  </p:clrMapOvr>
  <mc:AlternateContent xmlns:mc="http://schemas.openxmlformats.org/markup-compatibility/2006">
    <mc:Choice xmlns:p14="http://schemas.microsoft.com/office/powerpoint/2010/main" Requires="p14">
      <p:transition spd="slow" p14:dur="2000">
        <p:sndAc>
          <p:stSnd>
            <p:snd r:embed="rId3" name="click.wav"/>
          </p:stSnd>
        </p:sndAc>
      </p:transition>
    </mc:Choice>
    <mc:Fallback>
      <p:transition spd="slow">
        <p:sndAc>
          <p:stSnd>
            <p:snd r:embed="rId3" name="click.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0" end="0"/>
                                            </p:txEl>
                                          </p:spTgt>
                                        </p:tgtEl>
                                        <p:attrNameLst>
                                          <p:attrName>style.visibility</p:attrName>
                                        </p:attrNameLst>
                                      </p:cBhvr>
                                      <p:to>
                                        <p:strVal val="visible"/>
                                      </p:to>
                                    </p:set>
                                    <p:anim calcmode="lin" valueType="num">
                                      <p:cBhvr additive="base">
                                        <p:cTn id="31"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8227</TotalTime>
  <Words>1395</Words>
  <Application>Microsoft Office PowerPoint</Application>
  <PresentationFormat>On-screen Show (4:3)</PresentationFormat>
  <Paragraphs>197</Paragraphs>
  <Slides>23</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23</vt:i4>
      </vt:variant>
    </vt:vector>
  </HeadingPairs>
  <TitlesOfParts>
    <vt:vector size="26" baseType="lpstr">
      <vt:lpstr>Arial</vt:lpstr>
      <vt:lpstr>Calibri</vt:lpstr>
      <vt:lpstr>Office Theme</vt:lpstr>
      <vt:lpstr>Digital Accessibility Basics Part 2: Using Microsoft PowerPoint</vt:lpstr>
      <vt:lpstr>Purpose of this Workshop</vt:lpstr>
      <vt:lpstr>Learning Objectives</vt:lpstr>
      <vt:lpstr>Speaker Disclosures (Financial and Non-Financial)</vt:lpstr>
      <vt:lpstr>Why is accessibility important?</vt:lpstr>
      <vt:lpstr>Accessibility Basics Part 1</vt:lpstr>
      <vt:lpstr>Create with Accessibility in Mind</vt:lpstr>
      <vt:lpstr>Recommended Workflow for Accessibility</vt:lpstr>
      <vt:lpstr>Common areas of accessible PowerPoints that we will explore</vt:lpstr>
      <vt:lpstr>Links</vt:lpstr>
      <vt:lpstr>Color Contrast Free Tools</vt:lpstr>
      <vt:lpstr>Use Built-in Slide Styles to add a New Slide</vt:lpstr>
      <vt:lpstr>Adjust Theme, Font, Colors, and  Background Style Theme options</vt:lpstr>
      <vt:lpstr>Link Accessibility Example</vt:lpstr>
      <vt:lpstr>Insert Hyperlink dialog box</vt:lpstr>
      <vt:lpstr>PowerPoint Accessibility Checker</vt:lpstr>
      <vt:lpstr>Manually Checking a PowerPoint  for Accessibility</vt:lpstr>
      <vt:lpstr>More PowerPoints and Slide Show Tips</vt:lpstr>
      <vt:lpstr>Enabling Automated Captioning (Subtitles)</vt:lpstr>
      <vt:lpstr>Use Real Text!</vt:lpstr>
      <vt:lpstr>Presentation Accessibility Links</vt:lpstr>
      <vt:lpstr>Resources</vt:lpstr>
      <vt:lpstr>Thank you for joining us today!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Digital Accessibility Basics Using PowerPoint (AER Webinar August 2021)</dc:title>
  <dc:creator>R.SesslerTrinkowsky@umb.edu</dc:creator>
  <cp:lastModifiedBy>Rachael SesslerTrinkowsky</cp:lastModifiedBy>
  <cp:revision>538</cp:revision>
  <cp:lastPrinted>2019-03-13T13:52:11Z</cp:lastPrinted>
  <dcterms:created xsi:type="dcterms:W3CDTF">2014-03-17T01:19:45Z</dcterms:created>
  <dcterms:modified xsi:type="dcterms:W3CDTF">2021-07-30T20:15:03Z</dcterms:modified>
</cp:coreProperties>
</file>