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6" r:id="rId3"/>
    <p:sldId id="257" r:id="rId4"/>
    <p:sldId id="258" r:id="rId5"/>
    <p:sldId id="259" r:id="rId6"/>
    <p:sldId id="260" r:id="rId7"/>
    <p:sldId id="261" r:id="rId8"/>
    <p:sldId id="262" r:id="rId9"/>
    <p:sldId id="264" r:id="rId10"/>
    <p:sldId id="263"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064" autoAdjust="0"/>
  </p:normalViewPr>
  <p:slideViewPr>
    <p:cSldViewPr snapToGrid="0">
      <p:cViewPr varScale="1">
        <p:scale>
          <a:sx n="70" d="100"/>
          <a:sy n="70" d="100"/>
        </p:scale>
        <p:origin x="2070"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0" d="100"/>
          <a:sy n="80" d="100"/>
        </p:scale>
        <p:origin x="391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AE96B-44E1-446D-B3C6-0F31D8A775CD}" type="datetimeFigureOut">
              <a:rPr lang="en-US" smtClean="0"/>
              <a:t>7/18/2022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3097E6-40E6-4315-9A79-49499E6B1D97}" type="slidenum">
              <a:rPr lang="en-US" smtClean="0"/>
              <a:t>‹#›</a:t>
            </a:fld>
            <a:endParaRPr lang="en-US"/>
          </a:p>
        </p:txBody>
      </p:sp>
    </p:spTree>
    <p:extLst>
      <p:ext uri="{BB962C8B-B14F-4D97-AF65-F5344CB8AC3E}">
        <p14:creationId xmlns:p14="http://schemas.microsoft.com/office/powerpoint/2010/main" val="3472836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https://www.thedrive.com/the-war-zone/32867/fogbank-is-mysterious-material-used-in-nukes-thats-so-secret-nobody-can-say-what-it-is</a:t>
            </a:r>
          </a:p>
          <a:p>
            <a:r>
              <a:rPr lang="en-US" dirty="0" smtClean="0"/>
              <a:t>https://www.armscontrolwonk.com/archive/201814/fogbank/</a:t>
            </a:r>
          </a:p>
          <a:p>
            <a:r>
              <a:rPr lang="en-US" dirty="0" smtClean="0"/>
              <a:t>https://en.wikipedia.org/wiki/Fogbank</a:t>
            </a:r>
            <a:endParaRPr lang="en-US" dirty="0"/>
          </a:p>
        </p:txBody>
      </p:sp>
      <p:sp>
        <p:nvSpPr>
          <p:cNvPr id="4" name="Slide Number Placeholder 3"/>
          <p:cNvSpPr>
            <a:spLocks noGrp="1"/>
          </p:cNvSpPr>
          <p:nvPr>
            <p:ph type="sldNum" sz="quarter" idx="10"/>
          </p:nvPr>
        </p:nvSpPr>
        <p:spPr/>
        <p:txBody>
          <a:bodyPr/>
          <a:lstStyle/>
          <a:p>
            <a:fld id="{E53097E6-40E6-4315-9A79-49499E6B1D97}" type="slidenum">
              <a:rPr lang="en-US" smtClean="0"/>
              <a:t>5</a:t>
            </a:fld>
            <a:endParaRPr lang="en-US"/>
          </a:p>
        </p:txBody>
      </p:sp>
    </p:spTree>
    <p:extLst>
      <p:ext uri="{BB962C8B-B14F-4D97-AF65-F5344CB8AC3E}">
        <p14:creationId xmlns:p14="http://schemas.microsoft.com/office/powerpoint/2010/main" val="3269691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http://archive.understandingslavery.com/index.php-option=com_content&amp;view=article&amp;id=378&amp;Itemid=233.html</a:t>
            </a:r>
          </a:p>
          <a:p>
            <a:r>
              <a:rPr lang="en-US" sz="1200" b="0" i="0" kern="1200" dirty="0" smtClean="0">
                <a:solidFill>
                  <a:schemeClr val="tx1"/>
                </a:solidFill>
                <a:effectLst/>
                <a:latin typeface="+mn-lt"/>
                <a:ea typeface="+mn-ea"/>
                <a:cs typeface="+mn-cs"/>
              </a:rPr>
              <a:t>The manuscripts themselves are of special importance to their owners for a number of reasons. For example, many people who are descended from the servile classes but claimed noble descent have been caught out by evidence from the manuscripts. Other manuscripts have revealed the unjust dealings of one family with another that may have happened a long time ago but have a bearing on today, such as in disputed land and property ownership.</a:t>
            </a:r>
          </a:p>
          <a:p>
            <a:r>
              <a:rPr lang="en-US" sz="1200" b="1" i="0" kern="1200" dirty="0" smtClean="0">
                <a:solidFill>
                  <a:schemeClr val="tx1"/>
                </a:solidFill>
                <a:effectLst/>
                <a:latin typeface="+mn-lt"/>
                <a:ea typeface="+mn-ea"/>
                <a:cs typeface="+mn-cs"/>
              </a:rPr>
              <a:t>Ancient Ghana</a:t>
            </a:r>
          </a:p>
          <a:p>
            <a:r>
              <a:rPr lang="en-US" sz="1200" b="0" i="0" kern="1200" dirty="0" smtClean="0">
                <a:solidFill>
                  <a:schemeClr val="tx1"/>
                </a:solidFill>
                <a:effectLst/>
                <a:latin typeface="+mn-lt"/>
                <a:ea typeface="+mn-ea"/>
                <a:cs typeface="+mn-cs"/>
              </a:rPr>
              <a:t>The most profitable trade items in Timbuktu were books. Buying them was considered a socially acceptable way of displaying wealth and a great source of prestige. For instance, an old Timbuktu chronicle </a:t>
            </a:r>
            <a:r>
              <a:rPr lang="en-US" sz="1200" b="0" i="0" kern="1200" dirty="0" err="1" smtClean="0">
                <a:solidFill>
                  <a:schemeClr val="tx1"/>
                </a:solidFill>
                <a:effectLst/>
                <a:latin typeface="+mn-lt"/>
                <a:ea typeface="+mn-ea"/>
                <a:cs typeface="+mn-cs"/>
              </a:rPr>
              <a:t>Tarikh</a:t>
            </a:r>
            <a:r>
              <a:rPr lang="en-US" sz="1200" b="0" i="0" kern="1200" dirty="0" smtClean="0">
                <a:solidFill>
                  <a:schemeClr val="tx1"/>
                </a:solidFill>
                <a:effectLst/>
                <a:latin typeface="+mn-lt"/>
                <a:ea typeface="+mn-ea"/>
                <a:cs typeface="+mn-cs"/>
              </a:rPr>
              <a:t> al </a:t>
            </a:r>
            <a:r>
              <a:rPr lang="en-US" sz="1200" b="0" i="0" kern="1200" dirty="0" err="1" smtClean="0">
                <a:solidFill>
                  <a:schemeClr val="tx1"/>
                </a:solidFill>
                <a:effectLst/>
                <a:latin typeface="+mn-lt"/>
                <a:ea typeface="+mn-ea"/>
                <a:cs typeface="+mn-cs"/>
              </a:rPr>
              <a:t>Fettash</a:t>
            </a:r>
            <a:r>
              <a:rPr lang="en-US" sz="1200" b="0" i="0" kern="1200" dirty="0" smtClean="0">
                <a:solidFill>
                  <a:schemeClr val="tx1"/>
                </a:solidFill>
                <a:effectLst/>
                <a:latin typeface="+mn-lt"/>
                <a:ea typeface="+mn-ea"/>
                <a:cs typeface="+mn-cs"/>
              </a:rPr>
              <a:t> reveals that the king bought a great dictionary for the equivalent price of two horses.</a:t>
            </a:r>
          </a:p>
          <a:p>
            <a:r>
              <a:rPr lang="en-US" sz="1200" b="1" i="0" kern="1200" dirty="0" smtClean="0">
                <a:solidFill>
                  <a:schemeClr val="tx1"/>
                </a:solidFill>
                <a:effectLst/>
                <a:latin typeface="+mn-lt"/>
                <a:ea typeface="+mn-ea"/>
                <a:cs typeface="+mn-cs"/>
              </a:rPr>
              <a:t>Medieval Mali</a:t>
            </a:r>
          </a:p>
          <a:p>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Sankoré</a:t>
            </a:r>
            <a:r>
              <a:rPr lang="en-US" sz="1200" b="0" i="0" kern="1200" dirty="0" smtClean="0">
                <a:solidFill>
                  <a:schemeClr val="tx1"/>
                </a:solidFill>
                <a:effectLst/>
                <a:latin typeface="+mn-lt"/>
                <a:ea typeface="+mn-ea"/>
                <a:cs typeface="+mn-cs"/>
              </a:rPr>
              <a:t> University mosque was built in about AD 1300 with funding from a woman of the </a:t>
            </a:r>
            <a:r>
              <a:rPr lang="en-US" sz="1200" b="0" i="0" kern="1200" dirty="0" err="1" smtClean="0">
                <a:solidFill>
                  <a:schemeClr val="tx1"/>
                </a:solidFill>
                <a:effectLst/>
                <a:latin typeface="+mn-lt"/>
                <a:ea typeface="+mn-ea"/>
                <a:cs typeface="+mn-cs"/>
              </a:rPr>
              <a:t>Aghlal</a:t>
            </a:r>
            <a:r>
              <a:rPr lang="en-US" sz="1200" b="0" i="0" kern="1200" dirty="0" smtClean="0">
                <a:solidFill>
                  <a:schemeClr val="tx1"/>
                </a:solidFill>
                <a:effectLst/>
                <a:latin typeface="+mn-lt"/>
                <a:ea typeface="+mn-ea"/>
                <a:cs typeface="+mn-cs"/>
              </a:rPr>
              <a:t>, a religious </a:t>
            </a:r>
            <a:r>
              <a:rPr lang="en-US" sz="1200" b="0" i="0" kern="1200" dirty="0" err="1" smtClean="0">
                <a:solidFill>
                  <a:schemeClr val="tx1"/>
                </a:solidFill>
                <a:effectLst/>
                <a:latin typeface="+mn-lt"/>
                <a:ea typeface="+mn-ea"/>
                <a:cs typeface="+mn-cs"/>
              </a:rPr>
              <a:t>Tuareg</a:t>
            </a:r>
            <a:r>
              <a:rPr lang="en-US" sz="1200" b="0" i="0" kern="1200" dirty="0" smtClean="0">
                <a:solidFill>
                  <a:schemeClr val="tx1"/>
                </a:solidFill>
                <a:effectLst/>
                <a:latin typeface="+mn-lt"/>
                <a:ea typeface="+mn-ea"/>
                <a:cs typeface="+mn-cs"/>
              </a:rPr>
              <a:t> ethnic group. </a:t>
            </a:r>
          </a:p>
          <a:p>
            <a:r>
              <a:rPr lang="en-US" sz="1200" b="0" i="0" kern="1200" dirty="0" smtClean="0">
                <a:solidFill>
                  <a:schemeClr val="tx1"/>
                </a:solidFill>
                <a:effectLst/>
                <a:latin typeface="+mn-lt"/>
                <a:ea typeface="+mn-ea"/>
                <a:cs typeface="+mn-cs"/>
              </a:rPr>
              <a:t>Mansa Musa I purchased works on Maliki law. He also ordered the construction of the Great Mosque of Timbuktu in 1326.</a:t>
            </a:r>
          </a:p>
          <a:p>
            <a:r>
              <a:rPr lang="en-US" sz="1200" b="0" i="0" kern="1200" dirty="0" smtClean="0">
                <a:solidFill>
                  <a:schemeClr val="tx1"/>
                </a:solidFill>
                <a:effectLst/>
                <a:latin typeface="+mn-lt"/>
                <a:ea typeface="+mn-ea"/>
                <a:cs typeface="+mn-cs"/>
              </a:rPr>
              <a:t>1343, when the </a:t>
            </a:r>
            <a:r>
              <a:rPr lang="en-US" sz="1200" b="0" i="0" kern="1200" dirty="0" err="1" smtClean="0">
                <a:solidFill>
                  <a:schemeClr val="tx1"/>
                </a:solidFill>
                <a:effectLst/>
                <a:latin typeface="+mn-lt"/>
                <a:ea typeface="+mn-ea"/>
                <a:cs typeface="+mn-cs"/>
              </a:rPr>
              <a:t>Mossi</a:t>
            </a:r>
            <a:r>
              <a:rPr lang="en-US" sz="1200" b="0" i="0" kern="1200" dirty="0" smtClean="0">
                <a:solidFill>
                  <a:schemeClr val="tx1"/>
                </a:solidFill>
                <a:effectLst/>
                <a:latin typeface="+mn-lt"/>
                <a:ea typeface="+mn-ea"/>
                <a:cs typeface="+mn-cs"/>
              </a:rPr>
              <a:t> attacked Timbuktu. A source says: 'The </a:t>
            </a:r>
            <a:r>
              <a:rPr lang="en-US" sz="1200" b="0" i="0" kern="1200" dirty="0" err="1" smtClean="0">
                <a:solidFill>
                  <a:schemeClr val="tx1"/>
                </a:solidFill>
                <a:effectLst/>
                <a:latin typeface="+mn-lt"/>
                <a:ea typeface="+mn-ea"/>
                <a:cs typeface="+mn-cs"/>
              </a:rPr>
              <a:t>Mossi</a:t>
            </a:r>
            <a:r>
              <a:rPr lang="en-US" sz="1200" b="0" i="0" kern="1200" dirty="0" smtClean="0">
                <a:solidFill>
                  <a:schemeClr val="tx1"/>
                </a:solidFill>
                <a:effectLst/>
                <a:latin typeface="+mn-lt"/>
                <a:ea typeface="+mn-ea"/>
                <a:cs typeface="+mn-cs"/>
              </a:rPr>
              <a:t> sultan entered Timbuktu and sacked and burned it, killing many persons and looting it before returning to his land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Songhay empire</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E53097E6-40E6-4315-9A79-49499E6B1D97}" type="slidenum">
              <a:rPr lang="en-US" smtClean="0"/>
              <a:t>6</a:t>
            </a:fld>
            <a:endParaRPr lang="en-US"/>
          </a:p>
        </p:txBody>
      </p:sp>
    </p:spTree>
    <p:extLst>
      <p:ext uri="{BB962C8B-B14F-4D97-AF65-F5344CB8AC3E}">
        <p14:creationId xmlns:p14="http://schemas.microsoft.com/office/powerpoint/2010/main" val="1965408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Ancient Ghana</a:t>
            </a:r>
          </a:p>
          <a:p>
            <a:r>
              <a:rPr lang="en-US" sz="1200" b="0" i="0" kern="1200" dirty="0" smtClean="0">
                <a:solidFill>
                  <a:schemeClr val="tx1"/>
                </a:solidFill>
                <a:effectLst/>
                <a:latin typeface="+mn-lt"/>
                <a:ea typeface="+mn-ea"/>
                <a:cs typeface="+mn-cs"/>
              </a:rPr>
              <a:t>The most profitable trade items in Timbuktu were books. Buying them was considered a socially acceptable way of displaying wealth and a great source of prestige. For instance, an old Timbuktu chronicle </a:t>
            </a:r>
            <a:r>
              <a:rPr lang="en-US" sz="1200" b="0" i="0" kern="1200" dirty="0" err="1" smtClean="0">
                <a:solidFill>
                  <a:schemeClr val="tx1"/>
                </a:solidFill>
                <a:effectLst/>
                <a:latin typeface="+mn-lt"/>
                <a:ea typeface="+mn-ea"/>
                <a:cs typeface="+mn-cs"/>
              </a:rPr>
              <a:t>Tarikh</a:t>
            </a:r>
            <a:r>
              <a:rPr lang="en-US" sz="1200" b="0" i="0" kern="1200" dirty="0" smtClean="0">
                <a:solidFill>
                  <a:schemeClr val="tx1"/>
                </a:solidFill>
                <a:effectLst/>
                <a:latin typeface="+mn-lt"/>
                <a:ea typeface="+mn-ea"/>
                <a:cs typeface="+mn-cs"/>
              </a:rPr>
              <a:t> al </a:t>
            </a:r>
            <a:r>
              <a:rPr lang="en-US" sz="1200" b="0" i="0" kern="1200" dirty="0" err="1" smtClean="0">
                <a:solidFill>
                  <a:schemeClr val="tx1"/>
                </a:solidFill>
                <a:effectLst/>
                <a:latin typeface="+mn-lt"/>
                <a:ea typeface="+mn-ea"/>
                <a:cs typeface="+mn-cs"/>
              </a:rPr>
              <a:t>Fettash</a:t>
            </a:r>
            <a:r>
              <a:rPr lang="en-US" sz="1200" b="0" i="0" kern="1200" dirty="0" smtClean="0">
                <a:solidFill>
                  <a:schemeClr val="tx1"/>
                </a:solidFill>
                <a:effectLst/>
                <a:latin typeface="+mn-lt"/>
                <a:ea typeface="+mn-ea"/>
                <a:cs typeface="+mn-cs"/>
              </a:rPr>
              <a:t> reveals that the king bought a great dictionary for the equivalent price of two horses.</a:t>
            </a:r>
          </a:p>
          <a:p>
            <a:r>
              <a:rPr lang="en-US" sz="1200" b="1" i="0" kern="1200" dirty="0" smtClean="0">
                <a:solidFill>
                  <a:schemeClr val="tx1"/>
                </a:solidFill>
                <a:effectLst/>
                <a:latin typeface="+mn-lt"/>
                <a:ea typeface="+mn-ea"/>
                <a:cs typeface="+mn-cs"/>
              </a:rPr>
              <a:t>Medieval Mali</a:t>
            </a:r>
          </a:p>
          <a:p>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Sankoré</a:t>
            </a:r>
            <a:r>
              <a:rPr lang="en-US" sz="1200" b="0" i="0" kern="1200" dirty="0" smtClean="0">
                <a:solidFill>
                  <a:schemeClr val="tx1"/>
                </a:solidFill>
                <a:effectLst/>
                <a:latin typeface="+mn-lt"/>
                <a:ea typeface="+mn-ea"/>
                <a:cs typeface="+mn-cs"/>
              </a:rPr>
              <a:t> University mosque was built in about AD 1300 with funding from a woman of the </a:t>
            </a:r>
            <a:r>
              <a:rPr lang="en-US" sz="1200" b="0" i="0" kern="1200" dirty="0" err="1" smtClean="0">
                <a:solidFill>
                  <a:schemeClr val="tx1"/>
                </a:solidFill>
                <a:effectLst/>
                <a:latin typeface="+mn-lt"/>
                <a:ea typeface="+mn-ea"/>
                <a:cs typeface="+mn-cs"/>
              </a:rPr>
              <a:t>Aghlal</a:t>
            </a:r>
            <a:r>
              <a:rPr lang="en-US" sz="1200" b="0" i="0" kern="1200" dirty="0" smtClean="0">
                <a:solidFill>
                  <a:schemeClr val="tx1"/>
                </a:solidFill>
                <a:effectLst/>
                <a:latin typeface="+mn-lt"/>
                <a:ea typeface="+mn-ea"/>
                <a:cs typeface="+mn-cs"/>
              </a:rPr>
              <a:t>, a religious </a:t>
            </a:r>
            <a:r>
              <a:rPr lang="en-US" sz="1200" b="0" i="0" kern="1200" dirty="0" err="1" smtClean="0">
                <a:solidFill>
                  <a:schemeClr val="tx1"/>
                </a:solidFill>
                <a:effectLst/>
                <a:latin typeface="+mn-lt"/>
                <a:ea typeface="+mn-ea"/>
                <a:cs typeface="+mn-cs"/>
              </a:rPr>
              <a:t>Tuareg</a:t>
            </a:r>
            <a:r>
              <a:rPr lang="en-US" sz="1200" b="0" i="0" kern="1200" dirty="0" smtClean="0">
                <a:solidFill>
                  <a:schemeClr val="tx1"/>
                </a:solidFill>
                <a:effectLst/>
                <a:latin typeface="+mn-lt"/>
                <a:ea typeface="+mn-ea"/>
                <a:cs typeface="+mn-cs"/>
              </a:rPr>
              <a:t> ethnic group. </a:t>
            </a:r>
          </a:p>
          <a:p>
            <a:r>
              <a:rPr lang="en-US" sz="1200" b="0" i="0" kern="1200" dirty="0" smtClean="0">
                <a:solidFill>
                  <a:schemeClr val="tx1"/>
                </a:solidFill>
                <a:effectLst/>
                <a:latin typeface="+mn-lt"/>
                <a:ea typeface="+mn-ea"/>
                <a:cs typeface="+mn-cs"/>
              </a:rPr>
              <a:t>Mansa Musa I purchased works on Maliki law. He also ordered the construction of the Great Mosque of Timbuktu in 1326.</a:t>
            </a:r>
          </a:p>
          <a:p>
            <a:r>
              <a:rPr lang="en-US" sz="1200" b="0" i="0" kern="1200" dirty="0" smtClean="0">
                <a:solidFill>
                  <a:schemeClr val="tx1"/>
                </a:solidFill>
                <a:effectLst/>
                <a:latin typeface="+mn-lt"/>
                <a:ea typeface="+mn-ea"/>
                <a:cs typeface="+mn-cs"/>
              </a:rPr>
              <a:t>1343, when the </a:t>
            </a:r>
            <a:r>
              <a:rPr lang="en-US" sz="1200" b="0" i="0" kern="1200" dirty="0" err="1" smtClean="0">
                <a:solidFill>
                  <a:schemeClr val="tx1"/>
                </a:solidFill>
                <a:effectLst/>
                <a:latin typeface="+mn-lt"/>
                <a:ea typeface="+mn-ea"/>
                <a:cs typeface="+mn-cs"/>
              </a:rPr>
              <a:t>Mossi</a:t>
            </a:r>
            <a:r>
              <a:rPr lang="en-US" sz="1200" b="0" i="0" kern="1200" dirty="0" smtClean="0">
                <a:solidFill>
                  <a:schemeClr val="tx1"/>
                </a:solidFill>
                <a:effectLst/>
                <a:latin typeface="+mn-lt"/>
                <a:ea typeface="+mn-ea"/>
                <a:cs typeface="+mn-cs"/>
              </a:rPr>
              <a:t> attacked Timbuktu. A source says: 'The </a:t>
            </a:r>
            <a:r>
              <a:rPr lang="en-US" sz="1200" b="0" i="0" kern="1200" dirty="0" err="1" smtClean="0">
                <a:solidFill>
                  <a:schemeClr val="tx1"/>
                </a:solidFill>
                <a:effectLst/>
                <a:latin typeface="+mn-lt"/>
                <a:ea typeface="+mn-ea"/>
                <a:cs typeface="+mn-cs"/>
              </a:rPr>
              <a:t>Mossi</a:t>
            </a:r>
            <a:r>
              <a:rPr lang="en-US" sz="1200" b="0" i="0" kern="1200" dirty="0" smtClean="0">
                <a:solidFill>
                  <a:schemeClr val="tx1"/>
                </a:solidFill>
                <a:effectLst/>
                <a:latin typeface="+mn-lt"/>
                <a:ea typeface="+mn-ea"/>
                <a:cs typeface="+mn-cs"/>
              </a:rPr>
              <a:t> sultan entered Timbuktu and sacked and burned it, killing many persons and looting it before returning to his land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Songhay empire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 Once a tributary to the Mali empire, the</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Songhay became independent as Mali declined seizing Timbuktu in 1468.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smtClean="0">
                <a:solidFill>
                  <a:schemeClr val="tx1"/>
                </a:solidFill>
                <a:effectLst/>
                <a:latin typeface="+mn-lt"/>
                <a:ea typeface="+mn-ea"/>
                <a:cs typeface="+mn-cs"/>
              </a:rPr>
              <a:t>Sonni</a:t>
            </a:r>
            <a:r>
              <a:rPr lang="en-US" sz="1200" b="0" i="0" kern="1200" dirty="0" smtClean="0">
                <a:solidFill>
                  <a:schemeClr val="tx1"/>
                </a:solidFill>
                <a:effectLst/>
                <a:latin typeface="+mn-lt"/>
                <a:ea typeface="+mn-ea"/>
                <a:cs typeface="+mn-cs"/>
              </a:rPr>
              <a:t> Ali </a:t>
            </a:r>
            <a:r>
              <a:rPr lang="en-US" sz="1200" b="0" i="0" kern="1200" dirty="0" err="1" smtClean="0">
                <a:solidFill>
                  <a:schemeClr val="tx1"/>
                </a:solidFill>
                <a:effectLst/>
                <a:latin typeface="+mn-lt"/>
                <a:ea typeface="+mn-ea"/>
                <a:cs typeface="+mn-cs"/>
              </a:rPr>
              <a:t>Ber</a:t>
            </a:r>
            <a:r>
              <a:rPr lang="en-US" sz="1200" b="0" i="0" kern="1200" dirty="0" smtClean="0">
                <a:solidFill>
                  <a:schemeClr val="tx1"/>
                </a:solidFill>
                <a:effectLst/>
                <a:latin typeface="+mn-lt"/>
                <a:ea typeface="+mn-ea"/>
                <a:cs typeface="+mn-cs"/>
              </a:rPr>
              <a:t> was their first great king, under his rule The scholars of Timbuktu were also treated harshly and many fled.</a:t>
            </a:r>
            <a:endParaRPr lang="en-US" sz="1200" b="1"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Subsequent rulers of the </a:t>
            </a:r>
            <a:r>
              <a:rPr lang="en-US" sz="1200" b="0" i="0" kern="1200" dirty="0" err="1" smtClean="0">
                <a:solidFill>
                  <a:schemeClr val="tx1"/>
                </a:solidFill>
                <a:effectLst/>
                <a:latin typeface="+mn-lt"/>
                <a:ea typeface="+mn-ea"/>
                <a:cs typeface="+mn-cs"/>
              </a:rPr>
              <a:t>Askiya</a:t>
            </a:r>
            <a:r>
              <a:rPr lang="en-US" sz="1200" b="0" i="0" kern="1200" dirty="0" smtClean="0">
                <a:solidFill>
                  <a:schemeClr val="tx1"/>
                </a:solidFill>
                <a:effectLst/>
                <a:latin typeface="+mn-lt"/>
                <a:ea typeface="+mn-ea"/>
                <a:cs typeface="+mn-cs"/>
              </a:rPr>
              <a:t> dynasty adopted a gentler approach towards the scholars, offering them cash and privileges, especially during Ramadan. </a:t>
            </a:r>
          </a:p>
          <a:p>
            <a:r>
              <a:rPr lang="en-US" sz="1200" b="0" i="0" kern="1200" dirty="0" smtClean="0">
                <a:solidFill>
                  <a:schemeClr val="tx1"/>
                </a:solidFill>
                <a:effectLst/>
                <a:latin typeface="+mn-lt"/>
                <a:ea typeface="+mn-ea"/>
                <a:cs typeface="+mn-cs"/>
              </a:rPr>
              <a:t>golden age of Timbuktu came to an end with the collapse of the Songhay empire</a:t>
            </a:r>
          </a:p>
          <a:p>
            <a:r>
              <a:rPr lang="en-US" sz="1200" b="0" i="0" kern="1200" dirty="0" smtClean="0">
                <a:solidFill>
                  <a:schemeClr val="tx1"/>
                </a:solidFill>
                <a:effectLst/>
                <a:latin typeface="+mn-lt"/>
                <a:ea typeface="+mn-ea"/>
                <a:cs typeface="+mn-cs"/>
              </a:rPr>
              <a:t>1591 Sultan Ahmad I al-Mansur </a:t>
            </a:r>
            <a:r>
              <a:rPr lang="en-US" sz="1200" b="0" i="0" kern="1200" baseline="0" dirty="0" smtClean="0">
                <a:solidFill>
                  <a:schemeClr val="tx1"/>
                </a:solidFill>
                <a:effectLst/>
                <a:latin typeface="+mn-lt"/>
                <a:ea typeface="+mn-ea"/>
                <a:cs typeface="+mn-cs"/>
              </a:rPr>
              <a:t> with alliance to England </a:t>
            </a:r>
            <a:r>
              <a:rPr lang="en-US" sz="1200" b="0" i="0" kern="1200" dirty="0" smtClean="0">
                <a:solidFill>
                  <a:schemeClr val="tx1"/>
                </a:solidFill>
                <a:effectLst/>
                <a:latin typeface="+mn-lt"/>
                <a:ea typeface="+mn-ea"/>
                <a:cs typeface="+mn-cs"/>
              </a:rPr>
              <a:t>attempted to confiscate Timbuktu's archives.</a:t>
            </a:r>
            <a:endParaRPr lang="en-US" dirty="0"/>
          </a:p>
        </p:txBody>
      </p:sp>
      <p:sp>
        <p:nvSpPr>
          <p:cNvPr id="4" name="Slide Number Placeholder 3"/>
          <p:cNvSpPr>
            <a:spLocks noGrp="1"/>
          </p:cNvSpPr>
          <p:nvPr>
            <p:ph type="sldNum" sz="quarter" idx="10"/>
          </p:nvPr>
        </p:nvSpPr>
        <p:spPr/>
        <p:txBody>
          <a:bodyPr/>
          <a:lstStyle/>
          <a:p>
            <a:fld id="{E53097E6-40E6-4315-9A79-49499E6B1D97}" type="slidenum">
              <a:rPr lang="en-US" smtClean="0"/>
              <a:t>7</a:t>
            </a:fld>
            <a:endParaRPr lang="en-US"/>
          </a:p>
        </p:txBody>
      </p:sp>
    </p:spTree>
    <p:extLst>
      <p:ext uri="{BB962C8B-B14F-4D97-AF65-F5344CB8AC3E}">
        <p14:creationId xmlns:p14="http://schemas.microsoft.com/office/powerpoint/2010/main" val="2662738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097E6-40E6-4315-9A79-49499E6B1D97}" type="slidenum">
              <a:rPr lang="en-US" smtClean="0"/>
              <a:t>8</a:t>
            </a:fld>
            <a:endParaRPr lang="en-US"/>
          </a:p>
        </p:txBody>
      </p:sp>
    </p:spTree>
    <p:extLst>
      <p:ext uri="{BB962C8B-B14F-4D97-AF65-F5344CB8AC3E}">
        <p14:creationId xmlns:p14="http://schemas.microsoft.com/office/powerpoint/2010/main" val="319299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097E6-40E6-4315-9A79-49499E6B1D97}" type="slidenum">
              <a:rPr lang="en-US" smtClean="0"/>
              <a:t>9</a:t>
            </a:fld>
            <a:endParaRPr lang="en-US"/>
          </a:p>
        </p:txBody>
      </p:sp>
    </p:spTree>
    <p:extLst>
      <p:ext uri="{BB962C8B-B14F-4D97-AF65-F5344CB8AC3E}">
        <p14:creationId xmlns:p14="http://schemas.microsoft.com/office/powerpoint/2010/main" val="3759417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4C9FB-61CA-4A18-802D-4121B3AEE918}"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60705-B506-49AB-BFAF-6CC3F4D1252E}" type="slidenum">
              <a:rPr lang="en-US" smtClean="0"/>
              <a:t>‹#›</a:t>
            </a:fld>
            <a:endParaRPr lang="en-US"/>
          </a:p>
        </p:txBody>
      </p:sp>
    </p:spTree>
    <p:extLst>
      <p:ext uri="{BB962C8B-B14F-4D97-AF65-F5344CB8AC3E}">
        <p14:creationId xmlns:p14="http://schemas.microsoft.com/office/powerpoint/2010/main" val="1720187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4C9FB-61CA-4A18-802D-4121B3AEE918}"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60705-B506-49AB-BFAF-6CC3F4D1252E}" type="slidenum">
              <a:rPr lang="en-US" smtClean="0"/>
              <a:t>‹#›</a:t>
            </a:fld>
            <a:endParaRPr lang="en-US"/>
          </a:p>
        </p:txBody>
      </p:sp>
    </p:spTree>
    <p:extLst>
      <p:ext uri="{BB962C8B-B14F-4D97-AF65-F5344CB8AC3E}">
        <p14:creationId xmlns:p14="http://schemas.microsoft.com/office/powerpoint/2010/main" val="2278589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4C9FB-61CA-4A18-802D-4121B3AEE918}"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60705-B506-49AB-BFAF-6CC3F4D1252E}" type="slidenum">
              <a:rPr lang="en-US" smtClean="0"/>
              <a:t>‹#›</a:t>
            </a:fld>
            <a:endParaRPr lang="en-US"/>
          </a:p>
        </p:txBody>
      </p:sp>
    </p:spTree>
    <p:extLst>
      <p:ext uri="{BB962C8B-B14F-4D97-AF65-F5344CB8AC3E}">
        <p14:creationId xmlns:p14="http://schemas.microsoft.com/office/powerpoint/2010/main" val="144065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4C9FB-61CA-4A18-802D-4121B3AEE918}"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60705-B506-49AB-BFAF-6CC3F4D1252E}" type="slidenum">
              <a:rPr lang="en-US" smtClean="0"/>
              <a:t>‹#›</a:t>
            </a:fld>
            <a:endParaRPr lang="en-US"/>
          </a:p>
        </p:txBody>
      </p:sp>
    </p:spTree>
    <p:extLst>
      <p:ext uri="{BB962C8B-B14F-4D97-AF65-F5344CB8AC3E}">
        <p14:creationId xmlns:p14="http://schemas.microsoft.com/office/powerpoint/2010/main" val="138080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F4C9FB-61CA-4A18-802D-4121B3AEE918}"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60705-B506-49AB-BFAF-6CC3F4D1252E}" type="slidenum">
              <a:rPr lang="en-US" smtClean="0"/>
              <a:t>‹#›</a:t>
            </a:fld>
            <a:endParaRPr lang="en-US"/>
          </a:p>
        </p:txBody>
      </p:sp>
    </p:spTree>
    <p:extLst>
      <p:ext uri="{BB962C8B-B14F-4D97-AF65-F5344CB8AC3E}">
        <p14:creationId xmlns:p14="http://schemas.microsoft.com/office/powerpoint/2010/main" val="466805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4C9FB-61CA-4A18-802D-4121B3AEE918}"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60705-B506-49AB-BFAF-6CC3F4D1252E}" type="slidenum">
              <a:rPr lang="en-US" smtClean="0"/>
              <a:t>‹#›</a:t>
            </a:fld>
            <a:endParaRPr lang="en-US"/>
          </a:p>
        </p:txBody>
      </p:sp>
    </p:spTree>
    <p:extLst>
      <p:ext uri="{BB962C8B-B14F-4D97-AF65-F5344CB8AC3E}">
        <p14:creationId xmlns:p14="http://schemas.microsoft.com/office/powerpoint/2010/main" val="3447533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4C9FB-61CA-4A18-802D-4121B3AEE918}" type="datetimeFigureOut">
              <a:rPr lang="en-US" smtClean="0"/>
              <a:t>7/18/2022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60705-B506-49AB-BFAF-6CC3F4D1252E}" type="slidenum">
              <a:rPr lang="en-US" smtClean="0"/>
              <a:t>‹#›</a:t>
            </a:fld>
            <a:endParaRPr lang="en-US"/>
          </a:p>
        </p:txBody>
      </p:sp>
    </p:spTree>
    <p:extLst>
      <p:ext uri="{BB962C8B-B14F-4D97-AF65-F5344CB8AC3E}">
        <p14:creationId xmlns:p14="http://schemas.microsoft.com/office/powerpoint/2010/main" val="3885380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4C9FB-61CA-4A18-802D-4121B3AEE918}" type="datetimeFigureOut">
              <a:rPr lang="en-US" smtClean="0"/>
              <a:t>7/18/2022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60705-B506-49AB-BFAF-6CC3F4D1252E}" type="slidenum">
              <a:rPr lang="en-US" smtClean="0"/>
              <a:t>‹#›</a:t>
            </a:fld>
            <a:endParaRPr lang="en-US"/>
          </a:p>
        </p:txBody>
      </p:sp>
    </p:spTree>
    <p:extLst>
      <p:ext uri="{BB962C8B-B14F-4D97-AF65-F5344CB8AC3E}">
        <p14:creationId xmlns:p14="http://schemas.microsoft.com/office/powerpoint/2010/main" val="1544047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4C9FB-61CA-4A18-802D-4121B3AEE918}" type="datetimeFigureOut">
              <a:rPr lang="en-US" smtClean="0"/>
              <a:t>7/18/2022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560705-B506-49AB-BFAF-6CC3F4D1252E}" type="slidenum">
              <a:rPr lang="en-US" smtClean="0"/>
              <a:t>‹#›</a:t>
            </a:fld>
            <a:endParaRPr lang="en-US"/>
          </a:p>
        </p:txBody>
      </p:sp>
    </p:spTree>
    <p:extLst>
      <p:ext uri="{BB962C8B-B14F-4D97-AF65-F5344CB8AC3E}">
        <p14:creationId xmlns:p14="http://schemas.microsoft.com/office/powerpoint/2010/main" val="228831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F4C9FB-61CA-4A18-802D-4121B3AEE918}"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60705-B506-49AB-BFAF-6CC3F4D1252E}" type="slidenum">
              <a:rPr lang="en-US" smtClean="0"/>
              <a:t>‹#›</a:t>
            </a:fld>
            <a:endParaRPr lang="en-US"/>
          </a:p>
        </p:txBody>
      </p:sp>
    </p:spTree>
    <p:extLst>
      <p:ext uri="{BB962C8B-B14F-4D97-AF65-F5344CB8AC3E}">
        <p14:creationId xmlns:p14="http://schemas.microsoft.com/office/powerpoint/2010/main" val="2769993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F4C9FB-61CA-4A18-802D-4121B3AEE918}"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60705-B506-49AB-BFAF-6CC3F4D1252E}" type="slidenum">
              <a:rPr lang="en-US" smtClean="0"/>
              <a:t>‹#›</a:t>
            </a:fld>
            <a:endParaRPr lang="en-US"/>
          </a:p>
        </p:txBody>
      </p:sp>
    </p:spTree>
    <p:extLst>
      <p:ext uri="{BB962C8B-B14F-4D97-AF65-F5344CB8AC3E}">
        <p14:creationId xmlns:p14="http://schemas.microsoft.com/office/powerpoint/2010/main" val="214362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4C9FB-61CA-4A18-802D-4121B3AEE918}" type="datetimeFigureOut">
              <a:rPr lang="en-US" smtClean="0"/>
              <a:t>7/18/2022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60705-B506-49AB-BFAF-6CC3F4D1252E}" type="slidenum">
              <a:rPr lang="en-US" smtClean="0"/>
              <a:t>‹#›</a:t>
            </a:fld>
            <a:endParaRPr lang="en-US"/>
          </a:p>
        </p:txBody>
      </p:sp>
    </p:spTree>
    <p:extLst>
      <p:ext uri="{BB962C8B-B14F-4D97-AF65-F5344CB8AC3E}">
        <p14:creationId xmlns:p14="http://schemas.microsoft.com/office/powerpoint/2010/main" val="3463025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ohn.r.antill.civ@army.mil" TargetMode="External"/><Relationship Id="rId2" Type="http://schemas.openxmlformats.org/officeDocument/2006/relationships/hyperlink" Target="https://realkm.com/author/john-antill/"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mailto:jantill4@kent.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 Professional Development Event</a:t>
            </a:r>
            <a:endParaRPr lang="en-US" dirty="0"/>
          </a:p>
        </p:txBody>
      </p:sp>
      <p:sp>
        <p:nvSpPr>
          <p:cNvPr id="3" name="Subtitle 2"/>
          <p:cNvSpPr>
            <a:spLocks noGrp="1"/>
          </p:cNvSpPr>
          <p:nvPr>
            <p:ph type="subTitle" idx="1"/>
          </p:nvPr>
        </p:nvSpPr>
        <p:spPr/>
        <p:txBody>
          <a:bodyPr/>
          <a:lstStyle/>
          <a:p>
            <a:r>
              <a:rPr lang="en-US" b="1" dirty="0"/>
              <a:t>John Antill</a:t>
            </a:r>
            <a:endParaRPr lang="en-US" dirty="0"/>
          </a:p>
        </p:txBody>
      </p:sp>
    </p:spTree>
    <p:extLst>
      <p:ext uri="{BB962C8B-B14F-4D97-AF65-F5344CB8AC3E}">
        <p14:creationId xmlns:p14="http://schemas.microsoft.com/office/powerpoint/2010/main" val="4134894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97144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a:t>
            </a:r>
            <a:endParaRPr lang="en-US" dirty="0"/>
          </a:p>
        </p:txBody>
      </p:sp>
      <p:sp>
        <p:nvSpPr>
          <p:cNvPr id="3" name="Content Placeholder 2"/>
          <p:cNvSpPr>
            <a:spLocks noGrp="1"/>
          </p:cNvSpPr>
          <p:nvPr>
            <p:ph idx="1"/>
          </p:nvPr>
        </p:nvSpPr>
        <p:spPr>
          <a:xfrm>
            <a:off x="5281862" y="1690688"/>
            <a:ext cx="5747084" cy="3675395"/>
          </a:xfrm>
        </p:spPr>
        <p:txBody>
          <a:bodyPr>
            <a:normAutofit fontScale="85000" lnSpcReduction="20000"/>
          </a:bodyPr>
          <a:lstStyle/>
          <a:p>
            <a:pPr marL="0" indent="0">
              <a:buNone/>
            </a:pPr>
            <a:r>
              <a:rPr lang="en-US" dirty="0"/>
              <a:t>John </a:t>
            </a:r>
            <a:r>
              <a:rPr lang="en-US" dirty="0" smtClean="0"/>
              <a:t>Antill the Mad Scientist of Knowledge</a:t>
            </a:r>
            <a:endParaRPr lang="en-US" dirty="0"/>
          </a:p>
          <a:p>
            <a:r>
              <a:rPr lang="en-US" dirty="0" smtClean="0"/>
              <a:t>MS Knowledge Management</a:t>
            </a:r>
            <a:endParaRPr lang="en-US" dirty="0"/>
          </a:p>
          <a:p>
            <a:endParaRPr lang="en-US" dirty="0" smtClean="0"/>
          </a:p>
          <a:p>
            <a:pPr marL="0" indent="0">
              <a:buNone/>
            </a:pPr>
            <a:r>
              <a:rPr lang="en-US" dirty="0" smtClean="0"/>
              <a:t>International Writer at Real KM</a:t>
            </a:r>
          </a:p>
          <a:p>
            <a:r>
              <a:rPr lang="en-US" dirty="0">
                <a:hlinkClick r:id="rId2"/>
              </a:rPr>
              <a:t>https://realkm.com/author/john-antill</a:t>
            </a:r>
            <a:r>
              <a:rPr lang="en-US" dirty="0" smtClean="0">
                <a:hlinkClick r:id="rId2"/>
              </a:rPr>
              <a:t>/</a:t>
            </a:r>
            <a:endParaRPr lang="en-US" dirty="0" smtClean="0"/>
          </a:p>
          <a:p>
            <a:pPr marL="0" indent="0">
              <a:buNone/>
            </a:pPr>
            <a:endParaRPr lang="en-US" dirty="0"/>
          </a:p>
          <a:p>
            <a:pPr marL="0" indent="0">
              <a:buNone/>
            </a:pPr>
            <a:r>
              <a:rPr lang="en-US" dirty="0" smtClean="0">
                <a:hlinkClick r:id="rId3"/>
              </a:rPr>
              <a:t>john.r.antill.civ@army.mil</a:t>
            </a:r>
            <a:endParaRPr lang="en-US" dirty="0" smtClean="0">
              <a:hlinkClick r:id="rId4"/>
            </a:endParaRPr>
          </a:p>
          <a:p>
            <a:pPr marL="0" indent="0">
              <a:buNone/>
            </a:pPr>
            <a:r>
              <a:rPr lang="en-US" dirty="0" smtClean="0">
                <a:hlinkClick r:id="rId4"/>
              </a:rPr>
              <a:t>jantill4@kent.edu</a:t>
            </a:r>
            <a:endParaRPr lang="en-US" dirty="0" smtClean="0"/>
          </a:p>
          <a:p>
            <a:pPr marL="0" indent="0">
              <a:buNone/>
            </a:pPr>
            <a:r>
              <a:rPr lang="en-US" dirty="0" smtClean="0"/>
              <a:t>256-541-1229</a:t>
            </a:r>
            <a:endParaRPr lang="en-US"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6200000">
            <a:off x="802107" y="2169678"/>
            <a:ext cx="3488031" cy="2616023"/>
          </a:xfrm>
          <a:prstGeom prst="rect">
            <a:avLst/>
          </a:prstGeom>
        </p:spPr>
      </p:pic>
    </p:spTree>
    <p:extLst>
      <p:ext uri="{BB962C8B-B14F-4D97-AF65-F5344CB8AC3E}">
        <p14:creationId xmlns:p14="http://schemas.microsoft.com/office/powerpoint/2010/main" val="2914885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a:t>Knowledge Management vs Data </a:t>
            </a:r>
            <a:r>
              <a:rPr lang="en-US" dirty="0" smtClean="0"/>
              <a:t>Management</a:t>
            </a:r>
          </a:p>
          <a:p>
            <a:r>
              <a:rPr lang="en-US" dirty="0" smtClean="0"/>
              <a:t>Libraries of Timbuktu</a:t>
            </a:r>
          </a:p>
          <a:p>
            <a:r>
              <a:rPr lang="en-US" dirty="0" smtClean="0"/>
              <a:t>Army move to Microsoft 365 Lessons Learned</a:t>
            </a:r>
            <a:endParaRPr lang="en-US" dirty="0"/>
          </a:p>
        </p:txBody>
      </p:sp>
    </p:spTree>
    <p:extLst>
      <p:ext uri="{BB962C8B-B14F-4D97-AF65-F5344CB8AC3E}">
        <p14:creationId xmlns:p14="http://schemas.microsoft.com/office/powerpoint/2010/main" val="483303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Knowledge Management vs Data Management</a:t>
            </a:r>
            <a:endParaRPr lang="en-US" sz="4000" dirty="0"/>
          </a:p>
        </p:txBody>
      </p:sp>
      <p:sp>
        <p:nvSpPr>
          <p:cNvPr id="3" name="Content Placeholder 2"/>
          <p:cNvSpPr>
            <a:spLocks noGrp="1"/>
          </p:cNvSpPr>
          <p:nvPr>
            <p:ph idx="1"/>
          </p:nvPr>
        </p:nvSpPr>
        <p:spPr/>
        <p:txBody>
          <a:bodyPr/>
          <a:lstStyle/>
          <a:p>
            <a:pPr marL="0" indent="0">
              <a:buNone/>
            </a:pPr>
            <a:r>
              <a:rPr lang="en-US" dirty="0" smtClean="0"/>
              <a:t>Asking Google</a:t>
            </a:r>
          </a:p>
          <a:p>
            <a:r>
              <a:rPr lang="en-US" dirty="0"/>
              <a:t>Data management focuses on the source of the information, how it is stored, how it is distributed, and how it is destroyed. Knowledge management, on the other hand, focuses on the complete body or organizational </a:t>
            </a:r>
            <a:r>
              <a:rPr lang="en-US" dirty="0" smtClean="0"/>
              <a:t>knowledge</a:t>
            </a:r>
          </a:p>
          <a:p>
            <a:endParaRPr lang="en-US" dirty="0"/>
          </a:p>
          <a:p>
            <a:pPr marL="0" indent="0">
              <a:buNone/>
            </a:pPr>
            <a:r>
              <a:rPr lang="en-US" dirty="0" smtClean="0"/>
              <a:t>What I think</a:t>
            </a:r>
          </a:p>
          <a:p>
            <a:r>
              <a:rPr lang="en-US" dirty="0" smtClean="0"/>
              <a:t>It is the focus on people vs technology</a:t>
            </a:r>
            <a:endParaRPr lang="en-US" dirty="0"/>
          </a:p>
        </p:txBody>
      </p:sp>
    </p:spTree>
    <p:extLst>
      <p:ext uri="{BB962C8B-B14F-4D97-AF65-F5344CB8AC3E}">
        <p14:creationId xmlns:p14="http://schemas.microsoft.com/office/powerpoint/2010/main" val="477055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Management</a:t>
            </a:r>
            <a:endParaRPr lang="en-US" dirty="0"/>
          </a:p>
        </p:txBody>
      </p:sp>
      <p:sp>
        <p:nvSpPr>
          <p:cNvPr id="3" name="Content Placeholder 2"/>
          <p:cNvSpPr>
            <a:spLocks noGrp="1"/>
          </p:cNvSpPr>
          <p:nvPr>
            <p:ph idx="1"/>
          </p:nvPr>
        </p:nvSpPr>
        <p:spPr/>
        <p:txBody>
          <a:bodyPr/>
          <a:lstStyle/>
          <a:p>
            <a:r>
              <a:rPr lang="en-US" dirty="0" smtClean="0"/>
              <a:t>The focus on the systems that collect and hold information. This can be anything from the card catalog to the vast resources of networked computers</a:t>
            </a:r>
          </a:p>
          <a:p>
            <a:r>
              <a:rPr lang="en-US" dirty="0" smtClean="0"/>
              <a:t>Also known as information management</a:t>
            </a:r>
            <a:endParaRPr lang="en-US" dirty="0" smtClean="0"/>
          </a:p>
          <a:p>
            <a:r>
              <a:rPr lang="en-US" dirty="0" smtClean="0"/>
              <a:t>This can have automated workflows controlling it</a:t>
            </a:r>
          </a:p>
          <a:p>
            <a:r>
              <a:rPr lang="en-US" dirty="0" smtClean="0"/>
              <a:t>Access can be limited by controls</a:t>
            </a:r>
          </a:p>
          <a:p>
            <a:r>
              <a:rPr lang="en-US" dirty="0" smtClean="0"/>
              <a:t>Can be sold </a:t>
            </a:r>
          </a:p>
        </p:txBody>
      </p:sp>
    </p:spTree>
    <p:extLst>
      <p:ext uri="{BB962C8B-B14F-4D97-AF65-F5344CB8AC3E}">
        <p14:creationId xmlns:p14="http://schemas.microsoft.com/office/powerpoint/2010/main" val="2508597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Knowledge Management</a:t>
            </a:r>
            <a:endParaRPr lang="en-US" sz="5400" dirty="0"/>
          </a:p>
        </p:txBody>
      </p:sp>
      <p:sp>
        <p:nvSpPr>
          <p:cNvPr id="3" name="Content Placeholder 2"/>
          <p:cNvSpPr>
            <a:spLocks noGrp="1"/>
          </p:cNvSpPr>
          <p:nvPr>
            <p:ph idx="1"/>
          </p:nvPr>
        </p:nvSpPr>
        <p:spPr/>
        <p:txBody>
          <a:bodyPr/>
          <a:lstStyle/>
          <a:p>
            <a:r>
              <a:rPr lang="en-US" sz="4000" dirty="0" smtClean="0"/>
              <a:t>Creating and acquiring knowledge</a:t>
            </a:r>
          </a:p>
          <a:p>
            <a:r>
              <a:rPr lang="en-US" sz="4000" dirty="0" smtClean="0"/>
              <a:t>Leaves the company costing billions across the world</a:t>
            </a:r>
          </a:p>
          <a:p>
            <a:r>
              <a:rPr lang="en-US" sz="4000" dirty="0" smtClean="0"/>
              <a:t>Can be lost </a:t>
            </a:r>
          </a:p>
          <a:p>
            <a:pPr lvl="1"/>
            <a:r>
              <a:rPr lang="en-US" sz="3600" dirty="0" smtClean="0"/>
              <a:t>FOGBANK is a great example</a:t>
            </a:r>
          </a:p>
          <a:p>
            <a:r>
              <a:rPr lang="en-US" sz="4000" dirty="0" smtClean="0"/>
              <a:t>Not limited by controls</a:t>
            </a:r>
          </a:p>
          <a:p>
            <a:endParaRPr lang="en-US" dirty="0"/>
          </a:p>
        </p:txBody>
      </p:sp>
    </p:spTree>
    <p:extLst>
      <p:ext uri="{BB962C8B-B14F-4D97-AF65-F5344CB8AC3E}">
        <p14:creationId xmlns:p14="http://schemas.microsoft.com/office/powerpoint/2010/main" val="68231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Timbuktu</a:t>
            </a:r>
            <a:endParaRPr lang="en-US" sz="5400" dirty="0"/>
          </a:p>
        </p:txBody>
      </p:sp>
      <p:sp>
        <p:nvSpPr>
          <p:cNvPr id="3" name="Content Placeholder 2"/>
          <p:cNvSpPr>
            <a:spLocks noGrp="1"/>
          </p:cNvSpPr>
          <p:nvPr>
            <p:ph idx="1"/>
          </p:nvPr>
        </p:nvSpPr>
        <p:spPr/>
        <p:txBody>
          <a:bodyPr/>
          <a:lstStyle/>
          <a:p>
            <a:r>
              <a:rPr lang="en-US" dirty="0" smtClean="0"/>
              <a:t>60 Privately held libraries</a:t>
            </a:r>
          </a:p>
          <a:p>
            <a:r>
              <a:rPr lang="en-US" dirty="0"/>
              <a:t>National Geographic estimates that 700,000 manuscripts have survived in </a:t>
            </a:r>
            <a:r>
              <a:rPr lang="en-US" dirty="0" smtClean="0"/>
              <a:t>Timbuktu</a:t>
            </a:r>
          </a:p>
          <a:p>
            <a:r>
              <a:rPr lang="en-US" dirty="0"/>
              <a:t>Ahmed Baba Institute has nearly 30,000 </a:t>
            </a:r>
            <a:r>
              <a:rPr lang="en-US" dirty="0" smtClean="0"/>
              <a:t>manuscripts</a:t>
            </a:r>
          </a:p>
          <a:p>
            <a:r>
              <a:rPr lang="en-US" dirty="0" smtClean="0"/>
              <a:t>4 Basic Types </a:t>
            </a:r>
          </a:p>
          <a:p>
            <a:pPr lvl="1"/>
            <a:r>
              <a:rPr lang="en-US" dirty="0" smtClean="0"/>
              <a:t>Key texts of Islam</a:t>
            </a:r>
          </a:p>
          <a:p>
            <a:pPr lvl="1"/>
            <a:r>
              <a:rPr lang="en-US" dirty="0" smtClean="0"/>
              <a:t>Works of Maliki school of Islam Law</a:t>
            </a:r>
          </a:p>
          <a:p>
            <a:pPr lvl="1"/>
            <a:r>
              <a:rPr lang="en-US" dirty="0" smtClean="0"/>
              <a:t>Islamic Sciences</a:t>
            </a:r>
          </a:p>
          <a:p>
            <a:pPr lvl="1"/>
            <a:r>
              <a:rPr lang="en-US" dirty="0" smtClean="0"/>
              <a:t>Original works from the region</a:t>
            </a:r>
            <a:endParaRPr lang="en-US" dirty="0"/>
          </a:p>
        </p:txBody>
      </p:sp>
    </p:spTree>
    <p:extLst>
      <p:ext uri="{BB962C8B-B14F-4D97-AF65-F5344CB8AC3E}">
        <p14:creationId xmlns:p14="http://schemas.microsoft.com/office/powerpoint/2010/main" val="2470865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Timbuktu Periods </a:t>
            </a:r>
            <a:endParaRPr lang="en-US" sz="5400" dirty="0"/>
          </a:p>
        </p:txBody>
      </p:sp>
      <p:sp>
        <p:nvSpPr>
          <p:cNvPr id="3" name="Content Placeholder 2"/>
          <p:cNvSpPr>
            <a:spLocks noGrp="1"/>
          </p:cNvSpPr>
          <p:nvPr>
            <p:ph idx="1"/>
          </p:nvPr>
        </p:nvSpPr>
        <p:spPr/>
        <p:txBody>
          <a:bodyPr/>
          <a:lstStyle/>
          <a:p>
            <a:r>
              <a:rPr lang="en-US" b="1" dirty="0"/>
              <a:t>Ancient </a:t>
            </a:r>
            <a:r>
              <a:rPr lang="en-US" b="1" dirty="0" smtClean="0"/>
              <a:t>Ghana</a:t>
            </a:r>
          </a:p>
          <a:p>
            <a:pPr lvl="1"/>
            <a:r>
              <a:rPr lang="en-US" dirty="0"/>
              <a:t>The most profitable trade items in Timbuktu were books. </a:t>
            </a:r>
            <a:endParaRPr lang="en-US" b="1" dirty="0" smtClean="0"/>
          </a:p>
          <a:p>
            <a:r>
              <a:rPr lang="en-US" b="1" dirty="0" smtClean="0"/>
              <a:t>Medieval Mali</a:t>
            </a:r>
          </a:p>
          <a:p>
            <a:pPr lvl="1"/>
            <a:r>
              <a:rPr lang="en-US" dirty="0" err="1"/>
              <a:t>Sankoré</a:t>
            </a:r>
            <a:r>
              <a:rPr lang="en-US" dirty="0"/>
              <a:t> University mosque was built in about AD 1300 </a:t>
            </a:r>
            <a:endParaRPr lang="en-US" b="1" dirty="0" smtClean="0"/>
          </a:p>
          <a:p>
            <a:r>
              <a:rPr lang="en-US" b="1" dirty="0" smtClean="0"/>
              <a:t>Songhay empire</a:t>
            </a:r>
            <a:endParaRPr lang="en-US" b="1" dirty="0"/>
          </a:p>
          <a:p>
            <a:pPr lvl="1"/>
            <a:r>
              <a:rPr lang="en-US" dirty="0" smtClean="0"/>
              <a:t>Started out harshly and changed </a:t>
            </a:r>
            <a:r>
              <a:rPr lang="en-US" dirty="0" err="1" smtClean="0"/>
              <a:t>attitue</a:t>
            </a:r>
            <a:endParaRPr lang="en-US" dirty="0"/>
          </a:p>
        </p:txBody>
      </p:sp>
    </p:spTree>
    <p:extLst>
      <p:ext uri="{BB962C8B-B14F-4D97-AF65-F5344CB8AC3E}">
        <p14:creationId xmlns:p14="http://schemas.microsoft.com/office/powerpoint/2010/main" val="47233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Microsoft 365 and the Army</a:t>
            </a:r>
            <a:endParaRPr lang="en-US" sz="6000" dirty="0"/>
          </a:p>
        </p:txBody>
      </p:sp>
      <p:sp>
        <p:nvSpPr>
          <p:cNvPr id="3" name="Content Placeholder 2"/>
          <p:cNvSpPr>
            <a:spLocks noGrp="1"/>
          </p:cNvSpPr>
          <p:nvPr>
            <p:ph idx="1"/>
          </p:nvPr>
        </p:nvSpPr>
        <p:spPr/>
        <p:txBody>
          <a:bodyPr/>
          <a:lstStyle/>
          <a:p>
            <a:r>
              <a:rPr lang="en-US" sz="4000" dirty="0" smtClean="0"/>
              <a:t>No training for users provided</a:t>
            </a:r>
          </a:p>
          <a:p>
            <a:r>
              <a:rPr lang="en-US" sz="4000" dirty="0" smtClean="0"/>
              <a:t>No Command Message</a:t>
            </a:r>
          </a:p>
          <a:p>
            <a:r>
              <a:rPr lang="en-US" sz="4000" dirty="0" smtClean="0"/>
              <a:t>Rapid rollout</a:t>
            </a:r>
          </a:p>
          <a:p>
            <a:r>
              <a:rPr lang="en-US" sz="4000" dirty="0" smtClean="0"/>
              <a:t>Reserve and National Guard could not initially get access</a:t>
            </a:r>
          </a:p>
          <a:p>
            <a:endParaRPr lang="en-US" dirty="0" smtClean="0"/>
          </a:p>
        </p:txBody>
      </p:sp>
    </p:spTree>
    <p:extLst>
      <p:ext uri="{BB962C8B-B14F-4D97-AF65-F5344CB8AC3E}">
        <p14:creationId xmlns:p14="http://schemas.microsoft.com/office/powerpoint/2010/main" val="1944898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365 and the Army continued</a:t>
            </a:r>
            <a:endParaRPr lang="en-US" dirty="0"/>
          </a:p>
        </p:txBody>
      </p:sp>
      <p:sp>
        <p:nvSpPr>
          <p:cNvPr id="3" name="Content Placeholder 2"/>
          <p:cNvSpPr>
            <a:spLocks noGrp="1"/>
          </p:cNvSpPr>
          <p:nvPr>
            <p:ph idx="1"/>
          </p:nvPr>
        </p:nvSpPr>
        <p:spPr/>
        <p:txBody>
          <a:bodyPr/>
          <a:lstStyle/>
          <a:p>
            <a:r>
              <a:rPr lang="en-US" sz="3600" dirty="0" smtClean="0"/>
              <a:t>Migration not mandated</a:t>
            </a:r>
          </a:p>
          <a:p>
            <a:r>
              <a:rPr lang="en-US" sz="3600" dirty="0" smtClean="0"/>
              <a:t>Not enough licenses</a:t>
            </a:r>
          </a:p>
          <a:p>
            <a:pPr lvl="1"/>
            <a:r>
              <a:rPr lang="en-US" sz="3200" dirty="0" smtClean="0"/>
              <a:t>E4 and below non Noncommissioned officers have no email </a:t>
            </a:r>
          </a:p>
          <a:p>
            <a:pPr lvl="1"/>
            <a:r>
              <a:rPr lang="en-US" sz="3200" dirty="0" smtClean="0"/>
              <a:t>Approximately Active Duty 174,596 out of 480,893. 36%</a:t>
            </a:r>
          </a:p>
          <a:p>
            <a:r>
              <a:rPr lang="en-US" sz="3600" dirty="0" smtClean="0"/>
              <a:t>Unclear Guidance</a:t>
            </a:r>
            <a:endParaRPr lang="en-US" dirty="0"/>
          </a:p>
          <a:p>
            <a:r>
              <a:rPr lang="en-US" sz="3600" dirty="0" smtClean="0"/>
              <a:t>No understanding of technical specs</a:t>
            </a:r>
          </a:p>
        </p:txBody>
      </p:sp>
    </p:spTree>
    <p:extLst>
      <p:ext uri="{BB962C8B-B14F-4D97-AF65-F5344CB8AC3E}">
        <p14:creationId xmlns:p14="http://schemas.microsoft.com/office/powerpoint/2010/main" val="3354671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804</Words>
  <Application>Microsoft Office PowerPoint</Application>
  <PresentationFormat>Widescreen</PresentationFormat>
  <Paragraphs>93</Paragraphs>
  <Slides>11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 Professional Development Event</vt:lpstr>
      <vt:lpstr>Agenda</vt:lpstr>
      <vt:lpstr>Knowledge Management vs Data Management</vt:lpstr>
      <vt:lpstr>Data Management</vt:lpstr>
      <vt:lpstr>Knowledge Management</vt:lpstr>
      <vt:lpstr>Timbuktu</vt:lpstr>
      <vt:lpstr>Timbuktu Periods </vt:lpstr>
      <vt:lpstr>Microsoft 365 and the Army</vt:lpstr>
      <vt:lpstr>Microsoft 365 and the Army continued</vt:lpstr>
      <vt:lpstr>Questions</vt:lpstr>
      <vt:lpstr>Contact</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Professional Development Event</dc:title>
  <dc:creator>Antill, John R CIV USARMY HQDA DCS G-1 (USA)</dc:creator>
  <cp:lastModifiedBy>Antill, John R CIV USARMY HQDA DCS G-1 (USA)</cp:lastModifiedBy>
  <cp:revision>6</cp:revision>
  <dcterms:created xsi:type="dcterms:W3CDTF">2022-07-18T11:24:48Z</dcterms:created>
  <dcterms:modified xsi:type="dcterms:W3CDTF">2022-07-18T11:59:58Z</dcterms:modified>
</cp:coreProperties>
</file>